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674" r:id="rId3"/>
    <p:sldMasterId id="2147483689" r:id="rId4"/>
  </p:sldMasterIdLst>
  <p:notesMasterIdLst>
    <p:notesMasterId r:id="rId31"/>
  </p:notesMasterIdLst>
  <p:sldIdLst>
    <p:sldId id="1048" r:id="rId5"/>
    <p:sldId id="1050" r:id="rId6"/>
    <p:sldId id="1040" r:id="rId7"/>
    <p:sldId id="1051" r:id="rId8"/>
    <p:sldId id="1052" r:id="rId9"/>
    <p:sldId id="1053" r:id="rId10"/>
    <p:sldId id="1054" r:id="rId11"/>
    <p:sldId id="1055" r:id="rId12"/>
    <p:sldId id="1056" r:id="rId13"/>
    <p:sldId id="1061" r:id="rId14"/>
    <p:sldId id="1062" r:id="rId15"/>
    <p:sldId id="1063" r:id="rId16"/>
    <p:sldId id="1064" r:id="rId17"/>
    <p:sldId id="1065" r:id="rId18"/>
    <p:sldId id="1008" r:id="rId19"/>
    <p:sldId id="1005" r:id="rId20"/>
    <p:sldId id="7745" r:id="rId21"/>
    <p:sldId id="7747" r:id="rId22"/>
    <p:sldId id="7744" r:id="rId23"/>
    <p:sldId id="7748" r:id="rId24"/>
    <p:sldId id="1007" r:id="rId25"/>
    <p:sldId id="969" r:id="rId26"/>
    <p:sldId id="931" r:id="rId27"/>
    <p:sldId id="1057" r:id="rId28"/>
    <p:sldId id="1058" r:id="rId29"/>
    <p:sldId id="1059" r:id="rId30"/>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eler, Stefan" initials="GS" lastIdx="3" clrIdx="0">
    <p:extLst>
      <p:ext uri="{19B8F6BF-5375-455C-9EA6-DF929625EA0E}">
        <p15:presenceInfo xmlns:p15="http://schemas.microsoft.com/office/powerpoint/2012/main" userId="S::Stefan.Gieler@justice.gov.uk::e9aec3eb-0858-4cae-843d-1db80c44aa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AB5"/>
    <a:srgbClr val="8A5486"/>
    <a:srgbClr val="82368C"/>
    <a:srgbClr val="C69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D17F42-41B3-46D0-8FE4-7A82ED7921A7}" v="32" dt="2021-04-06T11:41:32.9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87" autoAdjust="0"/>
    <p:restoredTop sz="93792" autoAdjust="0"/>
  </p:normalViewPr>
  <p:slideViewPr>
    <p:cSldViewPr snapToGrid="0">
      <p:cViewPr varScale="1">
        <p:scale>
          <a:sx n="70" d="100"/>
          <a:sy n="70" d="100"/>
        </p:scale>
        <p:origin x="43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08"/>
    </p:cViewPr>
  </p:sorterViewPr>
  <p:notesViewPr>
    <p:cSldViewPr snapToGrid="0">
      <p:cViewPr varScale="1">
        <p:scale>
          <a:sx n="56" d="100"/>
          <a:sy n="56" d="100"/>
        </p:scale>
        <p:origin x="2636"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y,  Paul" userId="d672655a-9a29-4872-953f-9379244022ef" providerId="ADAL" clId="{73D17F42-41B3-46D0-8FE4-7A82ED7921A7}"/>
    <pc:docChg chg="undo custSel addSld modSld sldOrd">
      <pc:chgData name="Darby,  Paul" userId="d672655a-9a29-4872-953f-9379244022ef" providerId="ADAL" clId="{73D17F42-41B3-46D0-8FE4-7A82ED7921A7}" dt="2021-04-06T11:36:52.195" v="670" actId="255"/>
      <pc:docMkLst>
        <pc:docMk/>
      </pc:docMkLst>
      <pc:sldChg chg="delSp modSp add">
        <pc:chgData name="Darby,  Paul" userId="d672655a-9a29-4872-953f-9379244022ef" providerId="ADAL" clId="{73D17F42-41B3-46D0-8FE4-7A82ED7921A7}" dt="2021-04-06T11:34:20.986" v="620" actId="20577"/>
        <pc:sldMkLst>
          <pc:docMk/>
          <pc:sldMk cId="594796026" sldId="969"/>
        </pc:sldMkLst>
        <pc:spChg chg="mod">
          <ac:chgData name="Darby,  Paul" userId="d672655a-9a29-4872-953f-9379244022ef" providerId="ADAL" clId="{73D17F42-41B3-46D0-8FE4-7A82ED7921A7}" dt="2021-04-06T11:34:20.986" v="620" actId="20577"/>
          <ac:spMkLst>
            <pc:docMk/>
            <pc:sldMk cId="594796026" sldId="969"/>
            <ac:spMk id="2" creationId="{D1F9F4AF-23D0-4117-A121-86658756DE0D}"/>
          </ac:spMkLst>
        </pc:spChg>
        <pc:spChg chg="del mod">
          <ac:chgData name="Darby,  Paul" userId="d672655a-9a29-4872-953f-9379244022ef" providerId="ADAL" clId="{73D17F42-41B3-46D0-8FE4-7A82ED7921A7}" dt="2021-03-31T09:26:39.166" v="197" actId="478"/>
          <ac:spMkLst>
            <pc:docMk/>
            <pc:sldMk cId="594796026" sldId="969"/>
            <ac:spMk id="5" creationId="{5C314E6A-E13D-4C56-8176-3C6945791C16}"/>
          </ac:spMkLst>
        </pc:spChg>
        <pc:spChg chg="mod">
          <ac:chgData name="Darby,  Paul" userId="d672655a-9a29-4872-953f-9379244022ef" providerId="ADAL" clId="{73D17F42-41B3-46D0-8FE4-7A82ED7921A7}" dt="2021-03-31T09:33:52.884" v="416" actId="20577"/>
          <ac:spMkLst>
            <pc:docMk/>
            <pc:sldMk cId="594796026" sldId="969"/>
            <ac:spMk id="6" creationId="{B2F60F17-F302-4061-B668-E48ED18E2CE7}"/>
          </ac:spMkLst>
        </pc:spChg>
      </pc:sldChg>
      <pc:sldChg chg="modSp ord">
        <pc:chgData name="Darby,  Paul" userId="d672655a-9a29-4872-953f-9379244022ef" providerId="ADAL" clId="{73D17F42-41B3-46D0-8FE4-7A82ED7921A7}" dt="2021-04-06T11:35:34.468" v="622" actId="13926"/>
        <pc:sldMkLst>
          <pc:docMk/>
          <pc:sldMk cId="4055477347" sldId="1007"/>
        </pc:sldMkLst>
        <pc:spChg chg="mod">
          <ac:chgData name="Darby,  Paul" userId="d672655a-9a29-4872-953f-9379244022ef" providerId="ADAL" clId="{73D17F42-41B3-46D0-8FE4-7A82ED7921A7}" dt="2021-04-06T11:35:34.468" v="622" actId="13926"/>
          <ac:spMkLst>
            <pc:docMk/>
            <pc:sldMk cId="4055477347" sldId="1007"/>
            <ac:spMk id="13" creationId="{4750A305-0ABA-40A6-9E0F-68FDB2C8FBE1}"/>
          </ac:spMkLst>
        </pc:spChg>
        <pc:picChg chg="mod">
          <ac:chgData name="Darby,  Paul" userId="d672655a-9a29-4872-953f-9379244022ef" providerId="ADAL" clId="{73D17F42-41B3-46D0-8FE4-7A82ED7921A7}" dt="2021-04-06T11:35:25.837" v="621"/>
          <ac:picMkLst>
            <pc:docMk/>
            <pc:sldMk cId="4055477347" sldId="1007"/>
            <ac:picMk id="5" creationId="{B6D3B4E4-D9FF-49C6-9448-5B9F9DB0187B}"/>
          </ac:picMkLst>
        </pc:picChg>
      </pc:sldChg>
      <pc:sldChg chg="modSp">
        <pc:chgData name="Darby,  Paul" userId="d672655a-9a29-4872-953f-9379244022ef" providerId="ADAL" clId="{73D17F42-41B3-46D0-8FE4-7A82ED7921A7}" dt="2021-04-01T12:32:02.726" v="580" actId="14100"/>
        <pc:sldMkLst>
          <pc:docMk/>
          <pc:sldMk cId="555675710" sldId="1008"/>
        </pc:sldMkLst>
        <pc:spChg chg="mod">
          <ac:chgData name="Darby,  Paul" userId="d672655a-9a29-4872-953f-9379244022ef" providerId="ADAL" clId="{73D17F42-41B3-46D0-8FE4-7A82ED7921A7}" dt="2021-03-31T09:36:32.839" v="514" actId="2"/>
          <ac:spMkLst>
            <pc:docMk/>
            <pc:sldMk cId="555675710" sldId="1008"/>
            <ac:spMk id="2" creationId="{A063D09C-0953-4663-AE9B-8347B0747013}"/>
          </ac:spMkLst>
        </pc:spChg>
        <pc:spChg chg="mod">
          <ac:chgData name="Darby,  Paul" userId="d672655a-9a29-4872-953f-9379244022ef" providerId="ADAL" clId="{73D17F42-41B3-46D0-8FE4-7A82ED7921A7}" dt="2021-04-01T12:31:39.825" v="577" actId="20577"/>
          <ac:spMkLst>
            <pc:docMk/>
            <pc:sldMk cId="555675710" sldId="1008"/>
            <ac:spMk id="13" creationId="{4750A305-0ABA-40A6-9E0F-68FDB2C8FBE1}"/>
          </ac:spMkLst>
        </pc:spChg>
        <pc:picChg chg="mod">
          <ac:chgData name="Darby,  Paul" userId="d672655a-9a29-4872-953f-9379244022ef" providerId="ADAL" clId="{73D17F42-41B3-46D0-8FE4-7A82ED7921A7}" dt="2021-04-01T12:32:02.726" v="580" actId="14100"/>
          <ac:picMkLst>
            <pc:docMk/>
            <pc:sldMk cId="555675710" sldId="1008"/>
            <ac:picMk id="5" creationId="{B6D3B4E4-D9FF-49C6-9448-5B9F9DB0187B}"/>
          </ac:picMkLst>
        </pc:picChg>
      </pc:sldChg>
      <pc:sldChg chg="modSp">
        <pc:chgData name="Darby,  Paul" userId="d672655a-9a29-4872-953f-9379244022ef" providerId="ADAL" clId="{73D17F42-41B3-46D0-8FE4-7A82ED7921A7}" dt="2021-04-06T11:33:58.037" v="600" actId="20577"/>
        <pc:sldMkLst>
          <pc:docMk/>
          <pc:sldMk cId="3950674948" sldId="1050"/>
        </pc:sldMkLst>
        <pc:spChg chg="mod">
          <ac:chgData name="Darby,  Paul" userId="d672655a-9a29-4872-953f-9379244022ef" providerId="ADAL" clId="{73D17F42-41B3-46D0-8FE4-7A82ED7921A7}" dt="2021-04-06T11:33:58.037" v="600" actId="20577"/>
          <ac:spMkLst>
            <pc:docMk/>
            <pc:sldMk cId="3950674948" sldId="1050"/>
            <ac:spMk id="13" creationId="{BC5D21B8-5BB6-49BA-AB67-AF5E7EEE5A7C}"/>
          </ac:spMkLst>
        </pc:spChg>
      </pc:sldChg>
      <pc:sldChg chg="modSp">
        <pc:chgData name="Darby,  Paul" userId="d672655a-9a29-4872-953f-9379244022ef" providerId="ADAL" clId="{73D17F42-41B3-46D0-8FE4-7A82ED7921A7}" dt="2021-03-31T09:36:25.380" v="508" actId="2"/>
        <pc:sldMkLst>
          <pc:docMk/>
          <pc:sldMk cId="1099082165" sldId="1052"/>
        </pc:sldMkLst>
        <pc:spChg chg="mod">
          <ac:chgData name="Darby,  Paul" userId="d672655a-9a29-4872-953f-9379244022ef" providerId="ADAL" clId="{73D17F42-41B3-46D0-8FE4-7A82ED7921A7}" dt="2021-03-31T09:36:25.380" v="508" actId="2"/>
          <ac:spMkLst>
            <pc:docMk/>
            <pc:sldMk cId="1099082165" sldId="1052"/>
            <ac:spMk id="3" creationId="{6E26F568-1379-472C-8E81-49DB1533D1CE}"/>
          </ac:spMkLst>
        </pc:spChg>
      </pc:sldChg>
      <pc:sldChg chg="modSp">
        <pc:chgData name="Darby,  Paul" userId="d672655a-9a29-4872-953f-9379244022ef" providerId="ADAL" clId="{73D17F42-41B3-46D0-8FE4-7A82ED7921A7}" dt="2021-03-31T09:36:26.294" v="509" actId="2"/>
        <pc:sldMkLst>
          <pc:docMk/>
          <pc:sldMk cId="1749428873" sldId="1053"/>
        </pc:sldMkLst>
        <pc:spChg chg="mod">
          <ac:chgData name="Darby,  Paul" userId="d672655a-9a29-4872-953f-9379244022ef" providerId="ADAL" clId="{73D17F42-41B3-46D0-8FE4-7A82ED7921A7}" dt="2021-03-31T09:36:26.294" v="509" actId="2"/>
          <ac:spMkLst>
            <pc:docMk/>
            <pc:sldMk cId="1749428873" sldId="1053"/>
            <ac:spMk id="5" creationId="{7E0D2D4C-9297-4864-AC34-942609494EA6}"/>
          </ac:spMkLst>
        </pc:spChg>
      </pc:sldChg>
      <pc:sldChg chg="modSp">
        <pc:chgData name="Darby,  Paul" userId="d672655a-9a29-4872-953f-9379244022ef" providerId="ADAL" clId="{73D17F42-41B3-46D0-8FE4-7A82ED7921A7}" dt="2021-03-31T09:36:27.174" v="510" actId="2"/>
        <pc:sldMkLst>
          <pc:docMk/>
          <pc:sldMk cId="3471432991" sldId="1054"/>
        </pc:sldMkLst>
        <pc:spChg chg="mod">
          <ac:chgData name="Darby,  Paul" userId="d672655a-9a29-4872-953f-9379244022ef" providerId="ADAL" clId="{73D17F42-41B3-46D0-8FE4-7A82ED7921A7}" dt="2021-03-31T09:36:27.174" v="510" actId="2"/>
          <ac:spMkLst>
            <pc:docMk/>
            <pc:sldMk cId="3471432991" sldId="1054"/>
            <ac:spMk id="10" creationId="{624B9856-E835-44BB-97F5-E0A43E4956F6}"/>
          </ac:spMkLst>
        </pc:spChg>
      </pc:sldChg>
      <pc:sldChg chg="modSp">
        <pc:chgData name="Darby,  Paul" userId="d672655a-9a29-4872-953f-9379244022ef" providerId="ADAL" clId="{73D17F42-41B3-46D0-8FE4-7A82ED7921A7}" dt="2021-03-31T09:36:28.149" v="511" actId="2"/>
        <pc:sldMkLst>
          <pc:docMk/>
          <pc:sldMk cId="3857735575" sldId="1055"/>
        </pc:sldMkLst>
        <pc:spChg chg="mod">
          <ac:chgData name="Darby,  Paul" userId="d672655a-9a29-4872-953f-9379244022ef" providerId="ADAL" clId="{73D17F42-41B3-46D0-8FE4-7A82ED7921A7}" dt="2021-03-31T09:36:28.149" v="511" actId="2"/>
          <ac:spMkLst>
            <pc:docMk/>
            <pc:sldMk cId="3857735575" sldId="1055"/>
            <ac:spMk id="13" creationId="{4750A305-0ABA-40A6-9E0F-68FDB2C8FBE1}"/>
          </ac:spMkLst>
        </pc:spChg>
      </pc:sldChg>
      <pc:sldChg chg="modSp">
        <pc:chgData name="Darby,  Paul" userId="d672655a-9a29-4872-953f-9379244022ef" providerId="ADAL" clId="{73D17F42-41B3-46D0-8FE4-7A82ED7921A7}" dt="2021-03-31T09:36:28.882" v="512" actId="2"/>
        <pc:sldMkLst>
          <pc:docMk/>
          <pc:sldMk cId="2429500549" sldId="1056"/>
        </pc:sldMkLst>
        <pc:spChg chg="mod">
          <ac:chgData name="Darby,  Paul" userId="d672655a-9a29-4872-953f-9379244022ef" providerId="ADAL" clId="{73D17F42-41B3-46D0-8FE4-7A82ED7921A7}" dt="2021-03-31T09:36:28.882" v="512" actId="2"/>
          <ac:spMkLst>
            <pc:docMk/>
            <pc:sldMk cId="2429500549" sldId="1056"/>
            <ac:spMk id="3" creationId="{F0DFB081-ECC3-4F3A-9954-D3E0D6D780F9}"/>
          </ac:spMkLst>
        </pc:spChg>
      </pc:sldChg>
      <pc:sldChg chg="modSp">
        <pc:chgData name="Darby,  Paul" userId="d672655a-9a29-4872-953f-9379244022ef" providerId="ADAL" clId="{73D17F42-41B3-46D0-8FE4-7A82ED7921A7}" dt="2021-04-06T11:36:52.195" v="670" actId="255"/>
        <pc:sldMkLst>
          <pc:docMk/>
          <pc:sldMk cId="1264619040" sldId="1061"/>
        </pc:sldMkLst>
        <pc:spChg chg="mod">
          <ac:chgData name="Darby,  Paul" userId="d672655a-9a29-4872-953f-9379244022ef" providerId="ADAL" clId="{73D17F42-41B3-46D0-8FE4-7A82ED7921A7}" dt="2021-04-06T11:36:52.195" v="670" actId="255"/>
          <ac:spMkLst>
            <pc:docMk/>
            <pc:sldMk cId="1264619040" sldId="1061"/>
            <ac:spMk id="3" creationId="{7FF0F949-59F4-48FD-98F2-01B3122F9DAC}"/>
          </ac:spMkLst>
        </pc:spChg>
        <pc:spChg chg="mod">
          <ac:chgData name="Darby,  Paul" userId="d672655a-9a29-4872-953f-9379244022ef" providerId="ADAL" clId="{73D17F42-41B3-46D0-8FE4-7A82ED7921A7}" dt="2021-03-31T09:58:51.703" v="557" actId="20577"/>
          <ac:spMkLst>
            <pc:docMk/>
            <pc:sldMk cId="1264619040" sldId="1061"/>
            <ac:spMk id="7" creationId="{B7A80794-BDD8-4EAC-8536-0B2532EB3811}"/>
          </ac:spMkLst>
        </pc:spChg>
      </pc:sldChg>
      <pc:sldChg chg="modSp">
        <pc:chgData name="Darby,  Paul" userId="d672655a-9a29-4872-953f-9379244022ef" providerId="ADAL" clId="{73D17F42-41B3-46D0-8FE4-7A82ED7921A7}" dt="2021-03-31T09:36:31.090" v="513" actId="2"/>
        <pc:sldMkLst>
          <pc:docMk/>
          <pc:sldMk cId="2619488815" sldId="1062"/>
        </pc:sldMkLst>
        <pc:graphicFrameChg chg="modGraphic">
          <ac:chgData name="Darby,  Paul" userId="d672655a-9a29-4872-953f-9379244022ef" providerId="ADAL" clId="{73D17F42-41B3-46D0-8FE4-7A82ED7921A7}" dt="2021-03-31T09:36:31.090" v="513" actId="2"/>
          <ac:graphicFrameMkLst>
            <pc:docMk/>
            <pc:sldMk cId="2619488815" sldId="1062"/>
            <ac:graphicFrameMk id="9" creationId="{8CC8AF11-B41C-49F4-B96E-D19FF0C1438B}"/>
          </ac:graphicFrameMkLst>
        </pc:graphicFrameChg>
      </pc:sldChg>
      <pc:sldChg chg="delSp modSp add">
        <pc:chgData name="Darby,  Paul" userId="d672655a-9a29-4872-953f-9379244022ef" providerId="ADAL" clId="{73D17F42-41B3-46D0-8FE4-7A82ED7921A7}" dt="2021-03-31T09:36:33.794" v="515" actId="2"/>
        <pc:sldMkLst>
          <pc:docMk/>
          <pc:sldMk cId="321486702" sldId="7745"/>
        </pc:sldMkLst>
        <pc:spChg chg="mod">
          <ac:chgData name="Darby,  Paul" userId="d672655a-9a29-4872-953f-9379244022ef" providerId="ADAL" clId="{73D17F42-41B3-46D0-8FE4-7A82ED7921A7}" dt="2021-03-31T09:07:59.198" v="57" actId="20577"/>
          <ac:spMkLst>
            <pc:docMk/>
            <pc:sldMk cId="321486702" sldId="7745"/>
            <ac:spMk id="2" creationId="{C2035E60-3858-46F9-8A1B-FF171F332A04}"/>
          </ac:spMkLst>
        </pc:spChg>
        <pc:spChg chg="mod">
          <ac:chgData name="Darby,  Paul" userId="d672655a-9a29-4872-953f-9379244022ef" providerId="ADAL" clId="{73D17F42-41B3-46D0-8FE4-7A82ED7921A7}" dt="2021-03-31T09:36:33.794" v="515" actId="2"/>
          <ac:spMkLst>
            <pc:docMk/>
            <pc:sldMk cId="321486702" sldId="7745"/>
            <ac:spMk id="3" creationId="{54D6B1DC-8322-4C16-8295-E07A299EC113}"/>
          </ac:spMkLst>
        </pc:spChg>
        <pc:spChg chg="del">
          <ac:chgData name="Darby,  Paul" userId="d672655a-9a29-4872-953f-9379244022ef" providerId="ADAL" clId="{73D17F42-41B3-46D0-8FE4-7A82ED7921A7}" dt="2021-03-31T09:08:01.541" v="58" actId="478"/>
          <ac:spMkLst>
            <pc:docMk/>
            <pc:sldMk cId="321486702" sldId="7745"/>
            <ac:spMk id="9" creationId="{E6395C64-FEDE-4E57-9F87-5C99830559A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46208-7F78-4CA4-BC77-3601A021F2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40193CB-F94C-4450-91D0-0650CFCD5F56}">
      <dgm:prSet phldrT="[Text]" custT="1"/>
      <dgm:spPr>
        <a:solidFill>
          <a:schemeClr val="accent5">
            <a:lumMod val="75000"/>
          </a:schemeClr>
        </a:solidFill>
        <a:ln>
          <a:noFill/>
        </a:ln>
      </dgm:spPr>
      <dgm:t>
        <a:bodyPr/>
        <a:lstStyle/>
        <a:p>
          <a:r>
            <a:rPr lang="en-GB" sz="2000" dirty="0"/>
            <a:t>How might today’s Team Briefing topics affect our team?</a:t>
          </a:r>
        </a:p>
      </dgm:t>
    </dgm:pt>
    <dgm:pt modelId="{0E9B6034-BFF2-4638-8BC8-5B8DF2D6800E}" type="parTrans" cxnId="{8D58BD4B-804F-4F1C-AB4B-7C1B0FF251C7}">
      <dgm:prSet/>
      <dgm:spPr/>
      <dgm:t>
        <a:bodyPr/>
        <a:lstStyle/>
        <a:p>
          <a:endParaRPr lang="en-GB"/>
        </a:p>
      </dgm:t>
    </dgm:pt>
    <dgm:pt modelId="{02D3500F-F106-4B1E-9B73-36C321A78730}" type="sibTrans" cxnId="{8D58BD4B-804F-4F1C-AB4B-7C1B0FF251C7}">
      <dgm:prSet/>
      <dgm:spPr/>
      <dgm:t>
        <a:bodyPr/>
        <a:lstStyle/>
        <a:p>
          <a:endParaRPr lang="en-GB"/>
        </a:p>
      </dgm:t>
    </dgm:pt>
    <dgm:pt modelId="{072D8E17-AF0C-4A10-A143-790051023ECB}">
      <dgm:prSet phldrT="[Text]" custT="1"/>
      <dgm:spPr>
        <a:solidFill>
          <a:srgbClr val="B88AB5"/>
        </a:solidFill>
        <a:ln>
          <a:noFill/>
        </a:ln>
      </dgm:spPr>
      <dgm:t>
        <a:bodyPr/>
        <a:lstStyle/>
        <a:p>
          <a:r>
            <a:rPr lang="en-GB" sz="2000" dirty="0"/>
            <a:t>Are we clear on our individual and team next steps and delivery?</a:t>
          </a:r>
        </a:p>
      </dgm:t>
    </dgm:pt>
    <dgm:pt modelId="{E34F9738-FD1F-48FA-924C-AAC55ADB257F}" type="parTrans" cxnId="{837BA6D3-1123-4038-9FBE-F577F7C564F5}">
      <dgm:prSet/>
      <dgm:spPr/>
      <dgm:t>
        <a:bodyPr/>
        <a:lstStyle/>
        <a:p>
          <a:endParaRPr lang="en-GB"/>
        </a:p>
      </dgm:t>
    </dgm:pt>
    <dgm:pt modelId="{5C48ECDB-726A-41BF-A388-1B30A4DA46EF}" type="sibTrans" cxnId="{837BA6D3-1123-4038-9FBE-F577F7C564F5}">
      <dgm:prSet/>
      <dgm:spPr/>
      <dgm:t>
        <a:bodyPr/>
        <a:lstStyle/>
        <a:p>
          <a:endParaRPr lang="en-GB"/>
        </a:p>
      </dgm:t>
    </dgm:pt>
    <dgm:pt modelId="{929C5B19-94D2-4FD0-B645-54B59D86019A}">
      <dgm:prSet phldrT="[Text]" custT="1"/>
      <dgm:spPr>
        <a:solidFill>
          <a:schemeClr val="accent3">
            <a:lumMod val="50000"/>
          </a:schemeClr>
        </a:solidFill>
        <a:ln>
          <a:noFill/>
        </a:ln>
      </dgm:spPr>
      <dgm:t>
        <a:bodyPr/>
        <a:lstStyle/>
        <a:p>
          <a:r>
            <a:rPr lang="en-GB" sz="2000" dirty="0"/>
            <a:t>How are we managing change?  Do we need support?</a:t>
          </a:r>
        </a:p>
      </dgm:t>
    </dgm:pt>
    <dgm:pt modelId="{DF977788-DD36-4E5B-A613-58BBF14DA500}" type="parTrans" cxnId="{2C8079ED-C6E5-4339-A149-B51B7BFEA51E}">
      <dgm:prSet/>
      <dgm:spPr/>
      <dgm:t>
        <a:bodyPr/>
        <a:lstStyle/>
        <a:p>
          <a:endParaRPr lang="en-GB"/>
        </a:p>
      </dgm:t>
    </dgm:pt>
    <dgm:pt modelId="{463B7534-91DC-44F1-A34F-4B123F29B714}" type="sibTrans" cxnId="{2C8079ED-C6E5-4339-A149-B51B7BFEA51E}">
      <dgm:prSet/>
      <dgm:spPr/>
      <dgm:t>
        <a:bodyPr/>
        <a:lstStyle/>
        <a:p>
          <a:endParaRPr lang="en-GB"/>
        </a:p>
      </dgm:t>
    </dgm:pt>
    <dgm:pt modelId="{09ADD7ED-F3D3-4990-9095-D7584A9C0553}" type="pres">
      <dgm:prSet presAssocID="{CF146208-7F78-4CA4-BC77-3601A021F27D}" presName="linear" presStyleCnt="0">
        <dgm:presLayoutVars>
          <dgm:dir/>
          <dgm:animLvl val="lvl"/>
          <dgm:resizeHandles val="exact"/>
        </dgm:presLayoutVars>
      </dgm:prSet>
      <dgm:spPr/>
    </dgm:pt>
    <dgm:pt modelId="{C7036E02-AD17-49FA-88A4-F1C1FA58D9C4}" type="pres">
      <dgm:prSet presAssocID="{040193CB-F94C-4450-91D0-0650CFCD5F56}" presName="parentLin" presStyleCnt="0"/>
      <dgm:spPr/>
    </dgm:pt>
    <dgm:pt modelId="{04DE415D-510E-4D3C-B7BE-48F7B9DF7C4C}" type="pres">
      <dgm:prSet presAssocID="{040193CB-F94C-4450-91D0-0650CFCD5F56}" presName="parentLeftMargin" presStyleLbl="node1" presStyleIdx="0" presStyleCnt="3"/>
      <dgm:spPr/>
    </dgm:pt>
    <dgm:pt modelId="{AB637719-FEEB-4F64-A14C-AA7761BF2CC4}" type="pres">
      <dgm:prSet presAssocID="{040193CB-F94C-4450-91D0-0650CFCD5F56}" presName="parentText" presStyleLbl="node1" presStyleIdx="0" presStyleCnt="3">
        <dgm:presLayoutVars>
          <dgm:chMax val="0"/>
          <dgm:bulletEnabled val="1"/>
        </dgm:presLayoutVars>
      </dgm:prSet>
      <dgm:spPr/>
    </dgm:pt>
    <dgm:pt modelId="{EFCC871B-BEF6-4E1A-BA3E-848E84E89962}" type="pres">
      <dgm:prSet presAssocID="{040193CB-F94C-4450-91D0-0650CFCD5F56}" presName="negativeSpace" presStyleCnt="0"/>
      <dgm:spPr/>
    </dgm:pt>
    <dgm:pt modelId="{2DBC1FA2-ACB0-4C98-92B2-9AD4C39D550F}" type="pres">
      <dgm:prSet presAssocID="{040193CB-F94C-4450-91D0-0650CFCD5F56}" presName="childText" presStyleLbl="conFgAcc1" presStyleIdx="0" presStyleCnt="3">
        <dgm:presLayoutVars>
          <dgm:bulletEnabled val="1"/>
        </dgm:presLayoutVars>
      </dgm:prSet>
      <dgm:spPr>
        <a:ln w="28575">
          <a:solidFill>
            <a:schemeClr val="bg1">
              <a:lumMod val="50000"/>
            </a:schemeClr>
          </a:solidFill>
        </a:ln>
      </dgm:spPr>
    </dgm:pt>
    <dgm:pt modelId="{60EDA6A4-775B-41D2-A770-2FEB7282F234}" type="pres">
      <dgm:prSet presAssocID="{02D3500F-F106-4B1E-9B73-36C321A78730}" presName="spaceBetweenRectangles" presStyleCnt="0"/>
      <dgm:spPr/>
    </dgm:pt>
    <dgm:pt modelId="{5502882C-5124-45FE-B696-346808FEFE9A}" type="pres">
      <dgm:prSet presAssocID="{072D8E17-AF0C-4A10-A143-790051023ECB}" presName="parentLin" presStyleCnt="0"/>
      <dgm:spPr/>
    </dgm:pt>
    <dgm:pt modelId="{E24ECAE8-312D-4B25-B65B-4DA7196E0AF1}" type="pres">
      <dgm:prSet presAssocID="{072D8E17-AF0C-4A10-A143-790051023ECB}" presName="parentLeftMargin" presStyleLbl="node1" presStyleIdx="0" presStyleCnt="3"/>
      <dgm:spPr/>
    </dgm:pt>
    <dgm:pt modelId="{F5B03DF8-10C7-44CD-A96B-35B97D5F42FB}" type="pres">
      <dgm:prSet presAssocID="{072D8E17-AF0C-4A10-A143-790051023ECB}" presName="parentText" presStyleLbl="node1" presStyleIdx="1" presStyleCnt="3">
        <dgm:presLayoutVars>
          <dgm:chMax val="0"/>
          <dgm:bulletEnabled val="1"/>
        </dgm:presLayoutVars>
      </dgm:prSet>
      <dgm:spPr/>
    </dgm:pt>
    <dgm:pt modelId="{70C8D41F-CB14-45C9-BF0D-072FE69BF1FC}" type="pres">
      <dgm:prSet presAssocID="{072D8E17-AF0C-4A10-A143-790051023ECB}" presName="negativeSpace" presStyleCnt="0"/>
      <dgm:spPr/>
    </dgm:pt>
    <dgm:pt modelId="{CE971A16-963B-4B6A-AAD2-2D174B2AF089}" type="pres">
      <dgm:prSet presAssocID="{072D8E17-AF0C-4A10-A143-790051023ECB}" presName="childText" presStyleLbl="conFgAcc1" presStyleIdx="1" presStyleCnt="3">
        <dgm:presLayoutVars>
          <dgm:bulletEnabled val="1"/>
        </dgm:presLayoutVars>
      </dgm:prSet>
      <dgm:spPr>
        <a:ln w="28575">
          <a:solidFill>
            <a:schemeClr val="bg1">
              <a:lumMod val="50000"/>
            </a:schemeClr>
          </a:solidFill>
        </a:ln>
      </dgm:spPr>
    </dgm:pt>
    <dgm:pt modelId="{F05071C0-BA5C-4ADE-95A6-B1E5F2F6B16A}" type="pres">
      <dgm:prSet presAssocID="{5C48ECDB-726A-41BF-A388-1B30A4DA46EF}" presName="spaceBetweenRectangles" presStyleCnt="0"/>
      <dgm:spPr/>
    </dgm:pt>
    <dgm:pt modelId="{2E4BB535-2F9C-4868-884C-10618B9EFFE6}" type="pres">
      <dgm:prSet presAssocID="{929C5B19-94D2-4FD0-B645-54B59D86019A}" presName="parentLin" presStyleCnt="0"/>
      <dgm:spPr/>
    </dgm:pt>
    <dgm:pt modelId="{F3FE3FDB-3594-4CB3-BE11-24EF9CCF4CFC}" type="pres">
      <dgm:prSet presAssocID="{929C5B19-94D2-4FD0-B645-54B59D86019A}" presName="parentLeftMargin" presStyleLbl="node1" presStyleIdx="1" presStyleCnt="3"/>
      <dgm:spPr/>
    </dgm:pt>
    <dgm:pt modelId="{80995470-B5B3-4FC6-8C40-EF451D499967}" type="pres">
      <dgm:prSet presAssocID="{929C5B19-94D2-4FD0-B645-54B59D86019A}" presName="parentText" presStyleLbl="node1" presStyleIdx="2" presStyleCnt="3">
        <dgm:presLayoutVars>
          <dgm:chMax val="0"/>
          <dgm:bulletEnabled val="1"/>
        </dgm:presLayoutVars>
      </dgm:prSet>
      <dgm:spPr/>
    </dgm:pt>
    <dgm:pt modelId="{20799DFF-70A3-4D66-9C19-326C91EE9B7D}" type="pres">
      <dgm:prSet presAssocID="{929C5B19-94D2-4FD0-B645-54B59D86019A}" presName="negativeSpace" presStyleCnt="0"/>
      <dgm:spPr/>
    </dgm:pt>
    <dgm:pt modelId="{05C1D062-D12D-469C-B8F0-91033F981BC3}" type="pres">
      <dgm:prSet presAssocID="{929C5B19-94D2-4FD0-B645-54B59D86019A}" presName="childText" presStyleLbl="conFgAcc1" presStyleIdx="2" presStyleCnt="3">
        <dgm:presLayoutVars>
          <dgm:bulletEnabled val="1"/>
        </dgm:presLayoutVars>
      </dgm:prSet>
      <dgm:spPr>
        <a:ln w="28575">
          <a:solidFill>
            <a:schemeClr val="bg1">
              <a:lumMod val="50000"/>
            </a:schemeClr>
          </a:solidFill>
        </a:ln>
      </dgm:spPr>
    </dgm:pt>
  </dgm:ptLst>
  <dgm:cxnLst>
    <dgm:cxn modelId="{F9384615-B392-4CA3-87F2-9EAAEB35A1CE}" type="presOf" srcId="{929C5B19-94D2-4FD0-B645-54B59D86019A}" destId="{F3FE3FDB-3594-4CB3-BE11-24EF9CCF4CFC}" srcOrd="0" destOrd="0" presId="urn:microsoft.com/office/officeart/2005/8/layout/list1"/>
    <dgm:cxn modelId="{E8CEEF1E-65CE-46A1-B190-F903C9A4B605}" type="presOf" srcId="{CF146208-7F78-4CA4-BC77-3601A021F27D}" destId="{09ADD7ED-F3D3-4990-9095-D7584A9C0553}" srcOrd="0" destOrd="0" presId="urn:microsoft.com/office/officeart/2005/8/layout/list1"/>
    <dgm:cxn modelId="{E14BF420-07BF-4769-B9CF-9C94FF1B7FD0}" type="presOf" srcId="{040193CB-F94C-4450-91D0-0650CFCD5F56}" destId="{04DE415D-510E-4D3C-B7BE-48F7B9DF7C4C}" srcOrd="0" destOrd="0" presId="urn:microsoft.com/office/officeart/2005/8/layout/list1"/>
    <dgm:cxn modelId="{617ED72D-8F80-431F-9CA6-F8783DC03961}" type="presOf" srcId="{072D8E17-AF0C-4A10-A143-790051023ECB}" destId="{F5B03DF8-10C7-44CD-A96B-35B97D5F42FB}" srcOrd="1" destOrd="0" presId="urn:microsoft.com/office/officeart/2005/8/layout/list1"/>
    <dgm:cxn modelId="{C885B260-C21A-4948-95AD-33F5B2343D68}" type="presOf" srcId="{072D8E17-AF0C-4A10-A143-790051023ECB}" destId="{E24ECAE8-312D-4B25-B65B-4DA7196E0AF1}" srcOrd="0" destOrd="0" presId="urn:microsoft.com/office/officeart/2005/8/layout/list1"/>
    <dgm:cxn modelId="{8D58BD4B-804F-4F1C-AB4B-7C1B0FF251C7}" srcId="{CF146208-7F78-4CA4-BC77-3601A021F27D}" destId="{040193CB-F94C-4450-91D0-0650CFCD5F56}" srcOrd="0" destOrd="0" parTransId="{0E9B6034-BFF2-4638-8BC8-5B8DF2D6800E}" sibTransId="{02D3500F-F106-4B1E-9B73-36C321A78730}"/>
    <dgm:cxn modelId="{C845FDC6-8954-4F30-90E0-A41A4C6B0F4A}" type="presOf" srcId="{040193CB-F94C-4450-91D0-0650CFCD5F56}" destId="{AB637719-FEEB-4F64-A14C-AA7761BF2CC4}" srcOrd="1" destOrd="0" presId="urn:microsoft.com/office/officeart/2005/8/layout/list1"/>
    <dgm:cxn modelId="{837BA6D3-1123-4038-9FBE-F577F7C564F5}" srcId="{CF146208-7F78-4CA4-BC77-3601A021F27D}" destId="{072D8E17-AF0C-4A10-A143-790051023ECB}" srcOrd="1" destOrd="0" parTransId="{E34F9738-FD1F-48FA-924C-AAC55ADB257F}" sibTransId="{5C48ECDB-726A-41BF-A388-1B30A4DA46EF}"/>
    <dgm:cxn modelId="{2C8079ED-C6E5-4339-A149-B51B7BFEA51E}" srcId="{CF146208-7F78-4CA4-BC77-3601A021F27D}" destId="{929C5B19-94D2-4FD0-B645-54B59D86019A}" srcOrd="2" destOrd="0" parTransId="{DF977788-DD36-4E5B-A613-58BBF14DA500}" sibTransId="{463B7534-91DC-44F1-A34F-4B123F29B714}"/>
    <dgm:cxn modelId="{334134F5-953E-4A30-9C27-5C648E8E54D7}" type="presOf" srcId="{929C5B19-94D2-4FD0-B645-54B59D86019A}" destId="{80995470-B5B3-4FC6-8C40-EF451D499967}" srcOrd="1" destOrd="0" presId="urn:microsoft.com/office/officeart/2005/8/layout/list1"/>
    <dgm:cxn modelId="{1459CCF5-081D-4D4F-B03F-9D21AC0A15B9}" type="presParOf" srcId="{09ADD7ED-F3D3-4990-9095-D7584A9C0553}" destId="{C7036E02-AD17-49FA-88A4-F1C1FA58D9C4}" srcOrd="0" destOrd="0" presId="urn:microsoft.com/office/officeart/2005/8/layout/list1"/>
    <dgm:cxn modelId="{F20EBA4F-331C-46A7-8A46-4BE0F7327315}" type="presParOf" srcId="{C7036E02-AD17-49FA-88A4-F1C1FA58D9C4}" destId="{04DE415D-510E-4D3C-B7BE-48F7B9DF7C4C}" srcOrd="0" destOrd="0" presId="urn:microsoft.com/office/officeart/2005/8/layout/list1"/>
    <dgm:cxn modelId="{C4951403-90FC-4F5D-8626-8E76550616F5}" type="presParOf" srcId="{C7036E02-AD17-49FA-88A4-F1C1FA58D9C4}" destId="{AB637719-FEEB-4F64-A14C-AA7761BF2CC4}" srcOrd="1" destOrd="0" presId="urn:microsoft.com/office/officeart/2005/8/layout/list1"/>
    <dgm:cxn modelId="{087FCE5B-FBDD-4C64-9829-7C612BB830F8}" type="presParOf" srcId="{09ADD7ED-F3D3-4990-9095-D7584A9C0553}" destId="{EFCC871B-BEF6-4E1A-BA3E-848E84E89962}" srcOrd="1" destOrd="0" presId="urn:microsoft.com/office/officeart/2005/8/layout/list1"/>
    <dgm:cxn modelId="{048AA275-73A2-49EB-A16C-2215EB28AF03}" type="presParOf" srcId="{09ADD7ED-F3D3-4990-9095-D7584A9C0553}" destId="{2DBC1FA2-ACB0-4C98-92B2-9AD4C39D550F}" srcOrd="2" destOrd="0" presId="urn:microsoft.com/office/officeart/2005/8/layout/list1"/>
    <dgm:cxn modelId="{B8B9A615-5438-4E3B-8C1A-F160F76239AF}" type="presParOf" srcId="{09ADD7ED-F3D3-4990-9095-D7584A9C0553}" destId="{60EDA6A4-775B-41D2-A770-2FEB7282F234}" srcOrd="3" destOrd="0" presId="urn:microsoft.com/office/officeart/2005/8/layout/list1"/>
    <dgm:cxn modelId="{9E5427D0-962D-483F-AE34-08692BC6DBF1}" type="presParOf" srcId="{09ADD7ED-F3D3-4990-9095-D7584A9C0553}" destId="{5502882C-5124-45FE-B696-346808FEFE9A}" srcOrd="4" destOrd="0" presId="urn:microsoft.com/office/officeart/2005/8/layout/list1"/>
    <dgm:cxn modelId="{485F2B7F-B6CD-4D62-B188-AF4D1743BB9E}" type="presParOf" srcId="{5502882C-5124-45FE-B696-346808FEFE9A}" destId="{E24ECAE8-312D-4B25-B65B-4DA7196E0AF1}" srcOrd="0" destOrd="0" presId="urn:microsoft.com/office/officeart/2005/8/layout/list1"/>
    <dgm:cxn modelId="{E13F9F8C-DC99-4E49-AD95-0893D943D0F7}" type="presParOf" srcId="{5502882C-5124-45FE-B696-346808FEFE9A}" destId="{F5B03DF8-10C7-44CD-A96B-35B97D5F42FB}" srcOrd="1" destOrd="0" presId="urn:microsoft.com/office/officeart/2005/8/layout/list1"/>
    <dgm:cxn modelId="{69D94867-8826-4294-9EAC-0208321E7C0F}" type="presParOf" srcId="{09ADD7ED-F3D3-4990-9095-D7584A9C0553}" destId="{70C8D41F-CB14-45C9-BF0D-072FE69BF1FC}" srcOrd="5" destOrd="0" presId="urn:microsoft.com/office/officeart/2005/8/layout/list1"/>
    <dgm:cxn modelId="{AB536B9E-329C-41A8-A417-6E61DD972571}" type="presParOf" srcId="{09ADD7ED-F3D3-4990-9095-D7584A9C0553}" destId="{CE971A16-963B-4B6A-AAD2-2D174B2AF089}" srcOrd="6" destOrd="0" presId="urn:microsoft.com/office/officeart/2005/8/layout/list1"/>
    <dgm:cxn modelId="{59B411EA-E618-438F-9A1A-6765345B7B25}" type="presParOf" srcId="{09ADD7ED-F3D3-4990-9095-D7584A9C0553}" destId="{F05071C0-BA5C-4ADE-95A6-B1E5F2F6B16A}" srcOrd="7" destOrd="0" presId="urn:microsoft.com/office/officeart/2005/8/layout/list1"/>
    <dgm:cxn modelId="{55A03F24-71C5-47D0-B438-4626D4F2BC9E}" type="presParOf" srcId="{09ADD7ED-F3D3-4990-9095-D7584A9C0553}" destId="{2E4BB535-2F9C-4868-884C-10618B9EFFE6}" srcOrd="8" destOrd="0" presId="urn:microsoft.com/office/officeart/2005/8/layout/list1"/>
    <dgm:cxn modelId="{8F2786FB-2618-4792-BF1B-D056902D5EE8}" type="presParOf" srcId="{2E4BB535-2F9C-4868-884C-10618B9EFFE6}" destId="{F3FE3FDB-3594-4CB3-BE11-24EF9CCF4CFC}" srcOrd="0" destOrd="0" presId="urn:microsoft.com/office/officeart/2005/8/layout/list1"/>
    <dgm:cxn modelId="{50D7B2CC-DD08-46FC-A332-3FE7A376DF9C}" type="presParOf" srcId="{2E4BB535-2F9C-4868-884C-10618B9EFFE6}" destId="{80995470-B5B3-4FC6-8C40-EF451D499967}" srcOrd="1" destOrd="0" presId="urn:microsoft.com/office/officeart/2005/8/layout/list1"/>
    <dgm:cxn modelId="{4FDE1BDC-0332-4912-94A3-AEC10279DF2E}" type="presParOf" srcId="{09ADD7ED-F3D3-4990-9095-D7584A9C0553}" destId="{20799DFF-70A3-4D66-9C19-326C91EE9B7D}" srcOrd="9" destOrd="0" presId="urn:microsoft.com/office/officeart/2005/8/layout/list1"/>
    <dgm:cxn modelId="{579CA30B-8410-46C7-88D5-1792E69CB597}" type="presParOf" srcId="{09ADD7ED-F3D3-4990-9095-D7584A9C0553}" destId="{05C1D062-D12D-469C-B8F0-91033F981BC3}" srcOrd="10" destOrd="0" presId="urn:microsoft.com/office/officeart/2005/8/layout/list1"/>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1FA2-ACB0-4C98-92B2-9AD4C39D550F}">
      <dsp:nvSpPr>
        <dsp:cNvPr id="0" name=""/>
        <dsp:cNvSpPr/>
      </dsp:nvSpPr>
      <dsp:spPr>
        <a:xfrm>
          <a:off x="0" y="594893"/>
          <a:ext cx="11701848" cy="9324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B637719-FEEB-4F64-A14C-AA7761BF2CC4}">
      <dsp:nvSpPr>
        <dsp:cNvPr id="0" name=""/>
        <dsp:cNvSpPr/>
      </dsp:nvSpPr>
      <dsp:spPr>
        <a:xfrm>
          <a:off x="585092" y="48773"/>
          <a:ext cx="8191293" cy="1092240"/>
        </a:xfrm>
        <a:prstGeom prst="roundRect">
          <a:avLst/>
        </a:prstGeom>
        <a:solidFill>
          <a:schemeClr val="accent5">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t>How might today’s Team Briefing topics affect our team?</a:t>
          </a:r>
        </a:p>
      </dsp:txBody>
      <dsp:txXfrm>
        <a:off x="638411" y="102092"/>
        <a:ext cx="8084655" cy="985602"/>
      </dsp:txXfrm>
    </dsp:sp>
    <dsp:sp modelId="{CE971A16-963B-4B6A-AAD2-2D174B2AF089}">
      <dsp:nvSpPr>
        <dsp:cNvPr id="0" name=""/>
        <dsp:cNvSpPr/>
      </dsp:nvSpPr>
      <dsp:spPr>
        <a:xfrm>
          <a:off x="0" y="2273213"/>
          <a:ext cx="11701848" cy="9324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5B03DF8-10C7-44CD-A96B-35B97D5F42FB}">
      <dsp:nvSpPr>
        <dsp:cNvPr id="0" name=""/>
        <dsp:cNvSpPr/>
      </dsp:nvSpPr>
      <dsp:spPr>
        <a:xfrm>
          <a:off x="585092" y="1727093"/>
          <a:ext cx="8191293" cy="1092240"/>
        </a:xfrm>
        <a:prstGeom prst="roundRect">
          <a:avLst/>
        </a:prstGeom>
        <a:solidFill>
          <a:srgbClr val="B88AB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t>Are we clear on our individual and team next steps and delivery?</a:t>
          </a:r>
        </a:p>
      </dsp:txBody>
      <dsp:txXfrm>
        <a:off x="638411" y="1780412"/>
        <a:ext cx="8084655" cy="985602"/>
      </dsp:txXfrm>
    </dsp:sp>
    <dsp:sp modelId="{05C1D062-D12D-469C-B8F0-91033F981BC3}">
      <dsp:nvSpPr>
        <dsp:cNvPr id="0" name=""/>
        <dsp:cNvSpPr/>
      </dsp:nvSpPr>
      <dsp:spPr>
        <a:xfrm>
          <a:off x="0" y="3951533"/>
          <a:ext cx="11701848" cy="9324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0995470-B5B3-4FC6-8C40-EF451D499967}">
      <dsp:nvSpPr>
        <dsp:cNvPr id="0" name=""/>
        <dsp:cNvSpPr/>
      </dsp:nvSpPr>
      <dsp:spPr>
        <a:xfrm>
          <a:off x="585092" y="3405413"/>
          <a:ext cx="8191293" cy="1092240"/>
        </a:xfrm>
        <a:prstGeom prst="roundRect">
          <a:avLst/>
        </a:prstGeom>
        <a:solidFill>
          <a:schemeClr val="accent3">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t>How are we managing change?  Do we need support?</a:t>
          </a:r>
        </a:p>
      </dsp:txBody>
      <dsp:txXfrm>
        <a:off x="638411" y="3458732"/>
        <a:ext cx="8084655" cy="9856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A6E2323-7DAC-4D70-B0C7-1E8EB313B829}" type="datetimeFigureOut">
              <a:rPr lang="en-GB"/>
              <a:pPr>
                <a:defRPr/>
              </a:pPr>
              <a:t>06/04/2021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6A190E8-C126-4EB3-82B0-79FA583B0E30}" type="slidenum">
              <a:rPr lang="en-GB"/>
              <a:pPr>
                <a:defRPr/>
              </a:pPr>
              <a:t>‹#›</a:t>
            </a:fld>
            <a:endParaRPr lang="en-GB" dirty="0"/>
          </a:p>
        </p:txBody>
      </p:sp>
    </p:spTree>
    <p:extLst>
      <p:ext uri="{BB962C8B-B14F-4D97-AF65-F5344CB8AC3E}">
        <p14:creationId xmlns:p14="http://schemas.microsoft.com/office/powerpoint/2010/main" val="24465741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A190E8-C126-4EB3-82B0-79FA583B0E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132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NOTE:  links needed for content highlighted in yellow, pending:  1)  document sign off and 2)  HMPPS digital team links </a:t>
            </a:r>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12</a:t>
            </a:fld>
            <a:endParaRPr lang="en-GB" dirty="0"/>
          </a:p>
        </p:txBody>
      </p:sp>
    </p:spTree>
    <p:extLst>
      <p:ext uri="{BB962C8B-B14F-4D97-AF65-F5344CB8AC3E}">
        <p14:creationId xmlns:p14="http://schemas.microsoft.com/office/powerpoint/2010/main" val="406949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13</a:t>
            </a:fld>
            <a:endParaRPr lang="en-GB" dirty="0"/>
          </a:p>
        </p:txBody>
      </p:sp>
    </p:spTree>
    <p:extLst>
      <p:ext uri="{BB962C8B-B14F-4D97-AF65-F5344CB8AC3E}">
        <p14:creationId xmlns:p14="http://schemas.microsoft.com/office/powerpoint/2010/main" val="3689333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17</a:t>
            </a:fld>
            <a:endParaRPr lang="en-GB" dirty="0"/>
          </a:p>
        </p:txBody>
      </p:sp>
    </p:spTree>
    <p:extLst>
      <p:ext uri="{BB962C8B-B14F-4D97-AF65-F5344CB8AC3E}">
        <p14:creationId xmlns:p14="http://schemas.microsoft.com/office/powerpoint/2010/main" val="2391176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u="none" dirty="0"/>
              <a:t>CBF – key messages</a:t>
            </a:r>
          </a:p>
          <a:p>
            <a:pPr marL="285750" indent="-285750">
              <a:buFont typeface="Arial" panose="020B0604020202020204" pitchFamily="34" charset="0"/>
              <a:buChar char="•"/>
            </a:pPr>
            <a:r>
              <a:rPr lang="en-GB" sz="1200" dirty="0"/>
              <a:t>CBF Pilot commencing in April 2021</a:t>
            </a:r>
          </a:p>
          <a:p>
            <a:pPr marL="285750" indent="-285750">
              <a:buFont typeface="Arial" panose="020B0604020202020204" pitchFamily="34" charset="0"/>
              <a:buChar char="•"/>
            </a:pPr>
            <a:r>
              <a:rPr lang="en-GB" sz="1200" dirty="0"/>
              <a:t>Staff will trial the CBF for 12 months without it being linked to pay progression</a:t>
            </a:r>
          </a:p>
          <a:p>
            <a:pPr marL="285750" indent="-285750">
              <a:buFont typeface="Arial" panose="020B0604020202020204" pitchFamily="34" charset="0"/>
              <a:buChar char="•"/>
            </a:pPr>
            <a:r>
              <a:rPr lang="en-GB" sz="1200" dirty="0"/>
              <a:t>The CBF will be linked to pay from 1 April 2022 for NPS staff, and the first pay progression decisions linked to the CBF will be made on 1 April 2023.</a:t>
            </a:r>
          </a:p>
          <a:p>
            <a:pPr marL="285750" indent="-285750">
              <a:buFont typeface="Arial" panose="020B0604020202020204" pitchFamily="34" charset="0"/>
              <a:buChar char="•"/>
            </a:pPr>
            <a:r>
              <a:rPr lang="en-GB" sz="1200" dirty="0"/>
              <a:t>What we need managers and employees to do</a:t>
            </a:r>
          </a:p>
          <a:p>
            <a:pPr marL="285750" indent="-285750">
              <a:buFont typeface="Arial" panose="020B0604020202020204" pitchFamily="34" charset="0"/>
              <a:buChar char="•"/>
            </a:pPr>
            <a:r>
              <a:rPr lang="en-GB" sz="1200" dirty="0"/>
              <a:t>Leaders to role model behaviours and kick start the process</a:t>
            </a:r>
          </a:p>
          <a:p>
            <a:pPr marL="285750" indent="-285750">
              <a:buFont typeface="Arial" panose="020B0604020202020204" pitchFamily="34" charset="0"/>
              <a:buChar char="•"/>
            </a:pPr>
            <a:r>
              <a:rPr lang="en-GB" sz="1200" dirty="0"/>
              <a:t>Staff responsibility to complete the process</a:t>
            </a:r>
          </a:p>
          <a:p>
            <a:pPr marL="285750" indent="-285750">
              <a:buFont typeface="Arial" panose="020B0604020202020204" pitchFamily="34" charset="0"/>
              <a:buChar char="•"/>
            </a:pPr>
            <a:endParaRPr lang="en-GB" sz="1200" dirty="0"/>
          </a:p>
          <a:p>
            <a:pPr marL="0" indent="0">
              <a:buFont typeface="Arial" panose="020B0604020202020204" pitchFamily="34" charset="0"/>
              <a:buNone/>
            </a:pPr>
            <a:r>
              <a:rPr lang="en-GB" sz="1200" b="1" dirty="0"/>
              <a:t>What we need from Leaders</a:t>
            </a:r>
          </a:p>
          <a:p>
            <a:pPr marL="171450" indent="-171450">
              <a:buFont typeface="Arial" panose="020B0604020202020204" pitchFamily="34" charset="0"/>
              <a:buChar char="•"/>
            </a:pPr>
            <a:r>
              <a:rPr lang="en-GB" sz="1200" dirty="0"/>
              <a:t>The CBF conversation should become </a:t>
            </a:r>
            <a:r>
              <a:rPr lang="en-GB" sz="1200" b="1" dirty="0"/>
              <a:t>embedded in everyday routine meetings and one to one’s</a:t>
            </a:r>
            <a:r>
              <a:rPr lang="en-GB" sz="1200" dirty="0"/>
              <a:t>. The process is straightforward and does not represent an additional burden for staff and line managers. </a:t>
            </a:r>
          </a:p>
          <a:p>
            <a:pPr marL="171450" indent="-171450">
              <a:buFont typeface="Arial" panose="020B0604020202020204" pitchFamily="34" charset="0"/>
              <a:buChar char="•"/>
            </a:pPr>
            <a:r>
              <a:rPr lang="en-GB" sz="1200" dirty="0"/>
              <a:t>Please role model engagement by completing the process with your direct reports and encourage them to do the same</a:t>
            </a:r>
          </a:p>
          <a:p>
            <a:pPr marL="171450" indent="-171450">
              <a:buFont typeface="Arial" panose="020B0604020202020204" pitchFamily="34" charset="0"/>
              <a:buChar char="•"/>
            </a:pPr>
            <a:r>
              <a:rPr lang="en-GB" sz="1200" dirty="0"/>
              <a:t>You’ll see some communications on this in due course – keep an eye out for more in Probation News, on the intranet and webinars to talk employees and managers through this easy process.</a:t>
            </a:r>
          </a:p>
          <a:p>
            <a:pPr marL="285750" indent="-2857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18</a:t>
            </a:fld>
            <a:endParaRPr lang="en-GB" dirty="0"/>
          </a:p>
        </p:txBody>
      </p:sp>
    </p:spTree>
    <p:extLst>
      <p:ext uri="{BB962C8B-B14F-4D97-AF65-F5344CB8AC3E}">
        <p14:creationId xmlns:p14="http://schemas.microsoft.com/office/powerpoint/2010/main" val="1016489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u="none" dirty="0"/>
              <a:t>CBF – key messages</a:t>
            </a:r>
          </a:p>
          <a:p>
            <a:pPr marL="285750" indent="-285750">
              <a:buFont typeface="Arial" panose="020B0604020202020204" pitchFamily="34" charset="0"/>
              <a:buChar char="•"/>
            </a:pPr>
            <a:r>
              <a:rPr lang="en-GB" sz="1200" dirty="0"/>
              <a:t>CBF Pilot commencing in April 2021</a:t>
            </a:r>
          </a:p>
          <a:p>
            <a:pPr marL="285750" indent="-285750">
              <a:buFont typeface="Arial" panose="020B0604020202020204" pitchFamily="34" charset="0"/>
              <a:buChar char="•"/>
            </a:pPr>
            <a:r>
              <a:rPr lang="en-GB" sz="1200" dirty="0"/>
              <a:t>Staff will trial the CBF for 12 months without it being linked to pay progression</a:t>
            </a:r>
          </a:p>
          <a:p>
            <a:pPr marL="285750" indent="-285750">
              <a:buFont typeface="Arial" panose="020B0604020202020204" pitchFamily="34" charset="0"/>
              <a:buChar char="•"/>
            </a:pPr>
            <a:r>
              <a:rPr lang="en-GB" sz="1200" dirty="0"/>
              <a:t>The CBF will be linked to pay from 1 April 2022 for NPS staff, and the first pay progression decisions linked to the CBF will be made on 1 April 2023.</a:t>
            </a:r>
          </a:p>
          <a:p>
            <a:pPr marL="285750" indent="-285750">
              <a:buFont typeface="Arial" panose="020B0604020202020204" pitchFamily="34" charset="0"/>
              <a:buChar char="•"/>
            </a:pPr>
            <a:r>
              <a:rPr lang="en-GB" sz="1200" dirty="0"/>
              <a:t>What we need managers and employees to do</a:t>
            </a:r>
          </a:p>
          <a:p>
            <a:pPr marL="285750" indent="-285750">
              <a:buFont typeface="Arial" panose="020B0604020202020204" pitchFamily="34" charset="0"/>
              <a:buChar char="•"/>
            </a:pPr>
            <a:r>
              <a:rPr lang="en-GB" sz="1200" dirty="0"/>
              <a:t>Leaders to role model behaviours and kick start the process</a:t>
            </a:r>
          </a:p>
          <a:p>
            <a:pPr marL="285750" indent="-285750">
              <a:buFont typeface="Arial" panose="020B0604020202020204" pitchFamily="34" charset="0"/>
              <a:buChar char="•"/>
            </a:pPr>
            <a:r>
              <a:rPr lang="en-GB" sz="1200" dirty="0"/>
              <a:t>Staff responsibility to complete the process</a:t>
            </a:r>
          </a:p>
          <a:p>
            <a:pPr marL="285750" indent="-285750">
              <a:buFont typeface="Arial" panose="020B0604020202020204" pitchFamily="34" charset="0"/>
              <a:buChar char="•"/>
            </a:pPr>
            <a:endParaRPr lang="en-GB" sz="1200" dirty="0"/>
          </a:p>
          <a:p>
            <a:pPr marL="0" indent="0">
              <a:buFont typeface="Arial" panose="020B0604020202020204" pitchFamily="34" charset="0"/>
              <a:buNone/>
            </a:pPr>
            <a:r>
              <a:rPr lang="en-GB" sz="1200" b="1" dirty="0"/>
              <a:t>What we need from Leaders</a:t>
            </a:r>
          </a:p>
          <a:p>
            <a:pPr marL="171450" indent="-171450">
              <a:buFont typeface="Arial" panose="020B0604020202020204" pitchFamily="34" charset="0"/>
              <a:buChar char="•"/>
            </a:pPr>
            <a:r>
              <a:rPr lang="en-GB" sz="1200" dirty="0"/>
              <a:t>The CBF conversation should become </a:t>
            </a:r>
            <a:r>
              <a:rPr lang="en-GB" sz="1200" b="1" dirty="0"/>
              <a:t>embedded in everyday routine meetings and one to one’s</a:t>
            </a:r>
            <a:r>
              <a:rPr lang="en-GB" sz="1200" dirty="0"/>
              <a:t>. The process is straightforward and does not represent an additional burden for staff and line managers. </a:t>
            </a:r>
          </a:p>
          <a:p>
            <a:pPr marL="171450" indent="-171450">
              <a:buFont typeface="Arial" panose="020B0604020202020204" pitchFamily="34" charset="0"/>
              <a:buChar char="•"/>
            </a:pPr>
            <a:r>
              <a:rPr lang="en-GB" sz="1200" dirty="0"/>
              <a:t>Please role model engagement by completing the process with your direct reports and encourage them to do the same</a:t>
            </a:r>
          </a:p>
          <a:p>
            <a:pPr marL="171450" indent="-171450">
              <a:buFont typeface="Arial" panose="020B0604020202020204" pitchFamily="34" charset="0"/>
              <a:buChar char="•"/>
            </a:pPr>
            <a:r>
              <a:rPr lang="en-GB" sz="1200" dirty="0"/>
              <a:t>You’ll see some communications on this in due course – keep an eye out for more in Probation News, on the intranet and webinars to talk employees and managers through this easy process.</a:t>
            </a:r>
          </a:p>
          <a:p>
            <a:pPr marL="285750" indent="-2857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19</a:t>
            </a:fld>
            <a:endParaRPr lang="en-GB" dirty="0"/>
          </a:p>
        </p:txBody>
      </p:sp>
    </p:spTree>
    <p:extLst>
      <p:ext uri="{BB962C8B-B14F-4D97-AF65-F5344CB8AC3E}">
        <p14:creationId xmlns:p14="http://schemas.microsoft.com/office/powerpoint/2010/main" val="101648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u="none" dirty="0"/>
              <a:t>CBF – key messages</a:t>
            </a:r>
          </a:p>
          <a:p>
            <a:pPr marL="285750" indent="-285750">
              <a:buFont typeface="Arial" panose="020B0604020202020204" pitchFamily="34" charset="0"/>
              <a:buChar char="•"/>
            </a:pPr>
            <a:r>
              <a:rPr lang="en-GB" sz="1200" dirty="0"/>
              <a:t>CBF Pilot commencing in April 2021</a:t>
            </a:r>
          </a:p>
          <a:p>
            <a:pPr marL="285750" indent="-285750">
              <a:buFont typeface="Arial" panose="020B0604020202020204" pitchFamily="34" charset="0"/>
              <a:buChar char="•"/>
            </a:pPr>
            <a:r>
              <a:rPr lang="en-GB" sz="1200" dirty="0"/>
              <a:t>Staff will trial the CBF for 12 months without it being linked to pay progression</a:t>
            </a:r>
          </a:p>
          <a:p>
            <a:pPr marL="285750" indent="-285750">
              <a:buFont typeface="Arial" panose="020B0604020202020204" pitchFamily="34" charset="0"/>
              <a:buChar char="•"/>
            </a:pPr>
            <a:r>
              <a:rPr lang="en-GB" sz="1200" dirty="0"/>
              <a:t>The CBF will be linked to pay from 1 April 2022 for NPS staff, and the first pay progression decisions linked to the CBF will be made on 1 April 2023.</a:t>
            </a:r>
          </a:p>
          <a:p>
            <a:pPr marL="285750" indent="-285750">
              <a:buFont typeface="Arial" panose="020B0604020202020204" pitchFamily="34" charset="0"/>
              <a:buChar char="•"/>
            </a:pPr>
            <a:r>
              <a:rPr lang="en-GB" sz="1200" dirty="0"/>
              <a:t>What we need managers and employees to do</a:t>
            </a:r>
          </a:p>
          <a:p>
            <a:pPr marL="285750" indent="-285750">
              <a:buFont typeface="Arial" panose="020B0604020202020204" pitchFamily="34" charset="0"/>
              <a:buChar char="•"/>
            </a:pPr>
            <a:r>
              <a:rPr lang="en-GB" sz="1200" dirty="0"/>
              <a:t>Leaders to role model behaviours and kick start the process</a:t>
            </a:r>
          </a:p>
          <a:p>
            <a:pPr marL="285750" indent="-285750">
              <a:buFont typeface="Arial" panose="020B0604020202020204" pitchFamily="34" charset="0"/>
              <a:buChar char="•"/>
            </a:pPr>
            <a:r>
              <a:rPr lang="en-GB" sz="1200" dirty="0"/>
              <a:t>Staff responsibility to complete the process</a:t>
            </a:r>
          </a:p>
          <a:p>
            <a:pPr marL="285750" indent="-285750">
              <a:buFont typeface="Arial" panose="020B0604020202020204" pitchFamily="34" charset="0"/>
              <a:buChar char="•"/>
            </a:pPr>
            <a:endParaRPr lang="en-GB" sz="1200" dirty="0"/>
          </a:p>
          <a:p>
            <a:pPr marL="0" indent="0">
              <a:buFont typeface="Arial" panose="020B0604020202020204" pitchFamily="34" charset="0"/>
              <a:buNone/>
            </a:pPr>
            <a:r>
              <a:rPr lang="en-GB" sz="1200" b="1" dirty="0"/>
              <a:t>What we need from Leaders</a:t>
            </a:r>
          </a:p>
          <a:p>
            <a:pPr marL="171450" indent="-171450">
              <a:buFont typeface="Arial" panose="020B0604020202020204" pitchFamily="34" charset="0"/>
              <a:buChar char="•"/>
            </a:pPr>
            <a:r>
              <a:rPr lang="en-GB" sz="1200" dirty="0"/>
              <a:t>The CBF conversation should become </a:t>
            </a:r>
            <a:r>
              <a:rPr lang="en-GB" sz="1200" b="1" dirty="0"/>
              <a:t>embedded in everyday routine meetings and one to one’s</a:t>
            </a:r>
            <a:r>
              <a:rPr lang="en-GB" sz="1200" dirty="0"/>
              <a:t>. The process is straightforward and does not represent an additional burden for staff and line managers. </a:t>
            </a:r>
          </a:p>
          <a:p>
            <a:pPr marL="171450" indent="-171450">
              <a:buFont typeface="Arial" panose="020B0604020202020204" pitchFamily="34" charset="0"/>
              <a:buChar char="•"/>
            </a:pPr>
            <a:r>
              <a:rPr lang="en-GB" sz="1200" dirty="0"/>
              <a:t>Please role model engagement by completing the process with your direct reports and encourage them to do the same</a:t>
            </a:r>
          </a:p>
          <a:p>
            <a:pPr marL="171450" indent="-171450">
              <a:buFont typeface="Arial" panose="020B0604020202020204" pitchFamily="34" charset="0"/>
              <a:buChar char="•"/>
            </a:pPr>
            <a:r>
              <a:rPr lang="en-GB" sz="1200" dirty="0"/>
              <a:t>You’ll see some communications on this in due course – keep an eye out for more in Probation News, on the intranet and webinars to talk employees and managers through this easy process.</a:t>
            </a:r>
          </a:p>
          <a:p>
            <a:pPr marL="285750" indent="-2857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20</a:t>
            </a:fld>
            <a:endParaRPr lang="en-GB" dirty="0"/>
          </a:p>
        </p:txBody>
      </p:sp>
    </p:spTree>
    <p:extLst>
      <p:ext uri="{BB962C8B-B14F-4D97-AF65-F5344CB8AC3E}">
        <p14:creationId xmlns:p14="http://schemas.microsoft.com/office/powerpoint/2010/main" val="418633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A190E8-C126-4EB3-82B0-79FA583B0E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32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2</a:t>
            </a:fld>
            <a:endParaRPr lang="en-GB" dirty="0"/>
          </a:p>
        </p:txBody>
      </p:sp>
    </p:spTree>
    <p:extLst>
      <p:ext uri="{BB962C8B-B14F-4D97-AF65-F5344CB8AC3E}">
        <p14:creationId xmlns:p14="http://schemas.microsoft.com/office/powerpoint/2010/main" val="367276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3</a:t>
            </a:fld>
            <a:endParaRPr lang="en-GB" dirty="0"/>
          </a:p>
        </p:txBody>
      </p:sp>
    </p:spTree>
    <p:extLst>
      <p:ext uri="{BB962C8B-B14F-4D97-AF65-F5344CB8AC3E}">
        <p14:creationId xmlns:p14="http://schemas.microsoft.com/office/powerpoint/2010/main" val="10175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4</a:t>
            </a:fld>
            <a:endParaRPr lang="en-GB" dirty="0"/>
          </a:p>
        </p:txBody>
      </p:sp>
    </p:spTree>
    <p:extLst>
      <p:ext uri="{BB962C8B-B14F-4D97-AF65-F5344CB8AC3E}">
        <p14:creationId xmlns:p14="http://schemas.microsoft.com/office/powerpoint/2010/main" val="167571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7</a:t>
            </a:fld>
            <a:endParaRPr lang="en-GB" dirty="0"/>
          </a:p>
        </p:txBody>
      </p:sp>
    </p:spTree>
    <p:extLst>
      <p:ext uri="{BB962C8B-B14F-4D97-AF65-F5344CB8AC3E}">
        <p14:creationId xmlns:p14="http://schemas.microsoft.com/office/powerpoint/2010/main" val="148206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8</a:t>
            </a:fld>
            <a:endParaRPr lang="en-GB" dirty="0"/>
          </a:p>
        </p:txBody>
      </p:sp>
    </p:spTree>
    <p:extLst>
      <p:ext uri="{BB962C8B-B14F-4D97-AF65-F5344CB8AC3E}">
        <p14:creationId xmlns:p14="http://schemas.microsoft.com/office/powerpoint/2010/main" val="2104168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9</a:t>
            </a:fld>
            <a:endParaRPr lang="en-GB" dirty="0"/>
          </a:p>
        </p:txBody>
      </p:sp>
    </p:spTree>
    <p:extLst>
      <p:ext uri="{BB962C8B-B14F-4D97-AF65-F5344CB8AC3E}">
        <p14:creationId xmlns:p14="http://schemas.microsoft.com/office/powerpoint/2010/main" val="2736771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NOTE:  links needed for content highlighted in yellow, pending:  1)  document sign off and 2)  HMPPS digital team links </a:t>
            </a:r>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10</a:t>
            </a:fld>
            <a:endParaRPr lang="en-GB" dirty="0"/>
          </a:p>
        </p:txBody>
      </p:sp>
    </p:spTree>
    <p:extLst>
      <p:ext uri="{BB962C8B-B14F-4D97-AF65-F5344CB8AC3E}">
        <p14:creationId xmlns:p14="http://schemas.microsoft.com/office/powerpoint/2010/main" val="127993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NOTE:  links needed for content highlighted in yellow, pending:  1)  document sign off and 2)  HMPPS digital team links </a:t>
            </a:r>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11</a:t>
            </a:fld>
            <a:endParaRPr lang="en-GB" dirty="0"/>
          </a:p>
        </p:txBody>
      </p:sp>
    </p:spTree>
    <p:extLst>
      <p:ext uri="{BB962C8B-B14F-4D97-AF65-F5344CB8AC3E}">
        <p14:creationId xmlns:p14="http://schemas.microsoft.com/office/powerpoint/2010/main" val="978518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rotWithShape="1">
          <a:blip r:embed="rId2">
            <a:extLst>
              <a:ext uri="{28A0092B-C50C-407E-A947-70E740481C1C}">
                <a14:useLocalDpi xmlns:a14="http://schemas.microsoft.com/office/drawing/2010/main" val="0"/>
              </a:ext>
            </a:extLst>
          </a:blip>
          <a:srcRect b="29286"/>
          <a:stretch/>
        </p:blipFill>
        <p:spPr bwMode="auto">
          <a:xfrm>
            <a:off x="0" y="4433208"/>
            <a:ext cx="121920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l="15434" t="20029"/>
          <a:stretch>
            <a:fillRect/>
          </a:stretch>
        </p:blipFill>
        <p:spPr bwMode="auto">
          <a:xfrm>
            <a:off x="541867" y="347663"/>
            <a:ext cx="3462867"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8" y="1981200"/>
            <a:ext cx="10622849" cy="1073150"/>
          </a:xfrm>
        </p:spPr>
        <p:txBody>
          <a:bodyPr anchor="b">
            <a:normAutofit/>
          </a:bodyPr>
          <a:lstStyle>
            <a:lvl1pPr algn="l">
              <a:defRPr sz="33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778928" y="3176059"/>
            <a:ext cx="9025467" cy="520900"/>
          </a:xfrm>
        </p:spPr>
        <p:txBody>
          <a:bodyPr>
            <a:norm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1585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5E6DA35-3D48-4A0C-86DD-6EA64440ECC3}" type="slidenum">
              <a:rPr lang="en-GB"/>
              <a:pPr>
                <a:defRPr/>
              </a:pPr>
              <a:t>‹#›</a:t>
            </a:fld>
            <a:endParaRPr lang="en-GB" dirty="0"/>
          </a:p>
        </p:txBody>
      </p:sp>
    </p:spTree>
    <p:extLst>
      <p:ext uri="{BB962C8B-B14F-4D97-AF65-F5344CB8AC3E}">
        <p14:creationId xmlns:p14="http://schemas.microsoft.com/office/powerpoint/2010/main" val="379927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8DA62C57-F68F-4167-9CC7-0D93D0D78B03}" type="slidenum">
              <a:rPr lang="en-GB"/>
              <a:pPr>
                <a:defRPr/>
              </a:pPr>
              <a:t>‹#›</a:t>
            </a:fld>
            <a:endParaRPr lang="en-GB" dirty="0"/>
          </a:p>
        </p:txBody>
      </p:sp>
    </p:spTree>
    <p:extLst>
      <p:ext uri="{BB962C8B-B14F-4D97-AF65-F5344CB8AC3E}">
        <p14:creationId xmlns:p14="http://schemas.microsoft.com/office/powerpoint/2010/main" val="1870900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rotWithShape="1">
          <a:blip r:embed="rId2">
            <a:extLst>
              <a:ext uri="{28A0092B-C50C-407E-A947-70E740481C1C}">
                <a14:useLocalDpi xmlns:a14="http://schemas.microsoft.com/office/drawing/2010/main" val="0"/>
              </a:ext>
            </a:extLst>
          </a:blip>
          <a:srcRect b="29286"/>
          <a:stretch/>
        </p:blipFill>
        <p:spPr bwMode="auto">
          <a:xfrm>
            <a:off x="0" y="4433208"/>
            <a:ext cx="121920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l="15434" t="20029"/>
          <a:stretch>
            <a:fillRect/>
          </a:stretch>
        </p:blipFill>
        <p:spPr bwMode="auto">
          <a:xfrm>
            <a:off x="541867" y="347663"/>
            <a:ext cx="3462867"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8" y="1981200"/>
            <a:ext cx="10622849" cy="1073150"/>
          </a:xfrm>
        </p:spPr>
        <p:txBody>
          <a:bodyPr anchor="b">
            <a:normAutofit/>
          </a:bodyPr>
          <a:lstStyle>
            <a:lvl1pPr algn="l">
              <a:defRPr sz="3300">
                <a:solidFill>
                  <a:schemeClr val="tx1"/>
                </a:solidFill>
              </a:defRPr>
            </a:lvl1pPr>
          </a:lstStyle>
          <a:p>
            <a:r>
              <a:rPr lang="en-US"/>
              <a:t>Click to edit Master title style</a:t>
            </a:r>
          </a:p>
        </p:txBody>
      </p:sp>
      <p:sp>
        <p:nvSpPr>
          <p:cNvPr id="3" name="Subtitle 2"/>
          <p:cNvSpPr>
            <a:spLocks noGrp="1"/>
          </p:cNvSpPr>
          <p:nvPr>
            <p:ph type="subTitle" idx="1"/>
          </p:nvPr>
        </p:nvSpPr>
        <p:spPr>
          <a:xfrm>
            <a:off x="778928" y="3176059"/>
            <a:ext cx="9025467" cy="520900"/>
          </a:xfrm>
        </p:spPr>
        <p:txBody>
          <a:bodyPr>
            <a:norm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1257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p>
        </p:txBody>
      </p:sp>
      <p:sp>
        <p:nvSpPr>
          <p:cNvPr id="3" name="Content Placeholder 2"/>
          <p:cNvSpPr>
            <a:spLocks noGrp="1"/>
          </p:cNvSpPr>
          <p:nvPr>
            <p:ph idx="1"/>
          </p:nvPr>
        </p:nvSpPr>
        <p:spPr>
          <a:xfrm>
            <a:off x="527051" y="1356619"/>
            <a:ext cx="11133667" cy="4586287"/>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8DA62C57-F68F-4167-9CC7-0D93D0D78B03}" type="slidenum">
              <a:rPr lang="en-GB"/>
              <a:pPr>
                <a:defRPr/>
              </a:pPr>
              <a:t>‹#›</a:t>
            </a:fld>
            <a:endParaRPr lang="en-GB" dirty="0"/>
          </a:p>
        </p:txBody>
      </p:sp>
    </p:spTree>
    <p:extLst>
      <p:ext uri="{BB962C8B-B14F-4D97-AF65-F5344CB8AC3E}">
        <p14:creationId xmlns:p14="http://schemas.microsoft.com/office/powerpoint/2010/main" val="398321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7999" y="1303200"/>
            <a:ext cx="5491801" cy="45864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45864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p:txBody>
          <a:bodyPr/>
          <a:lstStyle>
            <a:lvl1pPr>
              <a:defRPr/>
            </a:lvl1pPr>
          </a:lstStyle>
          <a:p>
            <a:pPr>
              <a:defRPr/>
            </a:pPr>
            <a:fld id="{59DE555A-AC9E-4839-8C44-F9B339F55923}" type="slidenum">
              <a:rPr lang="en-GB"/>
              <a:pPr>
                <a:defRPr/>
              </a:pPr>
              <a:t>‹#›</a:t>
            </a:fld>
            <a:endParaRPr lang="en-GB" dirty="0"/>
          </a:p>
        </p:txBody>
      </p:sp>
    </p:spTree>
    <p:extLst>
      <p:ext uri="{BB962C8B-B14F-4D97-AF65-F5344CB8AC3E}">
        <p14:creationId xmlns:p14="http://schemas.microsoft.com/office/powerpoint/2010/main" val="152896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BF5B-0CDD-4697-B656-413578C2D06D}"/>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7CA7D3F3-D7B8-486A-ADF8-F47416EE84D7}"/>
              </a:ext>
            </a:extLst>
          </p:cNvPr>
          <p:cNvSpPr>
            <a:spLocks noGrp="1"/>
          </p:cNvSpPr>
          <p:nvPr>
            <p:ph type="sldNum" sz="quarter" idx="10"/>
          </p:nvPr>
        </p:nvSpPr>
        <p:spPr/>
        <p:txBody>
          <a:bodyPr/>
          <a:lstStyle/>
          <a:p>
            <a:pPr>
              <a:defRPr/>
            </a:pPr>
            <a:fld id="{80580D15-CBB2-41DA-89FD-8E9F66504B2F}" type="slidenum">
              <a:rPr lang="en-GB" smtClean="0"/>
              <a:pPr>
                <a:defRPr/>
              </a:pPr>
              <a:t>‹#›</a:t>
            </a:fld>
            <a:endParaRPr lang="en-GB" dirty="0"/>
          </a:p>
        </p:txBody>
      </p:sp>
    </p:spTree>
    <p:extLst>
      <p:ext uri="{BB962C8B-B14F-4D97-AF65-F5344CB8AC3E}">
        <p14:creationId xmlns:p14="http://schemas.microsoft.com/office/powerpoint/2010/main" val="1033113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8C98282C-945A-4E2C-AE9D-3932FA70B035}" type="slidenum">
              <a:rPr lang="en-GB"/>
              <a:pPr>
                <a:defRPr/>
              </a:pPr>
              <a:t>‹#›</a:t>
            </a:fld>
            <a:endParaRPr lang="en-GB" dirty="0"/>
          </a:p>
        </p:txBody>
      </p:sp>
    </p:spTree>
    <p:extLst>
      <p:ext uri="{BB962C8B-B14F-4D97-AF65-F5344CB8AC3E}">
        <p14:creationId xmlns:p14="http://schemas.microsoft.com/office/powerpoint/2010/main" val="425710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5E6DA35-3D48-4A0C-86DD-6EA64440ECC3}" type="slidenum">
              <a:rPr lang="en-GB"/>
              <a:pPr>
                <a:defRPr/>
              </a:pPr>
              <a:t>‹#›</a:t>
            </a:fld>
            <a:endParaRPr lang="en-GB" dirty="0"/>
          </a:p>
        </p:txBody>
      </p:sp>
    </p:spTree>
    <p:extLst>
      <p:ext uri="{BB962C8B-B14F-4D97-AF65-F5344CB8AC3E}">
        <p14:creationId xmlns:p14="http://schemas.microsoft.com/office/powerpoint/2010/main" val="67121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etter important notice combina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43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8DA62C57-F68F-4167-9CC7-0D93D0D78B03}" type="slidenum">
              <a:rPr lang="en-GB"/>
              <a:pPr>
                <a:defRPr/>
              </a:pPr>
              <a:t>‹#›</a:t>
            </a:fld>
            <a:endParaRPr lang="en-GB" dirty="0"/>
          </a:p>
        </p:txBody>
      </p:sp>
    </p:spTree>
    <p:extLst>
      <p:ext uri="{BB962C8B-B14F-4D97-AF65-F5344CB8AC3E}">
        <p14:creationId xmlns:p14="http://schemas.microsoft.com/office/powerpoint/2010/main" val="204169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7999" y="1303200"/>
            <a:ext cx="5491801" cy="45864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45864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p:txBody>
          <a:bodyPr/>
          <a:lstStyle>
            <a:lvl1pPr>
              <a:defRPr/>
            </a:lvl1pPr>
          </a:lstStyle>
          <a:p>
            <a:pPr>
              <a:defRPr/>
            </a:pPr>
            <a:fld id="{59DE555A-AC9E-4839-8C44-F9B339F55923}" type="slidenum">
              <a:rPr lang="en-GB"/>
              <a:pPr>
                <a:defRPr/>
              </a:pPr>
              <a:t>‹#›</a:t>
            </a:fld>
            <a:endParaRPr lang="en-GB" dirty="0"/>
          </a:p>
        </p:txBody>
      </p:sp>
    </p:spTree>
    <p:extLst>
      <p:ext uri="{BB962C8B-B14F-4D97-AF65-F5344CB8AC3E}">
        <p14:creationId xmlns:p14="http://schemas.microsoft.com/office/powerpoint/2010/main" val="4771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8C98282C-945A-4E2C-AE9D-3932FA70B035}" type="slidenum">
              <a:rPr lang="en-GB"/>
              <a:pPr>
                <a:defRPr/>
              </a:pPr>
              <a:t>‹#›</a:t>
            </a:fld>
            <a:endParaRPr lang="en-GB" dirty="0"/>
          </a:p>
        </p:txBody>
      </p:sp>
    </p:spTree>
    <p:extLst>
      <p:ext uri="{BB962C8B-B14F-4D97-AF65-F5344CB8AC3E}">
        <p14:creationId xmlns:p14="http://schemas.microsoft.com/office/powerpoint/2010/main" val="75705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5E6DA35-3D48-4A0C-86DD-6EA64440ECC3}" type="slidenum">
              <a:rPr lang="en-GB"/>
              <a:pPr>
                <a:defRPr/>
              </a:pPr>
              <a:t>‹#›</a:t>
            </a:fld>
            <a:endParaRPr lang="en-GB" dirty="0"/>
          </a:p>
        </p:txBody>
      </p:sp>
    </p:spTree>
    <p:extLst>
      <p:ext uri="{BB962C8B-B14F-4D97-AF65-F5344CB8AC3E}">
        <p14:creationId xmlns:p14="http://schemas.microsoft.com/office/powerpoint/2010/main" val="74624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rotWithShape="1">
          <a:blip r:embed="rId2">
            <a:extLst>
              <a:ext uri="{28A0092B-C50C-407E-A947-70E740481C1C}">
                <a14:useLocalDpi xmlns:a14="http://schemas.microsoft.com/office/drawing/2010/main" val="0"/>
              </a:ext>
            </a:extLst>
          </a:blip>
          <a:srcRect b="29286"/>
          <a:stretch/>
        </p:blipFill>
        <p:spPr bwMode="auto">
          <a:xfrm>
            <a:off x="0" y="4433208"/>
            <a:ext cx="121920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l="15434" t="20029"/>
          <a:stretch>
            <a:fillRect/>
          </a:stretch>
        </p:blipFill>
        <p:spPr bwMode="auto">
          <a:xfrm>
            <a:off x="541867" y="347663"/>
            <a:ext cx="3462867"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8" y="1981200"/>
            <a:ext cx="10622849" cy="1073150"/>
          </a:xfrm>
        </p:spPr>
        <p:txBody>
          <a:bodyPr anchor="b">
            <a:normAutofit/>
          </a:bodyPr>
          <a:lstStyle>
            <a:lvl1pPr algn="l">
              <a:defRPr sz="33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778928" y="3176059"/>
            <a:ext cx="9025467" cy="520900"/>
          </a:xfrm>
        </p:spPr>
        <p:txBody>
          <a:bodyPr>
            <a:norm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3790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8DA62C57-F68F-4167-9CC7-0D93D0D78B03}" type="slidenum">
              <a:rPr lang="en-GB"/>
              <a:pPr>
                <a:defRPr/>
              </a:pPr>
              <a:t>‹#›</a:t>
            </a:fld>
            <a:endParaRPr lang="en-GB" dirty="0"/>
          </a:p>
        </p:txBody>
      </p:sp>
    </p:spTree>
    <p:extLst>
      <p:ext uri="{BB962C8B-B14F-4D97-AF65-F5344CB8AC3E}">
        <p14:creationId xmlns:p14="http://schemas.microsoft.com/office/powerpoint/2010/main" val="97845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7999" y="1303200"/>
            <a:ext cx="5491801" cy="45864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45864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p:txBody>
          <a:bodyPr/>
          <a:lstStyle>
            <a:lvl1pPr>
              <a:defRPr/>
            </a:lvl1pPr>
          </a:lstStyle>
          <a:p>
            <a:pPr>
              <a:defRPr/>
            </a:pPr>
            <a:fld id="{59DE555A-AC9E-4839-8C44-F9B339F55923}" type="slidenum">
              <a:rPr lang="en-GB"/>
              <a:pPr>
                <a:defRPr/>
              </a:pPr>
              <a:t>‹#›</a:t>
            </a:fld>
            <a:endParaRPr lang="en-GB" dirty="0"/>
          </a:p>
        </p:txBody>
      </p:sp>
    </p:spTree>
    <p:extLst>
      <p:ext uri="{BB962C8B-B14F-4D97-AF65-F5344CB8AC3E}">
        <p14:creationId xmlns:p14="http://schemas.microsoft.com/office/powerpoint/2010/main" val="324995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8C98282C-945A-4E2C-AE9D-3932FA70B035}" type="slidenum">
              <a:rPr lang="en-GB"/>
              <a:pPr>
                <a:defRPr/>
              </a:pPr>
              <a:t>‹#›</a:t>
            </a:fld>
            <a:endParaRPr lang="en-GB" dirty="0"/>
          </a:p>
        </p:txBody>
      </p:sp>
    </p:spTree>
    <p:extLst>
      <p:ext uri="{BB962C8B-B14F-4D97-AF65-F5344CB8AC3E}">
        <p14:creationId xmlns:p14="http://schemas.microsoft.com/office/powerpoint/2010/main" val="11822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4584" y="1"/>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889626"/>
            <a:ext cx="12192000" cy="9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69" r:id="rId2"/>
    <p:sldLayoutId id="2147483670" r:id="rId3"/>
    <p:sldLayoutId id="2147483671" r:id="rId4"/>
    <p:sldLayoutId id="2147483672" r:id="rId5"/>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4584" y="1"/>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889626"/>
            <a:ext cx="12192000" cy="9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extLst>
      <p:ext uri="{BB962C8B-B14F-4D97-AF65-F5344CB8AC3E}">
        <p14:creationId xmlns:p14="http://schemas.microsoft.com/office/powerpoint/2010/main" val="175528912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584" y="1"/>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134100"/>
            <a:ext cx="1219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extLst>
      <p:ext uri="{BB962C8B-B14F-4D97-AF65-F5344CB8AC3E}">
        <p14:creationId xmlns:p14="http://schemas.microsoft.com/office/powerpoint/2010/main" val="4227731261"/>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4584" y="1"/>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6134100"/>
            <a:ext cx="1219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extLst>
      <p:ext uri="{BB962C8B-B14F-4D97-AF65-F5344CB8AC3E}">
        <p14:creationId xmlns:p14="http://schemas.microsoft.com/office/powerpoint/2010/main" val="584137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hyperlink" Target="https://intranet.noms.gsi.gov.uk/__data/assets/word_doc/0011/1089560/FullListofProviders310321.do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elcome-hub.hmppsintranet.org.uk/commissioned-rehabilitative-services/your-learning-probation-practitioners-and-contract-managers/" TargetMode="External"/><Relationship Id="rId4" Type="http://schemas.openxmlformats.org/officeDocument/2006/relationships/hyperlink" Target="https://welcome-hub.hmppsintranet.org.uk/wp-content/uploads/2021/03/FullListofProviders310321.do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ntranet.noms.gsi.gov.uk/corporate/probation-changes/Commissioned-Rehabilitative-Services/your-learning-probation-practitioners-and-contract-manag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elcome-hub.hmppsintranet.org.uk/commissioned-rehabilitative-services/your-learning-probation-practitioners-and-contract-manager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elcome-hub.hmppsintranet.org.uk/what-you-need-to-know/technology-to-support-you-in-the-new-probation-service/new-microsoft-teams-telephony-service/"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elcome-hub.hmppsintranet.org.uk/what-you-need-to-know/technology-to-support-you-in-the-new-probation-service/rollout-timeline/"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elcome-hub.hmppsintranet.org.uk/what-you-need-to-know/the-transfer-explained/understanding-role-alignment/role-alignment-for-corporate-and-support-services-staf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elcome-hub.hmppsintranet.org.uk/what-you-need-to-do/pre-transfer-learning/it-systems-learning/"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intranet.noms.gsi.gov.uk/support/hr/competency-based-framework" TargetMode="External"/><Relationship Id="rId4" Type="http://schemas.openxmlformats.org/officeDocument/2006/relationships/hyperlink" Target="mailto:CBF-Enquiries@justice.gov.uk"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Aisha.Ahmed3@justice.gov.uk" TargetMode="External"/><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ntranet.noms.gsi.gov.uk/news-and-updates/news/probation-workforce-strategy-launche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mailto:PWPRecruitmentRetentionPolicy@justice.gov.uk" TargetMode="External"/><Relationship Id="rId4" Type="http://schemas.openxmlformats.org/officeDocument/2006/relationships/hyperlink" Target="https://welcome-hub.hmppsintranet.org.uk/our-new-probation-service/our-new-operating-model/jo-farrar-and-amy-rees-introduce-the-target-operating-mode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elcome-hub.hmppsintranet.org.uk/commissioned-rehabilitative-services/your-learning-probation-practitioners-and-contract-managers/" TargetMode="External"/><Relationship Id="rId3" Type="http://schemas.openxmlformats.org/officeDocument/2006/relationships/hyperlink" Target="https://welcome-hub.hmppsintranet.org.uk/what-you-need-to-do/pre-transfer-learning/it-systems-learning/" TargetMode="External"/><Relationship Id="rId7" Type="http://schemas.openxmlformats.org/officeDocument/2006/relationships/hyperlink" Target="https://welcome-hub.hmppsintranet.org.uk/what-you-need-to-know/the-transfer-explained/understanding-pay-assimilation/" TargetMode="External"/><Relationship Id="rId2" Type="http://schemas.openxmlformats.org/officeDocument/2006/relationships/hyperlink" Target="https://welcome-hub.hmppsintranet.org.uk/welcoming-you/probation-roundup/" TargetMode="External"/><Relationship Id="rId1" Type="http://schemas.openxmlformats.org/officeDocument/2006/relationships/slideLayout" Target="../slideLayouts/slideLayout2.xml"/><Relationship Id="rId6" Type="http://schemas.openxmlformats.org/officeDocument/2006/relationships/hyperlink" Target="https://welcome-hub.hmppsintranet.org.uk/what-you-need-to-know/the-transfer-explained/how-youll-be-paid-in-june/" TargetMode="External"/><Relationship Id="rId5" Type="http://schemas.openxmlformats.org/officeDocument/2006/relationships/hyperlink" Target="https://welcome-hub.hmppsintranet.org.uk/our-new-probation-service/getting-to-know-the-nps/competency-based-framework/" TargetMode="External"/><Relationship Id="rId10" Type="http://schemas.openxmlformats.org/officeDocument/2006/relationships/image" Target="../media/image20.png"/><Relationship Id="rId4" Type="http://schemas.openxmlformats.org/officeDocument/2006/relationships/hyperlink" Target="https://welcome-hub.hmppsintranet.org.uk/what-you-need-to-know/the-transfer-explained/understanding-role-alignment/role-alignment-for-corporate-and-support-services-staff/" TargetMode="External"/><Relationship Id="rId9" Type="http://schemas.openxmlformats.org/officeDocument/2006/relationships/hyperlink" Target="https://welcome-hub.hmppsintranet.org.u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sv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quip-portal.rocstac.com/CtrlWebIsapi.dll?__id=webMyTopics.searchOne&amp;k=1779&amp;as_sfid=AAAAAAX8UPkzvN6wxJ9ZrnmHGisLk3BKia1X-jYqesl5fVpGCIO5-mKlWGYB5u9aMxgf92VzeVONqzy9n2CnPtUj1zQuiH6WrWw37FkYNnYO3vdWbkLAlBzU6Uyl47dnxQILJb0%3D&amp;as_fid=cd52d453f1c4739f619c7071414074b2ca447b3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959745/HMPPS_-_The_Target_Operating_Model_for_the_Future_of_Probation_Services_in_England___Wales_-__English__-_09-02-202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hmppsintranet.org.uk/uploads/Unified-Tiering-Model-Staff-FAQ.pdf"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hmppsintranet.org.uk/uploads/Unified-Tiering-Model-Staff-Guidance-Documen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891562" y="2655334"/>
            <a:ext cx="9121774" cy="1073150"/>
          </a:xfrm>
        </p:spPr>
        <p:txBody>
          <a:bodyPr/>
          <a:lstStyle/>
          <a:p>
            <a:r>
              <a:rPr lang="en-GB" altLang="en-US" dirty="0"/>
              <a:t>April 2021 Regional Team Briefing </a:t>
            </a:r>
          </a:p>
        </p:txBody>
      </p:sp>
      <p:pic>
        <p:nvPicPr>
          <p:cNvPr id="3" name="Graphic 2" descr="Marker">
            <a:extLst>
              <a:ext uri="{FF2B5EF4-FFF2-40B4-BE49-F238E27FC236}">
                <a16:creationId xmlns:a16="http://schemas.microsoft.com/office/drawing/2014/main" id="{D5A0421F-F718-4182-950E-F1AAC5F19D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4504" y="3987087"/>
            <a:ext cx="1584960" cy="1584960"/>
          </a:xfrm>
          <a:prstGeom prst="rect">
            <a:avLst/>
          </a:prstGeom>
        </p:spPr>
      </p:pic>
      <p:sp>
        <p:nvSpPr>
          <p:cNvPr id="4" name="TextBox 3">
            <a:extLst>
              <a:ext uri="{FF2B5EF4-FFF2-40B4-BE49-F238E27FC236}">
                <a16:creationId xmlns:a16="http://schemas.microsoft.com/office/drawing/2014/main" id="{21DB41DD-670E-4880-A721-88241534AE5D}"/>
              </a:ext>
            </a:extLst>
          </p:cNvPr>
          <p:cNvSpPr txBox="1"/>
          <p:nvPr/>
        </p:nvSpPr>
        <p:spPr>
          <a:xfrm>
            <a:off x="8895046" y="5387381"/>
            <a:ext cx="104387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[Region]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96AB-B7A2-4642-9134-EE64467FDFF8}"/>
              </a:ext>
            </a:extLst>
          </p:cNvPr>
          <p:cNvSpPr>
            <a:spLocks noGrp="1"/>
          </p:cNvSpPr>
          <p:nvPr>
            <p:ph type="title"/>
          </p:nvPr>
        </p:nvSpPr>
        <p:spPr/>
        <p:txBody>
          <a:bodyPr/>
          <a:lstStyle/>
          <a:p>
            <a:r>
              <a:rPr lang="en-GB" dirty="0"/>
              <a:t>Commissioned Rehabilitative Services:  Contract Awards Overview</a:t>
            </a:r>
          </a:p>
        </p:txBody>
      </p:sp>
      <p:sp>
        <p:nvSpPr>
          <p:cNvPr id="3" name="Content Placeholder 2">
            <a:extLst>
              <a:ext uri="{FF2B5EF4-FFF2-40B4-BE49-F238E27FC236}">
                <a16:creationId xmlns:a16="http://schemas.microsoft.com/office/drawing/2014/main" id="{7FF0F949-59F4-48FD-98F2-01B3122F9DAC}"/>
              </a:ext>
            </a:extLst>
          </p:cNvPr>
          <p:cNvSpPr>
            <a:spLocks noGrp="1"/>
          </p:cNvSpPr>
          <p:nvPr>
            <p:ph idx="1"/>
          </p:nvPr>
        </p:nvSpPr>
        <p:spPr>
          <a:xfrm>
            <a:off x="163773" y="1174693"/>
            <a:ext cx="7027602" cy="4801314"/>
          </a:xfrm>
          <a:ln>
            <a:noFill/>
          </a:ln>
        </p:spPr>
        <p:txBody>
          <a:bodyPr/>
          <a:lstStyle/>
          <a:p>
            <a:r>
              <a:rPr lang="en-GB" sz="1800" dirty="0"/>
              <a:t>As part of the new unified Probation Service there will be a </a:t>
            </a:r>
            <a:r>
              <a:rPr lang="en-GB" sz="1800" b="1" dirty="0"/>
              <a:t>range of services available from specialist external providers</a:t>
            </a:r>
            <a:r>
              <a:rPr lang="en-GB" sz="1800" dirty="0"/>
              <a:t> to meet key areas of rehabilitative services:  Accommodation;  Employment, Training and Education (ETE);  Personal Wellbeing;  and Women’s Services</a:t>
            </a:r>
          </a:p>
          <a:p>
            <a:r>
              <a:rPr lang="en-GB" sz="1800" b="1" dirty="0"/>
              <a:t>Contracted providers of these commissioned rehabilitative services will work closely with probation practitioners </a:t>
            </a:r>
            <a:r>
              <a:rPr lang="en-GB" sz="1800" dirty="0"/>
              <a:t>and Community Interventions teams to ensure that the best outcomes are achieved for people on probation.  People on probation with RARs and Licences / Post Sentence Supervision will be able to access these services</a:t>
            </a:r>
          </a:p>
          <a:p>
            <a:r>
              <a:rPr lang="en-GB" sz="1800" b="1" dirty="0"/>
              <a:t>Contracts for ETE, Accommodation and Wellbeing have been awarded </a:t>
            </a:r>
            <a:r>
              <a:rPr lang="en-GB" sz="1800" dirty="0"/>
              <a:t>over the last few months – the full list is available on the </a:t>
            </a:r>
            <a:r>
              <a:rPr lang="en-GB" sz="1800" dirty="0">
                <a:hlinkClick r:id="rId3"/>
              </a:rPr>
              <a:t>NPS intranet </a:t>
            </a:r>
            <a:r>
              <a:rPr lang="en-GB" sz="1800" dirty="0"/>
              <a:t>and </a:t>
            </a:r>
            <a:r>
              <a:rPr lang="en-GB" sz="1800" dirty="0">
                <a:hlinkClick r:id="rId4"/>
              </a:rPr>
              <a:t>Welcome Hub </a:t>
            </a:r>
            <a:endParaRPr lang="en-GB" sz="1800" dirty="0"/>
          </a:p>
          <a:p>
            <a:r>
              <a:rPr lang="en-GB" sz="1800" b="1" dirty="0"/>
              <a:t>Women’s services contract awards </a:t>
            </a:r>
            <a:r>
              <a:rPr lang="en-GB" sz="1800" dirty="0"/>
              <a:t>have just been announced – see the table on the next slide</a:t>
            </a:r>
          </a:p>
          <a:p>
            <a:r>
              <a:rPr lang="en-GB" sz="1800" dirty="0"/>
              <a:t>New </a:t>
            </a:r>
            <a:r>
              <a:rPr lang="en-GB" sz="1800" dirty="0">
                <a:hlinkClick r:id="rId5"/>
              </a:rPr>
              <a:t>Welcome Hub </a:t>
            </a:r>
            <a:r>
              <a:rPr lang="en-GB" sz="1800" dirty="0"/>
              <a:t>page has been developed</a:t>
            </a:r>
          </a:p>
        </p:txBody>
      </p:sp>
      <p:sp>
        <p:nvSpPr>
          <p:cNvPr id="4" name="Slide Number Placeholder 3">
            <a:extLst>
              <a:ext uri="{FF2B5EF4-FFF2-40B4-BE49-F238E27FC236}">
                <a16:creationId xmlns:a16="http://schemas.microsoft.com/office/drawing/2014/main" id="{2CE751B0-CB53-4C3D-85B5-B9572A71E93D}"/>
              </a:ext>
            </a:extLst>
          </p:cNvPr>
          <p:cNvSpPr>
            <a:spLocks noGrp="1"/>
          </p:cNvSpPr>
          <p:nvPr>
            <p:ph type="sldNum" sz="quarter" idx="10"/>
          </p:nvPr>
        </p:nvSpPr>
        <p:spPr/>
        <p:txBody>
          <a:bodyPr/>
          <a:lstStyle/>
          <a:p>
            <a:pPr>
              <a:defRPr/>
            </a:pPr>
            <a:fld id="{8DA62C57-F68F-4167-9CC7-0D93D0D78B03}" type="slidenum">
              <a:rPr lang="en-GB" smtClean="0"/>
              <a:pPr>
                <a:defRPr/>
              </a:pPr>
              <a:t>10</a:t>
            </a:fld>
            <a:endParaRPr lang="en-GB" dirty="0"/>
          </a:p>
        </p:txBody>
      </p:sp>
      <p:sp>
        <p:nvSpPr>
          <p:cNvPr id="7" name="Rectangle 6">
            <a:extLst>
              <a:ext uri="{FF2B5EF4-FFF2-40B4-BE49-F238E27FC236}">
                <a16:creationId xmlns:a16="http://schemas.microsoft.com/office/drawing/2014/main" id="{B7A80794-BDD8-4EAC-8536-0B2532EB3811}"/>
              </a:ext>
            </a:extLst>
          </p:cNvPr>
          <p:cNvSpPr/>
          <p:nvPr/>
        </p:nvSpPr>
        <p:spPr>
          <a:xfrm>
            <a:off x="7282515" y="1144876"/>
            <a:ext cx="4745712" cy="4475712"/>
          </a:xfrm>
          <a:prstGeom prst="rect">
            <a:avLst/>
          </a:prstGeom>
          <a:solidFill>
            <a:schemeClr val="accent4"/>
          </a:solidFill>
          <a:ln>
            <a:noFill/>
          </a:ln>
        </p:spPr>
        <p:txBody>
          <a:bodyPr wrap="square">
            <a:spAutoFit/>
          </a:bodyPr>
          <a:lstStyle/>
          <a:p>
            <a:pPr>
              <a:lnSpc>
                <a:spcPct val="107000"/>
              </a:lnSpc>
              <a:spcAft>
                <a:spcPts val="800"/>
              </a:spcAft>
            </a:pPr>
            <a:r>
              <a:rPr lang="en-GB" sz="3200" b="1" dirty="0">
                <a:solidFill>
                  <a:schemeClr val="bg1"/>
                </a:solidFill>
                <a:latin typeface="Ink Free" panose="03080402000500000000" pitchFamily="66" charset="0"/>
                <a:ea typeface="Calibri" panose="020F0502020204030204" pitchFamily="34" charset="0"/>
                <a:cs typeface="Times New Roman" panose="02020603050405020304" pitchFamily="18" charset="0"/>
              </a:rPr>
              <a:t>Jargon Buster</a:t>
            </a:r>
          </a:p>
          <a:p>
            <a:pPr marL="285750" lvl="0" indent="-285750">
              <a:buFont typeface="Arial" panose="020B0604020202020204" pitchFamily="34" charset="0"/>
              <a:buChar char="•"/>
            </a:pPr>
            <a:r>
              <a:rPr lang="en-GB" sz="1600" b="1" u="sng" dirty="0">
                <a:solidFill>
                  <a:schemeClr val="bg1"/>
                </a:solidFill>
                <a:latin typeface="+mn-lt"/>
                <a:ea typeface="Calibri" panose="020F0502020204030204" pitchFamily="34" charset="0"/>
                <a:cs typeface="Times New Roman" panose="02020603050405020304" pitchFamily="18" charset="0"/>
              </a:rPr>
              <a:t>Commissioned Rehabilitative Services</a:t>
            </a:r>
            <a:r>
              <a:rPr lang="en-GB" sz="1600" b="1" dirty="0">
                <a:solidFill>
                  <a:schemeClr val="bg1"/>
                </a:solidFill>
                <a:latin typeface="+mn-lt"/>
                <a:ea typeface="Calibri" panose="020F0502020204030204" pitchFamily="34" charset="0"/>
                <a:cs typeface="Times New Roman" panose="02020603050405020304" pitchFamily="18" charset="0"/>
              </a:rPr>
              <a:t>  </a:t>
            </a:r>
            <a:r>
              <a:rPr lang="en-GB" sz="1600" dirty="0">
                <a:solidFill>
                  <a:schemeClr val="bg1"/>
                </a:solidFill>
                <a:latin typeface="+mn-lt"/>
              </a:rPr>
              <a:t>Commissioned rehabilitative services refer to all rehabilitative services which NPS funds and commissions but are delivered by organisations other than the NPS</a:t>
            </a:r>
          </a:p>
          <a:p>
            <a:pPr marL="285750" lvl="0" indent="-285750">
              <a:buFont typeface="Arial" panose="020B0604020202020204" pitchFamily="34" charset="0"/>
              <a:buChar char="•"/>
            </a:pPr>
            <a:endParaRPr lang="en-GB" sz="1600" dirty="0">
              <a:solidFill>
                <a:schemeClr val="bg1"/>
              </a:solidFill>
              <a:latin typeface="+mn-lt"/>
            </a:endParaRPr>
          </a:p>
          <a:p>
            <a:pPr marL="285750" lvl="0" indent="-285750">
              <a:buFont typeface="Arial" panose="020B0604020202020204" pitchFamily="34" charset="0"/>
              <a:buChar char="•"/>
            </a:pPr>
            <a:endParaRPr lang="en-GB" sz="1600" dirty="0">
              <a:solidFill>
                <a:schemeClr val="bg1"/>
              </a:solidFill>
              <a:latin typeface="+mn-lt"/>
            </a:endParaRPr>
          </a:p>
          <a:p>
            <a:pPr marL="285750" indent="-285750">
              <a:lnSpc>
                <a:spcPct val="107000"/>
              </a:lnSpc>
              <a:spcAft>
                <a:spcPts val="800"/>
              </a:spcAft>
              <a:buFont typeface="Arial" panose="020B0604020202020204" pitchFamily="34" charset="0"/>
              <a:buChar char="•"/>
            </a:pPr>
            <a:r>
              <a:rPr lang="en-GB" sz="1600" b="1" u="sng" dirty="0">
                <a:solidFill>
                  <a:schemeClr val="bg1"/>
                </a:solidFill>
                <a:latin typeface="+mn-lt"/>
                <a:ea typeface="Calibri" panose="020F0502020204030204" pitchFamily="34" charset="0"/>
                <a:cs typeface="Times New Roman" panose="02020603050405020304" pitchFamily="18" charset="0"/>
              </a:rPr>
              <a:t>Dynamic Framework</a:t>
            </a:r>
            <a:r>
              <a:rPr lang="en-GB" sz="1600" b="1" dirty="0">
                <a:solidFill>
                  <a:schemeClr val="bg1"/>
                </a:solidFill>
                <a:latin typeface="+mn-lt"/>
                <a:ea typeface="Calibri" panose="020F0502020204030204" pitchFamily="34" charset="0"/>
                <a:cs typeface="Times New Roman" panose="02020603050405020304" pitchFamily="18" charset="0"/>
              </a:rPr>
              <a:t> </a:t>
            </a:r>
            <a:r>
              <a:rPr lang="en-GB" sz="1600" dirty="0">
                <a:solidFill>
                  <a:schemeClr val="bg1"/>
                </a:solidFill>
                <a:latin typeface="+mn-lt"/>
                <a:ea typeface="Calibri" panose="020F0502020204030204" pitchFamily="34" charset="0"/>
                <a:cs typeface="Calibri" panose="020F0502020204030204" pitchFamily="34" charset="0"/>
              </a:rPr>
              <a:t>Is the primary mechanism regions will use to commission those services, e.g. Accommodation</a:t>
            </a:r>
          </a:p>
          <a:p>
            <a:pPr marL="285750" indent="-285750">
              <a:lnSpc>
                <a:spcPct val="107000"/>
              </a:lnSpc>
              <a:spcAft>
                <a:spcPts val="800"/>
              </a:spcAft>
              <a:buFont typeface="Arial" panose="020B0604020202020204" pitchFamily="34" charset="0"/>
              <a:buChar char="•"/>
            </a:pPr>
            <a:endParaRPr lang="en-GB" sz="1600" dirty="0">
              <a:solidFill>
                <a:schemeClr val="bg1"/>
              </a:solidFill>
              <a:latin typeface="+mn-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600" b="1" u="sng" dirty="0">
                <a:solidFill>
                  <a:schemeClr val="bg1"/>
                </a:solidFill>
                <a:latin typeface="+mn-lt"/>
                <a:ea typeface="Calibri" panose="020F0502020204030204" pitchFamily="34" charset="0"/>
                <a:cs typeface="Times New Roman" panose="02020603050405020304" pitchFamily="18" charset="0"/>
              </a:rPr>
              <a:t>CRS Refer and Monitor</a:t>
            </a:r>
            <a:r>
              <a:rPr lang="en-GB" sz="1600" dirty="0">
                <a:solidFill>
                  <a:schemeClr val="bg1"/>
                </a:solidFill>
                <a:latin typeface="+mn-lt"/>
                <a:ea typeface="Calibri" panose="020F0502020204030204" pitchFamily="34" charset="0"/>
                <a:cs typeface="Times New Roman" panose="02020603050405020304" pitchFamily="18" charset="0"/>
              </a:rPr>
              <a:t> Is the tool that practitioners will use </a:t>
            </a:r>
            <a:r>
              <a:rPr lang="en-GB" sz="1600" dirty="0">
                <a:solidFill>
                  <a:schemeClr val="bg1"/>
                </a:solidFill>
                <a:latin typeface="+mn-lt"/>
                <a:ea typeface="Calibri" panose="020F0502020204030204" pitchFamily="34" charset="0"/>
                <a:cs typeface="Calibri" panose="020F0502020204030204" pitchFamily="34" charset="0"/>
              </a:rPr>
              <a:t>for simple referrals and information exchange</a:t>
            </a:r>
            <a:endParaRPr lang="en-GB" sz="1600" dirty="0">
              <a:solidFill>
                <a:schemeClr val="bg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461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96AB-B7A2-4642-9134-EE64467FDFF8}"/>
              </a:ext>
            </a:extLst>
          </p:cNvPr>
          <p:cNvSpPr>
            <a:spLocks noGrp="1"/>
          </p:cNvSpPr>
          <p:nvPr>
            <p:ph type="title"/>
          </p:nvPr>
        </p:nvSpPr>
        <p:spPr/>
        <p:txBody>
          <a:bodyPr/>
          <a:lstStyle/>
          <a:p>
            <a:r>
              <a:rPr lang="en-GB" dirty="0"/>
              <a:t>Commissioned Rehabilitative Services:  Contract Awards by Region</a:t>
            </a:r>
          </a:p>
        </p:txBody>
      </p:sp>
      <p:sp>
        <p:nvSpPr>
          <p:cNvPr id="4" name="Slide Number Placeholder 3">
            <a:extLst>
              <a:ext uri="{FF2B5EF4-FFF2-40B4-BE49-F238E27FC236}">
                <a16:creationId xmlns:a16="http://schemas.microsoft.com/office/drawing/2014/main" id="{2CE751B0-CB53-4C3D-85B5-B9572A71E93D}"/>
              </a:ext>
            </a:extLst>
          </p:cNvPr>
          <p:cNvSpPr>
            <a:spLocks noGrp="1"/>
          </p:cNvSpPr>
          <p:nvPr>
            <p:ph type="sldNum" sz="quarter" idx="10"/>
          </p:nvPr>
        </p:nvSpPr>
        <p:spPr/>
        <p:txBody>
          <a:bodyPr/>
          <a:lstStyle/>
          <a:p>
            <a:pPr>
              <a:defRPr/>
            </a:pPr>
            <a:fld id="{8DA62C57-F68F-4167-9CC7-0D93D0D78B03}" type="slidenum">
              <a:rPr lang="en-GB" smtClean="0"/>
              <a:pPr>
                <a:defRPr/>
              </a:pPr>
              <a:t>11</a:t>
            </a:fld>
            <a:endParaRPr lang="en-GB" dirty="0"/>
          </a:p>
        </p:txBody>
      </p:sp>
      <p:graphicFrame>
        <p:nvGraphicFramePr>
          <p:cNvPr id="8" name="Table 7">
            <a:extLst>
              <a:ext uri="{FF2B5EF4-FFF2-40B4-BE49-F238E27FC236}">
                <a16:creationId xmlns:a16="http://schemas.microsoft.com/office/drawing/2014/main" id="{EFC81900-5857-43BF-8128-7359F025FA4A}"/>
              </a:ext>
            </a:extLst>
          </p:cNvPr>
          <p:cNvGraphicFramePr>
            <a:graphicFrameLocks noGrp="1"/>
          </p:cNvGraphicFramePr>
          <p:nvPr>
            <p:extLst>
              <p:ext uri="{D42A27DB-BD31-4B8C-83A1-F6EECF244321}">
                <p14:modId xmlns:p14="http://schemas.microsoft.com/office/powerpoint/2010/main" val="4225729374"/>
              </p:ext>
            </p:extLst>
          </p:nvPr>
        </p:nvGraphicFramePr>
        <p:xfrm>
          <a:off x="266700" y="1095779"/>
          <a:ext cx="5289410" cy="4895274"/>
        </p:xfrm>
        <a:graphic>
          <a:graphicData uri="http://schemas.openxmlformats.org/drawingml/2006/table">
            <a:tbl>
              <a:tblPr firstRow="1" firstCol="1" bandRow="1">
                <a:tableStyleId>{00A15C55-8517-42AA-B614-E9B94910E393}</a:tableStyleId>
              </a:tblPr>
              <a:tblGrid>
                <a:gridCol w="1087630">
                  <a:extLst>
                    <a:ext uri="{9D8B030D-6E8A-4147-A177-3AD203B41FA5}">
                      <a16:colId xmlns:a16="http://schemas.microsoft.com/office/drawing/2014/main" val="3530500896"/>
                    </a:ext>
                  </a:extLst>
                </a:gridCol>
                <a:gridCol w="2100890">
                  <a:extLst>
                    <a:ext uri="{9D8B030D-6E8A-4147-A177-3AD203B41FA5}">
                      <a16:colId xmlns:a16="http://schemas.microsoft.com/office/drawing/2014/main" val="2133170295"/>
                    </a:ext>
                  </a:extLst>
                </a:gridCol>
                <a:gridCol w="2100890">
                  <a:extLst>
                    <a:ext uri="{9D8B030D-6E8A-4147-A177-3AD203B41FA5}">
                      <a16:colId xmlns:a16="http://schemas.microsoft.com/office/drawing/2014/main" val="3465919295"/>
                    </a:ext>
                  </a:extLst>
                </a:gridCol>
              </a:tblGrid>
              <a:tr h="292634">
                <a:tc>
                  <a:txBody>
                    <a:bodyPr/>
                    <a:lstStyle/>
                    <a:p>
                      <a:pPr>
                        <a:lnSpc>
                          <a:spcPct val="107000"/>
                        </a:lnSpc>
                        <a:spcAft>
                          <a:spcPts val="800"/>
                        </a:spcAft>
                      </a:pPr>
                      <a:r>
                        <a:rPr lang="en-GB" sz="1400" dirty="0">
                          <a:effectLst/>
                        </a:rPr>
                        <a:t>Region</a:t>
                      </a:r>
                      <a:endParaRPr lang="en-GB" sz="14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400" dirty="0">
                          <a:effectLst/>
                        </a:rPr>
                        <a:t>PCC Regions</a:t>
                      </a:r>
                      <a:endParaRPr lang="en-GB" sz="14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400" dirty="0">
                          <a:effectLst/>
                        </a:rPr>
                        <a:t>Awarded Women’s Provider</a:t>
                      </a:r>
                      <a:endParaRPr lang="en-GB" sz="1400" b="1"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54320258"/>
                  </a:ext>
                </a:extLst>
              </a:tr>
              <a:tr h="278699">
                <a:tc rowSpan="4">
                  <a:txBody>
                    <a:bodyPr/>
                    <a:lstStyle/>
                    <a:p>
                      <a:pPr algn="ctr">
                        <a:lnSpc>
                          <a:spcPct val="107000"/>
                        </a:lnSpc>
                        <a:spcAft>
                          <a:spcPts val="800"/>
                        </a:spcAft>
                      </a:pPr>
                      <a:r>
                        <a:rPr lang="en-GB" sz="1400" dirty="0">
                          <a:effectLst/>
                        </a:rPr>
                        <a:t>East Midlands</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200" dirty="0">
                          <a:effectLst/>
                        </a:rPr>
                        <a:t>Derbyshire</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rPr>
                        <a:t>Women’s Work Derbyshire</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956380"/>
                  </a:ext>
                </a:extLst>
              </a:tr>
              <a:tr h="278699">
                <a:tc vMerge="1">
                  <a:txBody>
                    <a:bodyPr/>
                    <a:lstStyle/>
                    <a:p>
                      <a:endParaRPr lang="en-GB"/>
                    </a:p>
                  </a:txBody>
                  <a:tcPr/>
                </a:tc>
                <a:tc>
                  <a:txBody>
                    <a:bodyPr/>
                    <a:lstStyle/>
                    <a:p>
                      <a:pPr>
                        <a:lnSpc>
                          <a:spcPct val="107000"/>
                        </a:lnSpc>
                        <a:spcAft>
                          <a:spcPts val="800"/>
                        </a:spcAft>
                      </a:pPr>
                      <a:r>
                        <a:rPr lang="en-GB" sz="1200" dirty="0">
                          <a:effectLst/>
                        </a:rPr>
                        <a:t>Leicestershire</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rPr>
                        <a:t>Changing Lives</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0413540"/>
                  </a:ext>
                </a:extLst>
              </a:tr>
              <a:tr h="278699">
                <a:tc vMerge="1">
                  <a:txBody>
                    <a:bodyPr/>
                    <a:lstStyle/>
                    <a:p>
                      <a:endParaRPr lang="en-GB"/>
                    </a:p>
                  </a:txBody>
                  <a:tcPr/>
                </a:tc>
                <a:tc>
                  <a:txBody>
                    <a:bodyPr/>
                    <a:lstStyle/>
                    <a:p>
                      <a:pPr>
                        <a:lnSpc>
                          <a:spcPct val="107000"/>
                        </a:lnSpc>
                        <a:spcAft>
                          <a:spcPts val="800"/>
                        </a:spcAft>
                      </a:pPr>
                      <a:r>
                        <a:rPr lang="en-GB" sz="1200" dirty="0">
                          <a:effectLst/>
                        </a:rPr>
                        <a:t>Lincolnshire</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rPr>
                        <a:t>Lincolnshire Action Trust</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8914553"/>
                  </a:ext>
                </a:extLst>
              </a:tr>
              <a:tr h="292634">
                <a:tc vMerge="1">
                  <a:txBody>
                    <a:bodyPr/>
                    <a:lstStyle/>
                    <a:p>
                      <a:endParaRPr lang="en-GB"/>
                    </a:p>
                  </a:txBody>
                  <a:tcPr/>
                </a:tc>
                <a:tc>
                  <a:txBody>
                    <a:bodyPr/>
                    <a:lstStyle/>
                    <a:p>
                      <a:pPr>
                        <a:lnSpc>
                          <a:spcPct val="107000"/>
                        </a:lnSpc>
                        <a:spcAft>
                          <a:spcPts val="800"/>
                        </a:spcAft>
                      </a:pPr>
                      <a:r>
                        <a:rPr lang="en-GB" sz="1200" dirty="0">
                          <a:effectLst/>
                        </a:rPr>
                        <a:t>Nottinghamshire</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rPr>
                        <a:t>Nottingham Women’s Centre</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4508178"/>
                  </a:ext>
                </a:extLst>
              </a:tr>
              <a:tr h="278699">
                <a:tc rowSpan="7">
                  <a:txBody>
                    <a:bodyPr/>
                    <a:lstStyle/>
                    <a:p>
                      <a:pPr algn="ctr">
                        <a:lnSpc>
                          <a:spcPct val="107000"/>
                        </a:lnSpc>
                        <a:spcAft>
                          <a:spcPts val="800"/>
                        </a:spcAft>
                      </a:pPr>
                      <a:r>
                        <a:rPr lang="en-GB" sz="1400" dirty="0">
                          <a:effectLst/>
                        </a:rPr>
                        <a:t>East of England</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200" dirty="0">
                          <a:effectLst/>
                        </a:rPr>
                        <a:t>Bedfordshire</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200" dirty="0">
                          <a:effectLst/>
                        </a:rPr>
                        <a:t>Advance Charity</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1655794"/>
                  </a:ext>
                </a:extLst>
              </a:tr>
              <a:tr h="278699">
                <a:tc vMerge="1">
                  <a:txBody>
                    <a:bodyPr/>
                    <a:lstStyle/>
                    <a:p>
                      <a:endParaRPr lang="en-GB"/>
                    </a:p>
                  </a:txBody>
                  <a:tcPr/>
                </a:tc>
                <a:tc>
                  <a:txBody>
                    <a:bodyPr/>
                    <a:lstStyle/>
                    <a:p>
                      <a:pPr>
                        <a:lnSpc>
                          <a:spcPct val="107000"/>
                        </a:lnSpc>
                        <a:spcAft>
                          <a:spcPts val="800"/>
                        </a:spcAft>
                      </a:pPr>
                      <a:r>
                        <a:rPr lang="en-GB" sz="1200" dirty="0">
                          <a:effectLst/>
                        </a:rPr>
                        <a:t>Cambridgeshire</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200" dirty="0">
                          <a:effectLst/>
                        </a:rPr>
                        <a:t>St Giles Wise Group</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2285408"/>
                  </a:ext>
                </a:extLst>
              </a:tr>
              <a:tr h="278699">
                <a:tc vMerge="1">
                  <a:txBody>
                    <a:bodyPr/>
                    <a:lstStyle/>
                    <a:p>
                      <a:endParaRPr lang="en-GB"/>
                    </a:p>
                  </a:txBody>
                  <a:tcPr/>
                </a:tc>
                <a:tc>
                  <a:txBody>
                    <a:bodyPr/>
                    <a:lstStyle/>
                    <a:p>
                      <a:pPr>
                        <a:lnSpc>
                          <a:spcPct val="107000"/>
                        </a:lnSpc>
                        <a:spcAft>
                          <a:spcPts val="800"/>
                        </a:spcAft>
                      </a:pPr>
                      <a:r>
                        <a:rPr lang="en-GB" sz="1200" dirty="0">
                          <a:effectLst/>
                        </a:rPr>
                        <a:t>Essex</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200" dirty="0">
                          <a:effectLst/>
                        </a:rPr>
                        <a:t>Advance Charity </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5465778"/>
                  </a:ext>
                </a:extLst>
              </a:tr>
              <a:tr h="278699">
                <a:tc vMerge="1">
                  <a:txBody>
                    <a:bodyPr/>
                    <a:lstStyle/>
                    <a:p>
                      <a:endParaRPr lang="en-GB"/>
                    </a:p>
                  </a:txBody>
                  <a:tcPr/>
                </a:tc>
                <a:tc>
                  <a:txBody>
                    <a:bodyPr/>
                    <a:lstStyle/>
                    <a:p>
                      <a:pPr>
                        <a:lnSpc>
                          <a:spcPct val="107000"/>
                        </a:lnSpc>
                        <a:spcAft>
                          <a:spcPts val="800"/>
                        </a:spcAft>
                      </a:pPr>
                      <a:r>
                        <a:rPr lang="en-GB" sz="1200" dirty="0">
                          <a:effectLst/>
                        </a:rPr>
                        <a:t>Hertfordshire</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200" dirty="0">
                          <a:effectLst/>
                        </a:rPr>
                        <a:t>Advance Charity</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3925554"/>
                  </a:ext>
                </a:extLst>
              </a:tr>
              <a:tr h="278699">
                <a:tc vMerge="1">
                  <a:txBody>
                    <a:bodyPr/>
                    <a:lstStyle/>
                    <a:p>
                      <a:endParaRPr lang="en-GB"/>
                    </a:p>
                  </a:txBody>
                  <a:tcPr/>
                </a:tc>
                <a:tc>
                  <a:txBody>
                    <a:bodyPr/>
                    <a:lstStyle/>
                    <a:p>
                      <a:pPr>
                        <a:lnSpc>
                          <a:spcPct val="107000"/>
                        </a:lnSpc>
                        <a:spcAft>
                          <a:spcPts val="800"/>
                        </a:spcAft>
                      </a:pPr>
                      <a:r>
                        <a:rPr lang="en-GB" sz="1200" dirty="0">
                          <a:effectLst/>
                        </a:rPr>
                        <a:t>Norfolk</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200" dirty="0">
                          <a:effectLst/>
                        </a:rPr>
                        <a:t>St Giles Wise Group</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625201"/>
                  </a:ext>
                </a:extLst>
              </a:tr>
              <a:tr h="278699">
                <a:tc vMerge="1">
                  <a:txBody>
                    <a:bodyPr/>
                    <a:lstStyle/>
                    <a:p>
                      <a:endParaRPr lang="en-GB"/>
                    </a:p>
                  </a:txBody>
                  <a:tcPr/>
                </a:tc>
                <a:tc>
                  <a:txBody>
                    <a:bodyPr/>
                    <a:lstStyle/>
                    <a:p>
                      <a:pPr>
                        <a:lnSpc>
                          <a:spcPct val="107000"/>
                        </a:lnSpc>
                        <a:spcAft>
                          <a:spcPts val="800"/>
                        </a:spcAft>
                      </a:pPr>
                      <a:r>
                        <a:rPr lang="en-GB" sz="1200" dirty="0">
                          <a:effectLst/>
                        </a:rPr>
                        <a:t>Suffolk</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200" dirty="0">
                          <a:effectLst/>
                        </a:rPr>
                        <a:t>St Giles Wise Group </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5819299"/>
                  </a:ext>
                </a:extLst>
              </a:tr>
              <a:tr h="292634">
                <a:tc vMerge="1">
                  <a:txBody>
                    <a:bodyPr/>
                    <a:lstStyle/>
                    <a:p>
                      <a:endParaRPr lang="en-GB"/>
                    </a:p>
                  </a:txBody>
                  <a:tcPr/>
                </a:tc>
                <a:tc>
                  <a:txBody>
                    <a:bodyPr/>
                    <a:lstStyle/>
                    <a:p>
                      <a:pPr>
                        <a:lnSpc>
                          <a:spcPct val="107000"/>
                        </a:lnSpc>
                        <a:spcAft>
                          <a:spcPts val="800"/>
                        </a:spcAft>
                      </a:pPr>
                      <a:r>
                        <a:rPr lang="en-GB" sz="1200" dirty="0">
                          <a:effectLst/>
                        </a:rPr>
                        <a:t>Northamptonshire</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1200" dirty="0">
                        <a:effectLst/>
                        <a:latin typeface="+mn-lt"/>
                        <a:cs typeface="Times New Roman" panose="02020603050405020304" pitchFamily="18" charset="0"/>
                      </a:endParaRPr>
                    </a:p>
                  </a:txBody>
                  <a:tcPr marL="68580" marR="68580" marT="0" marB="0" anchor="ctr"/>
                </a:tc>
                <a:extLst>
                  <a:ext uri="{0D108BD9-81ED-4DB2-BD59-A6C34878D82A}">
                    <a16:rowId xmlns:a16="http://schemas.microsoft.com/office/drawing/2014/main" val="4011792491"/>
                  </a:ext>
                </a:extLst>
              </a:tr>
              <a:tr h="278699">
                <a:tc rowSpan="3">
                  <a:txBody>
                    <a:bodyPr/>
                    <a:lstStyle/>
                    <a:p>
                      <a:pPr algn="ctr">
                        <a:lnSpc>
                          <a:spcPct val="107000"/>
                        </a:lnSpc>
                        <a:spcAft>
                          <a:spcPts val="800"/>
                        </a:spcAft>
                      </a:pPr>
                      <a:r>
                        <a:rPr lang="en-GB" sz="1400" dirty="0">
                          <a:effectLst/>
                        </a:rPr>
                        <a:t>Kent, Surrey &amp; Sussex</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200" dirty="0">
                          <a:effectLst/>
                        </a:rPr>
                        <a:t>Kent</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rPr>
                        <a:t>Advance Charity</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0064093"/>
                  </a:ext>
                </a:extLst>
              </a:tr>
              <a:tr h="278699">
                <a:tc vMerge="1">
                  <a:txBody>
                    <a:bodyPr/>
                    <a:lstStyle/>
                    <a:p>
                      <a:endParaRPr lang="en-GB"/>
                    </a:p>
                  </a:txBody>
                  <a:tcPr/>
                </a:tc>
                <a:tc>
                  <a:txBody>
                    <a:bodyPr/>
                    <a:lstStyle/>
                    <a:p>
                      <a:pPr>
                        <a:lnSpc>
                          <a:spcPct val="107000"/>
                        </a:lnSpc>
                        <a:spcAft>
                          <a:spcPts val="800"/>
                        </a:spcAft>
                      </a:pPr>
                      <a:r>
                        <a:rPr lang="en-GB" sz="1200" dirty="0">
                          <a:effectLst/>
                        </a:rPr>
                        <a:t>Surrey</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rPr>
                        <a:t>Women In Prison</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3012205"/>
                  </a:ext>
                </a:extLst>
              </a:tr>
              <a:tr h="292634">
                <a:tc vMerge="1">
                  <a:txBody>
                    <a:bodyPr/>
                    <a:lstStyle/>
                    <a:p>
                      <a:endParaRPr lang="en-GB"/>
                    </a:p>
                  </a:txBody>
                  <a:tcPr/>
                </a:tc>
                <a:tc>
                  <a:txBody>
                    <a:bodyPr/>
                    <a:lstStyle/>
                    <a:p>
                      <a:pPr>
                        <a:lnSpc>
                          <a:spcPct val="107000"/>
                        </a:lnSpc>
                        <a:spcAft>
                          <a:spcPts val="800"/>
                        </a:spcAft>
                      </a:pPr>
                      <a:r>
                        <a:rPr lang="en-GB" sz="1200" dirty="0">
                          <a:effectLst/>
                        </a:rPr>
                        <a:t>Sussex</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rPr>
                        <a:t>Brighton Women’s Centre</a:t>
                      </a:r>
                      <a:r>
                        <a:rPr lang="en-US" sz="1200" dirty="0">
                          <a:effectLst/>
                        </a:rPr>
                        <a:t>​</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0422949"/>
                  </a:ext>
                </a:extLst>
              </a:tr>
              <a:tr h="511691">
                <a:tc>
                  <a:txBody>
                    <a:bodyPr/>
                    <a:lstStyle/>
                    <a:p>
                      <a:pPr>
                        <a:lnSpc>
                          <a:spcPct val="107000"/>
                        </a:lnSpc>
                        <a:spcAft>
                          <a:spcPts val="800"/>
                        </a:spcAft>
                      </a:pPr>
                      <a:r>
                        <a:rPr lang="en-GB" sz="1200" dirty="0">
                          <a:effectLst/>
                        </a:rPr>
                        <a:t>London</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200" dirty="0">
                          <a:effectLst/>
                        </a:rPr>
                        <a:t>London</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200" dirty="0">
                          <a:effectLst/>
                        </a:rPr>
                        <a:t>Services being co-commissioned</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63028854"/>
                  </a:ext>
                </a:extLst>
              </a:tr>
            </a:tbl>
          </a:graphicData>
        </a:graphic>
      </p:graphicFrame>
      <p:graphicFrame>
        <p:nvGraphicFramePr>
          <p:cNvPr id="9" name="Table 8">
            <a:extLst>
              <a:ext uri="{FF2B5EF4-FFF2-40B4-BE49-F238E27FC236}">
                <a16:creationId xmlns:a16="http://schemas.microsoft.com/office/drawing/2014/main" id="{8CC8AF11-B41C-49F4-B96E-D19FF0C1438B}"/>
              </a:ext>
            </a:extLst>
          </p:cNvPr>
          <p:cNvGraphicFramePr>
            <a:graphicFrameLocks noGrp="1"/>
          </p:cNvGraphicFramePr>
          <p:nvPr>
            <p:extLst>
              <p:ext uri="{D42A27DB-BD31-4B8C-83A1-F6EECF244321}">
                <p14:modId xmlns:p14="http://schemas.microsoft.com/office/powerpoint/2010/main" val="3049820929"/>
              </p:ext>
            </p:extLst>
          </p:nvPr>
        </p:nvGraphicFramePr>
        <p:xfrm>
          <a:off x="5951933" y="1086254"/>
          <a:ext cx="5106591" cy="4928321"/>
        </p:xfrm>
        <a:graphic>
          <a:graphicData uri="http://schemas.openxmlformats.org/drawingml/2006/table">
            <a:tbl>
              <a:tblPr firstRow="1" firstCol="1" bandRow="1">
                <a:tableStyleId>{00A15C55-8517-42AA-B614-E9B94910E393}</a:tableStyleId>
              </a:tblPr>
              <a:tblGrid>
                <a:gridCol w="1050037">
                  <a:extLst>
                    <a:ext uri="{9D8B030D-6E8A-4147-A177-3AD203B41FA5}">
                      <a16:colId xmlns:a16="http://schemas.microsoft.com/office/drawing/2014/main" val="1753459689"/>
                    </a:ext>
                  </a:extLst>
                </a:gridCol>
                <a:gridCol w="2028277">
                  <a:extLst>
                    <a:ext uri="{9D8B030D-6E8A-4147-A177-3AD203B41FA5}">
                      <a16:colId xmlns:a16="http://schemas.microsoft.com/office/drawing/2014/main" val="3862746256"/>
                    </a:ext>
                  </a:extLst>
                </a:gridCol>
                <a:gridCol w="2028277">
                  <a:extLst>
                    <a:ext uri="{9D8B030D-6E8A-4147-A177-3AD203B41FA5}">
                      <a16:colId xmlns:a16="http://schemas.microsoft.com/office/drawing/2014/main" val="431165087"/>
                    </a:ext>
                  </a:extLst>
                </a:gridCol>
              </a:tblGrid>
              <a:tr h="429994">
                <a:tc>
                  <a:txBody>
                    <a:bodyPr/>
                    <a:lstStyle/>
                    <a:p>
                      <a:pPr>
                        <a:lnSpc>
                          <a:spcPct val="107000"/>
                        </a:lnSpc>
                        <a:spcAft>
                          <a:spcPts val="800"/>
                        </a:spcAft>
                      </a:pPr>
                      <a:r>
                        <a:rPr lang="en-GB" sz="1400" dirty="0">
                          <a:effectLst/>
                        </a:rPr>
                        <a:t>Region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b"/>
                </a:tc>
                <a:tc>
                  <a:txBody>
                    <a:bodyPr/>
                    <a:lstStyle/>
                    <a:p>
                      <a:pPr>
                        <a:lnSpc>
                          <a:spcPct val="107000"/>
                        </a:lnSpc>
                        <a:spcAft>
                          <a:spcPts val="800"/>
                        </a:spcAft>
                      </a:pPr>
                      <a:r>
                        <a:rPr lang="en-GB" sz="1400" dirty="0">
                          <a:effectLst/>
                        </a:rPr>
                        <a:t>PCC Regions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b"/>
                </a:tc>
                <a:tc>
                  <a:txBody>
                    <a:bodyPr/>
                    <a:lstStyle/>
                    <a:p>
                      <a:pPr>
                        <a:lnSpc>
                          <a:spcPct val="107000"/>
                        </a:lnSpc>
                        <a:spcAft>
                          <a:spcPts val="800"/>
                        </a:spcAft>
                      </a:pPr>
                      <a:r>
                        <a:rPr lang="en-GB" sz="1400" dirty="0">
                          <a:effectLst/>
                        </a:rPr>
                        <a:t>Awarded Women’s Provider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b"/>
                </a:tc>
                <a:extLst>
                  <a:ext uri="{0D108BD9-81ED-4DB2-BD59-A6C34878D82A}">
                    <a16:rowId xmlns:a16="http://schemas.microsoft.com/office/drawing/2014/main" val="4123933880"/>
                  </a:ext>
                </a:extLst>
              </a:tr>
              <a:tr h="157658">
                <a:tc rowSpan="3">
                  <a:txBody>
                    <a:bodyPr/>
                    <a:lstStyle/>
                    <a:p>
                      <a:pPr algn="ctr">
                        <a:lnSpc>
                          <a:spcPct val="107000"/>
                        </a:lnSpc>
                        <a:spcAft>
                          <a:spcPts val="800"/>
                        </a:spcAft>
                      </a:pPr>
                      <a:r>
                        <a:rPr lang="en-GB" sz="1200" dirty="0">
                          <a:effectLst/>
                        </a:rPr>
                        <a:t>North East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b"/>
                </a:tc>
                <a:tc>
                  <a:txBody>
                    <a:bodyPr/>
                    <a:lstStyle/>
                    <a:p>
                      <a:pPr>
                        <a:lnSpc>
                          <a:spcPct val="107000"/>
                        </a:lnSpc>
                        <a:spcAft>
                          <a:spcPts val="800"/>
                        </a:spcAft>
                      </a:pPr>
                      <a:r>
                        <a:rPr lang="en-GB" sz="1000" dirty="0">
                          <a:effectLst/>
                        </a:rPr>
                        <a:t>Cleveland</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Changing Lives</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3520678877"/>
                  </a:ext>
                </a:extLst>
              </a:tr>
              <a:tr h="157658">
                <a:tc vMerge="1">
                  <a:txBody>
                    <a:bodyPr/>
                    <a:lstStyle/>
                    <a:p>
                      <a:endParaRPr lang="en-GB"/>
                    </a:p>
                  </a:txBody>
                  <a:tcPr/>
                </a:tc>
                <a:tc>
                  <a:txBody>
                    <a:bodyPr/>
                    <a:lstStyle/>
                    <a:p>
                      <a:pPr>
                        <a:lnSpc>
                          <a:spcPct val="107000"/>
                        </a:lnSpc>
                        <a:spcAft>
                          <a:spcPts val="800"/>
                        </a:spcAft>
                      </a:pPr>
                      <a:r>
                        <a:rPr lang="en-GB" sz="1000" dirty="0">
                          <a:effectLst/>
                        </a:rPr>
                        <a:t>Durham</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St Giles Wise Group</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1899677072"/>
                  </a:ext>
                </a:extLst>
              </a:tr>
              <a:tr h="149774">
                <a:tc vMerge="1">
                  <a:txBody>
                    <a:bodyPr/>
                    <a:lstStyle/>
                    <a:p>
                      <a:endParaRPr lang="en-GB"/>
                    </a:p>
                  </a:txBody>
                  <a:tcPr/>
                </a:tc>
                <a:tc>
                  <a:txBody>
                    <a:bodyPr/>
                    <a:lstStyle/>
                    <a:p>
                      <a:pPr>
                        <a:lnSpc>
                          <a:spcPct val="107000"/>
                        </a:lnSpc>
                        <a:spcAft>
                          <a:spcPts val="800"/>
                        </a:spcAft>
                      </a:pPr>
                      <a:r>
                        <a:rPr lang="en-GB" sz="1000" dirty="0">
                          <a:effectLst/>
                        </a:rPr>
                        <a:t>Northumbria</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Changing Lives </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721372930"/>
                  </a:ext>
                </a:extLst>
              </a:tr>
              <a:tr h="157658">
                <a:tc rowSpan="4">
                  <a:txBody>
                    <a:bodyPr/>
                    <a:lstStyle/>
                    <a:p>
                      <a:pPr algn="ctr">
                        <a:lnSpc>
                          <a:spcPct val="107000"/>
                        </a:lnSpc>
                        <a:spcAft>
                          <a:spcPts val="800"/>
                        </a:spcAft>
                      </a:pPr>
                      <a:r>
                        <a:rPr lang="en-GB" sz="1200" dirty="0">
                          <a:effectLst/>
                        </a:rPr>
                        <a:t>North West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b"/>
                </a:tc>
                <a:tc>
                  <a:txBody>
                    <a:bodyPr/>
                    <a:lstStyle/>
                    <a:p>
                      <a:pPr>
                        <a:lnSpc>
                          <a:spcPct val="107000"/>
                        </a:lnSpc>
                        <a:spcAft>
                          <a:spcPts val="800"/>
                        </a:spcAft>
                      </a:pPr>
                      <a:r>
                        <a:rPr lang="en-GB" sz="1000" dirty="0">
                          <a:effectLst/>
                        </a:rPr>
                        <a:t>Cheshire</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PSS UK</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4091088936"/>
                  </a:ext>
                </a:extLst>
              </a:tr>
              <a:tr h="157658">
                <a:tc vMerge="1">
                  <a:txBody>
                    <a:bodyPr/>
                    <a:lstStyle/>
                    <a:p>
                      <a:endParaRPr lang="en-GB"/>
                    </a:p>
                  </a:txBody>
                  <a:tcPr/>
                </a:tc>
                <a:tc>
                  <a:txBody>
                    <a:bodyPr/>
                    <a:lstStyle/>
                    <a:p>
                      <a:pPr>
                        <a:lnSpc>
                          <a:spcPct val="107000"/>
                        </a:lnSpc>
                        <a:spcAft>
                          <a:spcPts val="800"/>
                        </a:spcAft>
                      </a:pPr>
                      <a:r>
                        <a:rPr lang="en-GB" sz="1000" dirty="0">
                          <a:effectLst/>
                        </a:rPr>
                        <a:t>Lancashire</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Lancashire Women’s</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3275708856"/>
                  </a:ext>
                </a:extLst>
              </a:tr>
              <a:tr h="157658">
                <a:tc vMerge="1">
                  <a:txBody>
                    <a:bodyPr/>
                    <a:lstStyle/>
                    <a:p>
                      <a:endParaRPr lang="en-GB"/>
                    </a:p>
                  </a:txBody>
                  <a:tcPr/>
                </a:tc>
                <a:tc>
                  <a:txBody>
                    <a:bodyPr/>
                    <a:lstStyle/>
                    <a:p>
                      <a:pPr>
                        <a:lnSpc>
                          <a:spcPct val="107000"/>
                        </a:lnSpc>
                        <a:spcAft>
                          <a:spcPts val="800"/>
                        </a:spcAft>
                      </a:pPr>
                      <a:r>
                        <a:rPr lang="en-GB" sz="1000" dirty="0">
                          <a:effectLst/>
                        </a:rPr>
                        <a:t>Merseyside</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PSS UK</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2737322951"/>
                  </a:ext>
                </a:extLst>
              </a:tr>
              <a:tr h="165540">
                <a:tc vMerge="1">
                  <a:txBody>
                    <a:bodyPr/>
                    <a:lstStyle/>
                    <a:p>
                      <a:endParaRPr lang="en-GB"/>
                    </a:p>
                  </a:txBody>
                  <a:tcPr/>
                </a:tc>
                <a:tc>
                  <a:txBody>
                    <a:bodyPr/>
                    <a:lstStyle/>
                    <a:p>
                      <a:pPr>
                        <a:lnSpc>
                          <a:spcPct val="107000"/>
                        </a:lnSpc>
                        <a:spcAft>
                          <a:spcPts val="800"/>
                        </a:spcAft>
                      </a:pPr>
                      <a:r>
                        <a:rPr lang="en-GB" sz="1000" dirty="0">
                          <a:effectLst/>
                        </a:rPr>
                        <a:t>Cumbria</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1594913401"/>
                  </a:ext>
                </a:extLst>
              </a:tr>
              <a:tr h="157658">
                <a:tc rowSpan="2">
                  <a:txBody>
                    <a:bodyPr/>
                    <a:lstStyle/>
                    <a:p>
                      <a:pPr algn="ctr">
                        <a:lnSpc>
                          <a:spcPct val="107000"/>
                        </a:lnSpc>
                        <a:spcAft>
                          <a:spcPts val="800"/>
                        </a:spcAft>
                      </a:pPr>
                      <a:r>
                        <a:rPr lang="en-GB" sz="1200" dirty="0">
                          <a:effectLst/>
                        </a:rPr>
                        <a:t>South Central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b"/>
                </a:tc>
                <a:tc>
                  <a:txBody>
                    <a:bodyPr/>
                    <a:lstStyle/>
                    <a:p>
                      <a:pPr>
                        <a:lnSpc>
                          <a:spcPct val="107000"/>
                        </a:lnSpc>
                        <a:spcAft>
                          <a:spcPts val="800"/>
                        </a:spcAft>
                      </a:pPr>
                      <a:r>
                        <a:rPr lang="en-GB" sz="1000" dirty="0">
                          <a:effectLst/>
                        </a:rPr>
                        <a:t>Hampshire</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Advance Charity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2373230476"/>
                  </a:ext>
                </a:extLst>
              </a:tr>
              <a:tr h="210988">
                <a:tc vMerge="1">
                  <a:txBody>
                    <a:bodyPr/>
                    <a:lstStyle/>
                    <a:p>
                      <a:endParaRPr lang="en-GB"/>
                    </a:p>
                  </a:txBody>
                  <a:tcPr/>
                </a:tc>
                <a:tc>
                  <a:txBody>
                    <a:bodyPr/>
                    <a:lstStyle/>
                    <a:p>
                      <a:pPr>
                        <a:lnSpc>
                          <a:spcPct val="107000"/>
                        </a:lnSpc>
                        <a:spcAft>
                          <a:spcPts val="800"/>
                        </a:spcAft>
                      </a:pPr>
                      <a:r>
                        <a:rPr lang="en-GB" sz="1000" dirty="0">
                          <a:effectLst/>
                        </a:rPr>
                        <a:t>Thames Valley</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1545986167"/>
                  </a:ext>
                </a:extLst>
              </a:tr>
              <a:tr h="157658">
                <a:tc rowSpan="5">
                  <a:txBody>
                    <a:bodyPr/>
                    <a:lstStyle/>
                    <a:p>
                      <a:pPr algn="ctr">
                        <a:lnSpc>
                          <a:spcPct val="107000"/>
                        </a:lnSpc>
                        <a:spcAft>
                          <a:spcPts val="800"/>
                        </a:spcAft>
                      </a:pPr>
                      <a:r>
                        <a:rPr lang="en-GB" sz="1200" dirty="0">
                          <a:effectLst/>
                        </a:rPr>
                        <a:t>South West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b"/>
                </a:tc>
                <a:tc>
                  <a:txBody>
                    <a:bodyPr/>
                    <a:lstStyle/>
                    <a:p>
                      <a:pPr>
                        <a:lnSpc>
                          <a:spcPct val="107000"/>
                        </a:lnSpc>
                        <a:spcAft>
                          <a:spcPts val="800"/>
                        </a:spcAft>
                      </a:pPr>
                      <a:r>
                        <a:rPr lang="en-GB" sz="1000" dirty="0">
                          <a:effectLst/>
                        </a:rPr>
                        <a:t>Avon and Somerset</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The Nelson Trust</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3920817775"/>
                  </a:ext>
                </a:extLst>
              </a:tr>
              <a:tr h="298318">
                <a:tc vMerge="1">
                  <a:txBody>
                    <a:bodyPr/>
                    <a:lstStyle/>
                    <a:p>
                      <a:endParaRPr lang="en-GB"/>
                    </a:p>
                  </a:txBody>
                  <a:tcPr/>
                </a:tc>
                <a:tc>
                  <a:txBody>
                    <a:bodyPr/>
                    <a:lstStyle/>
                    <a:p>
                      <a:pPr>
                        <a:lnSpc>
                          <a:spcPct val="107000"/>
                        </a:lnSpc>
                        <a:spcAft>
                          <a:spcPts val="800"/>
                        </a:spcAft>
                      </a:pPr>
                      <a:r>
                        <a:rPr lang="en-GB" sz="1000" dirty="0">
                          <a:effectLst/>
                        </a:rPr>
                        <a:t>Devon and Cornwall</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The Women’s Centre Cornwall</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195411649"/>
                  </a:ext>
                </a:extLst>
              </a:tr>
              <a:tr h="298318">
                <a:tc vMerge="1">
                  <a:txBody>
                    <a:bodyPr/>
                    <a:lstStyle/>
                    <a:p>
                      <a:endParaRPr lang="en-GB"/>
                    </a:p>
                  </a:txBody>
                  <a:tcPr/>
                </a:tc>
                <a:tc>
                  <a:txBody>
                    <a:bodyPr/>
                    <a:lstStyle/>
                    <a:p>
                      <a:pPr>
                        <a:lnSpc>
                          <a:spcPct val="107000"/>
                        </a:lnSpc>
                        <a:spcAft>
                          <a:spcPts val="800"/>
                        </a:spcAft>
                      </a:pPr>
                      <a:r>
                        <a:rPr lang="en-GB" sz="1000" dirty="0">
                          <a:effectLst/>
                        </a:rPr>
                        <a:t>Dorset</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The Women’s Centre Cornwall</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2816726513"/>
                  </a:ext>
                </a:extLst>
              </a:tr>
              <a:tr h="157658">
                <a:tc vMerge="1">
                  <a:txBody>
                    <a:bodyPr/>
                    <a:lstStyle/>
                    <a:p>
                      <a:endParaRPr lang="en-GB"/>
                    </a:p>
                  </a:txBody>
                  <a:tcPr/>
                </a:tc>
                <a:tc>
                  <a:txBody>
                    <a:bodyPr/>
                    <a:lstStyle/>
                    <a:p>
                      <a:pPr>
                        <a:lnSpc>
                          <a:spcPct val="107000"/>
                        </a:lnSpc>
                        <a:spcAft>
                          <a:spcPts val="800"/>
                        </a:spcAft>
                      </a:pPr>
                      <a:r>
                        <a:rPr lang="en-GB" sz="1000" dirty="0">
                          <a:effectLst/>
                        </a:rPr>
                        <a:t>Gloucestershire</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The Nelson Trust</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3471929355"/>
                  </a:ext>
                </a:extLst>
              </a:tr>
              <a:tr h="165540">
                <a:tc vMerge="1">
                  <a:txBody>
                    <a:bodyPr/>
                    <a:lstStyle/>
                    <a:p>
                      <a:endParaRPr lang="en-GB"/>
                    </a:p>
                  </a:txBody>
                  <a:tcPr/>
                </a:tc>
                <a:tc>
                  <a:txBody>
                    <a:bodyPr/>
                    <a:lstStyle/>
                    <a:p>
                      <a:pPr>
                        <a:lnSpc>
                          <a:spcPct val="107000"/>
                        </a:lnSpc>
                        <a:spcAft>
                          <a:spcPts val="800"/>
                        </a:spcAft>
                      </a:pPr>
                      <a:r>
                        <a:rPr lang="en-GB" sz="1000" dirty="0">
                          <a:effectLst/>
                        </a:rPr>
                        <a:t>Wiltshire</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The Nelson Trust</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50612534"/>
                  </a:ext>
                </a:extLst>
              </a:tr>
              <a:tr h="157658">
                <a:tc rowSpan="4">
                  <a:txBody>
                    <a:bodyPr/>
                    <a:lstStyle/>
                    <a:p>
                      <a:pPr algn="ctr">
                        <a:lnSpc>
                          <a:spcPct val="107000"/>
                        </a:lnSpc>
                        <a:spcAft>
                          <a:spcPts val="800"/>
                        </a:spcAft>
                      </a:pPr>
                      <a:r>
                        <a:rPr lang="en-GB" sz="1200" dirty="0">
                          <a:effectLst/>
                        </a:rPr>
                        <a:t>Wales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b"/>
                </a:tc>
                <a:tc>
                  <a:txBody>
                    <a:bodyPr/>
                    <a:lstStyle/>
                    <a:p>
                      <a:pPr>
                        <a:lnSpc>
                          <a:spcPct val="107000"/>
                        </a:lnSpc>
                        <a:spcAft>
                          <a:spcPts val="800"/>
                        </a:spcAft>
                      </a:pPr>
                      <a:r>
                        <a:rPr lang="en-GB" sz="1000" dirty="0">
                          <a:effectLst/>
                        </a:rPr>
                        <a:t>South Wales </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4112242424"/>
                  </a:ext>
                </a:extLst>
              </a:tr>
              <a:tr h="157658">
                <a:tc vMerge="1">
                  <a:txBody>
                    <a:bodyPr/>
                    <a:lstStyle/>
                    <a:p>
                      <a:endParaRPr lang="en-GB"/>
                    </a:p>
                  </a:txBody>
                  <a:tcPr/>
                </a:tc>
                <a:tc>
                  <a:txBody>
                    <a:bodyPr/>
                    <a:lstStyle/>
                    <a:p>
                      <a:pPr>
                        <a:lnSpc>
                          <a:spcPct val="107000"/>
                        </a:lnSpc>
                        <a:spcAft>
                          <a:spcPts val="800"/>
                        </a:spcAft>
                      </a:pPr>
                      <a:r>
                        <a:rPr lang="en-GB" sz="1000" dirty="0">
                          <a:effectLst/>
                        </a:rPr>
                        <a:t>Gwent</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1579556512"/>
                  </a:ext>
                </a:extLst>
              </a:tr>
              <a:tr h="157658">
                <a:tc vMerge="1">
                  <a:txBody>
                    <a:bodyPr/>
                    <a:lstStyle/>
                    <a:p>
                      <a:endParaRPr lang="en-GB"/>
                    </a:p>
                  </a:txBody>
                  <a:tcPr/>
                </a:tc>
                <a:tc>
                  <a:txBody>
                    <a:bodyPr/>
                    <a:lstStyle/>
                    <a:p>
                      <a:pPr>
                        <a:lnSpc>
                          <a:spcPct val="107000"/>
                        </a:lnSpc>
                        <a:spcAft>
                          <a:spcPts val="800"/>
                        </a:spcAft>
                      </a:pPr>
                      <a:r>
                        <a:rPr lang="en-GB" sz="1000" dirty="0">
                          <a:effectLst/>
                        </a:rPr>
                        <a:t>Dyfed-Powys</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4181166977"/>
                  </a:ext>
                </a:extLst>
              </a:tr>
              <a:tr h="165540">
                <a:tc vMerge="1">
                  <a:txBody>
                    <a:bodyPr/>
                    <a:lstStyle/>
                    <a:p>
                      <a:endParaRPr lang="en-GB"/>
                    </a:p>
                  </a:txBody>
                  <a:tcPr/>
                </a:tc>
                <a:tc>
                  <a:txBody>
                    <a:bodyPr/>
                    <a:lstStyle/>
                    <a:p>
                      <a:pPr>
                        <a:lnSpc>
                          <a:spcPct val="107000"/>
                        </a:lnSpc>
                        <a:spcAft>
                          <a:spcPts val="800"/>
                        </a:spcAft>
                      </a:pPr>
                      <a:r>
                        <a:rPr lang="en-GB" sz="1000" dirty="0">
                          <a:effectLst/>
                        </a:rPr>
                        <a:t>North Wales </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1150269636"/>
                  </a:ext>
                </a:extLst>
              </a:tr>
              <a:tr h="157658">
                <a:tc rowSpan="4">
                  <a:txBody>
                    <a:bodyPr/>
                    <a:lstStyle/>
                    <a:p>
                      <a:pPr algn="ctr">
                        <a:lnSpc>
                          <a:spcPct val="107000"/>
                        </a:lnSpc>
                        <a:spcAft>
                          <a:spcPts val="800"/>
                        </a:spcAft>
                      </a:pPr>
                      <a:r>
                        <a:rPr lang="en-GB" sz="1200" dirty="0">
                          <a:effectLst/>
                        </a:rPr>
                        <a:t>West Midlands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b"/>
                </a:tc>
                <a:tc>
                  <a:txBody>
                    <a:bodyPr/>
                    <a:lstStyle/>
                    <a:p>
                      <a:pPr>
                        <a:lnSpc>
                          <a:spcPct val="107000"/>
                        </a:lnSpc>
                        <a:spcAft>
                          <a:spcPts val="800"/>
                        </a:spcAft>
                      </a:pPr>
                      <a:r>
                        <a:rPr lang="en-GB" sz="1000" dirty="0">
                          <a:effectLst/>
                        </a:rPr>
                        <a:t>Warwickshire</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Changing Lives</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2855795152"/>
                  </a:ext>
                </a:extLst>
              </a:tr>
              <a:tr h="157658">
                <a:tc vMerge="1">
                  <a:txBody>
                    <a:bodyPr/>
                    <a:lstStyle/>
                    <a:p>
                      <a:endParaRPr lang="en-GB"/>
                    </a:p>
                  </a:txBody>
                  <a:tcPr/>
                </a:tc>
                <a:tc>
                  <a:txBody>
                    <a:bodyPr/>
                    <a:lstStyle/>
                    <a:p>
                      <a:pPr>
                        <a:lnSpc>
                          <a:spcPct val="107000"/>
                        </a:lnSpc>
                        <a:spcAft>
                          <a:spcPts val="800"/>
                        </a:spcAft>
                      </a:pPr>
                      <a:r>
                        <a:rPr lang="en-GB" sz="1000" dirty="0">
                          <a:effectLst/>
                        </a:rPr>
                        <a:t>West Mercia</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Willowdene</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3422484470"/>
                  </a:ext>
                </a:extLst>
              </a:tr>
              <a:tr h="157658">
                <a:tc vMerge="1">
                  <a:txBody>
                    <a:bodyPr/>
                    <a:lstStyle/>
                    <a:p>
                      <a:endParaRPr lang="en-GB"/>
                    </a:p>
                  </a:txBody>
                  <a:tcPr/>
                </a:tc>
                <a:tc>
                  <a:txBody>
                    <a:bodyPr/>
                    <a:lstStyle/>
                    <a:p>
                      <a:pPr>
                        <a:lnSpc>
                          <a:spcPct val="107000"/>
                        </a:lnSpc>
                        <a:spcAft>
                          <a:spcPts val="800"/>
                        </a:spcAft>
                      </a:pPr>
                      <a:r>
                        <a:rPr lang="en-GB" sz="1000" dirty="0">
                          <a:effectLst/>
                        </a:rPr>
                        <a:t>West Midlands</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Changing Lives</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2537619981"/>
                  </a:ext>
                </a:extLst>
              </a:tr>
              <a:tr h="165540">
                <a:tc vMerge="1">
                  <a:txBody>
                    <a:bodyPr/>
                    <a:lstStyle/>
                    <a:p>
                      <a:endParaRPr lang="en-GB"/>
                    </a:p>
                  </a:txBody>
                  <a:tcPr/>
                </a:tc>
                <a:tc>
                  <a:txBody>
                    <a:bodyPr/>
                    <a:lstStyle/>
                    <a:p>
                      <a:pPr>
                        <a:lnSpc>
                          <a:spcPct val="107000"/>
                        </a:lnSpc>
                        <a:spcAft>
                          <a:spcPts val="800"/>
                        </a:spcAft>
                      </a:pPr>
                      <a:r>
                        <a:rPr lang="en-GB" sz="1000" dirty="0">
                          <a:effectLst/>
                        </a:rPr>
                        <a:t>Staffordshire</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1773763683"/>
                  </a:ext>
                </a:extLst>
              </a:tr>
              <a:tr h="157658">
                <a:tc rowSpan="4">
                  <a:txBody>
                    <a:bodyPr/>
                    <a:lstStyle/>
                    <a:p>
                      <a:pPr algn="ctr">
                        <a:lnSpc>
                          <a:spcPct val="107000"/>
                        </a:lnSpc>
                        <a:spcAft>
                          <a:spcPts val="800"/>
                        </a:spcAft>
                      </a:pPr>
                      <a:r>
                        <a:rPr lang="en-GB" sz="1200" dirty="0">
                          <a:effectLst/>
                        </a:rPr>
                        <a:t>Yorkshire and The Humber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b"/>
                </a:tc>
                <a:tc>
                  <a:txBody>
                    <a:bodyPr/>
                    <a:lstStyle/>
                    <a:p>
                      <a:pPr>
                        <a:lnSpc>
                          <a:spcPct val="107000"/>
                        </a:lnSpc>
                        <a:spcAft>
                          <a:spcPts val="800"/>
                        </a:spcAft>
                      </a:pPr>
                      <a:r>
                        <a:rPr lang="en-GB" sz="1000" dirty="0">
                          <a:effectLst/>
                        </a:rPr>
                        <a:t>Humberside</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Together Women</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2767821537"/>
                  </a:ext>
                </a:extLst>
              </a:tr>
              <a:tr h="157658">
                <a:tc vMerge="1">
                  <a:txBody>
                    <a:bodyPr/>
                    <a:lstStyle/>
                    <a:p>
                      <a:endParaRPr lang="en-GB"/>
                    </a:p>
                  </a:txBody>
                  <a:tcPr/>
                </a:tc>
                <a:tc>
                  <a:txBody>
                    <a:bodyPr/>
                    <a:lstStyle/>
                    <a:p>
                      <a:pPr>
                        <a:lnSpc>
                          <a:spcPct val="107000"/>
                        </a:lnSpc>
                        <a:spcAft>
                          <a:spcPts val="800"/>
                        </a:spcAft>
                      </a:pPr>
                      <a:r>
                        <a:rPr lang="en-GB" sz="1000" dirty="0">
                          <a:effectLst/>
                        </a:rPr>
                        <a:t>North Yorkshire</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St Giles Wise Group</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2867856746"/>
                  </a:ext>
                </a:extLst>
              </a:tr>
              <a:tr h="157658">
                <a:tc vMerge="1">
                  <a:txBody>
                    <a:bodyPr/>
                    <a:lstStyle/>
                    <a:p>
                      <a:endParaRPr lang="en-GB"/>
                    </a:p>
                  </a:txBody>
                  <a:tcPr/>
                </a:tc>
                <a:tc>
                  <a:txBody>
                    <a:bodyPr/>
                    <a:lstStyle/>
                    <a:p>
                      <a:pPr>
                        <a:lnSpc>
                          <a:spcPct val="107000"/>
                        </a:lnSpc>
                        <a:spcAft>
                          <a:spcPts val="800"/>
                        </a:spcAft>
                      </a:pPr>
                      <a:r>
                        <a:rPr lang="en-GB" sz="1000" dirty="0">
                          <a:effectLst/>
                        </a:rPr>
                        <a:t>South Yorkshire</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Changing Lives</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3266809911"/>
                  </a:ext>
                </a:extLst>
              </a:tr>
              <a:tr h="165540">
                <a:tc vMerge="1">
                  <a:txBody>
                    <a:bodyPr/>
                    <a:lstStyle/>
                    <a:p>
                      <a:endParaRPr lang="en-GB"/>
                    </a:p>
                  </a:txBody>
                  <a:tcPr/>
                </a:tc>
                <a:tc>
                  <a:txBody>
                    <a:bodyPr/>
                    <a:lstStyle/>
                    <a:p>
                      <a:pPr>
                        <a:lnSpc>
                          <a:spcPct val="107000"/>
                        </a:lnSpc>
                        <a:spcAft>
                          <a:spcPts val="800"/>
                        </a:spcAft>
                      </a:pPr>
                      <a:r>
                        <a:rPr lang="en-GB" sz="1000" dirty="0">
                          <a:effectLst/>
                        </a:rPr>
                        <a:t>West Yorkshire</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tc>
                  <a:txBody>
                    <a:bodyPr/>
                    <a:lstStyle/>
                    <a:p>
                      <a:pPr>
                        <a:lnSpc>
                          <a:spcPct val="107000"/>
                        </a:lnSpc>
                        <a:spcAft>
                          <a:spcPts val="800"/>
                        </a:spcAft>
                      </a:pPr>
                      <a:r>
                        <a:rPr lang="en-GB" sz="1000" dirty="0">
                          <a:effectLst/>
                        </a:rPr>
                        <a:t>Together Women</a:t>
                      </a:r>
                      <a:r>
                        <a:rPr lang="en-US"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79" marR="60479" marT="0" marB="0" anchor="ctr"/>
                </a:tc>
                <a:extLst>
                  <a:ext uri="{0D108BD9-81ED-4DB2-BD59-A6C34878D82A}">
                    <a16:rowId xmlns:a16="http://schemas.microsoft.com/office/drawing/2014/main" val="3476020444"/>
                  </a:ext>
                </a:extLst>
              </a:tr>
            </a:tbl>
          </a:graphicData>
        </a:graphic>
      </p:graphicFrame>
      <p:sp>
        <p:nvSpPr>
          <p:cNvPr id="3" name="Rectangle 2">
            <a:extLst>
              <a:ext uri="{FF2B5EF4-FFF2-40B4-BE49-F238E27FC236}">
                <a16:creationId xmlns:a16="http://schemas.microsoft.com/office/drawing/2014/main" id="{2B04D7BF-34F3-49B9-9CF2-24D1BFE3AEBD}"/>
              </a:ext>
            </a:extLst>
          </p:cNvPr>
          <p:cNvSpPr/>
          <p:nvPr/>
        </p:nvSpPr>
        <p:spPr>
          <a:xfrm>
            <a:off x="2692539" y="6090775"/>
            <a:ext cx="5908536" cy="307777"/>
          </a:xfrm>
          <a:prstGeom prst="rect">
            <a:avLst/>
          </a:prstGeom>
        </p:spPr>
        <p:txBody>
          <a:bodyPr wrap="square">
            <a:spAutoFit/>
          </a:bodyPr>
          <a:lstStyle/>
          <a:p>
            <a:r>
              <a:rPr lang="en-GB" sz="1400" dirty="0"/>
              <a:t>Work to award contracts where no provider is currently listed is ongoing </a:t>
            </a:r>
          </a:p>
        </p:txBody>
      </p:sp>
    </p:spTree>
    <p:extLst>
      <p:ext uri="{BB962C8B-B14F-4D97-AF65-F5344CB8AC3E}">
        <p14:creationId xmlns:p14="http://schemas.microsoft.com/office/powerpoint/2010/main" val="2619488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96AB-B7A2-4642-9134-EE64467FDFF8}"/>
              </a:ext>
            </a:extLst>
          </p:cNvPr>
          <p:cNvSpPr>
            <a:spLocks noGrp="1"/>
          </p:cNvSpPr>
          <p:nvPr>
            <p:ph type="title"/>
          </p:nvPr>
        </p:nvSpPr>
        <p:spPr/>
        <p:txBody>
          <a:bodyPr/>
          <a:lstStyle/>
          <a:p>
            <a:r>
              <a:rPr lang="en-GB" dirty="0"/>
              <a:t>Commissioned Rehabilitative Services:  Refer and Monitor</a:t>
            </a:r>
          </a:p>
        </p:txBody>
      </p:sp>
      <p:sp>
        <p:nvSpPr>
          <p:cNvPr id="3" name="Content Placeholder 2">
            <a:extLst>
              <a:ext uri="{FF2B5EF4-FFF2-40B4-BE49-F238E27FC236}">
                <a16:creationId xmlns:a16="http://schemas.microsoft.com/office/drawing/2014/main" id="{7FF0F949-59F4-48FD-98F2-01B3122F9DAC}"/>
              </a:ext>
            </a:extLst>
          </p:cNvPr>
          <p:cNvSpPr>
            <a:spLocks noGrp="1"/>
          </p:cNvSpPr>
          <p:nvPr>
            <p:ph idx="1"/>
          </p:nvPr>
        </p:nvSpPr>
        <p:spPr>
          <a:xfrm>
            <a:off x="337648" y="1100259"/>
            <a:ext cx="4630137" cy="4707907"/>
          </a:xfrm>
          <a:ln>
            <a:noFill/>
          </a:ln>
        </p:spPr>
        <p:txBody>
          <a:bodyPr/>
          <a:lstStyle/>
          <a:p>
            <a:pPr marL="0" lvl="0" indent="0">
              <a:buNone/>
            </a:pPr>
            <a:r>
              <a:rPr lang="en-US" sz="1800" b="1" dirty="0">
                <a:solidFill>
                  <a:schemeClr val="accent4"/>
                </a:solidFill>
              </a:rPr>
              <a:t>We are committed to transforming the way we refer and manage interventions</a:t>
            </a:r>
          </a:p>
          <a:p>
            <a:pPr lvl="0"/>
            <a:r>
              <a:rPr lang="en-US" sz="1600" dirty="0"/>
              <a:t>This includes the processes of adding, finding and referring to an intervention;  tracking progress;  and receiving feedback on and evaluating an intervention </a:t>
            </a:r>
            <a:endParaRPr lang="en-GB" sz="1600" dirty="0"/>
          </a:p>
          <a:p>
            <a:pPr lvl="0"/>
            <a:r>
              <a:rPr lang="en-US" sz="1600" dirty="0"/>
              <a:t>You will be able to find and refer individuals to an intervention through a </a:t>
            </a:r>
            <a:r>
              <a:rPr lang="en-US" sz="1600" b="1" dirty="0"/>
              <a:t>single digital service</a:t>
            </a:r>
            <a:r>
              <a:rPr lang="en-US" sz="1600" dirty="0"/>
              <a:t>, as opposed to currently switching between up to four systems </a:t>
            </a:r>
          </a:p>
          <a:p>
            <a:pPr lvl="0"/>
            <a:r>
              <a:rPr lang="en-US" sz="1600" dirty="0"/>
              <a:t>We will create a </a:t>
            </a:r>
            <a:r>
              <a:rPr lang="en-US" sz="1600" b="1" dirty="0"/>
              <a:t>comprehensive, linked and high quality set of intervention data </a:t>
            </a:r>
            <a:r>
              <a:rPr lang="en-US" sz="1600" dirty="0"/>
              <a:t>to be analysed and evaluated continuously on our analytical platform</a:t>
            </a:r>
            <a:endParaRPr lang="en-GB" sz="1600" dirty="0"/>
          </a:p>
          <a:p>
            <a:pPr lvl="0"/>
            <a:r>
              <a:rPr lang="en-US" sz="1600" dirty="0"/>
              <a:t>You will be able to send supervised individuals on to the </a:t>
            </a:r>
            <a:r>
              <a:rPr lang="en-US" sz="1600" b="1" dirty="0"/>
              <a:t>right intervention at the right time </a:t>
            </a:r>
            <a:endParaRPr lang="en-GB" sz="1600" b="1" dirty="0"/>
          </a:p>
        </p:txBody>
      </p:sp>
      <p:sp>
        <p:nvSpPr>
          <p:cNvPr id="4" name="Slide Number Placeholder 3">
            <a:extLst>
              <a:ext uri="{FF2B5EF4-FFF2-40B4-BE49-F238E27FC236}">
                <a16:creationId xmlns:a16="http://schemas.microsoft.com/office/drawing/2014/main" id="{2CE751B0-CB53-4C3D-85B5-B9572A71E93D}"/>
              </a:ext>
            </a:extLst>
          </p:cNvPr>
          <p:cNvSpPr>
            <a:spLocks noGrp="1"/>
          </p:cNvSpPr>
          <p:nvPr>
            <p:ph type="sldNum" sz="quarter" idx="10"/>
          </p:nvPr>
        </p:nvSpPr>
        <p:spPr/>
        <p:txBody>
          <a:bodyPr/>
          <a:lstStyle/>
          <a:p>
            <a:pPr>
              <a:defRPr/>
            </a:pPr>
            <a:fld id="{8DA62C57-F68F-4167-9CC7-0D93D0D78B03}" type="slidenum">
              <a:rPr lang="en-GB" smtClean="0"/>
              <a:pPr>
                <a:defRPr/>
              </a:pPr>
              <a:t>12</a:t>
            </a:fld>
            <a:endParaRPr lang="en-GB" dirty="0"/>
          </a:p>
        </p:txBody>
      </p:sp>
      <p:sp>
        <p:nvSpPr>
          <p:cNvPr id="9" name="Rectangle 8">
            <a:extLst>
              <a:ext uri="{FF2B5EF4-FFF2-40B4-BE49-F238E27FC236}">
                <a16:creationId xmlns:a16="http://schemas.microsoft.com/office/drawing/2014/main" id="{E2ABA95F-12A1-4793-A644-DD1E807B876D}"/>
              </a:ext>
            </a:extLst>
          </p:cNvPr>
          <p:cNvSpPr/>
          <p:nvPr/>
        </p:nvSpPr>
        <p:spPr>
          <a:xfrm>
            <a:off x="5117910" y="1081209"/>
            <a:ext cx="6736442" cy="4832092"/>
          </a:xfrm>
          <a:prstGeom prst="rect">
            <a:avLst/>
          </a:prstGeom>
          <a:ln>
            <a:noFill/>
          </a:ln>
        </p:spPr>
        <p:txBody>
          <a:bodyPr wrap="square">
            <a:spAutoFit/>
          </a:bodyPr>
          <a:lstStyle/>
          <a:p>
            <a:pPr marL="0" lvl="0" indent="0">
              <a:buNone/>
            </a:pPr>
            <a:r>
              <a:rPr lang="en-US" b="1" dirty="0">
                <a:solidFill>
                  <a:schemeClr val="accent4"/>
                </a:solidFill>
              </a:rPr>
              <a:t>Digital delivery:  assessing risks and needs  </a:t>
            </a:r>
            <a:endParaRPr lang="en-GB" b="1" dirty="0">
              <a:solidFill>
                <a:schemeClr val="accent4"/>
              </a:solidFill>
            </a:endParaRPr>
          </a:p>
          <a:p>
            <a:pPr marL="285750" lvl="0" indent="-285750">
              <a:buFont typeface="Arial" panose="020B0604020202020204" pitchFamily="34" charset="0"/>
              <a:buChar char="•"/>
            </a:pPr>
            <a:r>
              <a:rPr lang="en-US" sz="1600" dirty="0"/>
              <a:t>We are creating a more </a:t>
            </a:r>
            <a:r>
              <a:rPr lang="en-US" sz="1600" b="1" dirty="0"/>
              <a:t>dynamic, fluid way to assess risks and needs </a:t>
            </a:r>
            <a:r>
              <a:rPr lang="en-US" sz="1600" dirty="0"/>
              <a:t>that uses data from case recording and interventions services to automatically update risk profiles and / or to trigger further questions for probation practitioners</a:t>
            </a:r>
          </a:p>
          <a:p>
            <a:pPr marL="285750" lvl="0" indent="-285750">
              <a:buFont typeface="Arial" panose="020B0604020202020204" pitchFamily="34" charset="0"/>
              <a:buChar char="•"/>
            </a:pPr>
            <a:r>
              <a:rPr lang="en-US" sz="1600" dirty="0"/>
              <a:t>This will ensure risk and needs assessment are more accurate at any given time</a:t>
            </a:r>
          </a:p>
          <a:p>
            <a:pPr lvl="0"/>
            <a:endParaRPr lang="en-GB" sz="1600" dirty="0"/>
          </a:p>
          <a:p>
            <a:pPr marL="0" indent="0">
              <a:buNone/>
            </a:pPr>
            <a:r>
              <a:rPr lang="en-US" b="1" dirty="0">
                <a:solidFill>
                  <a:schemeClr val="accent4"/>
                </a:solidFill>
              </a:rPr>
              <a:t>Digital delivery:  people on probation engagement </a:t>
            </a:r>
            <a:endParaRPr lang="en-GB" b="1" dirty="0">
              <a:solidFill>
                <a:schemeClr val="accent4"/>
              </a:solidFill>
            </a:endParaRPr>
          </a:p>
          <a:p>
            <a:pPr marL="285750" lvl="0" indent="-285750">
              <a:buFont typeface="Arial" panose="020B0604020202020204" pitchFamily="34" charset="0"/>
              <a:buChar char="•"/>
            </a:pPr>
            <a:r>
              <a:rPr lang="en-US" sz="1600" dirty="0"/>
              <a:t>A key area for transforming probation is the </a:t>
            </a:r>
            <a:r>
              <a:rPr lang="en-US" sz="1600" b="1" dirty="0"/>
              <a:t>engagement of individuals in their sentence and rehabilitation</a:t>
            </a:r>
            <a:endParaRPr lang="en-US" sz="1600" dirty="0"/>
          </a:p>
          <a:p>
            <a:pPr marL="285750" lvl="0" indent="-285750">
              <a:buFont typeface="Arial" panose="020B0604020202020204" pitchFamily="34" charset="0"/>
              <a:buChar char="•"/>
            </a:pPr>
            <a:r>
              <a:rPr lang="en-US" sz="1600" dirty="0"/>
              <a:t>Digital has a significant part to play here, as the interface between probation and people on probation is increasingly expected to be web based</a:t>
            </a:r>
            <a:endParaRPr lang="en-GB" sz="1600" dirty="0"/>
          </a:p>
          <a:p>
            <a:pPr marL="285750" lvl="0" indent="-285750">
              <a:buFont typeface="Arial" panose="020B0604020202020204" pitchFamily="34" charset="0"/>
              <a:buChar char="•"/>
            </a:pPr>
            <a:r>
              <a:rPr lang="en-US" sz="1600" dirty="0"/>
              <a:t>The second aim is to provide </a:t>
            </a:r>
            <a:r>
              <a:rPr lang="en-US" sz="1600" b="1" dirty="0"/>
              <a:t>transparency in the process</a:t>
            </a:r>
            <a:r>
              <a:rPr lang="en-US" sz="1600" dirty="0"/>
              <a:t>, so people on probation are able to see what has been decided, by whom and why</a:t>
            </a:r>
            <a:endParaRPr lang="en-GB" sz="1600" dirty="0"/>
          </a:p>
          <a:p>
            <a:pPr marL="285750" lvl="0" indent="-285750">
              <a:buFont typeface="Arial" panose="020B0604020202020204" pitchFamily="34" charset="0"/>
              <a:buChar char="•"/>
            </a:pPr>
            <a:r>
              <a:rPr lang="en-US" sz="1600" dirty="0"/>
              <a:t>Lastly, we help deliver </a:t>
            </a:r>
            <a:r>
              <a:rPr lang="en-US" sz="1600" b="1" dirty="0"/>
              <a:t>a sentence plan that supervised individuals can refer to, discuss and agree to follow</a:t>
            </a:r>
            <a:endParaRPr lang="en-GB" sz="1600" b="1" dirty="0"/>
          </a:p>
        </p:txBody>
      </p:sp>
    </p:spTree>
    <p:extLst>
      <p:ext uri="{BB962C8B-B14F-4D97-AF65-F5344CB8AC3E}">
        <p14:creationId xmlns:p14="http://schemas.microsoft.com/office/powerpoint/2010/main" val="373470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60CD0-FFA7-4658-8384-51E26D8233B1}"/>
              </a:ext>
            </a:extLst>
          </p:cNvPr>
          <p:cNvSpPr>
            <a:spLocks noGrp="1"/>
          </p:cNvSpPr>
          <p:nvPr>
            <p:ph type="title"/>
          </p:nvPr>
        </p:nvSpPr>
        <p:spPr>
          <a:xfrm>
            <a:off x="504000" y="432000"/>
            <a:ext cx="11131200" cy="511174"/>
          </a:xfrm>
        </p:spPr>
        <p:txBody>
          <a:bodyPr/>
          <a:lstStyle/>
          <a:p>
            <a:r>
              <a:rPr lang="en-GB" dirty="0"/>
              <a:t>Commissioned Rehabilitative Services:  Learning</a:t>
            </a:r>
          </a:p>
        </p:txBody>
      </p:sp>
      <p:sp>
        <p:nvSpPr>
          <p:cNvPr id="4" name="Slide Number Placeholder 3">
            <a:extLst>
              <a:ext uri="{FF2B5EF4-FFF2-40B4-BE49-F238E27FC236}">
                <a16:creationId xmlns:a16="http://schemas.microsoft.com/office/drawing/2014/main" id="{0AC816C1-A172-474F-9B6F-8FD18B99D62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8223AF-F2F5-41F7-A71C-81CE492BCB88}"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E2C3F23F-6FED-4D69-824C-C2B4A73375B8}"/>
              </a:ext>
            </a:extLst>
          </p:cNvPr>
          <p:cNvSpPr txBox="1"/>
          <p:nvPr/>
        </p:nvSpPr>
        <p:spPr>
          <a:xfrm>
            <a:off x="428630" y="1108964"/>
            <a:ext cx="3754440" cy="4801314"/>
          </a:xfrm>
          <a:prstGeom prst="rect">
            <a:avLst/>
          </a:prstGeom>
          <a:noFill/>
        </p:spPr>
        <p:txBody>
          <a:bodyPr wrap="square" rtlCol="0">
            <a:spAutoFit/>
          </a:bodyPr>
          <a:lstStyle/>
          <a:p>
            <a:r>
              <a:rPr lang="en-GB" sz="2000" b="1" dirty="0">
                <a:solidFill>
                  <a:schemeClr val="accent4"/>
                </a:solidFill>
              </a:rPr>
              <a:t>What?</a:t>
            </a:r>
          </a:p>
          <a:p>
            <a:endParaRPr lang="en-GB" sz="1400" b="1" dirty="0"/>
          </a:p>
          <a:p>
            <a:pPr marL="182563" indent="-182563">
              <a:buFont typeface="Arial" panose="020B0604020202020204" pitchFamily="34" charset="0"/>
              <a:buChar char="•"/>
            </a:pPr>
            <a:r>
              <a:rPr lang="en-GB" sz="1600" dirty="0">
                <a:solidFill>
                  <a:srgbClr val="000000"/>
                </a:solidFill>
              </a:rPr>
              <a:t>Ahead of the introduction of the Commissioned Rehabilitative Service we want probation practitioners to have trust and confidence in the Day 1 services overall and to know what will be available in their area</a:t>
            </a:r>
          </a:p>
          <a:p>
            <a:pPr marL="182563" indent="-182563"/>
            <a:endParaRPr lang="en-GB" sz="1600" dirty="0">
              <a:solidFill>
                <a:srgbClr val="000000"/>
              </a:solidFill>
              <a:cs typeface="Arial"/>
            </a:endParaRPr>
          </a:p>
          <a:p>
            <a:pPr marL="182563" indent="-182563">
              <a:buFont typeface="Arial" panose="020B0604020202020204" pitchFamily="34" charset="0"/>
              <a:buChar char="•"/>
            </a:pPr>
            <a:r>
              <a:rPr lang="en-GB" sz="1600" dirty="0">
                <a:solidFill>
                  <a:srgbClr val="000000"/>
                </a:solidFill>
              </a:rPr>
              <a:t>Learning resources are being designed that will support practitioners through the Rehabilitative Services referral journey, including selecting the right intervention, undertaking a referral and working together with the provider to ensure the person on probation experiences seamless support</a:t>
            </a:r>
            <a:endParaRPr lang="en-GB" sz="1600" dirty="0">
              <a:solidFill>
                <a:srgbClr val="000000"/>
              </a:solidFill>
              <a:cs typeface="Arial"/>
            </a:endParaRPr>
          </a:p>
        </p:txBody>
      </p:sp>
      <p:sp>
        <p:nvSpPr>
          <p:cNvPr id="9" name="TextBox 8">
            <a:extLst>
              <a:ext uri="{FF2B5EF4-FFF2-40B4-BE49-F238E27FC236}">
                <a16:creationId xmlns:a16="http://schemas.microsoft.com/office/drawing/2014/main" id="{2BCAB0FD-547C-465F-8E98-CB47142EA172}"/>
              </a:ext>
            </a:extLst>
          </p:cNvPr>
          <p:cNvSpPr txBox="1"/>
          <p:nvPr/>
        </p:nvSpPr>
        <p:spPr>
          <a:xfrm>
            <a:off x="8262395" y="1015068"/>
            <a:ext cx="3600000" cy="3046988"/>
          </a:xfrm>
          <a:prstGeom prst="rect">
            <a:avLst/>
          </a:prstGeom>
          <a:noFill/>
        </p:spPr>
        <p:txBody>
          <a:bodyPr wrap="square" rtlCol="0">
            <a:spAutoFit/>
          </a:bodyPr>
          <a:lstStyle/>
          <a:p>
            <a:r>
              <a:rPr lang="en-GB" sz="2000" b="1" dirty="0">
                <a:solidFill>
                  <a:schemeClr val="accent4"/>
                </a:solidFill>
                <a:latin typeface="Arial"/>
                <a:cs typeface="Arial"/>
              </a:rPr>
              <a:t>When?</a:t>
            </a:r>
          </a:p>
          <a:p>
            <a:endParaRPr lang="en-GB" sz="1200" dirty="0">
              <a:solidFill>
                <a:srgbClr val="000000"/>
              </a:solidFill>
            </a:endParaRPr>
          </a:p>
          <a:p>
            <a:pPr marL="182563" indent="-182563">
              <a:buFont typeface="Arial" panose="020B0604020202020204" pitchFamily="34" charset="0"/>
              <a:buChar char="•"/>
            </a:pPr>
            <a:r>
              <a:rPr lang="en-GB" sz="1600" dirty="0">
                <a:solidFill>
                  <a:srgbClr val="000000"/>
                </a:solidFill>
              </a:rPr>
              <a:t>The suite of learning resources and support will be made available to all staff via MyLearning in </a:t>
            </a:r>
            <a:r>
              <a:rPr lang="en-GB" sz="1600" b="1" dirty="0">
                <a:solidFill>
                  <a:schemeClr val="accent4"/>
                </a:solidFill>
              </a:rPr>
              <a:t>May</a:t>
            </a:r>
            <a:r>
              <a:rPr lang="en-GB" sz="1600" dirty="0">
                <a:solidFill>
                  <a:srgbClr val="000000"/>
                </a:solidFill>
              </a:rPr>
              <a:t>, with relevant communications informing staff of how to access and encourage their completion of the required learning</a:t>
            </a:r>
          </a:p>
          <a:p>
            <a:pPr marL="182563" indent="-182563">
              <a:buFont typeface="Arial" panose="020B0604020202020204" pitchFamily="34" charset="0"/>
              <a:buChar char="•"/>
            </a:pPr>
            <a:endParaRPr lang="en-GB" sz="1600" dirty="0">
              <a:solidFill>
                <a:srgbClr val="000000"/>
              </a:solidFill>
              <a:cs typeface="Arial"/>
            </a:endParaRPr>
          </a:p>
          <a:p>
            <a:pPr marL="182563" indent="-182563">
              <a:buFont typeface="Arial" panose="020B0604020202020204" pitchFamily="34" charset="0"/>
              <a:buChar char="•"/>
            </a:pPr>
            <a:r>
              <a:rPr lang="en-GB" sz="1600" dirty="0">
                <a:solidFill>
                  <a:srgbClr val="000000"/>
                </a:solidFill>
                <a:cs typeface="Arial"/>
              </a:rPr>
              <a:t>Resources will also be available on the </a:t>
            </a:r>
            <a:r>
              <a:rPr lang="en-GB" sz="1600" dirty="0">
                <a:solidFill>
                  <a:srgbClr val="000000"/>
                </a:solidFill>
                <a:cs typeface="Arial"/>
                <a:hlinkClick r:id="rId3"/>
              </a:rPr>
              <a:t>NPS intranet </a:t>
            </a:r>
            <a:r>
              <a:rPr lang="en-GB" sz="1600" dirty="0">
                <a:solidFill>
                  <a:srgbClr val="000000"/>
                </a:solidFill>
                <a:cs typeface="Arial"/>
              </a:rPr>
              <a:t>and </a:t>
            </a:r>
            <a:r>
              <a:rPr lang="en-GB" sz="1600" dirty="0">
                <a:solidFill>
                  <a:srgbClr val="000000"/>
                </a:solidFill>
                <a:cs typeface="Arial"/>
                <a:hlinkClick r:id="rId4"/>
              </a:rPr>
              <a:t>Welcome Hub</a:t>
            </a:r>
            <a:endParaRPr lang="en-GB" sz="1600" dirty="0">
              <a:solidFill>
                <a:srgbClr val="000000"/>
              </a:solidFill>
              <a:cs typeface="Arial"/>
            </a:endParaRPr>
          </a:p>
        </p:txBody>
      </p:sp>
      <p:sp>
        <p:nvSpPr>
          <p:cNvPr id="10" name="TextBox 9">
            <a:extLst>
              <a:ext uri="{FF2B5EF4-FFF2-40B4-BE49-F238E27FC236}">
                <a16:creationId xmlns:a16="http://schemas.microsoft.com/office/drawing/2014/main" id="{54DCCAFC-1BD2-4A8B-A7FA-EDBE5C88302C}"/>
              </a:ext>
            </a:extLst>
          </p:cNvPr>
          <p:cNvSpPr txBox="1"/>
          <p:nvPr/>
        </p:nvSpPr>
        <p:spPr>
          <a:xfrm>
            <a:off x="4246102" y="1015068"/>
            <a:ext cx="3972128" cy="5724644"/>
          </a:xfrm>
          <a:prstGeom prst="rect">
            <a:avLst/>
          </a:prstGeom>
          <a:noFill/>
        </p:spPr>
        <p:txBody>
          <a:bodyPr wrap="square" rtlCol="0">
            <a:spAutoFit/>
          </a:bodyPr>
          <a:lstStyle/>
          <a:p>
            <a:r>
              <a:rPr lang="en-GB" sz="2000" b="1" dirty="0">
                <a:solidFill>
                  <a:schemeClr val="accent4"/>
                </a:solidFill>
                <a:latin typeface="Arial"/>
                <a:cs typeface="Arial"/>
              </a:rPr>
              <a:t>How?</a:t>
            </a:r>
          </a:p>
          <a:p>
            <a:endParaRPr lang="en-GB" sz="1400" b="1" dirty="0">
              <a:latin typeface="Arial"/>
              <a:cs typeface="Arial"/>
            </a:endParaRPr>
          </a:p>
          <a:p>
            <a:pPr marL="285750" indent="-285750">
              <a:buFont typeface="Arial" panose="020B0604020202020204" pitchFamily="34" charset="0"/>
              <a:buChar char="•"/>
            </a:pPr>
            <a:r>
              <a:rPr lang="en-GB" sz="1600" dirty="0">
                <a:latin typeface="Arial"/>
                <a:cs typeface="Arial"/>
              </a:rPr>
              <a:t>Learning resources for the Commissioned Rehabilitative Services will cover:</a:t>
            </a:r>
            <a:endParaRPr lang="en-GB" sz="1600" dirty="0">
              <a:cs typeface="Arial"/>
            </a:endParaRPr>
          </a:p>
          <a:p>
            <a:endParaRPr lang="en-GB" sz="1600" dirty="0">
              <a:latin typeface="Arial"/>
              <a:cs typeface="Arial"/>
            </a:endParaRPr>
          </a:p>
          <a:p>
            <a:pPr marL="285750" indent="-285750">
              <a:buFont typeface="Arial" panose="020B0604020202020204" pitchFamily="34" charset="0"/>
              <a:buChar char="•"/>
            </a:pPr>
            <a:r>
              <a:rPr lang="en-GB" sz="1600" dirty="0">
                <a:latin typeface="Arial"/>
                <a:cs typeface="Arial"/>
              </a:rPr>
              <a:t>Broadly what services are available; more detail on specific services at a regional level</a:t>
            </a:r>
          </a:p>
          <a:p>
            <a:pPr marL="285750" indent="-285750">
              <a:buFont typeface="Arial" panose="020B0604020202020204" pitchFamily="34" charset="0"/>
              <a:buChar char="•"/>
            </a:pPr>
            <a:endParaRPr lang="en-GB" sz="1600" dirty="0">
              <a:latin typeface="Arial"/>
              <a:cs typeface="Arial"/>
            </a:endParaRPr>
          </a:p>
          <a:p>
            <a:pPr marL="285750" indent="-285750">
              <a:buFont typeface="Arial" panose="020B0604020202020204" pitchFamily="34" charset="0"/>
              <a:buChar char="•"/>
            </a:pPr>
            <a:r>
              <a:rPr lang="en-GB" sz="1600" dirty="0">
                <a:latin typeface="Arial"/>
                <a:cs typeface="Arial"/>
              </a:rPr>
              <a:t>What staff will experience differently when referring individuals, e.g., assessment of risk, need and complexity, how to use the new digital system</a:t>
            </a:r>
          </a:p>
          <a:p>
            <a:pPr marL="285750" indent="-285750">
              <a:buFont typeface="Arial" panose="020B0604020202020204" pitchFamily="34" charset="0"/>
              <a:buChar char="•"/>
            </a:pPr>
            <a:endParaRPr lang="en-GB" sz="1600" dirty="0">
              <a:cs typeface="Arial"/>
            </a:endParaRPr>
          </a:p>
          <a:p>
            <a:pPr marL="285750" indent="-285750">
              <a:buFont typeface="Arial" panose="020B0604020202020204" pitchFamily="34" charset="0"/>
              <a:buChar char="•"/>
            </a:pPr>
            <a:r>
              <a:rPr lang="en-GB" sz="1600" dirty="0">
                <a:latin typeface="Arial"/>
                <a:cs typeface="Arial"/>
              </a:rPr>
              <a:t>How to work in partnership with service providers to get the best outcomes for people on probation</a:t>
            </a:r>
          </a:p>
          <a:p>
            <a:pPr marL="285750" indent="-285750">
              <a:buFont typeface="Arial" panose="020B0604020202020204" pitchFamily="34" charset="0"/>
              <a:buChar char="•"/>
            </a:pPr>
            <a:endParaRPr lang="en-GB" sz="1600" dirty="0">
              <a:latin typeface="Arial"/>
              <a:cs typeface="Arial"/>
            </a:endParaRPr>
          </a:p>
          <a:p>
            <a:pPr marL="285750" indent="-285750">
              <a:buFont typeface="Arial" panose="020B0604020202020204" pitchFamily="34" charset="0"/>
              <a:buChar char="•"/>
            </a:pPr>
            <a:r>
              <a:rPr lang="en-GB" sz="1600" dirty="0">
                <a:latin typeface="Arial"/>
                <a:cs typeface="Arial"/>
              </a:rPr>
              <a:t>What ongoing support and help is available within their region for CRS </a:t>
            </a:r>
          </a:p>
          <a:p>
            <a:endParaRPr lang="en-GB" sz="1200" dirty="0"/>
          </a:p>
        </p:txBody>
      </p:sp>
      <p:grpSp>
        <p:nvGrpSpPr>
          <p:cNvPr id="11" name="Group 10">
            <a:extLst>
              <a:ext uri="{FF2B5EF4-FFF2-40B4-BE49-F238E27FC236}">
                <a16:creationId xmlns:a16="http://schemas.microsoft.com/office/drawing/2014/main" id="{BA122FA6-73B3-4F1E-918C-A8818FA460C2}"/>
              </a:ext>
            </a:extLst>
          </p:cNvPr>
          <p:cNvGrpSpPr/>
          <p:nvPr/>
        </p:nvGrpSpPr>
        <p:grpSpPr>
          <a:xfrm>
            <a:off x="8957490" y="4034982"/>
            <a:ext cx="2672180" cy="2321369"/>
            <a:chOff x="10465595" y="4812293"/>
            <a:chExt cx="1396800" cy="1396800"/>
          </a:xfrm>
        </p:grpSpPr>
        <p:pic>
          <p:nvPicPr>
            <p:cNvPr id="7" name="Picture 6">
              <a:extLst>
                <a:ext uri="{FF2B5EF4-FFF2-40B4-BE49-F238E27FC236}">
                  <a16:creationId xmlns:a16="http://schemas.microsoft.com/office/drawing/2014/main" id="{2E168E59-F548-4911-A7BA-13219E17A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5595" y="4812293"/>
              <a:ext cx="1396800" cy="1396800"/>
            </a:xfrm>
            <a:prstGeom prst="rect">
              <a:avLst/>
            </a:prstGeom>
          </p:spPr>
        </p:pic>
        <p:sp>
          <p:nvSpPr>
            <p:cNvPr id="8" name="Rectangle 7">
              <a:extLst>
                <a:ext uri="{FF2B5EF4-FFF2-40B4-BE49-F238E27FC236}">
                  <a16:creationId xmlns:a16="http://schemas.microsoft.com/office/drawing/2014/main" id="{817AC429-5C1E-4A99-8D41-8B52F264D3A7}"/>
                </a:ext>
              </a:extLst>
            </p:cNvPr>
            <p:cNvSpPr/>
            <p:nvPr/>
          </p:nvSpPr>
          <p:spPr>
            <a:xfrm rot="20494548">
              <a:off x="10782635" y="5143047"/>
              <a:ext cx="361057" cy="27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Impact" panose="020B0806030902050204" pitchFamily="34" charset="0"/>
                  <a:cs typeface="Cavolini" panose="020B0502040204020203" pitchFamily="66" charset="0"/>
                </a:rPr>
                <a:t>CRS</a:t>
              </a:r>
            </a:p>
          </p:txBody>
        </p:sp>
      </p:grpSp>
      <p:cxnSp>
        <p:nvCxnSpPr>
          <p:cNvPr id="13" name="Straight Connector 12">
            <a:extLst>
              <a:ext uri="{FF2B5EF4-FFF2-40B4-BE49-F238E27FC236}">
                <a16:creationId xmlns:a16="http://schemas.microsoft.com/office/drawing/2014/main" id="{8FD778E0-F569-443F-B6FB-4398A21E69CA}"/>
              </a:ext>
            </a:extLst>
          </p:cNvPr>
          <p:cNvCxnSpPr>
            <a:cxnSpLocks/>
          </p:cNvCxnSpPr>
          <p:nvPr/>
        </p:nvCxnSpPr>
        <p:spPr>
          <a:xfrm>
            <a:off x="4155325" y="1185164"/>
            <a:ext cx="0" cy="506050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7816EE-13F5-4AA2-8999-6B6A9FBE681E}"/>
              </a:ext>
            </a:extLst>
          </p:cNvPr>
          <p:cNvCxnSpPr>
            <a:cxnSpLocks/>
          </p:cNvCxnSpPr>
          <p:nvPr/>
        </p:nvCxnSpPr>
        <p:spPr>
          <a:xfrm>
            <a:off x="8191453" y="1074509"/>
            <a:ext cx="0" cy="5059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68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E87905-DC8C-4C64-9B00-C88C09B32627}"/>
              </a:ext>
            </a:extLst>
          </p:cNvPr>
          <p:cNvSpPr txBox="1"/>
          <p:nvPr/>
        </p:nvSpPr>
        <p:spPr>
          <a:xfrm>
            <a:off x="433670" y="839804"/>
            <a:ext cx="6262397" cy="1754326"/>
          </a:xfrm>
          <a:prstGeom prst="rect">
            <a:avLst/>
          </a:prstGeom>
          <a:noFill/>
        </p:spPr>
        <p:txBody>
          <a:bodyPr wrap="square" lIns="91440" tIns="45720" rIns="91440" bIns="45720" rtlCol="0" anchor="t">
            <a:spAutoFit/>
          </a:bodyPr>
          <a:lstStyle/>
          <a:p>
            <a:r>
              <a:rPr lang="en-GB" sz="1200" b="1" dirty="0">
                <a:latin typeface="Arial"/>
                <a:cs typeface="Arial"/>
              </a:rPr>
              <a:t>The CRS Learning Toolkit is a blended approach </a:t>
            </a:r>
            <a:r>
              <a:rPr lang="en-GB" sz="1200" dirty="0">
                <a:latin typeface="Arial"/>
                <a:cs typeface="Arial"/>
              </a:rPr>
              <a:t>that combines guidance on best practice along with practical resources on the process and the underlying digital platform. It allows busy practitioners to learn on the job – and to tailor their learning for their own needs and circumstances.</a:t>
            </a:r>
          </a:p>
          <a:p>
            <a:r>
              <a:rPr lang="en-GB" sz="1200" b="1" dirty="0">
                <a:latin typeface="Arial"/>
                <a:cs typeface="Arial"/>
              </a:rPr>
              <a:t>All will be asked to pass a ‘Knowledge Check’ before Day 1</a:t>
            </a:r>
            <a:r>
              <a:rPr lang="en-GB" sz="1200" dirty="0">
                <a:latin typeface="Arial"/>
                <a:cs typeface="Arial"/>
              </a:rPr>
              <a:t>, demonstrating a clear understanding of the new expectations and processes before starting work in the unified organisation. This knowledge check can be taken more than once, allowing practitioners to correct misunderstandings and learn from mistakes.</a:t>
            </a:r>
          </a:p>
          <a:p>
            <a:endParaRPr lang="en-GB" sz="1200" dirty="0">
              <a:cs typeface="Arial"/>
            </a:endParaRPr>
          </a:p>
        </p:txBody>
      </p:sp>
      <p:pic>
        <p:nvPicPr>
          <p:cNvPr id="6" name="Picture 5">
            <a:extLst>
              <a:ext uri="{FF2B5EF4-FFF2-40B4-BE49-F238E27FC236}">
                <a16:creationId xmlns:a16="http://schemas.microsoft.com/office/drawing/2014/main" id="{D1696380-D24D-40D1-BE47-46C80F1EBD11}"/>
              </a:ext>
            </a:extLst>
          </p:cNvPr>
          <p:cNvPicPr>
            <a:picLocks noChangeAspect="1"/>
          </p:cNvPicPr>
          <p:nvPr/>
        </p:nvPicPr>
        <p:blipFill>
          <a:blip r:embed="rId2"/>
          <a:stretch>
            <a:fillRect/>
          </a:stretch>
        </p:blipFill>
        <p:spPr>
          <a:xfrm>
            <a:off x="615211" y="2480930"/>
            <a:ext cx="1932421" cy="10800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86B8C18-1701-4087-9B88-29C07E3E8840}"/>
              </a:ext>
            </a:extLst>
          </p:cNvPr>
          <p:cNvSpPr txBox="1"/>
          <p:nvPr/>
        </p:nvSpPr>
        <p:spPr>
          <a:xfrm>
            <a:off x="522176" y="3665162"/>
            <a:ext cx="2313646" cy="646331"/>
          </a:xfrm>
          <a:prstGeom prst="rect">
            <a:avLst/>
          </a:prstGeom>
          <a:noFill/>
        </p:spPr>
        <p:txBody>
          <a:bodyPr wrap="square" rtlCol="0">
            <a:spAutoFit/>
          </a:bodyPr>
          <a:lstStyle/>
          <a:p>
            <a:r>
              <a:rPr lang="en-GB" sz="1200" b="1" dirty="0">
                <a:solidFill>
                  <a:srgbClr val="7030A0"/>
                </a:solidFill>
              </a:rPr>
              <a:t>LEADER VIDEO </a:t>
            </a:r>
          </a:p>
          <a:p>
            <a:pPr>
              <a:spcBef>
                <a:spcPts val="0"/>
              </a:spcBef>
            </a:pPr>
            <a:r>
              <a:rPr lang="en-GB" sz="1200" b="1" dirty="0"/>
              <a:t>What’s my role in managing end to end sentences?</a:t>
            </a:r>
          </a:p>
        </p:txBody>
      </p:sp>
      <p:sp>
        <p:nvSpPr>
          <p:cNvPr id="8" name="Oval 7">
            <a:extLst>
              <a:ext uri="{FF2B5EF4-FFF2-40B4-BE49-F238E27FC236}">
                <a16:creationId xmlns:a16="http://schemas.microsoft.com/office/drawing/2014/main" id="{6AF4B7A0-2B27-4882-A745-449DA3AD7AAE}"/>
              </a:ext>
            </a:extLst>
          </p:cNvPr>
          <p:cNvSpPr/>
          <p:nvPr/>
        </p:nvSpPr>
        <p:spPr>
          <a:xfrm>
            <a:off x="430131" y="252444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pic>
        <p:nvPicPr>
          <p:cNvPr id="9" name="Picture 8">
            <a:extLst>
              <a:ext uri="{FF2B5EF4-FFF2-40B4-BE49-F238E27FC236}">
                <a16:creationId xmlns:a16="http://schemas.microsoft.com/office/drawing/2014/main" id="{12F37D22-A6DD-4147-A212-A526D6FD2E6B}"/>
              </a:ext>
            </a:extLst>
          </p:cNvPr>
          <p:cNvPicPr>
            <a:picLocks noChangeAspect="1"/>
          </p:cNvPicPr>
          <p:nvPr/>
        </p:nvPicPr>
        <p:blipFill>
          <a:blip r:embed="rId3"/>
          <a:stretch>
            <a:fillRect/>
          </a:stretch>
        </p:blipFill>
        <p:spPr>
          <a:xfrm>
            <a:off x="3051003" y="2469818"/>
            <a:ext cx="1920443" cy="1080000"/>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E17C68A7-D314-4DBD-B0FA-8C387C46048B}"/>
              </a:ext>
            </a:extLst>
          </p:cNvPr>
          <p:cNvSpPr/>
          <p:nvPr/>
        </p:nvSpPr>
        <p:spPr>
          <a:xfrm>
            <a:off x="2835822" y="249912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11" name="TextBox 10">
            <a:extLst>
              <a:ext uri="{FF2B5EF4-FFF2-40B4-BE49-F238E27FC236}">
                <a16:creationId xmlns:a16="http://schemas.microsoft.com/office/drawing/2014/main" id="{08387BD1-A77F-42C5-B59A-C80FD92648EA}"/>
              </a:ext>
            </a:extLst>
          </p:cNvPr>
          <p:cNvSpPr txBox="1"/>
          <p:nvPr/>
        </p:nvSpPr>
        <p:spPr>
          <a:xfrm>
            <a:off x="2965538" y="3640116"/>
            <a:ext cx="2127171" cy="646331"/>
          </a:xfrm>
          <a:prstGeom prst="rect">
            <a:avLst/>
          </a:prstGeom>
          <a:noFill/>
        </p:spPr>
        <p:txBody>
          <a:bodyPr wrap="square" rtlCol="0">
            <a:spAutoFit/>
          </a:bodyPr>
          <a:lstStyle/>
          <a:p>
            <a:r>
              <a:rPr lang="en-GB" sz="1200" b="1" dirty="0">
                <a:solidFill>
                  <a:srgbClr val="7030A0"/>
                </a:solidFill>
              </a:rPr>
              <a:t>ANIMATED VIDEO </a:t>
            </a:r>
          </a:p>
          <a:p>
            <a:pPr>
              <a:spcBef>
                <a:spcPts val="0"/>
              </a:spcBef>
            </a:pPr>
            <a:r>
              <a:rPr lang="en-GB" sz="1200" b="1" dirty="0"/>
              <a:t>What’s in it for me and people on probation? </a:t>
            </a:r>
          </a:p>
        </p:txBody>
      </p:sp>
      <p:pic>
        <p:nvPicPr>
          <p:cNvPr id="12" name="Picture 11">
            <a:extLst>
              <a:ext uri="{FF2B5EF4-FFF2-40B4-BE49-F238E27FC236}">
                <a16:creationId xmlns:a16="http://schemas.microsoft.com/office/drawing/2014/main" id="{261258E9-03D2-4596-A630-E72DE8D158F0}"/>
              </a:ext>
            </a:extLst>
          </p:cNvPr>
          <p:cNvPicPr>
            <a:picLocks noChangeAspect="1"/>
          </p:cNvPicPr>
          <p:nvPr/>
        </p:nvPicPr>
        <p:blipFill>
          <a:blip r:embed="rId4"/>
          <a:stretch>
            <a:fillRect/>
          </a:stretch>
        </p:blipFill>
        <p:spPr>
          <a:xfrm>
            <a:off x="6677303" y="2793738"/>
            <a:ext cx="3214286" cy="180000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FEE40DF3-D9F1-4086-A0D7-72B6622D62A5}"/>
              </a:ext>
            </a:extLst>
          </p:cNvPr>
          <p:cNvPicPr>
            <a:picLocks noChangeAspect="1"/>
          </p:cNvPicPr>
          <p:nvPr/>
        </p:nvPicPr>
        <p:blipFill>
          <a:blip r:embed="rId5"/>
          <a:stretch>
            <a:fillRect/>
          </a:stretch>
        </p:blipFill>
        <p:spPr>
          <a:xfrm>
            <a:off x="6721532" y="1442103"/>
            <a:ext cx="746958" cy="108000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BC0B0FB0-A6CB-4CAD-92C9-91CFADDC9166}"/>
              </a:ext>
            </a:extLst>
          </p:cNvPr>
          <p:cNvPicPr>
            <a:picLocks noChangeAspect="1"/>
          </p:cNvPicPr>
          <p:nvPr/>
        </p:nvPicPr>
        <p:blipFill>
          <a:blip r:embed="rId6"/>
          <a:stretch>
            <a:fillRect/>
          </a:stretch>
        </p:blipFill>
        <p:spPr>
          <a:xfrm>
            <a:off x="8998634" y="1442103"/>
            <a:ext cx="753636" cy="108000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79424728-B071-4027-84D1-AA3B6C9C369C}"/>
              </a:ext>
            </a:extLst>
          </p:cNvPr>
          <p:cNvPicPr>
            <a:picLocks noChangeAspect="1"/>
          </p:cNvPicPr>
          <p:nvPr/>
        </p:nvPicPr>
        <p:blipFill>
          <a:blip r:embed="rId7"/>
          <a:stretch>
            <a:fillRect/>
          </a:stretch>
        </p:blipFill>
        <p:spPr>
          <a:xfrm>
            <a:off x="7861524" y="1442103"/>
            <a:ext cx="744075" cy="108000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55BE3D6B-B5E7-463E-80D1-2EB98ECBEBF4}"/>
              </a:ext>
            </a:extLst>
          </p:cNvPr>
          <p:cNvPicPr>
            <a:picLocks noChangeAspect="1"/>
          </p:cNvPicPr>
          <p:nvPr/>
        </p:nvPicPr>
        <p:blipFill>
          <a:blip r:embed="rId8"/>
          <a:stretch>
            <a:fillRect/>
          </a:stretch>
        </p:blipFill>
        <p:spPr>
          <a:xfrm>
            <a:off x="6721532" y="4840294"/>
            <a:ext cx="749250" cy="1080000"/>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B0FFF1DE-E8F3-4C7A-BB6C-919A134943F4}"/>
              </a:ext>
            </a:extLst>
          </p:cNvPr>
          <p:cNvPicPr>
            <a:picLocks noChangeAspect="1"/>
          </p:cNvPicPr>
          <p:nvPr/>
        </p:nvPicPr>
        <p:blipFill>
          <a:blip r:embed="rId5"/>
          <a:stretch>
            <a:fillRect/>
          </a:stretch>
        </p:blipFill>
        <p:spPr>
          <a:xfrm>
            <a:off x="7861229" y="4840294"/>
            <a:ext cx="746958" cy="1080000"/>
          </a:xfrm>
          <a:prstGeom prst="rect">
            <a:avLst/>
          </a:prstGeom>
          <a:ln>
            <a:noFill/>
          </a:ln>
          <a:effectLst>
            <a:outerShdw blurRad="292100" dist="139700" dir="2700000" algn="tl" rotWithShape="0">
              <a:srgbClr val="333333">
                <a:alpha val="65000"/>
              </a:srgbClr>
            </a:outerShdw>
          </a:effectLst>
        </p:spPr>
      </p:pic>
      <p:sp>
        <p:nvSpPr>
          <p:cNvPr id="18" name="Oval 17">
            <a:extLst>
              <a:ext uri="{FF2B5EF4-FFF2-40B4-BE49-F238E27FC236}">
                <a16:creationId xmlns:a16="http://schemas.microsoft.com/office/drawing/2014/main" id="{289D2A02-AFB3-4C87-AFC9-668748C7C5C4}"/>
              </a:ext>
            </a:extLst>
          </p:cNvPr>
          <p:cNvSpPr/>
          <p:nvPr/>
        </p:nvSpPr>
        <p:spPr>
          <a:xfrm>
            <a:off x="5279656" y="264939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a:t>
            </a:r>
          </a:p>
        </p:txBody>
      </p:sp>
      <p:sp>
        <p:nvSpPr>
          <p:cNvPr id="19" name="Oval 18">
            <a:extLst>
              <a:ext uri="{FF2B5EF4-FFF2-40B4-BE49-F238E27FC236}">
                <a16:creationId xmlns:a16="http://schemas.microsoft.com/office/drawing/2014/main" id="{32906C7E-D1E3-4A13-9F9E-CAEA9E3E40B1}"/>
              </a:ext>
            </a:extLst>
          </p:cNvPr>
          <p:cNvSpPr/>
          <p:nvPr/>
        </p:nvSpPr>
        <p:spPr>
          <a:xfrm>
            <a:off x="7727743" y="464359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GB" sz="1200" b="1" dirty="0"/>
              <a:t>3e</a:t>
            </a:r>
          </a:p>
        </p:txBody>
      </p:sp>
      <p:sp>
        <p:nvSpPr>
          <p:cNvPr id="20" name="Oval 19">
            <a:extLst>
              <a:ext uri="{FF2B5EF4-FFF2-40B4-BE49-F238E27FC236}">
                <a16:creationId xmlns:a16="http://schemas.microsoft.com/office/drawing/2014/main" id="{74804105-8075-4849-AC06-FD4F8646FBBC}"/>
              </a:ext>
            </a:extLst>
          </p:cNvPr>
          <p:cNvSpPr/>
          <p:nvPr/>
        </p:nvSpPr>
        <p:spPr>
          <a:xfrm>
            <a:off x="6582971" y="46365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GB" sz="1200" b="1" dirty="0"/>
              <a:t>3d</a:t>
            </a:r>
          </a:p>
        </p:txBody>
      </p:sp>
      <p:sp>
        <p:nvSpPr>
          <p:cNvPr id="21" name="Oval 20">
            <a:extLst>
              <a:ext uri="{FF2B5EF4-FFF2-40B4-BE49-F238E27FC236}">
                <a16:creationId xmlns:a16="http://schemas.microsoft.com/office/drawing/2014/main" id="{BD52D820-396C-43D9-AF96-93747623F0AD}"/>
              </a:ext>
            </a:extLst>
          </p:cNvPr>
          <p:cNvSpPr/>
          <p:nvPr/>
        </p:nvSpPr>
        <p:spPr>
          <a:xfrm>
            <a:off x="8827860" y="1193444"/>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GB" sz="1200" b="1" dirty="0"/>
              <a:t>3c</a:t>
            </a:r>
          </a:p>
        </p:txBody>
      </p:sp>
      <p:sp>
        <p:nvSpPr>
          <p:cNvPr id="22" name="Oval 21">
            <a:extLst>
              <a:ext uri="{FF2B5EF4-FFF2-40B4-BE49-F238E27FC236}">
                <a16:creationId xmlns:a16="http://schemas.microsoft.com/office/drawing/2014/main" id="{F1EAB3F6-3B0B-4BA8-A298-4DD7CEDAE74E}"/>
              </a:ext>
            </a:extLst>
          </p:cNvPr>
          <p:cNvSpPr/>
          <p:nvPr/>
        </p:nvSpPr>
        <p:spPr>
          <a:xfrm>
            <a:off x="7704351" y="121825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GB" sz="1200" b="1" dirty="0"/>
              <a:t>3b</a:t>
            </a:r>
          </a:p>
        </p:txBody>
      </p:sp>
      <p:sp>
        <p:nvSpPr>
          <p:cNvPr id="23" name="Oval 22">
            <a:extLst>
              <a:ext uri="{FF2B5EF4-FFF2-40B4-BE49-F238E27FC236}">
                <a16:creationId xmlns:a16="http://schemas.microsoft.com/office/drawing/2014/main" id="{A5A54025-C159-4507-929A-018F6173982B}"/>
              </a:ext>
            </a:extLst>
          </p:cNvPr>
          <p:cNvSpPr/>
          <p:nvPr/>
        </p:nvSpPr>
        <p:spPr>
          <a:xfrm>
            <a:off x="6453255" y="121116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spcBef>
                <a:spcPts val="0"/>
              </a:spcBef>
            </a:pPr>
            <a:r>
              <a:rPr lang="en-GB" sz="1200" b="1" dirty="0"/>
              <a:t>3a</a:t>
            </a:r>
          </a:p>
        </p:txBody>
      </p:sp>
      <p:sp>
        <p:nvSpPr>
          <p:cNvPr id="24" name="TextBox 23">
            <a:extLst>
              <a:ext uri="{FF2B5EF4-FFF2-40B4-BE49-F238E27FC236}">
                <a16:creationId xmlns:a16="http://schemas.microsoft.com/office/drawing/2014/main" id="{DDDE4E61-D779-4C21-AD49-1F9EBFDCC17C}"/>
              </a:ext>
            </a:extLst>
          </p:cNvPr>
          <p:cNvSpPr txBox="1"/>
          <p:nvPr/>
        </p:nvSpPr>
        <p:spPr>
          <a:xfrm>
            <a:off x="10327141" y="1139192"/>
            <a:ext cx="1638833" cy="5278368"/>
          </a:xfrm>
          <a:prstGeom prst="rect">
            <a:avLst/>
          </a:prstGeom>
          <a:noFill/>
        </p:spPr>
        <p:txBody>
          <a:bodyPr wrap="square" rtlCol="0">
            <a:spAutoFit/>
          </a:bodyPr>
          <a:lstStyle/>
          <a:p>
            <a:r>
              <a:rPr lang="en-GB" sz="1400" b="1" dirty="0">
                <a:solidFill>
                  <a:schemeClr val="tx2"/>
                </a:solidFill>
              </a:rPr>
              <a:t>BITE SIZE GUIDES </a:t>
            </a:r>
          </a:p>
          <a:p>
            <a:r>
              <a:rPr lang="en-GB" sz="1200" dirty="0"/>
              <a:t>linked to specific steps with screenshots:</a:t>
            </a:r>
          </a:p>
          <a:p>
            <a:pPr marL="228600" indent="-228600">
              <a:buFont typeface="+mj-lt"/>
              <a:buAutoNum type="alphaLcParenR"/>
            </a:pPr>
            <a:r>
              <a:rPr lang="en-GB" sz="1100" b="1" dirty="0">
                <a:solidFill>
                  <a:schemeClr val="accent4"/>
                </a:solidFill>
              </a:rPr>
              <a:t>How do I…     </a:t>
            </a:r>
            <a:r>
              <a:rPr lang="en-GB" sz="1100" b="1" dirty="0"/>
              <a:t>Discover &amp; Select Commissioned Rehab Services?</a:t>
            </a:r>
          </a:p>
          <a:p>
            <a:pPr marL="228600" indent="-228600">
              <a:buFont typeface="+mj-lt"/>
              <a:buAutoNum type="alphaLcParenR"/>
            </a:pPr>
            <a:r>
              <a:rPr lang="en-GB" sz="1100" b="1" dirty="0">
                <a:solidFill>
                  <a:schemeClr val="accent4"/>
                </a:solidFill>
              </a:rPr>
              <a:t>How do I…              </a:t>
            </a:r>
            <a:r>
              <a:rPr lang="en-GB" sz="1100" b="1" dirty="0"/>
              <a:t>Make a referral?</a:t>
            </a:r>
          </a:p>
          <a:p>
            <a:pPr marL="228600" indent="-228600">
              <a:buFont typeface="+mj-lt"/>
              <a:buAutoNum type="alphaLcParenR"/>
            </a:pPr>
            <a:r>
              <a:rPr lang="en-GB" sz="1100" b="1" dirty="0">
                <a:solidFill>
                  <a:schemeClr val="accent4"/>
                </a:solidFill>
              </a:rPr>
              <a:t>What is a…      </a:t>
            </a:r>
            <a:r>
              <a:rPr lang="en-GB" sz="1100" b="1" dirty="0"/>
              <a:t>People on Probation Action Plan?</a:t>
            </a:r>
          </a:p>
          <a:p>
            <a:pPr marL="228600" indent="-228600">
              <a:buFont typeface="+mj-lt"/>
              <a:buAutoNum type="alphaLcParenR"/>
            </a:pPr>
            <a:r>
              <a:rPr lang="en-GB" sz="1100" b="1" dirty="0">
                <a:solidFill>
                  <a:schemeClr val="accent4"/>
                </a:solidFill>
              </a:rPr>
              <a:t>How do I…          </a:t>
            </a:r>
            <a:r>
              <a:rPr lang="en-GB" sz="1100" b="1" dirty="0"/>
              <a:t>Monitor attendance and progress against an Action Plan?</a:t>
            </a:r>
          </a:p>
          <a:p>
            <a:pPr marL="228600" indent="-228600">
              <a:buFont typeface="+mj-lt"/>
              <a:buAutoNum type="alphaLcParenR"/>
            </a:pPr>
            <a:r>
              <a:rPr lang="en-GB" sz="1100" b="1" dirty="0">
                <a:solidFill>
                  <a:schemeClr val="accent4"/>
                </a:solidFill>
              </a:rPr>
              <a:t>What can I expect… </a:t>
            </a:r>
            <a:r>
              <a:rPr lang="en-GB" sz="1100" b="1" dirty="0"/>
              <a:t>in a Post Session Feedback Form?</a:t>
            </a:r>
          </a:p>
          <a:p>
            <a:pPr marL="228600" indent="-228600">
              <a:buFont typeface="+mj-lt"/>
              <a:buAutoNum type="alphaLcParenR"/>
            </a:pPr>
            <a:r>
              <a:rPr lang="en-GB" sz="1100" b="1" dirty="0">
                <a:solidFill>
                  <a:schemeClr val="accent4"/>
                </a:solidFill>
              </a:rPr>
              <a:t>What can I expect… </a:t>
            </a:r>
            <a:r>
              <a:rPr lang="en-GB" sz="1100" b="1" dirty="0"/>
              <a:t>in an End of Service Report?</a:t>
            </a:r>
          </a:p>
          <a:p>
            <a:pPr marL="180975" indent="-180975">
              <a:buFont typeface="Arial" panose="020B0604020202020204" pitchFamily="34" charset="0"/>
              <a:buChar char="•"/>
            </a:pPr>
            <a:endParaRPr lang="en-GB" sz="1000" dirty="0"/>
          </a:p>
          <a:p>
            <a:pPr marL="180975" indent="-180975">
              <a:buFont typeface="Arial" panose="020B0604020202020204" pitchFamily="34" charset="0"/>
              <a:buChar char="•"/>
            </a:pPr>
            <a:endParaRPr lang="en-GB" sz="1000" dirty="0"/>
          </a:p>
        </p:txBody>
      </p:sp>
      <p:sp>
        <p:nvSpPr>
          <p:cNvPr id="25" name="TextBox 24">
            <a:extLst>
              <a:ext uri="{FF2B5EF4-FFF2-40B4-BE49-F238E27FC236}">
                <a16:creationId xmlns:a16="http://schemas.microsoft.com/office/drawing/2014/main" id="{61AF4168-772D-4088-B9D8-A5FA946D32ED}"/>
              </a:ext>
            </a:extLst>
          </p:cNvPr>
          <p:cNvSpPr txBox="1"/>
          <p:nvPr/>
        </p:nvSpPr>
        <p:spPr>
          <a:xfrm>
            <a:off x="5600051" y="2676099"/>
            <a:ext cx="1020509" cy="2492990"/>
          </a:xfrm>
          <a:prstGeom prst="rect">
            <a:avLst/>
          </a:prstGeom>
          <a:noFill/>
        </p:spPr>
        <p:txBody>
          <a:bodyPr wrap="square" rtlCol="0">
            <a:spAutoFit/>
          </a:bodyPr>
          <a:lstStyle/>
          <a:p>
            <a:r>
              <a:rPr lang="en-GB" sz="1200" b="1" dirty="0">
                <a:solidFill>
                  <a:srgbClr val="7030A0"/>
                </a:solidFill>
              </a:rPr>
              <a:t>REFERRAL JOURNEY</a:t>
            </a:r>
          </a:p>
          <a:p>
            <a:pPr>
              <a:spcBef>
                <a:spcPts val="0"/>
              </a:spcBef>
            </a:pPr>
            <a:r>
              <a:rPr lang="en-GB" sz="1200" b="1" dirty="0"/>
              <a:t>A simple process map that guides practitioners and providers, aided by an intuitive digital platform</a:t>
            </a:r>
          </a:p>
        </p:txBody>
      </p:sp>
      <p:pic>
        <p:nvPicPr>
          <p:cNvPr id="26" name="Picture 25">
            <a:extLst>
              <a:ext uri="{FF2B5EF4-FFF2-40B4-BE49-F238E27FC236}">
                <a16:creationId xmlns:a16="http://schemas.microsoft.com/office/drawing/2014/main" id="{45274D89-38C8-4FAE-93BC-37621ACB8783}"/>
              </a:ext>
            </a:extLst>
          </p:cNvPr>
          <p:cNvPicPr>
            <a:picLocks noChangeAspect="1"/>
          </p:cNvPicPr>
          <p:nvPr/>
        </p:nvPicPr>
        <p:blipFill>
          <a:blip r:embed="rId9"/>
          <a:stretch>
            <a:fillRect/>
          </a:stretch>
        </p:blipFill>
        <p:spPr>
          <a:xfrm>
            <a:off x="8998634" y="4855084"/>
            <a:ext cx="745234" cy="1080000"/>
          </a:xfrm>
          <a:prstGeom prst="rect">
            <a:avLst/>
          </a:prstGeom>
          <a:ln>
            <a:noFill/>
          </a:ln>
          <a:effectLst>
            <a:outerShdw blurRad="292100" dist="139700" dir="2700000" algn="tl" rotWithShape="0">
              <a:srgbClr val="333333">
                <a:alpha val="65000"/>
              </a:srgbClr>
            </a:outerShdw>
          </a:effectLst>
        </p:spPr>
      </p:pic>
      <p:sp>
        <p:nvSpPr>
          <p:cNvPr id="27" name="Oval 26">
            <a:extLst>
              <a:ext uri="{FF2B5EF4-FFF2-40B4-BE49-F238E27FC236}">
                <a16:creationId xmlns:a16="http://schemas.microsoft.com/office/drawing/2014/main" id="{3859083F-6FF6-4E07-99F7-46117654D24E}"/>
              </a:ext>
            </a:extLst>
          </p:cNvPr>
          <p:cNvSpPr/>
          <p:nvPr/>
        </p:nvSpPr>
        <p:spPr>
          <a:xfrm>
            <a:off x="8875823" y="467407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GB" sz="1200" b="1" dirty="0"/>
              <a:t>3f</a:t>
            </a:r>
          </a:p>
        </p:txBody>
      </p:sp>
      <p:cxnSp>
        <p:nvCxnSpPr>
          <p:cNvPr id="28" name="Connector: Elbow 27">
            <a:extLst>
              <a:ext uri="{FF2B5EF4-FFF2-40B4-BE49-F238E27FC236}">
                <a16:creationId xmlns:a16="http://schemas.microsoft.com/office/drawing/2014/main" id="{99AA2506-9FCE-47EB-AB39-9D2D1F6C32BE}"/>
              </a:ext>
            </a:extLst>
          </p:cNvPr>
          <p:cNvCxnSpPr>
            <a:cxnSpLocks/>
          </p:cNvCxnSpPr>
          <p:nvPr/>
        </p:nvCxnSpPr>
        <p:spPr>
          <a:xfrm flipH="1">
            <a:off x="9794668" y="3825818"/>
            <a:ext cx="147721" cy="1701346"/>
          </a:xfrm>
          <a:prstGeom prst="bentConnector3">
            <a:avLst>
              <a:gd name="adj1" fmla="val -15475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6055331B-0198-4AC6-83E9-189F5801EF1B}"/>
              </a:ext>
            </a:extLst>
          </p:cNvPr>
          <p:cNvCxnSpPr>
            <a:cxnSpLocks/>
          </p:cNvCxnSpPr>
          <p:nvPr/>
        </p:nvCxnSpPr>
        <p:spPr>
          <a:xfrm flipH="1" flipV="1">
            <a:off x="9762430" y="1839863"/>
            <a:ext cx="139319" cy="1711635"/>
          </a:xfrm>
          <a:prstGeom prst="bentConnector3">
            <a:avLst>
              <a:gd name="adj1" fmla="val -164084"/>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98607DF0-6E22-4E8D-BAC3-4768C4344DFB}"/>
              </a:ext>
            </a:extLst>
          </p:cNvPr>
          <p:cNvPicPr>
            <a:picLocks noChangeAspect="1"/>
          </p:cNvPicPr>
          <p:nvPr/>
        </p:nvPicPr>
        <p:blipFill>
          <a:blip r:embed="rId9"/>
          <a:stretch>
            <a:fillRect/>
          </a:stretch>
        </p:blipFill>
        <p:spPr>
          <a:xfrm>
            <a:off x="1994075" y="4418204"/>
            <a:ext cx="745234" cy="1080000"/>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9FFD156C-3EE9-4B79-ADC2-C9AA1140AF28}"/>
              </a:ext>
            </a:extLst>
          </p:cNvPr>
          <p:cNvPicPr>
            <a:picLocks noChangeAspect="1"/>
          </p:cNvPicPr>
          <p:nvPr/>
        </p:nvPicPr>
        <p:blipFill>
          <a:blip r:embed="rId10"/>
          <a:stretch>
            <a:fillRect/>
          </a:stretch>
        </p:blipFill>
        <p:spPr>
          <a:xfrm>
            <a:off x="627003" y="4418204"/>
            <a:ext cx="748081" cy="1080000"/>
          </a:xfrm>
          <a:prstGeom prst="rect">
            <a:avLst/>
          </a:prstGeom>
          <a:ln>
            <a:noFill/>
          </a:ln>
          <a:effectLst>
            <a:outerShdw blurRad="292100" dist="139700" dir="2700000" algn="tl" rotWithShape="0">
              <a:srgbClr val="333333">
                <a:alpha val="65000"/>
              </a:srgbClr>
            </a:outerShdw>
          </a:effectLst>
        </p:spPr>
      </p:pic>
      <p:sp>
        <p:nvSpPr>
          <p:cNvPr id="33" name="Oval 32">
            <a:extLst>
              <a:ext uri="{FF2B5EF4-FFF2-40B4-BE49-F238E27FC236}">
                <a16:creationId xmlns:a16="http://schemas.microsoft.com/office/drawing/2014/main" id="{51C2BD97-1CD1-431C-BB2E-89BCAC221BC5}"/>
              </a:ext>
            </a:extLst>
          </p:cNvPr>
          <p:cNvSpPr/>
          <p:nvPr/>
        </p:nvSpPr>
        <p:spPr>
          <a:xfrm>
            <a:off x="419392" y="42697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a:t>
            </a:r>
          </a:p>
        </p:txBody>
      </p:sp>
      <p:sp>
        <p:nvSpPr>
          <p:cNvPr id="34" name="Oval 33">
            <a:extLst>
              <a:ext uri="{FF2B5EF4-FFF2-40B4-BE49-F238E27FC236}">
                <a16:creationId xmlns:a16="http://schemas.microsoft.com/office/drawing/2014/main" id="{CCCD7119-B12F-4BBF-B789-D2EACC5DDD1A}"/>
              </a:ext>
            </a:extLst>
          </p:cNvPr>
          <p:cNvSpPr/>
          <p:nvPr/>
        </p:nvSpPr>
        <p:spPr>
          <a:xfrm>
            <a:off x="1892128" y="427995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5</a:t>
            </a:r>
          </a:p>
        </p:txBody>
      </p:sp>
      <p:sp>
        <p:nvSpPr>
          <p:cNvPr id="35" name="Rectangle 34">
            <a:extLst>
              <a:ext uri="{FF2B5EF4-FFF2-40B4-BE49-F238E27FC236}">
                <a16:creationId xmlns:a16="http://schemas.microsoft.com/office/drawing/2014/main" id="{6CFCA85C-FCA9-404B-9B80-38027D598A86}"/>
              </a:ext>
            </a:extLst>
          </p:cNvPr>
          <p:cNvSpPr/>
          <p:nvPr/>
        </p:nvSpPr>
        <p:spPr>
          <a:xfrm>
            <a:off x="3330597" y="5587099"/>
            <a:ext cx="1139803" cy="1015663"/>
          </a:xfrm>
          <a:prstGeom prst="rect">
            <a:avLst/>
          </a:prstGeom>
        </p:spPr>
        <p:txBody>
          <a:bodyPr wrap="square">
            <a:spAutoFit/>
          </a:bodyPr>
          <a:lstStyle/>
          <a:p>
            <a:pPr>
              <a:spcBef>
                <a:spcPts val="0"/>
              </a:spcBef>
            </a:pPr>
            <a:r>
              <a:rPr lang="en-GB" sz="1200" b="1" dirty="0">
                <a:solidFill>
                  <a:srgbClr val="7030A0"/>
                </a:solidFill>
              </a:rPr>
              <a:t>CHECKLIST</a:t>
            </a:r>
          </a:p>
          <a:p>
            <a:pPr>
              <a:spcBef>
                <a:spcPts val="0"/>
              </a:spcBef>
            </a:pPr>
            <a:r>
              <a:rPr lang="en-GB" sz="1200" b="1" dirty="0"/>
              <a:t>How do I…</a:t>
            </a:r>
          </a:p>
          <a:p>
            <a:pPr>
              <a:spcBef>
                <a:spcPts val="0"/>
              </a:spcBef>
            </a:pPr>
            <a:r>
              <a:rPr lang="en-GB" sz="1200" b="1" dirty="0"/>
              <a:t>Manage In Flight Cases?</a:t>
            </a:r>
          </a:p>
        </p:txBody>
      </p:sp>
      <p:sp>
        <p:nvSpPr>
          <p:cNvPr id="36" name="Rectangle 35">
            <a:extLst>
              <a:ext uri="{FF2B5EF4-FFF2-40B4-BE49-F238E27FC236}">
                <a16:creationId xmlns:a16="http://schemas.microsoft.com/office/drawing/2014/main" id="{C8F2D9C0-FC0C-49FA-BA9E-87AD63BA8C09}"/>
              </a:ext>
            </a:extLst>
          </p:cNvPr>
          <p:cNvSpPr/>
          <p:nvPr/>
        </p:nvSpPr>
        <p:spPr>
          <a:xfrm>
            <a:off x="1894249" y="5587099"/>
            <a:ext cx="1385548" cy="1200329"/>
          </a:xfrm>
          <a:prstGeom prst="rect">
            <a:avLst/>
          </a:prstGeom>
        </p:spPr>
        <p:txBody>
          <a:bodyPr wrap="square">
            <a:spAutoFit/>
          </a:bodyPr>
          <a:lstStyle/>
          <a:p>
            <a:pPr>
              <a:spcBef>
                <a:spcPts val="0"/>
              </a:spcBef>
            </a:pPr>
            <a:r>
              <a:rPr lang="en-GB" sz="1200" b="1" dirty="0">
                <a:solidFill>
                  <a:srgbClr val="7030A0"/>
                </a:solidFill>
              </a:rPr>
              <a:t>BITE SIZE GUIDE</a:t>
            </a:r>
          </a:p>
          <a:p>
            <a:pPr>
              <a:spcBef>
                <a:spcPts val="0"/>
              </a:spcBef>
            </a:pPr>
            <a:r>
              <a:rPr lang="en-GB" sz="1200" b="1" dirty="0"/>
              <a:t>How do I…</a:t>
            </a:r>
          </a:p>
          <a:p>
            <a:pPr>
              <a:spcBef>
                <a:spcPts val="0"/>
              </a:spcBef>
            </a:pPr>
            <a:r>
              <a:rPr lang="en-GB" sz="1200" b="1" dirty="0"/>
              <a:t>Work effectively with service providers</a:t>
            </a:r>
            <a:r>
              <a:rPr lang="en-GB" sz="1000" b="1" dirty="0"/>
              <a:t>?</a:t>
            </a:r>
          </a:p>
        </p:txBody>
      </p:sp>
      <p:pic>
        <p:nvPicPr>
          <p:cNvPr id="37" name="Picture 36">
            <a:extLst>
              <a:ext uri="{FF2B5EF4-FFF2-40B4-BE49-F238E27FC236}">
                <a16:creationId xmlns:a16="http://schemas.microsoft.com/office/drawing/2014/main" id="{235235B6-00EC-4EA2-8CE5-041EF940085B}"/>
              </a:ext>
            </a:extLst>
          </p:cNvPr>
          <p:cNvPicPr>
            <a:picLocks noChangeAspect="1"/>
          </p:cNvPicPr>
          <p:nvPr/>
        </p:nvPicPr>
        <p:blipFill>
          <a:blip r:embed="rId6"/>
          <a:stretch>
            <a:fillRect/>
          </a:stretch>
        </p:blipFill>
        <p:spPr>
          <a:xfrm>
            <a:off x="3358300" y="4418204"/>
            <a:ext cx="753636" cy="1080000"/>
          </a:xfrm>
          <a:prstGeom prst="rect">
            <a:avLst/>
          </a:prstGeom>
          <a:ln>
            <a:noFill/>
          </a:ln>
          <a:effectLst>
            <a:outerShdw blurRad="292100" dist="139700" dir="2700000" algn="tl" rotWithShape="0">
              <a:srgbClr val="333333">
                <a:alpha val="65000"/>
              </a:srgbClr>
            </a:outerShdw>
          </a:effectLst>
        </p:spPr>
      </p:pic>
      <p:sp>
        <p:nvSpPr>
          <p:cNvPr id="38" name="Rectangle 37">
            <a:extLst>
              <a:ext uri="{FF2B5EF4-FFF2-40B4-BE49-F238E27FC236}">
                <a16:creationId xmlns:a16="http://schemas.microsoft.com/office/drawing/2014/main" id="{66FB779D-61FC-4F79-AD56-2C288E4E5264}"/>
              </a:ext>
            </a:extLst>
          </p:cNvPr>
          <p:cNvSpPr/>
          <p:nvPr/>
        </p:nvSpPr>
        <p:spPr>
          <a:xfrm>
            <a:off x="550291" y="5587099"/>
            <a:ext cx="1837310" cy="830997"/>
          </a:xfrm>
          <a:prstGeom prst="rect">
            <a:avLst/>
          </a:prstGeom>
        </p:spPr>
        <p:txBody>
          <a:bodyPr wrap="square">
            <a:spAutoFit/>
          </a:bodyPr>
          <a:lstStyle/>
          <a:p>
            <a:pPr>
              <a:spcBef>
                <a:spcPts val="0"/>
              </a:spcBef>
            </a:pPr>
            <a:r>
              <a:rPr lang="en-GB" sz="1200" b="1" dirty="0">
                <a:solidFill>
                  <a:srgbClr val="7030A0"/>
                </a:solidFill>
              </a:rPr>
              <a:t>BITE SIZE GUIDE</a:t>
            </a:r>
          </a:p>
          <a:p>
            <a:pPr>
              <a:spcBef>
                <a:spcPts val="0"/>
              </a:spcBef>
            </a:pPr>
            <a:r>
              <a:rPr lang="en-GB" sz="1200" b="1" dirty="0"/>
              <a:t>When should I… </a:t>
            </a:r>
          </a:p>
          <a:p>
            <a:pPr>
              <a:spcBef>
                <a:spcPts val="0"/>
              </a:spcBef>
            </a:pPr>
            <a:r>
              <a:rPr lang="en-GB" sz="1200" b="1" dirty="0"/>
              <a:t>Refer to external specialists?</a:t>
            </a:r>
          </a:p>
        </p:txBody>
      </p:sp>
      <p:sp>
        <p:nvSpPr>
          <p:cNvPr id="39" name="Oval 38">
            <a:extLst>
              <a:ext uri="{FF2B5EF4-FFF2-40B4-BE49-F238E27FC236}">
                <a16:creationId xmlns:a16="http://schemas.microsoft.com/office/drawing/2014/main" id="{6BD79970-A896-47BA-B152-7C8CAA54D95A}"/>
              </a:ext>
            </a:extLst>
          </p:cNvPr>
          <p:cNvSpPr/>
          <p:nvPr/>
        </p:nvSpPr>
        <p:spPr>
          <a:xfrm>
            <a:off x="3211975" y="426885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6</a:t>
            </a:r>
          </a:p>
        </p:txBody>
      </p:sp>
      <p:pic>
        <p:nvPicPr>
          <p:cNvPr id="41" name="Picture 40">
            <a:extLst>
              <a:ext uri="{FF2B5EF4-FFF2-40B4-BE49-F238E27FC236}">
                <a16:creationId xmlns:a16="http://schemas.microsoft.com/office/drawing/2014/main" id="{BA3B2AD3-D267-4B4B-BF3D-9D45A0F7C25E}"/>
              </a:ext>
            </a:extLst>
          </p:cNvPr>
          <p:cNvPicPr>
            <a:picLocks noChangeAspect="1"/>
          </p:cNvPicPr>
          <p:nvPr/>
        </p:nvPicPr>
        <p:blipFill>
          <a:blip r:embed="rId11"/>
          <a:stretch>
            <a:fillRect/>
          </a:stretch>
        </p:blipFill>
        <p:spPr>
          <a:xfrm>
            <a:off x="4730928" y="4418204"/>
            <a:ext cx="750422" cy="1080000"/>
          </a:xfrm>
          <a:prstGeom prst="rect">
            <a:avLst/>
          </a:prstGeom>
          <a:ln>
            <a:noFill/>
          </a:ln>
          <a:effectLst>
            <a:outerShdw blurRad="292100" dist="139700" dir="2700000" algn="tl" rotWithShape="0">
              <a:srgbClr val="333333">
                <a:alpha val="65000"/>
              </a:srgbClr>
            </a:outerShdw>
          </a:effectLst>
        </p:spPr>
      </p:pic>
      <p:sp>
        <p:nvSpPr>
          <p:cNvPr id="42" name="TextBox 41">
            <a:extLst>
              <a:ext uri="{FF2B5EF4-FFF2-40B4-BE49-F238E27FC236}">
                <a16:creationId xmlns:a16="http://schemas.microsoft.com/office/drawing/2014/main" id="{7D7CAC7A-3925-4AE8-AA7B-38BDEAF52D80}"/>
              </a:ext>
            </a:extLst>
          </p:cNvPr>
          <p:cNvSpPr txBox="1"/>
          <p:nvPr/>
        </p:nvSpPr>
        <p:spPr>
          <a:xfrm>
            <a:off x="4640285" y="5566779"/>
            <a:ext cx="1232195" cy="830997"/>
          </a:xfrm>
          <a:prstGeom prst="rect">
            <a:avLst/>
          </a:prstGeom>
          <a:noFill/>
        </p:spPr>
        <p:txBody>
          <a:bodyPr wrap="square" rtlCol="0">
            <a:spAutoFit/>
          </a:bodyPr>
          <a:lstStyle/>
          <a:p>
            <a:r>
              <a:rPr lang="en-GB" sz="1200" b="1" dirty="0">
                <a:solidFill>
                  <a:srgbClr val="7030A0"/>
                </a:solidFill>
              </a:rPr>
              <a:t>FAQs</a:t>
            </a:r>
          </a:p>
          <a:p>
            <a:pPr>
              <a:spcBef>
                <a:spcPts val="0"/>
              </a:spcBef>
            </a:pPr>
            <a:r>
              <a:rPr lang="en-GB" sz="1200" b="1" dirty="0"/>
              <a:t>Answers to common questions</a:t>
            </a:r>
          </a:p>
        </p:txBody>
      </p:sp>
      <p:sp>
        <p:nvSpPr>
          <p:cNvPr id="43" name="Oval 42">
            <a:extLst>
              <a:ext uri="{FF2B5EF4-FFF2-40B4-BE49-F238E27FC236}">
                <a16:creationId xmlns:a16="http://schemas.microsoft.com/office/drawing/2014/main" id="{E2C25983-0A50-4B12-A405-D315EC7B1789}"/>
              </a:ext>
            </a:extLst>
          </p:cNvPr>
          <p:cNvSpPr/>
          <p:nvPr/>
        </p:nvSpPr>
        <p:spPr>
          <a:xfrm>
            <a:off x="4486467" y="425869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7</a:t>
            </a:r>
          </a:p>
        </p:txBody>
      </p:sp>
      <p:sp>
        <p:nvSpPr>
          <p:cNvPr id="40" name="Title 1">
            <a:extLst>
              <a:ext uri="{FF2B5EF4-FFF2-40B4-BE49-F238E27FC236}">
                <a16:creationId xmlns:a16="http://schemas.microsoft.com/office/drawing/2014/main" id="{81C42C0F-C432-4284-A5CF-A15BCC420139}"/>
              </a:ext>
            </a:extLst>
          </p:cNvPr>
          <p:cNvSpPr txBox="1">
            <a:spLocks/>
          </p:cNvSpPr>
          <p:nvPr/>
        </p:nvSpPr>
        <p:spPr bwMode="auto">
          <a:xfrm>
            <a:off x="504000" y="432000"/>
            <a:ext cx="11131200" cy="51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a:lstStyle>
          <a:p>
            <a:r>
              <a:rPr lang="en-GB" dirty="0"/>
              <a:t>Commissioned Rehabilitative Services:  Learning</a:t>
            </a:r>
          </a:p>
        </p:txBody>
      </p:sp>
    </p:spTree>
    <p:extLst>
      <p:ext uri="{BB962C8B-B14F-4D97-AF65-F5344CB8AC3E}">
        <p14:creationId xmlns:p14="http://schemas.microsoft.com/office/powerpoint/2010/main" val="287916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D09C-0953-4663-AE9B-8347B0747013}"/>
              </a:ext>
            </a:extLst>
          </p:cNvPr>
          <p:cNvSpPr>
            <a:spLocks noGrp="1"/>
          </p:cNvSpPr>
          <p:nvPr>
            <p:ph type="title"/>
          </p:nvPr>
        </p:nvSpPr>
        <p:spPr/>
        <p:txBody>
          <a:bodyPr/>
          <a:lstStyle/>
          <a:p>
            <a:r>
              <a:rPr lang="en-GB" dirty="0"/>
              <a:t>Digital, Data &amp; Technology:  N</a:t>
            </a:r>
            <a:r>
              <a:rPr lang="en-US" dirty="0"/>
              <a:t>ew Telephony Service </a:t>
            </a:r>
            <a:endParaRPr lang="en-GB" dirty="0"/>
          </a:p>
        </p:txBody>
      </p:sp>
      <p:sp>
        <p:nvSpPr>
          <p:cNvPr id="4" name="Slide Number Placeholder 3">
            <a:extLst>
              <a:ext uri="{FF2B5EF4-FFF2-40B4-BE49-F238E27FC236}">
                <a16:creationId xmlns:a16="http://schemas.microsoft.com/office/drawing/2014/main" id="{714DCEA1-53D1-49B7-AB68-8F25301CAF7C}"/>
              </a:ext>
            </a:extLst>
          </p:cNvPr>
          <p:cNvSpPr>
            <a:spLocks noGrp="1"/>
          </p:cNvSpPr>
          <p:nvPr>
            <p:ph type="sldNum" sz="quarter" idx="10"/>
          </p:nvPr>
        </p:nvSpPr>
        <p:spPr/>
        <p:txBody>
          <a:bodyPr/>
          <a:lstStyle/>
          <a:p>
            <a:pPr>
              <a:defRPr/>
            </a:pPr>
            <a:fld id="{8DA62C57-F68F-4167-9CC7-0D93D0D78B03}" type="slidenum">
              <a:rPr lang="en-GB" smtClean="0"/>
              <a:pPr>
                <a:defRPr/>
              </a:pPr>
              <a:t>15</a:t>
            </a:fld>
            <a:endParaRPr lang="en-GB" dirty="0"/>
          </a:p>
        </p:txBody>
      </p:sp>
      <p:sp>
        <p:nvSpPr>
          <p:cNvPr id="13" name="Content Placeholder 2">
            <a:extLst>
              <a:ext uri="{FF2B5EF4-FFF2-40B4-BE49-F238E27FC236}">
                <a16:creationId xmlns:a16="http://schemas.microsoft.com/office/drawing/2014/main" id="{4750A305-0ABA-40A6-9E0F-68FDB2C8FBE1}"/>
              </a:ext>
            </a:extLst>
          </p:cNvPr>
          <p:cNvSpPr>
            <a:spLocks noGrp="1"/>
          </p:cNvSpPr>
          <p:nvPr>
            <p:ph idx="1"/>
          </p:nvPr>
        </p:nvSpPr>
        <p:spPr>
          <a:xfrm>
            <a:off x="347025" y="947461"/>
            <a:ext cx="8809535" cy="5205689"/>
          </a:xfrm>
        </p:spPr>
        <p:txBody>
          <a:bodyPr/>
          <a:lstStyle/>
          <a:p>
            <a:pPr>
              <a:spcBef>
                <a:spcPts val="800"/>
              </a:spcBef>
            </a:pPr>
            <a:r>
              <a:rPr lang="en-US" dirty="0"/>
              <a:t>Our commitment to give you the technology you need to succeed continues with Microsoft Teams telephony being phased in over the coming months</a:t>
            </a:r>
          </a:p>
          <a:p>
            <a:pPr>
              <a:spcBef>
                <a:spcPts val="800"/>
              </a:spcBef>
            </a:pPr>
            <a:r>
              <a:rPr lang="en-US" dirty="0"/>
              <a:t>Your new Direct Dial In (DDI) contact number will give you access to a range of virtual calling features – in the office, at home, or on the move – using the Microsoft Teams app on your new laptop and smartphone</a:t>
            </a:r>
          </a:p>
          <a:p>
            <a:pPr>
              <a:spcBef>
                <a:spcPts val="800"/>
              </a:spcBef>
            </a:pPr>
            <a:r>
              <a:rPr lang="en-US" dirty="0"/>
              <a:t>You’ll have the flexibly to quickly start a video call, share your screen, </a:t>
            </a:r>
            <a:br>
              <a:rPr lang="en-US" dirty="0"/>
            </a:br>
            <a:r>
              <a:rPr lang="en-US" dirty="0"/>
              <a:t>and add colleagues to turn a 121 call into a group video call</a:t>
            </a:r>
          </a:p>
          <a:p>
            <a:pPr>
              <a:spcBef>
                <a:spcPts val="800"/>
              </a:spcBef>
            </a:pPr>
            <a:r>
              <a:rPr lang="en-US" dirty="0"/>
              <a:t>Along with fast and clear audio calls, you’ll have greater control with </a:t>
            </a:r>
            <a:br>
              <a:rPr lang="en-US" dirty="0"/>
            </a:br>
            <a:r>
              <a:rPr lang="en-US" dirty="0"/>
              <a:t>voicemail, do not disturb, delegation, pick up groups and the ability </a:t>
            </a:r>
            <a:br>
              <a:rPr lang="en-US" dirty="0"/>
            </a:br>
            <a:r>
              <a:rPr lang="en-US" dirty="0"/>
              <a:t>to look up a person from their number</a:t>
            </a:r>
          </a:p>
          <a:p>
            <a:pPr>
              <a:spcBef>
                <a:spcPts val="800"/>
              </a:spcBef>
            </a:pPr>
            <a:r>
              <a:rPr lang="en-US" dirty="0"/>
              <a:t>We will also be adding Microsoft Teams / Office 365 handsets in reception areas, interview rooms and public areas where required</a:t>
            </a:r>
          </a:p>
          <a:p>
            <a:r>
              <a:rPr lang="en-GB" dirty="0"/>
              <a:t>We will introduce this technology enhancement to all colleagues in CRCs, Parent and Supply Chain Organisations, using a phased approach aligned to us taking over responsibility for telephony services in these locations</a:t>
            </a:r>
          </a:p>
          <a:p>
            <a:pPr marL="0" indent="0" algn="ctr">
              <a:spcBef>
                <a:spcPts val="800"/>
              </a:spcBef>
              <a:buNone/>
            </a:pPr>
            <a:r>
              <a:rPr lang="en-GB" b="1" dirty="0">
                <a:solidFill>
                  <a:schemeClr val="accent4"/>
                </a:solidFill>
              </a:rPr>
              <a:t>            See the </a:t>
            </a:r>
            <a:r>
              <a:rPr lang="en-GB" b="1" dirty="0">
                <a:solidFill>
                  <a:schemeClr val="accent4"/>
                </a:solidFill>
                <a:hlinkClick r:id="rId2"/>
              </a:rPr>
              <a:t>Welcome Hub </a:t>
            </a:r>
            <a:r>
              <a:rPr lang="en-GB" b="1" dirty="0">
                <a:solidFill>
                  <a:schemeClr val="accent4"/>
                </a:solidFill>
              </a:rPr>
              <a:t>for more details</a:t>
            </a:r>
          </a:p>
          <a:p>
            <a:endParaRPr lang="en-GB" dirty="0"/>
          </a:p>
        </p:txBody>
      </p:sp>
      <p:pic>
        <p:nvPicPr>
          <p:cNvPr id="5" name="Picture 4">
            <a:extLst>
              <a:ext uri="{FF2B5EF4-FFF2-40B4-BE49-F238E27FC236}">
                <a16:creationId xmlns:a16="http://schemas.microsoft.com/office/drawing/2014/main" id="{B6D3B4E4-D9FF-49C6-9448-5B9F9DB018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83038" y="5827683"/>
            <a:ext cx="796688" cy="1111909"/>
          </a:xfrm>
          <a:prstGeom prst="rect">
            <a:avLst/>
          </a:prstGeom>
        </p:spPr>
      </p:pic>
      <p:sp>
        <p:nvSpPr>
          <p:cNvPr id="14" name="Title 1">
            <a:extLst>
              <a:ext uri="{FF2B5EF4-FFF2-40B4-BE49-F238E27FC236}">
                <a16:creationId xmlns:a16="http://schemas.microsoft.com/office/drawing/2014/main" id="{6EFA1323-2BA1-419C-95A9-9E319DAF4373}"/>
              </a:ext>
            </a:extLst>
          </p:cNvPr>
          <p:cNvSpPr txBox="1">
            <a:spLocks/>
          </p:cNvSpPr>
          <p:nvPr/>
        </p:nvSpPr>
        <p:spPr bwMode="auto">
          <a:xfrm>
            <a:off x="9360041" y="4210034"/>
            <a:ext cx="2321245" cy="139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a:lstStyle>
          <a:p>
            <a:pPr algn="ctr"/>
            <a:r>
              <a:rPr lang="en-US" sz="2000" dirty="0">
                <a:latin typeface="+mn-lt"/>
              </a:rPr>
              <a:t>Collaborate with Calling for Microsoft Teams</a:t>
            </a:r>
            <a:endParaRPr lang="en-GB" sz="2000" dirty="0">
              <a:latin typeface="+mn-lt"/>
            </a:endParaRPr>
          </a:p>
        </p:txBody>
      </p:sp>
      <p:pic>
        <p:nvPicPr>
          <p:cNvPr id="15" name="Picture 14">
            <a:extLst>
              <a:ext uri="{FF2B5EF4-FFF2-40B4-BE49-F238E27FC236}">
                <a16:creationId xmlns:a16="http://schemas.microsoft.com/office/drawing/2014/main" id="{CBC9919A-3F2D-4038-A23E-94D4B797D4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75" r="17439"/>
          <a:stretch/>
        </p:blipFill>
        <p:spPr>
          <a:xfrm>
            <a:off x="9239251" y="704850"/>
            <a:ext cx="2562826" cy="3820154"/>
          </a:xfrm>
          <a:prstGeom prst="rect">
            <a:avLst/>
          </a:prstGeom>
        </p:spPr>
      </p:pic>
      <p:pic>
        <p:nvPicPr>
          <p:cNvPr id="11" name="Picture 10">
            <a:extLst>
              <a:ext uri="{FF2B5EF4-FFF2-40B4-BE49-F238E27FC236}">
                <a16:creationId xmlns:a16="http://schemas.microsoft.com/office/drawing/2014/main" id="{12B2D4D6-B98A-4CEC-8708-8C2B55FBF5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75" r="17439"/>
          <a:stretch/>
        </p:blipFill>
        <p:spPr>
          <a:xfrm>
            <a:off x="9277351" y="704850"/>
            <a:ext cx="2562826" cy="3820154"/>
          </a:xfrm>
          <a:prstGeom prst="rect">
            <a:avLst/>
          </a:prstGeom>
        </p:spPr>
      </p:pic>
    </p:spTree>
    <p:extLst>
      <p:ext uri="{BB962C8B-B14F-4D97-AF65-F5344CB8AC3E}">
        <p14:creationId xmlns:p14="http://schemas.microsoft.com/office/powerpoint/2010/main" val="555675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D09C-0953-4663-AE9B-8347B0747013}"/>
              </a:ext>
            </a:extLst>
          </p:cNvPr>
          <p:cNvSpPr>
            <a:spLocks noGrp="1"/>
          </p:cNvSpPr>
          <p:nvPr>
            <p:ph type="title"/>
          </p:nvPr>
        </p:nvSpPr>
        <p:spPr/>
        <p:txBody>
          <a:bodyPr/>
          <a:lstStyle/>
          <a:p>
            <a:r>
              <a:rPr lang="en-GB" dirty="0"/>
              <a:t>Digital, Data &amp; Technology:  Tech Rollout</a:t>
            </a:r>
          </a:p>
        </p:txBody>
      </p:sp>
      <p:sp>
        <p:nvSpPr>
          <p:cNvPr id="4" name="Slide Number Placeholder 3">
            <a:extLst>
              <a:ext uri="{FF2B5EF4-FFF2-40B4-BE49-F238E27FC236}">
                <a16:creationId xmlns:a16="http://schemas.microsoft.com/office/drawing/2014/main" id="{714DCEA1-53D1-49B7-AB68-8F25301CAF7C}"/>
              </a:ext>
            </a:extLst>
          </p:cNvPr>
          <p:cNvSpPr>
            <a:spLocks noGrp="1"/>
          </p:cNvSpPr>
          <p:nvPr>
            <p:ph type="sldNum" sz="quarter" idx="10"/>
          </p:nvPr>
        </p:nvSpPr>
        <p:spPr/>
        <p:txBody>
          <a:bodyPr/>
          <a:lstStyle/>
          <a:p>
            <a:pPr>
              <a:defRPr/>
            </a:pPr>
            <a:fld id="{8DA62C57-F68F-4167-9CC7-0D93D0D78B03}" type="slidenum">
              <a:rPr lang="en-GB" smtClean="0"/>
              <a:pPr>
                <a:defRPr/>
              </a:pPr>
              <a:t>16</a:t>
            </a:fld>
            <a:endParaRPr lang="en-GB" dirty="0"/>
          </a:p>
        </p:txBody>
      </p:sp>
      <p:sp>
        <p:nvSpPr>
          <p:cNvPr id="13" name="Content Placeholder 2">
            <a:extLst>
              <a:ext uri="{FF2B5EF4-FFF2-40B4-BE49-F238E27FC236}">
                <a16:creationId xmlns:a16="http://schemas.microsoft.com/office/drawing/2014/main" id="{4750A305-0ABA-40A6-9E0F-68FDB2C8FBE1}"/>
              </a:ext>
            </a:extLst>
          </p:cNvPr>
          <p:cNvSpPr>
            <a:spLocks noGrp="1"/>
          </p:cNvSpPr>
          <p:nvPr>
            <p:ph idx="1"/>
          </p:nvPr>
        </p:nvSpPr>
        <p:spPr>
          <a:xfrm>
            <a:off x="574676" y="947461"/>
            <a:ext cx="11007724" cy="5700989"/>
          </a:xfrm>
        </p:spPr>
        <p:txBody>
          <a:bodyPr/>
          <a:lstStyle/>
          <a:p>
            <a:pPr marL="0" indent="0">
              <a:buNone/>
            </a:pPr>
            <a:r>
              <a:rPr lang="en-GB" dirty="0">
                <a:solidFill>
                  <a:schemeClr val="tx1">
                    <a:lumMod val="75000"/>
                    <a:lumOff val="25000"/>
                  </a:schemeClr>
                </a:solidFill>
              </a:rPr>
              <a:t>More than 1,000 colleagues in CRCs, Parent and Supply Chain Organisations </a:t>
            </a:r>
            <a:br>
              <a:rPr lang="en-GB" dirty="0">
                <a:solidFill>
                  <a:schemeClr val="tx1">
                    <a:lumMod val="75000"/>
                    <a:lumOff val="25000"/>
                  </a:schemeClr>
                </a:solidFill>
              </a:rPr>
            </a:br>
            <a:r>
              <a:rPr lang="en-GB" dirty="0">
                <a:solidFill>
                  <a:schemeClr val="tx1">
                    <a:lumMod val="75000"/>
                    <a:lumOff val="25000"/>
                  </a:schemeClr>
                </a:solidFill>
              </a:rPr>
              <a:t>have received new laptops, accessories, assisted technology and smartphones </a:t>
            </a:r>
            <a:br>
              <a:rPr lang="en-GB" dirty="0">
                <a:solidFill>
                  <a:schemeClr val="tx1">
                    <a:lumMod val="75000"/>
                    <a:lumOff val="25000"/>
                  </a:schemeClr>
                </a:solidFill>
              </a:rPr>
            </a:br>
            <a:r>
              <a:rPr lang="en-GB" dirty="0">
                <a:solidFill>
                  <a:schemeClr val="tx1">
                    <a:lumMod val="75000"/>
                    <a:lumOff val="25000"/>
                  </a:schemeClr>
                </a:solidFill>
              </a:rPr>
              <a:t>and have had their emails and data migrated to their new equipment</a:t>
            </a:r>
          </a:p>
          <a:p>
            <a:pPr marL="0" indent="0">
              <a:buNone/>
            </a:pPr>
            <a:r>
              <a:rPr lang="en-GB" dirty="0">
                <a:solidFill>
                  <a:schemeClr val="tx1">
                    <a:lumMod val="75000"/>
                    <a:lumOff val="25000"/>
                  </a:schemeClr>
                </a:solidFill>
              </a:rPr>
              <a:t>These colleagues can now be reached through @justice email accounts</a:t>
            </a:r>
            <a:br>
              <a:rPr lang="en-GB" dirty="0">
                <a:solidFill>
                  <a:schemeClr val="tx1">
                    <a:lumMod val="75000"/>
                    <a:lumOff val="25000"/>
                  </a:schemeClr>
                </a:solidFill>
              </a:rPr>
            </a:br>
            <a:r>
              <a:rPr lang="en-GB" dirty="0">
                <a:solidFill>
                  <a:schemeClr val="tx1">
                    <a:lumMod val="75000"/>
                    <a:lumOff val="25000"/>
                  </a:schemeClr>
                </a:solidFill>
              </a:rPr>
              <a:t>and the range of collaboration tools within Microsoft Teams: </a:t>
            </a:r>
          </a:p>
          <a:p>
            <a:pPr lvl="1"/>
            <a:r>
              <a:rPr lang="en-GB" b="1" dirty="0">
                <a:solidFill>
                  <a:schemeClr val="tx1">
                    <a:lumMod val="75000"/>
                    <a:lumOff val="25000"/>
                  </a:schemeClr>
                </a:solidFill>
              </a:rPr>
              <a:t>People Plus</a:t>
            </a:r>
            <a:r>
              <a:rPr lang="en-GB" dirty="0">
                <a:solidFill>
                  <a:schemeClr val="tx1">
                    <a:lumMod val="75000"/>
                    <a:lumOff val="25000"/>
                  </a:schemeClr>
                </a:solidFill>
              </a:rPr>
              <a:t>: Warwickshire and West Mercia</a:t>
            </a:r>
          </a:p>
          <a:p>
            <a:pPr lvl="1"/>
            <a:r>
              <a:rPr lang="en-GB" b="1" dirty="0">
                <a:solidFill>
                  <a:schemeClr val="tx1">
                    <a:lumMod val="75000"/>
                    <a:lumOff val="25000"/>
                  </a:schemeClr>
                </a:solidFill>
              </a:rPr>
              <a:t>Purple Futures</a:t>
            </a:r>
            <a:r>
              <a:rPr lang="en-GB" dirty="0">
                <a:solidFill>
                  <a:schemeClr val="tx1">
                    <a:lumMod val="75000"/>
                    <a:lumOff val="25000"/>
                  </a:schemeClr>
                </a:solidFill>
              </a:rPr>
              <a:t>: Cheshire and Greater Manchester, East and West </a:t>
            </a:r>
            <a:br>
              <a:rPr lang="en-GB" dirty="0">
                <a:solidFill>
                  <a:schemeClr val="tx1">
                    <a:lumMod val="75000"/>
                    <a:lumOff val="25000"/>
                  </a:schemeClr>
                </a:solidFill>
              </a:rPr>
            </a:br>
            <a:r>
              <a:rPr lang="en-GB" dirty="0">
                <a:solidFill>
                  <a:schemeClr val="tx1">
                    <a:lumMod val="75000"/>
                    <a:lumOff val="25000"/>
                  </a:schemeClr>
                </a:solidFill>
              </a:rPr>
              <a:t>Lincolnshire PDU’s which form part of the Humberside, Lincolnshire </a:t>
            </a:r>
            <a:br>
              <a:rPr lang="en-GB" dirty="0">
                <a:solidFill>
                  <a:schemeClr val="tx1">
                    <a:lumMod val="75000"/>
                    <a:lumOff val="25000"/>
                  </a:schemeClr>
                </a:solidFill>
              </a:rPr>
            </a:br>
            <a:r>
              <a:rPr lang="en-GB" dirty="0">
                <a:solidFill>
                  <a:schemeClr val="tx1">
                    <a:lumMod val="75000"/>
                    <a:lumOff val="25000"/>
                  </a:schemeClr>
                </a:solidFill>
              </a:rPr>
              <a:t>&amp; North Yorkshire (HLNY) CRC, West Yorkshire and Hampshire and the </a:t>
            </a:r>
            <a:br>
              <a:rPr lang="en-GB" dirty="0">
                <a:solidFill>
                  <a:schemeClr val="tx1">
                    <a:lumMod val="75000"/>
                    <a:lumOff val="25000"/>
                  </a:schemeClr>
                </a:solidFill>
              </a:rPr>
            </a:br>
            <a:r>
              <a:rPr lang="en-GB" dirty="0">
                <a:solidFill>
                  <a:schemeClr val="tx1">
                    <a:lumMod val="75000"/>
                    <a:lumOff val="25000"/>
                  </a:schemeClr>
                </a:solidFill>
              </a:rPr>
              <a:t>Isle of Wight</a:t>
            </a:r>
          </a:p>
          <a:p>
            <a:pPr marL="0" lvl="0" indent="0">
              <a:buNone/>
            </a:pPr>
            <a:r>
              <a:rPr lang="en-GB" dirty="0">
                <a:solidFill>
                  <a:schemeClr val="tx1">
                    <a:lumMod val="75000"/>
                    <a:lumOff val="25000"/>
                  </a:schemeClr>
                </a:solidFill>
              </a:rPr>
              <a:t>Joining them in April will be more than 2,000 colleagues from:  </a:t>
            </a:r>
          </a:p>
          <a:p>
            <a:pPr lvl="1"/>
            <a:r>
              <a:rPr lang="en-GB" b="1" dirty="0">
                <a:solidFill>
                  <a:schemeClr val="tx1">
                    <a:lumMod val="75000"/>
                    <a:lumOff val="25000"/>
                  </a:schemeClr>
                </a:solidFill>
              </a:rPr>
              <a:t>Purple Futures:</a:t>
            </a:r>
            <a:r>
              <a:rPr lang="en-GB" dirty="0">
                <a:solidFill>
                  <a:schemeClr val="tx1">
                    <a:lumMod val="75000"/>
                    <a:lumOff val="25000"/>
                  </a:schemeClr>
                </a:solidFill>
              </a:rPr>
              <a:t> Merseyside and remaining colleagues in HLNY</a:t>
            </a:r>
          </a:p>
          <a:p>
            <a:pPr lvl="1"/>
            <a:r>
              <a:rPr lang="en-GB" b="1" dirty="0">
                <a:solidFill>
                  <a:schemeClr val="tx1">
                    <a:lumMod val="75000"/>
                    <a:lumOff val="25000"/>
                  </a:schemeClr>
                </a:solidFill>
              </a:rPr>
              <a:t>Sodexo</a:t>
            </a:r>
            <a:r>
              <a:rPr lang="en-GB" dirty="0">
                <a:solidFill>
                  <a:schemeClr val="tx1">
                    <a:lumMod val="75000"/>
                    <a:lumOff val="25000"/>
                  </a:schemeClr>
                </a:solidFill>
              </a:rPr>
              <a:t>: South Yorkshire; Cumbria and Lancashire; Northumbria, Essex, </a:t>
            </a:r>
            <a:br>
              <a:rPr lang="en-GB" dirty="0">
                <a:solidFill>
                  <a:schemeClr val="tx1">
                    <a:lumMod val="75000"/>
                    <a:lumOff val="25000"/>
                  </a:schemeClr>
                </a:solidFill>
              </a:rPr>
            </a:br>
            <a:r>
              <a:rPr lang="en-GB" dirty="0">
                <a:solidFill>
                  <a:schemeClr val="tx1">
                    <a:lumMod val="75000"/>
                    <a:lumOff val="25000"/>
                  </a:schemeClr>
                </a:solidFill>
              </a:rPr>
              <a:t>Norfolk and Suffolk, and Beds, Northants, Cambridgeshire and Hertfordshire</a:t>
            </a:r>
          </a:p>
          <a:p>
            <a:pPr marL="0" indent="0" algn="ctr">
              <a:buNone/>
            </a:pPr>
            <a:r>
              <a:rPr lang="en-GB" b="1" dirty="0">
                <a:solidFill>
                  <a:schemeClr val="accent4"/>
                </a:solidFill>
              </a:rPr>
              <a:t>Follow our tech rollout on the </a:t>
            </a:r>
            <a:r>
              <a:rPr lang="en-GB" b="1" u="sng" dirty="0">
                <a:solidFill>
                  <a:schemeClr val="accent4"/>
                </a:solidFill>
                <a:hlinkClick r:id="rId2">
                  <a:extLst>
                    <a:ext uri="{A12FA001-AC4F-418D-AE19-62706E023703}">
                      <ahyp:hlinkClr xmlns:ahyp="http://schemas.microsoft.com/office/drawing/2018/hyperlinkcolor" val="tx"/>
                    </a:ext>
                  </a:extLst>
                </a:hlinkClick>
              </a:rPr>
              <a:t>Welcome Hub</a:t>
            </a:r>
            <a:endParaRPr lang="en-GB" b="1" dirty="0">
              <a:solidFill>
                <a:schemeClr val="accent4"/>
              </a:solidFill>
            </a:endParaRPr>
          </a:p>
          <a:p>
            <a:endParaRPr lang="en-GB" dirty="0"/>
          </a:p>
        </p:txBody>
      </p:sp>
      <p:pic>
        <p:nvPicPr>
          <p:cNvPr id="5" name="Picture 4">
            <a:extLst>
              <a:ext uri="{FF2B5EF4-FFF2-40B4-BE49-F238E27FC236}">
                <a16:creationId xmlns:a16="http://schemas.microsoft.com/office/drawing/2014/main" id="{B6D3B4E4-D9FF-49C6-9448-5B9F9DB018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74951" y="5537769"/>
            <a:ext cx="945951" cy="1320231"/>
          </a:xfrm>
          <a:prstGeom prst="rect">
            <a:avLst/>
          </a:prstGeom>
        </p:spPr>
      </p:pic>
      <p:sp>
        <p:nvSpPr>
          <p:cNvPr id="14" name="Title 1">
            <a:extLst>
              <a:ext uri="{FF2B5EF4-FFF2-40B4-BE49-F238E27FC236}">
                <a16:creationId xmlns:a16="http://schemas.microsoft.com/office/drawing/2014/main" id="{6EFA1323-2BA1-419C-95A9-9E319DAF4373}"/>
              </a:ext>
            </a:extLst>
          </p:cNvPr>
          <p:cNvSpPr txBox="1">
            <a:spLocks/>
          </p:cNvSpPr>
          <p:nvPr/>
        </p:nvSpPr>
        <p:spPr bwMode="auto">
          <a:xfrm>
            <a:off x="9650813" y="4841010"/>
            <a:ext cx="2052639" cy="70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a:lstStyle>
          <a:p>
            <a:pPr algn="ctr"/>
            <a:r>
              <a:rPr lang="en-GB" sz="2000" dirty="0">
                <a:latin typeface="+mn-lt"/>
              </a:rPr>
              <a:t>Tech rollout gathers pace</a:t>
            </a:r>
          </a:p>
        </p:txBody>
      </p:sp>
      <p:pic>
        <p:nvPicPr>
          <p:cNvPr id="3" name="Picture 2">
            <a:extLst>
              <a:ext uri="{FF2B5EF4-FFF2-40B4-BE49-F238E27FC236}">
                <a16:creationId xmlns:a16="http://schemas.microsoft.com/office/drawing/2014/main" id="{33FD0FFF-EC74-4F8A-8D92-0B520C783C7A}"/>
              </a:ext>
            </a:extLst>
          </p:cNvPr>
          <p:cNvPicPr>
            <a:picLocks noChangeAspect="1"/>
          </p:cNvPicPr>
          <p:nvPr/>
        </p:nvPicPr>
        <p:blipFill>
          <a:blip r:embed="rId4"/>
          <a:stretch>
            <a:fillRect/>
          </a:stretch>
        </p:blipFill>
        <p:spPr>
          <a:xfrm>
            <a:off x="9263963" y="1120463"/>
            <a:ext cx="2560542" cy="3816427"/>
          </a:xfrm>
          <a:prstGeom prst="rect">
            <a:avLst/>
          </a:prstGeom>
        </p:spPr>
      </p:pic>
    </p:spTree>
    <p:extLst>
      <p:ext uri="{BB962C8B-B14F-4D97-AF65-F5344CB8AC3E}">
        <p14:creationId xmlns:p14="http://schemas.microsoft.com/office/powerpoint/2010/main" val="3204769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5E60-3858-46F9-8A1B-FF171F332A04}"/>
              </a:ext>
            </a:extLst>
          </p:cNvPr>
          <p:cNvSpPr>
            <a:spLocks noGrp="1"/>
          </p:cNvSpPr>
          <p:nvPr>
            <p:ph type="title"/>
          </p:nvPr>
        </p:nvSpPr>
        <p:spPr>
          <a:xfrm>
            <a:off x="504000" y="432000"/>
            <a:ext cx="11131200" cy="511174"/>
          </a:xfrm>
        </p:spPr>
        <p:txBody>
          <a:bodyPr/>
          <a:lstStyle/>
          <a:p>
            <a:r>
              <a:rPr lang="en-GB" dirty="0"/>
              <a:t>People workstream – Staff Transfer update and people related activity</a:t>
            </a:r>
          </a:p>
        </p:txBody>
      </p:sp>
      <p:sp>
        <p:nvSpPr>
          <p:cNvPr id="4" name="Slide Number Placeholder 3">
            <a:extLst>
              <a:ext uri="{FF2B5EF4-FFF2-40B4-BE49-F238E27FC236}">
                <a16:creationId xmlns:a16="http://schemas.microsoft.com/office/drawing/2014/main" id="{5AF4674D-43E6-43AE-A6D8-E1D85A679D10}"/>
              </a:ext>
            </a:extLst>
          </p:cNvPr>
          <p:cNvSpPr>
            <a:spLocks noGrp="1"/>
          </p:cNvSpPr>
          <p:nvPr>
            <p:ph type="sldNum" sz="quarter" idx="10"/>
          </p:nvPr>
        </p:nvSpPr>
        <p:spPr/>
        <p:txBody>
          <a:bodyPr/>
          <a:lstStyle/>
          <a:p>
            <a:pPr>
              <a:defRPr/>
            </a:pPr>
            <a:fld id="{8DA62C57-F68F-4167-9CC7-0D93D0D78B03}" type="slidenum">
              <a:rPr lang="en-GB" smtClean="0"/>
              <a:pPr>
                <a:defRPr/>
              </a:pPr>
              <a:t>17</a:t>
            </a:fld>
            <a:endParaRPr lang="en-GB" dirty="0"/>
          </a:p>
        </p:txBody>
      </p:sp>
      <p:sp>
        <p:nvSpPr>
          <p:cNvPr id="3" name="Rectangle 2">
            <a:extLst>
              <a:ext uri="{FF2B5EF4-FFF2-40B4-BE49-F238E27FC236}">
                <a16:creationId xmlns:a16="http://schemas.microsoft.com/office/drawing/2014/main" id="{54D6B1DC-8322-4C16-8295-E07A299EC113}"/>
              </a:ext>
            </a:extLst>
          </p:cNvPr>
          <p:cNvSpPr/>
          <p:nvPr/>
        </p:nvSpPr>
        <p:spPr>
          <a:xfrm>
            <a:off x="438056" y="965056"/>
            <a:ext cx="11197144" cy="5324535"/>
          </a:xfrm>
          <a:prstGeom prst="rect">
            <a:avLst/>
          </a:prstGeom>
          <a:ln>
            <a:noFill/>
          </a:ln>
        </p:spPr>
        <p:txBody>
          <a:bodyPr wrap="square" lIns="91440" tIns="45720" rIns="91440" bIns="45720" anchor="t">
            <a:spAutoFit/>
          </a:bodyPr>
          <a:lstStyle/>
          <a:p>
            <a:pPr marL="216000" indent="-216000">
              <a:buFont typeface="Arial" panose="020B0604020202020204" pitchFamily="34" charset="0"/>
              <a:buChar char="•"/>
            </a:pPr>
            <a:r>
              <a:rPr lang="en-GB" b="1" dirty="0">
                <a:solidFill>
                  <a:schemeClr val="dk1"/>
                </a:solidFill>
              </a:rPr>
              <a:t>Role alignment panels </a:t>
            </a:r>
            <a:r>
              <a:rPr lang="en-GB" dirty="0">
                <a:solidFill>
                  <a:schemeClr val="dk1"/>
                </a:solidFill>
              </a:rPr>
              <a:t>will commence from the 26</a:t>
            </a:r>
            <a:r>
              <a:rPr lang="en-GB" baseline="30000" dirty="0">
                <a:solidFill>
                  <a:schemeClr val="dk1"/>
                </a:solidFill>
              </a:rPr>
              <a:t>th</a:t>
            </a:r>
            <a:r>
              <a:rPr lang="en-GB" dirty="0">
                <a:solidFill>
                  <a:schemeClr val="dk1"/>
                </a:solidFill>
              </a:rPr>
              <a:t> March and we expect there to be 11 days of panels. </a:t>
            </a:r>
          </a:p>
          <a:p>
            <a:pPr marL="216000" indent="-216000">
              <a:buFont typeface="Arial" panose="020B0604020202020204" pitchFamily="34" charset="0"/>
              <a:buChar char="•"/>
            </a:pPr>
            <a:r>
              <a:rPr lang="en-GB" b="1" dirty="0">
                <a:solidFill>
                  <a:schemeClr val="dk1"/>
                </a:solidFill>
              </a:rPr>
              <a:t>Corporate services staff </a:t>
            </a:r>
            <a:r>
              <a:rPr lang="en-GB" dirty="0">
                <a:solidFill>
                  <a:schemeClr val="dk1"/>
                </a:solidFill>
              </a:rPr>
              <a:t>can read more about what role alignment will mean for them on these new </a:t>
            </a:r>
            <a:r>
              <a:rPr lang="en-GB" dirty="0">
                <a:solidFill>
                  <a:schemeClr val="dk1"/>
                </a:solidFill>
                <a:hlinkClick r:id="rId3"/>
              </a:rPr>
              <a:t>Welcome Hub pages</a:t>
            </a:r>
            <a:r>
              <a:rPr lang="en-GB" dirty="0">
                <a:solidFill>
                  <a:schemeClr val="dk1"/>
                </a:solidFill>
              </a:rPr>
              <a:t>. </a:t>
            </a:r>
          </a:p>
          <a:p>
            <a:pPr marL="216000" indent="-216000">
              <a:buFont typeface="Arial" panose="020B0604020202020204" pitchFamily="34" charset="0"/>
              <a:buChar char="•"/>
            </a:pPr>
            <a:r>
              <a:rPr lang="en-GB" b="1" dirty="0"/>
              <a:t>The pre-transfer ACO placement process </a:t>
            </a:r>
            <a:r>
              <a:rPr lang="en-GB" dirty="0"/>
              <a:t>- in early April, a selection process will begin in the 3 regions that have an over-supply situation. Following the selection process, all displaced staff will have an opportunity to apply for remaining vacancies.</a:t>
            </a:r>
          </a:p>
          <a:p>
            <a:pPr marL="216000" indent="-216000">
              <a:buFont typeface="Arial" panose="020B0604020202020204" pitchFamily="34" charset="0"/>
              <a:buChar char="•"/>
            </a:pPr>
            <a:r>
              <a:rPr lang="en-GB" b="1" dirty="0">
                <a:solidFill>
                  <a:schemeClr val="dk1"/>
                </a:solidFill>
              </a:rPr>
              <a:t>Recruitment can now begin for vacant in-scope ACO roles </a:t>
            </a:r>
            <a:r>
              <a:rPr lang="en-GB" dirty="0">
                <a:solidFill>
                  <a:schemeClr val="dk1"/>
                </a:solidFill>
              </a:rPr>
              <a:t>- f</a:t>
            </a:r>
            <a:r>
              <a:rPr lang="en-GB" dirty="0"/>
              <a:t>irst preference for all in-scope roles will go to displaced ACO’s who do not secure a role following the selection interviews.</a:t>
            </a:r>
          </a:p>
          <a:p>
            <a:pPr marL="215900" indent="-215900">
              <a:buFont typeface="Arial" panose="020B0604020202020204" pitchFamily="34" charset="0"/>
              <a:buChar char="•"/>
            </a:pPr>
            <a:r>
              <a:rPr lang="en-GB" b="1" dirty="0"/>
              <a:t>Recruitment</a:t>
            </a:r>
            <a:r>
              <a:rPr lang="en-GB" dirty="0"/>
              <a:t> - in order to fully realise our unified model and operate successfully after day 1, some</a:t>
            </a:r>
            <a:r>
              <a:rPr lang="en-GB" b="1" dirty="0"/>
              <a:t> </a:t>
            </a:r>
            <a:r>
              <a:rPr lang="en-GB" dirty="0"/>
              <a:t>permanent recruitment is likely to begin. This will </a:t>
            </a:r>
            <a:r>
              <a:rPr lang="en-GB" u="sng" dirty="0"/>
              <a:t>only</a:t>
            </a:r>
            <a:r>
              <a:rPr lang="en-GB" dirty="0"/>
              <a:t> be for business critical roles where we expect there to be an undersupply of people.</a:t>
            </a:r>
            <a:endParaRPr lang="en-GB" dirty="0">
              <a:cs typeface="Arial"/>
            </a:endParaRPr>
          </a:p>
          <a:p>
            <a:pPr marL="171450" indent="-171450">
              <a:buFont typeface="Arial" panose="020B0604020202020204" pitchFamily="34" charset="0"/>
              <a:buChar char="•"/>
            </a:pPr>
            <a:r>
              <a:rPr lang="en-GB" b="1" dirty="0"/>
              <a:t>Consultation discussions </a:t>
            </a:r>
            <a:r>
              <a:rPr lang="en-GB" dirty="0"/>
              <a:t>will continue with a focus on bringing consultation to an end at the end of March or as soon as possible thereafter. </a:t>
            </a:r>
            <a:endParaRPr lang="en-GB" b="1" dirty="0"/>
          </a:p>
          <a:p>
            <a:pPr marL="215900" indent="-215900">
              <a:buFont typeface="Arial" panose="020B0604020202020204" pitchFamily="34" charset="0"/>
              <a:buChar char="•"/>
            </a:pPr>
            <a:r>
              <a:rPr lang="en-GB" b="1" dirty="0"/>
              <a:t>Learning &amp; Development </a:t>
            </a:r>
            <a:r>
              <a:rPr lang="en-GB" dirty="0"/>
              <a:t>– the </a:t>
            </a:r>
            <a:r>
              <a:rPr lang="en-GB" dirty="0">
                <a:hlinkClick r:id="rId4"/>
              </a:rPr>
              <a:t>IT systems learning</a:t>
            </a:r>
            <a:r>
              <a:rPr lang="en-GB" dirty="0"/>
              <a:t> (nDelius and OASys) is now live on the Welcome Hub. We are working to finalise the post-transfer learning plan over the coming month.  </a:t>
            </a:r>
            <a:endParaRPr lang="en-GB" dirty="0">
              <a:cs typeface="Arial"/>
            </a:endParaRPr>
          </a:p>
          <a:p>
            <a:pPr marL="216000" indent="-216000">
              <a:buFont typeface="Arial" panose="020B0604020202020204" pitchFamily="34" charset="0"/>
              <a:buChar char="•"/>
            </a:pPr>
            <a:r>
              <a:rPr lang="en-GB" b="1" dirty="0"/>
              <a:t>Transfer letters </a:t>
            </a:r>
            <a:r>
              <a:rPr lang="en-GB" dirty="0"/>
              <a:t>– it has been agreed that transfer letters will be sent out after 12</a:t>
            </a:r>
            <a:r>
              <a:rPr lang="en-GB" baseline="30000" dirty="0"/>
              <a:t>th</a:t>
            </a:r>
            <a:r>
              <a:rPr lang="en-GB" dirty="0"/>
              <a:t> June (date TBC) using new @justice accounts. We will communicate to staff about what they can expect from their transfer letter in May / early June.</a:t>
            </a:r>
            <a:endParaRPr lang="en-GB" dirty="0">
              <a:solidFill>
                <a:schemeClr val="dk1"/>
              </a:solidFill>
            </a:endParaRPr>
          </a:p>
          <a:p>
            <a:endParaRPr lang="en-GB" sz="1600" dirty="0"/>
          </a:p>
        </p:txBody>
      </p:sp>
    </p:spTree>
    <p:extLst>
      <p:ext uri="{BB962C8B-B14F-4D97-AF65-F5344CB8AC3E}">
        <p14:creationId xmlns:p14="http://schemas.microsoft.com/office/powerpoint/2010/main" val="321486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5E60-3858-46F9-8A1B-FF171F332A04}"/>
              </a:ext>
            </a:extLst>
          </p:cNvPr>
          <p:cNvSpPr>
            <a:spLocks noGrp="1"/>
          </p:cNvSpPr>
          <p:nvPr>
            <p:ph type="title"/>
          </p:nvPr>
        </p:nvSpPr>
        <p:spPr>
          <a:xfrm>
            <a:off x="504000" y="432000"/>
            <a:ext cx="11131200" cy="511174"/>
          </a:xfrm>
        </p:spPr>
        <p:txBody>
          <a:bodyPr/>
          <a:lstStyle/>
          <a:p>
            <a:r>
              <a:rPr lang="en-GB" dirty="0"/>
              <a:t>Probation Workforce Programme</a:t>
            </a:r>
          </a:p>
        </p:txBody>
      </p:sp>
      <p:sp>
        <p:nvSpPr>
          <p:cNvPr id="4" name="Slide Number Placeholder 3">
            <a:extLst>
              <a:ext uri="{FF2B5EF4-FFF2-40B4-BE49-F238E27FC236}">
                <a16:creationId xmlns:a16="http://schemas.microsoft.com/office/drawing/2014/main" id="{5AF4674D-43E6-43AE-A6D8-E1D85A679D10}"/>
              </a:ext>
            </a:extLst>
          </p:cNvPr>
          <p:cNvSpPr>
            <a:spLocks noGrp="1"/>
          </p:cNvSpPr>
          <p:nvPr>
            <p:ph type="sldNum" sz="quarter" idx="10"/>
          </p:nvPr>
        </p:nvSpPr>
        <p:spPr/>
        <p:txBody>
          <a:bodyPr/>
          <a:lstStyle/>
          <a:p>
            <a:pPr>
              <a:defRPr/>
            </a:pPr>
            <a:fld id="{8DA62C57-F68F-4167-9CC7-0D93D0D78B03}" type="slidenum">
              <a:rPr lang="en-GB" smtClean="0"/>
              <a:pPr>
                <a:defRPr/>
              </a:pPr>
              <a:t>18</a:t>
            </a:fld>
            <a:endParaRPr lang="en-GB" dirty="0"/>
          </a:p>
        </p:txBody>
      </p:sp>
      <p:sp>
        <p:nvSpPr>
          <p:cNvPr id="6" name="TextBox 5">
            <a:extLst>
              <a:ext uri="{FF2B5EF4-FFF2-40B4-BE49-F238E27FC236}">
                <a16:creationId xmlns:a16="http://schemas.microsoft.com/office/drawing/2014/main" id="{722C3A2C-BAA0-44C4-B144-CBEC823B0866}"/>
              </a:ext>
            </a:extLst>
          </p:cNvPr>
          <p:cNvSpPr txBox="1"/>
          <p:nvPr/>
        </p:nvSpPr>
        <p:spPr>
          <a:xfrm>
            <a:off x="321924" y="915630"/>
            <a:ext cx="11548152" cy="4555093"/>
          </a:xfrm>
          <a:prstGeom prst="rect">
            <a:avLst/>
          </a:prstGeom>
          <a:noFill/>
        </p:spPr>
        <p:txBody>
          <a:bodyPr wrap="square" rtlCol="0">
            <a:spAutoFit/>
          </a:bodyPr>
          <a:lstStyle/>
          <a:p>
            <a:r>
              <a:rPr lang="en-GB" sz="2000" b="1" dirty="0">
                <a:solidFill>
                  <a:schemeClr val="accent4"/>
                </a:solidFill>
              </a:rPr>
              <a:t>Our Competency Based Framework (CBF) trial launches on 1</a:t>
            </a:r>
            <a:r>
              <a:rPr lang="en-GB" sz="2000" b="1" baseline="30000" dirty="0">
                <a:solidFill>
                  <a:schemeClr val="accent4"/>
                </a:solidFill>
              </a:rPr>
              <a:t> </a:t>
            </a:r>
            <a:r>
              <a:rPr lang="en-GB" sz="2000" b="1" dirty="0">
                <a:solidFill>
                  <a:schemeClr val="accent4"/>
                </a:solidFill>
              </a:rPr>
              <a:t>April</a:t>
            </a:r>
            <a:endParaRPr lang="en-GB" sz="2000" dirty="0">
              <a:solidFill>
                <a:schemeClr val="accent4"/>
              </a:solidFill>
            </a:endParaRPr>
          </a:p>
          <a:p>
            <a:pPr marL="342900" indent="-342900">
              <a:buFont typeface="Arial" panose="020B0604020202020204" pitchFamily="34" charset="0"/>
              <a:buChar char="•"/>
            </a:pPr>
            <a:r>
              <a:rPr lang="en-GB" sz="2000" dirty="0"/>
              <a:t>We’re holding a CBF Launch Event on </a:t>
            </a:r>
            <a:r>
              <a:rPr lang="en-GB" sz="2000" b="1" dirty="0"/>
              <a:t>8 April from 11.00 – 11.30am</a:t>
            </a:r>
            <a:r>
              <a:rPr lang="en-GB" sz="2000" dirty="0"/>
              <a:t> to guide you through: </a:t>
            </a:r>
          </a:p>
          <a:p>
            <a:pPr marL="742950" lvl="1" indent="-285750">
              <a:buFont typeface="Arial" panose="020B0604020202020204" pitchFamily="34" charset="0"/>
              <a:buChar char="•"/>
            </a:pPr>
            <a:r>
              <a:rPr lang="en-GB" sz="2000" dirty="0"/>
              <a:t>The CBF process and important dates during the year</a:t>
            </a:r>
          </a:p>
          <a:p>
            <a:pPr marL="742950" lvl="1" indent="-285750">
              <a:buFont typeface="Arial" panose="020B0604020202020204" pitchFamily="34" charset="0"/>
              <a:buChar char="•"/>
            </a:pPr>
            <a:r>
              <a:rPr lang="en-GB" sz="2000" dirty="0"/>
              <a:t>How to identify a competence level</a:t>
            </a:r>
          </a:p>
          <a:p>
            <a:pPr marL="742950" lvl="1" indent="-285750">
              <a:buFont typeface="Arial" panose="020B0604020202020204" pitchFamily="34" charset="0"/>
              <a:buChar char="•"/>
            </a:pPr>
            <a:r>
              <a:rPr lang="en-GB" sz="2000" dirty="0"/>
              <a:t>How to identify competence examples</a:t>
            </a:r>
          </a:p>
          <a:p>
            <a:pPr marL="742950" lvl="1" indent="-285750">
              <a:buFont typeface="Arial" panose="020B0604020202020204" pitchFamily="34" charset="0"/>
              <a:buChar char="•"/>
            </a:pPr>
            <a:r>
              <a:rPr lang="en-GB" sz="2000" dirty="0"/>
              <a:t>Making a competence decision at the end of the year</a:t>
            </a:r>
          </a:p>
          <a:p>
            <a:endParaRPr lang="en-GB" sz="2000" b="1" dirty="0">
              <a:cs typeface="Arial"/>
            </a:endParaRPr>
          </a:p>
          <a:p>
            <a:r>
              <a:rPr lang="en-GB" sz="2000" b="1" dirty="0">
                <a:solidFill>
                  <a:schemeClr val="accent4"/>
                </a:solidFill>
                <a:cs typeface="Arial"/>
              </a:rPr>
              <a:t>Share the CBF Launch Event Outlook calendar invite with your teams</a:t>
            </a:r>
          </a:p>
          <a:p>
            <a:pPr marL="342900" lvl="0" indent="-342900">
              <a:buFont typeface="Arial" panose="020B0604020202020204" pitchFamily="34" charset="0"/>
              <a:buChar char="•"/>
            </a:pPr>
            <a:r>
              <a:rPr lang="en-GB" altLang="en-US" sz="2000" dirty="0">
                <a:ea typeface="Calibri" panose="020F0502020204030204" pitchFamily="34" charset="0"/>
                <a:cs typeface="Calibri" panose="020F0502020204030204" pitchFamily="34" charset="0"/>
              </a:rPr>
              <a:t>Add the invite to your Outlook calendar:</a:t>
            </a:r>
          </a:p>
          <a:p>
            <a:pPr marL="914400" lvl="1" indent="-457200">
              <a:buFont typeface="+mj-lt"/>
              <a:buAutoNum type="arabicPeriod"/>
            </a:pPr>
            <a:r>
              <a:rPr lang="en-GB" altLang="en-US" sz="2000" dirty="0">
                <a:ea typeface="Calibri" panose="020F0502020204030204" pitchFamily="34" charset="0"/>
                <a:cs typeface="Calibri" panose="020F0502020204030204" pitchFamily="34" charset="0"/>
              </a:rPr>
              <a:t>Double click ‘CBF Launch Event.ics’ icon to add the event to your calendar with the event link</a:t>
            </a:r>
          </a:p>
          <a:p>
            <a:pPr marL="914400" lvl="1" indent="-457200">
              <a:buFont typeface="+mj-lt"/>
              <a:buAutoNum type="arabicPeriod"/>
            </a:pPr>
            <a:r>
              <a:rPr lang="en-GB" altLang="en-US" sz="2000" dirty="0">
                <a:ea typeface="Calibri" panose="020F0502020204030204" pitchFamily="34" charset="0"/>
                <a:cs typeface="Calibri" panose="020F0502020204030204" pitchFamily="34" charset="0"/>
              </a:rPr>
              <a:t>Once the invite opens, click ‘Save &amp; Close’ (top left) to save the invite to your calendar</a:t>
            </a:r>
          </a:p>
          <a:p>
            <a:pPr marL="285750" indent="-285750">
              <a:buFont typeface="Arial" panose="020B0604020202020204" pitchFamily="34" charset="0"/>
              <a:buChar char="•"/>
            </a:pPr>
            <a:endParaRPr lang="en-GB" b="1" dirty="0">
              <a:cs typeface="Arial"/>
            </a:endParaRPr>
          </a:p>
          <a:p>
            <a:pPr marL="285750" lvl="0" indent="-285750">
              <a:buFont typeface="Arial" panose="020B0604020202020204" pitchFamily="34" charset="0"/>
              <a:buChar char="•"/>
            </a:pPr>
            <a:endParaRPr lang="en-GB" dirty="0"/>
          </a:p>
          <a:p>
            <a:pPr marL="182563" indent="-182563">
              <a:buFont typeface="Arial" panose="020B0604020202020204" pitchFamily="34" charset="0"/>
              <a:buChar char="•"/>
            </a:pPr>
            <a:endParaRPr lang="en-GB" sz="1400" dirty="0"/>
          </a:p>
        </p:txBody>
      </p:sp>
      <p:sp>
        <p:nvSpPr>
          <p:cNvPr id="12" name="Text Box 1">
            <a:extLst>
              <a:ext uri="{FF2B5EF4-FFF2-40B4-BE49-F238E27FC236}">
                <a16:creationId xmlns:a16="http://schemas.microsoft.com/office/drawing/2014/main" id="{A4167F87-ACDD-4D3C-9810-DE8DF4726C31}"/>
              </a:ext>
            </a:extLst>
          </p:cNvPr>
          <p:cNvSpPr txBox="1">
            <a:spLocks noChangeArrowheads="1"/>
          </p:cNvSpPr>
          <p:nvPr/>
        </p:nvSpPr>
        <p:spPr bwMode="auto">
          <a:xfrm>
            <a:off x="5804902" y="4772818"/>
            <a:ext cx="3443874" cy="1723549"/>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spcAft>
                <a:spcPts val="0"/>
              </a:spcAft>
            </a:pPr>
            <a:r>
              <a:rPr lang="en-GB" dirty="0">
                <a:solidFill>
                  <a:schemeClr val="tx1"/>
                </a:solidFill>
                <a:effectLst/>
                <a:ea typeface="Calibri" panose="020F0502020204030204" pitchFamily="34" charset="0"/>
              </a:rPr>
              <a:t>Submit pre event questions to:</a:t>
            </a:r>
          </a:p>
          <a:p>
            <a:pPr>
              <a:spcAft>
                <a:spcPts val="0"/>
              </a:spcAft>
            </a:pPr>
            <a:r>
              <a:rPr lang="en-GB" u="sng" dirty="0">
                <a:solidFill>
                  <a:srgbClr val="0563C1"/>
                </a:solidFill>
                <a:effectLst/>
                <a:ea typeface="Calibri" panose="020F0502020204030204" pitchFamily="34" charset="0"/>
                <a:hlinkClick r:id="rId4"/>
              </a:rPr>
              <a:t>CBF-Enquiries@justice.gov.uk</a:t>
            </a:r>
            <a:endParaRPr lang="en-GB" dirty="0">
              <a:effectLst/>
              <a:ea typeface="Calibri" panose="020F0502020204030204" pitchFamily="34" charset="0"/>
            </a:endParaRPr>
          </a:p>
          <a:p>
            <a:pPr>
              <a:spcAft>
                <a:spcPts val="0"/>
              </a:spcAft>
            </a:pPr>
            <a:r>
              <a:rPr lang="en-GB" dirty="0">
                <a:effectLst/>
                <a:ea typeface="Calibri" panose="020F0502020204030204" pitchFamily="34" charset="0"/>
              </a:rPr>
              <a:t> </a:t>
            </a:r>
          </a:p>
          <a:p>
            <a:pPr>
              <a:spcAft>
                <a:spcPts val="0"/>
              </a:spcAft>
            </a:pPr>
            <a:r>
              <a:rPr lang="en-GB" dirty="0">
                <a:solidFill>
                  <a:schemeClr val="tx1"/>
                </a:solidFill>
                <a:effectLst/>
                <a:ea typeface="Calibri" panose="020F0502020204030204" pitchFamily="34" charset="0"/>
              </a:rPr>
              <a:t>For more info go to:</a:t>
            </a:r>
            <a:endParaRPr lang="en-GB" dirty="0">
              <a:solidFill>
                <a:schemeClr val="tx1"/>
              </a:solidFill>
              <a:ea typeface="Calibri" panose="020F0502020204030204" pitchFamily="34" charset="0"/>
            </a:endParaRPr>
          </a:p>
          <a:p>
            <a:pPr>
              <a:spcAft>
                <a:spcPts val="0"/>
              </a:spcAft>
            </a:pPr>
            <a:r>
              <a:rPr lang="en-GB" u="sng" dirty="0">
                <a:solidFill>
                  <a:srgbClr val="0563C1"/>
                </a:solidFill>
                <a:effectLst/>
                <a:ea typeface="Calibri" panose="020F0502020204030204" pitchFamily="34" charset="0"/>
                <a:hlinkClick r:id="rId5"/>
              </a:rPr>
              <a:t>HMPPS Intranet</a:t>
            </a:r>
            <a:r>
              <a:rPr lang="en-GB" dirty="0">
                <a:effectLst/>
                <a:ea typeface="Calibri" panose="020F0502020204030204" pitchFamily="34" charset="0"/>
              </a:rPr>
              <a:t> &amp; Welcome </a:t>
            </a:r>
            <a:r>
              <a:rPr lang="en-GB" sz="1600" dirty="0">
                <a:effectLst/>
                <a:ea typeface="Calibri" panose="020F0502020204030204" pitchFamily="34" charset="0"/>
              </a:rPr>
              <a:t>Hub </a:t>
            </a:r>
          </a:p>
        </p:txBody>
      </p:sp>
      <p:sp>
        <p:nvSpPr>
          <p:cNvPr id="13" name="Rectangle 3">
            <a:extLst>
              <a:ext uri="{FF2B5EF4-FFF2-40B4-BE49-F238E27FC236}">
                <a16:creationId xmlns:a16="http://schemas.microsoft.com/office/drawing/2014/main" id="{26F57EF2-4DC0-4D0E-8A26-553B912C32FF}"/>
              </a:ext>
            </a:extLst>
          </p:cNvPr>
          <p:cNvSpPr>
            <a:spLocks noChangeArrowheads="1"/>
          </p:cNvSpPr>
          <p:nvPr/>
        </p:nvSpPr>
        <p:spPr bwMode="auto">
          <a:xfrm>
            <a:off x="0" y="1079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14" name="Object 13">
            <a:extLst>
              <a:ext uri="{FF2B5EF4-FFF2-40B4-BE49-F238E27FC236}">
                <a16:creationId xmlns:a16="http://schemas.microsoft.com/office/drawing/2014/main" id="{84149249-D4B8-4EC7-AF38-C4A024CE32EA}"/>
              </a:ext>
            </a:extLst>
          </p:cNvPr>
          <p:cNvGraphicFramePr>
            <a:graphicFrameLocks noChangeAspect="1"/>
          </p:cNvGraphicFramePr>
          <p:nvPr>
            <p:extLst>
              <p:ext uri="{D42A27DB-BD31-4B8C-83A1-F6EECF244321}">
                <p14:modId xmlns:p14="http://schemas.microsoft.com/office/powerpoint/2010/main" val="3451547564"/>
              </p:ext>
            </p:extLst>
          </p:nvPr>
        </p:nvGraphicFramePr>
        <p:xfrm>
          <a:off x="2850340" y="4900115"/>
          <a:ext cx="2793600" cy="1141215"/>
        </p:xfrm>
        <a:graphic>
          <a:graphicData uri="http://schemas.openxmlformats.org/presentationml/2006/ole">
            <mc:AlternateContent xmlns:mc="http://schemas.openxmlformats.org/markup-compatibility/2006">
              <mc:Choice xmlns:v="urn:schemas-microsoft-com:vml" Requires="v">
                <p:oleObj spid="_x0000_s1027" name="Packager Shell Object" showAsIcon="1" r:id="rId6" imgW="1118880" imgH="456480" progId="Package">
                  <p:embed/>
                </p:oleObj>
              </mc:Choice>
              <mc:Fallback>
                <p:oleObj name="Packager Shell Object" showAsIcon="1" r:id="rId6" imgW="1118880" imgH="456480" progId="Package">
                  <p:embed/>
                  <p:pic>
                    <p:nvPicPr>
                      <p:cNvPr id="14" name="Object 13">
                        <a:extLst>
                          <a:ext uri="{FF2B5EF4-FFF2-40B4-BE49-F238E27FC236}">
                            <a16:creationId xmlns:a16="http://schemas.microsoft.com/office/drawing/2014/main" id="{84149249-D4B8-4EC7-AF38-C4A024CE32EA}"/>
                          </a:ext>
                        </a:extLst>
                      </p:cNvPr>
                      <p:cNvPicPr/>
                      <p:nvPr/>
                    </p:nvPicPr>
                    <p:blipFill>
                      <a:blip r:embed="rId7"/>
                      <a:stretch>
                        <a:fillRect/>
                      </a:stretch>
                    </p:blipFill>
                    <p:spPr>
                      <a:xfrm>
                        <a:off x="2850340" y="4900115"/>
                        <a:ext cx="2793600" cy="1141215"/>
                      </a:xfrm>
                      <a:prstGeom prst="rect">
                        <a:avLst/>
                      </a:prstGeom>
                    </p:spPr>
                  </p:pic>
                </p:oleObj>
              </mc:Fallback>
            </mc:AlternateContent>
          </a:graphicData>
        </a:graphic>
      </p:graphicFrame>
    </p:spTree>
    <p:extLst>
      <p:ext uri="{BB962C8B-B14F-4D97-AF65-F5344CB8AC3E}">
        <p14:creationId xmlns:p14="http://schemas.microsoft.com/office/powerpoint/2010/main" val="25247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5E60-3858-46F9-8A1B-FF171F332A04}"/>
              </a:ext>
            </a:extLst>
          </p:cNvPr>
          <p:cNvSpPr>
            <a:spLocks noGrp="1"/>
          </p:cNvSpPr>
          <p:nvPr>
            <p:ph type="title"/>
          </p:nvPr>
        </p:nvSpPr>
        <p:spPr>
          <a:xfrm>
            <a:off x="504000" y="432000"/>
            <a:ext cx="11131200" cy="511174"/>
          </a:xfrm>
        </p:spPr>
        <p:txBody>
          <a:bodyPr/>
          <a:lstStyle/>
          <a:p>
            <a:r>
              <a:rPr lang="en-GB" dirty="0"/>
              <a:t>Probation Workforce Programme</a:t>
            </a:r>
          </a:p>
        </p:txBody>
      </p:sp>
      <p:sp>
        <p:nvSpPr>
          <p:cNvPr id="4" name="Slide Number Placeholder 3">
            <a:extLst>
              <a:ext uri="{FF2B5EF4-FFF2-40B4-BE49-F238E27FC236}">
                <a16:creationId xmlns:a16="http://schemas.microsoft.com/office/drawing/2014/main" id="{5AF4674D-43E6-43AE-A6D8-E1D85A679D10}"/>
              </a:ext>
            </a:extLst>
          </p:cNvPr>
          <p:cNvSpPr>
            <a:spLocks noGrp="1"/>
          </p:cNvSpPr>
          <p:nvPr>
            <p:ph type="sldNum" sz="quarter" idx="10"/>
          </p:nvPr>
        </p:nvSpPr>
        <p:spPr/>
        <p:txBody>
          <a:bodyPr/>
          <a:lstStyle/>
          <a:p>
            <a:pPr>
              <a:defRPr/>
            </a:pPr>
            <a:fld id="{8DA62C57-F68F-4167-9CC7-0D93D0D78B03}" type="slidenum">
              <a:rPr lang="en-GB" smtClean="0"/>
              <a:pPr>
                <a:defRPr/>
              </a:pPr>
              <a:t>19</a:t>
            </a:fld>
            <a:endParaRPr lang="en-GB" dirty="0"/>
          </a:p>
        </p:txBody>
      </p:sp>
      <p:sp>
        <p:nvSpPr>
          <p:cNvPr id="6" name="TextBox 5">
            <a:extLst>
              <a:ext uri="{FF2B5EF4-FFF2-40B4-BE49-F238E27FC236}">
                <a16:creationId xmlns:a16="http://schemas.microsoft.com/office/drawing/2014/main" id="{722C3A2C-BAA0-44C4-B144-CBEC823B0866}"/>
              </a:ext>
            </a:extLst>
          </p:cNvPr>
          <p:cNvSpPr txBox="1"/>
          <p:nvPr/>
        </p:nvSpPr>
        <p:spPr>
          <a:xfrm>
            <a:off x="326285" y="984270"/>
            <a:ext cx="11338663" cy="3231654"/>
          </a:xfrm>
          <a:prstGeom prst="rect">
            <a:avLst/>
          </a:prstGeom>
          <a:noFill/>
        </p:spPr>
        <p:txBody>
          <a:bodyPr wrap="square" rtlCol="0">
            <a:spAutoFit/>
          </a:bodyPr>
          <a:lstStyle/>
          <a:p>
            <a:r>
              <a:rPr lang="en-GB" sz="2000" b="1" dirty="0">
                <a:solidFill>
                  <a:schemeClr val="accent4"/>
                </a:solidFill>
              </a:rPr>
              <a:t>Equality, Diversity, Inclusion &amp; Belonging (EDIB) Action Plan</a:t>
            </a:r>
          </a:p>
          <a:p>
            <a:pPr marL="285750" indent="-285750">
              <a:buFont typeface="Arial" panose="020B0604020202020204" pitchFamily="34" charset="0"/>
              <a:buChar char="•"/>
            </a:pPr>
            <a:r>
              <a:rPr lang="en-GB" sz="2000" dirty="0"/>
              <a:t>Our Unified Probation Service is about more than structural changes, it is about our staff and enabling them to deliver an excellent professional service</a:t>
            </a:r>
          </a:p>
          <a:p>
            <a:pPr marL="285750" indent="-285750">
              <a:buFont typeface="Arial" panose="020B0604020202020204" pitchFamily="34" charset="0"/>
              <a:buChar char="•"/>
            </a:pPr>
            <a:r>
              <a:rPr lang="en-GB" sz="2000" dirty="0"/>
              <a:t>We will be setting out our strategic direction and commitments to progress </a:t>
            </a:r>
            <a:r>
              <a:rPr lang="en-GB" sz="2000" b="1" dirty="0"/>
              <a:t>Equalities, Diversity, Inclusion and Belonging</a:t>
            </a:r>
            <a:r>
              <a:rPr lang="en-GB" sz="2000" dirty="0"/>
              <a:t> in our ‘Action Plan’, due to be published on </a:t>
            </a:r>
            <a:r>
              <a:rPr lang="en-GB" sz="2000" b="1" dirty="0"/>
              <a:t>26 April</a:t>
            </a:r>
            <a:r>
              <a:rPr lang="en-GB" sz="2000" dirty="0"/>
              <a:t>;  Amy Rees will be communicating this to staff via a blog on the intranet</a:t>
            </a:r>
          </a:p>
          <a:p>
            <a:endParaRPr lang="en-GB" sz="1400" dirty="0"/>
          </a:p>
          <a:p>
            <a:endParaRPr lang="en-GB" sz="1400" dirty="0"/>
          </a:p>
          <a:p>
            <a:endParaRPr lang="en-GB" sz="1400" dirty="0"/>
          </a:p>
          <a:p>
            <a:endParaRPr lang="en-GB" sz="1400" dirty="0"/>
          </a:p>
          <a:p>
            <a:endParaRPr lang="en-GB" sz="1400" dirty="0"/>
          </a:p>
          <a:p>
            <a:pPr marL="182563" indent="-182563">
              <a:buFont typeface="Arial" panose="020B0604020202020204" pitchFamily="34" charset="0"/>
              <a:buChar char="•"/>
            </a:pPr>
            <a:endParaRPr lang="en-GB" sz="1400" dirty="0"/>
          </a:p>
        </p:txBody>
      </p:sp>
      <p:sp>
        <p:nvSpPr>
          <p:cNvPr id="13" name="Rectangle 3">
            <a:extLst>
              <a:ext uri="{FF2B5EF4-FFF2-40B4-BE49-F238E27FC236}">
                <a16:creationId xmlns:a16="http://schemas.microsoft.com/office/drawing/2014/main" id="{26F57EF2-4DC0-4D0E-8A26-553B912C32FF}"/>
              </a:ext>
            </a:extLst>
          </p:cNvPr>
          <p:cNvSpPr>
            <a:spLocks noChangeArrowheads="1"/>
          </p:cNvSpPr>
          <p:nvPr/>
        </p:nvSpPr>
        <p:spPr bwMode="auto">
          <a:xfrm>
            <a:off x="197593" y="10260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9" name="Group 18">
            <a:extLst>
              <a:ext uri="{FF2B5EF4-FFF2-40B4-BE49-F238E27FC236}">
                <a16:creationId xmlns:a16="http://schemas.microsoft.com/office/drawing/2014/main" id="{8369FCD2-BC07-49B9-8BB7-B97F737C98AE}"/>
              </a:ext>
            </a:extLst>
          </p:cNvPr>
          <p:cNvGrpSpPr/>
          <p:nvPr/>
        </p:nvGrpSpPr>
        <p:grpSpPr>
          <a:xfrm>
            <a:off x="3316236" y="4892669"/>
            <a:ext cx="5018785" cy="1977349"/>
            <a:chOff x="1264377" y="3620529"/>
            <a:chExt cx="5861994" cy="2552061"/>
          </a:xfrm>
        </p:grpSpPr>
        <p:pic>
          <p:nvPicPr>
            <p:cNvPr id="11" name="Picture 10">
              <a:extLst>
                <a:ext uri="{FF2B5EF4-FFF2-40B4-BE49-F238E27FC236}">
                  <a16:creationId xmlns:a16="http://schemas.microsoft.com/office/drawing/2014/main" id="{9011F9B2-037F-4853-8193-2DD0F4441604}"/>
                </a:ext>
              </a:extLst>
            </p:cNvPr>
            <p:cNvPicPr>
              <a:picLocks noChangeAspect="1"/>
            </p:cNvPicPr>
            <p:nvPr/>
          </p:nvPicPr>
          <p:blipFill>
            <a:blip r:embed="rId3"/>
            <a:stretch>
              <a:fillRect/>
            </a:stretch>
          </p:blipFill>
          <p:spPr>
            <a:xfrm>
              <a:off x="3928812" y="3620529"/>
              <a:ext cx="3197559" cy="1055032"/>
            </a:xfrm>
            <a:prstGeom prst="rect">
              <a:avLst/>
            </a:prstGeom>
          </p:spPr>
        </p:pic>
        <p:pic>
          <p:nvPicPr>
            <p:cNvPr id="17" name="Picture 16">
              <a:extLst>
                <a:ext uri="{FF2B5EF4-FFF2-40B4-BE49-F238E27FC236}">
                  <a16:creationId xmlns:a16="http://schemas.microsoft.com/office/drawing/2014/main" id="{DBAA64E6-F8C2-4B8F-940D-2D7FED206D25}"/>
                </a:ext>
              </a:extLst>
            </p:cNvPr>
            <p:cNvPicPr>
              <a:picLocks noChangeAspect="1"/>
            </p:cNvPicPr>
            <p:nvPr/>
          </p:nvPicPr>
          <p:blipFill>
            <a:blip r:embed="rId4"/>
            <a:stretch>
              <a:fillRect/>
            </a:stretch>
          </p:blipFill>
          <p:spPr>
            <a:xfrm>
              <a:off x="1264377" y="4742932"/>
              <a:ext cx="3039988" cy="1429658"/>
            </a:xfrm>
            <a:prstGeom prst="rect">
              <a:avLst/>
            </a:prstGeom>
          </p:spPr>
        </p:pic>
        <p:pic>
          <p:nvPicPr>
            <p:cNvPr id="18" name="Picture 17">
              <a:extLst>
                <a:ext uri="{FF2B5EF4-FFF2-40B4-BE49-F238E27FC236}">
                  <a16:creationId xmlns:a16="http://schemas.microsoft.com/office/drawing/2014/main" id="{5F4F480D-59C5-4972-8A34-D89C3C6F3093}"/>
                </a:ext>
              </a:extLst>
            </p:cNvPr>
            <p:cNvPicPr>
              <a:picLocks noChangeAspect="1"/>
            </p:cNvPicPr>
            <p:nvPr/>
          </p:nvPicPr>
          <p:blipFill>
            <a:blip r:embed="rId5"/>
            <a:stretch>
              <a:fillRect/>
            </a:stretch>
          </p:blipFill>
          <p:spPr>
            <a:xfrm>
              <a:off x="4007597" y="4969355"/>
              <a:ext cx="3039988" cy="980147"/>
            </a:xfrm>
            <a:prstGeom prst="rect">
              <a:avLst/>
            </a:prstGeom>
          </p:spPr>
        </p:pic>
      </p:grpSp>
      <p:pic>
        <p:nvPicPr>
          <p:cNvPr id="14" name="Picture 13">
            <a:extLst>
              <a:ext uri="{FF2B5EF4-FFF2-40B4-BE49-F238E27FC236}">
                <a16:creationId xmlns:a16="http://schemas.microsoft.com/office/drawing/2014/main" id="{FBB9D6B5-9469-4C3F-A7BD-04E112350265}"/>
              </a:ext>
            </a:extLst>
          </p:cNvPr>
          <p:cNvPicPr>
            <a:picLocks noChangeAspect="1"/>
          </p:cNvPicPr>
          <p:nvPr/>
        </p:nvPicPr>
        <p:blipFill>
          <a:blip r:embed="rId6"/>
          <a:stretch>
            <a:fillRect/>
          </a:stretch>
        </p:blipFill>
        <p:spPr>
          <a:xfrm>
            <a:off x="9214537" y="2677236"/>
            <a:ext cx="2328101" cy="3159567"/>
          </a:xfrm>
          <a:prstGeom prst="rect">
            <a:avLst/>
          </a:prstGeom>
          <a:effectLst>
            <a:outerShdw blurRad="50800" dist="139700" dir="3000000" algn="t" rotWithShape="0">
              <a:prstClr val="black">
                <a:alpha val="40000"/>
              </a:prstClr>
            </a:outerShdw>
          </a:effectLst>
        </p:spPr>
      </p:pic>
      <p:pic>
        <p:nvPicPr>
          <p:cNvPr id="3" name="Picture 2">
            <a:extLst>
              <a:ext uri="{FF2B5EF4-FFF2-40B4-BE49-F238E27FC236}">
                <a16:creationId xmlns:a16="http://schemas.microsoft.com/office/drawing/2014/main" id="{A2E4121C-B233-4A76-BCBC-94D68C53018B}"/>
              </a:ext>
            </a:extLst>
          </p:cNvPr>
          <p:cNvPicPr>
            <a:picLocks noChangeAspect="1"/>
          </p:cNvPicPr>
          <p:nvPr/>
        </p:nvPicPr>
        <p:blipFill>
          <a:blip r:embed="rId7"/>
          <a:stretch>
            <a:fillRect/>
          </a:stretch>
        </p:blipFill>
        <p:spPr>
          <a:xfrm>
            <a:off x="3211386" y="4764681"/>
            <a:ext cx="2321678" cy="967658"/>
          </a:xfrm>
          <a:prstGeom prst="rect">
            <a:avLst/>
          </a:prstGeom>
        </p:spPr>
      </p:pic>
      <p:sp>
        <p:nvSpPr>
          <p:cNvPr id="5" name="Rectangle 4">
            <a:extLst>
              <a:ext uri="{FF2B5EF4-FFF2-40B4-BE49-F238E27FC236}">
                <a16:creationId xmlns:a16="http://schemas.microsoft.com/office/drawing/2014/main" id="{0B8FC314-2E62-4DD7-AE4F-9B2DC510618B}"/>
              </a:ext>
            </a:extLst>
          </p:cNvPr>
          <p:cNvSpPr/>
          <p:nvPr/>
        </p:nvSpPr>
        <p:spPr>
          <a:xfrm>
            <a:off x="3651308" y="4782507"/>
            <a:ext cx="1913929" cy="988925"/>
          </a:xfrm>
          <a:prstGeom prst="rect">
            <a:avLst/>
          </a:prstGeom>
        </p:spPr>
        <p:txBody>
          <a:bodyPr wrap="square">
            <a:spAutoFit/>
          </a:bodyPr>
          <a:lstStyle/>
          <a:p>
            <a:pPr>
              <a:lnSpc>
                <a:spcPct val="107000"/>
              </a:lnSpc>
              <a:spcAft>
                <a:spcPts val="800"/>
              </a:spcAft>
            </a:pPr>
            <a:r>
              <a:rPr lang="en-GB" sz="1100" b="1" dirty="0">
                <a:solidFill>
                  <a:srgbClr val="000000"/>
                </a:solidFill>
                <a:ea typeface="Calibri" panose="020F0502020204030204" pitchFamily="34" charset="0"/>
                <a:cs typeface="Times New Roman" panose="02020603050405020304" pitchFamily="18" charset="0"/>
              </a:rPr>
              <a:t>Attract and retain a diverse workforce that better reflects the diversity of our society and people on probation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47">
            <a:extLst>
              <a:ext uri="{FF2B5EF4-FFF2-40B4-BE49-F238E27FC236}">
                <a16:creationId xmlns:a16="http://schemas.microsoft.com/office/drawing/2014/main" id="{32FD7998-B425-4AAE-B804-CB70FC86C096}"/>
              </a:ext>
            </a:extLst>
          </p:cNvPr>
          <p:cNvSpPr txBox="1"/>
          <p:nvPr/>
        </p:nvSpPr>
        <p:spPr>
          <a:xfrm>
            <a:off x="3206994" y="4741411"/>
            <a:ext cx="373380" cy="838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4800" b="1" dirty="0">
                <a:effectLst/>
                <a:latin typeface="Arial" panose="020B060402020202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703FF94-83EC-4892-83AD-45E14DB98084}"/>
              </a:ext>
            </a:extLst>
          </p:cNvPr>
          <p:cNvSpPr txBox="1"/>
          <p:nvPr/>
        </p:nvSpPr>
        <p:spPr>
          <a:xfrm>
            <a:off x="326285" y="2837089"/>
            <a:ext cx="8888252" cy="2215991"/>
          </a:xfrm>
          <a:prstGeom prst="rect">
            <a:avLst/>
          </a:prstGeom>
          <a:noFill/>
        </p:spPr>
        <p:txBody>
          <a:bodyPr wrap="square" rtlCol="0">
            <a:spAutoFit/>
          </a:bodyPr>
          <a:lstStyle/>
          <a:p>
            <a:pPr marL="285750" indent="-285750">
              <a:buFont typeface="Arial" panose="020B0604020202020204" pitchFamily="34" charset="0"/>
              <a:buChar char="•"/>
            </a:pPr>
            <a:r>
              <a:rPr lang="en-GB" sz="2000" dirty="0"/>
              <a:t>The </a:t>
            </a:r>
            <a:r>
              <a:rPr lang="en-GB" sz="2000" b="1" dirty="0"/>
              <a:t>EDIB Action Plan </a:t>
            </a:r>
            <a:r>
              <a:rPr lang="en-GB" sz="2000" dirty="0"/>
              <a:t>sets out a 12 month plan – including planned commitments for year two – focussing on the four key areas, below, and shares the initiatives we will implement to achieve our goals and deliver on our promise to our people</a:t>
            </a:r>
          </a:p>
          <a:p>
            <a:pPr marL="285750" indent="-285750">
              <a:buFont typeface="Arial" panose="020B0604020202020204" pitchFamily="34" charset="0"/>
              <a:buChar char="•"/>
            </a:pPr>
            <a:r>
              <a:rPr lang="en-GB" sz="2000" dirty="0"/>
              <a:t>If you want to know more about the </a:t>
            </a:r>
            <a:r>
              <a:rPr lang="en-GB" sz="2000" b="1" dirty="0"/>
              <a:t>EDIB Action Plan </a:t>
            </a:r>
            <a:r>
              <a:rPr lang="en-GB" sz="2000" dirty="0"/>
              <a:t>please contact:  </a:t>
            </a:r>
            <a:r>
              <a:rPr lang="en-GB" sz="2000" dirty="0">
                <a:solidFill>
                  <a:srgbClr val="FF0000"/>
                </a:solidFill>
                <a:hlinkClick r:id="rId8"/>
              </a:rPr>
              <a:t>Aisha.Ahmed3@justice.gov.uk</a:t>
            </a:r>
            <a:endParaRPr lang="en-GB" sz="2000" dirty="0">
              <a:solidFill>
                <a:srgbClr val="FF0000"/>
              </a:solidFill>
            </a:endParaRPr>
          </a:p>
          <a:p>
            <a:endParaRPr lang="en-GB" dirty="0"/>
          </a:p>
        </p:txBody>
      </p:sp>
    </p:spTree>
    <p:extLst>
      <p:ext uri="{BB962C8B-B14F-4D97-AF65-F5344CB8AC3E}">
        <p14:creationId xmlns:p14="http://schemas.microsoft.com/office/powerpoint/2010/main" val="428262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F14C-550D-443E-9BE5-796CE8EA9964}"/>
              </a:ext>
            </a:extLst>
          </p:cNvPr>
          <p:cNvSpPr>
            <a:spLocks noGrp="1"/>
          </p:cNvSpPr>
          <p:nvPr>
            <p:ph type="title"/>
          </p:nvPr>
        </p:nvSpPr>
        <p:spPr/>
        <p:txBody>
          <a:bodyPr/>
          <a:lstStyle/>
          <a:p>
            <a:r>
              <a:rPr lang="en-GB" dirty="0"/>
              <a:t>April Topics</a:t>
            </a:r>
          </a:p>
        </p:txBody>
      </p:sp>
      <p:sp>
        <p:nvSpPr>
          <p:cNvPr id="4" name="Slide Number Placeholder 3">
            <a:extLst>
              <a:ext uri="{FF2B5EF4-FFF2-40B4-BE49-F238E27FC236}">
                <a16:creationId xmlns:a16="http://schemas.microsoft.com/office/drawing/2014/main" id="{480E3FD5-88DF-41BD-BCE7-0B3734B4E152}"/>
              </a:ext>
            </a:extLst>
          </p:cNvPr>
          <p:cNvSpPr>
            <a:spLocks noGrp="1"/>
          </p:cNvSpPr>
          <p:nvPr>
            <p:ph type="sldNum" sz="quarter" idx="10"/>
          </p:nvPr>
        </p:nvSpPr>
        <p:spPr/>
        <p:txBody>
          <a:bodyPr/>
          <a:lstStyle/>
          <a:p>
            <a:pPr>
              <a:defRPr/>
            </a:pPr>
            <a:fld id="{8DA62C57-F68F-4167-9CC7-0D93D0D78B03}" type="slidenum">
              <a:rPr lang="en-GB" smtClean="0"/>
              <a:pPr>
                <a:defRPr/>
              </a:pPr>
              <a:t>2</a:t>
            </a:fld>
            <a:endParaRPr lang="en-GB" dirty="0"/>
          </a:p>
        </p:txBody>
      </p:sp>
      <p:sp>
        <p:nvSpPr>
          <p:cNvPr id="12" name="TextBox 11">
            <a:extLst>
              <a:ext uri="{FF2B5EF4-FFF2-40B4-BE49-F238E27FC236}">
                <a16:creationId xmlns:a16="http://schemas.microsoft.com/office/drawing/2014/main" id="{D97EA155-557A-4049-A0B0-573096F7DC28}"/>
              </a:ext>
            </a:extLst>
          </p:cNvPr>
          <p:cNvSpPr txBox="1"/>
          <p:nvPr/>
        </p:nvSpPr>
        <p:spPr>
          <a:xfrm>
            <a:off x="8871856" y="2941876"/>
            <a:ext cx="1948543" cy="830997"/>
          </a:xfrm>
          <a:prstGeom prst="rect">
            <a:avLst/>
          </a:prstGeom>
          <a:noFill/>
        </p:spPr>
        <p:txBody>
          <a:bodyPr wrap="square" rtlCol="0">
            <a:spAutoFit/>
          </a:bodyPr>
          <a:lstStyle/>
          <a:p>
            <a:pPr algn="ctr"/>
            <a:r>
              <a:rPr lang="en-GB" sz="2400" b="1" dirty="0">
                <a:solidFill>
                  <a:schemeClr val="bg1"/>
                </a:solidFill>
              </a:rPr>
              <a:t>NEW this month</a:t>
            </a:r>
          </a:p>
        </p:txBody>
      </p:sp>
      <p:sp>
        <p:nvSpPr>
          <p:cNvPr id="13" name="Rectangle 12">
            <a:extLst>
              <a:ext uri="{FF2B5EF4-FFF2-40B4-BE49-F238E27FC236}">
                <a16:creationId xmlns:a16="http://schemas.microsoft.com/office/drawing/2014/main" id="{BC5D21B8-5BB6-49BA-AB67-AF5E7EEE5A7C}"/>
              </a:ext>
            </a:extLst>
          </p:cNvPr>
          <p:cNvSpPr/>
          <p:nvPr/>
        </p:nvSpPr>
        <p:spPr>
          <a:xfrm>
            <a:off x="527051" y="1282662"/>
            <a:ext cx="8502649" cy="5016758"/>
          </a:xfrm>
          <a:prstGeom prst="rect">
            <a:avLst/>
          </a:prstGeom>
        </p:spPr>
        <p:txBody>
          <a:bodyPr wrap="square">
            <a:spAutoFit/>
          </a:bodyPr>
          <a:lstStyle/>
          <a:p>
            <a:pPr marL="457200" indent="-457200">
              <a:buFont typeface="+mj-lt"/>
              <a:buAutoNum type="arabicPeriod"/>
            </a:pPr>
            <a:r>
              <a:rPr lang="en-GB" sz="2000" dirty="0"/>
              <a:t>Probation Reform Programme:  </a:t>
            </a:r>
            <a:r>
              <a:rPr lang="en-GB" sz="2000" b="1" dirty="0">
                <a:solidFill>
                  <a:schemeClr val="accent4"/>
                </a:solidFill>
              </a:rPr>
              <a:t>NEW</a:t>
            </a:r>
            <a:r>
              <a:rPr lang="en-GB" sz="2000" dirty="0"/>
              <a:t> Unified Tiering Model</a:t>
            </a:r>
          </a:p>
          <a:p>
            <a:pPr marL="457200" indent="-457200">
              <a:buFont typeface="+mj-lt"/>
              <a:buAutoNum type="arabicPeriod"/>
            </a:pPr>
            <a:r>
              <a:rPr lang="en-GB" sz="2000" dirty="0"/>
              <a:t>Probation Reform Programme:  </a:t>
            </a:r>
            <a:r>
              <a:rPr lang="en-GB" sz="2000" b="1" dirty="0">
                <a:solidFill>
                  <a:schemeClr val="accent4"/>
                </a:solidFill>
              </a:rPr>
              <a:t>NEW</a:t>
            </a:r>
            <a:r>
              <a:rPr lang="en-GB" sz="2000" b="1" dirty="0">
                <a:solidFill>
                  <a:schemeClr val="tx2"/>
                </a:solidFill>
              </a:rPr>
              <a:t> </a:t>
            </a:r>
            <a:r>
              <a:rPr lang="en-GB" sz="2000" dirty="0"/>
              <a:t>Commissioned Rehabilitative Services + </a:t>
            </a:r>
            <a:r>
              <a:rPr lang="en-GB" sz="2000" b="1" dirty="0">
                <a:solidFill>
                  <a:schemeClr val="tx2"/>
                </a:solidFill>
              </a:rPr>
              <a:t>UPDATES</a:t>
            </a:r>
            <a:r>
              <a:rPr lang="en-GB" sz="2000" dirty="0">
                <a:solidFill>
                  <a:schemeClr val="tx2"/>
                </a:solidFill>
              </a:rPr>
              <a:t> </a:t>
            </a:r>
          </a:p>
          <a:p>
            <a:pPr marL="457200" indent="-457200">
              <a:buFont typeface="+mj-lt"/>
              <a:buAutoNum type="arabicPeriod"/>
            </a:pPr>
            <a:r>
              <a:rPr lang="en-GB" sz="2000" dirty="0"/>
              <a:t>Probation Reform Programme:  </a:t>
            </a:r>
            <a:r>
              <a:rPr lang="en-GB" sz="2000" b="1" dirty="0">
                <a:solidFill>
                  <a:schemeClr val="accent4"/>
                </a:solidFill>
              </a:rPr>
              <a:t>NEW</a:t>
            </a:r>
            <a:r>
              <a:rPr lang="en-GB" sz="2000" dirty="0"/>
              <a:t> Telephony Service + Tech Rollout</a:t>
            </a:r>
          </a:p>
          <a:p>
            <a:pPr marL="457200" indent="-457200">
              <a:buFont typeface="+mj-lt"/>
              <a:buAutoNum type="arabicPeriod"/>
            </a:pPr>
            <a:r>
              <a:rPr lang="en-GB" sz="2000" dirty="0"/>
              <a:t>Probation Reform Programme (People): </a:t>
            </a:r>
            <a:r>
              <a:rPr lang="en-GB" sz="2000" b="1" dirty="0">
                <a:solidFill>
                  <a:schemeClr val="tx2"/>
                </a:solidFill>
              </a:rPr>
              <a:t>UPDATES </a:t>
            </a:r>
            <a:r>
              <a:rPr lang="en-GB" sz="2000" dirty="0"/>
              <a:t>Staff Transfers</a:t>
            </a:r>
            <a:endParaRPr lang="en-GB" sz="2000" b="1" dirty="0">
              <a:solidFill>
                <a:schemeClr val="tx2"/>
              </a:solidFill>
            </a:endParaRPr>
          </a:p>
          <a:p>
            <a:pPr marL="457200" indent="-457200">
              <a:buFont typeface="+mj-lt"/>
              <a:buAutoNum type="arabicPeriod"/>
            </a:pPr>
            <a:r>
              <a:rPr lang="en-GB" sz="2000" dirty="0"/>
              <a:t>Probation Workforce Programme: </a:t>
            </a:r>
            <a:r>
              <a:rPr lang="en-GB" sz="2000" b="1" dirty="0">
                <a:solidFill>
                  <a:schemeClr val="accent4"/>
                </a:solidFill>
              </a:rPr>
              <a:t>NEW </a:t>
            </a:r>
            <a:r>
              <a:rPr lang="en-GB" sz="2000" dirty="0"/>
              <a:t>Competency Based Framework + Equality, Diversity, Inclusion &amp; Belonging Action Plan + Recruitment and Retention Strategy</a:t>
            </a:r>
          </a:p>
          <a:p>
            <a:pPr marL="457200" indent="-457200">
              <a:buFont typeface="+mj-lt"/>
              <a:buAutoNum type="arabicPeriod"/>
            </a:pPr>
            <a:r>
              <a:rPr lang="en-GB" sz="2000" dirty="0"/>
              <a:t>Welcome Hub </a:t>
            </a:r>
            <a:r>
              <a:rPr lang="en-GB" sz="2000" b="1" dirty="0">
                <a:solidFill>
                  <a:schemeClr val="tx2"/>
                </a:solidFill>
              </a:rPr>
              <a:t>UPDATES and WHAT’s NEW</a:t>
            </a:r>
            <a:endParaRPr lang="en-GB" sz="2000" dirty="0"/>
          </a:p>
          <a:p>
            <a:pPr marL="457200" indent="-457200">
              <a:buFont typeface="+mj-lt"/>
              <a:buAutoNum type="arabicPeriod"/>
            </a:pPr>
            <a:r>
              <a:rPr lang="en-GB" sz="2000" dirty="0"/>
              <a:t>Persona Maps: </a:t>
            </a:r>
            <a:r>
              <a:rPr lang="en-GB" sz="2000" b="1" dirty="0">
                <a:solidFill>
                  <a:schemeClr val="accent4"/>
                </a:solidFill>
              </a:rPr>
              <a:t>NEW </a:t>
            </a:r>
            <a:r>
              <a:rPr lang="en-GB" sz="2000" dirty="0"/>
              <a:t>Impacts by Job Role (attachment to follow)</a:t>
            </a:r>
          </a:p>
          <a:p>
            <a:pPr marL="457200" indent="-457200">
              <a:buFont typeface="+mj-lt"/>
              <a:buAutoNum type="arabicPeriod"/>
            </a:pPr>
            <a:r>
              <a:rPr lang="en-GB" sz="2000" dirty="0">
                <a:highlight>
                  <a:srgbClr val="FFFF00"/>
                </a:highlight>
              </a:rPr>
              <a:t>[Region]</a:t>
            </a:r>
            <a:r>
              <a:rPr lang="en-GB" sz="2000" dirty="0"/>
              <a:t> April Areas of Focus</a:t>
            </a:r>
          </a:p>
          <a:p>
            <a:pPr marL="457200" indent="-457200">
              <a:buFont typeface="+mj-lt"/>
              <a:buAutoNum type="arabicPeriod"/>
            </a:pPr>
            <a:r>
              <a:rPr lang="en-GB" sz="2000" dirty="0"/>
              <a:t>Your Questions and Feedback</a:t>
            </a:r>
          </a:p>
          <a:p>
            <a:pPr marL="457200" indent="-457200">
              <a:buFont typeface="+mj-lt"/>
              <a:buAutoNum type="arabicPeriod"/>
            </a:pPr>
            <a:r>
              <a:rPr lang="en-GB" sz="2000" dirty="0"/>
              <a:t>Thank You</a:t>
            </a:r>
          </a:p>
          <a:p>
            <a:pPr marL="457200" indent="-457200">
              <a:buFont typeface="+mj-lt"/>
              <a:buAutoNum type="arabicPeriod"/>
            </a:pPr>
            <a:endParaRPr lang="en-GB" sz="2000" dirty="0"/>
          </a:p>
          <a:p>
            <a:pPr marL="457200" indent="-457200">
              <a:buFont typeface="+mj-lt"/>
              <a:buAutoNum type="arabicPeriod"/>
            </a:pPr>
            <a:endParaRPr lang="en-GB" sz="2000" dirty="0"/>
          </a:p>
        </p:txBody>
      </p:sp>
      <p:sp>
        <p:nvSpPr>
          <p:cNvPr id="3" name="TextBox 2">
            <a:extLst>
              <a:ext uri="{FF2B5EF4-FFF2-40B4-BE49-F238E27FC236}">
                <a16:creationId xmlns:a16="http://schemas.microsoft.com/office/drawing/2014/main" id="{1FB1DB22-B96F-4BFB-B6A4-CB9642D037C7}"/>
              </a:ext>
            </a:extLst>
          </p:cNvPr>
          <p:cNvSpPr txBox="1"/>
          <p:nvPr/>
        </p:nvSpPr>
        <p:spPr>
          <a:xfrm>
            <a:off x="9458325" y="978061"/>
            <a:ext cx="1866900" cy="4154984"/>
          </a:xfrm>
          <a:prstGeom prst="rect">
            <a:avLst/>
          </a:prstGeom>
          <a:noFill/>
        </p:spPr>
        <p:txBody>
          <a:bodyPr wrap="square" rtlCol="0">
            <a:spAutoFit/>
          </a:bodyPr>
          <a:lstStyle/>
          <a:p>
            <a:pPr algn="ctr"/>
            <a:r>
              <a:rPr lang="en-GB" sz="4400" b="1" dirty="0">
                <a:solidFill>
                  <a:schemeClr val="tx2"/>
                </a:solidFill>
                <a:latin typeface="Ink Free" panose="03080402000500000000" pitchFamily="66" charset="0"/>
              </a:rPr>
              <a:t>N</a:t>
            </a:r>
            <a:r>
              <a:rPr lang="en-GB" sz="4400" b="1" dirty="0">
                <a:solidFill>
                  <a:schemeClr val="accent4">
                    <a:lumMod val="60000"/>
                    <a:lumOff val="40000"/>
                  </a:schemeClr>
                </a:solidFill>
                <a:latin typeface="Ink Free" panose="03080402000500000000" pitchFamily="66" charset="0"/>
              </a:rPr>
              <a:t>E</a:t>
            </a:r>
            <a:r>
              <a:rPr lang="en-GB" sz="4400" b="1" dirty="0">
                <a:solidFill>
                  <a:schemeClr val="accent3">
                    <a:lumMod val="75000"/>
                  </a:schemeClr>
                </a:solidFill>
                <a:latin typeface="Ink Free" panose="03080402000500000000" pitchFamily="66" charset="0"/>
              </a:rPr>
              <a:t>W</a:t>
            </a:r>
          </a:p>
          <a:p>
            <a:pPr algn="ctr"/>
            <a:r>
              <a:rPr lang="en-GB" sz="4400" b="1" dirty="0">
                <a:solidFill>
                  <a:schemeClr val="accent4"/>
                </a:solidFill>
                <a:latin typeface="Ink Free" panose="03080402000500000000" pitchFamily="66" charset="0"/>
              </a:rPr>
              <a:t>N</a:t>
            </a:r>
            <a:r>
              <a:rPr lang="en-GB" sz="4400" b="1" dirty="0">
                <a:solidFill>
                  <a:schemeClr val="accent1">
                    <a:lumMod val="40000"/>
                    <a:lumOff val="60000"/>
                  </a:schemeClr>
                </a:solidFill>
                <a:latin typeface="Ink Free" panose="03080402000500000000" pitchFamily="66" charset="0"/>
              </a:rPr>
              <a:t>E</a:t>
            </a:r>
            <a:r>
              <a:rPr lang="en-GB" sz="4400" b="1" dirty="0">
                <a:solidFill>
                  <a:schemeClr val="tx2"/>
                </a:solidFill>
                <a:latin typeface="Ink Free" panose="03080402000500000000" pitchFamily="66" charset="0"/>
              </a:rPr>
              <a:t>E</a:t>
            </a:r>
            <a:r>
              <a:rPr lang="en-GB" sz="4400" b="1" dirty="0">
                <a:solidFill>
                  <a:schemeClr val="accent6">
                    <a:lumMod val="75000"/>
                  </a:schemeClr>
                </a:solidFill>
                <a:latin typeface="Ink Free" panose="03080402000500000000" pitchFamily="66" charset="0"/>
              </a:rPr>
              <a:t>D</a:t>
            </a:r>
            <a:r>
              <a:rPr lang="en-GB" sz="4400" b="1" dirty="0">
                <a:latin typeface="Ink Free" panose="03080402000500000000" pitchFamily="66" charset="0"/>
              </a:rPr>
              <a:t> </a:t>
            </a:r>
            <a:r>
              <a:rPr lang="en-GB" sz="4400" b="1" dirty="0">
                <a:solidFill>
                  <a:schemeClr val="accent4">
                    <a:lumMod val="60000"/>
                    <a:lumOff val="40000"/>
                  </a:schemeClr>
                </a:solidFill>
                <a:latin typeface="Ink Free" panose="03080402000500000000" pitchFamily="66" charset="0"/>
              </a:rPr>
              <a:t>T</a:t>
            </a:r>
            <a:r>
              <a:rPr lang="en-GB" sz="4400" b="1" dirty="0">
                <a:solidFill>
                  <a:schemeClr val="accent3">
                    <a:lumMod val="75000"/>
                  </a:schemeClr>
                </a:solidFill>
                <a:latin typeface="Ink Free" panose="03080402000500000000" pitchFamily="66" charset="0"/>
              </a:rPr>
              <a:t>O</a:t>
            </a:r>
            <a:r>
              <a:rPr lang="en-GB" sz="4400" b="1" dirty="0">
                <a:latin typeface="Ink Free" panose="03080402000500000000" pitchFamily="66" charset="0"/>
              </a:rPr>
              <a:t> </a:t>
            </a:r>
            <a:r>
              <a:rPr lang="en-GB" sz="4400" b="1" dirty="0">
                <a:solidFill>
                  <a:schemeClr val="accent6">
                    <a:lumMod val="75000"/>
                  </a:schemeClr>
                </a:solidFill>
                <a:latin typeface="Ink Free" panose="03080402000500000000" pitchFamily="66" charset="0"/>
              </a:rPr>
              <a:t>K</a:t>
            </a:r>
            <a:r>
              <a:rPr lang="en-GB" sz="4400" b="1" dirty="0">
                <a:solidFill>
                  <a:schemeClr val="accent1"/>
                </a:solidFill>
                <a:latin typeface="Ink Free" panose="03080402000500000000" pitchFamily="66" charset="0"/>
              </a:rPr>
              <a:t>N</a:t>
            </a:r>
            <a:r>
              <a:rPr lang="en-GB" sz="4400" b="1" dirty="0">
                <a:solidFill>
                  <a:schemeClr val="accent4">
                    <a:lumMod val="40000"/>
                    <a:lumOff val="60000"/>
                  </a:schemeClr>
                </a:solidFill>
                <a:latin typeface="Ink Free" panose="03080402000500000000" pitchFamily="66" charset="0"/>
              </a:rPr>
              <a:t>O</a:t>
            </a:r>
            <a:r>
              <a:rPr lang="en-GB" sz="4400" b="1" dirty="0">
                <a:solidFill>
                  <a:schemeClr val="accent1">
                    <a:lumMod val="60000"/>
                    <a:lumOff val="40000"/>
                  </a:schemeClr>
                </a:solidFill>
                <a:latin typeface="Ink Free" panose="03080402000500000000" pitchFamily="66" charset="0"/>
              </a:rPr>
              <a:t>W</a:t>
            </a:r>
            <a:r>
              <a:rPr lang="en-GB" sz="4400" b="1" dirty="0">
                <a:latin typeface="Ink Free" panose="03080402000500000000" pitchFamily="66" charset="0"/>
              </a:rPr>
              <a:t> </a:t>
            </a:r>
            <a:r>
              <a:rPr lang="en-GB" sz="4400" b="1" dirty="0">
                <a:solidFill>
                  <a:schemeClr val="accent4"/>
                </a:solidFill>
                <a:latin typeface="Ink Free" panose="03080402000500000000" pitchFamily="66" charset="0"/>
              </a:rPr>
              <a:t>A</a:t>
            </a:r>
            <a:r>
              <a:rPr lang="en-GB" sz="4400" b="1" dirty="0">
                <a:solidFill>
                  <a:schemeClr val="accent1">
                    <a:lumMod val="40000"/>
                    <a:lumOff val="60000"/>
                  </a:schemeClr>
                </a:solidFill>
                <a:latin typeface="Ink Free" panose="03080402000500000000" pitchFamily="66" charset="0"/>
              </a:rPr>
              <a:t>N</a:t>
            </a:r>
            <a:r>
              <a:rPr lang="en-GB" sz="4400" b="1" dirty="0">
                <a:solidFill>
                  <a:schemeClr val="accent6">
                    <a:lumMod val="75000"/>
                  </a:schemeClr>
                </a:solidFill>
                <a:latin typeface="Ink Free" panose="03080402000500000000" pitchFamily="66" charset="0"/>
              </a:rPr>
              <a:t>D</a:t>
            </a:r>
            <a:r>
              <a:rPr lang="en-GB" sz="4400" b="1" dirty="0">
                <a:latin typeface="Ink Free" panose="03080402000500000000" pitchFamily="66" charset="0"/>
              </a:rPr>
              <a:t> </a:t>
            </a:r>
            <a:r>
              <a:rPr lang="en-GB" sz="4400" b="1" dirty="0">
                <a:solidFill>
                  <a:schemeClr val="accent1">
                    <a:lumMod val="40000"/>
                    <a:lumOff val="60000"/>
                  </a:schemeClr>
                </a:solidFill>
                <a:latin typeface="Ink Free" panose="03080402000500000000" pitchFamily="66" charset="0"/>
              </a:rPr>
              <a:t>D</a:t>
            </a:r>
            <a:r>
              <a:rPr lang="en-GB" sz="4400" b="1" dirty="0">
                <a:solidFill>
                  <a:schemeClr val="accent4"/>
                </a:solidFill>
                <a:latin typeface="Ink Free" panose="03080402000500000000" pitchFamily="66" charset="0"/>
              </a:rPr>
              <a:t>O</a:t>
            </a:r>
            <a:r>
              <a:rPr lang="en-GB" sz="4400" b="1" dirty="0">
                <a:latin typeface="Ink Free" panose="03080402000500000000" pitchFamily="66" charset="0"/>
              </a:rPr>
              <a:t> </a:t>
            </a:r>
          </a:p>
        </p:txBody>
      </p:sp>
    </p:spTree>
    <p:extLst>
      <p:ext uri="{BB962C8B-B14F-4D97-AF65-F5344CB8AC3E}">
        <p14:creationId xmlns:p14="http://schemas.microsoft.com/office/powerpoint/2010/main" val="395067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5E60-3858-46F9-8A1B-FF171F332A04}"/>
              </a:ext>
            </a:extLst>
          </p:cNvPr>
          <p:cNvSpPr>
            <a:spLocks noGrp="1"/>
          </p:cNvSpPr>
          <p:nvPr>
            <p:ph type="title"/>
          </p:nvPr>
        </p:nvSpPr>
        <p:spPr>
          <a:xfrm>
            <a:off x="504000" y="432000"/>
            <a:ext cx="11131200" cy="511174"/>
          </a:xfrm>
        </p:spPr>
        <p:txBody>
          <a:bodyPr/>
          <a:lstStyle/>
          <a:p>
            <a:r>
              <a:rPr lang="en-GB" dirty="0"/>
              <a:t>Probation Workforce Programme</a:t>
            </a:r>
          </a:p>
        </p:txBody>
      </p:sp>
      <p:sp>
        <p:nvSpPr>
          <p:cNvPr id="4" name="Slide Number Placeholder 3">
            <a:extLst>
              <a:ext uri="{FF2B5EF4-FFF2-40B4-BE49-F238E27FC236}">
                <a16:creationId xmlns:a16="http://schemas.microsoft.com/office/drawing/2014/main" id="{5AF4674D-43E6-43AE-A6D8-E1D85A679D10}"/>
              </a:ext>
            </a:extLst>
          </p:cNvPr>
          <p:cNvSpPr>
            <a:spLocks noGrp="1"/>
          </p:cNvSpPr>
          <p:nvPr>
            <p:ph type="sldNum" sz="quarter" idx="10"/>
          </p:nvPr>
        </p:nvSpPr>
        <p:spPr/>
        <p:txBody>
          <a:bodyPr/>
          <a:lstStyle/>
          <a:p>
            <a:pPr>
              <a:defRPr/>
            </a:pPr>
            <a:fld id="{8DA62C57-F68F-4167-9CC7-0D93D0D78B03}" type="slidenum">
              <a:rPr lang="en-GB" smtClean="0"/>
              <a:pPr>
                <a:defRPr/>
              </a:pPr>
              <a:t>20</a:t>
            </a:fld>
            <a:endParaRPr lang="en-GB" dirty="0"/>
          </a:p>
        </p:txBody>
      </p:sp>
      <p:sp>
        <p:nvSpPr>
          <p:cNvPr id="6" name="TextBox 5">
            <a:extLst>
              <a:ext uri="{FF2B5EF4-FFF2-40B4-BE49-F238E27FC236}">
                <a16:creationId xmlns:a16="http://schemas.microsoft.com/office/drawing/2014/main" id="{722C3A2C-BAA0-44C4-B144-CBEC823B0866}"/>
              </a:ext>
            </a:extLst>
          </p:cNvPr>
          <p:cNvSpPr txBox="1"/>
          <p:nvPr/>
        </p:nvSpPr>
        <p:spPr>
          <a:xfrm>
            <a:off x="398797" y="921144"/>
            <a:ext cx="11504874" cy="3323987"/>
          </a:xfrm>
          <a:prstGeom prst="rect">
            <a:avLst/>
          </a:prstGeom>
          <a:noFill/>
        </p:spPr>
        <p:txBody>
          <a:bodyPr wrap="square" rtlCol="0">
            <a:spAutoFit/>
          </a:bodyPr>
          <a:lstStyle/>
          <a:p>
            <a:r>
              <a:rPr lang="en-GB" sz="2000" b="1" dirty="0">
                <a:solidFill>
                  <a:schemeClr val="accent4"/>
                </a:solidFill>
              </a:rPr>
              <a:t>Probation Service Recruitment &amp; Retention Strategy</a:t>
            </a:r>
          </a:p>
          <a:p>
            <a:pPr marL="285750" indent="-285750">
              <a:buFont typeface="Arial" panose="020B0604020202020204" pitchFamily="34" charset="0"/>
              <a:buChar char="•"/>
            </a:pPr>
            <a:r>
              <a:rPr lang="en-GB" sz="1900" dirty="0"/>
              <a:t>The </a:t>
            </a:r>
            <a:r>
              <a:rPr lang="en-GB" sz="1900" b="1" dirty="0"/>
              <a:t>Recruitment &amp; Retention Strategy </a:t>
            </a:r>
            <a:r>
              <a:rPr lang="en-GB" sz="1900" dirty="0"/>
              <a:t>launches in early April</a:t>
            </a:r>
          </a:p>
          <a:p>
            <a:pPr marL="285750" indent="-285750">
              <a:buFont typeface="Arial" panose="020B0604020202020204" pitchFamily="34" charset="0"/>
              <a:buChar char="•"/>
            </a:pPr>
            <a:r>
              <a:rPr lang="en-GB" sz="1900" dirty="0"/>
              <a:t>This strategy follows the publication of the </a:t>
            </a:r>
            <a:r>
              <a:rPr lang="en-GB" sz="1900" dirty="0">
                <a:hlinkClick r:id="rId3"/>
              </a:rPr>
              <a:t>Probation Workforce Strategy 2020-23 </a:t>
            </a:r>
            <a:r>
              <a:rPr lang="en-GB" sz="1900" dirty="0"/>
              <a:t>and supports the principles of the wider Her Majesty’s Prison and Probation Service (HMPPS) Business Strategy</a:t>
            </a:r>
          </a:p>
          <a:p>
            <a:pPr marL="285750" indent="-285750">
              <a:buFont typeface="Arial" panose="020B0604020202020204" pitchFamily="34" charset="0"/>
              <a:buChar char="•"/>
            </a:pPr>
            <a:r>
              <a:rPr lang="en-GB" sz="1900" dirty="0"/>
              <a:t>The Probation Service is entering a period of important and significant change in June 2021 with the unification of NPS and CRC staff and there’s a lot of work to do to make sure that we have a clear path to achieve our future </a:t>
            </a:r>
            <a:r>
              <a:rPr lang="en-GB" sz="1900" dirty="0">
                <a:hlinkClick r:id="rId4"/>
              </a:rPr>
              <a:t>Target Operation Model (TOM)  </a:t>
            </a:r>
            <a:endParaRPr lang="en-GB" sz="1900" dirty="0"/>
          </a:p>
          <a:p>
            <a:pPr marL="285750" indent="-285750">
              <a:buFont typeface="Arial" panose="020B0604020202020204" pitchFamily="34" charset="0"/>
              <a:buChar char="•"/>
            </a:pPr>
            <a:r>
              <a:rPr lang="en-GB" sz="1900" dirty="0"/>
              <a:t>This strategy sets out our vision for recruitment and retention for the unified team for the next three years</a:t>
            </a:r>
          </a:p>
          <a:p>
            <a:pPr marL="285750" indent="-285750">
              <a:buFont typeface="Arial" panose="020B0604020202020204" pitchFamily="34" charset="0"/>
              <a:buChar char="•"/>
            </a:pPr>
            <a:r>
              <a:rPr lang="en-GB" sz="1900" dirty="0"/>
              <a:t>Annex 1 at the end of the document outlines our deliverables in years one and two with a planned review of progress in Spring 2022</a:t>
            </a:r>
          </a:p>
        </p:txBody>
      </p:sp>
      <p:sp>
        <p:nvSpPr>
          <p:cNvPr id="13" name="Rectangle 3">
            <a:extLst>
              <a:ext uri="{FF2B5EF4-FFF2-40B4-BE49-F238E27FC236}">
                <a16:creationId xmlns:a16="http://schemas.microsoft.com/office/drawing/2014/main" id="{26F57EF2-4DC0-4D0E-8A26-553B912C32FF}"/>
              </a:ext>
            </a:extLst>
          </p:cNvPr>
          <p:cNvSpPr>
            <a:spLocks noChangeArrowheads="1"/>
          </p:cNvSpPr>
          <p:nvPr/>
        </p:nvSpPr>
        <p:spPr bwMode="auto">
          <a:xfrm>
            <a:off x="0" y="1079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5" name="TextBox 14">
            <a:extLst>
              <a:ext uri="{FF2B5EF4-FFF2-40B4-BE49-F238E27FC236}">
                <a16:creationId xmlns:a16="http://schemas.microsoft.com/office/drawing/2014/main" id="{CE9F080C-3C60-4757-A7A2-B69B6C6D7106}"/>
              </a:ext>
            </a:extLst>
          </p:cNvPr>
          <p:cNvSpPr txBox="1"/>
          <p:nvPr/>
        </p:nvSpPr>
        <p:spPr>
          <a:xfrm>
            <a:off x="6952630" y="4007455"/>
            <a:ext cx="5239370" cy="2523768"/>
          </a:xfrm>
          <a:prstGeom prst="rect">
            <a:avLst/>
          </a:prstGeom>
          <a:noFill/>
        </p:spPr>
        <p:txBody>
          <a:bodyPr wrap="square" rtlCol="0">
            <a:spAutoFit/>
          </a:bodyPr>
          <a:lstStyle/>
          <a:p>
            <a:pPr algn="ctr"/>
            <a:r>
              <a:rPr lang="en-GB" dirty="0"/>
              <a:t>The Recruitment &amp; Retention Strategy underpins the five key pillars that support the overarching </a:t>
            </a:r>
            <a:r>
              <a:rPr lang="en-GB" dirty="0">
                <a:hlinkClick r:id="rId3"/>
              </a:rPr>
              <a:t>Workforce Strategy</a:t>
            </a:r>
            <a:endParaRPr lang="en-GB" dirty="0"/>
          </a:p>
          <a:p>
            <a:endParaRPr lang="en-GB" b="1" dirty="0">
              <a:solidFill>
                <a:schemeClr val="accent4"/>
              </a:solidFill>
            </a:endParaRPr>
          </a:p>
          <a:p>
            <a:pPr algn="ctr"/>
            <a:r>
              <a:rPr lang="en-GB" dirty="0"/>
              <a:t>If you want to know more about the Recruitment &amp; Retention Strategy contact: </a:t>
            </a:r>
            <a:r>
              <a:rPr lang="en-GB" dirty="0">
                <a:hlinkClick r:id="rId5"/>
              </a:rPr>
              <a:t>PWPRecruitmentRetentionPolicy@justice.gov.uk</a:t>
            </a:r>
            <a:r>
              <a:rPr lang="en-GB" dirty="0"/>
              <a:t> </a:t>
            </a:r>
          </a:p>
          <a:p>
            <a:endParaRPr lang="en-GB" sz="1600" b="1" dirty="0"/>
          </a:p>
          <a:p>
            <a:endParaRPr lang="en-GB" sz="1600" b="1" dirty="0"/>
          </a:p>
        </p:txBody>
      </p:sp>
      <p:pic>
        <p:nvPicPr>
          <p:cNvPr id="5" name="Picture 4">
            <a:extLst>
              <a:ext uri="{FF2B5EF4-FFF2-40B4-BE49-F238E27FC236}">
                <a16:creationId xmlns:a16="http://schemas.microsoft.com/office/drawing/2014/main" id="{1EBD82F3-BEC0-4D71-89FE-4B7DF062CDD7}"/>
              </a:ext>
            </a:extLst>
          </p:cNvPr>
          <p:cNvPicPr>
            <a:picLocks noChangeAspect="1"/>
          </p:cNvPicPr>
          <p:nvPr/>
        </p:nvPicPr>
        <p:blipFill>
          <a:blip r:embed="rId6"/>
          <a:stretch>
            <a:fillRect/>
          </a:stretch>
        </p:blipFill>
        <p:spPr>
          <a:xfrm>
            <a:off x="4882172" y="3977777"/>
            <a:ext cx="1814491" cy="2436867"/>
          </a:xfrm>
          <a:prstGeom prst="rect">
            <a:avLst/>
          </a:prstGeom>
          <a:effectLst>
            <a:outerShdw blurRad="50800" dist="127000" dir="2400000" algn="t" rotWithShape="0">
              <a:prstClr val="black">
                <a:alpha val="40000"/>
              </a:prstClr>
            </a:outerShdw>
          </a:effectLst>
        </p:spPr>
      </p:pic>
      <p:sp>
        <p:nvSpPr>
          <p:cNvPr id="3" name="TextBox 2">
            <a:extLst>
              <a:ext uri="{FF2B5EF4-FFF2-40B4-BE49-F238E27FC236}">
                <a16:creationId xmlns:a16="http://schemas.microsoft.com/office/drawing/2014/main" id="{06ED3BBA-9AC6-4BB9-82BA-F857D68DE60F}"/>
              </a:ext>
            </a:extLst>
          </p:cNvPr>
          <p:cNvSpPr txBox="1"/>
          <p:nvPr/>
        </p:nvSpPr>
        <p:spPr>
          <a:xfrm>
            <a:off x="817219" y="4289727"/>
            <a:ext cx="4015739" cy="1631216"/>
          </a:xfrm>
          <a:prstGeom prst="rect">
            <a:avLst/>
          </a:prstGeom>
          <a:noFill/>
        </p:spPr>
        <p:txBody>
          <a:bodyPr wrap="square" rtlCol="0">
            <a:spAutoFit/>
          </a:bodyPr>
          <a:lstStyle/>
          <a:p>
            <a:pPr algn="ctr"/>
            <a:r>
              <a:rPr lang="en-GB" sz="2000" b="1" dirty="0">
                <a:solidFill>
                  <a:schemeClr val="tx2"/>
                </a:solidFill>
              </a:rPr>
              <a:t>It is our ambition to broaden the focus of the strategy in future years to further reflect the needs of the whole workforce</a:t>
            </a:r>
          </a:p>
        </p:txBody>
      </p:sp>
    </p:spTree>
    <p:extLst>
      <p:ext uri="{BB962C8B-B14F-4D97-AF65-F5344CB8AC3E}">
        <p14:creationId xmlns:p14="http://schemas.microsoft.com/office/powerpoint/2010/main" val="642875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D09C-0953-4663-AE9B-8347B0747013}"/>
              </a:ext>
            </a:extLst>
          </p:cNvPr>
          <p:cNvSpPr>
            <a:spLocks noGrp="1"/>
          </p:cNvSpPr>
          <p:nvPr>
            <p:ph type="title"/>
          </p:nvPr>
        </p:nvSpPr>
        <p:spPr/>
        <p:txBody>
          <a:bodyPr/>
          <a:lstStyle/>
          <a:p>
            <a:r>
              <a:rPr lang="en-GB" dirty="0"/>
              <a:t>New on the Welcome Hub</a:t>
            </a:r>
          </a:p>
        </p:txBody>
      </p:sp>
      <p:sp>
        <p:nvSpPr>
          <p:cNvPr id="4" name="Slide Number Placeholder 3">
            <a:extLst>
              <a:ext uri="{FF2B5EF4-FFF2-40B4-BE49-F238E27FC236}">
                <a16:creationId xmlns:a16="http://schemas.microsoft.com/office/drawing/2014/main" id="{714DCEA1-53D1-49B7-AB68-8F25301CAF7C}"/>
              </a:ext>
            </a:extLst>
          </p:cNvPr>
          <p:cNvSpPr>
            <a:spLocks noGrp="1"/>
          </p:cNvSpPr>
          <p:nvPr>
            <p:ph type="sldNum" sz="quarter" idx="10"/>
          </p:nvPr>
        </p:nvSpPr>
        <p:spPr/>
        <p:txBody>
          <a:bodyPr/>
          <a:lstStyle/>
          <a:p>
            <a:pPr>
              <a:defRPr/>
            </a:pPr>
            <a:fld id="{8DA62C57-F68F-4167-9CC7-0D93D0D78B03}" type="slidenum">
              <a:rPr lang="en-GB" smtClean="0"/>
              <a:pPr>
                <a:defRPr/>
              </a:pPr>
              <a:t>21</a:t>
            </a:fld>
            <a:endParaRPr lang="en-GB" dirty="0"/>
          </a:p>
        </p:txBody>
      </p:sp>
      <p:sp>
        <p:nvSpPr>
          <p:cNvPr id="13" name="Content Placeholder 2">
            <a:extLst>
              <a:ext uri="{FF2B5EF4-FFF2-40B4-BE49-F238E27FC236}">
                <a16:creationId xmlns:a16="http://schemas.microsoft.com/office/drawing/2014/main" id="{4750A305-0ABA-40A6-9E0F-68FDB2C8FBE1}"/>
              </a:ext>
            </a:extLst>
          </p:cNvPr>
          <p:cNvSpPr>
            <a:spLocks noGrp="1"/>
          </p:cNvSpPr>
          <p:nvPr>
            <p:ph idx="1"/>
          </p:nvPr>
        </p:nvSpPr>
        <p:spPr>
          <a:xfrm>
            <a:off x="574676" y="1086961"/>
            <a:ext cx="10631804" cy="5339039"/>
          </a:xfrm>
        </p:spPr>
        <p:txBody>
          <a:bodyPr/>
          <a:lstStyle/>
          <a:p>
            <a:pPr marL="0" indent="0">
              <a:buNone/>
            </a:pPr>
            <a:r>
              <a:rPr lang="en-GB" dirty="0"/>
              <a:t>There’s always something new to check out on the Welcome Hub</a:t>
            </a:r>
          </a:p>
          <a:p>
            <a:pPr marL="0" lvl="0" indent="0">
              <a:buNone/>
            </a:pPr>
            <a:r>
              <a:rPr lang="en-GB" b="1" dirty="0">
                <a:solidFill>
                  <a:schemeClr val="tx2"/>
                </a:solidFill>
              </a:rPr>
              <a:t>Recent updates:</a:t>
            </a:r>
          </a:p>
          <a:p>
            <a:pPr lvl="0"/>
            <a:r>
              <a:rPr lang="en-GB" dirty="0">
                <a:solidFill>
                  <a:srgbClr val="0070C0"/>
                </a:solidFill>
                <a:hlinkClick r:id="rId2">
                  <a:extLst>
                    <a:ext uri="{A12FA001-AC4F-418D-AE19-62706E023703}">
                      <ahyp:hlinkClr xmlns:ahyp="http://schemas.microsoft.com/office/drawing/2018/hyperlinkcolor" val="tx"/>
                    </a:ext>
                  </a:extLst>
                </a:hlinkClick>
              </a:rPr>
              <a:t>Probation round up and Hub updates</a:t>
            </a:r>
            <a:endParaRPr lang="en-GB" dirty="0">
              <a:solidFill>
                <a:srgbClr val="0070C0"/>
              </a:solidFill>
            </a:endParaRPr>
          </a:p>
          <a:p>
            <a:r>
              <a:rPr lang="en-GB" dirty="0">
                <a:solidFill>
                  <a:srgbClr val="0070C0"/>
                </a:solidFill>
                <a:hlinkClick r:id="rId3" tooltip="Permanent Link: IT Systems Learning">
                  <a:extLst>
                    <a:ext uri="{A12FA001-AC4F-418D-AE19-62706E023703}">
                      <ahyp:hlinkClr xmlns:ahyp="http://schemas.microsoft.com/office/drawing/2018/hyperlinkcolor" val="tx"/>
                    </a:ext>
                  </a:extLst>
                </a:hlinkClick>
              </a:rPr>
              <a:t>IT Systems Learning</a:t>
            </a:r>
            <a:endParaRPr lang="en-GB" dirty="0">
              <a:solidFill>
                <a:srgbClr val="0070C0"/>
              </a:solidFill>
            </a:endParaRPr>
          </a:p>
          <a:p>
            <a:r>
              <a:rPr lang="en-GB" dirty="0">
                <a:solidFill>
                  <a:srgbClr val="0070C0"/>
                </a:solidFill>
                <a:hlinkClick r:id="rId4" tooltip="Permanent Link: Role alignment for corporate and support services staff">
                  <a:extLst>
                    <a:ext uri="{A12FA001-AC4F-418D-AE19-62706E023703}">
                      <ahyp:hlinkClr xmlns:ahyp="http://schemas.microsoft.com/office/drawing/2018/hyperlinkcolor" val="tx"/>
                    </a:ext>
                  </a:extLst>
                </a:hlinkClick>
              </a:rPr>
              <a:t>Role alignment for corporate and support services staff</a:t>
            </a:r>
            <a:endParaRPr lang="en-GB" dirty="0">
              <a:solidFill>
                <a:srgbClr val="0070C0"/>
              </a:solidFill>
            </a:endParaRPr>
          </a:p>
          <a:p>
            <a:r>
              <a:rPr lang="en-GB" dirty="0">
                <a:solidFill>
                  <a:srgbClr val="0070C0"/>
                </a:solidFill>
                <a:hlinkClick r:id="rId5" tooltip="Permanent Link: Competency based framework">
                  <a:extLst>
                    <a:ext uri="{A12FA001-AC4F-418D-AE19-62706E023703}">
                      <ahyp:hlinkClr xmlns:ahyp="http://schemas.microsoft.com/office/drawing/2018/hyperlinkcolor" val="tx"/>
                    </a:ext>
                  </a:extLst>
                </a:hlinkClick>
              </a:rPr>
              <a:t>Competency based framework</a:t>
            </a:r>
            <a:endParaRPr lang="en-GB" dirty="0">
              <a:solidFill>
                <a:srgbClr val="0070C0"/>
              </a:solidFill>
            </a:endParaRPr>
          </a:p>
          <a:p>
            <a:r>
              <a:rPr lang="en-GB" dirty="0">
                <a:solidFill>
                  <a:srgbClr val="0070C0"/>
                </a:solidFill>
                <a:hlinkClick r:id="rId6" tooltip="Permanent Link: How you’ll be paid in June">
                  <a:extLst>
                    <a:ext uri="{A12FA001-AC4F-418D-AE19-62706E023703}">
                      <ahyp:hlinkClr xmlns:ahyp="http://schemas.microsoft.com/office/drawing/2018/hyperlinkcolor" val="tx"/>
                    </a:ext>
                  </a:extLst>
                </a:hlinkClick>
              </a:rPr>
              <a:t>How you’ll be paid in June</a:t>
            </a:r>
            <a:endParaRPr lang="en-GB" dirty="0">
              <a:solidFill>
                <a:srgbClr val="0070C0"/>
              </a:solidFill>
            </a:endParaRPr>
          </a:p>
          <a:p>
            <a:r>
              <a:rPr lang="en-GB" dirty="0">
                <a:solidFill>
                  <a:srgbClr val="0070C0"/>
                </a:solidFill>
                <a:hlinkClick r:id="rId7" tooltip="Permanent Link: Understanding pay assimilation">
                  <a:extLst>
                    <a:ext uri="{A12FA001-AC4F-418D-AE19-62706E023703}">
                      <ahyp:hlinkClr xmlns:ahyp="http://schemas.microsoft.com/office/drawing/2018/hyperlinkcolor" val="tx"/>
                    </a:ext>
                  </a:extLst>
                </a:hlinkClick>
              </a:rPr>
              <a:t>Understanding pay assimilation</a:t>
            </a:r>
            <a:endParaRPr lang="en-GB" dirty="0">
              <a:solidFill>
                <a:srgbClr val="0070C0"/>
              </a:solidFill>
            </a:endParaRPr>
          </a:p>
          <a:p>
            <a:r>
              <a:rPr lang="en-GB" dirty="0">
                <a:hlinkClick r:id="rId8"/>
              </a:rPr>
              <a:t>Commissioned Rehabilitative Services – everything you need to know</a:t>
            </a:r>
            <a:endParaRPr lang="en-GB" dirty="0"/>
          </a:p>
          <a:p>
            <a:pPr marL="0" indent="0" algn="ctr">
              <a:buNone/>
            </a:pPr>
            <a:br>
              <a:rPr lang="en-GB" dirty="0"/>
            </a:br>
            <a:r>
              <a:rPr lang="en-GB" b="1" dirty="0">
                <a:solidFill>
                  <a:schemeClr val="accent4"/>
                </a:solidFill>
              </a:rPr>
              <a:t>Please keep your feedback coming via the ‘Contact’ section on the </a:t>
            </a:r>
            <a:r>
              <a:rPr lang="en-GB" b="1" dirty="0">
                <a:solidFill>
                  <a:schemeClr val="accent4"/>
                </a:solidFill>
                <a:hlinkClick r:id="rId9">
                  <a:extLst>
                    <a:ext uri="{A12FA001-AC4F-418D-AE19-62706E023703}">
                      <ahyp:hlinkClr xmlns:ahyp="http://schemas.microsoft.com/office/drawing/2018/hyperlinkcolor" val="tx"/>
                    </a:ext>
                  </a:extLst>
                </a:hlinkClick>
              </a:rPr>
              <a:t>Welcome Hub</a:t>
            </a:r>
            <a:r>
              <a:rPr lang="en-GB" b="1" dirty="0">
                <a:solidFill>
                  <a:schemeClr val="accent4"/>
                </a:solidFill>
              </a:rPr>
              <a:t> – we’d love to hear what you like about the Hub and how we can make it work better for you</a:t>
            </a:r>
          </a:p>
          <a:p>
            <a:endParaRPr lang="en-GB" dirty="0"/>
          </a:p>
          <a:p>
            <a:pPr lvl="0"/>
            <a:endParaRPr lang="en-GB" dirty="0"/>
          </a:p>
          <a:p>
            <a:endParaRPr lang="en-GB" dirty="0"/>
          </a:p>
        </p:txBody>
      </p:sp>
      <p:pic>
        <p:nvPicPr>
          <p:cNvPr id="5" name="Picture 4">
            <a:hlinkClick r:id="rId8"/>
            <a:extLst>
              <a:ext uri="{FF2B5EF4-FFF2-40B4-BE49-F238E27FC236}">
                <a16:creationId xmlns:a16="http://schemas.microsoft.com/office/drawing/2014/main" id="{B6D3B4E4-D9FF-49C6-9448-5B9F9DB0187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942914" y="282102"/>
            <a:ext cx="3674410" cy="5128247"/>
          </a:xfrm>
          <a:prstGeom prst="rect">
            <a:avLst/>
          </a:prstGeom>
        </p:spPr>
      </p:pic>
    </p:spTree>
    <p:extLst>
      <p:ext uri="{BB962C8B-B14F-4D97-AF65-F5344CB8AC3E}">
        <p14:creationId xmlns:p14="http://schemas.microsoft.com/office/powerpoint/2010/main" val="4055477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9F4AF-23D0-4117-A121-86658756DE0D}"/>
              </a:ext>
            </a:extLst>
          </p:cNvPr>
          <p:cNvSpPr>
            <a:spLocks noGrp="1"/>
          </p:cNvSpPr>
          <p:nvPr>
            <p:ph type="title"/>
          </p:nvPr>
        </p:nvSpPr>
        <p:spPr/>
        <p:txBody>
          <a:bodyPr/>
          <a:lstStyle/>
          <a:p>
            <a:r>
              <a:rPr lang="en-GB" dirty="0"/>
              <a:t>Persona Mapping: Overview (attachment to follow)</a:t>
            </a:r>
          </a:p>
        </p:txBody>
      </p:sp>
      <p:sp>
        <p:nvSpPr>
          <p:cNvPr id="4" name="Rectangle 3">
            <a:extLst>
              <a:ext uri="{FF2B5EF4-FFF2-40B4-BE49-F238E27FC236}">
                <a16:creationId xmlns:a16="http://schemas.microsoft.com/office/drawing/2014/main" id="{0B0CC63C-8032-4B29-8D18-1828872F58F1}"/>
              </a:ext>
            </a:extLst>
          </p:cNvPr>
          <p:cNvSpPr/>
          <p:nvPr/>
        </p:nvSpPr>
        <p:spPr>
          <a:xfrm>
            <a:off x="9464842" y="0"/>
            <a:ext cx="2727159"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189" eaLnBrk="1" fontAlgn="auto" hangingPunct="1">
              <a:spcBef>
                <a:spcPts val="0"/>
              </a:spcBef>
              <a:spcAft>
                <a:spcPts val="0"/>
              </a:spcAft>
              <a:defRPr/>
            </a:pPr>
            <a:r>
              <a:rPr lang="en-GB" b="1" dirty="0">
                <a:solidFill>
                  <a:srgbClr val="7F4098"/>
                </a:solidFill>
                <a:latin typeface="Arial"/>
              </a:rPr>
              <a:t>DRAFT: </a:t>
            </a:r>
            <a:r>
              <a:rPr lang="en-GB" dirty="0">
                <a:solidFill>
                  <a:srgbClr val="7F4098"/>
                </a:solidFill>
                <a:latin typeface="Arial"/>
              </a:rPr>
              <a:t>For Discussion</a:t>
            </a:r>
          </a:p>
        </p:txBody>
      </p:sp>
      <p:sp>
        <p:nvSpPr>
          <p:cNvPr id="6" name="Rectangle 5">
            <a:extLst>
              <a:ext uri="{FF2B5EF4-FFF2-40B4-BE49-F238E27FC236}">
                <a16:creationId xmlns:a16="http://schemas.microsoft.com/office/drawing/2014/main" id="{B2F60F17-F302-4061-B668-E48ED18E2CE7}"/>
              </a:ext>
            </a:extLst>
          </p:cNvPr>
          <p:cNvSpPr/>
          <p:nvPr/>
        </p:nvSpPr>
        <p:spPr>
          <a:xfrm>
            <a:off x="527051" y="1050878"/>
            <a:ext cx="11133667" cy="4885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GB" sz="1600" b="1" dirty="0">
                <a:solidFill>
                  <a:schemeClr val="tx1"/>
                </a:solidFill>
              </a:rPr>
              <a:t>A Persona Mapping exercise conducted by the Business Change team over the course of this year has identified potential impacts from the Reform Programme between now and Day One for operational and non-operational (corporate services) staff. </a:t>
            </a:r>
          </a:p>
          <a:p>
            <a:endParaRPr lang="en-GB" sz="1600" b="1" dirty="0">
              <a:solidFill>
                <a:schemeClr val="tx1"/>
              </a:solidFill>
            </a:endParaRPr>
          </a:p>
          <a:p>
            <a:pPr marL="285750" indent="-285750">
              <a:buFont typeface="Arial" panose="020B0604020202020204" pitchFamily="34" charset="0"/>
              <a:buChar char="•"/>
            </a:pPr>
            <a:r>
              <a:rPr lang="en-GB" sz="1600" b="1" dirty="0">
                <a:solidFill>
                  <a:schemeClr val="tx1"/>
                </a:solidFill>
              </a:rPr>
              <a:t>Split into two cohorts (ops and non-ops), the documents capture what is changing for a number of roles between now and ‘Day One’ 26 June 2021. It also highlights issues that may need to be considered ahead of Day One to ensure the management of the change is effective, smooth and inclusive for those involved. It should be noted not all roles will be covered, with mapping focused on larger staff populations experiencing the greatest impact of change. </a:t>
            </a:r>
            <a:endParaRPr lang="en-GB" sz="1600" b="1" dirty="0">
              <a:solidFill>
                <a:schemeClr val="tx1"/>
              </a:solidFill>
              <a:cs typeface="Arial"/>
            </a:endParaRPr>
          </a:p>
          <a:p>
            <a:pPr marL="285750" indent="-285750">
              <a:buFont typeface="Arial" panose="020B0604020202020204" pitchFamily="34" charset="0"/>
              <a:buChar char="•"/>
            </a:pPr>
            <a:endParaRPr lang="en-GB" sz="1600" dirty="0">
              <a:solidFill>
                <a:schemeClr val="tx1"/>
              </a:solidFill>
              <a:cs typeface="Arial"/>
            </a:endParaRPr>
          </a:p>
          <a:p>
            <a:pPr marL="285750" indent="-285750">
              <a:buFont typeface="Arial" panose="020B0604020202020204" pitchFamily="34" charset="0"/>
              <a:buChar char="•"/>
            </a:pPr>
            <a:r>
              <a:rPr lang="en-GB" sz="1600" dirty="0">
                <a:solidFill>
                  <a:schemeClr val="tx1"/>
                </a:solidFill>
              </a:rPr>
              <a:t>This is shared to support regions to manage change locally, as well as communicate what change will look and feel like for Day One for staff groups. </a:t>
            </a:r>
          </a:p>
          <a:p>
            <a:pPr marL="285750" indent="-285750">
              <a:buFont typeface="Arial" panose="020B0604020202020204" pitchFamily="34" charset="0"/>
              <a:buChar char="•"/>
            </a:pPr>
            <a:endParaRPr lang="en-GB" sz="1600" b="1" dirty="0">
              <a:solidFill>
                <a:schemeClr val="tx1"/>
              </a:solidFill>
              <a:cs typeface="Arial"/>
            </a:endParaRPr>
          </a:p>
          <a:p>
            <a:pPr marL="285750" indent="-285750">
              <a:buFont typeface="Arial" panose="020B0604020202020204" pitchFamily="34" charset="0"/>
              <a:buChar char="•"/>
            </a:pPr>
            <a:r>
              <a:rPr lang="en-GB" sz="1600" b="1" dirty="0">
                <a:solidFill>
                  <a:schemeClr val="tx1"/>
                </a:solidFill>
                <a:cs typeface="Arial"/>
              </a:rPr>
              <a:t>Within your region, you may want to use documents and/or content to inform local change management activity or use to simply communicate with certain staff groups what changes are anticipated between now and Day One for their part of probation. </a:t>
            </a:r>
          </a:p>
          <a:p>
            <a:pPr marL="285750" indent="-285750">
              <a:buFont typeface="Arial" panose="020B0604020202020204" pitchFamily="34" charset="0"/>
              <a:buChar char="•"/>
            </a:pPr>
            <a:endParaRPr lang="en-GB" sz="1600" b="1" dirty="0">
              <a:solidFill>
                <a:schemeClr val="tx1"/>
              </a:solidFill>
              <a:cs typeface="Arial"/>
            </a:endParaRPr>
          </a:p>
          <a:p>
            <a:pPr marL="285750" indent="-285750">
              <a:buFont typeface="Arial" panose="020B0604020202020204" pitchFamily="34" charset="0"/>
              <a:buChar char="•"/>
            </a:pPr>
            <a:r>
              <a:rPr lang="en-GB" sz="1600" i="1" dirty="0">
                <a:solidFill>
                  <a:schemeClr val="tx1"/>
                </a:solidFill>
                <a:cs typeface="Arial"/>
              </a:rPr>
              <a:t>Business Change Team plan to do more detailed work to understand the impacts from a post-Day One perspective and will also build in a more detailed understanding of the impact of the workforce programme key activity as part of our approach to post-Day One planning. Updates to follow</a:t>
            </a:r>
            <a:endParaRPr lang="en-GB" sz="1600" i="1" dirty="0">
              <a:solidFill>
                <a:schemeClr val="tx1"/>
              </a:solidFill>
            </a:endParaRPr>
          </a:p>
        </p:txBody>
      </p:sp>
    </p:spTree>
    <p:extLst>
      <p:ext uri="{BB962C8B-B14F-4D97-AF65-F5344CB8AC3E}">
        <p14:creationId xmlns:p14="http://schemas.microsoft.com/office/powerpoint/2010/main" val="594796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F04F-8B84-4293-BC43-43ABA17E4AEE}"/>
              </a:ext>
            </a:extLst>
          </p:cNvPr>
          <p:cNvSpPr>
            <a:spLocks noGrp="1"/>
          </p:cNvSpPr>
          <p:nvPr>
            <p:ph type="title"/>
          </p:nvPr>
        </p:nvSpPr>
        <p:spPr/>
        <p:txBody>
          <a:bodyPr/>
          <a:lstStyle/>
          <a:p>
            <a:r>
              <a:rPr lang="en-GB" dirty="0">
                <a:highlight>
                  <a:srgbClr val="FFFF00"/>
                </a:highlight>
              </a:rPr>
              <a:t>Region</a:t>
            </a:r>
            <a:r>
              <a:rPr lang="en-GB" dirty="0"/>
              <a:t> April Areas of Focus </a:t>
            </a:r>
          </a:p>
        </p:txBody>
      </p:sp>
      <p:sp>
        <p:nvSpPr>
          <p:cNvPr id="3" name="Content Placeholder 2">
            <a:extLst>
              <a:ext uri="{FF2B5EF4-FFF2-40B4-BE49-F238E27FC236}">
                <a16:creationId xmlns:a16="http://schemas.microsoft.com/office/drawing/2014/main" id="{0F825058-1E7A-46C5-848F-F7E759D36880}"/>
              </a:ext>
            </a:extLst>
          </p:cNvPr>
          <p:cNvSpPr>
            <a:spLocks noGrp="1"/>
          </p:cNvSpPr>
          <p:nvPr>
            <p:ph idx="1"/>
          </p:nvPr>
        </p:nvSpPr>
        <p:spPr/>
        <p:txBody>
          <a:bodyPr/>
          <a:lstStyle/>
          <a:p>
            <a:r>
              <a:rPr lang="en-GB" dirty="0"/>
              <a:t>Content to be inserted by region</a:t>
            </a:r>
          </a:p>
        </p:txBody>
      </p:sp>
      <p:sp>
        <p:nvSpPr>
          <p:cNvPr id="4" name="Slide Number Placeholder 3">
            <a:extLst>
              <a:ext uri="{FF2B5EF4-FFF2-40B4-BE49-F238E27FC236}">
                <a16:creationId xmlns:a16="http://schemas.microsoft.com/office/drawing/2014/main" id="{17A0EEE3-AB1C-4366-9494-C46B633AC36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pic>
        <p:nvPicPr>
          <p:cNvPr id="8" name="Graphic 7" descr="Marker">
            <a:extLst>
              <a:ext uri="{FF2B5EF4-FFF2-40B4-BE49-F238E27FC236}">
                <a16:creationId xmlns:a16="http://schemas.microsoft.com/office/drawing/2014/main" id="{BBD2A928-8B82-48C7-9786-674775C311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32058" y="4206162"/>
            <a:ext cx="1584960" cy="1584960"/>
          </a:xfrm>
          <a:prstGeom prst="rect">
            <a:avLst/>
          </a:prstGeom>
        </p:spPr>
      </p:pic>
      <p:sp>
        <p:nvSpPr>
          <p:cNvPr id="9" name="TextBox 8">
            <a:extLst>
              <a:ext uri="{FF2B5EF4-FFF2-40B4-BE49-F238E27FC236}">
                <a16:creationId xmlns:a16="http://schemas.microsoft.com/office/drawing/2014/main" id="{BD53BE6D-6C36-471E-B4CF-C941271A47DB}"/>
              </a:ext>
            </a:extLst>
          </p:cNvPr>
          <p:cNvSpPr txBox="1"/>
          <p:nvPr/>
        </p:nvSpPr>
        <p:spPr>
          <a:xfrm>
            <a:off x="10866721" y="5606456"/>
            <a:ext cx="104387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[Region]</a:t>
            </a:r>
          </a:p>
        </p:txBody>
      </p:sp>
    </p:spTree>
    <p:extLst>
      <p:ext uri="{BB962C8B-B14F-4D97-AF65-F5344CB8AC3E}">
        <p14:creationId xmlns:p14="http://schemas.microsoft.com/office/powerpoint/2010/main" val="4016518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3D56-4231-4211-B555-6D854B4F6433}"/>
              </a:ext>
            </a:extLst>
          </p:cNvPr>
          <p:cNvSpPr>
            <a:spLocks noGrp="1"/>
          </p:cNvSpPr>
          <p:nvPr>
            <p:ph type="title"/>
          </p:nvPr>
        </p:nvSpPr>
        <p:spPr/>
        <p:txBody>
          <a:bodyPr/>
          <a:lstStyle/>
          <a:p>
            <a:r>
              <a:rPr lang="en-GB" dirty="0"/>
              <a:t>Team Impacts </a:t>
            </a:r>
          </a:p>
        </p:txBody>
      </p:sp>
      <p:sp>
        <p:nvSpPr>
          <p:cNvPr id="4" name="Slide Number Placeholder 3">
            <a:extLst>
              <a:ext uri="{FF2B5EF4-FFF2-40B4-BE49-F238E27FC236}">
                <a16:creationId xmlns:a16="http://schemas.microsoft.com/office/drawing/2014/main" id="{62C4CBA4-0397-4029-8CAA-079E877D728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20" name="Diagram 19">
            <a:extLst>
              <a:ext uri="{FF2B5EF4-FFF2-40B4-BE49-F238E27FC236}">
                <a16:creationId xmlns:a16="http://schemas.microsoft.com/office/drawing/2014/main" id="{2E7FF788-D88D-42CE-9D73-0960EF462D57}"/>
              </a:ext>
            </a:extLst>
          </p:cNvPr>
          <p:cNvGraphicFramePr/>
          <p:nvPr/>
        </p:nvGraphicFramePr>
        <p:xfrm>
          <a:off x="222422" y="1047964"/>
          <a:ext cx="11701848" cy="4932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772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680B-240A-4590-B7B0-D2D722E904E7}"/>
              </a:ext>
            </a:extLst>
          </p:cNvPr>
          <p:cNvSpPr>
            <a:spLocks noGrp="1"/>
          </p:cNvSpPr>
          <p:nvPr>
            <p:ph type="title"/>
          </p:nvPr>
        </p:nvSpPr>
        <p:spPr/>
        <p:txBody>
          <a:bodyPr/>
          <a:lstStyle/>
          <a:p>
            <a:r>
              <a:rPr lang="en-GB" dirty="0"/>
              <a:t>Your Feedback and Questions </a:t>
            </a:r>
          </a:p>
        </p:txBody>
      </p:sp>
      <p:sp>
        <p:nvSpPr>
          <p:cNvPr id="4" name="Slide Number Placeholder 3">
            <a:extLst>
              <a:ext uri="{FF2B5EF4-FFF2-40B4-BE49-F238E27FC236}">
                <a16:creationId xmlns:a16="http://schemas.microsoft.com/office/drawing/2014/main" id="{78F2947B-B9A6-486A-886A-A801B9C8A04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pic>
        <p:nvPicPr>
          <p:cNvPr id="6" name="Graphic 5" descr="Questions">
            <a:extLst>
              <a:ext uri="{FF2B5EF4-FFF2-40B4-BE49-F238E27FC236}">
                <a16:creationId xmlns:a16="http://schemas.microsoft.com/office/drawing/2014/main" id="{2E069AC4-58A5-4C3E-8F4A-A2A17F7035A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385" t="4693" r="5879" b="5357"/>
          <a:stretch/>
        </p:blipFill>
        <p:spPr>
          <a:xfrm>
            <a:off x="6389389" y="1157383"/>
            <a:ext cx="4318572" cy="4584330"/>
          </a:xfrm>
          <a:prstGeom prst="rect">
            <a:avLst/>
          </a:prstGeom>
        </p:spPr>
      </p:pic>
      <p:pic>
        <p:nvPicPr>
          <p:cNvPr id="10" name="Graphic 9" descr="Group brainstorm">
            <a:extLst>
              <a:ext uri="{FF2B5EF4-FFF2-40B4-BE49-F238E27FC236}">
                <a16:creationId xmlns:a16="http://schemas.microsoft.com/office/drawing/2014/main" id="{04734E74-1DB1-4620-A90C-CF0FBEB8C72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030" t="9063" r="7300" b="8726"/>
          <a:stretch/>
        </p:blipFill>
        <p:spPr>
          <a:xfrm>
            <a:off x="1442943" y="1222625"/>
            <a:ext cx="4533193" cy="4508029"/>
          </a:xfrm>
          <a:prstGeom prst="rect">
            <a:avLst/>
          </a:prstGeom>
        </p:spPr>
      </p:pic>
    </p:spTree>
    <p:extLst>
      <p:ext uri="{BB962C8B-B14F-4D97-AF65-F5344CB8AC3E}">
        <p14:creationId xmlns:p14="http://schemas.microsoft.com/office/powerpoint/2010/main" val="100091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F8385-B2EE-4C4B-A5AE-5422A7EB68C6}"/>
              </a:ext>
            </a:extLst>
          </p:cNvPr>
          <p:cNvSpPr>
            <a:spLocks noGrp="1"/>
          </p:cNvSpPr>
          <p:nvPr>
            <p:ph idx="1"/>
          </p:nvPr>
        </p:nvSpPr>
        <p:spPr>
          <a:xfrm>
            <a:off x="8563" y="2149867"/>
            <a:ext cx="11989942" cy="2558265"/>
          </a:xfrm>
        </p:spPr>
        <p:txBody>
          <a:bodyPr/>
          <a:lstStyle/>
          <a:p>
            <a:pPr marL="0" indent="0" algn="ctr">
              <a:buNone/>
            </a:pPr>
            <a:r>
              <a:rPr lang="en-GB" sz="15000" b="1" dirty="0">
                <a:solidFill>
                  <a:schemeClr val="accent4">
                    <a:lumMod val="50000"/>
                  </a:schemeClr>
                </a:solidFill>
                <a:latin typeface="Ink Free" panose="03080402000500000000" pitchFamily="66" charset="0"/>
              </a:rPr>
              <a:t>T</a:t>
            </a:r>
            <a:r>
              <a:rPr lang="en-GB" sz="15000" b="1" dirty="0">
                <a:solidFill>
                  <a:schemeClr val="accent4">
                    <a:lumMod val="75000"/>
                  </a:schemeClr>
                </a:solidFill>
                <a:latin typeface="Ink Free" panose="03080402000500000000" pitchFamily="66" charset="0"/>
              </a:rPr>
              <a:t>H</a:t>
            </a:r>
            <a:r>
              <a:rPr lang="en-GB" sz="15000" b="1" dirty="0">
                <a:solidFill>
                  <a:schemeClr val="accent4">
                    <a:lumMod val="60000"/>
                    <a:lumOff val="40000"/>
                  </a:schemeClr>
                </a:solidFill>
                <a:latin typeface="Ink Free" panose="03080402000500000000" pitchFamily="66" charset="0"/>
              </a:rPr>
              <a:t>A</a:t>
            </a:r>
            <a:r>
              <a:rPr lang="en-GB" sz="15000" b="1" dirty="0">
                <a:solidFill>
                  <a:schemeClr val="accent4">
                    <a:lumMod val="40000"/>
                    <a:lumOff val="60000"/>
                  </a:schemeClr>
                </a:solidFill>
                <a:latin typeface="Ink Free" panose="03080402000500000000" pitchFamily="66" charset="0"/>
              </a:rPr>
              <a:t>N</a:t>
            </a:r>
            <a:r>
              <a:rPr lang="en-GB" sz="15000" b="1" dirty="0">
                <a:solidFill>
                  <a:schemeClr val="accent4">
                    <a:lumMod val="20000"/>
                    <a:lumOff val="80000"/>
                  </a:schemeClr>
                </a:solidFill>
                <a:latin typeface="Ink Free" panose="03080402000500000000" pitchFamily="66" charset="0"/>
              </a:rPr>
              <a:t>K</a:t>
            </a:r>
            <a:r>
              <a:rPr lang="en-GB" sz="15000" b="1" dirty="0">
                <a:latin typeface="Ink Free" panose="03080402000500000000" pitchFamily="66" charset="0"/>
              </a:rPr>
              <a:t> </a:t>
            </a:r>
            <a:r>
              <a:rPr lang="en-GB" sz="15000" b="1" dirty="0">
                <a:solidFill>
                  <a:schemeClr val="tx2">
                    <a:lumMod val="40000"/>
                    <a:lumOff val="60000"/>
                  </a:schemeClr>
                </a:solidFill>
                <a:latin typeface="Ink Free" panose="03080402000500000000" pitchFamily="66" charset="0"/>
              </a:rPr>
              <a:t>Y</a:t>
            </a:r>
            <a:r>
              <a:rPr lang="en-GB" sz="15000" b="1" dirty="0">
                <a:solidFill>
                  <a:schemeClr val="accent2">
                    <a:lumMod val="75000"/>
                  </a:schemeClr>
                </a:solidFill>
                <a:latin typeface="Ink Free" panose="03080402000500000000" pitchFamily="66" charset="0"/>
              </a:rPr>
              <a:t>O</a:t>
            </a:r>
            <a:r>
              <a:rPr lang="en-GB" sz="15000" b="1" dirty="0">
                <a:solidFill>
                  <a:schemeClr val="accent3">
                    <a:lumMod val="50000"/>
                  </a:schemeClr>
                </a:solidFill>
                <a:latin typeface="Ink Free" panose="03080402000500000000" pitchFamily="66" charset="0"/>
              </a:rPr>
              <a:t>U</a:t>
            </a:r>
          </a:p>
        </p:txBody>
      </p:sp>
      <p:sp>
        <p:nvSpPr>
          <p:cNvPr id="4" name="Slide Number Placeholder 3">
            <a:extLst>
              <a:ext uri="{FF2B5EF4-FFF2-40B4-BE49-F238E27FC236}">
                <a16:creationId xmlns:a16="http://schemas.microsoft.com/office/drawing/2014/main" id="{4930F0E9-CD3D-434F-B1F0-53A30802CEA8}"/>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2519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C42F-FFDC-4CA0-A30D-34EFD401FD78}"/>
              </a:ext>
            </a:extLst>
          </p:cNvPr>
          <p:cNvSpPr>
            <a:spLocks noGrp="1"/>
          </p:cNvSpPr>
          <p:nvPr>
            <p:ph type="title"/>
          </p:nvPr>
        </p:nvSpPr>
        <p:spPr/>
        <p:txBody>
          <a:bodyPr/>
          <a:lstStyle/>
          <a:p>
            <a:r>
              <a:rPr lang="en-GB" dirty="0"/>
              <a:t>Team Briefing Purpose </a:t>
            </a:r>
          </a:p>
        </p:txBody>
      </p:sp>
      <p:sp>
        <p:nvSpPr>
          <p:cNvPr id="4" name="Slide Number Placeholder 3">
            <a:extLst>
              <a:ext uri="{FF2B5EF4-FFF2-40B4-BE49-F238E27FC236}">
                <a16:creationId xmlns:a16="http://schemas.microsoft.com/office/drawing/2014/main" id="{EC25C1F0-E1C3-4863-A4D1-C214DE3AD5A1}"/>
              </a:ext>
            </a:extLst>
          </p:cNvPr>
          <p:cNvSpPr>
            <a:spLocks noGrp="1"/>
          </p:cNvSpPr>
          <p:nvPr>
            <p:ph type="sldNum" sz="quarter" idx="10"/>
          </p:nvPr>
        </p:nvSpPr>
        <p:spPr/>
        <p:txBody>
          <a:bodyPr/>
          <a:lstStyle/>
          <a:p>
            <a:pPr>
              <a:defRPr/>
            </a:pPr>
            <a:fld id="{8DA62C57-F68F-4167-9CC7-0D93D0D78B03}" type="slidenum">
              <a:rPr lang="en-GB" smtClean="0"/>
              <a:pPr>
                <a:defRPr/>
              </a:pPr>
              <a:t>3</a:t>
            </a:fld>
            <a:endParaRPr lang="en-GB" dirty="0"/>
          </a:p>
        </p:txBody>
      </p:sp>
      <p:sp>
        <p:nvSpPr>
          <p:cNvPr id="5" name="Rectangle 4">
            <a:extLst>
              <a:ext uri="{FF2B5EF4-FFF2-40B4-BE49-F238E27FC236}">
                <a16:creationId xmlns:a16="http://schemas.microsoft.com/office/drawing/2014/main" id="{F8907B5B-3E77-4896-8137-E995BAC454D4}"/>
              </a:ext>
            </a:extLst>
          </p:cNvPr>
          <p:cNvSpPr/>
          <p:nvPr/>
        </p:nvSpPr>
        <p:spPr>
          <a:xfrm>
            <a:off x="884155" y="1167062"/>
            <a:ext cx="2941888" cy="462012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6" name="TextBox 5">
            <a:extLst>
              <a:ext uri="{FF2B5EF4-FFF2-40B4-BE49-F238E27FC236}">
                <a16:creationId xmlns:a16="http://schemas.microsoft.com/office/drawing/2014/main" id="{6A2E2003-F0B1-467E-BE41-DEA8A91F28DA}"/>
              </a:ext>
            </a:extLst>
          </p:cNvPr>
          <p:cNvSpPr txBox="1"/>
          <p:nvPr/>
        </p:nvSpPr>
        <p:spPr>
          <a:xfrm>
            <a:off x="1157957" y="1280058"/>
            <a:ext cx="2394284" cy="4031873"/>
          </a:xfrm>
          <a:prstGeom prst="rect">
            <a:avLst/>
          </a:prstGeom>
          <a:noFill/>
        </p:spPr>
        <p:txBody>
          <a:bodyPr wrap="square" rtlCol="0">
            <a:spAutoFit/>
          </a:bodyPr>
          <a:lstStyle/>
          <a:p>
            <a:pPr algn="ctr"/>
            <a:r>
              <a:rPr lang="en-GB" sz="2000" dirty="0">
                <a:solidFill>
                  <a:schemeClr val="bg1"/>
                </a:solidFill>
              </a:rPr>
              <a:t> </a:t>
            </a:r>
            <a:r>
              <a:rPr lang="en-GB" sz="3600" b="1" dirty="0">
                <a:solidFill>
                  <a:schemeClr val="bg1"/>
                </a:solidFill>
              </a:rPr>
              <a:t>1</a:t>
            </a:r>
            <a:r>
              <a:rPr lang="en-GB" sz="2800" b="1" dirty="0">
                <a:solidFill>
                  <a:schemeClr val="bg1"/>
                </a:solidFill>
              </a:rPr>
              <a:t> </a:t>
            </a:r>
          </a:p>
          <a:p>
            <a:endParaRPr lang="en-GB" sz="2000" dirty="0">
              <a:solidFill>
                <a:schemeClr val="bg1"/>
              </a:solidFill>
            </a:endParaRPr>
          </a:p>
          <a:p>
            <a:endParaRPr lang="en-GB" sz="2000" dirty="0">
              <a:solidFill>
                <a:schemeClr val="bg1"/>
              </a:solidFill>
            </a:endParaRPr>
          </a:p>
          <a:p>
            <a:r>
              <a:rPr lang="en-GB" sz="2000" dirty="0">
                <a:solidFill>
                  <a:schemeClr val="bg1"/>
                </a:solidFill>
              </a:rPr>
              <a:t>We’re aware of and informed about national and regional change from the Probation Reform, Probation Workforce and Recovery Programmes </a:t>
            </a:r>
          </a:p>
        </p:txBody>
      </p:sp>
      <p:sp>
        <p:nvSpPr>
          <p:cNvPr id="8" name="Rectangle 7">
            <a:extLst>
              <a:ext uri="{FF2B5EF4-FFF2-40B4-BE49-F238E27FC236}">
                <a16:creationId xmlns:a16="http://schemas.microsoft.com/office/drawing/2014/main" id="{D04686DB-57A0-442B-B120-4494492AE26B}"/>
              </a:ext>
            </a:extLst>
          </p:cNvPr>
          <p:cNvSpPr/>
          <p:nvPr/>
        </p:nvSpPr>
        <p:spPr>
          <a:xfrm>
            <a:off x="4696160" y="1167061"/>
            <a:ext cx="2941888" cy="4620127"/>
          </a:xfrm>
          <a:prstGeom prst="rect">
            <a:avLst/>
          </a:prstGeom>
          <a:solidFill>
            <a:srgbClr val="B88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9" name="Rectangle 8">
            <a:extLst>
              <a:ext uri="{FF2B5EF4-FFF2-40B4-BE49-F238E27FC236}">
                <a16:creationId xmlns:a16="http://schemas.microsoft.com/office/drawing/2014/main" id="{93603DA9-BCCC-47A2-AD83-9D77DE0CAE3A}"/>
              </a:ext>
            </a:extLst>
          </p:cNvPr>
          <p:cNvSpPr/>
          <p:nvPr/>
        </p:nvSpPr>
        <p:spPr>
          <a:xfrm>
            <a:off x="8508165" y="1167061"/>
            <a:ext cx="2941888" cy="4620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TextBox 9">
            <a:extLst>
              <a:ext uri="{FF2B5EF4-FFF2-40B4-BE49-F238E27FC236}">
                <a16:creationId xmlns:a16="http://schemas.microsoft.com/office/drawing/2014/main" id="{4B834869-1AB7-4D7A-8297-5275C6CBCD3A}"/>
              </a:ext>
            </a:extLst>
          </p:cNvPr>
          <p:cNvSpPr txBox="1"/>
          <p:nvPr/>
        </p:nvSpPr>
        <p:spPr>
          <a:xfrm>
            <a:off x="4969962" y="1280057"/>
            <a:ext cx="2394284" cy="4031873"/>
          </a:xfrm>
          <a:prstGeom prst="rect">
            <a:avLst/>
          </a:prstGeom>
          <a:noFill/>
        </p:spPr>
        <p:txBody>
          <a:bodyPr wrap="square" rtlCol="0">
            <a:spAutoFit/>
          </a:bodyPr>
          <a:lstStyle/>
          <a:p>
            <a:pPr algn="ctr"/>
            <a:r>
              <a:rPr lang="en-GB" sz="2000" dirty="0">
                <a:solidFill>
                  <a:schemeClr val="bg1"/>
                </a:solidFill>
              </a:rPr>
              <a:t> </a:t>
            </a:r>
            <a:r>
              <a:rPr lang="en-GB" sz="3600" b="1" dirty="0">
                <a:solidFill>
                  <a:schemeClr val="bg1"/>
                </a:solidFill>
              </a:rPr>
              <a:t>2</a:t>
            </a:r>
            <a:r>
              <a:rPr lang="en-GB" sz="2800" b="1" dirty="0">
                <a:solidFill>
                  <a:schemeClr val="bg1"/>
                </a:solidFill>
              </a:rPr>
              <a:t> </a:t>
            </a:r>
          </a:p>
          <a:p>
            <a:endParaRPr lang="en-GB" sz="2000" dirty="0">
              <a:solidFill>
                <a:schemeClr val="bg1"/>
              </a:solidFill>
            </a:endParaRPr>
          </a:p>
          <a:p>
            <a:endParaRPr lang="en-GB" sz="2000" dirty="0">
              <a:solidFill>
                <a:schemeClr val="bg1"/>
              </a:solidFill>
            </a:endParaRPr>
          </a:p>
          <a:p>
            <a:r>
              <a:rPr lang="en-GB" sz="2000" dirty="0">
                <a:solidFill>
                  <a:schemeClr val="bg1"/>
                </a:solidFill>
              </a:rPr>
              <a:t>Our opportunity to discuss how these changes might affect our team and any actions we might need to take to align with and support these changes</a:t>
            </a:r>
          </a:p>
        </p:txBody>
      </p:sp>
      <p:sp>
        <p:nvSpPr>
          <p:cNvPr id="11" name="TextBox 10">
            <a:extLst>
              <a:ext uri="{FF2B5EF4-FFF2-40B4-BE49-F238E27FC236}">
                <a16:creationId xmlns:a16="http://schemas.microsoft.com/office/drawing/2014/main" id="{1BD2DC32-D28A-4A62-9949-ABE2BC134EE9}"/>
              </a:ext>
            </a:extLst>
          </p:cNvPr>
          <p:cNvSpPr txBox="1"/>
          <p:nvPr/>
        </p:nvSpPr>
        <p:spPr>
          <a:xfrm>
            <a:off x="8781967" y="1280056"/>
            <a:ext cx="2394284" cy="3108543"/>
          </a:xfrm>
          <a:prstGeom prst="rect">
            <a:avLst/>
          </a:prstGeom>
          <a:noFill/>
        </p:spPr>
        <p:txBody>
          <a:bodyPr wrap="square" rtlCol="0">
            <a:spAutoFit/>
          </a:bodyPr>
          <a:lstStyle/>
          <a:p>
            <a:pPr algn="ctr"/>
            <a:r>
              <a:rPr lang="en-GB" sz="2000" dirty="0">
                <a:solidFill>
                  <a:schemeClr val="bg1"/>
                </a:solidFill>
              </a:rPr>
              <a:t> </a:t>
            </a:r>
            <a:r>
              <a:rPr lang="en-GB" sz="3600" b="1" dirty="0">
                <a:solidFill>
                  <a:schemeClr val="bg1"/>
                </a:solidFill>
              </a:rPr>
              <a:t>3</a:t>
            </a:r>
            <a:r>
              <a:rPr lang="en-GB" sz="2800" b="1" dirty="0">
                <a:solidFill>
                  <a:schemeClr val="bg1"/>
                </a:solidFill>
              </a:rPr>
              <a:t> </a:t>
            </a:r>
          </a:p>
          <a:p>
            <a:endParaRPr lang="en-GB" sz="2000" dirty="0">
              <a:solidFill>
                <a:schemeClr val="bg1"/>
              </a:solidFill>
            </a:endParaRPr>
          </a:p>
          <a:p>
            <a:endParaRPr lang="en-GB" sz="2000" dirty="0">
              <a:solidFill>
                <a:schemeClr val="bg1"/>
              </a:solidFill>
            </a:endParaRPr>
          </a:p>
          <a:p>
            <a:r>
              <a:rPr lang="en-GB" sz="2000" dirty="0">
                <a:solidFill>
                  <a:schemeClr val="bg1"/>
                </a:solidFill>
              </a:rPr>
              <a:t>Clarify our region’s and team’s areas of focus for this month – what are our big deliverables?</a:t>
            </a:r>
          </a:p>
        </p:txBody>
      </p:sp>
    </p:spTree>
    <p:extLst>
      <p:ext uri="{BB962C8B-B14F-4D97-AF65-F5344CB8AC3E}">
        <p14:creationId xmlns:p14="http://schemas.microsoft.com/office/powerpoint/2010/main" val="581013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B6DD-F041-4D06-BA2D-FC1989601DCB}"/>
              </a:ext>
            </a:extLst>
          </p:cNvPr>
          <p:cNvSpPr>
            <a:spLocks noGrp="1"/>
          </p:cNvSpPr>
          <p:nvPr>
            <p:ph type="title"/>
          </p:nvPr>
        </p:nvSpPr>
        <p:spPr/>
        <p:txBody>
          <a:bodyPr/>
          <a:lstStyle/>
          <a:p>
            <a:r>
              <a:rPr lang="en-GB" dirty="0"/>
              <a:t>Why Tiering Data is Important</a:t>
            </a:r>
          </a:p>
        </p:txBody>
      </p:sp>
      <p:sp>
        <p:nvSpPr>
          <p:cNvPr id="4" name="Slide Number Placeholder 3">
            <a:extLst>
              <a:ext uri="{FF2B5EF4-FFF2-40B4-BE49-F238E27FC236}">
                <a16:creationId xmlns:a16="http://schemas.microsoft.com/office/drawing/2014/main" id="{CFA64CC4-FA48-4593-96E8-40804ECEC5CD}"/>
              </a:ext>
            </a:extLst>
          </p:cNvPr>
          <p:cNvSpPr>
            <a:spLocks noGrp="1"/>
          </p:cNvSpPr>
          <p:nvPr>
            <p:ph type="sldNum" sz="quarter" idx="10"/>
          </p:nvPr>
        </p:nvSpPr>
        <p:spPr/>
        <p:txBody>
          <a:bodyPr/>
          <a:lstStyle/>
          <a:p>
            <a:pPr>
              <a:defRPr/>
            </a:pPr>
            <a:fld id="{8DA62C57-F68F-4167-9CC7-0D93D0D78B03}" type="slidenum">
              <a:rPr lang="en-GB" smtClean="0"/>
              <a:pPr>
                <a:defRPr/>
              </a:pPr>
              <a:t>4</a:t>
            </a:fld>
            <a:endParaRPr lang="en-GB" dirty="0"/>
          </a:p>
        </p:txBody>
      </p:sp>
      <p:sp>
        <p:nvSpPr>
          <p:cNvPr id="7" name="TextBox 6">
            <a:extLst>
              <a:ext uri="{FF2B5EF4-FFF2-40B4-BE49-F238E27FC236}">
                <a16:creationId xmlns:a16="http://schemas.microsoft.com/office/drawing/2014/main" id="{A02AA6E9-B099-43C8-9A84-F70D099607E7}"/>
              </a:ext>
            </a:extLst>
          </p:cNvPr>
          <p:cNvSpPr txBox="1"/>
          <p:nvPr/>
        </p:nvSpPr>
        <p:spPr>
          <a:xfrm>
            <a:off x="3299427" y="1177110"/>
            <a:ext cx="8359774" cy="984885"/>
          </a:xfrm>
          <a:prstGeom prst="rect">
            <a:avLst/>
          </a:prstGeom>
          <a:noFill/>
        </p:spPr>
        <p:txBody>
          <a:bodyPr wrap="square" rtlCol="0">
            <a:spAutoFit/>
          </a:bodyPr>
          <a:lstStyle/>
          <a:p>
            <a:endParaRPr lang="en-GB" sz="2000" b="1" dirty="0">
              <a:solidFill>
                <a:schemeClr val="tx2"/>
              </a:solidFill>
            </a:endParaRPr>
          </a:p>
          <a:p>
            <a:endParaRPr lang="en-GB" sz="2000" dirty="0"/>
          </a:p>
          <a:p>
            <a:endParaRPr lang="en-GB" dirty="0"/>
          </a:p>
        </p:txBody>
      </p:sp>
      <p:sp>
        <p:nvSpPr>
          <p:cNvPr id="8" name="Content Placeholder 2">
            <a:extLst>
              <a:ext uri="{FF2B5EF4-FFF2-40B4-BE49-F238E27FC236}">
                <a16:creationId xmlns:a16="http://schemas.microsoft.com/office/drawing/2014/main" id="{CD64EBD1-59A4-42C3-8630-0F863FDD5629}"/>
              </a:ext>
            </a:extLst>
          </p:cNvPr>
          <p:cNvSpPr>
            <a:spLocks noGrp="1"/>
          </p:cNvSpPr>
          <p:nvPr>
            <p:ph idx="1"/>
          </p:nvPr>
        </p:nvSpPr>
        <p:spPr>
          <a:xfrm>
            <a:off x="527051" y="1422400"/>
            <a:ext cx="10981326" cy="3848156"/>
          </a:xfrm>
        </p:spPr>
        <p:txBody>
          <a:bodyPr/>
          <a:lstStyle/>
          <a:p>
            <a:pPr marL="0" indent="0">
              <a:buNone/>
            </a:pPr>
            <a:r>
              <a:rPr lang="en-GB" b="1" dirty="0">
                <a:solidFill>
                  <a:schemeClr val="accent4"/>
                </a:solidFill>
              </a:rPr>
              <a:t>Tiering data:</a:t>
            </a:r>
          </a:p>
          <a:p>
            <a:r>
              <a:rPr lang="en-GB" dirty="0"/>
              <a:t>Tiering is how the NPS allocates staff resource to different types of cases</a:t>
            </a:r>
          </a:p>
          <a:p>
            <a:r>
              <a:rPr lang="en-GB" dirty="0"/>
              <a:t>Tiering data informs the target staffing levels that we need to manage current and future organisational, team and individual caseloads, particularly how caseloads are weighted;  it also provides the data underpinning caseload decisions</a:t>
            </a:r>
          </a:p>
          <a:p>
            <a:r>
              <a:rPr lang="en-GB" dirty="0"/>
              <a:t>This means that tiering data impacts all current and future people on probation sentence management services</a:t>
            </a:r>
          </a:p>
          <a:p>
            <a:r>
              <a:rPr lang="en-GB" dirty="0"/>
              <a:t>Additionally, tiering data informs case allocation decisions and is linked to our Workload Measurement Tool (WMT) to measure and compare staff workloads</a:t>
            </a:r>
          </a:p>
          <a:p>
            <a:pPr lvl="2"/>
            <a:r>
              <a:rPr lang="en-GB" dirty="0">
                <a:hlinkClick r:id="rId3"/>
              </a:rPr>
              <a:t>Workload Measurement Tool Staff FAQ</a:t>
            </a:r>
            <a:endParaRPr lang="en-GB" dirty="0"/>
          </a:p>
          <a:p>
            <a:pPr lvl="2"/>
            <a:r>
              <a:rPr lang="en-GB" dirty="0">
                <a:hlinkClick r:id="rId3"/>
              </a:rPr>
              <a:t>Workload Measurement Tool Staff Guidance</a:t>
            </a:r>
            <a:endParaRPr lang="en-GB" dirty="0"/>
          </a:p>
          <a:p>
            <a:pPr marL="0" indent="0">
              <a:buNone/>
            </a:pPr>
            <a:endParaRPr lang="en-GB" dirty="0"/>
          </a:p>
          <a:p>
            <a:endParaRPr lang="en-GB" dirty="0"/>
          </a:p>
        </p:txBody>
      </p:sp>
    </p:spTree>
    <p:extLst>
      <p:ext uri="{BB962C8B-B14F-4D97-AF65-F5344CB8AC3E}">
        <p14:creationId xmlns:p14="http://schemas.microsoft.com/office/powerpoint/2010/main" val="269354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54F6-B292-4D23-9DF8-7475A441B715}"/>
              </a:ext>
            </a:extLst>
          </p:cNvPr>
          <p:cNvSpPr>
            <a:spLocks noGrp="1"/>
          </p:cNvSpPr>
          <p:nvPr>
            <p:ph type="title"/>
          </p:nvPr>
        </p:nvSpPr>
        <p:spPr/>
        <p:txBody>
          <a:bodyPr/>
          <a:lstStyle/>
          <a:p>
            <a:r>
              <a:rPr lang="en-GB" dirty="0"/>
              <a:t>What is the Unified Tiering Model?</a:t>
            </a:r>
          </a:p>
        </p:txBody>
      </p:sp>
      <p:sp>
        <p:nvSpPr>
          <p:cNvPr id="3" name="Content Placeholder 2">
            <a:extLst>
              <a:ext uri="{FF2B5EF4-FFF2-40B4-BE49-F238E27FC236}">
                <a16:creationId xmlns:a16="http://schemas.microsoft.com/office/drawing/2014/main" id="{6E26F568-1379-472C-8E81-49DB1533D1CE}"/>
              </a:ext>
            </a:extLst>
          </p:cNvPr>
          <p:cNvSpPr>
            <a:spLocks noGrp="1"/>
          </p:cNvSpPr>
          <p:nvPr>
            <p:ph idx="1"/>
          </p:nvPr>
        </p:nvSpPr>
        <p:spPr>
          <a:xfrm>
            <a:off x="768103" y="1292524"/>
            <a:ext cx="6962775" cy="4823796"/>
          </a:xfrm>
        </p:spPr>
        <p:txBody>
          <a:bodyPr/>
          <a:lstStyle/>
          <a:p>
            <a:r>
              <a:rPr lang="en-GB" dirty="0"/>
              <a:t>The Unified Tiering Model calculates each individual person on probation’s level of risk and need</a:t>
            </a:r>
          </a:p>
          <a:p>
            <a:r>
              <a:rPr lang="en-GB" dirty="0"/>
              <a:t>It combines available nDelius and OASys data and calibrates each people on probation’s tier, supporting the </a:t>
            </a:r>
            <a:r>
              <a:rPr lang="en-GB" dirty="0">
                <a:hlinkClick r:id="rId2"/>
              </a:rPr>
              <a:t>Probation Reform Programme’S Target Operating Model </a:t>
            </a:r>
            <a:r>
              <a:rPr lang="en-GB" dirty="0"/>
              <a:t>and mixed caseloads incorporating high, medium and low risk, including standalone unpaid work</a:t>
            </a:r>
          </a:p>
          <a:p>
            <a:r>
              <a:rPr lang="en-GB" dirty="0"/>
              <a:t>The Unified Tiering Model also reflects our refreshed operating models for sentence management, resettlement and women’s services, in line with our new organisation’s operating model and culture</a:t>
            </a:r>
          </a:p>
          <a:p>
            <a:endParaRPr lang="en-GB" dirty="0"/>
          </a:p>
        </p:txBody>
      </p:sp>
      <p:sp>
        <p:nvSpPr>
          <p:cNvPr id="4" name="Slide Number Placeholder 3">
            <a:extLst>
              <a:ext uri="{FF2B5EF4-FFF2-40B4-BE49-F238E27FC236}">
                <a16:creationId xmlns:a16="http://schemas.microsoft.com/office/drawing/2014/main" id="{B5BDC8F6-FF56-44CC-9CC1-11437C6AAABD}"/>
              </a:ext>
            </a:extLst>
          </p:cNvPr>
          <p:cNvSpPr>
            <a:spLocks noGrp="1"/>
          </p:cNvSpPr>
          <p:nvPr>
            <p:ph type="sldNum" sz="quarter" idx="10"/>
          </p:nvPr>
        </p:nvSpPr>
        <p:spPr/>
        <p:txBody>
          <a:bodyPr/>
          <a:lstStyle/>
          <a:p>
            <a:pPr>
              <a:defRPr/>
            </a:pPr>
            <a:fld id="{8DA62C57-F68F-4167-9CC7-0D93D0D78B03}" type="slidenum">
              <a:rPr lang="en-GB" smtClean="0"/>
              <a:pPr>
                <a:defRPr/>
              </a:pPr>
              <a:t>5</a:t>
            </a:fld>
            <a:endParaRPr lang="en-GB" dirty="0"/>
          </a:p>
        </p:txBody>
      </p:sp>
      <p:sp>
        <p:nvSpPr>
          <p:cNvPr id="7" name="Rectangle 6">
            <a:extLst>
              <a:ext uri="{FF2B5EF4-FFF2-40B4-BE49-F238E27FC236}">
                <a16:creationId xmlns:a16="http://schemas.microsoft.com/office/drawing/2014/main" id="{C3572C26-09F0-4C5F-88B3-F677C222BD0A}"/>
              </a:ext>
            </a:extLst>
          </p:cNvPr>
          <p:cNvSpPr/>
          <p:nvPr/>
        </p:nvSpPr>
        <p:spPr>
          <a:xfrm>
            <a:off x="8751817" y="1292524"/>
            <a:ext cx="2672080" cy="417746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75000"/>
                </a:schemeClr>
              </a:solidFill>
            </a:endParaRPr>
          </a:p>
        </p:txBody>
      </p:sp>
      <p:sp>
        <p:nvSpPr>
          <p:cNvPr id="8" name="Content Placeholder 2">
            <a:extLst>
              <a:ext uri="{FF2B5EF4-FFF2-40B4-BE49-F238E27FC236}">
                <a16:creationId xmlns:a16="http://schemas.microsoft.com/office/drawing/2014/main" id="{7FD9EC05-6C44-4D7C-8B7F-8C5F8F101A28}"/>
              </a:ext>
            </a:extLst>
          </p:cNvPr>
          <p:cNvSpPr txBox="1">
            <a:spLocks/>
          </p:cNvSpPr>
          <p:nvPr/>
        </p:nvSpPr>
        <p:spPr bwMode="auto">
          <a:xfrm>
            <a:off x="9030281" y="1791660"/>
            <a:ext cx="2115151" cy="305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solidFill>
                  <a:schemeClr val="bg1"/>
                </a:solidFill>
              </a:rPr>
              <a:t>Developed by our Digital, Data &amp; Technology team to support our new unified model </a:t>
            </a:r>
          </a:p>
        </p:txBody>
      </p:sp>
    </p:spTree>
    <p:extLst>
      <p:ext uri="{BB962C8B-B14F-4D97-AF65-F5344CB8AC3E}">
        <p14:creationId xmlns:p14="http://schemas.microsoft.com/office/powerpoint/2010/main" val="109908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0B7937-CD7A-464A-A50B-94D80D778AF3}"/>
              </a:ext>
            </a:extLst>
          </p:cNvPr>
          <p:cNvSpPr/>
          <p:nvPr/>
        </p:nvSpPr>
        <p:spPr>
          <a:xfrm>
            <a:off x="3375707" y="1899908"/>
            <a:ext cx="4581462" cy="3422076"/>
          </a:xfrm>
          <a:prstGeom prst="rect">
            <a:avLst/>
          </a:prstGeom>
          <a:gradFill flip="none" rotWithShape="1">
            <a:gsLst>
              <a:gs pos="45000">
                <a:srgbClr val="5972B8"/>
              </a:gs>
              <a:gs pos="0">
                <a:srgbClr val="26A2DA"/>
              </a:gs>
              <a:gs pos="80000">
                <a:srgbClr val="8B4295"/>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33E1CC9-8B30-4C38-9DB6-62227F794A06}"/>
              </a:ext>
            </a:extLst>
          </p:cNvPr>
          <p:cNvSpPr>
            <a:spLocks noGrp="1"/>
          </p:cNvSpPr>
          <p:nvPr>
            <p:ph type="title"/>
          </p:nvPr>
        </p:nvSpPr>
        <p:spPr/>
        <p:txBody>
          <a:bodyPr/>
          <a:lstStyle/>
          <a:p>
            <a:r>
              <a:rPr lang="en-GB" dirty="0">
                <a:cs typeface="Calibri" panose="020F0502020204030204" pitchFamily="34" charset="0"/>
              </a:rPr>
              <a:t>Unified Tiering Model</a:t>
            </a:r>
          </a:p>
        </p:txBody>
      </p:sp>
      <p:sp>
        <p:nvSpPr>
          <p:cNvPr id="4" name="Slide Number Placeholder 3">
            <a:extLst>
              <a:ext uri="{FF2B5EF4-FFF2-40B4-BE49-F238E27FC236}">
                <a16:creationId xmlns:a16="http://schemas.microsoft.com/office/drawing/2014/main" id="{7849EA96-8730-4EF8-BC23-451AA1D04451}"/>
              </a:ext>
            </a:extLst>
          </p:cNvPr>
          <p:cNvSpPr>
            <a:spLocks noGrp="1"/>
          </p:cNvSpPr>
          <p:nvPr>
            <p:ph type="sldNum" sz="quarter" idx="10"/>
          </p:nvPr>
        </p:nvSpPr>
        <p:spPr>
          <a:xfrm>
            <a:off x="1920002" y="6391798"/>
            <a:ext cx="776287" cy="365125"/>
          </a:xfrm>
        </p:spPr>
        <p:txBody>
          <a:bodyPr/>
          <a:lstStyle/>
          <a:p>
            <a:pPr>
              <a:defRPr/>
            </a:pPr>
            <a:fld id="{8DA62C57-F68F-4167-9CC7-0D93D0D78B03}" type="slidenum">
              <a:rPr lang="en-GB" smtClean="0">
                <a:latin typeface="Calibri" panose="020F0502020204030204" pitchFamily="34" charset="0"/>
                <a:cs typeface="Calibri" panose="020F0502020204030204" pitchFamily="34" charset="0"/>
              </a:rPr>
              <a:pPr>
                <a:defRPr/>
              </a:pPr>
              <a:t>6</a:t>
            </a:fld>
            <a:endParaRPr lang="en-GB"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7E0D2D4C-9297-4864-AC34-942609494EA6}"/>
              </a:ext>
            </a:extLst>
          </p:cNvPr>
          <p:cNvSpPr/>
          <p:nvPr/>
        </p:nvSpPr>
        <p:spPr>
          <a:xfrm>
            <a:off x="606175" y="990503"/>
            <a:ext cx="10551560" cy="707886"/>
          </a:xfrm>
          <a:prstGeom prst="rect">
            <a:avLst/>
          </a:prstGeom>
        </p:spPr>
        <p:txBody>
          <a:bodyPr wrap="square">
            <a:spAutoFit/>
          </a:bodyPr>
          <a:lstStyle/>
          <a:p>
            <a:r>
              <a:rPr lang="en-GB" sz="2000" dirty="0">
                <a:latin typeface="+mn-lt"/>
                <a:cs typeface="Calibri" panose="020F0502020204030204" pitchFamily="34" charset="0"/>
              </a:rPr>
              <a:t>Reflecting the Probation Reform Programme’s designs for the Unified Model, it is proposed that tiering is revised to reflect Risk of Serious Harm (RoSH) and need</a:t>
            </a:r>
            <a:endParaRPr lang="en-GB" sz="2000" i="1" dirty="0">
              <a:solidFill>
                <a:schemeClr val="accent1">
                  <a:lumMod val="60000"/>
                  <a:lumOff val="40000"/>
                </a:schemeClr>
              </a:solidFill>
              <a:latin typeface="+mn-lt"/>
              <a:cs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8AC2A9B5-F4C8-4091-BDBC-2157F94E26B6}"/>
              </a:ext>
            </a:extLst>
          </p:cNvPr>
          <p:cNvGraphicFramePr>
            <a:graphicFrameLocks noGrp="1"/>
          </p:cNvGraphicFramePr>
          <p:nvPr>
            <p:ph idx="1"/>
          </p:nvPr>
        </p:nvGraphicFramePr>
        <p:xfrm>
          <a:off x="865389" y="1813331"/>
          <a:ext cx="8227240" cy="4670338"/>
        </p:xfrm>
        <a:graphic>
          <a:graphicData uri="http://schemas.openxmlformats.org/drawingml/2006/table">
            <a:tbl>
              <a:tblPr>
                <a:tableStyleId>{2D5ABB26-0587-4C30-8999-92F81FD0307C}</a:tableStyleId>
              </a:tblPr>
              <a:tblGrid>
                <a:gridCol w="615041">
                  <a:extLst>
                    <a:ext uri="{9D8B030D-6E8A-4147-A177-3AD203B41FA5}">
                      <a16:colId xmlns:a16="http://schemas.microsoft.com/office/drawing/2014/main" val="2741860675"/>
                    </a:ext>
                  </a:extLst>
                </a:gridCol>
                <a:gridCol w="1083578">
                  <a:extLst>
                    <a:ext uri="{9D8B030D-6E8A-4147-A177-3AD203B41FA5}">
                      <a16:colId xmlns:a16="http://schemas.microsoft.com/office/drawing/2014/main" val="2503669246"/>
                    </a:ext>
                  </a:extLst>
                </a:gridCol>
                <a:gridCol w="407437">
                  <a:extLst>
                    <a:ext uri="{9D8B030D-6E8A-4147-A177-3AD203B41FA5}">
                      <a16:colId xmlns:a16="http://schemas.microsoft.com/office/drawing/2014/main" val="2316287990"/>
                    </a:ext>
                  </a:extLst>
                </a:gridCol>
                <a:gridCol w="1530296">
                  <a:extLst>
                    <a:ext uri="{9D8B030D-6E8A-4147-A177-3AD203B41FA5}">
                      <a16:colId xmlns:a16="http://schemas.microsoft.com/office/drawing/2014/main" val="1106164072"/>
                    </a:ext>
                  </a:extLst>
                </a:gridCol>
                <a:gridCol w="1530296">
                  <a:extLst>
                    <a:ext uri="{9D8B030D-6E8A-4147-A177-3AD203B41FA5}">
                      <a16:colId xmlns:a16="http://schemas.microsoft.com/office/drawing/2014/main" val="900065058"/>
                    </a:ext>
                  </a:extLst>
                </a:gridCol>
                <a:gridCol w="1530296">
                  <a:extLst>
                    <a:ext uri="{9D8B030D-6E8A-4147-A177-3AD203B41FA5}">
                      <a16:colId xmlns:a16="http://schemas.microsoft.com/office/drawing/2014/main" val="796520583"/>
                    </a:ext>
                  </a:extLst>
                </a:gridCol>
                <a:gridCol w="1530296">
                  <a:extLst>
                    <a:ext uri="{9D8B030D-6E8A-4147-A177-3AD203B41FA5}">
                      <a16:colId xmlns:a16="http://schemas.microsoft.com/office/drawing/2014/main" val="2812229478"/>
                    </a:ext>
                  </a:extLst>
                </a:gridCol>
              </a:tblGrid>
              <a:tr h="889555">
                <a:tc rowSpan="3">
                  <a:txBody>
                    <a:bodyPr/>
                    <a:lstStyle/>
                    <a:p>
                      <a:pPr algn="ctr"/>
                      <a:r>
                        <a:rPr lang="en-GB" dirty="0">
                          <a:latin typeface="+mn-lt"/>
                          <a:cs typeface="Calibri" panose="020F0502020204030204" pitchFamily="34" charset="0"/>
                        </a:rPr>
                        <a:t>C</a:t>
                      </a:r>
                      <a:r>
                        <a:rPr lang="en-GB" sz="2000" dirty="0">
                          <a:latin typeface="+mn-lt"/>
                          <a:cs typeface="Calibri" panose="020F0502020204030204" pitchFamily="34" charset="0"/>
                        </a:rPr>
                        <a:t>hange (Need)</a:t>
                      </a:r>
                    </a:p>
                  </a:txBody>
                  <a:tcPr vert="vert270" anchor="ctr"/>
                </a:tc>
                <a:tc>
                  <a:txBody>
                    <a:bodyPr/>
                    <a:lstStyle/>
                    <a:p>
                      <a:r>
                        <a:rPr lang="en-GB" sz="1600" dirty="0">
                          <a:latin typeface="+mn-lt"/>
                          <a:cs typeface="Calibri" panose="020F0502020204030204" pitchFamily="34" charset="0"/>
                        </a:rPr>
                        <a:t>High</a:t>
                      </a:r>
                    </a:p>
                  </a:txBody>
                  <a:tcPr anchor="ctr">
                    <a:lnR w="12700" cap="flat" cmpd="sng" algn="ctr">
                      <a:noFill/>
                      <a:prstDash val="solid"/>
                      <a:round/>
                      <a:headEnd type="none" w="med" len="med"/>
                      <a:tailEnd type="none" w="med" len="med"/>
                    </a:lnR>
                  </a:tcPr>
                </a:tc>
                <a:tc>
                  <a:txBody>
                    <a:bodyPr/>
                    <a:lstStyle/>
                    <a:p>
                      <a:pPr algn="ctr"/>
                      <a:r>
                        <a:rPr lang="en-GB" sz="1600" dirty="0">
                          <a:latin typeface="+mn-lt"/>
                        </a:rPr>
                        <a:t>3</a:t>
                      </a:r>
                    </a:p>
                  </a:txBody>
                  <a:tcPr anchor="ctr">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1077867"/>
                  </a:ext>
                </a:extLst>
              </a:tr>
              <a:tr h="889555">
                <a:tc vMerge="1">
                  <a:txBody>
                    <a:bodyPr/>
                    <a:lstStyle/>
                    <a:p>
                      <a:endParaRPr lang="en-GB" dirty="0"/>
                    </a:p>
                  </a:txBody>
                  <a:tcPr/>
                </a:tc>
                <a:tc>
                  <a:txBody>
                    <a:bodyPr/>
                    <a:lstStyle/>
                    <a:p>
                      <a:r>
                        <a:rPr lang="en-GB" sz="1600" dirty="0">
                          <a:latin typeface="+mn-lt"/>
                          <a:cs typeface="Calibri" panose="020F0502020204030204" pitchFamily="34" charset="0"/>
                        </a:rPr>
                        <a:t>Medium</a:t>
                      </a:r>
                    </a:p>
                  </a:txBody>
                  <a:tcPr anchor="ctr">
                    <a:lnR w="12700" cap="flat" cmpd="sng" algn="ctr">
                      <a:noFill/>
                      <a:prstDash val="solid"/>
                      <a:round/>
                      <a:headEnd type="none" w="med" len="med"/>
                      <a:tailEnd type="none" w="med" len="med"/>
                    </a:lnR>
                  </a:tcPr>
                </a:tc>
                <a:tc>
                  <a:txBody>
                    <a:bodyPr/>
                    <a:lstStyle/>
                    <a:p>
                      <a:pPr algn="ctr"/>
                      <a:r>
                        <a:rPr lang="en-GB" sz="1600" dirty="0">
                          <a:latin typeface="+mn-lt"/>
                        </a:rPr>
                        <a:t>2</a:t>
                      </a:r>
                    </a:p>
                  </a:txBody>
                  <a:tcPr anchor="ctr">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11441757"/>
                  </a:ext>
                </a:extLst>
              </a:tr>
              <a:tr h="889555">
                <a:tc vMerge="1">
                  <a:txBody>
                    <a:bodyPr/>
                    <a:lstStyle/>
                    <a:p>
                      <a:endParaRPr lang="en-GB" dirty="0"/>
                    </a:p>
                  </a:txBody>
                  <a:tcPr/>
                </a:tc>
                <a:tc>
                  <a:txBody>
                    <a:bodyPr/>
                    <a:lstStyle/>
                    <a:p>
                      <a:r>
                        <a:rPr lang="en-GB" sz="1600" dirty="0">
                          <a:latin typeface="+mn-lt"/>
                          <a:cs typeface="Calibri" panose="020F0502020204030204" pitchFamily="34" charset="0"/>
                        </a:rPr>
                        <a:t>Low</a:t>
                      </a:r>
                    </a:p>
                  </a:txBody>
                  <a:tcPr anchor="ctr">
                    <a:lnR w="12700" cap="flat" cmpd="sng" algn="ctr">
                      <a:noFill/>
                      <a:prstDash val="solid"/>
                      <a:round/>
                      <a:headEnd type="none" w="med" len="med"/>
                      <a:tailEnd type="none" w="med" len="med"/>
                    </a:lnR>
                  </a:tcPr>
                </a:tc>
                <a:tc>
                  <a:txBody>
                    <a:bodyPr/>
                    <a:lstStyle/>
                    <a:p>
                      <a:pPr algn="ctr"/>
                      <a:r>
                        <a:rPr lang="en-GB" sz="1600" dirty="0">
                          <a:latin typeface="+mn-lt"/>
                        </a:rPr>
                        <a:t>1</a:t>
                      </a:r>
                    </a:p>
                  </a:txBody>
                  <a:tcPr anchor="ctr">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5035056"/>
                  </a:ext>
                </a:extLst>
              </a:tr>
              <a:tr h="889555">
                <a:tc>
                  <a:txBody>
                    <a:bodyPr/>
                    <a:lstStyle/>
                    <a:p>
                      <a:pPr algn="ctr"/>
                      <a:endParaRPr lang="en-GB" dirty="0"/>
                    </a:p>
                  </a:txBody>
                  <a:tcPr vert="vert270" anchor="ctr"/>
                </a:tc>
                <a:tc>
                  <a:txBody>
                    <a:bodyPr/>
                    <a:lstStyle/>
                    <a:p>
                      <a:endParaRPr lang="en-GB" sz="1600" dirty="0">
                        <a:latin typeface="+mn-lt"/>
                      </a:endParaRPr>
                    </a:p>
                  </a:txBody>
                  <a:tcPr anchor="ctr">
                    <a:lnR w="12700" cap="flat" cmpd="sng" algn="ctr">
                      <a:noFill/>
                      <a:prstDash val="solid"/>
                      <a:round/>
                      <a:headEnd type="none" w="med" len="med"/>
                      <a:tailEnd type="none" w="med" len="med"/>
                    </a:lnR>
                  </a:tcPr>
                </a:tc>
                <a:tc>
                  <a:txBody>
                    <a:bodyPr/>
                    <a:lstStyle/>
                    <a:p>
                      <a:pPr algn="ctr"/>
                      <a:r>
                        <a:rPr lang="en-GB" sz="1600" dirty="0">
                          <a:latin typeface="+mn-lt"/>
                        </a:rPr>
                        <a:t>0</a:t>
                      </a:r>
                    </a:p>
                  </a:txBody>
                  <a:tcPr anchor="ctr">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endParaRPr lang="en-GB"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89387420"/>
                  </a:ext>
                </a:extLst>
              </a:tr>
              <a:tr h="370706">
                <a:tc>
                  <a:txBody>
                    <a:bodyPr/>
                    <a:lstStyle/>
                    <a:p>
                      <a:endParaRPr lang="en-GB" dirty="0"/>
                    </a:p>
                  </a:txBody>
                  <a:tcPr/>
                </a:tc>
                <a:tc>
                  <a:txBody>
                    <a:bodyPr/>
                    <a:lstStyle/>
                    <a:p>
                      <a:endParaRPr lang="en-GB" dirty="0"/>
                    </a:p>
                  </a:txBody>
                  <a:tcPr/>
                </a:tc>
                <a:tc>
                  <a:txBody>
                    <a:bodyPr/>
                    <a:lstStyle/>
                    <a:p>
                      <a:endParaRPr lang="en-GB" dirty="0"/>
                    </a:p>
                  </a:txBody>
                  <a:tcPr>
                    <a:lnT w="12700" cap="flat" cmpd="sng" algn="ctr">
                      <a:noFill/>
                      <a:prstDash val="solid"/>
                      <a:round/>
                      <a:headEnd type="none" w="med" len="med"/>
                      <a:tailEnd type="none" w="med" len="med"/>
                    </a:lnT>
                  </a:tcPr>
                </a:tc>
                <a:tc>
                  <a:txBody>
                    <a:bodyPr/>
                    <a:lstStyle/>
                    <a:p>
                      <a:pPr algn="ctr"/>
                      <a:r>
                        <a:rPr lang="en-GB" sz="1600" dirty="0">
                          <a:latin typeface="+mn-lt"/>
                        </a:rPr>
                        <a:t>D</a:t>
                      </a:r>
                    </a:p>
                  </a:txBody>
                  <a:tcPr>
                    <a:lnT w="57150" cap="flat" cmpd="sng" algn="ctr">
                      <a:solidFill>
                        <a:schemeClr val="bg1"/>
                      </a:solidFill>
                      <a:prstDash val="solid"/>
                      <a:round/>
                      <a:headEnd type="none" w="med" len="med"/>
                      <a:tailEnd type="none" w="med" len="med"/>
                    </a:lnT>
                  </a:tcPr>
                </a:tc>
                <a:tc>
                  <a:txBody>
                    <a:bodyPr/>
                    <a:lstStyle/>
                    <a:p>
                      <a:pPr algn="ctr"/>
                      <a:r>
                        <a:rPr lang="en-GB" sz="1600" dirty="0">
                          <a:latin typeface="+mn-lt"/>
                        </a:rPr>
                        <a:t>C</a:t>
                      </a:r>
                    </a:p>
                  </a:txBody>
                  <a:tcPr>
                    <a:lnT w="57150" cap="flat" cmpd="sng" algn="ctr">
                      <a:solidFill>
                        <a:schemeClr val="bg1"/>
                      </a:solidFill>
                      <a:prstDash val="solid"/>
                      <a:round/>
                      <a:headEnd type="none" w="med" len="med"/>
                      <a:tailEnd type="none" w="med" len="med"/>
                    </a:lnT>
                  </a:tcPr>
                </a:tc>
                <a:tc>
                  <a:txBody>
                    <a:bodyPr/>
                    <a:lstStyle/>
                    <a:p>
                      <a:pPr algn="ctr"/>
                      <a:r>
                        <a:rPr lang="en-GB" sz="1600" dirty="0">
                          <a:latin typeface="+mn-lt"/>
                        </a:rPr>
                        <a:t>B</a:t>
                      </a:r>
                    </a:p>
                  </a:txBody>
                  <a:tcPr>
                    <a:lnT w="57150" cap="flat" cmpd="sng" algn="ctr">
                      <a:solidFill>
                        <a:schemeClr val="bg1"/>
                      </a:solidFill>
                      <a:prstDash val="solid"/>
                      <a:round/>
                      <a:headEnd type="none" w="med" len="med"/>
                      <a:tailEnd type="none" w="med" len="med"/>
                    </a:lnT>
                  </a:tcPr>
                </a:tc>
                <a:tc>
                  <a:txBody>
                    <a:bodyPr/>
                    <a:lstStyle/>
                    <a:p>
                      <a:pPr algn="ctr"/>
                      <a:r>
                        <a:rPr lang="en-GB" sz="1600" dirty="0">
                          <a:latin typeface="+mn-lt"/>
                        </a:rPr>
                        <a:t>A</a:t>
                      </a:r>
                    </a:p>
                  </a:txBody>
                  <a:tcP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726767294"/>
                  </a:ext>
                </a:extLst>
              </a:tr>
              <a:tr h="37070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pPr algn="ctr"/>
                      <a:r>
                        <a:rPr lang="en-GB" sz="1600" dirty="0">
                          <a:latin typeface="+mn-lt"/>
                          <a:cs typeface="Calibri" panose="020F0502020204030204" pitchFamily="34" charset="0"/>
                        </a:rPr>
                        <a:t>Low</a:t>
                      </a:r>
                    </a:p>
                  </a:txBody>
                  <a:tcPr marL="0" marR="0" marT="0" marB="0"/>
                </a:tc>
                <a:tc>
                  <a:txBody>
                    <a:bodyPr/>
                    <a:lstStyle/>
                    <a:p>
                      <a:pPr algn="ctr"/>
                      <a:r>
                        <a:rPr lang="en-GB" sz="1600" dirty="0">
                          <a:latin typeface="+mn-lt"/>
                          <a:cs typeface="Calibri" panose="020F0502020204030204" pitchFamily="34" charset="0"/>
                        </a:rPr>
                        <a:t>Medium</a:t>
                      </a:r>
                    </a:p>
                  </a:txBody>
                  <a:tcPr marL="0" marR="0" marT="0" marB="0"/>
                </a:tc>
                <a:tc>
                  <a:txBody>
                    <a:bodyPr/>
                    <a:lstStyle/>
                    <a:p>
                      <a:pPr algn="ctr"/>
                      <a:r>
                        <a:rPr lang="en-GB" sz="1600" dirty="0">
                          <a:latin typeface="+mn-lt"/>
                          <a:cs typeface="Calibri" panose="020F0502020204030204" pitchFamily="34" charset="0"/>
                        </a:rPr>
                        <a:t>High</a:t>
                      </a:r>
                    </a:p>
                  </a:txBody>
                  <a:tcPr marL="0" marR="0" marT="0" marB="0"/>
                </a:tc>
                <a:tc>
                  <a:txBody>
                    <a:bodyPr/>
                    <a:lstStyle/>
                    <a:p>
                      <a:pPr algn="ctr"/>
                      <a:r>
                        <a:rPr lang="en-GB" sz="1600" dirty="0">
                          <a:latin typeface="+mn-lt"/>
                          <a:cs typeface="Calibri" panose="020F0502020204030204" pitchFamily="34" charset="0"/>
                        </a:rPr>
                        <a:t>Very High</a:t>
                      </a:r>
                    </a:p>
                  </a:txBody>
                  <a:tcPr marL="0" marR="0" marT="0" marB="0"/>
                </a:tc>
                <a:extLst>
                  <a:ext uri="{0D108BD9-81ED-4DB2-BD59-A6C34878D82A}">
                    <a16:rowId xmlns:a16="http://schemas.microsoft.com/office/drawing/2014/main" val="169471261"/>
                  </a:ext>
                </a:extLst>
              </a:tr>
              <a:tr h="370706">
                <a:tc>
                  <a:txBody>
                    <a:bodyPr/>
                    <a:lstStyle/>
                    <a:p>
                      <a:endParaRPr lang="en-GB" dirty="0"/>
                    </a:p>
                  </a:txBody>
                  <a:tcPr/>
                </a:tc>
                <a:tc>
                  <a:txBody>
                    <a:bodyPr/>
                    <a:lstStyle/>
                    <a:p>
                      <a:endParaRPr lang="en-GB" dirty="0"/>
                    </a:p>
                  </a:txBody>
                  <a:tcPr/>
                </a:tc>
                <a:tc>
                  <a:txBody>
                    <a:bodyPr/>
                    <a:lstStyle/>
                    <a:p>
                      <a:endParaRPr lang="en-GB" dirty="0"/>
                    </a:p>
                  </a:txBody>
                  <a:tcPr/>
                </a:tc>
                <a:tc gridSpan="4">
                  <a:txBody>
                    <a:bodyPr/>
                    <a:lstStyle/>
                    <a:p>
                      <a:pPr algn="ctr"/>
                      <a:r>
                        <a:rPr lang="en-GB" sz="2000" dirty="0">
                          <a:latin typeface="+mn-lt"/>
                          <a:cs typeface="Calibri" panose="020F0502020204030204" pitchFamily="34" charset="0"/>
                        </a:rPr>
                        <a:t>Assess &amp; Protect (Risk of Serious Harm)</a:t>
                      </a:r>
                    </a:p>
                  </a:txBody>
                  <a:tcPr marL="0" marR="0" marT="0" marB="0"/>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87573282"/>
                  </a:ext>
                </a:extLst>
              </a:tr>
            </a:tbl>
          </a:graphicData>
        </a:graphic>
      </p:graphicFrame>
      <p:sp>
        <p:nvSpPr>
          <p:cNvPr id="9" name="Rectangle 8">
            <a:extLst>
              <a:ext uri="{FF2B5EF4-FFF2-40B4-BE49-F238E27FC236}">
                <a16:creationId xmlns:a16="http://schemas.microsoft.com/office/drawing/2014/main" id="{475ADBDD-297E-4E11-9A8F-5BB1E735904B}"/>
              </a:ext>
            </a:extLst>
          </p:cNvPr>
          <p:cNvSpPr/>
          <p:nvPr/>
        </p:nvSpPr>
        <p:spPr>
          <a:xfrm>
            <a:off x="8948026" y="1813331"/>
            <a:ext cx="2378585" cy="3754874"/>
          </a:xfrm>
          <a:prstGeom prst="rect">
            <a:avLst/>
          </a:prstGeom>
        </p:spPr>
        <p:txBody>
          <a:bodyPr wrap="square">
            <a:spAutoFit/>
          </a:bodyPr>
          <a:lstStyle/>
          <a:p>
            <a:pPr marL="285750" indent="-285750" eaLnBrk="1" hangingPunct="1">
              <a:spcBef>
                <a:spcPts val="1200"/>
              </a:spcBef>
              <a:buClr>
                <a:srgbClr val="008000"/>
              </a:buClr>
              <a:buFont typeface="Wingdings" panose="05000000000000000000" pitchFamily="2" charset="2"/>
              <a:buChar char="ü"/>
            </a:pPr>
            <a:r>
              <a:rPr lang="en-GB" sz="1600" dirty="0">
                <a:latin typeface="+mn-lt"/>
                <a:cs typeface="Calibri" panose="020F0502020204030204" pitchFamily="34" charset="0"/>
              </a:rPr>
              <a:t>Dynamic to reflect workload at start of sentence / release</a:t>
            </a:r>
          </a:p>
          <a:p>
            <a:pPr marL="285750" indent="-285750" eaLnBrk="1" hangingPunct="1">
              <a:spcBef>
                <a:spcPts val="1200"/>
              </a:spcBef>
              <a:buClr>
                <a:srgbClr val="008000"/>
              </a:buClr>
              <a:buFont typeface="Wingdings" panose="05000000000000000000" pitchFamily="2" charset="2"/>
              <a:buChar char="ü"/>
            </a:pPr>
            <a:r>
              <a:rPr lang="en-GB" sz="1600" dirty="0">
                <a:latin typeface="+mn-lt"/>
                <a:cs typeface="Calibri" panose="020F0502020204030204" pitchFamily="34" charset="0"/>
              </a:rPr>
              <a:t>Reflecting change work sought for low public protection</a:t>
            </a:r>
          </a:p>
          <a:p>
            <a:pPr marL="285750" indent="-285750" eaLnBrk="1" hangingPunct="1">
              <a:spcBef>
                <a:spcPts val="1200"/>
              </a:spcBef>
              <a:buClr>
                <a:srgbClr val="008000"/>
              </a:buClr>
              <a:buFont typeface="Wingdings" panose="05000000000000000000" pitchFamily="2" charset="2"/>
              <a:buChar char="ü"/>
            </a:pPr>
            <a:r>
              <a:rPr lang="en-GB" sz="1600" dirty="0">
                <a:latin typeface="+mn-lt"/>
                <a:cs typeface="Calibri" panose="020F0502020204030204" pitchFamily="34" charset="0"/>
              </a:rPr>
              <a:t>Adaptive to changes in circumstance</a:t>
            </a:r>
          </a:p>
          <a:p>
            <a:pPr marL="285750" indent="-285750" eaLnBrk="1" hangingPunct="1">
              <a:spcBef>
                <a:spcPts val="1200"/>
              </a:spcBef>
              <a:buClr>
                <a:srgbClr val="008000"/>
              </a:buClr>
              <a:buFont typeface="Wingdings" panose="05000000000000000000" pitchFamily="2" charset="2"/>
              <a:buChar char="ü"/>
            </a:pPr>
            <a:r>
              <a:rPr lang="en-GB" sz="1600" dirty="0">
                <a:latin typeface="+mn-lt"/>
                <a:cs typeface="Calibri" panose="020F0502020204030204" pitchFamily="34" charset="0"/>
              </a:rPr>
              <a:t>Reflect no change remit from court for standalone unpaid work with domestic violence</a:t>
            </a:r>
          </a:p>
        </p:txBody>
      </p:sp>
    </p:spTree>
    <p:extLst>
      <p:ext uri="{BB962C8B-B14F-4D97-AF65-F5344CB8AC3E}">
        <p14:creationId xmlns:p14="http://schemas.microsoft.com/office/powerpoint/2010/main" val="174942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B6DD-F041-4D06-BA2D-FC1989601DCB}"/>
              </a:ext>
            </a:extLst>
          </p:cNvPr>
          <p:cNvSpPr>
            <a:spLocks noGrp="1"/>
          </p:cNvSpPr>
          <p:nvPr>
            <p:ph type="title"/>
          </p:nvPr>
        </p:nvSpPr>
        <p:spPr/>
        <p:txBody>
          <a:bodyPr/>
          <a:lstStyle/>
          <a:p>
            <a:r>
              <a:rPr lang="en-GB" dirty="0"/>
              <a:t>Unified Tiering Model Scoring Principles</a:t>
            </a:r>
          </a:p>
        </p:txBody>
      </p:sp>
      <p:sp>
        <p:nvSpPr>
          <p:cNvPr id="4" name="Slide Number Placeholder 3">
            <a:extLst>
              <a:ext uri="{FF2B5EF4-FFF2-40B4-BE49-F238E27FC236}">
                <a16:creationId xmlns:a16="http://schemas.microsoft.com/office/drawing/2014/main" id="{CFA64CC4-FA48-4593-96E8-40804ECEC5CD}"/>
              </a:ext>
            </a:extLst>
          </p:cNvPr>
          <p:cNvSpPr>
            <a:spLocks noGrp="1"/>
          </p:cNvSpPr>
          <p:nvPr>
            <p:ph type="sldNum" sz="quarter" idx="10"/>
          </p:nvPr>
        </p:nvSpPr>
        <p:spPr/>
        <p:txBody>
          <a:bodyPr/>
          <a:lstStyle/>
          <a:p>
            <a:pPr>
              <a:defRPr/>
            </a:pPr>
            <a:fld id="{8DA62C57-F68F-4167-9CC7-0D93D0D78B03}" type="slidenum">
              <a:rPr lang="en-GB" smtClean="0"/>
              <a:pPr>
                <a:defRPr/>
              </a:pPr>
              <a:t>7</a:t>
            </a:fld>
            <a:endParaRPr lang="en-GB" dirty="0"/>
          </a:p>
        </p:txBody>
      </p:sp>
      <p:sp>
        <p:nvSpPr>
          <p:cNvPr id="8" name="Content Placeholder 2">
            <a:extLst>
              <a:ext uri="{FF2B5EF4-FFF2-40B4-BE49-F238E27FC236}">
                <a16:creationId xmlns:a16="http://schemas.microsoft.com/office/drawing/2014/main" id="{CD64EBD1-59A4-42C3-8630-0F863FDD5629}"/>
              </a:ext>
            </a:extLst>
          </p:cNvPr>
          <p:cNvSpPr>
            <a:spLocks noGrp="1"/>
          </p:cNvSpPr>
          <p:nvPr>
            <p:ph idx="1"/>
          </p:nvPr>
        </p:nvSpPr>
        <p:spPr>
          <a:xfrm>
            <a:off x="527051" y="1422400"/>
            <a:ext cx="5396231" cy="3848156"/>
          </a:xfrm>
        </p:spPr>
        <p:txBody>
          <a:bodyPr/>
          <a:lstStyle/>
          <a:p>
            <a:pPr marL="0" indent="0">
              <a:buNone/>
            </a:pPr>
            <a:endParaRPr lang="en-GB" dirty="0"/>
          </a:p>
          <a:p>
            <a:endParaRPr lang="en-GB" dirty="0"/>
          </a:p>
        </p:txBody>
      </p:sp>
      <p:sp>
        <p:nvSpPr>
          <p:cNvPr id="10" name="Content Placeholder 2">
            <a:extLst>
              <a:ext uri="{FF2B5EF4-FFF2-40B4-BE49-F238E27FC236}">
                <a16:creationId xmlns:a16="http://schemas.microsoft.com/office/drawing/2014/main" id="{624B9856-E835-44BB-97F5-E0A43E4956F6}"/>
              </a:ext>
            </a:extLst>
          </p:cNvPr>
          <p:cNvSpPr txBox="1">
            <a:spLocks/>
          </p:cNvSpPr>
          <p:nvPr/>
        </p:nvSpPr>
        <p:spPr bwMode="auto">
          <a:xfrm>
            <a:off x="479265" y="1105790"/>
            <a:ext cx="5491801" cy="448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Points based thresholds which broadly line up with the current NPS interim tiering model, supporting alignment with the offender management in custody (OMiC) model </a:t>
            </a:r>
          </a:p>
          <a:p>
            <a:r>
              <a:rPr lang="en-GB" dirty="0"/>
              <a:t>A points based system to support future flexibility, rather than a system based on fixed rules</a:t>
            </a:r>
          </a:p>
          <a:p>
            <a:r>
              <a:rPr lang="en-GB" dirty="0"/>
              <a:t>No Tier A cases in our current interim tiering model should be lower than Tier A cases in our Unified Tiering Model</a:t>
            </a:r>
          </a:p>
          <a:p>
            <a:r>
              <a:rPr lang="en-GB" dirty="0"/>
              <a:t>Tiering is fully automated and changes automatically when a tiering event happens, continually reflecting a people on probation’s changing circumstances </a:t>
            </a:r>
          </a:p>
        </p:txBody>
      </p:sp>
      <p:pic>
        <p:nvPicPr>
          <p:cNvPr id="7" name="Picture 6">
            <a:extLst>
              <a:ext uri="{FF2B5EF4-FFF2-40B4-BE49-F238E27FC236}">
                <a16:creationId xmlns:a16="http://schemas.microsoft.com/office/drawing/2014/main" id="{F44AC76B-3AB0-4BC9-9E07-DE48A1AE79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1503" y="1311806"/>
            <a:ext cx="5391232" cy="4069344"/>
          </a:xfrm>
          <a:prstGeom prst="rect">
            <a:avLst/>
          </a:prstGeom>
          <a:noFill/>
        </p:spPr>
      </p:pic>
    </p:spTree>
    <p:extLst>
      <p:ext uri="{BB962C8B-B14F-4D97-AF65-F5344CB8AC3E}">
        <p14:creationId xmlns:p14="http://schemas.microsoft.com/office/powerpoint/2010/main" val="347143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D09C-0953-4663-AE9B-8347B0747013}"/>
              </a:ext>
            </a:extLst>
          </p:cNvPr>
          <p:cNvSpPr>
            <a:spLocks noGrp="1"/>
          </p:cNvSpPr>
          <p:nvPr>
            <p:ph type="title"/>
          </p:nvPr>
        </p:nvSpPr>
        <p:spPr/>
        <p:txBody>
          <a:bodyPr/>
          <a:lstStyle/>
          <a:p>
            <a:r>
              <a:rPr lang="en-GB" dirty="0"/>
              <a:t>Unified Tiering Model Benefits</a:t>
            </a:r>
          </a:p>
        </p:txBody>
      </p:sp>
      <p:sp>
        <p:nvSpPr>
          <p:cNvPr id="4" name="Slide Number Placeholder 3">
            <a:extLst>
              <a:ext uri="{FF2B5EF4-FFF2-40B4-BE49-F238E27FC236}">
                <a16:creationId xmlns:a16="http://schemas.microsoft.com/office/drawing/2014/main" id="{714DCEA1-53D1-49B7-AB68-8F25301CAF7C}"/>
              </a:ext>
            </a:extLst>
          </p:cNvPr>
          <p:cNvSpPr>
            <a:spLocks noGrp="1"/>
          </p:cNvSpPr>
          <p:nvPr>
            <p:ph type="sldNum" sz="quarter" idx="10"/>
          </p:nvPr>
        </p:nvSpPr>
        <p:spPr/>
        <p:txBody>
          <a:bodyPr/>
          <a:lstStyle/>
          <a:p>
            <a:pPr>
              <a:defRPr/>
            </a:pPr>
            <a:fld id="{8DA62C57-F68F-4167-9CC7-0D93D0D78B03}" type="slidenum">
              <a:rPr lang="en-GB" smtClean="0"/>
              <a:pPr>
                <a:defRPr/>
              </a:pPr>
              <a:t>8</a:t>
            </a:fld>
            <a:endParaRPr lang="en-GB" dirty="0"/>
          </a:p>
        </p:txBody>
      </p:sp>
      <p:sp>
        <p:nvSpPr>
          <p:cNvPr id="13" name="Content Placeholder 2">
            <a:extLst>
              <a:ext uri="{FF2B5EF4-FFF2-40B4-BE49-F238E27FC236}">
                <a16:creationId xmlns:a16="http://schemas.microsoft.com/office/drawing/2014/main" id="{4750A305-0ABA-40A6-9E0F-68FDB2C8FBE1}"/>
              </a:ext>
            </a:extLst>
          </p:cNvPr>
          <p:cNvSpPr>
            <a:spLocks noGrp="1"/>
          </p:cNvSpPr>
          <p:nvPr>
            <p:ph idx="1"/>
          </p:nvPr>
        </p:nvSpPr>
        <p:spPr>
          <a:xfrm>
            <a:off x="363958" y="943174"/>
            <a:ext cx="11600360" cy="5281356"/>
          </a:xfrm>
        </p:spPr>
        <p:txBody>
          <a:bodyPr/>
          <a:lstStyle/>
          <a:p>
            <a:pPr marL="0" indent="0">
              <a:buNone/>
            </a:pPr>
            <a:r>
              <a:rPr lang="en-GB" b="1" dirty="0">
                <a:solidFill>
                  <a:schemeClr val="accent4"/>
                </a:solidFill>
              </a:rPr>
              <a:t>Staff benefits </a:t>
            </a:r>
          </a:p>
          <a:p>
            <a:r>
              <a:rPr lang="en-GB" dirty="0"/>
              <a:t>Staff will benefit from a fully utilised tiering framework that allocates cases to the right probation practitioner with the right skills and experience at the right time, to support each individual person on probation with a digital application that supports resource prioritisation and allocation and reflects workload implications at the start of sentence and release</a:t>
            </a:r>
          </a:p>
          <a:p>
            <a:r>
              <a:rPr lang="en-GB" dirty="0"/>
              <a:t>The Unified Tiering Model is also an enabler of sentence management design to improve sentence management, which benefits staff in terms of risk management and change work</a:t>
            </a:r>
          </a:p>
          <a:p>
            <a:r>
              <a:rPr lang="en-GB" dirty="0"/>
              <a:t>The Unified Tiering Model will target team resources more efficiently and effectively, because it allocates resource based on the Risk of Serious Harm (RoSH) and intensity of need</a:t>
            </a:r>
          </a:p>
          <a:p>
            <a:pPr marL="0" indent="0">
              <a:buNone/>
            </a:pPr>
            <a:r>
              <a:rPr lang="en-GB" b="1" dirty="0">
                <a:solidFill>
                  <a:schemeClr val="accent4"/>
                </a:solidFill>
              </a:rPr>
              <a:t>People on probation benefits – our new name for service users</a:t>
            </a:r>
          </a:p>
          <a:p>
            <a:r>
              <a:rPr lang="en-GB" dirty="0"/>
              <a:t>Thanks to the introduction of the change axis, the Unified Tiering Model will provide people on probation with specific resources that meet their particular area/s of need, supporting rehabilitative change and consistent service provision</a:t>
            </a:r>
          </a:p>
          <a:p>
            <a:r>
              <a:rPr lang="en-GB" dirty="0"/>
              <a:t>The Unified Tiering Model, aligned with sentence management, will facilitate more focussed, planned and structured sessions with probation practitioners and more responsive, desistance based contact</a:t>
            </a:r>
          </a:p>
          <a:p>
            <a:endParaRPr lang="en-GB" dirty="0"/>
          </a:p>
          <a:p>
            <a:pPr lvl="0"/>
            <a:endParaRPr lang="en-GB" dirty="0"/>
          </a:p>
        </p:txBody>
      </p:sp>
    </p:spTree>
    <p:extLst>
      <p:ext uri="{BB962C8B-B14F-4D97-AF65-F5344CB8AC3E}">
        <p14:creationId xmlns:p14="http://schemas.microsoft.com/office/powerpoint/2010/main" val="385773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CB8C-73A0-4F80-93AE-42E612120A17}"/>
              </a:ext>
            </a:extLst>
          </p:cNvPr>
          <p:cNvSpPr>
            <a:spLocks noGrp="1"/>
          </p:cNvSpPr>
          <p:nvPr>
            <p:ph type="title"/>
          </p:nvPr>
        </p:nvSpPr>
        <p:spPr>
          <a:xfrm>
            <a:off x="529518" y="501648"/>
            <a:ext cx="11131200" cy="511174"/>
          </a:xfrm>
        </p:spPr>
        <p:txBody>
          <a:bodyPr/>
          <a:lstStyle/>
          <a:p>
            <a:r>
              <a:rPr lang="en-GB" dirty="0"/>
              <a:t>Unified Tiering Model Rollout and Support </a:t>
            </a:r>
          </a:p>
        </p:txBody>
      </p:sp>
      <p:sp>
        <p:nvSpPr>
          <p:cNvPr id="3" name="Content Placeholder 2">
            <a:extLst>
              <a:ext uri="{FF2B5EF4-FFF2-40B4-BE49-F238E27FC236}">
                <a16:creationId xmlns:a16="http://schemas.microsoft.com/office/drawing/2014/main" id="{F0DFB081-ECC3-4F3A-9954-D3E0D6D780F9}"/>
              </a:ext>
            </a:extLst>
          </p:cNvPr>
          <p:cNvSpPr>
            <a:spLocks noGrp="1"/>
          </p:cNvSpPr>
          <p:nvPr>
            <p:ph idx="1"/>
          </p:nvPr>
        </p:nvSpPr>
        <p:spPr>
          <a:xfrm>
            <a:off x="527051" y="1150705"/>
            <a:ext cx="11349875" cy="5024063"/>
          </a:xfrm>
        </p:spPr>
        <p:txBody>
          <a:bodyPr/>
          <a:lstStyle/>
          <a:p>
            <a:r>
              <a:rPr lang="en-GB" dirty="0"/>
              <a:t>The Unified Tiering Model is scheduled to be deployed from 4 May 2021</a:t>
            </a:r>
          </a:p>
          <a:p>
            <a:r>
              <a:rPr lang="en-GB" dirty="0"/>
              <a:t>Performance and Quality team/s were briefed in March 2021 to support our transition to the Unified Tiering Model</a:t>
            </a:r>
          </a:p>
          <a:p>
            <a:r>
              <a:rPr lang="en-GB" dirty="0"/>
              <a:t>Frontline staff will receive concise guidance calculating the Unified Tiering Model;  this will be distributed through: </a:t>
            </a:r>
          </a:p>
          <a:p>
            <a:pPr lvl="2"/>
            <a:r>
              <a:rPr lang="en-GB" dirty="0">
                <a:hlinkClick r:id="rId3"/>
              </a:rPr>
              <a:t>Unified Tiering Model Staff FAQ</a:t>
            </a:r>
            <a:endParaRPr lang="en-GB" dirty="0"/>
          </a:p>
          <a:p>
            <a:pPr lvl="2"/>
            <a:r>
              <a:rPr lang="en-GB" dirty="0">
                <a:hlinkClick r:id="rId4"/>
              </a:rPr>
              <a:t>Unified Tiering Model Staff Guidance document </a:t>
            </a:r>
            <a:endParaRPr lang="en-GB" dirty="0"/>
          </a:p>
          <a:p>
            <a:pPr lvl="2"/>
            <a:r>
              <a:rPr lang="en-GB" dirty="0"/>
              <a:t>The April Regional Team Briefing;  links to this deck will appear in April issues of:</a:t>
            </a:r>
          </a:p>
          <a:p>
            <a:pPr lvl="3"/>
            <a:r>
              <a:rPr lang="en-GB" sz="2000" dirty="0"/>
              <a:t>Probation News	</a:t>
            </a:r>
          </a:p>
          <a:p>
            <a:pPr lvl="3"/>
            <a:r>
              <a:rPr lang="en-GB" sz="2000" dirty="0"/>
              <a:t>The Senior Leader’s Bulletin </a:t>
            </a:r>
          </a:p>
          <a:p>
            <a:pPr lvl="3"/>
            <a:r>
              <a:rPr lang="en-GB" sz="2000" dirty="0"/>
              <a:t>One Programme Newsletter</a:t>
            </a:r>
          </a:p>
          <a:p>
            <a:r>
              <a:rPr lang="en-GB" dirty="0"/>
              <a:t>This information will also be available in EQuiP</a:t>
            </a:r>
          </a:p>
          <a:p>
            <a:r>
              <a:rPr lang="en-GB" dirty="0"/>
              <a:t>Probation practitioners will receive guidance on the Unified Tiering Model as part of their sentence management training material</a:t>
            </a:r>
          </a:p>
          <a:p>
            <a:endParaRPr lang="en-GB" dirty="0"/>
          </a:p>
        </p:txBody>
      </p:sp>
      <p:sp>
        <p:nvSpPr>
          <p:cNvPr id="4" name="Slide Number Placeholder 3">
            <a:extLst>
              <a:ext uri="{FF2B5EF4-FFF2-40B4-BE49-F238E27FC236}">
                <a16:creationId xmlns:a16="http://schemas.microsoft.com/office/drawing/2014/main" id="{5C7E9D4B-F601-41E3-A210-7DB4AF571EAD}"/>
              </a:ext>
            </a:extLst>
          </p:cNvPr>
          <p:cNvSpPr>
            <a:spLocks noGrp="1"/>
          </p:cNvSpPr>
          <p:nvPr>
            <p:ph type="sldNum" sz="quarter" idx="10"/>
          </p:nvPr>
        </p:nvSpPr>
        <p:spPr>
          <a:xfrm>
            <a:off x="527051" y="6356351"/>
            <a:ext cx="1035049" cy="365125"/>
          </a:xfrm>
        </p:spPr>
        <p:txBody>
          <a:bodyPr/>
          <a:lstStyle/>
          <a:p>
            <a:pPr>
              <a:defRPr/>
            </a:pPr>
            <a:fld id="{8DA62C57-F68F-4167-9CC7-0D93D0D78B03}" type="slidenum">
              <a:rPr lang="en-GB" smtClean="0"/>
              <a:pPr>
                <a:defRPr/>
              </a:pPr>
              <a:t>9</a:t>
            </a:fld>
            <a:endParaRPr lang="en-GB" dirty="0"/>
          </a:p>
        </p:txBody>
      </p:sp>
    </p:spTree>
    <p:extLst>
      <p:ext uri="{BB962C8B-B14F-4D97-AF65-F5344CB8AC3E}">
        <p14:creationId xmlns:p14="http://schemas.microsoft.com/office/powerpoint/2010/main" val="2429500549"/>
      </p:ext>
    </p:extLst>
  </p:cSld>
  <p:clrMapOvr>
    <a:masterClrMapping/>
  </p:clrMapOvr>
</p:sld>
</file>

<file path=ppt/theme/theme1.xml><?xml version="1.0" encoding="utf-8"?>
<a:theme xmlns:a="http://schemas.openxmlformats.org/drawingml/2006/main" name="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2.xml><?xml version="1.0" encoding="utf-8"?>
<a:theme xmlns:a="http://schemas.openxmlformats.org/drawingml/2006/main" name="2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3.xml><?xml version="1.0" encoding="utf-8"?>
<a:theme xmlns:a="http://schemas.openxmlformats.org/drawingml/2006/main" name="1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4.xml><?xml version="1.0" encoding="utf-8"?>
<a:theme xmlns:a="http://schemas.openxmlformats.org/drawingml/2006/main" name="3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4383</Words>
  <Application>Microsoft Office PowerPoint</Application>
  <PresentationFormat>Widescreen</PresentationFormat>
  <Paragraphs>458</Paragraphs>
  <Slides>26</Slides>
  <Notes>16</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6" baseType="lpstr">
      <vt:lpstr>Arial</vt:lpstr>
      <vt:lpstr>Calibri</vt:lpstr>
      <vt:lpstr>Impact</vt:lpstr>
      <vt:lpstr>Ink Free</vt:lpstr>
      <vt:lpstr>Wingdings</vt:lpstr>
      <vt:lpstr>Office Theme</vt:lpstr>
      <vt:lpstr>2_Office Theme</vt:lpstr>
      <vt:lpstr>1_Office Theme</vt:lpstr>
      <vt:lpstr>3_Office Theme</vt:lpstr>
      <vt:lpstr>Packager Shell Object</vt:lpstr>
      <vt:lpstr>April 2021 Regional Team Briefing </vt:lpstr>
      <vt:lpstr>April Topics</vt:lpstr>
      <vt:lpstr>Team Briefing Purpose </vt:lpstr>
      <vt:lpstr>Why Tiering Data is Important</vt:lpstr>
      <vt:lpstr>What is the Unified Tiering Model?</vt:lpstr>
      <vt:lpstr>Unified Tiering Model</vt:lpstr>
      <vt:lpstr>Unified Tiering Model Scoring Principles</vt:lpstr>
      <vt:lpstr>Unified Tiering Model Benefits</vt:lpstr>
      <vt:lpstr>Unified Tiering Model Rollout and Support </vt:lpstr>
      <vt:lpstr>Commissioned Rehabilitative Services:  Contract Awards Overview</vt:lpstr>
      <vt:lpstr>Commissioned Rehabilitative Services:  Contract Awards by Region</vt:lpstr>
      <vt:lpstr>Commissioned Rehabilitative Services:  Refer and Monitor</vt:lpstr>
      <vt:lpstr>Commissioned Rehabilitative Services:  Learning</vt:lpstr>
      <vt:lpstr>PowerPoint Presentation</vt:lpstr>
      <vt:lpstr>Digital, Data &amp; Technology:  New Telephony Service </vt:lpstr>
      <vt:lpstr>Digital, Data &amp; Technology:  Tech Rollout</vt:lpstr>
      <vt:lpstr>People workstream – Staff Transfer update and people related activity</vt:lpstr>
      <vt:lpstr>Probation Workforce Programme</vt:lpstr>
      <vt:lpstr>Probation Workforce Programme</vt:lpstr>
      <vt:lpstr>Probation Workforce Programme</vt:lpstr>
      <vt:lpstr>New on the Welcome Hub</vt:lpstr>
      <vt:lpstr>Persona Mapping: Overview (attachment to follow)</vt:lpstr>
      <vt:lpstr>Region April Areas of Focus </vt:lpstr>
      <vt:lpstr>Team Impacts </vt:lpstr>
      <vt:lpstr>Your Feedback and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2021 Regional Team Briefing</dc:title>
  <dc:creator>Croft, Karen</dc:creator>
  <cp:lastModifiedBy>Darby,  Paul</cp:lastModifiedBy>
  <cp:revision>139</cp:revision>
  <dcterms:created xsi:type="dcterms:W3CDTF">2021-02-24T11:09:54Z</dcterms:created>
  <dcterms:modified xsi:type="dcterms:W3CDTF">2021-04-06T11:53:43Z</dcterms:modified>
</cp:coreProperties>
</file>