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987" r:id="rId3"/>
    <p:sldId id="257" r:id="rId4"/>
    <p:sldId id="997" r:id="rId5"/>
    <p:sldId id="998" r:id="rId6"/>
    <p:sldId id="999" r:id="rId7"/>
    <p:sldId id="983" r:id="rId8"/>
    <p:sldId id="1003" r:id="rId9"/>
    <p:sldId id="989" r:id="rId10"/>
    <p:sldId id="990" r:id="rId11"/>
    <p:sldId id="1004" r:id="rId12"/>
    <p:sldId id="1005" r:id="rId13"/>
    <p:sldId id="1006" r:id="rId14"/>
    <p:sldId id="931" r:id="rId15"/>
    <p:sldId id="907" r:id="rId16"/>
    <p:sldId id="996" r:id="rId17"/>
  </p:sldIdLst>
  <p:sldSz cx="12192000" cy="6858000"/>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368C"/>
    <a:srgbClr val="C69E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8924AA-D7B6-4847-A901-1BA49C797537}" v="33" dt="2021-01-27T10:40:25.3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7" autoAdjust="0"/>
    <p:restoredTop sz="93548" autoAdjust="0"/>
  </p:normalViewPr>
  <p:slideViewPr>
    <p:cSldViewPr snapToGrid="0">
      <p:cViewPr varScale="1">
        <p:scale>
          <a:sx n="70" d="100"/>
          <a:sy n="70" d="100"/>
        </p:scale>
        <p:origin x="630"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944"/>
    </p:cViewPr>
  </p:sorterViewPr>
  <p:notesViewPr>
    <p:cSldViewPr snapToGrid="0">
      <p:cViewPr varScale="1">
        <p:scale>
          <a:sx n="56" d="100"/>
          <a:sy n="56" d="100"/>
        </p:scale>
        <p:origin x="2636" y="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by,  Paul" userId="d672655a-9a29-4872-953f-9379244022ef" providerId="ADAL" clId="{EF8924AA-D7B6-4847-A901-1BA49C797537}"/>
    <pc:docChg chg="undo custSel addSld delSld modSld">
      <pc:chgData name="Darby,  Paul" userId="d672655a-9a29-4872-953f-9379244022ef" providerId="ADAL" clId="{EF8924AA-D7B6-4847-A901-1BA49C797537}" dt="2021-01-27T10:41:41.101" v="930" actId="114"/>
      <pc:docMkLst>
        <pc:docMk/>
      </pc:docMkLst>
      <pc:sldChg chg="addSp delSp modSp">
        <pc:chgData name="Darby,  Paul" userId="d672655a-9a29-4872-953f-9379244022ef" providerId="ADAL" clId="{EF8924AA-D7B6-4847-A901-1BA49C797537}" dt="2021-01-27T10:30:07.322" v="899" actId="20577"/>
        <pc:sldMkLst>
          <pc:docMk/>
          <pc:sldMk cId="3793138090" sldId="257"/>
        </pc:sldMkLst>
        <pc:spChg chg="mod">
          <ac:chgData name="Darby,  Paul" userId="d672655a-9a29-4872-953f-9379244022ef" providerId="ADAL" clId="{EF8924AA-D7B6-4847-A901-1BA49C797537}" dt="2021-01-27T10:30:07.322" v="899" actId="20577"/>
          <ac:spMkLst>
            <pc:docMk/>
            <pc:sldMk cId="3793138090" sldId="257"/>
            <ac:spMk id="3" creationId="{5D6D053E-2BA9-4502-AFCA-C4AB62A7F011}"/>
          </ac:spMkLst>
        </pc:spChg>
        <pc:picChg chg="add del">
          <ac:chgData name="Darby,  Paul" userId="d672655a-9a29-4872-953f-9379244022ef" providerId="ADAL" clId="{EF8924AA-D7B6-4847-A901-1BA49C797537}" dt="2021-01-27T10:28:38.815" v="841" actId="478"/>
          <ac:picMkLst>
            <pc:docMk/>
            <pc:sldMk cId="3793138090" sldId="257"/>
            <ac:picMk id="6" creationId="{EE1CDA2A-C882-45B5-A028-829AAEF1139B}"/>
          </ac:picMkLst>
        </pc:picChg>
      </pc:sldChg>
      <pc:sldChg chg="del">
        <pc:chgData name="Darby,  Paul" userId="d672655a-9a29-4872-953f-9379244022ef" providerId="ADAL" clId="{EF8924AA-D7B6-4847-A901-1BA49C797537}" dt="2021-01-27T09:25:46.087" v="674" actId="2696"/>
        <pc:sldMkLst>
          <pc:docMk/>
          <pc:sldMk cId="3638024913" sldId="962"/>
        </pc:sldMkLst>
      </pc:sldChg>
      <pc:sldChg chg="modSp add">
        <pc:chgData name="Darby,  Paul" userId="d672655a-9a29-4872-953f-9379244022ef" providerId="ADAL" clId="{EF8924AA-D7B6-4847-A901-1BA49C797537}" dt="2021-01-27T09:32:28.901" v="692" actId="20577"/>
        <pc:sldMkLst>
          <pc:docMk/>
          <pc:sldMk cId="119265027" sldId="983"/>
        </pc:sldMkLst>
        <pc:spChg chg="mod">
          <ac:chgData name="Darby,  Paul" userId="d672655a-9a29-4872-953f-9379244022ef" providerId="ADAL" clId="{EF8924AA-D7B6-4847-A901-1BA49C797537}" dt="2021-01-27T09:32:28.901" v="692" actId="20577"/>
          <ac:spMkLst>
            <pc:docMk/>
            <pc:sldMk cId="119265027" sldId="983"/>
            <ac:spMk id="2" creationId="{C093F5DA-DD72-43D7-91A8-C7B1C0660656}"/>
          </ac:spMkLst>
        </pc:spChg>
      </pc:sldChg>
      <pc:sldChg chg="modSp add">
        <pc:chgData name="Darby,  Paul" userId="d672655a-9a29-4872-953f-9379244022ef" providerId="ADAL" clId="{EF8924AA-D7B6-4847-A901-1BA49C797537}" dt="2021-01-25T10:21:29.674" v="90" actId="20577"/>
        <pc:sldMkLst>
          <pc:docMk/>
          <pc:sldMk cId="1140121413" sldId="989"/>
        </pc:sldMkLst>
        <pc:spChg chg="mod">
          <ac:chgData name="Darby,  Paul" userId="d672655a-9a29-4872-953f-9379244022ef" providerId="ADAL" clId="{EF8924AA-D7B6-4847-A901-1BA49C797537}" dt="2021-01-25T10:21:29.674" v="90" actId="20577"/>
          <ac:spMkLst>
            <pc:docMk/>
            <pc:sldMk cId="1140121413" sldId="989"/>
            <ac:spMk id="3" creationId="{0EE141BA-707F-4644-873A-8EA7EBB40809}"/>
          </ac:spMkLst>
        </pc:spChg>
      </pc:sldChg>
      <pc:sldChg chg="modSp add">
        <pc:chgData name="Darby,  Paul" userId="d672655a-9a29-4872-953f-9379244022ef" providerId="ADAL" clId="{EF8924AA-D7B6-4847-A901-1BA49C797537}" dt="2021-01-27T10:30:39.297" v="901" actId="20577"/>
        <pc:sldMkLst>
          <pc:docMk/>
          <pc:sldMk cId="3680587360" sldId="990"/>
        </pc:sldMkLst>
        <pc:spChg chg="mod">
          <ac:chgData name="Darby,  Paul" userId="d672655a-9a29-4872-953f-9379244022ef" providerId="ADAL" clId="{EF8924AA-D7B6-4847-A901-1BA49C797537}" dt="2021-01-27T10:30:39.297" v="901" actId="20577"/>
          <ac:spMkLst>
            <pc:docMk/>
            <pc:sldMk cId="3680587360" sldId="990"/>
            <ac:spMk id="3" creationId="{0EE141BA-707F-4644-873A-8EA7EBB40809}"/>
          </ac:spMkLst>
        </pc:spChg>
      </pc:sldChg>
      <pc:sldChg chg="modSp add">
        <pc:chgData name="Darby,  Paul" userId="d672655a-9a29-4872-953f-9379244022ef" providerId="ADAL" clId="{EF8924AA-D7B6-4847-A901-1BA49C797537}" dt="2021-01-27T09:32:35.425" v="693" actId="20577"/>
        <pc:sldMkLst>
          <pc:docMk/>
          <pc:sldMk cId="4013524209" sldId="1003"/>
        </pc:sldMkLst>
        <pc:spChg chg="mod">
          <ac:chgData name="Darby,  Paul" userId="d672655a-9a29-4872-953f-9379244022ef" providerId="ADAL" clId="{EF8924AA-D7B6-4847-A901-1BA49C797537}" dt="2021-01-27T09:32:35.425" v="693" actId="20577"/>
          <ac:spMkLst>
            <pc:docMk/>
            <pc:sldMk cId="4013524209" sldId="1003"/>
            <ac:spMk id="2" creationId="{C093F5DA-DD72-43D7-91A8-C7B1C0660656}"/>
          </ac:spMkLst>
        </pc:spChg>
        <pc:spChg chg="mod">
          <ac:chgData name="Darby,  Paul" userId="d672655a-9a29-4872-953f-9379244022ef" providerId="ADAL" clId="{EF8924AA-D7B6-4847-A901-1BA49C797537}" dt="2021-01-27T09:31:39.063" v="691" actId="20577"/>
          <ac:spMkLst>
            <pc:docMk/>
            <pc:sldMk cId="4013524209" sldId="1003"/>
            <ac:spMk id="5" creationId="{F06EB39B-A8D2-4F30-B55C-ACEACB90D2E0}"/>
          </ac:spMkLst>
        </pc:spChg>
        <pc:spChg chg="mod">
          <ac:chgData name="Darby,  Paul" userId="d672655a-9a29-4872-953f-9379244022ef" providerId="ADAL" clId="{EF8924AA-D7B6-4847-A901-1BA49C797537}" dt="2021-01-27T09:31:18.657" v="675" actId="255"/>
          <ac:spMkLst>
            <pc:docMk/>
            <pc:sldMk cId="4013524209" sldId="1003"/>
            <ac:spMk id="6" creationId="{7FFA4DDC-6D0C-4BF7-BA38-488E1E03ECFF}"/>
          </ac:spMkLst>
        </pc:spChg>
      </pc:sldChg>
      <pc:sldChg chg="addSp delSp modSp add">
        <pc:chgData name="Darby,  Paul" userId="d672655a-9a29-4872-953f-9379244022ef" providerId="ADAL" clId="{EF8924AA-D7B6-4847-A901-1BA49C797537}" dt="2021-01-27T10:41:41.101" v="930" actId="114"/>
        <pc:sldMkLst>
          <pc:docMk/>
          <pc:sldMk cId="4222034507" sldId="1004"/>
        </pc:sldMkLst>
        <pc:spChg chg="mod">
          <ac:chgData name="Darby,  Paul" userId="d672655a-9a29-4872-953f-9379244022ef" providerId="ADAL" clId="{EF8924AA-D7B6-4847-A901-1BA49C797537}" dt="2021-01-25T10:46:55.024" v="376" actId="20577"/>
          <ac:spMkLst>
            <pc:docMk/>
            <pc:sldMk cId="4222034507" sldId="1004"/>
            <ac:spMk id="2" creationId="{C093F5DA-DD72-43D7-91A8-C7B1C0660656}"/>
          </ac:spMkLst>
        </pc:spChg>
        <pc:spChg chg="mod">
          <ac:chgData name="Darby,  Paul" userId="d672655a-9a29-4872-953f-9379244022ef" providerId="ADAL" clId="{EF8924AA-D7B6-4847-A901-1BA49C797537}" dt="2021-01-27T10:40:23.474" v="912" actId="1076"/>
          <ac:spMkLst>
            <pc:docMk/>
            <pc:sldMk cId="4222034507" sldId="1004"/>
            <ac:spMk id="3" creationId="{0EE141BA-707F-4644-873A-8EA7EBB40809}"/>
          </ac:spMkLst>
        </pc:spChg>
        <pc:spChg chg="add mod">
          <ac:chgData name="Darby,  Paul" userId="d672655a-9a29-4872-953f-9379244022ef" providerId="ADAL" clId="{EF8924AA-D7B6-4847-A901-1BA49C797537}" dt="2021-01-27T10:41:41.101" v="930" actId="114"/>
          <ac:spMkLst>
            <pc:docMk/>
            <pc:sldMk cId="4222034507" sldId="1004"/>
            <ac:spMk id="5" creationId="{0BB0C03B-3CFA-4897-AD59-A01E3FB08F8D}"/>
          </ac:spMkLst>
        </pc:spChg>
        <pc:spChg chg="add del mod">
          <ac:chgData name="Darby,  Paul" userId="d672655a-9a29-4872-953f-9379244022ef" providerId="ADAL" clId="{EF8924AA-D7B6-4847-A901-1BA49C797537}" dt="2021-01-26T15:03:30.712" v="627" actId="478"/>
          <ac:spMkLst>
            <pc:docMk/>
            <pc:sldMk cId="4222034507" sldId="1004"/>
            <ac:spMk id="5" creationId="{B43FAB9D-4A75-4FE0-8BC0-0BD1C4DE8029}"/>
          </ac:spMkLst>
        </pc:spChg>
        <pc:spChg chg="add mod">
          <ac:chgData name="Darby,  Paul" userId="d672655a-9a29-4872-953f-9379244022ef" providerId="ADAL" clId="{EF8924AA-D7B6-4847-A901-1BA49C797537}" dt="2021-01-27T10:41:09.027" v="923" actId="208"/>
          <ac:spMkLst>
            <pc:docMk/>
            <pc:sldMk cId="4222034507" sldId="1004"/>
            <ac:spMk id="7" creationId="{5BBFA59C-5C77-4C77-9D51-56D0BF7CCB0F}"/>
          </ac:spMkLst>
        </pc:spChg>
        <pc:picChg chg="add mod">
          <ac:chgData name="Darby,  Paul" userId="d672655a-9a29-4872-953f-9379244022ef" providerId="ADAL" clId="{EF8924AA-D7B6-4847-A901-1BA49C797537}" dt="2021-01-27T10:41:19.739" v="925" actId="14100"/>
          <ac:picMkLst>
            <pc:docMk/>
            <pc:sldMk cId="4222034507" sldId="1004"/>
            <ac:picMk id="6" creationId="{C697DF62-438B-44FA-A8D6-6D2B4DC20D2E}"/>
          </ac:picMkLst>
        </pc:picChg>
      </pc:sldChg>
      <pc:sldChg chg="delSp modSp add">
        <pc:chgData name="Darby,  Paul" userId="d672655a-9a29-4872-953f-9379244022ef" providerId="ADAL" clId="{EF8924AA-D7B6-4847-A901-1BA49C797537}" dt="2021-01-27T10:27:55.376" v="838" actId="113"/>
        <pc:sldMkLst>
          <pc:docMk/>
          <pc:sldMk cId="738868153" sldId="1005"/>
        </pc:sldMkLst>
        <pc:spChg chg="mod">
          <ac:chgData name="Darby,  Paul" userId="d672655a-9a29-4872-953f-9379244022ef" providerId="ADAL" clId="{EF8924AA-D7B6-4847-A901-1BA49C797537}" dt="2021-01-27T10:26:43.857" v="830" actId="20577"/>
          <ac:spMkLst>
            <pc:docMk/>
            <pc:sldMk cId="738868153" sldId="1005"/>
            <ac:spMk id="2" creationId="{C093F5DA-DD72-43D7-91A8-C7B1C0660656}"/>
          </ac:spMkLst>
        </pc:spChg>
        <pc:spChg chg="mod">
          <ac:chgData name="Darby,  Paul" userId="d672655a-9a29-4872-953f-9379244022ef" providerId="ADAL" clId="{EF8924AA-D7B6-4847-A901-1BA49C797537}" dt="2021-01-27T10:27:55.376" v="838" actId="113"/>
          <ac:spMkLst>
            <pc:docMk/>
            <pc:sldMk cId="738868153" sldId="1005"/>
            <ac:spMk id="3" creationId="{0EE141BA-707F-4644-873A-8EA7EBB40809}"/>
          </ac:spMkLst>
        </pc:spChg>
        <pc:spChg chg="del">
          <ac:chgData name="Darby,  Paul" userId="d672655a-9a29-4872-953f-9379244022ef" providerId="ADAL" clId="{EF8924AA-D7B6-4847-A901-1BA49C797537}" dt="2021-01-27T10:23:21.100" v="706" actId="478"/>
          <ac:spMkLst>
            <pc:docMk/>
            <pc:sldMk cId="738868153" sldId="1005"/>
            <ac:spMk id="7" creationId="{5BBFA59C-5C77-4C77-9D51-56D0BF7CCB0F}"/>
          </ac:spMkLst>
        </pc:spChg>
        <pc:picChg chg="del">
          <ac:chgData name="Darby,  Paul" userId="d672655a-9a29-4872-953f-9379244022ef" providerId="ADAL" clId="{EF8924AA-D7B6-4847-A901-1BA49C797537}" dt="2021-01-27T10:23:22.662" v="707" actId="478"/>
          <ac:picMkLst>
            <pc:docMk/>
            <pc:sldMk cId="738868153" sldId="1005"/>
            <ac:picMk id="6" creationId="{C697DF62-438B-44FA-A8D6-6D2B4DC20D2E}"/>
          </ac:picMkLst>
        </pc:picChg>
      </pc:sldChg>
      <pc:sldChg chg="modSp add">
        <pc:chgData name="Darby,  Paul" userId="d672655a-9a29-4872-953f-9379244022ef" providerId="ADAL" clId="{EF8924AA-D7B6-4847-A901-1BA49C797537}" dt="2021-01-27T10:28:08.215" v="839" actId="12"/>
        <pc:sldMkLst>
          <pc:docMk/>
          <pc:sldMk cId="1116841710" sldId="1006"/>
        </pc:sldMkLst>
        <pc:spChg chg="mod">
          <ac:chgData name="Darby,  Paul" userId="d672655a-9a29-4872-953f-9379244022ef" providerId="ADAL" clId="{EF8924AA-D7B6-4847-A901-1BA49C797537}" dt="2021-01-27T10:26:50.015" v="831"/>
          <ac:spMkLst>
            <pc:docMk/>
            <pc:sldMk cId="1116841710" sldId="1006"/>
            <ac:spMk id="2" creationId="{C093F5DA-DD72-43D7-91A8-C7B1C0660656}"/>
          </ac:spMkLst>
        </pc:spChg>
        <pc:spChg chg="mod">
          <ac:chgData name="Darby,  Paul" userId="d672655a-9a29-4872-953f-9379244022ef" providerId="ADAL" clId="{EF8924AA-D7B6-4847-A901-1BA49C797537}" dt="2021-01-27T10:28:08.215" v="839" actId="12"/>
          <ac:spMkLst>
            <pc:docMk/>
            <pc:sldMk cId="1116841710" sldId="1006"/>
            <ac:spMk id="3" creationId="{0EE141BA-707F-4644-873A-8EA7EBB4080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0A6E2323-7DAC-4D70-B0C7-1E8EB313B829}" type="datetimeFigureOut">
              <a:rPr lang="en-GB"/>
              <a:pPr>
                <a:defRPr/>
              </a:pPr>
              <a:t>27/01/2021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46A190E8-C126-4EB3-82B0-79FA583B0E30}" type="slidenum">
              <a:rPr lang="en-GB"/>
              <a:pPr>
                <a:defRPr/>
              </a:pPr>
              <a:t>‹#›</a:t>
            </a:fld>
            <a:endParaRPr lang="en-GB"/>
          </a:p>
        </p:txBody>
      </p:sp>
    </p:spTree>
    <p:extLst>
      <p:ext uri="{BB962C8B-B14F-4D97-AF65-F5344CB8AC3E}">
        <p14:creationId xmlns:p14="http://schemas.microsoft.com/office/powerpoint/2010/main" val="244657411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6A190E8-C126-4EB3-82B0-79FA583B0E30}" type="slidenum">
              <a:rPr lang="en-GB" smtClean="0"/>
              <a:pPr>
                <a:defRPr/>
              </a:pPr>
              <a:t>1</a:t>
            </a:fld>
            <a:endParaRPr lang="en-GB"/>
          </a:p>
        </p:txBody>
      </p:sp>
    </p:spTree>
    <p:extLst>
      <p:ext uri="{BB962C8B-B14F-4D97-AF65-F5344CB8AC3E}">
        <p14:creationId xmlns:p14="http://schemas.microsoft.com/office/powerpoint/2010/main" val="4197132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6A190E8-C126-4EB3-82B0-79FA583B0E30}" type="slidenum">
              <a:rPr lang="en-GB" smtClean="0"/>
              <a:pPr>
                <a:defRPr/>
              </a:pPr>
              <a:t>2</a:t>
            </a:fld>
            <a:endParaRPr lang="en-GB"/>
          </a:p>
        </p:txBody>
      </p:sp>
    </p:spTree>
    <p:extLst>
      <p:ext uri="{BB962C8B-B14F-4D97-AF65-F5344CB8AC3E}">
        <p14:creationId xmlns:p14="http://schemas.microsoft.com/office/powerpoint/2010/main" val="21163734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rotWithShape="1">
          <a:blip r:embed="rId2">
            <a:extLst>
              <a:ext uri="{28A0092B-C50C-407E-A947-70E740481C1C}">
                <a14:useLocalDpi xmlns:a14="http://schemas.microsoft.com/office/drawing/2010/main" val="0"/>
              </a:ext>
            </a:extLst>
          </a:blip>
          <a:srcRect b="29286"/>
          <a:stretch/>
        </p:blipFill>
        <p:spPr bwMode="auto">
          <a:xfrm>
            <a:off x="0" y="4433208"/>
            <a:ext cx="12192000" cy="242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p:nvPicPr>
        <p:blipFill>
          <a:blip r:embed="rId3">
            <a:extLst>
              <a:ext uri="{28A0092B-C50C-407E-A947-70E740481C1C}">
                <a14:useLocalDpi xmlns:a14="http://schemas.microsoft.com/office/drawing/2010/main" val="0"/>
              </a:ext>
            </a:extLst>
          </a:blip>
          <a:srcRect l="15434" t="20029"/>
          <a:stretch>
            <a:fillRect/>
          </a:stretch>
        </p:blipFill>
        <p:spPr bwMode="auto">
          <a:xfrm>
            <a:off x="541867" y="347663"/>
            <a:ext cx="3462867" cy="174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78928" y="1981200"/>
            <a:ext cx="10622849" cy="1073150"/>
          </a:xfrm>
        </p:spPr>
        <p:txBody>
          <a:bodyPr anchor="b">
            <a:normAutofit/>
          </a:bodyPr>
          <a:lstStyle>
            <a:lvl1pPr algn="l">
              <a:defRPr sz="33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778928" y="3176059"/>
            <a:ext cx="9025467" cy="520900"/>
          </a:xfrm>
        </p:spPr>
        <p:txBody>
          <a:bodyPr>
            <a:normAutofit/>
          </a:bodyPr>
          <a:lstStyle>
            <a:lvl1pPr marL="0" indent="0" algn="l">
              <a:buNone/>
              <a:defRPr sz="27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215850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8001" y="432000"/>
            <a:ext cx="11131200" cy="51117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4" name="Slide Number Placeholder 5"/>
          <p:cNvSpPr>
            <a:spLocks noGrp="1"/>
          </p:cNvSpPr>
          <p:nvPr>
            <p:ph type="sldNum" sz="quarter" idx="10"/>
          </p:nvPr>
        </p:nvSpPr>
        <p:spPr/>
        <p:txBody>
          <a:bodyPr/>
          <a:lstStyle>
            <a:lvl1pPr>
              <a:defRPr/>
            </a:lvl1pPr>
          </a:lstStyle>
          <a:p>
            <a:pPr>
              <a:defRPr/>
            </a:pPr>
            <a:fld id="{8DA62C57-F68F-4167-9CC7-0D93D0D78B03}" type="slidenum">
              <a:rPr lang="en-GB"/>
              <a:pPr>
                <a:defRPr/>
              </a:pPr>
              <a:t>‹#›</a:t>
            </a:fld>
            <a:endParaRPr lang="en-GB"/>
          </a:p>
        </p:txBody>
      </p:sp>
    </p:spTree>
    <p:extLst>
      <p:ext uri="{BB962C8B-B14F-4D97-AF65-F5344CB8AC3E}">
        <p14:creationId xmlns:p14="http://schemas.microsoft.com/office/powerpoint/2010/main" val="2041693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27999" y="1303200"/>
            <a:ext cx="5491801" cy="4586400"/>
          </a:xfrm>
        </p:spPr>
        <p:txBody>
          <a:body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303200"/>
            <a:ext cx="5488525" cy="4586400"/>
          </a:xfrm>
        </p:spPr>
        <p:txBody>
          <a:bodyPr/>
          <a:lstStyle/>
          <a:p>
            <a:pPr lvl="0"/>
            <a:r>
              <a:rPr lang="en-US"/>
              <a:t>Click to edit Master text styles</a:t>
            </a:r>
          </a:p>
          <a:p>
            <a:pPr lvl="1"/>
            <a:r>
              <a:rPr lang="en-US"/>
              <a:t>Second level</a:t>
            </a:r>
          </a:p>
          <a:p>
            <a:pPr lvl="2"/>
            <a:r>
              <a:rPr lang="en-US"/>
              <a:t>Third level</a:t>
            </a:r>
          </a:p>
        </p:txBody>
      </p:sp>
      <p:sp>
        <p:nvSpPr>
          <p:cNvPr id="5" name="Slide Number Placeholder 5"/>
          <p:cNvSpPr>
            <a:spLocks noGrp="1"/>
          </p:cNvSpPr>
          <p:nvPr>
            <p:ph type="sldNum" sz="quarter" idx="10"/>
          </p:nvPr>
        </p:nvSpPr>
        <p:spPr/>
        <p:txBody>
          <a:bodyPr/>
          <a:lstStyle>
            <a:lvl1pPr>
              <a:defRPr/>
            </a:lvl1pPr>
          </a:lstStyle>
          <a:p>
            <a:pPr>
              <a:defRPr/>
            </a:pPr>
            <a:fld id="{59DE555A-AC9E-4839-8C44-F9B339F55923}" type="slidenum">
              <a:rPr lang="en-GB"/>
              <a:pPr>
                <a:defRPr/>
              </a:pPr>
              <a:t>‹#›</a:t>
            </a:fld>
            <a:endParaRPr lang="en-GB"/>
          </a:p>
        </p:txBody>
      </p:sp>
    </p:spTree>
    <p:extLst>
      <p:ext uri="{BB962C8B-B14F-4D97-AF65-F5344CB8AC3E}">
        <p14:creationId xmlns:p14="http://schemas.microsoft.com/office/powerpoint/2010/main" val="4771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8C98282C-945A-4E2C-AE9D-3932FA70B035}" type="slidenum">
              <a:rPr lang="en-GB"/>
              <a:pPr>
                <a:defRPr/>
              </a:pPr>
              <a:t>‹#›</a:t>
            </a:fld>
            <a:endParaRPr lang="en-GB"/>
          </a:p>
        </p:txBody>
      </p:sp>
    </p:spTree>
    <p:extLst>
      <p:ext uri="{BB962C8B-B14F-4D97-AF65-F5344CB8AC3E}">
        <p14:creationId xmlns:p14="http://schemas.microsoft.com/office/powerpoint/2010/main" val="757051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5E6DA35-3D48-4A0C-86DD-6EA64440ECC3}" type="slidenum">
              <a:rPr lang="en-GB"/>
              <a:pPr>
                <a:defRPr/>
              </a:pPr>
              <a:t>‹#›</a:t>
            </a:fld>
            <a:endParaRPr lang="en-GB"/>
          </a:p>
        </p:txBody>
      </p:sp>
    </p:spTree>
    <p:extLst>
      <p:ext uri="{BB962C8B-B14F-4D97-AF65-F5344CB8AC3E}">
        <p14:creationId xmlns:p14="http://schemas.microsoft.com/office/powerpoint/2010/main" val="746242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4584" y="1"/>
            <a:ext cx="103293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907184" y="0"/>
            <a:ext cx="1284816"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5889626"/>
            <a:ext cx="12192000" cy="96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itle Placeholder 1"/>
          <p:cNvSpPr>
            <a:spLocks noGrp="1"/>
          </p:cNvSpPr>
          <p:nvPr>
            <p:ph type="title"/>
          </p:nvPr>
        </p:nvSpPr>
        <p:spPr bwMode="auto">
          <a:xfrm>
            <a:off x="527051" y="431801"/>
            <a:ext cx="1113366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30" name="Text Placeholder 2"/>
          <p:cNvSpPr>
            <a:spLocks noGrp="1"/>
          </p:cNvSpPr>
          <p:nvPr>
            <p:ph type="body" idx="1"/>
          </p:nvPr>
        </p:nvSpPr>
        <p:spPr bwMode="auto">
          <a:xfrm>
            <a:off x="527051" y="1303339"/>
            <a:ext cx="11133667"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sp>
        <p:nvSpPr>
          <p:cNvPr id="6" name="Slide Number Placeholder 5"/>
          <p:cNvSpPr>
            <a:spLocks noGrp="1"/>
          </p:cNvSpPr>
          <p:nvPr>
            <p:ph type="sldNum" sz="quarter" idx="4"/>
          </p:nvPr>
        </p:nvSpPr>
        <p:spPr>
          <a:xfrm>
            <a:off x="527051" y="6356351"/>
            <a:ext cx="1035049" cy="365125"/>
          </a:xfrm>
          <a:prstGeom prst="rect">
            <a:avLst/>
          </a:prstGeom>
        </p:spPr>
        <p:txBody>
          <a:bodyPr vert="horz" lIns="91440" tIns="45720" rIns="91440" bIns="45720" rtlCol="0" anchor="ctr"/>
          <a:lstStyle>
            <a:lvl1pPr algn="l" eaLnBrk="1" fontAlgn="auto" hangingPunct="1">
              <a:spcBef>
                <a:spcPts val="0"/>
              </a:spcBef>
              <a:spcAft>
                <a:spcPts val="0"/>
              </a:spcAft>
              <a:defRPr sz="1200" b="1" smtClean="0">
                <a:solidFill>
                  <a:schemeClr val="bg1"/>
                </a:solidFill>
                <a:latin typeface="+mn-lt"/>
              </a:defRPr>
            </a:lvl1pPr>
          </a:lstStyle>
          <a:p>
            <a:pPr>
              <a:defRPr/>
            </a:pPr>
            <a:fld id="{80580D15-CBB2-41DA-89FD-8E9F66504B2F}"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69" r:id="rId2"/>
    <p:sldLayoutId id="2147483670" r:id="rId3"/>
    <p:sldLayoutId id="2147483671" r:id="rId4"/>
    <p:sldLayoutId id="2147483672" r:id="rId5"/>
  </p:sldLayoutIdLst>
  <p:hf hdr="0" ftr="0" dt="0"/>
  <p:txStyles>
    <p:titleStyle>
      <a:lvl1pPr algn="l" rtl="0" eaLnBrk="1" fontAlgn="base" hangingPunct="1">
        <a:lnSpc>
          <a:spcPct val="90000"/>
        </a:lnSpc>
        <a:spcBef>
          <a:spcPct val="0"/>
        </a:spcBef>
        <a:spcAft>
          <a:spcPct val="0"/>
        </a:spcAft>
        <a:defRPr sz="2500" b="1" kern="1200">
          <a:solidFill>
            <a:schemeClr val="tx2"/>
          </a:solidFill>
          <a:latin typeface="+mj-lt"/>
          <a:ea typeface="+mj-ea"/>
          <a:cs typeface="+mj-cs"/>
        </a:defRPr>
      </a:lvl1pPr>
      <a:lvl2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2pPr>
      <a:lvl3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3pPr>
      <a:lvl4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4pPr>
      <a:lvl5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5pPr>
      <a:lvl6pPr marL="4572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9pPr>
    </p:titleStyle>
    <p:bodyStyle>
      <a:lvl1pPr marL="179388" indent="-179388" algn="l" rtl="0" eaLnBrk="1" fontAlgn="base" hangingPunct="1">
        <a:lnSpc>
          <a:spcPct val="90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358775" indent="-179388"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539750" indent="-179388"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hyperlink" Target="mailto:Sharp,%20Caroline%20%3cCaroline.Sharp@justice.gov.uk%3e"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mailto:Smart,%20Stephanie%20%3cStephanie.Smart@justice.gov.uk%3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welcome-hub.hmppsintranet.org.uk/"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tracy.curtis@justice.gov.uk"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mailto:jus.kooner@justice.gov.u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16.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hmppsintranet.org.uk/uploads/Prepare-a-Case-for-Sentence-faq.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1891562" y="2655334"/>
            <a:ext cx="9121774" cy="1073150"/>
          </a:xfrm>
        </p:spPr>
        <p:txBody>
          <a:bodyPr/>
          <a:lstStyle/>
          <a:p>
            <a:r>
              <a:rPr lang="en-GB" altLang="en-US" dirty="0"/>
              <a:t>February 2021 Regional Team Briefing </a:t>
            </a:r>
          </a:p>
        </p:txBody>
      </p:sp>
      <p:pic>
        <p:nvPicPr>
          <p:cNvPr id="3" name="Graphic 2" descr="Marker">
            <a:extLst>
              <a:ext uri="{FF2B5EF4-FFF2-40B4-BE49-F238E27FC236}">
                <a16:creationId xmlns:a16="http://schemas.microsoft.com/office/drawing/2014/main" id="{D5A0421F-F718-4182-950E-F1AAC5F19D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24504" y="3987087"/>
            <a:ext cx="1584960" cy="1584960"/>
          </a:xfrm>
          <a:prstGeom prst="rect">
            <a:avLst/>
          </a:prstGeom>
        </p:spPr>
      </p:pic>
      <p:sp>
        <p:nvSpPr>
          <p:cNvPr id="4" name="TextBox 3">
            <a:extLst>
              <a:ext uri="{FF2B5EF4-FFF2-40B4-BE49-F238E27FC236}">
                <a16:creationId xmlns:a16="http://schemas.microsoft.com/office/drawing/2014/main" id="{21DB41DD-670E-4880-A721-88241534AE5D}"/>
              </a:ext>
            </a:extLst>
          </p:cNvPr>
          <p:cNvSpPr txBox="1"/>
          <p:nvPr/>
        </p:nvSpPr>
        <p:spPr>
          <a:xfrm>
            <a:off x="8895046" y="5387381"/>
            <a:ext cx="1043876" cy="369332"/>
          </a:xfrm>
          <a:prstGeom prst="rect">
            <a:avLst/>
          </a:prstGeom>
          <a:noFill/>
        </p:spPr>
        <p:txBody>
          <a:bodyPr wrap="none" rtlCol="0">
            <a:spAutoFit/>
          </a:bodyPr>
          <a:lstStyle/>
          <a:p>
            <a:r>
              <a:rPr lang="en-GB" dirty="0">
                <a:highlight>
                  <a:srgbClr val="FFFF00"/>
                </a:highlight>
              </a:rPr>
              <a:t>[Region]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3F5DA-DD72-43D7-91A8-C7B1C0660656}"/>
              </a:ext>
            </a:extLst>
          </p:cNvPr>
          <p:cNvSpPr>
            <a:spLocks noGrp="1"/>
          </p:cNvSpPr>
          <p:nvPr>
            <p:ph type="title"/>
          </p:nvPr>
        </p:nvSpPr>
        <p:spPr/>
        <p:txBody>
          <a:bodyPr/>
          <a:lstStyle/>
          <a:p>
            <a:r>
              <a:rPr lang="en-GB" sz="2000" dirty="0"/>
              <a:t>The Change Map</a:t>
            </a:r>
          </a:p>
        </p:txBody>
      </p:sp>
      <p:sp>
        <p:nvSpPr>
          <p:cNvPr id="4" name="Slide Number Placeholder 3">
            <a:extLst>
              <a:ext uri="{FF2B5EF4-FFF2-40B4-BE49-F238E27FC236}">
                <a16:creationId xmlns:a16="http://schemas.microsoft.com/office/drawing/2014/main" id="{A54C4F9D-AB33-45C8-9B6C-55599C2E7C18}"/>
              </a:ext>
            </a:extLst>
          </p:cNvPr>
          <p:cNvSpPr>
            <a:spLocks noGrp="1"/>
          </p:cNvSpPr>
          <p:nvPr>
            <p:ph type="sldNum" sz="quarter" idx="10"/>
          </p:nvPr>
        </p:nvSpPr>
        <p:spPr/>
        <p:txBody>
          <a:bodyPr/>
          <a:lstStyle/>
          <a:p>
            <a:pPr>
              <a:defRPr/>
            </a:pPr>
            <a:fld id="{8DA62C57-F68F-4167-9CC7-0D93D0D78B03}" type="slidenum">
              <a:rPr lang="en-GB" smtClean="0"/>
              <a:pPr>
                <a:defRPr/>
              </a:pPr>
              <a:t>10</a:t>
            </a:fld>
            <a:endParaRPr lang="en-GB" dirty="0"/>
          </a:p>
        </p:txBody>
      </p:sp>
      <p:pic>
        <p:nvPicPr>
          <p:cNvPr id="8" name="Picture 7">
            <a:extLst>
              <a:ext uri="{FF2B5EF4-FFF2-40B4-BE49-F238E27FC236}">
                <a16:creationId xmlns:a16="http://schemas.microsoft.com/office/drawing/2014/main" id="{15C84B28-4A3B-4B85-9FBF-221C1C437728}"/>
              </a:ext>
            </a:extLst>
          </p:cNvPr>
          <p:cNvPicPr>
            <a:picLocks noChangeAspect="1"/>
          </p:cNvPicPr>
          <p:nvPr/>
        </p:nvPicPr>
        <p:blipFill rotWithShape="1">
          <a:blip r:embed="rId2"/>
          <a:srcRect l="28965" t="23295" r="40517" b="19005"/>
          <a:stretch/>
        </p:blipFill>
        <p:spPr>
          <a:xfrm>
            <a:off x="0" y="1418380"/>
            <a:ext cx="4215774" cy="3983585"/>
          </a:xfrm>
          <a:prstGeom prst="rect">
            <a:avLst/>
          </a:prstGeom>
        </p:spPr>
      </p:pic>
      <p:sp>
        <p:nvSpPr>
          <p:cNvPr id="3" name="Rectangle 2">
            <a:extLst>
              <a:ext uri="{FF2B5EF4-FFF2-40B4-BE49-F238E27FC236}">
                <a16:creationId xmlns:a16="http://schemas.microsoft.com/office/drawing/2014/main" id="{0EE141BA-707F-4644-873A-8EA7EBB40809}"/>
              </a:ext>
            </a:extLst>
          </p:cNvPr>
          <p:cNvSpPr/>
          <p:nvPr/>
        </p:nvSpPr>
        <p:spPr>
          <a:xfrm>
            <a:off x="348111" y="1161526"/>
            <a:ext cx="11694180" cy="5170646"/>
          </a:xfrm>
          <a:prstGeom prst="rect">
            <a:avLst/>
          </a:prstGeom>
        </p:spPr>
        <p:txBody>
          <a:bodyPr wrap="square">
            <a:spAutoFit/>
          </a:bodyPr>
          <a:lstStyle/>
          <a:p>
            <a:r>
              <a:rPr lang="en-GB" sz="1400" b="1" dirty="0"/>
              <a:t>How does it work?</a:t>
            </a:r>
          </a:p>
          <a:p>
            <a:endParaRPr lang="en-GB" sz="1400" dirty="0"/>
          </a:p>
          <a:p>
            <a:r>
              <a:rPr lang="en-GB" sz="1400" dirty="0"/>
              <a:t>The Change Map has many embedded links, enabling staff to click on time periods and change drivers most relevant / interesting to them; providing an informative and interesting way of learning about the changes to be expected within the probation system. </a:t>
            </a:r>
          </a:p>
          <a:p>
            <a:pPr marL="171450" indent="-171450">
              <a:buFont typeface="Arial" panose="020B0604020202020204" pitchFamily="34" charset="0"/>
              <a:buChar char="•"/>
            </a:pPr>
            <a:r>
              <a:rPr lang="en-GB" sz="1400" dirty="0"/>
              <a:t>As an interactive document, it will be shared with Change Leaders (Heads of BSC, Programme Transition Leads, CRC/NPS Transition Leads) in editable and ‘live’ presentation versions; the latter with embedded links for staff to click through and find the information they are most interested in. </a:t>
            </a:r>
          </a:p>
          <a:p>
            <a:pPr marL="171450" indent="-171450">
              <a:buFont typeface="Arial" panose="020B0604020202020204" pitchFamily="34" charset="0"/>
              <a:buChar char="•"/>
            </a:pPr>
            <a:r>
              <a:rPr lang="en-GB" sz="1400" dirty="0"/>
              <a:t>Change Leaders can then choose to:</a:t>
            </a:r>
          </a:p>
          <a:p>
            <a:pPr marL="171450" lvl="0" indent="-171450">
              <a:buFont typeface="Arial" panose="020B0604020202020204" pitchFamily="34" charset="0"/>
              <a:buChar char="•"/>
            </a:pPr>
            <a:r>
              <a:rPr lang="en-GB" sz="1400" dirty="0"/>
              <a:t>Produce regional versions of the document,</a:t>
            </a:r>
          </a:p>
          <a:p>
            <a:pPr marL="171450" lvl="0" indent="-171450">
              <a:buFont typeface="Arial" panose="020B0604020202020204" pitchFamily="34" charset="0"/>
              <a:buChar char="•"/>
            </a:pPr>
            <a:r>
              <a:rPr lang="en-GB" sz="1400" dirty="0"/>
              <a:t>Use the document to inform existing regional change products (i.e. newsletters), </a:t>
            </a:r>
          </a:p>
          <a:p>
            <a:pPr marL="171450" lvl="0" indent="-171450">
              <a:buFont typeface="Arial" panose="020B0604020202020204" pitchFamily="34" charset="0"/>
              <a:buChar char="•"/>
            </a:pPr>
            <a:r>
              <a:rPr lang="en-GB" sz="1400" dirty="0"/>
              <a:t>Share the national document directly with staff, </a:t>
            </a:r>
          </a:p>
          <a:p>
            <a:pPr marL="171450" lvl="0" indent="-171450">
              <a:buFont typeface="Arial" panose="020B0604020202020204" pitchFamily="34" charset="0"/>
              <a:buChar char="•"/>
            </a:pPr>
            <a:r>
              <a:rPr lang="en-GB" sz="1400" dirty="0"/>
              <a:t>or a combination of the above options.</a:t>
            </a:r>
          </a:p>
          <a:p>
            <a:pPr marL="171450" indent="-171450">
              <a:buFont typeface="Arial" panose="020B0604020202020204" pitchFamily="34" charset="0"/>
              <a:buChar char="•"/>
            </a:pPr>
            <a:r>
              <a:rPr lang="en-GB" sz="1400" dirty="0"/>
              <a:t>The regional use of the Map can be confirmed via Regional Transition Boards/Sub-Groups. There are also workbook activities to support this regional cascade. </a:t>
            </a:r>
          </a:p>
          <a:p>
            <a:pPr marL="171450" indent="-171450">
              <a:buFont typeface="Arial" panose="020B0604020202020204" pitchFamily="34" charset="0"/>
              <a:buChar char="•"/>
            </a:pPr>
            <a:endParaRPr lang="en-GB" sz="1400" dirty="0"/>
          </a:p>
          <a:p>
            <a:r>
              <a:rPr lang="en-GB" sz="1400" b="1" dirty="0"/>
              <a:t>What next?</a:t>
            </a:r>
          </a:p>
          <a:p>
            <a:endParaRPr lang="en-GB" sz="1400" dirty="0"/>
          </a:p>
          <a:p>
            <a:r>
              <a:rPr lang="en-GB" sz="1400" dirty="0"/>
              <a:t>The Business Change Team will provide an updated National Change Map version on a quarterly basis – with the next version (v2) being shared in March. The Business Change ask Change Leaders to share their feedback or updates they think relevant, to help inform future versions and ensure the content is useful for our frontline probation practitioners. </a:t>
            </a:r>
          </a:p>
          <a:p>
            <a:r>
              <a:rPr lang="en-GB" sz="1400" dirty="0"/>
              <a:t>For more information on the National Change Map, contact </a:t>
            </a:r>
            <a:r>
              <a:rPr lang="en-GB" sz="1400" u="sng" dirty="0">
                <a:hlinkClick r:id="rId3"/>
              </a:rPr>
              <a:t>Caroline Sharp</a:t>
            </a:r>
            <a:r>
              <a:rPr lang="en-GB" sz="1400" dirty="0"/>
              <a:t> or </a:t>
            </a:r>
            <a:r>
              <a:rPr lang="en-GB" sz="1400" u="sng" dirty="0">
                <a:hlinkClick r:id="rId4"/>
              </a:rPr>
              <a:t>Steph Smart</a:t>
            </a:r>
            <a:r>
              <a:rPr lang="en-GB" sz="1400" dirty="0"/>
              <a:t>. </a:t>
            </a:r>
          </a:p>
          <a:p>
            <a:endParaRPr lang="en-GB" sz="1200" b="1" dirty="0"/>
          </a:p>
          <a:p>
            <a:endParaRPr lang="en-GB" sz="1200" b="1" dirty="0"/>
          </a:p>
          <a:p>
            <a:pPr marL="171450" indent="-171450">
              <a:buFont typeface="Arial" panose="020B0604020202020204" pitchFamily="34" charset="0"/>
              <a:buChar char="•"/>
            </a:pPr>
            <a:endParaRPr lang="en-GB" sz="1200" dirty="0"/>
          </a:p>
        </p:txBody>
      </p:sp>
    </p:spTree>
    <p:extLst>
      <p:ext uri="{BB962C8B-B14F-4D97-AF65-F5344CB8AC3E}">
        <p14:creationId xmlns:p14="http://schemas.microsoft.com/office/powerpoint/2010/main" val="3680587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3F5DA-DD72-43D7-91A8-C7B1C0660656}"/>
              </a:ext>
            </a:extLst>
          </p:cNvPr>
          <p:cNvSpPr>
            <a:spLocks noGrp="1"/>
          </p:cNvSpPr>
          <p:nvPr>
            <p:ph type="title"/>
          </p:nvPr>
        </p:nvSpPr>
        <p:spPr/>
        <p:txBody>
          <a:bodyPr/>
          <a:lstStyle/>
          <a:p>
            <a:r>
              <a:rPr lang="en-GB" sz="2000" dirty="0"/>
              <a:t>New Welcome Hub for CTC staff joining the new unified probation service</a:t>
            </a:r>
          </a:p>
        </p:txBody>
      </p:sp>
      <p:sp>
        <p:nvSpPr>
          <p:cNvPr id="4" name="Slide Number Placeholder 3">
            <a:extLst>
              <a:ext uri="{FF2B5EF4-FFF2-40B4-BE49-F238E27FC236}">
                <a16:creationId xmlns:a16="http://schemas.microsoft.com/office/drawing/2014/main" id="{A54C4F9D-AB33-45C8-9B6C-55599C2E7C18}"/>
              </a:ext>
            </a:extLst>
          </p:cNvPr>
          <p:cNvSpPr>
            <a:spLocks noGrp="1"/>
          </p:cNvSpPr>
          <p:nvPr>
            <p:ph type="sldNum" sz="quarter" idx="10"/>
          </p:nvPr>
        </p:nvSpPr>
        <p:spPr/>
        <p:txBody>
          <a:bodyPr/>
          <a:lstStyle/>
          <a:p>
            <a:pPr>
              <a:defRPr/>
            </a:pPr>
            <a:fld id="{8DA62C57-F68F-4167-9CC7-0D93D0D78B03}" type="slidenum">
              <a:rPr lang="en-GB" smtClean="0"/>
              <a:pPr>
                <a:defRPr/>
              </a:pPr>
              <a:t>11</a:t>
            </a:fld>
            <a:endParaRPr lang="en-GB" dirty="0"/>
          </a:p>
        </p:txBody>
      </p:sp>
      <p:pic>
        <p:nvPicPr>
          <p:cNvPr id="8" name="Picture 7">
            <a:extLst>
              <a:ext uri="{FF2B5EF4-FFF2-40B4-BE49-F238E27FC236}">
                <a16:creationId xmlns:a16="http://schemas.microsoft.com/office/drawing/2014/main" id="{15C84B28-4A3B-4B85-9FBF-221C1C437728}"/>
              </a:ext>
            </a:extLst>
          </p:cNvPr>
          <p:cNvPicPr>
            <a:picLocks noChangeAspect="1"/>
          </p:cNvPicPr>
          <p:nvPr/>
        </p:nvPicPr>
        <p:blipFill rotWithShape="1">
          <a:blip r:embed="rId2"/>
          <a:srcRect l="28965" t="23295" r="40517" b="19005"/>
          <a:stretch/>
        </p:blipFill>
        <p:spPr>
          <a:xfrm>
            <a:off x="0" y="1418380"/>
            <a:ext cx="4215774" cy="3983585"/>
          </a:xfrm>
          <a:prstGeom prst="rect">
            <a:avLst/>
          </a:prstGeom>
        </p:spPr>
      </p:pic>
      <p:sp>
        <p:nvSpPr>
          <p:cNvPr id="3" name="Rectangle 2">
            <a:extLst>
              <a:ext uri="{FF2B5EF4-FFF2-40B4-BE49-F238E27FC236}">
                <a16:creationId xmlns:a16="http://schemas.microsoft.com/office/drawing/2014/main" id="{0EE141BA-707F-4644-873A-8EA7EBB40809}"/>
              </a:ext>
            </a:extLst>
          </p:cNvPr>
          <p:cNvSpPr/>
          <p:nvPr/>
        </p:nvSpPr>
        <p:spPr>
          <a:xfrm>
            <a:off x="340809" y="1161526"/>
            <a:ext cx="5752792" cy="4920771"/>
          </a:xfrm>
          <a:prstGeom prst="rect">
            <a:avLst/>
          </a:prstGeom>
        </p:spPr>
        <p:txBody>
          <a:bodyPr wrap="square">
            <a:spAutoFit/>
          </a:bodyPr>
          <a:lstStyle/>
          <a:p>
            <a:pPr>
              <a:lnSpc>
                <a:spcPct val="107000"/>
              </a:lnSpc>
              <a:spcAft>
                <a:spcPts val="800"/>
              </a:spcAft>
            </a:pPr>
            <a:r>
              <a:rPr lang="en-GB" sz="1600" b="1" dirty="0">
                <a:ea typeface="Calibri" panose="020F0502020204030204" pitchFamily="34" charset="0"/>
                <a:cs typeface="Times New Roman" panose="02020603050405020304" pitchFamily="18" charset="0"/>
              </a:rPr>
              <a:t>Welcome Hub - a new one-stop-shop of information</a:t>
            </a:r>
            <a:endParaRPr lang="en-GB" sz="1600" dirty="0"/>
          </a:p>
          <a:p>
            <a:pPr>
              <a:lnSpc>
                <a:spcPct val="107000"/>
              </a:lnSpc>
              <a:spcAft>
                <a:spcPts val="800"/>
              </a:spcAft>
            </a:pPr>
            <a:r>
              <a:rPr lang="en-GB" sz="1600" dirty="0">
                <a:solidFill>
                  <a:srgbClr val="3F3F3F"/>
                </a:solidFill>
                <a:ea typeface="Calibri" panose="020F0502020204030204" pitchFamily="34" charset="0"/>
                <a:cs typeface="Times New Roman" panose="02020603050405020304" pitchFamily="18" charset="0"/>
              </a:rPr>
              <a:t>Our </a:t>
            </a:r>
            <a:r>
              <a:rPr lang="en-GB" sz="1600" b="1" dirty="0">
                <a:solidFill>
                  <a:srgbClr val="3F3F3F"/>
                </a:solidFill>
                <a:ea typeface="Calibri" panose="020F0502020204030204" pitchFamily="34" charset="0"/>
                <a:cs typeface="Times New Roman" panose="02020603050405020304" pitchFamily="18" charset="0"/>
              </a:rPr>
              <a:t>Welcome Hub, launched this Wednesday</a:t>
            </a:r>
            <a:r>
              <a:rPr lang="en-GB" sz="1600" dirty="0">
                <a:solidFill>
                  <a:srgbClr val="3F3F3F"/>
                </a:solidFill>
                <a:ea typeface="Calibri" panose="020F0502020204030204" pitchFamily="34" charset="0"/>
                <a:cs typeface="Times New Roman" panose="02020603050405020304" pitchFamily="18" charset="0"/>
              </a:rPr>
              <a:t>, is a fresh </a:t>
            </a:r>
            <a:r>
              <a:rPr lang="en-GB" sz="1600" b="1" dirty="0">
                <a:solidFill>
                  <a:srgbClr val="3F3F3F"/>
                </a:solidFill>
                <a:ea typeface="Calibri" panose="020F0502020204030204" pitchFamily="34" charset="0"/>
                <a:cs typeface="Times New Roman" panose="02020603050405020304" pitchFamily="18" charset="0"/>
              </a:rPr>
              <a:t>one-stop-shop of information </a:t>
            </a:r>
            <a:r>
              <a:rPr lang="en-GB" sz="1600" dirty="0">
                <a:solidFill>
                  <a:srgbClr val="3F3F3F"/>
                </a:solidFill>
                <a:ea typeface="Calibri" panose="020F0502020204030204" pitchFamily="34" charset="0"/>
                <a:cs typeface="Times New Roman" panose="02020603050405020304" pitchFamily="18" charset="0"/>
              </a:rPr>
              <a:t>on what it means to be part of the probation service at this exciting time. </a:t>
            </a:r>
          </a:p>
          <a:p>
            <a:pPr>
              <a:lnSpc>
                <a:spcPct val="107000"/>
              </a:lnSpc>
              <a:spcAft>
                <a:spcPts val="800"/>
              </a:spcAft>
            </a:pPr>
            <a:r>
              <a:rPr lang="en-GB" sz="1600" dirty="0">
                <a:solidFill>
                  <a:srgbClr val="3F3F3F"/>
                </a:solidFill>
                <a:ea typeface="Calibri" panose="020F0502020204030204" pitchFamily="34" charset="0"/>
                <a:cs typeface="Times New Roman" panose="02020603050405020304" pitchFamily="18" charset="0"/>
              </a:rPr>
              <a:t>Content is </a:t>
            </a:r>
            <a:r>
              <a:rPr lang="en-GB" sz="1600" b="1" dirty="0">
                <a:solidFill>
                  <a:srgbClr val="3F3F3F"/>
                </a:solidFill>
                <a:ea typeface="Calibri" panose="020F0502020204030204" pitchFamily="34" charset="0"/>
                <a:cs typeface="Times New Roman" panose="02020603050405020304" pitchFamily="18" charset="0"/>
              </a:rPr>
              <a:t>primarily aimed at helping colleagues feel part of the team ahead of their move from CRCs, Supply Chain and Parent Organisations</a:t>
            </a:r>
            <a:r>
              <a:rPr lang="en-GB" sz="1600" dirty="0">
                <a:solidFill>
                  <a:srgbClr val="3F3F3F"/>
                </a:solidFill>
                <a:ea typeface="Calibri" panose="020F0502020204030204" pitchFamily="34" charset="0"/>
                <a:cs typeface="Times New Roman" panose="02020603050405020304" pitchFamily="18" charset="0"/>
              </a:rPr>
              <a:t>, but there’s plenty of information that will be of interest to current NPS colleagues too. </a:t>
            </a:r>
          </a:p>
          <a:p>
            <a:pPr>
              <a:lnSpc>
                <a:spcPct val="107000"/>
              </a:lnSpc>
              <a:spcAft>
                <a:spcPts val="800"/>
              </a:spcAft>
            </a:pPr>
            <a:r>
              <a:rPr lang="en-GB" sz="1600" dirty="0">
                <a:solidFill>
                  <a:srgbClr val="3F3F3F"/>
                </a:solidFill>
                <a:ea typeface="Calibri" panose="020F0502020204030204" pitchFamily="34" charset="0"/>
                <a:cs typeface="Times New Roman" panose="02020603050405020304" pitchFamily="18" charset="0"/>
              </a:rPr>
              <a:t>As it continues to develop, our aim is to </a:t>
            </a:r>
            <a:r>
              <a:rPr lang="en-GB" sz="1600" b="1" dirty="0">
                <a:solidFill>
                  <a:srgbClr val="3F3F3F"/>
                </a:solidFill>
                <a:ea typeface="Calibri" panose="020F0502020204030204" pitchFamily="34" charset="0"/>
                <a:cs typeface="Times New Roman" panose="02020603050405020304" pitchFamily="18" charset="0"/>
              </a:rPr>
              <a:t>replicate relevant information in the Hub on the NPS intranet</a:t>
            </a:r>
            <a:r>
              <a:rPr lang="en-GB" sz="1600" dirty="0">
                <a:solidFill>
                  <a:srgbClr val="3F3F3F"/>
                </a:solidFill>
                <a:ea typeface="Calibri" panose="020F0502020204030204" pitchFamily="34" charset="0"/>
                <a:cs typeface="Times New Roman" panose="02020603050405020304" pitchFamily="18" charset="0"/>
              </a:rPr>
              <a:t>, to provide more choice for everyone. </a:t>
            </a:r>
          </a:p>
          <a:p>
            <a:r>
              <a:rPr lang="en-GB" sz="1600" dirty="0">
                <a:latin typeface="+mn-lt"/>
              </a:rPr>
              <a:t>To get the most out of Welcome Hub, </a:t>
            </a:r>
            <a:r>
              <a:rPr lang="en-GB" sz="1600" b="1" dirty="0">
                <a:latin typeface="+mn-lt"/>
              </a:rPr>
              <a:t>we recommend accessing it using Edge, Chrome or Firefox web browsers</a:t>
            </a:r>
            <a:r>
              <a:rPr lang="en-GB" sz="1600" dirty="0">
                <a:latin typeface="+mn-lt"/>
              </a:rPr>
              <a:t>. </a:t>
            </a:r>
          </a:p>
          <a:p>
            <a:pPr>
              <a:lnSpc>
                <a:spcPct val="107000"/>
              </a:lnSpc>
              <a:spcAft>
                <a:spcPts val="800"/>
              </a:spcAft>
            </a:pPr>
            <a:endParaRPr lang="en-GB" sz="1400" dirty="0">
              <a:latin typeface="+mn-lt"/>
              <a:ea typeface="Calibri" panose="020F0502020204030204" pitchFamily="34" charset="0"/>
              <a:cs typeface="Times New Roman" panose="02020603050405020304" pitchFamily="18" charset="0"/>
            </a:endParaRPr>
          </a:p>
          <a:p>
            <a:endParaRPr lang="en-GB" sz="1200" b="1" dirty="0"/>
          </a:p>
        </p:txBody>
      </p:sp>
      <p:pic>
        <p:nvPicPr>
          <p:cNvPr id="6" name="Picture 5">
            <a:extLst>
              <a:ext uri="{FF2B5EF4-FFF2-40B4-BE49-F238E27FC236}">
                <a16:creationId xmlns:a16="http://schemas.microsoft.com/office/drawing/2014/main" id="{C697DF62-438B-44FA-A8D6-6D2B4DC20D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3602" y="1727597"/>
            <a:ext cx="5750288" cy="3365149"/>
          </a:xfrm>
          <a:prstGeom prst="rect">
            <a:avLst/>
          </a:prstGeom>
          <a:ln>
            <a:solidFill>
              <a:schemeClr val="accent1"/>
            </a:solidFill>
          </a:ln>
        </p:spPr>
      </p:pic>
      <p:sp>
        <p:nvSpPr>
          <p:cNvPr id="7" name="Rectangle 6">
            <a:extLst>
              <a:ext uri="{FF2B5EF4-FFF2-40B4-BE49-F238E27FC236}">
                <a16:creationId xmlns:a16="http://schemas.microsoft.com/office/drawing/2014/main" id="{5BBFA59C-5C77-4C77-9D51-56D0BF7CCB0F}"/>
              </a:ext>
            </a:extLst>
          </p:cNvPr>
          <p:cNvSpPr/>
          <p:nvPr/>
        </p:nvSpPr>
        <p:spPr>
          <a:xfrm>
            <a:off x="6096000" y="943174"/>
            <a:ext cx="6096000" cy="646331"/>
          </a:xfrm>
          <a:prstGeom prst="rect">
            <a:avLst/>
          </a:prstGeom>
          <a:ln>
            <a:solidFill>
              <a:schemeClr val="accent1"/>
            </a:solidFill>
          </a:ln>
        </p:spPr>
        <p:txBody>
          <a:bodyPr>
            <a:spAutoFit/>
          </a:bodyPr>
          <a:lstStyle/>
          <a:p>
            <a:r>
              <a:rPr lang="en-GB" dirty="0"/>
              <a:t>Have a look here: </a:t>
            </a:r>
            <a:r>
              <a:rPr lang="en-GB" b="1" dirty="0"/>
              <a:t>hmppsintranet.org.uk/welcome-hub</a:t>
            </a:r>
            <a:r>
              <a:rPr lang="en-GB" dirty="0"/>
              <a:t>  </a:t>
            </a:r>
            <a:endParaRPr lang="en-GB" sz="1200" dirty="0"/>
          </a:p>
          <a:p>
            <a:r>
              <a:rPr lang="en-GB" u="sng" dirty="0">
                <a:hlinkClick r:id="rId4"/>
              </a:rPr>
              <a:t>https://welcome-hub.hmppsintranet.org.uk/</a:t>
            </a:r>
            <a:endParaRPr lang="en-GB" sz="1200" dirty="0"/>
          </a:p>
        </p:txBody>
      </p:sp>
      <p:sp>
        <p:nvSpPr>
          <p:cNvPr id="5" name="Rectangle 4">
            <a:extLst>
              <a:ext uri="{FF2B5EF4-FFF2-40B4-BE49-F238E27FC236}">
                <a16:creationId xmlns:a16="http://schemas.microsoft.com/office/drawing/2014/main" id="{0BB0C03B-3CFA-4897-AD59-A01E3FB08F8D}"/>
              </a:ext>
            </a:extLst>
          </p:cNvPr>
          <p:cNvSpPr/>
          <p:nvPr/>
        </p:nvSpPr>
        <p:spPr>
          <a:xfrm>
            <a:off x="6093601" y="5182583"/>
            <a:ext cx="5757590" cy="830997"/>
          </a:xfrm>
          <a:prstGeom prst="rect">
            <a:avLst/>
          </a:prstGeom>
          <a:ln>
            <a:solidFill>
              <a:schemeClr val="accent1"/>
            </a:solidFill>
          </a:ln>
        </p:spPr>
        <p:txBody>
          <a:bodyPr wrap="square">
            <a:spAutoFit/>
          </a:bodyPr>
          <a:lstStyle/>
          <a:p>
            <a:r>
              <a:rPr lang="en-GB" sz="1500" b="1" i="1" dirty="0"/>
              <a:t>Some CRC colleagues may have issues accessing the Hub through their corporate IT and we are working with these organisations to fix this as soon as possible</a:t>
            </a:r>
            <a:r>
              <a:rPr lang="en-GB" sz="1600" b="1" i="1" dirty="0"/>
              <a:t>. </a:t>
            </a:r>
          </a:p>
        </p:txBody>
      </p:sp>
    </p:spTree>
    <p:extLst>
      <p:ext uri="{BB962C8B-B14F-4D97-AF65-F5344CB8AC3E}">
        <p14:creationId xmlns:p14="http://schemas.microsoft.com/office/powerpoint/2010/main" val="4222034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3F5DA-DD72-43D7-91A8-C7B1C0660656}"/>
              </a:ext>
            </a:extLst>
          </p:cNvPr>
          <p:cNvSpPr>
            <a:spLocks noGrp="1"/>
          </p:cNvSpPr>
          <p:nvPr>
            <p:ph type="title"/>
          </p:nvPr>
        </p:nvSpPr>
        <p:spPr/>
        <p:txBody>
          <a:bodyPr/>
          <a:lstStyle/>
          <a:p>
            <a:r>
              <a:rPr lang="en-GB" sz="2000" dirty="0"/>
              <a:t>Changes to current NPS teams in authority systems to reflect future probation delivery unit structures</a:t>
            </a:r>
          </a:p>
        </p:txBody>
      </p:sp>
      <p:sp>
        <p:nvSpPr>
          <p:cNvPr id="4" name="Slide Number Placeholder 3">
            <a:extLst>
              <a:ext uri="{FF2B5EF4-FFF2-40B4-BE49-F238E27FC236}">
                <a16:creationId xmlns:a16="http://schemas.microsoft.com/office/drawing/2014/main" id="{A54C4F9D-AB33-45C8-9B6C-55599C2E7C18}"/>
              </a:ext>
            </a:extLst>
          </p:cNvPr>
          <p:cNvSpPr>
            <a:spLocks noGrp="1"/>
          </p:cNvSpPr>
          <p:nvPr>
            <p:ph type="sldNum" sz="quarter" idx="10"/>
          </p:nvPr>
        </p:nvSpPr>
        <p:spPr/>
        <p:txBody>
          <a:bodyPr/>
          <a:lstStyle/>
          <a:p>
            <a:pPr>
              <a:defRPr/>
            </a:pPr>
            <a:fld id="{8DA62C57-F68F-4167-9CC7-0D93D0D78B03}" type="slidenum">
              <a:rPr lang="en-GB" smtClean="0"/>
              <a:pPr>
                <a:defRPr/>
              </a:pPr>
              <a:t>12</a:t>
            </a:fld>
            <a:endParaRPr lang="en-GB" dirty="0"/>
          </a:p>
        </p:txBody>
      </p:sp>
      <p:pic>
        <p:nvPicPr>
          <p:cNvPr id="8" name="Picture 7">
            <a:extLst>
              <a:ext uri="{FF2B5EF4-FFF2-40B4-BE49-F238E27FC236}">
                <a16:creationId xmlns:a16="http://schemas.microsoft.com/office/drawing/2014/main" id="{15C84B28-4A3B-4B85-9FBF-221C1C437728}"/>
              </a:ext>
            </a:extLst>
          </p:cNvPr>
          <p:cNvPicPr>
            <a:picLocks noChangeAspect="1"/>
          </p:cNvPicPr>
          <p:nvPr/>
        </p:nvPicPr>
        <p:blipFill rotWithShape="1">
          <a:blip r:embed="rId2"/>
          <a:srcRect l="28965" t="23295" r="40517" b="19005"/>
          <a:stretch/>
        </p:blipFill>
        <p:spPr>
          <a:xfrm>
            <a:off x="0" y="1418380"/>
            <a:ext cx="4215774" cy="3983585"/>
          </a:xfrm>
          <a:prstGeom prst="rect">
            <a:avLst/>
          </a:prstGeom>
        </p:spPr>
      </p:pic>
      <p:sp>
        <p:nvSpPr>
          <p:cNvPr id="3" name="Rectangle 2">
            <a:extLst>
              <a:ext uri="{FF2B5EF4-FFF2-40B4-BE49-F238E27FC236}">
                <a16:creationId xmlns:a16="http://schemas.microsoft.com/office/drawing/2014/main" id="{0EE141BA-707F-4644-873A-8EA7EBB40809}"/>
              </a:ext>
            </a:extLst>
          </p:cNvPr>
          <p:cNvSpPr/>
          <p:nvPr/>
        </p:nvSpPr>
        <p:spPr>
          <a:xfrm>
            <a:off x="238575" y="1161526"/>
            <a:ext cx="11420626" cy="4585871"/>
          </a:xfrm>
          <a:prstGeom prst="rect">
            <a:avLst/>
          </a:prstGeom>
          <a:ln>
            <a:solidFill>
              <a:schemeClr val="accent1"/>
            </a:solidFill>
          </a:ln>
        </p:spPr>
        <p:txBody>
          <a:bodyPr wrap="square">
            <a:spAutoFit/>
          </a:bodyPr>
          <a:lstStyle/>
          <a:p>
            <a:r>
              <a:rPr lang="en-GB" sz="1400" dirty="0">
                <a:latin typeface="+mn-lt"/>
              </a:rPr>
              <a:t>At the end of October 2020, </a:t>
            </a:r>
            <a:r>
              <a:rPr lang="en-GB" sz="1400" b="1" dirty="0">
                <a:latin typeface="+mn-lt"/>
              </a:rPr>
              <a:t>final changes were made to </a:t>
            </a:r>
            <a:r>
              <a:rPr lang="en-GB" sz="1400" b="1" dirty="0" err="1">
                <a:latin typeface="+mn-lt"/>
              </a:rPr>
              <a:t>NDelius</a:t>
            </a:r>
            <a:r>
              <a:rPr lang="en-GB" sz="1400" b="1" dirty="0">
                <a:latin typeface="+mn-lt"/>
              </a:rPr>
              <a:t>, OASys and other Authority applications </a:t>
            </a:r>
            <a:r>
              <a:rPr lang="en-GB" sz="1400" dirty="0">
                <a:latin typeface="+mn-lt"/>
              </a:rPr>
              <a:t>to recognise the new 11 NPS regions in England. </a:t>
            </a:r>
            <a:r>
              <a:rPr lang="en-GB" sz="1400" b="1" dirty="0">
                <a:latin typeface="+mn-lt"/>
              </a:rPr>
              <a:t>The next phase is to ensure that these Authority applications recognise the new Probation Delivery Unit (PDU) and other team structures in those regions.</a:t>
            </a:r>
          </a:p>
          <a:p>
            <a:r>
              <a:rPr lang="en-GB" sz="1400" dirty="0">
                <a:latin typeface="+mn-lt"/>
              </a:rPr>
              <a:t> </a:t>
            </a:r>
          </a:p>
          <a:p>
            <a:r>
              <a:rPr lang="en-GB" sz="1400" b="1" dirty="0">
                <a:latin typeface="+mn-lt"/>
              </a:rPr>
              <a:t>When will this happen?</a:t>
            </a:r>
            <a:endParaRPr lang="en-GB" sz="1400" dirty="0">
              <a:latin typeface="+mn-lt"/>
            </a:endParaRPr>
          </a:p>
          <a:p>
            <a:r>
              <a:rPr lang="en-GB" sz="1400" dirty="0">
                <a:latin typeface="+mn-lt"/>
              </a:rPr>
              <a:t> </a:t>
            </a:r>
          </a:p>
          <a:p>
            <a:r>
              <a:rPr lang="en-GB" sz="1400" dirty="0">
                <a:latin typeface="+mn-lt"/>
              </a:rPr>
              <a:t>The reform programme team assessed several options for when and how to make these changes. To ensure a smooth transition to the future structures of the unified model, the team </a:t>
            </a:r>
            <a:r>
              <a:rPr lang="en-GB" sz="1400" b="1" dirty="0">
                <a:latin typeface="+mn-lt"/>
              </a:rPr>
              <a:t>will first make changes to Authority systems that move NPS existing team structures to the future PDU and team structures</a:t>
            </a:r>
            <a:r>
              <a:rPr lang="en-GB" sz="1400" dirty="0">
                <a:latin typeface="+mn-lt"/>
              </a:rPr>
              <a:t>. </a:t>
            </a:r>
            <a:r>
              <a:rPr lang="en-GB" sz="1400" b="1" dirty="0">
                <a:solidFill>
                  <a:srgbClr val="FF0000"/>
                </a:solidFill>
                <a:latin typeface="+mn-lt"/>
              </a:rPr>
              <a:t>This has started with NPS KSS teams being changed on the 9</a:t>
            </a:r>
            <a:r>
              <a:rPr lang="en-GB" sz="1400" b="1" baseline="30000" dirty="0">
                <a:solidFill>
                  <a:srgbClr val="FF0000"/>
                </a:solidFill>
                <a:latin typeface="+mn-lt"/>
              </a:rPr>
              <a:t>th</a:t>
            </a:r>
            <a:r>
              <a:rPr lang="en-GB" sz="1400" b="1" dirty="0">
                <a:solidFill>
                  <a:srgbClr val="FF0000"/>
                </a:solidFill>
                <a:latin typeface="+mn-lt"/>
              </a:rPr>
              <a:t> January 2021. All other existing NPS teams are being changed this coming weekend, 30</a:t>
            </a:r>
            <a:r>
              <a:rPr lang="en-GB" sz="1400" b="1" baseline="30000" dirty="0">
                <a:solidFill>
                  <a:srgbClr val="FF0000"/>
                </a:solidFill>
                <a:latin typeface="+mn-lt"/>
              </a:rPr>
              <a:t>th</a:t>
            </a:r>
            <a:r>
              <a:rPr lang="en-GB" sz="1400" b="1" dirty="0">
                <a:solidFill>
                  <a:srgbClr val="FF0000"/>
                </a:solidFill>
                <a:latin typeface="+mn-lt"/>
              </a:rPr>
              <a:t> January 2021.</a:t>
            </a:r>
          </a:p>
          <a:p>
            <a:r>
              <a:rPr lang="en-GB" sz="1400" dirty="0">
                <a:latin typeface="+mn-lt"/>
              </a:rPr>
              <a:t> </a:t>
            </a:r>
          </a:p>
          <a:p>
            <a:r>
              <a:rPr lang="en-GB" sz="1400" dirty="0">
                <a:latin typeface="+mn-lt"/>
              </a:rPr>
              <a:t> </a:t>
            </a:r>
          </a:p>
          <a:p>
            <a:r>
              <a:rPr lang="en-GB" sz="1400" b="1" dirty="0">
                <a:latin typeface="+mn-lt"/>
              </a:rPr>
              <a:t>What does this change mean?</a:t>
            </a:r>
            <a:endParaRPr lang="en-GB" sz="1400" dirty="0">
              <a:latin typeface="+mn-lt"/>
            </a:endParaRPr>
          </a:p>
          <a:p>
            <a:r>
              <a:rPr lang="en-GB" sz="1400" dirty="0">
                <a:latin typeface="+mn-lt"/>
              </a:rPr>
              <a:t> </a:t>
            </a:r>
          </a:p>
          <a:p>
            <a:r>
              <a:rPr lang="en-GB" sz="1400" dirty="0">
                <a:latin typeface="+mn-lt"/>
              </a:rPr>
              <a:t>This change during January </a:t>
            </a:r>
            <a:r>
              <a:rPr lang="en-GB" sz="1400" b="1" dirty="0">
                <a:latin typeface="+mn-lt"/>
              </a:rPr>
              <a:t>will only impact current NPS teams in Authority Systems</a:t>
            </a:r>
            <a:r>
              <a:rPr lang="en-GB" sz="1400" dirty="0">
                <a:latin typeface="+mn-lt"/>
              </a:rPr>
              <a:t>. After the changes have been made staff will see minor changes, for example: </a:t>
            </a:r>
            <a:r>
              <a:rPr lang="en-GB" sz="1400" dirty="0" err="1">
                <a:latin typeface="+mn-lt"/>
              </a:rPr>
              <a:t>NDelius</a:t>
            </a:r>
            <a:r>
              <a:rPr lang="en-GB" sz="1400" dirty="0">
                <a:latin typeface="+mn-lt"/>
              </a:rPr>
              <a:t> drop downs will include new NPS team names NPS reporting will be amended to reflect new teams etc.</a:t>
            </a:r>
          </a:p>
          <a:p>
            <a:r>
              <a:rPr lang="en-GB" sz="1400" dirty="0">
                <a:latin typeface="+mn-lt"/>
              </a:rPr>
              <a:t> </a:t>
            </a:r>
          </a:p>
          <a:p>
            <a:r>
              <a:rPr lang="en-GB" sz="1400" b="1" dirty="0">
                <a:latin typeface="+mn-lt"/>
              </a:rPr>
              <a:t>This activity is driven by ensuring we have a digital structure in place and does not pre-empt any staff placement decisions</a:t>
            </a:r>
            <a:r>
              <a:rPr lang="en-GB" sz="1400" dirty="0">
                <a:latin typeface="+mn-lt"/>
              </a:rPr>
              <a:t>. As staff placement activity occurs, staff will be moved onto appropriate digital team structures. Wherever possible, disruption will be kept to a minimum. </a:t>
            </a:r>
          </a:p>
          <a:p>
            <a:r>
              <a:rPr lang="en-GB" sz="1400" dirty="0">
                <a:latin typeface="+mn-lt"/>
              </a:rPr>
              <a:t> </a:t>
            </a:r>
          </a:p>
          <a:p>
            <a:endParaRPr lang="en-GB" sz="1200" b="1" dirty="0"/>
          </a:p>
        </p:txBody>
      </p:sp>
    </p:spTree>
    <p:extLst>
      <p:ext uri="{BB962C8B-B14F-4D97-AF65-F5344CB8AC3E}">
        <p14:creationId xmlns:p14="http://schemas.microsoft.com/office/powerpoint/2010/main" val="738868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3F5DA-DD72-43D7-91A8-C7B1C0660656}"/>
              </a:ext>
            </a:extLst>
          </p:cNvPr>
          <p:cNvSpPr>
            <a:spLocks noGrp="1"/>
          </p:cNvSpPr>
          <p:nvPr>
            <p:ph type="title"/>
          </p:nvPr>
        </p:nvSpPr>
        <p:spPr/>
        <p:txBody>
          <a:bodyPr/>
          <a:lstStyle/>
          <a:p>
            <a:r>
              <a:rPr lang="en-GB" sz="2000" dirty="0"/>
              <a:t>Changes to current NPS teams in authority systems to reflect future probation delivery unit structures</a:t>
            </a:r>
          </a:p>
        </p:txBody>
      </p:sp>
      <p:sp>
        <p:nvSpPr>
          <p:cNvPr id="4" name="Slide Number Placeholder 3">
            <a:extLst>
              <a:ext uri="{FF2B5EF4-FFF2-40B4-BE49-F238E27FC236}">
                <a16:creationId xmlns:a16="http://schemas.microsoft.com/office/drawing/2014/main" id="{A54C4F9D-AB33-45C8-9B6C-55599C2E7C18}"/>
              </a:ext>
            </a:extLst>
          </p:cNvPr>
          <p:cNvSpPr>
            <a:spLocks noGrp="1"/>
          </p:cNvSpPr>
          <p:nvPr>
            <p:ph type="sldNum" sz="quarter" idx="10"/>
          </p:nvPr>
        </p:nvSpPr>
        <p:spPr/>
        <p:txBody>
          <a:bodyPr/>
          <a:lstStyle/>
          <a:p>
            <a:pPr>
              <a:defRPr/>
            </a:pPr>
            <a:fld id="{8DA62C57-F68F-4167-9CC7-0D93D0D78B03}" type="slidenum">
              <a:rPr lang="en-GB" smtClean="0"/>
              <a:pPr>
                <a:defRPr/>
              </a:pPr>
              <a:t>13</a:t>
            </a:fld>
            <a:endParaRPr lang="en-GB" dirty="0"/>
          </a:p>
        </p:txBody>
      </p:sp>
      <p:pic>
        <p:nvPicPr>
          <p:cNvPr id="8" name="Picture 7">
            <a:extLst>
              <a:ext uri="{FF2B5EF4-FFF2-40B4-BE49-F238E27FC236}">
                <a16:creationId xmlns:a16="http://schemas.microsoft.com/office/drawing/2014/main" id="{15C84B28-4A3B-4B85-9FBF-221C1C437728}"/>
              </a:ext>
            </a:extLst>
          </p:cNvPr>
          <p:cNvPicPr>
            <a:picLocks noChangeAspect="1"/>
          </p:cNvPicPr>
          <p:nvPr/>
        </p:nvPicPr>
        <p:blipFill rotWithShape="1">
          <a:blip r:embed="rId2"/>
          <a:srcRect l="28965" t="23295" r="40517" b="19005"/>
          <a:stretch/>
        </p:blipFill>
        <p:spPr>
          <a:xfrm>
            <a:off x="0" y="1418380"/>
            <a:ext cx="4215774" cy="3983585"/>
          </a:xfrm>
          <a:prstGeom prst="rect">
            <a:avLst/>
          </a:prstGeom>
        </p:spPr>
      </p:pic>
      <p:sp>
        <p:nvSpPr>
          <p:cNvPr id="3" name="Rectangle 2">
            <a:extLst>
              <a:ext uri="{FF2B5EF4-FFF2-40B4-BE49-F238E27FC236}">
                <a16:creationId xmlns:a16="http://schemas.microsoft.com/office/drawing/2014/main" id="{0EE141BA-707F-4644-873A-8EA7EBB40809}"/>
              </a:ext>
            </a:extLst>
          </p:cNvPr>
          <p:cNvSpPr/>
          <p:nvPr/>
        </p:nvSpPr>
        <p:spPr>
          <a:xfrm>
            <a:off x="383288" y="1243786"/>
            <a:ext cx="11420626" cy="4370427"/>
          </a:xfrm>
          <a:prstGeom prst="rect">
            <a:avLst/>
          </a:prstGeom>
          <a:ln>
            <a:solidFill>
              <a:schemeClr val="accent1"/>
            </a:solidFill>
          </a:ln>
        </p:spPr>
        <p:txBody>
          <a:bodyPr wrap="square">
            <a:spAutoFit/>
          </a:bodyPr>
          <a:lstStyle/>
          <a:p>
            <a:r>
              <a:rPr lang="en-GB" sz="1400" b="1" dirty="0"/>
              <a:t>Why are we doing this?</a:t>
            </a:r>
            <a:endParaRPr lang="en-GB" sz="1400" dirty="0"/>
          </a:p>
          <a:p>
            <a:r>
              <a:rPr lang="en-GB" sz="1400" dirty="0"/>
              <a:t> </a:t>
            </a:r>
          </a:p>
          <a:p>
            <a:r>
              <a:rPr lang="en-GB" sz="1400" dirty="0"/>
              <a:t>This approach will lay the strongest foundation for the transition of CRC teams and caseloads from June 2021.</a:t>
            </a:r>
          </a:p>
          <a:p>
            <a:r>
              <a:rPr lang="en-GB" sz="1400" dirty="0"/>
              <a:t> </a:t>
            </a:r>
          </a:p>
          <a:p>
            <a:r>
              <a:rPr lang="en-GB" sz="1400" dirty="0"/>
              <a:t>Taking this incremental approach enables: - </a:t>
            </a:r>
          </a:p>
          <a:p>
            <a:pPr marL="285750" lvl="0" indent="-285750">
              <a:buFont typeface="Arial" panose="020B0604020202020204" pitchFamily="34" charset="0"/>
              <a:buChar char="•"/>
            </a:pPr>
            <a:r>
              <a:rPr lang="en-GB" sz="1400" dirty="0"/>
              <a:t>lessons to be learned from those initial January changes</a:t>
            </a:r>
          </a:p>
          <a:p>
            <a:pPr marL="285750" lvl="0" indent="-285750">
              <a:buFont typeface="Arial" panose="020B0604020202020204" pitchFamily="34" charset="0"/>
              <a:buChar char="•"/>
            </a:pPr>
            <a:r>
              <a:rPr lang="en-GB" sz="1400" dirty="0"/>
              <a:t>avoids further impact on CRC operations prior to June 2021</a:t>
            </a:r>
          </a:p>
          <a:p>
            <a:pPr marL="285750" lvl="0" indent="-285750">
              <a:buFont typeface="Arial" panose="020B0604020202020204" pitchFamily="34" charset="0"/>
              <a:buChar char="•"/>
            </a:pPr>
            <a:r>
              <a:rPr lang="en-GB" sz="1400" dirty="0"/>
              <a:t>best management of digital capacity</a:t>
            </a:r>
          </a:p>
          <a:p>
            <a:pPr marL="285750" lvl="0" indent="-285750">
              <a:buFont typeface="Arial" panose="020B0604020202020204" pitchFamily="34" charset="0"/>
              <a:buChar char="•"/>
            </a:pPr>
            <a:r>
              <a:rPr lang="en-GB" sz="1400" dirty="0"/>
              <a:t>sequencing of digital changes in a logical and structured way and</a:t>
            </a:r>
          </a:p>
          <a:p>
            <a:pPr marL="285750" lvl="0" indent="-285750">
              <a:buFont typeface="Arial" panose="020B0604020202020204" pitchFamily="34" charset="0"/>
              <a:buChar char="•"/>
            </a:pPr>
            <a:r>
              <a:rPr lang="en-GB" sz="1400" dirty="0"/>
              <a:t>enables Regional Probation Directors to have baseline new structures in place on Authority systems for the first day of the new organisation </a:t>
            </a:r>
          </a:p>
          <a:p>
            <a:r>
              <a:rPr lang="en-GB" sz="1400" dirty="0"/>
              <a:t> </a:t>
            </a:r>
          </a:p>
          <a:p>
            <a:r>
              <a:rPr lang="en-GB" sz="1400" b="1" dirty="0"/>
              <a:t>What do I need to do?</a:t>
            </a:r>
            <a:endParaRPr lang="en-GB" sz="1400" dirty="0"/>
          </a:p>
          <a:p>
            <a:r>
              <a:rPr lang="en-GB" sz="1400" dirty="0"/>
              <a:t> </a:t>
            </a:r>
          </a:p>
          <a:p>
            <a:r>
              <a:rPr lang="en-GB" sz="1400" dirty="0"/>
              <a:t>PLEASE CASCADE INFORMATION TO STAFF THROUGH MOST APPROPRIATE LOCAL CHANNELS</a:t>
            </a:r>
          </a:p>
          <a:p>
            <a:r>
              <a:rPr lang="en-GB" sz="1400" dirty="0"/>
              <a:t> </a:t>
            </a:r>
          </a:p>
          <a:p>
            <a:r>
              <a:rPr lang="en-GB" sz="1400" dirty="0"/>
              <a:t>We will issue further updates through existing digital channels.</a:t>
            </a:r>
          </a:p>
          <a:p>
            <a:r>
              <a:rPr lang="en-GB" sz="1400" dirty="0"/>
              <a:t> </a:t>
            </a:r>
          </a:p>
          <a:p>
            <a:r>
              <a:rPr lang="en-GB" sz="1400" dirty="0"/>
              <a:t>For further information please contact </a:t>
            </a:r>
            <a:r>
              <a:rPr lang="en-GB" sz="1400" dirty="0">
                <a:hlinkClick r:id="rId3"/>
              </a:rPr>
              <a:t>tracy.curtis@justice.gov.uk</a:t>
            </a:r>
            <a:r>
              <a:rPr lang="en-GB" sz="1400" dirty="0"/>
              <a:t> and </a:t>
            </a:r>
            <a:r>
              <a:rPr lang="en-GB" sz="1400" dirty="0">
                <a:hlinkClick r:id="rId4"/>
              </a:rPr>
              <a:t>jus.kooner@justice.gov.uk</a:t>
            </a:r>
            <a:endParaRPr lang="en-GB" sz="1400" dirty="0"/>
          </a:p>
          <a:p>
            <a:endParaRPr lang="en-GB" sz="1400" dirty="0">
              <a:latin typeface="+mn-lt"/>
            </a:endParaRPr>
          </a:p>
          <a:p>
            <a:endParaRPr lang="en-GB" sz="1200" b="1" dirty="0"/>
          </a:p>
        </p:txBody>
      </p:sp>
    </p:spTree>
    <p:extLst>
      <p:ext uri="{BB962C8B-B14F-4D97-AF65-F5344CB8AC3E}">
        <p14:creationId xmlns:p14="http://schemas.microsoft.com/office/powerpoint/2010/main" val="1116841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FF04F-8B84-4293-BC43-43ABA17E4AEE}"/>
              </a:ext>
            </a:extLst>
          </p:cNvPr>
          <p:cNvSpPr>
            <a:spLocks noGrp="1"/>
          </p:cNvSpPr>
          <p:nvPr>
            <p:ph type="title"/>
          </p:nvPr>
        </p:nvSpPr>
        <p:spPr/>
        <p:txBody>
          <a:bodyPr/>
          <a:lstStyle/>
          <a:p>
            <a:r>
              <a:rPr lang="en-GB" dirty="0">
                <a:highlight>
                  <a:srgbClr val="FFFF00"/>
                </a:highlight>
              </a:rPr>
              <a:t>Region</a:t>
            </a:r>
            <a:r>
              <a:rPr lang="en-GB" dirty="0"/>
              <a:t> February Areas of Focus </a:t>
            </a:r>
          </a:p>
        </p:txBody>
      </p:sp>
      <p:sp>
        <p:nvSpPr>
          <p:cNvPr id="3" name="Content Placeholder 2">
            <a:extLst>
              <a:ext uri="{FF2B5EF4-FFF2-40B4-BE49-F238E27FC236}">
                <a16:creationId xmlns:a16="http://schemas.microsoft.com/office/drawing/2014/main" id="{0F825058-1E7A-46C5-848F-F7E759D36880}"/>
              </a:ext>
            </a:extLst>
          </p:cNvPr>
          <p:cNvSpPr>
            <a:spLocks noGrp="1"/>
          </p:cNvSpPr>
          <p:nvPr>
            <p:ph idx="1"/>
          </p:nvPr>
        </p:nvSpPr>
        <p:spPr/>
        <p:txBody>
          <a:bodyPr/>
          <a:lstStyle/>
          <a:p>
            <a:r>
              <a:rPr lang="en-GB" dirty="0"/>
              <a:t>Content to be inserted by region</a:t>
            </a:r>
          </a:p>
        </p:txBody>
      </p:sp>
      <p:sp>
        <p:nvSpPr>
          <p:cNvPr id="4" name="Slide Number Placeholder 3">
            <a:extLst>
              <a:ext uri="{FF2B5EF4-FFF2-40B4-BE49-F238E27FC236}">
                <a16:creationId xmlns:a16="http://schemas.microsoft.com/office/drawing/2014/main" id="{17A0EEE3-AB1C-4366-9494-C46B633AC36F}"/>
              </a:ext>
            </a:extLst>
          </p:cNvPr>
          <p:cNvSpPr>
            <a:spLocks noGrp="1"/>
          </p:cNvSpPr>
          <p:nvPr>
            <p:ph type="sldNum" sz="quarter" idx="10"/>
          </p:nvPr>
        </p:nvSpPr>
        <p:spPr/>
        <p:txBody>
          <a:bodyPr/>
          <a:lstStyle/>
          <a:p>
            <a:pPr>
              <a:defRPr/>
            </a:pPr>
            <a:fld id="{8DA62C57-F68F-4167-9CC7-0D93D0D78B03}" type="slidenum">
              <a:rPr lang="en-GB" smtClean="0"/>
              <a:pPr>
                <a:defRPr/>
              </a:pPr>
              <a:t>14</a:t>
            </a:fld>
            <a:endParaRPr lang="en-GB"/>
          </a:p>
        </p:txBody>
      </p:sp>
      <p:pic>
        <p:nvPicPr>
          <p:cNvPr id="8" name="Graphic 7" descr="Marker">
            <a:extLst>
              <a:ext uri="{FF2B5EF4-FFF2-40B4-BE49-F238E27FC236}">
                <a16:creationId xmlns:a16="http://schemas.microsoft.com/office/drawing/2014/main" id="{BBD2A928-8B82-48C7-9786-674775C311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32058" y="4206162"/>
            <a:ext cx="1584960" cy="1584960"/>
          </a:xfrm>
          <a:prstGeom prst="rect">
            <a:avLst/>
          </a:prstGeom>
        </p:spPr>
      </p:pic>
      <p:sp>
        <p:nvSpPr>
          <p:cNvPr id="9" name="TextBox 8">
            <a:extLst>
              <a:ext uri="{FF2B5EF4-FFF2-40B4-BE49-F238E27FC236}">
                <a16:creationId xmlns:a16="http://schemas.microsoft.com/office/drawing/2014/main" id="{BD53BE6D-6C36-471E-B4CF-C941271A47DB}"/>
              </a:ext>
            </a:extLst>
          </p:cNvPr>
          <p:cNvSpPr txBox="1"/>
          <p:nvPr/>
        </p:nvSpPr>
        <p:spPr>
          <a:xfrm>
            <a:off x="10866721" y="5606456"/>
            <a:ext cx="1043876" cy="369332"/>
          </a:xfrm>
          <a:prstGeom prst="rect">
            <a:avLst/>
          </a:prstGeom>
          <a:noFill/>
        </p:spPr>
        <p:txBody>
          <a:bodyPr wrap="none" rtlCol="0">
            <a:spAutoFit/>
          </a:bodyPr>
          <a:lstStyle/>
          <a:p>
            <a:r>
              <a:rPr lang="en-GB" dirty="0">
                <a:highlight>
                  <a:srgbClr val="FFFF00"/>
                </a:highlight>
              </a:rPr>
              <a:t>[Region]</a:t>
            </a:r>
          </a:p>
        </p:txBody>
      </p:sp>
    </p:spTree>
    <p:extLst>
      <p:ext uri="{BB962C8B-B14F-4D97-AF65-F5344CB8AC3E}">
        <p14:creationId xmlns:p14="http://schemas.microsoft.com/office/powerpoint/2010/main" val="4016518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38830-1846-49E3-A91A-1515CF986288}"/>
              </a:ext>
            </a:extLst>
          </p:cNvPr>
          <p:cNvSpPr>
            <a:spLocks noGrp="1"/>
          </p:cNvSpPr>
          <p:nvPr>
            <p:ph type="title"/>
          </p:nvPr>
        </p:nvSpPr>
        <p:spPr/>
        <p:txBody>
          <a:bodyPr/>
          <a:lstStyle/>
          <a:p>
            <a:r>
              <a:rPr lang="en-GB" dirty="0"/>
              <a:t>Your Questions and Feedback</a:t>
            </a:r>
          </a:p>
        </p:txBody>
      </p:sp>
      <p:sp>
        <p:nvSpPr>
          <p:cNvPr id="4" name="Slide Number Placeholder 3">
            <a:extLst>
              <a:ext uri="{FF2B5EF4-FFF2-40B4-BE49-F238E27FC236}">
                <a16:creationId xmlns:a16="http://schemas.microsoft.com/office/drawing/2014/main" id="{4B99E543-6AD9-4197-869D-81E42FDE1356}"/>
              </a:ext>
            </a:extLst>
          </p:cNvPr>
          <p:cNvSpPr>
            <a:spLocks noGrp="1"/>
          </p:cNvSpPr>
          <p:nvPr>
            <p:ph type="sldNum" sz="quarter" idx="10"/>
          </p:nvPr>
        </p:nvSpPr>
        <p:spPr/>
        <p:txBody>
          <a:bodyPr/>
          <a:lstStyle/>
          <a:p>
            <a:pPr>
              <a:defRPr/>
            </a:pPr>
            <a:fld id="{8DA62C57-F68F-4167-9CC7-0D93D0D78B03}" type="slidenum">
              <a:rPr lang="en-GB" smtClean="0"/>
              <a:pPr>
                <a:defRPr/>
              </a:pPr>
              <a:t>15</a:t>
            </a:fld>
            <a:endParaRPr lang="en-GB"/>
          </a:p>
        </p:txBody>
      </p:sp>
      <p:sp>
        <p:nvSpPr>
          <p:cNvPr id="3" name="Rectangle 2">
            <a:extLst>
              <a:ext uri="{FF2B5EF4-FFF2-40B4-BE49-F238E27FC236}">
                <a16:creationId xmlns:a16="http://schemas.microsoft.com/office/drawing/2014/main" id="{6118AF2D-A210-443A-AEC4-97C75152785B}"/>
              </a:ext>
            </a:extLst>
          </p:cNvPr>
          <p:cNvSpPr/>
          <p:nvPr/>
        </p:nvSpPr>
        <p:spPr>
          <a:xfrm>
            <a:off x="913927" y="4805650"/>
            <a:ext cx="10015870" cy="707886"/>
          </a:xfrm>
          <a:prstGeom prst="rect">
            <a:avLst/>
          </a:prstGeom>
        </p:spPr>
        <p:txBody>
          <a:bodyPr wrap="square">
            <a:spAutoFit/>
          </a:bodyPr>
          <a:lstStyle/>
          <a:p>
            <a:pPr marL="0" indent="0" algn="ctr">
              <a:buNone/>
            </a:pPr>
            <a:r>
              <a:rPr lang="en-GB" sz="2000" dirty="0">
                <a:latin typeface="+mn-lt"/>
              </a:rPr>
              <a:t>Please email [</a:t>
            </a:r>
            <a:r>
              <a:rPr lang="en-GB" sz="2000" dirty="0">
                <a:highlight>
                  <a:srgbClr val="FFFF00"/>
                </a:highlight>
                <a:latin typeface="+mn-lt"/>
              </a:rPr>
              <a:t>insert your region’s preferred transition / change Outlook account</a:t>
            </a:r>
            <a:r>
              <a:rPr lang="en-GB" sz="2000" dirty="0">
                <a:latin typeface="+mn-lt"/>
              </a:rPr>
              <a:t>] – thank you</a:t>
            </a:r>
          </a:p>
        </p:txBody>
      </p:sp>
      <p:pic>
        <p:nvPicPr>
          <p:cNvPr id="6" name="Graphic 5" descr="Questions">
            <a:extLst>
              <a:ext uri="{FF2B5EF4-FFF2-40B4-BE49-F238E27FC236}">
                <a16:creationId xmlns:a16="http://schemas.microsoft.com/office/drawing/2014/main" id="{2745224F-5754-4CD1-984F-87E671BF2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245" y="1717626"/>
            <a:ext cx="2576954" cy="2576954"/>
          </a:xfrm>
          <a:prstGeom prst="rect">
            <a:avLst/>
          </a:prstGeom>
        </p:spPr>
      </p:pic>
      <p:pic>
        <p:nvPicPr>
          <p:cNvPr id="11" name="Graphic 10" descr="Questions">
            <a:extLst>
              <a:ext uri="{FF2B5EF4-FFF2-40B4-BE49-F238E27FC236}">
                <a16:creationId xmlns:a16="http://schemas.microsoft.com/office/drawing/2014/main" id="{DEBC16E7-FEE7-41EE-80E5-F06F4728C89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67990" y="1698407"/>
            <a:ext cx="2576954" cy="2576954"/>
          </a:xfrm>
          <a:prstGeom prst="rect">
            <a:avLst/>
          </a:prstGeom>
        </p:spPr>
      </p:pic>
      <p:pic>
        <p:nvPicPr>
          <p:cNvPr id="13" name="Graphic 12" descr="Questions">
            <a:extLst>
              <a:ext uri="{FF2B5EF4-FFF2-40B4-BE49-F238E27FC236}">
                <a16:creationId xmlns:a16="http://schemas.microsoft.com/office/drawing/2014/main" id="{4F300B9F-730D-4D5B-8B80-9484DCAC574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02735" y="1717333"/>
            <a:ext cx="2576954" cy="2576954"/>
          </a:xfrm>
          <a:prstGeom prst="rect">
            <a:avLst/>
          </a:prstGeom>
        </p:spPr>
      </p:pic>
      <p:pic>
        <p:nvPicPr>
          <p:cNvPr id="14" name="Graphic 13" descr="Questions">
            <a:extLst>
              <a:ext uri="{FF2B5EF4-FFF2-40B4-BE49-F238E27FC236}">
                <a16:creationId xmlns:a16="http://schemas.microsoft.com/office/drawing/2014/main" id="{250E933F-259F-4054-8B50-8FD5BEC8A4F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51549" y="1717333"/>
            <a:ext cx="2576954" cy="2576954"/>
          </a:xfrm>
          <a:prstGeom prst="rect">
            <a:avLst/>
          </a:prstGeom>
        </p:spPr>
      </p:pic>
      <p:pic>
        <p:nvPicPr>
          <p:cNvPr id="15" name="Graphic 14" descr="Questions">
            <a:extLst>
              <a:ext uri="{FF2B5EF4-FFF2-40B4-BE49-F238E27FC236}">
                <a16:creationId xmlns:a16="http://schemas.microsoft.com/office/drawing/2014/main" id="{CF8D2AE1-0E67-46C2-AC0C-CC32893E7E3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082247" y="1717333"/>
            <a:ext cx="2576954" cy="2576954"/>
          </a:xfrm>
          <a:prstGeom prst="rect">
            <a:avLst/>
          </a:prstGeom>
        </p:spPr>
      </p:pic>
    </p:spTree>
    <p:extLst>
      <p:ext uri="{BB962C8B-B14F-4D97-AF65-F5344CB8AC3E}">
        <p14:creationId xmlns:p14="http://schemas.microsoft.com/office/powerpoint/2010/main" val="2585996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2A534-3AA4-4FEF-A3B5-6AFE41BA315A}"/>
              </a:ext>
            </a:extLst>
          </p:cNvPr>
          <p:cNvSpPr>
            <a:spLocks noGrp="1"/>
          </p:cNvSpPr>
          <p:nvPr>
            <p:ph type="title"/>
          </p:nvPr>
        </p:nvSpPr>
        <p:spPr/>
        <p:txBody>
          <a:bodyPr/>
          <a:lstStyle/>
          <a:p>
            <a:r>
              <a:rPr lang="en-GB" dirty="0"/>
              <a:t>Thank You </a:t>
            </a:r>
          </a:p>
        </p:txBody>
      </p:sp>
      <p:sp>
        <p:nvSpPr>
          <p:cNvPr id="4" name="Slide Number Placeholder 3">
            <a:extLst>
              <a:ext uri="{FF2B5EF4-FFF2-40B4-BE49-F238E27FC236}">
                <a16:creationId xmlns:a16="http://schemas.microsoft.com/office/drawing/2014/main" id="{4F1FF7EC-1F8B-403A-9E1E-B9B569639B8E}"/>
              </a:ext>
            </a:extLst>
          </p:cNvPr>
          <p:cNvSpPr>
            <a:spLocks noGrp="1"/>
          </p:cNvSpPr>
          <p:nvPr>
            <p:ph type="sldNum" sz="quarter" idx="10"/>
          </p:nvPr>
        </p:nvSpPr>
        <p:spPr/>
        <p:txBody>
          <a:bodyPr/>
          <a:lstStyle/>
          <a:p>
            <a:pPr>
              <a:defRPr/>
            </a:pPr>
            <a:fld id="{8DA62C57-F68F-4167-9CC7-0D93D0D78B03}" type="slidenum">
              <a:rPr lang="en-GB" smtClean="0"/>
              <a:pPr>
                <a:defRPr/>
              </a:pPr>
              <a:t>16</a:t>
            </a:fld>
            <a:endParaRPr lang="en-GB"/>
          </a:p>
        </p:txBody>
      </p:sp>
      <p:pic>
        <p:nvPicPr>
          <p:cNvPr id="8" name="Graphic 7" descr="Meeting">
            <a:extLst>
              <a:ext uri="{FF2B5EF4-FFF2-40B4-BE49-F238E27FC236}">
                <a16:creationId xmlns:a16="http://schemas.microsoft.com/office/drawing/2014/main" id="{479829B0-E55F-4B1C-B789-8E7E69C90F9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7369" b="17297"/>
          <a:stretch/>
        </p:blipFill>
        <p:spPr>
          <a:xfrm>
            <a:off x="-284515" y="1847850"/>
            <a:ext cx="4742333" cy="3098324"/>
          </a:xfrm>
          <a:prstGeom prst="rect">
            <a:avLst/>
          </a:prstGeom>
        </p:spPr>
      </p:pic>
      <p:pic>
        <p:nvPicPr>
          <p:cNvPr id="9" name="Graphic 8" descr="Meeting">
            <a:extLst>
              <a:ext uri="{FF2B5EF4-FFF2-40B4-BE49-F238E27FC236}">
                <a16:creationId xmlns:a16="http://schemas.microsoft.com/office/drawing/2014/main" id="{3D6AD1B1-A7F8-42F8-B5E7-BD9A0B2258ED}"/>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7369" b="17297"/>
          <a:stretch/>
        </p:blipFill>
        <p:spPr>
          <a:xfrm>
            <a:off x="7838116" y="1914072"/>
            <a:ext cx="4640974" cy="3032102"/>
          </a:xfrm>
          <a:prstGeom prst="rect">
            <a:avLst/>
          </a:prstGeom>
        </p:spPr>
      </p:pic>
      <p:pic>
        <p:nvPicPr>
          <p:cNvPr id="10" name="Graphic 9" descr="Meeting">
            <a:extLst>
              <a:ext uri="{FF2B5EF4-FFF2-40B4-BE49-F238E27FC236}">
                <a16:creationId xmlns:a16="http://schemas.microsoft.com/office/drawing/2014/main" id="{CD764CED-B040-4555-B9AE-3625E023E209}"/>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17369" b="17297"/>
          <a:stretch/>
        </p:blipFill>
        <p:spPr>
          <a:xfrm>
            <a:off x="3819525" y="1914072"/>
            <a:ext cx="4637535" cy="3029856"/>
          </a:xfrm>
          <a:prstGeom prst="rect">
            <a:avLst/>
          </a:prstGeom>
        </p:spPr>
      </p:pic>
    </p:spTree>
    <p:extLst>
      <p:ext uri="{BB962C8B-B14F-4D97-AF65-F5344CB8AC3E}">
        <p14:creationId xmlns:p14="http://schemas.microsoft.com/office/powerpoint/2010/main" val="2621326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50896-E2E2-4335-9C22-597469644685}"/>
              </a:ext>
            </a:extLst>
          </p:cNvPr>
          <p:cNvSpPr>
            <a:spLocks noGrp="1"/>
          </p:cNvSpPr>
          <p:nvPr>
            <p:ph type="title"/>
          </p:nvPr>
        </p:nvSpPr>
        <p:spPr/>
        <p:txBody>
          <a:bodyPr/>
          <a:lstStyle/>
          <a:p>
            <a:r>
              <a:rPr lang="en-GB" dirty="0"/>
              <a:t>Team Briefing Purpose</a:t>
            </a:r>
          </a:p>
        </p:txBody>
      </p:sp>
      <p:sp>
        <p:nvSpPr>
          <p:cNvPr id="4" name="Slide Number Placeholder 3">
            <a:extLst>
              <a:ext uri="{FF2B5EF4-FFF2-40B4-BE49-F238E27FC236}">
                <a16:creationId xmlns:a16="http://schemas.microsoft.com/office/drawing/2014/main" id="{98AE80F9-400B-4F00-88E7-10CA59014D0F}"/>
              </a:ext>
            </a:extLst>
          </p:cNvPr>
          <p:cNvSpPr>
            <a:spLocks noGrp="1"/>
          </p:cNvSpPr>
          <p:nvPr>
            <p:ph type="sldNum" sz="quarter" idx="10"/>
          </p:nvPr>
        </p:nvSpPr>
        <p:spPr/>
        <p:txBody>
          <a:bodyPr/>
          <a:lstStyle/>
          <a:p>
            <a:pPr>
              <a:defRPr/>
            </a:pPr>
            <a:fld id="{8DA62C57-F68F-4167-9CC7-0D93D0D78B03}" type="slidenum">
              <a:rPr lang="en-GB" smtClean="0"/>
              <a:pPr>
                <a:defRPr/>
              </a:pPr>
              <a:t>2</a:t>
            </a:fld>
            <a:endParaRPr lang="en-GB"/>
          </a:p>
        </p:txBody>
      </p:sp>
      <p:sp>
        <p:nvSpPr>
          <p:cNvPr id="7" name="Rectangle: Rounded Corners 6">
            <a:extLst>
              <a:ext uri="{FF2B5EF4-FFF2-40B4-BE49-F238E27FC236}">
                <a16:creationId xmlns:a16="http://schemas.microsoft.com/office/drawing/2014/main" id="{7F60B41C-CE08-4C0E-A000-A7F07D382E60}"/>
              </a:ext>
            </a:extLst>
          </p:cNvPr>
          <p:cNvSpPr/>
          <p:nvPr/>
        </p:nvSpPr>
        <p:spPr>
          <a:xfrm>
            <a:off x="351122" y="1432143"/>
            <a:ext cx="11308079" cy="131276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6000" b="1" dirty="0"/>
              <a:t>1</a:t>
            </a:r>
          </a:p>
        </p:txBody>
      </p:sp>
      <p:sp>
        <p:nvSpPr>
          <p:cNvPr id="8" name="TextBox 7">
            <a:extLst>
              <a:ext uri="{FF2B5EF4-FFF2-40B4-BE49-F238E27FC236}">
                <a16:creationId xmlns:a16="http://schemas.microsoft.com/office/drawing/2014/main" id="{EAAF3201-4B5D-4578-A68F-A7D0413E3765}"/>
              </a:ext>
            </a:extLst>
          </p:cNvPr>
          <p:cNvSpPr txBox="1"/>
          <p:nvPr/>
        </p:nvSpPr>
        <p:spPr>
          <a:xfrm>
            <a:off x="1160060" y="1571583"/>
            <a:ext cx="10335368" cy="1415772"/>
          </a:xfrm>
          <a:prstGeom prst="rect">
            <a:avLst/>
          </a:prstGeom>
          <a:noFill/>
        </p:spPr>
        <p:txBody>
          <a:bodyPr wrap="square" rtlCol="0">
            <a:spAutoFit/>
          </a:bodyPr>
          <a:lstStyle/>
          <a:p>
            <a:pPr algn="ctr"/>
            <a:r>
              <a:rPr lang="en-GB" sz="2200" dirty="0">
                <a:solidFill>
                  <a:schemeClr val="bg1"/>
                </a:solidFill>
              </a:rPr>
              <a:t>Ensure you are aware of and informed about changes being delivered at a national and regional level through the Probation Reform, Probation Workforce and Probation Recovery Programmes</a:t>
            </a:r>
          </a:p>
          <a:p>
            <a:pPr algn="ctr"/>
            <a:r>
              <a:rPr lang="en-GB" sz="2000" dirty="0">
                <a:solidFill>
                  <a:schemeClr val="bg1"/>
                </a:solidFill>
              </a:rPr>
              <a:t> </a:t>
            </a:r>
          </a:p>
        </p:txBody>
      </p:sp>
      <p:sp>
        <p:nvSpPr>
          <p:cNvPr id="9" name="Rectangle: Rounded Corners 8">
            <a:extLst>
              <a:ext uri="{FF2B5EF4-FFF2-40B4-BE49-F238E27FC236}">
                <a16:creationId xmlns:a16="http://schemas.microsoft.com/office/drawing/2014/main" id="{17D4B6EB-8C69-4400-973A-53FF9AA7933F}"/>
              </a:ext>
            </a:extLst>
          </p:cNvPr>
          <p:cNvSpPr/>
          <p:nvPr/>
        </p:nvSpPr>
        <p:spPr>
          <a:xfrm>
            <a:off x="351121" y="2963260"/>
            <a:ext cx="11308079" cy="1312763"/>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6000" b="1" dirty="0"/>
              <a:t>2</a:t>
            </a:r>
          </a:p>
        </p:txBody>
      </p:sp>
      <p:sp>
        <p:nvSpPr>
          <p:cNvPr id="10" name="Rectangle: Rounded Corners 9">
            <a:extLst>
              <a:ext uri="{FF2B5EF4-FFF2-40B4-BE49-F238E27FC236}">
                <a16:creationId xmlns:a16="http://schemas.microsoft.com/office/drawing/2014/main" id="{8A61A1AB-473F-4E08-8E68-6BB3F637472F}"/>
              </a:ext>
            </a:extLst>
          </p:cNvPr>
          <p:cNvSpPr/>
          <p:nvPr/>
        </p:nvSpPr>
        <p:spPr>
          <a:xfrm>
            <a:off x="351122" y="4444601"/>
            <a:ext cx="11308079" cy="131276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6000" b="1" dirty="0"/>
              <a:t>3</a:t>
            </a:r>
          </a:p>
        </p:txBody>
      </p:sp>
      <p:sp>
        <p:nvSpPr>
          <p:cNvPr id="11" name="TextBox 10">
            <a:extLst>
              <a:ext uri="{FF2B5EF4-FFF2-40B4-BE49-F238E27FC236}">
                <a16:creationId xmlns:a16="http://schemas.microsoft.com/office/drawing/2014/main" id="{D48A6362-AC02-4ED2-AAE4-B917104D0D71}"/>
              </a:ext>
            </a:extLst>
          </p:cNvPr>
          <p:cNvSpPr txBox="1"/>
          <p:nvPr/>
        </p:nvSpPr>
        <p:spPr>
          <a:xfrm>
            <a:off x="925917" y="3107086"/>
            <a:ext cx="10335368" cy="1415772"/>
          </a:xfrm>
          <a:prstGeom prst="rect">
            <a:avLst/>
          </a:prstGeom>
          <a:noFill/>
        </p:spPr>
        <p:txBody>
          <a:bodyPr wrap="square" rtlCol="0">
            <a:spAutoFit/>
          </a:bodyPr>
          <a:lstStyle/>
          <a:p>
            <a:pPr algn="ctr"/>
            <a:r>
              <a:rPr lang="en-GB" sz="2200" dirty="0">
                <a:solidFill>
                  <a:schemeClr val="bg1"/>
                </a:solidFill>
              </a:rPr>
              <a:t>Provide us with an opportunity to discuss how these changes might affect our team and any actions we might need to take to align with and support these changes</a:t>
            </a:r>
          </a:p>
          <a:p>
            <a:pPr algn="ctr"/>
            <a:r>
              <a:rPr lang="en-GB" sz="2000" dirty="0">
                <a:solidFill>
                  <a:schemeClr val="bg1"/>
                </a:solidFill>
              </a:rPr>
              <a:t> </a:t>
            </a:r>
          </a:p>
        </p:txBody>
      </p:sp>
      <p:sp>
        <p:nvSpPr>
          <p:cNvPr id="12" name="TextBox 11">
            <a:extLst>
              <a:ext uri="{FF2B5EF4-FFF2-40B4-BE49-F238E27FC236}">
                <a16:creationId xmlns:a16="http://schemas.microsoft.com/office/drawing/2014/main" id="{FAEEA0CF-564A-422D-B96C-E109422E6EC3}"/>
              </a:ext>
            </a:extLst>
          </p:cNvPr>
          <p:cNvSpPr txBox="1"/>
          <p:nvPr/>
        </p:nvSpPr>
        <p:spPr>
          <a:xfrm>
            <a:off x="1044575" y="4809482"/>
            <a:ext cx="10335368" cy="738664"/>
          </a:xfrm>
          <a:prstGeom prst="rect">
            <a:avLst/>
          </a:prstGeom>
          <a:noFill/>
        </p:spPr>
        <p:txBody>
          <a:bodyPr wrap="square" rtlCol="0">
            <a:spAutoFit/>
          </a:bodyPr>
          <a:lstStyle/>
          <a:p>
            <a:pPr algn="ctr"/>
            <a:r>
              <a:rPr lang="en-GB" sz="2200" dirty="0">
                <a:solidFill>
                  <a:schemeClr val="bg1"/>
                </a:solidFill>
              </a:rPr>
              <a:t>Clarify our region’s and team’s areas of focus for next month </a:t>
            </a:r>
          </a:p>
          <a:p>
            <a:pPr algn="ctr"/>
            <a:r>
              <a:rPr lang="en-GB" sz="2000" dirty="0">
                <a:solidFill>
                  <a:schemeClr val="bg1"/>
                </a:solidFill>
              </a:rPr>
              <a:t> </a:t>
            </a:r>
          </a:p>
        </p:txBody>
      </p:sp>
    </p:spTree>
    <p:extLst>
      <p:ext uri="{BB962C8B-B14F-4D97-AF65-F5344CB8AC3E}">
        <p14:creationId xmlns:p14="http://schemas.microsoft.com/office/powerpoint/2010/main" val="3726372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63E59-7C17-451F-8A7C-F792CCA3C69B}"/>
              </a:ext>
            </a:extLst>
          </p:cNvPr>
          <p:cNvSpPr>
            <a:spLocks noGrp="1"/>
          </p:cNvSpPr>
          <p:nvPr>
            <p:ph type="title"/>
          </p:nvPr>
        </p:nvSpPr>
        <p:spPr/>
        <p:txBody>
          <a:bodyPr/>
          <a:lstStyle/>
          <a:p>
            <a:r>
              <a:rPr lang="en-GB" dirty="0">
                <a:solidFill>
                  <a:srgbClr val="82368C"/>
                </a:solidFill>
              </a:rPr>
              <a:t>February Topics</a:t>
            </a:r>
          </a:p>
        </p:txBody>
      </p:sp>
      <p:sp>
        <p:nvSpPr>
          <p:cNvPr id="3" name="Content Placeholder 2">
            <a:extLst>
              <a:ext uri="{FF2B5EF4-FFF2-40B4-BE49-F238E27FC236}">
                <a16:creationId xmlns:a16="http://schemas.microsoft.com/office/drawing/2014/main" id="{5D6D053E-2BA9-4502-AFCA-C4AB62A7F011}"/>
              </a:ext>
            </a:extLst>
          </p:cNvPr>
          <p:cNvSpPr>
            <a:spLocks noGrp="1"/>
          </p:cNvSpPr>
          <p:nvPr>
            <p:ph idx="1"/>
          </p:nvPr>
        </p:nvSpPr>
        <p:spPr>
          <a:xfrm>
            <a:off x="4973806" y="1165419"/>
            <a:ext cx="6936791" cy="3740890"/>
          </a:xfrm>
        </p:spPr>
        <p:txBody>
          <a:bodyPr/>
          <a:lstStyle/>
          <a:p>
            <a:pPr marL="457200" indent="-457200">
              <a:buFont typeface="+mj-lt"/>
              <a:buAutoNum type="arabicPeriod"/>
            </a:pPr>
            <a:r>
              <a:rPr lang="en-GB" dirty="0"/>
              <a:t>Probation Reform Programme:  </a:t>
            </a:r>
            <a:r>
              <a:rPr lang="en-GB" b="1" dirty="0">
                <a:solidFill>
                  <a:srgbClr val="82368C"/>
                </a:solidFill>
              </a:rPr>
              <a:t>NEW</a:t>
            </a:r>
            <a:r>
              <a:rPr lang="en-GB" dirty="0"/>
              <a:t> Prepare a Case for Sentence Service</a:t>
            </a:r>
          </a:p>
          <a:p>
            <a:pPr marL="457200" indent="-457200">
              <a:buFont typeface="+mj-lt"/>
              <a:buAutoNum type="arabicPeriod"/>
            </a:pPr>
            <a:r>
              <a:rPr lang="en-GB" dirty="0"/>
              <a:t>Probation Reform Programme:  </a:t>
            </a:r>
            <a:r>
              <a:rPr lang="en-GB" b="1" dirty="0">
                <a:solidFill>
                  <a:srgbClr val="82368C"/>
                </a:solidFill>
              </a:rPr>
              <a:t>NEW</a:t>
            </a:r>
            <a:r>
              <a:rPr lang="en-GB" dirty="0"/>
              <a:t> Dynamic Framework contracts for education, training and employment services</a:t>
            </a:r>
          </a:p>
          <a:p>
            <a:pPr marL="457200" indent="-457200">
              <a:buFont typeface="+mj-lt"/>
              <a:buAutoNum type="arabicPeriod"/>
            </a:pPr>
            <a:r>
              <a:rPr lang="en-GB" dirty="0"/>
              <a:t>Reform and Workforce Programmes: </a:t>
            </a:r>
            <a:r>
              <a:rPr lang="en-GB" b="1" dirty="0">
                <a:solidFill>
                  <a:srgbClr val="82368C"/>
                </a:solidFill>
              </a:rPr>
              <a:t>NEW </a:t>
            </a:r>
            <a:r>
              <a:rPr lang="en-GB" dirty="0"/>
              <a:t>Change Map</a:t>
            </a:r>
          </a:p>
          <a:p>
            <a:pPr marL="457200" indent="-457200">
              <a:buFont typeface="+mj-lt"/>
              <a:buAutoNum type="arabicPeriod"/>
            </a:pPr>
            <a:r>
              <a:rPr lang="en-GB" dirty="0"/>
              <a:t>Reform &amp; Workforce Programmes: </a:t>
            </a:r>
            <a:r>
              <a:rPr lang="en-GB" b="1" dirty="0">
                <a:solidFill>
                  <a:srgbClr val="82368C"/>
                </a:solidFill>
              </a:rPr>
              <a:t>NEW </a:t>
            </a:r>
            <a:r>
              <a:rPr lang="en-GB" dirty="0"/>
              <a:t>Welcome Hub for CTC staff joining the new unified probation service</a:t>
            </a:r>
          </a:p>
          <a:p>
            <a:pPr marL="457200" indent="-457200">
              <a:buFont typeface="+mj-lt"/>
              <a:buAutoNum type="arabicPeriod"/>
            </a:pPr>
            <a:r>
              <a:rPr lang="en-GB" dirty="0"/>
              <a:t>Reform Programme</a:t>
            </a:r>
            <a:r>
              <a:rPr lang="en-GB" b="1" dirty="0">
                <a:solidFill>
                  <a:srgbClr val="82368C"/>
                </a:solidFill>
              </a:rPr>
              <a:t>: UPDATE </a:t>
            </a:r>
            <a:r>
              <a:rPr lang="en-GB" dirty="0"/>
              <a:t>Changes to current NPS teams in authority systems to reflect future probation delivery unit structures</a:t>
            </a:r>
          </a:p>
          <a:p>
            <a:pPr marL="457200" indent="-457200">
              <a:buFont typeface="+mj-lt"/>
              <a:buAutoNum type="arabicPeriod"/>
            </a:pPr>
            <a:r>
              <a:rPr lang="en-GB" dirty="0">
                <a:highlight>
                  <a:srgbClr val="FFFF00"/>
                </a:highlight>
              </a:rPr>
              <a:t>[Region]</a:t>
            </a:r>
            <a:r>
              <a:rPr lang="en-GB" dirty="0"/>
              <a:t>  February Areas of Focus</a:t>
            </a:r>
          </a:p>
          <a:p>
            <a:pPr marL="457200" indent="-457200">
              <a:buFont typeface="+mj-lt"/>
              <a:buAutoNum type="arabicPeriod"/>
            </a:pPr>
            <a:r>
              <a:rPr lang="en-GB" dirty="0"/>
              <a:t>Your Questions and Feedback</a:t>
            </a:r>
          </a:p>
          <a:p>
            <a:pPr marL="457200" indent="-457200">
              <a:buFont typeface="+mj-lt"/>
              <a:buAutoNum type="arabicPeriod"/>
            </a:pPr>
            <a:r>
              <a:rPr lang="en-GB" dirty="0"/>
              <a:t>Thank You </a:t>
            </a:r>
          </a:p>
          <a:p>
            <a:endParaRPr lang="en-GB" dirty="0"/>
          </a:p>
        </p:txBody>
      </p:sp>
      <p:sp>
        <p:nvSpPr>
          <p:cNvPr id="4" name="Slide Number Placeholder 3">
            <a:extLst>
              <a:ext uri="{FF2B5EF4-FFF2-40B4-BE49-F238E27FC236}">
                <a16:creationId xmlns:a16="http://schemas.microsoft.com/office/drawing/2014/main" id="{C6B733A7-1084-488F-9DC3-96BB587AEF92}"/>
              </a:ext>
            </a:extLst>
          </p:cNvPr>
          <p:cNvSpPr>
            <a:spLocks noGrp="1"/>
          </p:cNvSpPr>
          <p:nvPr>
            <p:ph type="sldNum" sz="quarter" idx="10"/>
          </p:nvPr>
        </p:nvSpPr>
        <p:spPr/>
        <p:txBody>
          <a:bodyPr/>
          <a:lstStyle/>
          <a:p>
            <a:pPr>
              <a:defRPr/>
            </a:pPr>
            <a:fld id="{8DA62C57-F68F-4167-9CC7-0D93D0D78B03}" type="slidenum">
              <a:rPr lang="en-GB" smtClean="0"/>
              <a:pPr>
                <a:defRPr/>
              </a:pPr>
              <a:t>3</a:t>
            </a:fld>
            <a:endParaRPr lang="en-GB"/>
          </a:p>
        </p:txBody>
      </p:sp>
      <p:sp>
        <p:nvSpPr>
          <p:cNvPr id="5" name="TextBox 4">
            <a:extLst>
              <a:ext uri="{FF2B5EF4-FFF2-40B4-BE49-F238E27FC236}">
                <a16:creationId xmlns:a16="http://schemas.microsoft.com/office/drawing/2014/main" id="{13622E4E-F191-4DF1-AB35-5B33E8FAC867}"/>
              </a:ext>
            </a:extLst>
          </p:cNvPr>
          <p:cNvSpPr txBox="1"/>
          <p:nvPr/>
        </p:nvSpPr>
        <p:spPr>
          <a:xfrm>
            <a:off x="10866721" y="5606456"/>
            <a:ext cx="1043876" cy="369332"/>
          </a:xfrm>
          <a:prstGeom prst="rect">
            <a:avLst/>
          </a:prstGeom>
          <a:noFill/>
        </p:spPr>
        <p:txBody>
          <a:bodyPr wrap="none" rtlCol="0">
            <a:spAutoFit/>
          </a:bodyPr>
          <a:lstStyle/>
          <a:p>
            <a:r>
              <a:rPr lang="en-GB" dirty="0">
                <a:highlight>
                  <a:srgbClr val="FFFF00"/>
                </a:highlight>
              </a:rPr>
              <a:t>[Region]</a:t>
            </a:r>
          </a:p>
        </p:txBody>
      </p:sp>
      <p:pic>
        <p:nvPicPr>
          <p:cNvPr id="6" name="Graphic 5" descr="Marker">
            <a:extLst>
              <a:ext uri="{FF2B5EF4-FFF2-40B4-BE49-F238E27FC236}">
                <a16:creationId xmlns:a16="http://schemas.microsoft.com/office/drawing/2014/main" id="{EE1CDA2A-C882-45B5-A028-829AAEF1139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96179" y="4206162"/>
            <a:ext cx="1584960" cy="1584960"/>
          </a:xfrm>
          <a:prstGeom prst="rect">
            <a:avLst/>
          </a:prstGeom>
        </p:spPr>
      </p:pic>
      <p:pic>
        <p:nvPicPr>
          <p:cNvPr id="7" name="Picture 6">
            <a:extLst>
              <a:ext uri="{FF2B5EF4-FFF2-40B4-BE49-F238E27FC236}">
                <a16:creationId xmlns:a16="http://schemas.microsoft.com/office/drawing/2014/main" id="{B3E8A5CA-3760-41A3-8502-64930C68A4E0}"/>
              </a:ext>
            </a:extLst>
          </p:cNvPr>
          <p:cNvPicPr>
            <a:picLocks noChangeAspect="1"/>
          </p:cNvPicPr>
          <p:nvPr/>
        </p:nvPicPr>
        <p:blipFill rotWithShape="1">
          <a:blip r:embed="rId4"/>
          <a:srcRect l="5460"/>
          <a:stretch/>
        </p:blipFill>
        <p:spPr>
          <a:xfrm>
            <a:off x="198278" y="1063547"/>
            <a:ext cx="4253590" cy="4730906"/>
          </a:xfrm>
          <a:prstGeom prst="rect">
            <a:avLst/>
          </a:prstGeom>
        </p:spPr>
      </p:pic>
    </p:spTree>
    <p:extLst>
      <p:ext uri="{BB962C8B-B14F-4D97-AF65-F5344CB8AC3E}">
        <p14:creationId xmlns:p14="http://schemas.microsoft.com/office/powerpoint/2010/main" val="3793138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B692C-3E0F-4F95-9179-86EAF71C0226}"/>
              </a:ext>
            </a:extLst>
          </p:cNvPr>
          <p:cNvSpPr>
            <a:spLocks noGrp="1"/>
          </p:cNvSpPr>
          <p:nvPr>
            <p:ph type="title"/>
          </p:nvPr>
        </p:nvSpPr>
        <p:spPr/>
        <p:txBody>
          <a:bodyPr/>
          <a:lstStyle/>
          <a:p>
            <a:r>
              <a:rPr lang="en-GB" dirty="0"/>
              <a:t>NEW Prepare a Case for Sentence Service</a:t>
            </a:r>
          </a:p>
        </p:txBody>
      </p:sp>
      <p:sp>
        <p:nvSpPr>
          <p:cNvPr id="3" name="Content Placeholder 2">
            <a:extLst>
              <a:ext uri="{FF2B5EF4-FFF2-40B4-BE49-F238E27FC236}">
                <a16:creationId xmlns:a16="http://schemas.microsoft.com/office/drawing/2014/main" id="{C409AF1D-F23A-4809-BF7E-07C67FAA4336}"/>
              </a:ext>
            </a:extLst>
          </p:cNvPr>
          <p:cNvSpPr>
            <a:spLocks noGrp="1"/>
          </p:cNvSpPr>
          <p:nvPr>
            <p:ph idx="1"/>
          </p:nvPr>
        </p:nvSpPr>
        <p:spPr>
          <a:xfrm>
            <a:off x="3474721" y="1348905"/>
            <a:ext cx="6409018" cy="5139561"/>
          </a:xfrm>
        </p:spPr>
        <p:txBody>
          <a:bodyPr/>
          <a:lstStyle/>
          <a:p>
            <a:pPr lvl="0"/>
            <a:r>
              <a:rPr lang="en-GB" dirty="0"/>
              <a:t>We are improving local and national court liaison arrangements so that </a:t>
            </a:r>
            <a:r>
              <a:rPr lang="en-GB" dirty="0" err="1"/>
              <a:t>sentencers</a:t>
            </a:r>
            <a:r>
              <a:rPr lang="en-GB" dirty="0"/>
              <a:t> are: </a:t>
            </a:r>
          </a:p>
          <a:p>
            <a:pPr lvl="2"/>
            <a:r>
              <a:rPr lang="en-GB" dirty="0"/>
              <a:t>Confident about probation services and the delivery of community sentences</a:t>
            </a:r>
          </a:p>
          <a:p>
            <a:pPr lvl="2"/>
            <a:r>
              <a:rPr lang="en-GB" dirty="0"/>
              <a:t>Aware of the range of effective interventions being delivered or commissioned by probation;  </a:t>
            </a:r>
          </a:p>
          <a:p>
            <a:pPr lvl="2"/>
            <a:r>
              <a:rPr lang="en-GB" dirty="0"/>
              <a:t>Assured of the quality and effectiveness of those services</a:t>
            </a:r>
          </a:p>
          <a:p>
            <a:pPr lvl="2"/>
            <a:endParaRPr lang="en-GB" dirty="0"/>
          </a:p>
          <a:p>
            <a:pPr marL="360362" lvl="2" indent="0">
              <a:buNone/>
            </a:pPr>
            <a:endParaRPr lang="en-GB" dirty="0"/>
          </a:p>
          <a:p>
            <a:pPr marL="179387" lvl="1" indent="0" algn="ctr">
              <a:buNone/>
            </a:pPr>
            <a:r>
              <a:rPr lang="en-GB" dirty="0">
                <a:solidFill>
                  <a:srgbClr val="82368C"/>
                </a:solidFill>
              </a:rPr>
              <a:t>Improving the quality of our advice to court and pre sentence reports will ensure that our proposals target specific interventions and treatment requirements,  supporting reduced reoffending</a:t>
            </a:r>
          </a:p>
          <a:p>
            <a:pPr lvl="1"/>
            <a:endParaRPr lang="en-GB" dirty="0"/>
          </a:p>
        </p:txBody>
      </p:sp>
      <p:sp>
        <p:nvSpPr>
          <p:cNvPr id="4" name="Slide Number Placeholder 3">
            <a:extLst>
              <a:ext uri="{FF2B5EF4-FFF2-40B4-BE49-F238E27FC236}">
                <a16:creationId xmlns:a16="http://schemas.microsoft.com/office/drawing/2014/main" id="{A1CE25BC-A99F-46BB-864D-0C42822FB73D}"/>
              </a:ext>
            </a:extLst>
          </p:cNvPr>
          <p:cNvSpPr>
            <a:spLocks noGrp="1"/>
          </p:cNvSpPr>
          <p:nvPr>
            <p:ph type="sldNum" sz="quarter" idx="10"/>
          </p:nvPr>
        </p:nvSpPr>
        <p:spPr/>
        <p:txBody>
          <a:bodyPr/>
          <a:lstStyle/>
          <a:p>
            <a:pPr>
              <a:defRPr/>
            </a:pPr>
            <a:fld id="{8DA62C57-F68F-4167-9CC7-0D93D0D78B03}" type="slidenum">
              <a:rPr lang="en-GB" smtClean="0"/>
              <a:pPr>
                <a:defRPr/>
              </a:pPr>
              <a:t>4</a:t>
            </a:fld>
            <a:endParaRPr lang="en-GB"/>
          </a:p>
        </p:txBody>
      </p:sp>
      <p:pic>
        <p:nvPicPr>
          <p:cNvPr id="5" name="Picture 4">
            <a:extLst>
              <a:ext uri="{FF2B5EF4-FFF2-40B4-BE49-F238E27FC236}">
                <a16:creationId xmlns:a16="http://schemas.microsoft.com/office/drawing/2014/main" id="{1F0C6AA7-21F1-4987-86E5-8DEC46AA2EFF}"/>
              </a:ext>
            </a:extLst>
          </p:cNvPr>
          <p:cNvPicPr>
            <a:picLocks noChangeAspect="1"/>
          </p:cNvPicPr>
          <p:nvPr/>
        </p:nvPicPr>
        <p:blipFill>
          <a:blip r:embed="rId2"/>
          <a:stretch>
            <a:fillRect/>
          </a:stretch>
        </p:blipFill>
        <p:spPr>
          <a:xfrm>
            <a:off x="0" y="1216790"/>
            <a:ext cx="2667744" cy="4424419"/>
          </a:xfrm>
          <a:prstGeom prst="rect">
            <a:avLst/>
          </a:prstGeom>
        </p:spPr>
      </p:pic>
      <p:sp>
        <p:nvSpPr>
          <p:cNvPr id="6" name="TextBox 5">
            <a:extLst>
              <a:ext uri="{FF2B5EF4-FFF2-40B4-BE49-F238E27FC236}">
                <a16:creationId xmlns:a16="http://schemas.microsoft.com/office/drawing/2014/main" id="{0D5D138A-77F2-4B98-B11C-E3FC48FB3D90}"/>
              </a:ext>
            </a:extLst>
          </p:cNvPr>
          <p:cNvSpPr txBox="1"/>
          <p:nvPr/>
        </p:nvSpPr>
        <p:spPr>
          <a:xfrm>
            <a:off x="129901" y="2967334"/>
            <a:ext cx="1980029" cy="461665"/>
          </a:xfrm>
          <a:prstGeom prst="rect">
            <a:avLst/>
          </a:prstGeom>
          <a:noFill/>
        </p:spPr>
        <p:txBody>
          <a:bodyPr wrap="none" rtlCol="0">
            <a:spAutoFit/>
          </a:bodyPr>
          <a:lstStyle/>
          <a:p>
            <a:r>
              <a:rPr lang="en-GB" sz="2400" b="1" dirty="0">
                <a:solidFill>
                  <a:schemeClr val="bg1"/>
                </a:solidFill>
              </a:rPr>
              <a:t>Background</a:t>
            </a:r>
          </a:p>
        </p:txBody>
      </p:sp>
      <p:pic>
        <p:nvPicPr>
          <p:cNvPr id="13" name="Picture 12">
            <a:extLst>
              <a:ext uri="{FF2B5EF4-FFF2-40B4-BE49-F238E27FC236}">
                <a16:creationId xmlns:a16="http://schemas.microsoft.com/office/drawing/2014/main" id="{97A623FF-6275-46C5-930B-EF6CEF303550}"/>
              </a:ext>
            </a:extLst>
          </p:cNvPr>
          <p:cNvPicPr>
            <a:picLocks noChangeAspect="1"/>
          </p:cNvPicPr>
          <p:nvPr/>
        </p:nvPicPr>
        <p:blipFill rotWithShape="1">
          <a:blip r:embed="rId3"/>
          <a:srcRect l="62109" t="23556" r="25231" b="61944"/>
          <a:stretch/>
        </p:blipFill>
        <p:spPr>
          <a:xfrm rot="10800000">
            <a:off x="10497821" y="2974097"/>
            <a:ext cx="1466178" cy="944589"/>
          </a:xfrm>
          <a:prstGeom prst="rect">
            <a:avLst/>
          </a:prstGeom>
        </p:spPr>
      </p:pic>
      <p:pic>
        <p:nvPicPr>
          <p:cNvPr id="14" name="Picture 13">
            <a:extLst>
              <a:ext uri="{FF2B5EF4-FFF2-40B4-BE49-F238E27FC236}">
                <a16:creationId xmlns:a16="http://schemas.microsoft.com/office/drawing/2014/main" id="{C2188B75-AAAA-4840-991E-16FB0EBF57E7}"/>
              </a:ext>
            </a:extLst>
          </p:cNvPr>
          <p:cNvPicPr>
            <a:picLocks noChangeAspect="1"/>
          </p:cNvPicPr>
          <p:nvPr/>
        </p:nvPicPr>
        <p:blipFill rotWithShape="1">
          <a:blip r:embed="rId3"/>
          <a:srcRect l="62109" t="23556" r="25231" b="61944"/>
          <a:stretch/>
        </p:blipFill>
        <p:spPr>
          <a:xfrm rot="10800000">
            <a:off x="10871199" y="4557347"/>
            <a:ext cx="1001358" cy="645127"/>
          </a:xfrm>
          <a:prstGeom prst="rect">
            <a:avLst/>
          </a:prstGeom>
        </p:spPr>
      </p:pic>
      <p:pic>
        <p:nvPicPr>
          <p:cNvPr id="16" name="Picture 15">
            <a:extLst>
              <a:ext uri="{FF2B5EF4-FFF2-40B4-BE49-F238E27FC236}">
                <a16:creationId xmlns:a16="http://schemas.microsoft.com/office/drawing/2014/main" id="{D2D2BDCC-FE20-4E4D-A1F0-67907A691E57}"/>
              </a:ext>
            </a:extLst>
          </p:cNvPr>
          <p:cNvPicPr>
            <a:picLocks noChangeAspect="1"/>
          </p:cNvPicPr>
          <p:nvPr/>
        </p:nvPicPr>
        <p:blipFill rotWithShape="1">
          <a:blip r:embed="rId3"/>
          <a:srcRect l="62109" t="23556" r="25231" b="61944"/>
          <a:stretch/>
        </p:blipFill>
        <p:spPr>
          <a:xfrm rot="10800000">
            <a:off x="10149840" y="1575549"/>
            <a:ext cx="1798320" cy="1158571"/>
          </a:xfrm>
          <a:prstGeom prst="rect">
            <a:avLst/>
          </a:prstGeom>
        </p:spPr>
      </p:pic>
    </p:spTree>
    <p:extLst>
      <p:ext uri="{BB962C8B-B14F-4D97-AF65-F5344CB8AC3E}">
        <p14:creationId xmlns:p14="http://schemas.microsoft.com/office/powerpoint/2010/main" val="1969116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E4B76-5CB5-4A0F-A964-A37322B05015}"/>
              </a:ext>
            </a:extLst>
          </p:cNvPr>
          <p:cNvSpPr>
            <a:spLocks noGrp="1"/>
          </p:cNvSpPr>
          <p:nvPr>
            <p:ph type="title"/>
          </p:nvPr>
        </p:nvSpPr>
        <p:spPr/>
        <p:txBody>
          <a:bodyPr/>
          <a:lstStyle/>
          <a:p>
            <a:r>
              <a:rPr lang="en-GB" dirty="0"/>
              <a:t>NEW Prepare a Case for Sentence Service</a:t>
            </a:r>
          </a:p>
        </p:txBody>
      </p:sp>
      <p:sp>
        <p:nvSpPr>
          <p:cNvPr id="3" name="Content Placeholder 2">
            <a:extLst>
              <a:ext uri="{FF2B5EF4-FFF2-40B4-BE49-F238E27FC236}">
                <a16:creationId xmlns:a16="http://schemas.microsoft.com/office/drawing/2014/main" id="{C629E77C-C768-40E6-99E5-B50B73ACDED8}"/>
              </a:ext>
            </a:extLst>
          </p:cNvPr>
          <p:cNvSpPr>
            <a:spLocks noGrp="1"/>
          </p:cNvSpPr>
          <p:nvPr>
            <p:ph idx="1"/>
          </p:nvPr>
        </p:nvSpPr>
        <p:spPr>
          <a:xfrm>
            <a:off x="527051" y="1068292"/>
            <a:ext cx="6541569" cy="5109112"/>
          </a:xfrm>
        </p:spPr>
        <p:txBody>
          <a:bodyPr/>
          <a:lstStyle/>
          <a:p>
            <a:r>
              <a:rPr lang="en-GB" dirty="0"/>
              <a:t>A new digital service for probation practitioners and administrators in magistrates’ courts</a:t>
            </a:r>
          </a:p>
          <a:p>
            <a:r>
              <a:rPr lang="en-GB" dirty="0"/>
              <a:t>Provides an overview of all defendants attending court on a given day, including:</a:t>
            </a:r>
          </a:p>
          <a:p>
            <a:pPr lvl="2"/>
            <a:r>
              <a:rPr lang="en-GB" dirty="0"/>
              <a:t>Their probation status and probation record</a:t>
            </a:r>
          </a:p>
          <a:p>
            <a:pPr lvl="2"/>
            <a:r>
              <a:rPr lang="en-GB" dirty="0"/>
              <a:t>Information about any current orders</a:t>
            </a:r>
          </a:p>
          <a:p>
            <a:pPr lvl="2"/>
            <a:r>
              <a:rPr lang="en-GB" dirty="0"/>
              <a:t>Offender manager details, requirements and attendance information</a:t>
            </a:r>
          </a:p>
          <a:p>
            <a:r>
              <a:rPr lang="en-GB" dirty="0"/>
              <a:t>Our </a:t>
            </a:r>
            <a:r>
              <a:rPr lang="en-GB" dirty="0">
                <a:hlinkClick r:id="rId2"/>
              </a:rPr>
              <a:t>Staff FAQ </a:t>
            </a:r>
            <a:r>
              <a:rPr lang="en-GB" dirty="0"/>
              <a:t>provide you with full details</a:t>
            </a:r>
          </a:p>
          <a:p>
            <a:pPr marL="360362" lvl="2" indent="0" algn="ctr">
              <a:buNone/>
            </a:pPr>
            <a:br>
              <a:rPr lang="en-GB" dirty="0"/>
            </a:br>
            <a:r>
              <a:rPr lang="en-GB" dirty="0">
                <a:solidFill>
                  <a:srgbClr val="82368C"/>
                </a:solidFill>
              </a:rPr>
              <a:t>By providing this information in a more accessible and usable format, our staff will be able to provide better advice to the court with less effort and minimise avoidable adjournments</a:t>
            </a:r>
          </a:p>
          <a:p>
            <a:endParaRPr lang="en-GB" dirty="0"/>
          </a:p>
        </p:txBody>
      </p:sp>
      <p:sp>
        <p:nvSpPr>
          <p:cNvPr id="4" name="Slide Number Placeholder 3">
            <a:extLst>
              <a:ext uri="{FF2B5EF4-FFF2-40B4-BE49-F238E27FC236}">
                <a16:creationId xmlns:a16="http://schemas.microsoft.com/office/drawing/2014/main" id="{41A7DF6F-3107-4EC9-8BC4-3D5CAEABA0C8}"/>
              </a:ext>
            </a:extLst>
          </p:cNvPr>
          <p:cNvSpPr>
            <a:spLocks noGrp="1"/>
          </p:cNvSpPr>
          <p:nvPr>
            <p:ph type="sldNum" sz="quarter" idx="10"/>
          </p:nvPr>
        </p:nvSpPr>
        <p:spPr/>
        <p:txBody>
          <a:bodyPr/>
          <a:lstStyle/>
          <a:p>
            <a:pPr>
              <a:defRPr/>
            </a:pPr>
            <a:fld id="{8DA62C57-F68F-4167-9CC7-0D93D0D78B03}" type="slidenum">
              <a:rPr lang="en-GB" smtClean="0"/>
              <a:pPr>
                <a:defRPr/>
              </a:pPr>
              <a:t>5</a:t>
            </a:fld>
            <a:endParaRPr lang="en-GB"/>
          </a:p>
        </p:txBody>
      </p:sp>
      <p:sp>
        <p:nvSpPr>
          <p:cNvPr id="7" name="Star: 5 Points 6">
            <a:extLst>
              <a:ext uri="{FF2B5EF4-FFF2-40B4-BE49-F238E27FC236}">
                <a16:creationId xmlns:a16="http://schemas.microsoft.com/office/drawing/2014/main" id="{F67CD268-589E-4446-A19C-731EC64D3091}"/>
              </a:ext>
            </a:extLst>
          </p:cNvPr>
          <p:cNvSpPr/>
          <p:nvPr/>
        </p:nvSpPr>
        <p:spPr>
          <a:xfrm>
            <a:off x="8681662" y="2095928"/>
            <a:ext cx="328773" cy="308224"/>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4F727CD7-9F64-4661-B5B0-AE79786D7F06}"/>
              </a:ext>
            </a:extLst>
          </p:cNvPr>
          <p:cNvPicPr>
            <a:picLocks noChangeAspect="1"/>
          </p:cNvPicPr>
          <p:nvPr/>
        </p:nvPicPr>
        <p:blipFill rotWithShape="1">
          <a:blip r:embed="rId3"/>
          <a:srcRect l="28965" t="23295" r="40517" b="19005"/>
          <a:stretch/>
        </p:blipFill>
        <p:spPr>
          <a:xfrm rot="10800000">
            <a:off x="7195391" y="1068292"/>
            <a:ext cx="4996609" cy="4721415"/>
          </a:xfrm>
          <a:prstGeom prst="rect">
            <a:avLst/>
          </a:prstGeom>
        </p:spPr>
      </p:pic>
      <p:sp>
        <p:nvSpPr>
          <p:cNvPr id="9" name="TextBox 8">
            <a:extLst>
              <a:ext uri="{FF2B5EF4-FFF2-40B4-BE49-F238E27FC236}">
                <a16:creationId xmlns:a16="http://schemas.microsoft.com/office/drawing/2014/main" id="{584A656B-76A1-470D-94C7-474F4182D50A}"/>
              </a:ext>
            </a:extLst>
          </p:cNvPr>
          <p:cNvSpPr txBox="1"/>
          <p:nvPr/>
        </p:nvSpPr>
        <p:spPr>
          <a:xfrm>
            <a:off x="9224018" y="2915829"/>
            <a:ext cx="1877437" cy="830997"/>
          </a:xfrm>
          <a:prstGeom prst="rect">
            <a:avLst/>
          </a:prstGeom>
          <a:noFill/>
        </p:spPr>
        <p:txBody>
          <a:bodyPr wrap="none" rtlCol="0">
            <a:spAutoFit/>
          </a:bodyPr>
          <a:lstStyle/>
          <a:p>
            <a:pPr algn="ctr"/>
            <a:r>
              <a:rPr lang="en-GB" sz="2400" b="1" dirty="0">
                <a:solidFill>
                  <a:schemeClr val="accent6">
                    <a:lumMod val="50000"/>
                  </a:schemeClr>
                </a:solidFill>
              </a:rPr>
              <a:t>Service</a:t>
            </a:r>
          </a:p>
          <a:p>
            <a:pPr algn="ctr"/>
            <a:r>
              <a:rPr lang="en-GB" sz="2400" b="1" dirty="0">
                <a:solidFill>
                  <a:schemeClr val="accent6">
                    <a:lumMod val="50000"/>
                  </a:schemeClr>
                </a:solidFill>
              </a:rPr>
              <a:t>Description</a:t>
            </a:r>
          </a:p>
        </p:txBody>
      </p:sp>
    </p:spTree>
    <p:extLst>
      <p:ext uri="{BB962C8B-B14F-4D97-AF65-F5344CB8AC3E}">
        <p14:creationId xmlns:p14="http://schemas.microsoft.com/office/powerpoint/2010/main" val="596671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D842FA-C41E-41A1-BA64-1F4042E2FC11}"/>
              </a:ext>
            </a:extLst>
          </p:cNvPr>
          <p:cNvSpPr>
            <a:spLocks noGrp="1"/>
          </p:cNvSpPr>
          <p:nvPr>
            <p:ph idx="1"/>
          </p:nvPr>
        </p:nvSpPr>
        <p:spPr>
          <a:xfrm>
            <a:off x="1470294" y="1375174"/>
            <a:ext cx="9552137" cy="5206601"/>
          </a:xfrm>
          <a:noFill/>
        </p:spPr>
        <p:txBody>
          <a:bodyPr anchor="ctr">
            <a:normAutofit fontScale="92500" lnSpcReduction="10000"/>
          </a:bodyPr>
          <a:lstStyle/>
          <a:p>
            <a:pPr marL="0" indent="0">
              <a:buNone/>
            </a:pPr>
            <a:r>
              <a:rPr lang="en-GB" sz="2200" b="1" dirty="0">
                <a:solidFill>
                  <a:srgbClr val="82368C"/>
                </a:solidFill>
              </a:rPr>
              <a:t>Benefits for court staff</a:t>
            </a:r>
          </a:p>
          <a:p>
            <a:pPr lvl="0"/>
            <a:r>
              <a:rPr lang="en-GB" dirty="0"/>
              <a:t>Quick identification of potential probation cases of interest </a:t>
            </a:r>
          </a:p>
          <a:p>
            <a:pPr lvl="0"/>
            <a:r>
              <a:rPr lang="en-GB" dirty="0"/>
              <a:t>Time saved identifying defendants known to probation and gathering case information, such as offender manager details and current order information</a:t>
            </a:r>
          </a:p>
          <a:p>
            <a:pPr lvl="0"/>
            <a:r>
              <a:rPr lang="en-GB" dirty="0"/>
              <a:t>Significant reduction in the number of clicks, screens and systems staff have to move between when preparing cases</a:t>
            </a:r>
            <a:endParaRPr lang="en-GB" b="1" dirty="0">
              <a:solidFill>
                <a:srgbClr val="82368C"/>
              </a:solidFill>
            </a:endParaRPr>
          </a:p>
          <a:p>
            <a:pPr marL="0" lvl="0" indent="0">
              <a:buNone/>
            </a:pPr>
            <a:r>
              <a:rPr lang="en-GB" sz="2200" b="1" dirty="0">
                <a:solidFill>
                  <a:srgbClr val="82368C"/>
                </a:solidFill>
              </a:rPr>
              <a:t>Rollout plan and timings</a:t>
            </a:r>
          </a:p>
          <a:p>
            <a:r>
              <a:rPr lang="en-GB" dirty="0"/>
              <a:t>Currently being trialled in North Tyneside and Sheffield</a:t>
            </a:r>
          </a:p>
          <a:p>
            <a:r>
              <a:rPr lang="en-GB" dirty="0"/>
              <a:t>The trial will expand to around 10 courts in January and February, including Hull, Highbury Corner and Cardiff and involve 200 staff through May</a:t>
            </a:r>
          </a:p>
          <a:p>
            <a:r>
              <a:rPr lang="en-GB" dirty="0"/>
              <a:t>A rollout plan will be developed which will see this service gradually introduced to all magistrates’ courts across England and Wales</a:t>
            </a:r>
          </a:p>
          <a:p>
            <a:r>
              <a:rPr lang="en-GB" dirty="0"/>
              <a:t>We expect all court staff to have adopted the service by the second half of 2021</a:t>
            </a:r>
          </a:p>
          <a:p>
            <a:endParaRPr lang="en-GB" dirty="0"/>
          </a:p>
          <a:p>
            <a:pPr marL="0" indent="0" algn="ctr">
              <a:buNone/>
            </a:pPr>
            <a:r>
              <a:rPr lang="en-GB" sz="2200" dirty="0">
                <a:solidFill>
                  <a:srgbClr val="82368C"/>
                </a:solidFill>
              </a:rPr>
              <a:t>Your regional operational leadership team will need to know and do information to support this service launch</a:t>
            </a:r>
          </a:p>
          <a:p>
            <a:endParaRPr lang="en-GB" dirty="0"/>
          </a:p>
          <a:p>
            <a:endParaRPr lang="en-GB" dirty="0"/>
          </a:p>
        </p:txBody>
      </p:sp>
      <p:sp>
        <p:nvSpPr>
          <p:cNvPr id="4" name="Slide Number Placeholder 3">
            <a:extLst>
              <a:ext uri="{FF2B5EF4-FFF2-40B4-BE49-F238E27FC236}">
                <a16:creationId xmlns:a16="http://schemas.microsoft.com/office/drawing/2014/main" id="{F4DE9E11-8FA5-422B-AFA8-7403A520A099}"/>
              </a:ext>
            </a:extLst>
          </p:cNvPr>
          <p:cNvSpPr>
            <a:spLocks noGrp="1"/>
          </p:cNvSpPr>
          <p:nvPr>
            <p:ph type="sldNum" sz="quarter" idx="10"/>
          </p:nvPr>
        </p:nvSpPr>
        <p:spPr>
          <a:xfrm>
            <a:off x="9915098" y="6356350"/>
            <a:ext cx="1633434" cy="365125"/>
          </a:xfrm>
        </p:spPr>
        <p:txBody>
          <a:bodyPr>
            <a:normAutofit/>
          </a:bodyPr>
          <a:lstStyle/>
          <a:p>
            <a:pPr>
              <a:spcAft>
                <a:spcPts val="600"/>
              </a:spcAft>
              <a:defRPr/>
            </a:pPr>
            <a:fld id="{8DA62C57-F68F-4167-9CC7-0D93D0D78B03}" type="slidenum">
              <a:rPr lang="en-GB" smtClean="0"/>
              <a:pPr>
                <a:spcAft>
                  <a:spcPts val="600"/>
                </a:spcAft>
                <a:defRPr/>
              </a:pPr>
              <a:t>6</a:t>
            </a:fld>
            <a:endParaRPr lang="en-GB"/>
          </a:p>
        </p:txBody>
      </p:sp>
      <p:sp>
        <p:nvSpPr>
          <p:cNvPr id="5" name="Title 4">
            <a:extLst>
              <a:ext uri="{FF2B5EF4-FFF2-40B4-BE49-F238E27FC236}">
                <a16:creationId xmlns:a16="http://schemas.microsoft.com/office/drawing/2014/main" id="{13B17579-2CA1-4D99-BF72-4D6DF0F28D52}"/>
              </a:ext>
            </a:extLst>
          </p:cNvPr>
          <p:cNvSpPr>
            <a:spLocks noGrp="1"/>
          </p:cNvSpPr>
          <p:nvPr>
            <p:ph type="title"/>
          </p:nvPr>
        </p:nvSpPr>
        <p:spPr/>
        <p:txBody>
          <a:bodyPr/>
          <a:lstStyle/>
          <a:p>
            <a:r>
              <a:rPr lang="en-GB" dirty="0"/>
              <a:t>NEW Prepare a Case for Sentence Service</a:t>
            </a:r>
          </a:p>
        </p:txBody>
      </p:sp>
    </p:spTree>
    <p:extLst>
      <p:ext uri="{BB962C8B-B14F-4D97-AF65-F5344CB8AC3E}">
        <p14:creationId xmlns:p14="http://schemas.microsoft.com/office/powerpoint/2010/main" val="3531414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3F5DA-DD72-43D7-91A8-C7B1C0660656}"/>
              </a:ext>
            </a:extLst>
          </p:cNvPr>
          <p:cNvSpPr>
            <a:spLocks noGrp="1"/>
          </p:cNvSpPr>
          <p:nvPr>
            <p:ph type="title"/>
          </p:nvPr>
        </p:nvSpPr>
        <p:spPr/>
        <p:txBody>
          <a:bodyPr/>
          <a:lstStyle/>
          <a:p>
            <a:r>
              <a:rPr lang="en-GB" sz="2000" dirty="0"/>
              <a:t>Commissioned Rehabilitation Services (Dynamic Framework Update)</a:t>
            </a:r>
          </a:p>
        </p:txBody>
      </p:sp>
      <p:sp>
        <p:nvSpPr>
          <p:cNvPr id="4" name="Slide Number Placeholder 3">
            <a:extLst>
              <a:ext uri="{FF2B5EF4-FFF2-40B4-BE49-F238E27FC236}">
                <a16:creationId xmlns:a16="http://schemas.microsoft.com/office/drawing/2014/main" id="{A54C4F9D-AB33-45C8-9B6C-55599C2E7C18}"/>
              </a:ext>
            </a:extLst>
          </p:cNvPr>
          <p:cNvSpPr>
            <a:spLocks noGrp="1"/>
          </p:cNvSpPr>
          <p:nvPr>
            <p:ph type="sldNum" sz="quarter" idx="10"/>
          </p:nvPr>
        </p:nvSpPr>
        <p:spPr/>
        <p:txBody>
          <a:bodyPr/>
          <a:lstStyle/>
          <a:p>
            <a:pPr>
              <a:defRPr/>
            </a:pPr>
            <a:fld id="{8DA62C57-F68F-4167-9CC7-0D93D0D78B03}" type="slidenum">
              <a:rPr lang="en-GB" smtClean="0"/>
              <a:pPr>
                <a:defRPr/>
              </a:pPr>
              <a:t>7</a:t>
            </a:fld>
            <a:endParaRPr lang="en-GB" dirty="0"/>
          </a:p>
        </p:txBody>
      </p:sp>
      <p:pic>
        <p:nvPicPr>
          <p:cNvPr id="8" name="Picture 7">
            <a:extLst>
              <a:ext uri="{FF2B5EF4-FFF2-40B4-BE49-F238E27FC236}">
                <a16:creationId xmlns:a16="http://schemas.microsoft.com/office/drawing/2014/main" id="{15C84B28-4A3B-4B85-9FBF-221C1C437728}"/>
              </a:ext>
            </a:extLst>
          </p:cNvPr>
          <p:cNvPicPr>
            <a:picLocks noChangeAspect="1"/>
          </p:cNvPicPr>
          <p:nvPr/>
        </p:nvPicPr>
        <p:blipFill rotWithShape="1">
          <a:blip r:embed="rId2"/>
          <a:srcRect l="28965" t="23295" r="40517" b="19005"/>
          <a:stretch/>
        </p:blipFill>
        <p:spPr>
          <a:xfrm>
            <a:off x="0" y="1418380"/>
            <a:ext cx="4215774" cy="3983585"/>
          </a:xfrm>
          <a:prstGeom prst="rect">
            <a:avLst/>
          </a:prstGeom>
        </p:spPr>
      </p:pic>
      <p:sp>
        <p:nvSpPr>
          <p:cNvPr id="3" name="Rectangle 2">
            <a:extLst>
              <a:ext uri="{FF2B5EF4-FFF2-40B4-BE49-F238E27FC236}">
                <a16:creationId xmlns:a16="http://schemas.microsoft.com/office/drawing/2014/main" id="{0EE141BA-707F-4644-873A-8EA7EBB40809}"/>
              </a:ext>
            </a:extLst>
          </p:cNvPr>
          <p:cNvSpPr/>
          <p:nvPr/>
        </p:nvSpPr>
        <p:spPr>
          <a:xfrm>
            <a:off x="246511" y="920621"/>
            <a:ext cx="11694180" cy="5016758"/>
          </a:xfrm>
          <a:prstGeom prst="rect">
            <a:avLst/>
          </a:prstGeom>
        </p:spPr>
        <p:txBody>
          <a:bodyPr wrap="square">
            <a:spAutoFit/>
          </a:bodyPr>
          <a:lstStyle/>
          <a:p>
            <a:r>
              <a:rPr lang="en-GB" sz="1600" b="1" dirty="0"/>
              <a:t>What’s changing – a reminder</a:t>
            </a:r>
          </a:p>
          <a:p>
            <a:pPr marL="285750" indent="-285750">
              <a:buFont typeface="Arial" panose="020B0604020202020204" pitchFamily="34" charset="0"/>
              <a:buChar char="•"/>
            </a:pPr>
            <a:r>
              <a:rPr lang="en-GB" sz="1600" dirty="0"/>
              <a:t>Regions will be able to </a:t>
            </a:r>
            <a:r>
              <a:rPr lang="en-GB" sz="1600" b="1" dirty="0"/>
              <a:t>commission a greater range of specialist resettlement and rehabilitative services</a:t>
            </a:r>
            <a:r>
              <a:rPr lang="en-GB" sz="1600" dirty="0"/>
              <a:t> from Commissioned Rehabilitation Services organisations</a:t>
            </a:r>
          </a:p>
          <a:p>
            <a:pPr marL="285750" indent="-285750">
              <a:buFont typeface="Arial" panose="020B0604020202020204" pitchFamily="34" charset="0"/>
              <a:buChar char="•"/>
            </a:pPr>
            <a:endParaRPr lang="en-GB" sz="1600" dirty="0">
              <a:latin typeface="+mn-lt"/>
            </a:endParaRPr>
          </a:p>
          <a:p>
            <a:pPr marL="285750" indent="-285750">
              <a:buFont typeface="Arial" panose="020B0604020202020204" pitchFamily="34" charset="0"/>
              <a:buChar char="•"/>
            </a:pPr>
            <a:r>
              <a:rPr lang="en-GB" sz="1600" dirty="0"/>
              <a:t>For 26 June, there will be a range of services available to meet key areas of need including: Accommodation; Employment, Training and Education; Personal Wellbeing, and Women’s Services.  Providers of these services will work closely with you to ensure that the best outcomes are achieved for service users</a:t>
            </a:r>
          </a:p>
          <a:p>
            <a:pPr marL="285750" indent="-285750">
              <a:buFont typeface="Arial" panose="020B0604020202020204" pitchFamily="34" charset="0"/>
              <a:buChar char="•"/>
            </a:pPr>
            <a:endParaRPr lang="en-GB" sz="1600" dirty="0">
              <a:latin typeface="+mn-lt"/>
            </a:endParaRPr>
          </a:p>
          <a:p>
            <a:r>
              <a:rPr lang="en-GB" sz="1600" b="1" dirty="0"/>
              <a:t>Benefits for staff</a:t>
            </a:r>
          </a:p>
          <a:p>
            <a:endParaRPr lang="en-GB" sz="1600" b="1" dirty="0"/>
          </a:p>
          <a:p>
            <a:r>
              <a:rPr lang="en-GB" sz="1600" dirty="0"/>
              <a:t>These services are designed to be </a:t>
            </a:r>
            <a:r>
              <a:rPr lang="en-GB" sz="1600" b="1" dirty="0"/>
              <a:t>responsive, flexible and to support Probation Practitioners</a:t>
            </a:r>
            <a:r>
              <a:rPr lang="en-GB" sz="1600" dirty="0"/>
              <a:t> to provide Service Users with better, more effective support and </a:t>
            </a:r>
            <a:r>
              <a:rPr lang="en-GB" sz="1600" b="1" dirty="0"/>
              <a:t>enable a focus on promoting change and encouraging desistance</a:t>
            </a:r>
            <a:r>
              <a:rPr lang="en-GB" sz="1600" dirty="0"/>
              <a:t>.</a:t>
            </a:r>
          </a:p>
          <a:p>
            <a:endParaRPr lang="en-GB" sz="1600" dirty="0"/>
          </a:p>
          <a:p>
            <a:r>
              <a:rPr lang="en-GB" sz="1600" b="1" dirty="0"/>
              <a:t>You will </a:t>
            </a:r>
          </a:p>
          <a:p>
            <a:pPr marL="285750" indent="-285750">
              <a:buFont typeface="Arial" panose="020B0604020202020204" pitchFamily="34" charset="0"/>
              <a:buChar char="•"/>
            </a:pPr>
            <a:r>
              <a:rPr lang="en-GB" sz="1600" dirty="0"/>
              <a:t>Be able to </a:t>
            </a:r>
            <a:r>
              <a:rPr lang="en-GB" sz="1600" b="1" dirty="0"/>
              <a:t>access interventions easily </a:t>
            </a:r>
            <a:r>
              <a:rPr lang="en-GB" sz="1600" dirty="0"/>
              <a:t>through accessible information about the range of activities and interventions available and a simplified referral form;</a:t>
            </a:r>
          </a:p>
          <a:p>
            <a:pPr marL="285750" lvl="0" indent="-285750">
              <a:buFont typeface="Arial" panose="020B0604020202020204" pitchFamily="34" charset="0"/>
              <a:buChar char="•"/>
            </a:pPr>
            <a:r>
              <a:rPr lang="en-GB" sz="1600" dirty="0"/>
              <a:t>Be </a:t>
            </a:r>
            <a:r>
              <a:rPr lang="en-GB" sz="1600" b="1" dirty="0"/>
              <a:t>able to liaise with the providers about what is needed </a:t>
            </a:r>
            <a:r>
              <a:rPr lang="en-GB" sz="1600" dirty="0"/>
              <a:t>for each Service User, </a:t>
            </a:r>
            <a:r>
              <a:rPr lang="en-GB" sz="1600" b="1" dirty="0"/>
              <a:t>agreeing an action plan</a:t>
            </a:r>
            <a:r>
              <a:rPr lang="en-GB" sz="1600" dirty="0"/>
              <a:t>;</a:t>
            </a:r>
          </a:p>
          <a:p>
            <a:pPr marL="285750" lvl="0" indent="-285750">
              <a:buFont typeface="Arial" panose="020B0604020202020204" pitchFamily="34" charset="0"/>
              <a:buChar char="•"/>
            </a:pPr>
            <a:r>
              <a:rPr lang="en-GB" sz="1600" dirty="0"/>
              <a:t>Have </a:t>
            </a:r>
            <a:r>
              <a:rPr lang="en-GB" sz="1600" b="1" dirty="0"/>
              <a:t>confidence in the activity that is being undertaken </a:t>
            </a:r>
            <a:r>
              <a:rPr lang="en-GB" sz="1600" dirty="0"/>
              <a:t>with clear timescales so interventions can start promptly </a:t>
            </a:r>
          </a:p>
          <a:p>
            <a:pPr marL="285750" lvl="0" indent="-285750">
              <a:buFont typeface="Arial" panose="020B0604020202020204" pitchFamily="34" charset="0"/>
              <a:buChar char="•"/>
            </a:pPr>
            <a:r>
              <a:rPr lang="en-GB" sz="1600" dirty="0"/>
              <a:t>Have </a:t>
            </a:r>
            <a:r>
              <a:rPr lang="en-GB" sz="1600" b="1" dirty="0"/>
              <a:t>a new digital recording system </a:t>
            </a:r>
            <a:r>
              <a:rPr lang="en-GB" sz="1600" dirty="0"/>
              <a:t>for recording all activity (replacing NSIs);</a:t>
            </a:r>
          </a:p>
          <a:p>
            <a:pPr marL="285750" lvl="0" indent="-285750">
              <a:buFont typeface="Arial" panose="020B0604020202020204" pitchFamily="34" charset="0"/>
              <a:buChar char="•"/>
            </a:pPr>
            <a:r>
              <a:rPr lang="en-GB" sz="1600" b="1" dirty="0"/>
              <a:t>Benefit from the work undertaken by those with expertise </a:t>
            </a:r>
            <a:r>
              <a:rPr lang="en-GB" sz="1600" dirty="0"/>
              <a:t>in relation to specific issues.</a:t>
            </a:r>
          </a:p>
        </p:txBody>
      </p:sp>
    </p:spTree>
    <p:extLst>
      <p:ext uri="{BB962C8B-B14F-4D97-AF65-F5344CB8AC3E}">
        <p14:creationId xmlns:p14="http://schemas.microsoft.com/office/powerpoint/2010/main" val="119265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3F5DA-DD72-43D7-91A8-C7B1C0660656}"/>
              </a:ext>
            </a:extLst>
          </p:cNvPr>
          <p:cNvSpPr>
            <a:spLocks noGrp="1"/>
          </p:cNvSpPr>
          <p:nvPr>
            <p:ph type="title"/>
          </p:nvPr>
        </p:nvSpPr>
        <p:spPr/>
        <p:txBody>
          <a:bodyPr/>
          <a:lstStyle/>
          <a:p>
            <a:r>
              <a:rPr lang="en-GB" sz="2000" dirty="0"/>
              <a:t>Commissioned Rehabilitation Services (Dynamic Framework Update)</a:t>
            </a:r>
          </a:p>
        </p:txBody>
      </p:sp>
      <p:sp>
        <p:nvSpPr>
          <p:cNvPr id="4" name="Slide Number Placeholder 3">
            <a:extLst>
              <a:ext uri="{FF2B5EF4-FFF2-40B4-BE49-F238E27FC236}">
                <a16:creationId xmlns:a16="http://schemas.microsoft.com/office/drawing/2014/main" id="{A54C4F9D-AB33-45C8-9B6C-55599C2E7C18}"/>
              </a:ext>
            </a:extLst>
          </p:cNvPr>
          <p:cNvSpPr>
            <a:spLocks noGrp="1"/>
          </p:cNvSpPr>
          <p:nvPr>
            <p:ph type="sldNum" sz="quarter" idx="10"/>
          </p:nvPr>
        </p:nvSpPr>
        <p:spPr/>
        <p:txBody>
          <a:bodyPr/>
          <a:lstStyle/>
          <a:p>
            <a:pPr>
              <a:defRPr/>
            </a:pPr>
            <a:fld id="{8DA62C57-F68F-4167-9CC7-0D93D0D78B03}" type="slidenum">
              <a:rPr lang="en-GB" smtClean="0"/>
              <a:pPr>
                <a:defRPr/>
              </a:pPr>
              <a:t>8</a:t>
            </a:fld>
            <a:endParaRPr lang="en-GB" dirty="0"/>
          </a:p>
        </p:txBody>
      </p:sp>
      <p:pic>
        <p:nvPicPr>
          <p:cNvPr id="8" name="Picture 7">
            <a:extLst>
              <a:ext uri="{FF2B5EF4-FFF2-40B4-BE49-F238E27FC236}">
                <a16:creationId xmlns:a16="http://schemas.microsoft.com/office/drawing/2014/main" id="{15C84B28-4A3B-4B85-9FBF-221C1C437728}"/>
              </a:ext>
            </a:extLst>
          </p:cNvPr>
          <p:cNvPicPr>
            <a:picLocks noChangeAspect="1"/>
          </p:cNvPicPr>
          <p:nvPr/>
        </p:nvPicPr>
        <p:blipFill rotWithShape="1">
          <a:blip r:embed="rId2"/>
          <a:srcRect l="28965" t="23295" r="40517" b="19005"/>
          <a:stretch/>
        </p:blipFill>
        <p:spPr>
          <a:xfrm>
            <a:off x="0" y="1418380"/>
            <a:ext cx="4215774" cy="3983585"/>
          </a:xfrm>
          <a:prstGeom prst="rect">
            <a:avLst/>
          </a:prstGeom>
        </p:spPr>
      </p:pic>
      <p:sp>
        <p:nvSpPr>
          <p:cNvPr id="3" name="Rectangle 2">
            <a:extLst>
              <a:ext uri="{FF2B5EF4-FFF2-40B4-BE49-F238E27FC236}">
                <a16:creationId xmlns:a16="http://schemas.microsoft.com/office/drawing/2014/main" id="{0EE141BA-707F-4644-873A-8EA7EBB40809}"/>
              </a:ext>
            </a:extLst>
          </p:cNvPr>
          <p:cNvSpPr/>
          <p:nvPr/>
        </p:nvSpPr>
        <p:spPr>
          <a:xfrm>
            <a:off x="209481" y="812899"/>
            <a:ext cx="4569931" cy="5232202"/>
          </a:xfrm>
          <a:prstGeom prst="rect">
            <a:avLst/>
          </a:prstGeom>
          <a:ln>
            <a:solidFill>
              <a:schemeClr val="accent1"/>
            </a:solidFill>
          </a:ln>
        </p:spPr>
        <p:txBody>
          <a:bodyPr wrap="square">
            <a:spAutoFit/>
          </a:bodyPr>
          <a:lstStyle/>
          <a:p>
            <a:r>
              <a:rPr lang="en-GB" sz="1400" b="1" dirty="0">
                <a:latin typeface="+mn-lt"/>
              </a:rPr>
              <a:t>Update – Employment Training Education Contracts awarded</a:t>
            </a:r>
          </a:p>
          <a:p>
            <a:endParaRPr lang="en-GB" sz="1400" b="1" dirty="0">
              <a:latin typeface="+mn-lt"/>
            </a:endParaRPr>
          </a:p>
          <a:p>
            <a:pPr marL="285750" indent="-285750">
              <a:buFont typeface="Arial" panose="020B0604020202020204" pitchFamily="34" charset="0"/>
              <a:buChar char="•"/>
            </a:pPr>
            <a:r>
              <a:rPr lang="en-GB" sz="1400" dirty="0">
                <a:latin typeface="+mn-lt"/>
              </a:rPr>
              <a:t>The first contracts for commissioned rehabilitative services under the new Dynamic Framework have been awarded. From 26 June 2021, Employment, Training and Education services will be delivered by:</a:t>
            </a:r>
          </a:p>
          <a:p>
            <a:endParaRPr lang="en-GB" sz="1400" dirty="0">
              <a:latin typeface="+mn-lt"/>
            </a:endParaRPr>
          </a:p>
          <a:p>
            <a:pPr marL="400050" lvl="0" indent="-400050">
              <a:buFont typeface="+mj-lt"/>
              <a:buAutoNum type="romanUcPeriod"/>
            </a:pPr>
            <a:r>
              <a:rPr lang="en-GB" sz="1400" b="1" dirty="0">
                <a:latin typeface="+mn-lt"/>
              </a:rPr>
              <a:t>Maximus</a:t>
            </a:r>
            <a:r>
              <a:rPr lang="en-GB" sz="1400" dirty="0">
                <a:latin typeface="+mn-lt"/>
              </a:rPr>
              <a:t> - North West, Wales, West Midlands and London regions, </a:t>
            </a:r>
          </a:p>
          <a:p>
            <a:pPr marL="400050" lvl="0" indent="-400050">
              <a:buFont typeface="+mj-lt"/>
              <a:buAutoNum type="romanUcPeriod"/>
            </a:pPr>
            <a:r>
              <a:rPr lang="en-GB" sz="1400" b="1" dirty="0">
                <a:latin typeface="+mn-lt"/>
              </a:rPr>
              <a:t>Ingeus</a:t>
            </a:r>
            <a:r>
              <a:rPr lang="en-GB" sz="1400" dirty="0">
                <a:latin typeface="+mn-lt"/>
              </a:rPr>
              <a:t> - North East and East Midlands; </a:t>
            </a:r>
          </a:p>
          <a:p>
            <a:pPr marL="400050" lvl="0" indent="-400050">
              <a:buFont typeface="+mj-lt"/>
              <a:buAutoNum type="romanUcPeriod"/>
            </a:pPr>
            <a:r>
              <a:rPr lang="en-GB" sz="1400" b="1" dirty="0">
                <a:latin typeface="+mn-lt"/>
              </a:rPr>
              <a:t>The Growth Company </a:t>
            </a:r>
            <a:r>
              <a:rPr lang="en-GB" sz="1400" dirty="0">
                <a:latin typeface="+mn-lt"/>
              </a:rPr>
              <a:t>- Yorkshire and the Humber</a:t>
            </a:r>
          </a:p>
          <a:p>
            <a:pPr marL="400050" lvl="0" indent="-400050">
              <a:buFont typeface="+mj-lt"/>
              <a:buAutoNum type="romanUcPeriod"/>
            </a:pPr>
            <a:r>
              <a:rPr lang="en-GB" sz="1400" b="1" dirty="0">
                <a:latin typeface="+mn-lt"/>
              </a:rPr>
              <a:t>Seetec</a:t>
            </a:r>
            <a:r>
              <a:rPr lang="en-GB" sz="1400" dirty="0">
                <a:latin typeface="+mn-lt"/>
              </a:rPr>
              <a:t> - East of England, South West, Kent Surrey &amp; Sussex</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200" b="1" i="1" dirty="0">
                <a:latin typeface="+mn-lt"/>
              </a:rPr>
              <a:t>For South Central</a:t>
            </a:r>
            <a:r>
              <a:rPr lang="en-GB" sz="1200" i="1" dirty="0">
                <a:latin typeface="+mn-lt"/>
              </a:rPr>
              <a:t>, none of the bids met the high quality threshold, so the competition will be re-run shortly. </a:t>
            </a:r>
          </a:p>
          <a:p>
            <a:pPr marL="285750" indent="-285750">
              <a:buFont typeface="Arial" panose="020B0604020202020204" pitchFamily="34" charset="0"/>
              <a:buChar char="•"/>
            </a:pPr>
            <a:r>
              <a:rPr lang="en-GB" sz="1200" b="1" i="1" dirty="0">
                <a:latin typeface="+mn-lt"/>
              </a:rPr>
              <a:t>Contracts are also being awarded </a:t>
            </a:r>
            <a:r>
              <a:rPr lang="en-GB" sz="1200" i="1" dirty="0">
                <a:latin typeface="+mn-lt"/>
              </a:rPr>
              <a:t>over the next three months for </a:t>
            </a:r>
            <a:r>
              <a:rPr lang="en-GB" sz="1200" b="1" i="1" dirty="0">
                <a:latin typeface="+mn-lt"/>
              </a:rPr>
              <a:t>Accommodation; Personal Wellbeing and Women’s Services</a:t>
            </a:r>
          </a:p>
          <a:p>
            <a:pPr marL="285750" indent="-285750">
              <a:buFont typeface="Arial" panose="020B0604020202020204" pitchFamily="34" charset="0"/>
              <a:buChar char="•"/>
            </a:pPr>
            <a:r>
              <a:rPr lang="en-GB" sz="1200" i="1" dirty="0">
                <a:latin typeface="+mn-lt"/>
              </a:rPr>
              <a:t>In </a:t>
            </a:r>
            <a:r>
              <a:rPr lang="en-GB" sz="1200" b="1" i="1" dirty="0">
                <a:latin typeface="+mn-lt"/>
              </a:rPr>
              <a:t>Greater Manchester</a:t>
            </a:r>
            <a:r>
              <a:rPr lang="en-GB" sz="1200" i="1" dirty="0">
                <a:latin typeface="+mn-lt"/>
              </a:rPr>
              <a:t>, the programme team is working with the Greater Manchester Combined Authority to co-commission rehabilitative services. </a:t>
            </a:r>
          </a:p>
        </p:txBody>
      </p:sp>
      <p:sp>
        <p:nvSpPr>
          <p:cNvPr id="5" name="Rectangle 4">
            <a:extLst>
              <a:ext uri="{FF2B5EF4-FFF2-40B4-BE49-F238E27FC236}">
                <a16:creationId xmlns:a16="http://schemas.microsoft.com/office/drawing/2014/main" id="{F06EB39B-A8D2-4F30-B55C-ACEACB90D2E0}"/>
              </a:ext>
            </a:extLst>
          </p:cNvPr>
          <p:cNvSpPr/>
          <p:nvPr/>
        </p:nvSpPr>
        <p:spPr>
          <a:xfrm>
            <a:off x="4988892" y="4875550"/>
            <a:ext cx="6879789" cy="1169551"/>
          </a:xfrm>
          <a:prstGeom prst="rect">
            <a:avLst/>
          </a:prstGeom>
          <a:ln>
            <a:solidFill>
              <a:schemeClr val="accent1"/>
            </a:solidFill>
          </a:ln>
        </p:spPr>
        <p:txBody>
          <a:bodyPr wrap="square">
            <a:spAutoFit/>
          </a:bodyPr>
          <a:lstStyle/>
          <a:p>
            <a:endParaRPr lang="en-GB" sz="1400" b="1" dirty="0"/>
          </a:p>
          <a:p>
            <a:r>
              <a:rPr lang="en-GB" sz="1400" b="1" dirty="0"/>
              <a:t>Learning and Development</a:t>
            </a:r>
            <a:endParaRPr lang="en-GB" sz="1400" dirty="0"/>
          </a:p>
          <a:p>
            <a:pPr marL="285750" indent="-285750">
              <a:buFont typeface="Arial" panose="020B0604020202020204" pitchFamily="34" charset="0"/>
              <a:buChar char="•"/>
            </a:pPr>
            <a:r>
              <a:rPr lang="en-GB" sz="1400" dirty="0"/>
              <a:t>Comprehensive </a:t>
            </a:r>
            <a:r>
              <a:rPr lang="en-GB" sz="1400" b="1" dirty="0"/>
              <a:t>learning and support on how to refer service users to external providers</a:t>
            </a:r>
            <a:r>
              <a:rPr lang="en-GB" sz="1400" dirty="0"/>
              <a:t> is being developed and will be provided to all staff before day 1 of the new Probation Service</a:t>
            </a:r>
          </a:p>
        </p:txBody>
      </p:sp>
      <p:sp>
        <p:nvSpPr>
          <p:cNvPr id="6" name="Rectangle 5">
            <a:extLst>
              <a:ext uri="{FF2B5EF4-FFF2-40B4-BE49-F238E27FC236}">
                <a16:creationId xmlns:a16="http://schemas.microsoft.com/office/drawing/2014/main" id="{7FFA4DDC-6D0C-4BF7-BA38-488E1E03ECFF}"/>
              </a:ext>
            </a:extLst>
          </p:cNvPr>
          <p:cNvSpPr/>
          <p:nvPr/>
        </p:nvSpPr>
        <p:spPr>
          <a:xfrm>
            <a:off x="4988893" y="812899"/>
            <a:ext cx="6879789" cy="3924151"/>
          </a:xfrm>
          <a:prstGeom prst="rect">
            <a:avLst/>
          </a:prstGeom>
          <a:ln>
            <a:solidFill>
              <a:schemeClr val="accent1"/>
            </a:solidFill>
          </a:ln>
        </p:spPr>
        <p:txBody>
          <a:bodyPr wrap="square">
            <a:spAutoFit/>
          </a:bodyPr>
          <a:lstStyle/>
          <a:p>
            <a:r>
              <a:rPr lang="en-GB" sz="1400" b="1" dirty="0"/>
              <a:t>Next steps</a:t>
            </a:r>
          </a:p>
          <a:p>
            <a:endParaRPr lang="en-GB" sz="1400" b="1" dirty="0"/>
          </a:p>
          <a:p>
            <a:pPr marL="285750" indent="-285750">
              <a:buFont typeface="Arial" panose="020B0604020202020204" pitchFamily="34" charset="0"/>
              <a:buChar char="•"/>
            </a:pPr>
            <a:r>
              <a:rPr lang="en-GB" sz="1300" dirty="0"/>
              <a:t>The </a:t>
            </a:r>
            <a:r>
              <a:rPr lang="en-GB" sz="1300" b="1" dirty="0"/>
              <a:t>programme team is now working with the successful bidders </a:t>
            </a:r>
            <a:r>
              <a:rPr lang="en-GB" sz="1300" dirty="0"/>
              <a:t>to ensure they are ready to deliver services from day 1 of the new NPS organisation.</a:t>
            </a:r>
          </a:p>
          <a:p>
            <a:pPr marL="285750" indent="-285750">
              <a:buFont typeface="Arial" panose="020B0604020202020204" pitchFamily="34" charset="0"/>
              <a:buChar char="•"/>
            </a:pPr>
            <a:endParaRPr lang="en-GB" sz="1300" b="1" dirty="0"/>
          </a:p>
          <a:p>
            <a:pPr marL="285750" indent="-285750">
              <a:buFont typeface="Arial" panose="020B0604020202020204" pitchFamily="34" charset="0"/>
              <a:buChar char="•"/>
            </a:pPr>
            <a:r>
              <a:rPr lang="en-GB" sz="1300" dirty="0"/>
              <a:t>There are </a:t>
            </a:r>
            <a:r>
              <a:rPr lang="en-GB" sz="1300" b="1" dirty="0"/>
              <a:t>CRC and supply chain provider staff who will be joining the Dynamic Framework organisations on day 1 </a:t>
            </a:r>
            <a:r>
              <a:rPr lang="en-GB" sz="1300" dirty="0"/>
              <a:t>of our new unified probation service. If you are unsure whether this applies to you, </a:t>
            </a:r>
            <a:r>
              <a:rPr lang="en-GB" sz="1300" b="1" dirty="0"/>
              <a:t>please talk to your current employer who can confirm whether you are assigned to transfer to a DF organisation or not</a:t>
            </a:r>
            <a:r>
              <a:rPr lang="en-GB" sz="1300" dirty="0"/>
              <a:t>.  </a:t>
            </a:r>
          </a:p>
          <a:p>
            <a:pPr marL="285750" indent="-285750">
              <a:buFont typeface="Arial" panose="020B0604020202020204" pitchFamily="34" charset="0"/>
              <a:buChar char="•"/>
            </a:pPr>
            <a:endParaRPr lang="en-GB" sz="1300" b="1" dirty="0"/>
          </a:p>
          <a:p>
            <a:pPr marL="285750" indent="-285750">
              <a:buFont typeface="Arial" panose="020B0604020202020204" pitchFamily="34" charset="0"/>
              <a:buChar char="•"/>
            </a:pPr>
            <a:r>
              <a:rPr lang="en-GB" sz="1300" b="1" dirty="0"/>
              <a:t>Plans for workforce mobilisation will now be agreed between new and incumbent providers </a:t>
            </a:r>
            <a:r>
              <a:rPr lang="en-GB" sz="1300" dirty="0"/>
              <a:t>and will be owned by new providers. </a:t>
            </a:r>
            <a:r>
              <a:rPr lang="en-GB" sz="1300" b="1" dirty="0"/>
              <a:t>Mobilisation Managers will have oversight of mobilisation plans</a:t>
            </a:r>
            <a:r>
              <a:rPr lang="en-GB" sz="1300" dirty="0"/>
              <a:t> and completion of key implementation milestones in preparation for the </a:t>
            </a:r>
            <a:r>
              <a:rPr lang="en-GB" sz="1300" b="1" dirty="0"/>
              <a:t>transfer of in-scope staff to the newly commissioned rehabilitative services.</a:t>
            </a:r>
          </a:p>
          <a:p>
            <a:pPr marL="285750" indent="-285750">
              <a:buFont typeface="Arial" panose="020B0604020202020204" pitchFamily="34" charset="0"/>
              <a:buChar char="•"/>
            </a:pPr>
            <a:endParaRPr lang="en-GB" sz="1300" dirty="0"/>
          </a:p>
          <a:p>
            <a:pPr marL="285750" indent="-285750">
              <a:buFont typeface="Arial" panose="020B0604020202020204" pitchFamily="34" charset="0"/>
              <a:buChar char="•"/>
            </a:pPr>
            <a:r>
              <a:rPr lang="en-GB" sz="1300" b="1" dirty="0"/>
              <a:t>Workforce mobilisation plans </a:t>
            </a:r>
            <a:r>
              <a:rPr lang="en-GB" sz="1300" dirty="0"/>
              <a:t>will include (not exhaustive):  the </a:t>
            </a:r>
            <a:r>
              <a:rPr lang="en-GB" sz="1300" b="1" dirty="0"/>
              <a:t>approach to the transfer information and consultation process, the provision and migration of employee data and payroll preparation and assurance.  </a:t>
            </a:r>
          </a:p>
        </p:txBody>
      </p:sp>
    </p:spTree>
    <p:extLst>
      <p:ext uri="{BB962C8B-B14F-4D97-AF65-F5344CB8AC3E}">
        <p14:creationId xmlns:p14="http://schemas.microsoft.com/office/powerpoint/2010/main" val="4013524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3F5DA-DD72-43D7-91A8-C7B1C0660656}"/>
              </a:ext>
            </a:extLst>
          </p:cNvPr>
          <p:cNvSpPr>
            <a:spLocks noGrp="1"/>
          </p:cNvSpPr>
          <p:nvPr>
            <p:ph type="title"/>
          </p:nvPr>
        </p:nvSpPr>
        <p:spPr>
          <a:xfrm>
            <a:off x="530400" y="327360"/>
            <a:ext cx="11131200" cy="511174"/>
          </a:xfrm>
        </p:spPr>
        <p:txBody>
          <a:bodyPr/>
          <a:lstStyle/>
          <a:p>
            <a:r>
              <a:rPr lang="en-GB" sz="2000" dirty="0"/>
              <a:t>The Change Map</a:t>
            </a:r>
          </a:p>
        </p:txBody>
      </p:sp>
      <p:sp>
        <p:nvSpPr>
          <p:cNvPr id="4" name="Slide Number Placeholder 3">
            <a:extLst>
              <a:ext uri="{FF2B5EF4-FFF2-40B4-BE49-F238E27FC236}">
                <a16:creationId xmlns:a16="http://schemas.microsoft.com/office/drawing/2014/main" id="{A54C4F9D-AB33-45C8-9B6C-55599C2E7C18}"/>
              </a:ext>
            </a:extLst>
          </p:cNvPr>
          <p:cNvSpPr>
            <a:spLocks noGrp="1"/>
          </p:cNvSpPr>
          <p:nvPr>
            <p:ph type="sldNum" sz="quarter" idx="10"/>
          </p:nvPr>
        </p:nvSpPr>
        <p:spPr/>
        <p:txBody>
          <a:bodyPr/>
          <a:lstStyle/>
          <a:p>
            <a:pPr>
              <a:defRPr/>
            </a:pPr>
            <a:fld id="{8DA62C57-F68F-4167-9CC7-0D93D0D78B03}" type="slidenum">
              <a:rPr lang="en-GB" smtClean="0"/>
              <a:pPr>
                <a:defRPr/>
              </a:pPr>
              <a:t>9</a:t>
            </a:fld>
            <a:endParaRPr lang="en-GB" dirty="0"/>
          </a:p>
        </p:txBody>
      </p:sp>
      <p:pic>
        <p:nvPicPr>
          <p:cNvPr id="8" name="Picture 7">
            <a:extLst>
              <a:ext uri="{FF2B5EF4-FFF2-40B4-BE49-F238E27FC236}">
                <a16:creationId xmlns:a16="http://schemas.microsoft.com/office/drawing/2014/main" id="{15C84B28-4A3B-4B85-9FBF-221C1C437728}"/>
              </a:ext>
            </a:extLst>
          </p:cNvPr>
          <p:cNvPicPr>
            <a:picLocks noChangeAspect="1"/>
          </p:cNvPicPr>
          <p:nvPr/>
        </p:nvPicPr>
        <p:blipFill rotWithShape="1">
          <a:blip r:embed="rId2"/>
          <a:srcRect l="28965" t="23295" r="40517" b="19005"/>
          <a:stretch/>
        </p:blipFill>
        <p:spPr>
          <a:xfrm>
            <a:off x="0" y="1418380"/>
            <a:ext cx="4215774" cy="3983585"/>
          </a:xfrm>
          <a:prstGeom prst="rect">
            <a:avLst/>
          </a:prstGeom>
        </p:spPr>
      </p:pic>
      <p:sp>
        <p:nvSpPr>
          <p:cNvPr id="3" name="Rectangle 2">
            <a:extLst>
              <a:ext uri="{FF2B5EF4-FFF2-40B4-BE49-F238E27FC236}">
                <a16:creationId xmlns:a16="http://schemas.microsoft.com/office/drawing/2014/main" id="{0EE141BA-707F-4644-873A-8EA7EBB40809}"/>
              </a:ext>
            </a:extLst>
          </p:cNvPr>
          <p:cNvSpPr/>
          <p:nvPr/>
        </p:nvSpPr>
        <p:spPr>
          <a:xfrm>
            <a:off x="348111" y="1031816"/>
            <a:ext cx="5666484" cy="5324535"/>
          </a:xfrm>
          <a:prstGeom prst="rect">
            <a:avLst/>
          </a:prstGeom>
        </p:spPr>
        <p:txBody>
          <a:bodyPr wrap="square">
            <a:spAutoFit/>
          </a:bodyPr>
          <a:lstStyle/>
          <a:p>
            <a:r>
              <a:rPr lang="en-GB" sz="1600" b="1" dirty="0"/>
              <a:t>What is it?</a:t>
            </a:r>
            <a:endParaRPr lang="en-GB" sz="1600" dirty="0"/>
          </a:p>
          <a:p>
            <a:r>
              <a:rPr lang="en-GB" sz="1600" dirty="0"/>
              <a:t>The National Change Map is a document that articulates the changes happening across the three probation programmes: Reform, Recovery and Workforce. It is divided into quarterly time periods and written in clear language accessible to all staff.</a:t>
            </a:r>
          </a:p>
          <a:p>
            <a:r>
              <a:rPr lang="en-GB" sz="1600" dirty="0"/>
              <a:t> </a:t>
            </a:r>
          </a:p>
          <a:p>
            <a:r>
              <a:rPr lang="en-GB" sz="1600" dirty="0"/>
              <a:t>The document is purposely visual to make it engaging, simplify complex information; and can either be used as a direct communication tool with staff, or it can inform regional communication methods you already have in place such as newsletters, events, etc. </a:t>
            </a:r>
          </a:p>
          <a:p>
            <a:endParaRPr lang="en-GB" sz="1600" b="1" dirty="0"/>
          </a:p>
          <a:p>
            <a:endParaRPr lang="en-GB" sz="1600" b="1" dirty="0"/>
          </a:p>
          <a:p>
            <a:r>
              <a:rPr lang="en-GB" sz="1600" b="1" dirty="0"/>
              <a:t>Why is it needed?</a:t>
            </a:r>
            <a:endParaRPr lang="en-GB" sz="1600" dirty="0"/>
          </a:p>
          <a:p>
            <a:r>
              <a:rPr lang="en-GB" sz="1600" dirty="0"/>
              <a:t>The aim of the Change Map is to support your regions to understand what their working worlds will look and feel like at various stages over the next 12 months, to enable you to prepare and be engaged in those changes.</a:t>
            </a:r>
          </a:p>
          <a:p>
            <a:endParaRPr lang="en-GB" sz="1200" b="1" dirty="0"/>
          </a:p>
          <a:p>
            <a:pPr marL="171450" indent="-171450">
              <a:buFont typeface="Arial" panose="020B0604020202020204" pitchFamily="34" charset="0"/>
              <a:buChar char="•"/>
            </a:pPr>
            <a:endParaRPr lang="en-GB" sz="1200" dirty="0"/>
          </a:p>
        </p:txBody>
      </p:sp>
      <p:pic>
        <p:nvPicPr>
          <p:cNvPr id="6" name="Picture 5">
            <a:extLst>
              <a:ext uri="{FF2B5EF4-FFF2-40B4-BE49-F238E27FC236}">
                <a16:creationId xmlns:a16="http://schemas.microsoft.com/office/drawing/2014/main" id="{AEAA49A5-8063-420C-B99C-25D305E772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7406" y="1418380"/>
            <a:ext cx="5639306" cy="4278094"/>
          </a:xfrm>
          <a:prstGeom prst="rect">
            <a:avLst/>
          </a:prstGeom>
        </p:spPr>
      </p:pic>
    </p:spTree>
    <p:extLst>
      <p:ext uri="{BB962C8B-B14F-4D97-AF65-F5344CB8AC3E}">
        <p14:creationId xmlns:p14="http://schemas.microsoft.com/office/powerpoint/2010/main" val="1140121413"/>
      </p:ext>
    </p:extLst>
  </p:cSld>
  <p:clrMapOvr>
    <a:masterClrMapping/>
  </p:clrMapOvr>
</p:sld>
</file>

<file path=ppt/theme/theme1.xml><?xml version="1.0" encoding="utf-8"?>
<a:theme xmlns:a="http://schemas.openxmlformats.org/drawingml/2006/main" name="Office Theme">
  <a:themeElements>
    <a:clrScheme name="HMPPS Colours">
      <a:dk1>
        <a:sysClr val="windowText" lastClr="000000"/>
      </a:dk1>
      <a:lt1>
        <a:sysClr val="window" lastClr="FFFFFF"/>
      </a:lt1>
      <a:dk2>
        <a:srgbClr val="7F4098"/>
      </a:dk2>
      <a:lt2>
        <a:srgbClr val="E7E6E6"/>
      </a:lt2>
      <a:accent1>
        <a:srgbClr val="7F4098"/>
      </a:accent1>
      <a:accent2>
        <a:srgbClr val="D0B9DA"/>
      </a:accent2>
      <a:accent3>
        <a:srgbClr val="F3EEF6"/>
      </a:accent3>
      <a:accent4>
        <a:srgbClr val="0096D7"/>
      </a:accent4>
      <a:accent5>
        <a:srgbClr val="A3D9F0"/>
      </a:accent5>
      <a:accent6>
        <a:srgbClr val="E8F5FB"/>
      </a:accent6>
      <a:hlink>
        <a:srgbClr val="0563C1"/>
      </a:hlink>
      <a:folHlink>
        <a:srgbClr val="954F72"/>
      </a:folHlink>
    </a:clrScheme>
    <a:fontScheme name="Arial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329162D-B8E6-4C67-889A-11B61790BDAE}" vid="{4B8DA0D7-C7EE-4848-9B10-395542E678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TotalTime>
  <Words>1289</Words>
  <Application>Microsoft Office PowerPoint</Application>
  <PresentationFormat>Widescreen</PresentationFormat>
  <Paragraphs>185</Paragraphs>
  <Slides>16</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February 2021 Regional Team Briefing </vt:lpstr>
      <vt:lpstr>Team Briefing Purpose</vt:lpstr>
      <vt:lpstr>February Topics</vt:lpstr>
      <vt:lpstr>NEW Prepare a Case for Sentence Service</vt:lpstr>
      <vt:lpstr>NEW Prepare a Case for Sentence Service</vt:lpstr>
      <vt:lpstr>NEW Prepare a Case for Sentence Service</vt:lpstr>
      <vt:lpstr>Commissioned Rehabilitation Services (Dynamic Framework Update)</vt:lpstr>
      <vt:lpstr>Commissioned Rehabilitation Services (Dynamic Framework Update)</vt:lpstr>
      <vt:lpstr>The Change Map</vt:lpstr>
      <vt:lpstr>The Change Map</vt:lpstr>
      <vt:lpstr>New Welcome Hub for CTC staff joining the new unified probation service</vt:lpstr>
      <vt:lpstr>Changes to current NPS teams in authority systems to reflect future probation delivery unit structures</vt:lpstr>
      <vt:lpstr>Changes to current NPS teams in authority systems to reflect future probation delivery unit structures</vt:lpstr>
      <vt:lpstr>Region February Areas of Focus </vt:lpstr>
      <vt:lpstr>Your Questions and Feedback</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February 2021 Regional Team Briefing </dc:title>
  <dc:creator>Croft, Karen</dc:creator>
  <cp:lastModifiedBy>Darby,  Paul</cp:lastModifiedBy>
  <cp:revision>11</cp:revision>
  <dcterms:created xsi:type="dcterms:W3CDTF">2021-01-11T16:18:47Z</dcterms:created>
  <dcterms:modified xsi:type="dcterms:W3CDTF">2021-01-27T10:41:50Z</dcterms:modified>
</cp:coreProperties>
</file>