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2"/>
  </p:notesMasterIdLst>
  <p:sldIdLst>
    <p:sldId id="256" r:id="rId3"/>
    <p:sldId id="1004" r:id="rId4"/>
    <p:sldId id="1000" r:id="rId5"/>
    <p:sldId id="1041" r:id="rId6"/>
    <p:sldId id="1042" r:id="rId7"/>
    <p:sldId id="7746" r:id="rId8"/>
    <p:sldId id="1044" r:id="rId9"/>
    <p:sldId id="3978" r:id="rId10"/>
    <p:sldId id="7732" r:id="rId11"/>
    <p:sldId id="7734" r:id="rId12"/>
    <p:sldId id="7733" r:id="rId13"/>
    <p:sldId id="1035" r:id="rId14"/>
    <p:sldId id="1024" r:id="rId15"/>
    <p:sldId id="1026" r:id="rId16"/>
    <p:sldId id="1027" r:id="rId17"/>
    <p:sldId id="1028" r:id="rId18"/>
    <p:sldId id="1029" r:id="rId19"/>
    <p:sldId id="1031" r:id="rId20"/>
    <p:sldId id="1032" r:id="rId21"/>
    <p:sldId id="1033" r:id="rId22"/>
    <p:sldId id="1022" r:id="rId23"/>
    <p:sldId id="1030" r:id="rId24"/>
    <p:sldId id="1037" r:id="rId25"/>
    <p:sldId id="1011" r:id="rId26"/>
    <p:sldId id="1013" r:id="rId27"/>
    <p:sldId id="1014" r:id="rId28"/>
    <p:sldId id="1010" r:id="rId29"/>
    <p:sldId id="1038" r:id="rId30"/>
    <p:sldId id="1039" r:id="rId31"/>
    <p:sldId id="1005" r:id="rId32"/>
    <p:sldId id="7743" r:id="rId33"/>
    <p:sldId id="7744" r:id="rId34"/>
    <p:sldId id="7747" r:id="rId35"/>
    <p:sldId id="7745" r:id="rId36"/>
    <p:sldId id="7748" r:id="rId37"/>
    <p:sldId id="1007" r:id="rId38"/>
    <p:sldId id="931" r:id="rId39"/>
    <p:sldId id="962" r:id="rId40"/>
    <p:sldId id="996" r:id="rId4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C69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E6F28-5E10-41A8-B3BB-E4F65716C1B5}" v="262" dt="2021-03-03T17:19:07.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2" autoAdjust="0"/>
    <p:restoredTop sz="93548" autoAdjust="0"/>
  </p:normalViewPr>
  <p:slideViewPr>
    <p:cSldViewPr snapToGrid="0">
      <p:cViewPr varScale="1">
        <p:scale>
          <a:sx n="70" d="100"/>
          <a:sy n="70" d="100"/>
        </p:scale>
        <p:origin x="61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944"/>
    </p:cViewPr>
  </p:sorterViewPr>
  <p:notesViewPr>
    <p:cSldViewPr snapToGrid="0">
      <p:cViewPr varScale="1">
        <p:scale>
          <a:sx n="56" d="100"/>
          <a:sy n="56" d="100"/>
        </p:scale>
        <p:origin x="2636"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58EE6F28-5E10-41A8-B3BB-E4F65716C1B5}"/>
    <pc:docChg chg="undo custSel addSld delSld modSld sldOrd">
      <pc:chgData name="Darby,  Paul" userId="d672655a-9a29-4872-953f-9379244022ef" providerId="ADAL" clId="{58EE6F28-5E10-41A8-B3BB-E4F65716C1B5}" dt="2021-03-03T17:19:07.164" v="2995"/>
      <pc:docMkLst>
        <pc:docMk/>
      </pc:docMkLst>
      <pc:sldChg chg="modSp">
        <pc:chgData name="Darby,  Paul" userId="d672655a-9a29-4872-953f-9379244022ef" providerId="ADAL" clId="{58EE6F28-5E10-41A8-B3BB-E4F65716C1B5}" dt="2021-02-26T14:58:49.294" v="1561" actId="14100"/>
        <pc:sldMkLst>
          <pc:docMk/>
          <pc:sldMk cId="3638024913" sldId="962"/>
        </pc:sldMkLst>
        <pc:graphicFrameChg chg="mod">
          <ac:chgData name="Darby,  Paul" userId="d672655a-9a29-4872-953f-9379244022ef" providerId="ADAL" clId="{58EE6F28-5E10-41A8-B3BB-E4F65716C1B5}" dt="2021-02-26T14:58:49.294" v="1561" actId="14100"/>
          <ac:graphicFrameMkLst>
            <pc:docMk/>
            <pc:sldMk cId="3638024913" sldId="962"/>
            <ac:graphicFrameMk id="6" creationId="{83F1C621-4B57-40E7-BAE1-B613AE8DCEA6}"/>
          </ac:graphicFrameMkLst>
        </pc:graphicFrameChg>
      </pc:sldChg>
      <pc:sldChg chg="modSp">
        <pc:chgData name="Darby,  Paul" userId="d672655a-9a29-4872-953f-9379244022ef" providerId="ADAL" clId="{58EE6F28-5E10-41A8-B3BB-E4F65716C1B5}" dt="2021-03-03T13:40:05.584" v="2805" actId="5793"/>
        <pc:sldMkLst>
          <pc:docMk/>
          <pc:sldMk cId="2365306271" sldId="1000"/>
        </pc:sldMkLst>
        <pc:spChg chg="mod">
          <ac:chgData name="Darby,  Paul" userId="d672655a-9a29-4872-953f-9379244022ef" providerId="ADAL" clId="{58EE6F28-5E10-41A8-B3BB-E4F65716C1B5}" dt="2021-03-03T13:40:05.584" v="2805" actId="5793"/>
          <ac:spMkLst>
            <pc:docMk/>
            <pc:sldMk cId="2365306271" sldId="1000"/>
            <ac:spMk id="8" creationId="{EAAF3201-4B5D-4578-A68F-A7D0413E3765}"/>
          </ac:spMkLst>
        </pc:spChg>
        <pc:spChg chg="mod">
          <ac:chgData name="Darby,  Paul" userId="d672655a-9a29-4872-953f-9379244022ef" providerId="ADAL" clId="{58EE6F28-5E10-41A8-B3BB-E4F65716C1B5}" dt="2021-02-26T13:26:04.993" v="1275" actId="20577"/>
          <ac:spMkLst>
            <pc:docMk/>
            <pc:sldMk cId="2365306271" sldId="1000"/>
            <ac:spMk id="11" creationId="{D48A6362-AC02-4ED2-AAE4-B917104D0D71}"/>
          </ac:spMkLst>
        </pc:spChg>
      </pc:sldChg>
      <pc:sldChg chg="modSp">
        <pc:chgData name="Darby,  Paul" userId="d672655a-9a29-4872-953f-9379244022ef" providerId="ADAL" clId="{58EE6F28-5E10-41A8-B3BB-E4F65716C1B5}" dt="2021-03-03T16:47:54.979" v="2977" actId="20577"/>
        <pc:sldMkLst>
          <pc:docMk/>
          <pc:sldMk cId="2980744743" sldId="1004"/>
        </pc:sldMkLst>
        <pc:spChg chg="mod">
          <ac:chgData name="Darby,  Paul" userId="d672655a-9a29-4872-953f-9379244022ef" providerId="ADAL" clId="{58EE6F28-5E10-41A8-B3BB-E4F65716C1B5}" dt="2021-03-03T16:47:54.979" v="2977" actId="20577"/>
          <ac:spMkLst>
            <pc:docMk/>
            <pc:sldMk cId="2980744743" sldId="1004"/>
            <ac:spMk id="3" creationId="{D62BF0E5-78D5-40EF-B939-A9E5697E7957}"/>
          </ac:spMkLst>
        </pc:spChg>
        <pc:spChg chg="mod">
          <ac:chgData name="Darby,  Paul" userId="d672655a-9a29-4872-953f-9379244022ef" providerId="ADAL" clId="{58EE6F28-5E10-41A8-B3BB-E4F65716C1B5}" dt="2021-02-26T13:25:41.894" v="1272" actId="20577"/>
          <ac:spMkLst>
            <pc:docMk/>
            <pc:sldMk cId="2980744743" sldId="1004"/>
            <ac:spMk id="6" creationId="{AA21A010-37BA-45A7-9BDA-D1E435B5500F}"/>
          </ac:spMkLst>
        </pc:spChg>
      </pc:sldChg>
      <pc:sldChg chg="del">
        <pc:chgData name="Darby,  Paul" userId="d672655a-9a29-4872-953f-9379244022ef" providerId="ADAL" clId="{58EE6F28-5E10-41A8-B3BB-E4F65716C1B5}" dt="2021-03-03T08:50:16.511" v="2211" actId="2696"/>
        <pc:sldMkLst>
          <pc:docMk/>
          <pc:sldMk cId="2583983167" sldId="1005"/>
        </pc:sldMkLst>
      </pc:sldChg>
      <pc:sldChg chg="modSp add">
        <pc:chgData name="Darby,  Paul" userId="d672655a-9a29-4872-953f-9379244022ef" providerId="ADAL" clId="{58EE6F28-5E10-41A8-B3BB-E4F65716C1B5}" dt="2021-03-03T13:49:59.064" v="2941" actId="2"/>
        <pc:sldMkLst>
          <pc:docMk/>
          <pc:sldMk cId="3204769502" sldId="1005"/>
        </pc:sldMkLst>
        <pc:spChg chg="mod">
          <ac:chgData name="Darby,  Paul" userId="d672655a-9a29-4872-953f-9379244022ef" providerId="ADAL" clId="{58EE6F28-5E10-41A8-B3BB-E4F65716C1B5}" dt="2021-03-03T13:49:58.023" v="2940" actId="2"/>
          <ac:spMkLst>
            <pc:docMk/>
            <pc:sldMk cId="3204769502" sldId="1005"/>
            <ac:spMk id="12" creationId="{D344D80E-52F1-46B4-BF89-60B70A942FBA}"/>
          </ac:spMkLst>
        </pc:spChg>
        <pc:spChg chg="mod">
          <ac:chgData name="Darby,  Paul" userId="d672655a-9a29-4872-953f-9379244022ef" providerId="ADAL" clId="{58EE6F28-5E10-41A8-B3BB-E4F65716C1B5}" dt="2021-03-03T13:49:59.064" v="2941" actId="2"/>
          <ac:spMkLst>
            <pc:docMk/>
            <pc:sldMk cId="3204769502" sldId="1005"/>
            <ac:spMk id="13" creationId="{4750A305-0ABA-40A6-9E0F-68FDB2C8FBE1}"/>
          </ac:spMkLst>
        </pc:spChg>
      </pc:sldChg>
      <pc:sldChg chg="addSp delSp modSp add del ord">
        <pc:chgData name="Darby,  Paul" userId="d672655a-9a29-4872-953f-9379244022ef" providerId="ADAL" clId="{58EE6F28-5E10-41A8-B3BB-E4F65716C1B5}" dt="2021-03-03T17:19:07.164" v="2995"/>
        <pc:sldMkLst>
          <pc:docMk/>
          <pc:sldMk cId="2549159923" sldId="1007"/>
        </pc:sldMkLst>
        <pc:spChg chg="add del mod">
          <ac:chgData name="Darby,  Paul" userId="d672655a-9a29-4872-953f-9379244022ef" providerId="ADAL" clId="{58EE6F28-5E10-41A8-B3BB-E4F65716C1B5}" dt="2021-03-03T08:54:43.094" v="2274" actId="478"/>
          <ac:spMkLst>
            <pc:docMk/>
            <pc:sldMk cId="2549159923" sldId="1007"/>
            <ac:spMk id="3" creationId="{FD4043F6-08AA-46AB-917A-BB2F1BD84033}"/>
          </ac:spMkLst>
        </pc:spChg>
        <pc:spChg chg="mod">
          <ac:chgData name="Darby,  Paul" userId="d672655a-9a29-4872-953f-9379244022ef" providerId="ADAL" clId="{58EE6F28-5E10-41A8-B3BB-E4F65716C1B5}" dt="2021-03-03T13:27:04.943" v="2765" actId="20577"/>
          <ac:spMkLst>
            <pc:docMk/>
            <pc:sldMk cId="2549159923" sldId="1007"/>
            <ac:spMk id="13" creationId="{4750A305-0ABA-40A6-9E0F-68FDB2C8FBE1}"/>
          </ac:spMkLst>
        </pc:spChg>
      </pc:sldChg>
      <pc:sldChg chg="modSp">
        <pc:chgData name="Darby,  Paul" userId="d672655a-9a29-4872-953f-9379244022ef" providerId="ADAL" clId="{58EE6F28-5E10-41A8-B3BB-E4F65716C1B5}" dt="2021-03-03T13:35:21.596" v="2774" actId="1076"/>
        <pc:sldMkLst>
          <pc:docMk/>
          <pc:sldMk cId="3757950700" sldId="1010"/>
        </pc:sldMkLst>
        <pc:spChg chg="mod">
          <ac:chgData name="Darby,  Paul" userId="d672655a-9a29-4872-953f-9379244022ef" providerId="ADAL" clId="{58EE6F28-5E10-41A8-B3BB-E4F65716C1B5}" dt="2021-03-03T11:38:43.689" v="2433" actId="113"/>
          <ac:spMkLst>
            <pc:docMk/>
            <pc:sldMk cId="3757950700" sldId="1010"/>
            <ac:spMk id="7" creationId="{FF49AF7F-8303-4662-8FC2-3130407746B7}"/>
          </ac:spMkLst>
        </pc:spChg>
        <pc:picChg chg="mod">
          <ac:chgData name="Darby,  Paul" userId="d672655a-9a29-4872-953f-9379244022ef" providerId="ADAL" clId="{58EE6F28-5E10-41A8-B3BB-E4F65716C1B5}" dt="2021-03-03T13:35:21.596" v="2774" actId="1076"/>
          <ac:picMkLst>
            <pc:docMk/>
            <pc:sldMk cId="3757950700" sldId="1010"/>
            <ac:picMk id="5" creationId="{0302BAF8-953F-468D-AF55-D3EE453586D1}"/>
          </ac:picMkLst>
        </pc:picChg>
      </pc:sldChg>
      <pc:sldChg chg="modSp">
        <pc:chgData name="Darby,  Paul" userId="d672655a-9a29-4872-953f-9379244022ef" providerId="ADAL" clId="{58EE6F28-5E10-41A8-B3BB-E4F65716C1B5}" dt="2021-03-03T13:38:38.571" v="2791" actId="113"/>
        <pc:sldMkLst>
          <pc:docMk/>
          <pc:sldMk cId="3159288534" sldId="1011"/>
        </pc:sldMkLst>
        <pc:spChg chg="mod">
          <ac:chgData name="Darby,  Paul" userId="d672655a-9a29-4872-953f-9379244022ef" providerId="ADAL" clId="{58EE6F28-5E10-41A8-B3BB-E4F65716C1B5}" dt="2021-03-03T13:38:38.571" v="2791" actId="113"/>
          <ac:spMkLst>
            <pc:docMk/>
            <pc:sldMk cId="3159288534" sldId="1011"/>
            <ac:spMk id="3" creationId="{2F46186C-18FD-4F4D-AA84-7E14804B3F02}"/>
          </ac:spMkLst>
        </pc:spChg>
      </pc:sldChg>
      <pc:sldChg chg="modSp">
        <pc:chgData name="Darby,  Paul" userId="d672655a-9a29-4872-953f-9379244022ef" providerId="ADAL" clId="{58EE6F28-5E10-41A8-B3BB-E4F65716C1B5}" dt="2021-03-03T13:39:22.552" v="2796" actId="14100"/>
        <pc:sldMkLst>
          <pc:docMk/>
          <pc:sldMk cId="4150228593" sldId="1013"/>
        </pc:sldMkLst>
        <pc:spChg chg="mod">
          <ac:chgData name="Darby,  Paul" userId="d672655a-9a29-4872-953f-9379244022ef" providerId="ADAL" clId="{58EE6F28-5E10-41A8-B3BB-E4F65716C1B5}" dt="2021-03-03T13:39:22.552" v="2796" actId="14100"/>
          <ac:spMkLst>
            <pc:docMk/>
            <pc:sldMk cId="4150228593" sldId="1013"/>
            <ac:spMk id="3" creationId="{81695729-D63A-48B6-AEAC-B86E5040C3B6}"/>
          </ac:spMkLst>
        </pc:spChg>
      </pc:sldChg>
      <pc:sldChg chg="modSp">
        <pc:chgData name="Darby,  Paul" userId="d672655a-9a29-4872-953f-9379244022ef" providerId="ADAL" clId="{58EE6F28-5E10-41A8-B3BB-E4F65716C1B5}" dt="2021-03-03T13:46:48.733" v="2929" actId="20577"/>
        <pc:sldMkLst>
          <pc:docMk/>
          <pc:sldMk cId="1248248861" sldId="1014"/>
        </pc:sldMkLst>
        <pc:spChg chg="mod">
          <ac:chgData name="Darby,  Paul" userId="d672655a-9a29-4872-953f-9379244022ef" providerId="ADAL" clId="{58EE6F28-5E10-41A8-B3BB-E4F65716C1B5}" dt="2021-03-03T13:46:48.733" v="2929" actId="20577"/>
          <ac:spMkLst>
            <pc:docMk/>
            <pc:sldMk cId="1248248861" sldId="1014"/>
            <ac:spMk id="2" creationId="{8F20B98D-126D-4612-B7BF-56E375A67E65}"/>
          </ac:spMkLst>
        </pc:spChg>
        <pc:spChg chg="mod">
          <ac:chgData name="Darby,  Paul" userId="d672655a-9a29-4872-953f-9379244022ef" providerId="ADAL" clId="{58EE6F28-5E10-41A8-B3BB-E4F65716C1B5}" dt="2021-03-03T09:29:05.136" v="2357" actId="14100"/>
          <ac:spMkLst>
            <pc:docMk/>
            <pc:sldMk cId="1248248861" sldId="1014"/>
            <ac:spMk id="3" creationId="{81695729-D63A-48B6-AEAC-B86E5040C3B6}"/>
          </ac:spMkLst>
        </pc:spChg>
        <pc:spChg chg="mod">
          <ac:chgData name="Darby,  Paul" userId="d672655a-9a29-4872-953f-9379244022ef" providerId="ADAL" clId="{58EE6F28-5E10-41A8-B3BB-E4F65716C1B5}" dt="2021-03-03T09:29:01.021" v="2356" actId="1076"/>
          <ac:spMkLst>
            <pc:docMk/>
            <pc:sldMk cId="1248248861" sldId="1014"/>
            <ac:spMk id="6" creationId="{555F7CC2-5C80-4BC3-B9CE-7F4AA0E57027}"/>
          </ac:spMkLst>
        </pc:spChg>
      </pc:sldChg>
      <pc:sldChg chg="modSp">
        <pc:chgData name="Darby,  Paul" userId="d672655a-9a29-4872-953f-9379244022ef" providerId="ADAL" clId="{58EE6F28-5E10-41A8-B3BB-E4F65716C1B5}" dt="2021-03-03T09:26:30.995" v="2344" actId="113"/>
        <pc:sldMkLst>
          <pc:docMk/>
          <pc:sldMk cId="2277343095" sldId="1022"/>
        </pc:sldMkLst>
        <pc:spChg chg="mod">
          <ac:chgData name="Darby,  Paul" userId="d672655a-9a29-4872-953f-9379244022ef" providerId="ADAL" clId="{58EE6F28-5E10-41A8-B3BB-E4F65716C1B5}" dt="2021-03-03T09:25:26.032" v="2338" actId="113"/>
          <ac:spMkLst>
            <pc:docMk/>
            <pc:sldMk cId="2277343095" sldId="1022"/>
            <ac:spMk id="7" creationId="{A02AA6E9-B099-43C8-9A84-F70D099607E7}"/>
          </ac:spMkLst>
        </pc:spChg>
        <pc:spChg chg="mod">
          <ac:chgData name="Darby,  Paul" userId="d672655a-9a29-4872-953f-9379244022ef" providerId="ADAL" clId="{58EE6F28-5E10-41A8-B3BB-E4F65716C1B5}" dt="2021-03-03T09:25:39.026" v="2340" actId="113"/>
          <ac:spMkLst>
            <pc:docMk/>
            <pc:sldMk cId="2277343095" sldId="1022"/>
            <ac:spMk id="8" creationId="{EBEB5763-C283-46B7-A6C3-66B59DD92CD1}"/>
          </ac:spMkLst>
        </pc:spChg>
        <pc:spChg chg="mod">
          <ac:chgData name="Darby,  Paul" userId="d672655a-9a29-4872-953f-9379244022ef" providerId="ADAL" clId="{58EE6F28-5E10-41A8-B3BB-E4F65716C1B5}" dt="2021-03-03T09:26:30.995" v="2344" actId="113"/>
          <ac:spMkLst>
            <pc:docMk/>
            <pc:sldMk cId="2277343095" sldId="1022"/>
            <ac:spMk id="9" creationId="{52C24524-1A6C-41F9-BE78-365D31C867DF}"/>
          </ac:spMkLst>
        </pc:spChg>
      </pc:sldChg>
      <pc:sldChg chg="modSp">
        <pc:chgData name="Darby,  Paul" userId="d672655a-9a29-4872-953f-9379244022ef" providerId="ADAL" clId="{58EE6F28-5E10-41A8-B3BB-E4F65716C1B5}" dt="2021-03-03T09:02:47.799" v="2278" actId="20577"/>
        <pc:sldMkLst>
          <pc:docMk/>
          <pc:sldMk cId="2165714845" sldId="1024"/>
        </pc:sldMkLst>
        <pc:spChg chg="mod">
          <ac:chgData name="Darby,  Paul" userId="d672655a-9a29-4872-953f-9379244022ef" providerId="ADAL" clId="{58EE6F28-5E10-41A8-B3BB-E4F65716C1B5}" dt="2021-03-03T09:02:47.799" v="2278" actId="20577"/>
          <ac:spMkLst>
            <pc:docMk/>
            <pc:sldMk cId="2165714845" sldId="1024"/>
            <ac:spMk id="7" creationId="{A02AA6E9-B099-43C8-9A84-F70D099607E7}"/>
          </ac:spMkLst>
        </pc:spChg>
      </pc:sldChg>
      <pc:sldChg chg="modSp">
        <pc:chgData name="Darby,  Paul" userId="d672655a-9a29-4872-953f-9379244022ef" providerId="ADAL" clId="{58EE6F28-5E10-41A8-B3BB-E4F65716C1B5}" dt="2021-03-03T13:49:31.063" v="2933" actId="2"/>
        <pc:sldMkLst>
          <pc:docMk/>
          <pc:sldMk cId="788057805" sldId="1026"/>
        </pc:sldMkLst>
        <pc:spChg chg="mod">
          <ac:chgData name="Darby,  Paul" userId="d672655a-9a29-4872-953f-9379244022ef" providerId="ADAL" clId="{58EE6F28-5E10-41A8-B3BB-E4F65716C1B5}" dt="2021-03-02T15:57:24.668" v="2064" actId="20577"/>
          <ac:spMkLst>
            <pc:docMk/>
            <pc:sldMk cId="788057805" sldId="1026"/>
            <ac:spMk id="2" creationId="{8E85F14C-550D-443E-9BE5-796CE8EA9964}"/>
          </ac:spMkLst>
        </pc:spChg>
        <pc:spChg chg="mod">
          <ac:chgData name="Darby,  Paul" userId="d672655a-9a29-4872-953f-9379244022ef" providerId="ADAL" clId="{58EE6F28-5E10-41A8-B3BB-E4F65716C1B5}" dt="2021-03-02T15:56:57.578" v="2055" actId="113"/>
          <ac:spMkLst>
            <pc:docMk/>
            <pc:sldMk cId="788057805" sldId="1026"/>
            <ac:spMk id="3" creationId="{D62BF0E5-78D5-40EF-B939-A9E5697E7957}"/>
          </ac:spMkLst>
        </pc:spChg>
        <pc:spChg chg="mod">
          <ac:chgData name="Darby,  Paul" userId="d672655a-9a29-4872-953f-9379244022ef" providerId="ADAL" clId="{58EE6F28-5E10-41A8-B3BB-E4F65716C1B5}" dt="2021-03-03T13:49:31.063" v="2933" actId="2"/>
          <ac:spMkLst>
            <pc:docMk/>
            <pc:sldMk cId="788057805" sldId="1026"/>
            <ac:spMk id="8" creationId="{18DEE728-8BE9-49AE-8ACA-F89677E986FD}"/>
          </ac:spMkLst>
        </pc:spChg>
      </pc:sldChg>
      <pc:sldChg chg="addSp delSp modSp">
        <pc:chgData name="Darby,  Paul" userId="d672655a-9a29-4872-953f-9379244022ef" providerId="ADAL" clId="{58EE6F28-5E10-41A8-B3BB-E4F65716C1B5}" dt="2021-03-03T13:49:36.032" v="2935" actId="2"/>
        <pc:sldMkLst>
          <pc:docMk/>
          <pc:sldMk cId="4084494094" sldId="1027"/>
        </pc:sldMkLst>
        <pc:spChg chg="mod">
          <ac:chgData name="Darby,  Paul" userId="d672655a-9a29-4872-953f-9379244022ef" providerId="ADAL" clId="{58EE6F28-5E10-41A8-B3BB-E4F65716C1B5}" dt="2021-03-02T15:57:38.048" v="2085" actId="20577"/>
          <ac:spMkLst>
            <pc:docMk/>
            <pc:sldMk cId="4084494094" sldId="1027"/>
            <ac:spMk id="2" creationId="{06700AA8-FBC6-4204-9E86-F0C3E4574C8B}"/>
          </ac:spMkLst>
        </pc:spChg>
        <pc:spChg chg="mod">
          <ac:chgData name="Darby,  Paul" userId="d672655a-9a29-4872-953f-9379244022ef" providerId="ADAL" clId="{58EE6F28-5E10-41A8-B3BB-E4F65716C1B5}" dt="2021-03-03T13:49:32.984" v="2934" actId="2"/>
          <ac:spMkLst>
            <pc:docMk/>
            <pc:sldMk cId="4084494094" sldId="1027"/>
            <ac:spMk id="3" creationId="{C2471851-C184-4D9D-9019-1971B43130D8}"/>
          </ac:spMkLst>
        </pc:spChg>
        <pc:spChg chg="del">
          <ac:chgData name="Darby,  Paul" userId="d672655a-9a29-4872-953f-9379244022ef" providerId="ADAL" clId="{58EE6F28-5E10-41A8-B3BB-E4F65716C1B5}" dt="2021-02-26T13:37:31.290" v="1300" actId="478"/>
          <ac:spMkLst>
            <pc:docMk/>
            <pc:sldMk cId="4084494094" sldId="1027"/>
            <ac:spMk id="7" creationId="{0A73F6DD-1A00-4B83-BB97-D0D60C87362B}"/>
          </ac:spMkLst>
        </pc:spChg>
        <pc:spChg chg="add mod">
          <ac:chgData name="Darby,  Paul" userId="d672655a-9a29-4872-953f-9379244022ef" providerId="ADAL" clId="{58EE6F28-5E10-41A8-B3BB-E4F65716C1B5}" dt="2021-03-03T13:49:36.032" v="2935" actId="2"/>
          <ac:spMkLst>
            <pc:docMk/>
            <pc:sldMk cId="4084494094" sldId="1027"/>
            <ac:spMk id="8" creationId="{3217005A-0C11-4D15-BEE4-401EDF9756A8}"/>
          </ac:spMkLst>
        </pc:spChg>
      </pc:sldChg>
      <pc:sldChg chg="modSp">
        <pc:chgData name="Darby,  Paul" userId="d672655a-9a29-4872-953f-9379244022ef" providerId="ADAL" clId="{58EE6F28-5E10-41A8-B3BB-E4F65716C1B5}" dt="2021-03-03T13:49:53.912" v="2938" actId="2"/>
        <pc:sldMkLst>
          <pc:docMk/>
          <pc:sldMk cId="4213966212" sldId="1028"/>
        </pc:sldMkLst>
        <pc:spChg chg="mod">
          <ac:chgData name="Darby,  Paul" userId="d672655a-9a29-4872-953f-9379244022ef" providerId="ADAL" clId="{58EE6F28-5E10-41A8-B3BB-E4F65716C1B5}" dt="2021-03-02T16:03:35.448" v="2117" actId="20577"/>
          <ac:spMkLst>
            <pc:docMk/>
            <pc:sldMk cId="4213966212" sldId="1028"/>
            <ac:spMk id="2" creationId="{8E85F14C-550D-443E-9BE5-796CE8EA9964}"/>
          </ac:spMkLst>
        </pc:spChg>
        <pc:spChg chg="mod">
          <ac:chgData name="Darby,  Paul" userId="d672655a-9a29-4872-953f-9379244022ef" providerId="ADAL" clId="{58EE6F28-5E10-41A8-B3BB-E4F65716C1B5}" dt="2021-03-03T13:49:53.912" v="2938" actId="2"/>
          <ac:spMkLst>
            <pc:docMk/>
            <pc:sldMk cId="4213966212" sldId="1028"/>
            <ac:spMk id="3" creationId="{D62BF0E5-78D5-40EF-B939-A9E5697E7957}"/>
          </ac:spMkLst>
        </pc:spChg>
        <pc:spChg chg="mod">
          <ac:chgData name="Darby,  Paul" userId="d672655a-9a29-4872-953f-9379244022ef" providerId="ADAL" clId="{58EE6F28-5E10-41A8-B3BB-E4F65716C1B5}" dt="2021-02-26T13:38:04.238" v="1333" actId="20577"/>
          <ac:spMkLst>
            <pc:docMk/>
            <pc:sldMk cId="4213966212" sldId="1028"/>
            <ac:spMk id="7" creationId="{CEFDB4BF-B688-4CD3-867B-F7766DA99DDE}"/>
          </ac:spMkLst>
        </pc:spChg>
      </pc:sldChg>
      <pc:sldChg chg="modSp">
        <pc:chgData name="Darby,  Paul" userId="d672655a-9a29-4872-953f-9379244022ef" providerId="ADAL" clId="{58EE6F28-5E10-41A8-B3BB-E4F65716C1B5}" dt="2021-03-02T16:06:52.118" v="2146" actId="14100"/>
        <pc:sldMkLst>
          <pc:docMk/>
          <pc:sldMk cId="1798350706" sldId="1029"/>
        </pc:sldMkLst>
        <pc:spChg chg="mod">
          <ac:chgData name="Darby,  Paul" userId="d672655a-9a29-4872-953f-9379244022ef" providerId="ADAL" clId="{58EE6F28-5E10-41A8-B3BB-E4F65716C1B5}" dt="2021-03-02T16:03:44.278" v="2128" actId="20577"/>
          <ac:spMkLst>
            <pc:docMk/>
            <pc:sldMk cId="1798350706" sldId="1029"/>
            <ac:spMk id="2" creationId="{06700AA8-FBC6-4204-9E86-F0C3E4574C8B}"/>
          </ac:spMkLst>
        </pc:spChg>
        <pc:spChg chg="mod">
          <ac:chgData name="Darby,  Paul" userId="d672655a-9a29-4872-953f-9379244022ef" providerId="ADAL" clId="{58EE6F28-5E10-41A8-B3BB-E4F65716C1B5}" dt="2021-03-02T16:06:52.118" v="2146" actId="14100"/>
          <ac:spMkLst>
            <pc:docMk/>
            <pc:sldMk cId="1798350706" sldId="1029"/>
            <ac:spMk id="3" creationId="{C2471851-C184-4D9D-9019-1971B43130D8}"/>
          </ac:spMkLst>
        </pc:spChg>
        <pc:spChg chg="mod">
          <ac:chgData name="Darby,  Paul" userId="d672655a-9a29-4872-953f-9379244022ef" providerId="ADAL" clId="{58EE6F28-5E10-41A8-B3BB-E4F65716C1B5}" dt="2021-02-26T13:38:30.660" v="1365" actId="20577"/>
          <ac:spMkLst>
            <pc:docMk/>
            <pc:sldMk cId="1798350706" sldId="1029"/>
            <ac:spMk id="7" creationId="{C0CAFFB1-1EAB-41F5-8FE5-ECDEEAA3BA4F}"/>
          </ac:spMkLst>
        </pc:spChg>
        <pc:picChg chg="mod">
          <ac:chgData name="Darby,  Paul" userId="d672655a-9a29-4872-953f-9379244022ef" providerId="ADAL" clId="{58EE6F28-5E10-41A8-B3BB-E4F65716C1B5}" dt="2021-03-02T16:04:27.518" v="2131" actId="1076"/>
          <ac:picMkLst>
            <pc:docMk/>
            <pc:sldMk cId="1798350706" sldId="1029"/>
            <ac:picMk id="5" creationId="{7E87CD62-1BC3-456B-BF6B-2E027C4BDAF1}"/>
          </ac:picMkLst>
        </pc:picChg>
      </pc:sldChg>
      <pc:sldChg chg="modSp">
        <pc:chgData name="Darby,  Paul" userId="d672655a-9a29-4872-953f-9379244022ef" providerId="ADAL" clId="{58EE6F28-5E10-41A8-B3BB-E4F65716C1B5}" dt="2021-03-03T09:26:43.700" v="2346" actId="14100"/>
        <pc:sldMkLst>
          <pc:docMk/>
          <pc:sldMk cId="1817570343" sldId="1030"/>
        </pc:sldMkLst>
        <pc:spChg chg="mod">
          <ac:chgData name="Darby,  Paul" userId="d672655a-9a29-4872-953f-9379244022ef" providerId="ADAL" clId="{58EE6F28-5E10-41A8-B3BB-E4F65716C1B5}" dt="2021-03-03T09:26:43.700" v="2346" actId="14100"/>
          <ac:spMkLst>
            <pc:docMk/>
            <pc:sldMk cId="1817570343" sldId="1030"/>
            <ac:spMk id="3" creationId="{1A61F140-4A34-4BE1-956C-986DEF7C628C}"/>
          </ac:spMkLst>
        </pc:spChg>
      </pc:sldChg>
      <pc:sldChg chg="modSp">
        <pc:chgData name="Darby,  Paul" userId="d672655a-9a29-4872-953f-9379244022ef" providerId="ADAL" clId="{58EE6F28-5E10-41A8-B3BB-E4F65716C1B5}" dt="2021-03-02T16:10:08.458" v="2178" actId="113"/>
        <pc:sldMkLst>
          <pc:docMk/>
          <pc:sldMk cId="649888891" sldId="1031"/>
        </pc:sldMkLst>
        <pc:spChg chg="mod">
          <ac:chgData name="Darby,  Paul" userId="d672655a-9a29-4872-953f-9379244022ef" providerId="ADAL" clId="{58EE6F28-5E10-41A8-B3BB-E4F65716C1B5}" dt="2021-03-02T16:07:13.563" v="2157" actId="20577"/>
          <ac:spMkLst>
            <pc:docMk/>
            <pc:sldMk cId="649888891" sldId="1031"/>
            <ac:spMk id="2" creationId="{8E85F14C-550D-443E-9BE5-796CE8EA9964}"/>
          </ac:spMkLst>
        </pc:spChg>
        <pc:spChg chg="mod">
          <ac:chgData name="Darby,  Paul" userId="d672655a-9a29-4872-953f-9379244022ef" providerId="ADAL" clId="{58EE6F28-5E10-41A8-B3BB-E4F65716C1B5}" dt="2021-03-02T16:10:08.458" v="2178" actId="113"/>
          <ac:spMkLst>
            <pc:docMk/>
            <pc:sldMk cId="649888891" sldId="1031"/>
            <ac:spMk id="3" creationId="{D62BF0E5-78D5-40EF-B939-A9E5697E7957}"/>
          </ac:spMkLst>
        </pc:spChg>
        <pc:spChg chg="mod">
          <ac:chgData name="Darby,  Paul" userId="d672655a-9a29-4872-953f-9379244022ef" providerId="ADAL" clId="{58EE6F28-5E10-41A8-B3BB-E4F65716C1B5}" dt="2021-02-26T13:38:47.515" v="1389" actId="20577"/>
          <ac:spMkLst>
            <pc:docMk/>
            <pc:sldMk cId="649888891" sldId="1031"/>
            <ac:spMk id="7" creationId="{98D806A9-712A-4697-BB02-F785406CBE6E}"/>
          </ac:spMkLst>
        </pc:spChg>
      </pc:sldChg>
      <pc:sldChg chg="modSp">
        <pc:chgData name="Darby,  Paul" userId="d672655a-9a29-4872-953f-9379244022ef" providerId="ADAL" clId="{58EE6F28-5E10-41A8-B3BB-E4F65716C1B5}" dt="2021-03-03T13:49:55.767" v="2939" actId="2"/>
        <pc:sldMkLst>
          <pc:docMk/>
          <pc:sldMk cId="773484171" sldId="1032"/>
        </pc:sldMkLst>
        <pc:spChg chg="mod">
          <ac:chgData name="Darby,  Paul" userId="d672655a-9a29-4872-953f-9379244022ef" providerId="ADAL" clId="{58EE6F28-5E10-41A8-B3BB-E4F65716C1B5}" dt="2021-03-02T16:10:21.005" v="2186" actId="20577"/>
          <ac:spMkLst>
            <pc:docMk/>
            <pc:sldMk cId="773484171" sldId="1032"/>
            <ac:spMk id="2" creationId="{8E85F14C-550D-443E-9BE5-796CE8EA9964}"/>
          </ac:spMkLst>
        </pc:spChg>
        <pc:spChg chg="mod">
          <ac:chgData name="Darby,  Paul" userId="d672655a-9a29-4872-953f-9379244022ef" providerId="ADAL" clId="{58EE6F28-5E10-41A8-B3BB-E4F65716C1B5}" dt="2021-03-03T13:49:55.767" v="2939" actId="2"/>
          <ac:spMkLst>
            <pc:docMk/>
            <pc:sldMk cId="773484171" sldId="1032"/>
            <ac:spMk id="3" creationId="{D62BF0E5-78D5-40EF-B939-A9E5697E7957}"/>
          </ac:spMkLst>
        </pc:spChg>
        <pc:spChg chg="mod">
          <ac:chgData name="Darby,  Paul" userId="d672655a-9a29-4872-953f-9379244022ef" providerId="ADAL" clId="{58EE6F28-5E10-41A8-B3BB-E4F65716C1B5}" dt="2021-02-26T13:39:51.466" v="1416" actId="20577"/>
          <ac:spMkLst>
            <pc:docMk/>
            <pc:sldMk cId="773484171" sldId="1032"/>
            <ac:spMk id="7" creationId="{2B7EC6B1-A848-4729-A106-EFF4DEE1D18D}"/>
          </ac:spMkLst>
        </pc:spChg>
      </pc:sldChg>
      <pc:sldChg chg="addSp modSp">
        <pc:chgData name="Darby,  Paul" userId="d672655a-9a29-4872-953f-9379244022ef" providerId="ADAL" clId="{58EE6F28-5E10-41A8-B3BB-E4F65716C1B5}" dt="2021-03-02T16:14:34.104" v="2200" actId="113"/>
        <pc:sldMkLst>
          <pc:docMk/>
          <pc:sldMk cId="1952247241" sldId="1033"/>
        </pc:sldMkLst>
        <pc:spChg chg="mod">
          <ac:chgData name="Darby,  Paul" userId="d672655a-9a29-4872-953f-9379244022ef" providerId="ADAL" clId="{58EE6F28-5E10-41A8-B3BB-E4F65716C1B5}" dt="2021-03-02T16:13:41.876" v="2195" actId="113"/>
          <ac:spMkLst>
            <pc:docMk/>
            <pc:sldMk cId="1952247241" sldId="1033"/>
            <ac:spMk id="3" creationId="{D62BF0E5-78D5-40EF-B939-A9E5697E7957}"/>
          </ac:spMkLst>
        </pc:spChg>
        <pc:spChg chg="mod">
          <ac:chgData name="Darby,  Paul" userId="d672655a-9a29-4872-953f-9379244022ef" providerId="ADAL" clId="{58EE6F28-5E10-41A8-B3BB-E4F65716C1B5}" dt="2021-02-26T13:44:02.090" v="1521" actId="20577"/>
          <ac:spMkLst>
            <pc:docMk/>
            <pc:sldMk cId="1952247241" sldId="1033"/>
            <ac:spMk id="7" creationId="{994CD459-D773-413B-9037-52B97302A87F}"/>
          </ac:spMkLst>
        </pc:spChg>
        <pc:spChg chg="add mod">
          <ac:chgData name="Darby,  Paul" userId="d672655a-9a29-4872-953f-9379244022ef" providerId="ADAL" clId="{58EE6F28-5E10-41A8-B3BB-E4F65716C1B5}" dt="2021-03-02T16:14:34.104" v="2200" actId="113"/>
          <ac:spMkLst>
            <pc:docMk/>
            <pc:sldMk cId="1952247241" sldId="1033"/>
            <ac:spMk id="8" creationId="{EDD33FC5-D275-4F8B-8823-0928B10CA5FA}"/>
          </ac:spMkLst>
        </pc:spChg>
      </pc:sldChg>
      <pc:sldChg chg="addSp modSp">
        <pc:chgData name="Darby,  Paul" userId="d672655a-9a29-4872-953f-9379244022ef" providerId="ADAL" clId="{58EE6F28-5E10-41A8-B3BB-E4F65716C1B5}" dt="2021-03-02T15:53:42.440" v="2039" actId="113"/>
        <pc:sldMkLst>
          <pc:docMk/>
          <pc:sldMk cId="1039586846" sldId="1035"/>
        </pc:sldMkLst>
        <pc:spChg chg="mod">
          <ac:chgData name="Darby,  Paul" userId="d672655a-9a29-4872-953f-9379244022ef" providerId="ADAL" clId="{58EE6F28-5E10-41A8-B3BB-E4F65716C1B5}" dt="2021-03-02T15:53:42.440" v="2039" actId="113"/>
          <ac:spMkLst>
            <pc:docMk/>
            <pc:sldMk cId="1039586846" sldId="1035"/>
            <ac:spMk id="3" creationId="{7FF0F949-59F4-48FD-98F2-01B3122F9DAC}"/>
          </ac:spMkLst>
        </pc:spChg>
        <pc:spChg chg="add">
          <ac:chgData name="Darby,  Paul" userId="d672655a-9a29-4872-953f-9379244022ef" providerId="ADAL" clId="{58EE6F28-5E10-41A8-B3BB-E4F65716C1B5}" dt="2021-02-26T13:36:44.226" v="1278"/>
          <ac:spMkLst>
            <pc:docMk/>
            <pc:sldMk cId="1039586846" sldId="1035"/>
            <ac:spMk id="6" creationId="{5E9F489E-80B6-4D8A-9DBB-EC7E6D174094}"/>
          </ac:spMkLst>
        </pc:spChg>
        <pc:picChg chg="add">
          <ac:chgData name="Darby,  Paul" userId="d672655a-9a29-4872-953f-9379244022ef" providerId="ADAL" clId="{58EE6F28-5E10-41A8-B3BB-E4F65716C1B5}" dt="2021-02-26T13:36:33.434" v="1277"/>
          <ac:picMkLst>
            <pc:docMk/>
            <pc:sldMk cId="1039586846" sldId="1035"/>
            <ac:picMk id="5" creationId="{B6C72157-BFC5-4D77-AB30-7173E96211C9}"/>
          </ac:picMkLst>
        </pc:picChg>
      </pc:sldChg>
      <pc:sldChg chg="modSp">
        <pc:chgData name="Darby,  Paul" userId="d672655a-9a29-4872-953f-9379244022ef" providerId="ADAL" clId="{58EE6F28-5E10-41A8-B3BB-E4F65716C1B5}" dt="2021-03-03T09:27:45.210" v="2350" actId="14100"/>
        <pc:sldMkLst>
          <pc:docMk/>
          <pc:sldMk cId="2232917891" sldId="1037"/>
        </pc:sldMkLst>
        <pc:spChg chg="mod">
          <ac:chgData name="Darby,  Paul" userId="d672655a-9a29-4872-953f-9379244022ef" providerId="ADAL" clId="{58EE6F28-5E10-41A8-B3BB-E4F65716C1B5}" dt="2021-03-03T09:27:45.210" v="2350" actId="14100"/>
          <ac:spMkLst>
            <pc:docMk/>
            <pc:sldMk cId="2232917891" sldId="1037"/>
            <ac:spMk id="3" creationId="{2F46186C-18FD-4F4D-AA84-7E14804B3F02}"/>
          </ac:spMkLst>
        </pc:spChg>
      </pc:sldChg>
      <pc:sldChg chg="addSp delSp modSp add ord">
        <pc:chgData name="Darby,  Paul" userId="d672655a-9a29-4872-953f-9379244022ef" providerId="ADAL" clId="{58EE6F28-5E10-41A8-B3BB-E4F65716C1B5}" dt="2021-03-03T09:06:42.217" v="2310" actId="14100"/>
        <pc:sldMkLst>
          <pc:docMk/>
          <pc:sldMk cId="91303199" sldId="1041"/>
        </pc:sldMkLst>
        <pc:spChg chg="add del mod">
          <ac:chgData name="Darby,  Paul" userId="d672655a-9a29-4872-953f-9379244022ef" providerId="ADAL" clId="{58EE6F28-5E10-41A8-B3BB-E4F65716C1B5}" dt="2021-02-25T14:30:31.647" v="761" actId="478"/>
          <ac:spMkLst>
            <pc:docMk/>
            <pc:sldMk cId="91303199" sldId="1041"/>
            <ac:spMk id="2" creationId="{9F8696AB-B7A2-4642-9134-EE64467FDFF8}"/>
          </ac:spMkLst>
        </pc:spChg>
        <pc:spChg chg="mod">
          <ac:chgData name="Darby,  Paul" userId="d672655a-9a29-4872-953f-9379244022ef" providerId="ADAL" clId="{58EE6F28-5E10-41A8-B3BB-E4F65716C1B5}" dt="2021-03-03T09:06:42.217" v="2310" actId="14100"/>
          <ac:spMkLst>
            <pc:docMk/>
            <pc:sldMk cId="91303199" sldId="1041"/>
            <ac:spMk id="3" creationId="{7FF0F949-59F4-48FD-98F2-01B3122F9DAC}"/>
          </ac:spMkLst>
        </pc:spChg>
        <pc:spChg chg="add del mod">
          <ac:chgData name="Darby,  Paul" userId="d672655a-9a29-4872-953f-9379244022ef" providerId="ADAL" clId="{58EE6F28-5E10-41A8-B3BB-E4F65716C1B5}" dt="2021-02-25T14:30:31.647" v="761" actId="478"/>
          <ac:spMkLst>
            <pc:docMk/>
            <pc:sldMk cId="91303199" sldId="1041"/>
            <ac:spMk id="5" creationId="{512FE05F-F366-40A9-8D5A-1D23836FE7E1}"/>
          </ac:spMkLst>
        </pc:spChg>
        <pc:picChg chg="add del mod">
          <ac:chgData name="Darby,  Paul" userId="d672655a-9a29-4872-953f-9379244022ef" providerId="ADAL" clId="{58EE6F28-5E10-41A8-B3BB-E4F65716C1B5}" dt="2021-02-25T14:30:30.378" v="759"/>
          <ac:picMkLst>
            <pc:docMk/>
            <pc:sldMk cId="91303199" sldId="1041"/>
            <ac:picMk id="6" creationId="{4022071B-DFCF-4E1D-BDAF-AF70AF86C7C1}"/>
          </ac:picMkLst>
        </pc:picChg>
      </pc:sldChg>
      <pc:sldChg chg="modSp add">
        <pc:chgData name="Darby,  Paul" userId="d672655a-9a29-4872-953f-9379244022ef" providerId="ADAL" clId="{58EE6F28-5E10-41A8-B3BB-E4F65716C1B5}" dt="2021-03-03T13:49:20.552" v="2931" actId="2"/>
        <pc:sldMkLst>
          <pc:docMk/>
          <pc:sldMk cId="417898739" sldId="1042"/>
        </pc:sldMkLst>
        <pc:spChg chg="mod">
          <ac:chgData name="Darby,  Paul" userId="d672655a-9a29-4872-953f-9379244022ef" providerId="ADAL" clId="{58EE6F28-5E10-41A8-B3BB-E4F65716C1B5}" dt="2021-02-24T12:40:36.270" v="170" actId="20577"/>
          <ac:spMkLst>
            <pc:docMk/>
            <pc:sldMk cId="417898739" sldId="1042"/>
            <ac:spMk id="2" creationId="{9F8696AB-B7A2-4642-9134-EE64467FDFF8}"/>
          </ac:spMkLst>
        </pc:spChg>
        <pc:spChg chg="mod">
          <ac:chgData name="Darby,  Paul" userId="d672655a-9a29-4872-953f-9379244022ef" providerId="ADAL" clId="{58EE6F28-5E10-41A8-B3BB-E4F65716C1B5}" dt="2021-03-03T13:49:20.552" v="2931" actId="2"/>
          <ac:spMkLst>
            <pc:docMk/>
            <pc:sldMk cId="417898739" sldId="1042"/>
            <ac:spMk id="3" creationId="{7FF0F949-59F4-48FD-98F2-01B3122F9DAC}"/>
          </ac:spMkLst>
        </pc:spChg>
      </pc:sldChg>
      <pc:sldChg chg="addSp delSp modSp add ord">
        <pc:chgData name="Darby,  Paul" userId="d672655a-9a29-4872-953f-9379244022ef" providerId="ADAL" clId="{58EE6F28-5E10-41A8-B3BB-E4F65716C1B5}" dt="2021-03-03T16:48:12.889" v="2981" actId="20577"/>
        <pc:sldMkLst>
          <pc:docMk/>
          <pc:sldMk cId="3770691204" sldId="1044"/>
        </pc:sldMkLst>
        <pc:spChg chg="mod">
          <ac:chgData name="Darby,  Paul" userId="d672655a-9a29-4872-953f-9379244022ef" providerId="ADAL" clId="{58EE6F28-5E10-41A8-B3BB-E4F65716C1B5}" dt="2021-03-03T16:48:12.889" v="2981" actId="20577"/>
          <ac:spMkLst>
            <pc:docMk/>
            <pc:sldMk cId="3770691204" sldId="1044"/>
            <ac:spMk id="2" creationId="{9F8696AB-B7A2-4642-9134-EE64467FDFF8}"/>
          </ac:spMkLst>
        </pc:spChg>
        <pc:spChg chg="del mod">
          <ac:chgData name="Darby,  Paul" userId="d672655a-9a29-4872-953f-9379244022ef" providerId="ADAL" clId="{58EE6F28-5E10-41A8-B3BB-E4F65716C1B5}" dt="2021-02-26T11:36:44.449" v="830" actId="478"/>
          <ac:spMkLst>
            <pc:docMk/>
            <pc:sldMk cId="3770691204" sldId="1044"/>
            <ac:spMk id="3" creationId="{7FF0F949-59F4-48FD-98F2-01B3122F9DAC}"/>
          </ac:spMkLst>
        </pc:spChg>
        <pc:spChg chg="add del mod">
          <ac:chgData name="Darby,  Paul" userId="d672655a-9a29-4872-953f-9379244022ef" providerId="ADAL" clId="{58EE6F28-5E10-41A8-B3BB-E4F65716C1B5}" dt="2021-02-26T11:36:53.118" v="834" actId="478"/>
          <ac:spMkLst>
            <pc:docMk/>
            <pc:sldMk cId="3770691204" sldId="1044"/>
            <ac:spMk id="5" creationId="{0EF84A3F-C175-49C5-881F-981824518233}"/>
          </ac:spMkLst>
        </pc:spChg>
        <pc:spChg chg="add mod">
          <ac:chgData name="Darby,  Paul" userId="d672655a-9a29-4872-953f-9379244022ef" providerId="ADAL" clId="{58EE6F28-5E10-41A8-B3BB-E4F65716C1B5}" dt="2021-03-03T13:41:32.293" v="2816" actId="14100"/>
          <ac:spMkLst>
            <pc:docMk/>
            <pc:sldMk cId="3770691204" sldId="1044"/>
            <ac:spMk id="6" creationId="{CECC38D4-38E2-4E53-8592-7EE7C39C0D96}"/>
          </ac:spMkLst>
        </pc:spChg>
        <pc:spChg chg="add del mod">
          <ac:chgData name="Darby,  Paul" userId="d672655a-9a29-4872-953f-9379244022ef" providerId="ADAL" clId="{58EE6F28-5E10-41A8-B3BB-E4F65716C1B5}" dt="2021-02-26T11:36:46.576" v="831" actId="478"/>
          <ac:spMkLst>
            <pc:docMk/>
            <pc:sldMk cId="3770691204" sldId="1044"/>
            <ac:spMk id="7" creationId="{699FCA43-07C7-4617-97E9-50A0D5885FFF}"/>
          </ac:spMkLst>
        </pc:spChg>
        <pc:picChg chg="add mod">
          <ac:chgData name="Darby,  Paul" userId="d672655a-9a29-4872-953f-9379244022ef" providerId="ADAL" clId="{58EE6F28-5E10-41A8-B3BB-E4F65716C1B5}" dt="2021-03-03T08:47:28.162" v="2210" actId="14100"/>
          <ac:picMkLst>
            <pc:docMk/>
            <pc:sldMk cId="3770691204" sldId="1044"/>
            <ac:picMk id="1026" creationId="{0C21F153-7515-4A12-9DD4-553971C8A508}"/>
          </ac:picMkLst>
        </pc:picChg>
      </pc:sldChg>
      <pc:sldChg chg="modSp add">
        <pc:chgData name="Darby,  Paul" userId="d672655a-9a29-4872-953f-9379244022ef" providerId="ADAL" clId="{58EE6F28-5E10-41A8-B3BB-E4F65716C1B5}" dt="2021-03-03T09:04:28.257" v="2283" actId="20577"/>
        <pc:sldMkLst>
          <pc:docMk/>
          <pc:sldMk cId="2494686048" sldId="3978"/>
        </pc:sldMkLst>
        <pc:spChg chg="mod">
          <ac:chgData name="Darby,  Paul" userId="d672655a-9a29-4872-953f-9379244022ef" providerId="ADAL" clId="{58EE6F28-5E10-41A8-B3BB-E4F65716C1B5}" dt="2021-03-03T09:04:28.257" v="2283" actId="20577"/>
          <ac:spMkLst>
            <pc:docMk/>
            <pc:sldMk cId="2494686048" sldId="3978"/>
            <ac:spMk id="2" creationId="{A1D60CD0-FFA7-4658-8384-51E26D8233B1}"/>
          </ac:spMkLst>
        </pc:spChg>
        <pc:spChg chg="mod">
          <ac:chgData name="Darby,  Paul" userId="d672655a-9a29-4872-953f-9379244022ef" providerId="ADAL" clId="{58EE6F28-5E10-41A8-B3BB-E4F65716C1B5}" dt="2021-02-24T13:12:14.600" v="474" actId="20577"/>
          <ac:spMkLst>
            <pc:docMk/>
            <pc:sldMk cId="2494686048" sldId="3978"/>
            <ac:spMk id="15" creationId="{DF3CA816-33B0-46D8-8DAA-A79C8C91A1B5}"/>
          </ac:spMkLst>
        </pc:spChg>
      </pc:sldChg>
      <pc:sldChg chg="modSp add">
        <pc:chgData name="Darby,  Paul" userId="d672655a-9a29-4872-953f-9379244022ef" providerId="ADAL" clId="{58EE6F28-5E10-41A8-B3BB-E4F65716C1B5}" dt="2021-03-03T09:06:25.589" v="2308" actId="20577"/>
        <pc:sldMkLst>
          <pc:docMk/>
          <pc:sldMk cId="2879163373" sldId="7732"/>
        </pc:sldMkLst>
        <pc:spChg chg="mod">
          <ac:chgData name="Darby,  Paul" userId="d672655a-9a29-4872-953f-9379244022ef" providerId="ADAL" clId="{58EE6F28-5E10-41A8-B3BB-E4F65716C1B5}" dt="2021-03-03T09:06:25.589" v="2308" actId="20577"/>
          <ac:spMkLst>
            <pc:docMk/>
            <pc:sldMk cId="2879163373" sldId="7732"/>
            <ac:spMk id="40" creationId="{81C42C0F-C432-4284-A5CF-A15BCC420139}"/>
          </ac:spMkLst>
        </pc:spChg>
      </pc:sldChg>
      <pc:sldChg chg="addSp delSp modSp add ord">
        <pc:chgData name="Darby,  Paul" userId="d672655a-9a29-4872-953f-9379244022ef" providerId="ADAL" clId="{58EE6F28-5E10-41A8-B3BB-E4F65716C1B5}" dt="2021-03-03T16:48:31.847" v="2993" actId="20577"/>
        <pc:sldMkLst>
          <pc:docMk/>
          <pc:sldMk cId="3734703450" sldId="7733"/>
        </pc:sldMkLst>
        <pc:spChg chg="mod">
          <ac:chgData name="Darby,  Paul" userId="d672655a-9a29-4872-953f-9379244022ef" providerId="ADAL" clId="{58EE6F28-5E10-41A8-B3BB-E4F65716C1B5}" dt="2021-03-03T16:48:31.847" v="2993" actId="20577"/>
          <ac:spMkLst>
            <pc:docMk/>
            <pc:sldMk cId="3734703450" sldId="7733"/>
            <ac:spMk id="2" creationId="{9F8696AB-B7A2-4642-9134-EE64467FDFF8}"/>
          </ac:spMkLst>
        </pc:spChg>
        <pc:spChg chg="mod">
          <ac:chgData name="Darby,  Paul" userId="d672655a-9a29-4872-953f-9379244022ef" providerId="ADAL" clId="{58EE6F28-5E10-41A8-B3BB-E4F65716C1B5}" dt="2021-03-03T13:49:23.199" v="2932" actId="2"/>
          <ac:spMkLst>
            <pc:docMk/>
            <pc:sldMk cId="3734703450" sldId="7733"/>
            <ac:spMk id="3" creationId="{7FF0F949-59F4-48FD-98F2-01B3122F9DAC}"/>
          </ac:spMkLst>
        </pc:spChg>
        <pc:spChg chg="del">
          <ac:chgData name="Darby,  Paul" userId="d672655a-9a29-4872-953f-9379244022ef" providerId="ADAL" clId="{58EE6F28-5E10-41A8-B3BB-E4F65716C1B5}" dt="2021-02-24T13:14:37.738" v="478" actId="478"/>
          <ac:spMkLst>
            <pc:docMk/>
            <pc:sldMk cId="3734703450" sldId="7733"/>
            <ac:spMk id="5" creationId="{0EF84A3F-C175-49C5-881F-981824518233}"/>
          </ac:spMkLst>
        </pc:spChg>
        <pc:spChg chg="add del mod">
          <ac:chgData name="Darby,  Paul" userId="d672655a-9a29-4872-953f-9379244022ef" providerId="ADAL" clId="{58EE6F28-5E10-41A8-B3BB-E4F65716C1B5}" dt="2021-02-24T13:15:53.934" v="486" actId="478"/>
          <ac:spMkLst>
            <pc:docMk/>
            <pc:sldMk cId="3734703450" sldId="7733"/>
            <ac:spMk id="6" creationId="{D56B2F5A-5469-44DA-B2D6-B9766C4A4E62}"/>
          </ac:spMkLst>
        </pc:spChg>
        <pc:spChg chg="add del mod">
          <ac:chgData name="Darby,  Paul" userId="d672655a-9a29-4872-953f-9379244022ef" providerId="ADAL" clId="{58EE6F28-5E10-41A8-B3BB-E4F65716C1B5}" dt="2021-02-24T13:15:43.990" v="485" actId="478"/>
          <ac:spMkLst>
            <pc:docMk/>
            <pc:sldMk cId="3734703450" sldId="7733"/>
            <ac:spMk id="7" creationId="{59CCA908-7126-43D8-8C9C-381F09403CC6}"/>
          </ac:spMkLst>
        </pc:spChg>
        <pc:spChg chg="add mod">
          <ac:chgData name="Darby,  Paul" userId="d672655a-9a29-4872-953f-9379244022ef" providerId="ADAL" clId="{58EE6F28-5E10-41A8-B3BB-E4F65716C1B5}" dt="2021-03-03T13:43:43.233" v="2918" actId="20577"/>
          <ac:spMkLst>
            <pc:docMk/>
            <pc:sldMk cId="3734703450" sldId="7733"/>
            <ac:spMk id="8" creationId="{608E58C1-918A-4A1A-BD30-4395AA1EB9D9}"/>
          </ac:spMkLst>
        </pc:spChg>
        <pc:spChg chg="add mod">
          <ac:chgData name="Darby,  Paul" userId="d672655a-9a29-4872-953f-9379244022ef" providerId="ADAL" clId="{58EE6F28-5E10-41A8-B3BB-E4F65716C1B5}" dt="2021-03-03T13:45:06.732" v="2928" actId="113"/>
          <ac:spMkLst>
            <pc:docMk/>
            <pc:sldMk cId="3734703450" sldId="7733"/>
            <ac:spMk id="9" creationId="{E2ABA95F-12A1-4793-A644-DD1E807B876D}"/>
          </ac:spMkLst>
        </pc:spChg>
      </pc:sldChg>
      <pc:sldChg chg="delSp modSp add ord">
        <pc:chgData name="Darby,  Paul" userId="d672655a-9a29-4872-953f-9379244022ef" providerId="ADAL" clId="{58EE6F28-5E10-41A8-B3BB-E4F65716C1B5}" dt="2021-03-03T16:48:27.680" v="2989" actId="20577"/>
        <pc:sldMkLst>
          <pc:docMk/>
          <pc:sldMk cId="3542734676" sldId="7734"/>
        </pc:sldMkLst>
        <pc:spChg chg="mod">
          <ac:chgData name="Darby,  Paul" userId="d672655a-9a29-4872-953f-9379244022ef" providerId="ADAL" clId="{58EE6F28-5E10-41A8-B3BB-E4F65716C1B5}" dt="2021-03-03T16:48:27.680" v="2989" actId="20577"/>
          <ac:spMkLst>
            <pc:docMk/>
            <pc:sldMk cId="3542734676" sldId="7734"/>
            <ac:spMk id="2" creationId="{9F8696AB-B7A2-4642-9134-EE64467FDFF8}"/>
          </ac:spMkLst>
        </pc:spChg>
        <pc:spChg chg="mod">
          <ac:chgData name="Darby,  Paul" userId="d672655a-9a29-4872-953f-9379244022ef" providerId="ADAL" clId="{58EE6F28-5E10-41A8-B3BB-E4F65716C1B5}" dt="2021-02-24T13:27:58.938" v="552" actId="1076"/>
          <ac:spMkLst>
            <pc:docMk/>
            <pc:sldMk cId="3542734676" sldId="7734"/>
            <ac:spMk id="3" creationId="{7FF0F949-59F4-48FD-98F2-01B3122F9DAC}"/>
          </ac:spMkLst>
        </pc:spChg>
        <pc:spChg chg="mod">
          <ac:chgData name="Darby,  Paul" userId="d672655a-9a29-4872-953f-9379244022ef" providerId="ADAL" clId="{58EE6F28-5E10-41A8-B3BB-E4F65716C1B5}" dt="2021-03-03T13:42:47.390" v="2859" actId="20577"/>
          <ac:spMkLst>
            <pc:docMk/>
            <pc:sldMk cId="3542734676" sldId="7734"/>
            <ac:spMk id="8" creationId="{608E58C1-918A-4A1A-BD30-4395AA1EB9D9}"/>
          </ac:spMkLst>
        </pc:spChg>
        <pc:spChg chg="del">
          <ac:chgData name="Darby,  Paul" userId="d672655a-9a29-4872-953f-9379244022ef" providerId="ADAL" clId="{58EE6F28-5E10-41A8-B3BB-E4F65716C1B5}" dt="2021-02-24T13:27:42.887" v="548" actId="478"/>
          <ac:spMkLst>
            <pc:docMk/>
            <pc:sldMk cId="3542734676" sldId="7734"/>
            <ac:spMk id="9" creationId="{E2ABA95F-12A1-4793-A644-DD1E807B876D}"/>
          </ac:spMkLst>
        </pc:spChg>
      </pc:sldChg>
      <pc:sldChg chg="addSp delSp modSp add del">
        <pc:chgData name="Darby,  Paul" userId="d672655a-9a29-4872-953f-9379244022ef" providerId="ADAL" clId="{58EE6F28-5E10-41A8-B3BB-E4F65716C1B5}" dt="2021-03-03T09:03:50.065" v="2279" actId="2696"/>
        <pc:sldMkLst>
          <pc:docMk/>
          <pc:sldMk cId="763619608" sldId="7735"/>
        </pc:sldMkLst>
        <pc:spChg chg="mod">
          <ac:chgData name="Darby,  Paul" userId="d672655a-9a29-4872-953f-9379244022ef" providerId="ADAL" clId="{58EE6F28-5E10-41A8-B3BB-E4F65716C1B5}" dt="2021-03-02T15:29:37.169" v="2007" actId="20577"/>
          <ac:spMkLst>
            <pc:docMk/>
            <pc:sldMk cId="763619608" sldId="7735"/>
            <ac:spMk id="2" creationId="{9F8696AB-B7A2-4642-9134-EE64467FDFF8}"/>
          </ac:spMkLst>
        </pc:spChg>
        <pc:spChg chg="mod">
          <ac:chgData name="Darby,  Paul" userId="d672655a-9a29-4872-953f-9379244022ef" providerId="ADAL" clId="{58EE6F28-5E10-41A8-B3BB-E4F65716C1B5}" dt="2021-03-02T15:15:08.650" v="1964" actId="20577"/>
          <ac:spMkLst>
            <pc:docMk/>
            <pc:sldMk cId="763619608" sldId="7735"/>
            <ac:spMk id="3" creationId="{7FF0F949-59F4-48FD-98F2-01B3122F9DAC}"/>
          </ac:spMkLst>
        </pc:spChg>
        <pc:spChg chg="add mod">
          <ac:chgData name="Darby,  Paul" userId="d672655a-9a29-4872-953f-9379244022ef" providerId="ADAL" clId="{58EE6F28-5E10-41A8-B3BB-E4F65716C1B5}" dt="2021-03-02T11:32:44.020" v="1648" actId="20577"/>
          <ac:spMkLst>
            <pc:docMk/>
            <pc:sldMk cId="763619608" sldId="7735"/>
            <ac:spMk id="7" creationId="{333A6DE6-FE14-4BC3-80A7-83A42DDD4CD4}"/>
          </ac:spMkLst>
        </pc:spChg>
        <pc:spChg chg="mod">
          <ac:chgData name="Darby,  Paul" userId="d672655a-9a29-4872-953f-9379244022ef" providerId="ADAL" clId="{58EE6F28-5E10-41A8-B3BB-E4F65716C1B5}" dt="2021-03-02T11:30:15.528" v="1585" actId="20577"/>
          <ac:spMkLst>
            <pc:docMk/>
            <pc:sldMk cId="763619608" sldId="7735"/>
            <ac:spMk id="8" creationId="{608E58C1-918A-4A1A-BD30-4395AA1EB9D9}"/>
          </ac:spMkLst>
        </pc:spChg>
        <pc:spChg chg="del mod">
          <ac:chgData name="Darby,  Paul" userId="d672655a-9a29-4872-953f-9379244022ef" providerId="ADAL" clId="{58EE6F28-5E10-41A8-B3BB-E4F65716C1B5}" dt="2021-02-24T13:32:01.262" v="586" actId="478"/>
          <ac:spMkLst>
            <pc:docMk/>
            <pc:sldMk cId="763619608" sldId="7735"/>
            <ac:spMk id="9" creationId="{E2ABA95F-12A1-4793-A644-DD1E807B876D}"/>
          </ac:spMkLst>
        </pc:spChg>
        <pc:picChg chg="add del mod">
          <ac:chgData name="Darby,  Paul" userId="d672655a-9a29-4872-953f-9379244022ef" providerId="ADAL" clId="{58EE6F28-5E10-41A8-B3BB-E4F65716C1B5}" dt="2021-03-02T14:20:25.379" v="1702" actId="478"/>
          <ac:picMkLst>
            <pc:docMk/>
            <pc:sldMk cId="763619608" sldId="7735"/>
            <ac:picMk id="6" creationId="{094C75EF-B75A-4E95-BC13-2F741D17EADF}"/>
          </ac:picMkLst>
        </pc:picChg>
        <pc:picChg chg="add mod">
          <ac:chgData name="Darby,  Paul" userId="d672655a-9a29-4872-953f-9379244022ef" providerId="ADAL" clId="{58EE6F28-5E10-41A8-B3BB-E4F65716C1B5}" dt="2021-03-02T14:20:47.538" v="1705" actId="1076"/>
          <ac:picMkLst>
            <pc:docMk/>
            <pc:sldMk cId="763619608" sldId="7735"/>
            <ac:picMk id="9" creationId="{870FF24E-E7F5-4DD3-A01C-D7E04CE1D6B6}"/>
          </ac:picMkLst>
        </pc:picChg>
      </pc:sldChg>
      <pc:sldChg chg="modSp add">
        <pc:chgData name="Darby,  Paul" userId="d672655a-9a29-4872-953f-9379244022ef" providerId="ADAL" clId="{58EE6F28-5E10-41A8-B3BB-E4F65716C1B5}" dt="2021-03-03T13:50:01.912" v="2943" actId="2"/>
        <pc:sldMkLst>
          <pc:docMk/>
          <pc:sldMk cId="3895116001" sldId="7743"/>
        </pc:sldMkLst>
        <pc:spChg chg="mod">
          <ac:chgData name="Darby,  Paul" userId="d672655a-9a29-4872-953f-9379244022ef" providerId="ADAL" clId="{58EE6F28-5E10-41A8-B3BB-E4F65716C1B5}" dt="2021-03-03T13:50:00.808" v="2942" actId="2"/>
          <ac:spMkLst>
            <pc:docMk/>
            <pc:sldMk cId="3895116001" sldId="7743"/>
            <ac:spMk id="7" creationId="{02B123B1-893E-4430-B027-C1A26D4D0F54}"/>
          </ac:spMkLst>
        </pc:spChg>
        <pc:spChg chg="mod">
          <ac:chgData name="Darby,  Paul" userId="d672655a-9a29-4872-953f-9379244022ef" providerId="ADAL" clId="{58EE6F28-5E10-41A8-B3BB-E4F65716C1B5}" dt="2021-03-03T13:50:01.912" v="2943" actId="2"/>
          <ac:spMkLst>
            <pc:docMk/>
            <pc:sldMk cId="3895116001" sldId="7743"/>
            <ac:spMk id="9" creationId="{E6395C64-FEDE-4E57-9F87-5C99830559AE}"/>
          </ac:spMkLst>
        </pc:spChg>
      </pc:sldChg>
      <pc:sldChg chg="delSp modSp add">
        <pc:chgData name="Darby,  Paul" userId="d672655a-9a29-4872-953f-9379244022ef" providerId="ADAL" clId="{58EE6F28-5E10-41A8-B3BB-E4F65716C1B5}" dt="2021-03-03T11:40:17.810" v="2434" actId="20577"/>
        <pc:sldMkLst>
          <pc:docMk/>
          <pc:sldMk cId="4282624874" sldId="7744"/>
        </pc:sldMkLst>
        <pc:spChg chg="mod">
          <ac:chgData name="Darby,  Paul" userId="d672655a-9a29-4872-953f-9379244022ef" providerId="ADAL" clId="{58EE6F28-5E10-41A8-B3BB-E4F65716C1B5}" dt="2021-03-03T11:40:17.810" v="2434" actId="20577"/>
          <ac:spMkLst>
            <pc:docMk/>
            <pc:sldMk cId="4282624874" sldId="7744"/>
            <ac:spMk id="2" creationId="{C2035E60-3858-46F9-8A1B-FF171F332A04}"/>
          </ac:spMkLst>
        </pc:spChg>
        <pc:picChg chg="del">
          <ac:chgData name="Darby,  Paul" userId="d672655a-9a29-4872-953f-9379244022ef" providerId="ADAL" clId="{58EE6F28-5E10-41A8-B3BB-E4F65716C1B5}" dt="2021-02-26T15:02:36.677" v="1564" actId="478"/>
          <ac:picMkLst>
            <pc:docMk/>
            <pc:sldMk cId="4282624874" sldId="7744"/>
            <ac:picMk id="10" creationId="{BA6E7919-0385-43AB-AEA2-C619F7B0C5C1}"/>
          </ac:picMkLst>
        </pc:picChg>
      </pc:sldChg>
      <pc:sldChg chg="addSp delSp modSp add del">
        <pc:chgData name="Darby,  Paul" userId="d672655a-9a29-4872-953f-9379244022ef" providerId="ADAL" clId="{58EE6F28-5E10-41A8-B3BB-E4F65716C1B5}" dt="2021-03-03T13:47:09.751" v="2930" actId="20577"/>
        <pc:sldMkLst>
          <pc:docMk/>
          <pc:sldMk cId="321486702" sldId="7745"/>
        </pc:sldMkLst>
        <pc:spChg chg="mod">
          <ac:chgData name="Darby,  Paul" userId="d672655a-9a29-4872-953f-9379244022ef" providerId="ADAL" clId="{58EE6F28-5E10-41A8-B3BB-E4F65716C1B5}" dt="2021-03-03T13:47:09.751" v="2930" actId="20577"/>
          <ac:spMkLst>
            <pc:docMk/>
            <pc:sldMk cId="321486702" sldId="7745"/>
            <ac:spMk id="2" creationId="{C2035E60-3858-46F9-8A1B-FF171F332A04}"/>
          </ac:spMkLst>
        </pc:spChg>
        <pc:spChg chg="add mod">
          <ac:chgData name="Darby,  Paul" userId="d672655a-9a29-4872-953f-9379244022ef" providerId="ADAL" clId="{58EE6F28-5E10-41A8-B3BB-E4F65716C1B5}" dt="2021-03-03T13:28:42.558" v="2769" actId="20577"/>
          <ac:spMkLst>
            <pc:docMk/>
            <pc:sldMk cId="321486702" sldId="7745"/>
            <ac:spMk id="3" creationId="{54D6B1DC-8322-4C16-8295-E07A299EC113}"/>
          </ac:spMkLst>
        </pc:spChg>
        <pc:spChg chg="del">
          <ac:chgData name="Darby,  Paul" userId="d672655a-9a29-4872-953f-9379244022ef" providerId="ADAL" clId="{58EE6F28-5E10-41A8-B3BB-E4F65716C1B5}" dt="2021-02-25T14:27:05.685" v="705" actId="478"/>
          <ac:spMkLst>
            <pc:docMk/>
            <pc:sldMk cId="321486702" sldId="7745"/>
            <ac:spMk id="6" creationId="{722C3A2C-BAA0-44C4-B144-CBEC823B0866}"/>
          </ac:spMkLst>
        </pc:spChg>
        <pc:spChg chg="del">
          <ac:chgData name="Darby,  Paul" userId="d672655a-9a29-4872-953f-9379244022ef" providerId="ADAL" clId="{58EE6F28-5E10-41A8-B3BB-E4F65716C1B5}" dt="2021-02-25T14:27:10.880" v="708" actId="478"/>
          <ac:spMkLst>
            <pc:docMk/>
            <pc:sldMk cId="321486702" sldId="7745"/>
            <ac:spMk id="7" creationId="{02B123B1-893E-4430-B027-C1A26D4D0F54}"/>
          </ac:spMkLst>
        </pc:spChg>
        <pc:spChg chg="del">
          <ac:chgData name="Darby,  Paul" userId="d672655a-9a29-4872-953f-9379244022ef" providerId="ADAL" clId="{58EE6F28-5E10-41A8-B3BB-E4F65716C1B5}" dt="2021-02-25T14:27:11.838" v="709" actId="478"/>
          <ac:spMkLst>
            <pc:docMk/>
            <pc:sldMk cId="321486702" sldId="7745"/>
            <ac:spMk id="8" creationId="{813F4308-86A8-4BD8-A2BC-C997B4223F36}"/>
          </ac:spMkLst>
        </pc:spChg>
        <pc:spChg chg="mod">
          <ac:chgData name="Darby,  Paul" userId="d672655a-9a29-4872-953f-9379244022ef" providerId="ADAL" clId="{58EE6F28-5E10-41A8-B3BB-E4F65716C1B5}" dt="2021-02-25T14:29:12.142" v="746"/>
          <ac:spMkLst>
            <pc:docMk/>
            <pc:sldMk cId="321486702" sldId="7745"/>
            <ac:spMk id="9" creationId="{E6395C64-FEDE-4E57-9F87-5C99830559AE}"/>
          </ac:spMkLst>
        </pc:spChg>
        <pc:picChg chg="del">
          <ac:chgData name="Darby,  Paul" userId="d672655a-9a29-4872-953f-9379244022ef" providerId="ADAL" clId="{58EE6F28-5E10-41A8-B3BB-E4F65716C1B5}" dt="2021-02-25T14:27:08.976" v="707" actId="478"/>
          <ac:picMkLst>
            <pc:docMk/>
            <pc:sldMk cId="321486702" sldId="7745"/>
            <ac:picMk id="10" creationId="{BA6E7919-0385-43AB-AEA2-C619F7B0C5C1}"/>
          </ac:picMkLst>
        </pc:picChg>
        <pc:picChg chg="del">
          <ac:chgData name="Darby,  Paul" userId="d672655a-9a29-4872-953f-9379244022ef" providerId="ADAL" clId="{58EE6F28-5E10-41A8-B3BB-E4F65716C1B5}" dt="2021-02-25T14:27:07.660" v="706" actId="478"/>
          <ac:picMkLst>
            <pc:docMk/>
            <pc:sldMk cId="321486702" sldId="7745"/>
            <ac:picMk id="11" creationId="{2A8857C1-7895-49CF-94FF-0DB99C359B89}"/>
          </ac:picMkLst>
        </pc:picChg>
      </pc:sldChg>
      <pc:sldChg chg="delSp modSp add">
        <pc:chgData name="Darby,  Paul" userId="d672655a-9a29-4872-953f-9379244022ef" providerId="ADAL" clId="{58EE6F28-5E10-41A8-B3BB-E4F65716C1B5}" dt="2021-03-03T16:48:18.486" v="2985" actId="20577"/>
        <pc:sldMkLst>
          <pc:docMk/>
          <pc:sldMk cId="1264619040" sldId="7746"/>
        </pc:sldMkLst>
        <pc:spChg chg="mod">
          <ac:chgData name="Darby,  Paul" userId="d672655a-9a29-4872-953f-9379244022ef" providerId="ADAL" clId="{58EE6F28-5E10-41A8-B3BB-E4F65716C1B5}" dt="2021-03-03T16:48:18.486" v="2985" actId="20577"/>
          <ac:spMkLst>
            <pc:docMk/>
            <pc:sldMk cId="1264619040" sldId="7746"/>
            <ac:spMk id="2" creationId="{9F8696AB-B7A2-4642-9134-EE64467FDFF8}"/>
          </ac:spMkLst>
        </pc:spChg>
        <pc:spChg chg="mod">
          <ac:chgData name="Darby,  Paul" userId="d672655a-9a29-4872-953f-9379244022ef" providerId="ADAL" clId="{58EE6F28-5E10-41A8-B3BB-E4F65716C1B5}" dt="2021-03-03T13:50:27.745" v="2951" actId="1037"/>
          <ac:spMkLst>
            <pc:docMk/>
            <pc:sldMk cId="1264619040" sldId="7746"/>
            <ac:spMk id="5" creationId="{0EF84A3F-C175-49C5-881F-981824518233}"/>
          </ac:spMkLst>
        </pc:spChg>
        <pc:spChg chg="del">
          <ac:chgData name="Darby,  Paul" userId="d672655a-9a29-4872-953f-9379244022ef" providerId="ADAL" clId="{58EE6F28-5E10-41A8-B3BB-E4F65716C1B5}" dt="2021-02-26T11:39:46.076" v="881" actId="478"/>
          <ac:spMkLst>
            <pc:docMk/>
            <pc:sldMk cId="1264619040" sldId="7746"/>
            <ac:spMk id="6" creationId="{CECC38D4-38E2-4E53-8592-7EE7C39C0D96}"/>
          </ac:spMkLst>
        </pc:spChg>
      </pc:sldChg>
      <pc:sldChg chg="addSp delSp modSp add">
        <pc:chgData name="Darby,  Paul" userId="d672655a-9a29-4872-953f-9379244022ef" providerId="ADAL" clId="{58EE6F28-5E10-41A8-B3BB-E4F65716C1B5}" dt="2021-03-03T13:50:05.031" v="2946" actId="2"/>
        <pc:sldMkLst>
          <pc:docMk/>
          <pc:sldMk cId="3993447149" sldId="7747"/>
        </pc:sldMkLst>
        <pc:spChg chg="mod">
          <ac:chgData name="Darby,  Paul" userId="d672655a-9a29-4872-953f-9379244022ef" providerId="ADAL" clId="{58EE6F28-5E10-41A8-B3BB-E4F65716C1B5}" dt="2021-03-03T13:50:05.031" v="2946" actId="2"/>
          <ac:spMkLst>
            <pc:docMk/>
            <pc:sldMk cId="3993447149" sldId="7747"/>
            <ac:spMk id="6" creationId="{722C3A2C-BAA0-44C4-B144-CBEC823B0866}"/>
          </ac:spMkLst>
        </pc:spChg>
        <pc:spChg chg="mod">
          <ac:chgData name="Darby,  Paul" userId="d672655a-9a29-4872-953f-9379244022ef" providerId="ADAL" clId="{58EE6F28-5E10-41A8-B3BB-E4F65716C1B5}" dt="2021-03-03T13:50:02.871" v="2944" actId="2"/>
          <ac:spMkLst>
            <pc:docMk/>
            <pc:sldMk cId="3993447149" sldId="7747"/>
            <ac:spMk id="9" creationId="{E6395C64-FEDE-4E57-9F87-5C99830559AE}"/>
          </ac:spMkLst>
        </pc:spChg>
        <pc:graphicFrameChg chg="add del mod">
          <ac:chgData name="Darby,  Paul" userId="d672655a-9a29-4872-953f-9379244022ef" providerId="ADAL" clId="{58EE6F28-5E10-41A8-B3BB-E4F65716C1B5}" dt="2021-03-03T13:33:51.125" v="2773"/>
          <ac:graphicFrameMkLst>
            <pc:docMk/>
            <pc:sldMk cId="3993447149" sldId="7747"/>
            <ac:graphicFrameMk id="23" creationId="{DF4D73C9-52DD-4F33-975E-38A76FBF6F8B}"/>
          </ac:graphicFrameMkLst>
        </pc:graphicFrameChg>
      </pc:sldChg>
      <pc:sldChg chg="modSp add del">
        <pc:chgData name="Darby,  Paul" userId="d672655a-9a29-4872-953f-9379244022ef" providerId="ADAL" clId="{58EE6F28-5E10-41A8-B3BB-E4F65716C1B5}" dt="2021-03-03T13:50:54.231" v="2952" actId="20577"/>
        <pc:sldMkLst>
          <pc:docMk/>
          <pc:sldMk cId="2102336991" sldId="7748"/>
        </pc:sldMkLst>
        <pc:spChg chg="mod">
          <ac:chgData name="Darby,  Paul" userId="d672655a-9a29-4872-953f-9379244022ef" providerId="ADAL" clId="{58EE6F28-5E10-41A8-B3BB-E4F65716C1B5}" dt="2021-03-03T13:50:54.231" v="2952" actId="20577"/>
          <ac:spMkLst>
            <pc:docMk/>
            <pc:sldMk cId="2102336991" sldId="7748"/>
            <ac:spMk id="2" creationId="{C2035E60-3858-46F9-8A1B-FF171F332A04}"/>
          </ac:spMkLst>
        </pc:spChg>
      </pc:sldChg>
      <pc:sldChg chg="addSp delSp modSp add del">
        <pc:chgData name="Darby,  Paul" userId="d672655a-9a29-4872-953f-9379244022ef" providerId="ADAL" clId="{58EE6F28-5E10-41A8-B3BB-E4F65716C1B5}" dt="2021-03-02T15:09:07.590" v="1734" actId="2696"/>
        <pc:sldMkLst>
          <pc:docMk/>
          <pc:sldMk cId="3953183795" sldId="7748"/>
        </pc:sldMkLst>
        <pc:spChg chg="del">
          <ac:chgData name="Darby,  Paul" userId="d672655a-9a29-4872-953f-9379244022ef" providerId="ADAL" clId="{58EE6F28-5E10-41A8-B3BB-E4F65716C1B5}" dt="2021-03-02T14:44:17.673" v="1707" actId="478"/>
          <ac:spMkLst>
            <pc:docMk/>
            <pc:sldMk cId="3953183795" sldId="7748"/>
            <ac:spMk id="3" creationId="{7FF0F949-59F4-48FD-98F2-01B3122F9DAC}"/>
          </ac:spMkLst>
        </pc:spChg>
        <pc:spChg chg="add del mod">
          <ac:chgData name="Darby,  Paul" userId="d672655a-9a29-4872-953f-9379244022ef" providerId="ADAL" clId="{58EE6F28-5E10-41A8-B3BB-E4F65716C1B5}" dt="2021-03-02T14:44:21.472" v="1708" actId="478"/>
          <ac:spMkLst>
            <pc:docMk/>
            <pc:sldMk cId="3953183795" sldId="7748"/>
            <ac:spMk id="5" creationId="{912051B4-2C61-4D94-826C-9D8D908AA2E7}"/>
          </ac:spMkLst>
        </pc:spChg>
        <pc:spChg chg="mod">
          <ac:chgData name="Darby,  Paul" userId="d672655a-9a29-4872-953f-9379244022ef" providerId="ADAL" clId="{58EE6F28-5E10-41A8-B3BB-E4F65716C1B5}" dt="2021-03-02T14:45:40.186" v="1724" actId="14100"/>
          <ac:spMkLst>
            <pc:docMk/>
            <pc:sldMk cId="3953183795" sldId="7748"/>
            <ac:spMk id="8" creationId="{608E58C1-918A-4A1A-BD30-4395AA1EB9D9}"/>
          </ac:spMkLst>
        </pc:spChg>
        <pc:graphicFrameChg chg="add mod modGraphic">
          <ac:chgData name="Darby,  Paul" userId="d672655a-9a29-4872-953f-9379244022ef" providerId="ADAL" clId="{58EE6F28-5E10-41A8-B3BB-E4F65716C1B5}" dt="2021-03-02T14:46:47.127" v="1731" actId="14100"/>
          <ac:graphicFrameMkLst>
            <pc:docMk/>
            <pc:sldMk cId="3953183795" sldId="7748"/>
            <ac:graphicFrameMk id="6" creationId="{1842389C-45A5-4EC0-A784-7D958AD47313}"/>
          </ac:graphicFrameMkLst>
        </pc:graphicFrameChg>
        <pc:picChg chg="mod">
          <ac:chgData name="Darby,  Paul" userId="d672655a-9a29-4872-953f-9379244022ef" providerId="ADAL" clId="{58EE6F28-5E10-41A8-B3BB-E4F65716C1B5}" dt="2021-03-02T14:47:01.242" v="1733" actId="1076"/>
          <ac:picMkLst>
            <pc:docMk/>
            <pc:sldMk cId="3953183795" sldId="7748"/>
            <ac:picMk id="9" creationId="{870FF24E-E7F5-4DD3-A01C-D7E04CE1D6B6}"/>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4641A-76BA-45FD-BF01-576B7FD6818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1A5E23-13C8-48DB-BE33-0945BBE17691}">
      <dgm:prSet custT="1"/>
      <dgm:spPr/>
      <dgm:t>
        <a:bodyPr/>
        <a:lstStyle/>
        <a:p>
          <a:pPr>
            <a:lnSpc>
              <a:spcPct val="100000"/>
            </a:lnSpc>
          </a:pPr>
          <a:r>
            <a:rPr lang="en-GB" sz="2000" dirty="0"/>
            <a:t>How does what we’ve just discussed affect our team?</a:t>
          </a:r>
          <a:endParaRPr lang="en-US" sz="2000" dirty="0"/>
        </a:p>
      </dgm:t>
    </dgm:pt>
    <dgm:pt modelId="{C3B44109-3A74-4CC3-B6F1-AC47170ACC53}" type="parTrans" cxnId="{AFEB0593-074E-42BD-A689-F8A8FD13BA3F}">
      <dgm:prSet/>
      <dgm:spPr/>
      <dgm:t>
        <a:bodyPr/>
        <a:lstStyle/>
        <a:p>
          <a:endParaRPr lang="en-US"/>
        </a:p>
      </dgm:t>
    </dgm:pt>
    <dgm:pt modelId="{CB438822-C06C-4F55-882F-9796973ADB5B}" type="sibTrans" cxnId="{AFEB0593-074E-42BD-A689-F8A8FD13BA3F}">
      <dgm:prSet/>
      <dgm:spPr/>
      <dgm:t>
        <a:bodyPr/>
        <a:lstStyle/>
        <a:p>
          <a:pPr>
            <a:lnSpc>
              <a:spcPct val="100000"/>
            </a:lnSpc>
          </a:pPr>
          <a:endParaRPr lang="en-US"/>
        </a:p>
      </dgm:t>
    </dgm:pt>
    <dgm:pt modelId="{B404E7D9-9DFA-46C6-A813-BB962F2D9342}">
      <dgm:prSet custT="1"/>
      <dgm:spPr/>
      <dgm:t>
        <a:bodyPr/>
        <a:lstStyle/>
        <a:p>
          <a:pPr>
            <a:lnSpc>
              <a:spcPct val="100000"/>
            </a:lnSpc>
          </a:pPr>
          <a:r>
            <a:rPr lang="en-GB" sz="2000" dirty="0"/>
            <a:t>Are we clear about our roles and responsibilities? </a:t>
          </a:r>
          <a:endParaRPr lang="en-US" sz="2000" dirty="0"/>
        </a:p>
      </dgm:t>
    </dgm:pt>
    <dgm:pt modelId="{AC7C4933-B621-4B3F-8C27-B09784B8A97B}" type="parTrans" cxnId="{CBE95B74-3A36-4250-B97F-53601FDDB0D7}">
      <dgm:prSet/>
      <dgm:spPr/>
      <dgm:t>
        <a:bodyPr/>
        <a:lstStyle/>
        <a:p>
          <a:endParaRPr lang="en-US"/>
        </a:p>
      </dgm:t>
    </dgm:pt>
    <dgm:pt modelId="{554EF5BF-20BA-42EA-98F0-C07E1CD739B6}" type="sibTrans" cxnId="{CBE95B74-3A36-4250-B97F-53601FDDB0D7}">
      <dgm:prSet/>
      <dgm:spPr/>
      <dgm:t>
        <a:bodyPr/>
        <a:lstStyle/>
        <a:p>
          <a:pPr>
            <a:lnSpc>
              <a:spcPct val="100000"/>
            </a:lnSpc>
          </a:pPr>
          <a:endParaRPr lang="en-US"/>
        </a:p>
      </dgm:t>
    </dgm:pt>
    <dgm:pt modelId="{C0ED4BE0-AC53-49DF-B68B-7093E58EEAE3}">
      <dgm:prSet custT="1"/>
      <dgm:spPr/>
      <dgm:t>
        <a:bodyPr/>
        <a:lstStyle/>
        <a:p>
          <a:pPr>
            <a:lnSpc>
              <a:spcPct val="100000"/>
            </a:lnSpc>
          </a:pPr>
          <a:r>
            <a:rPr lang="en-GB" sz="2000" dirty="0"/>
            <a:t>What are our next steps?</a:t>
          </a:r>
          <a:endParaRPr lang="en-US" sz="2000" dirty="0"/>
        </a:p>
      </dgm:t>
    </dgm:pt>
    <dgm:pt modelId="{3E533AE8-0DBD-4899-8C21-AE002B0AE79A}" type="parTrans" cxnId="{0FE7D248-78AE-452E-8109-ADEB25831F86}">
      <dgm:prSet/>
      <dgm:spPr/>
      <dgm:t>
        <a:bodyPr/>
        <a:lstStyle/>
        <a:p>
          <a:endParaRPr lang="en-US"/>
        </a:p>
      </dgm:t>
    </dgm:pt>
    <dgm:pt modelId="{FA51AC38-E786-4DDE-9D9B-797B80441581}" type="sibTrans" cxnId="{0FE7D248-78AE-452E-8109-ADEB25831F86}">
      <dgm:prSet/>
      <dgm:spPr/>
      <dgm:t>
        <a:bodyPr/>
        <a:lstStyle/>
        <a:p>
          <a:pPr>
            <a:lnSpc>
              <a:spcPct val="100000"/>
            </a:lnSpc>
          </a:pPr>
          <a:endParaRPr lang="en-US"/>
        </a:p>
      </dgm:t>
    </dgm:pt>
    <dgm:pt modelId="{8DBEB79E-E74F-4A3B-9D84-604CA1085953}">
      <dgm:prSet custT="1"/>
      <dgm:spPr/>
      <dgm:t>
        <a:bodyPr/>
        <a:lstStyle/>
        <a:p>
          <a:pPr>
            <a:lnSpc>
              <a:spcPct val="100000"/>
            </a:lnSpc>
          </a:pPr>
          <a:r>
            <a:rPr lang="en-GB" sz="2000" dirty="0"/>
            <a:t>Do we need support?</a:t>
          </a:r>
          <a:endParaRPr lang="en-US" sz="2000" dirty="0"/>
        </a:p>
      </dgm:t>
    </dgm:pt>
    <dgm:pt modelId="{EAE5703D-FBA9-4A58-8C34-B65B95F63141}" type="parTrans" cxnId="{8B61906A-CCFD-4539-8CD5-F084775F1EE5}">
      <dgm:prSet/>
      <dgm:spPr/>
      <dgm:t>
        <a:bodyPr/>
        <a:lstStyle/>
        <a:p>
          <a:endParaRPr lang="en-US"/>
        </a:p>
      </dgm:t>
    </dgm:pt>
    <dgm:pt modelId="{276E00A2-3745-42D8-B93D-215202677A60}" type="sibTrans" cxnId="{8B61906A-CCFD-4539-8CD5-F084775F1EE5}">
      <dgm:prSet/>
      <dgm:spPr/>
      <dgm:t>
        <a:bodyPr/>
        <a:lstStyle/>
        <a:p>
          <a:pPr>
            <a:lnSpc>
              <a:spcPct val="100000"/>
            </a:lnSpc>
          </a:pPr>
          <a:endParaRPr lang="en-US"/>
        </a:p>
      </dgm:t>
    </dgm:pt>
    <dgm:pt modelId="{4BF64461-5338-47E8-8689-DA3297390341}">
      <dgm:prSet custT="1"/>
      <dgm:spPr/>
      <dgm:t>
        <a:bodyPr/>
        <a:lstStyle/>
        <a:p>
          <a:pPr>
            <a:lnSpc>
              <a:spcPct val="100000"/>
            </a:lnSpc>
          </a:pPr>
          <a:r>
            <a:rPr lang="en-GB" sz="2000" dirty="0"/>
            <a:t>What opportunities does this open up for our team?</a:t>
          </a:r>
          <a:endParaRPr lang="en-US" sz="2000" dirty="0"/>
        </a:p>
      </dgm:t>
    </dgm:pt>
    <dgm:pt modelId="{FF5BC536-6DB1-4054-B518-C308EC941590}" type="parTrans" cxnId="{BDD38030-6E71-46D9-B134-7419F8D98694}">
      <dgm:prSet/>
      <dgm:spPr/>
      <dgm:t>
        <a:bodyPr/>
        <a:lstStyle/>
        <a:p>
          <a:endParaRPr lang="en-US"/>
        </a:p>
      </dgm:t>
    </dgm:pt>
    <dgm:pt modelId="{CF8BC905-277F-4DBF-9236-EA996D6898B5}" type="sibTrans" cxnId="{BDD38030-6E71-46D9-B134-7419F8D98694}">
      <dgm:prSet/>
      <dgm:spPr/>
      <dgm:t>
        <a:bodyPr/>
        <a:lstStyle/>
        <a:p>
          <a:pPr>
            <a:lnSpc>
              <a:spcPct val="100000"/>
            </a:lnSpc>
          </a:pPr>
          <a:endParaRPr lang="en-US"/>
        </a:p>
      </dgm:t>
    </dgm:pt>
    <dgm:pt modelId="{D51C79C2-3E98-4C64-AAFC-2EFCB6457906}">
      <dgm:prSet custT="1"/>
      <dgm:spPr/>
      <dgm:t>
        <a:bodyPr/>
        <a:lstStyle/>
        <a:p>
          <a:pPr>
            <a:lnSpc>
              <a:spcPct val="100000"/>
            </a:lnSpc>
          </a:pPr>
          <a:r>
            <a:rPr lang="en-GB" sz="2000" dirty="0"/>
            <a:t>How can we improve our delivery and outcomes?</a:t>
          </a:r>
          <a:endParaRPr lang="en-US" sz="2000" dirty="0"/>
        </a:p>
      </dgm:t>
    </dgm:pt>
    <dgm:pt modelId="{5B23FA0F-F655-4202-8915-676D74D3A0CE}" type="parTrans" cxnId="{99E16AE8-E48E-480F-AC25-EC4322C8324E}">
      <dgm:prSet/>
      <dgm:spPr/>
      <dgm:t>
        <a:bodyPr/>
        <a:lstStyle/>
        <a:p>
          <a:endParaRPr lang="en-US"/>
        </a:p>
      </dgm:t>
    </dgm:pt>
    <dgm:pt modelId="{668C5B37-AF5F-4DAC-83C9-834131A4FEED}" type="sibTrans" cxnId="{99E16AE8-E48E-480F-AC25-EC4322C8324E}">
      <dgm:prSet/>
      <dgm:spPr/>
      <dgm:t>
        <a:bodyPr/>
        <a:lstStyle/>
        <a:p>
          <a:endParaRPr lang="en-US"/>
        </a:p>
      </dgm:t>
    </dgm:pt>
    <dgm:pt modelId="{8EC82289-04B7-4670-A15A-1524D2453F3F}" type="pres">
      <dgm:prSet presAssocID="{5D14641A-76BA-45FD-BF01-576B7FD68187}" presName="root" presStyleCnt="0">
        <dgm:presLayoutVars>
          <dgm:dir/>
          <dgm:resizeHandles val="exact"/>
        </dgm:presLayoutVars>
      </dgm:prSet>
      <dgm:spPr/>
    </dgm:pt>
    <dgm:pt modelId="{1E8B5F41-B63E-465D-B75E-5636C4DDCD6D}" type="pres">
      <dgm:prSet presAssocID="{5D14641A-76BA-45FD-BF01-576B7FD68187}" presName="container" presStyleCnt="0">
        <dgm:presLayoutVars>
          <dgm:dir/>
          <dgm:resizeHandles val="exact"/>
        </dgm:presLayoutVars>
      </dgm:prSet>
      <dgm:spPr/>
    </dgm:pt>
    <dgm:pt modelId="{3F487B04-E2CC-4A87-AB75-22ADED487C3D}" type="pres">
      <dgm:prSet presAssocID="{621A5E23-13C8-48DB-BE33-0945BBE17691}" presName="compNode" presStyleCnt="0"/>
      <dgm:spPr/>
    </dgm:pt>
    <dgm:pt modelId="{E3020379-D792-4E8A-A2B4-77C5173C0B90}" type="pres">
      <dgm:prSet presAssocID="{621A5E23-13C8-48DB-BE33-0945BBE17691}" presName="iconBgRect" presStyleLbl="bgShp" presStyleIdx="0" presStyleCnt="6"/>
      <dgm:spPr>
        <a:solidFill>
          <a:schemeClr val="accent1"/>
        </a:solidFill>
      </dgm:spPr>
    </dgm:pt>
    <dgm:pt modelId="{6A51388B-6316-4B35-B83A-9C1241A8B58B}" type="pres">
      <dgm:prSet presAssocID="{621A5E23-13C8-48DB-BE33-0945BBE1769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BC0DE78D-29C0-4B83-9B62-6D24104C5758}" type="pres">
      <dgm:prSet presAssocID="{621A5E23-13C8-48DB-BE33-0945BBE17691}" presName="spaceRect" presStyleCnt="0"/>
      <dgm:spPr/>
    </dgm:pt>
    <dgm:pt modelId="{086F320B-5361-44C1-A700-7982C060B5B8}" type="pres">
      <dgm:prSet presAssocID="{621A5E23-13C8-48DB-BE33-0945BBE17691}" presName="textRect" presStyleLbl="revTx" presStyleIdx="0" presStyleCnt="6">
        <dgm:presLayoutVars>
          <dgm:chMax val="1"/>
          <dgm:chPref val="1"/>
        </dgm:presLayoutVars>
      </dgm:prSet>
      <dgm:spPr/>
    </dgm:pt>
    <dgm:pt modelId="{86E99DB9-EA87-4036-88BA-346F2F3D1254}" type="pres">
      <dgm:prSet presAssocID="{CB438822-C06C-4F55-882F-9796973ADB5B}" presName="sibTrans" presStyleLbl="sibTrans2D1" presStyleIdx="0" presStyleCnt="0"/>
      <dgm:spPr/>
    </dgm:pt>
    <dgm:pt modelId="{6ED33DF4-DC55-4655-8D43-C780061C87D2}" type="pres">
      <dgm:prSet presAssocID="{B404E7D9-9DFA-46C6-A813-BB962F2D9342}" presName="compNode" presStyleCnt="0"/>
      <dgm:spPr/>
    </dgm:pt>
    <dgm:pt modelId="{8A9A7A47-A656-4D83-BC13-B524A32CA25F}" type="pres">
      <dgm:prSet presAssocID="{B404E7D9-9DFA-46C6-A813-BB962F2D9342}" presName="iconBgRect" presStyleLbl="bgShp" presStyleIdx="1" presStyleCnt="6"/>
      <dgm:spPr>
        <a:solidFill>
          <a:schemeClr val="accent6">
            <a:lumMod val="50000"/>
          </a:schemeClr>
        </a:solidFill>
      </dgm:spPr>
    </dgm:pt>
    <dgm:pt modelId="{DFD6F161-2E6D-4FB9-9F48-85E2F778B361}" type="pres">
      <dgm:prSet presAssocID="{B404E7D9-9DFA-46C6-A813-BB962F2D934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7F956634-F8A3-48A0-93E1-477B33E864E6}" type="pres">
      <dgm:prSet presAssocID="{B404E7D9-9DFA-46C6-A813-BB962F2D9342}" presName="spaceRect" presStyleCnt="0"/>
      <dgm:spPr/>
    </dgm:pt>
    <dgm:pt modelId="{8E182437-1877-4850-92BE-0BC269B5B8EE}" type="pres">
      <dgm:prSet presAssocID="{B404E7D9-9DFA-46C6-A813-BB962F2D9342}" presName="textRect" presStyleLbl="revTx" presStyleIdx="1" presStyleCnt="6">
        <dgm:presLayoutVars>
          <dgm:chMax val="1"/>
          <dgm:chPref val="1"/>
        </dgm:presLayoutVars>
      </dgm:prSet>
      <dgm:spPr/>
    </dgm:pt>
    <dgm:pt modelId="{AC0F66DF-E96E-4F83-BBB5-157320F85284}" type="pres">
      <dgm:prSet presAssocID="{554EF5BF-20BA-42EA-98F0-C07E1CD739B6}" presName="sibTrans" presStyleLbl="sibTrans2D1" presStyleIdx="0" presStyleCnt="0"/>
      <dgm:spPr/>
    </dgm:pt>
    <dgm:pt modelId="{1B1D3E11-B1A8-442F-9AF1-34481A5A94CB}" type="pres">
      <dgm:prSet presAssocID="{C0ED4BE0-AC53-49DF-B68B-7093E58EEAE3}" presName="compNode" presStyleCnt="0"/>
      <dgm:spPr/>
    </dgm:pt>
    <dgm:pt modelId="{34DA290A-FC9B-4B6D-B2A6-C1F2753190DB}" type="pres">
      <dgm:prSet presAssocID="{C0ED4BE0-AC53-49DF-B68B-7093E58EEAE3}" presName="iconBgRect" presStyleLbl="bgShp" presStyleIdx="2" presStyleCnt="6"/>
      <dgm:spPr>
        <a:solidFill>
          <a:schemeClr val="accent6">
            <a:lumMod val="50000"/>
          </a:schemeClr>
        </a:solidFill>
      </dgm:spPr>
    </dgm:pt>
    <dgm:pt modelId="{24C8A4D9-11F8-4416-BAD4-9281C6286CA2}" type="pres">
      <dgm:prSet presAssocID="{C0ED4BE0-AC53-49DF-B68B-7093E58EEA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s"/>
        </a:ext>
      </dgm:extLst>
    </dgm:pt>
    <dgm:pt modelId="{6F1CA4AE-BFE0-4547-94CC-878AC0511455}" type="pres">
      <dgm:prSet presAssocID="{C0ED4BE0-AC53-49DF-B68B-7093E58EEAE3}" presName="spaceRect" presStyleCnt="0"/>
      <dgm:spPr/>
    </dgm:pt>
    <dgm:pt modelId="{3C73FF0E-DCF9-48C3-91ED-05F437EB5934}" type="pres">
      <dgm:prSet presAssocID="{C0ED4BE0-AC53-49DF-B68B-7093E58EEAE3}" presName="textRect" presStyleLbl="revTx" presStyleIdx="2" presStyleCnt="6">
        <dgm:presLayoutVars>
          <dgm:chMax val="1"/>
          <dgm:chPref val="1"/>
        </dgm:presLayoutVars>
      </dgm:prSet>
      <dgm:spPr/>
    </dgm:pt>
    <dgm:pt modelId="{29050CCE-23C5-4DD0-8EB9-BAD30E710030}" type="pres">
      <dgm:prSet presAssocID="{FA51AC38-E786-4DDE-9D9B-797B80441581}" presName="sibTrans" presStyleLbl="sibTrans2D1" presStyleIdx="0" presStyleCnt="0"/>
      <dgm:spPr/>
    </dgm:pt>
    <dgm:pt modelId="{323C80F7-8FC1-41D4-B047-F65F77FFDEFB}" type="pres">
      <dgm:prSet presAssocID="{8DBEB79E-E74F-4A3B-9D84-604CA1085953}" presName="compNode" presStyleCnt="0"/>
      <dgm:spPr/>
    </dgm:pt>
    <dgm:pt modelId="{928C4B65-06BA-4901-9642-3AA162F82F94}" type="pres">
      <dgm:prSet presAssocID="{8DBEB79E-E74F-4A3B-9D84-604CA1085953}" presName="iconBgRect" presStyleLbl="bgShp" presStyleIdx="3" presStyleCnt="6"/>
      <dgm:spPr>
        <a:solidFill>
          <a:schemeClr val="accent1"/>
        </a:solidFill>
      </dgm:spPr>
    </dgm:pt>
    <dgm:pt modelId="{61CF5111-F5A5-41B6-9E66-6F75F0677D75}" type="pres">
      <dgm:prSet presAssocID="{8DBEB79E-E74F-4A3B-9D84-604CA108595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35AF1F87-32F5-4C7C-BFCE-14649CEE3A6C}" type="pres">
      <dgm:prSet presAssocID="{8DBEB79E-E74F-4A3B-9D84-604CA1085953}" presName="spaceRect" presStyleCnt="0"/>
      <dgm:spPr/>
    </dgm:pt>
    <dgm:pt modelId="{F08F1952-E7C4-49DF-AD70-D5A4FD1CED50}" type="pres">
      <dgm:prSet presAssocID="{8DBEB79E-E74F-4A3B-9D84-604CA1085953}" presName="textRect" presStyleLbl="revTx" presStyleIdx="3" presStyleCnt="6">
        <dgm:presLayoutVars>
          <dgm:chMax val="1"/>
          <dgm:chPref val="1"/>
        </dgm:presLayoutVars>
      </dgm:prSet>
      <dgm:spPr/>
    </dgm:pt>
    <dgm:pt modelId="{879379BB-FDA9-4E26-AAAC-1973FAA88CC9}" type="pres">
      <dgm:prSet presAssocID="{276E00A2-3745-42D8-B93D-215202677A60}" presName="sibTrans" presStyleLbl="sibTrans2D1" presStyleIdx="0" presStyleCnt="0"/>
      <dgm:spPr/>
    </dgm:pt>
    <dgm:pt modelId="{F7784A3D-0A6B-4964-A21E-7D78B06E3897}" type="pres">
      <dgm:prSet presAssocID="{4BF64461-5338-47E8-8689-DA3297390341}" presName="compNode" presStyleCnt="0"/>
      <dgm:spPr/>
    </dgm:pt>
    <dgm:pt modelId="{B54BFC9A-2B1A-4587-AD53-7966A36E488D}" type="pres">
      <dgm:prSet presAssocID="{4BF64461-5338-47E8-8689-DA3297390341}" presName="iconBgRect" presStyleLbl="bgShp" presStyleIdx="4" presStyleCnt="6"/>
      <dgm:spPr>
        <a:solidFill>
          <a:schemeClr val="accent1"/>
        </a:solidFill>
      </dgm:spPr>
    </dgm:pt>
    <dgm:pt modelId="{0FF7300B-05C8-4424-B269-0BEB3DE01CD8}" type="pres">
      <dgm:prSet presAssocID="{4BF64461-5338-47E8-8689-DA329739034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Success"/>
        </a:ext>
      </dgm:extLst>
    </dgm:pt>
    <dgm:pt modelId="{1BD78543-C4DA-4568-A38D-0795314042BD}" type="pres">
      <dgm:prSet presAssocID="{4BF64461-5338-47E8-8689-DA3297390341}" presName="spaceRect" presStyleCnt="0"/>
      <dgm:spPr/>
    </dgm:pt>
    <dgm:pt modelId="{18623334-2D3A-4426-83D2-8760967DE96C}" type="pres">
      <dgm:prSet presAssocID="{4BF64461-5338-47E8-8689-DA3297390341}" presName="textRect" presStyleLbl="revTx" presStyleIdx="4" presStyleCnt="6">
        <dgm:presLayoutVars>
          <dgm:chMax val="1"/>
          <dgm:chPref val="1"/>
        </dgm:presLayoutVars>
      </dgm:prSet>
      <dgm:spPr/>
    </dgm:pt>
    <dgm:pt modelId="{5FB51942-2B70-4361-9F45-C69584B27333}" type="pres">
      <dgm:prSet presAssocID="{CF8BC905-277F-4DBF-9236-EA996D6898B5}" presName="sibTrans" presStyleLbl="sibTrans2D1" presStyleIdx="0" presStyleCnt="0"/>
      <dgm:spPr/>
    </dgm:pt>
    <dgm:pt modelId="{B5AF5E23-33AA-45DA-87F6-542994B649E4}" type="pres">
      <dgm:prSet presAssocID="{D51C79C2-3E98-4C64-AAFC-2EFCB6457906}" presName="compNode" presStyleCnt="0"/>
      <dgm:spPr/>
    </dgm:pt>
    <dgm:pt modelId="{45F64BB1-278E-4281-BE2A-B47BCDF98F09}" type="pres">
      <dgm:prSet presAssocID="{D51C79C2-3E98-4C64-AAFC-2EFCB6457906}" presName="iconBgRect" presStyleLbl="bgShp" presStyleIdx="5" presStyleCnt="6"/>
      <dgm:spPr>
        <a:solidFill>
          <a:schemeClr val="accent6">
            <a:lumMod val="50000"/>
          </a:schemeClr>
        </a:solidFill>
      </dgm:spPr>
    </dgm:pt>
    <dgm:pt modelId="{1B7182FE-F010-4134-8679-B1C83477CFDB}" type="pres">
      <dgm:prSet presAssocID="{D51C79C2-3E98-4C64-AAFC-2EFCB645790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F5FA8147-ED7A-4243-AF2B-9D4B10EEA9EB}" type="pres">
      <dgm:prSet presAssocID="{D51C79C2-3E98-4C64-AAFC-2EFCB6457906}" presName="spaceRect" presStyleCnt="0"/>
      <dgm:spPr/>
    </dgm:pt>
    <dgm:pt modelId="{2342BA24-AF62-429A-BB03-F120389A6E5B}" type="pres">
      <dgm:prSet presAssocID="{D51C79C2-3E98-4C64-AAFC-2EFCB6457906}" presName="textRect" presStyleLbl="revTx" presStyleIdx="5" presStyleCnt="6">
        <dgm:presLayoutVars>
          <dgm:chMax val="1"/>
          <dgm:chPref val="1"/>
        </dgm:presLayoutVars>
      </dgm:prSet>
      <dgm:spPr/>
    </dgm:pt>
  </dgm:ptLst>
  <dgm:cxnLst>
    <dgm:cxn modelId="{D13FC313-2B52-4689-8371-B6825591ED1E}" type="presOf" srcId="{276E00A2-3745-42D8-B93D-215202677A60}" destId="{879379BB-FDA9-4E26-AAAC-1973FAA88CC9}" srcOrd="0" destOrd="0" presId="urn:microsoft.com/office/officeart/2018/2/layout/IconCircleList"/>
    <dgm:cxn modelId="{E6F75D1E-6E15-4620-B22A-2736D7000726}" type="presOf" srcId="{B404E7D9-9DFA-46C6-A813-BB962F2D9342}" destId="{8E182437-1877-4850-92BE-0BC269B5B8EE}" srcOrd="0" destOrd="0" presId="urn:microsoft.com/office/officeart/2018/2/layout/IconCircleList"/>
    <dgm:cxn modelId="{BDD38030-6E71-46D9-B134-7419F8D98694}" srcId="{5D14641A-76BA-45FD-BF01-576B7FD68187}" destId="{4BF64461-5338-47E8-8689-DA3297390341}" srcOrd="4" destOrd="0" parTransId="{FF5BC536-6DB1-4054-B518-C308EC941590}" sibTransId="{CF8BC905-277F-4DBF-9236-EA996D6898B5}"/>
    <dgm:cxn modelId="{5B6B3239-9DF7-4385-BF73-0EF5096A9CE9}" type="presOf" srcId="{CF8BC905-277F-4DBF-9236-EA996D6898B5}" destId="{5FB51942-2B70-4361-9F45-C69584B27333}" srcOrd="0" destOrd="0" presId="urn:microsoft.com/office/officeart/2018/2/layout/IconCircleList"/>
    <dgm:cxn modelId="{D5294365-E9D0-496A-A963-DE17C29C5000}" type="presOf" srcId="{5D14641A-76BA-45FD-BF01-576B7FD68187}" destId="{8EC82289-04B7-4670-A15A-1524D2453F3F}" srcOrd="0" destOrd="0" presId="urn:microsoft.com/office/officeart/2018/2/layout/IconCircleList"/>
    <dgm:cxn modelId="{11786D47-F408-45D5-A89A-A8DC26CE99F2}" type="presOf" srcId="{CB438822-C06C-4F55-882F-9796973ADB5B}" destId="{86E99DB9-EA87-4036-88BA-346F2F3D1254}" srcOrd="0" destOrd="0" presId="urn:microsoft.com/office/officeart/2018/2/layout/IconCircleList"/>
    <dgm:cxn modelId="{0FE7D248-78AE-452E-8109-ADEB25831F86}" srcId="{5D14641A-76BA-45FD-BF01-576B7FD68187}" destId="{C0ED4BE0-AC53-49DF-B68B-7093E58EEAE3}" srcOrd="2" destOrd="0" parTransId="{3E533AE8-0DBD-4899-8C21-AE002B0AE79A}" sibTransId="{FA51AC38-E786-4DDE-9D9B-797B80441581}"/>
    <dgm:cxn modelId="{A9EA8A6A-0F29-459B-9F15-7FD6B9A79DF7}" type="presOf" srcId="{D51C79C2-3E98-4C64-AAFC-2EFCB6457906}" destId="{2342BA24-AF62-429A-BB03-F120389A6E5B}" srcOrd="0" destOrd="0" presId="urn:microsoft.com/office/officeart/2018/2/layout/IconCircleList"/>
    <dgm:cxn modelId="{8B61906A-CCFD-4539-8CD5-F084775F1EE5}" srcId="{5D14641A-76BA-45FD-BF01-576B7FD68187}" destId="{8DBEB79E-E74F-4A3B-9D84-604CA1085953}" srcOrd="3" destOrd="0" parTransId="{EAE5703D-FBA9-4A58-8C34-B65B95F63141}" sibTransId="{276E00A2-3745-42D8-B93D-215202677A60}"/>
    <dgm:cxn modelId="{CBE95B74-3A36-4250-B97F-53601FDDB0D7}" srcId="{5D14641A-76BA-45FD-BF01-576B7FD68187}" destId="{B404E7D9-9DFA-46C6-A813-BB962F2D9342}" srcOrd="1" destOrd="0" parTransId="{AC7C4933-B621-4B3F-8C27-B09784B8A97B}" sibTransId="{554EF5BF-20BA-42EA-98F0-C07E1CD739B6}"/>
    <dgm:cxn modelId="{1FF6DA55-6917-477F-B087-05B21DCD5395}" type="presOf" srcId="{FA51AC38-E786-4DDE-9D9B-797B80441581}" destId="{29050CCE-23C5-4DD0-8EB9-BAD30E710030}" srcOrd="0" destOrd="0" presId="urn:microsoft.com/office/officeart/2018/2/layout/IconCircleList"/>
    <dgm:cxn modelId="{2CFF2283-7F40-436E-8969-E8AE9116C18B}" type="presOf" srcId="{621A5E23-13C8-48DB-BE33-0945BBE17691}" destId="{086F320B-5361-44C1-A700-7982C060B5B8}" srcOrd="0" destOrd="0" presId="urn:microsoft.com/office/officeart/2018/2/layout/IconCircleList"/>
    <dgm:cxn modelId="{AFEB0593-074E-42BD-A689-F8A8FD13BA3F}" srcId="{5D14641A-76BA-45FD-BF01-576B7FD68187}" destId="{621A5E23-13C8-48DB-BE33-0945BBE17691}" srcOrd="0" destOrd="0" parTransId="{C3B44109-3A74-4CC3-B6F1-AC47170ACC53}" sibTransId="{CB438822-C06C-4F55-882F-9796973ADB5B}"/>
    <dgm:cxn modelId="{51B23393-F8DD-4C1E-8939-CF05F8DFAB6B}" type="presOf" srcId="{554EF5BF-20BA-42EA-98F0-C07E1CD739B6}" destId="{AC0F66DF-E96E-4F83-BBB5-157320F85284}" srcOrd="0" destOrd="0" presId="urn:microsoft.com/office/officeart/2018/2/layout/IconCircleList"/>
    <dgm:cxn modelId="{75E3119C-96C0-4FDB-A3BD-772CF277F6A1}" type="presOf" srcId="{4BF64461-5338-47E8-8689-DA3297390341}" destId="{18623334-2D3A-4426-83D2-8760967DE96C}" srcOrd="0" destOrd="0" presId="urn:microsoft.com/office/officeart/2018/2/layout/IconCircleList"/>
    <dgm:cxn modelId="{99E16AE8-E48E-480F-AC25-EC4322C8324E}" srcId="{5D14641A-76BA-45FD-BF01-576B7FD68187}" destId="{D51C79C2-3E98-4C64-AAFC-2EFCB6457906}" srcOrd="5" destOrd="0" parTransId="{5B23FA0F-F655-4202-8915-676D74D3A0CE}" sibTransId="{668C5B37-AF5F-4DAC-83C9-834131A4FEED}"/>
    <dgm:cxn modelId="{40D530EB-C332-4FA8-A404-D8B7F5A1BB11}" type="presOf" srcId="{8DBEB79E-E74F-4A3B-9D84-604CA1085953}" destId="{F08F1952-E7C4-49DF-AD70-D5A4FD1CED50}" srcOrd="0" destOrd="0" presId="urn:microsoft.com/office/officeart/2018/2/layout/IconCircleList"/>
    <dgm:cxn modelId="{1F07E7FE-FFFB-45ED-8BAC-5B29FA1CB685}" type="presOf" srcId="{C0ED4BE0-AC53-49DF-B68B-7093E58EEAE3}" destId="{3C73FF0E-DCF9-48C3-91ED-05F437EB5934}" srcOrd="0" destOrd="0" presId="urn:microsoft.com/office/officeart/2018/2/layout/IconCircleList"/>
    <dgm:cxn modelId="{40A73CDA-0260-4953-9957-7F9075ADF63D}" type="presParOf" srcId="{8EC82289-04B7-4670-A15A-1524D2453F3F}" destId="{1E8B5F41-B63E-465D-B75E-5636C4DDCD6D}" srcOrd="0" destOrd="0" presId="urn:microsoft.com/office/officeart/2018/2/layout/IconCircleList"/>
    <dgm:cxn modelId="{42BD27F2-C517-402A-B447-0AD2689D1BA4}" type="presParOf" srcId="{1E8B5F41-B63E-465D-B75E-5636C4DDCD6D}" destId="{3F487B04-E2CC-4A87-AB75-22ADED487C3D}" srcOrd="0" destOrd="0" presId="urn:microsoft.com/office/officeart/2018/2/layout/IconCircleList"/>
    <dgm:cxn modelId="{B6EE6C2E-E931-4FC6-AE41-2822EA5BFAEE}" type="presParOf" srcId="{3F487B04-E2CC-4A87-AB75-22ADED487C3D}" destId="{E3020379-D792-4E8A-A2B4-77C5173C0B90}" srcOrd="0" destOrd="0" presId="urn:microsoft.com/office/officeart/2018/2/layout/IconCircleList"/>
    <dgm:cxn modelId="{33CD07C4-6955-4FC9-917A-EB7E2D802C80}" type="presParOf" srcId="{3F487B04-E2CC-4A87-AB75-22ADED487C3D}" destId="{6A51388B-6316-4B35-B83A-9C1241A8B58B}" srcOrd="1" destOrd="0" presId="urn:microsoft.com/office/officeart/2018/2/layout/IconCircleList"/>
    <dgm:cxn modelId="{61F5AC97-8FBF-43EC-82DE-33512A26CF28}" type="presParOf" srcId="{3F487B04-E2CC-4A87-AB75-22ADED487C3D}" destId="{BC0DE78D-29C0-4B83-9B62-6D24104C5758}" srcOrd="2" destOrd="0" presId="urn:microsoft.com/office/officeart/2018/2/layout/IconCircleList"/>
    <dgm:cxn modelId="{4AF29614-D53F-4582-AF9A-122F4A44BF6C}" type="presParOf" srcId="{3F487B04-E2CC-4A87-AB75-22ADED487C3D}" destId="{086F320B-5361-44C1-A700-7982C060B5B8}" srcOrd="3" destOrd="0" presId="urn:microsoft.com/office/officeart/2018/2/layout/IconCircleList"/>
    <dgm:cxn modelId="{3D396C73-A102-456E-9C83-65C87972D486}" type="presParOf" srcId="{1E8B5F41-B63E-465D-B75E-5636C4DDCD6D}" destId="{86E99DB9-EA87-4036-88BA-346F2F3D1254}" srcOrd="1" destOrd="0" presId="urn:microsoft.com/office/officeart/2018/2/layout/IconCircleList"/>
    <dgm:cxn modelId="{7AABB6B8-38C6-437F-9C53-B78F7C0B9574}" type="presParOf" srcId="{1E8B5F41-B63E-465D-B75E-5636C4DDCD6D}" destId="{6ED33DF4-DC55-4655-8D43-C780061C87D2}" srcOrd="2" destOrd="0" presId="urn:microsoft.com/office/officeart/2018/2/layout/IconCircleList"/>
    <dgm:cxn modelId="{B605719C-F053-48F3-A0CA-888912CD8013}" type="presParOf" srcId="{6ED33DF4-DC55-4655-8D43-C780061C87D2}" destId="{8A9A7A47-A656-4D83-BC13-B524A32CA25F}" srcOrd="0" destOrd="0" presId="urn:microsoft.com/office/officeart/2018/2/layout/IconCircleList"/>
    <dgm:cxn modelId="{2219CCA1-7137-420F-BC36-F49D3813D945}" type="presParOf" srcId="{6ED33DF4-DC55-4655-8D43-C780061C87D2}" destId="{DFD6F161-2E6D-4FB9-9F48-85E2F778B361}" srcOrd="1" destOrd="0" presId="urn:microsoft.com/office/officeart/2018/2/layout/IconCircleList"/>
    <dgm:cxn modelId="{8A772C8F-95A4-450A-BF45-4990C135042E}" type="presParOf" srcId="{6ED33DF4-DC55-4655-8D43-C780061C87D2}" destId="{7F956634-F8A3-48A0-93E1-477B33E864E6}" srcOrd="2" destOrd="0" presId="urn:microsoft.com/office/officeart/2018/2/layout/IconCircleList"/>
    <dgm:cxn modelId="{C6699FDE-04D0-44BE-A8F3-E7C3C0E5641C}" type="presParOf" srcId="{6ED33DF4-DC55-4655-8D43-C780061C87D2}" destId="{8E182437-1877-4850-92BE-0BC269B5B8EE}" srcOrd="3" destOrd="0" presId="urn:microsoft.com/office/officeart/2018/2/layout/IconCircleList"/>
    <dgm:cxn modelId="{1C9BD5E1-A9E3-4087-AFC3-866DC100D9A9}" type="presParOf" srcId="{1E8B5F41-B63E-465D-B75E-5636C4DDCD6D}" destId="{AC0F66DF-E96E-4F83-BBB5-157320F85284}" srcOrd="3" destOrd="0" presId="urn:microsoft.com/office/officeart/2018/2/layout/IconCircleList"/>
    <dgm:cxn modelId="{9BE84025-CBDC-4F28-97B1-BADF8E8E49B6}" type="presParOf" srcId="{1E8B5F41-B63E-465D-B75E-5636C4DDCD6D}" destId="{1B1D3E11-B1A8-442F-9AF1-34481A5A94CB}" srcOrd="4" destOrd="0" presId="urn:microsoft.com/office/officeart/2018/2/layout/IconCircleList"/>
    <dgm:cxn modelId="{26A4D575-15AD-406E-92C5-CB320D0B052C}" type="presParOf" srcId="{1B1D3E11-B1A8-442F-9AF1-34481A5A94CB}" destId="{34DA290A-FC9B-4B6D-B2A6-C1F2753190DB}" srcOrd="0" destOrd="0" presId="urn:microsoft.com/office/officeart/2018/2/layout/IconCircleList"/>
    <dgm:cxn modelId="{E2DC47C2-43F9-4414-ABE6-2AC449F7F785}" type="presParOf" srcId="{1B1D3E11-B1A8-442F-9AF1-34481A5A94CB}" destId="{24C8A4D9-11F8-4416-BAD4-9281C6286CA2}" srcOrd="1" destOrd="0" presId="urn:microsoft.com/office/officeart/2018/2/layout/IconCircleList"/>
    <dgm:cxn modelId="{111666F8-9F1D-49C5-840D-D1AB27C081D0}" type="presParOf" srcId="{1B1D3E11-B1A8-442F-9AF1-34481A5A94CB}" destId="{6F1CA4AE-BFE0-4547-94CC-878AC0511455}" srcOrd="2" destOrd="0" presId="urn:microsoft.com/office/officeart/2018/2/layout/IconCircleList"/>
    <dgm:cxn modelId="{5641A172-8320-405D-80BE-85F1BF63AAB0}" type="presParOf" srcId="{1B1D3E11-B1A8-442F-9AF1-34481A5A94CB}" destId="{3C73FF0E-DCF9-48C3-91ED-05F437EB5934}" srcOrd="3" destOrd="0" presId="urn:microsoft.com/office/officeart/2018/2/layout/IconCircleList"/>
    <dgm:cxn modelId="{DCB152EB-D7A5-4795-AF80-05F5547BDCB5}" type="presParOf" srcId="{1E8B5F41-B63E-465D-B75E-5636C4DDCD6D}" destId="{29050CCE-23C5-4DD0-8EB9-BAD30E710030}" srcOrd="5" destOrd="0" presId="urn:microsoft.com/office/officeart/2018/2/layout/IconCircleList"/>
    <dgm:cxn modelId="{58A316C6-658A-4F7A-84DE-091B9030696C}" type="presParOf" srcId="{1E8B5F41-B63E-465D-B75E-5636C4DDCD6D}" destId="{323C80F7-8FC1-41D4-B047-F65F77FFDEFB}" srcOrd="6" destOrd="0" presId="urn:microsoft.com/office/officeart/2018/2/layout/IconCircleList"/>
    <dgm:cxn modelId="{1B676EA9-6DEA-4858-89F4-3D9369DEE0A1}" type="presParOf" srcId="{323C80F7-8FC1-41D4-B047-F65F77FFDEFB}" destId="{928C4B65-06BA-4901-9642-3AA162F82F94}" srcOrd="0" destOrd="0" presId="urn:microsoft.com/office/officeart/2018/2/layout/IconCircleList"/>
    <dgm:cxn modelId="{9E892B75-A2D1-4319-9514-B0F4CE781221}" type="presParOf" srcId="{323C80F7-8FC1-41D4-B047-F65F77FFDEFB}" destId="{61CF5111-F5A5-41B6-9E66-6F75F0677D75}" srcOrd="1" destOrd="0" presId="urn:microsoft.com/office/officeart/2018/2/layout/IconCircleList"/>
    <dgm:cxn modelId="{6A2EED5A-9309-469F-BA75-57C2CD17D1E8}" type="presParOf" srcId="{323C80F7-8FC1-41D4-B047-F65F77FFDEFB}" destId="{35AF1F87-32F5-4C7C-BFCE-14649CEE3A6C}" srcOrd="2" destOrd="0" presId="urn:microsoft.com/office/officeart/2018/2/layout/IconCircleList"/>
    <dgm:cxn modelId="{F9AD11EB-4507-4BBB-B991-6F5905534880}" type="presParOf" srcId="{323C80F7-8FC1-41D4-B047-F65F77FFDEFB}" destId="{F08F1952-E7C4-49DF-AD70-D5A4FD1CED50}" srcOrd="3" destOrd="0" presId="urn:microsoft.com/office/officeart/2018/2/layout/IconCircleList"/>
    <dgm:cxn modelId="{6B8E000D-B3EC-4973-B2B8-706A7C1133F6}" type="presParOf" srcId="{1E8B5F41-B63E-465D-B75E-5636C4DDCD6D}" destId="{879379BB-FDA9-4E26-AAAC-1973FAA88CC9}" srcOrd="7" destOrd="0" presId="urn:microsoft.com/office/officeart/2018/2/layout/IconCircleList"/>
    <dgm:cxn modelId="{8496D0EB-4E6C-441B-9112-6F1DA3648ECA}" type="presParOf" srcId="{1E8B5F41-B63E-465D-B75E-5636C4DDCD6D}" destId="{F7784A3D-0A6B-4964-A21E-7D78B06E3897}" srcOrd="8" destOrd="0" presId="urn:microsoft.com/office/officeart/2018/2/layout/IconCircleList"/>
    <dgm:cxn modelId="{09B0BD3D-C9F0-4B36-A0D6-222B724095A1}" type="presParOf" srcId="{F7784A3D-0A6B-4964-A21E-7D78B06E3897}" destId="{B54BFC9A-2B1A-4587-AD53-7966A36E488D}" srcOrd="0" destOrd="0" presId="urn:microsoft.com/office/officeart/2018/2/layout/IconCircleList"/>
    <dgm:cxn modelId="{021CA1CD-3D7F-4123-984E-AF497CDE6AB9}" type="presParOf" srcId="{F7784A3D-0A6B-4964-A21E-7D78B06E3897}" destId="{0FF7300B-05C8-4424-B269-0BEB3DE01CD8}" srcOrd="1" destOrd="0" presId="urn:microsoft.com/office/officeart/2018/2/layout/IconCircleList"/>
    <dgm:cxn modelId="{840360D6-0FD8-4118-A6FC-2EEE0D303A4F}" type="presParOf" srcId="{F7784A3D-0A6B-4964-A21E-7D78B06E3897}" destId="{1BD78543-C4DA-4568-A38D-0795314042BD}" srcOrd="2" destOrd="0" presId="urn:microsoft.com/office/officeart/2018/2/layout/IconCircleList"/>
    <dgm:cxn modelId="{6BF1B0B8-8B5B-4604-A0DF-5C967359B169}" type="presParOf" srcId="{F7784A3D-0A6B-4964-A21E-7D78B06E3897}" destId="{18623334-2D3A-4426-83D2-8760967DE96C}" srcOrd="3" destOrd="0" presId="urn:microsoft.com/office/officeart/2018/2/layout/IconCircleList"/>
    <dgm:cxn modelId="{52C8D0BB-058B-4A0C-BF00-21DC03C7DA57}" type="presParOf" srcId="{1E8B5F41-B63E-465D-B75E-5636C4DDCD6D}" destId="{5FB51942-2B70-4361-9F45-C69584B27333}" srcOrd="9" destOrd="0" presId="urn:microsoft.com/office/officeart/2018/2/layout/IconCircleList"/>
    <dgm:cxn modelId="{D06701EC-B480-451A-95A3-C911F0724176}" type="presParOf" srcId="{1E8B5F41-B63E-465D-B75E-5636C4DDCD6D}" destId="{B5AF5E23-33AA-45DA-87F6-542994B649E4}" srcOrd="10" destOrd="0" presId="urn:microsoft.com/office/officeart/2018/2/layout/IconCircleList"/>
    <dgm:cxn modelId="{0A67CCD6-41D9-4F1B-89CA-F157C7236F39}" type="presParOf" srcId="{B5AF5E23-33AA-45DA-87F6-542994B649E4}" destId="{45F64BB1-278E-4281-BE2A-B47BCDF98F09}" srcOrd="0" destOrd="0" presId="urn:microsoft.com/office/officeart/2018/2/layout/IconCircleList"/>
    <dgm:cxn modelId="{9B546819-2F33-4DB3-A7E2-1C70E116DF9A}" type="presParOf" srcId="{B5AF5E23-33AA-45DA-87F6-542994B649E4}" destId="{1B7182FE-F010-4134-8679-B1C83477CFDB}" srcOrd="1" destOrd="0" presId="urn:microsoft.com/office/officeart/2018/2/layout/IconCircleList"/>
    <dgm:cxn modelId="{128A7619-FDD7-4056-B236-FC8605180161}" type="presParOf" srcId="{B5AF5E23-33AA-45DA-87F6-542994B649E4}" destId="{F5FA8147-ED7A-4243-AF2B-9D4B10EEA9EB}" srcOrd="2" destOrd="0" presId="urn:microsoft.com/office/officeart/2018/2/layout/IconCircleList"/>
    <dgm:cxn modelId="{C3E99A4C-0586-4ED9-B8F3-737728F723E2}" type="presParOf" srcId="{B5AF5E23-33AA-45DA-87F6-542994B649E4}" destId="{2342BA24-AF62-429A-BB03-F120389A6E5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20379-D792-4E8A-A2B4-77C5173C0B90}">
      <dsp:nvSpPr>
        <dsp:cNvPr id="0" name=""/>
        <dsp:cNvSpPr/>
      </dsp:nvSpPr>
      <dsp:spPr>
        <a:xfrm>
          <a:off x="1684974" y="6394"/>
          <a:ext cx="1107525" cy="11075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6A51388B-6316-4B35-B83A-9C1241A8B58B}">
      <dsp:nvSpPr>
        <dsp:cNvPr id="0" name=""/>
        <dsp:cNvSpPr/>
      </dsp:nvSpPr>
      <dsp:spPr>
        <a:xfrm>
          <a:off x="1917554" y="238975"/>
          <a:ext cx="642364" cy="6423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6F320B-5361-44C1-A700-7982C060B5B8}">
      <dsp:nvSpPr>
        <dsp:cNvPr id="0" name=""/>
        <dsp:cNvSpPr/>
      </dsp:nvSpPr>
      <dsp:spPr>
        <a:xfrm>
          <a:off x="3029826" y="6394"/>
          <a:ext cx="2610595" cy="110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How does what we’ve just discussed affect our team?</a:t>
          </a:r>
          <a:endParaRPr lang="en-US" sz="2000" kern="1200" dirty="0"/>
        </a:p>
      </dsp:txBody>
      <dsp:txXfrm>
        <a:off x="3029826" y="6394"/>
        <a:ext cx="2610595" cy="1107525"/>
      </dsp:txXfrm>
    </dsp:sp>
    <dsp:sp modelId="{8A9A7A47-A656-4D83-BC13-B524A32CA25F}">
      <dsp:nvSpPr>
        <dsp:cNvPr id="0" name=""/>
        <dsp:cNvSpPr/>
      </dsp:nvSpPr>
      <dsp:spPr>
        <a:xfrm>
          <a:off x="6095298" y="6394"/>
          <a:ext cx="1107525" cy="1107525"/>
        </a:xfrm>
        <a:prstGeom prst="ellipse">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DFD6F161-2E6D-4FB9-9F48-85E2F778B361}">
      <dsp:nvSpPr>
        <dsp:cNvPr id="0" name=""/>
        <dsp:cNvSpPr/>
      </dsp:nvSpPr>
      <dsp:spPr>
        <a:xfrm>
          <a:off x="6327878" y="238975"/>
          <a:ext cx="642364" cy="6423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182437-1877-4850-92BE-0BC269B5B8EE}">
      <dsp:nvSpPr>
        <dsp:cNvPr id="0" name=""/>
        <dsp:cNvSpPr/>
      </dsp:nvSpPr>
      <dsp:spPr>
        <a:xfrm>
          <a:off x="7440150" y="6394"/>
          <a:ext cx="2610595" cy="110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Are we clear about our roles and responsibilities? </a:t>
          </a:r>
          <a:endParaRPr lang="en-US" sz="2000" kern="1200" dirty="0"/>
        </a:p>
      </dsp:txBody>
      <dsp:txXfrm>
        <a:off x="7440150" y="6394"/>
        <a:ext cx="2610595" cy="1107525"/>
      </dsp:txXfrm>
    </dsp:sp>
    <dsp:sp modelId="{34DA290A-FC9B-4B6D-B2A6-C1F2753190DB}">
      <dsp:nvSpPr>
        <dsp:cNvPr id="0" name=""/>
        <dsp:cNvSpPr/>
      </dsp:nvSpPr>
      <dsp:spPr>
        <a:xfrm>
          <a:off x="1684974" y="1973029"/>
          <a:ext cx="1107525" cy="1107525"/>
        </a:xfrm>
        <a:prstGeom prst="ellipse">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24C8A4D9-11F8-4416-BAD4-9281C6286CA2}">
      <dsp:nvSpPr>
        <dsp:cNvPr id="0" name=""/>
        <dsp:cNvSpPr/>
      </dsp:nvSpPr>
      <dsp:spPr>
        <a:xfrm>
          <a:off x="1917554" y="2205609"/>
          <a:ext cx="642364" cy="6423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3FF0E-DCF9-48C3-91ED-05F437EB5934}">
      <dsp:nvSpPr>
        <dsp:cNvPr id="0" name=""/>
        <dsp:cNvSpPr/>
      </dsp:nvSpPr>
      <dsp:spPr>
        <a:xfrm>
          <a:off x="3029826" y="1973029"/>
          <a:ext cx="2610595" cy="110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What are our next steps?</a:t>
          </a:r>
          <a:endParaRPr lang="en-US" sz="2000" kern="1200" dirty="0"/>
        </a:p>
      </dsp:txBody>
      <dsp:txXfrm>
        <a:off x="3029826" y="1973029"/>
        <a:ext cx="2610595" cy="1107525"/>
      </dsp:txXfrm>
    </dsp:sp>
    <dsp:sp modelId="{928C4B65-06BA-4901-9642-3AA162F82F94}">
      <dsp:nvSpPr>
        <dsp:cNvPr id="0" name=""/>
        <dsp:cNvSpPr/>
      </dsp:nvSpPr>
      <dsp:spPr>
        <a:xfrm>
          <a:off x="6095298" y="1973029"/>
          <a:ext cx="1107525" cy="11075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61CF5111-F5A5-41B6-9E66-6F75F0677D75}">
      <dsp:nvSpPr>
        <dsp:cNvPr id="0" name=""/>
        <dsp:cNvSpPr/>
      </dsp:nvSpPr>
      <dsp:spPr>
        <a:xfrm>
          <a:off x="6327878" y="2205609"/>
          <a:ext cx="642364" cy="6423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8F1952-E7C4-49DF-AD70-D5A4FD1CED50}">
      <dsp:nvSpPr>
        <dsp:cNvPr id="0" name=""/>
        <dsp:cNvSpPr/>
      </dsp:nvSpPr>
      <dsp:spPr>
        <a:xfrm>
          <a:off x="7440150" y="1973029"/>
          <a:ext cx="2610595" cy="110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Do we need support?</a:t>
          </a:r>
          <a:endParaRPr lang="en-US" sz="2000" kern="1200" dirty="0"/>
        </a:p>
      </dsp:txBody>
      <dsp:txXfrm>
        <a:off x="7440150" y="1973029"/>
        <a:ext cx="2610595" cy="1107525"/>
      </dsp:txXfrm>
    </dsp:sp>
    <dsp:sp modelId="{B54BFC9A-2B1A-4587-AD53-7966A36E488D}">
      <dsp:nvSpPr>
        <dsp:cNvPr id="0" name=""/>
        <dsp:cNvSpPr/>
      </dsp:nvSpPr>
      <dsp:spPr>
        <a:xfrm>
          <a:off x="1684974" y="3939663"/>
          <a:ext cx="1107525" cy="11075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0FF7300B-05C8-4424-B269-0BEB3DE01CD8}">
      <dsp:nvSpPr>
        <dsp:cNvPr id="0" name=""/>
        <dsp:cNvSpPr/>
      </dsp:nvSpPr>
      <dsp:spPr>
        <a:xfrm>
          <a:off x="1917554" y="4172244"/>
          <a:ext cx="642364" cy="6423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23334-2D3A-4426-83D2-8760967DE96C}">
      <dsp:nvSpPr>
        <dsp:cNvPr id="0" name=""/>
        <dsp:cNvSpPr/>
      </dsp:nvSpPr>
      <dsp:spPr>
        <a:xfrm>
          <a:off x="3029826" y="3939663"/>
          <a:ext cx="2610595" cy="110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What opportunities does this open up for our team?</a:t>
          </a:r>
          <a:endParaRPr lang="en-US" sz="2000" kern="1200" dirty="0"/>
        </a:p>
      </dsp:txBody>
      <dsp:txXfrm>
        <a:off x="3029826" y="3939663"/>
        <a:ext cx="2610595" cy="1107525"/>
      </dsp:txXfrm>
    </dsp:sp>
    <dsp:sp modelId="{45F64BB1-278E-4281-BE2A-B47BCDF98F09}">
      <dsp:nvSpPr>
        <dsp:cNvPr id="0" name=""/>
        <dsp:cNvSpPr/>
      </dsp:nvSpPr>
      <dsp:spPr>
        <a:xfrm>
          <a:off x="6095298" y="3939663"/>
          <a:ext cx="1107525" cy="1107525"/>
        </a:xfrm>
        <a:prstGeom prst="ellipse">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1B7182FE-F010-4134-8679-B1C83477CFDB}">
      <dsp:nvSpPr>
        <dsp:cNvPr id="0" name=""/>
        <dsp:cNvSpPr/>
      </dsp:nvSpPr>
      <dsp:spPr>
        <a:xfrm>
          <a:off x="6327878" y="4172244"/>
          <a:ext cx="642364" cy="6423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42BA24-AF62-429A-BB03-F120389A6E5B}">
      <dsp:nvSpPr>
        <dsp:cNvPr id="0" name=""/>
        <dsp:cNvSpPr/>
      </dsp:nvSpPr>
      <dsp:spPr>
        <a:xfrm>
          <a:off x="7440150" y="3939663"/>
          <a:ext cx="2610595" cy="110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How can we improve our delivery and outcomes?</a:t>
          </a:r>
          <a:endParaRPr lang="en-US" sz="2000" kern="1200" dirty="0"/>
        </a:p>
      </dsp:txBody>
      <dsp:txXfrm>
        <a:off x="7440150" y="3939663"/>
        <a:ext cx="2610595" cy="110752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A6E2323-7DAC-4D70-B0C7-1E8EB313B829}" type="datetimeFigureOut">
              <a:rPr lang="en-GB"/>
              <a:pPr>
                <a:defRPr/>
              </a:pPr>
              <a:t>03/03/2021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6A190E8-C126-4EB3-82B0-79FA583B0E30}" type="slidenum">
              <a:rPr lang="en-GB"/>
              <a:pPr>
                <a:defRPr/>
              </a:pPr>
              <a:t>‹#›</a:t>
            </a:fld>
            <a:endParaRPr lang="en-GB" dirty="0"/>
          </a:p>
        </p:txBody>
      </p:sp>
    </p:spTree>
    <p:extLst>
      <p:ext uri="{BB962C8B-B14F-4D97-AF65-F5344CB8AC3E}">
        <p14:creationId xmlns:p14="http://schemas.microsoft.com/office/powerpoint/2010/main" val="2446574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a:t>
            </a:fld>
            <a:endParaRPr lang="en-GB" dirty="0"/>
          </a:p>
        </p:txBody>
      </p:sp>
    </p:spTree>
    <p:extLst>
      <p:ext uri="{BB962C8B-B14F-4D97-AF65-F5344CB8AC3E}">
        <p14:creationId xmlns:p14="http://schemas.microsoft.com/office/powerpoint/2010/main" val="419713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12</a:t>
            </a:fld>
            <a:endParaRPr lang="en-GB" dirty="0"/>
          </a:p>
        </p:txBody>
      </p:sp>
    </p:spTree>
    <p:extLst>
      <p:ext uri="{BB962C8B-B14F-4D97-AF65-F5344CB8AC3E}">
        <p14:creationId xmlns:p14="http://schemas.microsoft.com/office/powerpoint/2010/main" val="222888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23</a:t>
            </a:fld>
            <a:endParaRPr lang="en-GB" dirty="0"/>
          </a:p>
        </p:txBody>
      </p:sp>
    </p:spTree>
    <p:extLst>
      <p:ext uri="{BB962C8B-B14F-4D97-AF65-F5344CB8AC3E}">
        <p14:creationId xmlns:p14="http://schemas.microsoft.com/office/powerpoint/2010/main" val="95142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24</a:t>
            </a:fld>
            <a:endParaRPr lang="en-GB" dirty="0"/>
          </a:p>
        </p:txBody>
      </p:sp>
    </p:spTree>
    <p:extLst>
      <p:ext uri="{BB962C8B-B14F-4D97-AF65-F5344CB8AC3E}">
        <p14:creationId xmlns:p14="http://schemas.microsoft.com/office/powerpoint/2010/main" val="34867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u="sng" dirty="0"/>
              <a:t>Recruitment &amp; Retention Strategy</a:t>
            </a:r>
          </a:p>
          <a:p>
            <a:pPr marL="171450" indent="-171450">
              <a:buFont typeface="Arial" panose="020B0604020202020204" pitchFamily="34" charset="0"/>
              <a:buChar char="•"/>
            </a:pPr>
            <a:r>
              <a:rPr lang="en-GB" sz="1200" dirty="0"/>
              <a:t>We will be publishing the first NPS Recruitment &amp; Retention Strategy </a:t>
            </a:r>
            <a:r>
              <a:rPr lang="en-GB" sz="1200" b="1" dirty="0"/>
              <a:t>in Spring 2021.</a:t>
            </a:r>
            <a:r>
              <a:rPr lang="en-GB" sz="1200" dirty="0"/>
              <a:t> At the centre of this strategy is our commitment to make sure we have great people, in the right roles, with the resources they need to do their jobs in the probation service. </a:t>
            </a:r>
          </a:p>
          <a:p>
            <a:pPr marL="171450" indent="-171450">
              <a:buFont typeface="Arial" panose="020B0604020202020204" pitchFamily="34" charset="0"/>
              <a:buChar char="•"/>
            </a:pPr>
            <a:r>
              <a:rPr lang="en-GB" sz="1200" kern="0" dirty="0">
                <a:cs typeface="Arial"/>
              </a:rPr>
              <a:t>Our focus has been on the </a:t>
            </a:r>
            <a:r>
              <a:rPr lang="en-GB" sz="1200" b="1" kern="0" dirty="0">
                <a:cs typeface="Arial"/>
              </a:rPr>
              <a:t>immediate challenges we face across offender management operational roles </a:t>
            </a:r>
            <a:r>
              <a:rPr lang="en-GB" sz="1200" kern="0" dirty="0">
                <a:cs typeface="Arial"/>
              </a:rPr>
              <a:t>with the greatest staffing gaps, but we will look to widen our focus when we refresh the strategy post-transition.</a:t>
            </a:r>
          </a:p>
          <a:p>
            <a:pPr marL="171450" indent="-171450">
              <a:buFont typeface="Arial" panose="020B0604020202020204" pitchFamily="34" charset="0"/>
              <a:buChar char="•"/>
            </a:pPr>
            <a:r>
              <a:rPr lang="en-GB" sz="1200" dirty="0"/>
              <a:t>In developing the strategy </a:t>
            </a:r>
            <a:r>
              <a:rPr lang="en-GB" sz="1200" b="1" dirty="0"/>
              <a:t>we wanted to hear from as many of you as possible</a:t>
            </a:r>
            <a:r>
              <a:rPr lang="en-GB" sz="1200" dirty="0"/>
              <a:t>, across a wide range of different roles, grades and levels of responsibility, and backgrounds and experiences. And, the strategy has been designed using data and insights from a series of surveys (including bespoke surveys and the staff survey) and focus groups undertaken in Autumn 2020 with staff in the NPS and CRCs, and in collaboration with senior leaders and partners across Her Majesty’s Prison and Probation Service (HMPPS). </a:t>
            </a:r>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31</a:t>
            </a:fld>
            <a:endParaRPr lang="en-GB" dirty="0"/>
          </a:p>
        </p:txBody>
      </p:sp>
    </p:spTree>
    <p:extLst>
      <p:ext uri="{BB962C8B-B14F-4D97-AF65-F5344CB8AC3E}">
        <p14:creationId xmlns:p14="http://schemas.microsoft.com/office/powerpoint/2010/main" val="120855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CBF – key messages</a:t>
            </a:r>
          </a:p>
          <a:p>
            <a:pPr marL="285750" indent="-285750">
              <a:buFont typeface="Arial" panose="020B0604020202020204" pitchFamily="34" charset="0"/>
              <a:buChar char="•"/>
            </a:pPr>
            <a:r>
              <a:rPr lang="en-GB" sz="1200" dirty="0"/>
              <a:t>CBF Pilot commencing in April 2021</a:t>
            </a:r>
          </a:p>
          <a:p>
            <a:pPr marL="285750" indent="-285750">
              <a:buFont typeface="Arial" panose="020B0604020202020204" pitchFamily="34" charset="0"/>
              <a:buChar char="•"/>
            </a:pPr>
            <a:r>
              <a:rPr lang="en-GB" sz="1200" dirty="0"/>
              <a:t>Staff will trial the CBF for 12 months without it being linked to pay progression</a:t>
            </a:r>
          </a:p>
          <a:p>
            <a:pPr marL="285750" indent="-285750">
              <a:buFont typeface="Arial" panose="020B0604020202020204" pitchFamily="34" charset="0"/>
              <a:buChar char="•"/>
            </a:pPr>
            <a:r>
              <a:rPr lang="en-GB" sz="1200" dirty="0"/>
              <a:t>The CBF will be linked to pay from 1 April 2022 for NPS staff, and the first pay progression decisions linked to the CBF will be made on 1 April 2023.</a:t>
            </a:r>
          </a:p>
          <a:p>
            <a:pPr marL="285750" indent="-285750">
              <a:buFont typeface="Arial" panose="020B0604020202020204" pitchFamily="34" charset="0"/>
              <a:buChar char="•"/>
            </a:pPr>
            <a:r>
              <a:rPr lang="en-GB" sz="1200" dirty="0"/>
              <a:t>What we need managers and employees to do</a:t>
            </a:r>
          </a:p>
          <a:p>
            <a:pPr marL="285750" indent="-285750">
              <a:buFont typeface="Arial" panose="020B0604020202020204" pitchFamily="34" charset="0"/>
              <a:buChar char="•"/>
            </a:pPr>
            <a:r>
              <a:rPr lang="en-GB" sz="1200" dirty="0"/>
              <a:t>Leaders to role model behaviours and kick start the process</a:t>
            </a:r>
          </a:p>
          <a:p>
            <a:pPr marL="285750" indent="-285750">
              <a:buFont typeface="Arial" panose="020B0604020202020204" pitchFamily="34" charset="0"/>
              <a:buChar char="•"/>
            </a:pPr>
            <a:r>
              <a:rPr lang="en-GB" sz="1200" dirty="0"/>
              <a:t>Staff responsibility to complete the process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n-GB" sz="1200" b="1" dirty="0"/>
              <a:t>What we need from Leaders</a:t>
            </a:r>
          </a:p>
          <a:p>
            <a:pPr marL="171450" indent="-171450">
              <a:buFont typeface="Arial" panose="020B0604020202020204" pitchFamily="34" charset="0"/>
              <a:buChar char="•"/>
            </a:pPr>
            <a:r>
              <a:rPr lang="en-GB" sz="1200" dirty="0"/>
              <a:t>The CBF conversation should become </a:t>
            </a:r>
            <a:r>
              <a:rPr lang="en-GB" sz="1200" b="1" dirty="0"/>
              <a:t>embedded in everyday routine meetings and one to one’s</a:t>
            </a:r>
            <a:r>
              <a:rPr lang="en-GB" sz="1200" dirty="0"/>
              <a:t>. The process is straightforward and does not represent an additional burden for staff and line managers. </a:t>
            </a:r>
          </a:p>
          <a:p>
            <a:pPr marL="171450" indent="-171450">
              <a:buFont typeface="Arial" panose="020B0604020202020204" pitchFamily="34" charset="0"/>
              <a:buChar char="•"/>
            </a:pPr>
            <a:r>
              <a:rPr lang="en-GB" sz="1200" dirty="0"/>
              <a:t>Please role model engagement by completing the process with your direct reports and encourage them to do the same</a:t>
            </a:r>
          </a:p>
          <a:p>
            <a:pPr marL="171450" indent="-171450">
              <a:buFont typeface="Arial" panose="020B0604020202020204" pitchFamily="34" charset="0"/>
              <a:buChar char="•"/>
            </a:pPr>
            <a:r>
              <a:rPr lang="en-GB" sz="1200" dirty="0"/>
              <a:t>You’ll see some communications on this in due course – keep an eye out for more in Probation News, on the intranet and webinars to talk employees and managers through this easy process.</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32</a:t>
            </a:fld>
            <a:endParaRPr lang="en-GB" dirty="0"/>
          </a:p>
        </p:txBody>
      </p:sp>
    </p:spTree>
    <p:extLst>
      <p:ext uri="{BB962C8B-B14F-4D97-AF65-F5344CB8AC3E}">
        <p14:creationId xmlns:p14="http://schemas.microsoft.com/office/powerpoint/2010/main" val="101648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CBF – key messages</a:t>
            </a:r>
          </a:p>
          <a:p>
            <a:pPr marL="285750" indent="-285750">
              <a:buFont typeface="Arial" panose="020B0604020202020204" pitchFamily="34" charset="0"/>
              <a:buChar char="•"/>
            </a:pPr>
            <a:r>
              <a:rPr lang="en-GB" sz="1200" dirty="0"/>
              <a:t>CBF Pilot commencing in April 2021</a:t>
            </a:r>
          </a:p>
          <a:p>
            <a:pPr marL="285750" indent="-285750">
              <a:buFont typeface="Arial" panose="020B0604020202020204" pitchFamily="34" charset="0"/>
              <a:buChar char="•"/>
            </a:pPr>
            <a:r>
              <a:rPr lang="en-GB" sz="1200" dirty="0"/>
              <a:t>Staff will trial the CBF for 12 months without it being linked to pay progression</a:t>
            </a:r>
          </a:p>
          <a:p>
            <a:pPr marL="285750" indent="-285750">
              <a:buFont typeface="Arial" panose="020B0604020202020204" pitchFamily="34" charset="0"/>
              <a:buChar char="•"/>
            </a:pPr>
            <a:r>
              <a:rPr lang="en-GB" sz="1200" dirty="0"/>
              <a:t>The CBF will be linked to pay from 1 April 2022 for NPS staff, and the first pay progression decisions linked to the CBF will be made on 1 April 2023.</a:t>
            </a:r>
          </a:p>
          <a:p>
            <a:pPr marL="285750" indent="-285750">
              <a:buFont typeface="Arial" panose="020B0604020202020204" pitchFamily="34" charset="0"/>
              <a:buChar char="•"/>
            </a:pPr>
            <a:r>
              <a:rPr lang="en-GB" sz="1200" dirty="0"/>
              <a:t>What we need managers and employees to do</a:t>
            </a:r>
          </a:p>
          <a:p>
            <a:pPr marL="285750" indent="-285750">
              <a:buFont typeface="Arial" panose="020B0604020202020204" pitchFamily="34" charset="0"/>
              <a:buChar char="•"/>
            </a:pPr>
            <a:r>
              <a:rPr lang="en-GB" sz="1200" dirty="0"/>
              <a:t>Leaders to role model behaviours and kick start the process</a:t>
            </a:r>
          </a:p>
          <a:p>
            <a:pPr marL="285750" indent="-285750">
              <a:buFont typeface="Arial" panose="020B0604020202020204" pitchFamily="34" charset="0"/>
              <a:buChar char="•"/>
            </a:pPr>
            <a:r>
              <a:rPr lang="en-GB" sz="1200" dirty="0"/>
              <a:t>Staff responsibility to complete the process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n-GB" sz="1200" b="1" dirty="0"/>
              <a:t>What we need from Leaders</a:t>
            </a:r>
          </a:p>
          <a:p>
            <a:pPr marL="171450" indent="-171450">
              <a:buFont typeface="Arial" panose="020B0604020202020204" pitchFamily="34" charset="0"/>
              <a:buChar char="•"/>
            </a:pPr>
            <a:r>
              <a:rPr lang="en-GB" sz="1200" dirty="0"/>
              <a:t>The CBF conversation should become </a:t>
            </a:r>
            <a:r>
              <a:rPr lang="en-GB" sz="1200" b="1" dirty="0"/>
              <a:t>embedded in everyday routine meetings and one to one’s</a:t>
            </a:r>
            <a:r>
              <a:rPr lang="en-GB" sz="1200" dirty="0"/>
              <a:t>. The process is straightforward and does not represent an additional burden for staff and line managers. </a:t>
            </a:r>
          </a:p>
          <a:p>
            <a:pPr marL="171450" indent="-171450">
              <a:buFont typeface="Arial" panose="020B0604020202020204" pitchFamily="34" charset="0"/>
              <a:buChar char="•"/>
            </a:pPr>
            <a:r>
              <a:rPr lang="en-GB" sz="1200" dirty="0"/>
              <a:t>Please role model engagement by completing the process with your direct reports and encourage them to do the same</a:t>
            </a:r>
          </a:p>
          <a:p>
            <a:pPr marL="171450" indent="-171450">
              <a:buFont typeface="Arial" panose="020B0604020202020204" pitchFamily="34" charset="0"/>
              <a:buChar char="•"/>
            </a:pPr>
            <a:r>
              <a:rPr lang="en-GB" sz="1200" dirty="0"/>
              <a:t>You’ll see some communications on this in due course – keep an eye out for more in Probation News, on the intranet and webinars to talk employees and managers through this easy process.</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33</a:t>
            </a:fld>
            <a:endParaRPr lang="en-GB" dirty="0"/>
          </a:p>
        </p:txBody>
      </p:sp>
    </p:spTree>
    <p:extLst>
      <p:ext uri="{BB962C8B-B14F-4D97-AF65-F5344CB8AC3E}">
        <p14:creationId xmlns:p14="http://schemas.microsoft.com/office/powerpoint/2010/main" val="4212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CBF – key messages</a:t>
            </a:r>
          </a:p>
          <a:p>
            <a:pPr marL="285750" indent="-285750">
              <a:buFont typeface="Arial" panose="020B0604020202020204" pitchFamily="34" charset="0"/>
              <a:buChar char="•"/>
            </a:pPr>
            <a:r>
              <a:rPr lang="en-GB" sz="1200" dirty="0"/>
              <a:t>CBF Pilot commencing in April 2021</a:t>
            </a:r>
          </a:p>
          <a:p>
            <a:pPr marL="285750" indent="-285750">
              <a:buFont typeface="Arial" panose="020B0604020202020204" pitchFamily="34" charset="0"/>
              <a:buChar char="•"/>
            </a:pPr>
            <a:r>
              <a:rPr lang="en-GB" sz="1200" dirty="0"/>
              <a:t>Staff will trial the CBF for 12 months without it being linked to pay progression</a:t>
            </a:r>
          </a:p>
          <a:p>
            <a:pPr marL="285750" indent="-285750">
              <a:buFont typeface="Arial" panose="020B0604020202020204" pitchFamily="34" charset="0"/>
              <a:buChar char="•"/>
            </a:pPr>
            <a:r>
              <a:rPr lang="en-GB" sz="1200" dirty="0"/>
              <a:t>The CBF will be linked to pay from 1 April 2022 for NPS staff, and the first pay progression decisions linked to the CBF will be made on 1 April 2023.</a:t>
            </a:r>
          </a:p>
          <a:p>
            <a:pPr marL="285750" indent="-285750">
              <a:buFont typeface="Arial" panose="020B0604020202020204" pitchFamily="34" charset="0"/>
              <a:buChar char="•"/>
            </a:pPr>
            <a:r>
              <a:rPr lang="en-GB" sz="1200" dirty="0"/>
              <a:t>What we need managers and employees to do</a:t>
            </a:r>
          </a:p>
          <a:p>
            <a:pPr marL="285750" indent="-285750">
              <a:buFont typeface="Arial" panose="020B0604020202020204" pitchFamily="34" charset="0"/>
              <a:buChar char="•"/>
            </a:pPr>
            <a:r>
              <a:rPr lang="en-GB" sz="1200" dirty="0"/>
              <a:t>Leaders to role model behaviours and kick start the process</a:t>
            </a:r>
          </a:p>
          <a:p>
            <a:pPr marL="285750" indent="-285750">
              <a:buFont typeface="Arial" panose="020B0604020202020204" pitchFamily="34" charset="0"/>
              <a:buChar char="•"/>
            </a:pPr>
            <a:r>
              <a:rPr lang="en-GB" sz="1200" dirty="0"/>
              <a:t>Staff responsibility to complete the process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n-GB" sz="1200" b="1" dirty="0"/>
              <a:t>What we need from Leaders</a:t>
            </a:r>
          </a:p>
          <a:p>
            <a:pPr marL="171450" indent="-171450">
              <a:buFont typeface="Arial" panose="020B0604020202020204" pitchFamily="34" charset="0"/>
              <a:buChar char="•"/>
            </a:pPr>
            <a:r>
              <a:rPr lang="en-GB" sz="1200" dirty="0"/>
              <a:t>The CBF conversation should become </a:t>
            </a:r>
            <a:r>
              <a:rPr lang="en-GB" sz="1200" b="1" dirty="0"/>
              <a:t>embedded in everyday routine meetings and one to one’s</a:t>
            </a:r>
            <a:r>
              <a:rPr lang="en-GB" sz="1200" dirty="0"/>
              <a:t>. The process is straightforward and does not represent an additional burden for staff and line managers. </a:t>
            </a:r>
          </a:p>
          <a:p>
            <a:pPr marL="171450" indent="-171450">
              <a:buFont typeface="Arial" panose="020B0604020202020204" pitchFamily="34" charset="0"/>
              <a:buChar char="•"/>
            </a:pPr>
            <a:r>
              <a:rPr lang="en-GB" sz="1200" dirty="0"/>
              <a:t>Please role model engagement by completing the process with your direct reports and encourage them to do the same</a:t>
            </a:r>
          </a:p>
          <a:p>
            <a:pPr marL="171450" indent="-171450">
              <a:buFont typeface="Arial" panose="020B0604020202020204" pitchFamily="34" charset="0"/>
              <a:buChar char="•"/>
            </a:pPr>
            <a:r>
              <a:rPr lang="en-GB" sz="1200" dirty="0"/>
              <a:t>You’ll see some communications on this in due course – keep an eye out for more in Probation News, on the intranet and webinars to talk employees and managers through this easy process.</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34</a:t>
            </a:fld>
            <a:endParaRPr lang="en-GB" dirty="0"/>
          </a:p>
        </p:txBody>
      </p:sp>
    </p:spTree>
    <p:extLst>
      <p:ext uri="{BB962C8B-B14F-4D97-AF65-F5344CB8AC3E}">
        <p14:creationId xmlns:p14="http://schemas.microsoft.com/office/powerpoint/2010/main" val="239117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CBF – key messages</a:t>
            </a:r>
          </a:p>
          <a:p>
            <a:pPr marL="285750" indent="-285750">
              <a:buFont typeface="Arial" panose="020B0604020202020204" pitchFamily="34" charset="0"/>
              <a:buChar char="•"/>
            </a:pPr>
            <a:r>
              <a:rPr lang="en-GB" sz="1200" dirty="0"/>
              <a:t>CBF Pilot commencing in April 2021</a:t>
            </a:r>
          </a:p>
          <a:p>
            <a:pPr marL="285750" indent="-285750">
              <a:buFont typeface="Arial" panose="020B0604020202020204" pitchFamily="34" charset="0"/>
              <a:buChar char="•"/>
            </a:pPr>
            <a:r>
              <a:rPr lang="en-GB" sz="1200" dirty="0"/>
              <a:t>Staff will trial the CBF for 12 months without it being linked to pay progression</a:t>
            </a:r>
          </a:p>
          <a:p>
            <a:pPr marL="285750" indent="-285750">
              <a:buFont typeface="Arial" panose="020B0604020202020204" pitchFamily="34" charset="0"/>
              <a:buChar char="•"/>
            </a:pPr>
            <a:r>
              <a:rPr lang="en-GB" sz="1200" dirty="0"/>
              <a:t>The CBF will be linked to pay from 1 April 2022 for NPS staff, and the first pay progression decisions linked to the CBF will be made on 1 April 2023.</a:t>
            </a:r>
          </a:p>
          <a:p>
            <a:pPr marL="285750" indent="-285750">
              <a:buFont typeface="Arial" panose="020B0604020202020204" pitchFamily="34" charset="0"/>
              <a:buChar char="•"/>
            </a:pPr>
            <a:r>
              <a:rPr lang="en-GB" sz="1200" dirty="0"/>
              <a:t>What we need managers and employees to do</a:t>
            </a:r>
          </a:p>
          <a:p>
            <a:pPr marL="285750" indent="-285750">
              <a:buFont typeface="Arial" panose="020B0604020202020204" pitchFamily="34" charset="0"/>
              <a:buChar char="•"/>
            </a:pPr>
            <a:r>
              <a:rPr lang="en-GB" sz="1200" dirty="0"/>
              <a:t>Leaders to role model behaviours and kick start the process</a:t>
            </a:r>
          </a:p>
          <a:p>
            <a:pPr marL="285750" indent="-285750">
              <a:buFont typeface="Arial" panose="020B0604020202020204" pitchFamily="34" charset="0"/>
              <a:buChar char="•"/>
            </a:pPr>
            <a:r>
              <a:rPr lang="en-GB" sz="1200" dirty="0"/>
              <a:t>Staff responsibility to complete the process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n-GB" sz="1200" b="1" dirty="0"/>
              <a:t>What we need from Leaders</a:t>
            </a:r>
          </a:p>
          <a:p>
            <a:pPr marL="171450" indent="-171450">
              <a:buFont typeface="Arial" panose="020B0604020202020204" pitchFamily="34" charset="0"/>
              <a:buChar char="•"/>
            </a:pPr>
            <a:r>
              <a:rPr lang="en-GB" sz="1200" dirty="0"/>
              <a:t>The CBF conversation should become </a:t>
            </a:r>
            <a:r>
              <a:rPr lang="en-GB" sz="1200" b="1" dirty="0"/>
              <a:t>embedded in everyday routine meetings and one to one’s</a:t>
            </a:r>
            <a:r>
              <a:rPr lang="en-GB" sz="1200" dirty="0"/>
              <a:t>. The process is straightforward and does not represent an additional burden for staff and line managers. </a:t>
            </a:r>
          </a:p>
          <a:p>
            <a:pPr marL="171450" indent="-171450">
              <a:buFont typeface="Arial" panose="020B0604020202020204" pitchFamily="34" charset="0"/>
              <a:buChar char="•"/>
            </a:pPr>
            <a:r>
              <a:rPr lang="en-GB" sz="1200" dirty="0"/>
              <a:t>Please role model engagement by completing the process with your direct reports and encourage them to do the same</a:t>
            </a:r>
          </a:p>
          <a:p>
            <a:pPr marL="171450" indent="-171450">
              <a:buFont typeface="Arial" panose="020B0604020202020204" pitchFamily="34" charset="0"/>
              <a:buChar char="•"/>
            </a:pPr>
            <a:r>
              <a:rPr lang="en-GB" sz="1200" dirty="0"/>
              <a:t>You’ll see some communications on this in due course – keep an eye out for more in Probation News, on the intranet and webinars to talk employees and managers through this easy process.</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35</a:t>
            </a:fld>
            <a:endParaRPr lang="en-GB" dirty="0"/>
          </a:p>
        </p:txBody>
      </p:sp>
    </p:spTree>
    <p:extLst>
      <p:ext uri="{BB962C8B-B14F-4D97-AF65-F5344CB8AC3E}">
        <p14:creationId xmlns:p14="http://schemas.microsoft.com/office/powerpoint/2010/main" val="65380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3</a:t>
            </a:fld>
            <a:endParaRPr lang="en-GB" dirty="0"/>
          </a:p>
        </p:txBody>
      </p:sp>
    </p:spTree>
    <p:extLst>
      <p:ext uri="{BB962C8B-B14F-4D97-AF65-F5344CB8AC3E}">
        <p14:creationId xmlns:p14="http://schemas.microsoft.com/office/powerpoint/2010/main" val="268016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4</a:t>
            </a:fld>
            <a:endParaRPr lang="en-GB" dirty="0"/>
          </a:p>
        </p:txBody>
      </p:sp>
    </p:spTree>
    <p:extLst>
      <p:ext uri="{BB962C8B-B14F-4D97-AF65-F5344CB8AC3E}">
        <p14:creationId xmlns:p14="http://schemas.microsoft.com/office/powerpoint/2010/main" val="245083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5</a:t>
            </a:fld>
            <a:endParaRPr lang="en-GB" dirty="0"/>
          </a:p>
        </p:txBody>
      </p:sp>
    </p:spTree>
    <p:extLst>
      <p:ext uri="{BB962C8B-B14F-4D97-AF65-F5344CB8AC3E}">
        <p14:creationId xmlns:p14="http://schemas.microsoft.com/office/powerpoint/2010/main" val="292349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6</a:t>
            </a:fld>
            <a:endParaRPr lang="en-GB" dirty="0"/>
          </a:p>
        </p:txBody>
      </p:sp>
    </p:spTree>
    <p:extLst>
      <p:ext uri="{BB962C8B-B14F-4D97-AF65-F5344CB8AC3E}">
        <p14:creationId xmlns:p14="http://schemas.microsoft.com/office/powerpoint/2010/main" val="127993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7</a:t>
            </a:fld>
            <a:endParaRPr lang="en-GB" dirty="0"/>
          </a:p>
        </p:txBody>
      </p:sp>
    </p:spTree>
    <p:extLst>
      <p:ext uri="{BB962C8B-B14F-4D97-AF65-F5344CB8AC3E}">
        <p14:creationId xmlns:p14="http://schemas.microsoft.com/office/powerpoint/2010/main" val="356660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8</a:t>
            </a:fld>
            <a:endParaRPr lang="en-GB" dirty="0"/>
          </a:p>
        </p:txBody>
      </p:sp>
    </p:spTree>
    <p:extLst>
      <p:ext uri="{BB962C8B-B14F-4D97-AF65-F5344CB8AC3E}">
        <p14:creationId xmlns:p14="http://schemas.microsoft.com/office/powerpoint/2010/main" val="368933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10</a:t>
            </a:fld>
            <a:endParaRPr lang="en-GB" dirty="0"/>
          </a:p>
        </p:txBody>
      </p:sp>
    </p:spTree>
    <p:extLst>
      <p:ext uri="{BB962C8B-B14F-4D97-AF65-F5344CB8AC3E}">
        <p14:creationId xmlns:p14="http://schemas.microsoft.com/office/powerpoint/2010/main" val="373193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  links needed for content highlighted in yellow, pending:  1)  document sign off and 2)  HMPPS digital team links </a:t>
            </a:r>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11</a:t>
            </a:fld>
            <a:endParaRPr lang="en-GB" dirty="0"/>
          </a:p>
        </p:txBody>
      </p:sp>
    </p:spTree>
    <p:extLst>
      <p:ext uri="{BB962C8B-B14F-4D97-AF65-F5344CB8AC3E}">
        <p14:creationId xmlns:p14="http://schemas.microsoft.com/office/powerpoint/2010/main" val="4069497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1585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201601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Letter important notice combin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204169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477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75705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74624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403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187090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283739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406854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42277312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2" r:id="rId6"/>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hmppsintranet.org.uk/uploads/structured-interventions-operating-model-march-2021.docx" TargetMode="External"/><Relationship Id="rId2" Type="http://schemas.openxmlformats.org/officeDocument/2006/relationships/hyperlink" Target="http://hmppsintranet.org.uk/uploads/accredited-programmes-operating-model-march-2021.docx" TargetMode="External"/><Relationship Id="rId1" Type="http://schemas.openxmlformats.org/officeDocument/2006/relationships/slideLayout" Target="../slideLayouts/slideLayout2.xml"/><Relationship Id="rId6" Type="http://schemas.openxmlformats.org/officeDocument/2006/relationships/hyperlink" Target="mailto:alison.searle@justice.gov.uk" TargetMode="External"/><Relationship Id="rId5" Type="http://schemas.openxmlformats.org/officeDocument/2006/relationships/hyperlink" Target="http://hmppsintranet.org.uk/uploads/senior-attendance-centres-operating-model-march-2021.docx" TargetMode="External"/><Relationship Id="rId4" Type="http://schemas.openxmlformats.org/officeDocument/2006/relationships/hyperlink" Target="http://hmppsintranet.org.uk/uploads/unpaid-work-operating-model-march-2021.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ntranet.noms.gsi.gov.uk/news-and-updates/news/new-nps-smarter-working-strateg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mppsintranet.org.uk/uploads/national-and-regional-estates-strategy-launch-staff-faq.pdf"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mailto:ProbationReformEstatesPMO@justice.gov.uk" TargetMode="External"/><Relationship Id="rId5" Type="http://schemas.openxmlformats.org/officeDocument/2006/relationships/hyperlink" Target="http://hmppsintranet.org.uk/uploads/March-2021-Estates-Staff-FAQ-final.docx" TargetMode="External"/><Relationship Id="rId4" Type="http://schemas.openxmlformats.org/officeDocument/2006/relationships/hyperlink" Target="https://www.dropbox.com/sh/ln0uzlb423lu152/AAAOr_UY6guJWfJmUHAdBFeKa?dl=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elcome-hub.hmppsintranet.org.uk/our-new-probation-service/our-new-operating-model/snapshot-digital-and-data/"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www.traintobeaprobationofficer.com/" TargetMode="Externa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1.bin"/><Relationship Id="rId4" Type="http://schemas.openxmlformats.org/officeDocument/2006/relationships/hyperlink" Target="mailto:Maureen.O'Connor@justice.gov.uk?subject=Query%20on%20new%20PQiP%20learning%20modul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elcome-hub.hmppsintranet.org.uk/what-you-need-to-know/the-transfer-explained/understanding-role-alignmen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elcome-hub.hmppsintranet.org.uk/what-you-need-to-do/evidencing-your-qualification/mid-qualification-apprenticeshi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elcome-hub.hmppsintranet.org.uk/what-you-need-to-know/the-transfer-explained/understanding-role-alignmen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elcome-hub.hmppsintranet.org.uk/what-you-need-to-know/the-transfer-explained/understanding-role-alignment/" TargetMode="External"/><Relationship Id="rId7" Type="http://schemas.openxmlformats.org/officeDocument/2006/relationships/hyperlink" Target="https://welcome-hub.hmppsintranet.org.uk/our-new-probation-service/our-new-operating-model/"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s://welcome-hub.hmppsintranet.org.uk/what-you-need-to-do/evidencing-your-qualification/mid-qualification-apprenticeship/" TargetMode="External"/><Relationship Id="rId5" Type="http://schemas.openxmlformats.org/officeDocument/2006/relationships/hyperlink" Target="https://welcome-hub.hmppsintranet.org.uk/what-you-need-to-know/technology-to-support-you-in-the-new-probation-service/whats-in-the-bag/" TargetMode="External"/><Relationship Id="rId4" Type="http://schemas.openxmlformats.org/officeDocument/2006/relationships/hyperlink" Target="https://welcome-hub.hmppsintranet.org.uk/rollout-timelin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59746/HMPPS_-_National_Standards_2021_-_Supporting_transition_to_the_Unified_Model__English__-_09-02-202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891562" y="2655334"/>
            <a:ext cx="9121774" cy="1073150"/>
          </a:xfrm>
        </p:spPr>
        <p:txBody>
          <a:bodyPr/>
          <a:lstStyle/>
          <a:p>
            <a:r>
              <a:rPr lang="en-GB" altLang="en-US" dirty="0"/>
              <a:t>March 2021 Regional Team Briefing </a:t>
            </a:r>
          </a:p>
        </p:txBody>
      </p:sp>
      <p:pic>
        <p:nvPicPr>
          <p:cNvPr id="3" name="Graphic 2" descr="Marker">
            <a:extLst>
              <a:ext uri="{FF2B5EF4-FFF2-40B4-BE49-F238E27FC236}">
                <a16:creationId xmlns:a16="http://schemas.microsoft.com/office/drawing/2014/main" id="{D5A0421F-F718-4182-950E-F1AAC5F19D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4504" y="3987087"/>
            <a:ext cx="1584960" cy="1584960"/>
          </a:xfrm>
          <a:prstGeom prst="rect">
            <a:avLst/>
          </a:prstGeom>
        </p:spPr>
      </p:pic>
      <p:sp>
        <p:nvSpPr>
          <p:cNvPr id="4" name="TextBox 3">
            <a:extLst>
              <a:ext uri="{FF2B5EF4-FFF2-40B4-BE49-F238E27FC236}">
                <a16:creationId xmlns:a16="http://schemas.microsoft.com/office/drawing/2014/main" id="{21DB41DD-670E-4880-A721-88241534AE5D}"/>
              </a:ext>
            </a:extLst>
          </p:cNvPr>
          <p:cNvSpPr txBox="1"/>
          <p:nvPr/>
        </p:nvSpPr>
        <p:spPr>
          <a:xfrm>
            <a:off x="8895046" y="5387381"/>
            <a:ext cx="1043876" cy="369332"/>
          </a:xfrm>
          <a:prstGeom prst="rect">
            <a:avLst/>
          </a:prstGeom>
          <a:noFill/>
        </p:spPr>
        <p:txBody>
          <a:bodyPr wrap="none" rtlCol="0">
            <a:spAutoFit/>
          </a:bodyPr>
          <a:lstStyle/>
          <a:p>
            <a:r>
              <a:rPr lang="en-GB" dirty="0">
                <a:highlight>
                  <a:srgbClr val="FFFF00"/>
                </a:highlight>
              </a:rPr>
              <a:t>[Region]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Commissioned Rehabilitative Services (5 of 6)</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337648" y="1703864"/>
            <a:ext cx="11321553" cy="4273855"/>
          </a:xfrm>
          <a:ln>
            <a:solidFill>
              <a:schemeClr val="accent1"/>
            </a:solidFill>
          </a:ln>
        </p:spPr>
        <p:txBody>
          <a:bodyPr/>
          <a:lstStyle/>
          <a:p>
            <a:pPr lvl="0"/>
            <a:r>
              <a:rPr lang="en-GB" dirty="0"/>
              <a:t>Most effective solution for Day 1 – raises awareness of what’s different and what’s expected, and provides practical tools and guidance to support learning on the job</a:t>
            </a:r>
          </a:p>
          <a:p>
            <a:pPr lvl="0"/>
            <a:r>
              <a:rPr lang="en-GB" dirty="0"/>
              <a:t>Minimises time away from work, allowing practitioners to learn when and where is most useful for them and their caseload. </a:t>
            </a:r>
          </a:p>
          <a:p>
            <a:pPr lvl="0"/>
            <a:r>
              <a:rPr lang="en-GB" dirty="0"/>
              <a:t>Delivers a national level of understanding and capability, assessed through a ‘knowledge check’ test that must be passed before Day 1. This knowledge check can be taken more than once, allowing practitioners to correct misunderstandings and learn from mistakes.</a:t>
            </a:r>
          </a:p>
          <a:p>
            <a:pPr lvl="0"/>
            <a:r>
              <a:rPr lang="en-GB" dirty="0"/>
              <a:t>Responds to varying levels of learning need. Practitioners who are new to this way of working get detailed guidance and time to explore. Those who are already referring in this way won’t need to spend extra time in a training course.</a:t>
            </a:r>
          </a:p>
          <a:p>
            <a:pPr lvl="0"/>
            <a:r>
              <a:rPr lang="en-GB" dirty="0"/>
              <a:t>Lays the groundwork for Regional plans. National learning toolkit can be used on the job to embed new processes and relationships with their own local teams and Service Providers. </a:t>
            </a:r>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10</a:t>
            </a:fld>
            <a:endParaRPr lang="en-GB" dirty="0"/>
          </a:p>
        </p:txBody>
      </p:sp>
      <p:sp>
        <p:nvSpPr>
          <p:cNvPr id="8" name="Rectangle 7">
            <a:extLst>
              <a:ext uri="{FF2B5EF4-FFF2-40B4-BE49-F238E27FC236}">
                <a16:creationId xmlns:a16="http://schemas.microsoft.com/office/drawing/2014/main" id="{608E58C1-918A-4A1A-BD30-4395AA1EB9D9}"/>
              </a:ext>
            </a:extLst>
          </p:cNvPr>
          <p:cNvSpPr/>
          <p:nvPr/>
        </p:nvSpPr>
        <p:spPr>
          <a:xfrm>
            <a:off x="337648" y="1103350"/>
            <a:ext cx="11321553"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L&amp;D Approach - Benefits</a:t>
            </a:r>
            <a:endParaRPr lang="en-GB" sz="1400" b="1" dirty="0">
              <a:solidFill>
                <a:schemeClr val="tx1"/>
              </a:solidFill>
              <a:cs typeface="Arial"/>
            </a:endParaRPr>
          </a:p>
        </p:txBody>
      </p:sp>
    </p:spTree>
    <p:extLst>
      <p:ext uri="{BB962C8B-B14F-4D97-AF65-F5344CB8AC3E}">
        <p14:creationId xmlns:p14="http://schemas.microsoft.com/office/powerpoint/2010/main" val="354273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Commissioned Rehabilitative Services (6 of 6)</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337648" y="1675998"/>
            <a:ext cx="4630137" cy="4273855"/>
          </a:xfrm>
          <a:ln>
            <a:solidFill>
              <a:schemeClr val="accent1"/>
            </a:solidFill>
          </a:ln>
        </p:spPr>
        <p:txBody>
          <a:bodyPr/>
          <a:lstStyle/>
          <a:p>
            <a:pPr lvl="0"/>
            <a:r>
              <a:rPr lang="en-US" sz="1600" dirty="0"/>
              <a:t>We are committed to </a:t>
            </a:r>
            <a:r>
              <a:rPr lang="en-US" sz="1600" b="1" dirty="0"/>
              <a:t>transform the way we refer and manage interventions</a:t>
            </a:r>
            <a:r>
              <a:rPr lang="en-US" sz="1600" dirty="0"/>
              <a:t>. This includes the processes of adding, finding and referring to an intervention, tracking progress and receiving feedback on and evaluating an intervention. </a:t>
            </a:r>
            <a:endParaRPr lang="en-GB" sz="1600" dirty="0"/>
          </a:p>
          <a:p>
            <a:pPr lvl="0"/>
            <a:r>
              <a:rPr lang="en-US" sz="1600" dirty="0"/>
              <a:t>You will be able to find and refer individuals on to an intervention through a </a:t>
            </a:r>
            <a:r>
              <a:rPr lang="en-US" sz="1600" b="1" dirty="0"/>
              <a:t>single digital service</a:t>
            </a:r>
            <a:r>
              <a:rPr lang="en-US" sz="1600" dirty="0"/>
              <a:t>, as opposed to needing to switch between up to four systems currently. </a:t>
            </a:r>
            <a:endParaRPr lang="en-GB" sz="1600" dirty="0"/>
          </a:p>
          <a:p>
            <a:pPr lvl="0"/>
            <a:r>
              <a:rPr lang="en-US" sz="1600" dirty="0"/>
              <a:t>This will enable these processes and create a </a:t>
            </a:r>
            <a:r>
              <a:rPr lang="en-US" sz="1600" b="1" dirty="0"/>
              <a:t>comprehensive, linked and high-quality set of intervention data </a:t>
            </a:r>
            <a:r>
              <a:rPr lang="en-US" sz="1600" dirty="0"/>
              <a:t>to be analysed and evaluated continuously on our analytical platform.</a:t>
            </a:r>
            <a:endParaRPr lang="en-GB" sz="1600" dirty="0"/>
          </a:p>
          <a:p>
            <a:pPr lvl="0"/>
            <a:r>
              <a:rPr lang="en-US" sz="1600" dirty="0"/>
              <a:t>You will be able to send supervised individuals onto the </a:t>
            </a:r>
            <a:r>
              <a:rPr lang="en-US" sz="1600" b="1" dirty="0"/>
              <a:t>right intervention at the right time </a:t>
            </a:r>
            <a:endParaRPr lang="en-GB" sz="1600" b="1" dirty="0"/>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11</a:t>
            </a:fld>
            <a:endParaRPr lang="en-GB" dirty="0"/>
          </a:p>
        </p:txBody>
      </p:sp>
      <p:sp>
        <p:nvSpPr>
          <p:cNvPr id="8" name="Rectangle 7">
            <a:extLst>
              <a:ext uri="{FF2B5EF4-FFF2-40B4-BE49-F238E27FC236}">
                <a16:creationId xmlns:a16="http://schemas.microsoft.com/office/drawing/2014/main" id="{608E58C1-918A-4A1A-BD30-4395AA1EB9D9}"/>
              </a:ext>
            </a:extLst>
          </p:cNvPr>
          <p:cNvSpPr/>
          <p:nvPr/>
        </p:nvSpPr>
        <p:spPr>
          <a:xfrm>
            <a:off x="337648" y="1103350"/>
            <a:ext cx="11321553"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CRS: Referrals by an intuitive digital platform, ‘Refer and Monitor’</a:t>
            </a:r>
            <a:endParaRPr lang="en-GB" sz="1400" b="1" dirty="0">
              <a:solidFill>
                <a:schemeClr val="tx1"/>
              </a:solidFill>
              <a:cs typeface="Arial"/>
            </a:endParaRPr>
          </a:p>
        </p:txBody>
      </p:sp>
      <p:sp>
        <p:nvSpPr>
          <p:cNvPr id="9" name="Rectangle 8">
            <a:extLst>
              <a:ext uri="{FF2B5EF4-FFF2-40B4-BE49-F238E27FC236}">
                <a16:creationId xmlns:a16="http://schemas.microsoft.com/office/drawing/2014/main" id="{E2ABA95F-12A1-4793-A644-DD1E807B876D}"/>
              </a:ext>
            </a:extLst>
          </p:cNvPr>
          <p:cNvSpPr/>
          <p:nvPr/>
        </p:nvSpPr>
        <p:spPr>
          <a:xfrm>
            <a:off x="5117910" y="1671759"/>
            <a:ext cx="6736442" cy="4278094"/>
          </a:xfrm>
          <a:prstGeom prst="rect">
            <a:avLst/>
          </a:prstGeom>
          <a:ln>
            <a:solidFill>
              <a:schemeClr val="tx2"/>
            </a:solidFill>
          </a:ln>
        </p:spPr>
        <p:txBody>
          <a:bodyPr wrap="square">
            <a:spAutoFit/>
          </a:bodyPr>
          <a:lstStyle/>
          <a:p>
            <a:pPr marL="0" lvl="0" indent="0">
              <a:buNone/>
            </a:pPr>
            <a:r>
              <a:rPr lang="en-US" sz="1600" b="1" dirty="0"/>
              <a:t>Digital Delivery: Assessing risks and needs  </a:t>
            </a:r>
            <a:endParaRPr lang="en-GB" sz="1600" b="1" dirty="0"/>
          </a:p>
          <a:p>
            <a:pPr marL="285750" lvl="0" indent="-285750">
              <a:buFont typeface="Arial" panose="020B0604020202020204" pitchFamily="34" charset="0"/>
              <a:buChar char="•"/>
            </a:pPr>
            <a:r>
              <a:rPr lang="en-US" sz="1600" dirty="0"/>
              <a:t>We are creating a more </a:t>
            </a:r>
            <a:r>
              <a:rPr lang="en-US" sz="1600" b="1" dirty="0"/>
              <a:t>dynamic, fluid way to assess risks and needs </a:t>
            </a:r>
            <a:r>
              <a:rPr lang="en-US" sz="1600" dirty="0"/>
              <a:t>that uses data from case recording and interventions services to automatically update risk profiles and/or to trigger further questions for the Probation Practitioner. This will ensure risk and needs assessment are more accurate at any given time.</a:t>
            </a:r>
          </a:p>
          <a:p>
            <a:pPr lvl="0"/>
            <a:endParaRPr lang="en-GB" sz="1600" dirty="0"/>
          </a:p>
          <a:p>
            <a:pPr marL="0" indent="0">
              <a:buNone/>
            </a:pPr>
            <a:r>
              <a:rPr lang="en-US" sz="1600" b="1" dirty="0"/>
              <a:t>Digital Delivery: Service user engagement </a:t>
            </a:r>
            <a:endParaRPr lang="en-GB" sz="1600" b="1" dirty="0"/>
          </a:p>
          <a:p>
            <a:pPr marL="285750" lvl="0" indent="-285750">
              <a:buFont typeface="Arial" panose="020B0604020202020204" pitchFamily="34" charset="0"/>
              <a:buChar char="•"/>
            </a:pPr>
            <a:r>
              <a:rPr lang="en-US" sz="1600" dirty="0"/>
              <a:t>A key area for transforming probation is the </a:t>
            </a:r>
            <a:r>
              <a:rPr lang="en-US" sz="1600" b="1" dirty="0"/>
              <a:t>engagement of individuals in their sentence and rehabilitation</a:t>
            </a:r>
            <a:r>
              <a:rPr lang="en-US" sz="1600" dirty="0"/>
              <a:t>. Digital has a significant part to play here, as the interface between probation and the service user is increasingly expected to be web-based. </a:t>
            </a:r>
            <a:endParaRPr lang="en-GB" sz="1600" dirty="0"/>
          </a:p>
          <a:p>
            <a:pPr marL="285750" lvl="0" indent="-285750">
              <a:buFont typeface="Arial" panose="020B0604020202020204" pitchFamily="34" charset="0"/>
              <a:buChar char="•"/>
            </a:pPr>
            <a:r>
              <a:rPr lang="en-US" sz="1600" dirty="0"/>
              <a:t>The second aim is to provide </a:t>
            </a:r>
            <a:r>
              <a:rPr lang="en-US" sz="1600" b="1" dirty="0"/>
              <a:t>transparency in the process</a:t>
            </a:r>
            <a:r>
              <a:rPr lang="en-US" sz="1600" dirty="0"/>
              <a:t>, so those subject to probation services are able to see what has been decided by whom and why. </a:t>
            </a:r>
            <a:endParaRPr lang="en-GB" sz="1600" dirty="0"/>
          </a:p>
          <a:p>
            <a:pPr marL="285750" lvl="0" indent="-285750">
              <a:buFont typeface="Arial" panose="020B0604020202020204" pitchFamily="34" charset="0"/>
              <a:buChar char="•"/>
            </a:pPr>
            <a:r>
              <a:rPr lang="en-US" sz="1600" dirty="0"/>
              <a:t>Lastly, we help deliver </a:t>
            </a:r>
            <a:r>
              <a:rPr lang="en-US" sz="1600" b="1" dirty="0"/>
              <a:t>a sentence plan that supervised individuals can refer to, discuss and agree to follow</a:t>
            </a:r>
            <a:endParaRPr lang="en-GB" sz="1600" b="1" dirty="0"/>
          </a:p>
        </p:txBody>
      </p:sp>
    </p:spTree>
    <p:extLst>
      <p:ext uri="{BB962C8B-B14F-4D97-AF65-F5344CB8AC3E}">
        <p14:creationId xmlns:p14="http://schemas.microsoft.com/office/powerpoint/2010/main" val="373470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In House Interventions Overview</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2430763" y="1027111"/>
            <a:ext cx="9364030" cy="4803776"/>
          </a:xfrm>
          <a:ln>
            <a:solidFill>
              <a:schemeClr val="tx2"/>
            </a:solidFill>
          </a:ln>
        </p:spPr>
        <p:txBody>
          <a:bodyPr/>
          <a:lstStyle/>
          <a:p>
            <a:r>
              <a:rPr lang="en-GB" sz="1900" dirty="0"/>
              <a:t>To support effective service user desistance and rehabilitation, the National </a:t>
            </a:r>
            <a:r>
              <a:rPr lang="en-GB" sz="1900" b="1" dirty="0"/>
              <a:t>Probation Service will manage and deliver Accredited Programmes, Structured Interventions, Unpaid Work and Senior Attendance Centres from Day 1, 26 June 2021</a:t>
            </a:r>
          </a:p>
          <a:p>
            <a:r>
              <a:rPr lang="en-GB" sz="1900" dirty="0"/>
              <a:t>Probation Practitioners will have a </a:t>
            </a:r>
            <a:r>
              <a:rPr lang="en-GB" sz="1900" b="1" dirty="0"/>
              <a:t>variety of statutory services</a:t>
            </a:r>
            <a:r>
              <a:rPr lang="en-GB" sz="1900" dirty="0"/>
              <a:t> available to them</a:t>
            </a:r>
          </a:p>
          <a:p>
            <a:r>
              <a:rPr lang="en-GB" sz="1900" b="1" dirty="0"/>
              <a:t>There will be clear boundaries </a:t>
            </a:r>
            <a:r>
              <a:rPr lang="en-GB" sz="1900" dirty="0"/>
              <a:t>between rehabilitative interventions delivered by NPS Intervention Team colleagues, 1-2-1 work delivered by Probation Practitioners and specialist Commissioned Rehabilitative Services through the Dynamic Framework</a:t>
            </a:r>
          </a:p>
          <a:p>
            <a:r>
              <a:rPr lang="en-GB" sz="1900" dirty="0"/>
              <a:t>Service user change activity undertaken by Probation Practitioners will be </a:t>
            </a:r>
            <a:r>
              <a:rPr lang="en-GB" sz="1900" b="1" dirty="0"/>
              <a:t>underpinned by a nationally approved toolkit </a:t>
            </a:r>
            <a:r>
              <a:rPr lang="en-GB" sz="1900" dirty="0"/>
              <a:t>to supplement and support delivery of other interventions</a:t>
            </a:r>
          </a:p>
          <a:p>
            <a:r>
              <a:rPr lang="en-GB" sz="1900" dirty="0"/>
              <a:t>Post sentence, </a:t>
            </a:r>
            <a:r>
              <a:rPr lang="en-GB" sz="1900" b="1" dirty="0"/>
              <a:t>Probation Practitioners will allocate the Rehabilitation Activity Requirement days </a:t>
            </a:r>
            <a:r>
              <a:rPr lang="en-GB" sz="1900" dirty="0"/>
              <a:t>and select and sequence specific interventions that address the most significant areas of need linked to a service user’s reoffending</a:t>
            </a:r>
          </a:p>
          <a:p>
            <a:endParaRPr lang="en-GB" dirty="0"/>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12</a:t>
            </a:fld>
            <a:endParaRPr lang="en-GB" dirty="0"/>
          </a:p>
        </p:txBody>
      </p:sp>
      <p:pic>
        <p:nvPicPr>
          <p:cNvPr id="5" name="Picture 4">
            <a:extLst>
              <a:ext uri="{FF2B5EF4-FFF2-40B4-BE49-F238E27FC236}">
                <a16:creationId xmlns:a16="http://schemas.microsoft.com/office/drawing/2014/main" id="{B6C72157-BFC5-4D77-AB30-7173E96211C9}"/>
              </a:ext>
            </a:extLst>
          </p:cNvPr>
          <p:cNvPicPr>
            <a:picLocks noChangeAspect="1"/>
          </p:cNvPicPr>
          <p:nvPr/>
        </p:nvPicPr>
        <p:blipFill rotWithShape="1">
          <a:blip r:embed="rId3"/>
          <a:srcRect l="26860" t="27132" r="46218" b="14120"/>
          <a:stretch/>
        </p:blipFill>
        <p:spPr>
          <a:xfrm>
            <a:off x="-1110" y="1729978"/>
            <a:ext cx="2431873" cy="3398043"/>
          </a:xfrm>
          <a:prstGeom prst="rect">
            <a:avLst/>
          </a:prstGeom>
        </p:spPr>
      </p:pic>
      <p:sp>
        <p:nvSpPr>
          <p:cNvPr id="6" name="TextBox 5">
            <a:extLst>
              <a:ext uri="{FF2B5EF4-FFF2-40B4-BE49-F238E27FC236}">
                <a16:creationId xmlns:a16="http://schemas.microsoft.com/office/drawing/2014/main" id="{5E9F489E-80B6-4D8A-9DBB-EC7E6D174094}"/>
              </a:ext>
            </a:extLst>
          </p:cNvPr>
          <p:cNvSpPr txBox="1"/>
          <p:nvPr/>
        </p:nvSpPr>
        <p:spPr>
          <a:xfrm>
            <a:off x="-1110" y="3200369"/>
            <a:ext cx="1809750" cy="400110"/>
          </a:xfrm>
          <a:prstGeom prst="rect">
            <a:avLst/>
          </a:prstGeom>
          <a:noFill/>
        </p:spPr>
        <p:txBody>
          <a:bodyPr wrap="square" rtlCol="0">
            <a:spAutoFit/>
          </a:bodyPr>
          <a:lstStyle/>
          <a:p>
            <a:pPr algn="ctr"/>
            <a:r>
              <a:rPr lang="en-GB" sz="2000" b="1" dirty="0">
                <a:solidFill>
                  <a:schemeClr val="bg1"/>
                </a:solidFill>
              </a:rPr>
              <a:t>Overview </a:t>
            </a:r>
          </a:p>
        </p:txBody>
      </p:sp>
    </p:spTree>
    <p:extLst>
      <p:ext uri="{BB962C8B-B14F-4D97-AF65-F5344CB8AC3E}">
        <p14:creationId xmlns:p14="http://schemas.microsoft.com/office/powerpoint/2010/main" val="103958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6DD-F041-4D06-BA2D-FC1989601DCB}"/>
              </a:ext>
            </a:extLst>
          </p:cNvPr>
          <p:cNvSpPr>
            <a:spLocks noGrp="1"/>
          </p:cNvSpPr>
          <p:nvPr>
            <p:ph type="title"/>
          </p:nvPr>
        </p:nvSpPr>
        <p:spPr/>
        <p:txBody>
          <a:bodyPr/>
          <a:lstStyle/>
          <a:p>
            <a:r>
              <a:rPr lang="en-GB" dirty="0"/>
              <a:t>NEW Toolkits, Interventions and Programmes </a:t>
            </a:r>
          </a:p>
        </p:txBody>
      </p:sp>
      <p:sp>
        <p:nvSpPr>
          <p:cNvPr id="4" name="Slide Number Placeholder 3">
            <a:extLst>
              <a:ext uri="{FF2B5EF4-FFF2-40B4-BE49-F238E27FC236}">
                <a16:creationId xmlns:a16="http://schemas.microsoft.com/office/drawing/2014/main" id="{CFA64CC4-FA48-4593-96E8-40804ECEC5CD}"/>
              </a:ext>
            </a:extLst>
          </p:cNvPr>
          <p:cNvSpPr>
            <a:spLocks noGrp="1"/>
          </p:cNvSpPr>
          <p:nvPr>
            <p:ph type="sldNum" sz="quarter" idx="10"/>
          </p:nvPr>
        </p:nvSpPr>
        <p:spPr/>
        <p:txBody>
          <a:bodyPr/>
          <a:lstStyle/>
          <a:p>
            <a:pPr>
              <a:defRPr/>
            </a:pPr>
            <a:fld id="{8DA62C57-F68F-4167-9CC7-0D93D0D78B03}" type="slidenum">
              <a:rPr lang="en-GB" smtClean="0"/>
              <a:pPr>
                <a:defRPr/>
              </a:pPr>
              <a:t>13</a:t>
            </a:fld>
            <a:endParaRPr lang="en-GB" dirty="0"/>
          </a:p>
        </p:txBody>
      </p:sp>
      <p:sp>
        <p:nvSpPr>
          <p:cNvPr id="7" name="TextBox 6">
            <a:extLst>
              <a:ext uri="{FF2B5EF4-FFF2-40B4-BE49-F238E27FC236}">
                <a16:creationId xmlns:a16="http://schemas.microsoft.com/office/drawing/2014/main" id="{A02AA6E9-B099-43C8-9A84-F70D099607E7}"/>
              </a:ext>
            </a:extLst>
          </p:cNvPr>
          <p:cNvSpPr txBox="1"/>
          <p:nvPr/>
        </p:nvSpPr>
        <p:spPr>
          <a:xfrm>
            <a:off x="3299427" y="1177110"/>
            <a:ext cx="8359774" cy="4708981"/>
          </a:xfrm>
          <a:prstGeom prst="rect">
            <a:avLst/>
          </a:prstGeom>
          <a:noFill/>
          <a:ln>
            <a:solidFill>
              <a:schemeClr val="accent1"/>
            </a:solidFill>
          </a:ln>
        </p:spPr>
        <p:txBody>
          <a:bodyPr wrap="square" rtlCol="0">
            <a:spAutoFit/>
          </a:bodyPr>
          <a:lstStyle/>
          <a:p>
            <a:endParaRPr lang="en-GB" sz="2000" b="1" dirty="0">
              <a:solidFill>
                <a:schemeClr val="tx2"/>
              </a:solidFill>
            </a:endParaRPr>
          </a:p>
          <a:p>
            <a:r>
              <a:rPr lang="en-GB" sz="2000" b="1" dirty="0">
                <a:solidFill>
                  <a:schemeClr val="tx2"/>
                </a:solidFill>
              </a:rPr>
              <a:t>Probation Practitioner direct delivery</a:t>
            </a:r>
          </a:p>
          <a:p>
            <a:pPr marL="342900" indent="-342900">
              <a:buFont typeface="Arial" panose="020B0604020202020204" pitchFamily="34" charset="0"/>
              <a:buChar char="•"/>
            </a:pPr>
            <a:r>
              <a:rPr lang="en-GB" sz="2000" dirty="0"/>
              <a:t>Underpinned by Probation Practitioner toolkits </a:t>
            </a:r>
            <a:endParaRPr lang="en-GB" sz="2000" b="1" dirty="0">
              <a:solidFill>
                <a:schemeClr val="accent1"/>
              </a:solidFill>
            </a:endParaRPr>
          </a:p>
          <a:p>
            <a:endParaRPr lang="en-GB" sz="2000" b="1" dirty="0">
              <a:solidFill>
                <a:schemeClr val="accent1"/>
              </a:solidFill>
            </a:endParaRPr>
          </a:p>
          <a:p>
            <a:r>
              <a:rPr lang="en-GB" sz="2000" b="1" dirty="0">
                <a:solidFill>
                  <a:schemeClr val="tx2"/>
                </a:solidFill>
              </a:rPr>
              <a:t>In house Interventions Team delivery</a:t>
            </a:r>
          </a:p>
          <a:p>
            <a:pPr marL="342900" indent="-342900">
              <a:buFont typeface="Arial" panose="020B0604020202020204" pitchFamily="34" charset="0"/>
              <a:buChar char="•"/>
            </a:pPr>
            <a:r>
              <a:rPr lang="en-GB" sz="2000" dirty="0"/>
              <a:t>Accredited Programmes</a:t>
            </a:r>
          </a:p>
          <a:p>
            <a:pPr marL="342900" indent="-342900">
              <a:buFont typeface="Arial" panose="020B0604020202020204" pitchFamily="34" charset="0"/>
              <a:buChar char="•"/>
            </a:pPr>
            <a:r>
              <a:rPr lang="en-GB" sz="2000" dirty="0"/>
              <a:t>Structured Interventions </a:t>
            </a:r>
          </a:p>
          <a:p>
            <a:pPr marL="342900" indent="-342900">
              <a:buFont typeface="Arial" panose="020B0604020202020204" pitchFamily="34" charset="0"/>
              <a:buChar char="•"/>
            </a:pPr>
            <a:r>
              <a:rPr lang="en-GB" sz="2000" dirty="0"/>
              <a:t>Unpaid Work:  community payback</a:t>
            </a:r>
          </a:p>
          <a:p>
            <a:pPr marL="342900" indent="-342900">
              <a:buFont typeface="Arial" panose="020B0604020202020204" pitchFamily="34" charset="0"/>
              <a:buChar char="•"/>
            </a:pPr>
            <a:r>
              <a:rPr lang="en-GB" sz="2000" dirty="0"/>
              <a:t>Senior Attendance Centres </a:t>
            </a:r>
          </a:p>
          <a:p>
            <a:endParaRPr lang="en-GB" sz="2000" dirty="0"/>
          </a:p>
          <a:p>
            <a:r>
              <a:rPr lang="en-GB" sz="2000" b="1" dirty="0">
                <a:solidFill>
                  <a:schemeClr val="tx2"/>
                </a:solidFill>
              </a:rPr>
              <a:t>Dynamic Framework </a:t>
            </a:r>
          </a:p>
          <a:p>
            <a:pPr marL="342900" indent="-342900">
              <a:buFont typeface="Arial" panose="020B0604020202020204" pitchFamily="34" charset="0"/>
              <a:buChar char="•"/>
            </a:pPr>
            <a:r>
              <a:rPr lang="en-GB" sz="2000" dirty="0"/>
              <a:t>Commissioned Rehabilitative Services</a:t>
            </a:r>
          </a:p>
          <a:p>
            <a:endParaRPr lang="en-GB" sz="2000" b="1" dirty="0">
              <a:solidFill>
                <a:schemeClr val="tx2"/>
              </a:solidFill>
            </a:endParaRPr>
          </a:p>
          <a:p>
            <a:r>
              <a:rPr lang="en-GB" sz="2000" b="1" dirty="0">
                <a:solidFill>
                  <a:schemeClr val="tx2"/>
                </a:solidFill>
              </a:rPr>
              <a:t>Signpost service users </a:t>
            </a:r>
          </a:p>
          <a:p>
            <a:pPr marL="285750" indent="-285750">
              <a:buFont typeface="Arial" panose="020B0604020202020204" pitchFamily="34" charset="0"/>
              <a:buChar char="•"/>
            </a:pPr>
            <a:r>
              <a:rPr lang="en-GB" sz="2000" dirty="0"/>
              <a:t>Universal statutory services </a:t>
            </a:r>
          </a:p>
        </p:txBody>
      </p:sp>
      <p:pic>
        <p:nvPicPr>
          <p:cNvPr id="10" name="Picture 9">
            <a:extLst>
              <a:ext uri="{FF2B5EF4-FFF2-40B4-BE49-F238E27FC236}">
                <a16:creationId xmlns:a16="http://schemas.microsoft.com/office/drawing/2014/main" id="{300057D3-B8EF-4C82-B531-60169ECBE926}"/>
              </a:ext>
            </a:extLst>
          </p:cNvPr>
          <p:cNvPicPr>
            <a:picLocks noChangeAspect="1"/>
          </p:cNvPicPr>
          <p:nvPr/>
        </p:nvPicPr>
        <p:blipFill rotWithShape="1">
          <a:blip r:embed="rId2"/>
          <a:srcRect l="26860" t="27132" r="46218" b="14120"/>
          <a:stretch/>
        </p:blipFill>
        <p:spPr>
          <a:xfrm>
            <a:off x="-1110" y="1729978"/>
            <a:ext cx="2431873" cy="3398043"/>
          </a:xfrm>
          <a:prstGeom prst="rect">
            <a:avLst/>
          </a:prstGeom>
        </p:spPr>
      </p:pic>
      <p:sp>
        <p:nvSpPr>
          <p:cNvPr id="11" name="TextBox 10">
            <a:extLst>
              <a:ext uri="{FF2B5EF4-FFF2-40B4-BE49-F238E27FC236}">
                <a16:creationId xmlns:a16="http://schemas.microsoft.com/office/drawing/2014/main" id="{F48CB47F-B315-4A64-982B-0B5D7497797A}"/>
              </a:ext>
            </a:extLst>
          </p:cNvPr>
          <p:cNvSpPr txBox="1"/>
          <p:nvPr/>
        </p:nvSpPr>
        <p:spPr>
          <a:xfrm>
            <a:off x="-1110" y="3200369"/>
            <a:ext cx="1809750" cy="400110"/>
          </a:xfrm>
          <a:prstGeom prst="rect">
            <a:avLst/>
          </a:prstGeom>
          <a:noFill/>
        </p:spPr>
        <p:txBody>
          <a:bodyPr wrap="square" rtlCol="0">
            <a:spAutoFit/>
          </a:bodyPr>
          <a:lstStyle/>
          <a:p>
            <a:pPr algn="ctr"/>
            <a:r>
              <a:rPr lang="en-GB" sz="2000" b="1" dirty="0">
                <a:solidFill>
                  <a:schemeClr val="bg1"/>
                </a:solidFill>
              </a:rPr>
              <a:t>Overview </a:t>
            </a:r>
          </a:p>
        </p:txBody>
      </p:sp>
    </p:spTree>
    <p:extLst>
      <p:ext uri="{BB962C8B-B14F-4D97-AF65-F5344CB8AC3E}">
        <p14:creationId xmlns:p14="http://schemas.microsoft.com/office/powerpoint/2010/main" val="216571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Accredited Programmes (1 of 2) </a:t>
            </a:r>
          </a:p>
        </p:txBody>
      </p:sp>
      <p:sp>
        <p:nvSpPr>
          <p:cNvPr id="3" name="Content Placeholder 2">
            <a:extLst>
              <a:ext uri="{FF2B5EF4-FFF2-40B4-BE49-F238E27FC236}">
                <a16:creationId xmlns:a16="http://schemas.microsoft.com/office/drawing/2014/main" id="{D62BF0E5-78D5-40EF-B939-A9E5697E7957}"/>
              </a:ext>
            </a:extLst>
          </p:cNvPr>
          <p:cNvSpPr>
            <a:spLocks noGrp="1"/>
          </p:cNvSpPr>
          <p:nvPr>
            <p:ph idx="1"/>
          </p:nvPr>
        </p:nvSpPr>
        <p:spPr>
          <a:xfrm>
            <a:off x="2431874" y="1064524"/>
            <a:ext cx="9509918" cy="4899547"/>
          </a:xfrm>
          <a:ln>
            <a:solidFill>
              <a:schemeClr val="tx2"/>
            </a:solidFill>
          </a:ln>
        </p:spPr>
        <p:txBody>
          <a:bodyPr/>
          <a:lstStyle/>
          <a:p>
            <a:pPr>
              <a:spcAft>
                <a:spcPts val="600"/>
              </a:spcAft>
            </a:pPr>
            <a:r>
              <a:rPr lang="en-GB" sz="1600" b="1" dirty="0"/>
              <a:t>HMPPS’ intervention of choice</a:t>
            </a:r>
            <a:r>
              <a:rPr lang="en-GB" sz="1600" dirty="0"/>
              <a:t>, based on robust international evidence</a:t>
            </a:r>
          </a:p>
          <a:p>
            <a:pPr>
              <a:spcAft>
                <a:spcPts val="600"/>
              </a:spcAft>
            </a:pPr>
            <a:r>
              <a:rPr lang="en-GB" sz="1600" b="1" dirty="0"/>
              <a:t>Available as a sentence of the court </a:t>
            </a:r>
            <a:r>
              <a:rPr lang="en-GB" sz="1600" dirty="0"/>
              <a:t>under the Criminal Justice Act 2003;  three statutory purposes –  sentencing reform, offender rehabilitation, public protection </a:t>
            </a:r>
          </a:p>
          <a:p>
            <a:pPr>
              <a:spcAft>
                <a:spcPts val="600"/>
              </a:spcAft>
            </a:pPr>
            <a:r>
              <a:rPr lang="en-GB" sz="1600" b="1" dirty="0"/>
              <a:t>May be added as licence conditions </a:t>
            </a:r>
            <a:r>
              <a:rPr lang="en-GB" sz="1600" dirty="0"/>
              <a:t>to all types of prison licences and post sentence supervision </a:t>
            </a:r>
          </a:p>
          <a:p>
            <a:pPr>
              <a:spcAft>
                <a:spcPts val="600"/>
              </a:spcAft>
            </a:pPr>
            <a:r>
              <a:rPr lang="en-GB" sz="1600" b="1" dirty="0"/>
              <a:t>Sufficient number of appropriately trained interventions staff </a:t>
            </a:r>
            <a:r>
              <a:rPr lang="en-GB" sz="1600" dirty="0"/>
              <a:t>to deliver both Accredited Programmes and Structured Interventions, providing greater operational resilience in meeting changing demands and reducing the likelihood of burnout;  additional sessional staff as required</a:t>
            </a:r>
          </a:p>
          <a:p>
            <a:pPr>
              <a:spcAft>
                <a:spcPts val="600"/>
              </a:spcAft>
            </a:pPr>
            <a:r>
              <a:rPr lang="en-GB" sz="1600" b="1" dirty="0"/>
              <a:t>Delivered by two trained facilitators </a:t>
            </a:r>
            <a:r>
              <a:rPr lang="en-GB" sz="1600" dirty="0"/>
              <a:t>in a group setting for up to 12 service users</a:t>
            </a:r>
          </a:p>
          <a:p>
            <a:pPr marL="171450" lvl="0" indent="-171450"/>
            <a:r>
              <a:rPr lang="en-GB" sz="1600" b="1" dirty="0"/>
              <a:t>Alternate delivery format, developed </a:t>
            </a:r>
            <a:r>
              <a:rPr lang="en-GB" sz="1600" dirty="0"/>
              <a:t>in response to Covid-19, available in exceptional cases to meet diverse needs</a:t>
            </a:r>
          </a:p>
          <a:p>
            <a:pPr marL="171450" lvl="0" indent="-171450"/>
            <a:r>
              <a:rPr lang="en-GB" sz="1600" dirty="0"/>
              <a:t>All regions to </a:t>
            </a:r>
            <a:r>
              <a:rPr lang="en-GB" sz="1600" b="1" dirty="0"/>
              <a:t>deliver as a minimum:  Thinking Skills Programme, Building Better Relationships and Sexual Offending programmes  </a:t>
            </a:r>
          </a:p>
          <a:p>
            <a:pPr marL="171450" lvl="0" indent="-171450"/>
            <a:r>
              <a:rPr lang="en-GB" sz="1600" b="1" dirty="0"/>
              <a:t>Delivery of other programmes flexible, based on regional need</a:t>
            </a:r>
            <a:r>
              <a:rPr lang="en-GB" sz="1600" dirty="0"/>
              <a:t>, at the discretion of each Regional Probation Director</a:t>
            </a:r>
          </a:p>
          <a:p>
            <a:pPr>
              <a:spcAft>
                <a:spcPts val="600"/>
              </a:spcAft>
            </a:pPr>
            <a:r>
              <a:rPr lang="en-GB" sz="1600" b="1" dirty="0"/>
              <a:t>The NPS will also deliver Accredited Programmes for external organisations </a:t>
            </a:r>
            <a:r>
              <a:rPr lang="en-GB" sz="1600" dirty="0"/>
              <a:t>such as the Children and Family Court Advisory and Support Service, where required</a:t>
            </a:r>
            <a:endParaRPr lang="en-GB" dirty="0"/>
          </a:p>
          <a:p>
            <a:endParaRPr lang="en-GB" dirty="0"/>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14</a:t>
            </a:fld>
            <a:endParaRPr lang="en-GB" dirty="0"/>
          </a:p>
        </p:txBody>
      </p:sp>
      <p:pic>
        <p:nvPicPr>
          <p:cNvPr id="5" name="Picture 4">
            <a:extLst>
              <a:ext uri="{FF2B5EF4-FFF2-40B4-BE49-F238E27FC236}">
                <a16:creationId xmlns:a16="http://schemas.microsoft.com/office/drawing/2014/main" id="{FB4C0833-2D96-4941-80C5-085CDD47459B}"/>
              </a:ext>
            </a:extLst>
          </p:cNvPr>
          <p:cNvPicPr>
            <a:picLocks noChangeAspect="1"/>
          </p:cNvPicPr>
          <p:nvPr/>
        </p:nvPicPr>
        <p:blipFill rotWithShape="1">
          <a:blip r:embed="rId2"/>
          <a:srcRect l="26860" t="27132" r="46218" b="14120"/>
          <a:stretch/>
        </p:blipFill>
        <p:spPr>
          <a:xfrm>
            <a:off x="0" y="1729978"/>
            <a:ext cx="2431873" cy="3398043"/>
          </a:xfrm>
          <a:prstGeom prst="rect">
            <a:avLst/>
          </a:prstGeom>
        </p:spPr>
      </p:pic>
      <p:sp>
        <p:nvSpPr>
          <p:cNvPr id="8" name="TextBox 7">
            <a:extLst>
              <a:ext uri="{FF2B5EF4-FFF2-40B4-BE49-F238E27FC236}">
                <a16:creationId xmlns:a16="http://schemas.microsoft.com/office/drawing/2014/main" id="{18DEE728-8BE9-49AE-8ACA-F89677E986FD}"/>
              </a:ext>
            </a:extLst>
          </p:cNvPr>
          <p:cNvSpPr txBox="1"/>
          <p:nvPr/>
        </p:nvSpPr>
        <p:spPr>
          <a:xfrm>
            <a:off x="-1110" y="3200369"/>
            <a:ext cx="1809750" cy="1015663"/>
          </a:xfrm>
          <a:prstGeom prst="rect">
            <a:avLst/>
          </a:prstGeom>
          <a:noFill/>
        </p:spPr>
        <p:txBody>
          <a:bodyPr wrap="square" rtlCol="0">
            <a:spAutoFit/>
          </a:bodyPr>
          <a:lstStyle/>
          <a:p>
            <a:pPr algn="ctr"/>
            <a:r>
              <a:rPr lang="en-GB" sz="2000" b="1" dirty="0">
                <a:solidFill>
                  <a:schemeClr val="bg1"/>
                </a:solidFill>
              </a:rPr>
              <a:t>Accredited ProgrammesOverview </a:t>
            </a:r>
          </a:p>
        </p:txBody>
      </p:sp>
    </p:spTree>
    <p:extLst>
      <p:ext uri="{BB962C8B-B14F-4D97-AF65-F5344CB8AC3E}">
        <p14:creationId xmlns:p14="http://schemas.microsoft.com/office/powerpoint/2010/main" val="78805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0AA8-FBC6-4204-9E86-F0C3E4574C8B}"/>
              </a:ext>
            </a:extLst>
          </p:cNvPr>
          <p:cNvSpPr>
            <a:spLocks noGrp="1"/>
          </p:cNvSpPr>
          <p:nvPr>
            <p:ph type="title"/>
          </p:nvPr>
        </p:nvSpPr>
        <p:spPr/>
        <p:txBody>
          <a:bodyPr/>
          <a:lstStyle/>
          <a:p>
            <a:r>
              <a:rPr lang="en-GB" dirty="0"/>
              <a:t>Accredited Programmes:  Day 1 (2 of 2)</a:t>
            </a:r>
          </a:p>
        </p:txBody>
      </p:sp>
      <p:sp>
        <p:nvSpPr>
          <p:cNvPr id="3" name="Content Placeholder 2">
            <a:extLst>
              <a:ext uri="{FF2B5EF4-FFF2-40B4-BE49-F238E27FC236}">
                <a16:creationId xmlns:a16="http://schemas.microsoft.com/office/drawing/2014/main" id="{C2471851-C184-4D9D-9019-1971B43130D8}"/>
              </a:ext>
            </a:extLst>
          </p:cNvPr>
          <p:cNvSpPr>
            <a:spLocks noGrp="1"/>
          </p:cNvSpPr>
          <p:nvPr>
            <p:ph idx="1"/>
          </p:nvPr>
        </p:nvSpPr>
        <p:spPr>
          <a:xfrm>
            <a:off x="2431873" y="1028900"/>
            <a:ext cx="9331502" cy="4990900"/>
          </a:xfrm>
          <a:ln>
            <a:solidFill>
              <a:schemeClr val="tx2"/>
            </a:solidFill>
          </a:ln>
        </p:spPr>
        <p:txBody>
          <a:bodyPr/>
          <a:lstStyle/>
          <a:p>
            <a:pPr marL="171450" indent="-171450">
              <a:spcAft>
                <a:spcPts val="600"/>
              </a:spcAft>
            </a:pPr>
            <a:r>
              <a:rPr lang="en-GB" sz="1800" dirty="0"/>
              <a:t>All </a:t>
            </a:r>
            <a:r>
              <a:rPr lang="en-GB" sz="1800" b="1" dirty="0"/>
              <a:t>staff delivering Accredited Programmes</a:t>
            </a:r>
            <a:r>
              <a:rPr lang="en-GB" sz="1800" dirty="0"/>
              <a:t>, including our Divisional Sex Offender Unit teams, will </a:t>
            </a:r>
            <a:r>
              <a:rPr lang="en-GB" sz="1800" b="1" dirty="0"/>
              <a:t>work in new Intervention Teams </a:t>
            </a:r>
            <a:r>
              <a:rPr lang="en-GB" sz="1800" dirty="0"/>
              <a:t>in our 11 regions and Wales </a:t>
            </a:r>
          </a:p>
          <a:p>
            <a:pPr marL="171450" indent="-171450">
              <a:spcAft>
                <a:spcPts val="600"/>
              </a:spcAft>
            </a:pPr>
            <a:r>
              <a:rPr lang="en-GB" sz="1800" b="1" dirty="0"/>
              <a:t>Processes in place </a:t>
            </a:r>
            <a:r>
              <a:rPr lang="en-GB" sz="1800" dirty="0"/>
              <a:t>to:  1)  allocate Accredited Programme requirements to the regional delivery team within set timescales, 2)  notify Programmes Teams of sentence requirements, 3)  produce and share summary of attendance notes, three way meetings and post programme reports, and 4)  deal with transfers in and out to other regions, and in from youth services</a:t>
            </a:r>
          </a:p>
          <a:p>
            <a:pPr marL="171450" indent="-171450">
              <a:spcAft>
                <a:spcPts val="600"/>
              </a:spcAft>
            </a:pPr>
            <a:r>
              <a:rPr lang="en-GB" sz="1800" b="1" dirty="0"/>
              <a:t>Additional eligibility and suitability checks </a:t>
            </a:r>
            <a:r>
              <a:rPr lang="en-GB" sz="1800" dirty="0"/>
              <a:t>in place to ensure the right service users are on the right programmes</a:t>
            </a:r>
          </a:p>
          <a:p>
            <a:pPr marL="171450" indent="-171450">
              <a:spcAft>
                <a:spcPts val="600"/>
              </a:spcAft>
            </a:pPr>
            <a:r>
              <a:rPr lang="en-GB" sz="1800" b="1" dirty="0"/>
              <a:t>New timeliness checks at six and three months from end of sentence</a:t>
            </a:r>
            <a:r>
              <a:rPr lang="en-GB" sz="1800" dirty="0"/>
              <a:t>, to ensure requirements are completed in time and improve Sentencer confidence</a:t>
            </a:r>
          </a:p>
          <a:p>
            <a:pPr marL="171450" indent="-171450">
              <a:spcAft>
                <a:spcPts val="600"/>
              </a:spcAft>
            </a:pPr>
            <a:r>
              <a:rPr lang="en-GB" sz="1800" b="1" dirty="0"/>
              <a:t>Resolve</a:t>
            </a:r>
            <a:r>
              <a:rPr lang="en-GB" sz="1800" dirty="0"/>
              <a:t> will be delivered where it is currently delivered for Day 1</a:t>
            </a:r>
          </a:p>
          <a:p>
            <a:pPr marL="171450" indent="-171450">
              <a:spcAft>
                <a:spcPts val="600"/>
              </a:spcAft>
            </a:pPr>
            <a:r>
              <a:rPr lang="en-GB" sz="1800" b="1" dirty="0"/>
              <a:t>Referral and management of Accredited Programmes </a:t>
            </a:r>
            <a:r>
              <a:rPr lang="en-GB" sz="1800" dirty="0"/>
              <a:t>will be through existing NPS systems </a:t>
            </a:r>
          </a:p>
          <a:p>
            <a:pPr marL="171450" indent="-171450">
              <a:spcAft>
                <a:spcPts val="600"/>
              </a:spcAft>
            </a:pPr>
            <a:r>
              <a:rPr lang="en-GB" sz="1800" dirty="0"/>
              <a:t>The </a:t>
            </a:r>
            <a:r>
              <a:rPr lang="en-GB" sz="1800" b="1" dirty="0"/>
              <a:t>NPS will deliver the Partner Link Worker service</a:t>
            </a:r>
          </a:p>
          <a:p>
            <a:endParaRPr lang="en-GB" dirty="0"/>
          </a:p>
        </p:txBody>
      </p:sp>
      <p:sp>
        <p:nvSpPr>
          <p:cNvPr id="4" name="Slide Number Placeholder 3">
            <a:extLst>
              <a:ext uri="{FF2B5EF4-FFF2-40B4-BE49-F238E27FC236}">
                <a16:creationId xmlns:a16="http://schemas.microsoft.com/office/drawing/2014/main" id="{F3BEB618-6DE2-4AB7-8117-B4B18A165261}"/>
              </a:ext>
            </a:extLst>
          </p:cNvPr>
          <p:cNvSpPr>
            <a:spLocks noGrp="1"/>
          </p:cNvSpPr>
          <p:nvPr>
            <p:ph type="sldNum" sz="quarter" idx="10"/>
          </p:nvPr>
        </p:nvSpPr>
        <p:spPr/>
        <p:txBody>
          <a:bodyPr/>
          <a:lstStyle/>
          <a:p>
            <a:pPr>
              <a:defRPr/>
            </a:pPr>
            <a:fld id="{8DA62C57-F68F-4167-9CC7-0D93D0D78B03}" type="slidenum">
              <a:rPr lang="en-GB" smtClean="0"/>
              <a:pPr>
                <a:defRPr/>
              </a:pPr>
              <a:t>15</a:t>
            </a:fld>
            <a:endParaRPr lang="en-GB" dirty="0"/>
          </a:p>
        </p:txBody>
      </p:sp>
      <p:pic>
        <p:nvPicPr>
          <p:cNvPr id="5" name="Picture 4">
            <a:extLst>
              <a:ext uri="{FF2B5EF4-FFF2-40B4-BE49-F238E27FC236}">
                <a16:creationId xmlns:a16="http://schemas.microsoft.com/office/drawing/2014/main" id="{B90A31A1-B24A-4C7E-B640-B407A252DFF2}"/>
              </a:ext>
            </a:extLst>
          </p:cNvPr>
          <p:cNvPicPr>
            <a:picLocks noChangeAspect="1"/>
          </p:cNvPicPr>
          <p:nvPr/>
        </p:nvPicPr>
        <p:blipFill rotWithShape="1">
          <a:blip r:embed="rId2"/>
          <a:srcRect l="26860" t="27132" r="46218" b="14120"/>
          <a:stretch/>
        </p:blipFill>
        <p:spPr>
          <a:xfrm>
            <a:off x="0" y="1729978"/>
            <a:ext cx="2431873" cy="3398043"/>
          </a:xfrm>
          <a:prstGeom prst="rect">
            <a:avLst/>
          </a:prstGeom>
        </p:spPr>
      </p:pic>
      <p:sp>
        <p:nvSpPr>
          <p:cNvPr id="8" name="TextBox 7">
            <a:extLst>
              <a:ext uri="{FF2B5EF4-FFF2-40B4-BE49-F238E27FC236}">
                <a16:creationId xmlns:a16="http://schemas.microsoft.com/office/drawing/2014/main" id="{3217005A-0C11-4D15-BEE4-401EDF9756A8}"/>
              </a:ext>
            </a:extLst>
          </p:cNvPr>
          <p:cNvSpPr txBox="1"/>
          <p:nvPr/>
        </p:nvSpPr>
        <p:spPr>
          <a:xfrm>
            <a:off x="-1110" y="3200369"/>
            <a:ext cx="1809750" cy="1015663"/>
          </a:xfrm>
          <a:prstGeom prst="rect">
            <a:avLst/>
          </a:prstGeom>
          <a:noFill/>
        </p:spPr>
        <p:txBody>
          <a:bodyPr wrap="square" rtlCol="0">
            <a:spAutoFit/>
          </a:bodyPr>
          <a:lstStyle/>
          <a:p>
            <a:pPr algn="ctr"/>
            <a:r>
              <a:rPr lang="en-GB" sz="2000" b="1" dirty="0">
                <a:solidFill>
                  <a:schemeClr val="bg1"/>
                </a:solidFill>
              </a:rPr>
              <a:t>Accredited ProgrammesDay 1 </a:t>
            </a:r>
          </a:p>
        </p:txBody>
      </p:sp>
    </p:spTree>
    <p:extLst>
      <p:ext uri="{BB962C8B-B14F-4D97-AF65-F5344CB8AC3E}">
        <p14:creationId xmlns:p14="http://schemas.microsoft.com/office/powerpoint/2010/main" val="408449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Structured Interventions  (1 of 2)</a:t>
            </a:r>
          </a:p>
        </p:txBody>
      </p:sp>
      <p:sp>
        <p:nvSpPr>
          <p:cNvPr id="3" name="Content Placeholder 2">
            <a:extLst>
              <a:ext uri="{FF2B5EF4-FFF2-40B4-BE49-F238E27FC236}">
                <a16:creationId xmlns:a16="http://schemas.microsoft.com/office/drawing/2014/main" id="{D62BF0E5-78D5-40EF-B939-A9E5697E7957}"/>
              </a:ext>
            </a:extLst>
          </p:cNvPr>
          <p:cNvSpPr>
            <a:spLocks noGrp="1"/>
          </p:cNvSpPr>
          <p:nvPr>
            <p:ph idx="1"/>
          </p:nvPr>
        </p:nvSpPr>
        <p:spPr>
          <a:xfrm>
            <a:off x="2431873" y="1103328"/>
            <a:ext cx="9604551" cy="4983573"/>
          </a:xfrm>
          <a:ln>
            <a:solidFill>
              <a:schemeClr val="tx2"/>
            </a:solidFill>
          </a:ln>
        </p:spPr>
        <p:txBody>
          <a:bodyPr/>
          <a:lstStyle/>
          <a:p>
            <a:pPr>
              <a:spcAft>
                <a:spcPts val="600"/>
              </a:spcAft>
            </a:pPr>
            <a:r>
              <a:rPr lang="en-AU" sz="1600" b="1" dirty="0"/>
              <a:t>A</a:t>
            </a:r>
            <a:r>
              <a:rPr lang="en-GB" sz="1600" b="1" dirty="0"/>
              <a:t>vailable as a sentence of the court </a:t>
            </a:r>
            <a:r>
              <a:rPr lang="en-GB" sz="1600" dirty="0"/>
              <a:t>via a Rehabilitation Activity Requirement under the Offender Rehabilitation Act 2014;  fall under the sentencing purposes reform and rehabilitation of offenders, public protection</a:t>
            </a:r>
          </a:p>
          <a:p>
            <a:pPr>
              <a:spcAft>
                <a:spcPts val="600"/>
              </a:spcAft>
            </a:pPr>
            <a:r>
              <a:rPr lang="en-GB" sz="1600" b="1" dirty="0"/>
              <a:t>May be added as licence conditions</a:t>
            </a:r>
            <a:r>
              <a:rPr lang="en-GB" sz="1600" dirty="0"/>
              <a:t>, including Release on Temporary Licence and Post Sentence Supervision </a:t>
            </a:r>
          </a:p>
          <a:p>
            <a:pPr>
              <a:spcAft>
                <a:spcPts val="600"/>
              </a:spcAft>
            </a:pPr>
            <a:r>
              <a:rPr lang="en-GB" sz="1600" dirty="0"/>
              <a:t>Based on evidence of effectiveness and a consistent delivery model in three key need areas:  </a:t>
            </a:r>
            <a:r>
              <a:rPr lang="en-GB" sz="1600" b="1" dirty="0"/>
              <a:t>emotional management, domestic abuse and attitudes, thinking and behaviour; four session minimum</a:t>
            </a:r>
          </a:p>
          <a:p>
            <a:pPr>
              <a:spcAft>
                <a:spcPts val="600"/>
              </a:spcAft>
            </a:pPr>
            <a:r>
              <a:rPr lang="en-GB" sz="1600" dirty="0"/>
              <a:t>Targeted at </a:t>
            </a:r>
            <a:r>
              <a:rPr lang="en-GB" sz="1600" b="1" dirty="0"/>
              <a:t>lower risk service users </a:t>
            </a:r>
            <a:r>
              <a:rPr lang="en-GB" sz="1600" dirty="0"/>
              <a:t>and those </a:t>
            </a:r>
            <a:r>
              <a:rPr lang="en-GB" sz="1600" b="1" dirty="0"/>
              <a:t>ineligible or unsuitable for Accredited Programmes </a:t>
            </a:r>
          </a:p>
          <a:p>
            <a:pPr>
              <a:spcAft>
                <a:spcPts val="600"/>
              </a:spcAft>
            </a:pPr>
            <a:r>
              <a:rPr lang="en-GB" sz="1600" dirty="0"/>
              <a:t>Primary aim is to </a:t>
            </a:r>
            <a:r>
              <a:rPr lang="en-GB" sz="1600" b="1" dirty="0"/>
              <a:t>secure cognitive and behavioural change</a:t>
            </a:r>
            <a:r>
              <a:rPr lang="en-GB" sz="1600" dirty="0"/>
              <a:t>;  delivered in a group setting, 1-2-1 or remotely, to meet specific diverse needs</a:t>
            </a:r>
          </a:p>
          <a:p>
            <a:pPr>
              <a:spcAft>
                <a:spcPts val="600"/>
              </a:spcAft>
            </a:pPr>
            <a:r>
              <a:rPr lang="en-GB" sz="1600" dirty="0"/>
              <a:t>Meet the </a:t>
            </a:r>
            <a:r>
              <a:rPr lang="en-GB" sz="1600" b="1" dirty="0"/>
              <a:t>Correctional Services Accreditation and Advice Panel </a:t>
            </a:r>
            <a:r>
              <a:rPr lang="en-GB" sz="1600" dirty="0"/>
              <a:t>endorsed principles for effective interventions</a:t>
            </a:r>
            <a:endParaRPr lang="en-AU" sz="1600" dirty="0"/>
          </a:p>
          <a:p>
            <a:r>
              <a:rPr lang="en-GB" sz="1600" dirty="0"/>
              <a:t>A </a:t>
            </a:r>
            <a:r>
              <a:rPr lang="en-GB" sz="1600" b="1" dirty="0"/>
              <a:t>register of approved Structured Interventions will be centrally maintained and available to Regional Probation Dir</a:t>
            </a:r>
            <a:r>
              <a:rPr lang="en-GB" sz="1600" dirty="0"/>
              <a:t>ectors for delivery in their region </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16</a:t>
            </a:fld>
            <a:endParaRPr lang="en-GB" dirty="0"/>
          </a:p>
        </p:txBody>
      </p:sp>
      <p:pic>
        <p:nvPicPr>
          <p:cNvPr id="5" name="Picture 4">
            <a:extLst>
              <a:ext uri="{FF2B5EF4-FFF2-40B4-BE49-F238E27FC236}">
                <a16:creationId xmlns:a16="http://schemas.microsoft.com/office/drawing/2014/main" id="{FB4C0833-2D96-4941-80C5-085CDD47459B}"/>
              </a:ext>
            </a:extLst>
          </p:cNvPr>
          <p:cNvPicPr>
            <a:picLocks noChangeAspect="1"/>
          </p:cNvPicPr>
          <p:nvPr/>
        </p:nvPicPr>
        <p:blipFill rotWithShape="1">
          <a:blip r:embed="rId2"/>
          <a:srcRect l="26860" t="27132" r="46218" b="14120"/>
          <a:stretch/>
        </p:blipFill>
        <p:spPr>
          <a:xfrm>
            <a:off x="0" y="1729978"/>
            <a:ext cx="2431873" cy="3398043"/>
          </a:xfrm>
          <a:prstGeom prst="rect">
            <a:avLst/>
          </a:prstGeom>
        </p:spPr>
      </p:pic>
      <p:sp>
        <p:nvSpPr>
          <p:cNvPr id="7" name="TextBox 6">
            <a:extLst>
              <a:ext uri="{FF2B5EF4-FFF2-40B4-BE49-F238E27FC236}">
                <a16:creationId xmlns:a16="http://schemas.microsoft.com/office/drawing/2014/main" id="{CEFDB4BF-B688-4CD3-867B-F7766DA99DDE}"/>
              </a:ext>
            </a:extLst>
          </p:cNvPr>
          <p:cNvSpPr txBox="1"/>
          <p:nvPr/>
        </p:nvSpPr>
        <p:spPr>
          <a:xfrm>
            <a:off x="-1110" y="3200369"/>
            <a:ext cx="1809750" cy="1015663"/>
          </a:xfrm>
          <a:prstGeom prst="rect">
            <a:avLst/>
          </a:prstGeom>
          <a:noFill/>
        </p:spPr>
        <p:txBody>
          <a:bodyPr wrap="square" rtlCol="0">
            <a:spAutoFit/>
          </a:bodyPr>
          <a:lstStyle/>
          <a:p>
            <a:pPr algn="ctr"/>
            <a:r>
              <a:rPr lang="en-GB" sz="2000" b="1" dirty="0">
                <a:solidFill>
                  <a:schemeClr val="bg1"/>
                </a:solidFill>
              </a:rPr>
              <a:t>Structured Interventions Overview </a:t>
            </a:r>
          </a:p>
        </p:txBody>
      </p:sp>
    </p:spTree>
    <p:extLst>
      <p:ext uri="{BB962C8B-B14F-4D97-AF65-F5344CB8AC3E}">
        <p14:creationId xmlns:p14="http://schemas.microsoft.com/office/powerpoint/2010/main" val="421396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0AA8-FBC6-4204-9E86-F0C3E4574C8B}"/>
              </a:ext>
            </a:extLst>
          </p:cNvPr>
          <p:cNvSpPr>
            <a:spLocks noGrp="1"/>
          </p:cNvSpPr>
          <p:nvPr>
            <p:ph type="title"/>
          </p:nvPr>
        </p:nvSpPr>
        <p:spPr/>
        <p:txBody>
          <a:bodyPr/>
          <a:lstStyle/>
          <a:p>
            <a:r>
              <a:rPr lang="en-GB" dirty="0"/>
              <a:t>Structured Interventions:  Day 1 (2 of 2)</a:t>
            </a:r>
          </a:p>
        </p:txBody>
      </p:sp>
      <p:sp>
        <p:nvSpPr>
          <p:cNvPr id="3" name="Content Placeholder 2">
            <a:extLst>
              <a:ext uri="{FF2B5EF4-FFF2-40B4-BE49-F238E27FC236}">
                <a16:creationId xmlns:a16="http://schemas.microsoft.com/office/drawing/2014/main" id="{C2471851-C184-4D9D-9019-1971B43130D8}"/>
              </a:ext>
            </a:extLst>
          </p:cNvPr>
          <p:cNvSpPr>
            <a:spLocks noGrp="1"/>
          </p:cNvSpPr>
          <p:nvPr>
            <p:ph idx="1"/>
          </p:nvPr>
        </p:nvSpPr>
        <p:spPr>
          <a:xfrm>
            <a:off x="2606722" y="1052386"/>
            <a:ext cx="8806819" cy="4993572"/>
          </a:xfrm>
          <a:ln>
            <a:solidFill>
              <a:schemeClr val="tx2"/>
            </a:solidFill>
          </a:ln>
        </p:spPr>
        <p:txBody>
          <a:bodyPr/>
          <a:lstStyle/>
          <a:p>
            <a:pPr marL="171450" indent="-171450">
              <a:spcAft>
                <a:spcPts val="600"/>
              </a:spcAft>
            </a:pPr>
            <a:r>
              <a:rPr lang="en-GB" sz="1800" b="1" dirty="0"/>
              <a:t>Current delivery of Structured Interventions </a:t>
            </a:r>
            <a:r>
              <a:rPr lang="en-GB" sz="1800" dirty="0"/>
              <a:t>will be maintained as far as possible</a:t>
            </a:r>
          </a:p>
          <a:p>
            <a:pPr marL="171450" indent="-171450">
              <a:spcAft>
                <a:spcPts val="600"/>
              </a:spcAft>
            </a:pPr>
            <a:r>
              <a:rPr lang="en-GB" sz="1800" dirty="0"/>
              <a:t>Probation Practitioners will </a:t>
            </a:r>
            <a:r>
              <a:rPr lang="en-GB" sz="1800" b="1" dirty="0"/>
              <a:t>refer service users through existing NPS systems</a:t>
            </a:r>
          </a:p>
          <a:p>
            <a:pPr marL="171450" indent="-171450">
              <a:spcAft>
                <a:spcPts val="600"/>
              </a:spcAft>
            </a:pPr>
            <a:r>
              <a:rPr lang="en-GB" sz="1800" dirty="0"/>
              <a:t>Structured Interventions currently delivered by CRCs will continue to be delivered in the need areas of</a:t>
            </a:r>
            <a:r>
              <a:rPr lang="en-GB" sz="1800" b="1" dirty="0"/>
              <a:t>:  Emotional Management, Domestic Abuse and Attitudes, Thinking and Behaviour</a:t>
            </a:r>
          </a:p>
          <a:p>
            <a:pPr marL="171450" indent="-171450">
              <a:spcAft>
                <a:spcPts val="600"/>
              </a:spcAft>
            </a:pPr>
            <a:r>
              <a:rPr lang="en-GB" sz="1800" dirty="0"/>
              <a:t>All </a:t>
            </a:r>
            <a:r>
              <a:rPr lang="en-GB" sz="1800" b="1" dirty="0"/>
              <a:t>staff delivering Structured Interventions will work in our new Interventions Teams  </a:t>
            </a:r>
          </a:p>
          <a:p>
            <a:pPr marL="171450" indent="-171450">
              <a:spcAft>
                <a:spcPts val="600"/>
              </a:spcAft>
            </a:pPr>
            <a:r>
              <a:rPr lang="en-GB" sz="1800" dirty="0"/>
              <a:t>A national </a:t>
            </a:r>
            <a:r>
              <a:rPr lang="en-GB" sz="1800" b="1" dirty="0"/>
              <a:t>Effective Interventions Panel </a:t>
            </a:r>
            <a:r>
              <a:rPr lang="en-GB" sz="1800" dirty="0"/>
              <a:t>will review Structured Interventions and approve those which meet the Correctional Services Accreditation and Advice Panel effectiveness principles </a:t>
            </a:r>
          </a:p>
          <a:p>
            <a:pPr marL="171450" indent="-171450">
              <a:spcAft>
                <a:spcPts val="600"/>
              </a:spcAft>
            </a:pPr>
            <a:r>
              <a:rPr lang="en-GB" sz="1800" dirty="0"/>
              <a:t>Regional Probation Directors will choose the </a:t>
            </a:r>
            <a:r>
              <a:rPr lang="en-GB" sz="1800" b="1" dirty="0"/>
              <a:t>suite of Structured Interventions </a:t>
            </a:r>
            <a:r>
              <a:rPr lang="en-GB" sz="1800" dirty="0"/>
              <a:t>to be delivered in their region</a:t>
            </a:r>
          </a:p>
          <a:p>
            <a:pPr marL="171450" indent="-171450">
              <a:spcAft>
                <a:spcPts val="600"/>
              </a:spcAft>
            </a:pPr>
            <a:r>
              <a:rPr lang="en-GB" sz="1800" b="1" dirty="0"/>
              <a:t>Post Day 1 roll out of approved Structured Interventions </a:t>
            </a:r>
            <a:r>
              <a:rPr lang="en-GB" sz="1800" dirty="0"/>
              <a:t>will take place and roll down those not approved</a:t>
            </a:r>
            <a:endParaRPr lang="en-GB" strike="sngStrike" dirty="0">
              <a:highlight>
                <a:srgbClr val="FFFF00"/>
              </a:highlight>
            </a:endParaRPr>
          </a:p>
        </p:txBody>
      </p:sp>
      <p:sp>
        <p:nvSpPr>
          <p:cNvPr id="4" name="Slide Number Placeholder 3">
            <a:extLst>
              <a:ext uri="{FF2B5EF4-FFF2-40B4-BE49-F238E27FC236}">
                <a16:creationId xmlns:a16="http://schemas.microsoft.com/office/drawing/2014/main" id="{F3BEB618-6DE2-4AB7-8117-B4B18A165261}"/>
              </a:ext>
            </a:extLst>
          </p:cNvPr>
          <p:cNvSpPr>
            <a:spLocks noGrp="1"/>
          </p:cNvSpPr>
          <p:nvPr>
            <p:ph type="sldNum" sz="quarter" idx="10"/>
          </p:nvPr>
        </p:nvSpPr>
        <p:spPr/>
        <p:txBody>
          <a:bodyPr/>
          <a:lstStyle/>
          <a:p>
            <a:pPr>
              <a:defRPr/>
            </a:pPr>
            <a:fld id="{8DA62C57-F68F-4167-9CC7-0D93D0D78B03}" type="slidenum">
              <a:rPr lang="en-GB" smtClean="0"/>
              <a:pPr>
                <a:defRPr/>
              </a:pPr>
              <a:t>17</a:t>
            </a:fld>
            <a:endParaRPr lang="en-GB" dirty="0"/>
          </a:p>
        </p:txBody>
      </p:sp>
      <p:pic>
        <p:nvPicPr>
          <p:cNvPr id="5" name="Picture 4">
            <a:extLst>
              <a:ext uri="{FF2B5EF4-FFF2-40B4-BE49-F238E27FC236}">
                <a16:creationId xmlns:a16="http://schemas.microsoft.com/office/drawing/2014/main" id="{7E87CD62-1BC3-456B-BF6B-2E027C4BDAF1}"/>
              </a:ext>
            </a:extLst>
          </p:cNvPr>
          <p:cNvPicPr>
            <a:picLocks noChangeAspect="1"/>
          </p:cNvPicPr>
          <p:nvPr/>
        </p:nvPicPr>
        <p:blipFill rotWithShape="1">
          <a:blip r:embed="rId2"/>
          <a:srcRect l="26860" t="27132" r="46218" b="14120"/>
          <a:stretch/>
        </p:blipFill>
        <p:spPr>
          <a:xfrm>
            <a:off x="0" y="1729978"/>
            <a:ext cx="2431873" cy="3398043"/>
          </a:xfrm>
          <a:prstGeom prst="rect">
            <a:avLst/>
          </a:prstGeom>
        </p:spPr>
      </p:pic>
      <p:sp>
        <p:nvSpPr>
          <p:cNvPr id="7" name="TextBox 6">
            <a:extLst>
              <a:ext uri="{FF2B5EF4-FFF2-40B4-BE49-F238E27FC236}">
                <a16:creationId xmlns:a16="http://schemas.microsoft.com/office/drawing/2014/main" id="{C0CAFFB1-1EAB-41F5-8FE5-ECDEEAA3BA4F}"/>
              </a:ext>
            </a:extLst>
          </p:cNvPr>
          <p:cNvSpPr txBox="1"/>
          <p:nvPr/>
        </p:nvSpPr>
        <p:spPr>
          <a:xfrm>
            <a:off x="-1110" y="3200369"/>
            <a:ext cx="1809750" cy="1015663"/>
          </a:xfrm>
          <a:prstGeom prst="rect">
            <a:avLst/>
          </a:prstGeom>
          <a:noFill/>
        </p:spPr>
        <p:txBody>
          <a:bodyPr wrap="square" rtlCol="0">
            <a:spAutoFit/>
          </a:bodyPr>
          <a:lstStyle/>
          <a:p>
            <a:pPr algn="ctr"/>
            <a:r>
              <a:rPr lang="en-GB" sz="2000" b="1" dirty="0">
                <a:solidFill>
                  <a:schemeClr val="bg1"/>
                </a:solidFill>
              </a:rPr>
              <a:t>Structured Interventions Day 1</a:t>
            </a:r>
          </a:p>
        </p:txBody>
      </p:sp>
    </p:spTree>
    <p:extLst>
      <p:ext uri="{BB962C8B-B14F-4D97-AF65-F5344CB8AC3E}">
        <p14:creationId xmlns:p14="http://schemas.microsoft.com/office/powerpoint/2010/main" val="179835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Unpaid Work (1 of 1)</a:t>
            </a:r>
          </a:p>
        </p:txBody>
      </p:sp>
      <p:sp>
        <p:nvSpPr>
          <p:cNvPr id="3" name="Content Placeholder 2">
            <a:extLst>
              <a:ext uri="{FF2B5EF4-FFF2-40B4-BE49-F238E27FC236}">
                <a16:creationId xmlns:a16="http://schemas.microsoft.com/office/drawing/2014/main" id="{D62BF0E5-78D5-40EF-B939-A9E5697E7957}"/>
              </a:ext>
            </a:extLst>
          </p:cNvPr>
          <p:cNvSpPr>
            <a:spLocks noGrp="1"/>
          </p:cNvSpPr>
          <p:nvPr>
            <p:ph idx="1"/>
          </p:nvPr>
        </p:nvSpPr>
        <p:spPr>
          <a:xfrm>
            <a:off x="2501724" y="1123951"/>
            <a:ext cx="9271176" cy="4689996"/>
          </a:xfrm>
          <a:ln>
            <a:solidFill>
              <a:schemeClr val="tx2"/>
            </a:solidFill>
          </a:ln>
        </p:spPr>
        <p:txBody>
          <a:bodyPr/>
          <a:lstStyle/>
          <a:p>
            <a:r>
              <a:rPr lang="en-GB" sz="1900" b="1" dirty="0"/>
              <a:t>Primarily a punishment</a:t>
            </a:r>
            <a:r>
              <a:rPr lang="en-GB" sz="1900" dirty="0"/>
              <a:t>, with rehabilitation an important additional consideration </a:t>
            </a:r>
          </a:p>
          <a:p>
            <a:r>
              <a:rPr lang="en-GB" sz="1900" b="1" dirty="0"/>
              <a:t>Investing in training </a:t>
            </a:r>
            <a:r>
              <a:rPr lang="en-GB" sz="1900" dirty="0"/>
              <a:t>to ensure public, staff and service user safety</a:t>
            </a:r>
          </a:p>
          <a:p>
            <a:r>
              <a:rPr lang="en-GB" sz="1900" b="1" dirty="0"/>
              <a:t>Increased time</a:t>
            </a:r>
            <a:r>
              <a:rPr lang="en-GB" sz="1900" dirty="0"/>
              <a:t> to allow for a comprehensive pre placement assessment and induction </a:t>
            </a:r>
          </a:p>
          <a:p>
            <a:r>
              <a:rPr lang="en-GB" sz="1900" dirty="0"/>
              <a:t>Supports rehabilitation through </a:t>
            </a:r>
            <a:r>
              <a:rPr lang="en-GB" sz="1900" b="1" dirty="0"/>
              <a:t>skill development in a practical work </a:t>
            </a:r>
            <a:r>
              <a:rPr lang="en-GB" sz="1900" dirty="0"/>
              <a:t>environment, delivered by sufficient numbers of appropriately trained staff</a:t>
            </a:r>
          </a:p>
          <a:p>
            <a:r>
              <a:rPr lang="en-GB" sz="1900" b="1" dirty="0"/>
              <a:t>20% of hours can be used to develop employment skills</a:t>
            </a:r>
            <a:r>
              <a:rPr lang="en-GB" sz="1900" dirty="0"/>
              <a:t> for those with an identified need</a:t>
            </a:r>
          </a:p>
          <a:p>
            <a:r>
              <a:rPr lang="en-GB" sz="1900" b="1" dirty="0"/>
              <a:t>Placements local to service users, with a maximum travel time of 90 minutes each way</a:t>
            </a:r>
            <a:r>
              <a:rPr lang="en-GB" sz="1900" dirty="0"/>
              <a:t>, from home to the initial worksite</a:t>
            </a:r>
          </a:p>
          <a:p>
            <a:r>
              <a:rPr lang="en-GB" sz="1900" b="1" dirty="0"/>
              <a:t>Community groups will engage in nominating work projects</a:t>
            </a:r>
            <a:r>
              <a:rPr lang="en-GB" sz="1900" dirty="0"/>
              <a:t>;  the provision of high numbers of good quality placements will enable local community payback</a:t>
            </a:r>
          </a:p>
          <a:p>
            <a:r>
              <a:rPr lang="en-GB" sz="1900" b="1" dirty="0"/>
              <a:t>Updated</a:t>
            </a:r>
            <a:r>
              <a:rPr lang="en-GB" sz="1900" dirty="0"/>
              <a:t> Unpaid Work Probation </a:t>
            </a:r>
            <a:r>
              <a:rPr lang="en-GB" sz="1900" b="1" dirty="0"/>
              <a:t>Instruction</a:t>
            </a:r>
            <a:r>
              <a:rPr lang="en-GB" sz="1900" dirty="0"/>
              <a:t> and Community Payback </a:t>
            </a:r>
            <a:r>
              <a:rPr lang="en-GB" sz="1900" b="1" dirty="0"/>
              <a:t>Operating Manual</a:t>
            </a:r>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18</a:t>
            </a:fld>
            <a:endParaRPr lang="en-GB" dirty="0"/>
          </a:p>
        </p:txBody>
      </p:sp>
      <p:pic>
        <p:nvPicPr>
          <p:cNvPr id="5" name="Picture 4">
            <a:extLst>
              <a:ext uri="{FF2B5EF4-FFF2-40B4-BE49-F238E27FC236}">
                <a16:creationId xmlns:a16="http://schemas.microsoft.com/office/drawing/2014/main" id="{FB4C0833-2D96-4941-80C5-085CDD47459B}"/>
              </a:ext>
            </a:extLst>
          </p:cNvPr>
          <p:cNvPicPr>
            <a:picLocks noChangeAspect="1"/>
          </p:cNvPicPr>
          <p:nvPr/>
        </p:nvPicPr>
        <p:blipFill rotWithShape="1">
          <a:blip r:embed="rId2"/>
          <a:srcRect l="26860" t="27132" r="46218" b="14120"/>
          <a:stretch/>
        </p:blipFill>
        <p:spPr>
          <a:xfrm>
            <a:off x="0" y="1729978"/>
            <a:ext cx="2431873" cy="3398043"/>
          </a:xfrm>
          <a:prstGeom prst="rect">
            <a:avLst/>
          </a:prstGeom>
        </p:spPr>
      </p:pic>
      <p:sp>
        <p:nvSpPr>
          <p:cNvPr id="7" name="TextBox 6">
            <a:extLst>
              <a:ext uri="{FF2B5EF4-FFF2-40B4-BE49-F238E27FC236}">
                <a16:creationId xmlns:a16="http://schemas.microsoft.com/office/drawing/2014/main" id="{98D806A9-712A-4697-BB02-F785406CBE6E}"/>
              </a:ext>
            </a:extLst>
          </p:cNvPr>
          <p:cNvSpPr txBox="1"/>
          <p:nvPr/>
        </p:nvSpPr>
        <p:spPr>
          <a:xfrm>
            <a:off x="-1110" y="3200369"/>
            <a:ext cx="1809750" cy="707886"/>
          </a:xfrm>
          <a:prstGeom prst="rect">
            <a:avLst/>
          </a:prstGeom>
          <a:noFill/>
        </p:spPr>
        <p:txBody>
          <a:bodyPr wrap="square" rtlCol="0">
            <a:spAutoFit/>
          </a:bodyPr>
          <a:lstStyle/>
          <a:p>
            <a:pPr algn="ctr"/>
            <a:r>
              <a:rPr lang="en-GB" sz="2000" b="1" dirty="0">
                <a:solidFill>
                  <a:schemeClr val="bg1"/>
                </a:solidFill>
              </a:rPr>
              <a:t>Unpaid Work Overview </a:t>
            </a:r>
          </a:p>
        </p:txBody>
      </p:sp>
    </p:spTree>
    <p:extLst>
      <p:ext uri="{BB962C8B-B14F-4D97-AF65-F5344CB8AC3E}">
        <p14:creationId xmlns:p14="http://schemas.microsoft.com/office/powerpoint/2010/main" val="64988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Unpaid Work:  Day 1 (1 of 2)</a:t>
            </a:r>
          </a:p>
        </p:txBody>
      </p:sp>
      <p:sp>
        <p:nvSpPr>
          <p:cNvPr id="3" name="Content Placeholder 2">
            <a:extLst>
              <a:ext uri="{FF2B5EF4-FFF2-40B4-BE49-F238E27FC236}">
                <a16:creationId xmlns:a16="http://schemas.microsoft.com/office/drawing/2014/main" id="{D62BF0E5-78D5-40EF-B939-A9E5697E7957}"/>
              </a:ext>
            </a:extLst>
          </p:cNvPr>
          <p:cNvSpPr>
            <a:spLocks noGrp="1"/>
          </p:cNvSpPr>
          <p:nvPr>
            <p:ph idx="1"/>
          </p:nvPr>
        </p:nvSpPr>
        <p:spPr>
          <a:xfrm>
            <a:off x="2501724" y="1215851"/>
            <a:ext cx="9328326" cy="5003973"/>
          </a:xfrm>
          <a:ln>
            <a:solidFill>
              <a:schemeClr val="tx2"/>
            </a:solidFill>
          </a:ln>
        </p:spPr>
        <p:txBody>
          <a:bodyPr/>
          <a:lstStyle/>
          <a:p>
            <a:pPr marL="171450" indent="-171450">
              <a:spcAft>
                <a:spcPts val="600"/>
              </a:spcAft>
            </a:pPr>
            <a:r>
              <a:rPr lang="en-GB" sz="1800" b="1" dirty="0"/>
              <a:t>All placements currently being delivered will continue</a:t>
            </a:r>
          </a:p>
          <a:p>
            <a:pPr marL="171450" indent="-171450">
              <a:spcAft>
                <a:spcPts val="600"/>
              </a:spcAft>
            </a:pPr>
            <a:r>
              <a:rPr lang="en-GB" sz="1800" b="1" dirty="0"/>
              <a:t>Core staff delivering Unpaid Work </a:t>
            </a:r>
            <a:r>
              <a:rPr lang="en-GB" sz="1800" dirty="0"/>
              <a:t>will work in the new probation service;  </a:t>
            </a:r>
            <a:r>
              <a:rPr lang="en-GB" sz="1800" b="1" dirty="0"/>
              <a:t>staff learning and development needs will be assessed and training arranged</a:t>
            </a:r>
          </a:p>
          <a:p>
            <a:pPr marL="171450" indent="-171450">
              <a:spcAft>
                <a:spcPts val="600"/>
              </a:spcAft>
            </a:pPr>
            <a:r>
              <a:rPr lang="en-GB" sz="1800" b="1" dirty="0"/>
              <a:t>Probation Practitioners will complete a minimum layer 1 OASys</a:t>
            </a:r>
            <a:r>
              <a:rPr lang="en-GB" sz="1800" dirty="0"/>
              <a:t>, which the Placement Coordinator will use to identify the most appropriate placement </a:t>
            </a:r>
          </a:p>
          <a:p>
            <a:pPr marL="171450" indent="-171450">
              <a:spcAft>
                <a:spcPts val="600"/>
              </a:spcAft>
            </a:pPr>
            <a:r>
              <a:rPr lang="en-GB" sz="1800" b="1" dirty="0"/>
              <a:t>Increased focus on completions within 12 months of sentence</a:t>
            </a:r>
            <a:r>
              <a:rPr lang="en-GB" sz="1800" dirty="0"/>
              <a:t>, supported by management information and six and nine month progress reviews</a:t>
            </a:r>
          </a:p>
          <a:p>
            <a:pPr marL="171450" indent="-171450">
              <a:spcAft>
                <a:spcPts val="600"/>
              </a:spcAft>
            </a:pPr>
            <a:r>
              <a:rPr lang="en-GB" sz="1800" b="1" dirty="0"/>
              <a:t>nDelius used as the case management system for service user scheduling</a:t>
            </a:r>
            <a:r>
              <a:rPr lang="en-GB" sz="1800" dirty="0"/>
              <a:t>;  scheduling supervisors on to Unpaid Work projects will be done through spreadsheets</a:t>
            </a:r>
          </a:p>
          <a:p>
            <a:pPr marL="171450" indent="-171450">
              <a:spcAft>
                <a:spcPts val="600"/>
              </a:spcAft>
            </a:pPr>
            <a:r>
              <a:rPr lang="en-GB" sz="1800" b="1" dirty="0"/>
              <a:t>Nominations</a:t>
            </a:r>
            <a:r>
              <a:rPr lang="en-GB" sz="1800" dirty="0"/>
              <a:t> for Unpaid Work schemes will </a:t>
            </a:r>
            <a:r>
              <a:rPr lang="en-GB" sz="1800" b="1" dirty="0"/>
              <a:t>continue through the national Gov.uk website  </a:t>
            </a:r>
          </a:p>
          <a:p>
            <a:pPr marL="171450" indent="-171450">
              <a:spcAft>
                <a:spcPts val="600"/>
              </a:spcAft>
            </a:pPr>
            <a:r>
              <a:rPr lang="en-GB" sz="1800" b="1" dirty="0"/>
              <a:t>Arrangements in place </a:t>
            </a:r>
            <a:r>
              <a:rPr lang="en-GB" sz="1800" dirty="0"/>
              <a:t>to ensure availability of </a:t>
            </a:r>
            <a:r>
              <a:rPr lang="en-GB" sz="1800" b="1" dirty="0"/>
              <a:t>vehicles, tools, equipment, PPE, mobile phones, laptops and access to petty cash</a:t>
            </a:r>
            <a:r>
              <a:rPr lang="en-GB" sz="1800" dirty="0"/>
              <a:t> for essential project needs</a:t>
            </a:r>
          </a:p>
          <a:p>
            <a:endParaRPr lang="en-GB" dirty="0"/>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19</a:t>
            </a:fld>
            <a:endParaRPr lang="en-GB" dirty="0"/>
          </a:p>
        </p:txBody>
      </p:sp>
      <p:pic>
        <p:nvPicPr>
          <p:cNvPr id="5" name="Picture 4">
            <a:extLst>
              <a:ext uri="{FF2B5EF4-FFF2-40B4-BE49-F238E27FC236}">
                <a16:creationId xmlns:a16="http://schemas.microsoft.com/office/drawing/2014/main" id="{FB4C0833-2D96-4941-80C5-085CDD47459B}"/>
              </a:ext>
            </a:extLst>
          </p:cNvPr>
          <p:cNvPicPr>
            <a:picLocks noChangeAspect="1"/>
          </p:cNvPicPr>
          <p:nvPr/>
        </p:nvPicPr>
        <p:blipFill rotWithShape="1">
          <a:blip r:embed="rId2"/>
          <a:srcRect l="26860" t="27132" r="46218" b="14120"/>
          <a:stretch/>
        </p:blipFill>
        <p:spPr>
          <a:xfrm>
            <a:off x="0" y="1729978"/>
            <a:ext cx="2431873" cy="3398043"/>
          </a:xfrm>
          <a:prstGeom prst="rect">
            <a:avLst/>
          </a:prstGeom>
        </p:spPr>
      </p:pic>
      <p:sp>
        <p:nvSpPr>
          <p:cNvPr id="7" name="TextBox 6">
            <a:extLst>
              <a:ext uri="{FF2B5EF4-FFF2-40B4-BE49-F238E27FC236}">
                <a16:creationId xmlns:a16="http://schemas.microsoft.com/office/drawing/2014/main" id="{2B7EC6B1-A848-4729-A106-EFF4DEE1D18D}"/>
              </a:ext>
            </a:extLst>
          </p:cNvPr>
          <p:cNvSpPr txBox="1"/>
          <p:nvPr/>
        </p:nvSpPr>
        <p:spPr>
          <a:xfrm>
            <a:off x="-1110" y="3200369"/>
            <a:ext cx="1809750" cy="707886"/>
          </a:xfrm>
          <a:prstGeom prst="rect">
            <a:avLst/>
          </a:prstGeom>
          <a:noFill/>
        </p:spPr>
        <p:txBody>
          <a:bodyPr wrap="square" rtlCol="0">
            <a:spAutoFit/>
          </a:bodyPr>
          <a:lstStyle/>
          <a:p>
            <a:pPr algn="ctr"/>
            <a:r>
              <a:rPr lang="en-GB" sz="2000" b="1" dirty="0">
                <a:solidFill>
                  <a:schemeClr val="bg1"/>
                </a:solidFill>
              </a:rPr>
              <a:t>Unpaid Work Day 1 </a:t>
            </a:r>
          </a:p>
        </p:txBody>
      </p:sp>
    </p:spTree>
    <p:extLst>
      <p:ext uri="{BB962C8B-B14F-4D97-AF65-F5344CB8AC3E}">
        <p14:creationId xmlns:p14="http://schemas.microsoft.com/office/powerpoint/2010/main" val="77348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March Topics</a:t>
            </a:r>
          </a:p>
        </p:txBody>
      </p:sp>
      <p:sp>
        <p:nvSpPr>
          <p:cNvPr id="3" name="Content Placeholder 2">
            <a:extLst>
              <a:ext uri="{FF2B5EF4-FFF2-40B4-BE49-F238E27FC236}">
                <a16:creationId xmlns:a16="http://schemas.microsoft.com/office/drawing/2014/main" id="{D62BF0E5-78D5-40EF-B939-A9E5697E7957}"/>
              </a:ext>
            </a:extLst>
          </p:cNvPr>
          <p:cNvSpPr>
            <a:spLocks noGrp="1"/>
          </p:cNvSpPr>
          <p:nvPr>
            <p:ph idx="1"/>
          </p:nvPr>
        </p:nvSpPr>
        <p:spPr>
          <a:xfrm>
            <a:off x="3282261" y="1056343"/>
            <a:ext cx="8525426" cy="4920388"/>
          </a:xfrm>
        </p:spPr>
        <p:txBody>
          <a:bodyPr numCol="2"/>
          <a:lstStyle/>
          <a:p>
            <a:pPr marL="0" indent="0">
              <a:buNone/>
            </a:pPr>
            <a:r>
              <a:rPr lang="en-GB" sz="1800" b="1" dirty="0">
                <a:solidFill>
                  <a:schemeClr val="tx2"/>
                </a:solidFill>
              </a:rPr>
              <a:t>4-5</a:t>
            </a:r>
            <a:r>
              <a:rPr lang="en-GB" sz="1800" dirty="0"/>
              <a:t> National Standards </a:t>
            </a:r>
          </a:p>
          <a:p>
            <a:pPr marL="0" indent="0">
              <a:buNone/>
            </a:pPr>
            <a:r>
              <a:rPr lang="en-GB" sz="1800" b="1" dirty="0">
                <a:solidFill>
                  <a:schemeClr val="tx2"/>
                </a:solidFill>
              </a:rPr>
              <a:t>6-11</a:t>
            </a:r>
            <a:r>
              <a:rPr lang="en-GB" sz="1800" dirty="0"/>
              <a:t> Commissioned Rehabilitative Services</a:t>
            </a:r>
          </a:p>
          <a:p>
            <a:pPr marL="0" indent="0">
              <a:buNone/>
            </a:pPr>
            <a:r>
              <a:rPr lang="en-GB" sz="1800" b="1" dirty="0">
                <a:solidFill>
                  <a:schemeClr val="tx2"/>
                </a:solidFill>
              </a:rPr>
              <a:t>12-13 </a:t>
            </a:r>
            <a:r>
              <a:rPr lang="en-GB" sz="1800" dirty="0"/>
              <a:t>In-house Interventions overview</a:t>
            </a:r>
          </a:p>
          <a:p>
            <a:pPr marL="0" indent="0">
              <a:buNone/>
            </a:pPr>
            <a:r>
              <a:rPr lang="en-GB" sz="1800" b="1" dirty="0">
                <a:solidFill>
                  <a:schemeClr val="tx2"/>
                </a:solidFill>
              </a:rPr>
              <a:t>14-15 </a:t>
            </a:r>
            <a:r>
              <a:rPr lang="en-GB" sz="1800" dirty="0"/>
              <a:t>Accredited Programmes</a:t>
            </a:r>
          </a:p>
          <a:p>
            <a:pPr marL="0" indent="0">
              <a:buNone/>
            </a:pPr>
            <a:r>
              <a:rPr lang="en-GB" sz="1800" b="1" dirty="0">
                <a:solidFill>
                  <a:schemeClr val="tx2"/>
                </a:solidFill>
              </a:rPr>
              <a:t>16-17 </a:t>
            </a:r>
            <a:r>
              <a:rPr lang="en-GB" sz="1800" dirty="0"/>
              <a:t>Structured Interventions</a:t>
            </a:r>
          </a:p>
          <a:p>
            <a:pPr marL="0" indent="0">
              <a:buNone/>
            </a:pPr>
            <a:r>
              <a:rPr lang="en-GB" sz="1800" b="1" dirty="0">
                <a:solidFill>
                  <a:schemeClr val="tx2"/>
                </a:solidFill>
              </a:rPr>
              <a:t>18-19 </a:t>
            </a:r>
            <a:r>
              <a:rPr lang="en-GB" sz="1800" dirty="0"/>
              <a:t>Unpaid Work</a:t>
            </a:r>
          </a:p>
          <a:p>
            <a:pPr marL="0" indent="0">
              <a:buNone/>
            </a:pPr>
            <a:r>
              <a:rPr lang="en-GB" sz="1800" b="1" dirty="0">
                <a:solidFill>
                  <a:schemeClr val="tx2"/>
                </a:solidFill>
              </a:rPr>
              <a:t>20 </a:t>
            </a:r>
            <a:r>
              <a:rPr lang="en-GB" sz="1800" dirty="0"/>
              <a:t>Senior Attendance Centres</a:t>
            </a:r>
          </a:p>
          <a:p>
            <a:pPr marL="0" indent="0">
              <a:buNone/>
            </a:pPr>
            <a:r>
              <a:rPr lang="en-GB" sz="1800" b="1" dirty="0">
                <a:solidFill>
                  <a:schemeClr val="tx2"/>
                </a:solidFill>
              </a:rPr>
              <a:t>21-22  </a:t>
            </a:r>
            <a:r>
              <a:rPr lang="en-GB" sz="1800" dirty="0"/>
              <a:t>In House Interventions Day 1 to end state changes and further info</a:t>
            </a:r>
          </a:p>
          <a:p>
            <a:pPr marL="0" indent="0">
              <a:buNone/>
            </a:pPr>
            <a:r>
              <a:rPr lang="en-GB" sz="1800" b="1" dirty="0">
                <a:solidFill>
                  <a:schemeClr val="tx2"/>
                </a:solidFill>
              </a:rPr>
              <a:t>23-29 </a:t>
            </a:r>
            <a:r>
              <a:rPr lang="en-GB" sz="1800" dirty="0"/>
              <a:t>Estates </a:t>
            </a:r>
          </a:p>
          <a:p>
            <a:pPr marL="0" indent="0">
              <a:buNone/>
            </a:pPr>
            <a:r>
              <a:rPr lang="en-GB" sz="1800" b="1" dirty="0">
                <a:solidFill>
                  <a:schemeClr val="tx2"/>
                </a:solidFill>
              </a:rPr>
              <a:t>30 </a:t>
            </a:r>
            <a:r>
              <a:rPr lang="en-GB" sz="1800" dirty="0"/>
              <a:t>Digital, Data and technology</a:t>
            </a:r>
          </a:p>
          <a:p>
            <a:pPr marL="0" indent="0">
              <a:buNone/>
            </a:pPr>
            <a:r>
              <a:rPr lang="en-GB" sz="1800" b="1" dirty="0">
                <a:solidFill>
                  <a:schemeClr val="tx2"/>
                </a:solidFill>
              </a:rPr>
              <a:t>31-33  </a:t>
            </a:r>
            <a:r>
              <a:rPr lang="en-GB" sz="1800" dirty="0"/>
              <a:t>PQip; Competency Based Framework</a:t>
            </a:r>
          </a:p>
          <a:p>
            <a:pPr marL="0" indent="0">
              <a:buNone/>
            </a:pPr>
            <a:r>
              <a:rPr lang="en-GB" sz="1800" b="1" dirty="0">
                <a:solidFill>
                  <a:schemeClr val="tx2"/>
                </a:solidFill>
              </a:rPr>
              <a:t>34</a:t>
            </a:r>
            <a:r>
              <a:rPr lang="en-GB" sz="1800" dirty="0"/>
              <a:t> Staff Transfer</a:t>
            </a:r>
          </a:p>
          <a:p>
            <a:pPr marL="0" indent="0">
              <a:buNone/>
            </a:pPr>
            <a:r>
              <a:rPr lang="en-GB" sz="1800" b="1" dirty="0">
                <a:solidFill>
                  <a:srgbClr val="82368C"/>
                </a:solidFill>
              </a:rPr>
              <a:t>35</a:t>
            </a:r>
            <a:r>
              <a:rPr lang="en-GB" sz="1800" dirty="0"/>
              <a:t> Corporate and Support Services Roles</a:t>
            </a:r>
          </a:p>
          <a:p>
            <a:pPr marL="0" indent="0">
              <a:buNone/>
            </a:pPr>
            <a:r>
              <a:rPr lang="en-GB" sz="1800" b="1" dirty="0">
                <a:solidFill>
                  <a:srgbClr val="82368C"/>
                </a:solidFill>
              </a:rPr>
              <a:t>36</a:t>
            </a:r>
            <a:r>
              <a:rPr lang="en-GB" sz="1800" dirty="0"/>
              <a:t> Welcome Hub Update</a:t>
            </a:r>
          </a:p>
          <a:p>
            <a:pPr marL="457200" indent="-457200">
              <a:buFont typeface="+mj-lt"/>
              <a:buAutoNum type="arabicPeriod"/>
            </a:pPr>
            <a:endParaRPr lang="en-GB" sz="1800" dirty="0"/>
          </a:p>
          <a:p>
            <a:pPr marL="0" indent="0">
              <a:buNone/>
            </a:pPr>
            <a:r>
              <a:rPr lang="en-GB" sz="1800" dirty="0">
                <a:highlight>
                  <a:srgbClr val="FFFF00"/>
                </a:highlight>
              </a:rPr>
              <a:t>[Region]</a:t>
            </a:r>
            <a:r>
              <a:rPr lang="en-GB" sz="1800" dirty="0"/>
              <a:t> March Areas of Focus</a:t>
            </a:r>
          </a:p>
          <a:p>
            <a:pPr marL="0" indent="0">
              <a:buNone/>
            </a:pPr>
            <a:r>
              <a:rPr lang="en-GB" sz="1800" dirty="0"/>
              <a:t>Your Questions and Feedback</a:t>
            </a:r>
          </a:p>
          <a:p>
            <a:pPr marL="0" indent="0">
              <a:buNone/>
            </a:pPr>
            <a:r>
              <a:rPr lang="en-GB" sz="1800" dirty="0"/>
              <a:t>Thank You </a:t>
            </a:r>
          </a:p>
          <a:p>
            <a:endParaRPr lang="en-GB" dirty="0"/>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2</a:t>
            </a:fld>
            <a:endParaRPr lang="en-GB" dirty="0"/>
          </a:p>
        </p:txBody>
      </p:sp>
      <p:pic>
        <p:nvPicPr>
          <p:cNvPr id="5" name="Picture 4">
            <a:extLst>
              <a:ext uri="{FF2B5EF4-FFF2-40B4-BE49-F238E27FC236}">
                <a16:creationId xmlns:a16="http://schemas.microsoft.com/office/drawing/2014/main" id="{FB4C0833-2D96-4941-80C5-085CDD47459B}"/>
              </a:ext>
            </a:extLst>
          </p:cNvPr>
          <p:cNvPicPr>
            <a:picLocks noChangeAspect="1"/>
          </p:cNvPicPr>
          <p:nvPr/>
        </p:nvPicPr>
        <p:blipFill rotWithShape="1">
          <a:blip r:embed="rId2"/>
          <a:srcRect l="26860" t="27132" r="46218" b="14120"/>
          <a:stretch/>
        </p:blipFill>
        <p:spPr>
          <a:xfrm>
            <a:off x="0" y="1135856"/>
            <a:ext cx="3282262" cy="4586287"/>
          </a:xfrm>
          <a:prstGeom prst="rect">
            <a:avLst/>
          </a:prstGeom>
        </p:spPr>
      </p:pic>
      <p:sp>
        <p:nvSpPr>
          <p:cNvPr id="6" name="TextBox 5">
            <a:extLst>
              <a:ext uri="{FF2B5EF4-FFF2-40B4-BE49-F238E27FC236}">
                <a16:creationId xmlns:a16="http://schemas.microsoft.com/office/drawing/2014/main" id="{AA21A010-37BA-45A7-9BDA-D1E435B5500F}"/>
              </a:ext>
            </a:extLst>
          </p:cNvPr>
          <p:cNvSpPr txBox="1"/>
          <p:nvPr/>
        </p:nvSpPr>
        <p:spPr>
          <a:xfrm>
            <a:off x="184151" y="3095625"/>
            <a:ext cx="2149474" cy="1323439"/>
          </a:xfrm>
          <a:prstGeom prst="rect">
            <a:avLst/>
          </a:prstGeom>
          <a:noFill/>
        </p:spPr>
        <p:txBody>
          <a:bodyPr wrap="square" rtlCol="0">
            <a:spAutoFit/>
          </a:bodyPr>
          <a:lstStyle/>
          <a:p>
            <a:r>
              <a:rPr lang="en-GB" sz="2000" b="1" dirty="0">
                <a:solidFill>
                  <a:schemeClr val="bg1"/>
                </a:solidFill>
              </a:rPr>
              <a:t>This month on</a:t>
            </a:r>
          </a:p>
          <a:p>
            <a:r>
              <a:rPr lang="en-GB" sz="2000" b="1" dirty="0">
                <a:solidFill>
                  <a:schemeClr val="bg1"/>
                </a:solidFill>
              </a:rPr>
              <a:t>Reform and Workforce Programmes </a:t>
            </a:r>
          </a:p>
        </p:txBody>
      </p:sp>
    </p:spTree>
    <p:extLst>
      <p:ext uri="{BB962C8B-B14F-4D97-AF65-F5344CB8AC3E}">
        <p14:creationId xmlns:p14="http://schemas.microsoft.com/office/powerpoint/2010/main" val="2980744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Senior Attendance Centres</a:t>
            </a:r>
          </a:p>
        </p:txBody>
      </p:sp>
      <p:sp>
        <p:nvSpPr>
          <p:cNvPr id="3" name="Content Placeholder 2">
            <a:extLst>
              <a:ext uri="{FF2B5EF4-FFF2-40B4-BE49-F238E27FC236}">
                <a16:creationId xmlns:a16="http://schemas.microsoft.com/office/drawing/2014/main" id="{D62BF0E5-78D5-40EF-B939-A9E5697E7957}"/>
              </a:ext>
            </a:extLst>
          </p:cNvPr>
          <p:cNvSpPr>
            <a:spLocks noGrp="1"/>
          </p:cNvSpPr>
          <p:nvPr>
            <p:ph idx="1"/>
          </p:nvPr>
        </p:nvSpPr>
        <p:spPr>
          <a:xfrm>
            <a:off x="2431873" y="1090711"/>
            <a:ext cx="5676862" cy="4818770"/>
          </a:xfrm>
          <a:ln>
            <a:solidFill>
              <a:schemeClr val="tx2"/>
            </a:solidFill>
          </a:ln>
        </p:spPr>
        <p:txBody>
          <a:bodyPr/>
          <a:lstStyle/>
          <a:p>
            <a:pPr marL="0" indent="0">
              <a:buNone/>
            </a:pPr>
            <a:r>
              <a:rPr lang="en-GB" sz="1600" b="1" dirty="0"/>
              <a:t>Overview</a:t>
            </a:r>
          </a:p>
          <a:p>
            <a:r>
              <a:rPr lang="en-GB" sz="1600" dirty="0"/>
              <a:t>The Senior Attendance Centre requirement </a:t>
            </a:r>
            <a:r>
              <a:rPr lang="en-GB" sz="1600" b="1" dirty="0"/>
              <a:t>is available as a sentence of the court </a:t>
            </a:r>
            <a:r>
              <a:rPr lang="en-GB" sz="1600" dirty="0"/>
              <a:t>under the Criminal Justice Act 2003</a:t>
            </a:r>
          </a:p>
          <a:p>
            <a:r>
              <a:rPr lang="en-GB" sz="1600" dirty="0"/>
              <a:t>One of 12 requirements that </a:t>
            </a:r>
            <a:r>
              <a:rPr lang="en-GB" sz="1600" b="1" dirty="0"/>
              <a:t>can be imposed as part of a community sentence or a suspended sentence</a:t>
            </a:r>
            <a:r>
              <a:rPr lang="en-GB" sz="1600" dirty="0"/>
              <a:t>;  can be imposed as a consequence of non payment of fines</a:t>
            </a:r>
          </a:p>
          <a:p>
            <a:r>
              <a:rPr lang="en-GB" sz="1600" dirty="0"/>
              <a:t>Senior Attendance Centres regimes </a:t>
            </a:r>
            <a:r>
              <a:rPr lang="en-GB" sz="1600" b="1" dirty="0"/>
              <a:t>can accommodate male and female service users aged 18 to 24</a:t>
            </a:r>
          </a:p>
          <a:p>
            <a:r>
              <a:rPr lang="en-GB" sz="1600" b="1" dirty="0"/>
              <a:t>Offer young women provision through separate facilities </a:t>
            </a:r>
            <a:r>
              <a:rPr lang="en-GB" sz="1600" dirty="0"/>
              <a:t>and separate female only reporting times and instructions</a:t>
            </a:r>
          </a:p>
          <a:p>
            <a:r>
              <a:rPr lang="en-GB" sz="1600" dirty="0"/>
              <a:t>Service users historically required to attend three hour sessions, generally on a Saturday;  </a:t>
            </a:r>
            <a:r>
              <a:rPr lang="en-GB" sz="1600" b="1" dirty="0"/>
              <a:t>no statutory specification, good practice to trial different delivery patterns</a:t>
            </a:r>
          </a:p>
          <a:p>
            <a:r>
              <a:rPr lang="en-GB" sz="1600" b="1" dirty="0"/>
              <a:t>Minimum number of hours </a:t>
            </a:r>
            <a:r>
              <a:rPr lang="en-GB" sz="1600" dirty="0"/>
              <a:t>for the total requirement within a community sentence is </a:t>
            </a:r>
            <a:r>
              <a:rPr lang="en-GB" sz="1600" b="1" dirty="0"/>
              <a:t>12</a:t>
            </a:r>
            <a:r>
              <a:rPr lang="en-GB" sz="1600" dirty="0"/>
              <a:t>;  36 hour maximum</a:t>
            </a:r>
          </a:p>
          <a:p>
            <a:pPr>
              <a:spcAft>
                <a:spcPts val="600"/>
              </a:spcAft>
            </a:pPr>
            <a:endParaRPr lang="en-AU" sz="1600" dirty="0">
              <a:solidFill>
                <a:schemeClr val="accent6">
                  <a:lumMod val="25000"/>
                </a:schemeClr>
              </a:solidFill>
            </a:endParaRPr>
          </a:p>
          <a:p>
            <a:pPr>
              <a:spcAft>
                <a:spcPts val="600"/>
              </a:spcAft>
            </a:pPr>
            <a:endParaRPr lang="en-AU" sz="1600" dirty="0">
              <a:solidFill>
                <a:schemeClr val="accent6">
                  <a:lumMod val="25000"/>
                </a:schemeClr>
              </a:solidFill>
            </a:endParaRPr>
          </a:p>
          <a:p>
            <a:pPr>
              <a:spcAft>
                <a:spcPts val="600"/>
              </a:spcAft>
            </a:pPr>
            <a:endParaRPr lang="en-AU" sz="1600" dirty="0">
              <a:solidFill>
                <a:schemeClr val="accent6">
                  <a:lumMod val="25000"/>
                </a:schemeClr>
              </a:solidFill>
            </a:endParaRPr>
          </a:p>
          <a:p>
            <a:pPr>
              <a:spcAft>
                <a:spcPts val="600"/>
              </a:spcAft>
            </a:pPr>
            <a:endParaRPr lang="en-GB" sz="1600" dirty="0"/>
          </a:p>
          <a:p>
            <a:pPr>
              <a:spcAft>
                <a:spcPts val="600"/>
              </a:spcAft>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20</a:t>
            </a:fld>
            <a:endParaRPr lang="en-GB" dirty="0"/>
          </a:p>
        </p:txBody>
      </p:sp>
      <p:pic>
        <p:nvPicPr>
          <p:cNvPr id="5" name="Picture 4">
            <a:extLst>
              <a:ext uri="{FF2B5EF4-FFF2-40B4-BE49-F238E27FC236}">
                <a16:creationId xmlns:a16="http://schemas.microsoft.com/office/drawing/2014/main" id="{FB4C0833-2D96-4941-80C5-085CDD47459B}"/>
              </a:ext>
            </a:extLst>
          </p:cNvPr>
          <p:cNvPicPr>
            <a:picLocks noChangeAspect="1"/>
          </p:cNvPicPr>
          <p:nvPr/>
        </p:nvPicPr>
        <p:blipFill rotWithShape="1">
          <a:blip r:embed="rId2"/>
          <a:srcRect l="26860" t="27132" r="46218" b="14120"/>
          <a:stretch/>
        </p:blipFill>
        <p:spPr>
          <a:xfrm>
            <a:off x="0" y="1729978"/>
            <a:ext cx="2431873" cy="3398043"/>
          </a:xfrm>
          <a:prstGeom prst="rect">
            <a:avLst/>
          </a:prstGeom>
        </p:spPr>
      </p:pic>
      <p:sp>
        <p:nvSpPr>
          <p:cNvPr id="7" name="TextBox 6">
            <a:extLst>
              <a:ext uri="{FF2B5EF4-FFF2-40B4-BE49-F238E27FC236}">
                <a16:creationId xmlns:a16="http://schemas.microsoft.com/office/drawing/2014/main" id="{994CD459-D773-413B-9037-52B97302A87F}"/>
              </a:ext>
            </a:extLst>
          </p:cNvPr>
          <p:cNvSpPr txBox="1"/>
          <p:nvPr/>
        </p:nvSpPr>
        <p:spPr>
          <a:xfrm>
            <a:off x="-1110" y="3200369"/>
            <a:ext cx="1809750" cy="1015663"/>
          </a:xfrm>
          <a:prstGeom prst="rect">
            <a:avLst/>
          </a:prstGeom>
          <a:noFill/>
        </p:spPr>
        <p:txBody>
          <a:bodyPr wrap="square" rtlCol="0">
            <a:spAutoFit/>
          </a:bodyPr>
          <a:lstStyle/>
          <a:p>
            <a:pPr algn="ctr"/>
            <a:r>
              <a:rPr lang="en-GB" sz="2000" b="1" dirty="0">
                <a:solidFill>
                  <a:schemeClr val="bg1"/>
                </a:solidFill>
              </a:rPr>
              <a:t>SAC</a:t>
            </a:r>
          </a:p>
          <a:p>
            <a:pPr algn="ctr"/>
            <a:r>
              <a:rPr lang="en-GB" sz="2000" b="1" dirty="0">
                <a:solidFill>
                  <a:schemeClr val="bg1"/>
                </a:solidFill>
              </a:rPr>
              <a:t>Overview &amp; Day 1 </a:t>
            </a:r>
          </a:p>
        </p:txBody>
      </p:sp>
      <p:sp>
        <p:nvSpPr>
          <p:cNvPr id="8" name="Content Placeholder 2">
            <a:extLst>
              <a:ext uri="{FF2B5EF4-FFF2-40B4-BE49-F238E27FC236}">
                <a16:creationId xmlns:a16="http://schemas.microsoft.com/office/drawing/2014/main" id="{EDD33FC5-D275-4F8B-8823-0928B10CA5FA}"/>
              </a:ext>
            </a:extLst>
          </p:cNvPr>
          <p:cNvSpPr txBox="1">
            <a:spLocks/>
          </p:cNvSpPr>
          <p:nvPr/>
        </p:nvSpPr>
        <p:spPr bwMode="auto">
          <a:xfrm>
            <a:off x="8243248" y="1090711"/>
            <a:ext cx="3811738" cy="4818770"/>
          </a:xfrm>
          <a:prstGeom prst="rect">
            <a:avLst/>
          </a:prstGeom>
          <a:noFill/>
          <a:ln w="9525">
            <a:solidFill>
              <a:srgbClr val="82368C"/>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GB" sz="1600" b="1" dirty="0"/>
              <a:t>Day 1</a:t>
            </a:r>
          </a:p>
          <a:p>
            <a:pPr>
              <a:spcAft>
                <a:spcPts val="600"/>
              </a:spcAft>
            </a:pPr>
            <a:r>
              <a:rPr lang="en-GB" sz="1600" dirty="0"/>
              <a:t>All existing </a:t>
            </a:r>
            <a:r>
              <a:rPr lang="en-GB" sz="1600" b="1" dirty="0"/>
              <a:t>Senior Attendance Centres will continue as before</a:t>
            </a:r>
          </a:p>
          <a:p>
            <a:pPr>
              <a:spcAft>
                <a:spcPts val="600"/>
              </a:spcAft>
            </a:pPr>
            <a:r>
              <a:rPr lang="en-GB" sz="1600" dirty="0"/>
              <a:t>Senior Attendance Centre </a:t>
            </a:r>
            <a:r>
              <a:rPr lang="en-GB" sz="1600" b="1" dirty="0"/>
              <a:t>staff will continue in the same roles at the same centres</a:t>
            </a:r>
          </a:p>
          <a:p>
            <a:pPr>
              <a:spcAft>
                <a:spcPts val="600"/>
              </a:spcAft>
            </a:pPr>
            <a:r>
              <a:rPr lang="en-GB" sz="1600" b="1" dirty="0"/>
              <a:t>Sessional staff </a:t>
            </a:r>
            <a:r>
              <a:rPr lang="en-GB" sz="1600" dirty="0"/>
              <a:t>will be offered the </a:t>
            </a:r>
            <a:r>
              <a:rPr lang="en-GB" sz="1600" b="1" dirty="0"/>
              <a:t>opportunity to continue with an agency</a:t>
            </a:r>
            <a:r>
              <a:rPr lang="en-GB" sz="1600" dirty="0"/>
              <a:t> registered with the NPS</a:t>
            </a:r>
          </a:p>
          <a:p>
            <a:pPr>
              <a:spcAft>
                <a:spcPts val="600"/>
              </a:spcAft>
            </a:pPr>
            <a:r>
              <a:rPr lang="en-GB" sz="1600" dirty="0"/>
              <a:t>All staff will have access to the </a:t>
            </a:r>
            <a:r>
              <a:rPr lang="en-GB" sz="1600" b="1" dirty="0"/>
              <a:t>same equipment and resources</a:t>
            </a:r>
          </a:p>
        </p:txBody>
      </p:sp>
    </p:spTree>
    <p:extLst>
      <p:ext uri="{BB962C8B-B14F-4D97-AF65-F5344CB8AC3E}">
        <p14:creationId xmlns:p14="http://schemas.microsoft.com/office/powerpoint/2010/main" val="1952247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B6DD-F041-4D06-BA2D-FC1989601DCB}"/>
              </a:ext>
            </a:extLst>
          </p:cNvPr>
          <p:cNvSpPr>
            <a:spLocks noGrp="1"/>
          </p:cNvSpPr>
          <p:nvPr>
            <p:ph type="title"/>
          </p:nvPr>
        </p:nvSpPr>
        <p:spPr/>
        <p:txBody>
          <a:bodyPr/>
          <a:lstStyle/>
          <a:p>
            <a:r>
              <a:rPr lang="en-GB" dirty="0"/>
              <a:t>In House Interventions:  Day 1 to End State Changes </a:t>
            </a:r>
          </a:p>
        </p:txBody>
      </p:sp>
      <p:sp>
        <p:nvSpPr>
          <p:cNvPr id="4" name="Slide Number Placeholder 3">
            <a:extLst>
              <a:ext uri="{FF2B5EF4-FFF2-40B4-BE49-F238E27FC236}">
                <a16:creationId xmlns:a16="http://schemas.microsoft.com/office/drawing/2014/main" id="{CFA64CC4-FA48-4593-96E8-40804ECEC5CD}"/>
              </a:ext>
            </a:extLst>
          </p:cNvPr>
          <p:cNvSpPr>
            <a:spLocks noGrp="1"/>
          </p:cNvSpPr>
          <p:nvPr>
            <p:ph type="sldNum" sz="quarter" idx="10"/>
          </p:nvPr>
        </p:nvSpPr>
        <p:spPr/>
        <p:txBody>
          <a:bodyPr/>
          <a:lstStyle/>
          <a:p>
            <a:pPr>
              <a:defRPr/>
            </a:pPr>
            <a:fld id="{8DA62C57-F68F-4167-9CC7-0D93D0D78B03}" type="slidenum">
              <a:rPr lang="en-GB" smtClean="0"/>
              <a:pPr>
                <a:defRPr/>
              </a:pPr>
              <a:t>21</a:t>
            </a:fld>
            <a:endParaRPr lang="en-GB" dirty="0"/>
          </a:p>
        </p:txBody>
      </p:sp>
      <p:sp>
        <p:nvSpPr>
          <p:cNvPr id="7" name="TextBox 6">
            <a:extLst>
              <a:ext uri="{FF2B5EF4-FFF2-40B4-BE49-F238E27FC236}">
                <a16:creationId xmlns:a16="http://schemas.microsoft.com/office/drawing/2014/main" id="{A02AA6E9-B099-43C8-9A84-F70D099607E7}"/>
              </a:ext>
            </a:extLst>
          </p:cNvPr>
          <p:cNvSpPr txBox="1"/>
          <p:nvPr/>
        </p:nvSpPr>
        <p:spPr>
          <a:xfrm>
            <a:off x="256564" y="943174"/>
            <a:ext cx="5426484" cy="5109091"/>
          </a:xfrm>
          <a:prstGeom prst="rect">
            <a:avLst/>
          </a:prstGeom>
          <a:noFill/>
          <a:ln>
            <a:solidFill>
              <a:schemeClr val="tx2"/>
            </a:solidFill>
          </a:ln>
        </p:spPr>
        <p:txBody>
          <a:bodyPr wrap="square" rtlCol="0">
            <a:spAutoFit/>
          </a:bodyPr>
          <a:lstStyle/>
          <a:p>
            <a:r>
              <a:rPr lang="en-GB" sz="2000" b="1" dirty="0">
                <a:solidFill>
                  <a:schemeClr val="tx2"/>
                </a:solidFill>
              </a:rPr>
              <a:t>NPS</a:t>
            </a:r>
          </a:p>
          <a:p>
            <a:pPr marL="285750" indent="-285750">
              <a:buFont typeface="Arial" panose="020B0604020202020204" pitchFamily="34" charset="0"/>
              <a:buChar char="•"/>
            </a:pPr>
            <a:r>
              <a:rPr lang="en-GB" dirty="0"/>
              <a:t>Our current &gt; </a:t>
            </a:r>
            <a:r>
              <a:rPr lang="en-GB" b="1" dirty="0"/>
              <a:t>21 operating models will be transitioned</a:t>
            </a:r>
            <a:r>
              <a:rPr lang="en-GB" dirty="0"/>
              <a:t> to our Accredited Programme, Unpaid Work, Structured Interventions and Senior Attendance Centre end state operating models </a:t>
            </a:r>
          </a:p>
          <a:p>
            <a:pPr marL="285750" indent="-285750">
              <a:buFont typeface="Arial" panose="020B0604020202020204" pitchFamily="34" charset="0"/>
              <a:buChar char="•"/>
            </a:pPr>
            <a:r>
              <a:rPr lang="en-GB" b="1" dirty="0"/>
              <a:t>Regional Probation Directors will identify the suite of Accredited Programmes and Structured Interventions </a:t>
            </a:r>
            <a:r>
              <a:rPr lang="en-GB" dirty="0"/>
              <a:t>to be delivered in their region</a:t>
            </a:r>
          </a:p>
          <a:p>
            <a:pPr marL="285750" indent="-285750">
              <a:buFont typeface="Arial" panose="020B0604020202020204" pitchFamily="34" charset="0"/>
              <a:buChar char="•"/>
            </a:pPr>
            <a:r>
              <a:rPr lang="en-GB" dirty="0"/>
              <a:t>Unpaid Work national placement agreements will </a:t>
            </a:r>
            <a:r>
              <a:rPr lang="en-GB" b="1" dirty="0"/>
              <a:t>enable regions to engage with charities at a regional level </a:t>
            </a:r>
          </a:p>
          <a:p>
            <a:pPr marL="285750" indent="-285750">
              <a:buFont typeface="Arial" panose="020B0604020202020204" pitchFamily="34" charset="0"/>
              <a:buChar char="•"/>
            </a:pPr>
            <a:r>
              <a:rPr lang="en-GB" dirty="0"/>
              <a:t>We plan </a:t>
            </a:r>
            <a:r>
              <a:rPr lang="en-GB" b="1" dirty="0"/>
              <a:t>to move from Covid-19 recovery to business as usual, while retaining positive recovery initiatives </a:t>
            </a:r>
          </a:p>
          <a:p>
            <a:pPr marL="285750" indent="-285750">
              <a:buFont typeface="Arial" panose="020B0604020202020204" pitchFamily="34" charset="0"/>
              <a:buChar char="•"/>
            </a:pPr>
            <a:r>
              <a:rPr lang="en-GB" dirty="0"/>
              <a:t>We will </a:t>
            </a:r>
            <a:r>
              <a:rPr lang="en-GB" b="1" dirty="0"/>
              <a:t>develop a new scheduling tool </a:t>
            </a:r>
          </a:p>
          <a:p>
            <a:endParaRPr lang="en-GB" dirty="0"/>
          </a:p>
        </p:txBody>
      </p:sp>
      <p:sp>
        <p:nvSpPr>
          <p:cNvPr id="8" name="TextBox 7">
            <a:extLst>
              <a:ext uri="{FF2B5EF4-FFF2-40B4-BE49-F238E27FC236}">
                <a16:creationId xmlns:a16="http://schemas.microsoft.com/office/drawing/2014/main" id="{EBEB5763-C283-46B7-A6C3-66B59DD92CD1}"/>
              </a:ext>
            </a:extLst>
          </p:cNvPr>
          <p:cNvSpPr txBox="1"/>
          <p:nvPr/>
        </p:nvSpPr>
        <p:spPr>
          <a:xfrm>
            <a:off x="5868340" y="943174"/>
            <a:ext cx="5976154" cy="1508105"/>
          </a:xfrm>
          <a:prstGeom prst="rect">
            <a:avLst/>
          </a:prstGeom>
          <a:noFill/>
          <a:ln>
            <a:solidFill>
              <a:schemeClr val="tx2"/>
            </a:solidFill>
          </a:ln>
        </p:spPr>
        <p:txBody>
          <a:bodyPr wrap="square" rtlCol="0">
            <a:spAutoFit/>
          </a:bodyPr>
          <a:lstStyle/>
          <a:p>
            <a:r>
              <a:rPr lang="en-GB" sz="2000" b="1" dirty="0">
                <a:solidFill>
                  <a:schemeClr val="tx2"/>
                </a:solidFill>
              </a:rPr>
              <a:t>Staff</a:t>
            </a:r>
            <a:endParaRPr lang="en-GB" sz="2000" dirty="0">
              <a:solidFill>
                <a:schemeClr val="tx2"/>
              </a:solidFill>
            </a:endParaRPr>
          </a:p>
          <a:p>
            <a:pPr marL="285750" indent="-285750">
              <a:buFont typeface="Arial" panose="020B0604020202020204" pitchFamily="34" charset="0"/>
              <a:buChar char="•"/>
            </a:pPr>
            <a:r>
              <a:rPr lang="en-GB" b="1" dirty="0"/>
              <a:t>Staff recruitment will be undertaken as needed </a:t>
            </a:r>
            <a:r>
              <a:rPr lang="en-GB" dirty="0"/>
              <a:t>to fulfil the roles identified in our operating model</a:t>
            </a:r>
          </a:p>
          <a:p>
            <a:pPr marL="285750" indent="-285750">
              <a:buFont typeface="Arial" panose="020B0604020202020204" pitchFamily="34" charset="0"/>
              <a:buChar char="•"/>
            </a:pPr>
            <a:r>
              <a:rPr lang="en-GB" b="1" dirty="0"/>
              <a:t>Staff will be trained as required </a:t>
            </a:r>
            <a:r>
              <a:rPr lang="en-GB" dirty="0"/>
              <a:t>for their roles </a:t>
            </a:r>
          </a:p>
          <a:p>
            <a:endParaRPr lang="en-GB" dirty="0"/>
          </a:p>
        </p:txBody>
      </p:sp>
      <p:sp>
        <p:nvSpPr>
          <p:cNvPr id="9" name="TextBox 8">
            <a:extLst>
              <a:ext uri="{FF2B5EF4-FFF2-40B4-BE49-F238E27FC236}">
                <a16:creationId xmlns:a16="http://schemas.microsoft.com/office/drawing/2014/main" id="{52C24524-1A6C-41F9-BE78-365D31C867DF}"/>
              </a:ext>
            </a:extLst>
          </p:cNvPr>
          <p:cNvSpPr txBox="1"/>
          <p:nvPr/>
        </p:nvSpPr>
        <p:spPr>
          <a:xfrm>
            <a:off x="5868339" y="2605167"/>
            <a:ext cx="5976154" cy="3447098"/>
          </a:xfrm>
          <a:prstGeom prst="rect">
            <a:avLst/>
          </a:prstGeom>
          <a:noFill/>
          <a:ln>
            <a:solidFill>
              <a:schemeClr val="tx2"/>
            </a:solidFill>
          </a:ln>
        </p:spPr>
        <p:txBody>
          <a:bodyPr wrap="square" rtlCol="0">
            <a:spAutoFit/>
          </a:bodyPr>
          <a:lstStyle/>
          <a:p>
            <a:r>
              <a:rPr lang="en-GB" sz="2000" b="1" dirty="0">
                <a:solidFill>
                  <a:schemeClr val="tx2"/>
                </a:solidFill>
              </a:rPr>
              <a:t>Service users </a:t>
            </a:r>
            <a:endParaRPr lang="en-GB" sz="2000" dirty="0">
              <a:solidFill>
                <a:schemeClr val="tx2"/>
              </a:solidFill>
            </a:endParaRPr>
          </a:p>
          <a:p>
            <a:pPr marL="285750" indent="-285750">
              <a:buFont typeface="Arial" panose="020B0604020202020204" pitchFamily="34" charset="0"/>
              <a:buChar char="•"/>
            </a:pPr>
            <a:r>
              <a:rPr lang="en-GB" b="1" dirty="0"/>
              <a:t>Service users will not travel &gt; 60 minutes </a:t>
            </a:r>
            <a:r>
              <a:rPr lang="en-GB" dirty="0"/>
              <a:t>to attend a programme or an Unpaid Work induction</a:t>
            </a:r>
          </a:p>
          <a:p>
            <a:pPr marL="285750" indent="-285750">
              <a:buFont typeface="Arial" panose="020B0604020202020204" pitchFamily="34" charset="0"/>
              <a:buChar char="•"/>
            </a:pPr>
            <a:r>
              <a:rPr lang="en-GB" b="1" dirty="0"/>
              <a:t>Cases</a:t>
            </a:r>
            <a:r>
              <a:rPr lang="en-GB" dirty="0"/>
              <a:t> </a:t>
            </a:r>
            <a:r>
              <a:rPr lang="en-GB" b="1" dirty="0"/>
              <a:t>will be reviewed </a:t>
            </a:r>
            <a:r>
              <a:rPr lang="en-GB" dirty="0"/>
              <a:t>at six and nine months post sentence for Unpaid Work, and six and three months prior to order end for Accredited Programmes and Structured Interventions</a:t>
            </a:r>
          </a:p>
          <a:p>
            <a:pPr marL="285750" indent="-285750">
              <a:buFont typeface="Arial" panose="020B0604020202020204" pitchFamily="34" charset="0"/>
              <a:buChar char="•"/>
            </a:pPr>
            <a:r>
              <a:rPr lang="en-GB" b="1" dirty="0"/>
              <a:t>Workshops and welfare vans will be implemented</a:t>
            </a:r>
            <a:r>
              <a:rPr lang="en-GB" dirty="0"/>
              <a:t>, to support a wider range of education, training and employment placements, including outside placements where amenities are required</a:t>
            </a:r>
          </a:p>
          <a:p>
            <a:endParaRPr lang="en-GB" dirty="0"/>
          </a:p>
        </p:txBody>
      </p:sp>
    </p:spTree>
    <p:extLst>
      <p:ext uri="{BB962C8B-B14F-4D97-AF65-F5344CB8AC3E}">
        <p14:creationId xmlns:p14="http://schemas.microsoft.com/office/powerpoint/2010/main" val="227734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CAEC-617F-4387-96C9-2976EB2C34F4}"/>
              </a:ext>
            </a:extLst>
          </p:cNvPr>
          <p:cNvSpPr>
            <a:spLocks noGrp="1"/>
          </p:cNvSpPr>
          <p:nvPr>
            <p:ph type="title"/>
          </p:nvPr>
        </p:nvSpPr>
        <p:spPr/>
        <p:txBody>
          <a:bodyPr/>
          <a:lstStyle/>
          <a:p>
            <a:r>
              <a:rPr lang="en-GB" dirty="0"/>
              <a:t>In House Interventions:  more information </a:t>
            </a:r>
          </a:p>
        </p:txBody>
      </p:sp>
      <p:sp>
        <p:nvSpPr>
          <p:cNvPr id="3" name="Content Placeholder 2">
            <a:extLst>
              <a:ext uri="{FF2B5EF4-FFF2-40B4-BE49-F238E27FC236}">
                <a16:creationId xmlns:a16="http://schemas.microsoft.com/office/drawing/2014/main" id="{1A61F140-4A34-4BE1-956C-986DEF7C628C}"/>
              </a:ext>
            </a:extLst>
          </p:cNvPr>
          <p:cNvSpPr>
            <a:spLocks noGrp="1"/>
          </p:cNvSpPr>
          <p:nvPr>
            <p:ph idx="1"/>
          </p:nvPr>
        </p:nvSpPr>
        <p:spPr>
          <a:xfrm>
            <a:off x="527051" y="1303340"/>
            <a:ext cx="11133667" cy="2968410"/>
          </a:xfrm>
          <a:ln>
            <a:solidFill>
              <a:schemeClr val="tx2"/>
            </a:solidFill>
          </a:ln>
        </p:spPr>
        <p:txBody>
          <a:bodyPr/>
          <a:lstStyle/>
          <a:p>
            <a:r>
              <a:rPr lang="en-GB" dirty="0"/>
              <a:t>Detailed information is available to you:</a:t>
            </a:r>
          </a:p>
          <a:p>
            <a:pPr lvl="2"/>
            <a:r>
              <a:rPr lang="en-GB" dirty="0">
                <a:hlinkClick r:id="rId2"/>
              </a:rPr>
              <a:t>Accredited Programmes Operating Model March 2021</a:t>
            </a:r>
            <a:endParaRPr lang="en-GB" dirty="0"/>
          </a:p>
          <a:p>
            <a:pPr lvl="2"/>
            <a:r>
              <a:rPr lang="en-GB" dirty="0">
                <a:hlinkClick r:id="rId3"/>
              </a:rPr>
              <a:t>Structured Interventions Operating Model March 2021</a:t>
            </a:r>
            <a:endParaRPr lang="en-GB" dirty="0"/>
          </a:p>
          <a:p>
            <a:pPr lvl="2"/>
            <a:r>
              <a:rPr lang="en-GB" dirty="0">
                <a:hlinkClick r:id="rId4"/>
              </a:rPr>
              <a:t>Unpaid Work Operating Model March 2021</a:t>
            </a:r>
            <a:endParaRPr lang="en-GB" dirty="0"/>
          </a:p>
          <a:p>
            <a:pPr lvl="2"/>
            <a:r>
              <a:rPr lang="en-GB" dirty="0">
                <a:hlinkClick r:id="rId5"/>
              </a:rPr>
              <a:t>Senior Attendance Centres Operating Model March 2021</a:t>
            </a:r>
            <a:endParaRPr lang="en-GB" dirty="0">
              <a:highlight>
                <a:srgbClr val="FFFF00"/>
              </a:highlight>
            </a:endParaRPr>
          </a:p>
          <a:p>
            <a:r>
              <a:rPr lang="en-GB" dirty="0"/>
              <a:t>Please speak with your manager on how your role might be affected</a:t>
            </a:r>
          </a:p>
          <a:p>
            <a:r>
              <a:rPr lang="en-GB" dirty="0"/>
              <a:t>For questions / clarifications from the Probation Reform Programme In House Interventions team, contact Ali Searle at </a:t>
            </a:r>
            <a:r>
              <a:rPr lang="en-GB" dirty="0">
                <a:hlinkClick r:id="rId6"/>
              </a:rPr>
              <a:t>alison.searle@justice.gov.uk</a:t>
            </a:r>
            <a:r>
              <a:rPr lang="en-GB" dirty="0"/>
              <a:t> </a:t>
            </a:r>
            <a:endParaRPr lang="en-GB" dirty="0">
              <a:highlight>
                <a:srgbClr val="FFFF00"/>
              </a:highlight>
            </a:endParaRPr>
          </a:p>
        </p:txBody>
      </p:sp>
      <p:sp>
        <p:nvSpPr>
          <p:cNvPr id="4" name="Slide Number Placeholder 3">
            <a:extLst>
              <a:ext uri="{FF2B5EF4-FFF2-40B4-BE49-F238E27FC236}">
                <a16:creationId xmlns:a16="http://schemas.microsoft.com/office/drawing/2014/main" id="{3FBA8C81-42FF-4729-BE6D-E22B00FD2420}"/>
              </a:ext>
            </a:extLst>
          </p:cNvPr>
          <p:cNvSpPr>
            <a:spLocks noGrp="1"/>
          </p:cNvSpPr>
          <p:nvPr>
            <p:ph type="sldNum" sz="quarter" idx="10"/>
          </p:nvPr>
        </p:nvSpPr>
        <p:spPr/>
        <p:txBody>
          <a:bodyPr/>
          <a:lstStyle/>
          <a:p>
            <a:pPr>
              <a:defRPr/>
            </a:pPr>
            <a:fld id="{8DA62C57-F68F-4167-9CC7-0D93D0D78B03}" type="slidenum">
              <a:rPr lang="en-GB" smtClean="0"/>
              <a:pPr>
                <a:defRPr/>
              </a:pPr>
              <a:t>22</a:t>
            </a:fld>
            <a:endParaRPr lang="en-GB" dirty="0"/>
          </a:p>
        </p:txBody>
      </p:sp>
    </p:spTree>
    <p:extLst>
      <p:ext uri="{BB962C8B-B14F-4D97-AF65-F5344CB8AC3E}">
        <p14:creationId xmlns:p14="http://schemas.microsoft.com/office/powerpoint/2010/main" val="1817570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2021 Estates Project Delivery To Day 1</a:t>
            </a:r>
          </a:p>
        </p:txBody>
      </p:sp>
      <p:sp>
        <p:nvSpPr>
          <p:cNvPr id="3" name="Content Placeholder 2">
            <a:extLst>
              <a:ext uri="{FF2B5EF4-FFF2-40B4-BE49-F238E27FC236}">
                <a16:creationId xmlns:a16="http://schemas.microsoft.com/office/drawing/2014/main" id="{2F46186C-18FD-4F4D-AA84-7E14804B3F02}"/>
              </a:ext>
            </a:extLst>
          </p:cNvPr>
          <p:cNvSpPr>
            <a:spLocks noGrp="1"/>
          </p:cNvSpPr>
          <p:nvPr>
            <p:ph idx="1"/>
          </p:nvPr>
        </p:nvSpPr>
        <p:spPr>
          <a:xfrm>
            <a:off x="527051" y="998937"/>
            <a:ext cx="8247459" cy="4954038"/>
          </a:xfrm>
          <a:ln>
            <a:solidFill>
              <a:schemeClr val="tx2"/>
            </a:solidFill>
          </a:ln>
        </p:spPr>
        <p:txBody>
          <a:bodyPr/>
          <a:lstStyle/>
          <a:p>
            <a:pPr marL="0" indent="0">
              <a:buNone/>
            </a:pPr>
            <a:r>
              <a:rPr lang="en-GB" b="1" dirty="0">
                <a:solidFill>
                  <a:schemeClr val="tx2"/>
                </a:solidFill>
              </a:rPr>
              <a:t>Our Estates team is scheduled to complete the following projects before, or on, Day 1 of our unified model, 26 June: </a:t>
            </a:r>
          </a:p>
          <a:p>
            <a:pPr lvl="0"/>
            <a:r>
              <a:rPr lang="en-GB" dirty="0"/>
              <a:t>Acquisitions:  Beverley, Burnley, Caernarfon, Chesterfield, Manchester, Newtown, Richmond, Skegness, Taunton and Warrington </a:t>
            </a:r>
          </a:p>
          <a:p>
            <a:pPr lvl="0"/>
            <a:r>
              <a:rPr lang="en-GB" dirty="0"/>
              <a:t>Refurbishments and renovations:  Accrington, Kings Lynn, Stoke-on-Trent, Swansea, Wakefield, Walsall, Yeovil and York</a:t>
            </a:r>
          </a:p>
          <a:p>
            <a:r>
              <a:rPr lang="en-GB" dirty="0"/>
              <a:t>These sites will: </a:t>
            </a:r>
          </a:p>
          <a:p>
            <a:pPr lvl="2"/>
            <a:r>
              <a:rPr lang="en-GB" dirty="0"/>
              <a:t>Provide an effective environment that promotes service user engagement </a:t>
            </a:r>
          </a:p>
          <a:p>
            <a:pPr lvl="2"/>
            <a:r>
              <a:rPr lang="en-GB" dirty="0"/>
              <a:t>Specify the core requirements that promote a safe working environment by mitigating the risk of violent or intimidating behaviour</a:t>
            </a:r>
          </a:p>
          <a:p>
            <a:pPr lvl="2"/>
            <a:r>
              <a:rPr lang="en-GB" dirty="0"/>
              <a:t>Create a comfortable, flexible working environment with the space and facilities to promote good working practices and staff wellbeing</a:t>
            </a:r>
          </a:p>
          <a:p>
            <a:pPr lvl="2"/>
            <a:r>
              <a:rPr lang="en-GB" dirty="0"/>
              <a:t>Support our HMPPS values of </a:t>
            </a:r>
            <a:r>
              <a:rPr lang="en-GB" b="1" dirty="0">
                <a:solidFill>
                  <a:srgbClr val="82368C"/>
                </a:solidFill>
              </a:rPr>
              <a:t>Togetherness </a:t>
            </a:r>
            <a:r>
              <a:rPr lang="en-GB" dirty="0"/>
              <a:t>and </a:t>
            </a:r>
            <a:r>
              <a:rPr lang="en-GB" b="1" dirty="0">
                <a:solidFill>
                  <a:srgbClr val="82368C"/>
                </a:solidFill>
              </a:rPr>
              <a:t>Humanity</a:t>
            </a:r>
          </a:p>
          <a:p>
            <a:pPr lvl="0"/>
            <a:endParaRPr lang="en-GB" b="1" dirty="0"/>
          </a:p>
          <a:p>
            <a:pPr marL="0" indent="0">
              <a:buNone/>
            </a:pPr>
            <a:endParaRPr lang="en-GB" dirty="0"/>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23</a:t>
            </a:fld>
            <a:endParaRPr lang="en-GB" dirty="0"/>
          </a:p>
        </p:txBody>
      </p:sp>
      <p:pic>
        <p:nvPicPr>
          <p:cNvPr id="5" name="Picture 4">
            <a:extLst>
              <a:ext uri="{FF2B5EF4-FFF2-40B4-BE49-F238E27FC236}">
                <a16:creationId xmlns:a16="http://schemas.microsoft.com/office/drawing/2014/main" id="{666DF0E3-3750-4F55-9C93-444BB500DAAA}"/>
              </a:ext>
            </a:extLst>
          </p:cNvPr>
          <p:cNvPicPr>
            <a:picLocks noChangeAspect="1"/>
          </p:cNvPicPr>
          <p:nvPr/>
        </p:nvPicPr>
        <p:blipFill rotWithShape="1">
          <a:blip r:embed="rId3"/>
          <a:srcRect l="26860" t="27132" r="46218" b="14120"/>
          <a:stretch/>
        </p:blipFill>
        <p:spPr>
          <a:xfrm rot="10800000">
            <a:off x="8909738" y="1366688"/>
            <a:ext cx="3282262" cy="4586287"/>
          </a:xfrm>
          <a:prstGeom prst="rect">
            <a:avLst/>
          </a:prstGeom>
        </p:spPr>
      </p:pic>
      <p:sp>
        <p:nvSpPr>
          <p:cNvPr id="6" name="TextBox 5">
            <a:extLst>
              <a:ext uri="{FF2B5EF4-FFF2-40B4-BE49-F238E27FC236}">
                <a16:creationId xmlns:a16="http://schemas.microsoft.com/office/drawing/2014/main" id="{574D176D-C3BE-45DE-8132-5BE03E0D833E}"/>
              </a:ext>
            </a:extLst>
          </p:cNvPr>
          <p:cNvSpPr txBox="1"/>
          <p:nvPr/>
        </p:nvSpPr>
        <p:spPr>
          <a:xfrm>
            <a:off x="9390658" y="3429000"/>
            <a:ext cx="2666114" cy="461665"/>
          </a:xfrm>
          <a:prstGeom prst="rect">
            <a:avLst/>
          </a:prstGeom>
          <a:noFill/>
        </p:spPr>
        <p:txBody>
          <a:bodyPr wrap="none" rtlCol="0">
            <a:spAutoFit/>
          </a:bodyPr>
          <a:lstStyle/>
          <a:p>
            <a:pPr algn="ctr"/>
            <a:r>
              <a:rPr lang="en-GB" sz="2400" b="1" dirty="0">
                <a:solidFill>
                  <a:schemeClr val="bg1"/>
                </a:solidFill>
              </a:rPr>
              <a:t>Delivery to Day 1</a:t>
            </a:r>
          </a:p>
        </p:txBody>
      </p:sp>
    </p:spTree>
    <p:extLst>
      <p:ext uri="{BB962C8B-B14F-4D97-AF65-F5344CB8AC3E}">
        <p14:creationId xmlns:p14="http://schemas.microsoft.com/office/powerpoint/2010/main" val="223291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Transferring Property Update </a:t>
            </a:r>
          </a:p>
        </p:txBody>
      </p:sp>
      <p:sp>
        <p:nvSpPr>
          <p:cNvPr id="3" name="Content Placeholder 2">
            <a:extLst>
              <a:ext uri="{FF2B5EF4-FFF2-40B4-BE49-F238E27FC236}">
                <a16:creationId xmlns:a16="http://schemas.microsoft.com/office/drawing/2014/main" id="{2F46186C-18FD-4F4D-AA84-7E14804B3F02}"/>
              </a:ext>
            </a:extLst>
          </p:cNvPr>
          <p:cNvSpPr>
            <a:spLocks noGrp="1"/>
          </p:cNvSpPr>
          <p:nvPr>
            <p:ph idx="1"/>
          </p:nvPr>
        </p:nvSpPr>
        <p:spPr>
          <a:xfrm>
            <a:off x="3282262" y="904875"/>
            <a:ext cx="8623988" cy="5124864"/>
          </a:xfrm>
          <a:ln>
            <a:solidFill>
              <a:schemeClr val="tx2"/>
            </a:solidFill>
          </a:ln>
        </p:spPr>
        <p:txBody>
          <a:bodyPr/>
          <a:lstStyle/>
          <a:p>
            <a:r>
              <a:rPr lang="en-GB" sz="1700" dirty="0"/>
              <a:t>We are </a:t>
            </a:r>
            <a:r>
              <a:rPr lang="en-GB" sz="1700" b="1" dirty="0"/>
              <a:t>transferring 256 CRC property holdings in to the NPS estate</a:t>
            </a:r>
            <a:r>
              <a:rPr lang="en-GB" sz="1700" dirty="0"/>
              <a:t>;  this will take our unified estate to 556 holdings</a:t>
            </a:r>
          </a:p>
          <a:p>
            <a:r>
              <a:rPr lang="en-GB" sz="1700" dirty="0"/>
              <a:t>Of these</a:t>
            </a:r>
            <a:r>
              <a:rPr lang="en-GB" sz="1700" b="1" dirty="0"/>
              <a:t>, 96 were transferred in on 4 January 2021</a:t>
            </a:r>
            <a:r>
              <a:rPr lang="en-GB" sz="1700" dirty="0"/>
              <a:t>;  properties requiring IT enabling works were prioritised </a:t>
            </a:r>
          </a:p>
          <a:p>
            <a:r>
              <a:rPr lang="en-GB" sz="1700" dirty="0"/>
              <a:t>These properties were then </a:t>
            </a:r>
            <a:r>
              <a:rPr lang="en-GB" sz="1700" b="1" dirty="0"/>
              <a:t>sub licenced back to the original CRCs until CRC contracts end on 25 June, to ensure business continuity </a:t>
            </a:r>
          </a:p>
          <a:p>
            <a:r>
              <a:rPr lang="en-GB" sz="1700" b="1" dirty="0"/>
              <a:t>The remainder of the CRC properties will be transferred in to the NPS estate on 26 June</a:t>
            </a:r>
            <a:r>
              <a:rPr lang="en-GB" sz="1700" dirty="0"/>
              <a:t>, Day 1 of our unified model</a:t>
            </a:r>
          </a:p>
          <a:p>
            <a:r>
              <a:rPr lang="en-GB" sz="1700" dirty="0"/>
              <a:t>In </a:t>
            </a:r>
            <a:r>
              <a:rPr lang="en-GB" sz="1700" b="1" dirty="0"/>
              <a:t>some locations there will be further estates changes </a:t>
            </a:r>
            <a:r>
              <a:rPr lang="en-GB" sz="1700" dirty="0"/>
              <a:t>that will take place at the point of transfer or afterwards </a:t>
            </a:r>
          </a:p>
          <a:p>
            <a:r>
              <a:rPr lang="en-GB" sz="1700" dirty="0"/>
              <a:t>Details of any </a:t>
            </a:r>
            <a:r>
              <a:rPr lang="en-GB" sz="1700" b="1" dirty="0"/>
              <a:t>further changes </a:t>
            </a:r>
            <a:r>
              <a:rPr lang="en-GB" sz="1700" dirty="0"/>
              <a:t>are included in the information provided by the programme to inform the </a:t>
            </a:r>
            <a:r>
              <a:rPr lang="en-GB" sz="1700" b="1" dirty="0"/>
              <a:t>consultation arrangements led by your current employer</a:t>
            </a:r>
            <a:r>
              <a:rPr lang="en-GB" sz="1700" dirty="0"/>
              <a:t> </a:t>
            </a:r>
          </a:p>
          <a:p>
            <a:r>
              <a:rPr lang="en-GB" sz="1700" dirty="0"/>
              <a:t>These consultations </a:t>
            </a:r>
            <a:r>
              <a:rPr lang="en-GB" sz="1700" b="1" dirty="0"/>
              <a:t>started in January </a:t>
            </a:r>
            <a:r>
              <a:rPr lang="en-GB" sz="1700" dirty="0"/>
              <a:t>(for most) and will be </a:t>
            </a:r>
            <a:r>
              <a:rPr lang="en-GB" sz="1700" b="1" dirty="0"/>
              <a:t>ongoing till approximately March</a:t>
            </a:r>
            <a:r>
              <a:rPr lang="en-GB" sz="1700" dirty="0"/>
              <a:t>  </a:t>
            </a:r>
          </a:p>
          <a:p>
            <a:r>
              <a:rPr lang="en-GB" sz="1700" dirty="0"/>
              <a:t>We will be able to provide </a:t>
            </a:r>
            <a:r>
              <a:rPr lang="en-GB" sz="1700" b="1" dirty="0"/>
              <a:t>more information after the consultation process </a:t>
            </a:r>
            <a:r>
              <a:rPr lang="en-GB" sz="1700" dirty="0"/>
              <a:t>has completed;  if you have any queries, please contact your line manager in the first instance</a:t>
            </a:r>
            <a:endParaRPr lang="en-GB" dirty="0"/>
          </a:p>
          <a:p>
            <a:endParaRPr lang="en-GB" dirty="0"/>
          </a:p>
          <a:p>
            <a:endParaRPr lang="en-GB" dirty="0"/>
          </a:p>
          <a:p>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24</a:t>
            </a:fld>
            <a:endParaRPr lang="en-GB" dirty="0"/>
          </a:p>
        </p:txBody>
      </p:sp>
      <p:pic>
        <p:nvPicPr>
          <p:cNvPr id="5" name="Picture 4">
            <a:extLst>
              <a:ext uri="{FF2B5EF4-FFF2-40B4-BE49-F238E27FC236}">
                <a16:creationId xmlns:a16="http://schemas.microsoft.com/office/drawing/2014/main" id="{666DF0E3-3750-4F55-9C93-444BB500DAAA}"/>
              </a:ext>
            </a:extLst>
          </p:cNvPr>
          <p:cNvPicPr>
            <a:picLocks noChangeAspect="1"/>
          </p:cNvPicPr>
          <p:nvPr/>
        </p:nvPicPr>
        <p:blipFill rotWithShape="1">
          <a:blip r:embed="rId3"/>
          <a:srcRect l="26860" t="27132" r="46218" b="14120"/>
          <a:stretch/>
        </p:blipFill>
        <p:spPr>
          <a:xfrm>
            <a:off x="0" y="1303339"/>
            <a:ext cx="3282262" cy="4586287"/>
          </a:xfrm>
          <a:prstGeom prst="rect">
            <a:avLst/>
          </a:prstGeom>
        </p:spPr>
      </p:pic>
      <p:sp>
        <p:nvSpPr>
          <p:cNvPr id="6" name="TextBox 5">
            <a:extLst>
              <a:ext uri="{FF2B5EF4-FFF2-40B4-BE49-F238E27FC236}">
                <a16:creationId xmlns:a16="http://schemas.microsoft.com/office/drawing/2014/main" id="{574D176D-C3BE-45DE-8132-5BE03E0D833E}"/>
              </a:ext>
            </a:extLst>
          </p:cNvPr>
          <p:cNvSpPr txBox="1"/>
          <p:nvPr/>
        </p:nvSpPr>
        <p:spPr>
          <a:xfrm>
            <a:off x="-190523" y="3283147"/>
            <a:ext cx="3282263" cy="461665"/>
          </a:xfrm>
          <a:prstGeom prst="rect">
            <a:avLst/>
          </a:prstGeom>
          <a:noFill/>
        </p:spPr>
        <p:txBody>
          <a:bodyPr wrap="square" rtlCol="0">
            <a:spAutoFit/>
          </a:bodyPr>
          <a:lstStyle/>
          <a:p>
            <a:pPr algn="ctr"/>
            <a:r>
              <a:rPr lang="en-GB" sz="2400" b="1" dirty="0">
                <a:solidFill>
                  <a:schemeClr val="bg1"/>
                </a:solidFill>
              </a:rPr>
              <a:t> Unifying Our Estate </a:t>
            </a:r>
          </a:p>
        </p:txBody>
      </p:sp>
    </p:spTree>
    <p:extLst>
      <p:ext uri="{BB962C8B-B14F-4D97-AF65-F5344CB8AC3E}">
        <p14:creationId xmlns:p14="http://schemas.microsoft.com/office/powerpoint/2010/main" val="315928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B98D-126D-4612-B7BF-56E375A67E65}"/>
              </a:ext>
            </a:extLst>
          </p:cNvPr>
          <p:cNvSpPr>
            <a:spLocks noGrp="1"/>
          </p:cNvSpPr>
          <p:nvPr>
            <p:ph type="title"/>
          </p:nvPr>
        </p:nvSpPr>
        <p:spPr/>
        <p:txBody>
          <a:bodyPr/>
          <a:lstStyle/>
          <a:p>
            <a:r>
              <a:rPr lang="en-GB" dirty="0"/>
              <a:t>Improving Facilities Management for Our Staff / 1</a:t>
            </a:r>
          </a:p>
        </p:txBody>
      </p:sp>
      <p:sp>
        <p:nvSpPr>
          <p:cNvPr id="3" name="Content Placeholder 2">
            <a:extLst>
              <a:ext uri="{FF2B5EF4-FFF2-40B4-BE49-F238E27FC236}">
                <a16:creationId xmlns:a16="http://schemas.microsoft.com/office/drawing/2014/main" id="{81695729-D63A-48B6-AEAC-B86E5040C3B6}"/>
              </a:ext>
            </a:extLst>
          </p:cNvPr>
          <p:cNvSpPr>
            <a:spLocks noGrp="1"/>
          </p:cNvSpPr>
          <p:nvPr>
            <p:ph idx="1"/>
          </p:nvPr>
        </p:nvSpPr>
        <p:spPr>
          <a:xfrm>
            <a:off x="527051" y="1280345"/>
            <a:ext cx="7848717" cy="4616872"/>
          </a:xfrm>
          <a:ln>
            <a:solidFill>
              <a:schemeClr val="tx2"/>
            </a:solidFill>
          </a:ln>
        </p:spPr>
        <p:txBody>
          <a:bodyPr/>
          <a:lstStyle/>
          <a:p>
            <a:pPr marL="0" indent="0">
              <a:buNone/>
            </a:pPr>
            <a:r>
              <a:rPr lang="en-GB" sz="2200" b="1" dirty="0">
                <a:solidFill>
                  <a:schemeClr val="tx2"/>
                </a:solidFill>
              </a:rPr>
              <a:t>Current Facilities Management </a:t>
            </a:r>
          </a:p>
          <a:p>
            <a:r>
              <a:rPr lang="en-GB" dirty="0"/>
              <a:t>The NPS and CRCs currently have a range of facilities management (FM) partners</a:t>
            </a:r>
          </a:p>
          <a:p>
            <a:r>
              <a:rPr lang="en-GB" dirty="0"/>
              <a:t>We will </a:t>
            </a:r>
            <a:r>
              <a:rPr lang="en-GB" b="1" dirty="0"/>
              <a:t>onboard the new properties transferring from CRCs to current NPS FM suppliers</a:t>
            </a:r>
            <a:r>
              <a:rPr lang="en-GB" dirty="0"/>
              <a:t>, with KBR providing nationwide facilities Help Desk and job coordination services for the new NPS estate</a:t>
            </a:r>
          </a:p>
          <a:p>
            <a:r>
              <a:rPr lang="en-GB" dirty="0"/>
              <a:t>Our Estates FM transition team is working with our current suppliers to ensure we smoothly transition to our new suppliers, including </a:t>
            </a:r>
            <a:r>
              <a:rPr lang="en-GB" b="1" dirty="0"/>
              <a:t>ensuring all sites have enhanced Covid-19 cleaning</a:t>
            </a:r>
          </a:p>
          <a:p>
            <a:r>
              <a:rPr lang="en-GB" dirty="0"/>
              <a:t>We are adding </a:t>
            </a:r>
            <a:r>
              <a:rPr lang="en-GB" b="1" dirty="0"/>
              <a:t>extra resource to our current FM team to ensure we are ready to support </a:t>
            </a:r>
            <a:r>
              <a:rPr lang="en-GB" dirty="0"/>
              <a:t>an increased number of properties in our 11 regions and Wales as a new combined NPS estate</a:t>
            </a:r>
            <a:endParaRPr lang="en-GB" b="1" dirty="0"/>
          </a:p>
        </p:txBody>
      </p:sp>
      <p:sp>
        <p:nvSpPr>
          <p:cNvPr id="4" name="Slide Number Placeholder 3">
            <a:extLst>
              <a:ext uri="{FF2B5EF4-FFF2-40B4-BE49-F238E27FC236}">
                <a16:creationId xmlns:a16="http://schemas.microsoft.com/office/drawing/2014/main" id="{BD1EA8B1-66FC-4277-B006-C415C78A5E00}"/>
              </a:ext>
            </a:extLst>
          </p:cNvPr>
          <p:cNvSpPr>
            <a:spLocks noGrp="1"/>
          </p:cNvSpPr>
          <p:nvPr>
            <p:ph type="sldNum" sz="quarter" idx="10"/>
          </p:nvPr>
        </p:nvSpPr>
        <p:spPr/>
        <p:txBody>
          <a:bodyPr/>
          <a:lstStyle/>
          <a:p>
            <a:pPr>
              <a:defRPr/>
            </a:pPr>
            <a:fld id="{8DA62C57-F68F-4167-9CC7-0D93D0D78B03}" type="slidenum">
              <a:rPr lang="en-GB" smtClean="0"/>
              <a:pPr>
                <a:defRPr/>
              </a:pPr>
              <a:t>25</a:t>
            </a:fld>
            <a:endParaRPr lang="en-GB" dirty="0"/>
          </a:p>
        </p:txBody>
      </p:sp>
      <p:pic>
        <p:nvPicPr>
          <p:cNvPr id="5" name="Picture 4">
            <a:extLst>
              <a:ext uri="{FF2B5EF4-FFF2-40B4-BE49-F238E27FC236}">
                <a16:creationId xmlns:a16="http://schemas.microsoft.com/office/drawing/2014/main" id="{548424F5-F7AF-4F84-96F1-23EEE6676D87}"/>
              </a:ext>
            </a:extLst>
          </p:cNvPr>
          <p:cNvPicPr>
            <a:picLocks noChangeAspect="1"/>
          </p:cNvPicPr>
          <p:nvPr/>
        </p:nvPicPr>
        <p:blipFill rotWithShape="1">
          <a:blip r:embed="rId2"/>
          <a:srcRect l="26860" t="27132" r="46218" b="14120"/>
          <a:stretch/>
        </p:blipFill>
        <p:spPr>
          <a:xfrm rot="16200000">
            <a:off x="9341725" y="3339387"/>
            <a:ext cx="2046377" cy="3654172"/>
          </a:xfrm>
          <a:prstGeom prst="rect">
            <a:avLst/>
          </a:prstGeom>
        </p:spPr>
      </p:pic>
      <p:sp>
        <p:nvSpPr>
          <p:cNvPr id="7" name="TextBox 6">
            <a:extLst>
              <a:ext uri="{FF2B5EF4-FFF2-40B4-BE49-F238E27FC236}">
                <a16:creationId xmlns:a16="http://schemas.microsoft.com/office/drawing/2014/main" id="{864FFB41-7134-464E-AA71-F90FF7732184}"/>
              </a:ext>
            </a:extLst>
          </p:cNvPr>
          <p:cNvSpPr txBox="1"/>
          <p:nvPr/>
        </p:nvSpPr>
        <p:spPr>
          <a:xfrm>
            <a:off x="9101053" y="4898129"/>
            <a:ext cx="2377173" cy="830997"/>
          </a:xfrm>
          <a:prstGeom prst="rect">
            <a:avLst/>
          </a:prstGeom>
          <a:noFill/>
        </p:spPr>
        <p:txBody>
          <a:bodyPr wrap="square" rtlCol="0">
            <a:spAutoFit/>
          </a:bodyPr>
          <a:lstStyle/>
          <a:p>
            <a:pPr algn="ctr"/>
            <a:r>
              <a:rPr lang="en-GB" sz="2400" b="1" dirty="0">
                <a:solidFill>
                  <a:schemeClr val="bg1"/>
                </a:solidFill>
              </a:rPr>
              <a:t>Working For You</a:t>
            </a:r>
          </a:p>
        </p:txBody>
      </p:sp>
      <p:pic>
        <p:nvPicPr>
          <p:cNvPr id="9" name="Graphic 8" descr="City">
            <a:extLst>
              <a:ext uri="{FF2B5EF4-FFF2-40B4-BE49-F238E27FC236}">
                <a16:creationId xmlns:a16="http://schemas.microsoft.com/office/drawing/2014/main" id="{0033ADAC-E391-4CB2-90F4-62ED28F69E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3385" y="2540682"/>
            <a:ext cx="1436562" cy="1436562"/>
          </a:xfrm>
          <a:prstGeom prst="rect">
            <a:avLst/>
          </a:prstGeom>
        </p:spPr>
      </p:pic>
      <p:pic>
        <p:nvPicPr>
          <p:cNvPr id="12" name="Graphic 11" descr="City">
            <a:extLst>
              <a:ext uri="{FF2B5EF4-FFF2-40B4-BE49-F238E27FC236}">
                <a16:creationId xmlns:a16="http://schemas.microsoft.com/office/drawing/2014/main" id="{433FE749-C8B3-421B-8C0C-3403A02157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22639" y="2540682"/>
            <a:ext cx="1436562" cy="1436562"/>
          </a:xfrm>
          <a:prstGeom prst="rect">
            <a:avLst/>
          </a:prstGeom>
        </p:spPr>
      </p:pic>
      <p:pic>
        <p:nvPicPr>
          <p:cNvPr id="13" name="Graphic 12" descr="City">
            <a:extLst>
              <a:ext uri="{FF2B5EF4-FFF2-40B4-BE49-F238E27FC236}">
                <a16:creationId xmlns:a16="http://schemas.microsoft.com/office/drawing/2014/main" id="{913F3CEA-99AD-4BAF-BBAB-B50109862B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4358" y="1361865"/>
            <a:ext cx="1436562" cy="1436562"/>
          </a:xfrm>
          <a:prstGeom prst="rect">
            <a:avLst/>
          </a:prstGeom>
        </p:spPr>
      </p:pic>
    </p:spTree>
    <p:extLst>
      <p:ext uri="{BB962C8B-B14F-4D97-AF65-F5344CB8AC3E}">
        <p14:creationId xmlns:p14="http://schemas.microsoft.com/office/powerpoint/2010/main" val="415022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B98D-126D-4612-B7BF-56E375A67E65}"/>
              </a:ext>
            </a:extLst>
          </p:cNvPr>
          <p:cNvSpPr>
            <a:spLocks noGrp="1"/>
          </p:cNvSpPr>
          <p:nvPr>
            <p:ph type="title"/>
          </p:nvPr>
        </p:nvSpPr>
        <p:spPr/>
        <p:txBody>
          <a:bodyPr/>
          <a:lstStyle/>
          <a:p>
            <a:r>
              <a:rPr lang="en-GB" dirty="0"/>
              <a:t>Improving Facilities Management for Our Staff / 2</a:t>
            </a:r>
          </a:p>
        </p:txBody>
      </p:sp>
      <p:sp>
        <p:nvSpPr>
          <p:cNvPr id="3" name="Content Placeholder 2">
            <a:extLst>
              <a:ext uri="{FF2B5EF4-FFF2-40B4-BE49-F238E27FC236}">
                <a16:creationId xmlns:a16="http://schemas.microsoft.com/office/drawing/2014/main" id="{81695729-D63A-48B6-AEAC-B86E5040C3B6}"/>
              </a:ext>
            </a:extLst>
          </p:cNvPr>
          <p:cNvSpPr>
            <a:spLocks noGrp="1"/>
          </p:cNvSpPr>
          <p:nvPr>
            <p:ph idx="1"/>
          </p:nvPr>
        </p:nvSpPr>
        <p:spPr>
          <a:xfrm>
            <a:off x="527051" y="1082283"/>
            <a:ext cx="7855721" cy="4112799"/>
          </a:xfrm>
          <a:ln>
            <a:solidFill>
              <a:schemeClr val="tx2"/>
            </a:solidFill>
          </a:ln>
        </p:spPr>
        <p:txBody>
          <a:bodyPr/>
          <a:lstStyle/>
          <a:p>
            <a:pPr marL="0" indent="0">
              <a:buNone/>
            </a:pPr>
            <a:r>
              <a:rPr lang="en-GB" sz="2200" b="1" dirty="0">
                <a:solidFill>
                  <a:schemeClr val="tx2"/>
                </a:solidFill>
              </a:rPr>
              <a:t>Future Facilities Management </a:t>
            </a:r>
            <a:endParaRPr lang="en-GB" sz="2200" dirty="0">
              <a:solidFill>
                <a:schemeClr val="tx2"/>
              </a:solidFill>
            </a:endParaRPr>
          </a:p>
          <a:p>
            <a:pPr lvl="0"/>
            <a:r>
              <a:rPr lang="en-GB" dirty="0"/>
              <a:t>On 5 April 51 properties in the North and 31 properties in the South will move from current CRC FM suppliers to MoJ FM suppliers</a:t>
            </a:r>
          </a:p>
          <a:p>
            <a:pPr lvl="0"/>
            <a:r>
              <a:rPr lang="en-GB" dirty="0"/>
              <a:t>On 25 June the remaining 30 properties in the North and 26 properties in the South will move from current CRC FM suppliers to MoJ suppliers: </a:t>
            </a:r>
          </a:p>
          <a:p>
            <a:pPr lvl="2"/>
            <a:r>
              <a:rPr lang="en-GB" dirty="0"/>
              <a:t>Mitie (hard FM) and Sodexo (soft FM) will provide FM services for the North</a:t>
            </a:r>
          </a:p>
          <a:p>
            <a:pPr lvl="2"/>
            <a:r>
              <a:rPr lang="en-GB" dirty="0"/>
              <a:t>Kier (hard FM) and OCS (soft FM) will provide FM services for the South </a:t>
            </a:r>
          </a:p>
          <a:p>
            <a:pPr lvl="2"/>
            <a:r>
              <a:rPr lang="en-GB" dirty="0"/>
              <a:t>Hard FM covers things like air conditioning and heating maintenance and soft FM covers things like cleaning</a:t>
            </a:r>
          </a:p>
          <a:p>
            <a:pPr marL="0" indent="0">
              <a:buNone/>
            </a:pPr>
            <a:endParaRPr lang="en-GB" dirty="0"/>
          </a:p>
        </p:txBody>
      </p:sp>
      <p:sp>
        <p:nvSpPr>
          <p:cNvPr id="4" name="Slide Number Placeholder 3">
            <a:extLst>
              <a:ext uri="{FF2B5EF4-FFF2-40B4-BE49-F238E27FC236}">
                <a16:creationId xmlns:a16="http://schemas.microsoft.com/office/drawing/2014/main" id="{BD1EA8B1-66FC-4277-B006-C415C78A5E00}"/>
              </a:ext>
            </a:extLst>
          </p:cNvPr>
          <p:cNvSpPr>
            <a:spLocks noGrp="1"/>
          </p:cNvSpPr>
          <p:nvPr>
            <p:ph type="sldNum" sz="quarter" idx="10"/>
          </p:nvPr>
        </p:nvSpPr>
        <p:spPr/>
        <p:txBody>
          <a:bodyPr/>
          <a:lstStyle/>
          <a:p>
            <a:pPr>
              <a:defRPr/>
            </a:pPr>
            <a:fld id="{8DA62C57-F68F-4167-9CC7-0D93D0D78B03}" type="slidenum">
              <a:rPr lang="en-GB" smtClean="0"/>
              <a:pPr>
                <a:defRPr/>
              </a:pPr>
              <a:t>26</a:t>
            </a:fld>
            <a:endParaRPr lang="en-GB" dirty="0"/>
          </a:p>
        </p:txBody>
      </p:sp>
      <p:pic>
        <p:nvPicPr>
          <p:cNvPr id="5" name="Picture 4">
            <a:extLst>
              <a:ext uri="{FF2B5EF4-FFF2-40B4-BE49-F238E27FC236}">
                <a16:creationId xmlns:a16="http://schemas.microsoft.com/office/drawing/2014/main" id="{548424F5-F7AF-4F84-96F1-23EEE6676D87}"/>
              </a:ext>
            </a:extLst>
          </p:cNvPr>
          <p:cNvPicPr>
            <a:picLocks noChangeAspect="1"/>
          </p:cNvPicPr>
          <p:nvPr/>
        </p:nvPicPr>
        <p:blipFill rotWithShape="1">
          <a:blip r:embed="rId2"/>
          <a:srcRect l="26860" t="27132" r="46218" b="14120"/>
          <a:stretch/>
        </p:blipFill>
        <p:spPr>
          <a:xfrm rot="16200000">
            <a:off x="9341725" y="3339387"/>
            <a:ext cx="2046377" cy="3654172"/>
          </a:xfrm>
          <a:prstGeom prst="rect">
            <a:avLst/>
          </a:prstGeom>
        </p:spPr>
      </p:pic>
      <p:sp>
        <p:nvSpPr>
          <p:cNvPr id="7" name="TextBox 6">
            <a:extLst>
              <a:ext uri="{FF2B5EF4-FFF2-40B4-BE49-F238E27FC236}">
                <a16:creationId xmlns:a16="http://schemas.microsoft.com/office/drawing/2014/main" id="{864FFB41-7134-464E-AA71-F90FF7732184}"/>
              </a:ext>
            </a:extLst>
          </p:cNvPr>
          <p:cNvSpPr txBox="1"/>
          <p:nvPr/>
        </p:nvSpPr>
        <p:spPr>
          <a:xfrm>
            <a:off x="9101053" y="4898129"/>
            <a:ext cx="2377173" cy="830997"/>
          </a:xfrm>
          <a:prstGeom prst="rect">
            <a:avLst/>
          </a:prstGeom>
          <a:noFill/>
        </p:spPr>
        <p:txBody>
          <a:bodyPr wrap="square" rtlCol="0">
            <a:spAutoFit/>
          </a:bodyPr>
          <a:lstStyle/>
          <a:p>
            <a:pPr algn="ctr"/>
            <a:r>
              <a:rPr lang="en-GB" sz="2400" b="1" dirty="0">
                <a:solidFill>
                  <a:schemeClr val="bg1"/>
                </a:solidFill>
              </a:rPr>
              <a:t>Working For You</a:t>
            </a:r>
          </a:p>
        </p:txBody>
      </p:sp>
      <p:pic>
        <p:nvPicPr>
          <p:cNvPr id="9" name="Graphic 8" descr="City">
            <a:extLst>
              <a:ext uri="{FF2B5EF4-FFF2-40B4-BE49-F238E27FC236}">
                <a16:creationId xmlns:a16="http://schemas.microsoft.com/office/drawing/2014/main" id="{0033ADAC-E391-4CB2-90F4-62ED28F69E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3385" y="2540682"/>
            <a:ext cx="1436562" cy="1436562"/>
          </a:xfrm>
          <a:prstGeom prst="rect">
            <a:avLst/>
          </a:prstGeom>
        </p:spPr>
      </p:pic>
      <p:pic>
        <p:nvPicPr>
          <p:cNvPr id="12" name="Graphic 11" descr="City">
            <a:extLst>
              <a:ext uri="{FF2B5EF4-FFF2-40B4-BE49-F238E27FC236}">
                <a16:creationId xmlns:a16="http://schemas.microsoft.com/office/drawing/2014/main" id="{433FE749-C8B3-421B-8C0C-3403A02157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22639" y="2540682"/>
            <a:ext cx="1436562" cy="1436562"/>
          </a:xfrm>
          <a:prstGeom prst="rect">
            <a:avLst/>
          </a:prstGeom>
        </p:spPr>
      </p:pic>
      <p:pic>
        <p:nvPicPr>
          <p:cNvPr id="13" name="Graphic 12" descr="City">
            <a:extLst>
              <a:ext uri="{FF2B5EF4-FFF2-40B4-BE49-F238E27FC236}">
                <a16:creationId xmlns:a16="http://schemas.microsoft.com/office/drawing/2014/main" id="{913F3CEA-99AD-4BAF-BBAB-B50109862B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4358" y="1361865"/>
            <a:ext cx="1436562" cy="1436562"/>
          </a:xfrm>
          <a:prstGeom prst="rect">
            <a:avLst/>
          </a:prstGeom>
        </p:spPr>
      </p:pic>
      <p:sp>
        <p:nvSpPr>
          <p:cNvPr id="6" name="TextBox 5">
            <a:extLst>
              <a:ext uri="{FF2B5EF4-FFF2-40B4-BE49-F238E27FC236}">
                <a16:creationId xmlns:a16="http://schemas.microsoft.com/office/drawing/2014/main" id="{555F7CC2-5C80-4BC3-B9CE-7F4AA0E57027}"/>
              </a:ext>
            </a:extLst>
          </p:cNvPr>
          <p:cNvSpPr txBox="1"/>
          <p:nvPr/>
        </p:nvSpPr>
        <p:spPr>
          <a:xfrm>
            <a:off x="1213703" y="5267885"/>
            <a:ext cx="6610350" cy="1015663"/>
          </a:xfrm>
          <a:prstGeom prst="rect">
            <a:avLst/>
          </a:prstGeom>
          <a:noFill/>
        </p:spPr>
        <p:txBody>
          <a:bodyPr wrap="square" rtlCol="0">
            <a:spAutoFit/>
          </a:bodyPr>
          <a:lstStyle/>
          <a:p>
            <a:pPr marL="0" indent="0" algn="ctr">
              <a:buNone/>
            </a:pPr>
            <a:r>
              <a:rPr lang="en-GB" sz="2000" b="1" dirty="0">
                <a:solidFill>
                  <a:schemeClr val="accent1"/>
                </a:solidFill>
              </a:rPr>
              <a:t>Information will be provided to all staff to ensure you know both how to engage with our new suppliers and with who</a:t>
            </a:r>
          </a:p>
        </p:txBody>
      </p:sp>
    </p:spTree>
    <p:extLst>
      <p:ext uri="{BB962C8B-B14F-4D97-AF65-F5344CB8AC3E}">
        <p14:creationId xmlns:p14="http://schemas.microsoft.com/office/powerpoint/2010/main" val="124824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96A6-9636-4CD8-BE6D-9FEA37F92036}"/>
              </a:ext>
            </a:extLst>
          </p:cNvPr>
          <p:cNvSpPr>
            <a:spLocks noGrp="1"/>
          </p:cNvSpPr>
          <p:nvPr>
            <p:ph type="title"/>
          </p:nvPr>
        </p:nvSpPr>
        <p:spPr/>
        <p:txBody>
          <a:bodyPr/>
          <a:lstStyle/>
          <a:p>
            <a:r>
              <a:rPr lang="en-GB" dirty="0"/>
              <a:t>Smarter Working – What’s Changing in Our Estate?</a:t>
            </a:r>
          </a:p>
        </p:txBody>
      </p:sp>
      <p:sp>
        <p:nvSpPr>
          <p:cNvPr id="3" name="Content Placeholder 2">
            <a:extLst>
              <a:ext uri="{FF2B5EF4-FFF2-40B4-BE49-F238E27FC236}">
                <a16:creationId xmlns:a16="http://schemas.microsoft.com/office/drawing/2014/main" id="{FB156857-9D80-4B55-8882-3CAC214189D9}"/>
              </a:ext>
            </a:extLst>
          </p:cNvPr>
          <p:cNvSpPr>
            <a:spLocks noGrp="1"/>
          </p:cNvSpPr>
          <p:nvPr>
            <p:ph idx="1"/>
          </p:nvPr>
        </p:nvSpPr>
        <p:spPr>
          <a:xfrm>
            <a:off x="408058" y="1024138"/>
            <a:ext cx="11251143" cy="1566663"/>
          </a:xfrm>
        </p:spPr>
        <p:txBody>
          <a:bodyPr/>
          <a:lstStyle/>
          <a:p>
            <a:r>
              <a:rPr lang="en-GB" sz="1900" dirty="0">
                <a:hlinkClick r:id="rId2"/>
              </a:rPr>
              <a:t>Smarter Working </a:t>
            </a:r>
            <a:r>
              <a:rPr lang="en-GB" sz="1900" dirty="0"/>
              <a:t>is a necessity and an opportunity to significantly change the way our probation service operates in the future</a:t>
            </a:r>
          </a:p>
          <a:p>
            <a:r>
              <a:rPr lang="en-GB" sz="1900" dirty="0"/>
              <a:t>Our Estates team is delivering physical changes to our local environments such as new office layouts, new reception areas, buying new furniture and changing the digital solutions delivered on our sites, all of which will help embed Smarter Working across the NPS</a:t>
            </a:r>
          </a:p>
          <a:p>
            <a:pPr marL="0" indent="0">
              <a:buNone/>
            </a:pPr>
            <a:endParaRPr lang="en-GB" dirty="0"/>
          </a:p>
        </p:txBody>
      </p:sp>
      <p:sp>
        <p:nvSpPr>
          <p:cNvPr id="4" name="Slide Number Placeholder 3">
            <a:extLst>
              <a:ext uri="{FF2B5EF4-FFF2-40B4-BE49-F238E27FC236}">
                <a16:creationId xmlns:a16="http://schemas.microsoft.com/office/drawing/2014/main" id="{AC24352A-BD40-458C-885C-E6707CAE11EC}"/>
              </a:ext>
            </a:extLst>
          </p:cNvPr>
          <p:cNvSpPr>
            <a:spLocks noGrp="1"/>
          </p:cNvSpPr>
          <p:nvPr>
            <p:ph type="sldNum" sz="quarter" idx="10"/>
          </p:nvPr>
        </p:nvSpPr>
        <p:spPr/>
        <p:txBody>
          <a:bodyPr/>
          <a:lstStyle/>
          <a:p>
            <a:pPr>
              <a:defRPr/>
            </a:pPr>
            <a:fld id="{8DA62C57-F68F-4167-9CC7-0D93D0D78B03}" type="slidenum">
              <a:rPr lang="en-GB" smtClean="0"/>
              <a:pPr>
                <a:defRPr/>
              </a:pPr>
              <a:t>27</a:t>
            </a:fld>
            <a:endParaRPr lang="en-GB" dirty="0"/>
          </a:p>
        </p:txBody>
      </p:sp>
      <p:pic>
        <p:nvPicPr>
          <p:cNvPr id="5" name="Picture 4">
            <a:extLst>
              <a:ext uri="{FF2B5EF4-FFF2-40B4-BE49-F238E27FC236}">
                <a16:creationId xmlns:a16="http://schemas.microsoft.com/office/drawing/2014/main" id="{0302BAF8-953F-468D-AF55-D3EE453586D1}"/>
              </a:ext>
            </a:extLst>
          </p:cNvPr>
          <p:cNvPicPr>
            <a:picLocks noChangeAspect="1"/>
          </p:cNvPicPr>
          <p:nvPr/>
        </p:nvPicPr>
        <p:blipFill rotWithShape="1">
          <a:blip r:embed="rId3"/>
          <a:srcRect l="26860" t="27132" r="46218" b="14120"/>
          <a:stretch/>
        </p:blipFill>
        <p:spPr>
          <a:xfrm rot="16200000">
            <a:off x="593809" y="2842929"/>
            <a:ext cx="2989262" cy="4176880"/>
          </a:xfrm>
          <a:prstGeom prst="rect">
            <a:avLst/>
          </a:prstGeom>
        </p:spPr>
      </p:pic>
      <p:sp>
        <p:nvSpPr>
          <p:cNvPr id="6" name="TextBox 5">
            <a:extLst>
              <a:ext uri="{FF2B5EF4-FFF2-40B4-BE49-F238E27FC236}">
                <a16:creationId xmlns:a16="http://schemas.microsoft.com/office/drawing/2014/main" id="{C93005EE-639C-40D4-ADF0-3EA853C30EF6}"/>
              </a:ext>
            </a:extLst>
          </p:cNvPr>
          <p:cNvSpPr txBox="1"/>
          <p:nvPr/>
        </p:nvSpPr>
        <p:spPr>
          <a:xfrm>
            <a:off x="1159668" y="4457969"/>
            <a:ext cx="1643063" cy="830997"/>
          </a:xfrm>
          <a:prstGeom prst="rect">
            <a:avLst/>
          </a:prstGeom>
          <a:noFill/>
        </p:spPr>
        <p:txBody>
          <a:bodyPr wrap="square" rtlCol="0">
            <a:spAutoFit/>
          </a:bodyPr>
          <a:lstStyle/>
          <a:p>
            <a:pPr algn="ctr"/>
            <a:r>
              <a:rPr lang="en-GB" sz="2400" b="1" dirty="0">
                <a:solidFill>
                  <a:schemeClr val="bg1"/>
                </a:solidFill>
              </a:rPr>
              <a:t>Positive Change</a:t>
            </a:r>
          </a:p>
        </p:txBody>
      </p:sp>
      <p:sp>
        <p:nvSpPr>
          <p:cNvPr id="7" name="Rectangle 6">
            <a:extLst>
              <a:ext uri="{FF2B5EF4-FFF2-40B4-BE49-F238E27FC236}">
                <a16:creationId xmlns:a16="http://schemas.microsoft.com/office/drawing/2014/main" id="{FF49AF7F-8303-4662-8FC2-3130407746B7}"/>
              </a:ext>
            </a:extLst>
          </p:cNvPr>
          <p:cNvSpPr/>
          <p:nvPr/>
        </p:nvSpPr>
        <p:spPr>
          <a:xfrm>
            <a:off x="4429125" y="2550576"/>
            <a:ext cx="7762875" cy="3308598"/>
          </a:xfrm>
          <a:prstGeom prst="rect">
            <a:avLst/>
          </a:prstGeom>
        </p:spPr>
        <p:txBody>
          <a:bodyPr wrap="square">
            <a:spAutoFit/>
          </a:bodyPr>
          <a:lstStyle/>
          <a:p>
            <a:pPr marL="285750" indent="-285750">
              <a:buFont typeface="Arial" panose="020B0604020202020204" pitchFamily="34" charset="0"/>
              <a:buChar char="•"/>
            </a:pPr>
            <a:r>
              <a:rPr lang="en-GB" sz="1900" dirty="0"/>
              <a:t>Our Estates team is working with our 12 regional leadership teams to prioritise Smarter Working projects across England and Wales</a:t>
            </a:r>
          </a:p>
          <a:p>
            <a:pPr marL="285750" indent="-285750">
              <a:buFont typeface="Arial" panose="020B0604020202020204" pitchFamily="34" charset="0"/>
              <a:buChar char="•"/>
            </a:pPr>
            <a:r>
              <a:rPr lang="en-GB" sz="1900" b="1" dirty="0"/>
              <a:t>The biggest change that most people will experience is that, in our new collaborative workspaces, there will be different work settings for different types of work that people flex between during the day, depending on their activity, rather than being allocated one specific space to work from</a:t>
            </a:r>
          </a:p>
          <a:p>
            <a:pPr marL="285750" indent="-285750">
              <a:buFont typeface="Arial" panose="020B0604020202020204" pitchFamily="34" charset="0"/>
              <a:buChar char="•"/>
            </a:pPr>
            <a:r>
              <a:rPr lang="en-GB" sz="1900" dirty="0"/>
              <a:t>This means that long stay desks, touchdown settings, quiet and confidential areas, breakout spaces, formal and informal meeting options, locker / filing and printer / copy spaces will be important new features of our refurbished offices and new builds</a:t>
            </a:r>
          </a:p>
        </p:txBody>
      </p:sp>
    </p:spTree>
    <p:extLst>
      <p:ext uri="{BB962C8B-B14F-4D97-AF65-F5344CB8AC3E}">
        <p14:creationId xmlns:p14="http://schemas.microsoft.com/office/powerpoint/2010/main" val="3757950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Estates 2021/22 Areas of Focus </a:t>
            </a:r>
          </a:p>
        </p:txBody>
      </p:sp>
      <p:sp>
        <p:nvSpPr>
          <p:cNvPr id="3" name="Content Placeholder 2">
            <a:extLst>
              <a:ext uri="{FF2B5EF4-FFF2-40B4-BE49-F238E27FC236}">
                <a16:creationId xmlns:a16="http://schemas.microsoft.com/office/drawing/2014/main" id="{2F46186C-18FD-4F4D-AA84-7E14804B3F02}"/>
              </a:ext>
            </a:extLst>
          </p:cNvPr>
          <p:cNvSpPr>
            <a:spLocks noGrp="1"/>
          </p:cNvSpPr>
          <p:nvPr>
            <p:ph idx="1"/>
          </p:nvPr>
        </p:nvSpPr>
        <p:spPr>
          <a:xfrm>
            <a:off x="527051" y="1181994"/>
            <a:ext cx="8804963" cy="4935536"/>
          </a:xfrm>
        </p:spPr>
        <p:txBody>
          <a:bodyPr/>
          <a:lstStyle/>
          <a:p>
            <a:pPr marL="0" lvl="0" indent="0">
              <a:buNone/>
            </a:pPr>
            <a:r>
              <a:rPr lang="en-US" b="1" dirty="0">
                <a:solidFill>
                  <a:schemeClr val="tx2"/>
                </a:solidFill>
              </a:rPr>
              <a:t>1.	Delivering capital projects</a:t>
            </a:r>
          </a:p>
          <a:p>
            <a:pPr marL="0" lvl="0" indent="0">
              <a:buNone/>
            </a:pPr>
            <a:r>
              <a:rPr lang="en-US" dirty="0"/>
              <a:t>	We have an allocation of £37.5m and are working in collaboration 	with the business to confirm the projects we will deliver</a:t>
            </a:r>
            <a:endParaRPr lang="en-GB" dirty="0"/>
          </a:p>
          <a:p>
            <a:pPr marL="0" lvl="0" indent="0">
              <a:buNone/>
            </a:pPr>
            <a:r>
              <a:rPr lang="en-US" b="1" dirty="0">
                <a:solidFill>
                  <a:schemeClr val="tx2"/>
                </a:solidFill>
              </a:rPr>
              <a:t>2.	Continued CRC engagement</a:t>
            </a:r>
            <a:endParaRPr lang="en-US" dirty="0"/>
          </a:p>
          <a:p>
            <a:pPr marL="0" lvl="0" indent="0">
              <a:buNone/>
            </a:pPr>
            <a:r>
              <a:rPr lang="en-US" dirty="0"/>
              <a:t>	Until contracts end on Day 1 of our unified model, 26 June </a:t>
            </a:r>
          </a:p>
          <a:p>
            <a:pPr marL="0" lvl="0" indent="0">
              <a:buNone/>
            </a:pPr>
            <a:r>
              <a:rPr lang="en-US" b="1" dirty="0">
                <a:solidFill>
                  <a:schemeClr val="tx2"/>
                </a:solidFill>
              </a:rPr>
              <a:t>3.	160 property transfers</a:t>
            </a:r>
            <a:endParaRPr lang="en-GB" b="1" dirty="0">
              <a:solidFill>
                <a:schemeClr val="tx2"/>
              </a:solidFill>
            </a:endParaRPr>
          </a:p>
          <a:p>
            <a:pPr marL="0" lvl="0" indent="0">
              <a:buNone/>
            </a:pPr>
            <a:r>
              <a:rPr lang="en-US" dirty="0"/>
              <a:t>	Successfully managing the remaining transfers</a:t>
            </a:r>
          </a:p>
          <a:p>
            <a:pPr marL="0" lvl="0" indent="0">
              <a:buNone/>
            </a:pPr>
            <a:r>
              <a:rPr lang="en-US" b="1" dirty="0">
                <a:solidFill>
                  <a:schemeClr val="tx2"/>
                </a:solidFill>
              </a:rPr>
              <a:t>4.	Onboarding facilities management </a:t>
            </a:r>
          </a:p>
          <a:p>
            <a:pPr marL="0" lvl="0" indent="0">
              <a:buNone/>
            </a:pPr>
            <a:r>
              <a:rPr lang="en-US" dirty="0"/>
              <a:t>	Embedding FM services into CRC properties transferring in to the 	NPS</a:t>
            </a:r>
            <a:endParaRPr lang="en-GB" dirty="0"/>
          </a:p>
          <a:p>
            <a:pPr marL="0" lvl="0" indent="0">
              <a:buNone/>
            </a:pPr>
            <a:r>
              <a:rPr lang="en-US" b="1" dirty="0">
                <a:solidFill>
                  <a:schemeClr val="tx2"/>
                </a:solidFill>
              </a:rPr>
              <a:t>5.	Planning</a:t>
            </a:r>
            <a:r>
              <a:rPr lang="en-US" dirty="0"/>
              <a:t> </a:t>
            </a:r>
          </a:p>
          <a:p>
            <a:pPr marL="0" lvl="0" indent="0">
              <a:buNone/>
            </a:pPr>
            <a:r>
              <a:rPr lang="en-US" dirty="0"/>
              <a:t>	Business as usual planning for how our estate will be managed 	and resourced when the Probation Reform Programme ends</a:t>
            </a:r>
            <a:endParaRPr lang="en-GB" dirty="0"/>
          </a:p>
          <a:p>
            <a:endParaRPr lang="en-GB" dirty="0"/>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28</a:t>
            </a:fld>
            <a:endParaRPr lang="en-GB" dirty="0"/>
          </a:p>
        </p:txBody>
      </p:sp>
      <p:pic>
        <p:nvPicPr>
          <p:cNvPr id="5" name="Picture 4">
            <a:extLst>
              <a:ext uri="{FF2B5EF4-FFF2-40B4-BE49-F238E27FC236}">
                <a16:creationId xmlns:a16="http://schemas.microsoft.com/office/drawing/2014/main" id="{666DF0E3-3750-4F55-9C93-444BB500DAAA}"/>
              </a:ext>
            </a:extLst>
          </p:cNvPr>
          <p:cNvPicPr>
            <a:picLocks noChangeAspect="1"/>
          </p:cNvPicPr>
          <p:nvPr/>
        </p:nvPicPr>
        <p:blipFill rotWithShape="1">
          <a:blip r:embed="rId2"/>
          <a:srcRect l="26860" t="27132" r="46218" b="14120"/>
          <a:stretch/>
        </p:blipFill>
        <p:spPr>
          <a:xfrm rot="10800000">
            <a:off x="8909738" y="1303339"/>
            <a:ext cx="3282262" cy="4586287"/>
          </a:xfrm>
          <a:prstGeom prst="rect">
            <a:avLst/>
          </a:prstGeom>
        </p:spPr>
      </p:pic>
      <p:sp>
        <p:nvSpPr>
          <p:cNvPr id="6" name="TextBox 5">
            <a:extLst>
              <a:ext uri="{FF2B5EF4-FFF2-40B4-BE49-F238E27FC236}">
                <a16:creationId xmlns:a16="http://schemas.microsoft.com/office/drawing/2014/main" id="{0DE054FC-F228-4708-B7CF-BECD0CDE0B69}"/>
              </a:ext>
            </a:extLst>
          </p:cNvPr>
          <p:cNvSpPr txBox="1"/>
          <p:nvPr/>
        </p:nvSpPr>
        <p:spPr>
          <a:xfrm>
            <a:off x="9825355" y="2828835"/>
            <a:ext cx="2204720" cy="1200329"/>
          </a:xfrm>
          <a:prstGeom prst="rect">
            <a:avLst/>
          </a:prstGeom>
          <a:noFill/>
        </p:spPr>
        <p:txBody>
          <a:bodyPr wrap="square" rtlCol="0">
            <a:spAutoFit/>
          </a:bodyPr>
          <a:lstStyle/>
          <a:p>
            <a:pPr algn="ctr"/>
            <a:r>
              <a:rPr lang="en-GB" sz="2400" b="1" dirty="0">
                <a:solidFill>
                  <a:schemeClr val="bg1"/>
                </a:solidFill>
              </a:rPr>
              <a:t>This Year’s Big Estates Deliverables</a:t>
            </a:r>
          </a:p>
        </p:txBody>
      </p:sp>
    </p:spTree>
    <p:extLst>
      <p:ext uri="{BB962C8B-B14F-4D97-AF65-F5344CB8AC3E}">
        <p14:creationId xmlns:p14="http://schemas.microsoft.com/office/powerpoint/2010/main" val="1878420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D2155D-1141-49EF-A76D-1B23D347DAC5}"/>
              </a:ext>
            </a:extLst>
          </p:cNvPr>
          <p:cNvSpPr>
            <a:spLocks noGrp="1"/>
          </p:cNvSpPr>
          <p:nvPr>
            <p:ph type="sldNum" sz="quarter" idx="10"/>
          </p:nvPr>
        </p:nvSpPr>
        <p:spPr/>
        <p:txBody>
          <a:bodyPr/>
          <a:lstStyle/>
          <a:p>
            <a:pPr>
              <a:defRPr/>
            </a:pPr>
            <a:fld id="{8DA62C57-F68F-4167-9CC7-0D93D0D78B03}" type="slidenum">
              <a:rPr lang="en-GB" smtClean="0"/>
              <a:pPr>
                <a:defRPr/>
              </a:pPr>
              <a:t>29</a:t>
            </a:fld>
            <a:endParaRPr lang="en-GB" dirty="0"/>
          </a:p>
        </p:txBody>
      </p:sp>
      <p:pic>
        <p:nvPicPr>
          <p:cNvPr id="5" name="Picture 4">
            <a:extLst>
              <a:ext uri="{FF2B5EF4-FFF2-40B4-BE49-F238E27FC236}">
                <a16:creationId xmlns:a16="http://schemas.microsoft.com/office/drawing/2014/main" id="{406FF9D6-B3C3-49C6-BD79-44C9CDB0D008}"/>
              </a:ext>
            </a:extLst>
          </p:cNvPr>
          <p:cNvPicPr>
            <a:picLocks noChangeAspect="1"/>
          </p:cNvPicPr>
          <p:nvPr/>
        </p:nvPicPr>
        <p:blipFill rotWithShape="1">
          <a:blip r:embed="rId2"/>
          <a:srcRect l="13425" t="36267" r="7300" b="24667"/>
          <a:stretch/>
        </p:blipFill>
        <p:spPr>
          <a:xfrm>
            <a:off x="0" y="1219707"/>
            <a:ext cx="12192000" cy="2532888"/>
          </a:xfrm>
          <a:prstGeom prst="rect">
            <a:avLst/>
          </a:prstGeom>
        </p:spPr>
      </p:pic>
      <p:sp>
        <p:nvSpPr>
          <p:cNvPr id="6" name="TextBox 5">
            <a:extLst>
              <a:ext uri="{FF2B5EF4-FFF2-40B4-BE49-F238E27FC236}">
                <a16:creationId xmlns:a16="http://schemas.microsoft.com/office/drawing/2014/main" id="{ADF5E703-5501-4384-9494-5EEB12774133}"/>
              </a:ext>
            </a:extLst>
          </p:cNvPr>
          <p:cNvSpPr txBox="1"/>
          <p:nvPr/>
        </p:nvSpPr>
        <p:spPr>
          <a:xfrm>
            <a:off x="941515" y="2142963"/>
            <a:ext cx="10134506" cy="584775"/>
          </a:xfrm>
          <a:prstGeom prst="rect">
            <a:avLst/>
          </a:prstGeom>
          <a:noFill/>
        </p:spPr>
        <p:txBody>
          <a:bodyPr wrap="none" rtlCol="0">
            <a:spAutoFit/>
          </a:bodyPr>
          <a:lstStyle/>
          <a:p>
            <a:pPr algn="ctr"/>
            <a:r>
              <a:rPr lang="en-GB" sz="3200" dirty="0">
                <a:solidFill>
                  <a:schemeClr val="bg1"/>
                </a:solidFill>
              </a:rPr>
              <a:t>More information on our Estates strategy and delivery?</a:t>
            </a:r>
          </a:p>
        </p:txBody>
      </p:sp>
      <p:sp>
        <p:nvSpPr>
          <p:cNvPr id="3" name="TextBox 2">
            <a:extLst>
              <a:ext uri="{FF2B5EF4-FFF2-40B4-BE49-F238E27FC236}">
                <a16:creationId xmlns:a16="http://schemas.microsoft.com/office/drawing/2014/main" id="{9668D497-98D2-4AED-8383-D3DB25E2346E}"/>
              </a:ext>
            </a:extLst>
          </p:cNvPr>
          <p:cNvSpPr txBox="1"/>
          <p:nvPr/>
        </p:nvSpPr>
        <p:spPr>
          <a:xfrm>
            <a:off x="1227677" y="3731033"/>
            <a:ext cx="10057455"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Please see our </a:t>
            </a:r>
            <a:r>
              <a:rPr lang="en-GB" sz="2000" u="sng" dirty="0">
                <a:hlinkClick r:id="rId3"/>
              </a:rPr>
              <a:t>September 2020</a:t>
            </a:r>
            <a:r>
              <a:rPr lang="en-GB" sz="2000" u="sng" dirty="0"/>
              <a:t>,</a:t>
            </a:r>
            <a:r>
              <a:rPr lang="en-GB" sz="2000" dirty="0"/>
              <a:t> </a:t>
            </a:r>
            <a:r>
              <a:rPr lang="en-GB" sz="2000" u="sng" dirty="0">
                <a:hlinkClick r:id="rId4"/>
              </a:rPr>
              <a:t>December 2020</a:t>
            </a:r>
            <a:r>
              <a:rPr lang="en-GB" sz="2000" dirty="0"/>
              <a:t> and </a:t>
            </a:r>
            <a:r>
              <a:rPr lang="en-GB" sz="2000" dirty="0">
                <a:hlinkClick r:id="rId5"/>
              </a:rPr>
              <a:t>March 2021 Estates Staff FAQ</a:t>
            </a:r>
            <a:r>
              <a:rPr lang="en-GB" sz="2000" dirty="0"/>
              <a:t>, which address different Estates topics</a:t>
            </a:r>
          </a:p>
          <a:p>
            <a:pPr marL="285750" indent="-285750">
              <a:buFont typeface="Arial" panose="020B0604020202020204" pitchFamily="34" charset="0"/>
              <a:buChar char="•"/>
            </a:pPr>
            <a:r>
              <a:rPr lang="en-GB" sz="2000" dirty="0"/>
              <a:t>If you have a question that isn’t covered in these documents, please email: </a:t>
            </a:r>
            <a:r>
              <a:rPr lang="en-GB" sz="2000" u="sng" dirty="0">
                <a:hlinkClick r:id="rId6"/>
              </a:rPr>
              <a:t>ProbationReformEstatesPMO@justice.gov.uk</a:t>
            </a:r>
            <a:r>
              <a:rPr lang="en-GB" sz="2000" dirty="0"/>
              <a:t> – thank you</a:t>
            </a:r>
            <a:endParaRPr lang="en-GB" dirty="0"/>
          </a:p>
        </p:txBody>
      </p:sp>
    </p:spTree>
    <p:extLst>
      <p:ext uri="{BB962C8B-B14F-4D97-AF65-F5344CB8AC3E}">
        <p14:creationId xmlns:p14="http://schemas.microsoft.com/office/powerpoint/2010/main" val="177217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0896-E2E2-4335-9C22-597469644685}"/>
              </a:ext>
            </a:extLst>
          </p:cNvPr>
          <p:cNvSpPr>
            <a:spLocks noGrp="1"/>
          </p:cNvSpPr>
          <p:nvPr>
            <p:ph type="title"/>
          </p:nvPr>
        </p:nvSpPr>
        <p:spPr/>
        <p:txBody>
          <a:bodyPr/>
          <a:lstStyle/>
          <a:p>
            <a:r>
              <a:rPr lang="en-GB" dirty="0"/>
              <a:t>Team Briefing Purpose</a:t>
            </a:r>
          </a:p>
        </p:txBody>
      </p:sp>
      <p:sp>
        <p:nvSpPr>
          <p:cNvPr id="4" name="Slide Number Placeholder 3">
            <a:extLst>
              <a:ext uri="{FF2B5EF4-FFF2-40B4-BE49-F238E27FC236}">
                <a16:creationId xmlns:a16="http://schemas.microsoft.com/office/drawing/2014/main" id="{98AE80F9-400B-4F00-88E7-10CA59014D0F}"/>
              </a:ext>
            </a:extLst>
          </p:cNvPr>
          <p:cNvSpPr>
            <a:spLocks noGrp="1"/>
          </p:cNvSpPr>
          <p:nvPr>
            <p:ph type="sldNum" sz="quarter" idx="10"/>
          </p:nvPr>
        </p:nvSpPr>
        <p:spPr/>
        <p:txBody>
          <a:bodyPr/>
          <a:lstStyle/>
          <a:p>
            <a:pPr>
              <a:defRPr/>
            </a:pPr>
            <a:fld id="{8DA62C57-F68F-4167-9CC7-0D93D0D78B03}" type="slidenum">
              <a:rPr lang="en-GB" smtClean="0"/>
              <a:pPr>
                <a:defRPr/>
              </a:pPr>
              <a:t>3</a:t>
            </a:fld>
            <a:endParaRPr lang="en-GB" dirty="0"/>
          </a:p>
        </p:txBody>
      </p:sp>
      <p:sp>
        <p:nvSpPr>
          <p:cNvPr id="7" name="Rectangle: Rounded Corners 6">
            <a:extLst>
              <a:ext uri="{FF2B5EF4-FFF2-40B4-BE49-F238E27FC236}">
                <a16:creationId xmlns:a16="http://schemas.microsoft.com/office/drawing/2014/main" id="{7F60B41C-CE08-4C0E-A000-A7F07D382E60}"/>
              </a:ext>
            </a:extLst>
          </p:cNvPr>
          <p:cNvSpPr/>
          <p:nvPr/>
        </p:nvSpPr>
        <p:spPr>
          <a:xfrm>
            <a:off x="351122" y="1432143"/>
            <a:ext cx="11308079" cy="13127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t>1</a:t>
            </a:r>
          </a:p>
        </p:txBody>
      </p:sp>
      <p:sp>
        <p:nvSpPr>
          <p:cNvPr id="8" name="TextBox 7">
            <a:extLst>
              <a:ext uri="{FF2B5EF4-FFF2-40B4-BE49-F238E27FC236}">
                <a16:creationId xmlns:a16="http://schemas.microsoft.com/office/drawing/2014/main" id="{EAAF3201-4B5D-4578-A68F-A7D0413E3765}"/>
              </a:ext>
            </a:extLst>
          </p:cNvPr>
          <p:cNvSpPr txBox="1"/>
          <p:nvPr/>
        </p:nvSpPr>
        <p:spPr>
          <a:xfrm>
            <a:off x="1160060" y="1571583"/>
            <a:ext cx="10335368" cy="1415772"/>
          </a:xfrm>
          <a:prstGeom prst="rect">
            <a:avLst/>
          </a:prstGeom>
          <a:noFill/>
        </p:spPr>
        <p:txBody>
          <a:bodyPr wrap="square" rtlCol="0">
            <a:spAutoFit/>
          </a:bodyPr>
          <a:lstStyle/>
          <a:p>
            <a:pPr algn="ctr"/>
            <a:r>
              <a:rPr lang="en-GB" sz="2200" dirty="0">
                <a:solidFill>
                  <a:schemeClr val="bg1"/>
                </a:solidFill>
              </a:rPr>
              <a:t>Ensure you are aware of and informed about changes being delivered at a national and regional level through the Probation Reform and Workforce Programmes</a:t>
            </a:r>
          </a:p>
          <a:p>
            <a:pPr algn="ctr"/>
            <a:r>
              <a:rPr lang="en-GB" sz="2000" dirty="0">
                <a:solidFill>
                  <a:schemeClr val="bg1"/>
                </a:solidFill>
              </a:rPr>
              <a:t> </a:t>
            </a:r>
          </a:p>
        </p:txBody>
      </p:sp>
      <p:sp>
        <p:nvSpPr>
          <p:cNvPr id="9" name="Rectangle: Rounded Corners 8">
            <a:extLst>
              <a:ext uri="{FF2B5EF4-FFF2-40B4-BE49-F238E27FC236}">
                <a16:creationId xmlns:a16="http://schemas.microsoft.com/office/drawing/2014/main" id="{17D4B6EB-8C69-4400-973A-53FF9AA7933F}"/>
              </a:ext>
            </a:extLst>
          </p:cNvPr>
          <p:cNvSpPr/>
          <p:nvPr/>
        </p:nvSpPr>
        <p:spPr>
          <a:xfrm>
            <a:off x="351121" y="2963260"/>
            <a:ext cx="11308079" cy="131276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t>2</a:t>
            </a:r>
          </a:p>
        </p:txBody>
      </p:sp>
      <p:sp>
        <p:nvSpPr>
          <p:cNvPr id="10" name="Rectangle: Rounded Corners 9">
            <a:extLst>
              <a:ext uri="{FF2B5EF4-FFF2-40B4-BE49-F238E27FC236}">
                <a16:creationId xmlns:a16="http://schemas.microsoft.com/office/drawing/2014/main" id="{8A61A1AB-473F-4E08-8E68-6BB3F637472F}"/>
              </a:ext>
            </a:extLst>
          </p:cNvPr>
          <p:cNvSpPr/>
          <p:nvPr/>
        </p:nvSpPr>
        <p:spPr>
          <a:xfrm>
            <a:off x="351122" y="4444601"/>
            <a:ext cx="11308079" cy="1312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t>3</a:t>
            </a:r>
          </a:p>
        </p:txBody>
      </p:sp>
      <p:sp>
        <p:nvSpPr>
          <p:cNvPr id="11" name="TextBox 10">
            <a:extLst>
              <a:ext uri="{FF2B5EF4-FFF2-40B4-BE49-F238E27FC236}">
                <a16:creationId xmlns:a16="http://schemas.microsoft.com/office/drawing/2014/main" id="{D48A6362-AC02-4ED2-AAE4-B917104D0D71}"/>
              </a:ext>
            </a:extLst>
          </p:cNvPr>
          <p:cNvSpPr txBox="1"/>
          <p:nvPr/>
        </p:nvSpPr>
        <p:spPr>
          <a:xfrm>
            <a:off x="925917" y="3107086"/>
            <a:ext cx="10335368" cy="1415772"/>
          </a:xfrm>
          <a:prstGeom prst="rect">
            <a:avLst/>
          </a:prstGeom>
          <a:noFill/>
        </p:spPr>
        <p:txBody>
          <a:bodyPr wrap="square" rtlCol="0">
            <a:spAutoFit/>
          </a:bodyPr>
          <a:lstStyle/>
          <a:p>
            <a:pPr algn="ctr"/>
            <a:r>
              <a:rPr lang="en-GB" sz="2200" dirty="0">
                <a:solidFill>
                  <a:schemeClr val="bg1"/>
                </a:solidFill>
              </a:rPr>
              <a:t>Provide you with an opportunity to discuss how these changes might affect our team and any actions we might need to take to align with and support these changes</a:t>
            </a:r>
          </a:p>
          <a:p>
            <a:pPr algn="ctr"/>
            <a:r>
              <a:rPr lang="en-GB" sz="2000" dirty="0">
                <a:solidFill>
                  <a:schemeClr val="bg1"/>
                </a:solidFill>
              </a:rPr>
              <a:t> </a:t>
            </a:r>
          </a:p>
        </p:txBody>
      </p:sp>
      <p:sp>
        <p:nvSpPr>
          <p:cNvPr id="12" name="TextBox 11">
            <a:extLst>
              <a:ext uri="{FF2B5EF4-FFF2-40B4-BE49-F238E27FC236}">
                <a16:creationId xmlns:a16="http://schemas.microsoft.com/office/drawing/2014/main" id="{FAEEA0CF-564A-422D-B96C-E109422E6EC3}"/>
              </a:ext>
            </a:extLst>
          </p:cNvPr>
          <p:cNvSpPr txBox="1"/>
          <p:nvPr/>
        </p:nvSpPr>
        <p:spPr>
          <a:xfrm>
            <a:off x="1044575" y="4809482"/>
            <a:ext cx="10335368" cy="738664"/>
          </a:xfrm>
          <a:prstGeom prst="rect">
            <a:avLst/>
          </a:prstGeom>
          <a:noFill/>
        </p:spPr>
        <p:txBody>
          <a:bodyPr wrap="square" rtlCol="0">
            <a:spAutoFit/>
          </a:bodyPr>
          <a:lstStyle/>
          <a:p>
            <a:pPr algn="ctr"/>
            <a:r>
              <a:rPr lang="en-GB" sz="2200" dirty="0">
                <a:solidFill>
                  <a:schemeClr val="bg1"/>
                </a:solidFill>
              </a:rPr>
              <a:t>Clarify our region’s and team’s areas of focus for next month </a:t>
            </a:r>
          </a:p>
          <a:p>
            <a:pPr algn="ctr"/>
            <a:r>
              <a:rPr lang="en-GB" sz="2000" dirty="0">
                <a:solidFill>
                  <a:schemeClr val="bg1"/>
                </a:solidFill>
              </a:rPr>
              <a:t> </a:t>
            </a:r>
          </a:p>
        </p:txBody>
      </p:sp>
    </p:spTree>
    <p:extLst>
      <p:ext uri="{BB962C8B-B14F-4D97-AF65-F5344CB8AC3E}">
        <p14:creationId xmlns:p14="http://schemas.microsoft.com/office/powerpoint/2010/main" val="2365306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Digital, Data &amp; Technology – supporting you</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30</a:t>
            </a:fld>
            <a:endParaRPr lang="en-GB" dirty="0"/>
          </a:p>
        </p:txBody>
      </p:sp>
      <p:pic>
        <p:nvPicPr>
          <p:cNvPr id="11" name="Picture 10">
            <a:extLst>
              <a:ext uri="{FF2B5EF4-FFF2-40B4-BE49-F238E27FC236}">
                <a16:creationId xmlns:a16="http://schemas.microsoft.com/office/drawing/2014/main" id="{D61BA964-2E88-4ED7-8ED1-BDB3A602AF1F}"/>
              </a:ext>
            </a:extLst>
          </p:cNvPr>
          <p:cNvPicPr>
            <a:picLocks noChangeAspect="1"/>
          </p:cNvPicPr>
          <p:nvPr/>
        </p:nvPicPr>
        <p:blipFill rotWithShape="1">
          <a:blip r:embed="rId2"/>
          <a:srcRect l="41017" t="33408" r="33671" b="22443"/>
          <a:stretch/>
        </p:blipFill>
        <p:spPr>
          <a:xfrm>
            <a:off x="8343899" y="1495624"/>
            <a:ext cx="3759391" cy="3688260"/>
          </a:xfrm>
          <a:prstGeom prst="rect">
            <a:avLst/>
          </a:prstGeom>
        </p:spPr>
      </p:pic>
      <p:sp>
        <p:nvSpPr>
          <p:cNvPr id="12" name="TextBox 11">
            <a:extLst>
              <a:ext uri="{FF2B5EF4-FFF2-40B4-BE49-F238E27FC236}">
                <a16:creationId xmlns:a16="http://schemas.microsoft.com/office/drawing/2014/main" id="{D344D80E-52F1-46B4-BF89-60B70A942FBA}"/>
              </a:ext>
            </a:extLst>
          </p:cNvPr>
          <p:cNvSpPr txBox="1"/>
          <p:nvPr/>
        </p:nvSpPr>
        <p:spPr>
          <a:xfrm>
            <a:off x="9305926" y="2664361"/>
            <a:ext cx="2228850" cy="1015663"/>
          </a:xfrm>
          <a:prstGeom prst="rect">
            <a:avLst/>
          </a:prstGeom>
          <a:noFill/>
        </p:spPr>
        <p:txBody>
          <a:bodyPr wrap="square" rtlCol="0">
            <a:spAutoFit/>
          </a:bodyPr>
          <a:lstStyle/>
          <a:p>
            <a:pPr algn="ctr"/>
            <a:r>
              <a:rPr lang="en-GB" sz="2000" b="1" dirty="0">
                <a:solidFill>
                  <a:schemeClr val="bg1"/>
                </a:solidFill>
              </a:rPr>
              <a:t>PeoplePlus completes tech transfer</a:t>
            </a:r>
            <a:endParaRPr lang="en-GB" sz="2000" dirty="0">
              <a:solidFill>
                <a:schemeClr val="bg1"/>
              </a:solidFill>
            </a:endParaRPr>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71476" y="1221781"/>
            <a:ext cx="7972423" cy="4569419"/>
          </a:xfrm>
        </p:spPr>
        <p:txBody>
          <a:bodyPr/>
          <a:lstStyle/>
          <a:p>
            <a:r>
              <a:rPr lang="en-GB" dirty="0"/>
              <a:t>Colleagues at PeoplePlus Warwickshire and West Mercia CRC are now fully operational with MoJ technology, systems and services</a:t>
            </a:r>
          </a:p>
          <a:p>
            <a:r>
              <a:rPr lang="en-GB" dirty="0"/>
              <a:t>The first part of the rollout process saw the team set up with new MoJ laptops, smart phones, system access and justice.gov.uk email addresses in early February</a:t>
            </a:r>
          </a:p>
          <a:p>
            <a:r>
              <a:rPr lang="en-GB" dirty="0"/>
              <a:t>Assisted by their MoJ tech support buddies, the team completed their tech transfer in mid February, when their emails and data were automatically migrated to their new equipment</a:t>
            </a:r>
          </a:p>
          <a:p>
            <a:r>
              <a:rPr lang="en-GB" dirty="0"/>
              <a:t>More than 7,500 colleagues will be moving over to MoJ tech between now and June</a:t>
            </a:r>
          </a:p>
          <a:p>
            <a:r>
              <a:rPr lang="en-GB" dirty="0"/>
              <a:t>Over 1,000 Purple futures colleagues will make the switch in March</a:t>
            </a:r>
          </a:p>
          <a:p>
            <a:r>
              <a:rPr lang="en-GB" dirty="0"/>
              <a:t>Discover how we’re modernising our technology and follow our  rollout on our </a:t>
            </a:r>
            <a:r>
              <a:rPr lang="en-GB" u="sng" dirty="0">
                <a:hlinkClick r:id="rId3"/>
              </a:rPr>
              <a:t>Welcome Hub</a:t>
            </a:r>
            <a:endParaRPr lang="en-GB" dirty="0"/>
          </a:p>
          <a:p>
            <a:endParaRPr lang="en-GB" dirty="0"/>
          </a:p>
        </p:txBody>
      </p:sp>
    </p:spTree>
    <p:extLst>
      <p:ext uri="{BB962C8B-B14F-4D97-AF65-F5344CB8AC3E}">
        <p14:creationId xmlns:p14="http://schemas.microsoft.com/office/powerpoint/2010/main" val="3204769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Workforce Programme </a:t>
            </a:r>
            <a:r>
              <a:rPr lang="en-GB" b="0" dirty="0"/>
              <a:t>(page</a:t>
            </a:r>
            <a:r>
              <a:rPr lang="en-GB" dirty="0"/>
              <a:t> 1 </a:t>
            </a:r>
            <a:r>
              <a:rPr lang="en-GB" b="0" dirty="0"/>
              <a:t>of</a:t>
            </a:r>
            <a:r>
              <a:rPr lang="en-GB" dirty="0"/>
              <a:t> 3</a:t>
            </a:r>
            <a:r>
              <a:rPr lang="en-GB" b="0" dirty="0"/>
              <a:t>)</a:t>
            </a:r>
            <a:endParaRPr lang="en-GB" dirty="0"/>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31</a:t>
            </a:fld>
            <a:endParaRPr lang="en-GB" dirty="0"/>
          </a:p>
        </p:txBody>
      </p:sp>
      <p:sp>
        <p:nvSpPr>
          <p:cNvPr id="7" name="TextBox 6">
            <a:extLst>
              <a:ext uri="{FF2B5EF4-FFF2-40B4-BE49-F238E27FC236}">
                <a16:creationId xmlns:a16="http://schemas.microsoft.com/office/drawing/2014/main" id="{02B123B1-893E-4430-B027-C1A26D4D0F54}"/>
              </a:ext>
            </a:extLst>
          </p:cNvPr>
          <p:cNvSpPr txBox="1"/>
          <p:nvPr/>
        </p:nvSpPr>
        <p:spPr>
          <a:xfrm>
            <a:off x="384903" y="1700996"/>
            <a:ext cx="6174924" cy="1246495"/>
          </a:xfrm>
          <a:prstGeom prst="rect">
            <a:avLst/>
          </a:prstGeom>
          <a:noFill/>
        </p:spPr>
        <p:txBody>
          <a:bodyPr wrap="square" lIns="91440" tIns="45720" rIns="91440" bIns="45720" numCol="1" rtlCol="0" anchor="t">
            <a:spAutoFit/>
          </a:bodyPr>
          <a:lstStyle/>
          <a:p>
            <a:pPr marL="285750" indent="-285750">
              <a:buFont typeface="Arial" panose="020B0604020202020204" pitchFamily="34" charset="0"/>
              <a:buChar char="•"/>
            </a:pPr>
            <a:r>
              <a:rPr lang="en-GB" sz="1400" dirty="0"/>
              <a:t>Our next </a:t>
            </a:r>
            <a:r>
              <a:rPr lang="en-GB" sz="1400" b="1" dirty="0"/>
              <a:t>PQiP recruitment campaign </a:t>
            </a:r>
            <a:r>
              <a:rPr lang="en-GB" sz="1400" dirty="0"/>
              <a:t>commences in</a:t>
            </a:r>
            <a:r>
              <a:rPr lang="en-GB" sz="1400" b="1" dirty="0"/>
              <a:t> 6</a:t>
            </a:r>
            <a:r>
              <a:rPr lang="en-GB" sz="1400" b="1" baseline="30000" dirty="0"/>
              <a:t>th</a:t>
            </a:r>
            <a:r>
              <a:rPr lang="en-GB" sz="1400" b="1" dirty="0"/>
              <a:t> April 2021</a:t>
            </a:r>
            <a:endParaRPr lang="en-GB" sz="1400" dirty="0"/>
          </a:p>
          <a:p>
            <a:pPr marL="285750" lvl="0" indent="-285750">
              <a:spcBef>
                <a:spcPts val="600"/>
              </a:spcBef>
              <a:buFont typeface="Arial" panose="020B0604020202020204" pitchFamily="34" charset="0"/>
              <a:buChar char="•"/>
            </a:pPr>
            <a:r>
              <a:rPr lang="en-GB" sz="1400" dirty="0"/>
              <a:t>A refreshed Recruitment Toolkit will soon be shared with HRBPs, providing guidance and materials for sites to use, including key messages, poster and leaflet designs, and social media content. </a:t>
            </a:r>
          </a:p>
          <a:p>
            <a:pPr marL="171450" indent="-171450">
              <a:buFont typeface="Arial" panose="020B0604020202020204" pitchFamily="34" charset="0"/>
              <a:buChar char="•"/>
            </a:pPr>
            <a:endParaRPr lang="en-GB" sz="1400" b="1" dirty="0"/>
          </a:p>
        </p:txBody>
      </p:sp>
      <p:sp>
        <p:nvSpPr>
          <p:cNvPr id="9" name="Rectangle 8">
            <a:extLst>
              <a:ext uri="{FF2B5EF4-FFF2-40B4-BE49-F238E27FC236}">
                <a16:creationId xmlns:a16="http://schemas.microsoft.com/office/drawing/2014/main" id="{E6395C64-FEDE-4E57-9F87-5C99830559AE}"/>
              </a:ext>
            </a:extLst>
          </p:cNvPr>
          <p:cNvSpPr/>
          <p:nvPr/>
        </p:nvSpPr>
        <p:spPr>
          <a:xfrm>
            <a:off x="438056" y="1093807"/>
            <a:ext cx="11197144"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cs typeface="Arial"/>
              </a:rPr>
              <a:t>PQiP Recruitment Campaign</a:t>
            </a:r>
          </a:p>
        </p:txBody>
      </p:sp>
      <p:pic>
        <p:nvPicPr>
          <p:cNvPr id="10" name="Picture 9">
            <a:extLst>
              <a:ext uri="{FF2B5EF4-FFF2-40B4-BE49-F238E27FC236}">
                <a16:creationId xmlns:a16="http://schemas.microsoft.com/office/drawing/2014/main" id="{6AC780CC-A4EC-4CE8-AB32-99E091484813}"/>
              </a:ext>
            </a:extLst>
          </p:cNvPr>
          <p:cNvPicPr>
            <a:picLocks noChangeAspect="1"/>
          </p:cNvPicPr>
          <p:nvPr/>
        </p:nvPicPr>
        <p:blipFill>
          <a:blip r:embed="rId3"/>
          <a:stretch>
            <a:fillRect/>
          </a:stretch>
        </p:blipFill>
        <p:spPr>
          <a:xfrm>
            <a:off x="8176615" y="1826529"/>
            <a:ext cx="1374809" cy="357895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AF58D36-8CE2-4DB4-B5D0-4DE1939829F5}"/>
              </a:ext>
            </a:extLst>
          </p:cNvPr>
          <p:cNvPicPr>
            <a:picLocks noChangeAspect="1"/>
          </p:cNvPicPr>
          <p:nvPr/>
        </p:nvPicPr>
        <p:blipFill>
          <a:blip r:embed="rId4"/>
          <a:stretch>
            <a:fillRect/>
          </a:stretch>
        </p:blipFill>
        <p:spPr>
          <a:xfrm>
            <a:off x="9937446" y="1783490"/>
            <a:ext cx="1293109" cy="366503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DE3B3D4F-417F-4883-A07F-72898A86A123}"/>
              </a:ext>
            </a:extLst>
          </p:cNvPr>
          <p:cNvSpPr/>
          <p:nvPr/>
        </p:nvSpPr>
        <p:spPr>
          <a:xfrm>
            <a:off x="438056" y="3666253"/>
            <a:ext cx="6797631" cy="493274"/>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cs typeface="Arial"/>
              </a:rPr>
              <a:t>Tell your friends &amp; family!</a:t>
            </a:r>
          </a:p>
        </p:txBody>
      </p:sp>
      <p:sp>
        <p:nvSpPr>
          <p:cNvPr id="13" name="TextBox 12">
            <a:extLst>
              <a:ext uri="{FF2B5EF4-FFF2-40B4-BE49-F238E27FC236}">
                <a16:creationId xmlns:a16="http://schemas.microsoft.com/office/drawing/2014/main" id="{66C40CC2-CE70-4C9B-8E80-C41E35B1AD8E}"/>
              </a:ext>
            </a:extLst>
          </p:cNvPr>
          <p:cNvSpPr txBox="1"/>
          <p:nvPr/>
        </p:nvSpPr>
        <p:spPr>
          <a:xfrm>
            <a:off x="438056" y="4303831"/>
            <a:ext cx="7115683" cy="815608"/>
          </a:xfrm>
          <a:prstGeom prst="rect">
            <a:avLst/>
          </a:prstGeom>
          <a:noFill/>
        </p:spPr>
        <p:txBody>
          <a:bodyPr wrap="square" rtlCol="0">
            <a:spAutoFit/>
          </a:bodyPr>
          <a:lstStyle/>
          <a:p>
            <a:pPr marL="179388" lvl="0" indent="-179388">
              <a:spcBef>
                <a:spcPts val="600"/>
              </a:spcBef>
              <a:buFont typeface="Arial" panose="020B0604020202020204" pitchFamily="34" charset="0"/>
              <a:buChar char="•"/>
            </a:pPr>
            <a:r>
              <a:rPr lang="en-GB" sz="1400" dirty="0"/>
              <a:t>You may know people who would be interested in a career in the Probation Service, so tell your colleagues, friends and family! </a:t>
            </a:r>
          </a:p>
          <a:p>
            <a:pPr marL="179388" lvl="0" indent="-179388">
              <a:spcBef>
                <a:spcPts val="600"/>
              </a:spcBef>
              <a:buFont typeface="Arial" panose="020B0604020202020204" pitchFamily="34" charset="0"/>
              <a:buChar char="•"/>
            </a:pPr>
            <a:r>
              <a:rPr lang="en-GB" sz="1400" dirty="0"/>
              <a:t>Here’s our website for more information </a:t>
            </a:r>
            <a:r>
              <a:rPr lang="en-GB" sz="1400" u="sng" dirty="0">
                <a:hlinkClick r:id="rId5"/>
              </a:rPr>
              <a:t>https://www.traintobeaprobationofficer.com/</a:t>
            </a:r>
            <a:r>
              <a:rPr lang="en-GB" sz="1400" dirty="0"/>
              <a:t>. </a:t>
            </a:r>
          </a:p>
        </p:txBody>
      </p:sp>
      <p:pic>
        <p:nvPicPr>
          <p:cNvPr id="15" name="Picture 14">
            <a:extLst>
              <a:ext uri="{FF2B5EF4-FFF2-40B4-BE49-F238E27FC236}">
                <a16:creationId xmlns:a16="http://schemas.microsoft.com/office/drawing/2014/main" id="{E268780B-43E9-4317-81FB-5A437A76AF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495" y="4842175"/>
            <a:ext cx="2829571" cy="2829571"/>
          </a:xfrm>
          <a:prstGeom prst="rect">
            <a:avLst/>
          </a:prstGeom>
        </p:spPr>
      </p:pic>
    </p:spTree>
    <p:extLst>
      <p:ext uri="{BB962C8B-B14F-4D97-AF65-F5344CB8AC3E}">
        <p14:creationId xmlns:p14="http://schemas.microsoft.com/office/powerpoint/2010/main" val="3895116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Workforce Programme </a:t>
            </a:r>
            <a:r>
              <a:rPr lang="en-GB" b="0" dirty="0"/>
              <a:t>(page</a:t>
            </a:r>
            <a:r>
              <a:rPr lang="en-GB" dirty="0"/>
              <a:t> 2 </a:t>
            </a:r>
            <a:r>
              <a:rPr lang="en-GB" b="0" dirty="0"/>
              <a:t>of</a:t>
            </a:r>
            <a:r>
              <a:rPr lang="en-GB" dirty="0"/>
              <a:t> 3</a:t>
            </a:r>
            <a:r>
              <a:rPr lang="en-GB" b="0" dirty="0"/>
              <a:t>)</a:t>
            </a:r>
            <a:endParaRPr lang="en-GB" dirty="0"/>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32</a:t>
            </a:fld>
            <a:endParaRPr lang="en-GB" dirty="0"/>
          </a:p>
        </p:txBody>
      </p:sp>
      <p:sp>
        <p:nvSpPr>
          <p:cNvPr id="7" name="TextBox 6">
            <a:extLst>
              <a:ext uri="{FF2B5EF4-FFF2-40B4-BE49-F238E27FC236}">
                <a16:creationId xmlns:a16="http://schemas.microsoft.com/office/drawing/2014/main" id="{02B123B1-893E-4430-B027-C1A26D4D0F54}"/>
              </a:ext>
            </a:extLst>
          </p:cNvPr>
          <p:cNvSpPr txBox="1"/>
          <p:nvPr/>
        </p:nvSpPr>
        <p:spPr>
          <a:xfrm>
            <a:off x="351930" y="4424439"/>
            <a:ext cx="5489667" cy="1569660"/>
          </a:xfrm>
          <a:prstGeom prst="rect">
            <a:avLst/>
          </a:prstGeom>
          <a:noFill/>
        </p:spPr>
        <p:txBody>
          <a:bodyPr wrap="square" lIns="91440" tIns="45720" rIns="91440" bIns="45720" numCol="1" rtlCol="0" anchor="t">
            <a:spAutoFit/>
          </a:bodyPr>
          <a:lstStyle/>
          <a:p>
            <a:pPr marL="171450" indent="-171450">
              <a:buFont typeface="Arial" panose="020B0604020202020204" pitchFamily="34" charset="0"/>
              <a:buChar char="•"/>
            </a:pPr>
            <a:r>
              <a:rPr lang="en-GB" sz="1400" dirty="0"/>
              <a:t>Please role model behaviours and kick start this initiative by completing the process for yourselves and your direct reports.</a:t>
            </a:r>
          </a:p>
          <a:p>
            <a:pPr marL="171450" indent="-171450">
              <a:buFont typeface="Arial" panose="020B0604020202020204" pitchFamily="34" charset="0"/>
              <a:buChar char="•"/>
            </a:pPr>
            <a:r>
              <a:rPr lang="en-GB" sz="1400" dirty="0"/>
              <a:t>You’ll see more communications on this in due course – keep an eye out for more in </a:t>
            </a:r>
            <a:r>
              <a:rPr lang="en-GB" sz="1400" b="1" dirty="0"/>
              <a:t>Probation News</a:t>
            </a:r>
            <a:r>
              <a:rPr lang="en-GB" sz="1400" dirty="0"/>
              <a:t>, on the intranet, </a:t>
            </a:r>
            <a:r>
              <a:rPr lang="en-GB" sz="1400" b="1" dirty="0"/>
              <a:t>webinars to talk employees and managers </a:t>
            </a:r>
            <a:r>
              <a:rPr lang="en-GB" sz="1400" dirty="0"/>
              <a:t>through this easy process and our </a:t>
            </a:r>
            <a:r>
              <a:rPr lang="en-GB" sz="1400" b="1" dirty="0"/>
              <a:t>step-by-step animation</a:t>
            </a:r>
            <a:r>
              <a:rPr lang="en-GB" sz="1400" dirty="0"/>
              <a:t>.</a:t>
            </a:r>
          </a:p>
          <a:p>
            <a:pPr marL="171450" indent="-171450">
              <a:buFont typeface="Arial" panose="020B0604020202020204" pitchFamily="34" charset="0"/>
              <a:buChar char="•"/>
            </a:pPr>
            <a:endParaRPr lang="en-GB" sz="1200" b="1" dirty="0"/>
          </a:p>
        </p:txBody>
      </p:sp>
      <p:sp>
        <p:nvSpPr>
          <p:cNvPr id="9" name="Rectangle 8">
            <a:extLst>
              <a:ext uri="{FF2B5EF4-FFF2-40B4-BE49-F238E27FC236}">
                <a16:creationId xmlns:a16="http://schemas.microsoft.com/office/drawing/2014/main" id="{E6395C64-FEDE-4E57-9F87-5C99830559AE}"/>
              </a:ext>
            </a:extLst>
          </p:cNvPr>
          <p:cNvSpPr/>
          <p:nvPr/>
        </p:nvSpPr>
        <p:spPr>
          <a:xfrm>
            <a:off x="438056" y="1093807"/>
            <a:ext cx="11197144"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cs typeface="Arial"/>
              </a:rPr>
              <a:t>Competency Based Framework (CBF)</a:t>
            </a:r>
          </a:p>
        </p:txBody>
      </p:sp>
      <p:sp>
        <p:nvSpPr>
          <p:cNvPr id="6" name="TextBox 5">
            <a:extLst>
              <a:ext uri="{FF2B5EF4-FFF2-40B4-BE49-F238E27FC236}">
                <a16:creationId xmlns:a16="http://schemas.microsoft.com/office/drawing/2014/main" id="{722C3A2C-BAA0-44C4-B144-CBEC823B0866}"/>
              </a:ext>
            </a:extLst>
          </p:cNvPr>
          <p:cNvSpPr txBox="1"/>
          <p:nvPr/>
        </p:nvSpPr>
        <p:spPr>
          <a:xfrm>
            <a:off x="388523" y="1658303"/>
            <a:ext cx="11197144" cy="2246769"/>
          </a:xfrm>
          <a:prstGeom prst="rect">
            <a:avLst/>
          </a:prstGeom>
          <a:noFill/>
        </p:spPr>
        <p:txBody>
          <a:bodyPr wrap="square" rtlCol="0">
            <a:spAutoFit/>
          </a:bodyPr>
          <a:lstStyle/>
          <a:p>
            <a:pPr marL="179388" indent="-179388">
              <a:buFont typeface="Arial" panose="020B0604020202020204" pitchFamily="34" charset="0"/>
              <a:buChar char="•"/>
            </a:pPr>
            <a:r>
              <a:rPr lang="en-GB" sz="1400" b="1" dirty="0"/>
              <a:t>CBF trial goes live on the 1</a:t>
            </a:r>
            <a:r>
              <a:rPr lang="en-GB" sz="1400" b="1" baseline="30000" dirty="0"/>
              <a:t>st</a:t>
            </a:r>
            <a:r>
              <a:rPr lang="en-GB" sz="1400" b="1" dirty="0"/>
              <a:t> April 2021</a:t>
            </a:r>
          </a:p>
          <a:p>
            <a:pPr marL="179388" indent="-179388">
              <a:buFont typeface="Arial" panose="020B0604020202020204" pitchFamily="34" charset="0"/>
              <a:buChar char="•"/>
            </a:pPr>
            <a:r>
              <a:rPr lang="en-GB" sz="1400" dirty="0"/>
              <a:t>Staff will trial the CBF for 12 months without it being linked to pay progression</a:t>
            </a:r>
          </a:p>
          <a:p>
            <a:pPr marL="179388" indent="-179388">
              <a:buFont typeface="Arial" panose="020B0604020202020204" pitchFamily="34" charset="0"/>
              <a:buChar char="•"/>
            </a:pPr>
            <a:r>
              <a:rPr lang="en-GB" sz="1400" dirty="0"/>
              <a:t>The CBF will be linked to pay from 1 April 2022 for NPS staff, and the first pay </a:t>
            </a:r>
            <a:br>
              <a:rPr lang="en-GB" sz="1400" dirty="0"/>
            </a:br>
            <a:r>
              <a:rPr lang="en-GB" sz="1400" dirty="0"/>
              <a:t>progression decisions linked to the CBF will be made on 1 April 2023.</a:t>
            </a:r>
          </a:p>
          <a:p>
            <a:pPr marL="179388" indent="-179388">
              <a:buFont typeface="Arial" panose="020B0604020202020204" pitchFamily="34" charset="0"/>
              <a:buChar char="•"/>
            </a:pPr>
            <a:r>
              <a:rPr lang="en-GB" sz="1400" dirty="0"/>
              <a:t>The CBF conversation should become </a:t>
            </a:r>
            <a:r>
              <a:rPr lang="en-GB" sz="1400" b="1" dirty="0"/>
              <a:t>embedded in everyday routine meetings </a:t>
            </a:r>
            <a:br>
              <a:rPr lang="en-GB" sz="1400" b="1" dirty="0"/>
            </a:br>
            <a:r>
              <a:rPr lang="en-GB" sz="1400" b="1" dirty="0"/>
              <a:t>and one to one’s</a:t>
            </a:r>
            <a:r>
              <a:rPr lang="en-GB" sz="1400" dirty="0"/>
              <a:t>. </a:t>
            </a:r>
          </a:p>
          <a:p>
            <a:pPr marL="179388" indent="-179388">
              <a:buFont typeface="Arial" panose="020B0604020202020204" pitchFamily="34" charset="0"/>
              <a:buChar char="•"/>
            </a:pPr>
            <a:r>
              <a:rPr lang="en-GB" sz="1400" dirty="0"/>
              <a:t>The process is straightforward and does not represent an additional burden for </a:t>
            </a:r>
            <a:br>
              <a:rPr lang="en-GB" sz="1400" dirty="0"/>
            </a:br>
            <a:r>
              <a:rPr lang="en-GB" sz="1400" dirty="0"/>
              <a:t>staff and line managers. </a:t>
            </a:r>
          </a:p>
          <a:p>
            <a:pPr marL="179388" indent="-179388">
              <a:buFont typeface="Arial" panose="020B0604020202020204" pitchFamily="34" charset="0"/>
              <a:buChar char="•"/>
            </a:pPr>
            <a:r>
              <a:rPr lang="en-GB" sz="1400" dirty="0"/>
              <a:t>Staff have a responsibility to complete the process</a:t>
            </a:r>
          </a:p>
          <a:p>
            <a:pPr marL="285750" indent="-285750">
              <a:buFont typeface="Arial" panose="020B0604020202020204" pitchFamily="34" charset="0"/>
              <a:buChar char="•"/>
            </a:pPr>
            <a:endParaRPr lang="en-GB" sz="1400" dirty="0"/>
          </a:p>
        </p:txBody>
      </p:sp>
      <p:sp>
        <p:nvSpPr>
          <p:cNvPr id="8" name="Rectangle 7">
            <a:extLst>
              <a:ext uri="{FF2B5EF4-FFF2-40B4-BE49-F238E27FC236}">
                <a16:creationId xmlns:a16="http://schemas.microsoft.com/office/drawing/2014/main" id="{813F4308-86A8-4BD8-A2BC-C997B4223F36}"/>
              </a:ext>
            </a:extLst>
          </p:cNvPr>
          <p:cNvSpPr/>
          <p:nvPr/>
        </p:nvSpPr>
        <p:spPr>
          <a:xfrm>
            <a:off x="504000" y="3822192"/>
            <a:ext cx="5262107" cy="493274"/>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cs typeface="Arial"/>
              </a:rPr>
              <a:t>Your engagement</a:t>
            </a:r>
          </a:p>
        </p:txBody>
      </p:sp>
      <p:pic>
        <p:nvPicPr>
          <p:cNvPr id="11" name="Picture 10">
            <a:extLst>
              <a:ext uri="{FF2B5EF4-FFF2-40B4-BE49-F238E27FC236}">
                <a16:creationId xmlns:a16="http://schemas.microsoft.com/office/drawing/2014/main" id="{2A8857C1-7895-49CF-94FF-0DB99C359B89}"/>
              </a:ext>
            </a:extLst>
          </p:cNvPr>
          <p:cNvPicPr>
            <a:picLocks noChangeAspect="1"/>
          </p:cNvPicPr>
          <p:nvPr/>
        </p:nvPicPr>
        <p:blipFill>
          <a:blip r:embed="rId3"/>
          <a:stretch>
            <a:fillRect/>
          </a:stretch>
        </p:blipFill>
        <p:spPr>
          <a:xfrm>
            <a:off x="5957074" y="3231780"/>
            <a:ext cx="5238308" cy="2946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2624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Workforce Programme </a:t>
            </a:r>
            <a:r>
              <a:rPr lang="en-GB" b="0" dirty="0"/>
              <a:t>(page</a:t>
            </a:r>
            <a:r>
              <a:rPr lang="en-GB" dirty="0"/>
              <a:t> 3 </a:t>
            </a:r>
            <a:r>
              <a:rPr lang="en-GB" b="0" dirty="0"/>
              <a:t>of</a:t>
            </a:r>
            <a:r>
              <a:rPr lang="en-GB" dirty="0"/>
              <a:t> 3</a:t>
            </a:r>
            <a:r>
              <a:rPr lang="en-GB" b="0" dirty="0"/>
              <a:t>)</a:t>
            </a:r>
            <a:endParaRPr lang="en-GB" dirty="0"/>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33</a:t>
            </a:fld>
            <a:endParaRPr lang="en-GB" dirty="0"/>
          </a:p>
        </p:txBody>
      </p:sp>
      <p:sp>
        <p:nvSpPr>
          <p:cNvPr id="7" name="TextBox 6">
            <a:extLst>
              <a:ext uri="{FF2B5EF4-FFF2-40B4-BE49-F238E27FC236}">
                <a16:creationId xmlns:a16="http://schemas.microsoft.com/office/drawing/2014/main" id="{02B123B1-893E-4430-B027-C1A26D4D0F54}"/>
              </a:ext>
            </a:extLst>
          </p:cNvPr>
          <p:cNvSpPr txBox="1"/>
          <p:nvPr/>
        </p:nvSpPr>
        <p:spPr>
          <a:xfrm>
            <a:off x="438056" y="5027078"/>
            <a:ext cx="5489667" cy="1354217"/>
          </a:xfrm>
          <a:prstGeom prst="rect">
            <a:avLst/>
          </a:prstGeom>
          <a:noFill/>
        </p:spPr>
        <p:txBody>
          <a:bodyPr wrap="square" lIns="91440" tIns="45720" rIns="91440" bIns="45720" numCol="1" rtlCol="0" anchor="t">
            <a:spAutoFit/>
          </a:bodyPr>
          <a:lstStyle/>
          <a:p>
            <a:r>
              <a:rPr lang="en-GB" sz="1400" b="1" dirty="0"/>
              <a:t>PTAs</a:t>
            </a:r>
            <a:r>
              <a:rPr lang="en-GB" sz="1400" dirty="0"/>
              <a:t> and </a:t>
            </a:r>
            <a:r>
              <a:rPr lang="en-GB" sz="1400" b="1" dirty="0"/>
              <a:t>SPOs</a:t>
            </a:r>
            <a:r>
              <a:rPr lang="en-GB" sz="1400" dirty="0"/>
              <a:t> have guidance documents for each new module so that they can coach and support their learners to embed the key performance outcomes from these modules. </a:t>
            </a:r>
          </a:p>
          <a:p>
            <a:endParaRPr lang="en-GB" sz="1400" dirty="0"/>
          </a:p>
          <a:p>
            <a:r>
              <a:rPr lang="en-GB" sz="1400" dirty="0"/>
              <a:t>For more information, please contact </a:t>
            </a:r>
            <a:r>
              <a:rPr lang="en-GB" sz="1400" dirty="0">
                <a:hlinkClick r:id="rId4"/>
              </a:rPr>
              <a:t>Molly O’Connor. </a:t>
            </a:r>
            <a:endParaRPr lang="en-GB" sz="1400" dirty="0"/>
          </a:p>
          <a:p>
            <a:pPr marL="171450" indent="-171450">
              <a:buFont typeface="Arial" panose="020B0604020202020204" pitchFamily="34" charset="0"/>
              <a:buChar char="•"/>
            </a:pPr>
            <a:endParaRPr lang="en-GB" sz="1200" b="1" dirty="0"/>
          </a:p>
        </p:txBody>
      </p:sp>
      <p:sp>
        <p:nvSpPr>
          <p:cNvPr id="9" name="Rectangle 8">
            <a:extLst>
              <a:ext uri="{FF2B5EF4-FFF2-40B4-BE49-F238E27FC236}">
                <a16:creationId xmlns:a16="http://schemas.microsoft.com/office/drawing/2014/main" id="{E6395C64-FEDE-4E57-9F87-5C99830559AE}"/>
              </a:ext>
            </a:extLst>
          </p:cNvPr>
          <p:cNvSpPr/>
          <p:nvPr/>
        </p:nvSpPr>
        <p:spPr>
          <a:xfrm>
            <a:off x="438056" y="1093807"/>
            <a:ext cx="11197144" cy="440338"/>
          </a:xfrm>
          <a:prstGeom prst="rect">
            <a:avLst/>
          </a:prstGeom>
          <a:solidFill>
            <a:schemeClr val="accent4">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cs typeface="Arial"/>
              </a:rPr>
              <a:t>Three new PQiP &amp; PSO learning modules</a:t>
            </a:r>
          </a:p>
        </p:txBody>
      </p:sp>
      <p:sp>
        <p:nvSpPr>
          <p:cNvPr id="6" name="TextBox 5">
            <a:extLst>
              <a:ext uri="{FF2B5EF4-FFF2-40B4-BE49-F238E27FC236}">
                <a16:creationId xmlns:a16="http://schemas.microsoft.com/office/drawing/2014/main" id="{722C3A2C-BAA0-44C4-B144-CBEC823B0866}"/>
              </a:ext>
            </a:extLst>
          </p:cNvPr>
          <p:cNvSpPr txBox="1"/>
          <p:nvPr/>
        </p:nvSpPr>
        <p:spPr>
          <a:xfrm>
            <a:off x="438218" y="1658303"/>
            <a:ext cx="7654802" cy="2893100"/>
          </a:xfrm>
          <a:prstGeom prst="rect">
            <a:avLst/>
          </a:prstGeom>
          <a:noFill/>
        </p:spPr>
        <p:txBody>
          <a:bodyPr wrap="square" rtlCol="0">
            <a:spAutoFit/>
          </a:bodyPr>
          <a:lstStyle/>
          <a:p>
            <a:r>
              <a:rPr lang="en-GB" sz="1400" dirty="0"/>
              <a:t>As part of the Probation Service’s refreshed approach to learning, this month saw the first of </a:t>
            </a:r>
            <a:r>
              <a:rPr lang="en-GB" sz="1400" b="1" dirty="0"/>
              <a:t>three re-designed learning modules go live for PQiPs and new PSOs</a:t>
            </a:r>
            <a:r>
              <a:rPr lang="en-GB" sz="1400" dirty="0"/>
              <a:t>:</a:t>
            </a:r>
          </a:p>
          <a:p>
            <a:endParaRPr lang="en-GB" sz="1400" dirty="0"/>
          </a:p>
          <a:p>
            <a:pPr marL="285750" indent="-285750">
              <a:buClr>
                <a:srgbClr val="7030A0"/>
              </a:buClr>
              <a:buFont typeface="Arial" panose="020B0604020202020204" pitchFamily="34" charset="0"/>
              <a:buChar char="•"/>
            </a:pPr>
            <a:r>
              <a:rPr lang="en-GB" sz="1400" dirty="0"/>
              <a:t>Module 1 – Core Concepts and Key Skills </a:t>
            </a:r>
          </a:p>
          <a:p>
            <a:pPr marL="285750" indent="-285750">
              <a:buClr>
                <a:srgbClr val="7030A0"/>
              </a:buClr>
              <a:buFont typeface="Arial" panose="020B0604020202020204" pitchFamily="34" charset="0"/>
              <a:buChar char="•"/>
            </a:pPr>
            <a:r>
              <a:rPr lang="en-GB" sz="1400" dirty="0"/>
              <a:t>Module 2 – Risk Assessment and Management</a:t>
            </a:r>
          </a:p>
          <a:p>
            <a:pPr marL="285750" indent="-285750">
              <a:buClr>
                <a:srgbClr val="7030A0"/>
              </a:buClr>
              <a:buFont typeface="Arial" panose="020B0604020202020204" pitchFamily="34" charset="0"/>
              <a:buChar char="•"/>
            </a:pPr>
            <a:r>
              <a:rPr lang="en-GB" sz="1400" dirty="0"/>
              <a:t>Module 4 – Working with People Convicted of Sexual Offences</a:t>
            </a:r>
          </a:p>
          <a:p>
            <a:pPr marL="285750" indent="-285750">
              <a:buFont typeface="Arial" panose="020B0604020202020204" pitchFamily="34" charset="0"/>
              <a:buChar char="•"/>
            </a:pPr>
            <a:endParaRPr lang="en-GB" sz="1400" dirty="0"/>
          </a:p>
          <a:p>
            <a:r>
              <a:rPr lang="en-GB" sz="1400" dirty="0"/>
              <a:t>These are just some of the new learning products and experiences being </a:t>
            </a:r>
          </a:p>
          <a:p>
            <a:r>
              <a:rPr lang="en-GB" sz="1400" dirty="0"/>
              <a:t>designed and developed in line with the new Learning &amp; Development </a:t>
            </a:r>
          </a:p>
          <a:p>
            <a:r>
              <a:rPr lang="en-GB" sz="1400" dirty="0"/>
              <a:t>(L&amp;D) model for the NPS.  </a:t>
            </a:r>
          </a:p>
          <a:p>
            <a:endParaRPr lang="en-GB" sz="1400" dirty="0"/>
          </a:p>
          <a:p>
            <a:r>
              <a:rPr lang="en-GB" sz="1400" dirty="0"/>
              <a:t>The remainder of the PQiP learning modules will follow.</a:t>
            </a:r>
          </a:p>
          <a:p>
            <a:endParaRPr lang="en-GB" sz="1400" dirty="0"/>
          </a:p>
        </p:txBody>
      </p:sp>
      <p:sp>
        <p:nvSpPr>
          <p:cNvPr id="8" name="Rectangle 7">
            <a:extLst>
              <a:ext uri="{FF2B5EF4-FFF2-40B4-BE49-F238E27FC236}">
                <a16:creationId xmlns:a16="http://schemas.microsoft.com/office/drawing/2014/main" id="{813F4308-86A8-4BD8-A2BC-C997B4223F36}"/>
              </a:ext>
            </a:extLst>
          </p:cNvPr>
          <p:cNvSpPr/>
          <p:nvPr/>
        </p:nvSpPr>
        <p:spPr>
          <a:xfrm>
            <a:off x="504000" y="4455889"/>
            <a:ext cx="5262107" cy="493274"/>
          </a:xfrm>
          <a:prstGeom prst="rect">
            <a:avLst/>
          </a:prstGeom>
          <a:solidFill>
            <a:schemeClr val="accent4">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cs typeface="Arial"/>
              </a:rPr>
              <a:t>More information</a:t>
            </a:r>
          </a:p>
        </p:txBody>
      </p:sp>
      <p:sp>
        <p:nvSpPr>
          <p:cNvPr id="12" name="Text Box 2">
            <a:extLst>
              <a:ext uri="{FF2B5EF4-FFF2-40B4-BE49-F238E27FC236}">
                <a16:creationId xmlns:a16="http://schemas.microsoft.com/office/drawing/2014/main" id="{96261D0E-C5A4-49D0-A795-88D25FCF62EC}"/>
              </a:ext>
            </a:extLst>
          </p:cNvPr>
          <p:cNvSpPr txBox="1">
            <a:spLocks noChangeArrowheads="1"/>
          </p:cNvSpPr>
          <p:nvPr/>
        </p:nvSpPr>
        <p:spPr bwMode="auto">
          <a:xfrm>
            <a:off x="9342850" y="1825992"/>
            <a:ext cx="2292350" cy="1812858"/>
          </a:xfrm>
          <a:prstGeom prst="rect">
            <a:avLst/>
          </a:prstGeom>
          <a:solidFill>
            <a:schemeClr val="tx2">
              <a:lumMod val="20000"/>
              <a:lumOff val="80000"/>
            </a:schemeClr>
          </a:solidFill>
          <a:ln w="9525">
            <a:no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p>
            <a:pPr algn="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en-GB" i="1" dirty="0">
                <a:effectLst/>
                <a:latin typeface="Calibri" panose="020F0502020204030204" pitchFamily="34" charset="0"/>
                <a:ea typeface="Calibri" panose="020F0502020204030204" pitchFamily="34" charset="0"/>
                <a:cs typeface="Times New Roman" panose="02020603050405020304" pitchFamily="18" charset="0"/>
              </a:rPr>
              <a:t>The session is very interactive which is better than the previous training.”</a:t>
            </a:r>
            <a:br>
              <a:rPr lang="en-GB" i="1" dirty="0">
                <a:effectLst/>
                <a:latin typeface="Calibri" panose="020F0502020204030204" pitchFamily="34" charset="0"/>
                <a:ea typeface="Calibri" panose="020F0502020204030204" pitchFamily="34" charset="0"/>
                <a:cs typeface="Times New Roman" panose="02020603050405020304" pitchFamily="18" charset="0"/>
              </a:rPr>
            </a:br>
            <a:r>
              <a:rPr lang="en-GB" b="1" dirty="0">
                <a:effectLst/>
                <a:latin typeface="Calibri" panose="020F0502020204030204" pitchFamily="34" charset="0"/>
                <a:ea typeface="Calibri" panose="020F0502020204030204" pitchFamily="34" charset="0"/>
                <a:cs typeface="Times New Roman" panose="02020603050405020304" pitchFamily="18" charset="0"/>
              </a:rPr>
              <a:t>Learner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 Box 4">
            <a:extLst>
              <a:ext uri="{FF2B5EF4-FFF2-40B4-BE49-F238E27FC236}">
                <a16:creationId xmlns:a16="http://schemas.microsoft.com/office/drawing/2014/main" id="{A78E5612-87A1-43AE-B2E5-5F54BEEE6CF8}"/>
              </a:ext>
            </a:extLst>
          </p:cNvPr>
          <p:cNvSpPr txBox="1">
            <a:spLocks noChangeArrowheads="1"/>
          </p:cNvSpPr>
          <p:nvPr/>
        </p:nvSpPr>
        <p:spPr bwMode="auto">
          <a:xfrm>
            <a:off x="6990727" y="2238175"/>
            <a:ext cx="2476500" cy="1812859"/>
          </a:xfrm>
          <a:prstGeom prst="rect">
            <a:avLst/>
          </a:prstGeom>
          <a:solidFill>
            <a:schemeClr val="tx2">
              <a:lumMod val="20000"/>
              <a:lumOff val="80000"/>
            </a:schemeClr>
          </a:solidFill>
          <a:ln w="9525">
            <a:no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p>
            <a:pPr>
              <a:lnSpc>
                <a:spcPct val="107000"/>
              </a:lnSpc>
              <a:spcAft>
                <a:spcPts val="800"/>
              </a:spcAft>
            </a:pPr>
            <a:r>
              <a:rPr lang="en-GB" i="1" dirty="0">
                <a:effectLst/>
                <a:latin typeface="Calibri" panose="020F0502020204030204" pitchFamily="34" charset="0"/>
                <a:ea typeface="Calibri" panose="020F0502020204030204" pitchFamily="34" charset="0"/>
                <a:cs typeface="Times New Roman" panose="02020603050405020304" pitchFamily="18" charset="0"/>
              </a:rPr>
              <a:t>“It’s been really good and really beneficial. PLEASE KEEP TRAINING THIS WAY GOING FORWARD”</a:t>
            </a:r>
            <a:br>
              <a:rPr lang="en-GB" i="1" dirty="0">
                <a:effectLst/>
                <a:latin typeface="Calibri" panose="020F0502020204030204" pitchFamily="34" charset="0"/>
                <a:ea typeface="Calibri" panose="020F0502020204030204" pitchFamily="34" charset="0"/>
                <a:cs typeface="Times New Roman" panose="02020603050405020304" pitchFamily="18" charset="0"/>
              </a:rPr>
            </a:br>
            <a:r>
              <a:rPr lang="en-GB" b="1" dirty="0">
                <a:effectLst/>
                <a:latin typeface="Calibri" panose="020F0502020204030204" pitchFamily="34" charset="0"/>
                <a:ea typeface="Calibri" panose="020F0502020204030204" pitchFamily="34" charset="0"/>
                <a:cs typeface="Times New Roman" panose="02020603050405020304" pitchFamily="18" charset="0"/>
              </a:rPr>
              <a:t>Learner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 Box 2">
            <a:extLst>
              <a:ext uri="{FF2B5EF4-FFF2-40B4-BE49-F238E27FC236}">
                <a16:creationId xmlns:a16="http://schemas.microsoft.com/office/drawing/2014/main" id="{D748FA6A-C102-4C97-BF20-81B40EA74807}"/>
              </a:ext>
            </a:extLst>
          </p:cNvPr>
          <p:cNvSpPr txBox="1">
            <a:spLocks noChangeArrowheads="1"/>
          </p:cNvSpPr>
          <p:nvPr/>
        </p:nvSpPr>
        <p:spPr bwMode="auto">
          <a:xfrm>
            <a:off x="8579053" y="3741918"/>
            <a:ext cx="3267075" cy="1561339"/>
          </a:xfrm>
          <a:prstGeom prst="rect">
            <a:avLst/>
          </a:prstGeom>
          <a:solidFill>
            <a:schemeClr val="tx2">
              <a:lumMod val="20000"/>
              <a:lumOff val="80000"/>
            </a:schemeClr>
          </a:solidFill>
          <a:ln w="9525">
            <a:no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p>
            <a:pPr algn="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en-GB" i="1" dirty="0">
                <a:effectLst/>
                <a:latin typeface="Calibri" panose="020F0502020204030204" pitchFamily="34" charset="0"/>
                <a:ea typeface="Calibri" panose="020F0502020204030204" pitchFamily="34" charset="0"/>
                <a:cs typeface="Times New Roman" panose="02020603050405020304" pitchFamily="18" charset="0"/>
              </a:rPr>
              <a:t>Got so much more engagement back because it’s interactive. Learners really like the breakout rooms</a:t>
            </a:r>
            <a:r>
              <a:rPr lang="en-GB" dirty="0">
                <a:effectLst/>
                <a:latin typeface="Calibri" panose="020F0502020204030204" pitchFamily="34" charset="0"/>
                <a:ea typeface="Calibri" panose="020F0502020204030204" pitchFamily="34" charset="0"/>
                <a:cs typeface="Times New Roman" panose="02020603050405020304" pitchFamily="18" charset="0"/>
              </a:rPr>
              <a:t>”</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b="1" dirty="0">
                <a:effectLst/>
                <a:latin typeface="Calibri" panose="020F0502020204030204" pitchFamily="34" charset="0"/>
                <a:ea typeface="Calibri" panose="020F0502020204030204" pitchFamily="34" charset="0"/>
                <a:cs typeface="Times New Roman" panose="02020603050405020304" pitchFamily="18" charset="0"/>
              </a:rPr>
              <a:t>Learning Coach</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Box 21">
            <a:extLst>
              <a:ext uri="{FF2B5EF4-FFF2-40B4-BE49-F238E27FC236}">
                <a16:creationId xmlns:a16="http://schemas.microsoft.com/office/drawing/2014/main" id="{C3F96CFB-A5FA-45D5-BAE5-30781551149A}"/>
              </a:ext>
            </a:extLst>
          </p:cNvPr>
          <p:cNvSpPr txBox="1"/>
          <p:nvPr/>
        </p:nvSpPr>
        <p:spPr>
          <a:xfrm>
            <a:off x="6413863" y="4949163"/>
            <a:ext cx="1136468" cy="1046688"/>
          </a:xfrm>
          <a:prstGeom prst="rect">
            <a:avLst/>
          </a:prstGeom>
          <a:noFill/>
        </p:spPr>
        <p:txBody>
          <a:bodyPr wrap="square" rtlCol="0">
            <a:spAutoFit/>
          </a:bodyPr>
          <a:lstStyle/>
          <a:p>
            <a:endParaRPr lang="en-GB" dirty="0"/>
          </a:p>
        </p:txBody>
      </p:sp>
      <p:graphicFrame>
        <p:nvGraphicFramePr>
          <p:cNvPr id="23" name="Object 22">
            <a:extLst>
              <a:ext uri="{FF2B5EF4-FFF2-40B4-BE49-F238E27FC236}">
                <a16:creationId xmlns:a16="http://schemas.microsoft.com/office/drawing/2014/main" id="{DF4D73C9-52DD-4F33-975E-38A76FBF6F8B}"/>
              </a:ext>
            </a:extLst>
          </p:cNvPr>
          <p:cNvGraphicFramePr>
            <a:graphicFrameLocks noChangeAspect="1"/>
          </p:cNvGraphicFramePr>
          <p:nvPr>
            <p:extLst>
              <p:ext uri="{D42A27DB-BD31-4B8C-83A1-F6EECF244321}">
                <p14:modId xmlns:p14="http://schemas.microsoft.com/office/powerpoint/2010/main" val="3431208803"/>
              </p:ext>
            </p:extLst>
          </p:nvPr>
        </p:nvGraphicFramePr>
        <p:xfrm>
          <a:off x="6388100" y="4559301"/>
          <a:ext cx="1655763" cy="2162176"/>
        </p:xfrm>
        <a:graphic>
          <a:graphicData uri="http://schemas.openxmlformats.org/presentationml/2006/ole">
            <mc:AlternateContent xmlns:mc="http://schemas.openxmlformats.org/markup-compatibility/2006">
              <mc:Choice xmlns:v="urn:schemas-microsoft-com:vml" Requires="v">
                <p:oleObj spid="_x0000_s1026" name="Acrobat Document" r:id="rId5" imgW="5667480" imgH="8020080" progId="AcroExch.Document.DC">
                  <p:embed/>
                </p:oleObj>
              </mc:Choice>
              <mc:Fallback>
                <p:oleObj name="Acrobat Document" r:id="rId5" imgW="5667480" imgH="8020080" progId="AcroExch.Document.DC">
                  <p:embed/>
                  <p:pic>
                    <p:nvPicPr>
                      <p:cNvPr id="23" name="Object 22">
                        <a:extLst>
                          <a:ext uri="{FF2B5EF4-FFF2-40B4-BE49-F238E27FC236}">
                            <a16:creationId xmlns:a16="http://schemas.microsoft.com/office/drawing/2014/main" id="{DF4D73C9-52DD-4F33-975E-38A76FBF6F8B}"/>
                          </a:ext>
                        </a:extLst>
                      </p:cNvPr>
                      <p:cNvPicPr/>
                      <p:nvPr/>
                    </p:nvPicPr>
                    <p:blipFill>
                      <a:blip r:embed="rId6"/>
                      <a:stretch>
                        <a:fillRect/>
                      </a:stretch>
                    </p:blipFill>
                    <p:spPr>
                      <a:xfrm>
                        <a:off x="6388100" y="4559301"/>
                        <a:ext cx="1655763" cy="2162176"/>
                      </a:xfrm>
                      <a:prstGeom prst="rect">
                        <a:avLst/>
                      </a:prstGeom>
                      <a:ln>
                        <a:solidFill>
                          <a:schemeClr val="tx2"/>
                        </a:solidFill>
                      </a:ln>
                    </p:spPr>
                  </p:pic>
                </p:oleObj>
              </mc:Fallback>
            </mc:AlternateContent>
          </a:graphicData>
        </a:graphic>
      </p:graphicFrame>
      <p:sp>
        <p:nvSpPr>
          <p:cNvPr id="28" name="TextBox 27">
            <a:extLst>
              <a:ext uri="{FF2B5EF4-FFF2-40B4-BE49-F238E27FC236}">
                <a16:creationId xmlns:a16="http://schemas.microsoft.com/office/drawing/2014/main" id="{7D526EF0-6262-4D54-AE9C-D5F0BF1F7D0B}"/>
              </a:ext>
            </a:extLst>
          </p:cNvPr>
          <p:cNvSpPr txBox="1"/>
          <p:nvPr/>
        </p:nvSpPr>
        <p:spPr>
          <a:xfrm>
            <a:off x="7550331" y="5849037"/>
            <a:ext cx="2342308" cy="246221"/>
          </a:xfrm>
          <a:prstGeom prst="rect">
            <a:avLst/>
          </a:prstGeom>
          <a:noFill/>
        </p:spPr>
        <p:txBody>
          <a:bodyPr wrap="none" rtlCol="0">
            <a:spAutoFit/>
          </a:bodyPr>
          <a:lstStyle/>
          <a:p>
            <a:r>
              <a:rPr lang="en-GB" sz="1000" dirty="0"/>
              <a:t>Double click this image for more detail</a:t>
            </a:r>
          </a:p>
        </p:txBody>
      </p:sp>
    </p:spTree>
    <p:extLst>
      <p:ext uri="{BB962C8B-B14F-4D97-AF65-F5344CB8AC3E}">
        <p14:creationId xmlns:p14="http://schemas.microsoft.com/office/powerpoint/2010/main" val="399344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People workstream </a:t>
            </a:r>
            <a:r>
              <a:rPr lang="en-GB" b="0" dirty="0"/>
              <a:t>(</a:t>
            </a:r>
            <a:r>
              <a:rPr lang="en-GB" dirty="0"/>
              <a:t>1 </a:t>
            </a:r>
            <a:r>
              <a:rPr lang="en-GB" b="0" dirty="0"/>
              <a:t>of</a:t>
            </a:r>
            <a:r>
              <a:rPr lang="en-GB" dirty="0"/>
              <a:t> 2</a:t>
            </a:r>
            <a:r>
              <a:rPr lang="en-GB" b="0" dirty="0"/>
              <a:t>)</a:t>
            </a:r>
            <a:endParaRPr lang="en-GB" dirty="0"/>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34</a:t>
            </a:fld>
            <a:endParaRPr lang="en-GB" dirty="0"/>
          </a:p>
        </p:txBody>
      </p:sp>
      <p:sp>
        <p:nvSpPr>
          <p:cNvPr id="9" name="Rectangle 8">
            <a:extLst>
              <a:ext uri="{FF2B5EF4-FFF2-40B4-BE49-F238E27FC236}">
                <a16:creationId xmlns:a16="http://schemas.microsoft.com/office/drawing/2014/main" id="{E6395C64-FEDE-4E57-9F87-5C99830559AE}"/>
              </a:ext>
            </a:extLst>
          </p:cNvPr>
          <p:cNvSpPr/>
          <p:nvPr/>
        </p:nvSpPr>
        <p:spPr>
          <a:xfrm>
            <a:off x="438056" y="1093807"/>
            <a:ext cx="11197144"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b="1" dirty="0">
                <a:solidFill>
                  <a:srgbClr val="000000"/>
                </a:solidFill>
                <a:ea typeface="Calibri" panose="020F0502020204030204" pitchFamily="34" charset="0"/>
                <a:cs typeface="Times New Roman" panose="02020603050405020304" pitchFamily="18" charset="0"/>
              </a:rPr>
              <a:t>Update on the staff transfer and other people related activity </a:t>
            </a:r>
            <a:endParaRPr lang="en-GB" sz="140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4D6B1DC-8322-4C16-8295-E07A299EC113}"/>
              </a:ext>
            </a:extLst>
          </p:cNvPr>
          <p:cNvSpPr/>
          <p:nvPr/>
        </p:nvSpPr>
        <p:spPr>
          <a:xfrm>
            <a:off x="438056" y="1684778"/>
            <a:ext cx="11197144" cy="4247317"/>
          </a:xfrm>
          <a:prstGeom prst="rect">
            <a:avLst/>
          </a:prstGeom>
          <a:ln>
            <a:solidFill>
              <a:schemeClr val="tx2"/>
            </a:solidFill>
          </a:ln>
        </p:spPr>
        <p:txBody>
          <a:bodyPr wrap="square">
            <a:spAutoFit/>
          </a:bodyPr>
          <a:lstStyle/>
          <a:p>
            <a:pPr marL="285750" lvl="0" indent="-285750">
              <a:buFont typeface="Arial" panose="020B0604020202020204" pitchFamily="34" charset="0"/>
              <a:buChar char="•"/>
            </a:pPr>
            <a:r>
              <a:rPr lang="en-GB" b="1" dirty="0"/>
              <a:t>Aligning people to roles </a:t>
            </a:r>
            <a:r>
              <a:rPr lang="en-GB" dirty="0"/>
              <a:t>within the NPS remains a key priority. Some roles will align easily to roles within the NPS whereas other roles will need to be reviewed. The programme is working to finalise the list of nationally ‘accepted’ role matches and the approach for the panel reviews. Staff can read more about role alignment on the </a:t>
            </a:r>
            <a:r>
              <a:rPr lang="en-GB" dirty="0">
                <a:solidFill>
                  <a:srgbClr val="FF0000"/>
                </a:solidFill>
                <a:hlinkClick r:id="rId3"/>
              </a:rPr>
              <a:t>Welcome Hub. </a:t>
            </a:r>
            <a:endParaRPr lang="en-GB" dirty="0">
              <a:solidFill>
                <a:srgbClr val="FF0000"/>
              </a:solidFill>
            </a:endParaRPr>
          </a:p>
          <a:p>
            <a:pPr marL="285750" indent="-285750">
              <a:buFont typeface="Arial" panose="020B0604020202020204" pitchFamily="34" charset="0"/>
              <a:buChar char="•"/>
            </a:pPr>
            <a:r>
              <a:rPr lang="en-GB" dirty="0"/>
              <a:t>Staff began submitting their </a:t>
            </a:r>
            <a:r>
              <a:rPr lang="en-GB" b="1" dirty="0"/>
              <a:t>vetting</a:t>
            </a:r>
            <a:r>
              <a:rPr lang="en-GB" dirty="0"/>
              <a:t> documentation online in some organisations.</a:t>
            </a:r>
            <a:endParaRPr lang="en-GB" dirty="0">
              <a:solidFill>
                <a:srgbClr val="FF0000"/>
              </a:solidFill>
            </a:endParaRPr>
          </a:p>
          <a:p>
            <a:pPr marL="285750" lvl="0" indent="-285750">
              <a:buFont typeface="Arial" panose="020B0604020202020204" pitchFamily="34" charset="0"/>
              <a:buChar char="•"/>
            </a:pPr>
            <a:r>
              <a:rPr lang="en-GB" b="1" dirty="0"/>
              <a:t>Pre-transfer placement process </a:t>
            </a:r>
            <a:r>
              <a:rPr lang="en-GB" dirty="0"/>
              <a:t>(for some operational NPS ACO staff and their CRC counterparts) – the programme is now working through the preference responses from in scope staff. The programme aims to send outcome letters to in-scope staff early March. </a:t>
            </a:r>
          </a:p>
          <a:p>
            <a:pPr marL="285750" lvl="0" indent="-285750">
              <a:buFont typeface="Arial" panose="020B0604020202020204" pitchFamily="34" charset="0"/>
              <a:buChar char="•"/>
            </a:pPr>
            <a:r>
              <a:rPr lang="en-GB" dirty="0"/>
              <a:t>The programme is continuing to </a:t>
            </a:r>
            <a:r>
              <a:rPr lang="en-GB" b="1" dirty="0"/>
              <a:t>support measures consultations and answer queries (over 700 received to date).</a:t>
            </a:r>
          </a:p>
          <a:p>
            <a:pPr marL="285750" lvl="0" indent="-285750">
              <a:buFont typeface="Arial" panose="020B0604020202020204" pitchFamily="34" charset="0"/>
              <a:buChar char="•"/>
            </a:pPr>
            <a:r>
              <a:rPr lang="en-GB" b="1" dirty="0"/>
              <a:t>Comms will be added to the Welcome Hub</a:t>
            </a:r>
            <a:r>
              <a:rPr lang="en-GB" dirty="0"/>
              <a:t> about pay assimilation and how people will be paid in June the coming month. </a:t>
            </a:r>
          </a:p>
          <a:p>
            <a:pPr marL="285750" lvl="0" indent="-285750">
              <a:buFont typeface="Arial" panose="020B0604020202020204" pitchFamily="34" charset="0"/>
              <a:buChar char="•"/>
            </a:pPr>
            <a:r>
              <a:rPr lang="en-GB" dirty="0"/>
              <a:t>Information about </a:t>
            </a:r>
            <a:r>
              <a:rPr lang="en-GB" b="1" dirty="0"/>
              <a:t>evidencing qualifications </a:t>
            </a:r>
            <a:r>
              <a:rPr lang="en-GB" dirty="0"/>
              <a:t>is already up on the Hub </a:t>
            </a:r>
            <a:r>
              <a:rPr lang="en-GB" dirty="0">
                <a:hlinkClick r:id="rId4"/>
              </a:rPr>
              <a:t>here</a:t>
            </a:r>
            <a:r>
              <a:rPr lang="en-GB" dirty="0"/>
              <a:t>. </a:t>
            </a:r>
          </a:p>
          <a:p>
            <a:pPr marL="285750" lvl="0" indent="-285750">
              <a:buFont typeface="Arial" panose="020B0604020202020204" pitchFamily="34" charset="0"/>
              <a:buChar char="•"/>
            </a:pPr>
            <a:r>
              <a:rPr lang="en-GB" dirty="0"/>
              <a:t>We understand that there is a desire for </a:t>
            </a:r>
            <a:r>
              <a:rPr lang="en-GB" b="1" dirty="0"/>
              <a:t>more messaging for staff in corporate and support services </a:t>
            </a:r>
            <a:r>
              <a:rPr lang="en-GB" dirty="0"/>
              <a:t>roles (see next slide)</a:t>
            </a:r>
          </a:p>
        </p:txBody>
      </p:sp>
    </p:spTree>
    <p:extLst>
      <p:ext uri="{BB962C8B-B14F-4D97-AF65-F5344CB8AC3E}">
        <p14:creationId xmlns:p14="http://schemas.microsoft.com/office/powerpoint/2010/main" val="32148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People workstream </a:t>
            </a:r>
            <a:r>
              <a:rPr lang="en-GB" b="0" dirty="0"/>
              <a:t>(</a:t>
            </a:r>
            <a:r>
              <a:rPr lang="en-GB" dirty="0"/>
              <a:t>2 </a:t>
            </a:r>
            <a:r>
              <a:rPr lang="en-GB" b="0" dirty="0"/>
              <a:t>of</a:t>
            </a:r>
            <a:r>
              <a:rPr lang="en-GB" dirty="0"/>
              <a:t> 2</a:t>
            </a:r>
            <a:r>
              <a:rPr lang="en-GB" b="0" dirty="0"/>
              <a:t>)</a:t>
            </a:r>
            <a:endParaRPr lang="en-GB" dirty="0"/>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35</a:t>
            </a:fld>
            <a:endParaRPr lang="en-GB" dirty="0"/>
          </a:p>
        </p:txBody>
      </p:sp>
      <p:sp>
        <p:nvSpPr>
          <p:cNvPr id="9" name="Rectangle 8">
            <a:extLst>
              <a:ext uri="{FF2B5EF4-FFF2-40B4-BE49-F238E27FC236}">
                <a16:creationId xmlns:a16="http://schemas.microsoft.com/office/drawing/2014/main" id="{E6395C64-FEDE-4E57-9F87-5C99830559AE}"/>
              </a:ext>
            </a:extLst>
          </p:cNvPr>
          <p:cNvSpPr/>
          <p:nvPr/>
        </p:nvSpPr>
        <p:spPr>
          <a:xfrm>
            <a:off x="438056" y="1093807"/>
            <a:ext cx="11197144"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b="1" dirty="0">
                <a:solidFill>
                  <a:srgbClr val="000000"/>
                </a:solidFill>
                <a:ea typeface="Calibri" panose="020F0502020204030204" pitchFamily="34" charset="0"/>
                <a:cs typeface="Times New Roman" panose="02020603050405020304" pitchFamily="18" charset="0"/>
              </a:rPr>
              <a:t>Key lines for staff in corporate and support services roles </a:t>
            </a:r>
            <a:endParaRPr lang="en-GB" sz="1400" dirty="0">
              <a:ea typeface="Calibri" panose="020F050202020403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76C0AE2F-9419-446D-8726-D3FEA25B86A9}"/>
              </a:ext>
            </a:extLst>
          </p:cNvPr>
          <p:cNvSpPr>
            <a:spLocks noGrp="1"/>
          </p:cNvSpPr>
          <p:nvPr>
            <p:ph idx="1"/>
          </p:nvPr>
        </p:nvSpPr>
        <p:spPr>
          <a:xfrm>
            <a:off x="565308" y="1684778"/>
            <a:ext cx="10922848" cy="2722389"/>
          </a:xfrm>
        </p:spPr>
        <p:txBody>
          <a:bodyPr/>
          <a:lstStyle/>
          <a:p>
            <a:pPr>
              <a:lnSpc>
                <a:spcPct val="100000"/>
              </a:lnSpc>
              <a:spcBef>
                <a:spcPts val="600"/>
              </a:spcBef>
            </a:pPr>
            <a:r>
              <a:rPr lang="en-GB" sz="1200" dirty="0"/>
              <a:t>‘Corporate and support services’ is a term that is used to describe a variety of non-operational facing roles. This means that there is no one size fits all approach for staff in these roles. We understand that there is some anxiety amongst staff in these groups and as soon as we can communicate more than what is in this update, we will do so. </a:t>
            </a:r>
          </a:p>
          <a:p>
            <a:pPr>
              <a:lnSpc>
                <a:spcPct val="100000"/>
              </a:lnSpc>
              <a:spcBef>
                <a:spcPts val="600"/>
              </a:spcBef>
            </a:pPr>
            <a:r>
              <a:rPr lang="en-GB" sz="1200" dirty="0"/>
              <a:t>Many corporate and support services roles will align in a straightforward way to roles within the new Probation Service and others will align to areas within the HMPPS or MOJ. There are four different areas that we believe staff in corporate services roles could be aligned to. </a:t>
            </a:r>
          </a:p>
          <a:p>
            <a:pPr marL="612" indent="0">
              <a:lnSpc>
                <a:spcPct val="100000"/>
              </a:lnSpc>
              <a:spcBef>
                <a:spcPts val="600"/>
              </a:spcBef>
              <a:buNone/>
            </a:pPr>
            <a:endParaRPr lang="en-GB" sz="1200" dirty="0"/>
          </a:p>
          <a:p>
            <a:pPr marL="612" indent="0">
              <a:lnSpc>
                <a:spcPct val="100000"/>
              </a:lnSpc>
              <a:spcBef>
                <a:spcPts val="600"/>
              </a:spcBef>
              <a:buNone/>
            </a:pPr>
            <a:endParaRPr lang="en-GB" sz="1200" dirty="0"/>
          </a:p>
        </p:txBody>
      </p:sp>
      <p:sp>
        <p:nvSpPr>
          <p:cNvPr id="7" name="Rectangle 6">
            <a:extLst>
              <a:ext uri="{FF2B5EF4-FFF2-40B4-BE49-F238E27FC236}">
                <a16:creationId xmlns:a16="http://schemas.microsoft.com/office/drawing/2014/main" id="{DBDFAB2D-25A0-42BB-A04D-477558C390C8}"/>
              </a:ext>
            </a:extLst>
          </p:cNvPr>
          <p:cNvSpPr/>
          <p:nvPr/>
        </p:nvSpPr>
        <p:spPr>
          <a:xfrm>
            <a:off x="852728" y="2986397"/>
            <a:ext cx="1928038" cy="35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NPS regions</a:t>
            </a:r>
          </a:p>
        </p:txBody>
      </p:sp>
      <p:sp>
        <p:nvSpPr>
          <p:cNvPr id="8" name="Rectangle 7">
            <a:extLst>
              <a:ext uri="{FF2B5EF4-FFF2-40B4-BE49-F238E27FC236}">
                <a16:creationId xmlns:a16="http://schemas.microsoft.com/office/drawing/2014/main" id="{2060849B-68C1-43D5-AF7C-DFAA74362553}"/>
              </a:ext>
            </a:extLst>
          </p:cNvPr>
          <p:cNvSpPr/>
          <p:nvPr/>
        </p:nvSpPr>
        <p:spPr>
          <a:xfrm>
            <a:off x="2943797" y="2980536"/>
            <a:ext cx="1928038" cy="35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NPS National</a:t>
            </a:r>
          </a:p>
        </p:txBody>
      </p:sp>
      <p:sp>
        <p:nvSpPr>
          <p:cNvPr id="10" name="Rectangle 9">
            <a:extLst>
              <a:ext uri="{FF2B5EF4-FFF2-40B4-BE49-F238E27FC236}">
                <a16:creationId xmlns:a16="http://schemas.microsoft.com/office/drawing/2014/main" id="{B1655F42-0BD0-482F-A230-9C5E2654F4F3}"/>
              </a:ext>
            </a:extLst>
          </p:cNvPr>
          <p:cNvSpPr/>
          <p:nvPr/>
        </p:nvSpPr>
        <p:spPr>
          <a:xfrm>
            <a:off x="5034866" y="2980536"/>
            <a:ext cx="1928038" cy="35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HMPPS HQ</a:t>
            </a:r>
          </a:p>
        </p:txBody>
      </p:sp>
      <p:sp>
        <p:nvSpPr>
          <p:cNvPr id="11" name="Rectangle 10">
            <a:extLst>
              <a:ext uri="{FF2B5EF4-FFF2-40B4-BE49-F238E27FC236}">
                <a16:creationId xmlns:a16="http://schemas.microsoft.com/office/drawing/2014/main" id="{395EE6B3-FF68-4465-BF5F-16B66531C9D9}"/>
              </a:ext>
            </a:extLst>
          </p:cNvPr>
          <p:cNvSpPr/>
          <p:nvPr/>
        </p:nvSpPr>
        <p:spPr>
          <a:xfrm>
            <a:off x="7125935" y="2980536"/>
            <a:ext cx="1928038" cy="35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MOJ HQ </a:t>
            </a:r>
          </a:p>
        </p:txBody>
      </p:sp>
      <p:sp>
        <p:nvSpPr>
          <p:cNvPr id="12" name="Left Brace 11">
            <a:extLst>
              <a:ext uri="{FF2B5EF4-FFF2-40B4-BE49-F238E27FC236}">
                <a16:creationId xmlns:a16="http://schemas.microsoft.com/office/drawing/2014/main" id="{F5B3266A-3428-4F1B-8B6A-03A930FE6523}"/>
              </a:ext>
            </a:extLst>
          </p:cNvPr>
          <p:cNvSpPr/>
          <p:nvPr/>
        </p:nvSpPr>
        <p:spPr>
          <a:xfrm rot="16200000">
            <a:off x="2592488" y="1599791"/>
            <a:ext cx="505478" cy="4053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Left Brace 12">
            <a:extLst>
              <a:ext uri="{FF2B5EF4-FFF2-40B4-BE49-F238E27FC236}">
                <a16:creationId xmlns:a16="http://schemas.microsoft.com/office/drawing/2014/main" id="{CBFD89DB-EBDB-4C86-BAA4-DEC1E1F9BE06}"/>
              </a:ext>
            </a:extLst>
          </p:cNvPr>
          <p:cNvSpPr/>
          <p:nvPr/>
        </p:nvSpPr>
        <p:spPr>
          <a:xfrm rot="16200000">
            <a:off x="6774626" y="1599791"/>
            <a:ext cx="505478" cy="4053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TextBox 13">
            <a:extLst>
              <a:ext uri="{FF2B5EF4-FFF2-40B4-BE49-F238E27FC236}">
                <a16:creationId xmlns:a16="http://schemas.microsoft.com/office/drawing/2014/main" id="{410CAB30-2AAA-43D5-A94B-92DBD24A6FB2}"/>
              </a:ext>
            </a:extLst>
          </p:cNvPr>
          <p:cNvSpPr txBox="1"/>
          <p:nvPr/>
        </p:nvSpPr>
        <p:spPr>
          <a:xfrm>
            <a:off x="999812" y="3897503"/>
            <a:ext cx="3561907" cy="461665"/>
          </a:xfrm>
          <a:prstGeom prst="rect">
            <a:avLst/>
          </a:prstGeom>
          <a:noFill/>
        </p:spPr>
        <p:txBody>
          <a:bodyPr wrap="square" rtlCol="0">
            <a:spAutoFit/>
          </a:bodyPr>
          <a:lstStyle/>
          <a:p>
            <a:pPr algn="ctr"/>
            <a:r>
              <a:rPr lang="en-GB" sz="1200" i="1" dirty="0">
                <a:solidFill>
                  <a:schemeClr val="tx2"/>
                </a:solidFill>
              </a:rPr>
              <a:t>Some corporate services staff will remain in the NPS.</a:t>
            </a:r>
          </a:p>
        </p:txBody>
      </p:sp>
      <p:sp>
        <p:nvSpPr>
          <p:cNvPr id="15" name="TextBox 14">
            <a:extLst>
              <a:ext uri="{FF2B5EF4-FFF2-40B4-BE49-F238E27FC236}">
                <a16:creationId xmlns:a16="http://schemas.microsoft.com/office/drawing/2014/main" id="{A43E8232-603E-49C2-A7B0-C1660AA56A7D}"/>
              </a:ext>
            </a:extLst>
          </p:cNvPr>
          <p:cNvSpPr txBox="1"/>
          <p:nvPr/>
        </p:nvSpPr>
        <p:spPr>
          <a:xfrm>
            <a:off x="5181950" y="3892731"/>
            <a:ext cx="3561907" cy="461665"/>
          </a:xfrm>
          <a:prstGeom prst="rect">
            <a:avLst/>
          </a:prstGeom>
          <a:noFill/>
        </p:spPr>
        <p:txBody>
          <a:bodyPr wrap="square" rtlCol="0">
            <a:spAutoFit/>
          </a:bodyPr>
          <a:lstStyle/>
          <a:p>
            <a:pPr algn="ctr"/>
            <a:r>
              <a:rPr lang="en-GB" sz="1200" i="1" dirty="0">
                <a:solidFill>
                  <a:schemeClr val="tx2"/>
                </a:solidFill>
              </a:rPr>
              <a:t>Some corporate services staff will align to roles in the HMPPS or MOJ. </a:t>
            </a:r>
          </a:p>
        </p:txBody>
      </p:sp>
      <p:sp>
        <p:nvSpPr>
          <p:cNvPr id="16" name="Rectangle 15">
            <a:extLst>
              <a:ext uri="{FF2B5EF4-FFF2-40B4-BE49-F238E27FC236}">
                <a16:creationId xmlns:a16="http://schemas.microsoft.com/office/drawing/2014/main" id="{9F152065-06EA-4BE4-9FE0-1CDCFE786415}"/>
              </a:ext>
            </a:extLst>
          </p:cNvPr>
          <p:cNvSpPr/>
          <p:nvPr/>
        </p:nvSpPr>
        <p:spPr>
          <a:xfrm>
            <a:off x="566908" y="4308370"/>
            <a:ext cx="11005723" cy="1729704"/>
          </a:xfrm>
          <a:prstGeom prst="rect">
            <a:avLst/>
          </a:prstGeom>
        </p:spPr>
        <p:txBody>
          <a:bodyPr wrap="square">
            <a:spAutoFit/>
          </a:bodyPr>
          <a:lstStyle/>
          <a:p>
            <a:pPr marL="180000" indent="-179388" fontAlgn="base">
              <a:lnSpc>
                <a:spcPct val="90000"/>
              </a:lnSpc>
              <a:spcBef>
                <a:spcPts val="600"/>
              </a:spcBef>
              <a:spcAft>
                <a:spcPct val="0"/>
              </a:spcAft>
              <a:buFont typeface="Arial" panose="020B0604020202020204" pitchFamily="34" charset="0"/>
              <a:buChar char="•"/>
            </a:pPr>
            <a:r>
              <a:rPr lang="en-GB" sz="1200" dirty="0"/>
              <a:t>At the moment, we are unable to communicate which roles will align to which of these four areas. This is because we are still collecting all the role descriptions from current employers and working with the relevant teams in the NPS, HMPPS and MOJ to review the role description data. </a:t>
            </a:r>
          </a:p>
          <a:p>
            <a:pPr marL="180000" indent="-179388" fontAlgn="base">
              <a:lnSpc>
                <a:spcPct val="90000"/>
              </a:lnSpc>
              <a:spcBef>
                <a:spcPts val="600"/>
              </a:spcBef>
              <a:spcAft>
                <a:spcPct val="0"/>
              </a:spcAft>
              <a:buFont typeface="Arial" panose="020B0604020202020204" pitchFamily="34" charset="0"/>
              <a:buChar char="•"/>
            </a:pPr>
            <a:r>
              <a:rPr lang="en-GB" sz="1200" dirty="0"/>
              <a:t>We are currently finalising the list of roles that will align on an accepted basis, some of these roles will be corporate and support services roles. We expect to be able to communicate this list to current employers in March. </a:t>
            </a:r>
          </a:p>
          <a:p>
            <a:pPr marL="180000" indent="-179388" fontAlgn="base">
              <a:lnSpc>
                <a:spcPct val="90000"/>
              </a:lnSpc>
              <a:spcBef>
                <a:spcPts val="600"/>
              </a:spcBef>
              <a:spcAft>
                <a:spcPct val="0"/>
              </a:spcAft>
              <a:buFont typeface="Arial" panose="020B0604020202020204" pitchFamily="34" charset="0"/>
              <a:buChar char="•"/>
            </a:pPr>
            <a:r>
              <a:rPr lang="en-GB" sz="1200" dirty="0"/>
              <a:t>Roles where there isn't a straightforward alignment will be handled on a case by case basis, including an assessment by a panel. Staff will have the opportunity to appeal their role alignment decision if their role was reviewed by a panel and the relevant criteria haven’t been met. </a:t>
            </a:r>
          </a:p>
          <a:p>
            <a:pPr marL="180000" indent="-179388" fontAlgn="base">
              <a:lnSpc>
                <a:spcPct val="90000"/>
              </a:lnSpc>
              <a:spcBef>
                <a:spcPts val="600"/>
              </a:spcBef>
              <a:spcAft>
                <a:spcPct val="0"/>
              </a:spcAft>
              <a:buFont typeface="Arial" panose="020B0604020202020204" pitchFamily="34" charset="0"/>
              <a:buChar char="•"/>
            </a:pPr>
            <a:r>
              <a:rPr lang="en-GB" sz="1200" dirty="0"/>
              <a:t>We expect that the majority of role alignment panels will occur in late March and outcomes will be communicated via current employers in April. </a:t>
            </a:r>
          </a:p>
          <a:p>
            <a:pPr marL="180000" indent="-179388" fontAlgn="base">
              <a:lnSpc>
                <a:spcPct val="90000"/>
              </a:lnSpc>
              <a:spcBef>
                <a:spcPts val="600"/>
              </a:spcBef>
              <a:spcAft>
                <a:spcPct val="0"/>
              </a:spcAft>
              <a:buFont typeface="Arial" panose="020B0604020202020204" pitchFamily="34" charset="0"/>
              <a:buChar char="•"/>
            </a:pPr>
            <a:r>
              <a:rPr lang="en-GB" sz="1200" dirty="0"/>
              <a:t>You can read more about the role alignment process on the </a:t>
            </a:r>
            <a:r>
              <a:rPr lang="en-GB" sz="1200" dirty="0">
                <a:hlinkClick r:id="rId3"/>
              </a:rPr>
              <a:t>Welcome Hub</a:t>
            </a:r>
            <a:r>
              <a:rPr lang="en-GB" sz="1200" dirty="0"/>
              <a:t>.</a:t>
            </a:r>
          </a:p>
        </p:txBody>
      </p:sp>
      <p:sp>
        <p:nvSpPr>
          <p:cNvPr id="17" name="TextBox 16">
            <a:extLst>
              <a:ext uri="{FF2B5EF4-FFF2-40B4-BE49-F238E27FC236}">
                <a16:creationId xmlns:a16="http://schemas.microsoft.com/office/drawing/2014/main" id="{019F8691-D0FD-4361-9349-4B0C0E7D7913}"/>
              </a:ext>
            </a:extLst>
          </p:cNvPr>
          <p:cNvSpPr txBox="1"/>
          <p:nvPr/>
        </p:nvSpPr>
        <p:spPr>
          <a:xfrm>
            <a:off x="9190909" y="2922984"/>
            <a:ext cx="2185763" cy="830997"/>
          </a:xfrm>
          <a:prstGeom prst="rect">
            <a:avLst/>
          </a:prstGeom>
          <a:noFill/>
        </p:spPr>
        <p:txBody>
          <a:bodyPr wrap="square" rtlCol="0">
            <a:spAutoFit/>
          </a:bodyPr>
          <a:lstStyle/>
          <a:p>
            <a:pPr algn="ctr"/>
            <a:r>
              <a:rPr lang="en-GB" sz="1200" i="1" dirty="0">
                <a:solidFill>
                  <a:schemeClr val="tx2"/>
                </a:solidFill>
              </a:rPr>
              <a:t>The </a:t>
            </a:r>
            <a:r>
              <a:rPr lang="en-GB" sz="1200" i="1" dirty="0">
                <a:solidFill>
                  <a:schemeClr val="tx2"/>
                </a:solidFill>
                <a:hlinkClick r:id="rId3"/>
              </a:rPr>
              <a:t>role alignment process </a:t>
            </a:r>
            <a:r>
              <a:rPr lang="en-GB" sz="1200" i="1" dirty="0">
                <a:solidFill>
                  <a:schemeClr val="tx2"/>
                </a:solidFill>
              </a:rPr>
              <a:t>is what will help us to determine which roles align to which of these areas. </a:t>
            </a:r>
          </a:p>
        </p:txBody>
      </p:sp>
      <p:sp>
        <p:nvSpPr>
          <p:cNvPr id="18" name="Rectangle 17">
            <a:extLst>
              <a:ext uri="{FF2B5EF4-FFF2-40B4-BE49-F238E27FC236}">
                <a16:creationId xmlns:a16="http://schemas.microsoft.com/office/drawing/2014/main" id="{899F9351-36AE-40A8-A3DA-4C4445C9D39B}"/>
              </a:ext>
            </a:extLst>
          </p:cNvPr>
          <p:cNvSpPr/>
          <p:nvPr/>
        </p:nvSpPr>
        <p:spPr>
          <a:xfrm>
            <a:off x="438056" y="1684778"/>
            <a:ext cx="11187036" cy="4437726"/>
          </a:xfrm>
          <a:prstGeom prst="rect">
            <a:avLst/>
          </a:prstGeom>
          <a:ln>
            <a:solidFill>
              <a:schemeClr val="tx2"/>
            </a:solidFill>
          </a:ln>
        </p:spPr>
        <p:txBody>
          <a:bodyPr wrap="square">
            <a:noAutofit/>
          </a:bodyPr>
          <a:lstStyle/>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0233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What’s new on the Welcome Hub this month</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a:defRPr/>
            </a:pPr>
            <a:fld id="{8DA62C57-F68F-4167-9CC7-0D93D0D78B03}" type="slidenum">
              <a:rPr lang="en-GB" smtClean="0"/>
              <a:pPr>
                <a:defRPr/>
              </a:pPr>
              <a:t>36</a:t>
            </a:fld>
            <a:endParaRPr lang="en-GB"/>
          </a:p>
        </p:txBody>
      </p:sp>
      <p:pic>
        <p:nvPicPr>
          <p:cNvPr id="11" name="Picture 10">
            <a:extLst>
              <a:ext uri="{FF2B5EF4-FFF2-40B4-BE49-F238E27FC236}">
                <a16:creationId xmlns:a16="http://schemas.microsoft.com/office/drawing/2014/main" id="{D61BA964-2E88-4ED7-8ED1-BDB3A602AF1F}"/>
              </a:ext>
            </a:extLst>
          </p:cNvPr>
          <p:cNvPicPr>
            <a:picLocks noChangeAspect="1"/>
          </p:cNvPicPr>
          <p:nvPr/>
        </p:nvPicPr>
        <p:blipFill rotWithShape="1">
          <a:blip r:embed="rId2"/>
          <a:srcRect l="41017" t="33408" r="33671" b="22443"/>
          <a:stretch/>
        </p:blipFill>
        <p:spPr>
          <a:xfrm>
            <a:off x="0" y="1584870"/>
            <a:ext cx="3759391" cy="3688260"/>
          </a:xfrm>
          <a:prstGeom prst="rect">
            <a:avLst/>
          </a:prstGeom>
        </p:spPr>
      </p:pic>
      <p:sp>
        <p:nvSpPr>
          <p:cNvPr id="12" name="TextBox 11">
            <a:extLst>
              <a:ext uri="{FF2B5EF4-FFF2-40B4-BE49-F238E27FC236}">
                <a16:creationId xmlns:a16="http://schemas.microsoft.com/office/drawing/2014/main" id="{D344D80E-52F1-46B4-BF89-60B70A942FBA}"/>
              </a:ext>
            </a:extLst>
          </p:cNvPr>
          <p:cNvSpPr txBox="1"/>
          <p:nvPr/>
        </p:nvSpPr>
        <p:spPr>
          <a:xfrm>
            <a:off x="914401" y="2921168"/>
            <a:ext cx="2228850" cy="1015663"/>
          </a:xfrm>
          <a:prstGeom prst="rect">
            <a:avLst/>
          </a:prstGeom>
          <a:noFill/>
        </p:spPr>
        <p:txBody>
          <a:bodyPr wrap="square" rtlCol="0">
            <a:spAutoFit/>
          </a:bodyPr>
          <a:lstStyle/>
          <a:p>
            <a:pPr algn="ctr"/>
            <a:r>
              <a:rPr lang="en-GB" sz="2000" b="1" dirty="0">
                <a:solidFill>
                  <a:schemeClr val="bg1"/>
                </a:solidFill>
              </a:rPr>
              <a:t>Something for everyone in probation</a:t>
            </a:r>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829653" y="1213887"/>
            <a:ext cx="7829548" cy="4586287"/>
          </a:xfrm>
        </p:spPr>
        <p:txBody>
          <a:bodyPr/>
          <a:lstStyle/>
          <a:p>
            <a:pPr marL="0" lvl="0" indent="0">
              <a:buNone/>
            </a:pPr>
            <a:r>
              <a:rPr lang="en-GB" b="1" dirty="0"/>
              <a:t>Live now:</a:t>
            </a:r>
          </a:p>
          <a:p>
            <a:pPr lvl="0"/>
            <a:r>
              <a:rPr lang="en-GB" sz="1800" b="1" dirty="0"/>
              <a:t>Role alignment: </a:t>
            </a:r>
            <a:r>
              <a:rPr lang="en-GB" sz="1800" dirty="0">
                <a:hlinkClick r:id="rId3"/>
              </a:rPr>
              <a:t>Understanding the role alignment process </a:t>
            </a:r>
            <a:endParaRPr lang="en-GB" sz="1800" dirty="0"/>
          </a:p>
          <a:p>
            <a:pPr lvl="0"/>
            <a:r>
              <a:rPr lang="en-GB" sz="1800" b="1" dirty="0"/>
              <a:t>Technology rollout: </a:t>
            </a:r>
            <a:r>
              <a:rPr lang="en-GB" sz="1800" dirty="0">
                <a:hlinkClick r:id="rId4"/>
              </a:rPr>
              <a:t>Timeline</a:t>
            </a:r>
            <a:endParaRPr lang="en-GB" sz="1800" dirty="0"/>
          </a:p>
          <a:p>
            <a:pPr lvl="0"/>
            <a:r>
              <a:rPr lang="en-GB" sz="1800" b="1" dirty="0"/>
              <a:t>Technology rollout: </a:t>
            </a:r>
            <a:r>
              <a:rPr lang="en-GB" sz="1800" dirty="0">
                <a:hlinkClick r:id="rId5"/>
              </a:rPr>
              <a:t>What’s in the delivery bag </a:t>
            </a:r>
            <a:endParaRPr lang="en-GB" sz="1800" dirty="0"/>
          </a:p>
          <a:p>
            <a:pPr lvl="0"/>
            <a:r>
              <a:rPr lang="en-GB" sz="1800" b="1" dirty="0"/>
              <a:t>Evidencing your qualifications: </a:t>
            </a:r>
            <a:r>
              <a:rPr lang="en-GB" sz="1800" dirty="0">
                <a:hlinkClick r:id="rId6"/>
              </a:rPr>
              <a:t>What you need to do </a:t>
            </a:r>
            <a:endParaRPr lang="en-GB" sz="1800" dirty="0"/>
          </a:p>
          <a:p>
            <a:pPr lvl="0"/>
            <a:r>
              <a:rPr lang="en-GB" sz="1800" b="1" dirty="0"/>
              <a:t>Mid qualifications: </a:t>
            </a:r>
            <a:r>
              <a:rPr lang="en-GB" sz="1800" dirty="0">
                <a:hlinkClick r:id="rId6"/>
              </a:rPr>
              <a:t>What you need to do </a:t>
            </a:r>
            <a:endParaRPr lang="en-GB" sz="1800" dirty="0"/>
          </a:p>
          <a:p>
            <a:pPr lvl="0"/>
            <a:r>
              <a:rPr lang="en-GB" sz="1800" b="1" dirty="0"/>
              <a:t>Our future operating model: </a:t>
            </a:r>
            <a:r>
              <a:rPr lang="en-GB" sz="1800" dirty="0">
                <a:hlinkClick r:id="rId7"/>
              </a:rPr>
              <a:t>Snapshots and Message from Jo Farrar and Amy Rees</a:t>
            </a:r>
            <a:endParaRPr lang="en-GB" sz="1800" dirty="0"/>
          </a:p>
          <a:p>
            <a:pPr lvl="0"/>
            <a:endParaRPr lang="en-GB" dirty="0"/>
          </a:p>
          <a:p>
            <a:pPr marL="0" lvl="0" indent="0">
              <a:buNone/>
            </a:pPr>
            <a:r>
              <a:rPr lang="en-GB" b="1" dirty="0"/>
              <a:t>Coming next: </a:t>
            </a:r>
          </a:p>
          <a:p>
            <a:pPr lvl="0"/>
            <a:r>
              <a:rPr lang="en-GB" sz="1800" dirty="0"/>
              <a:t>A message from your Regional Probation Director</a:t>
            </a:r>
          </a:p>
          <a:p>
            <a:pPr lvl="0"/>
            <a:r>
              <a:rPr lang="en-GB" sz="1800" dirty="0"/>
              <a:t>Round up of probation highlights</a:t>
            </a:r>
          </a:p>
          <a:p>
            <a:pPr lvl="0"/>
            <a:r>
              <a:rPr lang="en-GB" sz="1800" dirty="0"/>
              <a:t>Pay assimilation and how you’ll be paid in June </a:t>
            </a:r>
          </a:p>
          <a:p>
            <a:pPr marL="0" lvl="0" indent="0">
              <a:buNone/>
            </a:pPr>
            <a:endParaRPr lang="en-GB" dirty="0"/>
          </a:p>
        </p:txBody>
      </p:sp>
    </p:spTree>
    <p:extLst>
      <p:ext uri="{BB962C8B-B14F-4D97-AF65-F5344CB8AC3E}">
        <p14:creationId xmlns:p14="http://schemas.microsoft.com/office/powerpoint/2010/main" val="2549159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F04F-8B84-4293-BC43-43ABA17E4AEE}"/>
              </a:ext>
            </a:extLst>
          </p:cNvPr>
          <p:cNvSpPr>
            <a:spLocks noGrp="1"/>
          </p:cNvSpPr>
          <p:nvPr>
            <p:ph type="title"/>
          </p:nvPr>
        </p:nvSpPr>
        <p:spPr/>
        <p:txBody>
          <a:bodyPr/>
          <a:lstStyle/>
          <a:p>
            <a:r>
              <a:rPr lang="en-GB" dirty="0">
                <a:highlight>
                  <a:srgbClr val="FFFF00"/>
                </a:highlight>
              </a:rPr>
              <a:t>Region</a:t>
            </a:r>
            <a:r>
              <a:rPr lang="en-GB" dirty="0"/>
              <a:t> March Areas of Focus </a:t>
            </a:r>
          </a:p>
        </p:txBody>
      </p:sp>
      <p:sp>
        <p:nvSpPr>
          <p:cNvPr id="3" name="Content Placeholder 2">
            <a:extLst>
              <a:ext uri="{FF2B5EF4-FFF2-40B4-BE49-F238E27FC236}">
                <a16:creationId xmlns:a16="http://schemas.microsoft.com/office/drawing/2014/main" id="{0F825058-1E7A-46C5-848F-F7E759D36880}"/>
              </a:ext>
            </a:extLst>
          </p:cNvPr>
          <p:cNvSpPr>
            <a:spLocks noGrp="1"/>
          </p:cNvSpPr>
          <p:nvPr>
            <p:ph idx="1"/>
          </p:nvPr>
        </p:nvSpPr>
        <p:spPr/>
        <p:txBody>
          <a:bodyPr/>
          <a:lstStyle/>
          <a:p>
            <a:r>
              <a:rPr lang="en-GB" dirty="0"/>
              <a:t>Content to be inserted by region</a:t>
            </a:r>
          </a:p>
        </p:txBody>
      </p:sp>
      <p:sp>
        <p:nvSpPr>
          <p:cNvPr id="4" name="Slide Number Placeholder 3">
            <a:extLst>
              <a:ext uri="{FF2B5EF4-FFF2-40B4-BE49-F238E27FC236}">
                <a16:creationId xmlns:a16="http://schemas.microsoft.com/office/drawing/2014/main" id="{17A0EEE3-AB1C-4366-9494-C46B633AC36F}"/>
              </a:ext>
            </a:extLst>
          </p:cNvPr>
          <p:cNvSpPr>
            <a:spLocks noGrp="1"/>
          </p:cNvSpPr>
          <p:nvPr>
            <p:ph type="sldNum" sz="quarter" idx="10"/>
          </p:nvPr>
        </p:nvSpPr>
        <p:spPr/>
        <p:txBody>
          <a:bodyPr/>
          <a:lstStyle/>
          <a:p>
            <a:pPr>
              <a:defRPr/>
            </a:pPr>
            <a:fld id="{8DA62C57-F68F-4167-9CC7-0D93D0D78B03}" type="slidenum">
              <a:rPr lang="en-GB" smtClean="0"/>
              <a:pPr>
                <a:defRPr/>
              </a:pPr>
              <a:t>37</a:t>
            </a:fld>
            <a:endParaRPr lang="en-GB" dirty="0"/>
          </a:p>
        </p:txBody>
      </p:sp>
      <p:pic>
        <p:nvPicPr>
          <p:cNvPr id="8" name="Graphic 7" descr="Marker">
            <a:extLst>
              <a:ext uri="{FF2B5EF4-FFF2-40B4-BE49-F238E27FC236}">
                <a16:creationId xmlns:a16="http://schemas.microsoft.com/office/drawing/2014/main" id="{BBD2A928-8B82-48C7-9786-674775C31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2058" y="4206162"/>
            <a:ext cx="1584960" cy="1584960"/>
          </a:xfrm>
          <a:prstGeom prst="rect">
            <a:avLst/>
          </a:prstGeom>
        </p:spPr>
      </p:pic>
      <p:sp>
        <p:nvSpPr>
          <p:cNvPr id="9" name="TextBox 8">
            <a:extLst>
              <a:ext uri="{FF2B5EF4-FFF2-40B4-BE49-F238E27FC236}">
                <a16:creationId xmlns:a16="http://schemas.microsoft.com/office/drawing/2014/main" id="{BD53BE6D-6C36-471E-B4CF-C941271A47DB}"/>
              </a:ext>
            </a:extLst>
          </p:cNvPr>
          <p:cNvSpPr txBox="1"/>
          <p:nvPr/>
        </p:nvSpPr>
        <p:spPr>
          <a:xfrm>
            <a:off x="10866721" y="5606456"/>
            <a:ext cx="1043876" cy="369332"/>
          </a:xfrm>
          <a:prstGeom prst="rect">
            <a:avLst/>
          </a:prstGeom>
          <a:noFill/>
        </p:spPr>
        <p:txBody>
          <a:bodyPr wrap="none" rtlCol="0">
            <a:spAutoFit/>
          </a:bodyPr>
          <a:lstStyle/>
          <a:p>
            <a:r>
              <a:rPr lang="en-GB" dirty="0">
                <a:highlight>
                  <a:srgbClr val="FFFF00"/>
                </a:highlight>
              </a:rPr>
              <a:t>[Region]</a:t>
            </a:r>
          </a:p>
        </p:txBody>
      </p:sp>
    </p:spTree>
    <p:extLst>
      <p:ext uri="{BB962C8B-B14F-4D97-AF65-F5344CB8AC3E}">
        <p14:creationId xmlns:p14="http://schemas.microsoft.com/office/powerpoint/2010/main" val="4016518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3D56-4231-4211-B555-6D854B4F6433}"/>
              </a:ext>
            </a:extLst>
          </p:cNvPr>
          <p:cNvSpPr>
            <a:spLocks noGrp="1"/>
          </p:cNvSpPr>
          <p:nvPr>
            <p:ph type="title"/>
          </p:nvPr>
        </p:nvSpPr>
        <p:spPr/>
        <p:txBody>
          <a:bodyPr/>
          <a:lstStyle/>
          <a:p>
            <a:r>
              <a:rPr lang="en-GB" dirty="0"/>
              <a:t>Team Impacts </a:t>
            </a:r>
          </a:p>
        </p:txBody>
      </p:sp>
      <p:sp>
        <p:nvSpPr>
          <p:cNvPr id="4" name="Slide Number Placeholder 3">
            <a:extLst>
              <a:ext uri="{FF2B5EF4-FFF2-40B4-BE49-F238E27FC236}">
                <a16:creationId xmlns:a16="http://schemas.microsoft.com/office/drawing/2014/main" id="{62C4CBA4-0397-4029-8CAA-079E877D728C}"/>
              </a:ext>
            </a:extLst>
          </p:cNvPr>
          <p:cNvSpPr>
            <a:spLocks noGrp="1"/>
          </p:cNvSpPr>
          <p:nvPr>
            <p:ph type="sldNum" sz="quarter" idx="10"/>
          </p:nvPr>
        </p:nvSpPr>
        <p:spPr/>
        <p:txBody>
          <a:bodyPr/>
          <a:lstStyle/>
          <a:p>
            <a:pPr>
              <a:defRPr/>
            </a:pPr>
            <a:fld id="{8DA62C57-F68F-4167-9CC7-0D93D0D78B03}" type="slidenum">
              <a:rPr lang="en-GB" smtClean="0"/>
              <a:pPr>
                <a:defRPr/>
              </a:pPr>
              <a:t>38</a:t>
            </a:fld>
            <a:endParaRPr lang="en-GB" dirty="0"/>
          </a:p>
        </p:txBody>
      </p:sp>
      <p:graphicFrame>
        <p:nvGraphicFramePr>
          <p:cNvPr id="6" name="Content Placeholder 2">
            <a:extLst>
              <a:ext uri="{FF2B5EF4-FFF2-40B4-BE49-F238E27FC236}">
                <a16:creationId xmlns:a16="http://schemas.microsoft.com/office/drawing/2014/main" id="{83F1C621-4B57-40E7-BAE1-B613AE8DCEA6}"/>
              </a:ext>
            </a:extLst>
          </p:cNvPr>
          <p:cNvGraphicFramePr>
            <a:graphicFrameLocks noGrp="1"/>
          </p:cNvGraphicFramePr>
          <p:nvPr>
            <p:ph idx="1"/>
            <p:extLst>
              <p:ext uri="{D42A27DB-BD31-4B8C-83A1-F6EECF244321}">
                <p14:modId xmlns:p14="http://schemas.microsoft.com/office/powerpoint/2010/main" val="971884867"/>
              </p:ext>
            </p:extLst>
          </p:nvPr>
        </p:nvGraphicFramePr>
        <p:xfrm>
          <a:off x="100680" y="943174"/>
          <a:ext cx="11735720" cy="505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024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A534-3AA4-4FEF-A3B5-6AFE41BA315A}"/>
              </a:ext>
            </a:extLst>
          </p:cNvPr>
          <p:cNvSpPr>
            <a:spLocks noGrp="1"/>
          </p:cNvSpPr>
          <p:nvPr>
            <p:ph type="title"/>
          </p:nvPr>
        </p:nvSpPr>
        <p:spPr/>
        <p:txBody>
          <a:bodyPr/>
          <a:lstStyle/>
          <a:p>
            <a:r>
              <a:rPr lang="en-GB" dirty="0"/>
              <a:t>Thank You </a:t>
            </a:r>
          </a:p>
        </p:txBody>
      </p:sp>
      <p:sp>
        <p:nvSpPr>
          <p:cNvPr id="4" name="Slide Number Placeholder 3">
            <a:extLst>
              <a:ext uri="{FF2B5EF4-FFF2-40B4-BE49-F238E27FC236}">
                <a16:creationId xmlns:a16="http://schemas.microsoft.com/office/drawing/2014/main" id="{4F1FF7EC-1F8B-403A-9E1E-B9B569639B8E}"/>
              </a:ext>
            </a:extLst>
          </p:cNvPr>
          <p:cNvSpPr>
            <a:spLocks noGrp="1"/>
          </p:cNvSpPr>
          <p:nvPr>
            <p:ph type="sldNum" sz="quarter" idx="10"/>
          </p:nvPr>
        </p:nvSpPr>
        <p:spPr/>
        <p:txBody>
          <a:bodyPr/>
          <a:lstStyle/>
          <a:p>
            <a:pPr>
              <a:defRPr/>
            </a:pPr>
            <a:fld id="{8DA62C57-F68F-4167-9CC7-0D93D0D78B03}" type="slidenum">
              <a:rPr lang="en-GB" smtClean="0"/>
              <a:pPr>
                <a:defRPr/>
              </a:pPr>
              <a:t>39</a:t>
            </a:fld>
            <a:endParaRPr lang="en-GB" dirty="0"/>
          </a:p>
        </p:txBody>
      </p:sp>
      <p:pic>
        <p:nvPicPr>
          <p:cNvPr id="8" name="Graphic 7" descr="Meeting">
            <a:extLst>
              <a:ext uri="{FF2B5EF4-FFF2-40B4-BE49-F238E27FC236}">
                <a16:creationId xmlns:a16="http://schemas.microsoft.com/office/drawing/2014/main" id="{479829B0-E55F-4B1C-B789-8E7E69C90F9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7369" b="17297"/>
          <a:stretch/>
        </p:blipFill>
        <p:spPr>
          <a:xfrm>
            <a:off x="-284515" y="1847850"/>
            <a:ext cx="4742333" cy="3098324"/>
          </a:xfrm>
          <a:prstGeom prst="rect">
            <a:avLst/>
          </a:prstGeom>
        </p:spPr>
      </p:pic>
      <p:pic>
        <p:nvPicPr>
          <p:cNvPr id="9" name="Graphic 8" descr="Meeting">
            <a:extLst>
              <a:ext uri="{FF2B5EF4-FFF2-40B4-BE49-F238E27FC236}">
                <a16:creationId xmlns:a16="http://schemas.microsoft.com/office/drawing/2014/main" id="{3D6AD1B1-A7F8-42F8-B5E7-BD9A0B2258E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7369" b="17297"/>
          <a:stretch/>
        </p:blipFill>
        <p:spPr>
          <a:xfrm>
            <a:off x="7838116" y="1914072"/>
            <a:ext cx="4640974" cy="3032102"/>
          </a:xfrm>
          <a:prstGeom prst="rect">
            <a:avLst/>
          </a:prstGeom>
        </p:spPr>
      </p:pic>
      <p:pic>
        <p:nvPicPr>
          <p:cNvPr id="10" name="Graphic 9" descr="Meeting">
            <a:extLst>
              <a:ext uri="{FF2B5EF4-FFF2-40B4-BE49-F238E27FC236}">
                <a16:creationId xmlns:a16="http://schemas.microsoft.com/office/drawing/2014/main" id="{CD764CED-B040-4555-B9AE-3625E023E20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7369" b="17297"/>
          <a:stretch/>
        </p:blipFill>
        <p:spPr>
          <a:xfrm>
            <a:off x="3819525" y="1914072"/>
            <a:ext cx="4637535" cy="3029856"/>
          </a:xfrm>
          <a:prstGeom prst="rect">
            <a:avLst/>
          </a:prstGeom>
        </p:spPr>
      </p:pic>
    </p:spTree>
    <p:extLst>
      <p:ext uri="{BB962C8B-B14F-4D97-AF65-F5344CB8AC3E}">
        <p14:creationId xmlns:p14="http://schemas.microsoft.com/office/powerpoint/2010/main" val="262132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National Standards (1 of 2)</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432402" y="1247874"/>
            <a:ext cx="11226799" cy="4211230"/>
          </a:xfrm>
          <a:ln>
            <a:solidFill>
              <a:schemeClr val="tx2"/>
            </a:solidFill>
          </a:ln>
        </p:spPr>
        <p:txBody>
          <a:bodyPr/>
          <a:lstStyle/>
          <a:p>
            <a:r>
              <a:rPr lang="en-GB" b="1" dirty="0"/>
              <a:t>National Standards published </a:t>
            </a:r>
            <a:r>
              <a:rPr lang="en-GB" dirty="0"/>
              <a:t>with the Target Operating Model</a:t>
            </a:r>
          </a:p>
          <a:p>
            <a:r>
              <a:rPr lang="en-GB" b="1" dirty="0"/>
              <a:t>Transition National Standards </a:t>
            </a:r>
            <a:r>
              <a:rPr lang="en-GB" dirty="0"/>
              <a:t>are being implemented to provide a greater level of direction to staff during the period of transition and stabilisation and will be mandatory from 26</a:t>
            </a:r>
            <a:r>
              <a:rPr lang="en-GB" baseline="30000" dirty="0"/>
              <a:t>th</a:t>
            </a:r>
            <a:r>
              <a:rPr lang="en-GB" dirty="0"/>
              <a:t> June 2021. The standards will be reviewed and evaluated during Spring/Summer 2022</a:t>
            </a:r>
          </a:p>
          <a:p>
            <a:pPr lvl="0"/>
            <a:r>
              <a:rPr lang="en-GB" dirty="0"/>
              <a:t>In defining the future operating model, the foundations to be able to achieve this have distilled it into </a:t>
            </a:r>
            <a:r>
              <a:rPr lang="en-GB" b="1" dirty="0"/>
              <a:t>a simpler description of ‘Assess, Protect and Change’</a:t>
            </a:r>
          </a:p>
          <a:p>
            <a:pPr lvl="0"/>
            <a:r>
              <a:rPr lang="en-GB" dirty="0"/>
              <a:t>Standards set out </a:t>
            </a:r>
            <a:r>
              <a:rPr lang="en-GB" b="1" dirty="0"/>
              <a:t>minimum expectations</a:t>
            </a:r>
            <a:r>
              <a:rPr lang="en-GB" dirty="0"/>
              <a:t> for practitioners working with supervised individuals.</a:t>
            </a:r>
          </a:p>
          <a:p>
            <a:pPr lvl="0"/>
            <a:r>
              <a:rPr lang="en-GB" dirty="0"/>
              <a:t>Designed to assist practitioners to effectively carry out the tasks involved in sentence management </a:t>
            </a:r>
          </a:p>
          <a:p>
            <a:pPr lvl="0"/>
            <a:r>
              <a:rPr lang="en-GB" dirty="0"/>
              <a:t>The implementation of the Unified Model presents not only the requirement to revise National Standards to support a robust position for minimum level standards, but also an </a:t>
            </a:r>
            <a:r>
              <a:rPr lang="en-GB" b="1" dirty="0"/>
              <a:t>opportunity to set the direction for a longer-term view</a:t>
            </a:r>
            <a:r>
              <a:rPr lang="en-GB" dirty="0"/>
              <a:t> of how national standards should be defined.</a:t>
            </a:r>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4</a:t>
            </a:fld>
            <a:endParaRPr lang="en-GB" dirty="0"/>
          </a:p>
        </p:txBody>
      </p:sp>
    </p:spTree>
    <p:extLst>
      <p:ext uri="{BB962C8B-B14F-4D97-AF65-F5344CB8AC3E}">
        <p14:creationId xmlns:p14="http://schemas.microsoft.com/office/powerpoint/2010/main" val="9130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National Standards (2 of 2)</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527051" y="1247874"/>
            <a:ext cx="11226799" cy="4183935"/>
          </a:xfrm>
          <a:ln>
            <a:solidFill>
              <a:schemeClr val="tx2"/>
            </a:solidFill>
          </a:ln>
        </p:spPr>
        <p:txBody>
          <a:bodyPr/>
          <a:lstStyle/>
          <a:p>
            <a:r>
              <a:rPr lang="en-GB" dirty="0"/>
              <a:t>A </a:t>
            </a:r>
            <a:r>
              <a:rPr lang="en-GB" b="1" dirty="0"/>
              <a:t>consistent format </a:t>
            </a:r>
            <a:r>
              <a:rPr lang="en-GB" dirty="0"/>
              <a:t>which is easily accessible to practitioners.  </a:t>
            </a:r>
          </a:p>
          <a:p>
            <a:r>
              <a:rPr lang="en-GB" dirty="0"/>
              <a:t>Against each standard, is a brief rationale followed by additional guidance and </a:t>
            </a:r>
            <a:r>
              <a:rPr lang="en-GB" b="1" dirty="0"/>
              <a:t>direct links to more detailed documents including relevant probation instructions, processes and practice guidance</a:t>
            </a:r>
            <a:r>
              <a:rPr lang="en-GB" dirty="0"/>
              <a:t> held within EQUiP</a:t>
            </a:r>
          </a:p>
          <a:p>
            <a:r>
              <a:rPr lang="en-GB" dirty="0"/>
              <a:t>As much as possible the National Standards are </a:t>
            </a:r>
            <a:r>
              <a:rPr lang="en-GB" b="1" dirty="0"/>
              <a:t>defined in terms of intended outcomes</a:t>
            </a:r>
            <a:r>
              <a:rPr lang="en-GB" dirty="0"/>
              <a:t>, rather than as inputs and process tasks. </a:t>
            </a:r>
          </a:p>
          <a:p>
            <a:pPr lvl="0"/>
            <a:r>
              <a:rPr lang="en-GB" dirty="0"/>
              <a:t>They are </a:t>
            </a:r>
            <a:r>
              <a:rPr lang="en-GB" b="1" dirty="0"/>
              <a:t>primarily focussed on the work of practitioners with supervised individuals in the community</a:t>
            </a:r>
            <a:r>
              <a:rPr lang="en-GB" dirty="0"/>
              <a:t> (who are subject to a Community Order/Suspended Sentence Order and those released from a custodial sentence on licence or during the post sentence supervision period) </a:t>
            </a:r>
          </a:p>
          <a:p>
            <a:pPr lvl="0"/>
            <a:r>
              <a:rPr lang="en-GB" dirty="0"/>
              <a:t>They refer to </a:t>
            </a:r>
            <a:r>
              <a:rPr lang="en-GB" b="1" dirty="0"/>
              <a:t>work with supervised individuals before sentence and during the course of a custodial period</a:t>
            </a:r>
            <a:r>
              <a:rPr lang="en-GB" dirty="0"/>
              <a:t>. </a:t>
            </a:r>
          </a:p>
          <a:p>
            <a:pPr lvl="0"/>
            <a:r>
              <a:rPr lang="en-GB" dirty="0"/>
              <a:t>A full copy of draft standards can be accessed on </a:t>
            </a:r>
            <a:r>
              <a:rPr lang="en-GB" dirty="0">
                <a:hlinkClick r:id="rId3"/>
              </a:rPr>
              <a:t>GOV.UK</a:t>
            </a:r>
            <a:endParaRPr lang="en-GB" dirty="0"/>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5</a:t>
            </a:fld>
            <a:endParaRPr lang="en-GB" dirty="0"/>
          </a:p>
        </p:txBody>
      </p:sp>
    </p:spTree>
    <p:extLst>
      <p:ext uri="{BB962C8B-B14F-4D97-AF65-F5344CB8AC3E}">
        <p14:creationId xmlns:p14="http://schemas.microsoft.com/office/powerpoint/2010/main" val="41789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Commissioned Rehabilitative Services (1 of 6)</a:t>
            </a:r>
          </a:p>
        </p:txBody>
      </p:sp>
      <p:sp>
        <p:nvSpPr>
          <p:cNvPr id="3" name="Content Placeholder 2">
            <a:extLst>
              <a:ext uri="{FF2B5EF4-FFF2-40B4-BE49-F238E27FC236}">
                <a16:creationId xmlns:a16="http://schemas.microsoft.com/office/drawing/2014/main" id="{7FF0F949-59F4-48FD-98F2-01B3122F9DAC}"/>
              </a:ext>
            </a:extLst>
          </p:cNvPr>
          <p:cNvSpPr>
            <a:spLocks noGrp="1"/>
          </p:cNvSpPr>
          <p:nvPr>
            <p:ph idx="1"/>
          </p:nvPr>
        </p:nvSpPr>
        <p:spPr>
          <a:xfrm>
            <a:off x="163773" y="1174693"/>
            <a:ext cx="6960358" cy="4801314"/>
          </a:xfrm>
          <a:ln>
            <a:solidFill>
              <a:schemeClr val="accent1"/>
            </a:solidFill>
          </a:ln>
        </p:spPr>
        <p:txBody>
          <a:bodyPr/>
          <a:lstStyle/>
          <a:p>
            <a:pPr lvl="0"/>
            <a:r>
              <a:rPr lang="en-GB" sz="1800" b="1" dirty="0"/>
              <a:t>The Dynamic Framework </a:t>
            </a:r>
            <a:r>
              <a:rPr lang="en-GB" sz="1800" dirty="0"/>
              <a:t>is the </a:t>
            </a:r>
            <a:r>
              <a:rPr lang="en-GB" sz="1800" b="1" dirty="0"/>
              <a:t>sourcing mechanism </a:t>
            </a:r>
            <a:r>
              <a:rPr lang="en-GB" sz="1800" dirty="0"/>
              <a:t>to commission rehabilitative services</a:t>
            </a:r>
          </a:p>
          <a:p>
            <a:pPr lvl="0"/>
            <a:r>
              <a:rPr lang="en-GB" sz="1800" dirty="0"/>
              <a:t>This will enable the delivery of services that can be tailored to respond to the diverse backgrounds and needs of individuals to effect positive outcomes as well as maximise opportunities for collaboration with local partners, including VCSE organisations, local authorities and Police and Crime Commissioners</a:t>
            </a:r>
          </a:p>
          <a:p>
            <a:pPr lvl="0"/>
            <a:r>
              <a:rPr lang="en-GB" sz="1800" dirty="0"/>
              <a:t>Commissioned Rehabilitative Services are one of a range of services to support the ‘Change’ element of Assess, Protect and Change</a:t>
            </a:r>
          </a:p>
          <a:p>
            <a:pPr marL="0" indent="0">
              <a:buNone/>
            </a:pPr>
            <a:r>
              <a:rPr lang="en-GB" sz="1800" b="1" dirty="0"/>
              <a:t>Target for day 1 of the new Unified Model</a:t>
            </a:r>
          </a:p>
          <a:p>
            <a:pPr lvl="0"/>
            <a:r>
              <a:rPr lang="en-GB" sz="1800" dirty="0"/>
              <a:t>Be able to secure services which meet key needs in relation to: Accommodation; Employment, Training and Education; Personal Wellbeing, and Women’s Services</a:t>
            </a:r>
          </a:p>
          <a:p>
            <a:pPr lvl="0"/>
            <a:r>
              <a:rPr lang="en-GB" sz="1800" dirty="0"/>
              <a:t>Both regional and PCC level contracts will be locally-delivered</a:t>
            </a:r>
          </a:p>
          <a:p>
            <a:pPr lvl="0"/>
            <a:r>
              <a:rPr lang="en-GB" sz="1800" dirty="0"/>
              <a:t>Specification based on evidence and SME/ operational input</a:t>
            </a:r>
          </a:p>
          <a:p>
            <a:endParaRPr lang="en-GB" dirty="0"/>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6</a:t>
            </a:fld>
            <a:endParaRPr lang="en-GB" dirty="0"/>
          </a:p>
        </p:txBody>
      </p:sp>
      <p:sp>
        <p:nvSpPr>
          <p:cNvPr id="5" name="Rectangle 4">
            <a:extLst>
              <a:ext uri="{FF2B5EF4-FFF2-40B4-BE49-F238E27FC236}">
                <a16:creationId xmlns:a16="http://schemas.microsoft.com/office/drawing/2014/main" id="{0EF84A3F-C175-49C5-881F-981824518233}"/>
              </a:ext>
            </a:extLst>
          </p:cNvPr>
          <p:cNvSpPr/>
          <p:nvPr/>
        </p:nvSpPr>
        <p:spPr>
          <a:xfrm>
            <a:off x="7225404" y="1174693"/>
            <a:ext cx="4926840" cy="4801314"/>
          </a:xfrm>
          <a:prstGeom prst="rect">
            <a:avLst/>
          </a:prstGeom>
          <a:ln>
            <a:solidFill>
              <a:schemeClr val="accent1"/>
            </a:solidFill>
          </a:ln>
        </p:spPr>
        <p:txBody>
          <a:bodyPr wrap="square">
            <a:spAutoFit/>
          </a:bodyPr>
          <a:lstStyle/>
          <a:p>
            <a:r>
              <a:rPr lang="en-GB" b="1" dirty="0"/>
              <a:t>Our future ambition</a:t>
            </a:r>
          </a:p>
          <a:p>
            <a:pPr marL="285750" lvl="0" indent="-285750">
              <a:buFont typeface="Arial" panose="020B0604020202020204" pitchFamily="34" charset="0"/>
              <a:buChar char="•"/>
            </a:pPr>
            <a:r>
              <a:rPr lang="en-GB" dirty="0"/>
              <a:t>Additional categories to support post-Day 1 commissioning</a:t>
            </a:r>
          </a:p>
          <a:p>
            <a:pPr marL="285750" lvl="0" indent="-285750">
              <a:buFont typeface="Arial" panose="020B0604020202020204" pitchFamily="34" charset="0"/>
              <a:buChar char="•"/>
            </a:pPr>
            <a:r>
              <a:rPr lang="en-GB" dirty="0"/>
              <a:t>The Dynamic Framework has a range of providers qualified onto it who can be approached for future competitions</a:t>
            </a:r>
          </a:p>
          <a:p>
            <a:endParaRPr lang="en-GB" dirty="0"/>
          </a:p>
          <a:p>
            <a:r>
              <a:rPr lang="en-GB" b="1" dirty="0"/>
              <a:t>Commissioned Rehabilitative Services (CRS) in Sentence Management and Resettlement</a:t>
            </a:r>
            <a:endParaRPr lang="en-GB" dirty="0"/>
          </a:p>
          <a:p>
            <a:pPr marL="285750" lvl="0" indent="-285750">
              <a:buFont typeface="Arial" panose="020B0604020202020204" pitchFamily="34" charset="0"/>
              <a:buChar char="•"/>
            </a:pPr>
            <a:r>
              <a:rPr lang="en-GB" dirty="0"/>
              <a:t>Commissioned Rehabilitative Services are designed to supplement and not overlap with: Accredited Programmes, Structured Interventions and Toolkits.</a:t>
            </a:r>
          </a:p>
          <a:p>
            <a:pPr marL="285750" lvl="0" indent="-285750">
              <a:buFont typeface="Arial" panose="020B0604020202020204" pitchFamily="34" charset="0"/>
              <a:buChar char="•"/>
            </a:pPr>
            <a:r>
              <a:rPr lang="en-GB" dirty="0"/>
              <a:t>They will be available to those with a RAR and on Licence For Day 1, accommodation and mentoring will be available pre-release</a:t>
            </a:r>
          </a:p>
        </p:txBody>
      </p:sp>
    </p:spTree>
    <p:extLst>
      <p:ext uri="{BB962C8B-B14F-4D97-AF65-F5344CB8AC3E}">
        <p14:creationId xmlns:p14="http://schemas.microsoft.com/office/powerpoint/2010/main" val="126461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6AB-B7A2-4642-9134-EE64467FDFF8}"/>
              </a:ext>
            </a:extLst>
          </p:cNvPr>
          <p:cNvSpPr>
            <a:spLocks noGrp="1"/>
          </p:cNvSpPr>
          <p:nvPr>
            <p:ph type="title"/>
          </p:nvPr>
        </p:nvSpPr>
        <p:spPr/>
        <p:txBody>
          <a:bodyPr/>
          <a:lstStyle/>
          <a:p>
            <a:r>
              <a:rPr lang="en-GB" dirty="0"/>
              <a:t>Commissioned Rehabilitative Services (2 of 6)</a:t>
            </a:r>
          </a:p>
        </p:txBody>
      </p:sp>
      <p:sp>
        <p:nvSpPr>
          <p:cNvPr id="4" name="Slide Number Placeholder 3">
            <a:extLst>
              <a:ext uri="{FF2B5EF4-FFF2-40B4-BE49-F238E27FC236}">
                <a16:creationId xmlns:a16="http://schemas.microsoft.com/office/drawing/2014/main" id="{2CE751B0-CB53-4C3D-85B5-B9572A71E93D}"/>
              </a:ext>
            </a:extLst>
          </p:cNvPr>
          <p:cNvSpPr>
            <a:spLocks noGrp="1"/>
          </p:cNvSpPr>
          <p:nvPr>
            <p:ph type="sldNum" sz="quarter" idx="10"/>
          </p:nvPr>
        </p:nvSpPr>
        <p:spPr/>
        <p:txBody>
          <a:bodyPr/>
          <a:lstStyle/>
          <a:p>
            <a:pPr>
              <a:defRPr/>
            </a:pPr>
            <a:fld id="{8DA62C57-F68F-4167-9CC7-0D93D0D78B03}" type="slidenum">
              <a:rPr lang="en-GB" smtClean="0"/>
              <a:pPr>
                <a:defRPr/>
              </a:pPr>
              <a:t>7</a:t>
            </a:fld>
            <a:endParaRPr lang="en-GB" dirty="0"/>
          </a:p>
        </p:txBody>
      </p:sp>
      <p:sp>
        <p:nvSpPr>
          <p:cNvPr id="6" name="Rectangle 5">
            <a:extLst>
              <a:ext uri="{FF2B5EF4-FFF2-40B4-BE49-F238E27FC236}">
                <a16:creationId xmlns:a16="http://schemas.microsoft.com/office/drawing/2014/main" id="{CECC38D4-38E2-4E53-8592-7EE7C39C0D96}"/>
              </a:ext>
            </a:extLst>
          </p:cNvPr>
          <p:cNvSpPr/>
          <p:nvPr/>
        </p:nvSpPr>
        <p:spPr>
          <a:xfrm>
            <a:off x="262628" y="943174"/>
            <a:ext cx="4786450" cy="5016758"/>
          </a:xfrm>
          <a:prstGeom prst="rect">
            <a:avLst/>
          </a:prstGeom>
          <a:ln>
            <a:solidFill>
              <a:schemeClr val="tx2"/>
            </a:solidFill>
          </a:ln>
        </p:spPr>
        <p:txBody>
          <a:bodyPr wrap="square">
            <a:spAutoFit/>
          </a:bodyPr>
          <a:lstStyle/>
          <a:p>
            <a:pPr marL="285750" indent="-285750">
              <a:spcAft>
                <a:spcPts val="0"/>
              </a:spcAft>
              <a:buFont typeface="Arial" panose="020B0604020202020204" pitchFamily="34" charset="0"/>
              <a:buChar char="•"/>
            </a:pPr>
            <a:r>
              <a:rPr lang="en-GB" sz="1600" dirty="0">
                <a:latin typeface="+mn-lt"/>
                <a:ea typeface="Calibri" panose="020F0502020204030204" pitchFamily="34" charset="0"/>
              </a:rPr>
              <a:t>We are </a:t>
            </a:r>
            <a:r>
              <a:rPr lang="en-GB" sz="1600" b="1" dirty="0">
                <a:latin typeface="+mn-lt"/>
                <a:ea typeface="Calibri" panose="020F0502020204030204" pitchFamily="34" charset="0"/>
              </a:rPr>
              <a:t>using CRS to refer to any rehab services which are commissioned from external providers</a:t>
            </a:r>
            <a:r>
              <a:rPr lang="en-GB" sz="1600" dirty="0">
                <a:latin typeface="+mn-lt"/>
                <a:ea typeface="Calibri" panose="020F0502020204030204" pitchFamily="34" charset="0"/>
              </a:rPr>
              <a:t>, rather than delivered in-house by NPS </a:t>
            </a:r>
          </a:p>
          <a:p>
            <a:pPr marL="285750" indent="-285750">
              <a:spcAft>
                <a:spcPts val="0"/>
              </a:spcAft>
              <a:buFont typeface="Arial" panose="020B0604020202020204" pitchFamily="34" charset="0"/>
              <a:buChar char="•"/>
            </a:pPr>
            <a:r>
              <a:rPr lang="en-GB" sz="1600" dirty="0">
                <a:latin typeface="+mn-lt"/>
                <a:ea typeface="Calibri" panose="020F0502020204030204" pitchFamily="34" charset="0"/>
              </a:rPr>
              <a:t>When we are the </a:t>
            </a:r>
            <a:r>
              <a:rPr lang="en-GB" sz="1600" b="1" dirty="0">
                <a:latin typeface="+mn-lt"/>
                <a:ea typeface="Calibri" panose="020F0502020204030204" pitchFamily="34" charset="0"/>
              </a:rPr>
              <a:t>lead commissioner, </a:t>
            </a:r>
            <a:r>
              <a:rPr lang="en-GB" sz="1600" dirty="0">
                <a:latin typeface="+mn-lt"/>
                <a:ea typeface="Calibri" panose="020F0502020204030204" pitchFamily="34" charset="0"/>
              </a:rPr>
              <a:t>we will use the </a:t>
            </a:r>
            <a:r>
              <a:rPr lang="en-GB" sz="1600" b="1" dirty="0">
                <a:latin typeface="+mn-lt"/>
                <a:ea typeface="Calibri" panose="020F0502020204030204" pitchFamily="34" charset="0"/>
              </a:rPr>
              <a:t>DF as a procurement / contract route</a:t>
            </a:r>
            <a:endParaRPr lang="en-GB" sz="1600" dirty="0">
              <a:latin typeface="+mn-lt"/>
              <a:ea typeface="Calibri" panose="020F0502020204030204" pitchFamily="34" charset="0"/>
            </a:endParaRPr>
          </a:p>
          <a:p>
            <a:pPr marL="285750" indent="-285750">
              <a:spcAft>
                <a:spcPts val="0"/>
              </a:spcAft>
              <a:buFont typeface="Arial" panose="020B0604020202020204" pitchFamily="34" charset="0"/>
              <a:buChar char="•"/>
            </a:pPr>
            <a:r>
              <a:rPr lang="en-GB" sz="1600" b="1" dirty="0">
                <a:latin typeface="+mn-lt"/>
                <a:ea typeface="Calibri" panose="020F0502020204030204" pitchFamily="34" charset="0"/>
              </a:rPr>
              <a:t>Co-commissioned services </a:t>
            </a:r>
            <a:r>
              <a:rPr lang="en-GB" sz="1600" dirty="0">
                <a:latin typeface="+mn-lt"/>
                <a:ea typeface="Calibri" panose="020F0502020204030204" pitchFamily="34" charset="0"/>
              </a:rPr>
              <a:t>could use the DF, or they could use the other commissioner’s procurement / contract route</a:t>
            </a:r>
          </a:p>
          <a:p>
            <a:pPr marL="285750" indent="-285750">
              <a:spcAft>
                <a:spcPts val="0"/>
              </a:spcAft>
              <a:buFont typeface="Arial" panose="020B0604020202020204" pitchFamily="34" charset="0"/>
              <a:buChar char="•"/>
            </a:pPr>
            <a:r>
              <a:rPr lang="en-GB" sz="1600" b="1" dirty="0">
                <a:latin typeface="+mn-lt"/>
                <a:ea typeface="Calibri" panose="020F0502020204030204" pitchFamily="34" charset="0"/>
              </a:rPr>
              <a:t>Enforceable sentence delivery services </a:t>
            </a:r>
            <a:r>
              <a:rPr lang="en-GB" sz="1600" dirty="0">
                <a:latin typeface="+mn-lt"/>
                <a:ea typeface="Calibri" panose="020F0502020204030204" pitchFamily="34" charset="0"/>
              </a:rPr>
              <a:t>are only being commissioned nationally for Accommodation, ETE, wellbeing and women’s for the first 3-4 years </a:t>
            </a:r>
          </a:p>
          <a:p>
            <a:pPr marL="285750" indent="-285750">
              <a:spcAft>
                <a:spcPts val="0"/>
              </a:spcAft>
              <a:buFont typeface="Arial" panose="020B0604020202020204" pitchFamily="34" charset="0"/>
              <a:buChar char="•"/>
            </a:pPr>
            <a:r>
              <a:rPr lang="en-GB" sz="1600" b="1" dirty="0">
                <a:latin typeface="+mn-lt"/>
                <a:ea typeface="Calibri" panose="020F0502020204030204" pitchFamily="34" charset="0"/>
              </a:rPr>
              <a:t>Replacement enforceable services </a:t>
            </a:r>
            <a:r>
              <a:rPr lang="en-GB" sz="1600" dirty="0">
                <a:latin typeface="+mn-lt"/>
                <a:ea typeface="Calibri" panose="020F0502020204030204" pitchFamily="34" charset="0"/>
              </a:rPr>
              <a:t>after the 3-4 years will be commissioned regionally by your commissioning team </a:t>
            </a:r>
          </a:p>
          <a:p>
            <a:pPr marL="285750" indent="-285750">
              <a:spcAft>
                <a:spcPts val="0"/>
              </a:spcAft>
              <a:buFont typeface="Arial" panose="020B0604020202020204" pitchFamily="34" charset="0"/>
              <a:buChar char="•"/>
            </a:pPr>
            <a:r>
              <a:rPr lang="en-GB" sz="1600" b="1" dirty="0">
                <a:latin typeface="+mn-lt"/>
              </a:rPr>
              <a:t>Any enforceable FBD or D&amp;R services </a:t>
            </a:r>
            <a:r>
              <a:rPr lang="en-GB" sz="1600" dirty="0">
                <a:latin typeface="+mn-lt"/>
              </a:rPr>
              <a:t>that we as a region choose to commission will also be commissioned regionally rather than nationally</a:t>
            </a:r>
          </a:p>
        </p:txBody>
      </p:sp>
      <p:pic>
        <p:nvPicPr>
          <p:cNvPr id="1026" name="Picture 6" descr="image011">
            <a:extLst>
              <a:ext uri="{FF2B5EF4-FFF2-40B4-BE49-F238E27FC236}">
                <a16:creationId xmlns:a16="http://schemas.microsoft.com/office/drawing/2014/main" id="{0C21F153-7515-4A12-9DD4-553971C8A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177" y="943174"/>
            <a:ext cx="6742398" cy="37925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9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0CD0-FFA7-4658-8384-51E26D8233B1}"/>
              </a:ext>
            </a:extLst>
          </p:cNvPr>
          <p:cNvSpPr>
            <a:spLocks noGrp="1"/>
          </p:cNvSpPr>
          <p:nvPr>
            <p:ph type="title"/>
          </p:nvPr>
        </p:nvSpPr>
        <p:spPr>
          <a:xfrm>
            <a:off x="504000" y="432000"/>
            <a:ext cx="11131200" cy="511174"/>
          </a:xfrm>
        </p:spPr>
        <p:txBody>
          <a:bodyPr/>
          <a:lstStyle/>
          <a:p>
            <a:r>
              <a:rPr lang="en-GB" dirty="0"/>
              <a:t>Commissioned Rehabilitative Services </a:t>
            </a:r>
            <a:r>
              <a:rPr lang="en-GB" b="0" dirty="0"/>
              <a:t>(</a:t>
            </a:r>
            <a:r>
              <a:rPr lang="en-GB" dirty="0"/>
              <a:t>3 </a:t>
            </a:r>
            <a:r>
              <a:rPr lang="en-GB" b="0" dirty="0"/>
              <a:t>of</a:t>
            </a:r>
            <a:r>
              <a:rPr lang="en-GB" dirty="0"/>
              <a:t> 6</a:t>
            </a:r>
            <a:r>
              <a:rPr lang="en-GB" b="0" dirty="0"/>
              <a:t>)</a:t>
            </a:r>
            <a:endParaRPr lang="en-GB" dirty="0"/>
          </a:p>
        </p:txBody>
      </p:sp>
      <p:sp>
        <p:nvSpPr>
          <p:cNvPr id="4" name="Slide Number Placeholder 3">
            <a:extLst>
              <a:ext uri="{FF2B5EF4-FFF2-40B4-BE49-F238E27FC236}">
                <a16:creationId xmlns:a16="http://schemas.microsoft.com/office/drawing/2014/main" id="{0AC816C1-A172-474F-9B6F-8FD18B99D62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F3CA816-33B0-46D8-8DAA-A79C8C91A1B5}"/>
              </a:ext>
            </a:extLst>
          </p:cNvPr>
          <p:cNvSpPr/>
          <p:nvPr/>
        </p:nvSpPr>
        <p:spPr>
          <a:xfrm>
            <a:off x="438055" y="1093807"/>
            <a:ext cx="11321553"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Learning and development</a:t>
            </a:r>
            <a:endParaRPr lang="en-GB" sz="1400" b="1" dirty="0">
              <a:solidFill>
                <a:schemeClr val="tx1"/>
              </a:solidFill>
              <a:cs typeface="Arial"/>
            </a:endParaRPr>
          </a:p>
        </p:txBody>
      </p:sp>
      <p:sp>
        <p:nvSpPr>
          <p:cNvPr id="3" name="TextBox 2">
            <a:extLst>
              <a:ext uri="{FF2B5EF4-FFF2-40B4-BE49-F238E27FC236}">
                <a16:creationId xmlns:a16="http://schemas.microsoft.com/office/drawing/2014/main" id="{E2C3F23F-6FED-4D69-824C-C2B4A73375B8}"/>
              </a:ext>
            </a:extLst>
          </p:cNvPr>
          <p:cNvSpPr txBox="1"/>
          <p:nvPr/>
        </p:nvSpPr>
        <p:spPr>
          <a:xfrm>
            <a:off x="329605" y="1656000"/>
            <a:ext cx="3600000" cy="4216539"/>
          </a:xfrm>
          <a:prstGeom prst="rect">
            <a:avLst/>
          </a:prstGeom>
          <a:noFill/>
        </p:spPr>
        <p:txBody>
          <a:bodyPr wrap="square" rtlCol="0">
            <a:spAutoFit/>
          </a:bodyPr>
          <a:lstStyle/>
          <a:p>
            <a:r>
              <a:rPr lang="en-GB" sz="1400" b="1" dirty="0"/>
              <a:t>What?</a:t>
            </a:r>
          </a:p>
          <a:p>
            <a:endParaRPr lang="en-GB" sz="1400" b="1" dirty="0"/>
          </a:p>
          <a:p>
            <a:pPr marL="182563" indent="-182563">
              <a:buFont typeface="Arial" panose="020B0604020202020204" pitchFamily="34" charset="0"/>
              <a:buChar char="•"/>
            </a:pPr>
            <a:r>
              <a:rPr lang="en-GB" sz="1200" dirty="0">
                <a:solidFill>
                  <a:srgbClr val="000000"/>
                </a:solidFill>
              </a:rPr>
              <a:t>Ahead of the introduction of the Commissioned Rehabilitative Services we want probation practitioners to feel trust and confidence in the Day 1 services overall and to know what will be available in their area. </a:t>
            </a:r>
          </a:p>
          <a:p>
            <a:pPr marL="182563" indent="-182563"/>
            <a:endParaRPr lang="en-GB" sz="1200" dirty="0">
              <a:solidFill>
                <a:srgbClr val="000000"/>
              </a:solidFill>
              <a:cs typeface="Arial"/>
            </a:endParaRPr>
          </a:p>
          <a:p>
            <a:pPr marL="182563" indent="-182563">
              <a:buFont typeface="Arial" panose="020B0604020202020204" pitchFamily="34" charset="0"/>
              <a:buChar char="•"/>
            </a:pPr>
            <a:r>
              <a:rPr lang="en-GB" sz="1200" dirty="0">
                <a:solidFill>
                  <a:srgbClr val="000000"/>
                </a:solidFill>
              </a:rPr>
              <a:t>Learning resources are being designed that will support practitioners through the Rehabilitative Services referral journey including selecting the right intervention, undertaking a referral and working together with the provider to ensure the Service User experiences seamless support. </a:t>
            </a:r>
            <a:endParaRPr lang="en-GB" sz="1200" dirty="0">
              <a:solidFill>
                <a:srgbClr val="000000"/>
              </a:solidFill>
              <a:cs typeface="Arial"/>
            </a:endParaRPr>
          </a:p>
          <a:p>
            <a:pPr marL="182563" indent="-182563"/>
            <a:endParaRPr lang="en-GB" sz="1200" dirty="0">
              <a:solidFill>
                <a:srgbClr val="000000"/>
              </a:solidFill>
            </a:endParaRPr>
          </a:p>
          <a:p>
            <a:pPr marL="182563" indent="-182563">
              <a:buFont typeface="Arial" panose="020B0604020202020204" pitchFamily="34" charset="0"/>
              <a:buChar char="•"/>
            </a:pPr>
            <a:r>
              <a:rPr lang="en-GB" sz="1200" dirty="0">
                <a:solidFill>
                  <a:srgbClr val="000000"/>
                </a:solidFill>
              </a:rPr>
              <a:t>In line with the other learning that has been designed to support transition to the new NPS, we are making greater use of digital resources (e.g., FAQs, checklists, videos etc.) to enable staff to access learning and support when it’s convenient for them, so they can learn at their own pace.  </a:t>
            </a:r>
          </a:p>
        </p:txBody>
      </p:sp>
      <p:sp>
        <p:nvSpPr>
          <p:cNvPr id="9" name="TextBox 8">
            <a:extLst>
              <a:ext uri="{FF2B5EF4-FFF2-40B4-BE49-F238E27FC236}">
                <a16:creationId xmlns:a16="http://schemas.microsoft.com/office/drawing/2014/main" id="{2BCAB0FD-547C-465F-8E98-CB47142EA172}"/>
              </a:ext>
            </a:extLst>
          </p:cNvPr>
          <p:cNvSpPr txBox="1"/>
          <p:nvPr/>
        </p:nvSpPr>
        <p:spPr>
          <a:xfrm>
            <a:off x="8209877" y="1656000"/>
            <a:ext cx="3600000" cy="3262432"/>
          </a:xfrm>
          <a:prstGeom prst="rect">
            <a:avLst/>
          </a:prstGeom>
          <a:noFill/>
        </p:spPr>
        <p:txBody>
          <a:bodyPr wrap="square" rtlCol="0">
            <a:spAutoFit/>
          </a:bodyPr>
          <a:lstStyle/>
          <a:p>
            <a:r>
              <a:rPr lang="en-GB" sz="1400" b="1" dirty="0">
                <a:latin typeface="Arial"/>
                <a:cs typeface="Arial"/>
              </a:rPr>
              <a:t>When?</a:t>
            </a:r>
          </a:p>
          <a:p>
            <a:endParaRPr lang="en-GB" sz="1200" b="1" dirty="0">
              <a:latin typeface="Arial"/>
              <a:cs typeface="Arial"/>
            </a:endParaRPr>
          </a:p>
          <a:p>
            <a:pPr marL="182563" indent="-182563">
              <a:buFont typeface="Arial" panose="020B0604020202020204" pitchFamily="34" charset="0"/>
              <a:buChar char="•"/>
            </a:pPr>
            <a:r>
              <a:rPr lang="en-GB" sz="1200" dirty="0">
                <a:solidFill>
                  <a:srgbClr val="000000"/>
                </a:solidFill>
              </a:rPr>
              <a:t>Communications will be planned throughout </a:t>
            </a:r>
            <a:r>
              <a:rPr lang="en-GB" sz="1200" b="1" dirty="0">
                <a:solidFill>
                  <a:srgbClr val="000000"/>
                </a:solidFill>
              </a:rPr>
              <a:t>March</a:t>
            </a:r>
            <a:r>
              <a:rPr lang="en-GB" sz="1200" dirty="0">
                <a:solidFill>
                  <a:srgbClr val="000000"/>
                </a:solidFill>
              </a:rPr>
              <a:t> and </a:t>
            </a:r>
            <a:r>
              <a:rPr lang="en-GB" sz="1200" b="1" dirty="0">
                <a:solidFill>
                  <a:srgbClr val="000000"/>
                </a:solidFill>
              </a:rPr>
              <a:t>April</a:t>
            </a:r>
            <a:r>
              <a:rPr lang="en-GB" sz="1200" dirty="0">
                <a:solidFill>
                  <a:srgbClr val="000000"/>
                </a:solidFill>
              </a:rPr>
              <a:t> to raise awareness of the new Commissioned Rehabilitative Services and increase practitioner’s awareness of the new way of working in </a:t>
            </a:r>
            <a:r>
              <a:rPr lang="en-GB" sz="1200" b="1" dirty="0">
                <a:solidFill>
                  <a:srgbClr val="000000"/>
                </a:solidFill>
              </a:rPr>
              <a:t>June</a:t>
            </a:r>
            <a:r>
              <a:rPr lang="en-GB" sz="1200" dirty="0">
                <a:solidFill>
                  <a:srgbClr val="000000"/>
                </a:solidFill>
              </a:rPr>
              <a:t>. A number of bitesize videos will be shared very soon.</a:t>
            </a:r>
          </a:p>
          <a:p>
            <a:endParaRPr lang="en-GB" sz="1200" dirty="0">
              <a:solidFill>
                <a:srgbClr val="000000"/>
              </a:solidFill>
            </a:endParaRPr>
          </a:p>
          <a:p>
            <a:pPr marL="182563" indent="-182563">
              <a:buFont typeface="Arial" panose="020B0604020202020204" pitchFamily="34" charset="0"/>
              <a:buChar char="•"/>
            </a:pPr>
            <a:r>
              <a:rPr lang="en-GB" sz="1200" dirty="0">
                <a:solidFill>
                  <a:srgbClr val="000000"/>
                </a:solidFill>
              </a:rPr>
              <a:t>The suite of learning resources and support will be made available to all staff via MyLearning in </a:t>
            </a:r>
            <a:r>
              <a:rPr lang="en-GB" sz="1200" b="1" dirty="0">
                <a:solidFill>
                  <a:srgbClr val="000000"/>
                </a:solidFill>
              </a:rPr>
              <a:t>May</a:t>
            </a:r>
            <a:r>
              <a:rPr lang="en-GB" sz="1200" dirty="0">
                <a:solidFill>
                  <a:srgbClr val="000000"/>
                </a:solidFill>
              </a:rPr>
              <a:t>, with relevant communications informing staff of how to access and encourage their completion of the required learning</a:t>
            </a:r>
            <a:endParaRPr lang="en-GB" sz="1200" dirty="0">
              <a:solidFill>
                <a:srgbClr val="000000"/>
              </a:solidFill>
              <a:cs typeface="Arial"/>
            </a:endParaRPr>
          </a:p>
          <a:p>
            <a:pPr marL="182563" indent="-182563">
              <a:buFont typeface="Arial" panose="020B0604020202020204" pitchFamily="34" charset="0"/>
              <a:buChar char="•"/>
            </a:pPr>
            <a:endParaRPr lang="en-GB" sz="1200" dirty="0">
              <a:solidFill>
                <a:srgbClr val="000000"/>
              </a:solidFill>
            </a:endParaRPr>
          </a:p>
          <a:p>
            <a:pPr marL="182563" indent="-182563">
              <a:buFont typeface="Arial" panose="020B0604020202020204" pitchFamily="34" charset="0"/>
              <a:buChar char="•"/>
            </a:pPr>
            <a:r>
              <a:rPr lang="en-GB" sz="1200" dirty="0">
                <a:solidFill>
                  <a:srgbClr val="000000"/>
                </a:solidFill>
              </a:rPr>
              <a:t>Regional strategies to build sustained practice in the regions from Day 1</a:t>
            </a:r>
            <a:endParaRPr lang="en-GB" sz="1200" dirty="0">
              <a:solidFill>
                <a:srgbClr val="000000"/>
              </a:solidFill>
              <a:cs typeface="Arial"/>
            </a:endParaRPr>
          </a:p>
        </p:txBody>
      </p:sp>
      <p:sp>
        <p:nvSpPr>
          <p:cNvPr id="10" name="TextBox 9">
            <a:extLst>
              <a:ext uri="{FF2B5EF4-FFF2-40B4-BE49-F238E27FC236}">
                <a16:creationId xmlns:a16="http://schemas.microsoft.com/office/drawing/2014/main" id="{54DCCAFC-1BD2-4A8B-A7FA-EDBE5C88302C}"/>
              </a:ext>
            </a:extLst>
          </p:cNvPr>
          <p:cNvSpPr txBox="1"/>
          <p:nvPr/>
        </p:nvSpPr>
        <p:spPr>
          <a:xfrm>
            <a:off x="4201046" y="1656000"/>
            <a:ext cx="3600000" cy="4555093"/>
          </a:xfrm>
          <a:prstGeom prst="rect">
            <a:avLst/>
          </a:prstGeom>
          <a:noFill/>
        </p:spPr>
        <p:txBody>
          <a:bodyPr wrap="square" rtlCol="0">
            <a:spAutoFit/>
          </a:bodyPr>
          <a:lstStyle/>
          <a:p>
            <a:r>
              <a:rPr lang="en-GB" sz="1400" b="1" dirty="0">
                <a:latin typeface="Arial"/>
                <a:cs typeface="Arial"/>
              </a:rPr>
              <a:t>How?</a:t>
            </a:r>
          </a:p>
          <a:p>
            <a:endParaRPr lang="en-GB" sz="1200" b="1" dirty="0">
              <a:latin typeface="Arial"/>
              <a:cs typeface="Arial"/>
            </a:endParaRPr>
          </a:p>
          <a:p>
            <a:r>
              <a:rPr lang="en-GB" sz="1200" dirty="0">
                <a:latin typeface="Arial"/>
                <a:cs typeface="Arial"/>
              </a:rPr>
              <a:t>Learning resources for the Commissioned Rehabilitative Services will cover:</a:t>
            </a:r>
            <a:endParaRPr lang="en-GB" sz="1200" dirty="0">
              <a:cs typeface="Arial"/>
            </a:endParaRPr>
          </a:p>
          <a:p>
            <a:endParaRPr lang="en-GB" sz="1200" dirty="0">
              <a:latin typeface="Arial"/>
              <a:cs typeface="Arial"/>
            </a:endParaRPr>
          </a:p>
          <a:p>
            <a:pPr marL="182563" indent="-182563">
              <a:buFont typeface="Arial" panose="020B0604020202020204" pitchFamily="34" charset="0"/>
              <a:buChar char="•"/>
            </a:pPr>
            <a:r>
              <a:rPr lang="en-GB" sz="1200" dirty="0">
                <a:latin typeface="Arial"/>
                <a:cs typeface="Arial"/>
              </a:rPr>
              <a:t>Broadly what services are available (more detail on specific services at regional level)</a:t>
            </a:r>
          </a:p>
          <a:p>
            <a:pPr marL="182563" indent="-182563">
              <a:buFont typeface="Arial" panose="020B0604020202020204" pitchFamily="34" charset="0"/>
              <a:buChar char="•"/>
            </a:pPr>
            <a:endParaRPr lang="en-GB" sz="1200" dirty="0">
              <a:latin typeface="Arial"/>
              <a:cs typeface="Arial"/>
            </a:endParaRPr>
          </a:p>
          <a:p>
            <a:pPr marL="182563" indent="-182563">
              <a:buFont typeface="Arial" panose="020B0604020202020204" pitchFamily="34" charset="0"/>
              <a:buChar char="•"/>
            </a:pPr>
            <a:r>
              <a:rPr lang="en-GB" sz="1200" dirty="0">
                <a:latin typeface="Arial"/>
                <a:cs typeface="Arial"/>
              </a:rPr>
              <a:t>What staff will experience differently when referring individuals (e.g. assessment of risk, need and complexity, how to use the new digital system)</a:t>
            </a:r>
            <a:endParaRPr lang="en-GB" sz="1200" dirty="0">
              <a:cs typeface="Arial"/>
            </a:endParaRPr>
          </a:p>
          <a:p>
            <a:pPr marL="182563" indent="-182563">
              <a:buFont typeface="Arial" panose="020B0604020202020204" pitchFamily="34" charset="0"/>
              <a:buChar char="•"/>
            </a:pPr>
            <a:endParaRPr lang="en-GB" sz="1200" dirty="0">
              <a:latin typeface="Arial"/>
              <a:cs typeface="Arial"/>
            </a:endParaRPr>
          </a:p>
          <a:p>
            <a:pPr marL="182563" indent="-182563">
              <a:buFont typeface="Arial" panose="020B0604020202020204" pitchFamily="34" charset="0"/>
              <a:buChar char="•"/>
            </a:pPr>
            <a:r>
              <a:rPr lang="en-GB" sz="1200" dirty="0">
                <a:latin typeface="Arial"/>
                <a:cs typeface="Arial"/>
              </a:rPr>
              <a:t>Helpful insights and advice from key individuals involved in the Rehabilitative Services, e.g. Contract Managers, Service Providers</a:t>
            </a:r>
          </a:p>
          <a:p>
            <a:pPr marL="182563" indent="-182563">
              <a:buFont typeface="Arial" panose="020B0604020202020204" pitchFamily="34" charset="0"/>
              <a:buChar char="•"/>
            </a:pPr>
            <a:endParaRPr lang="en-GB" sz="1200" dirty="0">
              <a:cs typeface="Arial"/>
            </a:endParaRPr>
          </a:p>
          <a:p>
            <a:pPr marL="182563" indent="-182563">
              <a:buFont typeface="Arial" panose="020B0604020202020204" pitchFamily="34" charset="0"/>
              <a:buChar char="•"/>
            </a:pPr>
            <a:r>
              <a:rPr lang="en-GB" sz="1200" dirty="0">
                <a:latin typeface="Arial"/>
                <a:cs typeface="Arial"/>
              </a:rPr>
              <a:t>How to work in partnership with service providers to get the best outcomes for service users; and </a:t>
            </a:r>
          </a:p>
          <a:p>
            <a:pPr marL="182563" indent="-182563">
              <a:buFont typeface="Arial" panose="020B0604020202020204" pitchFamily="34" charset="0"/>
              <a:buChar char="•"/>
            </a:pPr>
            <a:endParaRPr lang="en-GB" sz="1200" dirty="0">
              <a:latin typeface="Arial"/>
              <a:cs typeface="Arial"/>
            </a:endParaRPr>
          </a:p>
          <a:p>
            <a:pPr marL="182563" indent="-182563">
              <a:buFont typeface="Arial" panose="020B0604020202020204" pitchFamily="34" charset="0"/>
              <a:buChar char="•"/>
            </a:pPr>
            <a:r>
              <a:rPr lang="en-GB" sz="1200" dirty="0">
                <a:latin typeface="Arial"/>
                <a:cs typeface="Arial"/>
              </a:rPr>
              <a:t>What ongoing support and help is available within their region for CRS </a:t>
            </a:r>
          </a:p>
          <a:p>
            <a:endParaRPr lang="en-GB" sz="1200" dirty="0"/>
          </a:p>
        </p:txBody>
      </p:sp>
      <p:grpSp>
        <p:nvGrpSpPr>
          <p:cNvPr id="11" name="Group 10">
            <a:extLst>
              <a:ext uri="{FF2B5EF4-FFF2-40B4-BE49-F238E27FC236}">
                <a16:creationId xmlns:a16="http://schemas.microsoft.com/office/drawing/2014/main" id="{BA122FA6-73B3-4F1E-918C-A8818FA460C2}"/>
              </a:ext>
            </a:extLst>
          </p:cNvPr>
          <p:cNvGrpSpPr/>
          <p:nvPr/>
        </p:nvGrpSpPr>
        <p:grpSpPr>
          <a:xfrm>
            <a:off x="10465595" y="4848869"/>
            <a:ext cx="1396800" cy="1396800"/>
            <a:chOff x="10465595" y="4812293"/>
            <a:chExt cx="1396800" cy="1396800"/>
          </a:xfrm>
        </p:grpSpPr>
        <p:pic>
          <p:nvPicPr>
            <p:cNvPr id="7" name="Picture 6">
              <a:extLst>
                <a:ext uri="{FF2B5EF4-FFF2-40B4-BE49-F238E27FC236}">
                  <a16:creationId xmlns:a16="http://schemas.microsoft.com/office/drawing/2014/main" id="{2E168E59-F548-4911-A7BA-13219E17A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5595" y="4812293"/>
              <a:ext cx="1396800" cy="1396800"/>
            </a:xfrm>
            <a:prstGeom prst="rect">
              <a:avLst/>
            </a:prstGeom>
          </p:spPr>
        </p:pic>
        <p:sp>
          <p:nvSpPr>
            <p:cNvPr id="8" name="Rectangle 7">
              <a:extLst>
                <a:ext uri="{FF2B5EF4-FFF2-40B4-BE49-F238E27FC236}">
                  <a16:creationId xmlns:a16="http://schemas.microsoft.com/office/drawing/2014/main" id="{817AC429-5C1E-4A99-8D41-8B52F264D3A7}"/>
                </a:ext>
              </a:extLst>
            </p:cNvPr>
            <p:cNvSpPr/>
            <p:nvPr/>
          </p:nvSpPr>
          <p:spPr>
            <a:xfrm rot="20494548">
              <a:off x="10782635" y="5143047"/>
              <a:ext cx="361057" cy="27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Impact" panose="020B0806030902050204" pitchFamily="34" charset="0"/>
                  <a:cs typeface="Cavolini" panose="020B0502040204020203" pitchFamily="66" charset="0"/>
                </a:rPr>
                <a:t>CRS</a:t>
              </a:r>
            </a:p>
          </p:txBody>
        </p:sp>
      </p:grpSp>
      <p:cxnSp>
        <p:nvCxnSpPr>
          <p:cNvPr id="13" name="Straight Connector 12">
            <a:extLst>
              <a:ext uri="{FF2B5EF4-FFF2-40B4-BE49-F238E27FC236}">
                <a16:creationId xmlns:a16="http://schemas.microsoft.com/office/drawing/2014/main" id="{8FD778E0-F569-443F-B6FB-4398A21E69CA}"/>
              </a:ext>
            </a:extLst>
          </p:cNvPr>
          <p:cNvCxnSpPr/>
          <p:nvPr/>
        </p:nvCxnSpPr>
        <p:spPr>
          <a:xfrm>
            <a:off x="4155325" y="1800000"/>
            <a:ext cx="0" cy="433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7816EE-13F5-4AA2-8999-6B6A9FBE681E}"/>
              </a:ext>
            </a:extLst>
          </p:cNvPr>
          <p:cNvCxnSpPr/>
          <p:nvPr/>
        </p:nvCxnSpPr>
        <p:spPr>
          <a:xfrm>
            <a:off x="8164157" y="1800000"/>
            <a:ext cx="0" cy="433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68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E87905-DC8C-4C64-9B00-C88C09B32627}"/>
              </a:ext>
            </a:extLst>
          </p:cNvPr>
          <p:cNvSpPr txBox="1"/>
          <p:nvPr/>
        </p:nvSpPr>
        <p:spPr>
          <a:xfrm>
            <a:off x="414906" y="1022587"/>
            <a:ext cx="6262397" cy="1631216"/>
          </a:xfrm>
          <a:prstGeom prst="rect">
            <a:avLst/>
          </a:prstGeom>
          <a:noFill/>
        </p:spPr>
        <p:txBody>
          <a:bodyPr wrap="square" lIns="91440" tIns="45720" rIns="91440" bIns="45720" rtlCol="0" anchor="t">
            <a:spAutoFit/>
          </a:bodyPr>
          <a:lstStyle/>
          <a:p>
            <a:r>
              <a:rPr lang="en-GB" sz="1100" b="1" dirty="0">
                <a:latin typeface="Arial"/>
                <a:cs typeface="Arial"/>
              </a:rPr>
              <a:t>The CRS Learning Toolkit is a blended approach </a:t>
            </a:r>
            <a:r>
              <a:rPr lang="en-GB" sz="1100" dirty="0">
                <a:latin typeface="Arial"/>
                <a:cs typeface="Arial"/>
              </a:rPr>
              <a:t>that combines guidance on best practice along with practical resources on the process and the underlying digital platform. It allows busy practitioners to learn on the job – and to tailor their learning for their own needs and circumstances.</a:t>
            </a:r>
          </a:p>
          <a:p>
            <a:r>
              <a:rPr lang="en-GB" sz="1100" b="1" dirty="0">
                <a:latin typeface="Arial"/>
                <a:cs typeface="Arial"/>
              </a:rPr>
              <a:t>All will be asked to pass a ‘Knowledge Check’ before Day 1</a:t>
            </a:r>
            <a:r>
              <a:rPr lang="en-GB" sz="1100" dirty="0">
                <a:latin typeface="Arial"/>
                <a:cs typeface="Arial"/>
              </a:rPr>
              <a:t>, demonstrating a clear understanding of the new expectations and processes before starting work in the unified organisation. This knowledge check can be taken more than once, allowing practitioners to correct misunderstandings and learn from mistakes.</a:t>
            </a:r>
          </a:p>
          <a:p>
            <a:endParaRPr lang="en-GB" sz="1200" dirty="0">
              <a:cs typeface="Arial"/>
            </a:endParaRPr>
          </a:p>
        </p:txBody>
      </p:sp>
      <p:pic>
        <p:nvPicPr>
          <p:cNvPr id="6" name="Picture 5">
            <a:extLst>
              <a:ext uri="{FF2B5EF4-FFF2-40B4-BE49-F238E27FC236}">
                <a16:creationId xmlns:a16="http://schemas.microsoft.com/office/drawing/2014/main" id="{D1696380-D24D-40D1-BE47-46C80F1EBD11}"/>
              </a:ext>
            </a:extLst>
          </p:cNvPr>
          <p:cNvPicPr>
            <a:picLocks noChangeAspect="1"/>
          </p:cNvPicPr>
          <p:nvPr/>
        </p:nvPicPr>
        <p:blipFill>
          <a:blip r:embed="rId2"/>
          <a:stretch>
            <a:fillRect/>
          </a:stretch>
        </p:blipFill>
        <p:spPr>
          <a:xfrm>
            <a:off x="615211" y="2480930"/>
            <a:ext cx="1932421" cy="1080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86B8C18-1701-4087-9B88-29C07E3E8840}"/>
              </a:ext>
            </a:extLst>
          </p:cNvPr>
          <p:cNvSpPr txBox="1"/>
          <p:nvPr/>
        </p:nvSpPr>
        <p:spPr>
          <a:xfrm>
            <a:off x="522176" y="3665162"/>
            <a:ext cx="2313646" cy="553998"/>
          </a:xfrm>
          <a:prstGeom prst="rect">
            <a:avLst/>
          </a:prstGeom>
          <a:noFill/>
        </p:spPr>
        <p:txBody>
          <a:bodyPr wrap="square" rtlCol="0">
            <a:spAutoFit/>
          </a:bodyPr>
          <a:lstStyle/>
          <a:p>
            <a:r>
              <a:rPr lang="en-GB" sz="1000" dirty="0">
                <a:solidFill>
                  <a:srgbClr val="7030A0"/>
                </a:solidFill>
              </a:rPr>
              <a:t>LEADER VIDEO </a:t>
            </a:r>
          </a:p>
          <a:p>
            <a:pPr>
              <a:spcBef>
                <a:spcPts val="0"/>
              </a:spcBef>
            </a:pPr>
            <a:r>
              <a:rPr lang="en-GB" sz="1000" b="1" dirty="0"/>
              <a:t>What’s my role in managing end-to-end sentences?</a:t>
            </a:r>
          </a:p>
        </p:txBody>
      </p:sp>
      <p:sp>
        <p:nvSpPr>
          <p:cNvPr id="8" name="Oval 7">
            <a:extLst>
              <a:ext uri="{FF2B5EF4-FFF2-40B4-BE49-F238E27FC236}">
                <a16:creationId xmlns:a16="http://schemas.microsoft.com/office/drawing/2014/main" id="{6AF4B7A0-2B27-4882-A745-449DA3AD7AAE}"/>
              </a:ext>
            </a:extLst>
          </p:cNvPr>
          <p:cNvSpPr/>
          <p:nvPr/>
        </p:nvSpPr>
        <p:spPr>
          <a:xfrm>
            <a:off x="430131" y="252444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pic>
        <p:nvPicPr>
          <p:cNvPr id="9" name="Picture 8">
            <a:extLst>
              <a:ext uri="{FF2B5EF4-FFF2-40B4-BE49-F238E27FC236}">
                <a16:creationId xmlns:a16="http://schemas.microsoft.com/office/drawing/2014/main" id="{12F37D22-A6DD-4147-A212-A526D6FD2E6B}"/>
              </a:ext>
            </a:extLst>
          </p:cNvPr>
          <p:cNvPicPr>
            <a:picLocks noChangeAspect="1"/>
          </p:cNvPicPr>
          <p:nvPr/>
        </p:nvPicPr>
        <p:blipFill>
          <a:blip r:embed="rId3"/>
          <a:stretch>
            <a:fillRect/>
          </a:stretch>
        </p:blipFill>
        <p:spPr>
          <a:xfrm>
            <a:off x="3051003" y="2469818"/>
            <a:ext cx="1920443" cy="1080000"/>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E17C68A7-D314-4DBD-B0FA-8C387C46048B}"/>
              </a:ext>
            </a:extLst>
          </p:cNvPr>
          <p:cNvSpPr/>
          <p:nvPr/>
        </p:nvSpPr>
        <p:spPr>
          <a:xfrm>
            <a:off x="2835822" y="249912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1" name="TextBox 10">
            <a:extLst>
              <a:ext uri="{FF2B5EF4-FFF2-40B4-BE49-F238E27FC236}">
                <a16:creationId xmlns:a16="http://schemas.microsoft.com/office/drawing/2014/main" id="{08387BD1-A77F-42C5-B59A-C80FD92648EA}"/>
              </a:ext>
            </a:extLst>
          </p:cNvPr>
          <p:cNvSpPr txBox="1"/>
          <p:nvPr/>
        </p:nvSpPr>
        <p:spPr>
          <a:xfrm>
            <a:off x="2965539" y="3640116"/>
            <a:ext cx="1535341" cy="553998"/>
          </a:xfrm>
          <a:prstGeom prst="rect">
            <a:avLst/>
          </a:prstGeom>
          <a:noFill/>
        </p:spPr>
        <p:txBody>
          <a:bodyPr wrap="square" rtlCol="0">
            <a:spAutoFit/>
          </a:bodyPr>
          <a:lstStyle/>
          <a:p>
            <a:r>
              <a:rPr lang="en-GB" sz="1000" dirty="0">
                <a:solidFill>
                  <a:srgbClr val="7030A0"/>
                </a:solidFill>
              </a:rPr>
              <a:t>ANIMATED VIDEO </a:t>
            </a:r>
          </a:p>
          <a:p>
            <a:pPr>
              <a:spcBef>
                <a:spcPts val="0"/>
              </a:spcBef>
            </a:pPr>
            <a:r>
              <a:rPr lang="en-GB" sz="1000" b="1" dirty="0"/>
              <a:t>What’s in it for me – and my Service User? </a:t>
            </a:r>
          </a:p>
        </p:txBody>
      </p:sp>
      <p:pic>
        <p:nvPicPr>
          <p:cNvPr id="12" name="Picture 11">
            <a:extLst>
              <a:ext uri="{FF2B5EF4-FFF2-40B4-BE49-F238E27FC236}">
                <a16:creationId xmlns:a16="http://schemas.microsoft.com/office/drawing/2014/main" id="{261258E9-03D2-4596-A630-E72DE8D158F0}"/>
              </a:ext>
            </a:extLst>
          </p:cNvPr>
          <p:cNvPicPr>
            <a:picLocks noChangeAspect="1"/>
          </p:cNvPicPr>
          <p:nvPr/>
        </p:nvPicPr>
        <p:blipFill>
          <a:blip r:embed="rId4"/>
          <a:stretch>
            <a:fillRect/>
          </a:stretch>
        </p:blipFill>
        <p:spPr>
          <a:xfrm>
            <a:off x="6677303" y="2793738"/>
            <a:ext cx="3214286" cy="18000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FEE40DF3-D9F1-4086-A0D7-72B6622D62A5}"/>
              </a:ext>
            </a:extLst>
          </p:cNvPr>
          <p:cNvPicPr>
            <a:picLocks noChangeAspect="1"/>
          </p:cNvPicPr>
          <p:nvPr/>
        </p:nvPicPr>
        <p:blipFill>
          <a:blip r:embed="rId5"/>
          <a:stretch>
            <a:fillRect/>
          </a:stretch>
        </p:blipFill>
        <p:spPr>
          <a:xfrm>
            <a:off x="6721532" y="1442103"/>
            <a:ext cx="746958" cy="108000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C0B0FB0-A6CB-4CAD-92C9-91CFADDC9166}"/>
              </a:ext>
            </a:extLst>
          </p:cNvPr>
          <p:cNvPicPr>
            <a:picLocks noChangeAspect="1"/>
          </p:cNvPicPr>
          <p:nvPr/>
        </p:nvPicPr>
        <p:blipFill>
          <a:blip r:embed="rId6"/>
          <a:stretch>
            <a:fillRect/>
          </a:stretch>
        </p:blipFill>
        <p:spPr>
          <a:xfrm>
            <a:off x="8998634" y="1442103"/>
            <a:ext cx="753636" cy="10800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9424728-B071-4027-84D1-AA3B6C9C369C}"/>
              </a:ext>
            </a:extLst>
          </p:cNvPr>
          <p:cNvPicPr>
            <a:picLocks noChangeAspect="1"/>
          </p:cNvPicPr>
          <p:nvPr/>
        </p:nvPicPr>
        <p:blipFill>
          <a:blip r:embed="rId7"/>
          <a:stretch>
            <a:fillRect/>
          </a:stretch>
        </p:blipFill>
        <p:spPr>
          <a:xfrm>
            <a:off x="7861524" y="1442103"/>
            <a:ext cx="744075" cy="10800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5BE3D6B-B5E7-463E-80D1-2EB98ECBEBF4}"/>
              </a:ext>
            </a:extLst>
          </p:cNvPr>
          <p:cNvPicPr>
            <a:picLocks noChangeAspect="1"/>
          </p:cNvPicPr>
          <p:nvPr/>
        </p:nvPicPr>
        <p:blipFill>
          <a:blip r:embed="rId8"/>
          <a:stretch>
            <a:fillRect/>
          </a:stretch>
        </p:blipFill>
        <p:spPr>
          <a:xfrm>
            <a:off x="6721532" y="4840294"/>
            <a:ext cx="749250" cy="108000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B0FFF1DE-E8F3-4C7A-BB6C-919A134943F4}"/>
              </a:ext>
            </a:extLst>
          </p:cNvPr>
          <p:cNvPicPr>
            <a:picLocks noChangeAspect="1"/>
          </p:cNvPicPr>
          <p:nvPr/>
        </p:nvPicPr>
        <p:blipFill>
          <a:blip r:embed="rId5"/>
          <a:stretch>
            <a:fillRect/>
          </a:stretch>
        </p:blipFill>
        <p:spPr>
          <a:xfrm>
            <a:off x="7861229" y="4840294"/>
            <a:ext cx="746958" cy="1080000"/>
          </a:xfrm>
          <a:prstGeom prst="rect">
            <a:avLst/>
          </a:prstGeom>
          <a:ln>
            <a:noFill/>
          </a:ln>
          <a:effectLst>
            <a:outerShdw blurRad="292100" dist="139700" dir="2700000" algn="tl" rotWithShape="0">
              <a:srgbClr val="333333">
                <a:alpha val="65000"/>
              </a:srgbClr>
            </a:outerShdw>
          </a:effectLst>
        </p:spPr>
      </p:pic>
      <p:sp>
        <p:nvSpPr>
          <p:cNvPr id="18" name="Oval 17">
            <a:extLst>
              <a:ext uri="{FF2B5EF4-FFF2-40B4-BE49-F238E27FC236}">
                <a16:creationId xmlns:a16="http://schemas.microsoft.com/office/drawing/2014/main" id="{289D2A02-AFB3-4C87-AFC9-668748C7C5C4}"/>
              </a:ext>
            </a:extLst>
          </p:cNvPr>
          <p:cNvSpPr/>
          <p:nvPr/>
        </p:nvSpPr>
        <p:spPr>
          <a:xfrm>
            <a:off x="5279656" y="264939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9" name="Oval 18">
            <a:extLst>
              <a:ext uri="{FF2B5EF4-FFF2-40B4-BE49-F238E27FC236}">
                <a16:creationId xmlns:a16="http://schemas.microsoft.com/office/drawing/2014/main" id="{32906C7E-D1E3-4A13-9F9E-CAEA9E3E40B1}"/>
              </a:ext>
            </a:extLst>
          </p:cNvPr>
          <p:cNvSpPr/>
          <p:nvPr/>
        </p:nvSpPr>
        <p:spPr>
          <a:xfrm>
            <a:off x="7727743" y="464359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3e</a:t>
            </a:r>
          </a:p>
        </p:txBody>
      </p:sp>
      <p:sp>
        <p:nvSpPr>
          <p:cNvPr id="20" name="Oval 19">
            <a:extLst>
              <a:ext uri="{FF2B5EF4-FFF2-40B4-BE49-F238E27FC236}">
                <a16:creationId xmlns:a16="http://schemas.microsoft.com/office/drawing/2014/main" id="{74804105-8075-4849-AC06-FD4F8646FBBC}"/>
              </a:ext>
            </a:extLst>
          </p:cNvPr>
          <p:cNvSpPr/>
          <p:nvPr/>
        </p:nvSpPr>
        <p:spPr>
          <a:xfrm>
            <a:off x="6582971" y="46365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3d</a:t>
            </a:r>
          </a:p>
        </p:txBody>
      </p:sp>
      <p:sp>
        <p:nvSpPr>
          <p:cNvPr id="21" name="Oval 20">
            <a:extLst>
              <a:ext uri="{FF2B5EF4-FFF2-40B4-BE49-F238E27FC236}">
                <a16:creationId xmlns:a16="http://schemas.microsoft.com/office/drawing/2014/main" id="{BD52D820-396C-43D9-AF96-93747623F0AD}"/>
              </a:ext>
            </a:extLst>
          </p:cNvPr>
          <p:cNvSpPr/>
          <p:nvPr/>
        </p:nvSpPr>
        <p:spPr>
          <a:xfrm>
            <a:off x="8827860" y="119344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3c</a:t>
            </a:r>
          </a:p>
        </p:txBody>
      </p:sp>
      <p:sp>
        <p:nvSpPr>
          <p:cNvPr id="22" name="Oval 21">
            <a:extLst>
              <a:ext uri="{FF2B5EF4-FFF2-40B4-BE49-F238E27FC236}">
                <a16:creationId xmlns:a16="http://schemas.microsoft.com/office/drawing/2014/main" id="{F1EAB3F6-3B0B-4BA8-A298-4DD7CEDAE74E}"/>
              </a:ext>
            </a:extLst>
          </p:cNvPr>
          <p:cNvSpPr/>
          <p:nvPr/>
        </p:nvSpPr>
        <p:spPr>
          <a:xfrm>
            <a:off x="7704351" y="12182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3b</a:t>
            </a:r>
          </a:p>
        </p:txBody>
      </p:sp>
      <p:sp>
        <p:nvSpPr>
          <p:cNvPr id="23" name="Oval 22">
            <a:extLst>
              <a:ext uri="{FF2B5EF4-FFF2-40B4-BE49-F238E27FC236}">
                <a16:creationId xmlns:a16="http://schemas.microsoft.com/office/drawing/2014/main" id="{A5A54025-C159-4507-929A-018F6173982B}"/>
              </a:ext>
            </a:extLst>
          </p:cNvPr>
          <p:cNvSpPr/>
          <p:nvPr/>
        </p:nvSpPr>
        <p:spPr>
          <a:xfrm>
            <a:off x="6453255" y="121116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spcBef>
                <a:spcPts val="0"/>
              </a:spcBef>
            </a:pPr>
            <a:r>
              <a:rPr lang="en-GB" sz="1200" b="1" dirty="0"/>
              <a:t>3a</a:t>
            </a:r>
          </a:p>
        </p:txBody>
      </p:sp>
      <p:sp>
        <p:nvSpPr>
          <p:cNvPr id="24" name="TextBox 23">
            <a:extLst>
              <a:ext uri="{FF2B5EF4-FFF2-40B4-BE49-F238E27FC236}">
                <a16:creationId xmlns:a16="http://schemas.microsoft.com/office/drawing/2014/main" id="{DDDE4E61-D779-4C21-AD49-1F9EBFDCC17C}"/>
              </a:ext>
            </a:extLst>
          </p:cNvPr>
          <p:cNvSpPr txBox="1"/>
          <p:nvPr/>
        </p:nvSpPr>
        <p:spPr>
          <a:xfrm>
            <a:off x="10299167" y="1422399"/>
            <a:ext cx="1638833" cy="4708981"/>
          </a:xfrm>
          <a:prstGeom prst="rect">
            <a:avLst/>
          </a:prstGeom>
          <a:noFill/>
        </p:spPr>
        <p:txBody>
          <a:bodyPr wrap="square" rtlCol="0">
            <a:spAutoFit/>
          </a:bodyPr>
          <a:lstStyle/>
          <a:p>
            <a:r>
              <a:rPr lang="en-GB" sz="1000" dirty="0">
                <a:solidFill>
                  <a:srgbClr val="7030A0"/>
                </a:solidFill>
              </a:rPr>
              <a:t>BITE-SIZE GUIDES </a:t>
            </a:r>
            <a:r>
              <a:rPr lang="en-GB" sz="1000" dirty="0"/>
              <a:t>linked to specific steps (complete with screenshots):</a:t>
            </a:r>
          </a:p>
          <a:p>
            <a:pPr marL="228600" indent="-228600">
              <a:buFont typeface="+mj-lt"/>
              <a:buAutoNum type="alphaLcParenR"/>
            </a:pPr>
            <a:r>
              <a:rPr lang="en-GB" sz="1000" dirty="0"/>
              <a:t>How do I…     </a:t>
            </a:r>
            <a:r>
              <a:rPr lang="en-GB" sz="1000" b="1" dirty="0"/>
              <a:t>Discover &amp; Select Commissioned Rehab Services?</a:t>
            </a:r>
          </a:p>
          <a:p>
            <a:pPr marL="228600" indent="-228600">
              <a:buFont typeface="+mj-lt"/>
              <a:buAutoNum type="alphaLcParenR"/>
            </a:pPr>
            <a:r>
              <a:rPr lang="en-GB" sz="1000" dirty="0"/>
              <a:t>How do I…              </a:t>
            </a:r>
            <a:r>
              <a:rPr lang="en-GB" sz="1000" b="1" dirty="0"/>
              <a:t>Make a referral?</a:t>
            </a:r>
          </a:p>
          <a:p>
            <a:pPr marL="228600" indent="-228600">
              <a:buFont typeface="+mj-lt"/>
              <a:buAutoNum type="alphaLcParenR"/>
            </a:pPr>
            <a:r>
              <a:rPr lang="en-GB" sz="1000" dirty="0"/>
              <a:t>What is a…      </a:t>
            </a:r>
            <a:r>
              <a:rPr lang="en-GB" sz="1000" b="1" dirty="0"/>
              <a:t>Service User Action Plan?</a:t>
            </a:r>
          </a:p>
          <a:p>
            <a:pPr marL="228600" indent="-228600">
              <a:buFont typeface="+mj-lt"/>
              <a:buAutoNum type="alphaLcParenR"/>
            </a:pPr>
            <a:r>
              <a:rPr lang="en-GB" sz="1000" dirty="0"/>
              <a:t>How do I…          </a:t>
            </a:r>
            <a:r>
              <a:rPr lang="en-GB" sz="1000" b="1" dirty="0"/>
              <a:t>Monitor attendance and progress against an Action Plan?</a:t>
            </a:r>
          </a:p>
          <a:p>
            <a:pPr marL="228600" indent="-228600">
              <a:buFont typeface="+mj-lt"/>
              <a:buAutoNum type="alphaLcParenR"/>
            </a:pPr>
            <a:r>
              <a:rPr lang="en-GB" sz="1000" dirty="0"/>
              <a:t>What can I expect… </a:t>
            </a:r>
            <a:r>
              <a:rPr lang="en-GB" sz="1000" b="1" dirty="0"/>
              <a:t>in a Post-Session Feedback Form?</a:t>
            </a:r>
          </a:p>
          <a:p>
            <a:pPr marL="228600" indent="-228600">
              <a:buFont typeface="+mj-lt"/>
              <a:buAutoNum type="alphaLcParenR"/>
            </a:pPr>
            <a:r>
              <a:rPr lang="en-GB" sz="1000" dirty="0"/>
              <a:t>What can I expect… </a:t>
            </a:r>
            <a:r>
              <a:rPr lang="en-GB" sz="1000" b="1" dirty="0"/>
              <a:t>in an End-of-Service Report?</a:t>
            </a:r>
          </a:p>
          <a:p>
            <a:pPr marL="180975" indent="-180975">
              <a:buFont typeface="Arial" panose="020B0604020202020204" pitchFamily="34" charset="0"/>
              <a:buChar char="•"/>
            </a:pPr>
            <a:endParaRPr lang="en-GB" sz="1000" dirty="0"/>
          </a:p>
          <a:p>
            <a:pPr marL="180975" indent="-180975">
              <a:buFont typeface="Arial" panose="020B0604020202020204" pitchFamily="34" charset="0"/>
              <a:buChar char="•"/>
            </a:pPr>
            <a:endParaRPr lang="en-GB" sz="1000" dirty="0"/>
          </a:p>
        </p:txBody>
      </p:sp>
      <p:sp>
        <p:nvSpPr>
          <p:cNvPr id="25" name="TextBox 24">
            <a:extLst>
              <a:ext uri="{FF2B5EF4-FFF2-40B4-BE49-F238E27FC236}">
                <a16:creationId xmlns:a16="http://schemas.microsoft.com/office/drawing/2014/main" id="{61AF4168-772D-4088-B9D8-A5FA946D32ED}"/>
              </a:ext>
            </a:extLst>
          </p:cNvPr>
          <p:cNvSpPr txBox="1"/>
          <p:nvPr/>
        </p:nvSpPr>
        <p:spPr>
          <a:xfrm>
            <a:off x="5600052" y="2676099"/>
            <a:ext cx="1003948" cy="1631216"/>
          </a:xfrm>
          <a:prstGeom prst="rect">
            <a:avLst/>
          </a:prstGeom>
          <a:noFill/>
        </p:spPr>
        <p:txBody>
          <a:bodyPr wrap="square" rtlCol="0">
            <a:spAutoFit/>
          </a:bodyPr>
          <a:lstStyle/>
          <a:p>
            <a:r>
              <a:rPr lang="en-GB" sz="1000" dirty="0">
                <a:solidFill>
                  <a:srgbClr val="7030A0"/>
                </a:solidFill>
              </a:rPr>
              <a:t>REFERRAL JOURNEY</a:t>
            </a:r>
          </a:p>
          <a:p>
            <a:pPr>
              <a:spcBef>
                <a:spcPts val="0"/>
              </a:spcBef>
            </a:pPr>
            <a:r>
              <a:rPr lang="en-GB" sz="1000" dirty="0"/>
              <a:t>A simple process map that guides practitioners and providers, aided by an intuitive digital platform</a:t>
            </a:r>
          </a:p>
        </p:txBody>
      </p:sp>
      <p:pic>
        <p:nvPicPr>
          <p:cNvPr id="26" name="Picture 25">
            <a:extLst>
              <a:ext uri="{FF2B5EF4-FFF2-40B4-BE49-F238E27FC236}">
                <a16:creationId xmlns:a16="http://schemas.microsoft.com/office/drawing/2014/main" id="{45274D89-38C8-4FAE-93BC-37621ACB8783}"/>
              </a:ext>
            </a:extLst>
          </p:cNvPr>
          <p:cNvPicPr>
            <a:picLocks noChangeAspect="1"/>
          </p:cNvPicPr>
          <p:nvPr/>
        </p:nvPicPr>
        <p:blipFill>
          <a:blip r:embed="rId9"/>
          <a:stretch>
            <a:fillRect/>
          </a:stretch>
        </p:blipFill>
        <p:spPr>
          <a:xfrm>
            <a:off x="8998634" y="4855084"/>
            <a:ext cx="745234" cy="1080000"/>
          </a:xfrm>
          <a:prstGeom prst="rect">
            <a:avLst/>
          </a:prstGeom>
          <a:ln>
            <a:noFill/>
          </a:ln>
          <a:effectLst>
            <a:outerShdw blurRad="292100" dist="139700" dir="2700000" algn="tl" rotWithShape="0">
              <a:srgbClr val="333333">
                <a:alpha val="65000"/>
              </a:srgbClr>
            </a:outerShdw>
          </a:effectLst>
        </p:spPr>
      </p:pic>
      <p:sp>
        <p:nvSpPr>
          <p:cNvPr id="27" name="Oval 26">
            <a:extLst>
              <a:ext uri="{FF2B5EF4-FFF2-40B4-BE49-F238E27FC236}">
                <a16:creationId xmlns:a16="http://schemas.microsoft.com/office/drawing/2014/main" id="{3859083F-6FF6-4E07-99F7-46117654D24E}"/>
              </a:ext>
            </a:extLst>
          </p:cNvPr>
          <p:cNvSpPr/>
          <p:nvPr/>
        </p:nvSpPr>
        <p:spPr>
          <a:xfrm>
            <a:off x="8875823" y="467407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GB" sz="1200" b="1" dirty="0"/>
              <a:t>3f</a:t>
            </a:r>
          </a:p>
        </p:txBody>
      </p:sp>
      <p:cxnSp>
        <p:nvCxnSpPr>
          <p:cNvPr id="28" name="Connector: Elbow 27">
            <a:extLst>
              <a:ext uri="{FF2B5EF4-FFF2-40B4-BE49-F238E27FC236}">
                <a16:creationId xmlns:a16="http://schemas.microsoft.com/office/drawing/2014/main" id="{99AA2506-9FCE-47EB-AB39-9D2D1F6C32BE}"/>
              </a:ext>
            </a:extLst>
          </p:cNvPr>
          <p:cNvCxnSpPr>
            <a:cxnSpLocks/>
          </p:cNvCxnSpPr>
          <p:nvPr/>
        </p:nvCxnSpPr>
        <p:spPr>
          <a:xfrm flipH="1">
            <a:off x="9794668" y="3825818"/>
            <a:ext cx="147721" cy="1701346"/>
          </a:xfrm>
          <a:prstGeom prst="bentConnector3">
            <a:avLst>
              <a:gd name="adj1" fmla="val -15475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6055331B-0198-4AC6-83E9-189F5801EF1B}"/>
              </a:ext>
            </a:extLst>
          </p:cNvPr>
          <p:cNvCxnSpPr>
            <a:cxnSpLocks/>
          </p:cNvCxnSpPr>
          <p:nvPr/>
        </p:nvCxnSpPr>
        <p:spPr>
          <a:xfrm flipH="1" flipV="1">
            <a:off x="9762430" y="1839863"/>
            <a:ext cx="139319" cy="1711635"/>
          </a:xfrm>
          <a:prstGeom prst="bentConnector3">
            <a:avLst>
              <a:gd name="adj1" fmla="val -164084"/>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98607DF0-6E22-4E8D-BAC3-4768C4344DFB}"/>
              </a:ext>
            </a:extLst>
          </p:cNvPr>
          <p:cNvPicPr>
            <a:picLocks noChangeAspect="1"/>
          </p:cNvPicPr>
          <p:nvPr/>
        </p:nvPicPr>
        <p:blipFill>
          <a:blip r:embed="rId9"/>
          <a:stretch>
            <a:fillRect/>
          </a:stretch>
        </p:blipFill>
        <p:spPr>
          <a:xfrm>
            <a:off x="1994075" y="4418204"/>
            <a:ext cx="745234" cy="108000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FFD156C-3EE9-4B79-ADC2-C9AA1140AF28}"/>
              </a:ext>
            </a:extLst>
          </p:cNvPr>
          <p:cNvPicPr>
            <a:picLocks noChangeAspect="1"/>
          </p:cNvPicPr>
          <p:nvPr/>
        </p:nvPicPr>
        <p:blipFill>
          <a:blip r:embed="rId10"/>
          <a:stretch>
            <a:fillRect/>
          </a:stretch>
        </p:blipFill>
        <p:spPr>
          <a:xfrm>
            <a:off x="627003" y="4418204"/>
            <a:ext cx="748081" cy="1080000"/>
          </a:xfrm>
          <a:prstGeom prst="rect">
            <a:avLst/>
          </a:prstGeom>
          <a:ln>
            <a:noFill/>
          </a:ln>
          <a:effectLst>
            <a:outerShdw blurRad="292100" dist="139700" dir="2700000" algn="tl" rotWithShape="0">
              <a:srgbClr val="333333">
                <a:alpha val="65000"/>
              </a:srgbClr>
            </a:outerShdw>
          </a:effectLst>
        </p:spPr>
      </p:pic>
      <p:sp>
        <p:nvSpPr>
          <p:cNvPr id="33" name="Oval 32">
            <a:extLst>
              <a:ext uri="{FF2B5EF4-FFF2-40B4-BE49-F238E27FC236}">
                <a16:creationId xmlns:a16="http://schemas.microsoft.com/office/drawing/2014/main" id="{51C2BD97-1CD1-431C-BB2E-89BCAC221BC5}"/>
              </a:ext>
            </a:extLst>
          </p:cNvPr>
          <p:cNvSpPr/>
          <p:nvPr/>
        </p:nvSpPr>
        <p:spPr>
          <a:xfrm>
            <a:off x="419392" y="426979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34" name="Oval 33">
            <a:extLst>
              <a:ext uri="{FF2B5EF4-FFF2-40B4-BE49-F238E27FC236}">
                <a16:creationId xmlns:a16="http://schemas.microsoft.com/office/drawing/2014/main" id="{CCCD7119-B12F-4BBF-B789-D2EACC5DDD1A}"/>
              </a:ext>
            </a:extLst>
          </p:cNvPr>
          <p:cNvSpPr/>
          <p:nvPr/>
        </p:nvSpPr>
        <p:spPr>
          <a:xfrm>
            <a:off x="1892128" y="427995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35" name="Rectangle 34">
            <a:extLst>
              <a:ext uri="{FF2B5EF4-FFF2-40B4-BE49-F238E27FC236}">
                <a16:creationId xmlns:a16="http://schemas.microsoft.com/office/drawing/2014/main" id="{6CFCA85C-FCA9-404B-9B80-38027D598A86}"/>
              </a:ext>
            </a:extLst>
          </p:cNvPr>
          <p:cNvSpPr/>
          <p:nvPr/>
        </p:nvSpPr>
        <p:spPr>
          <a:xfrm>
            <a:off x="3330597" y="5587099"/>
            <a:ext cx="1139803" cy="707886"/>
          </a:xfrm>
          <a:prstGeom prst="rect">
            <a:avLst/>
          </a:prstGeom>
        </p:spPr>
        <p:txBody>
          <a:bodyPr wrap="square">
            <a:spAutoFit/>
          </a:bodyPr>
          <a:lstStyle/>
          <a:p>
            <a:pPr>
              <a:spcBef>
                <a:spcPts val="0"/>
              </a:spcBef>
            </a:pPr>
            <a:r>
              <a:rPr lang="en-GB" sz="1000" dirty="0">
                <a:solidFill>
                  <a:srgbClr val="7030A0"/>
                </a:solidFill>
              </a:rPr>
              <a:t>CHECKLIST</a:t>
            </a:r>
          </a:p>
          <a:p>
            <a:pPr>
              <a:spcBef>
                <a:spcPts val="0"/>
              </a:spcBef>
            </a:pPr>
            <a:r>
              <a:rPr lang="en-GB" sz="1000" dirty="0"/>
              <a:t>How do I…</a:t>
            </a:r>
          </a:p>
          <a:p>
            <a:pPr>
              <a:spcBef>
                <a:spcPts val="0"/>
              </a:spcBef>
            </a:pPr>
            <a:r>
              <a:rPr lang="en-GB" sz="1000" b="1" dirty="0"/>
              <a:t>Manage In-Flight Cases?</a:t>
            </a:r>
          </a:p>
        </p:txBody>
      </p:sp>
      <p:sp>
        <p:nvSpPr>
          <p:cNvPr id="36" name="Rectangle 35">
            <a:extLst>
              <a:ext uri="{FF2B5EF4-FFF2-40B4-BE49-F238E27FC236}">
                <a16:creationId xmlns:a16="http://schemas.microsoft.com/office/drawing/2014/main" id="{C8F2D9C0-FC0C-49FA-BA9E-87AD63BA8C09}"/>
              </a:ext>
            </a:extLst>
          </p:cNvPr>
          <p:cNvSpPr/>
          <p:nvPr/>
        </p:nvSpPr>
        <p:spPr>
          <a:xfrm>
            <a:off x="1894249" y="5587099"/>
            <a:ext cx="1679945" cy="707886"/>
          </a:xfrm>
          <a:prstGeom prst="rect">
            <a:avLst/>
          </a:prstGeom>
        </p:spPr>
        <p:txBody>
          <a:bodyPr wrap="square">
            <a:spAutoFit/>
          </a:bodyPr>
          <a:lstStyle/>
          <a:p>
            <a:pPr>
              <a:spcBef>
                <a:spcPts val="0"/>
              </a:spcBef>
            </a:pPr>
            <a:r>
              <a:rPr lang="en-GB" sz="1000" dirty="0">
                <a:solidFill>
                  <a:srgbClr val="7030A0"/>
                </a:solidFill>
              </a:rPr>
              <a:t>BITE-SIZE GUIDE</a:t>
            </a:r>
          </a:p>
          <a:p>
            <a:pPr>
              <a:spcBef>
                <a:spcPts val="0"/>
              </a:spcBef>
            </a:pPr>
            <a:r>
              <a:rPr lang="en-GB" sz="1000" dirty="0"/>
              <a:t>How do I…</a:t>
            </a:r>
          </a:p>
          <a:p>
            <a:pPr>
              <a:spcBef>
                <a:spcPts val="0"/>
              </a:spcBef>
            </a:pPr>
            <a:r>
              <a:rPr lang="en-GB" sz="1000" b="1" dirty="0"/>
              <a:t>Work effectively with service providers?</a:t>
            </a:r>
          </a:p>
        </p:txBody>
      </p:sp>
      <p:pic>
        <p:nvPicPr>
          <p:cNvPr id="37" name="Picture 36">
            <a:extLst>
              <a:ext uri="{FF2B5EF4-FFF2-40B4-BE49-F238E27FC236}">
                <a16:creationId xmlns:a16="http://schemas.microsoft.com/office/drawing/2014/main" id="{235235B6-00EC-4EA2-8CE5-041EF940085B}"/>
              </a:ext>
            </a:extLst>
          </p:cNvPr>
          <p:cNvPicPr>
            <a:picLocks noChangeAspect="1"/>
          </p:cNvPicPr>
          <p:nvPr/>
        </p:nvPicPr>
        <p:blipFill>
          <a:blip r:embed="rId6"/>
          <a:stretch>
            <a:fillRect/>
          </a:stretch>
        </p:blipFill>
        <p:spPr>
          <a:xfrm>
            <a:off x="3358300" y="4418204"/>
            <a:ext cx="753636" cy="1080000"/>
          </a:xfrm>
          <a:prstGeom prst="rect">
            <a:avLst/>
          </a:prstGeom>
          <a:ln>
            <a:noFill/>
          </a:ln>
          <a:effectLst>
            <a:outerShdw blurRad="292100" dist="139700" dir="2700000" algn="tl" rotWithShape="0">
              <a:srgbClr val="333333">
                <a:alpha val="65000"/>
              </a:srgbClr>
            </a:outerShdw>
          </a:effectLst>
        </p:spPr>
      </p:pic>
      <p:sp>
        <p:nvSpPr>
          <p:cNvPr id="38" name="Rectangle 37">
            <a:extLst>
              <a:ext uri="{FF2B5EF4-FFF2-40B4-BE49-F238E27FC236}">
                <a16:creationId xmlns:a16="http://schemas.microsoft.com/office/drawing/2014/main" id="{66FB779D-61FC-4F79-AD56-2C288E4E5264}"/>
              </a:ext>
            </a:extLst>
          </p:cNvPr>
          <p:cNvSpPr/>
          <p:nvPr/>
        </p:nvSpPr>
        <p:spPr>
          <a:xfrm>
            <a:off x="550291" y="5587099"/>
            <a:ext cx="1837310" cy="707886"/>
          </a:xfrm>
          <a:prstGeom prst="rect">
            <a:avLst/>
          </a:prstGeom>
        </p:spPr>
        <p:txBody>
          <a:bodyPr wrap="square">
            <a:spAutoFit/>
          </a:bodyPr>
          <a:lstStyle/>
          <a:p>
            <a:pPr>
              <a:spcBef>
                <a:spcPts val="0"/>
              </a:spcBef>
            </a:pPr>
            <a:r>
              <a:rPr lang="en-GB" sz="1000" dirty="0">
                <a:solidFill>
                  <a:srgbClr val="7030A0"/>
                </a:solidFill>
              </a:rPr>
              <a:t>BITE-SIZE GUIDE</a:t>
            </a:r>
          </a:p>
          <a:p>
            <a:pPr>
              <a:spcBef>
                <a:spcPts val="0"/>
              </a:spcBef>
            </a:pPr>
            <a:r>
              <a:rPr lang="en-GB" sz="1000" dirty="0"/>
              <a:t>When should I… </a:t>
            </a:r>
          </a:p>
          <a:p>
            <a:pPr>
              <a:spcBef>
                <a:spcPts val="0"/>
              </a:spcBef>
            </a:pPr>
            <a:r>
              <a:rPr lang="en-GB" sz="1000" b="1" dirty="0"/>
              <a:t>Refer to external specialists?</a:t>
            </a:r>
          </a:p>
        </p:txBody>
      </p:sp>
      <p:sp>
        <p:nvSpPr>
          <p:cNvPr id="39" name="Oval 38">
            <a:extLst>
              <a:ext uri="{FF2B5EF4-FFF2-40B4-BE49-F238E27FC236}">
                <a16:creationId xmlns:a16="http://schemas.microsoft.com/office/drawing/2014/main" id="{6BD79970-A896-47BA-B152-7C8CAA54D95A}"/>
              </a:ext>
            </a:extLst>
          </p:cNvPr>
          <p:cNvSpPr/>
          <p:nvPr/>
        </p:nvSpPr>
        <p:spPr>
          <a:xfrm>
            <a:off x="3211975" y="42688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6</a:t>
            </a:r>
          </a:p>
        </p:txBody>
      </p:sp>
      <p:pic>
        <p:nvPicPr>
          <p:cNvPr id="41" name="Picture 40">
            <a:extLst>
              <a:ext uri="{FF2B5EF4-FFF2-40B4-BE49-F238E27FC236}">
                <a16:creationId xmlns:a16="http://schemas.microsoft.com/office/drawing/2014/main" id="{BA3B2AD3-D267-4B4B-BF3D-9D45A0F7C25E}"/>
              </a:ext>
            </a:extLst>
          </p:cNvPr>
          <p:cNvPicPr>
            <a:picLocks noChangeAspect="1"/>
          </p:cNvPicPr>
          <p:nvPr/>
        </p:nvPicPr>
        <p:blipFill>
          <a:blip r:embed="rId11"/>
          <a:stretch>
            <a:fillRect/>
          </a:stretch>
        </p:blipFill>
        <p:spPr>
          <a:xfrm>
            <a:off x="4730928" y="4418204"/>
            <a:ext cx="750422" cy="1080000"/>
          </a:xfrm>
          <a:prstGeom prst="rect">
            <a:avLst/>
          </a:prstGeom>
          <a:ln>
            <a:noFill/>
          </a:ln>
          <a:effectLst>
            <a:outerShdw blurRad="292100" dist="139700" dir="2700000" algn="tl" rotWithShape="0">
              <a:srgbClr val="333333">
                <a:alpha val="65000"/>
              </a:srgbClr>
            </a:outerShdw>
          </a:effectLst>
        </p:spPr>
      </p:pic>
      <p:sp>
        <p:nvSpPr>
          <p:cNvPr id="42" name="TextBox 41">
            <a:extLst>
              <a:ext uri="{FF2B5EF4-FFF2-40B4-BE49-F238E27FC236}">
                <a16:creationId xmlns:a16="http://schemas.microsoft.com/office/drawing/2014/main" id="{7D7CAC7A-3925-4AE8-AA7B-38BDEAF52D80}"/>
              </a:ext>
            </a:extLst>
          </p:cNvPr>
          <p:cNvSpPr txBox="1"/>
          <p:nvPr/>
        </p:nvSpPr>
        <p:spPr>
          <a:xfrm>
            <a:off x="4640285" y="5566779"/>
            <a:ext cx="1232195" cy="707886"/>
          </a:xfrm>
          <a:prstGeom prst="rect">
            <a:avLst/>
          </a:prstGeom>
          <a:noFill/>
        </p:spPr>
        <p:txBody>
          <a:bodyPr wrap="square" rtlCol="0">
            <a:spAutoFit/>
          </a:bodyPr>
          <a:lstStyle/>
          <a:p>
            <a:r>
              <a:rPr lang="en-GB" sz="1000" dirty="0">
                <a:solidFill>
                  <a:srgbClr val="7030A0"/>
                </a:solidFill>
              </a:rPr>
              <a:t>FAQs</a:t>
            </a:r>
          </a:p>
          <a:p>
            <a:pPr>
              <a:spcBef>
                <a:spcPts val="0"/>
              </a:spcBef>
            </a:pPr>
            <a:r>
              <a:rPr lang="en-GB" sz="1000" b="1" dirty="0"/>
              <a:t>Answers to common questions</a:t>
            </a:r>
          </a:p>
        </p:txBody>
      </p:sp>
      <p:sp>
        <p:nvSpPr>
          <p:cNvPr id="43" name="Oval 42">
            <a:extLst>
              <a:ext uri="{FF2B5EF4-FFF2-40B4-BE49-F238E27FC236}">
                <a16:creationId xmlns:a16="http://schemas.microsoft.com/office/drawing/2014/main" id="{E2C25983-0A50-4B12-A405-D315EC7B1789}"/>
              </a:ext>
            </a:extLst>
          </p:cNvPr>
          <p:cNvSpPr/>
          <p:nvPr/>
        </p:nvSpPr>
        <p:spPr>
          <a:xfrm>
            <a:off x="4486467" y="425869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7</a:t>
            </a:r>
          </a:p>
        </p:txBody>
      </p:sp>
      <p:sp>
        <p:nvSpPr>
          <p:cNvPr id="40" name="Title 1">
            <a:extLst>
              <a:ext uri="{FF2B5EF4-FFF2-40B4-BE49-F238E27FC236}">
                <a16:creationId xmlns:a16="http://schemas.microsoft.com/office/drawing/2014/main" id="{81C42C0F-C432-4284-A5CF-A15BCC420139}"/>
              </a:ext>
            </a:extLst>
          </p:cNvPr>
          <p:cNvSpPr txBox="1">
            <a:spLocks/>
          </p:cNvSpPr>
          <p:nvPr/>
        </p:nvSpPr>
        <p:spPr bwMode="auto">
          <a:xfrm>
            <a:off x="504000" y="432000"/>
            <a:ext cx="11131200" cy="51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dirty="0"/>
              <a:t>Commissioned Rehabilitative Services </a:t>
            </a:r>
            <a:r>
              <a:rPr lang="en-GB" b="0" dirty="0"/>
              <a:t>(</a:t>
            </a:r>
            <a:r>
              <a:rPr lang="en-GB" dirty="0"/>
              <a:t>4 </a:t>
            </a:r>
            <a:r>
              <a:rPr lang="en-GB" b="0" dirty="0"/>
              <a:t>of</a:t>
            </a:r>
            <a:r>
              <a:rPr lang="en-GB" dirty="0"/>
              <a:t> 6</a:t>
            </a:r>
            <a:r>
              <a:rPr lang="en-GB" b="0" dirty="0"/>
              <a:t>)</a:t>
            </a:r>
            <a:endParaRPr lang="en-GB" dirty="0"/>
          </a:p>
        </p:txBody>
      </p:sp>
      <p:sp>
        <p:nvSpPr>
          <p:cNvPr id="44" name="Rectangle 43">
            <a:extLst>
              <a:ext uri="{FF2B5EF4-FFF2-40B4-BE49-F238E27FC236}">
                <a16:creationId xmlns:a16="http://schemas.microsoft.com/office/drawing/2014/main" id="{56483445-D06A-4AA9-A604-2B39651E90EA}"/>
              </a:ext>
            </a:extLst>
          </p:cNvPr>
          <p:cNvSpPr/>
          <p:nvPr/>
        </p:nvSpPr>
        <p:spPr>
          <a:xfrm>
            <a:off x="8719200" y="298800"/>
            <a:ext cx="2807340" cy="544925"/>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cs typeface="Arial"/>
              </a:rPr>
              <a:t>Practitioners will have a comprehensive toolkit to start referring from Day 1</a:t>
            </a:r>
          </a:p>
        </p:txBody>
      </p:sp>
    </p:spTree>
    <p:extLst>
      <p:ext uri="{BB962C8B-B14F-4D97-AF65-F5344CB8AC3E}">
        <p14:creationId xmlns:p14="http://schemas.microsoft.com/office/powerpoint/2010/main" val="2879163373"/>
      </p:ext>
    </p:extLst>
  </p:cSld>
  <p:clrMapOvr>
    <a:masterClrMapping/>
  </p:clrMapOvr>
</p:sld>
</file>

<file path=ppt/theme/theme1.xml><?xml version="1.0" encoding="utf-8"?>
<a:theme xmlns:a="http://schemas.openxmlformats.org/drawingml/2006/main" name="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2.xml><?xml version="1.0" encoding="utf-8"?>
<a:theme xmlns:a="http://schemas.openxmlformats.org/drawingml/2006/main" name="1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5678</Words>
  <Application>Microsoft Office PowerPoint</Application>
  <PresentationFormat>Widescreen</PresentationFormat>
  <Paragraphs>561</Paragraphs>
  <Slides>39</Slides>
  <Notes>17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Impact</vt:lpstr>
      <vt:lpstr>Office Theme</vt:lpstr>
      <vt:lpstr>1_Office Theme</vt:lpstr>
      <vt:lpstr>Acrobat Document</vt:lpstr>
      <vt:lpstr>March 2021 Regional Team Briefing </vt:lpstr>
      <vt:lpstr>March Topics</vt:lpstr>
      <vt:lpstr>Team Briefing Purpose</vt:lpstr>
      <vt:lpstr>National Standards (1 of 2)</vt:lpstr>
      <vt:lpstr>National Standards (2 of 2)</vt:lpstr>
      <vt:lpstr>Commissioned Rehabilitative Services (1 of 6)</vt:lpstr>
      <vt:lpstr>Commissioned Rehabilitative Services (2 of 6)</vt:lpstr>
      <vt:lpstr>Commissioned Rehabilitative Services (3 of 6)</vt:lpstr>
      <vt:lpstr>PowerPoint Presentation</vt:lpstr>
      <vt:lpstr>Commissioned Rehabilitative Services (5 of 6)</vt:lpstr>
      <vt:lpstr>Commissioned Rehabilitative Services (6 of 6)</vt:lpstr>
      <vt:lpstr>In House Interventions Overview</vt:lpstr>
      <vt:lpstr>NEW Toolkits, Interventions and Programmes </vt:lpstr>
      <vt:lpstr>Accredited Programmes (1 of 2) </vt:lpstr>
      <vt:lpstr>Accredited Programmes:  Day 1 (2 of 2)</vt:lpstr>
      <vt:lpstr>Structured Interventions  (1 of 2)</vt:lpstr>
      <vt:lpstr>Structured Interventions:  Day 1 (2 of 2)</vt:lpstr>
      <vt:lpstr>Unpaid Work (1 of 1)</vt:lpstr>
      <vt:lpstr>Unpaid Work:  Day 1 (1 of 2)</vt:lpstr>
      <vt:lpstr>Senior Attendance Centres</vt:lpstr>
      <vt:lpstr>In House Interventions:  Day 1 to End State Changes </vt:lpstr>
      <vt:lpstr>In House Interventions:  more information </vt:lpstr>
      <vt:lpstr>2021 Estates Project Delivery To Day 1</vt:lpstr>
      <vt:lpstr>Transferring Property Update </vt:lpstr>
      <vt:lpstr>Improving Facilities Management for Our Staff / 1</vt:lpstr>
      <vt:lpstr>Improving Facilities Management for Our Staff / 2</vt:lpstr>
      <vt:lpstr>Smarter Working – What’s Changing in Our Estate?</vt:lpstr>
      <vt:lpstr>Estates 2021/22 Areas of Focus </vt:lpstr>
      <vt:lpstr>PowerPoint Presentation</vt:lpstr>
      <vt:lpstr>Digital, Data &amp; Technology – supporting you</vt:lpstr>
      <vt:lpstr>Workforce Programme (page 1 of 3)</vt:lpstr>
      <vt:lpstr>Workforce Programme (page 2 of 3)</vt:lpstr>
      <vt:lpstr>Workforce Programme (page 3 of 3)</vt:lpstr>
      <vt:lpstr>People workstream (1 of 2)</vt:lpstr>
      <vt:lpstr>People workstream (2 of 2)</vt:lpstr>
      <vt:lpstr>What’s new on the Welcome Hub this month</vt:lpstr>
      <vt:lpstr>Region March Areas of Focus </vt:lpstr>
      <vt:lpstr>Team Impacts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2021 Regional Team Briefing</dc:title>
  <dc:creator>Croft, Karen</dc:creator>
  <cp:lastModifiedBy>Darby,  Paul</cp:lastModifiedBy>
  <cp:revision>47</cp:revision>
  <dcterms:created xsi:type="dcterms:W3CDTF">2021-01-11T16:18:47Z</dcterms:created>
  <dcterms:modified xsi:type="dcterms:W3CDTF">2021-03-03T17:19:11Z</dcterms:modified>
</cp:coreProperties>
</file>