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689" r:id="rId3"/>
  </p:sldMasterIdLst>
  <p:notesMasterIdLst>
    <p:notesMasterId r:id="rId37"/>
  </p:notesMasterIdLst>
  <p:sldIdLst>
    <p:sldId id="1048" r:id="rId4"/>
    <p:sldId id="1040" r:id="rId5"/>
    <p:sldId id="1050" r:id="rId6"/>
    <p:sldId id="7777" r:id="rId7"/>
    <p:sldId id="7778" r:id="rId8"/>
    <p:sldId id="7779" r:id="rId9"/>
    <p:sldId id="7767" r:id="rId10"/>
    <p:sldId id="7768" r:id="rId11"/>
    <p:sldId id="7769" r:id="rId12"/>
    <p:sldId id="7770" r:id="rId13"/>
    <p:sldId id="7771" r:id="rId14"/>
    <p:sldId id="7772" r:id="rId15"/>
    <p:sldId id="845" r:id="rId16"/>
    <p:sldId id="7773" r:id="rId17"/>
    <p:sldId id="7775" r:id="rId18"/>
    <p:sldId id="1041" r:id="rId19"/>
    <p:sldId id="1045" r:id="rId20"/>
    <p:sldId id="7765" r:id="rId21"/>
    <p:sldId id="7764" r:id="rId22"/>
    <p:sldId id="7781" r:id="rId23"/>
    <p:sldId id="7782" r:id="rId24"/>
    <p:sldId id="1064" r:id="rId25"/>
    <p:sldId id="7763" r:id="rId26"/>
    <p:sldId id="1005" r:id="rId27"/>
    <p:sldId id="7784" r:id="rId28"/>
    <p:sldId id="7746" r:id="rId29"/>
    <p:sldId id="7752" r:id="rId30"/>
    <p:sldId id="7753" r:id="rId31"/>
    <p:sldId id="7783" r:id="rId32"/>
    <p:sldId id="931" r:id="rId33"/>
    <p:sldId id="1057" r:id="rId34"/>
    <p:sldId id="1058" r:id="rId35"/>
    <p:sldId id="1059" r:id="rId36"/>
  </p:sldIdLst>
  <p:sldSz cx="12192000" cy="6858000"/>
  <p:notesSz cx="6858000" cy="9144000"/>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eler, Stefan" initials="GS" lastIdx="3" clrIdx="0">
    <p:extLst>
      <p:ext uri="{19B8F6BF-5375-455C-9EA6-DF929625EA0E}">
        <p15:presenceInfo xmlns:p15="http://schemas.microsoft.com/office/powerpoint/2012/main" userId="S::Stefan.Gieler@justice.gov.uk::e9aec3eb-0858-4cae-843d-1db80c44aa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8AB5"/>
    <a:srgbClr val="8A5486"/>
    <a:srgbClr val="82368C"/>
    <a:srgbClr val="C69E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51E416-C019-4D34-9A05-100D162F50ED}" v="7" dt="2021-05-07T08:21:27.0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67" autoAdjust="0"/>
    <p:restoredTop sz="93792" autoAdjust="0"/>
  </p:normalViewPr>
  <p:slideViewPr>
    <p:cSldViewPr snapToGrid="0">
      <p:cViewPr varScale="1">
        <p:scale>
          <a:sx n="63" d="100"/>
          <a:sy n="63" d="100"/>
        </p:scale>
        <p:origin x="660" y="5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56" d="100"/>
          <a:sy n="56" d="100"/>
        </p:scale>
        <p:origin x="2636" y="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146208-7F78-4CA4-BC77-3601A021F27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040193CB-F94C-4450-91D0-0650CFCD5F56}">
      <dgm:prSet phldrT="[Text]" custT="1"/>
      <dgm:spPr>
        <a:solidFill>
          <a:schemeClr val="accent5">
            <a:lumMod val="75000"/>
          </a:schemeClr>
        </a:solidFill>
        <a:ln>
          <a:noFill/>
        </a:ln>
      </dgm:spPr>
      <dgm:t>
        <a:bodyPr/>
        <a:lstStyle/>
        <a:p>
          <a:r>
            <a:rPr lang="en-GB" sz="2000" dirty="0"/>
            <a:t>How might today’s Team Briefing topics affect our team?</a:t>
          </a:r>
        </a:p>
      </dgm:t>
    </dgm:pt>
    <dgm:pt modelId="{0E9B6034-BFF2-4638-8BC8-5B8DF2D6800E}" type="parTrans" cxnId="{8D58BD4B-804F-4F1C-AB4B-7C1B0FF251C7}">
      <dgm:prSet/>
      <dgm:spPr/>
      <dgm:t>
        <a:bodyPr/>
        <a:lstStyle/>
        <a:p>
          <a:endParaRPr lang="en-GB"/>
        </a:p>
      </dgm:t>
    </dgm:pt>
    <dgm:pt modelId="{02D3500F-F106-4B1E-9B73-36C321A78730}" type="sibTrans" cxnId="{8D58BD4B-804F-4F1C-AB4B-7C1B0FF251C7}">
      <dgm:prSet/>
      <dgm:spPr/>
      <dgm:t>
        <a:bodyPr/>
        <a:lstStyle/>
        <a:p>
          <a:endParaRPr lang="en-GB"/>
        </a:p>
      </dgm:t>
    </dgm:pt>
    <dgm:pt modelId="{072D8E17-AF0C-4A10-A143-790051023ECB}">
      <dgm:prSet phldrT="[Text]" custT="1"/>
      <dgm:spPr>
        <a:solidFill>
          <a:srgbClr val="B88AB5"/>
        </a:solidFill>
        <a:ln>
          <a:noFill/>
        </a:ln>
      </dgm:spPr>
      <dgm:t>
        <a:bodyPr/>
        <a:lstStyle/>
        <a:p>
          <a:r>
            <a:rPr lang="en-GB" sz="2000" dirty="0"/>
            <a:t>Are we clear on our individual and team next steps and delivery?</a:t>
          </a:r>
        </a:p>
      </dgm:t>
    </dgm:pt>
    <dgm:pt modelId="{E34F9738-FD1F-48FA-924C-AAC55ADB257F}" type="parTrans" cxnId="{837BA6D3-1123-4038-9FBE-F577F7C564F5}">
      <dgm:prSet/>
      <dgm:spPr/>
      <dgm:t>
        <a:bodyPr/>
        <a:lstStyle/>
        <a:p>
          <a:endParaRPr lang="en-GB"/>
        </a:p>
      </dgm:t>
    </dgm:pt>
    <dgm:pt modelId="{5C48ECDB-726A-41BF-A388-1B30A4DA46EF}" type="sibTrans" cxnId="{837BA6D3-1123-4038-9FBE-F577F7C564F5}">
      <dgm:prSet/>
      <dgm:spPr/>
      <dgm:t>
        <a:bodyPr/>
        <a:lstStyle/>
        <a:p>
          <a:endParaRPr lang="en-GB"/>
        </a:p>
      </dgm:t>
    </dgm:pt>
    <dgm:pt modelId="{929C5B19-94D2-4FD0-B645-54B59D86019A}">
      <dgm:prSet phldrT="[Text]" custT="1"/>
      <dgm:spPr>
        <a:solidFill>
          <a:schemeClr val="accent3">
            <a:lumMod val="50000"/>
          </a:schemeClr>
        </a:solidFill>
        <a:ln>
          <a:noFill/>
        </a:ln>
      </dgm:spPr>
      <dgm:t>
        <a:bodyPr/>
        <a:lstStyle/>
        <a:p>
          <a:r>
            <a:rPr lang="en-GB" sz="2000" dirty="0"/>
            <a:t>How are we managing change?  Do we need support?</a:t>
          </a:r>
        </a:p>
      </dgm:t>
    </dgm:pt>
    <dgm:pt modelId="{DF977788-DD36-4E5B-A613-58BBF14DA500}" type="parTrans" cxnId="{2C8079ED-C6E5-4339-A149-B51B7BFEA51E}">
      <dgm:prSet/>
      <dgm:spPr/>
      <dgm:t>
        <a:bodyPr/>
        <a:lstStyle/>
        <a:p>
          <a:endParaRPr lang="en-GB"/>
        </a:p>
      </dgm:t>
    </dgm:pt>
    <dgm:pt modelId="{463B7534-91DC-44F1-A34F-4B123F29B714}" type="sibTrans" cxnId="{2C8079ED-C6E5-4339-A149-B51B7BFEA51E}">
      <dgm:prSet/>
      <dgm:spPr/>
      <dgm:t>
        <a:bodyPr/>
        <a:lstStyle/>
        <a:p>
          <a:endParaRPr lang="en-GB"/>
        </a:p>
      </dgm:t>
    </dgm:pt>
    <dgm:pt modelId="{09ADD7ED-F3D3-4990-9095-D7584A9C0553}" type="pres">
      <dgm:prSet presAssocID="{CF146208-7F78-4CA4-BC77-3601A021F27D}" presName="linear" presStyleCnt="0">
        <dgm:presLayoutVars>
          <dgm:dir/>
          <dgm:animLvl val="lvl"/>
          <dgm:resizeHandles val="exact"/>
        </dgm:presLayoutVars>
      </dgm:prSet>
      <dgm:spPr/>
    </dgm:pt>
    <dgm:pt modelId="{C7036E02-AD17-49FA-88A4-F1C1FA58D9C4}" type="pres">
      <dgm:prSet presAssocID="{040193CB-F94C-4450-91D0-0650CFCD5F56}" presName="parentLin" presStyleCnt="0"/>
      <dgm:spPr/>
    </dgm:pt>
    <dgm:pt modelId="{04DE415D-510E-4D3C-B7BE-48F7B9DF7C4C}" type="pres">
      <dgm:prSet presAssocID="{040193CB-F94C-4450-91D0-0650CFCD5F56}" presName="parentLeftMargin" presStyleLbl="node1" presStyleIdx="0" presStyleCnt="3"/>
      <dgm:spPr/>
    </dgm:pt>
    <dgm:pt modelId="{AB637719-FEEB-4F64-A14C-AA7761BF2CC4}" type="pres">
      <dgm:prSet presAssocID="{040193CB-F94C-4450-91D0-0650CFCD5F56}" presName="parentText" presStyleLbl="node1" presStyleIdx="0" presStyleCnt="3">
        <dgm:presLayoutVars>
          <dgm:chMax val="0"/>
          <dgm:bulletEnabled val="1"/>
        </dgm:presLayoutVars>
      </dgm:prSet>
      <dgm:spPr/>
    </dgm:pt>
    <dgm:pt modelId="{EFCC871B-BEF6-4E1A-BA3E-848E84E89962}" type="pres">
      <dgm:prSet presAssocID="{040193CB-F94C-4450-91D0-0650CFCD5F56}" presName="negativeSpace" presStyleCnt="0"/>
      <dgm:spPr/>
    </dgm:pt>
    <dgm:pt modelId="{2DBC1FA2-ACB0-4C98-92B2-9AD4C39D550F}" type="pres">
      <dgm:prSet presAssocID="{040193CB-F94C-4450-91D0-0650CFCD5F56}" presName="childText" presStyleLbl="conFgAcc1" presStyleIdx="0" presStyleCnt="3">
        <dgm:presLayoutVars>
          <dgm:bulletEnabled val="1"/>
        </dgm:presLayoutVars>
      </dgm:prSet>
      <dgm:spPr>
        <a:ln w="28575">
          <a:solidFill>
            <a:schemeClr val="bg1">
              <a:lumMod val="50000"/>
            </a:schemeClr>
          </a:solidFill>
        </a:ln>
      </dgm:spPr>
    </dgm:pt>
    <dgm:pt modelId="{60EDA6A4-775B-41D2-A770-2FEB7282F234}" type="pres">
      <dgm:prSet presAssocID="{02D3500F-F106-4B1E-9B73-36C321A78730}" presName="spaceBetweenRectangles" presStyleCnt="0"/>
      <dgm:spPr/>
    </dgm:pt>
    <dgm:pt modelId="{5502882C-5124-45FE-B696-346808FEFE9A}" type="pres">
      <dgm:prSet presAssocID="{072D8E17-AF0C-4A10-A143-790051023ECB}" presName="parentLin" presStyleCnt="0"/>
      <dgm:spPr/>
    </dgm:pt>
    <dgm:pt modelId="{E24ECAE8-312D-4B25-B65B-4DA7196E0AF1}" type="pres">
      <dgm:prSet presAssocID="{072D8E17-AF0C-4A10-A143-790051023ECB}" presName="parentLeftMargin" presStyleLbl="node1" presStyleIdx="0" presStyleCnt="3"/>
      <dgm:spPr/>
    </dgm:pt>
    <dgm:pt modelId="{F5B03DF8-10C7-44CD-A96B-35B97D5F42FB}" type="pres">
      <dgm:prSet presAssocID="{072D8E17-AF0C-4A10-A143-790051023ECB}" presName="parentText" presStyleLbl="node1" presStyleIdx="1" presStyleCnt="3">
        <dgm:presLayoutVars>
          <dgm:chMax val="0"/>
          <dgm:bulletEnabled val="1"/>
        </dgm:presLayoutVars>
      </dgm:prSet>
      <dgm:spPr/>
    </dgm:pt>
    <dgm:pt modelId="{70C8D41F-CB14-45C9-BF0D-072FE69BF1FC}" type="pres">
      <dgm:prSet presAssocID="{072D8E17-AF0C-4A10-A143-790051023ECB}" presName="negativeSpace" presStyleCnt="0"/>
      <dgm:spPr/>
    </dgm:pt>
    <dgm:pt modelId="{CE971A16-963B-4B6A-AAD2-2D174B2AF089}" type="pres">
      <dgm:prSet presAssocID="{072D8E17-AF0C-4A10-A143-790051023ECB}" presName="childText" presStyleLbl="conFgAcc1" presStyleIdx="1" presStyleCnt="3">
        <dgm:presLayoutVars>
          <dgm:bulletEnabled val="1"/>
        </dgm:presLayoutVars>
      </dgm:prSet>
      <dgm:spPr>
        <a:ln w="28575">
          <a:solidFill>
            <a:schemeClr val="bg1">
              <a:lumMod val="50000"/>
            </a:schemeClr>
          </a:solidFill>
        </a:ln>
      </dgm:spPr>
    </dgm:pt>
    <dgm:pt modelId="{F05071C0-BA5C-4ADE-95A6-B1E5F2F6B16A}" type="pres">
      <dgm:prSet presAssocID="{5C48ECDB-726A-41BF-A388-1B30A4DA46EF}" presName="spaceBetweenRectangles" presStyleCnt="0"/>
      <dgm:spPr/>
    </dgm:pt>
    <dgm:pt modelId="{2E4BB535-2F9C-4868-884C-10618B9EFFE6}" type="pres">
      <dgm:prSet presAssocID="{929C5B19-94D2-4FD0-B645-54B59D86019A}" presName="parentLin" presStyleCnt="0"/>
      <dgm:spPr/>
    </dgm:pt>
    <dgm:pt modelId="{F3FE3FDB-3594-4CB3-BE11-24EF9CCF4CFC}" type="pres">
      <dgm:prSet presAssocID="{929C5B19-94D2-4FD0-B645-54B59D86019A}" presName="parentLeftMargin" presStyleLbl="node1" presStyleIdx="1" presStyleCnt="3"/>
      <dgm:spPr/>
    </dgm:pt>
    <dgm:pt modelId="{80995470-B5B3-4FC6-8C40-EF451D499967}" type="pres">
      <dgm:prSet presAssocID="{929C5B19-94D2-4FD0-B645-54B59D86019A}" presName="parentText" presStyleLbl="node1" presStyleIdx="2" presStyleCnt="3">
        <dgm:presLayoutVars>
          <dgm:chMax val="0"/>
          <dgm:bulletEnabled val="1"/>
        </dgm:presLayoutVars>
      </dgm:prSet>
      <dgm:spPr/>
    </dgm:pt>
    <dgm:pt modelId="{20799DFF-70A3-4D66-9C19-326C91EE9B7D}" type="pres">
      <dgm:prSet presAssocID="{929C5B19-94D2-4FD0-B645-54B59D86019A}" presName="negativeSpace" presStyleCnt="0"/>
      <dgm:spPr/>
    </dgm:pt>
    <dgm:pt modelId="{05C1D062-D12D-469C-B8F0-91033F981BC3}" type="pres">
      <dgm:prSet presAssocID="{929C5B19-94D2-4FD0-B645-54B59D86019A}" presName="childText" presStyleLbl="conFgAcc1" presStyleIdx="2" presStyleCnt="3">
        <dgm:presLayoutVars>
          <dgm:bulletEnabled val="1"/>
        </dgm:presLayoutVars>
      </dgm:prSet>
      <dgm:spPr>
        <a:ln w="28575">
          <a:solidFill>
            <a:schemeClr val="bg1">
              <a:lumMod val="50000"/>
            </a:schemeClr>
          </a:solidFill>
        </a:ln>
      </dgm:spPr>
    </dgm:pt>
  </dgm:ptLst>
  <dgm:cxnLst>
    <dgm:cxn modelId="{F9384615-B392-4CA3-87F2-9EAAEB35A1CE}" type="presOf" srcId="{929C5B19-94D2-4FD0-B645-54B59D86019A}" destId="{F3FE3FDB-3594-4CB3-BE11-24EF9CCF4CFC}" srcOrd="0" destOrd="0" presId="urn:microsoft.com/office/officeart/2005/8/layout/list1"/>
    <dgm:cxn modelId="{E8CEEF1E-65CE-46A1-B190-F903C9A4B605}" type="presOf" srcId="{CF146208-7F78-4CA4-BC77-3601A021F27D}" destId="{09ADD7ED-F3D3-4990-9095-D7584A9C0553}" srcOrd="0" destOrd="0" presId="urn:microsoft.com/office/officeart/2005/8/layout/list1"/>
    <dgm:cxn modelId="{E14BF420-07BF-4769-B9CF-9C94FF1B7FD0}" type="presOf" srcId="{040193CB-F94C-4450-91D0-0650CFCD5F56}" destId="{04DE415D-510E-4D3C-B7BE-48F7B9DF7C4C}" srcOrd="0" destOrd="0" presId="urn:microsoft.com/office/officeart/2005/8/layout/list1"/>
    <dgm:cxn modelId="{617ED72D-8F80-431F-9CA6-F8783DC03961}" type="presOf" srcId="{072D8E17-AF0C-4A10-A143-790051023ECB}" destId="{F5B03DF8-10C7-44CD-A96B-35B97D5F42FB}" srcOrd="1" destOrd="0" presId="urn:microsoft.com/office/officeart/2005/8/layout/list1"/>
    <dgm:cxn modelId="{C885B260-C21A-4948-95AD-33F5B2343D68}" type="presOf" srcId="{072D8E17-AF0C-4A10-A143-790051023ECB}" destId="{E24ECAE8-312D-4B25-B65B-4DA7196E0AF1}" srcOrd="0" destOrd="0" presId="urn:microsoft.com/office/officeart/2005/8/layout/list1"/>
    <dgm:cxn modelId="{8D58BD4B-804F-4F1C-AB4B-7C1B0FF251C7}" srcId="{CF146208-7F78-4CA4-BC77-3601A021F27D}" destId="{040193CB-F94C-4450-91D0-0650CFCD5F56}" srcOrd="0" destOrd="0" parTransId="{0E9B6034-BFF2-4638-8BC8-5B8DF2D6800E}" sibTransId="{02D3500F-F106-4B1E-9B73-36C321A78730}"/>
    <dgm:cxn modelId="{C845FDC6-8954-4F30-90E0-A41A4C6B0F4A}" type="presOf" srcId="{040193CB-F94C-4450-91D0-0650CFCD5F56}" destId="{AB637719-FEEB-4F64-A14C-AA7761BF2CC4}" srcOrd="1" destOrd="0" presId="urn:microsoft.com/office/officeart/2005/8/layout/list1"/>
    <dgm:cxn modelId="{837BA6D3-1123-4038-9FBE-F577F7C564F5}" srcId="{CF146208-7F78-4CA4-BC77-3601A021F27D}" destId="{072D8E17-AF0C-4A10-A143-790051023ECB}" srcOrd="1" destOrd="0" parTransId="{E34F9738-FD1F-48FA-924C-AAC55ADB257F}" sibTransId="{5C48ECDB-726A-41BF-A388-1B30A4DA46EF}"/>
    <dgm:cxn modelId="{2C8079ED-C6E5-4339-A149-B51B7BFEA51E}" srcId="{CF146208-7F78-4CA4-BC77-3601A021F27D}" destId="{929C5B19-94D2-4FD0-B645-54B59D86019A}" srcOrd="2" destOrd="0" parTransId="{DF977788-DD36-4E5B-A613-58BBF14DA500}" sibTransId="{463B7534-91DC-44F1-A34F-4B123F29B714}"/>
    <dgm:cxn modelId="{334134F5-953E-4A30-9C27-5C648E8E54D7}" type="presOf" srcId="{929C5B19-94D2-4FD0-B645-54B59D86019A}" destId="{80995470-B5B3-4FC6-8C40-EF451D499967}" srcOrd="1" destOrd="0" presId="urn:microsoft.com/office/officeart/2005/8/layout/list1"/>
    <dgm:cxn modelId="{1459CCF5-081D-4D4F-B03F-9D21AC0A15B9}" type="presParOf" srcId="{09ADD7ED-F3D3-4990-9095-D7584A9C0553}" destId="{C7036E02-AD17-49FA-88A4-F1C1FA58D9C4}" srcOrd="0" destOrd="0" presId="urn:microsoft.com/office/officeart/2005/8/layout/list1"/>
    <dgm:cxn modelId="{F20EBA4F-331C-46A7-8A46-4BE0F7327315}" type="presParOf" srcId="{C7036E02-AD17-49FA-88A4-F1C1FA58D9C4}" destId="{04DE415D-510E-4D3C-B7BE-48F7B9DF7C4C}" srcOrd="0" destOrd="0" presId="urn:microsoft.com/office/officeart/2005/8/layout/list1"/>
    <dgm:cxn modelId="{C4951403-90FC-4F5D-8626-8E76550616F5}" type="presParOf" srcId="{C7036E02-AD17-49FA-88A4-F1C1FA58D9C4}" destId="{AB637719-FEEB-4F64-A14C-AA7761BF2CC4}" srcOrd="1" destOrd="0" presId="urn:microsoft.com/office/officeart/2005/8/layout/list1"/>
    <dgm:cxn modelId="{087FCE5B-FBDD-4C64-9829-7C612BB830F8}" type="presParOf" srcId="{09ADD7ED-F3D3-4990-9095-D7584A9C0553}" destId="{EFCC871B-BEF6-4E1A-BA3E-848E84E89962}" srcOrd="1" destOrd="0" presId="urn:microsoft.com/office/officeart/2005/8/layout/list1"/>
    <dgm:cxn modelId="{048AA275-73A2-49EB-A16C-2215EB28AF03}" type="presParOf" srcId="{09ADD7ED-F3D3-4990-9095-D7584A9C0553}" destId="{2DBC1FA2-ACB0-4C98-92B2-9AD4C39D550F}" srcOrd="2" destOrd="0" presId="urn:microsoft.com/office/officeart/2005/8/layout/list1"/>
    <dgm:cxn modelId="{B8B9A615-5438-4E3B-8C1A-F160F76239AF}" type="presParOf" srcId="{09ADD7ED-F3D3-4990-9095-D7584A9C0553}" destId="{60EDA6A4-775B-41D2-A770-2FEB7282F234}" srcOrd="3" destOrd="0" presId="urn:microsoft.com/office/officeart/2005/8/layout/list1"/>
    <dgm:cxn modelId="{9E5427D0-962D-483F-AE34-08692BC6DBF1}" type="presParOf" srcId="{09ADD7ED-F3D3-4990-9095-D7584A9C0553}" destId="{5502882C-5124-45FE-B696-346808FEFE9A}" srcOrd="4" destOrd="0" presId="urn:microsoft.com/office/officeart/2005/8/layout/list1"/>
    <dgm:cxn modelId="{485F2B7F-B6CD-4D62-B188-AF4D1743BB9E}" type="presParOf" srcId="{5502882C-5124-45FE-B696-346808FEFE9A}" destId="{E24ECAE8-312D-4B25-B65B-4DA7196E0AF1}" srcOrd="0" destOrd="0" presId="urn:microsoft.com/office/officeart/2005/8/layout/list1"/>
    <dgm:cxn modelId="{E13F9F8C-DC99-4E49-AD95-0893D943D0F7}" type="presParOf" srcId="{5502882C-5124-45FE-B696-346808FEFE9A}" destId="{F5B03DF8-10C7-44CD-A96B-35B97D5F42FB}" srcOrd="1" destOrd="0" presId="urn:microsoft.com/office/officeart/2005/8/layout/list1"/>
    <dgm:cxn modelId="{69D94867-8826-4294-9EAC-0208321E7C0F}" type="presParOf" srcId="{09ADD7ED-F3D3-4990-9095-D7584A9C0553}" destId="{70C8D41F-CB14-45C9-BF0D-072FE69BF1FC}" srcOrd="5" destOrd="0" presId="urn:microsoft.com/office/officeart/2005/8/layout/list1"/>
    <dgm:cxn modelId="{AB536B9E-329C-41A8-A417-6E61DD972571}" type="presParOf" srcId="{09ADD7ED-F3D3-4990-9095-D7584A9C0553}" destId="{CE971A16-963B-4B6A-AAD2-2D174B2AF089}" srcOrd="6" destOrd="0" presId="urn:microsoft.com/office/officeart/2005/8/layout/list1"/>
    <dgm:cxn modelId="{59B411EA-E618-438F-9A1A-6765345B7B25}" type="presParOf" srcId="{09ADD7ED-F3D3-4990-9095-D7584A9C0553}" destId="{F05071C0-BA5C-4ADE-95A6-B1E5F2F6B16A}" srcOrd="7" destOrd="0" presId="urn:microsoft.com/office/officeart/2005/8/layout/list1"/>
    <dgm:cxn modelId="{55A03F24-71C5-47D0-B438-4626D4F2BC9E}" type="presParOf" srcId="{09ADD7ED-F3D3-4990-9095-D7584A9C0553}" destId="{2E4BB535-2F9C-4868-884C-10618B9EFFE6}" srcOrd="8" destOrd="0" presId="urn:microsoft.com/office/officeart/2005/8/layout/list1"/>
    <dgm:cxn modelId="{8F2786FB-2618-4792-BF1B-D056902D5EE8}" type="presParOf" srcId="{2E4BB535-2F9C-4868-884C-10618B9EFFE6}" destId="{F3FE3FDB-3594-4CB3-BE11-24EF9CCF4CFC}" srcOrd="0" destOrd="0" presId="urn:microsoft.com/office/officeart/2005/8/layout/list1"/>
    <dgm:cxn modelId="{50D7B2CC-DD08-46FC-A332-3FE7A376DF9C}" type="presParOf" srcId="{2E4BB535-2F9C-4868-884C-10618B9EFFE6}" destId="{80995470-B5B3-4FC6-8C40-EF451D499967}" srcOrd="1" destOrd="0" presId="urn:microsoft.com/office/officeart/2005/8/layout/list1"/>
    <dgm:cxn modelId="{4FDE1BDC-0332-4912-94A3-AEC10279DF2E}" type="presParOf" srcId="{09ADD7ED-F3D3-4990-9095-D7584A9C0553}" destId="{20799DFF-70A3-4D66-9C19-326C91EE9B7D}" srcOrd="9" destOrd="0" presId="urn:microsoft.com/office/officeart/2005/8/layout/list1"/>
    <dgm:cxn modelId="{579CA30B-8410-46C7-88D5-1792E69CB597}" type="presParOf" srcId="{09ADD7ED-F3D3-4990-9095-D7584A9C0553}" destId="{05C1D062-D12D-469C-B8F0-91033F981BC3}" srcOrd="10" destOrd="0" presId="urn:microsoft.com/office/officeart/2005/8/layout/list1"/>
  </dgm:cxnLst>
  <dgm:bg/>
  <dgm:whole>
    <a:ln w="28575"/>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C1FA2-ACB0-4C98-92B2-9AD4C39D550F}">
      <dsp:nvSpPr>
        <dsp:cNvPr id="0" name=""/>
        <dsp:cNvSpPr/>
      </dsp:nvSpPr>
      <dsp:spPr>
        <a:xfrm>
          <a:off x="0" y="594893"/>
          <a:ext cx="11701848" cy="932400"/>
        </a:xfrm>
        <a:prstGeom prst="rect">
          <a:avLst/>
        </a:prstGeom>
        <a:solidFill>
          <a:schemeClr val="lt1">
            <a:alpha val="90000"/>
            <a:hueOff val="0"/>
            <a:satOff val="0"/>
            <a:lumOff val="0"/>
            <a:alphaOff val="0"/>
          </a:schemeClr>
        </a:solidFill>
        <a:ln w="28575"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dsp:style>
    </dsp:sp>
    <dsp:sp modelId="{AB637719-FEEB-4F64-A14C-AA7761BF2CC4}">
      <dsp:nvSpPr>
        <dsp:cNvPr id="0" name=""/>
        <dsp:cNvSpPr/>
      </dsp:nvSpPr>
      <dsp:spPr>
        <a:xfrm>
          <a:off x="585092" y="48773"/>
          <a:ext cx="8191293" cy="1092240"/>
        </a:xfrm>
        <a:prstGeom prst="roundRect">
          <a:avLst/>
        </a:prstGeom>
        <a:solidFill>
          <a:schemeClr val="accent5">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9611" tIns="0" rIns="309611" bIns="0" numCol="1" spcCol="1270" anchor="ctr" anchorCtr="0">
          <a:noAutofit/>
        </a:bodyPr>
        <a:lstStyle/>
        <a:p>
          <a:pPr marL="0" lvl="0" indent="0" algn="l" defTabSz="889000">
            <a:lnSpc>
              <a:spcPct val="90000"/>
            </a:lnSpc>
            <a:spcBef>
              <a:spcPct val="0"/>
            </a:spcBef>
            <a:spcAft>
              <a:spcPct val="35000"/>
            </a:spcAft>
            <a:buNone/>
          </a:pPr>
          <a:r>
            <a:rPr lang="en-GB" sz="2000" kern="1200" dirty="0"/>
            <a:t>How might today’s Team Briefing topics affect our team?</a:t>
          </a:r>
        </a:p>
      </dsp:txBody>
      <dsp:txXfrm>
        <a:off x="638411" y="102092"/>
        <a:ext cx="8084655" cy="985602"/>
      </dsp:txXfrm>
    </dsp:sp>
    <dsp:sp modelId="{CE971A16-963B-4B6A-AAD2-2D174B2AF089}">
      <dsp:nvSpPr>
        <dsp:cNvPr id="0" name=""/>
        <dsp:cNvSpPr/>
      </dsp:nvSpPr>
      <dsp:spPr>
        <a:xfrm>
          <a:off x="0" y="2273213"/>
          <a:ext cx="11701848" cy="932400"/>
        </a:xfrm>
        <a:prstGeom prst="rect">
          <a:avLst/>
        </a:prstGeom>
        <a:solidFill>
          <a:schemeClr val="lt1">
            <a:alpha val="90000"/>
            <a:hueOff val="0"/>
            <a:satOff val="0"/>
            <a:lumOff val="0"/>
            <a:alphaOff val="0"/>
          </a:schemeClr>
        </a:solidFill>
        <a:ln w="28575"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dsp:style>
    </dsp:sp>
    <dsp:sp modelId="{F5B03DF8-10C7-44CD-A96B-35B97D5F42FB}">
      <dsp:nvSpPr>
        <dsp:cNvPr id="0" name=""/>
        <dsp:cNvSpPr/>
      </dsp:nvSpPr>
      <dsp:spPr>
        <a:xfrm>
          <a:off x="585092" y="1727093"/>
          <a:ext cx="8191293" cy="1092240"/>
        </a:xfrm>
        <a:prstGeom prst="roundRect">
          <a:avLst/>
        </a:prstGeom>
        <a:solidFill>
          <a:srgbClr val="B88AB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9611" tIns="0" rIns="309611" bIns="0" numCol="1" spcCol="1270" anchor="ctr" anchorCtr="0">
          <a:noAutofit/>
        </a:bodyPr>
        <a:lstStyle/>
        <a:p>
          <a:pPr marL="0" lvl="0" indent="0" algn="l" defTabSz="889000">
            <a:lnSpc>
              <a:spcPct val="90000"/>
            </a:lnSpc>
            <a:spcBef>
              <a:spcPct val="0"/>
            </a:spcBef>
            <a:spcAft>
              <a:spcPct val="35000"/>
            </a:spcAft>
            <a:buNone/>
          </a:pPr>
          <a:r>
            <a:rPr lang="en-GB" sz="2000" kern="1200" dirty="0"/>
            <a:t>Are we clear on our individual and team next steps and delivery?</a:t>
          </a:r>
        </a:p>
      </dsp:txBody>
      <dsp:txXfrm>
        <a:off x="638411" y="1780412"/>
        <a:ext cx="8084655" cy="985602"/>
      </dsp:txXfrm>
    </dsp:sp>
    <dsp:sp modelId="{05C1D062-D12D-469C-B8F0-91033F981BC3}">
      <dsp:nvSpPr>
        <dsp:cNvPr id="0" name=""/>
        <dsp:cNvSpPr/>
      </dsp:nvSpPr>
      <dsp:spPr>
        <a:xfrm>
          <a:off x="0" y="3951533"/>
          <a:ext cx="11701848" cy="932400"/>
        </a:xfrm>
        <a:prstGeom prst="rect">
          <a:avLst/>
        </a:prstGeom>
        <a:solidFill>
          <a:schemeClr val="lt1">
            <a:alpha val="90000"/>
            <a:hueOff val="0"/>
            <a:satOff val="0"/>
            <a:lumOff val="0"/>
            <a:alphaOff val="0"/>
          </a:schemeClr>
        </a:solidFill>
        <a:ln w="28575"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dsp:style>
    </dsp:sp>
    <dsp:sp modelId="{80995470-B5B3-4FC6-8C40-EF451D499967}">
      <dsp:nvSpPr>
        <dsp:cNvPr id="0" name=""/>
        <dsp:cNvSpPr/>
      </dsp:nvSpPr>
      <dsp:spPr>
        <a:xfrm>
          <a:off x="585092" y="3405413"/>
          <a:ext cx="8191293" cy="1092240"/>
        </a:xfrm>
        <a:prstGeom prst="roundRect">
          <a:avLst/>
        </a:prstGeom>
        <a:solidFill>
          <a:schemeClr val="accent3">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9611" tIns="0" rIns="309611" bIns="0" numCol="1" spcCol="1270" anchor="ctr" anchorCtr="0">
          <a:noAutofit/>
        </a:bodyPr>
        <a:lstStyle/>
        <a:p>
          <a:pPr marL="0" lvl="0" indent="0" algn="l" defTabSz="889000">
            <a:lnSpc>
              <a:spcPct val="90000"/>
            </a:lnSpc>
            <a:spcBef>
              <a:spcPct val="0"/>
            </a:spcBef>
            <a:spcAft>
              <a:spcPct val="35000"/>
            </a:spcAft>
            <a:buNone/>
          </a:pPr>
          <a:r>
            <a:rPr lang="en-GB" sz="2000" kern="1200" dirty="0"/>
            <a:t>How are we managing change?  Do we need support?</a:t>
          </a:r>
        </a:p>
      </dsp:txBody>
      <dsp:txXfrm>
        <a:off x="638411" y="3458732"/>
        <a:ext cx="8084655" cy="98560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0A6E2323-7DAC-4D70-B0C7-1E8EB313B829}" type="datetimeFigureOut">
              <a:rPr lang="en-GB"/>
              <a:pPr>
                <a:defRPr/>
              </a:pPr>
              <a:t>09/09/2021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46A190E8-C126-4EB3-82B0-79FA583B0E30}" type="slidenum">
              <a:rPr lang="en-GB"/>
              <a:pPr>
                <a:defRPr/>
              </a:pPr>
              <a:t>‹#›</a:t>
            </a:fld>
            <a:endParaRPr lang="en-GB" dirty="0"/>
          </a:p>
        </p:txBody>
      </p:sp>
    </p:spTree>
    <p:extLst>
      <p:ext uri="{BB962C8B-B14F-4D97-AF65-F5344CB8AC3E}">
        <p14:creationId xmlns:p14="http://schemas.microsoft.com/office/powerpoint/2010/main" val="244657411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A190E8-C126-4EB3-82B0-79FA583B0E3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7132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2AEFB60E-C0A5-416E-864A-9ED7E1B46ACC}" type="slidenum">
              <a:rPr lang="en-GB" smtClean="0"/>
              <a:t>29</a:t>
            </a:fld>
            <a:endParaRPr lang="en-GB"/>
          </a:p>
        </p:txBody>
      </p:sp>
    </p:spTree>
    <p:extLst>
      <p:ext uri="{BB962C8B-B14F-4D97-AF65-F5344CB8AC3E}">
        <p14:creationId xmlns:p14="http://schemas.microsoft.com/office/powerpoint/2010/main" val="284674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A190E8-C126-4EB3-82B0-79FA583B0E3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5321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GB" sz="1200" dirty="0">
              <a:solidFill>
                <a:schemeClr val="bg1"/>
              </a:solidFill>
            </a:endParaRPr>
          </a:p>
          <a:p>
            <a:endParaRPr lang="en-GB" dirty="0"/>
          </a:p>
        </p:txBody>
      </p:sp>
      <p:sp>
        <p:nvSpPr>
          <p:cNvPr id="4" name="Slide Number Placeholder 3"/>
          <p:cNvSpPr>
            <a:spLocks noGrp="1"/>
          </p:cNvSpPr>
          <p:nvPr>
            <p:ph type="sldNum" sz="quarter" idx="5"/>
          </p:nvPr>
        </p:nvSpPr>
        <p:spPr/>
        <p:txBody>
          <a:bodyPr/>
          <a:lstStyle/>
          <a:p>
            <a:pPr>
              <a:defRPr/>
            </a:pPr>
            <a:fld id="{46A190E8-C126-4EB3-82B0-79FA583B0E30}" type="slidenum">
              <a:rPr lang="en-GB" smtClean="0"/>
              <a:pPr>
                <a:defRPr/>
              </a:pPr>
              <a:t>2</a:t>
            </a:fld>
            <a:endParaRPr lang="en-GB" dirty="0"/>
          </a:p>
        </p:txBody>
      </p:sp>
    </p:spTree>
    <p:extLst>
      <p:ext uri="{BB962C8B-B14F-4D97-AF65-F5344CB8AC3E}">
        <p14:creationId xmlns:p14="http://schemas.microsoft.com/office/powerpoint/2010/main" val="101755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46A190E8-C126-4EB3-82B0-79FA583B0E30}" type="slidenum">
              <a:rPr lang="en-GB" smtClean="0"/>
              <a:pPr>
                <a:defRPr/>
              </a:pPr>
              <a:t>3</a:t>
            </a:fld>
            <a:endParaRPr lang="en-GB" dirty="0"/>
          </a:p>
        </p:txBody>
      </p:sp>
    </p:spTree>
    <p:extLst>
      <p:ext uri="{BB962C8B-B14F-4D97-AF65-F5344CB8AC3E}">
        <p14:creationId xmlns:p14="http://schemas.microsoft.com/office/powerpoint/2010/main" val="3672764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1" u="none" dirty="0"/>
              <a:t>CBF – key messages</a:t>
            </a:r>
          </a:p>
          <a:p>
            <a:pPr marL="285750" indent="-285750">
              <a:buFont typeface="Arial" panose="020B0604020202020204" pitchFamily="34" charset="0"/>
              <a:buChar char="•"/>
            </a:pPr>
            <a:r>
              <a:rPr lang="en-GB" sz="1200" dirty="0"/>
              <a:t>CBF Pilot commencing in April 2021</a:t>
            </a:r>
          </a:p>
          <a:p>
            <a:pPr marL="285750" indent="-285750">
              <a:buFont typeface="Arial" panose="020B0604020202020204" pitchFamily="34" charset="0"/>
              <a:buChar char="•"/>
            </a:pPr>
            <a:r>
              <a:rPr lang="en-GB" sz="1200" dirty="0"/>
              <a:t>Staff will trial the CBF for 12 months without it being linked to pay progression</a:t>
            </a:r>
          </a:p>
          <a:p>
            <a:pPr marL="285750" indent="-285750">
              <a:buFont typeface="Arial" panose="020B0604020202020204" pitchFamily="34" charset="0"/>
              <a:buChar char="•"/>
            </a:pPr>
            <a:r>
              <a:rPr lang="en-GB" sz="1200" dirty="0"/>
              <a:t>The CBF will be linked to pay from 1 April 2022 for NPS staff, and the first pay progression decisions linked to the CBF will be made on 1 April 2023.</a:t>
            </a:r>
          </a:p>
          <a:p>
            <a:pPr marL="285750" indent="-285750">
              <a:buFont typeface="Arial" panose="020B0604020202020204" pitchFamily="34" charset="0"/>
              <a:buChar char="•"/>
            </a:pPr>
            <a:r>
              <a:rPr lang="en-GB" sz="1200" dirty="0"/>
              <a:t>What we need managers and employees to do</a:t>
            </a:r>
          </a:p>
          <a:p>
            <a:pPr marL="285750" indent="-285750">
              <a:buFont typeface="Arial" panose="020B0604020202020204" pitchFamily="34" charset="0"/>
              <a:buChar char="•"/>
            </a:pPr>
            <a:r>
              <a:rPr lang="en-GB" sz="1200" dirty="0"/>
              <a:t>Leaders to role model behaviours and kick start the process</a:t>
            </a:r>
          </a:p>
          <a:p>
            <a:pPr marL="285750" indent="-285750">
              <a:buFont typeface="Arial" panose="020B0604020202020204" pitchFamily="34" charset="0"/>
              <a:buChar char="•"/>
            </a:pPr>
            <a:r>
              <a:rPr lang="en-GB" sz="1200" dirty="0"/>
              <a:t>Staff responsibility to complete the process</a:t>
            </a:r>
          </a:p>
          <a:p>
            <a:pPr marL="285750" indent="-285750">
              <a:buFont typeface="Arial" panose="020B0604020202020204" pitchFamily="34" charset="0"/>
              <a:buChar char="•"/>
            </a:pPr>
            <a:endParaRPr lang="en-GB" sz="1200" dirty="0"/>
          </a:p>
          <a:p>
            <a:pPr marL="0" indent="0">
              <a:buFont typeface="Arial" panose="020B0604020202020204" pitchFamily="34" charset="0"/>
              <a:buNone/>
            </a:pPr>
            <a:r>
              <a:rPr lang="en-GB" sz="1200" b="1" dirty="0"/>
              <a:t>What we need from Leaders</a:t>
            </a:r>
          </a:p>
          <a:p>
            <a:pPr marL="171450" indent="-171450">
              <a:buFont typeface="Arial" panose="020B0604020202020204" pitchFamily="34" charset="0"/>
              <a:buChar char="•"/>
            </a:pPr>
            <a:r>
              <a:rPr lang="en-GB" sz="1200" dirty="0"/>
              <a:t>The CBF conversation should become </a:t>
            </a:r>
            <a:r>
              <a:rPr lang="en-GB" sz="1200" b="1" dirty="0"/>
              <a:t>embedded in everyday routine meetings and one to one’s</a:t>
            </a:r>
            <a:r>
              <a:rPr lang="en-GB" sz="1200" dirty="0"/>
              <a:t>. The process is straightforward and does not represent an additional burden for staff and line managers. </a:t>
            </a:r>
          </a:p>
          <a:p>
            <a:pPr marL="171450" indent="-171450">
              <a:buFont typeface="Arial" panose="020B0604020202020204" pitchFamily="34" charset="0"/>
              <a:buChar char="•"/>
            </a:pPr>
            <a:r>
              <a:rPr lang="en-GB" sz="1200" dirty="0"/>
              <a:t>Please role model engagement by completing the process with your direct reports and encourage them to do the same</a:t>
            </a:r>
          </a:p>
          <a:p>
            <a:pPr marL="171450" indent="-171450">
              <a:buFont typeface="Arial" panose="020B0604020202020204" pitchFamily="34" charset="0"/>
              <a:buChar char="•"/>
            </a:pPr>
            <a:r>
              <a:rPr lang="en-GB" sz="1200" dirty="0"/>
              <a:t>You’ll see some communications on this in due course – keep an eye out for more in Probation News, on the intranet and webinars to talk employees and managers through this easy process.</a:t>
            </a:r>
          </a:p>
          <a:p>
            <a:pPr marL="285750" indent="-2857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b="0"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FB60E-C0A5-416E-864A-9ED7E1B46A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489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2AEFB60E-C0A5-416E-864A-9ED7E1B46ACC}" type="slidenum">
              <a:rPr lang="en-GB" smtClean="0"/>
              <a:t>22</a:t>
            </a:fld>
            <a:endParaRPr lang="en-GB"/>
          </a:p>
        </p:txBody>
      </p:sp>
    </p:spTree>
    <p:extLst>
      <p:ext uri="{BB962C8B-B14F-4D97-AF65-F5344CB8AC3E}">
        <p14:creationId xmlns:p14="http://schemas.microsoft.com/office/powerpoint/2010/main" val="3689333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1" u="none" dirty="0"/>
              <a:t>CBF – key messages</a:t>
            </a:r>
          </a:p>
          <a:p>
            <a:pPr marL="285750" indent="-285750">
              <a:buFont typeface="Arial" panose="020B0604020202020204" pitchFamily="34" charset="0"/>
              <a:buChar char="•"/>
            </a:pPr>
            <a:r>
              <a:rPr lang="en-GB" sz="1200" dirty="0"/>
              <a:t>CBF Pilot commencing in April 2021</a:t>
            </a:r>
          </a:p>
          <a:p>
            <a:pPr marL="285750" indent="-285750">
              <a:buFont typeface="Arial" panose="020B0604020202020204" pitchFamily="34" charset="0"/>
              <a:buChar char="•"/>
            </a:pPr>
            <a:r>
              <a:rPr lang="en-GB" sz="1200" dirty="0"/>
              <a:t>Staff will trial the CBF for 12 months without it being linked to pay progression</a:t>
            </a:r>
          </a:p>
          <a:p>
            <a:pPr marL="285750" indent="-285750">
              <a:buFont typeface="Arial" panose="020B0604020202020204" pitchFamily="34" charset="0"/>
              <a:buChar char="•"/>
            </a:pPr>
            <a:r>
              <a:rPr lang="en-GB" sz="1200" dirty="0"/>
              <a:t>The CBF will be linked to pay from 1 April 2022 for NPS staff, and the first pay progression decisions linked to the CBF will be made on 1 April 2023.</a:t>
            </a:r>
          </a:p>
          <a:p>
            <a:pPr marL="285750" indent="-285750">
              <a:buFont typeface="Arial" panose="020B0604020202020204" pitchFamily="34" charset="0"/>
              <a:buChar char="•"/>
            </a:pPr>
            <a:r>
              <a:rPr lang="en-GB" sz="1200" dirty="0"/>
              <a:t>What we need managers and employees to do</a:t>
            </a:r>
          </a:p>
          <a:p>
            <a:pPr marL="285750" indent="-285750">
              <a:buFont typeface="Arial" panose="020B0604020202020204" pitchFamily="34" charset="0"/>
              <a:buChar char="•"/>
            </a:pPr>
            <a:r>
              <a:rPr lang="en-GB" sz="1200" dirty="0"/>
              <a:t>Leaders to role model behaviours and kick start the process</a:t>
            </a:r>
          </a:p>
          <a:p>
            <a:pPr marL="285750" indent="-285750">
              <a:buFont typeface="Arial" panose="020B0604020202020204" pitchFamily="34" charset="0"/>
              <a:buChar char="•"/>
            </a:pPr>
            <a:r>
              <a:rPr lang="en-GB" sz="1200" dirty="0"/>
              <a:t>Staff responsibility to complete the process</a:t>
            </a:r>
          </a:p>
          <a:p>
            <a:pPr marL="285750" indent="-285750">
              <a:buFont typeface="Arial" panose="020B0604020202020204" pitchFamily="34" charset="0"/>
              <a:buChar char="•"/>
            </a:pPr>
            <a:endParaRPr lang="en-GB" sz="1200" dirty="0"/>
          </a:p>
          <a:p>
            <a:pPr marL="0" indent="0">
              <a:buFont typeface="Arial" panose="020B0604020202020204" pitchFamily="34" charset="0"/>
              <a:buNone/>
            </a:pPr>
            <a:r>
              <a:rPr lang="en-GB" sz="1200" b="1" dirty="0"/>
              <a:t>What we need from Leaders</a:t>
            </a:r>
          </a:p>
          <a:p>
            <a:pPr marL="171450" indent="-171450">
              <a:buFont typeface="Arial" panose="020B0604020202020204" pitchFamily="34" charset="0"/>
              <a:buChar char="•"/>
            </a:pPr>
            <a:r>
              <a:rPr lang="en-GB" sz="1200" dirty="0"/>
              <a:t>The CBF conversation should become </a:t>
            </a:r>
            <a:r>
              <a:rPr lang="en-GB" sz="1200" b="1" dirty="0"/>
              <a:t>embedded in everyday routine meetings and one to one’s</a:t>
            </a:r>
            <a:r>
              <a:rPr lang="en-GB" sz="1200" dirty="0"/>
              <a:t>. The process is straightforward and does not represent an additional burden for staff and line managers. </a:t>
            </a:r>
          </a:p>
          <a:p>
            <a:pPr marL="171450" indent="-171450">
              <a:buFont typeface="Arial" panose="020B0604020202020204" pitchFamily="34" charset="0"/>
              <a:buChar char="•"/>
            </a:pPr>
            <a:r>
              <a:rPr lang="en-GB" sz="1200" dirty="0"/>
              <a:t>Please role model engagement by completing the process with your direct reports and encourage them to do the same</a:t>
            </a:r>
          </a:p>
          <a:p>
            <a:pPr marL="171450" indent="-171450">
              <a:buFont typeface="Arial" panose="020B0604020202020204" pitchFamily="34" charset="0"/>
              <a:buChar char="•"/>
            </a:pPr>
            <a:r>
              <a:rPr lang="en-GB" sz="1200" dirty="0"/>
              <a:t>You’ll see some communications on this in due course – keep an eye out for more in Probation News, on the intranet and webinars to talk employees and managers through this easy process.</a:t>
            </a:r>
          </a:p>
          <a:p>
            <a:pPr marL="285750" indent="-2857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b="0"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2AEFB60E-C0A5-416E-864A-9ED7E1B46ACC}" type="slidenum">
              <a:rPr lang="en-GB" smtClean="0"/>
              <a:t>23</a:t>
            </a:fld>
            <a:endParaRPr lang="en-GB" dirty="0"/>
          </a:p>
        </p:txBody>
      </p:sp>
    </p:spTree>
    <p:extLst>
      <p:ext uri="{BB962C8B-B14F-4D97-AF65-F5344CB8AC3E}">
        <p14:creationId xmlns:p14="http://schemas.microsoft.com/office/powerpoint/2010/main" val="2479616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2AEFB60E-C0A5-416E-864A-9ED7E1B46ACC}" type="slidenum">
              <a:rPr lang="en-GB" smtClean="0"/>
              <a:t>26</a:t>
            </a:fld>
            <a:endParaRPr lang="en-GB"/>
          </a:p>
        </p:txBody>
      </p:sp>
    </p:spTree>
    <p:extLst>
      <p:ext uri="{BB962C8B-B14F-4D97-AF65-F5344CB8AC3E}">
        <p14:creationId xmlns:p14="http://schemas.microsoft.com/office/powerpoint/2010/main" val="551661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2AEFB60E-C0A5-416E-864A-9ED7E1B46ACC}" type="slidenum">
              <a:rPr lang="en-GB" smtClean="0"/>
              <a:t>27</a:t>
            </a:fld>
            <a:endParaRPr lang="en-GB"/>
          </a:p>
        </p:txBody>
      </p:sp>
    </p:spTree>
    <p:extLst>
      <p:ext uri="{BB962C8B-B14F-4D97-AF65-F5344CB8AC3E}">
        <p14:creationId xmlns:p14="http://schemas.microsoft.com/office/powerpoint/2010/main" val="411035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2AEFB60E-C0A5-416E-864A-9ED7E1B46ACC}" type="slidenum">
              <a:rPr lang="en-GB" smtClean="0"/>
              <a:t>28</a:t>
            </a:fld>
            <a:endParaRPr lang="en-GB"/>
          </a:p>
        </p:txBody>
      </p:sp>
    </p:spTree>
    <p:extLst>
      <p:ext uri="{BB962C8B-B14F-4D97-AF65-F5344CB8AC3E}">
        <p14:creationId xmlns:p14="http://schemas.microsoft.com/office/powerpoint/2010/main" val="3733548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
          <p:cNvPicPr>
            <a:picLocks noChangeAspect="1"/>
          </p:cNvPicPr>
          <p:nvPr/>
        </p:nvPicPr>
        <p:blipFill rotWithShape="1">
          <a:blip r:embed="rId2">
            <a:extLst>
              <a:ext uri="{28A0092B-C50C-407E-A947-70E740481C1C}">
                <a14:useLocalDpi xmlns:a14="http://schemas.microsoft.com/office/drawing/2010/main" val="0"/>
              </a:ext>
            </a:extLst>
          </a:blip>
          <a:srcRect b="29286"/>
          <a:stretch/>
        </p:blipFill>
        <p:spPr bwMode="auto">
          <a:xfrm>
            <a:off x="0" y="4433208"/>
            <a:ext cx="12192000" cy="242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p:cNvPicPr>
            <a:picLocks noChangeAspect="1"/>
          </p:cNvPicPr>
          <p:nvPr/>
        </p:nvPicPr>
        <p:blipFill>
          <a:blip r:embed="rId3">
            <a:extLst>
              <a:ext uri="{28A0092B-C50C-407E-A947-70E740481C1C}">
                <a14:useLocalDpi xmlns:a14="http://schemas.microsoft.com/office/drawing/2010/main" val="0"/>
              </a:ext>
            </a:extLst>
          </a:blip>
          <a:srcRect l="15434" t="20029"/>
          <a:stretch>
            <a:fillRect/>
          </a:stretch>
        </p:blipFill>
        <p:spPr bwMode="auto">
          <a:xfrm>
            <a:off x="541867" y="347663"/>
            <a:ext cx="3462867"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778928" y="1981200"/>
            <a:ext cx="10622849" cy="1073150"/>
          </a:xfrm>
        </p:spPr>
        <p:txBody>
          <a:bodyPr anchor="b">
            <a:normAutofit/>
          </a:bodyPr>
          <a:lstStyle>
            <a:lvl1pPr algn="l">
              <a:defRPr sz="33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778928" y="3176059"/>
            <a:ext cx="9025467" cy="520900"/>
          </a:xfrm>
        </p:spPr>
        <p:txBody>
          <a:bodyPr>
            <a:normAutofit/>
          </a:bodyPr>
          <a:lstStyle>
            <a:lvl1pPr marL="0" indent="0" algn="l">
              <a:buNone/>
              <a:defRPr sz="27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15850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8C98282C-945A-4E2C-AE9D-3932FA70B035}" type="slidenum">
              <a:rPr lang="en-GB"/>
              <a:pPr>
                <a:defRPr/>
              </a:pPr>
              <a:t>‹#›</a:t>
            </a:fld>
            <a:endParaRPr lang="en-GB" dirty="0"/>
          </a:p>
        </p:txBody>
      </p:sp>
    </p:spTree>
    <p:extLst>
      <p:ext uri="{BB962C8B-B14F-4D97-AF65-F5344CB8AC3E}">
        <p14:creationId xmlns:p14="http://schemas.microsoft.com/office/powerpoint/2010/main" val="118229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65E6DA35-3D48-4A0C-86DD-6EA64440ECC3}" type="slidenum">
              <a:rPr lang="en-GB"/>
              <a:pPr>
                <a:defRPr/>
              </a:pPr>
              <a:t>‹#›</a:t>
            </a:fld>
            <a:endParaRPr lang="en-GB" dirty="0"/>
          </a:p>
        </p:txBody>
      </p:sp>
    </p:spTree>
    <p:extLst>
      <p:ext uri="{BB962C8B-B14F-4D97-AF65-F5344CB8AC3E}">
        <p14:creationId xmlns:p14="http://schemas.microsoft.com/office/powerpoint/2010/main" val="3799272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
          <p:cNvPicPr>
            <a:picLocks noChangeAspect="1"/>
          </p:cNvPicPr>
          <p:nvPr/>
        </p:nvPicPr>
        <p:blipFill rotWithShape="1">
          <a:blip r:embed="rId2">
            <a:extLst>
              <a:ext uri="{28A0092B-C50C-407E-A947-70E740481C1C}">
                <a14:useLocalDpi xmlns:a14="http://schemas.microsoft.com/office/drawing/2010/main" val="0"/>
              </a:ext>
            </a:extLst>
          </a:blip>
          <a:srcRect b="29286"/>
          <a:stretch/>
        </p:blipFill>
        <p:spPr bwMode="auto">
          <a:xfrm>
            <a:off x="0" y="4433208"/>
            <a:ext cx="12192000" cy="242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p:cNvPicPr>
            <a:picLocks noChangeAspect="1"/>
          </p:cNvPicPr>
          <p:nvPr/>
        </p:nvPicPr>
        <p:blipFill>
          <a:blip r:embed="rId3">
            <a:extLst>
              <a:ext uri="{28A0092B-C50C-407E-A947-70E740481C1C}">
                <a14:useLocalDpi xmlns:a14="http://schemas.microsoft.com/office/drawing/2010/main" val="0"/>
              </a:ext>
            </a:extLst>
          </a:blip>
          <a:srcRect l="15434" t="20029"/>
          <a:stretch>
            <a:fillRect/>
          </a:stretch>
        </p:blipFill>
        <p:spPr bwMode="auto">
          <a:xfrm>
            <a:off x="541867" y="347663"/>
            <a:ext cx="346286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778928" y="1981200"/>
            <a:ext cx="10622849" cy="1073150"/>
          </a:xfrm>
        </p:spPr>
        <p:txBody>
          <a:bodyPr anchor="b">
            <a:normAutofit/>
          </a:bodyPr>
          <a:lstStyle>
            <a:lvl1pPr algn="l">
              <a:defRPr sz="3300">
                <a:solidFill>
                  <a:schemeClr val="tx1"/>
                </a:solidFill>
              </a:defRPr>
            </a:lvl1pPr>
          </a:lstStyle>
          <a:p>
            <a:r>
              <a:rPr lang="en-US"/>
              <a:t>Click to edit Master title style</a:t>
            </a:r>
          </a:p>
        </p:txBody>
      </p:sp>
      <p:sp>
        <p:nvSpPr>
          <p:cNvPr id="3" name="Subtitle 2"/>
          <p:cNvSpPr>
            <a:spLocks noGrp="1"/>
          </p:cNvSpPr>
          <p:nvPr>
            <p:ph type="subTitle" idx="1"/>
          </p:nvPr>
        </p:nvSpPr>
        <p:spPr>
          <a:xfrm>
            <a:off x="778928" y="3176059"/>
            <a:ext cx="9025467" cy="520900"/>
          </a:xfrm>
        </p:spPr>
        <p:txBody>
          <a:bodyPr>
            <a:normAutofit/>
          </a:bodyPr>
          <a:lstStyle>
            <a:lvl1pPr marL="0" indent="0" algn="l">
              <a:buNone/>
              <a:defRPr sz="27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51257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8001" y="432000"/>
            <a:ext cx="11131200" cy="511174"/>
          </a:xfrm>
        </p:spPr>
        <p:txBody>
          <a:bodyPr/>
          <a:lstStyle/>
          <a:p>
            <a:r>
              <a:rPr lang="en-US"/>
              <a:t>Click to edit Master title style</a:t>
            </a:r>
          </a:p>
        </p:txBody>
      </p:sp>
      <p:sp>
        <p:nvSpPr>
          <p:cNvPr id="3" name="Content Placeholder 2"/>
          <p:cNvSpPr>
            <a:spLocks noGrp="1"/>
          </p:cNvSpPr>
          <p:nvPr>
            <p:ph idx="1"/>
          </p:nvPr>
        </p:nvSpPr>
        <p:spPr>
          <a:xfrm>
            <a:off x="527051" y="1356619"/>
            <a:ext cx="11133667" cy="4586287"/>
          </a:xfrm>
        </p:spPr>
        <p:txBody>
          <a:bodyPr/>
          <a:lstStyle/>
          <a:p>
            <a:pPr lvl="0"/>
            <a:r>
              <a:rPr lang="en-US"/>
              <a:t>Click to edit Master text styles</a:t>
            </a:r>
          </a:p>
          <a:p>
            <a:pPr lvl="1"/>
            <a:r>
              <a:rPr lang="en-US"/>
              <a:t>Second level</a:t>
            </a:r>
          </a:p>
          <a:p>
            <a:pPr lvl="2"/>
            <a:r>
              <a:rPr lang="en-US"/>
              <a:t>Third level</a:t>
            </a:r>
          </a:p>
        </p:txBody>
      </p:sp>
      <p:sp>
        <p:nvSpPr>
          <p:cNvPr id="4" name="Slide Number Placeholder 5"/>
          <p:cNvSpPr>
            <a:spLocks noGrp="1"/>
          </p:cNvSpPr>
          <p:nvPr>
            <p:ph type="sldNum" sz="quarter" idx="10"/>
          </p:nvPr>
        </p:nvSpPr>
        <p:spPr/>
        <p:txBody>
          <a:bodyPr/>
          <a:lstStyle>
            <a:lvl1pPr>
              <a:defRPr/>
            </a:lvl1pPr>
          </a:lstStyle>
          <a:p>
            <a:pPr>
              <a:defRPr/>
            </a:pPr>
            <a:fld id="{8DA62C57-F68F-4167-9CC7-0D93D0D78B03}" type="slidenum">
              <a:rPr lang="en-GB"/>
              <a:pPr>
                <a:defRPr/>
              </a:pPr>
              <a:t>‹#›</a:t>
            </a:fld>
            <a:endParaRPr lang="en-GB" dirty="0"/>
          </a:p>
        </p:txBody>
      </p:sp>
    </p:spTree>
    <p:extLst>
      <p:ext uri="{BB962C8B-B14F-4D97-AF65-F5344CB8AC3E}">
        <p14:creationId xmlns:p14="http://schemas.microsoft.com/office/powerpoint/2010/main" val="3983214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27999" y="1303200"/>
            <a:ext cx="5491801" cy="4586400"/>
          </a:xfrm>
        </p:spPr>
        <p:txBody>
          <a:body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303200"/>
            <a:ext cx="5488525" cy="4586400"/>
          </a:xfrm>
        </p:spPr>
        <p:txBody>
          <a:bodyPr/>
          <a:lstStyle/>
          <a:p>
            <a:pPr lvl="0"/>
            <a:r>
              <a:rPr lang="en-US"/>
              <a:t>Click to edit Master text styles</a:t>
            </a:r>
          </a:p>
          <a:p>
            <a:pPr lvl="1"/>
            <a:r>
              <a:rPr lang="en-US"/>
              <a:t>Second level</a:t>
            </a:r>
          </a:p>
          <a:p>
            <a:pPr lvl="2"/>
            <a:r>
              <a:rPr lang="en-US"/>
              <a:t>Third level</a:t>
            </a:r>
          </a:p>
        </p:txBody>
      </p:sp>
      <p:sp>
        <p:nvSpPr>
          <p:cNvPr id="5" name="Slide Number Placeholder 5"/>
          <p:cNvSpPr>
            <a:spLocks noGrp="1"/>
          </p:cNvSpPr>
          <p:nvPr>
            <p:ph type="sldNum" sz="quarter" idx="10"/>
          </p:nvPr>
        </p:nvSpPr>
        <p:spPr/>
        <p:txBody>
          <a:bodyPr/>
          <a:lstStyle>
            <a:lvl1pPr>
              <a:defRPr/>
            </a:lvl1pPr>
          </a:lstStyle>
          <a:p>
            <a:pPr>
              <a:defRPr/>
            </a:pPr>
            <a:fld id="{59DE555A-AC9E-4839-8C44-F9B339F55923}" type="slidenum">
              <a:rPr lang="en-GB"/>
              <a:pPr>
                <a:defRPr/>
              </a:pPr>
              <a:t>‹#›</a:t>
            </a:fld>
            <a:endParaRPr lang="en-GB" dirty="0"/>
          </a:p>
        </p:txBody>
      </p:sp>
    </p:spTree>
    <p:extLst>
      <p:ext uri="{BB962C8B-B14F-4D97-AF65-F5344CB8AC3E}">
        <p14:creationId xmlns:p14="http://schemas.microsoft.com/office/powerpoint/2010/main" val="15289610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3BF5B-0CDD-4697-B656-413578C2D06D}"/>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7CA7D3F3-D7B8-486A-ADF8-F47416EE84D7}"/>
              </a:ext>
            </a:extLst>
          </p:cNvPr>
          <p:cNvSpPr>
            <a:spLocks noGrp="1"/>
          </p:cNvSpPr>
          <p:nvPr>
            <p:ph type="sldNum" sz="quarter" idx="10"/>
          </p:nvPr>
        </p:nvSpPr>
        <p:spPr/>
        <p:txBody>
          <a:bodyPr/>
          <a:lstStyle/>
          <a:p>
            <a:pPr>
              <a:defRPr/>
            </a:pPr>
            <a:fld id="{80580D15-CBB2-41DA-89FD-8E9F66504B2F}" type="slidenum">
              <a:rPr lang="en-GB" smtClean="0"/>
              <a:pPr>
                <a:defRPr/>
              </a:pPr>
              <a:t>‹#›</a:t>
            </a:fld>
            <a:endParaRPr lang="en-GB" dirty="0"/>
          </a:p>
        </p:txBody>
      </p:sp>
    </p:spTree>
    <p:extLst>
      <p:ext uri="{BB962C8B-B14F-4D97-AF65-F5344CB8AC3E}">
        <p14:creationId xmlns:p14="http://schemas.microsoft.com/office/powerpoint/2010/main" val="10331136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8C98282C-945A-4E2C-AE9D-3932FA70B035}" type="slidenum">
              <a:rPr lang="en-GB"/>
              <a:pPr>
                <a:defRPr/>
              </a:pPr>
              <a:t>‹#›</a:t>
            </a:fld>
            <a:endParaRPr lang="en-GB" dirty="0"/>
          </a:p>
        </p:txBody>
      </p:sp>
    </p:spTree>
    <p:extLst>
      <p:ext uri="{BB962C8B-B14F-4D97-AF65-F5344CB8AC3E}">
        <p14:creationId xmlns:p14="http://schemas.microsoft.com/office/powerpoint/2010/main" val="4257104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65E6DA35-3D48-4A0C-86DD-6EA64440ECC3}" type="slidenum">
              <a:rPr lang="en-GB"/>
              <a:pPr>
                <a:defRPr/>
              </a:pPr>
              <a:t>‹#›</a:t>
            </a:fld>
            <a:endParaRPr lang="en-GB" dirty="0"/>
          </a:p>
        </p:txBody>
      </p:sp>
    </p:spTree>
    <p:extLst>
      <p:ext uri="{BB962C8B-B14F-4D97-AF65-F5344CB8AC3E}">
        <p14:creationId xmlns:p14="http://schemas.microsoft.com/office/powerpoint/2010/main" val="671216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Letter important notice combina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432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8001" y="432000"/>
            <a:ext cx="11131200" cy="511174"/>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
        <p:nvSpPr>
          <p:cNvPr id="4" name="Slide Number Placeholder 5"/>
          <p:cNvSpPr>
            <a:spLocks noGrp="1"/>
          </p:cNvSpPr>
          <p:nvPr>
            <p:ph type="sldNum" sz="quarter" idx="10"/>
          </p:nvPr>
        </p:nvSpPr>
        <p:spPr/>
        <p:txBody>
          <a:bodyPr/>
          <a:lstStyle>
            <a:lvl1pPr>
              <a:defRPr/>
            </a:lvl1pPr>
          </a:lstStyle>
          <a:p>
            <a:pPr>
              <a:defRPr/>
            </a:pPr>
            <a:fld id="{8DA62C57-F68F-4167-9CC7-0D93D0D78B03}" type="slidenum">
              <a:rPr lang="en-GB"/>
              <a:pPr>
                <a:defRPr/>
              </a:pPr>
              <a:t>‹#›</a:t>
            </a:fld>
            <a:endParaRPr lang="en-GB" dirty="0"/>
          </a:p>
        </p:txBody>
      </p:sp>
    </p:spTree>
    <p:extLst>
      <p:ext uri="{BB962C8B-B14F-4D97-AF65-F5344CB8AC3E}">
        <p14:creationId xmlns:p14="http://schemas.microsoft.com/office/powerpoint/2010/main" val="2041693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27999" y="1303200"/>
            <a:ext cx="5491801" cy="4586400"/>
          </a:xfrm>
        </p:spPr>
        <p:txBody>
          <a:body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303200"/>
            <a:ext cx="5488525" cy="4586400"/>
          </a:xfrm>
        </p:spPr>
        <p:txBody>
          <a:bodyPr/>
          <a:lstStyle/>
          <a:p>
            <a:pPr lvl="0"/>
            <a:r>
              <a:rPr lang="en-US"/>
              <a:t>Click to edit Master text styles</a:t>
            </a:r>
          </a:p>
          <a:p>
            <a:pPr lvl="1"/>
            <a:r>
              <a:rPr lang="en-US"/>
              <a:t>Second level</a:t>
            </a:r>
          </a:p>
          <a:p>
            <a:pPr lvl="2"/>
            <a:r>
              <a:rPr lang="en-US"/>
              <a:t>Third level</a:t>
            </a:r>
          </a:p>
        </p:txBody>
      </p:sp>
      <p:sp>
        <p:nvSpPr>
          <p:cNvPr id="5" name="Slide Number Placeholder 5"/>
          <p:cNvSpPr>
            <a:spLocks noGrp="1"/>
          </p:cNvSpPr>
          <p:nvPr>
            <p:ph type="sldNum" sz="quarter" idx="10"/>
          </p:nvPr>
        </p:nvSpPr>
        <p:spPr/>
        <p:txBody>
          <a:bodyPr/>
          <a:lstStyle>
            <a:lvl1pPr>
              <a:defRPr/>
            </a:lvl1pPr>
          </a:lstStyle>
          <a:p>
            <a:pPr>
              <a:defRPr/>
            </a:pPr>
            <a:fld id="{59DE555A-AC9E-4839-8C44-F9B339F55923}" type="slidenum">
              <a:rPr lang="en-GB"/>
              <a:pPr>
                <a:defRPr/>
              </a:pPr>
              <a:t>‹#›</a:t>
            </a:fld>
            <a:endParaRPr lang="en-GB" dirty="0"/>
          </a:p>
        </p:txBody>
      </p:sp>
    </p:spTree>
    <p:extLst>
      <p:ext uri="{BB962C8B-B14F-4D97-AF65-F5344CB8AC3E}">
        <p14:creationId xmlns:p14="http://schemas.microsoft.com/office/powerpoint/2010/main" val="47718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8C98282C-945A-4E2C-AE9D-3932FA70B035}" type="slidenum">
              <a:rPr lang="en-GB"/>
              <a:pPr>
                <a:defRPr/>
              </a:pPr>
              <a:t>‹#›</a:t>
            </a:fld>
            <a:endParaRPr lang="en-GB" dirty="0"/>
          </a:p>
        </p:txBody>
      </p:sp>
    </p:spTree>
    <p:extLst>
      <p:ext uri="{BB962C8B-B14F-4D97-AF65-F5344CB8AC3E}">
        <p14:creationId xmlns:p14="http://schemas.microsoft.com/office/powerpoint/2010/main" val="757051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65E6DA35-3D48-4A0C-86DD-6EA64440ECC3}" type="slidenum">
              <a:rPr lang="en-GB"/>
              <a:pPr>
                <a:defRPr/>
              </a:pPr>
              <a:t>‹#›</a:t>
            </a:fld>
            <a:endParaRPr lang="en-GB" dirty="0"/>
          </a:p>
        </p:txBody>
      </p:sp>
    </p:spTree>
    <p:extLst>
      <p:ext uri="{BB962C8B-B14F-4D97-AF65-F5344CB8AC3E}">
        <p14:creationId xmlns:p14="http://schemas.microsoft.com/office/powerpoint/2010/main" val="746242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p:txBody>
          <a:bodyPr/>
          <a:lstStyle>
            <a:lvl1pPr>
              <a:defRPr/>
            </a:lvl1pPr>
          </a:lstStyle>
          <a:p>
            <a:pPr>
              <a:defRPr/>
            </a:pPr>
            <a:fld id="{D55A6701-1DF2-4696-A670-D3E783EE94D7}" type="slidenum">
              <a:rPr lang="en-GB">
                <a:solidFill>
                  <a:prstClr val="white"/>
                </a:solidFill>
              </a:rPr>
              <a:pPr>
                <a:defRPr/>
              </a:pPr>
              <a:t>‹#›</a:t>
            </a:fld>
            <a:endParaRPr lang="en-GB">
              <a:solidFill>
                <a:prstClr val="white"/>
              </a:solidFill>
            </a:endParaRPr>
          </a:p>
        </p:txBody>
      </p:sp>
      <p:sp>
        <p:nvSpPr>
          <p:cNvPr id="4" name="Text Placeholder 7">
            <a:extLst>
              <a:ext uri="{FF2B5EF4-FFF2-40B4-BE49-F238E27FC236}">
                <a16:creationId xmlns:a16="http://schemas.microsoft.com/office/drawing/2014/main" id="{D555738C-0A46-4D01-8C13-CD9B789FB7D7}"/>
              </a:ext>
            </a:extLst>
          </p:cNvPr>
          <p:cNvSpPr>
            <a:spLocks noGrp="1"/>
          </p:cNvSpPr>
          <p:nvPr>
            <p:ph type="body" sz="quarter" idx="11" hasCustomPrompt="1"/>
          </p:nvPr>
        </p:nvSpPr>
        <p:spPr>
          <a:xfrm>
            <a:off x="463553" y="1077916"/>
            <a:ext cx="11256433" cy="479425"/>
          </a:xfrm>
        </p:spPr>
        <p:txBody>
          <a:bodyPr wrap="square" lIns="0" tIns="0" rIns="0" bIns="0" anchor="ctr"/>
          <a:lstStyle>
            <a:lvl1pPr marL="0" indent="0">
              <a:buNone/>
              <a:defRPr b="1"/>
            </a:lvl1pPr>
          </a:lstStyle>
          <a:p>
            <a:pPr lvl="0"/>
            <a:r>
              <a:rPr lang="en-GB"/>
              <a:t>[Strapline Line 1]</a:t>
            </a:r>
          </a:p>
        </p:txBody>
      </p:sp>
      <p:sp>
        <p:nvSpPr>
          <p:cNvPr id="5" name="Content Placeholder 9">
            <a:extLst>
              <a:ext uri="{FF2B5EF4-FFF2-40B4-BE49-F238E27FC236}">
                <a16:creationId xmlns:a16="http://schemas.microsoft.com/office/drawing/2014/main" id="{55555BDD-60D8-4718-8E28-64EAF01046BF}"/>
              </a:ext>
            </a:extLst>
          </p:cNvPr>
          <p:cNvSpPr>
            <a:spLocks noGrp="1"/>
          </p:cNvSpPr>
          <p:nvPr>
            <p:ph sz="quarter" idx="14" hasCustomPrompt="1"/>
          </p:nvPr>
        </p:nvSpPr>
        <p:spPr>
          <a:xfrm>
            <a:off x="463552" y="136525"/>
            <a:ext cx="9355667" cy="180975"/>
          </a:xfrm>
        </p:spPr>
        <p:txBody>
          <a:bodyPr lIns="0" tIns="0" rIns="0" bIns="0" anchor="ctr"/>
          <a:lstStyle>
            <a:lvl1pPr marL="0" indent="0">
              <a:buNone/>
              <a:defRPr sz="800">
                <a:solidFill>
                  <a:schemeClr val="tx1">
                    <a:lumMod val="50000"/>
                    <a:lumOff val="50000"/>
                  </a:schemeClr>
                </a:solidFill>
              </a:defRPr>
            </a:lvl1pPr>
            <a:lvl2pPr>
              <a:defRPr sz="800">
                <a:solidFill>
                  <a:schemeClr val="bg2"/>
                </a:solidFill>
              </a:defRPr>
            </a:lvl2pPr>
            <a:lvl3pPr>
              <a:defRPr sz="800">
                <a:solidFill>
                  <a:schemeClr val="bg2"/>
                </a:solidFill>
              </a:defRPr>
            </a:lvl3pPr>
            <a:lvl4pPr>
              <a:defRPr sz="800">
                <a:solidFill>
                  <a:schemeClr val="bg2"/>
                </a:solidFill>
              </a:defRPr>
            </a:lvl4pPr>
            <a:lvl5pPr>
              <a:defRPr sz="800">
                <a:solidFill>
                  <a:schemeClr val="bg2"/>
                </a:solidFill>
              </a:defRPr>
            </a:lvl5pPr>
          </a:lstStyle>
          <a:p>
            <a:pPr lvl="0"/>
            <a:r>
              <a:rPr lang="en-US"/>
              <a:t>Section Title</a:t>
            </a:r>
          </a:p>
        </p:txBody>
      </p:sp>
      <p:sp>
        <p:nvSpPr>
          <p:cNvPr id="6" name="Title Placeholder 1">
            <a:extLst>
              <a:ext uri="{FF2B5EF4-FFF2-40B4-BE49-F238E27FC236}">
                <a16:creationId xmlns:a16="http://schemas.microsoft.com/office/drawing/2014/main" id="{7DAAE739-67BC-4063-ABDF-550EA8EC76EE}"/>
              </a:ext>
            </a:extLst>
          </p:cNvPr>
          <p:cNvSpPr>
            <a:spLocks noGrp="1"/>
          </p:cNvSpPr>
          <p:nvPr>
            <p:ph type="title" hasCustomPrompt="1"/>
          </p:nvPr>
        </p:nvSpPr>
        <p:spPr bwMode="auto">
          <a:xfrm>
            <a:off x="463553" y="404814"/>
            <a:ext cx="1125643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defRPr/>
            </a:lvl1pPr>
          </a:lstStyle>
          <a:p>
            <a:pPr lvl="0"/>
            <a:r>
              <a:rPr lang="en-US" altLang="en-US"/>
              <a:t>[Header]</a:t>
            </a:r>
            <a:endParaRPr lang="en-GB" altLang="en-US"/>
          </a:p>
        </p:txBody>
      </p:sp>
    </p:spTree>
    <p:extLst>
      <p:ext uri="{BB962C8B-B14F-4D97-AF65-F5344CB8AC3E}">
        <p14:creationId xmlns:p14="http://schemas.microsoft.com/office/powerpoint/2010/main" val="135500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p:cNvPicPr>
            <a:picLocks noChangeAspect="1"/>
          </p:cNvPicPr>
          <p:nvPr/>
        </p:nvPicPr>
        <p:blipFill rotWithShape="1">
          <a:blip r:embed="rId2">
            <a:extLst>
              <a:ext uri="{28A0092B-C50C-407E-A947-70E740481C1C}">
                <a14:useLocalDpi xmlns:a14="http://schemas.microsoft.com/office/drawing/2010/main" val="0"/>
              </a:ext>
            </a:extLst>
          </a:blip>
          <a:srcRect b="29286"/>
          <a:stretch/>
        </p:blipFill>
        <p:spPr bwMode="auto">
          <a:xfrm>
            <a:off x="0" y="4433208"/>
            <a:ext cx="12192000" cy="242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p:cNvPicPr>
            <a:picLocks noChangeAspect="1"/>
          </p:cNvPicPr>
          <p:nvPr/>
        </p:nvPicPr>
        <p:blipFill>
          <a:blip r:embed="rId3">
            <a:extLst>
              <a:ext uri="{28A0092B-C50C-407E-A947-70E740481C1C}">
                <a14:useLocalDpi xmlns:a14="http://schemas.microsoft.com/office/drawing/2010/main" val="0"/>
              </a:ext>
            </a:extLst>
          </a:blip>
          <a:srcRect l="15434" t="20029"/>
          <a:stretch>
            <a:fillRect/>
          </a:stretch>
        </p:blipFill>
        <p:spPr bwMode="auto">
          <a:xfrm>
            <a:off x="541867" y="347663"/>
            <a:ext cx="3462867"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778928" y="1981200"/>
            <a:ext cx="10622849" cy="1073150"/>
          </a:xfrm>
        </p:spPr>
        <p:txBody>
          <a:bodyPr anchor="b">
            <a:normAutofit/>
          </a:bodyPr>
          <a:lstStyle>
            <a:lvl1pPr algn="l">
              <a:defRPr sz="33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778928" y="3176059"/>
            <a:ext cx="9025467" cy="520900"/>
          </a:xfrm>
        </p:spPr>
        <p:txBody>
          <a:bodyPr>
            <a:normAutofit/>
          </a:bodyPr>
          <a:lstStyle>
            <a:lvl1pPr marL="0" indent="0" algn="l">
              <a:buNone/>
              <a:defRPr sz="27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637903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8001" y="432000"/>
            <a:ext cx="11131200" cy="511174"/>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
        <p:nvSpPr>
          <p:cNvPr id="4" name="Slide Number Placeholder 5"/>
          <p:cNvSpPr>
            <a:spLocks noGrp="1"/>
          </p:cNvSpPr>
          <p:nvPr>
            <p:ph type="sldNum" sz="quarter" idx="10"/>
          </p:nvPr>
        </p:nvSpPr>
        <p:spPr/>
        <p:txBody>
          <a:bodyPr/>
          <a:lstStyle>
            <a:lvl1pPr>
              <a:defRPr/>
            </a:lvl1pPr>
          </a:lstStyle>
          <a:p>
            <a:pPr>
              <a:defRPr/>
            </a:pPr>
            <a:fld id="{8DA62C57-F68F-4167-9CC7-0D93D0D78B03}" type="slidenum">
              <a:rPr lang="en-GB"/>
              <a:pPr>
                <a:defRPr/>
              </a:pPr>
              <a:t>‹#›</a:t>
            </a:fld>
            <a:endParaRPr lang="en-GB" dirty="0"/>
          </a:p>
        </p:txBody>
      </p:sp>
    </p:spTree>
    <p:extLst>
      <p:ext uri="{BB962C8B-B14F-4D97-AF65-F5344CB8AC3E}">
        <p14:creationId xmlns:p14="http://schemas.microsoft.com/office/powerpoint/2010/main" val="978452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27999" y="1303200"/>
            <a:ext cx="5491801" cy="4586400"/>
          </a:xfrm>
        </p:spPr>
        <p:txBody>
          <a:body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303200"/>
            <a:ext cx="5488525" cy="4586400"/>
          </a:xfrm>
        </p:spPr>
        <p:txBody>
          <a:bodyPr/>
          <a:lstStyle/>
          <a:p>
            <a:pPr lvl="0"/>
            <a:r>
              <a:rPr lang="en-US"/>
              <a:t>Click to edit Master text styles</a:t>
            </a:r>
          </a:p>
          <a:p>
            <a:pPr lvl="1"/>
            <a:r>
              <a:rPr lang="en-US"/>
              <a:t>Second level</a:t>
            </a:r>
          </a:p>
          <a:p>
            <a:pPr lvl="2"/>
            <a:r>
              <a:rPr lang="en-US"/>
              <a:t>Third level</a:t>
            </a:r>
          </a:p>
        </p:txBody>
      </p:sp>
      <p:sp>
        <p:nvSpPr>
          <p:cNvPr id="5" name="Slide Number Placeholder 5"/>
          <p:cNvSpPr>
            <a:spLocks noGrp="1"/>
          </p:cNvSpPr>
          <p:nvPr>
            <p:ph type="sldNum" sz="quarter" idx="10"/>
          </p:nvPr>
        </p:nvSpPr>
        <p:spPr/>
        <p:txBody>
          <a:bodyPr/>
          <a:lstStyle>
            <a:lvl1pPr>
              <a:defRPr/>
            </a:lvl1pPr>
          </a:lstStyle>
          <a:p>
            <a:pPr>
              <a:defRPr/>
            </a:pPr>
            <a:fld id="{59DE555A-AC9E-4839-8C44-F9B339F55923}" type="slidenum">
              <a:rPr lang="en-GB"/>
              <a:pPr>
                <a:defRPr/>
              </a:pPr>
              <a:t>‹#›</a:t>
            </a:fld>
            <a:endParaRPr lang="en-GB" dirty="0"/>
          </a:p>
        </p:txBody>
      </p:sp>
    </p:spTree>
    <p:extLst>
      <p:ext uri="{BB962C8B-B14F-4D97-AF65-F5344CB8AC3E}">
        <p14:creationId xmlns:p14="http://schemas.microsoft.com/office/powerpoint/2010/main" val="3249959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9.xml"/><Relationship Id="rId7" Type="http://schemas.openxmlformats.org/officeDocument/2006/relationships/image" Target="../media/image1.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3.png"/><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4584" y="1"/>
            <a:ext cx="1032933"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907184" y="0"/>
            <a:ext cx="1284816"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5889626"/>
            <a:ext cx="12192000" cy="96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itle Placeholder 1"/>
          <p:cNvSpPr>
            <a:spLocks noGrp="1"/>
          </p:cNvSpPr>
          <p:nvPr>
            <p:ph type="title"/>
          </p:nvPr>
        </p:nvSpPr>
        <p:spPr bwMode="auto">
          <a:xfrm>
            <a:off x="527051" y="431801"/>
            <a:ext cx="11133667"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30" name="Text Placeholder 2"/>
          <p:cNvSpPr>
            <a:spLocks noGrp="1"/>
          </p:cNvSpPr>
          <p:nvPr>
            <p:ph type="body" idx="1"/>
          </p:nvPr>
        </p:nvSpPr>
        <p:spPr bwMode="auto">
          <a:xfrm>
            <a:off x="527051" y="1303339"/>
            <a:ext cx="11133667"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p:txBody>
      </p:sp>
      <p:sp>
        <p:nvSpPr>
          <p:cNvPr id="6" name="Slide Number Placeholder 5"/>
          <p:cNvSpPr>
            <a:spLocks noGrp="1"/>
          </p:cNvSpPr>
          <p:nvPr>
            <p:ph type="sldNum" sz="quarter" idx="4"/>
          </p:nvPr>
        </p:nvSpPr>
        <p:spPr>
          <a:xfrm>
            <a:off x="527051" y="6356351"/>
            <a:ext cx="1035049" cy="365125"/>
          </a:xfrm>
          <a:prstGeom prst="rect">
            <a:avLst/>
          </a:prstGeom>
        </p:spPr>
        <p:txBody>
          <a:bodyPr vert="horz" lIns="91440" tIns="45720" rIns="91440" bIns="45720" rtlCol="0" anchor="ctr"/>
          <a:lstStyle>
            <a:lvl1pPr algn="l" eaLnBrk="1" fontAlgn="auto" hangingPunct="1">
              <a:spcBef>
                <a:spcPts val="0"/>
              </a:spcBef>
              <a:spcAft>
                <a:spcPts val="0"/>
              </a:spcAft>
              <a:defRPr sz="1200" b="1" smtClean="0">
                <a:solidFill>
                  <a:schemeClr val="bg1"/>
                </a:solidFill>
                <a:latin typeface="+mn-lt"/>
              </a:defRPr>
            </a:lvl1pPr>
          </a:lstStyle>
          <a:p>
            <a:pPr>
              <a:defRPr/>
            </a:pPr>
            <a:fld id="{80580D15-CBB2-41DA-89FD-8E9F66504B2F}" type="slidenum">
              <a:rPr lang="en-GB"/>
              <a:pPr>
                <a:defRPr/>
              </a:pPr>
              <a:t>‹#›</a:t>
            </a:fld>
            <a:endParaRPr lang="en-GB" dirty="0"/>
          </a:p>
        </p:txBody>
      </p:sp>
    </p:spTree>
  </p:cSld>
  <p:clrMap bg1="lt1" tx1="dk1" bg2="lt2" tx2="dk2" accent1="accent1" accent2="accent2" accent3="accent3" accent4="accent4" accent5="accent5" accent6="accent6" hlink="hlink" folHlink="folHlink"/>
  <p:sldLayoutIdLst>
    <p:sldLayoutId id="2147483673" r:id="rId1"/>
    <p:sldLayoutId id="2147483669" r:id="rId2"/>
    <p:sldLayoutId id="2147483670" r:id="rId3"/>
    <p:sldLayoutId id="2147483671" r:id="rId4"/>
    <p:sldLayoutId id="2147483672" r:id="rId5"/>
    <p:sldLayoutId id="2147483702" r:id="rId6"/>
  </p:sldLayoutIdLst>
  <p:hf hdr="0" ftr="0" dt="0"/>
  <p:txStyles>
    <p:titleStyle>
      <a:lvl1pPr algn="l" rtl="0" eaLnBrk="1" fontAlgn="base" hangingPunct="1">
        <a:lnSpc>
          <a:spcPct val="90000"/>
        </a:lnSpc>
        <a:spcBef>
          <a:spcPct val="0"/>
        </a:spcBef>
        <a:spcAft>
          <a:spcPct val="0"/>
        </a:spcAft>
        <a:defRPr sz="2500" b="1" kern="1200">
          <a:solidFill>
            <a:schemeClr val="tx2"/>
          </a:solidFill>
          <a:latin typeface="+mj-lt"/>
          <a:ea typeface="+mj-ea"/>
          <a:cs typeface="+mj-cs"/>
        </a:defRPr>
      </a:lvl1pPr>
      <a:lvl2pPr algn="l" rtl="0" eaLnBrk="1" fontAlgn="base" hangingPunct="1">
        <a:lnSpc>
          <a:spcPct val="90000"/>
        </a:lnSpc>
        <a:spcBef>
          <a:spcPct val="0"/>
        </a:spcBef>
        <a:spcAft>
          <a:spcPct val="0"/>
        </a:spcAft>
        <a:defRPr sz="2500" b="1">
          <a:solidFill>
            <a:schemeClr val="tx2"/>
          </a:solidFill>
          <a:latin typeface="Arial" panose="020B0604020202020204" pitchFamily="34" charset="0"/>
        </a:defRPr>
      </a:lvl2pPr>
      <a:lvl3pPr algn="l" rtl="0" eaLnBrk="1" fontAlgn="base" hangingPunct="1">
        <a:lnSpc>
          <a:spcPct val="90000"/>
        </a:lnSpc>
        <a:spcBef>
          <a:spcPct val="0"/>
        </a:spcBef>
        <a:spcAft>
          <a:spcPct val="0"/>
        </a:spcAft>
        <a:defRPr sz="2500" b="1">
          <a:solidFill>
            <a:schemeClr val="tx2"/>
          </a:solidFill>
          <a:latin typeface="Arial" panose="020B0604020202020204" pitchFamily="34" charset="0"/>
        </a:defRPr>
      </a:lvl3pPr>
      <a:lvl4pPr algn="l" rtl="0" eaLnBrk="1" fontAlgn="base" hangingPunct="1">
        <a:lnSpc>
          <a:spcPct val="90000"/>
        </a:lnSpc>
        <a:spcBef>
          <a:spcPct val="0"/>
        </a:spcBef>
        <a:spcAft>
          <a:spcPct val="0"/>
        </a:spcAft>
        <a:defRPr sz="2500" b="1">
          <a:solidFill>
            <a:schemeClr val="tx2"/>
          </a:solidFill>
          <a:latin typeface="Arial" panose="020B0604020202020204" pitchFamily="34" charset="0"/>
        </a:defRPr>
      </a:lvl4pPr>
      <a:lvl5pPr algn="l" rtl="0" eaLnBrk="1" fontAlgn="base" hangingPunct="1">
        <a:lnSpc>
          <a:spcPct val="90000"/>
        </a:lnSpc>
        <a:spcBef>
          <a:spcPct val="0"/>
        </a:spcBef>
        <a:spcAft>
          <a:spcPct val="0"/>
        </a:spcAft>
        <a:defRPr sz="2500" b="1">
          <a:solidFill>
            <a:schemeClr val="tx2"/>
          </a:solidFill>
          <a:latin typeface="Arial" panose="020B0604020202020204" pitchFamily="34" charset="0"/>
        </a:defRPr>
      </a:lvl5pPr>
      <a:lvl6pPr marL="457200" algn="l" rtl="0" eaLnBrk="1" fontAlgn="base" hangingPunct="1">
        <a:lnSpc>
          <a:spcPct val="90000"/>
        </a:lnSpc>
        <a:spcBef>
          <a:spcPct val="0"/>
        </a:spcBef>
        <a:spcAft>
          <a:spcPct val="0"/>
        </a:spcAft>
        <a:defRPr sz="2500" b="1">
          <a:solidFill>
            <a:schemeClr val="tx2"/>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tx2"/>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tx2"/>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tx2"/>
          </a:solidFill>
          <a:latin typeface="Arial" panose="020B0604020202020204" pitchFamily="34" charset="0"/>
        </a:defRPr>
      </a:lvl9pPr>
    </p:titleStyle>
    <p:bodyStyle>
      <a:lvl1pPr marL="179388" indent="-179388" algn="l" rtl="0" eaLnBrk="1" fontAlgn="base" hangingPunct="1">
        <a:lnSpc>
          <a:spcPct val="90000"/>
        </a:lnSpc>
        <a:spcBef>
          <a:spcPts val="1000"/>
        </a:spcBef>
        <a:spcAft>
          <a:spcPct val="0"/>
        </a:spcAft>
        <a:buFont typeface="Arial" panose="020B0604020202020204" pitchFamily="34" charset="0"/>
        <a:buChar char="•"/>
        <a:defRPr sz="2000" kern="1200">
          <a:solidFill>
            <a:schemeClr val="tx1"/>
          </a:solidFill>
          <a:latin typeface="+mn-lt"/>
          <a:ea typeface="+mn-ea"/>
          <a:cs typeface="+mn-cs"/>
        </a:defRPr>
      </a:lvl1pPr>
      <a:lvl2pPr marL="358775" indent="-179388"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539750" indent="-179388"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200"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4584" y="1"/>
            <a:ext cx="1032933"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907184" y="0"/>
            <a:ext cx="1284816"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5889626"/>
            <a:ext cx="12192000" cy="96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itle Placeholder 1"/>
          <p:cNvSpPr>
            <a:spLocks noGrp="1"/>
          </p:cNvSpPr>
          <p:nvPr>
            <p:ph type="title"/>
          </p:nvPr>
        </p:nvSpPr>
        <p:spPr bwMode="auto">
          <a:xfrm>
            <a:off x="527051" y="431801"/>
            <a:ext cx="11133667"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30" name="Text Placeholder 2"/>
          <p:cNvSpPr>
            <a:spLocks noGrp="1"/>
          </p:cNvSpPr>
          <p:nvPr>
            <p:ph type="body" idx="1"/>
          </p:nvPr>
        </p:nvSpPr>
        <p:spPr bwMode="auto">
          <a:xfrm>
            <a:off x="527051" y="1303339"/>
            <a:ext cx="11133667"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p:txBody>
      </p:sp>
      <p:sp>
        <p:nvSpPr>
          <p:cNvPr id="6" name="Slide Number Placeholder 5"/>
          <p:cNvSpPr>
            <a:spLocks noGrp="1"/>
          </p:cNvSpPr>
          <p:nvPr>
            <p:ph type="sldNum" sz="quarter" idx="4"/>
          </p:nvPr>
        </p:nvSpPr>
        <p:spPr>
          <a:xfrm>
            <a:off x="527051" y="6356351"/>
            <a:ext cx="1035049" cy="365125"/>
          </a:xfrm>
          <a:prstGeom prst="rect">
            <a:avLst/>
          </a:prstGeom>
        </p:spPr>
        <p:txBody>
          <a:bodyPr vert="horz" lIns="91440" tIns="45720" rIns="91440" bIns="45720" rtlCol="0" anchor="ctr"/>
          <a:lstStyle>
            <a:lvl1pPr algn="l" eaLnBrk="1" fontAlgn="auto" hangingPunct="1">
              <a:spcBef>
                <a:spcPts val="0"/>
              </a:spcBef>
              <a:spcAft>
                <a:spcPts val="0"/>
              </a:spcAft>
              <a:defRPr sz="1200" b="1" smtClean="0">
                <a:solidFill>
                  <a:schemeClr val="bg1"/>
                </a:solidFill>
                <a:latin typeface="+mn-lt"/>
              </a:defRPr>
            </a:lvl1pPr>
          </a:lstStyle>
          <a:p>
            <a:pPr>
              <a:defRPr/>
            </a:pPr>
            <a:fld id="{80580D15-CBB2-41DA-89FD-8E9F66504B2F}" type="slidenum">
              <a:rPr lang="en-GB"/>
              <a:pPr>
                <a:defRPr/>
              </a:pPr>
              <a:t>‹#›</a:t>
            </a:fld>
            <a:endParaRPr lang="en-GB" dirty="0"/>
          </a:p>
        </p:txBody>
      </p:sp>
    </p:spTree>
    <p:extLst>
      <p:ext uri="{BB962C8B-B14F-4D97-AF65-F5344CB8AC3E}">
        <p14:creationId xmlns:p14="http://schemas.microsoft.com/office/powerpoint/2010/main" val="175528912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Lst>
  <p:hf hdr="0" ftr="0" dt="0"/>
  <p:txStyles>
    <p:titleStyle>
      <a:lvl1pPr algn="l" rtl="0" eaLnBrk="1" fontAlgn="base" hangingPunct="1">
        <a:lnSpc>
          <a:spcPct val="90000"/>
        </a:lnSpc>
        <a:spcBef>
          <a:spcPct val="0"/>
        </a:spcBef>
        <a:spcAft>
          <a:spcPct val="0"/>
        </a:spcAft>
        <a:defRPr sz="2500" b="1" kern="1200">
          <a:solidFill>
            <a:schemeClr val="tx2"/>
          </a:solidFill>
          <a:latin typeface="+mj-lt"/>
          <a:ea typeface="+mj-ea"/>
          <a:cs typeface="+mj-cs"/>
        </a:defRPr>
      </a:lvl1pPr>
      <a:lvl2pPr algn="l" rtl="0" eaLnBrk="1" fontAlgn="base" hangingPunct="1">
        <a:lnSpc>
          <a:spcPct val="90000"/>
        </a:lnSpc>
        <a:spcBef>
          <a:spcPct val="0"/>
        </a:spcBef>
        <a:spcAft>
          <a:spcPct val="0"/>
        </a:spcAft>
        <a:defRPr sz="2500" b="1">
          <a:solidFill>
            <a:schemeClr val="tx2"/>
          </a:solidFill>
          <a:latin typeface="Arial" panose="020B0604020202020204" pitchFamily="34" charset="0"/>
        </a:defRPr>
      </a:lvl2pPr>
      <a:lvl3pPr algn="l" rtl="0" eaLnBrk="1" fontAlgn="base" hangingPunct="1">
        <a:lnSpc>
          <a:spcPct val="90000"/>
        </a:lnSpc>
        <a:spcBef>
          <a:spcPct val="0"/>
        </a:spcBef>
        <a:spcAft>
          <a:spcPct val="0"/>
        </a:spcAft>
        <a:defRPr sz="2500" b="1">
          <a:solidFill>
            <a:schemeClr val="tx2"/>
          </a:solidFill>
          <a:latin typeface="Arial" panose="020B0604020202020204" pitchFamily="34" charset="0"/>
        </a:defRPr>
      </a:lvl3pPr>
      <a:lvl4pPr algn="l" rtl="0" eaLnBrk="1" fontAlgn="base" hangingPunct="1">
        <a:lnSpc>
          <a:spcPct val="90000"/>
        </a:lnSpc>
        <a:spcBef>
          <a:spcPct val="0"/>
        </a:spcBef>
        <a:spcAft>
          <a:spcPct val="0"/>
        </a:spcAft>
        <a:defRPr sz="2500" b="1">
          <a:solidFill>
            <a:schemeClr val="tx2"/>
          </a:solidFill>
          <a:latin typeface="Arial" panose="020B0604020202020204" pitchFamily="34" charset="0"/>
        </a:defRPr>
      </a:lvl4pPr>
      <a:lvl5pPr algn="l" rtl="0" eaLnBrk="1" fontAlgn="base" hangingPunct="1">
        <a:lnSpc>
          <a:spcPct val="90000"/>
        </a:lnSpc>
        <a:spcBef>
          <a:spcPct val="0"/>
        </a:spcBef>
        <a:spcAft>
          <a:spcPct val="0"/>
        </a:spcAft>
        <a:defRPr sz="2500" b="1">
          <a:solidFill>
            <a:schemeClr val="tx2"/>
          </a:solidFill>
          <a:latin typeface="Arial" panose="020B0604020202020204" pitchFamily="34" charset="0"/>
        </a:defRPr>
      </a:lvl5pPr>
      <a:lvl6pPr marL="457200" algn="l" rtl="0" eaLnBrk="1" fontAlgn="base" hangingPunct="1">
        <a:lnSpc>
          <a:spcPct val="90000"/>
        </a:lnSpc>
        <a:spcBef>
          <a:spcPct val="0"/>
        </a:spcBef>
        <a:spcAft>
          <a:spcPct val="0"/>
        </a:spcAft>
        <a:defRPr sz="2500" b="1">
          <a:solidFill>
            <a:schemeClr val="tx2"/>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tx2"/>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tx2"/>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tx2"/>
          </a:solidFill>
          <a:latin typeface="Arial" panose="020B0604020202020204" pitchFamily="34" charset="0"/>
        </a:defRPr>
      </a:lvl9pPr>
    </p:titleStyle>
    <p:bodyStyle>
      <a:lvl1pPr marL="179388" indent="-179388" algn="l" rtl="0" eaLnBrk="1" fontAlgn="base" hangingPunct="1">
        <a:lnSpc>
          <a:spcPct val="90000"/>
        </a:lnSpc>
        <a:spcBef>
          <a:spcPts val="1000"/>
        </a:spcBef>
        <a:spcAft>
          <a:spcPct val="0"/>
        </a:spcAft>
        <a:buFont typeface="Arial" panose="020B0604020202020204" pitchFamily="34" charset="0"/>
        <a:buChar char="•"/>
        <a:defRPr sz="2000" kern="1200">
          <a:solidFill>
            <a:schemeClr val="tx1"/>
          </a:solidFill>
          <a:latin typeface="+mn-lt"/>
          <a:ea typeface="+mn-ea"/>
          <a:cs typeface="+mn-cs"/>
        </a:defRPr>
      </a:lvl1pPr>
      <a:lvl2pPr marL="358775" indent="-179388"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539750" indent="-179388"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200"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64584" y="1"/>
            <a:ext cx="1032933"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907184" y="0"/>
            <a:ext cx="1284816"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9"/>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0" y="6134100"/>
            <a:ext cx="12192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itle Placeholder 1"/>
          <p:cNvSpPr>
            <a:spLocks noGrp="1"/>
          </p:cNvSpPr>
          <p:nvPr>
            <p:ph type="title"/>
          </p:nvPr>
        </p:nvSpPr>
        <p:spPr bwMode="auto">
          <a:xfrm>
            <a:off x="527051" y="431801"/>
            <a:ext cx="11133667"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30" name="Text Placeholder 2"/>
          <p:cNvSpPr>
            <a:spLocks noGrp="1"/>
          </p:cNvSpPr>
          <p:nvPr>
            <p:ph type="body" idx="1"/>
          </p:nvPr>
        </p:nvSpPr>
        <p:spPr bwMode="auto">
          <a:xfrm>
            <a:off x="527051" y="1303339"/>
            <a:ext cx="11133667"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p:txBody>
      </p:sp>
      <p:sp>
        <p:nvSpPr>
          <p:cNvPr id="6" name="Slide Number Placeholder 5"/>
          <p:cNvSpPr>
            <a:spLocks noGrp="1"/>
          </p:cNvSpPr>
          <p:nvPr>
            <p:ph type="sldNum" sz="quarter" idx="4"/>
          </p:nvPr>
        </p:nvSpPr>
        <p:spPr>
          <a:xfrm>
            <a:off x="527051" y="6356351"/>
            <a:ext cx="1035049" cy="365125"/>
          </a:xfrm>
          <a:prstGeom prst="rect">
            <a:avLst/>
          </a:prstGeom>
        </p:spPr>
        <p:txBody>
          <a:bodyPr vert="horz" lIns="91440" tIns="45720" rIns="91440" bIns="45720" rtlCol="0" anchor="ctr"/>
          <a:lstStyle>
            <a:lvl1pPr algn="l" eaLnBrk="1" fontAlgn="auto" hangingPunct="1">
              <a:spcBef>
                <a:spcPts val="0"/>
              </a:spcBef>
              <a:spcAft>
                <a:spcPts val="0"/>
              </a:spcAft>
              <a:defRPr sz="1200" b="1" smtClean="0">
                <a:solidFill>
                  <a:schemeClr val="bg1"/>
                </a:solidFill>
                <a:latin typeface="+mn-lt"/>
              </a:defRPr>
            </a:lvl1pPr>
          </a:lstStyle>
          <a:p>
            <a:pPr>
              <a:defRPr/>
            </a:pPr>
            <a:fld id="{80580D15-CBB2-41DA-89FD-8E9F66504B2F}" type="slidenum">
              <a:rPr lang="en-GB"/>
              <a:pPr>
                <a:defRPr/>
              </a:pPr>
              <a:t>‹#›</a:t>
            </a:fld>
            <a:endParaRPr lang="en-GB" dirty="0"/>
          </a:p>
        </p:txBody>
      </p:sp>
    </p:spTree>
    <p:extLst>
      <p:ext uri="{BB962C8B-B14F-4D97-AF65-F5344CB8AC3E}">
        <p14:creationId xmlns:p14="http://schemas.microsoft.com/office/powerpoint/2010/main" val="5841372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701" r:id="rId6"/>
    <p:sldLayoutId id="2147483696" r:id="rId7"/>
  </p:sldLayoutIdLst>
  <p:hf hdr="0" ftr="0" dt="0"/>
  <p:txStyles>
    <p:titleStyle>
      <a:lvl1pPr algn="l" rtl="0" eaLnBrk="1" fontAlgn="base" hangingPunct="1">
        <a:lnSpc>
          <a:spcPct val="90000"/>
        </a:lnSpc>
        <a:spcBef>
          <a:spcPct val="0"/>
        </a:spcBef>
        <a:spcAft>
          <a:spcPct val="0"/>
        </a:spcAft>
        <a:defRPr sz="2500" b="1" kern="1200">
          <a:solidFill>
            <a:schemeClr val="tx2"/>
          </a:solidFill>
          <a:latin typeface="+mj-lt"/>
          <a:ea typeface="+mj-ea"/>
          <a:cs typeface="+mj-cs"/>
        </a:defRPr>
      </a:lvl1pPr>
      <a:lvl2pPr algn="l" rtl="0" eaLnBrk="1" fontAlgn="base" hangingPunct="1">
        <a:lnSpc>
          <a:spcPct val="90000"/>
        </a:lnSpc>
        <a:spcBef>
          <a:spcPct val="0"/>
        </a:spcBef>
        <a:spcAft>
          <a:spcPct val="0"/>
        </a:spcAft>
        <a:defRPr sz="2500" b="1">
          <a:solidFill>
            <a:schemeClr val="tx2"/>
          </a:solidFill>
          <a:latin typeface="Arial" panose="020B0604020202020204" pitchFamily="34" charset="0"/>
        </a:defRPr>
      </a:lvl2pPr>
      <a:lvl3pPr algn="l" rtl="0" eaLnBrk="1" fontAlgn="base" hangingPunct="1">
        <a:lnSpc>
          <a:spcPct val="90000"/>
        </a:lnSpc>
        <a:spcBef>
          <a:spcPct val="0"/>
        </a:spcBef>
        <a:spcAft>
          <a:spcPct val="0"/>
        </a:spcAft>
        <a:defRPr sz="2500" b="1">
          <a:solidFill>
            <a:schemeClr val="tx2"/>
          </a:solidFill>
          <a:latin typeface="Arial" panose="020B0604020202020204" pitchFamily="34" charset="0"/>
        </a:defRPr>
      </a:lvl3pPr>
      <a:lvl4pPr algn="l" rtl="0" eaLnBrk="1" fontAlgn="base" hangingPunct="1">
        <a:lnSpc>
          <a:spcPct val="90000"/>
        </a:lnSpc>
        <a:spcBef>
          <a:spcPct val="0"/>
        </a:spcBef>
        <a:spcAft>
          <a:spcPct val="0"/>
        </a:spcAft>
        <a:defRPr sz="2500" b="1">
          <a:solidFill>
            <a:schemeClr val="tx2"/>
          </a:solidFill>
          <a:latin typeface="Arial" panose="020B0604020202020204" pitchFamily="34" charset="0"/>
        </a:defRPr>
      </a:lvl4pPr>
      <a:lvl5pPr algn="l" rtl="0" eaLnBrk="1" fontAlgn="base" hangingPunct="1">
        <a:lnSpc>
          <a:spcPct val="90000"/>
        </a:lnSpc>
        <a:spcBef>
          <a:spcPct val="0"/>
        </a:spcBef>
        <a:spcAft>
          <a:spcPct val="0"/>
        </a:spcAft>
        <a:defRPr sz="2500" b="1">
          <a:solidFill>
            <a:schemeClr val="tx2"/>
          </a:solidFill>
          <a:latin typeface="Arial" panose="020B0604020202020204" pitchFamily="34" charset="0"/>
        </a:defRPr>
      </a:lvl5pPr>
      <a:lvl6pPr marL="457200" algn="l" rtl="0" eaLnBrk="1" fontAlgn="base" hangingPunct="1">
        <a:lnSpc>
          <a:spcPct val="90000"/>
        </a:lnSpc>
        <a:spcBef>
          <a:spcPct val="0"/>
        </a:spcBef>
        <a:spcAft>
          <a:spcPct val="0"/>
        </a:spcAft>
        <a:defRPr sz="2500" b="1">
          <a:solidFill>
            <a:schemeClr val="tx2"/>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tx2"/>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tx2"/>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tx2"/>
          </a:solidFill>
          <a:latin typeface="Arial" panose="020B0604020202020204" pitchFamily="34" charset="0"/>
        </a:defRPr>
      </a:lvl9pPr>
    </p:titleStyle>
    <p:bodyStyle>
      <a:lvl1pPr marL="179388" indent="-179388" algn="l" rtl="0" eaLnBrk="1" fontAlgn="base" hangingPunct="1">
        <a:lnSpc>
          <a:spcPct val="90000"/>
        </a:lnSpc>
        <a:spcBef>
          <a:spcPts val="1000"/>
        </a:spcBef>
        <a:spcAft>
          <a:spcPct val="0"/>
        </a:spcAft>
        <a:buFont typeface="Arial" panose="020B0604020202020204" pitchFamily="34" charset="0"/>
        <a:buChar char="•"/>
        <a:defRPr sz="2000" kern="1200">
          <a:solidFill>
            <a:schemeClr val="tx1"/>
          </a:solidFill>
          <a:latin typeface="+mn-lt"/>
          <a:ea typeface="+mn-ea"/>
          <a:cs typeface="+mn-cs"/>
        </a:defRPr>
      </a:lvl1pPr>
      <a:lvl2pPr marL="358775" indent="-179388"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539750" indent="-179388"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200"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hyperlink" Target="mailto:Simon.Cope@justice.gov.uk" TargetMode="External"/><Relationship Id="rId4" Type="http://schemas.openxmlformats.org/officeDocument/2006/relationships/hyperlink" Target="https://welcome-hub.hmppsintranet.org.uk/wp-content/uploads/2021/04/HMPPS-Community-Payback-Operations-Manual-June-2021.pdf"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rivosafeguard.com/tools/portal/accidents/LogAnonymous.aspx?4741D7A7F73B43FDB983" TargetMode="External"/><Relationship Id="rId7" Type="http://schemas.openxmlformats.org/officeDocument/2006/relationships/hyperlink" Target="mailto:Paul.Hughes@justice.gov.uk" TargetMode="External"/><Relationship Id="rId2" Type="http://schemas.openxmlformats.org/officeDocument/2006/relationships/hyperlink" Target="https://welcome-hub.hmppsintranet.org.uk/wp-content/uploads/2021/04/Unpaid-Work-Reporting-Accidents-Incidents-and-Near-Misses.pdf" TargetMode="Externa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intranet.noms.gsi.gov.uk/policies-and-subjects/hr/leaving-us/retirement-and-extension-of-service" TargetMode="External"/><Relationship Id="rId2" Type="http://schemas.openxmlformats.org/officeDocument/2006/relationships/hyperlink" Target="https://www.lgpsmember.org/tol/thinking-leaving-when.php" TargetMode="External"/><Relationship Id="rId1" Type="http://schemas.openxmlformats.org/officeDocument/2006/relationships/slideLayout" Target="../slideLayouts/slideLayout2.xml"/><Relationship Id="rId4" Type="http://schemas.openxmlformats.org/officeDocument/2006/relationships/hyperlink" Target="mailto:PWPRecruitmentRetentionPolicy@justice.gov.uk"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assets.publishing.service.gov.uk/government/uploads/system/uploads/attachment_data/file/959745/HMPPS_-_The_Target_Operating_Model_for_the_Future_of_Probation_Services_in_England___Wales_-__English__-_09-02-2021.pdf"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elcome-hub.hmppsintranet.org.uk/"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mydevelopment.org.uk/login/index.php"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elcome-hub.hmppsintranet.org.uk/commissioned-rehabilitative-services/your-learning-probation-practitioners-and-contract-managers/" TargetMode="External"/><Relationship Id="rId4" Type="http://schemas.openxmlformats.org/officeDocument/2006/relationships/hyperlink" Target="https://intranet.noms.gsi.gov.uk/corporate/probation-changes/Commissioned-Rehabilitative-Services/your-learning-probation-practitioners-and-contract-managers"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intranet.noms.gsi.gov.uk/__data/assets/word_doc/0006/1093299/CBF-event-calendar-invite-20May.docx" TargetMode="External"/><Relationship Id="rId3" Type="http://schemas.openxmlformats.org/officeDocument/2006/relationships/hyperlink" Target="https://intranet.noms.gsi.gov.uk/support/hr/competency-based-framework" TargetMode="External"/><Relationship Id="rId7" Type="http://schemas.openxmlformats.org/officeDocument/2006/relationships/hyperlink" Target="https://intranet.noms.gsi.gov.uk/__data/assets/word_doc/0005/1093298/CBF-event-calendar-invite-13May.docx"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elcome-hub.hmppsintranet.org.uk/our-new-probation-service/getting-to-know-the-nps/competency-based-framework/" TargetMode="External"/><Relationship Id="rId5" Type="http://schemas.openxmlformats.org/officeDocument/2006/relationships/hyperlink" Target="https://hmpps.myhub.sscl.com/hr-and-pay/working-here-staff-working-here/competency-based-pay-progression-framework-cbf-nps/" TargetMode="External"/><Relationship Id="rId4" Type="http://schemas.openxmlformats.org/officeDocument/2006/relationships/hyperlink" Target="mailto:CBF-Enquiries@justice.gov.uk" TargetMode="External"/><Relationship Id="rId9"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hyperlink" Target="https://welcome-hub.hmppsintranet.org.uk/what-you-need-to-know/technology-to-support-you-in-the-new-probation-service/whats-in-the-bag/" TargetMode="External"/><Relationship Id="rId5" Type="http://schemas.openxmlformats.org/officeDocument/2006/relationships/hyperlink" Target="https://welcome-hub.hmppsintranet.org.uk/what-you-need-to-know/technology-to-support-you-in-the-new-probation-service/rollout-timeline/" TargetMode="External"/><Relationship Id="rId4" Type="http://schemas.openxmlformats.org/officeDocument/2006/relationships/hyperlink" Target="https://welcome-hub.hmppsintranet.org.uk/what-you-need-to-know/technology-to-support-you-in-the-new-probation-service/"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mailto:mentalhealthallies@justice.gov.uk" TargetMode="External"/><Relationship Id="rId2" Type="http://schemas.openxmlformats.org/officeDocument/2006/relationships/hyperlink" Target="https://intranet.noms.gsi.gov.uk/support/mental-health-allies" TargetMode="Externa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hyperlink" Target="https://welcome-hub.hmppsintranet.org.uk/what-you-need-to-know/the-transfer-explained/understanding-role-alignment/role-alignment-april-update/" TargetMode="External"/><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elcome-hub.hmppsintranet.org.uk/what-you-need-to-do/your-induction/" TargetMode="External"/><Relationship Id="rId5" Type="http://schemas.openxmlformats.org/officeDocument/2006/relationships/hyperlink" Target="https://welcome-hub.hmppsintranet.org.uk/what-you-need-to-know/vetting/" TargetMode="External"/><Relationship Id="rId4" Type="http://schemas.openxmlformats.org/officeDocument/2006/relationships/hyperlink" Target="https://welcome-hub.hmppsintranet.org.uk/what-you-need-to-know/the-transfer-explained/understanding-role-alignment/role-alignment-for-corporate-and-support-services-staff/"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elcome-hub.hmppsintranet.org.uk/what-you-need-to-know/the-transfer-explained/understanding-role-alignment/https:/welcome-hub.hmppsintranet.org.uk/what-you-need-to-know/the-transfer-explained/understanding-role-alignment/"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elcome-hub.hmppsintranet.org.uk/what-you-need-to-know/the-transfer-explained/understanding-role-alignment/role-alignment-for-corporate-and-support-services-staff/"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hyperlink" Target="https://welcome-hub.hmppsintranet.org.uk/what-you-need-to-know/the-transfer-explained/understanding-pay-assimilation/"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s://welcome-hub.hmppsintranet.org.uk/what-you-need-to-know/the-transfer-explained/understanding-role-alignment/https:/welcome-hub.hmppsintranet.org.uk/what-you-need-to-know/the-transfer-explained/understanding-role-alignment/"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elcome-hub.hmppsintranet.org.uk/what-you-need-to-do/your-induction/#tab-id-4"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3.xml"/><Relationship Id="rId5" Type="http://schemas.openxmlformats.org/officeDocument/2006/relationships/image" Target="../media/image36.sv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s://hmpps.vids.io/videos/4d9ddcb21a11e8c3c4/skegness-experience-1" TargetMode="External"/><Relationship Id="rId2" Type="http://schemas.openxmlformats.org/officeDocument/2006/relationships/hyperlink" Target="http://hmppsintranet.org.uk/uploads/estates-key-principles-design-guide.pdf" TargetMode="Externa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hmpps.vids.io/videos/709ddcb21a11e8c2f9/skegness-experience-2"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elcome-hub.hmppsintranet.org.uk/wp-content/uploads/2021/04/Lone-Worker-Safety-Devices-Panic-Alarms-Staff-ID-Badges-Notice-May-2021.pdf"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1891562" y="2655334"/>
            <a:ext cx="9121774" cy="1073150"/>
          </a:xfrm>
        </p:spPr>
        <p:txBody>
          <a:bodyPr/>
          <a:lstStyle/>
          <a:p>
            <a:r>
              <a:rPr lang="en-GB" altLang="en-US" dirty="0"/>
              <a:t>May 2021 Regional Team Briefing </a:t>
            </a:r>
          </a:p>
        </p:txBody>
      </p:sp>
      <p:pic>
        <p:nvPicPr>
          <p:cNvPr id="3" name="Graphic 2" descr="Marker">
            <a:extLst>
              <a:ext uri="{FF2B5EF4-FFF2-40B4-BE49-F238E27FC236}">
                <a16:creationId xmlns:a16="http://schemas.microsoft.com/office/drawing/2014/main" id="{D5A0421F-F718-4182-950E-F1AAC5F19D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24504" y="3987087"/>
            <a:ext cx="1584960" cy="1584960"/>
          </a:xfrm>
          <a:prstGeom prst="rect">
            <a:avLst/>
          </a:prstGeom>
        </p:spPr>
      </p:pic>
      <p:sp>
        <p:nvSpPr>
          <p:cNvPr id="4" name="TextBox 3">
            <a:extLst>
              <a:ext uri="{FF2B5EF4-FFF2-40B4-BE49-F238E27FC236}">
                <a16:creationId xmlns:a16="http://schemas.microsoft.com/office/drawing/2014/main" id="{21DB41DD-670E-4880-A721-88241534AE5D}"/>
              </a:ext>
            </a:extLst>
          </p:cNvPr>
          <p:cNvSpPr txBox="1"/>
          <p:nvPr/>
        </p:nvSpPr>
        <p:spPr>
          <a:xfrm>
            <a:off x="8895046" y="5387381"/>
            <a:ext cx="104387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mn-cs"/>
              </a:rPr>
              <a:t>[Region]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B659A-4B1E-480C-A4FF-39AF567BE31F}"/>
              </a:ext>
            </a:extLst>
          </p:cNvPr>
          <p:cNvSpPr>
            <a:spLocks noGrp="1"/>
          </p:cNvSpPr>
          <p:nvPr>
            <p:ph type="title"/>
          </p:nvPr>
        </p:nvSpPr>
        <p:spPr/>
        <p:txBody>
          <a:bodyPr/>
          <a:lstStyle/>
          <a:p>
            <a:r>
              <a:rPr lang="en-GB" dirty="0"/>
              <a:t>Probation operational delivery model national principles</a:t>
            </a:r>
          </a:p>
        </p:txBody>
      </p:sp>
      <p:sp>
        <p:nvSpPr>
          <p:cNvPr id="4" name="Slide Number Placeholder 3">
            <a:extLst>
              <a:ext uri="{FF2B5EF4-FFF2-40B4-BE49-F238E27FC236}">
                <a16:creationId xmlns:a16="http://schemas.microsoft.com/office/drawing/2014/main" id="{D8262B67-5713-4349-9C1A-8FBA83BDFA58}"/>
              </a:ext>
            </a:extLst>
          </p:cNvPr>
          <p:cNvSpPr>
            <a:spLocks noGrp="1"/>
          </p:cNvSpPr>
          <p:nvPr>
            <p:ph type="sldNum" sz="quarter" idx="10"/>
          </p:nvPr>
        </p:nvSpPr>
        <p:spPr/>
        <p:txBody>
          <a:bodyPr/>
          <a:lstStyle/>
          <a:p>
            <a:pPr>
              <a:defRPr/>
            </a:pPr>
            <a:fld id="{8DA62C57-F68F-4167-9CC7-0D93D0D78B03}" type="slidenum">
              <a:rPr lang="en-GB" smtClean="0"/>
              <a:pPr>
                <a:defRPr/>
              </a:pPr>
              <a:t>10</a:t>
            </a:fld>
            <a:endParaRPr lang="en-GB" dirty="0"/>
          </a:p>
        </p:txBody>
      </p:sp>
      <p:pic>
        <p:nvPicPr>
          <p:cNvPr id="5" name="Picture 4">
            <a:extLst>
              <a:ext uri="{FF2B5EF4-FFF2-40B4-BE49-F238E27FC236}">
                <a16:creationId xmlns:a16="http://schemas.microsoft.com/office/drawing/2014/main" id="{EFFFAA77-7EE9-4FE2-BD16-7495442E8BD2}"/>
              </a:ext>
            </a:extLst>
          </p:cNvPr>
          <p:cNvPicPr>
            <a:picLocks noChangeAspect="1"/>
          </p:cNvPicPr>
          <p:nvPr/>
        </p:nvPicPr>
        <p:blipFill rotWithShape="1">
          <a:blip r:embed="rId2"/>
          <a:srcRect l="15313" t="17129" r="14609" b="9398"/>
          <a:stretch/>
        </p:blipFill>
        <p:spPr>
          <a:xfrm>
            <a:off x="1752600" y="947737"/>
            <a:ext cx="8543925" cy="5038726"/>
          </a:xfrm>
          <a:prstGeom prst="rect">
            <a:avLst/>
          </a:prstGeom>
        </p:spPr>
      </p:pic>
    </p:spTree>
    <p:extLst>
      <p:ext uri="{BB962C8B-B14F-4D97-AF65-F5344CB8AC3E}">
        <p14:creationId xmlns:p14="http://schemas.microsoft.com/office/powerpoint/2010/main" val="1507306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7DB1-4EB8-47CD-BFE8-D6206F864100}"/>
              </a:ext>
            </a:extLst>
          </p:cNvPr>
          <p:cNvSpPr>
            <a:spLocks noGrp="1"/>
          </p:cNvSpPr>
          <p:nvPr>
            <p:ph type="title"/>
          </p:nvPr>
        </p:nvSpPr>
        <p:spPr/>
        <p:txBody>
          <a:bodyPr/>
          <a:lstStyle/>
          <a:p>
            <a:r>
              <a:rPr lang="en-GB" dirty="0"/>
              <a:t>Approved suite of Probation Practitioner Toolkits</a:t>
            </a:r>
          </a:p>
        </p:txBody>
      </p:sp>
      <p:sp>
        <p:nvSpPr>
          <p:cNvPr id="4" name="Slide Number Placeholder 3">
            <a:extLst>
              <a:ext uri="{FF2B5EF4-FFF2-40B4-BE49-F238E27FC236}">
                <a16:creationId xmlns:a16="http://schemas.microsoft.com/office/drawing/2014/main" id="{0039CD3F-31E9-4B0B-B957-3BCBEEDD1655}"/>
              </a:ext>
            </a:extLst>
          </p:cNvPr>
          <p:cNvSpPr>
            <a:spLocks noGrp="1"/>
          </p:cNvSpPr>
          <p:nvPr>
            <p:ph type="sldNum" sz="quarter" idx="10"/>
          </p:nvPr>
        </p:nvSpPr>
        <p:spPr/>
        <p:txBody>
          <a:bodyPr/>
          <a:lstStyle/>
          <a:p>
            <a:pPr>
              <a:defRPr/>
            </a:pPr>
            <a:fld id="{8DA62C57-F68F-4167-9CC7-0D93D0D78B03}" type="slidenum">
              <a:rPr lang="en-GB" smtClean="0"/>
              <a:pPr>
                <a:defRPr/>
              </a:pPr>
              <a:t>11</a:t>
            </a:fld>
            <a:endParaRPr lang="en-GB" dirty="0"/>
          </a:p>
        </p:txBody>
      </p:sp>
      <p:pic>
        <p:nvPicPr>
          <p:cNvPr id="5" name="Picture 4">
            <a:extLst>
              <a:ext uri="{FF2B5EF4-FFF2-40B4-BE49-F238E27FC236}">
                <a16:creationId xmlns:a16="http://schemas.microsoft.com/office/drawing/2014/main" id="{CCBAF292-6EA7-4B5E-A664-73709789D69C}"/>
              </a:ext>
            </a:extLst>
          </p:cNvPr>
          <p:cNvPicPr>
            <a:picLocks noChangeAspect="1"/>
          </p:cNvPicPr>
          <p:nvPr/>
        </p:nvPicPr>
        <p:blipFill rotWithShape="1">
          <a:blip r:embed="rId2"/>
          <a:srcRect l="14687" t="15556" r="9219" b="9722"/>
          <a:stretch/>
        </p:blipFill>
        <p:spPr>
          <a:xfrm>
            <a:off x="1620964" y="1038225"/>
            <a:ext cx="8950072" cy="4943674"/>
          </a:xfrm>
          <a:prstGeom prst="rect">
            <a:avLst/>
          </a:prstGeom>
        </p:spPr>
      </p:pic>
    </p:spTree>
    <p:extLst>
      <p:ext uri="{BB962C8B-B14F-4D97-AF65-F5344CB8AC3E}">
        <p14:creationId xmlns:p14="http://schemas.microsoft.com/office/powerpoint/2010/main" val="156785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5023F-5972-495E-A05D-1F201FB2A46C}"/>
              </a:ext>
            </a:extLst>
          </p:cNvPr>
          <p:cNvSpPr>
            <a:spLocks noGrp="1"/>
          </p:cNvSpPr>
          <p:nvPr>
            <p:ph type="title"/>
          </p:nvPr>
        </p:nvSpPr>
        <p:spPr/>
        <p:txBody>
          <a:bodyPr/>
          <a:lstStyle/>
          <a:p>
            <a:r>
              <a:rPr lang="en-GB" dirty="0"/>
              <a:t>Toolkits and other available interventions </a:t>
            </a:r>
          </a:p>
        </p:txBody>
      </p:sp>
      <p:sp>
        <p:nvSpPr>
          <p:cNvPr id="4" name="Slide Number Placeholder 3">
            <a:extLst>
              <a:ext uri="{FF2B5EF4-FFF2-40B4-BE49-F238E27FC236}">
                <a16:creationId xmlns:a16="http://schemas.microsoft.com/office/drawing/2014/main" id="{7793FBF5-0F02-4BEC-9D70-09557B1F106B}"/>
              </a:ext>
            </a:extLst>
          </p:cNvPr>
          <p:cNvSpPr>
            <a:spLocks noGrp="1"/>
          </p:cNvSpPr>
          <p:nvPr>
            <p:ph type="sldNum" sz="quarter" idx="10"/>
          </p:nvPr>
        </p:nvSpPr>
        <p:spPr/>
        <p:txBody>
          <a:bodyPr/>
          <a:lstStyle/>
          <a:p>
            <a:pPr>
              <a:defRPr/>
            </a:pPr>
            <a:fld id="{8DA62C57-F68F-4167-9CC7-0D93D0D78B03}" type="slidenum">
              <a:rPr lang="en-GB" smtClean="0"/>
              <a:pPr>
                <a:defRPr/>
              </a:pPr>
              <a:t>12</a:t>
            </a:fld>
            <a:endParaRPr lang="en-GB" dirty="0"/>
          </a:p>
        </p:txBody>
      </p:sp>
      <p:pic>
        <p:nvPicPr>
          <p:cNvPr id="5" name="Picture 4">
            <a:extLst>
              <a:ext uri="{FF2B5EF4-FFF2-40B4-BE49-F238E27FC236}">
                <a16:creationId xmlns:a16="http://schemas.microsoft.com/office/drawing/2014/main" id="{E6536EAB-9EA6-4804-A57F-CA90BE8E388E}"/>
              </a:ext>
            </a:extLst>
          </p:cNvPr>
          <p:cNvPicPr>
            <a:picLocks noChangeAspect="1"/>
          </p:cNvPicPr>
          <p:nvPr/>
        </p:nvPicPr>
        <p:blipFill rotWithShape="1">
          <a:blip r:embed="rId2"/>
          <a:srcRect l="14417" t="16593" r="12500" b="9481"/>
          <a:stretch/>
        </p:blipFill>
        <p:spPr>
          <a:xfrm>
            <a:off x="1638441" y="943174"/>
            <a:ext cx="8910320" cy="5069840"/>
          </a:xfrm>
          <a:prstGeom prst="rect">
            <a:avLst/>
          </a:prstGeom>
        </p:spPr>
      </p:pic>
    </p:spTree>
    <p:extLst>
      <p:ext uri="{BB962C8B-B14F-4D97-AF65-F5344CB8AC3E}">
        <p14:creationId xmlns:p14="http://schemas.microsoft.com/office/powerpoint/2010/main" val="2178071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4B0082-3D4E-413A-A24B-86E5B5B92D3F}"/>
              </a:ext>
            </a:extLst>
          </p:cNvPr>
          <p:cNvSpPr>
            <a:spLocks noGrp="1"/>
          </p:cNvSpPr>
          <p:nvPr>
            <p:ph type="sldNum" sz="quarter" idx="10"/>
          </p:nvPr>
        </p:nvSpPr>
        <p:spPr>
          <a:xfrm>
            <a:off x="1959844" y="5726907"/>
            <a:ext cx="823914" cy="273844"/>
          </a:xfrm>
        </p:spPr>
        <p:txBody>
          <a:bodyPr/>
          <a:lstStyle/>
          <a:p>
            <a:pPr>
              <a:defRPr/>
            </a:pPr>
            <a:fld id="{D55A6701-1DF2-4696-A670-D3E783EE94D7}" type="slidenum">
              <a:rPr lang="en-GB" smtClean="0">
                <a:solidFill>
                  <a:prstClr val="white"/>
                </a:solidFill>
              </a:rPr>
              <a:pPr>
                <a:defRPr/>
              </a:pPr>
              <a:t>13</a:t>
            </a:fld>
            <a:endParaRPr lang="en-GB">
              <a:solidFill>
                <a:prstClr val="white"/>
              </a:solidFill>
            </a:endParaRPr>
          </a:p>
        </p:txBody>
      </p:sp>
      <p:sp>
        <p:nvSpPr>
          <p:cNvPr id="5" name="Title 4">
            <a:extLst>
              <a:ext uri="{FF2B5EF4-FFF2-40B4-BE49-F238E27FC236}">
                <a16:creationId xmlns:a16="http://schemas.microsoft.com/office/drawing/2014/main" id="{1DFFA97F-B04D-4B74-8BC1-495208B3F5C4}"/>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r>
              <a:rPr lang="en-GB" sz="2000" dirty="0"/>
              <a:t>Interventions considerations </a:t>
            </a:r>
          </a:p>
        </p:txBody>
      </p:sp>
      <p:sp>
        <p:nvSpPr>
          <p:cNvPr id="45" name="Rectangle 44">
            <a:extLst>
              <a:ext uri="{FF2B5EF4-FFF2-40B4-BE49-F238E27FC236}">
                <a16:creationId xmlns:a16="http://schemas.microsoft.com/office/drawing/2014/main" id="{D9816899-E274-40A4-BE15-3A475A43A29D}"/>
              </a:ext>
            </a:extLst>
          </p:cNvPr>
          <p:cNvSpPr/>
          <p:nvPr/>
        </p:nvSpPr>
        <p:spPr>
          <a:xfrm>
            <a:off x="1871663" y="1094192"/>
            <a:ext cx="8496782" cy="1390422"/>
          </a:xfrm>
          <a:prstGeom prst="rect">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GB" sz="1400">
              <a:solidFill>
                <a:prstClr val="white"/>
              </a:solidFill>
              <a:latin typeface="Arial"/>
            </a:endParaRPr>
          </a:p>
        </p:txBody>
      </p:sp>
      <p:sp>
        <p:nvSpPr>
          <p:cNvPr id="47" name="Content Placeholder 2">
            <a:extLst>
              <a:ext uri="{FF2B5EF4-FFF2-40B4-BE49-F238E27FC236}">
                <a16:creationId xmlns:a16="http://schemas.microsoft.com/office/drawing/2014/main" id="{43BC8546-6492-478D-B315-7487B2B014BC}"/>
              </a:ext>
            </a:extLst>
          </p:cNvPr>
          <p:cNvSpPr txBox="1">
            <a:spLocks/>
          </p:cNvSpPr>
          <p:nvPr/>
        </p:nvSpPr>
        <p:spPr>
          <a:xfrm>
            <a:off x="1974979" y="1107956"/>
            <a:ext cx="8290151" cy="1383605"/>
          </a:xfrm>
          <a:prstGeom prst="rect">
            <a:avLst/>
          </a:prstGeom>
        </p:spPr>
        <p:txBody>
          <a:bodyPr lIns="68580" tIns="34290" rIns="68580" bIns="34290" anchor="t"/>
          <a:lstStyle>
            <a:lvl1pPr marL="134541" indent="-134541" algn="l" rtl="0" eaLnBrk="1" fontAlgn="base" hangingPunct="1">
              <a:lnSpc>
                <a:spcPct val="90000"/>
              </a:lnSpc>
              <a:spcBef>
                <a:spcPts val="750"/>
              </a:spcBef>
              <a:spcAft>
                <a:spcPct val="0"/>
              </a:spcAft>
              <a:buFont typeface="Arial" panose="020B0604020202020204" pitchFamily="34" charset="0"/>
              <a:buChar char="•"/>
              <a:defRPr sz="1200" kern="1200">
                <a:solidFill>
                  <a:schemeClr val="tx1"/>
                </a:solidFill>
                <a:latin typeface="+mn-lt"/>
                <a:ea typeface="+mn-ea"/>
                <a:cs typeface="+mn-cs"/>
              </a:defRPr>
            </a:lvl1pPr>
            <a:lvl2pPr marL="269081" indent="-134541" algn="l" rtl="0" eaLnBrk="1" fontAlgn="base" hangingPunct="1">
              <a:lnSpc>
                <a:spcPct val="90000"/>
              </a:lnSpc>
              <a:spcBef>
                <a:spcPts val="375"/>
              </a:spcBef>
              <a:spcAft>
                <a:spcPct val="0"/>
              </a:spcAft>
              <a:buFont typeface="Arial" panose="020B0604020202020204" pitchFamily="34" charset="0"/>
              <a:buChar char="•"/>
              <a:defRPr sz="1200" kern="1200">
                <a:solidFill>
                  <a:schemeClr val="tx1"/>
                </a:solidFill>
                <a:latin typeface="+mn-lt"/>
                <a:ea typeface="+mn-ea"/>
                <a:cs typeface="+mn-cs"/>
              </a:defRPr>
            </a:lvl2pPr>
            <a:lvl3pPr marL="404813" indent="-134541" algn="l" rtl="0" eaLnBrk="1" fontAlgn="base" hangingPunct="1">
              <a:lnSpc>
                <a:spcPct val="90000"/>
              </a:lnSpc>
              <a:spcBef>
                <a:spcPts val="375"/>
              </a:spcBef>
              <a:spcAft>
                <a:spcPct val="0"/>
              </a:spcAft>
              <a:buFont typeface="Arial" panose="020B0604020202020204" pitchFamily="34" charset="0"/>
              <a:buChar char="•"/>
              <a:defRPr sz="120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sz="900"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00489" indent="-100489">
              <a:defRPr/>
            </a:pPr>
            <a:r>
              <a:rPr lang="en-GB" sz="1000" dirty="0"/>
              <a:t>Some Toolkits might specify </a:t>
            </a:r>
            <a:r>
              <a:rPr lang="en-GB" sz="1000" b="1" dirty="0">
                <a:solidFill>
                  <a:schemeClr val="tx2"/>
                </a:solidFill>
              </a:rPr>
              <a:t>preliminary or core material</a:t>
            </a:r>
            <a:r>
              <a:rPr lang="en-GB" sz="1000" dirty="0"/>
              <a:t> and / or suggest how to navigate content and when using it might be best sequenced within the wider sentence. </a:t>
            </a:r>
            <a:endParaRPr lang="en-US" sz="1600" dirty="0"/>
          </a:p>
          <a:p>
            <a:pPr marL="100489" indent="-100489">
              <a:defRPr/>
            </a:pPr>
            <a:r>
              <a:rPr lang="en-GB" sz="1000" dirty="0"/>
              <a:t>Some Toolkits may have been </a:t>
            </a:r>
            <a:r>
              <a:rPr lang="en-GB" sz="1000" b="1" dirty="0">
                <a:solidFill>
                  <a:schemeClr val="tx2"/>
                </a:solidFill>
              </a:rPr>
              <a:t>designed for specific offence cohorts and/or associated with certain Accredited Programmes</a:t>
            </a:r>
            <a:r>
              <a:rPr lang="en-GB" sz="1000" dirty="0"/>
              <a:t> whilst others will be designed for more generic global use but have the potential to reinforce the skills and learning developed in other interventions.</a:t>
            </a:r>
            <a:endParaRPr lang="en-GB" sz="1000" dirty="0">
              <a:cs typeface="Arial"/>
            </a:endParaRPr>
          </a:p>
          <a:p>
            <a:pPr marL="100489" indent="-100489">
              <a:defRPr/>
            </a:pPr>
            <a:r>
              <a:rPr lang="en-GB" sz="1000" dirty="0"/>
              <a:t>Toolkits are not intended to be delivered from cover to cover but rather to provide materials within them that the PP selects to support addressing the needs of individuals, </a:t>
            </a:r>
            <a:r>
              <a:rPr lang="en-GB" sz="1000" b="1" dirty="0">
                <a:solidFill>
                  <a:schemeClr val="tx2"/>
                </a:solidFill>
              </a:rPr>
              <a:t>as assessed and can continue to be used throughout the lifetime of a sentence</a:t>
            </a:r>
            <a:r>
              <a:rPr lang="en-GB" sz="1000" dirty="0"/>
              <a:t>.</a:t>
            </a:r>
          </a:p>
          <a:p>
            <a:pPr marL="100489" indent="-100489">
              <a:defRPr/>
            </a:pPr>
            <a:r>
              <a:rPr lang="en-GB" sz="1000" dirty="0">
                <a:solidFill>
                  <a:sysClr val="windowText" lastClr="000000"/>
                </a:solidFill>
                <a:cs typeface="Arial"/>
              </a:rPr>
              <a:t>Staff guidance on the use of toolkits as part of PP practice will be issued to support the launch of the Approved Suite of Toolkits in June.</a:t>
            </a:r>
          </a:p>
        </p:txBody>
      </p:sp>
      <p:grpSp>
        <p:nvGrpSpPr>
          <p:cNvPr id="6" name="Group 5">
            <a:extLst>
              <a:ext uri="{FF2B5EF4-FFF2-40B4-BE49-F238E27FC236}">
                <a16:creationId xmlns:a16="http://schemas.microsoft.com/office/drawing/2014/main" id="{C20C345A-BD25-49AF-AA63-BAED89185E04}"/>
              </a:ext>
            </a:extLst>
          </p:cNvPr>
          <p:cNvGrpSpPr/>
          <p:nvPr/>
        </p:nvGrpSpPr>
        <p:grpSpPr>
          <a:xfrm>
            <a:off x="1794475" y="2605773"/>
            <a:ext cx="9134789" cy="3433177"/>
            <a:chOff x="303524" y="2554338"/>
            <a:chExt cx="9134789" cy="2841447"/>
          </a:xfrm>
        </p:grpSpPr>
        <p:sp>
          <p:nvSpPr>
            <p:cNvPr id="27" name="TextBox 26">
              <a:extLst>
                <a:ext uri="{FF2B5EF4-FFF2-40B4-BE49-F238E27FC236}">
                  <a16:creationId xmlns:a16="http://schemas.microsoft.com/office/drawing/2014/main" id="{B0A1665F-FA14-46B9-B921-E7A119097046}"/>
                </a:ext>
              </a:extLst>
            </p:cNvPr>
            <p:cNvSpPr txBox="1"/>
            <p:nvPr/>
          </p:nvSpPr>
          <p:spPr>
            <a:xfrm>
              <a:off x="7742495" y="3819430"/>
              <a:ext cx="1695818" cy="534932"/>
            </a:xfrm>
            <a:prstGeom prst="rect">
              <a:avLst/>
            </a:prstGeom>
            <a:noFill/>
          </p:spPr>
          <p:txBody>
            <a:bodyPr wrap="square" rtlCol="0">
              <a:spAutoFit/>
            </a:bodyPr>
            <a:lstStyle>
              <a:defPPr>
                <a:defRPr lang="en-US"/>
              </a:defPPr>
              <a:lvl1pPr marR="0" lvl="0" indent="0" defTabSz="457200" fontAlgn="auto">
                <a:lnSpc>
                  <a:spcPct val="100000"/>
                </a:lnSpc>
                <a:spcBef>
                  <a:spcPts val="0"/>
                </a:spcBef>
                <a:spcAft>
                  <a:spcPts val="0"/>
                </a:spcAft>
                <a:buClrTx/>
                <a:buSzTx/>
                <a:buFontTx/>
                <a:buNone/>
                <a:tabLst/>
                <a:defRPr kumimoji="0" sz="900" b="0" i="1" u="none" strike="noStrike" cap="none" spc="0" normalizeH="0" baseline="0">
                  <a:ln>
                    <a:noFill/>
                  </a:ln>
                  <a:solidFill>
                    <a:schemeClr val="bg1"/>
                  </a:solidFill>
                  <a:effectLst/>
                  <a:uLnTx/>
                  <a:uFillTx/>
                  <a:latin typeface="Arial"/>
                </a:defRPr>
              </a:lvl1pPr>
            </a:lstStyle>
            <a:p>
              <a:pPr algn="ctr"/>
              <a:r>
                <a:rPr lang="en-GB" b="1">
                  <a:latin typeface="+mn-lt"/>
                </a:rPr>
                <a:t>Desistance </a:t>
              </a:r>
            </a:p>
            <a:p>
              <a:pPr algn="ctr"/>
              <a:r>
                <a:rPr lang="en-GB" b="1">
                  <a:latin typeface="+mn-lt"/>
                </a:rPr>
                <a:t>focused </a:t>
              </a:r>
            </a:p>
            <a:p>
              <a:pPr algn="ctr"/>
              <a:r>
                <a:rPr lang="en-GB" b="1">
                  <a:latin typeface="+mn-lt"/>
                </a:rPr>
                <a:t>change </a:t>
              </a:r>
            </a:p>
            <a:p>
              <a:pPr algn="ctr"/>
              <a:r>
                <a:rPr lang="en-GB" b="1">
                  <a:latin typeface="+mn-lt"/>
                </a:rPr>
                <a:t>work</a:t>
              </a:r>
            </a:p>
          </p:txBody>
        </p:sp>
        <p:sp>
          <p:nvSpPr>
            <p:cNvPr id="19" name="AutoShape 36">
              <a:extLst>
                <a:ext uri="{FF2B5EF4-FFF2-40B4-BE49-F238E27FC236}">
                  <a16:creationId xmlns:a16="http://schemas.microsoft.com/office/drawing/2014/main" id="{B36E4C6D-5411-475F-B83F-0DA61D47DC7B}"/>
                </a:ext>
              </a:extLst>
            </p:cNvPr>
            <p:cNvSpPr>
              <a:spLocks noChangeArrowheads="1"/>
            </p:cNvSpPr>
            <p:nvPr/>
          </p:nvSpPr>
          <p:spPr bwMode="gray">
            <a:xfrm>
              <a:off x="7753557" y="2805607"/>
              <a:ext cx="990410" cy="2590178"/>
            </a:xfrm>
            <a:prstGeom prst="chevron">
              <a:avLst>
                <a:gd name="adj" fmla="val 5324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600">
                <a:latin typeface="+mj-lt"/>
              </a:endParaRPr>
            </a:p>
          </p:txBody>
        </p:sp>
        <p:sp>
          <p:nvSpPr>
            <p:cNvPr id="21" name="AutoShape 25">
              <a:extLst>
                <a:ext uri="{FF2B5EF4-FFF2-40B4-BE49-F238E27FC236}">
                  <a16:creationId xmlns:a16="http://schemas.microsoft.com/office/drawing/2014/main" id="{5FF14A5D-ABEE-4359-9F51-D23B672F46DB}"/>
                </a:ext>
              </a:extLst>
            </p:cNvPr>
            <p:cNvSpPr>
              <a:spLocks noChangeAspect="1" noChangeArrowheads="1"/>
            </p:cNvSpPr>
            <p:nvPr/>
          </p:nvSpPr>
          <p:spPr bwMode="gray">
            <a:xfrm>
              <a:off x="539308" y="2787846"/>
              <a:ext cx="1215527" cy="2590178"/>
            </a:xfrm>
            <a:prstGeom prst="homePlate">
              <a:avLst>
                <a:gd name="adj" fmla="val 42004"/>
              </a:avLst>
            </a:prstGeom>
            <a:solidFill>
              <a:srgbClr val="40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600">
                <a:solidFill>
                  <a:schemeClr val="bg1"/>
                </a:solidFill>
                <a:latin typeface="+mj-lt"/>
              </a:endParaRPr>
            </a:p>
          </p:txBody>
        </p:sp>
        <p:sp>
          <p:nvSpPr>
            <p:cNvPr id="25" name="TextBox 24">
              <a:extLst>
                <a:ext uri="{FF2B5EF4-FFF2-40B4-BE49-F238E27FC236}">
                  <a16:creationId xmlns:a16="http://schemas.microsoft.com/office/drawing/2014/main" id="{7A15DC9C-5714-4000-94FC-ADE0DF61BA2E}"/>
                </a:ext>
              </a:extLst>
            </p:cNvPr>
            <p:cNvSpPr txBox="1"/>
            <p:nvPr/>
          </p:nvSpPr>
          <p:spPr>
            <a:xfrm>
              <a:off x="303524" y="2569593"/>
              <a:ext cx="1894005" cy="216520"/>
            </a:xfrm>
            <a:prstGeom prst="rect">
              <a:avLst/>
            </a:prstGeom>
            <a:noFill/>
          </p:spPr>
          <p:txBody>
            <a:bodyPr wrap="square" rtlCol="0">
              <a:spAutoFit/>
            </a:bodyPr>
            <a:lstStyle>
              <a:defPPr>
                <a:defRPr lang="en-US"/>
              </a:defPPr>
              <a:lvl1pPr>
                <a:defRPr sz="1200" b="1">
                  <a:solidFill>
                    <a:schemeClr val="tx2"/>
                  </a:solidFill>
                </a:defRPr>
              </a:lvl1pPr>
            </a:lstStyle>
            <a:p>
              <a:r>
                <a:rPr lang="en-GB" sz="1100"/>
                <a:t>Assessment by PP</a:t>
              </a:r>
            </a:p>
          </p:txBody>
        </p:sp>
        <p:sp>
          <p:nvSpPr>
            <p:cNvPr id="29" name="AutoShape 31">
              <a:extLst>
                <a:ext uri="{FF2B5EF4-FFF2-40B4-BE49-F238E27FC236}">
                  <a16:creationId xmlns:a16="http://schemas.microsoft.com/office/drawing/2014/main" id="{6D2BF75F-B20A-4F10-9B06-3159FFB705CF}"/>
                </a:ext>
              </a:extLst>
            </p:cNvPr>
            <p:cNvSpPr>
              <a:spLocks noChangeArrowheads="1"/>
            </p:cNvSpPr>
            <p:nvPr/>
          </p:nvSpPr>
          <p:spPr bwMode="gray">
            <a:xfrm flipH="1">
              <a:off x="1445554" y="2869417"/>
              <a:ext cx="6429190" cy="688149"/>
            </a:xfrm>
            <a:prstGeom prst="parallelogram">
              <a:avLst>
                <a:gd name="adj" fmla="val 32700"/>
              </a:avLst>
            </a:prstGeom>
            <a:solidFill>
              <a:srgbClr val="BB96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00">
                <a:solidFill>
                  <a:schemeClr val="tx1"/>
                </a:solidFill>
                <a:latin typeface="Univers for KPMG" panose="020B0603020202020204" pitchFamily="34" charset="0"/>
              </a:endParaRPr>
            </a:p>
          </p:txBody>
        </p:sp>
        <p:sp>
          <p:nvSpPr>
            <p:cNvPr id="30" name="Rectangle 61">
              <a:extLst>
                <a:ext uri="{FF2B5EF4-FFF2-40B4-BE49-F238E27FC236}">
                  <a16:creationId xmlns:a16="http://schemas.microsoft.com/office/drawing/2014/main" id="{3B237F4D-74BC-4049-B32E-8DE1EFBC96AF}"/>
                </a:ext>
              </a:extLst>
            </p:cNvPr>
            <p:cNvSpPr>
              <a:spLocks noChangeArrowheads="1"/>
            </p:cNvSpPr>
            <p:nvPr/>
          </p:nvSpPr>
          <p:spPr bwMode="gray">
            <a:xfrm>
              <a:off x="1771356" y="2930774"/>
              <a:ext cx="511867" cy="515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0">
              <a:noAutofit/>
            </a:bodyPr>
            <a:lstStyle/>
            <a:p>
              <a:pPr defTabSz="602253">
                <a:buSzPct val="120000"/>
              </a:pPr>
              <a:r>
                <a:rPr lang="en-CA" sz="700" b="1">
                  <a:solidFill>
                    <a:srgbClr val="F2F2F2"/>
                  </a:solidFill>
                </a:rPr>
                <a:t>Toolkits</a:t>
              </a:r>
            </a:p>
          </p:txBody>
        </p:sp>
        <p:sp>
          <p:nvSpPr>
            <p:cNvPr id="32" name="AutoShape 46">
              <a:extLst>
                <a:ext uri="{FF2B5EF4-FFF2-40B4-BE49-F238E27FC236}">
                  <a16:creationId xmlns:a16="http://schemas.microsoft.com/office/drawing/2014/main" id="{F5CC0A22-9AFF-4B40-BA67-E2F3F944A37E}"/>
                </a:ext>
              </a:extLst>
            </p:cNvPr>
            <p:cNvSpPr>
              <a:spLocks noChangeArrowheads="1"/>
            </p:cNvSpPr>
            <p:nvPr/>
          </p:nvSpPr>
          <p:spPr bwMode="gray">
            <a:xfrm flipH="1">
              <a:off x="1776992" y="3576273"/>
              <a:ext cx="6290341" cy="555704"/>
            </a:xfrm>
            <a:prstGeom prst="parallelogram">
              <a:avLst>
                <a:gd name="adj" fmla="val 28365"/>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00">
                <a:solidFill>
                  <a:schemeClr val="tx1"/>
                </a:solidFill>
                <a:latin typeface="Univers for KPMG" panose="020B0603020202020204" pitchFamily="34" charset="0"/>
              </a:endParaRPr>
            </a:p>
          </p:txBody>
        </p:sp>
        <p:sp>
          <p:nvSpPr>
            <p:cNvPr id="35" name="AutoShape 60">
              <a:extLst>
                <a:ext uri="{FF2B5EF4-FFF2-40B4-BE49-F238E27FC236}">
                  <a16:creationId xmlns:a16="http://schemas.microsoft.com/office/drawing/2014/main" id="{E9C3AD6C-7F7C-42E2-9A4D-6CB1CBBA1B63}"/>
                </a:ext>
              </a:extLst>
            </p:cNvPr>
            <p:cNvSpPr>
              <a:spLocks noChangeArrowheads="1"/>
            </p:cNvSpPr>
            <p:nvPr/>
          </p:nvSpPr>
          <p:spPr bwMode="gray">
            <a:xfrm flipH="1" flipV="1">
              <a:off x="1545037" y="4725273"/>
              <a:ext cx="6329706" cy="563482"/>
            </a:xfrm>
            <a:prstGeom prst="parallelogram">
              <a:avLst>
                <a:gd name="adj" fmla="val 34352"/>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00">
                <a:solidFill>
                  <a:schemeClr val="tx1"/>
                </a:solidFill>
                <a:latin typeface="Univers for KPMG" panose="020B0603020202020204" pitchFamily="34" charset="0"/>
              </a:endParaRPr>
            </a:p>
          </p:txBody>
        </p:sp>
        <p:sp>
          <p:nvSpPr>
            <p:cNvPr id="38" name="AutoShape 47">
              <a:extLst>
                <a:ext uri="{FF2B5EF4-FFF2-40B4-BE49-F238E27FC236}">
                  <a16:creationId xmlns:a16="http://schemas.microsoft.com/office/drawing/2014/main" id="{F2F06801-4489-4A12-A702-43ACFE691300}"/>
                </a:ext>
              </a:extLst>
            </p:cNvPr>
            <p:cNvSpPr>
              <a:spLocks noChangeArrowheads="1"/>
            </p:cNvSpPr>
            <p:nvPr/>
          </p:nvSpPr>
          <p:spPr bwMode="gray">
            <a:xfrm flipH="1" flipV="1">
              <a:off x="1743409" y="4150682"/>
              <a:ext cx="6323923" cy="555885"/>
            </a:xfrm>
            <a:prstGeom prst="parallelogram">
              <a:avLst>
                <a:gd name="adj" fmla="val 30564"/>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00">
                <a:solidFill>
                  <a:schemeClr val="tx1"/>
                </a:solidFill>
                <a:latin typeface="Univers for KPMG" panose="020B0603020202020204" pitchFamily="34" charset="0"/>
              </a:endParaRPr>
            </a:p>
          </p:txBody>
        </p:sp>
        <p:sp>
          <p:nvSpPr>
            <p:cNvPr id="40" name="AutoShape 29">
              <a:extLst>
                <a:ext uri="{FF2B5EF4-FFF2-40B4-BE49-F238E27FC236}">
                  <a16:creationId xmlns:a16="http://schemas.microsoft.com/office/drawing/2014/main" id="{08023632-27D0-4883-8246-2F3BDF8C03FE}"/>
                </a:ext>
              </a:extLst>
            </p:cNvPr>
            <p:cNvSpPr>
              <a:spLocks noChangeArrowheads="1"/>
            </p:cNvSpPr>
            <p:nvPr/>
          </p:nvSpPr>
          <p:spPr bwMode="gray">
            <a:xfrm>
              <a:off x="1377514" y="2820994"/>
              <a:ext cx="6828614" cy="2543531"/>
            </a:xfrm>
            <a:prstGeom prst="chevron">
              <a:avLst>
                <a:gd name="adj" fmla="val 16229"/>
              </a:avLst>
            </a:prstGeom>
            <a:noFill/>
            <a:ln w="28575">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600">
                <a:solidFill>
                  <a:schemeClr val="tx1"/>
                </a:solidFill>
                <a:latin typeface="+mj-lt"/>
              </a:endParaRPr>
            </a:p>
          </p:txBody>
        </p:sp>
        <p:sp>
          <p:nvSpPr>
            <p:cNvPr id="44" name="Rectangle 61">
              <a:extLst>
                <a:ext uri="{FF2B5EF4-FFF2-40B4-BE49-F238E27FC236}">
                  <a16:creationId xmlns:a16="http://schemas.microsoft.com/office/drawing/2014/main" id="{68A98FEB-8B3A-4EFC-AC53-30F53C537DDD}"/>
                </a:ext>
              </a:extLst>
            </p:cNvPr>
            <p:cNvSpPr>
              <a:spLocks noChangeArrowheads="1"/>
            </p:cNvSpPr>
            <p:nvPr/>
          </p:nvSpPr>
          <p:spPr bwMode="gray">
            <a:xfrm>
              <a:off x="1872311" y="4197434"/>
              <a:ext cx="715989" cy="515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0">
              <a:noAutofit/>
            </a:bodyPr>
            <a:lstStyle/>
            <a:p>
              <a:pPr defTabSz="602253">
                <a:buSzPct val="120000"/>
              </a:pPr>
              <a:r>
                <a:rPr lang="en-CA" sz="700" b="1"/>
                <a:t>Structured</a:t>
              </a:r>
            </a:p>
            <a:p>
              <a:pPr defTabSz="602253">
                <a:buSzPct val="120000"/>
              </a:pPr>
              <a:r>
                <a:rPr lang="en-CA" sz="700" b="1"/>
                <a:t>Intervention</a:t>
              </a:r>
            </a:p>
          </p:txBody>
        </p:sp>
        <p:sp>
          <p:nvSpPr>
            <p:cNvPr id="46" name="TextBox 45">
              <a:extLst>
                <a:ext uri="{FF2B5EF4-FFF2-40B4-BE49-F238E27FC236}">
                  <a16:creationId xmlns:a16="http://schemas.microsoft.com/office/drawing/2014/main" id="{4AD95662-1250-40AC-A253-B525686DB662}"/>
                </a:ext>
              </a:extLst>
            </p:cNvPr>
            <p:cNvSpPr txBox="1"/>
            <p:nvPr/>
          </p:nvSpPr>
          <p:spPr>
            <a:xfrm>
              <a:off x="2413861" y="2907682"/>
              <a:ext cx="1210872" cy="592246"/>
            </a:xfrm>
            <a:prstGeom prst="rect">
              <a:avLst/>
            </a:prstGeom>
            <a:noFill/>
          </p:spPr>
          <p:txBody>
            <a:bodyPr wrap="square" lIns="68580" tIns="34290" rIns="68580" bIns="34290" rtlCol="0" anchor="t">
              <a:spAutoFit/>
            </a:bodyPr>
            <a:lstStyle/>
            <a:p>
              <a:pPr marL="128588" indent="-128588">
                <a:buFont typeface="Arial" panose="020B0604020202020204" pitchFamily="34" charset="0"/>
                <a:buChar char="•"/>
              </a:pPr>
              <a:r>
                <a:rPr lang="en-GB" sz="700">
                  <a:solidFill>
                    <a:srgbClr val="F2F2F2"/>
                  </a:solidFill>
                </a:rPr>
                <a:t>1:1 session</a:t>
              </a:r>
            </a:p>
            <a:p>
              <a:pPr marL="128588" indent="-128588">
                <a:buFont typeface="Arial" panose="020B0604020202020204" pitchFamily="34" charset="0"/>
                <a:buChar char="•"/>
              </a:pPr>
              <a:r>
                <a:rPr lang="en-GB" sz="700">
                  <a:solidFill>
                    <a:srgbClr val="F2F2F2"/>
                  </a:solidFill>
                </a:rPr>
                <a:t>Flexible delivery of content  </a:t>
              </a:r>
              <a:endParaRPr lang="en-GB" sz="700">
                <a:solidFill>
                  <a:srgbClr val="F2F2F2"/>
                </a:solidFill>
                <a:cs typeface="Arial"/>
              </a:endParaRPr>
            </a:p>
            <a:p>
              <a:pPr marL="128588" indent="-128588">
                <a:buFont typeface="Arial" panose="020B0604020202020204" pitchFamily="34" charset="0"/>
                <a:buChar char="•"/>
              </a:pPr>
              <a:r>
                <a:rPr lang="en-GB" sz="700">
                  <a:solidFill>
                    <a:srgbClr val="F2F2F2"/>
                  </a:solidFill>
                  <a:cs typeface="Arial"/>
                </a:rPr>
                <a:t>Cover range of need areas-suitable for everyone</a:t>
              </a:r>
            </a:p>
          </p:txBody>
        </p:sp>
        <p:sp>
          <p:nvSpPr>
            <p:cNvPr id="49" name="TextBox 48">
              <a:extLst>
                <a:ext uri="{FF2B5EF4-FFF2-40B4-BE49-F238E27FC236}">
                  <a16:creationId xmlns:a16="http://schemas.microsoft.com/office/drawing/2014/main" id="{BB28F68D-FFBC-457F-BE50-CA286DAF7951}"/>
                </a:ext>
              </a:extLst>
            </p:cNvPr>
            <p:cNvSpPr txBox="1"/>
            <p:nvPr/>
          </p:nvSpPr>
          <p:spPr>
            <a:xfrm>
              <a:off x="2414308" y="4207083"/>
              <a:ext cx="1212001" cy="433040"/>
            </a:xfrm>
            <a:prstGeom prst="rect">
              <a:avLst/>
            </a:prstGeom>
            <a:noFill/>
          </p:spPr>
          <p:txBody>
            <a:bodyPr wrap="square" rtlCol="0">
              <a:spAutoFit/>
            </a:bodyPr>
            <a:lstStyle>
              <a:defPPr>
                <a:defRPr lang="en-US"/>
              </a:defPPr>
              <a:lvl1pPr marL="171450" indent="-171450">
                <a:buFont typeface="Arial" panose="020B0604020202020204" pitchFamily="34" charset="0"/>
                <a:buChar char="•"/>
                <a:defRPr sz="1000"/>
              </a:lvl1pPr>
            </a:lstStyle>
            <a:p>
              <a:r>
                <a:rPr lang="en-GB" sz="700"/>
                <a:t>Largely Group based</a:t>
              </a:r>
            </a:p>
            <a:p>
              <a:r>
                <a:rPr lang="en-GB" sz="700"/>
                <a:t>Prescribed structure</a:t>
              </a:r>
            </a:p>
            <a:p>
              <a:r>
                <a:rPr lang="en-GB" sz="700"/>
                <a:t>Specific target audience</a:t>
              </a:r>
            </a:p>
          </p:txBody>
        </p:sp>
        <p:sp>
          <p:nvSpPr>
            <p:cNvPr id="52" name="TextBox 51">
              <a:extLst>
                <a:ext uri="{FF2B5EF4-FFF2-40B4-BE49-F238E27FC236}">
                  <a16:creationId xmlns:a16="http://schemas.microsoft.com/office/drawing/2014/main" id="{E6163CB4-02FB-47CF-9EC8-2CA99D71A144}"/>
                </a:ext>
              </a:extLst>
            </p:cNvPr>
            <p:cNvSpPr txBox="1"/>
            <p:nvPr/>
          </p:nvSpPr>
          <p:spPr>
            <a:xfrm>
              <a:off x="2640222" y="2569593"/>
              <a:ext cx="945874" cy="216520"/>
            </a:xfrm>
            <a:prstGeom prst="rect">
              <a:avLst/>
            </a:prstGeom>
            <a:noFill/>
          </p:spPr>
          <p:txBody>
            <a:bodyPr wrap="square" rtlCol="0">
              <a:spAutoFit/>
            </a:bodyPr>
            <a:lstStyle/>
            <a:p>
              <a:r>
                <a:rPr lang="en-GB" sz="1100" b="1">
                  <a:solidFill>
                    <a:schemeClr val="tx2"/>
                  </a:solidFill>
                </a:rPr>
                <a:t>Format</a:t>
              </a:r>
            </a:p>
          </p:txBody>
        </p:sp>
        <p:sp>
          <p:nvSpPr>
            <p:cNvPr id="54" name="TextBox 53">
              <a:extLst>
                <a:ext uri="{FF2B5EF4-FFF2-40B4-BE49-F238E27FC236}">
                  <a16:creationId xmlns:a16="http://schemas.microsoft.com/office/drawing/2014/main" id="{5D7EE1E4-5501-469D-B02D-28DE73600AAD}"/>
                </a:ext>
              </a:extLst>
            </p:cNvPr>
            <p:cNvSpPr txBox="1"/>
            <p:nvPr/>
          </p:nvSpPr>
          <p:spPr>
            <a:xfrm>
              <a:off x="3655338" y="2897433"/>
              <a:ext cx="3197513" cy="592246"/>
            </a:xfrm>
            <a:prstGeom prst="rect">
              <a:avLst/>
            </a:prstGeom>
            <a:noFill/>
          </p:spPr>
          <p:txBody>
            <a:bodyPr wrap="square" lIns="68580" tIns="34290" rIns="68580" bIns="34290" rtlCol="0" anchor="t">
              <a:spAutoFit/>
            </a:bodyPr>
            <a:lstStyle/>
            <a:p>
              <a:pPr marL="128588" indent="-128588">
                <a:buFont typeface="Arial" panose="020B0604020202020204" pitchFamily="34" charset="0"/>
                <a:buChar char="•"/>
              </a:pPr>
              <a:r>
                <a:rPr lang="en-GB" sz="700" dirty="0">
                  <a:solidFill>
                    <a:srgbClr val="F2F2F2"/>
                  </a:solidFill>
                </a:rPr>
                <a:t>Introduce, supplement and build on work carried out in other interventions</a:t>
              </a:r>
              <a:endParaRPr lang="en-GB" sz="700" dirty="0">
                <a:solidFill>
                  <a:srgbClr val="F2F2F2"/>
                </a:solidFill>
                <a:cs typeface="Arial"/>
              </a:endParaRPr>
            </a:p>
            <a:p>
              <a:pPr marL="128588" indent="-128588">
                <a:buFont typeface="Arial" panose="020B0604020202020204" pitchFamily="34" charset="0"/>
                <a:buChar char="•"/>
              </a:pPr>
              <a:r>
                <a:rPr lang="en-GB" sz="700" dirty="0">
                  <a:solidFill>
                    <a:srgbClr val="F2F2F2"/>
                  </a:solidFill>
                </a:rPr>
                <a:t>Need areas that cannot be met through AP , SI or DF -either due to suitability, resources / availability.</a:t>
              </a:r>
              <a:endParaRPr lang="en-GB" sz="700" dirty="0">
                <a:solidFill>
                  <a:srgbClr val="F2F2F2"/>
                </a:solidFill>
                <a:cs typeface="Arial"/>
              </a:endParaRPr>
            </a:p>
            <a:p>
              <a:pPr marL="128588" indent="-128588">
                <a:buFont typeface="Arial" panose="020B0604020202020204" pitchFamily="34" charset="0"/>
                <a:buChar char="•"/>
              </a:pPr>
              <a:r>
                <a:rPr lang="en-GB" sz="700" dirty="0">
                  <a:solidFill>
                    <a:srgbClr val="F2F2F2"/>
                  </a:solidFill>
                </a:rPr>
                <a:t>Helpful for service users who are unable to participate in group sessions where 1;1 intervention is not available.</a:t>
              </a:r>
            </a:p>
            <a:p>
              <a:pPr marL="128588" indent="-128588">
                <a:buFont typeface="Arial" panose="020B0604020202020204" pitchFamily="34" charset="0"/>
                <a:buChar char="•"/>
              </a:pPr>
              <a:r>
                <a:rPr lang="en-GB" sz="700" dirty="0">
                  <a:solidFill>
                    <a:srgbClr val="F2F2F2"/>
                  </a:solidFill>
                  <a:cs typeface="Arial"/>
                </a:rPr>
                <a:t>Deliver to support change work undertaken in supervision.</a:t>
              </a:r>
            </a:p>
          </p:txBody>
        </p:sp>
        <p:sp>
          <p:nvSpPr>
            <p:cNvPr id="43" name="Rectangle 61">
              <a:extLst>
                <a:ext uri="{FF2B5EF4-FFF2-40B4-BE49-F238E27FC236}">
                  <a16:creationId xmlns:a16="http://schemas.microsoft.com/office/drawing/2014/main" id="{A2055C8F-0344-4E0B-8665-66C0C6DB3149}"/>
                </a:ext>
              </a:extLst>
            </p:cNvPr>
            <p:cNvSpPr>
              <a:spLocks noChangeArrowheads="1"/>
            </p:cNvSpPr>
            <p:nvPr/>
          </p:nvSpPr>
          <p:spPr bwMode="gray">
            <a:xfrm>
              <a:off x="1708256" y="4761562"/>
              <a:ext cx="797622" cy="515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0">
              <a:noAutofit/>
            </a:bodyPr>
            <a:lstStyle/>
            <a:p>
              <a:pPr defTabSz="602253">
                <a:buSzPct val="120000"/>
              </a:pPr>
              <a:r>
                <a:rPr lang="en-CA" sz="700" b="1"/>
                <a:t>Commissioned Rehabilitative services</a:t>
              </a:r>
            </a:p>
          </p:txBody>
        </p:sp>
        <p:sp>
          <p:nvSpPr>
            <p:cNvPr id="48" name="TextBox 47">
              <a:extLst>
                <a:ext uri="{FF2B5EF4-FFF2-40B4-BE49-F238E27FC236}">
                  <a16:creationId xmlns:a16="http://schemas.microsoft.com/office/drawing/2014/main" id="{72400333-839D-4811-829A-942C40E54324}"/>
                </a:ext>
              </a:extLst>
            </p:cNvPr>
            <p:cNvSpPr txBox="1"/>
            <p:nvPr/>
          </p:nvSpPr>
          <p:spPr>
            <a:xfrm>
              <a:off x="2413861" y="4769382"/>
              <a:ext cx="1159055" cy="611351"/>
            </a:xfrm>
            <a:prstGeom prst="rect">
              <a:avLst/>
            </a:prstGeom>
            <a:noFill/>
          </p:spPr>
          <p:txBody>
            <a:bodyPr wrap="square" lIns="91440" tIns="45720" rIns="91440" bIns="45720" rtlCol="0" anchor="t">
              <a:spAutoFit/>
            </a:bodyPr>
            <a:lstStyle/>
            <a:p>
              <a:pPr>
                <a:buFont typeface="Arial" panose="020B0604020202020204" pitchFamily="34" charset="0"/>
                <a:buChar char="•"/>
              </a:pPr>
              <a:r>
                <a:rPr lang="en-US" sz="700">
                  <a:latin typeface="Arial"/>
                  <a:cs typeface="Arial"/>
                </a:rPr>
                <a:t>Tailored activities which address need based on complexity</a:t>
              </a:r>
              <a:endParaRPr lang="en-GB" sz="700">
                <a:solidFill>
                  <a:srgbClr val="000000"/>
                </a:solidFill>
                <a:latin typeface="Arial"/>
                <a:cs typeface="Arial"/>
              </a:endParaRPr>
            </a:p>
            <a:p>
              <a:pPr>
                <a:buFont typeface="Arial" panose="020B0604020202020204" pitchFamily="34" charset="0"/>
                <a:buChar char="•"/>
              </a:pPr>
              <a:r>
                <a:rPr lang="en-US" sz="700">
                  <a:latin typeface="Arial"/>
                  <a:cs typeface="Arial"/>
                </a:rPr>
                <a:t>Pathways addressing key rehabilitative needs</a:t>
              </a:r>
              <a:endParaRPr lang="en-GB"/>
            </a:p>
            <a:p>
              <a:pPr marL="128270" indent="-128270">
                <a:buFont typeface="Arial" panose="020B0604020202020204" pitchFamily="34" charset="0"/>
                <a:buChar char="•"/>
              </a:pPr>
              <a:endParaRPr lang="en-GB" sz="700">
                <a:solidFill>
                  <a:srgbClr val="000000"/>
                </a:solidFill>
                <a:latin typeface="Arial"/>
                <a:cs typeface="Arial"/>
              </a:endParaRPr>
            </a:p>
          </p:txBody>
        </p:sp>
        <p:sp>
          <p:nvSpPr>
            <p:cNvPr id="55" name="TextBox 54">
              <a:extLst>
                <a:ext uri="{FF2B5EF4-FFF2-40B4-BE49-F238E27FC236}">
                  <a16:creationId xmlns:a16="http://schemas.microsoft.com/office/drawing/2014/main" id="{F0A9C9F3-DA6F-44E8-98B5-FE3B07D9F0FF}"/>
                </a:ext>
              </a:extLst>
            </p:cNvPr>
            <p:cNvSpPr txBox="1"/>
            <p:nvPr/>
          </p:nvSpPr>
          <p:spPr>
            <a:xfrm>
              <a:off x="3652059" y="4816734"/>
              <a:ext cx="2646968" cy="413935"/>
            </a:xfrm>
            <a:prstGeom prst="rect">
              <a:avLst/>
            </a:prstGeom>
            <a:noFill/>
          </p:spPr>
          <p:txBody>
            <a:bodyPr wrap="square" lIns="68580" tIns="34290" rIns="68580" bIns="34290" rtlCol="0" anchor="t">
              <a:spAutoFit/>
            </a:bodyPr>
            <a:lstStyle/>
            <a:p>
              <a:pPr marL="171450" indent="-171450">
                <a:buFont typeface="Arial" panose="020B0604020202020204" pitchFamily="34" charset="0"/>
                <a:buChar char="•"/>
              </a:pPr>
              <a:r>
                <a:rPr lang="en-US" sz="700" dirty="0">
                  <a:latin typeface="Arial"/>
                  <a:cs typeface="Arial"/>
                </a:rPr>
                <a:t>Complimentary to </a:t>
              </a:r>
              <a:r>
                <a:rPr lang="en-US" sz="700" dirty="0" err="1">
                  <a:latin typeface="Arial"/>
                  <a:cs typeface="Arial"/>
                </a:rPr>
                <a:t>AcP</a:t>
              </a:r>
              <a:r>
                <a:rPr lang="en-US" sz="700" dirty="0">
                  <a:latin typeface="Arial"/>
                  <a:cs typeface="Arial"/>
                </a:rPr>
                <a:t>/SI / CSTR.</a:t>
              </a:r>
              <a:endParaRPr lang="en-GB" sz="700" dirty="0">
                <a:latin typeface="Arial"/>
                <a:cs typeface="Arial"/>
              </a:endParaRPr>
            </a:p>
            <a:p>
              <a:pPr marL="171450" indent="-171450">
                <a:buFont typeface="Arial" panose="020B0604020202020204" pitchFamily="34" charset="0"/>
                <a:buChar char="•"/>
              </a:pPr>
              <a:r>
                <a:rPr lang="en-US" sz="700" dirty="0">
                  <a:latin typeface="Arial"/>
                  <a:cs typeface="Arial"/>
                </a:rPr>
                <a:t>Varied delivery methods, group-work, 1-1, mentoring / advocacy, specialist intervention / referrals.</a:t>
              </a:r>
              <a:endParaRPr lang="en-GB" dirty="0">
                <a:latin typeface="Arial"/>
              </a:endParaRPr>
            </a:p>
            <a:p>
              <a:pPr marL="128270" indent="-128270">
                <a:buFont typeface="Arial" panose="020B0604020202020204" pitchFamily="34" charset="0"/>
                <a:buChar char="•"/>
              </a:pPr>
              <a:endParaRPr lang="en-GB" sz="700" dirty="0">
                <a:cs typeface="Arial"/>
              </a:endParaRPr>
            </a:p>
          </p:txBody>
        </p:sp>
        <p:sp>
          <p:nvSpPr>
            <p:cNvPr id="56" name="TextBox 55">
              <a:extLst>
                <a:ext uri="{FF2B5EF4-FFF2-40B4-BE49-F238E27FC236}">
                  <a16:creationId xmlns:a16="http://schemas.microsoft.com/office/drawing/2014/main" id="{490BBA70-FE6E-4244-8959-2B9A34C6B897}"/>
                </a:ext>
              </a:extLst>
            </p:cNvPr>
            <p:cNvSpPr txBox="1"/>
            <p:nvPr/>
          </p:nvSpPr>
          <p:spPr>
            <a:xfrm>
              <a:off x="3655338" y="4236991"/>
              <a:ext cx="2669126" cy="503091"/>
            </a:xfrm>
            <a:prstGeom prst="rect">
              <a:avLst/>
            </a:prstGeom>
            <a:noFill/>
          </p:spPr>
          <p:txBody>
            <a:bodyPr wrap="square" lIns="68580" tIns="34290" rIns="68580" bIns="34290" rtlCol="0" anchor="t">
              <a:spAutoFit/>
            </a:bodyPr>
            <a:lstStyle/>
            <a:p>
              <a:pPr marL="128588" indent="-128588">
                <a:buFont typeface="Arial" panose="020B0604020202020204" pitchFamily="34" charset="0"/>
                <a:buChar char="•"/>
              </a:pPr>
              <a:r>
                <a:rPr lang="en-GB" sz="700" dirty="0"/>
                <a:t>For SUs that align to the specific criteria and outcomes were the level of risk and need does not a match an accredited programme</a:t>
              </a:r>
            </a:p>
            <a:p>
              <a:pPr marL="128588" indent="-128588">
                <a:buFont typeface="Arial" panose="020B0604020202020204" pitchFamily="34" charset="0"/>
                <a:buChar char="•"/>
              </a:pPr>
              <a:r>
                <a:rPr lang="en-GB" sz="700" dirty="0"/>
                <a:t>For SUs that will benefit from group sessions or 1:1 input.</a:t>
              </a:r>
              <a:endParaRPr lang="en-GB" sz="700" dirty="0">
                <a:cs typeface="Arial"/>
              </a:endParaRPr>
            </a:p>
            <a:p>
              <a:pPr marL="128588" indent="-128588">
                <a:buFont typeface="Arial" panose="020B0604020202020204" pitchFamily="34" charset="0"/>
                <a:buChar char="•"/>
              </a:pPr>
              <a:endParaRPr lang="en-GB" sz="700" dirty="0"/>
            </a:p>
          </p:txBody>
        </p:sp>
        <p:sp>
          <p:nvSpPr>
            <p:cNvPr id="57" name="TextBox 56">
              <a:extLst>
                <a:ext uri="{FF2B5EF4-FFF2-40B4-BE49-F238E27FC236}">
                  <a16:creationId xmlns:a16="http://schemas.microsoft.com/office/drawing/2014/main" id="{9DB3C77C-4293-4F4D-9C55-05108E924E8B}"/>
                </a:ext>
              </a:extLst>
            </p:cNvPr>
            <p:cNvSpPr txBox="1"/>
            <p:nvPr/>
          </p:nvSpPr>
          <p:spPr>
            <a:xfrm>
              <a:off x="3655338" y="3642517"/>
              <a:ext cx="2479581" cy="324780"/>
            </a:xfrm>
            <a:prstGeom prst="rect">
              <a:avLst/>
            </a:prstGeom>
            <a:noFill/>
          </p:spPr>
          <p:txBody>
            <a:bodyPr wrap="square" lIns="68580" tIns="34290" rIns="68580" bIns="34290" rtlCol="0" anchor="t">
              <a:spAutoFit/>
            </a:bodyPr>
            <a:lstStyle/>
            <a:p>
              <a:pPr marL="128588" indent="-128588">
                <a:buFont typeface="Arial" panose="020B0604020202020204" pitchFamily="34" charset="0"/>
                <a:buChar char="•"/>
              </a:pPr>
              <a:r>
                <a:rPr lang="en-GB" sz="700"/>
                <a:t>SUs that align to the specific criteria re risk and need..</a:t>
              </a:r>
              <a:endParaRPr lang="en-GB" sz="700">
                <a:cs typeface="Arial"/>
              </a:endParaRPr>
            </a:p>
            <a:p>
              <a:pPr marL="128588" indent="-128588">
                <a:buFont typeface="Arial" panose="020B0604020202020204" pitchFamily="34" charset="0"/>
                <a:buChar char="•"/>
              </a:pPr>
              <a:r>
                <a:rPr lang="en-GB" sz="700"/>
                <a:t>For SUs that will benefit from group delivery</a:t>
              </a:r>
            </a:p>
            <a:p>
              <a:pPr marL="128588" indent="-128588">
                <a:buFont typeface="Arial" panose="020B0604020202020204" pitchFamily="34" charset="0"/>
                <a:buChar char="•"/>
              </a:pPr>
              <a:r>
                <a:rPr lang="en-GB" sz="700">
                  <a:cs typeface="Arial"/>
                </a:rPr>
                <a:t>Some APs available 1:1 delivery</a:t>
              </a:r>
            </a:p>
          </p:txBody>
        </p:sp>
        <p:sp>
          <p:nvSpPr>
            <p:cNvPr id="58" name="TextBox 57">
              <a:extLst>
                <a:ext uri="{FF2B5EF4-FFF2-40B4-BE49-F238E27FC236}">
                  <a16:creationId xmlns:a16="http://schemas.microsoft.com/office/drawing/2014/main" id="{316A724D-66AE-4577-8598-E8B6BA235B04}"/>
                </a:ext>
              </a:extLst>
            </p:cNvPr>
            <p:cNvSpPr txBox="1"/>
            <p:nvPr/>
          </p:nvSpPr>
          <p:spPr>
            <a:xfrm>
              <a:off x="2415437" y="3640017"/>
              <a:ext cx="1210872" cy="433040"/>
            </a:xfrm>
            <a:prstGeom prst="rect">
              <a:avLst/>
            </a:prstGeom>
            <a:noFill/>
          </p:spPr>
          <p:txBody>
            <a:bodyPr wrap="square" rtlCol="0">
              <a:spAutoFit/>
            </a:bodyPr>
            <a:lstStyle>
              <a:defPPr>
                <a:defRPr lang="en-US"/>
              </a:defPPr>
              <a:lvl1pPr marL="171450" indent="-171450">
                <a:buFont typeface="Arial" panose="020B0604020202020204" pitchFamily="34" charset="0"/>
                <a:buChar char="•"/>
                <a:defRPr sz="1000"/>
              </a:lvl1pPr>
            </a:lstStyle>
            <a:p>
              <a:r>
                <a:rPr lang="en-GB" sz="700"/>
                <a:t>Largely Group based</a:t>
              </a:r>
            </a:p>
            <a:p>
              <a:r>
                <a:rPr lang="en-GB" sz="700"/>
                <a:t>Prescribed structure</a:t>
              </a:r>
            </a:p>
            <a:p>
              <a:r>
                <a:rPr lang="en-GB" sz="700"/>
                <a:t>Very specific target audience</a:t>
              </a:r>
            </a:p>
          </p:txBody>
        </p:sp>
        <p:sp>
          <p:nvSpPr>
            <p:cNvPr id="59" name="Rectangle 61">
              <a:extLst>
                <a:ext uri="{FF2B5EF4-FFF2-40B4-BE49-F238E27FC236}">
                  <a16:creationId xmlns:a16="http://schemas.microsoft.com/office/drawing/2014/main" id="{E0F11286-E0E5-4644-8596-F22037EC1E0E}"/>
                </a:ext>
              </a:extLst>
            </p:cNvPr>
            <p:cNvSpPr>
              <a:spLocks noChangeArrowheads="1"/>
            </p:cNvSpPr>
            <p:nvPr/>
          </p:nvSpPr>
          <p:spPr bwMode="gray">
            <a:xfrm>
              <a:off x="1872311" y="3539007"/>
              <a:ext cx="715989" cy="515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0">
              <a:noAutofit/>
            </a:bodyPr>
            <a:lstStyle/>
            <a:p>
              <a:pPr defTabSz="602253">
                <a:buSzPct val="120000"/>
              </a:pPr>
              <a:r>
                <a:rPr lang="en-CA" sz="700" b="1"/>
                <a:t>Accredited</a:t>
              </a:r>
            </a:p>
            <a:p>
              <a:pPr defTabSz="602253">
                <a:buSzPct val="120000"/>
              </a:pPr>
              <a:r>
                <a:rPr lang="en-CA" sz="700" b="1"/>
                <a:t>Programmes</a:t>
              </a:r>
            </a:p>
          </p:txBody>
        </p:sp>
        <p:sp>
          <p:nvSpPr>
            <p:cNvPr id="63" name="TextBox 62">
              <a:extLst>
                <a:ext uri="{FF2B5EF4-FFF2-40B4-BE49-F238E27FC236}">
                  <a16:creationId xmlns:a16="http://schemas.microsoft.com/office/drawing/2014/main" id="{EDA112A6-8E3B-4E47-8075-835E7F875AA9}"/>
                </a:ext>
              </a:extLst>
            </p:cNvPr>
            <p:cNvSpPr txBox="1"/>
            <p:nvPr/>
          </p:nvSpPr>
          <p:spPr>
            <a:xfrm>
              <a:off x="501409" y="3069475"/>
              <a:ext cx="906245" cy="343884"/>
            </a:xfrm>
            <a:prstGeom prst="rect">
              <a:avLst/>
            </a:prstGeom>
            <a:noFill/>
          </p:spPr>
          <p:txBody>
            <a:bodyPr wrap="square" rtlCol="0">
              <a:spAutoFit/>
            </a:bodyPr>
            <a:lstStyle/>
            <a:p>
              <a:pPr algn="ctr"/>
              <a:r>
                <a:rPr lang="en-GB" sz="700" b="1">
                  <a:solidFill>
                    <a:schemeClr val="bg1"/>
                  </a:solidFill>
                </a:rPr>
                <a:t>Based on PPs Professional judgement</a:t>
              </a:r>
            </a:p>
          </p:txBody>
        </p:sp>
        <p:sp>
          <p:nvSpPr>
            <p:cNvPr id="66" name="TextBox 65">
              <a:extLst>
                <a:ext uri="{FF2B5EF4-FFF2-40B4-BE49-F238E27FC236}">
                  <a16:creationId xmlns:a16="http://schemas.microsoft.com/office/drawing/2014/main" id="{F8B6974C-3A32-4652-AD80-EF606964C630}"/>
                </a:ext>
              </a:extLst>
            </p:cNvPr>
            <p:cNvSpPr txBox="1"/>
            <p:nvPr/>
          </p:nvSpPr>
          <p:spPr>
            <a:xfrm>
              <a:off x="702643" y="3650966"/>
              <a:ext cx="906245" cy="324780"/>
            </a:xfrm>
            <a:prstGeom prst="rect">
              <a:avLst/>
            </a:prstGeom>
            <a:noFill/>
          </p:spPr>
          <p:txBody>
            <a:bodyPr wrap="square" lIns="68580" tIns="34290" rIns="68580" bIns="34290" rtlCol="0" anchor="t">
              <a:spAutoFit/>
            </a:bodyPr>
            <a:lstStyle/>
            <a:p>
              <a:pPr algn="ctr"/>
              <a:r>
                <a:rPr lang="en-GB" sz="700" b="1">
                  <a:solidFill>
                    <a:schemeClr val="bg1"/>
                  </a:solidFill>
                </a:rPr>
                <a:t>Moderate/High Risk and Specific Need</a:t>
              </a:r>
            </a:p>
          </p:txBody>
        </p:sp>
        <p:sp>
          <p:nvSpPr>
            <p:cNvPr id="67" name="TextBox 66">
              <a:extLst>
                <a:ext uri="{FF2B5EF4-FFF2-40B4-BE49-F238E27FC236}">
                  <a16:creationId xmlns:a16="http://schemas.microsoft.com/office/drawing/2014/main" id="{5697421B-CDB0-4D06-9BBB-768CEF3E81BE}"/>
                </a:ext>
              </a:extLst>
            </p:cNvPr>
            <p:cNvSpPr txBox="1"/>
            <p:nvPr/>
          </p:nvSpPr>
          <p:spPr>
            <a:xfrm>
              <a:off x="726624" y="4156496"/>
              <a:ext cx="906245" cy="503091"/>
            </a:xfrm>
            <a:prstGeom prst="rect">
              <a:avLst/>
            </a:prstGeom>
            <a:noFill/>
          </p:spPr>
          <p:txBody>
            <a:bodyPr wrap="square" lIns="68580" tIns="34290" rIns="68580" bIns="34290" rtlCol="0" anchor="t">
              <a:spAutoFit/>
            </a:bodyPr>
            <a:lstStyle/>
            <a:p>
              <a:pPr algn="ctr"/>
              <a:r>
                <a:rPr lang="en-GB" sz="700" b="1">
                  <a:solidFill>
                    <a:schemeClr val="bg1"/>
                  </a:solidFill>
                </a:rPr>
                <a:t>Lower Risk and Specific Need (not in scope or unsuitable for AP)</a:t>
              </a:r>
            </a:p>
          </p:txBody>
        </p:sp>
        <p:sp>
          <p:nvSpPr>
            <p:cNvPr id="68" name="TextBox 67">
              <a:extLst>
                <a:ext uri="{FF2B5EF4-FFF2-40B4-BE49-F238E27FC236}">
                  <a16:creationId xmlns:a16="http://schemas.microsoft.com/office/drawing/2014/main" id="{09821489-4A05-4675-A2F9-76E214A57D88}"/>
                </a:ext>
              </a:extLst>
            </p:cNvPr>
            <p:cNvSpPr txBox="1"/>
            <p:nvPr/>
          </p:nvSpPr>
          <p:spPr>
            <a:xfrm>
              <a:off x="514393" y="4828516"/>
              <a:ext cx="906245" cy="235624"/>
            </a:xfrm>
            <a:prstGeom prst="rect">
              <a:avLst/>
            </a:prstGeom>
            <a:noFill/>
          </p:spPr>
          <p:txBody>
            <a:bodyPr wrap="square" lIns="68580" tIns="34290" rIns="68580" bIns="34290" rtlCol="0" anchor="t">
              <a:spAutoFit/>
            </a:bodyPr>
            <a:lstStyle/>
            <a:p>
              <a:pPr algn="ctr"/>
              <a:r>
                <a:rPr lang="en-GB" sz="700" b="1">
                  <a:solidFill>
                    <a:schemeClr val="bg1"/>
                  </a:solidFill>
                </a:rPr>
                <a:t>Bespoke Need (not met by AP/SI)</a:t>
              </a:r>
            </a:p>
          </p:txBody>
        </p:sp>
        <p:sp>
          <p:nvSpPr>
            <p:cNvPr id="50" name="TextBox 49">
              <a:extLst>
                <a:ext uri="{FF2B5EF4-FFF2-40B4-BE49-F238E27FC236}">
                  <a16:creationId xmlns:a16="http://schemas.microsoft.com/office/drawing/2014/main" id="{F0C95F31-A415-4ED1-83A1-F49E22E4F78C}"/>
                </a:ext>
              </a:extLst>
            </p:cNvPr>
            <p:cNvSpPr txBox="1"/>
            <p:nvPr/>
          </p:nvSpPr>
          <p:spPr>
            <a:xfrm>
              <a:off x="6571848" y="3331661"/>
              <a:ext cx="1536706" cy="191047"/>
            </a:xfrm>
            <a:prstGeom prst="rect">
              <a:avLst/>
            </a:prstGeom>
            <a:noFill/>
          </p:spPr>
          <p:txBody>
            <a:bodyPr wrap="square" rtlCol="0">
              <a:spAutoFit/>
            </a:bodyPr>
            <a:lstStyle/>
            <a:p>
              <a:r>
                <a:rPr lang="en-GB" sz="900" b="1">
                  <a:solidFill>
                    <a:srgbClr val="F2F2F2"/>
                  </a:solidFill>
                </a:rPr>
                <a:t>Using the Toolkit…</a:t>
              </a:r>
            </a:p>
          </p:txBody>
        </p:sp>
        <p:sp>
          <p:nvSpPr>
            <p:cNvPr id="51" name="TextBox 50">
              <a:extLst>
                <a:ext uri="{FF2B5EF4-FFF2-40B4-BE49-F238E27FC236}">
                  <a16:creationId xmlns:a16="http://schemas.microsoft.com/office/drawing/2014/main" id="{2C98BE39-762B-45F1-802C-75350CCE5A7E}"/>
                </a:ext>
              </a:extLst>
            </p:cNvPr>
            <p:cNvSpPr txBox="1"/>
            <p:nvPr/>
          </p:nvSpPr>
          <p:spPr>
            <a:xfrm>
              <a:off x="6192816" y="3578925"/>
              <a:ext cx="1763939" cy="503091"/>
            </a:xfrm>
            <a:prstGeom prst="rect">
              <a:avLst/>
            </a:prstGeom>
            <a:noFill/>
          </p:spPr>
          <p:txBody>
            <a:bodyPr wrap="square" lIns="68580" tIns="34290" rIns="68580" bIns="34290" rtlCol="0" anchor="t">
              <a:spAutoFit/>
            </a:bodyPr>
            <a:lstStyle/>
            <a:p>
              <a:pPr marL="128588" indent="-128588">
                <a:buFont typeface="Arial" panose="020B0604020202020204" pitchFamily="34" charset="0"/>
                <a:buChar char="•"/>
              </a:pPr>
              <a:r>
                <a:rPr lang="en-GB" sz="700" dirty="0"/>
                <a:t>Use  toolkit material to motivate, prepare, support and build on APs  before , during and afterwards as required.</a:t>
              </a:r>
              <a:endParaRPr lang="en-GB" sz="700" dirty="0">
                <a:cs typeface="Arial"/>
              </a:endParaRPr>
            </a:p>
            <a:p>
              <a:pPr marL="128588" indent="-128588">
                <a:buFont typeface="Arial" panose="020B0604020202020204" pitchFamily="34" charset="0"/>
                <a:buChar char="•"/>
              </a:pPr>
              <a:r>
                <a:rPr lang="en-GB" sz="700" dirty="0"/>
                <a:t>Some APs have an associated toolkit </a:t>
              </a:r>
            </a:p>
          </p:txBody>
        </p:sp>
        <p:sp>
          <p:nvSpPr>
            <p:cNvPr id="65" name="TextBox 64">
              <a:extLst>
                <a:ext uri="{FF2B5EF4-FFF2-40B4-BE49-F238E27FC236}">
                  <a16:creationId xmlns:a16="http://schemas.microsoft.com/office/drawing/2014/main" id="{EE474730-9297-4A4B-AA87-C5A2B675E774}"/>
                </a:ext>
              </a:extLst>
            </p:cNvPr>
            <p:cNvSpPr txBox="1"/>
            <p:nvPr/>
          </p:nvSpPr>
          <p:spPr>
            <a:xfrm>
              <a:off x="6192816" y="4207715"/>
              <a:ext cx="1805674" cy="413935"/>
            </a:xfrm>
            <a:prstGeom prst="rect">
              <a:avLst/>
            </a:prstGeom>
            <a:noFill/>
          </p:spPr>
          <p:txBody>
            <a:bodyPr wrap="square" lIns="68580" tIns="34290" rIns="68580" bIns="34290" rtlCol="0" anchor="t">
              <a:spAutoFit/>
            </a:bodyPr>
            <a:lstStyle/>
            <a:p>
              <a:pPr marL="128588" indent="-128588">
                <a:buFont typeface="Arial" panose="020B0604020202020204" pitchFamily="34" charset="0"/>
                <a:buChar char="•"/>
              </a:pPr>
              <a:r>
                <a:rPr lang="en-GB" sz="700"/>
                <a:t>Use the toolkits to motivate, prepare, support and build on SIs  before, during and afterwards as required.</a:t>
              </a:r>
            </a:p>
          </p:txBody>
        </p:sp>
        <p:sp>
          <p:nvSpPr>
            <p:cNvPr id="69" name="TextBox 68">
              <a:extLst>
                <a:ext uri="{FF2B5EF4-FFF2-40B4-BE49-F238E27FC236}">
                  <a16:creationId xmlns:a16="http://schemas.microsoft.com/office/drawing/2014/main" id="{0B5BE195-4AC0-4CD7-B3AF-5362210B52D9}"/>
                </a:ext>
              </a:extLst>
            </p:cNvPr>
            <p:cNvSpPr txBox="1"/>
            <p:nvPr/>
          </p:nvSpPr>
          <p:spPr>
            <a:xfrm>
              <a:off x="6192815" y="4780293"/>
              <a:ext cx="1538584" cy="413935"/>
            </a:xfrm>
            <a:prstGeom prst="rect">
              <a:avLst/>
            </a:prstGeom>
            <a:noFill/>
          </p:spPr>
          <p:txBody>
            <a:bodyPr wrap="square" lIns="68580" tIns="34290" rIns="68580" bIns="34290" rtlCol="0" anchor="t">
              <a:spAutoFit/>
            </a:bodyPr>
            <a:lstStyle/>
            <a:p>
              <a:pPr marL="171450" indent="-171450">
                <a:buFont typeface="Arial" panose="020B0604020202020204" pitchFamily="34" charset="0"/>
                <a:buChar char="•"/>
              </a:pPr>
              <a:r>
                <a:rPr lang="en-US" sz="700">
                  <a:latin typeface="Arial"/>
                  <a:cs typeface="Arial"/>
                </a:rPr>
                <a:t>Use the toolkits to motivate, support and build on CRS engagement.</a:t>
              </a:r>
              <a:endParaRPr lang="en-GB" sz="700">
                <a:latin typeface="Arial"/>
                <a:cs typeface="Arial"/>
              </a:endParaRPr>
            </a:p>
            <a:p>
              <a:pPr marL="128270" indent="-128270">
                <a:buFont typeface="Arial" panose="020B0604020202020204" pitchFamily="34" charset="0"/>
                <a:buChar char="•"/>
              </a:pPr>
              <a:endParaRPr lang="en-GB" sz="700">
                <a:cs typeface="Arial"/>
              </a:endParaRPr>
            </a:p>
          </p:txBody>
        </p:sp>
        <p:sp>
          <p:nvSpPr>
            <p:cNvPr id="71" name="TextBox 70">
              <a:extLst>
                <a:ext uri="{FF2B5EF4-FFF2-40B4-BE49-F238E27FC236}">
                  <a16:creationId xmlns:a16="http://schemas.microsoft.com/office/drawing/2014/main" id="{43BD79EB-5053-4C7F-8EAE-DC5F27265F43}"/>
                </a:ext>
              </a:extLst>
            </p:cNvPr>
            <p:cNvSpPr txBox="1"/>
            <p:nvPr/>
          </p:nvSpPr>
          <p:spPr>
            <a:xfrm>
              <a:off x="4115130" y="2554338"/>
              <a:ext cx="1296703" cy="216520"/>
            </a:xfrm>
            <a:prstGeom prst="rect">
              <a:avLst/>
            </a:prstGeom>
            <a:noFill/>
          </p:spPr>
          <p:txBody>
            <a:bodyPr wrap="square" rtlCol="0">
              <a:spAutoFit/>
            </a:bodyPr>
            <a:lstStyle/>
            <a:p>
              <a:r>
                <a:rPr lang="en-GB" sz="1100" b="1">
                  <a:solidFill>
                    <a:schemeClr val="tx2"/>
                  </a:solidFill>
                </a:rPr>
                <a:t>When to use it?</a:t>
              </a:r>
            </a:p>
          </p:txBody>
        </p:sp>
      </p:grpSp>
      <p:grpSp>
        <p:nvGrpSpPr>
          <p:cNvPr id="41" name="Group 40">
            <a:extLst>
              <a:ext uri="{FF2B5EF4-FFF2-40B4-BE49-F238E27FC236}">
                <a16:creationId xmlns:a16="http://schemas.microsoft.com/office/drawing/2014/main" id="{4763F3FC-1F65-43D2-8438-8988D6105401}"/>
              </a:ext>
            </a:extLst>
          </p:cNvPr>
          <p:cNvGrpSpPr/>
          <p:nvPr/>
        </p:nvGrpSpPr>
        <p:grpSpPr>
          <a:xfrm>
            <a:off x="1625073" y="4102955"/>
            <a:ext cx="625908" cy="535878"/>
            <a:chOff x="207473" y="3512848"/>
            <a:chExt cx="834544" cy="834446"/>
          </a:xfrm>
        </p:grpSpPr>
        <p:sp>
          <p:nvSpPr>
            <p:cNvPr id="22" name="Oval 21">
              <a:extLst>
                <a:ext uri="{FF2B5EF4-FFF2-40B4-BE49-F238E27FC236}">
                  <a16:creationId xmlns:a16="http://schemas.microsoft.com/office/drawing/2014/main" id="{A557B885-8707-4679-B1A2-2FFAC0BAF944}"/>
                </a:ext>
              </a:extLst>
            </p:cNvPr>
            <p:cNvSpPr/>
            <p:nvPr/>
          </p:nvSpPr>
          <p:spPr>
            <a:xfrm>
              <a:off x="207473" y="3512848"/>
              <a:ext cx="834544" cy="834446"/>
            </a:xfrm>
            <a:prstGeom prst="ellipse">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GB" sz="1200">
                <a:solidFill>
                  <a:prstClr val="white"/>
                </a:solidFill>
                <a:latin typeface="Arial"/>
              </a:endParaRPr>
            </a:p>
          </p:txBody>
        </p:sp>
        <p:sp>
          <p:nvSpPr>
            <p:cNvPr id="23" name="Oval 120">
              <a:extLst>
                <a:ext uri="{FF2B5EF4-FFF2-40B4-BE49-F238E27FC236}">
                  <a16:creationId xmlns:a16="http://schemas.microsoft.com/office/drawing/2014/main" id="{61C7A58B-D422-44F6-A46E-0EEF537DC178}"/>
                </a:ext>
              </a:extLst>
            </p:cNvPr>
            <p:cNvSpPr/>
            <p:nvPr/>
          </p:nvSpPr>
          <p:spPr>
            <a:xfrm>
              <a:off x="451633" y="3911386"/>
              <a:ext cx="336482" cy="263644"/>
            </a:xfrm>
            <a:custGeom>
              <a:avLst/>
              <a:gdLst>
                <a:gd name="connsiteX0" fmla="*/ 0 w 2374393"/>
                <a:gd name="connsiteY0" fmla="*/ 870165 h 1740330"/>
                <a:gd name="connsiteX1" fmla="*/ 1187197 w 2374393"/>
                <a:gd name="connsiteY1" fmla="*/ 0 h 1740330"/>
                <a:gd name="connsiteX2" fmla="*/ 2374394 w 2374393"/>
                <a:gd name="connsiteY2" fmla="*/ 870165 h 1740330"/>
                <a:gd name="connsiteX3" fmla="*/ 1187197 w 2374393"/>
                <a:gd name="connsiteY3" fmla="*/ 1740330 h 1740330"/>
                <a:gd name="connsiteX4" fmla="*/ 0 w 2374393"/>
                <a:gd name="connsiteY4" fmla="*/ 870165 h 1740330"/>
                <a:gd name="connsiteX0" fmla="*/ 0 w 2374394"/>
                <a:gd name="connsiteY0" fmla="*/ 870165 h 978935"/>
                <a:gd name="connsiteX1" fmla="*/ 1187197 w 2374394"/>
                <a:gd name="connsiteY1" fmla="*/ 0 h 978935"/>
                <a:gd name="connsiteX2" fmla="*/ 2374394 w 2374394"/>
                <a:gd name="connsiteY2" fmla="*/ 870165 h 978935"/>
                <a:gd name="connsiteX3" fmla="*/ 0 w 2374394"/>
                <a:gd name="connsiteY3" fmla="*/ 870165 h 978935"/>
                <a:gd name="connsiteX0" fmla="*/ 0 w 2379156"/>
                <a:gd name="connsiteY0" fmla="*/ 1291429 h 1321760"/>
                <a:gd name="connsiteX1" fmla="*/ 1191959 w 2379156"/>
                <a:gd name="connsiteY1" fmla="*/ 6926 h 1321760"/>
                <a:gd name="connsiteX2" fmla="*/ 2379156 w 2379156"/>
                <a:gd name="connsiteY2" fmla="*/ 877091 h 1321760"/>
                <a:gd name="connsiteX3" fmla="*/ 0 w 2379156"/>
                <a:gd name="connsiteY3" fmla="*/ 1291429 h 1321760"/>
                <a:gd name="connsiteX0" fmla="*/ 26366 w 2419810"/>
                <a:gd name="connsiteY0" fmla="*/ 1285295 h 1360383"/>
                <a:gd name="connsiteX1" fmla="*/ 1218325 w 2419810"/>
                <a:gd name="connsiteY1" fmla="*/ 792 h 1360383"/>
                <a:gd name="connsiteX2" fmla="*/ 2419810 w 2419810"/>
                <a:gd name="connsiteY2" fmla="*/ 1123370 h 1360383"/>
                <a:gd name="connsiteX3" fmla="*/ 26366 w 2419810"/>
                <a:gd name="connsiteY3" fmla="*/ 1285295 h 1360383"/>
                <a:gd name="connsiteX0" fmla="*/ 27746 w 2454527"/>
                <a:gd name="connsiteY0" fmla="*/ 1284626 h 1390966"/>
                <a:gd name="connsiteX1" fmla="*/ 1219705 w 2454527"/>
                <a:gd name="connsiteY1" fmla="*/ 123 h 1390966"/>
                <a:gd name="connsiteX2" fmla="*/ 2454527 w 2454527"/>
                <a:gd name="connsiteY2" fmla="*/ 1217951 h 1390966"/>
                <a:gd name="connsiteX3" fmla="*/ 27746 w 2454527"/>
                <a:gd name="connsiteY3" fmla="*/ 1284626 h 1390966"/>
                <a:gd name="connsiteX0" fmla="*/ 27746 w 2454527"/>
                <a:gd name="connsiteY0" fmla="*/ 1284626 h 1677374"/>
                <a:gd name="connsiteX1" fmla="*/ 1219705 w 2454527"/>
                <a:gd name="connsiteY1" fmla="*/ 123 h 1677374"/>
                <a:gd name="connsiteX2" fmla="*/ 2454527 w 2454527"/>
                <a:gd name="connsiteY2" fmla="*/ 1217951 h 1677374"/>
                <a:gd name="connsiteX3" fmla="*/ 27746 w 2454527"/>
                <a:gd name="connsiteY3" fmla="*/ 1284626 h 1677374"/>
                <a:gd name="connsiteX0" fmla="*/ 27746 w 2454527"/>
                <a:gd name="connsiteY0" fmla="*/ 1284626 h 1786088"/>
                <a:gd name="connsiteX1" fmla="*/ 1219705 w 2454527"/>
                <a:gd name="connsiteY1" fmla="*/ 123 h 1786088"/>
                <a:gd name="connsiteX2" fmla="*/ 2454527 w 2454527"/>
                <a:gd name="connsiteY2" fmla="*/ 1217951 h 1786088"/>
                <a:gd name="connsiteX3" fmla="*/ 27746 w 2454527"/>
                <a:gd name="connsiteY3" fmla="*/ 1284626 h 1786088"/>
                <a:gd name="connsiteX0" fmla="*/ 27746 w 2454527"/>
                <a:gd name="connsiteY0" fmla="*/ 1284626 h 1767224"/>
                <a:gd name="connsiteX1" fmla="*/ 1219705 w 2454527"/>
                <a:gd name="connsiteY1" fmla="*/ 123 h 1767224"/>
                <a:gd name="connsiteX2" fmla="*/ 2454527 w 2454527"/>
                <a:gd name="connsiteY2" fmla="*/ 1217951 h 1767224"/>
                <a:gd name="connsiteX3" fmla="*/ 27746 w 2454527"/>
                <a:gd name="connsiteY3" fmla="*/ 1284626 h 1767224"/>
                <a:gd name="connsiteX0" fmla="*/ 7276 w 2434057"/>
                <a:gd name="connsiteY0" fmla="*/ 1284626 h 1767224"/>
                <a:gd name="connsiteX1" fmla="*/ 1199235 w 2434057"/>
                <a:gd name="connsiteY1" fmla="*/ 123 h 1767224"/>
                <a:gd name="connsiteX2" fmla="*/ 2434057 w 2434057"/>
                <a:gd name="connsiteY2" fmla="*/ 1217951 h 1767224"/>
                <a:gd name="connsiteX3" fmla="*/ 7276 w 2434057"/>
                <a:gd name="connsiteY3" fmla="*/ 1284626 h 1767224"/>
                <a:gd name="connsiteX0" fmla="*/ 7276 w 2434057"/>
                <a:gd name="connsiteY0" fmla="*/ 1284626 h 1767224"/>
                <a:gd name="connsiteX1" fmla="*/ 1199235 w 2434057"/>
                <a:gd name="connsiteY1" fmla="*/ 123 h 1767224"/>
                <a:gd name="connsiteX2" fmla="*/ 2434057 w 2434057"/>
                <a:gd name="connsiteY2" fmla="*/ 1217951 h 1767224"/>
                <a:gd name="connsiteX3" fmla="*/ 7276 w 2434057"/>
                <a:gd name="connsiteY3" fmla="*/ 1284626 h 1767224"/>
                <a:gd name="connsiteX0" fmla="*/ 7276 w 2434057"/>
                <a:gd name="connsiteY0" fmla="*/ 1284807 h 1767405"/>
                <a:gd name="connsiteX1" fmla="*/ 1199235 w 2434057"/>
                <a:gd name="connsiteY1" fmla="*/ 304 h 1767405"/>
                <a:gd name="connsiteX2" fmla="*/ 2434057 w 2434057"/>
                <a:gd name="connsiteY2" fmla="*/ 1218132 h 1767405"/>
                <a:gd name="connsiteX3" fmla="*/ 7276 w 2434057"/>
                <a:gd name="connsiteY3" fmla="*/ 1284807 h 1767405"/>
                <a:gd name="connsiteX0" fmla="*/ 7276 w 2434057"/>
                <a:gd name="connsiteY0" fmla="*/ 1284832 h 1767430"/>
                <a:gd name="connsiteX1" fmla="*/ 1199235 w 2434057"/>
                <a:gd name="connsiteY1" fmla="*/ 329 h 1767430"/>
                <a:gd name="connsiteX2" fmla="*/ 2434057 w 2434057"/>
                <a:gd name="connsiteY2" fmla="*/ 1218157 h 1767430"/>
                <a:gd name="connsiteX3" fmla="*/ 7276 w 2434057"/>
                <a:gd name="connsiteY3" fmla="*/ 1284832 h 1767430"/>
                <a:gd name="connsiteX0" fmla="*/ 7276 w 2434057"/>
                <a:gd name="connsiteY0" fmla="*/ 1284843 h 1767441"/>
                <a:gd name="connsiteX1" fmla="*/ 1199235 w 2434057"/>
                <a:gd name="connsiteY1" fmla="*/ 340 h 1767441"/>
                <a:gd name="connsiteX2" fmla="*/ 2434057 w 2434057"/>
                <a:gd name="connsiteY2" fmla="*/ 1218168 h 1767441"/>
                <a:gd name="connsiteX3" fmla="*/ 7276 w 2434057"/>
                <a:gd name="connsiteY3" fmla="*/ 1284843 h 1767441"/>
                <a:gd name="connsiteX0" fmla="*/ 7276 w 2434057"/>
                <a:gd name="connsiteY0" fmla="*/ 1284843 h 1755491"/>
                <a:gd name="connsiteX1" fmla="*/ 1199235 w 2434057"/>
                <a:gd name="connsiteY1" fmla="*/ 340 h 1755491"/>
                <a:gd name="connsiteX2" fmla="*/ 2434057 w 2434057"/>
                <a:gd name="connsiteY2" fmla="*/ 1218168 h 1755491"/>
                <a:gd name="connsiteX3" fmla="*/ 7276 w 2434057"/>
                <a:gd name="connsiteY3" fmla="*/ 1284843 h 1755491"/>
                <a:gd name="connsiteX0" fmla="*/ 7276 w 2434057"/>
                <a:gd name="connsiteY0" fmla="*/ 1284843 h 1749555"/>
                <a:gd name="connsiteX1" fmla="*/ 1199235 w 2434057"/>
                <a:gd name="connsiteY1" fmla="*/ 340 h 1749555"/>
                <a:gd name="connsiteX2" fmla="*/ 2434057 w 2434057"/>
                <a:gd name="connsiteY2" fmla="*/ 1218168 h 1749555"/>
                <a:gd name="connsiteX3" fmla="*/ 7276 w 2434057"/>
                <a:gd name="connsiteY3" fmla="*/ 1284843 h 1749555"/>
                <a:gd name="connsiteX0" fmla="*/ 0 w 2426781"/>
                <a:gd name="connsiteY0" fmla="*/ 1284843 h 1749555"/>
                <a:gd name="connsiteX1" fmla="*/ 1191959 w 2426781"/>
                <a:gd name="connsiteY1" fmla="*/ 340 h 1749555"/>
                <a:gd name="connsiteX2" fmla="*/ 2426781 w 2426781"/>
                <a:gd name="connsiteY2" fmla="*/ 1218168 h 1749555"/>
                <a:gd name="connsiteX3" fmla="*/ 0 w 2426781"/>
                <a:gd name="connsiteY3" fmla="*/ 1284843 h 1749555"/>
                <a:gd name="connsiteX0" fmla="*/ 367 w 2427148"/>
                <a:gd name="connsiteY0" fmla="*/ 1284843 h 1749555"/>
                <a:gd name="connsiteX1" fmla="*/ 1192326 w 2427148"/>
                <a:gd name="connsiteY1" fmla="*/ 340 h 1749555"/>
                <a:gd name="connsiteX2" fmla="*/ 2427148 w 2427148"/>
                <a:gd name="connsiteY2" fmla="*/ 1218168 h 1749555"/>
                <a:gd name="connsiteX3" fmla="*/ 367 w 2427148"/>
                <a:gd name="connsiteY3" fmla="*/ 1284843 h 1749555"/>
                <a:gd name="connsiteX0" fmla="*/ 367 w 2427148"/>
                <a:gd name="connsiteY0" fmla="*/ 1231178 h 1724854"/>
                <a:gd name="connsiteX1" fmla="*/ 1192326 w 2427148"/>
                <a:gd name="connsiteY1" fmla="*/ 15 h 1724854"/>
                <a:gd name="connsiteX2" fmla="*/ 2427148 w 2427148"/>
                <a:gd name="connsiteY2" fmla="*/ 1217843 h 1724854"/>
                <a:gd name="connsiteX3" fmla="*/ 367 w 2427148"/>
                <a:gd name="connsiteY3" fmla="*/ 1231178 h 1724854"/>
                <a:gd name="connsiteX0" fmla="*/ 367 w 2427148"/>
                <a:gd name="connsiteY0" fmla="*/ 1231178 h 1796142"/>
                <a:gd name="connsiteX1" fmla="*/ 1192326 w 2427148"/>
                <a:gd name="connsiteY1" fmla="*/ 15 h 1796142"/>
                <a:gd name="connsiteX2" fmla="*/ 2427148 w 2427148"/>
                <a:gd name="connsiteY2" fmla="*/ 1217843 h 1796142"/>
                <a:gd name="connsiteX3" fmla="*/ 367 w 2427148"/>
                <a:gd name="connsiteY3" fmla="*/ 1231178 h 1796142"/>
                <a:gd name="connsiteX0" fmla="*/ 367 w 2427148"/>
                <a:gd name="connsiteY0" fmla="*/ 1231178 h 1776386"/>
                <a:gd name="connsiteX1" fmla="*/ 1192326 w 2427148"/>
                <a:gd name="connsiteY1" fmla="*/ 15 h 1776386"/>
                <a:gd name="connsiteX2" fmla="*/ 2427148 w 2427148"/>
                <a:gd name="connsiteY2" fmla="*/ 1217843 h 1776386"/>
                <a:gd name="connsiteX3" fmla="*/ 367 w 2427148"/>
                <a:gd name="connsiteY3" fmla="*/ 1231178 h 1776386"/>
                <a:gd name="connsiteX0" fmla="*/ 5301 w 2432082"/>
                <a:gd name="connsiteY0" fmla="*/ 1231178 h 1776386"/>
                <a:gd name="connsiteX1" fmla="*/ 1197260 w 2432082"/>
                <a:gd name="connsiteY1" fmla="*/ 15 h 1776386"/>
                <a:gd name="connsiteX2" fmla="*/ 2432082 w 2432082"/>
                <a:gd name="connsiteY2" fmla="*/ 1217843 h 1776386"/>
                <a:gd name="connsiteX3" fmla="*/ 5301 w 2432082"/>
                <a:gd name="connsiteY3" fmla="*/ 1231178 h 1776386"/>
                <a:gd name="connsiteX0" fmla="*/ 2855 w 2429636"/>
                <a:gd name="connsiteY0" fmla="*/ 1231178 h 1776386"/>
                <a:gd name="connsiteX1" fmla="*/ 1194814 w 2429636"/>
                <a:gd name="connsiteY1" fmla="*/ 15 h 1776386"/>
                <a:gd name="connsiteX2" fmla="*/ 2429636 w 2429636"/>
                <a:gd name="connsiteY2" fmla="*/ 1217843 h 1776386"/>
                <a:gd name="connsiteX3" fmla="*/ 2855 w 2429636"/>
                <a:gd name="connsiteY3" fmla="*/ 1231178 h 1776386"/>
                <a:gd name="connsiteX0" fmla="*/ 2855 w 2429951"/>
                <a:gd name="connsiteY0" fmla="*/ 1231175 h 1776383"/>
                <a:gd name="connsiteX1" fmla="*/ 1194814 w 2429951"/>
                <a:gd name="connsiteY1" fmla="*/ 12 h 1776383"/>
                <a:gd name="connsiteX2" fmla="*/ 2429636 w 2429951"/>
                <a:gd name="connsiteY2" fmla="*/ 1217840 h 1776383"/>
                <a:gd name="connsiteX3" fmla="*/ 2855 w 2429951"/>
                <a:gd name="connsiteY3" fmla="*/ 1231175 h 1776383"/>
                <a:gd name="connsiteX0" fmla="*/ 2855 w 2429951"/>
                <a:gd name="connsiteY0" fmla="*/ 1231175 h 1781989"/>
                <a:gd name="connsiteX1" fmla="*/ 1194814 w 2429951"/>
                <a:gd name="connsiteY1" fmla="*/ 12 h 1781989"/>
                <a:gd name="connsiteX2" fmla="*/ 2429636 w 2429951"/>
                <a:gd name="connsiteY2" fmla="*/ 1217840 h 1781989"/>
                <a:gd name="connsiteX3" fmla="*/ 2855 w 2429951"/>
                <a:gd name="connsiteY3" fmla="*/ 1231175 h 1781989"/>
              </a:gdLst>
              <a:ahLst/>
              <a:cxnLst>
                <a:cxn ang="0">
                  <a:pos x="connsiteX0" y="connsiteY0"/>
                </a:cxn>
                <a:cxn ang="0">
                  <a:pos x="connsiteX1" y="connsiteY1"/>
                </a:cxn>
                <a:cxn ang="0">
                  <a:pos x="connsiteX2" y="connsiteY2"/>
                </a:cxn>
                <a:cxn ang="0">
                  <a:pos x="connsiteX3" y="connsiteY3"/>
                </a:cxn>
              </a:cxnLst>
              <a:rect l="l" t="t" r="r" b="b"/>
              <a:pathLst>
                <a:path w="2429951" h="1781989">
                  <a:moveTo>
                    <a:pt x="2855" y="1231175"/>
                  </a:moveTo>
                  <a:cubicBezTo>
                    <a:pt x="-55312" y="427176"/>
                    <a:pt x="790351" y="2234"/>
                    <a:pt x="1194814" y="12"/>
                  </a:cubicBezTo>
                  <a:cubicBezTo>
                    <a:pt x="1599277" y="-2210"/>
                    <a:pt x="2448686" y="322923"/>
                    <a:pt x="2429636" y="1217840"/>
                  </a:cubicBezTo>
                  <a:cubicBezTo>
                    <a:pt x="2317495" y="1998185"/>
                    <a:pt x="128649" y="1937066"/>
                    <a:pt x="2855" y="1231175"/>
                  </a:cubicBezTo>
                  <a:close/>
                </a:path>
              </a:pathLst>
            </a:custGeom>
            <a:solidFill>
              <a:schemeClr val="bg1"/>
            </a:solidFill>
            <a:ln w="12700" cap="flat" cmpd="sng" algn="ctr">
              <a:noFill/>
              <a:prstDash val="solid"/>
              <a:miter lim="800000"/>
            </a:ln>
            <a:effectLst/>
          </p:spPr>
          <p:txBody>
            <a:bodyPr rtlCol="0" anchor="ctr"/>
            <a:lstStyle/>
            <a:p>
              <a:pPr algn="ctr" defTabSz="342900">
                <a:defRPr/>
              </a:pPr>
              <a:endParaRPr lang="en-US" sz="900" kern="0">
                <a:solidFill>
                  <a:prstClr val="white"/>
                </a:solidFill>
                <a:cs typeface="Arial" panose="020B0604020202020204" pitchFamily="34" charset="0"/>
                <a:sym typeface="Arial" panose="020B0604020202020204" pitchFamily="34" charset="0"/>
              </a:endParaRPr>
            </a:p>
          </p:txBody>
        </p:sp>
        <p:sp>
          <p:nvSpPr>
            <p:cNvPr id="24" name="Oval 162">
              <a:extLst>
                <a:ext uri="{FF2B5EF4-FFF2-40B4-BE49-F238E27FC236}">
                  <a16:creationId xmlns:a16="http://schemas.microsoft.com/office/drawing/2014/main" id="{9B563263-F25F-4F82-91CF-70EEEA49FCB2}"/>
                </a:ext>
              </a:extLst>
            </p:cNvPr>
            <p:cNvSpPr/>
            <p:nvPr/>
          </p:nvSpPr>
          <p:spPr>
            <a:xfrm>
              <a:off x="533678" y="3727587"/>
              <a:ext cx="172326" cy="184120"/>
            </a:xfrm>
            <a:prstGeom prst="ellipse">
              <a:avLst/>
            </a:prstGeom>
            <a:solidFill>
              <a:schemeClr val="bg1"/>
            </a:solidFill>
            <a:ln w="12700" cap="flat" cmpd="sng" algn="ctr">
              <a:noFill/>
              <a:prstDash val="solid"/>
              <a:miter lim="800000"/>
            </a:ln>
            <a:effectLst/>
          </p:spPr>
          <p:txBody>
            <a:bodyPr rtlCol="0" anchor="ctr"/>
            <a:lstStyle/>
            <a:p>
              <a:pPr algn="ctr" defTabSz="342900">
                <a:defRPr/>
              </a:pPr>
              <a:endParaRPr lang="en-US" sz="900" kern="0">
                <a:solidFill>
                  <a:prstClr val="white"/>
                </a:solidFill>
                <a:cs typeface="Arial" panose="020B0604020202020204" pitchFamily="34" charset="0"/>
                <a:sym typeface="Arial" panose="020B0604020202020204" pitchFamily="34" charset="0"/>
              </a:endParaRPr>
            </a:p>
          </p:txBody>
        </p:sp>
      </p:grpSp>
    </p:spTree>
    <p:extLst>
      <p:ext uri="{BB962C8B-B14F-4D97-AF65-F5344CB8AC3E}">
        <p14:creationId xmlns:p14="http://schemas.microsoft.com/office/powerpoint/2010/main" val="3524649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3268C-D6D1-4496-8380-8167BFD8F674}"/>
              </a:ext>
            </a:extLst>
          </p:cNvPr>
          <p:cNvSpPr>
            <a:spLocks noGrp="1"/>
          </p:cNvSpPr>
          <p:nvPr>
            <p:ph type="title"/>
          </p:nvPr>
        </p:nvSpPr>
        <p:spPr/>
        <p:txBody>
          <a:bodyPr/>
          <a:lstStyle/>
          <a:p>
            <a:r>
              <a:rPr lang="en-GB" dirty="0"/>
              <a:t>Day 1 Probation Practitioner Toolkits</a:t>
            </a:r>
          </a:p>
        </p:txBody>
      </p:sp>
      <p:sp>
        <p:nvSpPr>
          <p:cNvPr id="4" name="Slide Number Placeholder 3">
            <a:extLst>
              <a:ext uri="{FF2B5EF4-FFF2-40B4-BE49-F238E27FC236}">
                <a16:creationId xmlns:a16="http://schemas.microsoft.com/office/drawing/2014/main" id="{1CBDF9F2-EDFF-4754-8649-CD1C6464D37A}"/>
              </a:ext>
            </a:extLst>
          </p:cNvPr>
          <p:cNvSpPr>
            <a:spLocks noGrp="1"/>
          </p:cNvSpPr>
          <p:nvPr>
            <p:ph type="sldNum" sz="quarter" idx="10"/>
          </p:nvPr>
        </p:nvSpPr>
        <p:spPr/>
        <p:txBody>
          <a:bodyPr/>
          <a:lstStyle/>
          <a:p>
            <a:pPr>
              <a:defRPr/>
            </a:pPr>
            <a:fld id="{8DA62C57-F68F-4167-9CC7-0D93D0D78B03}" type="slidenum">
              <a:rPr lang="en-GB" smtClean="0"/>
              <a:pPr>
                <a:defRPr/>
              </a:pPr>
              <a:t>14</a:t>
            </a:fld>
            <a:endParaRPr lang="en-GB" dirty="0"/>
          </a:p>
        </p:txBody>
      </p:sp>
      <p:sp>
        <p:nvSpPr>
          <p:cNvPr id="5" name="TextBox 4">
            <a:extLst>
              <a:ext uri="{FF2B5EF4-FFF2-40B4-BE49-F238E27FC236}">
                <a16:creationId xmlns:a16="http://schemas.microsoft.com/office/drawing/2014/main" id="{3EC59EA6-80CE-4093-BCE2-27DD9D838D03}"/>
              </a:ext>
            </a:extLst>
          </p:cNvPr>
          <p:cNvSpPr txBox="1"/>
          <p:nvPr/>
        </p:nvSpPr>
        <p:spPr>
          <a:xfrm>
            <a:off x="431801" y="1107456"/>
            <a:ext cx="4953193" cy="3816429"/>
          </a:xfrm>
          <a:prstGeom prst="rect">
            <a:avLst/>
          </a:prstGeom>
          <a:noFill/>
        </p:spPr>
        <p:txBody>
          <a:bodyPr wrap="square" lIns="91440" tIns="45720" rIns="91440" bIns="45720" rtlCol="0" anchor="t">
            <a:spAutoFit/>
          </a:bodyPr>
          <a:lstStyle/>
          <a:p>
            <a:pPr marL="0"/>
            <a:r>
              <a:rPr lang="en-GB" b="1" dirty="0">
                <a:solidFill>
                  <a:schemeClr val="tx2"/>
                </a:solidFill>
                <a:ea typeface="+mn-lt"/>
                <a:cs typeface="+mn-lt"/>
              </a:rPr>
              <a:t>Identifying potential material:</a:t>
            </a:r>
          </a:p>
          <a:p>
            <a:pPr marL="285750" indent="-285750">
              <a:buFont typeface="Arial" panose="020B0604020202020204" pitchFamily="34" charset="0"/>
              <a:buChar char="•"/>
            </a:pPr>
            <a:r>
              <a:rPr lang="en-GB" sz="1600" dirty="0">
                <a:ea typeface="+mn-lt"/>
                <a:cs typeface="+mn-lt"/>
              </a:rPr>
              <a:t>Sentence Management Design has </a:t>
            </a:r>
            <a:r>
              <a:rPr lang="en-US" sz="1600" dirty="0">
                <a:cs typeface="Arial"/>
              </a:rPr>
              <a:t>requested via regional workbooks all 1:1 PP Toolkits / materials be submitted by CRC and NPS regions</a:t>
            </a:r>
            <a:endParaRPr lang="en-GB" sz="1600" dirty="0">
              <a:ea typeface="+mn-lt"/>
              <a:cs typeface="+mn-lt"/>
            </a:endParaRPr>
          </a:p>
          <a:p>
            <a:pPr marL="285750" indent="-285750">
              <a:buFont typeface="Arial" panose="020B0604020202020204" pitchFamily="34" charset="0"/>
              <a:buChar char="•"/>
            </a:pPr>
            <a:r>
              <a:rPr lang="en-GB" sz="1600" dirty="0">
                <a:cs typeface="Arial"/>
              </a:rPr>
              <a:t>The Probation Recovery Programme has produced guidance identifying several suggested toolkits to support PPs in delivering effective supervision</a:t>
            </a:r>
          </a:p>
          <a:p>
            <a:pPr marL="285750" indent="-285750">
              <a:buFont typeface="Arial" panose="020B0604020202020204" pitchFamily="34" charset="0"/>
              <a:buChar char="•"/>
            </a:pPr>
            <a:r>
              <a:rPr lang="en-GB" sz="1600" dirty="0">
                <a:cs typeface="Arial"/>
              </a:rPr>
              <a:t>Materials out of scope for Structured Interventions and / or suggested by Structured Interventions Effective Interventions Panel (EIP) as potential toolkits</a:t>
            </a:r>
          </a:p>
          <a:p>
            <a:pPr marL="285750" indent="-285750">
              <a:buFont typeface="Arial" panose="020B0604020202020204" pitchFamily="34" charset="0"/>
              <a:buChar char="•"/>
            </a:pPr>
            <a:r>
              <a:rPr lang="en-GB" sz="1600" dirty="0">
                <a:cs typeface="Arial"/>
              </a:rPr>
              <a:t>Materials endorsed by Correctional Services Advice and Accreditation Panel aligned to Accredited Programme offers</a:t>
            </a:r>
            <a:endParaRPr lang="en-US" sz="1600" dirty="0">
              <a:cs typeface="Arial"/>
            </a:endParaRPr>
          </a:p>
        </p:txBody>
      </p:sp>
      <p:sp>
        <p:nvSpPr>
          <p:cNvPr id="6" name="TextBox 5">
            <a:extLst>
              <a:ext uri="{FF2B5EF4-FFF2-40B4-BE49-F238E27FC236}">
                <a16:creationId xmlns:a16="http://schemas.microsoft.com/office/drawing/2014/main" id="{956EFB7C-89F4-4A5D-A720-47DDC5843116}"/>
              </a:ext>
            </a:extLst>
          </p:cNvPr>
          <p:cNvSpPr txBox="1"/>
          <p:nvPr/>
        </p:nvSpPr>
        <p:spPr>
          <a:xfrm>
            <a:off x="5638800" y="1050885"/>
            <a:ext cx="6095999" cy="3570208"/>
          </a:xfrm>
          <a:prstGeom prst="rect">
            <a:avLst/>
          </a:prstGeom>
          <a:noFill/>
        </p:spPr>
        <p:txBody>
          <a:bodyPr wrap="square" lIns="91440" tIns="45720" rIns="91440" bIns="45720" rtlCol="0" anchor="t">
            <a:spAutoFit/>
          </a:bodyPr>
          <a:lstStyle/>
          <a:p>
            <a:pPr marL="0"/>
            <a:r>
              <a:rPr lang="en-GB" b="1" dirty="0">
                <a:solidFill>
                  <a:schemeClr val="tx2"/>
                </a:solidFill>
                <a:ea typeface="+mn-lt"/>
                <a:cs typeface="+mn-lt"/>
              </a:rPr>
              <a:t>Approving material:</a:t>
            </a:r>
          </a:p>
          <a:p>
            <a:r>
              <a:rPr lang="en-US" sz="1600" dirty="0">
                <a:cs typeface="Arial"/>
              </a:rPr>
              <a:t>Toolkit Governance sits under the Accredited Programme Interventions Delivery Strategy Board (APIDSB)</a:t>
            </a:r>
            <a:endParaRPr lang="en-GB" sz="1600" dirty="0">
              <a:ea typeface="+mn-lt"/>
              <a:cs typeface="+mn-lt"/>
            </a:endParaRPr>
          </a:p>
          <a:p>
            <a:pPr marL="285750" indent="-285750">
              <a:buFont typeface="Arial" panose="020B0604020202020204" pitchFamily="34" charset="0"/>
              <a:buChar char="•"/>
            </a:pPr>
            <a:r>
              <a:rPr lang="en-GB" sz="1600" dirty="0">
                <a:ea typeface="+mn-lt"/>
                <a:cs typeface="+mn-lt"/>
              </a:rPr>
              <a:t>Sentence Management Design are pre screening and filtering all received materials using approved Effective Intervention Panel principles;  selected materials will be put forward to National Toolkit EIPs for provisional approval</a:t>
            </a:r>
          </a:p>
          <a:p>
            <a:pPr marL="285750" indent="-285750">
              <a:buFont typeface="Arial" panose="020B0604020202020204" pitchFamily="34" charset="0"/>
              <a:buChar char="•"/>
            </a:pPr>
            <a:r>
              <a:rPr lang="en-GB" sz="1600" dirty="0">
                <a:ea typeface="+mn-lt"/>
                <a:cs typeface="+mn-lt"/>
              </a:rPr>
              <a:t>National Toolkit EIPs are being held in April and May 2021 as per the Terms of Reference and Panel Member Guidance, adapted from previously held Structured Interventions EIPs</a:t>
            </a:r>
          </a:p>
          <a:p>
            <a:pPr marL="285750" indent="-285750">
              <a:buFont typeface="Arial" panose="020B0604020202020204" pitchFamily="34" charset="0"/>
              <a:buChar char="•"/>
            </a:pPr>
            <a:r>
              <a:rPr lang="en-GB" sz="1600" dirty="0">
                <a:ea typeface="+mn-lt"/>
                <a:cs typeface="+mn-lt"/>
              </a:rPr>
              <a:t>A recommendation paper will be submitted to APIDSB ahead of Day 1, to secure final sign off for provisionally approved toolkits to be included in the Approved Suite of Probation Practitioner toolkits</a:t>
            </a:r>
          </a:p>
        </p:txBody>
      </p:sp>
      <p:sp>
        <p:nvSpPr>
          <p:cNvPr id="7" name="TextBox 6">
            <a:extLst>
              <a:ext uri="{FF2B5EF4-FFF2-40B4-BE49-F238E27FC236}">
                <a16:creationId xmlns:a16="http://schemas.microsoft.com/office/drawing/2014/main" id="{E8F6C723-F5D4-42FE-BD56-EAE3F22F9E49}"/>
              </a:ext>
            </a:extLst>
          </p:cNvPr>
          <p:cNvSpPr txBox="1"/>
          <p:nvPr/>
        </p:nvSpPr>
        <p:spPr>
          <a:xfrm>
            <a:off x="489726" y="5088167"/>
            <a:ext cx="11207749" cy="646331"/>
          </a:xfrm>
          <a:prstGeom prst="rect">
            <a:avLst/>
          </a:prstGeom>
          <a:noFill/>
        </p:spPr>
        <p:txBody>
          <a:bodyPr wrap="square" lIns="91440" tIns="45720" rIns="91440" bIns="45720" rtlCol="0" anchor="t">
            <a:spAutoFit/>
          </a:bodyPr>
          <a:lstStyle/>
          <a:p>
            <a:pPr algn="ctr"/>
            <a:r>
              <a:rPr lang="en-GB" b="1" dirty="0">
                <a:solidFill>
                  <a:schemeClr val="accent4"/>
                </a:solidFill>
                <a:ea typeface="+mn-lt"/>
                <a:cs typeface="+mn-lt"/>
              </a:rPr>
              <a:t>Toolkits will initially be available in EQUIP;  work is ongoing to ensure there is consistency in branding, communication to staff and provision of practitioner guidance in June 2021</a:t>
            </a:r>
          </a:p>
        </p:txBody>
      </p:sp>
    </p:spTree>
    <p:extLst>
      <p:ext uri="{BB962C8B-B14F-4D97-AF65-F5344CB8AC3E}">
        <p14:creationId xmlns:p14="http://schemas.microsoft.com/office/powerpoint/2010/main" val="1710583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C771A-D3CC-4D6A-B404-7F95518B5F41}"/>
              </a:ext>
            </a:extLst>
          </p:cNvPr>
          <p:cNvSpPr>
            <a:spLocks noGrp="1"/>
          </p:cNvSpPr>
          <p:nvPr>
            <p:ph type="title"/>
          </p:nvPr>
        </p:nvSpPr>
        <p:spPr/>
        <p:txBody>
          <a:bodyPr/>
          <a:lstStyle/>
          <a:p>
            <a:r>
              <a:rPr lang="en-GB" dirty="0"/>
              <a:t>Implementing the Core Quality Management Framework (CQMF)</a:t>
            </a:r>
          </a:p>
        </p:txBody>
      </p:sp>
      <p:sp>
        <p:nvSpPr>
          <p:cNvPr id="4" name="Slide Number Placeholder 3">
            <a:extLst>
              <a:ext uri="{FF2B5EF4-FFF2-40B4-BE49-F238E27FC236}">
                <a16:creationId xmlns:a16="http://schemas.microsoft.com/office/drawing/2014/main" id="{01FA7979-B380-48EF-A9A6-80B3EDE3F9E1}"/>
              </a:ext>
            </a:extLst>
          </p:cNvPr>
          <p:cNvSpPr>
            <a:spLocks noGrp="1"/>
          </p:cNvSpPr>
          <p:nvPr>
            <p:ph type="sldNum" sz="quarter" idx="10"/>
          </p:nvPr>
        </p:nvSpPr>
        <p:spPr/>
        <p:txBody>
          <a:bodyPr/>
          <a:lstStyle/>
          <a:p>
            <a:pPr>
              <a:defRPr/>
            </a:pPr>
            <a:fld id="{8DA62C57-F68F-4167-9CC7-0D93D0D78B03}" type="slidenum">
              <a:rPr lang="en-GB" smtClean="0"/>
              <a:pPr>
                <a:defRPr/>
              </a:pPr>
              <a:t>15</a:t>
            </a:fld>
            <a:endParaRPr lang="en-GB" dirty="0"/>
          </a:p>
        </p:txBody>
      </p:sp>
      <p:pic>
        <p:nvPicPr>
          <p:cNvPr id="5" name="Picture 4">
            <a:extLst>
              <a:ext uri="{FF2B5EF4-FFF2-40B4-BE49-F238E27FC236}">
                <a16:creationId xmlns:a16="http://schemas.microsoft.com/office/drawing/2014/main" id="{EE3CF5F4-4211-48E6-B519-0EC39BD20C6A}"/>
              </a:ext>
            </a:extLst>
          </p:cNvPr>
          <p:cNvPicPr>
            <a:picLocks noChangeAspect="1"/>
          </p:cNvPicPr>
          <p:nvPr/>
        </p:nvPicPr>
        <p:blipFill rotWithShape="1">
          <a:blip r:embed="rId2"/>
          <a:srcRect l="14219" t="17361" r="13750" b="12778"/>
          <a:stretch/>
        </p:blipFill>
        <p:spPr>
          <a:xfrm>
            <a:off x="1416896" y="876299"/>
            <a:ext cx="9358208" cy="5105401"/>
          </a:xfrm>
          <a:prstGeom prst="rect">
            <a:avLst/>
          </a:prstGeom>
        </p:spPr>
      </p:pic>
    </p:spTree>
    <p:extLst>
      <p:ext uri="{BB962C8B-B14F-4D97-AF65-F5344CB8AC3E}">
        <p14:creationId xmlns:p14="http://schemas.microsoft.com/office/powerpoint/2010/main" val="4243195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5F14C-550D-443E-9BE5-796CE8EA9964}"/>
              </a:ext>
            </a:extLst>
          </p:cNvPr>
          <p:cNvSpPr>
            <a:spLocks noGrp="1"/>
          </p:cNvSpPr>
          <p:nvPr>
            <p:ph type="title"/>
          </p:nvPr>
        </p:nvSpPr>
        <p:spPr>
          <a:xfrm>
            <a:off x="466919" y="303398"/>
            <a:ext cx="10905931" cy="780094"/>
          </a:xfrm>
        </p:spPr>
        <p:txBody>
          <a:bodyPr>
            <a:normAutofit/>
          </a:bodyPr>
          <a:lstStyle/>
          <a:p>
            <a:r>
              <a:rPr lang="en-GB" dirty="0"/>
              <a:t>Probation Instruction and Community Payback Operations Manual</a:t>
            </a:r>
          </a:p>
        </p:txBody>
      </p:sp>
      <p:pic>
        <p:nvPicPr>
          <p:cNvPr id="6" name="Content Placeholder 5">
            <a:extLst>
              <a:ext uri="{FF2B5EF4-FFF2-40B4-BE49-F238E27FC236}">
                <a16:creationId xmlns:a16="http://schemas.microsoft.com/office/drawing/2014/main" id="{32F9167F-0B9E-4EBE-93F9-A9BC92641AE4}"/>
              </a:ext>
            </a:extLst>
          </p:cNvPr>
          <p:cNvPicPr>
            <a:picLocks noGrp="1" noChangeAspect="1"/>
          </p:cNvPicPr>
          <p:nvPr>
            <p:ph idx="1"/>
          </p:nvPr>
        </p:nvPicPr>
        <p:blipFill rotWithShape="1">
          <a:blip r:embed="rId2"/>
          <a:srcRect l="36690" t="23053" r="36784" b="10727"/>
          <a:stretch/>
        </p:blipFill>
        <p:spPr>
          <a:xfrm>
            <a:off x="7477319" y="1116645"/>
            <a:ext cx="2431873" cy="33980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2B7EC6B1-A848-4729-A106-EFF4DEE1D18D}"/>
              </a:ext>
            </a:extLst>
          </p:cNvPr>
          <p:cNvSpPr txBox="1"/>
          <p:nvPr/>
        </p:nvSpPr>
        <p:spPr>
          <a:xfrm>
            <a:off x="-1110" y="3200369"/>
            <a:ext cx="1809750" cy="400110"/>
          </a:xfrm>
          <a:prstGeom prst="rect">
            <a:avLst/>
          </a:prstGeom>
          <a:noFill/>
        </p:spPr>
        <p:txBody>
          <a:bodyPr wrap="square" rtlCol="0">
            <a:spAutoFit/>
          </a:bodyPr>
          <a:lstStyle/>
          <a:p>
            <a:pPr algn="ctr"/>
            <a:r>
              <a:rPr lang="en-GB" sz="2000" b="1" dirty="0">
                <a:solidFill>
                  <a:schemeClr val="bg1"/>
                </a:solidFill>
              </a:rPr>
              <a:t>Unpaid Work</a:t>
            </a:r>
          </a:p>
        </p:txBody>
      </p:sp>
      <p:pic>
        <p:nvPicPr>
          <p:cNvPr id="8" name="Picture 7">
            <a:extLst>
              <a:ext uri="{FF2B5EF4-FFF2-40B4-BE49-F238E27FC236}">
                <a16:creationId xmlns:a16="http://schemas.microsoft.com/office/drawing/2014/main" id="{43A092B3-6E33-4CE8-AF06-C4379F487E82}"/>
              </a:ext>
            </a:extLst>
          </p:cNvPr>
          <p:cNvPicPr>
            <a:picLocks noChangeAspect="1"/>
          </p:cNvPicPr>
          <p:nvPr/>
        </p:nvPicPr>
        <p:blipFill rotWithShape="1">
          <a:blip r:embed="rId3"/>
          <a:srcRect l="10887" t="22365" r="63629" b="13415"/>
          <a:stretch/>
        </p:blipFill>
        <p:spPr>
          <a:xfrm>
            <a:off x="9737635" y="2695426"/>
            <a:ext cx="2397215" cy="33980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8070E5A1-1A8E-4453-9D2E-95FF885BD6CC}"/>
              </a:ext>
            </a:extLst>
          </p:cNvPr>
          <p:cNvSpPr txBox="1"/>
          <p:nvPr/>
        </p:nvSpPr>
        <p:spPr>
          <a:xfrm>
            <a:off x="346342" y="1030545"/>
            <a:ext cx="7054584" cy="4801314"/>
          </a:xfrm>
          <a:prstGeom prst="rect">
            <a:avLst/>
          </a:prstGeom>
          <a:noFill/>
        </p:spPr>
        <p:txBody>
          <a:bodyPr wrap="square" rtlCol="0">
            <a:spAutoFit/>
          </a:bodyPr>
          <a:lstStyle/>
          <a:p>
            <a:pPr marL="285750" indent="-285750">
              <a:buFont typeface="Arial" panose="020B0604020202020204" pitchFamily="34" charset="0"/>
              <a:buChar char="•"/>
            </a:pPr>
            <a:r>
              <a:rPr lang="en-GB" sz="1700" dirty="0"/>
              <a:t>An updated Unpaid Work Probation Instruction and </a:t>
            </a:r>
            <a:r>
              <a:rPr lang="en-GB" sz="1700" dirty="0">
                <a:hlinkClick r:id="rId4"/>
              </a:rPr>
              <a:t>Community Payback Operations Manual</a:t>
            </a:r>
            <a:r>
              <a:rPr lang="en-GB" sz="1700" dirty="0"/>
              <a:t> have been prepared to inform Day 1 planning and delivery of the Unpaid Work Requirement.</a:t>
            </a:r>
          </a:p>
          <a:p>
            <a:pPr marL="285750" indent="-285750">
              <a:buFont typeface="Arial" panose="020B0604020202020204" pitchFamily="34" charset="0"/>
              <a:buChar char="•"/>
            </a:pPr>
            <a:r>
              <a:rPr lang="en-GB" sz="1700" dirty="0"/>
              <a:t>These documents describe the changes in practice resulting from the unification of probation providers in June 2021. They provide detailed guidance on the new operating model, mandatory requirements and good practice for delivering the Unpaid Work Requirement. </a:t>
            </a:r>
          </a:p>
          <a:p>
            <a:pPr marL="285750" indent="-285750">
              <a:buFont typeface="Arial" panose="020B0604020202020204" pitchFamily="34" charset="0"/>
              <a:buChar char="•"/>
            </a:pPr>
            <a:r>
              <a:rPr lang="en-GB" sz="1700" dirty="0"/>
              <a:t>The Unpaid Work Probation Instruction will be published on 26 June. </a:t>
            </a:r>
          </a:p>
          <a:p>
            <a:pPr marL="285750" indent="-285750">
              <a:buFont typeface="Arial" panose="020B0604020202020204" pitchFamily="34" charset="0"/>
              <a:buChar char="•"/>
            </a:pPr>
            <a:r>
              <a:rPr lang="en-GB" sz="1700" dirty="0"/>
              <a:t>The </a:t>
            </a:r>
            <a:r>
              <a:rPr lang="en-GB" sz="1700" dirty="0">
                <a:hlinkClick r:id="rId4"/>
              </a:rPr>
              <a:t>Community Payback Operations Manual </a:t>
            </a:r>
            <a:r>
              <a:rPr lang="en-GB" sz="1700" dirty="0"/>
              <a:t>is available now.</a:t>
            </a:r>
          </a:p>
          <a:p>
            <a:pPr marL="285750" indent="-285750">
              <a:buFont typeface="Arial" panose="020B0604020202020204" pitchFamily="34" charset="0"/>
              <a:buChar char="•"/>
            </a:pPr>
            <a:r>
              <a:rPr lang="en-GB" sz="1700" dirty="0"/>
              <a:t>The Operations Manual is aimed at staff who manage and deliver the Unpaid Work Requirement and is intended to establish a common understanding of the new operating model.</a:t>
            </a:r>
          </a:p>
          <a:p>
            <a:pPr marL="285750" indent="-285750">
              <a:buFont typeface="Arial" panose="020B0604020202020204" pitchFamily="34" charset="0"/>
              <a:buChar char="•"/>
            </a:pPr>
            <a:r>
              <a:rPr lang="en-GB" sz="1700" dirty="0"/>
              <a:t>A smooth transition from CRC to Probation Service delivery is an HMPPS priority and Day 1 changes are being minimised to ensure continuity for supervised individuals, staff and stakeholders. </a:t>
            </a:r>
          </a:p>
          <a:p>
            <a:pPr marL="285750" indent="-285750">
              <a:buFont typeface="Arial" panose="020B0604020202020204" pitchFamily="34" charset="0"/>
              <a:buChar char="•"/>
            </a:pPr>
            <a:r>
              <a:rPr lang="en-GB" sz="1700" dirty="0"/>
              <a:t>To discuss further, please contact:  </a:t>
            </a:r>
            <a:r>
              <a:rPr lang="en-GB" sz="1700" dirty="0">
                <a:hlinkClick r:id="rId5"/>
              </a:rPr>
              <a:t>Simon.Cope@justice.gov.uk</a:t>
            </a:r>
            <a:r>
              <a:rPr lang="en-GB" sz="1700" dirty="0"/>
              <a:t>, Senior Policy Manager, Reform Programme.</a:t>
            </a:r>
          </a:p>
        </p:txBody>
      </p:sp>
    </p:spTree>
    <p:extLst>
      <p:ext uri="{BB962C8B-B14F-4D97-AF65-F5344CB8AC3E}">
        <p14:creationId xmlns:p14="http://schemas.microsoft.com/office/powerpoint/2010/main" val="2219089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5F14C-550D-443E-9BE5-796CE8EA9964}"/>
              </a:ext>
            </a:extLst>
          </p:cNvPr>
          <p:cNvSpPr>
            <a:spLocks noGrp="1"/>
          </p:cNvSpPr>
          <p:nvPr>
            <p:ph type="title"/>
          </p:nvPr>
        </p:nvSpPr>
        <p:spPr>
          <a:xfrm>
            <a:off x="557732" y="238557"/>
            <a:ext cx="10938943" cy="780094"/>
          </a:xfrm>
        </p:spPr>
        <p:txBody>
          <a:bodyPr>
            <a:normAutofit/>
          </a:bodyPr>
          <a:lstStyle/>
          <a:p>
            <a:r>
              <a:rPr lang="en-GB" dirty="0"/>
              <a:t>Reporting accidents, incidents and near misses</a:t>
            </a:r>
          </a:p>
        </p:txBody>
      </p:sp>
      <p:sp>
        <p:nvSpPr>
          <p:cNvPr id="14" name="TextBox 13">
            <a:extLst>
              <a:ext uri="{FF2B5EF4-FFF2-40B4-BE49-F238E27FC236}">
                <a16:creationId xmlns:a16="http://schemas.microsoft.com/office/drawing/2014/main" id="{A75D59B9-A1B3-407B-A247-F54DA7DF0E19}"/>
              </a:ext>
            </a:extLst>
          </p:cNvPr>
          <p:cNvSpPr txBox="1"/>
          <p:nvPr/>
        </p:nvSpPr>
        <p:spPr>
          <a:xfrm>
            <a:off x="3296358" y="997051"/>
            <a:ext cx="8626255" cy="2000548"/>
          </a:xfrm>
          <a:prstGeom prst="rect">
            <a:avLst/>
          </a:prstGeom>
          <a:noFill/>
        </p:spPr>
        <p:txBody>
          <a:bodyPr wrap="square" rtlCol="0">
            <a:spAutoFit/>
          </a:bodyPr>
          <a:lstStyle/>
          <a:p>
            <a:pPr marL="285750" indent="-285750">
              <a:buFont typeface="Arial" panose="020B0604020202020204" pitchFamily="34" charset="0"/>
              <a:buChar char="•"/>
            </a:pPr>
            <a:r>
              <a:rPr lang="en-GB" sz="1400" dirty="0"/>
              <a:t>From Day 1, Unpaid Work supervisors will be required to record and report all accidents, incidents and near misses that occur on an Unpaid Work placement using a </a:t>
            </a:r>
            <a:r>
              <a:rPr lang="en-GB" sz="1400" dirty="0">
                <a:hlinkClick r:id="rId2"/>
              </a:rPr>
              <a:t>new process</a:t>
            </a:r>
            <a:r>
              <a:rPr lang="en-GB" sz="1400" dirty="0"/>
              <a:t>. The full process is set out in </a:t>
            </a:r>
            <a:r>
              <a:rPr lang="en-GB" sz="1400" dirty="0" err="1"/>
              <a:t>EQuiP</a:t>
            </a:r>
            <a:r>
              <a:rPr lang="en-GB" sz="1400" dirty="0"/>
              <a:t>;  see image, L.*</a:t>
            </a:r>
          </a:p>
          <a:p>
            <a:pPr marL="285750" indent="-285750">
              <a:buFont typeface="Arial" panose="020B0604020202020204" pitchFamily="34" charset="0"/>
              <a:buChar char="•"/>
            </a:pPr>
            <a:r>
              <a:rPr lang="en-GB" sz="1400" dirty="0"/>
              <a:t>Once an incident has occurred, and when it is safe and appropriate to do so, the Accident, Incident and Near Miss form needs to be filled in. This is done electronically, using either a laptop or a smartphone. </a:t>
            </a:r>
          </a:p>
          <a:p>
            <a:pPr marL="285750" indent="-285750">
              <a:buFont typeface="Arial" panose="020B0604020202020204" pitchFamily="34" charset="0"/>
              <a:buChar char="•"/>
            </a:pPr>
            <a:r>
              <a:rPr lang="en-GB" sz="1400" dirty="0"/>
              <a:t>The form may be opened by cutting and pasting this link into a web browser or by using your </a:t>
            </a:r>
            <a:r>
              <a:rPr lang="en-GB" sz="1400" dirty="0" err="1"/>
              <a:t>MoJ</a:t>
            </a:r>
            <a:r>
              <a:rPr lang="en-GB" sz="1400" dirty="0"/>
              <a:t> smartphone:  </a:t>
            </a:r>
            <a:r>
              <a:rPr lang="en-GB" sz="1400" dirty="0">
                <a:hlinkClick r:id="rId3"/>
              </a:rPr>
              <a:t>https://www.rivosafeguard.com/tools/portal/accidents/LogAnonymous.aspx?4741D7A7F73B43FDB983</a:t>
            </a:r>
            <a:r>
              <a:rPr lang="en-GB" sz="1400" dirty="0"/>
              <a:t>    </a:t>
            </a:r>
          </a:p>
          <a:p>
            <a:endParaRPr lang="en-GB" sz="1200" dirty="0"/>
          </a:p>
        </p:txBody>
      </p:sp>
      <p:pic>
        <p:nvPicPr>
          <p:cNvPr id="17" name="Picture 16">
            <a:extLst>
              <a:ext uri="{FF2B5EF4-FFF2-40B4-BE49-F238E27FC236}">
                <a16:creationId xmlns:a16="http://schemas.microsoft.com/office/drawing/2014/main" id="{10E4BFCA-48DE-408E-90D5-9194C2AACE9E}"/>
              </a:ext>
            </a:extLst>
          </p:cNvPr>
          <p:cNvPicPr>
            <a:picLocks noChangeAspect="1"/>
          </p:cNvPicPr>
          <p:nvPr/>
        </p:nvPicPr>
        <p:blipFill>
          <a:blip r:embed="rId4"/>
          <a:stretch>
            <a:fillRect/>
          </a:stretch>
        </p:blipFill>
        <p:spPr>
          <a:xfrm>
            <a:off x="81555" y="1010209"/>
            <a:ext cx="3214803" cy="1803343"/>
          </a:xfrm>
          <a:prstGeom prst="rect">
            <a:avLst/>
          </a:prstGeom>
        </p:spPr>
      </p:pic>
      <p:pic>
        <p:nvPicPr>
          <p:cNvPr id="5" name="Picture 4">
            <a:extLst>
              <a:ext uri="{FF2B5EF4-FFF2-40B4-BE49-F238E27FC236}">
                <a16:creationId xmlns:a16="http://schemas.microsoft.com/office/drawing/2014/main" id="{8E5D1EBE-B432-4C5F-B7D0-4B80EC97B05F}"/>
              </a:ext>
            </a:extLst>
          </p:cNvPr>
          <p:cNvPicPr>
            <a:picLocks noChangeAspect="1"/>
          </p:cNvPicPr>
          <p:nvPr/>
        </p:nvPicPr>
        <p:blipFill>
          <a:blip r:embed="rId5"/>
          <a:stretch>
            <a:fillRect/>
          </a:stretch>
        </p:blipFill>
        <p:spPr>
          <a:xfrm>
            <a:off x="9489298" y="3026797"/>
            <a:ext cx="2159662" cy="2989454"/>
          </a:xfrm>
          <a:prstGeom prst="rect">
            <a:avLst/>
          </a:prstGeom>
        </p:spPr>
      </p:pic>
      <p:pic>
        <p:nvPicPr>
          <p:cNvPr id="6" name="Picture 5">
            <a:extLst>
              <a:ext uri="{FF2B5EF4-FFF2-40B4-BE49-F238E27FC236}">
                <a16:creationId xmlns:a16="http://schemas.microsoft.com/office/drawing/2014/main" id="{A8EEBD71-44DA-4358-8530-840097CEAE68}"/>
              </a:ext>
            </a:extLst>
          </p:cNvPr>
          <p:cNvPicPr>
            <a:picLocks noChangeAspect="1"/>
          </p:cNvPicPr>
          <p:nvPr/>
        </p:nvPicPr>
        <p:blipFill>
          <a:blip r:embed="rId6"/>
          <a:stretch>
            <a:fillRect/>
          </a:stretch>
        </p:blipFill>
        <p:spPr>
          <a:xfrm>
            <a:off x="8206178" y="3107798"/>
            <a:ext cx="1009467" cy="1009467"/>
          </a:xfrm>
          <a:prstGeom prst="rect">
            <a:avLst/>
          </a:prstGeom>
        </p:spPr>
      </p:pic>
      <p:sp>
        <p:nvSpPr>
          <p:cNvPr id="8" name="Rectangle 7">
            <a:extLst>
              <a:ext uri="{FF2B5EF4-FFF2-40B4-BE49-F238E27FC236}">
                <a16:creationId xmlns:a16="http://schemas.microsoft.com/office/drawing/2014/main" id="{DD170279-5B2E-4FD8-A029-E4B942996428}"/>
              </a:ext>
            </a:extLst>
          </p:cNvPr>
          <p:cNvSpPr/>
          <p:nvPr/>
        </p:nvSpPr>
        <p:spPr>
          <a:xfrm>
            <a:off x="0" y="3093459"/>
            <a:ext cx="10648877" cy="954107"/>
          </a:xfrm>
          <a:prstGeom prst="rect">
            <a:avLst/>
          </a:prstGeom>
        </p:spPr>
        <p:txBody>
          <a:bodyPr wrap="square">
            <a:spAutoFit/>
          </a:bodyPr>
          <a:lstStyle/>
          <a:p>
            <a:r>
              <a:rPr lang="en-GB" sz="1400" dirty="0"/>
              <a:t>To open the form using a smartphone:</a:t>
            </a:r>
          </a:p>
          <a:p>
            <a:pPr marL="342900" indent="-342900">
              <a:buFont typeface="+mj-lt"/>
              <a:buAutoNum type="arabicPeriod"/>
            </a:pPr>
            <a:r>
              <a:rPr lang="en-GB" sz="1400" dirty="0"/>
              <a:t>Open the Camera app from the Home screen or Lock screen</a:t>
            </a:r>
          </a:p>
          <a:p>
            <a:pPr marL="342900" indent="-342900">
              <a:buFont typeface="+mj-lt"/>
              <a:buAutoNum type="arabicPeriod"/>
            </a:pPr>
            <a:r>
              <a:rPr lang="en-GB" sz="1400" dirty="0"/>
              <a:t>Select the rear facing camera and hold your device so that the QR code appears in the viewfinder </a:t>
            </a:r>
          </a:p>
          <a:p>
            <a:pPr marL="342900" indent="-342900">
              <a:buFont typeface="+mj-lt"/>
              <a:buAutoNum type="arabicPeriod"/>
            </a:pPr>
            <a:r>
              <a:rPr lang="en-GB" sz="1400" dirty="0"/>
              <a:t>A notification message will appear;  tap the notification to open the form</a:t>
            </a:r>
          </a:p>
        </p:txBody>
      </p:sp>
      <p:sp>
        <p:nvSpPr>
          <p:cNvPr id="9" name="Rectangle 8">
            <a:extLst>
              <a:ext uri="{FF2B5EF4-FFF2-40B4-BE49-F238E27FC236}">
                <a16:creationId xmlns:a16="http://schemas.microsoft.com/office/drawing/2014/main" id="{23A183C2-B98C-44EA-B548-060DD959C173}"/>
              </a:ext>
            </a:extLst>
          </p:cNvPr>
          <p:cNvSpPr/>
          <p:nvPr/>
        </p:nvSpPr>
        <p:spPr>
          <a:xfrm>
            <a:off x="0" y="4167149"/>
            <a:ext cx="9449990" cy="2246769"/>
          </a:xfrm>
          <a:prstGeom prst="rect">
            <a:avLst/>
          </a:prstGeom>
        </p:spPr>
        <p:txBody>
          <a:bodyPr wrap="square">
            <a:spAutoFit/>
          </a:bodyPr>
          <a:lstStyle/>
          <a:p>
            <a:pPr marL="285750" indent="-285750">
              <a:buFont typeface="Arial" panose="020B0604020202020204" pitchFamily="34" charset="0"/>
              <a:buChar char="•"/>
            </a:pPr>
            <a:r>
              <a:rPr lang="en-GB" sz="1400" dirty="0"/>
              <a:t>The form should be printed out and carried by Supervisors to provide support from Day 1.</a:t>
            </a:r>
          </a:p>
          <a:p>
            <a:pPr marL="285750" indent="-285750">
              <a:buFont typeface="Arial" panose="020B0604020202020204" pitchFamily="34" charset="0"/>
              <a:buChar char="•"/>
            </a:pPr>
            <a:r>
              <a:rPr lang="en-GB" sz="1400" dirty="0"/>
              <a:t>To ensure that incidents are recorded clearly and fully, the report should be submitted within 24 hours of it taking place. This will allow for the form to be completed at the end of the working day if there is no </a:t>
            </a:r>
            <a:r>
              <a:rPr lang="en-GB" sz="1400" dirty="0" err="1"/>
              <a:t>wifi</a:t>
            </a:r>
            <a:r>
              <a:rPr lang="en-GB" sz="1400" dirty="0"/>
              <a:t> or mobile data signal available on the project. The reporting process is not onerous and should be able to be completed in 10 to 15 minutes. </a:t>
            </a:r>
          </a:p>
          <a:p>
            <a:pPr marL="285750" indent="-285750">
              <a:buFont typeface="Arial" panose="020B0604020202020204" pitchFamily="34" charset="0"/>
              <a:buChar char="•"/>
            </a:pPr>
            <a:r>
              <a:rPr lang="en-GB" sz="1400" dirty="0"/>
              <a:t>To discuss further, please contact </a:t>
            </a:r>
            <a:r>
              <a:rPr lang="en-GB" sz="1400" dirty="0">
                <a:hlinkClick r:id="rId7"/>
              </a:rPr>
              <a:t>Paul.Hughes@justice.gov.uk</a:t>
            </a:r>
            <a:r>
              <a:rPr lang="en-GB" sz="1400" dirty="0"/>
              <a:t>, Divisional Lead Health Safety Fire.</a:t>
            </a:r>
          </a:p>
          <a:p>
            <a:pPr marL="285750" indent="-285750">
              <a:buFont typeface="Arial" panose="020B0604020202020204" pitchFamily="34" charset="0"/>
              <a:buChar char="•"/>
            </a:pPr>
            <a:endParaRPr lang="en-GB" sz="1400" dirty="0"/>
          </a:p>
          <a:p>
            <a:pPr algn="ctr"/>
            <a:r>
              <a:rPr lang="en-GB" sz="1400" dirty="0"/>
              <a:t>*Accidents, incidents and near misses must not be reported using this form before Day 1, 26 June </a:t>
            </a:r>
          </a:p>
          <a:p>
            <a:endParaRPr lang="en-GB" sz="1400" dirty="0"/>
          </a:p>
          <a:p>
            <a:endParaRPr lang="en-GB" sz="1400" dirty="0"/>
          </a:p>
        </p:txBody>
      </p:sp>
    </p:spTree>
    <p:extLst>
      <p:ext uri="{BB962C8B-B14F-4D97-AF65-F5344CB8AC3E}">
        <p14:creationId xmlns:p14="http://schemas.microsoft.com/office/powerpoint/2010/main" val="1865213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35E60-3858-46F9-8A1B-FF171F332A04}"/>
              </a:ext>
            </a:extLst>
          </p:cNvPr>
          <p:cNvSpPr>
            <a:spLocks noGrp="1"/>
          </p:cNvSpPr>
          <p:nvPr>
            <p:ph type="title"/>
          </p:nvPr>
        </p:nvSpPr>
        <p:spPr>
          <a:xfrm>
            <a:off x="504000" y="432000"/>
            <a:ext cx="11131200" cy="511174"/>
          </a:xfrm>
        </p:spPr>
        <p:txBody>
          <a:bodyPr/>
          <a:lstStyle/>
          <a:p>
            <a:r>
              <a:rPr lang="en-GB" dirty="0"/>
              <a:t>Probation Workforce Programme:  Qualification Alignment</a:t>
            </a:r>
          </a:p>
        </p:txBody>
      </p:sp>
      <p:sp>
        <p:nvSpPr>
          <p:cNvPr id="4" name="Slide Number Placeholder 3">
            <a:extLst>
              <a:ext uri="{FF2B5EF4-FFF2-40B4-BE49-F238E27FC236}">
                <a16:creationId xmlns:a16="http://schemas.microsoft.com/office/drawing/2014/main" id="{5AF4674D-43E6-43AE-A6D8-E1D85A679D10}"/>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A62C57-F68F-4167-9CC7-0D93D0D78B03}" type="slidenum">
              <a:rPr kumimoji="0" lang="en-GB" sz="1200" b="1"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GB" sz="1200" b="1" i="0" u="none" strike="noStrike" kern="1200" cap="none" spc="0" normalizeH="0" baseline="0" noProof="0" dirty="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722C3A2C-BAA0-44C4-B144-CBEC823B0866}"/>
              </a:ext>
            </a:extLst>
          </p:cNvPr>
          <p:cNvSpPr txBox="1"/>
          <p:nvPr/>
        </p:nvSpPr>
        <p:spPr>
          <a:xfrm>
            <a:off x="323851" y="829073"/>
            <a:ext cx="11725274" cy="57246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chemeClr val="accent4"/>
                </a:solidFill>
                <a:effectLst/>
                <a:uLnTx/>
                <a:uFillTx/>
                <a:latin typeface="Arial" panose="020B0604020202020204" pitchFamily="34" charset="0"/>
                <a:ea typeface="+mn-ea"/>
                <a:cs typeface="Arial"/>
              </a:rPr>
              <a:t>Qualification Alignment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600" dirty="0">
                <a:solidFill>
                  <a:prstClr val="black"/>
                </a:solidFill>
                <a:latin typeface="Arial" panose="020B0604020202020204" pitchFamily="34" charset="0"/>
                <a:cs typeface="Arial"/>
              </a:rPr>
              <a:t>Qualification Alignment was launched in November 2020 following extensive consultation</a:t>
            </a:r>
            <a:r>
              <a:rPr lang="en-GB" sz="1600" dirty="0">
                <a:solidFill>
                  <a:prstClr val="black"/>
                </a:solidFill>
                <a:cs typeface="Arial"/>
              </a:rPr>
              <a:t>.  </a:t>
            </a:r>
            <a:r>
              <a:rPr lang="en-GB" sz="1600" dirty="0">
                <a:solidFill>
                  <a:prstClr val="black"/>
                </a:solidFill>
                <a:latin typeface="Arial" panose="020B0604020202020204" pitchFamily="34" charset="0"/>
                <a:cs typeface="Arial"/>
              </a:rPr>
              <a:t>It aims to ensure staff working in roles where the Probation Officer qualification is required in statutory guidance can achieve this in a fair and proportionate way.  Staff without the required Probation Officer qualification for their role are being offered a route to qualification that is based on their current position, experience in post and capability.  There are a number of historic reasons for staff practicing in post without the qualification and alignment presents an opportunity to ensure the new Probation service can be confident it is practicing within the statutory guidelines going forward.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600" dirty="0">
                <a:solidFill>
                  <a:prstClr val="black"/>
                </a:solidFill>
                <a:latin typeface="Arial" panose="020B0604020202020204" pitchFamily="34" charset="0"/>
                <a:cs typeface="Arial"/>
              </a:rPr>
              <a:t>There are three potential outcomes for the alignment of qualification : 1)  Sign off as professionally qualified 2)  Qualification Alignment course 3) </a:t>
            </a:r>
            <a:r>
              <a:rPr lang="en-GB" sz="1600" dirty="0" err="1">
                <a:solidFill>
                  <a:prstClr val="black"/>
                </a:solidFill>
                <a:latin typeface="Arial" panose="020B0604020202020204" pitchFamily="34" charset="0"/>
                <a:cs typeface="Arial"/>
              </a:rPr>
              <a:t>PQiP</a:t>
            </a:r>
            <a:r>
              <a:rPr lang="en-GB" sz="1600" dirty="0">
                <a:solidFill>
                  <a:prstClr val="black"/>
                </a:solidFill>
                <a:latin typeface="Arial" panose="020B0604020202020204" pitchFamily="34" charset="0"/>
                <a:cs typeface="Arial"/>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GB" sz="1600" dirty="0">
              <a:solidFill>
                <a:prstClr val="black"/>
              </a:solidFill>
              <a:latin typeface="Arial" panose="020B0604020202020204" pitchFamily="34" charset="0"/>
              <a:cs typeface="Arial"/>
            </a:endParaRPr>
          </a:p>
          <a:p>
            <a:pPr marR="0" lvl="0" algn="ctr" defTabSz="914400" rtl="0" eaLnBrk="0" fontAlgn="base" latinLnBrk="0" hangingPunct="0">
              <a:lnSpc>
                <a:spcPct val="100000"/>
              </a:lnSpc>
              <a:spcBef>
                <a:spcPct val="0"/>
              </a:spcBef>
              <a:spcAft>
                <a:spcPct val="0"/>
              </a:spcAft>
              <a:buClrTx/>
              <a:buSzTx/>
              <a:tabLst/>
              <a:defRPr/>
            </a:pPr>
            <a:r>
              <a:rPr kumimoji="0" lang="en-GB" sz="1600" b="1" u="none" strike="noStrike" kern="1200" cap="none" spc="0" normalizeH="0" baseline="0" noProof="0" dirty="0">
                <a:ln>
                  <a:noFill/>
                </a:ln>
                <a:solidFill>
                  <a:schemeClr val="tx2"/>
                </a:solidFill>
                <a:effectLst/>
                <a:uLnTx/>
                <a:uFillTx/>
                <a:latin typeface="Arial" panose="020B0604020202020204" pitchFamily="34" charset="0"/>
                <a:ea typeface="+mn-ea"/>
                <a:cs typeface="Arial"/>
              </a:rPr>
              <a:t>Full details of the alignment </a:t>
            </a:r>
            <a:r>
              <a:rPr lang="en-GB" sz="1600" b="1" dirty="0">
                <a:solidFill>
                  <a:schemeClr val="tx2"/>
                </a:solidFill>
                <a:latin typeface="Arial" panose="020B0604020202020204" pitchFamily="34" charset="0"/>
                <a:cs typeface="Arial"/>
              </a:rPr>
              <a:t>process</a:t>
            </a:r>
            <a:r>
              <a:rPr kumimoji="0" lang="en-GB" sz="1600" b="1" u="none" strike="noStrike" kern="1200" cap="none" spc="0" normalizeH="0" baseline="0" noProof="0" dirty="0">
                <a:ln>
                  <a:noFill/>
                </a:ln>
                <a:solidFill>
                  <a:schemeClr val="tx2"/>
                </a:solidFill>
                <a:effectLst/>
                <a:uLnTx/>
                <a:uFillTx/>
                <a:latin typeface="Arial" panose="020B0604020202020204" pitchFamily="34" charset="0"/>
                <a:ea typeface="+mn-ea"/>
                <a:cs typeface="Arial"/>
              </a:rPr>
              <a:t> are available on </a:t>
            </a:r>
            <a:r>
              <a:rPr kumimoji="0" lang="en-GB" sz="1600" b="1" u="none" strike="noStrike" kern="1200" cap="none" spc="0" normalizeH="0" baseline="0" noProof="0" dirty="0" err="1">
                <a:ln>
                  <a:noFill/>
                </a:ln>
                <a:solidFill>
                  <a:schemeClr val="tx2"/>
                </a:solidFill>
                <a:effectLst/>
                <a:uLnTx/>
                <a:uFillTx/>
                <a:latin typeface="Arial" panose="020B0604020202020204" pitchFamily="34" charset="0"/>
                <a:ea typeface="+mn-ea"/>
                <a:cs typeface="Arial"/>
              </a:rPr>
              <a:t>EQuiP</a:t>
            </a:r>
            <a:endParaRPr kumimoji="0" lang="en-GB" sz="1600" b="1" u="none" strike="noStrike" kern="1200" cap="none" spc="0" normalizeH="0" baseline="0" noProof="0" dirty="0">
              <a:ln>
                <a:noFill/>
              </a:ln>
              <a:solidFill>
                <a:schemeClr val="tx2"/>
              </a:solidFill>
              <a:effectLst/>
              <a:uLnTx/>
              <a:uFillTx/>
              <a:latin typeface="Arial" panose="020B0604020202020204" pitchFamily="34" charset="0"/>
              <a:ea typeface="+mn-ea"/>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i="0" u="none" strike="noStrike" kern="1200" cap="none" spc="0" normalizeH="0" baseline="0" noProof="0" dirty="0">
              <a:ln>
                <a:noFill/>
              </a:ln>
              <a:solidFill>
                <a:prstClr val="black"/>
              </a:solidFill>
              <a:effectLst/>
              <a:uLnTx/>
              <a:uFillTx/>
              <a:latin typeface="Arial" panose="020B0604020202020204" pitchFamily="34" charset="0"/>
              <a:ea typeface="+mn-ea"/>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chemeClr val="accent4"/>
                </a:solidFill>
                <a:effectLst/>
                <a:uLnTx/>
                <a:uFillTx/>
                <a:latin typeface="Arial" panose="020B0604020202020204" pitchFamily="34" charset="0"/>
                <a:ea typeface="+mn-ea"/>
                <a:cs typeface="Arial"/>
              </a:rPr>
              <a:t>Qualification Alignment </a:t>
            </a:r>
            <a:r>
              <a:rPr lang="en-GB" sz="1600" b="1" dirty="0">
                <a:solidFill>
                  <a:schemeClr val="accent4"/>
                </a:solidFill>
                <a:latin typeface="Arial" panose="020B0604020202020204" pitchFamily="34" charset="0"/>
                <a:cs typeface="Arial"/>
              </a:rPr>
              <a:t>update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600" dirty="0">
                <a:solidFill>
                  <a:prstClr val="black"/>
                </a:solidFill>
                <a:latin typeface="Arial" panose="020B0604020202020204" pitchFamily="34" charset="0"/>
                <a:cs typeface="Arial"/>
              </a:rPr>
              <a:t>We currently have 81 staff who have been scoped for qualification alignment:  of these, 25 have completed the process, 36 are currently undertaking the alignment course, 11 are awaiting enrolment in the July intake and four will be completing the </a:t>
            </a:r>
            <a:r>
              <a:rPr lang="en-GB" sz="1600" dirty="0" err="1">
                <a:solidFill>
                  <a:prstClr val="black"/>
                </a:solidFill>
                <a:latin typeface="Arial" panose="020B0604020202020204" pitchFamily="34" charset="0"/>
                <a:cs typeface="Arial"/>
              </a:rPr>
              <a:t>PQiP</a:t>
            </a:r>
            <a:r>
              <a:rPr lang="en-GB" sz="1600" dirty="0">
                <a:solidFill>
                  <a:prstClr val="black"/>
                </a:solidFill>
                <a:latin typeface="Arial" panose="020B0604020202020204" pitchFamily="34" charset="0"/>
                <a:cs typeface="Arial"/>
              </a:rPr>
              <a:t>.  The first cohort have successfully completed the academic component of the alignment course.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600" dirty="0">
                <a:solidFill>
                  <a:prstClr val="black"/>
                </a:solidFill>
                <a:latin typeface="Arial" panose="020B0604020202020204" pitchFamily="34" charset="0"/>
                <a:cs typeface="Arial"/>
              </a:rPr>
              <a:t>The data suggests we have up to 150 staff across the NPS and CRCs who may require alignment and therefore we are working closely with PRP and probation regions to identify these individuals.  We are supporting the gathering of certificates for the NPS and CRC to ensure we can offer support to staff at the earliest opportunity. </a:t>
            </a:r>
          </a:p>
          <a:p>
            <a:pPr marR="0" lvl="0" algn="l" defTabSz="914400" rtl="0" eaLnBrk="0" fontAlgn="base" latinLnBrk="0" hangingPunct="0">
              <a:lnSpc>
                <a:spcPct val="100000"/>
              </a:lnSpc>
              <a:spcBef>
                <a:spcPct val="0"/>
              </a:spcBef>
              <a:spcAft>
                <a:spcPct val="0"/>
              </a:spcAft>
              <a:buClrTx/>
              <a:buSzTx/>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a:endParaRPr>
          </a:p>
          <a:p>
            <a:pPr marR="0" lvl="0" algn="ctr" defTabSz="914400" rtl="0" eaLnBrk="0" fontAlgn="base" latinLnBrk="0" hangingPunct="0">
              <a:lnSpc>
                <a:spcPct val="100000"/>
              </a:lnSpc>
              <a:spcBef>
                <a:spcPct val="0"/>
              </a:spcBef>
              <a:spcAft>
                <a:spcPct val="0"/>
              </a:spcAft>
              <a:buClrTx/>
              <a:buSzTx/>
              <a:tabLst/>
              <a:defRPr/>
            </a:pPr>
            <a:r>
              <a:rPr lang="en-GB" sz="1600" b="1" dirty="0">
                <a:solidFill>
                  <a:schemeClr val="accent4"/>
                </a:solidFill>
                <a:latin typeface="Arial" panose="020B0604020202020204" pitchFamily="34" charset="0"/>
                <a:cs typeface="Arial"/>
              </a:rPr>
              <a:t>Any questions on alignment can be addressed to:  NPS-qualifications@justice.gov.uk</a:t>
            </a:r>
            <a:endParaRPr kumimoji="0" lang="en-GB" sz="1600" b="1" i="0" u="none" strike="noStrike" kern="1200" cap="none" spc="0" normalizeH="0" baseline="0" noProof="0" dirty="0">
              <a:ln>
                <a:noFill/>
              </a:ln>
              <a:solidFill>
                <a:schemeClr val="accent4"/>
              </a:solidFill>
              <a:effectLst/>
              <a:uLnTx/>
              <a:uFillTx/>
              <a:latin typeface="Arial" panose="020B0604020202020204" pitchFamily="34" charset="0"/>
              <a:cs typeface="Arial"/>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182563" marR="0" lvl="0" indent="-18256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 name="Rectangle 3">
            <a:extLst>
              <a:ext uri="{FF2B5EF4-FFF2-40B4-BE49-F238E27FC236}">
                <a16:creationId xmlns:a16="http://schemas.microsoft.com/office/drawing/2014/main" id="{26F57EF2-4DC0-4D0E-8A26-553B912C32FF}"/>
              </a:ext>
            </a:extLst>
          </p:cNvPr>
          <p:cNvSpPr>
            <a:spLocks noChangeArrowheads="1"/>
          </p:cNvSpPr>
          <p:nvPr/>
        </p:nvSpPr>
        <p:spPr bwMode="auto">
          <a:xfrm>
            <a:off x="0" y="10795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47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DA7C46-8A63-4CA4-BC5B-0D3DD45AF860}"/>
              </a:ext>
            </a:extLst>
          </p:cNvPr>
          <p:cNvSpPr>
            <a:spLocks noGrp="1"/>
          </p:cNvSpPr>
          <p:nvPr>
            <p:ph idx="1"/>
          </p:nvPr>
        </p:nvSpPr>
        <p:spPr>
          <a:xfrm>
            <a:off x="537209" y="2504540"/>
            <a:ext cx="11133667" cy="2628999"/>
          </a:xfrm>
        </p:spPr>
        <p:txBody>
          <a:bodyPr/>
          <a:lstStyle/>
          <a:p>
            <a:pPr marL="0" indent="0">
              <a:buNone/>
            </a:pPr>
            <a:r>
              <a:rPr lang="en-GB" sz="1800" dirty="0"/>
              <a:t>Three career pathways have been developed for staff who want to continue in service, but step away from a frontline role, or continue in an operational capacity, but move into a non standard working arrangement</a:t>
            </a:r>
          </a:p>
          <a:p>
            <a:pPr marL="0" indent="0">
              <a:buNone/>
            </a:pPr>
            <a:r>
              <a:rPr lang="en-GB" sz="1800" dirty="0"/>
              <a:t>These pathways include:</a:t>
            </a:r>
          </a:p>
          <a:p>
            <a:pPr marL="522287" lvl="1" indent="-342900">
              <a:buFont typeface="+mj-lt"/>
              <a:buAutoNum type="arabicPeriod"/>
            </a:pPr>
            <a:r>
              <a:rPr lang="en-GB" sz="1800" dirty="0"/>
              <a:t>Training to become a Practice Tutor Assessor (PTA)</a:t>
            </a:r>
          </a:p>
          <a:p>
            <a:pPr marL="522287" lvl="1" indent="-342900">
              <a:buFont typeface="+mj-lt"/>
              <a:buAutoNum type="arabicPeriod"/>
            </a:pPr>
            <a:r>
              <a:rPr lang="en-GB" sz="1800" dirty="0"/>
              <a:t>Moving into Learning &amp; Development roles in our new L&amp;D model</a:t>
            </a:r>
          </a:p>
          <a:p>
            <a:pPr marL="522287" lvl="1" indent="-342900">
              <a:buFont typeface="+mj-lt"/>
              <a:buAutoNum type="arabicPeriod"/>
            </a:pPr>
            <a:r>
              <a:rPr lang="en-GB" sz="1800" dirty="0"/>
              <a:t>Staying in current roles and exploring changes to working patterns</a:t>
            </a:r>
          </a:p>
          <a:p>
            <a:pPr marL="0" indent="0" algn="ctr">
              <a:buNone/>
            </a:pPr>
            <a:r>
              <a:rPr lang="en-GB" sz="1800" dirty="0">
                <a:solidFill>
                  <a:schemeClr val="accent4"/>
                </a:solidFill>
              </a:rPr>
              <a:t>We always advise staff to seek advice from their pension provider before making any commitments to changing role:  </a:t>
            </a:r>
            <a:r>
              <a:rPr lang="en-GB" sz="1800" u="sng" dirty="0">
                <a:solidFill>
                  <a:schemeClr val="accent4"/>
                </a:solidFill>
                <a:hlinkClick r:id="rId2" tooltip="https://www.lgpsmember.org/tol/thinking-leaving-when.php">
                  <a:extLst>
                    <a:ext uri="{A12FA001-AC4F-418D-AE19-62706E023703}">
                      <ahyp:hlinkClr xmlns:ahyp="http://schemas.microsoft.com/office/drawing/2018/hyperlinkcolor" val="tx"/>
                    </a:ext>
                  </a:extLst>
                </a:hlinkClick>
              </a:rPr>
              <a:t>https://www.lgpsmember.org/tol/thinking-leaving-when.php</a:t>
            </a:r>
            <a:endParaRPr lang="en-GB" sz="1800" dirty="0">
              <a:solidFill>
                <a:schemeClr val="accent4"/>
              </a:solidFill>
            </a:endParaRPr>
          </a:p>
          <a:p>
            <a:endParaRPr lang="en-GB" sz="1800" dirty="0"/>
          </a:p>
        </p:txBody>
      </p:sp>
      <p:sp>
        <p:nvSpPr>
          <p:cNvPr id="4" name="Slide Number Placeholder 3">
            <a:extLst>
              <a:ext uri="{FF2B5EF4-FFF2-40B4-BE49-F238E27FC236}">
                <a16:creationId xmlns:a16="http://schemas.microsoft.com/office/drawing/2014/main" id="{1BB9FFB4-607A-462B-9E19-1E8A03D93D74}"/>
              </a:ext>
            </a:extLst>
          </p:cNvPr>
          <p:cNvSpPr>
            <a:spLocks noGrp="1"/>
          </p:cNvSpPr>
          <p:nvPr>
            <p:ph type="sldNum" sz="quarter" idx="10"/>
          </p:nvPr>
        </p:nvSpPr>
        <p:spPr/>
        <p:txBody>
          <a:bodyPr/>
          <a:lstStyle/>
          <a:p>
            <a:pPr>
              <a:defRPr/>
            </a:pPr>
            <a:fld id="{8DA62C57-F68F-4167-9CC7-0D93D0D78B03}" type="slidenum">
              <a:rPr lang="en-GB" smtClean="0"/>
              <a:pPr>
                <a:defRPr/>
              </a:pPr>
              <a:t>19</a:t>
            </a:fld>
            <a:endParaRPr lang="en-GB" dirty="0"/>
          </a:p>
        </p:txBody>
      </p:sp>
      <p:sp>
        <p:nvSpPr>
          <p:cNvPr id="8" name="Title 1">
            <a:extLst>
              <a:ext uri="{FF2B5EF4-FFF2-40B4-BE49-F238E27FC236}">
                <a16:creationId xmlns:a16="http://schemas.microsoft.com/office/drawing/2014/main" id="{697E28CC-F288-4004-B3F9-B1A89E62B178}"/>
              </a:ext>
            </a:extLst>
          </p:cNvPr>
          <p:cNvSpPr>
            <a:spLocks noGrp="1"/>
          </p:cNvSpPr>
          <p:nvPr>
            <p:ph type="title"/>
          </p:nvPr>
        </p:nvSpPr>
        <p:spPr>
          <a:xfrm>
            <a:off x="527051" y="530961"/>
            <a:ext cx="11131200" cy="511174"/>
          </a:xfrm>
        </p:spPr>
        <p:txBody>
          <a:bodyPr/>
          <a:lstStyle/>
          <a:p>
            <a:r>
              <a:rPr lang="en-GB" dirty="0"/>
              <a:t>Career pathways for staff approaching retirement</a:t>
            </a:r>
          </a:p>
        </p:txBody>
      </p:sp>
      <p:sp>
        <p:nvSpPr>
          <p:cNvPr id="10" name="TextBox 9">
            <a:extLst>
              <a:ext uri="{FF2B5EF4-FFF2-40B4-BE49-F238E27FC236}">
                <a16:creationId xmlns:a16="http://schemas.microsoft.com/office/drawing/2014/main" id="{364D70DB-C933-466D-B16B-245DA0746ED3}"/>
              </a:ext>
            </a:extLst>
          </p:cNvPr>
          <p:cNvSpPr txBox="1"/>
          <p:nvPr/>
        </p:nvSpPr>
        <p:spPr>
          <a:xfrm>
            <a:off x="628651" y="1163013"/>
            <a:ext cx="11029600" cy="1261884"/>
          </a:xfrm>
          <a:prstGeom prst="rect">
            <a:avLst/>
          </a:prstGeom>
          <a:solidFill>
            <a:schemeClr val="accent6">
              <a:lumMod val="50000"/>
            </a:schemeClr>
          </a:solidFill>
        </p:spPr>
        <p:txBody>
          <a:bodyPr wrap="square" rtlCol="0">
            <a:spAutoFit/>
          </a:bodyPr>
          <a:lstStyle/>
          <a:p>
            <a:pPr algn="ctr"/>
            <a:endParaRPr lang="en-GB" dirty="0">
              <a:solidFill>
                <a:schemeClr val="bg1"/>
              </a:solidFill>
            </a:endParaRPr>
          </a:p>
          <a:p>
            <a:pPr algn="ctr"/>
            <a:r>
              <a:rPr lang="en-GB" sz="2000" dirty="0">
                <a:solidFill>
                  <a:schemeClr val="bg1"/>
                </a:solidFill>
              </a:rPr>
              <a:t>The NPS values the lived experience and technical skills of staff throughout their careers</a:t>
            </a:r>
          </a:p>
          <a:p>
            <a:pPr algn="ctr"/>
            <a:r>
              <a:rPr lang="en-GB" sz="2000" dirty="0">
                <a:solidFill>
                  <a:schemeClr val="bg1"/>
                </a:solidFill>
              </a:rPr>
              <a:t>We are working on options available to colleagues considering their future retirement plans</a:t>
            </a:r>
          </a:p>
          <a:p>
            <a:endParaRPr lang="en-GB" dirty="0"/>
          </a:p>
        </p:txBody>
      </p:sp>
      <p:sp>
        <p:nvSpPr>
          <p:cNvPr id="11" name="TextBox 10">
            <a:extLst>
              <a:ext uri="{FF2B5EF4-FFF2-40B4-BE49-F238E27FC236}">
                <a16:creationId xmlns:a16="http://schemas.microsoft.com/office/drawing/2014/main" id="{ECBD4828-9552-4C89-9B0E-5202C9AA9C58}"/>
              </a:ext>
            </a:extLst>
          </p:cNvPr>
          <p:cNvSpPr txBox="1"/>
          <p:nvPr/>
        </p:nvSpPr>
        <p:spPr>
          <a:xfrm>
            <a:off x="547371" y="5133539"/>
            <a:ext cx="11289029" cy="923330"/>
          </a:xfrm>
          <a:prstGeom prst="rect">
            <a:avLst/>
          </a:prstGeom>
          <a:noFill/>
        </p:spPr>
        <p:txBody>
          <a:bodyPr wrap="square" rtlCol="0">
            <a:spAutoFit/>
          </a:bodyPr>
          <a:lstStyle/>
          <a:p>
            <a:pPr algn="ctr"/>
            <a:r>
              <a:rPr lang="en-GB" dirty="0">
                <a:solidFill>
                  <a:schemeClr val="tx2"/>
                </a:solidFill>
              </a:rPr>
              <a:t>More information is available on the </a:t>
            </a:r>
            <a:r>
              <a:rPr lang="en-GB" u="sng" dirty="0">
                <a:solidFill>
                  <a:schemeClr val="tx2"/>
                </a:solidFill>
                <a:hlinkClick r:id="rId3">
                  <a:extLst>
                    <a:ext uri="{A12FA001-AC4F-418D-AE19-62706E023703}">
                      <ahyp:hlinkClr xmlns:ahyp="http://schemas.microsoft.com/office/drawing/2018/hyperlinkcolor" val="tx"/>
                    </a:ext>
                  </a:extLst>
                </a:hlinkClick>
              </a:rPr>
              <a:t>Retirement and extension of service</a:t>
            </a:r>
            <a:r>
              <a:rPr lang="en-GB" u="sng" dirty="0">
                <a:solidFill>
                  <a:schemeClr val="tx2"/>
                </a:solidFill>
              </a:rPr>
              <a:t> </a:t>
            </a:r>
            <a:r>
              <a:rPr lang="en-GB" dirty="0">
                <a:solidFill>
                  <a:schemeClr val="tx2"/>
                </a:solidFill>
              </a:rPr>
              <a:t>intranet page</a:t>
            </a:r>
          </a:p>
          <a:p>
            <a:pPr algn="ctr"/>
            <a:r>
              <a:rPr lang="en-GB" dirty="0">
                <a:solidFill>
                  <a:schemeClr val="tx2"/>
                </a:solidFill>
              </a:rPr>
              <a:t>Please email the Recruitment &amp; Retention team </a:t>
            </a:r>
            <a:r>
              <a:rPr lang="en-GB" u="sng" dirty="0">
                <a:solidFill>
                  <a:schemeClr val="tx2"/>
                </a:solidFill>
                <a:hlinkClick r:id="rId4">
                  <a:extLst>
                    <a:ext uri="{A12FA001-AC4F-418D-AE19-62706E023703}">
                      <ahyp:hlinkClr xmlns:ahyp="http://schemas.microsoft.com/office/drawing/2018/hyperlinkcolor" val="tx"/>
                    </a:ext>
                  </a:extLst>
                </a:hlinkClick>
              </a:rPr>
              <a:t>PWPRecruitmentRetentionPolicy@justice.gov.uk</a:t>
            </a:r>
            <a:r>
              <a:rPr lang="en-GB" dirty="0">
                <a:solidFill>
                  <a:schemeClr val="tx2"/>
                </a:solidFill>
              </a:rPr>
              <a:t> if you have a specific question</a:t>
            </a:r>
          </a:p>
        </p:txBody>
      </p:sp>
    </p:spTree>
    <p:extLst>
      <p:ext uri="{BB962C8B-B14F-4D97-AF65-F5344CB8AC3E}">
        <p14:creationId xmlns:p14="http://schemas.microsoft.com/office/powerpoint/2010/main" val="2950145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1C42F-FFDC-4CA0-A30D-34EFD401FD78}"/>
              </a:ext>
            </a:extLst>
          </p:cNvPr>
          <p:cNvSpPr>
            <a:spLocks noGrp="1"/>
          </p:cNvSpPr>
          <p:nvPr>
            <p:ph type="title"/>
          </p:nvPr>
        </p:nvSpPr>
        <p:spPr/>
        <p:txBody>
          <a:bodyPr/>
          <a:lstStyle/>
          <a:p>
            <a:r>
              <a:rPr lang="en-GB" dirty="0"/>
              <a:t>Regional Team Briefing purpose </a:t>
            </a:r>
          </a:p>
        </p:txBody>
      </p:sp>
      <p:sp>
        <p:nvSpPr>
          <p:cNvPr id="4" name="Slide Number Placeholder 3">
            <a:extLst>
              <a:ext uri="{FF2B5EF4-FFF2-40B4-BE49-F238E27FC236}">
                <a16:creationId xmlns:a16="http://schemas.microsoft.com/office/drawing/2014/main" id="{EC25C1F0-E1C3-4863-A4D1-C214DE3AD5A1}"/>
              </a:ext>
            </a:extLst>
          </p:cNvPr>
          <p:cNvSpPr>
            <a:spLocks noGrp="1"/>
          </p:cNvSpPr>
          <p:nvPr>
            <p:ph type="sldNum" sz="quarter" idx="10"/>
          </p:nvPr>
        </p:nvSpPr>
        <p:spPr/>
        <p:txBody>
          <a:bodyPr/>
          <a:lstStyle/>
          <a:p>
            <a:pPr>
              <a:defRPr/>
            </a:pPr>
            <a:fld id="{8DA62C57-F68F-4167-9CC7-0D93D0D78B03}" type="slidenum">
              <a:rPr lang="en-GB" smtClean="0"/>
              <a:pPr>
                <a:defRPr/>
              </a:pPr>
              <a:t>2</a:t>
            </a:fld>
            <a:endParaRPr lang="en-GB" dirty="0"/>
          </a:p>
        </p:txBody>
      </p:sp>
      <p:sp>
        <p:nvSpPr>
          <p:cNvPr id="5" name="Rectangle 4">
            <a:extLst>
              <a:ext uri="{FF2B5EF4-FFF2-40B4-BE49-F238E27FC236}">
                <a16:creationId xmlns:a16="http://schemas.microsoft.com/office/drawing/2014/main" id="{F8907B5B-3E77-4896-8137-E995BAC454D4}"/>
              </a:ext>
            </a:extLst>
          </p:cNvPr>
          <p:cNvSpPr/>
          <p:nvPr/>
        </p:nvSpPr>
        <p:spPr>
          <a:xfrm>
            <a:off x="884155" y="1167062"/>
            <a:ext cx="2941888" cy="462012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6" name="TextBox 5">
            <a:extLst>
              <a:ext uri="{FF2B5EF4-FFF2-40B4-BE49-F238E27FC236}">
                <a16:creationId xmlns:a16="http://schemas.microsoft.com/office/drawing/2014/main" id="{6A2E2003-F0B1-467E-BE41-DEA8A91F28DA}"/>
              </a:ext>
            </a:extLst>
          </p:cNvPr>
          <p:cNvSpPr txBox="1"/>
          <p:nvPr/>
        </p:nvSpPr>
        <p:spPr>
          <a:xfrm>
            <a:off x="1157957" y="1280058"/>
            <a:ext cx="2394284" cy="4031873"/>
          </a:xfrm>
          <a:prstGeom prst="rect">
            <a:avLst/>
          </a:prstGeom>
          <a:noFill/>
        </p:spPr>
        <p:txBody>
          <a:bodyPr wrap="square" rtlCol="0">
            <a:spAutoFit/>
          </a:bodyPr>
          <a:lstStyle/>
          <a:p>
            <a:pPr algn="ctr"/>
            <a:r>
              <a:rPr lang="en-GB" sz="2000" dirty="0">
                <a:solidFill>
                  <a:schemeClr val="bg1"/>
                </a:solidFill>
              </a:rPr>
              <a:t> </a:t>
            </a:r>
            <a:r>
              <a:rPr lang="en-GB" sz="3600" b="1" dirty="0">
                <a:solidFill>
                  <a:schemeClr val="bg1"/>
                </a:solidFill>
              </a:rPr>
              <a:t>1</a:t>
            </a:r>
            <a:r>
              <a:rPr lang="en-GB" sz="2800" b="1" dirty="0">
                <a:solidFill>
                  <a:schemeClr val="bg1"/>
                </a:solidFill>
              </a:rPr>
              <a:t> </a:t>
            </a:r>
          </a:p>
          <a:p>
            <a:endParaRPr lang="en-GB" sz="2000" dirty="0">
              <a:solidFill>
                <a:schemeClr val="bg1"/>
              </a:solidFill>
            </a:endParaRPr>
          </a:p>
          <a:p>
            <a:endParaRPr lang="en-GB" sz="2000" dirty="0">
              <a:solidFill>
                <a:schemeClr val="bg1"/>
              </a:solidFill>
            </a:endParaRPr>
          </a:p>
          <a:p>
            <a:r>
              <a:rPr lang="en-GB" sz="2000" dirty="0">
                <a:solidFill>
                  <a:schemeClr val="bg1"/>
                </a:solidFill>
              </a:rPr>
              <a:t>We’re aware of and informed about national and regional change from the Probation Reform, Probation Workforce and Recovery Programmes </a:t>
            </a:r>
          </a:p>
        </p:txBody>
      </p:sp>
      <p:sp>
        <p:nvSpPr>
          <p:cNvPr id="8" name="Rectangle 7">
            <a:extLst>
              <a:ext uri="{FF2B5EF4-FFF2-40B4-BE49-F238E27FC236}">
                <a16:creationId xmlns:a16="http://schemas.microsoft.com/office/drawing/2014/main" id="{D04686DB-57A0-442B-B120-4494492AE26B}"/>
              </a:ext>
            </a:extLst>
          </p:cNvPr>
          <p:cNvSpPr/>
          <p:nvPr/>
        </p:nvSpPr>
        <p:spPr>
          <a:xfrm>
            <a:off x="4696160" y="1167061"/>
            <a:ext cx="2941888" cy="4620127"/>
          </a:xfrm>
          <a:prstGeom prst="rect">
            <a:avLst/>
          </a:prstGeom>
          <a:solidFill>
            <a:srgbClr val="B88A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9" name="Rectangle 8">
            <a:extLst>
              <a:ext uri="{FF2B5EF4-FFF2-40B4-BE49-F238E27FC236}">
                <a16:creationId xmlns:a16="http://schemas.microsoft.com/office/drawing/2014/main" id="{93603DA9-BCCC-47A2-AD83-9D77DE0CAE3A}"/>
              </a:ext>
            </a:extLst>
          </p:cNvPr>
          <p:cNvSpPr/>
          <p:nvPr/>
        </p:nvSpPr>
        <p:spPr>
          <a:xfrm>
            <a:off x="8508165" y="1167061"/>
            <a:ext cx="2941888" cy="46201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0" name="TextBox 9">
            <a:extLst>
              <a:ext uri="{FF2B5EF4-FFF2-40B4-BE49-F238E27FC236}">
                <a16:creationId xmlns:a16="http://schemas.microsoft.com/office/drawing/2014/main" id="{4B834869-1AB7-4D7A-8297-5275C6CBCD3A}"/>
              </a:ext>
            </a:extLst>
          </p:cNvPr>
          <p:cNvSpPr txBox="1"/>
          <p:nvPr/>
        </p:nvSpPr>
        <p:spPr>
          <a:xfrm>
            <a:off x="4969962" y="1280057"/>
            <a:ext cx="2394284" cy="4031873"/>
          </a:xfrm>
          <a:prstGeom prst="rect">
            <a:avLst/>
          </a:prstGeom>
          <a:noFill/>
        </p:spPr>
        <p:txBody>
          <a:bodyPr wrap="square" rtlCol="0">
            <a:spAutoFit/>
          </a:bodyPr>
          <a:lstStyle/>
          <a:p>
            <a:pPr algn="ctr"/>
            <a:r>
              <a:rPr lang="en-GB" sz="2000" dirty="0">
                <a:solidFill>
                  <a:schemeClr val="bg1"/>
                </a:solidFill>
              </a:rPr>
              <a:t> </a:t>
            </a:r>
            <a:r>
              <a:rPr lang="en-GB" sz="3600" b="1" dirty="0">
                <a:solidFill>
                  <a:schemeClr val="bg1"/>
                </a:solidFill>
              </a:rPr>
              <a:t>2</a:t>
            </a:r>
            <a:r>
              <a:rPr lang="en-GB" sz="2800" b="1" dirty="0">
                <a:solidFill>
                  <a:schemeClr val="bg1"/>
                </a:solidFill>
              </a:rPr>
              <a:t> </a:t>
            </a:r>
          </a:p>
          <a:p>
            <a:endParaRPr lang="en-GB" sz="2000" dirty="0">
              <a:solidFill>
                <a:schemeClr val="bg1"/>
              </a:solidFill>
            </a:endParaRPr>
          </a:p>
          <a:p>
            <a:endParaRPr lang="en-GB" sz="2000" dirty="0">
              <a:solidFill>
                <a:schemeClr val="bg1"/>
              </a:solidFill>
            </a:endParaRPr>
          </a:p>
          <a:p>
            <a:r>
              <a:rPr lang="en-GB" sz="2000" dirty="0">
                <a:solidFill>
                  <a:schemeClr val="bg1"/>
                </a:solidFill>
              </a:rPr>
              <a:t>Our opportunity to discuss how these changes might affect our team and any actions we might need to take to align with and support these changes</a:t>
            </a:r>
          </a:p>
        </p:txBody>
      </p:sp>
      <p:sp>
        <p:nvSpPr>
          <p:cNvPr id="11" name="TextBox 10">
            <a:extLst>
              <a:ext uri="{FF2B5EF4-FFF2-40B4-BE49-F238E27FC236}">
                <a16:creationId xmlns:a16="http://schemas.microsoft.com/office/drawing/2014/main" id="{1BD2DC32-D28A-4A62-9949-ABE2BC134EE9}"/>
              </a:ext>
            </a:extLst>
          </p:cNvPr>
          <p:cNvSpPr txBox="1"/>
          <p:nvPr/>
        </p:nvSpPr>
        <p:spPr>
          <a:xfrm>
            <a:off x="8781967" y="1280056"/>
            <a:ext cx="2394284" cy="3108543"/>
          </a:xfrm>
          <a:prstGeom prst="rect">
            <a:avLst/>
          </a:prstGeom>
          <a:noFill/>
        </p:spPr>
        <p:txBody>
          <a:bodyPr wrap="square" rtlCol="0">
            <a:spAutoFit/>
          </a:bodyPr>
          <a:lstStyle/>
          <a:p>
            <a:pPr algn="ctr"/>
            <a:r>
              <a:rPr lang="en-GB" sz="2000" dirty="0">
                <a:solidFill>
                  <a:schemeClr val="bg1"/>
                </a:solidFill>
              </a:rPr>
              <a:t> </a:t>
            </a:r>
            <a:r>
              <a:rPr lang="en-GB" sz="3600" b="1" dirty="0">
                <a:solidFill>
                  <a:schemeClr val="bg1"/>
                </a:solidFill>
              </a:rPr>
              <a:t>3</a:t>
            </a:r>
            <a:r>
              <a:rPr lang="en-GB" sz="2800" b="1" dirty="0">
                <a:solidFill>
                  <a:schemeClr val="bg1"/>
                </a:solidFill>
              </a:rPr>
              <a:t> </a:t>
            </a:r>
          </a:p>
          <a:p>
            <a:endParaRPr lang="en-GB" sz="2000" dirty="0">
              <a:solidFill>
                <a:schemeClr val="bg1"/>
              </a:solidFill>
            </a:endParaRPr>
          </a:p>
          <a:p>
            <a:endParaRPr lang="en-GB" sz="2000" dirty="0">
              <a:solidFill>
                <a:schemeClr val="bg1"/>
              </a:solidFill>
            </a:endParaRPr>
          </a:p>
          <a:p>
            <a:r>
              <a:rPr lang="en-GB" sz="2000" dirty="0">
                <a:solidFill>
                  <a:schemeClr val="bg1"/>
                </a:solidFill>
              </a:rPr>
              <a:t>Clarify our region’s and team’s areas of focus for this month – what are our big deliverables?</a:t>
            </a:r>
          </a:p>
        </p:txBody>
      </p:sp>
    </p:spTree>
    <p:extLst>
      <p:ext uri="{BB962C8B-B14F-4D97-AF65-F5344CB8AC3E}">
        <p14:creationId xmlns:p14="http://schemas.microsoft.com/office/powerpoint/2010/main" val="581013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06AA0-264A-45C4-AEE6-FE517DB48B15}"/>
              </a:ext>
            </a:extLst>
          </p:cNvPr>
          <p:cNvSpPr>
            <a:spLocks noGrp="1"/>
          </p:cNvSpPr>
          <p:nvPr>
            <p:ph type="title"/>
          </p:nvPr>
        </p:nvSpPr>
        <p:spPr/>
        <p:txBody>
          <a:bodyPr/>
          <a:lstStyle/>
          <a:p>
            <a:r>
              <a:rPr lang="en-GB" dirty="0"/>
              <a:t>L&amp;D:  new national transfer and transition plan </a:t>
            </a:r>
          </a:p>
        </p:txBody>
      </p:sp>
      <p:sp>
        <p:nvSpPr>
          <p:cNvPr id="3" name="Content Placeholder 2">
            <a:extLst>
              <a:ext uri="{FF2B5EF4-FFF2-40B4-BE49-F238E27FC236}">
                <a16:creationId xmlns:a16="http://schemas.microsoft.com/office/drawing/2014/main" id="{7AB42C26-2E9F-4677-AD3C-43F6DC7095DF}"/>
              </a:ext>
            </a:extLst>
          </p:cNvPr>
          <p:cNvSpPr>
            <a:spLocks noGrp="1"/>
          </p:cNvSpPr>
          <p:nvPr>
            <p:ph idx="1"/>
          </p:nvPr>
        </p:nvSpPr>
        <p:spPr>
          <a:xfrm>
            <a:off x="527051" y="1114425"/>
            <a:ext cx="11133667" cy="4775201"/>
          </a:xfrm>
        </p:spPr>
        <p:txBody>
          <a:bodyPr/>
          <a:lstStyle/>
          <a:p>
            <a:pPr marL="0" indent="0">
              <a:buNone/>
            </a:pPr>
            <a:r>
              <a:rPr lang="en-GB" b="1" dirty="0">
                <a:solidFill>
                  <a:schemeClr val="accent4"/>
                </a:solidFill>
              </a:rPr>
              <a:t>National transfer and transition plan</a:t>
            </a:r>
            <a:endParaRPr lang="en-GB" dirty="0">
              <a:solidFill>
                <a:schemeClr val="accent4"/>
              </a:solidFill>
            </a:endParaRPr>
          </a:p>
          <a:p>
            <a:r>
              <a:rPr lang="en-GB" dirty="0"/>
              <a:t>Our national L&amp;D transfer and transition plan was recently shared with Probation Learning Leads and Transition Leads</a:t>
            </a:r>
          </a:p>
          <a:p>
            <a:r>
              <a:rPr lang="en-GB" dirty="0"/>
              <a:t>It sets out the national learning and development offering available to CRC and NPS staff to support our transition to the new </a:t>
            </a:r>
            <a:r>
              <a:rPr lang="en-GB" dirty="0">
                <a:hlinkClick r:id="rId2"/>
              </a:rPr>
              <a:t>Target Operating Model </a:t>
            </a:r>
            <a:endParaRPr lang="en-GB" dirty="0"/>
          </a:p>
          <a:p>
            <a:r>
              <a:rPr lang="en-GB" dirty="0"/>
              <a:t>Regional post transfer L&amp;D plans are being developed</a:t>
            </a:r>
          </a:p>
          <a:p>
            <a:pPr marL="0" indent="0">
              <a:buNone/>
            </a:pPr>
            <a:r>
              <a:rPr lang="en-GB" b="1" dirty="0">
                <a:solidFill>
                  <a:schemeClr val="accent4"/>
                </a:solidFill>
              </a:rPr>
              <a:t>Accessing learning not provided through the NPS L&amp;D model</a:t>
            </a:r>
            <a:endParaRPr lang="en-GB" dirty="0">
              <a:solidFill>
                <a:schemeClr val="accent4"/>
              </a:solidFill>
            </a:endParaRPr>
          </a:p>
          <a:p>
            <a:r>
              <a:rPr lang="en-GB" dirty="0"/>
              <a:t>Learning that is currently available through other providers such as CSL, HMPPS Talent &amp; Capability teams and Interventions services will not be delivered through the NPS L&amp;D model</a:t>
            </a:r>
          </a:p>
          <a:p>
            <a:r>
              <a:rPr lang="en-GB" dirty="0"/>
              <a:t>This learning may be commissioned and / or procured directly by regions</a:t>
            </a:r>
          </a:p>
          <a:p>
            <a:pPr marL="0" indent="0">
              <a:buNone/>
            </a:pPr>
            <a:endParaRPr lang="en-GB" dirty="0"/>
          </a:p>
        </p:txBody>
      </p:sp>
      <p:sp>
        <p:nvSpPr>
          <p:cNvPr id="4" name="Slide Number Placeholder 3">
            <a:extLst>
              <a:ext uri="{FF2B5EF4-FFF2-40B4-BE49-F238E27FC236}">
                <a16:creationId xmlns:a16="http://schemas.microsoft.com/office/drawing/2014/main" id="{BDEE4B1F-02F4-438C-AD16-21104CBD1CC1}"/>
              </a:ext>
            </a:extLst>
          </p:cNvPr>
          <p:cNvSpPr>
            <a:spLocks noGrp="1"/>
          </p:cNvSpPr>
          <p:nvPr>
            <p:ph type="sldNum" sz="quarter" idx="10"/>
          </p:nvPr>
        </p:nvSpPr>
        <p:spPr/>
        <p:txBody>
          <a:bodyPr/>
          <a:lstStyle/>
          <a:p>
            <a:pPr>
              <a:defRPr/>
            </a:pPr>
            <a:fld id="{8DA62C57-F68F-4167-9CC7-0D93D0D78B03}" type="slidenum">
              <a:rPr lang="en-GB" smtClean="0"/>
              <a:pPr>
                <a:defRPr/>
              </a:pPr>
              <a:t>20</a:t>
            </a:fld>
            <a:endParaRPr lang="en-GB" dirty="0"/>
          </a:p>
        </p:txBody>
      </p:sp>
    </p:spTree>
    <p:extLst>
      <p:ext uri="{BB962C8B-B14F-4D97-AF65-F5344CB8AC3E}">
        <p14:creationId xmlns:p14="http://schemas.microsoft.com/office/powerpoint/2010/main" val="1866807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C6D3F-DDC2-4005-8EE8-0F17D0263075}"/>
              </a:ext>
            </a:extLst>
          </p:cNvPr>
          <p:cNvSpPr>
            <a:spLocks noGrp="1"/>
          </p:cNvSpPr>
          <p:nvPr>
            <p:ph type="title"/>
          </p:nvPr>
        </p:nvSpPr>
        <p:spPr/>
        <p:txBody>
          <a:bodyPr/>
          <a:lstStyle/>
          <a:p>
            <a:r>
              <a:rPr lang="en-GB" dirty="0"/>
              <a:t>L&amp;D:  May and June initiatives</a:t>
            </a:r>
          </a:p>
        </p:txBody>
      </p:sp>
      <p:sp>
        <p:nvSpPr>
          <p:cNvPr id="3" name="Content Placeholder 2">
            <a:extLst>
              <a:ext uri="{FF2B5EF4-FFF2-40B4-BE49-F238E27FC236}">
                <a16:creationId xmlns:a16="http://schemas.microsoft.com/office/drawing/2014/main" id="{A4D89B53-BAB3-4222-9598-200D2197F403}"/>
              </a:ext>
            </a:extLst>
          </p:cNvPr>
          <p:cNvSpPr>
            <a:spLocks noGrp="1"/>
          </p:cNvSpPr>
          <p:nvPr>
            <p:ph idx="1"/>
          </p:nvPr>
        </p:nvSpPr>
        <p:spPr>
          <a:xfrm>
            <a:off x="529167" y="1008062"/>
            <a:ext cx="5566834" cy="4841876"/>
          </a:xfrm>
        </p:spPr>
        <p:txBody>
          <a:bodyPr/>
          <a:lstStyle/>
          <a:p>
            <a:pPr marL="0" indent="0">
              <a:buNone/>
            </a:pPr>
            <a:r>
              <a:rPr lang="en-GB" sz="1800" b="1" dirty="0">
                <a:solidFill>
                  <a:schemeClr val="accent4"/>
                </a:solidFill>
              </a:rPr>
              <a:t>Post Day 1 learning</a:t>
            </a:r>
            <a:endParaRPr lang="en-GB" sz="1800" dirty="0">
              <a:solidFill>
                <a:schemeClr val="accent4"/>
              </a:solidFill>
            </a:endParaRPr>
          </a:p>
          <a:p>
            <a:r>
              <a:rPr lang="en-GB" sz="1800" dirty="0"/>
              <a:t>An overview of the post transfer learning offer, including learning to support our move to mixed caseloads, will be available via the </a:t>
            </a:r>
            <a:r>
              <a:rPr lang="en-GB" sz="1800" dirty="0">
                <a:hlinkClick r:id="rId2"/>
              </a:rPr>
              <a:t>Welcome Hub</a:t>
            </a:r>
            <a:endParaRPr lang="en-GB" sz="1800" dirty="0"/>
          </a:p>
          <a:p>
            <a:r>
              <a:rPr lang="en-GB" sz="1800" dirty="0"/>
              <a:t>Probation Learning Leads will define, share and manage regional L&amp;D delivery at a local level</a:t>
            </a:r>
          </a:p>
          <a:p>
            <a:r>
              <a:rPr lang="en-GB" sz="1800" dirty="0"/>
              <a:t>Regional L&amp;D delivery will include core operational learning offered through the NPS L&amp;D model and learning provided through other routes, such as CSL, Interventions Services, etc.</a:t>
            </a:r>
          </a:p>
          <a:p>
            <a:pPr marL="0" indent="0">
              <a:buNone/>
            </a:pPr>
            <a:r>
              <a:rPr lang="en-GB" dirty="0"/>
              <a:t> </a:t>
            </a:r>
          </a:p>
          <a:p>
            <a:endParaRPr lang="en-GB" dirty="0"/>
          </a:p>
        </p:txBody>
      </p:sp>
      <p:sp>
        <p:nvSpPr>
          <p:cNvPr id="4" name="Slide Number Placeholder 3">
            <a:extLst>
              <a:ext uri="{FF2B5EF4-FFF2-40B4-BE49-F238E27FC236}">
                <a16:creationId xmlns:a16="http://schemas.microsoft.com/office/drawing/2014/main" id="{592F982A-A4AC-44E6-BDED-7942FC5A000D}"/>
              </a:ext>
            </a:extLst>
          </p:cNvPr>
          <p:cNvSpPr>
            <a:spLocks noGrp="1"/>
          </p:cNvSpPr>
          <p:nvPr>
            <p:ph type="sldNum" sz="quarter" idx="10"/>
          </p:nvPr>
        </p:nvSpPr>
        <p:spPr/>
        <p:txBody>
          <a:bodyPr/>
          <a:lstStyle/>
          <a:p>
            <a:pPr>
              <a:defRPr/>
            </a:pPr>
            <a:fld id="{8DA62C57-F68F-4167-9CC7-0D93D0D78B03}" type="slidenum">
              <a:rPr lang="en-GB" smtClean="0"/>
              <a:pPr>
                <a:defRPr/>
              </a:pPr>
              <a:t>21</a:t>
            </a:fld>
            <a:endParaRPr lang="en-GB" dirty="0"/>
          </a:p>
        </p:txBody>
      </p:sp>
      <p:sp>
        <p:nvSpPr>
          <p:cNvPr id="5" name="Rectangle 4">
            <a:extLst>
              <a:ext uri="{FF2B5EF4-FFF2-40B4-BE49-F238E27FC236}">
                <a16:creationId xmlns:a16="http://schemas.microsoft.com/office/drawing/2014/main" id="{EA45DF14-A3FC-4716-A8A3-C99606D2BB67}"/>
              </a:ext>
            </a:extLst>
          </p:cNvPr>
          <p:cNvSpPr/>
          <p:nvPr/>
        </p:nvSpPr>
        <p:spPr>
          <a:xfrm>
            <a:off x="6705600" y="943174"/>
            <a:ext cx="5115526" cy="2862322"/>
          </a:xfrm>
          <a:prstGeom prst="rect">
            <a:avLst/>
          </a:prstGeom>
        </p:spPr>
        <p:txBody>
          <a:bodyPr wrap="square">
            <a:spAutoFit/>
          </a:bodyPr>
          <a:lstStyle/>
          <a:p>
            <a:pPr marL="0" indent="0">
              <a:buNone/>
            </a:pPr>
            <a:r>
              <a:rPr lang="en-GB" b="1" dirty="0">
                <a:solidFill>
                  <a:schemeClr val="accent4"/>
                </a:solidFill>
              </a:rPr>
              <a:t>New non learning requirements</a:t>
            </a:r>
          </a:p>
          <a:p>
            <a:pPr marL="285750" indent="-285750">
              <a:buFont typeface="Arial" panose="020B0604020202020204" pitchFamily="34" charset="0"/>
              <a:buChar char="•"/>
            </a:pPr>
            <a:r>
              <a:rPr lang="en-GB" dirty="0"/>
              <a:t>The Probation Reform Programme Communications and Change Plan captures new requirements to support staff awareness of how current and future change may impact their roles, such as guidance provision and changes to policy frameworks and processes</a:t>
            </a:r>
          </a:p>
          <a:p>
            <a:endParaRPr lang="en-GB" dirty="0"/>
          </a:p>
          <a:p>
            <a:pPr marL="285750" indent="-285750">
              <a:buFont typeface="Arial" panose="020B0604020202020204" pitchFamily="34" charset="0"/>
              <a:buChar char="•"/>
            </a:pPr>
            <a:r>
              <a:rPr lang="en-GB" dirty="0"/>
              <a:t>Delivery is now under way, including scoping post Day 1 requirements  </a:t>
            </a:r>
          </a:p>
        </p:txBody>
      </p:sp>
    </p:spTree>
    <p:extLst>
      <p:ext uri="{BB962C8B-B14F-4D97-AF65-F5344CB8AC3E}">
        <p14:creationId xmlns:p14="http://schemas.microsoft.com/office/powerpoint/2010/main" val="3252205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C816C1-A172-474F-9B6F-8FD18B99D62A}"/>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8223AF-F2F5-41F7-A71C-81CE492BCB88}" type="slidenum">
              <a:rPr kumimoji="0" lang="en-GB" sz="1200" b="1"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GB" sz="1200" b="1" i="0" u="none" strike="noStrike" kern="1200" cap="none" spc="0" normalizeH="0" baseline="0" noProof="0">
              <a:ln>
                <a:noFill/>
              </a:ln>
              <a:solidFill>
                <a:prstClr val="white"/>
              </a:solidFill>
              <a:effectLst/>
              <a:uLnTx/>
              <a:uFillTx/>
              <a:latin typeface="Arial"/>
              <a:ea typeface="+mn-ea"/>
              <a:cs typeface="+mn-cs"/>
            </a:endParaRPr>
          </a:p>
        </p:txBody>
      </p:sp>
      <p:sp>
        <p:nvSpPr>
          <p:cNvPr id="3" name="TextBox 2">
            <a:extLst>
              <a:ext uri="{FF2B5EF4-FFF2-40B4-BE49-F238E27FC236}">
                <a16:creationId xmlns:a16="http://schemas.microsoft.com/office/drawing/2014/main" id="{E2C3F23F-6FED-4D69-824C-C2B4A73375B8}"/>
              </a:ext>
            </a:extLst>
          </p:cNvPr>
          <p:cNvSpPr txBox="1"/>
          <p:nvPr/>
        </p:nvSpPr>
        <p:spPr>
          <a:xfrm>
            <a:off x="428630" y="1512000"/>
            <a:ext cx="3672000" cy="4031873"/>
          </a:xfrm>
          <a:prstGeom prst="rect">
            <a:avLst/>
          </a:prstGeom>
          <a:noFill/>
        </p:spPr>
        <p:txBody>
          <a:bodyPr wrap="square" rtlCol="0">
            <a:spAutoFit/>
          </a:bodyPr>
          <a:lstStyle/>
          <a:p>
            <a:r>
              <a:rPr lang="en-GB" sz="1600" b="1">
                <a:solidFill>
                  <a:schemeClr val="accent4"/>
                </a:solidFill>
              </a:rPr>
              <a:t>What?</a:t>
            </a:r>
          </a:p>
          <a:p>
            <a:pPr marL="182563" indent="-182563">
              <a:buFont typeface="Arial" panose="020B0604020202020204" pitchFamily="34" charset="0"/>
              <a:buChar char="•"/>
            </a:pPr>
            <a:r>
              <a:rPr lang="en-GB" sz="1500">
                <a:solidFill>
                  <a:srgbClr val="000000"/>
                </a:solidFill>
              </a:rPr>
              <a:t>Ahead of the introduction of the Commissioned Rehabilitative Service we want probation practitioners to have trust and confidence in the Day 1 services overall and to know what will be available in their area</a:t>
            </a:r>
          </a:p>
          <a:p>
            <a:pPr marL="182563" indent="-182563"/>
            <a:endParaRPr lang="en-GB" sz="1500">
              <a:solidFill>
                <a:srgbClr val="000000"/>
              </a:solidFill>
              <a:cs typeface="Arial"/>
            </a:endParaRPr>
          </a:p>
          <a:p>
            <a:pPr marL="182563" indent="-182563">
              <a:buFont typeface="Arial" panose="020B0604020202020204" pitchFamily="34" charset="0"/>
              <a:buChar char="•"/>
            </a:pPr>
            <a:r>
              <a:rPr lang="en-GB" sz="1500">
                <a:solidFill>
                  <a:srgbClr val="000000"/>
                </a:solidFill>
              </a:rPr>
              <a:t>Learning resources are being designed that will support practitioners through the Rehabilitative Services referral journey, including selecting the right intervention, undertaking a referral and working together with the provider to ensure the person on probation experiences seamless support</a:t>
            </a:r>
            <a:endParaRPr lang="en-GB" sz="1500">
              <a:solidFill>
                <a:srgbClr val="000000"/>
              </a:solidFill>
              <a:cs typeface="Arial"/>
            </a:endParaRPr>
          </a:p>
        </p:txBody>
      </p:sp>
      <p:sp>
        <p:nvSpPr>
          <p:cNvPr id="10" name="TextBox 9">
            <a:extLst>
              <a:ext uri="{FF2B5EF4-FFF2-40B4-BE49-F238E27FC236}">
                <a16:creationId xmlns:a16="http://schemas.microsoft.com/office/drawing/2014/main" id="{54DCCAFC-1BD2-4A8B-A7FA-EDBE5C88302C}"/>
              </a:ext>
            </a:extLst>
          </p:cNvPr>
          <p:cNvSpPr txBox="1"/>
          <p:nvPr/>
        </p:nvSpPr>
        <p:spPr>
          <a:xfrm>
            <a:off x="4231725" y="1540754"/>
            <a:ext cx="3686377" cy="5078313"/>
          </a:xfrm>
          <a:prstGeom prst="rect">
            <a:avLst/>
          </a:prstGeom>
          <a:noFill/>
        </p:spPr>
        <p:txBody>
          <a:bodyPr wrap="square" lIns="91440" tIns="45720" rIns="91440" bIns="45720" rtlCol="0" anchor="t">
            <a:spAutoFit/>
          </a:bodyPr>
          <a:lstStyle/>
          <a:p>
            <a:r>
              <a:rPr lang="en-GB" sz="1400" b="1" dirty="0">
                <a:solidFill>
                  <a:schemeClr val="accent4"/>
                </a:solidFill>
                <a:latin typeface="Arial"/>
                <a:cs typeface="Arial"/>
              </a:rPr>
              <a:t>Who?</a:t>
            </a:r>
          </a:p>
          <a:p>
            <a:r>
              <a:rPr lang="en-GB" sz="1400" dirty="0">
                <a:latin typeface="Arial"/>
                <a:cs typeface="Arial"/>
              </a:rPr>
              <a:t>The following staff groups will be required to complete the learning: </a:t>
            </a:r>
            <a:endParaRPr lang="en-GB" sz="1400" dirty="0">
              <a:cs typeface="Arial"/>
            </a:endParaRPr>
          </a:p>
          <a:p>
            <a:pPr marL="285750" indent="-285750">
              <a:buFont typeface="Arial"/>
              <a:buChar char="•"/>
            </a:pPr>
            <a:r>
              <a:rPr lang="en-GB" sz="1400" dirty="0">
                <a:latin typeface="Arial"/>
                <a:cs typeface="Arial"/>
              </a:rPr>
              <a:t>Probation Service Officers </a:t>
            </a:r>
            <a:endParaRPr lang="en-GB" sz="1400" dirty="0">
              <a:cs typeface="Arial"/>
            </a:endParaRPr>
          </a:p>
          <a:p>
            <a:pPr marL="285750" indent="-285750">
              <a:buFont typeface="Arial"/>
              <a:buChar char="•"/>
            </a:pPr>
            <a:r>
              <a:rPr lang="en-GB" sz="1400" dirty="0">
                <a:latin typeface="Arial"/>
                <a:cs typeface="Arial"/>
              </a:rPr>
              <a:t>Probation Officers </a:t>
            </a:r>
            <a:endParaRPr lang="en-GB" sz="1400" dirty="0">
              <a:cs typeface="Arial"/>
            </a:endParaRPr>
          </a:p>
          <a:p>
            <a:pPr marL="285750" indent="-285750">
              <a:buFont typeface="Arial"/>
              <a:buChar char="•"/>
            </a:pPr>
            <a:r>
              <a:rPr lang="en-GB" sz="1400" dirty="0">
                <a:latin typeface="Arial"/>
                <a:cs typeface="Arial"/>
              </a:rPr>
              <a:t>Senior Probation Officers </a:t>
            </a:r>
            <a:endParaRPr lang="en-GB" sz="1400" dirty="0">
              <a:cs typeface="Arial"/>
            </a:endParaRPr>
          </a:p>
          <a:p>
            <a:pPr marL="285750" indent="-285750">
              <a:buFont typeface="Arial"/>
              <a:buChar char="•"/>
            </a:pPr>
            <a:r>
              <a:rPr lang="en-GB" sz="1400" dirty="0">
                <a:latin typeface="Arial"/>
                <a:cs typeface="Arial"/>
              </a:rPr>
              <a:t>Prison based ETTG staff (Community Offender Managers) </a:t>
            </a:r>
            <a:endParaRPr lang="en-GB" sz="1400" dirty="0">
              <a:cs typeface="Arial"/>
            </a:endParaRPr>
          </a:p>
          <a:p>
            <a:pPr marL="285750" indent="-285750">
              <a:buFont typeface="Arial"/>
              <a:buChar char="•"/>
            </a:pPr>
            <a:r>
              <a:rPr lang="en-GB" sz="1400" dirty="0">
                <a:latin typeface="Arial"/>
                <a:cs typeface="Arial"/>
              </a:rPr>
              <a:t>Court Staff </a:t>
            </a:r>
            <a:endParaRPr lang="en-GB" sz="1400" dirty="0">
              <a:cs typeface="Arial"/>
            </a:endParaRPr>
          </a:p>
          <a:p>
            <a:endParaRPr lang="en-GB" sz="1400" b="1" dirty="0">
              <a:solidFill>
                <a:schemeClr val="accent4"/>
              </a:solidFill>
              <a:latin typeface="Arial"/>
              <a:cs typeface="Arial"/>
            </a:endParaRPr>
          </a:p>
          <a:p>
            <a:r>
              <a:rPr lang="en-GB" sz="1400" b="1" dirty="0">
                <a:solidFill>
                  <a:schemeClr val="accent4"/>
                </a:solidFill>
                <a:latin typeface="Arial"/>
                <a:cs typeface="Arial"/>
              </a:rPr>
              <a:t>Learning Access</a:t>
            </a:r>
            <a:endParaRPr lang="en-GB" sz="1400" b="1" dirty="0">
              <a:solidFill>
                <a:schemeClr val="accent4"/>
              </a:solidFill>
              <a:cs typeface="Arial"/>
            </a:endParaRPr>
          </a:p>
          <a:p>
            <a:endParaRPr lang="en-GB" sz="1400" b="1" dirty="0">
              <a:solidFill>
                <a:schemeClr val="accent4"/>
              </a:solidFill>
              <a:cs typeface="Arial" panose="020B0604020202020204" pitchFamily="34" charset="0"/>
            </a:endParaRPr>
          </a:p>
          <a:p>
            <a:r>
              <a:rPr lang="en-US" sz="1400" dirty="0">
                <a:latin typeface="Arial"/>
                <a:cs typeface="Arial"/>
              </a:rPr>
              <a:t>Learning should be accessible via My Learning from mid-May with probation staff required to complete it before June 26.</a:t>
            </a:r>
          </a:p>
          <a:p>
            <a:endParaRPr lang="en-US" sz="1400" dirty="0">
              <a:cs typeface="Arial" panose="020B0604020202020204" pitchFamily="34" charset="0"/>
            </a:endParaRPr>
          </a:p>
          <a:p>
            <a:r>
              <a:rPr lang="en-US" sz="1400" dirty="0">
                <a:latin typeface="Arial"/>
                <a:cs typeface="Arial"/>
              </a:rPr>
              <a:t>Probation Practitioners will have access to a new Refer and Monitor digital system from 12 June. You may wish to take this section of the training before then, but the benefits in terms of ease of use will be more apparent once you can log in.</a:t>
            </a:r>
          </a:p>
          <a:p>
            <a:endParaRPr lang="en-GB" sz="1600" dirty="0">
              <a:solidFill>
                <a:srgbClr val="000000"/>
              </a:solidFill>
              <a:cs typeface="Arial" panose="020B0604020202020204" pitchFamily="34" charset="0"/>
            </a:endParaRPr>
          </a:p>
        </p:txBody>
      </p:sp>
      <p:cxnSp>
        <p:nvCxnSpPr>
          <p:cNvPr id="13" name="Straight Connector 12">
            <a:extLst>
              <a:ext uri="{FF2B5EF4-FFF2-40B4-BE49-F238E27FC236}">
                <a16:creationId xmlns:a16="http://schemas.microsoft.com/office/drawing/2014/main" id="{8FD778E0-F569-443F-B6FB-4398A21E69CA}"/>
              </a:ext>
            </a:extLst>
          </p:cNvPr>
          <p:cNvCxnSpPr>
            <a:cxnSpLocks/>
          </p:cNvCxnSpPr>
          <p:nvPr/>
        </p:nvCxnSpPr>
        <p:spPr>
          <a:xfrm>
            <a:off x="4155325" y="1541299"/>
            <a:ext cx="0" cy="4788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565A541-A724-4DFC-99B9-B55C55D08446}"/>
              </a:ext>
            </a:extLst>
          </p:cNvPr>
          <p:cNvSpPr/>
          <p:nvPr/>
        </p:nvSpPr>
        <p:spPr>
          <a:xfrm>
            <a:off x="590839" y="1026000"/>
            <a:ext cx="11010321" cy="439200"/>
          </a:xfrm>
          <a:prstGeom prst="rect">
            <a:avLst/>
          </a:prstGeom>
          <a:solidFill>
            <a:srgbClr val="7F409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rPr>
              <a:t>Commissioned Rehabilitative Services </a:t>
            </a:r>
            <a:endParaRPr lang="en-GB" sz="1600" b="1" dirty="0">
              <a:solidFill>
                <a:schemeClr val="tx1"/>
              </a:solidFill>
              <a:cs typeface="Arial"/>
            </a:endParaRPr>
          </a:p>
        </p:txBody>
      </p:sp>
      <p:sp>
        <p:nvSpPr>
          <p:cNvPr id="14" name="Title 1">
            <a:extLst>
              <a:ext uri="{FF2B5EF4-FFF2-40B4-BE49-F238E27FC236}">
                <a16:creationId xmlns:a16="http://schemas.microsoft.com/office/drawing/2014/main" id="{50240B37-1039-4B67-A488-71E841C5C519}"/>
              </a:ext>
            </a:extLst>
          </p:cNvPr>
          <p:cNvSpPr txBox="1">
            <a:spLocks/>
          </p:cNvSpPr>
          <p:nvPr/>
        </p:nvSpPr>
        <p:spPr bwMode="auto">
          <a:xfrm>
            <a:off x="540000" y="432000"/>
            <a:ext cx="11131200" cy="511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2500" b="1" kern="1200">
                <a:solidFill>
                  <a:schemeClr val="tx2"/>
                </a:solidFill>
                <a:latin typeface="+mj-lt"/>
                <a:ea typeface="+mj-ea"/>
                <a:cs typeface="+mj-cs"/>
              </a:defRPr>
            </a:lvl1pPr>
            <a:lvl2pPr algn="l" rtl="0" eaLnBrk="1" fontAlgn="base" hangingPunct="1">
              <a:lnSpc>
                <a:spcPct val="90000"/>
              </a:lnSpc>
              <a:spcBef>
                <a:spcPct val="0"/>
              </a:spcBef>
              <a:spcAft>
                <a:spcPct val="0"/>
              </a:spcAft>
              <a:defRPr sz="2500" b="1">
                <a:solidFill>
                  <a:schemeClr val="tx2"/>
                </a:solidFill>
                <a:latin typeface="Arial" panose="020B0604020202020204" pitchFamily="34" charset="0"/>
              </a:defRPr>
            </a:lvl2pPr>
            <a:lvl3pPr algn="l" rtl="0" eaLnBrk="1" fontAlgn="base" hangingPunct="1">
              <a:lnSpc>
                <a:spcPct val="90000"/>
              </a:lnSpc>
              <a:spcBef>
                <a:spcPct val="0"/>
              </a:spcBef>
              <a:spcAft>
                <a:spcPct val="0"/>
              </a:spcAft>
              <a:defRPr sz="2500" b="1">
                <a:solidFill>
                  <a:schemeClr val="tx2"/>
                </a:solidFill>
                <a:latin typeface="Arial" panose="020B0604020202020204" pitchFamily="34" charset="0"/>
              </a:defRPr>
            </a:lvl3pPr>
            <a:lvl4pPr algn="l" rtl="0" eaLnBrk="1" fontAlgn="base" hangingPunct="1">
              <a:lnSpc>
                <a:spcPct val="90000"/>
              </a:lnSpc>
              <a:spcBef>
                <a:spcPct val="0"/>
              </a:spcBef>
              <a:spcAft>
                <a:spcPct val="0"/>
              </a:spcAft>
              <a:defRPr sz="2500" b="1">
                <a:solidFill>
                  <a:schemeClr val="tx2"/>
                </a:solidFill>
                <a:latin typeface="Arial" panose="020B0604020202020204" pitchFamily="34" charset="0"/>
              </a:defRPr>
            </a:lvl4pPr>
            <a:lvl5pPr algn="l" rtl="0" eaLnBrk="1" fontAlgn="base" hangingPunct="1">
              <a:lnSpc>
                <a:spcPct val="90000"/>
              </a:lnSpc>
              <a:spcBef>
                <a:spcPct val="0"/>
              </a:spcBef>
              <a:spcAft>
                <a:spcPct val="0"/>
              </a:spcAft>
              <a:defRPr sz="2500" b="1">
                <a:solidFill>
                  <a:schemeClr val="tx2"/>
                </a:solidFill>
                <a:latin typeface="Arial" panose="020B0604020202020204" pitchFamily="34" charset="0"/>
              </a:defRPr>
            </a:lvl5pPr>
            <a:lvl6pPr marL="457200" algn="l" rtl="0" eaLnBrk="1" fontAlgn="base" hangingPunct="1">
              <a:lnSpc>
                <a:spcPct val="90000"/>
              </a:lnSpc>
              <a:spcBef>
                <a:spcPct val="0"/>
              </a:spcBef>
              <a:spcAft>
                <a:spcPct val="0"/>
              </a:spcAft>
              <a:defRPr sz="2500" b="1">
                <a:solidFill>
                  <a:schemeClr val="tx2"/>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tx2"/>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tx2"/>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tx2"/>
                </a:solidFill>
                <a:latin typeface="Arial" panose="020B0604020202020204" pitchFamily="34" charset="0"/>
              </a:defRPr>
            </a:lvl9pPr>
          </a:lstStyle>
          <a:p>
            <a:r>
              <a:rPr lang="en-GB" dirty="0"/>
              <a:t>L&amp;D:  May and June initiatives</a:t>
            </a:r>
          </a:p>
        </p:txBody>
      </p:sp>
      <p:cxnSp>
        <p:nvCxnSpPr>
          <p:cNvPr id="16" name="Straight Connector 15">
            <a:extLst>
              <a:ext uri="{FF2B5EF4-FFF2-40B4-BE49-F238E27FC236}">
                <a16:creationId xmlns:a16="http://schemas.microsoft.com/office/drawing/2014/main" id="{BAC3DF12-8392-463F-A508-3187529016FC}"/>
              </a:ext>
            </a:extLst>
          </p:cNvPr>
          <p:cNvCxnSpPr>
            <a:cxnSpLocks/>
          </p:cNvCxnSpPr>
          <p:nvPr/>
        </p:nvCxnSpPr>
        <p:spPr>
          <a:xfrm>
            <a:off x="8119336" y="1540800"/>
            <a:ext cx="0" cy="4788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81568DA-559E-4BED-8C33-82A2F241B439}"/>
              </a:ext>
            </a:extLst>
          </p:cNvPr>
          <p:cNvSpPr txBox="1"/>
          <p:nvPr/>
        </p:nvSpPr>
        <p:spPr>
          <a:xfrm>
            <a:off x="8260691" y="1360097"/>
            <a:ext cx="3672000" cy="44165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500" dirty="0">
              <a:solidFill>
                <a:schemeClr val="accent4"/>
              </a:solidFill>
              <a:cs typeface="Arial"/>
            </a:endParaRPr>
          </a:p>
          <a:p>
            <a:r>
              <a:rPr lang="en-US" sz="1400" b="1" dirty="0">
                <a:solidFill>
                  <a:schemeClr val="accent4"/>
                </a:solidFill>
                <a:latin typeface="Arial"/>
                <a:cs typeface="Arial"/>
              </a:rPr>
              <a:t>What do staff need to do in preparation?</a:t>
            </a:r>
          </a:p>
          <a:p>
            <a:r>
              <a:rPr lang="en-US" sz="1400" dirty="0">
                <a:latin typeface="Arial"/>
                <a:cs typeface="Arial"/>
              </a:rPr>
              <a:t>Staff will need to Register on myLearning in advance of mid-May (if not already registered).</a:t>
            </a:r>
          </a:p>
          <a:p>
            <a:r>
              <a:rPr lang="en-US" sz="1400" dirty="0">
                <a:solidFill>
                  <a:srgbClr val="0070C0"/>
                </a:solidFill>
                <a:latin typeface="Arial"/>
                <a:cs typeface="Segoe UI"/>
                <a:hlinkClick r:id="rId3" tooltip="https://mydevelopment.org.uk/login/index.php"/>
              </a:rPr>
              <a:t>https://mydevelopment.org.uk/login/index.php</a:t>
            </a:r>
            <a:endParaRPr lang="en-US" sz="1400" dirty="0">
              <a:solidFill>
                <a:srgbClr val="0070C0"/>
              </a:solidFill>
              <a:latin typeface="Arial"/>
              <a:cs typeface="Segoe UI"/>
            </a:endParaRPr>
          </a:p>
          <a:p>
            <a:endParaRPr lang="en-US" sz="1400" dirty="0">
              <a:cs typeface="Arial"/>
            </a:endParaRPr>
          </a:p>
          <a:p>
            <a:r>
              <a:rPr lang="en-US" sz="1400" dirty="0">
                <a:latin typeface="Arial"/>
                <a:cs typeface="Arial"/>
              </a:rPr>
              <a:t>CRC staff moving into the probation service will be required to access the Non-Directly Employed (NDE) Section of myLearning in advance of June 26 to access the CRS Learning. (See Document)</a:t>
            </a:r>
            <a:endParaRPr lang="en-US" sz="1400" dirty="0">
              <a:cs typeface="Arial"/>
            </a:endParaRPr>
          </a:p>
          <a:p>
            <a:endParaRPr lang="en-US" sz="1400" dirty="0">
              <a:latin typeface="Arial"/>
              <a:cs typeface="Arial"/>
            </a:endParaRPr>
          </a:p>
          <a:p>
            <a:r>
              <a:rPr lang="en-US" sz="1400" b="1" dirty="0">
                <a:latin typeface="Arial"/>
                <a:cs typeface="Arial"/>
              </a:rPr>
              <a:t>Further information</a:t>
            </a:r>
            <a:endParaRPr lang="en-US" sz="1400" b="1" dirty="0">
              <a:cs typeface="Arial"/>
            </a:endParaRPr>
          </a:p>
          <a:p>
            <a:endParaRPr lang="en-US" sz="1400" dirty="0">
              <a:cs typeface="Arial"/>
            </a:endParaRPr>
          </a:p>
          <a:p>
            <a:r>
              <a:rPr lang="en-US" sz="1400" dirty="0">
                <a:latin typeface="Arial"/>
                <a:cs typeface="Arial"/>
              </a:rPr>
              <a:t>Further information on Commissioned Rehabilitative Service can be found On the </a:t>
            </a:r>
            <a:r>
              <a:rPr lang="en-US" sz="1400" dirty="0">
                <a:solidFill>
                  <a:srgbClr val="0070C0"/>
                </a:solidFill>
                <a:latin typeface="Arial"/>
                <a:cs typeface="Arial"/>
                <a:hlinkClick r:id="rId4"/>
              </a:rPr>
              <a:t>HMPPS Intranet</a:t>
            </a:r>
            <a:r>
              <a:rPr lang="en-US" sz="1400" dirty="0">
                <a:latin typeface="Arial"/>
                <a:cs typeface="Arial"/>
              </a:rPr>
              <a:t> and </a:t>
            </a:r>
            <a:r>
              <a:rPr lang="en-US" sz="1400" dirty="0">
                <a:solidFill>
                  <a:srgbClr val="0070C0"/>
                </a:solidFill>
                <a:latin typeface="Arial"/>
                <a:cs typeface="Arial"/>
                <a:hlinkClick r:id="rId5"/>
              </a:rPr>
              <a:t>Unified NPS Welcome Hub</a:t>
            </a:r>
          </a:p>
        </p:txBody>
      </p:sp>
    </p:spTree>
    <p:extLst>
      <p:ext uri="{BB962C8B-B14F-4D97-AF65-F5344CB8AC3E}">
        <p14:creationId xmlns:p14="http://schemas.microsoft.com/office/powerpoint/2010/main" val="3508055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F4674D-43E6-43AE-A6D8-E1D85A679D10}"/>
              </a:ext>
            </a:extLst>
          </p:cNvPr>
          <p:cNvSpPr>
            <a:spLocks noGrp="1"/>
          </p:cNvSpPr>
          <p:nvPr>
            <p:ph type="sldNum" sz="quarter" idx="10"/>
          </p:nvPr>
        </p:nvSpPr>
        <p:spPr/>
        <p:txBody>
          <a:bodyPr/>
          <a:lstStyle/>
          <a:p>
            <a:pPr>
              <a:defRPr/>
            </a:pPr>
            <a:fld id="{8DA62C57-F68F-4167-9CC7-0D93D0D78B03}" type="slidenum">
              <a:rPr lang="en-GB" smtClean="0"/>
              <a:pPr>
                <a:defRPr/>
              </a:pPr>
              <a:t>23</a:t>
            </a:fld>
            <a:endParaRPr lang="en-GB" dirty="0"/>
          </a:p>
        </p:txBody>
      </p:sp>
      <p:sp>
        <p:nvSpPr>
          <p:cNvPr id="6" name="TextBox 5">
            <a:extLst>
              <a:ext uri="{FF2B5EF4-FFF2-40B4-BE49-F238E27FC236}">
                <a16:creationId xmlns:a16="http://schemas.microsoft.com/office/drawing/2014/main" id="{722C3A2C-BAA0-44C4-B144-CBEC823B0866}"/>
              </a:ext>
            </a:extLst>
          </p:cNvPr>
          <p:cNvSpPr txBox="1"/>
          <p:nvPr/>
        </p:nvSpPr>
        <p:spPr>
          <a:xfrm>
            <a:off x="527051" y="1189950"/>
            <a:ext cx="11548152" cy="3585597"/>
          </a:xfrm>
          <a:prstGeom prst="rect">
            <a:avLst/>
          </a:prstGeom>
          <a:noFill/>
        </p:spPr>
        <p:txBody>
          <a:bodyPr wrap="square" rtlCol="0">
            <a:spAutoFit/>
          </a:bodyPr>
          <a:lstStyle/>
          <a:p>
            <a:pPr>
              <a:lnSpc>
                <a:spcPct val="150000"/>
              </a:lnSpc>
            </a:pPr>
            <a:r>
              <a:rPr lang="en-GB" sz="2000" b="1" dirty="0">
                <a:solidFill>
                  <a:schemeClr val="accent4"/>
                </a:solidFill>
              </a:rPr>
              <a:t>The Competency Based Framework is now live</a:t>
            </a:r>
            <a:endParaRPr lang="en-GB" sz="2000" dirty="0">
              <a:solidFill>
                <a:schemeClr val="accent4"/>
              </a:solidFill>
            </a:endParaRPr>
          </a:p>
          <a:p>
            <a:pPr marL="342900" indent="-342900">
              <a:buFont typeface="Arial" panose="020B0604020202020204" pitchFamily="34" charset="0"/>
              <a:buChar char="•"/>
            </a:pPr>
            <a:r>
              <a:rPr lang="en-GB" dirty="0"/>
              <a:t>Over 1,200 attendees joined the CBF 8 April launch</a:t>
            </a:r>
          </a:p>
          <a:p>
            <a:pPr marL="342900" indent="-342900">
              <a:buFont typeface="Arial" panose="020B0604020202020204" pitchFamily="34" charset="0"/>
              <a:buChar char="•"/>
            </a:pPr>
            <a:r>
              <a:rPr lang="en-GB" dirty="0"/>
              <a:t>Thank you to everyone who attended</a:t>
            </a:r>
          </a:p>
          <a:p>
            <a:pPr marL="342900" indent="-342900">
              <a:buFont typeface="Arial" panose="020B0604020202020204" pitchFamily="34" charset="0"/>
              <a:buChar char="•"/>
            </a:pPr>
            <a:r>
              <a:rPr lang="en-GB" dirty="0"/>
              <a:t>Q&amp;As generated on the day are available on the </a:t>
            </a:r>
            <a:r>
              <a:rPr lang="en-GB" dirty="0">
                <a:hlinkClick r:id="rId3"/>
              </a:rPr>
              <a:t>intranet</a:t>
            </a:r>
            <a:endParaRPr lang="en-GB" dirty="0"/>
          </a:p>
          <a:p>
            <a:pPr>
              <a:lnSpc>
                <a:spcPct val="150000"/>
              </a:lnSpc>
            </a:pPr>
            <a:endParaRPr lang="en-GB" b="1" dirty="0">
              <a:solidFill>
                <a:schemeClr val="accent6">
                  <a:lumMod val="50000"/>
                </a:schemeClr>
              </a:solidFill>
              <a:cs typeface="Arial"/>
            </a:endParaRPr>
          </a:p>
          <a:p>
            <a:pPr>
              <a:lnSpc>
                <a:spcPct val="150000"/>
              </a:lnSpc>
            </a:pPr>
            <a:r>
              <a:rPr lang="en-GB" sz="2000" b="1" dirty="0">
                <a:solidFill>
                  <a:schemeClr val="accent6">
                    <a:lumMod val="50000"/>
                  </a:schemeClr>
                </a:solidFill>
                <a:cs typeface="Arial"/>
              </a:rPr>
              <a:t>Coming up:  CBF Manager Briefings – please attend</a:t>
            </a:r>
          </a:p>
          <a:p>
            <a:pPr marL="342900" indent="-342900">
              <a:buFont typeface="Arial" panose="020B0604020202020204" pitchFamily="34" charset="0"/>
              <a:buChar char="•"/>
            </a:pPr>
            <a:r>
              <a:rPr lang="en-GB" dirty="0"/>
              <a:t>Two </a:t>
            </a:r>
            <a:r>
              <a:rPr lang="en-GB" b="1" dirty="0"/>
              <a:t>Manager briefings </a:t>
            </a:r>
            <a:r>
              <a:rPr lang="en-GB" dirty="0"/>
              <a:t>on </a:t>
            </a:r>
            <a:r>
              <a:rPr lang="en-GB" b="1" dirty="0"/>
              <a:t>13 </a:t>
            </a:r>
            <a:r>
              <a:rPr lang="en-GB" dirty="0"/>
              <a:t>and</a:t>
            </a:r>
            <a:r>
              <a:rPr lang="en-GB" b="1" dirty="0"/>
              <a:t> 20 May</a:t>
            </a:r>
            <a:r>
              <a:rPr lang="en-GB" dirty="0"/>
              <a:t> to guide Managers through the Competency Based Framework process and their responsibilities </a:t>
            </a:r>
          </a:p>
          <a:p>
            <a:pPr marL="342900" indent="-342900">
              <a:buFont typeface="Arial" panose="020B0604020202020204" pitchFamily="34" charset="0"/>
              <a:buChar char="•"/>
            </a:pPr>
            <a:r>
              <a:rPr lang="en-GB" dirty="0">
                <a:cs typeface="Arial"/>
              </a:rPr>
              <a:t>Though the sessions are aimed at Managers, </a:t>
            </a:r>
            <a:r>
              <a:rPr lang="en-GB" b="1" dirty="0">
                <a:solidFill>
                  <a:schemeClr val="tx2"/>
                </a:solidFill>
                <a:cs typeface="Arial"/>
              </a:rPr>
              <a:t>all staff are welcome to attend</a:t>
            </a:r>
          </a:p>
          <a:p>
            <a:pPr marL="342900" indent="-342900">
              <a:buFont typeface="Arial" panose="020B0604020202020204" pitchFamily="34" charset="0"/>
              <a:buChar char="•"/>
            </a:pPr>
            <a:r>
              <a:rPr lang="en-GB" dirty="0">
                <a:cs typeface="Arial"/>
              </a:rPr>
              <a:t>These two sessions are identical, so you only </a:t>
            </a:r>
            <a:r>
              <a:rPr lang="en-GB" u="sng" dirty="0">
                <a:cs typeface="Arial"/>
              </a:rPr>
              <a:t>need to attend one of them</a:t>
            </a:r>
            <a:endParaRPr lang="en-GB" b="1" dirty="0">
              <a:solidFill>
                <a:schemeClr val="accent4"/>
              </a:solidFill>
              <a:cs typeface="Arial"/>
            </a:endParaRPr>
          </a:p>
          <a:p>
            <a:endParaRPr lang="en-GB" sz="1400" dirty="0"/>
          </a:p>
        </p:txBody>
      </p:sp>
      <p:sp>
        <p:nvSpPr>
          <p:cNvPr id="13" name="Rectangle 3">
            <a:extLst>
              <a:ext uri="{FF2B5EF4-FFF2-40B4-BE49-F238E27FC236}">
                <a16:creationId xmlns:a16="http://schemas.microsoft.com/office/drawing/2014/main" id="{26F57EF2-4DC0-4D0E-8A26-553B912C32FF}"/>
              </a:ext>
            </a:extLst>
          </p:cNvPr>
          <p:cNvSpPr>
            <a:spLocks noChangeArrowheads="1"/>
          </p:cNvSpPr>
          <p:nvPr/>
        </p:nvSpPr>
        <p:spPr bwMode="auto">
          <a:xfrm>
            <a:off x="0" y="10795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3" name="TextBox 2">
            <a:extLst>
              <a:ext uri="{FF2B5EF4-FFF2-40B4-BE49-F238E27FC236}">
                <a16:creationId xmlns:a16="http://schemas.microsoft.com/office/drawing/2014/main" id="{0B70FFCE-2B1E-448D-94ED-FABEF736C962}"/>
              </a:ext>
            </a:extLst>
          </p:cNvPr>
          <p:cNvSpPr txBox="1"/>
          <p:nvPr/>
        </p:nvSpPr>
        <p:spPr>
          <a:xfrm>
            <a:off x="8147635" y="1252986"/>
            <a:ext cx="3407792" cy="1569660"/>
          </a:xfrm>
          <a:prstGeom prst="rect">
            <a:avLst/>
          </a:prstGeom>
          <a:noFill/>
        </p:spPr>
        <p:txBody>
          <a:bodyPr wrap="none" rtlCol="0">
            <a:spAutoFit/>
          </a:bodyPr>
          <a:lstStyle/>
          <a:p>
            <a:r>
              <a:rPr lang="en-GB" sz="1600" b="1" dirty="0">
                <a:solidFill>
                  <a:schemeClr val="tx2"/>
                </a:solidFill>
              </a:rPr>
              <a:t>Submit pre event questions to</a:t>
            </a:r>
            <a:endParaRPr lang="en-GB" sz="1600" dirty="0">
              <a:solidFill>
                <a:schemeClr val="tx2"/>
              </a:solidFill>
            </a:endParaRPr>
          </a:p>
          <a:p>
            <a:r>
              <a:rPr lang="en-GB" sz="1600" u="sng" dirty="0">
                <a:hlinkClick r:id="rId4"/>
              </a:rPr>
              <a:t>CBF-Enquiries@justice.gov.uk</a:t>
            </a:r>
            <a:endParaRPr lang="en-GB" sz="1600" dirty="0"/>
          </a:p>
          <a:p>
            <a:endParaRPr lang="en-GB" sz="1600" b="1" dirty="0"/>
          </a:p>
          <a:p>
            <a:r>
              <a:rPr lang="en-GB" sz="1600" b="1" dirty="0">
                <a:solidFill>
                  <a:schemeClr val="tx2"/>
                </a:solidFill>
              </a:rPr>
              <a:t>For more information</a:t>
            </a:r>
            <a:endParaRPr lang="en-GB" sz="1600" dirty="0">
              <a:solidFill>
                <a:schemeClr val="tx2"/>
              </a:solidFill>
            </a:endParaRPr>
          </a:p>
          <a:p>
            <a:r>
              <a:rPr lang="en-GB" sz="1600" u="sng" dirty="0">
                <a:hlinkClick r:id="rId5"/>
              </a:rPr>
              <a:t>SSCL My Hub (full guidance)</a:t>
            </a:r>
            <a:endParaRPr lang="en-GB" sz="1600" dirty="0"/>
          </a:p>
          <a:p>
            <a:r>
              <a:rPr lang="en-GB" sz="1600" u="sng" dirty="0">
                <a:hlinkClick r:id="rId3"/>
              </a:rPr>
              <a:t>HMPPS Intranet</a:t>
            </a:r>
            <a:r>
              <a:rPr lang="en-GB" sz="1600" dirty="0"/>
              <a:t> and </a:t>
            </a:r>
            <a:r>
              <a:rPr lang="en-GB" sz="1600" u="sng" dirty="0">
                <a:hlinkClick r:id="rId6"/>
              </a:rPr>
              <a:t>Welcome Hub</a:t>
            </a:r>
            <a:endParaRPr lang="en-GB" sz="1600" dirty="0"/>
          </a:p>
        </p:txBody>
      </p:sp>
      <p:sp>
        <p:nvSpPr>
          <p:cNvPr id="5" name="TextBox 4">
            <a:extLst>
              <a:ext uri="{FF2B5EF4-FFF2-40B4-BE49-F238E27FC236}">
                <a16:creationId xmlns:a16="http://schemas.microsoft.com/office/drawing/2014/main" id="{405EC153-9396-484B-9D18-F27323B05706}"/>
              </a:ext>
            </a:extLst>
          </p:cNvPr>
          <p:cNvSpPr txBox="1"/>
          <p:nvPr/>
        </p:nvSpPr>
        <p:spPr>
          <a:xfrm>
            <a:off x="2848843" y="4623185"/>
            <a:ext cx="8973354" cy="1615827"/>
          </a:xfrm>
          <a:prstGeom prst="rect">
            <a:avLst/>
          </a:prstGeom>
          <a:noFill/>
        </p:spPr>
        <p:txBody>
          <a:bodyPr wrap="none" rtlCol="0">
            <a:spAutoFit/>
          </a:bodyPr>
          <a:lstStyle/>
          <a:p>
            <a:pPr>
              <a:lnSpc>
                <a:spcPct val="150000"/>
              </a:lnSpc>
            </a:pPr>
            <a:r>
              <a:rPr lang="en-GB" b="1" dirty="0">
                <a:solidFill>
                  <a:schemeClr val="accent4"/>
                </a:solidFill>
                <a:cs typeface="Arial"/>
              </a:rPr>
              <a:t>Add a calendar invite to Outlook automatically</a:t>
            </a:r>
          </a:p>
          <a:p>
            <a:r>
              <a:rPr lang="en-GB" altLang="en-US" dirty="0">
                <a:ea typeface="Calibri" panose="020F0502020204030204" pitchFamily="34" charset="0"/>
                <a:cs typeface="Calibri" panose="020F0502020204030204" pitchFamily="34" charset="0"/>
              </a:rPr>
              <a:t>Once the invite opens, click ‘Save &amp; Close’ (top left) to save the invite to your calendar</a:t>
            </a:r>
          </a:p>
          <a:p>
            <a:pPr marL="342900" lvl="0" indent="-342900">
              <a:buFont typeface="Arial" panose="020B0604020202020204" pitchFamily="34" charset="0"/>
              <a:buChar char="•"/>
            </a:pPr>
            <a:r>
              <a:rPr lang="en-GB" dirty="0">
                <a:hlinkClick r:id="rId7"/>
              </a:rPr>
              <a:t>Download the calendar invite for 13 May</a:t>
            </a:r>
            <a:endParaRPr lang="en-GB" dirty="0"/>
          </a:p>
          <a:p>
            <a:pPr marL="342900" lvl="0" indent="-342900">
              <a:buFont typeface="Arial" panose="020B0604020202020204" pitchFamily="34" charset="0"/>
              <a:buChar char="•"/>
            </a:pPr>
            <a:r>
              <a:rPr lang="en-GB" dirty="0">
                <a:hlinkClick r:id="rId8"/>
              </a:rPr>
              <a:t>Download the calendar invite for 20 May</a:t>
            </a:r>
            <a:endParaRPr lang="en-GB" altLang="en-US" dirty="0">
              <a:ea typeface="Calibri" panose="020F0502020204030204" pitchFamily="34" charset="0"/>
              <a:cs typeface="Calibri" panose="020F0502020204030204" pitchFamily="34" charset="0"/>
            </a:endParaRPr>
          </a:p>
          <a:p>
            <a:endParaRPr lang="en-GB" dirty="0"/>
          </a:p>
        </p:txBody>
      </p:sp>
      <p:pic>
        <p:nvPicPr>
          <p:cNvPr id="7" name="Picture 6" descr="Add to calendar image&#10;">
            <a:extLst>
              <a:ext uri="{FF2B5EF4-FFF2-40B4-BE49-F238E27FC236}">
                <a16:creationId xmlns:a16="http://schemas.microsoft.com/office/drawing/2014/main" id="{F319E27A-830E-4888-9605-B1646D0EDD42}"/>
              </a:ext>
            </a:extLst>
          </p:cNvPr>
          <p:cNvPicPr>
            <a:picLocks noChangeAspect="1"/>
          </p:cNvPicPr>
          <p:nvPr/>
        </p:nvPicPr>
        <p:blipFill>
          <a:blip r:embed="rId9"/>
          <a:stretch>
            <a:fillRect/>
          </a:stretch>
        </p:blipFill>
        <p:spPr>
          <a:xfrm>
            <a:off x="1656926" y="4658904"/>
            <a:ext cx="1151277" cy="905827"/>
          </a:xfrm>
          <a:prstGeom prst="rect">
            <a:avLst/>
          </a:prstGeom>
        </p:spPr>
      </p:pic>
      <p:sp>
        <p:nvSpPr>
          <p:cNvPr id="12" name="Title 1">
            <a:extLst>
              <a:ext uri="{FF2B5EF4-FFF2-40B4-BE49-F238E27FC236}">
                <a16:creationId xmlns:a16="http://schemas.microsoft.com/office/drawing/2014/main" id="{EE6365BA-65B8-4748-A6DC-952E9B4053E8}"/>
              </a:ext>
            </a:extLst>
          </p:cNvPr>
          <p:cNvSpPr>
            <a:spLocks noGrp="1"/>
          </p:cNvSpPr>
          <p:nvPr>
            <p:ph type="title"/>
          </p:nvPr>
        </p:nvSpPr>
        <p:spPr>
          <a:xfrm>
            <a:off x="504000" y="457877"/>
            <a:ext cx="11131200" cy="511174"/>
          </a:xfrm>
        </p:spPr>
        <p:txBody>
          <a:bodyPr/>
          <a:lstStyle/>
          <a:p>
            <a:r>
              <a:rPr lang="en-GB" dirty="0"/>
              <a:t>Competency Based Framework (CBF) manager and staff briefing events</a:t>
            </a:r>
          </a:p>
        </p:txBody>
      </p:sp>
    </p:spTree>
    <p:extLst>
      <p:ext uri="{BB962C8B-B14F-4D97-AF65-F5344CB8AC3E}">
        <p14:creationId xmlns:p14="http://schemas.microsoft.com/office/powerpoint/2010/main" val="1608188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3D09C-0953-4663-AE9B-8347B0747013}"/>
              </a:ext>
            </a:extLst>
          </p:cNvPr>
          <p:cNvSpPr>
            <a:spLocks noGrp="1"/>
          </p:cNvSpPr>
          <p:nvPr>
            <p:ph type="title"/>
          </p:nvPr>
        </p:nvSpPr>
        <p:spPr/>
        <p:txBody>
          <a:bodyPr/>
          <a:lstStyle/>
          <a:p>
            <a:r>
              <a:rPr lang="en-GB" dirty="0"/>
              <a:t>Digital, Data &amp; Technology:  May technology rollout</a:t>
            </a:r>
          </a:p>
        </p:txBody>
      </p:sp>
      <p:sp>
        <p:nvSpPr>
          <p:cNvPr id="4" name="Slide Number Placeholder 3">
            <a:extLst>
              <a:ext uri="{FF2B5EF4-FFF2-40B4-BE49-F238E27FC236}">
                <a16:creationId xmlns:a16="http://schemas.microsoft.com/office/drawing/2014/main" id="{714DCEA1-53D1-49B7-AB68-8F25301CAF7C}"/>
              </a:ext>
            </a:extLst>
          </p:cNvPr>
          <p:cNvSpPr>
            <a:spLocks noGrp="1"/>
          </p:cNvSpPr>
          <p:nvPr>
            <p:ph type="sldNum" sz="quarter" idx="10"/>
          </p:nvPr>
        </p:nvSpPr>
        <p:spPr/>
        <p:txBody>
          <a:bodyPr/>
          <a:lstStyle/>
          <a:p>
            <a:pPr>
              <a:defRPr/>
            </a:pPr>
            <a:fld id="{8DA62C57-F68F-4167-9CC7-0D93D0D78B03}" type="slidenum">
              <a:rPr lang="en-GB" smtClean="0"/>
              <a:pPr>
                <a:defRPr/>
              </a:pPr>
              <a:t>24</a:t>
            </a:fld>
            <a:endParaRPr lang="en-GB" dirty="0"/>
          </a:p>
        </p:txBody>
      </p:sp>
      <p:sp>
        <p:nvSpPr>
          <p:cNvPr id="13" name="Content Placeholder 2">
            <a:extLst>
              <a:ext uri="{FF2B5EF4-FFF2-40B4-BE49-F238E27FC236}">
                <a16:creationId xmlns:a16="http://schemas.microsoft.com/office/drawing/2014/main" id="{4750A305-0ABA-40A6-9E0F-68FDB2C8FBE1}"/>
              </a:ext>
            </a:extLst>
          </p:cNvPr>
          <p:cNvSpPr>
            <a:spLocks noGrp="1"/>
          </p:cNvSpPr>
          <p:nvPr>
            <p:ph idx="1"/>
          </p:nvPr>
        </p:nvSpPr>
        <p:spPr>
          <a:xfrm>
            <a:off x="323850" y="989128"/>
            <a:ext cx="9597720" cy="3893549"/>
          </a:xfrm>
        </p:spPr>
        <p:txBody>
          <a:bodyPr/>
          <a:lstStyle/>
          <a:p>
            <a:pPr>
              <a:lnSpc>
                <a:spcPct val="100000"/>
              </a:lnSpc>
              <a:spcBef>
                <a:spcPts val="600"/>
              </a:spcBef>
              <a:spcAft>
                <a:spcPts val="600"/>
              </a:spcAft>
            </a:pPr>
            <a:r>
              <a:rPr lang="en-GB" dirty="0">
                <a:solidFill>
                  <a:schemeClr val="tx1">
                    <a:lumMod val="75000"/>
                    <a:lumOff val="25000"/>
                  </a:schemeClr>
                </a:solidFill>
              </a:rPr>
              <a:t>More than 3,000 colleagues in CRCs, parent and supply chain organisations have received their new laptops, accessories, assisted technology and smartphones and have had their emails and data migrated to their new equipment</a:t>
            </a:r>
          </a:p>
          <a:p>
            <a:pPr>
              <a:lnSpc>
                <a:spcPct val="100000"/>
              </a:lnSpc>
              <a:spcBef>
                <a:spcPts val="600"/>
              </a:spcBef>
              <a:spcAft>
                <a:spcPts val="600"/>
              </a:spcAft>
            </a:pPr>
            <a:r>
              <a:rPr lang="en-GB" dirty="0">
                <a:solidFill>
                  <a:schemeClr val="tx1">
                    <a:lumMod val="75000"/>
                    <a:lumOff val="25000"/>
                  </a:schemeClr>
                </a:solidFill>
              </a:rPr>
              <a:t>Colleagues at </a:t>
            </a:r>
            <a:r>
              <a:rPr lang="en-GB" b="1" dirty="0">
                <a:solidFill>
                  <a:schemeClr val="accent4"/>
                </a:solidFill>
              </a:rPr>
              <a:t>People Plus</a:t>
            </a:r>
            <a:r>
              <a:rPr lang="en-GB" dirty="0">
                <a:solidFill>
                  <a:schemeClr val="tx1">
                    <a:lumMod val="75000"/>
                    <a:lumOff val="25000"/>
                  </a:schemeClr>
                </a:solidFill>
              </a:rPr>
              <a:t>, </a:t>
            </a:r>
            <a:r>
              <a:rPr lang="en-GB" b="1" dirty="0">
                <a:solidFill>
                  <a:schemeClr val="accent4"/>
                </a:solidFill>
              </a:rPr>
              <a:t>Purple Futures </a:t>
            </a:r>
            <a:r>
              <a:rPr lang="en-GB" dirty="0">
                <a:solidFill>
                  <a:schemeClr val="tx1">
                    <a:lumMod val="75000"/>
                    <a:lumOff val="25000"/>
                  </a:schemeClr>
                </a:solidFill>
              </a:rPr>
              <a:t>and </a:t>
            </a:r>
            <a:r>
              <a:rPr lang="en-GB" b="1" dirty="0">
                <a:solidFill>
                  <a:schemeClr val="accent4"/>
                </a:solidFill>
              </a:rPr>
              <a:t>Sodexo</a:t>
            </a:r>
            <a:r>
              <a:rPr lang="en-GB" dirty="0">
                <a:solidFill>
                  <a:schemeClr val="tx1">
                    <a:lumMod val="75000"/>
                    <a:lumOff val="25000"/>
                  </a:schemeClr>
                </a:solidFill>
              </a:rPr>
              <a:t> can now be reached through @justice email accounts and our collaboration tools in Microsoft Teams</a:t>
            </a:r>
          </a:p>
          <a:p>
            <a:pPr>
              <a:lnSpc>
                <a:spcPct val="100000"/>
              </a:lnSpc>
              <a:spcBef>
                <a:spcPts val="600"/>
              </a:spcBef>
              <a:spcAft>
                <a:spcPts val="600"/>
              </a:spcAft>
            </a:pPr>
            <a:r>
              <a:rPr lang="en-GB" dirty="0">
                <a:solidFill>
                  <a:schemeClr val="tx1">
                    <a:lumMod val="75000"/>
                    <a:lumOff val="25000"/>
                  </a:schemeClr>
                </a:solidFill>
              </a:rPr>
              <a:t>Colleagues at </a:t>
            </a:r>
            <a:r>
              <a:rPr lang="en-GB" b="1" dirty="0" err="1">
                <a:solidFill>
                  <a:schemeClr val="accent4"/>
                </a:solidFill>
              </a:rPr>
              <a:t>Seetec</a:t>
            </a:r>
            <a:r>
              <a:rPr lang="en-GB" dirty="0">
                <a:solidFill>
                  <a:schemeClr val="tx1">
                    <a:lumMod val="75000"/>
                    <a:lumOff val="25000"/>
                  </a:schemeClr>
                </a:solidFill>
              </a:rPr>
              <a:t> </a:t>
            </a:r>
            <a:r>
              <a:rPr lang="en-GB">
                <a:solidFill>
                  <a:schemeClr val="tx1">
                    <a:lumMod val="75000"/>
                    <a:lumOff val="25000"/>
                  </a:schemeClr>
                </a:solidFill>
              </a:rPr>
              <a:t>and </a:t>
            </a:r>
            <a:r>
              <a:rPr lang="en-GB" b="1">
                <a:solidFill>
                  <a:schemeClr val="accent4"/>
                </a:solidFill>
              </a:rPr>
              <a:t>RRP</a:t>
            </a:r>
            <a:r>
              <a:rPr lang="en-GB">
                <a:solidFill>
                  <a:schemeClr val="tx1">
                    <a:lumMod val="75000"/>
                    <a:lumOff val="25000"/>
                  </a:schemeClr>
                </a:solidFill>
              </a:rPr>
              <a:t> </a:t>
            </a:r>
            <a:r>
              <a:rPr lang="en-GB" dirty="0">
                <a:solidFill>
                  <a:schemeClr val="tx1">
                    <a:lumMod val="75000"/>
                    <a:lumOff val="25000"/>
                  </a:schemeClr>
                </a:solidFill>
              </a:rPr>
              <a:t>will complete their technology transition this month</a:t>
            </a:r>
          </a:p>
          <a:p>
            <a:pPr>
              <a:lnSpc>
                <a:spcPct val="100000"/>
              </a:lnSpc>
              <a:spcBef>
                <a:spcPts val="600"/>
              </a:spcBef>
              <a:spcAft>
                <a:spcPts val="600"/>
              </a:spcAft>
            </a:pPr>
            <a:r>
              <a:rPr lang="en-GB" dirty="0">
                <a:solidFill>
                  <a:schemeClr val="tx1">
                    <a:lumMod val="75000"/>
                    <a:lumOff val="25000"/>
                  </a:schemeClr>
                </a:solidFill>
              </a:rPr>
              <a:t>Colleagues at </a:t>
            </a:r>
            <a:r>
              <a:rPr lang="en-GB" b="1" dirty="0">
                <a:solidFill>
                  <a:schemeClr val="accent4"/>
                </a:solidFill>
              </a:rPr>
              <a:t>ARCC</a:t>
            </a:r>
            <a:r>
              <a:rPr lang="en-GB" dirty="0">
                <a:solidFill>
                  <a:schemeClr val="tx1">
                    <a:lumMod val="75000"/>
                    <a:lumOff val="25000"/>
                  </a:schemeClr>
                </a:solidFill>
              </a:rPr>
              <a:t> and </a:t>
            </a:r>
            <a:r>
              <a:rPr lang="en-GB" b="1" dirty="0">
                <a:solidFill>
                  <a:schemeClr val="accent4"/>
                </a:solidFill>
              </a:rPr>
              <a:t>MTC</a:t>
            </a:r>
            <a:r>
              <a:rPr lang="en-GB" dirty="0">
                <a:solidFill>
                  <a:schemeClr val="tx1">
                    <a:lumMod val="75000"/>
                    <a:lumOff val="25000"/>
                  </a:schemeClr>
                </a:solidFill>
              </a:rPr>
              <a:t> will cut over in June, successfully closing out a complex rollout that will have provided more than 7,500 colleagues with the tools they need to succeed in our new probation service</a:t>
            </a:r>
          </a:p>
          <a:p>
            <a:endParaRPr lang="en-GB" dirty="0"/>
          </a:p>
        </p:txBody>
      </p:sp>
      <p:sp>
        <p:nvSpPr>
          <p:cNvPr id="14" name="Title 1">
            <a:extLst>
              <a:ext uri="{FF2B5EF4-FFF2-40B4-BE49-F238E27FC236}">
                <a16:creationId xmlns:a16="http://schemas.microsoft.com/office/drawing/2014/main" id="{6EFA1323-2BA1-419C-95A9-9E319DAF4373}"/>
              </a:ext>
            </a:extLst>
          </p:cNvPr>
          <p:cNvSpPr txBox="1">
            <a:spLocks/>
          </p:cNvSpPr>
          <p:nvPr/>
        </p:nvSpPr>
        <p:spPr bwMode="auto">
          <a:xfrm>
            <a:off x="9921570" y="4663760"/>
            <a:ext cx="2052639" cy="1073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2500" b="1" kern="1200">
                <a:solidFill>
                  <a:schemeClr val="tx2"/>
                </a:solidFill>
                <a:latin typeface="+mj-lt"/>
                <a:ea typeface="+mj-ea"/>
                <a:cs typeface="+mj-cs"/>
              </a:defRPr>
            </a:lvl1pPr>
            <a:lvl2pPr algn="l" rtl="0" eaLnBrk="1" fontAlgn="base" hangingPunct="1">
              <a:lnSpc>
                <a:spcPct val="90000"/>
              </a:lnSpc>
              <a:spcBef>
                <a:spcPct val="0"/>
              </a:spcBef>
              <a:spcAft>
                <a:spcPct val="0"/>
              </a:spcAft>
              <a:defRPr sz="2500" b="1">
                <a:solidFill>
                  <a:schemeClr val="tx2"/>
                </a:solidFill>
                <a:latin typeface="Arial" panose="020B0604020202020204" pitchFamily="34" charset="0"/>
              </a:defRPr>
            </a:lvl2pPr>
            <a:lvl3pPr algn="l" rtl="0" eaLnBrk="1" fontAlgn="base" hangingPunct="1">
              <a:lnSpc>
                <a:spcPct val="90000"/>
              </a:lnSpc>
              <a:spcBef>
                <a:spcPct val="0"/>
              </a:spcBef>
              <a:spcAft>
                <a:spcPct val="0"/>
              </a:spcAft>
              <a:defRPr sz="2500" b="1">
                <a:solidFill>
                  <a:schemeClr val="tx2"/>
                </a:solidFill>
                <a:latin typeface="Arial" panose="020B0604020202020204" pitchFamily="34" charset="0"/>
              </a:defRPr>
            </a:lvl3pPr>
            <a:lvl4pPr algn="l" rtl="0" eaLnBrk="1" fontAlgn="base" hangingPunct="1">
              <a:lnSpc>
                <a:spcPct val="90000"/>
              </a:lnSpc>
              <a:spcBef>
                <a:spcPct val="0"/>
              </a:spcBef>
              <a:spcAft>
                <a:spcPct val="0"/>
              </a:spcAft>
              <a:defRPr sz="2500" b="1">
                <a:solidFill>
                  <a:schemeClr val="tx2"/>
                </a:solidFill>
                <a:latin typeface="Arial" panose="020B0604020202020204" pitchFamily="34" charset="0"/>
              </a:defRPr>
            </a:lvl4pPr>
            <a:lvl5pPr algn="l" rtl="0" eaLnBrk="1" fontAlgn="base" hangingPunct="1">
              <a:lnSpc>
                <a:spcPct val="90000"/>
              </a:lnSpc>
              <a:spcBef>
                <a:spcPct val="0"/>
              </a:spcBef>
              <a:spcAft>
                <a:spcPct val="0"/>
              </a:spcAft>
              <a:defRPr sz="2500" b="1">
                <a:solidFill>
                  <a:schemeClr val="tx2"/>
                </a:solidFill>
                <a:latin typeface="Arial" panose="020B0604020202020204" pitchFamily="34" charset="0"/>
              </a:defRPr>
            </a:lvl5pPr>
            <a:lvl6pPr marL="457200" algn="l" rtl="0" eaLnBrk="1" fontAlgn="base" hangingPunct="1">
              <a:lnSpc>
                <a:spcPct val="90000"/>
              </a:lnSpc>
              <a:spcBef>
                <a:spcPct val="0"/>
              </a:spcBef>
              <a:spcAft>
                <a:spcPct val="0"/>
              </a:spcAft>
              <a:defRPr sz="2500" b="1">
                <a:solidFill>
                  <a:schemeClr val="tx2"/>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tx2"/>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tx2"/>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tx2"/>
                </a:solidFill>
                <a:latin typeface="Arial" panose="020B0604020202020204" pitchFamily="34" charset="0"/>
              </a:defRPr>
            </a:lvl9pPr>
          </a:lstStyle>
          <a:p>
            <a:pPr algn="ctr"/>
            <a:r>
              <a:rPr lang="en-GB" sz="2000" dirty="0">
                <a:latin typeface="+mn-lt"/>
              </a:rPr>
              <a:t>More than 3,000 complete technology transitions</a:t>
            </a:r>
          </a:p>
        </p:txBody>
      </p:sp>
      <p:pic>
        <p:nvPicPr>
          <p:cNvPr id="3" name="Picture 2">
            <a:extLst>
              <a:ext uri="{FF2B5EF4-FFF2-40B4-BE49-F238E27FC236}">
                <a16:creationId xmlns:a16="http://schemas.microsoft.com/office/drawing/2014/main" id="{33FD0FFF-EC74-4F8A-8D92-0B520C783C7A}"/>
              </a:ext>
            </a:extLst>
          </p:cNvPr>
          <p:cNvPicPr>
            <a:picLocks noChangeAspect="1"/>
          </p:cNvPicPr>
          <p:nvPr/>
        </p:nvPicPr>
        <p:blipFill>
          <a:blip r:embed="rId2"/>
          <a:stretch>
            <a:fillRect/>
          </a:stretch>
        </p:blipFill>
        <p:spPr>
          <a:xfrm>
            <a:off x="9755109" y="1120463"/>
            <a:ext cx="2323396" cy="3462967"/>
          </a:xfrm>
          <a:prstGeom prst="rect">
            <a:avLst/>
          </a:prstGeom>
        </p:spPr>
      </p:pic>
      <p:grpSp>
        <p:nvGrpSpPr>
          <p:cNvPr id="9" name="Group 8">
            <a:extLst>
              <a:ext uri="{FF2B5EF4-FFF2-40B4-BE49-F238E27FC236}">
                <a16:creationId xmlns:a16="http://schemas.microsoft.com/office/drawing/2014/main" id="{63B0C5C1-E420-4B35-BAC3-0A70715ADB38}"/>
              </a:ext>
            </a:extLst>
          </p:cNvPr>
          <p:cNvGrpSpPr/>
          <p:nvPr/>
        </p:nvGrpSpPr>
        <p:grpSpPr>
          <a:xfrm>
            <a:off x="3133725" y="4495801"/>
            <a:ext cx="5536576" cy="1916324"/>
            <a:chOff x="1619637" y="4938565"/>
            <a:chExt cx="6412519" cy="1724470"/>
          </a:xfrm>
        </p:grpSpPr>
        <p:pic>
          <p:nvPicPr>
            <p:cNvPr id="5" name="Picture 4">
              <a:extLst>
                <a:ext uri="{FF2B5EF4-FFF2-40B4-BE49-F238E27FC236}">
                  <a16:creationId xmlns:a16="http://schemas.microsoft.com/office/drawing/2014/main" id="{B6D3B4E4-D9FF-49C6-9448-5B9F9DB0187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086205" y="4938565"/>
              <a:ext cx="945951" cy="1320231"/>
            </a:xfrm>
            <a:prstGeom prst="rect">
              <a:avLst/>
            </a:prstGeom>
          </p:spPr>
        </p:pic>
        <p:sp>
          <p:nvSpPr>
            <p:cNvPr id="6" name="TextBox 5">
              <a:extLst>
                <a:ext uri="{FF2B5EF4-FFF2-40B4-BE49-F238E27FC236}">
                  <a16:creationId xmlns:a16="http://schemas.microsoft.com/office/drawing/2014/main" id="{9C1B7F89-7A47-42D4-86D1-E212AF2950BA}"/>
                </a:ext>
              </a:extLst>
            </p:cNvPr>
            <p:cNvSpPr txBox="1"/>
            <p:nvPr/>
          </p:nvSpPr>
          <p:spPr>
            <a:xfrm>
              <a:off x="2287521" y="5262636"/>
              <a:ext cx="3861818" cy="1207099"/>
            </a:xfrm>
            <a:prstGeom prst="rect">
              <a:avLst/>
            </a:prstGeom>
            <a:noFill/>
          </p:spPr>
          <p:txBody>
            <a:bodyPr wrap="square" rtlCol="0">
              <a:spAutoFit/>
            </a:bodyPr>
            <a:lstStyle/>
            <a:p>
              <a:pPr marL="0" indent="0">
                <a:lnSpc>
                  <a:spcPct val="100000"/>
                </a:lnSpc>
                <a:spcBef>
                  <a:spcPts val="0"/>
                </a:spcBef>
                <a:spcAft>
                  <a:spcPts val="300"/>
                </a:spcAft>
                <a:buNone/>
              </a:pPr>
              <a:r>
                <a:rPr lang="en-GB" dirty="0">
                  <a:solidFill>
                    <a:srgbClr val="82368C"/>
                  </a:solidFill>
                </a:rPr>
                <a:t>See the Welcome Hub for:</a:t>
              </a:r>
            </a:p>
            <a:p>
              <a:pPr marL="285750" indent="-285750">
                <a:lnSpc>
                  <a:spcPct val="100000"/>
                </a:lnSpc>
                <a:spcBef>
                  <a:spcPts val="0"/>
                </a:spcBef>
                <a:spcAft>
                  <a:spcPts val="400"/>
                </a:spcAft>
                <a:buFont typeface="Arial" panose="020B0604020202020204" pitchFamily="34" charset="0"/>
                <a:buChar char="•"/>
              </a:pPr>
              <a:r>
                <a:rPr lang="en-GB" dirty="0">
                  <a:solidFill>
                    <a:schemeClr val="tx1">
                      <a:lumMod val="75000"/>
                      <a:lumOff val="25000"/>
                    </a:schemeClr>
                  </a:solidFill>
                  <a:hlinkClick r:id="rId4"/>
                </a:rPr>
                <a:t>Tech rollout overview</a:t>
              </a:r>
              <a:endParaRPr lang="en-GB" dirty="0">
                <a:solidFill>
                  <a:schemeClr val="tx1">
                    <a:lumMod val="75000"/>
                    <a:lumOff val="25000"/>
                  </a:schemeClr>
                </a:solidFill>
              </a:endParaRPr>
            </a:p>
            <a:p>
              <a:pPr marL="285750" indent="-285750">
                <a:lnSpc>
                  <a:spcPct val="100000"/>
                </a:lnSpc>
                <a:spcBef>
                  <a:spcPts val="0"/>
                </a:spcBef>
                <a:spcAft>
                  <a:spcPts val="400"/>
                </a:spcAft>
                <a:buFont typeface="Arial" panose="020B0604020202020204" pitchFamily="34" charset="0"/>
                <a:buChar char="•"/>
              </a:pPr>
              <a:r>
                <a:rPr lang="en-GB" dirty="0">
                  <a:solidFill>
                    <a:schemeClr val="tx1">
                      <a:lumMod val="75000"/>
                      <a:lumOff val="25000"/>
                    </a:schemeClr>
                  </a:solidFill>
                  <a:hlinkClick r:id="rId5"/>
                </a:rPr>
                <a:t>Rollout timeline</a:t>
              </a:r>
              <a:endParaRPr lang="en-GB" dirty="0">
                <a:solidFill>
                  <a:schemeClr val="tx1">
                    <a:lumMod val="75000"/>
                    <a:lumOff val="25000"/>
                  </a:schemeClr>
                </a:solidFill>
              </a:endParaRPr>
            </a:p>
            <a:p>
              <a:pPr marL="285750" indent="-285750">
                <a:lnSpc>
                  <a:spcPct val="100000"/>
                </a:lnSpc>
                <a:spcBef>
                  <a:spcPts val="0"/>
                </a:spcBef>
                <a:spcAft>
                  <a:spcPts val="400"/>
                </a:spcAft>
                <a:buFont typeface="Arial" panose="020B0604020202020204" pitchFamily="34" charset="0"/>
                <a:buChar char="•"/>
              </a:pPr>
              <a:r>
                <a:rPr lang="en-GB" dirty="0">
                  <a:solidFill>
                    <a:schemeClr val="tx1">
                      <a:lumMod val="75000"/>
                      <a:lumOff val="25000"/>
                    </a:schemeClr>
                  </a:solidFill>
                  <a:hlinkClick r:id="rId6"/>
                </a:rPr>
                <a:t>Details of your new kit </a:t>
              </a:r>
              <a:endParaRPr lang="en-GB" dirty="0"/>
            </a:p>
          </p:txBody>
        </p:sp>
        <p:sp>
          <p:nvSpPr>
            <p:cNvPr id="7" name="Rectangle 6">
              <a:extLst>
                <a:ext uri="{FF2B5EF4-FFF2-40B4-BE49-F238E27FC236}">
                  <a16:creationId xmlns:a16="http://schemas.microsoft.com/office/drawing/2014/main" id="{16CD0031-411C-44E9-A517-8B7D4A3BA812}"/>
                </a:ext>
              </a:extLst>
            </p:cNvPr>
            <p:cNvSpPr/>
            <p:nvPr/>
          </p:nvSpPr>
          <p:spPr>
            <a:xfrm>
              <a:off x="1619637" y="5123794"/>
              <a:ext cx="4804091" cy="1539241"/>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204769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06AA0-264A-45C4-AEE6-FE517DB48B15}"/>
              </a:ext>
            </a:extLst>
          </p:cNvPr>
          <p:cNvSpPr>
            <a:spLocks noGrp="1"/>
          </p:cNvSpPr>
          <p:nvPr>
            <p:ph type="title"/>
          </p:nvPr>
        </p:nvSpPr>
        <p:spPr/>
        <p:txBody>
          <a:bodyPr/>
          <a:lstStyle/>
          <a:p>
            <a:r>
              <a:rPr lang="en-GB" dirty="0"/>
              <a:t>Mental Health Allies Programme – interested in becoming a volunteer? </a:t>
            </a:r>
          </a:p>
        </p:txBody>
      </p:sp>
      <p:sp>
        <p:nvSpPr>
          <p:cNvPr id="3" name="Content Placeholder 2">
            <a:extLst>
              <a:ext uri="{FF2B5EF4-FFF2-40B4-BE49-F238E27FC236}">
                <a16:creationId xmlns:a16="http://schemas.microsoft.com/office/drawing/2014/main" id="{7AB42C26-2E9F-4677-AD3C-43F6DC7095DF}"/>
              </a:ext>
            </a:extLst>
          </p:cNvPr>
          <p:cNvSpPr>
            <a:spLocks noGrp="1"/>
          </p:cNvSpPr>
          <p:nvPr>
            <p:ph idx="1"/>
          </p:nvPr>
        </p:nvSpPr>
        <p:spPr>
          <a:xfrm>
            <a:off x="279401" y="943174"/>
            <a:ext cx="10140950" cy="5102226"/>
          </a:xfrm>
        </p:spPr>
        <p:txBody>
          <a:bodyPr/>
          <a:lstStyle/>
          <a:p>
            <a:r>
              <a:rPr lang="en-GB" sz="1800" dirty="0"/>
              <a:t>We are keen to ensure all staff, particularly those transferring to the new Probation Service, are aware of our Mental Health Allies Programme  </a:t>
            </a:r>
          </a:p>
          <a:p>
            <a:r>
              <a:rPr lang="en-GB" sz="1800" dirty="0"/>
              <a:t>Mental Health Allies are a staff led group of volunteers trained to be a source of information and support for staff and managers. They can offer confidential support, raise awareness of mental health and challenge the stigma surrounding mental ill health.  They can provide reassurance and signpost to appropriate professional support and other information.  </a:t>
            </a:r>
          </a:p>
          <a:p>
            <a:r>
              <a:rPr lang="en-GB" sz="1800" dirty="0"/>
              <a:t>Allies’ support to managers can include providing a greater understanding of mental ill health; the benefits of workplace adjustments;  sources of information and professional support that may be relevant to individual circumstances.</a:t>
            </a:r>
          </a:p>
          <a:p>
            <a:r>
              <a:rPr lang="en-GB" sz="1800" dirty="0"/>
              <a:t>Each probation region within the Probation Service will have a Single Point of Contact (SPOC), working with a team of mental health allies to support managers and staff.  The Mental Health Allies </a:t>
            </a:r>
            <a:r>
              <a:rPr lang="en-GB" sz="1800" u="sng" dirty="0">
                <a:hlinkClick r:id="rId2"/>
              </a:rPr>
              <a:t>intranet page</a:t>
            </a:r>
            <a:r>
              <a:rPr lang="en-GB" sz="1800" dirty="0"/>
              <a:t> contains more information and guidance on how to contact an ally in your region for support. </a:t>
            </a:r>
          </a:p>
          <a:p>
            <a:pPr marL="0" indent="0">
              <a:buNone/>
            </a:pPr>
            <a:endParaRPr lang="en-GB" sz="1800" dirty="0"/>
          </a:p>
          <a:p>
            <a:pPr marL="0" indent="0" algn="ctr">
              <a:buNone/>
            </a:pPr>
            <a:r>
              <a:rPr lang="en-GB" sz="1800" b="1" dirty="0">
                <a:solidFill>
                  <a:srgbClr val="0070C0"/>
                </a:solidFill>
              </a:rPr>
              <a:t>Staff transferring to the service in June who may be interested in becoming a mental health ally:  please contact the Mental Health Allies central mailbox so you can be linked in with the Single Point Of Contact in your region for more information </a:t>
            </a:r>
            <a:r>
              <a:rPr lang="en-GB" sz="1800" b="1" u="sng" dirty="0">
                <a:solidFill>
                  <a:srgbClr val="0070C0"/>
                </a:solidFill>
                <a:hlinkClick r:id="rId3">
                  <a:extLst>
                    <a:ext uri="{A12FA001-AC4F-418D-AE19-62706E023703}">
                      <ahyp:hlinkClr xmlns:ahyp="http://schemas.microsoft.com/office/drawing/2018/hyperlinkcolor" val="tx"/>
                    </a:ext>
                  </a:extLst>
                </a:hlinkClick>
              </a:rPr>
              <a:t>mentalhealthallies@justice.gov.uk</a:t>
            </a:r>
            <a:endParaRPr lang="en-GB" sz="1800" b="1" dirty="0">
              <a:solidFill>
                <a:srgbClr val="0070C0"/>
              </a:solidFill>
            </a:endParaRPr>
          </a:p>
          <a:p>
            <a:pPr algn="ctr"/>
            <a:endParaRPr lang="en-GB" dirty="0"/>
          </a:p>
          <a:p>
            <a:pPr marL="0" indent="0">
              <a:buNone/>
            </a:pPr>
            <a:endParaRPr lang="en-GB" dirty="0"/>
          </a:p>
        </p:txBody>
      </p:sp>
      <p:sp>
        <p:nvSpPr>
          <p:cNvPr id="4" name="Slide Number Placeholder 3">
            <a:extLst>
              <a:ext uri="{FF2B5EF4-FFF2-40B4-BE49-F238E27FC236}">
                <a16:creationId xmlns:a16="http://schemas.microsoft.com/office/drawing/2014/main" id="{BDEE4B1F-02F4-438C-AD16-21104CBD1CC1}"/>
              </a:ext>
            </a:extLst>
          </p:cNvPr>
          <p:cNvSpPr>
            <a:spLocks noGrp="1"/>
          </p:cNvSpPr>
          <p:nvPr>
            <p:ph type="sldNum" sz="quarter" idx="10"/>
          </p:nvPr>
        </p:nvSpPr>
        <p:spPr/>
        <p:txBody>
          <a:bodyPr/>
          <a:lstStyle/>
          <a:p>
            <a:pPr>
              <a:defRPr/>
            </a:pPr>
            <a:fld id="{8DA62C57-F68F-4167-9CC7-0D93D0D78B03}" type="slidenum">
              <a:rPr lang="en-GB" smtClean="0"/>
              <a:pPr>
                <a:defRPr/>
              </a:pPr>
              <a:t>25</a:t>
            </a:fld>
            <a:endParaRPr lang="en-GB" dirty="0"/>
          </a:p>
        </p:txBody>
      </p:sp>
      <p:pic>
        <p:nvPicPr>
          <p:cNvPr id="5" name="Picture 4">
            <a:extLst>
              <a:ext uri="{FF2B5EF4-FFF2-40B4-BE49-F238E27FC236}">
                <a16:creationId xmlns:a16="http://schemas.microsoft.com/office/drawing/2014/main" id="{BFF4EAE1-57C4-42FF-BEEB-DEE3F3F2722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24880" y="1370358"/>
            <a:ext cx="1789043" cy="1734792"/>
          </a:xfrm>
          <a:prstGeom prst="rect">
            <a:avLst/>
          </a:prstGeom>
          <a:noFill/>
          <a:ln>
            <a:noFill/>
          </a:ln>
        </p:spPr>
      </p:pic>
    </p:spTree>
    <p:extLst>
      <p:ext uri="{BB962C8B-B14F-4D97-AF65-F5344CB8AC3E}">
        <p14:creationId xmlns:p14="http://schemas.microsoft.com/office/powerpoint/2010/main" val="3235454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35E60-3858-46F9-8A1B-FF171F332A04}"/>
              </a:ext>
            </a:extLst>
          </p:cNvPr>
          <p:cNvSpPr>
            <a:spLocks noGrp="1"/>
          </p:cNvSpPr>
          <p:nvPr>
            <p:ph type="title"/>
          </p:nvPr>
        </p:nvSpPr>
        <p:spPr>
          <a:xfrm>
            <a:off x="504000" y="432000"/>
            <a:ext cx="11131200" cy="511174"/>
          </a:xfrm>
        </p:spPr>
        <p:txBody>
          <a:bodyPr/>
          <a:lstStyle/>
          <a:p>
            <a:r>
              <a:rPr lang="en-GB" dirty="0"/>
              <a:t>CRC Staff:  staff transfer update</a:t>
            </a:r>
          </a:p>
        </p:txBody>
      </p:sp>
      <p:sp>
        <p:nvSpPr>
          <p:cNvPr id="4" name="Slide Number Placeholder 3">
            <a:extLst>
              <a:ext uri="{FF2B5EF4-FFF2-40B4-BE49-F238E27FC236}">
                <a16:creationId xmlns:a16="http://schemas.microsoft.com/office/drawing/2014/main" id="{5AF4674D-43E6-43AE-A6D8-E1D85A679D10}"/>
              </a:ext>
            </a:extLst>
          </p:cNvPr>
          <p:cNvSpPr>
            <a:spLocks noGrp="1"/>
          </p:cNvSpPr>
          <p:nvPr>
            <p:ph type="sldNum" sz="quarter" idx="10"/>
          </p:nvPr>
        </p:nvSpPr>
        <p:spPr/>
        <p:txBody>
          <a:bodyPr/>
          <a:lstStyle/>
          <a:p>
            <a:pPr>
              <a:defRPr/>
            </a:pPr>
            <a:fld id="{8DA62C57-F68F-4167-9CC7-0D93D0D78B03}" type="slidenum">
              <a:rPr lang="en-GB" smtClean="0"/>
              <a:pPr>
                <a:defRPr/>
              </a:pPr>
              <a:t>26</a:t>
            </a:fld>
            <a:endParaRPr lang="en-GB"/>
          </a:p>
        </p:txBody>
      </p:sp>
      <p:sp>
        <p:nvSpPr>
          <p:cNvPr id="9" name="Rectangle 8">
            <a:extLst>
              <a:ext uri="{FF2B5EF4-FFF2-40B4-BE49-F238E27FC236}">
                <a16:creationId xmlns:a16="http://schemas.microsoft.com/office/drawing/2014/main" id="{E6395C64-FEDE-4E57-9F87-5C99830559AE}"/>
              </a:ext>
            </a:extLst>
          </p:cNvPr>
          <p:cNvSpPr/>
          <p:nvPr/>
        </p:nvSpPr>
        <p:spPr>
          <a:xfrm>
            <a:off x="438056" y="1093807"/>
            <a:ext cx="11197144" cy="440338"/>
          </a:xfrm>
          <a:prstGeom prst="rect">
            <a:avLst/>
          </a:prstGeom>
          <a:solidFill>
            <a:srgbClr val="7F409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2400" b="1">
                <a:solidFill>
                  <a:schemeClr val="bg1"/>
                </a:solidFill>
                <a:ea typeface="Calibri" panose="020F0502020204030204" pitchFamily="34" charset="0"/>
                <a:cs typeface="Times New Roman" panose="02020603050405020304" pitchFamily="18" charset="0"/>
              </a:rPr>
              <a:t>Summary update on staff transfer activities</a:t>
            </a:r>
            <a:endParaRPr lang="en-GB" sz="2400">
              <a:solidFill>
                <a:schemeClr val="bg1"/>
              </a:solidFill>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54D6B1DC-8322-4C16-8295-E07A299EC113}"/>
              </a:ext>
            </a:extLst>
          </p:cNvPr>
          <p:cNvSpPr/>
          <p:nvPr/>
        </p:nvSpPr>
        <p:spPr>
          <a:xfrm>
            <a:off x="371381" y="1580887"/>
            <a:ext cx="11197144" cy="4401205"/>
          </a:xfrm>
          <a:prstGeom prst="rect">
            <a:avLst/>
          </a:prstGeom>
          <a:noFill/>
          <a:ln>
            <a:noFill/>
          </a:ln>
        </p:spPr>
        <p:txBody>
          <a:bodyPr wrap="square" lIns="91440" tIns="45720" rIns="91440" bIns="45720" anchor="t">
            <a:spAutoFit/>
          </a:bodyPr>
          <a:lstStyle/>
          <a:p>
            <a:pPr marL="285750" indent="-285750">
              <a:buFont typeface="Arial" panose="020B0604020202020204" pitchFamily="34" charset="0"/>
              <a:buChar char="•"/>
            </a:pPr>
            <a:r>
              <a:rPr lang="en-GB" sz="1400" dirty="0"/>
              <a:t>We are making good progress on our work to transfer our colleagues from CRCs, Parent orgs and supply chain orgs in to the new Probation Service. </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b="1" dirty="0"/>
              <a:t>Role alignment remains an ongoing priority</a:t>
            </a:r>
            <a:r>
              <a:rPr lang="en-GB" sz="1400" dirty="0"/>
              <a:t>. The list of roles that map easily to existing roles has now been shared with current employers to communicate to staff. If your role isn’t on this list then it will need to be reviewed to determine where it aligns, these reviews are ongoing and we expect these outcomes to be communicated by current employers in late April / early May. You can read a </a:t>
            </a:r>
            <a:r>
              <a:rPr lang="en-GB" sz="1400" dirty="0">
                <a:hlinkClick r:id="rId3"/>
              </a:rPr>
              <a:t>recent Role Alignment update here</a:t>
            </a:r>
            <a:r>
              <a:rPr lang="en-GB" sz="1400" dirty="0"/>
              <a:t> and on the next slide. New FAQs on role alignment for corporate services staff are now on the Welcome Hub </a:t>
            </a:r>
            <a:r>
              <a:rPr lang="en-GB" sz="1400" dirty="0">
                <a:hlinkClick r:id="rId4"/>
              </a:rPr>
              <a:t>here</a:t>
            </a:r>
            <a:r>
              <a:rPr lang="en-GB" sz="1400" dirty="0"/>
              <a:t>. </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b="1" dirty="0"/>
              <a:t>Vetting - </a:t>
            </a:r>
            <a:r>
              <a:rPr lang="en-GB" sz="1400" dirty="0"/>
              <a:t>If you haven’t already done so, please can you </a:t>
            </a:r>
            <a:r>
              <a:rPr lang="en-GB" sz="1400" b="1" dirty="0"/>
              <a:t>provide us with the relevant documentation and information required to support your employee checks and vetting</a:t>
            </a:r>
            <a:r>
              <a:rPr lang="en-GB" sz="1400" dirty="0"/>
              <a:t>. It is important we have this information as soon as possible before transfer to ensure we meet our legal employment obligations, especially on Civil Service Nationality Rules. We also want to remind staff that in addition to the provision of your documents you will be sent links to complete your security questionnaire. Please complete these as soon as possible. More information can be found on the Welcome Hub </a:t>
            </a:r>
            <a:r>
              <a:rPr lang="en-GB" sz="1400" u="sng" dirty="0">
                <a:hlinkClick r:id="rId5"/>
              </a:rPr>
              <a:t>vetting pages</a:t>
            </a:r>
            <a:r>
              <a:rPr lang="en-GB" sz="1400" dirty="0"/>
              <a:t>.</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b="1" dirty="0"/>
              <a:t>Communications </a:t>
            </a:r>
            <a:r>
              <a:rPr lang="en-GB" sz="1400" dirty="0"/>
              <a:t>- Look out for communications coming soon on the </a:t>
            </a:r>
            <a:r>
              <a:rPr lang="en-GB" sz="1400" b="1" dirty="0"/>
              <a:t>National Agreement</a:t>
            </a:r>
            <a:r>
              <a:rPr lang="en-GB" sz="1400" dirty="0"/>
              <a:t> as well as </a:t>
            </a:r>
            <a:r>
              <a:rPr lang="en-GB" sz="1400" b="1" dirty="0"/>
              <a:t>specific support information and checklists for line managers</a:t>
            </a:r>
            <a:r>
              <a:rPr lang="en-GB" sz="1400" dirty="0"/>
              <a:t> who are transferring in to the Probation Service. Information on the layers of ‘induction’ has now been added to the </a:t>
            </a:r>
            <a:r>
              <a:rPr lang="en-GB" sz="1400" dirty="0">
                <a:hlinkClick r:id="rId6"/>
              </a:rPr>
              <a:t>Welcome Hub</a:t>
            </a:r>
            <a:r>
              <a:rPr lang="en-GB" sz="1400" dirty="0"/>
              <a:t>. </a:t>
            </a:r>
            <a:br>
              <a:rPr lang="en-GB" sz="1400" dirty="0"/>
            </a:br>
            <a:endParaRPr lang="en-GB" sz="1400" dirty="0"/>
          </a:p>
          <a:p>
            <a:pPr marL="285750" indent="-285750">
              <a:buFont typeface="Arial" panose="020B0604020202020204" pitchFamily="34" charset="0"/>
              <a:buChar char="•"/>
            </a:pPr>
            <a:r>
              <a:rPr lang="en-GB" sz="1400" b="1" dirty="0">
                <a:cs typeface="Arial"/>
              </a:rPr>
              <a:t>Post transition learning </a:t>
            </a:r>
            <a:r>
              <a:rPr lang="en-GB" sz="1400" dirty="0">
                <a:cs typeface="Arial"/>
              </a:rPr>
              <a:t>has been developed and built into national learning plan. This will be shared on the Welcome Hub shortly. </a:t>
            </a:r>
            <a:endParaRPr lang="en-GB" sz="1400" dirty="0"/>
          </a:p>
        </p:txBody>
      </p:sp>
      <p:pic>
        <p:nvPicPr>
          <p:cNvPr id="6" name="Picture 5" descr="A group of people posing for a photo&#10;&#10;Description automatically generated">
            <a:extLst>
              <a:ext uri="{FF2B5EF4-FFF2-40B4-BE49-F238E27FC236}">
                <a16:creationId xmlns:a16="http://schemas.microsoft.com/office/drawing/2014/main" id="{585F0820-5C78-4618-9C62-50FD8B622C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39266" y="-186472"/>
            <a:ext cx="1795934" cy="1795934"/>
          </a:xfrm>
          <a:prstGeom prst="rect">
            <a:avLst/>
          </a:prstGeom>
        </p:spPr>
      </p:pic>
      <p:sp>
        <p:nvSpPr>
          <p:cNvPr id="5" name="TextBox 4">
            <a:extLst>
              <a:ext uri="{FF2B5EF4-FFF2-40B4-BE49-F238E27FC236}">
                <a16:creationId xmlns:a16="http://schemas.microsoft.com/office/drawing/2014/main" id="{C6B109EA-73A6-49C9-B4D7-6AB842F13CC9}"/>
              </a:ext>
            </a:extLst>
          </p:cNvPr>
          <p:cNvSpPr txBox="1"/>
          <p:nvPr/>
        </p:nvSpPr>
        <p:spPr>
          <a:xfrm>
            <a:off x="6069600" y="411389"/>
            <a:ext cx="3548742" cy="523220"/>
          </a:xfrm>
          <a:prstGeom prst="rect">
            <a:avLst/>
          </a:prstGeom>
          <a:solidFill>
            <a:schemeClr val="tx2"/>
          </a:solidFill>
        </p:spPr>
        <p:txBody>
          <a:bodyPr wrap="square" rtlCol="0">
            <a:spAutoFit/>
          </a:bodyPr>
          <a:lstStyle/>
          <a:p>
            <a:pPr algn="ctr"/>
            <a:r>
              <a:rPr lang="en-GB" sz="1400" b="1" dirty="0">
                <a:solidFill>
                  <a:schemeClr val="bg1"/>
                </a:solidFill>
              </a:rPr>
              <a:t>Primarily applicable to CRC, Parent Org and Supply Chain staff</a:t>
            </a:r>
          </a:p>
        </p:txBody>
      </p:sp>
    </p:spTree>
    <p:extLst>
      <p:ext uri="{BB962C8B-B14F-4D97-AF65-F5344CB8AC3E}">
        <p14:creationId xmlns:p14="http://schemas.microsoft.com/office/powerpoint/2010/main" val="9038381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35E60-3858-46F9-8A1B-FF171F332A04}"/>
              </a:ext>
            </a:extLst>
          </p:cNvPr>
          <p:cNvSpPr>
            <a:spLocks noGrp="1"/>
          </p:cNvSpPr>
          <p:nvPr>
            <p:ph type="title"/>
          </p:nvPr>
        </p:nvSpPr>
        <p:spPr>
          <a:xfrm>
            <a:off x="504000" y="432000"/>
            <a:ext cx="11131200" cy="511174"/>
          </a:xfrm>
        </p:spPr>
        <p:txBody>
          <a:bodyPr/>
          <a:lstStyle/>
          <a:p>
            <a:r>
              <a:rPr lang="en-GB" sz="2400" dirty="0"/>
              <a:t>CRC Staff:  staff transfer update</a:t>
            </a:r>
            <a:endParaRPr lang="en-GB" sz="2400" b="0" dirty="0"/>
          </a:p>
        </p:txBody>
      </p:sp>
      <p:sp>
        <p:nvSpPr>
          <p:cNvPr id="10" name="TextBox 9">
            <a:extLst>
              <a:ext uri="{FF2B5EF4-FFF2-40B4-BE49-F238E27FC236}">
                <a16:creationId xmlns:a16="http://schemas.microsoft.com/office/drawing/2014/main" id="{F63389DE-2FAB-4915-BD41-86C46E7E2904}"/>
              </a:ext>
            </a:extLst>
          </p:cNvPr>
          <p:cNvSpPr txBox="1"/>
          <p:nvPr/>
        </p:nvSpPr>
        <p:spPr>
          <a:xfrm>
            <a:off x="5235054" y="1677381"/>
            <a:ext cx="6400146" cy="954107"/>
          </a:xfrm>
          <a:prstGeom prst="rect">
            <a:avLst/>
          </a:prstGeom>
          <a:noFill/>
        </p:spPr>
        <p:txBody>
          <a:bodyPr wrap="square" lIns="91440" tIns="45720" rIns="91440" bIns="45720" numCol="1" rtlCol="0" anchor="t">
            <a:spAutoFit/>
          </a:bodyPr>
          <a:lstStyle/>
          <a:p>
            <a:r>
              <a:rPr lang="en-GB" sz="1400" b="1" dirty="0"/>
              <a:t>The role alignment process is an important part of the transfer process. </a:t>
            </a:r>
            <a:r>
              <a:rPr lang="en-GB" sz="1400" dirty="0"/>
              <a:t>Not only will it give people clarity on their job title and description upon transfer, it also gives us important data that ensures everyone is paid correctly and on time when they transition. </a:t>
            </a:r>
          </a:p>
        </p:txBody>
      </p:sp>
      <p:sp>
        <p:nvSpPr>
          <p:cNvPr id="5" name="Rectangle 4">
            <a:extLst>
              <a:ext uri="{FF2B5EF4-FFF2-40B4-BE49-F238E27FC236}">
                <a16:creationId xmlns:a16="http://schemas.microsoft.com/office/drawing/2014/main" id="{11B6DB49-3B8A-424D-A864-BA31E5289323}"/>
              </a:ext>
            </a:extLst>
          </p:cNvPr>
          <p:cNvSpPr/>
          <p:nvPr/>
        </p:nvSpPr>
        <p:spPr>
          <a:xfrm>
            <a:off x="1" y="1099158"/>
            <a:ext cx="7870370" cy="439200"/>
          </a:xfrm>
          <a:prstGeom prst="rect">
            <a:avLst/>
          </a:prstGeom>
          <a:solidFill>
            <a:srgbClr val="7F409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sz="2400" b="1" dirty="0">
                <a:solidFill>
                  <a:schemeClr val="bg1"/>
                </a:solidFill>
              </a:rPr>
              <a:t>Role alignment </a:t>
            </a:r>
            <a:endParaRPr lang="en-GB" sz="2000" b="1" dirty="0">
              <a:solidFill>
                <a:schemeClr val="bg1"/>
              </a:solidFill>
              <a:cs typeface="Arial"/>
            </a:endParaRPr>
          </a:p>
        </p:txBody>
      </p:sp>
      <p:sp>
        <p:nvSpPr>
          <p:cNvPr id="3" name="Rectangle 2">
            <a:extLst>
              <a:ext uri="{FF2B5EF4-FFF2-40B4-BE49-F238E27FC236}">
                <a16:creationId xmlns:a16="http://schemas.microsoft.com/office/drawing/2014/main" id="{A3158A72-B815-46FE-A193-FC91CC9471A5}"/>
              </a:ext>
            </a:extLst>
          </p:cNvPr>
          <p:cNvSpPr/>
          <p:nvPr/>
        </p:nvSpPr>
        <p:spPr>
          <a:xfrm>
            <a:off x="4580859" y="2662682"/>
            <a:ext cx="7435626" cy="1169551"/>
          </a:xfrm>
          <a:prstGeom prst="rect">
            <a:avLst/>
          </a:prstGeom>
        </p:spPr>
        <p:txBody>
          <a:bodyPr wrap="square">
            <a:spAutoFit/>
          </a:bodyPr>
          <a:lstStyle/>
          <a:p>
            <a:pPr marL="285750" indent="-285750">
              <a:buFont typeface="Arial" panose="020B0604020202020204" pitchFamily="34" charset="0"/>
              <a:buChar char="•"/>
            </a:pPr>
            <a:r>
              <a:rPr lang="en-GB" sz="1400" dirty="0"/>
              <a:t>The list of </a:t>
            </a:r>
            <a:r>
              <a:rPr lang="en-GB" sz="1400" b="1" dirty="0"/>
              <a:t>accepted matched roles </a:t>
            </a:r>
            <a:r>
              <a:rPr lang="en-GB" sz="1400" dirty="0"/>
              <a:t>was shared with current employers in early April (these are the roles that align easily to existing roles)</a:t>
            </a:r>
          </a:p>
          <a:p>
            <a:pPr marL="285750" indent="-285750">
              <a:buFont typeface="Arial" panose="020B0604020202020204" pitchFamily="34" charset="0"/>
              <a:buChar char="•"/>
            </a:pPr>
            <a:r>
              <a:rPr lang="en-GB" sz="1400" dirty="0"/>
              <a:t>Other roles are being </a:t>
            </a:r>
            <a:r>
              <a:rPr lang="en-GB" sz="1400" b="1" dirty="0"/>
              <a:t>reviewed by panels </a:t>
            </a:r>
            <a:r>
              <a:rPr lang="en-GB" sz="1400" dirty="0"/>
              <a:t>and these panels are taking place throughout April. Outcomes from the panel reviews will be communicated to current employers in late April / early May </a:t>
            </a:r>
          </a:p>
        </p:txBody>
      </p:sp>
      <p:sp>
        <p:nvSpPr>
          <p:cNvPr id="22" name="TextBox 21">
            <a:extLst>
              <a:ext uri="{FF2B5EF4-FFF2-40B4-BE49-F238E27FC236}">
                <a16:creationId xmlns:a16="http://schemas.microsoft.com/office/drawing/2014/main" id="{5F4FD892-2F2B-4E75-9663-A693CFA057D7}"/>
              </a:ext>
            </a:extLst>
          </p:cNvPr>
          <p:cNvSpPr txBox="1"/>
          <p:nvPr/>
        </p:nvSpPr>
        <p:spPr>
          <a:xfrm>
            <a:off x="225376" y="4526995"/>
            <a:ext cx="1283784" cy="1384995"/>
          </a:xfrm>
          <a:prstGeom prst="rect">
            <a:avLst/>
          </a:prstGeom>
          <a:solidFill>
            <a:srgbClr val="BF9FCB"/>
          </a:solidFill>
        </p:spPr>
        <p:txBody>
          <a:bodyPr wrap="square" rtlCol="0">
            <a:spAutoFit/>
          </a:bodyPr>
          <a:lstStyle/>
          <a:p>
            <a:pPr algn="ctr"/>
            <a:r>
              <a:rPr lang="en-GB" sz="1400" b="1" dirty="0">
                <a:solidFill>
                  <a:schemeClr val="bg1"/>
                </a:solidFill>
              </a:rPr>
              <a:t>Read more about role alignment on the </a:t>
            </a:r>
            <a:r>
              <a:rPr lang="en-GB" sz="1400" b="1" dirty="0">
                <a:solidFill>
                  <a:schemeClr val="bg1"/>
                </a:solidFill>
                <a:hlinkClick r:id="rId3"/>
              </a:rPr>
              <a:t>Welcome Hub </a:t>
            </a:r>
            <a:endParaRPr lang="en-GB" sz="1400" b="1" dirty="0">
              <a:solidFill>
                <a:schemeClr val="bg1"/>
              </a:solidFill>
            </a:endParaRPr>
          </a:p>
        </p:txBody>
      </p:sp>
      <p:pic>
        <p:nvPicPr>
          <p:cNvPr id="6" name="Picture 5">
            <a:extLst>
              <a:ext uri="{FF2B5EF4-FFF2-40B4-BE49-F238E27FC236}">
                <a16:creationId xmlns:a16="http://schemas.microsoft.com/office/drawing/2014/main" id="{866C4065-8425-407D-BEB1-CF0B6D4AEA06}"/>
              </a:ext>
            </a:extLst>
          </p:cNvPr>
          <p:cNvPicPr>
            <a:picLocks noChangeAspect="1"/>
          </p:cNvPicPr>
          <p:nvPr/>
        </p:nvPicPr>
        <p:blipFill>
          <a:blip r:embed="rId4"/>
          <a:stretch>
            <a:fillRect/>
          </a:stretch>
        </p:blipFill>
        <p:spPr>
          <a:xfrm>
            <a:off x="260574" y="1832920"/>
            <a:ext cx="4779683" cy="4079069"/>
          </a:xfrm>
          <a:prstGeom prst="rect">
            <a:avLst/>
          </a:prstGeom>
        </p:spPr>
      </p:pic>
      <p:pic>
        <p:nvPicPr>
          <p:cNvPr id="11" name="Picture 10">
            <a:extLst>
              <a:ext uri="{FF2B5EF4-FFF2-40B4-BE49-F238E27FC236}">
                <a16:creationId xmlns:a16="http://schemas.microsoft.com/office/drawing/2014/main" id="{D4FCD34F-10D7-4DF2-8FA0-552BE05E72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384" y="1906474"/>
            <a:ext cx="1088518" cy="1116621"/>
          </a:xfrm>
          <a:prstGeom prst="rect">
            <a:avLst/>
          </a:prstGeom>
        </p:spPr>
      </p:pic>
      <p:sp>
        <p:nvSpPr>
          <p:cNvPr id="8" name="TextBox 7">
            <a:extLst>
              <a:ext uri="{FF2B5EF4-FFF2-40B4-BE49-F238E27FC236}">
                <a16:creationId xmlns:a16="http://schemas.microsoft.com/office/drawing/2014/main" id="{021861B0-D888-4AAB-A7C1-25783872FCB5}"/>
              </a:ext>
            </a:extLst>
          </p:cNvPr>
          <p:cNvSpPr txBox="1"/>
          <p:nvPr/>
        </p:nvSpPr>
        <p:spPr>
          <a:xfrm>
            <a:off x="1905902" y="2123822"/>
            <a:ext cx="2708675" cy="1323439"/>
          </a:xfrm>
          <a:prstGeom prst="rect">
            <a:avLst/>
          </a:prstGeom>
          <a:noFill/>
        </p:spPr>
        <p:txBody>
          <a:bodyPr wrap="square" lIns="91440" tIns="45720" rIns="91440" bIns="45720" rtlCol="0" anchor="t">
            <a:spAutoFit/>
          </a:bodyPr>
          <a:lstStyle/>
          <a:p>
            <a:pPr algn="ctr"/>
            <a:r>
              <a:rPr lang="en-GB" sz="2000" b="1" dirty="0">
                <a:solidFill>
                  <a:schemeClr val="bg1"/>
                </a:solidFill>
              </a:rPr>
              <a:t>Most roles will align easily with roles in the NPS.</a:t>
            </a:r>
            <a:endParaRPr lang="en-GB" sz="2000" b="1" i="1" dirty="0">
              <a:solidFill>
                <a:schemeClr val="bg1"/>
              </a:solidFill>
            </a:endParaRPr>
          </a:p>
          <a:p>
            <a:pPr algn="ctr"/>
            <a:endParaRPr lang="en-GB" sz="2000" b="1" dirty="0">
              <a:solidFill>
                <a:schemeClr val="bg1"/>
              </a:solidFill>
            </a:endParaRPr>
          </a:p>
        </p:txBody>
      </p:sp>
      <p:sp>
        <p:nvSpPr>
          <p:cNvPr id="12" name="TextBox 11">
            <a:extLst>
              <a:ext uri="{FF2B5EF4-FFF2-40B4-BE49-F238E27FC236}">
                <a16:creationId xmlns:a16="http://schemas.microsoft.com/office/drawing/2014/main" id="{E0360D74-FDC5-4BA0-B7F8-DE4DF94EE1C9}"/>
              </a:ext>
            </a:extLst>
          </p:cNvPr>
          <p:cNvSpPr txBox="1"/>
          <p:nvPr/>
        </p:nvSpPr>
        <p:spPr>
          <a:xfrm>
            <a:off x="1557718" y="3791137"/>
            <a:ext cx="2185394" cy="1077218"/>
          </a:xfrm>
          <a:prstGeom prst="rect">
            <a:avLst/>
          </a:prstGeom>
          <a:noFill/>
        </p:spPr>
        <p:txBody>
          <a:bodyPr wrap="square" lIns="91440" tIns="45720" rIns="91440" bIns="45720" rtlCol="0" anchor="t">
            <a:spAutoFit/>
          </a:bodyPr>
          <a:lstStyle/>
          <a:p>
            <a:pPr algn="ctr"/>
            <a:r>
              <a:rPr lang="en-GB" sz="1600" b="1" dirty="0">
                <a:solidFill>
                  <a:schemeClr val="bg1"/>
                </a:solidFill>
              </a:rPr>
              <a:t>Some roles will need to be reviewed to determine where they align.</a:t>
            </a:r>
          </a:p>
        </p:txBody>
      </p:sp>
      <p:sp>
        <p:nvSpPr>
          <p:cNvPr id="15" name="TextBox 14">
            <a:extLst>
              <a:ext uri="{FF2B5EF4-FFF2-40B4-BE49-F238E27FC236}">
                <a16:creationId xmlns:a16="http://schemas.microsoft.com/office/drawing/2014/main" id="{2CE3AC10-A868-4C7C-B604-3FAACDEDA6C3}"/>
              </a:ext>
            </a:extLst>
          </p:cNvPr>
          <p:cNvSpPr txBox="1"/>
          <p:nvPr/>
        </p:nvSpPr>
        <p:spPr>
          <a:xfrm>
            <a:off x="1955787" y="5219492"/>
            <a:ext cx="1481420" cy="646331"/>
          </a:xfrm>
          <a:prstGeom prst="rect">
            <a:avLst/>
          </a:prstGeom>
          <a:noFill/>
        </p:spPr>
        <p:txBody>
          <a:bodyPr wrap="square" rtlCol="0">
            <a:spAutoFit/>
          </a:bodyPr>
          <a:lstStyle/>
          <a:p>
            <a:pPr algn="ctr"/>
            <a:r>
              <a:rPr lang="en-GB" sz="1200" b="1" dirty="0">
                <a:solidFill>
                  <a:schemeClr val="bg1"/>
                </a:solidFill>
              </a:rPr>
              <a:t>A small number of roles won’t align. </a:t>
            </a:r>
          </a:p>
        </p:txBody>
      </p:sp>
      <p:sp>
        <p:nvSpPr>
          <p:cNvPr id="18" name="Rectangle 17">
            <a:extLst>
              <a:ext uri="{FF2B5EF4-FFF2-40B4-BE49-F238E27FC236}">
                <a16:creationId xmlns:a16="http://schemas.microsoft.com/office/drawing/2014/main" id="{F3D65E03-7B1C-4671-A310-E12E44E01CD8}"/>
              </a:ext>
            </a:extLst>
          </p:cNvPr>
          <p:cNvSpPr/>
          <p:nvPr/>
        </p:nvSpPr>
        <p:spPr>
          <a:xfrm>
            <a:off x="4580859" y="3805333"/>
            <a:ext cx="7554265" cy="2246769"/>
          </a:xfrm>
          <a:prstGeom prst="rect">
            <a:avLst/>
          </a:prstGeom>
          <a:noFill/>
        </p:spPr>
        <p:txBody>
          <a:bodyPr wrap="square">
            <a:spAutoFit/>
          </a:bodyPr>
          <a:lstStyle/>
          <a:p>
            <a:r>
              <a:rPr lang="en-GB" sz="1400" b="1" dirty="0"/>
              <a:t>Corporate and support services staff</a:t>
            </a:r>
          </a:p>
          <a:p>
            <a:pPr marL="285750" indent="-285750">
              <a:buFont typeface="Arial" panose="020B0604020202020204" pitchFamily="34" charset="0"/>
              <a:buChar char="•"/>
            </a:pPr>
            <a:r>
              <a:rPr lang="en-GB" sz="1400" dirty="0"/>
              <a:t>New FAQs have been added to the corporate services pages on the Welcome Hub, </a:t>
            </a:r>
            <a:r>
              <a:rPr lang="en-GB" sz="1400" dirty="0">
                <a:hlinkClick r:id="rId6"/>
              </a:rPr>
              <a:t>you can read them here</a:t>
            </a:r>
            <a:r>
              <a:rPr lang="en-GB" sz="1400" dirty="0"/>
              <a:t>. </a:t>
            </a:r>
          </a:p>
          <a:p>
            <a:pPr marL="285750" indent="-285750">
              <a:buFont typeface="Arial" panose="020B0604020202020204" pitchFamily="34" charset="0"/>
              <a:buChar char="•"/>
            </a:pPr>
            <a:r>
              <a:rPr lang="en-GB" sz="1400" dirty="0"/>
              <a:t>If you are aligned to a role within HMPPS or MOJ HQ then </a:t>
            </a:r>
            <a:r>
              <a:rPr lang="en-GB" sz="1400" b="1" dirty="0"/>
              <a:t>you will still transfer in to the Probation Service</a:t>
            </a:r>
            <a:r>
              <a:rPr lang="en-GB" sz="1400" dirty="0"/>
              <a:t> in June, but </a:t>
            </a:r>
            <a:r>
              <a:rPr lang="en-GB" sz="1400" b="1" dirty="0"/>
              <a:t>you will work to your team within the HMPPS or MOJ from day 1. </a:t>
            </a:r>
          </a:p>
          <a:p>
            <a:pPr marL="285750" indent="-285750">
              <a:buFont typeface="Arial" panose="020B0604020202020204" pitchFamily="34" charset="0"/>
              <a:buChar char="•"/>
            </a:pPr>
            <a:r>
              <a:rPr lang="en-GB" sz="1400" dirty="0"/>
              <a:t>A small number of roles won’t align to an existing role. We will work with these people on a 1-1 basis to find a suitable solution for them. </a:t>
            </a:r>
          </a:p>
          <a:p>
            <a:pPr marL="285750" indent="-285750">
              <a:buFont typeface="Arial" panose="020B0604020202020204" pitchFamily="34" charset="0"/>
              <a:buChar char="•"/>
            </a:pPr>
            <a:r>
              <a:rPr lang="en-GB" sz="1400" dirty="0"/>
              <a:t>We will be working with the teams within the MOJ / HMPPS who will be receiving staff to help them support and welcome their incoming staff. </a:t>
            </a:r>
          </a:p>
        </p:txBody>
      </p:sp>
      <p:sp>
        <p:nvSpPr>
          <p:cNvPr id="21" name="TextBox 20">
            <a:extLst>
              <a:ext uri="{FF2B5EF4-FFF2-40B4-BE49-F238E27FC236}">
                <a16:creationId xmlns:a16="http://schemas.microsoft.com/office/drawing/2014/main" id="{72E10204-E4B3-46E0-A0ED-BAB85CDB2DE6}"/>
              </a:ext>
            </a:extLst>
          </p:cNvPr>
          <p:cNvSpPr txBox="1"/>
          <p:nvPr/>
        </p:nvSpPr>
        <p:spPr>
          <a:xfrm>
            <a:off x="8284579" y="419954"/>
            <a:ext cx="3548742" cy="523220"/>
          </a:xfrm>
          <a:prstGeom prst="rect">
            <a:avLst/>
          </a:prstGeom>
          <a:solidFill>
            <a:schemeClr val="tx2"/>
          </a:solidFill>
        </p:spPr>
        <p:txBody>
          <a:bodyPr wrap="square" rtlCol="0">
            <a:spAutoFit/>
          </a:bodyPr>
          <a:lstStyle/>
          <a:p>
            <a:pPr algn="ctr"/>
            <a:r>
              <a:rPr lang="en-GB" sz="1400" b="1" dirty="0">
                <a:solidFill>
                  <a:schemeClr val="bg1"/>
                </a:solidFill>
              </a:rPr>
              <a:t>Primarily applicable to CRC, Parent Org and Supply Chain staff</a:t>
            </a:r>
          </a:p>
        </p:txBody>
      </p:sp>
    </p:spTree>
    <p:extLst>
      <p:ext uri="{BB962C8B-B14F-4D97-AF65-F5344CB8AC3E}">
        <p14:creationId xmlns:p14="http://schemas.microsoft.com/office/powerpoint/2010/main" val="3085047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35E60-3858-46F9-8A1B-FF171F332A04}"/>
              </a:ext>
            </a:extLst>
          </p:cNvPr>
          <p:cNvSpPr>
            <a:spLocks noGrp="1"/>
          </p:cNvSpPr>
          <p:nvPr>
            <p:ph type="title"/>
          </p:nvPr>
        </p:nvSpPr>
        <p:spPr>
          <a:xfrm>
            <a:off x="504000" y="432000"/>
            <a:ext cx="11131200" cy="511174"/>
          </a:xfrm>
        </p:spPr>
        <p:txBody>
          <a:bodyPr/>
          <a:lstStyle/>
          <a:p>
            <a:r>
              <a:rPr lang="en-GB" sz="2400" dirty="0"/>
              <a:t>CRC Staff:  staff transfer update</a:t>
            </a:r>
            <a:endParaRPr lang="en-GB" sz="2400" b="0" dirty="0"/>
          </a:p>
        </p:txBody>
      </p:sp>
      <p:sp>
        <p:nvSpPr>
          <p:cNvPr id="4" name="Slide Number Placeholder 3">
            <a:extLst>
              <a:ext uri="{FF2B5EF4-FFF2-40B4-BE49-F238E27FC236}">
                <a16:creationId xmlns:a16="http://schemas.microsoft.com/office/drawing/2014/main" id="{5AF4674D-43E6-43AE-A6D8-E1D85A679D10}"/>
              </a:ext>
            </a:extLst>
          </p:cNvPr>
          <p:cNvSpPr>
            <a:spLocks noGrp="1"/>
          </p:cNvSpPr>
          <p:nvPr>
            <p:ph type="sldNum" sz="quarter" idx="10"/>
          </p:nvPr>
        </p:nvSpPr>
        <p:spPr/>
        <p:txBody>
          <a:bodyPr/>
          <a:lstStyle/>
          <a:p>
            <a:pPr>
              <a:defRPr/>
            </a:pPr>
            <a:fld id="{8DA62C57-F68F-4167-9CC7-0D93D0D78B03}" type="slidenum">
              <a:rPr lang="en-GB" smtClean="0"/>
              <a:pPr>
                <a:defRPr/>
              </a:pPr>
              <a:t>28</a:t>
            </a:fld>
            <a:endParaRPr lang="en-GB"/>
          </a:p>
        </p:txBody>
      </p:sp>
      <p:sp>
        <p:nvSpPr>
          <p:cNvPr id="10" name="TextBox 9">
            <a:extLst>
              <a:ext uri="{FF2B5EF4-FFF2-40B4-BE49-F238E27FC236}">
                <a16:creationId xmlns:a16="http://schemas.microsoft.com/office/drawing/2014/main" id="{F63389DE-2FAB-4915-BD41-86C46E7E2904}"/>
              </a:ext>
            </a:extLst>
          </p:cNvPr>
          <p:cNvSpPr txBox="1"/>
          <p:nvPr/>
        </p:nvSpPr>
        <p:spPr>
          <a:xfrm>
            <a:off x="390214" y="1048874"/>
            <a:ext cx="6620835" cy="5262979"/>
          </a:xfrm>
          <a:prstGeom prst="rect">
            <a:avLst/>
          </a:prstGeom>
          <a:noFill/>
        </p:spPr>
        <p:txBody>
          <a:bodyPr wrap="square" lIns="91440" tIns="45720" rIns="91440" bIns="45720" numCol="1" rtlCol="0" anchor="t">
            <a:spAutoFit/>
          </a:bodyPr>
          <a:lstStyle/>
          <a:p>
            <a:endParaRPr lang="en-GB" sz="1600" b="1" dirty="0"/>
          </a:p>
          <a:p>
            <a:endParaRPr lang="en-GB" sz="1600" b="1" dirty="0"/>
          </a:p>
          <a:p>
            <a:endParaRPr lang="en-GB" sz="1600" b="1" dirty="0"/>
          </a:p>
          <a:p>
            <a:pPr marL="285750" indent="-285750">
              <a:buFont typeface="Arial" panose="020B0604020202020204" pitchFamily="34" charset="0"/>
              <a:buChar char="•"/>
            </a:pPr>
            <a:r>
              <a:rPr lang="en-GB" dirty="0"/>
              <a:t>Some of you will have your pay ‘assimilated’ to the NPS pay scales upon transfer. Others will be transferring on their current pay. </a:t>
            </a:r>
          </a:p>
          <a:p>
            <a:pPr marL="285750" indent="-285750">
              <a:buFont typeface="Arial" panose="020B0604020202020204" pitchFamily="34" charset="0"/>
              <a:buChar char="•"/>
            </a:pPr>
            <a:r>
              <a:rPr lang="en-GB" dirty="0"/>
              <a:t>‘Pay assimilation’ is part of the process of implementing the National agreement. </a:t>
            </a:r>
          </a:p>
          <a:p>
            <a:pPr marL="285750" indent="-285750">
              <a:buFont typeface="Arial" panose="020B0604020202020204" pitchFamily="34" charset="0"/>
              <a:buChar char="•"/>
            </a:pPr>
            <a:r>
              <a:rPr lang="en-GB" dirty="0"/>
              <a:t>The National Agreement only applies to those of you who are directly employed by a CRC. </a:t>
            </a:r>
          </a:p>
          <a:p>
            <a:pPr marL="285750" indent="-285750">
              <a:buFont typeface="Arial" panose="020B0604020202020204" pitchFamily="34" charset="0"/>
              <a:buChar char="•"/>
            </a:pPr>
            <a:r>
              <a:rPr lang="en-GB" dirty="0"/>
              <a:t>If the National Agreement applies to you, then pay assimilation will enable the NPS to see how your pay aligns to NPS pay scales. This will ensure you are paid correctly when you transfer.</a:t>
            </a:r>
          </a:p>
          <a:p>
            <a:pPr marL="285750" indent="-285750">
              <a:buFont typeface="Arial" panose="020B0604020202020204" pitchFamily="34" charset="0"/>
              <a:buChar char="•"/>
            </a:pPr>
            <a:r>
              <a:rPr lang="en-GB" dirty="0"/>
              <a:t>There is a lot of information on the Welcome Hub about pay assimilation, including worked examples. Take a look </a:t>
            </a:r>
            <a:r>
              <a:rPr lang="en-GB" dirty="0">
                <a:hlinkClick r:id="rId3"/>
              </a:rPr>
              <a:t>here</a:t>
            </a:r>
            <a:r>
              <a:rPr lang="en-GB" dirty="0"/>
              <a:t>. </a:t>
            </a:r>
          </a:p>
          <a:p>
            <a:pPr marL="179388" indent="-179388">
              <a:buFont typeface="Arial" panose="020B0604020202020204" pitchFamily="34" charset="0"/>
              <a:buChar char="•"/>
            </a:pPr>
            <a:endParaRPr lang="en-GB" dirty="0"/>
          </a:p>
          <a:p>
            <a:pPr marL="179388" indent="-179388">
              <a:buFont typeface="Arial" panose="020B0604020202020204" pitchFamily="34" charset="0"/>
              <a:buChar char="•"/>
            </a:pPr>
            <a:endParaRPr lang="en-GB" dirty="0"/>
          </a:p>
          <a:p>
            <a:pPr lvl="1"/>
            <a:endParaRPr lang="en-GB" dirty="0"/>
          </a:p>
        </p:txBody>
      </p:sp>
      <p:sp>
        <p:nvSpPr>
          <p:cNvPr id="7" name="TextBox 6">
            <a:extLst>
              <a:ext uri="{FF2B5EF4-FFF2-40B4-BE49-F238E27FC236}">
                <a16:creationId xmlns:a16="http://schemas.microsoft.com/office/drawing/2014/main" id="{84C157E8-02A3-490A-81D9-2CB478E1D51F}"/>
              </a:ext>
            </a:extLst>
          </p:cNvPr>
          <p:cNvSpPr txBox="1"/>
          <p:nvPr/>
        </p:nvSpPr>
        <p:spPr>
          <a:xfrm>
            <a:off x="527051" y="5547516"/>
            <a:ext cx="3296241" cy="523220"/>
          </a:xfrm>
          <a:prstGeom prst="rect">
            <a:avLst/>
          </a:prstGeom>
          <a:solidFill>
            <a:srgbClr val="BF9FCB"/>
          </a:solidFill>
        </p:spPr>
        <p:txBody>
          <a:bodyPr wrap="square" rtlCol="0">
            <a:spAutoFit/>
          </a:bodyPr>
          <a:lstStyle/>
          <a:p>
            <a:pPr algn="ctr"/>
            <a:r>
              <a:rPr lang="en-GB" sz="1400" b="1">
                <a:solidFill>
                  <a:schemeClr val="bg1"/>
                </a:solidFill>
              </a:rPr>
              <a:t>Read more about pay assimilation on the </a:t>
            </a:r>
            <a:r>
              <a:rPr lang="en-GB" sz="1400" b="1">
                <a:solidFill>
                  <a:schemeClr val="bg1"/>
                </a:solidFill>
                <a:hlinkClick r:id="rId4"/>
              </a:rPr>
              <a:t>Welcome Hub </a:t>
            </a:r>
            <a:endParaRPr lang="en-GB" sz="1400" b="1">
              <a:solidFill>
                <a:schemeClr val="bg1"/>
              </a:solidFill>
            </a:endParaRPr>
          </a:p>
        </p:txBody>
      </p:sp>
      <p:pic>
        <p:nvPicPr>
          <p:cNvPr id="1026" name="Picture 2" descr="Pay assimilation image">
            <a:extLst>
              <a:ext uri="{FF2B5EF4-FFF2-40B4-BE49-F238E27FC236}">
                <a16:creationId xmlns:a16="http://schemas.microsoft.com/office/drawing/2014/main" id="{023CF417-1B3B-4089-938B-3E7D6F82FA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9867" y="4484159"/>
            <a:ext cx="2326958" cy="19158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EF13368-65CF-4E60-A889-DDCC1E6A5DA0}"/>
              </a:ext>
            </a:extLst>
          </p:cNvPr>
          <p:cNvSpPr/>
          <p:nvPr/>
        </p:nvSpPr>
        <p:spPr>
          <a:xfrm>
            <a:off x="1" y="1099158"/>
            <a:ext cx="7817554" cy="439200"/>
          </a:xfrm>
          <a:prstGeom prst="rect">
            <a:avLst/>
          </a:prstGeom>
          <a:solidFill>
            <a:srgbClr val="7F409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sz="2400" b="1">
                <a:solidFill>
                  <a:schemeClr val="bg1"/>
                </a:solidFill>
              </a:rPr>
              <a:t>Pay assimilation </a:t>
            </a:r>
            <a:endParaRPr lang="en-GB" sz="2000" b="1">
              <a:solidFill>
                <a:schemeClr val="bg1"/>
              </a:solidFill>
              <a:cs typeface="Arial"/>
            </a:endParaRPr>
          </a:p>
        </p:txBody>
      </p:sp>
      <p:sp>
        <p:nvSpPr>
          <p:cNvPr id="3" name="TextBox 2">
            <a:extLst>
              <a:ext uri="{FF2B5EF4-FFF2-40B4-BE49-F238E27FC236}">
                <a16:creationId xmlns:a16="http://schemas.microsoft.com/office/drawing/2014/main" id="{9252DBA1-26A8-4E2F-BEEA-436E7F18C206}"/>
              </a:ext>
            </a:extLst>
          </p:cNvPr>
          <p:cNvSpPr txBox="1"/>
          <p:nvPr/>
        </p:nvSpPr>
        <p:spPr>
          <a:xfrm>
            <a:off x="7817555" y="1625487"/>
            <a:ext cx="4124074" cy="2862322"/>
          </a:xfrm>
          <a:prstGeom prst="rect">
            <a:avLst/>
          </a:prstGeom>
          <a:noFill/>
        </p:spPr>
        <p:txBody>
          <a:bodyPr wrap="square" rtlCol="0">
            <a:spAutoFit/>
          </a:bodyPr>
          <a:lstStyle/>
          <a:p>
            <a:r>
              <a:rPr lang="en-GB" b="1" dirty="0"/>
              <a:t>Staff transfer letters</a:t>
            </a:r>
          </a:p>
          <a:p>
            <a:endParaRPr lang="en-GB" b="1" dirty="0"/>
          </a:p>
          <a:p>
            <a:r>
              <a:rPr lang="en-GB" sz="1600" dirty="0"/>
              <a:t>Transferring staff will receive a transfer letter in mid – late June. This letter will give you key information about your employment such as your pay assimilation calculation (for directly employed CRC staff only). Communications will be added to the Welcome Hub in May to help people understand what they can expect from these letters. </a:t>
            </a:r>
          </a:p>
        </p:txBody>
      </p:sp>
      <p:sp>
        <p:nvSpPr>
          <p:cNvPr id="11" name="TextBox 10">
            <a:extLst>
              <a:ext uri="{FF2B5EF4-FFF2-40B4-BE49-F238E27FC236}">
                <a16:creationId xmlns:a16="http://schemas.microsoft.com/office/drawing/2014/main" id="{8880F9EA-E732-46F7-B166-3E33D8CC5E00}"/>
              </a:ext>
            </a:extLst>
          </p:cNvPr>
          <p:cNvSpPr txBox="1"/>
          <p:nvPr/>
        </p:nvSpPr>
        <p:spPr>
          <a:xfrm>
            <a:off x="8284579" y="419954"/>
            <a:ext cx="3548742" cy="523220"/>
          </a:xfrm>
          <a:prstGeom prst="rect">
            <a:avLst/>
          </a:prstGeom>
          <a:solidFill>
            <a:schemeClr val="tx2"/>
          </a:solidFill>
        </p:spPr>
        <p:txBody>
          <a:bodyPr wrap="square" rtlCol="0">
            <a:spAutoFit/>
          </a:bodyPr>
          <a:lstStyle/>
          <a:p>
            <a:pPr algn="ctr"/>
            <a:r>
              <a:rPr lang="en-GB" sz="1400" b="1" dirty="0">
                <a:solidFill>
                  <a:schemeClr val="bg1"/>
                </a:solidFill>
              </a:rPr>
              <a:t>Primarily applicable to CRC, Parent Org and Supply Chain staff</a:t>
            </a:r>
          </a:p>
        </p:txBody>
      </p:sp>
    </p:spTree>
    <p:extLst>
      <p:ext uri="{BB962C8B-B14F-4D97-AF65-F5344CB8AC3E}">
        <p14:creationId xmlns:p14="http://schemas.microsoft.com/office/powerpoint/2010/main" val="15893309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35E60-3858-46F9-8A1B-FF171F332A04}"/>
              </a:ext>
            </a:extLst>
          </p:cNvPr>
          <p:cNvSpPr>
            <a:spLocks noGrp="1"/>
          </p:cNvSpPr>
          <p:nvPr>
            <p:ph type="title"/>
          </p:nvPr>
        </p:nvSpPr>
        <p:spPr>
          <a:xfrm>
            <a:off x="504000" y="432000"/>
            <a:ext cx="11131200" cy="511174"/>
          </a:xfrm>
        </p:spPr>
        <p:txBody>
          <a:bodyPr/>
          <a:lstStyle/>
          <a:p>
            <a:r>
              <a:rPr lang="en-GB" sz="2400" dirty="0"/>
              <a:t>CRC Staff:  staff transfer update</a:t>
            </a:r>
            <a:endParaRPr lang="en-GB" sz="2400" b="0" dirty="0"/>
          </a:p>
        </p:txBody>
      </p:sp>
      <p:sp>
        <p:nvSpPr>
          <p:cNvPr id="4" name="Slide Number Placeholder 3">
            <a:extLst>
              <a:ext uri="{FF2B5EF4-FFF2-40B4-BE49-F238E27FC236}">
                <a16:creationId xmlns:a16="http://schemas.microsoft.com/office/drawing/2014/main" id="{5AF4674D-43E6-43AE-A6D8-E1D85A679D10}"/>
              </a:ext>
            </a:extLst>
          </p:cNvPr>
          <p:cNvSpPr>
            <a:spLocks noGrp="1"/>
          </p:cNvSpPr>
          <p:nvPr>
            <p:ph type="sldNum" sz="quarter" idx="10"/>
          </p:nvPr>
        </p:nvSpPr>
        <p:spPr/>
        <p:txBody>
          <a:bodyPr/>
          <a:lstStyle/>
          <a:p>
            <a:pPr>
              <a:defRPr/>
            </a:pPr>
            <a:fld id="{8DA62C57-F68F-4167-9CC7-0D93D0D78B03}" type="slidenum">
              <a:rPr lang="en-GB" smtClean="0"/>
              <a:pPr>
                <a:defRPr/>
              </a:pPr>
              <a:t>29</a:t>
            </a:fld>
            <a:endParaRPr lang="en-GB"/>
          </a:p>
        </p:txBody>
      </p:sp>
      <p:sp>
        <p:nvSpPr>
          <p:cNvPr id="10" name="TextBox 9">
            <a:extLst>
              <a:ext uri="{FF2B5EF4-FFF2-40B4-BE49-F238E27FC236}">
                <a16:creationId xmlns:a16="http://schemas.microsoft.com/office/drawing/2014/main" id="{F63389DE-2FAB-4915-BD41-86C46E7E2904}"/>
              </a:ext>
            </a:extLst>
          </p:cNvPr>
          <p:cNvSpPr txBox="1"/>
          <p:nvPr/>
        </p:nvSpPr>
        <p:spPr>
          <a:xfrm>
            <a:off x="392551" y="1119764"/>
            <a:ext cx="5379216" cy="4955203"/>
          </a:xfrm>
          <a:prstGeom prst="rect">
            <a:avLst/>
          </a:prstGeom>
          <a:noFill/>
        </p:spPr>
        <p:txBody>
          <a:bodyPr wrap="square" lIns="91440" tIns="45720" rIns="91440" bIns="45720" numCol="1" rtlCol="0" anchor="t">
            <a:spAutoFit/>
          </a:bodyPr>
          <a:lstStyle/>
          <a:p>
            <a:endParaRPr lang="en-GB" sz="1200" b="1" dirty="0"/>
          </a:p>
          <a:p>
            <a:endParaRPr lang="en-GB" sz="1200" b="1" dirty="0"/>
          </a:p>
          <a:p>
            <a:endParaRPr lang="en-GB" sz="1200" b="1" dirty="0"/>
          </a:p>
          <a:p>
            <a:r>
              <a:rPr lang="en-GB" sz="1400" dirty="0"/>
              <a:t>There are a </a:t>
            </a:r>
            <a:r>
              <a:rPr lang="en-GB" sz="1400" b="1" dirty="0"/>
              <a:t>range of colleagues</a:t>
            </a:r>
            <a:r>
              <a:rPr lang="en-GB" sz="1400" dirty="0"/>
              <a:t> who will be joining our new Probation Service in June. Some are existing NPS staff and others will be transferring in from CRCs, parent organisations and supply chain organisations (with varying experience of being in the Civil Service. </a:t>
            </a:r>
            <a:r>
              <a:rPr lang="en-GB" sz="1400" b="1" dirty="0"/>
              <a:t>Being considerate of this, there are 4 layers of induction that is available to staff: </a:t>
            </a:r>
          </a:p>
          <a:p>
            <a:endParaRPr lang="en-GB" sz="1400" b="1" dirty="0"/>
          </a:p>
          <a:p>
            <a:pPr marL="179388" indent="-179388">
              <a:buFont typeface="Arial" panose="020B0604020202020204" pitchFamily="34" charset="0"/>
              <a:buChar char="•"/>
            </a:pPr>
            <a:r>
              <a:rPr lang="en-GB" sz="1400" b="1" dirty="0"/>
              <a:t>Your Probation Service Induction </a:t>
            </a:r>
            <a:r>
              <a:rPr lang="en-GB" sz="1400" dirty="0"/>
              <a:t>– </a:t>
            </a:r>
            <a:r>
              <a:rPr lang="en-GB" sz="1400" i="1" dirty="0"/>
              <a:t>primarily available through the Welcome Hub </a:t>
            </a:r>
          </a:p>
          <a:p>
            <a:pPr marL="179388" indent="-179388">
              <a:buFont typeface="Arial" panose="020B0604020202020204" pitchFamily="34" charset="0"/>
              <a:buChar char="•"/>
            </a:pPr>
            <a:r>
              <a:rPr lang="en-GB" sz="1400" b="1" dirty="0"/>
              <a:t>Your regional induction </a:t>
            </a:r>
            <a:r>
              <a:rPr lang="en-GB" sz="1400" dirty="0"/>
              <a:t>(if you are joining a region) – </a:t>
            </a:r>
            <a:r>
              <a:rPr lang="en-GB" sz="1400" i="1" dirty="0"/>
              <a:t>this will look different for each region</a:t>
            </a:r>
          </a:p>
          <a:p>
            <a:pPr marL="179388" indent="-179388">
              <a:buFont typeface="Arial" panose="020B0604020202020204" pitchFamily="34" charset="0"/>
              <a:buChar char="•"/>
            </a:pPr>
            <a:r>
              <a:rPr lang="en-GB" sz="1400" b="1" dirty="0"/>
              <a:t>Your MOJ induction </a:t>
            </a:r>
            <a:r>
              <a:rPr lang="en-GB" sz="1400" dirty="0"/>
              <a:t>– </a:t>
            </a:r>
            <a:r>
              <a:rPr lang="en-GB" sz="1400" i="1" dirty="0"/>
              <a:t>some MOJ materials are available on the Welcome Hub and can be accessed on the intranet after you get your new technology. If you are joining a team in the HMPPS or MOJ you will receive a welcome and induction from your team </a:t>
            </a:r>
          </a:p>
          <a:p>
            <a:pPr marL="179388" indent="-179388">
              <a:buFont typeface="Arial" panose="020B0604020202020204" pitchFamily="34" charset="0"/>
              <a:buChar char="•"/>
            </a:pPr>
            <a:r>
              <a:rPr lang="en-GB" sz="1400" b="1" dirty="0"/>
              <a:t>Your Civil Service induction –</a:t>
            </a:r>
            <a:r>
              <a:rPr lang="en-GB" sz="1400" i="1" dirty="0"/>
              <a:t> after transfer you can access the Civil Service induction portal </a:t>
            </a:r>
          </a:p>
          <a:p>
            <a:pPr marL="179388" indent="-179388">
              <a:buFont typeface="Arial" panose="020B0604020202020204" pitchFamily="34" charset="0"/>
              <a:buChar char="•"/>
            </a:pPr>
            <a:endParaRPr lang="en-GB" sz="1400" dirty="0"/>
          </a:p>
          <a:p>
            <a:pPr lvl="1"/>
            <a:endParaRPr lang="en-GB" sz="1400" dirty="0"/>
          </a:p>
        </p:txBody>
      </p:sp>
      <p:sp>
        <p:nvSpPr>
          <p:cNvPr id="6" name="Rectangle 5">
            <a:extLst>
              <a:ext uri="{FF2B5EF4-FFF2-40B4-BE49-F238E27FC236}">
                <a16:creationId xmlns:a16="http://schemas.microsoft.com/office/drawing/2014/main" id="{33E4674F-A4B2-49E9-8D47-C860868E9E6A}"/>
              </a:ext>
            </a:extLst>
          </p:cNvPr>
          <p:cNvSpPr/>
          <p:nvPr/>
        </p:nvSpPr>
        <p:spPr>
          <a:xfrm>
            <a:off x="1" y="1099158"/>
            <a:ext cx="7870370" cy="439200"/>
          </a:xfrm>
          <a:prstGeom prst="rect">
            <a:avLst/>
          </a:prstGeom>
          <a:solidFill>
            <a:srgbClr val="7F409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sz="2400" b="1">
                <a:solidFill>
                  <a:schemeClr val="bg1"/>
                </a:solidFill>
              </a:rPr>
              <a:t>Onboarding and induction </a:t>
            </a:r>
            <a:endParaRPr lang="en-GB" sz="2000" b="1">
              <a:solidFill>
                <a:schemeClr val="bg1"/>
              </a:solidFill>
              <a:cs typeface="Arial"/>
            </a:endParaRPr>
          </a:p>
        </p:txBody>
      </p:sp>
      <p:sp>
        <p:nvSpPr>
          <p:cNvPr id="7" name="TextBox 6">
            <a:extLst>
              <a:ext uri="{FF2B5EF4-FFF2-40B4-BE49-F238E27FC236}">
                <a16:creationId xmlns:a16="http://schemas.microsoft.com/office/drawing/2014/main" id="{D394228F-E631-4546-BB33-4FCEA764DD29}"/>
              </a:ext>
            </a:extLst>
          </p:cNvPr>
          <p:cNvSpPr txBox="1"/>
          <p:nvPr/>
        </p:nvSpPr>
        <p:spPr>
          <a:xfrm>
            <a:off x="3498921" y="5572353"/>
            <a:ext cx="4839606" cy="523220"/>
          </a:xfrm>
          <a:prstGeom prst="rect">
            <a:avLst/>
          </a:prstGeom>
          <a:solidFill>
            <a:srgbClr val="BF9FCB"/>
          </a:solidFill>
        </p:spPr>
        <p:txBody>
          <a:bodyPr wrap="square" rtlCol="0">
            <a:spAutoFit/>
          </a:bodyPr>
          <a:lstStyle/>
          <a:p>
            <a:pPr algn="ctr"/>
            <a:r>
              <a:rPr lang="en-GB" sz="1400" b="1">
                <a:solidFill>
                  <a:schemeClr val="bg1"/>
                </a:solidFill>
              </a:rPr>
              <a:t>More information and links to induction material can be found on the </a:t>
            </a:r>
            <a:r>
              <a:rPr lang="en-GB" sz="1400" b="1">
                <a:solidFill>
                  <a:schemeClr val="bg1"/>
                </a:solidFill>
                <a:hlinkClick r:id="rId3"/>
              </a:rPr>
              <a:t>Welcome Hub. </a:t>
            </a:r>
            <a:endParaRPr lang="en-GB" sz="1400" b="1">
              <a:solidFill>
                <a:schemeClr val="bg1"/>
              </a:solidFill>
            </a:endParaRPr>
          </a:p>
        </p:txBody>
      </p:sp>
      <p:pic>
        <p:nvPicPr>
          <p:cNvPr id="8" name="Picture 7" descr="A picture containing text, queen&#10;&#10;Description automatically generated">
            <a:extLst>
              <a:ext uri="{FF2B5EF4-FFF2-40B4-BE49-F238E27FC236}">
                <a16:creationId xmlns:a16="http://schemas.microsoft.com/office/drawing/2014/main" id="{9F4BD241-DA3D-4FCC-A482-31B196244D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0146" y="45537"/>
            <a:ext cx="1881854" cy="1881854"/>
          </a:xfrm>
          <a:prstGeom prst="rect">
            <a:avLst/>
          </a:prstGeom>
        </p:spPr>
      </p:pic>
      <p:sp>
        <p:nvSpPr>
          <p:cNvPr id="9" name="TextBox 8">
            <a:extLst>
              <a:ext uri="{FF2B5EF4-FFF2-40B4-BE49-F238E27FC236}">
                <a16:creationId xmlns:a16="http://schemas.microsoft.com/office/drawing/2014/main" id="{3B92BB71-AFA8-4D1C-8172-4A32F68FA821}"/>
              </a:ext>
            </a:extLst>
          </p:cNvPr>
          <p:cNvSpPr txBox="1"/>
          <p:nvPr/>
        </p:nvSpPr>
        <p:spPr>
          <a:xfrm>
            <a:off x="6065680" y="1371216"/>
            <a:ext cx="5802086" cy="4185761"/>
          </a:xfrm>
          <a:prstGeom prst="rect">
            <a:avLst/>
          </a:prstGeom>
          <a:noFill/>
        </p:spPr>
        <p:txBody>
          <a:bodyPr wrap="square" lIns="91440" tIns="45720" rIns="91440" bIns="45720" numCol="1" rtlCol="0" anchor="t">
            <a:spAutoFit/>
          </a:bodyPr>
          <a:lstStyle/>
          <a:p>
            <a:endParaRPr lang="en-GB" sz="1200" b="1" dirty="0"/>
          </a:p>
          <a:p>
            <a:r>
              <a:rPr lang="en-GB" sz="1600" b="1" dirty="0"/>
              <a:t>Supporting line managers </a:t>
            </a:r>
          </a:p>
          <a:p>
            <a:endParaRPr lang="en-GB" sz="1400" dirty="0"/>
          </a:p>
          <a:p>
            <a:r>
              <a:rPr lang="en-GB" sz="1400" dirty="0"/>
              <a:t>We recognise that line managers who are joining the new Probation Service will need support to enable them to line manage effectively using new tools and processes. To support you we are creating an interactive line manager toolkit and checklist highlighting what you need to know and do before and after the transfer. </a:t>
            </a:r>
          </a:p>
          <a:p>
            <a:endParaRPr lang="en-GB" sz="1400" dirty="0"/>
          </a:p>
          <a:p>
            <a:pPr marL="285750" indent="-285750">
              <a:buFont typeface="Arial" panose="020B0604020202020204" pitchFamily="34" charset="0"/>
              <a:buChar char="•"/>
            </a:pPr>
            <a:r>
              <a:rPr lang="en-GB" sz="1400" dirty="0"/>
              <a:t>The toolkit will cover topics like </a:t>
            </a:r>
            <a:r>
              <a:rPr lang="en-GB" sz="1400" b="1" dirty="0"/>
              <a:t>using SOP and EQUIP </a:t>
            </a:r>
            <a:r>
              <a:rPr lang="en-GB" sz="1400" dirty="0"/>
              <a:t>(NPS systems), </a:t>
            </a:r>
            <a:r>
              <a:rPr lang="en-GB" sz="1400" b="1" dirty="0"/>
              <a:t>pay, vetting, qualifications and more</a:t>
            </a:r>
            <a:r>
              <a:rPr lang="en-GB" sz="1400" dirty="0"/>
              <a:t>. </a:t>
            </a:r>
          </a:p>
          <a:p>
            <a:pPr marL="285750" indent="-285750">
              <a:buFont typeface="Arial" panose="020B0604020202020204" pitchFamily="34" charset="0"/>
              <a:buChar char="•"/>
            </a:pPr>
            <a:r>
              <a:rPr lang="en-GB" sz="1400" dirty="0"/>
              <a:t>It will highlight where there are things you need to do as a manager as well as where there are things you need to ask your team to do. </a:t>
            </a:r>
          </a:p>
          <a:p>
            <a:pPr marL="285750" indent="-285750">
              <a:buFont typeface="Arial" panose="020B0604020202020204" pitchFamily="34" charset="0"/>
              <a:buChar char="•"/>
            </a:pPr>
            <a:endParaRPr lang="en-GB" sz="1400" dirty="0"/>
          </a:p>
          <a:p>
            <a:r>
              <a:rPr lang="en-GB" sz="1400" b="1" dirty="0"/>
              <a:t>The first iteration of the manager toolkit will come in late April/early May </a:t>
            </a:r>
            <a:r>
              <a:rPr lang="en-GB" sz="1400" dirty="0"/>
              <a:t>and will be available on the Welcome Hub. You will receive another version just after transfer that explains the post-transfer activities that you will need to do as a manager. </a:t>
            </a:r>
          </a:p>
          <a:p>
            <a:pPr lvl="1"/>
            <a:endParaRPr lang="en-GB" sz="1400" dirty="0"/>
          </a:p>
        </p:txBody>
      </p:sp>
      <p:sp>
        <p:nvSpPr>
          <p:cNvPr id="12" name="TextBox 11">
            <a:extLst>
              <a:ext uri="{FF2B5EF4-FFF2-40B4-BE49-F238E27FC236}">
                <a16:creationId xmlns:a16="http://schemas.microsoft.com/office/drawing/2014/main" id="{1F7D6F30-6BDE-41E5-BEE5-43F696F48ACD}"/>
              </a:ext>
            </a:extLst>
          </p:cNvPr>
          <p:cNvSpPr txBox="1"/>
          <p:nvPr/>
        </p:nvSpPr>
        <p:spPr>
          <a:xfrm>
            <a:off x="5966349" y="236336"/>
            <a:ext cx="3548742" cy="523220"/>
          </a:xfrm>
          <a:prstGeom prst="rect">
            <a:avLst/>
          </a:prstGeom>
          <a:solidFill>
            <a:schemeClr val="tx2"/>
          </a:solidFill>
        </p:spPr>
        <p:txBody>
          <a:bodyPr wrap="square" rtlCol="0">
            <a:spAutoFit/>
          </a:bodyPr>
          <a:lstStyle/>
          <a:p>
            <a:pPr algn="ctr"/>
            <a:r>
              <a:rPr lang="en-GB" sz="1400" b="1" dirty="0">
                <a:solidFill>
                  <a:schemeClr val="bg1"/>
                </a:solidFill>
              </a:rPr>
              <a:t>Primarily applicable to CRC, Parent Org and Supply Chain staff</a:t>
            </a:r>
          </a:p>
        </p:txBody>
      </p:sp>
    </p:spTree>
    <p:extLst>
      <p:ext uri="{BB962C8B-B14F-4D97-AF65-F5344CB8AC3E}">
        <p14:creationId xmlns:p14="http://schemas.microsoft.com/office/powerpoint/2010/main" val="562872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5F14C-550D-443E-9BE5-796CE8EA9964}"/>
              </a:ext>
            </a:extLst>
          </p:cNvPr>
          <p:cNvSpPr>
            <a:spLocks noGrp="1"/>
          </p:cNvSpPr>
          <p:nvPr>
            <p:ph type="title"/>
          </p:nvPr>
        </p:nvSpPr>
        <p:spPr/>
        <p:txBody>
          <a:bodyPr/>
          <a:lstStyle/>
          <a:p>
            <a:r>
              <a:rPr lang="en-GB" dirty="0"/>
              <a:t>Today’s conversation</a:t>
            </a:r>
          </a:p>
        </p:txBody>
      </p:sp>
      <p:sp>
        <p:nvSpPr>
          <p:cNvPr id="4" name="Slide Number Placeholder 3">
            <a:extLst>
              <a:ext uri="{FF2B5EF4-FFF2-40B4-BE49-F238E27FC236}">
                <a16:creationId xmlns:a16="http://schemas.microsoft.com/office/drawing/2014/main" id="{480E3FD5-88DF-41BD-BCE7-0B3734B4E152}"/>
              </a:ext>
            </a:extLst>
          </p:cNvPr>
          <p:cNvSpPr>
            <a:spLocks noGrp="1"/>
          </p:cNvSpPr>
          <p:nvPr>
            <p:ph type="sldNum" sz="quarter" idx="10"/>
          </p:nvPr>
        </p:nvSpPr>
        <p:spPr/>
        <p:txBody>
          <a:bodyPr/>
          <a:lstStyle/>
          <a:p>
            <a:pPr>
              <a:defRPr/>
            </a:pPr>
            <a:fld id="{8DA62C57-F68F-4167-9CC7-0D93D0D78B03}" type="slidenum">
              <a:rPr lang="en-GB" smtClean="0"/>
              <a:pPr>
                <a:defRPr/>
              </a:pPr>
              <a:t>3</a:t>
            </a:fld>
            <a:endParaRPr lang="en-GB" dirty="0"/>
          </a:p>
        </p:txBody>
      </p:sp>
      <p:sp>
        <p:nvSpPr>
          <p:cNvPr id="13" name="Rectangle 12">
            <a:extLst>
              <a:ext uri="{FF2B5EF4-FFF2-40B4-BE49-F238E27FC236}">
                <a16:creationId xmlns:a16="http://schemas.microsoft.com/office/drawing/2014/main" id="{BC5D21B8-5BB6-49BA-AB67-AF5E7EEE5A7C}"/>
              </a:ext>
            </a:extLst>
          </p:cNvPr>
          <p:cNvSpPr/>
          <p:nvPr/>
        </p:nvSpPr>
        <p:spPr>
          <a:xfrm>
            <a:off x="683628" y="1141383"/>
            <a:ext cx="10819946" cy="5016758"/>
          </a:xfrm>
          <a:prstGeom prst="rect">
            <a:avLst/>
          </a:prstGeom>
        </p:spPr>
        <p:txBody>
          <a:bodyPr wrap="square">
            <a:spAutoFit/>
          </a:bodyPr>
          <a:lstStyle/>
          <a:p>
            <a:pPr marL="457200" indent="-457200">
              <a:buFont typeface="+mj-lt"/>
              <a:buAutoNum type="arabicPeriod"/>
            </a:pPr>
            <a:r>
              <a:rPr lang="en-GB" sz="2000" b="1" dirty="0">
                <a:solidFill>
                  <a:schemeClr val="accent4"/>
                </a:solidFill>
              </a:rPr>
              <a:t>Probation Reform Programme:  Estates </a:t>
            </a:r>
            <a:r>
              <a:rPr lang="en-GB" sz="2000" dirty="0"/>
              <a:t>– Videos to Experience Our New Probation Contact Centres + Lone Worker Safety Devices, Panic Alarms and ID Badges</a:t>
            </a:r>
          </a:p>
          <a:p>
            <a:pPr marL="457200" indent="-457200">
              <a:buFont typeface="+mj-lt"/>
              <a:buAutoNum type="arabicPeriod"/>
            </a:pPr>
            <a:r>
              <a:rPr lang="en-GB" sz="2000" b="1" dirty="0">
                <a:solidFill>
                  <a:schemeClr val="accent4"/>
                </a:solidFill>
              </a:rPr>
              <a:t>Probation Reform Programme:  Sentence Management </a:t>
            </a:r>
            <a:r>
              <a:rPr lang="en-GB" sz="2000" dirty="0"/>
              <a:t>in Our Unified Model</a:t>
            </a:r>
          </a:p>
          <a:p>
            <a:pPr marL="457200" indent="-457200">
              <a:buFont typeface="+mj-lt"/>
              <a:buAutoNum type="arabicPeriod"/>
            </a:pPr>
            <a:r>
              <a:rPr lang="en-GB" sz="2000" b="1" dirty="0">
                <a:solidFill>
                  <a:schemeClr val="accent4"/>
                </a:solidFill>
              </a:rPr>
              <a:t>Probation Reform Programme:  Unpaid Work </a:t>
            </a:r>
            <a:r>
              <a:rPr lang="en-GB" sz="2000" dirty="0"/>
              <a:t>Probation Instruction and Community Payback Operations Manual + Reporting Accidents, Incidents and Near Misses</a:t>
            </a:r>
          </a:p>
          <a:p>
            <a:pPr marL="457200" indent="-457200">
              <a:buFont typeface="+mj-lt"/>
              <a:buAutoNum type="arabicPeriod"/>
            </a:pPr>
            <a:r>
              <a:rPr lang="en-GB" sz="2000" b="1" dirty="0">
                <a:solidFill>
                  <a:schemeClr val="accent4"/>
                </a:solidFill>
              </a:rPr>
              <a:t>Probation Workforce Programme:  </a:t>
            </a:r>
            <a:r>
              <a:rPr lang="en-GB" sz="2000" dirty="0"/>
              <a:t>Qualification Alignment + Career Pathways for Staff Approaching Retirement + National L&amp;D Transfer and Transition Plan + L&amp;D May and June Initiatives + Competency Based Framework Manager and Staff Briefings </a:t>
            </a:r>
          </a:p>
          <a:p>
            <a:pPr marL="457200" indent="-457200">
              <a:buFont typeface="+mj-lt"/>
              <a:buAutoNum type="arabicPeriod"/>
            </a:pPr>
            <a:r>
              <a:rPr lang="en-GB" sz="2000" b="1" dirty="0">
                <a:solidFill>
                  <a:schemeClr val="accent4"/>
                </a:solidFill>
              </a:rPr>
              <a:t>Probation Reform Programme:  </a:t>
            </a:r>
            <a:r>
              <a:rPr lang="en-GB" sz="2000" dirty="0"/>
              <a:t>Digital, Data &amp; Technology Rollout</a:t>
            </a:r>
          </a:p>
          <a:p>
            <a:pPr marL="457200" indent="-457200">
              <a:buFont typeface="+mj-lt"/>
              <a:buAutoNum type="arabicPeriod"/>
            </a:pPr>
            <a:r>
              <a:rPr lang="en-GB" sz="2000" b="1" dirty="0">
                <a:solidFill>
                  <a:schemeClr val="accent4"/>
                </a:solidFill>
              </a:rPr>
              <a:t>Mental Health Allies Programme:  </a:t>
            </a:r>
            <a:r>
              <a:rPr lang="en-GB" sz="2000" dirty="0"/>
              <a:t>Interested in Becoming a Volunteer?</a:t>
            </a:r>
          </a:p>
          <a:p>
            <a:pPr marL="457200" indent="-457200">
              <a:buFont typeface="+mj-lt"/>
              <a:buAutoNum type="arabicPeriod"/>
            </a:pPr>
            <a:r>
              <a:rPr lang="en-GB" sz="2000" b="1" dirty="0">
                <a:solidFill>
                  <a:schemeClr val="accent4"/>
                </a:solidFill>
              </a:rPr>
              <a:t>CRC Staff:</a:t>
            </a:r>
            <a:r>
              <a:rPr lang="en-GB" sz="2000" dirty="0"/>
              <a:t>  Staff Transfer Update</a:t>
            </a:r>
          </a:p>
          <a:p>
            <a:pPr marL="457200" indent="-457200">
              <a:buFont typeface="+mj-lt"/>
              <a:buAutoNum type="arabicPeriod"/>
            </a:pPr>
            <a:r>
              <a:rPr lang="en-GB" sz="2000" dirty="0">
                <a:highlight>
                  <a:srgbClr val="FFFF00"/>
                </a:highlight>
              </a:rPr>
              <a:t>[Region]</a:t>
            </a:r>
            <a:r>
              <a:rPr lang="en-GB" sz="2000" dirty="0"/>
              <a:t> May Areas of Focus</a:t>
            </a:r>
          </a:p>
          <a:p>
            <a:pPr marL="457200" indent="-457200">
              <a:buFont typeface="+mj-lt"/>
              <a:buAutoNum type="arabicPeriod"/>
            </a:pPr>
            <a:r>
              <a:rPr lang="en-GB" sz="2000" dirty="0"/>
              <a:t>Your Questions and Feedback</a:t>
            </a:r>
          </a:p>
          <a:p>
            <a:pPr marL="457200" indent="-457200">
              <a:buFont typeface="+mj-lt"/>
              <a:buAutoNum type="arabicPeriod"/>
            </a:pPr>
            <a:r>
              <a:rPr lang="en-GB" sz="2000" dirty="0"/>
              <a:t>Thank You</a:t>
            </a:r>
          </a:p>
          <a:p>
            <a:pPr marL="457200" indent="-457200">
              <a:buFont typeface="+mj-lt"/>
              <a:buAutoNum type="arabicPeriod"/>
            </a:pPr>
            <a:endParaRPr lang="en-GB" sz="2000" dirty="0"/>
          </a:p>
          <a:p>
            <a:pPr marL="457200" indent="-457200">
              <a:buFont typeface="+mj-lt"/>
              <a:buAutoNum type="arabicPeriod"/>
            </a:pPr>
            <a:endParaRPr lang="en-GB" sz="2000" dirty="0"/>
          </a:p>
        </p:txBody>
      </p:sp>
      <p:sp>
        <p:nvSpPr>
          <p:cNvPr id="3" name="TextBox 2">
            <a:extLst>
              <a:ext uri="{FF2B5EF4-FFF2-40B4-BE49-F238E27FC236}">
                <a16:creationId xmlns:a16="http://schemas.microsoft.com/office/drawing/2014/main" id="{5C2396DB-2B6A-4D9C-9C87-F42AD86B85D5}"/>
              </a:ext>
            </a:extLst>
          </p:cNvPr>
          <p:cNvSpPr txBox="1"/>
          <p:nvPr/>
        </p:nvSpPr>
        <p:spPr>
          <a:xfrm>
            <a:off x="5848349" y="4344581"/>
            <a:ext cx="5721900" cy="923330"/>
          </a:xfrm>
          <a:prstGeom prst="rect">
            <a:avLst/>
          </a:prstGeom>
          <a:noFill/>
        </p:spPr>
        <p:txBody>
          <a:bodyPr wrap="square" rtlCol="0">
            <a:spAutoFit/>
          </a:bodyPr>
          <a:lstStyle/>
          <a:p>
            <a:pPr algn="ctr"/>
            <a:r>
              <a:rPr lang="en-GB" sz="5400" b="1" u="sng" dirty="0">
                <a:solidFill>
                  <a:schemeClr val="accent4"/>
                </a:solidFill>
                <a:latin typeface="Ink Free" panose="03080402000500000000" pitchFamily="66" charset="0"/>
              </a:rPr>
              <a:t>N</a:t>
            </a:r>
            <a:r>
              <a:rPr lang="en-GB" sz="5400" b="1" u="sng" dirty="0">
                <a:solidFill>
                  <a:schemeClr val="accent1">
                    <a:lumMod val="60000"/>
                    <a:lumOff val="40000"/>
                  </a:schemeClr>
                </a:solidFill>
                <a:latin typeface="Ink Free" panose="03080402000500000000" pitchFamily="66" charset="0"/>
              </a:rPr>
              <a:t>E</a:t>
            </a:r>
            <a:r>
              <a:rPr lang="en-GB" sz="5400" b="1" u="sng" dirty="0">
                <a:solidFill>
                  <a:schemeClr val="accent4">
                    <a:lumMod val="60000"/>
                    <a:lumOff val="40000"/>
                  </a:schemeClr>
                </a:solidFill>
                <a:latin typeface="Ink Free" panose="03080402000500000000" pitchFamily="66" charset="0"/>
              </a:rPr>
              <a:t>W</a:t>
            </a:r>
            <a:r>
              <a:rPr lang="en-GB" sz="5400" b="1" dirty="0">
                <a:latin typeface="Ink Free" panose="03080402000500000000" pitchFamily="66" charset="0"/>
              </a:rPr>
              <a:t> </a:t>
            </a:r>
            <a:r>
              <a:rPr lang="en-GB" sz="5400" b="1" dirty="0">
                <a:solidFill>
                  <a:schemeClr val="accent3">
                    <a:lumMod val="90000"/>
                  </a:schemeClr>
                </a:solidFill>
                <a:latin typeface="Ink Free" panose="03080402000500000000" pitchFamily="66" charset="0"/>
              </a:rPr>
              <a:t>i</a:t>
            </a:r>
            <a:r>
              <a:rPr lang="en-GB" sz="5400" b="1" dirty="0">
                <a:solidFill>
                  <a:schemeClr val="accent4">
                    <a:lumMod val="20000"/>
                    <a:lumOff val="80000"/>
                  </a:schemeClr>
                </a:solidFill>
                <a:latin typeface="Ink Free" panose="03080402000500000000" pitchFamily="66" charset="0"/>
              </a:rPr>
              <a:t>n</a:t>
            </a:r>
            <a:r>
              <a:rPr lang="en-GB" sz="5400" b="1" dirty="0">
                <a:latin typeface="Ink Free" panose="03080402000500000000" pitchFamily="66" charset="0"/>
              </a:rPr>
              <a:t> </a:t>
            </a:r>
            <a:r>
              <a:rPr lang="en-GB" sz="5400" b="1" dirty="0">
                <a:solidFill>
                  <a:schemeClr val="accent4"/>
                </a:solidFill>
                <a:latin typeface="Ink Free" panose="03080402000500000000" pitchFamily="66" charset="0"/>
              </a:rPr>
              <a:t>M</a:t>
            </a:r>
            <a:r>
              <a:rPr lang="en-GB" sz="5400" b="1" dirty="0">
                <a:solidFill>
                  <a:schemeClr val="accent1">
                    <a:lumMod val="60000"/>
                    <a:lumOff val="40000"/>
                  </a:schemeClr>
                </a:solidFill>
                <a:latin typeface="Ink Free" panose="03080402000500000000" pitchFamily="66" charset="0"/>
              </a:rPr>
              <a:t>a</a:t>
            </a:r>
            <a:r>
              <a:rPr lang="en-GB" sz="5400" b="1" dirty="0">
                <a:solidFill>
                  <a:schemeClr val="accent4">
                    <a:lumMod val="60000"/>
                    <a:lumOff val="40000"/>
                  </a:schemeClr>
                </a:solidFill>
                <a:latin typeface="Ink Free" panose="03080402000500000000" pitchFamily="66" charset="0"/>
              </a:rPr>
              <a:t>y</a:t>
            </a:r>
          </a:p>
        </p:txBody>
      </p:sp>
    </p:spTree>
    <p:extLst>
      <p:ext uri="{BB962C8B-B14F-4D97-AF65-F5344CB8AC3E}">
        <p14:creationId xmlns:p14="http://schemas.microsoft.com/office/powerpoint/2010/main" val="3950674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FF04F-8B84-4293-BC43-43ABA17E4AEE}"/>
              </a:ext>
            </a:extLst>
          </p:cNvPr>
          <p:cNvSpPr>
            <a:spLocks noGrp="1"/>
          </p:cNvSpPr>
          <p:nvPr>
            <p:ph type="title"/>
          </p:nvPr>
        </p:nvSpPr>
        <p:spPr/>
        <p:txBody>
          <a:bodyPr/>
          <a:lstStyle/>
          <a:p>
            <a:r>
              <a:rPr lang="en-GB" dirty="0">
                <a:highlight>
                  <a:srgbClr val="FFFF00"/>
                </a:highlight>
              </a:rPr>
              <a:t>Region</a:t>
            </a:r>
            <a:r>
              <a:rPr lang="en-GB" dirty="0"/>
              <a:t> May areas of focus </a:t>
            </a:r>
          </a:p>
        </p:txBody>
      </p:sp>
      <p:sp>
        <p:nvSpPr>
          <p:cNvPr id="3" name="Content Placeholder 2">
            <a:extLst>
              <a:ext uri="{FF2B5EF4-FFF2-40B4-BE49-F238E27FC236}">
                <a16:creationId xmlns:a16="http://schemas.microsoft.com/office/drawing/2014/main" id="{0F825058-1E7A-46C5-848F-F7E759D36880}"/>
              </a:ext>
            </a:extLst>
          </p:cNvPr>
          <p:cNvSpPr>
            <a:spLocks noGrp="1"/>
          </p:cNvSpPr>
          <p:nvPr>
            <p:ph idx="1"/>
          </p:nvPr>
        </p:nvSpPr>
        <p:spPr/>
        <p:txBody>
          <a:bodyPr/>
          <a:lstStyle/>
          <a:p>
            <a:r>
              <a:rPr lang="en-GB" dirty="0"/>
              <a:t>Content to be inserted by region</a:t>
            </a:r>
          </a:p>
        </p:txBody>
      </p:sp>
      <p:sp>
        <p:nvSpPr>
          <p:cNvPr id="4" name="Slide Number Placeholder 3">
            <a:extLst>
              <a:ext uri="{FF2B5EF4-FFF2-40B4-BE49-F238E27FC236}">
                <a16:creationId xmlns:a16="http://schemas.microsoft.com/office/drawing/2014/main" id="{17A0EEE3-AB1C-4366-9494-C46B633AC36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A62C57-F68F-4167-9CC7-0D93D0D78B03}" type="slidenum">
              <a:rPr kumimoji="0" lang="en-GB" sz="1200" b="1"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GB" sz="1200" b="1" i="0" u="none" strike="noStrike" kern="1200" cap="none" spc="0" normalizeH="0" baseline="0" noProof="0" dirty="0">
              <a:ln>
                <a:noFill/>
              </a:ln>
              <a:solidFill>
                <a:prstClr val="white"/>
              </a:solidFill>
              <a:effectLst/>
              <a:uLnTx/>
              <a:uFillTx/>
              <a:latin typeface="Arial"/>
              <a:ea typeface="+mn-ea"/>
              <a:cs typeface="+mn-cs"/>
            </a:endParaRPr>
          </a:p>
        </p:txBody>
      </p:sp>
      <p:pic>
        <p:nvPicPr>
          <p:cNvPr id="8" name="Graphic 7" descr="Marker">
            <a:extLst>
              <a:ext uri="{FF2B5EF4-FFF2-40B4-BE49-F238E27FC236}">
                <a16:creationId xmlns:a16="http://schemas.microsoft.com/office/drawing/2014/main" id="{BBD2A928-8B82-48C7-9786-674775C311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32058" y="4206162"/>
            <a:ext cx="1584960" cy="1584960"/>
          </a:xfrm>
          <a:prstGeom prst="rect">
            <a:avLst/>
          </a:prstGeom>
        </p:spPr>
      </p:pic>
      <p:sp>
        <p:nvSpPr>
          <p:cNvPr id="9" name="TextBox 8">
            <a:extLst>
              <a:ext uri="{FF2B5EF4-FFF2-40B4-BE49-F238E27FC236}">
                <a16:creationId xmlns:a16="http://schemas.microsoft.com/office/drawing/2014/main" id="{BD53BE6D-6C36-471E-B4CF-C941271A47DB}"/>
              </a:ext>
            </a:extLst>
          </p:cNvPr>
          <p:cNvSpPr txBox="1"/>
          <p:nvPr/>
        </p:nvSpPr>
        <p:spPr>
          <a:xfrm>
            <a:off x="10866721" y="5606456"/>
            <a:ext cx="104387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mn-cs"/>
              </a:rPr>
              <a:t>[Region]</a:t>
            </a:r>
          </a:p>
        </p:txBody>
      </p:sp>
    </p:spTree>
    <p:extLst>
      <p:ext uri="{BB962C8B-B14F-4D97-AF65-F5344CB8AC3E}">
        <p14:creationId xmlns:p14="http://schemas.microsoft.com/office/powerpoint/2010/main" val="40165185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83D56-4231-4211-B555-6D854B4F6433}"/>
              </a:ext>
            </a:extLst>
          </p:cNvPr>
          <p:cNvSpPr>
            <a:spLocks noGrp="1"/>
          </p:cNvSpPr>
          <p:nvPr>
            <p:ph type="title"/>
          </p:nvPr>
        </p:nvSpPr>
        <p:spPr/>
        <p:txBody>
          <a:bodyPr/>
          <a:lstStyle/>
          <a:p>
            <a:r>
              <a:rPr lang="en-GB" dirty="0"/>
              <a:t>Team impacts </a:t>
            </a:r>
          </a:p>
        </p:txBody>
      </p:sp>
      <p:sp>
        <p:nvSpPr>
          <p:cNvPr id="4" name="Slide Number Placeholder 3">
            <a:extLst>
              <a:ext uri="{FF2B5EF4-FFF2-40B4-BE49-F238E27FC236}">
                <a16:creationId xmlns:a16="http://schemas.microsoft.com/office/drawing/2014/main" id="{62C4CBA4-0397-4029-8CAA-079E877D728C}"/>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A62C57-F68F-4167-9CC7-0D93D0D78B03}" type="slidenum">
              <a:rPr kumimoji="0" lang="en-GB" sz="1200" b="1"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GB" sz="1200" b="1" i="0" u="none" strike="noStrike" kern="1200" cap="none" spc="0" normalizeH="0" baseline="0" noProof="0" dirty="0">
              <a:ln>
                <a:noFill/>
              </a:ln>
              <a:solidFill>
                <a:prstClr val="white"/>
              </a:solidFill>
              <a:effectLst/>
              <a:uLnTx/>
              <a:uFillTx/>
              <a:latin typeface="Arial"/>
              <a:ea typeface="+mn-ea"/>
              <a:cs typeface="+mn-cs"/>
            </a:endParaRPr>
          </a:p>
        </p:txBody>
      </p:sp>
      <p:graphicFrame>
        <p:nvGraphicFramePr>
          <p:cNvPr id="20" name="Diagram 19">
            <a:extLst>
              <a:ext uri="{FF2B5EF4-FFF2-40B4-BE49-F238E27FC236}">
                <a16:creationId xmlns:a16="http://schemas.microsoft.com/office/drawing/2014/main" id="{2E7FF788-D88D-42CE-9D73-0960EF462D57}"/>
              </a:ext>
            </a:extLst>
          </p:cNvPr>
          <p:cNvGraphicFramePr/>
          <p:nvPr/>
        </p:nvGraphicFramePr>
        <p:xfrm>
          <a:off x="222422" y="1047964"/>
          <a:ext cx="11701848" cy="49327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47726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4680B-240A-4590-B7B0-D2D722E904E7}"/>
              </a:ext>
            </a:extLst>
          </p:cNvPr>
          <p:cNvSpPr>
            <a:spLocks noGrp="1"/>
          </p:cNvSpPr>
          <p:nvPr>
            <p:ph type="title"/>
          </p:nvPr>
        </p:nvSpPr>
        <p:spPr/>
        <p:txBody>
          <a:bodyPr/>
          <a:lstStyle/>
          <a:p>
            <a:r>
              <a:rPr lang="en-GB" dirty="0"/>
              <a:t>Your feedback and questions </a:t>
            </a:r>
          </a:p>
        </p:txBody>
      </p:sp>
      <p:sp>
        <p:nvSpPr>
          <p:cNvPr id="4" name="Slide Number Placeholder 3">
            <a:extLst>
              <a:ext uri="{FF2B5EF4-FFF2-40B4-BE49-F238E27FC236}">
                <a16:creationId xmlns:a16="http://schemas.microsoft.com/office/drawing/2014/main" id="{78F2947B-B9A6-486A-886A-A801B9C8A04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A62C57-F68F-4167-9CC7-0D93D0D78B03}" type="slidenum">
              <a:rPr kumimoji="0" lang="en-GB" sz="1200" b="1"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GB" sz="1200" b="1" i="0" u="none" strike="noStrike" kern="1200" cap="none" spc="0" normalizeH="0" baseline="0" noProof="0" dirty="0">
              <a:ln>
                <a:noFill/>
              </a:ln>
              <a:solidFill>
                <a:prstClr val="white"/>
              </a:solidFill>
              <a:effectLst/>
              <a:uLnTx/>
              <a:uFillTx/>
              <a:latin typeface="Arial"/>
              <a:ea typeface="+mn-ea"/>
              <a:cs typeface="+mn-cs"/>
            </a:endParaRPr>
          </a:p>
        </p:txBody>
      </p:sp>
      <p:pic>
        <p:nvPicPr>
          <p:cNvPr id="6" name="Graphic 5" descr="Questions">
            <a:extLst>
              <a:ext uri="{FF2B5EF4-FFF2-40B4-BE49-F238E27FC236}">
                <a16:creationId xmlns:a16="http://schemas.microsoft.com/office/drawing/2014/main" id="{2E069AC4-58A5-4C3E-8F4A-A2A17F7035AD}"/>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9385" t="4693" r="5879" b="5357"/>
          <a:stretch/>
        </p:blipFill>
        <p:spPr>
          <a:xfrm>
            <a:off x="6389389" y="1157383"/>
            <a:ext cx="4318572" cy="4584330"/>
          </a:xfrm>
          <a:prstGeom prst="rect">
            <a:avLst/>
          </a:prstGeom>
        </p:spPr>
      </p:pic>
      <p:pic>
        <p:nvPicPr>
          <p:cNvPr id="10" name="Graphic 9" descr="Group brainstorm">
            <a:extLst>
              <a:ext uri="{FF2B5EF4-FFF2-40B4-BE49-F238E27FC236}">
                <a16:creationId xmlns:a16="http://schemas.microsoft.com/office/drawing/2014/main" id="{04734E74-1DB1-4620-A90C-CF0FBEB8C729}"/>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0030" t="9063" r="7300" b="8726"/>
          <a:stretch/>
        </p:blipFill>
        <p:spPr>
          <a:xfrm>
            <a:off x="1442943" y="1222625"/>
            <a:ext cx="4533193" cy="4508029"/>
          </a:xfrm>
          <a:prstGeom prst="rect">
            <a:avLst/>
          </a:prstGeom>
        </p:spPr>
      </p:pic>
    </p:spTree>
    <p:extLst>
      <p:ext uri="{BB962C8B-B14F-4D97-AF65-F5344CB8AC3E}">
        <p14:creationId xmlns:p14="http://schemas.microsoft.com/office/powerpoint/2010/main" val="1000913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3F8385-B2EE-4C4B-A5AE-5422A7EB68C6}"/>
              </a:ext>
            </a:extLst>
          </p:cNvPr>
          <p:cNvSpPr>
            <a:spLocks noGrp="1"/>
          </p:cNvSpPr>
          <p:nvPr>
            <p:ph idx="1"/>
          </p:nvPr>
        </p:nvSpPr>
        <p:spPr>
          <a:xfrm>
            <a:off x="8563" y="2149867"/>
            <a:ext cx="11989942" cy="2558265"/>
          </a:xfrm>
        </p:spPr>
        <p:txBody>
          <a:bodyPr/>
          <a:lstStyle/>
          <a:p>
            <a:pPr marL="0" indent="0" algn="ctr">
              <a:buNone/>
            </a:pPr>
            <a:r>
              <a:rPr lang="en-GB" sz="15000" b="1" dirty="0">
                <a:solidFill>
                  <a:schemeClr val="accent4">
                    <a:lumMod val="50000"/>
                  </a:schemeClr>
                </a:solidFill>
                <a:latin typeface="Ink Free" panose="03080402000500000000" pitchFamily="66" charset="0"/>
              </a:rPr>
              <a:t>T</a:t>
            </a:r>
            <a:r>
              <a:rPr lang="en-GB" sz="15000" b="1" dirty="0">
                <a:solidFill>
                  <a:schemeClr val="accent4">
                    <a:lumMod val="75000"/>
                  </a:schemeClr>
                </a:solidFill>
                <a:latin typeface="Ink Free" panose="03080402000500000000" pitchFamily="66" charset="0"/>
              </a:rPr>
              <a:t>H</a:t>
            </a:r>
            <a:r>
              <a:rPr lang="en-GB" sz="15000" b="1" dirty="0">
                <a:solidFill>
                  <a:schemeClr val="accent4">
                    <a:lumMod val="60000"/>
                    <a:lumOff val="40000"/>
                  </a:schemeClr>
                </a:solidFill>
                <a:latin typeface="Ink Free" panose="03080402000500000000" pitchFamily="66" charset="0"/>
              </a:rPr>
              <a:t>A</a:t>
            </a:r>
            <a:r>
              <a:rPr lang="en-GB" sz="15000" b="1" dirty="0">
                <a:solidFill>
                  <a:schemeClr val="accent4">
                    <a:lumMod val="40000"/>
                    <a:lumOff val="60000"/>
                  </a:schemeClr>
                </a:solidFill>
                <a:latin typeface="Ink Free" panose="03080402000500000000" pitchFamily="66" charset="0"/>
              </a:rPr>
              <a:t>N</a:t>
            </a:r>
            <a:r>
              <a:rPr lang="en-GB" sz="15000" b="1" dirty="0">
                <a:solidFill>
                  <a:schemeClr val="accent4">
                    <a:lumMod val="20000"/>
                    <a:lumOff val="80000"/>
                  </a:schemeClr>
                </a:solidFill>
                <a:latin typeface="Ink Free" panose="03080402000500000000" pitchFamily="66" charset="0"/>
              </a:rPr>
              <a:t>K</a:t>
            </a:r>
            <a:r>
              <a:rPr lang="en-GB" sz="15000" b="1" dirty="0">
                <a:latin typeface="Ink Free" panose="03080402000500000000" pitchFamily="66" charset="0"/>
              </a:rPr>
              <a:t> </a:t>
            </a:r>
            <a:r>
              <a:rPr lang="en-GB" sz="15000" b="1" dirty="0">
                <a:solidFill>
                  <a:schemeClr val="tx2">
                    <a:lumMod val="40000"/>
                    <a:lumOff val="60000"/>
                  </a:schemeClr>
                </a:solidFill>
                <a:latin typeface="Ink Free" panose="03080402000500000000" pitchFamily="66" charset="0"/>
              </a:rPr>
              <a:t>Y</a:t>
            </a:r>
            <a:r>
              <a:rPr lang="en-GB" sz="15000" b="1" dirty="0">
                <a:solidFill>
                  <a:schemeClr val="accent2">
                    <a:lumMod val="75000"/>
                  </a:schemeClr>
                </a:solidFill>
                <a:latin typeface="Ink Free" panose="03080402000500000000" pitchFamily="66" charset="0"/>
              </a:rPr>
              <a:t>O</a:t>
            </a:r>
            <a:r>
              <a:rPr lang="en-GB" sz="15000" b="1" dirty="0">
                <a:solidFill>
                  <a:schemeClr val="accent3">
                    <a:lumMod val="50000"/>
                  </a:schemeClr>
                </a:solidFill>
                <a:latin typeface="Ink Free" panose="03080402000500000000" pitchFamily="66" charset="0"/>
              </a:rPr>
              <a:t>U</a:t>
            </a:r>
          </a:p>
        </p:txBody>
      </p:sp>
      <p:sp>
        <p:nvSpPr>
          <p:cNvPr id="4" name="Slide Number Placeholder 3">
            <a:extLst>
              <a:ext uri="{FF2B5EF4-FFF2-40B4-BE49-F238E27FC236}">
                <a16:creationId xmlns:a16="http://schemas.microsoft.com/office/drawing/2014/main" id="{4930F0E9-CD3D-434F-B1F0-53A30802CEA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A62C57-F68F-4167-9CC7-0D93D0D78B03}" type="slidenum">
              <a:rPr kumimoji="0" lang="en-GB" sz="1200" b="1"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GB" sz="1200" b="1"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525197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8FE5E-A1FC-4A82-9626-6C54F9746417}"/>
              </a:ext>
            </a:extLst>
          </p:cNvPr>
          <p:cNvSpPr>
            <a:spLocks noGrp="1"/>
          </p:cNvSpPr>
          <p:nvPr>
            <p:ph type="title"/>
          </p:nvPr>
        </p:nvSpPr>
        <p:spPr/>
        <p:txBody>
          <a:bodyPr/>
          <a:lstStyle/>
          <a:p>
            <a:r>
              <a:rPr lang="en-GB" dirty="0"/>
              <a:t>Experience our new probation contact centres</a:t>
            </a:r>
          </a:p>
        </p:txBody>
      </p:sp>
      <p:sp>
        <p:nvSpPr>
          <p:cNvPr id="4" name="Slide Number Placeholder 3">
            <a:extLst>
              <a:ext uri="{FF2B5EF4-FFF2-40B4-BE49-F238E27FC236}">
                <a16:creationId xmlns:a16="http://schemas.microsoft.com/office/drawing/2014/main" id="{FBA6004E-C20E-4C0E-8214-7A2041F674EF}"/>
              </a:ext>
            </a:extLst>
          </p:cNvPr>
          <p:cNvSpPr>
            <a:spLocks noGrp="1"/>
          </p:cNvSpPr>
          <p:nvPr>
            <p:ph type="sldNum" sz="quarter" idx="10"/>
          </p:nvPr>
        </p:nvSpPr>
        <p:spPr/>
        <p:txBody>
          <a:bodyPr/>
          <a:lstStyle/>
          <a:p>
            <a:pPr>
              <a:defRPr/>
            </a:pPr>
            <a:fld id="{8DA62C57-F68F-4167-9CC7-0D93D0D78B03}" type="slidenum">
              <a:rPr lang="en-GB" smtClean="0"/>
              <a:pPr>
                <a:defRPr/>
              </a:pPr>
              <a:t>4</a:t>
            </a:fld>
            <a:endParaRPr lang="en-GB" dirty="0"/>
          </a:p>
        </p:txBody>
      </p:sp>
      <p:sp>
        <p:nvSpPr>
          <p:cNvPr id="5" name="Content Placeholder 2">
            <a:extLst>
              <a:ext uri="{FF2B5EF4-FFF2-40B4-BE49-F238E27FC236}">
                <a16:creationId xmlns:a16="http://schemas.microsoft.com/office/drawing/2014/main" id="{C45A717C-F064-4538-BA5F-D3521EF874CF}"/>
              </a:ext>
            </a:extLst>
          </p:cNvPr>
          <p:cNvSpPr>
            <a:spLocks noGrp="1"/>
          </p:cNvSpPr>
          <p:nvPr>
            <p:ph idx="1"/>
          </p:nvPr>
        </p:nvSpPr>
        <p:spPr>
          <a:xfrm>
            <a:off x="374653" y="1135856"/>
            <a:ext cx="6283322" cy="4586287"/>
          </a:xfrm>
        </p:spPr>
        <p:txBody>
          <a:bodyPr/>
          <a:lstStyle/>
          <a:p>
            <a:r>
              <a:rPr lang="en-GB" dirty="0"/>
              <a:t>The Probation Reform Programme’s Estates team has created an outstanding workspace for our staff, people on probation and colleagues from partner organisations in Skegness, based on our new </a:t>
            </a:r>
            <a:r>
              <a:rPr lang="en-GB" u="sng" dirty="0">
                <a:hlinkClick r:id="rId2"/>
              </a:rPr>
              <a:t>Probation Contact Centre Design Guide</a:t>
            </a:r>
            <a:r>
              <a:rPr lang="en-GB" dirty="0"/>
              <a:t>, as part of our four year Estates modernisation programme</a:t>
            </a:r>
          </a:p>
          <a:p>
            <a:r>
              <a:rPr lang="en-GB" dirty="0"/>
              <a:t>You can experience how our new probation contact centres across the UK will look and feel by clicking on these two short videos – </a:t>
            </a:r>
            <a:r>
              <a:rPr lang="en-GB" dirty="0">
                <a:hlinkClick r:id="rId3"/>
              </a:rPr>
              <a:t>Skegness experience 1 </a:t>
            </a:r>
            <a:r>
              <a:rPr lang="en-GB" dirty="0"/>
              <a:t>and </a:t>
            </a:r>
            <a:r>
              <a:rPr lang="en-GB" dirty="0">
                <a:hlinkClick r:id="rId4"/>
              </a:rPr>
              <a:t>Skegness experience 2</a:t>
            </a:r>
            <a:endParaRPr lang="en-GB" dirty="0"/>
          </a:p>
          <a:p>
            <a:r>
              <a:rPr lang="en-GB" dirty="0"/>
              <a:t>The project team was led by Helen Chatterton, project manager, and Jenna </a:t>
            </a:r>
            <a:r>
              <a:rPr lang="en-GB" dirty="0" err="1"/>
              <a:t>Titley</a:t>
            </a:r>
            <a:r>
              <a:rPr lang="en-GB" dirty="0"/>
              <a:t>, BSC head</a:t>
            </a:r>
          </a:p>
          <a:p>
            <a:r>
              <a:rPr lang="en-GB" dirty="0"/>
              <a:t> Work began on 12 October 2020 and NPS staff moved in on 19 April 2021</a:t>
            </a:r>
          </a:p>
          <a:p>
            <a:endParaRPr lang="en-GB" dirty="0"/>
          </a:p>
        </p:txBody>
      </p:sp>
      <p:pic>
        <p:nvPicPr>
          <p:cNvPr id="6" name="Picture 5">
            <a:extLst>
              <a:ext uri="{FF2B5EF4-FFF2-40B4-BE49-F238E27FC236}">
                <a16:creationId xmlns:a16="http://schemas.microsoft.com/office/drawing/2014/main" id="{85723A5E-99A3-432B-8BE4-8AF24C7ADE68}"/>
              </a:ext>
            </a:extLst>
          </p:cNvPr>
          <p:cNvPicPr>
            <a:picLocks noChangeAspect="1"/>
          </p:cNvPicPr>
          <p:nvPr/>
        </p:nvPicPr>
        <p:blipFill rotWithShape="1">
          <a:blip r:embed="rId5"/>
          <a:srcRect l="19910" t="27920" r="28706"/>
          <a:stretch/>
        </p:blipFill>
        <p:spPr>
          <a:xfrm>
            <a:off x="6877050" y="1135856"/>
            <a:ext cx="4276725" cy="3999154"/>
          </a:xfrm>
          <a:prstGeom prst="rect">
            <a:avLst/>
          </a:prstGeom>
        </p:spPr>
      </p:pic>
      <p:sp>
        <p:nvSpPr>
          <p:cNvPr id="7" name="TextBox 6">
            <a:extLst>
              <a:ext uri="{FF2B5EF4-FFF2-40B4-BE49-F238E27FC236}">
                <a16:creationId xmlns:a16="http://schemas.microsoft.com/office/drawing/2014/main" id="{76914364-7D90-4756-A523-6BCBEE3F341C}"/>
              </a:ext>
            </a:extLst>
          </p:cNvPr>
          <p:cNvSpPr txBox="1"/>
          <p:nvPr/>
        </p:nvSpPr>
        <p:spPr>
          <a:xfrm>
            <a:off x="7281758" y="5135010"/>
            <a:ext cx="3872017" cy="923330"/>
          </a:xfrm>
          <a:prstGeom prst="rect">
            <a:avLst/>
          </a:prstGeom>
          <a:noFill/>
        </p:spPr>
        <p:txBody>
          <a:bodyPr wrap="square" rtlCol="0">
            <a:spAutoFit/>
          </a:bodyPr>
          <a:lstStyle/>
          <a:p>
            <a:pPr algn="ctr"/>
            <a:r>
              <a:rPr lang="en-GB" dirty="0"/>
              <a:t>Martin Davies, RPD East Midlands, opens our Skegness probation contact centre</a:t>
            </a:r>
          </a:p>
        </p:txBody>
      </p:sp>
    </p:spTree>
    <p:extLst>
      <p:ext uri="{BB962C8B-B14F-4D97-AF65-F5344CB8AC3E}">
        <p14:creationId xmlns:p14="http://schemas.microsoft.com/office/powerpoint/2010/main" val="1817648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7F29D-D40E-4E0D-8DCA-45A77F5E1793}"/>
              </a:ext>
            </a:extLst>
          </p:cNvPr>
          <p:cNvSpPr>
            <a:spLocks noGrp="1"/>
          </p:cNvSpPr>
          <p:nvPr>
            <p:ph type="title"/>
          </p:nvPr>
        </p:nvSpPr>
        <p:spPr/>
        <p:txBody>
          <a:bodyPr/>
          <a:lstStyle/>
          <a:p>
            <a:r>
              <a:rPr lang="en-GB" dirty="0"/>
              <a:t>Living our ‘humanity’ value through our estate design</a:t>
            </a:r>
          </a:p>
        </p:txBody>
      </p:sp>
      <p:sp>
        <p:nvSpPr>
          <p:cNvPr id="4" name="Slide Number Placeholder 3">
            <a:extLst>
              <a:ext uri="{FF2B5EF4-FFF2-40B4-BE49-F238E27FC236}">
                <a16:creationId xmlns:a16="http://schemas.microsoft.com/office/drawing/2014/main" id="{B9C52271-B5D3-46F2-9DEB-AC8230B091D0}"/>
              </a:ext>
            </a:extLst>
          </p:cNvPr>
          <p:cNvSpPr>
            <a:spLocks noGrp="1"/>
          </p:cNvSpPr>
          <p:nvPr>
            <p:ph type="sldNum" sz="quarter" idx="10"/>
          </p:nvPr>
        </p:nvSpPr>
        <p:spPr/>
        <p:txBody>
          <a:bodyPr/>
          <a:lstStyle/>
          <a:p>
            <a:pPr>
              <a:defRPr/>
            </a:pPr>
            <a:fld id="{8DA62C57-F68F-4167-9CC7-0D93D0D78B03}" type="slidenum">
              <a:rPr lang="en-GB" smtClean="0"/>
              <a:pPr>
                <a:defRPr/>
              </a:pPr>
              <a:t>5</a:t>
            </a:fld>
            <a:endParaRPr lang="en-GB" dirty="0"/>
          </a:p>
        </p:txBody>
      </p:sp>
      <p:sp>
        <p:nvSpPr>
          <p:cNvPr id="5" name="Content Placeholder 2">
            <a:extLst>
              <a:ext uri="{FF2B5EF4-FFF2-40B4-BE49-F238E27FC236}">
                <a16:creationId xmlns:a16="http://schemas.microsoft.com/office/drawing/2014/main" id="{DE1C7678-86F5-47C2-8F71-17A59F90780A}"/>
              </a:ext>
            </a:extLst>
          </p:cNvPr>
          <p:cNvSpPr>
            <a:spLocks noGrp="1"/>
          </p:cNvSpPr>
          <p:nvPr>
            <p:ph idx="1"/>
          </p:nvPr>
        </p:nvSpPr>
        <p:spPr>
          <a:xfrm>
            <a:off x="161925" y="943175"/>
            <a:ext cx="5495925" cy="3419276"/>
          </a:xfrm>
        </p:spPr>
        <p:txBody>
          <a:bodyPr/>
          <a:lstStyle/>
          <a:p>
            <a:r>
              <a:rPr lang="en-GB" sz="1800" dirty="0"/>
              <a:t>As part of our modernisation programme, many of our sites will be renovated over a four year period to this new interior design standard, which goes beyond rooms, acoustics and lighting to create welcoming, professional spaces that support positive experiences for people on probation from the moment they enter our reception areas, where the furniture isn’t bolted down and staff are tangibly accessible</a:t>
            </a:r>
          </a:p>
          <a:p>
            <a:r>
              <a:rPr lang="en-GB" sz="1800" dirty="0"/>
              <a:t>This is also about living our ‘humanity’ value, treating others as we would like to be treated, valuing everyone, supporting and encouraging them to be the best they can be    </a:t>
            </a:r>
          </a:p>
        </p:txBody>
      </p:sp>
      <p:sp>
        <p:nvSpPr>
          <p:cNvPr id="6" name="Rectangle 5">
            <a:extLst>
              <a:ext uri="{FF2B5EF4-FFF2-40B4-BE49-F238E27FC236}">
                <a16:creationId xmlns:a16="http://schemas.microsoft.com/office/drawing/2014/main" id="{D1F5D75E-6B7D-424A-B9B5-55F3F586AEA4}"/>
              </a:ext>
            </a:extLst>
          </p:cNvPr>
          <p:cNvSpPr/>
          <p:nvPr/>
        </p:nvSpPr>
        <p:spPr>
          <a:xfrm>
            <a:off x="1943542" y="4437497"/>
            <a:ext cx="6096000" cy="1477328"/>
          </a:xfrm>
          <a:prstGeom prst="rect">
            <a:avLst/>
          </a:prstGeom>
        </p:spPr>
        <p:txBody>
          <a:bodyPr>
            <a:spAutoFit/>
          </a:bodyPr>
          <a:lstStyle/>
          <a:p>
            <a:pPr marL="285750" indent="-285750">
              <a:buFont typeface="Arial" panose="020B0604020202020204" pitchFamily="34" charset="0"/>
              <a:buChar char="•"/>
            </a:pPr>
            <a:r>
              <a:rPr lang="en-GB" dirty="0"/>
              <a:t>Our new probation contact centre design also fosters enabling environments, keeps staff and service users safe, promotes staff wellbeing and creates inclusive and accessible environments through a universal design through the flexible, effective use of space</a:t>
            </a:r>
          </a:p>
        </p:txBody>
      </p:sp>
      <p:pic>
        <p:nvPicPr>
          <p:cNvPr id="7" name="Picture 6">
            <a:extLst>
              <a:ext uri="{FF2B5EF4-FFF2-40B4-BE49-F238E27FC236}">
                <a16:creationId xmlns:a16="http://schemas.microsoft.com/office/drawing/2014/main" id="{B67F1CF2-EAC1-4068-9B90-72459CA53C67}"/>
              </a:ext>
            </a:extLst>
          </p:cNvPr>
          <p:cNvPicPr>
            <a:picLocks noChangeAspect="1"/>
          </p:cNvPicPr>
          <p:nvPr/>
        </p:nvPicPr>
        <p:blipFill>
          <a:blip r:embed="rId2"/>
          <a:stretch>
            <a:fillRect/>
          </a:stretch>
        </p:blipFill>
        <p:spPr>
          <a:xfrm>
            <a:off x="5793828" y="929518"/>
            <a:ext cx="3634573" cy="2751891"/>
          </a:xfrm>
          <a:prstGeom prst="rect">
            <a:avLst/>
          </a:prstGeom>
        </p:spPr>
      </p:pic>
      <p:pic>
        <p:nvPicPr>
          <p:cNvPr id="8" name="Picture 7">
            <a:extLst>
              <a:ext uri="{FF2B5EF4-FFF2-40B4-BE49-F238E27FC236}">
                <a16:creationId xmlns:a16="http://schemas.microsoft.com/office/drawing/2014/main" id="{66DE2310-E8EF-477A-8764-D34E8F28BA94}"/>
              </a:ext>
            </a:extLst>
          </p:cNvPr>
          <p:cNvPicPr>
            <a:picLocks noChangeAspect="1"/>
          </p:cNvPicPr>
          <p:nvPr/>
        </p:nvPicPr>
        <p:blipFill>
          <a:blip r:embed="rId3"/>
          <a:stretch>
            <a:fillRect/>
          </a:stretch>
        </p:blipFill>
        <p:spPr>
          <a:xfrm>
            <a:off x="7996341" y="3681409"/>
            <a:ext cx="4195659" cy="3176591"/>
          </a:xfrm>
          <a:prstGeom prst="rect">
            <a:avLst/>
          </a:prstGeom>
        </p:spPr>
      </p:pic>
    </p:spTree>
    <p:extLst>
      <p:ext uri="{BB962C8B-B14F-4D97-AF65-F5344CB8AC3E}">
        <p14:creationId xmlns:p14="http://schemas.microsoft.com/office/powerpoint/2010/main" val="753333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DC956-22AA-4200-8F94-078D0A7978CA}"/>
              </a:ext>
            </a:extLst>
          </p:cNvPr>
          <p:cNvSpPr>
            <a:spLocks noGrp="1"/>
          </p:cNvSpPr>
          <p:nvPr>
            <p:ph type="title"/>
          </p:nvPr>
        </p:nvSpPr>
        <p:spPr/>
        <p:txBody>
          <a:bodyPr/>
          <a:lstStyle/>
          <a:p>
            <a:r>
              <a:rPr lang="en-GB" dirty="0"/>
              <a:t>Lone worker safety devices, panic alarms and ID badges </a:t>
            </a:r>
          </a:p>
        </p:txBody>
      </p:sp>
      <p:sp>
        <p:nvSpPr>
          <p:cNvPr id="4" name="Slide Number Placeholder 3">
            <a:extLst>
              <a:ext uri="{FF2B5EF4-FFF2-40B4-BE49-F238E27FC236}">
                <a16:creationId xmlns:a16="http://schemas.microsoft.com/office/drawing/2014/main" id="{0D88D091-2AE0-4175-BC91-89178CAFD6FC}"/>
              </a:ext>
            </a:extLst>
          </p:cNvPr>
          <p:cNvSpPr>
            <a:spLocks noGrp="1"/>
          </p:cNvSpPr>
          <p:nvPr>
            <p:ph type="sldNum" sz="quarter" idx="10"/>
          </p:nvPr>
        </p:nvSpPr>
        <p:spPr/>
        <p:txBody>
          <a:bodyPr/>
          <a:lstStyle/>
          <a:p>
            <a:pPr>
              <a:defRPr/>
            </a:pPr>
            <a:fld id="{8DA62C57-F68F-4167-9CC7-0D93D0D78B03}" type="slidenum">
              <a:rPr lang="en-GB" smtClean="0"/>
              <a:pPr>
                <a:defRPr/>
              </a:pPr>
              <a:t>6</a:t>
            </a:fld>
            <a:endParaRPr lang="en-GB" dirty="0"/>
          </a:p>
        </p:txBody>
      </p:sp>
      <p:sp>
        <p:nvSpPr>
          <p:cNvPr id="5" name="Content Placeholder 2">
            <a:extLst>
              <a:ext uri="{FF2B5EF4-FFF2-40B4-BE49-F238E27FC236}">
                <a16:creationId xmlns:a16="http://schemas.microsoft.com/office/drawing/2014/main" id="{BE21FB90-0DD5-403A-B2D0-99E39FBA5EFF}"/>
              </a:ext>
            </a:extLst>
          </p:cNvPr>
          <p:cNvSpPr>
            <a:spLocks noGrp="1"/>
          </p:cNvSpPr>
          <p:nvPr>
            <p:ph idx="1"/>
          </p:nvPr>
        </p:nvSpPr>
        <p:spPr>
          <a:xfrm>
            <a:off x="508000" y="1128217"/>
            <a:ext cx="11341100" cy="4999733"/>
          </a:xfrm>
        </p:spPr>
        <p:txBody>
          <a:bodyPr/>
          <a:lstStyle/>
          <a:p>
            <a:r>
              <a:rPr lang="en-GB" dirty="0"/>
              <a:t>We are rolling out </a:t>
            </a:r>
            <a:r>
              <a:rPr lang="en-GB" b="1" dirty="0">
                <a:solidFill>
                  <a:schemeClr val="accent4"/>
                </a:solidFill>
              </a:rPr>
              <a:t>lone worker safety devices </a:t>
            </a:r>
            <a:r>
              <a:rPr lang="en-GB" dirty="0"/>
              <a:t>more widely across more roles in the probation service, including Probation Practitioners and Unpaid Work practitioners </a:t>
            </a:r>
          </a:p>
          <a:p>
            <a:r>
              <a:rPr lang="en-GB" dirty="0"/>
              <a:t>On Day 1, Victim Liaison Officers will receive individual devices</a:t>
            </a:r>
          </a:p>
          <a:p>
            <a:r>
              <a:rPr lang="en-GB" dirty="0"/>
              <a:t>From Day 1, Sentence Management staff, including Probation Officers and Probation Service Officers, Unpaid Work Supervisors, Partner Link Workers, Unpaid Work Co-ordinators and Designated National Security Division staff will receive a range of pooled and individual devices; full training will be provided</a:t>
            </a:r>
          </a:p>
          <a:p>
            <a:r>
              <a:rPr lang="en-GB" dirty="0"/>
              <a:t>Most NPS sites currently have fixed panic alarms, while a small number of CRC sites transferring over to HMPPS estate do not</a:t>
            </a:r>
          </a:p>
          <a:p>
            <a:r>
              <a:rPr lang="en-GB" dirty="0"/>
              <a:t>All sites without </a:t>
            </a:r>
            <a:r>
              <a:rPr lang="en-GB" b="1" dirty="0">
                <a:solidFill>
                  <a:schemeClr val="accent4"/>
                </a:solidFill>
              </a:rPr>
              <a:t>panic alarms </a:t>
            </a:r>
            <a:r>
              <a:rPr lang="en-GB" dirty="0"/>
              <a:t>will have them in place before mixed caseloads are introduced</a:t>
            </a:r>
          </a:p>
          <a:p>
            <a:r>
              <a:rPr lang="en-GB" dirty="0"/>
              <a:t>We are prioritising the issue of </a:t>
            </a:r>
            <a:r>
              <a:rPr lang="en-GB" b="1" dirty="0">
                <a:solidFill>
                  <a:schemeClr val="accent4"/>
                </a:solidFill>
              </a:rPr>
              <a:t>ID badges </a:t>
            </a:r>
            <a:r>
              <a:rPr lang="en-GB" dirty="0"/>
              <a:t>for Day 1, for staff who are transferring in to the NPS and new staff </a:t>
            </a:r>
          </a:p>
          <a:p>
            <a:r>
              <a:rPr lang="en-GB" dirty="0"/>
              <a:t>Full details are available in our new </a:t>
            </a:r>
            <a:r>
              <a:rPr lang="en-GB" dirty="0">
                <a:hlinkClick r:id="rId2"/>
              </a:rPr>
              <a:t>Lone Worker Safety Devices, Panic Alarms and ID Badges Notice</a:t>
            </a:r>
            <a:endParaRPr lang="en-GB" sz="1400" dirty="0"/>
          </a:p>
          <a:p>
            <a:endParaRPr lang="en-GB" dirty="0"/>
          </a:p>
        </p:txBody>
      </p:sp>
    </p:spTree>
    <p:extLst>
      <p:ext uri="{BB962C8B-B14F-4D97-AF65-F5344CB8AC3E}">
        <p14:creationId xmlns:p14="http://schemas.microsoft.com/office/powerpoint/2010/main" val="1759414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86603-508B-46EC-8A99-BF11C0B2C358}"/>
              </a:ext>
            </a:extLst>
          </p:cNvPr>
          <p:cNvSpPr>
            <a:spLocks noGrp="1"/>
          </p:cNvSpPr>
          <p:nvPr>
            <p:ph type="title"/>
          </p:nvPr>
        </p:nvSpPr>
        <p:spPr/>
        <p:txBody>
          <a:bodyPr/>
          <a:lstStyle/>
          <a:p>
            <a:r>
              <a:rPr lang="en-GB" dirty="0"/>
              <a:t>Sentence Management in our unified model</a:t>
            </a:r>
          </a:p>
        </p:txBody>
      </p:sp>
      <p:sp>
        <p:nvSpPr>
          <p:cNvPr id="4" name="Slide Number Placeholder 3">
            <a:extLst>
              <a:ext uri="{FF2B5EF4-FFF2-40B4-BE49-F238E27FC236}">
                <a16:creationId xmlns:a16="http://schemas.microsoft.com/office/drawing/2014/main" id="{99CC5CB2-78C1-40F2-8FEB-F973798252EB}"/>
              </a:ext>
            </a:extLst>
          </p:cNvPr>
          <p:cNvSpPr>
            <a:spLocks noGrp="1"/>
          </p:cNvSpPr>
          <p:nvPr>
            <p:ph type="sldNum" sz="quarter" idx="10"/>
          </p:nvPr>
        </p:nvSpPr>
        <p:spPr/>
        <p:txBody>
          <a:bodyPr/>
          <a:lstStyle/>
          <a:p>
            <a:pPr>
              <a:defRPr/>
            </a:pPr>
            <a:fld id="{8DA62C57-F68F-4167-9CC7-0D93D0D78B03}" type="slidenum">
              <a:rPr lang="en-GB" smtClean="0"/>
              <a:pPr>
                <a:defRPr/>
              </a:pPr>
              <a:t>7</a:t>
            </a:fld>
            <a:endParaRPr lang="en-GB" dirty="0"/>
          </a:p>
        </p:txBody>
      </p:sp>
      <p:sp>
        <p:nvSpPr>
          <p:cNvPr id="25" name="TextBox 24">
            <a:extLst>
              <a:ext uri="{FF2B5EF4-FFF2-40B4-BE49-F238E27FC236}">
                <a16:creationId xmlns:a16="http://schemas.microsoft.com/office/drawing/2014/main" id="{E72884FA-C825-464D-BB73-0D239ABD35D1}"/>
              </a:ext>
            </a:extLst>
          </p:cNvPr>
          <p:cNvSpPr txBox="1"/>
          <p:nvPr/>
        </p:nvSpPr>
        <p:spPr>
          <a:xfrm>
            <a:off x="296321" y="1039598"/>
            <a:ext cx="2531557" cy="1015663"/>
          </a:xfrm>
          <a:prstGeom prst="rect">
            <a:avLst/>
          </a:prstGeom>
          <a:noFill/>
        </p:spPr>
        <p:txBody>
          <a:bodyPr wrap="square" rtlCol="0">
            <a:spAutoFit/>
          </a:bodyPr>
          <a:lstStyle/>
          <a:p>
            <a:r>
              <a:rPr lang="en-GB" sz="2000" dirty="0"/>
              <a:t>Manage the sentence and change work </a:t>
            </a:r>
          </a:p>
        </p:txBody>
      </p:sp>
      <p:sp>
        <p:nvSpPr>
          <p:cNvPr id="26" name="TextBox 25">
            <a:extLst>
              <a:ext uri="{FF2B5EF4-FFF2-40B4-BE49-F238E27FC236}">
                <a16:creationId xmlns:a16="http://schemas.microsoft.com/office/drawing/2014/main" id="{879173DF-4F8D-4A97-8AE5-78748A771733}"/>
              </a:ext>
            </a:extLst>
          </p:cNvPr>
          <p:cNvSpPr txBox="1"/>
          <p:nvPr/>
        </p:nvSpPr>
        <p:spPr>
          <a:xfrm>
            <a:off x="296321" y="2856738"/>
            <a:ext cx="2168867" cy="707886"/>
          </a:xfrm>
          <a:prstGeom prst="rect">
            <a:avLst/>
          </a:prstGeom>
          <a:noFill/>
        </p:spPr>
        <p:txBody>
          <a:bodyPr wrap="square" rtlCol="0">
            <a:spAutoFit/>
          </a:bodyPr>
          <a:lstStyle/>
          <a:p>
            <a:r>
              <a:rPr lang="en-GB" sz="2000" dirty="0"/>
              <a:t>Key building blocks </a:t>
            </a:r>
          </a:p>
        </p:txBody>
      </p:sp>
      <p:pic>
        <p:nvPicPr>
          <p:cNvPr id="27" name="Picture 26">
            <a:extLst>
              <a:ext uri="{FF2B5EF4-FFF2-40B4-BE49-F238E27FC236}">
                <a16:creationId xmlns:a16="http://schemas.microsoft.com/office/drawing/2014/main" id="{89019469-72A0-4E3A-930B-1F67D031D4F5}"/>
              </a:ext>
            </a:extLst>
          </p:cNvPr>
          <p:cNvPicPr>
            <a:picLocks noChangeAspect="1"/>
          </p:cNvPicPr>
          <p:nvPr/>
        </p:nvPicPr>
        <p:blipFill rotWithShape="1">
          <a:blip r:embed="rId2"/>
          <a:srcRect l="17265" t="15267" r="20860" b="15267"/>
          <a:stretch/>
        </p:blipFill>
        <p:spPr>
          <a:xfrm>
            <a:off x="2827878" y="871637"/>
            <a:ext cx="8099334" cy="5114726"/>
          </a:xfrm>
          <a:prstGeom prst="rect">
            <a:avLst/>
          </a:prstGeom>
        </p:spPr>
      </p:pic>
    </p:spTree>
    <p:extLst>
      <p:ext uri="{BB962C8B-B14F-4D97-AF65-F5344CB8AC3E}">
        <p14:creationId xmlns:p14="http://schemas.microsoft.com/office/powerpoint/2010/main" val="3486895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B9AE6-F9D8-4BCA-8B4A-AC500289EBC5}"/>
              </a:ext>
            </a:extLst>
          </p:cNvPr>
          <p:cNvSpPr>
            <a:spLocks noGrp="1"/>
          </p:cNvSpPr>
          <p:nvPr>
            <p:ph type="title"/>
          </p:nvPr>
        </p:nvSpPr>
        <p:spPr>
          <a:xfrm>
            <a:off x="527051" y="238126"/>
            <a:ext cx="11368724" cy="1036638"/>
          </a:xfrm>
        </p:spPr>
        <p:txBody>
          <a:bodyPr/>
          <a:lstStyle/>
          <a:p>
            <a:r>
              <a:rPr lang="en-GB" dirty="0">
                <a:latin typeface="Arial" panose="020B0604020202020204" pitchFamily="34" charset="0"/>
                <a:cs typeface="Arial" panose="020B0604020202020204" pitchFamily="34" charset="0"/>
              </a:rPr>
              <a:t>Our unified model offers improved risk management, sentence management and public protection </a:t>
            </a:r>
          </a:p>
        </p:txBody>
      </p:sp>
      <p:sp>
        <p:nvSpPr>
          <p:cNvPr id="4" name="Slide Number Placeholder 3">
            <a:extLst>
              <a:ext uri="{FF2B5EF4-FFF2-40B4-BE49-F238E27FC236}">
                <a16:creationId xmlns:a16="http://schemas.microsoft.com/office/drawing/2014/main" id="{4D8B44EC-90FE-4029-8BE1-BFEF87DFE015}"/>
              </a:ext>
            </a:extLst>
          </p:cNvPr>
          <p:cNvSpPr>
            <a:spLocks noGrp="1"/>
          </p:cNvSpPr>
          <p:nvPr>
            <p:ph type="sldNum" sz="quarter" idx="10"/>
          </p:nvPr>
        </p:nvSpPr>
        <p:spPr/>
        <p:txBody>
          <a:bodyPr/>
          <a:lstStyle/>
          <a:p>
            <a:pPr>
              <a:defRPr/>
            </a:pPr>
            <a:fld id="{8DA62C57-F68F-4167-9CC7-0D93D0D78B03}" type="slidenum">
              <a:rPr lang="en-GB" smtClean="0"/>
              <a:pPr>
                <a:defRPr/>
              </a:pPr>
              <a:t>8</a:t>
            </a:fld>
            <a:endParaRPr lang="en-GB" dirty="0"/>
          </a:p>
        </p:txBody>
      </p:sp>
      <p:pic>
        <p:nvPicPr>
          <p:cNvPr id="9" name="Picture 8">
            <a:extLst>
              <a:ext uri="{FF2B5EF4-FFF2-40B4-BE49-F238E27FC236}">
                <a16:creationId xmlns:a16="http://schemas.microsoft.com/office/drawing/2014/main" id="{3C107FC2-9028-466A-9672-CA5E788FCAB5}"/>
              </a:ext>
            </a:extLst>
          </p:cNvPr>
          <p:cNvPicPr>
            <a:picLocks noChangeAspect="1"/>
          </p:cNvPicPr>
          <p:nvPr/>
        </p:nvPicPr>
        <p:blipFill rotWithShape="1">
          <a:blip r:embed="rId2"/>
          <a:srcRect l="14609" t="6666" r="13673" b="11528"/>
          <a:stretch/>
        </p:blipFill>
        <p:spPr>
          <a:xfrm>
            <a:off x="2319337" y="1135394"/>
            <a:ext cx="7553325" cy="4846305"/>
          </a:xfrm>
          <a:prstGeom prst="rect">
            <a:avLst/>
          </a:prstGeom>
        </p:spPr>
      </p:pic>
    </p:spTree>
    <p:extLst>
      <p:ext uri="{BB962C8B-B14F-4D97-AF65-F5344CB8AC3E}">
        <p14:creationId xmlns:p14="http://schemas.microsoft.com/office/powerpoint/2010/main" val="2914604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6434D-CF2D-4B89-BE8F-5006D4BF8AA2}"/>
              </a:ext>
            </a:extLst>
          </p:cNvPr>
          <p:cNvSpPr>
            <a:spLocks noGrp="1"/>
          </p:cNvSpPr>
          <p:nvPr>
            <p:ph type="title"/>
          </p:nvPr>
        </p:nvSpPr>
        <p:spPr/>
        <p:txBody>
          <a:bodyPr/>
          <a:lstStyle/>
          <a:p>
            <a:r>
              <a:rPr lang="en-GB" dirty="0"/>
              <a:t>Probation operational delivery model </a:t>
            </a:r>
          </a:p>
        </p:txBody>
      </p:sp>
      <p:sp>
        <p:nvSpPr>
          <p:cNvPr id="4" name="Slide Number Placeholder 3">
            <a:extLst>
              <a:ext uri="{FF2B5EF4-FFF2-40B4-BE49-F238E27FC236}">
                <a16:creationId xmlns:a16="http://schemas.microsoft.com/office/drawing/2014/main" id="{EDA9383A-D665-4791-9094-3C93030CC8D2}"/>
              </a:ext>
            </a:extLst>
          </p:cNvPr>
          <p:cNvSpPr>
            <a:spLocks noGrp="1"/>
          </p:cNvSpPr>
          <p:nvPr>
            <p:ph type="sldNum" sz="quarter" idx="10"/>
          </p:nvPr>
        </p:nvSpPr>
        <p:spPr/>
        <p:txBody>
          <a:bodyPr/>
          <a:lstStyle/>
          <a:p>
            <a:pPr>
              <a:defRPr/>
            </a:pPr>
            <a:fld id="{8DA62C57-F68F-4167-9CC7-0D93D0D78B03}" type="slidenum">
              <a:rPr lang="en-GB" smtClean="0"/>
              <a:pPr>
                <a:defRPr/>
              </a:pPr>
              <a:t>9</a:t>
            </a:fld>
            <a:endParaRPr lang="en-GB" dirty="0"/>
          </a:p>
        </p:txBody>
      </p:sp>
      <p:grpSp>
        <p:nvGrpSpPr>
          <p:cNvPr id="5" name="Group 4">
            <a:extLst>
              <a:ext uri="{FF2B5EF4-FFF2-40B4-BE49-F238E27FC236}">
                <a16:creationId xmlns:a16="http://schemas.microsoft.com/office/drawing/2014/main" id="{211F6BA3-A37A-4177-A6E4-46E23E28CD59}"/>
              </a:ext>
            </a:extLst>
          </p:cNvPr>
          <p:cNvGrpSpPr/>
          <p:nvPr/>
        </p:nvGrpSpPr>
        <p:grpSpPr>
          <a:xfrm>
            <a:off x="228849" y="1770388"/>
            <a:ext cx="6148492" cy="3115937"/>
            <a:chOff x="3613184" y="1127405"/>
            <a:chExt cx="5011205" cy="2191411"/>
          </a:xfrm>
        </p:grpSpPr>
        <p:sp>
          <p:nvSpPr>
            <p:cNvPr id="6" name="Rectangle 5">
              <a:extLst>
                <a:ext uri="{FF2B5EF4-FFF2-40B4-BE49-F238E27FC236}">
                  <a16:creationId xmlns:a16="http://schemas.microsoft.com/office/drawing/2014/main" id="{5CB22931-F483-4180-85C8-3DB918C37746}"/>
                </a:ext>
              </a:extLst>
            </p:cNvPr>
            <p:cNvSpPr/>
            <p:nvPr/>
          </p:nvSpPr>
          <p:spPr>
            <a:xfrm>
              <a:off x="3615023" y="1984888"/>
              <a:ext cx="1149692" cy="713066"/>
            </a:xfrm>
            <a:prstGeom prst="rect">
              <a:avLst/>
            </a:prstGeom>
            <a:solidFill>
              <a:srgbClr val="CFACD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t>Embedded Admin support</a:t>
              </a:r>
            </a:p>
          </p:txBody>
        </p:sp>
        <p:sp>
          <p:nvSpPr>
            <p:cNvPr id="7" name="Rectangle 6">
              <a:extLst>
                <a:ext uri="{FF2B5EF4-FFF2-40B4-BE49-F238E27FC236}">
                  <a16:creationId xmlns:a16="http://schemas.microsoft.com/office/drawing/2014/main" id="{5C27F55C-942E-4885-9E12-B4774073332C}"/>
                </a:ext>
              </a:extLst>
            </p:cNvPr>
            <p:cNvSpPr/>
            <p:nvPr/>
          </p:nvSpPr>
          <p:spPr>
            <a:xfrm>
              <a:off x="3613184" y="1127405"/>
              <a:ext cx="1144609" cy="713066"/>
            </a:xfrm>
            <a:prstGeom prst="rect">
              <a:avLst/>
            </a:prstGeom>
            <a:solidFill>
              <a:srgbClr val="33A8D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Management oversight touchpoints </a:t>
              </a:r>
            </a:p>
          </p:txBody>
        </p:sp>
        <p:sp>
          <p:nvSpPr>
            <p:cNvPr id="8" name="Rectangle 7">
              <a:extLst>
                <a:ext uri="{FF2B5EF4-FFF2-40B4-BE49-F238E27FC236}">
                  <a16:creationId xmlns:a16="http://schemas.microsoft.com/office/drawing/2014/main" id="{81D597D5-BD80-454C-8ABC-9604FD6E9F93}"/>
                </a:ext>
              </a:extLst>
            </p:cNvPr>
            <p:cNvSpPr/>
            <p:nvPr/>
          </p:nvSpPr>
          <p:spPr>
            <a:xfrm>
              <a:off x="3613185" y="3122459"/>
              <a:ext cx="5011204" cy="196357"/>
            </a:xfrm>
            <a:prstGeom prst="rect">
              <a:avLst/>
            </a:prstGeom>
            <a:solidFill>
              <a:schemeClr val="accent6">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t>National Principles </a:t>
              </a:r>
            </a:p>
          </p:txBody>
        </p:sp>
        <p:grpSp>
          <p:nvGrpSpPr>
            <p:cNvPr id="9" name="Group 160">
              <a:extLst>
                <a:ext uri="{FF2B5EF4-FFF2-40B4-BE49-F238E27FC236}">
                  <a16:creationId xmlns:a16="http://schemas.microsoft.com/office/drawing/2014/main" id="{18E6163A-D736-4B01-8D28-7BE5451CF83E}"/>
                </a:ext>
              </a:extLst>
            </p:cNvPr>
            <p:cNvGrpSpPr/>
            <p:nvPr/>
          </p:nvGrpSpPr>
          <p:grpSpPr>
            <a:xfrm>
              <a:off x="4825568" y="2134038"/>
              <a:ext cx="502767" cy="365521"/>
              <a:chOff x="357149" y="3240598"/>
              <a:chExt cx="3385272" cy="1924325"/>
            </a:xfrm>
            <a:solidFill>
              <a:srgbClr val="CFACDC"/>
            </a:solidFill>
            <a:effectLst/>
          </p:grpSpPr>
          <p:sp>
            <p:nvSpPr>
              <p:cNvPr id="22" name="Oval 120">
                <a:extLst>
                  <a:ext uri="{FF2B5EF4-FFF2-40B4-BE49-F238E27FC236}">
                    <a16:creationId xmlns:a16="http://schemas.microsoft.com/office/drawing/2014/main" id="{83B498F6-ED8C-4D8C-B8FB-5A1F39A8F9F9}"/>
                  </a:ext>
                </a:extLst>
              </p:cNvPr>
              <p:cNvSpPr/>
              <p:nvPr/>
            </p:nvSpPr>
            <p:spPr>
              <a:xfrm>
                <a:off x="1286635" y="4031066"/>
                <a:ext cx="1546149" cy="1133857"/>
              </a:xfrm>
              <a:custGeom>
                <a:avLst/>
                <a:gdLst>
                  <a:gd name="connsiteX0" fmla="*/ 0 w 2374393"/>
                  <a:gd name="connsiteY0" fmla="*/ 870165 h 1740330"/>
                  <a:gd name="connsiteX1" fmla="*/ 1187197 w 2374393"/>
                  <a:gd name="connsiteY1" fmla="*/ 0 h 1740330"/>
                  <a:gd name="connsiteX2" fmla="*/ 2374394 w 2374393"/>
                  <a:gd name="connsiteY2" fmla="*/ 870165 h 1740330"/>
                  <a:gd name="connsiteX3" fmla="*/ 1187197 w 2374393"/>
                  <a:gd name="connsiteY3" fmla="*/ 1740330 h 1740330"/>
                  <a:gd name="connsiteX4" fmla="*/ 0 w 2374393"/>
                  <a:gd name="connsiteY4" fmla="*/ 870165 h 1740330"/>
                  <a:gd name="connsiteX0" fmla="*/ 0 w 2374394"/>
                  <a:gd name="connsiteY0" fmla="*/ 870165 h 978935"/>
                  <a:gd name="connsiteX1" fmla="*/ 1187197 w 2374394"/>
                  <a:gd name="connsiteY1" fmla="*/ 0 h 978935"/>
                  <a:gd name="connsiteX2" fmla="*/ 2374394 w 2374394"/>
                  <a:gd name="connsiteY2" fmla="*/ 870165 h 978935"/>
                  <a:gd name="connsiteX3" fmla="*/ 0 w 2374394"/>
                  <a:gd name="connsiteY3" fmla="*/ 870165 h 978935"/>
                  <a:gd name="connsiteX0" fmla="*/ 0 w 2379156"/>
                  <a:gd name="connsiteY0" fmla="*/ 1291429 h 1321760"/>
                  <a:gd name="connsiteX1" fmla="*/ 1191959 w 2379156"/>
                  <a:gd name="connsiteY1" fmla="*/ 6926 h 1321760"/>
                  <a:gd name="connsiteX2" fmla="*/ 2379156 w 2379156"/>
                  <a:gd name="connsiteY2" fmla="*/ 877091 h 1321760"/>
                  <a:gd name="connsiteX3" fmla="*/ 0 w 2379156"/>
                  <a:gd name="connsiteY3" fmla="*/ 1291429 h 1321760"/>
                  <a:gd name="connsiteX0" fmla="*/ 26366 w 2419810"/>
                  <a:gd name="connsiteY0" fmla="*/ 1285295 h 1360383"/>
                  <a:gd name="connsiteX1" fmla="*/ 1218325 w 2419810"/>
                  <a:gd name="connsiteY1" fmla="*/ 792 h 1360383"/>
                  <a:gd name="connsiteX2" fmla="*/ 2419810 w 2419810"/>
                  <a:gd name="connsiteY2" fmla="*/ 1123370 h 1360383"/>
                  <a:gd name="connsiteX3" fmla="*/ 26366 w 2419810"/>
                  <a:gd name="connsiteY3" fmla="*/ 1285295 h 1360383"/>
                  <a:gd name="connsiteX0" fmla="*/ 27746 w 2454527"/>
                  <a:gd name="connsiteY0" fmla="*/ 1284626 h 1390966"/>
                  <a:gd name="connsiteX1" fmla="*/ 1219705 w 2454527"/>
                  <a:gd name="connsiteY1" fmla="*/ 123 h 1390966"/>
                  <a:gd name="connsiteX2" fmla="*/ 2454527 w 2454527"/>
                  <a:gd name="connsiteY2" fmla="*/ 1217951 h 1390966"/>
                  <a:gd name="connsiteX3" fmla="*/ 27746 w 2454527"/>
                  <a:gd name="connsiteY3" fmla="*/ 1284626 h 1390966"/>
                  <a:gd name="connsiteX0" fmla="*/ 27746 w 2454527"/>
                  <a:gd name="connsiteY0" fmla="*/ 1284626 h 1677374"/>
                  <a:gd name="connsiteX1" fmla="*/ 1219705 w 2454527"/>
                  <a:gd name="connsiteY1" fmla="*/ 123 h 1677374"/>
                  <a:gd name="connsiteX2" fmla="*/ 2454527 w 2454527"/>
                  <a:gd name="connsiteY2" fmla="*/ 1217951 h 1677374"/>
                  <a:gd name="connsiteX3" fmla="*/ 27746 w 2454527"/>
                  <a:gd name="connsiteY3" fmla="*/ 1284626 h 1677374"/>
                  <a:gd name="connsiteX0" fmla="*/ 27746 w 2454527"/>
                  <a:gd name="connsiteY0" fmla="*/ 1284626 h 1786088"/>
                  <a:gd name="connsiteX1" fmla="*/ 1219705 w 2454527"/>
                  <a:gd name="connsiteY1" fmla="*/ 123 h 1786088"/>
                  <a:gd name="connsiteX2" fmla="*/ 2454527 w 2454527"/>
                  <a:gd name="connsiteY2" fmla="*/ 1217951 h 1786088"/>
                  <a:gd name="connsiteX3" fmla="*/ 27746 w 2454527"/>
                  <a:gd name="connsiteY3" fmla="*/ 1284626 h 1786088"/>
                  <a:gd name="connsiteX0" fmla="*/ 27746 w 2454527"/>
                  <a:gd name="connsiteY0" fmla="*/ 1284626 h 1767224"/>
                  <a:gd name="connsiteX1" fmla="*/ 1219705 w 2454527"/>
                  <a:gd name="connsiteY1" fmla="*/ 123 h 1767224"/>
                  <a:gd name="connsiteX2" fmla="*/ 2454527 w 2454527"/>
                  <a:gd name="connsiteY2" fmla="*/ 1217951 h 1767224"/>
                  <a:gd name="connsiteX3" fmla="*/ 27746 w 2454527"/>
                  <a:gd name="connsiteY3" fmla="*/ 1284626 h 1767224"/>
                  <a:gd name="connsiteX0" fmla="*/ 7276 w 2434057"/>
                  <a:gd name="connsiteY0" fmla="*/ 1284626 h 1767224"/>
                  <a:gd name="connsiteX1" fmla="*/ 1199235 w 2434057"/>
                  <a:gd name="connsiteY1" fmla="*/ 123 h 1767224"/>
                  <a:gd name="connsiteX2" fmla="*/ 2434057 w 2434057"/>
                  <a:gd name="connsiteY2" fmla="*/ 1217951 h 1767224"/>
                  <a:gd name="connsiteX3" fmla="*/ 7276 w 2434057"/>
                  <a:gd name="connsiteY3" fmla="*/ 1284626 h 1767224"/>
                  <a:gd name="connsiteX0" fmla="*/ 7276 w 2434057"/>
                  <a:gd name="connsiteY0" fmla="*/ 1284626 h 1767224"/>
                  <a:gd name="connsiteX1" fmla="*/ 1199235 w 2434057"/>
                  <a:gd name="connsiteY1" fmla="*/ 123 h 1767224"/>
                  <a:gd name="connsiteX2" fmla="*/ 2434057 w 2434057"/>
                  <a:gd name="connsiteY2" fmla="*/ 1217951 h 1767224"/>
                  <a:gd name="connsiteX3" fmla="*/ 7276 w 2434057"/>
                  <a:gd name="connsiteY3" fmla="*/ 1284626 h 1767224"/>
                  <a:gd name="connsiteX0" fmla="*/ 7276 w 2434057"/>
                  <a:gd name="connsiteY0" fmla="*/ 1284807 h 1767405"/>
                  <a:gd name="connsiteX1" fmla="*/ 1199235 w 2434057"/>
                  <a:gd name="connsiteY1" fmla="*/ 304 h 1767405"/>
                  <a:gd name="connsiteX2" fmla="*/ 2434057 w 2434057"/>
                  <a:gd name="connsiteY2" fmla="*/ 1218132 h 1767405"/>
                  <a:gd name="connsiteX3" fmla="*/ 7276 w 2434057"/>
                  <a:gd name="connsiteY3" fmla="*/ 1284807 h 1767405"/>
                  <a:gd name="connsiteX0" fmla="*/ 7276 w 2434057"/>
                  <a:gd name="connsiteY0" fmla="*/ 1284832 h 1767430"/>
                  <a:gd name="connsiteX1" fmla="*/ 1199235 w 2434057"/>
                  <a:gd name="connsiteY1" fmla="*/ 329 h 1767430"/>
                  <a:gd name="connsiteX2" fmla="*/ 2434057 w 2434057"/>
                  <a:gd name="connsiteY2" fmla="*/ 1218157 h 1767430"/>
                  <a:gd name="connsiteX3" fmla="*/ 7276 w 2434057"/>
                  <a:gd name="connsiteY3" fmla="*/ 1284832 h 1767430"/>
                  <a:gd name="connsiteX0" fmla="*/ 7276 w 2434057"/>
                  <a:gd name="connsiteY0" fmla="*/ 1284843 h 1767441"/>
                  <a:gd name="connsiteX1" fmla="*/ 1199235 w 2434057"/>
                  <a:gd name="connsiteY1" fmla="*/ 340 h 1767441"/>
                  <a:gd name="connsiteX2" fmla="*/ 2434057 w 2434057"/>
                  <a:gd name="connsiteY2" fmla="*/ 1218168 h 1767441"/>
                  <a:gd name="connsiteX3" fmla="*/ 7276 w 2434057"/>
                  <a:gd name="connsiteY3" fmla="*/ 1284843 h 1767441"/>
                  <a:gd name="connsiteX0" fmla="*/ 7276 w 2434057"/>
                  <a:gd name="connsiteY0" fmla="*/ 1284843 h 1755491"/>
                  <a:gd name="connsiteX1" fmla="*/ 1199235 w 2434057"/>
                  <a:gd name="connsiteY1" fmla="*/ 340 h 1755491"/>
                  <a:gd name="connsiteX2" fmla="*/ 2434057 w 2434057"/>
                  <a:gd name="connsiteY2" fmla="*/ 1218168 h 1755491"/>
                  <a:gd name="connsiteX3" fmla="*/ 7276 w 2434057"/>
                  <a:gd name="connsiteY3" fmla="*/ 1284843 h 1755491"/>
                  <a:gd name="connsiteX0" fmla="*/ 7276 w 2434057"/>
                  <a:gd name="connsiteY0" fmla="*/ 1284843 h 1749555"/>
                  <a:gd name="connsiteX1" fmla="*/ 1199235 w 2434057"/>
                  <a:gd name="connsiteY1" fmla="*/ 340 h 1749555"/>
                  <a:gd name="connsiteX2" fmla="*/ 2434057 w 2434057"/>
                  <a:gd name="connsiteY2" fmla="*/ 1218168 h 1749555"/>
                  <a:gd name="connsiteX3" fmla="*/ 7276 w 2434057"/>
                  <a:gd name="connsiteY3" fmla="*/ 1284843 h 1749555"/>
                  <a:gd name="connsiteX0" fmla="*/ 0 w 2426781"/>
                  <a:gd name="connsiteY0" fmla="*/ 1284843 h 1749555"/>
                  <a:gd name="connsiteX1" fmla="*/ 1191959 w 2426781"/>
                  <a:gd name="connsiteY1" fmla="*/ 340 h 1749555"/>
                  <a:gd name="connsiteX2" fmla="*/ 2426781 w 2426781"/>
                  <a:gd name="connsiteY2" fmla="*/ 1218168 h 1749555"/>
                  <a:gd name="connsiteX3" fmla="*/ 0 w 2426781"/>
                  <a:gd name="connsiteY3" fmla="*/ 1284843 h 1749555"/>
                  <a:gd name="connsiteX0" fmla="*/ 367 w 2427148"/>
                  <a:gd name="connsiteY0" fmla="*/ 1284843 h 1749555"/>
                  <a:gd name="connsiteX1" fmla="*/ 1192326 w 2427148"/>
                  <a:gd name="connsiteY1" fmla="*/ 340 h 1749555"/>
                  <a:gd name="connsiteX2" fmla="*/ 2427148 w 2427148"/>
                  <a:gd name="connsiteY2" fmla="*/ 1218168 h 1749555"/>
                  <a:gd name="connsiteX3" fmla="*/ 367 w 2427148"/>
                  <a:gd name="connsiteY3" fmla="*/ 1284843 h 1749555"/>
                  <a:gd name="connsiteX0" fmla="*/ 367 w 2427148"/>
                  <a:gd name="connsiteY0" fmla="*/ 1231178 h 1724854"/>
                  <a:gd name="connsiteX1" fmla="*/ 1192326 w 2427148"/>
                  <a:gd name="connsiteY1" fmla="*/ 15 h 1724854"/>
                  <a:gd name="connsiteX2" fmla="*/ 2427148 w 2427148"/>
                  <a:gd name="connsiteY2" fmla="*/ 1217843 h 1724854"/>
                  <a:gd name="connsiteX3" fmla="*/ 367 w 2427148"/>
                  <a:gd name="connsiteY3" fmla="*/ 1231178 h 1724854"/>
                  <a:gd name="connsiteX0" fmla="*/ 367 w 2427148"/>
                  <a:gd name="connsiteY0" fmla="*/ 1231178 h 1796142"/>
                  <a:gd name="connsiteX1" fmla="*/ 1192326 w 2427148"/>
                  <a:gd name="connsiteY1" fmla="*/ 15 h 1796142"/>
                  <a:gd name="connsiteX2" fmla="*/ 2427148 w 2427148"/>
                  <a:gd name="connsiteY2" fmla="*/ 1217843 h 1796142"/>
                  <a:gd name="connsiteX3" fmla="*/ 367 w 2427148"/>
                  <a:gd name="connsiteY3" fmla="*/ 1231178 h 1796142"/>
                  <a:gd name="connsiteX0" fmla="*/ 367 w 2427148"/>
                  <a:gd name="connsiteY0" fmla="*/ 1231178 h 1776386"/>
                  <a:gd name="connsiteX1" fmla="*/ 1192326 w 2427148"/>
                  <a:gd name="connsiteY1" fmla="*/ 15 h 1776386"/>
                  <a:gd name="connsiteX2" fmla="*/ 2427148 w 2427148"/>
                  <a:gd name="connsiteY2" fmla="*/ 1217843 h 1776386"/>
                  <a:gd name="connsiteX3" fmla="*/ 367 w 2427148"/>
                  <a:gd name="connsiteY3" fmla="*/ 1231178 h 1776386"/>
                  <a:gd name="connsiteX0" fmla="*/ 5301 w 2432082"/>
                  <a:gd name="connsiteY0" fmla="*/ 1231178 h 1776386"/>
                  <a:gd name="connsiteX1" fmla="*/ 1197260 w 2432082"/>
                  <a:gd name="connsiteY1" fmla="*/ 15 h 1776386"/>
                  <a:gd name="connsiteX2" fmla="*/ 2432082 w 2432082"/>
                  <a:gd name="connsiteY2" fmla="*/ 1217843 h 1776386"/>
                  <a:gd name="connsiteX3" fmla="*/ 5301 w 2432082"/>
                  <a:gd name="connsiteY3" fmla="*/ 1231178 h 1776386"/>
                  <a:gd name="connsiteX0" fmla="*/ 2855 w 2429636"/>
                  <a:gd name="connsiteY0" fmla="*/ 1231178 h 1776386"/>
                  <a:gd name="connsiteX1" fmla="*/ 1194814 w 2429636"/>
                  <a:gd name="connsiteY1" fmla="*/ 15 h 1776386"/>
                  <a:gd name="connsiteX2" fmla="*/ 2429636 w 2429636"/>
                  <a:gd name="connsiteY2" fmla="*/ 1217843 h 1776386"/>
                  <a:gd name="connsiteX3" fmla="*/ 2855 w 2429636"/>
                  <a:gd name="connsiteY3" fmla="*/ 1231178 h 1776386"/>
                  <a:gd name="connsiteX0" fmla="*/ 2855 w 2429951"/>
                  <a:gd name="connsiteY0" fmla="*/ 1231175 h 1776383"/>
                  <a:gd name="connsiteX1" fmla="*/ 1194814 w 2429951"/>
                  <a:gd name="connsiteY1" fmla="*/ 12 h 1776383"/>
                  <a:gd name="connsiteX2" fmla="*/ 2429636 w 2429951"/>
                  <a:gd name="connsiteY2" fmla="*/ 1217840 h 1776383"/>
                  <a:gd name="connsiteX3" fmla="*/ 2855 w 2429951"/>
                  <a:gd name="connsiteY3" fmla="*/ 1231175 h 1776383"/>
                  <a:gd name="connsiteX0" fmla="*/ 2855 w 2429951"/>
                  <a:gd name="connsiteY0" fmla="*/ 1231175 h 1781989"/>
                  <a:gd name="connsiteX1" fmla="*/ 1194814 w 2429951"/>
                  <a:gd name="connsiteY1" fmla="*/ 12 h 1781989"/>
                  <a:gd name="connsiteX2" fmla="*/ 2429636 w 2429951"/>
                  <a:gd name="connsiteY2" fmla="*/ 1217840 h 1781989"/>
                  <a:gd name="connsiteX3" fmla="*/ 2855 w 2429951"/>
                  <a:gd name="connsiteY3" fmla="*/ 1231175 h 1781989"/>
                </a:gdLst>
                <a:ahLst/>
                <a:cxnLst>
                  <a:cxn ang="0">
                    <a:pos x="connsiteX0" y="connsiteY0"/>
                  </a:cxn>
                  <a:cxn ang="0">
                    <a:pos x="connsiteX1" y="connsiteY1"/>
                  </a:cxn>
                  <a:cxn ang="0">
                    <a:pos x="connsiteX2" y="connsiteY2"/>
                  </a:cxn>
                  <a:cxn ang="0">
                    <a:pos x="connsiteX3" y="connsiteY3"/>
                  </a:cxn>
                </a:cxnLst>
                <a:rect l="l" t="t" r="r" b="b"/>
                <a:pathLst>
                  <a:path w="2429951" h="1781989">
                    <a:moveTo>
                      <a:pt x="2855" y="1231175"/>
                    </a:moveTo>
                    <a:cubicBezTo>
                      <a:pt x="-55312" y="427176"/>
                      <a:pt x="790351" y="2234"/>
                      <a:pt x="1194814" y="12"/>
                    </a:cubicBezTo>
                    <a:cubicBezTo>
                      <a:pt x="1599277" y="-2210"/>
                      <a:pt x="2448686" y="322923"/>
                      <a:pt x="2429636" y="1217840"/>
                    </a:cubicBezTo>
                    <a:cubicBezTo>
                      <a:pt x="2317495" y="1998185"/>
                      <a:pt x="128649" y="1937066"/>
                      <a:pt x="2855" y="1231175"/>
                    </a:cubicBezTo>
                    <a:close/>
                  </a:path>
                </a:pathLst>
              </a:custGeom>
              <a:grpFill/>
              <a:ln w="12700" cap="flat" cmpd="sng" algn="ctr">
                <a:noFill/>
                <a:prstDash val="solid"/>
                <a:miter lim="800000"/>
              </a:ln>
              <a:effectLst/>
            </p:spPr>
            <p:txBody>
              <a:bodyPr rtlCol="0" anchor="ctr"/>
              <a:lstStyle/>
              <a:p>
                <a:pPr algn="ctr"/>
                <a:endParaRPr lang="en-US" sz="1100" kern="0">
                  <a:solidFill>
                    <a:prstClr val="white"/>
                  </a:solidFill>
                  <a:latin typeface="Arial" panose="020B0604020202020204" pitchFamily="34" charset="0"/>
                  <a:cs typeface="Arial" panose="020B0604020202020204" pitchFamily="34" charset="0"/>
                  <a:sym typeface="Arial" panose="020B0604020202020204" pitchFamily="34" charset="0"/>
                </a:endParaRPr>
              </a:p>
            </p:txBody>
          </p:sp>
          <p:sp>
            <p:nvSpPr>
              <p:cNvPr id="23" name="Oval 162">
                <a:extLst>
                  <a:ext uri="{FF2B5EF4-FFF2-40B4-BE49-F238E27FC236}">
                    <a16:creationId xmlns:a16="http://schemas.microsoft.com/office/drawing/2014/main" id="{9FDEE834-3FAE-47B6-86E6-D8DE52BAA6FE}"/>
                  </a:ext>
                </a:extLst>
              </p:cNvPr>
              <p:cNvSpPr/>
              <p:nvPr/>
            </p:nvSpPr>
            <p:spPr>
              <a:xfrm>
                <a:off x="1663637" y="3240598"/>
                <a:ext cx="791845" cy="791845"/>
              </a:xfrm>
              <a:prstGeom prst="ellipse">
                <a:avLst/>
              </a:prstGeom>
              <a:grpFill/>
              <a:ln w="12700" cap="flat" cmpd="sng" algn="ctr">
                <a:noFill/>
                <a:prstDash val="solid"/>
                <a:miter lim="800000"/>
              </a:ln>
              <a:effectLst/>
            </p:spPr>
            <p:txBody>
              <a:bodyPr rtlCol="0" anchor="ctr"/>
              <a:lstStyle/>
              <a:p>
                <a:pPr algn="ctr"/>
                <a:endParaRPr lang="en-US" sz="1100" kern="0">
                  <a:solidFill>
                    <a:prstClr val="white"/>
                  </a:solidFill>
                  <a:latin typeface="Arial" panose="020B0604020202020204" pitchFamily="34" charset="0"/>
                  <a:cs typeface="Arial" panose="020B0604020202020204" pitchFamily="34" charset="0"/>
                  <a:sym typeface="Arial" panose="020B0604020202020204" pitchFamily="34" charset="0"/>
                </a:endParaRPr>
              </a:p>
            </p:txBody>
          </p:sp>
          <p:grpSp>
            <p:nvGrpSpPr>
              <p:cNvPr id="24" name="Group 163">
                <a:extLst>
                  <a:ext uri="{FF2B5EF4-FFF2-40B4-BE49-F238E27FC236}">
                    <a16:creationId xmlns:a16="http://schemas.microsoft.com/office/drawing/2014/main" id="{17920801-76E4-4DDE-B49A-C44985187F2B}"/>
                  </a:ext>
                </a:extLst>
              </p:cNvPr>
              <p:cNvGrpSpPr/>
              <p:nvPr/>
            </p:nvGrpSpPr>
            <p:grpSpPr>
              <a:xfrm>
                <a:off x="2563981" y="3305766"/>
                <a:ext cx="1178440" cy="1466679"/>
                <a:chOff x="2978861" y="1596841"/>
                <a:chExt cx="2429950" cy="3024302"/>
              </a:xfrm>
              <a:grpFill/>
            </p:grpSpPr>
            <p:sp>
              <p:nvSpPr>
                <p:cNvPr id="28" name="Oval 120">
                  <a:extLst>
                    <a:ext uri="{FF2B5EF4-FFF2-40B4-BE49-F238E27FC236}">
                      <a16:creationId xmlns:a16="http://schemas.microsoft.com/office/drawing/2014/main" id="{41C115D8-D88E-4CFA-8870-6A101D3784DB}"/>
                    </a:ext>
                  </a:extLst>
                </p:cNvPr>
                <p:cNvSpPr/>
                <p:nvPr/>
              </p:nvSpPr>
              <p:spPr>
                <a:xfrm>
                  <a:off x="2978861" y="2839153"/>
                  <a:ext cx="2429950" cy="1781990"/>
                </a:xfrm>
                <a:custGeom>
                  <a:avLst/>
                  <a:gdLst>
                    <a:gd name="connsiteX0" fmla="*/ 0 w 2374393"/>
                    <a:gd name="connsiteY0" fmla="*/ 870165 h 1740330"/>
                    <a:gd name="connsiteX1" fmla="*/ 1187197 w 2374393"/>
                    <a:gd name="connsiteY1" fmla="*/ 0 h 1740330"/>
                    <a:gd name="connsiteX2" fmla="*/ 2374394 w 2374393"/>
                    <a:gd name="connsiteY2" fmla="*/ 870165 h 1740330"/>
                    <a:gd name="connsiteX3" fmla="*/ 1187197 w 2374393"/>
                    <a:gd name="connsiteY3" fmla="*/ 1740330 h 1740330"/>
                    <a:gd name="connsiteX4" fmla="*/ 0 w 2374393"/>
                    <a:gd name="connsiteY4" fmla="*/ 870165 h 1740330"/>
                    <a:gd name="connsiteX0" fmla="*/ 0 w 2374394"/>
                    <a:gd name="connsiteY0" fmla="*/ 870165 h 978935"/>
                    <a:gd name="connsiteX1" fmla="*/ 1187197 w 2374394"/>
                    <a:gd name="connsiteY1" fmla="*/ 0 h 978935"/>
                    <a:gd name="connsiteX2" fmla="*/ 2374394 w 2374394"/>
                    <a:gd name="connsiteY2" fmla="*/ 870165 h 978935"/>
                    <a:gd name="connsiteX3" fmla="*/ 0 w 2374394"/>
                    <a:gd name="connsiteY3" fmla="*/ 870165 h 978935"/>
                    <a:gd name="connsiteX0" fmla="*/ 0 w 2379156"/>
                    <a:gd name="connsiteY0" fmla="*/ 1291429 h 1321760"/>
                    <a:gd name="connsiteX1" fmla="*/ 1191959 w 2379156"/>
                    <a:gd name="connsiteY1" fmla="*/ 6926 h 1321760"/>
                    <a:gd name="connsiteX2" fmla="*/ 2379156 w 2379156"/>
                    <a:gd name="connsiteY2" fmla="*/ 877091 h 1321760"/>
                    <a:gd name="connsiteX3" fmla="*/ 0 w 2379156"/>
                    <a:gd name="connsiteY3" fmla="*/ 1291429 h 1321760"/>
                    <a:gd name="connsiteX0" fmla="*/ 26366 w 2419810"/>
                    <a:gd name="connsiteY0" fmla="*/ 1285295 h 1360383"/>
                    <a:gd name="connsiteX1" fmla="*/ 1218325 w 2419810"/>
                    <a:gd name="connsiteY1" fmla="*/ 792 h 1360383"/>
                    <a:gd name="connsiteX2" fmla="*/ 2419810 w 2419810"/>
                    <a:gd name="connsiteY2" fmla="*/ 1123370 h 1360383"/>
                    <a:gd name="connsiteX3" fmla="*/ 26366 w 2419810"/>
                    <a:gd name="connsiteY3" fmla="*/ 1285295 h 1360383"/>
                    <a:gd name="connsiteX0" fmla="*/ 27746 w 2454527"/>
                    <a:gd name="connsiteY0" fmla="*/ 1284626 h 1390966"/>
                    <a:gd name="connsiteX1" fmla="*/ 1219705 w 2454527"/>
                    <a:gd name="connsiteY1" fmla="*/ 123 h 1390966"/>
                    <a:gd name="connsiteX2" fmla="*/ 2454527 w 2454527"/>
                    <a:gd name="connsiteY2" fmla="*/ 1217951 h 1390966"/>
                    <a:gd name="connsiteX3" fmla="*/ 27746 w 2454527"/>
                    <a:gd name="connsiteY3" fmla="*/ 1284626 h 1390966"/>
                    <a:gd name="connsiteX0" fmla="*/ 27746 w 2454527"/>
                    <a:gd name="connsiteY0" fmla="*/ 1284626 h 1677374"/>
                    <a:gd name="connsiteX1" fmla="*/ 1219705 w 2454527"/>
                    <a:gd name="connsiteY1" fmla="*/ 123 h 1677374"/>
                    <a:gd name="connsiteX2" fmla="*/ 2454527 w 2454527"/>
                    <a:gd name="connsiteY2" fmla="*/ 1217951 h 1677374"/>
                    <a:gd name="connsiteX3" fmla="*/ 27746 w 2454527"/>
                    <a:gd name="connsiteY3" fmla="*/ 1284626 h 1677374"/>
                    <a:gd name="connsiteX0" fmla="*/ 27746 w 2454527"/>
                    <a:gd name="connsiteY0" fmla="*/ 1284626 h 1786088"/>
                    <a:gd name="connsiteX1" fmla="*/ 1219705 w 2454527"/>
                    <a:gd name="connsiteY1" fmla="*/ 123 h 1786088"/>
                    <a:gd name="connsiteX2" fmla="*/ 2454527 w 2454527"/>
                    <a:gd name="connsiteY2" fmla="*/ 1217951 h 1786088"/>
                    <a:gd name="connsiteX3" fmla="*/ 27746 w 2454527"/>
                    <a:gd name="connsiteY3" fmla="*/ 1284626 h 1786088"/>
                    <a:gd name="connsiteX0" fmla="*/ 27746 w 2454527"/>
                    <a:gd name="connsiteY0" fmla="*/ 1284626 h 1767224"/>
                    <a:gd name="connsiteX1" fmla="*/ 1219705 w 2454527"/>
                    <a:gd name="connsiteY1" fmla="*/ 123 h 1767224"/>
                    <a:gd name="connsiteX2" fmla="*/ 2454527 w 2454527"/>
                    <a:gd name="connsiteY2" fmla="*/ 1217951 h 1767224"/>
                    <a:gd name="connsiteX3" fmla="*/ 27746 w 2454527"/>
                    <a:gd name="connsiteY3" fmla="*/ 1284626 h 1767224"/>
                    <a:gd name="connsiteX0" fmla="*/ 7276 w 2434057"/>
                    <a:gd name="connsiteY0" fmla="*/ 1284626 h 1767224"/>
                    <a:gd name="connsiteX1" fmla="*/ 1199235 w 2434057"/>
                    <a:gd name="connsiteY1" fmla="*/ 123 h 1767224"/>
                    <a:gd name="connsiteX2" fmla="*/ 2434057 w 2434057"/>
                    <a:gd name="connsiteY2" fmla="*/ 1217951 h 1767224"/>
                    <a:gd name="connsiteX3" fmla="*/ 7276 w 2434057"/>
                    <a:gd name="connsiteY3" fmla="*/ 1284626 h 1767224"/>
                    <a:gd name="connsiteX0" fmla="*/ 7276 w 2434057"/>
                    <a:gd name="connsiteY0" fmla="*/ 1284626 h 1767224"/>
                    <a:gd name="connsiteX1" fmla="*/ 1199235 w 2434057"/>
                    <a:gd name="connsiteY1" fmla="*/ 123 h 1767224"/>
                    <a:gd name="connsiteX2" fmla="*/ 2434057 w 2434057"/>
                    <a:gd name="connsiteY2" fmla="*/ 1217951 h 1767224"/>
                    <a:gd name="connsiteX3" fmla="*/ 7276 w 2434057"/>
                    <a:gd name="connsiteY3" fmla="*/ 1284626 h 1767224"/>
                    <a:gd name="connsiteX0" fmla="*/ 7276 w 2434057"/>
                    <a:gd name="connsiteY0" fmla="*/ 1284807 h 1767405"/>
                    <a:gd name="connsiteX1" fmla="*/ 1199235 w 2434057"/>
                    <a:gd name="connsiteY1" fmla="*/ 304 h 1767405"/>
                    <a:gd name="connsiteX2" fmla="*/ 2434057 w 2434057"/>
                    <a:gd name="connsiteY2" fmla="*/ 1218132 h 1767405"/>
                    <a:gd name="connsiteX3" fmla="*/ 7276 w 2434057"/>
                    <a:gd name="connsiteY3" fmla="*/ 1284807 h 1767405"/>
                    <a:gd name="connsiteX0" fmla="*/ 7276 w 2434057"/>
                    <a:gd name="connsiteY0" fmla="*/ 1284832 h 1767430"/>
                    <a:gd name="connsiteX1" fmla="*/ 1199235 w 2434057"/>
                    <a:gd name="connsiteY1" fmla="*/ 329 h 1767430"/>
                    <a:gd name="connsiteX2" fmla="*/ 2434057 w 2434057"/>
                    <a:gd name="connsiteY2" fmla="*/ 1218157 h 1767430"/>
                    <a:gd name="connsiteX3" fmla="*/ 7276 w 2434057"/>
                    <a:gd name="connsiteY3" fmla="*/ 1284832 h 1767430"/>
                    <a:gd name="connsiteX0" fmla="*/ 7276 w 2434057"/>
                    <a:gd name="connsiteY0" fmla="*/ 1284843 h 1767441"/>
                    <a:gd name="connsiteX1" fmla="*/ 1199235 w 2434057"/>
                    <a:gd name="connsiteY1" fmla="*/ 340 h 1767441"/>
                    <a:gd name="connsiteX2" fmla="*/ 2434057 w 2434057"/>
                    <a:gd name="connsiteY2" fmla="*/ 1218168 h 1767441"/>
                    <a:gd name="connsiteX3" fmla="*/ 7276 w 2434057"/>
                    <a:gd name="connsiteY3" fmla="*/ 1284843 h 1767441"/>
                    <a:gd name="connsiteX0" fmla="*/ 7276 w 2434057"/>
                    <a:gd name="connsiteY0" fmla="*/ 1284843 h 1755491"/>
                    <a:gd name="connsiteX1" fmla="*/ 1199235 w 2434057"/>
                    <a:gd name="connsiteY1" fmla="*/ 340 h 1755491"/>
                    <a:gd name="connsiteX2" fmla="*/ 2434057 w 2434057"/>
                    <a:gd name="connsiteY2" fmla="*/ 1218168 h 1755491"/>
                    <a:gd name="connsiteX3" fmla="*/ 7276 w 2434057"/>
                    <a:gd name="connsiteY3" fmla="*/ 1284843 h 1755491"/>
                    <a:gd name="connsiteX0" fmla="*/ 7276 w 2434057"/>
                    <a:gd name="connsiteY0" fmla="*/ 1284843 h 1749555"/>
                    <a:gd name="connsiteX1" fmla="*/ 1199235 w 2434057"/>
                    <a:gd name="connsiteY1" fmla="*/ 340 h 1749555"/>
                    <a:gd name="connsiteX2" fmla="*/ 2434057 w 2434057"/>
                    <a:gd name="connsiteY2" fmla="*/ 1218168 h 1749555"/>
                    <a:gd name="connsiteX3" fmla="*/ 7276 w 2434057"/>
                    <a:gd name="connsiteY3" fmla="*/ 1284843 h 1749555"/>
                    <a:gd name="connsiteX0" fmla="*/ 0 w 2426781"/>
                    <a:gd name="connsiteY0" fmla="*/ 1284843 h 1749555"/>
                    <a:gd name="connsiteX1" fmla="*/ 1191959 w 2426781"/>
                    <a:gd name="connsiteY1" fmla="*/ 340 h 1749555"/>
                    <a:gd name="connsiteX2" fmla="*/ 2426781 w 2426781"/>
                    <a:gd name="connsiteY2" fmla="*/ 1218168 h 1749555"/>
                    <a:gd name="connsiteX3" fmla="*/ 0 w 2426781"/>
                    <a:gd name="connsiteY3" fmla="*/ 1284843 h 1749555"/>
                    <a:gd name="connsiteX0" fmla="*/ 367 w 2427148"/>
                    <a:gd name="connsiteY0" fmla="*/ 1284843 h 1749555"/>
                    <a:gd name="connsiteX1" fmla="*/ 1192326 w 2427148"/>
                    <a:gd name="connsiteY1" fmla="*/ 340 h 1749555"/>
                    <a:gd name="connsiteX2" fmla="*/ 2427148 w 2427148"/>
                    <a:gd name="connsiteY2" fmla="*/ 1218168 h 1749555"/>
                    <a:gd name="connsiteX3" fmla="*/ 367 w 2427148"/>
                    <a:gd name="connsiteY3" fmla="*/ 1284843 h 1749555"/>
                    <a:gd name="connsiteX0" fmla="*/ 367 w 2427148"/>
                    <a:gd name="connsiteY0" fmla="*/ 1231178 h 1724854"/>
                    <a:gd name="connsiteX1" fmla="*/ 1192326 w 2427148"/>
                    <a:gd name="connsiteY1" fmla="*/ 15 h 1724854"/>
                    <a:gd name="connsiteX2" fmla="*/ 2427148 w 2427148"/>
                    <a:gd name="connsiteY2" fmla="*/ 1217843 h 1724854"/>
                    <a:gd name="connsiteX3" fmla="*/ 367 w 2427148"/>
                    <a:gd name="connsiteY3" fmla="*/ 1231178 h 1724854"/>
                    <a:gd name="connsiteX0" fmla="*/ 367 w 2427148"/>
                    <a:gd name="connsiteY0" fmla="*/ 1231178 h 1796142"/>
                    <a:gd name="connsiteX1" fmla="*/ 1192326 w 2427148"/>
                    <a:gd name="connsiteY1" fmla="*/ 15 h 1796142"/>
                    <a:gd name="connsiteX2" fmla="*/ 2427148 w 2427148"/>
                    <a:gd name="connsiteY2" fmla="*/ 1217843 h 1796142"/>
                    <a:gd name="connsiteX3" fmla="*/ 367 w 2427148"/>
                    <a:gd name="connsiteY3" fmla="*/ 1231178 h 1796142"/>
                    <a:gd name="connsiteX0" fmla="*/ 367 w 2427148"/>
                    <a:gd name="connsiteY0" fmla="*/ 1231178 h 1776386"/>
                    <a:gd name="connsiteX1" fmla="*/ 1192326 w 2427148"/>
                    <a:gd name="connsiteY1" fmla="*/ 15 h 1776386"/>
                    <a:gd name="connsiteX2" fmla="*/ 2427148 w 2427148"/>
                    <a:gd name="connsiteY2" fmla="*/ 1217843 h 1776386"/>
                    <a:gd name="connsiteX3" fmla="*/ 367 w 2427148"/>
                    <a:gd name="connsiteY3" fmla="*/ 1231178 h 1776386"/>
                    <a:gd name="connsiteX0" fmla="*/ 5301 w 2432082"/>
                    <a:gd name="connsiteY0" fmla="*/ 1231178 h 1776386"/>
                    <a:gd name="connsiteX1" fmla="*/ 1197260 w 2432082"/>
                    <a:gd name="connsiteY1" fmla="*/ 15 h 1776386"/>
                    <a:gd name="connsiteX2" fmla="*/ 2432082 w 2432082"/>
                    <a:gd name="connsiteY2" fmla="*/ 1217843 h 1776386"/>
                    <a:gd name="connsiteX3" fmla="*/ 5301 w 2432082"/>
                    <a:gd name="connsiteY3" fmla="*/ 1231178 h 1776386"/>
                    <a:gd name="connsiteX0" fmla="*/ 2855 w 2429636"/>
                    <a:gd name="connsiteY0" fmla="*/ 1231178 h 1776386"/>
                    <a:gd name="connsiteX1" fmla="*/ 1194814 w 2429636"/>
                    <a:gd name="connsiteY1" fmla="*/ 15 h 1776386"/>
                    <a:gd name="connsiteX2" fmla="*/ 2429636 w 2429636"/>
                    <a:gd name="connsiteY2" fmla="*/ 1217843 h 1776386"/>
                    <a:gd name="connsiteX3" fmla="*/ 2855 w 2429636"/>
                    <a:gd name="connsiteY3" fmla="*/ 1231178 h 1776386"/>
                    <a:gd name="connsiteX0" fmla="*/ 2855 w 2429951"/>
                    <a:gd name="connsiteY0" fmla="*/ 1231175 h 1776383"/>
                    <a:gd name="connsiteX1" fmla="*/ 1194814 w 2429951"/>
                    <a:gd name="connsiteY1" fmla="*/ 12 h 1776383"/>
                    <a:gd name="connsiteX2" fmla="*/ 2429636 w 2429951"/>
                    <a:gd name="connsiteY2" fmla="*/ 1217840 h 1776383"/>
                    <a:gd name="connsiteX3" fmla="*/ 2855 w 2429951"/>
                    <a:gd name="connsiteY3" fmla="*/ 1231175 h 1776383"/>
                    <a:gd name="connsiteX0" fmla="*/ 2855 w 2429951"/>
                    <a:gd name="connsiteY0" fmla="*/ 1231175 h 1781989"/>
                    <a:gd name="connsiteX1" fmla="*/ 1194814 w 2429951"/>
                    <a:gd name="connsiteY1" fmla="*/ 12 h 1781989"/>
                    <a:gd name="connsiteX2" fmla="*/ 2429636 w 2429951"/>
                    <a:gd name="connsiteY2" fmla="*/ 1217840 h 1781989"/>
                    <a:gd name="connsiteX3" fmla="*/ 2855 w 2429951"/>
                    <a:gd name="connsiteY3" fmla="*/ 1231175 h 1781989"/>
                  </a:gdLst>
                  <a:ahLst/>
                  <a:cxnLst>
                    <a:cxn ang="0">
                      <a:pos x="connsiteX0" y="connsiteY0"/>
                    </a:cxn>
                    <a:cxn ang="0">
                      <a:pos x="connsiteX1" y="connsiteY1"/>
                    </a:cxn>
                    <a:cxn ang="0">
                      <a:pos x="connsiteX2" y="connsiteY2"/>
                    </a:cxn>
                    <a:cxn ang="0">
                      <a:pos x="connsiteX3" y="connsiteY3"/>
                    </a:cxn>
                  </a:cxnLst>
                  <a:rect l="l" t="t" r="r" b="b"/>
                  <a:pathLst>
                    <a:path w="2429951" h="1781989">
                      <a:moveTo>
                        <a:pt x="2855" y="1231175"/>
                      </a:moveTo>
                      <a:cubicBezTo>
                        <a:pt x="-55312" y="427176"/>
                        <a:pt x="790351" y="2234"/>
                        <a:pt x="1194814" y="12"/>
                      </a:cubicBezTo>
                      <a:cubicBezTo>
                        <a:pt x="1599277" y="-2210"/>
                        <a:pt x="2448686" y="322923"/>
                        <a:pt x="2429636" y="1217840"/>
                      </a:cubicBezTo>
                      <a:cubicBezTo>
                        <a:pt x="2317495" y="1998185"/>
                        <a:pt x="128649" y="1937066"/>
                        <a:pt x="2855" y="1231175"/>
                      </a:cubicBezTo>
                      <a:close/>
                    </a:path>
                  </a:pathLst>
                </a:custGeom>
                <a:grpFill/>
                <a:ln w="12700" cap="flat" cmpd="sng" algn="ctr">
                  <a:noFill/>
                  <a:prstDash val="solid"/>
                  <a:miter lim="800000"/>
                </a:ln>
                <a:effectLst/>
              </p:spPr>
              <p:txBody>
                <a:bodyPr rtlCol="0" anchor="ctr"/>
                <a:lstStyle/>
                <a:p>
                  <a:pPr algn="ctr"/>
                  <a:endParaRPr lang="en-US" sz="1100" kern="0">
                    <a:solidFill>
                      <a:prstClr val="white"/>
                    </a:solidFill>
                    <a:latin typeface="Arial" panose="020B0604020202020204" pitchFamily="34" charset="0"/>
                    <a:cs typeface="Arial" panose="020B0604020202020204" pitchFamily="34" charset="0"/>
                    <a:sym typeface="Arial" panose="020B0604020202020204" pitchFamily="34" charset="0"/>
                  </a:endParaRPr>
                </a:p>
              </p:txBody>
            </p:sp>
            <p:sp>
              <p:nvSpPr>
                <p:cNvPr id="29" name="Oval 168">
                  <a:extLst>
                    <a:ext uri="{FF2B5EF4-FFF2-40B4-BE49-F238E27FC236}">
                      <a16:creationId xmlns:a16="http://schemas.microsoft.com/office/drawing/2014/main" id="{CA35732F-BB21-4E02-A324-F1372C35DDC5}"/>
                    </a:ext>
                  </a:extLst>
                </p:cNvPr>
                <p:cNvSpPr/>
                <p:nvPr/>
              </p:nvSpPr>
              <p:spPr>
                <a:xfrm>
                  <a:off x="3571363" y="1596841"/>
                  <a:ext cx="1244476" cy="1244476"/>
                </a:xfrm>
                <a:prstGeom prst="ellipse">
                  <a:avLst/>
                </a:prstGeom>
                <a:grpFill/>
                <a:ln w="12700" cap="flat" cmpd="sng" algn="ctr">
                  <a:noFill/>
                  <a:prstDash val="solid"/>
                  <a:miter lim="800000"/>
                </a:ln>
                <a:effectLst/>
              </p:spPr>
              <p:txBody>
                <a:bodyPr rtlCol="0" anchor="ctr"/>
                <a:lstStyle/>
                <a:p>
                  <a:pPr algn="ctr"/>
                  <a:endParaRPr lang="en-US" sz="1100" kern="0">
                    <a:solidFill>
                      <a:prstClr val="white"/>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25" name="Group 164">
                <a:extLst>
                  <a:ext uri="{FF2B5EF4-FFF2-40B4-BE49-F238E27FC236}">
                    <a16:creationId xmlns:a16="http://schemas.microsoft.com/office/drawing/2014/main" id="{BD60948D-0E48-4A0E-AA73-A416781EAFAA}"/>
                  </a:ext>
                </a:extLst>
              </p:cNvPr>
              <p:cNvGrpSpPr/>
              <p:nvPr/>
            </p:nvGrpSpPr>
            <p:grpSpPr>
              <a:xfrm>
                <a:off x="357149" y="3325142"/>
                <a:ext cx="1178440" cy="1466679"/>
                <a:chOff x="2978863" y="1596841"/>
                <a:chExt cx="2429951" cy="3024302"/>
              </a:xfrm>
              <a:grpFill/>
            </p:grpSpPr>
            <p:sp>
              <p:nvSpPr>
                <p:cNvPr id="26" name="Oval 120">
                  <a:extLst>
                    <a:ext uri="{FF2B5EF4-FFF2-40B4-BE49-F238E27FC236}">
                      <a16:creationId xmlns:a16="http://schemas.microsoft.com/office/drawing/2014/main" id="{53BAA553-0C7E-4CB0-BDEC-F6F6CCD2FF04}"/>
                    </a:ext>
                  </a:extLst>
                </p:cNvPr>
                <p:cNvSpPr/>
                <p:nvPr/>
              </p:nvSpPr>
              <p:spPr>
                <a:xfrm>
                  <a:off x="2978863" y="2839154"/>
                  <a:ext cx="2429951" cy="1781989"/>
                </a:xfrm>
                <a:custGeom>
                  <a:avLst/>
                  <a:gdLst>
                    <a:gd name="connsiteX0" fmla="*/ 0 w 2374393"/>
                    <a:gd name="connsiteY0" fmla="*/ 870165 h 1740330"/>
                    <a:gd name="connsiteX1" fmla="*/ 1187197 w 2374393"/>
                    <a:gd name="connsiteY1" fmla="*/ 0 h 1740330"/>
                    <a:gd name="connsiteX2" fmla="*/ 2374394 w 2374393"/>
                    <a:gd name="connsiteY2" fmla="*/ 870165 h 1740330"/>
                    <a:gd name="connsiteX3" fmla="*/ 1187197 w 2374393"/>
                    <a:gd name="connsiteY3" fmla="*/ 1740330 h 1740330"/>
                    <a:gd name="connsiteX4" fmla="*/ 0 w 2374393"/>
                    <a:gd name="connsiteY4" fmla="*/ 870165 h 1740330"/>
                    <a:gd name="connsiteX0" fmla="*/ 0 w 2374394"/>
                    <a:gd name="connsiteY0" fmla="*/ 870165 h 978935"/>
                    <a:gd name="connsiteX1" fmla="*/ 1187197 w 2374394"/>
                    <a:gd name="connsiteY1" fmla="*/ 0 h 978935"/>
                    <a:gd name="connsiteX2" fmla="*/ 2374394 w 2374394"/>
                    <a:gd name="connsiteY2" fmla="*/ 870165 h 978935"/>
                    <a:gd name="connsiteX3" fmla="*/ 0 w 2374394"/>
                    <a:gd name="connsiteY3" fmla="*/ 870165 h 978935"/>
                    <a:gd name="connsiteX0" fmla="*/ 0 w 2379156"/>
                    <a:gd name="connsiteY0" fmla="*/ 1291429 h 1321760"/>
                    <a:gd name="connsiteX1" fmla="*/ 1191959 w 2379156"/>
                    <a:gd name="connsiteY1" fmla="*/ 6926 h 1321760"/>
                    <a:gd name="connsiteX2" fmla="*/ 2379156 w 2379156"/>
                    <a:gd name="connsiteY2" fmla="*/ 877091 h 1321760"/>
                    <a:gd name="connsiteX3" fmla="*/ 0 w 2379156"/>
                    <a:gd name="connsiteY3" fmla="*/ 1291429 h 1321760"/>
                    <a:gd name="connsiteX0" fmla="*/ 26366 w 2419810"/>
                    <a:gd name="connsiteY0" fmla="*/ 1285295 h 1360383"/>
                    <a:gd name="connsiteX1" fmla="*/ 1218325 w 2419810"/>
                    <a:gd name="connsiteY1" fmla="*/ 792 h 1360383"/>
                    <a:gd name="connsiteX2" fmla="*/ 2419810 w 2419810"/>
                    <a:gd name="connsiteY2" fmla="*/ 1123370 h 1360383"/>
                    <a:gd name="connsiteX3" fmla="*/ 26366 w 2419810"/>
                    <a:gd name="connsiteY3" fmla="*/ 1285295 h 1360383"/>
                    <a:gd name="connsiteX0" fmla="*/ 27746 w 2454527"/>
                    <a:gd name="connsiteY0" fmla="*/ 1284626 h 1390966"/>
                    <a:gd name="connsiteX1" fmla="*/ 1219705 w 2454527"/>
                    <a:gd name="connsiteY1" fmla="*/ 123 h 1390966"/>
                    <a:gd name="connsiteX2" fmla="*/ 2454527 w 2454527"/>
                    <a:gd name="connsiteY2" fmla="*/ 1217951 h 1390966"/>
                    <a:gd name="connsiteX3" fmla="*/ 27746 w 2454527"/>
                    <a:gd name="connsiteY3" fmla="*/ 1284626 h 1390966"/>
                    <a:gd name="connsiteX0" fmla="*/ 27746 w 2454527"/>
                    <a:gd name="connsiteY0" fmla="*/ 1284626 h 1677374"/>
                    <a:gd name="connsiteX1" fmla="*/ 1219705 w 2454527"/>
                    <a:gd name="connsiteY1" fmla="*/ 123 h 1677374"/>
                    <a:gd name="connsiteX2" fmla="*/ 2454527 w 2454527"/>
                    <a:gd name="connsiteY2" fmla="*/ 1217951 h 1677374"/>
                    <a:gd name="connsiteX3" fmla="*/ 27746 w 2454527"/>
                    <a:gd name="connsiteY3" fmla="*/ 1284626 h 1677374"/>
                    <a:gd name="connsiteX0" fmla="*/ 27746 w 2454527"/>
                    <a:gd name="connsiteY0" fmla="*/ 1284626 h 1786088"/>
                    <a:gd name="connsiteX1" fmla="*/ 1219705 w 2454527"/>
                    <a:gd name="connsiteY1" fmla="*/ 123 h 1786088"/>
                    <a:gd name="connsiteX2" fmla="*/ 2454527 w 2454527"/>
                    <a:gd name="connsiteY2" fmla="*/ 1217951 h 1786088"/>
                    <a:gd name="connsiteX3" fmla="*/ 27746 w 2454527"/>
                    <a:gd name="connsiteY3" fmla="*/ 1284626 h 1786088"/>
                    <a:gd name="connsiteX0" fmla="*/ 27746 w 2454527"/>
                    <a:gd name="connsiteY0" fmla="*/ 1284626 h 1767224"/>
                    <a:gd name="connsiteX1" fmla="*/ 1219705 w 2454527"/>
                    <a:gd name="connsiteY1" fmla="*/ 123 h 1767224"/>
                    <a:gd name="connsiteX2" fmla="*/ 2454527 w 2454527"/>
                    <a:gd name="connsiteY2" fmla="*/ 1217951 h 1767224"/>
                    <a:gd name="connsiteX3" fmla="*/ 27746 w 2454527"/>
                    <a:gd name="connsiteY3" fmla="*/ 1284626 h 1767224"/>
                    <a:gd name="connsiteX0" fmla="*/ 7276 w 2434057"/>
                    <a:gd name="connsiteY0" fmla="*/ 1284626 h 1767224"/>
                    <a:gd name="connsiteX1" fmla="*/ 1199235 w 2434057"/>
                    <a:gd name="connsiteY1" fmla="*/ 123 h 1767224"/>
                    <a:gd name="connsiteX2" fmla="*/ 2434057 w 2434057"/>
                    <a:gd name="connsiteY2" fmla="*/ 1217951 h 1767224"/>
                    <a:gd name="connsiteX3" fmla="*/ 7276 w 2434057"/>
                    <a:gd name="connsiteY3" fmla="*/ 1284626 h 1767224"/>
                    <a:gd name="connsiteX0" fmla="*/ 7276 w 2434057"/>
                    <a:gd name="connsiteY0" fmla="*/ 1284626 h 1767224"/>
                    <a:gd name="connsiteX1" fmla="*/ 1199235 w 2434057"/>
                    <a:gd name="connsiteY1" fmla="*/ 123 h 1767224"/>
                    <a:gd name="connsiteX2" fmla="*/ 2434057 w 2434057"/>
                    <a:gd name="connsiteY2" fmla="*/ 1217951 h 1767224"/>
                    <a:gd name="connsiteX3" fmla="*/ 7276 w 2434057"/>
                    <a:gd name="connsiteY3" fmla="*/ 1284626 h 1767224"/>
                    <a:gd name="connsiteX0" fmla="*/ 7276 w 2434057"/>
                    <a:gd name="connsiteY0" fmla="*/ 1284807 h 1767405"/>
                    <a:gd name="connsiteX1" fmla="*/ 1199235 w 2434057"/>
                    <a:gd name="connsiteY1" fmla="*/ 304 h 1767405"/>
                    <a:gd name="connsiteX2" fmla="*/ 2434057 w 2434057"/>
                    <a:gd name="connsiteY2" fmla="*/ 1218132 h 1767405"/>
                    <a:gd name="connsiteX3" fmla="*/ 7276 w 2434057"/>
                    <a:gd name="connsiteY3" fmla="*/ 1284807 h 1767405"/>
                    <a:gd name="connsiteX0" fmla="*/ 7276 w 2434057"/>
                    <a:gd name="connsiteY0" fmla="*/ 1284832 h 1767430"/>
                    <a:gd name="connsiteX1" fmla="*/ 1199235 w 2434057"/>
                    <a:gd name="connsiteY1" fmla="*/ 329 h 1767430"/>
                    <a:gd name="connsiteX2" fmla="*/ 2434057 w 2434057"/>
                    <a:gd name="connsiteY2" fmla="*/ 1218157 h 1767430"/>
                    <a:gd name="connsiteX3" fmla="*/ 7276 w 2434057"/>
                    <a:gd name="connsiteY3" fmla="*/ 1284832 h 1767430"/>
                    <a:gd name="connsiteX0" fmla="*/ 7276 w 2434057"/>
                    <a:gd name="connsiteY0" fmla="*/ 1284843 h 1767441"/>
                    <a:gd name="connsiteX1" fmla="*/ 1199235 w 2434057"/>
                    <a:gd name="connsiteY1" fmla="*/ 340 h 1767441"/>
                    <a:gd name="connsiteX2" fmla="*/ 2434057 w 2434057"/>
                    <a:gd name="connsiteY2" fmla="*/ 1218168 h 1767441"/>
                    <a:gd name="connsiteX3" fmla="*/ 7276 w 2434057"/>
                    <a:gd name="connsiteY3" fmla="*/ 1284843 h 1767441"/>
                    <a:gd name="connsiteX0" fmla="*/ 7276 w 2434057"/>
                    <a:gd name="connsiteY0" fmla="*/ 1284843 h 1755491"/>
                    <a:gd name="connsiteX1" fmla="*/ 1199235 w 2434057"/>
                    <a:gd name="connsiteY1" fmla="*/ 340 h 1755491"/>
                    <a:gd name="connsiteX2" fmla="*/ 2434057 w 2434057"/>
                    <a:gd name="connsiteY2" fmla="*/ 1218168 h 1755491"/>
                    <a:gd name="connsiteX3" fmla="*/ 7276 w 2434057"/>
                    <a:gd name="connsiteY3" fmla="*/ 1284843 h 1755491"/>
                    <a:gd name="connsiteX0" fmla="*/ 7276 w 2434057"/>
                    <a:gd name="connsiteY0" fmla="*/ 1284843 h 1749555"/>
                    <a:gd name="connsiteX1" fmla="*/ 1199235 w 2434057"/>
                    <a:gd name="connsiteY1" fmla="*/ 340 h 1749555"/>
                    <a:gd name="connsiteX2" fmla="*/ 2434057 w 2434057"/>
                    <a:gd name="connsiteY2" fmla="*/ 1218168 h 1749555"/>
                    <a:gd name="connsiteX3" fmla="*/ 7276 w 2434057"/>
                    <a:gd name="connsiteY3" fmla="*/ 1284843 h 1749555"/>
                    <a:gd name="connsiteX0" fmla="*/ 0 w 2426781"/>
                    <a:gd name="connsiteY0" fmla="*/ 1284843 h 1749555"/>
                    <a:gd name="connsiteX1" fmla="*/ 1191959 w 2426781"/>
                    <a:gd name="connsiteY1" fmla="*/ 340 h 1749555"/>
                    <a:gd name="connsiteX2" fmla="*/ 2426781 w 2426781"/>
                    <a:gd name="connsiteY2" fmla="*/ 1218168 h 1749555"/>
                    <a:gd name="connsiteX3" fmla="*/ 0 w 2426781"/>
                    <a:gd name="connsiteY3" fmla="*/ 1284843 h 1749555"/>
                    <a:gd name="connsiteX0" fmla="*/ 367 w 2427148"/>
                    <a:gd name="connsiteY0" fmla="*/ 1284843 h 1749555"/>
                    <a:gd name="connsiteX1" fmla="*/ 1192326 w 2427148"/>
                    <a:gd name="connsiteY1" fmla="*/ 340 h 1749555"/>
                    <a:gd name="connsiteX2" fmla="*/ 2427148 w 2427148"/>
                    <a:gd name="connsiteY2" fmla="*/ 1218168 h 1749555"/>
                    <a:gd name="connsiteX3" fmla="*/ 367 w 2427148"/>
                    <a:gd name="connsiteY3" fmla="*/ 1284843 h 1749555"/>
                    <a:gd name="connsiteX0" fmla="*/ 367 w 2427148"/>
                    <a:gd name="connsiteY0" fmla="*/ 1231178 h 1724854"/>
                    <a:gd name="connsiteX1" fmla="*/ 1192326 w 2427148"/>
                    <a:gd name="connsiteY1" fmla="*/ 15 h 1724854"/>
                    <a:gd name="connsiteX2" fmla="*/ 2427148 w 2427148"/>
                    <a:gd name="connsiteY2" fmla="*/ 1217843 h 1724854"/>
                    <a:gd name="connsiteX3" fmla="*/ 367 w 2427148"/>
                    <a:gd name="connsiteY3" fmla="*/ 1231178 h 1724854"/>
                    <a:gd name="connsiteX0" fmla="*/ 367 w 2427148"/>
                    <a:gd name="connsiteY0" fmla="*/ 1231178 h 1796142"/>
                    <a:gd name="connsiteX1" fmla="*/ 1192326 w 2427148"/>
                    <a:gd name="connsiteY1" fmla="*/ 15 h 1796142"/>
                    <a:gd name="connsiteX2" fmla="*/ 2427148 w 2427148"/>
                    <a:gd name="connsiteY2" fmla="*/ 1217843 h 1796142"/>
                    <a:gd name="connsiteX3" fmla="*/ 367 w 2427148"/>
                    <a:gd name="connsiteY3" fmla="*/ 1231178 h 1796142"/>
                    <a:gd name="connsiteX0" fmla="*/ 367 w 2427148"/>
                    <a:gd name="connsiteY0" fmla="*/ 1231178 h 1776386"/>
                    <a:gd name="connsiteX1" fmla="*/ 1192326 w 2427148"/>
                    <a:gd name="connsiteY1" fmla="*/ 15 h 1776386"/>
                    <a:gd name="connsiteX2" fmla="*/ 2427148 w 2427148"/>
                    <a:gd name="connsiteY2" fmla="*/ 1217843 h 1776386"/>
                    <a:gd name="connsiteX3" fmla="*/ 367 w 2427148"/>
                    <a:gd name="connsiteY3" fmla="*/ 1231178 h 1776386"/>
                    <a:gd name="connsiteX0" fmla="*/ 5301 w 2432082"/>
                    <a:gd name="connsiteY0" fmla="*/ 1231178 h 1776386"/>
                    <a:gd name="connsiteX1" fmla="*/ 1197260 w 2432082"/>
                    <a:gd name="connsiteY1" fmla="*/ 15 h 1776386"/>
                    <a:gd name="connsiteX2" fmla="*/ 2432082 w 2432082"/>
                    <a:gd name="connsiteY2" fmla="*/ 1217843 h 1776386"/>
                    <a:gd name="connsiteX3" fmla="*/ 5301 w 2432082"/>
                    <a:gd name="connsiteY3" fmla="*/ 1231178 h 1776386"/>
                    <a:gd name="connsiteX0" fmla="*/ 2855 w 2429636"/>
                    <a:gd name="connsiteY0" fmla="*/ 1231178 h 1776386"/>
                    <a:gd name="connsiteX1" fmla="*/ 1194814 w 2429636"/>
                    <a:gd name="connsiteY1" fmla="*/ 15 h 1776386"/>
                    <a:gd name="connsiteX2" fmla="*/ 2429636 w 2429636"/>
                    <a:gd name="connsiteY2" fmla="*/ 1217843 h 1776386"/>
                    <a:gd name="connsiteX3" fmla="*/ 2855 w 2429636"/>
                    <a:gd name="connsiteY3" fmla="*/ 1231178 h 1776386"/>
                    <a:gd name="connsiteX0" fmla="*/ 2855 w 2429951"/>
                    <a:gd name="connsiteY0" fmla="*/ 1231175 h 1776383"/>
                    <a:gd name="connsiteX1" fmla="*/ 1194814 w 2429951"/>
                    <a:gd name="connsiteY1" fmla="*/ 12 h 1776383"/>
                    <a:gd name="connsiteX2" fmla="*/ 2429636 w 2429951"/>
                    <a:gd name="connsiteY2" fmla="*/ 1217840 h 1776383"/>
                    <a:gd name="connsiteX3" fmla="*/ 2855 w 2429951"/>
                    <a:gd name="connsiteY3" fmla="*/ 1231175 h 1776383"/>
                    <a:gd name="connsiteX0" fmla="*/ 2855 w 2429951"/>
                    <a:gd name="connsiteY0" fmla="*/ 1231175 h 1781989"/>
                    <a:gd name="connsiteX1" fmla="*/ 1194814 w 2429951"/>
                    <a:gd name="connsiteY1" fmla="*/ 12 h 1781989"/>
                    <a:gd name="connsiteX2" fmla="*/ 2429636 w 2429951"/>
                    <a:gd name="connsiteY2" fmla="*/ 1217840 h 1781989"/>
                    <a:gd name="connsiteX3" fmla="*/ 2855 w 2429951"/>
                    <a:gd name="connsiteY3" fmla="*/ 1231175 h 1781989"/>
                  </a:gdLst>
                  <a:ahLst/>
                  <a:cxnLst>
                    <a:cxn ang="0">
                      <a:pos x="connsiteX0" y="connsiteY0"/>
                    </a:cxn>
                    <a:cxn ang="0">
                      <a:pos x="connsiteX1" y="connsiteY1"/>
                    </a:cxn>
                    <a:cxn ang="0">
                      <a:pos x="connsiteX2" y="connsiteY2"/>
                    </a:cxn>
                    <a:cxn ang="0">
                      <a:pos x="connsiteX3" y="connsiteY3"/>
                    </a:cxn>
                  </a:cxnLst>
                  <a:rect l="l" t="t" r="r" b="b"/>
                  <a:pathLst>
                    <a:path w="2429951" h="1781989">
                      <a:moveTo>
                        <a:pt x="2855" y="1231175"/>
                      </a:moveTo>
                      <a:cubicBezTo>
                        <a:pt x="-55312" y="427176"/>
                        <a:pt x="790351" y="2234"/>
                        <a:pt x="1194814" y="12"/>
                      </a:cubicBezTo>
                      <a:cubicBezTo>
                        <a:pt x="1599277" y="-2210"/>
                        <a:pt x="2448686" y="322923"/>
                        <a:pt x="2429636" y="1217840"/>
                      </a:cubicBezTo>
                      <a:cubicBezTo>
                        <a:pt x="2317495" y="1998185"/>
                        <a:pt x="128649" y="1937066"/>
                        <a:pt x="2855" y="1231175"/>
                      </a:cubicBezTo>
                      <a:close/>
                    </a:path>
                  </a:pathLst>
                </a:custGeom>
                <a:grpFill/>
                <a:ln w="12700" cap="flat" cmpd="sng" algn="ctr">
                  <a:noFill/>
                  <a:prstDash val="solid"/>
                  <a:miter lim="800000"/>
                </a:ln>
                <a:effectLst/>
              </p:spPr>
              <p:txBody>
                <a:bodyPr rtlCol="0" anchor="ctr"/>
                <a:lstStyle/>
                <a:p>
                  <a:pPr algn="ctr"/>
                  <a:endParaRPr lang="en-US" sz="1100" kern="0">
                    <a:solidFill>
                      <a:prstClr val="white"/>
                    </a:solidFill>
                    <a:latin typeface="Arial" panose="020B0604020202020204" pitchFamily="34" charset="0"/>
                    <a:cs typeface="Arial" panose="020B0604020202020204" pitchFamily="34" charset="0"/>
                    <a:sym typeface="Arial" panose="020B0604020202020204" pitchFamily="34" charset="0"/>
                  </a:endParaRPr>
                </a:p>
              </p:txBody>
            </p:sp>
            <p:sp>
              <p:nvSpPr>
                <p:cNvPr id="27" name="Oval 166">
                  <a:extLst>
                    <a:ext uri="{FF2B5EF4-FFF2-40B4-BE49-F238E27FC236}">
                      <a16:creationId xmlns:a16="http://schemas.microsoft.com/office/drawing/2014/main" id="{BAD5761F-A97B-4E3A-9A5C-123D49DB568E}"/>
                    </a:ext>
                  </a:extLst>
                </p:cNvPr>
                <p:cNvSpPr/>
                <p:nvPr/>
              </p:nvSpPr>
              <p:spPr>
                <a:xfrm>
                  <a:off x="3571364" y="1596841"/>
                  <a:ext cx="1244476" cy="1244476"/>
                </a:xfrm>
                <a:prstGeom prst="ellipse">
                  <a:avLst/>
                </a:prstGeom>
                <a:grpFill/>
                <a:ln w="12700" cap="flat" cmpd="sng" algn="ctr">
                  <a:noFill/>
                  <a:prstDash val="solid"/>
                  <a:miter lim="800000"/>
                </a:ln>
                <a:effectLst/>
              </p:spPr>
              <p:txBody>
                <a:bodyPr rtlCol="0" anchor="ctr"/>
                <a:lstStyle/>
                <a:p>
                  <a:pPr algn="ctr"/>
                  <a:endParaRPr lang="en-US" sz="1100" kern="0">
                    <a:solidFill>
                      <a:prstClr val="white"/>
                    </a:solidFill>
                    <a:latin typeface="Arial" panose="020B0604020202020204" pitchFamily="34" charset="0"/>
                    <a:cs typeface="Arial" panose="020B0604020202020204" pitchFamily="34" charset="0"/>
                    <a:sym typeface="Arial" panose="020B0604020202020204" pitchFamily="34" charset="0"/>
                  </a:endParaRPr>
                </a:p>
              </p:txBody>
            </p:sp>
          </p:grpSp>
        </p:grpSp>
        <p:grpSp>
          <p:nvGrpSpPr>
            <p:cNvPr id="10" name="Group 9">
              <a:extLst>
                <a:ext uri="{FF2B5EF4-FFF2-40B4-BE49-F238E27FC236}">
                  <a16:creationId xmlns:a16="http://schemas.microsoft.com/office/drawing/2014/main" id="{8B24E8D7-66AD-491D-AE3F-DCE14C99A159}"/>
                </a:ext>
              </a:extLst>
            </p:cNvPr>
            <p:cNvGrpSpPr/>
            <p:nvPr/>
          </p:nvGrpSpPr>
          <p:grpSpPr>
            <a:xfrm>
              <a:off x="5539319" y="1350583"/>
              <a:ext cx="753789" cy="1164474"/>
              <a:chOff x="4592463" y="4337995"/>
              <a:chExt cx="338656" cy="486172"/>
            </a:xfrm>
            <a:solidFill>
              <a:schemeClr val="tx2">
                <a:lumMod val="20000"/>
                <a:lumOff val="80000"/>
              </a:schemeClr>
            </a:solidFill>
          </p:grpSpPr>
          <p:sp>
            <p:nvSpPr>
              <p:cNvPr id="20" name="Oval 120">
                <a:extLst>
                  <a:ext uri="{FF2B5EF4-FFF2-40B4-BE49-F238E27FC236}">
                    <a16:creationId xmlns:a16="http://schemas.microsoft.com/office/drawing/2014/main" id="{214DB905-C727-4ED5-9A4A-E468E9FFCBE8}"/>
                  </a:ext>
                </a:extLst>
              </p:cNvPr>
              <p:cNvSpPr/>
              <p:nvPr/>
            </p:nvSpPr>
            <p:spPr>
              <a:xfrm>
                <a:off x="4592463" y="4537703"/>
                <a:ext cx="338656" cy="286464"/>
              </a:xfrm>
              <a:custGeom>
                <a:avLst/>
                <a:gdLst>
                  <a:gd name="connsiteX0" fmla="*/ 0 w 2374393"/>
                  <a:gd name="connsiteY0" fmla="*/ 870165 h 1740330"/>
                  <a:gd name="connsiteX1" fmla="*/ 1187197 w 2374393"/>
                  <a:gd name="connsiteY1" fmla="*/ 0 h 1740330"/>
                  <a:gd name="connsiteX2" fmla="*/ 2374394 w 2374393"/>
                  <a:gd name="connsiteY2" fmla="*/ 870165 h 1740330"/>
                  <a:gd name="connsiteX3" fmla="*/ 1187197 w 2374393"/>
                  <a:gd name="connsiteY3" fmla="*/ 1740330 h 1740330"/>
                  <a:gd name="connsiteX4" fmla="*/ 0 w 2374393"/>
                  <a:gd name="connsiteY4" fmla="*/ 870165 h 1740330"/>
                  <a:gd name="connsiteX0" fmla="*/ 0 w 2374394"/>
                  <a:gd name="connsiteY0" fmla="*/ 870165 h 978935"/>
                  <a:gd name="connsiteX1" fmla="*/ 1187197 w 2374394"/>
                  <a:gd name="connsiteY1" fmla="*/ 0 h 978935"/>
                  <a:gd name="connsiteX2" fmla="*/ 2374394 w 2374394"/>
                  <a:gd name="connsiteY2" fmla="*/ 870165 h 978935"/>
                  <a:gd name="connsiteX3" fmla="*/ 0 w 2374394"/>
                  <a:gd name="connsiteY3" fmla="*/ 870165 h 978935"/>
                  <a:gd name="connsiteX0" fmla="*/ 0 w 2379156"/>
                  <a:gd name="connsiteY0" fmla="*/ 1291429 h 1321760"/>
                  <a:gd name="connsiteX1" fmla="*/ 1191959 w 2379156"/>
                  <a:gd name="connsiteY1" fmla="*/ 6926 h 1321760"/>
                  <a:gd name="connsiteX2" fmla="*/ 2379156 w 2379156"/>
                  <a:gd name="connsiteY2" fmla="*/ 877091 h 1321760"/>
                  <a:gd name="connsiteX3" fmla="*/ 0 w 2379156"/>
                  <a:gd name="connsiteY3" fmla="*/ 1291429 h 1321760"/>
                  <a:gd name="connsiteX0" fmla="*/ 26366 w 2419810"/>
                  <a:gd name="connsiteY0" fmla="*/ 1285295 h 1360383"/>
                  <a:gd name="connsiteX1" fmla="*/ 1218325 w 2419810"/>
                  <a:gd name="connsiteY1" fmla="*/ 792 h 1360383"/>
                  <a:gd name="connsiteX2" fmla="*/ 2419810 w 2419810"/>
                  <a:gd name="connsiteY2" fmla="*/ 1123370 h 1360383"/>
                  <a:gd name="connsiteX3" fmla="*/ 26366 w 2419810"/>
                  <a:gd name="connsiteY3" fmla="*/ 1285295 h 1360383"/>
                  <a:gd name="connsiteX0" fmla="*/ 27746 w 2454527"/>
                  <a:gd name="connsiteY0" fmla="*/ 1284626 h 1390966"/>
                  <a:gd name="connsiteX1" fmla="*/ 1219705 w 2454527"/>
                  <a:gd name="connsiteY1" fmla="*/ 123 h 1390966"/>
                  <a:gd name="connsiteX2" fmla="*/ 2454527 w 2454527"/>
                  <a:gd name="connsiteY2" fmla="*/ 1217951 h 1390966"/>
                  <a:gd name="connsiteX3" fmla="*/ 27746 w 2454527"/>
                  <a:gd name="connsiteY3" fmla="*/ 1284626 h 1390966"/>
                  <a:gd name="connsiteX0" fmla="*/ 27746 w 2454527"/>
                  <a:gd name="connsiteY0" fmla="*/ 1284626 h 1677374"/>
                  <a:gd name="connsiteX1" fmla="*/ 1219705 w 2454527"/>
                  <a:gd name="connsiteY1" fmla="*/ 123 h 1677374"/>
                  <a:gd name="connsiteX2" fmla="*/ 2454527 w 2454527"/>
                  <a:gd name="connsiteY2" fmla="*/ 1217951 h 1677374"/>
                  <a:gd name="connsiteX3" fmla="*/ 27746 w 2454527"/>
                  <a:gd name="connsiteY3" fmla="*/ 1284626 h 1677374"/>
                  <a:gd name="connsiteX0" fmla="*/ 27746 w 2454527"/>
                  <a:gd name="connsiteY0" fmla="*/ 1284626 h 1786088"/>
                  <a:gd name="connsiteX1" fmla="*/ 1219705 w 2454527"/>
                  <a:gd name="connsiteY1" fmla="*/ 123 h 1786088"/>
                  <a:gd name="connsiteX2" fmla="*/ 2454527 w 2454527"/>
                  <a:gd name="connsiteY2" fmla="*/ 1217951 h 1786088"/>
                  <a:gd name="connsiteX3" fmla="*/ 27746 w 2454527"/>
                  <a:gd name="connsiteY3" fmla="*/ 1284626 h 1786088"/>
                  <a:gd name="connsiteX0" fmla="*/ 27746 w 2454527"/>
                  <a:gd name="connsiteY0" fmla="*/ 1284626 h 1767224"/>
                  <a:gd name="connsiteX1" fmla="*/ 1219705 w 2454527"/>
                  <a:gd name="connsiteY1" fmla="*/ 123 h 1767224"/>
                  <a:gd name="connsiteX2" fmla="*/ 2454527 w 2454527"/>
                  <a:gd name="connsiteY2" fmla="*/ 1217951 h 1767224"/>
                  <a:gd name="connsiteX3" fmla="*/ 27746 w 2454527"/>
                  <a:gd name="connsiteY3" fmla="*/ 1284626 h 1767224"/>
                  <a:gd name="connsiteX0" fmla="*/ 7276 w 2434057"/>
                  <a:gd name="connsiteY0" fmla="*/ 1284626 h 1767224"/>
                  <a:gd name="connsiteX1" fmla="*/ 1199235 w 2434057"/>
                  <a:gd name="connsiteY1" fmla="*/ 123 h 1767224"/>
                  <a:gd name="connsiteX2" fmla="*/ 2434057 w 2434057"/>
                  <a:gd name="connsiteY2" fmla="*/ 1217951 h 1767224"/>
                  <a:gd name="connsiteX3" fmla="*/ 7276 w 2434057"/>
                  <a:gd name="connsiteY3" fmla="*/ 1284626 h 1767224"/>
                  <a:gd name="connsiteX0" fmla="*/ 7276 w 2434057"/>
                  <a:gd name="connsiteY0" fmla="*/ 1284626 h 1767224"/>
                  <a:gd name="connsiteX1" fmla="*/ 1199235 w 2434057"/>
                  <a:gd name="connsiteY1" fmla="*/ 123 h 1767224"/>
                  <a:gd name="connsiteX2" fmla="*/ 2434057 w 2434057"/>
                  <a:gd name="connsiteY2" fmla="*/ 1217951 h 1767224"/>
                  <a:gd name="connsiteX3" fmla="*/ 7276 w 2434057"/>
                  <a:gd name="connsiteY3" fmla="*/ 1284626 h 1767224"/>
                  <a:gd name="connsiteX0" fmla="*/ 7276 w 2434057"/>
                  <a:gd name="connsiteY0" fmla="*/ 1284807 h 1767405"/>
                  <a:gd name="connsiteX1" fmla="*/ 1199235 w 2434057"/>
                  <a:gd name="connsiteY1" fmla="*/ 304 h 1767405"/>
                  <a:gd name="connsiteX2" fmla="*/ 2434057 w 2434057"/>
                  <a:gd name="connsiteY2" fmla="*/ 1218132 h 1767405"/>
                  <a:gd name="connsiteX3" fmla="*/ 7276 w 2434057"/>
                  <a:gd name="connsiteY3" fmla="*/ 1284807 h 1767405"/>
                  <a:gd name="connsiteX0" fmla="*/ 7276 w 2434057"/>
                  <a:gd name="connsiteY0" fmla="*/ 1284832 h 1767430"/>
                  <a:gd name="connsiteX1" fmla="*/ 1199235 w 2434057"/>
                  <a:gd name="connsiteY1" fmla="*/ 329 h 1767430"/>
                  <a:gd name="connsiteX2" fmla="*/ 2434057 w 2434057"/>
                  <a:gd name="connsiteY2" fmla="*/ 1218157 h 1767430"/>
                  <a:gd name="connsiteX3" fmla="*/ 7276 w 2434057"/>
                  <a:gd name="connsiteY3" fmla="*/ 1284832 h 1767430"/>
                  <a:gd name="connsiteX0" fmla="*/ 7276 w 2434057"/>
                  <a:gd name="connsiteY0" fmla="*/ 1284843 h 1767441"/>
                  <a:gd name="connsiteX1" fmla="*/ 1199235 w 2434057"/>
                  <a:gd name="connsiteY1" fmla="*/ 340 h 1767441"/>
                  <a:gd name="connsiteX2" fmla="*/ 2434057 w 2434057"/>
                  <a:gd name="connsiteY2" fmla="*/ 1218168 h 1767441"/>
                  <a:gd name="connsiteX3" fmla="*/ 7276 w 2434057"/>
                  <a:gd name="connsiteY3" fmla="*/ 1284843 h 1767441"/>
                  <a:gd name="connsiteX0" fmla="*/ 7276 w 2434057"/>
                  <a:gd name="connsiteY0" fmla="*/ 1284843 h 1755491"/>
                  <a:gd name="connsiteX1" fmla="*/ 1199235 w 2434057"/>
                  <a:gd name="connsiteY1" fmla="*/ 340 h 1755491"/>
                  <a:gd name="connsiteX2" fmla="*/ 2434057 w 2434057"/>
                  <a:gd name="connsiteY2" fmla="*/ 1218168 h 1755491"/>
                  <a:gd name="connsiteX3" fmla="*/ 7276 w 2434057"/>
                  <a:gd name="connsiteY3" fmla="*/ 1284843 h 1755491"/>
                  <a:gd name="connsiteX0" fmla="*/ 7276 w 2434057"/>
                  <a:gd name="connsiteY0" fmla="*/ 1284843 h 1749555"/>
                  <a:gd name="connsiteX1" fmla="*/ 1199235 w 2434057"/>
                  <a:gd name="connsiteY1" fmla="*/ 340 h 1749555"/>
                  <a:gd name="connsiteX2" fmla="*/ 2434057 w 2434057"/>
                  <a:gd name="connsiteY2" fmla="*/ 1218168 h 1749555"/>
                  <a:gd name="connsiteX3" fmla="*/ 7276 w 2434057"/>
                  <a:gd name="connsiteY3" fmla="*/ 1284843 h 1749555"/>
                  <a:gd name="connsiteX0" fmla="*/ 0 w 2426781"/>
                  <a:gd name="connsiteY0" fmla="*/ 1284843 h 1749555"/>
                  <a:gd name="connsiteX1" fmla="*/ 1191959 w 2426781"/>
                  <a:gd name="connsiteY1" fmla="*/ 340 h 1749555"/>
                  <a:gd name="connsiteX2" fmla="*/ 2426781 w 2426781"/>
                  <a:gd name="connsiteY2" fmla="*/ 1218168 h 1749555"/>
                  <a:gd name="connsiteX3" fmla="*/ 0 w 2426781"/>
                  <a:gd name="connsiteY3" fmla="*/ 1284843 h 1749555"/>
                  <a:gd name="connsiteX0" fmla="*/ 367 w 2427148"/>
                  <a:gd name="connsiteY0" fmla="*/ 1284843 h 1749555"/>
                  <a:gd name="connsiteX1" fmla="*/ 1192326 w 2427148"/>
                  <a:gd name="connsiteY1" fmla="*/ 340 h 1749555"/>
                  <a:gd name="connsiteX2" fmla="*/ 2427148 w 2427148"/>
                  <a:gd name="connsiteY2" fmla="*/ 1218168 h 1749555"/>
                  <a:gd name="connsiteX3" fmla="*/ 367 w 2427148"/>
                  <a:gd name="connsiteY3" fmla="*/ 1284843 h 1749555"/>
                  <a:gd name="connsiteX0" fmla="*/ 367 w 2427148"/>
                  <a:gd name="connsiteY0" fmla="*/ 1231178 h 1724854"/>
                  <a:gd name="connsiteX1" fmla="*/ 1192326 w 2427148"/>
                  <a:gd name="connsiteY1" fmla="*/ 15 h 1724854"/>
                  <a:gd name="connsiteX2" fmla="*/ 2427148 w 2427148"/>
                  <a:gd name="connsiteY2" fmla="*/ 1217843 h 1724854"/>
                  <a:gd name="connsiteX3" fmla="*/ 367 w 2427148"/>
                  <a:gd name="connsiteY3" fmla="*/ 1231178 h 1724854"/>
                  <a:gd name="connsiteX0" fmla="*/ 367 w 2427148"/>
                  <a:gd name="connsiteY0" fmla="*/ 1231178 h 1796142"/>
                  <a:gd name="connsiteX1" fmla="*/ 1192326 w 2427148"/>
                  <a:gd name="connsiteY1" fmla="*/ 15 h 1796142"/>
                  <a:gd name="connsiteX2" fmla="*/ 2427148 w 2427148"/>
                  <a:gd name="connsiteY2" fmla="*/ 1217843 h 1796142"/>
                  <a:gd name="connsiteX3" fmla="*/ 367 w 2427148"/>
                  <a:gd name="connsiteY3" fmla="*/ 1231178 h 1796142"/>
                  <a:gd name="connsiteX0" fmla="*/ 367 w 2427148"/>
                  <a:gd name="connsiteY0" fmla="*/ 1231178 h 1776386"/>
                  <a:gd name="connsiteX1" fmla="*/ 1192326 w 2427148"/>
                  <a:gd name="connsiteY1" fmla="*/ 15 h 1776386"/>
                  <a:gd name="connsiteX2" fmla="*/ 2427148 w 2427148"/>
                  <a:gd name="connsiteY2" fmla="*/ 1217843 h 1776386"/>
                  <a:gd name="connsiteX3" fmla="*/ 367 w 2427148"/>
                  <a:gd name="connsiteY3" fmla="*/ 1231178 h 1776386"/>
                  <a:gd name="connsiteX0" fmla="*/ 5301 w 2432082"/>
                  <a:gd name="connsiteY0" fmla="*/ 1231178 h 1776386"/>
                  <a:gd name="connsiteX1" fmla="*/ 1197260 w 2432082"/>
                  <a:gd name="connsiteY1" fmla="*/ 15 h 1776386"/>
                  <a:gd name="connsiteX2" fmla="*/ 2432082 w 2432082"/>
                  <a:gd name="connsiteY2" fmla="*/ 1217843 h 1776386"/>
                  <a:gd name="connsiteX3" fmla="*/ 5301 w 2432082"/>
                  <a:gd name="connsiteY3" fmla="*/ 1231178 h 1776386"/>
                  <a:gd name="connsiteX0" fmla="*/ 2855 w 2429636"/>
                  <a:gd name="connsiteY0" fmla="*/ 1231178 h 1776386"/>
                  <a:gd name="connsiteX1" fmla="*/ 1194814 w 2429636"/>
                  <a:gd name="connsiteY1" fmla="*/ 15 h 1776386"/>
                  <a:gd name="connsiteX2" fmla="*/ 2429636 w 2429636"/>
                  <a:gd name="connsiteY2" fmla="*/ 1217843 h 1776386"/>
                  <a:gd name="connsiteX3" fmla="*/ 2855 w 2429636"/>
                  <a:gd name="connsiteY3" fmla="*/ 1231178 h 1776386"/>
                  <a:gd name="connsiteX0" fmla="*/ 2855 w 2429951"/>
                  <a:gd name="connsiteY0" fmla="*/ 1231175 h 1776383"/>
                  <a:gd name="connsiteX1" fmla="*/ 1194814 w 2429951"/>
                  <a:gd name="connsiteY1" fmla="*/ 12 h 1776383"/>
                  <a:gd name="connsiteX2" fmla="*/ 2429636 w 2429951"/>
                  <a:gd name="connsiteY2" fmla="*/ 1217840 h 1776383"/>
                  <a:gd name="connsiteX3" fmla="*/ 2855 w 2429951"/>
                  <a:gd name="connsiteY3" fmla="*/ 1231175 h 1776383"/>
                  <a:gd name="connsiteX0" fmla="*/ 2855 w 2429951"/>
                  <a:gd name="connsiteY0" fmla="*/ 1231175 h 1781989"/>
                  <a:gd name="connsiteX1" fmla="*/ 1194814 w 2429951"/>
                  <a:gd name="connsiteY1" fmla="*/ 12 h 1781989"/>
                  <a:gd name="connsiteX2" fmla="*/ 2429636 w 2429951"/>
                  <a:gd name="connsiteY2" fmla="*/ 1217840 h 1781989"/>
                  <a:gd name="connsiteX3" fmla="*/ 2855 w 2429951"/>
                  <a:gd name="connsiteY3" fmla="*/ 1231175 h 1781989"/>
                </a:gdLst>
                <a:ahLst/>
                <a:cxnLst>
                  <a:cxn ang="0">
                    <a:pos x="connsiteX0" y="connsiteY0"/>
                  </a:cxn>
                  <a:cxn ang="0">
                    <a:pos x="connsiteX1" y="connsiteY1"/>
                  </a:cxn>
                  <a:cxn ang="0">
                    <a:pos x="connsiteX2" y="connsiteY2"/>
                  </a:cxn>
                  <a:cxn ang="0">
                    <a:pos x="connsiteX3" y="connsiteY3"/>
                  </a:cxn>
                </a:cxnLst>
                <a:rect l="l" t="t" r="r" b="b"/>
                <a:pathLst>
                  <a:path w="2429951" h="1781989">
                    <a:moveTo>
                      <a:pt x="2855" y="1231175"/>
                    </a:moveTo>
                    <a:cubicBezTo>
                      <a:pt x="-55312" y="427176"/>
                      <a:pt x="790351" y="2234"/>
                      <a:pt x="1194814" y="12"/>
                    </a:cubicBezTo>
                    <a:cubicBezTo>
                      <a:pt x="1599277" y="-2210"/>
                      <a:pt x="2448686" y="322923"/>
                      <a:pt x="2429636" y="1217840"/>
                    </a:cubicBezTo>
                    <a:cubicBezTo>
                      <a:pt x="2317495" y="1998185"/>
                      <a:pt x="128649" y="1937066"/>
                      <a:pt x="2855" y="1231175"/>
                    </a:cubicBezTo>
                    <a:close/>
                  </a:path>
                </a:pathLst>
              </a:custGeom>
              <a:grpFill/>
              <a:ln w="12700" cap="flat" cmpd="sng" algn="ctr">
                <a:noFill/>
                <a:prstDash val="solid"/>
                <a:miter lim="800000"/>
              </a:ln>
              <a:effectLst/>
            </p:spPr>
            <p:txBody>
              <a:bodyPr rtlCol="0" anchor="ctr"/>
              <a:lstStyle/>
              <a:p>
                <a:pPr algn="ctr"/>
                <a:endParaRPr lang="en-US" sz="1100" kern="0">
                  <a:solidFill>
                    <a:prstClr val="white"/>
                  </a:solidFill>
                  <a:latin typeface="Arial" panose="020B0604020202020204" pitchFamily="34" charset="0"/>
                  <a:cs typeface="Arial" panose="020B0604020202020204" pitchFamily="34" charset="0"/>
                  <a:sym typeface="Arial" panose="020B0604020202020204" pitchFamily="34" charset="0"/>
                </a:endParaRPr>
              </a:p>
            </p:txBody>
          </p:sp>
          <p:sp>
            <p:nvSpPr>
              <p:cNvPr id="21" name="Oval 162">
                <a:extLst>
                  <a:ext uri="{FF2B5EF4-FFF2-40B4-BE49-F238E27FC236}">
                    <a16:creationId xmlns:a16="http://schemas.microsoft.com/office/drawing/2014/main" id="{408E5504-3AA2-41F3-A5D5-C04A7AEA1638}"/>
                  </a:ext>
                </a:extLst>
              </p:cNvPr>
              <p:cNvSpPr/>
              <p:nvPr/>
            </p:nvSpPr>
            <p:spPr>
              <a:xfrm>
                <a:off x="4675038" y="4337995"/>
                <a:ext cx="173439" cy="200057"/>
              </a:xfrm>
              <a:prstGeom prst="ellipse">
                <a:avLst/>
              </a:prstGeom>
              <a:grpFill/>
              <a:ln w="12700" cap="flat" cmpd="sng" algn="ctr">
                <a:noFill/>
                <a:prstDash val="solid"/>
                <a:miter lim="800000"/>
              </a:ln>
              <a:effectLst/>
            </p:spPr>
            <p:txBody>
              <a:bodyPr rtlCol="0" anchor="ctr"/>
              <a:lstStyle/>
              <a:p>
                <a:pPr algn="ctr"/>
                <a:endParaRPr lang="en-US" sz="1100" kern="0">
                  <a:solidFill>
                    <a:prstClr val="white"/>
                  </a:solidFill>
                  <a:latin typeface="Arial" panose="020B0604020202020204" pitchFamily="34" charset="0"/>
                  <a:cs typeface="Arial" panose="020B0604020202020204" pitchFamily="34" charset="0"/>
                  <a:sym typeface="Arial" panose="020B0604020202020204" pitchFamily="34" charset="0"/>
                </a:endParaRPr>
              </a:p>
            </p:txBody>
          </p:sp>
        </p:grpSp>
        <p:pic>
          <p:nvPicPr>
            <p:cNvPr id="11" name="Graphic 10" descr="Target Audience">
              <a:extLst>
                <a:ext uri="{FF2B5EF4-FFF2-40B4-BE49-F238E27FC236}">
                  <a16:creationId xmlns:a16="http://schemas.microsoft.com/office/drawing/2014/main" id="{386D2100-C3F2-451B-B821-10EA2619E4B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81874" y="1191935"/>
              <a:ext cx="528602" cy="607512"/>
            </a:xfrm>
            <a:prstGeom prst="rect">
              <a:avLst/>
            </a:prstGeom>
          </p:spPr>
        </p:pic>
        <p:sp>
          <p:nvSpPr>
            <p:cNvPr id="12" name="Arrow: Right 11">
              <a:extLst>
                <a:ext uri="{FF2B5EF4-FFF2-40B4-BE49-F238E27FC236}">
                  <a16:creationId xmlns:a16="http://schemas.microsoft.com/office/drawing/2014/main" id="{54EAE3A2-8FDB-4AD6-A26E-B18B425A74B0}"/>
                </a:ext>
              </a:extLst>
            </p:cNvPr>
            <p:cNvSpPr/>
            <p:nvPr/>
          </p:nvSpPr>
          <p:spPr>
            <a:xfrm>
              <a:off x="6464432" y="1520365"/>
              <a:ext cx="1238977" cy="771822"/>
            </a:xfrm>
            <a:prstGeom prst="rightArrow">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i="1">
                <a:solidFill>
                  <a:schemeClr val="bg1"/>
                </a:solidFill>
                <a:latin typeface="Arial" panose="020B0604020202020204" pitchFamily="34" charset="0"/>
              </a:endParaRPr>
            </a:p>
          </p:txBody>
        </p:sp>
        <p:sp>
          <p:nvSpPr>
            <p:cNvPr id="13" name="Rectangle 12">
              <a:extLst>
                <a:ext uri="{FF2B5EF4-FFF2-40B4-BE49-F238E27FC236}">
                  <a16:creationId xmlns:a16="http://schemas.microsoft.com/office/drawing/2014/main" id="{2040D375-E83B-4700-81EA-49C25F6959A2}"/>
                </a:ext>
              </a:extLst>
            </p:cNvPr>
            <p:cNvSpPr/>
            <p:nvPr/>
          </p:nvSpPr>
          <p:spPr>
            <a:xfrm>
              <a:off x="3613184" y="2818144"/>
              <a:ext cx="5011205" cy="214402"/>
            </a:xfrm>
            <a:prstGeom prst="rect">
              <a:avLst/>
            </a:prstGeom>
            <a:solidFill>
              <a:srgbClr val="7F409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t>Regional Flexibility</a:t>
              </a:r>
            </a:p>
          </p:txBody>
        </p:sp>
        <p:sp>
          <p:nvSpPr>
            <p:cNvPr id="14" name="TextBox 13">
              <a:extLst>
                <a:ext uri="{FF2B5EF4-FFF2-40B4-BE49-F238E27FC236}">
                  <a16:creationId xmlns:a16="http://schemas.microsoft.com/office/drawing/2014/main" id="{5DCCD0B3-79FA-486A-9752-E0D8BD385FEC}"/>
                </a:ext>
              </a:extLst>
            </p:cNvPr>
            <p:cNvSpPr txBox="1"/>
            <p:nvPr/>
          </p:nvSpPr>
          <p:spPr>
            <a:xfrm>
              <a:off x="5505853" y="1965235"/>
              <a:ext cx="837189" cy="417690"/>
            </a:xfrm>
            <a:prstGeom prst="rect">
              <a:avLst/>
            </a:prstGeom>
            <a:noFill/>
          </p:spPr>
          <p:txBody>
            <a:bodyPr wrap="square" rtlCol="0">
              <a:spAutoFit/>
            </a:bodyPr>
            <a:lstStyle/>
            <a:p>
              <a:pPr algn="ctr"/>
              <a:r>
                <a:rPr lang="en-GB" sz="1100" i="1">
                  <a:solidFill>
                    <a:schemeClr val="bg1"/>
                  </a:solidFill>
                </a:rPr>
                <a:t>Probation Practitioner</a:t>
              </a:r>
            </a:p>
          </p:txBody>
        </p:sp>
        <p:grpSp>
          <p:nvGrpSpPr>
            <p:cNvPr id="15" name="Group 14">
              <a:extLst>
                <a:ext uri="{FF2B5EF4-FFF2-40B4-BE49-F238E27FC236}">
                  <a16:creationId xmlns:a16="http://schemas.microsoft.com/office/drawing/2014/main" id="{F623D947-97B5-40A2-B481-84703894D703}"/>
                </a:ext>
              </a:extLst>
            </p:cNvPr>
            <p:cNvGrpSpPr/>
            <p:nvPr/>
          </p:nvGrpSpPr>
          <p:grpSpPr>
            <a:xfrm>
              <a:off x="7680048" y="1335085"/>
              <a:ext cx="753789" cy="1164474"/>
              <a:chOff x="4592463" y="4337995"/>
              <a:chExt cx="338656" cy="486172"/>
            </a:xfrm>
            <a:solidFill>
              <a:schemeClr val="bg1">
                <a:lumMod val="85000"/>
              </a:schemeClr>
            </a:solidFill>
          </p:grpSpPr>
          <p:sp>
            <p:nvSpPr>
              <p:cNvPr id="18" name="Oval 120">
                <a:extLst>
                  <a:ext uri="{FF2B5EF4-FFF2-40B4-BE49-F238E27FC236}">
                    <a16:creationId xmlns:a16="http://schemas.microsoft.com/office/drawing/2014/main" id="{A81FC9E5-855F-4F05-A1E5-E212A51D4E7B}"/>
                  </a:ext>
                </a:extLst>
              </p:cNvPr>
              <p:cNvSpPr/>
              <p:nvPr/>
            </p:nvSpPr>
            <p:spPr>
              <a:xfrm>
                <a:off x="4592463" y="4537703"/>
                <a:ext cx="338656" cy="286464"/>
              </a:xfrm>
              <a:custGeom>
                <a:avLst/>
                <a:gdLst>
                  <a:gd name="connsiteX0" fmla="*/ 0 w 2374393"/>
                  <a:gd name="connsiteY0" fmla="*/ 870165 h 1740330"/>
                  <a:gd name="connsiteX1" fmla="*/ 1187197 w 2374393"/>
                  <a:gd name="connsiteY1" fmla="*/ 0 h 1740330"/>
                  <a:gd name="connsiteX2" fmla="*/ 2374394 w 2374393"/>
                  <a:gd name="connsiteY2" fmla="*/ 870165 h 1740330"/>
                  <a:gd name="connsiteX3" fmla="*/ 1187197 w 2374393"/>
                  <a:gd name="connsiteY3" fmla="*/ 1740330 h 1740330"/>
                  <a:gd name="connsiteX4" fmla="*/ 0 w 2374393"/>
                  <a:gd name="connsiteY4" fmla="*/ 870165 h 1740330"/>
                  <a:gd name="connsiteX0" fmla="*/ 0 w 2374394"/>
                  <a:gd name="connsiteY0" fmla="*/ 870165 h 978935"/>
                  <a:gd name="connsiteX1" fmla="*/ 1187197 w 2374394"/>
                  <a:gd name="connsiteY1" fmla="*/ 0 h 978935"/>
                  <a:gd name="connsiteX2" fmla="*/ 2374394 w 2374394"/>
                  <a:gd name="connsiteY2" fmla="*/ 870165 h 978935"/>
                  <a:gd name="connsiteX3" fmla="*/ 0 w 2374394"/>
                  <a:gd name="connsiteY3" fmla="*/ 870165 h 978935"/>
                  <a:gd name="connsiteX0" fmla="*/ 0 w 2379156"/>
                  <a:gd name="connsiteY0" fmla="*/ 1291429 h 1321760"/>
                  <a:gd name="connsiteX1" fmla="*/ 1191959 w 2379156"/>
                  <a:gd name="connsiteY1" fmla="*/ 6926 h 1321760"/>
                  <a:gd name="connsiteX2" fmla="*/ 2379156 w 2379156"/>
                  <a:gd name="connsiteY2" fmla="*/ 877091 h 1321760"/>
                  <a:gd name="connsiteX3" fmla="*/ 0 w 2379156"/>
                  <a:gd name="connsiteY3" fmla="*/ 1291429 h 1321760"/>
                  <a:gd name="connsiteX0" fmla="*/ 26366 w 2419810"/>
                  <a:gd name="connsiteY0" fmla="*/ 1285295 h 1360383"/>
                  <a:gd name="connsiteX1" fmla="*/ 1218325 w 2419810"/>
                  <a:gd name="connsiteY1" fmla="*/ 792 h 1360383"/>
                  <a:gd name="connsiteX2" fmla="*/ 2419810 w 2419810"/>
                  <a:gd name="connsiteY2" fmla="*/ 1123370 h 1360383"/>
                  <a:gd name="connsiteX3" fmla="*/ 26366 w 2419810"/>
                  <a:gd name="connsiteY3" fmla="*/ 1285295 h 1360383"/>
                  <a:gd name="connsiteX0" fmla="*/ 27746 w 2454527"/>
                  <a:gd name="connsiteY0" fmla="*/ 1284626 h 1390966"/>
                  <a:gd name="connsiteX1" fmla="*/ 1219705 w 2454527"/>
                  <a:gd name="connsiteY1" fmla="*/ 123 h 1390966"/>
                  <a:gd name="connsiteX2" fmla="*/ 2454527 w 2454527"/>
                  <a:gd name="connsiteY2" fmla="*/ 1217951 h 1390966"/>
                  <a:gd name="connsiteX3" fmla="*/ 27746 w 2454527"/>
                  <a:gd name="connsiteY3" fmla="*/ 1284626 h 1390966"/>
                  <a:gd name="connsiteX0" fmla="*/ 27746 w 2454527"/>
                  <a:gd name="connsiteY0" fmla="*/ 1284626 h 1677374"/>
                  <a:gd name="connsiteX1" fmla="*/ 1219705 w 2454527"/>
                  <a:gd name="connsiteY1" fmla="*/ 123 h 1677374"/>
                  <a:gd name="connsiteX2" fmla="*/ 2454527 w 2454527"/>
                  <a:gd name="connsiteY2" fmla="*/ 1217951 h 1677374"/>
                  <a:gd name="connsiteX3" fmla="*/ 27746 w 2454527"/>
                  <a:gd name="connsiteY3" fmla="*/ 1284626 h 1677374"/>
                  <a:gd name="connsiteX0" fmla="*/ 27746 w 2454527"/>
                  <a:gd name="connsiteY0" fmla="*/ 1284626 h 1786088"/>
                  <a:gd name="connsiteX1" fmla="*/ 1219705 w 2454527"/>
                  <a:gd name="connsiteY1" fmla="*/ 123 h 1786088"/>
                  <a:gd name="connsiteX2" fmla="*/ 2454527 w 2454527"/>
                  <a:gd name="connsiteY2" fmla="*/ 1217951 h 1786088"/>
                  <a:gd name="connsiteX3" fmla="*/ 27746 w 2454527"/>
                  <a:gd name="connsiteY3" fmla="*/ 1284626 h 1786088"/>
                  <a:gd name="connsiteX0" fmla="*/ 27746 w 2454527"/>
                  <a:gd name="connsiteY0" fmla="*/ 1284626 h 1767224"/>
                  <a:gd name="connsiteX1" fmla="*/ 1219705 w 2454527"/>
                  <a:gd name="connsiteY1" fmla="*/ 123 h 1767224"/>
                  <a:gd name="connsiteX2" fmla="*/ 2454527 w 2454527"/>
                  <a:gd name="connsiteY2" fmla="*/ 1217951 h 1767224"/>
                  <a:gd name="connsiteX3" fmla="*/ 27746 w 2454527"/>
                  <a:gd name="connsiteY3" fmla="*/ 1284626 h 1767224"/>
                  <a:gd name="connsiteX0" fmla="*/ 7276 w 2434057"/>
                  <a:gd name="connsiteY0" fmla="*/ 1284626 h 1767224"/>
                  <a:gd name="connsiteX1" fmla="*/ 1199235 w 2434057"/>
                  <a:gd name="connsiteY1" fmla="*/ 123 h 1767224"/>
                  <a:gd name="connsiteX2" fmla="*/ 2434057 w 2434057"/>
                  <a:gd name="connsiteY2" fmla="*/ 1217951 h 1767224"/>
                  <a:gd name="connsiteX3" fmla="*/ 7276 w 2434057"/>
                  <a:gd name="connsiteY3" fmla="*/ 1284626 h 1767224"/>
                  <a:gd name="connsiteX0" fmla="*/ 7276 w 2434057"/>
                  <a:gd name="connsiteY0" fmla="*/ 1284626 h 1767224"/>
                  <a:gd name="connsiteX1" fmla="*/ 1199235 w 2434057"/>
                  <a:gd name="connsiteY1" fmla="*/ 123 h 1767224"/>
                  <a:gd name="connsiteX2" fmla="*/ 2434057 w 2434057"/>
                  <a:gd name="connsiteY2" fmla="*/ 1217951 h 1767224"/>
                  <a:gd name="connsiteX3" fmla="*/ 7276 w 2434057"/>
                  <a:gd name="connsiteY3" fmla="*/ 1284626 h 1767224"/>
                  <a:gd name="connsiteX0" fmla="*/ 7276 w 2434057"/>
                  <a:gd name="connsiteY0" fmla="*/ 1284807 h 1767405"/>
                  <a:gd name="connsiteX1" fmla="*/ 1199235 w 2434057"/>
                  <a:gd name="connsiteY1" fmla="*/ 304 h 1767405"/>
                  <a:gd name="connsiteX2" fmla="*/ 2434057 w 2434057"/>
                  <a:gd name="connsiteY2" fmla="*/ 1218132 h 1767405"/>
                  <a:gd name="connsiteX3" fmla="*/ 7276 w 2434057"/>
                  <a:gd name="connsiteY3" fmla="*/ 1284807 h 1767405"/>
                  <a:gd name="connsiteX0" fmla="*/ 7276 w 2434057"/>
                  <a:gd name="connsiteY0" fmla="*/ 1284832 h 1767430"/>
                  <a:gd name="connsiteX1" fmla="*/ 1199235 w 2434057"/>
                  <a:gd name="connsiteY1" fmla="*/ 329 h 1767430"/>
                  <a:gd name="connsiteX2" fmla="*/ 2434057 w 2434057"/>
                  <a:gd name="connsiteY2" fmla="*/ 1218157 h 1767430"/>
                  <a:gd name="connsiteX3" fmla="*/ 7276 w 2434057"/>
                  <a:gd name="connsiteY3" fmla="*/ 1284832 h 1767430"/>
                  <a:gd name="connsiteX0" fmla="*/ 7276 w 2434057"/>
                  <a:gd name="connsiteY0" fmla="*/ 1284843 h 1767441"/>
                  <a:gd name="connsiteX1" fmla="*/ 1199235 w 2434057"/>
                  <a:gd name="connsiteY1" fmla="*/ 340 h 1767441"/>
                  <a:gd name="connsiteX2" fmla="*/ 2434057 w 2434057"/>
                  <a:gd name="connsiteY2" fmla="*/ 1218168 h 1767441"/>
                  <a:gd name="connsiteX3" fmla="*/ 7276 w 2434057"/>
                  <a:gd name="connsiteY3" fmla="*/ 1284843 h 1767441"/>
                  <a:gd name="connsiteX0" fmla="*/ 7276 w 2434057"/>
                  <a:gd name="connsiteY0" fmla="*/ 1284843 h 1755491"/>
                  <a:gd name="connsiteX1" fmla="*/ 1199235 w 2434057"/>
                  <a:gd name="connsiteY1" fmla="*/ 340 h 1755491"/>
                  <a:gd name="connsiteX2" fmla="*/ 2434057 w 2434057"/>
                  <a:gd name="connsiteY2" fmla="*/ 1218168 h 1755491"/>
                  <a:gd name="connsiteX3" fmla="*/ 7276 w 2434057"/>
                  <a:gd name="connsiteY3" fmla="*/ 1284843 h 1755491"/>
                  <a:gd name="connsiteX0" fmla="*/ 7276 w 2434057"/>
                  <a:gd name="connsiteY0" fmla="*/ 1284843 h 1749555"/>
                  <a:gd name="connsiteX1" fmla="*/ 1199235 w 2434057"/>
                  <a:gd name="connsiteY1" fmla="*/ 340 h 1749555"/>
                  <a:gd name="connsiteX2" fmla="*/ 2434057 w 2434057"/>
                  <a:gd name="connsiteY2" fmla="*/ 1218168 h 1749555"/>
                  <a:gd name="connsiteX3" fmla="*/ 7276 w 2434057"/>
                  <a:gd name="connsiteY3" fmla="*/ 1284843 h 1749555"/>
                  <a:gd name="connsiteX0" fmla="*/ 0 w 2426781"/>
                  <a:gd name="connsiteY0" fmla="*/ 1284843 h 1749555"/>
                  <a:gd name="connsiteX1" fmla="*/ 1191959 w 2426781"/>
                  <a:gd name="connsiteY1" fmla="*/ 340 h 1749555"/>
                  <a:gd name="connsiteX2" fmla="*/ 2426781 w 2426781"/>
                  <a:gd name="connsiteY2" fmla="*/ 1218168 h 1749555"/>
                  <a:gd name="connsiteX3" fmla="*/ 0 w 2426781"/>
                  <a:gd name="connsiteY3" fmla="*/ 1284843 h 1749555"/>
                  <a:gd name="connsiteX0" fmla="*/ 367 w 2427148"/>
                  <a:gd name="connsiteY0" fmla="*/ 1284843 h 1749555"/>
                  <a:gd name="connsiteX1" fmla="*/ 1192326 w 2427148"/>
                  <a:gd name="connsiteY1" fmla="*/ 340 h 1749555"/>
                  <a:gd name="connsiteX2" fmla="*/ 2427148 w 2427148"/>
                  <a:gd name="connsiteY2" fmla="*/ 1218168 h 1749555"/>
                  <a:gd name="connsiteX3" fmla="*/ 367 w 2427148"/>
                  <a:gd name="connsiteY3" fmla="*/ 1284843 h 1749555"/>
                  <a:gd name="connsiteX0" fmla="*/ 367 w 2427148"/>
                  <a:gd name="connsiteY0" fmla="*/ 1231178 h 1724854"/>
                  <a:gd name="connsiteX1" fmla="*/ 1192326 w 2427148"/>
                  <a:gd name="connsiteY1" fmla="*/ 15 h 1724854"/>
                  <a:gd name="connsiteX2" fmla="*/ 2427148 w 2427148"/>
                  <a:gd name="connsiteY2" fmla="*/ 1217843 h 1724854"/>
                  <a:gd name="connsiteX3" fmla="*/ 367 w 2427148"/>
                  <a:gd name="connsiteY3" fmla="*/ 1231178 h 1724854"/>
                  <a:gd name="connsiteX0" fmla="*/ 367 w 2427148"/>
                  <a:gd name="connsiteY0" fmla="*/ 1231178 h 1796142"/>
                  <a:gd name="connsiteX1" fmla="*/ 1192326 w 2427148"/>
                  <a:gd name="connsiteY1" fmla="*/ 15 h 1796142"/>
                  <a:gd name="connsiteX2" fmla="*/ 2427148 w 2427148"/>
                  <a:gd name="connsiteY2" fmla="*/ 1217843 h 1796142"/>
                  <a:gd name="connsiteX3" fmla="*/ 367 w 2427148"/>
                  <a:gd name="connsiteY3" fmla="*/ 1231178 h 1796142"/>
                  <a:gd name="connsiteX0" fmla="*/ 367 w 2427148"/>
                  <a:gd name="connsiteY0" fmla="*/ 1231178 h 1776386"/>
                  <a:gd name="connsiteX1" fmla="*/ 1192326 w 2427148"/>
                  <a:gd name="connsiteY1" fmla="*/ 15 h 1776386"/>
                  <a:gd name="connsiteX2" fmla="*/ 2427148 w 2427148"/>
                  <a:gd name="connsiteY2" fmla="*/ 1217843 h 1776386"/>
                  <a:gd name="connsiteX3" fmla="*/ 367 w 2427148"/>
                  <a:gd name="connsiteY3" fmla="*/ 1231178 h 1776386"/>
                  <a:gd name="connsiteX0" fmla="*/ 5301 w 2432082"/>
                  <a:gd name="connsiteY0" fmla="*/ 1231178 h 1776386"/>
                  <a:gd name="connsiteX1" fmla="*/ 1197260 w 2432082"/>
                  <a:gd name="connsiteY1" fmla="*/ 15 h 1776386"/>
                  <a:gd name="connsiteX2" fmla="*/ 2432082 w 2432082"/>
                  <a:gd name="connsiteY2" fmla="*/ 1217843 h 1776386"/>
                  <a:gd name="connsiteX3" fmla="*/ 5301 w 2432082"/>
                  <a:gd name="connsiteY3" fmla="*/ 1231178 h 1776386"/>
                  <a:gd name="connsiteX0" fmla="*/ 2855 w 2429636"/>
                  <a:gd name="connsiteY0" fmla="*/ 1231178 h 1776386"/>
                  <a:gd name="connsiteX1" fmla="*/ 1194814 w 2429636"/>
                  <a:gd name="connsiteY1" fmla="*/ 15 h 1776386"/>
                  <a:gd name="connsiteX2" fmla="*/ 2429636 w 2429636"/>
                  <a:gd name="connsiteY2" fmla="*/ 1217843 h 1776386"/>
                  <a:gd name="connsiteX3" fmla="*/ 2855 w 2429636"/>
                  <a:gd name="connsiteY3" fmla="*/ 1231178 h 1776386"/>
                  <a:gd name="connsiteX0" fmla="*/ 2855 w 2429951"/>
                  <a:gd name="connsiteY0" fmla="*/ 1231175 h 1776383"/>
                  <a:gd name="connsiteX1" fmla="*/ 1194814 w 2429951"/>
                  <a:gd name="connsiteY1" fmla="*/ 12 h 1776383"/>
                  <a:gd name="connsiteX2" fmla="*/ 2429636 w 2429951"/>
                  <a:gd name="connsiteY2" fmla="*/ 1217840 h 1776383"/>
                  <a:gd name="connsiteX3" fmla="*/ 2855 w 2429951"/>
                  <a:gd name="connsiteY3" fmla="*/ 1231175 h 1776383"/>
                  <a:gd name="connsiteX0" fmla="*/ 2855 w 2429951"/>
                  <a:gd name="connsiteY0" fmla="*/ 1231175 h 1781989"/>
                  <a:gd name="connsiteX1" fmla="*/ 1194814 w 2429951"/>
                  <a:gd name="connsiteY1" fmla="*/ 12 h 1781989"/>
                  <a:gd name="connsiteX2" fmla="*/ 2429636 w 2429951"/>
                  <a:gd name="connsiteY2" fmla="*/ 1217840 h 1781989"/>
                  <a:gd name="connsiteX3" fmla="*/ 2855 w 2429951"/>
                  <a:gd name="connsiteY3" fmla="*/ 1231175 h 1781989"/>
                </a:gdLst>
                <a:ahLst/>
                <a:cxnLst>
                  <a:cxn ang="0">
                    <a:pos x="connsiteX0" y="connsiteY0"/>
                  </a:cxn>
                  <a:cxn ang="0">
                    <a:pos x="connsiteX1" y="connsiteY1"/>
                  </a:cxn>
                  <a:cxn ang="0">
                    <a:pos x="connsiteX2" y="connsiteY2"/>
                  </a:cxn>
                  <a:cxn ang="0">
                    <a:pos x="connsiteX3" y="connsiteY3"/>
                  </a:cxn>
                </a:cxnLst>
                <a:rect l="l" t="t" r="r" b="b"/>
                <a:pathLst>
                  <a:path w="2429951" h="1781989">
                    <a:moveTo>
                      <a:pt x="2855" y="1231175"/>
                    </a:moveTo>
                    <a:cubicBezTo>
                      <a:pt x="-55312" y="427176"/>
                      <a:pt x="790351" y="2234"/>
                      <a:pt x="1194814" y="12"/>
                    </a:cubicBezTo>
                    <a:cubicBezTo>
                      <a:pt x="1599277" y="-2210"/>
                      <a:pt x="2448686" y="322923"/>
                      <a:pt x="2429636" y="1217840"/>
                    </a:cubicBezTo>
                    <a:cubicBezTo>
                      <a:pt x="2317495" y="1998185"/>
                      <a:pt x="128649" y="1937066"/>
                      <a:pt x="2855" y="1231175"/>
                    </a:cubicBezTo>
                    <a:close/>
                  </a:path>
                </a:pathLst>
              </a:custGeom>
              <a:grpFill/>
              <a:ln w="12700" cap="flat" cmpd="sng" algn="ctr">
                <a:noFill/>
                <a:prstDash val="solid"/>
                <a:miter lim="800000"/>
              </a:ln>
              <a:effectLst/>
            </p:spPr>
            <p:txBody>
              <a:bodyPr rtlCol="0" anchor="ctr"/>
              <a:lstStyle/>
              <a:p>
                <a:pPr algn="ctr"/>
                <a:endParaRPr lang="en-US" sz="1100" kern="0">
                  <a:solidFill>
                    <a:prstClr val="white"/>
                  </a:solidFill>
                  <a:latin typeface="Arial" panose="020B0604020202020204" pitchFamily="34" charset="0"/>
                  <a:cs typeface="Arial" panose="020B0604020202020204" pitchFamily="34" charset="0"/>
                  <a:sym typeface="Arial" panose="020B0604020202020204" pitchFamily="34" charset="0"/>
                </a:endParaRPr>
              </a:p>
            </p:txBody>
          </p:sp>
          <p:sp>
            <p:nvSpPr>
              <p:cNvPr id="19" name="Oval 162">
                <a:extLst>
                  <a:ext uri="{FF2B5EF4-FFF2-40B4-BE49-F238E27FC236}">
                    <a16:creationId xmlns:a16="http://schemas.microsoft.com/office/drawing/2014/main" id="{7D0CFA6B-BB45-4D94-BBA2-7E4558891147}"/>
                  </a:ext>
                </a:extLst>
              </p:cNvPr>
              <p:cNvSpPr/>
              <p:nvPr/>
            </p:nvSpPr>
            <p:spPr>
              <a:xfrm>
                <a:off x="4675038" y="4337995"/>
                <a:ext cx="173439" cy="200057"/>
              </a:xfrm>
              <a:prstGeom prst="ellipse">
                <a:avLst/>
              </a:prstGeom>
              <a:grpFill/>
              <a:ln w="12700" cap="flat" cmpd="sng" algn="ctr">
                <a:noFill/>
                <a:prstDash val="solid"/>
                <a:miter lim="800000"/>
              </a:ln>
              <a:effectLst/>
            </p:spPr>
            <p:txBody>
              <a:bodyPr rtlCol="0" anchor="ctr"/>
              <a:lstStyle/>
              <a:p>
                <a:pPr algn="ctr"/>
                <a:endParaRPr lang="en-US" sz="1100" kern="0">
                  <a:solidFill>
                    <a:prstClr val="white"/>
                  </a:solidFill>
                  <a:latin typeface="Arial" panose="020B0604020202020204" pitchFamily="34" charset="0"/>
                  <a:cs typeface="Arial" panose="020B0604020202020204" pitchFamily="34" charset="0"/>
                  <a:sym typeface="Arial" panose="020B0604020202020204" pitchFamily="34" charset="0"/>
                </a:endParaRPr>
              </a:p>
            </p:txBody>
          </p:sp>
        </p:grpSp>
        <p:sp>
          <p:nvSpPr>
            <p:cNvPr id="16" name="TextBox 15">
              <a:extLst>
                <a:ext uri="{FF2B5EF4-FFF2-40B4-BE49-F238E27FC236}">
                  <a16:creationId xmlns:a16="http://schemas.microsoft.com/office/drawing/2014/main" id="{B1E13A04-B1D2-44AC-AB33-504810F37636}"/>
                </a:ext>
              </a:extLst>
            </p:cNvPr>
            <p:cNvSpPr txBox="1"/>
            <p:nvPr/>
          </p:nvSpPr>
          <p:spPr>
            <a:xfrm>
              <a:off x="7619230" y="1967536"/>
              <a:ext cx="837189" cy="417690"/>
            </a:xfrm>
            <a:prstGeom prst="rect">
              <a:avLst/>
            </a:prstGeom>
            <a:noFill/>
          </p:spPr>
          <p:txBody>
            <a:bodyPr wrap="square" rtlCol="0">
              <a:spAutoFit/>
            </a:bodyPr>
            <a:lstStyle/>
            <a:p>
              <a:pPr algn="ctr"/>
              <a:r>
                <a:rPr lang="en-GB" sz="1100" i="1">
                  <a:solidFill>
                    <a:schemeClr val="bg1"/>
                  </a:solidFill>
                </a:rPr>
                <a:t>Person on probation</a:t>
              </a:r>
            </a:p>
          </p:txBody>
        </p:sp>
        <p:sp>
          <p:nvSpPr>
            <p:cNvPr id="17" name="TextBox 16">
              <a:extLst>
                <a:ext uri="{FF2B5EF4-FFF2-40B4-BE49-F238E27FC236}">
                  <a16:creationId xmlns:a16="http://schemas.microsoft.com/office/drawing/2014/main" id="{DE244556-32A2-4EBD-AD3A-C7C0839CEE28}"/>
                </a:ext>
              </a:extLst>
            </p:cNvPr>
            <p:cNvSpPr txBox="1"/>
            <p:nvPr/>
          </p:nvSpPr>
          <p:spPr>
            <a:xfrm>
              <a:off x="6350580" y="1690672"/>
              <a:ext cx="1387866" cy="600164"/>
            </a:xfrm>
            <a:prstGeom prst="rect">
              <a:avLst/>
            </a:prstGeom>
            <a:noFill/>
          </p:spPr>
          <p:txBody>
            <a:bodyPr wrap="square" rtlCol="0">
              <a:spAutoFit/>
            </a:bodyPr>
            <a:lstStyle/>
            <a:p>
              <a:pPr algn="ctr"/>
              <a:r>
                <a:rPr lang="en-GB" sz="1100" i="1">
                  <a:solidFill>
                    <a:schemeClr val="bg1"/>
                  </a:solidFill>
                </a:rPr>
                <a:t>Effective working relationships</a:t>
              </a:r>
            </a:p>
            <a:p>
              <a:pPr algn="ctr"/>
              <a:endParaRPr lang="en-GB" sz="1100">
                <a:solidFill>
                  <a:schemeClr val="bg1"/>
                </a:solidFill>
              </a:endParaRPr>
            </a:p>
          </p:txBody>
        </p:sp>
      </p:grpSp>
      <p:sp>
        <p:nvSpPr>
          <p:cNvPr id="30" name="Content Placeholder 2">
            <a:extLst>
              <a:ext uri="{FF2B5EF4-FFF2-40B4-BE49-F238E27FC236}">
                <a16:creationId xmlns:a16="http://schemas.microsoft.com/office/drawing/2014/main" id="{4EECD12B-A362-4AFC-A26C-6685D1F9D027}"/>
              </a:ext>
            </a:extLst>
          </p:cNvPr>
          <p:cNvSpPr>
            <a:spLocks noGrp="1"/>
          </p:cNvSpPr>
          <p:nvPr>
            <p:ph idx="1"/>
          </p:nvPr>
        </p:nvSpPr>
        <p:spPr>
          <a:xfrm>
            <a:off x="6597720" y="1277134"/>
            <a:ext cx="5365431" cy="4314091"/>
          </a:xfrm>
          <a:solidFill>
            <a:schemeClr val="tx2"/>
          </a:solidFill>
        </p:spPr>
        <p:txBody>
          <a:bodyPr/>
          <a:lstStyle/>
          <a:p>
            <a:pPr marL="0" indent="0">
              <a:buNone/>
            </a:pPr>
            <a:r>
              <a:rPr lang="en-GB" sz="1600" dirty="0">
                <a:solidFill>
                  <a:schemeClr val="bg1"/>
                </a:solidFill>
              </a:rPr>
              <a:t>Sentence Management will have an integrated Probation Operational Delivery structure in PDUs, with:</a:t>
            </a:r>
          </a:p>
          <a:p>
            <a:r>
              <a:rPr lang="en-GB" sz="1600" b="1" dirty="0">
                <a:solidFill>
                  <a:schemeClr val="bg1"/>
                </a:solidFill>
                <a:ea typeface="+mj-ea"/>
                <a:cs typeface="Calibri" panose="020F0502020204030204" pitchFamily="34" charset="0"/>
              </a:rPr>
              <a:t>Embedded administration</a:t>
            </a:r>
            <a:r>
              <a:rPr lang="en-GB" sz="1600" dirty="0">
                <a:solidFill>
                  <a:schemeClr val="bg1"/>
                </a:solidFill>
                <a:ea typeface="+mj-ea"/>
                <a:cs typeface="Calibri" panose="020F0502020204030204" pitchFamily="34" charset="0"/>
              </a:rPr>
              <a:t>,</a:t>
            </a:r>
            <a:r>
              <a:rPr lang="en-GB" sz="1600" b="1" dirty="0">
                <a:solidFill>
                  <a:schemeClr val="bg1"/>
                </a:solidFill>
                <a:ea typeface="+mj-ea"/>
                <a:cs typeface="Calibri" panose="020F0502020204030204" pitchFamily="34" charset="0"/>
              </a:rPr>
              <a:t> </a:t>
            </a:r>
            <a:r>
              <a:rPr lang="en-GB" sz="1600" dirty="0">
                <a:solidFill>
                  <a:schemeClr val="bg1"/>
                </a:solidFill>
                <a:ea typeface="+mj-ea"/>
                <a:cs typeface="Calibri" panose="020F0502020204030204" pitchFamily="34" charset="0"/>
              </a:rPr>
              <a:t>including Management Coordination Hubs to support SPOs</a:t>
            </a:r>
          </a:p>
          <a:p>
            <a:r>
              <a:rPr lang="en-GB" sz="1600" b="1" dirty="0">
                <a:solidFill>
                  <a:schemeClr val="bg1"/>
                </a:solidFill>
                <a:ea typeface="+mj-ea"/>
                <a:cs typeface="Calibri" panose="020F0502020204030204" pitchFamily="34" charset="0"/>
              </a:rPr>
              <a:t>Management oversight </a:t>
            </a:r>
            <a:r>
              <a:rPr lang="en-GB" sz="1600" dirty="0">
                <a:solidFill>
                  <a:schemeClr val="bg1"/>
                </a:solidFill>
                <a:ea typeface="+mj-ea"/>
                <a:cs typeface="Calibri" panose="020F0502020204030204" pitchFamily="34" charset="0"/>
              </a:rPr>
              <a:t>by SPOs</a:t>
            </a:r>
          </a:p>
          <a:p>
            <a:r>
              <a:rPr lang="en-GB" sz="1600" b="1" dirty="0">
                <a:solidFill>
                  <a:schemeClr val="bg1"/>
                </a:solidFill>
                <a:ea typeface="+mj-ea"/>
                <a:cs typeface="Calibri" panose="020F0502020204030204" pitchFamily="34" charset="0"/>
              </a:rPr>
              <a:t>Agreed national principles </a:t>
            </a:r>
            <a:r>
              <a:rPr lang="en-GB" sz="1600" dirty="0">
                <a:solidFill>
                  <a:schemeClr val="bg1"/>
                </a:solidFill>
              </a:rPr>
              <a:t>to provide consistency and allow for some regional flexibility in interpretation and implementation</a:t>
            </a:r>
          </a:p>
          <a:p>
            <a:r>
              <a:rPr lang="en-GB" sz="1600" b="1" dirty="0">
                <a:solidFill>
                  <a:schemeClr val="bg1"/>
                </a:solidFill>
                <a:ea typeface="+mj-ea"/>
                <a:cs typeface="Calibri" panose="020F0502020204030204" pitchFamily="34" charset="0"/>
              </a:rPr>
              <a:t>PO:PSO mix </a:t>
            </a:r>
            <a:r>
              <a:rPr lang="en-GB" sz="1600" dirty="0">
                <a:solidFill>
                  <a:schemeClr val="bg1"/>
                </a:solidFill>
                <a:ea typeface="+mj-ea"/>
                <a:cs typeface="Calibri" panose="020F0502020204030204" pitchFamily="34" charset="0"/>
              </a:rPr>
              <a:t>to support combined caseloads and continuity for people on probation</a:t>
            </a:r>
          </a:p>
          <a:p>
            <a:pPr marL="0" indent="0">
              <a:buNone/>
            </a:pPr>
            <a:endParaRPr lang="en-GB" sz="1600" dirty="0">
              <a:solidFill>
                <a:schemeClr val="bg1"/>
              </a:solidFill>
              <a:ea typeface="+mj-ea"/>
              <a:cs typeface="Calibri" panose="020F0502020204030204" pitchFamily="34" charset="0"/>
            </a:endParaRPr>
          </a:p>
          <a:p>
            <a:pPr marL="0" indent="0" algn="ctr">
              <a:buNone/>
            </a:pPr>
            <a:r>
              <a:rPr lang="en-GB" sz="1600" dirty="0">
                <a:solidFill>
                  <a:schemeClr val="accent6">
                    <a:lumMod val="90000"/>
                  </a:schemeClr>
                </a:solidFill>
              </a:rPr>
              <a:t>This structure will enable Probation Practitioners to work collaboratively and support the person on probation through to the completion of their sentence</a:t>
            </a:r>
          </a:p>
        </p:txBody>
      </p:sp>
    </p:spTree>
    <p:extLst>
      <p:ext uri="{BB962C8B-B14F-4D97-AF65-F5344CB8AC3E}">
        <p14:creationId xmlns:p14="http://schemas.microsoft.com/office/powerpoint/2010/main" val="4084016190"/>
      </p:ext>
    </p:extLst>
  </p:cSld>
  <p:clrMapOvr>
    <a:masterClrMapping/>
  </p:clrMapOvr>
</p:sld>
</file>

<file path=ppt/theme/theme1.xml><?xml version="1.0" encoding="utf-8"?>
<a:theme xmlns:a="http://schemas.openxmlformats.org/drawingml/2006/main" name="Office Theme">
  <a:themeElements>
    <a:clrScheme name="HMPPS Colours">
      <a:dk1>
        <a:sysClr val="windowText" lastClr="000000"/>
      </a:dk1>
      <a:lt1>
        <a:sysClr val="window" lastClr="FFFFFF"/>
      </a:lt1>
      <a:dk2>
        <a:srgbClr val="7F4098"/>
      </a:dk2>
      <a:lt2>
        <a:srgbClr val="E7E6E6"/>
      </a:lt2>
      <a:accent1>
        <a:srgbClr val="7F4098"/>
      </a:accent1>
      <a:accent2>
        <a:srgbClr val="D0B9DA"/>
      </a:accent2>
      <a:accent3>
        <a:srgbClr val="F3EEF6"/>
      </a:accent3>
      <a:accent4>
        <a:srgbClr val="0096D7"/>
      </a:accent4>
      <a:accent5>
        <a:srgbClr val="A3D9F0"/>
      </a:accent5>
      <a:accent6>
        <a:srgbClr val="E8F5FB"/>
      </a:accent6>
      <a:hlink>
        <a:srgbClr val="0563C1"/>
      </a:hlink>
      <a:folHlink>
        <a:srgbClr val="954F72"/>
      </a:folHlink>
    </a:clrScheme>
    <a:fontScheme name="Arial Fonts">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329162D-B8E6-4C67-889A-11B61790BDAE}" vid="{4B8DA0D7-C7EE-4848-9B10-395542E678BB}"/>
    </a:ext>
  </a:extLst>
</a:theme>
</file>

<file path=ppt/theme/theme2.xml><?xml version="1.0" encoding="utf-8"?>
<a:theme xmlns:a="http://schemas.openxmlformats.org/drawingml/2006/main" name="2_Office Theme">
  <a:themeElements>
    <a:clrScheme name="HMPPS Colours">
      <a:dk1>
        <a:sysClr val="windowText" lastClr="000000"/>
      </a:dk1>
      <a:lt1>
        <a:sysClr val="window" lastClr="FFFFFF"/>
      </a:lt1>
      <a:dk2>
        <a:srgbClr val="7F4098"/>
      </a:dk2>
      <a:lt2>
        <a:srgbClr val="E7E6E6"/>
      </a:lt2>
      <a:accent1>
        <a:srgbClr val="7F4098"/>
      </a:accent1>
      <a:accent2>
        <a:srgbClr val="D0B9DA"/>
      </a:accent2>
      <a:accent3>
        <a:srgbClr val="F3EEF6"/>
      </a:accent3>
      <a:accent4>
        <a:srgbClr val="0096D7"/>
      </a:accent4>
      <a:accent5>
        <a:srgbClr val="A3D9F0"/>
      </a:accent5>
      <a:accent6>
        <a:srgbClr val="E8F5FB"/>
      </a:accent6>
      <a:hlink>
        <a:srgbClr val="0563C1"/>
      </a:hlink>
      <a:folHlink>
        <a:srgbClr val="954F72"/>
      </a:folHlink>
    </a:clrScheme>
    <a:fontScheme name="Arial Fonts">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329162D-B8E6-4C67-889A-11B61790BDAE}" vid="{4B8DA0D7-C7EE-4848-9B10-395542E678BB}"/>
    </a:ext>
  </a:extLst>
</a:theme>
</file>

<file path=ppt/theme/theme3.xml><?xml version="1.0" encoding="utf-8"?>
<a:theme xmlns:a="http://schemas.openxmlformats.org/drawingml/2006/main" name="3_Office Theme">
  <a:themeElements>
    <a:clrScheme name="HMPPS Colours">
      <a:dk1>
        <a:sysClr val="windowText" lastClr="000000"/>
      </a:dk1>
      <a:lt1>
        <a:sysClr val="window" lastClr="FFFFFF"/>
      </a:lt1>
      <a:dk2>
        <a:srgbClr val="7F4098"/>
      </a:dk2>
      <a:lt2>
        <a:srgbClr val="E7E6E6"/>
      </a:lt2>
      <a:accent1>
        <a:srgbClr val="7F4098"/>
      </a:accent1>
      <a:accent2>
        <a:srgbClr val="D0B9DA"/>
      </a:accent2>
      <a:accent3>
        <a:srgbClr val="F3EEF6"/>
      </a:accent3>
      <a:accent4>
        <a:srgbClr val="0096D7"/>
      </a:accent4>
      <a:accent5>
        <a:srgbClr val="A3D9F0"/>
      </a:accent5>
      <a:accent6>
        <a:srgbClr val="E8F5FB"/>
      </a:accent6>
      <a:hlink>
        <a:srgbClr val="0563C1"/>
      </a:hlink>
      <a:folHlink>
        <a:srgbClr val="954F72"/>
      </a:folHlink>
    </a:clrScheme>
    <a:fontScheme name="Arial Fonts">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329162D-B8E6-4C67-889A-11B61790BDAE}" vid="{4B8DA0D7-C7EE-4848-9B10-395542E678B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844</TotalTime>
  <Words>5209</Words>
  <Application>Microsoft Office PowerPoint</Application>
  <PresentationFormat>Widescreen</PresentationFormat>
  <Paragraphs>398</Paragraphs>
  <Slides>33</Slides>
  <Notes>11</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33</vt:i4>
      </vt:variant>
    </vt:vector>
  </HeadingPairs>
  <TitlesOfParts>
    <vt:vector size="40" baseType="lpstr">
      <vt:lpstr>Arial</vt:lpstr>
      <vt:lpstr>Calibri</vt:lpstr>
      <vt:lpstr>Ink Free</vt:lpstr>
      <vt:lpstr>Univers for KPMG</vt:lpstr>
      <vt:lpstr>Office Theme</vt:lpstr>
      <vt:lpstr>2_Office Theme</vt:lpstr>
      <vt:lpstr>3_Office Theme</vt:lpstr>
      <vt:lpstr>May 2021 Regional Team Briefing </vt:lpstr>
      <vt:lpstr>Regional Team Briefing purpose </vt:lpstr>
      <vt:lpstr>Today’s conversation</vt:lpstr>
      <vt:lpstr>Experience our new probation contact centres</vt:lpstr>
      <vt:lpstr>Living our ‘humanity’ value through our estate design</vt:lpstr>
      <vt:lpstr>Lone worker safety devices, panic alarms and ID badges </vt:lpstr>
      <vt:lpstr>Sentence Management in our unified model</vt:lpstr>
      <vt:lpstr>Our unified model offers improved risk management, sentence management and public protection </vt:lpstr>
      <vt:lpstr>Probation operational delivery model </vt:lpstr>
      <vt:lpstr>Probation operational delivery model national principles</vt:lpstr>
      <vt:lpstr>Approved suite of Probation Practitioner Toolkits</vt:lpstr>
      <vt:lpstr>Toolkits and other available interventions </vt:lpstr>
      <vt:lpstr>Interventions considerations </vt:lpstr>
      <vt:lpstr>Day 1 Probation Practitioner Toolkits</vt:lpstr>
      <vt:lpstr>Implementing the Core Quality Management Framework (CQMF)</vt:lpstr>
      <vt:lpstr>Probation Instruction and Community Payback Operations Manual</vt:lpstr>
      <vt:lpstr>Reporting accidents, incidents and near misses</vt:lpstr>
      <vt:lpstr>Probation Workforce Programme:  Qualification Alignment</vt:lpstr>
      <vt:lpstr>Career pathways for staff approaching retirement</vt:lpstr>
      <vt:lpstr>L&amp;D:  new national transfer and transition plan </vt:lpstr>
      <vt:lpstr>L&amp;D:  May and June initiatives</vt:lpstr>
      <vt:lpstr>PowerPoint Presentation</vt:lpstr>
      <vt:lpstr>Competency Based Framework (CBF) manager and staff briefing events</vt:lpstr>
      <vt:lpstr>Digital, Data &amp; Technology:  May technology rollout</vt:lpstr>
      <vt:lpstr>Mental Health Allies Programme – interested in becoming a volunteer? </vt:lpstr>
      <vt:lpstr>CRC Staff:  staff transfer update</vt:lpstr>
      <vt:lpstr>CRC Staff:  staff transfer update</vt:lpstr>
      <vt:lpstr>CRC Staff:  staff transfer update</vt:lpstr>
      <vt:lpstr>CRC Staff:  staff transfer update</vt:lpstr>
      <vt:lpstr>Region May areas of focus </vt:lpstr>
      <vt:lpstr>Team impacts </vt:lpstr>
      <vt:lpstr>Your feedback and questions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April 2021 Regional Team Briefing</dc:title>
  <dc:creator>Croft, Karen</dc:creator>
  <cp:lastModifiedBy>Clements, Mark</cp:lastModifiedBy>
  <cp:revision>314</cp:revision>
  <dcterms:created xsi:type="dcterms:W3CDTF">2021-02-24T11:09:54Z</dcterms:created>
  <dcterms:modified xsi:type="dcterms:W3CDTF">2021-09-09T09:47:21Z</dcterms:modified>
</cp:coreProperties>
</file>