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48" r:id="rId2"/>
  </p:sldMasterIdLst>
  <p:notesMasterIdLst>
    <p:notesMasterId r:id="rId25"/>
  </p:notesMasterIdLst>
  <p:sldIdLst>
    <p:sldId id="256" r:id="rId3"/>
    <p:sldId id="7788" r:id="rId4"/>
    <p:sldId id="7775" r:id="rId5"/>
    <p:sldId id="7776" r:id="rId6"/>
    <p:sldId id="7777" r:id="rId7"/>
    <p:sldId id="7779" r:id="rId8"/>
    <p:sldId id="7778" r:id="rId9"/>
    <p:sldId id="7780" r:id="rId10"/>
    <p:sldId id="7781" r:id="rId11"/>
    <p:sldId id="1072" r:id="rId12"/>
    <p:sldId id="1069" r:id="rId13"/>
    <p:sldId id="1070" r:id="rId14"/>
    <p:sldId id="1071" r:id="rId15"/>
    <p:sldId id="7782" r:id="rId16"/>
    <p:sldId id="7790" r:id="rId17"/>
    <p:sldId id="7791" r:id="rId18"/>
    <p:sldId id="7792" r:id="rId19"/>
    <p:sldId id="7789" r:id="rId20"/>
    <p:sldId id="7783" r:id="rId21"/>
    <p:sldId id="7784" r:id="rId22"/>
    <p:sldId id="7785" r:id="rId23"/>
    <p:sldId id="77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978ED8"/>
    <a:srgbClr val="9999FF"/>
    <a:srgbClr val="666699"/>
    <a:srgbClr val="CC99FF"/>
    <a:srgbClr val="0099CC"/>
    <a:srgbClr val="008000"/>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12753C-F65B-4768-812D-DA496297A9C5}" v="16" dt="2021-07-28T08:49:30.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87045" autoAdjust="0"/>
  </p:normalViewPr>
  <p:slideViewPr>
    <p:cSldViewPr snapToGrid="0" snapToObjects="1" showGuides="1">
      <p:cViewPr varScale="1">
        <p:scale>
          <a:sx n="61" d="100"/>
          <a:sy n="61" d="100"/>
        </p:scale>
        <p:origin x="780" y="78"/>
      </p:cViewPr>
      <p:guideLst>
        <p:guide orient="horz" pos="2160"/>
        <p:guide pos="3840"/>
      </p:guideLst>
    </p:cSldViewPr>
  </p:slideViewPr>
  <p:notesTextViewPr>
    <p:cViewPr>
      <p:scale>
        <a:sx n="1" d="1"/>
        <a:sy n="1" d="1"/>
      </p:scale>
      <p:origin x="0" y="0"/>
    </p:cViewPr>
  </p:notesTextViewPr>
  <p:sorterViewPr>
    <p:cViewPr>
      <p:scale>
        <a:sx n="113" d="100"/>
        <a:sy n="11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by,  Paul" userId="d672655a-9a29-4872-953f-9379244022ef" providerId="ADAL" clId="{F512753C-F65B-4768-812D-DA496297A9C5}"/>
    <pc:docChg chg="undo custSel addSld modSld">
      <pc:chgData name="Darby,  Paul" userId="d672655a-9a29-4872-953f-9379244022ef" providerId="ADAL" clId="{F512753C-F65B-4768-812D-DA496297A9C5}" dt="2021-07-28T08:50:30.503" v="265" actId="5793"/>
      <pc:docMkLst>
        <pc:docMk/>
      </pc:docMkLst>
      <pc:sldChg chg="modSp">
        <pc:chgData name="Darby,  Paul" userId="d672655a-9a29-4872-953f-9379244022ef" providerId="ADAL" clId="{F512753C-F65B-4768-812D-DA496297A9C5}" dt="2021-07-28T08:29:48.730" v="121" actId="14100"/>
        <pc:sldMkLst>
          <pc:docMk/>
          <pc:sldMk cId="582511203" sldId="7775"/>
        </pc:sldMkLst>
        <pc:spChg chg="mod">
          <ac:chgData name="Darby,  Paul" userId="d672655a-9a29-4872-953f-9379244022ef" providerId="ADAL" clId="{F512753C-F65B-4768-812D-DA496297A9C5}" dt="2021-07-28T08:29:48.730" v="121" actId="14100"/>
          <ac:spMkLst>
            <pc:docMk/>
            <pc:sldMk cId="582511203" sldId="7775"/>
            <ac:spMk id="3" creationId="{CDEC7E55-3EB6-4375-82EF-1881CA5BB3D8}"/>
          </ac:spMkLst>
        </pc:spChg>
      </pc:sldChg>
      <pc:sldChg chg="add">
        <pc:chgData name="Darby,  Paul" userId="d672655a-9a29-4872-953f-9379244022ef" providerId="ADAL" clId="{F512753C-F65B-4768-812D-DA496297A9C5}" dt="2021-07-28T08:08:32.769" v="42"/>
        <pc:sldMkLst>
          <pc:docMk/>
          <pc:sldMk cId="496800220" sldId="7790"/>
        </pc:sldMkLst>
      </pc:sldChg>
      <pc:sldChg chg="addSp delSp modSp add">
        <pc:chgData name="Darby,  Paul" userId="d672655a-9a29-4872-953f-9379244022ef" providerId="ADAL" clId="{F512753C-F65B-4768-812D-DA496297A9C5}" dt="2021-07-28T08:28:22.587" v="107" actId="1035"/>
        <pc:sldMkLst>
          <pc:docMk/>
          <pc:sldMk cId="4108771569" sldId="7791"/>
        </pc:sldMkLst>
        <pc:spChg chg="add del mod">
          <ac:chgData name="Darby,  Paul" userId="d672655a-9a29-4872-953f-9379244022ef" providerId="ADAL" clId="{F512753C-F65B-4768-812D-DA496297A9C5}" dt="2021-07-28T08:16:26.504" v="46" actId="478"/>
          <ac:spMkLst>
            <pc:docMk/>
            <pc:sldMk cId="4108771569" sldId="7791"/>
            <ac:spMk id="2" creationId="{8CA2D4E5-8B70-4049-9E18-58BCCFA75418}"/>
          </ac:spMkLst>
        </pc:spChg>
        <pc:spChg chg="add mod">
          <ac:chgData name="Darby,  Paul" userId="d672655a-9a29-4872-953f-9379244022ef" providerId="ADAL" clId="{F512753C-F65B-4768-812D-DA496297A9C5}" dt="2021-07-28T08:27:57.081" v="102" actId="1035"/>
          <ac:spMkLst>
            <pc:docMk/>
            <pc:sldMk cId="4108771569" sldId="7791"/>
            <ac:spMk id="3" creationId="{229EEF48-CC42-49AE-98A9-80FC2C40DCD1}"/>
          </ac:spMkLst>
        </pc:spChg>
        <pc:spChg chg="add mod">
          <ac:chgData name="Darby,  Paul" userId="d672655a-9a29-4872-953f-9379244022ef" providerId="ADAL" clId="{F512753C-F65B-4768-812D-DA496297A9C5}" dt="2021-07-28T08:28:22.587" v="107" actId="1035"/>
          <ac:spMkLst>
            <pc:docMk/>
            <pc:sldMk cId="4108771569" sldId="7791"/>
            <ac:spMk id="4" creationId="{81345233-D6BB-455D-9CBD-1D7480E9F6CE}"/>
          </ac:spMkLst>
        </pc:spChg>
        <pc:spChg chg="del">
          <ac:chgData name="Darby,  Paul" userId="d672655a-9a29-4872-953f-9379244022ef" providerId="ADAL" clId="{F512753C-F65B-4768-812D-DA496297A9C5}" dt="2021-07-28T08:16:22.367" v="44" actId="478"/>
          <ac:spMkLst>
            <pc:docMk/>
            <pc:sldMk cId="4108771569" sldId="7791"/>
            <ac:spMk id="7" creationId="{1F97DABF-3052-4861-B800-AAC807966BF4}"/>
          </ac:spMkLst>
        </pc:spChg>
        <pc:spChg chg="mod">
          <ac:chgData name="Darby,  Paul" userId="d672655a-9a29-4872-953f-9379244022ef" providerId="ADAL" clId="{F512753C-F65B-4768-812D-DA496297A9C5}" dt="2021-07-28T08:17:36.737" v="65" actId="20577"/>
          <ac:spMkLst>
            <pc:docMk/>
            <pc:sldMk cId="4108771569" sldId="7791"/>
            <ac:spMk id="9" creationId="{17CD5CD8-8BC5-4742-A9B7-72DFE0A4605A}"/>
          </ac:spMkLst>
        </pc:spChg>
        <pc:spChg chg="add mod">
          <ac:chgData name="Darby,  Paul" userId="d672655a-9a29-4872-953f-9379244022ef" providerId="ADAL" clId="{F512753C-F65B-4768-812D-DA496297A9C5}" dt="2021-07-28T08:24:52.091" v="91" actId="113"/>
          <ac:spMkLst>
            <pc:docMk/>
            <pc:sldMk cId="4108771569" sldId="7791"/>
            <ac:spMk id="11" creationId="{8EC249D5-6E2E-43E3-B599-036FDB70879C}"/>
          </ac:spMkLst>
        </pc:spChg>
        <pc:graphicFrameChg chg="del">
          <ac:chgData name="Darby,  Paul" userId="d672655a-9a29-4872-953f-9379244022ef" providerId="ADAL" clId="{F512753C-F65B-4768-812D-DA496297A9C5}" dt="2021-07-28T08:16:23.886" v="45" actId="478"/>
          <ac:graphicFrameMkLst>
            <pc:docMk/>
            <pc:sldMk cId="4108771569" sldId="7791"/>
            <ac:graphicFrameMk id="6" creationId="{3D8466CC-0714-417A-9AA3-A143AD8A14B4}"/>
          </ac:graphicFrameMkLst>
        </pc:graphicFrameChg>
        <pc:cxnChg chg="add mod">
          <ac:chgData name="Darby,  Paul" userId="d672655a-9a29-4872-953f-9379244022ef" providerId="ADAL" clId="{F512753C-F65B-4768-812D-DA496297A9C5}" dt="2021-07-28T08:20:40.316" v="88" actId="11529"/>
          <ac:cxnSpMkLst>
            <pc:docMk/>
            <pc:sldMk cId="4108771569" sldId="7791"/>
            <ac:cxnSpMk id="10" creationId="{6061DE3B-8721-4FB3-B0CC-2CD1EAFC63A4}"/>
          </ac:cxnSpMkLst>
        </pc:cxnChg>
      </pc:sldChg>
      <pc:sldChg chg="addSp delSp modSp add">
        <pc:chgData name="Darby,  Paul" userId="d672655a-9a29-4872-953f-9379244022ef" providerId="ADAL" clId="{F512753C-F65B-4768-812D-DA496297A9C5}" dt="2021-07-28T08:50:30.503" v="265" actId="5793"/>
        <pc:sldMkLst>
          <pc:docMk/>
          <pc:sldMk cId="3224539931" sldId="7792"/>
        </pc:sldMkLst>
        <pc:spChg chg="add mod">
          <ac:chgData name="Darby,  Paul" userId="d672655a-9a29-4872-953f-9379244022ef" providerId="ADAL" clId="{F512753C-F65B-4768-812D-DA496297A9C5}" dt="2021-07-28T08:49:35.897" v="263" actId="1076"/>
          <ac:spMkLst>
            <pc:docMk/>
            <pc:sldMk cId="3224539931" sldId="7792"/>
            <ac:spMk id="2" creationId="{5BD444F2-40CC-42BD-96FA-45E954A471AC}"/>
          </ac:spMkLst>
        </pc:spChg>
        <pc:spChg chg="del">
          <ac:chgData name="Darby,  Paul" userId="d672655a-9a29-4872-953f-9379244022ef" providerId="ADAL" clId="{F512753C-F65B-4768-812D-DA496297A9C5}" dt="2021-07-28T08:30:10.640" v="135" actId="478"/>
          <ac:spMkLst>
            <pc:docMk/>
            <pc:sldMk cId="3224539931" sldId="7792"/>
            <ac:spMk id="3" creationId="{229EEF48-CC42-49AE-98A9-80FC2C40DCD1}"/>
          </ac:spMkLst>
        </pc:spChg>
        <pc:spChg chg="mod">
          <ac:chgData name="Darby,  Paul" userId="d672655a-9a29-4872-953f-9379244022ef" providerId="ADAL" clId="{F512753C-F65B-4768-812D-DA496297A9C5}" dt="2021-07-28T08:50:30.503" v="265" actId="5793"/>
          <ac:spMkLst>
            <pc:docMk/>
            <pc:sldMk cId="3224539931" sldId="7792"/>
            <ac:spMk id="4" creationId="{81345233-D6BB-455D-9CBD-1D7480E9F6CE}"/>
          </ac:spMkLst>
        </pc:spChg>
        <pc:spChg chg="mod">
          <ac:chgData name="Darby,  Paul" userId="d672655a-9a29-4872-953f-9379244022ef" providerId="ADAL" clId="{F512753C-F65B-4768-812D-DA496297A9C5}" dt="2021-07-28T08:41:18.200" v="200" actId="20577"/>
          <ac:spMkLst>
            <pc:docMk/>
            <pc:sldMk cId="3224539931" sldId="7792"/>
            <ac:spMk id="9" creationId="{17CD5CD8-8BC5-4742-A9B7-72DFE0A4605A}"/>
          </ac:spMkLst>
        </pc:spChg>
        <pc:spChg chg="del">
          <ac:chgData name="Darby,  Paul" userId="d672655a-9a29-4872-953f-9379244022ef" providerId="ADAL" clId="{F512753C-F65B-4768-812D-DA496297A9C5}" dt="2021-07-28T08:30:17.147" v="138" actId="478"/>
          <ac:spMkLst>
            <pc:docMk/>
            <pc:sldMk cId="3224539931" sldId="7792"/>
            <ac:spMk id="11" creationId="{8EC249D5-6E2E-43E3-B599-036FDB70879C}"/>
          </ac:spMkLst>
        </pc:spChg>
        <pc:spChg chg="del">
          <ac:chgData name="Darby,  Paul" userId="d672655a-9a29-4872-953f-9379244022ef" providerId="ADAL" clId="{F512753C-F65B-4768-812D-DA496297A9C5}" dt="2021-07-28T08:30:24.381" v="140" actId="478"/>
          <ac:spMkLst>
            <pc:docMk/>
            <pc:sldMk cId="3224539931" sldId="7792"/>
            <ac:spMk id="14" creationId="{C4257A4E-1159-406C-93DA-8BD18781D512}"/>
          </ac:spMkLst>
        </pc:spChg>
        <pc:cxnChg chg="add mod">
          <ac:chgData name="Darby,  Paul" userId="d672655a-9a29-4872-953f-9379244022ef" providerId="ADAL" clId="{F512753C-F65B-4768-812D-DA496297A9C5}" dt="2021-07-28T08:49:30.473" v="262" actId="11529"/>
          <ac:cxnSpMkLst>
            <pc:docMk/>
            <pc:sldMk cId="3224539931" sldId="7792"/>
            <ac:cxnSpMk id="7" creationId="{354EEC50-B68A-40DB-9F2B-EC9A7ABC9C6F}"/>
          </ac:cxnSpMkLst>
        </pc:cxnChg>
        <pc:cxnChg chg="del">
          <ac:chgData name="Darby,  Paul" userId="d672655a-9a29-4872-953f-9379244022ef" providerId="ADAL" clId="{F512753C-F65B-4768-812D-DA496297A9C5}" dt="2021-07-28T08:30:12.273" v="136" actId="478"/>
          <ac:cxnSpMkLst>
            <pc:docMk/>
            <pc:sldMk cId="3224539931" sldId="7792"/>
            <ac:cxnSpMk id="10" creationId="{6061DE3B-8721-4FB3-B0CC-2CD1EAFC63A4}"/>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B314EA-3F34-4DED-8BE5-4170B55BA4C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729D11C2-70F6-471C-A83D-5495CAEE7923}">
      <dgm:prSet phldrT="[Text]" custT="1"/>
      <dgm:spPr>
        <a:solidFill>
          <a:srgbClr val="339966"/>
        </a:solidFill>
      </dgm:spPr>
      <dgm:t>
        <a:bodyPr/>
        <a:lstStyle/>
        <a:p>
          <a:r>
            <a:rPr lang="en-GB" sz="2400" dirty="0"/>
            <a:t>We celebrate our people and our successes</a:t>
          </a:r>
        </a:p>
      </dgm:t>
    </dgm:pt>
    <dgm:pt modelId="{E50C4DC9-DCB3-4376-8754-CA5A08DA059E}" type="parTrans" cxnId="{6A9DD3C8-1E6A-494D-8FCD-75446C40E878}">
      <dgm:prSet/>
      <dgm:spPr/>
      <dgm:t>
        <a:bodyPr/>
        <a:lstStyle/>
        <a:p>
          <a:endParaRPr lang="en-GB" sz="1800"/>
        </a:p>
      </dgm:t>
    </dgm:pt>
    <dgm:pt modelId="{6ABAE677-EE33-420E-B953-CB1B2A6077D9}" type="sibTrans" cxnId="{6A9DD3C8-1E6A-494D-8FCD-75446C40E878}">
      <dgm:prSet/>
      <dgm:spPr/>
      <dgm:t>
        <a:bodyPr/>
        <a:lstStyle/>
        <a:p>
          <a:endParaRPr lang="en-GB" sz="1800"/>
        </a:p>
      </dgm:t>
    </dgm:pt>
    <dgm:pt modelId="{D26F3E84-5D02-47FF-9DD4-8FD9030E22D0}">
      <dgm:prSet phldrT="[Text]" custT="1"/>
      <dgm:spPr>
        <a:solidFill>
          <a:srgbClr val="0099CC"/>
        </a:solidFill>
      </dgm:spPr>
      <dgm:t>
        <a:bodyPr/>
        <a:lstStyle/>
        <a:p>
          <a:r>
            <a:rPr lang="en-GB" sz="2400" dirty="0"/>
            <a:t>We’re aware of and informed about national and regional changes</a:t>
          </a:r>
        </a:p>
      </dgm:t>
    </dgm:pt>
    <dgm:pt modelId="{E96E1C8A-E42E-4E2D-8356-6F81E9A77298}" type="parTrans" cxnId="{53EFC7EC-08BF-41BB-B00B-8639E3D9433A}">
      <dgm:prSet/>
      <dgm:spPr/>
      <dgm:t>
        <a:bodyPr/>
        <a:lstStyle/>
        <a:p>
          <a:endParaRPr lang="en-GB" sz="1800"/>
        </a:p>
      </dgm:t>
    </dgm:pt>
    <dgm:pt modelId="{725629F2-8F98-4EDC-BBC6-97161040F10C}" type="sibTrans" cxnId="{53EFC7EC-08BF-41BB-B00B-8639E3D9433A}">
      <dgm:prSet/>
      <dgm:spPr/>
      <dgm:t>
        <a:bodyPr/>
        <a:lstStyle/>
        <a:p>
          <a:endParaRPr lang="en-GB" sz="1800"/>
        </a:p>
      </dgm:t>
    </dgm:pt>
    <dgm:pt modelId="{44525BC8-0F5B-4E14-AB88-712C92EF440A}">
      <dgm:prSet phldrT="[Text]" custT="1"/>
      <dgm:spPr>
        <a:solidFill>
          <a:srgbClr val="978ED8"/>
        </a:solidFill>
      </dgm:spPr>
      <dgm:t>
        <a:bodyPr/>
        <a:lstStyle/>
        <a:p>
          <a:r>
            <a:rPr lang="en-GB" sz="2400" dirty="0"/>
            <a:t>We talk about how these changes might affect our team</a:t>
          </a:r>
        </a:p>
      </dgm:t>
    </dgm:pt>
    <dgm:pt modelId="{407E6A69-4C4F-44B4-A55C-BFF4A82ADD8D}" type="parTrans" cxnId="{F05DCC14-8538-4602-911C-F9B565AE92A0}">
      <dgm:prSet/>
      <dgm:spPr/>
      <dgm:t>
        <a:bodyPr/>
        <a:lstStyle/>
        <a:p>
          <a:endParaRPr lang="en-GB" sz="1800"/>
        </a:p>
      </dgm:t>
    </dgm:pt>
    <dgm:pt modelId="{92DE7C03-24CB-47B5-B48C-17C68905E403}" type="sibTrans" cxnId="{F05DCC14-8538-4602-911C-F9B565AE92A0}">
      <dgm:prSet/>
      <dgm:spPr/>
      <dgm:t>
        <a:bodyPr/>
        <a:lstStyle/>
        <a:p>
          <a:endParaRPr lang="en-GB" sz="1800"/>
        </a:p>
      </dgm:t>
    </dgm:pt>
    <dgm:pt modelId="{2554046E-7F7D-40B5-AF08-0A389DE82A2F}">
      <dgm:prSet phldrT="[Text]" custT="1"/>
      <dgm:spPr/>
      <dgm:t>
        <a:bodyPr/>
        <a:lstStyle/>
        <a:p>
          <a:r>
            <a:rPr lang="en-GB" sz="2400" dirty="0"/>
            <a:t>We agree our team’s big deliverables each month </a:t>
          </a:r>
        </a:p>
      </dgm:t>
    </dgm:pt>
    <dgm:pt modelId="{4C20E62A-4610-47D9-8727-7ADA1CB32DB4}" type="parTrans" cxnId="{EEF21C37-323F-4421-B509-F9A3943D0A47}">
      <dgm:prSet/>
      <dgm:spPr/>
      <dgm:t>
        <a:bodyPr/>
        <a:lstStyle/>
        <a:p>
          <a:endParaRPr lang="en-GB" sz="1800"/>
        </a:p>
      </dgm:t>
    </dgm:pt>
    <dgm:pt modelId="{3216C952-9D69-46BC-AA9F-204D5ED7BF05}" type="sibTrans" cxnId="{EEF21C37-323F-4421-B509-F9A3943D0A47}">
      <dgm:prSet/>
      <dgm:spPr/>
      <dgm:t>
        <a:bodyPr/>
        <a:lstStyle/>
        <a:p>
          <a:endParaRPr lang="en-GB" sz="1800"/>
        </a:p>
      </dgm:t>
    </dgm:pt>
    <dgm:pt modelId="{300A9477-F5A5-4B36-8662-BB2B7568C81D}" type="pres">
      <dgm:prSet presAssocID="{B5B314EA-3F34-4DED-8BE5-4170B55BA4CD}" presName="diagram" presStyleCnt="0">
        <dgm:presLayoutVars>
          <dgm:dir/>
          <dgm:resizeHandles val="exact"/>
        </dgm:presLayoutVars>
      </dgm:prSet>
      <dgm:spPr/>
    </dgm:pt>
    <dgm:pt modelId="{94EF04D9-F845-4806-9FAC-D0AB3BDA7B2A}" type="pres">
      <dgm:prSet presAssocID="{729D11C2-70F6-471C-A83D-5495CAEE7923}" presName="node" presStyleLbl="node1" presStyleIdx="0" presStyleCnt="4">
        <dgm:presLayoutVars>
          <dgm:bulletEnabled val="1"/>
        </dgm:presLayoutVars>
      </dgm:prSet>
      <dgm:spPr/>
    </dgm:pt>
    <dgm:pt modelId="{F80250D4-780E-4EBF-8AAB-5FB8A50D0DAF}" type="pres">
      <dgm:prSet presAssocID="{6ABAE677-EE33-420E-B953-CB1B2A6077D9}" presName="sibTrans" presStyleCnt="0"/>
      <dgm:spPr/>
    </dgm:pt>
    <dgm:pt modelId="{1D18B634-D1C9-43FF-86CC-284EB80235CF}" type="pres">
      <dgm:prSet presAssocID="{D26F3E84-5D02-47FF-9DD4-8FD9030E22D0}" presName="node" presStyleLbl="node1" presStyleIdx="1" presStyleCnt="4">
        <dgm:presLayoutVars>
          <dgm:bulletEnabled val="1"/>
        </dgm:presLayoutVars>
      </dgm:prSet>
      <dgm:spPr/>
    </dgm:pt>
    <dgm:pt modelId="{74639418-44A9-4C9D-BABC-C335A568607E}" type="pres">
      <dgm:prSet presAssocID="{725629F2-8F98-4EDC-BBC6-97161040F10C}" presName="sibTrans" presStyleCnt="0"/>
      <dgm:spPr/>
    </dgm:pt>
    <dgm:pt modelId="{FAC0574E-CE4C-48B0-967F-2699DD10D00C}" type="pres">
      <dgm:prSet presAssocID="{44525BC8-0F5B-4E14-AB88-712C92EF440A}" presName="node" presStyleLbl="node1" presStyleIdx="2" presStyleCnt="4">
        <dgm:presLayoutVars>
          <dgm:bulletEnabled val="1"/>
        </dgm:presLayoutVars>
      </dgm:prSet>
      <dgm:spPr/>
    </dgm:pt>
    <dgm:pt modelId="{63524EF9-D91F-47C4-997A-C0530C52FA51}" type="pres">
      <dgm:prSet presAssocID="{92DE7C03-24CB-47B5-B48C-17C68905E403}" presName="sibTrans" presStyleCnt="0"/>
      <dgm:spPr/>
    </dgm:pt>
    <dgm:pt modelId="{DBB771CD-709C-4B0A-8428-04086EDD7B77}" type="pres">
      <dgm:prSet presAssocID="{2554046E-7F7D-40B5-AF08-0A389DE82A2F}" presName="node" presStyleLbl="node1" presStyleIdx="3" presStyleCnt="4">
        <dgm:presLayoutVars>
          <dgm:bulletEnabled val="1"/>
        </dgm:presLayoutVars>
      </dgm:prSet>
      <dgm:spPr/>
    </dgm:pt>
  </dgm:ptLst>
  <dgm:cxnLst>
    <dgm:cxn modelId="{F05DCC14-8538-4602-911C-F9B565AE92A0}" srcId="{B5B314EA-3F34-4DED-8BE5-4170B55BA4CD}" destId="{44525BC8-0F5B-4E14-AB88-712C92EF440A}" srcOrd="2" destOrd="0" parTransId="{407E6A69-4C4F-44B4-A55C-BFF4A82ADD8D}" sibTransId="{92DE7C03-24CB-47B5-B48C-17C68905E403}"/>
    <dgm:cxn modelId="{EEF21C37-323F-4421-B509-F9A3943D0A47}" srcId="{B5B314EA-3F34-4DED-8BE5-4170B55BA4CD}" destId="{2554046E-7F7D-40B5-AF08-0A389DE82A2F}" srcOrd="3" destOrd="0" parTransId="{4C20E62A-4610-47D9-8727-7ADA1CB32DB4}" sibTransId="{3216C952-9D69-46BC-AA9F-204D5ED7BF05}"/>
    <dgm:cxn modelId="{E40917A5-F221-4441-8A12-2137C405015B}" type="presOf" srcId="{729D11C2-70F6-471C-A83D-5495CAEE7923}" destId="{94EF04D9-F845-4806-9FAC-D0AB3BDA7B2A}" srcOrd="0" destOrd="0" presId="urn:microsoft.com/office/officeart/2005/8/layout/default"/>
    <dgm:cxn modelId="{872FFDB8-1D75-4476-8D4C-7E26D58AEF5B}" type="presOf" srcId="{44525BC8-0F5B-4E14-AB88-712C92EF440A}" destId="{FAC0574E-CE4C-48B0-967F-2699DD10D00C}" srcOrd="0" destOrd="0" presId="urn:microsoft.com/office/officeart/2005/8/layout/default"/>
    <dgm:cxn modelId="{77BAEDBB-A3A1-4D6F-B488-67E25319EA45}" type="presOf" srcId="{D26F3E84-5D02-47FF-9DD4-8FD9030E22D0}" destId="{1D18B634-D1C9-43FF-86CC-284EB80235CF}" srcOrd="0" destOrd="0" presId="urn:microsoft.com/office/officeart/2005/8/layout/default"/>
    <dgm:cxn modelId="{6A9DD3C8-1E6A-494D-8FCD-75446C40E878}" srcId="{B5B314EA-3F34-4DED-8BE5-4170B55BA4CD}" destId="{729D11C2-70F6-471C-A83D-5495CAEE7923}" srcOrd="0" destOrd="0" parTransId="{E50C4DC9-DCB3-4376-8754-CA5A08DA059E}" sibTransId="{6ABAE677-EE33-420E-B953-CB1B2A6077D9}"/>
    <dgm:cxn modelId="{4EB494E6-AAC4-4403-AAA3-4E4BA19B619A}" type="presOf" srcId="{2554046E-7F7D-40B5-AF08-0A389DE82A2F}" destId="{DBB771CD-709C-4B0A-8428-04086EDD7B77}" srcOrd="0" destOrd="0" presId="urn:microsoft.com/office/officeart/2005/8/layout/default"/>
    <dgm:cxn modelId="{53EFC7EC-08BF-41BB-B00B-8639E3D9433A}" srcId="{B5B314EA-3F34-4DED-8BE5-4170B55BA4CD}" destId="{D26F3E84-5D02-47FF-9DD4-8FD9030E22D0}" srcOrd="1" destOrd="0" parTransId="{E96E1C8A-E42E-4E2D-8356-6F81E9A77298}" sibTransId="{725629F2-8F98-4EDC-BBC6-97161040F10C}"/>
    <dgm:cxn modelId="{C02D5EF7-0AA8-48E0-BE42-0947C53A2E0D}" type="presOf" srcId="{B5B314EA-3F34-4DED-8BE5-4170B55BA4CD}" destId="{300A9477-F5A5-4B36-8662-BB2B7568C81D}" srcOrd="0" destOrd="0" presId="urn:microsoft.com/office/officeart/2005/8/layout/default"/>
    <dgm:cxn modelId="{8CD79353-0936-402C-8864-ECE826F7D265}" type="presParOf" srcId="{300A9477-F5A5-4B36-8662-BB2B7568C81D}" destId="{94EF04D9-F845-4806-9FAC-D0AB3BDA7B2A}" srcOrd="0" destOrd="0" presId="urn:microsoft.com/office/officeart/2005/8/layout/default"/>
    <dgm:cxn modelId="{3EB70A8A-0C48-44B8-8ACB-A371C0C2A390}" type="presParOf" srcId="{300A9477-F5A5-4B36-8662-BB2B7568C81D}" destId="{F80250D4-780E-4EBF-8AAB-5FB8A50D0DAF}" srcOrd="1" destOrd="0" presId="urn:microsoft.com/office/officeart/2005/8/layout/default"/>
    <dgm:cxn modelId="{4A902D4B-02AC-46DF-A0A9-87B125D5B91F}" type="presParOf" srcId="{300A9477-F5A5-4B36-8662-BB2B7568C81D}" destId="{1D18B634-D1C9-43FF-86CC-284EB80235CF}" srcOrd="2" destOrd="0" presId="urn:microsoft.com/office/officeart/2005/8/layout/default"/>
    <dgm:cxn modelId="{F15C1121-596F-46BA-84FB-DD850FEB8ECD}" type="presParOf" srcId="{300A9477-F5A5-4B36-8662-BB2B7568C81D}" destId="{74639418-44A9-4C9D-BABC-C335A568607E}" srcOrd="3" destOrd="0" presId="urn:microsoft.com/office/officeart/2005/8/layout/default"/>
    <dgm:cxn modelId="{2C985542-8847-4005-A191-4C2FA260C7C9}" type="presParOf" srcId="{300A9477-F5A5-4B36-8662-BB2B7568C81D}" destId="{FAC0574E-CE4C-48B0-967F-2699DD10D00C}" srcOrd="4" destOrd="0" presId="urn:microsoft.com/office/officeart/2005/8/layout/default"/>
    <dgm:cxn modelId="{55D83C44-2822-4E54-A2D4-CA23477527AE}" type="presParOf" srcId="{300A9477-F5A5-4B36-8662-BB2B7568C81D}" destId="{63524EF9-D91F-47C4-997A-C0530C52FA51}" srcOrd="5" destOrd="0" presId="urn:microsoft.com/office/officeart/2005/8/layout/default"/>
    <dgm:cxn modelId="{6218DB85-B54F-48E2-8D9F-FD3D75591104}" type="presParOf" srcId="{300A9477-F5A5-4B36-8662-BB2B7568C81D}" destId="{DBB771CD-709C-4B0A-8428-04086EDD7B7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1B8742-92F7-48F3-8634-B91C592251D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75F6830D-C5AD-49BF-B304-68D0BAFFC74E}">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008000"/>
        </a:solidFill>
        <a:ln>
          <a:noFill/>
        </a:ln>
      </dgm:spPr>
      <dgm:t>
        <a:bodyPr/>
        <a:lstStyle/>
        <a:p>
          <a:pPr algn="ctr"/>
          <a:r>
            <a:rPr lang="en-GB" sz="2000" dirty="0"/>
            <a:t>The CBF is a simple way to move eligible staff through their pay points and is the agreed replacement for automatic pay progression, agreed as part of the </a:t>
          </a:r>
          <a:r>
            <a:rPr lang="en-GB" sz="2000" b="1" dirty="0"/>
            <a:t>2018 Pay Modernisation Agreement</a:t>
          </a:r>
          <a:endParaRPr lang="en-GB" sz="2000" dirty="0"/>
        </a:p>
      </dgm:t>
    </dgm:pt>
    <dgm:pt modelId="{C7B403EC-756D-4891-930C-FC3EDC833722}" type="parTrans" cxnId="{C549EBC1-91E6-45E4-86CE-942A054678DA}">
      <dgm:prSet/>
      <dgm:spPr/>
      <dgm:t>
        <a:bodyPr/>
        <a:lstStyle/>
        <a:p>
          <a:endParaRPr lang="en-GB"/>
        </a:p>
      </dgm:t>
    </dgm:pt>
    <dgm:pt modelId="{250CA142-F95A-4D13-A11A-EADA9B80F20F}" type="sibTrans" cxnId="{C549EBC1-91E6-45E4-86CE-942A054678DA}">
      <dgm:prSet/>
      <dgm:spPr/>
      <dgm:t>
        <a:bodyPr/>
        <a:lstStyle/>
        <a:p>
          <a:endParaRPr lang="en-GB"/>
        </a:p>
      </dgm:t>
    </dgm:pt>
    <dgm:pt modelId="{1CEBB763-61F7-43FD-9ED9-2339887DE510}" type="pres">
      <dgm:prSet presAssocID="{EC1B8742-92F7-48F3-8634-B91C592251DE}" presName="linear" presStyleCnt="0">
        <dgm:presLayoutVars>
          <dgm:animLvl val="lvl"/>
          <dgm:resizeHandles val="exact"/>
        </dgm:presLayoutVars>
      </dgm:prSet>
      <dgm:spPr/>
    </dgm:pt>
    <dgm:pt modelId="{F24CC9E9-0A90-4E20-B8C9-E21C9E997C79}" type="pres">
      <dgm:prSet presAssocID="{75F6830D-C5AD-49BF-B304-68D0BAFFC74E}" presName="parentText" presStyleLbl="node1" presStyleIdx="0" presStyleCnt="1" custLinFactNeighborX="247" custLinFactNeighborY="4951">
        <dgm:presLayoutVars>
          <dgm:chMax val="0"/>
          <dgm:bulletEnabled val="1"/>
        </dgm:presLayoutVars>
      </dgm:prSet>
      <dgm:spPr/>
    </dgm:pt>
  </dgm:ptLst>
  <dgm:cxnLst>
    <dgm:cxn modelId="{EC03877C-9DD3-427C-BD6C-8D32BAFDE094}" type="presOf" srcId="{75F6830D-C5AD-49BF-B304-68D0BAFFC74E}" destId="{F24CC9E9-0A90-4E20-B8C9-E21C9E997C79}" srcOrd="0" destOrd="0" presId="urn:microsoft.com/office/officeart/2005/8/layout/vList2"/>
    <dgm:cxn modelId="{C549EBC1-91E6-45E4-86CE-942A054678DA}" srcId="{EC1B8742-92F7-48F3-8634-B91C592251DE}" destId="{75F6830D-C5AD-49BF-B304-68D0BAFFC74E}" srcOrd="0" destOrd="0" parTransId="{C7B403EC-756D-4891-930C-FC3EDC833722}" sibTransId="{250CA142-F95A-4D13-A11A-EADA9B80F20F}"/>
    <dgm:cxn modelId="{CAC194D7-0F34-41A1-BCD0-BF84151013EB}" type="presOf" srcId="{EC1B8742-92F7-48F3-8634-B91C592251DE}" destId="{1CEBB763-61F7-43FD-9ED9-2339887DE510}" srcOrd="0" destOrd="0" presId="urn:microsoft.com/office/officeart/2005/8/layout/vList2"/>
    <dgm:cxn modelId="{B0B5008F-66DD-4689-B07A-935DDFC2A057}" type="presParOf" srcId="{1CEBB763-61F7-43FD-9ED9-2339887DE510}" destId="{F24CC9E9-0A90-4E20-B8C9-E21C9E997C7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1B8742-92F7-48F3-8634-B91C592251D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75F6830D-C5AD-49BF-B304-68D0BAFFC74E}">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008000"/>
        </a:solidFill>
        <a:ln>
          <a:noFill/>
        </a:ln>
      </dgm:spPr>
      <dgm:t>
        <a:bodyPr/>
        <a:lstStyle/>
        <a:p>
          <a:pPr algn="ctr"/>
          <a:r>
            <a:rPr lang="en-GB" sz="2000" dirty="0"/>
            <a:t>The CBF is a simple way to move eligible staff through their pay points and is the agreed replacement for automatic pay progression, agreed as part of the </a:t>
          </a:r>
          <a:r>
            <a:rPr lang="en-GB" sz="2000" b="1" dirty="0"/>
            <a:t>2018 Pay Modernisation Agreement</a:t>
          </a:r>
          <a:endParaRPr lang="en-GB" sz="2000" dirty="0"/>
        </a:p>
      </dgm:t>
    </dgm:pt>
    <dgm:pt modelId="{C7B403EC-756D-4891-930C-FC3EDC833722}" type="parTrans" cxnId="{C549EBC1-91E6-45E4-86CE-942A054678DA}">
      <dgm:prSet/>
      <dgm:spPr/>
      <dgm:t>
        <a:bodyPr/>
        <a:lstStyle/>
        <a:p>
          <a:endParaRPr lang="en-GB"/>
        </a:p>
      </dgm:t>
    </dgm:pt>
    <dgm:pt modelId="{250CA142-F95A-4D13-A11A-EADA9B80F20F}" type="sibTrans" cxnId="{C549EBC1-91E6-45E4-86CE-942A054678DA}">
      <dgm:prSet/>
      <dgm:spPr/>
      <dgm:t>
        <a:bodyPr/>
        <a:lstStyle/>
        <a:p>
          <a:endParaRPr lang="en-GB"/>
        </a:p>
      </dgm:t>
    </dgm:pt>
    <dgm:pt modelId="{1CEBB763-61F7-43FD-9ED9-2339887DE510}" type="pres">
      <dgm:prSet presAssocID="{EC1B8742-92F7-48F3-8634-B91C592251DE}" presName="linear" presStyleCnt="0">
        <dgm:presLayoutVars>
          <dgm:animLvl val="lvl"/>
          <dgm:resizeHandles val="exact"/>
        </dgm:presLayoutVars>
      </dgm:prSet>
      <dgm:spPr/>
    </dgm:pt>
    <dgm:pt modelId="{F24CC9E9-0A90-4E20-B8C9-E21C9E997C79}" type="pres">
      <dgm:prSet presAssocID="{75F6830D-C5AD-49BF-B304-68D0BAFFC74E}" presName="parentText" presStyleLbl="node1" presStyleIdx="0" presStyleCnt="1" custLinFactNeighborX="247" custLinFactNeighborY="4951">
        <dgm:presLayoutVars>
          <dgm:chMax val="0"/>
          <dgm:bulletEnabled val="1"/>
        </dgm:presLayoutVars>
      </dgm:prSet>
      <dgm:spPr/>
    </dgm:pt>
  </dgm:ptLst>
  <dgm:cxnLst>
    <dgm:cxn modelId="{EC03877C-9DD3-427C-BD6C-8D32BAFDE094}" type="presOf" srcId="{75F6830D-C5AD-49BF-B304-68D0BAFFC74E}" destId="{F24CC9E9-0A90-4E20-B8C9-E21C9E997C79}" srcOrd="0" destOrd="0" presId="urn:microsoft.com/office/officeart/2005/8/layout/vList2"/>
    <dgm:cxn modelId="{C549EBC1-91E6-45E4-86CE-942A054678DA}" srcId="{EC1B8742-92F7-48F3-8634-B91C592251DE}" destId="{75F6830D-C5AD-49BF-B304-68D0BAFFC74E}" srcOrd="0" destOrd="0" parTransId="{C7B403EC-756D-4891-930C-FC3EDC833722}" sibTransId="{250CA142-F95A-4D13-A11A-EADA9B80F20F}"/>
    <dgm:cxn modelId="{CAC194D7-0F34-41A1-BCD0-BF84151013EB}" type="presOf" srcId="{EC1B8742-92F7-48F3-8634-B91C592251DE}" destId="{1CEBB763-61F7-43FD-9ED9-2339887DE510}" srcOrd="0" destOrd="0" presId="urn:microsoft.com/office/officeart/2005/8/layout/vList2"/>
    <dgm:cxn modelId="{B0B5008F-66DD-4689-B07A-935DDFC2A057}" type="presParOf" srcId="{1CEBB763-61F7-43FD-9ED9-2339887DE510}" destId="{F24CC9E9-0A90-4E20-B8C9-E21C9E997C7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146208-7F78-4CA4-BC77-3601A021F2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040193CB-F94C-4450-91D0-0650CFCD5F56}">
      <dgm:prSet phldrT="[Text]" custT="1"/>
      <dgm:spPr>
        <a:solidFill>
          <a:srgbClr val="008000"/>
        </a:solidFill>
        <a:ln>
          <a:noFill/>
        </a:ln>
      </dgm:spPr>
      <dgm:t>
        <a:bodyPr/>
        <a:lstStyle/>
        <a:p>
          <a:r>
            <a:rPr lang="en-GB" sz="2000" dirty="0">
              <a:latin typeface="+mj-lt"/>
            </a:rPr>
            <a:t>How might these changes affect our team?</a:t>
          </a:r>
        </a:p>
      </dgm:t>
    </dgm:pt>
    <dgm:pt modelId="{0E9B6034-BFF2-4638-8BC8-5B8DF2D6800E}" type="parTrans" cxnId="{8D58BD4B-804F-4F1C-AB4B-7C1B0FF251C7}">
      <dgm:prSet/>
      <dgm:spPr/>
      <dgm:t>
        <a:bodyPr/>
        <a:lstStyle/>
        <a:p>
          <a:endParaRPr lang="en-GB"/>
        </a:p>
      </dgm:t>
    </dgm:pt>
    <dgm:pt modelId="{02D3500F-F106-4B1E-9B73-36C321A78730}" type="sibTrans" cxnId="{8D58BD4B-804F-4F1C-AB4B-7C1B0FF251C7}">
      <dgm:prSet/>
      <dgm:spPr/>
      <dgm:t>
        <a:bodyPr/>
        <a:lstStyle/>
        <a:p>
          <a:endParaRPr lang="en-GB"/>
        </a:p>
      </dgm:t>
    </dgm:pt>
    <dgm:pt modelId="{072D8E17-AF0C-4A10-A143-790051023ECB}">
      <dgm:prSet phldrT="[Text]" custT="1"/>
      <dgm:spPr>
        <a:solidFill>
          <a:srgbClr val="B88AB5"/>
        </a:solidFill>
        <a:ln>
          <a:noFill/>
        </a:ln>
      </dgm:spPr>
      <dgm:t>
        <a:bodyPr/>
        <a:lstStyle/>
        <a:p>
          <a:r>
            <a:rPr lang="en-GB" sz="2000" dirty="0">
              <a:latin typeface="+mj-lt"/>
            </a:rPr>
            <a:t>Are we clear on our individual and team next steps and delivery?</a:t>
          </a:r>
        </a:p>
      </dgm:t>
    </dgm:pt>
    <dgm:pt modelId="{E34F9738-FD1F-48FA-924C-AAC55ADB257F}" type="parTrans" cxnId="{837BA6D3-1123-4038-9FBE-F577F7C564F5}">
      <dgm:prSet/>
      <dgm:spPr/>
      <dgm:t>
        <a:bodyPr/>
        <a:lstStyle/>
        <a:p>
          <a:endParaRPr lang="en-GB"/>
        </a:p>
      </dgm:t>
    </dgm:pt>
    <dgm:pt modelId="{5C48ECDB-726A-41BF-A388-1B30A4DA46EF}" type="sibTrans" cxnId="{837BA6D3-1123-4038-9FBE-F577F7C564F5}">
      <dgm:prSet/>
      <dgm:spPr/>
      <dgm:t>
        <a:bodyPr/>
        <a:lstStyle/>
        <a:p>
          <a:endParaRPr lang="en-GB"/>
        </a:p>
      </dgm:t>
    </dgm:pt>
    <dgm:pt modelId="{929C5B19-94D2-4FD0-B645-54B59D86019A}">
      <dgm:prSet phldrT="[Text]" custT="1"/>
      <dgm:spPr>
        <a:solidFill>
          <a:srgbClr val="0070C0"/>
        </a:solidFill>
        <a:ln>
          <a:noFill/>
        </a:ln>
      </dgm:spPr>
      <dgm:t>
        <a:bodyPr/>
        <a:lstStyle/>
        <a:p>
          <a:r>
            <a:rPr lang="en-GB" sz="2000" dirty="0">
              <a:latin typeface="+mj-lt"/>
            </a:rPr>
            <a:t>How are we managing change?  Do we need support?</a:t>
          </a:r>
        </a:p>
      </dgm:t>
    </dgm:pt>
    <dgm:pt modelId="{DF977788-DD36-4E5B-A613-58BBF14DA500}" type="parTrans" cxnId="{2C8079ED-C6E5-4339-A149-B51B7BFEA51E}">
      <dgm:prSet/>
      <dgm:spPr/>
      <dgm:t>
        <a:bodyPr/>
        <a:lstStyle/>
        <a:p>
          <a:endParaRPr lang="en-GB"/>
        </a:p>
      </dgm:t>
    </dgm:pt>
    <dgm:pt modelId="{463B7534-91DC-44F1-A34F-4B123F29B714}" type="sibTrans" cxnId="{2C8079ED-C6E5-4339-A149-B51B7BFEA51E}">
      <dgm:prSet/>
      <dgm:spPr/>
      <dgm:t>
        <a:bodyPr/>
        <a:lstStyle/>
        <a:p>
          <a:endParaRPr lang="en-GB"/>
        </a:p>
      </dgm:t>
    </dgm:pt>
    <dgm:pt modelId="{09ADD7ED-F3D3-4990-9095-D7584A9C0553}" type="pres">
      <dgm:prSet presAssocID="{CF146208-7F78-4CA4-BC77-3601A021F27D}" presName="linear" presStyleCnt="0">
        <dgm:presLayoutVars>
          <dgm:dir/>
          <dgm:animLvl val="lvl"/>
          <dgm:resizeHandles val="exact"/>
        </dgm:presLayoutVars>
      </dgm:prSet>
      <dgm:spPr/>
    </dgm:pt>
    <dgm:pt modelId="{C7036E02-AD17-49FA-88A4-F1C1FA58D9C4}" type="pres">
      <dgm:prSet presAssocID="{040193CB-F94C-4450-91D0-0650CFCD5F56}" presName="parentLin" presStyleCnt="0"/>
      <dgm:spPr/>
    </dgm:pt>
    <dgm:pt modelId="{04DE415D-510E-4D3C-B7BE-48F7B9DF7C4C}" type="pres">
      <dgm:prSet presAssocID="{040193CB-F94C-4450-91D0-0650CFCD5F56}" presName="parentLeftMargin" presStyleLbl="node1" presStyleIdx="0" presStyleCnt="3"/>
      <dgm:spPr/>
    </dgm:pt>
    <dgm:pt modelId="{AB637719-FEEB-4F64-A14C-AA7761BF2CC4}" type="pres">
      <dgm:prSet presAssocID="{040193CB-F94C-4450-91D0-0650CFCD5F56}" presName="parentText" presStyleLbl="node1" presStyleIdx="0" presStyleCnt="3">
        <dgm:presLayoutVars>
          <dgm:chMax val="0"/>
          <dgm:bulletEnabled val="1"/>
        </dgm:presLayoutVars>
      </dgm:prSet>
      <dgm:spPr/>
    </dgm:pt>
    <dgm:pt modelId="{EFCC871B-BEF6-4E1A-BA3E-848E84E89962}" type="pres">
      <dgm:prSet presAssocID="{040193CB-F94C-4450-91D0-0650CFCD5F56}" presName="negativeSpace" presStyleCnt="0"/>
      <dgm:spPr/>
    </dgm:pt>
    <dgm:pt modelId="{2DBC1FA2-ACB0-4C98-92B2-9AD4C39D550F}" type="pres">
      <dgm:prSet presAssocID="{040193CB-F94C-4450-91D0-0650CFCD5F56}" presName="childText" presStyleLbl="conFgAcc1" presStyleIdx="0" presStyleCnt="3">
        <dgm:presLayoutVars>
          <dgm:bulletEnabled val="1"/>
        </dgm:presLayoutVars>
      </dgm:prSet>
      <dgm:spPr>
        <a:ln w="28575">
          <a:solidFill>
            <a:schemeClr val="bg1">
              <a:lumMod val="50000"/>
            </a:schemeClr>
          </a:solidFill>
        </a:ln>
      </dgm:spPr>
    </dgm:pt>
    <dgm:pt modelId="{60EDA6A4-775B-41D2-A770-2FEB7282F234}" type="pres">
      <dgm:prSet presAssocID="{02D3500F-F106-4B1E-9B73-36C321A78730}" presName="spaceBetweenRectangles" presStyleCnt="0"/>
      <dgm:spPr/>
    </dgm:pt>
    <dgm:pt modelId="{5502882C-5124-45FE-B696-346808FEFE9A}" type="pres">
      <dgm:prSet presAssocID="{072D8E17-AF0C-4A10-A143-790051023ECB}" presName="parentLin" presStyleCnt="0"/>
      <dgm:spPr/>
    </dgm:pt>
    <dgm:pt modelId="{E24ECAE8-312D-4B25-B65B-4DA7196E0AF1}" type="pres">
      <dgm:prSet presAssocID="{072D8E17-AF0C-4A10-A143-790051023ECB}" presName="parentLeftMargin" presStyleLbl="node1" presStyleIdx="0" presStyleCnt="3"/>
      <dgm:spPr/>
    </dgm:pt>
    <dgm:pt modelId="{F5B03DF8-10C7-44CD-A96B-35B97D5F42FB}" type="pres">
      <dgm:prSet presAssocID="{072D8E17-AF0C-4A10-A143-790051023ECB}" presName="parentText" presStyleLbl="node1" presStyleIdx="1" presStyleCnt="3">
        <dgm:presLayoutVars>
          <dgm:chMax val="0"/>
          <dgm:bulletEnabled val="1"/>
        </dgm:presLayoutVars>
      </dgm:prSet>
      <dgm:spPr/>
    </dgm:pt>
    <dgm:pt modelId="{70C8D41F-CB14-45C9-BF0D-072FE69BF1FC}" type="pres">
      <dgm:prSet presAssocID="{072D8E17-AF0C-4A10-A143-790051023ECB}" presName="negativeSpace" presStyleCnt="0"/>
      <dgm:spPr/>
    </dgm:pt>
    <dgm:pt modelId="{CE971A16-963B-4B6A-AAD2-2D174B2AF089}" type="pres">
      <dgm:prSet presAssocID="{072D8E17-AF0C-4A10-A143-790051023ECB}" presName="childText" presStyleLbl="conFgAcc1" presStyleIdx="1" presStyleCnt="3">
        <dgm:presLayoutVars>
          <dgm:bulletEnabled val="1"/>
        </dgm:presLayoutVars>
      </dgm:prSet>
      <dgm:spPr>
        <a:ln w="28575">
          <a:solidFill>
            <a:schemeClr val="bg1">
              <a:lumMod val="50000"/>
            </a:schemeClr>
          </a:solidFill>
        </a:ln>
      </dgm:spPr>
    </dgm:pt>
    <dgm:pt modelId="{F05071C0-BA5C-4ADE-95A6-B1E5F2F6B16A}" type="pres">
      <dgm:prSet presAssocID="{5C48ECDB-726A-41BF-A388-1B30A4DA46EF}" presName="spaceBetweenRectangles" presStyleCnt="0"/>
      <dgm:spPr/>
    </dgm:pt>
    <dgm:pt modelId="{2E4BB535-2F9C-4868-884C-10618B9EFFE6}" type="pres">
      <dgm:prSet presAssocID="{929C5B19-94D2-4FD0-B645-54B59D86019A}" presName="parentLin" presStyleCnt="0"/>
      <dgm:spPr/>
    </dgm:pt>
    <dgm:pt modelId="{F3FE3FDB-3594-4CB3-BE11-24EF9CCF4CFC}" type="pres">
      <dgm:prSet presAssocID="{929C5B19-94D2-4FD0-B645-54B59D86019A}" presName="parentLeftMargin" presStyleLbl="node1" presStyleIdx="1" presStyleCnt="3"/>
      <dgm:spPr/>
    </dgm:pt>
    <dgm:pt modelId="{80995470-B5B3-4FC6-8C40-EF451D499967}" type="pres">
      <dgm:prSet presAssocID="{929C5B19-94D2-4FD0-B645-54B59D86019A}" presName="parentText" presStyleLbl="node1" presStyleIdx="2" presStyleCnt="3">
        <dgm:presLayoutVars>
          <dgm:chMax val="0"/>
          <dgm:bulletEnabled val="1"/>
        </dgm:presLayoutVars>
      </dgm:prSet>
      <dgm:spPr/>
    </dgm:pt>
    <dgm:pt modelId="{20799DFF-70A3-4D66-9C19-326C91EE9B7D}" type="pres">
      <dgm:prSet presAssocID="{929C5B19-94D2-4FD0-B645-54B59D86019A}" presName="negativeSpace" presStyleCnt="0"/>
      <dgm:spPr/>
    </dgm:pt>
    <dgm:pt modelId="{05C1D062-D12D-469C-B8F0-91033F981BC3}" type="pres">
      <dgm:prSet presAssocID="{929C5B19-94D2-4FD0-B645-54B59D86019A}" presName="childText" presStyleLbl="conFgAcc1" presStyleIdx="2" presStyleCnt="3">
        <dgm:presLayoutVars>
          <dgm:bulletEnabled val="1"/>
        </dgm:presLayoutVars>
      </dgm:prSet>
      <dgm:spPr>
        <a:ln w="28575">
          <a:solidFill>
            <a:schemeClr val="bg1">
              <a:lumMod val="50000"/>
            </a:schemeClr>
          </a:solidFill>
        </a:ln>
      </dgm:spPr>
    </dgm:pt>
  </dgm:ptLst>
  <dgm:cxnLst>
    <dgm:cxn modelId="{F9384615-B392-4CA3-87F2-9EAAEB35A1CE}" type="presOf" srcId="{929C5B19-94D2-4FD0-B645-54B59D86019A}" destId="{F3FE3FDB-3594-4CB3-BE11-24EF9CCF4CFC}" srcOrd="0" destOrd="0" presId="urn:microsoft.com/office/officeart/2005/8/layout/list1"/>
    <dgm:cxn modelId="{E8CEEF1E-65CE-46A1-B190-F903C9A4B605}" type="presOf" srcId="{CF146208-7F78-4CA4-BC77-3601A021F27D}" destId="{09ADD7ED-F3D3-4990-9095-D7584A9C0553}" srcOrd="0" destOrd="0" presId="urn:microsoft.com/office/officeart/2005/8/layout/list1"/>
    <dgm:cxn modelId="{E14BF420-07BF-4769-B9CF-9C94FF1B7FD0}" type="presOf" srcId="{040193CB-F94C-4450-91D0-0650CFCD5F56}" destId="{04DE415D-510E-4D3C-B7BE-48F7B9DF7C4C}" srcOrd="0" destOrd="0" presId="urn:microsoft.com/office/officeart/2005/8/layout/list1"/>
    <dgm:cxn modelId="{617ED72D-8F80-431F-9CA6-F8783DC03961}" type="presOf" srcId="{072D8E17-AF0C-4A10-A143-790051023ECB}" destId="{F5B03DF8-10C7-44CD-A96B-35B97D5F42FB}" srcOrd="1" destOrd="0" presId="urn:microsoft.com/office/officeart/2005/8/layout/list1"/>
    <dgm:cxn modelId="{C885B260-C21A-4948-95AD-33F5B2343D68}" type="presOf" srcId="{072D8E17-AF0C-4A10-A143-790051023ECB}" destId="{E24ECAE8-312D-4B25-B65B-4DA7196E0AF1}" srcOrd="0" destOrd="0" presId="urn:microsoft.com/office/officeart/2005/8/layout/list1"/>
    <dgm:cxn modelId="{8D58BD4B-804F-4F1C-AB4B-7C1B0FF251C7}" srcId="{CF146208-7F78-4CA4-BC77-3601A021F27D}" destId="{040193CB-F94C-4450-91D0-0650CFCD5F56}" srcOrd="0" destOrd="0" parTransId="{0E9B6034-BFF2-4638-8BC8-5B8DF2D6800E}" sibTransId="{02D3500F-F106-4B1E-9B73-36C321A78730}"/>
    <dgm:cxn modelId="{C845FDC6-8954-4F30-90E0-A41A4C6B0F4A}" type="presOf" srcId="{040193CB-F94C-4450-91D0-0650CFCD5F56}" destId="{AB637719-FEEB-4F64-A14C-AA7761BF2CC4}" srcOrd="1" destOrd="0" presId="urn:microsoft.com/office/officeart/2005/8/layout/list1"/>
    <dgm:cxn modelId="{837BA6D3-1123-4038-9FBE-F577F7C564F5}" srcId="{CF146208-7F78-4CA4-BC77-3601A021F27D}" destId="{072D8E17-AF0C-4A10-A143-790051023ECB}" srcOrd="1" destOrd="0" parTransId="{E34F9738-FD1F-48FA-924C-AAC55ADB257F}" sibTransId="{5C48ECDB-726A-41BF-A388-1B30A4DA46EF}"/>
    <dgm:cxn modelId="{2C8079ED-C6E5-4339-A149-B51B7BFEA51E}" srcId="{CF146208-7F78-4CA4-BC77-3601A021F27D}" destId="{929C5B19-94D2-4FD0-B645-54B59D86019A}" srcOrd="2" destOrd="0" parTransId="{DF977788-DD36-4E5B-A613-58BBF14DA500}" sibTransId="{463B7534-91DC-44F1-A34F-4B123F29B714}"/>
    <dgm:cxn modelId="{334134F5-953E-4A30-9C27-5C648E8E54D7}" type="presOf" srcId="{929C5B19-94D2-4FD0-B645-54B59D86019A}" destId="{80995470-B5B3-4FC6-8C40-EF451D499967}" srcOrd="1" destOrd="0" presId="urn:microsoft.com/office/officeart/2005/8/layout/list1"/>
    <dgm:cxn modelId="{1459CCF5-081D-4D4F-B03F-9D21AC0A15B9}" type="presParOf" srcId="{09ADD7ED-F3D3-4990-9095-D7584A9C0553}" destId="{C7036E02-AD17-49FA-88A4-F1C1FA58D9C4}" srcOrd="0" destOrd="0" presId="urn:microsoft.com/office/officeart/2005/8/layout/list1"/>
    <dgm:cxn modelId="{F20EBA4F-331C-46A7-8A46-4BE0F7327315}" type="presParOf" srcId="{C7036E02-AD17-49FA-88A4-F1C1FA58D9C4}" destId="{04DE415D-510E-4D3C-B7BE-48F7B9DF7C4C}" srcOrd="0" destOrd="0" presId="urn:microsoft.com/office/officeart/2005/8/layout/list1"/>
    <dgm:cxn modelId="{C4951403-90FC-4F5D-8626-8E76550616F5}" type="presParOf" srcId="{C7036E02-AD17-49FA-88A4-F1C1FA58D9C4}" destId="{AB637719-FEEB-4F64-A14C-AA7761BF2CC4}" srcOrd="1" destOrd="0" presId="urn:microsoft.com/office/officeart/2005/8/layout/list1"/>
    <dgm:cxn modelId="{087FCE5B-FBDD-4C64-9829-7C612BB830F8}" type="presParOf" srcId="{09ADD7ED-F3D3-4990-9095-D7584A9C0553}" destId="{EFCC871B-BEF6-4E1A-BA3E-848E84E89962}" srcOrd="1" destOrd="0" presId="urn:microsoft.com/office/officeart/2005/8/layout/list1"/>
    <dgm:cxn modelId="{048AA275-73A2-49EB-A16C-2215EB28AF03}" type="presParOf" srcId="{09ADD7ED-F3D3-4990-9095-D7584A9C0553}" destId="{2DBC1FA2-ACB0-4C98-92B2-9AD4C39D550F}" srcOrd="2" destOrd="0" presId="urn:microsoft.com/office/officeart/2005/8/layout/list1"/>
    <dgm:cxn modelId="{B8B9A615-5438-4E3B-8C1A-F160F76239AF}" type="presParOf" srcId="{09ADD7ED-F3D3-4990-9095-D7584A9C0553}" destId="{60EDA6A4-775B-41D2-A770-2FEB7282F234}" srcOrd="3" destOrd="0" presId="urn:microsoft.com/office/officeart/2005/8/layout/list1"/>
    <dgm:cxn modelId="{9E5427D0-962D-483F-AE34-08692BC6DBF1}" type="presParOf" srcId="{09ADD7ED-F3D3-4990-9095-D7584A9C0553}" destId="{5502882C-5124-45FE-B696-346808FEFE9A}" srcOrd="4" destOrd="0" presId="urn:microsoft.com/office/officeart/2005/8/layout/list1"/>
    <dgm:cxn modelId="{485F2B7F-B6CD-4D62-B188-AF4D1743BB9E}" type="presParOf" srcId="{5502882C-5124-45FE-B696-346808FEFE9A}" destId="{E24ECAE8-312D-4B25-B65B-4DA7196E0AF1}" srcOrd="0" destOrd="0" presId="urn:microsoft.com/office/officeart/2005/8/layout/list1"/>
    <dgm:cxn modelId="{E13F9F8C-DC99-4E49-AD95-0893D943D0F7}" type="presParOf" srcId="{5502882C-5124-45FE-B696-346808FEFE9A}" destId="{F5B03DF8-10C7-44CD-A96B-35B97D5F42FB}" srcOrd="1" destOrd="0" presId="urn:microsoft.com/office/officeart/2005/8/layout/list1"/>
    <dgm:cxn modelId="{69D94867-8826-4294-9EAC-0208321E7C0F}" type="presParOf" srcId="{09ADD7ED-F3D3-4990-9095-D7584A9C0553}" destId="{70C8D41F-CB14-45C9-BF0D-072FE69BF1FC}" srcOrd="5" destOrd="0" presId="urn:microsoft.com/office/officeart/2005/8/layout/list1"/>
    <dgm:cxn modelId="{AB536B9E-329C-41A8-A417-6E61DD972571}" type="presParOf" srcId="{09ADD7ED-F3D3-4990-9095-D7584A9C0553}" destId="{CE971A16-963B-4B6A-AAD2-2D174B2AF089}" srcOrd="6" destOrd="0" presId="urn:microsoft.com/office/officeart/2005/8/layout/list1"/>
    <dgm:cxn modelId="{59B411EA-E618-438F-9A1A-6765345B7B25}" type="presParOf" srcId="{09ADD7ED-F3D3-4990-9095-D7584A9C0553}" destId="{F05071C0-BA5C-4ADE-95A6-B1E5F2F6B16A}" srcOrd="7" destOrd="0" presId="urn:microsoft.com/office/officeart/2005/8/layout/list1"/>
    <dgm:cxn modelId="{55A03F24-71C5-47D0-B438-4626D4F2BC9E}" type="presParOf" srcId="{09ADD7ED-F3D3-4990-9095-D7584A9C0553}" destId="{2E4BB535-2F9C-4868-884C-10618B9EFFE6}" srcOrd="8" destOrd="0" presId="urn:microsoft.com/office/officeart/2005/8/layout/list1"/>
    <dgm:cxn modelId="{8F2786FB-2618-4792-BF1B-D056902D5EE8}" type="presParOf" srcId="{2E4BB535-2F9C-4868-884C-10618B9EFFE6}" destId="{F3FE3FDB-3594-4CB3-BE11-24EF9CCF4CFC}" srcOrd="0" destOrd="0" presId="urn:microsoft.com/office/officeart/2005/8/layout/list1"/>
    <dgm:cxn modelId="{50D7B2CC-DD08-46FC-A332-3FE7A376DF9C}" type="presParOf" srcId="{2E4BB535-2F9C-4868-884C-10618B9EFFE6}" destId="{80995470-B5B3-4FC6-8C40-EF451D499967}" srcOrd="1" destOrd="0" presId="urn:microsoft.com/office/officeart/2005/8/layout/list1"/>
    <dgm:cxn modelId="{4FDE1BDC-0332-4912-94A3-AEC10279DF2E}" type="presParOf" srcId="{09ADD7ED-F3D3-4990-9095-D7584A9C0553}" destId="{20799DFF-70A3-4D66-9C19-326C91EE9B7D}" srcOrd="9" destOrd="0" presId="urn:microsoft.com/office/officeart/2005/8/layout/list1"/>
    <dgm:cxn modelId="{579CA30B-8410-46C7-88D5-1792E69CB597}" type="presParOf" srcId="{09ADD7ED-F3D3-4990-9095-D7584A9C0553}" destId="{05C1D062-D12D-469C-B8F0-91033F981BC3}" srcOrd="10" destOrd="0" presId="urn:microsoft.com/office/officeart/2005/8/layout/list1"/>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F04D9-F845-4806-9FAC-D0AB3BDA7B2A}">
      <dsp:nvSpPr>
        <dsp:cNvPr id="0" name=""/>
        <dsp:cNvSpPr/>
      </dsp:nvSpPr>
      <dsp:spPr>
        <a:xfrm>
          <a:off x="969" y="172202"/>
          <a:ext cx="3779203" cy="2267521"/>
        </a:xfrm>
        <a:prstGeom prst="rect">
          <a:avLst/>
        </a:prstGeom>
        <a:solidFill>
          <a:srgbClr val="3399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We celebrate our people and our successes</a:t>
          </a:r>
        </a:p>
      </dsp:txBody>
      <dsp:txXfrm>
        <a:off x="969" y="172202"/>
        <a:ext cx="3779203" cy="2267521"/>
      </dsp:txXfrm>
    </dsp:sp>
    <dsp:sp modelId="{1D18B634-D1C9-43FF-86CC-284EB80235CF}">
      <dsp:nvSpPr>
        <dsp:cNvPr id="0" name=""/>
        <dsp:cNvSpPr/>
      </dsp:nvSpPr>
      <dsp:spPr>
        <a:xfrm>
          <a:off x="4158092" y="172202"/>
          <a:ext cx="3779203" cy="2267521"/>
        </a:xfrm>
        <a:prstGeom prst="rect">
          <a:avLst/>
        </a:prstGeom>
        <a:solidFill>
          <a:srgbClr val="00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We’re aware of and informed about national and regional changes</a:t>
          </a:r>
        </a:p>
      </dsp:txBody>
      <dsp:txXfrm>
        <a:off x="4158092" y="172202"/>
        <a:ext cx="3779203" cy="2267521"/>
      </dsp:txXfrm>
    </dsp:sp>
    <dsp:sp modelId="{FAC0574E-CE4C-48B0-967F-2699DD10D00C}">
      <dsp:nvSpPr>
        <dsp:cNvPr id="0" name=""/>
        <dsp:cNvSpPr/>
      </dsp:nvSpPr>
      <dsp:spPr>
        <a:xfrm>
          <a:off x="969" y="2817644"/>
          <a:ext cx="3779203" cy="2267521"/>
        </a:xfrm>
        <a:prstGeom prst="rect">
          <a:avLst/>
        </a:prstGeom>
        <a:solidFill>
          <a:srgbClr val="978E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We talk about how these changes might affect our team</a:t>
          </a:r>
        </a:p>
      </dsp:txBody>
      <dsp:txXfrm>
        <a:off x="969" y="2817644"/>
        <a:ext cx="3779203" cy="2267521"/>
      </dsp:txXfrm>
    </dsp:sp>
    <dsp:sp modelId="{DBB771CD-709C-4B0A-8428-04086EDD7B77}">
      <dsp:nvSpPr>
        <dsp:cNvPr id="0" name=""/>
        <dsp:cNvSpPr/>
      </dsp:nvSpPr>
      <dsp:spPr>
        <a:xfrm>
          <a:off x="4158092" y="2817644"/>
          <a:ext cx="3779203" cy="22675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We agree our team’s big deliverables each month </a:t>
          </a:r>
        </a:p>
      </dsp:txBody>
      <dsp:txXfrm>
        <a:off x="4158092" y="2817644"/>
        <a:ext cx="3779203" cy="2267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CC9E9-0A90-4E20-B8C9-E21C9E997C79}">
      <dsp:nvSpPr>
        <dsp:cNvPr id="0" name=""/>
        <dsp:cNvSpPr/>
      </dsp:nvSpPr>
      <dsp:spPr>
        <a:xfrm>
          <a:off x="0" y="1739"/>
          <a:ext cx="11133667" cy="1179360"/>
        </a:xfrm>
        <a:prstGeom prst="roundRect">
          <a:avLst/>
        </a:prstGeom>
        <a:solidFill>
          <a:srgbClr val="008000"/>
        </a:solidFill>
        <a:ln w="12700" cap="flat" cmpd="sng" algn="ctr">
          <a:noFill/>
          <a:prstDash val="solid"/>
          <a:miter lim="800000"/>
        </a:ln>
        <a:effectLst/>
        <a:scene3d>
          <a:camera prst="orthographicFront"/>
          <a:lightRig rig="flat" dir="t"/>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The CBF is a simple way to move eligible staff through their pay points and is the agreed replacement for automatic pay progression, agreed as part of the </a:t>
          </a:r>
          <a:r>
            <a:rPr lang="en-GB" sz="2000" b="1" kern="1200" dirty="0"/>
            <a:t>2018 Pay Modernisation Agreement</a:t>
          </a:r>
          <a:endParaRPr lang="en-GB" sz="2000" kern="1200" dirty="0"/>
        </a:p>
      </dsp:txBody>
      <dsp:txXfrm>
        <a:off x="57572" y="59311"/>
        <a:ext cx="11018523" cy="10642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CC9E9-0A90-4E20-B8C9-E21C9E997C79}">
      <dsp:nvSpPr>
        <dsp:cNvPr id="0" name=""/>
        <dsp:cNvSpPr/>
      </dsp:nvSpPr>
      <dsp:spPr>
        <a:xfrm>
          <a:off x="0" y="1739"/>
          <a:ext cx="11133667" cy="1179360"/>
        </a:xfrm>
        <a:prstGeom prst="roundRect">
          <a:avLst/>
        </a:prstGeom>
        <a:solidFill>
          <a:srgbClr val="008000"/>
        </a:solidFill>
        <a:ln w="12700" cap="flat" cmpd="sng" algn="ctr">
          <a:noFill/>
          <a:prstDash val="solid"/>
          <a:miter lim="800000"/>
        </a:ln>
        <a:effectLst/>
        <a:scene3d>
          <a:camera prst="orthographicFront"/>
          <a:lightRig rig="flat" dir="t"/>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The CBF is a simple way to move eligible staff through their pay points and is the agreed replacement for automatic pay progression, agreed as part of the </a:t>
          </a:r>
          <a:r>
            <a:rPr lang="en-GB" sz="2000" b="1" kern="1200" dirty="0"/>
            <a:t>2018 Pay Modernisation Agreement</a:t>
          </a:r>
          <a:endParaRPr lang="en-GB" sz="2000" kern="1200" dirty="0"/>
        </a:p>
      </dsp:txBody>
      <dsp:txXfrm>
        <a:off x="57572" y="59311"/>
        <a:ext cx="11018523" cy="10642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C1FA2-ACB0-4C98-92B2-9AD4C39D550F}">
      <dsp:nvSpPr>
        <dsp:cNvPr id="0" name=""/>
        <dsp:cNvSpPr/>
      </dsp:nvSpPr>
      <dsp:spPr>
        <a:xfrm>
          <a:off x="0" y="532428"/>
          <a:ext cx="11701848" cy="8568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AB637719-FEEB-4F64-A14C-AA7761BF2CC4}">
      <dsp:nvSpPr>
        <dsp:cNvPr id="0" name=""/>
        <dsp:cNvSpPr/>
      </dsp:nvSpPr>
      <dsp:spPr>
        <a:xfrm>
          <a:off x="585092" y="30587"/>
          <a:ext cx="8191293" cy="1003680"/>
        </a:xfrm>
        <a:prstGeom prst="roundRect">
          <a:avLst/>
        </a:prstGeom>
        <a:solidFill>
          <a:srgbClr val="008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611" tIns="0" rIns="309611"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mj-lt"/>
            </a:rPr>
            <a:t>How might these changes affect our team?</a:t>
          </a:r>
        </a:p>
      </dsp:txBody>
      <dsp:txXfrm>
        <a:off x="634088" y="79583"/>
        <a:ext cx="8093301" cy="905688"/>
      </dsp:txXfrm>
    </dsp:sp>
    <dsp:sp modelId="{CE971A16-963B-4B6A-AAD2-2D174B2AF089}">
      <dsp:nvSpPr>
        <dsp:cNvPr id="0" name=""/>
        <dsp:cNvSpPr/>
      </dsp:nvSpPr>
      <dsp:spPr>
        <a:xfrm>
          <a:off x="0" y="2074668"/>
          <a:ext cx="11701848" cy="8568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F5B03DF8-10C7-44CD-A96B-35B97D5F42FB}">
      <dsp:nvSpPr>
        <dsp:cNvPr id="0" name=""/>
        <dsp:cNvSpPr/>
      </dsp:nvSpPr>
      <dsp:spPr>
        <a:xfrm>
          <a:off x="585092" y="1572828"/>
          <a:ext cx="8191293" cy="1003680"/>
        </a:xfrm>
        <a:prstGeom prst="roundRect">
          <a:avLst/>
        </a:prstGeom>
        <a:solidFill>
          <a:srgbClr val="B88AB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611" tIns="0" rIns="309611"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mj-lt"/>
            </a:rPr>
            <a:t>Are we clear on our individual and team next steps and delivery?</a:t>
          </a:r>
        </a:p>
      </dsp:txBody>
      <dsp:txXfrm>
        <a:off x="634088" y="1621824"/>
        <a:ext cx="8093301" cy="905688"/>
      </dsp:txXfrm>
    </dsp:sp>
    <dsp:sp modelId="{05C1D062-D12D-469C-B8F0-91033F981BC3}">
      <dsp:nvSpPr>
        <dsp:cNvPr id="0" name=""/>
        <dsp:cNvSpPr/>
      </dsp:nvSpPr>
      <dsp:spPr>
        <a:xfrm>
          <a:off x="0" y="3616908"/>
          <a:ext cx="11701848" cy="8568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80995470-B5B3-4FC6-8C40-EF451D499967}">
      <dsp:nvSpPr>
        <dsp:cNvPr id="0" name=""/>
        <dsp:cNvSpPr/>
      </dsp:nvSpPr>
      <dsp:spPr>
        <a:xfrm>
          <a:off x="585092" y="3115067"/>
          <a:ext cx="8191293" cy="1003680"/>
        </a:xfrm>
        <a:prstGeom prst="round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611" tIns="0" rIns="309611"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mj-lt"/>
            </a:rPr>
            <a:t>How are we managing change?  Do we need support?</a:t>
          </a:r>
        </a:p>
      </dsp:txBody>
      <dsp:txXfrm>
        <a:off x="634088" y="3164063"/>
        <a:ext cx="8093301"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49149-B57C-7E49-89EA-D1494E9291F6}" type="datetimeFigureOut">
              <a:rPr lang="en-US" smtClean="0"/>
              <a:t>7/28/2021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8A50D-95A0-3449-9134-B4955750AE5B}" type="slidenum">
              <a:rPr lang="en-US" smtClean="0"/>
              <a:t>‹#›</a:t>
            </a:fld>
            <a:endParaRPr lang="en-US"/>
          </a:p>
        </p:txBody>
      </p:sp>
    </p:spTree>
    <p:extLst>
      <p:ext uri="{BB962C8B-B14F-4D97-AF65-F5344CB8AC3E}">
        <p14:creationId xmlns:p14="http://schemas.microsoft.com/office/powerpoint/2010/main" val="11426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a:t>
            </a:fld>
            <a:endParaRPr lang="en-US"/>
          </a:p>
        </p:txBody>
      </p:sp>
    </p:spTree>
    <p:extLst>
      <p:ext uri="{BB962C8B-B14F-4D97-AF65-F5344CB8AC3E}">
        <p14:creationId xmlns:p14="http://schemas.microsoft.com/office/powerpoint/2010/main" val="405102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62D1-1675-3B4F-9A6A-51B011948592}"/>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dirty="0"/>
              <a:t>Presentation title goes here</a:t>
            </a:r>
            <a:endParaRPr lang="en-US" dirty="0"/>
          </a:p>
        </p:txBody>
      </p:sp>
      <p:sp>
        <p:nvSpPr>
          <p:cNvPr id="3" name="Content Placeholder 2">
            <a:extLst>
              <a:ext uri="{FF2B5EF4-FFF2-40B4-BE49-F238E27FC236}">
                <a16:creationId xmlns:a16="http://schemas.microsoft.com/office/drawing/2014/main" id="{26A9FAFB-EEB1-B94B-953A-0FDF5C583B7B}"/>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dirty="0"/>
              <a:t>Subtitle goes here</a:t>
            </a:r>
          </a:p>
        </p:txBody>
      </p:sp>
    </p:spTree>
    <p:extLst>
      <p:ext uri="{BB962C8B-B14F-4D97-AF65-F5344CB8AC3E}">
        <p14:creationId xmlns:p14="http://schemas.microsoft.com/office/powerpoint/2010/main" val="185944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08296A4-9FA0-3A40-A16A-24E06DFFD123}"/>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dirty="0"/>
              <a:t>Section divider goes here</a:t>
            </a:r>
            <a:endParaRPr lang="en-US" dirty="0"/>
          </a:p>
        </p:txBody>
      </p:sp>
      <p:sp>
        <p:nvSpPr>
          <p:cNvPr id="10" name="Content Placeholder 2">
            <a:extLst>
              <a:ext uri="{FF2B5EF4-FFF2-40B4-BE49-F238E27FC236}">
                <a16:creationId xmlns:a16="http://schemas.microsoft.com/office/drawing/2014/main" id="{A7B03276-F0E3-3B48-8A60-2BC9ACE1A068}"/>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dirty="0"/>
              <a:t>Subtitle goes here</a:t>
            </a:r>
          </a:p>
        </p:txBody>
      </p:sp>
    </p:spTree>
    <p:extLst>
      <p:ext uri="{BB962C8B-B14F-4D97-AF65-F5344CB8AC3E}">
        <p14:creationId xmlns:p14="http://schemas.microsoft.com/office/powerpoint/2010/main" val="220534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39200" y="365125"/>
            <a:ext cx="11313602" cy="1325563"/>
          </a:xfrm>
          <a:prstGeom prst="rect">
            <a:avLst/>
          </a:prstGeom>
        </p:spPr>
        <p:txBody>
          <a:bodyPr/>
          <a:lstStyle>
            <a:lvl1pPr>
              <a:defRPr sz="2400"/>
            </a:lvl1pPr>
          </a:lstStyle>
          <a:p>
            <a:r>
              <a:rPr lang="en-GB" dirty="0"/>
              <a:t>Presentation title two columns / picture</a:t>
            </a:r>
            <a:endParaRPr lang="en-US" dirty="0"/>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39201" y="1825625"/>
            <a:ext cx="5448644" cy="4084521"/>
          </a:xfrm>
          <a:prstGeom prst="rect">
            <a:avLst/>
          </a:prstGeom>
        </p:spPr>
        <p:txBody>
          <a:bodyPr/>
          <a:lstStyle>
            <a:lvl1pPr>
              <a:buNone/>
              <a:defRPr sz="2400"/>
            </a:lvl1pPr>
          </a:lstStyle>
          <a:p>
            <a:pPr lvl="0"/>
            <a:r>
              <a:rPr lang="en-US"/>
              <a:t>Click to edit Master text styles</a:t>
            </a:r>
          </a:p>
        </p:txBody>
      </p:sp>
      <p:sp>
        <p:nvSpPr>
          <p:cNvPr id="4" name="Content Placeholder 3">
            <a:extLst>
              <a:ext uri="{FF2B5EF4-FFF2-40B4-BE49-F238E27FC236}">
                <a16:creationId xmlns:a16="http://schemas.microsoft.com/office/drawing/2014/main" id="{2C6CC4AF-FF7A-BF43-BC46-C1C0F77FBCE8}"/>
              </a:ext>
            </a:extLst>
          </p:cNvPr>
          <p:cNvSpPr>
            <a:spLocks noGrp="1"/>
          </p:cNvSpPr>
          <p:nvPr>
            <p:ph sz="half" idx="2"/>
          </p:nvPr>
        </p:nvSpPr>
        <p:spPr>
          <a:xfrm>
            <a:off x="6304154" y="1825625"/>
            <a:ext cx="5448645" cy="4084521"/>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387441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46049" y="365125"/>
            <a:ext cx="11306750" cy="1325563"/>
          </a:xfrm>
          <a:prstGeom prst="rect">
            <a:avLst/>
          </a:prstGeom>
        </p:spPr>
        <p:txBody>
          <a:bodyPr/>
          <a:lstStyle>
            <a:lvl1pPr>
              <a:defRPr sz="2400"/>
            </a:lvl1pPr>
          </a:lstStyle>
          <a:p>
            <a:r>
              <a:rPr lang="en-GB" dirty="0"/>
              <a:t>Presentation title one column / picture</a:t>
            </a:r>
            <a:endParaRPr lang="en-US" dirty="0"/>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46049" y="1825625"/>
            <a:ext cx="11306750" cy="4351338"/>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66930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3731BF-221D-4858-932D-B044E917F89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BD9A42-A97A-4FAA-89C8-3216805CC491}"/>
              </a:ext>
            </a:extLst>
          </p:cNvPr>
          <p:cNvSpPr>
            <a:spLocks noGrp="1"/>
          </p:cNvSpPr>
          <p:nvPr>
            <p:ph type="title"/>
          </p:nvPr>
        </p:nvSpPr>
        <p:spPr/>
        <p:txBody>
          <a:bodyPr>
            <a:noAutofit/>
          </a:body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BB5A21B3-F91F-4C40-A2FF-7F2FDA7408EE}"/>
              </a:ext>
            </a:extLst>
          </p:cNvPr>
          <p:cNvSpPr>
            <a:spLocks noGrp="1"/>
          </p:cNvSpPr>
          <p:nvPr>
            <p:ph idx="1"/>
          </p:nvPr>
        </p:nvSpPr>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a:extLst>
              <a:ext uri="{FF2B5EF4-FFF2-40B4-BE49-F238E27FC236}">
                <a16:creationId xmlns:a16="http://schemas.microsoft.com/office/drawing/2014/main" id="{0B988EC3-C1AC-456C-A714-29AD25AA99BF}"/>
              </a:ext>
            </a:extLst>
          </p:cNvPr>
          <p:cNvSpPr>
            <a:spLocks noGrp="1"/>
          </p:cNvSpPr>
          <p:nvPr>
            <p:ph type="ftr" sz="quarter" idx="11"/>
          </p:nvPr>
        </p:nvSpPr>
        <p:spPr/>
        <p:txBody>
          <a:bodyPr/>
          <a:lstStyle/>
          <a:p>
            <a:r>
              <a:rPr lang="en-GB" dirty="0"/>
              <a:t>On the Insert ribbon select Header &amp; Footer to edit this holding text</a:t>
            </a:r>
          </a:p>
        </p:txBody>
      </p:sp>
      <p:sp>
        <p:nvSpPr>
          <p:cNvPr id="6" name="Slide Number Placeholder 5">
            <a:extLst>
              <a:ext uri="{FF2B5EF4-FFF2-40B4-BE49-F238E27FC236}">
                <a16:creationId xmlns:a16="http://schemas.microsoft.com/office/drawing/2014/main" id="{2FD018E3-1711-4800-B816-902F2740A433}"/>
              </a:ext>
            </a:extLst>
          </p:cNvPr>
          <p:cNvSpPr>
            <a:spLocks noGrp="1"/>
          </p:cNvSpPr>
          <p:nvPr>
            <p:ph type="sldNum" sz="quarter" idx="12"/>
          </p:nvPr>
        </p:nvSpPr>
        <p:spPr>
          <a:xfrm>
            <a:off x="11596687" y="6296257"/>
            <a:ext cx="276225" cy="365125"/>
          </a:xfrm>
        </p:spPr>
        <p:txBody>
          <a:bodyPr/>
          <a:lstStyle>
            <a:lvl1pPr algn="ctr">
              <a:defRPr/>
            </a:lvl1pPr>
          </a:lstStyle>
          <a:p>
            <a:fld id="{6BA6D896-E1CD-4198-B852-D6590D56DF76}" type="slidenum">
              <a:rPr lang="en-GB" smtClean="0"/>
              <a:pPr/>
              <a:t>‹#›</a:t>
            </a:fld>
            <a:endParaRPr lang="en-GB" dirty="0"/>
          </a:p>
        </p:txBody>
      </p:sp>
    </p:spTree>
    <p:extLst>
      <p:ext uri="{BB962C8B-B14F-4D97-AF65-F5344CB8AC3E}">
        <p14:creationId xmlns:p14="http://schemas.microsoft.com/office/powerpoint/2010/main" val="5459355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18EF0-62D9-F242-9F7C-33658F720C78}"/>
              </a:ext>
            </a:extLst>
          </p:cNvPr>
          <p:cNvSpPr>
            <a:spLocks noGrp="1"/>
          </p:cNvSpPr>
          <p:nvPr>
            <p:ph type="title"/>
          </p:nvPr>
        </p:nvSpPr>
        <p:spPr>
          <a:xfrm>
            <a:off x="669073" y="365125"/>
            <a:ext cx="1068472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3047060-90BF-6949-9CB6-931BF6B90DE1}"/>
              </a:ext>
            </a:extLst>
          </p:cNvPr>
          <p:cNvSpPr>
            <a:spLocks noGrp="1"/>
          </p:cNvSpPr>
          <p:nvPr>
            <p:ph type="body" idx="1"/>
          </p:nvPr>
        </p:nvSpPr>
        <p:spPr>
          <a:xfrm>
            <a:off x="669073" y="1825625"/>
            <a:ext cx="1068472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97F729A5-7369-DA42-89F0-1C6FE2380121}"/>
              </a:ext>
            </a:extLst>
          </p:cNvPr>
          <p:cNvSpPr txBox="1"/>
          <p:nvPr userDrawn="1"/>
        </p:nvSpPr>
        <p:spPr>
          <a:xfrm>
            <a:off x="3216925" y="6279615"/>
            <a:ext cx="8535873" cy="338554"/>
          </a:xfrm>
          <a:prstGeom prst="rect">
            <a:avLst/>
          </a:prstGeom>
          <a:noFill/>
        </p:spPr>
        <p:txBody>
          <a:bodyPr wrap="square" rtlCol="0">
            <a:spAutoFit/>
          </a:bodyPr>
          <a:lstStyle/>
          <a:p>
            <a:pPr algn="r"/>
            <a:fld id="{3F5CCEBB-904A-6D40-BA4B-9803D6425421}" type="slidenum">
              <a:rPr lang="en-US" sz="1600" b="1" smtClean="0">
                <a:solidFill>
                  <a:schemeClr val="bg1"/>
                </a:solidFill>
                <a:latin typeface="+mj-lt"/>
              </a:rPr>
              <a:pPr algn="r"/>
              <a:t>‹#›</a:t>
            </a:fld>
            <a:endParaRPr lang="en-US" sz="1600" b="1" dirty="0">
              <a:solidFill>
                <a:schemeClr val="bg1"/>
              </a:solidFill>
              <a:latin typeface="+mj-lt"/>
            </a:endParaRPr>
          </a:p>
        </p:txBody>
      </p:sp>
    </p:spTree>
    <p:extLst>
      <p:ext uri="{BB962C8B-B14F-4D97-AF65-F5344CB8AC3E}">
        <p14:creationId xmlns:p14="http://schemas.microsoft.com/office/powerpoint/2010/main" val="94868313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60" r:id="rId4"/>
  </p:sldLayoutIdLst>
  <p:hf hdr="0" dt="0"/>
  <p:txStyles>
    <p:titleStyle>
      <a:lvl1pPr algn="l" defTabSz="914400" rtl="0" eaLnBrk="1" latinLnBrk="0" hangingPunct="1">
        <a:lnSpc>
          <a:spcPct val="90000"/>
        </a:lnSpc>
        <a:spcBef>
          <a:spcPct val="0"/>
        </a:spcBef>
        <a:buNone/>
        <a:defRPr sz="3600" b="1" kern="1200">
          <a:solidFill>
            <a:srgbClr val="7030A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C3EE9-71B6-4FE8-B8AA-15895CE72E91}"/>
              </a:ext>
            </a:extLst>
          </p:cNvPr>
          <p:cNvSpPr>
            <a:spLocks noGrp="1"/>
          </p:cNvSpPr>
          <p:nvPr>
            <p:ph type="title"/>
          </p:nvPr>
        </p:nvSpPr>
        <p:spPr>
          <a:xfrm>
            <a:off x="716757" y="514118"/>
            <a:ext cx="10743406" cy="630470"/>
          </a:xfrm>
          <a:prstGeom prst="rect">
            <a:avLst/>
          </a:prstGeom>
        </p:spPr>
        <p:txBody>
          <a:bodyPr vert="horz" lIns="0" tIns="0" rIns="0" bIns="0" rtlCol="0" anchor="ctr">
            <a:normAutofit/>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5E3875E1-C33E-4DDB-898A-C921EBC74F70}"/>
              </a:ext>
            </a:extLst>
          </p:cNvPr>
          <p:cNvSpPr>
            <a:spLocks noGrp="1"/>
          </p:cNvSpPr>
          <p:nvPr>
            <p:ph type="body" idx="1"/>
          </p:nvPr>
        </p:nvSpPr>
        <p:spPr>
          <a:xfrm>
            <a:off x="716757" y="1334400"/>
            <a:ext cx="10742400" cy="4351338"/>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a:extLst>
              <a:ext uri="{FF2B5EF4-FFF2-40B4-BE49-F238E27FC236}">
                <a16:creationId xmlns:a16="http://schemas.microsoft.com/office/drawing/2014/main" id="{45D7D04E-64DF-42B2-8E30-7FB7A79023CF}"/>
              </a:ext>
            </a:extLst>
          </p:cNvPr>
          <p:cNvSpPr>
            <a:spLocks noGrp="1"/>
          </p:cNvSpPr>
          <p:nvPr>
            <p:ph type="ftr" sz="quarter" idx="3"/>
          </p:nvPr>
        </p:nvSpPr>
        <p:spPr>
          <a:xfrm>
            <a:off x="716757" y="5991225"/>
            <a:ext cx="7324725" cy="365125"/>
          </a:xfrm>
          <a:prstGeom prst="rect">
            <a:avLst/>
          </a:prstGeom>
        </p:spPr>
        <p:txBody>
          <a:bodyPr vert="horz" lIns="0" tIns="0" rIns="0" bIns="0" rtlCol="0" anchor="b"/>
          <a:lstStyle>
            <a:lvl1pPr algn="l">
              <a:defRPr sz="1200">
                <a:solidFill>
                  <a:schemeClr val="tx1"/>
                </a:solidFill>
              </a:defRPr>
            </a:lvl1pPr>
          </a:lstStyle>
          <a:p>
            <a:r>
              <a:rPr lang="en-GB" dirty="0"/>
              <a:t>On the Insert ribbon select Header &amp; Footer to edit this holding text</a:t>
            </a:r>
          </a:p>
        </p:txBody>
      </p:sp>
      <p:sp>
        <p:nvSpPr>
          <p:cNvPr id="6" name="Slide Number Placeholder 5">
            <a:extLst>
              <a:ext uri="{FF2B5EF4-FFF2-40B4-BE49-F238E27FC236}">
                <a16:creationId xmlns:a16="http://schemas.microsoft.com/office/drawing/2014/main" id="{BA6B1BCD-4FD2-4FE8-9CC4-693EAF30FDB2}"/>
              </a:ext>
            </a:extLst>
          </p:cNvPr>
          <p:cNvSpPr>
            <a:spLocks noGrp="1"/>
          </p:cNvSpPr>
          <p:nvPr>
            <p:ph type="sldNum" sz="quarter" idx="4"/>
          </p:nvPr>
        </p:nvSpPr>
        <p:spPr>
          <a:xfrm>
            <a:off x="9030713" y="6296257"/>
            <a:ext cx="2428444" cy="365125"/>
          </a:xfrm>
          <a:prstGeom prst="rect">
            <a:avLst/>
          </a:prstGeom>
        </p:spPr>
        <p:txBody>
          <a:bodyPr vert="horz" lIns="0" tIns="0" rIns="0" bIns="0" rtlCol="0" anchor="ctr"/>
          <a:lstStyle>
            <a:lvl1pPr algn="r">
              <a:defRPr sz="1600" b="1">
                <a:solidFill>
                  <a:schemeClr val="bg1"/>
                </a:solidFill>
              </a:defRPr>
            </a:lvl1pPr>
          </a:lstStyle>
          <a:p>
            <a:fld id="{3E3063E6-7AB2-4A74-A192-3E322B5BAD54}" type="slidenum">
              <a:rPr lang="en-GB" smtClean="0"/>
              <a:pPr/>
              <a:t>‹#›</a:t>
            </a:fld>
            <a:endParaRPr lang="en-GB" dirty="0"/>
          </a:p>
        </p:txBody>
      </p:sp>
    </p:spTree>
    <p:extLst>
      <p:ext uri="{BB962C8B-B14F-4D97-AF65-F5344CB8AC3E}">
        <p14:creationId xmlns:p14="http://schemas.microsoft.com/office/powerpoint/2010/main" val="622137880"/>
      </p:ext>
    </p:extLst>
  </p:cSld>
  <p:clrMap bg1="lt1" tx1="dk1" bg2="lt2" tx2="dk2" accent1="accent1" accent2="accent2" accent3="accent3" accent4="accent4" accent5="accent5" accent6="accent6" hlink="hlink" folHlink="folHlink"/>
  <p:sldLayoutIdLst>
    <p:sldLayoutId id="2147483654" r:id="rId1"/>
  </p:sldLayoutIdLst>
  <p:hf hdr="0" dt="0"/>
  <p:txStyles>
    <p:title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452" userDrawn="1">
          <p15:clr>
            <a:srgbClr val="F26B43"/>
          </p15:clr>
        </p15:guide>
        <p15:guide id="3" pos="72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elcome-hub.hmppsintranet.org.uk/what-you-need-to-know/the-transfer-explained/mileage-buyout/"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assets.publishing.service.gov.uk/government/uploads/system/uploads/attachment_data/file/959745/HMPPS_-_The_Target_Operating_Model_for_the_Future_of_Probation_Services_in_England___Wales_-__English__-_09-02-2021.pdf" TargetMode="External"/><Relationship Id="rId7"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hyperlink" Target="https://welcome-hub.hmppsintranet.org.uk/what-you-need-to-know/annual-leave-calculator-for-crc/" TargetMode="External"/><Relationship Id="rId5" Type="http://schemas.openxmlformats.org/officeDocument/2006/relationships/hyperlink" Target="https://welcome-hub.hmppsintranet.org.uk/what-you-need-to-do/pre-transfer-learning/your-post-transition-learning/mandatory-civil-service-learning/" TargetMode="External"/><Relationship Id="rId4" Type="http://schemas.openxmlformats.org/officeDocument/2006/relationships/hyperlink" Target="https://welcome-hub.hmppsintranet.org.uk/support-and-how-to-get-in-touch/contacting-your-region-or-tea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elcome-hub.hmppsintranet.org.uk/what-you-need-to-do/pre-transfer-learning/your-post-transition-learning/mandatory-civil-service-learning/" TargetMode="External"/><Relationship Id="rId2" Type="http://schemas.openxmlformats.org/officeDocument/2006/relationships/hyperlink" Target="https://welcome-hub.hmppsintranet.org.uk/what-you-need-to-do/pre-transfer-learning/your-post-transition-learning/" TargetMode="Externa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elcome-hub.hmppsintranet.org.uk/what-you-need-to-know/annual-leave-calculator-for-crc/" TargetMode="External"/><Relationship Id="rId2" Type="http://schemas.openxmlformats.org/officeDocument/2006/relationships/hyperlink" Target="https://welcome-hub.hmppsintranet.org.uk/what-you-need-to-know/the-transfer-explained/understanding-the-national-agreement/#tab-id-5" TargetMode="Externa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hyperlink" Target="mailto:cbf-enquiries@justice.gov.uk" TargetMode="External"/><Relationship Id="rId3" Type="http://schemas.openxmlformats.org/officeDocument/2006/relationships/diagramLayout" Target="../diagrams/layout2.xml"/><Relationship Id="rId7" Type="http://schemas.openxmlformats.org/officeDocument/2006/relationships/hyperlink" Target="https://hmpps.myhub.sscl.com/hr-and-pay/working-here-staff-working-here/competency-based-pay-progression-framework-cbf-nps/cbf-introduction-nps" TargetMode="Externa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8" Type="http://schemas.openxmlformats.org/officeDocument/2006/relationships/hyperlink" Target="mailto:cbf-enquiries@justice.gov.uk" TargetMode="External"/><Relationship Id="rId3" Type="http://schemas.openxmlformats.org/officeDocument/2006/relationships/diagramLayout" Target="../diagrams/layout3.xml"/><Relationship Id="rId7" Type="http://schemas.openxmlformats.org/officeDocument/2006/relationships/hyperlink" Target="https://hmpps.myhub.sscl.com/hr-and-pay/working-here-staff-working-here/competency-based-pay-progression-framework-cbf-nps/cbf-introduction-nps" TargetMode="Externa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hyperlink" Target="https://www.gov.uk/government/news/government-sets-out-ambitious-plan-to-tackle-drivers-of-crime"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4.sv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teams.microsoft.com/l/meetup-join/19%3ameeting_NmQwMzgxYTAtNmZiNy00M2NjLTgyYWItMDcwYmUwYzdhZmI2%40thread.v2/0?context=%7b%22Tid%22%3a%22c6874728-71e6-41fe-a9e1-2e8c36776ad8%22%2c%22Oid%22%3a%222f1f5960-6c2e-4a57-86bb-b21705dbfb47%22%2c%22IsBroadcastMeeting%22%3atrue%7d&amp;btype=a&amp;role=a" TargetMode="External"/><Relationship Id="rId2" Type="http://schemas.openxmlformats.org/officeDocument/2006/relationships/hyperlink" Target="https://teams.microsoft.com/l/meetup-join/19%3ameeting_MjZkNTY3NDMtYTkxMi00OGEzLWJjYjItNzk0N2Y5ZTQzN2U1%40thread.v2/0?context=%7b%22Tid%22%3a%22c6874728-71e6-41fe-a9e1-2e8c36776ad8%22%2c%22Oid%22%3a%222f1f5960-6c2e-4a57-86bb-b21705dbfb47%22%2c%22IsBroadcastMeeting%22%3atrue%7d&amp;btype=a&amp;role=a" TargetMode="External"/><Relationship Id="rId1" Type="http://schemas.openxmlformats.org/officeDocument/2006/relationships/slideLayout" Target="../slideLayouts/slideLayout5.xml"/><Relationship Id="rId5" Type="http://schemas.openxmlformats.org/officeDocument/2006/relationships/hyperlink" Target="https://teams.microsoft.com/l/meetup-join/19%3ameeting_OTliZTYwODMtYTk0NC00NmMxLTgzYWUtNTVhNTdmNjYxOWVm%40thread.v2/0?context=%7b%22Tid%22%3a%22c6874728-71e6-41fe-a9e1-2e8c36776ad8%22%2c%22Oid%22%3a%222f1f5960-6c2e-4a57-86bb-b21705dbfb47%22%2c%22IsBroadcastMeeting%22%3atrue%7d&amp;btype=a&amp;role=a" TargetMode="External"/><Relationship Id="rId4" Type="http://schemas.openxmlformats.org/officeDocument/2006/relationships/hyperlink" Target="https://teams.microsoft.com/l/meetup-join/19%3ameeting_MzU2NTQwMjYtNGQyYS00MzE4LWFmM2YtZDhkYzY0YTVlNzRj%40thread.v2/0?context=%7b%22Tid%22%3a%22c6874728-71e6-41fe-a9e1-2e8c36776ad8%22%2c%22Oid%22%3a%222f1f5960-6c2e-4a57-86bb-b21705dbfb47%22%2c%22IsBroadcastMeeting%22%3atrue%7d&amp;btype=a&amp;role=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bc.co.uk/news/av/uk-57688735" TargetMode="External"/><Relationship Id="rId1" Type="http://schemas.openxmlformats.org/officeDocument/2006/relationships/slideLayout" Target="../slideLayouts/slideLayout5.xml"/><Relationship Id="rId4" Type="http://schemas.openxmlformats.org/officeDocument/2006/relationships/image" Target="cid:image003.png@01D77334.C641E5A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justicejobs.tal.net/vx/lang-en-GB/appcentre-8/brand-13/user-31863/xf-4ec257d02c69/wid-2/candidate/jobboard/vacancy/7/adv/?ftq=pso" TargetMode="External"/><Relationship Id="rId2" Type="http://schemas.openxmlformats.org/officeDocument/2006/relationships/hyperlink" Target="https://teams.microsoft.com/registration/KEeHxuZx_kGp4S6MNndq2A,pMcH5lhu0keyUxZuzdyc7A,hP4tuJNWikqnwIPHysdS0Q,0IstTEv1kESToBs_b2amXQ,jC3vZWRCGEaLYG87s1X3ow,leUnZANZBkKzIrFEjZpdGA?mode=read&amp;tenantId=c6874728-71e6-41fe-a9e1-2e8c36776ad8" TargetMode="Externa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hyperlink" Target="https://justicejobs.tal.net/vx/lang-en-GB/appcentre-12/brand-15/user-31863/xf-4ec257d02c69/wid-2/candidate/jobboard/vacancy/8/adv/?ftq=intake+1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elcome-hub.hmppsintranet.org.uk/what-you-need-to-know/technology-to-support-you-in-the-new-probation-service/tech-rollout-user-guides/laptop-and-phone-guides/" TargetMode="External"/><Relationship Id="rId2" Type="http://schemas.openxmlformats.org/officeDocument/2006/relationships/hyperlink" Target="https://welcome-hub.hmppsintranet.org.uk/wp-content/uploads/2021/07/PRP-Amend-Multi-Factor-Authentication-Phone-Number.docx" TargetMode="Externa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hyperlink" Target="https://welcome-hub.hmppsintranet.org.uk/what-you-need-to-know/technology-to-support-you-in-the-new-probation-service/new-microsoft-teams-telephony-service/ms-teams-voice-user-guide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elcome-hub.hmppsintranet.org.uk/what-you-need-to-do/pre-transfer-learning/how-to-access-mylearning/" TargetMode="External"/><Relationship Id="rId3" Type="http://schemas.openxmlformats.org/officeDocument/2006/relationships/hyperlink" Target="https://welcome-hub.hmppsintranet.org.uk/what-you-need-to-know/the-transfer-explained/what-to-expect-from-your-transfer-email/transfer-letter-qa/" TargetMode="External"/><Relationship Id="rId7" Type="http://schemas.openxmlformats.org/officeDocument/2006/relationships/hyperlink" Target="https://welcome-hub.hmppsintranet.org.uk/what-you-need-to-do/pre-transfer-learning/it-systems-learning/" TargetMode="External"/><Relationship Id="rId2" Type="http://schemas.openxmlformats.org/officeDocument/2006/relationships/hyperlink" Target="https://welcome-hub.hmppsintranet.org.uk/welcoming-you/probation-roundup/whats-new-on-the-hub/" TargetMode="External"/><Relationship Id="rId1" Type="http://schemas.openxmlformats.org/officeDocument/2006/relationships/slideLayout" Target="../slideLayouts/slideLayout5.xml"/><Relationship Id="rId6" Type="http://schemas.openxmlformats.org/officeDocument/2006/relationships/hyperlink" Target="https://welcome-hub.hmppsintranet.org.uk/what-you-need-to-do/pre-transfer-learning/your-post-transition-learning/" TargetMode="External"/><Relationship Id="rId5" Type="http://schemas.openxmlformats.org/officeDocument/2006/relationships/hyperlink" Target="https://welcome-hub.hmppsintranet.org.uk/what-you-need-to-do/pre-transfer-learning/" TargetMode="External"/><Relationship Id="rId10" Type="http://schemas.openxmlformats.org/officeDocument/2006/relationships/image" Target="../media/image11.png"/><Relationship Id="rId4" Type="http://schemas.openxmlformats.org/officeDocument/2006/relationships/hyperlink" Target="https://welcome-hub.hmppsintranet.org.uk/what-you-need-to-do/pre-transfer-learning/your-post-transition-learning/mandatory-civil-service-learning/" TargetMode="External"/><Relationship Id="rId9" Type="http://schemas.openxmlformats.org/officeDocument/2006/relationships/hyperlink" Target="https://welcome-hub.hmppsintranet.org.uk/what-you-need-to-know/national-standards-performance-and-qual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B5547-F2F2-0544-B4A7-1C6558521DED}"/>
              </a:ext>
            </a:extLst>
          </p:cNvPr>
          <p:cNvSpPr>
            <a:spLocks noGrp="1"/>
          </p:cNvSpPr>
          <p:nvPr>
            <p:ph type="title"/>
          </p:nvPr>
        </p:nvSpPr>
        <p:spPr>
          <a:xfrm>
            <a:off x="439293" y="2791313"/>
            <a:ext cx="11313413" cy="535648"/>
          </a:xfrm>
        </p:spPr>
        <p:txBody>
          <a:bodyPr>
            <a:normAutofit fontScale="90000"/>
          </a:bodyPr>
          <a:lstStyle/>
          <a:p>
            <a:pPr algn="ctr"/>
            <a:r>
              <a:rPr lang="en-US" dirty="0"/>
              <a:t>August 2021 Regional Team Briefing </a:t>
            </a:r>
          </a:p>
        </p:txBody>
      </p:sp>
      <p:pic>
        <p:nvPicPr>
          <p:cNvPr id="4" name="Graphic 3" descr="Marker">
            <a:extLst>
              <a:ext uri="{FF2B5EF4-FFF2-40B4-BE49-F238E27FC236}">
                <a16:creationId xmlns:a16="http://schemas.microsoft.com/office/drawing/2014/main" id="{3A807903-4187-4AA2-A6C4-43F709B8F6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821" y="4113464"/>
            <a:ext cx="1624396" cy="1624396"/>
          </a:xfrm>
          <a:prstGeom prst="rect">
            <a:avLst/>
          </a:prstGeom>
        </p:spPr>
      </p:pic>
      <p:sp>
        <p:nvSpPr>
          <p:cNvPr id="5" name="TextBox 4">
            <a:extLst>
              <a:ext uri="{FF2B5EF4-FFF2-40B4-BE49-F238E27FC236}">
                <a16:creationId xmlns:a16="http://schemas.microsoft.com/office/drawing/2014/main" id="{B925B827-AA16-4EC6-8E3C-528477FEFE5D}"/>
              </a:ext>
            </a:extLst>
          </p:cNvPr>
          <p:cNvSpPr txBox="1"/>
          <p:nvPr/>
        </p:nvSpPr>
        <p:spPr>
          <a:xfrm>
            <a:off x="218439" y="5663606"/>
            <a:ext cx="1127232"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a:t>
            </a:r>
            <a:r>
              <a:rPr kumimoji="0" lang="en-GB" sz="20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Region</a:t>
            </a:r>
            <a:r>
              <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3696981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A7B122-3300-4455-B963-FB759BF328B4}"/>
              </a:ext>
            </a:extLst>
          </p:cNvPr>
          <p:cNvSpPr>
            <a:spLocks noGrp="1"/>
          </p:cNvSpPr>
          <p:nvPr>
            <p:ph type="sldNum" sz="quarter" idx="12"/>
          </p:nvPr>
        </p:nvSpPr>
        <p:spPr/>
        <p:txBody>
          <a:bodyPr/>
          <a:lstStyle/>
          <a:p>
            <a:fld id="{6BA6D896-E1CD-4198-B852-D6590D56DF76}" type="slidenum">
              <a:rPr lang="en-GB" smtClean="0"/>
              <a:pPr/>
              <a:t>10</a:t>
            </a:fld>
            <a:endParaRPr lang="en-GB" dirty="0"/>
          </a:p>
        </p:txBody>
      </p:sp>
      <p:sp>
        <p:nvSpPr>
          <p:cNvPr id="14" name="Rectangle 13">
            <a:extLst>
              <a:ext uri="{FF2B5EF4-FFF2-40B4-BE49-F238E27FC236}">
                <a16:creationId xmlns:a16="http://schemas.microsoft.com/office/drawing/2014/main" id="{C4257A4E-1159-406C-93DA-8BD18781D512}"/>
              </a:ext>
            </a:extLst>
          </p:cNvPr>
          <p:cNvSpPr/>
          <p:nvPr/>
        </p:nvSpPr>
        <p:spPr>
          <a:xfrm>
            <a:off x="0" y="836380"/>
            <a:ext cx="5747657" cy="5459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lgn="ctr"/>
            <a:r>
              <a:rPr lang="en-GB" b="1" dirty="0">
                <a:solidFill>
                  <a:srgbClr val="008000"/>
                </a:solidFill>
              </a:rPr>
              <a:t>How to claim expenses if you are not covered by the National Agreement </a:t>
            </a:r>
            <a:br>
              <a:rPr lang="en-GB" sz="1600" b="1" dirty="0">
                <a:solidFill>
                  <a:schemeClr val="tx1"/>
                </a:solidFill>
              </a:rPr>
            </a:br>
            <a:endParaRPr lang="en-GB" sz="1600" b="1" dirty="0">
              <a:solidFill>
                <a:schemeClr val="tx1"/>
              </a:solidFill>
            </a:endParaRPr>
          </a:p>
          <a:p>
            <a:pPr marL="285750" indent="-285750">
              <a:buFont typeface="Arial" panose="020B0604020202020204" pitchFamily="34" charset="0"/>
              <a:buChar char="•"/>
            </a:pPr>
            <a:r>
              <a:rPr lang="en-GB" sz="1700" dirty="0">
                <a:solidFill>
                  <a:schemeClr val="tx1"/>
                </a:solidFill>
              </a:rPr>
              <a:t>If you transferred from a Parent Organisation or Supply Chain where the National Agreement doesn’t apply to you, the process to claim your expenses is different to the automated </a:t>
            </a:r>
            <a:r>
              <a:rPr lang="en-GB" sz="1700" dirty="0" err="1">
                <a:solidFill>
                  <a:schemeClr val="tx1"/>
                </a:solidFill>
              </a:rPr>
              <a:t>iExpenses</a:t>
            </a:r>
            <a:r>
              <a:rPr lang="en-GB" sz="1700" dirty="0">
                <a:solidFill>
                  <a:schemeClr val="tx1"/>
                </a:solidFill>
              </a:rPr>
              <a:t> process on SOP;  below explains how you make a claim</a:t>
            </a:r>
          </a:p>
          <a:p>
            <a:pPr marL="285750" indent="-285750">
              <a:buFont typeface="Arial" panose="020B0604020202020204" pitchFamily="34" charset="0"/>
              <a:buChar char="•"/>
            </a:pPr>
            <a:r>
              <a:rPr lang="en-GB" sz="1700" dirty="0">
                <a:solidFill>
                  <a:schemeClr val="tx1"/>
                </a:solidFill>
              </a:rPr>
              <a:t>A bespoke form has been provided to each region which will need to collate your expenses claim details and send them to SSCL for payment</a:t>
            </a:r>
          </a:p>
          <a:p>
            <a:pPr marL="285750" indent="-285750">
              <a:buFont typeface="Arial" panose="020B0604020202020204" pitchFamily="34" charset="0"/>
              <a:buChar char="•"/>
            </a:pPr>
            <a:r>
              <a:rPr lang="en-GB" sz="1700" dirty="0">
                <a:solidFill>
                  <a:schemeClr val="tx1"/>
                </a:solidFill>
              </a:rPr>
              <a:t>Your claim information should include </a:t>
            </a:r>
            <a:r>
              <a:rPr lang="en-GB" sz="1700" b="1" dirty="0">
                <a:solidFill>
                  <a:schemeClr val="tx1"/>
                </a:solidFill>
              </a:rPr>
              <a:t>your employee number, full name, line manager name, expenses rate, unit for your claim, i.e., number of days/hours/miles, your bank account sort code and account number</a:t>
            </a:r>
          </a:p>
          <a:p>
            <a:pPr marL="285750" indent="-285750">
              <a:buFont typeface="Arial" panose="020B0604020202020204" pitchFamily="34" charset="0"/>
              <a:buChar char="•"/>
            </a:pPr>
            <a:r>
              <a:rPr lang="en-GB" sz="1700" dirty="0">
                <a:solidFill>
                  <a:schemeClr val="tx1"/>
                </a:solidFill>
              </a:rPr>
              <a:t>You will need to send this information to </a:t>
            </a:r>
            <a:r>
              <a:rPr lang="en-GB" sz="1700" i="1" dirty="0">
                <a:solidFill>
                  <a:srgbClr val="FF0000"/>
                </a:solidFill>
                <a:highlight>
                  <a:srgbClr val="FFFF00"/>
                </a:highlight>
              </a:rPr>
              <a:t>regions to complete mailbox details here </a:t>
            </a:r>
            <a:r>
              <a:rPr lang="en-GB" sz="1700" dirty="0">
                <a:solidFill>
                  <a:schemeClr val="tx1"/>
                </a:solidFill>
              </a:rPr>
              <a:t>no later than </a:t>
            </a:r>
            <a:r>
              <a:rPr lang="en-GB" sz="1700" i="1" dirty="0">
                <a:solidFill>
                  <a:srgbClr val="FF0000"/>
                </a:solidFill>
                <a:highlight>
                  <a:srgbClr val="FFFF00"/>
                </a:highlight>
              </a:rPr>
              <a:t>enter date of the month here</a:t>
            </a:r>
          </a:p>
          <a:p>
            <a:pPr marL="285750" indent="-285750">
              <a:buFont typeface="Arial" panose="020B0604020202020204" pitchFamily="34" charset="0"/>
              <a:buChar char="•"/>
            </a:pPr>
            <a:r>
              <a:rPr lang="en-GB" sz="1700" dirty="0">
                <a:solidFill>
                  <a:schemeClr val="tx1"/>
                </a:solidFill>
              </a:rPr>
              <a:t>You must ensure your information is correct to avoid any delay in payment</a:t>
            </a:r>
          </a:p>
        </p:txBody>
      </p:sp>
      <p:sp>
        <p:nvSpPr>
          <p:cNvPr id="15" name="Rectangle 14">
            <a:extLst>
              <a:ext uri="{FF2B5EF4-FFF2-40B4-BE49-F238E27FC236}">
                <a16:creationId xmlns:a16="http://schemas.microsoft.com/office/drawing/2014/main" id="{948E8394-23C4-4573-9732-9A5F2FE82C1C}"/>
              </a:ext>
            </a:extLst>
          </p:cNvPr>
          <p:cNvSpPr/>
          <p:nvPr/>
        </p:nvSpPr>
        <p:spPr>
          <a:xfrm>
            <a:off x="6096000" y="836380"/>
            <a:ext cx="5776912" cy="4773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rgbClr val="008000"/>
                </a:solidFill>
              </a:rPr>
              <a:t>Mileage buyout appeals for transferred CRC staff </a:t>
            </a:r>
            <a:br>
              <a:rPr lang="en-GB" sz="1600" b="1" dirty="0">
                <a:solidFill>
                  <a:srgbClr val="7030A0"/>
                </a:solidFill>
              </a:rPr>
            </a:br>
            <a:endParaRPr lang="en-GB" sz="1600" b="1" dirty="0">
              <a:solidFill>
                <a:srgbClr val="7030A0"/>
              </a:solidFill>
            </a:endParaRPr>
          </a:p>
          <a:p>
            <a:pPr marL="285750" indent="-285750">
              <a:buFont typeface="Arial" panose="020B0604020202020204" pitchFamily="34" charset="0"/>
              <a:buChar char="•"/>
            </a:pPr>
            <a:r>
              <a:rPr lang="en-GB" sz="1700" dirty="0">
                <a:solidFill>
                  <a:schemeClr val="tx1"/>
                </a:solidFill>
              </a:rPr>
              <a:t>If you transferred from a CRC and were eligible for a mileage buyout scheme payment because you held essential car user status prior to transfer, you should have received your payment in your July pay and this would have appeared on your July pay slip</a:t>
            </a:r>
          </a:p>
          <a:p>
            <a:pPr marL="285750" indent="-285750">
              <a:buFont typeface="Arial" panose="020B0604020202020204" pitchFamily="34" charset="0"/>
              <a:buChar char="•"/>
            </a:pPr>
            <a:r>
              <a:rPr lang="en-GB" sz="1700" dirty="0">
                <a:solidFill>
                  <a:schemeClr val="tx1"/>
                </a:solidFill>
              </a:rPr>
              <a:t>You can find out more about the mileage buyout scheme and the eligibility criteria on the </a:t>
            </a:r>
            <a:r>
              <a:rPr lang="en-GB" sz="1700" dirty="0">
                <a:solidFill>
                  <a:schemeClr val="tx1"/>
                </a:solidFill>
                <a:hlinkClick r:id="rId2"/>
              </a:rPr>
              <a:t>Welcome Hub</a:t>
            </a:r>
            <a:endParaRPr lang="en-GB" sz="1700" b="1" dirty="0">
              <a:solidFill>
                <a:schemeClr val="tx1"/>
              </a:solidFill>
            </a:endParaRPr>
          </a:p>
          <a:p>
            <a:pPr marL="285750" indent="-285750">
              <a:buFont typeface="Arial" panose="020B0604020202020204" pitchFamily="34" charset="0"/>
              <a:buChar char="•"/>
            </a:pPr>
            <a:r>
              <a:rPr lang="en-GB" sz="1700" b="1" dirty="0">
                <a:solidFill>
                  <a:schemeClr val="tx1"/>
                </a:solidFill>
              </a:rPr>
              <a:t>If you did not receive a payment and believe you were entitled to one, you can submit an appeal between 30 July and 20 August 2021</a:t>
            </a:r>
            <a:endParaRPr lang="en-GB" sz="1700" dirty="0">
              <a:solidFill>
                <a:schemeClr val="tx1"/>
              </a:solidFill>
            </a:endParaRPr>
          </a:p>
          <a:p>
            <a:pPr marL="285750" indent="-285750">
              <a:buFont typeface="Arial" panose="020B0604020202020204" pitchFamily="34" charset="0"/>
              <a:buChar char="•"/>
            </a:pPr>
            <a:r>
              <a:rPr lang="en-GB" sz="1700" dirty="0">
                <a:solidFill>
                  <a:schemeClr val="tx1"/>
                </a:solidFill>
              </a:rPr>
              <a:t>Details of the appeals form you need to complete, accepted supporting evidence and the functional mailbox to where you submit your appeal are available on the </a:t>
            </a:r>
            <a:r>
              <a:rPr lang="en-GB" sz="1700" dirty="0">
                <a:solidFill>
                  <a:schemeClr val="tx1"/>
                </a:solidFill>
                <a:hlinkClick r:id="rId2"/>
              </a:rPr>
              <a:t>Mileage Buyout page </a:t>
            </a:r>
            <a:r>
              <a:rPr lang="en-GB" sz="1700" dirty="0">
                <a:solidFill>
                  <a:schemeClr val="tx1"/>
                </a:solidFill>
              </a:rPr>
              <a:t>on the Welcome Hub</a:t>
            </a:r>
          </a:p>
          <a:p>
            <a:endParaRPr lang="en-GB" sz="1200" dirty="0">
              <a:solidFill>
                <a:schemeClr val="tx1"/>
              </a:solidFill>
              <a:cs typeface="Arial"/>
            </a:endParaRPr>
          </a:p>
          <a:p>
            <a:endParaRPr lang="en-GB" sz="1200" dirty="0">
              <a:solidFill>
                <a:schemeClr val="tx1"/>
              </a:solidFill>
              <a:cs typeface="Arial"/>
            </a:endParaRPr>
          </a:p>
          <a:p>
            <a:pPr marL="285750" indent="-285750">
              <a:buFont typeface="Arial" panose="020B0604020202020204" pitchFamily="34" charset="0"/>
              <a:buChar char="•"/>
            </a:pPr>
            <a:endParaRPr lang="en-GB" sz="1200" dirty="0">
              <a:solidFill>
                <a:schemeClr val="tx1"/>
              </a:solidFill>
              <a:cs typeface="Arial"/>
            </a:endParaRPr>
          </a:p>
          <a:p>
            <a:pPr marL="285750" indent="-285750">
              <a:buFont typeface="Arial" panose="020B0604020202020204" pitchFamily="34" charset="0"/>
              <a:buChar char="•"/>
            </a:pPr>
            <a:endParaRPr lang="en-GB" sz="1200" dirty="0">
              <a:solidFill>
                <a:schemeClr val="tx1"/>
              </a:solidFill>
              <a:cs typeface="Arial"/>
            </a:endParaRPr>
          </a:p>
          <a:p>
            <a:pPr marL="285750" indent="-285750">
              <a:buFont typeface="Arial" panose="020B0604020202020204" pitchFamily="34" charset="0"/>
              <a:buChar char="•"/>
            </a:pPr>
            <a:endParaRPr lang="en-GB" sz="1200" dirty="0">
              <a:solidFill>
                <a:schemeClr val="tx1"/>
              </a:solidFill>
              <a:cs typeface="Arial"/>
            </a:endParaRPr>
          </a:p>
          <a:p>
            <a:pPr marL="285750" indent="-285750">
              <a:buFont typeface="Arial" panose="020B0604020202020204" pitchFamily="34" charset="0"/>
              <a:buChar char="•"/>
            </a:pPr>
            <a:endParaRPr lang="en-GB" sz="1200" dirty="0">
              <a:solidFill>
                <a:schemeClr val="tx1"/>
              </a:solidFill>
              <a:cs typeface="Arial"/>
            </a:endParaRPr>
          </a:p>
          <a:p>
            <a:endParaRPr lang="en-GB" sz="1200" dirty="0">
              <a:solidFill>
                <a:schemeClr val="tx1"/>
              </a:solidFill>
              <a:cs typeface="Arial"/>
            </a:endParaRPr>
          </a:p>
          <a:p>
            <a:endParaRPr lang="en-GB" sz="1200" dirty="0">
              <a:solidFill>
                <a:schemeClr val="tx1"/>
              </a:solidFill>
              <a:cs typeface="Arial"/>
            </a:endParaRPr>
          </a:p>
          <a:p>
            <a:endParaRPr lang="en-GB" sz="1400" dirty="0">
              <a:solidFill>
                <a:schemeClr val="tx1"/>
              </a:solidFill>
              <a:cs typeface="Arial"/>
            </a:endParaRPr>
          </a:p>
          <a:p>
            <a:pPr marL="285750" indent="-285750">
              <a:buFont typeface="Arial" panose="020B0604020202020204" pitchFamily="34" charset="0"/>
              <a:buChar char="•"/>
            </a:pPr>
            <a:endParaRPr lang="en-GB" sz="1400" dirty="0">
              <a:solidFill>
                <a:schemeClr val="tx1"/>
              </a:solidFill>
              <a:cs typeface="Arial"/>
            </a:endParaRPr>
          </a:p>
          <a:p>
            <a:endParaRPr lang="en-GB" sz="1400" b="1" dirty="0">
              <a:solidFill>
                <a:schemeClr val="tx1"/>
              </a:solidFill>
            </a:endParaRPr>
          </a:p>
          <a:p>
            <a:endParaRPr lang="en-GB" sz="1400" b="1" dirty="0">
              <a:solidFill>
                <a:schemeClr val="tx1"/>
              </a:solidFill>
            </a:endParaRPr>
          </a:p>
          <a:p>
            <a:endParaRPr lang="en-GB" sz="1400" b="1" dirty="0">
              <a:solidFill>
                <a:schemeClr val="tx1"/>
              </a:solidFill>
            </a:endParaRPr>
          </a:p>
        </p:txBody>
      </p:sp>
      <p:sp>
        <p:nvSpPr>
          <p:cNvPr id="9" name="Title 1">
            <a:extLst>
              <a:ext uri="{FF2B5EF4-FFF2-40B4-BE49-F238E27FC236}">
                <a16:creationId xmlns:a16="http://schemas.microsoft.com/office/drawing/2014/main" id="{17CD5CD8-8BC5-4742-A9B7-72DFE0A4605A}"/>
              </a:ext>
            </a:extLst>
          </p:cNvPr>
          <p:cNvSpPr>
            <a:spLocks noGrp="1"/>
          </p:cNvSpPr>
          <p:nvPr>
            <p:ph type="title"/>
          </p:nvPr>
        </p:nvSpPr>
        <p:spPr>
          <a:xfrm>
            <a:off x="333375" y="242889"/>
            <a:ext cx="11131200" cy="511174"/>
          </a:xfrm>
        </p:spPr>
        <p:txBody>
          <a:bodyPr/>
          <a:lstStyle/>
          <a:p>
            <a:r>
              <a:rPr lang="en-GB" dirty="0"/>
              <a:t>Update on other people related activity </a:t>
            </a:r>
          </a:p>
        </p:txBody>
      </p:sp>
    </p:spTree>
    <p:extLst>
      <p:ext uri="{BB962C8B-B14F-4D97-AF65-F5344CB8AC3E}">
        <p14:creationId xmlns:p14="http://schemas.microsoft.com/office/powerpoint/2010/main" val="2914059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4663873-7760-4A36-9053-76D2D11139FA}"/>
              </a:ext>
            </a:extLst>
          </p:cNvPr>
          <p:cNvSpPr>
            <a:spLocks noGrp="1"/>
          </p:cNvSpPr>
          <p:nvPr>
            <p:ph type="sldNum" sz="quarter" idx="12"/>
          </p:nvPr>
        </p:nvSpPr>
        <p:spPr/>
        <p:txBody>
          <a:bodyPr/>
          <a:lstStyle/>
          <a:p>
            <a:fld id="{6BA6D896-E1CD-4198-B852-D6590D56DF76}" type="slidenum">
              <a:rPr lang="en-GB" smtClean="0"/>
              <a:pPr/>
              <a:t>11</a:t>
            </a:fld>
            <a:endParaRPr lang="en-GB" dirty="0"/>
          </a:p>
        </p:txBody>
      </p:sp>
      <p:sp>
        <p:nvSpPr>
          <p:cNvPr id="6" name="Title 1">
            <a:extLst>
              <a:ext uri="{FF2B5EF4-FFF2-40B4-BE49-F238E27FC236}">
                <a16:creationId xmlns:a16="http://schemas.microsoft.com/office/drawing/2014/main" id="{E46288BB-408C-452A-BE01-013F25E18531}"/>
              </a:ext>
            </a:extLst>
          </p:cNvPr>
          <p:cNvSpPr>
            <a:spLocks noGrp="1"/>
          </p:cNvSpPr>
          <p:nvPr>
            <p:ph type="title"/>
          </p:nvPr>
        </p:nvSpPr>
        <p:spPr>
          <a:xfrm>
            <a:off x="258443" y="162939"/>
            <a:ext cx="11131200" cy="511174"/>
          </a:xfrm>
        </p:spPr>
        <p:txBody>
          <a:bodyPr/>
          <a:lstStyle/>
          <a:p>
            <a:r>
              <a:rPr lang="en-GB" dirty="0"/>
              <a:t>Summary update on staff transfer activities</a:t>
            </a:r>
          </a:p>
        </p:txBody>
      </p:sp>
      <p:pic>
        <p:nvPicPr>
          <p:cNvPr id="8" name="Content Placeholder 7" descr="A group of people posing for a photo&#10;&#10;Description automatically generated">
            <a:extLst>
              <a:ext uri="{FF2B5EF4-FFF2-40B4-BE49-F238E27FC236}">
                <a16:creationId xmlns:a16="http://schemas.microsoft.com/office/drawing/2014/main" id="{C77D964D-DEAC-49E7-BCF9-7EB733C6B3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59125" y="-125615"/>
            <a:ext cx="2012156" cy="2012156"/>
          </a:xfrm>
          <a:prstGeom prst="rect">
            <a:avLst/>
          </a:prstGeom>
        </p:spPr>
      </p:pic>
      <p:sp>
        <p:nvSpPr>
          <p:cNvPr id="10" name="Rectangle 9">
            <a:extLst>
              <a:ext uri="{FF2B5EF4-FFF2-40B4-BE49-F238E27FC236}">
                <a16:creationId xmlns:a16="http://schemas.microsoft.com/office/drawing/2014/main" id="{302CC1FC-0B94-491F-918D-5F14D49FC19E}"/>
              </a:ext>
            </a:extLst>
          </p:cNvPr>
          <p:cNvSpPr/>
          <p:nvPr/>
        </p:nvSpPr>
        <p:spPr>
          <a:xfrm>
            <a:off x="181441" y="674113"/>
            <a:ext cx="6717524" cy="6020948"/>
          </a:xfrm>
          <a:prstGeom prst="rect">
            <a:avLst/>
          </a:prstGeom>
          <a:noFill/>
          <a:ln>
            <a:noFill/>
          </a:ln>
        </p:spPr>
        <p:txBody>
          <a:bodyPr wrap="square" lIns="91440" tIns="45720" rIns="91440" bIns="45720" anchor="t">
            <a:noAutofit/>
          </a:bodyPr>
          <a:lstStyle/>
          <a:p>
            <a:pPr marL="285750" indent="-285750">
              <a:buFont typeface="Arial" panose="020B0604020202020204" pitchFamily="34" charset="0"/>
              <a:buChar char="•"/>
            </a:pPr>
            <a:r>
              <a:rPr lang="en-GB" sz="1700" dirty="0"/>
              <a:t>We are now in our sixth week as the Probation Service and we are moving through a period of stabilisation as our new unified service embeds</a:t>
            </a:r>
          </a:p>
          <a:p>
            <a:pPr marL="285750" indent="-285750">
              <a:buFont typeface="Arial" panose="020B0604020202020204" pitchFamily="34" charset="0"/>
              <a:buChar char="•"/>
            </a:pPr>
            <a:r>
              <a:rPr lang="en-GB" sz="1700" dirty="0"/>
              <a:t>In the mean time, we continue to develop the next phase of the change to align to our organisational structures and work toward achieving our </a:t>
            </a:r>
            <a:r>
              <a:rPr lang="en-GB" sz="1700" dirty="0">
                <a:hlinkClick r:id="rId3"/>
              </a:rPr>
              <a:t>Target Operating Model</a:t>
            </a:r>
            <a:endParaRPr lang="en-GB" sz="1700" dirty="0"/>
          </a:p>
          <a:p>
            <a:pPr marL="285750" indent="-285750">
              <a:buFont typeface="Arial" panose="020B0604020202020204" pitchFamily="34" charset="0"/>
              <a:buChar char="•"/>
            </a:pPr>
            <a:r>
              <a:rPr lang="en-GB" sz="1700" dirty="0"/>
              <a:t>We understand there are still some outstanding issues and concerns that remain our top priority to address;  these include: </a:t>
            </a:r>
          </a:p>
          <a:p>
            <a:pPr marL="742950" lvl="1" indent="-285750">
              <a:buFont typeface="Courier New" panose="02070309020205020404" pitchFamily="49" charset="0"/>
              <a:buChar char="o"/>
            </a:pPr>
            <a:r>
              <a:rPr lang="en-GB" sz="1700" dirty="0"/>
              <a:t>Responding to Transfer letter queries into the mailbox, particularly those around pay </a:t>
            </a:r>
            <a:endParaRPr lang="en-GB" sz="1700" dirty="0">
              <a:cs typeface="Arial"/>
            </a:endParaRPr>
          </a:p>
          <a:p>
            <a:pPr marL="742950" lvl="1" indent="-285750">
              <a:buFont typeface="Courier New" panose="02070309020205020404" pitchFamily="49" charset="0"/>
              <a:buChar char="o"/>
            </a:pPr>
            <a:r>
              <a:rPr lang="en-GB" sz="1700" dirty="0"/>
              <a:t>Ensuring our new </a:t>
            </a:r>
            <a:r>
              <a:rPr lang="en-GB" sz="1700" dirty="0">
                <a:hlinkClick r:id="rId4"/>
              </a:rPr>
              <a:t>staff support pages </a:t>
            </a:r>
            <a:r>
              <a:rPr lang="en-GB" sz="1700" dirty="0"/>
              <a:t>remain up to date with key information </a:t>
            </a:r>
          </a:p>
          <a:p>
            <a:endParaRPr lang="en-GB" b="1" dirty="0">
              <a:solidFill>
                <a:srgbClr val="008000"/>
              </a:solidFill>
            </a:endParaRPr>
          </a:p>
          <a:p>
            <a:r>
              <a:rPr lang="en-GB" b="1" dirty="0">
                <a:solidFill>
                  <a:srgbClr val="008000"/>
                </a:solidFill>
              </a:rPr>
              <a:t>Other updates for transferred staff</a:t>
            </a:r>
            <a:endParaRPr lang="en-GB" sz="1700" b="1" dirty="0"/>
          </a:p>
          <a:p>
            <a:pPr marL="285750" indent="-285750">
              <a:buFont typeface="Arial" panose="020B0604020202020204" pitchFamily="34" charset="0"/>
              <a:buChar char="•"/>
            </a:pPr>
            <a:r>
              <a:rPr lang="en-GB" sz="1700" dirty="0"/>
              <a:t>You will receive instructions from your region on how to claim expenses if you have transferred and are not covered by the National Agreement and are unable to use SOP to make a claim</a:t>
            </a:r>
          </a:p>
          <a:p>
            <a:pPr marL="285750" indent="-285750">
              <a:buFont typeface="Arial" panose="020B0604020202020204" pitchFamily="34" charset="0"/>
              <a:buChar char="•"/>
            </a:pPr>
            <a:r>
              <a:rPr lang="en-GB" sz="1700" dirty="0"/>
              <a:t>Mileage buyout payments have now been paid as part of the July payroll</a:t>
            </a:r>
          </a:p>
          <a:p>
            <a:pPr marL="285750" indent="-285750">
              <a:buFont typeface="Arial" panose="020B0604020202020204" pitchFamily="34" charset="0"/>
              <a:buChar char="•"/>
            </a:pPr>
            <a:r>
              <a:rPr lang="en-GB" sz="1700" dirty="0"/>
              <a:t>If you have not received a payment but believe you are entitled to one, you can submit an appeal up until 20 August</a:t>
            </a:r>
          </a:p>
          <a:p>
            <a:pPr marL="285750" indent="-285750">
              <a:buFont typeface="Arial" panose="020B0604020202020204" pitchFamily="34" charset="0"/>
              <a:buChar char="•"/>
            </a:pPr>
            <a:endParaRPr lang="en-GB" sz="1400" dirty="0"/>
          </a:p>
        </p:txBody>
      </p:sp>
      <p:sp>
        <p:nvSpPr>
          <p:cNvPr id="11" name="Rectangle 10">
            <a:extLst>
              <a:ext uri="{FF2B5EF4-FFF2-40B4-BE49-F238E27FC236}">
                <a16:creationId xmlns:a16="http://schemas.microsoft.com/office/drawing/2014/main" id="{6131BC86-3BE7-4E36-B4A5-52CE07869464}"/>
              </a:ext>
            </a:extLst>
          </p:cNvPr>
          <p:cNvSpPr/>
          <p:nvPr/>
        </p:nvSpPr>
        <p:spPr>
          <a:xfrm>
            <a:off x="7097086" y="2967990"/>
            <a:ext cx="2188400" cy="295656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hlinkClick r:id="rId5"/>
              </a:rPr>
              <a:t>Updated Post Transfer Learning pages </a:t>
            </a: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dirty="0"/>
          </a:p>
        </p:txBody>
      </p:sp>
      <p:sp>
        <p:nvSpPr>
          <p:cNvPr id="12" name="Rectangle 11">
            <a:extLst>
              <a:ext uri="{FF2B5EF4-FFF2-40B4-BE49-F238E27FC236}">
                <a16:creationId xmlns:a16="http://schemas.microsoft.com/office/drawing/2014/main" id="{A5FA2A60-5858-48C3-B3E2-6BB591FAA9CF}"/>
              </a:ext>
            </a:extLst>
          </p:cNvPr>
          <p:cNvSpPr/>
          <p:nvPr/>
        </p:nvSpPr>
        <p:spPr>
          <a:xfrm>
            <a:off x="9644921" y="2967990"/>
            <a:ext cx="2188400" cy="295656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hlinkClick r:id="rId6"/>
              </a:rPr>
              <a:t>Annual Leave Calculator for transferred CRC staff</a:t>
            </a: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dirty="0"/>
          </a:p>
        </p:txBody>
      </p:sp>
      <p:sp>
        <p:nvSpPr>
          <p:cNvPr id="13" name="TextBox 12">
            <a:extLst>
              <a:ext uri="{FF2B5EF4-FFF2-40B4-BE49-F238E27FC236}">
                <a16:creationId xmlns:a16="http://schemas.microsoft.com/office/drawing/2014/main" id="{F4683C82-200F-4F59-A67F-04288085CAC6}"/>
              </a:ext>
            </a:extLst>
          </p:cNvPr>
          <p:cNvSpPr txBox="1"/>
          <p:nvPr/>
        </p:nvSpPr>
        <p:spPr>
          <a:xfrm>
            <a:off x="7097086" y="1783435"/>
            <a:ext cx="4736235" cy="923330"/>
          </a:xfrm>
          <a:prstGeom prst="rect">
            <a:avLst/>
          </a:prstGeom>
          <a:noFill/>
        </p:spPr>
        <p:txBody>
          <a:bodyPr wrap="square" lIns="91440" tIns="45720" rIns="91440" bIns="45720" numCol="1" rtlCol="0" anchor="t">
            <a:spAutoFit/>
          </a:bodyPr>
          <a:lstStyle/>
          <a:p>
            <a:pPr algn="ctr"/>
            <a:r>
              <a:rPr lang="en-GB" b="1" dirty="0">
                <a:solidFill>
                  <a:srgbClr val="008000"/>
                </a:solidFill>
              </a:rPr>
              <a:t>Below are some of the new and updated communications available on the Welcome Hub</a:t>
            </a:r>
          </a:p>
        </p:txBody>
      </p:sp>
      <p:pic>
        <p:nvPicPr>
          <p:cNvPr id="15" name="Picture 14" descr="A picture containing icon&#10;&#10;Description automatically generated">
            <a:extLst>
              <a:ext uri="{FF2B5EF4-FFF2-40B4-BE49-F238E27FC236}">
                <a16:creationId xmlns:a16="http://schemas.microsoft.com/office/drawing/2014/main" id="{214E20FC-BED8-4065-9DA5-F0FC4273EA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91773" y="4165167"/>
            <a:ext cx="1599026" cy="1599026"/>
          </a:xfrm>
          <a:prstGeom prst="rect">
            <a:avLst/>
          </a:prstGeom>
        </p:spPr>
      </p:pic>
      <p:pic>
        <p:nvPicPr>
          <p:cNvPr id="17" name="Picture 16" descr="Logo&#10;&#10;Description automatically generated">
            <a:extLst>
              <a:ext uri="{FF2B5EF4-FFF2-40B4-BE49-F238E27FC236}">
                <a16:creationId xmlns:a16="http://schemas.microsoft.com/office/drawing/2014/main" id="{737E15A9-4745-4FBE-AAA3-ACBBE2A556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51196" y="4446270"/>
            <a:ext cx="1684004" cy="1209492"/>
          </a:xfrm>
          <a:prstGeom prst="rect">
            <a:avLst/>
          </a:prstGeom>
        </p:spPr>
      </p:pic>
    </p:spTree>
    <p:extLst>
      <p:ext uri="{BB962C8B-B14F-4D97-AF65-F5344CB8AC3E}">
        <p14:creationId xmlns:p14="http://schemas.microsoft.com/office/powerpoint/2010/main" val="2112754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A7B122-3300-4455-B963-FB759BF328B4}"/>
              </a:ext>
            </a:extLst>
          </p:cNvPr>
          <p:cNvSpPr>
            <a:spLocks noGrp="1"/>
          </p:cNvSpPr>
          <p:nvPr>
            <p:ph type="sldNum" sz="quarter" idx="12"/>
          </p:nvPr>
        </p:nvSpPr>
        <p:spPr/>
        <p:txBody>
          <a:bodyPr/>
          <a:lstStyle/>
          <a:p>
            <a:fld id="{6BA6D896-E1CD-4198-B852-D6590D56DF76}" type="slidenum">
              <a:rPr lang="en-GB" smtClean="0"/>
              <a:pPr/>
              <a:t>12</a:t>
            </a:fld>
            <a:endParaRPr lang="en-GB" dirty="0"/>
          </a:p>
        </p:txBody>
      </p:sp>
      <p:sp>
        <p:nvSpPr>
          <p:cNvPr id="8" name="Content Placeholder 2">
            <a:extLst>
              <a:ext uri="{FF2B5EF4-FFF2-40B4-BE49-F238E27FC236}">
                <a16:creationId xmlns:a16="http://schemas.microsoft.com/office/drawing/2014/main" id="{3E7D82B6-CBAE-4943-AEF8-CB12F72ABFED}"/>
              </a:ext>
            </a:extLst>
          </p:cNvPr>
          <p:cNvSpPr>
            <a:spLocks noGrp="1"/>
          </p:cNvSpPr>
          <p:nvPr>
            <p:ph idx="1"/>
          </p:nvPr>
        </p:nvSpPr>
        <p:spPr>
          <a:xfrm>
            <a:off x="217375" y="910748"/>
            <a:ext cx="7078775" cy="5823427"/>
          </a:xfrm>
        </p:spPr>
        <p:txBody>
          <a:bodyPr/>
          <a:lstStyle/>
          <a:p>
            <a:pPr marL="285750" indent="-285750">
              <a:buFont typeface="Arial" panose="020B0604020202020204" pitchFamily="34" charset="0"/>
              <a:buChar char="•"/>
            </a:pPr>
            <a:r>
              <a:rPr lang="en-GB" sz="1700" dirty="0"/>
              <a:t>The </a:t>
            </a:r>
            <a:r>
              <a:rPr lang="en-GB" sz="1700" b="1" dirty="0">
                <a:hlinkClick r:id="rId2"/>
              </a:rPr>
              <a:t>post transfer learning offer</a:t>
            </a:r>
            <a:r>
              <a:rPr lang="en-GB" sz="1700" b="1" dirty="0"/>
              <a:t> </a:t>
            </a:r>
            <a:r>
              <a:rPr lang="en-GB" sz="1700" dirty="0"/>
              <a:t>on the Welcome Hub has been updated to reflect the learning you will start to complete now we are a unified Probation Service</a:t>
            </a:r>
          </a:p>
          <a:p>
            <a:pPr marL="285750" indent="-285750">
              <a:buFont typeface="Arial" panose="020B0604020202020204" pitchFamily="34" charset="0"/>
              <a:buChar char="•"/>
            </a:pPr>
            <a:r>
              <a:rPr lang="en-GB" sz="1700" dirty="0"/>
              <a:t>There isn’t an expectation that all the learning is completed in one go; you will receive guidance on the timelines and additional requirements that you will need to undertake from regional Probation Learning Leads </a:t>
            </a:r>
          </a:p>
          <a:p>
            <a:pPr marL="285750" indent="-285750">
              <a:buFont typeface="Arial" panose="020B0604020202020204" pitchFamily="34" charset="0"/>
              <a:buChar char="•"/>
            </a:pPr>
            <a:r>
              <a:rPr lang="en-GB" sz="1700" dirty="0"/>
              <a:t>There are differing Post Transition learning pathways for different roles and now includes a pathway for all staff who need to complete the Mandatory Civil Service Learning courses</a:t>
            </a:r>
          </a:p>
          <a:p>
            <a:pPr marL="285750" indent="-285750">
              <a:buFont typeface="Arial" panose="020B0604020202020204" pitchFamily="34" charset="0"/>
              <a:buChar char="•"/>
            </a:pPr>
            <a:r>
              <a:rPr lang="en-GB" sz="1700" dirty="0"/>
              <a:t>Any previous learning that you have completed will be recognised, so you will only need to complete what is outstanding</a:t>
            </a:r>
          </a:p>
          <a:p>
            <a:pPr marL="285750" lvl="0" indent="-285750" eaLnBrk="0" fontAlgn="base" hangingPunct="0">
              <a:spcBef>
                <a:spcPct val="0"/>
              </a:spcBef>
              <a:spcAft>
                <a:spcPct val="0"/>
              </a:spcAft>
              <a:buFont typeface="Arial" panose="020B0604020202020204" pitchFamily="34" charset="0"/>
              <a:buChar char="•"/>
              <a:defRPr/>
            </a:pPr>
            <a:r>
              <a:rPr lang="en-GB" sz="1700" dirty="0"/>
              <a:t>As part of the update we have added links to some of the learning that will take you directly to the relevant platform for you to complete it</a:t>
            </a:r>
          </a:p>
          <a:p>
            <a:pPr marL="285750" lvl="0" indent="-285750" eaLnBrk="0" fontAlgn="base" hangingPunct="0">
              <a:spcBef>
                <a:spcPct val="0"/>
              </a:spcBef>
              <a:spcAft>
                <a:spcPct val="0"/>
              </a:spcAft>
              <a:buFont typeface="Arial" panose="020B0604020202020204" pitchFamily="34" charset="0"/>
              <a:buChar char="•"/>
              <a:defRPr/>
            </a:pPr>
            <a:r>
              <a:rPr lang="en-GB" sz="1700" dirty="0"/>
              <a:t>For SPOs, we have also added an Assurance Checklist to assist and support you in assessing a staff members’ readiness to move to a mixed caseload</a:t>
            </a:r>
          </a:p>
          <a:p>
            <a:pPr marL="285750" lvl="0" indent="-285750" eaLnBrk="0" fontAlgn="base" hangingPunct="0">
              <a:spcBef>
                <a:spcPct val="0"/>
              </a:spcBef>
              <a:spcAft>
                <a:spcPct val="0"/>
              </a:spcAft>
              <a:buFont typeface="Arial" panose="020B0604020202020204" pitchFamily="34" charset="0"/>
              <a:buChar char="•"/>
              <a:defRPr/>
            </a:pPr>
            <a:r>
              <a:rPr lang="en-GB" sz="1700" dirty="0"/>
              <a:t>It is not mandatory for SPOs to complete the checklist, but regions may choose to ask their SPOs to do so</a:t>
            </a:r>
          </a:p>
          <a:p>
            <a:pPr marL="285750" lvl="0" indent="-285750" eaLnBrk="0" fontAlgn="base" hangingPunct="0">
              <a:spcBef>
                <a:spcPct val="0"/>
              </a:spcBef>
              <a:spcAft>
                <a:spcPct val="0"/>
              </a:spcAft>
              <a:buFont typeface="Arial" panose="020B0604020202020204" pitchFamily="34" charset="0"/>
              <a:buChar char="•"/>
              <a:defRPr/>
            </a:pPr>
            <a:r>
              <a:rPr lang="en-GB" sz="1700" dirty="0"/>
              <a:t>The checklist is available on the Welcome Hub </a:t>
            </a:r>
            <a:r>
              <a:rPr lang="en-GB" sz="1700" dirty="0">
                <a:hlinkClick r:id="rId3"/>
              </a:rPr>
              <a:t>here</a:t>
            </a:r>
            <a:endParaRPr lang="en-GB" sz="1700" dirty="0">
              <a:solidFill>
                <a:prstClr val="black"/>
              </a:solidFill>
            </a:endParaRPr>
          </a:p>
          <a:p>
            <a:pPr marL="285750" indent="-285750">
              <a:buFont typeface="Arial" panose="020B0604020202020204" pitchFamily="34" charset="0"/>
              <a:buChar char="•"/>
            </a:pPr>
            <a:endParaRPr lang="en-GB" sz="1600" dirty="0"/>
          </a:p>
          <a:p>
            <a:endParaRPr lang="en-GB" sz="1600" dirty="0"/>
          </a:p>
          <a:p>
            <a:endParaRPr lang="en-GB" sz="1400" dirty="0"/>
          </a:p>
          <a:p>
            <a:pPr marL="0" indent="0">
              <a:buNone/>
            </a:pPr>
            <a:endParaRPr lang="en-GB" sz="1800" dirty="0"/>
          </a:p>
          <a:p>
            <a:endParaRPr lang="en-GB" sz="1800" dirty="0"/>
          </a:p>
          <a:p>
            <a:endParaRPr lang="en-GB" sz="1800" dirty="0"/>
          </a:p>
        </p:txBody>
      </p:sp>
      <p:pic>
        <p:nvPicPr>
          <p:cNvPr id="11" name="Picture 10">
            <a:extLst>
              <a:ext uri="{FF2B5EF4-FFF2-40B4-BE49-F238E27FC236}">
                <a16:creationId xmlns:a16="http://schemas.microsoft.com/office/drawing/2014/main" id="{D8B0C831-60CB-4FBF-89D2-092C4F192645}"/>
              </a:ext>
            </a:extLst>
          </p:cNvPr>
          <p:cNvPicPr>
            <a:picLocks noChangeAspect="1"/>
          </p:cNvPicPr>
          <p:nvPr/>
        </p:nvPicPr>
        <p:blipFill rotWithShape="1">
          <a:blip r:embed="rId4"/>
          <a:srcRect l="10859" t="47529" r="81016" b="18613"/>
          <a:stretch/>
        </p:blipFill>
        <p:spPr>
          <a:xfrm>
            <a:off x="7403974" y="4010214"/>
            <a:ext cx="2429748" cy="2847786"/>
          </a:xfrm>
          <a:prstGeom prst="rect">
            <a:avLst/>
          </a:prstGeom>
        </p:spPr>
      </p:pic>
      <p:pic>
        <p:nvPicPr>
          <p:cNvPr id="10" name="Picture 9">
            <a:extLst>
              <a:ext uri="{FF2B5EF4-FFF2-40B4-BE49-F238E27FC236}">
                <a16:creationId xmlns:a16="http://schemas.microsoft.com/office/drawing/2014/main" id="{13FACF90-F7C6-4EF8-9C4C-CC9E0E18F9BF}"/>
              </a:ext>
            </a:extLst>
          </p:cNvPr>
          <p:cNvPicPr>
            <a:picLocks noChangeAspect="1"/>
          </p:cNvPicPr>
          <p:nvPr/>
        </p:nvPicPr>
        <p:blipFill rotWithShape="1">
          <a:blip r:embed="rId5"/>
          <a:srcRect l="17890" t="18981" r="67891" b="11390"/>
          <a:stretch/>
        </p:blipFill>
        <p:spPr>
          <a:xfrm>
            <a:off x="7572376" y="49037"/>
            <a:ext cx="3391454" cy="3846688"/>
          </a:xfrm>
          <a:prstGeom prst="rect">
            <a:avLst/>
          </a:prstGeom>
        </p:spPr>
      </p:pic>
      <p:sp>
        <p:nvSpPr>
          <p:cNvPr id="12" name="Title 1">
            <a:extLst>
              <a:ext uri="{FF2B5EF4-FFF2-40B4-BE49-F238E27FC236}">
                <a16:creationId xmlns:a16="http://schemas.microsoft.com/office/drawing/2014/main" id="{E71378D9-379B-4F0E-A99A-7C00590731FF}"/>
              </a:ext>
            </a:extLst>
          </p:cNvPr>
          <p:cNvSpPr txBox="1">
            <a:spLocks/>
          </p:cNvSpPr>
          <p:nvPr/>
        </p:nvSpPr>
        <p:spPr>
          <a:xfrm>
            <a:off x="217375" y="336962"/>
            <a:ext cx="11131200" cy="51117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r>
              <a:rPr lang="en-GB" dirty="0"/>
              <a:t>Updated post transition learning pathways </a:t>
            </a:r>
          </a:p>
        </p:txBody>
      </p:sp>
      <p:pic>
        <p:nvPicPr>
          <p:cNvPr id="7" name="Picture 6">
            <a:extLst>
              <a:ext uri="{FF2B5EF4-FFF2-40B4-BE49-F238E27FC236}">
                <a16:creationId xmlns:a16="http://schemas.microsoft.com/office/drawing/2014/main" id="{6CA24980-9D6D-422B-B664-7EAF9C505900}"/>
              </a:ext>
            </a:extLst>
          </p:cNvPr>
          <p:cNvPicPr>
            <a:picLocks noChangeAspect="1"/>
          </p:cNvPicPr>
          <p:nvPr/>
        </p:nvPicPr>
        <p:blipFill rotWithShape="1">
          <a:blip r:embed="rId6"/>
          <a:srcRect r="14905"/>
          <a:stretch/>
        </p:blipFill>
        <p:spPr>
          <a:xfrm>
            <a:off x="9922686" y="3895725"/>
            <a:ext cx="1931365" cy="2269650"/>
          </a:xfrm>
          <a:prstGeom prst="rect">
            <a:avLst/>
          </a:prstGeom>
        </p:spPr>
      </p:pic>
    </p:spTree>
    <p:extLst>
      <p:ext uri="{BB962C8B-B14F-4D97-AF65-F5344CB8AC3E}">
        <p14:creationId xmlns:p14="http://schemas.microsoft.com/office/powerpoint/2010/main" val="3835213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A7B122-3300-4455-B963-FB759BF328B4}"/>
              </a:ext>
            </a:extLst>
          </p:cNvPr>
          <p:cNvSpPr>
            <a:spLocks noGrp="1"/>
          </p:cNvSpPr>
          <p:nvPr>
            <p:ph type="sldNum" sz="quarter" idx="12"/>
          </p:nvPr>
        </p:nvSpPr>
        <p:spPr/>
        <p:txBody>
          <a:bodyPr/>
          <a:lstStyle/>
          <a:p>
            <a:fld id="{6BA6D896-E1CD-4198-B852-D6590D56DF76}" type="slidenum">
              <a:rPr lang="en-GB" smtClean="0"/>
              <a:pPr/>
              <a:t>13</a:t>
            </a:fld>
            <a:endParaRPr lang="en-GB" dirty="0"/>
          </a:p>
        </p:txBody>
      </p:sp>
      <p:sp>
        <p:nvSpPr>
          <p:cNvPr id="12" name="Rectangle 11">
            <a:extLst>
              <a:ext uri="{FF2B5EF4-FFF2-40B4-BE49-F238E27FC236}">
                <a16:creationId xmlns:a16="http://schemas.microsoft.com/office/drawing/2014/main" id="{F7C127AA-6CEF-4A71-B36D-CD9A704DA994}"/>
              </a:ext>
            </a:extLst>
          </p:cNvPr>
          <p:cNvSpPr/>
          <p:nvPr/>
        </p:nvSpPr>
        <p:spPr>
          <a:xfrm>
            <a:off x="92406" y="1144588"/>
            <a:ext cx="8792831" cy="4955203"/>
          </a:xfrm>
          <a:prstGeom prst="rect">
            <a:avLst/>
          </a:prstGeom>
        </p:spPr>
        <p:txBody>
          <a:bodyPr wrap="square">
            <a:spAutoFit/>
          </a:bodyPr>
          <a:lstStyle/>
          <a:p>
            <a:pPr marL="285750" indent="-285750">
              <a:buFont typeface="Arial" panose="020B0604020202020204" pitchFamily="34" charset="0"/>
              <a:buChar char="•"/>
            </a:pPr>
            <a:r>
              <a:rPr lang="en-GB" sz="2000" dirty="0"/>
              <a:t>If you transferred from a CRC on 26 June, you will retain your CRC annual leave entitlement until 28 February 2022</a:t>
            </a:r>
          </a:p>
          <a:p>
            <a:pPr marL="285750" indent="-285750">
              <a:buFont typeface="Arial" panose="020B0604020202020204" pitchFamily="34" charset="0"/>
              <a:buChar char="•"/>
            </a:pPr>
            <a:r>
              <a:rPr lang="en-GB" sz="2000" dirty="0"/>
              <a:t>From 1 March 2022, CRC entitlements will cease to apply and the Probation Service (NPS) Annual Leave entitlements will apply as set out in the </a:t>
            </a:r>
            <a:r>
              <a:rPr lang="en-GB" sz="2000" u="sng" dirty="0">
                <a:hlinkClick r:id="rId2"/>
              </a:rPr>
              <a:t>National Agreement</a:t>
            </a:r>
            <a:endParaRPr lang="en-GB" sz="2000" dirty="0"/>
          </a:p>
          <a:p>
            <a:pPr marL="285750" indent="-285750">
              <a:buFont typeface="Arial" panose="020B0604020202020204" pitchFamily="34" charset="0"/>
              <a:buChar char="•"/>
            </a:pPr>
            <a:r>
              <a:rPr lang="en-GB" sz="2000" dirty="0"/>
              <a:t>To help you to calculate your annual leave entitlement up until 28</a:t>
            </a:r>
            <a:r>
              <a:rPr lang="en-GB" sz="2000" baseline="30000" dirty="0"/>
              <a:t>th</a:t>
            </a:r>
            <a:r>
              <a:rPr lang="en-GB" sz="2000" dirty="0"/>
              <a:t> February 2022, </a:t>
            </a:r>
            <a:r>
              <a:rPr lang="en-GB" sz="2000" b="1" dirty="0"/>
              <a:t>a </a:t>
            </a:r>
            <a:r>
              <a:rPr lang="en-GB" sz="2000" b="1" u="sng" dirty="0">
                <a:hlinkClick r:id="rId3"/>
              </a:rPr>
              <a:t>transitional annual leave calculator</a:t>
            </a:r>
            <a:r>
              <a:rPr lang="en-GB" sz="2000" b="1" dirty="0"/>
              <a:t> and guidance is available for you</a:t>
            </a:r>
            <a:r>
              <a:rPr lang="en-GB" sz="2000" dirty="0"/>
              <a:t> on the Welcome Hub to pro rata your entitlement and should only be used for this transitional period</a:t>
            </a:r>
          </a:p>
          <a:p>
            <a:pPr marL="285750" indent="-285750">
              <a:buFont typeface="Arial" panose="020B0604020202020204" pitchFamily="34" charset="0"/>
              <a:buChar char="•"/>
            </a:pPr>
            <a:r>
              <a:rPr lang="en-GB" sz="2000" b="1" dirty="0"/>
              <a:t>If you transferred from a Parent or Supply Chain organisation</a:t>
            </a:r>
            <a:r>
              <a:rPr lang="en-GB" sz="2000" dirty="0"/>
              <a:t>, the transitional calculator </a:t>
            </a:r>
            <a:r>
              <a:rPr lang="en-GB" sz="2000" b="1" dirty="0"/>
              <a:t>does not apply to you</a:t>
            </a:r>
          </a:p>
          <a:p>
            <a:pPr marL="285750" indent="-285750">
              <a:buFont typeface="Arial" panose="020B0604020202020204" pitchFamily="34" charset="0"/>
              <a:buChar char="•"/>
            </a:pPr>
            <a:r>
              <a:rPr lang="en-GB" sz="2000" dirty="0"/>
              <a:t>Your annual leave entitlement will be considered as part of the harmonisation with the Probation Service terms at a later date, subject to negotiation with Trade Unions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2" name="TextBox 1">
            <a:extLst>
              <a:ext uri="{FF2B5EF4-FFF2-40B4-BE49-F238E27FC236}">
                <a16:creationId xmlns:a16="http://schemas.microsoft.com/office/drawing/2014/main" id="{8EAE2F4A-2522-467E-BA33-DD32A69AE278}"/>
              </a:ext>
            </a:extLst>
          </p:cNvPr>
          <p:cNvSpPr txBox="1"/>
          <p:nvPr/>
        </p:nvSpPr>
        <p:spPr>
          <a:xfrm>
            <a:off x="319088" y="5565386"/>
            <a:ext cx="7658769" cy="809857"/>
          </a:xfrm>
          <a:prstGeom prst="rect">
            <a:avLst/>
          </a:prstGeom>
          <a:solidFill>
            <a:srgbClr val="7AAFAA"/>
          </a:solidFill>
        </p:spPr>
        <p:txBody>
          <a:bodyPr wrap="square" rtlCol="0">
            <a:spAutoFit/>
          </a:bodyPr>
          <a:lstStyle/>
          <a:p>
            <a:endParaRPr lang="en-GB" dirty="0"/>
          </a:p>
        </p:txBody>
      </p:sp>
      <p:sp>
        <p:nvSpPr>
          <p:cNvPr id="3" name="TextBox 2">
            <a:hlinkClick r:id="rId3"/>
            <a:extLst>
              <a:ext uri="{FF2B5EF4-FFF2-40B4-BE49-F238E27FC236}">
                <a16:creationId xmlns:a16="http://schemas.microsoft.com/office/drawing/2014/main" id="{DC768C40-45DE-4B7B-8FBD-C4477C5B98A8}"/>
              </a:ext>
            </a:extLst>
          </p:cNvPr>
          <p:cNvSpPr txBox="1"/>
          <p:nvPr/>
        </p:nvSpPr>
        <p:spPr>
          <a:xfrm>
            <a:off x="261079" y="5785648"/>
            <a:ext cx="7658768" cy="369332"/>
          </a:xfrm>
          <a:prstGeom prst="rect">
            <a:avLst/>
          </a:prstGeom>
          <a:noFill/>
        </p:spPr>
        <p:txBody>
          <a:bodyPr wrap="square" rtlCol="0">
            <a:spAutoFit/>
          </a:bodyPr>
          <a:lstStyle/>
          <a:p>
            <a:pPr algn="ctr"/>
            <a:r>
              <a:rPr lang="en-GB" b="1" dirty="0">
                <a:solidFill>
                  <a:schemeClr val="bg1"/>
                </a:solidFill>
              </a:rPr>
              <a:t>Access the transitional annual leave calculator HERE</a:t>
            </a:r>
          </a:p>
        </p:txBody>
      </p:sp>
      <p:pic>
        <p:nvPicPr>
          <p:cNvPr id="13" name="Picture 12">
            <a:extLst>
              <a:ext uri="{FF2B5EF4-FFF2-40B4-BE49-F238E27FC236}">
                <a16:creationId xmlns:a16="http://schemas.microsoft.com/office/drawing/2014/main" id="{0343FA6F-5E85-4EB8-8664-FDEC24BC4CB7}"/>
              </a:ext>
            </a:extLst>
          </p:cNvPr>
          <p:cNvPicPr>
            <a:picLocks noChangeAspect="1"/>
          </p:cNvPicPr>
          <p:nvPr/>
        </p:nvPicPr>
        <p:blipFill rotWithShape="1">
          <a:blip r:embed="rId4"/>
          <a:srcRect l="50000" t="22776" r="36456" b="30371"/>
          <a:stretch/>
        </p:blipFill>
        <p:spPr>
          <a:xfrm>
            <a:off x="8946819" y="1895235"/>
            <a:ext cx="3152775" cy="3067529"/>
          </a:xfrm>
          <a:prstGeom prst="rect">
            <a:avLst/>
          </a:prstGeom>
        </p:spPr>
      </p:pic>
      <p:sp>
        <p:nvSpPr>
          <p:cNvPr id="6" name="Title 5">
            <a:extLst>
              <a:ext uri="{FF2B5EF4-FFF2-40B4-BE49-F238E27FC236}">
                <a16:creationId xmlns:a16="http://schemas.microsoft.com/office/drawing/2014/main" id="{CFF634B3-1C3E-4DA8-9472-1C13CD167910}"/>
              </a:ext>
            </a:extLst>
          </p:cNvPr>
          <p:cNvSpPr>
            <a:spLocks noGrp="1"/>
          </p:cNvSpPr>
          <p:nvPr>
            <p:ph type="title"/>
          </p:nvPr>
        </p:nvSpPr>
        <p:spPr>
          <a:xfrm>
            <a:off x="168117" y="442974"/>
            <a:ext cx="10743406" cy="630470"/>
          </a:xfrm>
        </p:spPr>
        <p:txBody>
          <a:bodyPr/>
          <a:lstStyle/>
          <a:p>
            <a:r>
              <a:rPr lang="en-GB" dirty="0"/>
              <a:t>Annual leave calculator for staff transferred from a CRC</a:t>
            </a:r>
          </a:p>
        </p:txBody>
      </p:sp>
    </p:spTree>
    <p:extLst>
      <p:ext uri="{BB962C8B-B14F-4D97-AF65-F5344CB8AC3E}">
        <p14:creationId xmlns:p14="http://schemas.microsoft.com/office/powerpoint/2010/main" val="3863152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A7B122-3300-4455-B963-FB759BF328B4}"/>
              </a:ext>
            </a:extLst>
          </p:cNvPr>
          <p:cNvSpPr>
            <a:spLocks noGrp="1"/>
          </p:cNvSpPr>
          <p:nvPr>
            <p:ph type="sldNum" sz="quarter" idx="12"/>
          </p:nvPr>
        </p:nvSpPr>
        <p:spPr/>
        <p:txBody>
          <a:bodyPr/>
          <a:lstStyle/>
          <a:p>
            <a:fld id="{6BA6D896-E1CD-4198-B852-D6590D56DF76}" type="slidenum">
              <a:rPr lang="en-GB" smtClean="0"/>
              <a:pPr/>
              <a:t>14</a:t>
            </a:fld>
            <a:endParaRPr lang="en-GB" dirty="0"/>
          </a:p>
        </p:txBody>
      </p:sp>
      <p:sp>
        <p:nvSpPr>
          <p:cNvPr id="14" name="Rectangle 13">
            <a:extLst>
              <a:ext uri="{FF2B5EF4-FFF2-40B4-BE49-F238E27FC236}">
                <a16:creationId xmlns:a16="http://schemas.microsoft.com/office/drawing/2014/main" id="{C4257A4E-1159-406C-93DA-8BD18781D512}"/>
              </a:ext>
            </a:extLst>
          </p:cNvPr>
          <p:cNvSpPr/>
          <p:nvPr/>
        </p:nvSpPr>
        <p:spPr>
          <a:xfrm>
            <a:off x="0" y="4995512"/>
            <a:ext cx="5747657" cy="1300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endParaRPr lang="en-GB" sz="1600" dirty="0">
              <a:solidFill>
                <a:schemeClr val="tx1"/>
              </a:solidFill>
            </a:endParaRPr>
          </a:p>
        </p:txBody>
      </p:sp>
      <p:sp>
        <p:nvSpPr>
          <p:cNvPr id="9" name="Title 1">
            <a:extLst>
              <a:ext uri="{FF2B5EF4-FFF2-40B4-BE49-F238E27FC236}">
                <a16:creationId xmlns:a16="http://schemas.microsoft.com/office/drawing/2014/main" id="{17CD5CD8-8BC5-4742-A9B7-72DFE0A4605A}"/>
              </a:ext>
            </a:extLst>
          </p:cNvPr>
          <p:cNvSpPr>
            <a:spLocks noGrp="1"/>
          </p:cNvSpPr>
          <p:nvPr>
            <p:ph type="title"/>
          </p:nvPr>
        </p:nvSpPr>
        <p:spPr>
          <a:xfrm>
            <a:off x="269507" y="373533"/>
            <a:ext cx="11131200" cy="511174"/>
          </a:xfrm>
        </p:spPr>
        <p:txBody>
          <a:bodyPr/>
          <a:lstStyle/>
          <a:p>
            <a:r>
              <a:rPr lang="en-GB" dirty="0"/>
              <a:t>Competency Based Pay Progression Framework (CBF)</a:t>
            </a:r>
          </a:p>
        </p:txBody>
      </p:sp>
      <p:graphicFrame>
        <p:nvGraphicFramePr>
          <p:cNvPr id="6" name="Content Placeholder 6">
            <a:extLst>
              <a:ext uri="{FF2B5EF4-FFF2-40B4-BE49-F238E27FC236}">
                <a16:creationId xmlns:a16="http://schemas.microsoft.com/office/drawing/2014/main" id="{3D8466CC-0714-417A-9AA3-A143AD8A14B4}"/>
              </a:ext>
            </a:extLst>
          </p:cNvPr>
          <p:cNvGraphicFramePr>
            <a:graphicFrameLocks noGrp="1"/>
          </p:cNvGraphicFramePr>
          <p:nvPr>
            <p:ph idx="1"/>
            <p:extLst>
              <p:ext uri="{D42A27DB-BD31-4B8C-83A1-F6EECF244321}">
                <p14:modId xmlns:p14="http://schemas.microsoft.com/office/powerpoint/2010/main" val="1781337186"/>
              </p:ext>
            </p:extLst>
          </p:nvPr>
        </p:nvGraphicFramePr>
        <p:xfrm>
          <a:off x="435574" y="1193702"/>
          <a:ext cx="11133667" cy="1181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a:extLst>
              <a:ext uri="{FF2B5EF4-FFF2-40B4-BE49-F238E27FC236}">
                <a16:creationId xmlns:a16="http://schemas.microsoft.com/office/drawing/2014/main" id="{1F97DABF-3052-4861-B800-AAC807966BF4}"/>
              </a:ext>
            </a:extLst>
          </p:cNvPr>
          <p:cNvSpPr txBox="1">
            <a:spLocks/>
          </p:cNvSpPr>
          <p:nvPr/>
        </p:nvSpPr>
        <p:spPr bwMode="auto">
          <a:xfrm>
            <a:off x="463020" y="2779334"/>
            <a:ext cx="11133667" cy="360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9388" indent="-179388" algn="l"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358775"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539750"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8000"/>
                </a:solidFill>
                <a:effectLst/>
                <a:uLnTx/>
                <a:uFillTx/>
                <a:latin typeface="Arial"/>
                <a:ea typeface="+mn-ea"/>
                <a:cs typeface="+mn-cs"/>
              </a:rPr>
              <a:t>Staff who recently joined from a CRC to hold ‘opening conversations’ by 31 August</a:t>
            </a:r>
          </a:p>
          <a:p>
            <a:pPr marL="533400" marR="0" lvl="1" indent="-357188"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During this conversation, agree your level of competence and discuss potential examples of your work that you could record during the year to evidence your competence</a:t>
            </a:r>
          </a:p>
          <a:p>
            <a:pPr marL="533400" marR="0" lvl="1" indent="-357188"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Your manager will then update SOP </a:t>
            </a:r>
            <a:endParaRPr lang="en-GB" dirty="0">
              <a:solidFill>
                <a:prstClr val="black"/>
              </a:solidFill>
              <a:latin typeface="Arial"/>
            </a:endParaRPr>
          </a:p>
          <a:p>
            <a:pPr marL="0" indent="0">
              <a:spcBef>
                <a:spcPts val="500"/>
              </a:spcBef>
              <a:buNone/>
              <a:defRPr/>
            </a:pPr>
            <a:endParaRPr lang="en-GB" b="1" dirty="0">
              <a:solidFill>
                <a:prstClr val="black"/>
              </a:solidFill>
              <a:latin typeface="Arial"/>
            </a:endParaRPr>
          </a:p>
          <a:p>
            <a:pPr marL="0" indent="0">
              <a:spcBef>
                <a:spcPts val="500"/>
              </a:spcBef>
              <a:buNone/>
              <a:defRPr/>
            </a:pPr>
            <a:r>
              <a:rPr lang="en-GB" b="1" dirty="0">
                <a:solidFill>
                  <a:srgbClr val="008000"/>
                </a:solidFill>
              </a:rPr>
              <a:t>More information </a:t>
            </a:r>
          </a:p>
          <a:p>
            <a:pPr>
              <a:spcBef>
                <a:spcPts val="500"/>
              </a:spcBef>
              <a:defRPr/>
            </a:pPr>
            <a:r>
              <a:rPr lang="en-GB" dirty="0">
                <a:solidFill>
                  <a:prstClr val="black"/>
                </a:solidFill>
              </a:rPr>
              <a:t>Go to the </a:t>
            </a:r>
            <a:r>
              <a:rPr lang="en-GB" dirty="0">
                <a:solidFill>
                  <a:prstClr val="black"/>
                </a:solidFill>
                <a:hlinkClick r:id="rId7"/>
              </a:rPr>
              <a:t>CBF pages on </a:t>
            </a:r>
            <a:r>
              <a:rPr lang="en-GB" dirty="0" err="1">
                <a:solidFill>
                  <a:prstClr val="black"/>
                </a:solidFill>
                <a:hlinkClick r:id="rId7"/>
              </a:rPr>
              <a:t>MyHub</a:t>
            </a:r>
            <a:r>
              <a:rPr lang="en-GB" dirty="0">
                <a:solidFill>
                  <a:prstClr val="black"/>
                </a:solidFill>
                <a:hlinkClick r:id="rId7"/>
              </a:rPr>
              <a:t> </a:t>
            </a:r>
            <a:r>
              <a:rPr lang="en-GB" dirty="0">
                <a:solidFill>
                  <a:prstClr val="black"/>
                </a:solidFill>
              </a:rPr>
              <a:t>for a short video on how the process works and more including worked examples</a:t>
            </a:r>
          </a:p>
          <a:p>
            <a:pPr>
              <a:spcBef>
                <a:spcPts val="500"/>
              </a:spcBef>
              <a:defRPr/>
            </a:pPr>
            <a:r>
              <a:rPr lang="en-GB" dirty="0">
                <a:solidFill>
                  <a:prstClr val="black"/>
                </a:solidFill>
              </a:rPr>
              <a:t>If you have any questions, email </a:t>
            </a:r>
            <a:r>
              <a:rPr lang="en-GB" dirty="0">
                <a:solidFill>
                  <a:prstClr val="black"/>
                </a:solidFill>
                <a:hlinkClick r:id="rId8"/>
              </a:rPr>
              <a:t>cbf-enquiries@justice.gov.uk</a:t>
            </a:r>
            <a:r>
              <a:rPr lang="en-GB" dirty="0">
                <a:solidFill>
                  <a:prstClr val="black"/>
                </a:solidFill>
              </a:rPr>
              <a:t> or take a look at the key CBF documents on My Hub</a:t>
            </a:r>
            <a:endParaRPr lang="en-GB" dirty="0">
              <a:solidFill>
                <a:prstClr val="black"/>
              </a:solidFill>
              <a:latin typeface="Arial"/>
            </a:endParaRPr>
          </a:p>
          <a:p>
            <a:pPr marL="533400" marR="0" lvl="1" indent="-357188"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9534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A7B122-3300-4455-B963-FB759BF328B4}"/>
              </a:ext>
            </a:extLst>
          </p:cNvPr>
          <p:cNvSpPr>
            <a:spLocks noGrp="1"/>
          </p:cNvSpPr>
          <p:nvPr>
            <p:ph type="sldNum" sz="quarter" idx="12"/>
          </p:nvPr>
        </p:nvSpPr>
        <p:spPr/>
        <p:txBody>
          <a:bodyPr/>
          <a:lstStyle/>
          <a:p>
            <a:fld id="{6BA6D896-E1CD-4198-B852-D6590D56DF76}" type="slidenum">
              <a:rPr lang="en-GB" smtClean="0"/>
              <a:pPr/>
              <a:t>15</a:t>
            </a:fld>
            <a:endParaRPr lang="en-GB" dirty="0"/>
          </a:p>
        </p:txBody>
      </p:sp>
      <p:sp>
        <p:nvSpPr>
          <p:cNvPr id="14" name="Rectangle 13">
            <a:extLst>
              <a:ext uri="{FF2B5EF4-FFF2-40B4-BE49-F238E27FC236}">
                <a16:creationId xmlns:a16="http://schemas.microsoft.com/office/drawing/2014/main" id="{C4257A4E-1159-406C-93DA-8BD18781D512}"/>
              </a:ext>
            </a:extLst>
          </p:cNvPr>
          <p:cNvSpPr/>
          <p:nvPr/>
        </p:nvSpPr>
        <p:spPr>
          <a:xfrm>
            <a:off x="0" y="4995512"/>
            <a:ext cx="5747657" cy="1300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endParaRPr lang="en-GB" sz="1600" dirty="0">
              <a:solidFill>
                <a:schemeClr val="tx1"/>
              </a:solidFill>
            </a:endParaRPr>
          </a:p>
        </p:txBody>
      </p:sp>
      <p:sp>
        <p:nvSpPr>
          <p:cNvPr id="9" name="Title 1">
            <a:extLst>
              <a:ext uri="{FF2B5EF4-FFF2-40B4-BE49-F238E27FC236}">
                <a16:creationId xmlns:a16="http://schemas.microsoft.com/office/drawing/2014/main" id="{17CD5CD8-8BC5-4742-A9B7-72DFE0A4605A}"/>
              </a:ext>
            </a:extLst>
          </p:cNvPr>
          <p:cNvSpPr>
            <a:spLocks noGrp="1"/>
          </p:cNvSpPr>
          <p:nvPr>
            <p:ph type="title"/>
          </p:nvPr>
        </p:nvSpPr>
        <p:spPr>
          <a:xfrm>
            <a:off x="269507" y="373533"/>
            <a:ext cx="11131200" cy="511174"/>
          </a:xfrm>
        </p:spPr>
        <p:txBody>
          <a:bodyPr/>
          <a:lstStyle/>
          <a:p>
            <a:r>
              <a:rPr lang="en-GB" dirty="0"/>
              <a:t>Competency Based Pay Progression Framework (CBF)</a:t>
            </a:r>
          </a:p>
        </p:txBody>
      </p:sp>
      <p:graphicFrame>
        <p:nvGraphicFramePr>
          <p:cNvPr id="6" name="Content Placeholder 6">
            <a:extLst>
              <a:ext uri="{FF2B5EF4-FFF2-40B4-BE49-F238E27FC236}">
                <a16:creationId xmlns:a16="http://schemas.microsoft.com/office/drawing/2014/main" id="{3D8466CC-0714-417A-9AA3-A143AD8A14B4}"/>
              </a:ext>
            </a:extLst>
          </p:cNvPr>
          <p:cNvGraphicFramePr>
            <a:graphicFrameLocks noGrp="1"/>
          </p:cNvGraphicFramePr>
          <p:nvPr>
            <p:ph idx="1"/>
          </p:nvPr>
        </p:nvGraphicFramePr>
        <p:xfrm>
          <a:off x="435574" y="1193702"/>
          <a:ext cx="11133667" cy="1181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a:extLst>
              <a:ext uri="{FF2B5EF4-FFF2-40B4-BE49-F238E27FC236}">
                <a16:creationId xmlns:a16="http://schemas.microsoft.com/office/drawing/2014/main" id="{1F97DABF-3052-4861-B800-AAC807966BF4}"/>
              </a:ext>
            </a:extLst>
          </p:cNvPr>
          <p:cNvSpPr txBox="1">
            <a:spLocks/>
          </p:cNvSpPr>
          <p:nvPr/>
        </p:nvSpPr>
        <p:spPr bwMode="auto">
          <a:xfrm>
            <a:off x="463020" y="2779334"/>
            <a:ext cx="11133667" cy="360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9388" indent="-179388" algn="l"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358775"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539750"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8000"/>
                </a:solidFill>
                <a:effectLst/>
                <a:uLnTx/>
                <a:uFillTx/>
                <a:latin typeface="Arial"/>
                <a:ea typeface="+mn-ea"/>
                <a:cs typeface="+mn-cs"/>
              </a:rPr>
              <a:t>Staff who recently joined from a CRC to hold ‘opening conversations’ by 31 August</a:t>
            </a:r>
          </a:p>
          <a:p>
            <a:pPr marL="533400" marR="0" lvl="1" indent="-357188"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During this conversation, agree your level of competence and discuss potential examples of your work that you could record during the year to evidence your competence</a:t>
            </a:r>
          </a:p>
          <a:p>
            <a:pPr marL="533400" marR="0" lvl="1" indent="-357188"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Your manager will then update SOP </a:t>
            </a:r>
            <a:endParaRPr lang="en-GB" dirty="0">
              <a:solidFill>
                <a:prstClr val="black"/>
              </a:solidFill>
              <a:latin typeface="Arial"/>
            </a:endParaRPr>
          </a:p>
          <a:p>
            <a:pPr marL="0" indent="0">
              <a:spcBef>
                <a:spcPts val="500"/>
              </a:spcBef>
              <a:buNone/>
              <a:defRPr/>
            </a:pPr>
            <a:endParaRPr lang="en-GB" b="1" dirty="0">
              <a:solidFill>
                <a:prstClr val="black"/>
              </a:solidFill>
              <a:latin typeface="Arial"/>
            </a:endParaRPr>
          </a:p>
          <a:p>
            <a:pPr marL="0" indent="0">
              <a:spcBef>
                <a:spcPts val="500"/>
              </a:spcBef>
              <a:buNone/>
              <a:defRPr/>
            </a:pPr>
            <a:r>
              <a:rPr lang="en-GB" b="1" dirty="0">
                <a:solidFill>
                  <a:srgbClr val="008000"/>
                </a:solidFill>
              </a:rPr>
              <a:t>More information </a:t>
            </a:r>
          </a:p>
          <a:p>
            <a:pPr>
              <a:spcBef>
                <a:spcPts val="500"/>
              </a:spcBef>
              <a:defRPr/>
            </a:pPr>
            <a:r>
              <a:rPr lang="en-GB" dirty="0">
                <a:solidFill>
                  <a:prstClr val="black"/>
                </a:solidFill>
              </a:rPr>
              <a:t>Go to the </a:t>
            </a:r>
            <a:r>
              <a:rPr lang="en-GB" dirty="0">
                <a:solidFill>
                  <a:prstClr val="black"/>
                </a:solidFill>
                <a:hlinkClick r:id="rId7"/>
              </a:rPr>
              <a:t>CBF pages on </a:t>
            </a:r>
            <a:r>
              <a:rPr lang="en-GB" dirty="0" err="1">
                <a:solidFill>
                  <a:prstClr val="black"/>
                </a:solidFill>
                <a:hlinkClick r:id="rId7"/>
              </a:rPr>
              <a:t>MyHub</a:t>
            </a:r>
            <a:r>
              <a:rPr lang="en-GB" dirty="0">
                <a:solidFill>
                  <a:prstClr val="black"/>
                </a:solidFill>
                <a:hlinkClick r:id="rId7"/>
              </a:rPr>
              <a:t> </a:t>
            </a:r>
            <a:r>
              <a:rPr lang="en-GB" dirty="0">
                <a:solidFill>
                  <a:prstClr val="black"/>
                </a:solidFill>
              </a:rPr>
              <a:t>for a short video on how the process works and more including worked examples</a:t>
            </a:r>
          </a:p>
          <a:p>
            <a:pPr>
              <a:spcBef>
                <a:spcPts val="500"/>
              </a:spcBef>
              <a:defRPr/>
            </a:pPr>
            <a:r>
              <a:rPr lang="en-GB" dirty="0">
                <a:solidFill>
                  <a:prstClr val="black"/>
                </a:solidFill>
              </a:rPr>
              <a:t>If you have any questions, email </a:t>
            </a:r>
            <a:r>
              <a:rPr lang="en-GB" dirty="0">
                <a:solidFill>
                  <a:prstClr val="black"/>
                </a:solidFill>
                <a:hlinkClick r:id="rId8"/>
              </a:rPr>
              <a:t>cbf-enquiries@justice.gov.uk</a:t>
            </a:r>
            <a:r>
              <a:rPr lang="en-GB" dirty="0">
                <a:solidFill>
                  <a:prstClr val="black"/>
                </a:solidFill>
              </a:rPr>
              <a:t> or take a look at the key CBF documents on My Hub</a:t>
            </a:r>
            <a:endParaRPr lang="en-GB" dirty="0">
              <a:solidFill>
                <a:prstClr val="black"/>
              </a:solidFill>
              <a:latin typeface="Arial"/>
            </a:endParaRPr>
          </a:p>
          <a:p>
            <a:pPr marL="533400" marR="0" lvl="1" indent="-357188"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96800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A7B122-3300-4455-B963-FB759BF328B4}"/>
              </a:ext>
            </a:extLst>
          </p:cNvPr>
          <p:cNvSpPr>
            <a:spLocks noGrp="1"/>
          </p:cNvSpPr>
          <p:nvPr>
            <p:ph type="sldNum" sz="quarter" idx="12"/>
          </p:nvPr>
        </p:nvSpPr>
        <p:spPr/>
        <p:txBody>
          <a:bodyPr/>
          <a:lstStyle/>
          <a:p>
            <a:fld id="{6BA6D896-E1CD-4198-B852-D6590D56DF76}" type="slidenum">
              <a:rPr lang="en-GB" smtClean="0"/>
              <a:pPr/>
              <a:t>16</a:t>
            </a:fld>
            <a:endParaRPr lang="en-GB" dirty="0"/>
          </a:p>
        </p:txBody>
      </p:sp>
      <p:sp>
        <p:nvSpPr>
          <p:cNvPr id="14" name="Rectangle 13">
            <a:extLst>
              <a:ext uri="{FF2B5EF4-FFF2-40B4-BE49-F238E27FC236}">
                <a16:creationId xmlns:a16="http://schemas.microsoft.com/office/drawing/2014/main" id="{C4257A4E-1159-406C-93DA-8BD18781D512}"/>
              </a:ext>
            </a:extLst>
          </p:cNvPr>
          <p:cNvSpPr/>
          <p:nvPr/>
        </p:nvSpPr>
        <p:spPr>
          <a:xfrm>
            <a:off x="0" y="4995512"/>
            <a:ext cx="5747657" cy="1300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endParaRPr lang="en-GB" sz="1600" dirty="0">
              <a:solidFill>
                <a:schemeClr val="tx1"/>
              </a:solidFill>
            </a:endParaRPr>
          </a:p>
        </p:txBody>
      </p:sp>
      <p:sp>
        <p:nvSpPr>
          <p:cNvPr id="9" name="Title 1">
            <a:extLst>
              <a:ext uri="{FF2B5EF4-FFF2-40B4-BE49-F238E27FC236}">
                <a16:creationId xmlns:a16="http://schemas.microsoft.com/office/drawing/2014/main" id="{17CD5CD8-8BC5-4742-A9B7-72DFE0A4605A}"/>
              </a:ext>
            </a:extLst>
          </p:cNvPr>
          <p:cNvSpPr>
            <a:spLocks noGrp="1"/>
          </p:cNvSpPr>
          <p:nvPr>
            <p:ph type="title"/>
          </p:nvPr>
        </p:nvSpPr>
        <p:spPr>
          <a:xfrm>
            <a:off x="269507" y="373533"/>
            <a:ext cx="11131200" cy="511174"/>
          </a:xfrm>
        </p:spPr>
        <p:txBody>
          <a:bodyPr/>
          <a:lstStyle/>
          <a:p>
            <a:r>
              <a:rPr lang="en-GB" dirty="0"/>
              <a:t>Beating Crime Plan and Relaunch of Unpaid Work – key messages</a:t>
            </a:r>
          </a:p>
        </p:txBody>
      </p:sp>
      <p:sp>
        <p:nvSpPr>
          <p:cNvPr id="3" name="Rectangle 2">
            <a:extLst>
              <a:ext uri="{FF2B5EF4-FFF2-40B4-BE49-F238E27FC236}">
                <a16:creationId xmlns:a16="http://schemas.microsoft.com/office/drawing/2014/main" id="{229EEF48-CC42-49AE-98A9-80FC2C40DCD1}"/>
              </a:ext>
            </a:extLst>
          </p:cNvPr>
          <p:cNvSpPr/>
          <p:nvPr/>
        </p:nvSpPr>
        <p:spPr>
          <a:xfrm>
            <a:off x="87450" y="1411529"/>
            <a:ext cx="5747657" cy="5386090"/>
          </a:xfrm>
          <a:prstGeom prst="rect">
            <a:avLst/>
          </a:prstGeom>
        </p:spPr>
        <p:txBody>
          <a:bodyPr wrap="square">
            <a:spAutoFit/>
          </a:bodyPr>
          <a:lstStyle/>
          <a:p>
            <a:pPr marL="285750" indent="-285750">
              <a:spcAft>
                <a:spcPts val="0"/>
              </a:spcAft>
              <a:buFont typeface="Arial" panose="020B0604020202020204" pitchFamily="34" charset="0"/>
              <a:buChar char="•"/>
            </a:pPr>
            <a:r>
              <a:rPr lang="en-GB" sz="1500" dirty="0">
                <a:solidFill>
                  <a:srgbClr val="000000"/>
                </a:solidFill>
                <a:ea typeface="Calibri" panose="020F0502020204030204" pitchFamily="34" charset="0"/>
                <a:cs typeface="Calibri" panose="020F0502020204030204" pitchFamily="34" charset="0"/>
              </a:rPr>
              <a:t>Cutting crime is central to the government’s mission of levelling up the country.  The Beating Crime Plan sets out the strategic approach to cutting crime and how </a:t>
            </a:r>
            <a:r>
              <a:rPr lang="en-GB" sz="1500" b="1" dirty="0">
                <a:solidFill>
                  <a:srgbClr val="000000"/>
                </a:solidFill>
                <a:ea typeface="Calibri" panose="020F0502020204030204" pitchFamily="34" charset="0"/>
                <a:cs typeface="Calibri" panose="020F0502020204030204" pitchFamily="34" charset="0"/>
              </a:rPr>
              <a:t>efforts will be focussed on places where crimes occur</a:t>
            </a:r>
            <a:r>
              <a:rPr lang="en-GB" sz="1500" dirty="0">
                <a:solidFill>
                  <a:srgbClr val="000000"/>
                </a:solidFill>
                <a:ea typeface="Calibri" panose="020F0502020204030204" pitchFamily="34" charset="0"/>
                <a:cs typeface="Calibri" panose="020F0502020204030204" pitchFamily="34" charset="0"/>
              </a:rPr>
              <a:t>, measures to drive down crime and tackling the causes of repeat offending. </a:t>
            </a:r>
            <a:endParaRPr lang="en-GB" sz="1500" dirty="0">
              <a:ea typeface="Calibri" panose="020F0502020204030204" pitchFamily="34" charset="0"/>
            </a:endParaRPr>
          </a:p>
          <a:p>
            <a:pPr>
              <a:spcAft>
                <a:spcPts val="0"/>
              </a:spcAft>
            </a:pPr>
            <a:r>
              <a:rPr lang="en-GB" sz="1500" dirty="0">
                <a:solidFill>
                  <a:srgbClr val="000000"/>
                </a:solidFill>
                <a:ea typeface="Calibri" panose="020F0502020204030204" pitchFamily="34" charset="0"/>
                <a:cs typeface="Calibri" panose="020F0502020204030204" pitchFamily="34" charset="0"/>
              </a:rPr>
              <a:t> </a:t>
            </a:r>
            <a:endParaRPr lang="en-GB" sz="1500" dirty="0">
              <a:ea typeface="Calibri" panose="020F0502020204030204" pitchFamily="34" charset="0"/>
            </a:endParaRPr>
          </a:p>
          <a:p>
            <a:pPr marL="285750" indent="-285750">
              <a:spcAft>
                <a:spcPts val="0"/>
              </a:spcAft>
              <a:buFont typeface="Arial" panose="020B0604020202020204" pitchFamily="34" charset="0"/>
              <a:buChar char="•"/>
            </a:pPr>
            <a:r>
              <a:rPr lang="en-GB" sz="1500" dirty="0">
                <a:solidFill>
                  <a:srgbClr val="000000"/>
                </a:solidFill>
                <a:ea typeface="Calibri" panose="020F0502020204030204" pitchFamily="34" charset="0"/>
                <a:cs typeface="Calibri" panose="020F0502020204030204" pitchFamily="34" charset="0"/>
              </a:rPr>
              <a:t>Part of the plan highlights how appropriate punishment in the community will be ensured  and the </a:t>
            </a:r>
            <a:r>
              <a:rPr lang="en-GB" sz="1500" dirty="0">
                <a:ea typeface="Calibri" panose="020F0502020204030204" pitchFamily="34" charset="0"/>
                <a:cs typeface="Calibri" panose="020F0502020204030204" pitchFamily="34" charset="0"/>
              </a:rPr>
              <a:t> plan to revitalise unpaid work to ensure offenders are visibly and publicly making reparations for their crimes by </a:t>
            </a:r>
            <a:r>
              <a:rPr lang="en-GB" sz="1500" b="1" dirty="0">
                <a:ea typeface="Calibri" panose="020F0502020204030204" pitchFamily="34" charset="0"/>
                <a:cs typeface="Calibri" panose="020F0502020204030204" pitchFamily="34" charset="0"/>
              </a:rPr>
              <a:t>undertaking work that is valuable to their local areas</a:t>
            </a:r>
            <a:r>
              <a:rPr lang="en-GB" sz="1500" dirty="0">
                <a:ea typeface="Calibri" panose="020F0502020204030204" pitchFamily="34" charset="0"/>
                <a:cs typeface="Calibri" panose="020F0502020204030204" pitchFamily="34" charset="0"/>
              </a:rPr>
              <a:t>, such as cleaning the streets, estates, alleyways and open spaces of litter and other visible signs of disorder in local neighbourhoods. </a:t>
            </a:r>
            <a:endParaRPr lang="en-GB" sz="1500" dirty="0">
              <a:ea typeface="Calibri" panose="020F0502020204030204" pitchFamily="34" charset="0"/>
            </a:endParaRPr>
          </a:p>
          <a:p>
            <a:pPr>
              <a:spcAft>
                <a:spcPts val="0"/>
              </a:spcAft>
            </a:pPr>
            <a:endParaRPr lang="en-GB" sz="1500" dirty="0">
              <a:ea typeface="Calibri" panose="020F0502020204030204" pitchFamily="34" charset="0"/>
            </a:endParaRPr>
          </a:p>
          <a:p>
            <a:pPr marL="285750" indent="-285750" algn="just">
              <a:spcAft>
                <a:spcPts val="0"/>
              </a:spcAft>
              <a:buFont typeface="Arial" panose="020B0604020202020204" pitchFamily="34" charset="0"/>
              <a:buChar char="•"/>
            </a:pPr>
            <a:r>
              <a:rPr lang="en-GB" sz="1500" dirty="0">
                <a:ea typeface="Calibri" panose="020F0502020204030204" pitchFamily="34" charset="0"/>
                <a:cs typeface="Calibri" panose="020F0502020204030204" pitchFamily="34" charset="0"/>
              </a:rPr>
              <a:t>We are currently developing </a:t>
            </a:r>
            <a:r>
              <a:rPr lang="en-GB" sz="1500" b="1" dirty="0">
                <a:ea typeface="Calibri" panose="020F0502020204030204" pitchFamily="34" charset="0"/>
                <a:cs typeface="Calibri" panose="020F0502020204030204" pitchFamily="34" charset="0"/>
              </a:rPr>
              <a:t>wide-reaching agreements with national charities and organisations to deliver local projects </a:t>
            </a:r>
            <a:r>
              <a:rPr lang="en-GB" sz="1500" dirty="0">
                <a:ea typeface="Calibri" panose="020F0502020204030204" pitchFamily="34" charset="0"/>
                <a:cs typeface="Calibri" panose="020F0502020204030204" pitchFamily="34" charset="0"/>
              </a:rPr>
              <a:t>across England and Wales.  These include the Canal and River Trust, Forestry England and Highways England.   This work will allow us to deliver Unpaid Work placements at scale, whilst helping to support the Government’s wider priorities such as sustainability objectives and cleaning up high streets. </a:t>
            </a:r>
            <a:endParaRPr lang="en-GB" sz="1500" dirty="0">
              <a:ea typeface="Calibri" panose="020F0502020204030204" pitchFamily="34" charset="0"/>
            </a:endParaRPr>
          </a:p>
          <a:p>
            <a:pPr algn="just">
              <a:spcAft>
                <a:spcPts val="0"/>
              </a:spcAft>
            </a:pPr>
            <a:r>
              <a:rPr lang="en-GB" sz="1400" dirty="0">
                <a:ea typeface="Calibri" panose="020F0502020204030204" pitchFamily="34" charset="0"/>
                <a:cs typeface="Calibri" panose="020F0502020204030204" pitchFamily="34" charset="0"/>
              </a:rPr>
              <a:t> </a:t>
            </a:r>
            <a:endParaRPr lang="en-GB" sz="1400" dirty="0">
              <a:ea typeface="Calibri" panose="020F0502020204030204" pitchFamily="34" charset="0"/>
            </a:endParaRPr>
          </a:p>
        </p:txBody>
      </p:sp>
      <p:sp>
        <p:nvSpPr>
          <p:cNvPr id="4" name="Rectangle 3">
            <a:extLst>
              <a:ext uri="{FF2B5EF4-FFF2-40B4-BE49-F238E27FC236}">
                <a16:creationId xmlns:a16="http://schemas.microsoft.com/office/drawing/2014/main" id="{81345233-D6BB-455D-9CBD-1D7480E9F6CE}"/>
              </a:ext>
            </a:extLst>
          </p:cNvPr>
          <p:cNvSpPr/>
          <p:nvPr/>
        </p:nvSpPr>
        <p:spPr>
          <a:xfrm>
            <a:off x="6356895" y="821643"/>
            <a:ext cx="5687962" cy="5632311"/>
          </a:xfrm>
          <a:prstGeom prst="rect">
            <a:avLst/>
          </a:prstGeom>
        </p:spPr>
        <p:txBody>
          <a:bodyPr wrap="square">
            <a:spAutoFit/>
          </a:bodyPr>
          <a:lstStyle/>
          <a:p>
            <a:pPr>
              <a:spcAft>
                <a:spcPts val="0"/>
              </a:spcAft>
            </a:pPr>
            <a:r>
              <a:rPr lang="en-GB" sz="1500" dirty="0">
                <a:ea typeface="Calibri" panose="020F0502020204030204" pitchFamily="34" charset="0"/>
                <a:cs typeface="Calibri" panose="020F0502020204030204" pitchFamily="34" charset="0"/>
              </a:rPr>
              <a:t>Unpaid Work can support the rehabilitative aspects of a community-based order and making reparation to local communities for the damage caused by crime is a key part of this. </a:t>
            </a:r>
            <a:endParaRPr lang="en-GB" sz="1500" dirty="0">
              <a:ea typeface="Calibri" panose="020F0502020204030204" pitchFamily="34" charset="0"/>
            </a:endParaRPr>
          </a:p>
          <a:p>
            <a:pPr>
              <a:spcAft>
                <a:spcPts val="0"/>
              </a:spcAft>
            </a:pPr>
            <a:r>
              <a:rPr lang="en-GB" sz="1500" dirty="0">
                <a:ea typeface="Calibri" panose="020F0502020204030204" pitchFamily="34" charset="0"/>
                <a:cs typeface="Calibri" panose="020F0502020204030204" pitchFamily="34" charset="0"/>
              </a:rPr>
              <a:t> </a:t>
            </a:r>
            <a:endParaRPr lang="en-GB" sz="1500" dirty="0">
              <a:ea typeface="Calibri" panose="020F0502020204030204" pitchFamily="34" charset="0"/>
            </a:endParaRPr>
          </a:p>
          <a:p>
            <a:pPr>
              <a:spcAft>
                <a:spcPts val="0"/>
              </a:spcAft>
            </a:pPr>
            <a:r>
              <a:rPr lang="en-GB" sz="1500" dirty="0">
                <a:ea typeface="Calibri" panose="020F0502020204030204" pitchFamily="34" charset="0"/>
                <a:cs typeface="Calibri" panose="020F0502020204030204" pitchFamily="34" charset="0"/>
              </a:rPr>
              <a:t>Therefore, improving the quality of Unpaid Work placements has an important part to play in the rehabilitative process, helping to reduce the risk of reoffending. </a:t>
            </a:r>
            <a:endParaRPr lang="en-GB" sz="1500" dirty="0">
              <a:ea typeface="Calibri" panose="020F0502020204030204" pitchFamily="34" charset="0"/>
            </a:endParaRPr>
          </a:p>
          <a:p>
            <a:pPr>
              <a:spcAft>
                <a:spcPts val="0"/>
              </a:spcAft>
            </a:pPr>
            <a:r>
              <a:rPr lang="en-GB" sz="1500" dirty="0">
                <a:ea typeface="Calibri" panose="020F0502020204030204" pitchFamily="34" charset="0"/>
                <a:cs typeface="Calibri" panose="020F0502020204030204" pitchFamily="34" charset="0"/>
              </a:rPr>
              <a:t> </a:t>
            </a:r>
            <a:endParaRPr lang="en-GB" sz="1500" dirty="0">
              <a:ea typeface="Calibri" panose="020F0502020204030204" pitchFamily="34" charset="0"/>
            </a:endParaRPr>
          </a:p>
          <a:p>
            <a:pPr algn="just">
              <a:spcAft>
                <a:spcPts val="0"/>
              </a:spcAft>
            </a:pPr>
            <a:r>
              <a:rPr lang="en-GB" sz="1500" dirty="0">
                <a:ea typeface="Calibri" panose="020F0502020204030204" pitchFamily="34" charset="0"/>
                <a:cs typeface="Calibri" panose="020F0502020204030204" pitchFamily="34" charset="0"/>
              </a:rPr>
              <a:t>Through the </a:t>
            </a:r>
            <a:r>
              <a:rPr lang="en-GB" sz="1500" b="1" dirty="0">
                <a:ea typeface="Calibri" panose="020F0502020204030204" pitchFamily="34" charset="0"/>
                <a:cs typeface="Calibri" panose="020F0502020204030204" pitchFamily="34" charset="0"/>
              </a:rPr>
              <a:t>PCSC Bill we are introducing a new statutory duty requiring probation officials to consult key local and regional stakeholders on the delivery of Unpaid Work in the community</a:t>
            </a:r>
            <a:r>
              <a:rPr lang="en-GB" sz="1500" dirty="0">
                <a:ea typeface="Calibri" panose="020F0502020204030204" pitchFamily="34" charset="0"/>
                <a:cs typeface="Calibri" panose="020F0502020204030204" pitchFamily="34" charset="0"/>
              </a:rPr>
              <a:t>. </a:t>
            </a:r>
            <a:endParaRPr lang="en-GB" sz="1500" dirty="0">
              <a:ea typeface="Calibri" panose="020F0502020204030204" pitchFamily="34" charset="0"/>
            </a:endParaRPr>
          </a:p>
          <a:p>
            <a:pPr algn="just">
              <a:spcAft>
                <a:spcPts val="0"/>
              </a:spcAft>
            </a:pPr>
            <a:r>
              <a:rPr lang="en-GB" sz="1500" dirty="0">
                <a:ea typeface="Calibri" panose="020F0502020204030204" pitchFamily="34" charset="0"/>
                <a:cs typeface="Calibri" panose="020F0502020204030204" pitchFamily="34" charset="0"/>
              </a:rPr>
              <a:t> </a:t>
            </a:r>
            <a:endParaRPr lang="en-GB" sz="1500" dirty="0">
              <a:ea typeface="Calibri" panose="020F0502020204030204" pitchFamily="34" charset="0"/>
            </a:endParaRPr>
          </a:p>
          <a:p>
            <a:pPr algn="just">
              <a:spcAft>
                <a:spcPts val="0"/>
              </a:spcAft>
            </a:pPr>
            <a:r>
              <a:rPr lang="en-GB" sz="1500" dirty="0">
                <a:ea typeface="Calibri" panose="020F0502020204030204" pitchFamily="34" charset="0"/>
                <a:cs typeface="Calibri" panose="020F0502020204030204" pitchFamily="34" charset="0"/>
              </a:rPr>
              <a:t>There is currently no legal requirement on probation officials to consult stakeholders on the delivery of Unpaid Work. As a result, those who are best placed to understand the impact of crime and the needs of their local area, do not have a guaranteed say in the projects delivered there</a:t>
            </a:r>
            <a:endParaRPr lang="en-GB" sz="1500" dirty="0">
              <a:ea typeface="Calibri" panose="020F0502020204030204" pitchFamily="34" charset="0"/>
            </a:endParaRPr>
          </a:p>
          <a:p>
            <a:pPr algn="just">
              <a:spcAft>
                <a:spcPts val="0"/>
              </a:spcAft>
            </a:pPr>
            <a:r>
              <a:rPr lang="en-GB" sz="1500" dirty="0">
                <a:ea typeface="Calibri" panose="020F0502020204030204" pitchFamily="34" charset="0"/>
                <a:cs typeface="Calibri" panose="020F0502020204030204" pitchFamily="34" charset="0"/>
              </a:rPr>
              <a:t> </a:t>
            </a:r>
            <a:endParaRPr lang="en-GB" sz="1500" dirty="0">
              <a:ea typeface="Calibri" panose="020F0502020204030204" pitchFamily="34" charset="0"/>
            </a:endParaRPr>
          </a:p>
          <a:p>
            <a:pPr algn="just">
              <a:spcAft>
                <a:spcPts val="0"/>
              </a:spcAft>
            </a:pPr>
            <a:r>
              <a:rPr lang="en-GB" sz="1500" dirty="0">
                <a:ea typeface="Calibri" panose="020F0502020204030204" pitchFamily="34" charset="0"/>
                <a:cs typeface="Calibri" panose="020F0502020204030204" pitchFamily="34" charset="0"/>
              </a:rPr>
              <a:t>The creation of a statutory duty will address this gap, helping to ensure that Unpaid Work requirements are responsive to local need and placements benefit the communities in which they are served.</a:t>
            </a:r>
            <a:endParaRPr lang="en-GB" sz="1500" dirty="0">
              <a:ea typeface="Calibri" panose="020F0502020204030204" pitchFamily="34" charset="0"/>
            </a:endParaRPr>
          </a:p>
        </p:txBody>
      </p:sp>
      <p:cxnSp>
        <p:nvCxnSpPr>
          <p:cNvPr id="10" name="Straight Connector 9">
            <a:extLst>
              <a:ext uri="{FF2B5EF4-FFF2-40B4-BE49-F238E27FC236}">
                <a16:creationId xmlns:a16="http://schemas.microsoft.com/office/drawing/2014/main" id="{6061DE3B-8721-4FB3-B0CC-2CD1EAFC63A4}"/>
              </a:ext>
            </a:extLst>
          </p:cNvPr>
          <p:cNvCxnSpPr/>
          <p:nvPr/>
        </p:nvCxnSpPr>
        <p:spPr>
          <a:xfrm>
            <a:off x="6096000" y="1007818"/>
            <a:ext cx="0" cy="5288439"/>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EC249D5-6E2E-43E3-B599-036FDB70879C}"/>
              </a:ext>
            </a:extLst>
          </p:cNvPr>
          <p:cNvSpPr/>
          <p:nvPr/>
        </p:nvSpPr>
        <p:spPr>
          <a:xfrm>
            <a:off x="389979" y="956334"/>
            <a:ext cx="2364750" cy="369332"/>
          </a:xfrm>
          <a:prstGeom prst="rect">
            <a:avLst/>
          </a:prstGeom>
        </p:spPr>
        <p:txBody>
          <a:bodyPr wrap="none">
            <a:spAutoFit/>
          </a:bodyPr>
          <a:lstStyle/>
          <a:p>
            <a:r>
              <a:rPr lang="en-GB" b="1" dirty="0">
                <a:hlinkClick r:id="rId2"/>
              </a:rPr>
              <a:t>Beating Crime Plan </a:t>
            </a:r>
            <a:endParaRPr lang="en-GB" b="1" dirty="0"/>
          </a:p>
        </p:txBody>
      </p:sp>
    </p:spTree>
    <p:extLst>
      <p:ext uri="{BB962C8B-B14F-4D97-AF65-F5344CB8AC3E}">
        <p14:creationId xmlns:p14="http://schemas.microsoft.com/office/powerpoint/2010/main" val="4108771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A7B122-3300-4455-B963-FB759BF328B4}"/>
              </a:ext>
            </a:extLst>
          </p:cNvPr>
          <p:cNvSpPr>
            <a:spLocks noGrp="1"/>
          </p:cNvSpPr>
          <p:nvPr>
            <p:ph type="sldNum" sz="quarter" idx="12"/>
          </p:nvPr>
        </p:nvSpPr>
        <p:spPr/>
        <p:txBody>
          <a:bodyPr/>
          <a:lstStyle/>
          <a:p>
            <a:fld id="{6BA6D896-E1CD-4198-B852-D6590D56DF76}" type="slidenum">
              <a:rPr lang="en-GB" smtClean="0"/>
              <a:pPr/>
              <a:t>17</a:t>
            </a:fld>
            <a:endParaRPr lang="en-GB" dirty="0"/>
          </a:p>
        </p:txBody>
      </p:sp>
      <p:sp>
        <p:nvSpPr>
          <p:cNvPr id="9" name="Title 1">
            <a:extLst>
              <a:ext uri="{FF2B5EF4-FFF2-40B4-BE49-F238E27FC236}">
                <a16:creationId xmlns:a16="http://schemas.microsoft.com/office/drawing/2014/main" id="{17CD5CD8-8BC5-4742-A9B7-72DFE0A4605A}"/>
              </a:ext>
            </a:extLst>
          </p:cNvPr>
          <p:cNvSpPr>
            <a:spLocks noGrp="1"/>
          </p:cNvSpPr>
          <p:nvPr>
            <p:ph type="title"/>
          </p:nvPr>
        </p:nvSpPr>
        <p:spPr>
          <a:xfrm>
            <a:off x="269507" y="373533"/>
            <a:ext cx="11131200" cy="511174"/>
          </a:xfrm>
        </p:spPr>
        <p:txBody>
          <a:bodyPr/>
          <a:lstStyle/>
          <a:p>
            <a:r>
              <a:rPr lang="en-GB" dirty="0"/>
              <a:t>Resettlement – Release Planning Guidance (attachment included)</a:t>
            </a:r>
          </a:p>
        </p:txBody>
      </p:sp>
      <p:sp>
        <p:nvSpPr>
          <p:cNvPr id="4" name="Rectangle 3">
            <a:extLst>
              <a:ext uri="{FF2B5EF4-FFF2-40B4-BE49-F238E27FC236}">
                <a16:creationId xmlns:a16="http://schemas.microsoft.com/office/drawing/2014/main" id="{81345233-D6BB-455D-9CBD-1D7480E9F6CE}"/>
              </a:ext>
            </a:extLst>
          </p:cNvPr>
          <p:cNvSpPr/>
          <p:nvPr/>
        </p:nvSpPr>
        <p:spPr>
          <a:xfrm>
            <a:off x="269507" y="821643"/>
            <a:ext cx="5826493" cy="5755422"/>
          </a:xfrm>
          <a:prstGeom prst="rect">
            <a:avLst/>
          </a:prstGeom>
        </p:spPr>
        <p:txBody>
          <a:bodyPr wrap="square">
            <a:spAutoFit/>
          </a:bodyPr>
          <a:lstStyle/>
          <a:p>
            <a:pPr marL="285750" indent="-285750">
              <a:buFont typeface="Arial" panose="020B0604020202020204" pitchFamily="34" charset="0"/>
              <a:buChar char="•"/>
            </a:pPr>
            <a:r>
              <a:rPr lang="en-GB" sz="1600" dirty="0"/>
              <a:t>A new guidance document is available to help former </a:t>
            </a:r>
            <a:r>
              <a:rPr lang="en-GB" sz="1600" dirty="0" err="1"/>
              <a:t>eTTG</a:t>
            </a:r>
            <a:r>
              <a:rPr lang="en-GB" sz="1600" dirty="0"/>
              <a:t> staff who are continuing to deliver immediate resettlement needs and pre-release activity in prisons.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This provision is currently being delivered to the requirements set out in the Immediate Resettlement Needs and Pre-Release Exceptional Delivery Model (EDM).  The guide supports the EDM providing more detail specific to day to day activities as we move from the ‘Recovery’ stages towards the implementation of National Standards later this year. </a:t>
            </a:r>
          </a:p>
          <a:p>
            <a:endParaRPr lang="en-GB" sz="1600" dirty="0"/>
          </a:p>
          <a:p>
            <a:pPr marL="285750" indent="-285750">
              <a:buFont typeface="Arial" panose="020B0604020202020204" pitchFamily="34" charset="0"/>
              <a:buChar char="•"/>
            </a:pPr>
            <a:r>
              <a:rPr lang="en-GB" sz="1600" dirty="0"/>
              <a:t>The guide explains what activity remains the same and what activity has changed following unification on the 26</a:t>
            </a:r>
            <a:r>
              <a:rPr lang="en-GB" sz="1600" baseline="30000" dirty="0"/>
              <a:t>th</a:t>
            </a:r>
            <a:r>
              <a:rPr lang="en-GB" sz="1600" dirty="0"/>
              <a:t> June, describing the longer-term changes that will be introduced as part of the journey to End State in 2022.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Annexes at the end of the guide set out the roles and responsibilities across the Resettlement Pathways and provide supporting information relating to Finance, Benefit and Debt to help staff understand what their role is and how they can support people in prison.  </a:t>
            </a:r>
          </a:p>
          <a:p>
            <a:endParaRPr lang="en-GB" sz="1600" dirty="0"/>
          </a:p>
        </p:txBody>
      </p:sp>
      <p:sp>
        <p:nvSpPr>
          <p:cNvPr id="2" name="Rectangle 1">
            <a:extLst>
              <a:ext uri="{FF2B5EF4-FFF2-40B4-BE49-F238E27FC236}">
                <a16:creationId xmlns:a16="http://schemas.microsoft.com/office/drawing/2014/main" id="{5BD444F2-40CC-42BD-96FA-45E954A471AC}"/>
              </a:ext>
            </a:extLst>
          </p:cNvPr>
          <p:cNvSpPr/>
          <p:nvPr/>
        </p:nvSpPr>
        <p:spPr>
          <a:xfrm>
            <a:off x="7047186" y="920621"/>
            <a:ext cx="4703378" cy="5016758"/>
          </a:xfrm>
          <a:prstGeom prst="rect">
            <a:avLst/>
          </a:prstGeom>
        </p:spPr>
        <p:txBody>
          <a:bodyPr wrap="square">
            <a:spAutoFit/>
          </a:bodyPr>
          <a:lstStyle/>
          <a:p>
            <a:pPr marL="285750" indent="-285750">
              <a:buFont typeface="Arial" panose="020B0604020202020204" pitchFamily="34" charset="0"/>
              <a:buChar char="•"/>
            </a:pPr>
            <a:r>
              <a:rPr lang="en-GB" sz="1600" dirty="0"/>
              <a:t>There is also a section targeted towards prison staff so they can easily understand the changes.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This document is designed to provides interim guidance pending the drafting and publication of a Release Planning Probation Instruction which will be produced as part of the Resettlement TOM Implementation project. </a:t>
            </a:r>
          </a:p>
          <a:p>
            <a:endParaRPr lang="en-GB" sz="1600" dirty="0"/>
          </a:p>
          <a:p>
            <a:pPr marL="285750" indent="-285750">
              <a:buFont typeface="Arial" panose="020B0604020202020204" pitchFamily="34" charset="0"/>
              <a:buChar char="•"/>
            </a:pPr>
            <a:r>
              <a:rPr lang="en-GB" sz="1600" dirty="0"/>
              <a:t>Guidance will be making the guidance available on the Welcome Hub and also via the senior leader`s bulletin for Prison Governors and Prisons staff. The welcome hub, version will be separated into sections for easier accessibility and to download, print out and share with colleagues.  </a:t>
            </a:r>
          </a:p>
          <a:p>
            <a:endParaRPr lang="en-GB" sz="1600" dirty="0"/>
          </a:p>
          <a:p>
            <a:pPr marL="285750" indent="-285750">
              <a:buFont typeface="Arial" panose="020B0604020202020204" pitchFamily="34" charset="0"/>
              <a:buChar char="•"/>
            </a:pPr>
            <a:r>
              <a:rPr lang="en-GB" sz="1600" dirty="0"/>
              <a:t>The guidance document will also be sent out directly to Prison Group Director`s.</a:t>
            </a:r>
          </a:p>
        </p:txBody>
      </p:sp>
      <p:cxnSp>
        <p:nvCxnSpPr>
          <p:cNvPr id="7" name="Straight Connector 6">
            <a:extLst>
              <a:ext uri="{FF2B5EF4-FFF2-40B4-BE49-F238E27FC236}">
                <a16:creationId xmlns:a16="http://schemas.microsoft.com/office/drawing/2014/main" id="{354EEC50-B68A-40DB-9F2B-EC9A7ABC9C6F}"/>
              </a:ext>
            </a:extLst>
          </p:cNvPr>
          <p:cNvCxnSpPr/>
          <p:nvPr/>
        </p:nvCxnSpPr>
        <p:spPr>
          <a:xfrm>
            <a:off x="6526924" y="1024759"/>
            <a:ext cx="0" cy="52714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539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AF4B-9995-4B3C-B7E6-95538110D661}"/>
              </a:ext>
            </a:extLst>
          </p:cNvPr>
          <p:cNvSpPr>
            <a:spLocks noGrp="1"/>
          </p:cNvSpPr>
          <p:nvPr>
            <p:ph type="title"/>
          </p:nvPr>
        </p:nvSpPr>
        <p:spPr/>
        <p:txBody>
          <a:bodyPr/>
          <a:lstStyle/>
          <a:p>
            <a:r>
              <a:rPr lang="en-GB" dirty="0"/>
              <a:t>[Region] August area/s of focus </a:t>
            </a:r>
          </a:p>
        </p:txBody>
      </p:sp>
      <p:sp>
        <p:nvSpPr>
          <p:cNvPr id="3" name="Content Placeholder 2">
            <a:extLst>
              <a:ext uri="{FF2B5EF4-FFF2-40B4-BE49-F238E27FC236}">
                <a16:creationId xmlns:a16="http://schemas.microsoft.com/office/drawing/2014/main" id="{7C3AF45A-CE8D-487A-A4A2-11FB9A7733CA}"/>
              </a:ext>
            </a:extLst>
          </p:cNvPr>
          <p:cNvSpPr>
            <a:spLocks noGrp="1"/>
          </p:cNvSpPr>
          <p:nvPr>
            <p:ph idx="1"/>
          </p:nvPr>
        </p:nvSpPr>
        <p:spPr/>
        <p:txBody>
          <a:bodyPr/>
          <a:lstStyle/>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endParaRPr lang="en-GB" sz="2000" dirty="0"/>
          </a:p>
        </p:txBody>
      </p:sp>
      <p:sp>
        <p:nvSpPr>
          <p:cNvPr id="5" name="Slide Number Placeholder 4">
            <a:extLst>
              <a:ext uri="{FF2B5EF4-FFF2-40B4-BE49-F238E27FC236}">
                <a16:creationId xmlns:a16="http://schemas.microsoft.com/office/drawing/2014/main" id="{F9E6B63E-6CBE-4CE9-8C9F-88B73970F05E}"/>
              </a:ext>
            </a:extLst>
          </p:cNvPr>
          <p:cNvSpPr>
            <a:spLocks noGrp="1"/>
          </p:cNvSpPr>
          <p:nvPr>
            <p:ph type="sldNum" sz="quarter" idx="12"/>
          </p:nvPr>
        </p:nvSpPr>
        <p:spPr/>
        <p:txBody>
          <a:bodyPr/>
          <a:lstStyle/>
          <a:p>
            <a:fld id="{6BA6D896-E1CD-4198-B852-D6590D56DF76}" type="slidenum">
              <a:rPr lang="en-GB" smtClean="0"/>
              <a:pPr/>
              <a:t>18</a:t>
            </a:fld>
            <a:endParaRPr lang="en-GB" dirty="0"/>
          </a:p>
        </p:txBody>
      </p:sp>
      <p:pic>
        <p:nvPicPr>
          <p:cNvPr id="6" name="Picture 5">
            <a:extLst>
              <a:ext uri="{FF2B5EF4-FFF2-40B4-BE49-F238E27FC236}">
                <a16:creationId xmlns:a16="http://schemas.microsoft.com/office/drawing/2014/main" id="{CDD87DCD-6FF7-4EAD-B616-79E75597C96D}"/>
              </a:ext>
            </a:extLst>
          </p:cNvPr>
          <p:cNvPicPr>
            <a:picLocks noChangeAspect="1"/>
          </p:cNvPicPr>
          <p:nvPr/>
        </p:nvPicPr>
        <p:blipFill>
          <a:blip r:embed="rId2"/>
          <a:stretch>
            <a:fillRect/>
          </a:stretch>
        </p:blipFill>
        <p:spPr>
          <a:xfrm>
            <a:off x="8730213" y="3767769"/>
            <a:ext cx="3461787" cy="2211394"/>
          </a:xfrm>
          <a:prstGeom prst="rect">
            <a:avLst/>
          </a:prstGeom>
        </p:spPr>
      </p:pic>
    </p:spTree>
    <p:extLst>
      <p:ext uri="{BB962C8B-B14F-4D97-AF65-F5344CB8AC3E}">
        <p14:creationId xmlns:p14="http://schemas.microsoft.com/office/powerpoint/2010/main" val="285484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Team August deliverables </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p:txBody>
          <a:bodyPr/>
          <a:lstStyle/>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endParaRPr lang="en-GB" sz="2000" dirty="0"/>
          </a:p>
          <a:p>
            <a:endParaRPr lang="en-GB" sz="2000" dirty="0"/>
          </a:p>
          <a:p>
            <a:endParaRPr lang="en-GB" dirty="0"/>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p:txBody>
          <a:bodyPr/>
          <a:lstStyle/>
          <a:p>
            <a:fld id="{6BA6D896-E1CD-4198-B852-D6590D56DF76}" type="slidenum">
              <a:rPr lang="en-GB" smtClean="0"/>
              <a:pPr/>
              <a:t>19</a:t>
            </a:fld>
            <a:endParaRPr lang="en-GB" dirty="0"/>
          </a:p>
        </p:txBody>
      </p:sp>
      <p:pic>
        <p:nvPicPr>
          <p:cNvPr id="6" name="Picture 5">
            <a:extLst>
              <a:ext uri="{FF2B5EF4-FFF2-40B4-BE49-F238E27FC236}">
                <a16:creationId xmlns:a16="http://schemas.microsoft.com/office/drawing/2014/main" id="{A5417901-D85E-499E-8FEA-BF747ECD78B3}"/>
              </a:ext>
            </a:extLst>
          </p:cNvPr>
          <p:cNvPicPr>
            <a:picLocks noChangeAspect="1"/>
          </p:cNvPicPr>
          <p:nvPr/>
        </p:nvPicPr>
        <p:blipFill rotWithShape="1">
          <a:blip r:embed="rId2"/>
          <a:srcRect l="5028" t="10691" r="4694" b="9026"/>
          <a:stretch/>
        </p:blipFill>
        <p:spPr>
          <a:xfrm>
            <a:off x="7990985" y="2356369"/>
            <a:ext cx="3743814" cy="3329369"/>
          </a:xfrm>
          <a:prstGeom prst="rect">
            <a:avLst/>
          </a:prstGeom>
        </p:spPr>
      </p:pic>
    </p:spTree>
    <p:extLst>
      <p:ext uri="{BB962C8B-B14F-4D97-AF65-F5344CB8AC3E}">
        <p14:creationId xmlns:p14="http://schemas.microsoft.com/office/powerpoint/2010/main" val="147493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408748" y="377305"/>
            <a:ext cx="10743406" cy="630470"/>
          </a:xfrm>
        </p:spPr>
        <p:txBody>
          <a:bodyPr/>
          <a:lstStyle/>
          <a:p>
            <a:r>
              <a:rPr lang="en-GB" dirty="0"/>
              <a:t>Our team’s opportunity to talk </a:t>
            </a:r>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p:txBody>
          <a:bodyPr/>
          <a:lstStyle/>
          <a:p>
            <a:fld id="{6BA6D896-E1CD-4198-B852-D6590D56DF76}" type="slidenum">
              <a:rPr lang="en-GB" smtClean="0"/>
              <a:pPr/>
              <a:t>2</a:t>
            </a:fld>
            <a:endParaRPr lang="en-GB" dirty="0"/>
          </a:p>
        </p:txBody>
      </p:sp>
      <p:graphicFrame>
        <p:nvGraphicFramePr>
          <p:cNvPr id="3" name="Diagram 2">
            <a:extLst>
              <a:ext uri="{FF2B5EF4-FFF2-40B4-BE49-F238E27FC236}">
                <a16:creationId xmlns:a16="http://schemas.microsoft.com/office/drawing/2014/main" id="{E93625F2-CC03-4DCD-AD27-12D49CE4A031}"/>
              </a:ext>
            </a:extLst>
          </p:cNvPr>
          <p:cNvGraphicFramePr/>
          <p:nvPr>
            <p:extLst>
              <p:ext uri="{D42A27DB-BD31-4B8C-83A1-F6EECF244321}">
                <p14:modId xmlns:p14="http://schemas.microsoft.com/office/powerpoint/2010/main" val="2020761175"/>
              </p:ext>
            </p:extLst>
          </p:nvPr>
        </p:nvGraphicFramePr>
        <p:xfrm>
          <a:off x="2032000" y="1007775"/>
          <a:ext cx="7938265" cy="5257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0613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Team discussion </a:t>
            </a:r>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p:txBody>
          <a:bodyPr/>
          <a:lstStyle/>
          <a:p>
            <a:fld id="{6BA6D896-E1CD-4198-B852-D6590D56DF76}" type="slidenum">
              <a:rPr lang="en-GB" smtClean="0"/>
              <a:pPr/>
              <a:t>20</a:t>
            </a:fld>
            <a:endParaRPr lang="en-GB" dirty="0"/>
          </a:p>
        </p:txBody>
      </p:sp>
      <p:graphicFrame>
        <p:nvGraphicFramePr>
          <p:cNvPr id="7" name="Diagram 6">
            <a:extLst>
              <a:ext uri="{FF2B5EF4-FFF2-40B4-BE49-F238E27FC236}">
                <a16:creationId xmlns:a16="http://schemas.microsoft.com/office/drawing/2014/main" id="{19877240-296E-43A1-8B35-3F3FC1BF4E6E}"/>
              </a:ext>
            </a:extLst>
          </p:cNvPr>
          <p:cNvGraphicFramePr/>
          <p:nvPr>
            <p:extLst>
              <p:ext uri="{D42A27DB-BD31-4B8C-83A1-F6EECF244321}">
                <p14:modId xmlns:p14="http://schemas.microsoft.com/office/powerpoint/2010/main" val="94521172"/>
              </p:ext>
            </p:extLst>
          </p:nvPr>
        </p:nvGraphicFramePr>
        <p:xfrm>
          <a:off x="222422" y="1476375"/>
          <a:ext cx="11701848" cy="450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0324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Your thoughts, questions and feedback</a:t>
            </a:r>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p:txBody>
          <a:bodyPr/>
          <a:lstStyle/>
          <a:p>
            <a:fld id="{6BA6D896-E1CD-4198-B852-D6590D56DF76}" type="slidenum">
              <a:rPr lang="en-GB" smtClean="0"/>
              <a:pPr/>
              <a:t>21</a:t>
            </a:fld>
            <a:endParaRPr lang="en-GB" dirty="0"/>
          </a:p>
        </p:txBody>
      </p:sp>
      <p:pic>
        <p:nvPicPr>
          <p:cNvPr id="6" name="Graphic 5" descr="Head with gears">
            <a:extLst>
              <a:ext uri="{FF2B5EF4-FFF2-40B4-BE49-F238E27FC236}">
                <a16:creationId xmlns:a16="http://schemas.microsoft.com/office/drawing/2014/main" id="{8AC8372D-1AC8-4B8C-B21C-97D3E2FE072F}"/>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921" t="3097" r="11244" b="7262"/>
          <a:stretch/>
        </p:blipFill>
        <p:spPr>
          <a:xfrm>
            <a:off x="2426805" y="1492383"/>
            <a:ext cx="3669195" cy="3769522"/>
          </a:xfrm>
          <a:prstGeom prst="rect">
            <a:avLst/>
          </a:prstGeom>
        </p:spPr>
      </p:pic>
      <p:pic>
        <p:nvPicPr>
          <p:cNvPr id="8" name="Graphic 7" descr="Thought bubble">
            <a:extLst>
              <a:ext uri="{FF2B5EF4-FFF2-40B4-BE49-F238E27FC236}">
                <a16:creationId xmlns:a16="http://schemas.microsoft.com/office/drawing/2014/main" id="{B2845C4D-1C0D-4D68-BE1A-99143CE1BE6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6" t="9808" r="5411" b="6811"/>
          <a:stretch/>
        </p:blipFill>
        <p:spPr>
          <a:xfrm>
            <a:off x="6168724" y="231712"/>
            <a:ext cx="3570378" cy="3588142"/>
          </a:xfrm>
          <a:prstGeom prst="rect">
            <a:avLst/>
          </a:prstGeom>
        </p:spPr>
      </p:pic>
      <p:sp>
        <p:nvSpPr>
          <p:cNvPr id="9" name="Rectangle 8">
            <a:extLst>
              <a:ext uri="{FF2B5EF4-FFF2-40B4-BE49-F238E27FC236}">
                <a16:creationId xmlns:a16="http://schemas.microsoft.com/office/drawing/2014/main" id="{3A092090-CFA8-4A1A-9F47-42FD906B6EDD}"/>
              </a:ext>
            </a:extLst>
          </p:cNvPr>
          <p:cNvSpPr/>
          <p:nvPr/>
        </p:nvSpPr>
        <p:spPr>
          <a:xfrm>
            <a:off x="602650" y="5428320"/>
            <a:ext cx="11132149" cy="400110"/>
          </a:xfrm>
          <a:prstGeom prst="rect">
            <a:avLst/>
          </a:prstGeom>
        </p:spPr>
        <p:txBody>
          <a:bodyPr wrap="square">
            <a:spAutoFit/>
          </a:bodyPr>
          <a:lstStyle/>
          <a:p>
            <a:pPr marL="0" indent="0" algn="ctr">
              <a:buNone/>
            </a:pPr>
            <a:r>
              <a:rPr lang="en-GB" sz="2000" dirty="0">
                <a:latin typeface="Arial" panose="020B0604020202020204" pitchFamily="34" charset="0"/>
                <a:cs typeface="Arial" panose="020B0604020202020204" pitchFamily="34" charset="0"/>
              </a:rPr>
              <a:t>Please email [</a:t>
            </a:r>
            <a:r>
              <a:rPr lang="en-GB" sz="2000" dirty="0">
                <a:highlight>
                  <a:srgbClr val="FFFF00"/>
                </a:highlight>
                <a:latin typeface="Arial" panose="020B0604020202020204" pitchFamily="34" charset="0"/>
                <a:cs typeface="Arial" panose="020B0604020202020204" pitchFamily="34" charset="0"/>
              </a:rPr>
              <a:t>insert your region’s preferred Outlook account</a:t>
            </a:r>
            <a:r>
              <a:rPr lang="en-GB"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24595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p:txBody>
          <a:bodyPr/>
          <a:lstStyle/>
          <a:p>
            <a:fld id="{6BA6D896-E1CD-4198-B852-D6590D56DF76}" type="slidenum">
              <a:rPr lang="en-GB" smtClean="0"/>
              <a:pPr/>
              <a:t>22</a:t>
            </a:fld>
            <a:endParaRPr lang="en-GB" dirty="0"/>
          </a:p>
        </p:txBody>
      </p:sp>
      <p:sp>
        <p:nvSpPr>
          <p:cNvPr id="7" name="Title 1">
            <a:extLst>
              <a:ext uri="{FF2B5EF4-FFF2-40B4-BE49-F238E27FC236}">
                <a16:creationId xmlns:a16="http://schemas.microsoft.com/office/drawing/2014/main" id="{DF7FD78A-F605-4B37-B73A-9F7CE82DBF43}"/>
              </a:ext>
            </a:extLst>
          </p:cNvPr>
          <p:cNvSpPr txBox="1">
            <a:spLocks/>
          </p:cNvSpPr>
          <p:nvPr/>
        </p:nvSpPr>
        <p:spPr>
          <a:xfrm>
            <a:off x="203735" y="1703673"/>
            <a:ext cx="11531064" cy="317835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pPr algn="ctr"/>
            <a:r>
              <a:rPr lang="en-GB" sz="16000" dirty="0">
                <a:solidFill>
                  <a:srgbClr val="008000"/>
                </a:solidFill>
                <a:latin typeface="Ink Free" panose="03080402000500000000" pitchFamily="66" charset="0"/>
              </a:rPr>
              <a:t>T</a:t>
            </a:r>
            <a:r>
              <a:rPr lang="en-GB" sz="16000" dirty="0">
                <a:solidFill>
                  <a:schemeClr val="tx2">
                    <a:lumMod val="40000"/>
                    <a:lumOff val="60000"/>
                  </a:schemeClr>
                </a:solidFill>
                <a:latin typeface="Ink Free" panose="03080402000500000000" pitchFamily="66" charset="0"/>
              </a:rPr>
              <a:t>h</a:t>
            </a:r>
            <a:r>
              <a:rPr lang="en-GB" sz="16000" dirty="0">
                <a:solidFill>
                  <a:schemeClr val="accent5">
                    <a:lumMod val="60000"/>
                    <a:lumOff val="40000"/>
                  </a:schemeClr>
                </a:solidFill>
                <a:latin typeface="Ink Free" panose="03080402000500000000" pitchFamily="66" charset="0"/>
              </a:rPr>
              <a:t>a</a:t>
            </a:r>
            <a:r>
              <a:rPr lang="en-GB" sz="16000" dirty="0">
                <a:solidFill>
                  <a:srgbClr val="A167A1"/>
                </a:solidFill>
                <a:latin typeface="Ink Free" panose="03080402000500000000" pitchFamily="66" charset="0"/>
              </a:rPr>
              <a:t>n</a:t>
            </a:r>
            <a:r>
              <a:rPr lang="en-GB" sz="16000" dirty="0">
                <a:solidFill>
                  <a:srgbClr val="008000"/>
                </a:solidFill>
                <a:latin typeface="Ink Free" panose="03080402000500000000" pitchFamily="66" charset="0"/>
              </a:rPr>
              <a:t>k</a:t>
            </a:r>
            <a:r>
              <a:rPr lang="en-GB" sz="16000" dirty="0">
                <a:latin typeface="Ink Free" panose="03080402000500000000" pitchFamily="66" charset="0"/>
              </a:rPr>
              <a:t> </a:t>
            </a:r>
            <a:r>
              <a:rPr lang="en-GB" sz="16000" dirty="0">
                <a:solidFill>
                  <a:schemeClr val="accent2">
                    <a:lumMod val="60000"/>
                    <a:lumOff val="40000"/>
                  </a:schemeClr>
                </a:solidFill>
                <a:latin typeface="Ink Free" panose="03080402000500000000" pitchFamily="66" charset="0"/>
              </a:rPr>
              <a:t>y</a:t>
            </a:r>
            <a:r>
              <a:rPr lang="en-GB" sz="16000" dirty="0">
                <a:solidFill>
                  <a:schemeClr val="accent6">
                    <a:lumMod val="75000"/>
                  </a:schemeClr>
                </a:solidFill>
                <a:latin typeface="Ink Free" panose="03080402000500000000" pitchFamily="66" charset="0"/>
              </a:rPr>
              <a:t>o</a:t>
            </a:r>
            <a:r>
              <a:rPr lang="en-GB" sz="16000" dirty="0">
                <a:solidFill>
                  <a:schemeClr val="accent1">
                    <a:lumMod val="60000"/>
                    <a:lumOff val="40000"/>
                  </a:schemeClr>
                </a:solidFill>
                <a:latin typeface="Ink Free" panose="03080402000500000000" pitchFamily="66" charset="0"/>
              </a:rPr>
              <a:t>u</a:t>
            </a:r>
          </a:p>
        </p:txBody>
      </p:sp>
    </p:spTree>
    <p:extLst>
      <p:ext uri="{BB962C8B-B14F-4D97-AF65-F5344CB8AC3E}">
        <p14:creationId xmlns:p14="http://schemas.microsoft.com/office/powerpoint/2010/main" val="4266613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Today’s conversation – new this month </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716757" y="1334399"/>
            <a:ext cx="10742400" cy="4691015"/>
          </a:xfrm>
        </p:spPr>
        <p:txBody>
          <a:bodyPr/>
          <a:lstStyle/>
          <a:p>
            <a:pPr marL="342900" indent="-342900">
              <a:buFont typeface="Arial" panose="020B0604020202020204" pitchFamily="34" charset="0"/>
              <a:buChar char="•"/>
            </a:pPr>
            <a:r>
              <a:rPr lang="en-GB" sz="2000" dirty="0"/>
              <a:t>Join a national Probation Day event</a:t>
            </a:r>
          </a:p>
          <a:p>
            <a:pPr marL="342900" indent="-342900">
              <a:buFont typeface="Arial" panose="020B0604020202020204" pitchFamily="34" charset="0"/>
              <a:buChar char="•"/>
            </a:pPr>
            <a:r>
              <a:rPr lang="en-GB" sz="2000" dirty="0"/>
              <a:t>BBC video on Sam Gildersleeve, Probation Officer</a:t>
            </a:r>
          </a:p>
          <a:p>
            <a:pPr marL="342900" indent="-342900">
              <a:buFont typeface="Arial" panose="020B0604020202020204" pitchFamily="34" charset="0"/>
              <a:buChar char="•"/>
            </a:pPr>
            <a:r>
              <a:rPr lang="en-GB" sz="2000" dirty="0"/>
              <a:t>Interested in becoming a trainee Probation Officer?</a:t>
            </a:r>
          </a:p>
          <a:p>
            <a:pPr marL="342900" indent="-342900">
              <a:buFont typeface="Arial" panose="020B0604020202020204" pitchFamily="34" charset="0"/>
              <a:buChar char="•"/>
            </a:pPr>
            <a:r>
              <a:rPr lang="en-GB" sz="2000" dirty="0"/>
              <a:t>Pay award 2021/22 update</a:t>
            </a:r>
          </a:p>
          <a:p>
            <a:pPr marL="342900" indent="-342900">
              <a:buFont typeface="Arial" panose="020B0604020202020204" pitchFamily="34" charset="0"/>
              <a:buChar char="•"/>
            </a:pPr>
            <a:r>
              <a:rPr lang="en-GB" sz="2000" dirty="0"/>
              <a:t>Technology update</a:t>
            </a:r>
          </a:p>
          <a:p>
            <a:pPr marL="342900" indent="-342900">
              <a:buFont typeface="Arial" panose="020B0604020202020204" pitchFamily="34" charset="0"/>
              <a:buChar char="•"/>
            </a:pPr>
            <a:r>
              <a:rPr lang="en-GB" sz="2000" dirty="0"/>
              <a:t>People update</a:t>
            </a:r>
          </a:p>
          <a:p>
            <a:pPr marL="342900" indent="-342900">
              <a:buFont typeface="Arial" panose="020B0604020202020204" pitchFamily="34" charset="0"/>
              <a:buChar char="•"/>
            </a:pPr>
            <a:r>
              <a:rPr lang="en-GB" sz="2000" dirty="0"/>
              <a:t>Staff transfer update</a:t>
            </a:r>
          </a:p>
          <a:p>
            <a:pPr marL="342900" indent="-342900">
              <a:buFont typeface="Arial" panose="020B0604020202020204" pitchFamily="34" charset="0"/>
              <a:buChar char="•"/>
            </a:pPr>
            <a:r>
              <a:rPr lang="en-GB" sz="2000" dirty="0"/>
              <a:t>Competency Based Pay Progression Framework </a:t>
            </a:r>
          </a:p>
          <a:p>
            <a:pPr marL="342900" indent="-342900">
              <a:buFont typeface="Arial" panose="020B0604020202020204" pitchFamily="34" charset="0"/>
              <a:buChar char="•"/>
            </a:pPr>
            <a:r>
              <a:rPr lang="en-GB" sz="2000" dirty="0"/>
              <a:t>Govt Beating Crime Plan and Unpaid Work</a:t>
            </a:r>
          </a:p>
          <a:p>
            <a:pPr marL="342900" indent="-342900">
              <a:buFont typeface="Arial" panose="020B0604020202020204" pitchFamily="34" charset="0"/>
              <a:buChar char="•"/>
            </a:pPr>
            <a:r>
              <a:rPr lang="en-GB" sz="2000" dirty="0"/>
              <a:t>Resettlement</a:t>
            </a:r>
          </a:p>
          <a:p>
            <a:pPr marL="342900" indent="-342900">
              <a:buFont typeface="Arial" panose="020B0604020202020204" pitchFamily="34" charset="0"/>
              <a:buChar char="•"/>
            </a:pPr>
            <a:r>
              <a:rPr lang="en-GB" sz="2000" dirty="0"/>
              <a:t>[</a:t>
            </a:r>
            <a:r>
              <a:rPr lang="en-GB" sz="2000" dirty="0">
                <a:highlight>
                  <a:srgbClr val="FFFF00"/>
                </a:highlight>
              </a:rPr>
              <a:t>Region</a:t>
            </a:r>
            <a:r>
              <a:rPr lang="en-GB" sz="2000" dirty="0"/>
              <a:t>] August area/s of focus </a:t>
            </a:r>
          </a:p>
          <a:p>
            <a:pPr marL="342900" indent="-342900">
              <a:buFont typeface="Arial" panose="020B0604020202020204" pitchFamily="34" charset="0"/>
              <a:buChar char="•"/>
            </a:pPr>
            <a:r>
              <a:rPr lang="en-GB" sz="2000" dirty="0"/>
              <a:t>Team August deliverables</a:t>
            </a:r>
          </a:p>
          <a:p>
            <a:endParaRPr lang="en-GB" dirty="0"/>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p:txBody>
          <a:bodyPr/>
          <a:lstStyle/>
          <a:p>
            <a:fld id="{6BA6D896-E1CD-4198-B852-D6590D56DF76}" type="slidenum">
              <a:rPr lang="en-GB" smtClean="0"/>
              <a:pPr/>
              <a:t>3</a:t>
            </a:fld>
            <a:endParaRPr lang="en-GB" dirty="0"/>
          </a:p>
        </p:txBody>
      </p:sp>
      <p:pic>
        <p:nvPicPr>
          <p:cNvPr id="7" name="Picture 6" descr="A group of people posing for a photo&#10;&#10;Description automatically generated">
            <a:extLst>
              <a:ext uri="{FF2B5EF4-FFF2-40B4-BE49-F238E27FC236}">
                <a16:creationId xmlns:a16="http://schemas.microsoft.com/office/drawing/2014/main" id="{C0489794-E36B-4077-8ED7-210BADA039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120" b="13553"/>
          <a:stretch/>
        </p:blipFill>
        <p:spPr>
          <a:xfrm>
            <a:off x="6438062" y="1978877"/>
            <a:ext cx="5753938" cy="4046538"/>
          </a:xfrm>
          <a:prstGeom prst="rect">
            <a:avLst/>
          </a:prstGeom>
        </p:spPr>
      </p:pic>
    </p:spTree>
    <p:extLst>
      <p:ext uri="{BB962C8B-B14F-4D97-AF65-F5344CB8AC3E}">
        <p14:creationId xmlns:p14="http://schemas.microsoft.com/office/powerpoint/2010/main" val="582511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433137" y="398734"/>
            <a:ext cx="10743406" cy="630470"/>
          </a:xfrm>
        </p:spPr>
        <p:txBody>
          <a:bodyPr/>
          <a:lstStyle/>
          <a:p>
            <a:r>
              <a:rPr lang="en-GB" dirty="0"/>
              <a:t>Join a National Probation Day event </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433137" y="1251285"/>
            <a:ext cx="5662863" cy="5188016"/>
          </a:xfrm>
        </p:spPr>
        <p:txBody>
          <a:bodyPr/>
          <a:lstStyle/>
          <a:p>
            <a:r>
              <a:rPr lang="en-GB" sz="1800" b="1" dirty="0">
                <a:solidFill>
                  <a:srgbClr val="7030A0"/>
                </a:solidFill>
              </a:rPr>
              <a:t>Monday 16 August, 14:00 to 15:00</a:t>
            </a:r>
            <a:endParaRPr lang="en-GB" sz="1800" b="1" baseline="30000" dirty="0">
              <a:solidFill>
                <a:srgbClr val="7030A0"/>
              </a:solidFill>
            </a:endParaRPr>
          </a:p>
          <a:p>
            <a:r>
              <a:rPr lang="en-GB" sz="1800" b="1" dirty="0">
                <a:solidFill>
                  <a:srgbClr val="008000"/>
                </a:solidFill>
              </a:rPr>
              <a:t>Launching our week of celebrations</a:t>
            </a:r>
            <a:endParaRPr lang="en-GB" sz="1800" dirty="0">
              <a:solidFill>
                <a:srgbClr val="008000"/>
              </a:solidFill>
            </a:endParaRPr>
          </a:p>
          <a:p>
            <a:pPr marL="285750" indent="-285750">
              <a:buFont typeface="Arial" panose="020B0604020202020204" pitchFamily="34" charset="0"/>
              <a:buChar char="•"/>
            </a:pPr>
            <a:r>
              <a:rPr lang="en-GB" sz="1800" dirty="0"/>
              <a:t>Hear more about the week ahead, why there’s lots to celebrate and some memorable milestones from our history.  We are pleased to welcome Minister Chalk, Antonia Romeo, Jo Farrar, Amy Rees, Kilvinder Vigurs and Roz Hamilton to this session</a:t>
            </a:r>
          </a:p>
          <a:p>
            <a:pPr marL="285750" indent="-285750">
              <a:buFont typeface="Arial" panose="020B0604020202020204" pitchFamily="34" charset="0"/>
              <a:buChar char="•"/>
            </a:pPr>
            <a:r>
              <a:rPr lang="en-GB" sz="1800" dirty="0"/>
              <a:t>Click </a:t>
            </a:r>
            <a:r>
              <a:rPr lang="en-GB" sz="1800" u="sng" dirty="0">
                <a:hlinkClick r:id="rId2"/>
              </a:rPr>
              <a:t>here</a:t>
            </a:r>
            <a:r>
              <a:rPr lang="en-GB" sz="1800" dirty="0"/>
              <a:t> to join the event</a:t>
            </a:r>
          </a:p>
          <a:p>
            <a:pPr marL="285750" indent="-285750">
              <a:buFont typeface="Arial" panose="020B0604020202020204" pitchFamily="34" charset="0"/>
              <a:buChar char="•"/>
            </a:pPr>
            <a:r>
              <a:rPr lang="en-GB" sz="1800" dirty="0"/>
              <a:t>Note:  we are holding time until 15:00 but anticipate we may finish by 14:50</a:t>
            </a:r>
          </a:p>
          <a:p>
            <a:r>
              <a:rPr lang="en-GB" sz="1800" dirty="0"/>
              <a:t> </a:t>
            </a:r>
          </a:p>
          <a:p>
            <a:r>
              <a:rPr lang="en-GB" sz="1800" b="1" dirty="0">
                <a:solidFill>
                  <a:srgbClr val="7030A0"/>
                </a:solidFill>
              </a:rPr>
              <a:t>Wednesday 18</a:t>
            </a:r>
            <a:r>
              <a:rPr lang="en-GB" sz="1800" b="1" baseline="30000" dirty="0">
                <a:solidFill>
                  <a:srgbClr val="7030A0"/>
                </a:solidFill>
              </a:rPr>
              <a:t>  </a:t>
            </a:r>
            <a:r>
              <a:rPr lang="en-GB" sz="1800" b="1" dirty="0">
                <a:solidFill>
                  <a:srgbClr val="7030A0"/>
                </a:solidFill>
              </a:rPr>
              <a:t>August, 10:30 </a:t>
            </a:r>
            <a:r>
              <a:rPr lang="en-GB" sz="1800" b="1">
                <a:solidFill>
                  <a:srgbClr val="7030A0"/>
                </a:solidFill>
              </a:rPr>
              <a:t>to 11:15 </a:t>
            </a:r>
            <a:r>
              <a:rPr lang="en-GB" sz="1800" b="1"/>
              <a:t> </a:t>
            </a:r>
            <a:endParaRPr lang="en-GB" sz="1800" b="1" dirty="0"/>
          </a:p>
          <a:p>
            <a:r>
              <a:rPr lang="en-GB" sz="1800" b="1" dirty="0">
                <a:solidFill>
                  <a:srgbClr val="008000"/>
                </a:solidFill>
              </a:rPr>
              <a:t>Celebrating our staff</a:t>
            </a:r>
            <a:endParaRPr lang="en-GB" sz="1800" dirty="0">
              <a:solidFill>
                <a:srgbClr val="008000"/>
              </a:solidFill>
            </a:endParaRPr>
          </a:p>
          <a:p>
            <a:pPr marL="285750" indent="-285750">
              <a:buFont typeface="Arial" panose="020B0604020202020204" pitchFamily="34" charset="0"/>
              <a:buChar char="•"/>
            </a:pPr>
            <a:r>
              <a:rPr lang="en-GB" sz="1800" dirty="0"/>
              <a:t>Jo Farrar and Amy Rees will recognise some great examples of the work of our probation staff</a:t>
            </a:r>
          </a:p>
          <a:p>
            <a:pPr marL="285750" indent="-285750">
              <a:buFont typeface="Arial" panose="020B0604020202020204" pitchFamily="34" charset="0"/>
              <a:buChar char="•"/>
            </a:pPr>
            <a:r>
              <a:rPr lang="en-GB" sz="1800" dirty="0"/>
              <a:t>Click </a:t>
            </a:r>
            <a:r>
              <a:rPr lang="en-GB" sz="1800" u="sng" dirty="0">
                <a:hlinkClick r:id="rId3"/>
              </a:rPr>
              <a:t>here</a:t>
            </a:r>
            <a:r>
              <a:rPr lang="en-GB" sz="1800" dirty="0"/>
              <a:t> to join the event</a:t>
            </a:r>
          </a:p>
          <a:p>
            <a:endParaRPr lang="en-GB" sz="1800" dirty="0"/>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p:txBody>
          <a:bodyPr/>
          <a:lstStyle/>
          <a:p>
            <a:fld id="{6BA6D896-E1CD-4198-B852-D6590D56DF76}" type="slidenum">
              <a:rPr lang="en-GB" smtClean="0"/>
              <a:pPr/>
              <a:t>4</a:t>
            </a:fld>
            <a:endParaRPr lang="en-GB" dirty="0"/>
          </a:p>
        </p:txBody>
      </p:sp>
      <p:sp>
        <p:nvSpPr>
          <p:cNvPr id="6" name="Content Placeholder 2">
            <a:extLst>
              <a:ext uri="{FF2B5EF4-FFF2-40B4-BE49-F238E27FC236}">
                <a16:creationId xmlns:a16="http://schemas.microsoft.com/office/drawing/2014/main" id="{43639DEF-342A-4F3E-9D46-4333F6F1B0AC}"/>
              </a:ext>
            </a:extLst>
          </p:cNvPr>
          <p:cNvSpPr txBox="1">
            <a:spLocks/>
          </p:cNvSpPr>
          <p:nvPr/>
        </p:nvSpPr>
        <p:spPr>
          <a:xfrm>
            <a:off x="6392778" y="1251285"/>
            <a:ext cx="5662863" cy="518801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rgbClr val="7030A0"/>
                </a:solidFill>
              </a:rPr>
              <a:t>Thursday 19 August, 10:30 to 11:30</a:t>
            </a:r>
          </a:p>
          <a:p>
            <a:r>
              <a:rPr lang="en-GB" sz="1800" b="1" dirty="0">
                <a:solidFill>
                  <a:srgbClr val="008000"/>
                </a:solidFill>
              </a:rPr>
              <a:t>Hear from Justin Russell, Chief Inspector of HMI Probation</a:t>
            </a:r>
            <a:endParaRPr lang="en-GB" sz="1800" dirty="0">
              <a:solidFill>
                <a:srgbClr val="008000"/>
              </a:solidFill>
            </a:endParaRPr>
          </a:p>
          <a:p>
            <a:pPr marL="285750" indent="-285750">
              <a:buFont typeface="Arial" panose="020B0604020202020204" pitchFamily="34" charset="0"/>
              <a:buChar char="•"/>
            </a:pPr>
            <a:r>
              <a:rPr lang="en-GB" sz="1800" dirty="0"/>
              <a:t>Hear reflections on HMI Probation inspection work and learn more about products the Inspectorate has developed to support probation practice</a:t>
            </a:r>
          </a:p>
          <a:p>
            <a:pPr marL="285750" indent="-285750">
              <a:buFont typeface="Arial" panose="020B0604020202020204" pitchFamily="34" charset="0"/>
              <a:buChar char="•"/>
            </a:pPr>
            <a:r>
              <a:rPr lang="en-GB" sz="1800" dirty="0"/>
              <a:t>Click </a:t>
            </a:r>
            <a:r>
              <a:rPr lang="en-GB" sz="1800" u="sng" dirty="0">
                <a:hlinkClick r:id="rId4"/>
              </a:rPr>
              <a:t>here</a:t>
            </a:r>
            <a:r>
              <a:rPr lang="en-GB" sz="1800" dirty="0"/>
              <a:t> to join the event</a:t>
            </a:r>
          </a:p>
          <a:p>
            <a:r>
              <a:rPr lang="en-GB" sz="1800" dirty="0"/>
              <a:t> </a:t>
            </a:r>
          </a:p>
          <a:p>
            <a:r>
              <a:rPr lang="en-GB" sz="1800" b="1" dirty="0">
                <a:solidFill>
                  <a:srgbClr val="7030A0"/>
                </a:solidFill>
              </a:rPr>
              <a:t>Friday 20 August, 10:00 to 10:30</a:t>
            </a:r>
            <a:endParaRPr lang="en-GB" sz="1800" b="1" baseline="30000" dirty="0">
              <a:solidFill>
                <a:srgbClr val="7030A0"/>
              </a:solidFill>
            </a:endParaRPr>
          </a:p>
          <a:p>
            <a:r>
              <a:rPr lang="en-GB" sz="1800" b="1" dirty="0">
                <a:solidFill>
                  <a:srgbClr val="008000"/>
                </a:solidFill>
              </a:rPr>
              <a:t>Working in partnership</a:t>
            </a:r>
            <a:endParaRPr lang="en-GB" sz="1800" dirty="0">
              <a:solidFill>
                <a:srgbClr val="008000"/>
              </a:solidFill>
            </a:endParaRPr>
          </a:p>
          <a:p>
            <a:pPr marL="285750" indent="-285750">
              <a:buFont typeface="Arial" panose="020B0604020202020204" pitchFamily="34" charset="0"/>
              <a:buChar char="•"/>
            </a:pPr>
            <a:r>
              <a:rPr lang="en-GB" sz="1800" dirty="0"/>
              <a:t>Hear more about our work with partners through Commissioned Rehabilitative Services and how to get the best outcomes for people on probation</a:t>
            </a:r>
          </a:p>
          <a:p>
            <a:pPr marL="285750" indent="-285750">
              <a:buFont typeface="Arial" panose="020B0604020202020204" pitchFamily="34" charset="0"/>
              <a:buChar char="•"/>
            </a:pPr>
            <a:r>
              <a:rPr lang="en-GB" sz="1800" dirty="0"/>
              <a:t>Click here to </a:t>
            </a:r>
            <a:r>
              <a:rPr lang="en-GB" sz="1800" u="sng" dirty="0">
                <a:hlinkClick r:id="rId5"/>
              </a:rPr>
              <a:t>join</a:t>
            </a:r>
            <a:r>
              <a:rPr lang="en-GB" sz="1800" dirty="0"/>
              <a:t> the event</a:t>
            </a:r>
          </a:p>
        </p:txBody>
      </p:sp>
    </p:spTree>
    <p:extLst>
      <p:ext uri="{BB962C8B-B14F-4D97-AF65-F5344CB8AC3E}">
        <p14:creationId xmlns:p14="http://schemas.microsoft.com/office/powerpoint/2010/main" val="2438635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716757" y="422678"/>
            <a:ext cx="11467703" cy="630470"/>
          </a:xfrm>
        </p:spPr>
        <p:txBody>
          <a:bodyPr/>
          <a:lstStyle/>
          <a:p>
            <a:r>
              <a:rPr lang="en-GB" dirty="0"/>
              <a:t>BBC:  ‘Probation Officers are the forgotten part of the criminal justice system’</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716757" y="1144588"/>
            <a:ext cx="4355757" cy="5304338"/>
          </a:xfrm>
        </p:spPr>
        <p:txBody>
          <a:bodyPr/>
          <a:lstStyle/>
          <a:p>
            <a:pPr marL="342900" indent="-342900">
              <a:buFont typeface="Arial" panose="020B0604020202020204" pitchFamily="34" charset="0"/>
              <a:buChar char="•"/>
            </a:pPr>
            <a:r>
              <a:rPr lang="en-GB" sz="2000" dirty="0"/>
              <a:t>Following our unification, the BBC published a video shadowing Probation Officer Sam Gildersleeve as he goes about his day </a:t>
            </a:r>
          </a:p>
          <a:p>
            <a:pPr marL="342900" indent="-342900">
              <a:buFont typeface="Arial" panose="020B0604020202020204" pitchFamily="34" charset="0"/>
              <a:buChar char="•"/>
            </a:pPr>
            <a:r>
              <a:rPr lang="en-GB" sz="2000" dirty="0"/>
              <a:t>The package also features an interview with an offender on license, who Sam has helped into accommodation and employment </a:t>
            </a:r>
          </a:p>
          <a:p>
            <a:pPr marL="342900" indent="-342900">
              <a:buFont typeface="Arial" panose="020B0604020202020204" pitchFamily="34" charset="0"/>
              <a:buChar char="•"/>
            </a:pPr>
            <a:r>
              <a:rPr lang="en-GB" sz="2000" dirty="0"/>
              <a:t>The package ends with a quote from the Lord Chancellor, highlighting how unification and increased investment will lead to even less crime</a:t>
            </a:r>
          </a:p>
          <a:p>
            <a:pPr marL="342900" indent="-342900">
              <a:buFont typeface="Arial" panose="020B0604020202020204" pitchFamily="34" charset="0"/>
              <a:buChar char="•"/>
            </a:pPr>
            <a:r>
              <a:rPr lang="en-GB" sz="2000" dirty="0"/>
              <a:t>Watch the four minute video:  </a:t>
            </a:r>
            <a:r>
              <a:rPr lang="en-GB" sz="2000" u="sng" dirty="0">
                <a:hlinkClick r:id="rId2"/>
              </a:rPr>
              <a:t>https://www.bbc.co.uk/news/av/uk-57688735</a:t>
            </a:r>
            <a:endParaRPr lang="en-GB" sz="2000" dirty="0"/>
          </a:p>
          <a:p>
            <a:endParaRPr lang="en-GB" dirty="0"/>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p:txBody>
          <a:bodyPr/>
          <a:lstStyle/>
          <a:p>
            <a:fld id="{6BA6D896-E1CD-4198-B852-D6590D56DF76}" type="slidenum">
              <a:rPr lang="en-GB" smtClean="0"/>
              <a:pPr/>
              <a:t>5</a:t>
            </a:fld>
            <a:endParaRPr lang="en-GB" dirty="0"/>
          </a:p>
        </p:txBody>
      </p:sp>
      <p:pic>
        <p:nvPicPr>
          <p:cNvPr id="6" name="Picture 3">
            <a:extLst>
              <a:ext uri="{FF2B5EF4-FFF2-40B4-BE49-F238E27FC236}">
                <a16:creationId xmlns:a16="http://schemas.microsoft.com/office/drawing/2014/main" id="{E73B4B76-3A96-412F-A020-F475626CF082}"/>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b="7251"/>
          <a:stretch>
            <a:fillRect/>
          </a:stretch>
        </p:blipFill>
        <p:spPr bwMode="auto">
          <a:xfrm>
            <a:off x="5222527" y="1737418"/>
            <a:ext cx="6819458" cy="3966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723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A55A-B899-4F88-9AC8-7656BDC29A42}"/>
              </a:ext>
            </a:extLst>
          </p:cNvPr>
          <p:cNvSpPr>
            <a:spLocks noGrp="1"/>
          </p:cNvSpPr>
          <p:nvPr>
            <p:ph type="title"/>
          </p:nvPr>
        </p:nvSpPr>
        <p:spPr>
          <a:xfrm>
            <a:off x="177743" y="327090"/>
            <a:ext cx="10743406" cy="630470"/>
          </a:xfrm>
        </p:spPr>
        <p:txBody>
          <a:bodyPr/>
          <a:lstStyle/>
          <a:p>
            <a:r>
              <a:rPr lang="en-GB" dirty="0"/>
              <a:t>Interested in becoming a trainee Probation Officer?</a:t>
            </a:r>
          </a:p>
        </p:txBody>
      </p:sp>
      <p:sp>
        <p:nvSpPr>
          <p:cNvPr id="3" name="Content Placeholder 2">
            <a:extLst>
              <a:ext uri="{FF2B5EF4-FFF2-40B4-BE49-F238E27FC236}">
                <a16:creationId xmlns:a16="http://schemas.microsoft.com/office/drawing/2014/main" id="{2CBBF14D-532D-4C54-A12F-411E0037DBBB}"/>
              </a:ext>
            </a:extLst>
          </p:cNvPr>
          <p:cNvSpPr>
            <a:spLocks noGrp="1"/>
          </p:cNvSpPr>
          <p:nvPr>
            <p:ph idx="1"/>
          </p:nvPr>
        </p:nvSpPr>
        <p:spPr>
          <a:xfrm>
            <a:off x="177743" y="987334"/>
            <a:ext cx="7657222" cy="5543576"/>
          </a:xfrm>
        </p:spPr>
        <p:txBody>
          <a:bodyPr/>
          <a:lstStyle/>
          <a:p>
            <a:pPr marL="285750" indent="-285750">
              <a:buFont typeface="Arial" panose="020B0604020202020204" pitchFamily="34" charset="0"/>
              <a:buChar char="•"/>
            </a:pPr>
            <a:r>
              <a:rPr lang="en-GB" sz="1800" dirty="0"/>
              <a:t>Recruitment for trainee probation officers </a:t>
            </a:r>
            <a:r>
              <a:rPr lang="en-GB" sz="1800" b="1" dirty="0"/>
              <a:t>opened to staff on 26 July </a:t>
            </a:r>
            <a:r>
              <a:rPr lang="en-GB" sz="1800" dirty="0"/>
              <a:t>and </a:t>
            </a:r>
            <a:r>
              <a:rPr lang="en-GB" sz="1800" b="1" dirty="0"/>
              <a:t>closes on 15 August</a:t>
            </a:r>
            <a:endParaRPr lang="en-GB" sz="1800" dirty="0"/>
          </a:p>
          <a:p>
            <a:pPr marL="285750" indent="-285750">
              <a:buFont typeface="Arial" panose="020B0604020202020204" pitchFamily="34" charset="0"/>
              <a:buChar char="•"/>
            </a:pPr>
            <a:r>
              <a:rPr lang="en-GB" sz="1800" dirty="0"/>
              <a:t>Open to </a:t>
            </a:r>
            <a:r>
              <a:rPr lang="en-GB" sz="1800" b="1" dirty="0"/>
              <a:t>employees first</a:t>
            </a:r>
            <a:r>
              <a:rPr lang="en-GB" sz="1800" dirty="0"/>
              <a:t>, prior to extending to external applicants</a:t>
            </a:r>
          </a:p>
          <a:p>
            <a:pPr marL="285750" indent="-285750">
              <a:buFont typeface="Arial" panose="020B0604020202020204" pitchFamily="34" charset="0"/>
              <a:buChar char="•"/>
            </a:pPr>
            <a:r>
              <a:rPr lang="en-GB" sz="1800" dirty="0"/>
              <a:t>Two new </a:t>
            </a:r>
            <a:r>
              <a:rPr lang="en-GB" sz="1800" b="1" dirty="0"/>
              <a:t>internal pathways </a:t>
            </a:r>
            <a:r>
              <a:rPr lang="en-GB" sz="1800" dirty="0"/>
              <a:t>designed specifically for internal applications:</a:t>
            </a:r>
          </a:p>
          <a:p>
            <a:pPr marL="742950" lvl="3" indent="-285750"/>
            <a:r>
              <a:rPr lang="en-GB" sz="1800" dirty="0"/>
              <a:t>New PSO Progression for candidates with and without degrees, graduate and non graduate</a:t>
            </a:r>
          </a:p>
          <a:p>
            <a:pPr marL="742950" lvl="3" indent="-285750"/>
            <a:r>
              <a:rPr lang="en-GB" sz="1800" dirty="0"/>
              <a:t>Part time Programme</a:t>
            </a:r>
          </a:p>
          <a:p>
            <a:pPr marL="285750" lvl="2" indent="-285750"/>
            <a:r>
              <a:rPr lang="en-US" sz="1800" u="sng" dirty="0">
                <a:solidFill>
                  <a:srgbClr val="0070C0"/>
                </a:solidFill>
                <a:hlinkClick r:id="rId2">
                  <a:extLst>
                    <a:ext uri="{A12FA001-AC4F-418D-AE19-62706E023703}">
                      <ahyp:hlinkClr xmlns:ahyp="http://schemas.microsoft.com/office/drawing/2018/hyperlinkcolor" val="tx"/>
                    </a:ext>
                  </a:extLst>
                </a:hlinkClick>
              </a:rPr>
              <a:t>Click here to register your interest and join our webinar</a:t>
            </a:r>
            <a:r>
              <a:rPr lang="en-US" sz="1800" dirty="0">
                <a:solidFill>
                  <a:srgbClr val="0070C0"/>
                </a:solidFill>
              </a:rPr>
              <a:t> </a:t>
            </a:r>
            <a:r>
              <a:rPr lang="en-US" sz="1800" dirty="0"/>
              <a:t>on </a:t>
            </a:r>
            <a:r>
              <a:rPr lang="en-US" sz="1800" b="1" dirty="0"/>
              <a:t>Thursday 5 August at 12pm</a:t>
            </a:r>
            <a:r>
              <a:rPr lang="en-US" sz="1800" dirty="0"/>
              <a:t> where we’ll provide guidance on completing the application process and answer any questions</a:t>
            </a:r>
            <a:endParaRPr lang="en-GB" sz="1800" dirty="0"/>
          </a:p>
          <a:p>
            <a:pPr marL="285750" indent="-285750">
              <a:buFont typeface="Arial" panose="020B0604020202020204" pitchFamily="34" charset="0"/>
              <a:buChar char="•"/>
            </a:pPr>
            <a:r>
              <a:rPr lang="en-GB" sz="1800" dirty="0"/>
              <a:t>We have committed to onboarding 1,500 trainee probation officers in 2021/22 and </a:t>
            </a:r>
            <a:r>
              <a:rPr lang="en-GB" sz="1800" b="1" dirty="0"/>
              <a:t>offering opportunities to existing staff </a:t>
            </a:r>
            <a:r>
              <a:rPr lang="en-GB" sz="1800" dirty="0"/>
              <a:t>to apply is an important part of this commitment</a:t>
            </a:r>
            <a:endParaRPr lang="en-GB" sz="1800" b="1" dirty="0"/>
          </a:p>
          <a:p>
            <a:pPr marL="285750" indent="-285750">
              <a:buFont typeface="Arial" panose="020B0604020202020204" pitchFamily="34" charset="0"/>
              <a:buChar char="•"/>
            </a:pPr>
            <a:r>
              <a:rPr lang="en-GB" sz="1800" dirty="0"/>
              <a:t>Visit our website to find out more and register your interest in training to be a probation officer:  </a:t>
            </a:r>
            <a:r>
              <a:rPr lang="en-GB" sz="1800" u="sng" dirty="0">
                <a:hlinkClick r:id="rId3"/>
              </a:rPr>
              <a:t>PSO </a:t>
            </a:r>
            <a:r>
              <a:rPr lang="en-GB" sz="1800" u="sng" dirty="0" err="1">
                <a:hlinkClick r:id="rId3"/>
              </a:rPr>
              <a:t>PQiP</a:t>
            </a:r>
            <a:r>
              <a:rPr lang="en-GB" sz="1800" u="sng" dirty="0">
                <a:hlinkClick r:id="rId3"/>
              </a:rPr>
              <a:t> </a:t>
            </a:r>
            <a:r>
              <a:rPr lang="en-GB" sz="1800" u="sng">
                <a:hlinkClick r:id="rId3"/>
              </a:rPr>
              <a:t>Applications</a:t>
            </a:r>
            <a:r>
              <a:rPr lang="en-GB" sz="1800"/>
              <a:t> and </a:t>
            </a:r>
            <a:r>
              <a:rPr lang="en-GB" sz="1800" u="sng" dirty="0">
                <a:hlinkClick r:id="rId4"/>
              </a:rPr>
              <a:t>Other </a:t>
            </a:r>
            <a:r>
              <a:rPr lang="en-GB" sz="1800" u="sng" dirty="0" err="1">
                <a:hlinkClick r:id="rId4"/>
              </a:rPr>
              <a:t>PQiP</a:t>
            </a:r>
            <a:r>
              <a:rPr lang="en-GB" sz="1800" u="sng" dirty="0">
                <a:hlinkClick r:id="rId4"/>
              </a:rPr>
              <a:t> Applications (other grades/wider </a:t>
            </a:r>
            <a:r>
              <a:rPr lang="en-GB" sz="1800" u="sng" dirty="0" err="1">
                <a:hlinkClick r:id="rId4"/>
              </a:rPr>
              <a:t>MoJ</a:t>
            </a:r>
            <a:r>
              <a:rPr lang="en-GB" sz="1800" u="sng" dirty="0">
                <a:hlinkClick r:id="rId4"/>
              </a:rPr>
              <a:t>)</a:t>
            </a:r>
            <a:endParaRPr lang="en-GB" sz="1800" dirty="0"/>
          </a:p>
          <a:p>
            <a:pPr marL="742950" lvl="3" indent="-285750"/>
            <a:endParaRPr lang="en-US" sz="1800" u="sng" dirty="0">
              <a:hlinkClick r:id="rId2">
                <a:extLst>
                  <a:ext uri="{A12FA001-AC4F-418D-AE19-62706E023703}">
                    <ahyp:hlinkClr xmlns:ahyp="http://schemas.microsoft.com/office/drawing/2018/hyperlinkcolor" val="tx"/>
                  </a:ext>
                </a:extLst>
              </a:hlinkClick>
            </a:endParaRPr>
          </a:p>
          <a:p>
            <a:endParaRPr lang="en-GB" sz="2000" dirty="0"/>
          </a:p>
        </p:txBody>
      </p:sp>
      <p:sp>
        <p:nvSpPr>
          <p:cNvPr id="5" name="Slide Number Placeholder 4">
            <a:extLst>
              <a:ext uri="{FF2B5EF4-FFF2-40B4-BE49-F238E27FC236}">
                <a16:creationId xmlns:a16="http://schemas.microsoft.com/office/drawing/2014/main" id="{50A2E876-356F-459C-9E27-0B0CFCCDBFE3}"/>
              </a:ext>
            </a:extLst>
          </p:cNvPr>
          <p:cNvSpPr>
            <a:spLocks noGrp="1"/>
          </p:cNvSpPr>
          <p:nvPr>
            <p:ph type="sldNum" sz="quarter" idx="12"/>
          </p:nvPr>
        </p:nvSpPr>
        <p:spPr/>
        <p:txBody>
          <a:bodyPr/>
          <a:lstStyle/>
          <a:p>
            <a:fld id="{6BA6D896-E1CD-4198-B852-D6590D56DF76}" type="slidenum">
              <a:rPr lang="en-GB" smtClean="0"/>
              <a:pPr/>
              <a:t>6</a:t>
            </a:fld>
            <a:endParaRPr lang="en-GB" dirty="0"/>
          </a:p>
        </p:txBody>
      </p:sp>
      <p:pic>
        <p:nvPicPr>
          <p:cNvPr id="6" name="Picture 5">
            <a:extLst>
              <a:ext uri="{FF2B5EF4-FFF2-40B4-BE49-F238E27FC236}">
                <a16:creationId xmlns:a16="http://schemas.microsoft.com/office/drawing/2014/main" id="{2E4262A7-8445-45C6-B3E7-60687FA5206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016522" y="1155700"/>
            <a:ext cx="4051300" cy="3821410"/>
          </a:xfrm>
          <a:prstGeom prst="rect">
            <a:avLst/>
          </a:prstGeom>
          <a:noFill/>
          <a:effectLst/>
        </p:spPr>
      </p:pic>
      <p:sp>
        <p:nvSpPr>
          <p:cNvPr id="7" name="TextBox 6">
            <a:extLst>
              <a:ext uri="{FF2B5EF4-FFF2-40B4-BE49-F238E27FC236}">
                <a16:creationId xmlns:a16="http://schemas.microsoft.com/office/drawing/2014/main" id="{E02A2ED5-E3B1-4482-93D9-BD4B1AF22482}"/>
              </a:ext>
            </a:extLst>
          </p:cNvPr>
          <p:cNvSpPr txBox="1"/>
          <p:nvPr/>
        </p:nvSpPr>
        <p:spPr>
          <a:xfrm>
            <a:off x="8016522" y="4977110"/>
            <a:ext cx="4051300" cy="923330"/>
          </a:xfrm>
          <a:prstGeom prst="rect">
            <a:avLst/>
          </a:prstGeom>
          <a:solidFill>
            <a:srgbClr val="008000"/>
          </a:solidFill>
          <a:effectLst/>
        </p:spPr>
        <p:txBody>
          <a:bodyPr wrap="square" rtlCol="0">
            <a:spAutoFit/>
          </a:bodyPr>
          <a:lstStyle/>
          <a:p>
            <a:pPr algn="ctr"/>
            <a:r>
              <a:rPr lang="en-GB" dirty="0">
                <a:solidFill>
                  <a:schemeClr val="bg1"/>
                </a:solidFill>
                <a:latin typeface="+mj-lt"/>
              </a:rPr>
              <a:t>Part of our </a:t>
            </a:r>
            <a:r>
              <a:rPr lang="en-GB" b="1" dirty="0">
                <a:solidFill>
                  <a:schemeClr val="bg1"/>
                </a:solidFill>
                <a:latin typeface="+mj-lt"/>
              </a:rPr>
              <a:t>Workforce Strategy’s </a:t>
            </a:r>
            <a:r>
              <a:rPr lang="en-GB" dirty="0">
                <a:solidFill>
                  <a:schemeClr val="bg1"/>
                </a:solidFill>
                <a:latin typeface="+mj-lt"/>
              </a:rPr>
              <a:t>commitment to attract and retain talented people</a:t>
            </a:r>
          </a:p>
        </p:txBody>
      </p:sp>
    </p:spTree>
    <p:extLst>
      <p:ext uri="{BB962C8B-B14F-4D97-AF65-F5344CB8AC3E}">
        <p14:creationId xmlns:p14="http://schemas.microsoft.com/office/powerpoint/2010/main" val="185306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A55A-B899-4F88-9AC8-7656BDC29A42}"/>
              </a:ext>
            </a:extLst>
          </p:cNvPr>
          <p:cNvSpPr>
            <a:spLocks noGrp="1"/>
          </p:cNvSpPr>
          <p:nvPr>
            <p:ph type="title"/>
          </p:nvPr>
        </p:nvSpPr>
        <p:spPr>
          <a:xfrm>
            <a:off x="716757" y="344793"/>
            <a:ext cx="10743406" cy="630470"/>
          </a:xfrm>
        </p:spPr>
        <p:txBody>
          <a:bodyPr/>
          <a:lstStyle/>
          <a:p>
            <a:r>
              <a:rPr lang="en-GB" dirty="0"/>
              <a:t>Pay award 2021/22 update</a:t>
            </a:r>
          </a:p>
        </p:txBody>
      </p:sp>
      <p:sp>
        <p:nvSpPr>
          <p:cNvPr id="5" name="Slide Number Placeholder 4">
            <a:extLst>
              <a:ext uri="{FF2B5EF4-FFF2-40B4-BE49-F238E27FC236}">
                <a16:creationId xmlns:a16="http://schemas.microsoft.com/office/drawing/2014/main" id="{50A2E876-356F-459C-9E27-0B0CFCCDBFE3}"/>
              </a:ext>
            </a:extLst>
          </p:cNvPr>
          <p:cNvSpPr>
            <a:spLocks noGrp="1"/>
          </p:cNvSpPr>
          <p:nvPr>
            <p:ph type="sldNum" sz="quarter" idx="12"/>
          </p:nvPr>
        </p:nvSpPr>
        <p:spPr/>
        <p:txBody>
          <a:bodyPr/>
          <a:lstStyle/>
          <a:p>
            <a:fld id="{6BA6D896-E1CD-4198-B852-D6590D56DF76}" type="slidenum">
              <a:rPr lang="en-GB" smtClean="0"/>
              <a:pPr/>
              <a:t>7</a:t>
            </a:fld>
            <a:endParaRPr lang="en-GB" dirty="0"/>
          </a:p>
        </p:txBody>
      </p:sp>
      <p:sp>
        <p:nvSpPr>
          <p:cNvPr id="4" name="Rectangle 3">
            <a:extLst>
              <a:ext uri="{FF2B5EF4-FFF2-40B4-BE49-F238E27FC236}">
                <a16:creationId xmlns:a16="http://schemas.microsoft.com/office/drawing/2014/main" id="{FDB320AF-E896-4339-BA2D-6C8734F19733}"/>
              </a:ext>
            </a:extLst>
          </p:cNvPr>
          <p:cNvSpPr/>
          <p:nvPr/>
        </p:nvSpPr>
        <p:spPr>
          <a:xfrm>
            <a:off x="644892" y="988570"/>
            <a:ext cx="11305022" cy="5355312"/>
          </a:xfrm>
          <a:prstGeom prst="rect">
            <a:avLst/>
          </a:prstGeom>
        </p:spPr>
        <p:txBody>
          <a:bodyPr wrap="square">
            <a:spAutoFit/>
          </a:bodyPr>
          <a:lstStyle/>
          <a:p>
            <a:r>
              <a:rPr lang="en-GB" b="1" dirty="0">
                <a:solidFill>
                  <a:srgbClr val="008000"/>
                </a:solidFill>
              </a:rPr>
              <a:t>What’s happening?</a:t>
            </a:r>
          </a:p>
          <a:p>
            <a:pPr marL="285750" indent="-285750">
              <a:buFont typeface="Arial" panose="020B0604020202020204" pitchFamily="34" charset="0"/>
              <a:buChar char="•"/>
            </a:pPr>
            <a:r>
              <a:rPr lang="en-GB" dirty="0"/>
              <a:t>This process of securing the pay award for 2021/22 is currently underway, although these things can take some time</a:t>
            </a:r>
          </a:p>
          <a:p>
            <a:pPr marL="285750" indent="-285750">
              <a:buFont typeface="Arial" panose="020B0604020202020204" pitchFamily="34" charset="0"/>
              <a:buChar char="•"/>
            </a:pPr>
            <a:r>
              <a:rPr lang="en-GB" dirty="0"/>
              <a:t>We know that the delays to this year’s pay award and progression payments are frustrating to staff</a:t>
            </a:r>
          </a:p>
          <a:p>
            <a:pPr marL="285750" indent="-285750">
              <a:buFont typeface="Arial" panose="020B0604020202020204" pitchFamily="34" charset="0"/>
              <a:buChar char="•"/>
            </a:pPr>
            <a:r>
              <a:rPr lang="en-GB" dirty="0"/>
              <a:t>Pay is important, but it’s also complex and we need to make sure we’re getting it right</a:t>
            </a:r>
            <a:endParaRPr lang="en-GB" dirty="0">
              <a:cs typeface="Arial"/>
            </a:endParaRPr>
          </a:p>
          <a:p>
            <a:pPr marL="285750" indent="-285750">
              <a:buFont typeface="Arial" panose="020B0604020202020204" pitchFamily="34" charset="0"/>
              <a:buChar char="•"/>
            </a:pPr>
            <a:r>
              <a:rPr lang="en-GB" dirty="0"/>
              <a:t>Although pay progression is a contractual entitlement, as it forms part of the overall pay award we must follow Civil Service processes for approval</a:t>
            </a:r>
          </a:p>
          <a:p>
            <a:pPr marL="285750" indent="-285750">
              <a:buFont typeface="Arial" panose="020B0604020202020204" pitchFamily="34" charset="0"/>
              <a:buChar char="•"/>
            </a:pPr>
            <a:r>
              <a:rPr lang="en-GB" dirty="0"/>
              <a:t>This includes negotiation with HM Treasury, Cabinet Office and the Probation Service Trade Unions</a:t>
            </a:r>
            <a:endParaRPr lang="en-GB" dirty="0">
              <a:cs typeface="Arial"/>
            </a:endParaRPr>
          </a:p>
          <a:p>
            <a:pPr marL="285750" indent="-285750">
              <a:buFont typeface="Arial" panose="020B0604020202020204" pitchFamily="34" charset="0"/>
              <a:buChar char="•"/>
            </a:pPr>
            <a:r>
              <a:rPr lang="en-GB" dirty="0"/>
              <a:t>In response to the economic challenges presented by COVID-19, we are working under a public sector pay pause</a:t>
            </a:r>
          </a:p>
          <a:p>
            <a:pPr marL="285750" indent="-285750">
              <a:buFont typeface="Arial" panose="020B0604020202020204" pitchFamily="34" charset="0"/>
              <a:buChar char="•"/>
            </a:pPr>
            <a:r>
              <a:rPr lang="en-GB" dirty="0"/>
              <a:t>While this will be disappointing to staff, it is important that we respect what the Government considers necessary for COVID-19 recovery</a:t>
            </a:r>
            <a:endParaRPr lang="en-GB" dirty="0">
              <a:cs typeface="Arial"/>
            </a:endParaRPr>
          </a:p>
          <a:p>
            <a:pPr marL="285750" indent="-285750">
              <a:buFont typeface="Arial" panose="020B0604020202020204" pitchFamily="34" charset="0"/>
              <a:buChar char="•"/>
            </a:pPr>
            <a:r>
              <a:rPr lang="en-GB" dirty="0">
                <a:solidFill>
                  <a:srgbClr val="000000"/>
                </a:solidFill>
              </a:rPr>
              <a:t>As part of our wider reforms, we are in the process of reviewing pay band 1 and are engaging Trade Unions with our proposals</a:t>
            </a:r>
          </a:p>
          <a:p>
            <a:pPr marL="285750" indent="-285750">
              <a:buFont typeface="Arial" panose="020B0604020202020204" pitchFamily="34" charset="0"/>
              <a:buChar char="•"/>
            </a:pPr>
            <a:r>
              <a:rPr lang="en-GB" dirty="0">
                <a:solidFill>
                  <a:srgbClr val="000000"/>
                </a:solidFill>
              </a:rPr>
              <a:t>We will keep staff updated as we move forward</a:t>
            </a:r>
            <a:endParaRPr lang="en-GB" b="1" dirty="0">
              <a:solidFill>
                <a:srgbClr val="008000"/>
              </a:solidFill>
            </a:endParaRPr>
          </a:p>
          <a:p>
            <a:r>
              <a:rPr lang="en-GB" b="1" dirty="0">
                <a:solidFill>
                  <a:srgbClr val="008000"/>
                </a:solidFill>
              </a:rPr>
              <a:t>What’s next?</a:t>
            </a:r>
          </a:p>
          <a:p>
            <a:pPr marL="285750" indent="-285750">
              <a:buFont typeface="Arial" panose="020B0604020202020204" pitchFamily="34" charset="0"/>
              <a:buChar char="•"/>
            </a:pPr>
            <a:r>
              <a:rPr lang="en-GB" dirty="0"/>
              <a:t>Once agreed, progression payments will be backdated to 1 April 2021</a:t>
            </a:r>
            <a:endParaRPr lang="en-GB" dirty="0">
              <a:cs typeface="Arial"/>
            </a:endParaRPr>
          </a:p>
          <a:p>
            <a:pPr marL="285750" indent="-285750">
              <a:buFont typeface="Arial" panose="020B0604020202020204" pitchFamily="34" charset="0"/>
              <a:buChar char="•"/>
            </a:pPr>
            <a:r>
              <a:rPr lang="en-GB" dirty="0"/>
              <a:t>We will keep staff informed as we progress our negotiations through Probation News, the intranet (first blog post early August) and regional communication channels</a:t>
            </a:r>
            <a:endParaRPr lang="en-GB" dirty="0">
              <a:cs typeface="Arial"/>
            </a:endParaRPr>
          </a:p>
        </p:txBody>
      </p:sp>
    </p:spTree>
    <p:extLst>
      <p:ext uri="{BB962C8B-B14F-4D97-AF65-F5344CB8AC3E}">
        <p14:creationId xmlns:p14="http://schemas.microsoft.com/office/powerpoint/2010/main" val="1785296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A55A-B899-4F88-9AC8-7656BDC29A42}"/>
              </a:ext>
            </a:extLst>
          </p:cNvPr>
          <p:cNvSpPr>
            <a:spLocks noGrp="1"/>
          </p:cNvSpPr>
          <p:nvPr>
            <p:ph type="title"/>
          </p:nvPr>
        </p:nvSpPr>
        <p:spPr>
          <a:xfrm>
            <a:off x="716757" y="371704"/>
            <a:ext cx="10743406" cy="630470"/>
          </a:xfrm>
        </p:spPr>
        <p:txBody>
          <a:bodyPr/>
          <a:lstStyle/>
          <a:p>
            <a:r>
              <a:rPr lang="en-GB" dirty="0"/>
              <a:t>Technology update</a:t>
            </a:r>
          </a:p>
        </p:txBody>
      </p:sp>
      <p:sp>
        <p:nvSpPr>
          <p:cNvPr id="5" name="Slide Number Placeholder 4">
            <a:extLst>
              <a:ext uri="{FF2B5EF4-FFF2-40B4-BE49-F238E27FC236}">
                <a16:creationId xmlns:a16="http://schemas.microsoft.com/office/drawing/2014/main" id="{50A2E876-356F-459C-9E27-0B0CFCCDBFE3}"/>
              </a:ext>
            </a:extLst>
          </p:cNvPr>
          <p:cNvSpPr>
            <a:spLocks noGrp="1"/>
          </p:cNvSpPr>
          <p:nvPr>
            <p:ph type="sldNum" sz="quarter" idx="12"/>
          </p:nvPr>
        </p:nvSpPr>
        <p:spPr/>
        <p:txBody>
          <a:bodyPr/>
          <a:lstStyle/>
          <a:p>
            <a:fld id="{6BA6D896-E1CD-4198-B852-D6590D56DF76}" type="slidenum">
              <a:rPr lang="en-GB" smtClean="0"/>
              <a:pPr/>
              <a:t>8</a:t>
            </a:fld>
            <a:endParaRPr lang="en-GB" dirty="0"/>
          </a:p>
        </p:txBody>
      </p:sp>
      <p:sp>
        <p:nvSpPr>
          <p:cNvPr id="4" name="Rectangle 3">
            <a:extLst>
              <a:ext uri="{FF2B5EF4-FFF2-40B4-BE49-F238E27FC236}">
                <a16:creationId xmlns:a16="http://schemas.microsoft.com/office/drawing/2014/main" id="{FDB320AF-E896-4339-BA2D-6C8734F19733}"/>
              </a:ext>
            </a:extLst>
          </p:cNvPr>
          <p:cNvSpPr/>
          <p:nvPr/>
        </p:nvSpPr>
        <p:spPr>
          <a:xfrm>
            <a:off x="644892" y="1113698"/>
            <a:ext cx="6391175" cy="5601533"/>
          </a:xfrm>
          <a:prstGeom prst="rect">
            <a:avLst/>
          </a:prstGeom>
        </p:spPr>
        <p:txBody>
          <a:bodyPr wrap="square">
            <a:spAutoFit/>
          </a:bodyPr>
          <a:lstStyle/>
          <a:p>
            <a:r>
              <a:rPr lang="en-GB" sz="2000" b="1" dirty="0">
                <a:solidFill>
                  <a:srgbClr val="008000"/>
                </a:solidFill>
              </a:rPr>
              <a:t>Please check your security – two factor authentication</a:t>
            </a:r>
            <a:endParaRPr lang="en-GB" sz="2000" dirty="0">
              <a:solidFill>
                <a:srgbClr val="008000"/>
              </a:solidFill>
            </a:endParaRPr>
          </a:p>
          <a:p>
            <a:pPr marL="342900" indent="-342900">
              <a:buFont typeface="Arial" panose="020B0604020202020204" pitchFamily="34" charset="0"/>
              <a:buChar char="•"/>
            </a:pPr>
            <a:r>
              <a:rPr lang="en-GB" sz="2000" dirty="0"/>
              <a:t>Staff enter a mobile phone number for Microsoft Office 365 accounts for security reasons, to ensure the system has a way of confirming your identity </a:t>
            </a:r>
          </a:p>
          <a:p>
            <a:pPr marL="342900" indent="-342900">
              <a:buFont typeface="Arial" panose="020B0604020202020204" pitchFamily="34" charset="0"/>
              <a:buChar char="•"/>
            </a:pPr>
            <a:r>
              <a:rPr lang="en-GB" sz="2000" dirty="0"/>
              <a:t>We’re asking all colleagues to check and confirm their numbers are current – thank you  </a:t>
            </a:r>
          </a:p>
          <a:p>
            <a:pPr marL="342900" indent="-342900">
              <a:buFont typeface="Arial" panose="020B0604020202020204" pitchFamily="34" charset="0"/>
              <a:buChar char="•"/>
            </a:pPr>
            <a:r>
              <a:rPr lang="en-GB" sz="2000" dirty="0"/>
              <a:t>A guide is </a:t>
            </a:r>
            <a:r>
              <a:rPr lang="en-GB" sz="2000" u="sng" dirty="0">
                <a:hlinkClick r:id="rId2"/>
              </a:rPr>
              <a:t>available here</a:t>
            </a:r>
            <a:r>
              <a:rPr lang="en-GB" sz="2000" dirty="0"/>
              <a:t> or on the Welcome Hub </a:t>
            </a:r>
            <a:r>
              <a:rPr lang="en-GB" sz="2000" u="sng" dirty="0">
                <a:hlinkClick r:id="rId3"/>
              </a:rPr>
              <a:t>Laptop and smartphone guides</a:t>
            </a:r>
            <a:r>
              <a:rPr lang="en-GB" sz="2000" dirty="0"/>
              <a:t> page</a:t>
            </a:r>
          </a:p>
          <a:p>
            <a:r>
              <a:rPr lang="en-GB" sz="2000" b="1" dirty="0"/>
              <a:t> </a:t>
            </a:r>
            <a:endParaRPr lang="en-GB" sz="2000" dirty="0"/>
          </a:p>
          <a:p>
            <a:r>
              <a:rPr lang="en-GB" sz="2000" b="1" dirty="0">
                <a:solidFill>
                  <a:srgbClr val="008000"/>
                </a:solidFill>
              </a:rPr>
              <a:t>New MS Teams handset user guides</a:t>
            </a:r>
            <a:endParaRPr lang="en-GB" sz="2000" dirty="0">
              <a:solidFill>
                <a:srgbClr val="008000"/>
              </a:solidFill>
            </a:endParaRPr>
          </a:p>
          <a:p>
            <a:pPr marL="342900" indent="-342900">
              <a:buFont typeface="Arial" panose="020B0604020202020204" pitchFamily="34" charset="0"/>
              <a:buChar char="•"/>
            </a:pPr>
            <a:r>
              <a:rPr lang="en-GB" sz="2000" dirty="0"/>
              <a:t>New video guides for Yealink T55 and T56 handsets are on the </a:t>
            </a:r>
            <a:r>
              <a:rPr lang="en-GB" sz="2000" u="sng" dirty="0">
                <a:hlinkClick r:id="rId4"/>
              </a:rPr>
              <a:t>MS Teams Voice user guides</a:t>
            </a:r>
            <a:r>
              <a:rPr lang="en-GB" sz="2000" dirty="0"/>
              <a:t> page on the Welcome Hub </a:t>
            </a:r>
          </a:p>
          <a:p>
            <a:pPr marL="342900" indent="-342900">
              <a:buFont typeface="Arial" panose="020B0604020202020204" pitchFamily="34" charset="0"/>
              <a:buChar char="•"/>
            </a:pPr>
            <a:r>
              <a:rPr lang="en-GB" sz="2000" dirty="0"/>
              <a:t>If you are an MS Teams telephony user, please view these quick clips to discover more about your desk device/s and their key functions  </a:t>
            </a:r>
          </a:p>
          <a:p>
            <a:endParaRPr lang="en-GB" dirty="0">
              <a:solidFill>
                <a:srgbClr val="008000"/>
              </a:solidFill>
            </a:endParaRPr>
          </a:p>
        </p:txBody>
      </p:sp>
      <p:pic>
        <p:nvPicPr>
          <p:cNvPr id="6" name="Picture 5">
            <a:extLst>
              <a:ext uri="{FF2B5EF4-FFF2-40B4-BE49-F238E27FC236}">
                <a16:creationId xmlns:a16="http://schemas.microsoft.com/office/drawing/2014/main" id="{126FBD92-B1F4-4D85-93CF-0100719F97F4}"/>
              </a:ext>
            </a:extLst>
          </p:cNvPr>
          <p:cNvPicPr>
            <a:picLocks noChangeAspect="1"/>
          </p:cNvPicPr>
          <p:nvPr/>
        </p:nvPicPr>
        <p:blipFill rotWithShape="1">
          <a:blip r:embed="rId5"/>
          <a:srcRect l="17322" t="3029" r="16053" b="1697"/>
          <a:stretch/>
        </p:blipFill>
        <p:spPr>
          <a:xfrm>
            <a:off x="9051457" y="1529690"/>
            <a:ext cx="3028949" cy="4331397"/>
          </a:xfrm>
          <a:prstGeom prst="rect">
            <a:avLst/>
          </a:prstGeom>
        </p:spPr>
      </p:pic>
    </p:spTree>
    <p:extLst>
      <p:ext uri="{BB962C8B-B14F-4D97-AF65-F5344CB8AC3E}">
        <p14:creationId xmlns:p14="http://schemas.microsoft.com/office/powerpoint/2010/main" val="1545758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A55A-B899-4F88-9AC8-7656BDC29A42}"/>
              </a:ext>
            </a:extLst>
          </p:cNvPr>
          <p:cNvSpPr>
            <a:spLocks noGrp="1"/>
          </p:cNvSpPr>
          <p:nvPr>
            <p:ph type="title"/>
          </p:nvPr>
        </p:nvSpPr>
        <p:spPr>
          <a:xfrm>
            <a:off x="716757" y="371704"/>
            <a:ext cx="10743406" cy="630470"/>
          </a:xfrm>
        </p:spPr>
        <p:txBody>
          <a:bodyPr/>
          <a:lstStyle/>
          <a:p>
            <a:r>
              <a:rPr lang="en-GB" dirty="0"/>
              <a:t>Welcome Hub updates </a:t>
            </a:r>
          </a:p>
        </p:txBody>
      </p:sp>
      <p:sp>
        <p:nvSpPr>
          <p:cNvPr id="5" name="Slide Number Placeholder 4">
            <a:extLst>
              <a:ext uri="{FF2B5EF4-FFF2-40B4-BE49-F238E27FC236}">
                <a16:creationId xmlns:a16="http://schemas.microsoft.com/office/drawing/2014/main" id="{50A2E876-356F-459C-9E27-0B0CFCCDBFE3}"/>
              </a:ext>
            </a:extLst>
          </p:cNvPr>
          <p:cNvSpPr>
            <a:spLocks noGrp="1"/>
          </p:cNvSpPr>
          <p:nvPr>
            <p:ph type="sldNum" sz="quarter" idx="12"/>
          </p:nvPr>
        </p:nvSpPr>
        <p:spPr/>
        <p:txBody>
          <a:bodyPr/>
          <a:lstStyle/>
          <a:p>
            <a:fld id="{6BA6D896-E1CD-4198-B852-D6590D56DF76}" type="slidenum">
              <a:rPr lang="en-GB" smtClean="0"/>
              <a:pPr/>
              <a:t>9</a:t>
            </a:fld>
            <a:endParaRPr lang="en-GB" dirty="0"/>
          </a:p>
        </p:txBody>
      </p:sp>
      <p:sp>
        <p:nvSpPr>
          <p:cNvPr id="3" name="Rectangle 2">
            <a:extLst>
              <a:ext uri="{FF2B5EF4-FFF2-40B4-BE49-F238E27FC236}">
                <a16:creationId xmlns:a16="http://schemas.microsoft.com/office/drawing/2014/main" id="{0D259524-3B9A-47F5-9B51-716B3CDE6DF3}"/>
              </a:ext>
            </a:extLst>
          </p:cNvPr>
          <p:cNvSpPr/>
          <p:nvPr/>
        </p:nvSpPr>
        <p:spPr>
          <a:xfrm>
            <a:off x="635267" y="1469489"/>
            <a:ext cx="5293895" cy="399596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hlinkClick r:id="rId2"/>
              </a:rPr>
              <a:t>New on the Welcome Hub</a:t>
            </a:r>
            <a:r>
              <a:rPr lang="en-GB" sz="2000"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GB" sz="2000" u="sng" dirty="0">
                <a:latin typeface="Arial" panose="020B0604020202020204" pitchFamily="34" charset="0"/>
                <a:cs typeface="Arial" panose="020B0604020202020204" pitchFamily="34" charset="0"/>
                <a:hlinkClick r:id="rId3"/>
              </a:rPr>
              <a:t>Transfer letter Q&amp;A</a:t>
            </a:r>
            <a:endParaRPr lang="en-GB" sz="20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2000" u="sng" dirty="0">
                <a:latin typeface="Arial" panose="020B0604020202020204" pitchFamily="34" charset="0"/>
                <a:cs typeface="Arial" panose="020B0604020202020204" pitchFamily="34" charset="0"/>
                <a:hlinkClick r:id="rId4"/>
              </a:rPr>
              <a:t>Mandatory Civil Service learning</a:t>
            </a:r>
            <a:r>
              <a:rPr lang="en-GB" sz="2000"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2000" u="sng" dirty="0">
                <a:latin typeface="Arial" panose="020B0604020202020204" pitchFamily="34" charset="0"/>
                <a:cs typeface="Arial" panose="020B0604020202020204" pitchFamily="34" charset="0"/>
                <a:hlinkClick r:id="rId5"/>
              </a:rPr>
              <a:t>Your learning</a:t>
            </a:r>
            <a:endParaRPr lang="en-GB" sz="20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2000" u="sng" dirty="0">
                <a:latin typeface="Arial" panose="020B0604020202020204" pitchFamily="34" charset="0"/>
                <a:cs typeface="Arial" panose="020B0604020202020204" pitchFamily="34" charset="0"/>
                <a:hlinkClick r:id="rId6"/>
              </a:rPr>
              <a:t>Your post transition learning</a:t>
            </a:r>
            <a:r>
              <a:rPr lang="en-GB" sz="2000" dirty="0">
                <a:latin typeface="Arial" panose="020B0604020202020204" pitchFamily="34" charset="0"/>
                <a:cs typeface="Arial" panose="020B0604020202020204" pitchFamily="34" charset="0"/>
              </a:rPr>
              <a:t> </a:t>
            </a:r>
          </a:p>
          <a:p>
            <a:pPr marL="285750" indent="-285750">
              <a:lnSpc>
                <a:spcPct val="150000"/>
              </a:lnSpc>
              <a:buFont typeface="Arial" panose="020B0604020202020204" pitchFamily="34" charset="0"/>
              <a:buChar char="•"/>
            </a:pPr>
            <a:r>
              <a:rPr lang="en-GB" sz="2000" u="sng" dirty="0">
                <a:latin typeface="Arial" panose="020B0604020202020204" pitchFamily="34" charset="0"/>
                <a:cs typeface="Arial" panose="020B0604020202020204" pitchFamily="34" charset="0"/>
                <a:hlinkClick r:id="rId7"/>
              </a:rPr>
              <a:t>IT systems learning</a:t>
            </a:r>
            <a:r>
              <a:rPr lang="en-GB" sz="2000" dirty="0">
                <a:latin typeface="Arial" panose="020B0604020202020204" pitchFamily="34" charset="0"/>
                <a:cs typeface="Arial" panose="020B0604020202020204" pitchFamily="34" charset="0"/>
              </a:rPr>
              <a:t> </a:t>
            </a:r>
          </a:p>
          <a:p>
            <a:pPr marL="285750" indent="-285750">
              <a:lnSpc>
                <a:spcPct val="150000"/>
              </a:lnSpc>
              <a:buFont typeface="Arial" panose="020B0604020202020204" pitchFamily="34" charset="0"/>
              <a:buChar char="•"/>
            </a:pPr>
            <a:r>
              <a:rPr lang="en-GB" sz="2000" u="sng" dirty="0">
                <a:latin typeface="Arial" panose="020B0604020202020204" pitchFamily="34" charset="0"/>
                <a:cs typeface="Arial" panose="020B0604020202020204" pitchFamily="34" charset="0"/>
                <a:hlinkClick r:id="rId8"/>
              </a:rPr>
              <a:t>How to access </a:t>
            </a:r>
            <a:r>
              <a:rPr lang="en-GB" sz="2000" u="sng" dirty="0" err="1">
                <a:latin typeface="Arial" panose="020B0604020202020204" pitchFamily="34" charset="0"/>
                <a:cs typeface="Arial" panose="020B0604020202020204" pitchFamily="34" charset="0"/>
                <a:hlinkClick r:id="rId8"/>
              </a:rPr>
              <a:t>myLearning</a:t>
            </a:r>
            <a:endParaRPr lang="en-GB" sz="20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2000" u="sng" dirty="0">
                <a:latin typeface="Arial" panose="020B0604020202020204" pitchFamily="34" charset="0"/>
                <a:cs typeface="Arial" panose="020B0604020202020204" pitchFamily="34" charset="0"/>
                <a:hlinkClick r:id="rId9"/>
              </a:rPr>
              <a:t>National Standards</a:t>
            </a:r>
            <a:endParaRPr lang="en-GB" sz="2000" dirty="0">
              <a:latin typeface="Arial" panose="020B0604020202020204" pitchFamily="34" charset="0"/>
              <a:cs typeface="Arial" panose="020B0604020202020204" pitchFamily="34" charset="0"/>
            </a:endParaRPr>
          </a:p>
          <a:p>
            <a:pPr fontAlgn="base">
              <a:lnSpc>
                <a:spcPct val="150000"/>
              </a:lnSpc>
            </a:pPr>
            <a:r>
              <a:rPr lang="en-US"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571EE6C8-8A31-47D2-B822-E4610DA27BB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641543" y="1298254"/>
            <a:ext cx="3307370" cy="4338436"/>
          </a:xfrm>
          <a:prstGeom prst="rect">
            <a:avLst/>
          </a:prstGeom>
        </p:spPr>
      </p:pic>
    </p:spTree>
    <p:extLst>
      <p:ext uri="{BB962C8B-B14F-4D97-AF65-F5344CB8AC3E}">
        <p14:creationId xmlns:p14="http://schemas.microsoft.com/office/powerpoint/2010/main" val="2853380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lish Template USE" id="{EC7FBA58-E54E-DB46-8269-29B1A055FDCE}" vid="{373FD4C6-9422-CF48-ACB2-114F1F152E72}"/>
    </a:ext>
  </a:extLst>
</a:theme>
</file>

<file path=ppt/theme/theme2.xml><?xml version="1.0" encoding="utf-8"?>
<a:theme xmlns:a="http://schemas.openxmlformats.org/drawingml/2006/main" name="Office Theme">
  <a:themeElements>
    <a:clrScheme name="NPS">
      <a:dk1>
        <a:sysClr val="windowText" lastClr="000000"/>
      </a:dk1>
      <a:lt1>
        <a:sysClr val="window" lastClr="FFFFFF"/>
      </a:lt1>
      <a:dk2>
        <a:srgbClr val="000000"/>
      </a:dk2>
      <a:lt2>
        <a:srgbClr val="FFFFFF"/>
      </a:lt2>
      <a:accent1>
        <a:srgbClr val="5C3183"/>
      </a:accent1>
      <a:accent2>
        <a:srgbClr val="505DC1"/>
      </a:accent2>
      <a:accent3>
        <a:srgbClr val="2CCCD3"/>
      </a:accent3>
      <a:accent4>
        <a:srgbClr val="D61F50"/>
      </a:accent4>
      <a:accent5>
        <a:srgbClr val="FF8200"/>
      </a:accent5>
      <a:accent6>
        <a:srgbClr val="D0D3D4"/>
      </a:accent6>
      <a:hlink>
        <a:srgbClr val="505DC1"/>
      </a:hlink>
      <a:folHlink>
        <a:srgbClr val="D61F50"/>
      </a:folHlink>
    </a:clrScheme>
    <a:fontScheme name="N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 PPT template - widescreen ENGLISH.potx" id="{4ACC5157-9115-4149-91E2-DFC8797E45F0}" vid="{3FC044FD-2570-4FC4-B03D-7622B021C9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HMPPS-PowerPoint-template-English</Template>
  <TotalTime>315</TotalTime>
  <Words>2898</Words>
  <Application>Microsoft Office PowerPoint</Application>
  <PresentationFormat>Widescreen</PresentationFormat>
  <Paragraphs>241</Paragraphs>
  <Slides>22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Courier New</vt:lpstr>
      <vt:lpstr>Ink Free</vt:lpstr>
      <vt:lpstr>Office Theme</vt:lpstr>
      <vt:lpstr>Office Theme</vt:lpstr>
      <vt:lpstr>August 2021 Regional Team Briefing </vt:lpstr>
      <vt:lpstr>Our team’s opportunity to talk </vt:lpstr>
      <vt:lpstr>Today’s conversation – new this month </vt:lpstr>
      <vt:lpstr>Join a National Probation Day event </vt:lpstr>
      <vt:lpstr>BBC:  ‘Probation Officers are the forgotten part of the criminal justice system’</vt:lpstr>
      <vt:lpstr>Interested in becoming a trainee Probation Officer?</vt:lpstr>
      <vt:lpstr>Pay award 2021/22 update</vt:lpstr>
      <vt:lpstr>Technology update</vt:lpstr>
      <vt:lpstr>Welcome Hub updates </vt:lpstr>
      <vt:lpstr>Update on other people related activity </vt:lpstr>
      <vt:lpstr>Summary update on staff transfer activities</vt:lpstr>
      <vt:lpstr>PowerPoint Presentation</vt:lpstr>
      <vt:lpstr>Annual leave calculator for staff transferred from a CRC</vt:lpstr>
      <vt:lpstr>Competency Based Pay Progression Framework (CBF)</vt:lpstr>
      <vt:lpstr>Competency Based Pay Progression Framework (CBF)</vt:lpstr>
      <vt:lpstr>Beating Crime Plan and Relaunch of Unpaid Work – key messages</vt:lpstr>
      <vt:lpstr>Resettlement – Release Planning Guidance (attachment included)</vt:lpstr>
      <vt:lpstr>[Region] August area/s of focus </vt:lpstr>
      <vt:lpstr>Team August deliverables </vt:lpstr>
      <vt:lpstr>Team discussion </vt:lpstr>
      <vt:lpstr>Your thoughts, questions and feedback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Croft, Karen</dc:creator>
  <cp:lastModifiedBy>Darby,  Paul</cp:lastModifiedBy>
  <cp:revision>118</cp:revision>
  <dcterms:created xsi:type="dcterms:W3CDTF">2021-07-22T08:59:25Z</dcterms:created>
  <dcterms:modified xsi:type="dcterms:W3CDTF">2021-07-28T08:50:39Z</dcterms:modified>
</cp:coreProperties>
</file>