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0" r:id="rId5"/>
    <p:sldMasterId id="2147483653" r:id="rId6"/>
    <p:sldMasterId id="2147483655" r:id="rId7"/>
    <p:sldMasterId id="2147483657" r:id="rId8"/>
    <p:sldMasterId id="2147483660" r:id="rId9"/>
    <p:sldMasterId id="2147483662" r:id="rId10"/>
    <p:sldMasterId id="2147483664" r:id="rId11"/>
    <p:sldMasterId id="2147483666" r:id="rId12"/>
    <p:sldMasterId id="2147483668" r:id="rId13"/>
    <p:sldMasterId id="2147483670" r:id="rId14"/>
    <p:sldMasterId id="2147483673" r:id="rId15"/>
    <p:sldMasterId id="2147483675" r:id="rId16"/>
    <p:sldMasterId id="2147483677" r:id="rId17"/>
  </p:sldMasterIdLst>
  <p:notesMasterIdLst>
    <p:notesMasterId r:id="rId50"/>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3787" r:id="rId41"/>
    <p:sldId id="280" r:id="rId42"/>
    <p:sldId id="281" r:id="rId43"/>
    <p:sldId id="282" r:id="rId44"/>
    <p:sldId id="283" r:id="rId45"/>
    <p:sldId id="284" r:id="rId46"/>
    <p:sldId id="285" r:id="rId47"/>
    <p:sldId id="286" r:id="rId48"/>
    <p:sldId id="287" r:id="rId49"/>
  </p:sldIdLst>
  <p:sldSz cx="6858000" cy="9906000" type="A4"/>
  <p:notesSz cx="6731000" cy="985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160">
          <p15:clr>
            <a:srgbClr val="000000"/>
          </p15:clr>
        </p15:guide>
        <p15:guide id="2" orient="horz" pos="3120">
          <p15:clr>
            <a:srgbClr val="000000"/>
          </p15:clr>
        </p15:guide>
        <p15:guide id="3" orient="horz" pos="807">
          <p15:clr>
            <a:srgbClr val="000000"/>
          </p15:clr>
        </p15:guide>
        <p15:guide id="4" pos="210">
          <p15:clr>
            <a:srgbClr val="000000"/>
          </p15:clr>
        </p15:guide>
        <p15:guide id="5" pos="4110">
          <p15:clr>
            <a:srgbClr val="000000"/>
          </p15:clr>
        </p15:guide>
        <p15:guide id="6" pos="323">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ytdv4ENqgGJ9GESNqNIlcT3TI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1BBCDF-C5DB-4E6A-8A6C-5B2B9ECDA0A9}">
  <a:tblStyle styleId="{E61BBCDF-C5DB-4E6A-8A6C-5B2B9ECDA0A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6" autoAdjust="0"/>
    <p:restoredTop sz="94660"/>
  </p:normalViewPr>
  <p:slideViewPr>
    <p:cSldViewPr snapToGrid="0">
      <p:cViewPr varScale="1">
        <p:scale>
          <a:sx n="43" d="100"/>
          <a:sy n="43" d="100"/>
        </p:scale>
        <p:origin x="1647" y="15"/>
      </p:cViewPr>
      <p:guideLst>
        <p:guide pos="2160"/>
        <p:guide orient="horz" pos="3120"/>
        <p:guide orient="horz" pos="807"/>
        <p:guide pos="210"/>
        <p:guide pos="4110"/>
        <p:guide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8" Type="http://schemas.openxmlformats.org/officeDocument/2006/relationships/customXml" Target="../customXml/item4.xml"/><Relationship Id="rId5" Type="http://schemas.openxmlformats.org/officeDocument/2006/relationships/slideMaster" Target="slideMasters/slideMaster2.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microsoft.com/office/2016/11/relationships/changesInfo" Target="changesInfos/changesInfo1.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Zahra" userId="387afa8e-d128-41e0-8a83-663c0eaa36b0" providerId="ADAL" clId="{59E4D438-3077-4BDE-8A9E-7C9DE4DFAD4C}"/>
    <pc:docChg chg="modSld">
      <pc:chgData name="Ibrahim, Zahra" userId="387afa8e-d128-41e0-8a83-663c0eaa36b0" providerId="ADAL" clId="{59E4D438-3077-4BDE-8A9E-7C9DE4DFAD4C}" dt="2021-08-09T09:21:29.714" v="0" actId="20577"/>
      <pc:docMkLst>
        <pc:docMk/>
      </pc:docMkLst>
      <pc:sldChg chg="modSp">
        <pc:chgData name="Ibrahim, Zahra" userId="387afa8e-d128-41e0-8a83-663c0eaa36b0" providerId="ADAL" clId="{59E4D438-3077-4BDE-8A9E-7C9DE4DFAD4C}" dt="2021-08-09T09:21:29.714" v="0" actId="20577"/>
        <pc:sldMkLst>
          <pc:docMk/>
          <pc:sldMk cId="0" sldId="284"/>
        </pc:sldMkLst>
        <pc:graphicFrameChg chg="modGraphic">
          <ac:chgData name="Ibrahim, Zahra" userId="387afa8e-d128-41e0-8a83-663c0eaa36b0" providerId="ADAL" clId="{59E4D438-3077-4BDE-8A9E-7C9DE4DFAD4C}" dt="2021-08-09T09:21:29.714" v="0" actId="20577"/>
          <ac:graphicFrameMkLst>
            <pc:docMk/>
            <pc:sldMk cId="0" sldId="284"/>
            <ac:graphicFrameMk id="60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6237" cy="4937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3175" y="0"/>
            <a:ext cx="2916237" cy="4937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61487"/>
            <a:ext cx="2916237" cy="49371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3175" y="9361487"/>
            <a:ext cx="2916237" cy="4937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9: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0: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1: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cd8861f6e_0_10:notes"/>
          <p:cNvSpPr txBox="1">
            <a:spLocks noGrp="1"/>
          </p:cNvSpPr>
          <p:nvPr>
            <p:ph type="body" idx="1"/>
          </p:nvPr>
        </p:nvSpPr>
        <p:spPr>
          <a:xfrm>
            <a:off x="673100" y="4743450"/>
            <a:ext cx="5384700" cy="387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dcd8861f6e_0_10: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cd8861f6e_0_70:notes"/>
          <p:cNvSpPr txBox="1">
            <a:spLocks noGrp="1"/>
          </p:cNvSpPr>
          <p:nvPr>
            <p:ph type="body" idx="1"/>
          </p:nvPr>
        </p:nvSpPr>
        <p:spPr>
          <a:xfrm>
            <a:off x="673100" y="4743450"/>
            <a:ext cx="5384700" cy="387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dcd8861f6e_0_70: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cd8861f6e_0_41:notes"/>
          <p:cNvSpPr txBox="1">
            <a:spLocks noGrp="1"/>
          </p:cNvSpPr>
          <p:nvPr>
            <p:ph type="body" idx="1"/>
          </p:nvPr>
        </p:nvSpPr>
        <p:spPr>
          <a:xfrm>
            <a:off x="673100" y="4743450"/>
            <a:ext cx="5384700" cy="387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dcd8861f6e_0_41: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dcd8861f6e_0_61:notes"/>
          <p:cNvSpPr txBox="1">
            <a:spLocks noGrp="1"/>
          </p:cNvSpPr>
          <p:nvPr>
            <p:ph type="body" idx="1"/>
          </p:nvPr>
        </p:nvSpPr>
        <p:spPr>
          <a:xfrm>
            <a:off x="673100" y="4743450"/>
            <a:ext cx="5384700" cy="387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dcd8861f6e_0_61: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5: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5: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6: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16: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2: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8: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18: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9: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19: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20: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21: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3: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23: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4: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24: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5: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25: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6: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6: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7: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27: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8: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28: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9: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29: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0: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30:notes"/>
          <p:cNvSpPr>
            <a:spLocks noGrp="1" noRot="1" noChangeAspect="1"/>
          </p:cNvSpPr>
          <p:nvPr>
            <p:ph type="sldImg" idx="2"/>
          </p:nvPr>
        </p:nvSpPr>
        <p:spPr>
          <a:xfrm>
            <a:off x="2214563" y="1231900"/>
            <a:ext cx="2301875" cy="3325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ca84b975d_0_79:notes"/>
          <p:cNvSpPr txBox="1">
            <a:spLocks noGrp="1"/>
          </p:cNvSpPr>
          <p:nvPr>
            <p:ph type="body" idx="1"/>
          </p:nvPr>
        </p:nvSpPr>
        <p:spPr>
          <a:xfrm>
            <a:off x="673100" y="4743450"/>
            <a:ext cx="5384700" cy="387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dca84b975d_0_79: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4: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5: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6: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7: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73100" y="4743450"/>
            <a:ext cx="5384800" cy="3879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8:notes"/>
          <p:cNvSpPr>
            <a:spLocks noGrp="1" noRot="1" noChangeAspect="1"/>
          </p:cNvSpPr>
          <p:nvPr>
            <p:ph type="sldImg" idx="2"/>
          </p:nvPr>
        </p:nvSpPr>
        <p:spPr>
          <a:xfrm>
            <a:off x="2214562" y="1231900"/>
            <a:ext cx="2301900" cy="332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2"/>
          <p:cNvSpPr txBox="1">
            <a:spLocks noGrp="1"/>
          </p:cNvSpPr>
          <p:nvPr>
            <p:ph type="ctrTitle"/>
          </p:nvPr>
        </p:nvSpPr>
        <p:spPr>
          <a:xfrm>
            <a:off x="494270" y="4363200"/>
            <a:ext cx="5849400" cy="10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2"/>
          <p:cNvSpPr txBox="1">
            <a:spLocks noGrp="1"/>
          </p:cNvSpPr>
          <p:nvPr>
            <p:ph type="subTitle" idx="1"/>
          </p:nvPr>
        </p:nvSpPr>
        <p:spPr>
          <a:xfrm>
            <a:off x="493200" y="7315199"/>
            <a:ext cx="4038600" cy="1080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90000"/>
              </a:lnSpc>
              <a:spcBef>
                <a:spcPts val="1100"/>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92"/>
        <p:cNvGrpSpPr/>
        <p:nvPr/>
      </p:nvGrpSpPr>
      <p:grpSpPr>
        <a:xfrm>
          <a:off x="0" y="0"/>
          <a:ext cx="0" cy="0"/>
          <a:chOff x="0" y="0"/>
          <a:chExt cx="0" cy="0"/>
        </a:xfrm>
      </p:grpSpPr>
      <p:sp>
        <p:nvSpPr>
          <p:cNvPr id="93" name="Google Shape;93;p46"/>
          <p:cNvSpPr txBox="1">
            <a:spLocks noGrp="1"/>
          </p:cNvSpPr>
          <p:nvPr>
            <p:ph type="ftr" idx="11"/>
          </p:nvPr>
        </p:nvSpPr>
        <p:spPr>
          <a:xfrm>
            <a:off x="0" y="0"/>
            <a:ext cx="0" cy="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6"/>
          <p:cNvSpPr txBox="1">
            <a:spLocks noGrp="1"/>
          </p:cNvSpPr>
          <p:nvPr>
            <p:ph type="dt" idx="10"/>
          </p:nvPr>
        </p:nvSpPr>
        <p:spPr>
          <a:xfrm>
            <a:off x="0" y="0"/>
            <a:ext cx="0" cy="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6"/>
          <p:cNvSpPr txBox="1">
            <a:spLocks noGrp="1"/>
          </p:cNvSpPr>
          <p:nvPr>
            <p:ph type="sldNum" idx="12"/>
          </p:nvPr>
        </p:nvSpPr>
        <p:spPr>
          <a:xfrm>
            <a:off x="6235700" y="212725"/>
            <a:ext cx="482700" cy="19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Divider (dark grey)">
  <p:cSld name="Section Divider (dark grey)">
    <p:spTree>
      <p:nvGrpSpPr>
        <p:cNvPr id="1" name="Shape 102"/>
        <p:cNvGrpSpPr/>
        <p:nvPr/>
      </p:nvGrpSpPr>
      <p:grpSpPr>
        <a:xfrm>
          <a:off x="0" y="0"/>
          <a:ext cx="0" cy="0"/>
          <a:chOff x="0" y="0"/>
          <a:chExt cx="0" cy="0"/>
        </a:xfrm>
      </p:grpSpPr>
      <p:sp>
        <p:nvSpPr>
          <p:cNvPr id="103" name="Google Shape;103;p48"/>
          <p:cNvSpPr txBox="1">
            <a:spLocks noGrp="1"/>
          </p:cNvSpPr>
          <p:nvPr>
            <p:ph type="title"/>
          </p:nvPr>
        </p:nvSpPr>
        <p:spPr>
          <a:xfrm>
            <a:off x="701114" y="3928722"/>
            <a:ext cx="5653200" cy="952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48"/>
          <p:cNvSpPr txBox="1">
            <a:spLocks noGrp="1"/>
          </p:cNvSpPr>
          <p:nvPr>
            <p:ph type="body" idx="1"/>
          </p:nvPr>
        </p:nvSpPr>
        <p:spPr>
          <a:xfrm>
            <a:off x="701117" y="4998723"/>
            <a:ext cx="5653500" cy="2743500"/>
          </a:xfrm>
          <a:prstGeom prst="rect">
            <a:avLst/>
          </a:prstGeom>
          <a:noFill/>
          <a:ln>
            <a:noFill/>
          </a:ln>
        </p:spPr>
        <p:txBody>
          <a:bodyPr spcFirstLastPara="1" wrap="square" lIns="91425" tIns="45700" rIns="91425" bIns="45700" anchor="t" anchorCtr="0">
            <a:noAutofit/>
          </a:bodyPr>
          <a:lstStyle>
            <a:lvl1pPr marL="457200" lvl="0" indent="-304800" algn="l">
              <a:lnSpc>
                <a:spcPct val="100000"/>
              </a:lnSpc>
              <a:spcBef>
                <a:spcPts val="0"/>
              </a:spcBef>
              <a:spcAft>
                <a:spcPts val="0"/>
              </a:spcAft>
              <a:buClr>
                <a:schemeClr val="lt1"/>
              </a:buClr>
              <a:buSzPts val="1200"/>
              <a:buFont typeface="Arial"/>
              <a:buChar char="&gt;"/>
              <a:defRPr sz="1200">
                <a:solidFill>
                  <a:schemeClr val="lt1"/>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vivid blue)">
  <p:cSld name="Section Divider (vivid blue)">
    <p:spTree>
      <p:nvGrpSpPr>
        <p:cNvPr id="1" name="Shape 111"/>
        <p:cNvGrpSpPr/>
        <p:nvPr/>
      </p:nvGrpSpPr>
      <p:grpSpPr>
        <a:xfrm>
          <a:off x="0" y="0"/>
          <a:ext cx="0" cy="0"/>
          <a:chOff x="0" y="0"/>
          <a:chExt cx="0" cy="0"/>
        </a:xfrm>
      </p:grpSpPr>
      <p:sp>
        <p:nvSpPr>
          <p:cNvPr id="112" name="Google Shape;112;p50"/>
          <p:cNvSpPr txBox="1">
            <a:spLocks noGrp="1"/>
          </p:cNvSpPr>
          <p:nvPr>
            <p:ph type="title"/>
          </p:nvPr>
        </p:nvSpPr>
        <p:spPr>
          <a:xfrm>
            <a:off x="701114" y="3928722"/>
            <a:ext cx="5653200" cy="952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50"/>
          <p:cNvSpPr txBox="1">
            <a:spLocks noGrp="1"/>
          </p:cNvSpPr>
          <p:nvPr>
            <p:ph type="body" idx="1"/>
          </p:nvPr>
        </p:nvSpPr>
        <p:spPr>
          <a:xfrm>
            <a:off x="701117" y="4998723"/>
            <a:ext cx="5653500" cy="2743500"/>
          </a:xfrm>
          <a:prstGeom prst="rect">
            <a:avLst/>
          </a:prstGeom>
          <a:noFill/>
          <a:ln>
            <a:noFill/>
          </a:ln>
        </p:spPr>
        <p:txBody>
          <a:bodyPr spcFirstLastPara="1" wrap="square" lIns="91425" tIns="45700" rIns="91425" bIns="45700" anchor="t" anchorCtr="0">
            <a:noAutofit/>
          </a:bodyPr>
          <a:lstStyle>
            <a:lvl1pPr marL="457200" lvl="0" indent="-304800" algn="l">
              <a:lnSpc>
                <a:spcPct val="100000"/>
              </a:lnSpc>
              <a:spcBef>
                <a:spcPts val="0"/>
              </a:spcBef>
              <a:spcAft>
                <a:spcPts val="0"/>
              </a:spcAft>
              <a:buClr>
                <a:schemeClr val="lt1"/>
              </a:buClr>
              <a:buSzPts val="1200"/>
              <a:buFont typeface="Arial"/>
              <a:buChar char="&gt;"/>
              <a:defRPr sz="1200">
                <a:solidFill>
                  <a:schemeClr val="lt1"/>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vivid blue)" type="blank">
  <p:cSld name="BLANK">
    <p:spTree>
      <p:nvGrpSpPr>
        <p:cNvPr id="1" name="Shape 121"/>
        <p:cNvGrpSpPr/>
        <p:nvPr/>
      </p:nvGrpSpPr>
      <p:grpSpPr>
        <a:xfrm>
          <a:off x="0" y="0"/>
          <a:ext cx="0" cy="0"/>
          <a:chOff x="0" y="0"/>
          <a:chExt cx="0" cy="0"/>
        </a:xfrm>
      </p:grpSpPr>
      <p:sp>
        <p:nvSpPr>
          <p:cNvPr id="122" name="Google Shape;122;p52"/>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vivid blue)">
  <p:cSld name="Two Content (vivid blue)">
    <p:spTree>
      <p:nvGrpSpPr>
        <p:cNvPr id="1" name="Shape 123"/>
        <p:cNvGrpSpPr/>
        <p:nvPr/>
      </p:nvGrpSpPr>
      <p:grpSpPr>
        <a:xfrm>
          <a:off x="0" y="0"/>
          <a:ext cx="0" cy="0"/>
          <a:chOff x="0" y="0"/>
          <a:chExt cx="0" cy="0"/>
        </a:xfrm>
      </p:grpSpPr>
      <p:sp>
        <p:nvSpPr>
          <p:cNvPr id="124" name="Google Shape;124;p61"/>
          <p:cNvSpPr txBox="1">
            <a:spLocks noGrp="1"/>
          </p:cNvSpPr>
          <p:nvPr>
            <p:ph type="body" idx="1"/>
          </p:nvPr>
        </p:nvSpPr>
        <p:spPr>
          <a:xfrm>
            <a:off x="327600" y="1184400"/>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5" name="Google Shape;125;p61"/>
          <p:cNvSpPr txBox="1">
            <a:spLocks noGrp="1"/>
          </p:cNvSpPr>
          <p:nvPr>
            <p:ph type="body" idx="2"/>
          </p:nvPr>
        </p:nvSpPr>
        <p:spPr>
          <a:xfrm>
            <a:off x="327600" y="5210627"/>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6" name="Google Shape;126;p61"/>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vivid pink)">
  <p:cSld name="Section Divider (vivid pink)">
    <p:spTree>
      <p:nvGrpSpPr>
        <p:cNvPr id="1" name="Shape 133"/>
        <p:cNvGrpSpPr/>
        <p:nvPr/>
      </p:nvGrpSpPr>
      <p:grpSpPr>
        <a:xfrm>
          <a:off x="0" y="0"/>
          <a:ext cx="0" cy="0"/>
          <a:chOff x="0" y="0"/>
          <a:chExt cx="0" cy="0"/>
        </a:xfrm>
      </p:grpSpPr>
      <p:sp>
        <p:nvSpPr>
          <p:cNvPr id="134" name="Google Shape;134;p54"/>
          <p:cNvSpPr txBox="1">
            <a:spLocks noGrp="1"/>
          </p:cNvSpPr>
          <p:nvPr>
            <p:ph type="title"/>
          </p:nvPr>
        </p:nvSpPr>
        <p:spPr>
          <a:xfrm>
            <a:off x="701114" y="3928722"/>
            <a:ext cx="5653200" cy="952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54"/>
          <p:cNvSpPr txBox="1">
            <a:spLocks noGrp="1"/>
          </p:cNvSpPr>
          <p:nvPr>
            <p:ph type="body" idx="1"/>
          </p:nvPr>
        </p:nvSpPr>
        <p:spPr>
          <a:xfrm>
            <a:off x="701117" y="4998723"/>
            <a:ext cx="5653500" cy="2743500"/>
          </a:xfrm>
          <a:prstGeom prst="rect">
            <a:avLst/>
          </a:prstGeom>
          <a:noFill/>
          <a:ln>
            <a:noFill/>
          </a:ln>
        </p:spPr>
        <p:txBody>
          <a:bodyPr spcFirstLastPara="1" wrap="square" lIns="91425" tIns="45700" rIns="91425" bIns="45700" anchor="t" anchorCtr="0">
            <a:noAutofit/>
          </a:bodyPr>
          <a:lstStyle>
            <a:lvl1pPr marL="457200" lvl="0" indent="-304800" algn="l">
              <a:lnSpc>
                <a:spcPct val="100000"/>
              </a:lnSpc>
              <a:spcBef>
                <a:spcPts val="0"/>
              </a:spcBef>
              <a:spcAft>
                <a:spcPts val="0"/>
              </a:spcAft>
              <a:buClr>
                <a:schemeClr val="lt1"/>
              </a:buClr>
              <a:buSzPts val="1200"/>
              <a:buFont typeface="Arial"/>
              <a:buChar char="&gt;"/>
              <a:defRPr sz="1200">
                <a:solidFill>
                  <a:schemeClr val="lt1"/>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vivid pink)">
  <p:cSld name="Content (vivid pink)">
    <p:spTree>
      <p:nvGrpSpPr>
        <p:cNvPr id="1" name="Shape 143"/>
        <p:cNvGrpSpPr/>
        <p:nvPr/>
      </p:nvGrpSpPr>
      <p:grpSpPr>
        <a:xfrm>
          <a:off x="0" y="0"/>
          <a:ext cx="0" cy="0"/>
          <a:chOff x="0" y="0"/>
          <a:chExt cx="0" cy="0"/>
        </a:xfrm>
      </p:grpSpPr>
      <p:sp>
        <p:nvSpPr>
          <p:cNvPr id="144" name="Google Shape;144;p56"/>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5" name="Google Shape;145;p56"/>
          <p:cNvSpPr txBox="1">
            <a:spLocks noGrp="1"/>
          </p:cNvSpPr>
          <p:nvPr>
            <p:ph type="sldNum" idx="12"/>
          </p:nvPr>
        </p:nvSpPr>
        <p:spPr>
          <a:xfrm>
            <a:off x="6234112"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dark violet)" type="blank">
  <p:cSld name="BLANK">
    <p:spTree>
      <p:nvGrpSpPr>
        <p:cNvPr id="1" name="Shape 153"/>
        <p:cNvGrpSpPr/>
        <p:nvPr/>
      </p:nvGrpSpPr>
      <p:grpSpPr>
        <a:xfrm>
          <a:off x="0" y="0"/>
          <a:ext cx="0" cy="0"/>
          <a:chOff x="0" y="0"/>
          <a:chExt cx="0" cy="0"/>
        </a:xfrm>
      </p:grpSpPr>
      <p:sp>
        <p:nvSpPr>
          <p:cNvPr id="154" name="Google Shape;154;p58"/>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dark violet)">
  <p:cSld name="Two Content (dark violet)">
    <p:spTree>
      <p:nvGrpSpPr>
        <p:cNvPr id="1" name="Shape 155"/>
        <p:cNvGrpSpPr/>
        <p:nvPr/>
      </p:nvGrpSpPr>
      <p:grpSpPr>
        <a:xfrm>
          <a:off x="0" y="0"/>
          <a:ext cx="0" cy="0"/>
          <a:chOff x="0" y="0"/>
          <a:chExt cx="0" cy="0"/>
        </a:xfrm>
      </p:grpSpPr>
      <p:sp>
        <p:nvSpPr>
          <p:cNvPr id="156" name="Google Shape;156;p62"/>
          <p:cNvSpPr txBox="1">
            <a:spLocks noGrp="1"/>
          </p:cNvSpPr>
          <p:nvPr>
            <p:ph type="body" idx="1"/>
          </p:nvPr>
        </p:nvSpPr>
        <p:spPr>
          <a:xfrm>
            <a:off x="327600" y="1184400"/>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7" name="Google Shape;157;p62"/>
          <p:cNvSpPr txBox="1">
            <a:spLocks noGrp="1"/>
          </p:cNvSpPr>
          <p:nvPr>
            <p:ph type="body" idx="2"/>
          </p:nvPr>
        </p:nvSpPr>
        <p:spPr>
          <a:xfrm>
            <a:off x="327600" y="5210627"/>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8" name="Google Shape;158;p62"/>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violet)" type="blank">
  <p:cSld name="BLANK">
    <p:spTree>
      <p:nvGrpSpPr>
        <p:cNvPr id="1" name="Shape 23"/>
        <p:cNvGrpSpPr/>
        <p:nvPr/>
      </p:nvGrpSpPr>
      <p:grpSpPr>
        <a:xfrm>
          <a:off x="0" y="0"/>
          <a:ext cx="0" cy="0"/>
          <a:chOff x="0" y="0"/>
          <a:chExt cx="0" cy="0"/>
        </a:xfrm>
      </p:grpSpPr>
      <p:sp>
        <p:nvSpPr>
          <p:cNvPr id="24" name="Google Shape;24;p34"/>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violet)">
  <p:cSld name="Two Content (violet)">
    <p:spTree>
      <p:nvGrpSpPr>
        <p:cNvPr id="1" name="Shape 25"/>
        <p:cNvGrpSpPr/>
        <p:nvPr/>
      </p:nvGrpSpPr>
      <p:grpSpPr>
        <a:xfrm>
          <a:off x="0" y="0"/>
          <a:ext cx="0" cy="0"/>
          <a:chOff x="0" y="0"/>
          <a:chExt cx="0" cy="0"/>
        </a:xfrm>
      </p:grpSpPr>
      <p:sp>
        <p:nvSpPr>
          <p:cNvPr id="26" name="Google Shape;26;p59"/>
          <p:cNvSpPr txBox="1">
            <a:spLocks noGrp="1"/>
          </p:cNvSpPr>
          <p:nvPr>
            <p:ph type="body" idx="1"/>
          </p:nvPr>
        </p:nvSpPr>
        <p:spPr>
          <a:xfrm>
            <a:off x="327600" y="1184400"/>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59"/>
          <p:cNvSpPr txBox="1">
            <a:spLocks noGrp="1"/>
          </p:cNvSpPr>
          <p:nvPr>
            <p:ph type="body" idx="2"/>
          </p:nvPr>
        </p:nvSpPr>
        <p:spPr>
          <a:xfrm>
            <a:off x="327600" y="5210627"/>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59"/>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green)">
  <p:cSld name="Section Divider (green)">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701114" y="3928722"/>
            <a:ext cx="5653200" cy="952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36"/>
          <p:cNvSpPr txBox="1">
            <a:spLocks noGrp="1"/>
          </p:cNvSpPr>
          <p:nvPr>
            <p:ph type="body" idx="1"/>
          </p:nvPr>
        </p:nvSpPr>
        <p:spPr>
          <a:xfrm>
            <a:off x="701117" y="4998723"/>
            <a:ext cx="5653500" cy="2743500"/>
          </a:xfrm>
          <a:prstGeom prst="rect">
            <a:avLst/>
          </a:prstGeom>
          <a:noFill/>
          <a:ln>
            <a:noFill/>
          </a:ln>
        </p:spPr>
        <p:txBody>
          <a:bodyPr spcFirstLastPara="1" wrap="square" lIns="91425" tIns="45700" rIns="91425" bIns="45700" anchor="t" anchorCtr="0">
            <a:noAutofit/>
          </a:bodyPr>
          <a:lstStyle>
            <a:lvl1pPr marL="457200" lvl="0" indent="-304800" algn="l">
              <a:lnSpc>
                <a:spcPct val="100000"/>
              </a:lnSpc>
              <a:spcBef>
                <a:spcPts val="0"/>
              </a:spcBef>
              <a:spcAft>
                <a:spcPts val="0"/>
              </a:spcAft>
              <a:buClr>
                <a:schemeClr val="lt1"/>
              </a:buClr>
              <a:buSzPts val="1200"/>
              <a:buFont typeface="Arial"/>
              <a:buChar char="&gt;"/>
              <a:defRPr sz="1200">
                <a:solidFill>
                  <a:schemeClr val="lt1"/>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47"/>
        <p:cNvGrpSpPr/>
        <p:nvPr/>
      </p:nvGrpSpPr>
      <p:grpSpPr>
        <a:xfrm>
          <a:off x="0" y="0"/>
          <a:ext cx="0" cy="0"/>
          <a:chOff x="0" y="0"/>
          <a:chExt cx="0" cy="0"/>
        </a:xfrm>
      </p:grpSpPr>
      <p:sp>
        <p:nvSpPr>
          <p:cNvPr id="48" name="Google Shape;48;p38"/>
          <p:cNvSpPr txBox="1">
            <a:spLocks noGrp="1"/>
          </p:cNvSpPr>
          <p:nvPr>
            <p:ph type="ftr" idx="11"/>
          </p:nvPr>
        </p:nvSpPr>
        <p:spPr>
          <a:xfrm>
            <a:off x="0" y="0"/>
            <a:ext cx="0" cy="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dt" idx="10"/>
          </p:nvPr>
        </p:nvSpPr>
        <p:spPr>
          <a:xfrm>
            <a:off x="0" y="0"/>
            <a:ext cx="0" cy="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6235700" y="212725"/>
            <a:ext cx="482700" cy="19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blue)" type="blank">
  <p:cSld name="BLANK">
    <p:spTree>
      <p:nvGrpSpPr>
        <p:cNvPr id="1" name="Shape 58"/>
        <p:cNvGrpSpPr/>
        <p:nvPr/>
      </p:nvGrpSpPr>
      <p:grpSpPr>
        <a:xfrm>
          <a:off x="0" y="0"/>
          <a:ext cx="0" cy="0"/>
          <a:chOff x="0" y="0"/>
          <a:chExt cx="0" cy="0"/>
        </a:xfrm>
      </p:grpSpPr>
      <p:sp>
        <p:nvSpPr>
          <p:cNvPr id="59" name="Google Shape;59;p40"/>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blue)">
  <p:cSld name="Two Content (blue)">
    <p:spTree>
      <p:nvGrpSpPr>
        <p:cNvPr id="1" name="Shape 60"/>
        <p:cNvGrpSpPr/>
        <p:nvPr/>
      </p:nvGrpSpPr>
      <p:grpSpPr>
        <a:xfrm>
          <a:off x="0" y="0"/>
          <a:ext cx="0" cy="0"/>
          <a:chOff x="0" y="0"/>
          <a:chExt cx="0" cy="0"/>
        </a:xfrm>
      </p:grpSpPr>
      <p:sp>
        <p:nvSpPr>
          <p:cNvPr id="61" name="Google Shape;61;p60"/>
          <p:cNvSpPr txBox="1">
            <a:spLocks noGrp="1"/>
          </p:cNvSpPr>
          <p:nvPr>
            <p:ph type="body" idx="1"/>
          </p:nvPr>
        </p:nvSpPr>
        <p:spPr>
          <a:xfrm>
            <a:off x="327600" y="1184400"/>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60"/>
          <p:cNvSpPr txBox="1">
            <a:spLocks noGrp="1"/>
          </p:cNvSpPr>
          <p:nvPr>
            <p:ph type="body" idx="2"/>
          </p:nvPr>
        </p:nvSpPr>
        <p:spPr>
          <a:xfrm>
            <a:off x="327600" y="5210627"/>
            <a:ext cx="6202800" cy="3780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60"/>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green)">
  <p:cSld name="Section Divider (green)">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701114" y="3928722"/>
            <a:ext cx="5653200" cy="952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42"/>
          <p:cNvSpPr txBox="1">
            <a:spLocks noGrp="1"/>
          </p:cNvSpPr>
          <p:nvPr>
            <p:ph type="body" idx="1"/>
          </p:nvPr>
        </p:nvSpPr>
        <p:spPr>
          <a:xfrm>
            <a:off x="701117" y="4998723"/>
            <a:ext cx="5653500" cy="2743500"/>
          </a:xfrm>
          <a:prstGeom prst="rect">
            <a:avLst/>
          </a:prstGeom>
          <a:noFill/>
          <a:ln>
            <a:noFill/>
          </a:ln>
        </p:spPr>
        <p:txBody>
          <a:bodyPr spcFirstLastPara="1" wrap="square" lIns="91425" tIns="45700" rIns="91425" bIns="45700" anchor="t" anchorCtr="0">
            <a:noAutofit/>
          </a:bodyPr>
          <a:lstStyle>
            <a:lvl1pPr marL="457200" lvl="0" indent="-304800" algn="l">
              <a:lnSpc>
                <a:spcPct val="100000"/>
              </a:lnSpc>
              <a:spcBef>
                <a:spcPts val="0"/>
              </a:spcBef>
              <a:spcAft>
                <a:spcPts val="0"/>
              </a:spcAft>
              <a:buClr>
                <a:schemeClr val="lt1"/>
              </a:buClr>
              <a:buSzPts val="1200"/>
              <a:buFont typeface="Arial"/>
              <a:buChar char="&gt;"/>
              <a:defRPr sz="1200">
                <a:solidFill>
                  <a:schemeClr val="lt1"/>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lue)">
  <p:cSld name="Content (blue)">
    <p:spTree>
      <p:nvGrpSpPr>
        <p:cNvPr id="1" name="Shape 80"/>
        <p:cNvGrpSpPr/>
        <p:nvPr/>
      </p:nvGrpSpPr>
      <p:grpSpPr>
        <a:xfrm>
          <a:off x="0" y="0"/>
          <a:ext cx="0" cy="0"/>
          <a:chOff x="0" y="0"/>
          <a:chExt cx="0" cy="0"/>
        </a:xfrm>
      </p:grpSpPr>
      <p:sp>
        <p:nvSpPr>
          <p:cNvPr id="81" name="Google Shape;81;p44"/>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90000"/>
              </a:lnSpc>
              <a:spcBef>
                <a:spcPts val="11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44"/>
          <p:cNvSpPr txBox="1">
            <a:spLocks noGrp="1"/>
          </p:cNvSpPr>
          <p:nvPr>
            <p:ph type="sldNum" idx="12"/>
          </p:nvPr>
        </p:nvSpPr>
        <p:spPr>
          <a:xfrm>
            <a:off x="6234112" y="212725"/>
            <a:ext cx="482700" cy="198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3">
            <a:alphaModFix/>
          </a:blip>
          <a:srcRect/>
          <a:stretch/>
        </p:blipFill>
        <p:spPr>
          <a:xfrm>
            <a:off x="0" y="0"/>
            <a:ext cx="6857998" cy="9906000"/>
          </a:xfrm>
          <a:prstGeom prst="rect">
            <a:avLst/>
          </a:prstGeom>
          <a:noFill/>
          <a:ln>
            <a:noFill/>
          </a:ln>
        </p:spPr>
      </p:pic>
      <p:pic>
        <p:nvPicPr>
          <p:cNvPr id="11" name="Google Shape;11;p31"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6127778" y="7920493"/>
            <a:ext cx="431746" cy="749206"/>
          </a:xfrm>
          <a:prstGeom prst="rect">
            <a:avLst/>
          </a:prstGeom>
          <a:noFill/>
          <a:ln>
            <a:noFill/>
          </a:ln>
        </p:spPr>
      </p:pic>
      <p:sp>
        <p:nvSpPr>
          <p:cNvPr id="12" name="Google Shape;12;p31"/>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Google Shape;106;p49"/>
          <p:cNvPicPr preferRelativeResize="0"/>
          <p:nvPr/>
        </p:nvPicPr>
        <p:blipFill rotWithShape="1">
          <a:blip r:embed="rId3">
            <a:alphaModFix/>
          </a:blip>
          <a:srcRect/>
          <a:stretch/>
        </p:blipFill>
        <p:spPr>
          <a:xfrm>
            <a:off x="0" y="0"/>
            <a:ext cx="6858000" cy="9906000"/>
          </a:xfrm>
          <a:prstGeom prst="rect">
            <a:avLst/>
          </a:prstGeom>
          <a:noFill/>
          <a:ln>
            <a:noFill/>
          </a:ln>
        </p:spPr>
      </p:pic>
      <p:pic>
        <p:nvPicPr>
          <p:cNvPr id="107" name="Google Shape;107;p49"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108" name="Google Shape;108;p49"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109" name="Google Shape;109;p49"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
        <p:nvSpPr>
          <p:cNvPr id="110" name="Google Shape;110;p49"/>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51"/>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51" descr="Decorative background to page number"/>
          <p:cNvSpPr/>
          <p:nvPr/>
        </p:nvSpPr>
        <p:spPr>
          <a:xfrm rot="10800000">
            <a:off x="6197600" y="171337"/>
            <a:ext cx="495300" cy="509700"/>
          </a:xfrm>
          <a:prstGeom prst="rtTriangle">
            <a:avLst/>
          </a:prstGeom>
          <a:solidFill>
            <a:srgbClr val="00B1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51"/>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pic>
        <p:nvPicPr>
          <p:cNvPr id="118" name="Google Shape;118;p51"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119" name="Google Shape;119;p51"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120" name="Google Shape;120;p51"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53"/>
          <p:cNvPicPr preferRelativeResize="0"/>
          <p:nvPr/>
        </p:nvPicPr>
        <p:blipFill rotWithShape="1">
          <a:blip r:embed="rId3">
            <a:alphaModFix/>
          </a:blip>
          <a:srcRect/>
          <a:stretch/>
        </p:blipFill>
        <p:spPr>
          <a:xfrm>
            <a:off x="0" y="0"/>
            <a:ext cx="6858000" cy="9906000"/>
          </a:xfrm>
          <a:prstGeom prst="rect">
            <a:avLst/>
          </a:prstGeom>
          <a:noFill/>
          <a:ln>
            <a:noFill/>
          </a:ln>
        </p:spPr>
      </p:pic>
      <p:pic>
        <p:nvPicPr>
          <p:cNvPr id="129" name="Google Shape;129;p53"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130" name="Google Shape;130;p53"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131" name="Google Shape;131;p53"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
        <p:nvSpPr>
          <p:cNvPr id="132" name="Google Shape;132;p53"/>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55" descr="Decorative background to page number"/>
          <p:cNvSpPr/>
          <p:nvPr/>
        </p:nvSpPr>
        <p:spPr>
          <a:xfrm rot="10800000">
            <a:off x="6197600" y="171337"/>
            <a:ext cx="495300" cy="509700"/>
          </a:xfrm>
          <a:prstGeom prst="rtTriangle">
            <a:avLst/>
          </a:prstGeom>
          <a:solidFill>
            <a:srgbClr val="E643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8" name="Google Shape;138;p55" descr="Home navigation button" title="Home navigation button">
            <a:hlinkClick r:id="" action="ppaction://hlinkshowjump?jump=firstslide"/>
          </p:cNvPr>
          <p:cNvPicPr preferRelativeResize="0"/>
          <p:nvPr/>
        </p:nvPicPr>
        <p:blipFill rotWithShape="1">
          <a:blip r:embed="rId3">
            <a:alphaModFix/>
          </a:blip>
          <a:srcRect/>
          <a:stretch/>
        </p:blipFill>
        <p:spPr>
          <a:xfrm>
            <a:off x="410219" y="421543"/>
            <a:ext cx="319470" cy="338079"/>
          </a:xfrm>
          <a:prstGeom prst="rect">
            <a:avLst/>
          </a:prstGeom>
          <a:noFill/>
          <a:ln>
            <a:noFill/>
          </a:ln>
        </p:spPr>
      </p:pic>
      <p:pic>
        <p:nvPicPr>
          <p:cNvPr id="139" name="Google Shape;139;p55"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1081572" y="421542"/>
            <a:ext cx="266741" cy="338079"/>
          </a:xfrm>
          <a:prstGeom prst="rect">
            <a:avLst/>
          </a:prstGeom>
          <a:noFill/>
          <a:ln>
            <a:noFill/>
          </a:ln>
        </p:spPr>
      </p:pic>
      <p:pic>
        <p:nvPicPr>
          <p:cNvPr id="140" name="Google Shape;140;p55" descr="Previous page navigation button" title="Previous page navigation button">
            <a:hlinkClick r:id="" action="ppaction://hlinkshowjump?jump=previousslide"/>
          </p:cNvPr>
          <p:cNvPicPr preferRelativeResize="0"/>
          <p:nvPr/>
        </p:nvPicPr>
        <p:blipFill rotWithShape="1">
          <a:blip r:embed="rId5">
            <a:alphaModFix/>
          </a:blip>
          <a:srcRect/>
          <a:stretch/>
        </p:blipFill>
        <p:spPr>
          <a:xfrm>
            <a:off x="772261" y="421542"/>
            <a:ext cx="266741" cy="338079"/>
          </a:xfrm>
          <a:prstGeom prst="rect">
            <a:avLst/>
          </a:prstGeom>
          <a:noFill/>
          <a:ln>
            <a:noFill/>
          </a:ln>
        </p:spPr>
      </p:pic>
      <p:sp>
        <p:nvSpPr>
          <p:cNvPr id="141" name="Google Shape;141;p55"/>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2" name="Google Shape;142;p55"/>
          <p:cNvSpPr txBox="1">
            <a:spLocks noGrp="1"/>
          </p:cNvSpPr>
          <p:nvPr>
            <p:ph type="sldNum" idx="12"/>
          </p:nvPr>
        </p:nvSpPr>
        <p:spPr>
          <a:xfrm>
            <a:off x="6234112" y="212725"/>
            <a:ext cx="482700" cy="198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57"/>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Google Shape;148;p57" descr="Decorative background to page number"/>
          <p:cNvSpPr/>
          <p:nvPr/>
        </p:nvSpPr>
        <p:spPr>
          <a:xfrm rot="10800000">
            <a:off x="6197600" y="171337"/>
            <a:ext cx="495300" cy="509700"/>
          </a:xfrm>
          <a:prstGeom prst="rtTriangle">
            <a:avLst/>
          </a:prstGeom>
          <a:solidFill>
            <a:srgbClr val="525A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7"/>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pic>
        <p:nvPicPr>
          <p:cNvPr id="150" name="Google Shape;150;p57"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151" name="Google Shape;151;p57"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152" name="Google Shape;152;p57"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8" r:id="rId1"/>
    <p:sldLayoutId id="214748367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3"/>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 name="Google Shape;18;p33" descr="Decorative background to page number"/>
          <p:cNvSpPr/>
          <p:nvPr/>
        </p:nvSpPr>
        <p:spPr>
          <a:xfrm rot="10800000">
            <a:off x="6197600" y="171337"/>
            <a:ext cx="495300" cy="509700"/>
          </a:xfrm>
          <a:prstGeom prst="rtTriangle">
            <a:avLst/>
          </a:prstGeom>
          <a:solidFill>
            <a:srgbClr val="525A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3"/>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pic>
        <p:nvPicPr>
          <p:cNvPr id="20" name="Google Shape;20;p33"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21" name="Google Shape;21;p33"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22" name="Google Shape;22;p33"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35"/>
          <p:cNvPicPr preferRelativeResize="0"/>
          <p:nvPr/>
        </p:nvPicPr>
        <p:blipFill rotWithShape="1">
          <a:blip r:embed="rId3">
            <a:alphaModFix/>
          </a:blip>
          <a:srcRect/>
          <a:stretch/>
        </p:blipFill>
        <p:spPr>
          <a:xfrm>
            <a:off x="0" y="0"/>
            <a:ext cx="6858000" cy="9906000"/>
          </a:xfrm>
          <a:prstGeom prst="rect">
            <a:avLst/>
          </a:prstGeom>
          <a:noFill/>
          <a:ln>
            <a:noFill/>
          </a:ln>
        </p:spPr>
      </p:pic>
      <p:pic>
        <p:nvPicPr>
          <p:cNvPr id="31" name="Google Shape;31;p35"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32" name="Google Shape;32;p35"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33" name="Google Shape;33;p35"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
        <p:nvSpPr>
          <p:cNvPr id="34" name="Google Shape;34;p35"/>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Google Shape;39;p37" descr="Decorative background to page number"/>
          <p:cNvSpPr/>
          <p:nvPr/>
        </p:nvSpPr>
        <p:spPr>
          <a:xfrm rot="10800000">
            <a:off x="6197600" y="171337"/>
            <a:ext cx="495300" cy="509700"/>
          </a:xfrm>
          <a:prstGeom prst="rtTriangle">
            <a:avLst/>
          </a:prstGeom>
          <a:solidFill>
            <a:srgbClr val="525A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 name="Google Shape;40;p37" descr="Home navigation button" title="Home navigation button">
            <a:hlinkClick r:id="" action="ppaction://hlinkshowjump?jump=firstslide"/>
          </p:cNvPr>
          <p:cNvPicPr preferRelativeResize="0"/>
          <p:nvPr/>
        </p:nvPicPr>
        <p:blipFill rotWithShape="1">
          <a:blip r:embed="rId3">
            <a:alphaModFix/>
          </a:blip>
          <a:srcRect/>
          <a:stretch/>
        </p:blipFill>
        <p:spPr>
          <a:xfrm>
            <a:off x="410219" y="421543"/>
            <a:ext cx="319470" cy="338079"/>
          </a:xfrm>
          <a:prstGeom prst="rect">
            <a:avLst/>
          </a:prstGeom>
          <a:noFill/>
          <a:ln>
            <a:noFill/>
          </a:ln>
        </p:spPr>
      </p:pic>
      <p:pic>
        <p:nvPicPr>
          <p:cNvPr id="41" name="Google Shape;41;p37"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1081572" y="421542"/>
            <a:ext cx="266741" cy="338079"/>
          </a:xfrm>
          <a:prstGeom prst="rect">
            <a:avLst/>
          </a:prstGeom>
          <a:noFill/>
          <a:ln>
            <a:noFill/>
          </a:ln>
        </p:spPr>
      </p:pic>
      <p:pic>
        <p:nvPicPr>
          <p:cNvPr id="42" name="Google Shape;42;p37" descr="Previous page navigation button" title="Previous page navigation button">
            <a:hlinkClick r:id="" action="ppaction://hlinkshowjump?jump=previousslide"/>
          </p:cNvPr>
          <p:cNvPicPr preferRelativeResize="0"/>
          <p:nvPr/>
        </p:nvPicPr>
        <p:blipFill rotWithShape="1">
          <a:blip r:embed="rId5">
            <a:alphaModFix/>
          </a:blip>
          <a:srcRect/>
          <a:stretch/>
        </p:blipFill>
        <p:spPr>
          <a:xfrm>
            <a:off x="772261" y="421542"/>
            <a:ext cx="266741" cy="338079"/>
          </a:xfrm>
          <a:prstGeom prst="rect">
            <a:avLst/>
          </a:prstGeom>
          <a:noFill/>
          <a:ln>
            <a:noFill/>
          </a:ln>
        </p:spPr>
      </p:pic>
      <p:sp>
        <p:nvSpPr>
          <p:cNvPr id="43" name="Google Shape;43;p37"/>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37"/>
          <p:cNvSpPr txBox="1">
            <a:spLocks noGrp="1"/>
          </p:cNvSpPr>
          <p:nvPr>
            <p:ph type="ftr" idx="11"/>
          </p:nvPr>
        </p:nvSpPr>
        <p:spPr>
          <a:xfrm>
            <a:off x="0" y="0"/>
            <a:ext cx="0" cy="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7"/>
          <p:cNvSpPr txBox="1">
            <a:spLocks noGrp="1"/>
          </p:cNvSpPr>
          <p:nvPr>
            <p:ph type="dt" idx="10"/>
          </p:nvPr>
        </p:nvSpPr>
        <p:spPr>
          <a:xfrm>
            <a:off x="0" y="0"/>
            <a:ext cx="0" cy="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7"/>
          <p:cNvSpPr txBox="1">
            <a:spLocks noGrp="1"/>
          </p:cNvSpPr>
          <p:nvPr>
            <p:ph type="sldNum" idx="12"/>
          </p:nvPr>
        </p:nvSpPr>
        <p:spPr>
          <a:xfrm>
            <a:off x="6235700" y="212725"/>
            <a:ext cx="482700" cy="19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39"/>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39" descr="Decorative background to page number"/>
          <p:cNvSpPr/>
          <p:nvPr/>
        </p:nvSpPr>
        <p:spPr>
          <a:xfrm rot="10800000">
            <a:off x="6197600" y="171337"/>
            <a:ext cx="495300" cy="509700"/>
          </a:xfrm>
          <a:prstGeom prst="rtTriangle">
            <a:avLst/>
          </a:prstGeom>
          <a:solidFill>
            <a:srgbClr val="056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9"/>
          <p:cNvSpPr txBox="1">
            <a:spLocks noGrp="1"/>
          </p:cNvSpPr>
          <p:nvPr>
            <p:ph type="sldNum" idx="12"/>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pic>
        <p:nvPicPr>
          <p:cNvPr id="55" name="Google Shape;55;p39"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56" name="Google Shape;56;p39"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57" name="Google Shape;57;p39"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41"/>
          <p:cNvPicPr preferRelativeResize="0"/>
          <p:nvPr/>
        </p:nvPicPr>
        <p:blipFill rotWithShape="1">
          <a:blip r:embed="rId3">
            <a:alphaModFix/>
          </a:blip>
          <a:srcRect/>
          <a:stretch/>
        </p:blipFill>
        <p:spPr>
          <a:xfrm>
            <a:off x="0" y="0"/>
            <a:ext cx="6858000" cy="9906000"/>
          </a:xfrm>
          <a:prstGeom prst="rect">
            <a:avLst/>
          </a:prstGeom>
          <a:noFill/>
          <a:ln>
            <a:noFill/>
          </a:ln>
        </p:spPr>
      </p:pic>
      <p:pic>
        <p:nvPicPr>
          <p:cNvPr id="66" name="Google Shape;66;p41"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67" name="Google Shape;67;p41"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68" name="Google Shape;68;p41"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
        <p:nvSpPr>
          <p:cNvPr id="69" name="Google Shape;69;p41"/>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43" descr="Decorative background to page number"/>
          <p:cNvSpPr/>
          <p:nvPr/>
        </p:nvSpPr>
        <p:spPr>
          <a:xfrm rot="10800000">
            <a:off x="6197600" y="171337"/>
            <a:ext cx="495300" cy="509700"/>
          </a:xfrm>
          <a:prstGeom prst="rtTriangle">
            <a:avLst/>
          </a:prstGeom>
          <a:solidFill>
            <a:srgbClr val="056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 name="Google Shape;75;p43" descr="Home navigation button" title="Home navigation button">
            <a:hlinkClick r:id="" action="ppaction://hlinkshowjump?jump=firstslide"/>
          </p:cNvPr>
          <p:cNvPicPr preferRelativeResize="0"/>
          <p:nvPr/>
        </p:nvPicPr>
        <p:blipFill rotWithShape="1">
          <a:blip r:embed="rId3">
            <a:alphaModFix/>
          </a:blip>
          <a:srcRect/>
          <a:stretch/>
        </p:blipFill>
        <p:spPr>
          <a:xfrm>
            <a:off x="410219" y="421543"/>
            <a:ext cx="319470" cy="338079"/>
          </a:xfrm>
          <a:prstGeom prst="rect">
            <a:avLst/>
          </a:prstGeom>
          <a:noFill/>
          <a:ln>
            <a:noFill/>
          </a:ln>
        </p:spPr>
      </p:pic>
      <p:pic>
        <p:nvPicPr>
          <p:cNvPr id="76" name="Google Shape;76;p43"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1081572" y="421542"/>
            <a:ext cx="266741" cy="338079"/>
          </a:xfrm>
          <a:prstGeom prst="rect">
            <a:avLst/>
          </a:prstGeom>
          <a:noFill/>
          <a:ln>
            <a:noFill/>
          </a:ln>
        </p:spPr>
      </p:pic>
      <p:pic>
        <p:nvPicPr>
          <p:cNvPr id="77" name="Google Shape;77;p43" descr="Previous page navigation button" title="Previous page navigation button">
            <a:hlinkClick r:id="" action="ppaction://hlinkshowjump?jump=previousslide"/>
          </p:cNvPr>
          <p:cNvPicPr preferRelativeResize="0"/>
          <p:nvPr/>
        </p:nvPicPr>
        <p:blipFill rotWithShape="1">
          <a:blip r:embed="rId5">
            <a:alphaModFix/>
          </a:blip>
          <a:srcRect/>
          <a:stretch/>
        </p:blipFill>
        <p:spPr>
          <a:xfrm>
            <a:off x="772261" y="421542"/>
            <a:ext cx="266741" cy="338079"/>
          </a:xfrm>
          <a:prstGeom prst="rect">
            <a:avLst/>
          </a:prstGeom>
          <a:noFill/>
          <a:ln>
            <a:noFill/>
          </a:ln>
        </p:spPr>
      </p:pic>
      <p:sp>
        <p:nvSpPr>
          <p:cNvPr id="78" name="Google Shape;78;p43"/>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Google Shape;79;p43"/>
          <p:cNvSpPr txBox="1">
            <a:spLocks noGrp="1"/>
          </p:cNvSpPr>
          <p:nvPr>
            <p:ph type="sldNum" idx="12"/>
          </p:nvPr>
        </p:nvSpPr>
        <p:spPr>
          <a:xfrm>
            <a:off x="6234112" y="212725"/>
            <a:ext cx="482700" cy="198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45" descr="Decorative background to page number"/>
          <p:cNvSpPr/>
          <p:nvPr/>
        </p:nvSpPr>
        <p:spPr>
          <a:xfrm rot="10800000">
            <a:off x="6197600" y="171337"/>
            <a:ext cx="495300" cy="509700"/>
          </a:xfrm>
          <a:prstGeom prst="rtTriangle">
            <a:avLst/>
          </a:prstGeom>
          <a:solidFill>
            <a:srgbClr val="0561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 name="Google Shape;85;p45" descr="Home navigation button" title="Home navigation button">
            <a:hlinkClick r:id="" action="ppaction://hlinkshowjump?jump=firstslide"/>
          </p:cNvPr>
          <p:cNvPicPr preferRelativeResize="0"/>
          <p:nvPr/>
        </p:nvPicPr>
        <p:blipFill rotWithShape="1">
          <a:blip r:embed="rId3">
            <a:alphaModFix/>
          </a:blip>
          <a:srcRect/>
          <a:stretch/>
        </p:blipFill>
        <p:spPr>
          <a:xfrm>
            <a:off x="410219" y="421543"/>
            <a:ext cx="319470" cy="338079"/>
          </a:xfrm>
          <a:prstGeom prst="rect">
            <a:avLst/>
          </a:prstGeom>
          <a:noFill/>
          <a:ln>
            <a:noFill/>
          </a:ln>
        </p:spPr>
      </p:pic>
      <p:pic>
        <p:nvPicPr>
          <p:cNvPr id="86" name="Google Shape;86;p45"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1081572" y="421542"/>
            <a:ext cx="266741" cy="338079"/>
          </a:xfrm>
          <a:prstGeom prst="rect">
            <a:avLst/>
          </a:prstGeom>
          <a:noFill/>
          <a:ln>
            <a:noFill/>
          </a:ln>
        </p:spPr>
      </p:pic>
      <p:pic>
        <p:nvPicPr>
          <p:cNvPr id="87" name="Google Shape;87;p45" descr="Previous page navigation button" title="Previous page navigation button">
            <a:hlinkClick r:id="" action="ppaction://hlinkshowjump?jump=previousslide"/>
          </p:cNvPr>
          <p:cNvPicPr preferRelativeResize="0"/>
          <p:nvPr/>
        </p:nvPicPr>
        <p:blipFill rotWithShape="1">
          <a:blip r:embed="rId5">
            <a:alphaModFix/>
          </a:blip>
          <a:srcRect/>
          <a:stretch/>
        </p:blipFill>
        <p:spPr>
          <a:xfrm>
            <a:off x="772261" y="421542"/>
            <a:ext cx="266741" cy="338079"/>
          </a:xfrm>
          <a:prstGeom prst="rect">
            <a:avLst/>
          </a:prstGeom>
          <a:noFill/>
          <a:ln>
            <a:noFill/>
          </a:ln>
        </p:spPr>
      </p:pic>
      <p:sp>
        <p:nvSpPr>
          <p:cNvPr id="88" name="Google Shape;88;p45"/>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45"/>
          <p:cNvSpPr txBox="1">
            <a:spLocks noGrp="1"/>
          </p:cNvSpPr>
          <p:nvPr>
            <p:ph type="ftr" idx="11"/>
          </p:nvPr>
        </p:nvSpPr>
        <p:spPr>
          <a:xfrm>
            <a:off x="0" y="0"/>
            <a:ext cx="0" cy="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5"/>
          <p:cNvSpPr txBox="1">
            <a:spLocks noGrp="1"/>
          </p:cNvSpPr>
          <p:nvPr>
            <p:ph type="dt" idx="10"/>
          </p:nvPr>
        </p:nvSpPr>
        <p:spPr>
          <a:xfrm>
            <a:off x="0" y="0"/>
            <a:ext cx="0" cy="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5"/>
          <p:cNvSpPr txBox="1">
            <a:spLocks noGrp="1"/>
          </p:cNvSpPr>
          <p:nvPr>
            <p:ph type="sldNum" idx="12"/>
          </p:nvPr>
        </p:nvSpPr>
        <p:spPr>
          <a:xfrm>
            <a:off x="6235700" y="212725"/>
            <a:ext cx="482700" cy="19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100"/>
              <a:buFont typeface="Arial"/>
              <a:buNone/>
              <a:defRPr sz="1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47"/>
          <p:cNvPicPr preferRelativeResize="0"/>
          <p:nvPr/>
        </p:nvPicPr>
        <p:blipFill rotWithShape="1">
          <a:blip r:embed="rId3">
            <a:alphaModFix/>
          </a:blip>
          <a:srcRect/>
          <a:stretch/>
        </p:blipFill>
        <p:spPr>
          <a:xfrm>
            <a:off x="0" y="0"/>
            <a:ext cx="6858000" cy="9906000"/>
          </a:xfrm>
          <a:prstGeom prst="rect">
            <a:avLst/>
          </a:prstGeom>
          <a:noFill/>
          <a:ln>
            <a:noFill/>
          </a:ln>
        </p:spPr>
      </p:pic>
      <p:pic>
        <p:nvPicPr>
          <p:cNvPr id="98" name="Google Shape;98;p47" descr="Home navigation button" title="Home navigation button">
            <a:hlinkClick r:id="" action="ppaction://hlinkshowjump?jump=firstslide"/>
          </p:cNvPr>
          <p:cNvPicPr preferRelativeResize="0"/>
          <p:nvPr/>
        </p:nvPicPr>
        <p:blipFill rotWithShape="1">
          <a:blip r:embed="rId4">
            <a:alphaModFix/>
          </a:blip>
          <a:srcRect/>
          <a:stretch/>
        </p:blipFill>
        <p:spPr>
          <a:xfrm>
            <a:off x="410219" y="421543"/>
            <a:ext cx="319470" cy="338079"/>
          </a:xfrm>
          <a:prstGeom prst="rect">
            <a:avLst/>
          </a:prstGeom>
          <a:noFill/>
          <a:ln>
            <a:noFill/>
          </a:ln>
        </p:spPr>
      </p:pic>
      <p:pic>
        <p:nvPicPr>
          <p:cNvPr id="99" name="Google Shape;99;p47" descr="Next page navigation button" title="Next page navigation button">
            <a:hlinkClick r:id="" action="ppaction://hlinkshowjump?jump=nextslide"/>
          </p:cNvPr>
          <p:cNvPicPr preferRelativeResize="0"/>
          <p:nvPr/>
        </p:nvPicPr>
        <p:blipFill rotWithShape="1">
          <a:blip r:embed="rId5">
            <a:alphaModFix/>
          </a:blip>
          <a:srcRect/>
          <a:stretch/>
        </p:blipFill>
        <p:spPr>
          <a:xfrm>
            <a:off x="1081572" y="421542"/>
            <a:ext cx="266741" cy="338079"/>
          </a:xfrm>
          <a:prstGeom prst="rect">
            <a:avLst/>
          </a:prstGeom>
          <a:noFill/>
          <a:ln>
            <a:noFill/>
          </a:ln>
        </p:spPr>
      </p:pic>
      <p:pic>
        <p:nvPicPr>
          <p:cNvPr id="100" name="Google Shape;100;p47" descr="Previous page navigation button" title="Previous page navigation button">
            <a:hlinkClick r:id="" action="ppaction://hlinkshowjump?jump=previousslide"/>
          </p:cNvPr>
          <p:cNvPicPr preferRelativeResize="0"/>
          <p:nvPr/>
        </p:nvPicPr>
        <p:blipFill rotWithShape="1">
          <a:blip r:embed="rId6">
            <a:alphaModFix/>
          </a:blip>
          <a:srcRect/>
          <a:stretch/>
        </p:blipFill>
        <p:spPr>
          <a:xfrm>
            <a:off x="772261" y="421542"/>
            <a:ext cx="266741" cy="338079"/>
          </a:xfrm>
          <a:prstGeom prst="rect">
            <a:avLst/>
          </a:prstGeom>
          <a:noFill/>
          <a:ln>
            <a:noFill/>
          </a:ln>
        </p:spPr>
      </p:pic>
      <p:sp>
        <p:nvSpPr>
          <p:cNvPr id="101" name="Google Shape;101;p47"/>
          <p:cNvSpPr txBox="1">
            <a:spLocks noGrp="1"/>
          </p:cNvSpPr>
          <p:nvPr>
            <p:ph type="body" idx="1"/>
          </p:nvPr>
        </p:nvSpPr>
        <p:spPr>
          <a:xfrm>
            <a:off x="327025" y="1182687"/>
            <a:ext cx="6204000" cy="78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46.png"/><Relationship Id="rId2" Type="http://schemas.openxmlformats.org/officeDocument/2006/relationships/notesSlide" Target="../notesSlides/notesSlide14.xml"/><Relationship Id="rId16"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3.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https://my.visme.co/view/y4mn68zx-digital-technology-21-22-priorities"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elcome-hub.hmppsintranet.org.uk/what-you-need-to-know/technology-to-support-you-in-the-new-probation-service/" TargetMode="External"/><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hyperlink" Target="https://welcome-hub.hmppsintranet.org.uk/what-you-need-to-do/your-induction/" TargetMode="External"/><Relationship Id="rId4" Type="http://schemas.openxmlformats.org/officeDocument/2006/relationships/hyperlink" Target="https://welcome-hub.hmppsintranet.org.uk/what-you-need-to-know/vetting/" TargetMode="External"/><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users.crowncommercial.gov.uk/register/start" TargetMode="External"/><Relationship Id="rId5" Type="http://schemas.openxmlformats.org/officeDocument/2006/relationships/hyperlink" Target="https://login.crowncommercial.gov.uk/oxauth/error.htm" TargetMode="Externa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hyperlink" Target="https://intranet.justice.gov.uk/guidance/buildings-and-facilities/" TargetMode="External"/><Relationship Id="rId3" Type="http://schemas.openxmlformats.org/officeDocument/2006/relationships/image" Target="../media/image52.png"/><Relationship Id="rId7" Type="http://schemas.openxmlformats.org/officeDocument/2006/relationships/hyperlink" Target="https://docs.google.com/spreadsheets/d/1mWiunOSO_HKkb9w2Sv5DJsJBscr47xUkRJwkYWYhLeE/pubhtml?urp=gmail_link"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intranet.justice.gov.uk/about-us/smarter-working/" TargetMode="External"/><Relationship Id="rId5" Type="http://schemas.openxmlformats.org/officeDocument/2006/relationships/hyperlink" Target="https://intranet.justice.gov.uk/guidance/hr/support-and-wellbeing/flexible-working/" TargetMode="External"/><Relationship Id="rId4" Type="http://schemas.openxmlformats.org/officeDocument/2006/relationships/image" Target="../media/image53.png"/><Relationship Id="rId9" Type="http://schemas.openxmlformats.org/officeDocument/2006/relationships/hyperlink" Target="https://intranet.justice.gov.uk/guidance/security/emergencies/coronavirus-guidanc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eoplefinder.service.gov.u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hyperlink" Target="https://intranet.justice.gov.uk/guidance/communications/branding-template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welcome-hub.hmppsintranet.org.uk/what-you-need-to-do/actions-for-line-managers/" TargetMode="External"/><Relationship Id="rId3" Type="http://schemas.openxmlformats.org/officeDocument/2006/relationships/hyperlink" Target="https://welcome-hub.hmppsintranet.org.uk/what-you-need-to-know/the-transfer-explained/understanding-the-national-agreement/" TargetMode="External"/><Relationship Id="rId7" Type="http://schemas.openxmlformats.org/officeDocument/2006/relationships/hyperlink" Target="https://welcome-hub.hmppsintranet.org.uk/what-you-need-to-do/your-induction-checklist/" TargetMode="External"/><Relationship Id="rId2" Type="http://schemas.openxmlformats.org/officeDocument/2006/relationships/hyperlink" Target="https://welcome-hub.hmppsintranet.org.uk/what-you-need-to-know/the-transfer-explained/understanding-role-alignment/role-alignment-for-corporate-and-support-services-staff/" TargetMode="External"/><Relationship Id="rId1" Type="http://schemas.openxmlformats.org/officeDocument/2006/relationships/slideLayout" Target="../slideLayouts/slideLayout13.xml"/><Relationship Id="rId6" Type="http://schemas.openxmlformats.org/officeDocument/2006/relationships/hyperlink" Target="https://welcome-hub.hmppsintranet.org.uk/what-you-need-to-know/your-induction/" TargetMode="External"/><Relationship Id="rId11" Type="http://schemas.openxmlformats.org/officeDocument/2006/relationships/hyperlink" Target="https://welcome-hub.hmppsintranet.org.uk/what-you-need-to-know/the-transfer-explained/understanding-pay-assimilation/" TargetMode="External"/><Relationship Id="rId5" Type="http://schemas.openxmlformats.org/officeDocument/2006/relationships/hyperlink" Target="https://welcome-hub.hmppsintranet.org.uk/what-you-need-to-do/pre-transfer-learning/it-systems-learning/" TargetMode="External"/><Relationship Id="rId10" Type="http://schemas.openxmlformats.org/officeDocument/2006/relationships/hyperlink" Target="https://welcome-hub.hmppsintranet.org.uk/what-you-need-to-know/the-transfer-explained/understanding-how-your-pension-will-change/" TargetMode="External"/><Relationship Id="rId4" Type="http://schemas.openxmlformats.org/officeDocument/2006/relationships/hyperlink" Target="https://welcome-hub.hmppsintranet.org.uk/what-you-need-to-know/vetting/" TargetMode="External"/><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intranet.justice.gov.uk/guidance/hr/learning-and-development/5-annual-learning-day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hyperlink" Target="https://identity.learn.civilservice.gov.uk/logi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intranet.justice.gov.uk/guidance/buildings-and-facilities/102-petty-france/" TargetMode="External"/><Relationship Id="rId7" Type="http://schemas.openxmlformats.org/officeDocument/2006/relationships/hyperlink" Target="https://hmpps.myhub.sscl.com/hmpps-connect/HR-and-Pay/Working-here-Staff-working-here/your-occupational-health-and-safety/occupational-health" TargetMode="External"/><Relationship Id="rId12" Type="http://schemas.openxmlformats.org/officeDocument/2006/relationships/hyperlink" Target="https://intranet.justice.gov.uk/guidance/fire-health-safety/"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intranet.justice.gov.uk/guidance/hr/support-and-wellbeing/employee-assistance-programme/" TargetMode="External"/><Relationship Id="rId11" Type="http://schemas.openxmlformats.org/officeDocument/2006/relationships/image" Target="../media/image53.png"/><Relationship Id="rId5" Type="http://schemas.openxmlformats.org/officeDocument/2006/relationships/hyperlink" Target="https://intranet.justice.gov.uk/guidance/hr/support-and-wellbeing/disability-support/workplace-adjustment-passport/" TargetMode="External"/><Relationship Id="rId10" Type="http://schemas.openxmlformats.org/officeDocument/2006/relationships/image" Target="../media/image60.png"/><Relationship Id="rId4" Type="http://schemas.openxmlformats.org/officeDocument/2006/relationships/hyperlink" Target="https://intranet.justice.gov.uk/?s=Personal+Emergency+Escape+Plan" TargetMode="External"/><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intranet.justice.gov.uk/guidance/hr/support-and-wellbeing/" TargetMode="External"/><Relationship Id="rId7" Type="http://schemas.openxmlformats.org/officeDocument/2006/relationships/hyperlink" Target="https://intranet.justice.gov.uk/guidance/equality-and-diversity/"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elcome-hub.hmppsintranet.org.uk/our-new-probation-service/getting-to-know-the-nps/staff-networks/" TargetMode="External"/><Relationship Id="rId11" Type="http://schemas.openxmlformats.org/officeDocument/2006/relationships/image" Target="../media/image52.png"/><Relationship Id="rId5" Type="http://schemas.openxmlformats.org/officeDocument/2006/relationships/hyperlink" Target="https://welcome-hub.hmppsintranet.org.uk/our-new-probation-service/getting-to-know-the-nps/learning-about-our-trade-unions/" TargetMode="External"/><Relationship Id="rId10" Type="http://schemas.openxmlformats.org/officeDocument/2006/relationships/image" Target="../media/image61.png"/><Relationship Id="rId4" Type="http://schemas.openxmlformats.org/officeDocument/2006/relationships/hyperlink" Target="https://intranet.justice.gov.uk/guidance/hr/pay-benefits/" TargetMode="External"/><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hyperlink" Target="https://welcome-hub.hmppsintranet.org.uk/what-you-need-to-know/faqs/" TargetMode="External"/><Relationship Id="rId4" Type="http://schemas.openxmlformats.org/officeDocument/2006/relationships/hyperlink" Target="https://moj.myhub.sscl.com/contact-us/contacting-shared-services-connected-limited-SSC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64.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mayko.polka@digital.justice.gov.uk" TargetMode="External"/><Relationship Id="rId5" Type="http://schemas.openxmlformats.org/officeDocument/2006/relationships/hyperlink" Target="mailto:john.mckie@digital.justice.gov.uk"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intranet.justice.gov.uk/news/strat-watch-the-justice-story-anima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intranet.justice.gov.uk/about-us/ministers-and-parliament/ministers/robert-buckland-qc-mp/" TargetMode="Externa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hyperlink" Target="https://intranet.justice.gov.uk/about-us/ministers-and-parliament/ministers/alex-chalk-mp/" TargetMode="External"/><Relationship Id="rId12"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intranet.justice.gov.uk/about-us/ministers-and-parliament/ministers/chris-philip-mp/" TargetMode="External"/><Relationship Id="rId11" Type="http://schemas.openxmlformats.org/officeDocument/2006/relationships/image" Target="../media/image18.png"/><Relationship Id="rId5" Type="http://schemas.openxmlformats.org/officeDocument/2006/relationships/hyperlink" Target="https://intranet.justice.gov.uk/about-us/ministers-and-parliament/ministers/kit-malthouse-mp/" TargetMode="External"/><Relationship Id="rId15" Type="http://schemas.openxmlformats.org/officeDocument/2006/relationships/hyperlink" Target="https://intranet.justice.gov.uk/about-us/ministers-and-parliament/ministers/david-wolfson-qc/" TargetMode="External"/><Relationship Id="rId10" Type="http://schemas.openxmlformats.org/officeDocument/2006/relationships/image" Target="../media/image17.png"/><Relationship Id="rId4" Type="http://schemas.openxmlformats.org/officeDocument/2006/relationships/hyperlink" Target="https://intranet.justice.gov.uk/about-us/ministers-and-parliament/ministers/" TargetMode="External"/><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hyperlink" Target="https://www.gov.uk/government/publications/civil-service-code/the-civil-service-code" TargetMode="External"/><Relationship Id="rId4" Type="http://schemas.openxmlformats.org/officeDocument/2006/relationships/hyperlink" Target="https://intranet.justice.gov.uk/about-us/our-valu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subTitle" idx="1"/>
          </p:nvPr>
        </p:nvSpPr>
        <p:spPr>
          <a:xfrm>
            <a:off x="493712" y="7315200"/>
            <a:ext cx="4038600" cy="107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n-GB" sz="3200" b="0" i="0" u="none">
                <a:solidFill>
                  <a:schemeClr val="lt1"/>
                </a:solidFill>
                <a:latin typeface="Arial"/>
                <a:ea typeface="Arial"/>
                <a:cs typeface="Arial"/>
                <a:sym typeface="Arial"/>
              </a:rPr>
              <a:t>Your Welcome Guide</a:t>
            </a:r>
            <a:br>
              <a:rPr lang="en-GB" sz="3200" b="0" i="0" u="none">
                <a:solidFill>
                  <a:schemeClr val="lt1"/>
                </a:solidFill>
                <a:latin typeface="Arial"/>
                <a:ea typeface="Arial"/>
                <a:cs typeface="Arial"/>
                <a:sym typeface="Arial"/>
              </a:rPr>
            </a:br>
            <a:endParaRPr/>
          </a:p>
        </p:txBody>
      </p:sp>
      <p:sp>
        <p:nvSpPr>
          <p:cNvPr id="164" name="Google Shape;164;p1"/>
          <p:cNvSpPr txBox="1"/>
          <p:nvPr/>
        </p:nvSpPr>
        <p:spPr>
          <a:xfrm>
            <a:off x="171450" y="9472612"/>
            <a:ext cx="803400" cy="2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GB" sz="1100" b="0" i="0" u="none" strike="noStrike" cap="none">
                <a:solidFill>
                  <a:schemeClr val="lt1"/>
                </a:solidFill>
                <a:latin typeface="Arial"/>
                <a:ea typeface="Arial"/>
                <a:cs typeface="Arial"/>
                <a:sym typeface="Arial"/>
              </a:rPr>
              <a:t>May 2021</a:t>
            </a:r>
            <a:endParaRPr sz="1400" b="0" i="0" u="none" strike="noStrike" cap="none">
              <a:solidFill>
                <a:srgbClr val="000000"/>
              </a:solidFill>
              <a:latin typeface="Arial"/>
              <a:ea typeface="Arial"/>
              <a:cs typeface="Arial"/>
              <a:sym typeface="Arial"/>
            </a:endParaRPr>
          </a:p>
        </p:txBody>
      </p:sp>
      <p:sp>
        <p:nvSpPr>
          <p:cNvPr id="165" name="Google Shape;165;p1"/>
          <p:cNvSpPr txBox="1">
            <a:spLocks noGrp="1"/>
          </p:cNvSpPr>
          <p:nvPr>
            <p:ph type="ctrTitle"/>
          </p:nvPr>
        </p:nvSpPr>
        <p:spPr>
          <a:xfrm>
            <a:off x="493712" y="3338512"/>
            <a:ext cx="5850000" cy="71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GB" sz="3600" b="0" i="0" u="none">
                <a:solidFill>
                  <a:schemeClr val="lt1"/>
                </a:solidFill>
                <a:latin typeface="Arial"/>
                <a:ea typeface="Arial"/>
                <a:cs typeface="Arial"/>
                <a:sym typeface="Arial"/>
              </a:rPr>
              <a:t>Ministry of Justice</a:t>
            </a:r>
            <a:endParaRPr/>
          </a:p>
        </p:txBody>
      </p:sp>
      <p:sp>
        <p:nvSpPr>
          <p:cNvPr id="166" name="Google Shape;166;p1"/>
          <p:cNvSpPr txBox="1"/>
          <p:nvPr/>
        </p:nvSpPr>
        <p:spPr>
          <a:xfrm>
            <a:off x="493712" y="4103687"/>
            <a:ext cx="5850000" cy="696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en-GB" sz="3600" b="0" i="0" u="none" strike="noStrike" cap="none">
                <a:solidFill>
                  <a:schemeClr val="lt1"/>
                </a:solidFill>
                <a:latin typeface="Arial"/>
                <a:ea typeface="Arial"/>
                <a:cs typeface="Arial"/>
                <a:sym typeface="Arial"/>
              </a:rPr>
              <a:t>Functional Leadership Onboarding Pack</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FF0000"/>
              </a:buClr>
              <a:buSzPts val="2200"/>
              <a:buFont typeface="Arial"/>
              <a:buNone/>
            </a:pPr>
            <a:r>
              <a:rPr lang="en-GB" sz="2200" b="1" i="0" u="none" strike="noStrike" cap="none">
                <a:solidFill>
                  <a:srgbClr val="FF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313" name="Google Shape;313;p9"/>
          <p:cNvSpPr txBox="1"/>
          <p:nvPr/>
        </p:nvSpPr>
        <p:spPr>
          <a:xfrm>
            <a:off x="434975" y="990600"/>
            <a:ext cx="5800800" cy="367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4609B"/>
              </a:buClr>
              <a:buSzPts val="1800"/>
              <a:buFont typeface="Arial"/>
              <a:buNone/>
            </a:pPr>
            <a:r>
              <a:rPr lang="en-GB" sz="1800" b="1" i="0" u="none" strike="noStrike" cap="none">
                <a:solidFill>
                  <a:srgbClr val="04609B"/>
                </a:solidFill>
                <a:latin typeface="Arial"/>
                <a:ea typeface="Arial"/>
                <a:cs typeface="Arial"/>
                <a:sym typeface="Arial"/>
              </a:rPr>
              <a:t>Strategy for the next 10 years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We are at the heart of the justice system, an organisation working together to bring the principles of justice to life for everyone in society. From our civil courts, tribunals and family law hearings, to criminal justice, prison and probation services. From seeing to it that sentences are served and offenders are encouraged to turn around their lives and become law-abiding citizens, keeping the public safe. From safeguarding victims and the vulnerable to regulating our legal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We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deliver a modern courts and justice system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create a prison and probation service that reforms offenders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promote Global Britain and protect the rule of law, 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create a transformed department that delivers excellent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cxnSp>
        <p:nvCxnSpPr>
          <p:cNvPr id="314" name="Google Shape;314;p9"/>
          <p:cNvCxnSpPr/>
          <p:nvPr/>
        </p:nvCxnSpPr>
        <p:spPr>
          <a:xfrm rot="10800000">
            <a:off x="3282950" y="4327662"/>
            <a:ext cx="0" cy="465000"/>
          </a:xfrm>
          <a:prstGeom prst="straightConnector1">
            <a:avLst/>
          </a:prstGeom>
          <a:noFill/>
          <a:ln w="9525" cap="flat" cmpd="sng">
            <a:solidFill>
              <a:srgbClr val="2E75B6"/>
            </a:solidFill>
            <a:prstDash val="solid"/>
            <a:miter lim="800000"/>
            <a:headEnd type="none" w="sm" len="sm"/>
            <a:tailEnd type="none" w="sm" len="sm"/>
          </a:ln>
        </p:spPr>
      </p:cxnSp>
      <p:pic>
        <p:nvPicPr>
          <p:cNvPr id="315" name="Google Shape;315;p9" descr="Graphical user interface, application, Teams&#10;&#10;Description automatically generated"/>
          <p:cNvPicPr preferRelativeResize="0"/>
          <p:nvPr/>
        </p:nvPicPr>
        <p:blipFill rotWithShape="1">
          <a:blip r:embed="rId3">
            <a:alphaModFix/>
          </a:blip>
          <a:srcRect/>
          <a:stretch/>
        </p:blipFill>
        <p:spPr>
          <a:xfrm>
            <a:off x="0" y="4216400"/>
            <a:ext cx="6858000" cy="457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701675" y="3929062"/>
            <a:ext cx="5653200" cy="95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GB" sz="2800" b="0" i="0" u="none">
                <a:solidFill>
                  <a:schemeClr val="lt1"/>
                </a:solidFill>
                <a:latin typeface="Arial"/>
                <a:ea typeface="Arial"/>
                <a:cs typeface="Arial"/>
                <a:sym typeface="Arial"/>
              </a:rPr>
              <a:t>Function Overview</a:t>
            </a:r>
            <a:endParaRPr/>
          </a:p>
        </p:txBody>
      </p:sp>
      <p:sp>
        <p:nvSpPr>
          <p:cNvPr id="321" name="Google Shape;321;p10"/>
          <p:cNvSpPr txBox="1">
            <a:spLocks noGrp="1"/>
          </p:cNvSpPr>
          <p:nvPr>
            <p:ph type="body" idx="1"/>
          </p:nvPr>
        </p:nvSpPr>
        <p:spPr>
          <a:xfrm>
            <a:off x="701675" y="4999037"/>
            <a:ext cx="5653200" cy="274320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Senior </a:t>
            </a:r>
            <a:r>
              <a:rPr lang="en-GB"/>
              <a:t>Leadership</a:t>
            </a:r>
            <a:r>
              <a:rPr lang="en-GB" sz="1200" b="0" i="0" u="none">
                <a:solidFill>
                  <a:schemeClr val="lt1"/>
                </a:solidFill>
                <a:latin typeface="Arial"/>
                <a:ea typeface="Arial"/>
                <a:cs typeface="Arial"/>
                <a:sym typeface="Arial"/>
              </a:rPr>
              <a:t> Structure</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Organogram</a:t>
            </a:r>
            <a:endParaRPr/>
          </a:p>
          <a:p>
            <a:pPr marL="0" lvl="0" indent="-76200" algn="l" rtl="0">
              <a:lnSpc>
                <a:spcPct val="100000"/>
              </a:lnSpc>
              <a:spcBef>
                <a:spcPts val="1200"/>
              </a:spcBef>
              <a:spcAft>
                <a:spcPts val="0"/>
              </a:spcAft>
              <a:buClr>
                <a:schemeClr val="lt1"/>
              </a:buClr>
              <a:buSzPts val="1200"/>
              <a:buFont typeface="Arial"/>
              <a:buChar char="&gt;"/>
            </a:pPr>
            <a:r>
              <a:rPr lang="en-GB"/>
              <a:t>D&amp;T </a:t>
            </a:r>
            <a:r>
              <a:rPr lang="en-GB" sz="1200" b="0" i="0" u="none">
                <a:solidFill>
                  <a:schemeClr val="lt1"/>
                </a:solidFill>
                <a:latin typeface="Arial"/>
                <a:ea typeface="Arial"/>
                <a:cs typeface="Arial"/>
                <a:sym typeface="Arial"/>
              </a:rPr>
              <a:t>Business Plan</a:t>
            </a:r>
            <a:endParaRPr sz="1200" b="0" i="0" u="none">
              <a:solidFill>
                <a:schemeClr val="lt1"/>
              </a:solidFill>
              <a:latin typeface="Arial"/>
              <a:ea typeface="Arial"/>
              <a:cs typeface="Arial"/>
              <a:sym typeface="Arial"/>
            </a:endParaRPr>
          </a:p>
          <a:p>
            <a:pPr marL="0" lvl="0" indent="-76200" algn="l" rtl="0">
              <a:lnSpc>
                <a:spcPct val="100000"/>
              </a:lnSpc>
              <a:spcBef>
                <a:spcPts val="1200"/>
              </a:spcBef>
              <a:spcAft>
                <a:spcPts val="0"/>
              </a:spcAft>
              <a:buSzPts val="1200"/>
              <a:buChar char="&gt;"/>
            </a:pPr>
            <a:r>
              <a:rPr lang="en-GB"/>
              <a:t>D&amp;T Mission</a:t>
            </a:r>
            <a:endParaRPr/>
          </a:p>
          <a:p>
            <a:pPr marL="0" lvl="0" indent="76200" algn="l" rtl="0">
              <a:lnSpc>
                <a:spcPct val="100000"/>
              </a:lnSpc>
              <a:spcBef>
                <a:spcPts val="1200"/>
              </a:spcBef>
              <a:spcAft>
                <a:spcPts val="0"/>
              </a:spcAft>
              <a:buClr>
                <a:schemeClr val="lt1"/>
              </a:buClr>
              <a:buSzPts val="1200"/>
              <a:buFont typeface="Arial"/>
              <a:buNone/>
            </a:pPr>
            <a:endParaRPr sz="1200" b="0" i="0" u="none">
              <a:solidFill>
                <a:schemeClr val="lt1"/>
              </a:solidFill>
              <a:latin typeface="Arial"/>
              <a:ea typeface="Arial"/>
              <a:cs typeface="Arial"/>
              <a:sym typeface="Arial"/>
            </a:endParaRPr>
          </a:p>
        </p:txBody>
      </p:sp>
      <p:sp>
        <p:nvSpPr>
          <p:cNvPr id="322" name="Google Shape;322;p10"/>
          <p:cNvSpPr txBox="1"/>
          <p:nvPr/>
        </p:nvSpPr>
        <p:spPr>
          <a:xfrm>
            <a:off x="63754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1"/>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328" name="Google Shape;328;p11"/>
          <p:cNvSpPr txBox="1"/>
          <p:nvPr/>
        </p:nvSpPr>
        <p:spPr>
          <a:xfrm>
            <a:off x="542260" y="1201479"/>
            <a:ext cx="58002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300" b="1" i="0" u="sng" strike="noStrike" cap="none">
                <a:solidFill>
                  <a:schemeClr val="dk1"/>
                </a:solidFill>
                <a:latin typeface="Arial"/>
                <a:ea typeface="Arial"/>
                <a:cs typeface="Arial"/>
                <a:sym typeface="Arial"/>
              </a:rPr>
              <a:t>MoJ Digital and Technology Senior Leadership Team (SLT) </a:t>
            </a:r>
            <a:endParaRPr sz="13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GB" sz="1300" b="1" i="0" u="sng" strike="noStrike" cap="none">
                <a:solidFill>
                  <a:schemeClr val="dk1"/>
                </a:solidFill>
                <a:latin typeface="Arial"/>
                <a:ea typeface="Arial"/>
                <a:cs typeface="Arial"/>
                <a:sym typeface="Arial"/>
              </a:rPr>
              <a:t>“Priorities at a glance”</a:t>
            </a:r>
            <a:endParaRPr sz="1800" b="0" i="0" u="none" strike="noStrike" cap="none">
              <a:solidFill>
                <a:schemeClr val="dk1"/>
              </a:solidFill>
              <a:latin typeface="Calibri"/>
              <a:ea typeface="Calibri"/>
              <a:cs typeface="Calibri"/>
              <a:sym typeface="Calibri"/>
            </a:endParaRPr>
          </a:p>
        </p:txBody>
      </p:sp>
      <p:sp>
        <p:nvSpPr>
          <p:cNvPr id="329" name="Google Shape;329;p11"/>
          <p:cNvSpPr txBox="1"/>
          <p:nvPr/>
        </p:nvSpPr>
        <p:spPr>
          <a:xfrm>
            <a:off x="581025" y="2536825"/>
            <a:ext cx="9336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11"/>
          <p:cNvSpPr txBox="1"/>
          <p:nvPr/>
        </p:nvSpPr>
        <p:spPr>
          <a:xfrm>
            <a:off x="581025" y="6067425"/>
            <a:ext cx="9336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11"/>
          <p:cNvSpPr txBox="1"/>
          <p:nvPr/>
        </p:nvSpPr>
        <p:spPr>
          <a:xfrm>
            <a:off x="581025" y="4417113"/>
            <a:ext cx="933600" cy="10026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11"/>
          <p:cNvSpPr txBox="1"/>
          <p:nvPr/>
        </p:nvSpPr>
        <p:spPr>
          <a:xfrm>
            <a:off x="581950" y="8489975"/>
            <a:ext cx="9351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3" name="Google Shape;333;p11"/>
          <p:cNvPicPr preferRelativeResize="0"/>
          <p:nvPr/>
        </p:nvPicPr>
        <p:blipFill rotWithShape="1">
          <a:blip r:embed="rId3">
            <a:alphaModFix/>
          </a:blip>
          <a:srcRect/>
          <a:stretch/>
        </p:blipFill>
        <p:spPr>
          <a:xfrm>
            <a:off x="633425" y="2593850"/>
            <a:ext cx="814374" cy="839925"/>
          </a:xfrm>
          <a:prstGeom prst="rect">
            <a:avLst/>
          </a:prstGeom>
          <a:noFill/>
          <a:ln>
            <a:noFill/>
          </a:ln>
        </p:spPr>
      </p:pic>
      <p:pic>
        <p:nvPicPr>
          <p:cNvPr id="334" name="Google Shape;334;p11"/>
          <p:cNvPicPr preferRelativeResize="0"/>
          <p:nvPr/>
        </p:nvPicPr>
        <p:blipFill rotWithShape="1">
          <a:blip r:embed="rId4">
            <a:alphaModFix/>
          </a:blip>
          <a:srcRect/>
          <a:stretch/>
        </p:blipFill>
        <p:spPr>
          <a:xfrm>
            <a:off x="662912" y="8577350"/>
            <a:ext cx="762000" cy="809600"/>
          </a:xfrm>
          <a:prstGeom prst="rect">
            <a:avLst/>
          </a:prstGeom>
          <a:noFill/>
          <a:ln>
            <a:noFill/>
          </a:ln>
        </p:spPr>
      </p:pic>
      <p:sp>
        <p:nvSpPr>
          <p:cNvPr id="335" name="Google Shape;335;p11"/>
          <p:cNvSpPr txBox="1"/>
          <p:nvPr/>
        </p:nvSpPr>
        <p:spPr>
          <a:xfrm>
            <a:off x="1752600" y="8410575"/>
            <a:ext cx="49053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Nabeeha Ahmed - Head of Central Digital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"In 21/22 we will renew our focus on providing the frameworks and tools to strengthen our digital teams, enabling them to work smarter and at pace. We will also continue to partner with MoJ teams to improve and transform employee and general-public user experiences by facilitating the design, selection and development of policy, processes and digital services"</a:t>
            </a:r>
            <a:endParaRPr sz="1100" b="0" i="0" u="none" strike="noStrike" cap="none">
              <a:solidFill>
                <a:srgbClr val="000000"/>
              </a:solidFill>
              <a:latin typeface="Arial"/>
              <a:ea typeface="Arial"/>
              <a:cs typeface="Arial"/>
              <a:sym typeface="Arial"/>
            </a:endParaRPr>
          </a:p>
        </p:txBody>
      </p:sp>
      <p:sp>
        <p:nvSpPr>
          <p:cNvPr id="336" name="Google Shape;336;p11"/>
          <p:cNvSpPr txBox="1"/>
          <p:nvPr/>
        </p:nvSpPr>
        <p:spPr>
          <a:xfrm>
            <a:off x="1752600" y="6037125"/>
            <a:ext cx="49149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Amie Alekna - Chief Security Officer</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"Identify, manage and mitigate security, privacy and service operation risks with the aim of protecting and supporting the MoJ's information, IT systems, people and buildings against incidents and the threats we face."</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43C"/>
              </a:solidFill>
              <a:latin typeface="Arial"/>
              <a:ea typeface="Arial"/>
              <a:cs typeface="Arial"/>
              <a:sym typeface="Arial"/>
            </a:endParaRPr>
          </a:p>
        </p:txBody>
      </p:sp>
      <p:pic>
        <p:nvPicPr>
          <p:cNvPr id="337" name="Google Shape;337;p11"/>
          <p:cNvPicPr preferRelativeResize="0"/>
          <p:nvPr/>
        </p:nvPicPr>
        <p:blipFill rotWithShape="1">
          <a:blip r:embed="rId5">
            <a:alphaModFix/>
          </a:blip>
          <a:srcRect/>
          <a:stretch/>
        </p:blipFill>
        <p:spPr>
          <a:xfrm>
            <a:off x="640638" y="6146525"/>
            <a:ext cx="814375" cy="767165"/>
          </a:xfrm>
          <a:prstGeom prst="rect">
            <a:avLst/>
          </a:prstGeom>
          <a:noFill/>
          <a:ln>
            <a:noFill/>
          </a:ln>
        </p:spPr>
      </p:pic>
      <p:pic>
        <p:nvPicPr>
          <p:cNvPr id="338" name="Google Shape;338;p11"/>
          <p:cNvPicPr preferRelativeResize="0"/>
          <p:nvPr/>
        </p:nvPicPr>
        <p:blipFill rotWithShape="1">
          <a:blip r:embed="rId6">
            <a:alphaModFix/>
          </a:blip>
          <a:srcRect/>
          <a:stretch/>
        </p:blipFill>
        <p:spPr>
          <a:xfrm>
            <a:off x="666825" y="4472325"/>
            <a:ext cx="762000" cy="899275"/>
          </a:xfrm>
          <a:prstGeom prst="rect">
            <a:avLst/>
          </a:prstGeom>
          <a:noFill/>
          <a:ln>
            <a:noFill/>
          </a:ln>
        </p:spPr>
      </p:pic>
      <p:sp>
        <p:nvSpPr>
          <p:cNvPr id="339" name="Google Shape;339;p11"/>
          <p:cNvSpPr txBox="1"/>
          <p:nvPr/>
        </p:nvSpPr>
        <p:spPr>
          <a:xfrm>
            <a:off x="1743075" y="4018100"/>
            <a:ext cx="4914900" cy="1877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Mark Robinson - Director of Technology Services</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100" b="0" i="0" u="none" strike="noStrike" cap="none">
                <a:solidFill>
                  <a:srgbClr val="33343C"/>
                </a:solidFill>
                <a:latin typeface="Arial"/>
                <a:ea typeface="Arial"/>
                <a:cs typeface="Arial"/>
                <a:sym typeface="Arial"/>
              </a:rPr>
              <a:t>"Alongside ensuring our currently out-sourced IT Service contracts deliver the best possible service for MoJ staff, FY21/22 in Technology Services is about building plans and evolving our capability, structure and processes to make us fit for our post FITS contract future. We are building Service Owner, Technology Operations and Technology Support capability to enable our strategy of disaggregating our large out-sourced contracts and delivering services with in house teams where appropriate.  In the near term we’ll be taking ownership of the new systems that the Prison Technology Transformation Programme is implementing."</a:t>
            </a:r>
            <a:endParaRPr sz="1200" b="0" i="0" u="none" strike="noStrike" cap="none">
              <a:solidFill>
                <a:srgbClr val="33343C"/>
              </a:solidFill>
              <a:latin typeface="Arial"/>
              <a:ea typeface="Arial"/>
              <a:cs typeface="Arial"/>
              <a:sym typeface="Arial"/>
            </a:endParaRPr>
          </a:p>
        </p:txBody>
      </p:sp>
      <p:sp>
        <p:nvSpPr>
          <p:cNvPr id="340" name="Google Shape;340;p11"/>
          <p:cNvSpPr txBox="1"/>
          <p:nvPr/>
        </p:nvSpPr>
        <p:spPr>
          <a:xfrm>
            <a:off x="1752600" y="2068225"/>
            <a:ext cx="4914900" cy="1877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Gina Gill - Interim Chief Digital &amp; Information Officer</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100" b="0" i="0" u="none" strike="noStrike" cap="none">
                <a:solidFill>
                  <a:srgbClr val="33343C"/>
                </a:solidFill>
                <a:latin typeface="Arial"/>
                <a:ea typeface="Arial"/>
                <a:cs typeface="Arial"/>
                <a:sym typeface="Arial"/>
              </a:rPr>
              <a:t>“Focus on improving delivery and building stakeholder confidence in D&amp;T. Alongside business as usual, continue to invest in technology debt, providing new end user technology for HMPS; improving security; continuing to exit our legacy applications and contracts; and decommissioning the local infrastructure that is most likely to fail. Continue to deliver new and innovative services across the organisation, including in-cell technology in 13 prisons, a sustainable prison video visit service, and new service desk channels. Finally, expand and build capability particularly in technical, cyber and accessibility roles.' </a:t>
            </a:r>
            <a:endParaRPr sz="1200" b="0" i="0" u="none" strike="noStrike" cap="none">
              <a:solidFill>
                <a:srgbClr val="33343C"/>
              </a:solidFill>
              <a:latin typeface="Arial"/>
              <a:ea typeface="Arial"/>
              <a:cs typeface="Arial"/>
              <a:sym typeface="Arial"/>
            </a:endParaRPr>
          </a:p>
        </p:txBody>
      </p:sp>
      <p:sp>
        <p:nvSpPr>
          <p:cNvPr id="341" name="Google Shape;341;p11"/>
          <p:cNvSpPr txBox="1"/>
          <p:nvPr/>
        </p:nvSpPr>
        <p:spPr>
          <a:xfrm>
            <a:off x="581962" y="7278700"/>
            <a:ext cx="9351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11"/>
          <p:cNvSpPr txBox="1"/>
          <p:nvPr/>
        </p:nvSpPr>
        <p:spPr>
          <a:xfrm>
            <a:off x="1752600" y="7256325"/>
            <a:ext cx="48291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a:solidFill>
                  <a:srgbClr val="00577B"/>
                </a:solidFill>
              </a:rPr>
              <a:t>Lee Noon - Director of Digital Strategy</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a:t>
            </a:r>
            <a:r>
              <a:rPr lang="en-GB" sz="1100">
                <a:solidFill>
                  <a:srgbClr val="33343C"/>
                </a:solidFill>
              </a:rPr>
              <a:t>The priority in 21/22 will be to focus on aligning our digital activities to support the delivery of our strategic outcomes and priority programmes whilst maturing our digital capabilities across a number of key areas including digital delivery, digital KPIs, risk management, and digital standards, policies and governance.”</a:t>
            </a:r>
            <a:endParaRPr sz="1100" b="0" i="0" u="none" strike="noStrike" cap="none">
              <a:solidFill>
                <a:srgbClr val="33343C"/>
              </a:solidFill>
              <a:latin typeface="Arial"/>
              <a:ea typeface="Arial"/>
              <a:cs typeface="Arial"/>
              <a:sym typeface="Arial"/>
            </a:endParaRPr>
          </a:p>
        </p:txBody>
      </p:sp>
      <p:pic>
        <p:nvPicPr>
          <p:cNvPr id="343" name="Google Shape;343;p11"/>
          <p:cNvPicPr preferRelativeResize="0"/>
          <p:nvPr/>
        </p:nvPicPr>
        <p:blipFill>
          <a:blip r:embed="rId7">
            <a:alphaModFix/>
          </a:blip>
          <a:stretch>
            <a:fillRect/>
          </a:stretch>
        </p:blipFill>
        <p:spPr>
          <a:xfrm>
            <a:off x="652475" y="7388063"/>
            <a:ext cx="744975" cy="741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dcd8861f6e_0_10"/>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349" name="Google Shape;349;gdcd8861f6e_0_10"/>
          <p:cNvSpPr txBox="1"/>
          <p:nvPr/>
        </p:nvSpPr>
        <p:spPr>
          <a:xfrm>
            <a:off x="542260" y="1201479"/>
            <a:ext cx="5800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300" b="1" i="0" u="sng" strike="noStrike" cap="none">
                <a:solidFill>
                  <a:schemeClr val="dk1"/>
                </a:solidFill>
                <a:latin typeface="Arial"/>
                <a:ea typeface="Arial"/>
                <a:cs typeface="Arial"/>
                <a:sym typeface="Arial"/>
              </a:rPr>
              <a:t>MoJ Digital and Technology Senior Leadership Team (SLT) </a:t>
            </a:r>
            <a:endParaRPr sz="13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GB" sz="1300" b="1" i="0" u="sng" strike="noStrike" cap="none">
                <a:solidFill>
                  <a:schemeClr val="dk1"/>
                </a:solidFill>
                <a:latin typeface="Arial"/>
                <a:ea typeface="Arial"/>
                <a:cs typeface="Arial"/>
                <a:sym typeface="Arial"/>
              </a:rPr>
              <a:t>“Priorities at a glance”</a:t>
            </a:r>
            <a:endParaRPr sz="13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dcd8861f6e_0_10"/>
          <p:cNvSpPr txBox="1"/>
          <p:nvPr/>
        </p:nvSpPr>
        <p:spPr>
          <a:xfrm>
            <a:off x="604837" y="7464425"/>
            <a:ext cx="9351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dcd8861f6e_0_10"/>
          <p:cNvSpPr txBox="1"/>
          <p:nvPr/>
        </p:nvSpPr>
        <p:spPr>
          <a:xfrm>
            <a:off x="581025" y="3375025"/>
            <a:ext cx="9336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dcd8861f6e_0_10"/>
          <p:cNvSpPr txBox="1"/>
          <p:nvPr/>
        </p:nvSpPr>
        <p:spPr>
          <a:xfrm>
            <a:off x="581025" y="4617825"/>
            <a:ext cx="933600" cy="9621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gdcd8861f6e_0_10"/>
          <p:cNvSpPr txBox="1"/>
          <p:nvPr/>
        </p:nvSpPr>
        <p:spPr>
          <a:xfrm>
            <a:off x="581025" y="6057900"/>
            <a:ext cx="933600" cy="9621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gdcd8861f6e_0_10"/>
          <p:cNvSpPr txBox="1"/>
          <p:nvPr/>
        </p:nvSpPr>
        <p:spPr>
          <a:xfrm>
            <a:off x="604837" y="8718550"/>
            <a:ext cx="9351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dcd8861f6e_0_10"/>
          <p:cNvSpPr txBox="1"/>
          <p:nvPr/>
        </p:nvSpPr>
        <p:spPr>
          <a:xfrm>
            <a:off x="1752600" y="4524375"/>
            <a:ext cx="48864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Sophie Otter - Head of Prisons Digital</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"My priorities for next year are to continue to mature as an organisation by developing a clear strategy for replacing NOMIS; really focusing on delivering great products and services; and to deepen our understanding and engagement with colleagues across HMPPS."</a:t>
            </a:r>
            <a:endParaRPr sz="1100" b="0" i="0" u="none" strike="noStrike" cap="none">
              <a:solidFill>
                <a:srgbClr val="33343C"/>
              </a:solidFill>
              <a:latin typeface="Arial"/>
              <a:ea typeface="Arial"/>
              <a:cs typeface="Arial"/>
              <a:sym typeface="Arial"/>
            </a:endParaRPr>
          </a:p>
        </p:txBody>
      </p:sp>
      <p:sp>
        <p:nvSpPr>
          <p:cNvPr id="356" name="Google Shape;356;gdcd8861f6e_0_10"/>
          <p:cNvSpPr txBox="1"/>
          <p:nvPr/>
        </p:nvSpPr>
        <p:spPr>
          <a:xfrm>
            <a:off x="1752600" y="3217725"/>
            <a:ext cx="45243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Martyn Inglis - Chief Technology Officer</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"The priority of Platforms and Architecture is to reduce technical risk and increase the speed of service delivery by providing shared platforms and technical expertise. We want to expand our existing products, add new features to our data platform and add a new cloud hosting solution to help address issues around the hosting of our legacy technology."</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43C"/>
              </a:solidFill>
              <a:latin typeface="Arial"/>
              <a:ea typeface="Arial"/>
              <a:cs typeface="Arial"/>
              <a:sym typeface="Arial"/>
            </a:endParaRPr>
          </a:p>
        </p:txBody>
      </p:sp>
      <p:pic>
        <p:nvPicPr>
          <p:cNvPr id="357" name="Google Shape;357;gdcd8861f6e_0_10"/>
          <p:cNvPicPr preferRelativeResize="0"/>
          <p:nvPr/>
        </p:nvPicPr>
        <p:blipFill rotWithShape="1">
          <a:blip r:embed="rId3">
            <a:alphaModFix/>
          </a:blip>
          <a:srcRect/>
          <a:stretch/>
        </p:blipFill>
        <p:spPr>
          <a:xfrm>
            <a:off x="646353" y="3405625"/>
            <a:ext cx="817372" cy="899100"/>
          </a:xfrm>
          <a:prstGeom prst="rect">
            <a:avLst/>
          </a:prstGeom>
          <a:noFill/>
          <a:ln>
            <a:noFill/>
          </a:ln>
        </p:spPr>
      </p:pic>
      <p:pic>
        <p:nvPicPr>
          <p:cNvPr id="358" name="Google Shape;358;gdcd8861f6e_0_10"/>
          <p:cNvPicPr preferRelativeResize="0"/>
          <p:nvPr/>
        </p:nvPicPr>
        <p:blipFill rotWithShape="1">
          <a:blip r:embed="rId4">
            <a:alphaModFix/>
          </a:blip>
          <a:srcRect/>
          <a:stretch/>
        </p:blipFill>
        <p:spPr>
          <a:xfrm>
            <a:off x="675338" y="4632763"/>
            <a:ext cx="744978" cy="899100"/>
          </a:xfrm>
          <a:prstGeom prst="rect">
            <a:avLst/>
          </a:prstGeom>
          <a:noFill/>
          <a:ln>
            <a:noFill/>
          </a:ln>
        </p:spPr>
      </p:pic>
      <p:sp>
        <p:nvSpPr>
          <p:cNvPr id="359" name="Google Shape;359;gdcd8861f6e_0_10"/>
          <p:cNvSpPr txBox="1"/>
          <p:nvPr/>
        </p:nvSpPr>
        <p:spPr>
          <a:xfrm>
            <a:off x="1752600" y="5808525"/>
            <a:ext cx="48864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Mark Stanley - Head of Probation Digital</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"My priority is to deliver transition of the CRCs by the end of June this year and then continue at pace transforming services, which pave the way to retire Delius and OASys in the next three years. This is mostly funded by the Probation Reform Programme. With MoJ funding my priority is to sustain and improve live services - principally Delius and OASys - and start work on the first service for people under supervision in the community"</a:t>
            </a:r>
            <a:endParaRPr sz="1100" b="0" i="0" u="none" strike="noStrike" cap="none">
              <a:solidFill>
                <a:srgbClr val="33343C"/>
              </a:solidFill>
              <a:latin typeface="Arial"/>
              <a:ea typeface="Arial"/>
              <a:cs typeface="Arial"/>
              <a:sym typeface="Arial"/>
            </a:endParaRPr>
          </a:p>
        </p:txBody>
      </p:sp>
      <p:pic>
        <p:nvPicPr>
          <p:cNvPr id="360" name="Google Shape;360;gdcd8861f6e_0_10"/>
          <p:cNvPicPr preferRelativeResize="0"/>
          <p:nvPr/>
        </p:nvPicPr>
        <p:blipFill rotWithShape="1">
          <a:blip r:embed="rId5">
            <a:alphaModFix/>
          </a:blip>
          <a:srcRect/>
          <a:stretch/>
        </p:blipFill>
        <p:spPr>
          <a:xfrm>
            <a:off x="632675" y="6120750"/>
            <a:ext cx="817375" cy="827200"/>
          </a:xfrm>
          <a:prstGeom prst="rect">
            <a:avLst/>
          </a:prstGeom>
          <a:noFill/>
          <a:ln>
            <a:noFill/>
          </a:ln>
        </p:spPr>
      </p:pic>
      <p:sp>
        <p:nvSpPr>
          <p:cNvPr id="361" name="Google Shape;361;gdcd8861f6e_0_10"/>
          <p:cNvSpPr txBox="1"/>
          <p:nvPr/>
        </p:nvSpPr>
        <p:spPr>
          <a:xfrm>
            <a:off x="1752600" y="7561125"/>
            <a:ext cx="4524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43C"/>
              </a:solidFill>
              <a:latin typeface="Arial"/>
              <a:ea typeface="Arial"/>
              <a:cs typeface="Arial"/>
              <a:sym typeface="Arial"/>
            </a:endParaRPr>
          </a:p>
        </p:txBody>
      </p:sp>
      <p:sp>
        <p:nvSpPr>
          <p:cNvPr id="362" name="Google Shape;362;gdcd8861f6e_0_10"/>
          <p:cNvSpPr txBox="1"/>
          <p:nvPr/>
        </p:nvSpPr>
        <p:spPr>
          <a:xfrm>
            <a:off x="1752600" y="7256325"/>
            <a:ext cx="48864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Sarah Brooks - Deputy Director, People &amp; Capability</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"Delivering the MoJ Priority Outcome of Great People by attracting, building, developing and retaining a sustainable and diverse pool of DDAT professionals. Ensuring we have the capability we need to deliver MoJ priorities and further reducing our dependence on 3rd party suppliers. To be the department of choice for growing digital talent through apprenticeship and graduate routes."</a:t>
            </a:r>
            <a:endParaRPr sz="1100" b="0" i="0" u="none" strike="noStrike" cap="none">
              <a:solidFill>
                <a:srgbClr val="33343C"/>
              </a:solidFill>
              <a:latin typeface="Arial"/>
              <a:ea typeface="Arial"/>
              <a:cs typeface="Arial"/>
              <a:sym typeface="Arial"/>
            </a:endParaRPr>
          </a:p>
        </p:txBody>
      </p:sp>
      <p:pic>
        <p:nvPicPr>
          <p:cNvPr id="363" name="Google Shape;363;gdcd8861f6e_0_10"/>
          <p:cNvPicPr preferRelativeResize="0"/>
          <p:nvPr/>
        </p:nvPicPr>
        <p:blipFill rotWithShape="1">
          <a:blip r:embed="rId6">
            <a:alphaModFix/>
          </a:blip>
          <a:srcRect/>
          <a:stretch/>
        </p:blipFill>
        <p:spPr>
          <a:xfrm>
            <a:off x="699894" y="7570263"/>
            <a:ext cx="744975" cy="748637"/>
          </a:xfrm>
          <a:prstGeom prst="rect">
            <a:avLst/>
          </a:prstGeom>
          <a:noFill/>
          <a:ln>
            <a:noFill/>
          </a:ln>
        </p:spPr>
      </p:pic>
      <p:sp>
        <p:nvSpPr>
          <p:cNvPr id="364" name="Google Shape;364;gdcd8861f6e_0_10"/>
          <p:cNvSpPr txBox="1"/>
          <p:nvPr/>
        </p:nvSpPr>
        <p:spPr>
          <a:xfrm>
            <a:off x="1752600" y="8627925"/>
            <a:ext cx="48864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Rob Stirling - Deputy Director, Portfolio &amp; Controls</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“To further equip MoJ Digital and Technology to be the best DDaT function in government by establishing a better understanding of our capacity and demand, risk, financial spending and the value we are delivering so that we are prioritising the right work and supporting the delivery of the MoJ's strategic goals"</a:t>
            </a:r>
            <a:endParaRPr sz="1100" b="0" i="0" u="none" strike="noStrike" cap="none">
              <a:solidFill>
                <a:srgbClr val="33343C"/>
              </a:solidFill>
              <a:latin typeface="Arial"/>
              <a:ea typeface="Arial"/>
              <a:cs typeface="Arial"/>
              <a:sym typeface="Arial"/>
            </a:endParaRPr>
          </a:p>
        </p:txBody>
      </p:sp>
      <p:pic>
        <p:nvPicPr>
          <p:cNvPr id="365" name="Google Shape;365;gdcd8861f6e_0_10"/>
          <p:cNvPicPr preferRelativeResize="0"/>
          <p:nvPr/>
        </p:nvPicPr>
        <p:blipFill rotWithShape="1">
          <a:blip r:embed="rId7">
            <a:alphaModFix/>
          </a:blip>
          <a:srcRect/>
          <a:stretch/>
        </p:blipFill>
        <p:spPr>
          <a:xfrm>
            <a:off x="646350" y="8792950"/>
            <a:ext cx="817375" cy="827200"/>
          </a:xfrm>
          <a:prstGeom prst="rect">
            <a:avLst/>
          </a:prstGeom>
          <a:noFill/>
          <a:ln>
            <a:noFill/>
          </a:ln>
        </p:spPr>
      </p:pic>
      <p:sp>
        <p:nvSpPr>
          <p:cNvPr id="366" name="Google Shape;366;gdcd8861f6e_0_10"/>
          <p:cNvSpPr txBox="1"/>
          <p:nvPr/>
        </p:nvSpPr>
        <p:spPr>
          <a:xfrm>
            <a:off x="580300" y="2131288"/>
            <a:ext cx="935100" cy="960300"/>
          </a:xfrm>
          <a:prstGeom prst="rect">
            <a:avLst/>
          </a:prstGeom>
          <a:solidFill>
            <a:srgbClr val="1F4E7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7" name="Google Shape;367;gdcd8861f6e_0_10"/>
          <p:cNvPicPr preferRelativeResize="0"/>
          <p:nvPr/>
        </p:nvPicPr>
        <p:blipFill rotWithShape="1">
          <a:blip r:embed="rId8">
            <a:alphaModFix/>
          </a:blip>
          <a:srcRect/>
          <a:stretch/>
        </p:blipFill>
        <p:spPr>
          <a:xfrm>
            <a:off x="642288" y="2164838"/>
            <a:ext cx="814375" cy="861899"/>
          </a:xfrm>
          <a:prstGeom prst="rect">
            <a:avLst/>
          </a:prstGeom>
          <a:noFill/>
          <a:ln>
            <a:noFill/>
          </a:ln>
        </p:spPr>
      </p:pic>
      <p:sp>
        <p:nvSpPr>
          <p:cNvPr id="368" name="Google Shape;368;gdcd8861f6e_0_10"/>
          <p:cNvSpPr txBox="1"/>
          <p:nvPr/>
        </p:nvSpPr>
        <p:spPr>
          <a:xfrm>
            <a:off x="1752600" y="1922325"/>
            <a:ext cx="49053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Jake Barlow - Head of Justice Services</a:t>
            </a:r>
            <a:endParaRPr sz="1100" b="0" i="0" u="none" strike="noStrike" cap="none">
              <a:solidFill>
                <a:srgbClr val="33343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33343C"/>
                </a:solidFill>
                <a:latin typeface="Arial"/>
                <a:ea typeface="Arial"/>
                <a:cs typeface="Arial"/>
                <a:sym typeface="Arial"/>
              </a:rPr>
              <a:t>"It’s important to continue to sustain and operate business critical systems across LAA, OPG and CICA so vulnerable people can access essential services. Our big priority is to build digital services for citizens and legal providers that are simpler, quicker, safer and improve access to Justice. Understanding the whole user journey, we will build new digital services for caseworkers that simplify business processes, remove paper and save time.</a:t>
            </a:r>
            <a:endParaRPr sz="1100" b="1" i="0" u="none" strike="noStrike" cap="none">
              <a:solidFill>
                <a:srgbClr val="00577B"/>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dcd8861f6e_0_70"/>
          <p:cNvSpPr txBox="1"/>
          <p:nvPr/>
        </p:nvSpPr>
        <p:spPr>
          <a:xfrm>
            <a:off x="6234112"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374" name="Google Shape;374;gdcd8861f6e_0_70"/>
          <p:cNvSpPr txBox="1"/>
          <p:nvPr/>
        </p:nvSpPr>
        <p:spPr>
          <a:xfrm>
            <a:off x="333375" y="863600"/>
            <a:ext cx="55770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High Level Organisation Chart</a:t>
            </a:r>
            <a:endParaRPr sz="1400" b="0" i="0" u="none" strike="noStrike" cap="none">
              <a:solidFill>
                <a:srgbClr val="000000"/>
              </a:solidFill>
              <a:latin typeface="Arial"/>
              <a:ea typeface="Arial"/>
              <a:cs typeface="Arial"/>
              <a:sym typeface="Arial"/>
            </a:endParaRPr>
          </a:p>
        </p:txBody>
      </p:sp>
      <p:sp>
        <p:nvSpPr>
          <p:cNvPr id="375" name="Google Shape;375;gdcd8861f6e_0_70"/>
          <p:cNvSpPr/>
          <p:nvPr/>
        </p:nvSpPr>
        <p:spPr>
          <a:xfrm>
            <a:off x="2172525" y="1875175"/>
            <a:ext cx="1898700" cy="810900"/>
          </a:xfrm>
          <a:prstGeom prst="rect">
            <a:avLst/>
          </a:prstGeom>
          <a:solidFill>
            <a:srgbClr val="07376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gdcd8861f6e_0_70"/>
          <p:cNvPicPr preferRelativeResize="0"/>
          <p:nvPr/>
        </p:nvPicPr>
        <p:blipFill rotWithShape="1">
          <a:blip r:embed="rId3">
            <a:alphaModFix/>
          </a:blip>
          <a:srcRect/>
          <a:stretch/>
        </p:blipFill>
        <p:spPr>
          <a:xfrm>
            <a:off x="2324831" y="1966174"/>
            <a:ext cx="613349" cy="628878"/>
          </a:xfrm>
          <a:prstGeom prst="rect">
            <a:avLst/>
          </a:prstGeom>
          <a:noFill/>
          <a:ln>
            <a:noFill/>
          </a:ln>
        </p:spPr>
      </p:pic>
      <p:sp>
        <p:nvSpPr>
          <p:cNvPr id="377" name="Google Shape;377;gdcd8861f6e_0_70"/>
          <p:cNvSpPr txBox="1"/>
          <p:nvPr/>
        </p:nvSpPr>
        <p:spPr>
          <a:xfrm>
            <a:off x="3002745" y="1961691"/>
            <a:ext cx="10047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800">
                <a:solidFill>
                  <a:srgbClr val="FFFFFF"/>
                </a:solidFill>
              </a:rPr>
              <a:t>Gina Gill</a:t>
            </a:r>
            <a:endParaRPr sz="800">
              <a:solidFill>
                <a:srgbClr val="FFFFFF"/>
              </a:solidFill>
            </a:endParaRPr>
          </a:p>
          <a:p>
            <a:pPr marL="0" lvl="0" indent="0" algn="r" rtl="0">
              <a:spcBef>
                <a:spcPts val="0"/>
              </a:spcBef>
              <a:spcAft>
                <a:spcPts val="0"/>
              </a:spcAft>
              <a:buNone/>
            </a:pPr>
            <a:r>
              <a:rPr lang="en-GB" sz="800">
                <a:solidFill>
                  <a:srgbClr val="FFFFFF"/>
                </a:solidFill>
              </a:rPr>
              <a:t>Chief Digital &amp; Information Officer</a:t>
            </a:r>
            <a:endParaRPr sz="800">
              <a:solidFill>
                <a:srgbClr val="FFFFFF"/>
              </a:solidFill>
            </a:endParaRPr>
          </a:p>
        </p:txBody>
      </p:sp>
      <p:sp>
        <p:nvSpPr>
          <p:cNvPr id="378" name="Google Shape;378;gdcd8861f6e_0_70"/>
          <p:cNvSpPr/>
          <p:nvPr/>
        </p:nvSpPr>
        <p:spPr>
          <a:xfrm>
            <a:off x="57150" y="3133725"/>
            <a:ext cx="685500" cy="9336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gdcd8861f6e_0_70"/>
          <p:cNvSpPr/>
          <p:nvPr/>
        </p:nvSpPr>
        <p:spPr>
          <a:xfrm>
            <a:off x="811010" y="3133725"/>
            <a:ext cx="685500" cy="9336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dcd8861f6e_0_70"/>
          <p:cNvSpPr/>
          <p:nvPr/>
        </p:nvSpPr>
        <p:spPr>
          <a:xfrm>
            <a:off x="1564871" y="3133725"/>
            <a:ext cx="685500" cy="9336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gdcd8861f6e_0_70"/>
          <p:cNvSpPr/>
          <p:nvPr/>
        </p:nvSpPr>
        <p:spPr>
          <a:xfrm>
            <a:off x="2318731" y="3133725"/>
            <a:ext cx="685500" cy="9336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dcd8861f6e_0_70"/>
          <p:cNvSpPr/>
          <p:nvPr/>
        </p:nvSpPr>
        <p:spPr>
          <a:xfrm>
            <a:off x="3072591" y="31337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dcd8861f6e_0_70"/>
          <p:cNvSpPr/>
          <p:nvPr/>
        </p:nvSpPr>
        <p:spPr>
          <a:xfrm>
            <a:off x="3826451" y="31337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dcd8861f6e_0_70"/>
          <p:cNvSpPr/>
          <p:nvPr/>
        </p:nvSpPr>
        <p:spPr>
          <a:xfrm>
            <a:off x="4588639" y="31337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dcd8861f6e_0_70"/>
          <p:cNvSpPr/>
          <p:nvPr/>
        </p:nvSpPr>
        <p:spPr>
          <a:xfrm>
            <a:off x="5342499" y="31337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gdcd8861f6e_0_70"/>
          <p:cNvSpPr/>
          <p:nvPr/>
        </p:nvSpPr>
        <p:spPr>
          <a:xfrm>
            <a:off x="6096359" y="31337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dcd8861f6e_0_70"/>
          <p:cNvSpPr/>
          <p:nvPr/>
        </p:nvSpPr>
        <p:spPr>
          <a:xfrm>
            <a:off x="57141" y="41624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gdcd8861f6e_0_70"/>
          <p:cNvSpPr/>
          <p:nvPr/>
        </p:nvSpPr>
        <p:spPr>
          <a:xfrm>
            <a:off x="57150" y="5148830"/>
            <a:ext cx="685500" cy="4293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dcd8861f6e_0_70"/>
          <p:cNvSpPr/>
          <p:nvPr/>
        </p:nvSpPr>
        <p:spPr>
          <a:xfrm>
            <a:off x="1564866" y="41624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gdcd8861f6e_0_70"/>
          <p:cNvSpPr/>
          <p:nvPr/>
        </p:nvSpPr>
        <p:spPr>
          <a:xfrm>
            <a:off x="1564866" y="51530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gdcd8861f6e_0_70"/>
          <p:cNvSpPr/>
          <p:nvPr/>
        </p:nvSpPr>
        <p:spPr>
          <a:xfrm>
            <a:off x="1564866" y="61436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dcd8861f6e_0_70"/>
          <p:cNvSpPr/>
          <p:nvPr/>
        </p:nvSpPr>
        <p:spPr>
          <a:xfrm>
            <a:off x="802866" y="41624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gdcd8861f6e_0_70"/>
          <p:cNvSpPr/>
          <p:nvPr/>
        </p:nvSpPr>
        <p:spPr>
          <a:xfrm>
            <a:off x="802866" y="5153025"/>
            <a:ext cx="685500" cy="93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gdcd8861f6e_0_70"/>
          <p:cNvPicPr preferRelativeResize="0"/>
          <p:nvPr/>
        </p:nvPicPr>
        <p:blipFill rotWithShape="1">
          <a:blip r:embed="rId4">
            <a:alphaModFix/>
          </a:blip>
          <a:srcRect/>
          <a:stretch/>
        </p:blipFill>
        <p:spPr>
          <a:xfrm>
            <a:off x="189388" y="3178898"/>
            <a:ext cx="421017" cy="534950"/>
          </a:xfrm>
          <a:prstGeom prst="rect">
            <a:avLst/>
          </a:prstGeom>
          <a:noFill/>
          <a:ln>
            <a:noFill/>
          </a:ln>
        </p:spPr>
      </p:pic>
      <p:pic>
        <p:nvPicPr>
          <p:cNvPr id="395" name="Google Shape;395;gdcd8861f6e_0_70"/>
          <p:cNvPicPr preferRelativeResize="0"/>
          <p:nvPr/>
        </p:nvPicPr>
        <p:blipFill rotWithShape="1">
          <a:blip r:embed="rId5">
            <a:alphaModFix/>
          </a:blip>
          <a:srcRect/>
          <a:stretch/>
        </p:blipFill>
        <p:spPr>
          <a:xfrm>
            <a:off x="1653288" y="3166625"/>
            <a:ext cx="508650" cy="559509"/>
          </a:xfrm>
          <a:prstGeom prst="rect">
            <a:avLst/>
          </a:prstGeom>
          <a:noFill/>
          <a:ln>
            <a:noFill/>
          </a:ln>
        </p:spPr>
      </p:pic>
      <p:pic>
        <p:nvPicPr>
          <p:cNvPr id="396" name="Google Shape;396;gdcd8861f6e_0_70"/>
          <p:cNvPicPr preferRelativeResize="0"/>
          <p:nvPr/>
        </p:nvPicPr>
        <p:blipFill>
          <a:blip r:embed="rId6">
            <a:alphaModFix/>
          </a:blip>
          <a:stretch>
            <a:fillRect/>
          </a:stretch>
        </p:blipFill>
        <p:spPr>
          <a:xfrm>
            <a:off x="2407162" y="3166625"/>
            <a:ext cx="508650" cy="559508"/>
          </a:xfrm>
          <a:prstGeom prst="rect">
            <a:avLst/>
          </a:prstGeom>
          <a:noFill/>
          <a:ln>
            <a:noFill/>
          </a:ln>
        </p:spPr>
      </p:pic>
      <p:pic>
        <p:nvPicPr>
          <p:cNvPr id="397" name="Google Shape;397;gdcd8861f6e_0_70"/>
          <p:cNvPicPr preferRelativeResize="0"/>
          <p:nvPr/>
        </p:nvPicPr>
        <p:blipFill rotWithShape="1">
          <a:blip r:embed="rId7">
            <a:alphaModFix/>
          </a:blip>
          <a:srcRect/>
          <a:stretch/>
        </p:blipFill>
        <p:spPr>
          <a:xfrm>
            <a:off x="3927201" y="3166638"/>
            <a:ext cx="508625" cy="559480"/>
          </a:xfrm>
          <a:prstGeom prst="rect">
            <a:avLst/>
          </a:prstGeom>
          <a:noFill/>
          <a:ln>
            <a:noFill/>
          </a:ln>
        </p:spPr>
      </p:pic>
      <p:pic>
        <p:nvPicPr>
          <p:cNvPr id="398" name="Google Shape;398;gdcd8861f6e_0_70"/>
          <p:cNvPicPr preferRelativeResize="0"/>
          <p:nvPr/>
        </p:nvPicPr>
        <p:blipFill rotWithShape="1">
          <a:blip r:embed="rId8">
            <a:alphaModFix/>
          </a:blip>
          <a:srcRect/>
          <a:stretch/>
        </p:blipFill>
        <p:spPr>
          <a:xfrm>
            <a:off x="4685112" y="3177201"/>
            <a:ext cx="508650" cy="538343"/>
          </a:xfrm>
          <a:prstGeom prst="rect">
            <a:avLst/>
          </a:prstGeom>
          <a:noFill/>
          <a:ln>
            <a:noFill/>
          </a:ln>
        </p:spPr>
      </p:pic>
      <p:pic>
        <p:nvPicPr>
          <p:cNvPr id="399" name="Google Shape;399;gdcd8861f6e_0_70"/>
          <p:cNvPicPr preferRelativeResize="0"/>
          <p:nvPr/>
        </p:nvPicPr>
        <p:blipFill rotWithShape="1">
          <a:blip r:embed="rId9">
            <a:alphaModFix/>
          </a:blip>
          <a:srcRect/>
          <a:stretch/>
        </p:blipFill>
        <p:spPr>
          <a:xfrm>
            <a:off x="3165087" y="3161313"/>
            <a:ext cx="508650" cy="570113"/>
          </a:xfrm>
          <a:prstGeom prst="rect">
            <a:avLst/>
          </a:prstGeom>
          <a:noFill/>
          <a:ln>
            <a:noFill/>
          </a:ln>
        </p:spPr>
      </p:pic>
      <p:pic>
        <p:nvPicPr>
          <p:cNvPr id="400" name="Google Shape;400;gdcd8861f6e_0_70"/>
          <p:cNvPicPr preferRelativeResize="0"/>
          <p:nvPr/>
        </p:nvPicPr>
        <p:blipFill rotWithShape="1">
          <a:blip r:embed="rId10">
            <a:alphaModFix/>
          </a:blip>
          <a:srcRect/>
          <a:stretch/>
        </p:blipFill>
        <p:spPr>
          <a:xfrm>
            <a:off x="6205175" y="3175862"/>
            <a:ext cx="482700" cy="541027"/>
          </a:xfrm>
          <a:prstGeom prst="rect">
            <a:avLst/>
          </a:prstGeom>
          <a:noFill/>
          <a:ln>
            <a:noFill/>
          </a:ln>
        </p:spPr>
      </p:pic>
      <p:pic>
        <p:nvPicPr>
          <p:cNvPr id="401" name="Google Shape;401;gdcd8861f6e_0_70"/>
          <p:cNvPicPr preferRelativeResize="0"/>
          <p:nvPr/>
        </p:nvPicPr>
        <p:blipFill rotWithShape="1">
          <a:blip r:embed="rId11">
            <a:alphaModFix/>
          </a:blip>
          <a:srcRect/>
          <a:stretch/>
        </p:blipFill>
        <p:spPr>
          <a:xfrm>
            <a:off x="5406463" y="3164250"/>
            <a:ext cx="557575" cy="564279"/>
          </a:xfrm>
          <a:prstGeom prst="rect">
            <a:avLst/>
          </a:prstGeom>
          <a:noFill/>
          <a:ln>
            <a:noFill/>
          </a:ln>
        </p:spPr>
      </p:pic>
      <p:pic>
        <p:nvPicPr>
          <p:cNvPr id="402" name="Google Shape;402;gdcd8861f6e_0_70"/>
          <p:cNvPicPr preferRelativeResize="0"/>
          <p:nvPr/>
        </p:nvPicPr>
        <p:blipFill rotWithShape="1">
          <a:blip r:embed="rId12">
            <a:alphaModFix/>
          </a:blip>
          <a:srcRect/>
          <a:stretch/>
        </p:blipFill>
        <p:spPr>
          <a:xfrm>
            <a:off x="866838" y="4206484"/>
            <a:ext cx="557575" cy="560289"/>
          </a:xfrm>
          <a:prstGeom prst="rect">
            <a:avLst/>
          </a:prstGeom>
          <a:noFill/>
          <a:ln>
            <a:noFill/>
          </a:ln>
        </p:spPr>
      </p:pic>
      <p:pic>
        <p:nvPicPr>
          <p:cNvPr id="403" name="Google Shape;403;gdcd8861f6e_0_70"/>
          <p:cNvPicPr preferRelativeResize="0"/>
          <p:nvPr/>
        </p:nvPicPr>
        <p:blipFill rotWithShape="1">
          <a:blip r:embed="rId13">
            <a:alphaModFix/>
          </a:blip>
          <a:srcRect/>
          <a:stretch/>
        </p:blipFill>
        <p:spPr>
          <a:xfrm>
            <a:off x="866838" y="5191125"/>
            <a:ext cx="557575" cy="564275"/>
          </a:xfrm>
          <a:prstGeom prst="rect">
            <a:avLst/>
          </a:prstGeom>
          <a:noFill/>
          <a:ln>
            <a:noFill/>
          </a:ln>
        </p:spPr>
      </p:pic>
      <p:pic>
        <p:nvPicPr>
          <p:cNvPr id="404" name="Google Shape;404;gdcd8861f6e_0_70"/>
          <p:cNvPicPr preferRelativeResize="0"/>
          <p:nvPr/>
        </p:nvPicPr>
        <p:blipFill>
          <a:blip r:embed="rId14">
            <a:alphaModFix/>
          </a:blip>
          <a:stretch>
            <a:fillRect/>
          </a:stretch>
        </p:blipFill>
        <p:spPr>
          <a:xfrm>
            <a:off x="121113" y="4222325"/>
            <a:ext cx="557575" cy="534962"/>
          </a:xfrm>
          <a:prstGeom prst="rect">
            <a:avLst/>
          </a:prstGeom>
          <a:noFill/>
          <a:ln>
            <a:noFill/>
          </a:ln>
        </p:spPr>
      </p:pic>
      <p:pic>
        <p:nvPicPr>
          <p:cNvPr id="405" name="Google Shape;405;gdcd8861f6e_0_70"/>
          <p:cNvPicPr preferRelativeResize="0"/>
          <p:nvPr/>
        </p:nvPicPr>
        <p:blipFill>
          <a:blip r:embed="rId15">
            <a:alphaModFix/>
          </a:blip>
          <a:stretch>
            <a:fillRect/>
          </a:stretch>
        </p:blipFill>
        <p:spPr>
          <a:xfrm>
            <a:off x="1628850" y="4206475"/>
            <a:ext cx="557550" cy="560300"/>
          </a:xfrm>
          <a:prstGeom prst="rect">
            <a:avLst/>
          </a:prstGeom>
          <a:noFill/>
          <a:ln>
            <a:noFill/>
          </a:ln>
        </p:spPr>
      </p:pic>
      <p:pic>
        <p:nvPicPr>
          <p:cNvPr id="406" name="Google Shape;406;gdcd8861f6e_0_70"/>
          <p:cNvPicPr preferRelativeResize="0"/>
          <p:nvPr/>
        </p:nvPicPr>
        <p:blipFill>
          <a:blip r:embed="rId16">
            <a:alphaModFix/>
          </a:blip>
          <a:stretch>
            <a:fillRect/>
          </a:stretch>
        </p:blipFill>
        <p:spPr>
          <a:xfrm>
            <a:off x="1637025" y="5180988"/>
            <a:ext cx="508644" cy="564275"/>
          </a:xfrm>
          <a:prstGeom prst="rect">
            <a:avLst/>
          </a:prstGeom>
          <a:noFill/>
          <a:ln>
            <a:noFill/>
          </a:ln>
        </p:spPr>
      </p:pic>
      <p:pic>
        <p:nvPicPr>
          <p:cNvPr id="407" name="Google Shape;407;gdcd8861f6e_0_70"/>
          <p:cNvPicPr preferRelativeResize="0"/>
          <p:nvPr/>
        </p:nvPicPr>
        <p:blipFill>
          <a:blip r:embed="rId17">
            <a:alphaModFix/>
          </a:blip>
          <a:stretch>
            <a:fillRect/>
          </a:stretch>
        </p:blipFill>
        <p:spPr>
          <a:xfrm>
            <a:off x="1653275" y="6193950"/>
            <a:ext cx="508650" cy="516587"/>
          </a:xfrm>
          <a:prstGeom prst="rect">
            <a:avLst/>
          </a:prstGeom>
          <a:noFill/>
          <a:ln>
            <a:noFill/>
          </a:ln>
        </p:spPr>
      </p:pic>
      <p:sp>
        <p:nvSpPr>
          <p:cNvPr id="408" name="Google Shape;408;gdcd8861f6e_0_70"/>
          <p:cNvSpPr txBox="1"/>
          <p:nvPr/>
        </p:nvSpPr>
        <p:spPr>
          <a:xfrm>
            <a:off x="-33600" y="3652925"/>
            <a:ext cx="86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Mark Robinson</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Clr>
                <a:schemeClr val="dk1"/>
              </a:buClr>
              <a:buSzPts val="1100"/>
              <a:buFont typeface="Arial"/>
              <a:buNone/>
            </a:pPr>
            <a:r>
              <a:rPr lang="en-GB" sz="500" b="1">
                <a:solidFill>
                  <a:schemeClr val="lt1"/>
                </a:solidFill>
              </a:rPr>
              <a:t>Director of Technology Services</a:t>
            </a:r>
            <a:endParaRPr sz="500">
              <a:solidFill>
                <a:schemeClr val="lt1"/>
              </a:solidFill>
            </a:endParaRPr>
          </a:p>
        </p:txBody>
      </p:sp>
      <p:sp>
        <p:nvSpPr>
          <p:cNvPr id="409" name="Google Shape;409;gdcd8861f6e_0_70"/>
          <p:cNvSpPr txBox="1"/>
          <p:nvPr/>
        </p:nvSpPr>
        <p:spPr>
          <a:xfrm>
            <a:off x="1564875" y="3652925"/>
            <a:ext cx="685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Amie Alekna </a:t>
            </a:r>
            <a:endParaRPr sz="500" b="1" u="sng">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Chief Security Officer</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0" name="Google Shape;410;gdcd8861f6e_0_70"/>
          <p:cNvSpPr txBox="1"/>
          <p:nvPr/>
        </p:nvSpPr>
        <p:spPr>
          <a:xfrm>
            <a:off x="2326875" y="3652925"/>
            <a:ext cx="685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Lee Noon </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Director of Digital Strategy</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1" name="Google Shape;411;gdcd8861f6e_0_70"/>
          <p:cNvSpPr txBox="1"/>
          <p:nvPr/>
        </p:nvSpPr>
        <p:spPr>
          <a:xfrm>
            <a:off x="3088875" y="3652925"/>
            <a:ext cx="685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Nabeeha Ahmed </a:t>
            </a:r>
            <a:endParaRPr sz="500" b="1" u="sng">
              <a:solidFill>
                <a:schemeClr val="lt1"/>
              </a:solidFill>
            </a:endParaRPr>
          </a:p>
          <a:p>
            <a:pPr marL="0" lvl="0" indent="0" algn="ctr" rtl="0">
              <a:spcBef>
                <a:spcPts val="0"/>
              </a:spcBef>
              <a:spcAft>
                <a:spcPts val="0"/>
              </a:spcAft>
              <a:buNone/>
            </a:pPr>
            <a:endParaRPr sz="500" b="1" u="sng">
              <a:solidFill>
                <a:schemeClr val="lt1"/>
              </a:solidFill>
            </a:endParaRPr>
          </a:p>
          <a:p>
            <a:pPr marL="0" lvl="0" indent="0" algn="ctr" rtl="0">
              <a:spcBef>
                <a:spcPts val="0"/>
              </a:spcBef>
              <a:spcAft>
                <a:spcPts val="0"/>
              </a:spcAft>
              <a:buNone/>
            </a:pPr>
            <a:r>
              <a:rPr lang="en-GB" sz="500" b="1">
                <a:solidFill>
                  <a:schemeClr val="lt1"/>
                </a:solidFill>
              </a:rPr>
              <a:t>Head of Central Digital</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2" name="Google Shape;412;gdcd8861f6e_0_70"/>
          <p:cNvSpPr txBox="1"/>
          <p:nvPr/>
        </p:nvSpPr>
        <p:spPr>
          <a:xfrm>
            <a:off x="3774375" y="3652925"/>
            <a:ext cx="762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Martyn Inglis </a:t>
            </a:r>
            <a:endParaRPr sz="500" b="1" u="sng">
              <a:solidFill>
                <a:schemeClr val="lt1"/>
              </a:solidFill>
            </a:endParaRPr>
          </a:p>
          <a:p>
            <a:pPr marL="0" lvl="0" indent="0" algn="ctr" rtl="0">
              <a:spcBef>
                <a:spcPts val="0"/>
              </a:spcBef>
              <a:spcAft>
                <a:spcPts val="0"/>
              </a:spcAft>
              <a:buNone/>
            </a:pPr>
            <a:endParaRPr sz="500" b="1" u="sng">
              <a:solidFill>
                <a:schemeClr val="lt1"/>
              </a:solidFill>
            </a:endParaRPr>
          </a:p>
          <a:p>
            <a:pPr marL="0" lvl="0" indent="0" algn="ctr" rtl="0">
              <a:spcBef>
                <a:spcPts val="0"/>
              </a:spcBef>
              <a:spcAft>
                <a:spcPts val="0"/>
              </a:spcAft>
              <a:buNone/>
            </a:pPr>
            <a:r>
              <a:rPr lang="en-GB" sz="500" b="1">
                <a:solidFill>
                  <a:schemeClr val="lt1"/>
                </a:solidFill>
              </a:rPr>
              <a:t>Chief Technology Officer</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3" name="Google Shape;413;gdcd8861f6e_0_70"/>
          <p:cNvSpPr txBox="1"/>
          <p:nvPr/>
        </p:nvSpPr>
        <p:spPr>
          <a:xfrm>
            <a:off x="4558438" y="3652925"/>
            <a:ext cx="762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Jake Barlow </a:t>
            </a:r>
            <a:endParaRPr sz="500" b="1" u="sng">
              <a:solidFill>
                <a:schemeClr val="lt1"/>
              </a:solidFill>
            </a:endParaRPr>
          </a:p>
          <a:p>
            <a:pPr marL="0" lvl="0" indent="0" algn="ctr" rtl="0">
              <a:spcBef>
                <a:spcPts val="0"/>
              </a:spcBef>
              <a:spcAft>
                <a:spcPts val="0"/>
              </a:spcAft>
              <a:buNone/>
            </a:pPr>
            <a:endParaRPr sz="500" b="1" u="sng">
              <a:solidFill>
                <a:schemeClr val="lt1"/>
              </a:solidFill>
            </a:endParaRPr>
          </a:p>
          <a:p>
            <a:pPr marL="0" lvl="0" indent="0" algn="ctr" rtl="0">
              <a:spcBef>
                <a:spcPts val="0"/>
              </a:spcBef>
              <a:spcAft>
                <a:spcPts val="0"/>
              </a:spcAft>
              <a:buNone/>
            </a:pPr>
            <a:r>
              <a:rPr lang="en-GB" sz="500" b="1">
                <a:solidFill>
                  <a:schemeClr val="lt1"/>
                </a:solidFill>
              </a:rPr>
              <a:t>Head of Justice Services</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4" name="Google Shape;414;gdcd8861f6e_0_70"/>
          <p:cNvSpPr txBox="1"/>
          <p:nvPr/>
        </p:nvSpPr>
        <p:spPr>
          <a:xfrm>
            <a:off x="5304238" y="3652925"/>
            <a:ext cx="762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Mark Stanley</a:t>
            </a:r>
            <a:endParaRPr sz="500" b="1" u="sng">
              <a:solidFill>
                <a:schemeClr val="lt1"/>
              </a:solidFill>
            </a:endParaRPr>
          </a:p>
          <a:p>
            <a:pPr marL="0" lvl="0" indent="0" algn="ctr" rtl="0">
              <a:spcBef>
                <a:spcPts val="0"/>
              </a:spcBef>
              <a:spcAft>
                <a:spcPts val="0"/>
              </a:spcAft>
              <a:buNone/>
            </a:pPr>
            <a:endParaRPr sz="500" b="1" u="sng">
              <a:solidFill>
                <a:schemeClr val="lt1"/>
              </a:solidFill>
            </a:endParaRPr>
          </a:p>
          <a:p>
            <a:pPr marL="0" lvl="0" indent="0" algn="ctr" rtl="0">
              <a:spcBef>
                <a:spcPts val="0"/>
              </a:spcBef>
              <a:spcAft>
                <a:spcPts val="0"/>
              </a:spcAft>
              <a:buNone/>
            </a:pPr>
            <a:r>
              <a:rPr lang="en-GB" sz="500" b="1" u="sng">
                <a:solidFill>
                  <a:schemeClr val="lt1"/>
                </a:solidFill>
              </a:rPr>
              <a:t>Head of Probation Digital</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5" name="Google Shape;415;gdcd8861f6e_0_70"/>
          <p:cNvSpPr txBox="1"/>
          <p:nvPr/>
        </p:nvSpPr>
        <p:spPr>
          <a:xfrm>
            <a:off x="6066238" y="3652925"/>
            <a:ext cx="762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Sophie Otter </a:t>
            </a:r>
            <a:endParaRPr sz="500" b="1" u="sng">
              <a:solidFill>
                <a:schemeClr val="lt1"/>
              </a:solidFill>
            </a:endParaRPr>
          </a:p>
          <a:p>
            <a:pPr marL="0" lvl="0" indent="0" algn="ctr" rtl="0">
              <a:spcBef>
                <a:spcPts val="0"/>
              </a:spcBef>
              <a:spcAft>
                <a:spcPts val="0"/>
              </a:spcAft>
              <a:buNone/>
            </a:pPr>
            <a:endParaRPr sz="500" b="1" u="sng">
              <a:solidFill>
                <a:schemeClr val="lt1"/>
              </a:solidFill>
            </a:endParaRPr>
          </a:p>
          <a:p>
            <a:pPr marL="0" lvl="0" indent="0" algn="ctr" rtl="0">
              <a:spcBef>
                <a:spcPts val="0"/>
              </a:spcBef>
              <a:spcAft>
                <a:spcPts val="0"/>
              </a:spcAft>
              <a:buNone/>
            </a:pPr>
            <a:r>
              <a:rPr lang="en-GB" sz="500" b="1">
                <a:solidFill>
                  <a:schemeClr val="lt1"/>
                </a:solidFill>
              </a:rPr>
              <a:t> Head of Prisons Digital</a:t>
            </a:r>
            <a:endParaRPr sz="500" b="1">
              <a:solidFill>
                <a:schemeClr val="lt1"/>
              </a:solidFill>
            </a:endParaRPr>
          </a:p>
          <a:p>
            <a:pPr marL="0" lvl="0" indent="0" algn="ctr" rtl="0">
              <a:spcBef>
                <a:spcPts val="0"/>
              </a:spcBef>
              <a:spcAft>
                <a:spcPts val="0"/>
              </a:spcAft>
              <a:buNone/>
            </a:pPr>
            <a:endParaRPr sz="500" b="1" u="sng">
              <a:solidFill>
                <a:schemeClr val="lt1"/>
              </a:solidFill>
            </a:endParaRPr>
          </a:p>
        </p:txBody>
      </p:sp>
      <p:sp>
        <p:nvSpPr>
          <p:cNvPr id="416" name="Google Shape;416;gdcd8861f6e_0_70"/>
          <p:cNvSpPr txBox="1"/>
          <p:nvPr/>
        </p:nvSpPr>
        <p:spPr>
          <a:xfrm>
            <a:off x="742650" y="3652925"/>
            <a:ext cx="822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Vacant </a:t>
            </a:r>
            <a:endParaRPr sz="500" b="1" u="sng">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Director of Strategy and Operations</a:t>
            </a:r>
            <a:endParaRPr sz="500" b="1">
              <a:solidFill>
                <a:schemeClr val="lt1"/>
              </a:solidFill>
            </a:endParaRPr>
          </a:p>
          <a:p>
            <a:pPr marL="0" lvl="0" indent="0" algn="ctr" rtl="0">
              <a:spcBef>
                <a:spcPts val="0"/>
              </a:spcBef>
              <a:spcAft>
                <a:spcPts val="0"/>
              </a:spcAft>
              <a:buNone/>
            </a:pPr>
            <a:endParaRPr sz="400" b="1" u="sng">
              <a:solidFill>
                <a:schemeClr val="lt1"/>
              </a:solidFill>
            </a:endParaRPr>
          </a:p>
        </p:txBody>
      </p:sp>
      <p:sp>
        <p:nvSpPr>
          <p:cNvPr id="417" name="Google Shape;417;gdcd8861f6e_0_70"/>
          <p:cNvSpPr txBox="1"/>
          <p:nvPr/>
        </p:nvSpPr>
        <p:spPr>
          <a:xfrm>
            <a:off x="-33600" y="4682438"/>
            <a:ext cx="86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Fiona Moore</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Head of End User Compute</a:t>
            </a:r>
            <a:endParaRPr sz="500">
              <a:solidFill>
                <a:schemeClr val="lt1"/>
              </a:solidFill>
            </a:endParaRPr>
          </a:p>
        </p:txBody>
      </p:sp>
      <p:sp>
        <p:nvSpPr>
          <p:cNvPr id="418" name="Google Shape;418;gdcd8861f6e_0_70"/>
          <p:cNvSpPr txBox="1"/>
          <p:nvPr/>
        </p:nvSpPr>
        <p:spPr>
          <a:xfrm>
            <a:off x="728400" y="4682438"/>
            <a:ext cx="86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Sarah Brooks</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Deputy Director, </a:t>
            </a:r>
            <a:endParaRPr sz="500" b="1">
              <a:solidFill>
                <a:schemeClr val="lt1"/>
              </a:solidFill>
            </a:endParaRPr>
          </a:p>
          <a:p>
            <a:pPr marL="0" lvl="0" indent="0" algn="ctr" rtl="0">
              <a:spcBef>
                <a:spcPts val="0"/>
              </a:spcBef>
              <a:spcAft>
                <a:spcPts val="0"/>
              </a:spcAft>
              <a:buNone/>
            </a:pPr>
            <a:r>
              <a:rPr lang="en-GB" sz="500" b="1">
                <a:solidFill>
                  <a:schemeClr val="lt1"/>
                </a:solidFill>
              </a:rPr>
              <a:t>People &amp; Capability</a:t>
            </a:r>
            <a:endParaRPr sz="500">
              <a:solidFill>
                <a:schemeClr val="lt1"/>
              </a:solidFill>
            </a:endParaRPr>
          </a:p>
        </p:txBody>
      </p:sp>
      <p:sp>
        <p:nvSpPr>
          <p:cNvPr id="419" name="Google Shape;419;gdcd8861f6e_0_70"/>
          <p:cNvSpPr txBox="1"/>
          <p:nvPr/>
        </p:nvSpPr>
        <p:spPr>
          <a:xfrm>
            <a:off x="712138" y="5673038"/>
            <a:ext cx="86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Rob Stirling</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Deputy Director, Portfolio &amp; Controls</a:t>
            </a:r>
            <a:endParaRPr sz="500">
              <a:solidFill>
                <a:schemeClr val="lt1"/>
              </a:solidFill>
            </a:endParaRPr>
          </a:p>
        </p:txBody>
      </p:sp>
      <p:sp>
        <p:nvSpPr>
          <p:cNvPr id="420" name="Google Shape;420;gdcd8861f6e_0_70"/>
          <p:cNvSpPr txBox="1"/>
          <p:nvPr/>
        </p:nvSpPr>
        <p:spPr>
          <a:xfrm>
            <a:off x="-33600" y="5096037"/>
            <a:ext cx="86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Vacant</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Head Network, Voice and Video Services</a:t>
            </a:r>
            <a:endParaRPr sz="500">
              <a:solidFill>
                <a:schemeClr val="lt1"/>
              </a:solidFill>
            </a:endParaRPr>
          </a:p>
        </p:txBody>
      </p:sp>
      <p:sp>
        <p:nvSpPr>
          <p:cNvPr id="421" name="Google Shape;421;gdcd8861f6e_0_70"/>
          <p:cNvSpPr/>
          <p:nvPr/>
        </p:nvSpPr>
        <p:spPr>
          <a:xfrm>
            <a:off x="57150" y="5657183"/>
            <a:ext cx="685500" cy="4293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dcd8861f6e_0_70"/>
          <p:cNvSpPr txBox="1"/>
          <p:nvPr/>
        </p:nvSpPr>
        <p:spPr>
          <a:xfrm>
            <a:off x="-33600" y="5596849"/>
            <a:ext cx="867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Vacant</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Head of Technology Operations and Infrastructure </a:t>
            </a:r>
            <a:endParaRPr sz="500">
              <a:solidFill>
                <a:schemeClr val="lt1"/>
              </a:solidFill>
            </a:endParaRPr>
          </a:p>
        </p:txBody>
      </p:sp>
      <p:sp>
        <p:nvSpPr>
          <p:cNvPr id="423" name="Google Shape;423;gdcd8861f6e_0_70"/>
          <p:cNvSpPr txBox="1"/>
          <p:nvPr/>
        </p:nvSpPr>
        <p:spPr>
          <a:xfrm>
            <a:off x="1432950" y="4693738"/>
            <a:ext cx="916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Jon Lawrence</a:t>
            </a:r>
            <a:r>
              <a:rPr lang="en-GB" sz="500" b="1">
                <a:solidFill>
                  <a:schemeClr val="lt1"/>
                </a:solidFill>
              </a:rPr>
              <a:t> </a:t>
            </a:r>
            <a:endParaRPr sz="500" b="1">
              <a:solidFill>
                <a:schemeClr val="lt1"/>
              </a:solidFill>
            </a:endParaRPr>
          </a:p>
          <a:p>
            <a:pPr marL="0" lvl="0" indent="0" algn="ctr" rtl="0">
              <a:spcBef>
                <a:spcPts val="0"/>
              </a:spcBef>
              <a:spcAft>
                <a:spcPts val="0"/>
              </a:spcAft>
              <a:buNone/>
            </a:pPr>
            <a:r>
              <a:rPr lang="en-GB" sz="500" b="1">
                <a:solidFill>
                  <a:schemeClr val="lt1"/>
                </a:solidFill>
              </a:rPr>
              <a:t>Deputy Director </a:t>
            </a:r>
            <a:endParaRPr sz="500" b="1">
              <a:solidFill>
                <a:schemeClr val="lt1"/>
              </a:solidFill>
            </a:endParaRPr>
          </a:p>
          <a:p>
            <a:pPr marL="0" lvl="0" indent="0" algn="ctr" rtl="0">
              <a:spcBef>
                <a:spcPts val="0"/>
              </a:spcBef>
              <a:spcAft>
                <a:spcPts val="0"/>
              </a:spcAft>
              <a:buNone/>
            </a:pPr>
            <a:r>
              <a:rPr lang="en-GB" sz="500" b="1">
                <a:solidFill>
                  <a:schemeClr val="lt1"/>
                </a:solidFill>
              </a:rPr>
              <a:t>Chief Information Security Officer</a:t>
            </a:r>
            <a:endParaRPr sz="500">
              <a:solidFill>
                <a:schemeClr val="lt1"/>
              </a:solidFill>
            </a:endParaRPr>
          </a:p>
        </p:txBody>
      </p:sp>
      <p:sp>
        <p:nvSpPr>
          <p:cNvPr id="424" name="Google Shape;424;gdcd8861f6e_0_70"/>
          <p:cNvSpPr txBox="1"/>
          <p:nvPr/>
        </p:nvSpPr>
        <p:spPr>
          <a:xfrm>
            <a:off x="1432950" y="5657775"/>
            <a:ext cx="953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Yinka Williams</a:t>
            </a:r>
            <a:r>
              <a:rPr lang="en-GB" sz="500" b="1">
                <a:solidFill>
                  <a:schemeClr val="lt1"/>
                </a:solidFill>
              </a:rPr>
              <a:t> </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Deputy Director </a:t>
            </a:r>
            <a:endParaRPr sz="500" b="1">
              <a:solidFill>
                <a:schemeClr val="lt1"/>
              </a:solidFill>
            </a:endParaRPr>
          </a:p>
          <a:p>
            <a:pPr marL="0" lvl="0" indent="0" algn="ctr" rtl="0">
              <a:spcBef>
                <a:spcPts val="0"/>
              </a:spcBef>
              <a:spcAft>
                <a:spcPts val="0"/>
              </a:spcAft>
              <a:buNone/>
            </a:pPr>
            <a:r>
              <a:rPr lang="en-GB" sz="500" b="1">
                <a:solidFill>
                  <a:schemeClr val="lt1"/>
                </a:solidFill>
              </a:rPr>
              <a:t>Data Protection Officer</a:t>
            </a:r>
            <a:endParaRPr sz="500">
              <a:solidFill>
                <a:schemeClr val="lt1"/>
              </a:solidFill>
            </a:endParaRPr>
          </a:p>
        </p:txBody>
      </p:sp>
      <p:sp>
        <p:nvSpPr>
          <p:cNvPr id="425" name="Google Shape;425;gdcd8861f6e_0_70"/>
          <p:cNvSpPr txBox="1"/>
          <p:nvPr/>
        </p:nvSpPr>
        <p:spPr>
          <a:xfrm>
            <a:off x="1431050" y="6652350"/>
            <a:ext cx="953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David Booth</a:t>
            </a:r>
            <a:r>
              <a:rPr lang="en-GB" sz="500" b="1">
                <a:solidFill>
                  <a:schemeClr val="lt1"/>
                </a:solidFill>
              </a:rPr>
              <a:t> </a:t>
            </a:r>
            <a:endParaRPr sz="500" b="1">
              <a:solidFill>
                <a:schemeClr val="lt1"/>
              </a:solidFill>
            </a:endParaRPr>
          </a:p>
          <a:p>
            <a:pPr marL="0" lvl="0" indent="0" algn="ctr" rtl="0">
              <a:spcBef>
                <a:spcPts val="0"/>
              </a:spcBef>
              <a:spcAft>
                <a:spcPts val="0"/>
              </a:spcAft>
              <a:buNone/>
            </a:pPr>
            <a:r>
              <a:rPr lang="en-GB" sz="500" b="1">
                <a:solidFill>
                  <a:schemeClr val="lt1"/>
                </a:solidFill>
              </a:rPr>
              <a:t>Deputy Director </a:t>
            </a:r>
            <a:endParaRPr sz="500" b="1">
              <a:solidFill>
                <a:schemeClr val="lt1"/>
              </a:solidFill>
            </a:endParaRPr>
          </a:p>
          <a:p>
            <a:pPr marL="0" lvl="0" indent="0" algn="ctr" rtl="0">
              <a:spcBef>
                <a:spcPts val="0"/>
              </a:spcBef>
              <a:spcAft>
                <a:spcPts val="0"/>
              </a:spcAft>
              <a:buNone/>
            </a:pPr>
            <a:r>
              <a:rPr lang="en-GB" sz="500" b="1">
                <a:solidFill>
                  <a:schemeClr val="lt1"/>
                </a:solidFill>
              </a:rPr>
              <a:t>Head of Service Operations</a:t>
            </a:r>
            <a:endParaRPr sz="500">
              <a:solidFill>
                <a:schemeClr val="lt1"/>
              </a:solidFill>
            </a:endParaRPr>
          </a:p>
        </p:txBody>
      </p:sp>
      <p:sp>
        <p:nvSpPr>
          <p:cNvPr id="426" name="Google Shape;426;gdcd8861f6e_0_70"/>
          <p:cNvSpPr/>
          <p:nvPr/>
        </p:nvSpPr>
        <p:spPr>
          <a:xfrm>
            <a:off x="1564850" y="7137558"/>
            <a:ext cx="685500" cy="4293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dcd8861f6e_0_70"/>
          <p:cNvSpPr txBox="1"/>
          <p:nvPr/>
        </p:nvSpPr>
        <p:spPr>
          <a:xfrm>
            <a:off x="1474100" y="7077224"/>
            <a:ext cx="86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00" b="1" u="sng">
                <a:solidFill>
                  <a:schemeClr val="lt1"/>
                </a:solidFill>
              </a:rPr>
              <a:t>Kate Burns</a:t>
            </a:r>
            <a:endParaRPr sz="500" b="1">
              <a:solidFill>
                <a:schemeClr val="lt1"/>
              </a:solidFill>
            </a:endParaRPr>
          </a:p>
          <a:p>
            <a:pPr marL="0" lvl="0" indent="0" algn="ctr" rtl="0">
              <a:spcBef>
                <a:spcPts val="0"/>
              </a:spcBef>
              <a:spcAft>
                <a:spcPts val="0"/>
              </a:spcAft>
              <a:buNone/>
            </a:pPr>
            <a:endParaRPr sz="500" b="1">
              <a:solidFill>
                <a:schemeClr val="lt1"/>
              </a:solidFill>
            </a:endParaRPr>
          </a:p>
          <a:p>
            <a:pPr marL="0" lvl="0" indent="0" algn="ctr" rtl="0">
              <a:spcBef>
                <a:spcPts val="0"/>
              </a:spcBef>
              <a:spcAft>
                <a:spcPts val="0"/>
              </a:spcAft>
              <a:buNone/>
            </a:pPr>
            <a:r>
              <a:rPr lang="en-GB" sz="500" b="1">
                <a:solidFill>
                  <a:schemeClr val="lt1"/>
                </a:solidFill>
              </a:rPr>
              <a:t>Head of Information Services Division</a:t>
            </a:r>
            <a:endParaRPr sz="500">
              <a:solidFill>
                <a:schemeClr val="lt1"/>
              </a:solidFill>
            </a:endParaRPr>
          </a:p>
        </p:txBody>
      </p:sp>
      <p:sp>
        <p:nvSpPr>
          <p:cNvPr id="428" name="Google Shape;428;gdcd8861f6e_0_70"/>
          <p:cNvSpPr/>
          <p:nvPr/>
        </p:nvSpPr>
        <p:spPr>
          <a:xfrm>
            <a:off x="4836822" y="5214950"/>
            <a:ext cx="1721100" cy="214200"/>
          </a:xfrm>
          <a:prstGeom prst="rect">
            <a:avLst/>
          </a:pr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gdcd8861f6e_0_70"/>
          <p:cNvSpPr/>
          <p:nvPr/>
        </p:nvSpPr>
        <p:spPr>
          <a:xfrm>
            <a:off x="4836822" y="5443550"/>
            <a:ext cx="1721100" cy="214200"/>
          </a:xfrm>
          <a:prstGeom prst="rect">
            <a:avLst/>
          </a:prstGeom>
          <a:solidFill>
            <a:srgbClr val="3D85C6"/>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dcd8861f6e_0_70"/>
          <p:cNvSpPr txBox="1"/>
          <p:nvPr/>
        </p:nvSpPr>
        <p:spPr>
          <a:xfrm>
            <a:off x="4862633" y="5205550"/>
            <a:ext cx="16215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500">
                <a:solidFill>
                  <a:schemeClr val="lt1"/>
                </a:solidFill>
              </a:rPr>
              <a:t>Senior Civil Servant - Pay band 2 (Director)</a:t>
            </a:r>
            <a:endParaRPr sz="500">
              <a:solidFill>
                <a:schemeClr val="lt1"/>
              </a:solidFill>
            </a:endParaRPr>
          </a:p>
        </p:txBody>
      </p:sp>
      <p:sp>
        <p:nvSpPr>
          <p:cNvPr id="431" name="Google Shape;431;gdcd8861f6e_0_70"/>
          <p:cNvSpPr txBox="1"/>
          <p:nvPr/>
        </p:nvSpPr>
        <p:spPr>
          <a:xfrm>
            <a:off x="4862633" y="5434150"/>
            <a:ext cx="16215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500">
                <a:solidFill>
                  <a:schemeClr val="lt1"/>
                </a:solidFill>
              </a:rPr>
              <a:t>Senior Civil Servant - Pay band 1 (Deputy Director)</a:t>
            </a:r>
            <a:endParaRPr sz="5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dcd8861f6e_0_41"/>
          <p:cNvSpPr txBox="1"/>
          <p:nvPr/>
        </p:nvSpPr>
        <p:spPr>
          <a:xfrm>
            <a:off x="422844" y="858313"/>
            <a:ext cx="4838100" cy="293400"/>
          </a:xfrm>
          <a:prstGeom prst="rect">
            <a:avLst/>
          </a:prstGeom>
          <a:noFill/>
          <a:ln>
            <a:noFill/>
          </a:ln>
        </p:spPr>
        <p:txBody>
          <a:bodyPr spcFirstLastPara="1" wrap="square" lIns="0" tIns="7707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Business Plan 2021-22</a:t>
            </a:r>
            <a:r>
              <a:rPr lang="en-GB" b="1" u="sng"/>
              <a:t> - MoJ Digital and Technology</a:t>
            </a:r>
            <a:endParaRPr sz="1400" b="0" i="0" u="none" strike="noStrike" cap="none">
              <a:solidFill>
                <a:srgbClr val="000000"/>
              </a:solidFill>
              <a:latin typeface="Arial"/>
              <a:ea typeface="Arial"/>
              <a:cs typeface="Arial"/>
              <a:sym typeface="Arial"/>
            </a:endParaRPr>
          </a:p>
        </p:txBody>
      </p:sp>
      <p:sp>
        <p:nvSpPr>
          <p:cNvPr id="437" name="Google Shape;437;gdcd8861f6e_0_41"/>
          <p:cNvSpPr txBox="1"/>
          <p:nvPr/>
        </p:nvSpPr>
        <p:spPr>
          <a:xfrm>
            <a:off x="161925" y="1955800"/>
            <a:ext cx="1842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gdcd8861f6e_0_41"/>
          <p:cNvSpPr/>
          <p:nvPr/>
        </p:nvSpPr>
        <p:spPr>
          <a:xfrm>
            <a:off x="346650" y="1560275"/>
            <a:ext cx="6038100" cy="156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b="1">
                <a:solidFill>
                  <a:srgbClr val="1D609D"/>
                </a:solidFill>
              </a:rPr>
              <a:t>Our Purpose</a:t>
            </a:r>
            <a:r>
              <a:rPr lang="en-GB" sz="1100"/>
              <a:t> </a:t>
            </a:r>
            <a:endParaRPr sz="1100"/>
          </a:p>
          <a:p>
            <a:pPr marL="0" marR="0" lvl="0" indent="0" algn="l" rtl="0">
              <a:lnSpc>
                <a:spcPct val="100000"/>
              </a:lnSpc>
              <a:spcBef>
                <a:spcPts val="0"/>
              </a:spcBef>
              <a:spcAft>
                <a:spcPts val="0"/>
              </a:spcAft>
              <a:buClr>
                <a:srgbClr val="000000"/>
              </a:buClr>
              <a:buSzPts val="1100"/>
              <a:buFont typeface="Arial"/>
              <a:buNone/>
            </a:pPr>
            <a:r>
              <a:rPr lang="en-GB" sz="1100" i="0" u="none" strike="noStrike" cap="none">
                <a:solidFill>
                  <a:srgbClr val="000000"/>
                </a:solidFill>
              </a:rPr>
              <a:t>So what is it we are here to do? We lead the digital transformation of services for over 1 million users and develop digital services to support the Ministry of Justice priorities and improve access to services. We drive a culture of access and use of data and work with policy and operational teams to develop a user-centred approach to policy design across the department. We aim for all technology used in the MoJ to be supported, secure and compliant with data protection laws</a:t>
            </a:r>
            <a:r>
              <a:rPr lang="en-GB" sz="1100" b="0" i="0" u="none" strike="noStrike" cap="none">
                <a:solidFill>
                  <a:srgbClr val="000000"/>
                </a:solidFill>
                <a:latin typeface="Arial"/>
                <a:ea typeface="Arial"/>
                <a:cs typeface="Arial"/>
                <a:sym typeface="Arial"/>
              </a:rPr>
              <a:t>.</a:t>
            </a:r>
            <a:endParaRPr sz="1100" b="0" i="0" u="none" strike="noStrike" cap="none">
              <a:solidFill>
                <a:srgbClr val="000000"/>
              </a:solidFill>
              <a:highlight>
                <a:srgbClr val="FFFF00"/>
              </a:highlight>
              <a:latin typeface="Arial"/>
              <a:ea typeface="Arial"/>
              <a:cs typeface="Arial"/>
              <a:sym typeface="Arial"/>
            </a:endParaRPr>
          </a:p>
        </p:txBody>
      </p:sp>
      <p:sp>
        <p:nvSpPr>
          <p:cNvPr id="439" name="Google Shape;439;gdcd8861f6e_0_41"/>
          <p:cNvSpPr txBox="1"/>
          <p:nvPr/>
        </p:nvSpPr>
        <p:spPr>
          <a:xfrm>
            <a:off x="161925" y="5510212"/>
            <a:ext cx="1842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gdcd8861f6e_0_41"/>
          <p:cNvSpPr txBox="1"/>
          <p:nvPr/>
        </p:nvSpPr>
        <p:spPr>
          <a:xfrm>
            <a:off x="346650" y="2951025"/>
            <a:ext cx="5978100" cy="284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609D"/>
              </a:buClr>
              <a:buSzPts val="1800"/>
              <a:buFont typeface="Arial"/>
              <a:buNone/>
            </a:pPr>
            <a:r>
              <a:rPr lang="en-GB" sz="1400" b="1" i="0" u="none" strike="noStrike" cap="none">
                <a:solidFill>
                  <a:srgbClr val="1D609D"/>
                </a:solidFill>
                <a:latin typeface="Arial"/>
                <a:ea typeface="Arial"/>
                <a:cs typeface="Arial"/>
                <a:sym typeface="Arial"/>
              </a:rPr>
              <a:t>Our Strategy </a:t>
            </a:r>
            <a:endParaRPr sz="1400" b="1" i="0" u="none" strike="noStrike" cap="none">
              <a:solidFill>
                <a:srgbClr val="1D609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a:t>Our strategy is the MoJ strategy.</a:t>
            </a:r>
            <a:endParaRPr sz="1100"/>
          </a:p>
          <a:p>
            <a:pPr marL="0" marR="0" lvl="0" indent="0" algn="l" rtl="0">
              <a:lnSpc>
                <a:spcPct val="100000"/>
              </a:lnSpc>
              <a:spcBef>
                <a:spcPts val="0"/>
              </a:spcBef>
              <a:spcAft>
                <a:spcPts val="0"/>
              </a:spcAft>
              <a:buClr>
                <a:srgbClr val="000000"/>
              </a:buClr>
              <a:buSzPts val="1100"/>
              <a:buFont typeface="Arial"/>
              <a:buNone/>
            </a:pPr>
            <a:endParaRPr sz="1100"/>
          </a:p>
          <a:p>
            <a:pPr marL="0" marR="0" lvl="0" indent="0" algn="l" rtl="0">
              <a:lnSpc>
                <a:spcPct val="100000"/>
              </a:lnSpc>
              <a:spcBef>
                <a:spcPts val="0"/>
              </a:spcBef>
              <a:spcAft>
                <a:spcPts val="0"/>
              </a:spcAft>
              <a:buClr>
                <a:srgbClr val="000000"/>
              </a:buClr>
              <a:buSzPts val="1100"/>
              <a:buFont typeface="Arial"/>
              <a:buNone/>
            </a:pPr>
            <a:r>
              <a:rPr lang="en-GB" sz="1100"/>
              <a:t>We talk a lot about the fact that we shouldn’t be seen as a back office function, but an integral part of the organisation. So why should we have or do we need a separate strategy? By creating our own strategy, aren’t we separating ourselves from the organisation or calling out that we are enabling the strategy and not a core part of it?</a:t>
            </a:r>
            <a:endParaRPr sz="1100"/>
          </a:p>
          <a:p>
            <a:pPr marL="0" marR="0" lvl="0" indent="0" algn="l" rtl="0">
              <a:lnSpc>
                <a:spcPct val="100000"/>
              </a:lnSpc>
              <a:spcBef>
                <a:spcPts val="0"/>
              </a:spcBef>
              <a:spcAft>
                <a:spcPts val="0"/>
              </a:spcAft>
              <a:buClr>
                <a:srgbClr val="000000"/>
              </a:buClr>
              <a:buSzPts val="1100"/>
              <a:buFont typeface="Arial"/>
              <a:buNone/>
            </a:pPr>
            <a:endParaRPr sz="1100"/>
          </a:p>
          <a:p>
            <a:pPr marL="0" marR="0" lvl="0" indent="0" algn="l" rtl="0">
              <a:lnSpc>
                <a:spcPct val="100000"/>
              </a:lnSpc>
              <a:spcBef>
                <a:spcPts val="0"/>
              </a:spcBef>
              <a:spcAft>
                <a:spcPts val="0"/>
              </a:spcAft>
              <a:buClr>
                <a:srgbClr val="000000"/>
              </a:buClr>
              <a:buSzPts val="1100"/>
              <a:buFont typeface="Arial"/>
              <a:buNone/>
            </a:pPr>
            <a:r>
              <a:rPr lang="en-GB" sz="1100"/>
              <a:t>I firmly believe that our overarching strategy should be the MoJ strategy, which is:</a:t>
            </a:r>
            <a:endParaRPr sz="1100"/>
          </a:p>
          <a:p>
            <a:pPr marL="457200" marR="0" lvl="0" indent="-298450" algn="l" rtl="0">
              <a:lnSpc>
                <a:spcPct val="100000"/>
              </a:lnSpc>
              <a:spcBef>
                <a:spcPts val="0"/>
              </a:spcBef>
              <a:spcAft>
                <a:spcPts val="0"/>
              </a:spcAft>
              <a:buSzPts val="1100"/>
              <a:buChar char="●"/>
            </a:pPr>
            <a:r>
              <a:rPr lang="en-GB" sz="1100"/>
              <a:t>Protecting the public from serious offenders and improving the safety &amp; security of prisons</a:t>
            </a:r>
            <a:endParaRPr sz="1100"/>
          </a:p>
          <a:p>
            <a:pPr marL="457200" marR="0" lvl="0" indent="-298450" algn="l" rtl="0">
              <a:lnSpc>
                <a:spcPct val="100000"/>
              </a:lnSpc>
              <a:spcBef>
                <a:spcPts val="0"/>
              </a:spcBef>
              <a:spcAft>
                <a:spcPts val="0"/>
              </a:spcAft>
              <a:buSzPts val="1100"/>
              <a:buChar char="●"/>
            </a:pPr>
            <a:r>
              <a:rPr lang="en-GB" sz="1100"/>
              <a:t>Reducing reoffending</a:t>
            </a:r>
            <a:endParaRPr sz="1100"/>
          </a:p>
          <a:p>
            <a:pPr marL="457200" marR="0" lvl="0" indent="-298450" algn="l" rtl="0">
              <a:lnSpc>
                <a:spcPct val="100000"/>
              </a:lnSpc>
              <a:spcBef>
                <a:spcPts val="0"/>
              </a:spcBef>
              <a:spcAft>
                <a:spcPts val="0"/>
              </a:spcAft>
              <a:buSzPts val="1100"/>
              <a:buChar char="●"/>
            </a:pPr>
            <a:r>
              <a:rPr lang="en-GB" sz="1100"/>
              <a:t>Delivering swift access to justice</a:t>
            </a:r>
            <a:endParaRPr sz="1100"/>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r>
              <a:rPr lang="en-GB" sz="1100"/>
              <a:t>You can read more about our </a:t>
            </a:r>
            <a:r>
              <a:rPr lang="en-GB" sz="1100" u="sng">
                <a:solidFill>
                  <a:schemeClr val="hlink"/>
                </a:solidFill>
                <a:hlinkClick r:id="rId3"/>
              </a:rPr>
              <a:t>2021/22 priorities here</a:t>
            </a:r>
            <a:r>
              <a:rPr lang="en-GB" sz="1100"/>
              <a:t>.</a:t>
            </a:r>
            <a:endParaRPr sz="1100"/>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highlight>
                <a:srgbClr val="FFFF00"/>
              </a:highlight>
              <a:latin typeface="Arial"/>
              <a:ea typeface="Arial"/>
              <a:cs typeface="Arial"/>
              <a:sym typeface="Arial"/>
            </a:endParaRPr>
          </a:p>
        </p:txBody>
      </p:sp>
      <p:sp>
        <p:nvSpPr>
          <p:cNvPr id="441" name="Google Shape;441;gdcd8861f6e_0_41"/>
          <p:cNvSpPr txBox="1"/>
          <p:nvPr/>
        </p:nvSpPr>
        <p:spPr>
          <a:xfrm>
            <a:off x="4702175" y="7585075"/>
            <a:ext cx="2038200" cy="446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Provide modern, fit-for-purpose XXX</a:t>
            </a:r>
            <a:endParaRPr sz="1400" b="0" i="0" u="none" strike="noStrike" cap="none">
              <a:solidFill>
                <a:srgbClr val="000000"/>
              </a:solidFill>
              <a:latin typeface="Arial"/>
              <a:ea typeface="Arial"/>
              <a:cs typeface="Arial"/>
              <a:sym typeface="Arial"/>
            </a:endParaRPr>
          </a:p>
        </p:txBody>
      </p:sp>
      <p:sp>
        <p:nvSpPr>
          <p:cNvPr id="442" name="Google Shape;442;gdcd8861f6e_0_41"/>
          <p:cNvSpPr txBox="1"/>
          <p:nvPr/>
        </p:nvSpPr>
        <p:spPr>
          <a:xfrm>
            <a:off x="2533650" y="8432800"/>
            <a:ext cx="1938300" cy="450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Improving efficiency and maximising value</a:t>
            </a:r>
            <a:endParaRPr sz="1400" b="0" i="0" u="none" strike="noStrike" cap="none">
              <a:solidFill>
                <a:srgbClr val="000000"/>
              </a:solidFill>
              <a:latin typeface="Arial"/>
              <a:ea typeface="Arial"/>
              <a:cs typeface="Arial"/>
              <a:sym typeface="Arial"/>
            </a:endParaRPr>
          </a:p>
        </p:txBody>
      </p:sp>
      <p:sp>
        <p:nvSpPr>
          <p:cNvPr id="443" name="Google Shape;443;gdcd8861f6e_0_41"/>
          <p:cNvSpPr txBox="1"/>
          <p:nvPr/>
        </p:nvSpPr>
        <p:spPr>
          <a:xfrm>
            <a:off x="4648200" y="8426450"/>
            <a:ext cx="1905000" cy="4446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Meeting user needs</a:t>
            </a:r>
            <a:endParaRPr sz="1400" b="0" i="0" u="none" strike="noStrike" cap="none">
              <a:solidFill>
                <a:srgbClr val="000000"/>
              </a:solidFill>
              <a:latin typeface="Arial"/>
              <a:ea typeface="Arial"/>
              <a:cs typeface="Arial"/>
              <a:sym typeface="Arial"/>
            </a:endParaRPr>
          </a:p>
        </p:txBody>
      </p:sp>
      <p:sp>
        <p:nvSpPr>
          <p:cNvPr id="444" name="Google Shape;444;gdcd8861f6e_0_41"/>
          <p:cNvSpPr txBox="1"/>
          <p:nvPr/>
        </p:nvSpPr>
        <p:spPr>
          <a:xfrm>
            <a:off x="755650" y="7366000"/>
            <a:ext cx="1555800" cy="174600"/>
          </a:xfrm>
          <a:prstGeom prst="rect">
            <a:avLst/>
          </a:prstGeom>
          <a:noFill/>
          <a:ln>
            <a:noFill/>
          </a:ln>
        </p:spPr>
        <p:txBody>
          <a:bodyPr spcFirstLastPara="1" wrap="square" lIns="0" tIns="0" rIns="0" bIns="0" anchor="ctr" anchorCtr="0">
            <a:noAutofit/>
          </a:bodyPr>
          <a:lstStyle/>
          <a:p>
            <a:pPr marL="0" marR="0" lvl="0" indent="0" algn="r" rtl="0">
              <a:lnSpc>
                <a:spcPct val="107000"/>
              </a:lnSpc>
              <a:spcBef>
                <a:spcPts val="0"/>
              </a:spcBef>
              <a:spcAft>
                <a:spcPts val="0"/>
              </a:spcAft>
              <a:buClr>
                <a:srgbClr val="FFFFFF"/>
              </a:buClr>
              <a:buSzPts val="1100"/>
              <a:buFont typeface="Arial"/>
              <a:buNone/>
            </a:pPr>
            <a:r>
              <a:rPr lang="en-GB" sz="1100" b="1" i="0" u="none" strike="noStrike" cap="none">
                <a:solidFill>
                  <a:srgbClr val="FFFFFF"/>
                </a:solidFill>
                <a:latin typeface="Arial"/>
                <a:ea typeface="Arial"/>
                <a:cs typeface="Arial"/>
                <a:sym typeface="Arial"/>
              </a:rPr>
              <a:t>INSERT HERE</a:t>
            </a:r>
            <a:endParaRPr sz="1400" b="0" i="0" u="none" strike="noStrike" cap="none">
              <a:solidFill>
                <a:srgbClr val="000000"/>
              </a:solidFill>
              <a:latin typeface="Arial"/>
              <a:ea typeface="Arial"/>
              <a:cs typeface="Arial"/>
              <a:sym typeface="Arial"/>
            </a:endParaRPr>
          </a:p>
        </p:txBody>
      </p:sp>
      <p:sp>
        <p:nvSpPr>
          <p:cNvPr id="445" name="Google Shape;445;gdcd8861f6e_0_41"/>
          <p:cNvSpPr txBox="1"/>
          <p:nvPr/>
        </p:nvSpPr>
        <p:spPr>
          <a:xfrm>
            <a:off x="5118100" y="7362825"/>
            <a:ext cx="1440000" cy="174600"/>
          </a:xfrm>
          <a:prstGeom prst="rect">
            <a:avLst/>
          </a:prstGeom>
          <a:noFill/>
          <a:ln>
            <a:noFill/>
          </a:ln>
        </p:spPr>
        <p:txBody>
          <a:bodyPr spcFirstLastPara="1" wrap="square" lIns="0" tIns="0" rIns="0" bIns="0" anchor="ctr" anchorCtr="0">
            <a:noAutofit/>
          </a:bodyPr>
          <a:lstStyle/>
          <a:p>
            <a:pPr marL="0" marR="0" lvl="0" indent="0" algn="r" rtl="0">
              <a:lnSpc>
                <a:spcPct val="107000"/>
              </a:lnSpc>
              <a:spcBef>
                <a:spcPts val="0"/>
              </a:spcBef>
              <a:spcAft>
                <a:spcPts val="0"/>
              </a:spcAft>
              <a:buClr>
                <a:srgbClr val="FFFFFF"/>
              </a:buClr>
              <a:buSzPts val="1100"/>
              <a:buFont typeface="Arial"/>
              <a:buNone/>
            </a:pPr>
            <a:r>
              <a:rPr lang="en-GB" sz="1100" b="1" i="0" u="none" strike="noStrike" cap="none">
                <a:solidFill>
                  <a:srgbClr val="FFFFFF"/>
                </a:solidFill>
                <a:latin typeface="Arial"/>
                <a:ea typeface="Arial"/>
                <a:cs typeface="Arial"/>
                <a:sym typeface="Arial"/>
              </a:rPr>
              <a:t>XXX</a:t>
            </a:r>
            <a:endParaRPr sz="1400" b="0" i="0" u="none" strike="noStrike" cap="none">
              <a:solidFill>
                <a:srgbClr val="000000"/>
              </a:solidFill>
              <a:latin typeface="Arial"/>
              <a:ea typeface="Arial"/>
              <a:cs typeface="Arial"/>
              <a:sym typeface="Arial"/>
            </a:endParaRPr>
          </a:p>
        </p:txBody>
      </p:sp>
      <p:sp>
        <p:nvSpPr>
          <p:cNvPr id="446" name="Google Shape;446;gdcd8861f6e_0_41"/>
          <p:cNvSpPr txBox="1"/>
          <p:nvPr/>
        </p:nvSpPr>
        <p:spPr>
          <a:xfrm>
            <a:off x="2935287" y="8207375"/>
            <a:ext cx="1440000" cy="174600"/>
          </a:xfrm>
          <a:prstGeom prst="rect">
            <a:avLst/>
          </a:prstGeom>
          <a:noFill/>
          <a:ln>
            <a:noFill/>
          </a:ln>
        </p:spPr>
        <p:txBody>
          <a:bodyPr spcFirstLastPara="1" wrap="square" lIns="0" tIns="0" rIns="0" bIns="0" anchor="ctr" anchorCtr="0">
            <a:noAutofit/>
          </a:bodyPr>
          <a:lstStyle/>
          <a:p>
            <a:pPr marL="0" marR="0" lvl="0" indent="0" algn="r" rtl="0">
              <a:lnSpc>
                <a:spcPct val="107000"/>
              </a:lnSpc>
              <a:spcBef>
                <a:spcPts val="0"/>
              </a:spcBef>
              <a:spcAft>
                <a:spcPts val="0"/>
              </a:spcAft>
              <a:buClr>
                <a:srgbClr val="FFFFFF"/>
              </a:buClr>
              <a:buSzPts val="1100"/>
              <a:buFont typeface="Arial"/>
              <a:buNone/>
            </a:pPr>
            <a:r>
              <a:rPr lang="en-GB" sz="1100" b="1" i="0" u="none" strike="noStrike" cap="none">
                <a:solidFill>
                  <a:srgbClr val="FFFFFF"/>
                </a:solidFill>
                <a:latin typeface="Arial"/>
                <a:ea typeface="Arial"/>
                <a:cs typeface="Arial"/>
                <a:sym typeface="Arial"/>
              </a:rPr>
              <a:t>XXXX</a:t>
            </a:r>
            <a:endParaRPr sz="1400" b="0" i="0" u="none" strike="noStrike" cap="none">
              <a:solidFill>
                <a:srgbClr val="000000"/>
              </a:solidFill>
              <a:latin typeface="Arial"/>
              <a:ea typeface="Arial"/>
              <a:cs typeface="Arial"/>
              <a:sym typeface="Arial"/>
            </a:endParaRPr>
          </a:p>
        </p:txBody>
      </p:sp>
      <p:sp>
        <p:nvSpPr>
          <p:cNvPr id="447" name="Google Shape;447;gdcd8861f6e_0_41"/>
          <p:cNvSpPr txBox="1"/>
          <p:nvPr/>
        </p:nvSpPr>
        <p:spPr>
          <a:xfrm>
            <a:off x="5133975" y="8204200"/>
            <a:ext cx="1440000" cy="174600"/>
          </a:xfrm>
          <a:prstGeom prst="rect">
            <a:avLst/>
          </a:prstGeom>
          <a:noFill/>
          <a:ln>
            <a:noFill/>
          </a:ln>
        </p:spPr>
        <p:txBody>
          <a:bodyPr spcFirstLastPara="1" wrap="square" lIns="0" tIns="0" rIns="0" bIns="0" anchor="ctr" anchorCtr="0">
            <a:noAutofit/>
          </a:bodyPr>
          <a:lstStyle/>
          <a:p>
            <a:pPr marL="0" marR="0" lvl="0" indent="0" algn="r" rtl="0">
              <a:lnSpc>
                <a:spcPct val="107000"/>
              </a:lnSpc>
              <a:spcBef>
                <a:spcPts val="0"/>
              </a:spcBef>
              <a:spcAft>
                <a:spcPts val="0"/>
              </a:spcAft>
              <a:buClr>
                <a:srgbClr val="FFFFFF"/>
              </a:buClr>
              <a:buSzPts val="1100"/>
              <a:buFont typeface="Arial"/>
              <a:buNone/>
            </a:pPr>
            <a:r>
              <a:rPr lang="en-GB" sz="1100" b="1" i="0" u="none" strike="noStrike" cap="none">
                <a:solidFill>
                  <a:srgbClr val="FFFFFF"/>
                </a:solidFill>
                <a:latin typeface="Arial"/>
                <a:ea typeface="Arial"/>
                <a:cs typeface="Arial"/>
                <a:sym typeface="Arial"/>
              </a:rPr>
              <a:t>XXXX</a:t>
            </a:r>
            <a:endParaRPr sz="1400" b="0" i="0" u="none" strike="noStrike" cap="none">
              <a:solidFill>
                <a:srgbClr val="000000"/>
              </a:solidFill>
              <a:latin typeface="Arial"/>
              <a:ea typeface="Arial"/>
              <a:cs typeface="Arial"/>
              <a:sym typeface="Arial"/>
            </a:endParaRPr>
          </a:p>
        </p:txBody>
      </p:sp>
      <p:sp>
        <p:nvSpPr>
          <p:cNvPr id="448" name="Google Shape;448;gdcd8861f6e_0_41"/>
          <p:cNvSpPr txBox="1"/>
          <p:nvPr/>
        </p:nvSpPr>
        <p:spPr>
          <a:xfrm>
            <a:off x="381000" y="5629275"/>
            <a:ext cx="5981700" cy="347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1D609D"/>
              </a:buClr>
              <a:buSzPts val="1800"/>
              <a:buFont typeface="Arial"/>
              <a:buNone/>
            </a:pPr>
            <a:r>
              <a:rPr lang="en-GB" b="1">
                <a:solidFill>
                  <a:srgbClr val="1D609D"/>
                </a:solidFill>
              </a:rPr>
              <a:t>Our Mission </a:t>
            </a:r>
            <a:endParaRPr sz="1100"/>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In a nutshell our Mission is to ‘Build Confidence and Create Simplicity’. This year, the Outcome Delivery Plan for the MoJ sets out its mission as “Rebuild public confidence in the justice system”.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Our D&amp;T mission absolutely needs to support and deliver this mission. In order to rebuild public confidence in the justice system, there needs to be confidence in both the new and existing digital and technology services upon which that system operates.  So, the first part of our mission for this year is Building Confidence.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The second part is Creating Simplicity. Why? We have one of the most complex digital and technology estates in government. It’s hard to have confidence and trust in an estate that has this level of complexity and often seems to be on fire. Simplicity has been shown to foster confidence - people have trust in things that are straightforward and easy to understand. We also have some very complex problems to solve at the MoJ - protecting the public, improving safety and security in prisons, reducing reoffending, and swift access to justice. In order to solve these complex problems in an incremental and iterative way we need to simplify and break them down.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dcd8861f6e_0_61"/>
          <p:cNvSpPr txBox="1"/>
          <p:nvPr/>
        </p:nvSpPr>
        <p:spPr>
          <a:xfrm>
            <a:off x="457200" y="1123950"/>
            <a:ext cx="59817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So that’s the what - what about the how?  What is our culture, who are we, how do we operate?  We should all seek to embody the MoJ values: Purpose, Humanity, Openness and Together.  But we need to (and do) do more than that.  Our culture and ways of working can be summed up as, we:</a:t>
            </a:r>
            <a:endParaRPr sz="1100" b="0" i="0" u="none" strike="noStrike" cap="none">
              <a:solidFill>
                <a:schemeClr val="dk1"/>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20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Listen - understand our users and what’s important to them</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Deliver - rapidly deliver services that affect real demonstrable benefits for users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Communicate - what we’re doing, why we’re doing it and when we’re doing it</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Specialise - being the best at what we do and taking the time to invest in our skills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Imagine - think creatively about the real problem and right solution</a:t>
            </a:r>
            <a:endParaRPr sz="1100" b="0" i="0" u="none" strike="noStrike" cap="none">
              <a:solidFill>
                <a:srgbClr val="000000"/>
              </a:solidFill>
              <a:latin typeface="Arial"/>
              <a:ea typeface="Arial"/>
              <a:cs typeface="Arial"/>
              <a:sym typeface="Arial"/>
            </a:endParaRPr>
          </a:p>
        </p:txBody>
      </p:sp>
      <p:sp>
        <p:nvSpPr>
          <p:cNvPr id="454" name="Google Shape;454;gdcd8861f6e_0_61"/>
          <p:cNvSpPr txBox="1"/>
          <p:nvPr/>
        </p:nvSpPr>
        <p:spPr>
          <a:xfrm>
            <a:off x="457200" y="1048029"/>
            <a:ext cx="6465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609D"/>
              </a:buClr>
              <a:buSzPts val="1800"/>
              <a:buFont typeface="Arial"/>
              <a:buNone/>
            </a:pPr>
            <a:r>
              <a:rPr lang="en-GB" sz="1400" b="1" i="0" u="none" strike="noStrike" cap="none">
                <a:solidFill>
                  <a:srgbClr val="1D609D"/>
                </a:solidFill>
                <a:latin typeface="Arial"/>
                <a:ea typeface="Arial"/>
                <a:cs typeface="Arial"/>
                <a:sym typeface="Arial"/>
              </a:rPr>
              <a:t>What about how we deliver?</a:t>
            </a:r>
            <a:endParaRPr sz="1400" b="0" i="0" u="none" strike="noStrike" cap="none">
              <a:solidFill>
                <a:srgbClr val="000000"/>
              </a:solidFill>
              <a:highlight>
                <a:srgbClr val="FFFF00"/>
              </a:highlight>
              <a:latin typeface="Calibri"/>
              <a:ea typeface="Calibri"/>
              <a:cs typeface="Calibri"/>
              <a:sym typeface="Calibri"/>
            </a:endParaRPr>
          </a:p>
        </p:txBody>
      </p:sp>
      <p:sp>
        <p:nvSpPr>
          <p:cNvPr id="455" name="Google Shape;455;gdcd8861f6e_0_61"/>
          <p:cNvSpPr txBox="1"/>
          <p:nvPr/>
        </p:nvSpPr>
        <p:spPr>
          <a:xfrm>
            <a:off x="457200" y="7208800"/>
            <a:ext cx="5981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pic>
        <p:nvPicPr>
          <p:cNvPr id="456" name="Google Shape;456;gdcd8861f6e_0_61"/>
          <p:cNvPicPr preferRelativeResize="0"/>
          <p:nvPr/>
        </p:nvPicPr>
        <p:blipFill rotWithShape="1">
          <a:blip r:embed="rId3">
            <a:alphaModFix/>
          </a:blip>
          <a:srcRect/>
          <a:stretch/>
        </p:blipFill>
        <p:spPr>
          <a:xfrm>
            <a:off x="152400" y="3483375"/>
            <a:ext cx="6553200" cy="32330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5"/>
          <p:cNvSpPr txBox="1">
            <a:spLocks noGrp="1"/>
          </p:cNvSpPr>
          <p:nvPr>
            <p:ph type="title"/>
          </p:nvPr>
        </p:nvSpPr>
        <p:spPr>
          <a:xfrm>
            <a:off x="601662" y="2938462"/>
            <a:ext cx="5654700" cy="95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GB" sz="2800" b="0" i="0" u="none">
                <a:solidFill>
                  <a:schemeClr val="lt1"/>
                </a:solidFill>
                <a:latin typeface="Arial"/>
                <a:ea typeface="Arial"/>
                <a:cs typeface="Arial"/>
                <a:sym typeface="Arial"/>
              </a:rPr>
              <a:t>Induction Materials</a:t>
            </a:r>
            <a:endParaRPr/>
          </a:p>
        </p:txBody>
      </p:sp>
      <p:sp>
        <p:nvSpPr>
          <p:cNvPr id="462" name="Google Shape;462;p15"/>
          <p:cNvSpPr txBox="1">
            <a:spLocks noGrp="1"/>
          </p:cNvSpPr>
          <p:nvPr>
            <p:ph type="body" idx="1"/>
          </p:nvPr>
        </p:nvSpPr>
        <p:spPr>
          <a:xfrm>
            <a:off x="601662" y="3890962"/>
            <a:ext cx="5654700" cy="274320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All information for you are on the following slides.</a:t>
            </a:r>
            <a:endParaRPr/>
          </a:p>
        </p:txBody>
      </p:sp>
      <p:sp>
        <p:nvSpPr>
          <p:cNvPr id="463" name="Google Shape;463;p15"/>
          <p:cNvSpPr txBox="1"/>
          <p:nvPr/>
        </p:nvSpPr>
        <p:spPr>
          <a:xfrm>
            <a:off x="63754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aphicFrame>
        <p:nvGraphicFramePr>
          <p:cNvPr id="471" name="Google Shape;471;p16"/>
          <p:cNvGraphicFramePr/>
          <p:nvPr>
            <p:extLst>
              <p:ext uri="{D42A27DB-BD31-4B8C-83A1-F6EECF244321}">
                <p14:modId xmlns:p14="http://schemas.microsoft.com/office/powerpoint/2010/main" val="4031006094"/>
              </p:ext>
            </p:extLst>
          </p:nvPr>
        </p:nvGraphicFramePr>
        <p:xfrm>
          <a:off x="776287" y="2473325"/>
          <a:ext cx="5565775" cy="7356475"/>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7356475">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dirty="0">
                        <a:solidFill>
                          <a:schemeClr val="dk1"/>
                        </a:solidFill>
                        <a:latin typeface="Calibri"/>
                        <a:ea typeface="Calibri"/>
                        <a:cs typeface="Calibri"/>
                        <a:sym typeface="Calibri"/>
                      </a:endParaRPr>
                    </a:p>
                  </a:txBody>
                  <a:tcPr marL="91450" marR="91450" marT="45725" marB="45725">
                    <a:lnL w="12700" cmpd="sng">
                      <a:noFill/>
                      <a:prstDash val="solid"/>
                    </a:lnL>
                    <a:lnR w="9525" cap="flat" cmpd="sng">
                      <a:noFill/>
                      <a:prstDash val="solid"/>
                      <a:round/>
                      <a:headEnd type="none" w="sm" len="sm"/>
                      <a:tailEnd type="none" w="sm" len="sm"/>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65112" marR="0" lvl="0" indent="0" algn="l" rtl="0">
                        <a:lnSpc>
                          <a:spcPct val="107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By 21</a:t>
                      </a:r>
                      <a:r>
                        <a:rPr lang="en-GB" sz="1200" b="0" i="0" u="none" strike="noStrike" cap="none" baseline="30000" dirty="0">
                          <a:solidFill>
                            <a:schemeClr val="dk1"/>
                          </a:solidFill>
                          <a:latin typeface="Arial"/>
                          <a:ea typeface="Arial"/>
                          <a:cs typeface="Arial"/>
                          <a:sym typeface="Arial"/>
                        </a:rPr>
                        <a:t>st</a:t>
                      </a:r>
                      <a:r>
                        <a:rPr lang="en-GB" sz="1200" b="0" i="0" u="none" strike="noStrike" cap="none" dirty="0">
                          <a:solidFill>
                            <a:schemeClr val="dk1"/>
                          </a:solidFill>
                          <a:latin typeface="Arial"/>
                          <a:ea typeface="Arial"/>
                          <a:cs typeface="Arial"/>
                          <a:sym typeface="Arial"/>
                        </a:rPr>
                        <a:t> June you will have received new MoJ IT kit, SMART phones, access to our Intranet, SOP systems and Justice email accounts.  This will allow access to email communications and the opportunity to start familiarising yourself with our key systems and learning. More information is set out here: </a:t>
                      </a:r>
                      <a:r>
                        <a:rPr lang="en-GB" sz="1200" b="0" i="0" u="sng" strike="noStrike" cap="none" dirty="0">
                          <a:solidFill>
                            <a:schemeClr val="dk1"/>
                          </a:solidFill>
                          <a:hlinkClick r:id="rId3">
                            <a:extLst>
                              <a:ext uri="{A12FA001-AC4F-418D-AE19-62706E023703}">
                                <ahyp:hlinkClr xmlns:ahyp="http://schemas.microsoft.com/office/drawing/2018/hyperlinkcolor" val="tx"/>
                              </a:ext>
                            </a:extLst>
                          </a:hlinkClick>
                        </a:rPr>
                        <a:t>Technology rollout – Welcome Hub (hmppsintranet.org.uk)</a:t>
                      </a:r>
                      <a:endParaRPr sz="1400" u="none" strike="noStrike" cap="none" dirty="0"/>
                    </a:p>
                    <a:p>
                      <a:pPr marL="265112" marR="0" lvl="0" indent="0" algn="l" rtl="0">
                        <a:lnSpc>
                          <a:spcPct val="107000"/>
                        </a:lnSpc>
                        <a:spcBef>
                          <a:spcPts val="8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65112" marR="0" lvl="0" indent="0" algn="l" rtl="0">
                        <a:lnSpc>
                          <a:spcPct val="107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Preliminary employee checks and security vetting will be completed before Day 1 of transfer. HRBP’s will work with areas of the business where any further actions are required following this stage. Further information including FAQ’s can be found here: </a:t>
                      </a:r>
                      <a:r>
                        <a:rPr lang="en-GB" sz="1200" b="0" i="0" u="sng" strike="noStrike" cap="none" dirty="0">
                          <a:solidFill>
                            <a:schemeClr val="dk1"/>
                          </a:solidFill>
                          <a:hlinkClick r:id="rId4">
                            <a:extLst>
                              <a:ext uri="{A12FA001-AC4F-418D-AE19-62706E023703}">
                                <ahyp:hlinkClr xmlns:ahyp="http://schemas.microsoft.com/office/drawing/2018/hyperlinkcolor" val="tx"/>
                              </a:ext>
                            </a:extLst>
                          </a:hlinkClick>
                        </a:rPr>
                        <a:t>Vetting – Welcome Hub (hmppsintranet.org.uk)</a:t>
                      </a:r>
                      <a:endParaRPr sz="1400" u="none" strike="noStrike" cap="none" dirty="0"/>
                    </a:p>
                    <a:p>
                      <a:pPr marL="265112" marR="0" lvl="0" indent="0" algn="l" rtl="0">
                        <a:lnSpc>
                          <a:spcPct val="107000"/>
                        </a:lnSpc>
                        <a:spcBef>
                          <a:spcPts val="800"/>
                        </a:spcBef>
                        <a:spcAft>
                          <a:spcPts val="0"/>
                        </a:spcAft>
                        <a:buClr>
                          <a:schemeClr val="dk1"/>
                        </a:buClr>
                        <a:buSzPts val="1100"/>
                        <a:buFont typeface="Calibri"/>
                        <a:buNone/>
                      </a:pPr>
                      <a:endParaRPr sz="1100" b="0" i="0" u="sng" strike="noStrike" cap="none" dirty="0">
                        <a:solidFill>
                          <a:srgbClr val="2E75B6"/>
                        </a:solidFill>
                        <a:latin typeface="Arial"/>
                        <a:ea typeface="Arial"/>
                        <a:cs typeface="Arial"/>
                        <a:sym typeface="Arial"/>
                      </a:endParaRPr>
                    </a:p>
                    <a:p>
                      <a:pPr marL="265112" marR="0" lvl="0" indent="0" algn="l" rtl="0">
                        <a:lnSpc>
                          <a:spcPct val="107000"/>
                        </a:lnSpc>
                        <a:spcBef>
                          <a:spcPts val="800"/>
                        </a:spcBef>
                        <a:spcAft>
                          <a:spcPts val="0"/>
                        </a:spcAft>
                        <a:buClr>
                          <a:srgbClr val="2E75B6"/>
                        </a:buClr>
                        <a:buSzPts val="1200"/>
                        <a:buFont typeface="Calibri"/>
                        <a:buNone/>
                      </a:pPr>
                      <a:r>
                        <a:rPr lang="en-GB" sz="1200" b="0" i="0" u="sng" strike="noStrike" cap="none" dirty="0">
                          <a:solidFill>
                            <a:srgbClr val="2E75B6"/>
                          </a:solidFill>
                          <a:hlinkClick r:id="rId5">
                            <a:extLst>
                              <a:ext uri="{A12FA001-AC4F-418D-AE19-62706E023703}">
                                <ahyp:hlinkClr xmlns:ahyp="http://schemas.microsoft.com/office/drawing/2018/hyperlinkcolor" val="tx"/>
                              </a:ext>
                            </a:extLst>
                          </a:hlinkClick>
                        </a:rPr>
                        <a:t>The Welcome Hub induction pages</a:t>
                      </a:r>
                      <a:r>
                        <a:rPr lang="en-GB" sz="1200" b="0" i="0" u="none" strike="noStrike" cap="none" dirty="0">
                          <a:solidFill>
                            <a:srgbClr val="2E75B6"/>
                          </a:solidFill>
                          <a:latin typeface="Arial"/>
                          <a:ea typeface="Arial"/>
                          <a:cs typeface="Arial"/>
                          <a:sym typeface="Arial"/>
                        </a:rPr>
                        <a:t> </a:t>
                      </a:r>
                      <a:r>
                        <a:rPr lang="en-GB" sz="1200" b="0" i="0" u="none" strike="noStrike" cap="none" dirty="0">
                          <a:solidFill>
                            <a:schemeClr val="dk1"/>
                          </a:solidFill>
                          <a:latin typeface="Arial"/>
                          <a:ea typeface="Arial"/>
                          <a:cs typeface="Arial"/>
                          <a:sym typeface="Arial"/>
                        </a:rPr>
                        <a:t>cover some of the high level induction materials and information that you will need. This information is already available to all and widely used. The hub contains information on:</a:t>
                      </a:r>
                      <a:endParaRPr sz="1400" u="none" strike="noStrike" cap="none" dirty="0"/>
                    </a:p>
                    <a:p>
                      <a:pPr marL="265112" marR="0" lvl="0" indent="-76199" algn="l" rtl="0">
                        <a:lnSpc>
                          <a:spcPct val="107000"/>
                        </a:lnSpc>
                        <a:spcBef>
                          <a:spcPts val="800"/>
                        </a:spcBef>
                        <a:spcAft>
                          <a:spcPts val="0"/>
                        </a:spcAft>
                        <a:buClr>
                          <a:schemeClr val="dk1"/>
                        </a:buClr>
                        <a:buSzPts val="1200"/>
                        <a:buFont typeface="Noto Sans Symbols"/>
                        <a:buChar char="∙"/>
                      </a:pPr>
                      <a:r>
                        <a:rPr lang="en-GB" sz="1200" b="0" i="0" u="none" strike="noStrike" cap="none" dirty="0">
                          <a:solidFill>
                            <a:schemeClr val="dk1"/>
                          </a:solidFill>
                          <a:highlight>
                            <a:schemeClr val="lt1"/>
                          </a:highlight>
                          <a:latin typeface="Arial"/>
                          <a:ea typeface="Arial"/>
                          <a:cs typeface="Arial"/>
                          <a:sym typeface="Arial"/>
                        </a:rPr>
                        <a:t>Your Probation Service Induction</a:t>
                      </a:r>
                      <a:endParaRPr sz="1400" u="none" strike="noStrike" cap="none" dirty="0">
                        <a:highlight>
                          <a:schemeClr val="lt1"/>
                        </a:highlight>
                      </a:endParaRPr>
                    </a:p>
                    <a:p>
                      <a:pPr marL="265112" marR="0" lvl="0" indent="-76199" algn="l" rtl="0">
                        <a:lnSpc>
                          <a:spcPct val="107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Arial"/>
                          <a:ea typeface="Arial"/>
                          <a:cs typeface="Arial"/>
                          <a:sym typeface="Arial"/>
                        </a:rPr>
                        <a:t>Your MoJ Induction – this includes a corporate induction guide </a:t>
                      </a:r>
                      <a:endParaRPr sz="1400" u="none" strike="noStrike" cap="none" dirty="0"/>
                    </a:p>
                    <a:p>
                      <a:pPr marL="265112" marR="0" lvl="0" indent="-76199" algn="l" rtl="0">
                        <a:lnSpc>
                          <a:spcPct val="107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Arial"/>
                          <a:ea typeface="Arial"/>
                          <a:cs typeface="Arial"/>
                          <a:sym typeface="Arial"/>
                        </a:rPr>
                        <a:t>Your Civil Service induction</a:t>
                      </a:r>
                      <a:endParaRPr sz="1100" b="0" i="0" u="none" strike="noStrike" cap="none" dirty="0">
                        <a:solidFill>
                          <a:schemeClr val="dk1"/>
                        </a:solidFill>
                        <a:latin typeface="Arial"/>
                        <a:ea typeface="Arial"/>
                        <a:cs typeface="Arial"/>
                        <a:sym typeface="Arial"/>
                      </a:endParaRPr>
                    </a:p>
                    <a:p>
                      <a:pPr marL="265112" marR="0" lvl="0" indent="0" algn="l" rtl="0">
                        <a:lnSpc>
                          <a:spcPct val="107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 </a:t>
                      </a:r>
                      <a:endParaRPr sz="1100" b="0" i="0" u="none" strike="noStrike" cap="none" dirty="0">
                        <a:solidFill>
                          <a:schemeClr val="dk1"/>
                        </a:solidFill>
                        <a:highlight>
                          <a:schemeClr val="lt1"/>
                        </a:highlight>
                        <a:latin typeface="Arial"/>
                        <a:ea typeface="Arial"/>
                        <a:cs typeface="Arial"/>
                        <a:sym typeface="Arial"/>
                      </a:endParaRPr>
                    </a:p>
                    <a:p>
                      <a:pPr marL="265112" marR="0" lvl="0" indent="0" algn="l" rtl="0">
                        <a:lnSpc>
                          <a:spcPct val="107000"/>
                        </a:lnSpc>
                        <a:spcBef>
                          <a:spcPts val="0"/>
                        </a:spcBef>
                        <a:spcAft>
                          <a:spcPts val="0"/>
                        </a:spcAft>
                        <a:buClr>
                          <a:schemeClr val="dk1"/>
                        </a:buClr>
                        <a:buSzPts val="1200"/>
                        <a:buFont typeface="Arial"/>
                        <a:buNone/>
                      </a:pPr>
                      <a:r>
                        <a:rPr lang="en-GB" sz="1200" b="0" i="0" u="none" strike="noStrike" cap="none" dirty="0">
                          <a:solidFill>
                            <a:schemeClr val="dk1"/>
                          </a:solidFill>
                          <a:highlight>
                            <a:schemeClr val="lt1"/>
                          </a:highlight>
                          <a:latin typeface="Arial"/>
                          <a:ea typeface="Arial"/>
                          <a:cs typeface="Arial"/>
                          <a:sym typeface="Arial"/>
                        </a:rPr>
                        <a:t>The Welcome Hub contains a wealth of other information about the staff transfer and about the new Probation Service. </a:t>
                      </a:r>
                      <a:endParaRPr sz="1400" u="none" strike="noStrike" cap="none" dirty="0">
                        <a:highlight>
                          <a:schemeClr val="lt1"/>
                        </a:highlight>
                      </a:endParaRPr>
                    </a:p>
                    <a:p>
                      <a:pPr marL="265112" marR="0" lvl="0" indent="0" algn="l" rtl="0">
                        <a:lnSpc>
                          <a:spcPct val="107000"/>
                        </a:lnSpc>
                        <a:spcBef>
                          <a:spcPts val="800"/>
                        </a:spcBef>
                        <a:spcAft>
                          <a:spcPts val="0"/>
                        </a:spcAft>
                        <a:buClr>
                          <a:schemeClr val="dk1"/>
                        </a:buClr>
                        <a:buSzPts val="1200"/>
                        <a:buFont typeface="Calibri"/>
                        <a:buNone/>
                      </a:pPr>
                      <a:endParaRPr sz="1200" b="1" i="0" u="none" strike="noStrike" cap="none" dirty="0">
                        <a:solidFill>
                          <a:schemeClr val="dk1"/>
                        </a:solidFill>
                        <a:latin typeface="Arial"/>
                        <a:ea typeface="Arial"/>
                        <a:cs typeface="Arial"/>
                        <a:sym typeface="Arial"/>
                      </a:endParaRPr>
                    </a:p>
                    <a:p>
                      <a:pPr marL="265112" marR="0" lvl="0" indent="0" algn="l" rtl="0">
                        <a:lnSpc>
                          <a:spcPct val="107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The New Starter Checklist is available on the Welcome Hub to ensure you understand the important actions that they should complete before and after your transition. These are the actions that are relevant to you and doesn’t cover any actions that may  be specific to your team.</a:t>
                      </a:r>
                      <a:endParaRPr sz="1400" u="none" strike="noStrike" cap="none" dirty="0"/>
                    </a:p>
                    <a:p>
                      <a:pPr marL="265112" marR="0" lvl="0" indent="0" algn="l" rtl="0">
                        <a:lnSpc>
                          <a:spcPct val="107000"/>
                        </a:lnSpc>
                        <a:spcBef>
                          <a:spcPts val="80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265112"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68" name="Google Shape;468;p16"/>
          <p:cNvSpPr txBox="1"/>
          <p:nvPr/>
        </p:nvSpPr>
        <p:spPr>
          <a:xfrm>
            <a:off x="371412" y="2540000"/>
            <a:ext cx="1549500" cy="7092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16"/>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470" name="Google Shape;470;p16"/>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dirty="0">
                <a:solidFill>
                  <a:srgbClr val="00577B"/>
                </a:solidFill>
                <a:latin typeface="Arial"/>
                <a:ea typeface="Arial"/>
                <a:cs typeface="Arial"/>
                <a:sym typeface="Arial"/>
              </a:rPr>
              <a:t>Your key Information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A mixture of tools and guidance have been provided to you to support your transition. </a:t>
            </a:r>
            <a:endParaRPr sz="1400" b="0" i="0" u="none" strike="noStrike" cap="none" dirty="0">
              <a:solidFill>
                <a:srgbClr val="000000"/>
              </a:solidFill>
              <a:latin typeface="Arial"/>
              <a:ea typeface="Arial"/>
              <a:cs typeface="Arial"/>
              <a:sym typeface="Arial"/>
            </a:endParaRPr>
          </a:p>
        </p:txBody>
      </p:sp>
      <p:pic>
        <p:nvPicPr>
          <p:cNvPr id="472" name="Google Shape;472;p16" descr="A picture containing graphical user interface&#10;&#10;Description automatically generated"/>
          <p:cNvPicPr preferRelativeResize="0"/>
          <p:nvPr/>
        </p:nvPicPr>
        <p:blipFill rotWithShape="1">
          <a:blip r:embed="rId6">
            <a:alphaModFix/>
          </a:blip>
          <a:srcRect/>
          <a:stretch/>
        </p:blipFill>
        <p:spPr>
          <a:xfrm>
            <a:off x="655637" y="2505075"/>
            <a:ext cx="1055687" cy="1055687"/>
          </a:xfrm>
          <a:prstGeom prst="rect">
            <a:avLst/>
          </a:prstGeom>
          <a:noFill/>
          <a:ln>
            <a:noFill/>
          </a:ln>
        </p:spPr>
      </p:pic>
      <p:sp>
        <p:nvSpPr>
          <p:cNvPr id="473" name="Google Shape;473;p16"/>
          <p:cNvSpPr txBox="1"/>
          <p:nvPr/>
        </p:nvSpPr>
        <p:spPr>
          <a:xfrm>
            <a:off x="506412" y="3435350"/>
            <a:ext cx="1279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Equipment</a:t>
            </a:r>
            <a:endParaRPr sz="1400" b="0" i="0" u="none" strike="noStrike" cap="none">
              <a:solidFill>
                <a:srgbClr val="000000"/>
              </a:solidFill>
              <a:latin typeface="Arial"/>
              <a:ea typeface="Arial"/>
              <a:cs typeface="Arial"/>
              <a:sym typeface="Arial"/>
            </a:endParaRPr>
          </a:p>
        </p:txBody>
      </p:sp>
      <p:pic>
        <p:nvPicPr>
          <p:cNvPr id="474" name="Google Shape;474;p16" descr="A picture containing text, queen&#10;&#10;Description automatically generated"/>
          <p:cNvPicPr preferRelativeResize="0"/>
          <p:nvPr/>
        </p:nvPicPr>
        <p:blipFill rotWithShape="1">
          <a:blip r:embed="rId7">
            <a:alphaModFix/>
          </a:blip>
          <a:srcRect/>
          <a:stretch/>
        </p:blipFill>
        <p:spPr>
          <a:xfrm>
            <a:off x="542925" y="5703887"/>
            <a:ext cx="1430337" cy="1431925"/>
          </a:xfrm>
          <a:prstGeom prst="rect">
            <a:avLst/>
          </a:prstGeom>
          <a:noFill/>
          <a:ln>
            <a:noFill/>
          </a:ln>
        </p:spPr>
      </p:pic>
      <p:sp>
        <p:nvSpPr>
          <p:cNvPr id="475" name="Google Shape;475;p16"/>
          <p:cNvSpPr txBox="1"/>
          <p:nvPr/>
        </p:nvSpPr>
        <p:spPr>
          <a:xfrm>
            <a:off x="542925" y="7178675"/>
            <a:ext cx="1278000" cy="5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Induction &amp; information</a:t>
            </a:r>
            <a:endParaRPr sz="1400" b="0" i="0" u="none" strike="noStrike" cap="none">
              <a:solidFill>
                <a:srgbClr val="000000"/>
              </a:solidFill>
              <a:latin typeface="Arial"/>
              <a:ea typeface="Arial"/>
              <a:cs typeface="Arial"/>
              <a:sym typeface="Arial"/>
            </a:endParaRPr>
          </a:p>
        </p:txBody>
      </p:sp>
      <p:pic>
        <p:nvPicPr>
          <p:cNvPr id="476" name="Google Shape;476;p16" descr="Decorative image of checklist"/>
          <p:cNvPicPr preferRelativeResize="0"/>
          <p:nvPr/>
        </p:nvPicPr>
        <p:blipFill rotWithShape="1">
          <a:blip r:embed="rId8">
            <a:alphaModFix/>
          </a:blip>
          <a:srcRect/>
          <a:stretch/>
        </p:blipFill>
        <p:spPr>
          <a:xfrm>
            <a:off x="727075" y="7850187"/>
            <a:ext cx="1058862" cy="1058862"/>
          </a:xfrm>
          <a:prstGeom prst="rect">
            <a:avLst/>
          </a:prstGeom>
          <a:noFill/>
          <a:ln>
            <a:noFill/>
          </a:ln>
        </p:spPr>
      </p:pic>
      <p:sp>
        <p:nvSpPr>
          <p:cNvPr id="477" name="Google Shape;477;p16"/>
          <p:cNvSpPr txBox="1"/>
          <p:nvPr/>
        </p:nvSpPr>
        <p:spPr>
          <a:xfrm>
            <a:off x="542925" y="8902700"/>
            <a:ext cx="1278000" cy="5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Checklist of actions </a:t>
            </a:r>
            <a:endParaRPr sz="1400" b="0" i="0" u="none" strike="noStrike" cap="none">
              <a:solidFill>
                <a:srgbClr val="000000"/>
              </a:solidFill>
              <a:latin typeface="Arial"/>
              <a:ea typeface="Arial"/>
              <a:cs typeface="Arial"/>
              <a:sym typeface="Arial"/>
            </a:endParaRPr>
          </a:p>
        </p:txBody>
      </p:sp>
      <p:sp>
        <p:nvSpPr>
          <p:cNvPr id="478" name="Google Shape;478;p16"/>
          <p:cNvSpPr txBox="1"/>
          <p:nvPr/>
        </p:nvSpPr>
        <p:spPr>
          <a:xfrm>
            <a:off x="352425" y="5049837"/>
            <a:ext cx="1657500" cy="52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Employee checks &amp; security vetting</a:t>
            </a:r>
            <a:endParaRPr sz="1400" b="0" i="0" u="none" strike="noStrike" cap="none">
              <a:solidFill>
                <a:srgbClr val="000000"/>
              </a:solidFill>
              <a:latin typeface="Arial"/>
              <a:ea typeface="Arial"/>
              <a:cs typeface="Arial"/>
              <a:sym typeface="Arial"/>
            </a:endParaRPr>
          </a:p>
        </p:txBody>
      </p:sp>
      <p:pic>
        <p:nvPicPr>
          <p:cNvPr id="479" name="Google Shape;479;p16" descr="Text, calendar&#10;&#10;Description automatically generated"/>
          <p:cNvPicPr preferRelativeResize="0"/>
          <p:nvPr/>
        </p:nvPicPr>
        <p:blipFill rotWithShape="1">
          <a:blip r:embed="rId9">
            <a:alphaModFix/>
          </a:blip>
          <a:srcRect/>
          <a:stretch/>
        </p:blipFill>
        <p:spPr>
          <a:xfrm>
            <a:off x="623887" y="4143375"/>
            <a:ext cx="1243012" cy="9445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7"/>
          <p:cNvSpPr txBox="1"/>
          <p:nvPr/>
        </p:nvSpPr>
        <p:spPr>
          <a:xfrm>
            <a:off x="406400" y="2473325"/>
            <a:ext cx="1549500" cy="7092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7"/>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486" name="Google Shape;486;p17"/>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graphicFrame>
        <p:nvGraphicFramePr>
          <p:cNvPr id="487" name="Google Shape;487;p17"/>
          <p:cNvGraphicFramePr/>
          <p:nvPr>
            <p:extLst>
              <p:ext uri="{D42A27DB-BD31-4B8C-83A1-F6EECF244321}">
                <p14:modId xmlns:p14="http://schemas.microsoft.com/office/powerpoint/2010/main" val="155730600"/>
              </p:ext>
            </p:extLst>
          </p:nvPr>
        </p:nvGraphicFramePr>
        <p:xfrm>
          <a:off x="776287" y="2473325"/>
          <a:ext cx="5565775" cy="5996633"/>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5995975">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65112" marR="0" lvl="0" indent="0" algn="l" rtl="0">
                        <a:lnSpc>
                          <a:spcPct val="107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All employees have access to SOP employee or manager self-service. SOP holds your absence records and personal details, such as emergency contacts and next of kin. It is a fast and accurate way to make pay claims for overtime or expenses. Line Managers can also process actions online via SOP such as absence, temporary promotion and changes of line management. Any diversity information entered is not visible to your line manager – it will remain confidential.</a:t>
                      </a:r>
                      <a:endParaRPr sz="1400" u="none" strike="noStrike" cap="none" dirty="0"/>
                    </a:p>
                    <a:p>
                      <a:pPr marL="265112" marR="0" lvl="0" indent="0" algn="l" rtl="0">
                        <a:lnSpc>
                          <a:spcPct val="107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You will be able to access SOP after transfer, using your Ministry of Justice technology. You can find guidance for how to log into SOP on </a:t>
                      </a:r>
                      <a:r>
                        <a:rPr lang="en-GB" sz="1200" b="0" i="0" u="none" strike="noStrike" cap="none" dirty="0" err="1">
                          <a:solidFill>
                            <a:schemeClr val="dk1"/>
                          </a:solidFill>
                          <a:latin typeface="Arial"/>
                          <a:ea typeface="Arial"/>
                          <a:cs typeface="Arial"/>
                          <a:sym typeface="Arial"/>
                        </a:rPr>
                        <a:t>myHub</a:t>
                      </a:r>
                      <a:r>
                        <a:rPr lang="en-GB" sz="1200" b="0" i="0" u="none" strike="noStrike" cap="none" dirty="0">
                          <a:solidFill>
                            <a:schemeClr val="dk1"/>
                          </a:solidFill>
                          <a:latin typeface="Arial"/>
                          <a:ea typeface="Arial"/>
                          <a:cs typeface="Arial"/>
                          <a:sym typeface="Arial"/>
                        </a:rPr>
                        <a:t> (on the Intranet) by searching for ‘SOP Log in and set up.’</a:t>
                      </a:r>
                      <a:endParaRPr sz="1400" u="none" strike="noStrike" cap="none" dirty="0"/>
                    </a:p>
                    <a:p>
                      <a:pPr marL="265112" marR="0" lvl="0" indent="0" algn="l" rtl="0">
                        <a:lnSpc>
                          <a:spcPct val="107000"/>
                        </a:lnSpc>
                        <a:spcBef>
                          <a:spcPts val="80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265112" marR="0" lvl="0" indent="0" algn="l" rtl="0">
                        <a:lnSpc>
                          <a:spcPct val="107000"/>
                        </a:lnSpc>
                        <a:spcBef>
                          <a:spcPts val="800"/>
                        </a:spcBef>
                        <a:spcAft>
                          <a:spcPts val="0"/>
                        </a:spcAft>
                        <a:buClr>
                          <a:schemeClr val="dk1"/>
                        </a:buClr>
                        <a:buSzPts val="1200"/>
                        <a:buFont typeface="Arial"/>
                        <a:buNone/>
                      </a:pPr>
                      <a:r>
                        <a:rPr lang="en-GB" sz="1200" b="0" i="0" u="none" strike="noStrike" cap="none" dirty="0" err="1">
                          <a:solidFill>
                            <a:schemeClr val="dk1"/>
                          </a:solidFill>
                          <a:latin typeface="Arial"/>
                          <a:ea typeface="Arial"/>
                          <a:cs typeface="Arial"/>
                          <a:sym typeface="Arial"/>
                        </a:rPr>
                        <a:t>myHub</a:t>
                      </a:r>
                      <a:r>
                        <a:rPr lang="en-GB" sz="1200" b="0" i="0" u="none" strike="noStrike" cap="none" dirty="0">
                          <a:solidFill>
                            <a:schemeClr val="dk1"/>
                          </a:solidFill>
                          <a:latin typeface="Arial"/>
                          <a:ea typeface="Arial"/>
                          <a:cs typeface="Arial"/>
                          <a:sym typeface="Arial"/>
                        </a:rPr>
                        <a:t> is an information portal which holds advice and guidance, such as job aids, process advice and forms used in conjunction with Shared Service transactions and SOP. </a:t>
                      </a:r>
                      <a:r>
                        <a:rPr lang="en-GB" sz="1200" b="0" i="0" u="none" strike="noStrike" cap="none" dirty="0" err="1">
                          <a:solidFill>
                            <a:schemeClr val="dk1"/>
                          </a:solidFill>
                          <a:latin typeface="Arial"/>
                          <a:ea typeface="Arial"/>
                          <a:cs typeface="Arial"/>
                          <a:sym typeface="Arial"/>
                        </a:rPr>
                        <a:t>myHub</a:t>
                      </a:r>
                      <a:r>
                        <a:rPr lang="en-GB" sz="1200" b="0" i="0" u="none" strike="noStrike" cap="none" dirty="0">
                          <a:solidFill>
                            <a:schemeClr val="dk1"/>
                          </a:solidFill>
                          <a:latin typeface="Arial"/>
                          <a:ea typeface="Arial"/>
                          <a:cs typeface="Arial"/>
                          <a:sym typeface="Arial"/>
                        </a:rPr>
                        <a:t> also includes ‘How To’ guidance and full contact details – telephone and email – for the SSCL Contact Centre and all transactional teams.</a:t>
                      </a:r>
                      <a:endParaRPr sz="1400" u="none" strike="noStrike" cap="none" dirty="0"/>
                    </a:p>
                    <a:p>
                      <a:pPr marL="265112" marR="0" lvl="0" indent="0" algn="l" rtl="0">
                        <a:lnSpc>
                          <a:spcPct val="107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You will be able access </a:t>
                      </a:r>
                      <a:r>
                        <a:rPr lang="en-GB" sz="1200" b="0" i="0" u="none" strike="noStrike" cap="none" dirty="0" err="1">
                          <a:solidFill>
                            <a:schemeClr val="dk1"/>
                          </a:solidFill>
                          <a:latin typeface="Arial"/>
                          <a:ea typeface="Arial"/>
                          <a:cs typeface="Arial"/>
                          <a:sym typeface="Arial"/>
                        </a:rPr>
                        <a:t>myhub</a:t>
                      </a:r>
                      <a:r>
                        <a:rPr lang="en-GB" sz="1200" b="0" i="0" u="none" strike="noStrike" cap="none" dirty="0">
                          <a:solidFill>
                            <a:schemeClr val="dk1"/>
                          </a:solidFill>
                          <a:latin typeface="Arial"/>
                          <a:ea typeface="Arial"/>
                          <a:cs typeface="Arial"/>
                          <a:sym typeface="Arial"/>
                        </a:rPr>
                        <a:t> here: https://hmpps.myhub.sscl.com/</a:t>
                      </a:r>
                      <a:br>
                        <a:rPr lang="en-GB" sz="1200" b="0" i="0" u="none" strike="noStrike" cap="none" dirty="0">
                          <a:solidFill>
                            <a:schemeClr val="dk1"/>
                          </a:solidFill>
                          <a:latin typeface="Arial"/>
                          <a:ea typeface="Arial"/>
                          <a:cs typeface="Arial"/>
                          <a:sym typeface="Arial"/>
                        </a:rPr>
                      </a:br>
                      <a:r>
                        <a:rPr lang="en-GB" sz="1200" b="0" i="0" u="none" strike="noStrike" cap="none" dirty="0">
                          <a:solidFill>
                            <a:schemeClr val="dk1"/>
                          </a:solidFill>
                          <a:latin typeface="Arial"/>
                          <a:ea typeface="Arial"/>
                          <a:cs typeface="Arial"/>
                          <a:sym typeface="Arial"/>
                        </a:rPr>
                        <a:t>when you receive your ministry of justice technology. Please familiarise yourself with it so you know where to go for information and we recommend we save it to your favourites.</a:t>
                      </a:r>
                      <a:endParaRPr sz="1400" u="none" strike="noStrike" cap="none" dirty="0"/>
                    </a:p>
                    <a:p>
                      <a:pPr marL="265112" marR="0" lvl="0" indent="0" algn="l" rtl="0">
                        <a:lnSpc>
                          <a:spcPct val="107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 </a:t>
                      </a:r>
                      <a:endParaRPr sz="1200" b="1" i="0" u="none" strike="noStrike" cap="none" dirty="0">
                        <a:solidFill>
                          <a:schemeClr val="dk1"/>
                        </a:solidFill>
                        <a:latin typeface="Arial"/>
                        <a:ea typeface="Arial"/>
                        <a:cs typeface="Arial"/>
                        <a:sym typeface="Arial"/>
                      </a:endParaRPr>
                    </a:p>
                    <a:p>
                      <a:pPr marL="265112" marR="0" lvl="0" indent="0" algn="l" rtl="0">
                        <a:lnSpc>
                          <a:spcPct val="107000"/>
                        </a:lnSpc>
                        <a:spcBef>
                          <a:spcPts val="80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265112"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488" name="Google Shape;488;p17" descr="A picture containing graphical user interface&#10;&#10;Description automatically generated"/>
          <p:cNvPicPr preferRelativeResize="0"/>
          <p:nvPr/>
        </p:nvPicPr>
        <p:blipFill rotWithShape="1">
          <a:blip r:embed="rId3">
            <a:alphaModFix/>
          </a:blip>
          <a:srcRect/>
          <a:stretch/>
        </p:blipFill>
        <p:spPr>
          <a:xfrm>
            <a:off x="655637" y="2505075"/>
            <a:ext cx="1055687" cy="1055687"/>
          </a:xfrm>
          <a:prstGeom prst="rect">
            <a:avLst/>
          </a:prstGeom>
          <a:noFill/>
          <a:ln>
            <a:noFill/>
          </a:ln>
        </p:spPr>
      </p:pic>
      <p:sp>
        <p:nvSpPr>
          <p:cNvPr id="489" name="Google Shape;489;p17"/>
          <p:cNvSpPr txBox="1"/>
          <p:nvPr/>
        </p:nvSpPr>
        <p:spPr>
          <a:xfrm>
            <a:off x="506412" y="3435350"/>
            <a:ext cx="1279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SOP &amp; MyHub</a:t>
            </a:r>
            <a:endParaRPr sz="1400" b="0" i="0" u="none" strike="noStrike" cap="none">
              <a:solidFill>
                <a:srgbClr val="000000"/>
              </a:solidFill>
              <a:latin typeface="Arial"/>
              <a:ea typeface="Arial"/>
              <a:cs typeface="Arial"/>
              <a:sym typeface="Arial"/>
            </a:endParaRPr>
          </a:p>
        </p:txBody>
      </p:sp>
      <p:pic>
        <p:nvPicPr>
          <p:cNvPr id="490" name="Google Shape;490;p17" descr="Decorative image of checklist"/>
          <p:cNvPicPr preferRelativeResize="0"/>
          <p:nvPr/>
        </p:nvPicPr>
        <p:blipFill rotWithShape="1">
          <a:blip r:embed="rId4">
            <a:alphaModFix/>
          </a:blip>
          <a:srcRect/>
          <a:stretch/>
        </p:blipFill>
        <p:spPr>
          <a:xfrm>
            <a:off x="727075" y="7850187"/>
            <a:ext cx="1058862" cy="1058862"/>
          </a:xfrm>
          <a:prstGeom prst="rect">
            <a:avLst/>
          </a:prstGeom>
          <a:noFill/>
          <a:ln>
            <a:noFill/>
          </a:ln>
        </p:spPr>
      </p:pic>
      <p:sp>
        <p:nvSpPr>
          <p:cNvPr id="491" name="Google Shape;491;p17"/>
          <p:cNvSpPr txBox="1"/>
          <p:nvPr/>
        </p:nvSpPr>
        <p:spPr>
          <a:xfrm>
            <a:off x="542925" y="8902700"/>
            <a:ext cx="12780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Booking travel</a:t>
            </a:r>
            <a:endParaRPr sz="1400" b="0" i="0" u="none" strike="noStrike" cap="none">
              <a:solidFill>
                <a:srgbClr val="000000"/>
              </a:solidFill>
              <a:latin typeface="Arial"/>
              <a:ea typeface="Arial"/>
              <a:cs typeface="Arial"/>
              <a:sym typeface="Arial"/>
            </a:endParaRPr>
          </a:p>
        </p:txBody>
      </p:sp>
      <p:sp>
        <p:nvSpPr>
          <p:cNvPr id="492" name="Google Shape;492;p17"/>
          <p:cNvSpPr txBox="1"/>
          <p:nvPr/>
        </p:nvSpPr>
        <p:spPr>
          <a:xfrm>
            <a:off x="2057400" y="7886700"/>
            <a:ext cx="43815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Should you need to travel for work purposes you can book rail, accommodation, air travel, car hire etc through </a:t>
            </a:r>
            <a:r>
              <a:rPr lang="en-GB" sz="1300" b="0" i="0" u="sng" strike="noStrike" cap="none">
                <a:solidFill>
                  <a:schemeClr val="hlink"/>
                </a:solidFill>
                <a:latin typeface="Arial"/>
                <a:ea typeface="Arial"/>
                <a:cs typeface="Arial"/>
                <a:sym typeface="Arial"/>
                <a:hlinkClick r:id="rId5"/>
              </a:rPr>
              <a:t>Digital Travel Solution (DigiTS)</a:t>
            </a:r>
            <a:r>
              <a:rPr lang="en-GB" sz="1300" b="0" i="0" u="none" strike="noStrike" cap="none">
                <a:solidFill>
                  <a:srgbClr val="000000"/>
                </a:solidFill>
                <a:latin typeface="Arial"/>
                <a:ea typeface="Arial"/>
                <a:cs typeface="Arial"/>
                <a:sym typeface="Arial"/>
              </a:rPr>
              <a:t>, our online travel booking system. You will </a:t>
            </a:r>
            <a:r>
              <a:rPr lang="en-GB" sz="1300" b="0" i="0" u="sng" strike="noStrike" cap="none">
                <a:solidFill>
                  <a:schemeClr val="hlink"/>
                </a:solidFill>
                <a:latin typeface="Arial"/>
                <a:ea typeface="Arial"/>
                <a:cs typeface="Arial"/>
                <a:sym typeface="Arial"/>
                <a:hlinkClick r:id="rId6"/>
              </a:rPr>
              <a:t>need to register</a:t>
            </a:r>
            <a:r>
              <a:rPr lang="en-GB" sz="1300" b="0" i="0" u="none" strike="noStrike" cap="none">
                <a:solidFill>
                  <a:srgbClr val="000000"/>
                </a:solidFill>
                <a:latin typeface="Arial"/>
                <a:ea typeface="Arial"/>
                <a:cs typeface="Arial"/>
                <a:sym typeface="Arial"/>
              </a:rPr>
              <a:t> for an account using your work email address (if you do not already have one, and you will need to know the correct centre code which you can get from the business manager in your area. </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
          <p:cNvPicPr preferRelativeResize="0"/>
          <p:nvPr/>
        </p:nvPicPr>
        <p:blipFill rotWithShape="1">
          <a:blip r:embed="rId3">
            <a:alphaModFix/>
          </a:blip>
          <a:srcRect/>
          <a:stretch/>
        </p:blipFill>
        <p:spPr>
          <a:xfrm>
            <a:off x="28575" y="0"/>
            <a:ext cx="6858000" cy="9906000"/>
          </a:xfrm>
          <a:prstGeom prst="rect">
            <a:avLst/>
          </a:prstGeom>
          <a:noFill/>
          <a:ln>
            <a:noFill/>
          </a:ln>
        </p:spPr>
      </p:pic>
      <p:sp>
        <p:nvSpPr>
          <p:cNvPr id="172" name="Google Shape;172;p2" descr="Decorative background"/>
          <p:cNvSpPr/>
          <p:nvPr/>
        </p:nvSpPr>
        <p:spPr>
          <a:xfrm rot="10800000" flipH="1">
            <a:off x="171450" y="169987"/>
            <a:ext cx="6500700" cy="1406400"/>
          </a:xfrm>
          <a:prstGeom prst="rtTriangle">
            <a:avLst/>
          </a:prstGeom>
          <a:solidFill>
            <a:srgbClr val="0057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2"/>
          <p:cNvSpPr txBox="1"/>
          <p:nvPr/>
        </p:nvSpPr>
        <p:spPr>
          <a:xfrm>
            <a:off x="330200" y="292100"/>
            <a:ext cx="1681200" cy="58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Calibri"/>
              <a:buNone/>
            </a:pPr>
            <a:r>
              <a:rPr lang="en-GB" sz="3200" b="0" i="0" u="none" strike="noStrike" cap="none">
                <a:solidFill>
                  <a:schemeClr val="lt1"/>
                </a:solidFill>
                <a:latin typeface="Calibri"/>
                <a:ea typeface="Calibri"/>
                <a:cs typeface="Calibri"/>
                <a:sym typeface="Calibri"/>
              </a:rPr>
              <a:t>Contents</a:t>
            </a:r>
            <a:endParaRPr sz="1400" b="0" i="0" u="none" strike="noStrike" cap="none">
              <a:solidFill>
                <a:srgbClr val="000000"/>
              </a:solidFill>
              <a:latin typeface="Arial"/>
              <a:ea typeface="Arial"/>
              <a:cs typeface="Arial"/>
              <a:sym typeface="Arial"/>
            </a:endParaRPr>
          </a:p>
        </p:txBody>
      </p:sp>
      <p:pic>
        <p:nvPicPr>
          <p:cNvPr id="174" name="Google Shape;174;p2"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6102355" y="8377969"/>
            <a:ext cx="431822" cy="742988"/>
          </a:xfrm>
          <a:prstGeom prst="rect">
            <a:avLst/>
          </a:prstGeom>
          <a:noFill/>
          <a:ln>
            <a:noFill/>
          </a:ln>
        </p:spPr>
      </p:pic>
      <p:sp>
        <p:nvSpPr>
          <p:cNvPr id="175" name="Google Shape;175;p2"/>
          <p:cNvSpPr txBox="1"/>
          <p:nvPr/>
        </p:nvSpPr>
        <p:spPr>
          <a:xfrm>
            <a:off x="477837" y="2401887"/>
            <a:ext cx="6178500" cy="529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2"/>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100"/>
              <a:buFont typeface="Arial"/>
              <a:buNone/>
            </a:pPr>
            <a:fld id="{00000000-1234-1234-1234-123412341234}" type="slidenum">
              <a:rPr lang="en-GB" sz="1100" b="0" i="0" u="none" strike="noStrike" cap="none">
                <a:solidFill>
                  <a:schemeClr val="dk2"/>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177" name="Google Shape;177;p2"/>
          <p:cNvSpPr txBox="1"/>
          <p:nvPr/>
        </p:nvSpPr>
        <p:spPr>
          <a:xfrm>
            <a:off x="6388100" y="3651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graphicFrame>
        <p:nvGraphicFramePr>
          <p:cNvPr id="178" name="Google Shape;178;p2"/>
          <p:cNvGraphicFramePr/>
          <p:nvPr>
            <p:extLst>
              <p:ext uri="{D42A27DB-BD31-4B8C-83A1-F6EECF244321}">
                <p14:modId xmlns:p14="http://schemas.microsoft.com/office/powerpoint/2010/main" val="3975993380"/>
              </p:ext>
            </p:extLst>
          </p:nvPr>
        </p:nvGraphicFramePr>
        <p:xfrm>
          <a:off x="738187" y="2306637"/>
          <a:ext cx="4962525" cy="6228725"/>
        </p:xfrm>
        <a:graphic>
          <a:graphicData uri="http://schemas.openxmlformats.org/drawingml/2006/table">
            <a:tbl>
              <a:tblPr>
                <a:noFill/>
                <a:tableStyleId>{E61BBCDF-C5DB-4E6A-8A6C-5B2B9ECDA0A9}</a:tableStyleId>
              </a:tblPr>
              <a:tblGrid>
                <a:gridCol w="1181100">
                  <a:extLst>
                    <a:ext uri="{9D8B030D-6E8A-4147-A177-3AD203B41FA5}">
                      <a16:colId xmlns:a16="http://schemas.microsoft.com/office/drawing/2014/main" val="20000"/>
                    </a:ext>
                  </a:extLst>
                </a:gridCol>
                <a:gridCol w="3781425">
                  <a:extLst>
                    <a:ext uri="{9D8B030D-6E8A-4147-A177-3AD203B41FA5}">
                      <a16:colId xmlns:a16="http://schemas.microsoft.com/office/drawing/2014/main" val="20001"/>
                    </a:ext>
                  </a:extLst>
                </a:gridCol>
              </a:tblGrid>
              <a:tr h="739775">
                <a:tc>
                  <a:txBody>
                    <a:bodyPr/>
                    <a:lstStyle/>
                    <a:p>
                      <a:pPr marL="0" marR="0" lvl="0" indent="0" algn="l" rtl="0">
                        <a:lnSpc>
                          <a:spcPct val="100000"/>
                        </a:lnSpc>
                        <a:spcBef>
                          <a:spcPts val="0"/>
                        </a:spcBef>
                        <a:spcAft>
                          <a:spcPts val="0"/>
                        </a:spcAft>
                        <a:buClr>
                          <a:schemeClr val="dk1"/>
                        </a:buClr>
                        <a:buSzPts val="1600"/>
                        <a:buFont typeface="Arial"/>
                        <a:buNone/>
                      </a:pPr>
                      <a:r>
                        <a:rPr lang="en-GB" sz="1600" b="1" i="0" u="none" strike="noStrike" cap="none">
                          <a:solidFill>
                            <a:schemeClr val="dk1"/>
                          </a:solidFill>
                          <a:latin typeface="Arial"/>
                          <a:ea typeface="Arial"/>
                          <a:cs typeface="Arial"/>
                          <a:sym typeface="Arial"/>
                        </a:rPr>
                        <a:t>Page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GB" sz="1600" b="1" i="0" u="none" strike="noStrike" cap="none">
                          <a:solidFill>
                            <a:schemeClr val="dk1"/>
                          </a:solidFill>
                          <a:latin typeface="Arial"/>
                          <a:ea typeface="Arial"/>
                          <a:cs typeface="Arial"/>
                          <a:sym typeface="Arial"/>
                        </a:rPr>
                        <a:t>Content</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39775">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Page 3</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Welcome from Gina G</a:t>
                      </a:r>
                      <a:r>
                        <a:rPr lang="en-GB" sz="1600"/>
                        <a:t>ill</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39775">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Page 5</a:t>
                      </a: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MoJ Overview</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39775">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Page 11</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MoJ Function Overview</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28875">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Page 17</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br>
                        <a:rPr lang="en-GB" sz="1600" b="0" i="0" u="none" strike="noStrike" cap="none" dirty="0">
                          <a:solidFill>
                            <a:srgbClr val="000000"/>
                          </a:solidFill>
                          <a:latin typeface="Arial"/>
                          <a:ea typeface="Arial"/>
                          <a:cs typeface="Arial"/>
                          <a:sym typeface="Arial"/>
                        </a:rPr>
                      </a:b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Page 23</a:t>
                      </a:r>
                      <a:endParaRPr sz="1400" u="none" strike="noStrike" cap="none" dirty="0"/>
                    </a:p>
                    <a:p>
                      <a:pPr marL="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Page 25</a:t>
                      </a:r>
                      <a:endParaRPr sz="1400" u="none" strike="noStrike" cap="none" dirty="0"/>
                    </a:p>
                    <a:p>
                      <a:pPr marL="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Page 27 </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Induction Materials</a:t>
                      </a:r>
                      <a:endParaRPr sz="1400" u="none" strike="noStrike" cap="none"/>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Other useful information </a:t>
                      </a:r>
                      <a:endParaRPr sz="1400" u="none" strike="noStrike" cap="none"/>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Learning &amp; Development</a:t>
                      </a:r>
                      <a:endParaRPr sz="1400" u="none" strike="noStrike" cap="none"/>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Wellbeing, Health &amp; Safety</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39775">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dirty="0">
                        <a:solidFill>
                          <a:schemeClr val="dk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8"/>
          <p:cNvSpPr txBox="1"/>
          <p:nvPr/>
        </p:nvSpPr>
        <p:spPr>
          <a:xfrm>
            <a:off x="406400" y="2468562"/>
            <a:ext cx="1549500" cy="7092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8"/>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499" name="Google Shape;499;p18"/>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sp>
        <p:nvSpPr>
          <p:cNvPr id="500" name="Google Shape;500;p18"/>
          <p:cNvSpPr txBox="1"/>
          <p:nvPr/>
        </p:nvSpPr>
        <p:spPr>
          <a:xfrm>
            <a:off x="506412" y="3435350"/>
            <a:ext cx="1279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Staff Locations</a:t>
            </a:r>
            <a:endParaRPr sz="1400" b="0" i="0" u="none" strike="noStrike" cap="none">
              <a:solidFill>
                <a:srgbClr val="000000"/>
              </a:solidFill>
              <a:latin typeface="Arial"/>
              <a:ea typeface="Arial"/>
              <a:cs typeface="Arial"/>
              <a:sym typeface="Arial"/>
            </a:endParaRPr>
          </a:p>
        </p:txBody>
      </p:sp>
      <p:sp>
        <p:nvSpPr>
          <p:cNvPr id="501" name="Google Shape;501;p18"/>
          <p:cNvSpPr txBox="1"/>
          <p:nvPr/>
        </p:nvSpPr>
        <p:spPr>
          <a:xfrm>
            <a:off x="439737" y="8101012"/>
            <a:ext cx="14130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p:txBody>
      </p:sp>
      <p:pic>
        <p:nvPicPr>
          <p:cNvPr id="502" name="Google Shape;502;p18" descr="A picture containing text, posing, group&#10;&#10;Description automatically generated"/>
          <p:cNvPicPr preferRelativeResize="0"/>
          <p:nvPr/>
        </p:nvPicPr>
        <p:blipFill rotWithShape="1">
          <a:blip r:embed="rId3">
            <a:alphaModFix/>
          </a:blip>
          <a:srcRect/>
          <a:stretch/>
        </p:blipFill>
        <p:spPr>
          <a:xfrm>
            <a:off x="406400" y="2468562"/>
            <a:ext cx="1644650" cy="1057275"/>
          </a:xfrm>
          <a:prstGeom prst="rect">
            <a:avLst/>
          </a:prstGeom>
          <a:noFill/>
          <a:ln>
            <a:noFill/>
          </a:ln>
        </p:spPr>
      </p:pic>
      <p:pic>
        <p:nvPicPr>
          <p:cNvPr id="503" name="Google Shape;503;p18"/>
          <p:cNvPicPr preferRelativeResize="0"/>
          <p:nvPr/>
        </p:nvPicPr>
        <p:blipFill rotWithShape="1">
          <a:blip r:embed="rId4">
            <a:alphaModFix/>
          </a:blip>
          <a:srcRect/>
          <a:stretch/>
        </p:blipFill>
        <p:spPr>
          <a:xfrm>
            <a:off x="260350" y="6635750"/>
            <a:ext cx="1695450" cy="1695450"/>
          </a:xfrm>
          <a:prstGeom prst="rect">
            <a:avLst/>
          </a:prstGeom>
          <a:noFill/>
          <a:ln>
            <a:noFill/>
          </a:ln>
        </p:spPr>
      </p:pic>
      <p:sp>
        <p:nvSpPr>
          <p:cNvPr id="504" name="Google Shape;504;p18"/>
          <p:cNvSpPr txBox="1"/>
          <p:nvPr/>
        </p:nvSpPr>
        <p:spPr>
          <a:xfrm>
            <a:off x="1974850" y="3743450"/>
            <a:ext cx="4521300" cy="312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Staff in the MoJ D&amp;T Function work </a:t>
            </a:r>
            <a:r>
              <a:rPr lang="en-GB" sz="1200" u="sng">
                <a:solidFill>
                  <a:schemeClr val="hlink"/>
                </a:solidFill>
                <a:hlinkClick r:id="rId5"/>
              </a:rPr>
              <a:t>flexibly</a:t>
            </a:r>
            <a:r>
              <a:rPr lang="en-GB" sz="1200"/>
              <a:t> following the </a:t>
            </a:r>
            <a:r>
              <a:rPr lang="en-GB" sz="1200" u="sng">
                <a:solidFill>
                  <a:schemeClr val="hlink"/>
                </a:solidFill>
                <a:hlinkClick r:id="rId6"/>
              </a:rPr>
              <a:t>Smarter Working</a:t>
            </a:r>
            <a:r>
              <a:rPr lang="en-GB" sz="1200"/>
              <a:t> principles. Our staff are based all over the country and colleagues regularly travel to different locations for their work. For a list of all MoJ buildings including our 4 HQ buildings (102 Petty France, 10 South Colonnade (at Canary Wharf), Southern House (Croydon) and 5 Wellington Place (leeds), and details of our </a:t>
            </a:r>
            <a:r>
              <a:rPr lang="en-GB" sz="1200" u="sng">
                <a:solidFill>
                  <a:schemeClr val="hlink"/>
                </a:solidFill>
                <a:hlinkClick r:id="rId7"/>
              </a:rPr>
              <a:t>Commuter Hubs</a:t>
            </a:r>
            <a:r>
              <a:rPr lang="en-GB" sz="1200"/>
              <a:t> (shared spaces in Government property where you can work from) visit out </a:t>
            </a:r>
            <a:r>
              <a:rPr lang="en-GB" sz="1200" u="sng">
                <a:solidFill>
                  <a:schemeClr val="hlink"/>
                </a:solidFill>
                <a:hlinkClick r:id="rId8"/>
              </a:rPr>
              <a:t>Buildings and Facilities</a:t>
            </a:r>
            <a:r>
              <a:rPr lang="en-GB" sz="1200"/>
              <a:t> wen pages. The MoJ D&amp;T Function works flexibly and has multiple office locations - its current main HQ locations are:</a:t>
            </a:r>
            <a:endParaRPr sz="1200"/>
          </a:p>
          <a:p>
            <a:pPr marL="0" lvl="0" indent="0" algn="l" rtl="0">
              <a:spcBef>
                <a:spcPts val="0"/>
              </a:spcBef>
              <a:spcAft>
                <a:spcPts val="0"/>
              </a:spcAft>
              <a:buNone/>
            </a:pPr>
            <a:endParaRPr sz="1200"/>
          </a:p>
          <a:p>
            <a:pPr marL="457200" lvl="0" indent="-304800" algn="l" rtl="0">
              <a:spcBef>
                <a:spcPts val="0"/>
              </a:spcBef>
              <a:spcAft>
                <a:spcPts val="0"/>
              </a:spcAft>
              <a:buClr>
                <a:schemeClr val="dk1"/>
              </a:buClr>
              <a:buSzPts val="1200"/>
              <a:buChar char="●"/>
            </a:pPr>
            <a:r>
              <a:rPr lang="en-GB" sz="1200">
                <a:solidFill>
                  <a:schemeClr val="dk1"/>
                </a:solidFill>
              </a:rPr>
              <a:t>102 Petty France, London and we are located on the 10th &amp; 11th floors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10 South Colonnade and we are located on the 2nd floor</a:t>
            </a:r>
            <a:endParaRPr sz="1200">
              <a:solidFill>
                <a:schemeClr val="dk1"/>
              </a:solidFill>
            </a:endParaRPr>
          </a:p>
          <a:p>
            <a:pPr marL="0" lvl="0" indent="0" algn="l" rtl="0">
              <a:spcBef>
                <a:spcPts val="0"/>
              </a:spcBef>
              <a:spcAft>
                <a:spcPts val="0"/>
              </a:spcAft>
              <a:buNone/>
            </a:pPr>
            <a:endParaRPr sz="1100"/>
          </a:p>
        </p:txBody>
      </p:sp>
      <p:sp>
        <p:nvSpPr>
          <p:cNvPr id="505" name="Google Shape;505;p18"/>
          <p:cNvSpPr txBox="1"/>
          <p:nvPr/>
        </p:nvSpPr>
        <p:spPr>
          <a:xfrm>
            <a:off x="2066925" y="6782375"/>
            <a:ext cx="4429200" cy="347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Before your arrival, arrangements will be made to ensure you are added to the relevant ZZ email distribution lists - this will ensure you receive all appropriate team and corporate news and invites. If you think you have not been added please contact the engagement team who will ensure that you are added straight away.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The MoJ D&amp;T Function have various channels and ways to communicate information about what’s going on in the Function that you will have access to when you join;</a:t>
            </a:r>
            <a:endParaRPr sz="1200"/>
          </a:p>
          <a:p>
            <a:pPr marL="457200" lvl="0" indent="-304800" algn="l" rtl="0">
              <a:spcBef>
                <a:spcPts val="0"/>
              </a:spcBef>
              <a:spcAft>
                <a:spcPts val="0"/>
              </a:spcAft>
              <a:buSzPts val="1200"/>
              <a:buChar char="●"/>
            </a:pPr>
            <a:r>
              <a:rPr lang="en-GB" sz="1200"/>
              <a:t>Know the thing</a:t>
            </a:r>
            <a:endParaRPr sz="1200"/>
          </a:p>
          <a:p>
            <a:pPr marL="457200" lvl="0" indent="-304800" algn="l" rtl="0">
              <a:spcBef>
                <a:spcPts val="0"/>
              </a:spcBef>
              <a:spcAft>
                <a:spcPts val="0"/>
              </a:spcAft>
              <a:buSzPts val="1200"/>
              <a:buChar char="●"/>
            </a:pPr>
            <a:r>
              <a:rPr lang="en-GB" sz="1200"/>
              <a:t>Fortnightly Q&amp;A with Gina Gill </a:t>
            </a:r>
            <a:endParaRPr sz="1200"/>
          </a:p>
          <a:p>
            <a:pPr marL="457200" lvl="0" indent="-304800" algn="l" rtl="0">
              <a:spcBef>
                <a:spcPts val="0"/>
              </a:spcBef>
              <a:spcAft>
                <a:spcPts val="0"/>
              </a:spcAft>
              <a:buSzPts val="1200"/>
              <a:buChar char="●"/>
            </a:pPr>
            <a:r>
              <a:rPr lang="en-GB" sz="1200"/>
              <a:t>Slack </a:t>
            </a:r>
            <a:endParaRPr sz="1200"/>
          </a:p>
          <a:p>
            <a:pPr marL="457200" lvl="0" indent="-304800" algn="l" rtl="0">
              <a:spcBef>
                <a:spcPts val="0"/>
              </a:spcBef>
              <a:spcAft>
                <a:spcPts val="0"/>
              </a:spcAft>
              <a:buSzPts val="1200"/>
              <a:buChar char="●"/>
            </a:pPr>
            <a:r>
              <a:rPr lang="en-GB" sz="1200"/>
              <a:t>Weeknote</a:t>
            </a:r>
            <a:endParaRPr sz="1200"/>
          </a:p>
          <a:p>
            <a:pPr marL="457200" lvl="0" indent="-304800" algn="l" rtl="0">
              <a:spcBef>
                <a:spcPts val="0"/>
              </a:spcBef>
              <a:spcAft>
                <a:spcPts val="0"/>
              </a:spcAft>
              <a:buSzPts val="1200"/>
              <a:buChar char="●"/>
            </a:pPr>
            <a:r>
              <a:rPr lang="en-GB" sz="1200"/>
              <a:t>D&amp;T Bulletin</a:t>
            </a:r>
            <a:endParaRPr sz="1200"/>
          </a:p>
          <a:p>
            <a:pPr marL="457200" lvl="0" indent="-304800" algn="l" rtl="0">
              <a:spcBef>
                <a:spcPts val="0"/>
              </a:spcBef>
              <a:spcAft>
                <a:spcPts val="0"/>
              </a:spcAft>
              <a:buSzPts val="1200"/>
              <a:buChar char="●"/>
            </a:pPr>
            <a:r>
              <a:rPr lang="en-GB" sz="1200"/>
              <a:t>Show the thing</a:t>
            </a:r>
            <a:endParaRPr sz="1200"/>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
        <p:nvSpPr>
          <p:cNvPr id="506" name="Google Shape;506;p18"/>
          <p:cNvSpPr txBox="1"/>
          <p:nvPr/>
        </p:nvSpPr>
        <p:spPr>
          <a:xfrm>
            <a:off x="1974850" y="2390775"/>
            <a:ext cx="4743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Due to the current outbreak of COVID and the unprecedented times we are all living through, the position related to working from home continues to be updated in line with the Government’s roadmap for lifting lockdown. You may wish to visit the </a:t>
            </a:r>
            <a:r>
              <a:rPr lang="en-GB" sz="1200" u="sng">
                <a:solidFill>
                  <a:schemeClr val="hlink"/>
                </a:solidFill>
                <a:hlinkClick r:id="rId9"/>
              </a:rPr>
              <a:t>COVID guidelines</a:t>
            </a:r>
            <a:r>
              <a:rPr lang="en-GB" sz="1200"/>
              <a:t> and familiarise yourself with the latest guidance and policies in place.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9"/>
          <p:cNvSpPr txBox="1"/>
          <p:nvPr/>
        </p:nvSpPr>
        <p:spPr>
          <a:xfrm>
            <a:off x="406400" y="2468562"/>
            <a:ext cx="1549500" cy="7092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19"/>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513" name="Google Shape;513;p19"/>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graphicFrame>
        <p:nvGraphicFramePr>
          <p:cNvPr id="514" name="Google Shape;514;p19"/>
          <p:cNvGraphicFramePr/>
          <p:nvPr>
            <p:extLst>
              <p:ext uri="{D42A27DB-BD31-4B8C-83A1-F6EECF244321}">
                <p14:modId xmlns:p14="http://schemas.microsoft.com/office/powerpoint/2010/main" val="3649977986"/>
              </p:ext>
            </p:extLst>
          </p:nvPr>
        </p:nvGraphicFramePr>
        <p:xfrm>
          <a:off x="1098550" y="2501900"/>
          <a:ext cx="5565775" cy="4521200"/>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4521200">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People Finder is a tool for MoJ family colleagues to be able to find and contact you. It is an enabling tool to support us to make connections and it is important that all staff keep their profiles updated. </a:t>
                      </a:r>
                      <a:endParaRPr sz="1400" u="none" strike="noStrike" cap="none" dirty="0"/>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You can make changes here</a:t>
                      </a:r>
                      <a:r>
                        <a:rPr lang="en-GB" sz="1200" b="0" i="0" u="none" strike="noStrike" cap="none" dirty="0">
                          <a:solidFill>
                            <a:schemeClr val="accent1">
                              <a:lumMod val="75000"/>
                            </a:schemeClr>
                          </a:solidFill>
                          <a:latin typeface="Arial"/>
                          <a:ea typeface="Arial"/>
                          <a:cs typeface="Arial"/>
                          <a:sym typeface="Arial"/>
                        </a:rPr>
                        <a:t>: </a:t>
                      </a:r>
                      <a:r>
                        <a:rPr lang="en-GB" sz="1200" b="0" i="0" u="sng" strike="noStrike" cap="none" dirty="0">
                          <a:solidFill>
                            <a:schemeClr val="accent1">
                              <a:lumMod val="75000"/>
                            </a:schemeClr>
                          </a:solidFill>
                          <a:hlinkClick r:id="rId3">
                            <a:extLst>
                              <a:ext uri="{A12FA001-AC4F-418D-AE19-62706E023703}">
                                <ahyp:hlinkClr xmlns:ahyp="http://schemas.microsoft.com/office/drawing/2018/hyperlinkcolor" val="tx"/>
                              </a:ext>
                            </a:extLst>
                          </a:hlinkClick>
                        </a:rPr>
                        <a:t>https://peoplefinder.service.gov.uk/</a:t>
                      </a:r>
                      <a:r>
                        <a:rPr lang="en-GB" sz="1200" b="0" i="0" u="none" strike="noStrike" cap="none" dirty="0">
                          <a:solidFill>
                            <a:schemeClr val="accent1">
                              <a:lumMod val="75000"/>
                            </a:schemeClr>
                          </a:solidFill>
                          <a:latin typeface="Arial"/>
                          <a:ea typeface="Arial"/>
                          <a:cs typeface="Arial"/>
                          <a:sym typeface="Arial"/>
                        </a:rPr>
                        <a:t>  </a:t>
                      </a:r>
                      <a:endParaRPr sz="1400" u="none" strike="noStrike" cap="none" dirty="0">
                        <a:solidFill>
                          <a:schemeClr val="accent1">
                            <a:lumMod val="75000"/>
                          </a:schemeClr>
                        </a:solidFill>
                      </a:endParaRPr>
                    </a:p>
                    <a:p>
                      <a:pPr marL="0" marR="0" lvl="0" indent="0" algn="l" rtl="0">
                        <a:lnSpc>
                          <a:spcPct val="107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 </a:t>
                      </a:r>
                      <a:endParaRPr sz="1200" b="1" i="0" u="none" strike="noStrike" cap="none" dirty="0">
                        <a:solidFill>
                          <a:schemeClr val="dk1"/>
                        </a:solidFill>
                        <a:latin typeface="Arial"/>
                        <a:ea typeface="Arial"/>
                        <a:cs typeface="Arial"/>
                        <a:sym typeface="Arial"/>
                      </a:endParaRPr>
                    </a:p>
                    <a:p>
                      <a:pPr marL="0" marR="0" lvl="0" indent="0" algn="l" rtl="0">
                        <a:lnSpc>
                          <a:spcPct val="107000"/>
                        </a:lnSpc>
                        <a:spcBef>
                          <a:spcPts val="80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15" name="Google Shape;515;p19"/>
          <p:cNvSpPr txBox="1"/>
          <p:nvPr/>
        </p:nvSpPr>
        <p:spPr>
          <a:xfrm>
            <a:off x="506412" y="3590925"/>
            <a:ext cx="1279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People Finder</a:t>
            </a:r>
            <a:endParaRPr sz="1400" b="0" i="0" u="none" strike="noStrike" cap="none">
              <a:solidFill>
                <a:srgbClr val="000000"/>
              </a:solidFill>
              <a:latin typeface="Arial"/>
              <a:ea typeface="Arial"/>
              <a:cs typeface="Arial"/>
              <a:sym typeface="Arial"/>
            </a:endParaRPr>
          </a:p>
        </p:txBody>
      </p:sp>
      <p:pic>
        <p:nvPicPr>
          <p:cNvPr id="516" name="Google Shape;516;p19" descr="Logo&#10;&#10;Description automatically generated"/>
          <p:cNvPicPr preferRelativeResize="0"/>
          <p:nvPr/>
        </p:nvPicPr>
        <p:blipFill rotWithShape="1">
          <a:blip r:embed="rId4">
            <a:alphaModFix/>
          </a:blip>
          <a:srcRect/>
          <a:stretch/>
        </p:blipFill>
        <p:spPr>
          <a:xfrm>
            <a:off x="371475" y="2211387"/>
            <a:ext cx="1619250" cy="1619250"/>
          </a:xfrm>
          <a:prstGeom prst="rect">
            <a:avLst/>
          </a:prstGeom>
          <a:noFill/>
          <a:ln>
            <a:noFill/>
          </a:ln>
        </p:spPr>
      </p:pic>
      <p:pic>
        <p:nvPicPr>
          <p:cNvPr id="517" name="Google Shape;517;p19"/>
          <p:cNvPicPr preferRelativeResize="0"/>
          <p:nvPr/>
        </p:nvPicPr>
        <p:blipFill rotWithShape="1">
          <a:blip r:embed="rId5">
            <a:alphaModFix/>
          </a:blip>
          <a:srcRect/>
          <a:stretch/>
        </p:blipFill>
        <p:spPr>
          <a:xfrm>
            <a:off x="336495" y="4048131"/>
            <a:ext cx="6521506" cy="3646947"/>
          </a:xfrm>
          <a:prstGeom prst="rect">
            <a:avLst/>
          </a:prstGeom>
          <a:noFill/>
          <a:ln>
            <a:noFill/>
          </a:ln>
          <a:effectLst>
            <a:outerShdw blurRad="190500" algn="tl" rotWithShape="0">
              <a:srgbClr val="000000">
                <a:alpha val="69411"/>
              </a:srgbClr>
            </a:outerShdw>
          </a:effectLst>
        </p:spPr>
      </p:pic>
      <p:pic>
        <p:nvPicPr>
          <p:cNvPr id="518" name="Google Shape;518;p19"/>
          <p:cNvPicPr preferRelativeResize="0"/>
          <p:nvPr/>
        </p:nvPicPr>
        <p:blipFill rotWithShape="1">
          <a:blip r:embed="rId6">
            <a:alphaModFix/>
          </a:blip>
          <a:srcRect/>
          <a:stretch/>
        </p:blipFill>
        <p:spPr>
          <a:xfrm>
            <a:off x="336494" y="6890719"/>
            <a:ext cx="6521505" cy="2986418"/>
          </a:xfrm>
          <a:prstGeom prst="rect">
            <a:avLst/>
          </a:prstGeom>
          <a:noFill/>
          <a:ln>
            <a:noFill/>
          </a:ln>
          <a:effectLst>
            <a:outerShdw blurRad="190500" algn="tl" rotWithShape="0">
              <a:srgbClr val="000000">
                <a:alpha val="69411"/>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p:nvPr/>
        </p:nvSpPr>
        <p:spPr>
          <a:xfrm>
            <a:off x="406400" y="2468562"/>
            <a:ext cx="1549500" cy="7092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20"/>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525" name="Google Shape;525;p20"/>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graphicFrame>
        <p:nvGraphicFramePr>
          <p:cNvPr id="526" name="Google Shape;526;p20"/>
          <p:cNvGraphicFramePr/>
          <p:nvPr>
            <p:extLst>
              <p:ext uri="{D42A27DB-BD31-4B8C-83A1-F6EECF244321}">
                <p14:modId xmlns:p14="http://schemas.microsoft.com/office/powerpoint/2010/main" val="576316887"/>
              </p:ext>
            </p:extLst>
          </p:nvPr>
        </p:nvGraphicFramePr>
        <p:xfrm>
          <a:off x="1098550" y="2501900"/>
          <a:ext cx="5565775" cy="677238"/>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676275">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New email signature templates can be found on the </a:t>
                      </a:r>
                      <a:r>
                        <a:rPr lang="en-GB" sz="1200" b="1" i="0" u="sng" strike="noStrike" cap="none" dirty="0">
                          <a:solidFill>
                            <a:srgbClr val="000000"/>
                          </a:solidFill>
                          <a:hlinkClick r:id="rId3">
                            <a:extLst>
                              <a:ext uri="{A12FA001-AC4F-418D-AE19-62706E023703}">
                                <ahyp:hlinkClr xmlns:ahyp="http://schemas.microsoft.com/office/drawing/2018/hyperlinkcolor" val="tx"/>
                              </a:ext>
                            </a:extLst>
                          </a:hlinkClick>
                        </a:rPr>
                        <a:t>Intranet</a:t>
                      </a:r>
                      <a:r>
                        <a:rPr lang="en-GB" sz="1200" b="0" i="0" u="none" strike="noStrike" cap="none" dirty="0">
                          <a:solidFill>
                            <a:schemeClr val="dk1"/>
                          </a:solidFill>
                          <a:latin typeface="Arial"/>
                          <a:ea typeface="Arial"/>
                          <a:cs typeface="Arial"/>
                          <a:sym typeface="Arial"/>
                        </a:rPr>
                        <a:t> </a:t>
                      </a:r>
                      <a:endParaRPr sz="1200" b="1"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27" name="Google Shape;527;p20"/>
          <p:cNvSpPr txBox="1"/>
          <p:nvPr/>
        </p:nvSpPr>
        <p:spPr>
          <a:xfrm>
            <a:off x="522287" y="3494087"/>
            <a:ext cx="1278000" cy="52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E-Mail Signature</a:t>
            </a:r>
            <a:endParaRPr sz="1400" b="0" i="0" u="none" strike="noStrike" cap="none">
              <a:solidFill>
                <a:srgbClr val="000000"/>
              </a:solidFill>
              <a:latin typeface="Arial"/>
              <a:ea typeface="Arial"/>
              <a:cs typeface="Arial"/>
              <a:sym typeface="Arial"/>
            </a:endParaRPr>
          </a:p>
        </p:txBody>
      </p:sp>
      <p:pic>
        <p:nvPicPr>
          <p:cNvPr id="528" name="Google Shape;528;p20" descr="Logo&#10;&#10;Description automatically generated"/>
          <p:cNvPicPr preferRelativeResize="0"/>
          <p:nvPr/>
        </p:nvPicPr>
        <p:blipFill rotWithShape="1">
          <a:blip r:embed="rId4">
            <a:alphaModFix/>
          </a:blip>
          <a:srcRect/>
          <a:stretch/>
        </p:blipFill>
        <p:spPr>
          <a:xfrm>
            <a:off x="406400" y="2185987"/>
            <a:ext cx="1619250" cy="1619250"/>
          </a:xfrm>
          <a:prstGeom prst="rect">
            <a:avLst/>
          </a:prstGeom>
          <a:noFill/>
          <a:ln>
            <a:noFill/>
          </a:ln>
        </p:spPr>
      </p:pic>
      <p:pic>
        <p:nvPicPr>
          <p:cNvPr id="529" name="Google Shape;529;p20"/>
          <p:cNvPicPr preferRelativeResize="0"/>
          <p:nvPr/>
        </p:nvPicPr>
        <p:blipFill rotWithShape="1">
          <a:blip r:embed="rId5">
            <a:alphaModFix/>
          </a:blip>
          <a:srcRect/>
          <a:stretch/>
        </p:blipFill>
        <p:spPr>
          <a:xfrm>
            <a:off x="1916112" y="2767012"/>
            <a:ext cx="4689475" cy="1909762"/>
          </a:xfrm>
          <a:prstGeom prst="rect">
            <a:avLst/>
          </a:prstGeom>
          <a:noFill/>
          <a:ln>
            <a:noFill/>
          </a:ln>
        </p:spPr>
      </p:pic>
      <p:sp>
        <p:nvSpPr>
          <p:cNvPr id="530" name="Google Shape;530;p20"/>
          <p:cNvSpPr txBox="1"/>
          <p:nvPr/>
        </p:nvSpPr>
        <p:spPr>
          <a:xfrm>
            <a:off x="2025650" y="4770437"/>
            <a:ext cx="4425900" cy="50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To create your own email signature: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1. Edit the contact details in the right-hand column of the table above: give your name, job title, team name or other business area, your address, your work mobile phone number and/or your work landline number, and your working patterns (deleting options that are not applicable).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Also link to your People Finder profile: highlight ‘People Finder’, right-click, select ‘Hyperlink…’, enter your People Finder link into the Address field and click on OK. Visit People Finder to get the link to your own profile. Enter your name into the search box and click on your name to go to your profile. Once in your profile copy the URL and paste it into the hyperlink field. If you don’t yet have a People Finder profile you first need to create 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2. Once your details have been added above, select the table which holds the signature by clicking on the crosshairs icon on the top left of the table (this appears when you hover the mouse over the table), and copy the table by selecting ‘Ctrl’ and ‘C’ on your keyboard.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3. Go to Outlook and on the Home ribbon click on ‘New 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4. In the new email, on the Message ribbon click on the Signatures drop-down menu and select ‘Signatures…’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5. Click ‘New’ to create a new signature, type in a name for the signature and click on ‘OK’.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6. Right-click in the text field at the bottom of the Signatures and Stationery window and select Paste Options: Keep Source Formatting (the second icon from the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7. Click 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8. To select the new email signature as the default for future emails, select it using the ‘New messages’ drop-down menu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9. Click OK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1"/>
          <p:cNvSpPr txBox="1">
            <a:spLocks noGrp="1"/>
          </p:cNvSpPr>
          <p:nvPr>
            <p:ph type="title"/>
          </p:nvPr>
        </p:nvSpPr>
        <p:spPr>
          <a:xfrm>
            <a:off x="701675" y="3929062"/>
            <a:ext cx="5653200" cy="95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GB" sz="2800" b="0" i="0" u="none">
                <a:solidFill>
                  <a:schemeClr val="lt1"/>
                </a:solidFill>
                <a:latin typeface="Arial"/>
                <a:ea typeface="Arial"/>
                <a:cs typeface="Arial"/>
                <a:sym typeface="Arial"/>
              </a:rPr>
              <a:t>Useful Links to Important Information</a:t>
            </a:r>
            <a:endParaRPr/>
          </a:p>
        </p:txBody>
      </p:sp>
      <p:sp>
        <p:nvSpPr>
          <p:cNvPr id="536" name="Google Shape;536;p21"/>
          <p:cNvSpPr txBox="1">
            <a:spLocks noGrp="1"/>
          </p:cNvSpPr>
          <p:nvPr>
            <p:ph type="body" idx="1"/>
          </p:nvPr>
        </p:nvSpPr>
        <p:spPr>
          <a:xfrm>
            <a:off x="701675" y="4999037"/>
            <a:ext cx="5653200" cy="274320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National Agreement</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Pension</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Pay</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Role Alignment process</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Induction</a:t>
            </a:r>
            <a:endParaRPr/>
          </a:p>
          <a:p>
            <a:pPr marL="0" lvl="0" indent="76200" algn="l" rtl="0">
              <a:lnSpc>
                <a:spcPct val="100000"/>
              </a:lnSpc>
              <a:spcBef>
                <a:spcPts val="1200"/>
              </a:spcBef>
              <a:spcAft>
                <a:spcPts val="0"/>
              </a:spcAft>
              <a:buClr>
                <a:schemeClr val="lt1"/>
              </a:buClr>
              <a:buSzPts val="1200"/>
              <a:buFont typeface="Arial"/>
              <a:buNone/>
            </a:pPr>
            <a:endParaRPr sz="1200" b="0" i="0" u="none">
              <a:solidFill>
                <a:schemeClr val="lt1"/>
              </a:solidFill>
              <a:latin typeface="Arial"/>
              <a:ea typeface="Arial"/>
              <a:cs typeface="Arial"/>
              <a:sym typeface="Arial"/>
            </a:endParaRPr>
          </a:p>
          <a:p>
            <a:pPr marL="0" lvl="0" indent="76200" algn="l" rtl="0">
              <a:lnSpc>
                <a:spcPct val="100000"/>
              </a:lnSpc>
              <a:spcBef>
                <a:spcPts val="1200"/>
              </a:spcBef>
              <a:spcAft>
                <a:spcPts val="0"/>
              </a:spcAft>
              <a:buClr>
                <a:schemeClr val="lt1"/>
              </a:buClr>
              <a:buSzPts val="1200"/>
              <a:buFont typeface="Arial"/>
              <a:buNone/>
            </a:pPr>
            <a:endParaRPr sz="1200" b="0" i="0" u="none">
              <a:solidFill>
                <a:schemeClr val="lt1"/>
              </a:solidFill>
              <a:latin typeface="Arial"/>
              <a:ea typeface="Arial"/>
              <a:cs typeface="Arial"/>
              <a:sym typeface="Arial"/>
            </a:endParaRPr>
          </a:p>
        </p:txBody>
      </p:sp>
      <p:sp>
        <p:nvSpPr>
          <p:cNvPr id="537" name="Google Shape;537;p21"/>
          <p:cNvSpPr txBox="1"/>
          <p:nvPr/>
        </p:nvSpPr>
        <p:spPr>
          <a:xfrm>
            <a:off x="63754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24</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28969" y="1201479"/>
            <a:ext cx="5800061" cy="2785378"/>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Further information about the transfer that you may find useful</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The Welcome Hub was created as a channel to enable the Probation Service to communicate with incoming staff before the 26</a:t>
            </a:r>
            <a:r>
              <a:rPr lang="en-GB" altLang="en-US" sz="1200" baseline="30000" dirty="0">
                <a:latin typeface="Arial" panose="020B0604020202020204" pitchFamily="34" charset="0"/>
                <a:cs typeface="Arial" panose="020B0604020202020204" pitchFamily="34" charset="0"/>
                <a:sym typeface="Arial" panose="020B0604020202020204" pitchFamily="34" charset="0"/>
              </a:rPr>
              <a:t>th</a:t>
            </a:r>
            <a:r>
              <a:rPr lang="en-GB" altLang="en-US" sz="1200" dirty="0">
                <a:latin typeface="Arial" panose="020B0604020202020204" pitchFamily="34" charset="0"/>
                <a:cs typeface="Arial" panose="020B0604020202020204" pitchFamily="34" charset="0"/>
                <a:sym typeface="Arial" panose="020B0604020202020204" pitchFamily="34" charset="0"/>
              </a:rPr>
              <a:t> June 2021. It has been a popular resource with many staff having accessed it to date. </a:t>
            </a: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r>
              <a:rPr lang="en-GB" altLang="en-US" sz="1400" b="1" dirty="0">
                <a:latin typeface="Arial" panose="020B0604020202020204" pitchFamily="34" charset="0"/>
                <a:cs typeface="Arial" panose="020B0604020202020204" pitchFamily="34" charset="0"/>
                <a:sym typeface="Arial" panose="020B0604020202020204" pitchFamily="34" charset="0"/>
              </a:rPr>
              <a:t>In particular we suggest you refer to the following information: </a:t>
            </a:r>
          </a:p>
          <a:p>
            <a:endParaRPr lang="en-GB" altLang="en-US" sz="1200" b="1" dirty="0">
              <a:latin typeface="Arial" panose="020B0604020202020204" pitchFamily="34" charset="0"/>
              <a:cs typeface="Arial" panose="020B0604020202020204" pitchFamily="34" charset="0"/>
              <a:sym typeface="Arial" panose="020B0604020202020204" pitchFamily="34" charset="0"/>
              <a:hlinkClick r:id="rId2"/>
            </a:endParaRPr>
          </a:p>
          <a:p>
            <a:pPr marL="171450" indent="-171450">
              <a:buFont typeface="Arial" panose="020B0604020202020204" pitchFamily="34" charset="0"/>
              <a:buChar char="•"/>
            </a:pPr>
            <a:endParaRPr lang="en-GB" altLang="en-US" sz="1200" b="1"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9024C986-BF04-4F3C-89B7-537E615AFC8E}"/>
              </a:ext>
            </a:extLst>
          </p:cNvPr>
          <p:cNvSpPr/>
          <p:nvPr/>
        </p:nvSpPr>
        <p:spPr>
          <a:xfrm>
            <a:off x="720783"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The staff transfer explained</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a16="http://schemas.microsoft.com/office/drawing/2014/main" id="{1B7744F7-7937-43C9-9A44-86545EF12C1B}"/>
              </a:ext>
            </a:extLst>
          </p:cNvPr>
          <p:cNvSpPr/>
          <p:nvPr/>
        </p:nvSpPr>
        <p:spPr>
          <a:xfrm>
            <a:off x="2465114"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the role alignment process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6" name="Rectangle 15">
            <a:extLst>
              <a:ext uri="{FF2B5EF4-FFF2-40B4-BE49-F238E27FC236}">
                <a16:creationId xmlns:a16="http://schemas.microsoft.com/office/drawing/2014/main" id="{F9AB55BF-CC6C-4100-8292-54DFC93FFAED}"/>
              </a:ext>
            </a:extLst>
          </p:cNvPr>
          <p:cNvSpPr/>
          <p:nvPr/>
        </p:nvSpPr>
        <p:spPr>
          <a:xfrm>
            <a:off x="4209445"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role alignment for corporate and support service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C744D65D-0762-4558-A00E-697E6D2F3EB8}"/>
              </a:ext>
            </a:extLst>
          </p:cNvPr>
          <p:cNvSpPr/>
          <p:nvPr/>
        </p:nvSpPr>
        <p:spPr>
          <a:xfrm>
            <a:off x="720783" y="4953000"/>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3"/>
              </a:rPr>
              <a:t>Understanding the National Agreement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8" name="Rectangle 17">
            <a:extLst>
              <a:ext uri="{FF2B5EF4-FFF2-40B4-BE49-F238E27FC236}">
                <a16:creationId xmlns:a16="http://schemas.microsoft.com/office/drawing/2014/main" id="{7B69E907-7A65-4C52-81A5-40D7DC9575B4}"/>
              </a:ext>
            </a:extLst>
          </p:cNvPr>
          <p:cNvSpPr/>
          <p:nvPr/>
        </p:nvSpPr>
        <p:spPr>
          <a:xfrm>
            <a:off x="2465113" y="4935755"/>
            <a:ext cx="1638299"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4"/>
              </a:rPr>
              <a:t>Employee checks and security vetting</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9" name="Rectangle 18">
            <a:extLst>
              <a:ext uri="{FF2B5EF4-FFF2-40B4-BE49-F238E27FC236}">
                <a16:creationId xmlns:a16="http://schemas.microsoft.com/office/drawing/2014/main" id="{63F7C863-B4D8-4594-88EF-EB4711C9C44B}"/>
              </a:ext>
            </a:extLst>
          </p:cNvPr>
          <p:cNvSpPr/>
          <p:nvPr/>
        </p:nvSpPr>
        <p:spPr>
          <a:xfrm>
            <a:off x="4209445" y="4953000"/>
            <a:ext cx="1638300" cy="12471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5"/>
              </a:rPr>
              <a:t>Pre-transfer learning requirements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0" name="Rectangle 19">
            <a:extLst>
              <a:ext uri="{FF2B5EF4-FFF2-40B4-BE49-F238E27FC236}">
                <a16:creationId xmlns:a16="http://schemas.microsoft.com/office/drawing/2014/main" id="{1109840D-F44A-439A-A93D-039160561A45}"/>
              </a:ext>
            </a:extLst>
          </p:cNvPr>
          <p:cNvSpPr/>
          <p:nvPr/>
        </p:nvSpPr>
        <p:spPr>
          <a:xfrm>
            <a:off x="720783" y="6313711"/>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6"/>
              </a:rPr>
              <a:t>Induction for incoming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DD9A2C9C-75EC-41C4-B246-35C76A13EB67}"/>
              </a:ext>
            </a:extLst>
          </p:cNvPr>
          <p:cNvSpPr/>
          <p:nvPr/>
        </p:nvSpPr>
        <p:spPr>
          <a:xfrm>
            <a:off x="2465114" y="6314836"/>
            <a:ext cx="1638298"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7"/>
              </a:rPr>
              <a:t>Checklist of actions for staff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2" name="Rectangle 21">
            <a:extLst>
              <a:ext uri="{FF2B5EF4-FFF2-40B4-BE49-F238E27FC236}">
                <a16:creationId xmlns:a16="http://schemas.microsoft.com/office/drawing/2014/main" id="{8D0619E2-4E12-445F-8DA2-425E14192B20}"/>
              </a:ext>
            </a:extLst>
          </p:cNvPr>
          <p:cNvSpPr/>
          <p:nvPr/>
        </p:nvSpPr>
        <p:spPr>
          <a:xfrm>
            <a:off x="4230074" y="6336429"/>
            <a:ext cx="1574226" cy="1241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8"/>
              </a:rPr>
              <a:t>Actions for transferring line managers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pic>
        <p:nvPicPr>
          <p:cNvPr id="12" name="Picture 11" descr="A picture containing icon&#10;&#10;Description automatically generated">
            <a:extLst>
              <a:ext uri="{FF2B5EF4-FFF2-40B4-BE49-F238E27FC236}">
                <a16:creationId xmlns:a16="http://schemas.microsoft.com/office/drawing/2014/main" id="{73807970-E75A-4193-97E8-2113454756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6414" y="7952011"/>
            <a:ext cx="1741586" cy="1741586"/>
          </a:xfrm>
          <a:prstGeom prst="rect">
            <a:avLst/>
          </a:prstGeom>
        </p:spPr>
      </p:pic>
      <p:sp>
        <p:nvSpPr>
          <p:cNvPr id="15" name="Rectangle 14">
            <a:extLst>
              <a:ext uri="{FF2B5EF4-FFF2-40B4-BE49-F238E27FC236}">
                <a16:creationId xmlns:a16="http://schemas.microsoft.com/office/drawing/2014/main" id="{8E722F17-F68B-4F02-8D2F-F7A99295CBE4}"/>
              </a:ext>
            </a:extLst>
          </p:cNvPr>
          <p:cNvSpPr/>
          <p:nvPr/>
        </p:nvSpPr>
        <p:spPr>
          <a:xfrm>
            <a:off x="720783"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0"/>
              </a:rPr>
              <a:t>Changes to pension</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C8CED0F1-50FD-4016-97DB-6C6EC2E93E49}"/>
              </a:ext>
            </a:extLst>
          </p:cNvPr>
          <p:cNvSpPr/>
          <p:nvPr/>
        </p:nvSpPr>
        <p:spPr>
          <a:xfrm>
            <a:off x="2465114"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1"/>
              </a:rPr>
              <a:t>Understanding  pay</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905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3"/>
          <p:cNvSpPr txBox="1">
            <a:spLocks noGrp="1"/>
          </p:cNvSpPr>
          <p:nvPr>
            <p:ph type="title"/>
          </p:nvPr>
        </p:nvSpPr>
        <p:spPr>
          <a:xfrm>
            <a:off x="701675" y="3929062"/>
            <a:ext cx="5653200" cy="95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GB" sz="2800" b="0" i="0" u="none">
                <a:solidFill>
                  <a:schemeClr val="lt1"/>
                </a:solidFill>
                <a:latin typeface="Arial"/>
                <a:ea typeface="Arial"/>
                <a:cs typeface="Arial"/>
                <a:sym typeface="Arial"/>
              </a:rPr>
              <a:t>Learning and Development</a:t>
            </a:r>
            <a:endParaRPr/>
          </a:p>
        </p:txBody>
      </p:sp>
      <p:sp>
        <p:nvSpPr>
          <p:cNvPr id="561" name="Google Shape;561;p23"/>
          <p:cNvSpPr txBox="1">
            <a:spLocks noGrp="1"/>
          </p:cNvSpPr>
          <p:nvPr>
            <p:ph type="body" idx="1"/>
          </p:nvPr>
        </p:nvSpPr>
        <p:spPr>
          <a:xfrm>
            <a:off x="701675" y="4999037"/>
            <a:ext cx="5653200" cy="274320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Learning and development</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Mandatory training</a:t>
            </a:r>
            <a:endParaRPr/>
          </a:p>
        </p:txBody>
      </p:sp>
      <p:sp>
        <p:nvSpPr>
          <p:cNvPr id="562" name="Google Shape;562;p23"/>
          <p:cNvSpPr txBox="1"/>
          <p:nvPr/>
        </p:nvSpPr>
        <p:spPr>
          <a:xfrm>
            <a:off x="6307137"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4"/>
          <p:cNvSpPr txBox="1"/>
          <p:nvPr/>
        </p:nvSpPr>
        <p:spPr>
          <a:xfrm>
            <a:off x="406400" y="2468562"/>
            <a:ext cx="1549500" cy="7092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p24"/>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569" name="Google Shape;569;p24"/>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graphicFrame>
        <p:nvGraphicFramePr>
          <p:cNvPr id="570" name="Google Shape;570;p24"/>
          <p:cNvGraphicFramePr/>
          <p:nvPr>
            <p:extLst>
              <p:ext uri="{D42A27DB-BD31-4B8C-83A1-F6EECF244321}">
                <p14:modId xmlns:p14="http://schemas.microsoft.com/office/powerpoint/2010/main" val="2217239354"/>
              </p:ext>
            </p:extLst>
          </p:nvPr>
        </p:nvGraphicFramePr>
        <p:xfrm>
          <a:off x="1084262" y="2468562"/>
          <a:ext cx="5564175" cy="5912305"/>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3425">
                  <a:extLst>
                    <a:ext uri="{9D8B030D-6E8A-4147-A177-3AD203B41FA5}">
                      <a16:colId xmlns:a16="http://schemas.microsoft.com/office/drawing/2014/main" val="20001"/>
                    </a:ext>
                  </a:extLst>
                </a:gridCol>
              </a:tblGrid>
              <a:tr h="5911850">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just"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The MoJ values learning and development and offers all employees a </a:t>
                      </a:r>
                      <a:r>
                        <a:rPr lang="en-GB" sz="1200" b="0" i="0" u="sng" strike="noStrike" cap="none" dirty="0">
                          <a:solidFill>
                            <a:schemeClr val="accent1">
                              <a:lumMod val="50000"/>
                            </a:schemeClr>
                          </a:solidFill>
                          <a:hlinkClick r:id="rId3">
                            <a:extLst>
                              <a:ext uri="{A12FA001-AC4F-418D-AE19-62706E023703}">
                                <ahyp:hlinkClr xmlns:ahyp="http://schemas.microsoft.com/office/drawing/2018/hyperlinkcolor" val="tx"/>
                              </a:ext>
                            </a:extLst>
                          </a:hlinkClick>
                        </a:rPr>
                        <a:t>Minimum of 5 Days learning</a:t>
                      </a:r>
                      <a:r>
                        <a:rPr lang="en-GB" sz="1200" b="0" i="0" u="none" strike="noStrike" cap="none" dirty="0">
                          <a:solidFill>
                            <a:schemeClr val="dk1"/>
                          </a:solidFill>
                          <a:latin typeface="Arial"/>
                          <a:ea typeface="Arial"/>
                          <a:cs typeface="Arial"/>
                          <a:sym typeface="Arial"/>
                        </a:rPr>
                        <a:t>. You and your line manager should discuss your personal development at monthly touch point meetings and develop a learning plan using your Training Contract. Your line manager should also give you reasonable time to complete your training. We strongly encourage you to prioritise your development</a:t>
                      </a:r>
                      <a:endParaRPr sz="1400" u="none" strike="noStrike" cap="none" dirty="0"/>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Some of you will already have </a:t>
                      </a:r>
                      <a:r>
                        <a:rPr lang="en-GB" sz="1200" b="0" i="0" u="none" strike="noStrike" cap="none" dirty="0" err="1">
                          <a:solidFill>
                            <a:schemeClr val="dk1"/>
                          </a:solidFill>
                          <a:latin typeface="Arial"/>
                          <a:ea typeface="Arial"/>
                          <a:cs typeface="Arial"/>
                          <a:sym typeface="Arial"/>
                        </a:rPr>
                        <a:t>myLearning</a:t>
                      </a:r>
                      <a:r>
                        <a:rPr lang="en-GB" sz="1200" b="0" i="0" u="none" strike="noStrike" cap="none" dirty="0">
                          <a:solidFill>
                            <a:schemeClr val="dk1"/>
                          </a:solidFill>
                          <a:latin typeface="Arial"/>
                          <a:ea typeface="Arial"/>
                          <a:cs typeface="Arial"/>
                          <a:sym typeface="Arial"/>
                        </a:rPr>
                        <a:t> accounts and you should continue to use those accounts. If you need to sign up for a new account, it is important that you DO NOT use your @justice email address but continue to use your current organisation emails to create the account. </a:t>
                      </a:r>
                      <a:endParaRPr sz="1200" b="0" i="0" u="sng"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 </a:t>
                      </a:r>
                      <a:endParaRPr sz="1400" u="none" strike="noStrike" cap="none" dirty="0"/>
                    </a:p>
                    <a:p>
                      <a:pPr marL="0" marR="0" lvl="0" indent="0" algn="just" rtl="0">
                        <a:lnSpc>
                          <a:spcPct val="100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There is training that our organisation requires us to complete. The training is available on </a:t>
                      </a:r>
                      <a:r>
                        <a:rPr lang="en-GB" sz="1200" b="0" i="0" u="sng" strike="noStrike" cap="none" dirty="0">
                          <a:solidFill>
                            <a:schemeClr val="accent1">
                              <a:lumMod val="50000"/>
                            </a:schemeClr>
                          </a:solidFill>
                          <a:hlinkClick r:id="rId4">
                            <a:extLst>
                              <a:ext uri="{A12FA001-AC4F-418D-AE19-62706E023703}">
                                <ahyp:hlinkClr xmlns:ahyp="http://schemas.microsoft.com/office/drawing/2018/hyperlinkcolor" val="tx"/>
                              </a:ext>
                            </a:extLst>
                          </a:hlinkClick>
                        </a:rPr>
                        <a:t>Civil Service Learning</a:t>
                      </a:r>
                      <a:r>
                        <a:rPr lang="en-GB" sz="1200" b="0" i="0" u="none" strike="noStrike" cap="none" dirty="0">
                          <a:solidFill>
                            <a:schemeClr val="dk1"/>
                          </a:solidFill>
                          <a:latin typeface="Arial"/>
                          <a:ea typeface="Arial"/>
                          <a:cs typeface="Arial"/>
                          <a:sym typeface="Arial"/>
                        </a:rPr>
                        <a:t>. If you don’t have an account already, you will need to create one using your work email address. </a:t>
                      </a:r>
                      <a:endParaRPr sz="1400" u="none" strike="noStrike" cap="none"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You are required to complete the following online modules and refresh them yearly :</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(AI) Responsibility for Information</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Health &amp; Safety Awareness for Managers or Health Safety Awareness, for all Non-Managers</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Wellbeing, Resilience and Stress</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Basic Fire Awareness</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Equality and Diversity Essentials </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Counter Fraud, Bribery and Corruption</a:t>
                      </a:r>
                      <a:endParaRPr sz="1400" u="none" strike="noStrike" cap="none" dirty="0"/>
                    </a:p>
                    <a:p>
                      <a:pPr marL="457200" marR="0" lvl="0" indent="-30480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Diversity &amp; Inclusion</a:t>
                      </a:r>
                      <a:endParaRPr sz="1400" u="none" strike="noStrike" cap="none" dirty="0"/>
                    </a:p>
                    <a:p>
                      <a:pPr marL="0" marR="0" lvl="0" indent="0" algn="l" rtl="0">
                        <a:lnSpc>
                          <a:spcPct val="107000"/>
                        </a:lnSpc>
                        <a:spcBef>
                          <a:spcPts val="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71" name="Google Shape;571;p24"/>
          <p:cNvSpPr txBox="1"/>
          <p:nvPr/>
        </p:nvSpPr>
        <p:spPr>
          <a:xfrm>
            <a:off x="485775" y="4019550"/>
            <a:ext cx="1279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Learning</a:t>
            </a:r>
            <a:endParaRPr sz="1400" b="0" i="0" u="none" strike="noStrike" cap="none">
              <a:solidFill>
                <a:srgbClr val="000000"/>
              </a:solidFill>
              <a:latin typeface="Arial"/>
              <a:ea typeface="Arial"/>
              <a:cs typeface="Arial"/>
              <a:sym typeface="Arial"/>
            </a:endParaRPr>
          </a:p>
        </p:txBody>
      </p:sp>
      <p:pic>
        <p:nvPicPr>
          <p:cNvPr id="572" name="Google Shape;572;p24" descr="A picture containing text, queen&#10;&#10;Description automatically generated"/>
          <p:cNvPicPr preferRelativeResize="0"/>
          <p:nvPr/>
        </p:nvPicPr>
        <p:blipFill rotWithShape="1">
          <a:blip r:embed="rId5">
            <a:alphaModFix/>
          </a:blip>
          <a:srcRect/>
          <a:stretch/>
        </p:blipFill>
        <p:spPr>
          <a:xfrm>
            <a:off x="546100" y="2635250"/>
            <a:ext cx="1319212" cy="13192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5"/>
          <p:cNvSpPr txBox="1">
            <a:spLocks noGrp="1"/>
          </p:cNvSpPr>
          <p:nvPr>
            <p:ph type="title"/>
          </p:nvPr>
        </p:nvSpPr>
        <p:spPr>
          <a:xfrm>
            <a:off x="701675" y="3929062"/>
            <a:ext cx="5653200" cy="95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GB" sz="2800" b="0" i="0" u="none">
                <a:solidFill>
                  <a:schemeClr val="lt1"/>
                </a:solidFill>
                <a:latin typeface="Arial"/>
                <a:ea typeface="Arial"/>
                <a:cs typeface="Arial"/>
                <a:sym typeface="Arial"/>
              </a:rPr>
              <a:t>Wellbeing, Health and Safety</a:t>
            </a:r>
            <a:endParaRPr/>
          </a:p>
        </p:txBody>
      </p:sp>
      <p:sp>
        <p:nvSpPr>
          <p:cNvPr id="578" name="Google Shape;578;p25"/>
          <p:cNvSpPr txBox="1">
            <a:spLocks noGrp="1"/>
          </p:cNvSpPr>
          <p:nvPr>
            <p:ph type="body" idx="1"/>
          </p:nvPr>
        </p:nvSpPr>
        <p:spPr>
          <a:xfrm>
            <a:off x="701675" y="4999037"/>
            <a:ext cx="5653200" cy="311640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Health and Safety</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Health and Safety Co-Ordinator</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Emergency evacuations</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First aid assistance</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Employee Assistance</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Occupational Health</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Staff Wellbeing</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Unions</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Staff Networks</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D&amp;I</a:t>
            </a:r>
            <a:endParaRPr/>
          </a:p>
          <a:p>
            <a:pPr marL="0" lvl="0" indent="-76200" algn="l" rtl="0">
              <a:lnSpc>
                <a:spcPct val="100000"/>
              </a:lnSpc>
              <a:spcBef>
                <a:spcPts val="1200"/>
              </a:spcBef>
              <a:spcAft>
                <a:spcPts val="0"/>
              </a:spcAft>
              <a:buClr>
                <a:schemeClr val="lt1"/>
              </a:buClr>
              <a:buSzPts val="1200"/>
              <a:buFont typeface="Arial"/>
              <a:buChar char="&gt;"/>
            </a:pPr>
            <a:r>
              <a:rPr lang="en-GB" sz="1200" b="0" i="0" u="none">
                <a:solidFill>
                  <a:schemeClr val="lt1"/>
                </a:solidFill>
                <a:latin typeface="Arial"/>
                <a:ea typeface="Arial"/>
                <a:cs typeface="Arial"/>
                <a:sym typeface="Arial"/>
              </a:rPr>
              <a:t>Useful Contacts</a:t>
            </a:r>
            <a:endParaRPr/>
          </a:p>
          <a:p>
            <a:pPr marL="0" lvl="0" indent="76200" algn="l" rtl="0">
              <a:lnSpc>
                <a:spcPct val="100000"/>
              </a:lnSpc>
              <a:spcBef>
                <a:spcPts val="1200"/>
              </a:spcBef>
              <a:spcAft>
                <a:spcPts val="0"/>
              </a:spcAft>
              <a:buClr>
                <a:schemeClr val="lt1"/>
              </a:buClr>
              <a:buSzPts val="1200"/>
              <a:buFont typeface="Arial"/>
              <a:buNone/>
            </a:pPr>
            <a:endParaRPr sz="1200" b="0" i="0" u="none">
              <a:solidFill>
                <a:schemeClr val="lt1"/>
              </a:solidFill>
              <a:latin typeface="Arial"/>
              <a:ea typeface="Arial"/>
              <a:cs typeface="Arial"/>
              <a:sym typeface="Arial"/>
            </a:endParaRPr>
          </a:p>
          <a:p>
            <a:pPr marL="0" lvl="0" indent="76200" algn="l" rtl="0">
              <a:lnSpc>
                <a:spcPct val="100000"/>
              </a:lnSpc>
              <a:spcBef>
                <a:spcPts val="1200"/>
              </a:spcBef>
              <a:spcAft>
                <a:spcPts val="0"/>
              </a:spcAft>
              <a:buClr>
                <a:schemeClr val="lt1"/>
              </a:buClr>
              <a:buSzPts val="1200"/>
              <a:buFont typeface="Arial"/>
              <a:buNone/>
            </a:pPr>
            <a:endParaRPr sz="1200" b="0" i="0" u="none">
              <a:solidFill>
                <a:schemeClr val="lt1"/>
              </a:solidFill>
              <a:latin typeface="Arial"/>
              <a:ea typeface="Arial"/>
              <a:cs typeface="Arial"/>
              <a:sym typeface="Arial"/>
            </a:endParaRPr>
          </a:p>
        </p:txBody>
      </p:sp>
      <p:sp>
        <p:nvSpPr>
          <p:cNvPr id="579" name="Google Shape;579;p25"/>
          <p:cNvSpPr txBox="1"/>
          <p:nvPr/>
        </p:nvSpPr>
        <p:spPr>
          <a:xfrm>
            <a:off x="63754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6"/>
          <p:cNvSpPr txBox="1"/>
          <p:nvPr/>
        </p:nvSpPr>
        <p:spPr>
          <a:xfrm>
            <a:off x="406400" y="2430462"/>
            <a:ext cx="1587600" cy="7437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p26"/>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586" name="Google Shape;586;p26"/>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Wellbeing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sp>
        <p:nvSpPr>
          <p:cNvPr id="588" name="Google Shape;588;p26"/>
          <p:cNvSpPr txBox="1"/>
          <p:nvPr/>
        </p:nvSpPr>
        <p:spPr>
          <a:xfrm>
            <a:off x="506412" y="3625850"/>
            <a:ext cx="1279500" cy="5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Health &amp; Safety</a:t>
            </a:r>
            <a:endParaRPr sz="1400" b="0" i="0" u="none" strike="noStrike" cap="none">
              <a:solidFill>
                <a:srgbClr val="000000"/>
              </a:solidFill>
              <a:latin typeface="Arial"/>
              <a:ea typeface="Arial"/>
              <a:cs typeface="Arial"/>
              <a:sym typeface="Arial"/>
            </a:endParaRPr>
          </a:p>
        </p:txBody>
      </p:sp>
      <p:sp>
        <p:nvSpPr>
          <p:cNvPr id="589" name="Google Shape;589;p26"/>
          <p:cNvSpPr txBox="1"/>
          <p:nvPr/>
        </p:nvSpPr>
        <p:spPr>
          <a:xfrm>
            <a:off x="506412" y="5300662"/>
            <a:ext cx="1414500" cy="5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dirty="0">
                <a:solidFill>
                  <a:schemeClr val="dk1"/>
                </a:solidFill>
                <a:latin typeface="Calibri"/>
                <a:ea typeface="Calibri"/>
                <a:cs typeface="Calibri"/>
                <a:sym typeface="Calibri"/>
              </a:rPr>
              <a:t>Emergency Evacuations</a:t>
            </a:r>
            <a:endParaRPr sz="1400" b="0" i="0" u="none" strike="noStrike" cap="none" dirty="0">
              <a:solidFill>
                <a:srgbClr val="000000"/>
              </a:solidFill>
              <a:latin typeface="Arial"/>
              <a:ea typeface="Arial"/>
              <a:cs typeface="Arial"/>
              <a:sym typeface="Arial"/>
            </a:endParaRPr>
          </a:p>
        </p:txBody>
      </p:sp>
      <p:graphicFrame>
        <p:nvGraphicFramePr>
          <p:cNvPr id="590" name="Google Shape;590;p26"/>
          <p:cNvGraphicFramePr/>
          <p:nvPr>
            <p:extLst>
              <p:ext uri="{D42A27DB-BD31-4B8C-83A1-F6EECF244321}">
                <p14:modId xmlns:p14="http://schemas.microsoft.com/office/powerpoint/2010/main" val="1348578332"/>
              </p:ext>
            </p:extLst>
          </p:nvPr>
        </p:nvGraphicFramePr>
        <p:xfrm>
          <a:off x="1146162" y="4189412"/>
          <a:ext cx="5564175" cy="6278065"/>
        </p:xfrm>
        <a:graphic>
          <a:graphicData uri="http://schemas.openxmlformats.org/drawingml/2006/table">
            <a:tbl>
              <a:tblPr>
                <a:noFill/>
                <a:tableStyleId>{E61BBCDF-C5DB-4E6A-8A6C-5B2B9ECDA0A9}</a:tableStyleId>
              </a:tblPr>
              <a:tblGrid>
                <a:gridCol w="9191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5911850">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dirty="0">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just"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For details on emergency evacuations and in-house evacuations you should refer to the relevant building  on the </a:t>
                      </a:r>
                      <a:r>
                        <a:rPr lang="en-GB" sz="1200" b="0" i="0" u="sng" strike="noStrike" cap="none" dirty="0">
                          <a:solidFill>
                            <a:schemeClr val="accent1">
                              <a:lumMod val="50000"/>
                            </a:schemeClr>
                          </a:solidFill>
                          <a:hlinkClick r:id="rId3">
                            <a:extLst>
                              <a:ext uri="{A12FA001-AC4F-418D-AE19-62706E023703}">
                                <ahyp:hlinkClr xmlns:ahyp="http://schemas.microsoft.com/office/drawing/2018/hyperlinkcolor" val="tx"/>
                              </a:ext>
                            </a:extLst>
                          </a:hlinkClick>
                        </a:rPr>
                        <a:t>Buildings and Facilities</a:t>
                      </a:r>
                      <a:r>
                        <a:rPr lang="en-GB" sz="1200" b="0" i="0" u="sng" strike="noStrike" cap="none" dirty="0">
                          <a:solidFill>
                            <a:schemeClr val="dk1"/>
                          </a:solidFill>
                          <a:hlinkClick r:id="rId3">
                            <a:extLst>
                              <a:ext uri="{A12FA001-AC4F-418D-AE19-62706E023703}">
                                <ahyp:hlinkClr xmlns:ahyp="http://schemas.microsoft.com/office/drawing/2018/hyperlinkcolor" val="tx"/>
                              </a:ext>
                            </a:extLst>
                          </a:hlinkClick>
                        </a:rPr>
                        <a:t> </a:t>
                      </a:r>
                      <a:r>
                        <a:rPr lang="en-GB" sz="1200" b="0" i="0" u="none" strike="noStrike" cap="none" dirty="0">
                          <a:solidFill>
                            <a:schemeClr val="dk1"/>
                          </a:solidFill>
                          <a:latin typeface="Arial"/>
                          <a:ea typeface="Arial"/>
                          <a:cs typeface="Arial"/>
                          <a:sym typeface="Arial"/>
                        </a:rPr>
                        <a:t>web page.  </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If you think you may need assistance during an emergency evacuation, please fill out a </a:t>
                      </a:r>
                      <a:r>
                        <a:rPr lang="en-GB" sz="1200" b="0" i="0" u="sng" strike="noStrike" cap="none" dirty="0">
                          <a:solidFill>
                            <a:schemeClr val="accent1">
                              <a:lumMod val="50000"/>
                            </a:schemeClr>
                          </a:solidFill>
                          <a:hlinkClick r:id="rId4">
                            <a:extLst>
                              <a:ext uri="{A12FA001-AC4F-418D-AE19-62706E023703}">
                                <ahyp:hlinkClr xmlns:ahyp="http://schemas.microsoft.com/office/drawing/2018/hyperlinkcolor" val="tx"/>
                              </a:ext>
                            </a:extLst>
                          </a:hlinkClick>
                        </a:rPr>
                        <a:t>Personal Emergency Escape Plan (PEEP)</a:t>
                      </a:r>
                      <a:r>
                        <a:rPr lang="en-GB" sz="1200" b="0" i="0" u="none" strike="noStrike" cap="none" dirty="0">
                          <a:solidFill>
                            <a:schemeClr val="dk1"/>
                          </a:solidFill>
                          <a:latin typeface="Arial"/>
                          <a:ea typeface="Arial"/>
                          <a:cs typeface="Arial"/>
                          <a:sym typeface="Arial"/>
                        </a:rPr>
                        <a:t> and share it with your line manager straight away. This will detail the procedures for your safe evacuation. </a:t>
                      </a:r>
                      <a:endParaRPr sz="1400" u="none" strike="noStrike" cap="none" dirty="0"/>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Details about accessing first aid assistance for the building you are based in can also be found on the </a:t>
                      </a:r>
                      <a:r>
                        <a:rPr lang="en-GB" sz="1200" b="0" i="0" u="sng" strike="noStrike" cap="none" dirty="0">
                          <a:solidFill>
                            <a:schemeClr val="accent1">
                              <a:lumMod val="50000"/>
                            </a:schemeClr>
                          </a:solidFill>
                          <a:hlinkClick r:id="rId3">
                            <a:extLst>
                              <a:ext uri="{A12FA001-AC4F-418D-AE19-62706E023703}">
                                <ahyp:hlinkClr xmlns:ahyp="http://schemas.microsoft.com/office/drawing/2018/hyperlinkcolor" val="tx"/>
                              </a:ext>
                            </a:extLst>
                          </a:hlinkClick>
                        </a:rPr>
                        <a:t>Buildings and Facilities</a:t>
                      </a:r>
                      <a:r>
                        <a:rPr lang="en-GB" sz="1200" u="none" strike="noStrike" cap="none" dirty="0">
                          <a:solidFill>
                            <a:schemeClr val="accent1">
                              <a:lumMod val="50000"/>
                            </a:schemeClr>
                          </a:solidFill>
                        </a:rPr>
                        <a:t> </a:t>
                      </a:r>
                      <a:r>
                        <a:rPr lang="en-GB" sz="1200" b="0" i="0" u="none" strike="noStrike" cap="none" dirty="0">
                          <a:solidFill>
                            <a:schemeClr val="dk1"/>
                          </a:solidFill>
                          <a:latin typeface="Arial"/>
                          <a:ea typeface="Arial"/>
                          <a:cs typeface="Arial"/>
                          <a:sym typeface="Arial"/>
                        </a:rPr>
                        <a:t>Details about accessing first aid assistance for the building you are based in can also be found on the Buildings and Facilities page.   Please advise your line manager if you have a medical condition that may impact you at work, for example, if you suffer from allergies and carry an epi pen. Such conditions can be conveyed in written/electronic format as “</a:t>
                      </a:r>
                      <a:r>
                        <a:rPr lang="en-GB" sz="1200" b="0" i="0" u="sng" strike="noStrike" cap="none" dirty="0">
                          <a:solidFill>
                            <a:schemeClr val="accent1">
                              <a:lumMod val="50000"/>
                            </a:schemeClr>
                          </a:solidFill>
                          <a:hlinkClick r:id="rId5">
                            <a:extLst>
                              <a:ext uri="{A12FA001-AC4F-418D-AE19-62706E023703}">
                                <ahyp:hlinkClr xmlns:ahyp="http://schemas.microsoft.com/office/drawing/2018/hyperlinkcolor" val="tx"/>
                              </a:ext>
                            </a:extLst>
                          </a:hlinkClick>
                        </a:rPr>
                        <a:t>Workplace Adjustment Passports</a:t>
                      </a:r>
                      <a:r>
                        <a:rPr lang="en-GB" sz="1200" b="0" i="0" u="none" strike="noStrike" cap="none" dirty="0">
                          <a:solidFill>
                            <a:schemeClr val="dk1"/>
                          </a:solidFill>
                          <a:latin typeface="Arial"/>
                          <a:ea typeface="Arial"/>
                          <a:cs typeface="Arial"/>
                          <a:sym typeface="Arial"/>
                        </a:rPr>
                        <a:t>” (WAP), and individuals can carry them forward between different jobs.</a:t>
                      </a:r>
                      <a:r>
                        <a:rPr lang="en-GB" sz="1200" b="1" i="0" u="none" strike="noStrike" cap="none" dirty="0">
                          <a:solidFill>
                            <a:schemeClr val="dk1"/>
                          </a:solidFill>
                          <a:latin typeface="Calibri"/>
                          <a:ea typeface="Calibri"/>
                          <a:cs typeface="Calibri"/>
                          <a:sym typeface="Calibri"/>
                        </a:rPr>
                        <a:t> </a:t>
                      </a:r>
                      <a:endParaRPr sz="1400" u="none" strike="noStrike" cap="none" dirty="0"/>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The HMPPS and MoJ Employee Assistance provider (EAP) is PAM Assist. EAP services will continue to offer a wide range of support to staff including confidential advice on personal, social or work-related problems. Please visit the </a:t>
                      </a:r>
                      <a:r>
                        <a:rPr lang="en-GB" sz="1200" b="0" i="0" u="sng" strike="noStrike" cap="none" dirty="0">
                          <a:solidFill>
                            <a:schemeClr val="accent1">
                              <a:lumMod val="50000"/>
                            </a:schemeClr>
                          </a:solidFill>
                          <a:hlinkClick r:id="rId6">
                            <a:extLst>
                              <a:ext uri="{A12FA001-AC4F-418D-AE19-62706E023703}">
                                <ahyp:hlinkClr xmlns:ahyp="http://schemas.microsoft.com/office/drawing/2018/hyperlinkcolor" val="tx"/>
                              </a:ext>
                            </a:extLst>
                          </a:hlinkClick>
                        </a:rPr>
                        <a:t>Intranet</a:t>
                      </a:r>
                      <a:r>
                        <a:rPr lang="en-GB" sz="1200" b="0" i="0" u="none" strike="noStrike" cap="none" dirty="0">
                          <a:solidFill>
                            <a:schemeClr val="dk1"/>
                          </a:solidFill>
                          <a:latin typeface="Arial"/>
                          <a:ea typeface="Arial"/>
                          <a:cs typeface="Arial"/>
                          <a:sym typeface="Arial"/>
                        </a:rPr>
                        <a:t> for further details. </a:t>
                      </a:r>
                      <a:endParaRPr sz="1400" u="none" strike="noStrike" cap="none" dirty="0"/>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Relevant information on Occupational Health can be found on </a:t>
                      </a:r>
                      <a:r>
                        <a:rPr lang="en-GB" sz="1200" b="0" i="0" u="none" strike="noStrike" cap="none" dirty="0" err="1">
                          <a:solidFill>
                            <a:schemeClr val="dk1"/>
                          </a:solidFill>
                          <a:latin typeface="Arial"/>
                          <a:ea typeface="Arial"/>
                          <a:cs typeface="Arial"/>
                          <a:sym typeface="Arial"/>
                        </a:rPr>
                        <a:t>MyHub</a:t>
                      </a:r>
                      <a:r>
                        <a:rPr lang="en-GB" sz="1200" b="0" i="0" u="none" strike="noStrike" cap="none" dirty="0">
                          <a:solidFill>
                            <a:schemeClr val="dk1"/>
                          </a:solidFill>
                          <a:latin typeface="Arial"/>
                          <a:ea typeface="Arial"/>
                          <a:cs typeface="Arial"/>
                          <a:sym typeface="Arial"/>
                        </a:rPr>
                        <a:t>: </a:t>
                      </a:r>
                      <a:r>
                        <a:rPr lang="en-GB" sz="1200" b="0" i="0" u="sng" strike="noStrike" cap="none" dirty="0">
                          <a:solidFill>
                            <a:schemeClr val="dk1"/>
                          </a:solidFill>
                          <a:hlinkClick r:id="rId7">
                            <a:extLst>
                              <a:ext uri="{A12FA001-AC4F-418D-AE19-62706E023703}">
                                <ahyp:hlinkClr xmlns:ahyp="http://schemas.microsoft.com/office/drawing/2018/hyperlinkcolor" val="tx"/>
                              </a:ext>
                            </a:extLst>
                          </a:hlinkClick>
                        </a:rPr>
                        <a:t>Her Majesty's Prison and Probation Service | Occupational Health (HMPPS Connect) (sscl.com)</a:t>
                      </a:r>
                      <a:endParaRPr sz="1400" u="none" strike="noStrike" cap="none" dirty="0"/>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591" name="Google Shape;591;p26" descr="A group of people posing for a photo&#10;&#10;Description automatically generated"/>
          <p:cNvPicPr preferRelativeResize="0"/>
          <p:nvPr/>
        </p:nvPicPr>
        <p:blipFill rotWithShape="1">
          <a:blip r:embed="rId8">
            <a:alphaModFix/>
          </a:blip>
          <a:srcRect/>
          <a:stretch/>
        </p:blipFill>
        <p:spPr>
          <a:xfrm>
            <a:off x="328612" y="2211387"/>
            <a:ext cx="1758950" cy="1758950"/>
          </a:xfrm>
          <a:prstGeom prst="rect">
            <a:avLst/>
          </a:prstGeom>
          <a:noFill/>
          <a:ln>
            <a:noFill/>
          </a:ln>
        </p:spPr>
      </p:pic>
      <p:pic>
        <p:nvPicPr>
          <p:cNvPr id="592" name="Google Shape;592;p26" descr="Text, calendar&#10;&#10;Description automatically generated"/>
          <p:cNvPicPr preferRelativeResize="0"/>
          <p:nvPr/>
        </p:nvPicPr>
        <p:blipFill rotWithShape="1">
          <a:blip r:embed="rId9">
            <a:alphaModFix/>
          </a:blip>
          <a:srcRect/>
          <a:stretch/>
        </p:blipFill>
        <p:spPr>
          <a:xfrm>
            <a:off x="542925" y="4329112"/>
            <a:ext cx="1243012" cy="944562"/>
          </a:xfrm>
          <a:prstGeom prst="rect">
            <a:avLst/>
          </a:prstGeom>
          <a:noFill/>
          <a:ln>
            <a:noFill/>
          </a:ln>
        </p:spPr>
      </p:pic>
      <p:pic>
        <p:nvPicPr>
          <p:cNvPr id="593" name="Google Shape;593;p26" descr="A picture containing icon&#10;&#10;Description automatically generated"/>
          <p:cNvPicPr preferRelativeResize="0"/>
          <p:nvPr/>
        </p:nvPicPr>
        <p:blipFill rotWithShape="1">
          <a:blip r:embed="rId10">
            <a:alphaModFix/>
          </a:blip>
          <a:srcRect/>
          <a:stretch/>
        </p:blipFill>
        <p:spPr>
          <a:xfrm>
            <a:off x="620712" y="6183312"/>
            <a:ext cx="1120775" cy="1120775"/>
          </a:xfrm>
          <a:prstGeom prst="rect">
            <a:avLst/>
          </a:prstGeom>
          <a:noFill/>
          <a:ln>
            <a:noFill/>
          </a:ln>
        </p:spPr>
      </p:pic>
      <p:sp>
        <p:nvSpPr>
          <p:cNvPr id="594" name="Google Shape;594;p26"/>
          <p:cNvSpPr txBox="1"/>
          <p:nvPr/>
        </p:nvSpPr>
        <p:spPr>
          <a:xfrm>
            <a:off x="506412" y="7235825"/>
            <a:ext cx="1414500" cy="5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First Aid Assistance</a:t>
            </a:r>
            <a:endParaRPr sz="1400" b="0" i="0" u="none" strike="noStrike" cap="none">
              <a:solidFill>
                <a:srgbClr val="000000"/>
              </a:solidFill>
              <a:latin typeface="Arial"/>
              <a:ea typeface="Arial"/>
              <a:cs typeface="Arial"/>
              <a:sym typeface="Arial"/>
            </a:endParaRPr>
          </a:p>
        </p:txBody>
      </p:sp>
      <p:pic>
        <p:nvPicPr>
          <p:cNvPr id="595" name="Google Shape;595;p26"/>
          <p:cNvPicPr preferRelativeResize="0"/>
          <p:nvPr/>
        </p:nvPicPr>
        <p:blipFill rotWithShape="1">
          <a:blip r:embed="rId11">
            <a:alphaModFix/>
          </a:blip>
          <a:srcRect/>
          <a:stretch/>
        </p:blipFill>
        <p:spPr>
          <a:xfrm>
            <a:off x="439737" y="7783512"/>
            <a:ext cx="1585912" cy="1585912"/>
          </a:xfrm>
          <a:prstGeom prst="rect">
            <a:avLst/>
          </a:prstGeom>
          <a:noFill/>
          <a:ln>
            <a:noFill/>
          </a:ln>
        </p:spPr>
      </p:pic>
      <p:sp>
        <p:nvSpPr>
          <p:cNvPr id="596" name="Google Shape;596;p26"/>
          <p:cNvSpPr txBox="1"/>
          <p:nvPr/>
        </p:nvSpPr>
        <p:spPr>
          <a:xfrm>
            <a:off x="406400" y="9178925"/>
            <a:ext cx="1735200" cy="73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Employee Assistance &amp; Occupational Health</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8B6803E2-0D4E-4F92-9916-1B5868CE795F}"/>
              </a:ext>
            </a:extLst>
          </p:cNvPr>
          <p:cNvSpPr/>
          <p:nvPr/>
        </p:nvSpPr>
        <p:spPr>
          <a:xfrm>
            <a:off x="2090774" y="2499695"/>
            <a:ext cx="4438614" cy="646331"/>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Please read and familiarise yourself with the </a:t>
            </a:r>
            <a:r>
              <a:rPr lang="en-GB" sz="1200" dirty="0">
                <a:latin typeface="Arial" panose="020B0604020202020204" pitchFamily="34" charset="0"/>
                <a:cs typeface="Arial" panose="020B0604020202020204" pitchFamily="34" charset="0"/>
                <a:hlinkClick r:id="rId12"/>
              </a:rPr>
              <a:t>Fire Health &amp; Safety</a:t>
            </a:r>
            <a:r>
              <a:rPr lang="en-GB" sz="1200" dirty="0">
                <a:latin typeface="Arial" panose="020B0604020202020204" pitchFamily="34" charset="0"/>
                <a:cs typeface="Arial" panose="020B0604020202020204" pitchFamily="34" charset="0"/>
              </a:rPr>
              <a:t> Policies. Local HMPPS Fire, Health and Safety Policies will apply to Establishments.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7"/>
          <p:cNvSpPr txBox="1"/>
          <p:nvPr/>
        </p:nvSpPr>
        <p:spPr>
          <a:xfrm>
            <a:off x="406400" y="2430462"/>
            <a:ext cx="1587600" cy="7437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2" name="Google Shape;602;p27"/>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
        <p:nvSpPr>
          <p:cNvPr id="603" name="Google Shape;603;p27"/>
          <p:cNvSpPr txBox="1"/>
          <p:nvPr/>
        </p:nvSpPr>
        <p:spPr>
          <a:xfrm>
            <a:off x="542925" y="1201737"/>
            <a:ext cx="5799000" cy="9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Your key Wellbeing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mixture of tools and guidance have been provided to you to support your transition. </a:t>
            </a:r>
            <a:endParaRPr sz="1400" b="0" i="0" u="none" strike="noStrike" cap="none">
              <a:solidFill>
                <a:srgbClr val="000000"/>
              </a:solidFill>
              <a:latin typeface="Arial"/>
              <a:ea typeface="Arial"/>
              <a:cs typeface="Arial"/>
              <a:sym typeface="Arial"/>
            </a:endParaRPr>
          </a:p>
        </p:txBody>
      </p:sp>
      <p:graphicFrame>
        <p:nvGraphicFramePr>
          <p:cNvPr id="604" name="Google Shape;604;p27"/>
          <p:cNvGraphicFramePr/>
          <p:nvPr>
            <p:extLst>
              <p:ext uri="{D42A27DB-BD31-4B8C-83A1-F6EECF244321}">
                <p14:modId xmlns:p14="http://schemas.microsoft.com/office/powerpoint/2010/main" val="1704623877"/>
              </p:ext>
            </p:extLst>
          </p:nvPr>
        </p:nvGraphicFramePr>
        <p:xfrm>
          <a:off x="1152525" y="2478087"/>
          <a:ext cx="5565775" cy="4522775"/>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4522775">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just"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The MoJ aims to create a work environment that supports employee health and wellbeing. Please visit  the </a:t>
                      </a:r>
                      <a:r>
                        <a:rPr lang="en-GB" sz="1200" b="0" i="0" u="sng" strike="noStrike" cap="none" dirty="0" err="1">
                          <a:solidFill>
                            <a:schemeClr val="accent1">
                              <a:lumMod val="50000"/>
                            </a:schemeClr>
                          </a:solidFill>
                          <a:hlinkClick r:id="rId3">
                            <a:extLst>
                              <a:ext uri="{A12FA001-AC4F-418D-AE19-62706E023703}">
                                <ahyp:hlinkClr xmlns:ahyp="http://schemas.microsoft.com/office/drawing/2018/hyperlinkcolor" val="tx"/>
                              </a:ext>
                            </a:extLst>
                          </a:hlinkClick>
                        </a:rPr>
                        <a:t>MoJ's</a:t>
                      </a:r>
                      <a:r>
                        <a:rPr lang="en-GB" sz="1200" b="0" i="0" u="sng" strike="noStrike" cap="none" dirty="0">
                          <a:solidFill>
                            <a:schemeClr val="accent1">
                              <a:lumMod val="50000"/>
                            </a:schemeClr>
                          </a:solidFill>
                          <a:hlinkClick r:id="rId3">
                            <a:extLst>
                              <a:ext uri="{A12FA001-AC4F-418D-AE19-62706E023703}">
                                <ahyp:hlinkClr xmlns:ahyp="http://schemas.microsoft.com/office/drawing/2018/hyperlinkcolor" val="tx"/>
                              </a:ext>
                            </a:extLst>
                          </a:hlinkClick>
                        </a:rPr>
                        <a:t> wellbeing pages</a:t>
                      </a:r>
                      <a:r>
                        <a:rPr lang="en-GB" sz="1200" b="0" i="0" u="sng" strike="noStrike" cap="none" dirty="0">
                          <a:solidFill>
                            <a:schemeClr val="accent1">
                              <a:lumMod val="50000"/>
                            </a:schemeClr>
                          </a:solidFill>
                        </a:rPr>
                        <a:t>.</a:t>
                      </a:r>
                      <a:r>
                        <a:rPr lang="en-GB" sz="1200" b="0" i="0" u="sng" strike="noStrike" cap="none" dirty="0">
                          <a:solidFill>
                            <a:schemeClr val="dk1"/>
                          </a:solidFill>
                        </a:rPr>
                        <a:t> </a:t>
                      </a:r>
                      <a:r>
                        <a:rPr lang="en-GB" sz="1200" b="0" i="0" u="none" strike="noStrike" cap="none" dirty="0">
                          <a:solidFill>
                            <a:schemeClr val="dk1"/>
                          </a:solidFill>
                          <a:latin typeface="Arial"/>
                          <a:ea typeface="Arial"/>
                          <a:cs typeface="Arial"/>
                          <a:sym typeface="Arial"/>
                        </a:rPr>
                        <a:t>The MoJ aims to create a work environment that supports employee health and wellbeing. Please visit  the </a:t>
                      </a:r>
                      <a:r>
                        <a:rPr lang="en-GB" sz="1200" b="0" i="0" u="none" strike="noStrike" cap="none" dirty="0" err="1">
                          <a:solidFill>
                            <a:schemeClr val="dk1"/>
                          </a:solidFill>
                          <a:latin typeface="Arial"/>
                          <a:ea typeface="Arial"/>
                          <a:cs typeface="Arial"/>
                          <a:sym typeface="Arial"/>
                        </a:rPr>
                        <a:t>MoJ's</a:t>
                      </a:r>
                      <a:r>
                        <a:rPr lang="en-GB" sz="1200" b="0" i="0" u="none" strike="noStrike" cap="none" dirty="0">
                          <a:solidFill>
                            <a:schemeClr val="dk1"/>
                          </a:solidFill>
                          <a:latin typeface="Arial"/>
                          <a:ea typeface="Arial"/>
                          <a:cs typeface="Arial"/>
                          <a:sym typeface="Arial"/>
                        </a:rPr>
                        <a:t> wellbeing pages to find out about the support that is on offer. You can find additional information about other benefits available to staff such as the ‘cycle to work’ scheme and deals on travel, food and entertainment </a:t>
                      </a:r>
                      <a:r>
                        <a:rPr lang="en-GB" sz="1200" b="0" i="0" u="sng" strike="noStrike" cap="none" dirty="0">
                          <a:solidFill>
                            <a:schemeClr val="dk1"/>
                          </a:solidFill>
                          <a:hlinkClick r:id="rId4">
                            <a:extLst>
                              <a:ext uri="{A12FA001-AC4F-418D-AE19-62706E023703}">
                                <ahyp:hlinkClr xmlns:ahyp="http://schemas.microsoft.com/office/drawing/2018/hyperlinkcolor" val="tx"/>
                              </a:ext>
                            </a:extLst>
                          </a:hlinkClick>
                        </a:rPr>
                        <a:t>here</a:t>
                      </a:r>
                      <a:r>
                        <a:rPr lang="en-GB" sz="1200" b="0" i="0" u="none" strike="noStrike" cap="none" dirty="0">
                          <a:solidFill>
                            <a:schemeClr val="dk1"/>
                          </a:solidFill>
                          <a:latin typeface="Arial"/>
                          <a:ea typeface="Arial"/>
                          <a:cs typeface="Arial"/>
                          <a:sym typeface="Arial"/>
                        </a:rPr>
                        <a:t>.</a:t>
                      </a:r>
                      <a:endParaRPr sz="1400" u="none" strike="noStrike" cap="none" dirty="0"/>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05" name="Google Shape;605;p27"/>
          <p:cNvSpPr txBox="1"/>
          <p:nvPr/>
        </p:nvSpPr>
        <p:spPr>
          <a:xfrm>
            <a:off x="506412" y="3625850"/>
            <a:ext cx="1414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Staff wellbeing</a:t>
            </a:r>
            <a:endParaRPr sz="1400" b="0" i="0" u="none" strike="noStrike" cap="none">
              <a:solidFill>
                <a:srgbClr val="000000"/>
              </a:solidFill>
              <a:latin typeface="Arial"/>
              <a:ea typeface="Arial"/>
              <a:cs typeface="Arial"/>
              <a:sym typeface="Arial"/>
            </a:endParaRPr>
          </a:p>
        </p:txBody>
      </p:sp>
      <p:sp>
        <p:nvSpPr>
          <p:cNvPr id="606" name="Google Shape;606;p27"/>
          <p:cNvSpPr txBox="1"/>
          <p:nvPr/>
        </p:nvSpPr>
        <p:spPr>
          <a:xfrm>
            <a:off x="506412" y="5186362"/>
            <a:ext cx="1414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Unions</a:t>
            </a:r>
            <a:endParaRPr sz="1400" b="0" i="0" u="none" strike="noStrike" cap="none">
              <a:solidFill>
                <a:srgbClr val="000000"/>
              </a:solidFill>
              <a:latin typeface="Arial"/>
              <a:ea typeface="Arial"/>
              <a:cs typeface="Arial"/>
              <a:sym typeface="Arial"/>
            </a:endParaRPr>
          </a:p>
        </p:txBody>
      </p:sp>
      <p:graphicFrame>
        <p:nvGraphicFramePr>
          <p:cNvPr id="607" name="Google Shape;607;p27"/>
          <p:cNvGraphicFramePr/>
          <p:nvPr>
            <p:extLst>
              <p:ext uri="{D42A27DB-BD31-4B8C-83A1-F6EECF244321}">
                <p14:modId xmlns:p14="http://schemas.microsoft.com/office/powerpoint/2010/main" val="4159398172"/>
              </p:ext>
            </p:extLst>
          </p:nvPr>
        </p:nvGraphicFramePr>
        <p:xfrm>
          <a:off x="1128712" y="3970337"/>
          <a:ext cx="5565775" cy="6345225"/>
        </p:xfrm>
        <a:graphic>
          <a:graphicData uri="http://schemas.openxmlformats.org/drawingml/2006/table">
            <a:tbl>
              <a:tblPr>
                <a:noFill/>
                <a:tableStyleId>{E61BBCDF-C5DB-4E6A-8A6C-5B2B9ECDA0A9}</a:tableStyleId>
              </a:tblPr>
              <a:tblGrid>
                <a:gridCol w="920750">
                  <a:extLst>
                    <a:ext uri="{9D8B030D-6E8A-4147-A177-3AD203B41FA5}">
                      <a16:colId xmlns:a16="http://schemas.microsoft.com/office/drawing/2014/main" val="20000"/>
                    </a:ext>
                  </a:extLst>
                </a:gridCol>
                <a:gridCol w="4645025">
                  <a:extLst>
                    <a:ext uri="{9D8B030D-6E8A-4147-A177-3AD203B41FA5}">
                      <a16:colId xmlns:a16="http://schemas.microsoft.com/office/drawing/2014/main" val="20001"/>
                    </a:ext>
                  </a:extLst>
                </a:gridCol>
              </a:tblGrid>
              <a:tr h="6345225">
                <a:tc>
                  <a:txBody>
                    <a:bodyPr/>
                    <a:lstStyle/>
                    <a:p>
                      <a:pPr marL="0" marR="0" lvl="0" indent="0" algn="l" rtl="0">
                        <a:lnSpc>
                          <a:spcPct val="100000"/>
                        </a:lnSpc>
                        <a:spcBef>
                          <a:spcPts val="0"/>
                        </a:spcBef>
                        <a:spcAft>
                          <a:spcPts val="0"/>
                        </a:spcAft>
                        <a:buClr>
                          <a:srgbClr val="000000"/>
                        </a:buClr>
                        <a:buSzPts val="1350"/>
                        <a:buFont typeface="Arial"/>
                        <a:buNone/>
                      </a:pPr>
                      <a:endParaRPr sz="1350" u="none" strike="noStrike" cap="none">
                        <a:solidFill>
                          <a:schemeClr val="dk1"/>
                        </a:solidFill>
                        <a:latin typeface="Calibri"/>
                        <a:ea typeface="Calibri"/>
                        <a:cs typeface="Calibri"/>
                        <a:sym typeface="Calibri"/>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Further information on the recognised Trade Unions can be found here:</a:t>
                      </a:r>
                      <a:endParaRPr sz="1400" u="none" strike="noStrike" cap="none" dirty="0"/>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NPS: </a:t>
                      </a:r>
                      <a:r>
                        <a:rPr lang="en-GB" sz="1200" b="0" i="0" u="sng" strike="noStrike" cap="none" dirty="0">
                          <a:solidFill>
                            <a:schemeClr val="accent1">
                              <a:lumMod val="50000"/>
                            </a:schemeClr>
                          </a:solidFill>
                          <a:hlinkClick r:id="rId5">
                            <a:extLst>
                              <a:ext uri="{A12FA001-AC4F-418D-AE19-62706E023703}">
                                <ahyp:hlinkClr xmlns:ahyp="http://schemas.microsoft.com/office/drawing/2018/hyperlinkcolor" val="tx"/>
                              </a:ext>
                            </a:extLst>
                          </a:hlinkClick>
                        </a:rPr>
                        <a:t>Learning about our Trade Unions – Welcome Hub (hmppsintranet.org.uk)</a:t>
                      </a:r>
                      <a:endParaRPr sz="1400" u="none" strike="noStrike" cap="none" dirty="0">
                        <a:solidFill>
                          <a:schemeClr val="accent1">
                            <a:lumMod val="50000"/>
                          </a:schemeClr>
                        </a:solidFil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An overview of all staff networks can be found here: </a:t>
                      </a:r>
                      <a:r>
                        <a:rPr lang="en-GB" sz="1200" b="0" i="0" u="sng" strike="noStrike" cap="none" dirty="0">
                          <a:solidFill>
                            <a:schemeClr val="accent1">
                              <a:lumMod val="50000"/>
                            </a:schemeClr>
                          </a:solidFill>
                          <a:hlinkClick r:id="rId6">
                            <a:extLst>
                              <a:ext uri="{A12FA001-AC4F-418D-AE19-62706E023703}">
                                <ahyp:hlinkClr xmlns:ahyp="http://schemas.microsoft.com/office/drawing/2018/hyperlinkcolor" val="tx"/>
                              </a:ext>
                            </a:extLst>
                          </a:hlinkClick>
                        </a:rPr>
                        <a:t>MOJ and HMPPS staff networks – Welcome Hub (hmppsintranet.org.uk)</a:t>
                      </a:r>
                      <a:endParaRPr sz="1400" u="none" strike="noStrike" cap="none" dirty="0">
                        <a:solidFill>
                          <a:schemeClr val="accent1">
                            <a:lumMod val="50000"/>
                          </a:schemeClr>
                        </a:solidFill>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MoJ is striving to build a world class organisation that is open and inclusive and truly values and celebrates the diversity of its workforce and can understand and serve the needs of the diverse society of which we are a part. This is regardless of social background, gender, age, ethnicity, sexual orientation, beliefs, disabilities or long-term illness or caring responsibilities. </a:t>
                      </a:r>
                      <a:endParaRPr sz="1400" u="none" strike="noStrike" cap="none"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Our aim is to build a strong and successful workplace with a workforce that at every level reflects the diversity of the society in which we deliver our services. Further information can be found here: </a:t>
                      </a:r>
                      <a:r>
                        <a:rPr lang="en-GB" sz="1200" b="0" i="0" u="sng" strike="noStrike" cap="none" dirty="0">
                          <a:solidFill>
                            <a:schemeClr val="accent1">
                              <a:lumMod val="50000"/>
                            </a:schemeClr>
                          </a:solidFill>
                          <a:hlinkClick r:id="rId7">
                            <a:extLst>
                              <a:ext uri="{A12FA001-AC4F-418D-AE19-62706E023703}">
                                <ahyp:hlinkClr xmlns:ahyp="http://schemas.microsoft.com/office/drawing/2018/hyperlinkcolor" val="tx"/>
                              </a:ext>
                            </a:extLst>
                          </a:hlinkClick>
                        </a:rPr>
                        <a:t>https://intranet.justice.gov.uk/guidance/equality-and-diversity/</a:t>
                      </a:r>
                      <a:endParaRPr sz="1400" u="none" strike="noStrike" cap="none" dirty="0">
                        <a:solidFill>
                          <a:schemeClr val="accent1">
                            <a:lumMod val="50000"/>
                          </a:schemeClr>
                        </a:solidFil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100"/>
                        <a:buFont typeface="Calibri"/>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800"/>
                        <a:buFont typeface="Arial"/>
                        <a:buNone/>
                      </a:pPr>
                      <a:r>
                        <a:rPr lang="en-GB" sz="800" b="1" i="0" u="none" strike="noStrike" cap="none" dirty="0">
                          <a:solidFill>
                            <a:schemeClr val="dk1"/>
                          </a:solidFill>
                          <a:latin typeface="Arial"/>
                          <a:ea typeface="Arial"/>
                          <a:cs typeface="Arial"/>
                          <a:sym typeface="Arial"/>
                        </a:rPr>
                        <a:t> </a:t>
                      </a:r>
                      <a:endParaRPr sz="1400" u="none" strike="noStrike" cap="none" dirty="0"/>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608" name="Google Shape;608;p27" descr="A group of people posing for a photo&#10;&#10;Description automatically generated"/>
          <p:cNvPicPr preferRelativeResize="0"/>
          <p:nvPr/>
        </p:nvPicPr>
        <p:blipFill rotWithShape="1">
          <a:blip r:embed="rId8">
            <a:alphaModFix/>
          </a:blip>
          <a:srcRect/>
          <a:stretch/>
        </p:blipFill>
        <p:spPr>
          <a:xfrm>
            <a:off x="328612" y="2211387"/>
            <a:ext cx="1758950" cy="1758950"/>
          </a:xfrm>
          <a:prstGeom prst="rect">
            <a:avLst/>
          </a:prstGeom>
          <a:noFill/>
          <a:ln>
            <a:noFill/>
          </a:ln>
        </p:spPr>
      </p:pic>
      <p:sp>
        <p:nvSpPr>
          <p:cNvPr id="609" name="Google Shape;609;p27"/>
          <p:cNvSpPr txBox="1"/>
          <p:nvPr/>
        </p:nvSpPr>
        <p:spPr>
          <a:xfrm>
            <a:off x="506412" y="7070725"/>
            <a:ext cx="14145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Staff Networks</a:t>
            </a:r>
            <a:endParaRPr sz="1400" b="0" i="0" u="none" strike="noStrike" cap="none">
              <a:solidFill>
                <a:srgbClr val="000000"/>
              </a:solidFill>
              <a:latin typeface="Arial"/>
              <a:ea typeface="Arial"/>
              <a:cs typeface="Arial"/>
              <a:sym typeface="Arial"/>
            </a:endParaRPr>
          </a:p>
        </p:txBody>
      </p:sp>
      <p:sp>
        <p:nvSpPr>
          <p:cNvPr id="610" name="Google Shape;610;p27"/>
          <p:cNvSpPr txBox="1"/>
          <p:nvPr/>
        </p:nvSpPr>
        <p:spPr>
          <a:xfrm>
            <a:off x="355600" y="9077325"/>
            <a:ext cx="1735200" cy="3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GB" sz="1400" b="1" i="0" u="none" strike="noStrike" cap="none">
                <a:solidFill>
                  <a:schemeClr val="dk1"/>
                </a:solidFill>
                <a:latin typeface="Calibri"/>
                <a:ea typeface="Calibri"/>
                <a:cs typeface="Calibri"/>
                <a:sym typeface="Calibri"/>
              </a:rPr>
              <a:t>Diversity &amp; Inclusion</a:t>
            </a:r>
            <a:endParaRPr sz="1400" b="0" i="0" u="none" strike="noStrike" cap="none">
              <a:solidFill>
                <a:srgbClr val="000000"/>
              </a:solidFill>
              <a:latin typeface="Arial"/>
              <a:ea typeface="Arial"/>
              <a:cs typeface="Arial"/>
              <a:sym typeface="Arial"/>
            </a:endParaRPr>
          </a:p>
        </p:txBody>
      </p:sp>
      <p:pic>
        <p:nvPicPr>
          <p:cNvPr id="611" name="Google Shape;611;p27" descr="Logo&#10;&#10;Description automatically generated"/>
          <p:cNvPicPr preferRelativeResize="0"/>
          <p:nvPr/>
        </p:nvPicPr>
        <p:blipFill rotWithShape="1">
          <a:blip r:embed="rId9">
            <a:alphaModFix/>
          </a:blip>
          <a:srcRect/>
          <a:stretch/>
        </p:blipFill>
        <p:spPr>
          <a:xfrm>
            <a:off x="390525" y="3868737"/>
            <a:ext cx="1587500" cy="1587500"/>
          </a:xfrm>
          <a:prstGeom prst="rect">
            <a:avLst/>
          </a:prstGeom>
          <a:noFill/>
          <a:ln>
            <a:noFill/>
          </a:ln>
        </p:spPr>
      </p:pic>
      <p:pic>
        <p:nvPicPr>
          <p:cNvPr id="612" name="Google Shape;612;p27"/>
          <p:cNvPicPr preferRelativeResize="0"/>
          <p:nvPr/>
        </p:nvPicPr>
        <p:blipFill rotWithShape="1">
          <a:blip r:embed="rId10">
            <a:alphaModFix/>
          </a:blip>
          <a:srcRect/>
          <a:stretch/>
        </p:blipFill>
        <p:spPr>
          <a:xfrm>
            <a:off x="260350" y="5780087"/>
            <a:ext cx="1890712" cy="1247775"/>
          </a:xfrm>
          <a:prstGeom prst="rect">
            <a:avLst/>
          </a:prstGeom>
          <a:noFill/>
          <a:ln>
            <a:noFill/>
          </a:ln>
        </p:spPr>
      </p:pic>
      <p:pic>
        <p:nvPicPr>
          <p:cNvPr id="613" name="Google Shape;613;p27" descr="A picture containing text, posing, group&#10;&#10;Description automatically generated"/>
          <p:cNvPicPr preferRelativeResize="0"/>
          <p:nvPr/>
        </p:nvPicPr>
        <p:blipFill rotWithShape="1">
          <a:blip r:embed="rId11">
            <a:alphaModFix/>
          </a:blip>
          <a:srcRect/>
          <a:stretch/>
        </p:blipFill>
        <p:spPr>
          <a:xfrm>
            <a:off x="187325" y="7700962"/>
            <a:ext cx="2041525" cy="131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
          <p:cNvPicPr preferRelativeResize="0"/>
          <p:nvPr/>
        </p:nvPicPr>
        <p:blipFill rotWithShape="1">
          <a:blip r:embed="rId3">
            <a:alphaModFix/>
          </a:blip>
          <a:srcRect/>
          <a:stretch/>
        </p:blipFill>
        <p:spPr>
          <a:xfrm>
            <a:off x="0" y="76200"/>
            <a:ext cx="6858000" cy="9906000"/>
          </a:xfrm>
          <a:prstGeom prst="rect">
            <a:avLst/>
          </a:prstGeom>
          <a:noFill/>
          <a:ln>
            <a:noFill/>
          </a:ln>
        </p:spPr>
      </p:pic>
      <p:sp>
        <p:nvSpPr>
          <p:cNvPr id="184" name="Google Shape;184;p3" descr="Decorative background"/>
          <p:cNvSpPr/>
          <p:nvPr/>
        </p:nvSpPr>
        <p:spPr>
          <a:xfrm rot="10800000" flipH="1">
            <a:off x="171450" y="169987"/>
            <a:ext cx="6500700" cy="1406400"/>
          </a:xfrm>
          <a:prstGeom prst="rtTriangle">
            <a:avLst/>
          </a:prstGeom>
          <a:solidFill>
            <a:srgbClr val="0057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3"/>
          <p:cNvSpPr txBox="1"/>
          <p:nvPr/>
        </p:nvSpPr>
        <p:spPr>
          <a:xfrm>
            <a:off x="330200" y="292100"/>
            <a:ext cx="1977900" cy="58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GB" sz="3200" b="1" i="0" u="none" strike="noStrike" cap="none">
                <a:solidFill>
                  <a:srgbClr val="FFFFFF"/>
                </a:solidFill>
                <a:latin typeface="Arial"/>
                <a:ea typeface="Arial"/>
                <a:cs typeface="Arial"/>
                <a:sym typeface="Arial"/>
              </a:rPr>
              <a:t>Welcome</a:t>
            </a:r>
            <a:endParaRPr sz="1400" b="0" i="0" u="none" strike="noStrike" cap="none">
              <a:solidFill>
                <a:srgbClr val="000000"/>
              </a:solidFill>
              <a:latin typeface="Arial"/>
              <a:ea typeface="Arial"/>
              <a:cs typeface="Arial"/>
              <a:sym typeface="Arial"/>
            </a:endParaRPr>
          </a:p>
        </p:txBody>
      </p:sp>
      <p:pic>
        <p:nvPicPr>
          <p:cNvPr id="186" name="Google Shape;186;p3"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6102355" y="8377969"/>
            <a:ext cx="431822" cy="742988"/>
          </a:xfrm>
          <a:prstGeom prst="rect">
            <a:avLst/>
          </a:prstGeom>
          <a:noFill/>
          <a:ln>
            <a:noFill/>
          </a:ln>
        </p:spPr>
      </p:pic>
      <p:sp>
        <p:nvSpPr>
          <p:cNvPr id="187" name="Google Shape;187;p3"/>
          <p:cNvSpPr txBox="1"/>
          <p:nvPr/>
        </p:nvSpPr>
        <p:spPr>
          <a:xfrm>
            <a:off x="169025" y="3064480"/>
            <a:ext cx="6456000" cy="61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Firstly, hello and welcome to MoJ Digital and Technology.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I am </a:t>
            </a:r>
            <a:r>
              <a:rPr lang="en-GB" sz="1100">
                <a:solidFill>
                  <a:schemeClr val="dk1"/>
                </a:solidFill>
              </a:rPr>
              <a:t>really pleased to welcome you to </a:t>
            </a:r>
            <a:r>
              <a:rPr lang="en-GB" sz="1100" b="0" i="0" u="none" strike="noStrike" cap="none">
                <a:solidFill>
                  <a:schemeClr val="dk1"/>
                </a:solidFill>
                <a:latin typeface="Arial"/>
                <a:ea typeface="Arial"/>
                <a:cs typeface="Arial"/>
                <a:sym typeface="Arial"/>
              </a:rPr>
              <a:t> our team. I wanted to take the opportunity to talk a little about our purpose, culture and building our team.</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Calibri"/>
              <a:buNone/>
            </a:pPr>
            <a:r>
              <a:rPr lang="en-GB" sz="1100" b="1" i="0" u="none" strike="noStrike" cap="none">
                <a:solidFill>
                  <a:srgbClr val="00577B"/>
                </a:solidFill>
                <a:latin typeface="Arial"/>
                <a:ea typeface="Arial"/>
                <a:cs typeface="Arial"/>
                <a:sym typeface="Arial"/>
              </a:rPr>
              <a:t>Our Purpose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So first and foremost our purpose is to provide digital &amp; technology services that protect and advance the principles of justice.  We are around 1100 specialists spread across the UK and we:</a:t>
            </a:r>
            <a:endParaRPr sz="1100" b="0" i="0" u="none" strike="noStrike" cap="none">
              <a:solidFill>
                <a:schemeClr val="dk1"/>
              </a:solidFill>
              <a:latin typeface="Arial"/>
              <a:ea typeface="Arial"/>
              <a:cs typeface="Arial"/>
              <a:sym typeface="Arial"/>
            </a:endParaRPr>
          </a:p>
          <a:p>
            <a:pPr marL="360000" marR="0" lvl="0" indent="-298450" algn="l" rtl="0">
              <a:lnSpc>
                <a:spcPct val="100000"/>
              </a:lnSpc>
              <a:spcBef>
                <a:spcPts val="20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Support the 70,000+ staff working in courts, prisons, probation services and across other smaller agencies by providing simple, intuitive technology solutions and automating basic tasks.</a:t>
            </a:r>
            <a:endParaRPr sz="1100" b="0" i="0" u="none" strike="noStrike" cap="none">
              <a:solidFill>
                <a:schemeClr val="dk1"/>
              </a:solidFill>
              <a:latin typeface="Arial"/>
              <a:ea typeface="Arial"/>
              <a:cs typeface="Arial"/>
              <a:sym typeface="Arial"/>
            </a:endParaRPr>
          </a:p>
          <a:p>
            <a:pPr marL="3600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Build and run digital services that make it easier for the public to get access to justice. Things like check if you can get legal aid, and get help with child funeral arrangements.</a:t>
            </a:r>
            <a:endParaRPr sz="1100" b="0" i="0" u="none" strike="noStrike" cap="none">
              <a:solidFill>
                <a:schemeClr val="dk1"/>
              </a:solidFill>
              <a:latin typeface="Arial"/>
              <a:ea typeface="Arial"/>
              <a:cs typeface="Arial"/>
              <a:sym typeface="Arial"/>
            </a:endParaRPr>
          </a:p>
          <a:p>
            <a:pPr marL="3600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Work closely with policy teams to ensure that new initiatives are designed with the user in min</a:t>
            </a:r>
            <a:r>
              <a:rPr lang="en-GB" sz="1100">
                <a:solidFill>
                  <a:schemeClr val="dk1"/>
                </a:solidFill>
              </a:rPr>
              <a:t>d</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360000" marR="0" lvl="0" indent="-298450" algn="l" rtl="0">
              <a:lnSpc>
                <a:spcPct val="100000"/>
              </a:lnSpc>
              <a:spcBef>
                <a:spcPts val="0"/>
              </a:spcBef>
              <a:spcAft>
                <a:spcPts val="0"/>
              </a:spcAft>
              <a:buClr>
                <a:schemeClr val="dk1"/>
              </a:buClr>
              <a:buSzPts val="1100"/>
              <a:buFont typeface="Arial"/>
              <a:buChar char="●"/>
            </a:pPr>
            <a:r>
              <a:rPr lang="en-GB" sz="1100" b="0" i="0" u="none" strike="noStrike" cap="none">
                <a:solidFill>
                  <a:schemeClr val="dk1"/>
                </a:solidFill>
                <a:latin typeface="Arial"/>
                <a:ea typeface="Arial"/>
                <a:cs typeface="Arial"/>
                <a:sym typeface="Arial"/>
              </a:rPr>
              <a:t>Protect our people, systems and information from threats to security by providing specialist cyber security and data protection advice and expertise.</a:t>
            </a:r>
            <a:endParaRPr sz="11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r>
              <a:rPr lang="en-GB" sz="1100" b="1" i="0" u="none" strike="noStrike" cap="none">
                <a:solidFill>
                  <a:srgbClr val="00577B"/>
                </a:solidFill>
                <a:latin typeface="Arial"/>
                <a:ea typeface="Arial"/>
                <a:cs typeface="Arial"/>
                <a:sym typeface="Arial"/>
              </a:rPr>
              <a:t>Our culture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It is important to us </a:t>
            </a:r>
            <a:r>
              <a:rPr lang="en-GB" sz="1100">
                <a:solidFill>
                  <a:schemeClr val="dk1"/>
                </a:solidFill>
              </a:rPr>
              <a:t>we</a:t>
            </a:r>
            <a:r>
              <a:rPr lang="en-GB" sz="1100" b="0" i="0" u="none" strike="noStrike" cap="none">
                <a:solidFill>
                  <a:schemeClr val="dk1"/>
                </a:solidFill>
                <a:latin typeface="Arial"/>
                <a:ea typeface="Arial"/>
                <a:cs typeface="Arial"/>
                <a:sym typeface="Arial"/>
              </a:rPr>
              <a:t> continue to build a diverse and inclusive workplace where everyone feels welcome and has a great experience. We want our people to feel proud to work here, to be doing meaningful work and continue to stay and grow with us.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We want to support a culture of listening and acting on the feedback we receive. That is why we use Peakon, our fortnightly short survey, which gives everybody the opportunity to anonymously </a:t>
            </a:r>
            <a:r>
              <a:rPr lang="en-GB" sz="1100">
                <a:solidFill>
                  <a:schemeClr val="dk1"/>
                </a:solidFill>
              </a:rPr>
              <a:t>provide </a:t>
            </a:r>
            <a:r>
              <a:rPr lang="en-GB" sz="1100" b="0" i="0" u="none" strike="noStrike" cap="none">
                <a:solidFill>
                  <a:schemeClr val="dk1"/>
                </a:solidFill>
                <a:latin typeface="Arial"/>
                <a:ea typeface="Arial"/>
                <a:cs typeface="Arial"/>
                <a:sym typeface="Arial"/>
              </a:rPr>
              <a:t>feedback and for that feedback to be considered</a:t>
            </a:r>
            <a:r>
              <a:rPr lang="en-GB" sz="1100">
                <a:solidFill>
                  <a:schemeClr val="dk1"/>
                </a:solidFill>
              </a:rPr>
              <a:t> </a:t>
            </a:r>
            <a:r>
              <a:rPr lang="en-GB" sz="1100" b="0" i="0" u="none" strike="noStrike" cap="none">
                <a:solidFill>
                  <a:schemeClr val="dk1"/>
                </a:solidFill>
                <a:latin typeface="Arial"/>
                <a:ea typeface="Arial"/>
                <a:cs typeface="Arial"/>
                <a:sym typeface="Arial"/>
              </a:rPr>
              <a:t>upwardly</a:t>
            </a:r>
            <a:r>
              <a:rPr lang="en-GB" sz="1100">
                <a:solidFill>
                  <a:schemeClr val="dk1"/>
                </a:solidFill>
              </a:rPr>
              <a:t>, </a:t>
            </a:r>
            <a:r>
              <a:rPr lang="en-GB" sz="1100" b="0" i="0" u="none" strike="noStrike" cap="none">
                <a:solidFill>
                  <a:schemeClr val="dk1"/>
                </a:solidFill>
                <a:latin typeface="Arial"/>
                <a:ea typeface="Arial"/>
                <a:cs typeface="Arial"/>
                <a:sym typeface="Arial"/>
              </a:rPr>
              <a:t>across teams and also professions. We all have a role to play in making our experience and the experiences of those around us a good one.</a:t>
            </a:r>
            <a:r>
              <a:rPr lang="en-GB" sz="1100">
                <a:solidFill>
                  <a:schemeClr val="dk1"/>
                </a:solidFill>
              </a:rPr>
              <a:t> </a:t>
            </a:r>
            <a:r>
              <a:rPr lang="en-GB" sz="1100" b="0" i="0" u="none" strike="noStrike" cap="none">
                <a:solidFill>
                  <a:schemeClr val="dk1"/>
                </a:solidFill>
                <a:latin typeface="Arial"/>
                <a:ea typeface="Arial"/>
                <a:cs typeface="Arial"/>
                <a:sym typeface="Arial"/>
              </a:rPr>
              <a:t>So I ask you </a:t>
            </a:r>
            <a:r>
              <a:rPr lang="en-GB" sz="1100">
                <a:solidFill>
                  <a:schemeClr val="dk1"/>
                </a:solidFill>
              </a:rPr>
              <a:t>to</a:t>
            </a:r>
            <a:r>
              <a:rPr lang="en-GB" sz="1100" b="0" i="0" u="none" strike="noStrike" cap="none">
                <a:solidFill>
                  <a:schemeClr val="dk1"/>
                </a:solidFill>
                <a:latin typeface="Arial"/>
                <a:ea typeface="Arial"/>
                <a:cs typeface="Arial"/>
                <a:sym typeface="Arial"/>
              </a:rPr>
              <a:t> play your part and bring our values to life in the way you do things.</a:t>
            </a: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100"/>
              <a:buFont typeface="Arial"/>
              <a:buNone/>
            </a:pPr>
            <a:fld id="{00000000-1234-1234-1234-123412341234}" type="slidenum">
              <a:rPr lang="en-GB" sz="1100" b="0" i="0" u="none" strike="noStrike" cap="none">
                <a:solidFill>
                  <a:schemeClr val="dk2"/>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89" name="Google Shape;189;p3"/>
          <p:cNvSpPr txBox="1"/>
          <p:nvPr/>
        </p:nvSpPr>
        <p:spPr>
          <a:xfrm>
            <a:off x="2072100" y="1628775"/>
            <a:ext cx="4300200" cy="15768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577B"/>
              </a:buClr>
              <a:buSzPts val="2000"/>
              <a:buFont typeface="Arial"/>
              <a:buNone/>
            </a:pPr>
            <a:r>
              <a:rPr lang="en-GB" sz="1600" b="1" i="0" u="none" strike="noStrike" cap="none">
                <a:solidFill>
                  <a:srgbClr val="00577B"/>
                </a:solidFill>
                <a:latin typeface="Arial"/>
                <a:ea typeface="Arial"/>
                <a:cs typeface="Arial"/>
                <a:sym typeface="Arial"/>
              </a:rPr>
              <a:t>Message from Gina Gill, </a:t>
            </a:r>
            <a:endParaRPr sz="1600" b="1" i="0" u="none" strike="noStrike" cap="none">
              <a:solidFill>
                <a:srgbClr val="00577B"/>
              </a:solidFill>
              <a:latin typeface="Arial"/>
              <a:ea typeface="Arial"/>
              <a:cs typeface="Arial"/>
              <a:sym typeface="Arial"/>
            </a:endParaRPr>
          </a:p>
          <a:p>
            <a:pPr marL="0" marR="0" lvl="0" indent="0" algn="l" rtl="0">
              <a:lnSpc>
                <a:spcPct val="110000"/>
              </a:lnSpc>
              <a:spcBef>
                <a:spcPts val="0"/>
              </a:spcBef>
              <a:spcAft>
                <a:spcPts val="0"/>
              </a:spcAft>
              <a:buClr>
                <a:srgbClr val="00577B"/>
              </a:buClr>
              <a:buSzPts val="2000"/>
              <a:buFont typeface="Arial"/>
              <a:buNone/>
            </a:pPr>
            <a:r>
              <a:rPr lang="en-GB" sz="1600" b="1" i="0" u="none" strike="noStrike" cap="none">
                <a:solidFill>
                  <a:srgbClr val="00577B"/>
                </a:solidFill>
                <a:latin typeface="Arial"/>
                <a:ea typeface="Arial"/>
                <a:cs typeface="Arial"/>
                <a:sym typeface="Arial"/>
              </a:rPr>
              <a:t>Interim Chief Digital &amp; Information Officer</a:t>
            </a:r>
            <a:endParaRPr sz="1600" b="1" i="0" u="none" strike="noStrike" cap="none">
              <a:solidFill>
                <a:srgbClr val="00577B"/>
              </a:solidFill>
              <a:latin typeface="Arial"/>
              <a:ea typeface="Arial"/>
              <a:cs typeface="Arial"/>
              <a:sym typeface="Arial"/>
            </a:endParaRPr>
          </a:p>
          <a:p>
            <a:pPr marL="0" marR="0" lvl="0" indent="0" algn="l" rtl="0">
              <a:lnSpc>
                <a:spcPct val="110000"/>
              </a:lnSpc>
              <a:spcBef>
                <a:spcPts val="0"/>
              </a:spcBef>
              <a:spcAft>
                <a:spcPts val="0"/>
              </a:spcAft>
              <a:buClr>
                <a:srgbClr val="00577B"/>
              </a:buClr>
              <a:buSzPts val="2000"/>
              <a:buFont typeface="Arial"/>
              <a:buNone/>
            </a:pPr>
            <a:r>
              <a:rPr lang="en-GB" sz="1600" b="1">
                <a:solidFill>
                  <a:srgbClr val="00577B"/>
                </a:solidFill>
              </a:rPr>
              <a:t>MoJ</a:t>
            </a:r>
            <a:r>
              <a:rPr lang="en-GB" sz="1600" b="1" i="0" u="none" strike="noStrike" cap="none">
                <a:solidFill>
                  <a:srgbClr val="00577B"/>
                </a:solidFill>
                <a:latin typeface="Arial"/>
                <a:ea typeface="Arial"/>
                <a:cs typeface="Arial"/>
                <a:sym typeface="Arial"/>
              </a:rPr>
              <a:t> Digital and Technology</a:t>
            </a:r>
            <a:endParaRPr sz="1500" b="1" i="0" u="none" strike="noStrike" cap="none">
              <a:solidFill>
                <a:srgbClr val="00577B"/>
              </a:solidFill>
              <a:highlight>
                <a:srgbClr val="FFFF00"/>
              </a:highlight>
              <a:latin typeface="Arial"/>
              <a:ea typeface="Arial"/>
              <a:cs typeface="Arial"/>
              <a:sym typeface="Arial"/>
            </a:endParaRPr>
          </a:p>
        </p:txBody>
      </p:sp>
      <p:sp>
        <p:nvSpPr>
          <p:cNvPr id="190" name="Google Shape;190;p3"/>
          <p:cNvSpPr txBox="1"/>
          <p:nvPr/>
        </p:nvSpPr>
        <p:spPr>
          <a:xfrm>
            <a:off x="6388100" y="3651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pic>
        <p:nvPicPr>
          <p:cNvPr id="191" name="Google Shape;191;p3"/>
          <p:cNvPicPr preferRelativeResize="0"/>
          <p:nvPr/>
        </p:nvPicPr>
        <p:blipFill rotWithShape="1">
          <a:blip r:embed="rId5">
            <a:alphaModFix/>
          </a:blip>
          <a:srcRect/>
          <a:stretch/>
        </p:blipFill>
        <p:spPr>
          <a:xfrm>
            <a:off x="473825" y="1628775"/>
            <a:ext cx="1491328" cy="14996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8"/>
          <p:cNvSpPr txBox="1"/>
          <p:nvPr/>
        </p:nvSpPr>
        <p:spPr>
          <a:xfrm>
            <a:off x="406400" y="2430462"/>
            <a:ext cx="1587600" cy="1257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28"/>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
        <p:nvSpPr>
          <p:cNvPr id="620" name="Google Shape;620;p28"/>
          <p:cNvSpPr txBox="1"/>
          <p:nvPr/>
        </p:nvSpPr>
        <p:spPr>
          <a:xfrm>
            <a:off x="542925" y="1201737"/>
            <a:ext cx="5799000" cy="6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77B"/>
              </a:buClr>
              <a:buSzPts val="2000"/>
              <a:buFont typeface="Arial"/>
              <a:buNone/>
            </a:pPr>
            <a:r>
              <a:rPr lang="en-GB" sz="2000" b="1" i="0" u="none" strike="noStrike" cap="none">
                <a:solidFill>
                  <a:srgbClr val="00577B"/>
                </a:solidFill>
                <a:latin typeface="Arial"/>
                <a:ea typeface="Arial"/>
                <a:cs typeface="Arial"/>
                <a:sym typeface="Arial"/>
              </a:rPr>
              <a:t>Useful Contacts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577B"/>
              </a:solidFill>
              <a:latin typeface="Arial"/>
              <a:ea typeface="Arial"/>
              <a:cs typeface="Arial"/>
              <a:sym typeface="Arial"/>
            </a:endParaRPr>
          </a:p>
        </p:txBody>
      </p:sp>
      <p:pic>
        <p:nvPicPr>
          <p:cNvPr id="621" name="Google Shape;621;p28" descr="Logo&#10;&#10;Description automatically generated"/>
          <p:cNvPicPr preferRelativeResize="0"/>
          <p:nvPr/>
        </p:nvPicPr>
        <p:blipFill rotWithShape="1">
          <a:blip r:embed="rId3">
            <a:alphaModFix/>
          </a:blip>
          <a:srcRect/>
          <a:stretch/>
        </p:blipFill>
        <p:spPr>
          <a:xfrm>
            <a:off x="420687" y="2298700"/>
            <a:ext cx="1585912" cy="1585912"/>
          </a:xfrm>
          <a:prstGeom prst="rect">
            <a:avLst/>
          </a:prstGeom>
          <a:noFill/>
          <a:ln>
            <a:noFill/>
          </a:ln>
        </p:spPr>
      </p:pic>
      <p:graphicFrame>
        <p:nvGraphicFramePr>
          <p:cNvPr id="622" name="Google Shape;622;p28"/>
          <p:cNvGraphicFramePr/>
          <p:nvPr/>
        </p:nvGraphicFramePr>
        <p:xfrm>
          <a:off x="420687" y="4173537"/>
          <a:ext cx="6151550" cy="1306500"/>
        </p:xfrm>
        <a:graphic>
          <a:graphicData uri="http://schemas.openxmlformats.org/drawingml/2006/table">
            <a:tbl>
              <a:tblPr>
                <a:noFill/>
                <a:tableStyleId>{E61BBCDF-C5DB-4E6A-8A6C-5B2B9ECDA0A9}</a:tableStyleId>
              </a:tblPr>
              <a:tblGrid>
                <a:gridCol w="3049575">
                  <a:extLst>
                    <a:ext uri="{9D8B030D-6E8A-4147-A177-3AD203B41FA5}">
                      <a16:colId xmlns:a16="http://schemas.microsoft.com/office/drawing/2014/main" val="20000"/>
                    </a:ext>
                  </a:extLst>
                </a:gridCol>
                <a:gridCol w="3101975">
                  <a:extLst>
                    <a:ext uri="{9D8B030D-6E8A-4147-A177-3AD203B41FA5}">
                      <a16:colId xmlns:a16="http://schemas.microsoft.com/office/drawing/2014/main" val="20001"/>
                    </a:ext>
                  </a:extLst>
                </a:gridCol>
              </a:tblGrid>
              <a:tr h="241300">
                <a:tc>
                  <a:txBody>
                    <a:bodyPr/>
                    <a:lstStyle/>
                    <a:p>
                      <a:pPr marL="0" marR="0" lvl="0" indent="0" algn="ctr" rtl="0">
                        <a:lnSpc>
                          <a:spcPct val="107000"/>
                        </a:lnSpc>
                        <a:spcBef>
                          <a:spcPts val="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Issue</a:t>
                      </a:r>
                      <a:endParaRPr sz="1400" u="none" strike="noStrike" cap="none"/>
                    </a:p>
                  </a:txBody>
                  <a:tcPr marL="68575" marR="68575" marT="0" marB="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Contact</a:t>
                      </a:r>
                      <a:endParaRPr sz="1400" u="none" strike="noStrike" cap="none"/>
                    </a:p>
                  </a:txBody>
                  <a:tcPr marL="68575" marR="68575" marT="0" marB="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492125">
                <a:tc>
                  <a:txBody>
                    <a:bodyPr/>
                    <a:lstStyle/>
                    <a:p>
                      <a:pPr marL="0" marR="0" lvl="0" indent="0" algn="l" rtl="0">
                        <a:lnSpc>
                          <a:spcPct val="107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Link to all SSCL contacts (HR, Finance etc.)</a:t>
                      </a:r>
                      <a:endParaRPr sz="1400" u="none" strike="noStrike" cap="none"/>
                    </a:p>
                  </a:txBody>
                  <a:tcPr marL="68575" marR="68575"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4472C4">
                        <a:alpha val="19215"/>
                      </a:srgbClr>
                    </a:solidFill>
                  </a:tcPr>
                </a:tc>
                <a:tc>
                  <a:txBody>
                    <a:bodyPr/>
                    <a:lstStyle/>
                    <a:p>
                      <a:pPr marL="0" marR="0" lvl="0" indent="0" algn="ctr" rtl="0">
                        <a:lnSpc>
                          <a:spcPct val="107000"/>
                        </a:lnSpc>
                        <a:spcBef>
                          <a:spcPts val="0"/>
                        </a:spcBef>
                        <a:spcAft>
                          <a:spcPts val="0"/>
                        </a:spcAft>
                        <a:buClr>
                          <a:schemeClr val="dk1"/>
                        </a:buClr>
                        <a:buSzPts val="1200"/>
                        <a:buFont typeface="Calibri"/>
                        <a:buNone/>
                      </a:pPr>
                      <a:r>
                        <a:rPr lang="en-GB" sz="1200" b="0" i="0" u="sng" strike="noStrike" cap="none">
                          <a:solidFill>
                            <a:schemeClr val="dk1"/>
                          </a:solidFill>
                          <a:hlinkClick r:id="rId4">
                            <a:extLst>
                              <a:ext uri="{A12FA001-AC4F-418D-AE19-62706E023703}">
                                <ahyp:hlinkClr xmlns:ahyp="http://schemas.microsoft.com/office/drawing/2018/hyperlinkcolor" val="tx"/>
                              </a:ext>
                            </a:extLst>
                          </a:hlinkClick>
                        </a:rPr>
                        <a:t>Ministry of Justice | Contacting Shared Services Connected Limited (SSCL)</a:t>
                      </a:r>
                      <a:r>
                        <a:rPr lang="en-GB" sz="1200" b="0" i="0" u="none" strike="noStrike" cap="none">
                          <a:solidFill>
                            <a:schemeClr val="dk1"/>
                          </a:solidFill>
                          <a:latin typeface="Arial"/>
                          <a:ea typeface="Arial"/>
                          <a:cs typeface="Arial"/>
                          <a:sym typeface="Arial"/>
                        </a:rPr>
                        <a:t> </a:t>
                      </a:r>
                      <a:endParaRPr sz="1400" u="none" strike="noStrike" cap="none"/>
                    </a:p>
                  </a:txBody>
                  <a:tcPr marL="68575" marR="68575"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4472C4">
                        <a:alpha val="19215"/>
                      </a:srgbClr>
                    </a:solidFill>
                  </a:tcPr>
                </a:tc>
                <a:extLst>
                  <a:ext uri="{0D108BD9-81ED-4DB2-BD59-A6C34878D82A}">
                    <a16:rowId xmlns:a16="http://schemas.microsoft.com/office/drawing/2014/main" val="10001"/>
                  </a:ext>
                </a:extLst>
              </a:tr>
              <a:tr h="573075">
                <a:tc>
                  <a:txBody>
                    <a:bodyPr/>
                    <a:lstStyle/>
                    <a:p>
                      <a:pPr marL="0" marR="0" lvl="0" indent="0" algn="l" rtl="0">
                        <a:lnSpc>
                          <a:spcPct val="107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FAQ</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txBody>
                  <a:tcPr marL="68575" marR="68575"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Calibri"/>
                        <a:buNone/>
                      </a:pPr>
                      <a:r>
                        <a:rPr lang="en-GB" sz="1200" b="0" i="0" u="sng" strike="noStrike" cap="none">
                          <a:solidFill>
                            <a:schemeClr val="dk1"/>
                          </a:solidFill>
                          <a:hlinkClick r:id="rId5">
                            <a:extLst>
                              <a:ext uri="{A12FA001-AC4F-418D-AE19-62706E023703}">
                                <ahyp:hlinkClr xmlns:ahyp="http://schemas.microsoft.com/office/drawing/2018/hyperlinkcolor" val="tx"/>
                              </a:ext>
                            </a:extLst>
                          </a:hlinkClick>
                        </a:rPr>
                        <a:t>FAQs – Welcome Hub (hmppsintranet.org.uk)</a:t>
                      </a:r>
                      <a:endParaRPr sz="1400" u="none" strike="noStrike" cap="none"/>
                    </a:p>
                    <a:p>
                      <a:pPr marL="0" marR="0" lvl="0" indent="0" algn="ctr" rtl="0">
                        <a:lnSpc>
                          <a:spcPct val="107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 </a:t>
                      </a:r>
                      <a:endParaRPr sz="1400" u="none" strike="noStrike" cap="none"/>
                    </a:p>
                  </a:txBody>
                  <a:tcPr marL="68575" marR="68575"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23" name="Google Shape;623;p28"/>
          <p:cNvSpPr/>
          <p:nvPr/>
        </p:nvSpPr>
        <p:spPr>
          <a:xfrm>
            <a:off x="366250" y="6044399"/>
            <a:ext cx="5976000" cy="116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Where can you direct questions, comments or concerns?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Please 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rPr>
              <a:t>John Mckie - john.mckie@digital.justice.gov.uk</a:t>
            </a:r>
            <a:endParaRPr sz="1200">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rPr>
              <a:t>Mayko Polka - mayko.polka@digital.justice.gov.uk</a:t>
            </a:r>
            <a:endParaRPr sz="1200">
              <a:solidFill>
                <a:schemeClr val="dk1"/>
              </a:solidFill>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9"/>
          <p:cNvSpPr txBox="1">
            <a:spLocks noGrp="1"/>
          </p:cNvSpPr>
          <p:nvPr>
            <p:ph type="body" idx="1"/>
          </p:nvPr>
        </p:nvSpPr>
        <p:spPr>
          <a:xfrm>
            <a:off x="327025" y="1182687"/>
            <a:ext cx="6204000" cy="266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1400" b="1" i="0" u="sng" strike="noStrike" cap="none">
                <a:solidFill>
                  <a:schemeClr val="dk1"/>
                </a:solidFill>
                <a:latin typeface="Arial"/>
                <a:ea typeface="Arial"/>
                <a:cs typeface="Arial"/>
                <a:sym typeface="Arial"/>
              </a:rPr>
              <a:t>Staff Checklist</a:t>
            </a:r>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 </a:t>
            </a:r>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
        <p:nvSpPr>
          <p:cNvPr id="629" name="Google Shape;629;p29"/>
          <p:cNvSpPr txBox="1"/>
          <p:nvPr/>
        </p:nvSpPr>
        <p:spPr>
          <a:xfrm>
            <a:off x="6234112"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r>
              <a:rPr lang="en-GB" sz="1100" b="0"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630" name="Google Shape;630;p29"/>
          <p:cNvSpPr txBox="1"/>
          <p:nvPr/>
        </p:nvSpPr>
        <p:spPr>
          <a:xfrm>
            <a:off x="171450" y="9258300"/>
            <a:ext cx="6545400" cy="369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1" name="Google Shape;631;p29" descr="List clipart check list, List check list Transparent FREE for download on  WebStockReview 2021"/>
          <p:cNvPicPr preferRelativeResize="0"/>
          <p:nvPr/>
        </p:nvPicPr>
        <p:blipFill rotWithShape="1">
          <a:blip r:embed="rId3">
            <a:alphaModFix/>
          </a:blip>
          <a:srcRect/>
          <a:stretch/>
        </p:blipFill>
        <p:spPr>
          <a:xfrm>
            <a:off x="123825" y="19050"/>
            <a:ext cx="390526" cy="419101"/>
          </a:xfrm>
          <a:prstGeom prst="rect">
            <a:avLst/>
          </a:prstGeom>
          <a:noFill/>
          <a:ln>
            <a:noFill/>
          </a:ln>
        </p:spPr>
      </p:pic>
      <p:sp>
        <p:nvSpPr>
          <p:cNvPr id="632" name="Google Shape;632;p29"/>
          <p:cNvSpPr/>
          <p:nvPr/>
        </p:nvSpPr>
        <p:spPr>
          <a:xfrm>
            <a:off x="436562" y="1889125"/>
            <a:ext cx="5871624" cy="3959047"/>
          </a:xfrm>
          <a:custGeom>
            <a:avLst/>
            <a:gdLst/>
            <a:ahLst/>
            <a:cxnLst/>
            <a:rect l="l" t="t" r="r" b="b"/>
            <a:pathLst>
              <a:path w="6196965" h="3779520" extrusionOk="0">
                <a:moveTo>
                  <a:pt x="6196584" y="0"/>
                </a:moveTo>
                <a:lnTo>
                  <a:pt x="0" y="0"/>
                </a:lnTo>
                <a:lnTo>
                  <a:pt x="0" y="3779520"/>
                </a:lnTo>
                <a:lnTo>
                  <a:pt x="6196584" y="3779520"/>
                </a:lnTo>
                <a:lnTo>
                  <a:pt x="6196584" y="0"/>
                </a:lnTo>
                <a:close/>
              </a:path>
            </a:pathLst>
          </a:custGeom>
          <a:solidFill>
            <a:srgbClr val="DEEB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3" name="Google Shape;633;p29"/>
          <p:cNvSpPr txBox="1"/>
          <p:nvPr/>
        </p:nvSpPr>
        <p:spPr>
          <a:xfrm>
            <a:off x="436562" y="1943100"/>
            <a:ext cx="5719800" cy="4124400"/>
          </a:xfrm>
          <a:prstGeom prst="rect">
            <a:avLst/>
          </a:prstGeom>
          <a:noFill/>
          <a:ln>
            <a:noFill/>
          </a:ln>
        </p:spPr>
        <p:txBody>
          <a:bodyPr spcFirstLastPara="1" wrap="square" lIns="91425" tIns="45700" rIns="91425" bIns="45700" anchor="t" anchorCtr="0">
            <a:spAutoFit/>
          </a:bodyPr>
          <a:lstStyle/>
          <a:p>
            <a:pPr marL="11112" marR="0" lvl="0" indent="0" algn="l" rtl="0">
              <a:lnSpc>
                <a:spcPct val="100000"/>
              </a:lnSpc>
              <a:spcBef>
                <a:spcPts val="0"/>
              </a:spcBef>
              <a:spcAft>
                <a:spcPts val="0"/>
              </a:spcAft>
              <a:buClr>
                <a:schemeClr val="dk1"/>
              </a:buClr>
              <a:buSzPts val="1600"/>
              <a:buFont typeface="Arial"/>
              <a:buNone/>
            </a:pPr>
            <a:r>
              <a:rPr lang="en-GB" sz="1600" b="1" i="0" u="none" strike="noStrike" cap="none">
                <a:solidFill>
                  <a:schemeClr val="dk1"/>
                </a:solidFill>
                <a:latin typeface="Arial"/>
                <a:ea typeface="Arial"/>
                <a:cs typeface="Arial"/>
                <a:sym typeface="Arial"/>
              </a:rPr>
              <a:t>Checklist of actions for their first day and beyond</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Check that you have received your MoJ equipment and that you are comfortable with accessing the intranet, SOP &amp; MyHub – information on these systems is part of your central induction but it is always good to check.</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Ensure you have access to any systems required to carry out your role </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Ensure you are aware of your cost centre</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Complete the workstation assessments if necessary</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Allocate time to read your teams Corporate Services Onboarding Pack &amp; complete any essential learning  </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Ensure your New Starter Induction Checklist is completed within your initial induction period (Welcome Hub will host the latest staff checklist)</a:t>
            </a:r>
            <a:endParaRPr sz="1400" b="0" i="0" u="none" strike="noStrike" cap="none">
              <a:solidFill>
                <a:srgbClr val="000000"/>
              </a:solidFill>
              <a:latin typeface="Arial"/>
              <a:ea typeface="Arial"/>
              <a:cs typeface="Arial"/>
              <a:sym typeface="Arial"/>
            </a:endParaRPr>
          </a:p>
          <a:p>
            <a:pPr marL="11112" marR="0" lvl="0" indent="-11112" algn="l" rtl="0">
              <a:lnSpc>
                <a:spcPct val="100000"/>
              </a:lnSpc>
              <a:spcBef>
                <a:spcPts val="0"/>
              </a:spcBef>
              <a:spcAft>
                <a:spcPts val="0"/>
              </a:spcAft>
              <a:buClr>
                <a:schemeClr val="dk1"/>
              </a:buClr>
              <a:buSzPts val="1400"/>
              <a:buFont typeface="Noto Sans Symbols"/>
              <a:buChar char="❑"/>
            </a:pPr>
            <a:r>
              <a:rPr lang="en-GB" sz="1400" b="0" i="0" u="none" strike="noStrike" cap="none">
                <a:solidFill>
                  <a:schemeClr val="dk1"/>
                </a:solidFill>
                <a:latin typeface="Arial"/>
                <a:ea typeface="Arial"/>
                <a:cs typeface="Arial"/>
                <a:sym typeface="Arial"/>
              </a:rPr>
              <a:t>If you are an EU National and have not applied for the pre-settled/settled status, to do so before 30 June 2021 to be able to continue to live and work in the UK</a:t>
            </a:r>
            <a:r>
              <a:rPr lang="en-GB"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637"/>
        <p:cNvGrpSpPr/>
        <p:nvPr/>
      </p:nvGrpSpPr>
      <p:grpSpPr>
        <a:xfrm>
          <a:off x="0" y="0"/>
          <a:ext cx="0" cy="0"/>
          <a:chOff x="0" y="0"/>
          <a:chExt cx="0" cy="0"/>
        </a:xfrm>
      </p:grpSpPr>
      <p:sp>
        <p:nvSpPr>
          <p:cNvPr id="638" name="Google Shape;638;p30"/>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pic>
        <p:nvPicPr>
          <p:cNvPr id="639" name="Google Shape;639;p30" descr="Ministry of Justice logo" title="Ministry of Justice logo"/>
          <p:cNvPicPr preferRelativeResize="0"/>
          <p:nvPr/>
        </p:nvPicPr>
        <p:blipFill rotWithShape="1">
          <a:blip r:embed="rId3">
            <a:alphaModFix/>
          </a:blip>
          <a:srcRect/>
          <a:stretch/>
        </p:blipFill>
        <p:spPr>
          <a:xfrm>
            <a:off x="589009" y="553973"/>
            <a:ext cx="1030242" cy="807904"/>
          </a:xfrm>
          <a:prstGeom prst="rect">
            <a:avLst/>
          </a:prstGeom>
          <a:noFill/>
          <a:ln>
            <a:noFill/>
          </a:ln>
        </p:spPr>
      </p:pic>
      <p:pic>
        <p:nvPicPr>
          <p:cNvPr id="640" name="Google Shape;640;p30"/>
          <p:cNvPicPr preferRelativeResize="0"/>
          <p:nvPr/>
        </p:nvPicPr>
        <p:blipFill rotWithShape="1">
          <a:blip r:embed="rId4">
            <a:alphaModFix/>
          </a:blip>
          <a:srcRect/>
          <a:stretch/>
        </p:blipFill>
        <p:spPr>
          <a:xfrm>
            <a:off x="0" y="0"/>
            <a:ext cx="6858000" cy="990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dca84b975d_0_79"/>
          <p:cNvPicPr preferRelativeResize="0"/>
          <p:nvPr/>
        </p:nvPicPr>
        <p:blipFill rotWithShape="1">
          <a:blip r:embed="rId3">
            <a:alphaModFix/>
          </a:blip>
          <a:srcRect/>
          <a:stretch/>
        </p:blipFill>
        <p:spPr>
          <a:xfrm>
            <a:off x="0" y="0"/>
            <a:ext cx="6858000" cy="9906000"/>
          </a:xfrm>
          <a:prstGeom prst="rect">
            <a:avLst/>
          </a:prstGeom>
          <a:noFill/>
          <a:ln>
            <a:noFill/>
          </a:ln>
        </p:spPr>
      </p:pic>
      <p:sp>
        <p:nvSpPr>
          <p:cNvPr id="197" name="Google Shape;197;gdca84b975d_0_79" descr="Decorative background"/>
          <p:cNvSpPr/>
          <p:nvPr/>
        </p:nvSpPr>
        <p:spPr>
          <a:xfrm rot="10800000" flipH="1">
            <a:off x="171450" y="169987"/>
            <a:ext cx="6500700" cy="1406400"/>
          </a:xfrm>
          <a:prstGeom prst="rtTriangle">
            <a:avLst/>
          </a:prstGeom>
          <a:solidFill>
            <a:srgbClr val="0057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gdca84b975d_0_79"/>
          <p:cNvSpPr txBox="1"/>
          <p:nvPr/>
        </p:nvSpPr>
        <p:spPr>
          <a:xfrm>
            <a:off x="330200" y="292100"/>
            <a:ext cx="1977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GB" sz="3200" b="1" i="0" u="none" strike="noStrike" cap="none">
                <a:solidFill>
                  <a:srgbClr val="FFFFFF"/>
                </a:solidFill>
                <a:latin typeface="Arial"/>
                <a:ea typeface="Arial"/>
                <a:cs typeface="Arial"/>
                <a:sym typeface="Arial"/>
              </a:rPr>
              <a:t>Welcome</a:t>
            </a:r>
            <a:endParaRPr sz="1400" b="0" i="0" u="none" strike="noStrike" cap="none">
              <a:solidFill>
                <a:srgbClr val="000000"/>
              </a:solidFill>
              <a:latin typeface="Arial"/>
              <a:ea typeface="Arial"/>
              <a:cs typeface="Arial"/>
              <a:sym typeface="Arial"/>
            </a:endParaRPr>
          </a:p>
        </p:txBody>
      </p:sp>
      <p:pic>
        <p:nvPicPr>
          <p:cNvPr id="199" name="Google Shape;199;gdca84b975d_0_79" descr="Next page navigation button" title="Next page navigation button">
            <a:hlinkClick r:id="" action="ppaction://hlinkshowjump?jump=nextslide"/>
          </p:cNvPr>
          <p:cNvPicPr preferRelativeResize="0"/>
          <p:nvPr/>
        </p:nvPicPr>
        <p:blipFill rotWithShape="1">
          <a:blip r:embed="rId4">
            <a:alphaModFix/>
          </a:blip>
          <a:srcRect/>
          <a:stretch/>
        </p:blipFill>
        <p:spPr>
          <a:xfrm>
            <a:off x="6102355" y="8377969"/>
            <a:ext cx="431822" cy="742988"/>
          </a:xfrm>
          <a:prstGeom prst="rect">
            <a:avLst/>
          </a:prstGeom>
          <a:noFill/>
          <a:ln>
            <a:noFill/>
          </a:ln>
        </p:spPr>
      </p:pic>
      <p:sp>
        <p:nvSpPr>
          <p:cNvPr id="200" name="Google Shape;200;gdca84b975d_0_79"/>
          <p:cNvSpPr txBox="1"/>
          <p:nvPr/>
        </p:nvSpPr>
        <p:spPr>
          <a:xfrm>
            <a:off x="169025" y="1390650"/>
            <a:ext cx="6456000" cy="786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2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100"/>
              <a:buFont typeface="Arial"/>
              <a:buNone/>
            </a:pPr>
            <a:r>
              <a:rPr lang="en-GB" sz="1100" b="1" i="0" u="none" strike="noStrike" cap="none">
                <a:solidFill>
                  <a:srgbClr val="00577B"/>
                </a:solidFill>
                <a:latin typeface="Arial"/>
                <a:ea typeface="Arial"/>
                <a:cs typeface="Arial"/>
                <a:sym typeface="Arial"/>
              </a:rPr>
              <a:t>Building our team</a:t>
            </a:r>
            <a:endParaRPr sz="1100" b="1" i="0" u="none" strike="noStrike" cap="none">
              <a:solidFill>
                <a:srgbClr val="00577B"/>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Calibri"/>
              <a:buNone/>
            </a:pPr>
            <a:r>
              <a:rPr lang="en-GB" sz="1100" b="0" i="0" u="none" strike="noStrike" cap="none">
                <a:solidFill>
                  <a:srgbClr val="000000"/>
                </a:solidFill>
                <a:latin typeface="Arial"/>
                <a:ea typeface="Arial"/>
                <a:cs typeface="Arial"/>
                <a:sym typeface="Arial"/>
              </a:rPr>
              <a:t>We want to build diverse, inclusive, and highly skilled teams and this latter part means investing in people in order for them to be the best they can be, either in their present role or in preparing for progression or a change of career path going forward.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Calibri"/>
              <a:buNone/>
            </a:pPr>
            <a:r>
              <a:rPr lang="en-GB" sz="1100" b="0" i="0" u="none" strike="noStrike" cap="none">
                <a:solidFill>
                  <a:srgbClr val="000000"/>
                </a:solidFill>
                <a:latin typeface="Arial"/>
                <a:ea typeface="Arial"/>
                <a:cs typeface="Arial"/>
                <a:sym typeface="Arial"/>
              </a:rPr>
              <a:t>To make sure our people have this opportunity, we are building clear career paths and supportive professional communities, alongside tools for our people to be able to manage and develop their skills. We have a host of great Learning and development courses available and we have a great selection of vocational development programmes ranging from career entry right through to degree and master's level. All of this underpinned by a commitment of 10% of your time being allocated to learning and development</a:t>
            </a:r>
            <a:r>
              <a:rPr lang="en-GB" sz="1100"/>
              <a:t>.</a:t>
            </a:r>
            <a:r>
              <a:rPr lang="en-GB" sz="1100" b="0" i="0" u="none" strike="noStrike" cap="none">
                <a:solidFill>
                  <a:srgbClr val="000000"/>
                </a:solidFill>
                <a:latin typeface="Arial"/>
                <a:ea typeface="Arial"/>
                <a:cs typeface="Arial"/>
                <a:sym typeface="Arial"/>
              </a:rPr>
              <a:t> These are just some of the opportunities available to you once you join and have a development discussion with your line manager.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I really look forward to working with you and hope you continue your rewarding career working on great things meaningful to you. My parting comment is I really want you to feel supported through this process and try to alleviate any worries you may have. Hopefully this pack will help answer some of your questions but if there is something further you wish to know please contact </a:t>
            </a:r>
            <a:r>
              <a:rPr lang="en-GB" sz="1100" b="0" i="0" u="sng" strike="noStrike" cap="none">
                <a:solidFill>
                  <a:schemeClr val="hlink"/>
                </a:solidFill>
                <a:latin typeface="Arial"/>
                <a:ea typeface="Arial"/>
                <a:cs typeface="Arial"/>
                <a:sym typeface="Arial"/>
                <a:hlinkClick r:id="rId5"/>
              </a:rPr>
              <a:t>John Mckie</a:t>
            </a:r>
            <a:r>
              <a:rPr lang="en-GB" sz="1100" b="0" i="0" u="none" strike="noStrike" cap="none">
                <a:solidFill>
                  <a:schemeClr val="dk1"/>
                </a:solidFill>
                <a:latin typeface="Arial"/>
                <a:ea typeface="Arial"/>
                <a:cs typeface="Arial"/>
                <a:sym typeface="Arial"/>
              </a:rPr>
              <a:t> or </a:t>
            </a:r>
            <a:r>
              <a:rPr lang="en-GB" sz="1100" b="0" i="0" u="sng" strike="noStrike" cap="none">
                <a:solidFill>
                  <a:schemeClr val="hlink"/>
                </a:solidFill>
                <a:latin typeface="Arial"/>
                <a:ea typeface="Arial"/>
                <a:cs typeface="Arial"/>
                <a:sym typeface="Arial"/>
                <a:hlinkClick r:id="rId6"/>
              </a:rPr>
              <a:t>Mayko Polka</a:t>
            </a:r>
            <a:r>
              <a:rPr lang="en-GB" sz="1100" b="0" i="0" u="none" strike="noStrike" cap="none">
                <a:solidFill>
                  <a:schemeClr val="dk1"/>
                </a:solidFill>
                <a:latin typeface="Arial"/>
                <a:ea typeface="Arial"/>
                <a:cs typeface="Arial"/>
                <a:sym typeface="Arial"/>
              </a:rPr>
              <a:t> in the team who will be happy to help. </a:t>
            </a:r>
            <a:endParaRPr sz="1100"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100">
              <a:solidFill>
                <a:schemeClr val="dk1"/>
              </a:solidFill>
            </a:endParaRPr>
          </a:p>
          <a:p>
            <a:pPr marL="0" marR="0" lvl="0" indent="0" algn="l" rtl="0">
              <a:lnSpc>
                <a:spcPct val="100000"/>
              </a:lnSpc>
              <a:spcBef>
                <a:spcPts val="20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p>
          <a:p>
            <a:pPr marL="0" marR="0" lvl="0" indent="0" algn="l" rtl="0">
              <a:lnSpc>
                <a:spcPct val="100000"/>
              </a:lnSpc>
              <a:spcBef>
                <a:spcPts val="0"/>
              </a:spcBef>
              <a:spcAft>
                <a:spcPts val="0"/>
              </a:spcAft>
              <a:buClr>
                <a:schemeClr val="dk1"/>
              </a:buClr>
              <a:buSzPts val="1800"/>
              <a:buFont typeface="Calibri"/>
              <a:buNone/>
            </a:pPr>
            <a:r>
              <a:rPr lang="en-GB" sz="1100"/>
              <a:t>Gina Gill</a:t>
            </a:r>
            <a:endParaRPr sz="1100"/>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171450" marR="0" lvl="0" indent="-101600" algn="l" rtl="0">
              <a:lnSpc>
                <a:spcPct val="100000"/>
              </a:lnSpc>
              <a:spcBef>
                <a:spcPts val="2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dca84b975d_0_79"/>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100"/>
              <a:buFont typeface="Arial"/>
              <a:buNone/>
            </a:pPr>
            <a:fld id="{00000000-1234-1234-1234-123412341234}" type="slidenum">
              <a:rPr lang="en-GB" sz="1100" b="0" i="0" u="none" strike="noStrike" cap="none">
                <a:solidFill>
                  <a:schemeClr val="dk2"/>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202" name="Google Shape;202;gdca84b975d_0_79"/>
          <p:cNvSpPr txBox="1"/>
          <p:nvPr/>
        </p:nvSpPr>
        <p:spPr>
          <a:xfrm>
            <a:off x="6388100" y="3651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p:nvPr/>
        </p:nvSpPr>
        <p:spPr>
          <a:xfrm>
            <a:off x="160022" y="2247900"/>
            <a:ext cx="6537900" cy="7493400"/>
          </a:xfrm>
          <a:prstGeom prst="rect">
            <a:avLst/>
          </a:prstGeom>
          <a:blipFill rotWithShape="1">
            <a:blip r:embed="rId3">
              <a:alphaModFix/>
            </a:blip>
            <a:stretch>
              <a:fillRect t="-27798"/>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p4"/>
          <p:cNvSpPr txBox="1">
            <a:spLocks noGrp="1"/>
          </p:cNvSpPr>
          <p:nvPr>
            <p:ph type="title"/>
          </p:nvPr>
        </p:nvSpPr>
        <p:spPr>
          <a:xfrm>
            <a:off x="779462" y="3910012"/>
            <a:ext cx="4592700" cy="444600"/>
          </a:xfrm>
          <a:prstGeom prst="rect">
            <a:avLst/>
          </a:prstGeom>
          <a:noFill/>
          <a:ln>
            <a:noFill/>
          </a:ln>
        </p:spPr>
        <p:txBody>
          <a:bodyPr spcFirstLastPara="1" wrap="square" lIns="0" tIns="12050" rIns="0" bIns="0" anchor="t" anchorCtr="0">
            <a:spAutoFit/>
          </a:bodyPr>
          <a:lstStyle/>
          <a:p>
            <a:pPr marL="11112" lvl="0" indent="0" algn="l" rtl="0">
              <a:lnSpc>
                <a:spcPct val="100000"/>
              </a:lnSpc>
              <a:spcBef>
                <a:spcPts val="0"/>
              </a:spcBef>
              <a:spcAft>
                <a:spcPts val="0"/>
              </a:spcAft>
              <a:buClr>
                <a:schemeClr val="lt1"/>
              </a:buClr>
              <a:buSzPts val="2800"/>
              <a:buFont typeface="Arial"/>
              <a:buNone/>
            </a:pPr>
            <a:r>
              <a:rPr lang="en-GB" sz="2800" b="0" i="0" u="none">
                <a:solidFill>
                  <a:schemeClr val="lt1"/>
                </a:solidFill>
                <a:latin typeface="Arial"/>
                <a:ea typeface="Arial"/>
                <a:cs typeface="Arial"/>
                <a:sym typeface="Arial"/>
              </a:rPr>
              <a:t>MoJ overview</a:t>
            </a:r>
            <a:endParaRPr/>
          </a:p>
        </p:txBody>
      </p:sp>
      <p:sp>
        <p:nvSpPr>
          <p:cNvPr id="209" name="Google Shape;209;p4"/>
          <p:cNvSpPr txBox="1"/>
          <p:nvPr/>
        </p:nvSpPr>
        <p:spPr>
          <a:xfrm>
            <a:off x="779462" y="5027612"/>
            <a:ext cx="2763900" cy="1639800"/>
          </a:xfrm>
          <a:prstGeom prst="rect">
            <a:avLst/>
          </a:prstGeom>
          <a:noFill/>
          <a:ln>
            <a:noFill/>
          </a:ln>
        </p:spPr>
        <p:txBody>
          <a:bodyPr spcFirstLastPara="1" wrap="square" lIns="0" tIns="12700" rIns="0" bIns="0" anchor="t" anchorCtr="0">
            <a:spAutoFit/>
          </a:bodyPr>
          <a:lstStyle/>
          <a:p>
            <a:pPr marL="192087" marR="0" lvl="0" indent="-179387" algn="l" rtl="0">
              <a:lnSpc>
                <a:spcPct val="100000"/>
              </a:lnSpc>
              <a:spcBef>
                <a:spcPts val="0"/>
              </a:spcBef>
              <a:spcAft>
                <a:spcPts val="0"/>
              </a:spcAft>
              <a:buClr>
                <a:srgbClr val="FFFFFF"/>
              </a:buClr>
              <a:buSzPts val="1200"/>
              <a:buFont typeface="Arial"/>
              <a:buChar char="&gt;"/>
            </a:pPr>
            <a:r>
              <a:rPr lang="en-GB" sz="1200" b="0" i="0" u="none" strike="noStrike" cap="none">
                <a:solidFill>
                  <a:srgbClr val="FFFFFF"/>
                </a:solidFill>
                <a:latin typeface="Arial"/>
                <a:ea typeface="Arial"/>
                <a:cs typeface="Arial"/>
                <a:sym typeface="Arial"/>
              </a:rPr>
              <a:t>The Justice Story</a:t>
            </a:r>
            <a:endParaRPr sz="1200" b="0" i="0" u="none" strike="noStrike" cap="none">
              <a:solidFill>
                <a:schemeClr val="dk1"/>
              </a:solidFill>
              <a:latin typeface="Arial"/>
              <a:ea typeface="Arial"/>
              <a:cs typeface="Arial"/>
              <a:sym typeface="Arial"/>
            </a:endParaRPr>
          </a:p>
          <a:p>
            <a:pPr marL="192087" marR="0" lvl="0" indent="-115887" algn="l" rtl="0">
              <a:lnSpc>
                <a:spcPct val="100000"/>
              </a:lnSpc>
              <a:spcBef>
                <a:spcPts val="0"/>
              </a:spcBef>
              <a:spcAft>
                <a:spcPts val="0"/>
              </a:spcAft>
              <a:buClr>
                <a:srgbClr val="FFFFFF"/>
              </a:buClr>
              <a:buSzPts val="1000"/>
              <a:buFont typeface="Arial"/>
              <a:buNone/>
            </a:pPr>
            <a:endParaRPr sz="1000" b="0" i="0" u="none" strike="noStrike" cap="none">
              <a:solidFill>
                <a:schemeClr val="dk1"/>
              </a:solidFill>
              <a:latin typeface="Arial"/>
              <a:ea typeface="Arial"/>
              <a:cs typeface="Arial"/>
              <a:sym typeface="Arial"/>
            </a:endParaRPr>
          </a:p>
          <a:p>
            <a:pPr marL="192087" marR="0" lvl="0" indent="-179387" algn="l" rtl="0">
              <a:lnSpc>
                <a:spcPct val="100000"/>
              </a:lnSpc>
              <a:spcBef>
                <a:spcPts val="0"/>
              </a:spcBef>
              <a:spcAft>
                <a:spcPts val="0"/>
              </a:spcAft>
              <a:buClr>
                <a:srgbClr val="FFFFFF"/>
              </a:buClr>
              <a:buSzPts val="1200"/>
              <a:buFont typeface="Arial"/>
              <a:buChar char="&gt;"/>
            </a:pPr>
            <a:r>
              <a:rPr lang="en-GB" sz="1200" b="0" i="0" u="none" strike="noStrike" cap="none">
                <a:solidFill>
                  <a:srgbClr val="FFFFFF"/>
                </a:solidFill>
                <a:latin typeface="Arial"/>
                <a:ea typeface="Arial"/>
                <a:cs typeface="Arial"/>
                <a:sym typeface="Arial"/>
              </a:rPr>
              <a:t>Our Ministers</a:t>
            </a:r>
            <a:endParaRPr sz="1400" b="0" i="0" u="none" strike="noStrike" cap="none">
              <a:solidFill>
                <a:srgbClr val="000000"/>
              </a:solidFill>
              <a:latin typeface="Arial"/>
              <a:ea typeface="Arial"/>
              <a:cs typeface="Arial"/>
              <a:sym typeface="Arial"/>
            </a:endParaRPr>
          </a:p>
          <a:p>
            <a:pPr marL="192087" marR="0" lvl="0" indent="-179387" algn="l"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a:p>
            <a:pPr marL="192087" marR="0" lvl="0" indent="-179387" algn="l" rtl="0">
              <a:lnSpc>
                <a:spcPct val="100000"/>
              </a:lnSpc>
              <a:spcBef>
                <a:spcPts val="0"/>
              </a:spcBef>
              <a:spcAft>
                <a:spcPts val="0"/>
              </a:spcAft>
              <a:buClr>
                <a:srgbClr val="FFFFFF"/>
              </a:buClr>
              <a:buSzPts val="1200"/>
              <a:buFont typeface="Arial"/>
              <a:buChar char="&gt;"/>
            </a:pPr>
            <a:r>
              <a:rPr lang="en-GB" sz="1200" b="0" i="0" u="none" strike="noStrike" cap="none">
                <a:solidFill>
                  <a:srgbClr val="FFFFFF"/>
                </a:solidFill>
                <a:latin typeface="Arial"/>
                <a:ea typeface="Arial"/>
                <a:cs typeface="Arial"/>
                <a:sym typeface="Arial"/>
              </a:rPr>
              <a:t>Our Values</a:t>
            </a:r>
            <a:endParaRPr sz="1400" b="0" i="0" u="none" strike="noStrike" cap="none">
              <a:solidFill>
                <a:srgbClr val="000000"/>
              </a:solidFill>
              <a:latin typeface="Arial"/>
              <a:ea typeface="Arial"/>
              <a:cs typeface="Arial"/>
              <a:sym typeface="Arial"/>
            </a:endParaRPr>
          </a:p>
          <a:p>
            <a:pPr marL="192087" marR="0" lvl="0" indent="-103187" algn="l"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a:p>
            <a:pPr marL="192087" marR="0" lvl="0" indent="-179387" algn="l" rtl="0">
              <a:lnSpc>
                <a:spcPct val="100000"/>
              </a:lnSpc>
              <a:spcBef>
                <a:spcPts val="0"/>
              </a:spcBef>
              <a:spcAft>
                <a:spcPts val="0"/>
              </a:spcAft>
              <a:buClr>
                <a:srgbClr val="FFFFFF"/>
              </a:buClr>
              <a:buSzPts val="1200"/>
              <a:buFont typeface="Arial"/>
              <a:buChar char="&gt;"/>
            </a:pPr>
            <a:r>
              <a:rPr lang="en-GB" sz="1200" b="0" i="0" u="none" strike="noStrike" cap="none">
                <a:solidFill>
                  <a:srgbClr val="FFFFFF"/>
                </a:solidFill>
                <a:latin typeface="Arial"/>
                <a:ea typeface="Arial"/>
                <a:cs typeface="Arial"/>
                <a:sym typeface="Arial"/>
              </a:rPr>
              <a:t>Our Executive Committee</a:t>
            </a:r>
            <a:endParaRPr sz="1200" b="0" i="0" u="none" strike="noStrike" cap="none">
              <a:solidFill>
                <a:schemeClr val="dk1"/>
              </a:solidFill>
              <a:latin typeface="Arial"/>
              <a:ea typeface="Arial"/>
              <a:cs typeface="Arial"/>
              <a:sym typeface="Arial"/>
            </a:endParaRPr>
          </a:p>
          <a:p>
            <a:pPr marL="192087" marR="0" lvl="0" indent="-115887" algn="l" rtl="0">
              <a:lnSpc>
                <a:spcPct val="100000"/>
              </a:lnSpc>
              <a:spcBef>
                <a:spcPts val="0"/>
              </a:spcBef>
              <a:spcAft>
                <a:spcPts val="0"/>
              </a:spcAft>
              <a:buClr>
                <a:srgbClr val="FFFFFF"/>
              </a:buClr>
              <a:buSzPts val="1000"/>
              <a:buFont typeface="Arial"/>
              <a:buNone/>
            </a:pPr>
            <a:endParaRPr sz="1000" b="0" i="0" u="none" strike="noStrike" cap="none">
              <a:solidFill>
                <a:schemeClr val="dk1"/>
              </a:solidFill>
              <a:latin typeface="Arial"/>
              <a:ea typeface="Arial"/>
              <a:cs typeface="Arial"/>
              <a:sym typeface="Arial"/>
            </a:endParaRPr>
          </a:p>
          <a:p>
            <a:pPr marL="192087" marR="0" lvl="0" indent="-179387" algn="l" rtl="0">
              <a:lnSpc>
                <a:spcPct val="100000"/>
              </a:lnSpc>
              <a:spcBef>
                <a:spcPts val="0"/>
              </a:spcBef>
              <a:spcAft>
                <a:spcPts val="0"/>
              </a:spcAft>
              <a:buClr>
                <a:srgbClr val="FFFFFF"/>
              </a:buClr>
              <a:buSzPts val="1200"/>
              <a:buFont typeface="Arial"/>
              <a:buChar char="&gt;"/>
            </a:pPr>
            <a:r>
              <a:rPr lang="en-GB" sz="1200" b="0" i="0" u="none" strike="noStrike" cap="none">
                <a:solidFill>
                  <a:srgbClr val="FFFFFF"/>
                </a:solidFill>
                <a:latin typeface="Arial"/>
                <a:ea typeface="Arial"/>
                <a:cs typeface="Arial"/>
                <a:sym typeface="Arial"/>
              </a:rPr>
              <a:t>MoJ strategy</a:t>
            </a:r>
            <a:endParaRPr sz="1400" b="0" i="0" u="none" strike="noStrike" cap="none">
              <a:solidFill>
                <a:srgbClr val="000000"/>
              </a:solidFill>
              <a:latin typeface="Arial"/>
              <a:ea typeface="Arial"/>
              <a:cs typeface="Arial"/>
              <a:sym typeface="Arial"/>
            </a:endParaRPr>
          </a:p>
        </p:txBody>
      </p:sp>
      <p:grpSp>
        <p:nvGrpSpPr>
          <p:cNvPr id="210" name="Google Shape;210;p4"/>
          <p:cNvGrpSpPr/>
          <p:nvPr/>
        </p:nvGrpSpPr>
        <p:grpSpPr>
          <a:xfrm>
            <a:off x="173037" y="165104"/>
            <a:ext cx="6511909" cy="2247951"/>
            <a:chOff x="172720" y="164824"/>
            <a:chExt cx="6512560" cy="2248176"/>
          </a:xfrm>
        </p:grpSpPr>
        <p:sp>
          <p:nvSpPr>
            <p:cNvPr id="211" name="Google Shape;211;p4"/>
            <p:cNvSpPr/>
            <p:nvPr/>
          </p:nvSpPr>
          <p:spPr>
            <a:xfrm>
              <a:off x="172720" y="164824"/>
              <a:ext cx="4424680" cy="2083075"/>
            </a:xfrm>
            <a:prstGeom prst="triangle">
              <a:avLst>
                <a:gd name="adj" fmla="val 50000"/>
              </a:avLst>
            </a:prstGeom>
            <a:solidFill>
              <a:srgbClr val="515A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4"/>
            <p:cNvSpPr txBox="1"/>
            <p:nvPr/>
          </p:nvSpPr>
          <p:spPr>
            <a:xfrm>
              <a:off x="2360599" y="177524"/>
              <a:ext cx="4324681" cy="2235476"/>
            </a:xfrm>
            <a:prstGeom prst="rect">
              <a:avLst/>
            </a:prstGeom>
            <a:solidFill>
              <a:srgbClr val="515A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p:nvPr/>
        </p:nvSpPr>
        <p:spPr>
          <a:xfrm>
            <a:off x="6197600" y="171450"/>
            <a:ext cx="495264" cy="509270"/>
          </a:xfrm>
          <a:custGeom>
            <a:avLst/>
            <a:gdLst/>
            <a:ahLst/>
            <a:cxnLst/>
            <a:rect l="l" t="t" r="r" b="b"/>
            <a:pathLst>
              <a:path w="494029" h="509270" extrusionOk="0">
                <a:moveTo>
                  <a:pt x="493775" y="0"/>
                </a:moveTo>
                <a:lnTo>
                  <a:pt x="0" y="0"/>
                </a:lnTo>
                <a:lnTo>
                  <a:pt x="493775" y="509016"/>
                </a:lnTo>
                <a:lnTo>
                  <a:pt x="493775" y="0"/>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5"/>
          <p:cNvSpPr txBox="1"/>
          <p:nvPr/>
        </p:nvSpPr>
        <p:spPr>
          <a:xfrm>
            <a:off x="409575" y="422275"/>
            <a:ext cx="320700" cy="336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5"/>
          <p:cNvSpPr txBox="1"/>
          <p:nvPr/>
        </p:nvSpPr>
        <p:spPr>
          <a:xfrm>
            <a:off x="407987" y="1065212"/>
            <a:ext cx="6037200" cy="7775700"/>
          </a:xfrm>
          <a:prstGeom prst="rect">
            <a:avLst/>
          </a:prstGeom>
          <a:noFill/>
          <a:ln>
            <a:noFill/>
          </a:ln>
        </p:spPr>
        <p:txBody>
          <a:bodyPr spcFirstLastPara="1" wrap="square" lIns="0" tIns="12050" rIns="0" bIns="0" anchor="t" anchorCtr="0">
            <a:spAutoFit/>
          </a:bodyPr>
          <a:lstStyle/>
          <a:p>
            <a:pPr marL="11112" marR="0" lvl="0" indent="0" algn="l" rtl="0">
              <a:lnSpc>
                <a:spcPct val="100000"/>
              </a:lnSpc>
              <a:spcBef>
                <a:spcPts val="0"/>
              </a:spcBef>
              <a:spcAft>
                <a:spcPts val="0"/>
              </a:spcAft>
              <a:buClr>
                <a:srgbClr val="04609B"/>
              </a:buClr>
              <a:buSzPts val="1400"/>
              <a:buFont typeface="Arial"/>
              <a:buNone/>
            </a:pPr>
            <a:r>
              <a:rPr lang="en-GB" sz="1400" b="1" i="0" u="none" strike="noStrike" cap="none">
                <a:solidFill>
                  <a:srgbClr val="04609B"/>
                </a:solidFill>
                <a:latin typeface="Arial"/>
                <a:ea typeface="Arial"/>
                <a:cs typeface="Arial"/>
                <a:sym typeface="Arial"/>
              </a:rPr>
              <a:t>The Justice Story</a:t>
            </a:r>
            <a:endParaRPr sz="1400" b="0" i="0" u="none" strike="noStrike" cap="none">
              <a:solidFill>
                <a:schemeClr val="dk1"/>
              </a:solidFill>
              <a:latin typeface="Arial"/>
              <a:ea typeface="Arial"/>
              <a:cs typeface="Arial"/>
              <a:sym typeface="Arial"/>
            </a:endParaRPr>
          </a:p>
          <a:p>
            <a:pPr marL="11112" marR="0" lvl="0" indent="0" algn="l" rtl="0">
              <a:lnSpc>
                <a:spcPct val="100000"/>
              </a:lnSpc>
              <a:spcBef>
                <a:spcPts val="11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We are the Ministry of Justice.</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We believe justice is the foundation of a safe, fair and prosperous society.  </a:t>
            </a:r>
            <a:r>
              <a:rPr lang="en-GB" sz="1100" b="0" i="0" u="none" strike="noStrike" cap="none">
                <a:solidFill>
                  <a:schemeClr val="dk1"/>
                </a:solidFill>
                <a:latin typeface="Arial"/>
                <a:ea typeface="Arial"/>
                <a:cs typeface="Arial"/>
                <a:sym typeface="Arial"/>
              </a:rPr>
              <a:t>It enables people  to plan their futures, do business with confidence and go about their lives in safety. We are proud  of our country’s reputation for justice.  Its powerful principles run deep through our shared history  and across our nation, underpinning how we all live and work together.  Principles like the rule of  law and the independence of our judiciary; accessibility, openness and fairness.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We are at the heart of the justice system, an organisation working together to bring the  principles of justice to life for everyone in society.  </a:t>
            </a:r>
            <a:r>
              <a:rPr lang="en-GB" sz="1100" b="0" i="0" u="none" strike="noStrike" cap="none">
                <a:solidFill>
                  <a:schemeClr val="dk1"/>
                </a:solidFill>
                <a:latin typeface="Arial"/>
                <a:ea typeface="Arial"/>
                <a:cs typeface="Arial"/>
                <a:sym typeface="Arial"/>
              </a:rPr>
              <a:t>From our civil courts, tribunals and family  law hearings, to criminal justice, prison and probation services.  From seeing to it that sentences  are served and offenders are encouraged to turn around their lives and become law-abiding  citizens, keeping the public safe.  From safeguarding victims and the vulnerable to regulating our  legal services.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We believe the principles of justice are pivotal and we are steadfast in our shared  commitment to uphold them.  </a:t>
            </a:r>
            <a:r>
              <a:rPr lang="en-GB" sz="1100" b="0" i="0" u="none" strike="noStrike" cap="none">
                <a:solidFill>
                  <a:schemeClr val="dk1"/>
                </a:solidFill>
                <a:latin typeface="Arial"/>
                <a:ea typeface="Arial"/>
                <a:cs typeface="Arial"/>
                <a:sym typeface="Arial"/>
              </a:rPr>
              <a:t>It is up to all of us across the justice system to use our experience  and expertise, our empathy and judgement, our energy and determination, to bring to life the  principles of justice, every day, without fear or favour.</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We are the guardians of our justice system and of its global reputation for being fair, open  and dynamic.  </a:t>
            </a:r>
            <a:r>
              <a:rPr lang="en-GB" sz="1100" b="0" i="0" u="none" strike="noStrike" cap="none">
                <a:solidFill>
                  <a:schemeClr val="dk1"/>
                </a:solidFill>
                <a:latin typeface="Arial"/>
                <a:ea typeface="Arial"/>
                <a:cs typeface="Arial"/>
                <a:sym typeface="Arial"/>
              </a:rPr>
              <a:t>Our justice system has led the world thanks to the strength of its institutions, its  professionals and our common law itself.  We will uphold this reputation by responding to  changing times and attitudes, being bold, outward-looking, and committed to keeping the  principles of justice alive and vibrant.</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Together we create the circumstances for our country to prosper and for our citizens to  thrive.  </a:t>
            </a:r>
            <a:r>
              <a:rPr lang="en-GB" sz="1100" b="0" i="0" u="none" strike="noStrike" cap="none">
                <a:solidFill>
                  <a:schemeClr val="dk1"/>
                </a:solidFill>
                <a:latin typeface="Arial"/>
                <a:ea typeface="Arial"/>
                <a:cs typeface="Arial"/>
                <a:sym typeface="Arial"/>
              </a:rPr>
              <a:t>This has never been more important than it is today.  We live in an age of extraordinary  change. New global opportunities and national responsibilities.  New technologies, new lifestyles,  new public needs.  We recognise the challenges set by the pace and scale of this change.</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We know that advances and innovations can help us make justice more accessible and  resilient.  </a:t>
            </a:r>
            <a:r>
              <a:rPr lang="en-GB" sz="1100" b="0" i="0" u="none" strike="noStrike" cap="none">
                <a:solidFill>
                  <a:schemeClr val="dk1"/>
                </a:solidFill>
                <a:latin typeface="Arial"/>
                <a:ea typeface="Arial"/>
                <a:cs typeface="Arial"/>
                <a:sym typeface="Arial"/>
              </a:rPr>
              <a:t>We will advance the principles of justice, building a system that puts citizens and their  needs first, inspiring our people and our partners to join together to find ever more effective ways  to uphold the principles of justice.  To make sure justice works for everyone today and in the  future.</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Protecting and advancing the principles of justice</a:t>
            </a: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We will deliver a modern courts and justice system; create a prison and probation service that  reforms offenders; promote Global Britain and protect the rule of law; and create a transformed  department that delivers excellent services.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10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Watch the </a:t>
            </a:r>
            <a:r>
              <a:rPr lang="en-GB" sz="1100" b="0" i="0" u="sng" strike="noStrike" cap="none">
                <a:solidFill>
                  <a:srgbClr val="0462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animation </a:t>
            </a:r>
            <a:r>
              <a:rPr lang="en-GB" sz="1100" b="0" i="0" u="none" strike="noStrike" cap="none">
                <a:solidFill>
                  <a:schemeClr val="dk1"/>
                </a:solidFill>
                <a:latin typeface="Arial"/>
                <a:ea typeface="Arial"/>
                <a:cs typeface="Arial"/>
                <a:sym typeface="Arial"/>
              </a:rPr>
              <a:t>and see how the Justice Story has been brought to life.</a:t>
            </a:r>
            <a:endParaRPr sz="1400" b="0" i="0" u="none" strike="noStrike" cap="none">
              <a:solidFill>
                <a:srgbClr val="000000"/>
              </a:solidFill>
              <a:latin typeface="Arial"/>
              <a:ea typeface="Arial"/>
              <a:cs typeface="Arial"/>
              <a:sym typeface="Arial"/>
            </a:endParaRPr>
          </a:p>
        </p:txBody>
      </p:sp>
      <p:sp>
        <p:nvSpPr>
          <p:cNvPr id="220" name="Google Shape;220;p5"/>
          <p:cNvSpPr txBox="1"/>
          <p:nvPr/>
        </p:nvSpPr>
        <p:spPr>
          <a:xfrm>
            <a:off x="6537325" y="211137"/>
            <a:ext cx="103200" cy="1809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p:nvPr/>
        </p:nvSpPr>
        <p:spPr>
          <a:xfrm>
            <a:off x="6197600" y="171450"/>
            <a:ext cx="495264" cy="509270"/>
          </a:xfrm>
          <a:custGeom>
            <a:avLst/>
            <a:gdLst/>
            <a:ahLst/>
            <a:cxnLst/>
            <a:rect l="l" t="t" r="r" b="b"/>
            <a:pathLst>
              <a:path w="494029" h="509270" extrusionOk="0">
                <a:moveTo>
                  <a:pt x="493775" y="0"/>
                </a:moveTo>
                <a:lnTo>
                  <a:pt x="0" y="0"/>
                </a:lnTo>
                <a:lnTo>
                  <a:pt x="493775" y="509016"/>
                </a:lnTo>
                <a:lnTo>
                  <a:pt x="493775" y="0"/>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6"/>
          <p:cNvSpPr txBox="1"/>
          <p:nvPr/>
        </p:nvSpPr>
        <p:spPr>
          <a:xfrm>
            <a:off x="409575" y="422275"/>
            <a:ext cx="320700" cy="336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6"/>
          <p:cNvSpPr/>
          <p:nvPr/>
        </p:nvSpPr>
        <p:spPr>
          <a:xfrm>
            <a:off x="1871662" y="3046412"/>
            <a:ext cx="1572895" cy="667131"/>
          </a:xfrm>
          <a:custGeom>
            <a:avLst/>
            <a:gdLst/>
            <a:ahLst/>
            <a:cxnLst/>
            <a:rect l="l" t="t" r="r" b="b"/>
            <a:pathLst>
              <a:path w="1572895" h="647700" extrusionOk="0">
                <a:moveTo>
                  <a:pt x="1572768" y="0"/>
                </a:moveTo>
                <a:lnTo>
                  <a:pt x="0" y="0"/>
                </a:lnTo>
                <a:lnTo>
                  <a:pt x="0" y="647700"/>
                </a:lnTo>
                <a:lnTo>
                  <a:pt x="1572768" y="647700"/>
                </a:lnTo>
                <a:lnTo>
                  <a:pt x="1572768" y="0"/>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6"/>
          <p:cNvSpPr txBox="1"/>
          <p:nvPr/>
        </p:nvSpPr>
        <p:spPr>
          <a:xfrm>
            <a:off x="6537325" y="211137"/>
            <a:ext cx="103200" cy="1809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229" name="Google Shape;229;p6"/>
          <p:cNvSpPr txBox="1"/>
          <p:nvPr/>
        </p:nvSpPr>
        <p:spPr>
          <a:xfrm>
            <a:off x="284162" y="850900"/>
            <a:ext cx="6407100" cy="1341300"/>
          </a:xfrm>
          <a:prstGeom prst="rect">
            <a:avLst/>
          </a:prstGeom>
          <a:noFill/>
          <a:ln>
            <a:noFill/>
          </a:ln>
        </p:spPr>
        <p:txBody>
          <a:bodyPr spcFirstLastPara="1" wrap="square" lIns="0" tIns="12050" rIns="0" bIns="0" anchor="t" anchorCtr="0">
            <a:spAutoFit/>
          </a:bodyPr>
          <a:lstStyle/>
          <a:p>
            <a:pPr marL="11112" marR="0" lvl="0" indent="0" algn="l" rtl="0">
              <a:lnSpc>
                <a:spcPct val="100000"/>
              </a:lnSpc>
              <a:spcBef>
                <a:spcPts val="0"/>
              </a:spcBef>
              <a:spcAft>
                <a:spcPts val="0"/>
              </a:spcAft>
              <a:buClr>
                <a:srgbClr val="04609B"/>
              </a:buClr>
              <a:buSzPts val="1400"/>
              <a:buFont typeface="Arial"/>
              <a:buNone/>
            </a:pPr>
            <a:r>
              <a:rPr lang="en-GB" sz="1400" b="1" i="0" u="none" strike="noStrike" cap="none">
                <a:solidFill>
                  <a:srgbClr val="04609B"/>
                </a:solidFill>
                <a:latin typeface="Arial"/>
                <a:ea typeface="Arial"/>
                <a:cs typeface="Arial"/>
                <a:sym typeface="Arial"/>
              </a:rPr>
              <a:t>Our Ministers </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11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Here are our Ministers in office, details on their responsibilities can be found on the </a:t>
            </a:r>
            <a:r>
              <a:rPr lang="en-GB" sz="1100" b="0" i="0" u="sng" strike="noStrike" cap="none">
                <a:solidFill>
                  <a:srgbClr val="0462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Intranet.</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1100"/>
              </a:spcBef>
              <a:spcAft>
                <a:spcPts val="0"/>
              </a:spcAft>
              <a:buClr>
                <a:schemeClr val="dk1"/>
              </a:buClr>
              <a:buSzPts val="1100"/>
              <a:buFont typeface="Calibri"/>
              <a:buNone/>
            </a:pPr>
            <a:endParaRPr sz="1100" b="0" i="0" u="sng" strike="noStrike" cap="none">
              <a:solidFill>
                <a:srgbClr val="0462C1"/>
              </a:solidFill>
              <a:latin typeface="Arial"/>
              <a:ea typeface="Arial"/>
              <a:cs typeface="Arial"/>
              <a:sym typeface="Arial"/>
            </a:endParaRPr>
          </a:p>
          <a:p>
            <a:pPr marL="11112" marR="0" lvl="0" indent="0" algn="l" rtl="0">
              <a:lnSpc>
                <a:spcPct val="100000"/>
              </a:lnSpc>
              <a:spcBef>
                <a:spcPts val="110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 name="Google Shape;230;p6"/>
          <p:cNvSpPr txBox="1"/>
          <p:nvPr/>
        </p:nvSpPr>
        <p:spPr>
          <a:xfrm>
            <a:off x="1946275" y="3216275"/>
            <a:ext cx="1192200" cy="182700"/>
          </a:xfrm>
          <a:prstGeom prst="rect">
            <a:avLst/>
          </a:prstGeom>
          <a:noFill/>
          <a:ln>
            <a:noFill/>
          </a:ln>
        </p:spPr>
        <p:txBody>
          <a:bodyPr spcFirstLastPara="1" wrap="square" lIns="0" tIns="13325"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Kit Malthouse MP</a:t>
            </a:r>
            <a:endParaRPr sz="1400" b="0" i="0" u="none" strike="noStrike" cap="none">
              <a:solidFill>
                <a:srgbClr val="000000"/>
              </a:solidFill>
              <a:latin typeface="Arial"/>
              <a:ea typeface="Arial"/>
              <a:cs typeface="Arial"/>
              <a:sym typeface="Arial"/>
            </a:endParaRPr>
          </a:p>
        </p:txBody>
      </p:sp>
      <p:sp>
        <p:nvSpPr>
          <p:cNvPr id="231" name="Google Shape;231;p6"/>
          <p:cNvSpPr txBox="1"/>
          <p:nvPr/>
        </p:nvSpPr>
        <p:spPr>
          <a:xfrm>
            <a:off x="3446462" y="3089275"/>
            <a:ext cx="2541600" cy="601800"/>
          </a:xfrm>
          <a:prstGeom prst="rect">
            <a:avLst/>
          </a:prstGeom>
          <a:solidFill>
            <a:srgbClr val="DAE7EF"/>
          </a:solidFill>
          <a:ln>
            <a:noFill/>
          </a:ln>
        </p:spPr>
        <p:txBody>
          <a:bodyPr spcFirstLastPara="1" wrap="square" lIns="0" tIns="48250" rIns="0" bIns="0" anchor="t" anchorCtr="0">
            <a:spAutoFit/>
          </a:bodyPr>
          <a:lstStyle/>
          <a:p>
            <a:pPr marL="92075"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92075" marR="0" lvl="0" indent="0" algn="l" rtl="0">
              <a:lnSpc>
                <a:spcPct val="100000"/>
              </a:lnSpc>
              <a:spcBef>
                <a:spcPts val="300"/>
              </a:spcBef>
              <a:spcAft>
                <a:spcPts val="0"/>
              </a:spcAft>
              <a:buClr>
                <a:schemeClr val="dk1"/>
              </a:buClr>
              <a:buSzPts val="1000"/>
              <a:buFont typeface="Calibri"/>
              <a:buNone/>
            </a:pPr>
            <a:r>
              <a:rPr lang="en-GB" sz="10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Minister of State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sp>
        <p:nvSpPr>
          <p:cNvPr id="232" name="Google Shape;232;p6"/>
          <p:cNvSpPr/>
          <p:nvPr/>
        </p:nvSpPr>
        <p:spPr>
          <a:xfrm>
            <a:off x="1858962" y="4006850"/>
            <a:ext cx="1572895" cy="683324"/>
          </a:xfrm>
          <a:custGeom>
            <a:avLst/>
            <a:gdLst/>
            <a:ahLst/>
            <a:cxnLst/>
            <a:rect l="l" t="t" r="r" b="b"/>
            <a:pathLst>
              <a:path w="1572895" h="647700" extrusionOk="0">
                <a:moveTo>
                  <a:pt x="1572768" y="0"/>
                </a:moveTo>
                <a:lnTo>
                  <a:pt x="0" y="0"/>
                </a:lnTo>
                <a:lnTo>
                  <a:pt x="0" y="647700"/>
                </a:lnTo>
                <a:lnTo>
                  <a:pt x="1572768" y="647700"/>
                </a:lnTo>
                <a:lnTo>
                  <a:pt x="1572768" y="0"/>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6"/>
          <p:cNvSpPr txBox="1"/>
          <p:nvPr/>
        </p:nvSpPr>
        <p:spPr>
          <a:xfrm>
            <a:off x="1916112" y="4248150"/>
            <a:ext cx="947700" cy="182700"/>
          </a:xfrm>
          <a:prstGeom prst="rect">
            <a:avLst/>
          </a:prstGeom>
          <a:noFill/>
          <a:ln>
            <a:noFill/>
          </a:ln>
        </p:spPr>
        <p:txBody>
          <a:bodyPr spcFirstLastPara="1" wrap="square" lIns="0" tIns="13325"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Chris Philp MP</a:t>
            </a:r>
            <a:endParaRPr sz="1400" b="0" i="0" u="none" strike="noStrike" cap="none">
              <a:solidFill>
                <a:srgbClr val="000000"/>
              </a:solidFill>
              <a:latin typeface="Arial"/>
              <a:ea typeface="Arial"/>
              <a:cs typeface="Arial"/>
              <a:sym typeface="Arial"/>
            </a:endParaRPr>
          </a:p>
        </p:txBody>
      </p:sp>
      <p:sp>
        <p:nvSpPr>
          <p:cNvPr id="234" name="Google Shape;234;p6"/>
          <p:cNvSpPr/>
          <p:nvPr/>
        </p:nvSpPr>
        <p:spPr>
          <a:xfrm>
            <a:off x="3432175" y="4008437"/>
            <a:ext cx="2539609" cy="680367"/>
          </a:xfrm>
          <a:custGeom>
            <a:avLst/>
            <a:gdLst/>
            <a:ahLst/>
            <a:cxnLst/>
            <a:rect l="l" t="t" r="r" b="b"/>
            <a:pathLst>
              <a:path w="3005454" h="646429" extrusionOk="0">
                <a:moveTo>
                  <a:pt x="3005328" y="0"/>
                </a:moveTo>
                <a:lnTo>
                  <a:pt x="0" y="0"/>
                </a:lnTo>
                <a:lnTo>
                  <a:pt x="0" y="646176"/>
                </a:lnTo>
                <a:lnTo>
                  <a:pt x="3005328" y="646176"/>
                </a:lnTo>
                <a:lnTo>
                  <a:pt x="3005328" y="0"/>
                </a:lnTo>
                <a:close/>
              </a:path>
            </a:pathLst>
          </a:custGeom>
          <a:solidFill>
            <a:srgbClr val="DAE7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6"/>
          <p:cNvSpPr txBox="1"/>
          <p:nvPr/>
        </p:nvSpPr>
        <p:spPr>
          <a:xfrm>
            <a:off x="3540125" y="3981450"/>
            <a:ext cx="2613000" cy="403200"/>
          </a:xfrm>
          <a:prstGeom prst="rect">
            <a:avLst/>
          </a:prstGeom>
          <a:noFill/>
          <a:ln>
            <a:noFill/>
          </a:ln>
        </p:spPr>
        <p:txBody>
          <a:bodyPr spcFirstLastPara="1" wrap="square" lIns="0" tIns="56500" rIns="0" bIns="0" anchor="t" anchorCtr="0">
            <a:spAutoFit/>
          </a:bodyPr>
          <a:lstStyle/>
          <a:p>
            <a:pPr marL="11112" marR="0" lvl="0" indent="0" algn="l" rtl="0">
              <a:lnSpc>
                <a:spcPct val="100000"/>
              </a:lnSpc>
              <a:spcBef>
                <a:spcPts val="0"/>
              </a:spcBef>
              <a:spcAft>
                <a:spcPts val="0"/>
              </a:spcAft>
              <a:buClr>
                <a:schemeClr val="dk1"/>
              </a:buClr>
              <a:buSzPts val="1000"/>
              <a:buFont typeface="Calibri"/>
              <a:buNone/>
            </a:pPr>
            <a:endParaRPr sz="1000" b="0" i="0" u="sng" strike="noStrike" cap="none">
              <a:solidFill>
                <a:srgbClr val="0462C1"/>
              </a:solidFill>
              <a:latin typeface="Arial"/>
              <a:ea typeface="Arial"/>
              <a:cs typeface="Arial"/>
              <a:sym typeface="Arial"/>
            </a:endParaRPr>
          </a:p>
          <a:p>
            <a:pPr marL="11112" marR="0" lvl="0" indent="0" algn="l" rtl="0">
              <a:lnSpc>
                <a:spcPct val="100000"/>
              </a:lnSpc>
              <a:spcBef>
                <a:spcPts val="300"/>
              </a:spcBef>
              <a:spcAft>
                <a:spcPts val="0"/>
              </a:spcAft>
              <a:buClr>
                <a:srgbClr val="0462C1"/>
              </a:buClr>
              <a:buSzPts val="1000"/>
              <a:buFont typeface="Calibri"/>
              <a:buNone/>
            </a:pPr>
            <a:r>
              <a:rPr lang="en-GB" sz="1000" b="0" i="0" u="sng" strike="noStrike" cap="none">
                <a:solidFill>
                  <a:srgbClr val="0462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Parliamentary under Secretary of State</a:t>
            </a: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1798637" y="5507037"/>
            <a:ext cx="1582420" cy="647700"/>
          </a:xfrm>
          <a:custGeom>
            <a:avLst/>
            <a:gdLst/>
            <a:ahLst/>
            <a:cxnLst/>
            <a:rect l="l" t="t" r="r" b="b"/>
            <a:pathLst>
              <a:path w="1582420" h="647700" extrusionOk="0">
                <a:moveTo>
                  <a:pt x="1581912" y="0"/>
                </a:moveTo>
                <a:lnTo>
                  <a:pt x="0" y="0"/>
                </a:lnTo>
                <a:lnTo>
                  <a:pt x="0" y="647700"/>
                </a:lnTo>
                <a:lnTo>
                  <a:pt x="1581912" y="647700"/>
                </a:lnTo>
                <a:lnTo>
                  <a:pt x="1581912" y="0"/>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Arial"/>
              <a:buNone/>
            </a:pPr>
            <a:r>
              <a:rPr lang="en-GB" sz="1100" b="0" i="0" u="none" strike="noStrike" cap="none">
                <a:solidFill>
                  <a:schemeClr val="lt1"/>
                </a:solidFill>
                <a:latin typeface="Arial"/>
                <a:ea typeface="Arial"/>
                <a:cs typeface="Arial"/>
                <a:sym typeface="Arial"/>
              </a:rPr>
              <a:t>    Alex Chalk</a:t>
            </a:r>
            <a:endParaRPr sz="1400" b="0" i="0" u="none" strike="noStrike" cap="none">
              <a:solidFill>
                <a:srgbClr val="000000"/>
              </a:solidFill>
              <a:latin typeface="Arial"/>
              <a:ea typeface="Arial"/>
              <a:cs typeface="Arial"/>
              <a:sym typeface="Arial"/>
            </a:endParaRPr>
          </a:p>
        </p:txBody>
      </p:sp>
      <p:sp>
        <p:nvSpPr>
          <p:cNvPr id="237" name="Google Shape;237;p6"/>
          <p:cNvSpPr txBox="1"/>
          <p:nvPr/>
        </p:nvSpPr>
        <p:spPr>
          <a:xfrm>
            <a:off x="1960562" y="5346700"/>
            <a:ext cx="1177800" cy="1827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Alex Chalk MP</a:t>
            </a: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3392487" y="5508625"/>
            <a:ext cx="2508494" cy="643254"/>
          </a:xfrm>
          <a:custGeom>
            <a:avLst/>
            <a:gdLst/>
            <a:ahLst/>
            <a:cxnLst/>
            <a:rect l="l" t="t" r="r" b="b"/>
            <a:pathLst>
              <a:path w="3004185" h="643254" extrusionOk="0">
                <a:moveTo>
                  <a:pt x="3003804" y="0"/>
                </a:moveTo>
                <a:lnTo>
                  <a:pt x="0" y="0"/>
                </a:lnTo>
                <a:lnTo>
                  <a:pt x="0" y="643128"/>
                </a:lnTo>
                <a:lnTo>
                  <a:pt x="3003804" y="643128"/>
                </a:lnTo>
                <a:lnTo>
                  <a:pt x="3003804" y="0"/>
                </a:lnTo>
                <a:close/>
              </a:path>
            </a:pathLst>
          </a:custGeom>
          <a:solidFill>
            <a:srgbClr val="DAE7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6"/>
          <p:cNvSpPr txBox="1"/>
          <p:nvPr/>
        </p:nvSpPr>
        <p:spPr>
          <a:xfrm>
            <a:off x="3429000" y="5716587"/>
            <a:ext cx="2738400" cy="211200"/>
          </a:xfrm>
          <a:prstGeom prst="rect">
            <a:avLst/>
          </a:prstGeom>
          <a:noFill/>
          <a:ln>
            <a:noFill/>
          </a:ln>
        </p:spPr>
        <p:txBody>
          <a:bodyPr spcFirstLastPara="1" wrap="square" lIns="0" tIns="56500" rIns="0" bIns="0" anchor="t" anchorCtr="0">
            <a:spAutoFit/>
          </a:bodyPr>
          <a:lstStyle/>
          <a:p>
            <a:pPr marL="11112" marR="0" lvl="0" indent="0" algn="l" rtl="0">
              <a:lnSpc>
                <a:spcPct val="100000"/>
              </a:lnSpc>
              <a:spcBef>
                <a:spcPts val="0"/>
              </a:spcBef>
              <a:spcAft>
                <a:spcPts val="0"/>
              </a:spcAft>
              <a:buClr>
                <a:srgbClr val="0462C1"/>
              </a:buClr>
              <a:buSzPts val="1000"/>
              <a:buFont typeface="Calibri"/>
              <a:buNone/>
            </a:pPr>
            <a:r>
              <a:rPr lang="en-GB" sz="1000" b="0" i="0" u="sng" strike="noStrike" cap="none">
                <a:solidFill>
                  <a:srgbClr val="0462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Parliamentary under Secretary of State</a:t>
            </a: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a:off x="1525587" y="1751012"/>
            <a:ext cx="1602105" cy="829310"/>
          </a:xfrm>
          <a:custGeom>
            <a:avLst/>
            <a:gdLst/>
            <a:ahLst/>
            <a:cxnLst/>
            <a:rect l="l" t="t" r="r" b="b"/>
            <a:pathLst>
              <a:path w="1602105" h="829310" extrusionOk="0">
                <a:moveTo>
                  <a:pt x="0" y="829055"/>
                </a:moveTo>
                <a:lnTo>
                  <a:pt x="1601724" y="829055"/>
                </a:lnTo>
                <a:lnTo>
                  <a:pt x="1601724" y="0"/>
                </a:lnTo>
                <a:lnTo>
                  <a:pt x="0" y="0"/>
                </a:lnTo>
                <a:lnTo>
                  <a:pt x="0" y="829055"/>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6"/>
          <p:cNvSpPr txBox="1"/>
          <p:nvPr/>
        </p:nvSpPr>
        <p:spPr>
          <a:xfrm>
            <a:off x="1565275" y="2062162"/>
            <a:ext cx="1552500" cy="1827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Robert Buckland QC MP</a:t>
            </a:r>
            <a:endParaRPr sz="1400" b="0" i="0" u="none" strike="noStrike" cap="none">
              <a:solidFill>
                <a:srgbClr val="000000"/>
              </a:solidFill>
              <a:latin typeface="Arial"/>
              <a:ea typeface="Arial"/>
              <a:cs typeface="Arial"/>
              <a:sym typeface="Arial"/>
            </a:endParaRPr>
          </a:p>
        </p:txBody>
      </p:sp>
      <p:sp>
        <p:nvSpPr>
          <p:cNvPr id="242" name="Google Shape;242;p6"/>
          <p:cNvSpPr txBox="1"/>
          <p:nvPr/>
        </p:nvSpPr>
        <p:spPr>
          <a:xfrm>
            <a:off x="3127375" y="1758950"/>
            <a:ext cx="2860800" cy="809700"/>
          </a:xfrm>
          <a:prstGeom prst="rect">
            <a:avLst/>
          </a:prstGeom>
          <a:solidFill>
            <a:srgbClr val="DAE7EF"/>
          </a:solidFill>
          <a:ln>
            <a:noFill/>
          </a:ln>
        </p:spPr>
        <p:txBody>
          <a:bodyPr spcFirstLastPara="1" wrap="square" lIns="0" tIns="2525" rIns="0" bIns="0" anchor="t" anchorCtr="0">
            <a:sp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000"/>
              <a:buFont typeface="Calibri"/>
              <a:buNone/>
            </a:pPr>
            <a:endParaRPr sz="1000" b="0" i="0" u="sng" strike="noStrike" cap="none">
              <a:solidFill>
                <a:srgbClr val="0462C1"/>
              </a:solidFill>
              <a:latin typeface="Arial"/>
              <a:ea typeface="Arial"/>
              <a:cs typeface="Arial"/>
              <a:sym typeface="Arial"/>
            </a:endParaRPr>
          </a:p>
          <a:p>
            <a:pPr marL="0" marR="0" lvl="0" indent="0" algn="l" rtl="0">
              <a:lnSpc>
                <a:spcPct val="100000"/>
              </a:lnSpc>
              <a:spcBef>
                <a:spcPts val="0"/>
              </a:spcBef>
              <a:spcAft>
                <a:spcPts val="0"/>
              </a:spcAft>
              <a:buClr>
                <a:srgbClr val="0462C1"/>
              </a:buClr>
              <a:buSzPts val="1000"/>
              <a:buFont typeface="Calibri"/>
              <a:buNone/>
            </a:pPr>
            <a:r>
              <a:rPr lang="en-GB" sz="1000" b="0" i="0" u="sng" strike="noStrike" cap="none">
                <a:solidFill>
                  <a:srgbClr val="0462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Lord Chancellor and Secretary State for Justice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endParaRPr sz="1000" b="0" i="0" u="sng" strike="noStrike" cap="none">
              <a:solidFill>
                <a:srgbClr val="0462C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rgbClr val="0462C1"/>
              </a:solidFill>
              <a:latin typeface="Arial"/>
              <a:ea typeface="Arial"/>
              <a:cs typeface="Arial"/>
              <a:sym typeface="Arial"/>
            </a:endParaRPr>
          </a:p>
        </p:txBody>
      </p:sp>
      <p:sp>
        <p:nvSpPr>
          <p:cNvPr id="243" name="Google Shape;243;p6"/>
          <p:cNvSpPr txBox="1"/>
          <p:nvPr/>
        </p:nvSpPr>
        <p:spPr>
          <a:xfrm>
            <a:off x="1885950" y="6621462"/>
            <a:ext cx="1255800" cy="1827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Lucy Frazer QC MP</a:t>
            </a:r>
            <a:endParaRPr sz="1400" b="0" i="0" u="none" strike="noStrike" cap="none">
              <a:solidFill>
                <a:srgbClr val="000000"/>
              </a:solidFill>
              <a:latin typeface="Arial"/>
              <a:ea typeface="Arial"/>
              <a:cs typeface="Arial"/>
              <a:sym typeface="Arial"/>
            </a:endParaRPr>
          </a:p>
        </p:txBody>
      </p:sp>
      <p:sp>
        <p:nvSpPr>
          <p:cNvPr id="244" name="Google Shape;244;p6"/>
          <p:cNvSpPr txBox="1"/>
          <p:nvPr/>
        </p:nvSpPr>
        <p:spPr>
          <a:xfrm>
            <a:off x="3503612" y="6494462"/>
            <a:ext cx="2738400" cy="1668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0462C1"/>
              </a:buClr>
              <a:buSzPts val="1000"/>
              <a:buFont typeface="Arial"/>
              <a:buNone/>
            </a:pPr>
            <a:r>
              <a:rPr lang="en-GB" sz="1000" b="0" i="0" u="sng" strike="noStrike" cap="none">
                <a:solidFill>
                  <a:srgbClr val="0462C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45" name="Google Shape;245;p6"/>
          <p:cNvPicPr preferRelativeResize="0"/>
          <p:nvPr/>
        </p:nvPicPr>
        <p:blipFill rotWithShape="1">
          <a:blip r:embed="rId9">
            <a:alphaModFix/>
          </a:blip>
          <a:srcRect/>
          <a:stretch/>
        </p:blipFill>
        <p:spPr>
          <a:xfrm>
            <a:off x="995362" y="3081337"/>
            <a:ext cx="866775" cy="587375"/>
          </a:xfrm>
          <a:prstGeom prst="rect">
            <a:avLst/>
          </a:prstGeom>
          <a:noFill/>
          <a:ln>
            <a:noFill/>
          </a:ln>
        </p:spPr>
      </p:pic>
      <p:pic>
        <p:nvPicPr>
          <p:cNvPr id="246" name="Google Shape;246;p6"/>
          <p:cNvPicPr preferRelativeResize="0"/>
          <p:nvPr/>
        </p:nvPicPr>
        <p:blipFill rotWithShape="1">
          <a:blip r:embed="rId10">
            <a:alphaModFix/>
          </a:blip>
          <a:srcRect/>
          <a:stretch/>
        </p:blipFill>
        <p:spPr>
          <a:xfrm>
            <a:off x="857250" y="5511800"/>
            <a:ext cx="914400" cy="622300"/>
          </a:xfrm>
          <a:prstGeom prst="rect">
            <a:avLst/>
          </a:prstGeom>
          <a:noFill/>
          <a:ln>
            <a:noFill/>
          </a:ln>
        </p:spPr>
      </p:pic>
      <p:grpSp>
        <p:nvGrpSpPr>
          <p:cNvPr id="247" name="Google Shape;247;p6"/>
          <p:cNvGrpSpPr/>
          <p:nvPr/>
        </p:nvGrpSpPr>
        <p:grpSpPr>
          <a:xfrm>
            <a:off x="393692" y="1630418"/>
            <a:ext cx="1377918" cy="5551633"/>
            <a:chOff x="356615" y="2136648"/>
            <a:chExt cx="1377642" cy="5550523"/>
          </a:xfrm>
        </p:grpSpPr>
        <p:sp>
          <p:nvSpPr>
            <p:cNvPr id="248" name="Google Shape;248;p6"/>
            <p:cNvSpPr/>
            <p:nvPr/>
          </p:nvSpPr>
          <p:spPr>
            <a:xfrm>
              <a:off x="746767" y="3179407"/>
              <a:ext cx="45719" cy="4323869"/>
            </a:xfrm>
            <a:custGeom>
              <a:avLst/>
              <a:gdLst/>
              <a:ahLst/>
              <a:cxnLst/>
              <a:rect l="l" t="t" r="r" b="b"/>
              <a:pathLst>
                <a:path w="120650" h="5299075" extrusionOk="0">
                  <a:moveTo>
                    <a:pt x="120256" y="3961892"/>
                  </a:moveTo>
                  <a:lnTo>
                    <a:pt x="0" y="3961892"/>
                  </a:lnTo>
                  <a:lnTo>
                    <a:pt x="0" y="0"/>
                  </a:lnTo>
                </a:path>
                <a:path w="120650" h="5299075" extrusionOk="0">
                  <a:moveTo>
                    <a:pt x="120256" y="5299075"/>
                  </a:moveTo>
                  <a:lnTo>
                    <a:pt x="0" y="5299075"/>
                  </a:lnTo>
                  <a:lnTo>
                    <a:pt x="0" y="0"/>
                  </a:lnTo>
                </a:path>
              </a:pathLst>
            </a:custGeom>
            <a:noFill/>
            <a:ln w="9525"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6"/>
            <p:cNvSpPr/>
            <p:nvPr/>
          </p:nvSpPr>
          <p:spPr>
            <a:xfrm>
              <a:off x="819857" y="7064871"/>
              <a:ext cx="914400" cy="622300"/>
            </a:xfrm>
            <a:custGeom>
              <a:avLst/>
              <a:gdLst/>
              <a:ahLst/>
              <a:cxnLst/>
              <a:rect l="l" t="t" r="r" b="b"/>
              <a:pathLst>
                <a:path w="914400" h="622300" extrusionOk="0">
                  <a:moveTo>
                    <a:pt x="0" y="621792"/>
                  </a:moveTo>
                  <a:lnTo>
                    <a:pt x="914400" y="621792"/>
                  </a:lnTo>
                  <a:lnTo>
                    <a:pt x="914400" y="0"/>
                  </a:lnTo>
                  <a:lnTo>
                    <a:pt x="0" y="0"/>
                  </a:lnTo>
                  <a:lnTo>
                    <a:pt x="0" y="621792"/>
                  </a:lnTo>
                  <a:close/>
                </a:path>
              </a:pathLst>
            </a:custGeom>
            <a:noFill/>
            <a:ln w="38100"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6"/>
            <p:cNvSpPr txBox="1"/>
            <p:nvPr/>
          </p:nvSpPr>
          <p:spPr>
            <a:xfrm>
              <a:off x="356615" y="2136648"/>
              <a:ext cx="1229868" cy="1083563"/>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6"/>
            <p:cNvSpPr txBox="1"/>
            <p:nvPr/>
          </p:nvSpPr>
          <p:spPr>
            <a:xfrm>
              <a:off x="420623" y="2200656"/>
              <a:ext cx="1051559" cy="905255"/>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6"/>
            <p:cNvSpPr/>
            <p:nvPr/>
          </p:nvSpPr>
          <p:spPr>
            <a:xfrm>
              <a:off x="401573" y="2181606"/>
              <a:ext cx="1089660" cy="943610"/>
            </a:xfrm>
            <a:custGeom>
              <a:avLst/>
              <a:gdLst/>
              <a:ahLst/>
              <a:cxnLst/>
              <a:rect l="l" t="t" r="r" b="b"/>
              <a:pathLst>
                <a:path w="1089660" h="943610" extrusionOk="0">
                  <a:moveTo>
                    <a:pt x="0" y="943355"/>
                  </a:moveTo>
                  <a:lnTo>
                    <a:pt x="1089660" y="943355"/>
                  </a:lnTo>
                  <a:lnTo>
                    <a:pt x="1089660" y="0"/>
                  </a:lnTo>
                  <a:lnTo>
                    <a:pt x="0" y="0"/>
                  </a:lnTo>
                  <a:lnTo>
                    <a:pt x="0" y="943355"/>
                  </a:lnTo>
                  <a:close/>
                </a:path>
              </a:pathLst>
            </a:custGeom>
            <a:noFill/>
            <a:ln w="38100"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53" name="Google Shape;253;p6"/>
          <p:cNvPicPr preferRelativeResize="0"/>
          <p:nvPr/>
        </p:nvPicPr>
        <p:blipFill rotWithShape="1">
          <a:blip r:embed="rId13">
            <a:alphaModFix/>
          </a:blip>
          <a:srcRect/>
          <a:stretch/>
        </p:blipFill>
        <p:spPr>
          <a:xfrm>
            <a:off x="881062" y="6573837"/>
            <a:ext cx="893762" cy="593725"/>
          </a:xfrm>
          <a:prstGeom prst="rect">
            <a:avLst/>
          </a:prstGeom>
          <a:noFill/>
          <a:ln>
            <a:noFill/>
          </a:ln>
        </p:spPr>
      </p:pic>
      <p:sp>
        <p:nvSpPr>
          <p:cNvPr id="254" name="Google Shape;254;p6"/>
          <p:cNvSpPr/>
          <p:nvPr/>
        </p:nvSpPr>
        <p:spPr>
          <a:xfrm>
            <a:off x="871537" y="5513387"/>
            <a:ext cx="914400" cy="622300"/>
          </a:xfrm>
          <a:custGeom>
            <a:avLst/>
            <a:gdLst/>
            <a:ahLst/>
            <a:cxnLst/>
            <a:rect l="l" t="t" r="r" b="b"/>
            <a:pathLst>
              <a:path w="914400" h="622300" extrusionOk="0">
                <a:moveTo>
                  <a:pt x="0" y="621792"/>
                </a:moveTo>
                <a:lnTo>
                  <a:pt x="914400" y="621792"/>
                </a:lnTo>
                <a:lnTo>
                  <a:pt x="914400" y="0"/>
                </a:lnTo>
                <a:lnTo>
                  <a:pt x="0" y="0"/>
                </a:lnTo>
                <a:lnTo>
                  <a:pt x="0" y="621792"/>
                </a:lnTo>
                <a:close/>
              </a:path>
            </a:pathLst>
          </a:custGeom>
          <a:noFill/>
          <a:ln w="38100"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6"/>
          <p:cNvSpPr/>
          <p:nvPr/>
        </p:nvSpPr>
        <p:spPr>
          <a:xfrm>
            <a:off x="941387" y="4037012"/>
            <a:ext cx="914400" cy="622300"/>
          </a:xfrm>
          <a:custGeom>
            <a:avLst/>
            <a:gdLst/>
            <a:ahLst/>
            <a:cxnLst/>
            <a:rect l="l" t="t" r="r" b="b"/>
            <a:pathLst>
              <a:path w="914400" h="622300" extrusionOk="0">
                <a:moveTo>
                  <a:pt x="0" y="621792"/>
                </a:moveTo>
                <a:lnTo>
                  <a:pt x="914400" y="621792"/>
                </a:lnTo>
                <a:lnTo>
                  <a:pt x="914400" y="0"/>
                </a:lnTo>
                <a:lnTo>
                  <a:pt x="0" y="0"/>
                </a:lnTo>
                <a:lnTo>
                  <a:pt x="0" y="621792"/>
                </a:lnTo>
                <a:close/>
              </a:path>
            </a:pathLst>
          </a:custGeom>
          <a:noFill/>
          <a:ln w="38100"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6"/>
          <p:cNvSpPr/>
          <p:nvPr/>
        </p:nvSpPr>
        <p:spPr>
          <a:xfrm>
            <a:off x="969962" y="3057525"/>
            <a:ext cx="914400" cy="622300"/>
          </a:xfrm>
          <a:custGeom>
            <a:avLst/>
            <a:gdLst/>
            <a:ahLst/>
            <a:cxnLst/>
            <a:rect l="l" t="t" r="r" b="b"/>
            <a:pathLst>
              <a:path w="914400" h="622300" extrusionOk="0">
                <a:moveTo>
                  <a:pt x="0" y="621792"/>
                </a:moveTo>
                <a:lnTo>
                  <a:pt x="914400" y="621792"/>
                </a:lnTo>
                <a:lnTo>
                  <a:pt x="914400" y="0"/>
                </a:lnTo>
                <a:lnTo>
                  <a:pt x="0" y="0"/>
                </a:lnTo>
                <a:lnTo>
                  <a:pt x="0" y="621792"/>
                </a:lnTo>
                <a:close/>
              </a:path>
            </a:pathLst>
          </a:custGeom>
          <a:noFill/>
          <a:ln w="38100"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7" name="Google Shape;257;p6"/>
          <p:cNvPicPr preferRelativeResize="0"/>
          <p:nvPr/>
        </p:nvPicPr>
        <p:blipFill rotWithShape="1">
          <a:blip r:embed="rId14">
            <a:alphaModFix/>
          </a:blip>
          <a:srcRect/>
          <a:stretch/>
        </p:blipFill>
        <p:spPr>
          <a:xfrm>
            <a:off x="960437" y="4059237"/>
            <a:ext cx="881062" cy="593725"/>
          </a:xfrm>
          <a:prstGeom prst="rect">
            <a:avLst/>
          </a:prstGeom>
          <a:noFill/>
          <a:ln>
            <a:noFill/>
          </a:ln>
        </p:spPr>
      </p:pic>
      <p:sp>
        <p:nvSpPr>
          <p:cNvPr id="258" name="Google Shape;258;p6"/>
          <p:cNvSpPr/>
          <p:nvPr/>
        </p:nvSpPr>
        <p:spPr>
          <a:xfrm>
            <a:off x="1801812" y="6546850"/>
            <a:ext cx="1582420" cy="647700"/>
          </a:xfrm>
          <a:custGeom>
            <a:avLst/>
            <a:gdLst/>
            <a:ahLst/>
            <a:cxnLst/>
            <a:rect l="l" t="t" r="r" b="b"/>
            <a:pathLst>
              <a:path w="1582420" h="647700" extrusionOk="0">
                <a:moveTo>
                  <a:pt x="1581912" y="0"/>
                </a:moveTo>
                <a:lnTo>
                  <a:pt x="0" y="0"/>
                </a:lnTo>
                <a:lnTo>
                  <a:pt x="0" y="647700"/>
                </a:lnTo>
                <a:lnTo>
                  <a:pt x="1581912" y="647700"/>
                </a:lnTo>
                <a:lnTo>
                  <a:pt x="1581912" y="0"/>
                </a:lnTo>
                <a:close/>
              </a:path>
            </a:pathLst>
          </a:custGeom>
          <a:solidFill>
            <a:srgbClr val="04609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Arial"/>
              <a:buNone/>
            </a:pPr>
            <a:r>
              <a:rPr lang="en-GB" sz="1100" b="0" i="0" u="none" strike="noStrike" cap="none">
                <a:solidFill>
                  <a:schemeClr val="lt1"/>
                </a:solidFill>
                <a:latin typeface="Arial"/>
                <a:ea typeface="Arial"/>
                <a:cs typeface="Arial"/>
                <a:sym typeface="Arial"/>
              </a:rPr>
              <a:t> Lord David Wolfson of        Tredegar, QC</a:t>
            </a: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3381375" y="6556375"/>
            <a:ext cx="2584690" cy="643254"/>
          </a:xfrm>
          <a:custGeom>
            <a:avLst/>
            <a:gdLst/>
            <a:ahLst/>
            <a:cxnLst/>
            <a:rect l="l" t="t" r="r" b="b"/>
            <a:pathLst>
              <a:path w="3005454" h="643254" extrusionOk="0">
                <a:moveTo>
                  <a:pt x="3005328" y="0"/>
                </a:moveTo>
                <a:lnTo>
                  <a:pt x="0" y="0"/>
                </a:lnTo>
                <a:lnTo>
                  <a:pt x="0" y="643128"/>
                </a:lnTo>
                <a:lnTo>
                  <a:pt x="3005328" y="643128"/>
                </a:lnTo>
                <a:lnTo>
                  <a:pt x="3005328" y="0"/>
                </a:lnTo>
                <a:close/>
              </a:path>
            </a:pathLst>
          </a:custGeom>
          <a:solidFill>
            <a:srgbClr val="DAE7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r>
              <a:rPr lang="en-GB" sz="10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  Parliamentary under Secretary of State</a:t>
            </a:r>
            <a:endParaRPr sz="1400" b="0" i="0" u="none" strike="noStrike" cap="none">
              <a:solidFill>
                <a:srgbClr val="000000"/>
              </a:solidFill>
              <a:latin typeface="Arial"/>
              <a:ea typeface="Arial"/>
              <a:cs typeface="Arial"/>
              <a:sym typeface="Arial"/>
            </a:endParaRPr>
          </a:p>
        </p:txBody>
      </p:sp>
      <p:cxnSp>
        <p:nvCxnSpPr>
          <p:cNvPr id="260" name="Google Shape;260;p6"/>
          <p:cNvCxnSpPr/>
          <p:nvPr/>
        </p:nvCxnSpPr>
        <p:spPr>
          <a:xfrm>
            <a:off x="809625" y="3398837"/>
            <a:ext cx="150900" cy="0"/>
          </a:xfrm>
          <a:prstGeom prst="straightConnector1">
            <a:avLst/>
          </a:prstGeom>
          <a:noFill/>
          <a:ln w="9525" cap="flat" cmpd="sng">
            <a:solidFill>
              <a:schemeClr val="dk1"/>
            </a:solidFill>
            <a:prstDash val="solid"/>
            <a:miter lim="800000"/>
            <a:headEnd type="none" w="sm" len="sm"/>
            <a:tailEnd type="none" w="sm" len="sm"/>
          </a:ln>
        </p:spPr>
      </p:cxnSp>
      <p:cxnSp>
        <p:nvCxnSpPr>
          <p:cNvPr id="261" name="Google Shape;261;p6"/>
          <p:cNvCxnSpPr/>
          <p:nvPr/>
        </p:nvCxnSpPr>
        <p:spPr>
          <a:xfrm>
            <a:off x="809625" y="4384675"/>
            <a:ext cx="1317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p:nvPr/>
        </p:nvSpPr>
        <p:spPr>
          <a:xfrm>
            <a:off x="6197600" y="171450"/>
            <a:ext cx="495264" cy="509270"/>
          </a:xfrm>
          <a:custGeom>
            <a:avLst/>
            <a:gdLst/>
            <a:ahLst/>
            <a:cxnLst/>
            <a:rect l="l" t="t" r="r" b="b"/>
            <a:pathLst>
              <a:path w="494029" h="509270" extrusionOk="0">
                <a:moveTo>
                  <a:pt x="493775" y="0"/>
                </a:moveTo>
                <a:lnTo>
                  <a:pt x="0" y="0"/>
                </a:lnTo>
                <a:lnTo>
                  <a:pt x="493775" y="509016"/>
                </a:lnTo>
                <a:lnTo>
                  <a:pt x="493775" y="0"/>
                </a:lnTo>
                <a:close/>
              </a:path>
            </a:pathLst>
          </a:custGeom>
          <a:solidFill>
            <a:srgbClr val="525A9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7"/>
          <p:cNvSpPr txBox="1"/>
          <p:nvPr/>
        </p:nvSpPr>
        <p:spPr>
          <a:xfrm>
            <a:off x="409575" y="422275"/>
            <a:ext cx="320700" cy="336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7"/>
          <p:cNvSpPr/>
          <p:nvPr/>
        </p:nvSpPr>
        <p:spPr>
          <a:xfrm>
            <a:off x="327025" y="5210175"/>
            <a:ext cx="6196965" cy="3779520"/>
          </a:xfrm>
          <a:custGeom>
            <a:avLst/>
            <a:gdLst/>
            <a:ahLst/>
            <a:cxnLst/>
            <a:rect l="l" t="t" r="r" b="b"/>
            <a:pathLst>
              <a:path w="6196965" h="3779520" extrusionOk="0">
                <a:moveTo>
                  <a:pt x="6196584" y="0"/>
                </a:moveTo>
                <a:lnTo>
                  <a:pt x="0" y="0"/>
                </a:lnTo>
                <a:lnTo>
                  <a:pt x="0" y="3779520"/>
                </a:lnTo>
                <a:lnTo>
                  <a:pt x="6196584" y="3779520"/>
                </a:lnTo>
                <a:lnTo>
                  <a:pt x="6196584" y="0"/>
                </a:lnTo>
                <a:close/>
              </a:path>
            </a:pathLst>
          </a:custGeom>
          <a:solidFill>
            <a:srgbClr val="E4E6E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7"/>
          <p:cNvSpPr txBox="1"/>
          <p:nvPr/>
        </p:nvSpPr>
        <p:spPr>
          <a:xfrm>
            <a:off x="409575" y="-2082800"/>
            <a:ext cx="6027600" cy="3456000"/>
          </a:xfrm>
          <a:prstGeom prst="rect">
            <a:avLst/>
          </a:prstGeom>
          <a:noFill/>
          <a:ln>
            <a:noFill/>
          </a:ln>
        </p:spPr>
        <p:txBody>
          <a:bodyPr spcFirstLastPara="1" wrap="square" lIns="0" tIns="12050" rIns="0" bIns="0" anchor="t" anchorCtr="0">
            <a:spAutoFit/>
          </a:bodyPr>
          <a:lstStyle/>
          <a:p>
            <a:pPr marL="11112" marR="0" lvl="0" indent="0" algn="l" rtl="0">
              <a:lnSpc>
                <a:spcPct val="100000"/>
              </a:lnSpc>
              <a:spcBef>
                <a:spcPts val="0"/>
              </a:spcBef>
              <a:spcAft>
                <a:spcPts val="0"/>
              </a:spcAft>
              <a:buClr>
                <a:srgbClr val="525A92"/>
              </a:buClr>
              <a:buSzPts val="1400"/>
              <a:buFont typeface="Arial"/>
              <a:buNone/>
            </a:pPr>
            <a:r>
              <a:rPr lang="en-GB" sz="1400" b="1" i="0" u="none" strike="noStrike" cap="none">
                <a:solidFill>
                  <a:srgbClr val="525A92"/>
                </a:solidFill>
                <a:latin typeface="Arial"/>
                <a:ea typeface="Arial"/>
                <a:cs typeface="Arial"/>
                <a:sym typeface="Arial"/>
              </a:rPr>
              <a:t>MoJ vision &amp; core values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10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Our vision is </a:t>
            </a:r>
            <a:r>
              <a:rPr lang="en-GB" sz="1100" b="1" i="0" u="none" strike="noStrike" cap="none">
                <a:solidFill>
                  <a:schemeClr val="dk1"/>
                </a:solidFill>
                <a:latin typeface="Arial"/>
                <a:ea typeface="Arial"/>
                <a:cs typeface="Arial"/>
                <a:sym typeface="Arial"/>
              </a:rPr>
              <a:t>to deliver a world-class justice system that works for everyone </a:t>
            </a:r>
            <a:r>
              <a:rPr lang="en-GB" sz="1100" b="0" i="0" u="none" strike="noStrike" cap="none">
                <a:solidFill>
                  <a:schemeClr val="dk1"/>
                </a:solidFill>
                <a:latin typeface="Arial"/>
                <a:ea typeface="Arial"/>
                <a:cs typeface="Arial"/>
                <a:sym typeface="Arial"/>
              </a:rPr>
              <a:t>in our society and our values are how we bring principles of justice to life.  We defined </a:t>
            </a:r>
            <a:r>
              <a:rPr lang="en-GB"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our values</a:t>
            </a:r>
            <a:r>
              <a:rPr lang="en-GB" sz="1100" b="0" i="0" u="none" strike="noStrike" cap="none">
                <a:solidFill>
                  <a:schemeClr val="dk1"/>
                </a:solidFill>
                <a:latin typeface="Arial"/>
                <a:ea typeface="Arial"/>
                <a:cs typeface="Arial"/>
                <a:sym typeface="Arial"/>
              </a:rPr>
              <a:t> together – they can unite us as we fulfil our shared purpose.  They will guide our actions as individuals and inspire us to be the best we can be, as we deliver excellent public services. </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270" name="Google Shape;270;p7"/>
          <p:cNvSpPr txBox="1"/>
          <p:nvPr/>
        </p:nvSpPr>
        <p:spPr>
          <a:xfrm>
            <a:off x="6537325" y="211137"/>
            <a:ext cx="103200" cy="180900"/>
          </a:xfrm>
          <a:prstGeom prst="rect">
            <a:avLst/>
          </a:prstGeom>
          <a:noFill/>
          <a:ln>
            <a:noFill/>
          </a:ln>
        </p:spPr>
        <p:txBody>
          <a:bodyPr spcFirstLastPara="1" wrap="square" lIns="0" tIns="12700" rIns="0" bIns="0" anchor="t" anchorCtr="0">
            <a:spAutoFit/>
          </a:bodyPr>
          <a:lstStyle/>
          <a:p>
            <a:pPr marL="11112"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71" name="Google Shape;271;p7"/>
          <p:cNvSpPr txBox="1"/>
          <p:nvPr/>
        </p:nvSpPr>
        <p:spPr>
          <a:xfrm>
            <a:off x="531812" y="5373687"/>
            <a:ext cx="5730900" cy="2937000"/>
          </a:xfrm>
          <a:prstGeom prst="rect">
            <a:avLst/>
          </a:prstGeom>
          <a:noFill/>
          <a:ln>
            <a:noFill/>
          </a:ln>
        </p:spPr>
        <p:txBody>
          <a:bodyPr spcFirstLastPara="1" wrap="square" lIns="0" tIns="12050" rIns="0" bIns="0" anchor="t" anchorCtr="0">
            <a:spAutoFit/>
          </a:bodyPr>
          <a:lstStyle/>
          <a:p>
            <a:pPr marL="11112" marR="0" lvl="0" indent="0" algn="l" rtl="0">
              <a:lnSpc>
                <a:spcPct val="100000"/>
              </a:lnSpc>
              <a:spcBef>
                <a:spcPts val="0"/>
              </a:spcBef>
              <a:spcAft>
                <a:spcPts val="0"/>
              </a:spcAft>
              <a:buClr>
                <a:srgbClr val="525A92"/>
              </a:buClr>
              <a:buSzPts val="1400"/>
              <a:buFont typeface="Arial"/>
              <a:buNone/>
            </a:pPr>
            <a:r>
              <a:rPr lang="en-GB" sz="1400" b="1" i="0" u="none" strike="noStrike" cap="none">
                <a:solidFill>
                  <a:srgbClr val="525A92"/>
                </a:solidFill>
                <a:latin typeface="Arial"/>
                <a:ea typeface="Arial"/>
                <a:cs typeface="Arial"/>
                <a:sym typeface="Arial"/>
              </a:rPr>
              <a:t>Civil Service Values</a:t>
            </a:r>
            <a:endParaRPr sz="1400" b="0" i="0" u="none" strike="noStrike" cap="none">
              <a:solidFill>
                <a:schemeClr val="dk1"/>
              </a:solidFill>
              <a:latin typeface="Arial"/>
              <a:ea typeface="Arial"/>
              <a:cs typeface="Arial"/>
              <a:sym typeface="Arial"/>
            </a:endParaRPr>
          </a:p>
          <a:p>
            <a:pPr marL="11112" marR="0" lvl="0" indent="0" algn="l" rtl="0">
              <a:lnSpc>
                <a:spcPct val="100000"/>
              </a:lnSpc>
              <a:spcBef>
                <a:spcPts val="11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The </a:t>
            </a:r>
            <a:r>
              <a:rPr lang="en-GB" sz="1100" b="0" i="0" u="sng" strike="noStrike" cap="none">
                <a:solidFill>
                  <a:srgbClr val="0462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Civil Service Code</a:t>
            </a:r>
            <a:r>
              <a:rPr lang="en-GB" sz="1100" b="0" i="0" u="none" strike="noStrike" cap="none">
                <a:solidFill>
                  <a:schemeClr val="dk1"/>
                </a:solidFill>
                <a:latin typeface="Arial"/>
                <a:ea typeface="Arial"/>
                <a:cs typeface="Arial"/>
                <a:sym typeface="Arial"/>
              </a:rPr>
              <a:t> sets out our core values and the standards of behaviour  expected of all Civil Servants in upholding these values:</a:t>
            </a:r>
            <a:endParaRPr sz="1400" b="0" i="0" u="none" strike="noStrike" cap="none">
              <a:solidFill>
                <a:srgbClr val="000000"/>
              </a:solidFill>
              <a:latin typeface="Arial"/>
              <a:ea typeface="Arial"/>
              <a:cs typeface="Arial"/>
              <a:sym typeface="Arial"/>
            </a:endParaRPr>
          </a:p>
          <a:p>
            <a:pPr marL="11112" marR="0" lvl="0" indent="-69850" algn="l" rtl="0">
              <a:lnSpc>
                <a:spcPct val="100000"/>
              </a:lnSpc>
              <a:spcBef>
                <a:spcPts val="1100"/>
              </a:spcBef>
              <a:spcAft>
                <a:spcPts val="0"/>
              </a:spcAft>
              <a:buClr>
                <a:schemeClr val="dk1"/>
              </a:buClr>
              <a:buSzPts val="1100"/>
              <a:buFont typeface="Arial"/>
              <a:buChar char="•"/>
            </a:pPr>
            <a:r>
              <a:rPr lang="en-GB" sz="1100" b="1" i="0" u="none" strike="noStrike" cap="none">
                <a:solidFill>
                  <a:schemeClr val="dk1"/>
                </a:solidFill>
                <a:latin typeface="Arial"/>
                <a:ea typeface="Arial"/>
                <a:cs typeface="Arial"/>
                <a:sym typeface="Arial"/>
              </a:rPr>
              <a:t>‘integrity’ </a:t>
            </a:r>
            <a:r>
              <a:rPr lang="en-GB" sz="1100" b="0" i="0" u="none" strike="noStrike" cap="none">
                <a:solidFill>
                  <a:schemeClr val="dk1"/>
                </a:solidFill>
                <a:latin typeface="Arial"/>
                <a:ea typeface="Arial"/>
                <a:cs typeface="Arial"/>
                <a:sym typeface="Arial"/>
              </a:rPr>
              <a:t>is putting the obligations of public service above your own personal  interests</a:t>
            </a:r>
            <a:endParaRPr sz="1400" b="0" i="0" u="none" strike="noStrike" cap="none">
              <a:solidFill>
                <a:srgbClr val="000000"/>
              </a:solidFill>
              <a:latin typeface="Arial"/>
              <a:ea typeface="Arial"/>
              <a:cs typeface="Arial"/>
              <a:sym typeface="Arial"/>
            </a:endParaRPr>
          </a:p>
          <a:p>
            <a:pPr marL="11112" marR="0" lvl="0" indent="-69850" algn="l" rtl="0">
              <a:lnSpc>
                <a:spcPct val="100000"/>
              </a:lnSpc>
              <a:spcBef>
                <a:spcPts val="1100"/>
              </a:spcBef>
              <a:spcAft>
                <a:spcPts val="0"/>
              </a:spcAft>
              <a:buClr>
                <a:schemeClr val="dk1"/>
              </a:buClr>
              <a:buSzPts val="1100"/>
              <a:buFont typeface="Arial"/>
              <a:buChar char="•"/>
            </a:pPr>
            <a:r>
              <a:rPr lang="en-GB" sz="1100" b="1" i="0" u="none" strike="noStrike" cap="none">
                <a:solidFill>
                  <a:schemeClr val="dk1"/>
                </a:solidFill>
                <a:latin typeface="Arial"/>
                <a:ea typeface="Arial"/>
                <a:cs typeface="Arial"/>
                <a:sym typeface="Arial"/>
              </a:rPr>
              <a:t>‘honesty’ </a:t>
            </a:r>
            <a:r>
              <a:rPr lang="en-GB" sz="1100" b="0" i="0" u="none" strike="noStrike" cap="none">
                <a:solidFill>
                  <a:schemeClr val="dk1"/>
                </a:solidFill>
                <a:latin typeface="Arial"/>
                <a:ea typeface="Arial"/>
                <a:cs typeface="Arial"/>
                <a:sym typeface="Arial"/>
              </a:rPr>
              <a:t>is being truthful and open</a:t>
            </a:r>
            <a:endParaRPr sz="1400" b="0" i="0" u="none" strike="noStrike" cap="none">
              <a:solidFill>
                <a:srgbClr val="000000"/>
              </a:solidFill>
              <a:latin typeface="Arial"/>
              <a:ea typeface="Arial"/>
              <a:cs typeface="Arial"/>
              <a:sym typeface="Arial"/>
            </a:endParaRPr>
          </a:p>
          <a:p>
            <a:pPr marL="11112" marR="0" lvl="0" indent="-69850" algn="l" rtl="0">
              <a:lnSpc>
                <a:spcPct val="100000"/>
              </a:lnSpc>
              <a:spcBef>
                <a:spcPts val="1100"/>
              </a:spcBef>
              <a:spcAft>
                <a:spcPts val="0"/>
              </a:spcAft>
              <a:buClr>
                <a:schemeClr val="dk1"/>
              </a:buClr>
              <a:buSzPts val="1100"/>
              <a:buFont typeface="Arial"/>
              <a:buChar char="•"/>
            </a:pPr>
            <a:r>
              <a:rPr lang="en-GB" sz="1100" b="1" i="0" u="none" strike="noStrike" cap="none">
                <a:solidFill>
                  <a:schemeClr val="dk1"/>
                </a:solidFill>
                <a:latin typeface="Arial"/>
                <a:ea typeface="Arial"/>
                <a:cs typeface="Arial"/>
                <a:sym typeface="Arial"/>
              </a:rPr>
              <a:t>‘objectivity</a:t>
            </a:r>
            <a:r>
              <a:rPr lang="en-GB" sz="1100" b="0" i="0" u="none" strike="noStrike" cap="none">
                <a:solidFill>
                  <a:schemeClr val="dk1"/>
                </a:solidFill>
                <a:latin typeface="Arial"/>
                <a:ea typeface="Arial"/>
                <a:cs typeface="Arial"/>
                <a:sym typeface="Arial"/>
              </a:rPr>
              <a:t>’ is basing your advice and decisions on rigorous analysis of the  evidence</a:t>
            </a:r>
            <a:endParaRPr sz="1400" b="0" i="0" u="none" strike="noStrike" cap="none">
              <a:solidFill>
                <a:srgbClr val="000000"/>
              </a:solidFill>
              <a:latin typeface="Arial"/>
              <a:ea typeface="Arial"/>
              <a:cs typeface="Arial"/>
              <a:sym typeface="Arial"/>
            </a:endParaRPr>
          </a:p>
          <a:p>
            <a:pPr marL="11112" marR="0" lvl="0" indent="-69850" algn="l" rtl="0">
              <a:lnSpc>
                <a:spcPct val="100000"/>
              </a:lnSpc>
              <a:spcBef>
                <a:spcPts val="1000"/>
              </a:spcBef>
              <a:spcAft>
                <a:spcPts val="0"/>
              </a:spcAft>
              <a:buClr>
                <a:schemeClr val="dk1"/>
              </a:buClr>
              <a:buSzPts val="1100"/>
              <a:buFont typeface="Arial"/>
              <a:buChar char="•"/>
            </a:pPr>
            <a:r>
              <a:rPr lang="en-GB" sz="1100" b="1" i="0" u="none" strike="noStrike" cap="none">
                <a:solidFill>
                  <a:schemeClr val="dk1"/>
                </a:solidFill>
                <a:latin typeface="Arial"/>
                <a:ea typeface="Arial"/>
                <a:cs typeface="Arial"/>
                <a:sym typeface="Arial"/>
              </a:rPr>
              <a:t>‘impartiality’ </a:t>
            </a:r>
            <a:r>
              <a:rPr lang="en-GB" sz="1100" b="0" i="0" u="none" strike="noStrike" cap="none">
                <a:solidFill>
                  <a:schemeClr val="dk1"/>
                </a:solidFill>
                <a:latin typeface="Arial"/>
                <a:ea typeface="Arial"/>
                <a:cs typeface="Arial"/>
                <a:sym typeface="Arial"/>
              </a:rPr>
              <a:t>is acting solely according to the merits of the case and serving  equally well governments of different political persuasions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110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The Leadership Statement explicitly sets out the behaviour that is expected from all  leaders across the Civil Service.</a:t>
            </a:r>
            <a:endParaRPr sz="1400" b="0" i="0" u="none" strike="noStrike" cap="none">
              <a:solidFill>
                <a:srgbClr val="000000"/>
              </a:solidFill>
              <a:latin typeface="Arial"/>
              <a:ea typeface="Arial"/>
              <a:cs typeface="Arial"/>
              <a:sym typeface="Arial"/>
            </a:endParaRPr>
          </a:p>
        </p:txBody>
      </p:sp>
      <p:pic>
        <p:nvPicPr>
          <p:cNvPr id="272" name="Google Shape;272;p7"/>
          <p:cNvPicPr preferRelativeResize="0"/>
          <p:nvPr/>
        </p:nvPicPr>
        <p:blipFill rotWithShape="1">
          <a:blip r:embed="rId6">
            <a:alphaModFix/>
          </a:blip>
          <a:srcRect l="22288" t="18409" r="28550" b="6498"/>
          <a:stretch/>
        </p:blipFill>
        <p:spPr>
          <a:xfrm>
            <a:off x="1255712" y="1257300"/>
            <a:ext cx="4281485" cy="308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p:nvPr/>
        </p:nvSpPr>
        <p:spPr>
          <a:xfrm>
            <a:off x="6235700" y="212725"/>
            <a:ext cx="482700" cy="198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GB" sz="1100" b="0" i="0" u="none" strike="noStrike" cap="none">
                <a:solidFill>
                  <a:schemeClr val="lt1"/>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278" name="Google Shape;278;p8"/>
          <p:cNvSpPr txBox="1"/>
          <p:nvPr/>
        </p:nvSpPr>
        <p:spPr>
          <a:xfrm>
            <a:off x="542925" y="1201737"/>
            <a:ext cx="5799000" cy="5154600"/>
          </a:xfrm>
          <a:prstGeom prst="rect">
            <a:avLst/>
          </a:prstGeom>
          <a:noFill/>
          <a:ln>
            <a:noFill/>
          </a:ln>
        </p:spPr>
        <p:txBody>
          <a:bodyPr spcFirstLastPara="1" wrap="square" lIns="91425" tIns="45700" rIns="91425" bIns="45700" anchor="t" anchorCtr="0">
            <a:spAutoFit/>
          </a:bodyPr>
          <a:lstStyle/>
          <a:p>
            <a:pPr marL="11112" marR="0" lvl="0" indent="0" algn="l" rtl="0">
              <a:lnSpc>
                <a:spcPct val="100000"/>
              </a:lnSpc>
              <a:spcBef>
                <a:spcPts val="0"/>
              </a:spcBef>
              <a:spcAft>
                <a:spcPts val="0"/>
              </a:spcAft>
              <a:buClr>
                <a:srgbClr val="04609B"/>
              </a:buClr>
              <a:buSzPts val="1400"/>
              <a:buFont typeface="Arial"/>
              <a:buNone/>
            </a:pPr>
            <a:r>
              <a:rPr lang="en-GB" sz="1400" b="1" i="0" u="none" strike="noStrike" cap="none">
                <a:solidFill>
                  <a:srgbClr val="04609B"/>
                </a:solidFill>
                <a:latin typeface="Arial"/>
                <a:ea typeface="Arial"/>
                <a:cs typeface="Arial"/>
                <a:sym typeface="Arial"/>
              </a:rPr>
              <a:t>Our Executive Committee </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1" i="0" u="sng"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Purpose and Authority</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The Executive Committee is the senior executive leadership team for the Ministry of Justice.  It also supports the Permanent Secretary in his duties as principal adviser to the Secretary of State and as the department’s Principal Accounting Officer. Its remit is: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Develop and maintain the department’s strategy and plans for the future.</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Take a balanced view of the department’s approach to managing opportunity and risk.</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Prioritise and allocate financial and other resources.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Provide assurance that internal controls operate properly.</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Provide support and assurance for major policies and projects.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 Develop and promote the department’s culture, values, approach to diversity &amp; inclusion.</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Full members: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Permanent Secretary (Chair)</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Director General, Prisons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Chief Executive Officer, HM Prison &amp; Probation Service</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Interim Director General, Policy and Strategy Group</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Director, MoJ Legal Advisers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Interim Chief Financial Officer</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Director General, Probation and Wales</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Interim CEO, HM Courts and Tribunals Service</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Chief People Officer</a:t>
            </a:r>
            <a:endParaRPr sz="1400" b="0" i="0" u="none" strike="noStrike" cap="none">
              <a:solidFill>
                <a:srgbClr val="000000"/>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11112"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cxnSp>
        <p:nvCxnSpPr>
          <p:cNvPr id="279" name="Google Shape;279;p8"/>
          <p:cNvCxnSpPr/>
          <p:nvPr/>
        </p:nvCxnSpPr>
        <p:spPr>
          <a:xfrm rot="10800000">
            <a:off x="5257800" y="7447062"/>
            <a:ext cx="0" cy="622200"/>
          </a:xfrm>
          <a:prstGeom prst="straightConnector1">
            <a:avLst/>
          </a:prstGeom>
          <a:noFill/>
          <a:ln w="9525" cap="flat" cmpd="sng">
            <a:solidFill>
              <a:srgbClr val="2E75B6"/>
            </a:solidFill>
            <a:prstDash val="solid"/>
            <a:miter lim="800000"/>
            <a:headEnd type="none" w="sm" len="sm"/>
            <a:tailEnd type="none" w="sm" len="sm"/>
          </a:ln>
        </p:spPr>
      </p:cxnSp>
      <p:cxnSp>
        <p:nvCxnSpPr>
          <p:cNvPr id="280" name="Google Shape;280;p8"/>
          <p:cNvCxnSpPr/>
          <p:nvPr/>
        </p:nvCxnSpPr>
        <p:spPr>
          <a:xfrm rot="10800000">
            <a:off x="4514725" y="7446999"/>
            <a:ext cx="3300" cy="566700"/>
          </a:xfrm>
          <a:prstGeom prst="straightConnector1">
            <a:avLst/>
          </a:prstGeom>
          <a:noFill/>
          <a:ln w="9525" cap="flat" cmpd="sng">
            <a:solidFill>
              <a:srgbClr val="2E75B6"/>
            </a:solidFill>
            <a:prstDash val="solid"/>
            <a:miter lim="800000"/>
            <a:headEnd type="none" w="sm" len="sm"/>
            <a:tailEnd type="none" w="sm" len="sm"/>
          </a:ln>
        </p:spPr>
      </p:cxnSp>
      <p:cxnSp>
        <p:nvCxnSpPr>
          <p:cNvPr id="281" name="Google Shape;281;p8"/>
          <p:cNvCxnSpPr/>
          <p:nvPr/>
        </p:nvCxnSpPr>
        <p:spPr>
          <a:xfrm rot="10800000">
            <a:off x="2797137" y="7442100"/>
            <a:ext cx="4800" cy="635100"/>
          </a:xfrm>
          <a:prstGeom prst="straightConnector1">
            <a:avLst/>
          </a:prstGeom>
          <a:noFill/>
          <a:ln w="9525" cap="flat" cmpd="sng">
            <a:solidFill>
              <a:srgbClr val="2E75B6"/>
            </a:solidFill>
            <a:prstDash val="solid"/>
            <a:miter lim="800000"/>
            <a:headEnd type="none" w="sm" len="sm"/>
            <a:tailEnd type="none" w="sm" len="sm"/>
          </a:ln>
        </p:spPr>
      </p:cxnSp>
      <p:cxnSp>
        <p:nvCxnSpPr>
          <p:cNvPr id="282" name="Google Shape;282;p8"/>
          <p:cNvCxnSpPr/>
          <p:nvPr/>
        </p:nvCxnSpPr>
        <p:spPr>
          <a:xfrm rot="10800000">
            <a:off x="6011862" y="7440512"/>
            <a:ext cx="0" cy="558900"/>
          </a:xfrm>
          <a:prstGeom prst="straightConnector1">
            <a:avLst/>
          </a:prstGeom>
          <a:noFill/>
          <a:ln w="9525" cap="flat" cmpd="sng">
            <a:solidFill>
              <a:srgbClr val="2E75B6"/>
            </a:solidFill>
            <a:prstDash val="solid"/>
            <a:miter lim="800000"/>
            <a:headEnd type="none" w="sm" len="sm"/>
            <a:tailEnd type="none" w="sm" len="sm"/>
          </a:ln>
        </p:spPr>
      </p:cxnSp>
      <p:cxnSp>
        <p:nvCxnSpPr>
          <p:cNvPr id="283" name="Google Shape;283;p8"/>
          <p:cNvCxnSpPr/>
          <p:nvPr/>
        </p:nvCxnSpPr>
        <p:spPr>
          <a:xfrm rot="10800000">
            <a:off x="3282950" y="6981962"/>
            <a:ext cx="0" cy="465000"/>
          </a:xfrm>
          <a:prstGeom prst="straightConnector1">
            <a:avLst/>
          </a:prstGeom>
          <a:noFill/>
          <a:ln w="9525" cap="flat" cmpd="sng">
            <a:solidFill>
              <a:srgbClr val="2E75B6"/>
            </a:solidFill>
            <a:prstDash val="solid"/>
            <a:miter lim="800000"/>
            <a:headEnd type="none" w="sm" len="sm"/>
            <a:tailEnd type="none" w="sm" len="sm"/>
          </a:ln>
        </p:spPr>
      </p:cxnSp>
      <p:sp>
        <p:nvSpPr>
          <p:cNvPr id="284" name="Google Shape;284;p8"/>
          <p:cNvSpPr/>
          <p:nvPr/>
        </p:nvSpPr>
        <p:spPr>
          <a:xfrm>
            <a:off x="334962" y="4167187"/>
            <a:ext cx="6231000" cy="314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8"/>
          <p:cNvSpPr/>
          <p:nvPr/>
        </p:nvSpPr>
        <p:spPr>
          <a:xfrm>
            <a:off x="2946400" y="6853237"/>
            <a:ext cx="645086" cy="400047"/>
          </a:xfrm>
          <a:custGeom>
            <a:avLst/>
            <a:gdLst/>
            <a:ahLst/>
            <a:cxnLst/>
            <a:rect l="l" t="t" r="r" b="b"/>
            <a:pathLst>
              <a:path w="1402360" h="711194" extrusionOk="0">
                <a:moveTo>
                  <a:pt x="0" y="0"/>
                </a:moveTo>
                <a:lnTo>
                  <a:pt x="1402360" y="0"/>
                </a:lnTo>
                <a:lnTo>
                  <a:pt x="1402360" y="711194"/>
                </a:lnTo>
                <a:lnTo>
                  <a:pt x="0" y="711194"/>
                </a:lnTo>
                <a:lnTo>
                  <a:pt x="0" y="0"/>
                </a:lnTo>
                <a:close/>
              </a:path>
            </a:pathLst>
          </a:custGeom>
          <a:solidFill>
            <a:srgbClr val="002060"/>
          </a:solidFill>
          <a:ln w="19050" cap="flat" cmpd="sng">
            <a:solidFill>
              <a:srgbClr val="002060"/>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Antonia Romeo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 Permanent Secretary</a:t>
            </a: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346075" y="8175625"/>
            <a:ext cx="602074" cy="853263"/>
          </a:xfrm>
          <a:custGeom>
            <a:avLst/>
            <a:gdLst/>
            <a:ahLst/>
            <a:cxnLst/>
            <a:rect l="l" t="t" r="r" b="b"/>
            <a:pathLst>
              <a:path w="1308856" h="1376230" extrusionOk="0">
                <a:moveTo>
                  <a:pt x="0" y="0"/>
                </a:moveTo>
                <a:lnTo>
                  <a:pt x="1308856" y="0"/>
                </a:lnTo>
                <a:lnTo>
                  <a:pt x="1308856" y="1376230"/>
                </a:lnTo>
                <a:lnTo>
                  <a:pt x="0" y="1376230"/>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James McEwen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Interim Chief Financial Officer</a:t>
            </a: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a:off x="1047750" y="8175625"/>
            <a:ext cx="615162" cy="853267"/>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9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Jerome Glass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21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Interim Director General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21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Policy and Strategy Group</a:t>
            </a:r>
            <a:endParaRPr sz="1400" b="0" i="0" u="none" strike="noStrike" cap="none">
              <a:solidFill>
                <a:srgbClr val="000000"/>
              </a:solidFill>
              <a:latin typeface="Arial"/>
              <a:ea typeface="Arial"/>
              <a:cs typeface="Arial"/>
              <a:sym typeface="Arial"/>
            </a:endParaRPr>
          </a:p>
        </p:txBody>
      </p:sp>
      <p:sp>
        <p:nvSpPr>
          <p:cNvPr id="288" name="Google Shape;288;p8"/>
          <p:cNvSpPr/>
          <p:nvPr/>
        </p:nvSpPr>
        <p:spPr>
          <a:xfrm>
            <a:off x="1727200" y="8169275"/>
            <a:ext cx="657700" cy="860148"/>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Kevin Sadler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Acting Chief Executive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Her Majesty’s Courts and Tribunals Service</a:t>
            </a: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4937125" y="8178800"/>
            <a:ext cx="641339" cy="849826"/>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Mark Adam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Interim Chief People Officer</a:t>
            </a: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5697537" y="8178800"/>
            <a:ext cx="647884" cy="860148"/>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Naomi Mallick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Director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MoJ Legal Advisors</a:t>
            </a:r>
            <a:endParaRPr sz="1400" b="0" i="0" u="none" strike="noStrike" cap="none">
              <a:solidFill>
                <a:srgbClr val="000000"/>
              </a:solidFill>
              <a:latin typeface="Arial"/>
              <a:ea typeface="Arial"/>
              <a:cs typeface="Arial"/>
              <a:sym typeface="Arial"/>
            </a:endParaRPr>
          </a:p>
        </p:txBody>
      </p:sp>
      <p:sp>
        <p:nvSpPr>
          <p:cNvPr id="291" name="Google Shape;291;p8"/>
          <p:cNvSpPr txBox="1"/>
          <p:nvPr/>
        </p:nvSpPr>
        <p:spPr>
          <a:xfrm>
            <a:off x="346075" y="6107112"/>
            <a:ext cx="5540400" cy="201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Executive Committee</a:t>
            </a:r>
            <a:endParaRPr sz="1400" b="0" i="0" u="none" strike="noStrike" cap="none">
              <a:solidFill>
                <a:srgbClr val="000000"/>
              </a:solidFill>
              <a:latin typeface="Arial"/>
              <a:ea typeface="Arial"/>
              <a:cs typeface="Arial"/>
              <a:sym typeface="Arial"/>
            </a:endParaRPr>
          </a:p>
        </p:txBody>
      </p:sp>
      <p:pic>
        <p:nvPicPr>
          <p:cNvPr id="292" name="Google Shape;292;p8"/>
          <p:cNvPicPr preferRelativeResize="0"/>
          <p:nvPr/>
        </p:nvPicPr>
        <p:blipFill rotWithShape="1">
          <a:blip r:embed="rId3">
            <a:alphaModFix/>
          </a:blip>
          <a:srcRect/>
          <a:stretch/>
        </p:blipFill>
        <p:spPr>
          <a:xfrm>
            <a:off x="5697537" y="7507287"/>
            <a:ext cx="647700" cy="620712"/>
          </a:xfrm>
          <a:prstGeom prst="rect">
            <a:avLst/>
          </a:prstGeom>
          <a:noFill/>
          <a:ln w="9525" cap="flat" cmpd="sng">
            <a:solidFill>
              <a:schemeClr val="dk1"/>
            </a:solidFill>
            <a:prstDash val="solid"/>
            <a:miter lim="800000"/>
            <a:headEnd type="none" w="sm" len="sm"/>
            <a:tailEnd type="none" w="sm" len="sm"/>
          </a:ln>
        </p:spPr>
      </p:pic>
      <p:sp>
        <p:nvSpPr>
          <p:cNvPr id="293" name="Google Shape;293;p8"/>
          <p:cNvSpPr/>
          <p:nvPr/>
        </p:nvSpPr>
        <p:spPr>
          <a:xfrm>
            <a:off x="2482850" y="8174037"/>
            <a:ext cx="651156" cy="846386"/>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Jo Farrar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Second Permanent Secretary &amp; Chief Executive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Her Majesty’s Prison and Probation Service</a:t>
            </a:r>
            <a:endParaRPr sz="1400" b="0" i="0" u="none" strike="noStrike" cap="none">
              <a:solidFill>
                <a:srgbClr val="000000"/>
              </a:solidFill>
              <a:latin typeface="Arial"/>
              <a:ea typeface="Arial"/>
              <a:cs typeface="Arial"/>
              <a:sym typeface="Arial"/>
            </a:endParaRPr>
          </a:p>
        </p:txBody>
      </p:sp>
      <p:cxnSp>
        <p:nvCxnSpPr>
          <p:cNvPr id="294" name="Google Shape;294;p8"/>
          <p:cNvCxnSpPr/>
          <p:nvPr/>
        </p:nvCxnSpPr>
        <p:spPr>
          <a:xfrm>
            <a:off x="646112" y="7434262"/>
            <a:ext cx="5359500" cy="17400"/>
          </a:xfrm>
          <a:prstGeom prst="straightConnector1">
            <a:avLst/>
          </a:prstGeom>
          <a:noFill/>
          <a:ln w="9525" cap="flat" cmpd="sng">
            <a:solidFill>
              <a:srgbClr val="2E75B6"/>
            </a:solidFill>
            <a:prstDash val="solid"/>
            <a:miter lim="800000"/>
            <a:headEnd type="none" w="sm" len="sm"/>
            <a:tailEnd type="none" w="sm" len="sm"/>
          </a:ln>
        </p:spPr>
      </p:cxnSp>
      <p:cxnSp>
        <p:nvCxnSpPr>
          <p:cNvPr id="295" name="Google Shape;295;p8"/>
          <p:cNvCxnSpPr/>
          <p:nvPr/>
        </p:nvCxnSpPr>
        <p:spPr>
          <a:xfrm rot="10800000">
            <a:off x="3770312" y="7442262"/>
            <a:ext cx="0" cy="627000"/>
          </a:xfrm>
          <a:prstGeom prst="straightConnector1">
            <a:avLst/>
          </a:prstGeom>
          <a:noFill/>
          <a:ln w="9525" cap="flat" cmpd="sng">
            <a:solidFill>
              <a:srgbClr val="2E75B6"/>
            </a:solidFill>
            <a:prstDash val="solid"/>
            <a:miter lim="800000"/>
            <a:headEnd type="none" w="sm" len="sm"/>
            <a:tailEnd type="none" w="sm" len="sm"/>
          </a:ln>
        </p:spPr>
      </p:cxnSp>
      <p:cxnSp>
        <p:nvCxnSpPr>
          <p:cNvPr id="296" name="Google Shape;296;p8"/>
          <p:cNvCxnSpPr/>
          <p:nvPr/>
        </p:nvCxnSpPr>
        <p:spPr>
          <a:xfrm rot="10800000">
            <a:off x="2054225" y="7431087"/>
            <a:ext cx="0" cy="685800"/>
          </a:xfrm>
          <a:prstGeom prst="straightConnector1">
            <a:avLst/>
          </a:prstGeom>
          <a:noFill/>
          <a:ln w="9525" cap="flat" cmpd="sng">
            <a:solidFill>
              <a:srgbClr val="2E75B6"/>
            </a:solidFill>
            <a:prstDash val="solid"/>
            <a:miter lim="800000"/>
            <a:headEnd type="none" w="sm" len="sm"/>
            <a:tailEnd type="none" w="sm" len="sm"/>
          </a:ln>
        </p:spPr>
      </p:cxnSp>
      <p:cxnSp>
        <p:nvCxnSpPr>
          <p:cNvPr id="297" name="Google Shape;297;p8"/>
          <p:cNvCxnSpPr/>
          <p:nvPr/>
        </p:nvCxnSpPr>
        <p:spPr>
          <a:xfrm rot="10800000">
            <a:off x="646249" y="7431037"/>
            <a:ext cx="7800" cy="679500"/>
          </a:xfrm>
          <a:prstGeom prst="straightConnector1">
            <a:avLst/>
          </a:prstGeom>
          <a:noFill/>
          <a:ln w="9525" cap="flat" cmpd="sng">
            <a:solidFill>
              <a:srgbClr val="2E75B6"/>
            </a:solidFill>
            <a:prstDash val="solid"/>
            <a:miter lim="800000"/>
            <a:headEnd type="none" w="sm" len="sm"/>
            <a:tailEnd type="none" w="sm" len="sm"/>
          </a:ln>
        </p:spPr>
      </p:cxnSp>
      <p:pic>
        <p:nvPicPr>
          <p:cNvPr id="298" name="Google Shape;298;p8" descr="https://s3-eu-west-2.amazonaws.com/intranet-prod-storage-1dvcquh7kophi/uploads/2019/02/Jo-Farrar_960x640px-650x433.jpg"/>
          <p:cNvPicPr preferRelativeResize="0"/>
          <p:nvPr/>
        </p:nvPicPr>
        <p:blipFill rotWithShape="1">
          <a:blip r:embed="rId4">
            <a:alphaModFix/>
          </a:blip>
          <a:srcRect l="20403" t="6221" r="19737"/>
          <a:stretch/>
        </p:blipFill>
        <p:spPr>
          <a:xfrm>
            <a:off x="2513012" y="7504112"/>
            <a:ext cx="619125" cy="630237"/>
          </a:xfrm>
          <a:prstGeom prst="rect">
            <a:avLst/>
          </a:prstGeom>
          <a:noFill/>
          <a:ln w="9525" cap="flat" cmpd="sng">
            <a:solidFill>
              <a:schemeClr val="dk1"/>
            </a:solidFill>
            <a:prstDash val="solid"/>
            <a:miter lim="800000"/>
            <a:headEnd type="none" w="sm" len="sm"/>
            <a:tailEnd type="none" w="sm" len="sm"/>
          </a:ln>
        </p:spPr>
      </p:pic>
      <p:sp>
        <p:nvSpPr>
          <p:cNvPr id="299" name="Google Shape;299;p8"/>
          <p:cNvSpPr/>
          <p:nvPr/>
        </p:nvSpPr>
        <p:spPr>
          <a:xfrm>
            <a:off x="3433762" y="8178800"/>
            <a:ext cx="644612" cy="849826"/>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Phil Copple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Director General Prisons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Her Majesty’s Prison and Probation Service</a:t>
            </a:r>
            <a:endParaRPr sz="1400" b="0" i="0" u="none" strike="noStrike" cap="none">
              <a:solidFill>
                <a:srgbClr val="000000"/>
              </a:solidFill>
              <a:latin typeface="Arial"/>
              <a:ea typeface="Arial"/>
              <a:cs typeface="Arial"/>
              <a:sym typeface="Arial"/>
            </a:endParaRPr>
          </a:p>
        </p:txBody>
      </p:sp>
      <p:pic>
        <p:nvPicPr>
          <p:cNvPr id="300" name="Google Shape;300;p8" descr="A person wearing a suit and tie smiling at the camera&#10;&#10;Description generated with very high confidence"/>
          <p:cNvPicPr preferRelativeResize="0"/>
          <p:nvPr/>
        </p:nvPicPr>
        <p:blipFill rotWithShape="1">
          <a:blip r:embed="rId5">
            <a:alphaModFix/>
          </a:blip>
          <a:srcRect l="21483" t="3645" r="18576" b="43789"/>
          <a:stretch/>
        </p:blipFill>
        <p:spPr>
          <a:xfrm>
            <a:off x="3432175" y="7507287"/>
            <a:ext cx="646112" cy="619125"/>
          </a:xfrm>
          <a:prstGeom prst="rect">
            <a:avLst/>
          </a:prstGeom>
          <a:noFill/>
          <a:ln w="9525" cap="flat" cmpd="sng">
            <a:solidFill>
              <a:schemeClr val="dk1"/>
            </a:solidFill>
            <a:prstDash val="solid"/>
            <a:miter lim="800000"/>
            <a:headEnd type="none" w="sm" len="sm"/>
            <a:tailEnd type="none" w="sm" len="sm"/>
          </a:ln>
        </p:spPr>
      </p:pic>
      <p:sp>
        <p:nvSpPr>
          <p:cNvPr id="301" name="Google Shape;301;p8"/>
          <p:cNvSpPr/>
          <p:nvPr/>
        </p:nvSpPr>
        <p:spPr>
          <a:xfrm>
            <a:off x="4202112" y="8178800"/>
            <a:ext cx="641339" cy="849826"/>
          </a:xfrm>
          <a:custGeom>
            <a:avLst/>
            <a:gdLst/>
            <a:ahLst/>
            <a:cxnLst/>
            <a:rect l="l" t="t" r="r" b="b"/>
            <a:pathLst>
              <a:path w="1308856" h="1376237" extrusionOk="0">
                <a:moveTo>
                  <a:pt x="0" y="0"/>
                </a:moveTo>
                <a:lnTo>
                  <a:pt x="1308856" y="0"/>
                </a:lnTo>
                <a:lnTo>
                  <a:pt x="1308856" y="1376237"/>
                </a:lnTo>
                <a:lnTo>
                  <a:pt x="0" y="1376237"/>
                </a:lnTo>
                <a:lnTo>
                  <a:pt x="0" y="0"/>
                </a:lnTo>
                <a:close/>
              </a:path>
            </a:pathLst>
          </a:custGeom>
          <a:solidFill>
            <a:srgbClr val="2F69A1"/>
          </a:solidFill>
          <a:ln w="19050" cap="flat" cmpd="sng">
            <a:solidFill>
              <a:srgbClr val="2F69A1"/>
            </a:solidFill>
            <a:prstDash val="solid"/>
            <a:miter lim="800000"/>
            <a:headEnd type="none" w="sm" len="sm"/>
            <a:tailEnd type="none" w="sm" len="sm"/>
          </a:ln>
        </p:spPr>
        <p:txBody>
          <a:bodyPr spcFirstLastPara="1" wrap="square" lIns="3925" tIns="3925" rIns="3925" bIns="39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GB" sz="600" b="1" i="0" u="none" strike="noStrike" cap="none">
                <a:solidFill>
                  <a:srgbClr val="FFFFFF"/>
                </a:solidFill>
                <a:latin typeface="Arial"/>
                <a:ea typeface="Arial"/>
                <a:cs typeface="Arial"/>
                <a:sym typeface="Arial"/>
              </a:rPr>
              <a:t>Amy Rees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Director General, Probation and Wales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FFFFFF"/>
              </a:buClr>
              <a:buSzPts val="600"/>
              <a:buFont typeface="Arial"/>
              <a:buNone/>
            </a:pPr>
            <a:r>
              <a:rPr lang="en-GB" sz="600" b="0" i="0" u="none" strike="noStrike" cap="none">
                <a:solidFill>
                  <a:srgbClr val="FFFFFF"/>
                </a:solidFill>
                <a:latin typeface="Arial"/>
                <a:ea typeface="Arial"/>
                <a:cs typeface="Arial"/>
                <a:sym typeface="Arial"/>
              </a:rPr>
              <a:t>Her Majesty’s Prison and Probation Service</a:t>
            </a:r>
            <a:endParaRPr sz="1400" b="0" i="0" u="none" strike="noStrike" cap="none">
              <a:solidFill>
                <a:srgbClr val="000000"/>
              </a:solidFill>
              <a:latin typeface="Arial"/>
              <a:ea typeface="Arial"/>
              <a:cs typeface="Arial"/>
              <a:sym typeface="Arial"/>
            </a:endParaRPr>
          </a:p>
        </p:txBody>
      </p:sp>
      <p:pic>
        <p:nvPicPr>
          <p:cNvPr id="302" name="Google Shape;302;p8" descr="A person posing for the camera&#10;&#10;Description generated with very high confidence"/>
          <p:cNvPicPr preferRelativeResize="0"/>
          <p:nvPr/>
        </p:nvPicPr>
        <p:blipFill rotWithShape="1">
          <a:blip r:embed="rId6">
            <a:alphaModFix/>
          </a:blip>
          <a:srcRect l="24177" t="2331" r="16458" b="42735"/>
          <a:stretch/>
        </p:blipFill>
        <p:spPr>
          <a:xfrm>
            <a:off x="4192587" y="7513637"/>
            <a:ext cx="642938" cy="620712"/>
          </a:xfrm>
          <a:prstGeom prst="rect">
            <a:avLst/>
          </a:prstGeom>
          <a:noFill/>
          <a:ln w="9525" cap="flat" cmpd="sng">
            <a:solidFill>
              <a:schemeClr val="dk1"/>
            </a:solidFill>
            <a:prstDash val="solid"/>
            <a:miter lim="800000"/>
            <a:headEnd type="none" w="sm" len="sm"/>
            <a:tailEnd type="none" w="sm" len="sm"/>
          </a:ln>
        </p:spPr>
      </p:pic>
      <p:pic>
        <p:nvPicPr>
          <p:cNvPr id="303" name="Google Shape;303;p8"/>
          <p:cNvPicPr preferRelativeResize="0"/>
          <p:nvPr/>
        </p:nvPicPr>
        <p:blipFill rotWithShape="1">
          <a:blip r:embed="rId7">
            <a:alphaModFix/>
          </a:blip>
          <a:srcRect l="18281" r="16017"/>
          <a:stretch/>
        </p:blipFill>
        <p:spPr>
          <a:xfrm>
            <a:off x="1733550" y="7504112"/>
            <a:ext cx="620712" cy="630237"/>
          </a:xfrm>
          <a:prstGeom prst="rect">
            <a:avLst/>
          </a:prstGeom>
          <a:noFill/>
          <a:ln w="9525" cap="flat" cmpd="sng">
            <a:solidFill>
              <a:schemeClr val="dk1"/>
            </a:solidFill>
            <a:prstDash val="solid"/>
            <a:miter lim="800000"/>
            <a:headEnd type="none" w="sm" len="sm"/>
            <a:tailEnd type="none" w="sm" len="sm"/>
          </a:ln>
        </p:spPr>
      </p:pic>
      <p:pic>
        <p:nvPicPr>
          <p:cNvPr id="304" name="Google Shape;304;p8"/>
          <p:cNvPicPr preferRelativeResize="0"/>
          <p:nvPr/>
        </p:nvPicPr>
        <p:blipFill rotWithShape="1">
          <a:blip r:embed="rId8">
            <a:alphaModFix/>
          </a:blip>
          <a:srcRect/>
          <a:stretch/>
        </p:blipFill>
        <p:spPr>
          <a:xfrm>
            <a:off x="339725" y="7497762"/>
            <a:ext cx="625475" cy="628650"/>
          </a:xfrm>
          <a:prstGeom prst="rect">
            <a:avLst/>
          </a:prstGeom>
          <a:noFill/>
          <a:ln w="9525" cap="flat" cmpd="sng">
            <a:solidFill>
              <a:schemeClr val="dk1"/>
            </a:solidFill>
            <a:prstDash val="solid"/>
            <a:miter lim="800000"/>
            <a:headEnd type="none" w="sm" len="sm"/>
            <a:tailEnd type="none" w="sm" len="sm"/>
          </a:ln>
        </p:spPr>
      </p:pic>
      <p:pic>
        <p:nvPicPr>
          <p:cNvPr id="305" name="Google Shape;305;p8" descr="A close up of a person&#10;&#10;Description automatically generated"/>
          <p:cNvPicPr preferRelativeResize="0"/>
          <p:nvPr/>
        </p:nvPicPr>
        <p:blipFill rotWithShape="1">
          <a:blip r:embed="rId9">
            <a:alphaModFix/>
          </a:blip>
          <a:srcRect/>
          <a:stretch/>
        </p:blipFill>
        <p:spPr>
          <a:xfrm>
            <a:off x="1047750" y="7504112"/>
            <a:ext cx="623887" cy="617537"/>
          </a:xfrm>
          <a:prstGeom prst="rect">
            <a:avLst/>
          </a:prstGeom>
          <a:noFill/>
          <a:ln w="9525" cap="flat" cmpd="sng">
            <a:solidFill>
              <a:schemeClr val="dk1"/>
            </a:solidFill>
            <a:prstDash val="solid"/>
            <a:miter lim="800000"/>
            <a:headEnd type="none" w="sm" len="sm"/>
            <a:tailEnd type="none" w="sm" len="sm"/>
          </a:ln>
        </p:spPr>
      </p:pic>
      <p:pic>
        <p:nvPicPr>
          <p:cNvPr id="306" name="Google Shape;306;p8" descr="Graphical user interface, application&#10;&#10;Description automatically generated"/>
          <p:cNvPicPr preferRelativeResize="0"/>
          <p:nvPr/>
        </p:nvPicPr>
        <p:blipFill rotWithShape="1">
          <a:blip r:embed="rId10">
            <a:alphaModFix/>
          </a:blip>
          <a:srcRect l="16091" t="25730" r="55265" b="21929"/>
          <a:stretch/>
        </p:blipFill>
        <p:spPr>
          <a:xfrm>
            <a:off x="2922587" y="6132512"/>
            <a:ext cx="676277" cy="684212"/>
          </a:xfrm>
          <a:prstGeom prst="rect">
            <a:avLst/>
          </a:prstGeom>
          <a:noFill/>
          <a:ln>
            <a:noFill/>
          </a:ln>
        </p:spPr>
      </p:pic>
      <p:pic>
        <p:nvPicPr>
          <p:cNvPr id="307" name="Google Shape;307;p8" descr="image002"/>
          <p:cNvPicPr preferRelativeResize="0"/>
          <p:nvPr/>
        </p:nvPicPr>
        <p:blipFill rotWithShape="1">
          <a:blip r:embed="rId11">
            <a:alphaModFix/>
          </a:blip>
          <a:srcRect/>
          <a:stretch/>
        </p:blipFill>
        <p:spPr>
          <a:xfrm>
            <a:off x="4906962" y="7507287"/>
            <a:ext cx="730250" cy="62547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1_MoJ Induction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MoJ Induction 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J Induction 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MoJ Induction 1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MoJ Induction 1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MoJ Induction 9">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J Induction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oJ Induction 1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oJ Induction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J Induction 2">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oJ Induction 5">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MoJ Induction 2">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MoJ Induction 2">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MoJ Induction 2">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IsModified xmlns="0d2d460f-5f7d-47e4-8a00-8f46e69d3df8">No</IsModified>
    <_dlc_DocId xmlns="0d2d460f-5f7d-47e4-8a00-8f46e69d3df8">OPRN-1036459885-20858</_dlc_DocId>
    <_dlc_DocIdUrl xmlns="0d2d460f-5f7d-47e4-8a00-8f46e69d3df8">
      <Url>https://juststore.dom1.infra.int/sites/operations/POC1/CDD/CD/_layouts/15/DocIdRedir.aspx?ID=OPRN-1036459885-20858</Url>
      <Description>OPRN-1036459885-20858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B0505A903D48458B776060CA7E58C7" ma:contentTypeVersion="3" ma:contentTypeDescription="Create a new document." ma:contentTypeScope="" ma:versionID="f7c9fd3346162d9ad88435baa78d7a4a">
  <xsd:schema xmlns:xsd="http://www.w3.org/2001/XMLSchema" xmlns:xs="http://www.w3.org/2001/XMLSchema" xmlns:p="http://schemas.microsoft.com/office/2006/metadata/properties" xmlns:ns1="http://schemas.microsoft.com/sharepoint/v3" xmlns:ns2="0d2d460f-5f7d-47e4-8a00-8f46e69d3df8" xmlns:ns3="http://schemas.microsoft.com/sharepoint/v4" targetNamespace="http://schemas.microsoft.com/office/2006/metadata/properties" ma:root="true" ma:fieldsID="f8f9b6e64cbbdfaf24f158fe0fbd4f59" ns1:_="" ns2:_="" ns3:_="">
    <xsd:import namespace="http://schemas.microsoft.com/sharepoint/v3"/>
    <xsd:import namespace="0d2d460f-5f7d-47e4-8a00-8f46e69d3df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IsModified" minOccurs="0"/>
                <xsd:element ref="ns1:_vti_ItemHoldRecordStatus" minOccurs="0"/>
                <xsd:element ref="ns3:IconOverlay"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12" nillable="true" ma:displayName="Hold and Record Status" ma:decimals="0" ma:description="" ma:hidden="true" ma:indexed="true" ma:internalName="_vti_ItemHoldRecordStatus" ma:readOnly="true">
      <xsd:simpleType>
        <xsd:restriction base="dms:Unknown"/>
      </xsd:simpleType>
    </xsd:element>
    <xsd:element name="_vti_ItemDeclaredRecord" ma:index="14"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2d460f-5f7d-47e4-8a00-8f46e69d3df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sModified" ma:index="11" nillable="true" ma:displayName="IsModified" ma:default="No" ma:hidden="true" ma:internalName="IsModifie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2DC7FA-4364-4A37-96D3-B83E172D1105}">
  <ds:schemaRefs>
    <ds:schemaRef ds:uri="http://schemas.microsoft.com/sharepoint/v3/contenttype/forms"/>
  </ds:schemaRefs>
</ds:datastoreItem>
</file>

<file path=customXml/itemProps2.xml><?xml version="1.0" encoding="utf-8"?>
<ds:datastoreItem xmlns:ds="http://schemas.openxmlformats.org/officeDocument/2006/customXml" ds:itemID="{D9E6A347-241E-4458-AC1E-DE8F7E7E3510}">
  <ds:schemaRefs>
    <ds:schemaRef ds:uri="be0eb2c4-36c9-4b06-9621-321e9e5ed01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9A82E44-24EE-4340-8E4E-1A74B13967BF}"/>
</file>

<file path=customXml/itemProps4.xml><?xml version="1.0" encoding="utf-8"?>
<ds:datastoreItem xmlns:ds="http://schemas.openxmlformats.org/officeDocument/2006/customXml" ds:itemID="{2B01568F-9DC3-4944-A50D-13F78C1C2239}"/>
</file>

<file path=docProps/app.xml><?xml version="1.0" encoding="utf-8"?>
<Properties xmlns="http://schemas.openxmlformats.org/officeDocument/2006/extended-properties" xmlns:vt="http://schemas.openxmlformats.org/officeDocument/2006/docPropsVTypes">
  <TotalTime>12</TotalTime>
  <Words>6147</Words>
  <Application>Microsoft Office PowerPoint</Application>
  <PresentationFormat>A4 Paper (210x297 mm)</PresentationFormat>
  <Paragraphs>602</Paragraphs>
  <Slides>32</Slides>
  <Notes>31</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32</vt:i4>
      </vt:variant>
    </vt:vector>
  </HeadingPairs>
  <TitlesOfParts>
    <vt:vector size="50" baseType="lpstr">
      <vt:lpstr>Arial</vt:lpstr>
      <vt:lpstr>Calibri</vt:lpstr>
      <vt:lpstr>Noto Sans Symbols</vt:lpstr>
      <vt:lpstr>Times New Roman</vt:lpstr>
      <vt:lpstr>1_MoJ Induction 1</vt:lpstr>
      <vt:lpstr>MoJ Induction 1</vt:lpstr>
      <vt:lpstr>3_MoJ Induction 11</vt:lpstr>
      <vt:lpstr>4_MoJ Induction 1</vt:lpstr>
      <vt:lpstr>MoJ Induction 2</vt:lpstr>
      <vt:lpstr>1_MoJ Induction 5</vt:lpstr>
      <vt:lpstr>2_MoJ Induction 2</vt:lpstr>
      <vt:lpstr>3_MoJ Induction 2</vt:lpstr>
      <vt:lpstr>4_MoJ Induction 2</vt:lpstr>
      <vt:lpstr>1_MoJ Induction 7</vt:lpstr>
      <vt:lpstr>MoJ Induction 7</vt:lpstr>
      <vt:lpstr>1_MoJ Induction 11</vt:lpstr>
      <vt:lpstr>2_MoJ Induction 11</vt:lpstr>
      <vt:lpstr>MoJ Induction 9</vt:lpstr>
      <vt:lpstr>Ministry of Justice</vt:lpstr>
      <vt:lpstr>PowerPoint Presentation</vt:lpstr>
      <vt:lpstr>PowerPoint Presentation</vt:lpstr>
      <vt:lpstr>PowerPoint Presentation</vt:lpstr>
      <vt:lpstr>MoJ overview</vt:lpstr>
      <vt:lpstr>PowerPoint Presentation</vt:lpstr>
      <vt:lpstr>PowerPoint Presentation</vt:lpstr>
      <vt:lpstr>PowerPoint Presentation</vt:lpstr>
      <vt:lpstr>PowerPoint Presentation</vt:lpstr>
      <vt:lpstr>PowerPoint Presentation</vt:lpstr>
      <vt:lpstr>Function Overview</vt:lpstr>
      <vt:lpstr>PowerPoint Presentation</vt:lpstr>
      <vt:lpstr>PowerPoint Presentation</vt:lpstr>
      <vt:lpstr>PowerPoint Presentation</vt:lpstr>
      <vt:lpstr>PowerPoint Presentation</vt:lpstr>
      <vt:lpstr>PowerPoint Presentation</vt:lpstr>
      <vt:lpstr>Induction Materials</vt:lpstr>
      <vt:lpstr>PowerPoint Presentation</vt:lpstr>
      <vt:lpstr>PowerPoint Presentation</vt:lpstr>
      <vt:lpstr>PowerPoint Presentation</vt:lpstr>
      <vt:lpstr>PowerPoint Presentation</vt:lpstr>
      <vt:lpstr>PowerPoint Presentation</vt:lpstr>
      <vt:lpstr>Useful Links to Important Information</vt:lpstr>
      <vt:lpstr>PowerPoint Presentation</vt:lpstr>
      <vt:lpstr>Learning and Development</vt:lpstr>
      <vt:lpstr>PowerPoint Presentation</vt:lpstr>
      <vt:lpstr>Wellbeing, Health and Safety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Justice</dc:title>
  <dc:creator>Ministry of Justice</dc:creator>
  <cp:lastModifiedBy>Ibrahim, Zahra</cp:lastModifiedBy>
  <cp:revision>3</cp:revision>
  <dcterms:created xsi:type="dcterms:W3CDTF">2016-09-30T15:27:32Z</dcterms:created>
  <dcterms:modified xsi:type="dcterms:W3CDTF">2021-08-09T09:21:38Z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0x01010006B0505A903D48458B776060CA7E58C7</vt:lpwstr>
  </property>
  <property fmtid="{D5CDD505-2E9C-101B-9397-08002B2CF9AE}" pid="3" name="_dlc_DocIdItemGuid">
    <vt:lpwstr>a6619073-2908-4f64-9e56-a5a5c28f8294</vt:lpwstr>
  </property>
</Properties>
</file>