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media/image26.jpg" ContentType="image/jpg"/>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84" r:id="rId6"/>
    <p:sldMasterId id="2147483709" r:id="rId7"/>
    <p:sldMasterId id="2147483714" r:id="rId8"/>
    <p:sldMasterId id="2147483689" r:id="rId9"/>
    <p:sldMasterId id="2147483694" r:id="rId10"/>
    <p:sldMasterId id="2147483699" r:id="rId11"/>
    <p:sldMasterId id="2147483704" r:id="rId12"/>
    <p:sldMasterId id="2147483679" r:id="rId13"/>
    <p:sldMasterId id="2147483674" r:id="rId14"/>
  </p:sldMasterIdLst>
  <p:notesMasterIdLst>
    <p:notesMasterId r:id="rId48"/>
  </p:notesMasterIdLst>
  <p:handoutMasterIdLst>
    <p:handoutMasterId r:id="rId49"/>
  </p:handoutMasterIdLst>
  <p:sldIdLst>
    <p:sldId id="256" r:id="rId15"/>
    <p:sldId id="456" r:id="rId16"/>
    <p:sldId id="421" r:id="rId17"/>
    <p:sldId id="442" r:id="rId18"/>
    <p:sldId id="424" r:id="rId19"/>
    <p:sldId id="425" r:id="rId20"/>
    <p:sldId id="427" r:id="rId21"/>
    <p:sldId id="413" r:id="rId22"/>
    <p:sldId id="446" r:id="rId23"/>
    <p:sldId id="380" r:id="rId24"/>
    <p:sldId id="445" r:id="rId25"/>
    <p:sldId id="388" r:id="rId26"/>
    <p:sldId id="377" r:id="rId27"/>
    <p:sldId id="378" r:id="rId28"/>
    <p:sldId id="3796" r:id="rId29"/>
    <p:sldId id="3797" r:id="rId30"/>
    <p:sldId id="3798" r:id="rId31"/>
    <p:sldId id="415" r:id="rId32"/>
    <p:sldId id="457" r:id="rId33"/>
    <p:sldId id="3788" r:id="rId34"/>
    <p:sldId id="3789" r:id="rId35"/>
    <p:sldId id="3791" r:id="rId36"/>
    <p:sldId id="3792" r:id="rId37"/>
    <p:sldId id="382" r:id="rId38"/>
    <p:sldId id="3787" r:id="rId39"/>
    <p:sldId id="397" r:id="rId40"/>
    <p:sldId id="3793" r:id="rId41"/>
    <p:sldId id="384" r:id="rId42"/>
    <p:sldId id="3790" r:id="rId43"/>
    <p:sldId id="3794" r:id="rId44"/>
    <p:sldId id="3795" r:id="rId45"/>
    <p:sldId id="451" r:id="rId46"/>
    <p:sldId id="304" r:id="rId47"/>
  </p:sldIdLst>
  <p:sldSz cx="6858000" cy="9906000" type="A4"/>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806161-E8D2-4C27-9362-6EF54CF14C92}">
          <p14:sldIdLst>
            <p14:sldId id="256"/>
            <p14:sldId id="456"/>
          </p14:sldIdLst>
        </p14:section>
        <p14:section name="Welcome" id="{C7095E31-A533-426D-9FCD-7D764804D0D3}">
          <p14:sldIdLst>
            <p14:sldId id="421"/>
          </p14:sldIdLst>
        </p14:section>
        <p14:section name="MoJ Overview" id="{583BBE53-57CF-4A08-B3C8-30CE8A785839}">
          <p14:sldIdLst>
            <p14:sldId id="442"/>
            <p14:sldId id="424"/>
            <p14:sldId id="425"/>
            <p14:sldId id="427"/>
            <p14:sldId id="413"/>
            <p14:sldId id="446"/>
          </p14:sldIdLst>
        </p14:section>
        <p14:section name="MoJ Finance Function Overview" id="{BC7F6C2E-EE7D-4179-A510-D98805DC7848}">
          <p14:sldIdLst>
            <p14:sldId id="380"/>
            <p14:sldId id="445"/>
            <p14:sldId id="388"/>
            <p14:sldId id="377"/>
            <p14:sldId id="378"/>
            <p14:sldId id="3796"/>
            <p14:sldId id="3797"/>
            <p14:sldId id="3798"/>
          </p14:sldIdLst>
        </p14:section>
        <p14:section name="Induction Materials" id="{A49C22E2-CC2B-4D3E-B41E-BE01857B6E4A}">
          <p14:sldIdLst>
            <p14:sldId id="415"/>
            <p14:sldId id="457"/>
            <p14:sldId id="3788"/>
            <p14:sldId id="3789"/>
            <p14:sldId id="3791"/>
            <p14:sldId id="3792"/>
          </p14:sldIdLst>
        </p14:section>
        <p14:section name="Policies" id="{B2726921-BB6E-4BB2-8ACA-CFB805159AB2}">
          <p14:sldIdLst>
            <p14:sldId id="382"/>
            <p14:sldId id="3787"/>
          </p14:sldIdLst>
        </p14:section>
        <p14:section name="Learning and Development" id="{B59C4D31-326E-4201-A0DC-A5DAB2AF28DB}">
          <p14:sldIdLst>
            <p14:sldId id="397"/>
            <p14:sldId id="3793"/>
          </p14:sldIdLst>
        </p14:section>
        <p14:section name="Wellbeing, Health and Safety" id="{A40B3259-9ABB-4280-90B9-A192FE78C034}">
          <p14:sldIdLst>
            <p14:sldId id="384"/>
            <p14:sldId id="3790"/>
            <p14:sldId id="3794"/>
            <p14:sldId id="3795"/>
            <p14:sldId id="451"/>
            <p14:sldId id="304"/>
          </p14:sldIdLst>
        </p14:section>
      </p14:sectionLst>
    </p:ext>
    <p:ext uri="{EFAFB233-063F-42B5-8137-9DF3F51BA10A}">
      <p15:sldGuideLst xmlns:p15="http://schemas.microsoft.com/office/powerpoint/2012/main">
        <p15:guide id="13" pos="2160" userDrawn="1">
          <p15:clr>
            <a:srgbClr val="A4A3A4"/>
          </p15:clr>
        </p15:guide>
        <p15:guide id="15" orient="horz" pos="3120" userDrawn="1">
          <p15:clr>
            <a:srgbClr val="A4A3A4"/>
          </p15:clr>
        </p15:guide>
        <p15:guide id="16" orient="horz" pos="807" userDrawn="1">
          <p15:clr>
            <a:srgbClr val="A4A3A4"/>
          </p15:clr>
        </p15:guide>
        <p15:guide id="17" pos="210" userDrawn="1">
          <p15:clr>
            <a:srgbClr val="A4A3A4"/>
          </p15:clr>
        </p15:guide>
        <p15:guide id="18" pos="4110" userDrawn="1">
          <p15:clr>
            <a:srgbClr val="A4A3A4"/>
          </p15:clr>
        </p15:guide>
        <p15:guide id="19" pos="3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ur, Jatinder" initials="KJ" lastIdx="20" clrIdx="6">
    <p:extLst>
      <p:ext uri="{19B8F6BF-5375-455C-9EA6-DF929625EA0E}">
        <p15:presenceInfo xmlns:p15="http://schemas.microsoft.com/office/powerpoint/2012/main" userId="S::jatinder.kaur@justice.gov.uk::71fc76f9-cef3-4aa1-bb32-562d485f745d" providerId="AD"/>
      </p:ext>
    </p:extLst>
  </p:cmAuthor>
  <p:cmAuthor id="1" name="Hogben, Nick" initials="HN" lastIdx="2" clrIdx="0">
    <p:extLst>
      <p:ext uri="{19B8F6BF-5375-455C-9EA6-DF929625EA0E}">
        <p15:presenceInfo xmlns:p15="http://schemas.microsoft.com/office/powerpoint/2012/main" userId="S-1-5-21-2002062289-2020709010-4147574693-40237" providerId="AD"/>
      </p:ext>
    </p:extLst>
  </p:cmAuthor>
  <p:cmAuthor id="8" name="Adwoa Akuoko" initials="AA" lastIdx="6" clrIdx="7">
    <p:extLst>
      <p:ext uri="{19B8F6BF-5375-455C-9EA6-DF929625EA0E}">
        <p15:presenceInfo xmlns:p15="http://schemas.microsoft.com/office/powerpoint/2012/main" userId="S::Adwoa.Akuoko@justice.gov.uk::6cc3cb29-ba30-420e-a657-3fce1ae2c341" providerId="AD"/>
      </p:ext>
    </p:extLst>
  </p:cmAuthor>
  <p:cmAuthor id="2" name="Harris, Nina" initials="HN" lastIdx="44" clrIdx="1">
    <p:extLst>
      <p:ext uri="{19B8F6BF-5375-455C-9EA6-DF929625EA0E}">
        <p15:presenceInfo xmlns:p15="http://schemas.microsoft.com/office/powerpoint/2012/main" userId="S-1-5-21-2002062289-2020709010-4147574693-551498" providerId="AD"/>
      </p:ext>
    </p:extLst>
  </p:cmAuthor>
  <p:cmAuthor id="9" name="Kingston, David" initials="KD" lastIdx="17" clrIdx="8">
    <p:extLst>
      <p:ext uri="{19B8F6BF-5375-455C-9EA6-DF929625EA0E}">
        <p15:presenceInfo xmlns:p15="http://schemas.microsoft.com/office/powerpoint/2012/main" userId="S::david.kingston@arcadis.com::99f6322e-9f5c-47f8-8a4f-34ea9849630c" providerId="AD"/>
      </p:ext>
    </p:extLst>
  </p:cmAuthor>
  <p:cmAuthor id="3" name="Dhillon, Jatinder" initials="DJ" lastIdx="2" clrIdx="2">
    <p:extLst>
      <p:ext uri="{19B8F6BF-5375-455C-9EA6-DF929625EA0E}">
        <p15:presenceInfo xmlns:p15="http://schemas.microsoft.com/office/powerpoint/2012/main" userId="S-1-5-21-2002062289-2020709010-4147574693-82959" providerId="AD"/>
      </p:ext>
    </p:extLst>
  </p:cmAuthor>
  <p:cmAuthor id="10" name="Thomas, Romy" initials="TR" lastIdx="5" clrIdx="9">
    <p:extLst>
      <p:ext uri="{19B8F6BF-5375-455C-9EA6-DF929625EA0E}">
        <p15:presenceInfo xmlns:p15="http://schemas.microsoft.com/office/powerpoint/2012/main" userId="S::Romy.Thomas1@justice.gov.uk::f4ff7aa2-08f2-41ee-a480-d4842c9b1393" providerId="AD"/>
      </p:ext>
    </p:extLst>
  </p:cmAuthor>
  <p:cmAuthor id="4" name="Weaver, Jo (Justice)" initials="WJ(" lastIdx="4" clrIdx="3">
    <p:extLst>
      <p:ext uri="{19B8F6BF-5375-455C-9EA6-DF929625EA0E}">
        <p15:presenceInfo xmlns:p15="http://schemas.microsoft.com/office/powerpoint/2012/main" userId="S-1-5-21-2002062289-2020709010-4147574693-316486" providerId="AD"/>
      </p:ext>
    </p:extLst>
  </p:cmAuthor>
  <p:cmAuthor id="5" name="Weaver, Jo (Justice)" initials="WJ( [2]" lastIdx="3" clrIdx="4">
    <p:extLst>
      <p:ext uri="{19B8F6BF-5375-455C-9EA6-DF929625EA0E}">
        <p15:presenceInfo xmlns:p15="http://schemas.microsoft.com/office/powerpoint/2012/main" userId="S::Jo.Weaver@justice.gov.uk::235422cc-7a2b-4912-bdde-bfe19fa53fda" providerId="AD"/>
      </p:ext>
    </p:extLst>
  </p:cmAuthor>
  <p:cmAuthor id="6" name="Pathan, Shirin" initials="PS" lastIdx="7" clrIdx="5">
    <p:extLst>
      <p:ext uri="{19B8F6BF-5375-455C-9EA6-DF929625EA0E}">
        <p15:presenceInfo xmlns:p15="http://schemas.microsoft.com/office/powerpoint/2012/main" userId="S::Shirin.Pathan@justice.gov.uk::095aacbb-117b-45cb-9b8a-2eccf2ec2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B1E6"/>
    <a:srgbClr val="515A93"/>
    <a:srgbClr val="0563C1"/>
    <a:srgbClr val="DAE3F3"/>
    <a:srgbClr val="E6436C"/>
    <a:srgbClr val="EAEFF7"/>
    <a:srgbClr val="525A93"/>
    <a:srgbClr val="05619B"/>
    <a:srgbClr val="53A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43" d="100"/>
          <a:sy n="43" d="100"/>
        </p:scale>
        <p:origin x="1797" y="45"/>
      </p:cViewPr>
      <p:guideLst>
        <p:guide pos="2160"/>
        <p:guide orient="horz" pos="3120"/>
        <p:guide orient="horz" pos="807"/>
        <p:guide pos="210"/>
        <p:guide pos="4110"/>
        <p:guide pos="32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56" Type="http://schemas.openxmlformats.org/officeDocument/2006/relationships/customXml" Target="../customXml/item4.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Zahra" userId="387afa8e-d128-41e0-8a83-663c0eaa36b0" providerId="ADAL" clId="{5A836227-BAA1-477E-9E1C-D46464FEF624}"/>
    <pc:docChg chg="modSld">
      <pc:chgData name="Ibrahim, Zahra" userId="387afa8e-d128-41e0-8a83-663c0eaa36b0" providerId="ADAL" clId="{5A836227-BAA1-477E-9E1C-D46464FEF624}" dt="2021-08-09T09:23:04.155" v="0" actId="20577"/>
      <pc:docMkLst>
        <pc:docMk/>
      </pc:docMkLst>
      <pc:sldChg chg="modSp">
        <pc:chgData name="Ibrahim, Zahra" userId="387afa8e-d128-41e0-8a83-663c0eaa36b0" providerId="ADAL" clId="{5A836227-BAA1-477E-9E1C-D46464FEF624}" dt="2021-08-09T09:23:04.155" v="0" actId="20577"/>
        <pc:sldMkLst>
          <pc:docMk/>
          <pc:sldMk cId="633539645" sldId="3794"/>
        </pc:sldMkLst>
        <pc:graphicFrameChg chg="modGraphic">
          <ac:chgData name="Ibrahim, Zahra" userId="387afa8e-d128-41e0-8a83-663c0eaa36b0" providerId="ADAL" clId="{5A836227-BAA1-477E-9E1C-D46464FEF624}" dt="2021-08-09T09:23:04.155" v="0" actId="20577"/>
          <ac:graphicFrameMkLst>
            <pc:docMk/>
            <pc:sldMk cId="633539645" sldId="3794"/>
            <ac:graphicFrameMk id="16" creationId="{D67BCBA5-CA3F-43E9-96E8-44BC8D92427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1B3D9-2392-4CC9-B390-9915C2A120A6}"/>
              </a:ext>
            </a:extLst>
          </p:cNvPr>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171FA8-1409-4C9D-AF4F-001ABC884E6F}"/>
              </a:ext>
            </a:extLst>
          </p:cNvPr>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a:defRPr sz="1200"/>
            </a:lvl1pPr>
          </a:lstStyle>
          <a:p>
            <a:fld id="{E195B475-90E2-4097-AB3F-FE84063292E9}" type="datetimeFigureOut">
              <a:rPr lang="en-GB" smtClean="0"/>
              <a:t>09/08/2021</a:t>
            </a:fld>
            <a:endParaRPr lang="en-GB"/>
          </a:p>
        </p:txBody>
      </p:sp>
      <p:sp>
        <p:nvSpPr>
          <p:cNvPr id="4" name="Footer Placeholder 3">
            <a:extLst>
              <a:ext uri="{FF2B5EF4-FFF2-40B4-BE49-F238E27FC236}">
                <a16:creationId xmlns:a16="http://schemas.microsoft.com/office/drawing/2014/main" id="{B02E89A1-8ED1-4A34-9B02-AD48D94A3279}"/>
              </a:ext>
            </a:extLst>
          </p:cNvPr>
          <p:cNvSpPr>
            <a:spLocks noGrp="1"/>
          </p:cNvSpPr>
          <p:nvPr>
            <p:ph type="ftr" sz="quarter" idx="2"/>
          </p:nvPr>
        </p:nvSpPr>
        <p:spPr>
          <a:xfrm>
            <a:off x="0" y="9361488"/>
            <a:ext cx="2916238"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A8BF63-4233-4D87-B0A7-9A989C3A8B52}"/>
              </a:ext>
            </a:extLst>
          </p:cNvPr>
          <p:cNvSpPr>
            <a:spLocks noGrp="1"/>
          </p:cNvSpPr>
          <p:nvPr>
            <p:ph type="sldNum" sz="quarter" idx="3"/>
          </p:nvPr>
        </p:nvSpPr>
        <p:spPr>
          <a:xfrm>
            <a:off x="3813175" y="9361488"/>
            <a:ext cx="2916238" cy="493712"/>
          </a:xfrm>
          <a:prstGeom prst="rect">
            <a:avLst/>
          </a:prstGeom>
        </p:spPr>
        <p:txBody>
          <a:bodyPr vert="horz" lIns="91440" tIns="45720" rIns="91440" bIns="45720" rtlCol="0" anchor="b"/>
          <a:lstStyle>
            <a:lvl1pPr algn="r">
              <a:defRPr sz="1200"/>
            </a:lvl1pPr>
          </a:lstStyle>
          <a:p>
            <a:fld id="{5690A28F-DAAC-4BD6-AA87-AA8D754056EC}"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6T17:10:01.634"/>
    </inkml:context>
    <inkml:brush xml:id="br0">
      <inkml:brushProperty name="width" value="0.04" units="cm"/>
      <inkml:brushProperty name="height" value="0.04" units="cm"/>
      <inkml:brushProperty name="color" value="#ED1C24"/>
      <inkml:brushProperty name="ignorePressure" value="1"/>
    </inkml:brush>
  </inkml:definitions>
  <inkml:trace contextRef="#ctx0" brushRef="#br0">2726 1727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6T17:10:01.635"/>
    </inkml:context>
    <inkml:brush xml:id="br0">
      <inkml:brushProperty name="width" value="0.04" units="cm"/>
      <inkml:brushProperty name="height" value="0.04" units="cm"/>
      <inkml:brushProperty name="color" value="#ED1C24"/>
      <inkml:brushProperty name="ignorePressure" value="1"/>
    </inkml:brush>
  </inkml:definitions>
  <inkml:trace contextRef="#ctx0" brushRef="#br0">4149 1709</inkml:trace>
  <inkml:trace contextRef="#ctx0" brushRef="#br0" timeOffset="1">4366 2350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8" cy="4944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2676" y="0"/>
            <a:ext cx="2916768" cy="494472"/>
          </a:xfrm>
          <a:prstGeom prst="rect">
            <a:avLst/>
          </a:prstGeom>
        </p:spPr>
        <p:txBody>
          <a:bodyPr vert="horz" lIns="91440" tIns="45720" rIns="91440" bIns="45720" rtlCol="0"/>
          <a:lstStyle>
            <a:lvl1pPr algn="r">
              <a:defRPr sz="1200"/>
            </a:lvl1pPr>
          </a:lstStyle>
          <a:p>
            <a:fld id="{4B8BB6EC-DAAE-49D8-AF8D-DBAFBD79D301}" type="datetimeFigureOut">
              <a:rPr lang="en-GB" smtClean="0"/>
              <a:t>09/08/2021</a:t>
            </a:fld>
            <a:endParaRPr lang="en-GB"/>
          </a:p>
        </p:txBody>
      </p:sp>
      <p:sp>
        <p:nvSpPr>
          <p:cNvPr id="4" name="Slide Image Placeholder 3"/>
          <p:cNvSpPr>
            <a:spLocks noGrp="1" noRot="1" noChangeAspect="1"/>
          </p:cNvSpPr>
          <p:nvPr>
            <p:ph type="sldImg" idx="2"/>
          </p:nvPr>
        </p:nvSpPr>
        <p:spPr>
          <a:xfrm>
            <a:off x="2214563" y="1231900"/>
            <a:ext cx="2301875" cy="3325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2816"/>
            <a:ext cx="5384800" cy="38804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0731"/>
            <a:ext cx="2916768" cy="4944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2676" y="9360731"/>
            <a:ext cx="2916768" cy="494471"/>
          </a:xfrm>
          <a:prstGeom prst="rect">
            <a:avLst/>
          </a:prstGeom>
        </p:spPr>
        <p:txBody>
          <a:bodyPr vert="horz" lIns="91440" tIns="45720" rIns="91440" bIns="45720" rtlCol="0" anchor="b"/>
          <a:lstStyle>
            <a:lvl1pPr algn="r">
              <a:defRPr sz="1200"/>
            </a:lvl1pPr>
          </a:lstStyle>
          <a:p>
            <a:fld id="{31AD80A6-E8F0-4FA0-9606-D1ADD8972A7B}" type="slidenum">
              <a:rPr lang="en-GB" smtClean="0"/>
              <a:t>‹#›</a:t>
            </a:fld>
            <a:endParaRPr lang="en-GB"/>
          </a:p>
        </p:txBody>
      </p:sp>
    </p:spTree>
    <p:extLst>
      <p:ext uri="{BB962C8B-B14F-4D97-AF65-F5344CB8AC3E}">
        <p14:creationId xmlns:p14="http://schemas.microsoft.com/office/powerpoint/2010/main" val="120093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D80A6-E8F0-4FA0-9606-D1ADD8972A7B}" type="slidenum">
              <a:rPr lang="en-GB" smtClean="0"/>
              <a:t>13</a:t>
            </a:fld>
            <a:endParaRPr lang="en-GB"/>
          </a:p>
        </p:txBody>
      </p:sp>
    </p:spTree>
    <p:extLst>
      <p:ext uri="{BB962C8B-B14F-4D97-AF65-F5344CB8AC3E}">
        <p14:creationId xmlns:p14="http://schemas.microsoft.com/office/powerpoint/2010/main" val="210677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MOJhealthandsafety@cardinus.com</a:t>
            </a:r>
          </a:p>
        </p:txBody>
      </p:sp>
      <p:sp>
        <p:nvSpPr>
          <p:cNvPr id="4" name="Slide Number Placeholder 3"/>
          <p:cNvSpPr>
            <a:spLocks noGrp="1"/>
          </p:cNvSpPr>
          <p:nvPr>
            <p:ph type="sldNum" sz="quarter" idx="5"/>
          </p:nvPr>
        </p:nvSpPr>
        <p:spPr/>
        <p:txBody>
          <a:bodyPr/>
          <a:lstStyle/>
          <a:p>
            <a:fld id="{31AD80A6-E8F0-4FA0-9606-D1ADD8972A7B}" type="slidenum">
              <a:rPr lang="en-GB" smtClean="0"/>
              <a:t>29</a:t>
            </a:fld>
            <a:endParaRPr lang="en-GB"/>
          </a:p>
        </p:txBody>
      </p:sp>
    </p:spTree>
    <p:extLst>
      <p:ext uri="{BB962C8B-B14F-4D97-AF65-F5344CB8AC3E}">
        <p14:creationId xmlns:p14="http://schemas.microsoft.com/office/powerpoint/2010/main" val="4294545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494270" y="4363200"/>
            <a:ext cx="5849380" cy="1080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493200" y="7315199"/>
            <a:ext cx="4038600" cy="1080000"/>
          </a:xfrm>
        </p:spPr>
        <p:txBody>
          <a:bodyPr/>
          <a:lstStyle>
            <a:lvl1pPr marL="0" indent="0" algn="l">
              <a:buNone/>
              <a:defRPr sz="3200">
                <a:solidFill>
                  <a:schemeClr val="bg1"/>
                </a:solidFill>
              </a:defRPr>
            </a:lvl1pPr>
            <a:lvl2pPr marL="342837" indent="0" algn="ctr">
              <a:buNone/>
              <a:defRPr sz="1500"/>
            </a:lvl2pPr>
            <a:lvl3pPr marL="685675" indent="0" algn="ctr">
              <a:buNone/>
              <a:defRPr sz="1350"/>
            </a:lvl3pPr>
            <a:lvl4pPr marL="1028512" indent="0" algn="ctr">
              <a:buNone/>
              <a:defRPr sz="1200"/>
            </a:lvl4pPr>
            <a:lvl5pPr marL="1371351" indent="0" algn="ctr">
              <a:buNone/>
              <a:defRPr sz="1200"/>
            </a:lvl5pPr>
            <a:lvl6pPr marL="1714187" indent="0" algn="ctr">
              <a:buNone/>
              <a:defRPr sz="1200"/>
            </a:lvl6pPr>
            <a:lvl7pPr marL="2057025" indent="0" algn="ctr">
              <a:buNone/>
              <a:defRPr sz="1200"/>
            </a:lvl7pPr>
            <a:lvl8pPr marL="2399861" indent="0" algn="ctr">
              <a:buNone/>
              <a:defRPr sz="1200"/>
            </a:lvl8pPr>
            <a:lvl9pPr marL="2742699" indent="0" algn="ctr">
              <a:buNone/>
              <a:defRPr sz="1200"/>
            </a:lvl9pPr>
          </a:lstStyle>
          <a:p>
            <a:r>
              <a:rPr lang="en-US"/>
              <a:t>Click to edit Master subtitle style</a:t>
            </a:r>
          </a:p>
        </p:txBody>
      </p:sp>
      <p:pic>
        <p:nvPicPr>
          <p:cNvPr id="16" name="Picture 15" descr="Next page navigation button" title="Next page navigation button">
            <a:hlinkClick r:id="" action="ppaction://hlinkshowjump?jump=nextslide" tooltip="Go to Next Pag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7778" y="7920493"/>
            <a:ext cx="431746" cy="749206"/>
          </a:xfrm>
          <a:prstGeom prst="rect">
            <a:avLst/>
          </a:prstGeom>
        </p:spPr>
      </p:pic>
    </p:spTree>
    <p:extLst>
      <p:ext uri="{BB962C8B-B14F-4D97-AF65-F5344CB8AC3E}">
        <p14:creationId xmlns:p14="http://schemas.microsoft.com/office/powerpoint/2010/main" val="360408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409702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677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Divider (dark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11469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aqu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22775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qu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8200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aqu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4154788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aqu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63594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pi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92560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vivid pi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80489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vivid pi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96991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vio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11"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78597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vivid pi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856145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48200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0765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20086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73083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gre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202920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dark gre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167578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dark gre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958759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dark gre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56257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
            <a:ext cx="6858000" cy="9905999"/>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4519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vio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1" y="1182626"/>
            <a:ext cx="6202680" cy="7801572"/>
          </a:xfrm>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385455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vivid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17924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vivid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154158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vivid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918409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2044829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068628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dark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50927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dark blu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162954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vio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
            <a:ext cx="6858000" cy="10274967"/>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064940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dark viole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860789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dark viole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7550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viole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632172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dark viole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27028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3213870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89456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291533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854344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vivid pi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292590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vivid pi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276992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vivid pi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460484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vivid pi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656392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Section Divi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42951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viole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302132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611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701114" y="3928722"/>
            <a:ext cx="5653252" cy="952500"/>
          </a:xfrm>
          <a:prstGeom prst="rect">
            <a:avLst/>
          </a:prstGeom>
        </p:spPr>
        <p:txBody>
          <a:bodyPr anchor="t"/>
          <a:lstStyle>
            <a:lvl1pPr>
              <a:defRPr sz="2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Home navigation button" title="Home navigation button">
            <a:hlinkClick r:id="" action="ppaction://hlinkshowjump?jump=firstslide" tooltip="Go to Home Page"/>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8" name="Picture 7" descr="Next page navigation button" title="Next page navigation button">
            <a:hlinkClick r:id="" action="ppaction://hlinkshowjump?jump=nextslide" tooltip="Go to Next Page"/>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9" name="Picture 8" descr="Previous page navigation button" title="Previous page navigation button">
            <a:hlinkClick r:id="" action="ppaction://hlinkshowjump?jump=previousslide" tooltip="Go to Previous Page"/>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
        <p:nvSpPr>
          <p:cNvPr id="6" name="Text Placeholder 5"/>
          <p:cNvSpPr>
            <a:spLocks noGrp="1"/>
          </p:cNvSpPr>
          <p:nvPr>
            <p:ph type="body" sz="quarter" idx="10"/>
          </p:nvPr>
        </p:nvSpPr>
        <p:spPr>
          <a:xfrm>
            <a:off x="701117" y="4998723"/>
            <a:ext cx="5653649" cy="2743519"/>
          </a:xfrm>
        </p:spPr>
        <p:txBody>
          <a:bodyPr/>
          <a:lstStyle>
            <a:lvl1pPr marL="0" indent="-179966">
              <a:spcAft>
                <a:spcPts val="1200"/>
              </a:spcAft>
              <a:buFont typeface="Arial" panose="020B0604020202020204" pitchFamily="34" charset="0"/>
              <a:buChar char="&gt;"/>
              <a:defRPr sz="12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15405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234111" y="212552"/>
            <a:ext cx="483338" cy="198353"/>
          </a:xfrm>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67679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00" y="1184400"/>
            <a:ext cx="6202800" cy="3780000"/>
          </a:xfrm>
        </p:spPr>
        <p:txBody>
          <a:bodyPr/>
          <a:lstStyle/>
          <a:p>
            <a:pPr lvl="0"/>
            <a:r>
              <a:rPr lang="en-US"/>
              <a:t>Click to edit Master text styles</a:t>
            </a:r>
          </a:p>
        </p:txBody>
      </p:sp>
      <p:sp>
        <p:nvSpPr>
          <p:cNvPr id="4" name="Content Placeholder 3"/>
          <p:cNvSpPr>
            <a:spLocks noGrp="1"/>
          </p:cNvSpPr>
          <p:nvPr>
            <p:ph sz="half" idx="2"/>
          </p:nvPr>
        </p:nvSpPr>
        <p:spPr>
          <a:xfrm>
            <a:off x="327600" y="5210627"/>
            <a:ext cx="6202800" cy="3780000"/>
          </a:xfrm>
        </p:spPr>
        <p:txBody>
          <a:body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6AA63F4-AA6E-4DF9-939B-35BB22D99DAC}" type="slidenum">
              <a:rPr lang="en-GB" smtClean="0"/>
              <a:t>‹#›</a:t>
            </a:fld>
            <a:endParaRPr lang="en-GB"/>
          </a:p>
        </p:txBody>
      </p:sp>
    </p:spTree>
    <p:extLst>
      <p:ext uri="{BB962C8B-B14F-4D97-AF65-F5344CB8AC3E}">
        <p14:creationId xmlns:p14="http://schemas.microsoft.com/office/powerpoint/2010/main" val="27029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1.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2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29047167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7" r:id="rId5"/>
    <p:sldLayoutId id="2147483720" r:id="rId6"/>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3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8885066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7968592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26" r:id="rId5"/>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56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3443157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721" r:id="rId5"/>
    <p:sldLayoutId id="2147483722" r:id="rId6"/>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67B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3878889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E6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81822467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3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7468025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976514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0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23010749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056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31416834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661" y="1182626"/>
            <a:ext cx="6202680" cy="7801572"/>
          </a:xfrm>
          <a:prstGeom prst="rect">
            <a:avLst/>
          </a:prstGeom>
        </p:spPr>
        <p:txBody>
          <a:bodyPr vert="horz" lIns="91440" tIns="45720" rIns="91440" bIns="45720" rtlCol="0">
            <a:noAutofit/>
          </a:bodyPr>
          <a:lstStyle/>
          <a:p>
            <a:pPr lvl="0"/>
            <a:r>
              <a:rPr lang="en-US"/>
              <a:t>Click to edit Master text styles</a:t>
            </a:r>
          </a:p>
        </p:txBody>
      </p:sp>
      <p:sp>
        <p:nvSpPr>
          <p:cNvPr id="9" name="Right Triangle 8" descr="Decorative background to page number" title="Decorative background to page number"/>
          <p:cNvSpPr/>
          <p:nvPr userDrawn="1"/>
        </p:nvSpPr>
        <p:spPr>
          <a:xfrm rot="10800000">
            <a:off x="6198393" y="172065"/>
            <a:ext cx="494026" cy="509588"/>
          </a:xfrm>
          <a:prstGeom prst="rtTriangle">
            <a:avLst/>
          </a:prstGeom>
          <a:solidFill>
            <a:srgbClr val="52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n>
                <a:noFill/>
              </a:ln>
              <a:solidFill>
                <a:srgbClr val="E72B78"/>
              </a:solidFill>
            </a:endParaRPr>
          </a:p>
        </p:txBody>
      </p:sp>
      <p:sp>
        <p:nvSpPr>
          <p:cNvPr id="6" name="Slide Number Placeholder 5"/>
          <p:cNvSpPr>
            <a:spLocks noGrp="1"/>
          </p:cNvSpPr>
          <p:nvPr>
            <p:ph type="sldNum" sz="quarter" idx="4"/>
          </p:nvPr>
        </p:nvSpPr>
        <p:spPr>
          <a:xfrm>
            <a:off x="6235200" y="212403"/>
            <a:ext cx="483338" cy="198353"/>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96AA63F4-AA6E-4DF9-939B-35BB22D99DAC}" type="slidenum">
              <a:rPr lang="en-GB" smtClean="0"/>
              <a:pPr/>
              <a:t>‹#›</a:t>
            </a:fld>
            <a:endParaRPr lang="en-GB"/>
          </a:p>
        </p:txBody>
      </p:sp>
      <p:pic>
        <p:nvPicPr>
          <p:cNvPr id="11" name="Picture 10" descr="Home navigation button" title="Home navigation button">
            <a:hlinkClick r:id="" action="ppaction://hlinkshowjump?jump=firstslide" tooltip="Go to Home Page"/>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219" y="421543"/>
            <a:ext cx="319470" cy="338079"/>
          </a:xfrm>
          <a:prstGeom prst="rect">
            <a:avLst/>
          </a:prstGeom>
        </p:spPr>
      </p:pic>
      <p:pic>
        <p:nvPicPr>
          <p:cNvPr id="12" name="Picture 11" descr="Next page navigation button" title="Next page navigation button">
            <a:hlinkClick r:id="" action="ppaction://hlinkshowjump?jump=nextslide" tooltip="Go to Next Page"/>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1572" y="421542"/>
            <a:ext cx="266741" cy="338079"/>
          </a:xfrm>
          <a:prstGeom prst="rect">
            <a:avLst/>
          </a:prstGeom>
        </p:spPr>
      </p:pic>
      <p:pic>
        <p:nvPicPr>
          <p:cNvPr id="13" name="Picture 12" descr="Previous page navigation button" title="Previous page navigation button">
            <a:hlinkClick r:id="" action="ppaction://hlinkshowjump?jump=previousslide" tooltip="Go to Previous Page"/>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2261" y="421542"/>
            <a:ext cx="266741" cy="338079"/>
          </a:xfrm>
          <a:prstGeom prst="rect">
            <a:avLst/>
          </a:prstGeom>
        </p:spPr>
      </p:pic>
    </p:spTree>
    <p:extLst>
      <p:ext uri="{BB962C8B-B14F-4D97-AF65-F5344CB8AC3E}">
        <p14:creationId xmlns:p14="http://schemas.microsoft.com/office/powerpoint/2010/main" val="1298182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6856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marR="0" indent="0" algn="l" defTabSz="685675" rtl="0" eaLnBrk="1" fontAlgn="auto" latinLnBrk="0" hangingPunct="1">
        <a:lnSpc>
          <a:spcPct val="100000"/>
        </a:lnSpc>
        <a:spcBef>
          <a:spcPts val="0"/>
        </a:spcBef>
        <a:spcAft>
          <a:spcPts val="1100"/>
        </a:spcAft>
        <a:buClrTx/>
        <a:buSzTx/>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1pPr>
      <a:lvl2pPr marL="514256" indent="-171419" algn="l" defTabSz="6856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93" indent="-171419" algn="l" defTabSz="6856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32"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76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06"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44"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81"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8" indent="-171419" algn="l" defTabSz="6856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5" rtl="0" eaLnBrk="1" latinLnBrk="0" hangingPunct="1">
        <a:defRPr sz="1350" kern="1200">
          <a:solidFill>
            <a:schemeClr val="tx1"/>
          </a:solidFill>
          <a:latin typeface="+mn-lt"/>
          <a:ea typeface="+mn-ea"/>
          <a:cs typeface="+mn-cs"/>
        </a:defRPr>
      </a:lvl1pPr>
      <a:lvl2pPr marL="342837" algn="l" defTabSz="685675" rtl="0" eaLnBrk="1" latinLnBrk="0" hangingPunct="1">
        <a:defRPr sz="1350" kern="1200">
          <a:solidFill>
            <a:schemeClr val="tx1"/>
          </a:solidFill>
          <a:latin typeface="+mn-lt"/>
          <a:ea typeface="+mn-ea"/>
          <a:cs typeface="+mn-cs"/>
        </a:defRPr>
      </a:lvl2pPr>
      <a:lvl3pPr marL="685675" algn="l" defTabSz="685675" rtl="0" eaLnBrk="1" latinLnBrk="0" hangingPunct="1">
        <a:defRPr sz="1350" kern="1200">
          <a:solidFill>
            <a:schemeClr val="tx1"/>
          </a:solidFill>
          <a:latin typeface="+mn-lt"/>
          <a:ea typeface="+mn-ea"/>
          <a:cs typeface="+mn-cs"/>
        </a:defRPr>
      </a:lvl3pPr>
      <a:lvl4pPr marL="1028512" algn="l" defTabSz="685675" rtl="0" eaLnBrk="1" latinLnBrk="0" hangingPunct="1">
        <a:defRPr sz="1350" kern="1200">
          <a:solidFill>
            <a:schemeClr val="tx1"/>
          </a:solidFill>
          <a:latin typeface="+mn-lt"/>
          <a:ea typeface="+mn-ea"/>
          <a:cs typeface="+mn-cs"/>
        </a:defRPr>
      </a:lvl4pPr>
      <a:lvl5pPr marL="1371351" algn="l" defTabSz="685675" rtl="0" eaLnBrk="1" latinLnBrk="0" hangingPunct="1">
        <a:defRPr sz="1350" kern="1200">
          <a:solidFill>
            <a:schemeClr val="tx1"/>
          </a:solidFill>
          <a:latin typeface="+mn-lt"/>
          <a:ea typeface="+mn-ea"/>
          <a:cs typeface="+mn-cs"/>
        </a:defRPr>
      </a:lvl5pPr>
      <a:lvl6pPr marL="1714187" algn="l" defTabSz="685675" rtl="0" eaLnBrk="1" latinLnBrk="0" hangingPunct="1">
        <a:defRPr sz="1350" kern="1200">
          <a:solidFill>
            <a:schemeClr val="tx1"/>
          </a:solidFill>
          <a:latin typeface="+mn-lt"/>
          <a:ea typeface="+mn-ea"/>
          <a:cs typeface="+mn-cs"/>
        </a:defRPr>
      </a:lvl6pPr>
      <a:lvl7pPr marL="2057025" algn="l" defTabSz="685675" rtl="0" eaLnBrk="1" latinLnBrk="0" hangingPunct="1">
        <a:defRPr sz="1350" kern="1200">
          <a:solidFill>
            <a:schemeClr val="tx1"/>
          </a:solidFill>
          <a:latin typeface="+mn-lt"/>
          <a:ea typeface="+mn-ea"/>
          <a:cs typeface="+mn-cs"/>
        </a:defRPr>
      </a:lvl7pPr>
      <a:lvl8pPr marL="2399861" algn="l" defTabSz="685675" rtl="0" eaLnBrk="1" latinLnBrk="0" hangingPunct="1">
        <a:defRPr sz="1350" kern="1200">
          <a:solidFill>
            <a:schemeClr val="tx1"/>
          </a:solidFill>
          <a:latin typeface="+mn-lt"/>
          <a:ea typeface="+mn-ea"/>
          <a:cs typeface="+mn-cs"/>
        </a:defRPr>
      </a:lvl8pPr>
      <a:lvl9pPr marL="2742699" algn="l" defTabSz="68567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0.xml"/><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8.xml"/><Relationship Id="rId5" Type="http://schemas.openxmlformats.org/officeDocument/2006/relationships/image" Target="NULL"/><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elcome-hub.hmppsintranet.org.uk/what-you-need-to-know/vetting/" TargetMode="External"/><Relationship Id="rId7" Type="http://schemas.openxmlformats.org/officeDocument/2006/relationships/image" Target="../media/image45.png"/><Relationship Id="rId2" Type="http://schemas.openxmlformats.org/officeDocument/2006/relationships/hyperlink" Target="https://welcome-hub.hmppsintranet.org.uk/what-you-need-to-know/technology-to-support-you-in-the-new-probation-service/" TargetMode="Externa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elcome-hub.hmppsintranet.org.uk/what-you-need-to-do/your-indu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0.xml"/><Relationship Id="rId4" Type="http://schemas.openxmlformats.org/officeDocument/2006/relationships/hyperlink" Target="https://travel.crowncommercial.gov.uk/"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intranet.justice.gov.uk/guidance/hr/support-and-wellbeing/flexible-working/" TargetMode="External"/><Relationship Id="rId7" Type="http://schemas.openxmlformats.org/officeDocument/2006/relationships/hyperlink" Target="mailto:FinancePeopleandCapabilityteam@justice.gov.uk" TargetMode="External"/><Relationship Id="rId2" Type="http://schemas.openxmlformats.org/officeDocument/2006/relationships/hyperlink" Target="https://intranet.justice.gov.uk/guidance/security/emergencies/coronavirus-guidance/"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buildings-and-facilities/" TargetMode="External"/><Relationship Id="rId5" Type="http://schemas.openxmlformats.org/officeDocument/2006/relationships/hyperlink" Target="https://docs.google.com/spreadsheets/d/1mWiunOSO_HKkb9w2Sv5DJsJBscr47xUkRJwkYWYhLeE/pubhtml" TargetMode="External"/><Relationship Id="rId4" Type="http://schemas.openxmlformats.org/officeDocument/2006/relationships/hyperlink" Target="https://intranet.justice.gov.uk/about-us/smarter-working/" TargetMode="External"/><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peoplefinder.service.gov.uk/" TargetMode="External"/><Relationship Id="rId1" Type="http://schemas.openxmlformats.org/officeDocument/2006/relationships/slideLayout" Target="../slideLayouts/slideLayout10.xml"/><Relationship Id="rId5" Type="http://schemas.openxmlformats.org/officeDocument/2006/relationships/image" Target="../media/image51.e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intranet.justice.gov.uk/guidance/communications/branding-templates/" TargetMode="External"/><Relationship Id="rId1" Type="http://schemas.openxmlformats.org/officeDocument/2006/relationships/slideLayout" Target="../slideLayouts/slideLayout10.xml"/><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hyperlink" Target="https://welcome-hub.hmppsintranet.org.uk/what-you-need-to-do/actions-for-line-managers/" TargetMode="External"/><Relationship Id="rId3" Type="http://schemas.openxmlformats.org/officeDocument/2006/relationships/hyperlink" Target="https://welcome-hub.hmppsintranet.org.uk/what-you-need-to-know/the-transfer-explained/understanding-the-national-agreement/" TargetMode="External"/><Relationship Id="rId7" Type="http://schemas.openxmlformats.org/officeDocument/2006/relationships/hyperlink" Target="https://welcome-hub.hmppsintranet.org.uk/what-you-need-to-do/your-induction-checklist/" TargetMode="External"/><Relationship Id="rId2" Type="http://schemas.openxmlformats.org/officeDocument/2006/relationships/hyperlink" Target="https://welcome-hub.hmppsintranet.org.uk/what-you-need-to-know/the-transfer-explained/understanding-role-alignment/role-alignment-for-corporate-and-support-services-staff/" TargetMode="External"/><Relationship Id="rId1" Type="http://schemas.openxmlformats.org/officeDocument/2006/relationships/slideLayout" Target="../slideLayouts/slideLayout32.xml"/><Relationship Id="rId6" Type="http://schemas.openxmlformats.org/officeDocument/2006/relationships/hyperlink" Target="https://welcome-hub.hmppsintranet.org.uk/what-you-need-to-know/your-induction/" TargetMode="External"/><Relationship Id="rId11" Type="http://schemas.openxmlformats.org/officeDocument/2006/relationships/hyperlink" Target="https://welcome-hub.hmppsintranet.org.uk/what-you-need-to-know/the-transfer-explained/understanding-pay-assimilation/" TargetMode="External"/><Relationship Id="rId5" Type="http://schemas.openxmlformats.org/officeDocument/2006/relationships/hyperlink" Target="https://welcome-hub.hmppsintranet.org.uk/what-you-need-to-do/pre-transfer-learning/it-systems-learning/" TargetMode="External"/><Relationship Id="rId10" Type="http://schemas.openxmlformats.org/officeDocument/2006/relationships/hyperlink" Target="https://welcome-hub.hmppsintranet.org.uk/what-you-need-to-know/the-transfer-explained/understanding-how-your-pension-will-change/" TargetMode="External"/><Relationship Id="rId4" Type="http://schemas.openxmlformats.org/officeDocument/2006/relationships/hyperlink" Target="https://welcome-hub.hmppsintranet.org.uk/what-you-need-to-know/vetting/" TargetMode="External"/><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identity.learn.civilservice.gov.uk/login" TargetMode="External"/><Relationship Id="rId2" Type="http://schemas.openxmlformats.org/officeDocument/2006/relationships/hyperlink" Target="https://intranet.justice.gov.uk/guidance/hr/learning-and-development/5-annual-learning-days" TargetMode="Externa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8" Type="http://schemas.openxmlformats.org/officeDocument/2006/relationships/hyperlink" Target="https://hmpps.myhub.sscl.com/hmpps-connect/HR-and-Pay/Working-here-Staff-working-here/your-occupational-health-and-safety/occupational-health" TargetMode="External"/><Relationship Id="rId3" Type="http://schemas.openxmlformats.org/officeDocument/2006/relationships/hyperlink" Target="https://intranet.justice.gov.uk/guidance/fire-health-safety/" TargetMode="External"/><Relationship Id="rId7" Type="http://schemas.openxmlformats.org/officeDocument/2006/relationships/hyperlink" Target="https://intranet.justice.gov.uk/guidance/hr/support-and-wellbeing/employee-assistance-programme/" TargetMode="External"/><Relationship Id="rId12"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intranet.justice.gov.uk/guidance/hr/support-and-wellbeing/disability-support/workplace-adjustment-passport/" TargetMode="External"/><Relationship Id="rId11" Type="http://schemas.openxmlformats.org/officeDocument/2006/relationships/image" Target="../media/image55.png"/><Relationship Id="rId5" Type="http://schemas.openxmlformats.org/officeDocument/2006/relationships/hyperlink" Target="https://intranet.justice.gov.uk/?s=Personal+Emergency+Escape+Plan" TargetMode="External"/><Relationship Id="rId10" Type="http://schemas.openxmlformats.org/officeDocument/2006/relationships/image" Target="../media/image46.png"/><Relationship Id="rId4" Type="http://schemas.openxmlformats.org/officeDocument/2006/relationships/hyperlink" Target="https://intranet.justice.gov.uk/guidance/buildings-and-facilities/102-petty-france/" TargetMode="External"/><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hyperlink" Target="https://intranet.justice.gov.uk/events/" TargetMode="External"/><Relationship Id="rId4" Type="http://schemas.openxmlformats.org/officeDocument/2006/relationships/hyperlink" Target="https://www.gov.uk/government/organisations/ministry-of-justice/about"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intranet.justice.gov.uk/guidance/hr/pay-benefits/" TargetMode="External"/><Relationship Id="rId7" Type="http://schemas.openxmlformats.org/officeDocument/2006/relationships/image" Target="../media/image54.png"/><Relationship Id="rId2" Type="http://schemas.openxmlformats.org/officeDocument/2006/relationships/hyperlink" Target="https://intranet.justice.gov.uk/guidance/hr/support-and-wellbeing/" TargetMode="External"/><Relationship Id="rId1" Type="http://schemas.openxmlformats.org/officeDocument/2006/relationships/slideLayout" Target="../slideLayouts/slideLayout10.xml"/><Relationship Id="rId6" Type="http://schemas.openxmlformats.org/officeDocument/2006/relationships/hyperlink" Target="https://intranet.justice.gov.uk/guidance/equality-and-diversity/" TargetMode="External"/><Relationship Id="rId5" Type="http://schemas.openxmlformats.org/officeDocument/2006/relationships/hyperlink" Target="https://welcome-hub.hmppsintranet.org.uk/our-new-probation-service/getting-to-know-the-nps/staff-networks/" TargetMode="External"/><Relationship Id="rId10" Type="http://schemas.openxmlformats.org/officeDocument/2006/relationships/image" Target="../media/image47.png"/><Relationship Id="rId4" Type="http://schemas.openxmlformats.org/officeDocument/2006/relationships/hyperlink" Target="https://welcome-hub.hmppsintranet.org.uk/our-new-probation-service/getting-to-know-the-nps/learning-about-our-trade-unions/" TargetMode="External"/><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hyperlink" Target="https://moj.myhub.sscl.com/contact-us/contacting-shared-services-connected-limited-SSCL" TargetMode="External"/><Relationship Id="rId2" Type="http://schemas.openxmlformats.org/officeDocument/2006/relationships/image" Target="../media/image49.png"/><Relationship Id="rId1" Type="http://schemas.openxmlformats.org/officeDocument/2006/relationships/slideLayout" Target="../slideLayouts/slideLayout10.xml"/><Relationship Id="rId5" Type="http://schemas.openxmlformats.org/officeDocument/2006/relationships/hyperlink" Target="mailto:FinancePeopleandCapabilityteam@justice.gov.uk" TargetMode="External"/><Relationship Id="rId4" Type="http://schemas.openxmlformats.org/officeDocument/2006/relationships/hyperlink" Target="https://welcome-hub.hmppsintranet.org.uk/what-you-need-to-know/faq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hyperlink" Target="https://intranet.justice.gov.uk/news/strat-watch-the-justice-story-animation/"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hyperlink" Target="https://intranet.justice.gov.uk/about-us/ministers-and-parliament/ministers/" TargetMode="External"/><Relationship Id="rId7" Type="http://schemas.openxmlformats.org/officeDocument/2006/relationships/hyperlink" Target="https://intranet.justice.gov.uk/about-us/ministers-and-parliament/ministers/robert-buckland-qc-mp/" TargetMode="External"/><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hyperlink" Target="https://intranet.justice.gov.uk/about-us/ministers-and-parliament/ministers/alex-chalk-mp/" TargetMode="External"/><Relationship Id="rId11" Type="http://schemas.openxmlformats.org/officeDocument/2006/relationships/image" Target="../media/image26.jpg"/><Relationship Id="rId5" Type="http://schemas.openxmlformats.org/officeDocument/2006/relationships/hyperlink" Target="https://intranet.justice.gov.uk/about-us/ministers-and-parliament/ministers/chris-philip-mp/" TargetMode="External"/><Relationship Id="rId10" Type="http://schemas.openxmlformats.org/officeDocument/2006/relationships/image" Target="../media/image25.png"/><Relationship Id="rId4" Type="http://schemas.openxmlformats.org/officeDocument/2006/relationships/hyperlink" Target="https://intranet.justice.gov.uk/about-us/ministers-and-parliament/ministers/kit-malthouse-mp/" TargetMode="External"/><Relationship Id="rId9" Type="http://schemas.openxmlformats.org/officeDocument/2006/relationships/image" Target="../media/image24.png"/><Relationship Id="rId14" Type="http://schemas.openxmlformats.org/officeDocument/2006/relationships/hyperlink" Target="https://intranet.justice.gov.uk/about-us/ministers-and-parliament/ministers/david-wolfson-q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tranet.justice.gov.uk/about-us/our-values/" TargetMode="External"/><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s://www.gov.uk/government/publications/civil-service-code/the-civil-service-cod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0.xml"/><Relationship Id="rId6" Type="http://schemas.openxmlformats.org/officeDocument/2006/relationships/image" Target="../media/image34.jpe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a:t>Your Welcome Guide</a:t>
            </a:r>
            <a:br>
              <a:rPr lang="en-GB"/>
            </a:br>
            <a:endParaRPr lang="en-GB"/>
          </a:p>
        </p:txBody>
      </p:sp>
      <p:sp>
        <p:nvSpPr>
          <p:cNvPr id="4" name="TextBox 3"/>
          <p:cNvSpPr txBox="1"/>
          <p:nvPr/>
        </p:nvSpPr>
        <p:spPr>
          <a:xfrm>
            <a:off x="171259" y="9472899"/>
            <a:ext cx="803425" cy="261610"/>
          </a:xfrm>
          <a:prstGeom prst="rect">
            <a:avLst/>
          </a:prstGeom>
          <a:noFill/>
        </p:spPr>
        <p:txBody>
          <a:bodyPr wrap="none" rtlCol="0">
            <a:spAutoFit/>
          </a:bodyPr>
          <a:lstStyle/>
          <a:p>
            <a:r>
              <a:rPr lang="en-GB" sz="1100" dirty="0">
                <a:solidFill>
                  <a:schemeClr val="bg1"/>
                </a:solidFill>
                <a:latin typeface="Arial" panose="020B0604020202020204" pitchFamily="34" charset="0"/>
                <a:cs typeface="Arial" panose="020B0604020202020204" pitchFamily="34" charset="0"/>
              </a:rPr>
              <a:t>May 2021</a:t>
            </a:r>
          </a:p>
        </p:txBody>
      </p:sp>
      <p:sp>
        <p:nvSpPr>
          <p:cNvPr id="7" name="Title 1"/>
          <p:cNvSpPr>
            <a:spLocks noGrp="1"/>
          </p:cNvSpPr>
          <p:nvPr>
            <p:ph type="ctrTitle"/>
          </p:nvPr>
        </p:nvSpPr>
        <p:spPr>
          <a:xfrm>
            <a:off x="494270" y="3337900"/>
            <a:ext cx="5849380" cy="714092"/>
          </a:xfrm>
        </p:spPr>
        <p:txBody>
          <a:bodyPr/>
          <a:lstStyle/>
          <a:p>
            <a:r>
              <a:rPr lang="en-GB" dirty="0"/>
              <a:t>Ministry of Justice</a:t>
            </a:r>
          </a:p>
        </p:txBody>
      </p:sp>
      <p:sp>
        <p:nvSpPr>
          <p:cNvPr id="8" name="Title 1"/>
          <p:cNvSpPr txBox="1">
            <a:spLocks/>
          </p:cNvSpPr>
          <p:nvPr/>
        </p:nvSpPr>
        <p:spPr>
          <a:xfrm>
            <a:off x="494270" y="4103532"/>
            <a:ext cx="5849380" cy="697068"/>
          </a:xfrm>
          <a:prstGeom prst="rect">
            <a:avLst/>
          </a:prstGeom>
        </p:spPr>
        <p:txBody>
          <a:bodyPr lIns="91440" tIns="45720" rIns="91440" bIns="45720" anchor="t"/>
          <a:lstStyle>
            <a:lvl1pPr algn="l" defTabSz="6858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dirty="0"/>
              <a:t>Functional Leadership Onboarding Pack</a:t>
            </a:r>
          </a:p>
          <a:p>
            <a:endParaRPr lang="en-GB" sz="2200" dirty="0">
              <a:latin typeface="Arial"/>
              <a:cs typeface="Arial"/>
            </a:endParaRPr>
          </a:p>
          <a:p>
            <a:r>
              <a:rPr lang="en-GB" sz="2200" b="1" dirty="0">
                <a:solidFill>
                  <a:srgbClr val="FF0000"/>
                </a:solidFill>
                <a:latin typeface="Arial"/>
                <a:cs typeface="Arial"/>
              </a:rPr>
              <a:t>      </a:t>
            </a:r>
            <a:endParaRPr lang="en-GB" sz="2200" dirty="0">
              <a:solidFill>
                <a:srgbClr val="FF0000"/>
              </a:solidFill>
              <a:latin typeface="Arial"/>
              <a:cs typeface="Arial"/>
            </a:endParaRPr>
          </a:p>
        </p:txBody>
      </p:sp>
    </p:spTree>
    <p:extLst>
      <p:ext uri="{BB962C8B-B14F-4D97-AF65-F5344CB8AC3E}">
        <p14:creationId xmlns:p14="http://schemas.microsoft.com/office/powerpoint/2010/main" val="74632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0CCA7-591D-45BA-912E-443DE71E9173}"/>
              </a:ext>
            </a:extLst>
          </p:cNvPr>
          <p:cNvSpPr>
            <a:spLocks noGrp="1"/>
          </p:cNvSpPr>
          <p:nvPr>
            <p:ph type="title"/>
          </p:nvPr>
        </p:nvSpPr>
        <p:spPr/>
        <p:txBody>
          <a:bodyPr lIns="91440" tIns="45720" rIns="91440" bIns="45720" anchor="t"/>
          <a:lstStyle/>
          <a:p>
            <a:r>
              <a:rPr lang="en-GB" dirty="0">
                <a:latin typeface="Arial"/>
                <a:cs typeface="Arial"/>
              </a:rPr>
              <a:t>Function Overview</a:t>
            </a:r>
          </a:p>
        </p:txBody>
      </p:sp>
      <p:sp>
        <p:nvSpPr>
          <p:cNvPr id="4" name="Text Placeholder 3">
            <a:extLst>
              <a:ext uri="{FF2B5EF4-FFF2-40B4-BE49-F238E27FC236}">
                <a16:creationId xmlns:a16="http://schemas.microsoft.com/office/drawing/2014/main" id="{4E1701C5-194C-4AF5-8220-BD5401ECEF7F}"/>
              </a:ext>
            </a:extLst>
          </p:cNvPr>
          <p:cNvSpPr>
            <a:spLocks noGrp="1"/>
          </p:cNvSpPr>
          <p:nvPr>
            <p:ph type="body" sz="quarter" idx="10"/>
          </p:nvPr>
        </p:nvSpPr>
        <p:spPr/>
        <p:txBody>
          <a:bodyPr vert="horz" lIns="91440" tIns="45720" rIns="91440" bIns="45720" rtlCol="0" anchor="t">
            <a:noAutofit/>
          </a:bodyPr>
          <a:lstStyle/>
          <a:p>
            <a:pPr indent="-179680"/>
            <a:r>
              <a:rPr lang="en-GB" dirty="0"/>
              <a:t>Senior Management Structure</a:t>
            </a:r>
            <a:endParaRPr lang="en-US" dirty="0"/>
          </a:p>
          <a:p>
            <a:pPr indent="-179680"/>
            <a:r>
              <a:rPr lang="en-GB" dirty="0"/>
              <a:t>Organogram</a:t>
            </a:r>
          </a:p>
          <a:p>
            <a:pPr indent="-179680"/>
            <a:r>
              <a:rPr lang="en-GB" dirty="0">
                <a:latin typeface="Arial"/>
                <a:cs typeface="Arial"/>
              </a:rPr>
              <a:t>Function Business Plan</a:t>
            </a:r>
            <a:endParaRPr lang="en-GB" dirty="0"/>
          </a:p>
          <a:p>
            <a:pPr indent="-179680"/>
            <a:endParaRPr lang="en-GB" dirty="0"/>
          </a:p>
        </p:txBody>
      </p:sp>
      <p:sp>
        <p:nvSpPr>
          <p:cNvPr id="2" name="Slide Number Placeholder 1">
            <a:extLst>
              <a:ext uri="{FF2B5EF4-FFF2-40B4-BE49-F238E27FC236}">
                <a16:creationId xmlns:a16="http://schemas.microsoft.com/office/drawing/2014/main" id="{BEF02292-6670-4CC8-A375-26F4B226E92D}"/>
              </a:ext>
            </a:extLst>
          </p:cNvPr>
          <p:cNvSpPr>
            <a:spLocks noGrp="1"/>
          </p:cNvSpPr>
          <p:nvPr>
            <p:ph type="sldNum" sz="quarter" idx="4294967295"/>
          </p:nvPr>
        </p:nvSpPr>
        <p:spPr>
          <a:xfrm>
            <a:off x="6375400" y="212725"/>
            <a:ext cx="482600" cy="198438"/>
          </a:xfrm>
        </p:spPr>
        <p:txBody>
          <a:bodyPr/>
          <a:lstStyle/>
          <a:p>
            <a:fld id="{B6F15528-21DE-4FAA-801E-634DDDAF4B2B}" type="slidenum">
              <a:rPr lang="en-GB" smtClean="0"/>
              <a:t>10</a:t>
            </a:fld>
            <a:endParaRPr lang="en-GB"/>
          </a:p>
        </p:txBody>
      </p:sp>
    </p:spTree>
    <p:extLst>
      <p:ext uri="{BB962C8B-B14F-4D97-AF65-F5344CB8AC3E}">
        <p14:creationId xmlns:p14="http://schemas.microsoft.com/office/powerpoint/2010/main" val="165448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11</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1154162"/>
          </a:xfrm>
          <a:prstGeom prst="rect">
            <a:avLst/>
          </a:prstGeom>
          <a:noFill/>
        </p:spPr>
        <p:txBody>
          <a:bodyPr wrap="square" lIns="91440" tIns="45720" rIns="91440" bIns="45720" rtlCol="0" anchor="t">
            <a:spAutoFit/>
          </a:bodyPr>
          <a:lstStyle/>
          <a:p>
            <a:r>
              <a:rPr lang="en-GB" altLang="en-US" sz="1400" b="1" u="sng" dirty="0">
                <a:latin typeface="Arial" panose="020B0604020202020204" pitchFamily="34" charset="0"/>
                <a:cs typeface="Arial" panose="020B0604020202020204" pitchFamily="34" charset="0"/>
                <a:sym typeface="Arial" panose="020B0604020202020204" pitchFamily="34" charset="0"/>
              </a:rPr>
              <a:t>MoJ Finance Function &amp; Senior Management Team (SMT)</a:t>
            </a: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a:p>
            <a:r>
              <a:rPr lang="en-GB" altLang="en-US" sz="1100" dirty="0">
                <a:latin typeface="Arial"/>
                <a:cs typeface="Arial"/>
                <a:sym typeface="Arial" panose="020B0604020202020204" pitchFamily="34" charset="0"/>
              </a:rPr>
              <a:t>The MoJ Finance Function sits within the Chief Financial Officer group. It  is constituted of the directorates of Business Partnering; Financial Strategy, Planning and Performance; and Financial Management and Control. These report to the Chief Financial Officer, James McEwen</a:t>
            </a:r>
            <a:endParaRPr lang="en-GB" dirty="0"/>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4057933697"/>
              </p:ext>
            </p:extLst>
          </p:nvPr>
        </p:nvGraphicFramePr>
        <p:xfrm>
          <a:off x="700952" y="2614502"/>
          <a:ext cx="5575982" cy="8544951"/>
        </p:xfrm>
        <a:graphic>
          <a:graphicData uri="http://schemas.openxmlformats.org/drawingml/2006/table">
            <a:tbl>
              <a:tblPr firstRow="1" bandRow="1">
                <a:tableStyleId>{3B4B98B0-60AC-42C2-AFA5-B58CD77FA1E5}</a:tableStyleId>
              </a:tblPr>
              <a:tblGrid>
                <a:gridCol w="880140">
                  <a:extLst>
                    <a:ext uri="{9D8B030D-6E8A-4147-A177-3AD203B41FA5}">
                      <a16:colId xmlns:a16="http://schemas.microsoft.com/office/drawing/2014/main" val="3737086907"/>
                    </a:ext>
                  </a:extLst>
                </a:gridCol>
                <a:gridCol w="4695842">
                  <a:extLst>
                    <a:ext uri="{9D8B030D-6E8A-4147-A177-3AD203B41FA5}">
                      <a16:colId xmlns:a16="http://schemas.microsoft.com/office/drawing/2014/main" val="158226599"/>
                    </a:ext>
                  </a:extLst>
                </a:gridCol>
              </a:tblGrid>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1" dirty="0">
                          <a:solidFill>
                            <a:srgbClr val="000000"/>
                          </a:solidFill>
                          <a:effectLst/>
                          <a:latin typeface="Arial"/>
                          <a:ea typeface="Calibri" panose="020F0502020204030204" pitchFamily="34" charset="0"/>
                          <a:cs typeface="Arial"/>
                        </a:rPr>
                        <a:t>Lorna </a:t>
                      </a:r>
                      <a:r>
                        <a:rPr lang="en-GB" sz="1100" b="1" dirty="0" err="1">
                          <a:solidFill>
                            <a:srgbClr val="000000"/>
                          </a:solidFill>
                          <a:effectLst/>
                          <a:latin typeface="Arial"/>
                          <a:ea typeface="Calibri" panose="020F0502020204030204" pitchFamily="34" charset="0"/>
                          <a:cs typeface="Arial"/>
                        </a:rPr>
                        <a:t>Maden</a:t>
                      </a:r>
                      <a:endParaRPr lang="en-GB" sz="1100" b="0" dirty="0">
                        <a:solidFill>
                          <a:srgbClr val="000000"/>
                        </a:solidFill>
                        <a:effectLst/>
                        <a:latin typeface="Arial"/>
                        <a:ea typeface="Calibri" panose="020F0502020204030204" pitchFamily="34" charset="0"/>
                        <a:cs typeface="Arial"/>
                      </a:endParaRPr>
                    </a:p>
                    <a:p>
                      <a:endParaRPr lang="en-GB" sz="1100" b="0" dirty="0">
                        <a:solidFill>
                          <a:srgbClr val="000000"/>
                        </a:solidFill>
                        <a:effectLst/>
                        <a:highlight>
                          <a:srgbClr val="FFFF00"/>
                        </a:highlight>
                        <a:latin typeface="Arial"/>
                        <a:cs typeface="Arial"/>
                      </a:endParaRPr>
                    </a:p>
                    <a:p>
                      <a:pPr marL="0" marR="0" lvl="0" indent="0" algn="l" defTabSz="685675"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Arial" panose="020B0604020202020204" pitchFamily="34" charset="0"/>
                        </a:rPr>
                        <a:t>Director of Business Partnering, and head of Finance Profession </a:t>
                      </a:r>
                    </a:p>
                    <a:p>
                      <a:pPr marL="0" marR="0" lvl="0" indent="0" algn="l" defTabSz="685675" rtl="0" eaLnBrk="1" fontAlgn="auto" latinLnBrk="0" hangingPunct="1">
                        <a:lnSpc>
                          <a:spcPct val="100000"/>
                        </a:lnSpc>
                        <a:spcBef>
                          <a:spcPts val="0"/>
                        </a:spcBef>
                        <a:spcAft>
                          <a:spcPts val="0"/>
                        </a:spcAft>
                        <a:buClrTx/>
                        <a:buSzTx/>
                        <a:buFontTx/>
                        <a:buNone/>
                        <a:tabLst/>
                        <a:defRPr/>
                      </a:pPr>
                      <a:endParaRPr lang="en-GB" sz="1100" b="0" i="0" u="none" strike="noStrike" baseline="0" dirty="0">
                        <a:solidFill>
                          <a:srgbClr val="000000"/>
                        </a:solidFill>
                        <a:latin typeface="Arial" panose="020B0604020202020204" pitchFamily="34" charset="0"/>
                      </a:endParaRPr>
                    </a:p>
                    <a:p>
                      <a:pPr marL="0" marR="0" lvl="0" indent="0" algn="l" defTabSz="685675" rtl="0" eaLnBrk="1" fontAlgn="auto" latinLnBrk="0" hangingPunct="1">
                        <a:lnSpc>
                          <a:spcPct val="100000"/>
                        </a:lnSpc>
                        <a:spcBef>
                          <a:spcPts val="0"/>
                        </a:spcBef>
                        <a:spcAft>
                          <a:spcPts val="0"/>
                        </a:spcAft>
                        <a:buClrTx/>
                        <a:buSzTx/>
                        <a:buFontTx/>
                        <a:buNone/>
                        <a:tabLst/>
                        <a:defRPr/>
                      </a:pPr>
                      <a:r>
                        <a:rPr lang="en-GB" sz="1100" b="0" i="0" u="none" strike="noStrike" baseline="0" dirty="0">
                          <a:solidFill>
                            <a:srgbClr val="000000"/>
                          </a:solidFill>
                          <a:latin typeface="Arial" panose="020B0604020202020204" pitchFamily="34" charset="0"/>
                        </a:rPr>
                        <a:t>“Our role is to be the provider of high quality finance business partnering services working collaboratively with our customers, developing and maintaining trust.” </a:t>
                      </a:r>
                    </a:p>
                    <a:p>
                      <a:r>
                        <a:rPr lang="en-GB" sz="1100" b="0" i="0" u="none" strike="noStrike" baseline="0" dirty="0">
                          <a:solidFill>
                            <a:srgbClr val="000000"/>
                          </a:solidFill>
                          <a:latin typeface="Arial" panose="020B0604020202020204" pitchFamily="34" charset="0"/>
                        </a:rPr>
                        <a:t> </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GB" sz="1100" b="1" dirty="0">
                        <a:solidFill>
                          <a:srgbClr val="000000"/>
                        </a:solidFill>
                        <a:effectLst/>
                        <a:latin typeface="Arial"/>
                        <a:ea typeface="Calibri" panose="020F0502020204030204" pitchFamily="34" charset="0"/>
                        <a:cs typeface="Arial"/>
                      </a:endParaRPr>
                    </a:p>
                    <a:p>
                      <a:endParaRPr lang="en-GB" sz="1100" b="1" dirty="0">
                        <a:solidFill>
                          <a:srgbClr val="000000"/>
                        </a:solidFill>
                        <a:effectLst/>
                        <a:latin typeface="Arial"/>
                        <a:ea typeface="Calibri" panose="020F0502020204030204" pitchFamily="34" charset="0"/>
                        <a:cs typeface="Arial"/>
                      </a:endParaRPr>
                    </a:p>
                    <a:p>
                      <a:endParaRPr lang="en-GB" sz="1100" b="1" dirty="0">
                        <a:solidFill>
                          <a:srgbClr val="000000"/>
                        </a:solidFill>
                        <a:effectLst/>
                        <a:latin typeface="Arial"/>
                        <a:ea typeface="Calibri" panose="020F0502020204030204" pitchFamily="34" charset="0"/>
                        <a:cs typeface="Arial"/>
                      </a:endParaRPr>
                    </a:p>
                    <a:p>
                      <a:r>
                        <a:rPr lang="en-GB" sz="1100" b="1" dirty="0">
                          <a:solidFill>
                            <a:srgbClr val="000000"/>
                          </a:solidFill>
                          <a:effectLst/>
                          <a:latin typeface="Arial"/>
                          <a:ea typeface="Calibri" panose="020F0502020204030204" pitchFamily="34" charset="0"/>
                          <a:cs typeface="Arial"/>
                        </a:rPr>
                        <a:t>Ian Haworth</a:t>
                      </a:r>
                      <a:endParaRPr lang="en-GB" sz="1100" b="0" dirty="0">
                        <a:solidFill>
                          <a:srgbClr val="000000"/>
                        </a:solidFill>
                        <a:effectLst/>
                        <a:latin typeface="Arial"/>
                        <a:ea typeface="Calibri" panose="020F0502020204030204" pitchFamily="34" charset="0"/>
                        <a:cs typeface="Arial"/>
                      </a:endParaRPr>
                    </a:p>
                    <a:p>
                      <a:endParaRPr lang="en-GB" sz="1100" b="0" dirty="0">
                        <a:solidFill>
                          <a:srgbClr val="000000"/>
                        </a:solidFill>
                        <a:effectLst/>
                        <a:highlight>
                          <a:srgbClr val="FFFF00"/>
                        </a:highlight>
                        <a:latin typeface="Arial"/>
                        <a:cs typeface="Arial"/>
                      </a:endParaRPr>
                    </a:p>
                    <a:p>
                      <a:r>
                        <a:rPr lang="en-GB" sz="1100" b="1" i="0" u="none" strike="noStrike" baseline="0" dirty="0">
                          <a:solidFill>
                            <a:srgbClr val="000000"/>
                          </a:solidFill>
                          <a:latin typeface="Arial" panose="020B0604020202020204" pitchFamily="34" charset="0"/>
                        </a:rPr>
                        <a:t>Director of Financial Management and Control</a:t>
                      </a:r>
                    </a:p>
                    <a:p>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“We are responsible for overall accountability for the management and financial accounts production along with administering the Judicial &amp; Legal Service Pensions Schemes and delivering cross-government tax advisory service and consistent best practice model.”</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9919036"/>
                  </a:ext>
                </a:extLst>
              </a:tr>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a:p>
                  </a:txBody>
                  <a:tcPr>
                    <a:lnL>
                      <a:noFill/>
                    </a:lnL>
                    <a:lnR>
                      <a:noFill/>
                    </a:lnR>
                    <a:lnT>
                      <a:noFill/>
                    </a:lnT>
                    <a:lnB>
                      <a:noFill/>
                    </a:lnB>
                    <a:lnTlToBr w="12700" cmpd="sng">
                      <a:noFill/>
                      <a:prstDash val="solid"/>
                    </a:lnTlToBr>
                    <a:lnBlToTr w="12700" cmpd="sng">
                      <a:noFill/>
                      <a:prstDash val="solid"/>
                    </a:lnBlToTr>
                  </a:tcPr>
                </a:tc>
                <a:tc>
                  <a:txBody>
                    <a:bodyPr/>
                    <a:lstStyle/>
                    <a:p>
                      <a:endParaRPr lang="en-GB" sz="1100" b="1" dirty="0">
                        <a:solidFill>
                          <a:srgbClr val="000000"/>
                        </a:solidFill>
                        <a:effectLst/>
                        <a:latin typeface="Arial"/>
                        <a:ea typeface="Calibri" panose="020F0502020204030204" pitchFamily="34" charset="0"/>
                        <a:cs typeface="Arial"/>
                      </a:endParaRPr>
                    </a:p>
                    <a:p>
                      <a:endParaRPr lang="en-GB" sz="1100" b="1" dirty="0">
                        <a:solidFill>
                          <a:srgbClr val="000000"/>
                        </a:solidFill>
                        <a:effectLst/>
                        <a:latin typeface="Arial"/>
                        <a:ea typeface="Calibri" panose="020F0502020204030204" pitchFamily="34" charset="0"/>
                        <a:cs typeface="Arial"/>
                      </a:endParaRPr>
                    </a:p>
                    <a:p>
                      <a:endParaRPr lang="en-GB" sz="1100" b="1" dirty="0">
                        <a:solidFill>
                          <a:srgbClr val="000000"/>
                        </a:solidFill>
                        <a:effectLst/>
                        <a:latin typeface="Arial"/>
                        <a:ea typeface="Calibri" panose="020F0502020204030204" pitchFamily="34" charset="0"/>
                        <a:cs typeface="Arial"/>
                      </a:endParaRPr>
                    </a:p>
                    <a:p>
                      <a:endParaRPr lang="en-GB" sz="1100" b="1" dirty="0">
                        <a:solidFill>
                          <a:srgbClr val="000000"/>
                        </a:solidFill>
                        <a:effectLst/>
                        <a:latin typeface="Arial"/>
                        <a:ea typeface="Calibri" panose="020F0502020204030204" pitchFamily="34" charset="0"/>
                        <a:cs typeface="Arial"/>
                      </a:endParaRPr>
                    </a:p>
                    <a:p>
                      <a:r>
                        <a:rPr lang="en-GB" sz="1100" b="1" dirty="0">
                          <a:solidFill>
                            <a:srgbClr val="000000"/>
                          </a:solidFill>
                          <a:effectLst/>
                          <a:latin typeface="Arial"/>
                          <a:ea typeface="Calibri" panose="020F0502020204030204" pitchFamily="34" charset="0"/>
                          <a:cs typeface="Arial"/>
                        </a:rPr>
                        <a:t>Caroline Patterson</a:t>
                      </a:r>
                      <a:endParaRPr lang="en-GB" sz="1100" b="0" dirty="0">
                        <a:solidFill>
                          <a:srgbClr val="000000"/>
                        </a:solidFill>
                        <a:effectLst/>
                        <a:latin typeface="Arial"/>
                        <a:ea typeface="Calibri" panose="020F0502020204030204" pitchFamily="34" charset="0"/>
                        <a:cs typeface="Arial"/>
                      </a:endParaRPr>
                    </a:p>
                    <a:p>
                      <a:endParaRPr lang="en-GB" sz="1100" b="0" dirty="0">
                        <a:solidFill>
                          <a:srgbClr val="000000"/>
                        </a:solidFill>
                        <a:effectLst/>
                        <a:highlight>
                          <a:srgbClr val="FFFF00"/>
                        </a:highlight>
                        <a:latin typeface="Arial"/>
                        <a:cs typeface="Arial"/>
                      </a:endParaRPr>
                    </a:p>
                    <a:p>
                      <a:r>
                        <a:rPr lang="en-GB" sz="1100" b="1" dirty="0">
                          <a:solidFill>
                            <a:srgbClr val="000000"/>
                          </a:solidFill>
                          <a:effectLst/>
                          <a:latin typeface="Arial"/>
                          <a:cs typeface="Arial"/>
                        </a:rPr>
                        <a:t>Director of Financial Strategy, Planning and Performance </a:t>
                      </a:r>
                    </a:p>
                    <a:p>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“We work collaboratively across the department to develop both the overall financial strategy, including co-ordinating spending reviews, managing our relationship with HM Treasury, developing plans and leading the planning process; and articulating the performance framework.”</a:t>
                      </a:r>
                      <a:endParaRPr lang="en-GB" sz="1100" b="0" dirty="0">
                        <a:solidFill>
                          <a:srgbClr val="000000"/>
                        </a:solidFill>
                        <a:effectLst/>
                        <a:latin typeface="Arial"/>
                        <a:cs typeface="Aria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89847988"/>
                  </a:ext>
                </a:extLst>
              </a:tr>
              <a:tr h="143256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dirty="0"/>
                    </a:p>
                  </a:txBody>
                  <a:tcPr>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p>
                      <a:endParaRPr lang="en-GB" sz="3500" dirty="0"/>
                    </a:p>
                  </a:txBody>
                  <a:tcPr>
                    <a:lnL>
                      <a:noFill/>
                    </a:lnL>
                    <a:lnR>
                      <a:noFill/>
                    </a:lnR>
                    <a:lnT>
                      <a:noFill/>
                    </a:lnT>
                    <a:lnB>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81960170"/>
                  </a:ext>
                </a:extLst>
              </a:tr>
              <a:tr h="1473591">
                <a:tc>
                  <a:txBody>
                    <a:bodyPr/>
                    <a:lstStyle/>
                    <a:p>
                      <a:endParaRPr lang="en-GB" sz="350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35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3157467"/>
                  </a:ext>
                </a:extLst>
              </a:tr>
            </a:tbl>
          </a:graphicData>
        </a:graphic>
      </p:graphicFrame>
      <p:pic>
        <p:nvPicPr>
          <p:cNvPr id="5" name="Picture 4">
            <a:extLst>
              <a:ext uri="{FF2B5EF4-FFF2-40B4-BE49-F238E27FC236}">
                <a16:creationId xmlns:a16="http://schemas.microsoft.com/office/drawing/2014/main" id="{020D84F4-C558-4F4F-9A9F-E577EEEF4BC7}"/>
              </a:ext>
            </a:extLst>
          </p:cNvPr>
          <p:cNvPicPr>
            <a:picLocks noChangeAspect="1"/>
          </p:cNvPicPr>
          <p:nvPr/>
        </p:nvPicPr>
        <p:blipFill>
          <a:blip r:embed="rId2"/>
          <a:stretch>
            <a:fillRect/>
          </a:stretch>
        </p:blipFill>
        <p:spPr>
          <a:xfrm>
            <a:off x="407152" y="4592379"/>
            <a:ext cx="1141729" cy="1061971"/>
          </a:xfrm>
          <a:prstGeom prst="rect">
            <a:avLst/>
          </a:prstGeom>
        </p:spPr>
      </p:pic>
      <p:pic>
        <p:nvPicPr>
          <p:cNvPr id="6" name="Picture 5">
            <a:extLst>
              <a:ext uri="{FF2B5EF4-FFF2-40B4-BE49-F238E27FC236}">
                <a16:creationId xmlns:a16="http://schemas.microsoft.com/office/drawing/2014/main" id="{AFFCA553-A3EF-42FA-8109-F077FF86DA61}"/>
              </a:ext>
            </a:extLst>
          </p:cNvPr>
          <p:cNvPicPr>
            <a:picLocks noChangeAspect="1"/>
          </p:cNvPicPr>
          <p:nvPr/>
        </p:nvPicPr>
        <p:blipFill>
          <a:blip r:embed="rId3"/>
          <a:stretch>
            <a:fillRect/>
          </a:stretch>
        </p:blipFill>
        <p:spPr>
          <a:xfrm>
            <a:off x="410547" y="6699379"/>
            <a:ext cx="1128968" cy="1047726"/>
          </a:xfrm>
          <a:prstGeom prst="rect">
            <a:avLst/>
          </a:prstGeom>
        </p:spPr>
      </p:pic>
      <p:pic>
        <p:nvPicPr>
          <p:cNvPr id="7" name="Picture 6">
            <a:extLst>
              <a:ext uri="{FF2B5EF4-FFF2-40B4-BE49-F238E27FC236}">
                <a16:creationId xmlns:a16="http://schemas.microsoft.com/office/drawing/2014/main" id="{64AFE0BA-B789-4E95-94C2-626DF9D219C3}"/>
              </a:ext>
            </a:extLst>
          </p:cNvPr>
          <p:cNvPicPr>
            <a:picLocks noChangeAspect="1"/>
          </p:cNvPicPr>
          <p:nvPr/>
        </p:nvPicPr>
        <p:blipFill>
          <a:blip r:embed="rId4"/>
          <a:stretch>
            <a:fillRect/>
          </a:stretch>
        </p:blipFill>
        <p:spPr>
          <a:xfrm>
            <a:off x="419879" y="2699890"/>
            <a:ext cx="1138333" cy="1004363"/>
          </a:xfrm>
          <a:prstGeom prst="rect">
            <a:avLst/>
          </a:prstGeom>
        </p:spPr>
      </p:pic>
    </p:spTree>
    <p:extLst>
      <p:ext uri="{BB962C8B-B14F-4D97-AF65-F5344CB8AC3E}">
        <p14:creationId xmlns:p14="http://schemas.microsoft.com/office/powerpoint/2010/main" val="147875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3" name="Straight Arrow Connector 182">
            <a:extLst>
              <a:ext uri="{FF2B5EF4-FFF2-40B4-BE49-F238E27FC236}">
                <a16:creationId xmlns:a16="http://schemas.microsoft.com/office/drawing/2014/main" id="{1C6C5358-3656-4570-9633-5D5664412233}"/>
              </a:ext>
            </a:extLst>
          </p:cNvPr>
          <p:cNvCxnSpPr>
            <a:cxnSpLocks/>
          </p:cNvCxnSpPr>
          <p:nvPr/>
        </p:nvCxnSpPr>
        <p:spPr>
          <a:xfrm>
            <a:off x="6037565" y="8256967"/>
            <a:ext cx="508681" cy="476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A85768F1-7059-4692-86D4-C7F9E1D90CF6}"/>
              </a:ext>
            </a:extLst>
          </p:cNvPr>
          <p:cNvCxnSpPr>
            <a:cxnSpLocks/>
          </p:cNvCxnSpPr>
          <p:nvPr/>
        </p:nvCxnSpPr>
        <p:spPr>
          <a:xfrm>
            <a:off x="6139543" y="8521825"/>
            <a:ext cx="395506"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E4F3BCD-4A60-46F8-B270-F0ACDC88BE82}"/>
              </a:ext>
            </a:extLst>
          </p:cNvPr>
          <p:cNvSpPr>
            <a:spLocks noGrp="1"/>
          </p:cNvSpPr>
          <p:nvPr>
            <p:ph type="sldNum" sz="quarter" idx="12"/>
          </p:nvPr>
        </p:nvSpPr>
        <p:spPr/>
        <p:txBody>
          <a:bodyPr/>
          <a:lstStyle/>
          <a:p>
            <a:fld id="{96AA63F4-AA6E-4DF9-939B-35BB22D99DAC}" type="slidenum">
              <a:rPr lang="en-GB" smtClean="0"/>
              <a:t>12</a:t>
            </a:fld>
            <a:endParaRPr lang="en-GB"/>
          </a:p>
        </p:txBody>
      </p:sp>
      <p:sp>
        <p:nvSpPr>
          <p:cNvPr id="7" name="TextBox 6">
            <a:extLst>
              <a:ext uri="{FF2B5EF4-FFF2-40B4-BE49-F238E27FC236}">
                <a16:creationId xmlns:a16="http://schemas.microsoft.com/office/drawing/2014/main" id="{2AE848ED-96FA-4072-BB95-173F1E59CFEB}"/>
              </a:ext>
            </a:extLst>
          </p:cNvPr>
          <p:cNvSpPr txBox="1"/>
          <p:nvPr/>
        </p:nvSpPr>
        <p:spPr>
          <a:xfrm>
            <a:off x="664288" y="1692322"/>
            <a:ext cx="5575981" cy="307777"/>
          </a:xfrm>
          <a:prstGeom prst="rect">
            <a:avLst/>
          </a:prstGeom>
          <a:solidFill>
            <a:schemeClr val="bg1"/>
          </a:solidFill>
        </p:spPr>
        <p:txBody>
          <a:bodyPr wrap="square" rtlCol="0">
            <a:spAutoFit/>
          </a:bodyPr>
          <a:lstStyle/>
          <a:p>
            <a:pPr lvl="0"/>
            <a:r>
              <a:rPr lang="en-GB" altLang="en-US" sz="1400" b="1" u="sng">
                <a:solidFill>
                  <a:prstClr val="black"/>
                </a:solidFill>
                <a:latin typeface="Arial" panose="020B0604020202020204" pitchFamily="34" charset="0"/>
                <a:cs typeface="Arial" panose="020B0604020202020204" pitchFamily="34" charset="0"/>
                <a:sym typeface="Arial" panose="020B0604020202020204" pitchFamily="34" charset="0"/>
              </a:rPr>
              <a:t>High Level Organisation Chart</a:t>
            </a:r>
            <a:endParaRPr lang="en-GB" sz="1400" b="1">
              <a:solidFill>
                <a:prstClr val="black"/>
              </a:solidFill>
              <a:latin typeface="Arial" panose="020B0604020202020204" pitchFamily="34" charset="0"/>
              <a:cs typeface="Arial" panose="020B0604020202020204" pitchFamily="34" charset="0"/>
              <a:sym typeface="Arial" panose="020B0604020202020204" pitchFamily="34" charset="0"/>
            </a:endParaRPr>
          </a:p>
        </p:txBody>
      </p:sp>
      <p:cxnSp>
        <p:nvCxnSpPr>
          <p:cNvPr id="97" name="Straight Arrow Connector 96">
            <a:extLst>
              <a:ext uri="{FF2B5EF4-FFF2-40B4-BE49-F238E27FC236}">
                <a16:creationId xmlns:a16="http://schemas.microsoft.com/office/drawing/2014/main" id="{F861ECAB-97A3-4010-8C58-C4DCBDD05352}"/>
              </a:ext>
            </a:extLst>
          </p:cNvPr>
          <p:cNvCxnSpPr>
            <a:cxnSpLocks/>
          </p:cNvCxnSpPr>
          <p:nvPr/>
        </p:nvCxnSpPr>
        <p:spPr>
          <a:xfrm>
            <a:off x="6017039" y="7972529"/>
            <a:ext cx="508681" cy="476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C951BE2-0D16-4518-81EA-27D93AFBD599}"/>
              </a:ext>
            </a:extLst>
          </p:cNvPr>
          <p:cNvCxnSpPr>
            <a:cxnSpLocks/>
          </p:cNvCxnSpPr>
          <p:nvPr/>
        </p:nvCxnSpPr>
        <p:spPr>
          <a:xfrm>
            <a:off x="6026369" y="7108140"/>
            <a:ext cx="508681" cy="476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1BE24D8-56DB-402D-BF9E-00AC3589CDD7}"/>
              </a:ext>
            </a:extLst>
          </p:cNvPr>
          <p:cNvCxnSpPr>
            <a:cxnSpLocks/>
          </p:cNvCxnSpPr>
          <p:nvPr/>
        </p:nvCxnSpPr>
        <p:spPr>
          <a:xfrm>
            <a:off x="6036338" y="7666632"/>
            <a:ext cx="508681" cy="476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9F092AD-D614-4FE8-B797-CB2FB12BA127}"/>
              </a:ext>
            </a:extLst>
          </p:cNvPr>
          <p:cNvCxnSpPr>
            <a:cxnSpLocks/>
          </p:cNvCxnSpPr>
          <p:nvPr/>
        </p:nvCxnSpPr>
        <p:spPr>
          <a:xfrm>
            <a:off x="6017678" y="7381557"/>
            <a:ext cx="508681" cy="476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D4F2BF53-8CBA-43D9-8A3C-73928400A58F}"/>
              </a:ext>
            </a:extLst>
          </p:cNvPr>
          <p:cNvSpPr/>
          <p:nvPr/>
        </p:nvSpPr>
        <p:spPr>
          <a:xfrm>
            <a:off x="4264040" y="4520098"/>
            <a:ext cx="1618429" cy="17608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102" name="Rectangle 101">
            <a:extLst>
              <a:ext uri="{FF2B5EF4-FFF2-40B4-BE49-F238E27FC236}">
                <a16:creationId xmlns:a16="http://schemas.microsoft.com/office/drawing/2014/main" id="{BC2DFDCE-EE3D-4A87-BD76-BFF3B4F5719C}"/>
              </a:ext>
            </a:extLst>
          </p:cNvPr>
          <p:cNvSpPr/>
          <p:nvPr/>
        </p:nvSpPr>
        <p:spPr>
          <a:xfrm>
            <a:off x="2520585" y="2502344"/>
            <a:ext cx="1845910" cy="3193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50" dirty="0">
                <a:solidFill>
                  <a:prstClr val="black"/>
                </a:solidFill>
                <a:latin typeface="Arial" panose="020B0604020202020204" pitchFamily="34" charset="0"/>
                <a:cs typeface="Arial" panose="020B0604020202020204" pitchFamily="34" charset="0"/>
              </a:rPr>
              <a:t>Chief Financial Officer </a:t>
            </a:r>
          </a:p>
          <a:p>
            <a:pPr algn="ctr">
              <a:defRPr/>
            </a:pPr>
            <a:r>
              <a:rPr lang="en-GB" sz="750" dirty="0">
                <a:solidFill>
                  <a:prstClr val="black"/>
                </a:solidFill>
                <a:latin typeface="Arial" panose="020B0604020202020204" pitchFamily="34" charset="0"/>
                <a:cs typeface="Arial" panose="020B0604020202020204" pitchFamily="34" charset="0"/>
              </a:rPr>
              <a:t>(James McEwen)</a:t>
            </a:r>
          </a:p>
        </p:txBody>
      </p:sp>
      <p:sp>
        <p:nvSpPr>
          <p:cNvPr id="103" name="AutoShape 3">
            <a:extLst>
              <a:ext uri="{FF2B5EF4-FFF2-40B4-BE49-F238E27FC236}">
                <a16:creationId xmlns:a16="http://schemas.microsoft.com/office/drawing/2014/main" id="{6918BD83-96C4-4963-9010-2529D78E61AE}"/>
              </a:ext>
            </a:extLst>
          </p:cNvPr>
          <p:cNvSpPr>
            <a:spLocks noChangeAspect="1" noChangeArrowheads="1" noTextEdit="1"/>
          </p:cNvSpPr>
          <p:nvPr/>
        </p:nvSpPr>
        <p:spPr bwMode="auto">
          <a:xfrm>
            <a:off x="661465" y="5433276"/>
            <a:ext cx="1974416" cy="119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a:solidFill>
                <a:prstClr val="black"/>
              </a:solidFill>
              <a:latin typeface="Arial"/>
            </a:endParaRPr>
          </a:p>
        </p:txBody>
      </p:sp>
      <p:cxnSp>
        <p:nvCxnSpPr>
          <p:cNvPr id="104" name="Connector: Elbow 103">
            <a:extLst>
              <a:ext uri="{FF2B5EF4-FFF2-40B4-BE49-F238E27FC236}">
                <a16:creationId xmlns:a16="http://schemas.microsoft.com/office/drawing/2014/main" id="{698B57D5-DA21-4C2B-BB26-D92E4CE26CFA}"/>
              </a:ext>
            </a:extLst>
          </p:cNvPr>
          <p:cNvCxnSpPr>
            <a:cxnSpLocks/>
            <a:stCxn id="102" idx="2"/>
            <a:endCxn id="149" idx="0"/>
          </p:cNvCxnSpPr>
          <p:nvPr/>
        </p:nvCxnSpPr>
        <p:spPr>
          <a:xfrm rot="5400000">
            <a:off x="2001659" y="1827333"/>
            <a:ext cx="447556" cy="243620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2CE3F9C7-22EA-4E1B-8014-DD0B97946089}"/>
              </a:ext>
            </a:extLst>
          </p:cNvPr>
          <p:cNvCxnSpPr>
            <a:cxnSpLocks/>
            <a:stCxn id="102" idx="2"/>
            <a:endCxn id="164" idx="0"/>
          </p:cNvCxnSpPr>
          <p:nvPr/>
        </p:nvCxnSpPr>
        <p:spPr>
          <a:xfrm rot="5400000">
            <a:off x="3221670" y="3034004"/>
            <a:ext cx="434216" cy="95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C5F0C53A-42BF-4C04-896E-F4D64C318978}"/>
              </a:ext>
            </a:extLst>
          </p:cNvPr>
          <p:cNvCxnSpPr>
            <a:cxnSpLocks/>
            <a:stCxn id="102" idx="2"/>
            <a:endCxn id="122" idx="0"/>
          </p:cNvCxnSpPr>
          <p:nvPr/>
        </p:nvCxnSpPr>
        <p:spPr>
          <a:xfrm rot="16200000" flipH="1">
            <a:off x="4400245" y="1864952"/>
            <a:ext cx="434215" cy="234762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6A837F94-8D45-4EAA-84D0-0C2751CAB44A}"/>
              </a:ext>
            </a:extLst>
          </p:cNvPr>
          <p:cNvGrpSpPr/>
          <p:nvPr/>
        </p:nvGrpSpPr>
        <p:grpSpPr>
          <a:xfrm>
            <a:off x="755780" y="6859059"/>
            <a:ext cx="1408933" cy="1039435"/>
            <a:chOff x="179388" y="5170110"/>
            <a:chExt cx="1759382" cy="1280357"/>
          </a:xfrm>
        </p:grpSpPr>
        <p:sp>
          <p:nvSpPr>
            <p:cNvPr id="108" name="Slide Number Placeholder 6">
              <a:extLst>
                <a:ext uri="{FF2B5EF4-FFF2-40B4-BE49-F238E27FC236}">
                  <a16:creationId xmlns:a16="http://schemas.microsoft.com/office/drawing/2014/main" id="{931C8EBB-9AD5-4AC2-A112-C53589B709F9}"/>
                </a:ext>
              </a:extLst>
            </p:cNvPr>
            <p:cNvSpPr txBox="1">
              <a:spLocks noChangeArrowheads="1"/>
            </p:cNvSpPr>
            <p:nvPr/>
          </p:nvSpPr>
          <p:spPr bwMode="auto">
            <a:xfrm>
              <a:off x="179388" y="5906660"/>
              <a:ext cx="1549400" cy="252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defPPr>
                <a:defRPr lang="en-US"/>
              </a:defPPr>
              <a:lvl1pPr algn="l" rtl="0" eaLnBrk="1" fontAlgn="auto" hangingPunct="1">
                <a:lnSpc>
                  <a:spcPct val="90000"/>
                </a:lnSpc>
                <a:spcBef>
                  <a:spcPts val="1000"/>
                </a:spcBef>
                <a:spcAft>
                  <a:spcPts val="0"/>
                </a:spcAft>
                <a:buFont typeface="Arial" panose="020B0604020202020204" pitchFamily="34" charset="0"/>
                <a:defRPr sz="1100" b="1"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9pPr>
            </a:lstStyle>
            <a:p>
              <a:pPr fontAlgn="base">
                <a:lnSpc>
                  <a:spcPct val="100000"/>
                </a:lnSpc>
                <a:spcBef>
                  <a:spcPct val="0"/>
                </a:spcBef>
                <a:spcAft>
                  <a:spcPct val="0"/>
                </a:spcAft>
                <a:defRPr/>
              </a:pPr>
              <a:fld id="{EE767818-1737-4F7C-B653-F27E049A3D5C}" type="slidenum">
                <a:rPr lang="en-GB" altLang="en-US" sz="750">
                  <a:solidFill>
                    <a:prstClr val="white"/>
                  </a:solidFill>
                </a:rPr>
                <a:pPr fontAlgn="base">
                  <a:lnSpc>
                    <a:spcPct val="100000"/>
                  </a:lnSpc>
                  <a:spcBef>
                    <a:spcPct val="0"/>
                  </a:spcBef>
                  <a:spcAft>
                    <a:spcPct val="0"/>
                  </a:spcAft>
                  <a:defRPr/>
                </a:pPr>
                <a:t>12</a:t>
              </a:fld>
              <a:endParaRPr lang="en-GB" altLang="en-US" sz="750" dirty="0">
                <a:solidFill>
                  <a:prstClr val="white"/>
                </a:solidFill>
              </a:endParaRPr>
            </a:p>
          </p:txBody>
        </p:sp>
        <p:sp>
          <p:nvSpPr>
            <p:cNvPr id="109" name="Slide Number Placeholder 6">
              <a:extLst>
                <a:ext uri="{FF2B5EF4-FFF2-40B4-BE49-F238E27FC236}">
                  <a16:creationId xmlns:a16="http://schemas.microsoft.com/office/drawing/2014/main" id="{A8DB9C45-2E26-43F0-854E-795E1D6BD0DA}"/>
                </a:ext>
              </a:extLst>
            </p:cNvPr>
            <p:cNvSpPr txBox="1">
              <a:spLocks noChangeArrowheads="1"/>
            </p:cNvSpPr>
            <p:nvPr/>
          </p:nvSpPr>
          <p:spPr bwMode="auto">
            <a:xfrm>
              <a:off x="179388" y="5906660"/>
              <a:ext cx="1549400" cy="252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defPPr>
                <a:defRPr lang="en-US"/>
              </a:defPPr>
              <a:lvl1pPr marL="0" algn="l" defTabSz="914400" rtl="0" eaLnBrk="1" latinLnBrk="0" hangingPunct="1">
                <a:lnSpc>
                  <a:spcPct val="90000"/>
                </a:lnSpc>
                <a:spcBef>
                  <a:spcPts val="1000"/>
                </a:spcBef>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9pPr>
            </a:lstStyle>
            <a:p>
              <a:pPr fontAlgn="base">
                <a:lnSpc>
                  <a:spcPct val="100000"/>
                </a:lnSpc>
                <a:spcBef>
                  <a:spcPct val="0"/>
                </a:spcBef>
                <a:spcAft>
                  <a:spcPct val="0"/>
                </a:spcAft>
              </a:pPr>
              <a:fld id="{B7E076E6-AE49-4B0A-A63C-73AB374D193D}" type="slidenum">
                <a:rPr lang="en-GB" altLang="en-US" sz="750">
                  <a:solidFill>
                    <a:prstClr val="white"/>
                  </a:solidFill>
                </a:rPr>
                <a:pPr fontAlgn="base">
                  <a:lnSpc>
                    <a:spcPct val="100000"/>
                  </a:lnSpc>
                  <a:spcBef>
                    <a:spcPct val="0"/>
                  </a:spcBef>
                  <a:spcAft>
                    <a:spcPct val="0"/>
                  </a:spcAft>
                </a:pPr>
                <a:t>12</a:t>
              </a:fld>
              <a:endParaRPr lang="en-GB" altLang="en-US" sz="750" dirty="0">
                <a:solidFill>
                  <a:prstClr val="white"/>
                </a:solidFill>
              </a:endParaRPr>
            </a:p>
          </p:txBody>
        </p:sp>
        <p:sp>
          <p:nvSpPr>
            <p:cNvPr id="110" name="Rectangle 22">
              <a:extLst>
                <a:ext uri="{FF2B5EF4-FFF2-40B4-BE49-F238E27FC236}">
                  <a16:creationId xmlns:a16="http://schemas.microsoft.com/office/drawing/2014/main" id="{50E68A07-72FC-45A9-BF17-FA3DB4A3621D}"/>
                </a:ext>
              </a:extLst>
            </p:cNvPr>
            <p:cNvSpPr>
              <a:spLocks noChangeArrowheads="1"/>
            </p:cNvSpPr>
            <p:nvPr/>
          </p:nvSpPr>
          <p:spPr bwMode="auto">
            <a:xfrm>
              <a:off x="238125" y="5514548"/>
              <a:ext cx="239713"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endParaRPr lang="en-GB" altLang="en-US" sz="750">
                <a:solidFill>
                  <a:prstClr val="black"/>
                </a:solidFill>
                <a:latin typeface="Calibri" panose="020F0502020204030204" pitchFamily="34" charset="0"/>
              </a:endParaRPr>
            </a:p>
          </p:txBody>
        </p:sp>
        <p:sp>
          <p:nvSpPr>
            <p:cNvPr id="111" name="Rectangle 11">
              <a:extLst>
                <a:ext uri="{FF2B5EF4-FFF2-40B4-BE49-F238E27FC236}">
                  <a16:creationId xmlns:a16="http://schemas.microsoft.com/office/drawing/2014/main" id="{6593D3B6-FA47-441B-8668-CC864A0D5C71}"/>
                </a:ext>
              </a:extLst>
            </p:cNvPr>
            <p:cNvSpPr>
              <a:spLocks noChangeArrowheads="1"/>
            </p:cNvSpPr>
            <p:nvPr/>
          </p:nvSpPr>
          <p:spPr bwMode="auto">
            <a:xfrm>
              <a:off x="760412" y="5238235"/>
              <a:ext cx="2714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750" dirty="0">
                  <a:solidFill>
                    <a:srgbClr val="000000"/>
                  </a:solidFill>
                  <a:latin typeface="Arial"/>
                </a:rPr>
                <a:t>CFO</a:t>
              </a:r>
              <a:endParaRPr lang="en-US" altLang="en-US" sz="750" dirty="0">
                <a:solidFill>
                  <a:prstClr val="black"/>
                </a:solidFill>
                <a:latin typeface="Arial"/>
              </a:endParaRPr>
            </a:p>
          </p:txBody>
        </p:sp>
        <p:sp>
          <p:nvSpPr>
            <p:cNvPr id="112" name="Rectangle 12">
              <a:extLst>
                <a:ext uri="{FF2B5EF4-FFF2-40B4-BE49-F238E27FC236}">
                  <a16:creationId xmlns:a16="http://schemas.microsoft.com/office/drawing/2014/main" id="{C3A0246E-4519-4904-8253-ACC590274E16}"/>
                </a:ext>
              </a:extLst>
            </p:cNvPr>
            <p:cNvSpPr>
              <a:spLocks noChangeArrowheads="1"/>
            </p:cNvSpPr>
            <p:nvPr/>
          </p:nvSpPr>
          <p:spPr bwMode="auto">
            <a:xfrm>
              <a:off x="760412" y="5487809"/>
              <a:ext cx="9361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750" dirty="0">
                  <a:solidFill>
                    <a:srgbClr val="000000"/>
                  </a:solidFill>
                  <a:latin typeface="Arial"/>
                </a:rPr>
                <a:t>Finance Director</a:t>
              </a:r>
              <a:endParaRPr lang="en-US" altLang="en-US" sz="750" dirty="0">
                <a:solidFill>
                  <a:prstClr val="black"/>
                </a:solidFill>
                <a:latin typeface="Arial"/>
              </a:endParaRPr>
            </a:p>
          </p:txBody>
        </p:sp>
        <p:sp>
          <p:nvSpPr>
            <p:cNvPr id="113" name="Rectangle 13">
              <a:extLst>
                <a:ext uri="{FF2B5EF4-FFF2-40B4-BE49-F238E27FC236}">
                  <a16:creationId xmlns:a16="http://schemas.microsoft.com/office/drawing/2014/main" id="{6CCBBE09-7E36-4406-B1F4-C4934E1CCFFB}"/>
                </a:ext>
              </a:extLst>
            </p:cNvPr>
            <p:cNvSpPr>
              <a:spLocks noChangeArrowheads="1"/>
            </p:cNvSpPr>
            <p:nvPr/>
          </p:nvSpPr>
          <p:spPr bwMode="auto">
            <a:xfrm>
              <a:off x="767903" y="5728505"/>
              <a:ext cx="8869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750" dirty="0">
                  <a:solidFill>
                    <a:srgbClr val="000000"/>
                  </a:solidFill>
                  <a:latin typeface="Arial"/>
                </a:rPr>
                <a:t>Deputy Director</a:t>
              </a:r>
              <a:endParaRPr lang="en-US" altLang="en-US" sz="750" dirty="0">
                <a:solidFill>
                  <a:prstClr val="black"/>
                </a:solidFill>
                <a:latin typeface="Arial"/>
              </a:endParaRPr>
            </a:p>
          </p:txBody>
        </p:sp>
        <p:sp>
          <p:nvSpPr>
            <p:cNvPr id="114" name="Rectangle 14">
              <a:extLst>
                <a:ext uri="{FF2B5EF4-FFF2-40B4-BE49-F238E27FC236}">
                  <a16:creationId xmlns:a16="http://schemas.microsoft.com/office/drawing/2014/main" id="{0949B4F9-CAA8-4596-BC63-E27F78496F91}"/>
                </a:ext>
              </a:extLst>
            </p:cNvPr>
            <p:cNvSpPr>
              <a:spLocks noChangeArrowheads="1"/>
            </p:cNvSpPr>
            <p:nvPr/>
          </p:nvSpPr>
          <p:spPr bwMode="auto">
            <a:xfrm>
              <a:off x="761097" y="5989752"/>
              <a:ext cx="11776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750" dirty="0">
                  <a:solidFill>
                    <a:srgbClr val="000000"/>
                  </a:solidFill>
                  <a:latin typeface="Arial"/>
                </a:rPr>
                <a:t>Centre of Excellence</a:t>
              </a:r>
              <a:endParaRPr lang="en-US" altLang="en-US" sz="750" dirty="0">
                <a:solidFill>
                  <a:prstClr val="black"/>
                </a:solidFill>
                <a:latin typeface="Arial"/>
              </a:endParaRPr>
            </a:p>
          </p:txBody>
        </p:sp>
        <p:sp>
          <p:nvSpPr>
            <p:cNvPr id="115" name="Rectangle 15">
              <a:extLst>
                <a:ext uri="{FF2B5EF4-FFF2-40B4-BE49-F238E27FC236}">
                  <a16:creationId xmlns:a16="http://schemas.microsoft.com/office/drawing/2014/main" id="{BA820885-B98A-4931-AFBF-18AB0F18928E}"/>
                </a:ext>
              </a:extLst>
            </p:cNvPr>
            <p:cNvSpPr>
              <a:spLocks noChangeArrowheads="1"/>
            </p:cNvSpPr>
            <p:nvPr/>
          </p:nvSpPr>
          <p:spPr bwMode="auto">
            <a:xfrm>
              <a:off x="760412" y="6248172"/>
              <a:ext cx="10729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r>
                <a:rPr lang="en-US" altLang="en-US" sz="750" dirty="0">
                  <a:solidFill>
                    <a:srgbClr val="000000"/>
                  </a:solidFill>
                  <a:latin typeface="Arial"/>
                </a:rPr>
                <a:t>Other Finance Unit</a:t>
              </a:r>
              <a:endParaRPr lang="en-US" altLang="en-US" sz="750" dirty="0">
                <a:solidFill>
                  <a:prstClr val="black"/>
                </a:solidFill>
                <a:latin typeface="Arial"/>
              </a:endParaRPr>
            </a:p>
          </p:txBody>
        </p:sp>
        <p:sp>
          <p:nvSpPr>
            <p:cNvPr id="116" name="Rectangle 6">
              <a:extLst>
                <a:ext uri="{FF2B5EF4-FFF2-40B4-BE49-F238E27FC236}">
                  <a16:creationId xmlns:a16="http://schemas.microsoft.com/office/drawing/2014/main" id="{F8392ED6-C7AF-453E-977F-EFC1307E680A}"/>
                </a:ext>
              </a:extLst>
            </p:cNvPr>
            <p:cNvSpPr>
              <a:spLocks noChangeArrowheads="1"/>
            </p:cNvSpPr>
            <p:nvPr/>
          </p:nvSpPr>
          <p:spPr bwMode="auto">
            <a:xfrm>
              <a:off x="450730" y="5440061"/>
              <a:ext cx="239713" cy="220264"/>
            </a:xfrm>
            <a:prstGeom prst="rect">
              <a:avLst/>
            </a:prstGeom>
            <a:solidFill>
              <a:schemeClr val="accent4">
                <a:lumMod val="60000"/>
                <a:lumOff val="40000"/>
              </a:schemeClr>
            </a:solidFill>
            <a:ln>
              <a:noFill/>
            </a:ln>
          </p:spPr>
          <p:txBody>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endParaRPr lang="en-GB" altLang="en-US" sz="750">
                <a:solidFill>
                  <a:prstClr val="black"/>
                </a:solidFill>
                <a:latin typeface="Arial"/>
              </a:endParaRPr>
            </a:p>
          </p:txBody>
        </p:sp>
        <p:sp>
          <p:nvSpPr>
            <p:cNvPr id="117" name="Rectangle 7">
              <a:extLst>
                <a:ext uri="{FF2B5EF4-FFF2-40B4-BE49-F238E27FC236}">
                  <a16:creationId xmlns:a16="http://schemas.microsoft.com/office/drawing/2014/main" id="{81C91A87-EC7E-40DC-8FD2-DFD8863E4A0B}"/>
                </a:ext>
              </a:extLst>
            </p:cNvPr>
            <p:cNvSpPr>
              <a:spLocks noChangeArrowheads="1"/>
            </p:cNvSpPr>
            <p:nvPr/>
          </p:nvSpPr>
          <p:spPr bwMode="auto">
            <a:xfrm>
              <a:off x="450731" y="5675126"/>
              <a:ext cx="239713" cy="250825"/>
            </a:xfrm>
            <a:prstGeom prst="rect">
              <a:avLst/>
            </a:prstGeom>
            <a:solidFill>
              <a:schemeClr val="accent2">
                <a:lumMod val="60000"/>
                <a:lumOff val="40000"/>
              </a:schemeClr>
            </a:solidFill>
            <a:ln>
              <a:noFill/>
            </a:ln>
          </p:spPr>
          <p:txBody>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endParaRPr lang="en-GB" altLang="en-US" sz="750">
                <a:solidFill>
                  <a:prstClr val="black"/>
                </a:solidFill>
                <a:latin typeface="Arial"/>
              </a:endParaRPr>
            </a:p>
          </p:txBody>
        </p:sp>
        <p:sp>
          <p:nvSpPr>
            <p:cNvPr id="118" name="Rectangle 5">
              <a:extLst>
                <a:ext uri="{FF2B5EF4-FFF2-40B4-BE49-F238E27FC236}">
                  <a16:creationId xmlns:a16="http://schemas.microsoft.com/office/drawing/2014/main" id="{0741D41C-6B6A-4521-BE8E-D14AD23A8CA9}"/>
                </a:ext>
              </a:extLst>
            </p:cNvPr>
            <p:cNvSpPr>
              <a:spLocks noChangeArrowheads="1"/>
            </p:cNvSpPr>
            <p:nvPr/>
          </p:nvSpPr>
          <p:spPr bwMode="auto">
            <a:xfrm>
              <a:off x="443147" y="5170110"/>
              <a:ext cx="239713" cy="252412"/>
            </a:xfrm>
            <a:prstGeom prst="rect">
              <a:avLst/>
            </a:prstGeom>
            <a:solidFill>
              <a:schemeClr val="accent6">
                <a:lumMod val="20000"/>
                <a:lumOff val="80000"/>
              </a:schemeClr>
            </a:solidFill>
            <a:ln>
              <a:noFill/>
            </a:ln>
          </p:spPr>
          <p:txBody>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endParaRPr lang="en-GB" altLang="en-US" sz="750">
                <a:solidFill>
                  <a:prstClr val="black"/>
                </a:solidFill>
                <a:latin typeface="Calibri" panose="020F0502020204030204" pitchFamily="34" charset="0"/>
              </a:endParaRPr>
            </a:p>
          </p:txBody>
        </p:sp>
        <p:sp>
          <p:nvSpPr>
            <p:cNvPr id="119" name="Rectangle 8">
              <a:extLst>
                <a:ext uri="{FF2B5EF4-FFF2-40B4-BE49-F238E27FC236}">
                  <a16:creationId xmlns:a16="http://schemas.microsoft.com/office/drawing/2014/main" id="{8CF25D78-7BD6-42C1-96EE-5E4F9FD97058}"/>
                </a:ext>
              </a:extLst>
            </p:cNvPr>
            <p:cNvSpPr>
              <a:spLocks noChangeArrowheads="1"/>
            </p:cNvSpPr>
            <p:nvPr/>
          </p:nvSpPr>
          <p:spPr bwMode="auto">
            <a:xfrm>
              <a:off x="447552" y="5941542"/>
              <a:ext cx="239713" cy="252412"/>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endParaRPr lang="en-GB" altLang="en-US" sz="750">
                <a:solidFill>
                  <a:prstClr val="black"/>
                </a:solidFill>
                <a:latin typeface="Calibri" panose="020F0502020204030204" pitchFamily="34" charset="0"/>
              </a:endParaRPr>
            </a:p>
          </p:txBody>
        </p:sp>
        <p:sp>
          <p:nvSpPr>
            <p:cNvPr id="120" name="Rectangle 9">
              <a:extLst>
                <a:ext uri="{FF2B5EF4-FFF2-40B4-BE49-F238E27FC236}">
                  <a16:creationId xmlns:a16="http://schemas.microsoft.com/office/drawing/2014/main" id="{3632CBED-781A-4A9E-A1B7-71B975F57D98}"/>
                </a:ext>
              </a:extLst>
            </p:cNvPr>
            <p:cNvSpPr>
              <a:spLocks noChangeArrowheads="1"/>
            </p:cNvSpPr>
            <p:nvPr/>
          </p:nvSpPr>
          <p:spPr bwMode="auto">
            <a:xfrm>
              <a:off x="447553" y="6198055"/>
              <a:ext cx="239713" cy="2524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1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endParaRPr lang="en-GB" altLang="en-US" sz="750">
                <a:solidFill>
                  <a:prstClr val="black"/>
                </a:solidFill>
                <a:latin typeface="Calibri" panose="020F0502020204030204" pitchFamily="34" charset="0"/>
              </a:endParaRPr>
            </a:p>
          </p:txBody>
        </p:sp>
      </p:grpSp>
      <p:grpSp>
        <p:nvGrpSpPr>
          <p:cNvPr id="121" name="Group 120">
            <a:extLst>
              <a:ext uri="{FF2B5EF4-FFF2-40B4-BE49-F238E27FC236}">
                <a16:creationId xmlns:a16="http://schemas.microsoft.com/office/drawing/2014/main" id="{4E5BE9B6-B61C-431D-98C6-8135951D6B0B}"/>
              </a:ext>
            </a:extLst>
          </p:cNvPr>
          <p:cNvGrpSpPr/>
          <p:nvPr/>
        </p:nvGrpSpPr>
        <p:grpSpPr>
          <a:xfrm>
            <a:off x="4296471" y="3255873"/>
            <a:ext cx="2481301" cy="5726776"/>
            <a:chOff x="7051338" y="1852982"/>
            <a:chExt cx="3098483" cy="7054138"/>
          </a:xfrm>
        </p:grpSpPr>
        <p:sp>
          <p:nvSpPr>
            <p:cNvPr id="122" name="Rectangle 121">
              <a:extLst>
                <a:ext uri="{FF2B5EF4-FFF2-40B4-BE49-F238E27FC236}">
                  <a16:creationId xmlns:a16="http://schemas.microsoft.com/office/drawing/2014/main" id="{30D2F75B-0816-4939-968A-C11D29BDB101}"/>
                </a:ext>
              </a:extLst>
            </p:cNvPr>
            <p:cNvSpPr/>
            <p:nvPr/>
          </p:nvSpPr>
          <p:spPr>
            <a:xfrm>
              <a:off x="7725934" y="1852982"/>
              <a:ext cx="2383763" cy="516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50" dirty="0">
                  <a:solidFill>
                    <a:prstClr val="black"/>
                  </a:solidFill>
                  <a:latin typeface="Arial" panose="020B0604020202020204" pitchFamily="34" charset="0"/>
                  <a:cs typeface="Arial" panose="020B0604020202020204" pitchFamily="34" charset="0"/>
                </a:rPr>
                <a:t>Financial Management &amp; Control FD</a:t>
              </a:r>
            </a:p>
            <a:p>
              <a:pPr algn="ctr">
                <a:defRPr/>
              </a:pPr>
              <a:r>
                <a:rPr lang="en-GB" sz="750" dirty="0">
                  <a:solidFill>
                    <a:prstClr val="black"/>
                  </a:solidFill>
                  <a:latin typeface="Arial" panose="020B0604020202020204" pitchFamily="34" charset="0"/>
                  <a:cs typeface="Arial" panose="020B0604020202020204" pitchFamily="34" charset="0"/>
                </a:rPr>
                <a:t>(Ian Haworth)</a:t>
              </a:r>
            </a:p>
          </p:txBody>
        </p:sp>
        <p:sp>
          <p:nvSpPr>
            <p:cNvPr id="123" name="Rectangle 122">
              <a:extLst>
                <a:ext uri="{FF2B5EF4-FFF2-40B4-BE49-F238E27FC236}">
                  <a16:creationId xmlns:a16="http://schemas.microsoft.com/office/drawing/2014/main" id="{9A3B7928-3A1C-4621-9704-D278EB15F7DF}"/>
                </a:ext>
              </a:extLst>
            </p:cNvPr>
            <p:cNvSpPr/>
            <p:nvPr/>
          </p:nvSpPr>
          <p:spPr>
            <a:xfrm>
              <a:off x="7733873" y="2483411"/>
              <a:ext cx="1044575" cy="8016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sz="750" dirty="0">
                  <a:solidFill>
                    <a:prstClr val="black"/>
                  </a:solidFill>
                  <a:latin typeface="Arial" panose="020B0604020202020204" pitchFamily="34" charset="0"/>
                  <a:cs typeface="Arial" panose="020B0604020202020204" pitchFamily="34" charset="0"/>
                </a:rPr>
                <a:t>Tax CoE (cross-gov’t)</a:t>
              </a:r>
            </a:p>
            <a:p>
              <a:pPr algn="ctr"/>
              <a:r>
                <a:rPr lang="da-DK" sz="750" dirty="0">
                  <a:solidFill>
                    <a:prstClr val="black"/>
                  </a:solidFill>
                  <a:latin typeface="Arial" panose="020B0604020202020204" pitchFamily="34" charset="0"/>
                  <a:cs typeface="Arial" panose="020B0604020202020204" pitchFamily="34" charset="0"/>
                </a:rPr>
                <a:t>(Martin Watson)</a:t>
              </a:r>
            </a:p>
          </p:txBody>
        </p:sp>
        <p:sp>
          <p:nvSpPr>
            <p:cNvPr id="124" name="Rectangle 123">
              <a:extLst>
                <a:ext uri="{FF2B5EF4-FFF2-40B4-BE49-F238E27FC236}">
                  <a16:creationId xmlns:a16="http://schemas.microsoft.com/office/drawing/2014/main" id="{079FDAC7-E196-4D7C-A9F0-D847B82079D0}"/>
                </a:ext>
              </a:extLst>
            </p:cNvPr>
            <p:cNvSpPr/>
            <p:nvPr/>
          </p:nvSpPr>
          <p:spPr>
            <a:xfrm>
              <a:off x="9093481" y="3410529"/>
              <a:ext cx="1056340" cy="79375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50" dirty="0">
                  <a:solidFill>
                    <a:prstClr val="black"/>
                  </a:solidFill>
                  <a:latin typeface="Arial" panose="020B0604020202020204" pitchFamily="34" charset="0"/>
                  <a:cs typeface="Arial" panose="020B0604020202020204" pitchFamily="34" charset="0"/>
                </a:rPr>
                <a:t>Financial Reporting, Transactions &amp; Governance</a:t>
              </a:r>
            </a:p>
            <a:p>
              <a:pPr algn="ctr">
                <a:defRPr/>
              </a:pPr>
              <a:r>
                <a:rPr lang="en-GB" sz="750" dirty="0">
                  <a:solidFill>
                    <a:prstClr val="black"/>
                  </a:solidFill>
                  <a:latin typeface="Arial" panose="020B0604020202020204" pitchFamily="34" charset="0"/>
                  <a:cs typeface="Arial" panose="020B0604020202020204" pitchFamily="34" charset="0"/>
                </a:rPr>
                <a:t>(Henry Young)</a:t>
              </a:r>
              <a:endParaRPr lang="da-DK" sz="750" dirty="0">
                <a:solidFill>
                  <a:prstClr val="black"/>
                </a:solidFill>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3F89A549-4DC9-4BCD-B9B6-FCF4A134440E}"/>
                </a:ext>
              </a:extLst>
            </p:cNvPr>
            <p:cNvSpPr/>
            <p:nvPr/>
          </p:nvSpPr>
          <p:spPr>
            <a:xfrm>
              <a:off x="7738635" y="3432736"/>
              <a:ext cx="1044575" cy="7937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Management Accounting (&amp; FFP)</a:t>
              </a:r>
            </a:p>
            <a:p>
              <a:pPr algn="ctr">
                <a:defRPr/>
              </a:pPr>
              <a:r>
                <a:rPr lang="da-DK" sz="750" dirty="0">
                  <a:solidFill>
                    <a:prstClr val="black"/>
                  </a:solidFill>
                  <a:latin typeface="Arial" panose="020B0604020202020204" pitchFamily="34" charset="0"/>
                  <a:cs typeface="Arial" panose="020B0604020202020204" pitchFamily="34" charset="0"/>
                </a:rPr>
                <a:t>(Joan Lewis)</a:t>
              </a:r>
            </a:p>
          </p:txBody>
        </p:sp>
        <p:cxnSp>
          <p:nvCxnSpPr>
            <p:cNvPr id="126" name="Connector: Elbow 125">
              <a:extLst>
                <a:ext uri="{FF2B5EF4-FFF2-40B4-BE49-F238E27FC236}">
                  <a16:creationId xmlns:a16="http://schemas.microsoft.com/office/drawing/2014/main" id="{8597A1BA-CBC3-43AC-B4B5-B715FA2C1551}"/>
                </a:ext>
              </a:extLst>
            </p:cNvPr>
            <p:cNvCxnSpPr>
              <a:cxnSpLocks/>
              <a:stCxn id="122" idx="2"/>
              <a:endCxn id="123" idx="3"/>
            </p:cNvCxnSpPr>
            <p:nvPr/>
          </p:nvCxnSpPr>
          <p:spPr>
            <a:xfrm rot="5400000">
              <a:off x="8590682" y="2557120"/>
              <a:ext cx="514901" cy="13936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D5A0210E-A82F-4656-9B56-5D29C45488B6}"/>
                </a:ext>
              </a:extLst>
            </p:cNvPr>
            <p:cNvCxnSpPr>
              <a:cxnSpLocks/>
              <a:stCxn id="122" idx="2"/>
              <a:endCxn id="125" idx="3"/>
            </p:cNvCxnSpPr>
            <p:nvPr/>
          </p:nvCxnSpPr>
          <p:spPr>
            <a:xfrm rot="5400000">
              <a:off x="8120383" y="3032180"/>
              <a:ext cx="1460258" cy="13460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0F69EED5-E8E5-4F70-9DC4-16DAA26E035E}"/>
                </a:ext>
              </a:extLst>
            </p:cNvPr>
            <p:cNvCxnSpPr>
              <a:cxnSpLocks/>
              <a:stCxn id="122" idx="2"/>
              <a:endCxn id="124" idx="1"/>
            </p:cNvCxnSpPr>
            <p:nvPr/>
          </p:nvCxnSpPr>
          <p:spPr>
            <a:xfrm rot="16200000" flipH="1">
              <a:off x="8286622" y="3000546"/>
              <a:ext cx="1438052" cy="17566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316ABC1B-BBEE-4828-95B1-A13F535F7799}"/>
                </a:ext>
              </a:extLst>
            </p:cNvPr>
            <p:cNvGrpSpPr/>
            <p:nvPr/>
          </p:nvGrpSpPr>
          <p:grpSpPr>
            <a:xfrm>
              <a:off x="7051338" y="4226486"/>
              <a:ext cx="1209586" cy="1702565"/>
              <a:chOff x="5191007" y="4226486"/>
              <a:chExt cx="1209586" cy="1702565"/>
            </a:xfrm>
          </p:grpSpPr>
          <p:sp>
            <p:nvSpPr>
              <p:cNvPr id="139" name="Rectangle 138">
                <a:extLst>
                  <a:ext uri="{FF2B5EF4-FFF2-40B4-BE49-F238E27FC236}">
                    <a16:creationId xmlns:a16="http://schemas.microsoft.com/office/drawing/2014/main" id="{87702D04-8FC7-4929-A23F-7A8DE1B15018}"/>
                  </a:ext>
                </a:extLst>
              </p:cNvPr>
              <p:cNvSpPr/>
              <p:nvPr/>
            </p:nvSpPr>
            <p:spPr>
              <a:xfrm>
                <a:off x="5191008" y="4760485"/>
                <a:ext cx="1131887" cy="33020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Cash Management</a:t>
                </a:r>
              </a:p>
            </p:txBody>
          </p:sp>
          <p:sp>
            <p:nvSpPr>
              <p:cNvPr id="140" name="Rectangle 139">
                <a:extLst>
                  <a:ext uri="{FF2B5EF4-FFF2-40B4-BE49-F238E27FC236}">
                    <a16:creationId xmlns:a16="http://schemas.microsoft.com/office/drawing/2014/main" id="{8319DC85-41C2-44BC-97C1-72246F2F4433}"/>
                  </a:ext>
                </a:extLst>
              </p:cNvPr>
              <p:cNvSpPr/>
              <p:nvPr/>
            </p:nvSpPr>
            <p:spPr>
              <a:xfrm>
                <a:off x="5191008" y="5139390"/>
                <a:ext cx="1131888" cy="33020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Finance Systems</a:t>
                </a:r>
              </a:p>
            </p:txBody>
          </p:sp>
          <p:sp>
            <p:nvSpPr>
              <p:cNvPr id="141" name="Rectangle 140">
                <a:extLst>
                  <a:ext uri="{FF2B5EF4-FFF2-40B4-BE49-F238E27FC236}">
                    <a16:creationId xmlns:a16="http://schemas.microsoft.com/office/drawing/2014/main" id="{A426157D-99F5-4B87-A46B-587838FAADB5}"/>
                  </a:ext>
                </a:extLst>
              </p:cNvPr>
              <p:cNvSpPr/>
              <p:nvPr/>
            </p:nvSpPr>
            <p:spPr>
              <a:xfrm>
                <a:off x="5199738" y="4374123"/>
                <a:ext cx="1131887" cy="33178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Management Accounting</a:t>
                </a:r>
              </a:p>
            </p:txBody>
          </p:sp>
          <p:sp>
            <p:nvSpPr>
              <p:cNvPr id="142" name="Rectangle 141">
                <a:extLst>
                  <a:ext uri="{FF2B5EF4-FFF2-40B4-BE49-F238E27FC236}">
                    <a16:creationId xmlns:a16="http://schemas.microsoft.com/office/drawing/2014/main" id="{607621C3-518F-43DE-82D2-EE42AB9ACFBF}"/>
                  </a:ext>
                </a:extLst>
              </p:cNvPr>
              <p:cNvSpPr/>
              <p:nvPr/>
            </p:nvSpPr>
            <p:spPr>
              <a:xfrm>
                <a:off x="5191007" y="5598851"/>
                <a:ext cx="1131887" cy="33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white"/>
                    </a:solidFill>
                    <a:latin typeface="Arial" panose="020B0604020202020204" pitchFamily="34" charset="0"/>
                    <a:cs typeface="Arial" panose="020B0604020202020204" pitchFamily="34" charset="0"/>
                  </a:rPr>
                  <a:t>Future Finance Programme</a:t>
                </a:r>
              </a:p>
            </p:txBody>
          </p:sp>
          <p:cxnSp>
            <p:nvCxnSpPr>
              <p:cNvPr id="143" name="Connector: Elbow 142">
                <a:extLst>
                  <a:ext uri="{FF2B5EF4-FFF2-40B4-BE49-F238E27FC236}">
                    <a16:creationId xmlns:a16="http://schemas.microsoft.com/office/drawing/2014/main" id="{654743CE-9050-42B1-9E29-5D6D5CEF8845}"/>
                  </a:ext>
                </a:extLst>
              </p:cNvPr>
              <p:cNvCxnSpPr>
                <a:cxnSpLocks/>
                <a:stCxn id="125" idx="2"/>
                <a:endCxn id="141" idx="3"/>
              </p:cNvCxnSpPr>
              <p:nvPr/>
            </p:nvCxnSpPr>
            <p:spPr>
              <a:xfrm rot="5400000">
                <a:off x="6209344" y="4348768"/>
                <a:ext cx="313531" cy="6896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FE19CF1D-92B3-46F4-98F5-1E20E9756582}"/>
                  </a:ext>
                </a:extLst>
              </p:cNvPr>
              <p:cNvCxnSpPr>
                <a:cxnSpLocks/>
                <a:stCxn id="125" idx="2"/>
                <a:endCxn id="139" idx="3"/>
              </p:cNvCxnSpPr>
              <p:nvPr/>
            </p:nvCxnSpPr>
            <p:spPr>
              <a:xfrm rot="5400000">
                <a:off x="6012195" y="4537187"/>
                <a:ext cx="699099" cy="7769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2176A23F-2B01-401F-AC9F-AA08089A9CE8}"/>
                  </a:ext>
                </a:extLst>
              </p:cNvPr>
              <p:cNvCxnSpPr>
                <a:cxnSpLocks/>
                <a:stCxn id="125" idx="2"/>
                <a:endCxn id="140" idx="3"/>
              </p:cNvCxnSpPr>
              <p:nvPr/>
            </p:nvCxnSpPr>
            <p:spPr>
              <a:xfrm rot="5400000">
                <a:off x="5822742" y="4726640"/>
                <a:ext cx="1078004" cy="7769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D4D4BE60-1CBD-42F7-B114-E0FF8C714973}"/>
                  </a:ext>
                </a:extLst>
              </p:cNvPr>
              <p:cNvCxnSpPr>
                <a:cxnSpLocks/>
                <a:stCxn id="125" idx="2"/>
                <a:endCxn id="142" idx="3"/>
              </p:cNvCxnSpPr>
              <p:nvPr/>
            </p:nvCxnSpPr>
            <p:spPr>
              <a:xfrm rot="5400000">
                <a:off x="5593012" y="4956370"/>
                <a:ext cx="1537464" cy="7769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B16D067A-A044-48B2-9378-22A74C8E89F9}"/>
                </a:ext>
              </a:extLst>
            </p:cNvPr>
            <p:cNvGrpSpPr/>
            <p:nvPr/>
          </p:nvGrpSpPr>
          <p:grpSpPr>
            <a:xfrm>
              <a:off x="8289565" y="6442874"/>
              <a:ext cx="1562474" cy="2464246"/>
              <a:chOff x="8289565" y="6442874"/>
              <a:chExt cx="1562474" cy="2464246"/>
            </a:xfrm>
          </p:grpSpPr>
          <p:sp>
            <p:nvSpPr>
              <p:cNvPr id="131" name="Rectangle 130">
                <a:extLst>
                  <a:ext uri="{FF2B5EF4-FFF2-40B4-BE49-F238E27FC236}">
                    <a16:creationId xmlns:a16="http://schemas.microsoft.com/office/drawing/2014/main" id="{5C10F102-4EE7-4E64-A102-1C0FA5E4554C}"/>
                  </a:ext>
                </a:extLst>
              </p:cNvPr>
              <p:cNvSpPr/>
              <p:nvPr/>
            </p:nvSpPr>
            <p:spPr>
              <a:xfrm>
                <a:off x="8289567" y="7151398"/>
                <a:ext cx="1131887" cy="316123"/>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Purchase to Pay</a:t>
                </a:r>
              </a:p>
            </p:txBody>
          </p:sp>
          <p:sp>
            <p:nvSpPr>
              <p:cNvPr id="132" name="Rectangle 131">
                <a:extLst>
                  <a:ext uri="{FF2B5EF4-FFF2-40B4-BE49-F238E27FC236}">
                    <a16:creationId xmlns:a16="http://schemas.microsoft.com/office/drawing/2014/main" id="{9F100C2D-90F7-481A-94BF-AD9463F9F66F}"/>
                  </a:ext>
                </a:extLst>
              </p:cNvPr>
              <p:cNvSpPr/>
              <p:nvPr/>
            </p:nvSpPr>
            <p:spPr>
              <a:xfrm>
                <a:off x="8289567" y="6794504"/>
                <a:ext cx="1131889" cy="312433"/>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Non Current Assets</a:t>
                </a:r>
              </a:p>
            </p:txBody>
          </p:sp>
          <p:sp>
            <p:nvSpPr>
              <p:cNvPr id="133" name="Rectangle 132">
                <a:extLst>
                  <a:ext uri="{FF2B5EF4-FFF2-40B4-BE49-F238E27FC236}">
                    <a16:creationId xmlns:a16="http://schemas.microsoft.com/office/drawing/2014/main" id="{EF5968A3-B2F4-4CD0-B0D7-B5A96569FE86}"/>
                  </a:ext>
                </a:extLst>
              </p:cNvPr>
              <p:cNvSpPr/>
              <p:nvPr/>
            </p:nvSpPr>
            <p:spPr>
              <a:xfrm>
                <a:off x="8299414" y="7865180"/>
                <a:ext cx="1131888" cy="331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white"/>
                    </a:solidFill>
                    <a:latin typeface="Arial" panose="020B0604020202020204" pitchFamily="34" charset="0"/>
                    <a:cs typeface="Arial" panose="020B0604020202020204" pitchFamily="34" charset="0"/>
                  </a:rPr>
                  <a:t>SS Intelligent Customer</a:t>
                </a:r>
              </a:p>
            </p:txBody>
          </p:sp>
          <p:sp>
            <p:nvSpPr>
              <p:cNvPr id="134" name="Rectangle 133">
                <a:extLst>
                  <a:ext uri="{FF2B5EF4-FFF2-40B4-BE49-F238E27FC236}">
                    <a16:creationId xmlns:a16="http://schemas.microsoft.com/office/drawing/2014/main" id="{E749A0FE-7043-4CA3-AC41-740196904993}"/>
                  </a:ext>
                </a:extLst>
              </p:cNvPr>
              <p:cNvSpPr/>
              <p:nvPr/>
            </p:nvSpPr>
            <p:spPr>
              <a:xfrm>
                <a:off x="8289568" y="6442874"/>
                <a:ext cx="1131888" cy="3071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Financial Accounting</a:t>
                </a:r>
              </a:p>
            </p:txBody>
          </p:sp>
          <p:cxnSp>
            <p:nvCxnSpPr>
              <p:cNvPr id="135" name="Connector: Elbow 134">
                <a:extLst>
                  <a:ext uri="{FF2B5EF4-FFF2-40B4-BE49-F238E27FC236}">
                    <a16:creationId xmlns:a16="http://schemas.microsoft.com/office/drawing/2014/main" id="{DE1309FC-B7C3-46BC-9240-B332F73A5971}"/>
                  </a:ext>
                </a:extLst>
              </p:cNvPr>
              <p:cNvCxnSpPr>
                <a:cxnSpLocks/>
                <a:stCxn id="136" idx="2"/>
                <a:endCxn id="138" idx="1"/>
              </p:cNvCxnSpPr>
              <p:nvPr/>
            </p:nvCxnSpPr>
            <p:spPr>
              <a:xfrm rot="16200000" flipH="1">
                <a:off x="8809662" y="8587958"/>
                <a:ext cx="236904" cy="125510"/>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C090F990-B9EB-4AA3-A004-2418A0C036FA}"/>
                  </a:ext>
                </a:extLst>
              </p:cNvPr>
              <p:cNvSpPr/>
              <p:nvPr/>
            </p:nvSpPr>
            <p:spPr>
              <a:xfrm>
                <a:off x="8299415" y="8238837"/>
                <a:ext cx="1131887" cy="293425"/>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Financial Governance</a:t>
                </a:r>
              </a:p>
            </p:txBody>
          </p:sp>
          <p:sp>
            <p:nvSpPr>
              <p:cNvPr id="137" name="Rectangle 136">
                <a:extLst>
                  <a:ext uri="{FF2B5EF4-FFF2-40B4-BE49-F238E27FC236}">
                    <a16:creationId xmlns:a16="http://schemas.microsoft.com/office/drawing/2014/main" id="{462102EE-E744-4D44-A91A-28A6ABA72FA1}"/>
                  </a:ext>
                </a:extLst>
              </p:cNvPr>
              <p:cNvSpPr/>
              <p:nvPr/>
            </p:nvSpPr>
            <p:spPr>
              <a:xfrm>
                <a:off x="8289565" y="7506195"/>
                <a:ext cx="1123156" cy="316123"/>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Pensions</a:t>
                </a:r>
              </a:p>
            </p:txBody>
          </p:sp>
          <p:sp>
            <p:nvSpPr>
              <p:cNvPr id="138" name="Rectangle 137">
                <a:extLst>
                  <a:ext uri="{FF2B5EF4-FFF2-40B4-BE49-F238E27FC236}">
                    <a16:creationId xmlns:a16="http://schemas.microsoft.com/office/drawing/2014/main" id="{6BE11F8F-9CA9-4644-8297-143EA3FCDB94}"/>
                  </a:ext>
                </a:extLst>
              </p:cNvPr>
              <p:cNvSpPr/>
              <p:nvPr/>
            </p:nvSpPr>
            <p:spPr>
              <a:xfrm>
                <a:off x="8990869" y="8631211"/>
                <a:ext cx="861170" cy="27590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Grants CoE</a:t>
                </a:r>
              </a:p>
            </p:txBody>
          </p:sp>
        </p:grpSp>
      </p:grpSp>
      <p:grpSp>
        <p:nvGrpSpPr>
          <p:cNvPr id="147" name="Group 146">
            <a:extLst>
              <a:ext uri="{FF2B5EF4-FFF2-40B4-BE49-F238E27FC236}">
                <a16:creationId xmlns:a16="http://schemas.microsoft.com/office/drawing/2014/main" id="{6D555188-CFC5-46E0-BDD4-A18A78D664B8}"/>
              </a:ext>
            </a:extLst>
          </p:cNvPr>
          <p:cNvGrpSpPr/>
          <p:nvPr/>
        </p:nvGrpSpPr>
        <p:grpSpPr>
          <a:xfrm>
            <a:off x="38101" y="3269214"/>
            <a:ext cx="1903887" cy="2783325"/>
            <a:chOff x="193037" y="1806649"/>
            <a:chExt cx="2377448" cy="3428450"/>
          </a:xfrm>
        </p:grpSpPr>
        <mc:AlternateContent xmlns:mc="http://schemas.openxmlformats.org/markup-compatibility/2006" xmlns:p14="http://schemas.microsoft.com/office/powerpoint/2010/main">
          <mc:Choice Requires="p14">
            <p:contentPart p14:bwMode="auto" r:id="rId2">
              <p14:nvContentPartPr>
                <p14:cNvPr id="148" name="Ink 147">
                  <a:extLst>
                    <a:ext uri="{FF2B5EF4-FFF2-40B4-BE49-F238E27FC236}">
                      <a16:creationId xmlns:a16="http://schemas.microsoft.com/office/drawing/2014/main" id="{EBB114A7-BAF9-43B8-B7E7-69382CE3F5CD}"/>
                    </a:ext>
                  </a:extLst>
                </p14:cNvPr>
                <p14:cNvContentPartPr/>
                <p14:nvPr/>
              </p14:nvContentPartPr>
              <p14:xfrm>
                <a:off x="1393576" y="2324853"/>
                <a:ext cx="288" cy="288"/>
              </p14:xfrm>
            </p:contentPart>
          </mc:Choice>
          <mc:Fallback xmlns="">
            <p:pic>
              <p:nvPicPr>
                <p:cNvPr id="74" name="Ink 73">
                  <a:extLst>
                    <a:ext uri="{FF2B5EF4-FFF2-40B4-BE49-F238E27FC236}">
                      <a16:creationId xmlns:a16="http://schemas.microsoft.com/office/drawing/2014/main" id="{D07B0B5A-7477-4CF7-9B98-CFF23C2A746C}"/>
                    </a:ext>
                  </a:extLst>
                </p:cNvPr>
                <p:cNvPicPr/>
                <p:nvPr/>
              </p:nvPicPr>
              <p:blipFill>
                <a:blip r:embed="rId3"/>
                <a:stretch>
                  <a:fillRect/>
                </a:stretch>
              </p:blipFill>
              <p:spPr>
                <a:xfrm>
                  <a:off x="1387816" y="2319093"/>
                  <a:ext cx="11520" cy="11520"/>
                </a:xfrm>
                <a:prstGeom prst="rect">
                  <a:avLst/>
                </a:prstGeom>
              </p:spPr>
            </p:pic>
          </mc:Fallback>
        </mc:AlternateContent>
        <p:sp>
          <p:nvSpPr>
            <p:cNvPr id="149" name="Rectangle 148">
              <a:extLst>
                <a:ext uri="{FF2B5EF4-FFF2-40B4-BE49-F238E27FC236}">
                  <a16:creationId xmlns:a16="http://schemas.microsoft.com/office/drawing/2014/main" id="{6F25F303-D523-4BFB-B947-C4029C240646}"/>
                </a:ext>
              </a:extLst>
            </p:cNvPr>
            <p:cNvSpPr/>
            <p:nvPr/>
          </p:nvSpPr>
          <p:spPr>
            <a:xfrm>
              <a:off x="250825" y="1806649"/>
              <a:ext cx="2305050" cy="5207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50" dirty="0">
                  <a:solidFill>
                    <a:prstClr val="black"/>
                  </a:solidFill>
                  <a:latin typeface="Arial" panose="020B0604020202020204" pitchFamily="34" charset="0"/>
                  <a:cs typeface="Arial" panose="020B0604020202020204" pitchFamily="34" charset="0"/>
                </a:rPr>
                <a:t>Finance Business Partnering FD</a:t>
              </a:r>
            </a:p>
            <a:p>
              <a:pPr algn="ctr">
                <a:defRPr/>
              </a:pPr>
              <a:r>
                <a:rPr lang="en-GB" sz="750" dirty="0">
                  <a:solidFill>
                    <a:prstClr val="black"/>
                  </a:solidFill>
                  <a:latin typeface="Arial" panose="020B0604020202020204" pitchFamily="34" charset="0"/>
                  <a:cs typeface="Arial" panose="020B0604020202020204" pitchFamily="34" charset="0"/>
                </a:rPr>
                <a:t>(Lorna Maden)</a:t>
              </a:r>
            </a:p>
          </p:txBody>
        </p:sp>
        <p:sp>
          <p:nvSpPr>
            <p:cNvPr id="150" name="Rectangle 149">
              <a:extLst>
                <a:ext uri="{FF2B5EF4-FFF2-40B4-BE49-F238E27FC236}">
                  <a16:creationId xmlns:a16="http://schemas.microsoft.com/office/drawing/2014/main" id="{AB7EE2EF-EC60-4186-B4F3-9B1249E34ADA}"/>
                </a:ext>
              </a:extLst>
            </p:cNvPr>
            <p:cNvSpPr/>
            <p:nvPr/>
          </p:nvSpPr>
          <p:spPr>
            <a:xfrm>
              <a:off x="238125" y="2484010"/>
              <a:ext cx="1044575" cy="8350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Operations Services FBP </a:t>
              </a:r>
            </a:p>
            <a:p>
              <a:pPr algn="ctr">
                <a:defRPr/>
              </a:pPr>
              <a:r>
                <a:rPr lang="da-DK" sz="750" dirty="0">
                  <a:solidFill>
                    <a:prstClr val="black"/>
                  </a:solidFill>
                  <a:latin typeface="Arial" panose="020B0604020202020204" pitchFamily="34" charset="0"/>
                  <a:cs typeface="Arial" panose="020B0604020202020204" pitchFamily="34" charset="0"/>
                </a:rPr>
                <a:t>(Georgia Bottomley)</a:t>
              </a:r>
            </a:p>
          </p:txBody>
        </p:sp>
        <p:sp>
          <p:nvSpPr>
            <p:cNvPr id="151" name="Rectangle 150">
              <a:extLst>
                <a:ext uri="{FF2B5EF4-FFF2-40B4-BE49-F238E27FC236}">
                  <a16:creationId xmlns:a16="http://schemas.microsoft.com/office/drawing/2014/main" id="{9AC48705-CD6F-47FF-9CC2-6426E17E5990}"/>
                </a:ext>
              </a:extLst>
            </p:cNvPr>
            <p:cNvSpPr/>
            <p:nvPr/>
          </p:nvSpPr>
          <p:spPr>
            <a:xfrm>
              <a:off x="1525910" y="2488915"/>
              <a:ext cx="1044575" cy="827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Probation &amp; Wales FBP</a:t>
              </a:r>
              <a:endParaRPr lang="da-DK" sz="600" dirty="0">
                <a:solidFill>
                  <a:prstClr val="black"/>
                </a:solidFill>
                <a:latin typeface="Arial" panose="020B0604020202020204" pitchFamily="34" charset="0"/>
                <a:cs typeface="Arial" panose="020B0604020202020204" pitchFamily="34" charset="0"/>
              </a:endParaRPr>
            </a:p>
            <a:p>
              <a:pPr algn="ctr">
                <a:defRPr/>
              </a:pPr>
              <a:r>
                <a:rPr lang="da-DK" sz="750" dirty="0">
                  <a:solidFill>
                    <a:prstClr val="black"/>
                  </a:solidFill>
                  <a:latin typeface="Arial" panose="020B0604020202020204" pitchFamily="34" charset="0"/>
                  <a:cs typeface="Arial" panose="020B0604020202020204" pitchFamily="34" charset="0"/>
                </a:rPr>
                <a:t>(Paul Henson)</a:t>
              </a:r>
            </a:p>
          </p:txBody>
        </p:sp>
        <p:sp>
          <p:nvSpPr>
            <p:cNvPr id="152" name="Rectangle 151">
              <a:extLst>
                <a:ext uri="{FF2B5EF4-FFF2-40B4-BE49-F238E27FC236}">
                  <a16:creationId xmlns:a16="http://schemas.microsoft.com/office/drawing/2014/main" id="{CCAA7B4F-F3BF-4DC4-A55E-F8F6EB373F3A}"/>
                </a:ext>
              </a:extLst>
            </p:cNvPr>
            <p:cNvSpPr/>
            <p:nvPr/>
          </p:nvSpPr>
          <p:spPr>
            <a:xfrm>
              <a:off x="238125" y="3433335"/>
              <a:ext cx="1044575" cy="7937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Corporate Services  FBP</a:t>
              </a:r>
            </a:p>
            <a:p>
              <a:pPr algn="ctr">
                <a:defRPr/>
              </a:pPr>
              <a:r>
                <a:rPr lang="da-DK" sz="750" dirty="0">
                  <a:solidFill>
                    <a:prstClr val="black"/>
                  </a:solidFill>
                  <a:latin typeface="Arial" panose="020B0604020202020204" pitchFamily="34" charset="0"/>
                  <a:cs typeface="Arial" panose="020B0604020202020204" pitchFamily="34" charset="0"/>
                </a:rPr>
                <a:t>(Jamie Bell)</a:t>
              </a:r>
            </a:p>
          </p:txBody>
        </p:sp>
        <p:sp>
          <p:nvSpPr>
            <p:cNvPr id="153" name="Rectangle 152">
              <a:extLst>
                <a:ext uri="{FF2B5EF4-FFF2-40B4-BE49-F238E27FC236}">
                  <a16:creationId xmlns:a16="http://schemas.microsoft.com/office/drawing/2014/main" id="{AA9B9507-8CDB-4A42-9914-CD1B84F8AF6F}"/>
                </a:ext>
              </a:extLst>
            </p:cNvPr>
            <p:cNvSpPr/>
            <p:nvPr/>
          </p:nvSpPr>
          <p:spPr>
            <a:xfrm>
              <a:off x="193037" y="4565440"/>
              <a:ext cx="1089664" cy="41746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Professionalism &amp; Capability</a:t>
              </a:r>
            </a:p>
          </p:txBody>
        </p:sp>
        <p:sp>
          <p:nvSpPr>
            <p:cNvPr id="154" name="Rectangle 153">
              <a:extLst>
                <a:ext uri="{FF2B5EF4-FFF2-40B4-BE49-F238E27FC236}">
                  <a16:creationId xmlns:a16="http://schemas.microsoft.com/office/drawing/2014/main" id="{B3FBBBAE-20EB-4FC7-A4BF-C5D8C7ED88C6}"/>
                </a:ext>
              </a:extLst>
            </p:cNvPr>
            <p:cNvSpPr/>
            <p:nvPr/>
          </p:nvSpPr>
          <p:spPr>
            <a:xfrm>
              <a:off x="1507877" y="3429000"/>
              <a:ext cx="1044575" cy="8030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750" dirty="0">
                  <a:solidFill>
                    <a:prstClr val="black"/>
                  </a:solidFill>
                  <a:latin typeface="Arial" panose="020B0604020202020204" pitchFamily="34" charset="0"/>
                  <a:cs typeface="Arial" panose="020B0604020202020204" pitchFamily="34" charset="0"/>
                </a:rPr>
                <a:t>Prisons FBP </a:t>
              </a:r>
            </a:p>
            <a:p>
              <a:pPr algn="ctr">
                <a:defRPr/>
              </a:pPr>
              <a:r>
                <a:rPr lang="fr-FR" sz="750" dirty="0">
                  <a:solidFill>
                    <a:prstClr val="black"/>
                  </a:solidFill>
                  <a:latin typeface="Arial" panose="020B0604020202020204" pitchFamily="34" charset="0"/>
                  <a:cs typeface="Arial" panose="020B0604020202020204" pitchFamily="34" charset="0"/>
                </a:rPr>
                <a:t>(Elaine Dean)</a:t>
              </a:r>
            </a:p>
          </p:txBody>
        </p:sp>
        <p:sp>
          <p:nvSpPr>
            <p:cNvPr id="155" name="Rectangle 154">
              <a:extLst>
                <a:ext uri="{FF2B5EF4-FFF2-40B4-BE49-F238E27FC236}">
                  <a16:creationId xmlns:a16="http://schemas.microsoft.com/office/drawing/2014/main" id="{F7750699-C8C2-4565-94AA-73544B6A33F6}"/>
                </a:ext>
              </a:extLst>
            </p:cNvPr>
            <p:cNvSpPr/>
            <p:nvPr/>
          </p:nvSpPr>
          <p:spPr>
            <a:xfrm>
              <a:off x="1507877" y="4320693"/>
              <a:ext cx="1044575" cy="9144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00" dirty="0">
                  <a:solidFill>
                    <a:prstClr val="black"/>
                  </a:solidFill>
                  <a:latin typeface="Arial" panose="020B0604020202020204" pitchFamily="34" charset="0"/>
                  <a:cs typeface="Arial" panose="020B0604020202020204" pitchFamily="34" charset="0"/>
                </a:rPr>
                <a:t>Prisons &amp; Probation Financial Strategy &amp; Planning FBP</a:t>
              </a:r>
            </a:p>
            <a:p>
              <a:pPr algn="ctr">
                <a:defRPr/>
              </a:pPr>
              <a:r>
                <a:rPr lang="en-GB" sz="750" dirty="0">
                  <a:solidFill>
                    <a:prstClr val="black"/>
                  </a:solidFill>
                  <a:latin typeface="Arial" panose="020B0604020202020204" pitchFamily="34" charset="0"/>
                  <a:cs typeface="Arial" panose="020B0604020202020204" pitchFamily="34" charset="0"/>
                </a:rPr>
                <a:t>(John McGovern)</a:t>
              </a:r>
            </a:p>
          </p:txBody>
        </p:sp>
        <p:cxnSp>
          <p:nvCxnSpPr>
            <p:cNvPr id="156" name="Connector: Elbow 155">
              <a:extLst>
                <a:ext uri="{FF2B5EF4-FFF2-40B4-BE49-F238E27FC236}">
                  <a16:creationId xmlns:a16="http://schemas.microsoft.com/office/drawing/2014/main" id="{E2FE37B1-895D-4FB5-BC65-133DE82673E4}"/>
                </a:ext>
              </a:extLst>
            </p:cNvPr>
            <p:cNvCxnSpPr>
              <a:stCxn id="149" idx="2"/>
              <a:endCxn id="150" idx="3"/>
            </p:cNvCxnSpPr>
            <p:nvPr/>
          </p:nvCxnSpPr>
          <p:spPr>
            <a:xfrm rot="5400000">
              <a:off x="1055938" y="2554111"/>
              <a:ext cx="574174" cy="120650"/>
            </a:xfrm>
            <a:prstGeom prst="bentConnector2">
              <a:avLst/>
            </a:prstGeom>
          </p:spPr>
          <p:style>
            <a:lnRef idx="1">
              <a:schemeClr val="dk1"/>
            </a:lnRef>
            <a:fillRef idx="0">
              <a:schemeClr val="dk1"/>
            </a:fillRef>
            <a:effectRef idx="0">
              <a:schemeClr val="dk1"/>
            </a:effectRef>
            <a:fontRef idx="minor">
              <a:schemeClr val="tx1"/>
            </a:fontRef>
          </p:style>
        </p:cxnSp>
        <p:cxnSp>
          <p:nvCxnSpPr>
            <p:cNvPr id="157" name="Connector: Elbow 156">
              <a:extLst>
                <a:ext uri="{FF2B5EF4-FFF2-40B4-BE49-F238E27FC236}">
                  <a16:creationId xmlns:a16="http://schemas.microsoft.com/office/drawing/2014/main" id="{2BB7BA7F-5985-41B0-993E-045A9FF96B24}"/>
                </a:ext>
              </a:extLst>
            </p:cNvPr>
            <p:cNvCxnSpPr>
              <a:cxnSpLocks/>
              <a:stCxn id="149" idx="2"/>
              <a:endCxn id="154" idx="1"/>
            </p:cNvCxnSpPr>
            <p:nvPr/>
          </p:nvCxnSpPr>
          <p:spPr>
            <a:xfrm rot="16200000" flipH="1">
              <a:off x="704031" y="3026667"/>
              <a:ext cx="1503165" cy="104527"/>
            </a:xfrm>
            <a:prstGeom prst="bentConnector2">
              <a:avLst/>
            </a:prstGeom>
          </p:spPr>
          <p:style>
            <a:lnRef idx="1">
              <a:schemeClr val="dk1"/>
            </a:lnRef>
            <a:fillRef idx="0">
              <a:schemeClr val="dk1"/>
            </a:fillRef>
            <a:effectRef idx="0">
              <a:schemeClr val="dk1"/>
            </a:effectRef>
            <a:fontRef idx="minor">
              <a:schemeClr val="tx1"/>
            </a:fontRef>
          </p:style>
        </p:cxnSp>
        <p:cxnSp>
          <p:nvCxnSpPr>
            <p:cNvPr id="158" name="Connector: Elbow 157">
              <a:extLst>
                <a:ext uri="{FF2B5EF4-FFF2-40B4-BE49-F238E27FC236}">
                  <a16:creationId xmlns:a16="http://schemas.microsoft.com/office/drawing/2014/main" id="{B232F839-C488-4055-A052-E98F3989711A}"/>
                </a:ext>
              </a:extLst>
            </p:cNvPr>
            <p:cNvCxnSpPr>
              <a:cxnSpLocks/>
              <a:stCxn id="149" idx="2"/>
              <a:endCxn id="155" idx="1"/>
            </p:cNvCxnSpPr>
            <p:nvPr/>
          </p:nvCxnSpPr>
          <p:spPr>
            <a:xfrm rot="16200000" flipH="1">
              <a:off x="230340" y="3500358"/>
              <a:ext cx="2450547" cy="104527"/>
            </a:xfrm>
            <a:prstGeom prst="bentConnector2">
              <a:avLst/>
            </a:prstGeom>
          </p:spPr>
          <p:style>
            <a:lnRef idx="1">
              <a:schemeClr val="dk1"/>
            </a:lnRef>
            <a:fillRef idx="0">
              <a:schemeClr val="dk1"/>
            </a:fillRef>
            <a:effectRef idx="0">
              <a:schemeClr val="dk1"/>
            </a:effectRef>
            <a:fontRef idx="minor">
              <a:schemeClr val="tx1"/>
            </a:fontRef>
          </p:style>
        </p:cxnSp>
        <p:cxnSp>
          <p:nvCxnSpPr>
            <p:cNvPr id="159" name="Connector: Elbow 158">
              <a:extLst>
                <a:ext uri="{FF2B5EF4-FFF2-40B4-BE49-F238E27FC236}">
                  <a16:creationId xmlns:a16="http://schemas.microsoft.com/office/drawing/2014/main" id="{4AFCE854-6E96-4C9F-B8CB-F1AB343FFC34}"/>
                </a:ext>
              </a:extLst>
            </p:cNvPr>
            <p:cNvCxnSpPr>
              <a:cxnSpLocks/>
              <a:stCxn id="149" idx="2"/>
              <a:endCxn id="151" idx="1"/>
            </p:cNvCxnSpPr>
            <p:nvPr/>
          </p:nvCxnSpPr>
          <p:spPr>
            <a:xfrm rot="16200000" flipH="1">
              <a:off x="1176947" y="2553752"/>
              <a:ext cx="575366" cy="122560"/>
            </a:xfrm>
            <a:prstGeom prst="bentConnector2">
              <a:avLst/>
            </a:prstGeom>
          </p:spPr>
          <p:style>
            <a:lnRef idx="1">
              <a:schemeClr val="dk1"/>
            </a:lnRef>
            <a:fillRef idx="0">
              <a:schemeClr val="dk1"/>
            </a:fillRef>
            <a:effectRef idx="0">
              <a:schemeClr val="dk1"/>
            </a:effectRef>
            <a:fontRef idx="minor">
              <a:schemeClr val="tx1"/>
            </a:fontRef>
          </p:style>
        </p:cxnSp>
        <p:cxnSp>
          <p:nvCxnSpPr>
            <p:cNvPr id="160" name="Connector: Elbow 159">
              <a:extLst>
                <a:ext uri="{FF2B5EF4-FFF2-40B4-BE49-F238E27FC236}">
                  <a16:creationId xmlns:a16="http://schemas.microsoft.com/office/drawing/2014/main" id="{A69D3E5E-1508-4E06-A1D6-95021550CFB3}"/>
                </a:ext>
              </a:extLst>
            </p:cNvPr>
            <p:cNvCxnSpPr>
              <a:cxnSpLocks/>
              <a:stCxn id="149" idx="2"/>
              <a:endCxn id="153" idx="3"/>
            </p:cNvCxnSpPr>
            <p:nvPr/>
          </p:nvCxnSpPr>
          <p:spPr>
            <a:xfrm rot="5400000">
              <a:off x="119616" y="3490435"/>
              <a:ext cx="2446821" cy="120649"/>
            </a:xfrm>
            <a:prstGeom prst="bentConnector2">
              <a:avLst/>
            </a:prstGeom>
          </p:spPr>
          <p:style>
            <a:lnRef idx="1">
              <a:schemeClr val="dk1"/>
            </a:lnRef>
            <a:fillRef idx="0">
              <a:schemeClr val="dk1"/>
            </a:fillRef>
            <a:effectRef idx="0">
              <a:schemeClr val="dk1"/>
            </a:effectRef>
            <a:fontRef idx="minor">
              <a:schemeClr val="tx1"/>
            </a:fontRef>
          </p:style>
        </p:cxnSp>
        <p:cxnSp>
          <p:nvCxnSpPr>
            <p:cNvPr id="161" name="Connector: Elbow 160">
              <a:extLst>
                <a:ext uri="{FF2B5EF4-FFF2-40B4-BE49-F238E27FC236}">
                  <a16:creationId xmlns:a16="http://schemas.microsoft.com/office/drawing/2014/main" id="{D9384CFA-C9B5-4CEF-BD59-290C79777D37}"/>
                </a:ext>
              </a:extLst>
            </p:cNvPr>
            <p:cNvCxnSpPr>
              <a:cxnSpLocks/>
              <a:stCxn id="149" idx="2"/>
              <a:endCxn id="152" idx="3"/>
            </p:cNvCxnSpPr>
            <p:nvPr/>
          </p:nvCxnSpPr>
          <p:spPr>
            <a:xfrm rot="5400000">
              <a:off x="591595" y="3018454"/>
              <a:ext cx="1502861" cy="120650"/>
            </a:xfrm>
            <a:prstGeom prst="bentConnector2">
              <a:avLst/>
            </a:prstGeom>
          </p:spPr>
          <p:style>
            <a:lnRef idx="1">
              <a:schemeClr val="dk1"/>
            </a:lnRef>
            <a:fillRef idx="0">
              <a:schemeClr val="dk1"/>
            </a:fillRef>
            <a:effectRef idx="0">
              <a:schemeClr val="dk1"/>
            </a:effectRef>
            <a:fontRef idx="minor">
              <a:schemeClr val="tx1"/>
            </a:fontRef>
          </p:style>
        </p:cxnSp>
      </p:grpSp>
      <p:grpSp>
        <p:nvGrpSpPr>
          <p:cNvPr id="162" name="Group 161">
            <a:extLst>
              <a:ext uri="{FF2B5EF4-FFF2-40B4-BE49-F238E27FC236}">
                <a16:creationId xmlns:a16="http://schemas.microsoft.com/office/drawing/2014/main" id="{0887D6CD-8DE7-45AE-9ED8-99D78689DE54}"/>
              </a:ext>
            </a:extLst>
          </p:cNvPr>
          <p:cNvGrpSpPr/>
          <p:nvPr/>
        </p:nvGrpSpPr>
        <p:grpSpPr>
          <a:xfrm>
            <a:off x="2504300" y="3255874"/>
            <a:ext cx="1891533" cy="2958468"/>
            <a:chOff x="3096132" y="1806647"/>
            <a:chExt cx="2362021" cy="3644189"/>
          </a:xfrm>
        </p:grpSpPr>
        <mc:AlternateContent xmlns:mc="http://schemas.openxmlformats.org/markup-compatibility/2006" xmlns:p14="http://schemas.microsoft.com/office/powerpoint/2010/main">
          <mc:Choice Requires="p14">
            <p:contentPart p14:bwMode="auto" r:id="rId4">
              <p14:nvContentPartPr>
                <p14:cNvPr id="163" name="Ink 162">
                  <a:extLst>
                    <a:ext uri="{FF2B5EF4-FFF2-40B4-BE49-F238E27FC236}">
                      <a16:creationId xmlns:a16="http://schemas.microsoft.com/office/drawing/2014/main" id="{FC3C289B-EF0C-4A01-BCBD-B6DD1BBEA562}"/>
                    </a:ext>
                  </a:extLst>
                </p14:cNvPr>
                <p14:cNvContentPartPr/>
                <p14:nvPr/>
              </p14:nvContentPartPr>
              <p14:xfrm>
                <a:off x="3444424" y="2298069"/>
                <a:ext cx="97920" cy="284544"/>
              </p14:xfrm>
            </p:contentPart>
          </mc:Choice>
          <mc:Fallback xmlns="">
            <p:pic>
              <p:nvPicPr>
                <p:cNvPr id="79" name="Ink 78">
                  <a:extLst>
                    <a:ext uri="{FF2B5EF4-FFF2-40B4-BE49-F238E27FC236}">
                      <a16:creationId xmlns:a16="http://schemas.microsoft.com/office/drawing/2014/main" id="{AF053409-D164-478D-A12D-3A71F38214B0}"/>
                    </a:ext>
                  </a:extLst>
                </p:cNvPr>
                <p:cNvPicPr/>
                <p:nvPr/>
              </p:nvPicPr>
              <p:blipFill>
                <a:blip r:embed="rId5"/>
                <a:stretch>
                  <a:fillRect/>
                </a:stretch>
              </p:blipFill>
              <p:spPr>
                <a:xfrm>
                  <a:off x="3437224" y="2290865"/>
                  <a:ext cx="111960" cy="298591"/>
                </a:xfrm>
                <a:prstGeom prst="rect">
                  <a:avLst/>
                </a:prstGeom>
              </p:spPr>
            </p:pic>
          </mc:Fallback>
        </mc:AlternateContent>
        <p:sp>
          <p:nvSpPr>
            <p:cNvPr id="164" name="Rectangle 163">
              <a:extLst>
                <a:ext uri="{FF2B5EF4-FFF2-40B4-BE49-F238E27FC236}">
                  <a16:creationId xmlns:a16="http://schemas.microsoft.com/office/drawing/2014/main" id="{C44F95E9-1361-4030-862B-B5482EBDBEAB}"/>
                </a:ext>
              </a:extLst>
            </p:cNvPr>
            <p:cNvSpPr/>
            <p:nvPr/>
          </p:nvSpPr>
          <p:spPr>
            <a:xfrm>
              <a:off x="3104573" y="1806647"/>
              <a:ext cx="2305050" cy="51820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a:solidFill>
                    <a:prstClr val="black"/>
                  </a:solidFill>
                  <a:latin typeface="Arial" panose="020B0604020202020204" pitchFamily="34" charset="0"/>
                  <a:cs typeface="Arial" panose="020B0604020202020204" pitchFamily="34" charset="0"/>
                </a:rPr>
                <a:t>Financial Strategy, Planning &amp; Performance FD</a:t>
              </a:r>
            </a:p>
            <a:p>
              <a:pPr algn="ctr">
                <a:defRPr/>
              </a:pPr>
              <a:r>
                <a:rPr lang="en-US" sz="750" dirty="0">
                  <a:solidFill>
                    <a:prstClr val="black"/>
                  </a:solidFill>
                  <a:latin typeface="Arial" panose="020B0604020202020204" pitchFamily="34" charset="0"/>
                  <a:cs typeface="Arial" panose="020B0604020202020204" pitchFamily="34" charset="0"/>
                </a:rPr>
                <a:t>(Caroline Patterson)</a:t>
              </a:r>
            </a:p>
          </p:txBody>
        </p:sp>
        <p:sp>
          <p:nvSpPr>
            <p:cNvPr id="165" name="Rectangle 164">
              <a:extLst>
                <a:ext uri="{FF2B5EF4-FFF2-40B4-BE49-F238E27FC236}">
                  <a16:creationId xmlns:a16="http://schemas.microsoft.com/office/drawing/2014/main" id="{F3C04D04-5B3B-4F91-BFE0-649F0696D6D1}"/>
                </a:ext>
              </a:extLst>
            </p:cNvPr>
            <p:cNvSpPr/>
            <p:nvPr/>
          </p:nvSpPr>
          <p:spPr>
            <a:xfrm>
              <a:off x="3096132" y="2484009"/>
              <a:ext cx="1044575" cy="8350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750" dirty="0">
                  <a:solidFill>
                    <a:prstClr val="black"/>
                  </a:solidFill>
                  <a:latin typeface="Arial" panose="020B0604020202020204" pitchFamily="34" charset="0"/>
                  <a:cs typeface="Arial" panose="020B0604020202020204" pitchFamily="34" charset="0"/>
                </a:rPr>
                <a:t>Finance,  Strategy &amp; Planning</a:t>
              </a:r>
            </a:p>
            <a:p>
              <a:pPr algn="ctr">
                <a:defRPr/>
              </a:pPr>
              <a:r>
                <a:rPr lang="en-GB" sz="750" dirty="0">
                  <a:solidFill>
                    <a:prstClr val="black"/>
                  </a:solidFill>
                  <a:latin typeface="Arial" panose="020B0604020202020204" pitchFamily="34" charset="0"/>
                  <a:cs typeface="Arial" panose="020B0604020202020204" pitchFamily="34" charset="0"/>
                </a:rPr>
                <a:t>(Matt Shelley)</a:t>
              </a:r>
            </a:p>
          </p:txBody>
        </p:sp>
        <p:sp>
          <p:nvSpPr>
            <p:cNvPr id="166" name="Rectangle 165">
              <a:extLst>
                <a:ext uri="{FF2B5EF4-FFF2-40B4-BE49-F238E27FC236}">
                  <a16:creationId xmlns:a16="http://schemas.microsoft.com/office/drawing/2014/main" id="{B127A587-75C2-4D2C-85C1-3074392E4F78}"/>
                </a:ext>
              </a:extLst>
            </p:cNvPr>
            <p:cNvSpPr/>
            <p:nvPr/>
          </p:nvSpPr>
          <p:spPr>
            <a:xfrm>
              <a:off x="3748546" y="4377416"/>
              <a:ext cx="1131887" cy="331787"/>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Commercial</a:t>
              </a:r>
            </a:p>
          </p:txBody>
        </p:sp>
        <p:sp>
          <p:nvSpPr>
            <p:cNvPr id="167" name="Rectangle 166">
              <a:extLst>
                <a:ext uri="{FF2B5EF4-FFF2-40B4-BE49-F238E27FC236}">
                  <a16:creationId xmlns:a16="http://schemas.microsoft.com/office/drawing/2014/main" id="{56233121-4ABD-4A78-BF5F-468D98BEAF72}"/>
                </a:ext>
              </a:extLst>
            </p:cNvPr>
            <p:cNvSpPr/>
            <p:nvPr/>
          </p:nvSpPr>
          <p:spPr>
            <a:xfrm>
              <a:off x="3748545" y="4750271"/>
              <a:ext cx="1131888" cy="33020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Income &amp; Debt</a:t>
              </a:r>
            </a:p>
          </p:txBody>
        </p:sp>
        <p:cxnSp>
          <p:nvCxnSpPr>
            <p:cNvPr id="168" name="Connector: Elbow 167">
              <a:extLst>
                <a:ext uri="{FF2B5EF4-FFF2-40B4-BE49-F238E27FC236}">
                  <a16:creationId xmlns:a16="http://schemas.microsoft.com/office/drawing/2014/main" id="{CE28329C-4157-4044-BDFF-5665C055E553}"/>
                </a:ext>
              </a:extLst>
            </p:cNvPr>
            <p:cNvCxnSpPr>
              <a:cxnSpLocks/>
              <a:stCxn id="164" idx="2"/>
              <a:endCxn id="165" idx="3"/>
            </p:cNvCxnSpPr>
            <p:nvPr/>
          </p:nvCxnSpPr>
          <p:spPr>
            <a:xfrm rot="5400000">
              <a:off x="3910568" y="2554990"/>
              <a:ext cx="576670" cy="11639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1692FAED-A1B1-4CBD-85C3-FFC1F1FFFCB2}"/>
                </a:ext>
              </a:extLst>
            </p:cNvPr>
            <p:cNvCxnSpPr>
              <a:cxnSpLocks/>
              <a:stCxn id="164" idx="2"/>
              <a:endCxn id="165" idx="3"/>
            </p:cNvCxnSpPr>
            <p:nvPr/>
          </p:nvCxnSpPr>
          <p:spPr>
            <a:xfrm rot="5400000">
              <a:off x="3910568" y="2554990"/>
              <a:ext cx="576670" cy="11639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45948D51-7342-4A0B-9A97-D81BB32A6D79}"/>
                </a:ext>
              </a:extLst>
            </p:cNvPr>
            <p:cNvSpPr/>
            <p:nvPr/>
          </p:nvSpPr>
          <p:spPr>
            <a:xfrm>
              <a:off x="3104574" y="3430371"/>
              <a:ext cx="1047105" cy="8220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black"/>
                  </a:solidFill>
                  <a:latin typeface="Arial" panose="020B0604020202020204" pitchFamily="34" charset="0"/>
                  <a:cs typeface="Arial" panose="020B0604020202020204" pitchFamily="34" charset="0"/>
                </a:rPr>
                <a:t>Commercial Finance,  Income &amp; OAG</a:t>
              </a:r>
            </a:p>
            <a:p>
              <a:pPr algn="ctr">
                <a:defRPr/>
              </a:pPr>
              <a:r>
                <a:rPr lang="da-DK" sz="750" i="1" dirty="0">
                  <a:solidFill>
                    <a:prstClr val="black"/>
                  </a:solidFill>
                  <a:latin typeface="Arial" panose="020B0604020202020204" pitchFamily="34" charset="0"/>
                  <a:cs typeface="Arial" panose="020B0604020202020204" pitchFamily="34" charset="0"/>
                </a:rPr>
                <a:t>(</a:t>
              </a:r>
              <a:r>
                <a:rPr lang="en-GB" sz="75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Vignes Mahalingam</a:t>
              </a:r>
              <a:r>
                <a:rPr lang="da-DK" sz="750" dirty="0">
                  <a:solidFill>
                    <a:prstClr val="black"/>
                  </a:solidFill>
                  <a:latin typeface="Arial" panose="020B0604020202020204" pitchFamily="34" charset="0"/>
                  <a:cs typeface="Arial" panose="020B0604020202020204" pitchFamily="34" charset="0"/>
                </a:rPr>
                <a:t>)</a:t>
              </a:r>
            </a:p>
          </p:txBody>
        </p:sp>
        <p:sp>
          <p:nvSpPr>
            <p:cNvPr id="171" name="Rectangle 170">
              <a:extLst>
                <a:ext uri="{FF2B5EF4-FFF2-40B4-BE49-F238E27FC236}">
                  <a16:creationId xmlns:a16="http://schemas.microsoft.com/office/drawing/2014/main" id="{CAC373B9-11CF-476E-951A-3860AE229E5D}"/>
                </a:ext>
              </a:extLst>
            </p:cNvPr>
            <p:cNvSpPr/>
            <p:nvPr/>
          </p:nvSpPr>
          <p:spPr>
            <a:xfrm>
              <a:off x="4413578" y="2484009"/>
              <a:ext cx="1044575" cy="83250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750" dirty="0">
                  <a:solidFill>
                    <a:prstClr val="black"/>
                  </a:solidFill>
                  <a:latin typeface="Arial" panose="020B0604020202020204" pitchFamily="34" charset="0"/>
                  <a:cs typeface="Arial" panose="020B0604020202020204" pitchFamily="34" charset="0"/>
                </a:rPr>
                <a:t>Planning &amp; Performance</a:t>
              </a:r>
            </a:p>
            <a:p>
              <a:pPr algn="ctr"/>
              <a:r>
                <a:rPr lang="en-GB" sz="750" dirty="0">
                  <a:solidFill>
                    <a:prstClr val="black"/>
                  </a:solidFill>
                  <a:latin typeface="Arial" panose="020B0604020202020204" pitchFamily="34" charset="0"/>
                  <a:cs typeface="Arial" panose="020B0604020202020204" pitchFamily="34" charset="0"/>
                </a:rPr>
                <a:t>(Wayne Sumner)</a:t>
              </a:r>
            </a:p>
          </p:txBody>
        </p:sp>
        <p:cxnSp>
          <p:nvCxnSpPr>
            <p:cNvPr id="172" name="Connector: Elbow 171">
              <a:extLst>
                <a:ext uri="{FF2B5EF4-FFF2-40B4-BE49-F238E27FC236}">
                  <a16:creationId xmlns:a16="http://schemas.microsoft.com/office/drawing/2014/main" id="{C4872097-BCA8-485B-9795-3BC20A79DE9F}"/>
                </a:ext>
              </a:extLst>
            </p:cNvPr>
            <p:cNvCxnSpPr>
              <a:cxnSpLocks/>
              <a:stCxn id="164" idx="2"/>
              <a:endCxn id="170" idx="3"/>
            </p:cNvCxnSpPr>
            <p:nvPr/>
          </p:nvCxnSpPr>
          <p:spPr>
            <a:xfrm rot="5400000">
              <a:off x="3446123" y="3030407"/>
              <a:ext cx="1516531" cy="105421"/>
            </a:xfrm>
            <a:prstGeom prst="bentConnector2">
              <a:avLst/>
            </a:prstGeom>
          </p:spPr>
          <p:style>
            <a:lnRef idx="1">
              <a:schemeClr val="dk1"/>
            </a:lnRef>
            <a:fillRef idx="0">
              <a:schemeClr val="dk1"/>
            </a:fillRef>
            <a:effectRef idx="0">
              <a:schemeClr val="dk1"/>
            </a:effectRef>
            <a:fontRef idx="minor">
              <a:schemeClr val="tx1"/>
            </a:fontRef>
          </p:style>
        </p:cxnSp>
        <p:cxnSp>
          <p:nvCxnSpPr>
            <p:cNvPr id="173" name="Connector: Elbow 172">
              <a:extLst>
                <a:ext uri="{FF2B5EF4-FFF2-40B4-BE49-F238E27FC236}">
                  <a16:creationId xmlns:a16="http://schemas.microsoft.com/office/drawing/2014/main" id="{E28A9A68-D1DC-4881-BFEF-E12753E0F8C1}"/>
                </a:ext>
              </a:extLst>
            </p:cNvPr>
            <p:cNvCxnSpPr>
              <a:cxnSpLocks/>
              <a:stCxn id="164" idx="2"/>
              <a:endCxn id="171" idx="1"/>
            </p:cNvCxnSpPr>
            <p:nvPr/>
          </p:nvCxnSpPr>
          <p:spPr>
            <a:xfrm rot="16200000" flipH="1">
              <a:off x="4047633" y="2534316"/>
              <a:ext cx="575411" cy="156480"/>
            </a:xfrm>
            <a:prstGeom prst="bentConnector2">
              <a:avLst/>
            </a:prstGeom>
          </p:spPr>
          <p:style>
            <a:lnRef idx="1">
              <a:schemeClr val="dk1"/>
            </a:lnRef>
            <a:fillRef idx="0">
              <a:schemeClr val="dk1"/>
            </a:fillRef>
            <a:effectRef idx="0">
              <a:schemeClr val="dk1"/>
            </a:effectRef>
            <a:fontRef idx="minor">
              <a:schemeClr val="tx1"/>
            </a:fontRef>
          </p:style>
        </p:cxnSp>
        <p:cxnSp>
          <p:nvCxnSpPr>
            <p:cNvPr id="174" name="Connector: Elbow 173">
              <a:extLst>
                <a:ext uri="{FF2B5EF4-FFF2-40B4-BE49-F238E27FC236}">
                  <a16:creationId xmlns:a16="http://schemas.microsoft.com/office/drawing/2014/main" id="{BFEBAD0D-931E-4155-8032-09CF8777A230}"/>
                </a:ext>
              </a:extLst>
            </p:cNvPr>
            <p:cNvCxnSpPr>
              <a:cxnSpLocks/>
              <a:stCxn id="170" idx="2"/>
              <a:endCxn id="166" idx="1"/>
            </p:cNvCxnSpPr>
            <p:nvPr/>
          </p:nvCxnSpPr>
          <p:spPr>
            <a:xfrm rot="16200000" flipH="1">
              <a:off x="3542878" y="4337642"/>
              <a:ext cx="290916" cy="120419"/>
            </a:xfrm>
            <a:prstGeom prst="bentConnector2">
              <a:avLst/>
            </a:prstGeom>
          </p:spPr>
          <p:style>
            <a:lnRef idx="1">
              <a:schemeClr val="dk1"/>
            </a:lnRef>
            <a:fillRef idx="0">
              <a:schemeClr val="dk1"/>
            </a:fillRef>
            <a:effectRef idx="0">
              <a:schemeClr val="dk1"/>
            </a:effectRef>
            <a:fontRef idx="minor">
              <a:schemeClr val="tx1"/>
            </a:fontRef>
          </p:style>
        </p:cxnSp>
        <p:cxnSp>
          <p:nvCxnSpPr>
            <p:cNvPr id="175" name="Connector: Elbow 174">
              <a:extLst>
                <a:ext uri="{FF2B5EF4-FFF2-40B4-BE49-F238E27FC236}">
                  <a16:creationId xmlns:a16="http://schemas.microsoft.com/office/drawing/2014/main" id="{098E8BEC-AA90-48B9-981F-6E696F8ED179}"/>
                </a:ext>
              </a:extLst>
            </p:cNvPr>
            <p:cNvCxnSpPr>
              <a:cxnSpLocks/>
              <a:stCxn id="170" idx="2"/>
              <a:endCxn id="167" idx="1"/>
            </p:cNvCxnSpPr>
            <p:nvPr/>
          </p:nvCxnSpPr>
          <p:spPr>
            <a:xfrm rot="16200000" flipH="1">
              <a:off x="3356848" y="4523673"/>
              <a:ext cx="662977" cy="120418"/>
            </a:xfrm>
            <a:prstGeom prst="bentConnector2">
              <a:avLst/>
            </a:prstGeom>
          </p:spPr>
          <p:style>
            <a:lnRef idx="1">
              <a:schemeClr val="dk1"/>
            </a:lnRef>
            <a:fillRef idx="0">
              <a:schemeClr val="dk1"/>
            </a:fillRef>
            <a:effectRef idx="0">
              <a:schemeClr val="dk1"/>
            </a:effectRef>
            <a:fontRef idx="minor">
              <a:schemeClr val="tx1"/>
            </a:fontRef>
          </p:style>
        </p:cxnSp>
        <p:sp>
          <p:nvSpPr>
            <p:cNvPr id="176" name="Rectangle 175">
              <a:extLst>
                <a:ext uri="{FF2B5EF4-FFF2-40B4-BE49-F238E27FC236}">
                  <a16:creationId xmlns:a16="http://schemas.microsoft.com/office/drawing/2014/main" id="{98886F7D-B398-4FB4-B2AA-6CAC11134C49}"/>
                </a:ext>
              </a:extLst>
            </p:cNvPr>
            <p:cNvSpPr/>
            <p:nvPr/>
          </p:nvSpPr>
          <p:spPr>
            <a:xfrm>
              <a:off x="3748546" y="5120636"/>
              <a:ext cx="1131887" cy="33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750" dirty="0">
                  <a:solidFill>
                    <a:prstClr val="white"/>
                  </a:solidFill>
                  <a:latin typeface="Arial" panose="020B0604020202020204" pitchFamily="34" charset="0"/>
                  <a:cs typeface="Arial" panose="020B0604020202020204" pitchFamily="34" charset="0"/>
                </a:rPr>
                <a:t>OAG</a:t>
              </a:r>
            </a:p>
          </p:txBody>
        </p:sp>
        <p:cxnSp>
          <p:nvCxnSpPr>
            <p:cNvPr id="177" name="Connector: Elbow 176">
              <a:extLst>
                <a:ext uri="{FF2B5EF4-FFF2-40B4-BE49-F238E27FC236}">
                  <a16:creationId xmlns:a16="http://schemas.microsoft.com/office/drawing/2014/main" id="{0D5F8B03-CC50-4217-957D-3645958626ED}"/>
                </a:ext>
              </a:extLst>
            </p:cNvPr>
            <p:cNvCxnSpPr>
              <a:cxnSpLocks/>
              <a:stCxn id="170" idx="2"/>
              <a:endCxn id="176" idx="1"/>
            </p:cNvCxnSpPr>
            <p:nvPr/>
          </p:nvCxnSpPr>
          <p:spPr>
            <a:xfrm rot="16200000" flipH="1">
              <a:off x="3171665" y="4708855"/>
              <a:ext cx="1033342" cy="120419"/>
            </a:xfrm>
            <a:prstGeom prst="bentConnector2">
              <a:avLst/>
            </a:prstGeom>
          </p:spPr>
          <p:style>
            <a:lnRef idx="1">
              <a:schemeClr val="dk1"/>
            </a:lnRef>
            <a:fillRef idx="0">
              <a:schemeClr val="dk1"/>
            </a:fillRef>
            <a:effectRef idx="0">
              <a:schemeClr val="dk1"/>
            </a:effectRef>
            <a:fontRef idx="minor">
              <a:schemeClr val="tx1"/>
            </a:fontRef>
          </p:style>
        </p:cxnSp>
      </p:grpSp>
      <p:cxnSp>
        <p:nvCxnSpPr>
          <p:cNvPr id="178" name="Connector: Elbow 177">
            <a:extLst>
              <a:ext uri="{FF2B5EF4-FFF2-40B4-BE49-F238E27FC236}">
                <a16:creationId xmlns:a16="http://schemas.microsoft.com/office/drawing/2014/main" id="{5B58E9FE-62D9-4AC4-8C94-9B6C40581508}"/>
              </a:ext>
            </a:extLst>
          </p:cNvPr>
          <p:cNvCxnSpPr>
            <a:cxnSpLocks/>
            <a:endCxn id="138" idx="1"/>
          </p:cNvCxnSpPr>
          <p:nvPr/>
        </p:nvCxnSpPr>
        <p:spPr>
          <a:xfrm rot="16200000" flipH="1">
            <a:off x="3775303" y="6796287"/>
            <a:ext cx="3692160" cy="456572"/>
          </a:xfrm>
          <a:prstGeom prst="bentConnector2">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A76FED3F-1C36-4D5D-A171-30BCF38AEDF0}"/>
              </a:ext>
            </a:extLst>
          </p:cNvPr>
          <p:cNvSpPr/>
          <p:nvPr/>
        </p:nvSpPr>
        <p:spPr>
          <a:xfrm>
            <a:off x="1167813" y="8269986"/>
            <a:ext cx="1343638" cy="276999"/>
          </a:xfrm>
          <a:prstGeom prst="rect">
            <a:avLst/>
          </a:prstGeom>
        </p:spPr>
        <p:txBody>
          <a:bodyPr wrap="none">
            <a:spAutoFit/>
          </a:bodyPr>
          <a:lstStyle/>
          <a:p>
            <a:r>
              <a:rPr lang="en-GB" sz="1200" dirty="0"/>
              <a:t>*(February 2021)</a:t>
            </a:r>
          </a:p>
        </p:txBody>
      </p:sp>
      <p:sp>
        <p:nvSpPr>
          <p:cNvPr id="180" name="Rectangle 179">
            <a:extLst>
              <a:ext uri="{FF2B5EF4-FFF2-40B4-BE49-F238E27FC236}">
                <a16:creationId xmlns:a16="http://schemas.microsoft.com/office/drawing/2014/main" id="{FAE4131C-AFCA-43EA-8BC2-AEDFFBD0CFF9}"/>
              </a:ext>
            </a:extLst>
          </p:cNvPr>
          <p:cNvSpPr/>
          <p:nvPr/>
        </p:nvSpPr>
        <p:spPr>
          <a:xfrm>
            <a:off x="5941262" y="3768413"/>
            <a:ext cx="836507" cy="65083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sz="750" dirty="0">
                <a:solidFill>
                  <a:prstClr val="black"/>
                </a:solidFill>
                <a:latin typeface="Arial" panose="020B0604020202020204" pitchFamily="34" charset="0"/>
                <a:cs typeface="Arial" panose="020B0604020202020204" pitchFamily="34" charset="0"/>
              </a:rPr>
              <a:t>Pensions Operations</a:t>
            </a:r>
          </a:p>
          <a:p>
            <a:pPr algn="ctr"/>
            <a:r>
              <a:rPr lang="da-DK" sz="750" dirty="0">
                <a:solidFill>
                  <a:prstClr val="black"/>
                </a:solidFill>
                <a:latin typeface="Arial" panose="020B0604020202020204" pitchFamily="34" charset="0"/>
                <a:cs typeface="Arial" panose="020B0604020202020204" pitchFamily="34" charset="0"/>
              </a:rPr>
              <a:t>(David Holmes)</a:t>
            </a:r>
          </a:p>
        </p:txBody>
      </p:sp>
      <p:cxnSp>
        <p:nvCxnSpPr>
          <p:cNvPr id="181" name="Straight Connector 180">
            <a:extLst>
              <a:ext uri="{FF2B5EF4-FFF2-40B4-BE49-F238E27FC236}">
                <a16:creationId xmlns:a16="http://schemas.microsoft.com/office/drawing/2014/main" id="{381762A3-30C6-4DC7-87A7-C072B74514B3}"/>
              </a:ext>
            </a:extLst>
          </p:cNvPr>
          <p:cNvCxnSpPr>
            <a:endCxn id="180" idx="1"/>
          </p:cNvCxnSpPr>
          <p:nvPr/>
        </p:nvCxnSpPr>
        <p:spPr>
          <a:xfrm>
            <a:off x="5791165" y="4093093"/>
            <a:ext cx="150097" cy="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956BDC5B-2DDC-4CCB-8E94-BA7AF6F60A76}"/>
              </a:ext>
            </a:extLst>
          </p:cNvPr>
          <p:cNvSpPr/>
          <p:nvPr/>
        </p:nvSpPr>
        <p:spPr>
          <a:xfrm>
            <a:off x="4856603" y="3775723"/>
            <a:ext cx="836507" cy="65083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a-DK" sz="750" dirty="0">
                <a:solidFill>
                  <a:prstClr val="black"/>
                </a:solidFill>
                <a:latin typeface="Arial" panose="020B0604020202020204" pitchFamily="34" charset="0"/>
                <a:cs typeface="Arial" panose="020B0604020202020204" pitchFamily="34" charset="0"/>
              </a:rPr>
              <a:t>Tax CoE (cross-gov’t)</a:t>
            </a:r>
          </a:p>
          <a:p>
            <a:pPr algn="ctr"/>
            <a:r>
              <a:rPr lang="da-DK" sz="750" dirty="0">
                <a:solidFill>
                  <a:prstClr val="black"/>
                </a:solidFill>
                <a:latin typeface="Arial" panose="020B0604020202020204" pitchFamily="34" charset="0"/>
                <a:cs typeface="Arial" panose="020B0604020202020204" pitchFamily="34" charset="0"/>
              </a:rPr>
              <a:t>(Martin Watson)</a:t>
            </a:r>
          </a:p>
        </p:txBody>
      </p:sp>
      <p:cxnSp>
        <p:nvCxnSpPr>
          <p:cNvPr id="208" name="Straight Connector 207">
            <a:extLst>
              <a:ext uri="{FF2B5EF4-FFF2-40B4-BE49-F238E27FC236}">
                <a16:creationId xmlns:a16="http://schemas.microsoft.com/office/drawing/2014/main" id="{9358D8D1-C6F0-43D3-9DD9-59DE9D8B4DA4}"/>
              </a:ext>
            </a:extLst>
          </p:cNvPr>
          <p:cNvCxnSpPr>
            <a:cxnSpLocks/>
          </p:cNvCxnSpPr>
          <p:nvPr/>
        </p:nvCxnSpPr>
        <p:spPr>
          <a:xfrm>
            <a:off x="6531429" y="5169159"/>
            <a:ext cx="0" cy="335902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576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544" y="298913"/>
            <a:ext cx="4838061" cy="354847"/>
          </a:xfrm>
          <a:prstGeom prst="rect">
            <a:avLst/>
          </a:prstGeom>
        </p:spPr>
        <p:txBody>
          <a:bodyPr vert="horz" wrap="square" lIns="0" tIns="77095" rIns="0" bIns="0" rtlCol="0" anchor="t">
            <a:spAutoFit/>
          </a:bodyPr>
          <a:lstStyle/>
          <a:p>
            <a:pPr>
              <a:defRPr/>
            </a:pPr>
            <a:r>
              <a:rPr lang="en-US" sz="1400" b="1" u="sng" dirty="0">
                <a:solidFill>
                  <a:prstClr val="black"/>
                </a:solidFill>
                <a:latin typeface="Arial" panose="020B0604020202020204" pitchFamily="34" charset="0"/>
                <a:cs typeface="Arial" panose="020B0604020202020204" pitchFamily="34" charset="0"/>
              </a:rPr>
              <a:t>Business</a:t>
            </a:r>
            <a:r>
              <a:rPr lang="en-US" b="1" u="sng" dirty="0">
                <a:solidFill>
                  <a:srgbClr val="000000"/>
                </a:solidFill>
                <a:latin typeface="Arial" panose="020B0604020202020204" pitchFamily="34" charset="0"/>
                <a:cs typeface="Arial" panose="020B0604020202020204" pitchFamily="34" charset="0"/>
              </a:rPr>
              <a:t> </a:t>
            </a:r>
            <a:r>
              <a:rPr lang="en-US" sz="1400" b="1" u="sng" dirty="0">
                <a:solidFill>
                  <a:prstClr val="black"/>
                </a:solidFill>
                <a:latin typeface="Arial" panose="020B0604020202020204" pitchFamily="34" charset="0"/>
                <a:cs typeface="Arial" panose="020B0604020202020204" pitchFamily="34" charset="0"/>
              </a:rPr>
              <a:t>Plan 2021-22 CFOG</a:t>
            </a:r>
            <a:endParaRPr lang="en-US" sz="1400" b="1" u="sng" dirty="0">
              <a:solidFill>
                <a:prstClr val="black"/>
              </a:solidFill>
              <a:highlight>
                <a:srgbClr val="FFFF00"/>
              </a:highligh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CD5C66C3-D896-4A0F-9B03-7201BEF79C7B}"/>
              </a:ext>
            </a:extLst>
          </p:cNvPr>
          <p:cNvSpPr>
            <a:spLocks noChangeArrowheads="1"/>
          </p:cNvSpPr>
          <p:nvPr/>
        </p:nvSpPr>
        <p:spPr bwMode="auto">
          <a:xfrm>
            <a:off x="161925" y="233675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271">
              <a:defRPr/>
            </a:pPr>
            <a:endParaRPr lang="en-GB">
              <a:solidFill>
                <a:prstClr val="black"/>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1349F457-0816-4553-AD9F-4134D1E8A003}"/>
              </a:ext>
            </a:extLst>
          </p:cNvPr>
          <p:cNvSpPr>
            <a:spLocks noChangeArrowheads="1"/>
          </p:cNvSpPr>
          <p:nvPr/>
        </p:nvSpPr>
        <p:spPr bwMode="auto">
          <a:xfrm>
            <a:off x="161927" y="589200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09688" algn="l"/>
              </a:tabLst>
              <a:defRPr>
                <a:solidFill>
                  <a:schemeClr val="tx1"/>
                </a:solidFill>
                <a:latin typeface="Arial" panose="020B0604020202020204" pitchFamily="34" charset="0"/>
              </a:defRPr>
            </a:lvl1pPr>
            <a:lvl2pPr eaLnBrk="0" fontAlgn="base" hangingPunct="0">
              <a:spcBef>
                <a:spcPct val="0"/>
              </a:spcBef>
              <a:spcAft>
                <a:spcPct val="0"/>
              </a:spcAft>
              <a:tabLst>
                <a:tab pos="1309688" algn="l"/>
              </a:tabLst>
              <a:defRPr>
                <a:solidFill>
                  <a:schemeClr val="tx1"/>
                </a:solidFill>
                <a:latin typeface="Arial" panose="020B0604020202020204" pitchFamily="34" charset="0"/>
              </a:defRPr>
            </a:lvl2pPr>
            <a:lvl3pPr eaLnBrk="0" fontAlgn="base" hangingPunct="0">
              <a:spcBef>
                <a:spcPct val="0"/>
              </a:spcBef>
              <a:spcAft>
                <a:spcPct val="0"/>
              </a:spcAft>
              <a:tabLst>
                <a:tab pos="1309688" algn="l"/>
              </a:tabLst>
              <a:defRPr>
                <a:solidFill>
                  <a:schemeClr val="tx1"/>
                </a:solidFill>
                <a:latin typeface="Arial" panose="020B0604020202020204" pitchFamily="34" charset="0"/>
              </a:defRPr>
            </a:lvl3pPr>
            <a:lvl4pPr eaLnBrk="0" fontAlgn="base" hangingPunct="0">
              <a:spcBef>
                <a:spcPct val="0"/>
              </a:spcBef>
              <a:spcAft>
                <a:spcPct val="0"/>
              </a:spcAft>
              <a:tabLst>
                <a:tab pos="1309688" algn="l"/>
              </a:tabLst>
              <a:defRPr>
                <a:solidFill>
                  <a:schemeClr val="tx1"/>
                </a:solidFill>
                <a:latin typeface="Arial" panose="020B0604020202020204" pitchFamily="34" charset="0"/>
              </a:defRPr>
            </a:lvl4pPr>
            <a:lvl5pPr eaLnBrk="0" fontAlgn="base" hangingPunct="0">
              <a:spcBef>
                <a:spcPct val="0"/>
              </a:spcBef>
              <a:spcAft>
                <a:spcPct val="0"/>
              </a:spcAft>
              <a:tabLst>
                <a:tab pos="1309688" algn="l"/>
              </a:tabLst>
              <a:defRPr>
                <a:solidFill>
                  <a:schemeClr val="tx1"/>
                </a:solidFill>
                <a:latin typeface="Arial" panose="020B0604020202020204" pitchFamily="34" charset="0"/>
              </a:defRPr>
            </a:lvl5pPr>
            <a:lvl6pPr eaLnBrk="0" fontAlgn="base" hangingPunct="0">
              <a:spcBef>
                <a:spcPct val="0"/>
              </a:spcBef>
              <a:spcAft>
                <a:spcPct val="0"/>
              </a:spcAft>
              <a:tabLst>
                <a:tab pos="1309688" algn="l"/>
              </a:tabLst>
              <a:defRPr>
                <a:solidFill>
                  <a:schemeClr val="tx1"/>
                </a:solidFill>
                <a:latin typeface="Arial" panose="020B0604020202020204" pitchFamily="34" charset="0"/>
              </a:defRPr>
            </a:lvl6pPr>
            <a:lvl7pPr eaLnBrk="0" fontAlgn="base" hangingPunct="0">
              <a:spcBef>
                <a:spcPct val="0"/>
              </a:spcBef>
              <a:spcAft>
                <a:spcPct val="0"/>
              </a:spcAft>
              <a:tabLst>
                <a:tab pos="1309688" algn="l"/>
              </a:tabLst>
              <a:defRPr>
                <a:solidFill>
                  <a:schemeClr val="tx1"/>
                </a:solidFill>
                <a:latin typeface="Arial" panose="020B0604020202020204" pitchFamily="34" charset="0"/>
              </a:defRPr>
            </a:lvl7pPr>
            <a:lvl8pPr eaLnBrk="0" fontAlgn="base" hangingPunct="0">
              <a:spcBef>
                <a:spcPct val="0"/>
              </a:spcBef>
              <a:spcAft>
                <a:spcPct val="0"/>
              </a:spcAft>
              <a:tabLst>
                <a:tab pos="1309688" algn="l"/>
              </a:tabLst>
              <a:defRPr>
                <a:solidFill>
                  <a:schemeClr val="tx1"/>
                </a:solidFill>
                <a:latin typeface="Arial" panose="020B0604020202020204" pitchFamily="34" charset="0"/>
              </a:defRPr>
            </a:lvl8pPr>
            <a:lvl9pPr eaLnBrk="0" fontAlgn="base" hangingPunct="0">
              <a:spcBef>
                <a:spcPct val="0"/>
              </a:spcBef>
              <a:spcAft>
                <a:spcPct val="0"/>
              </a:spcAft>
              <a:tabLst>
                <a:tab pos="1309688" algn="l"/>
              </a:tabLst>
              <a:defRPr>
                <a:solidFill>
                  <a:schemeClr val="tx1"/>
                </a:solidFill>
                <a:latin typeface="Arial" panose="020B0604020202020204" pitchFamily="34" charset="0"/>
              </a:defRPr>
            </a:lvl9pPr>
          </a:lstStyle>
          <a:p>
            <a:pPr defTabSz="914271">
              <a:tabLst>
                <a:tab pos="1309504" algn="l"/>
              </a:tabLst>
              <a:defRPr/>
            </a:pPr>
            <a:endParaRPr lang="en-GB" altLang="en-US">
              <a:solidFill>
                <a:prstClr val="black"/>
              </a:solidFill>
              <a:cs typeface="Arial" panose="020B0604020202020204" pitchFamily="34" charset="0"/>
            </a:endParaRPr>
          </a:p>
        </p:txBody>
      </p:sp>
      <p:sp>
        <p:nvSpPr>
          <p:cNvPr id="19" name="Text Box 2">
            <a:extLst>
              <a:ext uri="{FF2B5EF4-FFF2-40B4-BE49-F238E27FC236}">
                <a16:creationId xmlns:a16="http://schemas.microsoft.com/office/drawing/2014/main" id="{351DE1D8-0A33-472A-BE15-9A93D691DAF7}"/>
              </a:ext>
            </a:extLst>
          </p:cNvPr>
          <p:cNvSpPr txBox="1">
            <a:spLocks noChangeArrowheads="1"/>
          </p:cNvSpPr>
          <p:nvPr/>
        </p:nvSpPr>
        <p:spPr bwMode="auto">
          <a:xfrm>
            <a:off x="4702175" y="7585200"/>
            <a:ext cx="2038350" cy="44577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271">
              <a:lnSpc>
                <a:spcPct val="107000"/>
              </a:lnSpc>
              <a:spcAft>
                <a:spcPts val="800"/>
              </a:spcAft>
              <a:defRPr/>
            </a:pPr>
            <a:r>
              <a:rPr lang="en-GB" sz="1100" kern="0" dirty="0">
                <a:solidFill>
                  <a:srgbClr val="FFFFFF"/>
                </a:solidFill>
                <a:latin typeface="Arial" panose="020B0604020202020204" pitchFamily="34" charset="0"/>
                <a:ea typeface="Calibri" panose="020F0502020204030204" pitchFamily="34" charset="0"/>
                <a:cs typeface="Arial" panose="020B0604020202020204" pitchFamily="34" charset="0"/>
              </a:rPr>
              <a:t>Provide modern, fit-for-purpose XXX</a:t>
            </a:r>
            <a:endParaRPr lang="en-GB" sz="1100" kern="0" dirty="0">
              <a:solidFill>
                <a:sysClr val="window" lastClr="FFFFFF"/>
              </a:solidFill>
              <a:latin typeface="Arial" panose="020B0604020202020204" pitchFamily="34" charset="0"/>
              <a:ea typeface="Calibri" panose="020F0502020204030204" pitchFamily="34" charset="0"/>
              <a:cs typeface="Arial" panose="020B0604020202020204" pitchFamily="34" charset="0"/>
            </a:endParaRPr>
          </a:p>
        </p:txBody>
      </p:sp>
      <p:sp>
        <p:nvSpPr>
          <p:cNvPr id="22" name="Text Box 2">
            <a:extLst>
              <a:ext uri="{FF2B5EF4-FFF2-40B4-BE49-F238E27FC236}">
                <a16:creationId xmlns:a16="http://schemas.microsoft.com/office/drawing/2014/main" id="{8F3726F4-66B7-4EAD-B7DE-936708294351}"/>
              </a:ext>
            </a:extLst>
          </p:cNvPr>
          <p:cNvSpPr txBox="1">
            <a:spLocks noChangeArrowheads="1"/>
          </p:cNvSpPr>
          <p:nvPr/>
        </p:nvSpPr>
        <p:spPr bwMode="auto">
          <a:xfrm>
            <a:off x="4647565" y="8425940"/>
            <a:ext cx="1905000" cy="44577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271">
              <a:lnSpc>
                <a:spcPct val="107000"/>
              </a:lnSpc>
              <a:spcAft>
                <a:spcPts val="800"/>
              </a:spcAft>
              <a:defRPr/>
            </a:pPr>
            <a:r>
              <a:rPr lang="en-GB" sz="1100" kern="0" dirty="0">
                <a:solidFill>
                  <a:srgbClr val="FFFFFF"/>
                </a:solidFill>
                <a:latin typeface="Arial" panose="020B0604020202020204" pitchFamily="34" charset="0"/>
                <a:ea typeface="Calibri" panose="020F0502020204030204" pitchFamily="34" charset="0"/>
                <a:cs typeface="Arial" panose="020B0604020202020204" pitchFamily="34" charset="0"/>
              </a:rPr>
              <a:t>Meeting user needs</a:t>
            </a:r>
            <a:endParaRPr lang="en-GB" sz="1100" kern="0" dirty="0">
              <a:solidFill>
                <a:sysClr val="window" lastClr="FFFFFF"/>
              </a:solidFill>
              <a:latin typeface="Arial" panose="020B0604020202020204" pitchFamily="34" charset="0"/>
              <a:ea typeface="Calibri" panose="020F0502020204030204" pitchFamily="34" charset="0"/>
              <a:cs typeface="Arial" panose="020B0604020202020204" pitchFamily="34" charset="0"/>
            </a:endParaRPr>
          </a:p>
        </p:txBody>
      </p:sp>
      <p:sp>
        <p:nvSpPr>
          <p:cNvPr id="24" name="Text Box 374">
            <a:extLst>
              <a:ext uri="{FF2B5EF4-FFF2-40B4-BE49-F238E27FC236}">
                <a16:creationId xmlns:a16="http://schemas.microsoft.com/office/drawing/2014/main" id="{83950365-A0B0-42F8-8B01-BA13F9BAA7AA}"/>
              </a:ext>
            </a:extLst>
          </p:cNvPr>
          <p:cNvSpPr txBox="1"/>
          <p:nvPr/>
        </p:nvSpPr>
        <p:spPr>
          <a:xfrm>
            <a:off x="2940685" y="7357235"/>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5" name="Text Box 375">
            <a:extLst>
              <a:ext uri="{FF2B5EF4-FFF2-40B4-BE49-F238E27FC236}">
                <a16:creationId xmlns:a16="http://schemas.microsoft.com/office/drawing/2014/main" id="{AFC9B244-96F8-4111-B893-E1E0B7D49125}"/>
              </a:ext>
            </a:extLst>
          </p:cNvPr>
          <p:cNvSpPr txBox="1"/>
          <p:nvPr/>
        </p:nvSpPr>
        <p:spPr>
          <a:xfrm>
            <a:off x="5118735" y="7362950"/>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7" name="Text Box 4100">
            <a:extLst>
              <a:ext uri="{FF2B5EF4-FFF2-40B4-BE49-F238E27FC236}">
                <a16:creationId xmlns:a16="http://schemas.microsoft.com/office/drawing/2014/main" id="{3627DFDC-BCC4-4C59-84D4-AFDE91464545}"/>
              </a:ext>
            </a:extLst>
          </p:cNvPr>
          <p:cNvSpPr txBox="1"/>
          <p:nvPr/>
        </p:nvSpPr>
        <p:spPr>
          <a:xfrm>
            <a:off x="2934970" y="8208135"/>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8" name="Text Box 4102">
            <a:extLst>
              <a:ext uri="{FF2B5EF4-FFF2-40B4-BE49-F238E27FC236}">
                <a16:creationId xmlns:a16="http://schemas.microsoft.com/office/drawing/2014/main" id="{7FC1610E-7A61-4A47-BDD1-CA9E4D8B13F4}"/>
              </a:ext>
            </a:extLst>
          </p:cNvPr>
          <p:cNvSpPr txBox="1"/>
          <p:nvPr/>
        </p:nvSpPr>
        <p:spPr>
          <a:xfrm>
            <a:off x="5133975" y="8203690"/>
            <a:ext cx="1439545" cy="17462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r" defTabSz="914271">
              <a:lnSpc>
                <a:spcPct val="107000"/>
              </a:lnSpc>
              <a:spcAft>
                <a:spcPts val="800"/>
              </a:spcAft>
              <a:defRPr/>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XXXX</a:t>
            </a:r>
            <a:endParaRPr lang="en-GB" sz="11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27617C-B5C3-46BA-A520-DC11349080A1}"/>
              </a:ext>
            </a:extLst>
          </p:cNvPr>
          <p:cNvSpPr txBox="1"/>
          <p:nvPr/>
        </p:nvSpPr>
        <p:spPr>
          <a:xfrm>
            <a:off x="339491" y="1195302"/>
            <a:ext cx="6233553"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cs typeface="Segoe UI"/>
              </a:rPr>
              <a:t>Finance</a:t>
            </a:r>
            <a:r>
              <a:rPr lang="en-US" sz="3600" dirty="0">
                <a:cs typeface="Segoe UI"/>
              </a:rPr>
              <a:t>​</a:t>
            </a:r>
          </a:p>
          <a:p>
            <a:endParaRPr lang="en-US" dirty="0">
              <a:cs typeface="Segoe UI"/>
            </a:endParaRPr>
          </a:p>
          <a:p>
            <a:r>
              <a:rPr lang="en-US" b="1" dirty="0">
                <a:cs typeface="Segoe UI"/>
              </a:rPr>
              <a:t>Our mission</a:t>
            </a:r>
            <a:r>
              <a:rPr lang="en-US" dirty="0">
                <a:cs typeface="Segoe UI"/>
              </a:rPr>
              <a:t>​</a:t>
            </a:r>
          </a:p>
          <a:p>
            <a:r>
              <a:rPr lang="en-US" dirty="0">
                <a:cs typeface="Segoe UI"/>
              </a:rPr>
              <a:t>The Finance Function consists of 3 strands: Business Partnering, Management &amp; Control and Strategy, Planning &amp; Performance​</a:t>
            </a:r>
          </a:p>
          <a:p>
            <a:r>
              <a:rPr lang="en-US" dirty="0">
                <a:cs typeface="Segoe UI"/>
              </a:rPr>
              <a:t>Together we drive value, efficiency, excellent financial management and governance which puts finance at the heart of decision making. Collectively, we are committed in the development of our people and championing diversity and inclusion which are centered around our </a:t>
            </a:r>
            <a:r>
              <a:rPr lang="en-US" dirty="0" err="1">
                <a:cs typeface="Segoe UI"/>
              </a:rPr>
              <a:t>organisation’s</a:t>
            </a:r>
            <a:r>
              <a:rPr lang="en-US" dirty="0">
                <a:cs typeface="Segoe UI"/>
              </a:rPr>
              <a:t> core values ​</a:t>
            </a:r>
          </a:p>
          <a:p>
            <a:endParaRPr lang="en-US" dirty="0">
              <a:cs typeface="Segoe UI"/>
            </a:endParaRPr>
          </a:p>
          <a:p>
            <a:r>
              <a:rPr lang="en-US" b="1" dirty="0">
                <a:cs typeface="Segoe UI"/>
              </a:rPr>
              <a:t>Our vision</a:t>
            </a:r>
            <a:r>
              <a:rPr lang="en-US" dirty="0">
                <a:cs typeface="Segoe UI"/>
              </a:rPr>
              <a:t>​</a:t>
            </a:r>
          </a:p>
          <a:p>
            <a:r>
              <a:rPr lang="en-US" dirty="0">
                <a:cs typeface="Segoe UI"/>
              </a:rPr>
              <a:t>Our vision aligns to the Government Finance Function and focusses on the department’s priorities. We want to create a smarter, simpler, unified and data driven finance function that drives excellent outcomes; driving the agenda through an integrated approach with our business and functional partners for the longer-term.  Our ambition is to get the basics right, creating a high performing and diverse function that delivers quality services of continuous planning, performance assessment and evaluation, and risk management that enable the department to achieve its long-term departmental strategy, goals and priorities. Our ambition is </a:t>
            </a:r>
            <a:r>
              <a:rPr lang="en-US" dirty="0" err="1">
                <a:cs typeface="Segoe UI"/>
              </a:rPr>
              <a:t>centred</a:t>
            </a:r>
            <a:r>
              <a:rPr lang="en-US" dirty="0">
                <a:cs typeface="Segoe UI"/>
              </a:rPr>
              <a:t> around value creation and risk mitigation through oversight, robust challenge and timely reporting that drives actions​</a:t>
            </a:r>
          </a:p>
        </p:txBody>
      </p:sp>
    </p:spTree>
    <p:extLst>
      <p:ext uri="{BB962C8B-B14F-4D97-AF65-F5344CB8AC3E}">
        <p14:creationId xmlns:p14="http://schemas.microsoft.com/office/powerpoint/2010/main" val="340620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E0A32-D01D-4A77-AA53-F1ED2759DD01}"/>
              </a:ext>
            </a:extLst>
          </p:cNvPr>
          <p:cNvSpPr txBox="1"/>
          <p:nvPr/>
        </p:nvSpPr>
        <p:spPr>
          <a:xfrm>
            <a:off x="325857" y="936411"/>
            <a:ext cx="630172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Departmental Strategic Enabler - </a:t>
            </a:r>
            <a:r>
              <a:rPr lang="en-US" b="1" dirty="0"/>
              <a:t>Better Outcomes</a:t>
            </a:r>
            <a:endParaRPr lang="en-US" b="1" dirty="0">
              <a:cs typeface="Calibri"/>
            </a:endParaRPr>
          </a:p>
          <a:p>
            <a:endParaRPr lang="en-US" b="1" dirty="0"/>
          </a:p>
          <a:p>
            <a:r>
              <a:rPr lang="en-US" b="1" dirty="0"/>
              <a:t>Activity 1:  </a:t>
            </a:r>
            <a:r>
              <a:rPr lang="en-US" dirty="0"/>
              <a:t>Drive forward a range of activity to support the Accounting Officer and decision makers including ensuring funded plans are in place and that controls, governance, and reporting arrangements are robust    </a:t>
            </a:r>
            <a:endParaRPr lang="en-US" dirty="0">
              <a:cs typeface="Calibri"/>
            </a:endParaRPr>
          </a:p>
          <a:p>
            <a:endParaRPr lang="en-US" b="1"/>
          </a:p>
          <a:p>
            <a:r>
              <a:rPr lang="en-US" b="1" dirty="0"/>
              <a:t>Activity 2: </a:t>
            </a:r>
            <a:r>
              <a:rPr lang="en-US" dirty="0"/>
              <a:t>Embed an integrated departmental planning cycle in such a way that it engages staff in delivering priorities, through a well understood, efficient and transparent process</a:t>
            </a:r>
            <a:r>
              <a:rPr lang="en-US" b="1" dirty="0"/>
              <a:t> </a:t>
            </a:r>
            <a:endParaRPr lang="en-US" b="1" dirty="0">
              <a:cs typeface="Calibri"/>
            </a:endParaRPr>
          </a:p>
          <a:p>
            <a:endParaRPr lang="en-US" b="1" dirty="0">
              <a:cs typeface="Calibri"/>
            </a:endParaRPr>
          </a:p>
        </p:txBody>
      </p:sp>
    </p:spTree>
    <p:extLst>
      <p:ext uri="{BB962C8B-B14F-4D97-AF65-F5344CB8AC3E}">
        <p14:creationId xmlns:p14="http://schemas.microsoft.com/office/powerpoint/2010/main" val="2343608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C278E3-A484-4B74-9426-BAB01C649FD6}"/>
              </a:ext>
            </a:extLst>
          </p:cNvPr>
          <p:cNvSpPr>
            <a:spLocks noGrp="1"/>
          </p:cNvSpPr>
          <p:nvPr>
            <p:ph type="sldNum" sz="quarter" idx="7"/>
          </p:nvPr>
        </p:nvSpPr>
        <p:spPr/>
        <p:txBody>
          <a:bodyPr/>
          <a:lstStyle/>
          <a:p>
            <a:fld id="{B6F15528-21DE-4FAA-801E-634DDDAF4B2B}" type="slidenum">
              <a:rPr lang="en-GB"/>
              <a:t>15</a:t>
            </a:fld>
            <a:endParaRPr lang="en-GB"/>
          </a:p>
        </p:txBody>
      </p:sp>
      <p:sp>
        <p:nvSpPr>
          <p:cNvPr id="3" name="TextBox 2">
            <a:extLst>
              <a:ext uri="{FF2B5EF4-FFF2-40B4-BE49-F238E27FC236}">
                <a16:creationId xmlns:a16="http://schemas.microsoft.com/office/drawing/2014/main" id="{B89F5C28-B00E-4446-A0C7-555101CE0F3F}"/>
              </a:ext>
            </a:extLst>
          </p:cNvPr>
          <p:cNvSpPr txBox="1"/>
          <p:nvPr/>
        </p:nvSpPr>
        <p:spPr>
          <a:xfrm>
            <a:off x="394029" y="1862969"/>
            <a:ext cx="6328993"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Finance Business Partnering</a:t>
            </a:r>
            <a:endParaRPr lang="en-US" sz="3200" b="1" dirty="0">
              <a:cs typeface="Calibri"/>
            </a:endParaRPr>
          </a:p>
          <a:p>
            <a:r>
              <a:rPr lang="en-US" dirty="0"/>
              <a:t>FBP Priority 1 – Ensure finance is at the heart of decision making</a:t>
            </a:r>
            <a:endParaRPr lang="en-US" dirty="0">
              <a:cs typeface="Calibri"/>
            </a:endParaRPr>
          </a:p>
          <a:p>
            <a:r>
              <a:rPr lang="en-US" b="1" dirty="0"/>
              <a:t>Better outcomes</a:t>
            </a:r>
            <a:endParaRPr lang="en-US" b="1" dirty="0">
              <a:cs typeface="Calibri"/>
            </a:endParaRPr>
          </a:p>
          <a:p>
            <a:endParaRPr lang="en-US" b="1" dirty="0">
              <a:cs typeface="Calibri"/>
            </a:endParaRPr>
          </a:p>
          <a:p>
            <a:r>
              <a:rPr lang="en-US" b="1" dirty="0"/>
              <a:t>Activity 1:  </a:t>
            </a:r>
            <a:r>
              <a:rPr lang="en-US" dirty="0"/>
              <a:t>In collaboration with the rest of the finance function, support the Spending Review, annual medium term financial plan, supplementary estimate and budget process</a:t>
            </a:r>
            <a:endParaRPr lang="en-US" dirty="0">
              <a:cs typeface="Calibri"/>
            </a:endParaRPr>
          </a:p>
          <a:p>
            <a:endParaRPr lang="en-US"/>
          </a:p>
          <a:p>
            <a:r>
              <a:rPr lang="en-US" b="1" dirty="0"/>
              <a:t>Activity 2: </a:t>
            </a:r>
            <a:r>
              <a:rPr lang="en-US" dirty="0"/>
              <a:t>In collaboration with the rest of the finance function support, challenge and influence the business on their in year forecasting and ability to live within budget</a:t>
            </a:r>
            <a:endParaRPr lang="en-US" dirty="0">
              <a:cs typeface="Calibri"/>
            </a:endParaRPr>
          </a:p>
          <a:p>
            <a:endParaRPr lang="en-US"/>
          </a:p>
          <a:p>
            <a:r>
              <a:rPr lang="en-US" b="1" dirty="0"/>
              <a:t>Activity 3:  </a:t>
            </a:r>
            <a:r>
              <a:rPr lang="en-US" dirty="0"/>
              <a:t>Ensure financial review is provided to all business cases</a:t>
            </a:r>
            <a:endParaRPr lang="en-US" dirty="0">
              <a:cs typeface="Calibri"/>
            </a:endParaRPr>
          </a:p>
          <a:p>
            <a:endParaRPr lang="en-US">
              <a:cs typeface="Calibri"/>
            </a:endParaRPr>
          </a:p>
          <a:p>
            <a:r>
              <a:rPr lang="en-US" b="1" dirty="0"/>
              <a:t>Activity 4: </a:t>
            </a:r>
            <a:r>
              <a:rPr lang="en-US" dirty="0"/>
              <a:t>Be at the </a:t>
            </a:r>
            <a:r>
              <a:rPr lang="en-US" dirty="0" err="1"/>
              <a:t>centre</a:t>
            </a:r>
            <a:r>
              <a:rPr lang="en-US" dirty="0"/>
              <a:t> of decision making</a:t>
            </a:r>
            <a:endParaRPr lang="en-US" dirty="0">
              <a:cs typeface="Calibri"/>
            </a:endParaRPr>
          </a:p>
          <a:p>
            <a:endParaRPr lang="en-US"/>
          </a:p>
          <a:p>
            <a:r>
              <a:rPr lang="en-US" b="1" dirty="0"/>
              <a:t>Activity 5:  </a:t>
            </a:r>
            <a:r>
              <a:rPr lang="en-US" dirty="0"/>
              <a:t>Upskill the business to ensure sound financial management</a:t>
            </a:r>
            <a:endParaRPr lang="en-US" dirty="0">
              <a:cs typeface="Calibri"/>
            </a:endParaRPr>
          </a:p>
          <a:p>
            <a:endParaRPr lang="en-US"/>
          </a:p>
          <a:p>
            <a:r>
              <a:rPr lang="en-US" b="1" dirty="0"/>
              <a:t>Activity 6: </a:t>
            </a:r>
            <a:r>
              <a:rPr lang="en-US" dirty="0"/>
              <a:t>Building a cohesive and capable culture</a:t>
            </a:r>
            <a:r>
              <a:rPr lang="en-US" b="1" dirty="0"/>
              <a:t> </a:t>
            </a:r>
            <a:endParaRPr lang="en-US"/>
          </a:p>
        </p:txBody>
      </p:sp>
    </p:spTree>
    <p:extLst>
      <p:ext uri="{BB962C8B-B14F-4D97-AF65-F5344CB8AC3E}">
        <p14:creationId xmlns:p14="http://schemas.microsoft.com/office/powerpoint/2010/main" val="45953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86F0BB-A527-4D52-B73B-079E0B8B0A5E}"/>
              </a:ext>
            </a:extLst>
          </p:cNvPr>
          <p:cNvSpPr>
            <a:spLocks noGrp="1"/>
          </p:cNvSpPr>
          <p:nvPr>
            <p:ph type="sldNum" sz="quarter" idx="7"/>
          </p:nvPr>
        </p:nvSpPr>
        <p:spPr/>
        <p:txBody>
          <a:bodyPr/>
          <a:lstStyle/>
          <a:p>
            <a:fld id="{B6F15528-21DE-4FAA-801E-634DDDAF4B2B}" type="slidenum">
              <a:rPr lang="en-GB"/>
              <a:t>16</a:t>
            </a:fld>
            <a:endParaRPr lang="en-GB"/>
          </a:p>
        </p:txBody>
      </p:sp>
      <p:sp>
        <p:nvSpPr>
          <p:cNvPr id="3" name="TextBox 2">
            <a:extLst>
              <a:ext uri="{FF2B5EF4-FFF2-40B4-BE49-F238E27FC236}">
                <a16:creationId xmlns:a16="http://schemas.microsoft.com/office/drawing/2014/main" id="{21002E21-0513-40D0-A9CA-1E96DD4EC5C4}"/>
              </a:ext>
            </a:extLst>
          </p:cNvPr>
          <p:cNvSpPr txBox="1"/>
          <p:nvPr/>
        </p:nvSpPr>
        <p:spPr>
          <a:xfrm>
            <a:off x="284954" y="1999227"/>
            <a:ext cx="6288090"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Finance Management &amp; Control</a:t>
            </a:r>
          </a:p>
          <a:p>
            <a:r>
              <a:rPr lang="en-US" dirty="0"/>
              <a:t>FBP Priority 1 – Ensure finance is at the heart of decision making</a:t>
            </a:r>
            <a:endParaRPr lang="en-US" dirty="0">
              <a:cs typeface="Calibri"/>
            </a:endParaRPr>
          </a:p>
          <a:p>
            <a:r>
              <a:rPr lang="en-US" b="1" dirty="0"/>
              <a:t>Better outcomes</a:t>
            </a:r>
            <a:endParaRPr lang="en-US" b="1" dirty="0">
              <a:cs typeface="Calibri"/>
            </a:endParaRPr>
          </a:p>
          <a:p>
            <a:endParaRPr lang="en-US" b="1" dirty="0"/>
          </a:p>
          <a:p>
            <a:r>
              <a:rPr lang="en-US" b="1" dirty="0"/>
              <a:t>Activity 1:  </a:t>
            </a:r>
            <a:r>
              <a:rPr lang="en-US" dirty="0"/>
              <a:t>Delivery of operational reforms and effective administration of the Judicial Pension Scheme on behalf of the Lord Chancellor</a:t>
            </a:r>
          </a:p>
          <a:p>
            <a:endParaRPr lang="en-US" dirty="0">
              <a:cs typeface="Calibri"/>
            </a:endParaRPr>
          </a:p>
          <a:p>
            <a:r>
              <a:rPr lang="en-US" b="1" dirty="0"/>
              <a:t>Activity 2: </a:t>
            </a:r>
            <a:r>
              <a:rPr lang="en-US" dirty="0"/>
              <a:t>Delivery of excellent cross-government tax advisory services and a sustainable Tax Centre of Excellence</a:t>
            </a:r>
            <a:endParaRPr lang="en-US" dirty="0">
              <a:cs typeface="Calibri"/>
            </a:endParaRPr>
          </a:p>
          <a:p>
            <a:endParaRPr lang="en-US"/>
          </a:p>
          <a:p>
            <a:r>
              <a:rPr lang="en-US" b="1" dirty="0"/>
              <a:t>Activity 3:  </a:t>
            </a:r>
            <a:r>
              <a:rPr lang="en-US" dirty="0"/>
              <a:t>Control issues through use of inappropriate payment methods are addressed</a:t>
            </a:r>
            <a:endParaRPr lang="en-US" dirty="0">
              <a:cs typeface="Calibri"/>
            </a:endParaRPr>
          </a:p>
          <a:p>
            <a:endParaRPr lang="en-US" b="1" dirty="0">
              <a:cs typeface="Calibri"/>
            </a:endParaRPr>
          </a:p>
          <a:p>
            <a:r>
              <a:rPr lang="en-US" b="1" dirty="0"/>
              <a:t>Activity 4: </a:t>
            </a:r>
            <a:r>
              <a:rPr lang="en-US" dirty="0"/>
              <a:t>In collaboration with the rest of the finance function, continued development of the functional model and improvement of services to customers and stakeholders in alignment with global process principles</a:t>
            </a:r>
            <a:endParaRPr lang="en-US" dirty="0">
              <a:cs typeface="Calibri"/>
            </a:endParaRPr>
          </a:p>
          <a:p>
            <a:endParaRPr lang="en-US"/>
          </a:p>
          <a:p>
            <a:r>
              <a:rPr lang="en-US" b="1" dirty="0"/>
              <a:t>Activity 5:  </a:t>
            </a:r>
            <a:r>
              <a:rPr lang="en-US" dirty="0"/>
              <a:t>In collaboration with the rest of the finance function, provide a clear system of delegations to budget holders</a:t>
            </a:r>
            <a:endParaRPr lang="en-US" dirty="0">
              <a:cs typeface="Calibri"/>
            </a:endParaRPr>
          </a:p>
        </p:txBody>
      </p:sp>
    </p:spTree>
    <p:extLst>
      <p:ext uri="{BB962C8B-B14F-4D97-AF65-F5344CB8AC3E}">
        <p14:creationId xmlns:p14="http://schemas.microsoft.com/office/powerpoint/2010/main" val="243302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8C9ECF-260F-435E-8903-1E69F57BCAEC}"/>
              </a:ext>
            </a:extLst>
          </p:cNvPr>
          <p:cNvSpPr>
            <a:spLocks noGrp="1"/>
          </p:cNvSpPr>
          <p:nvPr>
            <p:ph type="sldNum" sz="quarter" idx="7"/>
          </p:nvPr>
        </p:nvSpPr>
        <p:spPr/>
        <p:txBody>
          <a:bodyPr/>
          <a:lstStyle/>
          <a:p>
            <a:fld id="{B6F15528-21DE-4FAA-801E-634DDDAF4B2B}" type="slidenum">
              <a:rPr lang="en-GB"/>
              <a:t>17</a:t>
            </a:fld>
            <a:endParaRPr lang="en-GB"/>
          </a:p>
        </p:txBody>
      </p:sp>
      <p:sp>
        <p:nvSpPr>
          <p:cNvPr id="3" name="TextBox 2">
            <a:extLst>
              <a:ext uri="{FF2B5EF4-FFF2-40B4-BE49-F238E27FC236}">
                <a16:creationId xmlns:a16="http://schemas.microsoft.com/office/drawing/2014/main" id="{2D48ACBF-8B46-46F7-B254-D960A811364F}"/>
              </a:ext>
            </a:extLst>
          </p:cNvPr>
          <p:cNvSpPr txBox="1"/>
          <p:nvPr/>
        </p:nvSpPr>
        <p:spPr>
          <a:xfrm>
            <a:off x="271320" y="1099922"/>
            <a:ext cx="6328993" cy="82176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Finance – Strategy, Planning &amp; Performance</a:t>
            </a:r>
          </a:p>
          <a:p>
            <a:endParaRPr lang="en-US" sz="3200" b="1" dirty="0"/>
          </a:p>
          <a:p>
            <a:r>
              <a:rPr lang="en-US" dirty="0"/>
              <a:t>FBP Priority 1 – Ensure finance is at the heart of decision making</a:t>
            </a:r>
            <a:endParaRPr lang="en-US" dirty="0">
              <a:cs typeface="Calibri"/>
            </a:endParaRPr>
          </a:p>
          <a:p>
            <a:r>
              <a:rPr lang="en-US" b="1" dirty="0"/>
              <a:t>Better outcomes</a:t>
            </a:r>
            <a:endParaRPr lang="en-US" b="1" dirty="0">
              <a:cs typeface="Calibri"/>
            </a:endParaRPr>
          </a:p>
          <a:p>
            <a:endParaRPr lang="en-US" b="1" dirty="0"/>
          </a:p>
          <a:p>
            <a:r>
              <a:rPr lang="en-US" b="1" dirty="0"/>
              <a:t>Activity 1:  </a:t>
            </a:r>
            <a:r>
              <a:rPr lang="en-US" dirty="0"/>
              <a:t>Lead collaboration with stakeholders across </a:t>
            </a:r>
            <a:r>
              <a:rPr lang="en-US" dirty="0" err="1"/>
              <a:t>MoJ</a:t>
            </a:r>
            <a:r>
              <a:rPr lang="en-US" dirty="0"/>
              <a:t>, the rest of the finance function and jointly with strategy to support the Spending Review process that is evidence based, well governed and focused on our priorities</a:t>
            </a:r>
            <a:endParaRPr lang="en-US" dirty="0">
              <a:cs typeface="Calibri"/>
            </a:endParaRPr>
          </a:p>
          <a:p>
            <a:endParaRPr lang="en-US" b="1"/>
          </a:p>
          <a:p>
            <a:r>
              <a:rPr lang="en-US" b="1" dirty="0"/>
              <a:t>Activity 2: </a:t>
            </a:r>
            <a:r>
              <a:rPr lang="en-US" dirty="0"/>
              <a:t>Support, challenge and influence the Policy and Strategy Group on their financial planning, in year forecasting and ability to live within budget </a:t>
            </a:r>
            <a:endParaRPr lang="en-US" dirty="0">
              <a:cs typeface="Calibri"/>
            </a:endParaRPr>
          </a:p>
          <a:p>
            <a:endParaRPr lang="en-US" b="1" dirty="0"/>
          </a:p>
          <a:p>
            <a:r>
              <a:rPr lang="en-US" b="1" dirty="0"/>
              <a:t>Activity 3:  </a:t>
            </a:r>
            <a:r>
              <a:rPr lang="en-US" dirty="0"/>
              <a:t>Be at the </a:t>
            </a:r>
            <a:r>
              <a:rPr lang="en-US" dirty="0" err="1"/>
              <a:t>centre</a:t>
            </a:r>
            <a:r>
              <a:rPr lang="en-US" dirty="0"/>
              <a:t> of decision making</a:t>
            </a:r>
            <a:r>
              <a:rPr lang="en-US" b="1" dirty="0"/>
              <a:t> </a:t>
            </a:r>
            <a:endParaRPr lang="en-US" b="1">
              <a:cs typeface="Calibri"/>
            </a:endParaRPr>
          </a:p>
          <a:p>
            <a:endParaRPr lang="en-US" b="1" dirty="0">
              <a:cs typeface="Calibri"/>
            </a:endParaRPr>
          </a:p>
          <a:p>
            <a:r>
              <a:rPr lang="en-US" b="1" dirty="0"/>
              <a:t>Activity 4:</a:t>
            </a:r>
            <a:r>
              <a:rPr lang="en-US" sz="1100" b="1" dirty="0"/>
              <a:t> </a:t>
            </a:r>
            <a:r>
              <a:rPr lang="en-US" dirty="0"/>
              <a:t>Embed an integrated Departmental planning cycle so it engages staff in delivering priorities, through a well understood, efficient and transparent process </a:t>
            </a:r>
          </a:p>
          <a:p>
            <a:endParaRPr lang="en-US"/>
          </a:p>
          <a:p>
            <a:r>
              <a:rPr lang="en-US" b="1" dirty="0"/>
              <a:t>Activity 5:  </a:t>
            </a:r>
            <a:r>
              <a:rPr lang="en-US" dirty="0"/>
              <a:t>Create a new performance framework that supports the department to monitor and maintain progress against the Outcome Delivery Plan</a:t>
            </a:r>
            <a:r>
              <a:rPr lang="en-US" b="1" dirty="0"/>
              <a:t> </a:t>
            </a:r>
            <a:endParaRPr lang="en-US" b="1" dirty="0">
              <a:cs typeface="Calibri"/>
            </a:endParaRPr>
          </a:p>
          <a:p>
            <a:endParaRPr lang="en-US"/>
          </a:p>
          <a:p>
            <a:r>
              <a:rPr lang="en-US" b="1" dirty="0"/>
              <a:t>Activity 6: </a:t>
            </a:r>
            <a:r>
              <a:rPr lang="en-US" dirty="0"/>
              <a:t>Manage the Office of the Accounting General on behalf of the Accountant General</a:t>
            </a:r>
            <a:endParaRPr lang="en-US" dirty="0">
              <a:cs typeface="Calibri"/>
            </a:endParaRPr>
          </a:p>
        </p:txBody>
      </p:sp>
    </p:spTree>
    <p:extLst>
      <p:ext uri="{BB962C8B-B14F-4D97-AF65-F5344CB8AC3E}">
        <p14:creationId xmlns:p14="http://schemas.microsoft.com/office/powerpoint/2010/main" val="340501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18E1EB-8108-4992-896D-7E4B4027FA12}"/>
              </a:ext>
            </a:extLst>
          </p:cNvPr>
          <p:cNvSpPr>
            <a:spLocks noGrp="1"/>
          </p:cNvSpPr>
          <p:nvPr>
            <p:ph type="title"/>
          </p:nvPr>
        </p:nvSpPr>
        <p:spPr>
          <a:xfrm>
            <a:off x="602374" y="2938121"/>
            <a:ext cx="5653252" cy="952500"/>
          </a:xfrm>
        </p:spPr>
        <p:txBody>
          <a:bodyPr/>
          <a:lstStyle/>
          <a:p>
            <a:r>
              <a:rPr lang="en-GB" dirty="0"/>
              <a:t>Induction Materials</a:t>
            </a:r>
          </a:p>
        </p:txBody>
      </p:sp>
      <p:sp>
        <p:nvSpPr>
          <p:cNvPr id="4" name="Text Placeholder 3">
            <a:extLst>
              <a:ext uri="{FF2B5EF4-FFF2-40B4-BE49-F238E27FC236}">
                <a16:creationId xmlns:a16="http://schemas.microsoft.com/office/drawing/2014/main" id="{52729EA2-0A9C-462F-86A3-5C965E283E14}"/>
              </a:ext>
            </a:extLst>
          </p:cNvPr>
          <p:cNvSpPr>
            <a:spLocks noGrp="1"/>
          </p:cNvSpPr>
          <p:nvPr>
            <p:ph type="body" sz="quarter" idx="10"/>
          </p:nvPr>
        </p:nvSpPr>
        <p:spPr>
          <a:xfrm>
            <a:off x="601977" y="3890621"/>
            <a:ext cx="5653649" cy="2743519"/>
          </a:xfrm>
        </p:spPr>
        <p:txBody>
          <a:bodyPr/>
          <a:lstStyle/>
          <a:p>
            <a:r>
              <a:rPr lang="en-GB" dirty="0"/>
              <a:t>All information for you are on the following slides.</a:t>
            </a:r>
          </a:p>
        </p:txBody>
      </p:sp>
      <p:sp>
        <p:nvSpPr>
          <p:cNvPr id="2" name="Slide Number Placeholder 1">
            <a:extLst>
              <a:ext uri="{FF2B5EF4-FFF2-40B4-BE49-F238E27FC236}">
                <a16:creationId xmlns:a16="http://schemas.microsoft.com/office/drawing/2014/main" id="{50994880-438C-4ACE-90C8-33D55051E8F9}"/>
              </a:ext>
            </a:extLst>
          </p:cNvPr>
          <p:cNvSpPr>
            <a:spLocks noGrp="1"/>
          </p:cNvSpPr>
          <p:nvPr>
            <p:ph type="sldNum" sz="quarter" idx="4294967295"/>
          </p:nvPr>
        </p:nvSpPr>
        <p:spPr>
          <a:xfrm>
            <a:off x="6375400" y="212725"/>
            <a:ext cx="482600" cy="198438"/>
          </a:xfrm>
        </p:spPr>
        <p:txBody>
          <a:bodyPr/>
          <a:lstStyle/>
          <a:p>
            <a:fld id="{B6F15528-21DE-4FAA-801E-634DDDAF4B2B}" type="slidenum">
              <a:rPr lang="en-GB" smtClean="0"/>
              <a:t>18</a:t>
            </a:fld>
            <a:endParaRPr lang="en-GB"/>
          </a:p>
        </p:txBody>
      </p:sp>
    </p:spTree>
    <p:extLst>
      <p:ext uri="{BB962C8B-B14F-4D97-AF65-F5344CB8AC3E}">
        <p14:creationId xmlns:p14="http://schemas.microsoft.com/office/powerpoint/2010/main" val="138103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72581"/>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19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2042228368"/>
              </p:ext>
            </p:extLst>
          </p:nvPr>
        </p:nvGraphicFramePr>
        <p:xfrm>
          <a:off x="777035" y="2472581"/>
          <a:ext cx="5565286" cy="735774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By 21</a:t>
                      </a:r>
                      <a:r>
                        <a:rPr lang="en-GB" sz="1200" b="0" baseline="30000" dirty="0">
                          <a:effectLst/>
                          <a:latin typeface="Arial" panose="020B0604020202020204" pitchFamily="34" charset="0"/>
                          <a:ea typeface="Calibri" panose="020F0502020204030204" pitchFamily="34" charset="0"/>
                          <a:cs typeface="Arial" panose="020B0604020202020204" pitchFamily="34" charset="0"/>
                        </a:rPr>
                        <a:t>st</a:t>
                      </a:r>
                      <a:r>
                        <a:rPr lang="en-GB" sz="1200" b="0" dirty="0">
                          <a:effectLst/>
                          <a:latin typeface="Arial" panose="020B0604020202020204" pitchFamily="34" charset="0"/>
                          <a:ea typeface="Calibri" panose="020F0502020204030204" pitchFamily="34" charset="0"/>
                          <a:cs typeface="Arial" panose="020B0604020202020204" pitchFamily="34" charset="0"/>
                        </a:rPr>
                        <a:t> June you will have received new MoJ IT kit, SMART phones, access to our Intranet, SOP systems and Justice email accounts.  This will allow access to email communications and the opportunity to start familiarising yourself with our key systems and learning. </a:t>
                      </a:r>
                      <a:r>
                        <a:rPr lang="en-GB" sz="1200" b="0" dirty="0">
                          <a:latin typeface="Arial" panose="020B0604020202020204" pitchFamily="34" charset="0"/>
                          <a:cs typeface="Arial" panose="020B0604020202020204" pitchFamily="34" charset="0"/>
                        </a:rPr>
                        <a:t>More information is set out here: </a:t>
                      </a:r>
                      <a:r>
                        <a:rPr lang="en-GB" sz="1200" b="0" dirty="0">
                          <a:latin typeface="Arial" panose="020B0604020202020204" pitchFamily="34" charset="0"/>
                          <a:cs typeface="Arial" panose="020B0604020202020204" pitchFamily="34" charset="0"/>
                          <a:hlinkClick r:id="rId2"/>
                        </a:rPr>
                        <a:t>Technology rollout – Welcome Hub (hmppsintranet.org.uk)</a:t>
                      </a:r>
                      <a:endParaRPr lang="en-GB" sz="1200" b="0" dirty="0">
                        <a:latin typeface="Arial" panose="020B0604020202020204" pitchFamily="34" charset="0"/>
                        <a:cs typeface="Arial" panose="020B0604020202020204" pitchFamily="34" charset="0"/>
                      </a:endParaRPr>
                    </a:p>
                    <a:p>
                      <a:pPr marL="265113" marR="0" lvl="0" indent="0" algn="l" defTabSz="685675" rtl="0" eaLnBrk="1" fontAlgn="auto" latinLnBrk="0" hangingPunct="1">
                        <a:lnSpc>
                          <a:spcPct val="107000"/>
                        </a:lnSpc>
                        <a:spcBef>
                          <a:spcPts val="0"/>
                        </a:spcBef>
                        <a:spcAft>
                          <a:spcPts val="800"/>
                        </a:spcAft>
                        <a:buClrTx/>
                        <a:buSzTx/>
                        <a:buFontTx/>
                        <a:buNone/>
                        <a:tabLst/>
                        <a:defRPr/>
                      </a:pPr>
                      <a:endParaRPr lang="en-GB" sz="1200" b="0" dirty="0"/>
                    </a:p>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Preliminary employee checks and security vetting will be completed before Day 1 of transfer. HRBP’s will work with areas of the business where any further actions are required following this stage. </a:t>
                      </a:r>
                      <a:r>
                        <a:rPr lang="en-GB" sz="1200" b="0" dirty="0">
                          <a:latin typeface="Arial" panose="020B0604020202020204" pitchFamily="34" charset="0"/>
                          <a:cs typeface="Arial" panose="020B0604020202020204" pitchFamily="34" charset="0"/>
                        </a:rPr>
                        <a:t>Further information including FAQ’s can be found here: </a:t>
                      </a:r>
                      <a:r>
                        <a:rPr lang="en-GB" sz="1200" b="0" dirty="0">
                          <a:latin typeface="Arial" panose="020B0604020202020204" pitchFamily="34" charset="0"/>
                          <a:cs typeface="Arial" panose="020B0604020202020204" pitchFamily="34" charset="0"/>
                          <a:hlinkClick r:id="rId3"/>
                        </a:rPr>
                        <a:t>Vetting – Welcome Hub (hmppsintranet.org.uk)</a:t>
                      </a:r>
                      <a:endParaRPr lang="en-GB" sz="1200" b="0" dirty="0">
                        <a:latin typeface="Arial" panose="020B0604020202020204" pitchFamily="34" charset="0"/>
                        <a:cs typeface="Arial" panose="020B0604020202020204" pitchFamily="34" charset="0"/>
                      </a:endParaRPr>
                    </a:p>
                    <a:p>
                      <a:pPr marL="265113" indent="0">
                        <a:lnSpc>
                          <a:spcPct val="107000"/>
                        </a:lnSpc>
                        <a:spcAft>
                          <a:spcPts val="800"/>
                        </a:spcAft>
                      </a:pPr>
                      <a:endParaRPr lang="en-GB" sz="1100" b="0"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265113" indent="0">
                        <a:lnSpc>
                          <a:spcPct val="107000"/>
                        </a:lnSpc>
                        <a:spcAft>
                          <a:spcPts val="800"/>
                        </a:spcAft>
                      </a:pPr>
                      <a:r>
                        <a:rPr lang="en-GB" sz="1200" b="0" u="sng"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Welcome Hub induction pages</a:t>
                      </a:r>
                      <a:r>
                        <a:rPr lang="en-GB" sz="1200" b="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200" b="0" dirty="0">
                          <a:effectLst/>
                          <a:latin typeface="Arial" panose="020B0604020202020204" pitchFamily="34" charset="0"/>
                          <a:ea typeface="Calibri" panose="020F0502020204030204" pitchFamily="34" charset="0"/>
                          <a:cs typeface="Arial" panose="020B0604020202020204" pitchFamily="34" charset="0"/>
                        </a:rPr>
                        <a:t>cover some of the high level induction materials and information that you will need. This information is already available to all and widely used. The hub contains information on:</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Probation Service Induction</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MoJ Induction – this includes a corporate induction guide </a:t>
                      </a:r>
                    </a:p>
                    <a:p>
                      <a:pPr marL="539750" lvl="0" indent="-274638">
                        <a:lnSpc>
                          <a:spcPct val="107000"/>
                        </a:lnSpc>
                        <a:spcAft>
                          <a:spcPts val="0"/>
                        </a:spcAft>
                        <a:buFont typeface="Symbol" panose="05050102010706020507" pitchFamily="18" charset="2"/>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Your Civil Service induction</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The Welcome Hub contains a wealth of other information about the staff transfer and about the new Probation Service.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The New Starter Checklist is available on the Welcome Hub to ensure you understand the important actions that they should complete before and after your transition. These are the actions that are relevant to you and doesn’t cover any actions that may  be specific to your team.</a:t>
                      </a: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27E7DFFF-361E-42F9-9950-61ABF1CE81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37" y="2504750"/>
            <a:ext cx="1056249" cy="1056249"/>
          </a:xfrm>
          <a:prstGeom prst="rect">
            <a:avLst/>
          </a:prstGeom>
        </p:spPr>
      </p:pic>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a:t>Equipment</a:t>
            </a:r>
          </a:p>
        </p:txBody>
      </p:sp>
      <p:pic>
        <p:nvPicPr>
          <p:cNvPr id="9" name="Picture 8" descr="A picture containing text, queen&#10;&#10;Description automatically generated">
            <a:extLst>
              <a:ext uri="{FF2B5EF4-FFF2-40B4-BE49-F238E27FC236}">
                <a16:creationId xmlns:a16="http://schemas.microsoft.com/office/drawing/2014/main" id="{263C0023-20AE-41DB-B860-E1FA39648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60" y="5704607"/>
            <a:ext cx="1430591" cy="1430591"/>
          </a:xfrm>
          <a:prstGeom prst="rect">
            <a:avLst/>
          </a:prstGeom>
        </p:spPr>
      </p:pic>
      <p:sp>
        <p:nvSpPr>
          <p:cNvPr id="15" name="TextBox 14">
            <a:extLst>
              <a:ext uri="{FF2B5EF4-FFF2-40B4-BE49-F238E27FC236}">
                <a16:creationId xmlns:a16="http://schemas.microsoft.com/office/drawing/2014/main" id="{D732E687-51FE-4392-9E9A-F3A796EB9ADF}"/>
              </a:ext>
            </a:extLst>
          </p:cNvPr>
          <p:cNvSpPr txBox="1"/>
          <p:nvPr/>
        </p:nvSpPr>
        <p:spPr>
          <a:xfrm>
            <a:off x="542260" y="7178847"/>
            <a:ext cx="1278688" cy="523220"/>
          </a:xfrm>
          <a:prstGeom prst="rect">
            <a:avLst/>
          </a:prstGeom>
          <a:noFill/>
        </p:spPr>
        <p:txBody>
          <a:bodyPr wrap="square" rtlCol="0">
            <a:spAutoFit/>
          </a:bodyPr>
          <a:lstStyle/>
          <a:p>
            <a:pPr algn="ctr"/>
            <a:r>
              <a:rPr lang="en-GB" sz="1400" b="1"/>
              <a:t>Induction &amp; information</a:t>
            </a:r>
          </a:p>
        </p:txBody>
      </p:sp>
      <p:pic>
        <p:nvPicPr>
          <p:cNvPr id="2050" name="Picture 2" descr="Decorative image of checklist">
            <a:extLst>
              <a:ext uri="{FF2B5EF4-FFF2-40B4-BE49-F238E27FC236}">
                <a16:creationId xmlns:a16="http://schemas.microsoft.com/office/drawing/2014/main" id="{70A637DA-6D4D-4B89-B355-A95FBE752A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429" y="7850919"/>
            <a:ext cx="1058014" cy="10580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5B1262-AD57-457C-87E9-5C61A378F20F}"/>
              </a:ext>
            </a:extLst>
          </p:cNvPr>
          <p:cNvSpPr txBox="1"/>
          <p:nvPr/>
        </p:nvSpPr>
        <p:spPr>
          <a:xfrm>
            <a:off x="542260" y="8903327"/>
            <a:ext cx="1278688" cy="523220"/>
          </a:xfrm>
          <a:prstGeom prst="rect">
            <a:avLst/>
          </a:prstGeom>
          <a:noFill/>
        </p:spPr>
        <p:txBody>
          <a:bodyPr wrap="square" rtlCol="0">
            <a:spAutoFit/>
          </a:bodyPr>
          <a:lstStyle/>
          <a:p>
            <a:pPr algn="ctr"/>
            <a:r>
              <a:rPr lang="en-GB" sz="1400" b="1"/>
              <a:t>Checklist of actions </a:t>
            </a:r>
          </a:p>
        </p:txBody>
      </p:sp>
      <p:sp>
        <p:nvSpPr>
          <p:cNvPr id="5" name="TextBox 4">
            <a:extLst>
              <a:ext uri="{FF2B5EF4-FFF2-40B4-BE49-F238E27FC236}">
                <a16:creationId xmlns:a16="http://schemas.microsoft.com/office/drawing/2014/main" id="{1A1E718A-0E41-40E5-941C-A2F1E710707E}"/>
              </a:ext>
            </a:extLst>
          </p:cNvPr>
          <p:cNvSpPr txBox="1"/>
          <p:nvPr/>
        </p:nvSpPr>
        <p:spPr>
          <a:xfrm>
            <a:off x="353062" y="5049247"/>
            <a:ext cx="1656441" cy="523220"/>
          </a:xfrm>
          <a:prstGeom prst="rect">
            <a:avLst/>
          </a:prstGeom>
          <a:noFill/>
        </p:spPr>
        <p:txBody>
          <a:bodyPr wrap="square" rtlCol="0">
            <a:spAutoFit/>
          </a:bodyPr>
          <a:lstStyle/>
          <a:p>
            <a:pPr algn="ctr"/>
            <a:r>
              <a:rPr lang="en-GB" sz="1400" b="1" dirty="0"/>
              <a:t>Employee checks &amp; security vetting</a:t>
            </a:r>
          </a:p>
        </p:txBody>
      </p:sp>
      <p:pic>
        <p:nvPicPr>
          <p:cNvPr id="14" name="Picture 13" descr="Text, calendar&#10;&#10;Description automatically generated">
            <a:extLst>
              <a:ext uri="{FF2B5EF4-FFF2-40B4-BE49-F238E27FC236}">
                <a16:creationId xmlns:a16="http://schemas.microsoft.com/office/drawing/2014/main" id="{D4BB196C-919C-40C1-A2DA-92D804DCE8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411" y="4143084"/>
            <a:ext cx="1243183" cy="945056"/>
          </a:xfrm>
          <a:prstGeom prst="rect">
            <a:avLst/>
          </a:prstGeom>
        </p:spPr>
      </p:pic>
    </p:spTree>
    <p:extLst>
      <p:ext uri="{BB962C8B-B14F-4D97-AF65-F5344CB8AC3E}">
        <p14:creationId xmlns:p14="http://schemas.microsoft.com/office/powerpoint/2010/main" val="168181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69" y="0"/>
            <a:ext cx="6858000" cy="9906000"/>
          </a:xfrm>
          <a:prstGeom prst="rect">
            <a:avLst/>
          </a:prstGeom>
        </p:spPr>
      </p:pic>
      <p:sp>
        <p:nvSpPr>
          <p:cNvPr id="3" name="Right Triangle 2" descr="Decorative background" title="Decorative background"/>
          <p:cNvSpPr/>
          <p:nvPr/>
        </p:nvSpPr>
        <p:spPr>
          <a:xfrm flipV="1">
            <a:off x="171450" y="170561"/>
            <a:ext cx="6501501" cy="1406448"/>
          </a:xfrm>
          <a:prstGeom prst="rtTriangle">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1">
              <a:defRPr/>
            </a:pPr>
            <a:endParaRPr lang="en-GB">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330200" y="292100"/>
            <a:ext cx="1681101" cy="584775"/>
          </a:xfrm>
          <a:prstGeom prst="rect">
            <a:avLst/>
          </a:prstGeom>
          <a:noFill/>
        </p:spPr>
        <p:txBody>
          <a:bodyPr wrap="none" rtlCol="0">
            <a:spAutoFit/>
          </a:bodyPr>
          <a:lstStyle/>
          <a:p>
            <a:r>
              <a:rPr lang="en-GB" sz="3200">
                <a:solidFill>
                  <a:schemeClr val="bg1"/>
                </a:solidFill>
              </a:rPr>
              <a:t>Contents</a:t>
            </a:r>
          </a:p>
        </p:txBody>
      </p:sp>
      <p:pic>
        <p:nvPicPr>
          <p:cNvPr id="6" name="Picture 5" descr="Next page navigation button" title="Next page navigation 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355" y="8377969"/>
            <a:ext cx="431822" cy="742988"/>
          </a:xfrm>
          <a:prstGeom prst="rect">
            <a:avLst/>
          </a:prstGeom>
        </p:spPr>
      </p:pic>
      <p:sp>
        <p:nvSpPr>
          <p:cNvPr id="2" name="TextBox 1"/>
          <p:cNvSpPr txBox="1"/>
          <p:nvPr/>
        </p:nvSpPr>
        <p:spPr>
          <a:xfrm>
            <a:off x="477673" y="2402006"/>
            <a:ext cx="6179009" cy="5295331"/>
          </a:xfrm>
          <a:prstGeom prst="rect">
            <a:avLst/>
          </a:prstGeom>
          <a:noFill/>
        </p:spPr>
        <p:txBody>
          <a:bodyPr wrap="square" lIns="91440" tIns="45720" rIns="91440" bIns="45720" rtlCol="0" anchor="t">
            <a:noAutofit/>
          </a:bodyPr>
          <a:lstStyle/>
          <a:p>
            <a:pPr marL="0" lvl="2"/>
            <a:endParaRPr lang="en-GB" sz="1600"/>
          </a:p>
        </p:txBody>
      </p:sp>
      <p:sp>
        <p:nvSpPr>
          <p:cNvPr id="9" name="Slide Number Placeholder 8"/>
          <p:cNvSpPr>
            <a:spLocks noGrp="1"/>
          </p:cNvSpPr>
          <p:nvPr>
            <p:ph type="sldNum" sz="quarter" idx="12"/>
          </p:nvPr>
        </p:nvSpPr>
        <p:spPr/>
        <p:txBody>
          <a:bodyPr/>
          <a:lstStyle/>
          <a:p>
            <a:pPr defTabSz="914271">
              <a:defRPr/>
            </a:pPr>
            <a:fld id="{96AA63F4-AA6E-4DF9-939B-35BB22D99DAC}" type="slidenum">
              <a:rPr lang="en-GB">
                <a:solidFill>
                  <a:schemeClr val="tx2"/>
                </a:solidFill>
              </a:rPr>
              <a:pPr defTabSz="914271">
                <a:defRPr/>
              </a:pPr>
              <a:t>2</a:t>
            </a:fld>
            <a:endParaRPr lang="en-GB">
              <a:solidFill>
                <a:schemeClr val="tx2"/>
              </a:solidFill>
            </a:endParaRPr>
          </a:p>
        </p:txBody>
      </p:sp>
      <p:sp>
        <p:nvSpPr>
          <p:cNvPr id="12" name="Slide Number Placeholder 1">
            <a:extLst>
              <a:ext uri="{FF2B5EF4-FFF2-40B4-BE49-F238E27FC236}">
                <a16:creationId xmlns:a16="http://schemas.microsoft.com/office/drawing/2014/main" id="{8F5A71D8-9032-4DDE-8AED-E033CF11623A}"/>
              </a:ext>
            </a:extLst>
          </p:cNvPr>
          <p:cNvSpPr txBox="1">
            <a:spLocks/>
          </p:cNvSpPr>
          <p:nvPr/>
        </p:nvSpPr>
        <p:spPr>
          <a:xfrm>
            <a:off x="6387600" y="364800"/>
            <a:ext cx="483338" cy="19835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a:pPr/>
              <a:t>2</a:t>
            </a:fld>
            <a:endParaRPr lang="en-GB"/>
          </a:p>
        </p:txBody>
      </p:sp>
      <p:graphicFrame>
        <p:nvGraphicFramePr>
          <p:cNvPr id="5" name="Table 6">
            <a:extLst>
              <a:ext uri="{FF2B5EF4-FFF2-40B4-BE49-F238E27FC236}">
                <a16:creationId xmlns:a16="http://schemas.microsoft.com/office/drawing/2014/main" id="{2E45C2EF-941B-4AF8-815A-F5ABD76F6912}"/>
              </a:ext>
            </a:extLst>
          </p:cNvPr>
          <p:cNvGraphicFramePr>
            <a:graphicFrameLocks noGrp="1"/>
          </p:cNvGraphicFramePr>
          <p:nvPr>
            <p:extLst>
              <p:ext uri="{D42A27DB-BD31-4B8C-83A1-F6EECF244321}">
                <p14:modId xmlns:p14="http://schemas.microsoft.com/office/powerpoint/2010/main" val="1740964135"/>
              </p:ext>
            </p:extLst>
          </p:nvPr>
        </p:nvGraphicFramePr>
        <p:xfrm>
          <a:off x="738157" y="2306215"/>
          <a:ext cx="4962617" cy="6228870"/>
        </p:xfrm>
        <a:graphic>
          <a:graphicData uri="http://schemas.openxmlformats.org/drawingml/2006/table">
            <a:tbl>
              <a:tblPr firstRow="1" bandRow="1">
                <a:tableStyleId>{5C22544A-7EE6-4342-B048-85BDC9FD1C3A}</a:tableStyleId>
              </a:tblPr>
              <a:tblGrid>
                <a:gridCol w="1180730">
                  <a:extLst>
                    <a:ext uri="{9D8B030D-6E8A-4147-A177-3AD203B41FA5}">
                      <a16:colId xmlns:a16="http://schemas.microsoft.com/office/drawing/2014/main" val="1342519046"/>
                    </a:ext>
                  </a:extLst>
                </a:gridCol>
                <a:gridCol w="3781887">
                  <a:extLst>
                    <a:ext uri="{9D8B030D-6E8A-4147-A177-3AD203B41FA5}">
                      <a16:colId xmlns:a16="http://schemas.microsoft.com/office/drawing/2014/main" val="4097588413"/>
                    </a:ext>
                  </a:extLst>
                </a:gridCol>
              </a:tblGrid>
              <a:tr h="739806">
                <a:tc>
                  <a:txBody>
                    <a:bodyPr/>
                    <a:lstStyle/>
                    <a:p>
                      <a:r>
                        <a:rPr lang="en-GB" sz="1600">
                          <a:solidFill>
                            <a:schemeClr val="tx1"/>
                          </a:solidFill>
                          <a:latin typeface="Arial" panose="020B0604020202020204" pitchFamily="34" charset="0"/>
                          <a:cs typeface="Arial" panose="020B0604020202020204" pitchFamily="34" charset="0"/>
                        </a:rPr>
                        <a:t>Page </a:t>
                      </a:r>
                    </a:p>
                  </a:txBody>
                  <a:tcPr>
                    <a:solidFill>
                      <a:schemeClr val="bg1"/>
                    </a:solidFill>
                  </a:tcPr>
                </a:tc>
                <a:tc>
                  <a:txBody>
                    <a:bodyPr/>
                    <a:lstStyle/>
                    <a:p>
                      <a:r>
                        <a:rPr lang="en-GB" sz="1600">
                          <a:solidFill>
                            <a:schemeClr val="tx1"/>
                          </a:solidFill>
                          <a:latin typeface="Arial" panose="020B0604020202020204" pitchFamily="34" charset="0"/>
                          <a:cs typeface="Arial" panose="020B0604020202020204" pitchFamily="34" charset="0"/>
                        </a:rPr>
                        <a:t>Content</a:t>
                      </a:r>
                    </a:p>
                  </a:txBody>
                  <a:tcPr>
                    <a:solidFill>
                      <a:schemeClr val="bg1"/>
                    </a:solidFill>
                  </a:tcPr>
                </a:tc>
                <a:extLst>
                  <a:ext uri="{0D108BD9-81ED-4DB2-BD59-A6C34878D82A}">
                    <a16:rowId xmlns:a16="http://schemas.microsoft.com/office/drawing/2014/main" val="664634576"/>
                  </a:ext>
                </a:extLst>
              </a:tr>
              <a:tr h="739806">
                <a:tc>
                  <a:txBody>
                    <a:bodyPr/>
                    <a:lstStyle/>
                    <a:p>
                      <a:r>
                        <a:rPr lang="en-GB" sz="1600" dirty="0">
                          <a:latin typeface="Arial" panose="020B0604020202020204" pitchFamily="34" charset="0"/>
                          <a:cs typeface="Arial" panose="020B0604020202020204" pitchFamily="34" charset="0"/>
                        </a:rPr>
                        <a:t>Page 3</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Welcome</a:t>
                      </a:r>
                    </a:p>
                  </a:txBody>
                  <a:tcPr>
                    <a:solidFill>
                      <a:schemeClr val="bg1"/>
                    </a:solidFill>
                  </a:tcPr>
                </a:tc>
                <a:extLst>
                  <a:ext uri="{0D108BD9-81ED-4DB2-BD59-A6C34878D82A}">
                    <a16:rowId xmlns:a16="http://schemas.microsoft.com/office/drawing/2014/main" val="3491578541"/>
                  </a:ext>
                </a:extLst>
              </a:tr>
              <a:tr h="739806">
                <a:tc>
                  <a:txBody>
                    <a:bodyPr/>
                    <a:lstStyle/>
                    <a:p>
                      <a:r>
                        <a:rPr lang="en-GB" sz="1600" dirty="0">
                          <a:latin typeface="Arial" panose="020B0604020202020204" pitchFamily="34" charset="0"/>
                          <a:cs typeface="Arial" panose="020B0604020202020204" pitchFamily="34" charset="0"/>
                        </a:rPr>
                        <a:t>Page 4</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MoJ Overview</a:t>
                      </a:r>
                    </a:p>
                  </a:txBody>
                  <a:tcPr>
                    <a:solidFill>
                      <a:schemeClr val="bg1"/>
                    </a:solidFill>
                  </a:tcPr>
                </a:tc>
                <a:extLst>
                  <a:ext uri="{0D108BD9-81ED-4DB2-BD59-A6C34878D82A}">
                    <a16:rowId xmlns:a16="http://schemas.microsoft.com/office/drawing/2014/main" val="1156299433"/>
                  </a:ext>
                </a:extLst>
              </a:tr>
              <a:tr h="739806">
                <a:tc>
                  <a:txBody>
                    <a:bodyPr/>
                    <a:lstStyle/>
                    <a:p>
                      <a:r>
                        <a:rPr lang="en-GB" sz="1600" dirty="0">
                          <a:latin typeface="Arial" panose="020B0604020202020204" pitchFamily="34" charset="0"/>
                          <a:cs typeface="Arial" panose="020B0604020202020204" pitchFamily="34" charset="0"/>
                        </a:rPr>
                        <a:t>Page 10</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MoJ Function Overview</a:t>
                      </a:r>
                    </a:p>
                  </a:txBody>
                  <a:tcPr>
                    <a:solidFill>
                      <a:schemeClr val="bg1"/>
                    </a:solidFill>
                  </a:tcPr>
                </a:tc>
                <a:extLst>
                  <a:ext uri="{0D108BD9-81ED-4DB2-BD59-A6C34878D82A}">
                    <a16:rowId xmlns:a16="http://schemas.microsoft.com/office/drawing/2014/main" val="1547928599"/>
                  </a:ext>
                </a:extLst>
              </a:tr>
              <a:tr h="739806">
                <a:tc>
                  <a:txBody>
                    <a:bodyPr/>
                    <a:lstStyle/>
                    <a:p>
                      <a:r>
                        <a:rPr lang="en-GB" sz="1600" dirty="0">
                          <a:latin typeface="Arial" panose="020B0604020202020204" pitchFamily="34" charset="0"/>
                          <a:cs typeface="Arial" panose="020B0604020202020204" pitchFamily="34" charset="0"/>
                        </a:rPr>
                        <a:t>Page 18</a:t>
                      </a:r>
                    </a:p>
                    <a:p>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24</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26</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Page 28 </a:t>
                      </a:r>
                    </a:p>
                  </a:txBody>
                  <a:tcPr>
                    <a:solidFill>
                      <a:schemeClr val="bg1"/>
                    </a:solidFill>
                  </a:tcPr>
                </a:tc>
                <a:tc>
                  <a:txBody>
                    <a:bodyPr/>
                    <a:lstStyle/>
                    <a:p>
                      <a:r>
                        <a:rPr lang="en-GB" sz="1600" dirty="0">
                          <a:latin typeface="Arial" panose="020B0604020202020204" pitchFamily="34" charset="0"/>
                          <a:cs typeface="Arial" panose="020B0604020202020204" pitchFamily="34" charset="0"/>
                        </a:rPr>
                        <a:t>Induction Materials</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useful information </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Learning &amp; Development</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Wellbeing, Health </a:t>
                      </a:r>
                      <a:r>
                        <a:rPr lang="en-GB" sz="1600">
                          <a:latin typeface="Arial" panose="020B0604020202020204" pitchFamily="34" charset="0"/>
                          <a:cs typeface="Arial" panose="020B0604020202020204" pitchFamily="34" charset="0"/>
                        </a:rPr>
                        <a:t>&amp; Safety</a:t>
                      </a:r>
                      <a:endParaRPr lang="en-GB"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865704579"/>
                  </a:ext>
                </a:extLst>
              </a:tr>
              <a:tr h="739806">
                <a:tc>
                  <a:txBody>
                    <a:bodyPr/>
                    <a:lstStyle/>
                    <a:p>
                      <a:endParaRPr lang="en-GB" sz="1600">
                        <a:latin typeface="Arial" panose="020B0604020202020204" pitchFamily="34" charset="0"/>
                        <a:cs typeface="Arial" panose="020B0604020202020204" pitchFamily="34" charset="0"/>
                      </a:endParaRPr>
                    </a:p>
                  </a:txBody>
                  <a:tcP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152986189"/>
                  </a:ext>
                </a:extLst>
              </a:tr>
            </a:tbl>
          </a:graphicData>
        </a:graphic>
      </p:graphicFrame>
      <p:pic>
        <p:nvPicPr>
          <p:cNvPr id="10" name="Picture 9" descr="A picture containing text, queen&#10;&#10;Description automatically generated">
            <a:extLst>
              <a:ext uri="{FF2B5EF4-FFF2-40B4-BE49-F238E27FC236}">
                <a16:creationId xmlns:a16="http://schemas.microsoft.com/office/drawing/2014/main" id="{6B452FD2-51A0-42ED-AF09-9B116858A9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51" y="7754987"/>
            <a:ext cx="1980452" cy="1980452"/>
          </a:xfrm>
          <a:prstGeom prst="rect">
            <a:avLst/>
          </a:prstGeom>
        </p:spPr>
      </p:pic>
    </p:spTree>
    <p:extLst>
      <p:ext uri="{BB962C8B-B14F-4D97-AF65-F5344CB8AC3E}">
        <p14:creationId xmlns:p14="http://schemas.microsoft.com/office/powerpoint/2010/main" val="36946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72581"/>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20</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1754688715"/>
              </p:ext>
            </p:extLst>
          </p:nvPr>
        </p:nvGraphicFramePr>
        <p:xfrm>
          <a:off x="777035" y="2472581"/>
          <a:ext cx="5565286" cy="5996623"/>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All employees have access to SOP employee or manager self-service. SOP holds your absence records and personal details, such as emergency contacts and next of kin. It is a fast and accurate way to make pay claims for overtime or expenses. Line Managers can also process actions online via SOP such as absence, temporary promotion and changes of line management. Any diversity information entered is not visible to your line manager – it will remain confidential.</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You will be able to access SOP after transfer, using your Ministry of Justice technology. You can find guidance for how to log into SOP on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(on the Intranet) by searching for ‘SOP Log in and set up.’</a:t>
                      </a: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is an information portal which holds advice and guidance, such as job aids, process advice and forms used in conjunction with Shared Service transactions and SOP.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also includes ‘How To’ guidance and full contact details – telephone and email – for the SSCL Contact Centre and all transactional teams.</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You will be able access </a:t>
                      </a:r>
                      <a:r>
                        <a:rPr lang="en-GB" sz="1200" b="0" dirty="0" err="1">
                          <a:effectLst/>
                          <a:latin typeface="Arial" panose="020B0604020202020204" pitchFamily="34" charset="0"/>
                          <a:ea typeface="Calibri" panose="020F0502020204030204" pitchFamily="34" charset="0"/>
                          <a:cs typeface="Arial" panose="020B0604020202020204" pitchFamily="34" charset="0"/>
                        </a:rPr>
                        <a:t>myhub</a:t>
                      </a:r>
                      <a:r>
                        <a:rPr lang="en-GB" sz="1200" b="0" dirty="0">
                          <a:effectLst/>
                          <a:latin typeface="Arial" panose="020B0604020202020204" pitchFamily="34" charset="0"/>
                          <a:ea typeface="Calibri" panose="020F0502020204030204" pitchFamily="34" charset="0"/>
                          <a:cs typeface="Arial" panose="020B0604020202020204" pitchFamily="34" charset="0"/>
                        </a:rPr>
                        <a:t> here: https://hmpps.myhub.sscl.com/</a:t>
                      </a:r>
                      <a:br>
                        <a:rPr lang="en-GB" sz="1200" b="0" dirty="0">
                          <a:effectLst/>
                          <a:latin typeface="Arial" panose="020B0604020202020204" pitchFamily="34" charset="0"/>
                          <a:ea typeface="Calibri" panose="020F0502020204030204" pitchFamily="34" charset="0"/>
                          <a:cs typeface="Arial" panose="020B0604020202020204" pitchFamily="34" charset="0"/>
                        </a:rPr>
                      </a:br>
                      <a:r>
                        <a:rPr lang="en-GB" sz="1200" b="0" dirty="0">
                          <a:effectLst/>
                          <a:latin typeface="Arial" panose="020B0604020202020204" pitchFamily="34" charset="0"/>
                          <a:ea typeface="Calibri" panose="020F0502020204030204" pitchFamily="34" charset="0"/>
                          <a:cs typeface="Arial" panose="020B0604020202020204" pitchFamily="34" charset="0"/>
                        </a:rPr>
                        <a:t>when you receive your ministry of justice technology. Please familiarise yourself with it so you know where to go for information and we recommend we save it to your favourites.</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27E7DFFF-361E-42F9-9950-61ABF1CE81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37" y="2504750"/>
            <a:ext cx="1056249" cy="1056249"/>
          </a:xfrm>
          <a:prstGeom prst="rect">
            <a:avLst/>
          </a:prstGeom>
        </p:spPr>
      </p:pic>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dirty="0"/>
              <a:t>SOP &amp; </a:t>
            </a:r>
            <a:r>
              <a:rPr lang="en-GB" sz="1400" b="1" dirty="0" err="1"/>
              <a:t>MyHub</a:t>
            </a:r>
            <a:endParaRPr lang="en-GB" sz="1400" b="1" dirty="0"/>
          </a:p>
        </p:txBody>
      </p:sp>
      <p:pic>
        <p:nvPicPr>
          <p:cNvPr id="2050" name="Picture 2" descr="Decorative image of checklist">
            <a:extLst>
              <a:ext uri="{FF2B5EF4-FFF2-40B4-BE49-F238E27FC236}">
                <a16:creationId xmlns:a16="http://schemas.microsoft.com/office/drawing/2014/main" id="{70A637DA-6D4D-4B89-B355-A95FBE752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29" y="7850919"/>
            <a:ext cx="1058014" cy="10580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5B1262-AD57-457C-87E9-5C61A378F20F}"/>
              </a:ext>
            </a:extLst>
          </p:cNvPr>
          <p:cNvSpPr txBox="1"/>
          <p:nvPr/>
        </p:nvSpPr>
        <p:spPr>
          <a:xfrm>
            <a:off x="542260" y="8903327"/>
            <a:ext cx="1278688" cy="307777"/>
          </a:xfrm>
          <a:prstGeom prst="rect">
            <a:avLst/>
          </a:prstGeom>
          <a:noFill/>
        </p:spPr>
        <p:txBody>
          <a:bodyPr wrap="square" rtlCol="0">
            <a:spAutoFit/>
          </a:bodyPr>
          <a:lstStyle/>
          <a:p>
            <a:pPr algn="ctr"/>
            <a:r>
              <a:rPr lang="en-GB" sz="1400" b="1" dirty="0"/>
              <a:t>Booking travel</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4163691311"/>
              </p:ext>
            </p:extLst>
          </p:nvPr>
        </p:nvGraphicFramePr>
        <p:xfrm>
          <a:off x="727429" y="8028702"/>
          <a:ext cx="5657108" cy="2364804"/>
        </p:xfrm>
        <a:graphic>
          <a:graphicData uri="http://schemas.openxmlformats.org/drawingml/2006/table">
            <a:tbl>
              <a:tblPr firstRow="1" bandRow="1">
                <a:tableStyleId>{3B4B98B0-60AC-42C2-AFA5-B58CD77FA1E5}</a:tableStyleId>
              </a:tblPr>
              <a:tblGrid>
                <a:gridCol w="935681">
                  <a:extLst>
                    <a:ext uri="{9D8B030D-6E8A-4147-A177-3AD203B41FA5}">
                      <a16:colId xmlns:a16="http://schemas.microsoft.com/office/drawing/2014/main" val="3737086907"/>
                    </a:ext>
                  </a:extLst>
                </a:gridCol>
                <a:gridCol w="4721427">
                  <a:extLst>
                    <a:ext uri="{9D8B030D-6E8A-4147-A177-3AD203B41FA5}">
                      <a16:colId xmlns:a16="http://schemas.microsoft.com/office/drawing/2014/main" val="158226599"/>
                    </a:ext>
                  </a:extLst>
                </a:gridCol>
              </a:tblGrid>
              <a:tr h="1651888">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65113" marR="0" lvl="0" indent="0" algn="l" defTabSz="685675" rtl="0" eaLnBrk="1" fontAlgn="auto" latinLnBrk="0" hangingPunct="1">
                        <a:lnSpc>
                          <a:spcPct val="107000"/>
                        </a:lnSpc>
                        <a:spcBef>
                          <a:spcPts val="0"/>
                        </a:spcBef>
                        <a:spcAft>
                          <a:spcPts val="800"/>
                        </a:spcAft>
                        <a:buClrTx/>
                        <a:buSzTx/>
                        <a:buFontTx/>
                        <a:buNone/>
                        <a:tabLst/>
                        <a:defRPr/>
                      </a:pPr>
                      <a:r>
                        <a:rPr lang="en-GB" sz="1200" b="0" i="0" dirty="0">
                          <a:latin typeface="Arial"/>
                          <a:cs typeface="Arial"/>
                        </a:rPr>
                        <a:t>Should you need to travel for work purposes you can book rail, accommodation, air travel, car hire etc  through </a:t>
                      </a:r>
                      <a:r>
                        <a:rPr lang="en-GB" sz="1200" b="0" i="0" dirty="0">
                          <a:latin typeface="Arial"/>
                          <a:cs typeface="Arial"/>
                          <a:hlinkClick r:id="rId4"/>
                        </a:rPr>
                        <a:t>Digital Travel Solution </a:t>
                      </a:r>
                      <a:r>
                        <a:rPr lang="en-GB" sz="1200" b="0" i="0" dirty="0">
                          <a:latin typeface="Arial"/>
                          <a:cs typeface="Arial"/>
                        </a:rPr>
                        <a:t>(</a:t>
                      </a:r>
                      <a:r>
                        <a:rPr lang="en-GB" sz="1200" b="0" i="0" dirty="0" err="1">
                          <a:latin typeface="Arial"/>
                          <a:cs typeface="Arial"/>
                        </a:rPr>
                        <a:t>DigiTS</a:t>
                      </a:r>
                      <a:r>
                        <a:rPr lang="en-GB" sz="1200" b="0" i="0" dirty="0">
                          <a:latin typeface="Arial"/>
                          <a:cs typeface="Arial"/>
                        </a:rPr>
                        <a:t>), our online travel booking system. You will need to register for an account using your work email address if you do not already have one, and you will need to know the correct </a:t>
                      </a:r>
                      <a:r>
                        <a:rPr lang="en-GB" sz="1200" b="1" i="0" dirty="0">
                          <a:latin typeface="Arial"/>
                          <a:cs typeface="Arial"/>
                        </a:rPr>
                        <a:t>Cost Centre Code.</a:t>
                      </a:r>
                      <a:endParaRPr lang="en-GB" sz="1200" b="0" i="0" dirty="0">
                        <a:highlight>
                          <a:srgbClr val="FFFF00"/>
                        </a:highlight>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Tree>
    <p:extLst>
      <p:ext uri="{BB962C8B-B14F-4D97-AF65-F5344CB8AC3E}">
        <p14:creationId xmlns:p14="http://schemas.microsoft.com/office/powerpoint/2010/main" val="125055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21</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945184999"/>
              </p:ext>
            </p:extLst>
          </p:nvPr>
        </p:nvGraphicFramePr>
        <p:xfrm>
          <a:off x="1044996" y="2468535"/>
          <a:ext cx="5565286" cy="463213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Due to the current outbreak of COVID and the unprecedented times we are all living through, the position related to working from home continues to be updated in line with the Government's roadmap for lifting lockdown. You may wish to visit the </a:t>
                      </a:r>
                      <a:r>
                        <a:rPr lang="en-GB" sz="1200" b="0" dirty="0">
                          <a:latin typeface="Arial"/>
                          <a:cs typeface="Arial"/>
                          <a:hlinkClick r:id="rId2"/>
                        </a:rPr>
                        <a:t>COVID guidelines</a:t>
                      </a:r>
                      <a:r>
                        <a:rPr lang="en-GB" sz="1200" b="0" dirty="0">
                          <a:latin typeface="Arial"/>
                          <a:cs typeface="Arial"/>
                        </a:rPr>
                        <a:t> and familiarise yourself with the latest guidance and policies in place.</a:t>
                      </a:r>
                    </a:p>
                    <a:p>
                      <a:pPr algn="just"/>
                      <a:endParaRPr lang="en-GB" sz="1200" b="0" dirty="0">
                        <a:latin typeface="Arial"/>
                        <a:cs typeface="Arial"/>
                      </a:endParaRPr>
                    </a:p>
                    <a:p>
                      <a:pPr algn="just"/>
                      <a:r>
                        <a:rPr lang="en-GB" sz="1200" b="0" dirty="0">
                          <a:latin typeface="Arial"/>
                          <a:cs typeface="Arial"/>
                        </a:rPr>
                        <a:t>Staff in the MoJ Finance Function work </a:t>
                      </a:r>
                      <a:r>
                        <a:rPr lang="en-GB" sz="1200" b="0" dirty="0">
                          <a:latin typeface="Arial"/>
                          <a:cs typeface="Arial"/>
                          <a:hlinkClick r:id="rId3"/>
                        </a:rPr>
                        <a:t>flexibly</a:t>
                      </a:r>
                      <a:r>
                        <a:rPr lang="en-GB" sz="1200" b="0" dirty="0">
                          <a:latin typeface="Arial"/>
                          <a:cs typeface="Arial"/>
                        </a:rPr>
                        <a:t> following the </a:t>
                      </a:r>
                      <a:r>
                        <a:rPr lang="en-GB" sz="1200" b="0" dirty="0">
                          <a:latin typeface="Arial"/>
                          <a:cs typeface="Arial"/>
                          <a:hlinkClick r:id="rId4"/>
                        </a:rPr>
                        <a:t>Smarter Working </a:t>
                      </a:r>
                      <a:r>
                        <a:rPr lang="en-GB" sz="1200" b="0" dirty="0">
                          <a:latin typeface="Arial"/>
                          <a:cs typeface="Arial"/>
                        </a:rPr>
                        <a:t>principles. Our staff are based all over the country and colleagues regularly travel to different locations for their work.</a:t>
                      </a:r>
                    </a:p>
                    <a:p>
                      <a:pPr algn="just"/>
                      <a:r>
                        <a:rPr lang="en-GB" sz="1200" b="0" dirty="0">
                          <a:latin typeface="Arial"/>
                          <a:cs typeface="Arial"/>
                        </a:rPr>
                        <a:t>For a list of all MoJ buildings, including our 4 HQ buildings (102 Petty France, 10 South Colonnade (at Canary Wharf), Southern House (Croydon) and 5 Wellington Place (Leeds), and details of our </a:t>
                      </a:r>
                      <a:r>
                        <a:rPr lang="en-GB" sz="1200" b="0" u="sng" dirty="0">
                          <a:latin typeface="Arial"/>
                          <a:cs typeface="Arial"/>
                          <a:hlinkClick r:id="rId5"/>
                        </a:rPr>
                        <a:t>Commuter Hubs</a:t>
                      </a:r>
                      <a:r>
                        <a:rPr lang="en-GB" sz="1200" b="0" dirty="0">
                          <a:latin typeface="Arial"/>
                          <a:cs typeface="Arial"/>
                        </a:rPr>
                        <a:t> (shared spaces in Government property where you can work from) visit our </a:t>
                      </a:r>
                      <a:r>
                        <a:rPr lang="en-GB" sz="1200" b="0" dirty="0">
                          <a:latin typeface="Arial"/>
                          <a:cs typeface="Arial"/>
                          <a:hlinkClick r:id="rId6"/>
                        </a:rPr>
                        <a:t>Buildings and Facilities</a:t>
                      </a:r>
                      <a:r>
                        <a:rPr lang="en-GB" sz="1200" b="0" dirty="0">
                          <a:latin typeface="Arial"/>
                          <a:cs typeface="Arial"/>
                        </a:rPr>
                        <a:t> web pages. </a:t>
                      </a:r>
                      <a:r>
                        <a:rPr lang="en-US" sz="1200" b="0" dirty="0">
                          <a:solidFill>
                            <a:srgbClr val="000000"/>
                          </a:solidFill>
                          <a:latin typeface="Arial"/>
                          <a:cs typeface="Arial"/>
                        </a:rPr>
                        <a:t>The MoJ Finance Function works flexibly and has multiple office locations – its current main HQ locations are: </a:t>
                      </a:r>
                    </a:p>
                    <a:p>
                      <a:pPr algn="just"/>
                      <a:endParaRPr lang="en-US" sz="1200" b="0" dirty="0">
                        <a:solidFill>
                          <a:srgbClr val="000000"/>
                        </a:solidFill>
                      </a:endParaRPr>
                    </a:p>
                    <a:p>
                      <a:r>
                        <a:rPr lang="en-GB" sz="1200" b="0" dirty="0">
                          <a:solidFill>
                            <a:srgbClr val="000000"/>
                          </a:solidFill>
                          <a:latin typeface="Arial"/>
                          <a:cs typeface="Arial"/>
                        </a:rPr>
                        <a:t>102 Petty France, London - </a:t>
                      </a:r>
                      <a:r>
                        <a:rPr lang="en-US" sz="1200" b="0" dirty="0">
                          <a:solidFill>
                            <a:srgbClr val="000000"/>
                          </a:solidFill>
                          <a:latin typeface="Arial"/>
                          <a:cs typeface="Arial"/>
                        </a:rPr>
                        <a:t>We are located on the 10th floor of 102 Petty France.</a:t>
                      </a:r>
                      <a:endParaRPr lang="en-US" sz="1200" b="0" u="sng" dirty="0">
                        <a:solidFill>
                          <a:srgbClr val="000000"/>
                        </a:solidFill>
                        <a:latin typeface="Arial"/>
                        <a:cs typeface="Arial"/>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5" y="3434854"/>
            <a:ext cx="1278688" cy="307777"/>
          </a:xfrm>
          <a:prstGeom prst="rect">
            <a:avLst/>
          </a:prstGeom>
          <a:noFill/>
        </p:spPr>
        <p:txBody>
          <a:bodyPr wrap="square" rtlCol="0">
            <a:spAutoFit/>
          </a:bodyPr>
          <a:lstStyle/>
          <a:p>
            <a:pPr algn="ctr"/>
            <a:r>
              <a:rPr lang="en-GB" sz="1400" b="1" dirty="0"/>
              <a:t>Staff Locations</a:t>
            </a:r>
          </a:p>
        </p:txBody>
      </p:sp>
      <p:sp>
        <p:nvSpPr>
          <p:cNvPr id="13" name="TextBox 12">
            <a:extLst>
              <a:ext uri="{FF2B5EF4-FFF2-40B4-BE49-F238E27FC236}">
                <a16:creationId xmlns:a16="http://schemas.microsoft.com/office/drawing/2014/main" id="{5E5B1262-AD57-457C-87E9-5C61A378F20F}"/>
              </a:ext>
            </a:extLst>
          </p:cNvPr>
          <p:cNvSpPr txBox="1"/>
          <p:nvPr/>
        </p:nvSpPr>
        <p:spPr>
          <a:xfrm>
            <a:off x="439345" y="8101306"/>
            <a:ext cx="1413507" cy="307777"/>
          </a:xfrm>
          <a:prstGeom prst="rect">
            <a:avLst/>
          </a:prstGeom>
          <a:noFill/>
        </p:spPr>
        <p:txBody>
          <a:bodyPr wrap="square" rtlCol="0">
            <a:spAutoFit/>
          </a:bodyPr>
          <a:lstStyle/>
          <a:p>
            <a:pPr algn="ctr"/>
            <a:r>
              <a:rPr lang="en-GB" sz="1400" b="1" dirty="0"/>
              <a:t>Communication</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2744072022"/>
              </p:ext>
            </p:extLst>
          </p:nvPr>
        </p:nvGraphicFramePr>
        <p:xfrm>
          <a:off x="1044996" y="6774084"/>
          <a:ext cx="5565286" cy="3832162"/>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651888">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defTabSz="914271">
                        <a:spcAft>
                          <a:spcPts val="0"/>
                        </a:spcAft>
                        <a:defRPr/>
                      </a:pPr>
                      <a:r>
                        <a:rPr lang="en-GB" sz="1200" b="0" dirty="0">
                          <a:solidFill>
                            <a:prstClr val="black"/>
                          </a:solidFill>
                          <a:latin typeface="Arial"/>
                          <a:cs typeface="Arial"/>
                        </a:rPr>
                        <a:t>Before your arrival, arrangements would have been made to ensure you are added to the relevant ZZ email distribution lists – this will ensure you receive all appropriate team and corporate news and invites. If you think you have not been added please contact </a:t>
                      </a:r>
                      <a:r>
                        <a:rPr lang="en-GB" sz="1200" b="0" dirty="0">
                          <a:solidFill>
                            <a:prstClr val="black"/>
                          </a:solidFill>
                          <a:latin typeface="Arial"/>
                          <a:cs typeface="Arial"/>
                          <a:hlinkClick r:id="rId7"/>
                        </a:rPr>
                        <a:t>FinancePeopleandCapabilityteam@justice.gov.uk</a:t>
                      </a:r>
                      <a:r>
                        <a:rPr lang="en-GB" sz="1200" b="0" dirty="0">
                          <a:solidFill>
                            <a:prstClr val="black"/>
                          </a:solidFill>
                          <a:latin typeface="Arial"/>
                          <a:cs typeface="Arial"/>
                        </a:rPr>
                        <a:t>  </a:t>
                      </a:r>
                    </a:p>
                    <a:p>
                      <a:pPr algn="just" defTabSz="914271">
                        <a:spcAft>
                          <a:spcPts val="0"/>
                        </a:spcAft>
                        <a:defRPr/>
                      </a:pPr>
                      <a:r>
                        <a:rPr lang="en-GB" sz="1200" b="0" dirty="0">
                          <a:solidFill>
                            <a:prstClr val="black"/>
                          </a:solidFill>
                          <a:latin typeface="Arial"/>
                          <a:cs typeface="Arial"/>
                        </a:rPr>
                        <a:t>who will ensure that you are added straight away.</a:t>
                      </a:r>
                    </a:p>
                    <a:p>
                      <a:pPr algn="just" defTabSz="914271">
                        <a:spcAft>
                          <a:spcPts val="0"/>
                        </a:spcAft>
                        <a:defRPr/>
                      </a:pPr>
                      <a:endParaRPr lang="en-GB" sz="1200" b="0" dirty="0">
                        <a:solidFill>
                          <a:prstClr val="black"/>
                        </a:solidFill>
                        <a:latin typeface="Arial"/>
                        <a:cs typeface="Arial"/>
                      </a:endParaRPr>
                    </a:p>
                    <a:p>
                      <a:r>
                        <a:rPr lang="en-GB" sz="1200" b="0" dirty="0">
                          <a:latin typeface="Arial"/>
                          <a:cs typeface="Arial"/>
                        </a:rPr>
                        <a:t>The MoJ Finance Function have various channels and ways to communicate information about what’s going on in the Function; </a:t>
                      </a:r>
                    </a:p>
                    <a:p>
                      <a:endParaRPr lang="en-GB" sz="1200" b="0" u="sng" dirty="0"/>
                    </a:p>
                    <a:p>
                      <a:pPr marL="171426" indent="-171426">
                        <a:buFont typeface="Arial" panose="020B0604020202020204" pitchFamily="34" charset="0"/>
                        <a:buChar char="•"/>
                      </a:pPr>
                      <a:r>
                        <a:rPr lang="en-GB" sz="1200" b="0" u="sng" dirty="0"/>
                        <a:t>INTRANET</a:t>
                      </a:r>
                    </a:p>
                    <a:p>
                      <a:pPr marL="171426" indent="-171426">
                        <a:buFont typeface="Arial" panose="020B0604020202020204" pitchFamily="34" charset="0"/>
                        <a:buChar char="•"/>
                      </a:pPr>
                      <a:r>
                        <a:rPr lang="en-GB" sz="1200" b="0" u="sng" dirty="0"/>
                        <a:t>BLOG</a:t>
                      </a:r>
                    </a:p>
                    <a:p>
                      <a:pPr marL="171426" indent="-171426">
                        <a:buFont typeface="Arial" panose="020B0604020202020204" pitchFamily="34" charset="0"/>
                        <a:buChar char="•"/>
                      </a:pPr>
                      <a:r>
                        <a:rPr lang="en-GB" sz="1200" b="0" u="sng" dirty="0"/>
                        <a:t>HUDDLE</a:t>
                      </a:r>
                    </a:p>
                    <a:p>
                      <a:pPr marL="171426" indent="-171426">
                        <a:buFont typeface="Arial" panose="020B0604020202020204" pitchFamily="34" charset="0"/>
                        <a:buChar char="•"/>
                      </a:pPr>
                      <a:r>
                        <a:rPr lang="en-GB" sz="1200" b="0" u="sng" dirty="0"/>
                        <a:t>TEAM MEETINGS</a:t>
                      </a:r>
                    </a:p>
                    <a:p>
                      <a:pPr algn="just" defTabSz="914271">
                        <a:spcAft>
                          <a:spcPts val="0"/>
                        </a:spcAft>
                        <a:defRPr/>
                      </a:pPr>
                      <a:endParaRPr lang="en-GB" sz="1200" b="0" dirty="0">
                        <a:solidFill>
                          <a:prstClr val="black"/>
                        </a:solidFill>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9" name="Picture 8" descr="A picture containing text, posing, group&#10;&#10;Description automatically generated">
            <a:extLst>
              <a:ext uri="{FF2B5EF4-FFF2-40B4-BE49-F238E27FC236}">
                <a16:creationId xmlns:a16="http://schemas.microsoft.com/office/drawing/2014/main" id="{AC75815C-6D4B-4F51-8C18-FCB502F6E9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799" y="2468535"/>
            <a:ext cx="1644582" cy="1058014"/>
          </a:xfrm>
          <a:prstGeom prst="rect">
            <a:avLst/>
          </a:prstGeom>
        </p:spPr>
      </p:pic>
      <p:pic>
        <p:nvPicPr>
          <p:cNvPr id="11" name="Picture 10">
            <a:extLst>
              <a:ext uri="{FF2B5EF4-FFF2-40B4-BE49-F238E27FC236}">
                <a16:creationId xmlns:a16="http://schemas.microsoft.com/office/drawing/2014/main" id="{15E44B8B-B1E1-418D-A895-B7DBE631EF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41" y="6635881"/>
            <a:ext cx="1695626" cy="1695626"/>
          </a:xfrm>
          <a:prstGeom prst="rect">
            <a:avLst/>
          </a:prstGeom>
        </p:spPr>
      </p:pic>
    </p:spTree>
    <p:extLst>
      <p:ext uri="{BB962C8B-B14F-4D97-AF65-F5344CB8AC3E}">
        <p14:creationId xmlns:p14="http://schemas.microsoft.com/office/powerpoint/2010/main" val="3854843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22</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914059136"/>
              </p:ext>
            </p:extLst>
          </p:nvPr>
        </p:nvGraphicFramePr>
        <p:xfrm>
          <a:off x="1098747" y="2501381"/>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i="0" u="none" strike="noStrike" baseline="0" dirty="0">
                          <a:solidFill>
                            <a:srgbClr val="000000"/>
                          </a:solidFill>
                          <a:latin typeface="Arial" panose="020B0604020202020204" pitchFamily="34" charset="0"/>
                        </a:rPr>
                        <a:t>People Finder is a tool for MoJ family colleagues to be able to find and contact you. It is an enabling tool to support us to make connections and it is important that all staff keep their profiles updated. </a:t>
                      </a:r>
                    </a:p>
                    <a:p>
                      <a:r>
                        <a:rPr lang="en-US" sz="1200" b="0" i="0" u="none" strike="noStrike" baseline="0" dirty="0">
                          <a:solidFill>
                            <a:srgbClr val="000000"/>
                          </a:solidFill>
                          <a:latin typeface="Arial" panose="020B0604020202020204" pitchFamily="34" charset="0"/>
                        </a:rPr>
                        <a:t>You can make changes here: </a:t>
                      </a:r>
                      <a:r>
                        <a:rPr lang="en-US" sz="1200" b="0" i="0" u="none" strike="noStrike" baseline="0" dirty="0">
                          <a:solidFill>
                            <a:srgbClr val="000000"/>
                          </a:solidFill>
                          <a:latin typeface="Arial" panose="020B0604020202020204" pitchFamily="34" charset="0"/>
                          <a:hlinkClick r:id="rId2"/>
                        </a:rPr>
                        <a:t>https://peoplefinder.service.gov.uk/</a:t>
                      </a:r>
                      <a:r>
                        <a:rPr lang="en-US" sz="1200" b="0" i="0" u="none" strike="noStrike" baseline="0" dirty="0">
                          <a:solidFill>
                            <a:srgbClr val="000000"/>
                          </a:solidFill>
                          <a:latin typeface="Arial" panose="020B0604020202020204" pitchFamily="34" charset="0"/>
                        </a:rPr>
                        <a:t>  </a:t>
                      </a: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4" y="3590573"/>
            <a:ext cx="1278688" cy="307777"/>
          </a:xfrm>
          <a:prstGeom prst="rect">
            <a:avLst/>
          </a:prstGeom>
          <a:noFill/>
        </p:spPr>
        <p:txBody>
          <a:bodyPr wrap="square" rtlCol="0">
            <a:spAutoFit/>
          </a:bodyPr>
          <a:lstStyle/>
          <a:p>
            <a:pPr algn="ctr"/>
            <a:r>
              <a:rPr lang="en-GB" sz="1400" b="1" dirty="0"/>
              <a:t>People Finder</a:t>
            </a:r>
          </a:p>
        </p:txBody>
      </p:sp>
      <p:pic>
        <p:nvPicPr>
          <p:cNvPr id="6" name="Picture 5" descr="Logo&#10;&#10;Description automatically generated">
            <a:extLst>
              <a:ext uri="{FF2B5EF4-FFF2-40B4-BE49-F238E27FC236}">
                <a16:creationId xmlns:a16="http://schemas.microsoft.com/office/drawing/2014/main" id="{1EB7F5F5-7E38-477F-BCC1-35F006CE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47" y="2210922"/>
            <a:ext cx="1619071" cy="1619071"/>
          </a:xfrm>
          <a:prstGeom prst="rect">
            <a:avLst/>
          </a:prstGeom>
        </p:spPr>
      </p:pic>
      <p:pic>
        <p:nvPicPr>
          <p:cNvPr id="14" name="Picture 13">
            <a:extLst>
              <a:ext uri="{FF2B5EF4-FFF2-40B4-BE49-F238E27FC236}">
                <a16:creationId xmlns:a16="http://schemas.microsoft.com/office/drawing/2014/main" id="{CF73BB01-1924-40F6-943A-721E772BC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95" y="4048131"/>
            <a:ext cx="6521505" cy="3646947"/>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69A3EF06-121C-456F-AFD1-A3C45C4AF3D2}"/>
              </a:ext>
            </a:extLst>
          </p:cNvPr>
          <p:cNvPicPr>
            <a:picLocks noChangeAspect="1"/>
          </p:cNvPicPr>
          <p:nvPr/>
        </p:nvPicPr>
        <p:blipFill>
          <a:blip r:embed="rId5"/>
          <a:stretch>
            <a:fillRect/>
          </a:stretch>
        </p:blipFill>
        <p:spPr>
          <a:xfrm>
            <a:off x="336494" y="6890719"/>
            <a:ext cx="6521505" cy="29864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165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23</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103659368"/>
              </p:ext>
            </p:extLst>
          </p:nvPr>
        </p:nvGraphicFramePr>
        <p:xfrm>
          <a:off x="1098747" y="2501381"/>
          <a:ext cx="5565286" cy="677228"/>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523220">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i="0" u="none" strike="noStrike" baseline="0" dirty="0">
                          <a:solidFill>
                            <a:srgbClr val="000000"/>
                          </a:solidFill>
                          <a:latin typeface="Arial" panose="020B0604020202020204" pitchFamily="34" charset="0"/>
                        </a:rPr>
                        <a:t>New email signature templates can be found on the </a:t>
                      </a:r>
                      <a:r>
                        <a:rPr lang="en-US" sz="1200" dirty="0">
                          <a:solidFill>
                            <a:srgbClr val="000000"/>
                          </a:solidFill>
                          <a:hlinkClick r:id="rId2"/>
                        </a:rPr>
                        <a:t>Intranet</a:t>
                      </a:r>
                      <a:r>
                        <a:rPr lang="en-GB" sz="1200" b="0"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22135" y="3493626"/>
            <a:ext cx="1278688" cy="523220"/>
          </a:xfrm>
          <a:prstGeom prst="rect">
            <a:avLst/>
          </a:prstGeom>
          <a:noFill/>
        </p:spPr>
        <p:txBody>
          <a:bodyPr wrap="square" rtlCol="0">
            <a:spAutoFit/>
          </a:bodyPr>
          <a:lstStyle/>
          <a:p>
            <a:pPr algn="ctr"/>
            <a:r>
              <a:rPr lang="en-GB" sz="1400" b="1" dirty="0"/>
              <a:t>E-Mail Signature</a:t>
            </a:r>
          </a:p>
        </p:txBody>
      </p:sp>
      <p:pic>
        <p:nvPicPr>
          <p:cNvPr id="6" name="Picture 5" descr="Logo&#10;&#10;Description automatically generated">
            <a:extLst>
              <a:ext uri="{FF2B5EF4-FFF2-40B4-BE49-F238E27FC236}">
                <a16:creationId xmlns:a16="http://schemas.microsoft.com/office/drawing/2014/main" id="{1EB7F5F5-7E38-477F-BCC1-35F006CE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9" y="2186364"/>
            <a:ext cx="1619071" cy="1619071"/>
          </a:xfrm>
          <a:prstGeom prst="rect">
            <a:avLst/>
          </a:prstGeom>
        </p:spPr>
      </p:pic>
      <p:pic>
        <p:nvPicPr>
          <p:cNvPr id="10" name="Picture 9">
            <a:extLst>
              <a:ext uri="{FF2B5EF4-FFF2-40B4-BE49-F238E27FC236}">
                <a16:creationId xmlns:a16="http://schemas.microsoft.com/office/drawing/2014/main" id="{B5EBBBEA-62F2-4AD1-96DC-CAF3CD08239A}"/>
              </a:ext>
            </a:extLst>
          </p:cNvPr>
          <p:cNvPicPr>
            <a:picLocks noChangeAspect="1"/>
          </p:cNvPicPr>
          <p:nvPr/>
        </p:nvPicPr>
        <p:blipFill>
          <a:blip r:embed="rId4"/>
          <a:stretch>
            <a:fillRect/>
          </a:stretch>
        </p:blipFill>
        <p:spPr>
          <a:xfrm>
            <a:off x="1916159" y="2767404"/>
            <a:ext cx="4688842" cy="1909173"/>
          </a:xfrm>
          <a:prstGeom prst="rect">
            <a:avLst/>
          </a:prstGeom>
        </p:spPr>
      </p:pic>
      <p:sp>
        <p:nvSpPr>
          <p:cNvPr id="9" name="Rectangle 8">
            <a:extLst>
              <a:ext uri="{FF2B5EF4-FFF2-40B4-BE49-F238E27FC236}">
                <a16:creationId xmlns:a16="http://schemas.microsoft.com/office/drawing/2014/main" id="{838533A1-0423-4321-9F1D-27FEBD13658C}"/>
              </a:ext>
            </a:extLst>
          </p:cNvPr>
          <p:cNvSpPr/>
          <p:nvPr/>
        </p:nvSpPr>
        <p:spPr>
          <a:xfrm>
            <a:off x="2025870" y="4770841"/>
            <a:ext cx="4425331" cy="5001369"/>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To create your own email signature:</a:t>
            </a:r>
          </a:p>
          <a:p>
            <a:r>
              <a:rPr lang="en-GB" sz="1100" dirty="0">
                <a:latin typeface="Arial" panose="020B0604020202020204" pitchFamily="34" charset="0"/>
                <a:cs typeface="Arial" panose="020B0604020202020204" pitchFamily="34" charset="0"/>
              </a:rPr>
              <a:t>1. Edit the contact details in the right-hand column of the table above: give your name, job title, team name or other business area, your address, your work mobile phone number and/or your work landline number, and your working patterns (deleting options that are not applicable).</a:t>
            </a:r>
          </a:p>
          <a:p>
            <a:r>
              <a:rPr lang="en-GB" sz="1100" dirty="0">
                <a:latin typeface="Arial" panose="020B0604020202020204" pitchFamily="34" charset="0"/>
                <a:cs typeface="Arial" panose="020B0604020202020204" pitchFamily="34" charset="0"/>
              </a:rPr>
              <a:t>Also link to your People Finder profile: highlight ‘People Finder’, right-click, select ‘Hyperlink…’, enter your People Finder link into the Address field and click on OK. Visit People Finder to get the link to your own profile. Enter your name into the search box and click on your name to go to your profile. Once in your profile copy the URL and paste it into the hyperlink field. If you don’t yet have a People Finder profile you first need to create one.</a:t>
            </a:r>
          </a:p>
          <a:p>
            <a:r>
              <a:rPr lang="en-GB" sz="1100" dirty="0">
                <a:latin typeface="Arial" panose="020B0604020202020204" pitchFamily="34" charset="0"/>
                <a:cs typeface="Arial" panose="020B0604020202020204" pitchFamily="34" charset="0"/>
              </a:rPr>
              <a:t>2. Once your details have been added above, select the table which holds the signature by clicking on the crosshairs icon on the top left of the table (this appears when you hover the mouse over the table), and copy the table by selecting ‘Ctrl’ and ‘C’ on your keyboard.</a:t>
            </a:r>
          </a:p>
          <a:p>
            <a:r>
              <a:rPr lang="en-GB" sz="1100" dirty="0">
                <a:latin typeface="Arial" panose="020B0604020202020204" pitchFamily="34" charset="0"/>
                <a:cs typeface="Arial" panose="020B0604020202020204" pitchFamily="34" charset="0"/>
              </a:rPr>
              <a:t>3. Go to Outlook and on the Home ribbon click on ‘New Email’.</a:t>
            </a:r>
          </a:p>
          <a:p>
            <a:r>
              <a:rPr lang="en-GB" sz="1100" dirty="0">
                <a:latin typeface="Arial" panose="020B0604020202020204" pitchFamily="34" charset="0"/>
                <a:cs typeface="Arial" panose="020B0604020202020204" pitchFamily="34" charset="0"/>
              </a:rPr>
              <a:t>4. In the new email, on the Message ribbon click on the Signatures drop-down menu and select ‘Signatures…’</a:t>
            </a:r>
          </a:p>
          <a:p>
            <a:r>
              <a:rPr lang="en-GB" sz="1100" dirty="0">
                <a:latin typeface="Arial" panose="020B0604020202020204" pitchFamily="34" charset="0"/>
                <a:cs typeface="Arial" panose="020B0604020202020204" pitchFamily="34" charset="0"/>
              </a:rPr>
              <a:t>5. Click ‘New’ to create a new signature, type in a name for the signature and click on ‘OK’.</a:t>
            </a:r>
          </a:p>
          <a:p>
            <a:r>
              <a:rPr lang="en-GB" sz="1100" dirty="0">
                <a:latin typeface="Arial" panose="020B0604020202020204" pitchFamily="34" charset="0"/>
                <a:cs typeface="Arial" panose="020B0604020202020204" pitchFamily="34" charset="0"/>
              </a:rPr>
              <a:t>6. Right-click in the text field at the bottom of the Signatures and Stationery window and select Paste Options: Keep Source Formatting (the second icon from the left).</a:t>
            </a:r>
          </a:p>
          <a:p>
            <a:r>
              <a:rPr lang="en-GB" sz="1100" dirty="0">
                <a:latin typeface="Arial" panose="020B0604020202020204" pitchFamily="34" charset="0"/>
                <a:cs typeface="Arial" panose="020B0604020202020204" pitchFamily="34" charset="0"/>
              </a:rPr>
              <a:t>7. Click OK</a:t>
            </a:r>
          </a:p>
          <a:p>
            <a:r>
              <a:rPr lang="en-GB" sz="1100" dirty="0">
                <a:latin typeface="Arial" panose="020B0604020202020204" pitchFamily="34" charset="0"/>
                <a:cs typeface="Arial" panose="020B0604020202020204" pitchFamily="34" charset="0"/>
              </a:rPr>
              <a:t>8. To select the new email signature as the default for future emails, select it using the ‘New messages’ drop-down menu</a:t>
            </a:r>
          </a:p>
          <a:p>
            <a:r>
              <a:rPr lang="en-GB" sz="1100" dirty="0">
                <a:latin typeface="Arial" panose="020B0604020202020204" pitchFamily="34" charset="0"/>
                <a:cs typeface="Arial" panose="020B0604020202020204" pitchFamily="34" charset="0"/>
              </a:rPr>
              <a:t>9. Click OK</a:t>
            </a:r>
          </a:p>
        </p:txBody>
      </p:sp>
    </p:spTree>
    <p:extLst>
      <p:ext uri="{BB962C8B-B14F-4D97-AF65-F5344CB8AC3E}">
        <p14:creationId xmlns:p14="http://schemas.microsoft.com/office/powerpoint/2010/main" val="91575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0F3D1-BE8A-4704-8EE4-CC43FB5820AB}"/>
              </a:ext>
            </a:extLst>
          </p:cNvPr>
          <p:cNvSpPr>
            <a:spLocks noGrp="1"/>
          </p:cNvSpPr>
          <p:nvPr>
            <p:ph type="title"/>
          </p:nvPr>
        </p:nvSpPr>
        <p:spPr/>
        <p:txBody>
          <a:bodyPr/>
          <a:lstStyle/>
          <a:p>
            <a:r>
              <a:rPr lang="en-GB" dirty="0"/>
              <a:t>Useful Links to Important Information</a:t>
            </a:r>
          </a:p>
        </p:txBody>
      </p:sp>
      <p:sp>
        <p:nvSpPr>
          <p:cNvPr id="5" name="Text Placeholder 4">
            <a:extLst>
              <a:ext uri="{FF2B5EF4-FFF2-40B4-BE49-F238E27FC236}">
                <a16:creationId xmlns:a16="http://schemas.microsoft.com/office/drawing/2014/main" id="{98019407-7F25-4CEF-91CD-B9BFE3C3DA2F}"/>
              </a:ext>
            </a:extLst>
          </p:cNvPr>
          <p:cNvSpPr>
            <a:spLocks noGrp="1"/>
          </p:cNvSpPr>
          <p:nvPr>
            <p:ph type="body" sz="quarter" idx="10"/>
          </p:nvPr>
        </p:nvSpPr>
        <p:spPr/>
        <p:txBody>
          <a:bodyPr/>
          <a:lstStyle/>
          <a:p>
            <a:r>
              <a:rPr lang="en-GB" dirty="0"/>
              <a:t>National Agreement</a:t>
            </a:r>
          </a:p>
          <a:p>
            <a:r>
              <a:rPr lang="en-GB" dirty="0"/>
              <a:t>Pension</a:t>
            </a:r>
          </a:p>
          <a:p>
            <a:r>
              <a:rPr lang="en-GB" dirty="0"/>
              <a:t>Pay</a:t>
            </a:r>
          </a:p>
          <a:p>
            <a:r>
              <a:rPr lang="en-GB" dirty="0"/>
              <a:t>Role Alignment process</a:t>
            </a:r>
          </a:p>
          <a:p>
            <a:r>
              <a:rPr lang="en-GB" dirty="0"/>
              <a:t>Induction</a:t>
            </a:r>
          </a:p>
          <a:p>
            <a:endParaRPr lang="en-GB" dirty="0"/>
          </a:p>
          <a:p>
            <a:endParaRPr lang="en-GB" dirty="0"/>
          </a:p>
        </p:txBody>
      </p:sp>
      <p:sp>
        <p:nvSpPr>
          <p:cNvPr id="3" name="Slide Number Placeholder 2">
            <a:extLst>
              <a:ext uri="{FF2B5EF4-FFF2-40B4-BE49-F238E27FC236}">
                <a16:creationId xmlns:a16="http://schemas.microsoft.com/office/drawing/2014/main" id="{B84C1B22-1D9E-40B1-8A49-D0B869930317}"/>
              </a:ext>
            </a:extLst>
          </p:cNvPr>
          <p:cNvSpPr>
            <a:spLocks noGrp="1"/>
          </p:cNvSpPr>
          <p:nvPr>
            <p:ph type="sldNum" sz="quarter" idx="4294967295"/>
          </p:nvPr>
        </p:nvSpPr>
        <p:spPr>
          <a:xfrm>
            <a:off x="6375400" y="212725"/>
            <a:ext cx="482600" cy="198438"/>
          </a:xfrm>
        </p:spPr>
        <p:txBody>
          <a:bodyPr/>
          <a:lstStyle/>
          <a:p>
            <a:fld id="{96AA63F4-AA6E-4DF9-939B-35BB22D99DAC}" type="slidenum">
              <a:rPr lang="en-GB" smtClean="0"/>
              <a:t>24</a:t>
            </a:fld>
            <a:endParaRPr lang="en-GB"/>
          </a:p>
        </p:txBody>
      </p:sp>
    </p:spTree>
    <p:extLst>
      <p:ext uri="{BB962C8B-B14F-4D97-AF65-F5344CB8AC3E}">
        <p14:creationId xmlns:p14="http://schemas.microsoft.com/office/powerpoint/2010/main" val="356194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25</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28969" y="1201479"/>
            <a:ext cx="5800061" cy="2785378"/>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Further information about the transfer that you may find useful</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The Welcome Hub was created as a channel to enable the Probation Service to communicate with incoming staff before the 26</a:t>
            </a:r>
            <a:r>
              <a:rPr lang="en-GB" altLang="en-US" sz="1200" baseline="30000" dirty="0">
                <a:latin typeface="Arial" panose="020B0604020202020204" pitchFamily="34" charset="0"/>
                <a:cs typeface="Arial" panose="020B0604020202020204" pitchFamily="34" charset="0"/>
                <a:sym typeface="Arial" panose="020B0604020202020204" pitchFamily="34" charset="0"/>
              </a:rPr>
              <a:t>th</a:t>
            </a:r>
            <a:r>
              <a:rPr lang="en-GB" altLang="en-US" sz="1200" dirty="0">
                <a:latin typeface="Arial" panose="020B0604020202020204" pitchFamily="34" charset="0"/>
                <a:cs typeface="Arial" panose="020B0604020202020204" pitchFamily="34" charset="0"/>
                <a:sym typeface="Arial" panose="020B0604020202020204" pitchFamily="34" charset="0"/>
              </a:rPr>
              <a:t> June 2021. It has been a popular resource with many staff having accessed it to date. </a:t>
            </a: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r>
              <a:rPr lang="en-GB" altLang="en-US" sz="1400" b="1" dirty="0">
                <a:latin typeface="Arial" panose="020B0604020202020204" pitchFamily="34" charset="0"/>
                <a:cs typeface="Arial" panose="020B0604020202020204" pitchFamily="34" charset="0"/>
                <a:sym typeface="Arial" panose="020B0604020202020204" pitchFamily="34" charset="0"/>
              </a:rPr>
              <a:t>In particular we suggest you refer to the following information: </a:t>
            </a:r>
          </a:p>
          <a:p>
            <a:endParaRPr lang="en-GB" altLang="en-US" sz="1200" b="1" dirty="0">
              <a:latin typeface="Arial" panose="020B0604020202020204" pitchFamily="34" charset="0"/>
              <a:cs typeface="Arial" panose="020B0604020202020204" pitchFamily="34" charset="0"/>
              <a:sym typeface="Arial" panose="020B0604020202020204" pitchFamily="34" charset="0"/>
              <a:hlinkClick r:id="rId2"/>
            </a:endParaRPr>
          </a:p>
          <a:p>
            <a:pPr marL="171450" indent="-171450">
              <a:buFont typeface="Arial" panose="020B0604020202020204" pitchFamily="34" charset="0"/>
              <a:buChar char="•"/>
            </a:pPr>
            <a:endParaRPr lang="en-GB" altLang="en-US" sz="1200" b="1" dirty="0">
              <a:latin typeface="Arial" panose="020B0604020202020204" pitchFamily="34" charset="0"/>
              <a:cs typeface="Arial" panose="020B0604020202020204" pitchFamily="34" charset="0"/>
              <a:sym typeface="Arial" panose="020B0604020202020204" pitchFamily="34" charset="0"/>
            </a:endParaRPr>
          </a:p>
          <a:p>
            <a:endParaRPr lang="en-GB" altLang="en-US" sz="1200" b="1" u="sng" dirty="0">
              <a:latin typeface="Arial" panose="020B0604020202020204" pitchFamily="34" charset="0"/>
              <a:cs typeface="Arial" panose="020B0604020202020204" pitchFamily="34" charset="0"/>
              <a:sym typeface="Arial" panose="020B0604020202020204" pitchFamily="34" charset="0"/>
            </a:endParaRP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9024C986-BF04-4F3C-89B7-537E615AFC8E}"/>
              </a:ext>
            </a:extLst>
          </p:cNvPr>
          <p:cNvSpPr/>
          <p:nvPr/>
        </p:nvSpPr>
        <p:spPr>
          <a:xfrm>
            <a:off x="720783"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The staff transfer explained</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4" name="Rectangle 13">
            <a:extLst>
              <a:ext uri="{FF2B5EF4-FFF2-40B4-BE49-F238E27FC236}">
                <a16:creationId xmlns:a16="http://schemas.microsoft.com/office/drawing/2014/main" id="{1B7744F7-7937-43C9-9A44-86545EF12C1B}"/>
              </a:ext>
            </a:extLst>
          </p:cNvPr>
          <p:cNvSpPr/>
          <p:nvPr/>
        </p:nvSpPr>
        <p:spPr>
          <a:xfrm>
            <a:off x="2465114"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the role alignment process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6" name="Rectangle 15">
            <a:extLst>
              <a:ext uri="{FF2B5EF4-FFF2-40B4-BE49-F238E27FC236}">
                <a16:creationId xmlns:a16="http://schemas.microsoft.com/office/drawing/2014/main" id="{F9AB55BF-CC6C-4100-8292-54DFC93FFAED}"/>
              </a:ext>
            </a:extLst>
          </p:cNvPr>
          <p:cNvSpPr/>
          <p:nvPr/>
        </p:nvSpPr>
        <p:spPr>
          <a:xfrm>
            <a:off x="4209445" y="3626207"/>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2"/>
              </a:rPr>
              <a:t>Understanding role alignment for corporate and support service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C744D65D-0762-4558-A00E-697E6D2F3EB8}"/>
              </a:ext>
            </a:extLst>
          </p:cNvPr>
          <p:cNvSpPr/>
          <p:nvPr/>
        </p:nvSpPr>
        <p:spPr>
          <a:xfrm>
            <a:off x="720783" y="4953000"/>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3"/>
              </a:rPr>
              <a:t>Understanding the National Agreement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8" name="Rectangle 17">
            <a:extLst>
              <a:ext uri="{FF2B5EF4-FFF2-40B4-BE49-F238E27FC236}">
                <a16:creationId xmlns:a16="http://schemas.microsoft.com/office/drawing/2014/main" id="{7B69E907-7A65-4C52-81A5-40D7DC9575B4}"/>
              </a:ext>
            </a:extLst>
          </p:cNvPr>
          <p:cNvSpPr/>
          <p:nvPr/>
        </p:nvSpPr>
        <p:spPr>
          <a:xfrm>
            <a:off x="2465113" y="4935755"/>
            <a:ext cx="1638299"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4"/>
              </a:rPr>
              <a:t>Employee checks and security vetting</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19" name="Rectangle 18">
            <a:extLst>
              <a:ext uri="{FF2B5EF4-FFF2-40B4-BE49-F238E27FC236}">
                <a16:creationId xmlns:a16="http://schemas.microsoft.com/office/drawing/2014/main" id="{63F7C863-B4D8-4594-88EF-EB4711C9C44B}"/>
              </a:ext>
            </a:extLst>
          </p:cNvPr>
          <p:cNvSpPr/>
          <p:nvPr/>
        </p:nvSpPr>
        <p:spPr>
          <a:xfrm>
            <a:off x="4209445" y="4953000"/>
            <a:ext cx="1638300" cy="12471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5"/>
              </a:rPr>
              <a:t>Pre-transfer learning requirements</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0" name="Rectangle 19">
            <a:extLst>
              <a:ext uri="{FF2B5EF4-FFF2-40B4-BE49-F238E27FC236}">
                <a16:creationId xmlns:a16="http://schemas.microsoft.com/office/drawing/2014/main" id="{1109840D-F44A-439A-A93D-039160561A45}"/>
              </a:ext>
            </a:extLst>
          </p:cNvPr>
          <p:cNvSpPr/>
          <p:nvPr/>
        </p:nvSpPr>
        <p:spPr>
          <a:xfrm>
            <a:off x="720783" y="6313711"/>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6"/>
              </a:rPr>
              <a:t>Induction for incoming staff</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DD9A2C9C-75EC-41C4-B246-35C76A13EB67}"/>
              </a:ext>
            </a:extLst>
          </p:cNvPr>
          <p:cNvSpPr/>
          <p:nvPr/>
        </p:nvSpPr>
        <p:spPr>
          <a:xfrm>
            <a:off x="2465114" y="6314836"/>
            <a:ext cx="1638298" cy="12643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7"/>
              </a:rPr>
              <a:t>Checklist of actions for staff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2" name="Rectangle 21">
            <a:extLst>
              <a:ext uri="{FF2B5EF4-FFF2-40B4-BE49-F238E27FC236}">
                <a16:creationId xmlns:a16="http://schemas.microsoft.com/office/drawing/2014/main" id="{8D0619E2-4E12-445F-8DA2-425E14192B20}"/>
              </a:ext>
            </a:extLst>
          </p:cNvPr>
          <p:cNvSpPr/>
          <p:nvPr/>
        </p:nvSpPr>
        <p:spPr>
          <a:xfrm>
            <a:off x="4230074" y="6336429"/>
            <a:ext cx="1574226" cy="1241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8"/>
              </a:rPr>
              <a:t>Actions for transferring line managers </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pic>
        <p:nvPicPr>
          <p:cNvPr id="12" name="Picture 11" descr="A picture containing icon&#10;&#10;Description automatically generated">
            <a:extLst>
              <a:ext uri="{FF2B5EF4-FFF2-40B4-BE49-F238E27FC236}">
                <a16:creationId xmlns:a16="http://schemas.microsoft.com/office/drawing/2014/main" id="{73807970-E75A-4193-97E8-2113454756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6414" y="7952011"/>
            <a:ext cx="1741586" cy="1741586"/>
          </a:xfrm>
          <a:prstGeom prst="rect">
            <a:avLst/>
          </a:prstGeom>
        </p:spPr>
      </p:pic>
      <p:sp>
        <p:nvSpPr>
          <p:cNvPr id="15" name="Rectangle 14">
            <a:extLst>
              <a:ext uri="{FF2B5EF4-FFF2-40B4-BE49-F238E27FC236}">
                <a16:creationId xmlns:a16="http://schemas.microsoft.com/office/drawing/2014/main" id="{8E722F17-F68B-4F02-8D2F-F7A99295CBE4}"/>
              </a:ext>
            </a:extLst>
          </p:cNvPr>
          <p:cNvSpPr/>
          <p:nvPr/>
        </p:nvSpPr>
        <p:spPr>
          <a:xfrm>
            <a:off x="720783"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0"/>
              </a:rPr>
              <a:t>Changes to pension</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
        <p:nvSpPr>
          <p:cNvPr id="23" name="Rectangle 22">
            <a:extLst>
              <a:ext uri="{FF2B5EF4-FFF2-40B4-BE49-F238E27FC236}">
                <a16:creationId xmlns:a16="http://schemas.microsoft.com/office/drawing/2014/main" id="{C8CED0F1-50FD-4016-97DB-6C6EC2E93E49}"/>
              </a:ext>
            </a:extLst>
          </p:cNvPr>
          <p:cNvSpPr/>
          <p:nvPr/>
        </p:nvSpPr>
        <p:spPr>
          <a:xfrm>
            <a:off x="2465114" y="7674422"/>
            <a:ext cx="1638300" cy="12298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a:latin typeface="Arial" panose="020B0604020202020204" pitchFamily="34" charset="0"/>
                <a:cs typeface="Arial" panose="020B0604020202020204" pitchFamily="34" charset="0"/>
                <a:sym typeface="Arial" panose="020B0604020202020204" pitchFamily="34" charset="0"/>
                <a:hlinkClick r:id="rId11"/>
              </a:rPr>
              <a:t>Understanding  pay</a:t>
            </a:r>
            <a:endParaRPr lang="en-GB" altLang="en-US" sz="1600" b="1">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905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90F3D1-BE8A-4704-8EE4-CC43FB5820AB}"/>
              </a:ext>
            </a:extLst>
          </p:cNvPr>
          <p:cNvSpPr>
            <a:spLocks noGrp="1"/>
          </p:cNvSpPr>
          <p:nvPr>
            <p:ph type="title"/>
          </p:nvPr>
        </p:nvSpPr>
        <p:spPr/>
        <p:txBody>
          <a:bodyPr/>
          <a:lstStyle/>
          <a:p>
            <a:r>
              <a:rPr lang="en-GB"/>
              <a:t>Learning and Development</a:t>
            </a:r>
          </a:p>
        </p:txBody>
      </p:sp>
      <p:sp>
        <p:nvSpPr>
          <p:cNvPr id="5" name="Text Placeholder 4">
            <a:extLst>
              <a:ext uri="{FF2B5EF4-FFF2-40B4-BE49-F238E27FC236}">
                <a16:creationId xmlns:a16="http://schemas.microsoft.com/office/drawing/2014/main" id="{98019407-7F25-4CEF-91CD-B9BFE3C3DA2F}"/>
              </a:ext>
            </a:extLst>
          </p:cNvPr>
          <p:cNvSpPr>
            <a:spLocks noGrp="1"/>
          </p:cNvSpPr>
          <p:nvPr>
            <p:ph type="body" sz="quarter" idx="10"/>
          </p:nvPr>
        </p:nvSpPr>
        <p:spPr/>
        <p:txBody>
          <a:bodyPr/>
          <a:lstStyle/>
          <a:p>
            <a:r>
              <a:rPr lang="en-GB" dirty="0"/>
              <a:t>Learning and development</a:t>
            </a:r>
          </a:p>
          <a:p>
            <a:r>
              <a:rPr lang="en-GB" dirty="0"/>
              <a:t>Mandatory training</a:t>
            </a:r>
          </a:p>
        </p:txBody>
      </p:sp>
      <p:sp>
        <p:nvSpPr>
          <p:cNvPr id="3" name="Slide Number Placeholder 2">
            <a:extLst>
              <a:ext uri="{FF2B5EF4-FFF2-40B4-BE49-F238E27FC236}">
                <a16:creationId xmlns:a16="http://schemas.microsoft.com/office/drawing/2014/main" id="{B84C1B22-1D9E-40B1-8A49-D0B869930317}"/>
              </a:ext>
            </a:extLst>
          </p:cNvPr>
          <p:cNvSpPr>
            <a:spLocks noGrp="1"/>
          </p:cNvSpPr>
          <p:nvPr>
            <p:ph type="sldNum" sz="quarter" idx="4294967295"/>
          </p:nvPr>
        </p:nvSpPr>
        <p:spPr>
          <a:xfrm>
            <a:off x="6307160" y="212725"/>
            <a:ext cx="482600" cy="198438"/>
          </a:xfrm>
        </p:spPr>
        <p:txBody>
          <a:bodyPr/>
          <a:lstStyle/>
          <a:p>
            <a:fld id="{96AA63F4-AA6E-4DF9-939B-35BB22D99DAC}" type="slidenum">
              <a:rPr lang="en-GB" smtClean="0"/>
              <a:t>26</a:t>
            </a:fld>
            <a:endParaRPr lang="en-GB"/>
          </a:p>
        </p:txBody>
      </p:sp>
    </p:spTree>
    <p:extLst>
      <p:ext uri="{BB962C8B-B14F-4D97-AF65-F5344CB8AC3E}">
        <p14:creationId xmlns:p14="http://schemas.microsoft.com/office/powerpoint/2010/main" val="2262242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68535"/>
            <a:ext cx="1548968" cy="7093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27</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794994098"/>
              </p:ext>
            </p:extLst>
          </p:nvPr>
        </p:nvGraphicFramePr>
        <p:xfrm>
          <a:off x="1083733" y="2468534"/>
          <a:ext cx="5565286" cy="5912295"/>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The MoJ values learning and development and offers all employees a </a:t>
                      </a:r>
                      <a:r>
                        <a:rPr lang="en-GB" sz="1200" b="0" dirty="0">
                          <a:latin typeface="Arial"/>
                          <a:cs typeface="Arial"/>
                          <a:hlinkClick r:id="rId2"/>
                        </a:rPr>
                        <a:t>Minimum of 5 Days learning</a:t>
                      </a:r>
                      <a:r>
                        <a:rPr lang="en-GB" sz="1200" b="0" dirty="0">
                          <a:latin typeface="Arial"/>
                          <a:cs typeface="Arial"/>
                        </a:rPr>
                        <a:t>. You and your line manager should discuss your personal development at monthly touch point meetings and develop a learning plan using your Training Contract. Your line manager should also give you reasonable time to complete your training. We strongly encourage you to prioritise your development</a:t>
                      </a:r>
                    </a:p>
                    <a:p>
                      <a:pPr algn="just"/>
                      <a:endParaRPr lang="en-GB" sz="1200" b="0" dirty="0">
                        <a:latin typeface="Arial"/>
                        <a:cs typeface="Arial"/>
                      </a:endParaRPr>
                    </a:p>
                    <a:p>
                      <a:r>
                        <a:rPr lang="en-GB" sz="1200" b="0" dirty="0">
                          <a:latin typeface="Arial" panose="020B0604020202020204" pitchFamily="34" charset="0"/>
                          <a:cs typeface="Arial" panose="020B0604020202020204" pitchFamily="34" charset="0"/>
                        </a:rPr>
                        <a:t>Some of you will already have </a:t>
                      </a:r>
                      <a:r>
                        <a:rPr lang="en-GB" sz="1200" b="0" dirty="0" err="1">
                          <a:latin typeface="Arial" panose="020B0604020202020204" pitchFamily="34" charset="0"/>
                          <a:cs typeface="Arial" panose="020B0604020202020204" pitchFamily="34" charset="0"/>
                        </a:rPr>
                        <a:t>myLearning</a:t>
                      </a:r>
                      <a:r>
                        <a:rPr lang="en-GB" sz="1200" b="0" dirty="0">
                          <a:latin typeface="Arial" panose="020B0604020202020204" pitchFamily="34" charset="0"/>
                          <a:cs typeface="Arial" panose="020B0604020202020204" pitchFamily="34" charset="0"/>
                        </a:rPr>
                        <a:t> accounts and you should continue to use those accounts. If you need to sign up for a new account, it is important that you DO NOT use your @justice email address but continue to use your current organisation emails to create the account. </a:t>
                      </a:r>
                      <a:endParaRPr lang="en-GB" sz="1200" b="0" u="sng" dirty="0">
                        <a:latin typeface="Arial" panose="020B0604020202020204" pitchFamily="34" charset="0"/>
                        <a:cs typeface="Arial" panose="020B0604020202020204" pitchFamily="34" charset="0"/>
                      </a:endParaRPr>
                    </a:p>
                    <a:p>
                      <a:pPr marL="265113" indent="0">
                        <a:lnSpc>
                          <a:spcPct val="107000"/>
                        </a:lnSpc>
                        <a:spcAft>
                          <a:spcPts val="80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p>
                    <a:p>
                      <a:pPr algn="just"/>
                      <a:r>
                        <a:rPr lang="en-GB" sz="1200" b="0" dirty="0">
                          <a:latin typeface="Arial" panose="020B0604020202020204" pitchFamily="34" charset="0"/>
                          <a:cs typeface="Arial" panose="020B0604020202020204" pitchFamily="34" charset="0"/>
                        </a:rPr>
                        <a:t>There is training that our organisation requires us to complete. The training is available on </a:t>
                      </a:r>
                      <a:r>
                        <a:rPr lang="en-GB" sz="1200" b="0" dirty="0">
                          <a:latin typeface="Arial" panose="020B0604020202020204" pitchFamily="34" charset="0"/>
                          <a:cs typeface="Arial" panose="020B0604020202020204" pitchFamily="34" charset="0"/>
                          <a:hlinkClick r:id="rId3"/>
                        </a:rPr>
                        <a:t>Civil Service Learning</a:t>
                      </a:r>
                      <a:r>
                        <a:rPr lang="en-GB" sz="1200" b="0" dirty="0">
                          <a:latin typeface="Arial" panose="020B0604020202020204" pitchFamily="34" charset="0"/>
                          <a:cs typeface="Arial" panose="020B0604020202020204" pitchFamily="34" charset="0"/>
                        </a:rPr>
                        <a:t>. If you don’t have an account already, you will need to create one using your work email address. </a:t>
                      </a: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You are required to complete the following online modules and refresh them yearly :</a:t>
                      </a:r>
                    </a:p>
                    <a:p>
                      <a:pPr marL="685070" lvl="1" indent="-171426"/>
                      <a:r>
                        <a:rPr lang="en-GB" sz="1200" b="0" dirty="0">
                          <a:latin typeface="Arial" panose="020B0604020202020204" pitchFamily="34" charset="0"/>
                          <a:cs typeface="Arial" panose="020B0604020202020204" pitchFamily="34" charset="0"/>
                        </a:rPr>
                        <a:t>(AI) Responsibility for Information</a:t>
                      </a:r>
                    </a:p>
                    <a:p>
                      <a:pPr marL="685070" lvl="1" indent="-171426"/>
                      <a:r>
                        <a:rPr lang="en-GB" sz="1200" b="0" dirty="0">
                          <a:latin typeface="Arial" panose="020B0604020202020204" pitchFamily="34" charset="0"/>
                          <a:cs typeface="Arial" panose="020B0604020202020204" pitchFamily="34" charset="0"/>
                        </a:rPr>
                        <a:t>Health &amp; Safety Awareness for Managers or Health &amp; Safety Awareness, for all Non-Managers</a:t>
                      </a:r>
                    </a:p>
                    <a:p>
                      <a:pPr marL="685070" lvl="1" indent="-171426"/>
                      <a:r>
                        <a:rPr lang="en-GB" sz="1200" b="0" dirty="0">
                          <a:latin typeface="Arial" panose="020B0604020202020204" pitchFamily="34" charset="0"/>
                          <a:cs typeface="Arial" panose="020B0604020202020204" pitchFamily="34" charset="0"/>
                        </a:rPr>
                        <a:t>Wellbeing, Resilience and Stress</a:t>
                      </a:r>
                    </a:p>
                    <a:p>
                      <a:pPr marL="685070" lvl="1" indent="-171426"/>
                      <a:r>
                        <a:rPr lang="en-GB" sz="1200" b="0" dirty="0">
                          <a:latin typeface="Arial" panose="020B0604020202020204" pitchFamily="34" charset="0"/>
                          <a:cs typeface="Arial" panose="020B0604020202020204" pitchFamily="34" charset="0"/>
                        </a:rPr>
                        <a:t>Basic Fire Awareness</a:t>
                      </a:r>
                    </a:p>
                    <a:p>
                      <a:pPr marL="685070" lvl="1" indent="-171426"/>
                      <a:r>
                        <a:rPr lang="en-GB" sz="1200" b="0" dirty="0">
                          <a:latin typeface="Arial" panose="020B0604020202020204" pitchFamily="34" charset="0"/>
                          <a:cs typeface="Arial" panose="020B0604020202020204" pitchFamily="34" charset="0"/>
                        </a:rPr>
                        <a:t>Equality and Diversity Essentials </a:t>
                      </a:r>
                    </a:p>
                    <a:p>
                      <a:pPr marL="685070" lvl="1" indent="-171426"/>
                      <a:r>
                        <a:rPr lang="en-GB" sz="1200" b="0" dirty="0">
                          <a:latin typeface="Arial" panose="020B0604020202020204" pitchFamily="34" charset="0"/>
                          <a:cs typeface="Arial" panose="020B0604020202020204" pitchFamily="34" charset="0"/>
                        </a:rPr>
                        <a:t>Counter Fraud, Bribery and Corruption</a:t>
                      </a:r>
                    </a:p>
                    <a:p>
                      <a:pPr marL="685070" lvl="1" indent="-171426"/>
                      <a:r>
                        <a:rPr lang="en-GB" sz="1200" b="0" dirty="0">
                          <a:latin typeface="Arial" panose="020B0604020202020204" pitchFamily="34" charset="0"/>
                          <a:cs typeface="Arial" panose="020B0604020202020204" pitchFamily="34" charset="0"/>
                        </a:rPr>
                        <a:t>Diversity &amp; Inclusion</a:t>
                      </a: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486372" y="4019889"/>
            <a:ext cx="1278688" cy="307777"/>
          </a:xfrm>
          <a:prstGeom prst="rect">
            <a:avLst/>
          </a:prstGeom>
          <a:noFill/>
        </p:spPr>
        <p:txBody>
          <a:bodyPr wrap="square" rtlCol="0">
            <a:spAutoFit/>
          </a:bodyPr>
          <a:lstStyle/>
          <a:p>
            <a:pPr algn="ctr"/>
            <a:r>
              <a:rPr lang="en-GB" sz="1400" b="1" dirty="0"/>
              <a:t>Learning</a:t>
            </a:r>
          </a:p>
        </p:txBody>
      </p:sp>
      <p:pic>
        <p:nvPicPr>
          <p:cNvPr id="12" name="Picture 11" descr="A picture containing text, queen&#10;&#10;Description automatically generated">
            <a:extLst>
              <a:ext uri="{FF2B5EF4-FFF2-40B4-BE49-F238E27FC236}">
                <a16:creationId xmlns:a16="http://schemas.microsoft.com/office/drawing/2014/main" id="{88E40D0C-8BEA-4E45-BC5D-27E36769D2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14" y="2635425"/>
            <a:ext cx="1319456" cy="1319456"/>
          </a:xfrm>
          <a:prstGeom prst="rect">
            <a:avLst/>
          </a:prstGeom>
        </p:spPr>
      </p:pic>
    </p:spTree>
    <p:extLst>
      <p:ext uri="{BB962C8B-B14F-4D97-AF65-F5344CB8AC3E}">
        <p14:creationId xmlns:p14="http://schemas.microsoft.com/office/powerpoint/2010/main" val="399711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B0262F-A139-404C-994C-4D994125D2BB}"/>
              </a:ext>
            </a:extLst>
          </p:cNvPr>
          <p:cNvSpPr>
            <a:spLocks noGrp="1"/>
          </p:cNvSpPr>
          <p:nvPr>
            <p:ph type="title"/>
          </p:nvPr>
        </p:nvSpPr>
        <p:spPr/>
        <p:txBody>
          <a:bodyPr/>
          <a:lstStyle/>
          <a:p>
            <a:r>
              <a:rPr lang="en-GB"/>
              <a:t>Wellbeing, Health and Safety</a:t>
            </a:r>
          </a:p>
        </p:txBody>
      </p:sp>
      <p:sp>
        <p:nvSpPr>
          <p:cNvPr id="5" name="Text Placeholder 4">
            <a:extLst>
              <a:ext uri="{FF2B5EF4-FFF2-40B4-BE49-F238E27FC236}">
                <a16:creationId xmlns:a16="http://schemas.microsoft.com/office/drawing/2014/main" id="{D78C129E-80A7-44AD-8D35-9CF7ACAAD970}"/>
              </a:ext>
            </a:extLst>
          </p:cNvPr>
          <p:cNvSpPr>
            <a:spLocks noGrp="1"/>
          </p:cNvSpPr>
          <p:nvPr>
            <p:ph type="body" sz="quarter" idx="10"/>
          </p:nvPr>
        </p:nvSpPr>
        <p:spPr>
          <a:xfrm>
            <a:off x="701117" y="4998720"/>
            <a:ext cx="5653649" cy="3116580"/>
          </a:xfrm>
        </p:spPr>
        <p:txBody>
          <a:bodyPr/>
          <a:lstStyle/>
          <a:p>
            <a:r>
              <a:rPr lang="en-GB" dirty="0"/>
              <a:t>Health and Safety</a:t>
            </a:r>
          </a:p>
          <a:p>
            <a:r>
              <a:rPr lang="en-GB" dirty="0"/>
              <a:t>Health and Safety Co-Ordinator</a:t>
            </a:r>
          </a:p>
          <a:p>
            <a:r>
              <a:rPr lang="en-GB" dirty="0"/>
              <a:t>Emergency evacuations</a:t>
            </a:r>
          </a:p>
          <a:p>
            <a:r>
              <a:rPr lang="en-GB" dirty="0"/>
              <a:t>First aid assistance</a:t>
            </a:r>
          </a:p>
          <a:p>
            <a:r>
              <a:rPr lang="en-GB" dirty="0"/>
              <a:t>Employee Assistance</a:t>
            </a:r>
          </a:p>
          <a:p>
            <a:r>
              <a:rPr lang="en-GB" dirty="0"/>
              <a:t>Occupational Health</a:t>
            </a:r>
          </a:p>
          <a:p>
            <a:r>
              <a:rPr lang="en-GB" dirty="0"/>
              <a:t>Staff Wellbeing</a:t>
            </a:r>
          </a:p>
          <a:p>
            <a:r>
              <a:rPr lang="en-GB" dirty="0"/>
              <a:t>Unions</a:t>
            </a:r>
          </a:p>
          <a:p>
            <a:r>
              <a:rPr lang="en-GB" dirty="0"/>
              <a:t>Staff Networks</a:t>
            </a:r>
          </a:p>
          <a:p>
            <a:r>
              <a:rPr lang="en-GB" dirty="0"/>
              <a:t>D&amp;I</a:t>
            </a:r>
          </a:p>
          <a:p>
            <a:r>
              <a:rPr lang="en-GB" dirty="0"/>
              <a:t>Useful Contacts</a:t>
            </a:r>
          </a:p>
          <a:p>
            <a:endParaRPr lang="en-GB" dirty="0"/>
          </a:p>
          <a:p>
            <a:endParaRPr lang="en-GB" dirty="0"/>
          </a:p>
        </p:txBody>
      </p:sp>
      <p:sp>
        <p:nvSpPr>
          <p:cNvPr id="3" name="Slide Number Placeholder 2">
            <a:extLst>
              <a:ext uri="{FF2B5EF4-FFF2-40B4-BE49-F238E27FC236}">
                <a16:creationId xmlns:a16="http://schemas.microsoft.com/office/drawing/2014/main" id="{44D7632C-B99C-4937-A14B-D5646E2ED58C}"/>
              </a:ext>
            </a:extLst>
          </p:cNvPr>
          <p:cNvSpPr>
            <a:spLocks noGrp="1"/>
          </p:cNvSpPr>
          <p:nvPr>
            <p:ph type="sldNum" sz="quarter" idx="4294967295"/>
          </p:nvPr>
        </p:nvSpPr>
        <p:spPr>
          <a:xfrm>
            <a:off x="6375400" y="212725"/>
            <a:ext cx="482600" cy="198438"/>
          </a:xfrm>
        </p:spPr>
        <p:txBody>
          <a:bodyPr/>
          <a:lstStyle/>
          <a:p>
            <a:fld id="{96AA63F4-AA6E-4DF9-939B-35BB22D99DAC}" type="slidenum">
              <a:rPr lang="en-GB" smtClean="0"/>
              <a:t>28</a:t>
            </a:fld>
            <a:endParaRPr lang="en-GB"/>
          </a:p>
        </p:txBody>
      </p:sp>
    </p:spTree>
    <p:extLst>
      <p:ext uri="{BB962C8B-B14F-4D97-AF65-F5344CB8AC3E}">
        <p14:creationId xmlns:p14="http://schemas.microsoft.com/office/powerpoint/2010/main" val="380777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5"/>
            <a:ext cx="1586792" cy="7437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29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Wellbeing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464144858"/>
              </p:ext>
            </p:extLst>
          </p:nvPr>
        </p:nvGraphicFramePr>
        <p:xfrm>
          <a:off x="1032573" y="2468535"/>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panose="020B0604020202020204" pitchFamily="34" charset="0"/>
                          <a:cs typeface="Arial" panose="020B0604020202020204" pitchFamily="34" charset="0"/>
                        </a:rPr>
                        <a:t>Please read and familiarise yourself with the </a:t>
                      </a:r>
                      <a:r>
                        <a:rPr lang="en-GB" sz="1200" b="0" dirty="0">
                          <a:latin typeface="Arial" panose="020B0604020202020204" pitchFamily="34" charset="0"/>
                          <a:cs typeface="Arial" panose="020B0604020202020204" pitchFamily="34" charset="0"/>
                          <a:hlinkClick r:id="rId3"/>
                        </a:rPr>
                        <a:t>Fire Health &amp; Safety</a:t>
                      </a:r>
                      <a:r>
                        <a:rPr lang="en-GB" sz="1200" b="0" dirty="0">
                          <a:latin typeface="Arial" panose="020B0604020202020204" pitchFamily="34" charset="0"/>
                          <a:cs typeface="Arial" panose="020B0604020202020204" pitchFamily="34" charset="0"/>
                        </a:rPr>
                        <a:t> Policies. Local HMPPS Fire, Health and Safety Policies will apply to Establishments.</a:t>
                      </a:r>
                    </a:p>
                    <a:p>
                      <a:pPr algn="just"/>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Calibri" panose="020F0502020204030204" pitchFamily="34" charset="0"/>
                          <a:cs typeface="Arial" panose="020B0604020202020204" pitchFamily="34" charset="0"/>
                        </a:rPr>
                        <a:t> </a:t>
                      </a:r>
                      <a:r>
                        <a:rPr lang="en-GB" sz="1200" b="0" dirty="0">
                          <a:latin typeface="Arial" panose="020B0604020202020204" pitchFamily="34" charset="0"/>
                          <a:cs typeface="Arial" panose="020B0604020202020204" pitchFamily="34" charset="0"/>
                        </a:rPr>
                        <a:t>The H&amp;S Co-ordinator for you is N/A. Should you have any queries relating to health and safety, please send them to MoJSharedEstatesClusterOHS-Enquiries@justice.gov.uk</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4" y="3626196"/>
            <a:ext cx="1278688" cy="523220"/>
          </a:xfrm>
          <a:prstGeom prst="rect">
            <a:avLst/>
          </a:prstGeom>
          <a:noFill/>
        </p:spPr>
        <p:txBody>
          <a:bodyPr wrap="square" rtlCol="0">
            <a:spAutoFit/>
          </a:bodyPr>
          <a:lstStyle/>
          <a:p>
            <a:pPr algn="ctr"/>
            <a:r>
              <a:rPr lang="en-GB" sz="1400" b="1" dirty="0"/>
              <a:t>Health &amp; Safety</a:t>
            </a:r>
          </a:p>
        </p:txBody>
      </p:sp>
      <p:sp>
        <p:nvSpPr>
          <p:cNvPr id="13" name="TextBox 12">
            <a:extLst>
              <a:ext uri="{FF2B5EF4-FFF2-40B4-BE49-F238E27FC236}">
                <a16:creationId xmlns:a16="http://schemas.microsoft.com/office/drawing/2014/main" id="{5E5B1262-AD57-457C-87E9-5C61A378F20F}"/>
              </a:ext>
            </a:extLst>
          </p:cNvPr>
          <p:cNvSpPr txBox="1"/>
          <p:nvPr/>
        </p:nvSpPr>
        <p:spPr>
          <a:xfrm>
            <a:off x="506754" y="5352192"/>
            <a:ext cx="1413507" cy="523220"/>
          </a:xfrm>
          <a:prstGeom prst="rect">
            <a:avLst/>
          </a:prstGeom>
          <a:noFill/>
        </p:spPr>
        <p:txBody>
          <a:bodyPr wrap="square" rtlCol="0">
            <a:spAutoFit/>
          </a:bodyPr>
          <a:lstStyle/>
          <a:p>
            <a:pPr algn="ctr"/>
            <a:r>
              <a:rPr lang="en-GB" sz="1400" b="1" dirty="0"/>
              <a:t>Emergency Evacuations</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824947999"/>
              </p:ext>
            </p:extLst>
          </p:nvPr>
        </p:nvGraphicFramePr>
        <p:xfrm>
          <a:off x="1084078" y="4332491"/>
          <a:ext cx="5565286" cy="5912295"/>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758771">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For details on emergency evacuations and in-house evacuations you should refer to the relevant building  on the </a:t>
                      </a:r>
                      <a:r>
                        <a:rPr lang="en-GB" sz="1200" b="0" dirty="0">
                          <a:latin typeface="Arial"/>
                          <a:cs typeface="Arial"/>
                          <a:hlinkClick r:id="rId4"/>
                        </a:rPr>
                        <a:t>Buildings and Facilities </a:t>
                      </a:r>
                      <a:r>
                        <a:rPr lang="en-GB" sz="1200" b="0" dirty="0">
                          <a:latin typeface="Arial"/>
                          <a:cs typeface="Arial"/>
                        </a:rPr>
                        <a:t>web page.  </a:t>
                      </a:r>
                      <a:endParaRPr lang="en-GB" sz="1200" b="0" dirty="0"/>
                    </a:p>
                    <a:p>
                      <a:pPr algn="just"/>
                      <a:r>
                        <a:rPr lang="en-GB" sz="1200" b="0" dirty="0">
                          <a:latin typeface="Arial"/>
                          <a:cs typeface="Arial"/>
                        </a:rPr>
                        <a:t>If you think you may need assistance during an emergency evacuation, please fill out a </a:t>
                      </a:r>
                      <a:r>
                        <a:rPr lang="en-GB" sz="1200" b="0" dirty="0">
                          <a:latin typeface="Arial"/>
                          <a:cs typeface="Arial"/>
                          <a:hlinkClick r:id="rId5"/>
                        </a:rPr>
                        <a:t>Personal Emergency Escape Plan (PEEP)</a:t>
                      </a:r>
                      <a:r>
                        <a:rPr lang="en-GB" sz="1200" b="0" dirty="0">
                          <a:latin typeface="Arial"/>
                          <a:cs typeface="Arial"/>
                        </a:rPr>
                        <a:t> and share it with your line manager straight away. This will detail the procedures for your safe evacuation. </a:t>
                      </a:r>
                    </a:p>
                    <a:p>
                      <a:pPr algn="just" defTabSz="914271">
                        <a:spcAft>
                          <a:spcPts val="0"/>
                        </a:spcAft>
                        <a:defRPr/>
                      </a:pPr>
                      <a:endParaRPr lang="en-GB" sz="1200" b="0" dirty="0">
                        <a:solidFill>
                          <a:prstClr val="black"/>
                        </a:solidFill>
                        <a:latin typeface="Arial"/>
                        <a:cs typeface="Arial"/>
                      </a:endParaRPr>
                    </a:p>
                    <a:p>
                      <a:pPr marL="265113" indent="0">
                        <a:lnSpc>
                          <a:spcPct val="107000"/>
                        </a:lnSpc>
                        <a:spcAft>
                          <a:spcPts val="80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Details about accessing first aid assistance for the building you are based in can also be found on the </a:t>
                      </a:r>
                      <a:r>
                        <a:rPr lang="en-GB" sz="1200" b="0" dirty="0">
                          <a:latin typeface="Arial" panose="020B0604020202020204" pitchFamily="34" charset="0"/>
                          <a:cs typeface="Arial" panose="020B0604020202020204" pitchFamily="34" charset="0"/>
                          <a:hlinkClick r:id="rId4"/>
                        </a:rPr>
                        <a:t>Buildings and Facilities</a:t>
                      </a:r>
                      <a:r>
                        <a:rPr lang="en-GB" sz="1200" b="0" dirty="0">
                          <a:latin typeface="Arial" panose="020B0604020202020204" pitchFamily="34" charset="0"/>
                          <a:cs typeface="Arial" panose="020B0604020202020204" pitchFamily="34" charset="0"/>
                        </a:rPr>
                        <a:t> page.   Please advise your line manager if you have a medical condition that may impact you at work, for example, if you suffer from allergies and carry an epi pen. Such conditions can be conveyed in written/electronic format as “</a:t>
                      </a:r>
                      <a:r>
                        <a:rPr lang="en-GB" sz="1200" b="0" dirty="0">
                          <a:latin typeface="Arial" panose="020B0604020202020204" pitchFamily="34" charset="0"/>
                          <a:cs typeface="Arial" panose="020B0604020202020204" pitchFamily="34" charset="0"/>
                          <a:hlinkClick r:id="rId6"/>
                        </a:rPr>
                        <a:t>Workplace Adjustment Passports</a:t>
                      </a:r>
                      <a:r>
                        <a:rPr lang="en-GB" sz="1200" b="0" dirty="0">
                          <a:latin typeface="Arial" panose="020B0604020202020204" pitchFamily="34" charset="0"/>
                          <a:cs typeface="Arial" panose="020B0604020202020204" pitchFamily="34" charset="0"/>
                        </a:rPr>
                        <a:t>” (WAP), and individuals can carry them forward between different jobs.</a:t>
                      </a:r>
                      <a:r>
                        <a:rPr lang="en-GB" sz="1200" dirty="0"/>
                        <a:t> </a:t>
                      </a: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The HMPPS and MoJ Employee Assistance provider (EAP) is PAM Assist. EAP services will continue to offer a wide range of support to staff including confidential advice on personal, social or work-related problems. Please visit the </a:t>
                      </a:r>
                      <a:r>
                        <a:rPr lang="en-GB" sz="1200" b="0" dirty="0">
                          <a:latin typeface="Arial" panose="020B0604020202020204" pitchFamily="34" charset="0"/>
                          <a:cs typeface="Arial" panose="020B0604020202020204" pitchFamily="34" charset="0"/>
                          <a:hlinkClick r:id="rId7"/>
                        </a:rPr>
                        <a:t>Intranet</a:t>
                      </a:r>
                      <a:r>
                        <a:rPr lang="en-GB" sz="1200" b="0" dirty="0">
                          <a:latin typeface="Arial" panose="020B0604020202020204" pitchFamily="34" charset="0"/>
                          <a:cs typeface="Arial" panose="020B0604020202020204" pitchFamily="34" charset="0"/>
                        </a:rPr>
                        <a:t> for further details. </a:t>
                      </a: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Relevant information on Occupational Health can be found on </a:t>
                      </a:r>
                      <a:r>
                        <a:rPr lang="en-GB" sz="1200" b="0" dirty="0" err="1">
                          <a:latin typeface="Arial" panose="020B0604020202020204" pitchFamily="34" charset="0"/>
                          <a:cs typeface="Arial" panose="020B0604020202020204" pitchFamily="34" charset="0"/>
                        </a:rPr>
                        <a:t>MyHub</a:t>
                      </a:r>
                      <a:r>
                        <a:rPr lang="en-GB" sz="1200" b="0" dirty="0">
                          <a:latin typeface="Arial" panose="020B0604020202020204" pitchFamily="34" charset="0"/>
                          <a:cs typeface="Arial" panose="020B0604020202020204" pitchFamily="34" charset="0"/>
                        </a:rPr>
                        <a:t>: </a:t>
                      </a:r>
                      <a:r>
                        <a:rPr lang="en-GB" sz="1200" b="0" dirty="0">
                          <a:latin typeface="Arial" panose="020B0604020202020204" pitchFamily="34" charset="0"/>
                          <a:cs typeface="Arial" panose="020B0604020202020204" pitchFamily="34" charset="0"/>
                          <a:hlinkClick r:id="rId8"/>
                        </a:rPr>
                        <a:t>Her Majesty's Prison and Probation Service | Occupational Health (HMPPS Connect) (sscl.com)</a:t>
                      </a: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latin typeface="Arial"/>
                        <a:cs typeface="Arial"/>
                      </a:endParaRPr>
                    </a:p>
                    <a:p>
                      <a:pPr algn="just"/>
                      <a:endParaRPr lang="en-GB" sz="1200" b="0" dirty="0">
                        <a:latin typeface="Arial" panose="020B060402020202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group of people posing for a photo&#10;&#10;Description automatically generated">
            <a:extLst>
              <a:ext uri="{FF2B5EF4-FFF2-40B4-BE49-F238E27FC236}">
                <a16:creationId xmlns:a16="http://schemas.microsoft.com/office/drawing/2014/main" id="{1F3F7351-6CED-4468-9A83-CAF32E7131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450" y="2210815"/>
            <a:ext cx="1758771" cy="1758771"/>
          </a:xfrm>
          <a:prstGeom prst="rect">
            <a:avLst/>
          </a:prstGeom>
        </p:spPr>
      </p:pic>
      <p:pic>
        <p:nvPicPr>
          <p:cNvPr id="14" name="Picture 13" descr="Text, calendar&#10;&#10;Description automatically generated">
            <a:extLst>
              <a:ext uri="{FF2B5EF4-FFF2-40B4-BE49-F238E27FC236}">
                <a16:creationId xmlns:a16="http://schemas.microsoft.com/office/drawing/2014/main" id="{CC8CD344-ACF5-4E9E-8577-5FD290F65C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260" y="4379543"/>
            <a:ext cx="1243183" cy="94505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CA5A4A-EF86-4DCF-9882-A4CD279D6B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733" y="6183102"/>
            <a:ext cx="1121097" cy="1121097"/>
          </a:xfrm>
          <a:prstGeom prst="rect">
            <a:avLst/>
          </a:prstGeom>
        </p:spPr>
      </p:pic>
      <p:sp>
        <p:nvSpPr>
          <p:cNvPr id="17" name="TextBox 16">
            <a:extLst>
              <a:ext uri="{FF2B5EF4-FFF2-40B4-BE49-F238E27FC236}">
                <a16:creationId xmlns:a16="http://schemas.microsoft.com/office/drawing/2014/main" id="{F56CD298-F08E-46AC-A260-07872AC73F14}"/>
              </a:ext>
            </a:extLst>
          </p:cNvPr>
          <p:cNvSpPr txBox="1"/>
          <p:nvPr/>
        </p:nvSpPr>
        <p:spPr>
          <a:xfrm>
            <a:off x="506754" y="7236591"/>
            <a:ext cx="1413507" cy="523220"/>
          </a:xfrm>
          <a:prstGeom prst="rect">
            <a:avLst/>
          </a:prstGeom>
          <a:noFill/>
        </p:spPr>
        <p:txBody>
          <a:bodyPr wrap="square" rtlCol="0">
            <a:spAutoFit/>
          </a:bodyPr>
          <a:lstStyle/>
          <a:p>
            <a:pPr algn="ctr"/>
            <a:r>
              <a:rPr lang="en-GB" sz="1400" b="1" dirty="0"/>
              <a:t>First Aid Assistance</a:t>
            </a:r>
          </a:p>
        </p:txBody>
      </p:sp>
      <p:pic>
        <p:nvPicPr>
          <p:cNvPr id="18" name="Picture 17">
            <a:extLst>
              <a:ext uri="{FF2B5EF4-FFF2-40B4-BE49-F238E27FC236}">
                <a16:creationId xmlns:a16="http://schemas.microsoft.com/office/drawing/2014/main" id="{326CCEA8-8710-4626-A898-BABBF9F98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9142" y="7783320"/>
            <a:ext cx="1586792" cy="1586792"/>
          </a:xfrm>
          <a:prstGeom prst="rect">
            <a:avLst/>
          </a:prstGeom>
        </p:spPr>
      </p:pic>
      <p:sp>
        <p:nvSpPr>
          <p:cNvPr id="19" name="TextBox 18">
            <a:extLst>
              <a:ext uri="{FF2B5EF4-FFF2-40B4-BE49-F238E27FC236}">
                <a16:creationId xmlns:a16="http://schemas.microsoft.com/office/drawing/2014/main" id="{6BB4B5DB-FD3F-42B8-BA97-1FAF3E7FA4EC}"/>
              </a:ext>
            </a:extLst>
          </p:cNvPr>
          <p:cNvSpPr txBox="1"/>
          <p:nvPr/>
        </p:nvSpPr>
        <p:spPr>
          <a:xfrm>
            <a:off x="406799" y="9178360"/>
            <a:ext cx="1734816" cy="738664"/>
          </a:xfrm>
          <a:prstGeom prst="rect">
            <a:avLst/>
          </a:prstGeom>
          <a:noFill/>
        </p:spPr>
        <p:txBody>
          <a:bodyPr wrap="square" rtlCol="0">
            <a:spAutoFit/>
          </a:bodyPr>
          <a:lstStyle/>
          <a:p>
            <a:pPr algn="ctr"/>
            <a:r>
              <a:rPr lang="en-GB" sz="1400" b="1" dirty="0"/>
              <a:t>Employee Assistance &amp; Occupational Health</a:t>
            </a:r>
          </a:p>
        </p:txBody>
      </p:sp>
    </p:spTree>
    <p:extLst>
      <p:ext uri="{BB962C8B-B14F-4D97-AF65-F5344CB8AC3E}">
        <p14:creationId xmlns:p14="http://schemas.microsoft.com/office/powerpoint/2010/main" val="170831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Right Triangle 2" descr="Decorative background" title="Decorative background"/>
          <p:cNvSpPr/>
          <p:nvPr/>
        </p:nvSpPr>
        <p:spPr>
          <a:xfrm flipV="1">
            <a:off x="171450" y="170561"/>
            <a:ext cx="6501501" cy="1406448"/>
          </a:xfrm>
          <a:prstGeom prst="rtTriangle">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71">
              <a:defRPr/>
            </a:pPr>
            <a:endParaRPr lang="en-GB">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330200" y="292100"/>
            <a:ext cx="1977401" cy="584775"/>
          </a:xfrm>
          <a:prstGeom prst="rect">
            <a:avLst/>
          </a:prstGeom>
          <a:noFill/>
        </p:spPr>
        <p:txBody>
          <a:bodyPr wrap="none" rtlCol="0">
            <a:spAutoFit/>
          </a:bodyPr>
          <a:lstStyle/>
          <a:p>
            <a:pPr defTabSz="914271">
              <a:spcAft>
                <a:spcPts val="600"/>
              </a:spcAft>
              <a:defRPr/>
            </a:pPr>
            <a:r>
              <a:rPr lang="en-GB" sz="3200" b="1">
                <a:solidFill>
                  <a:prstClr val="white"/>
                </a:solidFill>
                <a:latin typeface="Arial" panose="020B0604020202020204" pitchFamily="34" charset="0"/>
                <a:cs typeface="Arial" panose="020B0604020202020204" pitchFamily="34" charset="0"/>
              </a:rPr>
              <a:t>Welcome</a:t>
            </a:r>
          </a:p>
        </p:txBody>
      </p:sp>
      <p:pic>
        <p:nvPicPr>
          <p:cNvPr id="6" name="Picture 5" descr="Next page navigation button" title="Next page navigation 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355" y="8377969"/>
            <a:ext cx="431822" cy="742988"/>
          </a:xfrm>
          <a:prstGeom prst="rect">
            <a:avLst/>
          </a:prstGeom>
        </p:spPr>
      </p:pic>
      <p:sp>
        <p:nvSpPr>
          <p:cNvPr id="2" name="TextBox 1"/>
          <p:cNvSpPr txBox="1"/>
          <p:nvPr/>
        </p:nvSpPr>
        <p:spPr>
          <a:xfrm>
            <a:off x="169031" y="3826468"/>
            <a:ext cx="6455915" cy="5294489"/>
          </a:xfrm>
          <a:prstGeom prst="rect">
            <a:avLst/>
          </a:prstGeom>
          <a:noFill/>
        </p:spPr>
        <p:txBody>
          <a:bodyPr wrap="square" lIns="91440" tIns="45720" rIns="91440" bIns="45720" rtlCol="0" anchor="t">
            <a:noAutofit/>
          </a:bodyPr>
          <a:lstStyle/>
          <a:p>
            <a:pPr>
              <a:spcBef>
                <a:spcPct val="0"/>
              </a:spcBef>
              <a:spcAft>
                <a:spcPts val="200"/>
              </a:spcAft>
              <a:defRPr/>
            </a:pPr>
            <a:r>
              <a:rPr lang="en-GB" altLang="en-US" sz="1100" dirty="0">
                <a:latin typeface="Arial" panose="020B0604020202020204" pitchFamily="34" charset="0"/>
                <a:cs typeface="Arial" panose="020B0604020202020204" pitchFamily="34" charset="0"/>
                <a:sym typeface="Arial" panose="020B0604020202020204" pitchFamily="34" charset="0"/>
              </a:rPr>
              <a:t>Hello, and welcome to the MoJ. </a:t>
            </a:r>
          </a:p>
          <a:p>
            <a:pPr>
              <a:spcBef>
                <a:spcPct val="0"/>
              </a:spcBef>
              <a:spcAft>
                <a:spcPts val="200"/>
              </a:spcAft>
              <a:defRPr/>
            </a:pPr>
            <a:endParaRPr lang="en-GB" altLang="en-US" sz="1100" dirty="0">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endParaRPr lang="en-GB" altLang="en-US" sz="1100" dirty="0">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r>
              <a:rPr lang="en-GB" altLang="en-US" sz="1100" dirty="0">
                <a:latin typeface="Arial" panose="020B0604020202020204" pitchFamily="34" charset="0"/>
                <a:cs typeface="Arial" panose="020B0604020202020204" pitchFamily="34" charset="0"/>
                <a:sym typeface="Arial" panose="020B0604020202020204" pitchFamily="34" charset="0"/>
              </a:rPr>
              <a:t>At MoJ , our vision is to deliver a world class justice system that works for everyone in society;</a:t>
            </a:r>
          </a:p>
          <a:p>
            <a:pPr>
              <a:spcBef>
                <a:spcPct val="0"/>
              </a:spcBef>
              <a:spcAft>
                <a:spcPts val="200"/>
              </a:spcAft>
              <a:defRPr/>
            </a:pPr>
            <a:r>
              <a:rPr lang="en-GB" altLang="en-US" sz="1100" dirty="0">
                <a:latin typeface="Arial" panose="020B0604020202020204" pitchFamily="34" charset="0"/>
                <a:cs typeface="Arial" panose="020B0604020202020204" pitchFamily="34" charset="0"/>
                <a:sym typeface="Arial" panose="020B0604020202020204" pitchFamily="34" charset="0"/>
              </a:rPr>
              <a:t>upholding the rule of law and changing lives for the better.</a:t>
            </a:r>
          </a:p>
          <a:p>
            <a:pPr>
              <a:spcBef>
                <a:spcPct val="0"/>
              </a:spcBef>
              <a:spcAft>
                <a:spcPts val="200"/>
              </a:spcAft>
              <a:defRPr/>
            </a:pPr>
            <a:endParaRPr lang="en-GB" altLang="en-US" sz="1100" dirty="0">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r>
              <a:rPr lang="en-GB" altLang="en-US" sz="1100" dirty="0">
                <a:latin typeface="Arial" panose="020B0604020202020204" pitchFamily="34" charset="0"/>
                <a:cs typeface="Arial" panose="020B0604020202020204" pitchFamily="34" charset="0"/>
                <a:sym typeface="Arial" panose="020B0604020202020204" pitchFamily="34" charset="0"/>
              </a:rPr>
              <a:t>Our people are essential for realising this, and for making the department a great place to work.</a:t>
            </a:r>
          </a:p>
          <a:p>
            <a:pPr>
              <a:spcBef>
                <a:spcPct val="0"/>
              </a:spcBef>
              <a:spcAft>
                <a:spcPts val="200"/>
              </a:spcAft>
              <a:defRPr/>
            </a:pPr>
            <a:endParaRPr lang="en-GB" altLang="en-US" sz="1100" dirty="0">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r>
              <a:rPr lang="en-GB" altLang="en-US" sz="1100" dirty="0">
                <a:latin typeface="Arial" panose="020B0604020202020204" pitchFamily="34" charset="0"/>
                <a:cs typeface="Arial" panose="020B0604020202020204" pitchFamily="34" charset="0"/>
                <a:sym typeface="Arial" panose="020B0604020202020204" pitchFamily="34" charset="0"/>
              </a:rPr>
              <a:t>Read more about the Ministry of Justice (MOJ) in the general induction pack, and on the</a:t>
            </a:r>
          </a:p>
          <a:p>
            <a:pPr>
              <a:spcBef>
                <a:spcPct val="0"/>
              </a:spcBef>
              <a:spcAft>
                <a:spcPts val="200"/>
              </a:spcAft>
              <a:defRPr/>
            </a:pPr>
            <a:r>
              <a:rPr lang="en-GB" altLang="en-US" sz="1100" b="1" dirty="0">
                <a:latin typeface="Arial" panose="020B0604020202020204" pitchFamily="34" charset="0"/>
                <a:cs typeface="Arial" panose="020B0604020202020204" pitchFamily="34" charset="0"/>
                <a:sym typeface="Arial" panose="020B0604020202020204" pitchFamily="34" charset="0"/>
                <a:hlinkClick r:id="rId4"/>
              </a:rPr>
              <a:t>gov.uk website</a:t>
            </a:r>
            <a:endParaRPr lang="en-GB" altLang="en-US" sz="1100" b="1" dirty="0">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endParaRPr lang="en-GB" altLang="en-US" sz="1100" dirty="0">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r>
              <a:rPr lang="en-GB" altLang="en-US" sz="1100" dirty="0">
                <a:latin typeface="Arial" panose="020B0604020202020204" pitchFamily="34" charset="0"/>
                <a:cs typeface="Arial" panose="020B0604020202020204" pitchFamily="34" charset="0"/>
                <a:sym typeface="Arial" panose="020B0604020202020204" pitchFamily="34" charset="0"/>
              </a:rPr>
              <a:t>MOJ runs continuous </a:t>
            </a:r>
            <a:r>
              <a:rPr lang="en-GB" altLang="en-US" sz="1100" b="1" dirty="0">
                <a:latin typeface="Arial" panose="020B0604020202020204" pitchFamily="34" charset="0"/>
                <a:cs typeface="Arial" panose="020B0604020202020204" pitchFamily="34" charset="0"/>
                <a:sym typeface="Arial" panose="020B0604020202020204" pitchFamily="34" charset="0"/>
                <a:hlinkClick r:id="rId5"/>
              </a:rPr>
              <a:t>Corporate Induction sessions</a:t>
            </a:r>
            <a:r>
              <a:rPr lang="en-GB" altLang="en-US" sz="1100" dirty="0">
                <a:latin typeface="Arial" panose="020B0604020202020204" pitchFamily="34" charset="0"/>
                <a:cs typeface="Arial" panose="020B0604020202020204" pitchFamily="34" charset="0"/>
                <a:sym typeface="Arial" panose="020B0604020202020204" pitchFamily="34" charset="0"/>
              </a:rPr>
              <a:t>, covering a range of subjects to help you understand the organisation you’ve joined. These sessions are optional discuss with your manager if you’d like to</a:t>
            </a:r>
          </a:p>
          <a:p>
            <a:pPr>
              <a:spcBef>
                <a:spcPct val="0"/>
              </a:spcBef>
              <a:spcAft>
                <a:spcPts val="200"/>
              </a:spcAft>
              <a:defRPr/>
            </a:pPr>
            <a:r>
              <a:rPr lang="en-GB" altLang="en-US" sz="1100" dirty="0">
                <a:latin typeface="Arial" panose="020B0604020202020204" pitchFamily="34" charset="0"/>
                <a:cs typeface="Arial" panose="020B0604020202020204" pitchFamily="34" charset="0"/>
                <a:sym typeface="Arial" panose="020B0604020202020204" pitchFamily="34" charset="0"/>
              </a:rPr>
              <a:t>attend.</a:t>
            </a:r>
            <a:endParaRPr lang="en-GB" altLang="en-US" sz="1100" dirty="0">
              <a:solidFill>
                <a:prstClr val="black"/>
              </a:solidFill>
              <a:highlight>
                <a:srgbClr val="FFFF00"/>
              </a:highlight>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endParaRPr lang="en-GB" altLang="en-US" sz="110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a:spcBef>
                <a:spcPct val="0"/>
              </a:spcBef>
              <a:spcAft>
                <a:spcPts val="200"/>
              </a:spcAft>
              <a:defRPr/>
            </a:pPr>
            <a:endParaRPr lang="en-GB" altLang="en-US" sz="110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a:defRPr/>
            </a:pPr>
            <a:r>
              <a:rPr lang="en-GB" sz="1100" kern="0" dirty="0">
                <a:latin typeface="Arial" panose="020B0604020202020204" pitchFamily="34" charset="0"/>
                <a:cs typeface="Arial" panose="020B0604020202020204" pitchFamily="34" charset="0"/>
              </a:rPr>
              <a:t>I hope that this Welcome Guide will help you settle into the Function and provide simple access to detail you may require. I look forward to meeting you and to us working together. </a:t>
            </a:r>
            <a:r>
              <a:rPr lang="en-GB" sz="1300" kern="0" dirty="0">
                <a:latin typeface="Arial" panose="020B0604020202020204" pitchFamily="34" charset="0"/>
                <a:cs typeface="Arial" panose="020B0604020202020204" pitchFamily="34" charset="0"/>
              </a:rPr>
              <a:t> </a:t>
            </a:r>
          </a:p>
        </p:txBody>
      </p:sp>
      <p:sp>
        <p:nvSpPr>
          <p:cNvPr id="9" name="Slide Number Placeholder 8"/>
          <p:cNvSpPr>
            <a:spLocks noGrp="1"/>
          </p:cNvSpPr>
          <p:nvPr>
            <p:ph type="sldNum" sz="quarter" idx="12"/>
          </p:nvPr>
        </p:nvSpPr>
        <p:spPr/>
        <p:txBody>
          <a:bodyPr/>
          <a:lstStyle/>
          <a:p>
            <a:pPr defTabSz="914271">
              <a:defRPr/>
            </a:pPr>
            <a:fld id="{96AA63F4-AA6E-4DF9-939B-35BB22D99DAC}" type="slidenum">
              <a:rPr lang="en-GB">
                <a:solidFill>
                  <a:schemeClr val="tx2"/>
                </a:solidFill>
              </a:rPr>
              <a:pPr defTabSz="914271">
                <a:defRPr/>
              </a:pPr>
              <a:t>3</a:t>
            </a:fld>
            <a:endParaRPr lang="en-GB">
              <a:solidFill>
                <a:schemeClr val="tx2"/>
              </a:solidFill>
            </a:endParaRPr>
          </a:p>
        </p:txBody>
      </p:sp>
      <p:sp>
        <p:nvSpPr>
          <p:cNvPr id="17" name="TextBox 16">
            <a:extLst>
              <a:ext uri="{FF2B5EF4-FFF2-40B4-BE49-F238E27FC236}">
                <a16:creationId xmlns:a16="http://schemas.microsoft.com/office/drawing/2014/main" id="{50E0E9A1-BFE4-4EE5-BFC8-466962812251}"/>
              </a:ext>
            </a:extLst>
          </p:cNvPr>
          <p:cNvSpPr txBox="1"/>
          <p:nvPr/>
        </p:nvSpPr>
        <p:spPr>
          <a:xfrm>
            <a:off x="2224507" y="1998741"/>
            <a:ext cx="3877849" cy="1206748"/>
          </a:xfrm>
          <a:prstGeom prst="rect">
            <a:avLst/>
          </a:prstGeom>
          <a:noFill/>
        </p:spPr>
        <p:txBody>
          <a:bodyPr wrap="square" rtlCol="0">
            <a:noAutofit/>
          </a:bodyPr>
          <a:lstStyle/>
          <a:p>
            <a:pPr defTabSz="914271">
              <a:lnSpc>
                <a:spcPct val="110000"/>
              </a:lnSpc>
              <a:spcAft>
                <a:spcPts val="600"/>
              </a:spcAft>
              <a:defRPr/>
            </a:pPr>
            <a:r>
              <a:rPr lang="en-GB" sz="2000" b="1" dirty="0">
                <a:solidFill>
                  <a:srgbClr val="00577B"/>
                </a:solidFill>
                <a:latin typeface="Arial" panose="020B0604020202020204" pitchFamily="34" charset="0"/>
                <a:cs typeface="Arial" panose="020B0604020202020204" pitchFamily="34" charset="0"/>
              </a:rPr>
              <a:t>Message from James McEwen, </a:t>
            </a:r>
          </a:p>
          <a:p>
            <a:pPr defTabSz="914271">
              <a:lnSpc>
                <a:spcPct val="110000"/>
              </a:lnSpc>
              <a:spcAft>
                <a:spcPts val="600"/>
              </a:spcAft>
              <a:defRPr/>
            </a:pPr>
            <a:r>
              <a:rPr lang="en-GB" sz="2000" b="1" dirty="0">
                <a:solidFill>
                  <a:srgbClr val="00577B"/>
                </a:solidFill>
                <a:latin typeface="Arial" panose="020B0604020202020204" pitchFamily="34" charset="0"/>
                <a:cs typeface="Arial" panose="020B0604020202020204" pitchFamily="34" charset="0"/>
              </a:rPr>
              <a:t>Chief Financial Officer</a:t>
            </a:r>
            <a:endParaRPr lang="en-GB" sz="2000" dirty="0">
              <a:solidFill>
                <a:srgbClr val="00577B"/>
              </a:solidFill>
              <a:latin typeface="Arial" panose="020B0604020202020204" pitchFamily="34" charset="0"/>
              <a:cs typeface="Arial" panose="020B0604020202020204" pitchFamily="34" charset="0"/>
            </a:endParaRPr>
          </a:p>
        </p:txBody>
      </p:sp>
      <p:sp>
        <p:nvSpPr>
          <p:cNvPr id="12" name="Slide Number Placeholder 1">
            <a:extLst>
              <a:ext uri="{FF2B5EF4-FFF2-40B4-BE49-F238E27FC236}">
                <a16:creationId xmlns:a16="http://schemas.microsoft.com/office/drawing/2014/main" id="{8F5A71D8-9032-4DDE-8AED-E033CF11623A}"/>
              </a:ext>
            </a:extLst>
          </p:cNvPr>
          <p:cNvSpPr txBox="1">
            <a:spLocks/>
          </p:cNvSpPr>
          <p:nvPr/>
        </p:nvSpPr>
        <p:spPr>
          <a:xfrm>
            <a:off x="6387600" y="364800"/>
            <a:ext cx="483338" cy="19835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GB"/>
              <a:pPr/>
              <a:t>3</a:t>
            </a:fld>
            <a:endParaRPr lang="en-GB"/>
          </a:p>
        </p:txBody>
      </p:sp>
      <p:sp>
        <p:nvSpPr>
          <p:cNvPr id="13" name="TextBox 12">
            <a:extLst>
              <a:ext uri="{FF2B5EF4-FFF2-40B4-BE49-F238E27FC236}">
                <a16:creationId xmlns:a16="http://schemas.microsoft.com/office/drawing/2014/main" id="{C303A767-4598-4270-86DC-AF4BBBA2F688}"/>
              </a:ext>
            </a:extLst>
          </p:cNvPr>
          <p:cNvSpPr txBox="1"/>
          <p:nvPr/>
        </p:nvSpPr>
        <p:spPr>
          <a:xfrm>
            <a:off x="233053" y="8398704"/>
            <a:ext cx="1978301" cy="369332"/>
          </a:xfrm>
          <a:prstGeom prst="rect">
            <a:avLst/>
          </a:prstGeom>
          <a:noFill/>
        </p:spPr>
        <p:txBody>
          <a:bodyPr wrap="square" rtlCol="0">
            <a:spAutoFit/>
          </a:bodyPr>
          <a:lstStyle/>
          <a:p>
            <a:r>
              <a:rPr lang="en-GB" dirty="0"/>
              <a:t>James McEwen</a:t>
            </a:r>
          </a:p>
        </p:txBody>
      </p:sp>
      <p:pic>
        <p:nvPicPr>
          <p:cNvPr id="8" name="Picture 7">
            <a:extLst>
              <a:ext uri="{FF2B5EF4-FFF2-40B4-BE49-F238E27FC236}">
                <a16:creationId xmlns:a16="http://schemas.microsoft.com/office/drawing/2014/main" id="{54BC1F5B-0F57-41F8-9B59-6DED93FA65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97" y="1852126"/>
            <a:ext cx="1680887" cy="1684176"/>
          </a:xfrm>
          <a:prstGeom prst="rect">
            <a:avLst/>
          </a:prstGeom>
        </p:spPr>
      </p:pic>
    </p:spTree>
    <p:extLst>
      <p:ext uri="{BB962C8B-B14F-4D97-AF65-F5344CB8AC3E}">
        <p14:creationId xmlns:p14="http://schemas.microsoft.com/office/powerpoint/2010/main" val="3643804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5"/>
            <a:ext cx="1586792" cy="7437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30</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984885"/>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Your key Wellbeing Information</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r>
              <a:rPr lang="en-GB" altLang="en-US" sz="1200" dirty="0">
                <a:latin typeface="Arial" panose="020B0604020202020204" pitchFamily="34" charset="0"/>
                <a:cs typeface="Arial" panose="020B0604020202020204" pitchFamily="34" charset="0"/>
                <a:sym typeface="Arial" panose="020B0604020202020204" pitchFamily="34" charset="0"/>
              </a:rPr>
              <a:t>A mixture of tools and guidance have been provided to you to support your transition. </a:t>
            </a:r>
            <a:endParaRPr lang="en-GB" altLang="en-US" sz="1100" b="1" u="sng"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4" name="Table 3">
            <a:extLst>
              <a:ext uri="{FF2B5EF4-FFF2-40B4-BE49-F238E27FC236}">
                <a16:creationId xmlns:a16="http://schemas.microsoft.com/office/drawing/2014/main" id="{8BD676CB-B188-4FA8-9556-9B77AB0CB089}"/>
              </a:ext>
            </a:extLst>
          </p:cNvPr>
          <p:cNvGraphicFramePr>
            <a:graphicFrameLocks noGrp="1"/>
          </p:cNvGraphicFramePr>
          <p:nvPr>
            <p:extLst>
              <p:ext uri="{D42A27DB-BD31-4B8C-83A1-F6EECF244321}">
                <p14:modId xmlns:p14="http://schemas.microsoft.com/office/powerpoint/2010/main" val="3053428495"/>
              </p:ext>
            </p:extLst>
          </p:nvPr>
        </p:nvGraphicFramePr>
        <p:xfrm>
          <a:off x="1153252" y="2478530"/>
          <a:ext cx="5565286" cy="4521712"/>
        </p:xfrm>
        <a:graphic>
          <a:graphicData uri="http://schemas.openxmlformats.org/drawingml/2006/table">
            <a:tbl>
              <a:tblPr firstRow="1" bandRow="1">
                <a:tableStyleId>{3B4B98B0-60AC-42C2-AFA5-B58CD77FA1E5}</a:tableStyleId>
              </a:tblPr>
              <a:tblGrid>
                <a:gridCol w="920495">
                  <a:extLst>
                    <a:ext uri="{9D8B030D-6E8A-4147-A177-3AD203B41FA5}">
                      <a16:colId xmlns:a16="http://schemas.microsoft.com/office/drawing/2014/main" val="3737086907"/>
                    </a:ext>
                  </a:extLst>
                </a:gridCol>
                <a:gridCol w="4644791">
                  <a:extLst>
                    <a:ext uri="{9D8B030D-6E8A-4147-A177-3AD203B41FA5}">
                      <a16:colId xmlns:a16="http://schemas.microsoft.com/office/drawing/2014/main" val="158226599"/>
                    </a:ext>
                  </a:extLst>
                </a:gridCol>
              </a:tblGrid>
              <a:tr h="4521712">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sz="1200" b="0" dirty="0">
                          <a:latin typeface="Arial"/>
                          <a:cs typeface="Arial"/>
                        </a:rPr>
                        <a:t>The MoJ aims to create a work environment that supports employee health and wellbeing. Please visit  the </a:t>
                      </a:r>
                      <a:r>
                        <a:rPr lang="en-GB" sz="1200" b="0" dirty="0" err="1">
                          <a:latin typeface="Arial"/>
                          <a:cs typeface="Arial"/>
                          <a:hlinkClick r:id="rId2"/>
                        </a:rPr>
                        <a:t>MoJ's</a:t>
                      </a:r>
                      <a:r>
                        <a:rPr lang="en-GB" sz="1200" b="0" dirty="0">
                          <a:latin typeface="Arial"/>
                          <a:cs typeface="Arial"/>
                          <a:hlinkClick r:id="rId2"/>
                        </a:rPr>
                        <a:t> wellbeing pages</a:t>
                      </a:r>
                      <a:r>
                        <a:rPr lang="en-GB" sz="1200" b="0" dirty="0">
                          <a:latin typeface="Arial"/>
                          <a:cs typeface="Arial"/>
                        </a:rPr>
                        <a:t> to find out about the support that is on offer. You can find additional information about other benefits available to staff such as the ‘cycle to work’ scheme and deals on travel, food and entertainment </a:t>
                      </a:r>
                      <a:r>
                        <a:rPr lang="en-GB" sz="1200" b="0" dirty="0">
                          <a:latin typeface="Arial"/>
                          <a:cs typeface="Arial"/>
                          <a:hlinkClick r:id="rId3"/>
                        </a:rPr>
                        <a:t>here</a:t>
                      </a:r>
                      <a:r>
                        <a:rPr lang="en-GB" sz="1200" b="0" dirty="0">
                          <a:latin typeface="Arial"/>
                          <a:cs typeface="Arial"/>
                        </a:rPr>
                        <a:t>.</a:t>
                      </a:r>
                    </a:p>
                    <a:p>
                      <a:pPr algn="just"/>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sp>
        <p:nvSpPr>
          <p:cNvPr id="7" name="TextBox 6">
            <a:extLst>
              <a:ext uri="{FF2B5EF4-FFF2-40B4-BE49-F238E27FC236}">
                <a16:creationId xmlns:a16="http://schemas.microsoft.com/office/drawing/2014/main" id="{E7CBA9F8-1BDC-460B-91ED-95ADF70D2971}"/>
              </a:ext>
            </a:extLst>
          </p:cNvPr>
          <p:cNvSpPr txBox="1"/>
          <p:nvPr/>
        </p:nvSpPr>
        <p:spPr>
          <a:xfrm>
            <a:off x="506753" y="3626196"/>
            <a:ext cx="1413507" cy="307777"/>
          </a:xfrm>
          <a:prstGeom prst="rect">
            <a:avLst/>
          </a:prstGeom>
          <a:noFill/>
        </p:spPr>
        <p:txBody>
          <a:bodyPr wrap="square" rtlCol="0">
            <a:spAutoFit/>
          </a:bodyPr>
          <a:lstStyle/>
          <a:p>
            <a:pPr algn="ctr"/>
            <a:r>
              <a:rPr lang="en-GB" sz="1400" b="1" dirty="0"/>
              <a:t>Staff wellbeing</a:t>
            </a:r>
          </a:p>
        </p:txBody>
      </p:sp>
      <p:sp>
        <p:nvSpPr>
          <p:cNvPr id="13" name="TextBox 12">
            <a:extLst>
              <a:ext uri="{FF2B5EF4-FFF2-40B4-BE49-F238E27FC236}">
                <a16:creationId xmlns:a16="http://schemas.microsoft.com/office/drawing/2014/main" id="{5E5B1262-AD57-457C-87E9-5C61A378F20F}"/>
              </a:ext>
            </a:extLst>
          </p:cNvPr>
          <p:cNvSpPr txBox="1"/>
          <p:nvPr/>
        </p:nvSpPr>
        <p:spPr>
          <a:xfrm>
            <a:off x="506753" y="5186917"/>
            <a:ext cx="1413507" cy="307777"/>
          </a:xfrm>
          <a:prstGeom prst="rect">
            <a:avLst/>
          </a:prstGeom>
          <a:noFill/>
        </p:spPr>
        <p:txBody>
          <a:bodyPr wrap="square" rtlCol="0">
            <a:spAutoFit/>
          </a:bodyPr>
          <a:lstStyle/>
          <a:p>
            <a:pPr algn="ctr"/>
            <a:r>
              <a:rPr lang="en-GB" sz="1400" b="1" dirty="0"/>
              <a:t>Unions</a:t>
            </a:r>
          </a:p>
        </p:txBody>
      </p:sp>
      <p:graphicFrame>
        <p:nvGraphicFramePr>
          <p:cNvPr id="16" name="Table 15">
            <a:extLst>
              <a:ext uri="{FF2B5EF4-FFF2-40B4-BE49-F238E27FC236}">
                <a16:creationId xmlns:a16="http://schemas.microsoft.com/office/drawing/2014/main" id="{D67BCBA5-CA3F-43E9-96E8-44BC8D92427B}"/>
              </a:ext>
            </a:extLst>
          </p:cNvPr>
          <p:cNvGraphicFramePr>
            <a:graphicFrameLocks noGrp="1"/>
          </p:cNvGraphicFramePr>
          <p:nvPr>
            <p:extLst>
              <p:ext uri="{D42A27DB-BD31-4B8C-83A1-F6EECF244321}">
                <p14:modId xmlns:p14="http://schemas.microsoft.com/office/powerpoint/2010/main" val="2651953620"/>
              </p:ext>
            </p:extLst>
          </p:nvPr>
        </p:nvGraphicFramePr>
        <p:xfrm>
          <a:off x="1128838" y="3969586"/>
          <a:ext cx="5565286" cy="5797868"/>
        </p:xfrm>
        <a:graphic>
          <a:graphicData uri="http://schemas.openxmlformats.org/drawingml/2006/table">
            <a:tbl>
              <a:tblPr firstRow="1" bandRow="1">
                <a:tableStyleId>{3B4B98B0-60AC-42C2-AFA5-B58CD77FA1E5}</a:tableStyleId>
              </a:tblPr>
              <a:tblGrid>
                <a:gridCol w="920494">
                  <a:extLst>
                    <a:ext uri="{9D8B030D-6E8A-4147-A177-3AD203B41FA5}">
                      <a16:colId xmlns:a16="http://schemas.microsoft.com/office/drawing/2014/main" val="3737086907"/>
                    </a:ext>
                  </a:extLst>
                </a:gridCol>
                <a:gridCol w="4644792">
                  <a:extLst>
                    <a:ext uri="{9D8B030D-6E8A-4147-A177-3AD203B41FA5}">
                      <a16:colId xmlns:a16="http://schemas.microsoft.com/office/drawing/2014/main" val="158226599"/>
                    </a:ext>
                  </a:extLst>
                </a:gridCol>
              </a:tblGrid>
              <a:tr h="1758771">
                <a:tc>
                  <a:txBody>
                    <a:bodyPr/>
                    <a:lstStyle/>
                    <a:p>
                      <a:pPr marL="0" marR="0" lvl="0" indent="0" algn="l" defTabSz="685772" rtl="0" eaLnBrk="1" fontAlgn="auto" latinLnBrk="0" hangingPunct="1">
                        <a:lnSpc>
                          <a:spcPct val="100000"/>
                        </a:lnSpc>
                        <a:spcBef>
                          <a:spcPts val="0"/>
                        </a:spcBef>
                        <a:spcAft>
                          <a:spcPts val="0"/>
                        </a:spcAft>
                        <a:buClrTx/>
                        <a:buSzTx/>
                        <a:buFontTx/>
                        <a:buNone/>
                        <a:tabLst/>
                        <a:defRPr/>
                      </a:pPr>
                      <a:endParaRPr lang="en-GB" sz="3500" b="0" dirty="0"/>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GB" sz="1200" b="0" dirty="0">
                          <a:latin typeface="Arial" panose="020B0604020202020204" pitchFamily="34" charset="0"/>
                          <a:cs typeface="Arial" panose="020B0604020202020204" pitchFamily="34" charset="0"/>
                        </a:rPr>
                        <a:t>Further information on the recognised Trade Unions can be found here:</a:t>
                      </a:r>
                    </a:p>
                    <a:p>
                      <a:pPr fontAlgn="base"/>
                      <a:r>
                        <a:rPr lang="en-GB" sz="1200" b="0" dirty="0">
                          <a:latin typeface="Arial" panose="020B0604020202020204" pitchFamily="34" charset="0"/>
                          <a:cs typeface="Arial" panose="020B0604020202020204" pitchFamily="34" charset="0"/>
                        </a:rPr>
                        <a:t>NPS: </a:t>
                      </a:r>
                      <a:r>
                        <a:rPr lang="en-GB" sz="1200" b="0" dirty="0">
                          <a:latin typeface="Arial" panose="020B0604020202020204" pitchFamily="34" charset="0"/>
                          <a:cs typeface="Arial" panose="020B0604020202020204" pitchFamily="34" charset="0"/>
                          <a:hlinkClick r:id="rId4"/>
                        </a:rPr>
                        <a:t>Learning about our Trade Unions – Welcome Hub (hmppsintranet.org.uk)</a:t>
                      </a:r>
                      <a:endParaRPr lang="en-GB" sz="1200" b="0" dirty="0">
                        <a:latin typeface="Arial" panose="020B0604020202020204" pitchFamily="34" charset="0"/>
                        <a:cs typeface="Arial" panose="020B0604020202020204" pitchFamily="34" charset="0"/>
                      </a:endParaRPr>
                    </a:p>
                    <a:p>
                      <a:pPr fontAlgn="base"/>
                      <a:endParaRPr lang="en-GB" sz="1200" b="0" dirty="0">
                        <a:latin typeface="Arial" panose="020B0604020202020204" pitchFamily="34" charset="0"/>
                        <a:cs typeface="Arial" panose="020B0604020202020204" pitchFamily="34" charset="0"/>
                      </a:endParaRPr>
                    </a:p>
                    <a:p>
                      <a:pPr algn="just" defTabSz="914271">
                        <a:spcAft>
                          <a:spcPts val="0"/>
                        </a:spcAft>
                        <a:defRPr/>
                      </a:pPr>
                      <a:endParaRPr lang="en-GB" sz="1200" b="0" dirty="0">
                        <a:solidFill>
                          <a:prstClr val="black"/>
                        </a:solidFill>
                        <a:latin typeface="Arial"/>
                        <a:cs typeface="Arial"/>
                      </a:endParaRPr>
                    </a:p>
                    <a:p>
                      <a:pPr algn="just" defTabSz="914271">
                        <a:spcAft>
                          <a:spcPts val="0"/>
                        </a:spcAft>
                        <a:defRPr/>
                      </a:pPr>
                      <a:endParaRPr lang="en-GB" sz="1200" b="0" dirty="0">
                        <a:solidFill>
                          <a:prstClr val="black"/>
                        </a:solidFill>
                        <a:latin typeface="Arial"/>
                        <a:cs typeface="Arial"/>
                      </a:endParaRPr>
                    </a:p>
                    <a:p>
                      <a:pPr fontAlgn="base"/>
                      <a:endParaRPr lang="en-GB" sz="1200" dirty="0"/>
                    </a:p>
                    <a:p>
                      <a:pPr fontAlgn="base"/>
                      <a:r>
                        <a:rPr lang="en-GB" sz="1200" b="0" dirty="0">
                          <a:latin typeface="Arial" panose="020B0604020202020204" pitchFamily="34" charset="0"/>
                          <a:cs typeface="Arial" panose="020B0604020202020204" pitchFamily="34" charset="0"/>
                        </a:rPr>
                        <a:t>An overview of all staff networks can be found here: </a:t>
                      </a:r>
                      <a:r>
                        <a:rPr lang="en-GB" sz="1200" b="0" dirty="0">
                          <a:latin typeface="Arial" panose="020B0604020202020204" pitchFamily="34" charset="0"/>
                          <a:cs typeface="Arial" panose="020B0604020202020204" pitchFamily="34" charset="0"/>
                          <a:hlinkClick r:id="rId5"/>
                        </a:rPr>
                        <a:t>MOJ and HMPPS staff networks – Welcome Hub (hmppsintranet.org.uk)</a:t>
                      </a:r>
                      <a:endParaRPr lang="en-GB" sz="1200" b="0" dirty="0">
                        <a:latin typeface="Arial" panose="020B0604020202020204" pitchFamily="34" charset="0"/>
                        <a:cs typeface="Arial" panose="020B0604020202020204" pitchFamily="34" charset="0"/>
                      </a:endParaRPr>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dirty="0"/>
                    </a:p>
                    <a:p>
                      <a:pPr marL="0" marR="0" lvl="0" indent="0" algn="just" defTabSz="685675"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MoJ is striving to build a world class organisation that is open and inclusive and truly values and celebrates the diversity of its workforce and can understand and serve the needs of the diverse society of which we are a part. This is regardless of social background, gender, age, ethnicity, sexual orientation, beliefs, disabilities or long-term illness or caring responsibilities. </a:t>
                      </a: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Our aim is to build a strong and successful workplace with a workforce that at every level reflects the diversity of the society in which we deliver our services. Further information can be found here: </a:t>
                      </a:r>
                      <a:r>
                        <a:rPr lang="en-GB" sz="1200" b="0" dirty="0">
                          <a:latin typeface="Arial" panose="020B0604020202020204" pitchFamily="34" charset="0"/>
                          <a:cs typeface="Arial" panose="020B0604020202020204" pitchFamily="34" charset="0"/>
                          <a:hlinkClick r:id="rId6"/>
                        </a:rPr>
                        <a:t>https://intranet.justice.gov.uk/guidance/equality-and-diversity/</a:t>
                      </a:r>
                      <a:endParaRPr lang="en-GB" sz="1200" b="0" dirty="0">
                        <a:latin typeface="Arial" panose="020B0604020202020204" pitchFamily="34" charset="0"/>
                        <a:cs typeface="Arial" panose="020B0604020202020204" pitchFamily="34" charset="0"/>
                      </a:endParaRPr>
                    </a:p>
                    <a:p>
                      <a:pPr algn="just"/>
                      <a:endParaRPr lang="en-GB" sz="1200" b="0" dirty="0">
                        <a:latin typeface="Arial" panose="020B0604020202020204" pitchFamily="34" charset="0"/>
                        <a:cs typeface="Arial" panose="020B0604020202020204" pitchFamily="34" charset="0"/>
                      </a:endParaRP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800" dirty="0">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925163"/>
                  </a:ext>
                </a:extLst>
              </a:tr>
            </a:tbl>
          </a:graphicData>
        </a:graphic>
      </p:graphicFrame>
      <p:pic>
        <p:nvPicPr>
          <p:cNvPr id="6" name="Picture 5" descr="A group of people posing for a photo&#10;&#10;Description automatically generated">
            <a:extLst>
              <a:ext uri="{FF2B5EF4-FFF2-40B4-BE49-F238E27FC236}">
                <a16:creationId xmlns:a16="http://schemas.microsoft.com/office/drawing/2014/main" id="{1F3F7351-6CED-4468-9A83-CAF32E7131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450" y="2210815"/>
            <a:ext cx="1758771" cy="1758771"/>
          </a:xfrm>
          <a:prstGeom prst="rect">
            <a:avLst/>
          </a:prstGeom>
        </p:spPr>
      </p:pic>
      <p:sp>
        <p:nvSpPr>
          <p:cNvPr id="17" name="TextBox 16">
            <a:extLst>
              <a:ext uri="{FF2B5EF4-FFF2-40B4-BE49-F238E27FC236}">
                <a16:creationId xmlns:a16="http://schemas.microsoft.com/office/drawing/2014/main" id="{F56CD298-F08E-46AC-A260-07872AC73F14}"/>
              </a:ext>
            </a:extLst>
          </p:cNvPr>
          <p:cNvSpPr txBox="1"/>
          <p:nvPr/>
        </p:nvSpPr>
        <p:spPr>
          <a:xfrm>
            <a:off x="506754" y="7071491"/>
            <a:ext cx="1413507" cy="307777"/>
          </a:xfrm>
          <a:prstGeom prst="rect">
            <a:avLst/>
          </a:prstGeom>
          <a:noFill/>
        </p:spPr>
        <p:txBody>
          <a:bodyPr wrap="square" rtlCol="0">
            <a:spAutoFit/>
          </a:bodyPr>
          <a:lstStyle/>
          <a:p>
            <a:pPr algn="ctr"/>
            <a:r>
              <a:rPr lang="en-GB" sz="1400" b="1" dirty="0"/>
              <a:t>Staff Networks</a:t>
            </a:r>
          </a:p>
        </p:txBody>
      </p:sp>
      <p:sp>
        <p:nvSpPr>
          <p:cNvPr id="19" name="TextBox 18">
            <a:extLst>
              <a:ext uri="{FF2B5EF4-FFF2-40B4-BE49-F238E27FC236}">
                <a16:creationId xmlns:a16="http://schemas.microsoft.com/office/drawing/2014/main" id="{6BB4B5DB-FD3F-42B8-BA97-1FAF3E7FA4EC}"/>
              </a:ext>
            </a:extLst>
          </p:cNvPr>
          <p:cNvSpPr txBox="1"/>
          <p:nvPr/>
        </p:nvSpPr>
        <p:spPr>
          <a:xfrm>
            <a:off x="355999" y="9076760"/>
            <a:ext cx="1734816" cy="307777"/>
          </a:xfrm>
          <a:prstGeom prst="rect">
            <a:avLst/>
          </a:prstGeom>
          <a:noFill/>
        </p:spPr>
        <p:txBody>
          <a:bodyPr wrap="square" rtlCol="0">
            <a:spAutoFit/>
          </a:bodyPr>
          <a:lstStyle/>
          <a:p>
            <a:pPr algn="ctr"/>
            <a:r>
              <a:rPr lang="en-GB" sz="1400" b="1" dirty="0"/>
              <a:t>Diversity &amp; Inclusion</a:t>
            </a:r>
          </a:p>
        </p:txBody>
      </p:sp>
      <p:pic>
        <p:nvPicPr>
          <p:cNvPr id="20" name="Picture 19" descr="Logo&#10;&#10;Description automatically generated">
            <a:extLst>
              <a:ext uri="{FF2B5EF4-FFF2-40B4-BE49-F238E27FC236}">
                <a16:creationId xmlns:a16="http://schemas.microsoft.com/office/drawing/2014/main" id="{97ECA058-D9EB-41A4-88B4-DB7D8CB17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659" y="3869055"/>
            <a:ext cx="1586793" cy="1586793"/>
          </a:xfrm>
          <a:prstGeom prst="rect">
            <a:avLst/>
          </a:prstGeom>
        </p:spPr>
      </p:pic>
      <p:pic>
        <p:nvPicPr>
          <p:cNvPr id="9" name="Picture 8">
            <a:extLst>
              <a:ext uri="{FF2B5EF4-FFF2-40B4-BE49-F238E27FC236}">
                <a16:creationId xmlns:a16="http://schemas.microsoft.com/office/drawing/2014/main" id="{C5330864-6261-4462-9C06-2800AD9292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141" y="5779995"/>
            <a:ext cx="1890568" cy="1247775"/>
          </a:xfrm>
          <a:prstGeom prst="rect">
            <a:avLst/>
          </a:prstGeom>
        </p:spPr>
      </p:pic>
      <p:pic>
        <p:nvPicPr>
          <p:cNvPr id="11" name="Picture 10" descr="A picture containing text, posing, group&#10;&#10;Description automatically generated">
            <a:extLst>
              <a:ext uri="{FF2B5EF4-FFF2-40B4-BE49-F238E27FC236}">
                <a16:creationId xmlns:a16="http://schemas.microsoft.com/office/drawing/2014/main" id="{8DA4AF73-E1D9-48C5-A262-37D2888FC4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610" y="7700883"/>
            <a:ext cx="2042450" cy="1313976"/>
          </a:xfrm>
          <a:prstGeom prst="rect">
            <a:avLst/>
          </a:prstGeom>
        </p:spPr>
      </p:pic>
    </p:spTree>
    <p:extLst>
      <p:ext uri="{BB962C8B-B14F-4D97-AF65-F5344CB8AC3E}">
        <p14:creationId xmlns:p14="http://schemas.microsoft.com/office/powerpoint/2010/main" val="63353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7F3F63-0A1A-4374-BCC6-6D208B79C5E9}"/>
              </a:ext>
            </a:extLst>
          </p:cNvPr>
          <p:cNvSpPr/>
          <p:nvPr/>
        </p:nvSpPr>
        <p:spPr>
          <a:xfrm>
            <a:off x="406799" y="2430436"/>
            <a:ext cx="1586792" cy="1257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31</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0" y="1201479"/>
            <a:ext cx="5800061" cy="615553"/>
          </a:xfrm>
          <a:prstGeom prst="rect">
            <a:avLst/>
          </a:prstGeom>
          <a:noFill/>
        </p:spPr>
        <p:txBody>
          <a:bodyPr wrap="square" lIns="91440" tIns="45720" rIns="91440" bIns="45720" rtlCol="0" anchor="t">
            <a:spAutoFit/>
          </a:bodyPr>
          <a:lstStyle/>
          <a:p>
            <a:r>
              <a:rPr lang="en-GB" altLang="en-US" sz="2000" b="1" dirty="0">
                <a:solidFill>
                  <a:srgbClr val="00577B"/>
                </a:solidFill>
                <a:latin typeface="Arial" panose="020B0604020202020204" pitchFamily="34" charset="0"/>
                <a:cs typeface="Arial" panose="020B0604020202020204" pitchFamily="34" charset="0"/>
                <a:sym typeface="Arial" panose="020B0604020202020204" pitchFamily="34" charset="0"/>
              </a:rPr>
              <a:t>Useful Contacts</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p:txBody>
      </p:sp>
      <p:pic>
        <p:nvPicPr>
          <p:cNvPr id="20" name="Picture 19" descr="Logo&#10;&#10;Description automatically generated">
            <a:extLst>
              <a:ext uri="{FF2B5EF4-FFF2-40B4-BE49-F238E27FC236}">
                <a16:creationId xmlns:a16="http://schemas.microsoft.com/office/drawing/2014/main" id="{97ECA058-D9EB-41A4-88B4-DB7D8CB17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09" y="2298013"/>
            <a:ext cx="1586793" cy="1586793"/>
          </a:xfrm>
          <a:prstGeom prst="rect">
            <a:avLst/>
          </a:prstGeom>
        </p:spPr>
      </p:pic>
      <p:graphicFrame>
        <p:nvGraphicFramePr>
          <p:cNvPr id="15" name="Table 14">
            <a:extLst>
              <a:ext uri="{FF2B5EF4-FFF2-40B4-BE49-F238E27FC236}">
                <a16:creationId xmlns:a16="http://schemas.microsoft.com/office/drawing/2014/main" id="{8E39E088-94D3-442E-A3C5-A8070CD34B6D}"/>
              </a:ext>
            </a:extLst>
          </p:cNvPr>
          <p:cNvGraphicFramePr>
            <a:graphicFrameLocks noGrp="1"/>
          </p:cNvGraphicFramePr>
          <p:nvPr>
            <p:extLst>
              <p:ext uri="{D42A27DB-BD31-4B8C-83A1-F6EECF244321}">
                <p14:modId xmlns:p14="http://schemas.microsoft.com/office/powerpoint/2010/main" val="1627647685"/>
              </p:ext>
            </p:extLst>
          </p:nvPr>
        </p:nvGraphicFramePr>
        <p:xfrm>
          <a:off x="420109" y="4173455"/>
          <a:ext cx="6152089" cy="1306940"/>
        </p:xfrm>
        <a:graphic>
          <a:graphicData uri="http://schemas.openxmlformats.org/drawingml/2006/table">
            <a:tbl>
              <a:tblPr firstRow="1" firstCol="1" bandRow="1">
                <a:tableStyleId>{BDBED569-4797-4DF1-A0F4-6AAB3CD982D8}</a:tableStyleId>
              </a:tblPr>
              <a:tblGrid>
                <a:gridCol w="3050749">
                  <a:extLst>
                    <a:ext uri="{9D8B030D-6E8A-4147-A177-3AD203B41FA5}">
                      <a16:colId xmlns:a16="http://schemas.microsoft.com/office/drawing/2014/main" val="436145370"/>
                    </a:ext>
                  </a:extLst>
                </a:gridCol>
                <a:gridCol w="3101340">
                  <a:extLst>
                    <a:ext uri="{9D8B030D-6E8A-4147-A177-3AD203B41FA5}">
                      <a16:colId xmlns:a16="http://schemas.microsoft.com/office/drawing/2014/main" val="3967819151"/>
                    </a:ext>
                  </a:extLst>
                </a:gridCol>
              </a:tblGrid>
              <a:tr h="240934">
                <a:tc>
                  <a:txBody>
                    <a:bodyPr/>
                    <a:lstStyle/>
                    <a:p>
                      <a:pPr algn="ctr">
                        <a:lnSpc>
                          <a:spcPct val="107000"/>
                        </a:lnSpc>
                        <a:spcAft>
                          <a:spcPts val="0"/>
                        </a:spcAft>
                      </a:pPr>
                      <a:r>
                        <a:rPr lang="en-GB" sz="1200" dirty="0">
                          <a:effectLst/>
                          <a:latin typeface="Arial" panose="020B0604020202020204" pitchFamily="34" charset="0"/>
                          <a:cs typeface="Arial" panose="020B0604020202020204" pitchFamily="34" charset="0"/>
                        </a:rPr>
                        <a:t>Issue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latin typeface="Arial" panose="020B0604020202020204" pitchFamily="34" charset="0"/>
                          <a:cs typeface="Arial" panose="020B0604020202020204" pitchFamily="34" charset="0"/>
                        </a:rPr>
                        <a:t>Contact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9874322"/>
                  </a:ext>
                </a:extLst>
              </a:tr>
              <a:tr h="493045">
                <a:tc>
                  <a:txBody>
                    <a:bodyPr/>
                    <a:lstStyle/>
                    <a:p>
                      <a:pPr>
                        <a:lnSpc>
                          <a:spcPct val="107000"/>
                        </a:lnSpc>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Link to all SSCL contacts (HR, Finance etc.)</a:t>
                      </a:r>
                    </a:p>
                  </a:txBody>
                  <a:tcPr marL="68580" marR="68580" marT="0" marB="0" anchor="ctr"/>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hlinkClick r:id="rId3"/>
                        </a:rPr>
                        <a:t>Ministry of Justice | Contacting Shared Services Connected Limited (SSCL)</a:t>
                      </a: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1961406"/>
                  </a:ext>
                </a:extLst>
              </a:tr>
              <a:tr h="493045">
                <a:tc>
                  <a:txBody>
                    <a:bodyPr/>
                    <a:lstStyle/>
                    <a:p>
                      <a:pPr>
                        <a:lnSpc>
                          <a:spcPct val="107000"/>
                        </a:lnSpc>
                        <a:spcAft>
                          <a:spcPts val="0"/>
                        </a:spcAft>
                      </a:pPr>
                      <a:r>
                        <a:rPr lang="en-GB" sz="1200" b="0" dirty="0">
                          <a:effectLst/>
                          <a:latin typeface="Arial" panose="020B0604020202020204" pitchFamily="34" charset="0"/>
                          <a:cs typeface="Arial" panose="020B0604020202020204" pitchFamily="34" charset="0"/>
                        </a:rPr>
                        <a:t>FAQ</a:t>
                      </a:r>
                    </a:p>
                    <a:p>
                      <a:pPr>
                        <a:lnSpc>
                          <a:spcPct val="107000"/>
                        </a:lnSpc>
                        <a:spcAft>
                          <a:spcPts val="0"/>
                        </a:spcAft>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200" dirty="0">
                          <a:latin typeface="Arial" panose="020B0604020202020204" pitchFamily="34" charset="0"/>
                          <a:cs typeface="Arial" panose="020B0604020202020204" pitchFamily="34" charset="0"/>
                          <a:hlinkClick r:id="rId4"/>
                        </a:rPr>
                        <a:t>FAQs – Welcome Hub (hmppsintranet.org.uk)</a:t>
                      </a:r>
                      <a:endParaRPr lang="en-GB" sz="1200" dirty="0">
                        <a:effectLst/>
                        <a:latin typeface="Arial" panose="020B0604020202020204" pitchFamily="34" charset="0"/>
                        <a:cs typeface="Arial" panose="020B0604020202020204" pitchFamily="34" charset="0"/>
                      </a:endParaRPr>
                    </a:p>
                    <a:p>
                      <a:pPr algn="ctr">
                        <a:lnSpc>
                          <a:spcPct val="107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7475700"/>
                  </a:ext>
                </a:extLst>
              </a:tr>
            </a:tbl>
          </a:graphicData>
        </a:graphic>
      </p:graphicFrame>
      <p:sp>
        <p:nvSpPr>
          <p:cNvPr id="10" name="Rectangle 9">
            <a:extLst>
              <a:ext uri="{FF2B5EF4-FFF2-40B4-BE49-F238E27FC236}">
                <a16:creationId xmlns:a16="http://schemas.microsoft.com/office/drawing/2014/main" id="{B3752827-1AAF-4832-948A-4ACA49BCAB43}"/>
              </a:ext>
            </a:extLst>
          </p:cNvPr>
          <p:cNvSpPr/>
          <p:nvPr/>
        </p:nvSpPr>
        <p:spPr>
          <a:xfrm>
            <a:off x="366245" y="6044403"/>
            <a:ext cx="5976075"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Where can you direct questions, comments or concerns? </a:t>
            </a:r>
          </a:p>
          <a:p>
            <a:r>
              <a:rPr lang="en-GB" sz="1200" dirty="0">
                <a:latin typeface="Arial" panose="020B0604020202020204" pitchFamily="34" charset="0"/>
                <a:cs typeface="Arial" panose="020B0604020202020204" pitchFamily="34" charset="0"/>
              </a:rPr>
              <a:t>Please email:</a:t>
            </a:r>
          </a:p>
          <a:p>
            <a:endParaRPr lang="en-GB" sz="1200" dirty="0">
              <a:highlight>
                <a:srgbClr val="FFFF00"/>
              </a:highlight>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5"/>
              </a:rPr>
              <a:t>FinancePeopleandCapabilityteam@justice.gov.uk</a:t>
            </a:r>
            <a:r>
              <a:rPr lang="en-GB" sz="1200" dirty="0">
                <a:latin typeface="Arial" panose="020B0604020202020204" pitchFamily="34" charset="0"/>
                <a:cs typeface="Arial" panose="020B0604020202020204" pitchFamily="34" charset="0"/>
              </a:rPr>
              <a:t> </a:t>
            </a:r>
            <a:endParaRPr lang="en-GB" sz="1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08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FC317-8922-4529-88F9-EC5ECC4F32D1}"/>
              </a:ext>
            </a:extLst>
          </p:cNvPr>
          <p:cNvSpPr>
            <a:spLocks noGrp="1"/>
          </p:cNvSpPr>
          <p:nvPr>
            <p:ph idx="1"/>
          </p:nvPr>
        </p:nvSpPr>
        <p:spPr>
          <a:xfrm>
            <a:off x="327661" y="1182626"/>
            <a:ext cx="6202680" cy="2662267"/>
          </a:xfrm>
        </p:spPr>
        <p:txBody>
          <a:bodyPr/>
          <a:lstStyle/>
          <a:p>
            <a:r>
              <a:rPr lang="en-GB" sz="1400" b="1" u="sng" dirty="0"/>
              <a:t>Staff Checklist</a:t>
            </a:r>
          </a:p>
          <a:p>
            <a:endParaRPr lang="en-GB" sz="1200" dirty="0"/>
          </a:p>
          <a:p>
            <a:r>
              <a:rPr lang="en-GB" sz="1200" dirty="0"/>
              <a:t> </a:t>
            </a:r>
          </a:p>
          <a:p>
            <a:endParaRPr lang="en-GB" sz="1200" dirty="0"/>
          </a:p>
          <a:p>
            <a:endParaRPr lang="en-GB" sz="1200" dirty="0"/>
          </a:p>
          <a:p>
            <a:endParaRPr lang="en-GB" sz="1200" dirty="0"/>
          </a:p>
          <a:p>
            <a:pPr marL="171426" indent="-171426">
              <a:buFont typeface="Arial" panose="020B0604020202020204" pitchFamily="34" charset="0"/>
              <a:buChar char="•"/>
            </a:pPr>
            <a:endParaRPr lang="en-GB" sz="1200" dirty="0"/>
          </a:p>
          <a:p>
            <a:endParaRPr lang="en-GB" sz="1200" dirty="0"/>
          </a:p>
          <a:p>
            <a:pPr marL="171426" indent="-171426">
              <a:buFontTx/>
              <a:buChar char="-"/>
            </a:pPr>
            <a:endParaRPr lang="en-GB" sz="1200" dirty="0"/>
          </a:p>
          <a:p>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pPr marL="171426" indent="-171426">
              <a:buFontTx/>
              <a:buChar char="-"/>
            </a:pPr>
            <a:endParaRPr lang="en-GB" sz="1200" dirty="0"/>
          </a:p>
          <a:p>
            <a:endParaRPr lang="en-GB" sz="1200" dirty="0"/>
          </a:p>
          <a:p>
            <a:endParaRPr lang="en-GB" sz="1200" dirty="0"/>
          </a:p>
          <a:p>
            <a:pPr marL="171426" indent="-171426">
              <a:buFontTx/>
              <a:buChar char="-"/>
            </a:pPr>
            <a:endParaRPr lang="en-GB" sz="1200" dirty="0"/>
          </a:p>
        </p:txBody>
      </p:sp>
      <p:sp>
        <p:nvSpPr>
          <p:cNvPr id="3" name="Slide Number Placeholder 2">
            <a:extLst>
              <a:ext uri="{FF2B5EF4-FFF2-40B4-BE49-F238E27FC236}">
                <a16:creationId xmlns:a16="http://schemas.microsoft.com/office/drawing/2014/main" id="{AEC6CB1E-E2A1-4930-8E34-B336522C547C}"/>
              </a:ext>
            </a:extLst>
          </p:cNvPr>
          <p:cNvSpPr>
            <a:spLocks noGrp="1"/>
          </p:cNvSpPr>
          <p:nvPr>
            <p:ph type="sldNum" sz="quarter" idx="12"/>
          </p:nvPr>
        </p:nvSpPr>
        <p:spPr/>
        <p:txBody>
          <a:bodyPr/>
          <a:lstStyle/>
          <a:p>
            <a:r>
              <a:rPr lang="en-GB"/>
              <a:t>6</a:t>
            </a:r>
          </a:p>
        </p:txBody>
      </p:sp>
      <p:sp>
        <p:nvSpPr>
          <p:cNvPr id="8" name="TextBox 7">
            <a:extLst>
              <a:ext uri="{FF2B5EF4-FFF2-40B4-BE49-F238E27FC236}">
                <a16:creationId xmlns:a16="http://schemas.microsoft.com/office/drawing/2014/main" id="{B0E3D00F-9585-4ABC-8E55-50DA17CFA241}"/>
              </a:ext>
            </a:extLst>
          </p:cNvPr>
          <p:cNvSpPr txBox="1"/>
          <p:nvPr/>
        </p:nvSpPr>
        <p:spPr>
          <a:xfrm>
            <a:off x="171450" y="9258300"/>
            <a:ext cx="6545999" cy="369332"/>
          </a:xfrm>
          <a:prstGeom prst="rect">
            <a:avLst/>
          </a:prstGeom>
          <a:solidFill>
            <a:schemeClr val="bg1"/>
          </a:solidFill>
        </p:spPr>
        <p:txBody>
          <a:bodyPr wrap="square" rtlCol="0">
            <a:spAutoFit/>
          </a:bodyPr>
          <a:lstStyle/>
          <a:p>
            <a:endParaRPr lang="en-GB"/>
          </a:p>
        </p:txBody>
      </p:sp>
      <p:pic>
        <p:nvPicPr>
          <p:cNvPr id="2055" name="Picture 10" descr="List clipart check list, List check list Transparent FREE for download on  WebStockReview 2021">
            <a:extLst>
              <a:ext uri="{FF2B5EF4-FFF2-40B4-BE49-F238E27FC236}">
                <a16:creationId xmlns:a16="http://schemas.microsoft.com/office/drawing/2014/main" id="{EA7C2C04-45EF-40AC-A9E4-2618D464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050"/>
            <a:ext cx="3905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8">
            <a:extLst>
              <a:ext uri="{FF2B5EF4-FFF2-40B4-BE49-F238E27FC236}">
                <a16:creationId xmlns:a16="http://schemas.microsoft.com/office/drawing/2014/main" id="{DF42A4AA-28EE-41EA-8E50-2613C9A0CF7D}"/>
              </a:ext>
            </a:extLst>
          </p:cNvPr>
          <p:cNvSpPr/>
          <p:nvPr/>
        </p:nvSpPr>
        <p:spPr>
          <a:xfrm>
            <a:off x="437355" y="1889532"/>
            <a:ext cx="5873750" cy="3962025"/>
          </a:xfrm>
          <a:custGeom>
            <a:avLst/>
            <a:gdLst/>
            <a:ahLst/>
            <a:cxnLst/>
            <a:rect l="l" t="t" r="r" b="b"/>
            <a:pathLst>
              <a:path w="6196965" h="3779520">
                <a:moveTo>
                  <a:pt x="6196584" y="0"/>
                </a:moveTo>
                <a:lnTo>
                  <a:pt x="0" y="0"/>
                </a:lnTo>
                <a:lnTo>
                  <a:pt x="0" y="3779520"/>
                </a:lnTo>
                <a:lnTo>
                  <a:pt x="6196584" y="3779520"/>
                </a:lnTo>
                <a:lnTo>
                  <a:pt x="6196584" y="0"/>
                </a:lnTo>
                <a:close/>
              </a:path>
            </a:pathLst>
          </a:custGeom>
          <a:solidFill>
            <a:schemeClr val="accent1">
              <a:lumMod val="20000"/>
              <a:lumOff val="80000"/>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E139480-ECD8-4F84-BCC3-53EFAF71B91F}"/>
              </a:ext>
            </a:extLst>
          </p:cNvPr>
          <p:cNvSpPr/>
          <p:nvPr/>
        </p:nvSpPr>
        <p:spPr>
          <a:xfrm>
            <a:off x="437355" y="1942795"/>
            <a:ext cx="5719761" cy="4124206"/>
          </a:xfrm>
          <a:prstGeom prst="rect">
            <a:avLst/>
          </a:prstGeom>
        </p:spPr>
        <p:txBody>
          <a:bodyPr wrap="square">
            <a:spAutoFit/>
          </a:bodyPr>
          <a:lstStyle/>
          <a:p>
            <a:pPr marL="12065">
              <a:spcBef>
                <a:spcPts val="95"/>
              </a:spcBef>
            </a:pPr>
            <a:r>
              <a:rPr lang="en-GB" sz="1600" b="1" spc="-10" dirty="0">
                <a:latin typeface="Arial" panose="020B0604020202020204" pitchFamily="34" charset="0"/>
                <a:cs typeface="Arial" panose="020B0604020202020204" pitchFamily="34" charset="0"/>
              </a:rPr>
              <a:t>Checklist of actions for their first day and beyond</a:t>
            </a:r>
          </a:p>
          <a:p>
            <a:pPr marL="285750" lvl="0" indent="-285750">
              <a:buFont typeface="Wingdings" panose="05000000000000000000" pitchFamily="2" charset="2"/>
              <a:buChar char="q"/>
            </a:pPr>
            <a:r>
              <a:rPr lang="en-GB" sz="1400" dirty="0">
                <a:latin typeface="Arial"/>
                <a:cs typeface="Arial"/>
              </a:rPr>
              <a:t>Check that you have received your MoJ equipment and that you are comfortable with accessing the intranet, SOP &amp; </a:t>
            </a:r>
            <a:r>
              <a:rPr lang="en-GB" sz="1400" dirty="0" err="1">
                <a:latin typeface="Arial"/>
                <a:cs typeface="Arial"/>
              </a:rPr>
              <a:t>MyHub</a:t>
            </a:r>
            <a:r>
              <a:rPr lang="en-GB" sz="1400" dirty="0">
                <a:latin typeface="Arial"/>
                <a:cs typeface="Arial"/>
              </a:rPr>
              <a:t> – information on these systems is part of your central induction but it is always good to check.</a:t>
            </a:r>
          </a:p>
          <a:p>
            <a:pPr marL="285750" indent="-285750">
              <a:buFont typeface="Wingdings" panose="05000000000000000000" pitchFamily="2" charset="2"/>
              <a:buChar char="q"/>
            </a:pPr>
            <a:r>
              <a:rPr lang="en-GB" sz="1400" dirty="0">
                <a:latin typeface="Arial"/>
                <a:cs typeface="Arial"/>
              </a:rPr>
              <a:t>Ensure you have access to any systems required to carry out your role </a:t>
            </a:r>
          </a:p>
          <a:p>
            <a:pPr marL="285750" indent="-285750">
              <a:buFont typeface="Wingdings" panose="05000000000000000000" pitchFamily="2" charset="2"/>
              <a:buChar char="q"/>
            </a:pPr>
            <a:r>
              <a:rPr lang="en-GB" sz="1400" dirty="0">
                <a:latin typeface="Arial"/>
                <a:cs typeface="Arial"/>
              </a:rPr>
              <a:t>Ensure you are aware of your cost centre</a:t>
            </a:r>
            <a:endParaRPr lang="en-GB"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GB" sz="1400" dirty="0">
                <a:latin typeface="Arial" panose="020B0604020202020204" pitchFamily="34" charset="0"/>
                <a:cs typeface="Arial" panose="020B0604020202020204" pitchFamily="34" charset="0"/>
              </a:rPr>
              <a:t>Complete the workstation assessments if necessary</a:t>
            </a:r>
          </a:p>
          <a:p>
            <a:pPr marL="285750" indent="-285750">
              <a:buFont typeface="Wingdings" panose="05000000000000000000" pitchFamily="2" charset="2"/>
              <a:buChar char="q"/>
            </a:pPr>
            <a:r>
              <a:rPr lang="en-GB" sz="1400" dirty="0">
                <a:latin typeface="Arial"/>
                <a:cs typeface="Arial"/>
              </a:rPr>
              <a:t>Allocate time to read your teams Corporate Services Onboarding Pack &amp; complete any essential learning  </a:t>
            </a:r>
            <a:endParaRPr lang="en-GB"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400" dirty="0">
                <a:latin typeface="Arial"/>
                <a:cs typeface="Arial"/>
              </a:rPr>
              <a:t>Ensure your New Starter Induction Checklist is completed within your initial induction period (Welcome Hub will host the latest staff checklist)</a:t>
            </a:r>
          </a:p>
          <a:p>
            <a:pPr marL="285750" indent="-285750">
              <a:buFont typeface="Wingdings" panose="05000000000000000000" pitchFamily="2" charset="2"/>
              <a:buChar char="q"/>
            </a:pPr>
            <a:r>
              <a:rPr lang="en-GB" sz="1400" dirty="0">
                <a:latin typeface="Arial"/>
                <a:cs typeface="Arial"/>
              </a:rPr>
              <a:t>If you are an EU National and have not applied for the pre-settled/settled status, to do so before 30 June 2021 to be able to continue to live and work in the UK</a:t>
            </a:r>
            <a:r>
              <a:rPr lang="en-GB" dirty="0">
                <a:latin typeface="Arial"/>
                <a:cs typeface="Arial"/>
              </a:rPr>
              <a:t>.</a:t>
            </a:r>
          </a:p>
          <a:p>
            <a:pPr marL="285750" indent="-285750" fontAlgn="t">
              <a:buFont typeface="Wingdings" panose="05000000000000000000" pitchFamily="2" charset="2"/>
              <a:buChar char="q"/>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74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AA63F4-AA6E-4DF9-939B-35BB22D99DAC}" type="slidenum">
              <a:rPr lang="en-GB" smtClean="0"/>
              <a:pPr/>
              <a:t>33</a:t>
            </a:fld>
            <a:endParaRPr lang="en-GB"/>
          </a:p>
        </p:txBody>
      </p:sp>
      <p:pic>
        <p:nvPicPr>
          <p:cNvPr id="6" name="Picture 5" descr="Ministry of Justice logo" title="Ministry of Justic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09" y="553973"/>
            <a:ext cx="1030242" cy="80790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212022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BF0F359A-42F6-4E24-9F2C-0B1CD4219667}"/>
              </a:ext>
            </a:extLst>
          </p:cNvPr>
          <p:cNvSpPr/>
          <p:nvPr/>
        </p:nvSpPr>
        <p:spPr>
          <a:xfrm>
            <a:off x="160022" y="2247900"/>
            <a:ext cx="6537959" cy="7493277"/>
          </a:xfrm>
          <a:prstGeom prst="rect">
            <a:avLst/>
          </a:prstGeom>
          <a:blipFill>
            <a:blip r:embed="rId2" cstate="print"/>
            <a:stretch>
              <a:fillRect t="-27804"/>
            </a:stretch>
          </a:blipFill>
        </p:spPr>
        <p:txBody>
          <a:bodyPr wrap="square" lIns="0" tIns="0" rIns="0" bIns="0" rtlCol="0"/>
          <a:lstStyle/>
          <a:p>
            <a:endParaRPr/>
          </a:p>
        </p:txBody>
      </p:sp>
      <p:sp>
        <p:nvSpPr>
          <p:cNvPr id="15" name="object 7">
            <a:extLst>
              <a:ext uri="{FF2B5EF4-FFF2-40B4-BE49-F238E27FC236}">
                <a16:creationId xmlns:a16="http://schemas.microsoft.com/office/drawing/2014/main" id="{EE506DAF-992B-4E33-AF47-D8916FF6DBDE}"/>
              </a:ext>
            </a:extLst>
          </p:cNvPr>
          <p:cNvSpPr txBox="1">
            <a:spLocks noGrp="1"/>
          </p:cNvSpPr>
          <p:nvPr>
            <p:ph type="title"/>
          </p:nvPr>
        </p:nvSpPr>
        <p:spPr>
          <a:xfrm>
            <a:off x="780085" y="3910711"/>
            <a:ext cx="4591685" cy="443070"/>
          </a:xfrm>
          <a:prstGeom prst="rect">
            <a:avLst/>
          </a:prstGeom>
        </p:spPr>
        <p:txBody>
          <a:bodyPr vert="horz" wrap="square" lIns="0" tIns="12065" rIns="0" bIns="0" rtlCol="0" anchor="t">
            <a:spAutoFit/>
          </a:bodyPr>
          <a:lstStyle/>
          <a:p>
            <a:pPr marL="12698">
              <a:lnSpc>
                <a:spcPct val="100000"/>
              </a:lnSpc>
              <a:spcBef>
                <a:spcPts val="95"/>
              </a:spcBef>
            </a:pPr>
            <a:r>
              <a:rPr spc="-5"/>
              <a:t>MoJ</a:t>
            </a:r>
            <a:r>
              <a:rPr spc="-25"/>
              <a:t> </a:t>
            </a:r>
            <a:r>
              <a:t>overview</a:t>
            </a:r>
          </a:p>
        </p:txBody>
      </p:sp>
      <p:sp>
        <p:nvSpPr>
          <p:cNvPr id="16" name="object 8">
            <a:extLst>
              <a:ext uri="{FF2B5EF4-FFF2-40B4-BE49-F238E27FC236}">
                <a16:creationId xmlns:a16="http://schemas.microsoft.com/office/drawing/2014/main" id="{FFC27B9B-58E3-4B5E-AA20-CE923EFA69CB}"/>
              </a:ext>
            </a:extLst>
          </p:cNvPr>
          <p:cNvSpPr txBox="1"/>
          <p:nvPr/>
        </p:nvSpPr>
        <p:spPr>
          <a:xfrm>
            <a:off x="780085" y="5028057"/>
            <a:ext cx="2763215" cy="1638910"/>
          </a:xfrm>
          <a:prstGeom prst="rect">
            <a:avLst/>
          </a:prstGeom>
        </p:spPr>
        <p:txBody>
          <a:bodyPr vert="horz" wrap="square" lIns="0" tIns="12700" rIns="0" bIns="0" rtlCol="0">
            <a:spAutoFit/>
          </a:bodyPr>
          <a:lstStyle/>
          <a:p>
            <a:pPr marL="192378" indent="-180314">
              <a:spcBef>
                <a:spcPts val="100"/>
              </a:spcBef>
              <a:buChar char="&gt;"/>
              <a:tabLst>
                <a:tab pos="193013" algn="l"/>
              </a:tabLst>
            </a:pPr>
            <a:r>
              <a:rPr lang="en-US" sz="1200" dirty="0">
                <a:solidFill>
                  <a:srgbClr val="FFFFFF"/>
                </a:solidFill>
                <a:latin typeface="Arial"/>
                <a:cs typeface="Arial"/>
              </a:rPr>
              <a:t>The </a:t>
            </a:r>
            <a:r>
              <a:rPr lang="en-US" sz="1200" spc="-5" dirty="0">
                <a:solidFill>
                  <a:srgbClr val="FFFFFF"/>
                </a:solidFill>
                <a:latin typeface="Arial"/>
                <a:cs typeface="Arial"/>
              </a:rPr>
              <a:t>Justice</a:t>
            </a:r>
            <a:r>
              <a:rPr lang="en-US" sz="1200" spc="-40" dirty="0">
                <a:solidFill>
                  <a:srgbClr val="FFFFFF"/>
                </a:solidFill>
                <a:latin typeface="Arial"/>
                <a:cs typeface="Arial"/>
              </a:rPr>
              <a:t> </a:t>
            </a:r>
            <a:r>
              <a:rPr lang="en-US" sz="1200" dirty="0">
                <a:solidFill>
                  <a:srgbClr val="FFFFFF"/>
                </a:solidFill>
                <a:latin typeface="Arial"/>
                <a:cs typeface="Arial"/>
              </a:rPr>
              <a:t>Story</a:t>
            </a:r>
            <a:endParaRPr lang="en-US" sz="1200" dirty="0">
              <a:latin typeface="Arial"/>
              <a:cs typeface="Arial"/>
            </a:endParaRPr>
          </a:p>
          <a:p>
            <a:pPr>
              <a:spcBef>
                <a:spcPts val="50"/>
              </a:spcBef>
              <a:buClr>
                <a:srgbClr val="FFFFFF"/>
              </a:buClr>
              <a:buFont typeface="Arial"/>
              <a:buChar char="&gt;"/>
            </a:pPr>
            <a:endParaRPr lang="en-US" sz="1000" dirty="0">
              <a:latin typeface="Arial"/>
              <a:cs typeface="Arial"/>
            </a:endParaRPr>
          </a:p>
          <a:p>
            <a:pPr marL="192378" indent="-180314">
              <a:buChar char="&gt;"/>
              <a:tabLst>
                <a:tab pos="193013" algn="l"/>
              </a:tabLst>
            </a:pPr>
            <a:r>
              <a:rPr lang="en-US" sz="1200" dirty="0">
                <a:solidFill>
                  <a:srgbClr val="FFFFFF"/>
                </a:solidFill>
                <a:latin typeface="Arial"/>
                <a:cs typeface="Arial"/>
              </a:rPr>
              <a:t>Our</a:t>
            </a:r>
            <a:r>
              <a:rPr lang="en-US" sz="1200" spc="-55" dirty="0">
                <a:solidFill>
                  <a:srgbClr val="FFFFFF"/>
                </a:solidFill>
                <a:latin typeface="Arial"/>
                <a:cs typeface="Arial"/>
              </a:rPr>
              <a:t> </a:t>
            </a:r>
            <a:r>
              <a:rPr lang="en-US" sz="1200" spc="-5" dirty="0">
                <a:solidFill>
                  <a:srgbClr val="FFFFFF"/>
                </a:solidFill>
                <a:latin typeface="Arial"/>
                <a:cs typeface="Arial"/>
              </a:rPr>
              <a:t>Ministers</a:t>
            </a:r>
          </a:p>
          <a:p>
            <a:pPr marL="12064">
              <a:tabLst>
                <a:tab pos="193013" algn="l"/>
              </a:tabLst>
            </a:pPr>
            <a:endParaRPr lang="en-US" sz="1200" spc="-5" dirty="0">
              <a:solidFill>
                <a:srgbClr val="FFFFFF"/>
              </a:solidFill>
              <a:latin typeface="Arial"/>
              <a:cs typeface="Arial"/>
            </a:endParaRPr>
          </a:p>
          <a:p>
            <a:pPr marL="192378" indent="-180314">
              <a:buChar char="&gt;"/>
              <a:tabLst>
                <a:tab pos="193013" algn="l"/>
              </a:tabLst>
            </a:pPr>
            <a:r>
              <a:rPr lang="en-US" sz="1200" spc="-5" dirty="0">
                <a:solidFill>
                  <a:srgbClr val="FFFFFF"/>
                </a:solidFill>
                <a:latin typeface="Arial"/>
                <a:cs typeface="Arial"/>
              </a:rPr>
              <a:t>Our Values</a:t>
            </a:r>
          </a:p>
          <a:p>
            <a:pPr marL="192378" indent="-180314">
              <a:buChar char="&gt;"/>
              <a:tabLst>
                <a:tab pos="193013" algn="l"/>
              </a:tabLst>
            </a:pPr>
            <a:endParaRPr lang="en-US" sz="1200" spc="-5" dirty="0">
              <a:solidFill>
                <a:srgbClr val="FFFFFF"/>
              </a:solidFill>
              <a:latin typeface="Arial"/>
              <a:cs typeface="Arial"/>
            </a:endParaRPr>
          </a:p>
          <a:p>
            <a:pPr marL="192378" indent="-180314">
              <a:buChar char="&gt;"/>
              <a:tabLst>
                <a:tab pos="193013" algn="l"/>
              </a:tabLst>
            </a:pPr>
            <a:r>
              <a:rPr lang="en-US" sz="1200" spc="-5" dirty="0">
                <a:solidFill>
                  <a:srgbClr val="FFFFFF"/>
                </a:solidFill>
                <a:latin typeface="Arial"/>
                <a:cs typeface="Arial"/>
              </a:rPr>
              <a:t>Our Executive Committee</a:t>
            </a:r>
            <a:endParaRPr lang="en-US" sz="1200" dirty="0">
              <a:latin typeface="Arial"/>
              <a:cs typeface="Arial"/>
            </a:endParaRPr>
          </a:p>
          <a:p>
            <a:pPr>
              <a:spcBef>
                <a:spcPts val="50"/>
              </a:spcBef>
              <a:buClr>
                <a:srgbClr val="FFFFFF"/>
              </a:buClr>
              <a:buFont typeface="Arial"/>
              <a:buChar char="&gt;"/>
            </a:pPr>
            <a:endParaRPr lang="en-US" sz="1000" dirty="0">
              <a:latin typeface="Arial"/>
              <a:cs typeface="Arial"/>
            </a:endParaRPr>
          </a:p>
          <a:p>
            <a:pPr marL="192378" indent="-180314">
              <a:buChar char="&gt;"/>
              <a:tabLst>
                <a:tab pos="193013" algn="l"/>
              </a:tabLst>
            </a:pPr>
            <a:r>
              <a:rPr lang="en-US" sz="1200" spc="-5" dirty="0">
                <a:solidFill>
                  <a:srgbClr val="FFFFFF"/>
                </a:solidFill>
                <a:latin typeface="Arial"/>
                <a:cs typeface="Arial"/>
              </a:rPr>
              <a:t>MoJ strategy</a:t>
            </a:r>
            <a:endParaRPr lang="en-US" sz="1200" dirty="0">
              <a:latin typeface="Arial"/>
              <a:cs typeface="Arial"/>
            </a:endParaRPr>
          </a:p>
        </p:txBody>
      </p:sp>
      <p:grpSp>
        <p:nvGrpSpPr>
          <p:cNvPr id="20" name="Group 19">
            <a:extLst>
              <a:ext uri="{FF2B5EF4-FFF2-40B4-BE49-F238E27FC236}">
                <a16:creationId xmlns:a16="http://schemas.microsoft.com/office/drawing/2014/main" id="{5E11909F-722A-4285-8338-5709EC0E3728}"/>
              </a:ext>
            </a:extLst>
          </p:cNvPr>
          <p:cNvGrpSpPr/>
          <p:nvPr/>
        </p:nvGrpSpPr>
        <p:grpSpPr>
          <a:xfrm>
            <a:off x="172720" y="164824"/>
            <a:ext cx="6512560" cy="2248176"/>
            <a:chOff x="172720" y="164824"/>
            <a:chExt cx="6512560" cy="2248176"/>
          </a:xfrm>
        </p:grpSpPr>
        <p:sp>
          <p:nvSpPr>
            <p:cNvPr id="17" name="Isosceles Triangle 16">
              <a:extLst>
                <a:ext uri="{FF2B5EF4-FFF2-40B4-BE49-F238E27FC236}">
                  <a16:creationId xmlns:a16="http://schemas.microsoft.com/office/drawing/2014/main" id="{96D9D9E6-1163-462D-AE9F-1D7EBC2A6BF7}"/>
                </a:ext>
              </a:extLst>
            </p:cNvPr>
            <p:cNvSpPr/>
            <p:nvPr/>
          </p:nvSpPr>
          <p:spPr>
            <a:xfrm>
              <a:off x="172720" y="164824"/>
              <a:ext cx="4424680" cy="2083075"/>
            </a:xfrm>
            <a:prstGeom prst="triangle">
              <a:avLst/>
            </a:prstGeom>
            <a:solidFill>
              <a:srgbClr val="51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CABC3E-8A79-43EF-ACD4-7C42593EEE9B}"/>
                </a:ext>
              </a:extLst>
            </p:cNvPr>
            <p:cNvSpPr/>
            <p:nvPr/>
          </p:nvSpPr>
          <p:spPr>
            <a:xfrm>
              <a:off x="2360599" y="177524"/>
              <a:ext cx="4324681" cy="2235476"/>
            </a:xfrm>
            <a:prstGeom prst="rect">
              <a:avLst/>
            </a:prstGeom>
            <a:solidFill>
              <a:srgbClr val="51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71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04609B"/>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08178" y="1065076"/>
            <a:ext cx="6036945" cy="7775847"/>
          </a:xfrm>
          <a:prstGeom prst="rect">
            <a:avLst/>
          </a:prstGeom>
        </p:spPr>
        <p:txBody>
          <a:bodyPr vert="horz" wrap="square" lIns="0" tIns="12065" rIns="0" bIns="0" rtlCol="0">
            <a:spAutoFit/>
          </a:bodyPr>
          <a:lstStyle/>
          <a:p>
            <a:pPr marL="12698">
              <a:spcBef>
                <a:spcPts val="95"/>
              </a:spcBef>
            </a:pPr>
            <a:r>
              <a:rPr sz="1400" b="1" spc="-10" dirty="0">
                <a:solidFill>
                  <a:srgbClr val="04609B"/>
                </a:solidFill>
                <a:latin typeface="Arial"/>
                <a:cs typeface="Arial"/>
              </a:rPr>
              <a:t>The </a:t>
            </a:r>
            <a:r>
              <a:rPr sz="1400" b="1" spc="-5" dirty="0">
                <a:solidFill>
                  <a:srgbClr val="04609B"/>
                </a:solidFill>
                <a:latin typeface="Arial"/>
                <a:cs typeface="Arial"/>
              </a:rPr>
              <a:t>Justice</a:t>
            </a:r>
            <a:r>
              <a:rPr sz="1400" b="1" spc="35" dirty="0">
                <a:solidFill>
                  <a:srgbClr val="04609B"/>
                </a:solidFill>
                <a:latin typeface="Arial"/>
                <a:cs typeface="Arial"/>
              </a:rPr>
              <a:t> </a:t>
            </a:r>
            <a:r>
              <a:rPr sz="1400" b="1" spc="-5" dirty="0">
                <a:solidFill>
                  <a:srgbClr val="04609B"/>
                </a:solidFill>
                <a:latin typeface="Arial"/>
                <a:cs typeface="Arial"/>
              </a:rPr>
              <a:t>Story</a:t>
            </a:r>
            <a:endParaRPr sz="1400" dirty="0">
              <a:latin typeface="Arial"/>
              <a:cs typeface="Arial"/>
            </a:endParaRPr>
          </a:p>
          <a:p>
            <a:pPr marL="12698">
              <a:spcBef>
                <a:spcPts val="1110"/>
              </a:spcBef>
            </a:pPr>
            <a:r>
              <a:rPr sz="1100" spc="10" dirty="0">
                <a:latin typeface="Arial"/>
                <a:cs typeface="Arial"/>
              </a:rPr>
              <a:t>We </a:t>
            </a:r>
            <a:r>
              <a:rPr sz="1100" dirty="0">
                <a:latin typeface="Arial"/>
                <a:cs typeface="Arial"/>
              </a:rPr>
              <a:t>are the </a:t>
            </a:r>
            <a:r>
              <a:rPr sz="1100" spc="-5" dirty="0">
                <a:latin typeface="Arial"/>
                <a:cs typeface="Arial"/>
              </a:rPr>
              <a:t>Ministry </a:t>
            </a:r>
            <a:r>
              <a:rPr sz="1100" dirty="0">
                <a:latin typeface="Arial"/>
                <a:cs typeface="Arial"/>
              </a:rPr>
              <a:t>of</a:t>
            </a:r>
            <a:r>
              <a:rPr sz="1100" spc="-105" dirty="0">
                <a:latin typeface="Arial"/>
                <a:cs typeface="Arial"/>
              </a:rPr>
              <a:t> </a:t>
            </a:r>
            <a:r>
              <a:rPr sz="1100" dirty="0">
                <a:latin typeface="Arial"/>
                <a:cs typeface="Arial"/>
              </a:rPr>
              <a:t>Justice.</a:t>
            </a:r>
          </a:p>
          <a:p>
            <a:pPr>
              <a:spcBef>
                <a:spcPts val="10"/>
              </a:spcBef>
            </a:pPr>
            <a:endParaRPr sz="1100" dirty="0">
              <a:latin typeface="Arial"/>
              <a:cs typeface="Arial"/>
            </a:endParaRPr>
          </a:p>
          <a:p>
            <a:pPr marL="12698" marR="5079">
              <a:spcBef>
                <a:spcPts val="5"/>
              </a:spcBef>
            </a:pPr>
            <a:r>
              <a:rPr sz="1100" b="1" dirty="0">
                <a:latin typeface="Arial"/>
                <a:cs typeface="Arial"/>
              </a:rPr>
              <a:t>We </a:t>
            </a:r>
            <a:r>
              <a:rPr sz="1100" b="1" spc="-5" dirty="0">
                <a:latin typeface="Arial"/>
                <a:cs typeface="Arial"/>
              </a:rPr>
              <a:t>believe justice </a:t>
            </a:r>
            <a:r>
              <a:rPr sz="1100" b="1" dirty="0">
                <a:latin typeface="Arial"/>
                <a:cs typeface="Arial"/>
              </a:rPr>
              <a:t>is the foundation of a safe, fair and prosperous </a:t>
            </a:r>
            <a:r>
              <a:rPr sz="1100" b="1" spc="-5" dirty="0">
                <a:latin typeface="Arial"/>
                <a:cs typeface="Arial"/>
              </a:rPr>
              <a:t>society. </a:t>
            </a:r>
            <a:r>
              <a:rPr lang="en-GB" sz="1100" b="1" spc="-5" dirty="0">
                <a:latin typeface="Arial"/>
                <a:cs typeface="Arial"/>
              </a:rPr>
              <a:t> </a:t>
            </a:r>
            <a:r>
              <a:rPr sz="1100" dirty="0">
                <a:latin typeface="Arial"/>
                <a:cs typeface="Arial"/>
              </a:rPr>
              <a:t>It </a:t>
            </a:r>
            <a:r>
              <a:rPr sz="1100" spc="-5" dirty="0">
                <a:latin typeface="Arial"/>
                <a:cs typeface="Arial"/>
              </a:rPr>
              <a:t>enables</a:t>
            </a:r>
            <a:r>
              <a:rPr sz="1100" spc="-140" dirty="0">
                <a:latin typeface="Arial"/>
                <a:cs typeface="Arial"/>
              </a:rPr>
              <a:t> </a:t>
            </a:r>
            <a:r>
              <a:rPr sz="1100" spc="-5" dirty="0">
                <a:latin typeface="Arial"/>
                <a:cs typeface="Arial"/>
              </a:rPr>
              <a:t>people  </a:t>
            </a:r>
            <a:r>
              <a:rPr sz="1100" dirty="0">
                <a:latin typeface="Arial"/>
                <a:cs typeface="Arial"/>
              </a:rPr>
              <a:t>to </a:t>
            </a:r>
            <a:r>
              <a:rPr sz="1100" spc="-5" dirty="0">
                <a:latin typeface="Arial"/>
                <a:cs typeface="Arial"/>
              </a:rPr>
              <a:t>plan their </a:t>
            </a:r>
            <a:r>
              <a:rPr sz="1100" dirty="0">
                <a:latin typeface="Arial"/>
                <a:cs typeface="Arial"/>
              </a:rPr>
              <a:t>futures, do </a:t>
            </a:r>
            <a:r>
              <a:rPr sz="1100" spc="-5" dirty="0">
                <a:latin typeface="Arial"/>
                <a:cs typeface="Arial"/>
              </a:rPr>
              <a:t>business </a:t>
            </a:r>
            <a:r>
              <a:rPr sz="1100" spc="-10" dirty="0">
                <a:latin typeface="Arial"/>
                <a:cs typeface="Arial"/>
              </a:rPr>
              <a:t>with </a:t>
            </a:r>
            <a:r>
              <a:rPr sz="1100" dirty="0">
                <a:latin typeface="Arial"/>
                <a:cs typeface="Arial"/>
              </a:rPr>
              <a:t>confidence and go </a:t>
            </a:r>
            <a:r>
              <a:rPr sz="1100" spc="-5" dirty="0">
                <a:latin typeface="Arial"/>
                <a:cs typeface="Arial"/>
              </a:rPr>
              <a:t>about their </a:t>
            </a:r>
            <a:r>
              <a:rPr sz="1100" spc="-10" dirty="0">
                <a:latin typeface="Arial"/>
                <a:cs typeface="Arial"/>
              </a:rPr>
              <a:t>lives </a:t>
            </a:r>
            <a:r>
              <a:rPr sz="1100" spc="-5" dirty="0">
                <a:latin typeface="Arial"/>
                <a:cs typeface="Arial"/>
              </a:rPr>
              <a:t>in </a:t>
            </a:r>
            <a:r>
              <a:rPr sz="1100" dirty="0">
                <a:latin typeface="Arial"/>
                <a:cs typeface="Arial"/>
              </a:rPr>
              <a:t>safety. </a:t>
            </a:r>
            <a:r>
              <a:rPr sz="1100" spc="10" dirty="0">
                <a:latin typeface="Arial"/>
                <a:cs typeface="Arial"/>
              </a:rPr>
              <a:t>We </a:t>
            </a:r>
            <a:r>
              <a:rPr sz="1100" dirty="0">
                <a:latin typeface="Arial"/>
                <a:cs typeface="Arial"/>
              </a:rPr>
              <a:t>are proud  </a:t>
            </a:r>
            <a:r>
              <a:rPr sz="1100" spc="-5" dirty="0">
                <a:latin typeface="Arial"/>
                <a:cs typeface="Arial"/>
              </a:rPr>
              <a:t>of our country’s reputation </a:t>
            </a:r>
            <a:r>
              <a:rPr sz="1100" dirty="0">
                <a:latin typeface="Arial"/>
                <a:cs typeface="Arial"/>
              </a:rPr>
              <a:t>for </a:t>
            </a:r>
            <a:r>
              <a:rPr sz="1100" spc="-5" dirty="0">
                <a:latin typeface="Arial"/>
                <a:cs typeface="Arial"/>
              </a:rPr>
              <a:t>justice. </a:t>
            </a:r>
            <a:r>
              <a:rPr lang="en-GB" sz="1100" spc="-5" dirty="0">
                <a:latin typeface="Arial"/>
                <a:cs typeface="Arial"/>
              </a:rPr>
              <a:t> </a:t>
            </a:r>
            <a:r>
              <a:rPr sz="1100" dirty="0">
                <a:latin typeface="Arial"/>
                <a:cs typeface="Arial"/>
              </a:rPr>
              <a:t>Its </a:t>
            </a:r>
            <a:r>
              <a:rPr sz="1100" spc="-5" dirty="0">
                <a:latin typeface="Arial"/>
                <a:cs typeface="Arial"/>
              </a:rPr>
              <a:t>powerful principles </a:t>
            </a:r>
            <a:r>
              <a:rPr sz="1100" dirty="0">
                <a:latin typeface="Arial"/>
                <a:cs typeface="Arial"/>
              </a:rPr>
              <a:t>run </a:t>
            </a:r>
            <a:r>
              <a:rPr sz="1100" spc="-5" dirty="0">
                <a:latin typeface="Arial"/>
                <a:cs typeface="Arial"/>
              </a:rPr>
              <a:t>deep through our </a:t>
            </a:r>
            <a:r>
              <a:rPr sz="1100" dirty="0">
                <a:latin typeface="Arial"/>
                <a:cs typeface="Arial"/>
              </a:rPr>
              <a:t>shared </a:t>
            </a:r>
            <a:r>
              <a:rPr sz="1100" spc="-5" dirty="0">
                <a:latin typeface="Arial"/>
                <a:cs typeface="Arial"/>
              </a:rPr>
              <a:t>history  </a:t>
            </a:r>
            <a:r>
              <a:rPr sz="1100" dirty="0">
                <a:latin typeface="Arial"/>
                <a:cs typeface="Arial"/>
              </a:rPr>
              <a:t>and across our </a:t>
            </a:r>
            <a:r>
              <a:rPr sz="1100" spc="-5" dirty="0">
                <a:latin typeface="Arial"/>
                <a:cs typeface="Arial"/>
              </a:rPr>
              <a:t>nation, underpinning </a:t>
            </a:r>
            <a:r>
              <a:rPr sz="1100" dirty="0">
                <a:latin typeface="Arial"/>
                <a:cs typeface="Arial"/>
              </a:rPr>
              <a:t>how </a:t>
            </a:r>
            <a:r>
              <a:rPr sz="1100" spc="-10" dirty="0">
                <a:latin typeface="Arial"/>
                <a:cs typeface="Arial"/>
              </a:rPr>
              <a:t>we </a:t>
            </a:r>
            <a:r>
              <a:rPr sz="1100" spc="-5" dirty="0">
                <a:latin typeface="Arial"/>
                <a:cs typeface="Arial"/>
              </a:rPr>
              <a:t>all </a:t>
            </a:r>
            <a:r>
              <a:rPr sz="1100" spc="-10" dirty="0">
                <a:latin typeface="Arial"/>
                <a:cs typeface="Arial"/>
              </a:rPr>
              <a:t>live </a:t>
            </a:r>
            <a:r>
              <a:rPr sz="1100" dirty="0">
                <a:latin typeface="Arial"/>
                <a:cs typeface="Arial"/>
              </a:rPr>
              <a:t>and </a:t>
            </a:r>
            <a:r>
              <a:rPr sz="1100" spc="-5" dirty="0">
                <a:latin typeface="Arial"/>
                <a:cs typeface="Arial"/>
              </a:rPr>
              <a:t>work </a:t>
            </a:r>
            <a:r>
              <a:rPr sz="1100" dirty="0">
                <a:latin typeface="Arial"/>
                <a:cs typeface="Arial"/>
              </a:rPr>
              <a:t>together. </a:t>
            </a:r>
            <a:r>
              <a:rPr lang="en-GB" sz="1100" dirty="0">
                <a:latin typeface="Arial"/>
                <a:cs typeface="Arial"/>
              </a:rPr>
              <a:t> </a:t>
            </a:r>
            <a:r>
              <a:rPr sz="1100" spc="-5" dirty="0">
                <a:latin typeface="Arial"/>
                <a:cs typeface="Arial"/>
              </a:rPr>
              <a:t>Principles like </a:t>
            </a:r>
            <a:r>
              <a:rPr sz="1100" dirty="0">
                <a:latin typeface="Arial"/>
                <a:cs typeface="Arial"/>
              </a:rPr>
              <a:t>the </a:t>
            </a:r>
            <a:r>
              <a:rPr sz="1100" spc="-5" dirty="0">
                <a:latin typeface="Arial"/>
                <a:cs typeface="Arial"/>
              </a:rPr>
              <a:t>rule </a:t>
            </a:r>
            <a:r>
              <a:rPr sz="1100" dirty="0">
                <a:latin typeface="Arial"/>
                <a:cs typeface="Arial"/>
              </a:rPr>
              <a:t>of  </a:t>
            </a:r>
            <a:r>
              <a:rPr sz="1100" spc="-5" dirty="0">
                <a:latin typeface="Arial"/>
                <a:cs typeface="Arial"/>
              </a:rPr>
              <a:t>law </a:t>
            </a:r>
            <a:r>
              <a:rPr sz="1100" dirty="0">
                <a:latin typeface="Arial"/>
                <a:cs typeface="Arial"/>
              </a:rPr>
              <a:t>and the </a:t>
            </a:r>
            <a:r>
              <a:rPr sz="1100" spc="-5" dirty="0">
                <a:latin typeface="Arial"/>
                <a:cs typeface="Arial"/>
              </a:rPr>
              <a:t>independence </a:t>
            </a:r>
            <a:r>
              <a:rPr sz="1100" dirty="0">
                <a:latin typeface="Arial"/>
                <a:cs typeface="Arial"/>
              </a:rPr>
              <a:t>of our </a:t>
            </a:r>
            <a:r>
              <a:rPr sz="1100" spc="-5" dirty="0">
                <a:latin typeface="Arial"/>
                <a:cs typeface="Arial"/>
              </a:rPr>
              <a:t>judiciary; accessibility, </a:t>
            </a:r>
            <a:r>
              <a:rPr sz="1100" dirty="0">
                <a:latin typeface="Arial"/>
                <a:cs typeface="Arial"/>
              </a:rPr>
              <a:t>openness and</a:t>
            </a:r>
            <a:r>
              <a:rPr sz="1100" spc="-30" dirty="0">
                <a:latin typeface="Arial"/>
                <a:cs typeface="Arial"/>
              </a:rPr>
              <a:t> </a:t>
            </a:r>
            <a:r>
              <a:rPr sz="1100" dirty="0">
                <a:latin typeface="Arial"/>
                <a:cs typeface="Arial"/>
              </a:rPr>
              <a:t>fairness.</a:t>
            </a:r>
          </a:p>
          <a:p>
            <a:pPr>
              <a:spcBef>
                <a:spcPts val="10"/>
              </a:spcBef>
            </a:pPr>
            <a:endParaRPr sz="1100" dirty="0">
              <a:latin typeface="Arial"/>
              <a:cs typeface="Arial"/>
            </a:endParaRPr>
          </a:p>
          <a:p>
            <a:pPr marL="12698" marR="99681"/>
            <a:r>
              <a:rPr sz="1100" b="1" dirty="0">
                <a:latin typeface="Arial"/>
                <a:cs typeface="Arial"/>
              </a:rPr>
              <a:t>We are at the heart of the </a:t>
            </a:r>
            <a:r>
              <a:rPr sz="1100" b="1" spc="-5" dirty="0">
                <a:latin typeface="Arial"/>
                <a:cs typeface="Arial"/>
              </a:rPr>
              <a:t>justice system, </a:t>
            </a:r>
            <a:r>
              <a:rPr sz="1100" b="1" dirty="0">
                <a:latin typeface="Arial"/>
                <a:cs typeface="Arial"/>
              </a:rPr>
              <a:t>an </a:t>
            </a:r>
            <a:r>
              <a:rPr sz="1100" b="1" dirty="0" err="1">
                <a:latin typeface="Arial"/>
                <a:cs typeface="Arial"/>
              </a:rPr>
              <a:t>organisation</a:t>
            </a:r>
            <a:r>
              <a:rPr sz="1100" b="1" dirty="0">
                <a:latin typeface="Arial"/>
                <a:cs typeface="Arial"/>
              </a:rPr>
              <a:t> </a:t>
            </a:r>
            <a:r>
              <a:rPr sz="1100" b="1" spc="5" dirty="0">
                <a:latin typeface="Arial"/>
                <a:cs typeface="Arial"/>
              </a:rPr>
              <a:t>working </a:t>
            </a:r>
            <a:r>
              <a:rPr sz="1100" b="1" dirty="0">
                <a:latin typeface="Arial"/>
                <a:cs typeface="Arial"/>
              </a:rPr>
              <a:t>together to bring the  principles of justice to life for </a:t>
            </a:r>
            <a:r>
              <a:rPr sz="1100" b="1" spc="-5" dirty="0">
                <a:latin typeface="Arial"/>
                <a:cs typeface="Arial"/>
              </a:rPr>
              <a:t>everyone </a:t>
            </a:r>
            <a:r>
              <a:rPr sz="1100" b="1" dirty="0">
                <a:latin typeface="Arial"/>
                <a:cs typeface="Arial"/>
              </a:rPr>
              <a:t>in </a:t>
            </a:r>
            <a:r>
              <a:rPr sz="1100" b="1" spc="-5" dirty="0">
                <a:latin typeface="Arial"/>
                <a:cs typeface="Arial"/>
              </a:rPr>
              <a:t>society. </a:t>
            </a:r>
            <a:r>
              <a:rPr lang="en-GB" sz="1100" b="1" spc="-5" dirty="0">
                <a:latin typeface="Arial"/>
                <a:cs typeface="Arial"/>
              </a:rPr>
              <a:t> </a:t>
            </a:r>
            <a:r>
              <a:rPr sz="1100" dirty="0">
                <a:latin typeface="Arial"/>
                <a:cs typeface="Arial"/>
              </a:rPr>
              <a:t>From </a:t>
            </a:r>
            <a:r>
              <a:rPr sz="1100" spc="-5" dirty="0">
                <a:latin typeface="Arial"/>
                <a:cs typeface="Arial"/>
              </a:rPr>
              <a:t>our civil </a:t>
            </a:r>
            <a:r>
              <a:rPr sz="1100" dirty="0">
                <a:latin typeface="Arial"/>
                <a:cs typeface="Arial"/>
              </a:rPr>
              <a:t>courts, </a:t>
            </a:r>
            <a:r>
              <a:rPr sz="1100" spc="-5" dirty="0">
                <a:latin typeface="Arial"/>
                <a:cs typeface="Arial"/>
              </a:rPr>
              <a:t>tribunals </a:t>
            </a:r>
            <a:r>
              <a:rPr sz="1100" dirty="0">
                <a:latin typeface="Arial"/>
                <a:cs typeface="Arial"/>
              </a:rPr>
              <a:t>and family  </a:t>
            </a:r>
            <a:r>
              <a:rPr sz="1100" spc="-5" dirty="0">
                <a:latin typeface="Arial"/>
                <a:cs typeface="Arial"/>
              </a:rPr>
              <a:t>law </a:t>
            </a:r>
            <a:r>
              <a:rPr sz="1100" dirty="0">
                <a:latin typeface="Arial"/>
                <a:cs typeface="Arial"/>
              </a:rPr>
              <a:t>hearings, to </a:t>
            </a:r>
            <a:r>
              <a:rPr sz="1100" spc="-5" dirty="0">
                <a:latin typeface="Arial"/>
                <a:cs typeface="Arial"/>
              </a:rPr>
              <a:t>criminal </a:t>
            </a:r>
            <a:r>
              <a:rPr sz="1100" dirty="0">
                <a:latin typeface="Arial"/>
                <a:cs typeface="Arial"/>
              </a:rPr>
              <a:t>justice, prison and probation </a:t>
            </a:r>
            <a:r>
              <a:rPr sz="1100" spc="-5" dirty="0">
                <a:latin typeface="Arial"/>
                <a:cs typeface="Arial"/>
              </a:rPr>
              <a:t>services. </a:t>
            </a:r>
            <a:r>
              <a:rPr lang="en-GB" sz="1100" spc="-5" dirty="0">
                <a:latin typeface="Arial"/>
                <a:cs typeface="Arial"/>
              </a:rPr>
              <a:t> </a:t>
            </a:r>
            <a:r>
              <a:rPr sz="1100" dirty="0">
                <a:latin typeface="Arial"/>
                <a:cs typeface="Arial"/>
              </a:rPr>
              <a:t>From </a:t>
            </a:r>
            <a:r>
              <a:rPr sz="1100" spc="-5" dirty="0">
                <a:latin typeface="Arial"/>
                <a:cs typeface="Arial"/>
              </a:rPr>
              <a:t>seeing </a:t>
            </a:r>
            <a:r>
              <a:rPr sz="1100" dirty="0">
                <a:latin typeface="Arial"/>
                <a:cs typeface="Arial"/>
              </a:rPr>
              <a:t>to </a:t>
            </a:r>
            <a:r>
              <a:rPr sz="1100" spc="-5" dirty="0">
                <a:latin typeface="Arial"/>
                <a:cs typeface="Arial"/>
              </a:rPr>
              <a:t>it </a:t>
            </a:r>
            <a:r>
              <a:rPr sz="1100" dirty="0">
                <a:latin typeface="Arial"/>
                <a:cs typeface="Arial"/>
              </a:rPr>
              <a:t>that sentences  are served and offenders are encouraged to turn around </a:t>
            </a:r>
            <a:r>
              <a:rPr sz="1100" spc="-5" dirty="0">
                <a:latin typeface="Arial"/>
                <a:cs typeface="Arial"/>
              </a:rPr>
              <a:t>their </a:t>
            </a:r>
            <a:r>
              <a:rPr sz="1100" spc="-10" dirty="0">
                <a:latin typeface="Arial"/>
                <a:cs typeface="Arial"/>
              </a:rPr>
              <a:t>lives </a:t>
            </a:r>
            <a:r>
              <a:rPr sz="1100" dirty="0">
                <a:latin typeface="Arial"/>
                <a:cs typeface="Arial"/>
              </a:rPr>
              <a:t>and become </a:t>
            </a:r>
            <a:r>
              <a:rPr sz="1100" spc="-5" dirty="0">
                <a:latin typeface="Arial"/>
                <a:cs typeface="Arial"/>
              </a:rPr>
              <a:t>law-abiding  citizens, </a:t>
            </a:r>
            <a:r>
              <a:rPr sz="1100" dirty="0">
                <a:latin typeface="Arial"/>
                <a:cs typeface="Arial"/>
              </a:rPr>
              <a:t>keeping the </a:t>
            </a:r>
            <a:r>
              <a:rPr sz="1100" spc="-5" dirty="0">
                <a:latin typeface="Arial"/>
                <a:cs typeface="Arial"/>
              </a:rPr>
              <a:t>public </a:t>
            </a:r>
            <a:r>
              <a:rPr sz="1100" dirty="0">
                <a:latin typeface="Arial"/>
                <a:cs typeface="Arial"/>
              </a:rPr>
              <a:t>safe. </a:t>
            </a:r>
            <a:r>
              <a:rPr lang="en-GB" sz="1100" dirty="0">
                <a:latin typeface="Arial"/>
                <a:cs typeface="Arial"/>
              </a:rPr>
              <a:t> </a:t>
            </a:r>
            <a:r>
              <a:rPr sz="1100" dirty="0">
                <a:latin typeface="Arial"/>
                <a:cs typeface="Arial"/>
              </a:rPr>
              <a:t>From safeguarding </a:t>
            </a:r>
            <a:r>
              <a:rPr sz="1100" spc="-5" dirty="0">
                <a:latin typeface="Arial"/>
                <a:cs typeface="Arial"/>
              </a:rPr>
              <a:t>victims </a:t>
            </a:r>
            <a:r>
              <a:rPr sz="1100" dirty="0">
                <a:latin typeface="Arial"/>
                <a:cs typeface="Arial"/>
              </a:rPr>
              <a:t>and the </a:t>
            </a:r>
            <a:r>
              <a:rPr sz="1100" spc="-5" dirty="0">
                <a:latin typeface="Arial"/>
                <a:cs typeface="Arial"/>
              </a:rPr>
              <a:t>vulnerable </a:t>
            </a:r>
            <a:r>
              <a:rPr sz="1100" dirty="0">
                <a:latin typeface="Arial"/>
                <a:cs typeface="Arial"/>
              </a:rPr>
              <a:t>to regulating our  legal</a:t>
            </a:r>
            <a:r>
              <a:rPr sz="1100" spc="-10" dirty="0">
                <a:latin typeface="Arial"/>
                <a:cs typeface="Arial"/>
              </a:rPr>
              <a:t> </a:t>
            </a:r>
            <a:r>
              <a:rPr sz="1100" spc="-5" dirty="0">
                <a:latin typeface="Arial"/>
                <a:cs typeface="Arial"/>
              </a:rPr>
              <a:t>services.</a:t>
            </a:r>
            <a:endParaRPr sz="1100" dirty="0">
              <a:latin typeface="Arial"/>
              <a:cs typeface="Arial"/>
            </a:endParaRPr>
          </a:p>
          <a:p>
            <a:pPr>
              <a:spcBef>
                <a:spcPts val="10"/>
              </a:spcBef>
            </a:pPr>
            <a:endParaRPr sz="1100" dirty="0">
              <a:latin typeface="Arial"/>
              <a:cs typeface="Arial"/>
            </a:endParaRPr>
          </a:p>
          <a:p>
            <a:pPr marL="12698" marR="9523">
              <a:spcBef>
                <a:spcPts val="5"/>
              </a:spcBef>
            </a:pPr>
            <a:r>
              <a:rPr sz="1100" b="1" dirty="0">
                <a:latin typeface="Arial"/>
                <a:cs typeface="Arial"/>
              </a:rPr>
              <a:t>We </a:t>
            </a:r>
            <a:r>
              <a:rPr sz="1100" b="1" spc="-5" dirty="0">
                <a:latin typeface="Arial"/>
                <a:cs typeface="Arial"/>
              </a:rPr>
              <a:t>believe </a:t>
            </a:r>
            <a:r>
              <a:rPr sz="1100" b="1" dirty="0">
                <a:latin typeface="Arial"/>
                <a:cs typeface="Arial"/>
              </a:rPr>
              <a:t>the principles of </a:t>
            </a:r>
            <a:r>
              <a:rPr sz="1100" b="1" spc="-5" dirty="0">
                <a:latin typeface="Arial"/>
                <a:cs typeface="Arial"/>
              </a:rPr>
              <a:t>justice </a:t>
            </a:r>
            <a:r>
              <a:rPr sz="1100" b="1" dirty="0">
                <a:latin typeface="Arial"/>
                <a:cs typeface="Arial"/>
              </a:rPr>
              <a:t>are </a:t>
            </a:r>
            <a:r>
              <a:rPr sz="1100" b="1" spc="-5" dirty="0">
                <a:latin typeface="Arial"/>
                <a:cs typeface="Arial"/>
              </a:rPr>
              <a:t>pivotal </a:t>
            </a:r>
            <a:r>
              <a:rPr sz="1100" b="1" dirty="0">
                <a:latin typeface="Arial"/>
                <a:cs typeface="Arial"/>
              </a:rPr>
              <a:t>and </a:t>
            </a:r>
            <a:r>
              <a:rPr sz="1100" b="1" spc="15" dirty="0">
                <a:latin typeface="Arial"/>
                <a:cs typeface="Arial"/>
              </a:rPr>
              <a:t>we </a:t>
            </a:r>
            <a:r>
              <a:rPr sz="1100" b="1" dirty="0">
                <a:latin typeface="Arial"/>
                <a:cs typeface="Arial"/>
              </a:rPr>
              <a:t>are steadfast in </a:t>
            </a:r>
            <a:r>
              <a:rPr sz="1100" b="1" spc="-5" dirty="0">
                <a:latin typeface="Arial"/>
                <a:cs typeface="Arial"/>
              </a:rPr>
              <a:t>our </a:t>
            </a:r>
            <a:r>
              <a:rPr sz="1100" b="1" dirty="0">
                <a:latin typeface="Arial"/>
                <a:cs typeface="Arial"/>
              </a:rPr>
              <a:t>shared  commitment to </a:t>
            </a:r>
            <a:r>
              <a:rPr sz="1100" b="1" spc="-5" dirty="0">
                <a:latin typeface="Arial"/>
                <a:cs typeface="Arial"/>
              </a:rPr>
              <a:t>uphold </a:t>
            </a:r>
            <a:r>
              <a:rPr sz="1100" b="1" dirty="0">
                <a:latin typeface="Arial"/>
                <a:cs typeface="Arial"/>
              </a:rPr>
              <a:t>them. </a:t>
            </a:r>
            <a:r>
              <a:rPr lang="en-GB" sz="1100" b="1" dirty="0">
                <a:latin typeface="Arial"/>
                <a:cs typeface="Arial"/>
              </a:rPr>
              <a:t> </a:t>
            </a:r>
            <a:r>
              <a:rPr sz="1100" dirty="0">
                <a:latin typeface="Arial"/>
                <a:cs typeface="Arial"/>
              </a:rPr>
              <a:t>It </a:t>
            </a:r>
            <a:r>
              <a:rPr sz="1100" spc="-5" dirty="0">
                <a:latin typeface="Arial"/>
                <a:cs typeface="Arial"/>
              </a:rPr>
              <a:t>is </a:t>
            </a:r>
            <a:r>
              <a:rPr sz="1100" dirty="0">
                <a:latin typeface="Arial"/>
                <a:cs typeface="Arial"/>
              </a:rPr>
              <a:t>up to </a:t>
            </a:r>
            <a:r>
              <a:rPr sz="1100" spc="-5" dirty="0">
                <a:latin typeface="Arial"/>
                <a:cs typeface="Arial"/>
              </a:rPr>
              <a:t>all </a:t>
            </a:r>
            <a:r>
              <a:rPr sz="1100" dirty="0">
                <a:latin typeface="Arial"/>
                <a:cs typeface="Arial"/>
              </a:rPr>
              <a:t>of us across the justice </a:t>
            </a:r>
            <a:r>
              <a:rPr sz="1100" spc="-5" dirty="0">
                <a:latin typeface="Arial"/>
                <a:cs typeface="Arial"/>
              </a:rPr>
              <a:t>system </a:t>
            </a:r>
            <a:r>
              <a:rPr sz="1100" dirty="0">
                <a:latin typeface="Arial"/>
                <a:cs typeface="Arial"/>
              </a:rPr>
              <a:t>to use our</a:t>
            </a:r>
            <a:r>
              <a:rPr sz="1100" spc="-210" dirty="0">
                <a:latin typeface="Arial"/>
                <a:cs typeface="Arial"/>
              </a:rPr>
              <a:t> </a:t>
            </a:r>
            <a:r>
              <a:rPr sz="1100" spc="-5" dirty="0">
                <a:latin typeface="Arial"/>
                <a:cs typeface="Arial"/>
              </a:rPr>
              <a:t>experience  </a:t>
            </a:r>
            <a:r>
              <a:rPr sz="1100" dirty="0">
                <a:latin typeface="Arial"/>
                <a:cs typeface="Arial"/>
              </a:rPr>
              <a:t>and </a:t>
            </a:r>
            <a:r>
              <a:rPr sz="1100" spc="-5" dirty="0">
                <a:latin typeface="Arial"/>
                <a:cs typeface="Arial"/>
              </a:rPr>
              <a:t>expertise, </a:t>
            </a:r>
            <a:r>
              <a:rPr sz="1100" dirty="0">
                <a:latin typeface="Arial"/>
                <a:cs typeface="Arial"/>
              </a:rPr>
              <a:t>our empathy and judgement, our energy and </a:t>
            </a:r>
            <a:r>
              <a:rPr sz="1100" spc="-5" dirty="0">
                <a:latin typeface="Arial"/>
                <a:cs typeface="Arial"/>
              </a:rPr>
              <a:t>determination, </a:t>
            </a:r>
            <a:r>
              <a:rPr sz="1100" dirty="0">
                <a:latin typeface="Arial"/>
                <a:cs typeface="Arial"/>
              </a:rPr>
              <a:t>to bring to </a:t>
            </a:r>
            <a:r>
              <a:rPr sz="1100" spc="-5" dirty="0">
                <a:latin typeface="Arial"/>
                <a:cs typeface="Arial"/>
              </a:rPr>
              <a:t>life </a:t>
            </a:r>
            <a:r>
              <a:rPr sz="1100" dirty="0">
                <a:latin typeface="Arial"/>
                <a:cs typeface="Arial"/>
              </a:rPr>
              <a:t>the  </a:t>
            </a:r>
            <a:r>
              <a:rPr sz="1100" spc="-5" dirty="0">
                <a:latin typeface="Arial"/>
                <a:cs typeface="Arial"/>
              </a:rPr>
              <a:t>principles </a:t>
            </a:r>
            <a:r>
              <a:rPr sz="1100" dirty="0">
                <a:latin typeface="Arial"/>
                <a:cs typeface="Arial"/>
              </a:rPr>
              <a:t>of justice, </a:t>
            </a:r>
            <a:r>
              <a:rPr sz="1100" spc="-5" dirty="0">
                <a:latin typeface="Arial"/>
                <a:cs typeface="Arial"/>
              </a:rPr>
              <a:t>every day, without </a:t>
            </a:r>
            <a:r>
              <a:rPr sz="1100" dirty="0">
                <a:latin typeface="Arial"/>
                <a:cs typeface="Arial"/>
              </a:rPr>
              <a:t>fear or</a:t>
            </a:r>
            <a:r>
              <a:rPr sz="1100" spc="-80" dirty="0">
                <a:latin typeface="Arial"/>
                <a:cs typeface="Arial"/>
              </a:rPr>
              <a:t> </a:t>
            </a:r>
            <a:r>
              <a:rPr sz="1100" dirty="0" err="1">
                <a:latin typeface="Arial"/>
                <a:cs typeface="Arial"/>
              </a:rPr>
              <a:t>favour</a:t>
            </a:r>
            <a:r>
              <a:rPr sz="1100" dirty="0">
                <a:latin typeface="Arial"/>
                <a:cs typeface="Arial"/>
              </a:rPr>
              <a:t>.</a:t>
            </a:r>
          </a:p>
          <a:p>
            <a:pPr>
              <a:spcBef>
                <a:spcPts val="10"/>
              </a:spcBef>
            </a:pPr>
            <a:endParaRPr sz="1100" dirty="0">
              <a:latin typeface="Arial"/>
              <a:cs typeface="Arial"/>
            </a:endParaRPr>
          </a:p>
          <a:p>
            <a:pPr marL="12698" marR="48253"/>
            <a:r>
              <a:rPr sz="1100" b="1" dirty="0">
                <a:latin typeface="Arial"/>
                <a:cs typeface="Arial"/>
              </a:rPr>
              <a:t>We</a:t>
            </a:r>
            <a:r>
              <a:rPr sz="1100" b="1" spc="-20" dirty="0">
                <a:latin typeface="Arial"/>
                <a:cs typeface="Arial"/>
              </a:rPr>
              <a:t> </a:t>
            </a:r>
            <a:r>
              <a:rPr sz="1100" b="1" dirty="0">
                <a:latin typeface="Arial"/>
                <a:cs typeface="Arial"/>
              </a:rPr>
              <a:t>are</a:t>
            </a:r>
            <a:r>
              <a:rPr sz="1100" b="1" spc="-5" dirty="0">
                <a:latin typeface="Arial"/>
                <a:cs typeface="Arial"/>
              </a:rPr>
              <a:t> </a:t>
            </a:r>
            <a:r>
              <a:rPr sz="1100" b="1" dirty="0">
                <a:latin typeface="Arial"/>
                <a:cs typeface="Arial"/>
              </a:rPr>
              <a:t>the</a:t>
            </a:r>
            <a:r>
              <a:rPr sz="1100" b="1" spc="-25" dirty="0">
                <a:latin typeface="Arial"/>
                <a:cs typeface="Arial"/>
              </a:rPr>
              <a:t> </a:t>
            </a:r>
            <a:r>
              <a:rPr sz="1100" b="1" dirty="0">
                <a:latin typeface="Arial"/>
                <a:cs typeface="Arial"/>
              </a:rPr>
              <a:t>guardians</a:t>
            </a:r>
            <a:r>
              <a:rPr sz="1100" b="1" spc="-5" dirty="0">
                <a:latin typeface="Arial"/>
                <a:cs typeface="Arial"/>
              </a:rPr>
              <a:t> </a:t>
            </a:r>
            <a:r>
              <a:rPr sz="1100" b="1" dirty="0">
                <a:latin typeface="Arial"/>
                <a:cs typeface="Arial"/>
              </a:rPr>
              <a:t>of</a:t>
            </a:r>
            <a:r>
              <a:rPr sz="1100" b="1" spc="-5" dirty="0">
                <a:latin typeface="Arial"/>
                <a:cs typeface="Arial"/>
              </a:rPr>
              <a:t> our</a:t>
            </a:r>
            <a:r>
              <a:rPr sz="1100" b="1" spc="-15" dirty="0">
                <a:latin typeface="Arial"/>
                <a:cs typeface="Arial"/>
              </a:rPr>
              <a:t> </a:t>
            </a:r>
            <a:r>
              <a:rPr sz="1100" b="1" spc="-5" dirty="0">
                <a:latin typeface="Arial"/>
                <a:cs typeface="Arial"/>
              </a:rPr>
              <a:t>justice</a:t>
            </a:r>
            <a:r>
              <a:rPr sz="1100" b="1" spc="-25" dirty="0">
                <a:latin typeface="Arial"/>
                <a:cs typeface="Arial"/>
              </a:rPr>
              <a:t> </a:t>
            </a:r>
            <a:r>
              <a:rPr sz="1100" b="1" spc="-5" dirty="0">
                <a:latin typeface="Arial"/>
                <a:cs typeface="Arial"/>
              </a:rPr>
              <a:t>system</a:t>
            </a:r>
            <a:r>
              <a:rPr sz="1100" b="1" spc="10" dirty="0">
                <a:latin typeface="Arial"/>
                <a:cs typeface="Arial"/>
              </a:rPr>
              <a:t> </a:t>
            </a:r>
            <a:r>
              <a:rPr sz="1100" b="1" dirty="0">
                <a:latin typeface="Arial"/>
                <a:cs typeface="Arial"/>
              </a:rPr>
              <a:t>and</a:t>
            </a:r>
            <a:r>
              <a:rPr sz="1100" b="1" spc="-5" dirty="0">
                <a:latin typeface="Arial"/>
                <a:cs typeface="Arial"/>
              </a:rPr>
              <a:t> </a:t>
            </a:r>
            <a:r>
              <a:rPr sz="1100" b="1" dirty="0">
                <a:latin typeface="Arial"/>
                <a:cs typeface="Arial"/>
              </a:rPr>
              <a:t>of</a:t>
            </a:r>
            <a:r>
              <a:rPr sz="1100" b="1" spc="-5" dirty="0">
                <a:latin typeface="Arial"/>
                <a:cs typeface="Arial"/>
              </a:rPr>
              <a:t> </a:t>
            </a:r>
            <a:r>
              <a:rPr sz="1100" b="1" dirty="0">
                <a:latin typeface="Arial"/>
                <a:cs typeface="Arial"/>
              </a:rPr>
              <a:t>its</a:t>
            </a:r>
            <a:r>
              <a:rPr sz="1100" b="1" spc="-30" dirty="0">
                <a:latin typeface="Arial"/>
                <a:cs typeface="Arial"/>
              </a:rPr>
              <a:t> </a:t>
            </a:r>
            <a:r>
              <a:rPr sz="1100" b="1" dirty="0">
                <a:latin typeface="Arial"/>
                <a:cs typeface="Arial"/>
              </a:rPr>
              <a:t>global</a:t>
            </a:r>
            <a:r>
              <a:rPr sz="1100" b="1" spc="-15" dirty="0">
                <a:latin typeface="Arial"/>
                <a:cs typeface="Arial"/>
              </a:rPr>
              <a:t> </a:t>
            </a:r>
            <a:r>
              <a:rPr sz="1100" b="1" dirty="0">
                <a:latin typeface="Arial"/>
                <a:cs typeface="Arial"/>
              </a:rPr>
              <a:t>reputation</a:t>
            </a:r>
            <a:r>
              <a:rPr sz="1100" b="1" spc="-35" dirty="0">
                <a:latin typeface="Arial"/>
                <a:cs typeface="Arial"/>
              </a:rPr>
              <a:t> </a:t>
            </a:r>
            <a:r>
              <a:rPr sz="1100" b="1" dirty="0">
                <a:latin typeface="Arial"/>
                <a:cs typeface="Arial"/>
              </a:rPr>
              <a:t>for</a:t>
            </a:r>
            <a:r>
              <a:rPr sz="1100" b="1" spc="-30" dirty="0">
                <a:latin typeface="Arial"/>
                <a:cs typeface="Arial"/>
              </a:rPr>
              <a:t> </a:t>
            </a:r>
            <a:r>
              <a:rPr sz="1100" b="1" dirty="0">
                <a:latin typeface="Arial"/>
                <a:cs typeface="Arial"/>
              </a:rPr>
              <a:t>being</a:t>
            </a:r>
            <a:r>
              <a:rPr sz="1100" b="1" spc="-10" dirty="0">
                <a:latin typeface="Arial"/>
                <a:cs typeface="Arial"/>
              </a:rPr>
              <a:t> </a:t>
            </a:r>
            <a:r>
              <a:rPr sz="1100" b="1" dirty="0">
                <a:latin typeface="Arial"/>
                <a:cs typeface="Arial"/>
              </a:rPr>
              <a:t>fair,</a:t>
            </a:r>
            <a:r>
              <a:rPr sz="1100" b="1" spc="-40" dirty="0">
                <a:latin typeface="Arial"/>
                <a:cs typeface="Arial"/>
              </a:rPr>
              <a:t> </a:t>
            </a:r>
            <a:r>
              <a:rPr sz="1100" b="1" dirty="0">
                <a:latin typeface="Arial"/>
                <a:cs typeface="Arial"/>
              </a:rPr>
              <a:t>open  and </a:t>
            </a:r>
            <a:r>
              <a:rPr sz="1100" b="1" spc="-5" dirty="0">
                <a:latin typeface="Arial"/>
                <a:cs typeface="Arial"/>
              </a:rPr>
              <a:t>dynamic. </a:t>
            </a:r>
            <a:r>
              <a:rPr lang="en-GB" sz="1100" b="1" spc="-5" dirty="0">
                <a:latin typeface="Arial"/>
                <a:cs typeface="Arial"/>
              </a:rPr>
              <a:t> </a:t>
            </a:r>
            <a:r>
              <a:rPr sz="1100" dirty="0">
                <a:latin typeface="Arial"/>
                <a:cs typeface="Arial"/>
              </a:rPr>
              <a:t>Our justice system has </a:t>
            </a:r>
            <a:r>
              <a:rPr sz="1100" spc="-5" dirty="0">
                <a:latin typeface="Arial"/>
                <a:cs typeface="Arial"/>
              </a:rPr>
              <a:t>led </a:t>
            </a:r>
            <a:r>
              <a:rPr sz="1100" dirty="0">
                <a:latin typeface="Arial"/>
                <a:cs typeface="Arial"/>
              </a:rPr>
              <a:t>the </a:t>
            </a:r>
            <a:r>
              <a:rPr sz="1100" spc="-5" dirty="0">
                <a:latin typeface="Arial"/>
                <a:cs typeface="Arial"/>
              </a:rPr>
              <a:t>world </a:t>
            </a:r>
            <a:r>
              <a:rPr sz="1100" dirty="0">
                <a:latin typeface="Arial"/>
                <a:cs typeface="Arial"/>
              </a:rPr>
              <a:t>thanks to the strength of </a:t>
            </a:r>
            <a:r>
              <a:rPr sz="1100" spc="-5" dirty="0">
                <a:latin typeface="Arial"/>
                <a:cs typeface="Arial"/>
              </a:rPr>
              <a:t>its institutions, its  </a:t>
            </a:r>
            <a:r>
              <a:rPr sz="1100" dirty="0">
                <a:latin typeface="Arial"/>
                <a:cs typeface="Arial"/>
              </a:rPr>
              <a:t>professionals and our common </a:t>
            </a:r>
            <a:r>
              <a:rPr sz="1100" spc="-5" dirty="0">
                <a:latin typeface="Arial"/>
                <a:cs typeface="Arial"/>
              </a:rPr>
              <a:t>law </a:t>
            </a:r>
            <a:r>
              <a:rPr sz="1100" dirty="0">
                <a:latin typeface="Arial"/>
                <a:cs typeface="Arial"/>
              </a:rPr>
              <a:t>itself. </a:t>
            </a:r>
            <a:r>
              <a:rPr lang="en-GB" sz="1100" dirty="0">
                <a:latin typeface="Arial"/>
                <a:cs typeface="Arial"/>
              </a:rPr>
              <a:t> </a:t>
            </a:r>
            <a:r>
              <a:rPr sz="1100" spc="20" dirty="0">
                <a:latin typeface="Arial"/>
                <a:cs typeface="Arial"/>
              </a:rPr>
              <a:t>We </a:t>
            </a:r>
            <a:r>
              <a:rPr sz="1100" spc="-10" dirty="0">
                <a:latin typeface="Arial"/>
                <a:cs typeface="Arial"/>
              </a:rPr>
              <a:t>will </a:t>
            </a:r>
            <a:r>
              <a:rPr sz="1100" spc="-5" dirty="0">
                <a:latin typeface="Arial"/>
                <a:cs typeface="Arial"/>
              </a:rPr>
              <a:t>uphold </a:t>
            </a:r>
            <a:r>
              <a:rPr sz="1100" dirty="0">
                <a:latin typeface="Arial"/>
                <a:cs typeface="Arial"/>
              </a:rPr>
              <a:t>this reputation by </a:t>
            </a:r>
            <a:r>
              <a:rPr sz="1100" spc="-5" dirty="0">
                <a:latin typeface="Arial"/>
                <a:cs typeface="Arial"/>
              </a:rPr>
              <a:t>responding </a:t>
            </a:r>
            <a:r>
              <a:rPr sz="1100" dirty="0">
                <a:latin typeface="Arial"/>
                <a:cs typeface="Arial"/>
              </a:rPr>
              <a:t>to  changing </a:t>
            </a:r>
            <a:r>
              <a:rPr sz="1100" spc="-5" dirty="0">
                <a:latin typeface="Arial"/>
                <a:cs typeface="Arial"/>
              </a:rPr>
              <a:t>times </a:t>
            </a:r>
            <a:r>
              <a:rPr sz="1100" dirty="0">
                <a:latin typeface="Arial"/>
                <a:cs typeface="Arial"/>
              </a:rPr>
              <a:t>and attitudes, </a:t>
            </a:r>
            <a:r>
              <a:rPr sz="1100" spc="-5" dirty="0">
                <a:latin typeface="Arial"/>
                <a:cs typeface="Arial"/>
              </a:rPr>
              <a:t>being bold, </a:t>
            </a:r>
            <a:r>
              <a:rPr sz="1100" dirty="0">
                <a:latin typeface="Arial"/>
                <a:cs typeface="Arial"/>
              </a:rPr>
              <a:t>outward-looking, and committed to keeping the  </a:t>
            </a:r>
            <a:r>
              <a:rPr sz="1100" spc="-5" dirty="0">
                <a:latin typeface="Arial"/>
                <a:cs typeface="Arial"/>
              </a:rPr>
              <a:t>principles </a:t>
            </a:r>
            <a:r>
              <a:rPr sz="1100" dirty="0">
                <a:latin typeface="Arial"/>
                <a:cs typeface="Arial"/>
              </a:rPr>
              <a:t>of justice </a:t>
            </a:r>
            <a:r>
              <a:rPr sz="1100" spc="-10" dirty="0">
                <a:latin typeface="Arial"/>
                <a:cs typeface="Arial"/>
              </a:rPr>
              <a:t>alive </a:t>
            </a:r>
            <a:r>
              <a:rPr sz="1100" dirty="0">
                <a:latin typeface="Arial"/>
                <a:cs typeface="Arial"/>
              </a:rPr>
              <a:t>and </a:t>
            </a:r>
            <a:r>
              <a:rPr sz="1100" spc="-5" dirty="0">
                <a:latin typeface="Arial"/>
                <a:cs typeface="Arial"/>
              </a:rPr>
              <a:t>vibrant.</a:t>
            </a:r>
            <a:endParaRPr sz="1100" dirty="0">
              <a:latin typeface="Arial"/>
              <a:cs typeface="Arial"/>
            </a:endParaRPr>
          </a:p>
          <a:p>
            <a:pPr>
              <a:spcBef>
                <a:spcPts val="15"/>
              </a:spcBef>
            </a:pPr>
            <a:endParaRPr sz="1100" dirty="0">
              <a:latin typeface="Arial"/>
              <a:cs typeface="Arial"/>
            </a:endParaRPr>
          </a:p>
          <a:p>
            <a:pPr marL="12698" marR="66032"/>
            <a:r>
              <a:rPr sz="1100" b="1" spc="-5" dirty="0">
                <a:latin typeface="Arial"/>
                <a:cs typeface="Arial"/>
              </a:rPr>
              <a:t>Together </a:t>
            </a:r>
            <a:r>
              <a:rPr sz="1100" b="1" spc="15" dirty="0">
                <a:latin typeface="Arial"/>
                <a:cs typeface="Arial"/>
              </a:rPr>
              <a:t>we </a:t>
            </a:r>
            <a:r>
              <a:rPr sz="1100" b="1" dirty="0">
                <a:latin typeface="Arial"/>
                <a:cs typeface="Arial"/>
              </a:rPr>
              <a:t>create the circumstances for </a:t>
            </a:r>
            <a:r>
              <a:rPr sz="1100" b="1" spc="-5" dirty="0">
                <a:latin typeface="Arial"/>
                <a:cs typeface="Arial"/>
              </a:rPr>
              <a:t>our </a:t>
            </a:r>
            <a:r>
              <a:rPr sz="1100" b="1" dirty="0">
                <a:latin typeface="Arial"/>
                <a:cs typeface="Arial"/>
              </a:rPr>
              <a:t>country to prosper and for </a:t>
            </a:r>
            <a:r>
              <a:rPr sz="1100" b="1" spc="-5" dirty="0">
                <a:latin typeface="Arial"/>
                <a:cs typeface="Arial"/>
              </a:rPr>
              <a:t>our </a:t>
            </a:r>
            <a:r>
              <a:rPr sz="1100" b="1" dirty="0">
                <a:latin typeface="Arial"/>
                <a:cs typeface="Arial"/>
              </a:rPr>
              <a:t>citizens to  </a:t>
            </a:r>
            <a:r>
              <a:rPr sz="1100" b="1" spc="-5" dirty="0">
                <a:latin typeface="Arial"/>
                <a:cs typeface="Arial"/>
              </a:rPr>
              <a:t>thrive. </a:t>
            </a:r>
            <a:r>
              <a:rPr lang="en-GB" sz="1100" b="1" spc="-5" dirty="0">
                <a:latin typeface="Arial"/>
                <a:cs typeface="Arial"/>
              </a:rPr>
              <a:t> </a:t>
            </a:r>
            <a:r>
              <a:rPr sz="1100" dirty="0">
                <a:latin typeface="Arial"/>
                <a:cs typeface="Arial"/>
              </a:rPr>
              <a:t>This has </a:t>
            </a:r>
            <a:r>
              <a:rPr sz="1100" spc="-5" dirty="0">
                <a:latin typeface="Arial"/>
                <a:cs typeface="Arial"/>
              </a:rPr>
              <a:t>never </a:t>
            </a:r>
            <a:r>
              <a:rPr sz="1100" dirty="0">
                <a:latin typeface="Arial"/>
                <a:cs typeface="Arial"/>
              </a:rPr>
              <a:t>been more </a:t>
            </a:r>
            <a:r>
              <a:rPr sz="1100" spc="-5" dirty="0">
                <a:latin typeface="Arial"/>
                <a:cs typeface="Arial"/>
              </a:rPr>
              <a:t>important </a:t>
            </a:r>
            <a:r>
              <a:rPr sz="1100" dirty="0">
                <a:latin typeface="Arial"/>
                <a:cs typeface="Arial"/>
              </a:rPr>
              <a:t>than </a:t>
            </a:r>
            <a:r>
              <a:rPr sz="1100" spc="-5" dirty="0">
                <a:latin typeface="Arial"/>
                <a:cs typeface="Arial"/>
              </a:rPr>
              <a:t>it is today. </a:t>
            </a:r>
            <a:r>
              <a:rPr lang="en-GB" sz="1100" spc="-5" dirty="0">
                <a:latin typeface="Arial"/>
                <a:cs typeface="Arial"/>
              </a:rPr>
              <a:t> </a:t>
            </a:r>
            <a:r>
              <a:rPr sz="1100" spc="20" dirty="0">
                <a:latin typeface="Arial"/>
                <a:cs typeface="Arial"/>
              </a:rPr>
              <a:t>We </a:t>
            </a:r>
            <a:r>
              <a:rPr sz="1100" spc="-10" dirty="0">
                <a:latin typeface="Arial"/>
                <a:cs typeface="Arial"/>
              </a:rPr>
              <a:t>live </a:t>
            </a:r>
            <a:r>
              <a:rPr sz="1100" spc="-5" dirty="0">
                <a:latin typeface="Arial"/>
                <a:cs typeface="Arial"/>
              </a:rPr>
              <a:t>in </a:t>
            </a:r>
            <a:r>
              <a:rPr sz="1100" dirty="0">
                <a:latin typeface="Arial"/>
                <a:cs typeface="Arial"/>
              </a:rPr>
              <a:t>an age of </a:t>
            </a:r>
            <a:r>
              <a:rPr sz="1100" spc="-5" dirty="0">
                <a:latin typeface="Arial"/>
                <a:cs typeface="Arial"/>
              </a:rPr>
              <a:t>extraordinary  </a:t>
            </a:r>
            <a:r>
              <a:rPr sz="1100" dirty="0">
                <a:latin typeface="Arial"/>
                <a:cs typeface="Arial"/>
              </a:rPr>
              <a:t>change. </a:t>
            </a:r>
            <a:r>
              <a:rPr sz="1100" spc="-5" dirty="0">
                <a:latin typeface="Arial"/>
                <a:cs typeface="Arial"/>
              </a:rPr>
              <a:t>New global opportunities </a:t>
            </a:r>
            <a:r>
              <a:rPr sz="1100" dirty="0">
                <a:latin typeface="Arial"/>
                <a:cs typeface="Arial"/>
              </a:rPr>
              <a:t>and </a:t>
            </a:r>
            <a:r>
              <a:rPr sz="1100" spc="-5" dirty="0">
                <a:latin typeface="Arial"/>
                <a:cs typeface="Arial"/>
              </a:rPr>
              <a:t>national responsibilities. </a:t>
            </a:r>
            <a:r>
              <a:rPr lang="en-GB" sz="1100" spc="-5" dirty="0">
                <a:latin typeface="Arial"/>
                <a:cs typeface="Arial"/>
              </a:rPr>
              <a:t> </a:t>
            </a:r>
            <a:r>
              <a:rPr sz="1100" spc="-5" dirty="0">
                <a:latin typeface="Arial"/>
                <a:cs typeface="Arial"/>
              </a:rPr>
              <a:t>New technologies, </a:t>
            </a:r>
            <a:r>
              <a:rPr sz="1100" dirty="0">
                <a:latin typeface="Arial"/>
                <a:cs typeface="Arial"/>
              </a:rPr>
              <a:t>new </a:t>
            </a:r>
            <a:r>
              <a:rPr sz="1100" spc="-5" dirty="0">
                <a:latin typeface="Arial"/>
                <a:cs typeface="Arial"/>
              </a:rPr>
              <a:t>lifestyles,  </a:t>
            </a:r>
            <a:r>
              <a:rPr sz="1100" dirty="0">
                <a:latin typeface="Arial"/>
                <a:cs typeface="Arial"/>
              </a:rPr>
              <a:t>new </a:t>
            </a:r>
            <a:r>
              <a:rPr sz="1100" spc="-5" dirty="0">
                <a:latin typeface="Arial"/>
                <a:cs typeface="Arial"/>
              </a:rPr>
              <a:t>public </a:t>
            </a:r>
            <a:r>
              <a:rPr sz="1100" dirty="0">
                <a:latin typeface="Arial"/>
                <a:cs typeface="Arial"/>
              </a:rPr>
              <a:t>needs. </a:t>
            </a:r>
            <a:r>
              <a:rPr lang="en-GB" sz="1100" dirty="0">
                <a:latin typeface="Arial"/>
                <a:cs typeface="Arial"/>
              </a:rPr>
              <a:t> </a:t>
            </a:r>
            <a:r>
              <a:rPr sz="1100" spc="20" dirty="0">
                <a:latin typeface="Arial"/>
                <a:cs typeface="Arial"/>
              </a:rPr>
              <a:t>We </a:t>
            </a:r>
            <a:r>
              <a:rPr sz="1100" dirty="0" err="1">
                <a:latin typeface="Arial"/>
                <a:cs typeface="Arial"/>
              </a:rPr>
              <a:t>recognise</a:t>
            </a:r>
            <a:r>
              <a:rPr sz="1100" dirty="0">
                <a:latin typeface="Arial"/>
                <a:cs typeface="Arial"/>
              </a:rPr>
              <a:t> the </a:t>
            </a:r>
            <a:r>
              <a:rPr sz="1100" spc="-5" dirty="0">
                <a:latin typeface="Arial"/>
                <a:cs typeface="Arial"/>
              </a:rPr>
              <a:t>challenges </a:t>
            </a:r>
            <a:r>
              <a:rPr sz="1100" dirty="0">
                <a:latin typeface="Arial"/>
                <a:cs typeface="Arial"/>
              </a:rPr>
              <a:t>set by the pace and </a:t>
            </a:r>
            <a:r>
              <a:rPr sz="1100" spc="-5" dirty="0">
                <a:latin typeface="Arial"/>
                <a:cs typeface="Arial"/>
              </a:rPr>
              <a:t>scale </a:t>
            </a:r>
            <a:r>
              <a:rPr sz="1100" dirty="0">
                <a:latin typeface="Arial"/>
                <a:cs typeface="Arial"/>
              </a:rPr>
              <a:t>of </a:t>
            </a:r>
            <a:r>
              <a:rPr sz="1100" spc="-5" dirty="0">
                <a:latin typeface="Arial"/>
                <a:cs typeface="Arial"/>
              </a:rPr>
              <a:t>this</a:t>
            </a:r>
            <a:r>
              <a:rPr sz="1100" spc="-185" dirty="0">
                <a:latin typeface="Arial"/>
                <a:cs typeface="Arial"/>
              </a:rPr>
              <a:t> </a:t>
            </a:r>
            <a:r>
              <a:rPr sz="1100" dirty="0">
                <a:latin typeface="Arial"/>
                <a:cs typeface="Arial"/>
              </a:rPr>
              <a:t>change.</a:t>
            </a:r>
          </a:p>
          <a:p>
            <a:pPr>
              <a:spcBef>
                <a:spcPts val="10"/>
              </a:spcBef>
            </a:pPr>
            <a:endParaRPr sz="1100" dirty="0">
              <a:latin typeface="Arial"/>
              <a:cs typeface="Arial"/>
            </a:endParaRPr>
          </a:p>
          <a:p>
            <a:pPr marL="12698" marR="65396"/>
            <a:r>
              <a:rPr sz="1100" b="1" dirty="0">
                <a:latin typeface="Arial"/>
                <a:cs typeface="Arial"/>
              </a:rPr>
              <a:t>We know that </a:t>
            </a:r>
            <a:r>
              <a:rPr sz="1100" b="1" spc="-5" dirty="0">
                <a:latin typeface="Arial"/>
                <a:cs typeface="Arial"/>
              </a:rPr>
              <a:t>advances </a:t>
            </a:r>
            <a:r>
              <a:rPr sz="1100" b="1" dirty="0">
                <a:latin typeface="Arial"/>
                <a:cs typeface="Arial"/>
              </a:rPr>
              <a:t>and </a:t>
            </a:r>
            <a:r>
              <a:rPr sz="1100" b="1" spc="-5" dirty="0">
                <a:latin typeface="Arial"/>
                <a:cs typeface="Arial"/>
              </a:rPr>
              <a:t>innovations </a:t>
            </a:r>
            <a:r>
              <a:rPr sz="1100" b="1" dirty="0">
                <a:latin typeface="Arial"/>
                <a:cs typeface="Arial"/>
              </a:rPr>
              <a:t>can help us make </a:t>
            </a:r>
            <a:r>
              <a:rPr sz="1100" b="1" spc="-5" dirty="0">
                <a:latin typeface="Arial"/>
                <a:cs typeface="Arial"/>
              </a:rPr>
              <a:t>justice </a:t>
            </a:r>
            <a:r>
              <a:rPr sz="1100" b="1" dirty="0">
                <a:latin typeface="Arial"/>
                <a:cs typeface="Arial"/>
              </a:rPr>
              <a:t>more accessible and  resilient. </a:t>
            </a:r>
            <a:r>
              <a:rPr lang="en-GB" sz="1100" b="1" dirty="0">
                <a:latin typeface="Arial"/>
                <a:cs typeface="Arial"/>
              </a:rPr>
              <a:t> </a:t>
            </a:r>
            <a:r>
              <a:rPr sz="1100" spc="10" dirty="0">
                <a:latin typeface="Arial"/>
                <a:cs typeface="Arial"/>
              </a:rPr>
              <a:t>We </a:t>
            </a:r>
            <a:r>
              <a:rPr sz="1100" spc="-10" dirty="0">
                <a:latin typeface="Arial"/>
                <a:cs typeface="Arial"/>
              </a:rPr>
              <a:t>will </a:t>
            </a:r>
            <a:r>
              <a:rPr sz="1100" spc="-5" dirty="0">
                <a:latin typeface="Arial"/>
                <a:cs typeface="Arial"/>
              </a:rPr>
              <a:t>advance </a:t>
            </a:r>
            <a:r>
              <a:rPr sz="1100" dirty="0">
                <a:latin typeface="Arial"/>
                <a:cs typeface="Arial"/>
              </a:rPr>
              <a:t>the </a:t>
            </a:r>
            <a:r>
              <a:rPr sz="1100" spc="-5" dirty="0">
                <a:latin typeface="Arial"/>
                <a:cs typeface="Arial"/>
              </a:rPr>
              <a:t>principles </a:t>
            </a:r>
            <a:r>
              <a:rPr sz="1100" dirty="0">
                <a:latin typeface="Arial"/>
                <a:cs typeface="Arial"/>
              </a:rPr>
              <a:t>of justice, </a:t>
            </a:r>
            <a:r>
              <a:rPr sz="1100" spc="-5" dirty="0">
                <a:latin typeface="Arial"/>
                <a:cs typeface="Arial"/>
              </a:rPr>
              <a:t>building </a:t>
            </a:r>
            <a:r>
              <a:rPr sz="1100" dirty="0">
                <a:latin typeface="Arial"/>
                <a:cs typeface="Arial"/>
              </a:rPr>
              <a:t>a </a:t>
            </a:r>
            <a:r>
              <a:rPr sz="1100" spc="-5" dirty="0">
                <a:latin typeface="Arial"/>
                <a:cs typeface="Arial"/>
              </a:rPr>
              <a:t>system </a:t>
            </a:r>
            <a:r>
              <a:rPr sz="1100" dirty="0">
                <a:latin typeface="Arial"/>
                <a:cs typeface="Arial"/>
              </a:rPr>
              <a:t>that puts </a:t>
            </a:r>
            <a:r>
              <a:rPr sz="1100" spc="-5" dirty="0">
                <a:latin typeface="Arial"/>
                <a:cs typeface="Arial"/>
              </a:rPr>
              <a:t>citizens </a:t>
            </a:r>
            <a:r>
              <a:rPr sz="1100" dirty="0">
                <a:latin typeface="Arial"/>
                <a:cs typeface="Arial"/>
              </a:rPr>
              <a:t>and </a:t>
            </a:r>
            <a:r>
              <a:rPr sz="1100" spc="-5" dirty="0">
                <a:latin typeface="Arial"/>
                <a:cs typeface="Arial"/>
              </a:rPr>
              <a:t>their  needs </a:t>
            </a:r>
            <a:r>
              <a:rPr sz="1100" dirty="0">
                <a:latin typeface="Arial"/>
                <a:cs typeface="Arial"/>
              </a:rPr>
              <a:t>first, </a:t>
            </a:r>
            <a:r>
              <a:rPr sz="1100" spc="-5" dirty="0">
                <a:latin typeface="Arial"/>
                <a:cs typeface="Arial"/>
              </a:rPr>
              <a:t>inspiring our people </a:t>
            </a:r>
            <a:r>
              <a:rPr sz="1100" dirty="0">
                <a:latin typeface="Arial"/>
                <a:cs typeface="Arial"/>
              </a:rPr>
              <a:t>and </a:t>
            </a:r>
            <a:r>
              <a:rPr sz="1100" spc="-5" dirty="0">
                <a:latin typeface="Arial"/>
                <a:cs typeface="Arial"/>
              </a:rPr>
              <a:t>our </a:t>
            </a:r>
            <a:r>
              <a:rPr sz="1100" dirty="0">
                <a:latin typeface="Arial"/>
                <a:cs typeface="Arial"/>
              </a:rPr>
              <a:t>partners to join together to find </a:t>
            </a:r>
            <a:r>
              <a:rPr sz="1100" spc="-5" dirty="0">
                <a:latin typeface="Arial"/>
                <a:cs typeface="Arial"/>
              </a:rPr>
              <a:t>ever </a:t>
            </a:r>
            <a:r>
              <a:rPr sz="1100" dirty="0">
                <a:latin typeface="Arial"/>
                <a:cs typeface="Arial"/>
              </a:rPr>
              <a:t>more </a:t>
            </a:r>
            <a:r>
              <a:rPr sz="1100" spc="-5" dirty="0">
                <a:latin typeface="Arial"/>
                <a:cs typeface="Arial"/>
              </a:rPr>
              <a:t>effective </a:t>
            </a:r>
            <a:r>
              <a:rPr sz="1100" spc="-10" dirty="0">
                <a:latin typeface="Arial"/>
                <a:cs typeface="Arial"/>
              </a:rPr>
              <a:t>ways  </a:t>
            </a:r>
            <a:r>
              <a:rPr sz="1100" dirty="0">
                <a:latin typeface="Arial"/>
                <a:cs typeface="Arial"/>
              </a:rPr>
              <a:t>to </a:t>
            </a:r>
            <a:r>
              <a:rPr sz="1100" spc="-5" dirty="0">
                <a:latin typeface="Arial"/>
                <a:cs typeface="Arial"/>
              </a:rPr>
              <a:t>uphold </a:t>
            </a:r>
            <a:r>
              <a:rPr sz="1100" dirty="0">
                <a:latin typeface="Arial"/>
                <a:cs typeface="Arial"/>
              </a:rPr>
              <a:t>the </a:t>
            </a:r>
            <a:r>
              <a:rPr sz="1100" spc="-5" dirty="0">
                <a:latin typeface="Arial"/>
                <a:cs typeface="Arial"/>
              </a:rPr>
              <a:t>principles </a:t>
            </a:r>
            <a:r>
              <a:rPr sz="1100" dirty="0">
                <a:latin typeface="Arial"/>
                <a:cs typeface="Arial"/>
              </a:rPr>
              <a:t>of justice. </a:t>
            </a:r>
            <a:r>
              <a:rPr lang="en-GB" sz="1100" dirty="0">
                <a:latin typeface="Arial"/>
                <a:cs typeface="Arial"/>
              </a:rPr>
              <a:t> </a:t>
            </a:r>
            <a:r>
              <a:rPr sz="1100" dirty="0">
                <a:latin typeface="Arial"/>
                <a:cs typeface="Arial"/>
              </a:rPr>
              <a:t>To make sure justice works </a:t>
            </a:r>
            <a:r>
              <a:rPr sz="1100" spc="5" dirty="0">
                <a:latin typeface="Arial"/>
                <a:cs typeface="Arial"/>
              </a:rPr>
              <a:t>for </a:t>
            </a:r>
            <a:r>
              <a:rPr sz="1100" spc="-5" dirty="0">
                <a:latin typeface="Arial"/>
                <a:cs typeface="Arial"/>
              </a:rPr>
              <a:t>everyone </a:t>
            </a:r>
            <a:r>
              <a:rPr sz="1100" dirty="0">
                <a:latin typeface="Arial"/>
                <a:cs typeface="Arial"/>
              </a:rPr>
              <a:t>today and </a:t>
            </a:r>
            <a:r>
              <a:rPr sz="1100" spc="-5" dirty="0">
                <a:latin typeface="Arial"/>
                <a:cs typeface="Arial"/>
              </a:rPr>
              <a:t>in </a:t>
            </a:r>
            <a:r>
              <a:rPr sz="1100" dirty="0">
                <a:latin typeface="Arial"/>
                <a:cs typeface="Arial"/>
              </a:rPr>
              <a:t>the  future.</a:t>
            </a:r>
          </a:p>
          <a:p>
            <a:pPr>
              <a:spcBef>
                <a:spcPts val="15"/>
              </a:spcBef>
            </a:pPr>
            <a:endParaRPr sz="1100" dirty="0">
              <a:latin typeface="Arial"/>
              <a:cs typeface="Arial"/>
            </a:endParaRPr>
          </a:p>
          <a:p>
            <a:pPr marL="12698"/>
            <a:r>
              <a:rPr sz="1100" b="1" dirty="0">
                <a:latin typeface="Arial"/>
                <a:cs typeface="Arial"/>
              </a:rPr>
              <a:t>Protecting and </a:t>
            </a:r>
            <a:r>
              <a:rPr sz="1100" b="1" spc="-5" dirty="0">
                <a:latin typeface="Arial"/>
                <a:cs typeface="Arial"/>
              </a:rPr>
              <a:t>advancing </a:t>
            </a:r>
            <a:r>
              <a:rPr sz="1100" b="1" dirty="0">
                <a:latin typeface="Arial"/>
                <a:cs typeface="Arial"/>
              </a:rPr>
              <a:t>the principles of</a:t>
            </a:r>
            <a:r>
              <a:rPr sz="1100" b="1" spc="-114" dirty="0">
                <a:latin typeface="Arial"/>
                <a:cs typeface="Arial"/>
              </a:rPr>
              <a:t> </a:t>
            </a:r>
            <a:r>
              <a:rPr sz="1100" b="1" spc="-5" dirty="0">
                <a:latin typeface="Arial"/>
                <a:cs typeface="Arial"/>
              </a:rPr>
              <a:t>justice</a:t>
            </a:r>
            <a:endParaRPr sz="1100" dirty="0">
              <a:latin typeface="Arial"/>
              <a:cs typeface="Arial"/>
            </a:endParaRPr>
          </a:p>
          <a:p>
            <a:pPr marL="12698" marR="182854"/>
            <a:r>
              <a:rPr sz="1100" spc="10" dirty="0">
                <a:latin typeface="Arial"/>
                <a:cs typeface="Arial"/>
              </a:rPr>
              <a:t>We </a:t>
            </a:r>
            <a:r>
              <a:rPr sz="1100" spc="-10" dirty="0">
                <a:latin typeface="Arial"/>
                <a:cs typeface="Arial"/>
              </a:rPr>
              <a:t>will </a:t>
            </a:r>
            <a:r>
              <a:rPr sz="1100" spc="-5" dirty="0">
                <a:latin typeface="Arial"/>
                <a:cs typeface="Arial"/>
              </a:rPr>
              <a:t>deliver </a:t>
            </a:r>
            <a:r>
              <a:rPr sz="1100" dirty="0">
                <a:latin typeface="Arial"/>
                <a:cs typeface="Arial"/>
              </a:rPr>
              <a:t>a modern courts and justice </a:t>
            </a:r>
            <a:r>
              <a:rPr sz="1100" spc="-5" dirty="0">
                <a:latin typeface="Arial"/>
                <a:cs typeface="Arial"/>
              </a:rPr>
              <a:t>system; </a:t>
            </a:r>
            <a:r>
              <a:rPr sz="1100" dirty="0">
                <a:latin typeface="Arial"/>
                <a:cs typeface="Arial"/>
              </a:rPr>
              <a:t>create a prison and probation </a:t>
            </a:r>
            <a:r>
              <a:rPr sz="1100" spc="-5" dirty="0">
                <a:latin typeface="Arial"/>
                <a:cs typeface="Arial"/>
              </a:rPr>
              <a:t>service </a:t>
            </a:r>
            <a:r>
              <a:rPr sz="1100" dirty="0">
                <a:latin typeface="Arial"/>
                <a:cs typeface="Arial"/>
              </a:rPr>
              <a:t>that  reforms offenders; promote </a:t>
            </a:r>
            <a:r>
              <a:rPr sz="1100" spc="-5" dirty="0">
                <a:latin typeface="Arial"/>
                <a:cs typeface="Arial"/>
              </a:rPr>
              <a:t>Global Britain </a:t>
            </a:r>
            <a:r>
              <a:rPr sz="1100" dirty="0">
                <a:latin typeface="Arial"/>
                <a:cs typeface="Arial"/>
              </a:rPr>
              <a:t>and protect the </a:t>
            </a:r>
            <a:r>
              <a:rPr sz="1100" spc="-5" dirty="0">
                <a:latin typeface="Arial"/>
                <a:cs typeface="Arial"/>
              </a:rPr>
              <a:t>rule </a:t>
            </a:r>
            <a:r>
              <a:rPr sz="1100" dirty="0">
                <a:latin typeface="Arial"/>
                <a:cs typeface="Arial"/>
              </a:rPr>
              <a:t>of </a:t>
            </a:r>
            <a:r>
              <a:rPr sz="1100" spc="-10" dirty="0">
                <a:latin typeface="Arial"/>
                <a:cs typeface="Arial"/>
              </a:rPr>
              <a:t>law; </a:t>
            </a:r>
            <a:r>
              <a:rPr sz="1100" dirty="0">
                <a:latin typeface="Arial"/>
                <a:cs typeface="Arial"/>
              </a:rPr>
              <a:t>and create a </a:t>
            </a:r>
            <a:r>
              <a:rPr sz="1100" spc="-5" dirty="0">
                <a:latin typeface="Arial"/>
                <a:cs typeface="Arial"/>
              </a:rPr>
              <a:t>transformed  </a:t>
            </a:r>
            <a:r>
              <a:rPr sz="1100" dirty="0">
                <a:latin typeface="Arial"/>
                <a:cs typeface="Arial"/>
              </a:rPr>
              <a:t>department that </a:t>
            </a:r>
            <a:r>
              <a:rPr sz="1100" spc="-5" dirty="0">
                <a:latin typeface="Arial"/>
                <a:cs typeface="Arial"/>
              </a:rPr>
              <a:t>delivers excellent</a:t>
            </a:r>
            <a:r>
              <a:rPr sz="1100" spc="-40" dirty="0">
                <a:latin typeface="Arial"/>
                <a:cs typeface="Arial"/>
              </a:rPr>
              <a:t> </a:t>
            </a:r>
            <a:r>
              <a:rPr sz="1100" spc="-5" dirty="0">
                <a:latin typeface="Arial"/>
                <a:cs typeface="Arial"/>
              </a:rPr>
              <a:t>services.</a:t>
            </a:r>
            <a:endParaRPr sz="1100" dirty="0">
              <a:latin typeface="Arial"/>
              <a:cs typeface="Arial"/>
            </a:endParaRPr>
          </a:p>
          <a:p>
            <a:pPr>
              <a:lnSpc>
                <a:spcPct val="100000"/>
              </a:lnSpc>
            </a:pPr>
            <a:endParaRPr sz="1100" dirty="0">
              <a:latin typeface="Arial"/>
              <a:cs typeface="Arial"/>
            </a:endParaRPr>
          </a:p>
          <a:p>
            <a:pPr marL="12698" marR="1311091">
              <a:spcBef>
                <a:spcPts val="1045"/>
              </a:spcBef>
            </a:pPr>
            <a:r>
              <a:rPr sz="1100" dirty="0">
                <a:latin typeface="Arial"/>
                <a:cs typeface="Arial"/>
              </a:rPr>
              <a:t>Watch the</a:t>
            </a:r>
            <a:r>
              <a:rPr sz="1100" spc="-5" dirty="0">
                <a:latin typeface="Arial"/>
                <a:cs typeface="Arial"/>
              </a:rPr>
              <a:t> </a:t>
            </a:r>
            <a:r>
              <a:rPr lang="en-GB" sz="1100" u="sng" spc="-5" dirty="0">
                <a:solidFill>
                  <a:srgbClr val="0462C1"/>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animation </a:t>
            </a:r>
            <a:r>
              <a:rPr sz="1100" dirty="0">
                <a:latin typeface="Arial"/>
                <a:cs typeface="Arial"/>
              </a:rPr>
              <a:t>and see how the Justice Story has been brought to</a:t>
            </a:r>
            <a:r>
              <a:rPr sz="1100" spc="-204" dirty="0">
                <a:latin typeface="Arial"/>
                <a:cs typeface="Arial"/>
              </a:rPr>
              <a:t> </a:t>
            </a:r>
            <a:r>
              <a:rPr sz="1100" dirty="0">
                <a:latin typeface="Arial"/>
                <a:cs typeface="Arial"/>
              </a:rPr>
              <a:t>life</a:t>
            </a:r>
            <a:r>
              <a:rPr lang="en-GB" sz="1100" dirty="0">
                <a:latin typeface="Arial"/>
                <a:cs typeface="Arial"/>
              </a:rPr>
              <a:t>.</a:t>
            </a:r>
            <a:endParaRPr sz="1100" dirty="0">
              <a:latin typeface="Arial"/>
              <a:cs typeface="Arial"/>
            </a:endParaRPr>
          </a:p>
        </p:txBody>
      </p:sp>
      <p:sp>
        <p:nvSpPr>
          <p:cNvPr id="9" name="object 9"/>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7</a:t>
            </a:r>
            <a:endParaRPr sz="1100">
              <a:latin typeface="Arial"/>
              <a:cs typeface="Arial"/>
            </a:endParaRPr>
          </a:p>
        </p:txBody>
      </p:sp>
    </p:spTree>
    <p:extLst>
      <p:ext uri="{BB962C8B-B14F-4D97-AF65-F5344CB8AC3E}">
        <p14:creationId xmlns:p14="http://schemas.microsoft.com/office/powerpoint/2010/main" val="17281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04609B"/>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871100" y="3046012"/>
            <a:ext cx="1572895" cy="667433"/>
          </a:xfrm>
          <a:custGeom>
            <a:avLst/>
            <a:gdLst/>
            <a:ahLst/>
            <a:cxnLst/>
            <a:rect l="l" t="t" r="r" b="b"/>
            <a:pathLst>
              <a:path w="1572895" h="647700">
                <a:moveTo>
                  <a:pt x="1572768" y="0"/>
                </a:moveTo>
                <a:lnTo>
                  <a:pt x="0" y="0"/>
                </a:lnTo>
                <a:lnTo>
                  <a:pt x="0" y="647700"/>
                </a:lnTo>
                <a:lnTo>
                  <a:pt x="1572768" y="647700"/>
                </a:lnTo>
                <a:lnTo>
                  <a:pt x="1572768" y="0"/>
                </a:lnTo>
                <a:close/>
              </a:path>
            </a:pathLst>
          </a:custGeom>
          <a:solidFill>
            <a:srgbClr val="04609B"/>
          </a:solidFill>
        </p:spPr>
        <p:txBody>
          <a:bodyPr wrap="square" lIns="0" tIns="0" rIns="0" bIns="0" rtlCol="0"/>
          <a:lstStyle/>
          <a:p>
            <a:endParaRPr/>
          </a:p>
        </p:txBody>
      </p:sp>
      <p:sp>
        <p:nvSpPr>
          <p:cNvPr id="11" name="object 11"/>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8</a:t>
            </a:r>
            <a:endParaRPr sz="1100">
              <a:latin typeface="Arial"/>
              <a:cs typeface="Arial"/>
            </a:endParaRPr>
          </a:p>
        </p:txBody>
      </p:sp>
      <p:sp>
        <p:nvSpPr>
          <p:cNvPr id="12" name="object 12"/>
          <p:cNvSpPr txBox="1"/>
          <p:nvPr/>
        </p:nvSpPr>
        <p:spPr>
          <a:xfrm>
            <a:off x="284615" y="851165"/>
            <a:ext cx="6406928" cy="1340752"/>
          </a:xfrm>
          <a:prstGeom prst="rect">
            <a:avLst/>
          </a:prstGeom>
        </p:spPr>
        <p:txBody>
          <a:bodyPr vert="horz" wrap="square" lIns="0" tIns="12065" rIns="0" bIns="0" rtlCol="0">
            <a:spAutoFit/>
          </a:bodyPr>
          <a:lstStyle/>
          <a:p>
            <a:pPr marL="12698">
              <a:spcBef>
                <a:spcPts val="95"/>
              </a:spcBef>
            </a:pPr>
            <a:r>
              <a:rPr sz="1400" b="1" spc="-10" dirty="0">
                <a:solidFill>
                  <a:srgbClr val="04609B"/>
                </a:solidFill>
                <a:latin typeface="Arial"/>
                <a:cs typeface="Arial"/>
              </a:rPr>
              <a:t>Our</a:t>
            </a:r>
            <a:r>
              <a:rPr sz="1400" b="1" spc="15" dirty="0">
                <a:solidFill>
                  <a:srgbClr val="04609B"/>
                </a:solidFill>
                <a:latin typeface="Arial"/>
                <a:cs typeface="Arial"/>
              </a:rPr>
              <a:t> </a:t>
            </a:r>
            <a:r>
              <a:rPr sz="1400" b="1" spc="-5" dirty="0">
                <a:solidFill>
                  <a:srgbClr val="04609B"/>
                </a:solidFill>
                <a:latin typeface="Arial"/>
                <a:cs typeface="Arial"/>
              </a:rPr>
              <a:t>Ministers</a:t>
            </a:r>
            <a:r>
              <a:rPr lang="en-GB" sz="1400" b="1" spc="-5" dirty="0">
                <a:solidFill>
                  <a:srgbClr val="04609B"/>
                </a:solidFill>
                <a:latin typeface="Arial"/>
                <a:cs typeface="Arial"/>
              </a:rPr>
              <a:t> </a:t>
            </a:r>
          </a:p>
          <a:p>
            <a:pPr marL="12698">
              <a:spcBef>
                <a:spcPts val="1110"/>
              </a:spcBef>
            </a:pPr>
            <a:r>
              <a:rPr lang="en-GB" sz="1100" spc="-5" dirty="0">
                <a:latin typeface="Arial"/>
                <a:cs typeface="Arial"/>
              </a:rPr>
              <a:t>Here are our Ministers in office, details on their responsibilities can be found on the </a:t>
            </a:r>
            <a:r>
              <a:rPr lang="en-GB" sz="1100" u="sng" spc="-5" dirty="0">
                <a:solidFill>
                  <a:srgbClr val="0462C1"/>
                </a:solidFill>
                <a:uFill>
                  <a:solidFill>
                    <a:srgbClr val="0462C1"/>
                  </a:solidFill>
                </a:uFill>
                <a:latin typeface="Arial"/>
                <a:cs typeface="Arial"/>
                <a:hlinkClick r:id="rId3">
                  <a:extLst>
                    <a:ext uri="{A12FA001-AC4F-418D-AE19-62706E023703}">
                      <ahyp:hlinkClr xmlns:ahyp="http://schemas.microsoft.com/office/drawing/2018/hyperlinkcolor" val="tx"/>
                    </a:ext>
                  </a:extLst>
                </a:hlinkClick>
              </a:rPr>
              <a:t>Intranet.</a:t>
            </a:r>
            <a:endParaRPr lang="en-GB" sz="1100" u="sng" spc="-5" dirty="0">
              <a:solidFill>
                <a:srgbClr val="0462C1"/>
              </a:solidFill>
              <a:uFill>
                <a:solidFill>
                  <a:srgbClr val="0462C1"/>
                </a:solidFill>
              </a:uFill>
              <a:latin typeface="Arial"/>
              <a:cs typeface="Arial"/>
            </a:endParaRPr>
          </a:p>
          <a:p>
            <a:pPr marL="12698">
              <a:spcBef>
                <a:spcPts val="1110"/>
              </a:spcBef>
            </a:pPr>
            <a:endParaRPr lang="en-GB" sz="1100" u="sng" spc="-5" dirty="0">
              <a:solidFill>
                <a:srgbClr val="0462C1"/>
              </a:solidFill>
              <a:uFill>
                <a:solidFill>
                  <a:srgbClr val="0462C1"/>
                </a:solidFill>
              </a:uFill>
              <a:latin typeface="Arial"/>
              <a:cs typeface="Arial"/>
            </a:endParaRPr>
          </a:p>
          <a:p>
            <a:pPr marL="12698">
              <a:spcBef>
                <a:spcPts val="1110"/>
              </a:spcBef>
            </a:pPr>
            <a:endParaRPr lang="en-GB" sz="1100" dirty="0">
              <a:solidFill>
                <a:prstClr val="black"/>
              </a:solidFill>
              <a:latin typeface="Arial"/>
              <a:cs typeface="Arial"/>
            </a:endParaRPr>
          </a:p>
          <a:p>
            <a:pPr marL="12698">
              <a:spcBef>
                <a:spcPts val="95"/>
              </a:spcBef>
            </a:pPr>
            <a:endParaRPr sz="1100" dirty="0">
              <a:latin typeface="Arial"/>
              <a:cs typeface="Arial"/>
            </a:endParaRPr>
          </a:p>
        </p:txBody>
      </p:sp>
      <p:sp>
        <p:nvSpPr>
          <p:cNvPr id="13" name="object 13"/>
          <p:cNvSpPr txBox="1"/>
          <p:nvPr/>
        </p:nvSpPr>
        <p:spPr>
          <a:xfrm>
            <a:off x="1946348" y="3216372"/>
            <a:ext cx="1191895" cy="182742"/>
          </a:xfrm>
          <a:prstGeom prst="rect">
            <a:avLst/>
          </a:prstGeom>
        </p:spPr>
        <p:txBody>
          <a:bodyPr vert="horz" wrap="square" lIns="0" tIns="13335" rIns="0" bIns="0" rtlCol="0">
            <a:spAutoFit/>
          </a:bodyPr>
          <a:lstStyle/>
          <a:p>
            <a:pPr marL="12698">
              <a:spcBef>
                <a:spcPts val="105"/>
              </a:spcBef>
            </a:pPr>
            <a:r>
              <a:rPr lang="en-GB" sz="1100">
                <a:solidFill>
                  <a:srgbClr val="FFFFFF"/>
                </a:solidFill>
                <a:latin typeface="Arial"/>
                <a:cs typeface="Arial"/>
              </a:rPr>
              <a:t>Kit Malthouse MP</a:t>
            </a:r>
            <a:endParaRPr sz="1100">
              <a:latin typeface="Arial"/>
              <a:cs typeface="Arial"/>
            </a:endParaRPr>
          </a:p>
        </p:txBody>
      </p:sp>
      <p:sp>
        <p:nvSpPr>
          <p:cNvPr id="14" name="object 14"/>
          <p:cNvSpPr txBox="1"/>
          <p:nvPr/>
        </p:nvSpPr>
        <p:spPr>
          <a:xfrm>
            <a:off x="3447155" y="3088924"/>
            <a:ext cx="2540594" cy="602729"/>
          </a:xfrm>
          <a:prstGeom prst="rect">
            <a:avLst/>
          </a:prstGeom>
          <a:solidFill>
            <a:srgbClr val="DAE7EF"/>
          </a:solidFill>
        </p:spPr>
        <p:txBody>
          <a:bodyPr vert="horz" wrap="square" lIns="0" tIns="48260" rIns="0" bIns="0" rtlCol="0">
            <a:spAutoFit/>
          </a:bodyPr>
          <a:lstStyle/>
          <a:p>
            <a:pPr marL="92697">
              <a:spcBef>
                <a:spcPts val="380"/>
              </a:spcBef>
            </a:pPr>
            <a:endParaRPr sz="1100">
              <a:latin typeface="Arial"/>
              <a:cs typeface="Arial"/>
            </a:endParaRPr>
          </a:p>
          <a:p>
            <a:pPr marL="92697" marR="191743">
              <a:spcBef>
                <a:spcPts val="305"/>
              </a:spcBef>
            </a:pPr>
            <a:r>
              <a:rPr lang="en-GB" sz="1000">
                <a:latin typeface="Arial" panose="020B0604020202020204" pitchFamily="34" charset="0"/>
                <a:cs typeface="Arial" panose="020B0604020202020204" pitchFamily="34" charset="0"/>
                <a:hlinkClick r:id="rId4"/>
              </a:rPr>
              <a:t>Minister of State</a:t>
            </a:r>
            <a:endParaRPr lang="en-GB" sz="1000">
              <a:latin typeface="Arial" panose="020B0604020202020204" pitchFamily="34" charset="0"/>
              <a:cs typeface="Arial" panose="020B0604020202020204" pitchFamily="34" charset="0"/>
            </a:endParaRPr>
          </a:p>
          <a:p>
            <a:pPr marL="92697" marR="191743">
              <a:spcBef>
                <a:spcPts val="305"/>
              </a:spcBef>
            </a:pPr>
            <a:endParaRPr lang="en-GB" sz="1000">
              <a:latin typeface="Arial" panose="020B0604020202020204" pitchFamily="34" charset="0"/>
              <a:cs typeface="Arial" panose="020B0604020202020204" pitchFamily="34" charset="0"/>
            </a:endParaRPr>
          </a:p>
        </p:txBody>
      </p:sp>
      <p:sp>
        <p:nvSpPr>
          <p:cNvPr id="15" name="object 15"/>
          <p:cNvSpPr/>
          <p:nvPr/>
        </p:nvSpPr>
        <p:spPr>
          <a:xfrm>
            <a:off x="1859177" y="4006442"/>
            <a:ext cx="1572895" cy="683124"/>
          </a:xfrm>
          <a:custGeom>
            <a:avLst/>
            <a:gdLst/>
            <a:ahLst/>
            <a:cxnLst/>
            <a:rect l="l" t="t" r="r" b="b"/>
            <a:pathLst>
              <a:path w="1572895" h="647700">
                <a:moveTo>
                  <a:pt x="1572768" y="0"/>
                </a:moveTo>
                <a:lnTo>
                  <a:pt x="0" y="0"/>
                </a:lnTo>
                <a:lnTo>
                  <a:pt x="0" y="647700"/>
                </a:lnTo>
                <a:lnTo>
                  <a:pt x="1572768" y="647700"/>
                </a:lnTo>
                <a:lnTo>
                  <a:pt x="1572768" y="0"/>
                </a:lnTo>
                <a:close/>
              </a:path>
            </a:pathLst>
          </a:custGeom>
          <a:solidFill>
            <a:srgbClr val="04609B"/>
          </a:solidFill>
        </p:spPr>
        <p:txBody>
          <a:bodyPr wrap="square" lIns="0" tIns="0" rIns="0" bIns="0" rtlCol="0"/>
          <a:lstStyle/>
          <a:p>
            <a:endParaRPr/>
          </a:p>
        </p:txBody>
      </p:sp>
      <p:sp>
        <p:nvSpPr>
          <p:cNvPr id="16" name="object 16"/>
          <p:cNvSpPr txBox="1"/>
          <p:nvPr/>
        </p:nvSpPr>
        <p:spPr>
          <a:xfrm>
            <a:off x="1915732" y="4248416"/>
            <a:ext cx="947419" cy="182742"/>
          </a:xfrm>
          <a:prstGeom prst="rect">
            <a:avLst/>
          </a:prstGeom>
        </p:spPr>
        <p:txBody>
          <a:bodyPr vert="horz" wrap="square" lIns="0" tIns="13335" rIns="0" bIns="0" rtlCol="0">
            <a:spAutoFit/>
          </a:bodyPr>
          <a:lstStyle/>
          <a:p>
            <a:pPr marL="12698">
              <a:spcBef>
                <a:spcPts val="105"/>
              </a:spcBef>
            </a:pPr>
            <a:r>
              <a:rPr sz="1100" spc="-5">
                <a:solidFill>
                  <a:srgbClr val="FFFFFF"/>
                </a:solidFill>
                <a:latin typeface="Arial"/>
                <a:cs typeface="Arial"/>
              </a:rPr>
              <a:t>Chris Philp</a:t>
            </a:r>
            <a:r>
              <a:rPr sz="1100" spc="-30">
                <a:solidFill>
                  <a:srgbClr val="FFFFFF"/>
                </a:solidFill>
                <a:latin typeface="Arial"/>
                <a:cs typeface="Arial"/>
              </a:rPr>
              <a:t> </a:t>
            </a:r>
            <a:r>
              <a:rPr sz="1100" spc="-20">
                <a:solidFill>
                  <a:srgbClr val="FFFFFF"/>
                </a:solidFill>
                <a:latin typeface="Arial"/>
                <a:cs typeface="Arial"/>
              </a:rPr>
              <a:t>MP</a:t>
            </a:r>
            <a:endParaRPr sz="1100">
              <a:latin typeface="Arial"/>
              <a:cs typeface="Arial"/>
            </a:endParaRPr>
          </a:p>
        </p:txBody>
      </p:sp>
      <p:sp>
        <p:nvSpPr>
          <p:cNvPr id="17" name="object 17"/>
          <p:cNvSpPr/>
          <p:nvPr/>
        </p:nvSpPr>
        <p:spPr>
          <a:xfrm>
            <a:off x="3431847" y="4009224"/>
            <a:ext cx="2538125" cy="680342"/>
          </a:xfrm>
          <a:custGeom>
            <a:avLst/>
            <a:gdLst/>
            <a:ahLst/>
            <a:cxnLst/>
            <a:rect l="l" t="t" r="r" b="b"/>
            <a:pathLst>
              <a:path w="3005454" h="646429">
                <a:moveTo>
                  <a:pt x="3005328" y="0"/>
                </a:moveTo>
                <a:lnTo>
                  <a:pt x="0" y="0"/>
                </a:lnTo>
                <a:lnTo>
                  <a:pt x="0" y="646176"/>
                </a:lnTo>
                <a:lnTo>
                  <a:pt x="3005328" y="646176"/>
                </a:lnTo>
                <a:lnTo>
                  <a:pt x="3005328" y="0"/>
                </a:lnTo>
                <a:close/>
              </a:path>
            </a:pathLst>
          </a:custGeom>
          <a:solidFill>
            <a:srgbClr val="DAE7EF"/>
          </a:solidFill>
        </p:spPr>
        <p:txBody>
          <a:bodyPr wrap="square" lIns="0" tIns="0" rIns="0" bIns="0" rtlCol="0"/>
          <a:lstStyle/>
          <a:p>
            <a:endParaRPr/>
          </a:p>
        </p:txBody>
      </p:sp>
      <p:sp>
        <p:nvSpPr>
          <p:cNvPr id="18" name="object 18"/>
          <p:cNvSpPr txBox="1"/>
          <p:nvPr/>
        </p:nvSpPr>
        <p:spPr>
          <a:xfrm>
            <a:off x="3540888" y="3981898"/>
            <a:ext cx="2611755" cy="403316"/>
          </a:xfrm>
          <a:prstGeom prst="rect">
            <a:avLst/>
          </a:prstGeom>
        </p:spPr>
        <p:txBody>
          <a:bodyPr vert="horz" wrap="square" lIns="0" tIns="56515" rIns="0" bIns="0" rtlCol="0">
            <a:spAutoFit/>
          </a:bodyPr>
          <a:lstStyle/>
          <a:p>
            <a:pPr marL="12698" marR="5079">
              <a:spcBef>
                <a:spcPts val="300"/>
              </a:spcBef>
            </a:pPr>
            <a:endParaRPr lang="en-GB" sz="1000" u="sng" spc="-5">
              <a:solidFill>
                <a:srgbClr val="0462C1"/>
              </a:solidFill>
              <a:uFill>
                <a:solidFill>
                  <a:srgbClr val="0462C1"/>
                </a:solidFill>
              </a:uFill>
              <a:latin typeface="Arial"/>
              <a:cs typeface="Arial"/>
              <a:hlinkClick r:id="" action="ppaction://noaction"/>
            </a:endParaRPr>
          </a:p>
          <a:p>
            <a:pPr marL="12698" marR="5079">
              <a:spcBef>
                <a:spcPts val="300"/>
              </a:spcBef>
            </a:pPr>
            <a:r>
              <a:rPr lang="en-GB" sz="1000" u="sng" spc="-5">
                <a:solidFill>
                  <a:srgbClr val="0462C1"/>
                </a:solidFill>
                <a:uFill>
                  <a:solidFill>
                    <a:srgbClr val="0462C1"/>
                  </a:solidFill>
                </a:uFill>
                <a:latin typeface="Arial"/>
                <a:cs typeface="Arial"/>
                <a:hlinkClick r:id="rId5"/>
              </a:rPr>
              <a:t>Parliamentary under Secretary of State</a:t>
            </a:r>
            <a:endParaRPr sz="1000">
              <a:latin typeface="Arial"/>
              <a:cs typeface="Arial"/>
            </a:endParaRPr>
          </a:p>
        </p:txBody>
      </p:sp>
      <p:sp>
        <p:nvSpPr>
          <p:cNvPr id="19" name="object 19"/>
          <p:cNvSpPr/>
          <p:nvPr/>
        </p:nvSpPr>
        <p:spPr>
          <a:xfrm>
            <a:off x="1798990" y="5506818"/>
            <a:ext cx="1582420" cy="647700"/>
          </a:xfrm>
          <a:custGeom>
            <a:avLst/>
            <a:gdLst/>
            <a:ahLst/>
            <a:cxnLst/>
            <a:rect l="l" t="t" r="r" b="b"/>
            <a:pathLst>
              <a:path w="1582420" h="647700">
                <a:moveTo>
                  <a:pt x="1581912" y="0"/>
                </a:moveTo>
                <a:lnTo>
                  <a:pt x="0" y="0"/>
                </a:lnTo>
                <a:lnTo>
                  <a:pt x="0" y="647700"/>
                </a:lnTo>
                <a:lnTo>
                  <a:pt x="1581912" y="647700"/>
                </a:lnTo>
                <a:lnTo>
                  <a:pt x="1581912" y="0"/>
                </a:lnTo>
                <a:close/>
              </a:path>
            </a:pathLst>
          </a:custGeom>
          <a:solidFill>
            <a:srgbClr val="04609B"/>
          </a:solidFill>
        </p:spPr>
        <p:txBody>
          <a:bodyPr wrap="square" lIns="0" tIns="0" rIns="0" bIns="0" rtlCol="0"/>
          <a:lstStyle/>
          <a:p>
            <a:endParaRPr lang="en-GB" sz="1100">
              <a:solidFill>
                <a:schemeClr val="bg1"/>
              </a:solidFill>
              <a:latin typeface="Arial" panose="020B0604020202020204" pitchFamily="34" charset="0"/>
              <a:cs typeface="Arial" panose="020B0604020202020204" pitchFamily="34" charset="0"/>
            </a:endParaRPr>
          </a:p>
          <a:p>
            <a:r>
              <a:rPr lang="en-GB" sz="1100">
                <a:solidFill>
                  <a:schemeClr val="bg1"/>
                </a:solidFill>
                <a:latin typeface="Arial" panose="020B0604020202020204" pitchFamily="34" charset="0"/>
                <a:cs typeface="Arial" panose="020B0604020202020204" pitchFamily="34" charset="0"/>
              </a:rPr>
              <a:t>    Alex Chalk</a:t>
            </a:r>
          </a:p>
        </p:txBody>
      </p:sp>
      <p:sp>
        <p:nvSpPr>
          <p:cNvPr id="20" name="object 20"/>
          <p:cNvSpPr txBox="1"/>
          <p:nvPr/>
        </p:nvSpPr>
        <p:spPr>
          <a:xfrm>
            <a:off x="1960319" y="5347220"/>
            <a:ext cx="1177925" cy="182101"/>
          </a:xfrm>
          <a:prstGeom prst="rect">
            <a:avLst/>
          </a:prstGeom>
        </p:spPr>
        <p:txBody>
          <a:bodyPr vert="horz" wrap="square" lIns="0" tIns="12700" rIns="0" bIns="0" rtlCol="0">
            <a:spAutoFit/>
          </a:bodyPr>
          <a:lstStyle/>
          <a:p>
            <a:pPr marL="12698">
              <a:spcBef>
                <a:spcPts val="100"/>
              </a:spcBef>
            </a:pPr>
            <a:r>
              <a:rPr lang="en-GB" sz="1100" spc="5">
                <a:solidFill>
                  <a:srgbClr val="FFFFFF"/>
                </a:solidFill>
                <a:latin typeface="Arial"/>
                <a:cs typeface="Arial"/>
              </a:rPr>
              <a:t>Alex Chalk MP</a:t>
            </a:r>
            <a:endParaRPr sz="1100">
              <a:latin typeface="Arial"/>
              <a:cs typeface="Arial"/>
            </a:endParaRPr>
          </a:p>
        </p:txBody>
      </p:sp>
      <p:sp>
        <p:nvSpPr>
          <p:cNvPr id="21" name="object 21"/>
          <p:cNvSpPr/>
          <p:nvPr/>
        </p:nvSpPr>
        <p:spPr>
          <a:xfrm>
            <a:off x="3392217" y="5509039"/>
            <a:ext cx="2508244" cy="643255"/>
          </a:xfrm>
          <a:custGeom>
            <a:avLst/>
            <a:gdLst/>
            <a:ahLst/>
            <a:cxnLst/>
            <a:rect l="l" t="t" r="r" b="b"/>
            <a:pathLst>
              <a:path w="3004185" h="643254">
                <a:moveTo>
                  <a:pt x="3003804" y="0"/>
                </a:moveTo>
                <a:lnTo>
                  <a:pt x="0" y="0"/>
                </a:lnTo>
                <a:lnTo>
                  <a:pt x="0" y="643128"/>
                </a:lnTo>
                <a:lnTo>
                  <a:pt x="3003804" y="643128"/>
                </a:lnTo>
                <a:lnTo>
                  <a:pt x="3003804" y="0"/>
                </a:lnTo>
                <a:close/>
              </a:path>
            </a:pathLst>
          </a:custGeom>
          <a:solidFill>
            <a:srgbClr val="DAE7EF"/>
          </a:solidFill>
        </p:spPr>
        <p:txBody>
          <a:bodyPr wrap="square" lIns="0" tIns="0" rIns="0" bIns="0" rtlCol="0"/>
          <a:lstStyle/>
          <a:p>
            <a:endParaRPr/>
          </a:p>
        </p:txBody>
      </p:sp>
      <p:sp>
        <p:nvSpPr>
          <p:cNvPr id="22" name="object 22"/>
          <p:cNvSpPr txBox="1"/>
          <p:nvPr/>
        </p:nvSpPr>
        <p:spPr>
          <a:xfrm>
            <a:off x="3429000" y="5717049"/>
            <a:ext cx="2738120" cy="210955"/>
          </a:xfrm>
          <a:prstGeom prst="rect">
            <a:avLst/>
          </a:prstGeom>
        </p:spPr>
        <p:txBody>
          <a:bodyPr vert="horz" wrap="square" lIns="0" tIns="56515" rIns="0" bIns="0" rtlCol="0">
            <a:spAutoFit/>
          </a:bodyPr>
          <a:lstStyle/>
          <a:p>
            <a:pPr marL="12698" marR="5079">
              <a:spcBef>
                <a:spcPts val="300"/>
              </a:spcBef>
            </a:pPr>
            <a:r>
              <a:rPr lang="en-GB" sz="1000" u="sng" spc="-5">
                <a:solidFill>
                  <a:srgbClr val="0462C1"/>
                </a:solidFill>
                <a:uFill>
                  <a:solidFill>
                    <a:srgbClr val="0462C1"/>
                  </a:solidFill>
                </a:uFill>
                <a:latin typeface="Arial"/>
                <a:cs typeface="Arial"/>
                <a:hlinkClick r:id="rId6"/>
              </a:rPr>
              <a:t>Parliamentary under Secretary of State</a:t>
            </a:r>
            <a:endParaRPr sz="1000">
              <a:latin typeface="Arial"/>
              <a:cs typeface="Arial"/>
            </a:endParaRPr>
          </a:p>
        </p:txBody>
      </p:sp>
      <p:sp>
        <p:nvSpPr>
          <p:cNvPr id="23" name="object 23"/>
          <p:cNvSpPr/>
          <p:nvPr/>
        </p:nvSpPr>
        <p:spPr>
          <a:xfrm>
            <a:off x="1525977" y="1750638"/>
            <a:ext cx="1602105" cy="829310"/>
          </a:xfrm>
          <a:custGeom>
            <a:avLst/>
            <a:gdLst/>
            <a:ahLst/>
            <a:cxnLst/>
            <a:rect l="l" t="t" r="r" b="b"/>
            <a:pathLst>
              <a:path w="1602105" h="829310">
                <a:moveTo>
                  <a:pt x="0" y="829055"/>
                </a:moveTo>
                <a:lnTo>
                  <a:pt x="1601724" y="829055"/>
                </a:lnTo>
                <a:lnTo>
                  <a:pt x="1601724" y="0"/>
                </a:lnTo>
                <a:lnTo>
                  <a:pt x="0" y="0"/>
                </a:lnTo>
                <a:lnTo>
                  <a:pt x="0" y="829055"/>
                </a:lnTo>
                <a:close/>
              </a:path>
            </a:pathLst>
          </a:custGeom>
          <a:solidFill>
            <a:srgbClr val="04609B"/>
          </a:solidFill>
        </p:spPr>
        <p:txBody>
          <a:bodyPr wrap="square" lIns="0" tIns="0" rIns="0" bIns="0" rtlCol="0"/>
          <a:lstStyle/>
          <a:p>
            <a:endParaRPr/>
          </a:p>
        </p:txBody>
      </p:sp>
      <p:sp>
        <p:nvSpPr>
          <p:cNvPr id="24" name="object 24"/>
          <p:cNvSpPr txBox="1"/>
          <p:nvPr/>
        </p:nvSpPr>
        <p:spPr>
          <a:xfrm>
            <a:off x="1565420" y="2062610"/>
            <a:ext cx="1552575" cy="182101"/>
          </a:xfrm>
          <a:prstGeom prst="rect">
            <a:avLst/>
          </a:prstGeom>
        </p:spPr>
        <p:txBody>
          <a:bodyPr vert="horz" wrap="square" lIns="0" tIns="12700" rIns="0" bIns="0" rtlCol="0">
            <a:spAutoFit/>
          </a:bodyPr>
          <a:lstStyle/>
          <a:p>
            <a:pPr marL="12698">
              <a:spcBef>
                <a:spcPts val="100"/>
              </a:spcBef>
            </a:pPr>
            <a:r>
              <a:rPr sz="1100" spc="-5">
                <a:solidFill>
                  <a:srgbClr val="FFFFFF"/>
                </a:solidFill>
                <a:latin typeface="Arial"/>
                <a:cs typeface="Arial"/>
              </a:rPr>
              <a:t>Robert </a:t>
            </a:r>
            <a:r>
              <a:rPr sz="1100">
                <a:solidFill>
                  <a:srgbClr val="FFFFFF"/>
                </a:solidFill>
                <a:latin typeface="Arial"/>
                <a:cs typeface="Arial"/>
              </a:rPr>
              <a:t>Buckland QC</a:t>
            </a:r>
            <a:r>
              <a:rPr sz="1100" spc="-90">
                <a:solidFill>
                  <a:srgbClr val="FFFFFF"/>
                </a:solidFill>
                <a:latin typeface="Arial"/>
                <a:cs typeface="Arial"/>
              </a:rPr>
              <a:t> </a:t>
            </a:r>
            <a:r>
              <a:rPr sz="1100" spc="-10">
                <a:solidFill>
                  <a:srgbClr val="FFFFFF"/>
                </a:solidFill>
                <a:latin typeface="Arial"/>
                <a:cs typeface="Arial"/>
              </a:rPr>
              <a:t>MP</a:t>
            </a:r>
            <a:endParaRPr sz="1100">
              <a:latin typeface="Arial"/>
              <a:cs typeface="Arial"/>
            </a:endParaRPr>
          </a:p>
        </p:txBody>
      </p:sp>
      <p:sp>
        <p:nvSpPr>
          <p:cNvPr id="25" name="object 25"/>
          <p:cNvSpPr txBox="1"/>
          <p:nvPr/>
        </p:nvSpPr>
        <p:spPr>
          <a:xfrm>
            <a:off x="3128082" y="1758215"/>
            <a:ext cx="2859667" cy="810478"/>
          </a:xfrm>
          <a:prstGeom prst="rect">
            <a:avLst/>
          </a:prstGeom>
          <a:solidFill>
            <a:srgbClr val="DAE7EF"/>
          </a:solidFill>
        </p:spPr>
        <p:txBody>
          <a:bodyPr vert="horz" wrap="square" lIns="0" tIns="2540" rIns="0" bIns="0" rtlCol="0">
            <a:spAutoFit/>
          </a:bodyPr>
          <a:lstStyle/>
          <a:p>
            <a:pPr>
              <a:spcBef>
                <a:spcPts val="20"/>
              </a:spcBef>
            </a:pPr>
            <a:endParaRPr sz="1250">
              <a:latin typeface="Times New Roman"/>
              <a:cs typeface="Times New Roman"/>
            </a:endParaRPr>
          </a:p>
          <a:p>
            <a:pPr marL="92697" marR="96506"/>
            <a:endParaRPr lang="en-GB" sz="1000" u="sng" spc="-5">
              <a:solidFill>
                <a:srgbClr val="0462C1"/>
              </a:solidFill>
              <a:uFill>
                <a:solidFill>
                  <a:srgbClr val="0462C1"/>
                </a:solidFill>
              </a:uFill>
              <a:latin typeface="Arial"/>
              <a:cs typeface="Arial"/>
              <a:hlinkClick r:id="" action="ppaction://noaction"/>
            </a:endParaRPr>
          </a:p>
          <a:p>
            <a:pPr marL="92697" marR="96506"/>
            <a:r>
              <a:rPr lang="en-GB" sz="1000" u="sng" spc="-5">
                <a:solidFill>
                  <a:srgbClr val="0462C1"/>
                </a:solidFill>
                <a:uFill>
                  <a:solidFill>
                    <a:srgbClr val="0462C1"/>
                  </a:solidFill>
                </a:uFill>
                <a:latin typeface="Arial"/>
                <a:cs typeface="Arial"/>
                <a:hlinkClick r:id="rId7"/>
              </a:rPr>
              <a:t>Lord Chancellor and Secretary State for Justice</a:t>
            </a:r>
            <a:endParaRPr lang="en-GB" sz="1000" u="sng" spc="-5">
              <a:solidFill>
                <a:srgbClr val="0462C1"/>
              </a:solidFill>
              <a:uFill>
                <a:solidFill>
                  <a:srgbClr val="0462C1"/>
                </a:solidFill>
              </a:uFill>
              <a:latin typeface="Arial"/>
              <a:cs typeface="Arial"/>
            </a:endParaRPr>
          </a:p>
          <a:p>
            <a:pPr marL="92697" marR="96506"/>
            <a:endParaRPr lang="en-GB" sz="1000" u="sng" spc="-5">
              <a:solidFill>
                <a:srgbClr val="0462C1"/>
              </a:solidFill>
              <a:uFill>
                <a:solidFill>
                  <a:srgbClr val="0462C1"/>
                </a:solidFill>
              </a:uFill>
              <a:latin typeface="Arial"/>
              <a:cs typeface="Arial"/>
            </a:endParaRPr>
          </a:p>
          <a:p>
            <a:pPr marL="92697" marR="96506"/>
            <a:endParaRPr lang="en-GB" sz="1000" u="sng" spc="-5">
              <a:solidFill>
                <a:srgbClr val="0462C1"/>
              </a:solidFill>
              <a:uFill>
                <a:solidFill>
                  <a:srgbClr val="0462C1"/>
                </a:solidFill>
              </a:uFill>
              <a:latin typeface="Arial"/>
              <a:cs typeface="Arial"/>
            </a:endParaRPr>
          </a:p>
        </p:txBody>
      </p:sp>
      <p:sp>
        <p:nvSpPr>
          <p:cNvPr id="34" name="object 34"/>
          <p:cNvSpPr txBox="1"/>
          <p:nvPr/>
        </p:nvSpPr>
        <p:spPr>
          <a:xfrm>
            <a:off x="1886279" y="6621696"/>
            <a:ext cx="1256030"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Lucy </a:t>
            </a:r>
            <a:r>
              <a:rPr sz="1100" spc="-5">
                <a:solidFill>
                  <a:srgbClr val="FFFFFF"/>
                </a:solidFill>
                <a:latin typeface="Arial"/>
                <a:cs typeface="Arial"/>
              </a:rPr>
              <a:t>Frazer </a:t>
            </a:r>
            <a:r>
              <a:rPr sz="1100">
                <a:solidFill>
                  <a:srgbClr val="FFFFFF"/>
                </a:solidFill>
                <a:latin typeface="Arial"/>
                <a:cs typeface="Arial"/>
              </a:rPr>
              <a:t>QC</a:t>
            </a:r>
            <a:r>
              <a:rPr sz="1100" spc="-95">
                <a:solidFill>
                  <a:srgbClr val="FFFFFF"/>
                </a:solidFill>
                <a:latin typeface="Arial"/>
                <a:cs typeface="Arial"/>
              </a:rPr>
              <a:t> </a:t>
            </a:r>
            <a:r>
              <a:rPr sz="1100" spc="-10">
                <a:solidFill>
                  <a:srgbClr val="FFFFFF"/>
                </a:solidFill>
                <a:latin typeface="Arial"/>
                <a:cs typeface="Arial"/>
              </a:rPr>
              <a:t>MP</a:t>
            </a:r>
            <a:endParaRPr sz="1100">
              <a:latin typeface="Arial"/>
              <a:cs typeface="Arial"/>
            </a:endParaRPr>
          </a:p>
        </p:txBody>
      </p:sp>
      <p:sp>
        <p:nvSpPr>
          <p:cNvPr id="36" name="object 36"/>
          <p:cNvSpPr txBox="1"/>
          <p:nvPr/>
        </p:nvSpPr>
        <p:spPr>
          <a:xfrm>
            <a:off x="3503686" y="6494298"/>
            <a:ext cx="2738755" cy="166712"/>
          </a:xfrm>
          <a:prstGeom prst="rect">
            <a:avLst/>
          </a:prstGeom>
        </p:spPr>
        <p:txBody>
          <a:bodyPr vert="horz" wrap="square" lIns="0" tIns="12700" rIns="0" bIns="0" rtlCol="0">
            <a:spAutoFit/>
          </a:bodyPr>
          <a:lstStyle/>
          <a:p>
            <a:pPr marL="12698" marR="5079">
              <a:spcBef>
                <a:spcPts val="100"/>
              </a:spcBef>
            </a:pPr>
            <a:r>
              <a:rPr lang="en-GB" sz="1000" u="sng" spc="-5">
                <a:solidFill>
                  <a:srgbClr val="0462C1"/>
                </a:solidFill>
                <a:uFill>
                  <a:solidFill>
                    <a:srgbClr val="0462C1"/>
                  </a:solidFill>
                </a:uFill>
                <a:latin typeface="Arial"/>
                <a:cs typeface="Arial"/>
              </a:rPr>
              <a:t>  </a:t>
            </a:r>
            <a:endParaRPr sz="1100">
              <a:latin typeface="Arial"/>
              <a:cs typeface="Arial"/>
            </a:endParaRPr>
          </a:p>
        </p:txBody>
      </p:sp>
      <p:pic>
        <p:nvPicPr>
          <p:cNvPr id="48" name="Picture 47">
            <a:extLst>
              <a:ext uri="{FF2B5EF4-FFF2-40B4-BE49-F238E27FC236}">
                <a16:creationId xmlns:a16="http://schemas.microsoft.com/office/drawing/2014/main" id="{6198EE39-4BA6-467C-9125-74FCBEF42C8B}"/>
              </a:ext>
            </a:extLst>
          </p:cNvPr>
          <p:cNvPicPr>
            <a:picLocks noChangeAspect="1"/>
          </p:cNvPicPr>
          <p:nvPr/>
        </p:nvPicPr>
        <p:blipFill>
          <a:blip r:embed="rId8"/>
          <a:stretch>
            <a:fillRect/>
          </a:stretch>
        </p:blipFill>
        <p:spPr>
          <a:xfrm>
            <a:off x="994575" y="3080980"/>
            <a:ext cx="867157" cy="588375"/>
          </a:xfrm>
          <a:prstGeom prst="rect">
            <a:avLst/>
          </a:prstGeom>
        </p:spPr>
      </p:pic>
      <p:pic>
        <p:nvPicPr>
          <p:cNvPr id="50" name="Picture 49">
            <a:extLst>
              <a:ext uri="{FF2B5EF4-FFF2-40B4-BE49-F238E27FC236}">
                <a16:creationId xmlns:a16="http://schemas.microsoft.com/office/drawing/2014/main" id="{D2481AD4-063A-4104-AE82-4CDEA44A76D4}"/>
              </a:ext>
            </a:extLst>
          </p:cNvPr>
          <p:cNvPicPr>
            <a:picLocks noChangeAspect="1"/>
          </p:cNvPicPr>
          <p:nvPr/>
        </p:nvPicPr>
        <p:blipFill>
          <a:blip r:embed="rId9"/>
          <a:stretch>
            <a:fillRect/>
          </a:stretch>
        </p:blipFill>
        <p:spPr>
          <a:xfrm>
            <a:off x="857023" y="5512308"/>
            <a:ext cx="914400" cy="622300"/>
          </a:xfrm>
          <a:prstGeom prst="rect">
            <a:avLst/>
          </a:prstGeom>
        </p:spPr>
      </p:pic>
      <p:grpSp>
        <p:nvGrpSpPr>
          <p:cNvPr id="51" name="object 37">
            <a:extLst>
              <a:ext uri="{FF2B5EF4-FFF2-40B4-BE49-F238E27FC236}">
                <a16:creationId xmlns:a16="http://schemas.microsoft.com/office/drawing/2014/main" id="{DEF734DB-D73E-4227-97B8-CE648031CA99}"/>
              </a:ext>
            </a:extLst>
          </p:cNvPr>
          <p:cNvGrpSpPr/>
          <p:nvPr/>
        </p:nvGrpSpPr>
        <p:grpSpPr>
          <a:xfrm>
            <a:off x="393781" y="1630923"/>
            <a:ext cx="1377642" cy="5550523"/>
            <a:chOff x="356615" y="2136648"/>
            <a:chExt cx="1377642" cy="5550523"/>
          </a:xfrm>
        </p:grpSpPr>
        <p:sp>
          <p:nvSpPr>
            <p:cNvPr id="52" name="object 38">
              <a:extLst>
                <a:ext uri="{FF2B5EF4-FFF2-40B4-BE49-F238E27FC236}">
                  <a16:creationId xmlns:a16="http://schemas.microsoft.com/office/drawing/2014/main" id="{CB3CF3AB-1FBC-4BA1-B22F-9FA35CAA6899}"/>
                </a:ext>
              </a:extLst>
            </p:cNvPr>
            <p:cNvSpPr/>
            <p:nvPr/>
          </p:nvSpPr>
          <p:spPr>
            <a:xfrm>
              <a:off x="746767" y="3179407"/>
              <a:ext cx="45719" cy="4323869"/>
            </a:xfrm>
            <a:custGeom>
              <a:avLst/>
              <a:gdLst/>
              <a:ahLst/>
              <a:cxnLst/>
              <a:rect l="l" t="t" r="r" b="b"/>
              <a:pathLst>
                <a:path w="120650" h="5299075">
                  <a:moveTo>
                    <a:pt x="120256" y="3961892"/>
                  </a:moveTo>
                  <a:lnTo>
                    <a:pt x="0" y="3961892"/>
                  </a:lnTo>
                  <a:lnTo>
                    <a:pt x="0" y="0"/>
                  </a:lnTo>
                </a:path>
                <a:path w="120650" h="5299075">
                  <a:moveTo>
                    <a:pt x="120256" y="5299075"/>
                  </a:moveTo>
                  <a:lnTo>
                    <a:pt x="0" y="5299075"/>
                  </a:lnTo>
                  <a:lnTo>
                    <a:pt x="0" y="0"/>
                  </a:lnTo>
                </a:path>
              </a:pathLst>
            </a:custGeom>
            <a:ln w="6096">
              <a:solidFill>
                <a:srgbClr val="000000"/>
              </a:solidFill>
            </a:ln>
          </p:spPr>
          <p:txBody>
            <a:bodyPr wrap="square" lIns="0" tIns="0" rIns="0" bIns="0" rtlCol="0"/>
            <a:lstStyle/>
            <a:p>
              <a:endParaRPr/>
            </a:p>
          </p:txBody>
        </p:sp>
        <p:sp>
          <p:nvSpPr>
            <p:cNvPr id="55" name="object 41">
              <a:extLst>
                <a:ext uri="{FF2B5EF4-FFF2-40B4-BE49-F238E27FC236}">
                  <a16:creationId xmlns:a16="http://schemas.microsoft.com/office/drawing/2014/main" id="{D36ECC81-5ADF-495A-A536-70270E54742A}"/>
                </a:ext>
              </a:extLst>
            </p:cNvPr>
            <p:cNvSpPr/>
            <p:nvPr/>
          </p:nvSpPr>
          <p:spPr>
            <a:xfrm>
              <a:off x="819857" y="7064871"/>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58" name="object 45">
              <a:extLst>
                <a:ext uri="{FF2B5EF4-FFF2-40B4-BE49-F238E27FC236}">
                  <a16:creationId xmlns:a16="http://schemas.microsoft.com/office/drawing/2014/main" id="{888E775D-A51C-4EA8-80CB-68B863E2107B}"/>
                </a:ext>
              </a:extLst>
            </p:cNvPr>
            <p:cNvSpPr/>
            <p:nvPr/>
          </p:nvSpPr>
          <p:spPr>
            <a:xfrm>
              <a:off x="356615" y="2136648"/>
              <a:ext cx="1229868" cy="1083563"/>
            </a:xfrm>
            <a:prstGeom prst="rect">
              <a:avLst/>
            </a:prstGeom>
            <a:blipFill>
              <a:blip r:embed="rId10" cstate="print"/>
              <a:stretch>
                <a:fillRect/>
              </a:stretch>
            </a:blipFill>
          </p:spPr>
          <p:txBody>
            <a:bodyPr wrap="square" lIns="0" tIns="0" rIns="0" bIns="0" rtlCol="0"/>
            <a:lstStyle/>
            <a:p>
              <a:endParaRPr/>
            </a:p>
          </p:txBody>
        </p:sp>
        <p:sp>
          <p:nvSpPr>
            <p:cNvPr id="59" name="object 46">
              <a:extLst>
                <a:ext uri="{FF2B5EF4-FFF2-40B4-BE49-F238E27FC236}">
                  <a16:creationId xmlns:a16="http://schemas.microsoft.com/office/drawing/2014/main" id="{3F170F8E-E60E-4394-89A9-B0FD3D902330}"/>
                </a:ext>
              </a:extLst>
            </p:cNvPr>
            <p:cNvSpPr/>
            <p:nvPr/>
          </p:nvSpPr>
          <p:spPr>
            <a:xfrm>
              <a:off x="420623" y="2200656"/>
              <a:ext cx="1051559" cy="905255"/>
            </a:xfrm>
            <a:prstGeom prst="rect">
              <a:avLst/>
            </a:prstGeom>
            <a:blipFill>
              <a:blip r:embed="rId11" cstate="print"/>
              <a:stretch>
                <a:fillRect/>
              </a:stretch>
            </a:blipFill>
          </p:spPr>
          <p:txBody>
            <a:bodyPr wrap="square" lIns="0" tIns="0" rIns="0" bIns="0" rtlCol="0"/>
            <a:lstStyle/>
            <a:p>
              <a:endParaRPr/>
            </a:p>
          </p:txBody>
        </p:sp>
        <p:sp>
          <p:nvSpPr>
            <p:cNvPr id="60" name="object 47">
              <a:extLst>
                <a:ext uri="{FF2B5EF4-FFF2-40B4-BE49-F238E27FC236}">
                  <a16:creationId xmlns:a16="http://schemas.microsoft.com/office/drawing/2014/main" id="{C7F2D390-61F5-4317-9254-4E3E74B0FE27}"/>
                </a:ext>
              </a:extLst>
            </p:cNvPr>
            <p:cNvSpPr/>
            <p:nvPr/>
          </p:nvSpPr>
          <p:spPr>
            <a:xfrm>
              <a:off x="401573" y="2181606"/>
              <a:ext cx="1089660" cy="943610"/>
            </a:xfrm>
            <a:custGeom>
              <a:avLst/>
              <a:gdLst/>
              <a:ahLst/>
              <a:cxnLst/>
              <a:rect l="l" t="t" r="r" b="b"/>
              <a:pathLst>
                <a:path w="1089660" h="943610">
                  <a:moveTo>
                    <a:pt x="0" y="943355"/>
                  </a:moveTo>
                  <a:lnTo>
                    <a:pt x="1089660" y="943355"/>
                  </a:lnTo>
                  <a:lnTo>
                    <a:pt x="1089660" y="0"/>
                  </a:lnTo>
                  <a:lnTo>
                    <a:pt x="0" y="0"/>
                  </a:lnTo>
                  <a:lnTo>
                    <a:pt x="0" y="943355"/>
                  </a:lnTo>
                  <a:close/>
                </a:path>
              </a:pathLst>
            </a:custGeom>
            <a:ln w="38100">
              <a:solidFill>
                <a:srgbClr val="000000"/>
              </a:solidFill>
            </a:ln>
          </p:spPr>
          <p:txBody>
            <a:bodyPr wrap="square" lIns="0" tIns="0" rIns="0" bIns="0" rtlCol="0"/>
            <a:lstStyle/>
            <a:p>
              <a:endParaRPr/>
            </a:p>
          </p:txBody>
        </p:sp>
      </p:grpSp>
      <p:pic>
        <p:nvPicPr>
          <p:cNvPr id="61" name="Picture 60">
            <a:extLst>
              <a:ext uri="{FF2B5EF4-FFF2-40B4-BE49-F238E27FC236}">
                <a16:creationId xmlns:a16="http://schemas.microsoft.com/office/drawing/2014/main" id="{749823AC-00D2-435E-8BF4-BE7B449A331E}"/>
              </a:ext>
            </a:extLst>
          </p:cNvPr>
          <p:cNvPicPr>
            <a:picLocks noChangeAspect="1"/>
          </p:cNvPicPr>
          <p:nvPr/>
        </p:nvPicPr>
        <p:blipFill>
          <a:blip r:embed="rId12"/>
          <a:stretch>
            <a:fillRect/>
          </a:stretch>
        </p:blipFill>
        <p:spPr>
          <a:xfrm>
            <a:off x="881378" y="6573172"/>
            <a:ext cx="894177" cy="594248"/>
          </a:xfrm>
          <a:prstGeom prst="rect">
            <a:avLst/>
          </a:prstGeom>
        </p:spPr>
      </p:pic>
      <p:sp>
        <p:nvSpPr>
          <p:cNvPr id="64" name="object 41">
            <a:extLst>
              <a:ext uri="{FF2B5EF4-FFF2-40B4-BE49-F238E27FC236}">
                <a16:creationId xmlns:a16="http://schemas.microsoft.com/office/drawing/2014/main" id="{4BECA4CF-E707-4B4E-A854-99BDFD567D22}"/>
              </a:ext>
            </a:extLst>
          </p:cNvPr>
          <p:cNvSpPr/>
          <p:nvPr/>
        </p:nvSpPr>
        <p:spPr>
          <a:xfrm>
            <a:off x="871265" y="5512624"/>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65" name="object 41">
            <a:extLst>
              <a:ext uri="{FF2B5EF4-FFF2-40B4-BE49-F238E27FC236}">
                <a16:creationId xmlns:a16="http://schemas.microsoft.com/office/drawing/2014/main" id="{0154ABD9-F616-49C0-A277-2D344235A2C4}"/>
              </a:ext>
            </a:extLst>
          </p:cNvPr>
          <p:cNvSpPr/>
          <p:nvPr/>
        </p:nvSpPr>
        <p:spPr>
          <a:xfrm>
            <a:off x="941793" y="4037258"/>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sp>
        <p:nvSpPr>
          <p:cNvPr id="67" name="object 41">
            <a:extLst>
              <a:ext uri="{FF2B5EF4-FFF2-40B4-BE49-F238E27FC236}">
                <a16:creationId xmlns:a16="http://schemas.microsoft.com/office/drawing/2014/main" id="{842222D2-8E17-4A24-92A9-ACA8E6736C24}"/>
              </a:ext>
            </a:extLst>
          </p:cNvPr>
          <p:cNvSpPr/>
          <p:nvPr/>
        </p:nvSpPr>
        <p:spPr>
          <a:xfrm>
            <a:off x="969589" y="3057584"/>
            <a:ext cx="914400" cy="622300"/>
          </a:xfrm>
          <a:custGeom>
            <a:avLst/>
            <a:gdLst/>
            <a:ahLst/>
            <a:cxnLst/>
            <a:rect l="l" t="t" r="r" b="b"/>
            <a:pathLst>
              <a:path w="914400" h="622300">
                <a:moveTo>
                  <a:pt x="0" y="621792"/>
                </a:moveTo>
                <a:lnTo>
                  <a:pt x="914400" y="621792"/>
                </a:lnTo>
                <a:lnTo>
                  <a:pt x="914400" y="0"/>
                </a:lnTo>
                <a:lnTo>
                  <a:pt x="0" y="0"/>
                </a:lnTo>
                <a:lnTo>
                  <a:pt x="0" y="621792"/>
                </a:lnTo>
                <a:close/>
              </a:path>
            </a:pathLst>
          </a:custGeom>
          <a:ln w="38100">
            <a:solidFill>
              <a:srgbClr val="000000"/>
            </a:solidFill>
          </a:ln>
        </p:spPr>
        <p:txBody>
          <a:bodyPr wrap="square" lIns="0" tIns="0" rIns="0" bIns="0" rtlCol="0"/>
          <a:lstStyle/>
          <a:p>
            <a:endParaRPr/>
          </a:p>
        </p:txBody>
      </p:sp>
      <p:pic>
        <p:nvPicPr>
          <p:cNvPr id="68" name="Picture 67">
            <a:extLst>
              <a:ext uri="{FF2B5EF4-FFF2-40B4-BE49-F238E27FC236}">
                <a16:creationId xmlns:a16="http://schemas.microsoft.com/office/drawing/2014/main" id="{B8718367-47FA-4E3F-BEA1-FD585AC690D0}"/>
              </a:ext>
            </a:extLst>
          </p:cNvPr>
          <p:cNvPicPr>
            <a:picLocks noChangeAspect="1"/>
          </p:cNvPicPr>
          <p:nvPr/>
        </p:nvPicPr>
        <p:blipFill>
          <a:blip r:embed="rId13"/>
          <a:stretch>
            <a:fillRect/>
          </a:stretch>
        </p:blipFill>
        <p:spPr>
          <a:xfrm>
            <a:off x="960354" y="4058975"/>
            <a:ext cx="880799" cy="593916"/>
          </a:xfrm>
          <a:prstGeom prst="rect">
            <a:avLst/>
          </a:prstGeom>
        </p:spPr>
      </p:pic>
      <p:sp>
        <p:nvSpPr>
          <p:cNvPr id="71" name="object 19">
            <a:extLst>
              <a:ext uri="{FF2B5EF4-FFF2-40B4-BE49-F238E27FC236}">
                <a16:creationId xmlns:a16="http://schemas.microsoft.com/office/drawing/2014/main" id="{8ECFDF1F-CFB0-4502-AE25-35E6810DAA3E}"/>
              </a:ext>
            </a:extLst>
          </p:cNvPr>
          <p:cNvSpPr/>
          <p:nvPr/>
        </p:nvSpPr>
        <p:spPr>
          <a:xfrm>
            <a:off x="1801525" y="6546447"/>
            <a:ext cx="1582420" cy="647701"/>
          </a:xfrm>
          <a:custGeom>
            <a:avLst/>
            <a:gdLst/>
            <a:ahLst/>
            <a:cxnLst/>
            <a:rect l="l" t="t" r="r" b="b"/>
            <a:pathLst>
              <a:path w="1582420" h="647700">
                <a:moveTo>
                  <a:pt x="1581912" y="0"/>
                </a:moveTo>
                <a:lnTo>
                  <a:pt x="0" y="0"/>
                </a:lnTo>
                <a:lnTo>
                  <a:pt x="0" y="647700"/>
                </a:lnTo>
                <a:lnTo>
                  <a:pt x="1581912" y="647700"/>
                </a:lnTo>
                <a:lnTo>
                  <a:pt x="1581912" y="0"/>
                </a:lnTo>
                <a:close/>
              </a:path>
            </a:pathLst>
          </a:custGeom>
          <a:solidFill>
            <a:srgbClr val="04609B"/>
          </a:solidFill>
        </p:spPr>
        <p:txBody>
          <a:bodyPr wrap="square" lIns="0" tIns="0" rIns="0" bIns="0" rtlCol="0"/>
          <a:lstStyle/>
          <a:p>
            <a:endParaRPr lang="en-GB" sz="1100">
              <a:solidFill>
                <a:schemeClr val="bg1"/>
              </a:solidFill>
              <a:latin typeface="Arial" panose="020B0604020202020204" pitchFamily="34" charset="0"/>
              <a:cs typeface="Arial" panose="020B0604020202020204" pitchFamily="34" charset="0"/>
            </a:endParaRPr>
          </a:p>
          <a:p>
            <a:r>
              <a:rPr lang="en-GB" sz="1100">
                <a:solidFill>
                  <a:schemeClr val="bg1"/>
                </a:solidFill>
                <a:latin typeface="Arial" panose="020B0604020202020204" pitchFamily="34" charset="0"/>
                <a:cs typeface="Arial" panose="020B0604020202020204" pitchFamily="34" charset="0"/>
              </a:rPr>
              <a:t> Lord David Wolfson of        Tredegar, QC</a:t>
            </a:r>
          </a:p>
        </p:txBody>
      </p:sp>
      <p:sp>
        <p:nvSpPr>
          <p:cNvPr id="72" name="object 35">
            <a:extLst>
              <a:ext uri="{FF2B5EF4-FFF2-40B4-BE49-F238E27FC236}">
                <a16:creationId xmlns:a16="http://schemas.microsoft.com/office/drawing/2014/main" id="{56FE636F-DB2F-4FA1-8B0C-8987638AC6F7}"/>
              </a:ext>
            </a:extLst>
          </p:cNvPr>
          <p:cNvSpPr/>
          <p:nvPr/>
        </p:nvSpPr>
        <p:spPr>
          <a:xfrm>
            <a:off x="3381410" y="6555980"/>
            <a:ext cx="2582118" cy="643255"/>
          </a:xfrm>
          <a:custGeom>
            <a:avLst/>
            <a:gdLst/>
            <a:ahLst/>
            <a:cxnLst/>
            <a:rect l="l" t="t" r="r" b="b"/>
            <a:pathLst>
              <a:path w="3005454" h="643254">
                <a:moveTo>
                  <a:pt x="3005328" y="0"/>
                </a:moveTo>
                <a:lnTo>
                  <a:pt x="0" y="0"/>
                </a:lnTo>
                <a:lnTo>
                  <a:pt x="0" y="643128"/>
                </a:lnTo>
                <a:lnTo>
                  <a:pt x="3005328" y="643128"/>
                </a:lnTo>
                <a:lnTo>
                  <a:pt x="3005328" y="0"/>
                </a:lnTo>
                <a:close/>
              </a:path>
            </a:pathLst>
          </a:custGeom>
          <a:solidFill>
            <a:srgbClr val="DAE7EF"/>
          </a:solidFill>
        </p:spPr>
        <p:txBody>
          <a:bodyPr wrap="square" lIns="0" tIns="0" rIns="0" bIns="0" rtlCol="0"/>
          <a:lstStyle/>
          <a:p>
            <a:endParaRPr lang="en-GB" sz="1100">
              <a:latin typeface="Arial" panose="020B0604020202020204" pitchFamily="34" charset="0"/>
              <a:cs typeface="Arial" panose="020B0604020202020204" pitchFamily="34" charset="0"/>
              <a:hlinkClick r:id="rId14"/>
            </a:endParaRPr>
          </a:p>
          <a:p>
            <a:r>
              <a:rPr lang="en-GB" sz="1050">
                <a:latin typeface="Arial" panose="020B0604020202020204" pitchFamily="34" charset="0"/>
                <a:cs typeface="Arial" panose="020B0604020202020204" pitchFamily="34" charset="0"/>
                <a:hlinkClick r:id="rId14"/>
              </a:rPr>
              <a:t>  Parliamentary under Secretary of State</a:t>
            </a:r>
            <a:endParaRPr sz="1050">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B9AA9360-DC11-43C0-B6DF-13922BDC827A}"/>
              </a:ext>
            </a:extLst>
          </p:cNvPr>
          <p:cNvCxnSpPr>
            <a:cxnSpLocks/>
          </p:cNvCxnSpPr>
          <p:nvPr/>
        </p:nvCxnSpPr>
        <p:spPr>
          <a:xfrm>
            <a:off x="809675" y="3399114"/>
            <a:ext cx="150679" cy="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57CDBED-A6DB-4D7F-B85B-91620498A0D2}"/>
              </a:ext>
            </a:extLst>
          </p:cNvPr>
          <p:cNvCxnSpPr>
            <a:cxnSpLocks/>
          </p:cNvCxnSpPr>
          <p:nvPr/>
        </p:nvCxnSpPr>
        <p:spPr>
          <a:xfrm>
            <a:off x="809673" y="4385213"/>
            <a:ext cx="13212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845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98108" y="172212"/>
            <a:ext cx="494030" cy="509270"/>
          </a:xfrm>
          <a:custGeom>
            <a:avLst/>
            <a:gdLst/>
            <a:ahLst/>
            <a:cxnLst/>
            <a:rect l="l" t="t" r="r" b="b"/>
            <a:pathLst>
              <a:path w="494029" h="509270">
                <a:moveTo>
                  <a:pt x="493775" y="0"/>
                </a:moveTo>
                <a:lnTo>
                  <a:pt x="0" y="0"/>
                </a:lnTo>
                <a:lnTo>
                  <a:pt x="493775" y="509016"/>
                </a:lnTo>
                <a:lnTo>
                  <a:pt x="493775" y="0"/>
                </a:lnTo>
                <a:close/>
              </a:path>
            </a:pathLst>
          </a:custGeom>
          <a:solidFill>
            <a:srgbClr val="525A92"/>
          </a:solidFill>
        </p:spPr>
        <p:txBody>
          <a:bodyPr wrap="square" lIns="0" tIns="0" rIns="0" bIns="0" rtlCol="0"/>
          <a:lstStyle/>
          <a:p>
            <a:endParaRPr/>
          </a:p>
        </p:txBody>
      </p:sp>
      <p:sp>
        <p:nvSpPr>
          <p:cNvPr id="4" name="object 4"/>
          <p:cNvSpPr/>
          <p:nvPr/>
        </p:nvSpPr>
        <p:spPr>
          <a:xfrm>
            <a:off x="409955" y="422148"/>
            <a:ext cx="320040" cy="33680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27660" y="5210556"/>
            <a:ext cx="6196965" cy="3779520"/>
          </a:xfrm>
          <a:custGeom>
            <a:avLst/>
            <a:gdLst/>
            <a:ahLst/>
            <a:cxnLst/>
            <a:rect l="l" t="t" r="r" b="b"/>
            <a:pathLst>
              <a:path w="6196965" h="3779520">
                <a:moveTo>
                  <a:pt x="6196584" y="0"/>
                </a:moveTo>
                <a:lnTo>
                  <a:pt x="0" y="0"/>
                </a:lnTo>
                <a:lnTo>
                  <a:pt x="0" y="3779520"/>
                </a:lnTo>
                <a:lnTo>
                  <a:pt x="6196584" y="3779520"/>
                </a:lnTo>
                <a:lnTo>
                  <a:pt x="6196584" y="0"/>
                </a:lnTo>
                <a:close/>
              </a:path>
            </a:pathLst>
          </a:custGeom>
          <a:solidFill>
            <a:srgbClr val="E4E6EE"/>
          </a:solidFill>
        </p:spPr>
        <p:txBody>
          <a:bodyPr wrap="square" lIns="0" tIns="0" rIns="0" bIns="0" rtlCol="0"/>
          <a:lstStyle/>
          <a:p>
            <a:endParaRPr/>
          </a:p>
        </p:txBody>
      </p:sp>
      <p:sp>
        <p:nvSpPr>
          <p:cNvPr id="9" name="object 9"/>
          <p:cNvSpPr txBox="1"/>
          <p:nvPr/>
        </p:nvSpPr>
        <p:spPr>
          <a:xfrm>
            <a:off x="409956" y="-2083253"/>
            <a:ext cx="6028055" cy="3456716"/>
          </a:xfrm>
          <a:prstGeom prst="rect">
            <a:avLst/>
          </a:prstGeom>
        </p:spPr>
        <p:txBody>
          <a:bodyPr vert="horz" wrap="square" lIns="0" tIns="12065" rIns="0" bIns="0" rtlCol="0">
            <a:spAutoFit/>
          </a:bodyPr>
          <a:lstStyle/>
          <a:p>
            <a:pPr marL="12698">
              <a:spcBef>
                <a:spcPts val="95"/>
              </a:spcBef>
            </a:pPr>
            <a:r>
              <a:rPr lang="en-GB" sz="1400" b="1" spc="-5">
                <a:solidFill>
                  <a:srgbClr val="525A92"/>
                </a:solidFill>
                <a:latin typeface="Arial" panose="020B0604020202020204" pitchFamily="34" charset="0"/>
                <a:cs typeface="Arial" panose="020B0604020202020204" pitchFamily="34" charset="0"/>
              </a:rPr>
              <a:t>MoJ vision &amp; core values</a:t>
            </a:r>
          </a:p>
          <a:p>
            <a:pPr marL="12698">
              <a:spcBef>
                <a:spcPts val="95"/>
              </a:spcBef>
            </a:pPr>
            <a:endParaRPr sz="1100">
              <a:latin typeface="Arial" panose="020B0604020202020204" pitchFamily="34" charset="0"/>
              <a:cs typeface="Arial" panose="020B0604020202020204" pitchFamily="34" charset="0"/>
            </a:endParaRPr>
          </a:p>
          <a:p>
            <a:r>
              <a:rPr lang="en-GB" sz="1100">
                <a:latin typeface="Arial" panose="020B0604020202020204" pitchFamily="34" charset="0"/>
                <a:cs typeface="Arial" panose="020B0604020202020204" pitchFamily="34" charset="0"/>
              </a:rPr>
              <a:t>Our vision is </a:t>
            </a:r>
            <a:r>
              <a:rPr lang="en-GB" sz="1100" b="1">
                <a:latin typeface="Arial" panose="020B0604020202020204" pitchFamily="34" charset="0"/>
                <a:cs typeface="Arial" panose="020B0604020202020204" pitchFamily="34" charset="0"/>
              </a:rPr>
              <a:t>to deliver a world-class justice system that works for everyone </a:t>
            </a:r>
            <a:r>
              <a:rPr lang="en-GB" sz="1100">
                <a:latin typeface="Arial" panose="020B0604020202020204" pitchFamily="34" charset="0"/>
                <a:cs typeface="Arial" panose="020B0604020202020204" pitchFamily="34" charset="0"/>
              </a:rPr>
              <a:t>in our society and our values are how we bring principles of justice to life.  We defined </a:t>
            </a:r>
            <a:r>
              <a:rPr lang="en-GB" sz="1100">
                <a:latin typeface="Arial" panose="020B0604020202020204" pitchFamily="34" charset="0"/>
                <a:cs typeface="Arial" panose="020B0604020202020204" pitchFamily="34" charset="0"/>
                <a:hlinkClick r:id="rId3"/>
              </a:rPr>
              <a:t>our values</a:t>
            </a:r>
            <a:r>
              <a:rPr lang="en-GB" sz="1100">
                <a:latin typeface="Arial" panose="020B0604020202020204" pitchFamily="34" charset="0"/>
                <a:cs typeface="Arial" panose="020B0604020202020204" pitchFamily="34" charset="0"/>
              </a:rPr>
              <a:t> together – they can unite us as we fulfil our shared purpose.  They will guide our actions as individuals and inspire us to be the best we can be, as we deliver excellent public services. </a:t>
            </a:r>
          </a:p>
          <a:p>
            <a:endParaRPr lang="en-GB" sz="1100">
              <a:latin typeface="Arial" panose="020B0604020202020204" pitchFamily="34" charset="0"/>
              <a:cs typeface="Arial" panose="020B0604020202020204" pitchFamily="34" charset="0"/>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a:p>
            <a:endParaRPr lang="en-GB" sz="1100">
              <a:latin typeface="Arial"/>
              <a:cs typeface="Arial"/>
            </a:endParaRPr>
          </a:p>
        </p:txBody>
      </p:sp>
      <p:sp>
        <p:nvSpPr>
          <p:cNvPr id="10" name="object 10"/>
          <p:cNvSpPr txBox="1"/>
          <p:nvPr/>
        </p:nvSpPr>
        <p:spPr>
          <a:xfrm>
            <a:off x="6537706" y="210438"/>
            <a:ext cx="103505" cy="182101"/>
          </a:xfrm>
          <a:prstGeom prst="rect">
            <a:avLst/>
          </a:prstGeom>
        </p:spPr>
        <p:txBody>
          <a:bodyPr vert="horz" wrap="square" lIns="0" tIns="12700" rIns="0" bIns="0" rtlCol="0">
            <a:spAutoFit/>
          </a:bodyPr>
          <a:lstStyle/>
          <a:p>
            <a:pPr marL="12698">
              <a:spcBef>
                <a:spcPts val="100"/>
              </a:spcBef>
            </a:pPr>
            <a:r>
              <a:rPr sz="1100">
                <a:solidFill>
                  <a:srgbClr val="FFFFFF"/>
                </a:solidFill>
                <a:latin typeface="Arial"/>
                <a:cs typeface="Arial"/>
              </a:rPr>
              <a:t>5</a:t>
            </a:r>
            <a:endParaRPr sz="1100">
              <a:latin typeface="Arial"/>
              <a:cs typeface="Arial"/>
            </a:endParaRPr>
          </a:p>
        </p:txBody>
      </p:sp>
      <p:sp>
        <p:nvSpPr>
          <p:cNvPr id="11" name="object 11"/>
          <p:cNvSpPr txBox="1"/>
          <p:nvPr/>
        </p:nvSpPr>
        <p:spPr>
          <a:xfrm>
            <a:off x="531065" y="5374387"/>
            <a:ext cx="5732145" cy="2936060"/>
          </a:xfrm>
          <a:prstGeom prst="rect">
            <a:avLst/>
          </a:prstGeom>
        </p:spPr>
        <p:txBody>
          <a:bodyPr vert="horz" wrap="square" lIns="0" tIns="12065" rIns="0" bIns="0" rtlCol="0">
            <a:spAutoFit/>
          </a:bodyPr>
          <a:lstStyle/>
          <a:p>
            <a:pPr marL="12698">
              <a:spcBef>
                <a:spcPts val="95"/>
              </a:spcBef>
            </a:pPr>
            <a:r>
              <a:rPr sz="1400" b="1" spc="-10">
                <a:solidFill>
                  <a:srgbClr val="525A92"/>
                </a:solidFill>
                <a:latin typeface="Arial"/>
                <a:cs typeface="Arial"/>
              </a:rPr>
              <a:t>Civil Service</a:t>
            </a:r>
            <a:r>
              <a:rPr sz="1400" b="1" spc="95">
                <a:solidFill>
                  <a:srgbClr val="525A92"/>
                </a:solidFill>
                <a:latin typeface="Arial"/>
                <a:cs typeface="Arial"/>
              </a:rPr>
              <a:t> </a:t>
            </a:r>
            <a:r>
              <a:rPr sz="1400" b="1" spc="-20">
                <a:solidFill>
                  <a:srgbClr val="525A92"/>
                </a:solidFill>
                <a:latin typeface="Arial"/>
                <a:cs typeface="Arial"/>
              </a:rPr>
              <a:t>Values</a:t>
            </a:r>
            <a:endParaRPr sz="1400">
              <a:latin typeface="Arial"/>
              <a:cs typeface="Arial"/>
            </a:endParaRPr>
          </a:p>
          <a:p>
            <a:pPr marL="12698">
              <a:spcBef>
                <a:spcPts val="1105"/>
              </a:spcBef>
            </a:pPr>
            <a:r>
              <a:rPr sz="1100">
                <a:latin typeface="Arial"/>
                <a:cs typeface="Arial"/>
              </a:rPr>
              <a:t>The </a:t>
            </a:r>
            <a:r>
              <a:rPr lang="en-GB" sz="1100" u="sng" spc="-5">
                <a:solidFill>
                  <a:srgbClr val="0462C1"/>
                </a:solidFill>
                <a:uFill>
                  <a:solidFill>
                    <a:srgbClr val="0462C1"/>
                  </a:solidFill>
                </a:uFill>
                <a:latin typeface="Arial"/>
                <a:cs typeface="Arial"/>
                <a:hlinkClick r:id="rId4">
                  <a:extLst>
                    <a:ext uri="{A12FA001-AC4F-418D-AE19-62706E023703}">
                      <ahyp:hlinkClr xmlns:ahyp="http://schemas.microsoft.com/office/drawing/2018/hyperlinkcolor" val="tx"/>
                    </a:ext>
                  </a:extLst>
                </a:hlinkClick>
              </a:rPr>
              <a:t>Civil Service Code</a:t>
            </a:r>
            <a:r>
              <a:rPr lang="en-GB" sz="1100">
                <a:latin typeface="Arial"/>
                <a:cs typeface="Arial"/>
              </a:rPr>
              <a:t> </a:t>
            </a:r>
            <a:r>
              <a:rPr sz="1100">
                <a:latin typeface="Arial"/>
                <a:cs typeface="Arial"/>
              </a:rPr>
              <a:t>sets </a:t>
            </a:r>
            <a:r>
              <a:rPr sz="1100" spc="-5">
                <a:latin typeface="Arial"/>
                <a:cs typeface="Arial"/>
              </a:rPr>
              <a:t>out our core values and </a:t>
            </a:r>
            <a:r>
              <a:rPr sz="1100">
                <a:latin typeface="Arial"/>
                <a:cs typeface="Arial"/>
              </a:rPr>
              <a:t>the </a:t>
            </a:r>
            <a:r>
              <a:rPr sz="1100" spc="-5">
                <a:latin typeface="Arial"/>
                <a:cs typeface="Arial"/>
              </a:rPr>
              <a:t>standards </a:t>
            </a:r>
            <a:r>
              <a:rPr sz="1100">
                <a:latin typeface="Arial"/>
                <a:cs typeface="Arial"/>
              </a:rPr>
              <a:t>of </a:t>
            </a:r>
            <a:r>
              <a:rPr sz="1100" spc="-5">
                <a:latin typeface="Arial"/>
                <a:cs typeface="Arial"/>
              </a:rPr>
              <a:t>behaviour  expected </a:t>
            </a:r>
            <a:r>
              <a:rPr sz="1100">
                <a:latin typeface="Arial"/>
                <a:cs typeface="Arial"/>
              </a:rPr>
              <a:t>of </a:t>
            </a:r>
            <a:r>
              <a:rPr sz="1100" spc="-5">
                <a:latin typeface="Arial"/>
                <a:cs typeface="Arial"/>
              </a:rPr>
              <a:t>all Civil Servants in upholding </a:t>
            </a:r>
            <a:r>
              <a:rPr sz="1100">
                <a:latin typeface="Arial"/>
                <a:cs typeface="Arial"/>
              </a:rPr>
              <a:t>these</a:t>
            </a:r>
            <a:r>
              <a:rPr sz="1100" spc="-85">
                <a:latin typeface="Arial"/>
                <a:cs typeface="Arial"/>
              </a:rPr>
              <a:t> </a:t>
            </a:r>
            <a:r>
              <a:rPr sz="1100" spc="-5">
                <a:latin typeface="Arial"/>
                <a:cs typeface="Arial"/>
              </a:rPr>
              <a:t>values:</a:t>
            </a:r>
            <a:endParaRPr sz="1100">
              <a:latin typeface="Arial"/>
              <a:cs typeface="Arial"/>
            </a:endParaRPr>
          </a:p>
          <a:p>
            <a:pPr marL="184759" marR="403803" indent="-172696">
              <a:spcBef>
                <a:spcPts val="1095"/>
              </a:spcBef>
              <a:buChar char="•"/>
              <a:tabLst>
                <a:tab pos="185394" algn="l"/>
              </a:tabLst>
            </a:pPr>
            <a:r>
              <a:rPr sz="1100" b="1" spc="-5">
                <a:latin typeface="Arial"/>
                <a:cs typeface="Arial"/>
              </a:rPr>
              <a:t>‘integrity’ </a:t>
            </a:r>
            <a:r>
              <a:rPr sz="1100" spc="-5">
                <a:latin typeface="Arial"/>
                <a:cs typeface="Arial"/>
              </a:rPr>
              <a:t>is putting </a:t>
            </a:r>
            <a:r>
              <a:rPr sz="1100">
                <a:latin typeface="Arial"/>
                <a:cs typeface="Arial"/>
              </a:rPr>
              <a:t>the </a:t>
            </a:r>
            <a:r>
              <a:rPr sz="1100" spc="-5">
                <a:latin typeface="Arial"/>
                <a:cs typeface="Arial"/>
              </a:rPr>
              <a:t>obligations </a:t>
            </a:r>
            <a:r>
              <a:rPr sz="1100">
                <a:latin typeface="Arial"/>
                <a:cs typeface="Arial"/>
              </a:rPr>
              <a:t>of </a:t>
            </a:r>
            <a:r>
              <a:rPr sz="1100" spc="-5">
                <a:latin typeface="Arial"/>
                <a:cs typeface="Arial"/>
              </a:rPr>
              <a:t>public service above your own personal  </a:t>
            </a:r>
            <a:r>
              <a:rPr sz="1100">
                <a:latin typeface="Arial"/>
                <a:cs typeface="Arial"/>
              </a:rPr>
              <a:t>interests</a:t>
            </a:r>
          </a:p>
          <a:p>
            <a:pPr marL="184759" indent="-172696">
              <a:spcBef>
                <a:spcPts val="1105"/>
              </a:spcBef>
              <a:buChar char="•"/>
              <a:tabLst>
                <a:tab pos="185394" algn="l"/>
              </a:tabLst>
            </a:pPr>
            <a:r>
              <a:rPr sz="1100" b="1" spc="-5">
                <a:latin typeface="Arial"/>
                <a:cs typeface="Arial"/>
              </a:rPr>
              <a:t>‘honesty’ </a:t>
            </a:r>
            <a:r>
              <a:rPr sz="1100" spc="-5">
                <a:latin typeface="Arial"/>
                <a:cs typeface="Arial"/>
              </a:rPr>
              <a:t>is being </a:t>
            </a:r>
            <a:r>
              <a:rPr sz="1100">
                <a:latin typeface="Arial"/>
                <a:cs typeface="Arial"/>
              </a:rPr>
              <a:t>truthful and</a:t>
            </a:r>
            <a:r>
              <a:rPr sz="1100" spc="-160">
                <a:latin typeface="Arial"/>
                <a:cs typeface="Arial"/>
              </a:rPr>
              <a:t> </a:t>
            </a:r>
            <a:r>
              <a:rPr sz="1100">
                <a:latin typeface="Arial"/>
                <a:cs typeface="Arial"/>
              </a:rPr>
              <a:t>open</a:t>
            </a:r>
          </a:p>
          <a:p>
            <a:pPr marL="184759" marR="567611" indent="-172696">
              <a:spcBef>
                <a:spcPts val="1105"/>
              </a:spcBef>
              <a:buChar char="•"/>
              <a:tabLst>
                <a:tab pos="185394" algn="l"/>
              </a:tabLst>
            </a:pPr>
            <a:r>
              <a:rPr sz="1100" b="1" spc="-5">
                <a:latin typeface="Arial"/>
                <a:cs typeface="Arial"/>
              </a:rPr>
              <a:t>‘objectivity</a:t>
            </a:r>
            <a:r>
              <a:rPr sz="1100" spc="-5">
                <a:latin typeface="Arial"/>
                <a:cs typeface="Arial"/>
              </a:rPr>
              <a:t>’ is </a:t>
            </a:r>
            <a:r>
              <a:rPr sz="1100">
                <a:latin typeface="Arial"/>
                <a:cs typeface="Arial"/>
              </a:rPr>
              <a:t>basing </a:t>
            </a:r>
            <a:r>
              <a:rPr sz="1100" spc="-5">
                <a:latin typeface="Arial"/>
                <a:cs typeface="Arial"/>
              </a:rPr>
              <a:t>your advice </a:t>
            </a:r>
            <a:r>
              <a:rPr sz="1100">
                <a:latin typeface="Arial"/>
                <a:cs typeface="Arial"/>
              </a:rPr>
              <a:t>and </a:t>
            </a:r>
            <a:r>
              <a:rPr sz="1100" spc="-5">
                <a:latin typeface="Arial"/>
                <a:cs typeface="Arial"/>
              </a:rPr>
              <a:t>decisions </a:t>
            </a:r>
            <a:r>
              <a:rPr sz="1100">
                <a:latin typeface="Arial"/>
                <a:cs typeface="Arial"/>
              </a:rPr>
              <a:t>on </a:t>
            </a:r>
            <a:r>
              <a:rPr sz="1100" spc="-5">
                <a:latin typeface="Arial"/>
                <a:cs typeface="Arial"/>
              </a:rPr>
              <a:t>rigorous analysis </a:t>
            </a:r>
            <a:r>
              <a:rPr sz="1100">
                <a:latin typeface="Arial"/>
                <a:cs typeface="Arial"/>
              </a:rPr>
              <a:t>of</a:t>
            </a:r>
            <a:r>
              <a:rPr sz="1100" spc="-190">
                <a:latin typeface="Arial"/>
                <a:cs typeface="Arial"/>
              </a:rPr>
              <a:t> </a:t>
            </a:r>
            <a:r>
              <a:rPr sz="1100">
                <a:latin typeface="Arial"/>
                <a:cs typeface="Arial"/>
              </a:rPr>
              <a:t>the  </a:t>
            </a:r>
            <a:r>
              <a:rPr sz="1100" spc="-5">
                <a:latin typeface="Arial"/>
                <a:cs typeface="Arial"/>
              </a:rPr>
              <a:t>evidence</a:t>
            </a:r>
            <a:endParaRPr sz="1100">
              <a:latin typeface="Arial"/>
              <a:cs typeface="Arial"/>
            </a:endParaRPr>
          </a:p>
          <a:p>
            <a:pPr marL="184759" marR="5079" indent="-172696">
              <a:spcBef>
                <a:spcPts val="1090"/>
              </a:spcBef>
              <a:buChar char="•"/>
              <a:tabLst>
                <a:tab pos="185394" algn="l"/>
              </a:tabLst>
            </a:pPr>
            <a:r>
              <a:rPr sz="1100" b="1" spc="-5">
                <a:latin typeface="Arial"/>
                <a:cs typeface="Arial"/>
              </a:rPr>
              <a:t>‘impartiality’ </a:t>
            </a:r>
            <a:r>
              <a:rPr sz="1100" spc="-5">
                <a:latin typeface="Arial"/>
                <a:cs typeface="Arial"/>
              </a:rPr>
              <a:t>is </a:t>
            </a:r>
            <a:r>
              <a:rPr sz="1100">
                <a:latin typeface="Arial"/>
                <a:cs typeface="Arial"/>
              </a:rPr>
              <a:t>acting </a:t>
            </a:r>
            <a:r>
              <a:rPr sz="1100" spc="-5">
                <a:latin typeface="Arial"/>
                <a:cs typeface="Arial"/>
              </a:rPr>
              <a:t>solely </a:t>
            </a:r>
            <a:r>
              <a:rPr sz="1100">
                <a:latin typeface="Arial"/>
                <a:cs typeface="Arial"/>
              </a:rPr>
              <a:t>according to the </a:t>
            </a:r>
            <a:r>
              <a:rPr sz="1100" spc="-5">
                <a:latin typeface="Arial"/>
                <a:cs typeface="Arial"/>
              </a:rPr>
              <a:t>merits </a:t>
            </a:r>
            <a:r>
              <a:rPr sz="1100">
                <a:latin typeface="Arial"/>
                <a:cs typeface="Arial"/>
              </a:rPr>
              <a:t>of the case and </a:t>
            </a:r>
            <a:r>
              <a:rPr sz="1100" spc="-5">
                <a:latin typeface="Arial"/>
                <a:cs typeface="Arial"/>
              </a:rPr>
              <a:t>serving</a:t>
            </a:r>
            <a:r>
              <a:rPr sz="1100" spc="-210">
                <a:latin typeface="Arial"/>
                <a:cs typeface="Arial"/>
              </a:rPr>
              <a:t> </a:t>
            </a:r>
            <a:r>
              <a:rPr lang="en-GB" sz="1100" spc="-210">
                <a:latin typeface="Arial"/>
                <a:cs typeface="Arial"/>
              </a:rPr>
              <a:t> </a:t>
            </a:r>
            <a:r>
              <a:rPr sz="1100" spc="-5">
                <a:latin typeface="Arial"/>
                <a:cs typeface="Arial"/>
              </a:rPr>
              <a:t>equally well governments </a:t>
            </a:r>
            <a:r>
              <a:rPr sz="1100">
                <a:latin typeface="Arial"/>
                <a:cs typeface="Arial"/>
              </a:rPr>
              <a:t>of </a:t>
            </a:r>
            <a:r>
              <a:rPr sz="1100" spc="-5">
                <a:latin typeface="Arial"/>
                <a:cs typeface="Arial"/>
              </a:rPr>
              <a:t>different political</a:t>
            </a:r>
            <a:r>
              <a:rPr sz="1100" spc="-85">
                <a:latin typeface="Arial"/>
                <a:cs typeface="Arial"/>
              </a:rPr>
              <a:t> </a:t>
            </a:r>
            <a:r>
              <a:rPr sz="1100" spc="-5">
                <a:latin typeface="Arial"/>
                <a:cs typeface="Arial"/>
              </a:rPr>
              <a:t>persuasions</a:t>
            </a:r>
            <a:endParaRPr sz="1100">
              <a:latin typeface="Arial"/>
              <a:cs typeface="Arial"/>
            </a:endParaRPr>
          </a:p>
          <a:p>
            <a:pPr marL="12698" marR="119997">
              <a:spcBef>
                <a:spcPts val="1105"/>
              </a:spcBef>
            </a:pPr>
            <a:r>
              <a:rPr sz="1100">
                <a:latin typeface="Arial"/>
                <a:cs typeface="Arial"/>
              </a:rPr>
              <a:t>The </a:t>
            </a:r>
            <a:r>
              <a:rPr sz="1100" spc="-5">
                <a:latin typeface="Arial"/>
                <a:cs typeface="Arial"/>
              </a:rPr>
              <a:t>Leadership </a:t>
            </a:r>
            <a:r>
              <a:rPr sz="1100">
                <a:latin typeface="Arial"/>
                <a:cs typeface="Arial"/>
              </a:rPr>
              <a:t>Statement </a:t>
            </a:r>
            <a:r>
              <a:rPr sz="1100" spc="-5">
                <a:latin typeface="Arial"/>
                <a:cs typeface="Arial"/>
              </a:rPr>
              <a:t>explicitly </a:t>
            </a:r>
            <a:r>
              <a:rPr sz="1100">
                <a:latin typeface="Arial"/>
                <a:cs typeface="Arial"/>
              </a:rPr>
              <a:t>sets </a:t>
            </a:r>
            <a:r>
              <a:rPr sz="1100" spc="-5">
                <a:latin typeface="Arial"/>
                <a:cs typeface="Arial"/>
              </a:rPr>
              <a:t>out </a:t>
            </a:r>
            <a:r>
              <a:rPr sz="1100">
                <a:latin typeface="Arial"/>
                <a:cs typeface="Arial"/>
              </a:rPr>
              <a:t>the </a:t>
            </a:r>
            <a:r>
              <a:rPr sz="1100" spc="-5">
                <a:latin typeface="Arial"/>
                <a:cs typeface="Arial"/>
              </a:rPr>
              <a:t>behaviour </a:t>
            </a:r>
            <a:r>
              <a:rPr sz="1100">
                <a:latin typeface="Arial"/>
                <a:cs typeface="Arial"/>
              </a:rPr>
              <a:t>that </a:t>
            </a:r>
            <a:r>
              <a:rPr sz="1100" spc="-5">
                <a:latin typeface="Arial"/>
                <a:cs typeface="Arial"/>
              </a:rPr>
              <a:t>is expected </a:t>
            </a:r>
            <a:r>
              <a:rPr sz="1100">
                <a:latin typeface="Arial"/>
                <a:cs typeface="Arial"/>
              </a:rPr>
              <a:t>from </a:t>
            </a:r>
            <a:r>
              <a:rPr sz="1100" spc="-5">
                <a:latin typeface="Arial"/>
                <a:cs typeface="Arial"/>
              </a:rPr>
              <a:t>all  </a:t>
            </a:r>
            <a:r>
              <a:rPr sz="1100">
                <a:latin typeface="Arial"/>
                <a:cs typeface="Arial"/>
              </a:rPr>
              <a:t>leaders </a:t>
            </a:r>
            <a:r>
              <a:rPr sz="1100" spc="-5">
                <a:latin typeface="Arial"/>
                <a:cs typeface="Arial"/>
              </a:rPr>
              <a:t>across </a:t>
            </a:r>
            <a:r>
              <a:rPr sz="1100">
                <a:latin typeface="Arial"/>
                <a:cs typeface="Arial"/>
              </a:rPr>
              <a:t>the </a:t>
            </a:r>
            <a:r>
              <a:rPr sz="1100" spc="-5">
                <a:latin typeface="Arial"/>
                <a:cs typeface="Arial"/>
              </a:rPr>
              <a:t>Civil</a:t>
            </a:r>
            <a:r>
              <a:rPr sz="1100" spc="-65">
                <a:latin typeface="Arial"/>
                <a:cs typeface="Arial"/>
              </a:rPr>
              <a:t> </a:t>
            </a:r>
            <a:r>
              <a:rPr sz="1100" spc="-5">
                <a:latin typeface="Arial"/>
                <a:cs typeface="Arial"/>
              </a:rPr>
              <a:t>Service.</a:t>
            </a:r>
            <a:endParaRPr sz="1100">
              <a:latin typeface="Arial"/>
              <a:cs typeface="Arial"/>
            </a:endParaRPr>
          </a:p>
        </p:txBody>
      </p:sp>
      <p:pic>
        <p:nvPicPr>
          <p:cNvPr id="15" name="Picture 14">
            <a:extLst>
              <a:ext uri="{FF2B5EF4-FFF2-40B4-BE49-F238E27FC236}">
                <a16:creationId xmlns:a16="http://schemas.microsoft.com/office/drawing/2014/main" id="{A9592972-0E4B-41ED-B03D-3EC88E2A5D9E}"/>
              </a:ext>
            </a:extLst>
          </p:cNvPr>
          <p:cNvPicPr>
            <a:picLocks noChangeAspect="1"/>
          </p:cNvPicPr>
          <p:nvPr/>
        </p:nvPicPr>
        <p:blipFill rotWithShape="1">
          <a:blip r:embed="rId5"/>
          <a:srcRect l="22290" t="18410" r="28550" b="6498"/>
          <a:stretch/>
        </p:blipFill>
        <p:spPr>
          <a:xfrm>
            <a:off x="1256420" y="1257368"/>
            <a:ext cx="4281434" cy="3088457"/>
          </a:xfrm>
          <a:prstGeom prst="rect">
            <a:avLst/>
          </a:prstGeom>
        </p:spPr>
      </p:pic>
    </p:spTree>
    <p:extLst>
      <p:ext uri="{BB962C8B-B14F-4D97-AF65-F5344CB8AC3E}">
        <p14:creationId xmlns:p14="http://schemas.microsoft.com/office/powerpoint/2010/main" val="188760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8</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542262" y="1201479"/>
            <a:ext cx="5800061" cy="5155257"/>
          </a:xfrm>
          <a:prstGeom prst="rect">
            <a:avLst/>
          </a:prstGeom>
          <a:noFill/>
        </p:spPr>
        <p:txBody>
          <a:bodyPr wrap="square" lIns="91440" tIns="45720" rIns="91440" bIns="45720" rtlCol="0" anchor="t">
            <a:spAutoFit/>
          </a:bodyPr>
          <a:lstStyle/>
          <a:p>
            <a:pPr marL="12698">
              <a:spcBef>
                <a:spcPts val="95"/>
              </a:spcBef>
            </a:pPr>
            <a:r>
              <a:rPr lang="en-GB" sz="1400" b="1" spc="-10" dirty="0">
                <a:solidFill>
                  <a:srgbClr val="04609B"/>
                </a:solidFill>
                <a:latin typeface="Arial"/>
                <a:cs typeface="Arial"/>
              </a:rPr>
              <a:t>Our</a:t>
            </a:r>
            <a:r>
              <a:rPr lang="en-GB" sz="1400" b="1" spc="15" dirty="0">
                <a:solidFill>
                  <a:srgbClr val="04609B"/>
                </a:solidFill>
                <a:latin typeface="Arial"/>
                <a:cs typeface="Arial"/>
              </a:rPr>
              <a:t> </a:t>
            </a:r>
            <a:r>
              <a:rPr lang="en-GB" sz="1400" b="1" spc="-5" dirty="0">
                <a:solidFill>
                  <a:srgbClr val="04609B"/>
                </a:solidFill>
                <a:latin typeface="Arial"/>
                <a:cs typeface="Arial"/>
              </a:rPr>
              <a:t>Executive Committee </a:t>
            </a:r>
          </a:p>
          <a:p>
            <a:endParaRPr lang="en-GB" altLang="en-US" sz="1100" b="1" u="sng" dirty="0">
              <a:latin typeface="Arial" panose="020B0604020202020204" pitchFamily="34" charset="0"/>
              <a:cs typeface="Arial" panose="020B0604020202020204" pitchFamily="34" charset="0"/>
              <a:sym typeface="Arial" panose="020B0604020202020204" pitchFamily="34" charset="0"/>
            </a:endParaRPr>
          </a:p>
          <a:p>
            <a:r>
              <a:rPr lang="en-GB" altLang="en-US" sz="1100" dirty="0">
                <a:latin typeface="Arial"/>
                <a:cs typeface="Arial"/>
                <a:sym typeface="Arial" panose="020B0604020202020204" pitchFamily="34" charset="0"/>
              </a:rPr>
              <a:t>Purpose and Authority</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The Executive Committee is the senior executive leadership team for the Ministry of Justice.  It also supports the Permanent Secretary in his duties as principal adviser to the Secretary of State and as the department’s Principal Accounting Officer. Its remit is:</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 Develop and maintain the department’s strategy and plans for the future.</a:t>
            </a:r>
          </a:p>
          <a:p>
            <a:r>
              <a:rPr lang="en-GB" altLang="en-US" sz="1100" dirty="0">
                <a:latin typeface="Arial"/>
                <a:cs typeface="Arial"/>
                <a:sym typeface="Arial" panose="020B0604020202020204" pitchFamily="34" charset="0"/>
              </a:rPr>
              <a:t>- Take a balanced view of the department’s approach to managing opportunity and risk.</a:t>
            </a:r>
          </a:p>
          <a:p>
            <a:r>
              <a:rPr lang="en-GB" altLang="en-US" sz="1100" dirty="0">
                <a:latin typeface="Arial"/>
                <a:cs typeface="Arial"/>
                <a:sym typeface="Arial" panose="020B0604020202020204" pitchFamily="34" charset="0"/>
              </a:rPr>
              <a:t>- Prioritise and allocate financial and other resources.</a:t>
            </a:r>
          </a:p>
          <a:p>
            <a:r>
              <a:rPr lang="en-GB" altLang="en-US" sz="1100" dirty="0">
                <a:latin typeface="Arial"/>
                <a:cs typeface="Arial"/>
                <a:sym typeface="Arial" panose="020B0604020202020204" pitchFamily="34" charset="0"/>
              </a:rPr>
              <a:t>- Provide assurance that internal controls operate properly.</a:t>
            </a:r>
          </a:p>
          <a:p>
            <a:r>
              <a:rPr lang="en-GB" altLang="en-US" sz="1100" dirty="0">
                <a:latin typeface="Arial"/>
                <a:cs typeface="Arial"/>
                <a:sym typeface="Arial" panose="020B0604020202020204" pitchFamily="34" charset="0"/>
              </a:rPr>
              <a:t>- Provide support and assurance for major policies and projects.</a:t>
            </a:r>
          </a:p>
          <a:p>
            <a:r>
              <a:rPr lang="en-GB" altLang="en-US" sz="1100" dirty="0">
                <a:latin typeface="Arial"/>
                <a:cs typeface="Arial"/>
                <a:sym typeface="Arial" panose="020B0604020202020204" pitchFamily="34" charset="0"/>
              </a:rPr>
              <a:t>- Develop and promote the department’s culture, values, approach to diversity &amp; inclusion.</a:t>
            </a:r>
          </a:p>
          <a:p>
            <a:pPr marL="171426" indent="-171426">
              <a:buFontTx/>
              <a:buChar char="-"/>
            </a:pPr>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Full members:</a:t>
            </a:r>
          </a:p>
          <a:p>
            <a:endParaRPr lang="en-GB" altLang="en-US" sz="1100" dirty="0">
              <a:latin typeface="Arial"/>
              <a:cs typeface="Arial"/>
              <a:sym typeface="Arial" panose="020B0604020202020204" pitchFamily="34" charset="0"/>
            </a:endParaRPr>
          </a:p>
          <a:p>
            <a:r>
              <a:rPr lang="en-GB" altLang="en-US" sz="1100" dirty="0">
                <a:latin typeface="Arial"/>
                <a:cs typeface="Arial"/>
                <a:sym typeface="Arial" panose="020B0604020202020204" pitchFamily="34" charset="0"/>
              </a:rPr>
              <a:t>Permanent Secretary (Chair)</a:t>
            </a:r>
          </a:p>
          <a:p>
            <a:r>
              <a:rPr lang="en-GB" altLang="en-US" sz="1100" dirty="0">
                <a:latin typeface="Arial"/>
                <a:cs typeface="Arial"/>
                <a:sym typeface="Arial" panose="020B0604020202020204" pitchFamily="34" charset="0"/>
              </a:rPr>
              <a:t>Director General, Prisons</a:t>
            </a:r>
          </a:p>
          <a:p>
            <a:r>
              <a:rPr lang="en-GB" altLang="en-US" sz="1100" dirty="0">
                <a:latin typeface="Arial"/>
                <a:cs typeface="Arial"/>
                <a:sym typeface="Arial" panose="020B0604020202020204" pitchFamily="34" charset="0"/>
              </a:rPr>
              <a:t>Chief Executive Officer, HM Prison &amp; Probation Service</a:t>
            </a:r>
          </a:p>
          <a:p>
            <a:r>
              <a:rPr lang="en-GB" altLang="en-US" sz="1100" dirty="0">
                <a:latin typeface="Arial"/>
                <a:cs typeface="Arial"/>
                <a:sym typeface="Arial" panose="020B0604020202020204" pitchFamily="34" charset="0"/>
              </a:rPr>
              <a:t>Interim Director General, Policy and Strategy Group</a:t>
            </a:r>
          </a:p>
          <a:p>
            <a:r>
              <a:rPr lang="en-GB" altLang="en-US" sz="1100" dirty="0">
                <a:latin typeface="Arial"/>
                <a:cs typeface="Arial"/>
                <a:sym typeface="Arial" panose="020B0604020202020204" pitchFamily="34" charset="0"/>
              </a:rPr>
              <a:t>Director, MoJ Legal Advisers</a:t>
            </a:r>
          </a:p>
          <a:p>
            <a:r>
              <a:rPr lang="en-GB" altLang="en-US" sz="1100" dirty="0">
                <a:latin typeface="Arial"/>
                <a:cs typeface="Arial"/>
                <a:sym typeface="Arial" panose="020B0604020202020204" pitchFamily="34" charset="0"/>
              </a:rPr>
              <a:t>Interim Chief Financial Officer</a:t>
            </a:r>
          </a:p>
          <a:p>
            <a:r>
              <a:rPr lang="en-GB" altLang="en-US" sz="1100" dirty="0">
                <a:latin typeface="Arial"/>
                <a:cs typeface="Arial"/>
                <a:sym typeface="Arial" panose="020B0604020202020204" pitchFamily="34" charset="0"/>
              </a:rPr>
              <a:t>Director General, Probation and Wales</a:t>
            </a:r>
          </a:p>
          <a:p>
            <a:r>
              <a:rPr lang="en-GB" altLang="en-US" sz="1100" dirty="0">
                <a:latin typeface="Arial"/>
                <a:cs typeface="Arial"/>
                <a:sym typeface="Arial" panose="020B0604020202020204" pitchFamily="34" charset="0"/>
              </a:rPr>
              <a:t>Interim CEO, HM Courts and Tribunals Service</a:t>
            </a:r>
          </a:p>
          <a:p>
            <a:r>
              <a:rPr lang="en-GB" altLang="en-US" sz="1100" dirty="0">
                <a:latin typeface="Arial"/>
                <a:cs typeface="Arial"/>
                <a:sym typeface="Arial" panose="020B0604020202020204" pitchFamily="34" charset="0"/>
              </a:rPr>
              <a:t>Chief People Officer</a:t>
            </a:r>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dirty="0"/>
          </a:p>
        </p:txBody>
      </p:sp>
      <p:cxnSp>
        <p:nvCxnSpPr>
          <p:cNvPr id="16" name="Straight Connector 15">
            <a:extLst>
              <a:ext uri="{FF2B5EF4-FFF2-40B4-BE49-F238E27FC236}">
                <a16:creationId xmlns:a16="http://schemas.microsoft.com/office/drawing/2014/main" id="{65ACC368-A4CD-47CF-BAA1-2295F9E9A39A}"/>
              </a:ext>
            </a:extLst>
          </p:cNvPr>
          <p:cNvCxnSpPr>
            <a:cxnSpLocks/>
          </p:cNvCxnSpPr>
          <p:nvPr/>
        </p:nvCxnSpPr>
        <p:spPr>
          <a:xfrm flipV="1">
            <a:off x="5258589" y="7447194"/>
            <a:ext cx="0" cy="62273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FEE98F-37A7-4EE7-8456-B05A8167A8C9}"/>
              </a:ext>
            </a:extLst>
          </p:cNvPr>
          <p:cNvCxnSpPr>
            <a:cxnSpLocks/>
          </p:cNvCxnSpPr>
          <p:nvPr/>
        </p:nvCxnSpPr>
        <p:spPr>
          <a:xfrm flipH="1" flipV="1">
            <a:off x="4515467" y="7447194"/>
            <a:ext cx="2228" cy="56613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65E4F2-3299-4405-B722-D5409F946091}"/>
              </a:ext>
            </a:extLst>
          </p:cNvPr>
          <p:cNvCxnSpPr>
            <a:cxnSpLocks/>
          </p:cNvCxnSpPr>
          <p:nvPr/>
        </p:nvCxnSpPr>
        <p:spPr>
          <a:xfrm flipH="1" flipV="1">
            <a:off x="2796703" y="7441629"/>
            <a:ext cx="5721" cy="63563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D073B9-7E2B-48F0-B3AF-CB0D2CF21B54}"/>
              </a:ext>
            </a:extLst>
          </p:cNvPr>
          <p:cNvCxnSpPr>
            <a:cxnSpLocks/>
          </p:cNvCxnSpPr>
          <p:nvPr/>
        </p:nvCxnSpPr>
        <p:spPr>
          <a:xfrm flipV="1">
            <a:off x="6011610" y="7440534"/>
            <a:ext cx="0" cy="5592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12CF21-3343-47CA-B46E-0D1B648461B2}"/>
              </a:ext>
            </a:extLst>
          </p:cNvPr>
          <p:cNvCxnSpPr>
            <a:cxnSpLocks/>
          </p:cNvCxnSpPr>
          <p:nvPr/>
        </p:nvCxnSpPr>
        <p:spPr>
          <a:xfrm flipV="1">
            <a:off x="3282415" y="6981652"/>
            <a:ext cx="0" cy="4655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6D9A181-C213-4FA2-9C6D-3C6A65127E68}"/>
              </a:ext>
            </a:extLst>
          </p:cNvPr>
          <p:cNvSpPr/>
          <p:nvPr/>
        </p:nvSpPr>
        <p:spPr>
          <a:xfrm>
            <a:off x="335111" y="4167559"/>
            <a:ext cx="6231397" cy="3141076"/>
          </a:xfrm>
          <a:prstGeom prst="rect">
            <a:avLst/>
          </a:prstGeom>
          <a:noFill/>
        </p:spPr>
      </p:sp>
      <p:sp>
        <p:nvSpPr>
          <p:cNvPr id="22" name="Freeform: Shape 21">
            <a:extLst>
              <a:ext uri="{FF2B5EF4-FFF2-40B4-BE49-F238E27FC236}">
                <a16:creationId xmlns:a16="http://schemas.microsoft.com/office/drawing/2014/main" id="{C21650EC-771E-4699-93CD-55D087F1600C}"/>
              </a:ext>
            </a:extLst>
          </p:cNvPr>
          <p:cNvSpPr/>
          <p:nvPr/>
        </p:nvSpPr>
        <p:spPr>
          <a:xfrm>
            <a:off x="2946720" y="6853129"/>
            <a:ext cx="646055" cy="400047"/>
          </a:xfrm>
          <a:custGeom>
            <a:avLst/>
            <a:gdLst>
              <a:gd name="connsiteX0" fmla="*/ 0 w 1402360"/>
              <a:gd name="connsiteY0" fmla="*/ 0 h 711194"/>
              <a:gd name="connsiteX1" fmla="*/ 1402360 w 1402360"/>
              <a:gd name="connsiteY1" fmla="*/ 0 h 711194"/>
              <a:gd name="connsiteX2" fmla="*/ 1402360 w 1402360"/>
              <a:gd name="connsiteY2" fmla="*/ 711194 h 711194"/>
              <a:gd name="connsiteX3" fmla="*/ 0 w 1402360"/>
              <a:gd name="connsiteY3" fmla="*/ 711194 h 711194"/>
              <a:gd name="connsiteX4" fmla="*/ 0 w 1402360"/>
              <a:gd name="connsiteY4" fmla="*/ 0 h 71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360" h="711194">
                <a:moveTo>
                  <a:pt x="0" y="0"/>
                </a:moveTo>
                <a:lnTo>
                  <a:pt x="1402360" y="0"/>
                </a:lnTo>
                <a:lnTo>
                  <a:pt x="1402360" y="711194"/>
                </a:lnTo>
                <a:lnTo>
                  <a:pt x="0" y="711194"/>
                </a:lnTo>
                <a:lnTo>
                  <a:pt x="0" y="0"/>
                </a:lnTo>
                <a:close/>
              </a:path>
            </a:pathLst>
          </a:custGeom>
          <a:solidFill>
            <a:srgbClr val="002060"/>
          </a:solidFill>
          <a:ln>
            <a:solidFill>
              <a:srgbClr val="002060"/>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GB" sz="619" b="1" kern="0" dirty="0">
                <a:latin typeface="Arial"/>
                <a:cs typeface="Arial"/>
              </a:rPr>
              <a:t>Antonia Romeo</a:t>
            </a:r>
            <a:endParaRPr lang="en-GB" sz="619" b="1" kern="0" dirty="0">
              <a:latin typeface="Arial" panose="020B0604020202020204" pitchFamily="34" charset="0"/>
              <a:cs typeface="Arial" panose="020B0604020202020204" pitchFamily="34" charset="0"/>
            </a:endParaRPr>
          </a:p>
          <a:p>
            <a:pPr algn="ctr" defTabSz="274995">
              <a:spcBef>
                <a:spcPct val="0"/>
              </a:spcBef>
              <a:spcAft>
                <a:spcPts val="338"/>
              </a:spcAft>
            </a:pPr>
            <a:r>
              <a:rPr lang="en-GB" sz="619" kern="0" dirty="0">
                <a:latin typeface="Arial"/>
                <a:cs typeface="Arial"/>
              </a:rPr>
              <a:t> Permanent Secretary</a:t>
            </a:r>
          </a:p>
        </p:txBody>
      </p:sp>
      <p:sp>
        <p:nvSpPr>
          <p:cNvPr id="23" name="Freeform: Shape 22">
            <a:extLst>
              <a:ext uri="{FF2B5EF4-FFF2-40B4-BE49-F238E27FC236}">
                <a16:creationId xmlns:a16="http://schemas.microsoft.com/office/drawing/2014/main" id="{F6FED945-A8C7-4309-BEC9-5CAE40704473}"/>
              </a:ext>
            </a:extLst>
          </p:cNvPr>
          <p:cNvSpPr/>
          <p:nvPr/>
        </p:nvSpPr>
        <p:spPr>
          <a:xfrm>
            <a:off x="346365" y="8176256"/>
            <a:ext cx="600776" cy="851680"/>
          </a:xfrm>
          <a:custGeom>
            <a:avLst/>
            <a:gdLst>
              <a:gd name="connsiteX0" fmla="*/ 0 w 1308856"/>
              <a:gd name="connsiteY0" fmla="*/ 0 h 1376230"/>
              <a:gd name="connsiteX1" fmla="*/ 1308856 w 1308856"/>
              <a:gd name="connsiteY1" fmla="*/ 0 h 1376230"/>
              <a:gd name="connsiteX2" fmla="*/ 1308856 w 1308856"/>
              <a:gd name="connsiteY2" fmla="*/ 1376230 h 1376230"/>
              <a:gd name="connsiteX3" fmla="*/ 0 w 1308856"/>
              <a:gd name="connsiteY3" fmla="*/ 1376230 h 1376230"/>
              <a:gd name="connsiteX4" fmla="*/ 0 w 1308856"/>
              <a:gd name="connsiteY4" fmla="*/ 0 h 137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0">
                <a:moveTo>
                  <a:pt x="0" y="0"/>
                </a:moveTo>
                <a:lnTo>
                  <a:pt x="1308856" y="0"/>
                </a:lnTo>
                <a:lnTo>
                  <a:pt x="1308856" y="1376230"/>
                </a:lnTo>
                <a:lnTo>
                  <a:pt x="0" y="1376230"/>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James McEwen</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Interim Chief Financial Officer</a:t>
            </a:r>
          </a:p>
        </p:txBody>
      </p:sp>
      <p:sp>
        <p:nvSpPr>
          <p:cNvPr id="24" name="Freeform: Shape 23">
            <a:extLst>
              <a:ext uri="{FF2B5EF4-FFF2-40B4-BE49-F238E27FC236}">
                <a16:creationId xmlns:a16="http://schemas.microsoft.com/office/drawing/2014/main" id="{C9D23AB8-3D85-4388-B383-683E6B569052}"/>
              </a:ext>
            </a:extLst>
          </p:cNvPr>
          <p:cNvSpPr/>
          <p:nvPr/>
        </p:nvSpPr>
        <p:spPr>
          <a:xfrm>
            <a:off x="1047346" y="8176256"/>
            <a:ext cx="615156"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lnSpc>
                <a:spcPct val="90000"/>
              </a:lnSpc>
              <a:spcAft>
                <a:spcPct val="35000"/>
              </a:spcAft>
            </a:pPr>
            <a:r>
              <a:rPr lang="en-GB" sz="619" b="1" dirty="0">
                <a:latin typeface="Arial"/>
                <a:cs typeface="Arial"/>
              </a:rPr>
              <a:t>Jerome Glass</a:t>
            </a:r>
            <a:endParaRPr lang="en-GB" sz="619" b="1" dirty="0">
              <a:latin typeface="Arial" panose="020B0604020202020204" pitchFamily="34" charset="0"/>
              <a:cs typeface="Arial" panose="020B0604020202020204" pitchFamily="34" charset="0"/>
            </a:endParaRPr>
          </a:p>
          <a:p>
            <a:pPr algn="ctr" defTabSz="274995">
              <a:lnSpc>
                <a:spcPct val="90000"/>
              </a:lnSpc>
              <a:spcAft>
                <a:spcPct val="35000"/>
              </a:spcAft>
            </a:pPr>
            <a:r>
              <a:rPr lang="en-US" altLang="zh-CN" sz="619" kern="0" dirty="0">
                <a:solidFill>
                  <a:srgbClr val="FFFFFF"/>
                </a:solidFill>
                <a:latin typeface="Arial"/>
                <a:ea typeface="宋体"/>
                <a:cs typeface="Arial"/>
              </a:rPr>
              <a:t>Interim Director General</a:t>
            </a:r>
            <a:endParaRPr lang="en-US" altLang="zh-CN" sz="619" kern="0" dirty="0">
              <a:solidFill>
                <a:srgbClr val="FFFFFF"/>
              </a:solidFill>
              <a:latin typeface="Arial" panose="020B0604020202020204" pitchFamily="34" charset="0"/>
              <a:ea typeface="宋体"/>
              <a:cs typeface="Arial" panose="020B0604020202020204" pitchFamily="34" charset="0"/>
            </a:endParaRP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Policy and Strategy Group</a:t>
            </a:r>
          </a:p>
        </p:txBody>
      </p:sp>
      <p:sp>
        <p:nvSpPr>
          <p:cNvPr id="25" name="Freeform: Shape 24">
            <a:extLst>
              <a:ext uri="{FF2B5EF4-FFF2-40B4-BE49-F238E27FC236}">
                <a16:creationId xmlns:a16="http://schemas.microsoft.com/office/drawing/2014/main" id="{33FDF6B0-EDB3-459F-B1E8-61DB61A8952A}"/>
              </a:ext>
            </a:extLst>
          </p:cNvPr>
          <p:cNvSpPr/>
          <p:nvPr/>
        </p:nvSpPr>
        <p:spPr>
          <a:xfrm>
            <a:off x="1727048" y="8169971"/>
            <a:ext cx="658428" cy="859624"/>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Kevin Sadler</a:t>
            </a:r>
          </a:p>
          <a:p>
            <a:pPr algn="ctr" defTabSz="274995">
              <a:spcAft>
                <a:spcPts val="338"/>
              </a:spcAft>
            </a:pPr>
            <a:r>
              <a:rPr lang="en-US" altLang="zh-CN" sz="619" kern="0" dirty="0">
                <a:solidFill>
                  <a:srgbClr val="FFFFFF"/>
                </a:solidFill>
                <a:latin typeface="Arial"/>
                <a:ea typeface="宋体"/>
                <a:cs typeface="Arial"/>
              </a:rPr>
              <a:t>Acting Chief Executive</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Courts and Tribunals Service</a:t>
            </a:r>
          </a:p>
        </p:txBody>
      </p:sp>
      <p:sp>
        <p:nvSpPr>
          <p:cNvPr id="26" name="Freeform: Shape 25">
            <a:extLst>
              <a:ext uri="{FF2B5EF4-FFF2-40B4-BE49-F238E27FC236}">
                <a16:creationId xmlns:a16="http://schemas.microsoft.com/office/drawing/2014/main" id="{3800CDA8-4019-4892-A051-463C1E7C2B81}"/>
              </a:ext>
            </a:extLst>
          </p:cNvPr>
          <p:cNvSpPr/>
          <p:nvPr/>
        </p:nvSpPr>
        <p:spPr>
          <a:xfrm>
            <a:off x="4936998" y="8178616"/>
            <a:ext cx="643182"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US" altLang="zh-CN" sz="619" b="1" kern="0" dirty="0">
                <a:solidFill>
                  <a:srgbClr val="FFFFFF"/>
                </a:solidFill>
                <a:latin typeface="Arial" panose="020B0604020202020204" pitchFamily="34" charset="0"/>
                <a:cs typeface="Arial" panose="020B0604020202020204" pitchFamily="34" charset="0"/>
              </a:rPr>
              <a:t>Mark Adam</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Interim Chief People Officer</a:t>
            </a:r>
          </a:p>
        </p:txBody>
      </p:sp>
      <p:sp>
        <p:nvSpPr>
          <p:cNvPr id="27" name="Freeform: Shape 26">
            <a:extLst>
              <a:ext uri="{FF2B5EF4-FFF2-40B4-BE49-F238E27FC236}">
                <a16:creationId xmlns:a16="http://schemas.microsoft.com/office/drawing/2014/main" id="{09CA50C5-D36B-4DE8-B81C-61191B415741}"/>
              </a:ext>
            </a:extLst>
          </p:cNvPr>
          <p:cNvSpPr/>
          <p:nvPr/>
        </p:nvSpPr>
        <p:spPr>
          <a:xfrm>
            <a:off x="5697322" y="8178616"/>
            <a:ext cx="647494" cy="859624"/>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Aft>
                <a:spcPts val="338"/>
              </a:spcAft>
            </a:pPr>
            <a:r>
              <a:rPr lang="en-US" altLang="zh-CN" sz="619" b="1" kern="0" dirty="0">
                <a:solidFill>
                  <a:srgbClr val="FFFFFF"/>
                </a:solidFill>
                <a:latin typeface="Arial" panose="020B0604020202020204" pitchFamily="34" charset="0"/>
                <a:cs typeface="Arial" panose="020B0604020202020204" pitchFamily="34" charset="0"/>
              </a:rPr>
              <a:t>Naomi Mallick</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MoJ Legal Advisors</a:t>
            </a:r>
          </a:p>
        </p:txBody>
      </p:sp>
      <p:sp>
        <p:nvSpPr>
          <p:cNvPr id="28" name="Title 5">
            <a:extLst>
              <a:ext uri="{FF2B5EF4-FFF2-40B4-BE49-F238E27FC236}">
                <a16:creationId xmlns:a16="http://schemas.microsoft.com/office/drawing/2014/main" id="{BA60F312-F631-4FE3-94B6-A950CE0327BD}"/>
              </a:ext>
            </a:extLst>
          </p:cNvPr>
          <p:cNvSpPr txBox="1">
            <a:spLocks/>
          </p:cNvSpPr>
          <p:nvPr/>
        </p:nvSpPr>
        <p:spPr>
          <a:xfrm>
            <a:off x="346366" y="6106690"/>
            <a:ext cx="5539979" cy="202704"/>
          </a:xfrm>
          <a:prstGeom prst="rect">
            <a:avLst/>
          </a:prstGeom>
        </p:spPr>
        <p:txBody>
          <a:bodyPr>
            <a:noAutofit/>
          </a:bodyPr>
          <a:lstStyle>
            <a:lvl1pPr algn="l" defTabSz="685772"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GB" altLang="en-US" sz="1800" dirty="0">
                <a:latin typeface="Arial" panose="020B0604020202020204" pitchFamily="34" charset="0"/>
                <a:cs typeface="Arial" panose="020B0604020202020204" pitchFamily="34" charset="0"/>
              </a:rPr>
              <a:t>Executive Committee</a:t>
            </a:r>
          </a:p>
        </p:txBody>
      </p:sp>
      <p:pic>
        <p:nvPicPr>
          <p:cNvPr id="29" name="Picture 28">
            <a:extLst>
              <a:ext uri="{FF2B5EF4-FFF2-40B4-BE49-F238E27FC236}">
                <a16:creationId xmlns:a16="http://schemas.microsoft.com/office/drawing/2014/main" id="{7132FA42-D91F-48DC-AA89-981CEB415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322" y="7507231"/>
            <a:ext cx="647494" cy="620052"/>
          </a:xfrm>
          <a:prstGeom prst="rect">
            <a:avLst/>
          </a:prstGeom>
          <a:ln>
            <a:solidFill>
              <a:schemeClr val="tx1"/>
            </a:solidFill>
          </a:ln>
        </p:spPr>
      </p:pic>
      <p:sp>
        <p:nvSpPr>
          <p:cNvPr id="30" name="Freeform: Shape 29">
            <a:extLst>
              <a:ext uri="{FF2B5EF4-FFF2-40B4-BE49-F238E27FC236}">
                <a16:creationId xmlns:a16="http://schemas.microsoft.com/office/drawing/2014/main" id="{2569980B-2B86-482F-B1D8-B30965BD2218}"/>
              </a:ext>
            </a:extLst>
          </p:cNvPr>
          <p:cNvSpPr/>
          <p:nvPr/>
        </p:nvSpPr>
        <p:spPr>
          <a:xfrm>
            <a:off x="2483574" y="8174071"/>
            <a:ext cx="652177" cy="847208"/>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Jo Farrar </a:t>
            </a:r>
          </a:p>
          <a:p>
            <a:pPr algn="ctr" defTabSz="274995">
              <a:spcBef>
                <a:spcPct val="0"/>
              </a:spcBef>
              <a:spcAft>
                <a:spcPts val="338"/>
              </a:spcAft>
            </a:pPr>
            <a:r>
              <a:rPr lang="en-US" altLang="zh-CN" sz="563" kern="0" dirty="0">
                <a:solidFill>
                  <a:srgbClr val="FFFFFF"/>
                </a:solidFill>
                <a:latin typeface="Arial" panose="020B0604020202020204" pitchFamily="34" charset="0"/>
                <a:cs typeface="Arial" panose="020B0604020202020204" pitchFamily="34" charset="0"/>
              </a:rPr>
              <a:t>Second Permanent Secretary &amp; Chief Executive</a:t>
            </a:r>
          </a:p>
          <a:p>
            <a:pPr algn="ctr" defTabSz="274995">
              <a:spcBef>
                <a:spcPct val="0"/>
              </a:spcBef>
              <a:spcAft>
                <a:spcPts val="338"/>
              </a:spcAft>
            </a:pPr>
            <a:r>
              <a:rPr lang="en-US" altLang="zh-CN" sz="563" kern="0" dirty="0">
                <a:solidFill>
                  <a:srgbClr val="FFFFFF"/>
                </a:solidFill>
                <a:latin typeface="Arial" panose="020B0604020202020204" pitchFamily="34" charset="0"/>
                <a:cs typeface="Arial" panose="020B0604020202020204" pitchFamily="34" charset="0"/>
              </a:rPr>
              <a:t>Her Majesty’s Prison and Probation Service</a:t>
            </a:r>
          </a:p>
        </p:txBody>
      </p:sp>
      <p:cxnSp>
        <p:nvCxnSpPr>
          <p:cNvPr id="31" name="Straight Connector 30">
            <a:extLst>
              <a:ext uri="{FF2B5EF4-FFF2-40B4-BE49-F238E27FC236}">
                <a16:creationId xmlns:a16="http://schemas.microsoft.com/office/drawing/2014/main" id="{53944595-012C-4599-85A4-6E569AF6078F}"/>
              </a:ext>
            </a:extLst>
          </p:cNvPr>
          <p:cNvCxnSpPr>
            <a:cxnSpLocks/>
          </p:cNvCxnSpPr>
          <p:nvPr/>
        </p:nvCxnSpPr>
        <p:spPr>
          <a:xfrm>
            <a:off x="646752" y="7434573"/>
            <a:ext cx="5358552" cy="1662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29AD3F-BD1C-43FF-BC2E-41C94245C024}"/>
              </a:ext>
            </a:extLst>
          </p:cNvPr>
          <p:cNvCxnSpPr>
            <a:cxnSpLocks/>
          </p:cNvCxnSpPr>
          <p:nvPr/>
        </p:nvCxnSpPr>
        <p:spPr>
          <a:xfrm flipV="1">
            <a:off x="3769716" y="7441629"/>
            <a:ext cx="0" cy="62829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FE4191-DB4E-43DB-9F0B-59FEB9D0B6D4}"/>
              </a:ext>
            </a:extLst>
          </p:cNvPr>
          <p:cNvCxnSpPr>
            <a:cxnSpLocks/>
          </p:cNvCxnSpPr>
          <p:nvPr/>
        </p:nvCxnSpPr>
        <p:spPr>
          <a:xfrm flipV="1">
            <a:off x="2053724" y="7430571"/>
            <a:ext cx="0" cy="68571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F1CACC-B8D2-4804-B9E2-003056E6D3ED}"/>
              </a:ext>
            </a:extLst>
          </p:cNvPr>
          <p:cNvCxnSpPr>
            <a:cxnSpLocks/>
          </p:cNvCxnSpPr>
          <p:nvPr/>
        </p:nvCxnSpPr>
        <p:spPr>
          <a:xfrm flipH="1" flipV="1">
            <a:off x="646753" y="7430570"/>
            <a:ext cx="7315" cy="679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5" name="Picture 34" descr="https://s3-eu-west-2.amazonaws.com/intranet-prod-storage-1dvcquh7kophi/uploads/2019/02/Jo-Farrar_960x640px-650x433.jpg">
            <a:extLst>
              <a:ext uri="{FF2B5EF4-FFF2-40B4-BE49-F238E27FC236}">
                <a16:creationId xmlns:a16="http://schemas.microsoft.com/office/drawing/2014/main" id="{36E6CBB3-3E91-4048-B7FE-90B0432BD742}"/>
              </a:ext>
            </a:extLst>
          </p:cNvPr>
          <p:cNvPicPr/>
          <p:nvPr/>
        </p:nvPicPr>
        <p:blipFill rotWithShape="1">
          <a:blip r:embed="rId3" cstate="print">
            <a:extLst>
              <a:ext uri="{28A0092B-C50C-407E-A947-70E740481C1C}">
                <a14:useLocalDpi xmlns:a14="http://schemas.microsoft.com/office/drawing/2010/main" val="0"/>
              </a:ext>
            </a:extLst>
          </a:blip>
          <a:srcRect l="20404" t="6223" r="19737"/>
          <a:stretch/>
        </p:blipFill>
        <p:spPr bwMode="auto">
          <a:xfrm>
            <a:off x="2512769" y="7504472"/>
            <a:ext cx="620119" cy="629782"/>
          </a:xfrm>
          <a:prstGeom prst="rect">
            <a:avLst/>
          </a:prstGeom>
          <a:noFill/>
          <a:ln>
            <a:solidFill>
              <a:schemeClr val="tx1"/>
            </a:solidFill>
          </a:ln>
          <a:extLst>
            <a:ext uri="{53640926-AAD7-44D8-BBD7-CCE9431645EC}">
              <a14:shadowObscured xmlns:a14="http://schemas.microsoft.com/office/drawing/2010/main"/>
            </a:ext>
          </a:extLst>
        </p:spPr>
      </p:pic>
      <p:sp>
        <p:nvSpPr>
          <p:cNvPr id="36" name="Freeform: Shape 35">
            <a:extLst>
              <a:ext uri="{FF2B5EF4-FFF2-40B4-BE49-F238E27FC236}">
                <a16:creationId xmlns:a16="http://schemas.microsoft.com/office/drawing/2014/main" id="{5C3FCB9F-8F9A-416F-B39F-3A86F1413350}"/>
              </a:ext>
            </a:extLst>
          </p:cNvPr>
          <p:cNvSpPr/>
          <p:nvPr/>
        </p:nvSpPr>
        <p:spPr>
          <a:xfrm>
            <a:off x="3434486" y="8178616"/>
            <a:ext cx="644476" cy="851680"/>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Phil Copple</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 General Prisons</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Prison and Probation Service</a:t>
            </a:r>
          </a:p>
        </p:txBody>
      </p:sp>
      <p:pic>
        <p:nvPicPr>
          <p:cNvPr id="37" name="Picture 36" descr="A person wearing a suit and tie smiling at the camera&#10;&#10;Description generated with very high confidence">
            <a:extLst>
              <a:ext uri="{FF2B5EF4-FFF2-40B4-BE49-F238E27FC236}">
                <a16:creationId xmlns:a16="http://schemas.microsoft.com/office/drawing/2014/main" id="{451A7080-1F32-4FBD-89A1-DBF1715BCDDC}"/>
              </a:ext>
            </a:extLst>
          </p:cNvPr>
          <p:cNvPicPr/>
          <p:nvPr/>
        </p:nvPicPr>
        <p:blipFill rotWithShape="1">
          <a:blip r:embed="rId4" cstate="print">
            <a:extLst>
              <a:ext uri="{28A0092B-C50C-407E-A947-70E740481C1C}">
                <a14:useLocalDpi xmlns:a14="http://schemas.microsoft.com/office/drawing/2010/main" val="0"/>
              </a:ext>
            </a:extLst>
          </a:blip>
          <a:srcRect l="21485" t="3647" r="18576" b="43789"/>
          <a:stretch/>
        </p:blipFill>
        <p:spPr bwMode="auto">
          <a:xfrm>
            <a:off x="3432904" y="7507921"/>
            <a:ext cx="646058" cy="618675"/>
          </a:xfrm>
          <a:prstGeom prst="rect">
            <a:avLst/>
          </a:prstGeom>
          <a:ln>
            <a:solidFill>
              <a:schemeClr val="tx1"/>
            </a:solidFill>
          </a:ln>
          <a:extLst>
            <a:ext uri="{53640926-AAD7-44D8-BBD7-CCE9431645EC}">
              <a14:shadowObscured xmlns:a14="http://schemas.microsoft.com/office/drawing/2010/main"/>
            </a:ext>
          </a:extLst>
        </p:spPr>
      </p:pic>
      <p:sp>
        <p:nvSpPr>
          <p:cNvPr id="38" name="Freeform: Shape 37">
            <a:extLst>
              <a:ext uri="{FF2B5EF4-FFF2-40B4-BE49-F238E27FC236}">
                <a16:creationId xmlns:a16="http://schemas.microsoft.com/office/drawing/2014/main" id="{E8E8BAEE-F990-47B8-AA2E-7D7DB9D357ED}"/>
              </a:ext>
            </a:extLst>
          </p:cNvPr>
          <p:cNvSpPr/>
          <p:nvPr/>
        </p:nvSpPr>
        <p:spPr>
          <a:xfrm>
            <a:off x="4202229" y="8178616"/>
            <a:ext cx="643182" cy="851738"/>
          </a:xfrm>
          <a:custGeom>
            <a:avLst/>
            <a:gdLst>
              <a:gd name="connsiteX0" fmla="*/ 0 w 1308856"/>
              <a:gd name="connsiteY0" fmla="*/ 0 h 1376237"/>
              <a:gd name="connsiteX1" fmla="*/ 1308856 w 1308856"/>
              <a:gd name="connsiteY1" fmla="*/ 0 h 1376237"/>
              <a:gd name="connsiteX2" fmla="*/ 1308856 w 1308856"/>
              <a:gd name="connsiteY2" fmla="*/ 1376237 h 1376237"/>
              <a:gd name="connsiteX3" fmla="*/ 0 w 1308856"/>
              <a:gd name="connsiteY3" fmla="*/ 1376237 h 1376237"/>
              <a:gd name="connsiteX4" fmla="*/ 0 w 1308856"/>
              <a:gd name="connsiteY4" fmla="*/ 0 h 137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856" h="1376237">
                <a:moveTo>
                  <a:pt x="0" y="0"/>
                </a:moveTo>
                <a:lnTo>
                  <a:pt x="1308856" y="0"/>
                </a:lnTo>
                <a:lnTo>
                  <a:pt x="1308856" y="1376237"/>
                </a:lnTo>
                <a:lnTo>
                  <a:pt x="0" y="1376237"/>
                </a:lnTo>
                <a:lnTo>
                  <a:pt x="0" y="0"/>
                </a:lnTo>
                <a:close/>
              </a:path>
            </a:pathLst>
          </a:custGeom>
          <a:solidFill>
            <a:srgbClr val="2F69A1"/>
          </a:solidFill>
          <a:ln>
            <a:solidFill>
              <a:srgbClr val="2F69A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929" tIns="3929" rIns="3929" bIns="3929" numCol="1" spcCol="1270" anchor="ctr" anchorCtr="0">
            <a:noAutofit/>
          </a:bodyPr>
          <a:lstStyle/>
          <a:p>
            <a:pPr algn="ctr" defTabSz="274995">
              <a:spcBef>
                <a:spcPct val="0"/>
              </a:spcBef>
              <a:spcAft>
                <a:spcPts val="338"/>
              </a:spcAft>
            </a:pPr>
            <a:r>
              <a:rPr lang="en-US" altLang="zh-CN" sz="619" b="1" kern="0" dirty="0">
                <a:solidFill>
                  <a:srgbClr val="FFFFFF"/>
                </a:solidFill>
                <a:latin typeface="Arial" panose="020B0604020202020204" pitchFamily="34" charset="0"/>
                <a:cs typeface="Arial" panose="020B0604020202020204" pitchFamily="34" charset="0"/>
              </a:rPr>
              <a:t>Amy Rees</a:t>
            </a:r>
          </a:p>
          <a:p>
            <a:pPr algn="ctr" defTabSz="274995">
              <a:spcBef>
                <a:spcPct val="0"/>
              </a:spcBef>
              <a:spcAft>
                <a:spcPts val="338"/>
              </a:spcAft>
            </a:pPr>
            <a:r>
              <a:rPr lang="en-US" altLang="zh-CN" sz="619" kern="0" dirty="0">
                <a:solidFill>
                  <a:srgbClr val="FFFFFF"/>
                </a:solidFill>
                <a:latin typeface="Arial" panose="020B0604020202020204" pitchFamily="34" charset="0"/>
                <a:cs typeface="Arial" panose="020B0604020202020204" pitchFamily="34" charset="0"/>
              </a:rPr>
              <a:t>Director General, Probation and Wales</a:t>
            </a:r>
          </a:p>
          <a:p>
            <a:pPr algn="ctr" defTabSz="274995">
              <a:spcAft>
                <a:spcPts val="338"/>
              </a:spcAft>
            </a:pPr>
            <a:r>
              <a:rPr lang="en-US" altLang="zh-CN" sz="619" kern="0" dirty="0">
                <a:solidFill>
                  <a:srgbClr val="FFFFFF"/>
                </a:solidFill>
                <a:latin typeface="Arial" panose="020B0604020202020204" pitchFamily="34" charset="0"/>
                <a:cs typeface="Arial" panose="020B0604020202020204" pitchFamily="34" charset="0"/>
              </a:rPr>
              <a:t>Her Majesty’s Prison and Probation Service</a:t>
            </a:r>
          </a:p>
        </p:txBody>
      </p:sp>
      <p:pic>
        <p:nvPicPr>
          <p:cNvPr id="39" name="Picture 38" descr="A person posing for the camera&#10;&#10;Description generated with very high confidence">
            <a:extLst>
              <a:ext uri="{FF2B5EF4-FFF2-40B4-BE49-F238E27FC236}">
                <a16:creationId xmlns:a16="http://schemas.microsoft.com/office/drawing/2014/main" id="{825E6FBC-45CA-44E5-8496-9FB7E13E8177}"/>
              </a:ext>
            </a:extLst>
          </p:cNvPr>
          <p:cNvPicPr/>
          <p:nvPr/>
        </p:nvPicPr>
        <p:blipFill rotWithShape="1">
          <a:blip r:embed="rId5" cstate="print">
            <a:extLst>
              <a:ext uri="{28A0092B-C50C-407E-A947-70E740481C1C}">
                <a14:useLocalDpi xmlns:a14="http://schemas.microsoft.com/office/drawing/2010/main" val="0"/>
              </a:ext>
            </a:extLst>
          </a:blip>
          <a:srcRect l="24178" t="2332" r="16458" b="42736"/>
          <a:stretch/>
        </p:blipFill>
        <p:spPr bwMode="auto">
          <a:xfrm>
            <a:off x="4192562" y="7512898"/>
            <a:ext cx="643182" cy="621207"/>
          </a:xfrm>
          <a:prstGeom prst="rect">
            <a:avLst/>
          </a:prstGeom>
          <a:ln>
            <a:solidFill>
              <a:schemeClr val="tx1"/>
            </a:solidFill>
          </a:ln>
          <a:extLst>
            <a:ext uri="{53640926-AAD7-44D8-BBD7-CCE9431645EC}">
              <a14:shadowObscured xmlns:a14="http://schemas.microsoft.com/office/drawing/2010/main"/>
            </a:ext>
          </a:extLst>
        </p:spPr>
      </p:pic>
      <p:pic>
        <p:nvPicPr>
          <p:cNvPr id="40" name="Picture 39">
            <a:extLst>
              <a:ext uri="{FF2B5EF4-FFF2-40B4-BE49-F238E27FC236}">
                <a16:creationId xmlns:a16="http://schemas.microsoft.com/office/drawing/2014/main" id="{DB2666D0-9F1D-49A9-917E-EBB50A3E25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81" r="16017"/>
          <a:stretch/>
        </p:blipFill>
        <p:spPr>
          <a:xfrm>
            <a:off x="1733623" y="7504885"/>
            <a:ext cx="620118" cy="629220"/>
          </a:xfrm>
          <a:prstGeom prst="rect">
            <a:avLst/>
          </a:prstGeom>
          <a:ln>
            <a:solidFill>
              <a:schemeClr val="tx1"/>
            </a:solidFill>
          </a:ln>
        </p:spPr>
      </p:pic>
      <p:pic>
        <p:nvPicPr>
          <p:cNvPr id="41" name="Picture 40">
            <a:extLst>
              <a:ext uri="{FF2B5EF4-FFF2-40B4-BE49-F238E27FC236}">
                <a16:creationId xmlns:a16="http://schemas.microsoft.com/office/drawing/2014/main" id="{DBBB4661-DFA3-4542-9B92-85C7306549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933" y="7497375"/>
            <a:ext cx="625533" cy="629220"/>
          </a:xfrm>
          <a:prstGeom prst="rect">
            <a:avLst/>
          </a:prstGeom>
          <a:ln>
            <a:solidFill>
              <a:schemeClr val="tx1"/>
            </a:solidFill>
          </a:ln>
        </p:spPr>
      </p:pic>
      <p:pic>
        <p:nvPicPr>
          <p:cNvPr id="42" name="Picture 41" descr="A close up of a person&#10;&#10;Description automatically generated">
            <a:extLst>
              <a:ext uri="{FF2B5EF4-FFF2-40B4-BE49-F238E27FC236}">
                <a16:creationId xmlns:a16="http://schemas.microsoft.com/office/drawing/2014/main" id="{7FE0D241-D3F6-4696-9CB5-FBC9583809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576" y="7504472"/>
            <a:ext cx="623512" cy="617208"/>
          </a:xfrm>
          <a:prstGeom prst="rect">
            <a:avLst/>
          </a:prstGeom>
          <a:ln>
            <a:solidFill>
              <a:schemeClr val="tx1"/>
            </a:solidFill>
          </a:ln>
        </p:spPr>
      </p:pic>
      <p:pic>
        <p:nvPicPr>
          <p:cNvPr id="43" name="Picture 6" descr="Graphical user interface, application&#10;&#10;Description automatically generated">
            <a:extLst>
              <a:ext uri="{FF2B5EF4-FFF2-40B4-BE49-F238E27FC236}">
                <a16:creationId xmlns:a16="http://schemas.microsoft.com/office/drawing/2014/main" id="{BD34A049-574D-485D-B2A0-27F994550F8C}"/>
              </a:ext>
            </a:extLst>
          </p:cNvPr>
          <p:cNvPicPr>
            <a:picLocks noChangeAspect="1"/>
          </p:cNvPicPr>
          <p:nvPr/>
        </p:nvPicPr>
        <p:blipFill rotWithShape="1">
          <a:blip r:embed="rId9"/>
          <a:srcRect l="16092" t="25731" r="55266" b="21930"/>
          <a:stretch/>
        </p:blipFill>
        <p:spPr>
          <a:xfrm>
            <a:off x="2922216" y="6133272"/>
            <a:ext cx="676807" cy="683070"/>
          </a:xfrm>
          <a:prstGeom prst="rect">
            <a:avLst/>
          </a:prstGeom>
        </p:spPr>
      </p:pic>
      <p:pic>
        <p:nvPicPr>
          <p:cNvPr id="44" name="Picture 7" descr="image002">
            <a:extLst>
              <a:ext uri="{FF2B5EF4-FFF2-40B4-BE49-F238E27FC236}">
                <a16:creationId xmlns:a16="http://schemas.microsoft.com/office/drawing/2014/main" id="{94E6E021-0C00-4BF5-9691-5D5B0F0DC7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7376" y="7506845"/>
            <a:ext cx="729120" cy="6261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1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76D9C-27C3-4CF0-8E96-BE763F1CEE92}"/>
              </a:ext>
            </a:extLst>
          </p:cNvPr>
          <p:cNvSpPr>
            <a:spLocks noGrp="1"/>
          </p:cNvSpPr>
          <p:nvPr>
            <p:ph type="sldNum" sz="quarter" idx="12"/>
          </p:nvPr>
        </p:nvSpPr>
        <p:spPr/>
        <p:txBody>
          <a:bodyPr/>
          <a:lstStyle/>
          <a:p>
            <a:fld id="{B6F15528-21DE-4FAA-801E-634DDDAF4B2B}" type="slidenum">
              <a:rPr lang="en-GB" smtClean="0">
                <a:solidFill>
                  <a:schemeClr val="bg1"/>
                </a:solidFill>
              </a:rPr>
              <a:t>9</a:t>
            </a:fld>
            <a:endParaRPr lang="en-GB">
              <a:solidFill>
                <a:schemeClr val="bg1"/>
              </a:solidFill>
            </a:endParaRPr>
          </a:p>
        </p:txBody>
      </p:sp>
      <p:sp>
        <p:nvSpPr>
          <p:cNvPr id="3" name="TextBox 2">
            <a:extLst>
              <a:ext uri="{FF2B5EF4-FFF2-40B4-BE49-F238E27FC236}">
                <a16:creationId xmlns:a16="http://schemas.microsoft.com/office/drawing/2014/main" id="{0A24C4F5-A2E9-4937-BF62-038F53C62141}"/>
              </a:ext>
            </a:extLst>
          </p:cNvPr>
          <p:cNvSpPr txBox="1"/>
          <p:nvPr/>
        </p:nvSpPr>
        <p:spPr>
          <a:xfrm>
            <a:off x="435139" y="989915"/>
            <a:ext cx="5800061" cy="3677930"/>
          </a:xfrm>
          <a:prstGeom prst="rect">
            <a:avLst/>
          </a:prstGeom>
          <a:noFill/>
        </p:spPr>
        <p:txBody>
          <a:bodyPr wrap="square" lIns="91440" tIns="45720" rIns="91440" bIns="45720" rtlCol="0" anchor="t">
            <a:spAutoFit/>
          </a:bodyPr>
          <a:lstStyle/>
          <a:p>
            <a:r>
              <a:rPr lang="en-GB" b="1" spc="-10" dirty="0">
                <a:solidFill>
                  <a:srgbClr val="04609B"/>
                </a:solidFill>
                <a:latin typeface="Arial"/>
                <a:cs typeface="Arial"/>
              </a:rPr>
              <a:t>Strategy for the next 10 years</a:t>
            </a:r>
            <a:endParaRPr lang="en-GB" b="1" spc="-5" dirty="0">
              <a:solidFill>
                <a:srgbClr val="04609B"/>
              </a:solidFill>
              <a:latin typeface="Arial"/>
              <a:cs typeface="Arial"/>
            </a:endParaRPr>
          </a:p>
          <a:p>
            <a:endParaRPr lang="en-GB" b="1" dirty="0"/>
          </a:p>
          <a:p>
            <a:r>
              <a:rPr lang="en-GB" sz="1100" dirty="0">
                <a:latin typeface="Arial"/>
                <a:cs typeface="Arial"/>
              </a:rPr>
              <a:t>We are at the heart of the justice system, an organisation working together to bring the principles of justice to life for everyone in society. From our civil courts, tribunals and family law hearings, to criminal justice, prison and probation services. From seeing to it that sentences are served and offenders are encouraged to turn around their lives and become law-abiding citizens, keeping the public safe. From safeguarding victims and the vulnerable to regulating our legal services.</a:t>
            </a:r>
          </a:p>
          <a:p>
            <a:endParaRPr lang="en-GB" sz="1100" dirty="0">
              <a:latin typeface="Arial"/>
              <a:cs typeface="Arial"/>
            </a:endParaRPr>
          </a:p>
          <a:p>
            <a:r>
              <a:rPr lang="en-GB" sz="1100" dirty="0">
                <a:latin typeface="Arial"/>
                <a:cs typeface="Arial"/>
              </a:rPr>
              <a:t>We will</a:t>
            </a:r>
          </a:p>
          <a:p>
            <a:r>
              <a:rPr lang="en-GB" sz="1100" dirty="0">
                <a:latin typeface="Arial"/>
                <a:cs typeface="Arial"/>
              </a:rPr>
              <a:t>- deliver a modern courts and justice system</a:t>
            </a:r>
          </a:p>
          <a:p>
            <a:r>
              <a:rPr lang="en-GB" sz="1100" dirty="0">
                <a:latin typeface="Arial"/>
                <a:cs typeface="Arial"/>
              </a:rPr>
              <a:t>- create a prison and probation service that reforms offenders</a:t>
            </a:r>
          </a:p>
          <a:p>
            <a:r>
              <a:rPr lang="en-GB" sz="1100" dirty="0">
                <a:latin typeface="Arial"/>
                <a:cs typeface="Arial"/>
              </a:rPr>
              <a:t>- promote Global Britain and protect the rule of law, and</a:t>
            </a:r>
          </a:p>
          <a:p>
            <a:r>
              <a:rPr lang="en-GB" sz="1100" dirty="0">
                <a:latin typeface="Arial"/>
                <a:cs typeface="Arial"/>
              </a:rPr>
              <a:t>- create a transformed department that delivers excellent services.</a:t>
            </a:r>
          </a:p>
          <a:p>
            <a:endParaRPr lang="en-GB" altLang="en-US" sz="1400" b="1" u="sng" dirty="0">
              <a:latin typeface="Arial" panose="020B0604020202020204" pitchFamily="34" charset="0"/>
              <a:cs typeface="Arial" panose="020B0604020202020204" pitchFamily="34" charset="0"/>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sz="1100" dirty="0">
              <a:latin typeface="Arial"/>
              <a:cs typeface="Arial"/>
              <a:sym typeface="Arial" panose="020B0604020202020204" pitchFamily="34" charset="0"/>
            </a:endParaRPr>
          </a:p>
          <a:p>
            <a:endParaRPr lang="en-GB" dirty="0"/>
          </a:p>
        </p:txBody>
      </p:sp>
      <p:cxnSp>
        <p:nvCxnSpPr>
          <p:cNvPr id="20" name="Straight Connector 19">
            <a:extLst>
              <a:ext uri="{FF2B5EF4-FFF2-40B4-BE49-F238E27FC236}">
                <a16:creationId xmlns:a16="http://schemas.microsoft.com/office/drawing/2014/main" id="{2012CF21-3343-47CA-B46E-0D1B648461B2}"/>
              </a:ext>
            </a:extLst>
          </p:cNvPr>
          <p:cNvCxnSpPr>
            <a:cxnSpLocks/>
          </p:cNvCxnSpPr>
          <p:nvPr/>
        </p:nvCxnSpPr>
        <p:spPr>
          <a:xfrm flipV="1">
            <a:off x="3282415" y="4327352"/>
            <a:ext cx="0" cy="4655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application, Teams&#10;&#10;Description automatically generated">
            <a:extLst>
              <a:ext uri="{FF2B5EF4-FFF2-40B4-BE49-F238E27FC236}">
                <a16:creationId xmlns:a16="http://schemas.microsoft.com/office/drawing/2014/main" id="{C694C2AE-9230-43CE-B06E-0F1C94162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6574"/>
            <a:ext cx="6858000" cy="4572000"/>
          </a:xfrm>
          <a:prstGeom prst="rect">
            <a:avLst/>
          </a:prstGeom>
        </p:spPr>
      </p:pic>
    </p:spTree>
    <p:extLst>
      <p:ext uri="{BB962C8B-B14F-4D97-AF65-F5344CB8AC3E}">
        <p14:creationId xmlns:p14="http://schemas.microsoft.com/office/powerpoint/2010/main" val="1761497912"/>
      </p:ext>
    </p:extLst>
  </p:cSld>
  <p:clrMapOvr>
    <a:masterClrMapping/>
  </p:clrMapOvr>
</p:sld>
</file>

<file path=ppt/theme/theme1.xml><?xml version="1.0" encoding="utf-8"?>
<a:theme xmlns:a="http://schemas.openxmlformats.org/drawingml/2006/main" name="MoJ Induction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J Induction 1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J Induction 1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J Induction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J Induction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J Induction 4">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J Induction 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J Induction 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J Induction 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J Induction 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J Induction 9">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IsModified xmlns="0d2d460f-5f7d-47e4-8a00-8f46e69d3df8">No</IsModified>
    <_dlc_DocId xmlns="0d2d460f-5f7d-47e4-8a00-8f46e69d3df8">OPRN-1036459885-20852</_dlc_DocId>
    <_dlc_DocIdUrl xmlns="0d2d460f-5f7d-47e4-8a00-8f46e69d3df8">
      <Url>https://juststore.dom1.infra.int/sites/operations/POC1/CDD/CD/_layouts/15/DocIdRedir.aspx?ID=OPRN-1036459885-20852</Url>
      <Description>OPRN-1036459885-20852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B0505A903D48458B776060CA7E58C7" ma:contentTypeVersion="3" ma:contentTypeDescription="Create a new document." ma:contentTypeScope="" ma:versionID="f7c9fd3346162d9ad88435baa78d7a4a">
  <xsd:schema xmlns:xsd="http://www.w3.org/2001/XMLSchema" xmlns:xs="http://www.w3.org/2001/XMLSchema" xmlns:p="http://schemas.microsoft.com/office/2006/metadata/properties" xmlns:ns1="http://schemas.microsoft.com/sharepoint/v3" xmlns:ns2="0d2d460f-5f7d-47e4-8a00-8f46e69d3df8" xmlns:ns3="http://schemas.microsoft.com/sharepoint/v4" targetNamespace="http://schemas.microsoft.com/office/2006/metadata/properties" ma:root="true" ma:fieldsID="f8f9b6e64cbbdfaf24f158fe0fbd4f59" ns1:_="" ns2:_="" ns3:_="">
    <xsd:import namespace="http://schemas.microsoft.com/sharepoint/v3"/>
    <xsd:import namespace="0d2d460f-5f7d-47e4-8a00-8f46e69d3df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IsModified" minOccurs="0"/>
                <xsd:element ref="ns1:_vti_ItemHoldRecordStatus" minOccurs="0"/>
                <xsd:element ref="ns3:IconOverlay"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12" nillable="true" ma:displayName="Hold and Record Status" ma:decimals="0" ma:description="" ma:hidden="true" ma:indexed="true" ma:internalName="_vti_ItemHoldRecordStatus" ma:readOnly="true">
      <xsd:simpleType>
        <xsd:restriction base="dms:Unknown"/>
      </xsd:simpleType>
    </xsd:element>
    <xsd:element name="_vti_ItemDeclaredRecord" ma:index="14"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d2d460f-5f7d-47e4-8a00-8f46e69d3df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sModified" ma:index="11" nillable="true" ma:displayName="IsModified" ma:default="No" ma:hidden="true" ma:internalName="IsModifie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D7E4315-F47B-4DE5-B06A-F994AF62EA7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0eb2c4-36c9-4b06-9621-321e9e5ed019"/>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FD6EB8C-0A4F-415A-9F1B-B8A0A1B7A336}">
  <ds:schemaRefs>
    <ds:schemaRef ds:uri="http://schemas.microsoft.com/sharepoint/v3/contenttype/forms"/>
  </ds:schemaRefs>
</ds:datastoreItem>
</file>

<file path=customXml/itemProps3.xml><?xml version="1.0" encoding="utf-8"?>
<ds:datastoreItem xmlns:ds="http://schemas.openxmlformats.org/officeDocument/2006/customXml" ds:itemID="{EF30D2C8-794E-4825-8B8B-4B5A5AD134CB}"/>
</file>

<file path=customXml/itemProps4.xml><?xml version="1.0" encoding="utf-8"?>
<ds:datastoreItem xmlns:ds="http://schemas.openxmlformats.org/officeDocument/2006/customXml" ds:itemID="{52F1B5AD-6593-47A1-903F-2DD956C16588}"/>
</file>

<file path=docProps/app.xml><?xml version="1.0" encoding="utf-8"?>
<Properties xmlns="http://schemas.openxmlformats.org/officeDocument/2006/extended-properties" xmlns:vt="http://schemas.openxmlformats.org/officeDocument/2006/docPropsVTypes">
  <Template>Office Theme</Template>
  <TotalTime>881</TotalTime>
  <Words>5107</Words>
  <Application>Microsoft Office PowerPoint</Application>
  <PresentationFormat>A4 Paper (210x297 mm)</PresentationFormat>
  <Paragraphs>623</Paragraphs>
  <Slides>33</Slides>
  <Notes>2</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33</vt:i4>
      </vt:variant>
    </vt:vector>
  </HeadingPairs>
  <TitlesOfParts>
    <vt:vector size="49" baseType="lpstr">
      <vt:lpstr>Arial</vt:lpstr>
      <vt:lpstr>Calibri</vt:lpstr>
      <vt:lpstr>Symbol</vt:lpstr>
      <vt:lpstr>Times New Roman</vt:lpstr>
      <vt:lpstr>Wingdings</vt:lpstr>
      <vt:lpstr>MoJ Induction 1</vt:lpstr>
      <vt:lpstr>MoJ Induction 2</vt:lpstr>
      <vt:lpstr>MoJ Induction 3</vt:lpstr>
      <vt:lpstr>MoJ Induction 4</vt:lpstr>
      <vt:lpstr>MoJ Induction 5</vt:lpstr>
      <vt:lpstr>MoJ Induction 6</vt:lpstr>
      <vt:lpstr>MoJ Induction 7</vt:lpstr>
      <vt:lpstr>MoJ Induction 8</vt:lpstr>
      <vt:lpstr>MoJ Induction 9</vt:lpstr>
      <vt:lpstr>MoJ Induction 10</vt:lpstr>
      <vt:lpstr>MoJ Induction 11</vt:lpstr>
      <vt:lpstr>Ministry of Justice</vt:lpstr>
      <vt:lpstr>PowerPoint Presentation</vt:lpstr>
      <vt:lpstr>PowerPoint Presentation</vt:lpstr>
      <vt:lpstr>MoJ overview</vt:lpstr>
      <vt:lpstr>PowerPoint Presentation</vt:lpstr>
      <vt:lpstr>PowerPoint Presentation</vt:lpstr>
      <vt:lpstr>PowerPoint Presentation</vt:lpstr>
      <vt:lpstr>PowerPoint Presentation</vt:lpstr>
      <vt:lpstr>PowerPoint Presentation</vt:lpstr>
      <vt:lpstr>Function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Induction Materials</vt:lpstr>
      <vt:lpstr>PowerPoint Presentation</vt:lpstr>
      <vt:lpstr>PowerPoint Presentation</vt:lpstr>
      <vt:lpstr>PowerPoint Presentation</vt:lpstr>
      <vt:lpstr>PowerPoint Presentation</vt:lpstr>
      <vt:lpstr>PowerPoint Presentation</vt:lpstr>
      <vt:lpstr>Useful Links to Important Information</vt:lpstr>
      <vt:lpstr>PowerPoint Presentation</vt:lpstr>
      <vt:lpstr>Learning and Development</vt:lpstr>
      <vt:lpstr>PowerPoint Presentation</vt:lpstr>
      <vt:lpstr>Wellbeing, Health and Safety</vt:lpstr>
      <vt:lpstr>PowerPoint Presentation</vt:lpstr>
      <vt:lpstr>PowerPoint Presentation</vt:lpstr>
      <vt:lpstr>PowerPoint Presentation</vt:lpstr>
      <vt:lpstr>PowerPoint Presentation</vt:lpstr>
      <vt:lpstr>PowerPoint Presentation</vt:lpstr>
    </vt:vector>
  </TitlesOfParts>
  <Manager>Ministry of Justice</Manager>
  <Company>Ministry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 Induction Guide - Finance</dc:title>
  <dc:subject>MOJ Induction Guide - Finance</dc:subject>
  <dc:creator>Ministry of Justice</dc:creator>
  <cp:lastModifiedBy>Ibrahim, Zahra</cp:lastModifiedBy>
  <cp:revision>69</cp:revision>
  <cp:lastPrinted>2018-11-01T09:20:52Z</cp:lastPrinted>
  <dcterms:created xsi:type="dcterms:W3CDTF">2016-09-30T15:27:32Z</dcterms:created>
  <dcterms:modified xsi:type="dcterms:W3CDTF">2021-08-09T09:23:09Z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0x01010006B0505A903D48458B776060CA7E58C7</vt:lpwstr>
  </property>
  <property fmtid="{D5CDD505-2E9C-101B-9397-08002B2CF9AE}" pid="3" name="_dlc_DocIdItemGuid">
    <vt:lpwstr>fb12e65f-9ca6-4451-bfd0-59a45fe49528</vt:lpwstr>
  </property>
</Properties>
</file>