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89" r:id="rId3"/>
  </p:sldMasterIdLst>
  <p:notesMasterIdLst>
    <p:notesMasterId r:id="rId35"/>
  </p:notesMasterIdLst>
  <p:sldIdLst>
    <p:sldId id="1048" r:id="rId4"/>
    <p:sldId id="7758" r:id="rId5"/>
    <p:sldId id="1050" r:id="rId6"/>
    <p:sldId id="7759" r:id="rId7"/>
    <p:sldId id="7966" r:id="rId8"/>
    <p:sldId id="7967" r:id="rId9"/>
    <p:sldId id="7968" r:id="rId10"/>
    <p:sldId id="7969" r:id="rId11"/>
    <p:sldId id="7763" r:id="rId12"/>
    <p:sldId id="7760" r:id="rId13"/>
    <p:sldId id="7778" r:id="rId14"/>
    <p:sldId id="1007" r:id="rId15"/>
    <p:sldId id="7773" r:id="rId16"/>
    <p:sldId id="7772" r:id="rId17"/>
    <p:sldId id="7769" r:id="rId18"/>
    <p:sldId id="7770" r:id="rId19"/>
    <p:sldId id="7771" r:id="rId20"/>
    <p:sldId id="7959" r:id="rId21"/>
    <p:sldId id="7961" r:id="rId22"/>
    <p:sldId id="256" r:id="rId23"/>
    <p:sldId id="257" r:id="rId24"/>
    <p:sldId id="258" r:id="rId25"/>
    <p:sldId id="7963" r:id="rId26"/>
    <p:sldId id="7962" r:id="rId27"/>
    <p:sldId id="7964" r:id="rId28"/>
    <p:sldId id="8000" r:id="rId29"/>
    <p:sldId id="7965" r:id="rId30"/>
    <p:sldId id="931" r:id="rId31"/>
    <p:sldId id="1057" r:id="rId32"/>
    <p:sldId id="266" r:id="rId33"/>
    <p:sldId id="267" r:id="rId34"/>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eler, Stefan" initials="GS" lastIdx="3" clrIdx="0">
    <p:extLst>
      <p:ext uri="{19B8F6BF-5375-455C-9EA6-DF929625EA0E}">
        <p15:presenceInfo xmlns:p15="http://schemas.microsoft.com/office/powerpoint/2012/main" userId="S::Stefan.Gieler@justice.gov.uk::e9aec3eb-0858-4cae-843d-1db80c44aaf8" providerId="AD"/>
      </p:ext>
    </p:extLst>
  </p:cmAuthor>
  <p:cmAuthor id="2" name="Croft, Karen" initials="CK" lastIdx="1" clrIdx="1">
    <p:extLst>
      <p:ext uri="{19B8F6BF-5375-455C-9EA6-DF929625EA0E}">
        <p15:presenceInfo xmlns:p15="http://schemas.microsoft.com/office/powerpoint/2012/main" userId="S::Karen.Croft@justice.gov.uk::1f00cb6a-d970-462b-8839-c1a4465d12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6D2"/>
    <a:srgbClr val="C69EC3"/>
    <a:srgbClr val="B88AB5"/>
    <a:srgbClr val="8A5486"/>
    <a:srgbClr val="823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0D191-4956-4E9A-817B-9464CEEAAFCF}" v="14" dt="2021-07-05T14:16:28.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93792" autoAdjust="0"/>
  </p:normalViewPr>
  <p:slideViewPr>
    <p:cSldViewPr snapToGrid="0">
      <p:cViewPr varScale="1">
        <p:scale>
          <a:sx n="68" d="100"/>
          <a:sy n="68" d="100"/>
        </p:scale>
        <p:origin x="564"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16"/>
    </p:cViewPr>
  </p:sorterViewPr>
  <p:notesViewPr>
    <p:cSldViewPr snapToGrid="0">
      <p:cViewPr varScale="1">
        <p:scale>
          <a:sx n="56" d="100"/>
          <a:sy n="56" d="100"/>
        </p:scale>
        <p:origin x="2636"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DB30D191-4956-4E9A-817B-9464CEEAAFCF}"/>
    <pc:docChg chg="custSel addSld delSld modSld sldOrd">
      <pc:chgData name="Darby,  Paul" userId="d672655a-9a29-4872-953f-9379244022ef" providerId="ADAL" clId="{DB30D191-4956-4E9A-817B-9464CEEAAFCF}" dt="2021-07-05T14:16:52.792" v="60" actId="2696"/>
      <pc:docMkLst>
        <pc:docMk/>
      </pc:docMkLst>
      <pc:sldChg chg="add">
        <pc:chgData name="Darby,  Paul" userId="d672655a-9a29-4872-953f-9379244022ef" providerId="ADAL" clId="{DB30D191-4956-4E9A-817B-9464CEEAAFCF}" dt="2021-07-05T09:07:56.289" v="26"/>
        <pc:sldMkLst>
          <pc:docMk/>
          <pc:sldMk cId="147687319" sldId="256"/>
        </pc:sldMkLst>
      </pc:sldChg>
      <pc:sldChg chg="add">
        <pc:chgData name="Darby,  Paul" userId="d672655a-9a29-4872-953f-9379244022ef" providerId="ADAL" clId="{DB30D191-4956-4E9A-817B-9464CEEAAFCF}" dt="2021-07-05T09:07:56.289" v="26"/>
        <pc:sldMkLst>
          <pc:docMk/>
          <pc:sldMk cId="4189479485" sldId="257"/>
        </pc:sldMkLst>
      </pc:sldChg>
      <pc:sldChg chg="add">
        <pc:chgData name="Darby,  Paul" userId="d672655a-9a29-4872-953f-9379244022ef" providerId="ADAL" clId="{DB30D191-4956-4E9A-817B-9464CEEAAFCF}" dt="2021-07-05T09:07:56.289" v="26"/>
        <pc:sldMkLst>
          <pc:docMk/>
          <pc:sldMk cId="2502277806" sldId="258"/>
        </pc:sldMkLst>
      </pc:sldChg>
      <pc:sldChg chg="modSp">
        <pc:chgData name="Darby,  Paul" userId="d672655a-9a29-4872-953f-9379244022ef" providerId="ADAL" clId="{DB30D191-4956-4E9A-817B-9464CEEAAFCF}" dt="2021-07-05T09:04:47.672" v="21" actId="20577"/>
        <pc:sldMkLst>
          <pc:docMk/>
          <pc:sldMk cId="3896442643" sldId="7760"/>
        </pc:sldMkLst>
        <pc:spChg chg="mod">
          <ac:chgData name="Darby,  Paul" userId="d672655a-9a29-4872-953f-9379244022ef" providerId="ADAL" clId="{DB30D191-4956-4E9A-817B-9464CEEAAFCF}" dt="2021-07-05T09:04:47.672" v="21" actId="20577"/>
          <ac:spMkLst>
            <pc:docMk/>
            <pc:sldMk cId="3896442643" sldId="7760"/>
            <ac:spMk id="2" creationId="{A4C5AE56-F609-40EE-93D6-25A630E3B2A3}"/>
          </ac:spMkLst>
        </pc:spChg>
      </pc:sldChg>
      <pc:sldChg chg="del">
        <pc:chgData name="Darby,  Paul" userId="d672655a-9a29-4872-953f-9379244022ef" providerId="ADAL" clId="{DB30D191-4956-4E9A-817B-9464CEEAAFCF}" dt="2021-07-05T14:16:51.069" v="59" actId="2696"/>
        <pc:sldMkLst>
          <pc:docMk/>
          <pc:sldMk cId="2662226382" sldId="7761"/>
        </pc:sldMkLst>
      </pc:sldChg>
      <pc:sldChg chg="delSp modSp del">
        <pc:chgData name="Darby,  Paul" userId="d672655a-9a29-4872-953f-9379244022ef" providerId="ADAL" clId="{DB30D191-4956-4E9A-817B-9464CEEAAFCF}" dt="2021-07-05T14:16:46.980" v="58" actId="2696"/>
        <pc:sldMkLst>
          <pc:docMk/>
          <pc:sldMk cId="1115148950" sldId="7774"/>
        </pc:sldMkLst>
        <pc:spChg chg="mod">
          <ac:chgData name="Darby,  Paul" userId="d672655a-9a29-4872-953f-9379244022ef" providerId="ADAL" clId="{DB30D191-4956-4E9A-817B-9464CEEAAFCF}" dt="2021-07-05T14:16:00.388" v="56" actId="1076"/>
          <ac:spMkLst>
            <pc:docMk/>
            <pc:sldMk cId="1115148950" sldId="7774"/>
            <ac:spMk id="3" creationId="{A6142769-3442-4AF5-A3A9-16A555FB8F8B}"/>
          </ac:spMkLst>
        </pc:spChg>
        <pc:spChg chg="del">
          <ac:chgData name="Darby,  Paul" userId="d672655a-9a29-4872-953f-9379244022ef" providerId="ADAL" clId="{DB30D191-4956-4E9A-817B-9464CEEAAFCF}" dt="2021-07-05T09:10:29.787" v="39" actId="478"/>
          <ac:spMkLst>
            <pc:docMk/>
            <pc:sldMk cId="1115148950" sldId="7774"/>
            <ac:spMk id="5" creationId="{3112177B-F0B9-48A6-8B33-B85FD1673B85}"/>
          </ac:spMkLst>
        </pc:spChg>
      </pc:sldChg>
      <pc:sldChg chg="del">
        <pc:chgData name="Darby,  Paul" userId="d672655a-9a29-4872-953f-9379244022ef" providerId="ADAL" clId="{DB30D191-4956-4E9A-817B-9464CEEAAFCF}" dt="2021-07-05T14:16:52.792" v="60" actId="2696"/>
        <pc:sldMkLst>
          <pc:docMk/>
          <pc:sldMk cId="455257208" sldId="7775"/>
        </pc:sldMkLst>
      </pc:sldChg>
      <pc:sldChg chg="ord">
        <pc:chgData name="Darby,  Paul" userId="d672655a-9a29-4872-953f-9379244022ef" providerId="ADAL" clId="{DB30D191-4956-4E9A-817B-9464CEEAAFCF}" dt="2021-07-05T09:09:30.678" v="27"/>
        <pc:sldMkLst>
          <pc:docMk/>
          <pc:sldMk cId="3157358822" sldId="7962"/>
        </pc:sldMkLst>
      </pc:sldChg>
      <pc:sldChg chg="modSp">
        <pc:chgData name="Darby,  Paul" userId="d672655a-9a29-4872-953f-9379244022ef" providerId="ADAL" clId="{DB30D191-4956-4E9A-817B-9464CEEAAFCF}" dt="2021-07-05T09:26:40.364" v="52" actId="20577"/>
        <pc:sldMkLst>
          <pc:docMk/>
          <pc:sldMk cId="3126697358" sldId="7965"/>
        </pc:sldMkLst>
        <pc:spChg chg="mod">
          <ac:chgData name="Darby,  Paul" userId="d672655a-9a29-4872-953f-9379244022ef" providerId="ADAL" clId="{DB30D191-4956-4E9A-817B-9464CEEAAFCF}" dt="2021-07-05T09:26:40.364" v="52" actId="20577"/>
          <ac:spMkLst>
            <pc:docMk/>
            <pc:sldMk cId="3126697358" sldId="7965"/>
            <ac:spMk id="4" creationId="{4CFD0F9D-4B24-46EE-B95F-A4D10F710E82}"/>
          </ac:spMkLst>
        </pc:spChg>
      </pc:sldChg>
      <pc:sldChg chg="add">
        <pc:chgData name="Darby,  Paul" userId="d672655a-9a29-4872-953f-9379244022ef" providerId="ADAL" clId="{DB30D191-4956-4E9A-817B-9464CEEAAFCF}" dt="2021-07-05T14:16:28.269" v="57"/>
        <pc:sldMkLst>
          <pc:docMk/>
          <pc:sldMk cId="510630445" sldId="7967"/>
        </pc:sldMkLst>
      </pc:sldChg>
      <pc:sldChg chg="add">
        <pc:chgData name="Darby,  Paul" userId="d672655a-9a29-4872-953f-9379244022ef" providerId="ADAL" clId="{DB30D191-4956-4E9A-817B-9464CEEAAFCF}" dt="2021-07-05T14:16:28.269" v="57"/>
        <pc:sldMkLst>
          <pc:docMk/>
          <pc:sldMk cId="2103483138" sldId="7968"/>
        </pc:sldMkLst>
      </pc:sldChg>
      <pc:sldChg chg="add">
        <pc:chgData name="Darby,  Paul" userId="d672655a-9a29-4872-953f-9379244022ef" providerId="ADAL" clId="{DB30D191-4956-4E9A-817B-9464CEEAAFCF}" dt="2021-07-05T14:16:28.269" v="57"/>
        <pc:sldMkLst>
          <pc:docMk/>
          <pc:sldMk cId="1697173789" sldId="7969"/>
        </pc:sldMkLst>
      </pc:sldChg>
      <pc:sldChg chg="add del ord">
        <pc:chgData name="Darby,  Paul" userId="d672655a-9a29-4872-953f-9379244022ef" providerId="ADAL" clId="{DB30D191-4956-4E9A-817B-9464CEEAAFCF}" dt="2021-07-05T09:25:54.917" v="48"/>
        <pc:sldMkLst>
          <pc:docMk/>
          <pc:sldMk cId="3783122331" sldId="8000"/>
        </pc:sldMkLst>
      </pc:sldChg>
      <pc:sldChg chg="add del">
        <pc:chgData name="Darby,  Paul" userId="d672655a-9a29-4872-953f-9379244022ef" providerId="ADAL" clId="{DB30D191-4956-4E9A-817B-9464CEEAAFCF}" dt="2021-07-05T09:06:56.602" v="24" actId="2696"/>
        <pc:sldMkLst>
          <pc:docMk/>
          <pc:sldMk cId="1528613795" sldId="80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9EEF6-F91E-4B08-9792-8B157AE17FEC}" type="doc">
      <dgm:prSet loTypeId="urn:microsoft.com/office/officeart/2005/8/layout/pyramid3" loCatId="pyramid" qsTypeId="urn:microsoft.com/office/officeart/2005/8/quickstyle/simple1" qsCatId="simple" csTypeId="urn:microsoft.com/office/officeart/2005/8/colors/accent1_2" csCatId="accent1" phldr="1"/>
      <dgm:spPr/>
    </dgm:pt>
    <dgm:pt modelId="{11C4BD76-5E6C-40A5-8C4B-157A0A38E5FF}">
      <dgm:prSet phldrT="[Text]" custT="1"/>
      <dgm:spPr>
        <a:solidFill>
          <a:schemeClr val="accent4"/>
        </a:solidFill>
      </dgm:spPr>
      <dgm:t>
        <a:bodyPr/>
        <a:lstStyle/>
        <a:p>
          <a:r>
            <a:rPr lang="en-GB" sz="1600" b="1" dirty="0">
              <a:solidFill>
                <a:schemeClr val="bg1"/>
              </a:solidFill>
            </a:rPr>
            <a:t>Self service support </a:t>
          </a:r>
        </a:p>
        <a:p>
          <a:r>
            <a:rPr lang="en-GB" sz="1600" b="0" i="1" dirty="0">
              <a:solidFill>
                <a:schemeClr val="bg1"/>
              </a:solidFill>
            </a:rPr>
            <a:t>(e.g. Welcome Hub, Intranet, IT helpdesk, EQUIP, Transfer Letter, Measures Statement, SSCL)</a:t>
          </a:r>
        </a:p>
      </dgm:t>
    </dgm:pt>
    <dgm:pt modelId="{F1953128-47A1-4CCE-837C-F87BE9AF7924}" type="parTrans" cxnId="{8411AADE-409F-4770-A6C6-CA7C2A0AD4B1}">
      <dgm:prSet/>
      <dgm:spPr/>
      <dgm:t>
        <a:bodyPr/>
        <a:lstStyle/>
        <a:p>
          <a:endParaRPr lang="en-GB" b="1">
            <a:solidFill>
              <a:schemeClr val="bg1"/>
            </a:solidFill>
          </a:endParaRPr>
        </a:p>
      </dgm:t>
    </dgm:pt>
    <dgm:pt modelId="{13E19A13-5E37-4BC1-A733-75363084EE9B}" type="sibTrans" cxnId="{8411AADE-409F-4770-A6C6-CA7C2A0AD4B1}">
      <dgm:prSet/>
      <dgm:spPr/>
      <dgm:t>
        <a:bodyPr/>
        <a:lstStyle/>
        <a:p>
          <a:endParaRPr lang="en-GB" b="1">
            <a:solidFill>
              <a:schemeClr val="bg1"/>
            </a:solidFill>
          </a:endParaRPr>
        </a:p>
      </dgm:t>
    </dgm:pt>
    <dgm:pt modelId="{EED8A4F1-4602-457D-BB69-614C82A71F50}">
      <dgm:prSet phldrT="[Text]" custT="1"/>
      <dgm:spPr>
        <a:solidFill>
          <a:schemeClr val="accent1">
            <a:lumMod val="20000"/>
            <a:lumOff val="80000"/>
          </a:schemeClr>
        </a:solidFill>
      </dgm:spPr>
      <dgm:t>
        <a:bodyPr/>
        <a:lstStyle/>
        <a:p>
          <a:r>
            <a:rPr lang="en-GB" sz="1800" b="1" dirty="0">
              <a:solidFill>
                <a:schemeClr val="bg1"/>
              </a:solidFill>
            </a:rPr>
            <a:t>Line manager support </a:t>
          </a:r>
        </a:p>
        <a:p>
          <a:r>
            <a:rPr lang="en-GB" sz="1800" b="0" i="1" dirty="0">
              <a:solidFill>
                <a:schemeClr val="bg1"/>
              </a:solidFill>
            </a:rPr>
            <a:t>(e.g. LM Briefing pack, Measures, SSCL)</a:t>
          </a:r>
          <a:endParaRPr lang="en-GB" sz="1800" b="1" i="1" dirty="0">
            <a:solidFill>
              <a:schemeClr val="bg1"/>
            </a:solidFill>
          </a:endParaRPr>
        </a:p>
      </dgm:t>
    </dgm:pt>
    <dgm:pt modelId="{4C25312C-35C6-4D19-A996-821575D7CF48}" type="parTrans" cxnId="{36FB7407-7611-4807-91E4-8FE0D13024CF}">
      <dgm:prSet/>
      <dgm:spPr/>
      <dgm:t>
        <a:bodyPr/>
        <a:lstStyle/>
        <a:p>
          <a:endParaRPr lang="en-GB" b="1">
            <a:solidFill>
              <a:schemeClr val="bg1"/>
            </a:solidFill>
          </a:endParaRPr>
        </a:p>
      </dgm:t>
    </dgm:pt>
    <dgm:pt modelId="{4C6C11D5-A2AB-4ACF-842D-A5B4761A8341}" type="sibTrans" cxnId="{36FB7407-7611-4807-91E4-8FE0D13024CF}">
      <dgm:prSet/>
      <dgm:spPr/>
      <dgm:t>
        <a:bodyPr/>
        <a:lstStyle/>
        <a:p>
          <a:endParaRPr lang="en-GB" b="1">
            <a:solidFill>
              <a:schemeClr val="bg1"/>
            </a:solidFill>
          </a:endParaRPr>
        </a:p>
      </dgm:t>
    </dgm:pt>
    <dgm:pt modelId="{DF9003FE-679D-448F-886B-821C44B342BA}">
      <dgm:prSet phldrT="[Text]" custT="1"/>
      <dgm:spPr>
        <a:solidFill>
          <a:schemeClr val="tx2">
            <a:lumMod val="40000"/>
            <a:lumOff val="60000"/>
          </a:schemeClr>
        </a:solidFill>
      </dgm:spPr>
      <dgm:t>
        <a:bodyPr/>
        <a:lstStyle/>
        <a:p>
          <a:r>
            <a:rPr lang="en-GB" sz="1600" b="1" dirty="0">
              <a:solidFill>
                <a:schemeClr val="bg1"/>
              </a:solidFill>
            </a:rPr>
            <a:t>Regional or Functional </a:t>
          </a:r>
          <a:r>
            <a:rPr lang="en-GB" sz="1600" b="1" dirty="0" err="1">
              <a:solidFill>
                <a:schemeClr val="bg1"/>
              </a:solidFill>
            </a:rPr>
            <a:t>SPoC</a:t>
          </a:r>
          <a:endParaRPr lang="en-GB" sz="1600" b="1" dirty="0">
            <a:solidFill>
              <a:schemeClr val="bg1"/>
            </a:solidFill>
          </a:endParaRPr>
        </a:p>
        <a:p>
          <a:r>
            <a:rPr lang="en-GB" sz="1600" b="0" i="1" dirty="0">
              <a:solidFill>
                <a:schemeClr val="bg1"/>
              </a:solidFill>
            </a:rPr>
            <a:t>(Transition / Functional </a:t>
          </a:r>
          <a:r>
            <a:rPr lang="en-GB" sz="1600" b="0" i="1" dirty="0" err="1">
              <a:solidFill>
                <a:schemeClr val="bg1"/>
              </a:solidFill>
            </a:rPr>
            <a:t>SPoC</a:t>
          </a:r>
          <a:r>
            <a:rPr lang="en-GB" sz="1600" b="0" i="1" dirty="0">
              <a:solidFill>
                <a:schemeClr val="bg1"/>
              </a:solidFill>
            </a:rPr>
            <a:t>)</a:t>
          </a:r>
        </a:p>
      </dgm:t>
    </dgm:pt>
    <dgm:pt modelId="{07FA75D6-7616-4BA2-93D5-ABB9CF9814C6}" type="parTrans" cxnId="{36269220-A93C-4E93-BA9F-A99D63C5B693}">
      <dgm:prSet/>
      <dgm:spPr/>
      <dgm:t>
        <a:bodyPr/>
        <a:lstStyle/>
        <a:p>
          <a:endParaRPr lang="en-GB" b="1">
            <a:solidFill>
              <a:schemeClr val="bg1"/>
            </a:solidFill>
          </a:endParaRPr>
        </a:p>
      </dgm:t>
    </dgm:pt>
    <dgm:pt modelId="{85AF3226-EEB1-4CC2-8840-10B59AD25D3A}" type="sibTrans" cxnId="{36269220-A93C-4E93-BA9F-A99D63C5B693}">
      <dgm:prSet/>
      <dgm:spPr/>
      <dgm:t>
        <a:bodyPr/>
        <a:lstStyle/>
        <a:p>
          <a:endParaRPr lang="en-GB" b="1">
            <a:solidFill>
              <a:schemeClr val="bg1"/>
            </a:solidFill>
          </a:endParaRPr>
        </a:p>
      </dgm:t>
    </dgm:pt>
    <dgm:pt modelId="{551AB09D-5EE6-4E45-9196-E7780FB52655}">
      <dgm:prSet phldrT="[Text]" custT="1"/>
      <dgm:spPr/>
      <dgm:t>
        <a:bodyPr/>
        <a:lstStyle/>
        <a:p>
          <a:endParaRPr lang="en-GB" sz="1050" b="1">
            <a:solidFill>
              <a:schemeClr val="bg1"/>
            </a:solidFill>
          </a:endParaRPr>
        </a:p>
      </dgm:t>
    </dgm:pt>
    <dgm:pt modelId="{3CAB98D8-122B-4812-A8EB-54DA2FB2A94A}" type="parTrans" cxnId="{57E2756C-61A4-4C2F-A836-B3985D282181}">
      <dgm:prSet/>
      <dgm:spPr/>
      <dgm:t>
        <a:bodyPr/>
        <a:lstStyle/>
        <a:p>
          <a:endParaRPr lang="en-GB"/>
        </a:p>
      </dgm:t>
    </dgm:pt>
    <dgm:pt modelId="{375E604A-2203-4839-99C8-83DDEE10C033}" type="sibTrans" cxnId="{57E2756C-61A4-4C2F-A836-B3985D282181}">
      <dgm:prSet/>
      <dgm:spPr/>
      <dgm:t>
        <a:bodyPr/>
        <a:lstStyle/>
        <a:p>
          <a:endParaRPr lang="en-GB"/>
        </a:p>
      </dgm:t>
    </dgm:pt>
    <dgm:pt modelId="{EC1A8C30-85D0-4345-806A-F6EB7CFFF76D}">
      <dgm:prSet phldrT="[Text]" custT="1"/>
      <dgm:spPr>
        <a:solidFill>
          <a:schemeClr val="tx2">
            <a:lumMod val="60000"/>
            <a:lumOff val="40000"/>
          </a:schemeClr>
        </a:solidFill>
      </dgm:spPr>
      <dgm:t>
        <a:bodyPr/>
        <a:lstStyle/>
        <a:p>
          <a:endParaRPr lang="en-GB" sz="1050" b="1">
            <a:solidFill>
              <a:schemeClr val="bg1"/>
            </a:solidFill>
          </a:endParaRPr>
        </a:p>
      </dgm:t>
    </dgm:pt>
    <dgm:pt modelId="{F642A764-3670-4A29-B3A7-436B197B21FA}" type="parTrans" cxnId="{35FF3630-F3B0-4092-8190-DEBAC565FE1E}">
      <dgm:prSet/>
      <dgm:spPr/>
      <dgm:t>
        <a:bodyPr/>
        <a:lstStyle/>
        <a:p>
          <a:endParaRPr lang="en-GB"/>
        </a:p>
      </dgm:t>
    </dgm:pt>
    <dgm:pt modelId="{2D81C750-EEF1-4049-B2F1-90D3302F15FB}" type="sibTrans" cxnId="{35FF3630-F3B0-4092-8190-DEBAC565FE1E}">
      <dgm:prSet/>
      <dgm:spPr/>
      <dgm:t>
        <a:bodyPr/>
        <a:lstStyle/>
        <a:p>
          <a:endParaRPr lang="en-GB"/>
        </a:p>
      </dgm:t>
    </dgm:pt>
    <dgm:pt modelId="{E0EAB03C-F175-4D1A-8202-003D73B12A91}" type="pres">
      <dgm:prSet presAssocID="{5449EEF6-F91E-4B08-9792-8B157AE17FEC}" presName="Name0" presStyleCnt="0">
        <dgm:presLayoutVars>
          <dgm:dir/>
          <dgm:animLvl val="lvl"/>
          <dgm:resizeHandles val="exact"/>
        </dgm:presLayoutVars>
      </dgm:prSet>
      <dgm:spPr/>
    </dgm:pt>
    <dgm:pt modelId="{BD485F43-211A-472E-B3E2-816070F52626}" type="pres">
      <dgm:prSet presAssocID="{11C4BD76-5E6C-40A5-8C4B-157A0A38E5FF}" presName="Name8" presStyleCnt="0"/>
      <dgm:spPr/>
    </dgm:pt>
    <dgm:pt modelId="{39576401-1D84-475B-81F4-674B5FCD016A}" type="pres">
      <dgm:prSet presAssocID="{11C4BD76-5E6C-40A5-8C4B-157A0A38E5FF}" presName="level" presStyleLbl="node1" presStyleIdx="0" presStyleCnt="5">
        <dgm:presLayoutVars>
          <dgm:chMax val="1"/>
          <dgm:bulletEnabled val="1"/>
        </dgm:presLayoutVars>
      </dgm:prSet>
      <dgm:spPr/>
    </dgm:pt>
    <dgm:pt modelId="{65E1F045-CDEF-43EE-9507-FE979D9B3878}" type="pres">
      <dgm:prSet presAssocID="{11C4BD76-5E6C-40A5-8C4B-157A0A38E5FF}" presName="levelTx" presStyleLbl="revTx" presStyleIdx="0" presStyleCnt="0">
        <dgm:presLayoutVars>
          <dgm:chMax val="1"/>
          <dgm:bulletEnabled val="1"/>
        </dgm:presLayoutVars>
      </dgm:prSet>
      <dgm:spPr/>
    </dgm:pt>
    <dgm:pt modelId="{6CE9999E-4B90-4F67-9DC8-4D52E50EB78C}" type="pres">
      <dgm:prSet presAssocID="{EED8A4F1-4602-457D-BB69-614C82A71F50}" presName="Name8" presStyleCnt="0"/>
      <dgm:spPr/>
    </dgm:pt>
    <dgm:pt modelId="{0460E9CC-3027-425F-B67F-473DD44F0908}" type="pres">
      <dgm:prSet presAssocID="{EED8A4F1-4602-457D-BB69-614C82A71F50}" presName="level" presStyleLbl="node1" presStyleIdx="1" presStyleCnt="5">
        <dgm:presLayoutVars>
          <dgm:chMax val="1"/>
          <dgm:bulletEnabled val="1"/>
        </dgm:presLayoutVars>
      </dgm:prSet>
      <dgm:spPr/>
    </dgm:pt>
    <dgm:pt modelId="{73DAD6D1-799C-4749-8865-F73BD9F9851A}" type="pres">
      <dgm:prSet presAssocID="{EED8A4F1-4602-457D-BB69-614C82A71F50}" presName="levelTx" presStyleLbl="revTx" presStyleIdx="0" presStyleCnt="0">
        <dgm:presLayoutVars>
          <dgm:chMax val="1"/>
          <dgm:bulletEnabled val="1"/>
        </dgm:presLayoutVars>
      </dgm:prSet>
      <dgm:spPr/>
    </dgm:pt>
    <dgm:pt modelId="{5DD81AD3-84B4-4C10-9AAE-E4358AE349C5}" type="pres">
      <dgm:prSet presAssocID="{DF9003FE-679D-448F-886B-821C44B342BA}" presName="Name8" presStyleCnt="0"/>
      <dgm:spPr/>
    </dgm:pt>
    <dgm:pt modelId="{5D6CAE3B-4D98-4301-BE9D-A10AB7063393}" type="pres">
      <dgm:prSet presAssocID="{DF9003FE-679D-448F-886B-821C44B342BA}" presName="level" presStyleLbl="node1" presStyleIdx="2" presStyleCnt="5" custLinFactNeighborX="656">
        <dgm:presLayoutVars>
          <dgm:chMax val="1"/>
          <dgm:bulletEnabled val="1"/>
        </dgm:presLayoutVars>
      </dgm:prSet>
      <dgm:spPr/>
    </dgm:pt>
    <dgm:pt modelId="{FD5FC8A7-98CA-4A05-B644-286372B19E96}" type="pres">
      <dgm:prSet presAssocID="{DF9003FE-679D-448F-886B-821C44B342BA}" presName="levelTx" presStyleLbl="revTx" presStyleIdx="0" presStyleCnt="0">
        <dgm:presLayoutVars>
          <dgm:chMax val="1"/>
          <dgm:bulletEnabled val="1"/>
        </dgm:presLayoutVars>
      </dgm:prSet>
      <dgm:spPr/>
    </dgm:pt>
    <dgm:pt modelId="{2D86801C-911B-430D-9753-4F73C6C6B207}" type="pres">
      <dgm:prSet presAssocID="{EC1A8C30-85D0-4345-806A-F6EB7CFFF76D}" presName="Name8" presStyleCnt="0"/>
      <dgm:spPr/>
    </dgm:pt>
    <dgm:pt modelId="{9D0170F8-B30F-49DB-B15F-19112E175409}" type="pres">
      <dgm:prSet presAssocID="{EC1A8C30-85D0-4345-806A-F6EB7CFFF76D}" presName="level" presStyleLbl="node1" presStyleIdx="3" presStyleCnt="5" custLinFactNeighborX="1790" custLinFactNeighborY="-2392">
        <dgm:presLayoutVars>
          <dgm:chMax val="1"/>
          <dgm:bulletEnabled val="1"/>
        </dgm:presLayoutVars>
      </dgm:prSet>
      <dgm:spPr/>
    </dgm:pt>
    <dgm:pt modelId="{DCE233F1-9770-45B2-A07F-448FFA1D30DA}" type="pres">
      <dgm:prSet presAssocID="{EC1A8C30-85D0-4345-806A-F6EB7CFFF76D}" presName="levelTx" presStyleLbl="revTx" presStyleIdx="0" presStyleCnt="0">
        <dgm:presLayoutVars>
          <dgm:chMax val="1"/>
          <dgm:bulletEnabled val="1"/>
        </dgm:presLayoutVars>
      </dgm:prSet>
      <dgm:spPr/>
    </dgm:pt>
    <dgm:pt modelId="{1B41B7DF-2BD2-4BF1-B2F9-D8732A2F5A66}" type="pres">
      <dgm:prSet presAssocID="{551AB09D-5EE6-4E45-9196-E7780FB52655}" presName="Name8" presStyleCnt="0"/>
      <dgm:spPr/>
    </dgm:pt>
    <dgm:pt modelId="{993A1F6F-874C-4403-8EDA-212FE11F7A98}" type="pres">
      <dgm:prSet presAssocID="{551AB09D-5EE6-4E45-9196-E7780FB52655}" presName="level" presStyleLbl="node1" presStyleIdx="4" presStyleCnt="5" custLinFactNeighborY="0">
        <dgm:presLayoutVars>
          <dgm:chMax val="1"/>
          <dgm:bulletEnabled val="1"/>
        </dgm:presLayoutVars>
      </dgm:prSet>
      <dgm:spPr/>
    </dgm:pt>
    <dgm:pt modelId="{E8F051E8-4E6A-464E-854A-1E2E0CBA5A78}" type="pres">
      <dgm:prSet presAssocID="{551AB09D-5EE6-4E45-9196-E7780FB52655}" presName="levelTx" presStyleLbl="revTx" presStyleIdx="0" presStyleCnt="0">
        <dgm:presLayoutVars>
          <dgm:chMax val="1"/>
          <dgm:bulletEnabled val="1"/>
        </dgm:presLayoutVars>
      </dgm:prSet>
      <dgm:spPr/>
    </dgm:pt>
  </dgm:ptLst>
  <dgm:cxnLst>
    <dgm:cxn modelId="{36FB7407-7611-4807-91E4-8FE0D13024CF}" srcId="{5449EEF6-F91E-4B08-9792-8B157AE17FEC}" destId="{EED8A4F1-4602-457D-BB69-614C82A71F50}" srcOrd="1" destOrd="0" parTransId="{4C25312C-35C6-4D19-A996-821575D7CF48}" sibTransId="{4C6C11D5-A2AB-4ACF-842D-A5B4761A8341}"/>
    <dgm:cxn modelId="{2A71E90C-B542-4B4D-89A9-3D5B02A19AB5}" type="presOf" srcId="{EC1A8C30-85D0-4345-806A-F6EB7CFFF76D}" destId="{9D0170F8-B30F-49DB-B15F-19112E175409}" srcOrd="0" destOrd="0" presId="urn:microsoft.com/office/officeart/2005/8/layout/pyramid3"/>
    <dgm:cxn modelId="{88493C1B-2CD2-4CC7-911C-A4DC02E04206}" type="presOf" srcId="{EED8A4F1-4602-457D-BB69-614C82A71F50}" destId="{73DAD6D1-799C-4749-8865-F73BD9F9851A}" srcOrd="1" destOrd="0" presId="urn:microsoft.com/office/officeart/2005/8/layout/pyramid3"/>
    <dgm:cxn modelId="{A096DF1C-D049-487E-ADB5-06802B6D4E22}" type="presOf" srcId="{EC1A8C30-85D0-4345-806A-F6EB7CFFF76D}" destId="{DCE233F1-9770-45B2-A07F-448FFA1D30DA}" srcOrd="1" destOrd="0" presId="urn:microsoft.com/office/officeart/2005/8/layout/pyramid3"/>
    <dgm:cxn modelId="{36269220-A93C-4E93-BA9F-A99D63C5B693}" srcId="{5449EEF6-F91E-4B08-9792-8B157AE17FEC}" destId="{DF9003FE-679D-448F-886B-821C44B342BA}" srcOrd="2" destOrd="0" parTransId="{07FA75D6-7616-4BA2-93D5-ABB9CF9814C6}" sibTransId="{85AF3226-EEB1-4CC2-8840-10B59AD25D3A}"/>
    <dgm:cxn modelId="{35FF3630-F3B0-4092-8190-DEBAC565FE1E}" srcId="{5449EEF6-F91E-4B08-9792-8B157AE17FEC}" destId="{EC1A8C30-85D0-4345-806A-F6EB7CFFF76D}" srcOrd="3" destOrd="0" parTransId="{F642A764-3670-4A29-B3A7-436B197B21FA}" sibTransId="{2D81C750-EEF1-4049-B2F1-90D3302F15FB}"/>
    <dgm:cxn modelId="{6DC1A030-AA29-46FC-81CA-F208E09EA670}" type="presOf" srcId="{EED8A4F1-4602-457D-BB69-614C82A71F50}" destId="{0460E9CC-3027-425F-B67F-473DD44F0908}" srcOrd="0" destOrd="0" presId="urn:microsoft.com/office/officeart/2005/8/layout/pyramid3"/>
    <dgm:cxn modelId="{D2883042-B0CC-471B-8EB3-3F988996A4BE}" type="presOf" srcId="{5449EEF6-F91E-4B08-9792-8B157AE17FEC}" destId="{E0EAB03C-F175-4D1A-8202-003D73B12A91}" srcOrd="0" destOrd="0" presId="urn:microsoft.com/office/officeart/2005/8/layout/pyramid3"/>
    <dgm:cxn modelId="{57E2756C-61A4-4C2F-A836-B3985D282181}" srcId="{5449EEF6-F91E-4B08-9792-8B157AE17FEC}" destId="{551AB09D-5EE6-4E45-9196-E7780FB52655}" srcOrd="4" destOrd="0" parTransId="{3CAB98D8-122B-4812-A8EB-54DA2FB2A94A}" sibTransId="{375E604A-2203-4839-99C8-83DDEE10C033}"/>
    <dgm:cxn modelId="{290BF68A-417B-408B-9C40-F14423A8A44A}" type="presOf" srcId="{DF9003FE-679D-448F-886B-821C44B342BA}" destId="{5D6CAE3B-4D98-4301-BE9D-A10AB7063393}" srcOrd="0" destOrd="0" presId="urn:microsoft.com/office/officeart/2005/8/layout/pyramid3"/>
    <dgm:cxn modelId="{531970B2-B93C-4217-AFD6-443038D5FB3A}" type="presOf" srcId="{551AB09D-5EE6-4E45-9196-E7780FB52655}" destId="{E8F051E8-4E6A-464E-854A-1E2E0CBA5A78}" srcOrd="1" destOrd="0" presId="urn:microsoft.com/office/officeart/2005/8/layout/pyramid3"/>
    <dgm:cxn modelId="{EECA22C9-D438-4466-8418-43DB5C5A0D03}" type="presOf" srcId="{DF9003FE-679D-448F-886B-821C44B342BA}" destId="{FD5FC8A7-98CA-4A05-B644-286372B19E96}" srcOrd="1" destOrd="0" presId="urn:microsoft.com/office/officeart/2005/8/layout/pyramid3"/>
    <dgm:cxn modelId="{CE53D3D6-C327-4B46-9763-EE7639B74146}" type="presOf" srcId="{551AB09D-5EE6-4E45-9196-E7780FB52655}" destId="{993A1F6F-874C-4403-8EDA-212FE11F7A98}" srcOrd="0" destOrd="0" presId="urn:microsoft.com/office/officeart/2005/8/layout/pyramid3"/>
    <dgm:cxn modelId="{22AFADDD-81E9-46DC-A3F4-E903125A11EE}" type="presOf" srcId="{11C4BD76-5E6C-40A5-8C4B-157A0A38E5FF}" destId="{39576401-1D84-475B-81F4-674B5FCD016A}" srcOrd="0" destOrd="0" presId="urn:microsoft.com/office/officeart/2005/8/layout/pyramid3"/>
    <dgm:cxn modelId="{8411AADE-409F-4770-A6C6-CA7C2A0AD4B1}" srcId="{5449EEF6-F91E-4B08-9792-8B157AE17FEC}" destId="{11C4BD76-5E6C-40A5-8C4B-157A0A38E5FF}" srcOrd="0" destOrd="0" parTransId="{F1953128-47A1-4CCE-837C-F87BE9AF7924}" sibTransId="{13E19A13-5E37-4BC1-A733-75363084EE9B}"/>
    <dgm:cxn modelId="{2F7EB9E5-86B1-4BEC-B280-43B58173F798}" type="presOf" srcId="{11C4BD76-5E6C-40A5-8C4B-157A0A38E5FF}" destId="{65E1F045-CDEF-43EE-9507-FE979D9B3878}" srcOrd="1" destOrd="0" presId="urn:microsoft.com/office/officeart/2005/8/layout/pyramid3"/>
    <dgm:cxn modelId="{2DB5408A-331A-41F3-8578-FD1EA5496427}" type="presParOf" srcId="{E0EAB03C-F175-4D1A-8202-003D73B12A91}" destId="{BD485F43-211A-472E-B3E2-816070F52626}" srcOrd="0" destOrd="0" presId="urn:microsoft.com/office/officeart/2005/8/layout/pyramid3"/>
    <dgm:cxn modelId="{D1BB7ADA-75F5-477A-A4FB-D51457450AB4}" type="presParOf" srcId="{BD485F43-211A-472E-B3E2-816070F52626}" destId="{39576401-1D84-475B-81F4-674B5FCD016A}" srcOrd="0" destOrd="0" presId="urn:microsoft.com/office/officeart/2005/8/layout/pyramid3"/>
    <dgm:cxn modelId="{AAAD4DAC-F4E6-4CBE-805A-D091EAFD8F16}" type="presParOf" srcId="{BD485F43-211A-472E-B3E2-816070F52626}" destId="{65E1F045-CDEF-43EE-9507-FE979D9B3878}" srcOrd="1" destOrd="0" presId="urn:microsoft.com/office/officeart/2005/8/layout/pyramid3"/>
    <dgm:cxn modelId="{954A27B1-52CE-47C1-AA86-31554D04B197}" type="presParOf" srcId="{E0EAB03C-F175-4D1A-8202-003D73B12A91}" destId="{6CE9999E-4B90-4F67-9DC8-4D52E50EB78C}" srcOrd="1" destOrd="0" presId="urn:microsoft.com/office/officeart/2005/8/layout/pyramid3"/>
    <dgm:cxn modelId="{7FB0D450-C122-4F40-ADB2-CB8FDD17836E}" type="presParOf" srcId="{6CE9999E-4B90-4F67-9DC8-4D52E50EB78C}" destId="{0460E9CC-3027-425F-B67F-473DD44F0908}" srcOrd="0" destOrd="0" presId="urn:microsoft.com/office/officeart/2005/8/layout/pyramid3"/>
    <dgm:cxn modelId="{8B724D29-B610-413E-B385-B22CF5761EBB}" type="presParOf" srcId="{6CE9999E-4B90-4F67-9DC8-4D52E50EB78C}" destId="{73DAD6D1-799C-4749-8865-F73BD9F9851A}" srcOrd="1" destOrd="0" presId="urn:microsoft.com/office/officeart/2005/8/layout/pyramid3"/>
    <dgm:cxn modelId="{AB88E553-7F14-417C-A0BA-31F1B17C214D}" type="presParOf" srcId="{E0EAB03C-F175-4D1A-8202-003D73B12A91}" destId="{5DD81AD3-84B4-4C10-9AAE-E4358AE349C5}" srcOrd="2" destOrd="0" presId="urn:microsoft.com/office/officeart/2005/8/layout/pyramid3"/>
    <dgm:cxn modelId="{8A3C4235-947D-42EC-B76F-C5453D7E3CDB}" type="presParOf" srcId="{5DD81AD3-84B4-4C10-9AAE-E4358AE349C5}" destId="{5D6CAE3B-4D98-4301-BE9D-A10AB7063393}" srcOrd="0" destOrd="0" presId="urn:microsoft.com/office/officeart/2005/8/layout/pyramid3"/>
    <dgm:cxn modelId="{10DDB9AE-6A39-4DC6-9183-961A74BA16A1}" type="presParOf" srcId="{5DD81AD3-84B4-4C10-9AAE-E4358AE349C5}" destId="{FD5FC8A7-98CA-4A05-B644-286372B19E96}" srcOrd="1" destOrd="0" presId="urn:microsoft.com/office/officeart/2005/8/layout/pyramid3"/>
    <dgm:cxn modelId="{0A8EDEB1-22AF-4EB1-A4AA-DDDAC7D8B2A4}" type="presParOf" srcId="{E0EAB03C-F175-4D1A-8202-003D73B12A91}" destId="{2D86801C-911B-430D-9753-4F73C6C6B207}" srcOrd="3" destOrd="0" presId="urn:microsoft.com/office/officeart/2005/8/layout/pyramid3"/>
    <dgm:cxn modelId="{C7C9C842-9B23-417F-9505-AD8D3E3C1EF0}" type="presParOf" srcId="{2D86801C-911B-430D-9753-4F73C6C6B207}" destId="{9D0170F8-B30F-49DB-B15F-19112E175409}" srcOrd="0" destOrd="0" presId="urn:microsoft.com/office/officeart/2005/8/layout/pyramid3"/>
    <dgm:cxn modelId="{4812C53C-7275-4706-AFB7-4716139FB33B}" type="presParOf" srcId="{2D86801C-911B-430D-9753-4F73C6C6B207}" destId="{DCE233F1-9770-45B2-A07F-448FFA1D30DA}" srcOrd="1" destOrd="0" presId="urn:microsoft.com/office/officeart/2005/8/layout/pyramid3"/>
    <dgm:cxn modelId="{13D6EBBF-4A3A-48E9-957B-D2F5D31C9CE3}" type="presParOf" srcId="{E0EAB03C-F175-4D1A-8202-003D73B12A91}" destId="{1B41B7DF-2BD2-4BF1-B2F9-D8732A2F5A66}" srcOrd="4" destOrd="0" presId="urn:microsoft.com/office/officeart/2005/8/layout/pyramid3"/>
    <dgm:cxn modelId="{61479ABE-E22F-4752-957C-7AEFC2479955}" type="presParOf" srcId="{1B41B7DF-2BD2-4BF1-B2F9-D8732A2F5A66}" destId="{993A1F6F-874C-4403-8EDA-212FE11F7A98}" srcOrd="0" destOrd="0" presId="urn:microsoft.com/office/officeart/2005/8/layout/pyramid3"/>
    <dgm:cxn modelId="{41427290-4E91-457D-A210-AA12B2713653}" type="presParOf" srcId="{1B41B7DF-2BD2-4BF1-B2F9-D8732A2F5A66}" destId="{E8F051E8-4E6A-464E-854A-1E2E0CBA5A78}"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chemeClr val="tx2"/>
        </a:solidFill>
        <a:ln>
          <a:noFill/>
        </a:ln>
      </dgm:spPr>
      <dgm:t>
        <a:bodyPr/>
        <a:lstStyle/>
        <a:p>
          <a:r>
            <a:rPr lang="en-GB" sz="2000" dirty="0"/>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rgbClr val="B88AB5"/>
        </a:solidFill>
        <a:ln>
          <a:noFill/>
        </a:ln>
      </dgm:spPr>
      <dgm:t>
        <a:bodyPr/>
        <a:lstStyle/>
        <a:p>
          <a:r>
            <a:rPr lang="en-GB" sz="2000" dirty="0"/>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chemeClr val="accent6">
            <a:lumMod val="50000"/>
          </a:schemeClr>
        </a:solidFill>
        <a:ln>
          <a:noFill/>
        </a:ln>
      </dgm:spPr>
      <dgm:t>
        <a:bodyPr/>
        <a:lstStyle/>
        <a:p>
          <a:r>
            <a:rPr lang="en-GB" sz="2000" dirty="0"/>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6401-1D84-475B-81F4-674B5FCD016A}">
      <dsp:nvSpPr>
        <dsp:cNvPr id="0" name=""/>
        <dsp:cNvSpPr/>
      </dsp:nvSpPr>
      <dsp:spPr>
        <a:xfrm rot="10800000">
          <a:off x="0" y="0"/>
          <a:ext cx="6292413" cy="1006657"/>
        </a:xfrm>
        <a:prstGeom prst="trapezoid">
          <a:avLst>
            <a:gd name="adj" fmla="val 62508"/>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rPr>
            <a:t>Self service support </a:t>
          </a:r>
        </a:p>
        <a:p>
          <a:pPr marL="0" lvl="0" indent="0" algn="ctr" defTabSz="711200">
            <a:lnSpc>
              <a:spcPct val="90000"/>
            </a:lnSpc>
            <a:spcBef>
              <a:spcPct val="0"/>
            </a:spcBef>
            <a:spcAft>
              <a:spcPct val="35000"/>
            </a:spcAft>
            <a:buNone/>
          </a:pPr>
          <a:r>
            <a:rPr lang="en-GB" sz="1600" b="0" i="1" kern="1200" dirty="0">
              <a:solidFill>
                <a:schemeClr val="bg1"/>
              </a:solidFill>
            </a:rPr>
            <a:t>(e.g. Welcome Hub, Intranet, IT helpdesk, EQUIP, Transfer Letter, Measures Statement, SSCL)</a:t>
          </a:r>
        </a:p>
      </dsp:txBody>
      <dsp:txXfrm rot="-10800000">
        <a:off x="1101172" y="0"/>
        <a:ext cx="4090068" cy="1006657"/>
      </dsp:txXfrm>
    </dsp:sp>
    <dsp:sp modelId="{0460E9CC-3027-425F-B67F-473DD44F0908}">
      <dsp:nvSpPr>
        <dsp:cNvPr id="0" name=""/>
        <dsp:cNvSpPr/>
      </dsp:nvSpPr>
      <dsp:spPr>
        <a:xfrm rot="10800000">
          <a:off x="629241" y="1006657"/>
          <a:ext cx="5033930" cy="1006657"/>
        </a:xfrm>
        <a:prstGeom prst="trapezoid">
          <a:avLst>
            <a:gd name="adj" fmla="val 62508"/>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Line manager support </a:t>
          </a:r>
        </a:p>
        <a:p>
          <a:pPr marL="0" lvl="0" indent="0" algn="ctr" defTabSz="800100">
            <a:lnSpc>
              <a:spcPct val="90000"/>
            </a:lnSpc>
            <a:spcBef>
              <a:spcPct val="0"/>
            </a:spcBef>
            <a:spcAft>
              <a:spcPct val="35000"/>
            </a:spcAft>
            <a:buNone/>
          </a:pPr>
          <a:r>
            <a:rPr lang="en-GB" sz="1800" b="0" i="1" kern="1200" dirty="0">
              <a:solidFill>
                <a:schemeClr val="bg1"/>
              </a:solidFill>
            </a:rPr>
            <a:t>(e.g. LM Briefing pack, Measures, SSCL)</a:t>
          </a:r>
          <a:endParaRPr lang="en-GB" sz="1800" b="1" i="1" kern="1200" dirty="0">
            <a:solidFill>
              <a:schemeClr val="bg1"/>
            </a:solidFill>
          </a:endParaRPr>
        </a:p>
      </dsp:txBody>
      <dsp:txXfrm rot="-10800000">
        <a:off x="1510179" y="1006657"/>
        <a:ext cx="3272054" cy="1006657"/>
      </dsp:txXfrm>
    </dsp:sp>
    <dsp:sp modelId="{5D6CAE3B-4D98-4301-BE9D-A10AB7063393}">
      <dsp:nvSpPr>
        <dsp:cNvPr id="0" name=""/>
        <dsp:cNvSpPr/>
      </dsp:nvSpPr>
      <dsp:spPr>
        <a:xfrm rot="10800000">
          <a:off x="1283249" y="2013315"/>
          <a:ext cx="3775447" cy="1006657"/>
        </a:xfrm>
        <a:prstGeom prst="trapezoid">
          <a:avLst>
            <a:gd name="adj" fmla="val 62508"/>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rPr>
            <a:t>Regional or Functional </a:t>
          </a:r>
          <a:r>
            <a:rPr lang="en-GB" sz="1600" b="1" kern="1200" dirty="0" err="1">
              <a:solidFill>
                <a:schemeClr val="bg1"/>
              </a:solidFill>
            </a:rPr>
            <a:t>SPoC</a:t>
          </a:r>
          <a:endParaRPr lang="en-GB" sz="1600" b="1" kern="1200" dirty="0">
            <a:solidFill>
              <a:schemeClr val="bg1"/>
            </a:solidFill>
          </a:endParaRPr>
        </a:p>
        <a:p>
          <a:pPr marL="0" lvl="0" indent="0" algn="ctr" defTabSz="711200">
            <a:lnSpc>
              <a:spcPct val="90000"/>
            </a:lnSpc>
            <a:spcBef>
              <a:spcPct val="0"/>
            </a:spcBef>
            <a:spcAft>
              <a:spcPct val="35000"/>
            </a:spcAft>
            <a:buNone/>
          </a:pPr>
          <a:r>
            <a:rPr lang="en-GB" sz="1600" b="0" i="1" kern="1200" dirty="0">
              <a:solidFill>
                <a:schemeClr val="bg1"/>
              </a:solidFill>
            </a:rPr>
            <a:t>(Transition / Functional </a:t>
          </a:r>
          <a:r>
            <a:rPr lang="en-GB" sz="1600" b="0" i="1" kern="1200" dirty="0" err="1">
              <a:solidFill>
                <a:schemeClr val="bg1"/>
              </a:solidFill>
            </a:rPr>
            <a:t>SPoC</a:t>
          </a:r>
          <a:r>
            <a:rPr lang="en-GB" sz="1600" b="0" i="1" kern="1200" dirty="0">
              <a:solidFill>
                <a:schemeClr val="bg1"/>
              </a:solidFill>
            </a:rPr>
            <a:t>)</a:t>
          </a:r>
        </a:p>
      </dsp:txBody>
      <dsp:txXfrm rot="-10800000">
        <a:off x="1943952" y="2013315"/>
        <a:ext cx="2454041" cy="1006657"/>
      </dsp:txXfrm>
    </dsp:sp>
    <dsp:sp modelId="{9D0170F8-B30F-49DB-B15F-19112E175409}">
      <dsp:nvSpPr>
        <dsp:cNvPr id="0" name=""/>
        <dsp:cNvSpPr/>
      </dsp:nvSpPr>
      <dsp:spPr>
        <a:xfrm rot="10800000">
          <a:off x="1932777" y="2995894"/>
          <a:ext cx="2516965" cy="1006657"/>
        </a:xfrm>
        <a:prstGeom prst="trapezoid">
          <a:avLst>
            <a:gd name="adj" fmla="val 6250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endParaRPr lang="en-GB" sz="1050" b="1" kern="1200">
            <a:solidFill>
              <a:schemeClr val="bg1"/>
            </a:solidFill>
          </a:endParaRPr>
        </a:p>
      </dsp:txBody>
      <dsp:txXfrm rot="-10800000">
        <a:off x="2373246" y="2995894"/>
        <a:ext cx="1636027" cy="1006657"/>
      </dsp:txXfrm>
    </dsp:sp>
    <dsp:sp modelId="{993A1F6F-874C-4403-8EDA-212FE11F7A98}">
      <dsp:nvSpPr>
        <dsp:cNvPr id="0" name=""/>
        <dsp:cNvSpPr/>
      </dsp:nvSpPr>
      <dsp:spPr>
        <a:xfrm rot="10800000">
          <a:off x="2516965" y="4026631"/>
          <a:ext cx="1258482" cy="1006657"/>
        </a:xfrm>
        <a:prstGeom prst="trapezoid">
          <a:avLst>
            <a:gd name="adj" fmla="val 6250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endParaRPr lang="en-GB" sz="1050" b="1" kern="1200">
            <a:solidFill>
              <a:schemeClr val="bg1"/>
            </a:solidFill>
          </a:endParaRPr>
        </a:p>
      </dsp:txBody>
      <dsp:txXfrm rot="-10800000">
        <a:off x="2516965" y="4026631"/>
        <a:ext cx="1258482" cy="1006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94893"/>
          <a:ext cx="11701848" cy="9324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5092" y="48773"/>
          <a:ext cx="8191293" cy="1092240"/>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t>How might these changes affect our team?</a:t>
          </a:r>
        </a:p>
      </dsp:txBody>
      <dsp:txXfrm>
        <a:off x="638411" y="102092"/>
        <a:ext cx="8084655" cy="985602"/>
      </dsp:txXfrm>
    </dsp:sp>
    <dsp:sp modelId="{CE971A16-963B-4B6A-AAD2-2D174B2AF089}">
      <dsp:nvSpPr>
        <dsp:cNvPr id="0" name=""/>
        <dsp:cNvSpPr/>
      </dsp:nvSpPr>
      <dsp:spPr>
        <a:xfrm>
          <a:off x="0" y="2273213"/>
          <a:ext cx="11701848" cy="9324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5092" y="1727093"/>
          <a:ext cx="8191293" cy="1092240"/>
        </a:xfrm>
        <a:prstGeom prst="roundRect">
          <a:avLst/>
        </a:prstGeom>
        <a:solidFill>
          <a:srgbClr val="B88AB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t>Are we clear on our individual and team next steps and delivery?</a:t>
          </a:r>
        </a:p>
      </dsp:txBody>
      <dsp:txXfrm>
        <a:off x="638411" y="1780412"/>
        <a:ext cx="8084655" cy="985602"/>
      </dsp:txXfrm>
    </dsp:sp>
    <dsp:sp modelId="{05C1D062-D12D-469C-B8F0-91033F981BC3}">
      <dsp:nvSpPr>
        <dsp:cNvPr id="0" name=""/>
        <dsp:cNvSpPr/>
      </dsp:nvSpPr>
      <dsp:spPr>
        <a:xfrm>
          <a:off x="0" y="3951533"/>
          <a:ext cx="11701848" cy="9324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5092" y="3405413"/>
          <a:ext cx="8191293" cy="1092240"/>
        </a:xfrm>
        <a:prstGeom prst="roundRec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t>How are we managing change?  Do we need support?</a:t>
          </a:r>
        </a:p>
      </dsp:txBody>
      <dsp:txXfrm>
        <a:off x="638411" y="3458732"/>
        <a:ext cx="8084655"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A6E2323-7DAC-4D70-B0C7-1E8EB313B829}" type="datetimeFigureOut">
              <a:rPr lang="en-GB"/>
              <a:pPr>
                <a:defRPr/>
              </a:pPr>
              <a:t>05/07/2021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6A190E8-C126-4EB3-82B0-79FA583B0E30}" type="slidenum">
              <a:rPr lang="en-GB"/>
              <a:pPr>
                <a:defRPr/>
              </a:pPr>
              <a:t>‹#›</a:t>
            </a:fld>
            <a:endParaRPr lang="en-GB" dirty="0"/>
          </a:p>
        </p:txBody>
      </p:sp>
    </p:spTree>
    <p:extLst>
      <p:ext uri="{BB962C8B-B14F-4D97-AF65-F5344CB8AC3E}">
        <p14:creationId xmlns:p14="http://schemas.microsoft.com/office/powerpoint/2010/main" val="2446574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190E8-C126-4EB3-82B0-79FA583B0E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13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27</a:t>
            </a:fld>
            <a:endParaRPr lang="en-GB"/>
          </a:p>
        </p:txBody>
      </p:sp>
    </p:spTree>
    <p:extLst>
      <p:ext uri="{BB962C8B-B14F-4D97-AF65-F5344CB8AC3E}">
        <p14:creationId xmlns:p14="http://schemas.microsoft.com/office/powerpoint/2010/main" val="41103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190E8-C126-4EB3-82B0-79FA583B0E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32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2</a:t>
            </a:fld>
            <a:endParaRPr lang="en-GB" dirty="0"/>
          </a:p>
        </p:txBody>
      </p:sp>
    </p:spTree>
    <p:extLst>
      <p:ext uri="{BB962C8B-B14F-4D97-AF65-F5344CB8AC3E}">
        <p14:creationId xmlns:p14="http://schemas.microsoft.com/office/powerpoint/2010/main" val="24003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3</a:t>
            </a:fld>
            <a:endParaRPr lang="en-GB" dirty="0"/>
          </a:p>
        </p:txBody>
      </p:sp>
    </p:spTree>
    <p:extLst>
      <p:ext uri="{BB962C8B-B14F-4D97-AF65-F5344CB8AC3E}">
        <p14:creationId xmlns:p14="http://schemas.microsoft.com/office/powerpoint/2010/main" val="367276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4</a:t>
            </a:fld>
            <a:endParaRPr lang="en-GB" dirty="0"/>
          </a:p>
        </p:txBody>
      </p:sp>
    </p:spTree>
    <p:extLst>
      <p:ext uri="{BB962C8B-B14F-4D97-AF65-F5344CB8AC3E}">
        <p14:creationId xmlns:p14="http://schemas.microsoft.com/office/powerpoint/2010/main" val="349667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15</a:t>
            </a:fld>
            <a:endParaRPr lang="en-GB"/>
          </a:p>
        </p:txBody>
      </p:sp>
    </p:spTree>
    <p:extLst>
      <p:ext uri="{BB962C8B-B14F-4D97-AF65-F5344CB8AC3E}">
        <p14:creationId xmlns:p14="http://schemas.microsoft.com/office/powerpoint/2010/main" val="197239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A190E8-C126-4EB3-82B0-79FA583B0E30}" type="slidenum">
              <a:rPr lang="en-GB" smtClean="0"/>
              <a:pPr>
                <a:defRPr/>
              </a:pPr>
              <a:t>16</a:t>
            </a:fld>
            <a:endParaRPr lang="en-GB" dirty="0"/>
          </a:p>
        </p:txBody>
      </p:sp>
    </p:spTree>
    <p:extLst>
      <p:ext uri="{BB962C8B-B14F-4D97-AF65-F5344CB8AC3E}">
        <p14:creationId xmlns:p14="http://schemas.microsoft.com/office/powerpoint/2010/main" val="335270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18</a:t>
            </a:fld>
            <a:endParaRPr lang="en-GB"/>
          </a:p>
        </p:txBody>
      </p:sp>
    </p:spTree>
    <p:extLst>
      <p:ext uri="{BB962C8B-B14F-4D97-AF65-F5344CB8AC3E}">
        <p14:creationId xmlns:p14="http://schemas.microsoft.com/office/powerpoint/2010/main" val="330086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19</a:t>
            </a:fld>
            <a:endParaRPr lang="en-GB"/>
          </a:p>
        </p:txBody>
      </p:sp>
    </p:spTree>
    <p:extLst>
      <p:ext uri="{BB962C8B-B14F-4D97-AF65-F5344CB8AC3E}">
        <p14:creationId xmlns:p14="http://schemas.microsoft.com/office/powerpoint/2010/main" val="133424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24</a:t>
            </a:fld>
            <a:endParaRPr lang="en-GB"/>
          </a:p>
        </p:txBody>
      </p:sp>
    </p:spTree>
    <p:extLst>
      <p:ext uri="{BB962C8B-B14F-4D97-AF65-F5344CB8AC3E}">
        <p14:creationId xmlns:p14="http://schemas.microsoft.com/office/powerpoint/2010/main" val="2729487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Welcome Hub">
            <a:extLst>
              <a:ext uri="{FF2B5EF4-FFF2-40B4-BE49-F238E27FC236}">
                <a16:creationId xmlns:a16="http://schemas.microsoft.com/office/drawing/2014/main" id="{F5C02837-155E-45CE-A1FA-1ABC960EA0C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8927" y="466726"/>
            <a:ext cx="3107273" cy="1392766"/>
          </a:xfrm>
          <a:prstGeom prst="rect">
            <a:avLst/>
          </a:prstGeom>
          <a:noFill/>
          <a:ln>
            <a:noFill/>
          </a:ln>
        </p:spPr>
      </p:pic>
    </p:spTree>
    <p:extLst>
      <p:ext uri="{BB962C8B-B14F-4D97-AF65-F5344CB8AC3E}">
        <p14:creationId xmlns:p14="http://schemas.microsoft.com/office/powerpoint/2010/main" val="121585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379927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a:p>
        </p:txBody>
      </p:sp>
    </p:spTree>
    <p:extLst>
      <p:ext uri="{BB962C8B-B14F-4D97-AF65-F5344CB8AC3E}">
        <p14:creationId xmlns:p14="http://schemas.microsoft.com/office/powerpoint/2010/main" val="204169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l="15434" t="20029"/>
          <a:stretch>
            <a:fillRect/>
          </a:stretch>
        </p:blipFill>
        <p:spPr bwMode="auto">
          <a:xfrm>
            <a:off x="541867" y="347663"/>
            <a:ext cx="346286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125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p>
        </p:txBody>
      </p:sp>
      <p:sp>
        <p:nvSpPr>
          <p:cNvPr id="3" name="Content Placeholder 2"/>
          <p:cNvSpPr>
            <a:spLocks noGrp="1"/>
          </p:cNvSpPr>
          <p:nvPr>
            <p:ph idx="1"/>
          </p:nvPr>
        </p:nvSpPr>
        <p:spPr>
          <a:xfrm>
            <a:off x="527051" y="1356619"/>
            <a:ext cx="11133667" cy="4586287"/>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398321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152896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BF5B-0CDD-4697-B656-413578C2D06D}"/>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7CA7D3F3-D7B8-486A-ADF8-F47416EE84D7}"/>
              </a:ext>
            </a:extLst>
          </p:cNvPr>
          <p:cNvSpPr>
            <a:spLocks noGrp="1"/>
          </p:cNvSpPr>
          <p:nvPr>
            <p:ph type="sldNum" sz="quarter" idx="10"/>
          </p:nvPr>
        </p:nvSpPr>
        <p:spPr/>
        <p:txBody>
          <a:bodyPr/>
          <a:lstStyle/>
          <a:p>
            <a:pPr>
              <a:defRPr/>
            </a:pPr>
            <a:fld id="{80580D15-CBB2-41DA-89FD-8E9F66504B2F}" type="slidenum">
              <a:rPr lang="en-GB" smtClean="0"/>
              <a:pPr>
                <a:defRPr/>
              </a:pPr>
              <a:t>‹#›</a:t>
            </a:fld>
            <a:endParaRPr lang="en-GB" dirty="0"/>
          </a:p>
        </p:txBody>
      </p:sp>
    </p:spTree>
    <p:extLst>
      <p:ext uri="{BB962C8B-B14F-4D97-AF65-F5344CB8AC3E}">
        <p14:creationId xmlns:p14="http://schemas.microsoft.com/office/powerpoint/2010/main" val="1033113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425710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67121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etter important notice combin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4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204169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4771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75705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5E6DA35-3D48-4A0C-86DD-6EA64440ECC3}" type="slidenum">
              <a:rPr lang="en-GB"/>
              <a:pPr>
                <a:defRPr/>
              </a:pPr>
              <a:t>‹#›</a:t>
            </a:fld>
            <a:endParaRPr lang="en-GB" dirty="0"/>
          </a:p>
        </p:txBody>
      </p:sp>
    </p:spTree>
    <p:extLst>
      <p:ext uri="{BB962C8B-B14F-4D97-AF65-F5344CB8AC3E}">
        <p14:creationId xmlns:p14="http://schemas.microsoft.com/office/powerpoint/2010/main" val="74624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rotWithShape="1">
          <a:blip r:embed="rId2">
            <a:extLst>
              <a:ext uri="{28A0092B-C50C-407E-A947-70E740481C1C}">
                <a14:useLocalDpi xmlns:a14="http://schemas.microsoft.com/office/drawing/2010/main" val="0"/>
              </a:ext>
            </a:extLst>
          </a:blip>
          <a:srcRect b="29286"/>
          <a:stretch/>
        </p:blipFill>
        <p:spPr bwMode="auto">
          <a:xfrm>
            <a:off x="0" y="4433208"/>
            <a:ext cx="121920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8928" y="1981200"/>
            <a:ext cx="10622849" cy="1073150"/>
          </a:xfrm>
        </p:spPr>
        <p:txBody>
          <a:bodyPr anchor="b">
            <a:normAutofit/>
          </a:bodyPr>
          <a:lstStyle>
            <a:lvl1pPr algn="l">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778928" y="3176059"/>
            <a:ext cx="9025467" cy="520900"/>
          </a:xfrm>
        </p:spPr>
        <p:txBody>
          <a:bodyPr>
            <a:normAutofit/>
          </a:bodyPr>
          <a:lstStyle>
            <a:lvl1pPr marL="0" indent="0" algn="l">
              <a:buNone/>
              <a:defRPr sz="2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Welcome Hub">
            <a:extLst>
              <a:ext uri="{FF2B5EF4-FFF2-40B4-BE49-F238E27FC236}">
                <a16:creationId xmlns:a16="http://schemas.microsoft.com/office/drawing/2014/main" id="{CC3722E6-22ED-4AA1-A952-37850C7AE0A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7928" y="270201"/>
            <a:ext cx="2997835" cy="1257149"/>
          </a:xfrm>
          <a:prstGeom prst="rect">
            <a:avLst/>
          </a:prstGeom>
          <a:noFill/>
          <a:ln>
            <a:noFill/>
          </a:ln>
        </p:spPr>
      </p:pic>
    </p:spTree>
    <p:extLst>
      <p:ext uri="{BB962C8B-B14F-4D97-AF65-F5344CB8AC3E}">
        <p14:creationId xmlns:p14="http://schemas.microsoft.com/office/powerpoint/2010/main" val="163790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01" y="432000"/>
            <a:ext cx="11131200" cy="51117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p:txBody>
          <a:bodyPr/>
          <a:lstStyle>
            <a:lvl1pPr>
              <a:defRPr/>
            </a:lvl1pPr>
          </a:lstStyle>
          <a:p>
            <a:pPr>
              <a:defRPr/>
            </a:pPr>
            <a:fld id="{8DA62C57-F68F-4167-9CC7-0D93D0D78B03}" type="slidenum">
              <a:rPr lang="en-GB"/>
              <a:pPr>
                <a:defRPr/>
              </a:pPr>
              <a:t>‹#›</a:t>
            </a:fld>
            <a:endParaRPr lang="en-GB" dirty="0"/>
          </a:p>
        </p:txBody>
      </p:sp>
    </p:spTree>
    <p:extLst>
      <p:ext uri="{BB962C8B-B14F-4D97-AF65-F5344CB8AC3E}">
        <p14:creationId xmlns:p14="http://schemas.microsoft.com/office/powerpoint/2010/main" val="97845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7999" y="1303200"/>
            <a:ext cx="5491801" cy="45864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03200"/>
            <a:ext cx="5488525" cy="45864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p:txBody>
          <a:bodyPr/>
          <a:lstStyle>
            <a:lvl1pPr>
              <a:defRPr/>
            </a:lvl1pPr>
          </a:lstStyle>
          <a:p>
            <a:pPr>
              <a:defRPr/>
            </a:pPr>
            <a:fld id="{59DE555A-AC9E-4839-8C44-F9B339F55923}" type="slidenum">
              <a:rPr lang="en-GB"/>
              <a:pPr>
                <a:defRPr/>
              </a:pPr>
              <a:t>‹#›</a:t>
            </a:fld>
            <a:endParaRPr lang="en-GB" dirty="0"/>
          </a:p>
        </p:txBody>
      </p:sp>
    </p:spTree>
    <p:extLst>
      <p:ext uri="{BB962C8B-B14F-4D97-AF65-F5344CB8AC3E}">
        <p14:creationId xmlns:p14="http://schemas.microsoft.com/office/powerpoint/2010/main" val="324995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dirty="0"/>
          </a:p>
        </p:txBody>
      </p:sp>
    </p:spTree>
    <p:extLst>
      <p:ext uri="{BB962C8B-B14F-4D97-AF65-F5344CB8AC3E}">
        <p14:creationId xmlns:p14="http://schemas.microsoft.com/office/powerpoint/2010/main" val="11822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
        <p:nvSpPr>
          <p:cNvPr id="2" name="Rectangle 1">
            <a:extLst>
              <a:ext uri="{FF2B5EF4-FFF2-40B4-BE49-F238E27FC236}">
                <a16:creationId xmlns:a16="http://schemas.microsoft.com/office/drawing/2014/main" id="{E83BCB19-B754-4D28-8B31-FAE2A8D612DC}"/>
              </a:ext>
            </a:extLst>
          </p:cNvPr>
          <p:cNvSpPr/>
          <p:nvPr userDrawn="1"/>
        </p:nvSpPr>
        <p:spPr>
          <a:xfrm>
            <a:off x="4798484" y="6435724"/>
            <a:ext cx="2590800" cy="369332"/>
          </a:xfrm>
          <a:prstGeom prst="rect">
            <a:avLst/>
          </a:prstGeom>
        </p:spPr>
        <p:txBody>
          <a:bodyPr wrap="square">
            <a:spAutoFit/>
          </a:bodyPr>
          <a:lstStyle/>
          <a:p>
            <a:pPr marL="0" indent="0" algn="ctr">
              <a:buFontTx/>
              <a:buNone/>
            </a:pPr>
            <a:r>
              <a:rPr lang="en-GB" sz="1800" u="sng" dirty="0"/>
              <a:t>OFFICIAL-SENSITIVE</a:t>
            </a:r>
          </a:p>
        </p:txBody>
      </p:sp>
    </p:spTree>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1" r:id="rId4"/>
    <p:sldLayoutId id="2147483672" r:id="rId5"/>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889626"/>
            <a:ext cx="12192000" cy="9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175528912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4584" y="1"/>
            <a:ext cx="103293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907184" y="0"/>
            <a:ext cx="1284816"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134100"/>
            <a:ext cx="1219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527051" y="431801"/>
            <a:ext cx="111336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Text Placeholder 2"/>
          <p:cNvSpPr>
            <a:spLocks noGrp="1"/>
          </p:cNvSpPr>
          <p:nvPr>
            <p:ph type="body" idx="1"/>
          </p:nvPr>
        </p:nvSpPr>
        <p:spPr bwMode="auto">
          <a:xfrm>
            <a:off x="527051" y="1303339"/>
            <a:ext cx="1113366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6" name="Slide Number Placeholder 5"/>
          <p:cNvSpPr>
            <a:spLocks noGrp="1"/>
          </p:cNvSpPr>
          <p:nvPr>
            <p:ph type="sldNum" sz="quarter" idx="4"/>
          </p:nvPr>
        </p:nvSpPr>
        <p:spPr>
          <a:xfrm>
            <a:off x="527051" y="6356351"/>
            <a:ext cx="1035049"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bg1"/>
                </a:solidFill>
                <a:latin typeface="+mn-lt"/>
              </a:defRPr>
            </a:lvl1pPr>
          </a:lstStyle>
          <a:p>
            <a:pPr>
              <a:defRPr/>
            </a:pPr>
            <a:fld id="{80580D15-CBB2-41DA-89FD-8E9F66504B2F}" type="slidenum">
              <a:rPr lang="en-GB"/>
              <a:pPr>
                <a:defRPr/>
              </a:pPr>
              <a:t>‹#›</a:t>
            </a:fld>
            <a:endParaRPr lang="en-GB" dirty="0"/>
          </a:p>
        </p:txBody>
      </p:sp>
    </p:spTree>
    <p:extLst>
      <p:ext uri="{BB962C8B-B14F-4D97-AF65-F5344CB8AC3E}">
        <p14:creationId xmlns:p14="http://schemas.microsoft.com/office/powerpoint/2010/main" val="58413721"/>
      </p:ext>
    </p:extLst>
  </p:cSld>
  <p:clrMap bg1="lt1" tx1="dk1" bg2="lt2" tx2="dk2" accent1="accent1" accent2="accent2" accent3="accent3" accent4="accent4" accent5="accent5" accent6="accent6" hlink="hlink" folHlink="folHlink"/>
  <p:sldLayoutIdLst>
    <p:sldLayoutId id="2147483702" r:id="rId1"/>
    <p:sldLayoutId id="2147483690" r:id="rId2"/>
    <p:sldLayoutId id="2147483691" r:id="rId3"/>
    <p:sldLayoutId id="2147483692" r:id="rId4"/>
    <p:sldLayoutId id="2147483693" r:id="rId5"/>
    <p:sldLayoutId id="2147483694" r:id="rId6"/>
    <p:sldLayoutId id="2147483701" r:id="rId7"/>
    <p:sldLayoutId id="2147483696" r:id="rId8"/>
  </p:sldLayoutIdLst>
  <p:hf hdr="0" ftr="0" dt="0"/>
  <p:txStyles>
    <p:title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p:titleStyle>
    <p:bodyStyle>
      <a:lvl1pPr marL="179388" indent="-179388" algn="l"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358775"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539750" indent="-179388"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hmppsintranet.org.uk/uploads/estates-key-principles-design-guide.pdf"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elcome-hub.hmppsintranet.org.uk/what-you-need-to-do/actions-for-line-managers/" TargetMode="External"/><Relationship Id="rId3" Type="http://schemas.openxmlformats.org/officeDocument/2006/relationships/hyperlink" Target="https://welcome-hub.hmppsintranet.org.uk/welcoming-you/probation-roundup/whats-new-on-the-hub/" TargetMode="External"/><Relationship Id="rId7" Type="http://schemas.openxmlformats.org/officeDocument/2006/relationships/hyperlink" Target="https://welcome-hub.hmppsintranet.org.uk/our-new-probation-service/our-new-operating-model/commissioned-rehabilitative-services/" TargetMode="External"/><Relationship Id="rId12" Type="http://schemas.openxmlformats.org/officeDocument/2006/relationships/hyperlink" Target="https://welcome-hub.hmppsintranet.org.uk/what-you-need-to-know/the-transfer-explained/what-to-expect-from-your-transfer-email/transfer-letter-qa/"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elcome-hub.hmppsintranet.org.uk/what-you-need-to-know/achieving-our-target-operating-model/" TargetMode="External"/><Relationship Id="rId11" Type="http://schemas.openxmlformats.org/officeDocument/2006/relationships/hyperlink" Target="https://welcome-hub.hmppsintranet.org.uk/what-you-need-to-know/purchasing-and-paying/" TargetMode="External"/><Relationship Id="rId5" Type="http://schemas.openxmlformats.org/officeDocument/2006/relationships/image" Target="../media/image20.png"/><Relationship Id="rId10" Type="http://schemas.openxmlformats.org/officeDocument/2006/relationships/hyperlink" Target="https://welcome-hub.hmppsintranet.org.uk/what-you-need-to-do/pre-transfer-learning/it-systems-learning/understanding-authority-systems/" TargetMode="External"/><Relationship Id="rId4" Type="http://schemas.openxmlformats.org/officeDocument/2006/relationships/hyperlink" Target="https://welcome-hub.hmppsintranet.org.uk/support-and-how-to-get-in-touch/" TargetMode="External"/><Relationship Id="rId9" Type="http://schemas.openxmlformats.org/officeDocument/2006/relationships/hyperlink" Target="https://welcome-hub.hmppsintranet.org.uk/welcoming-you/attend-an-engagement-ev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6.sv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welcome-hub.hmppsintranet.org.uk/what-you-need-to-do/pre-transfer-learning/your-post-transition-learn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elcome-hub.hmppsintranet.org.uk/what-you-need-to-do/pre-transfer-learning/it-systems-learning/#tab-id-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mpps.myhub.sscl.com/hr-and-pay/Helping-you-at-work-Helping-staff-at-work/Learning-and-developing-talent/mylearning" TargetMode="Externa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mailto:training-services-delegate-management@gov.sscl.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elcome-hub.hmppsintranet.org.uk/welcoming-you/attend-an-engagement-event/pay-cbf-and-the-na-event-qa/" TargetMode="External"/><Relationship Id="rId13" Type="http://schemas.openxmlformats.org/officeDocument/2006/relationships/image" Target="../media/image34.png"/><Relationship Id="rId3" Type="http://schemas.openxmlformats.org/officeDocument/2006/relationships/hyperlink" Target="https://welcome-hub.hmppsintranet.org.uk/support-and-how-to-get-in-touch/contacting-your-region-or-team/" TargetMode="External"/><Relationship Id="rId7" Type="http://schemas.openxmlformats.org/officeDocument/2006/relationships/hyperlink" Target="https://welcome-hub.hmppsintranet.org.uk/welcoming-you/probation-roundup/job-evaluation/" TargetMode="External"/><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s://welcome-hub.hmppsintranet.org.uk/what-you-need-to-know/the-transfer-explained/what-to-expect-from-your-transfer-email/transfer-letter-qa/" TargetMode="External"/><Relationship Id="rId11" Type="http://schemas.openxmlformats.org/officeDocument/2006/relationships/hyperlink" Target="https://welcome-hub.hmppsintranet.org.uk/support-and-how-to-get-in-touch/" TargetMode="External"/><Relationship Id="rId5" Type="http://schemas.openxmlformats.org/officeDocument/2006/relationships/hyperlink" Target="https://welcome-hub.hmppsintranet.org.uk/support-and-how-to-get-in-touch/support-using-sop/#toggle-id-2" TargetMode="External"/><Relationship Id="rId15" Type="http://schemas.openxmlformats.org/officeDocument/2006/relationships/image" Target="../media/image36.png"/><Relationship Id="rId10" Type="http://schemas.openxmlformats.org/officeDocument/2006/relationships/hyperlink" Target="https://welcome-hub.hmppsintranet.org.uk/what-you-need-to-do/actions-for-line-managers/" TargetMode="External"/><Relationship Id="rId4" Type="http://schemas.openxmlformats.org/officeDocument/2006/relationships/image" Target="../media/image32.png"/><Relationship Id="rId9" Type="http://schemas.openxmlformats.org/officeDocument/2006/relationships/hyperlink" Target="https://welcome-hub.hmppsintranet.org.uk/welcoming-you/attend-an-engagement-event/event-for-staff-not-covered-by-the-na/" TargetMode="External"/><Relationship Id="rId1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s://welcome-hub.hmppsintranet.org.uk/support-and-how-to-get-in-touch/" TargetMode="External"/><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elcome-hub.hmppsintranet.org.uk/support-and-how-to-get-in-touch/contacting-your-region-or-tea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elcome-hub.hmppsintranet.org.uk/support-and-how-to-get-in-touch/" TargetMode="External"/><Relationship Id="rId2" Type="http://schemas.openxmlformats.org/officeDocument/2006/relationships/hyperlink" Target="mailto:transferletterqueries@justice.gov.uk"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elcome-hub.hmppsintranet.org.uk/what-you-need-to-know/the-transfer-explained/what-to-expect-from-your-transfer-email/transfer-letter-q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elcome-hub.hmppsintranet.org.uk/what-you-need-to-know/your-induction/understanding-sop/" TargetMode="External"/><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welcome-hub.hmppsintranet.org.uk/what-you-need-to-do/your-induction-checklist/" TargetMode="External"/><Relationship Id="rId4" Type="http://schemas.openxmlformats.org/officeDocument/2006/relationships/hyperlink" Target="https://welcome-hub.hmppsintranet.org.uk/support-and-how-to-get-in-touch/support-using-so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elcome-hub.hmppsintranet.org.uk/what-you-need-to-do/actions-for-line-managers/#tab-id-1"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7.png"/><Relationship Id="rId4" Type="http://schemas.openxmlformats.org/officeDocument/2006/relationships/hyperlink" Target="https://welcome-hub.hmppsintranet.org.uk/what-you-need-to-do/actions-for-line-manager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diagramLayout" Target="../diagrams/layout1.xml"/><Relationship Id="rId7" Type="http://schemas.openxmlformats.org/officeDocument/2006/relationships/image" Target="../media/image4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elcome-hub.hmppsintranet.org.uk/what-you-need-to-know/achieving-our-target-operating-model/#toggle-id-1-closed" TargetMode="External"/><Relationship Id="rId4" Type="http://schemas.openxmlformats.org/officeDocument/2006/relationships/hyperlink" Target="https://welcome-hub.hmppsintranet.org.uk/our-new-probation-service/our-new-operating-model/jo-farrar-and-amy-rees-introduce-the-target-operating-mode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3.xml"/><Relationship Id="rId5" Type="http://schemas.openxmlformats.org/officeDocument/2006/relationships/image" Target="../media/image53.sv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intranet.noms.gsi.gov.uk/news-and-updates/news/unifying-our-probation-services" TargetMode="External"/><Relationship Id="rId7" Type="http://schemas.openxmlformats.org/officeDocument/2006/relationships/hyperlink" Target="https://welcome-hub.hmppsintranet.org.uk/our-new-probation-service/our-new-operating-mode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elcome-hub.hmppsintranet.org.uk/welcoming-you/" TargetMode="External"/><Relationship Id="rId5" Type="http://schemas.openxmlformats.org/officeDocument/2006/relationships/hyperlink" Target="https://intranet.noms.gsi.gov.uk/news-and-updates/news/a-new-name-for-a-newly-unified-service" TargetMode="External"/><Relationship Id="rId4" Type="http://schemas.openxmlformats.org/officeDocument/2006/relationships/hyperlink" Target="https://welcome-hub.hmppsintranet.org.uk/our-new-probation-service/our-new-operating-model/jo-farrar-and-amy-rees-introduce-the-target-operating-mode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RobertBuckland/status/1409503495703740416" TargetMode="External"/><Relationship Id="rId2" Type="http://schemas.openxmlformats.org/officeDocument/2006/relationships/hyperlink" Target="https://twitter.com/RobertBuckland/status/1409503498086096898"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twitter.com/MoJGovUK/status/140975359947172659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quip-portal.rocstac.com/ctrlwebisapi.dll?__id=webMyTopics.searchOne&amp;k=1545&amp;as_sfid=AAAAAAUxGRXNaUdX64yyf9E_2fInS-PN0WBCwwgCYbZA9RZsGZVe28jq2pLUD78gydcikDESbp0kUtj6zC2-ZwqJ8_Apo_95thVUJHeqV14vMOFd_Hv7bT6p92dW0Gsl7-1cgO0%3D&amp;as_fid=0bb5f651783cb45a0d4b24adbfee66eae73485a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615337" y="2729271"/>
            <a:ext cx="9121774" cy="1073150"/>
          </a:xfrm>
        </p:spPr>
        <p:txBody>
          <a:bodyPr/>
          <a:lstStyle/>
          <a:p>
            <a:pPr algn="ctr"/>
            <a:r>
              <a:rPr lang="en-GB" altLang="en-US" dirty="0"/>
              <a:t>July 2021 Regional Team Briefing </a:t>
            </a:r>
          </a:p>
        </p:txBody>
      </p:sp>
      <p:pic>
        <p:nvPicPr>
          <p:cNvPr id="3" name="Graphic 2" descr="Marker">
            <a:extLst>
              <a:ext uri="{FF2B5EF4-FFF2-40B4-BE49-F238E27FC236}">
                <a16:creationId xmlns:a16="http://schemas.microsoft.com/office/drawing/2014/main" id="{D5A0421F-F718-4182-950E-F1AAC5F19D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4504" y="3987087"/>
            <a:ext cx="1584960" cy="1584960"/>
          </a:xfrm>
          <a:prstGeom prst="rect">
            <a:avLst/>
          </a:prstGeom>
        </p:spPr>
      </p:pic>
      <p:sp>
        <p:nvSpPr>
          <p:cNvPr id="4" name="TextBox 3">
            <a:extLst>
              <a:ext uri="{FF2B5EF4-FFF2-40B4-BE49-F238E27FC236}">
                <a16:creationId xmlns:a16="http://schemas.microsoft.com/office/drawing/2014/main" id="{21DB41DD-670E-4880-A721-88241534AE5D}"/>
              </a:ext>
            </a:extLst>
          </p:cNvPr>
          <p:cNvSpPr txBox="1"/>
          <p:nvPr/>
        </p:nvSpPr>
        <p:spPr>
          <a:xfrm>
            <a:off x="8895046" y="5387381"/>
            <a:ext cx="104387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[Region]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AE56-F609-40EE-93D6-25A630E3B2A3}"/>
              </a:ext>
            </a:extLst>
          </p:cNvPr>
          <p:cNvSpPr>
            <a:spLocks noGrp="1"/>
          </p:cNvSpPr>
          <p:nvPr>
            <p:ph type="title"/>
          </p:nvPr>
        </p:nvSpPr>
        <p:spPr/>
        <p:txBody>
          <a:bodyPr/>
          <a:lstStyle/>
          <a:p>
            <a:r>
              <a:rPr lang="en-GB" dirty="0"/>
              <a:t>Estates Case Study: Flagship Manchester site gets colleague approval </a:t>
            </a:r>
          </a:p>
        </p:txBody>
      </p:sp>
      <p:sp>
        <p:nvSpPr>
          <p:cNvPr id="3" name="Content Placeholder 2">
            <a:extLst>
              <a:ext uri="{FF2B5EF4-FFF2-40B4-BE49-F238E27FC236}">
                <a16:creationId xmlns:a16="http://schemas.microsoft.com/office/drawing/2014/main" id="{0136E220-A44D-41A5-A0D2-990B3A86C6A4}"/>
              </a:ext>
            </a:extLst>
          </p:cNvPr>
          <p:cNvSpPr>
            <a:spLocks noGrp="1"/>
          </p:cNvSpPr>
          <p:nvPr>
            <p:ph idx="1"/>
          </p:nvPr>
        </p:nvSpPr>
        <p:spPr>
          <a:xfrm>
            <a:off x="190500" y="943175"/>
            <a:ext cx="11791950" cy="2009576"/>
          </a:xfrm>
        </p:spPr>
        <p:txBody>
          <a:bodyPr/>
          <a:lstStyle/>
          <a:p>
            <a:r>
              <a:rPr lang="en-GB" sz="1900" dirty="0"/>
              <a:t>Our new probation flagship site, in Redfern in Manchester’s northern quarter, opened on 17 May </a:t>
            </a:r>
          </a:p>
          <a:p>
            <a:r>
              <a:rPr lang="en-GB" sz="1900" dirty="0"/>
              <a:t>The listed building – close to excellent public transport links – provides easy access for our colleagues, people on probation and colleagues from partner organisations</a:t>
            </a:r>
          </a:p>
          <a:p>
            <a:r>
              <a:rPr lang="en-GB" sz="1900" dirty="0"/>
              <a:t>The office is fitted out in line with our </a:t>
            </a:r>
            <a:r>
              <a:rPr lang="en-GB" sz="1900" u="sng" dirty="0">
                <a:hlinkClick r:id="rId2"/>
              </a:rPr>
              <a:t>Probation Design Guide</a:t>
            </a:r>
            <a:r>
              <a:rPr lang="en-GB" sz="1900" dirty="0"/>
              <a:t>, which goes beyond rooms, acoustics and lighting to create welcoming, professional spaces that support positive experiences for people on probation from the moment they arrive</a:t>
            </a:r>
          </a:p>
          <a:p>
            <a:endParaRPr lang="en-GB" dirty="0"/>
          </a:p>
        </p:txBody>
      </p:sp>
      <p:sp>
        <p:nvSpPr>
          <p:cNvPr id="4" name="Slide Number Placeholder 3">
            <a:extLst>
              <a:ext uri="{FF2B5EF4-FFF2-40B4-BE49-F238E27FC236}">
                <a16:creationId xmlns:a16="http://schemas.microsoft.com/office/drawing/2014/main" id="{FB870985-D833-4B7E-8270-2D940BFFDA5A}"/>
              </a:ext>
            </a:extLst>
          </p:cNvPr>
          <p:cNvSpPr>
            <a:spLocks noGrp="1"/>
          </p:cNvSpPr>
          <p:nvPr>
            <p:ph type="sldNum" sz="quarter" idx="10"/>
          </p:nvPr>
        </p:nvSpPr>
        <p:spPr/>
        <p:txBody>
          <a:bodyPr/>
          <a:lstStyle/>
          <a:p>
            <a:pPr>
              <a:defRPr/>
            </a:pPr>
            <a:fld id="{8DA62C57-F68F-4167-9CC7-0D93D0D78B03}" type="slidenum">
              <a:rPr lang="en-GB" smtClean="0"/>
              <a:pPr>
                <a:defRPr/>
              </a:pPr>
              <a:t>10</a:t>
            </a:fld>
            <a:endParaRPr lang="en-GB" dirty="0"/>
          </a:p>
        </p:txBody>
      </p:sp>
      <p:pic>
        <p:nvPicPr>
          <p:cNvPr id="1028" name="Picture 4">
            <a:extLst>
              <a:ext uri="{FF2B5EF4-FFF2-40B4-BE49-F238E27FC236}">
                <a16:creationId xmlns:a16="http://schemas.microsoft.com/office/drawing/2014/main" id="{6CA63BA6-7BDB-45D0-A280-63353FF98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62299"/>
            <a:ext cx="4758267"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9C54F4D-061C-428E-8A8D-AE078B6162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414" y="2665410"/>
            <a:ext cx="2063694" cy="36703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2824844-B4B8-490E-8F30-0EE1518CC1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4255" y="3128762"/>
            <a:ext cx="4953000" cy="278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44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56B2-3DB4-4E7D-81E1-4D7C878F4AA0}"/>
              </a:ext>
            </a:extLst>
          </p:cNvPr>
          <p:cNvSpPr>
            <a:spLocks noGrp="1"/>
          </p:cNvSpPr>
          <p:nvPr>
            <p:ph type="title"/>
          </p:nvPr>
        </p:nvSpPr>
        <p:spPr/>
        <p:txBody>
          <a:bodyPr/>
          <a:lstStyle/>
          <a:p>
            <a:r>
              <a:rPr lang="en-GB" dirty="0"/>
              <a:t>Flagship Manchester site gets colleague approval </a:t>
            </a:r>
          </a:p>
        </p:txBody>
      </p:sp>
      <p:sp>
        <p:nvSpPr>
          <p:cNvPr id="3" name="Content Placeholder 2">
            <a:extLst>
              <a:ext uri="{FF2B5EF4-FFF2-40B4-BE49-F238E27FC236}">
                <a16:creationId xmlns:a16="http://schemas.microsoft.com/office/drawing/2014/main" id="{2A9C81DF-D23C-4418-90B8-216EE2736E54}"/>
              </a:ext>
            </a:extLst>
          </p:cNvPr>
          <p:cNvSpPr>
            <a:spLocks noGrp="1"/>
          </p:cNvSpPr>
          <p:nvPr>
            <p:ph sz="half" idx="1"/>
          </p:nvPr>
        </p:nvSpPr>
        <p:spPr/>
        <p:txBody>
          <a:bodyPr/>
          <a:lstStyle/>
          <a:p>
            <a:pPr marL="0" indent="0">
              <a:buNone/>
            </a:pPr>
            <a:r>
              <a:rPr lang="en-GB" sz="2200" b="1" dirty="0">
                <a:solidFill>
                  <a:schemeClr val="accent4"/>
                </a:solidFill>
              </a:rPr>
              <a:t>Feels great</a:t>
            </a:r>
          </a:p>
          <a:p>
            <a:r>
              <a:rPr lang="en-GB" b="1" dirty="0">
                <a:solidFill>
                  <a:schemeClr val="tx2"/>
                </a:solidFill>
              </a:rPr>
              <a:t>Robert Donald, Probation Officer</a:t>
            </a:r>
            <a:r>
              <a:rPr lang="en-GB" sz="1900" dirty="0"/>
              <a:t>,</a:t>
            </a:r>
            <a:r>
              <a:rPr lang="en-GB" sz="1900" b="1" dirty="0">
                <a:solidFill>
                  <a:schemeClr val="tx2"/>
                </a:solidFill>
              </a:rPr>
              <a:t> </a:t>
            </a:r>
            <a:r>
              <a:rPr lang="en-GB" sz="1900" dirty="0"/>
              <a:t>gives it the thumbs up: “Settling in to Redfern has been a really positive experience.  Firstly, it’s a beautiful building and our workspaces are clean and modern. I’ve enjoyed getting to know lots of PS and CRC colleagues better and it makes me feel more positive about my day to day.  Previously I have only communicated with some colleagues by email – seeing people face to face allows for greater understanding and collaboration, which has been ace.  People on probation appear to be responding well, too, and seem to be much more positive.  The interview rooms are much more welcoming and relaxing for both them and probation staff alike.”</a:t>
            </a:r>
          </a:p>
          <a:p>
            <a:pPr marL="0" indent="0">
              <a:buNone/>
            </a:pPr>
            <a:endParaRPr lang="en-GB" dirty="0"/>
          </a:p>
        </p:txBody>
      </p:sp>
      <p:sp>
        <p:nvSpPr>
          <p:cNvPr id="4" name="Content Placeholder 3">
            <a:extLst>
              <a:ext uri="{FF2B5EF4-FFF2-40B4-BE49-F238E27FC236}">
                <a16:creationId xmlns:a16="http://schemas.microsoft.com/office/drawing/2014/main" id="{8C170604-FC0B-4302-9091-2F4AEB3D6362}"/>
              </a:ext>
            </a:extLst>
          </p:cNvPr>
          <p:cNvSpPr>
            <a:spLocks noGrp="1"/>
          </p:cNvSpPr>
          <p:nvPr>
            <p:ph sz="half" idx="2"/>
          </p:nvPr>
        </p:nvSpPr>
        <p:spPr/>
        <p:txBody>
          <a:bodyPr/>
          <a:lstStyle/>
          <a:p>
            <a:pPr marL="0" indent="0">
              <a:buNone/>
            </a:pPr>
            <a:r>
              <a:rPr lang="en-GB" sz="2200" b="1" dirty="0">
                <a:solidFill>
                  <a:schemeClr val="accent4"/>
                </a:solidFill>
              </a:rPr>
              <a:t>Exactly what we wanted</a:t>
            </a:r>
          </a:p>
          <a:p>
            <a:r>
              <a:rPr lang="en-GB" b="1" dirty="0">
                <a:solidFill>
                  <a:schemeClr val="tx2"/>
                </a:solidFill>
              </a:rPr>
              <a:t>Chris Edwards,</a:t>
            </a:r>
            <a:r>
              <a:rPr lang="en-GB" dirty="0">
                <a:solidFill>
                  <a:schemeClr val="tx2"/>
                </a:solidFill>
              </a:rPr>
              <a:t> </a:t>
            </a:r>
            <a:r>
              <a:rPr lang="en-GB" b="1" dirty="0">
                <a:solidFill>
                  <a:schemeClr val="tx2"/>
                </a:solidFill>
              </a:rPr>
              <a:t>Greater Manchester Regional Director</a:t>
            </a:r>
            <a:r>
              <a:rPr lang="en-GB" sz="1900" dirty="0"/>
              <a:t>,</a:t>
            </a:r>
            <a:r>
              <a:rPr lang="en-GB" sz="1900" b="1" dirty="0">
                <a:solidFill>
                  <a:schemeClr val="tx2"/>
                </a:solidFill>
              </a:rPr>
              <a:t> </a:t>
            </a:r>
            <a:r>
              <a:rPr lang="en-GB" sz="1900" dirty="0"/>
              <a:t>said:  “While the reform of probation applies across the whole of Greater Manchester, Redfern is our most high profile symbol of a new organisation.  Having seen it develop over the months, I am so grateful to all the staff who have engaged in this process. The end product is just what I’d hoped it would be:  a modern working space with excellent interview and group room facilities, easily accessible in Greater Manchester and a venue where we can host stakeholders with pride.”</a:t>
            </a:r>
          </a:p>
          <a:p>
            <a:endParaRPr lang="en-GB" dirty="0"/>
          </a:p>
        </p:txBody>
      </p:sp>
      <p:sp>
        <p:nvSpPr>
          <p:cNvPr id="5" name="Slide Number Placeholder 4">
            <a:extLst>
              <a:ext uri="{FF2B5EF4-FFF2-40B4-BE49-F238E27FC236}">
                <a16:creationId xmlns:a16="http://schemas.microsoft.com/office/drawing/2014/main" id="{4FF9A049-3975-4290-9DBB-5F8EA04F9274}"/>
              </a:ext>
            </a:extLst>
          </p:cNvPr>
          <p:cNvSpPr>
            <a:spLocks noGrp="1"/>
          </p:cNvSpPr>
          <p:nvPr>
            <p:ph type="sldNum" sz="quarter" idx="10"/>
          </p:nvPr>
        </p:nvSpPr>
        <p:spPr/>
        <p:txBody>
          <a:bodyPr/>
          <a:lstStyle/>
          <a:p>
            <a:pPr>
              <a:defRPr/>
            </a:pPr>
            <a:fld id="{59DE555A-AC9E-4839-8C44-F9B339F55923}" type="slidenum">
              <a:rPr lang="en-GB" smtClean="0"/>
              <a:pPr>
                <a:defRPr/>
              </a:pPr>
              <a:t>11</a:t>
            </a:fld>
            <a:endParaRPr lang="en-GB" dirty="0"/>
          </a:p>
        </p:txBody>
      </p:sp>
    </p:spTree>
    <p:extLst>
      <p:ext uri="{BB962C8B-B14F-4D97-AF65-F5344CB8AC3E}">
        <p14:creationId xmlns:p14="http://schemas.microsoft.com/office/powerpoint/2010/main" val="139647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D09C-0953-4663-AE9B-8347B0747013}"/>
              </a:ext>
            </a:extLst>
          </p:cNvPr>
          <p:cNvSpPr>
            <a:spLocks noGrp="1"/>
          </p:cNvSpPr>
          <p:nvPr>
            <p:ph type="title"/>
          </p:nvPr>
        </p:nvSpPr>
        <p:spPr/>
        <p:txBody>
          <a:bodyPr/>
          <a:lstStyle/>
          <a:p>
            <a:r>
              <a:rPr lang="en-GB" dirty="0"/>
              <a:t>New on the Welcome Hub</a:t>
            </a:r>
          </a:p>
        </p:txBody>
      </p:sp>
      <p:sp>
        <p:nvSpPr>
          <p:cNvPr id="4" name="Slide Number Placeholder 3">
            <a:extLst>
              <a:ext uri="{FF2B5EF4-FFF2-40B4-BE49-F238E27FC236}">
                <a16:creationId xmlns:a16="http://schemas.microsoft.com/office/drawing/2014/main" id="{714DCEA1-53D1-49B7-AB68-8F25301CAF7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3" name="Content Placeholder 2">
            <a:extLst>
              <a:ext uri="{FF2B5EF4-FFF2-40B4-BE49-F238E27FC236}">
                <a16:creationId xmlns:a16="http://schemas.microsoft.com/office/drawing/2014/main" id="{4750A305-0ABA-40A6-9E0F-68FDB2C8FBE1}"/>
              </a:ext>
            </a:extLst>
          </p:cNvPr>
          <p:cNvSpPr>
            <a:spLocks noGrp="1"/>
          </p:cNvSpPr>
          <p:nvPr>
            <p:ph idx="1"/>
          </p:nvPr>
        </p:nvSpPr>
        <p:spPr>
          <a:xfrm>
            <a:off x="323850" y="989128"/>
            <a:ext cx="11421110" cy="1195272"/>
          </a:xfrm>
        </p:spPr>
        <p:txBody>
          <a:bodyPr/>
          <a:lstStyle/>
          <a:p>
            <a:pPr marL="0" indent="0">
              <a:lnSpc>
                <a:spcPct val="100000"/>
              </a:lnSpc>
              <a:spcBef>
                <a:spcPts val="600"/>
              </a:spcBef>
              <a:spcAft>
                <a:spcPts val="600"/>
              </a:spcAft>
              <a:buNone/>
            </a:pPr>
            <a:r>
              <a:rPr lang="en-GB" dirty="0"/>
              <a:t>The Welcome Hub is a great source of new information for you – recent updates include:</a:t>
            </a:r>
          </a:p>
          <a:p>
            <a:pPr marL="0" indent="0">
              <a:lnSpc>
                <a:spcPct val="100000"/>
              </a:lnSpc>
              <a:spcBef>
                <a:spcPts val="600"/>
              </a:spcBef>
              <a:spcAft>
                <a:spcPts val="600"/>
              </a:spcAft>
              <a:buNone/>
            </a:pPr>
            <a:r>
              <a:rPr lang="en-GB" dirty="0"/>
              <a:t> </a:t>
            </a:r>
          </a:p>
          <a:p>
            <a:pPr>
              <a:lnSpc>
                <a:spcPct val="100000"/>
              </a:lnSpc>
              <a:spcBef>
                <a:spcPts val="600"/>
              </a:spcBef>
              <a:spcAft>
                <a:spcPts val="600"/>
              </a:spcAft>
            </a:pPr>
            <a:endParaRPr lang="en-GB" dirty="0"/>
          </a:p>
          <a:p>
            <a:pPr marL="0" indent="0">
              <a:lnSpc>
                <a:spcPct val="100000"/>
              </a:lnSpc>
              <a:spcBef>
                <a:spcPts val="600"/>
              </a:spcBef>
              <a:spcAft>
                <a:spcPts val="600"/>
              </a:spcAft>
              <a:buNone/>
            </a:pPr>
            <a:endParaRPr lang="en-GB" dirty="0"/>
          </a:p>
        </p:txBody>
      </p:sp>
      <p:pic>
        <p:nvPicPr>
          <p:cNvPr id="11" name="Picture 10">
            <a:extLst>
              <a:ext uri="{FF2B5EF4-FFF2-40B4-BE49-F238E27FC236}">
                <a16:creationId xmlns:a16="http://schemas.microsoft.com/office/drawing/2014/main" id="{7D8E9F95-EC3B-4CE1-8B3A-72A13DD1B1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231646" y="1380097"/>
            <a:ext cx="2636504" cy="3458429"/>
          </a:xfrm>
          <a:prstGeom prst="rect">
            <a:avLst/>
          </a:prstGeom>
        </p:spPr>
      </p:pic>
      <p:sp>
        <p:nvSpPr>
          <p:cNvPr id="12" name="TextBox 11">
            <a:extLst>
              <a:ext uri="{FF2B5EF4-FFF2-40B4-BE49-F238E27FC236}">
                <a16:creationId xmlns:a16="http://schemas.microsoft.com/office/drawing/2014/main" id="{DB65EF53-E74C-48DE-9DB7-263A2DEAEC36}"/>
              </a:ext>
            </a:extLst>
          </p:cNvPr>
          <p:cNvSpPr txBox="1"/>
          <p:nvPr/>
        </p:nvSpPr>
        <p:spPr>
          <a:xfrm>
            <a:off x="5580663" y="4779450"/>
            <a:ext cx="4909563" cy="707886"/>
          </a:xfrm>
          <a:prstGeom prst="rect">
            <a:avLst/>
          </a:prstGeom>
          <a:solidFill>
            <a:schemeClr val="accent2"/>
          </a:solidFill>
        </p:spPr>
        <p:txBody>
          <a:bodyPr wrap="square" rtlCol="0">
            <a:spAutoFit/>
          </a:bodyPr>
          <a:lstStyle/>
          <a:p>
            <a:pPr algn="ctr">
              <a:lnSpc>
                <a:spcPct val="100000"/>
              </a:lnSpc>
              <a:spcBef>
                <a:spcPts val="600"/>
              </a:spcBef>
              <a:spcAft>
                <a:spcPts val="600"/>
              </a:spcAft>
            </a:pPr>
            <a:r>
              <a:rPr lang="en-GB" sz="2000" dirty="0">
                <a:solidFill>
                  <a:schemeClr val="bg1"/>
                </a:solidFill>
                <a:latin typeface="+mj-lt"/>
              </a:rPr>
              <a:t>Get the latest updates on our </a:t>
            </a:r>
            <a:r>
              <a:rPr lang="en-GB" sz="2000" dirty="0">
                <a:solidFill>
                  <a:schemeClr val="bg1"/>
                </a:solidFill>
                <a:latin typeface="+mj-lt"/>
                <a:hlinkClick r:id="rId3">
                  <a:extLst>
                    <a:ext uri="{A12FA001-AC4F-418D-AE19-62706E023703}">
                      <ahyp:hlinkClr xmlns:ahyp="http://schemas.microsoft.com/office/drawing/2018/hyperlinkcolor" val="tx"/>
                    </a:ext>
                  </a:extLst>
                </a:hlinkClick>
              </a:rPr>
              <a:t>New on the Welcome Hub</a:t>
            </a:r>
            <a:r>
              <a:rPr lang="en-GB" sz="2000" dirty="0">
                <a:solidFill>
                  <a:schemeClr val="bg1"/>
                </a:solidFill>
                <a:latin typeface="+mj-lt"/>
              </a:rPr>
              <a:t> page</a:t>
            </a:r>
          </a:p>
        </p:txBody>
      </p:sp>
      <p:pic>
        <p:nvPicPr>
          <p:cNvPr id="5" name="Picture 4">
            <a:hlinkClick r:id="rId4"/>
            <a:extLst>
              <a:ext uri="{FF2B5EF4-FFF2-40B4-BE49-F238E27FC236}">
                <a16:creationId xmlns:a16="http://schemas.microsoft.com/office/drawing/2014/main" id="{D0A8680A-371E-434B-9DF4-88A5E171F7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9586" y="1674964"/>
            <a:ext cx="7190107" cy="704356"/>
          </a:xfrm>
          <a:prstGeom prst="rect">
            <a:avLst/>
          </a:prstGeom>
        </p:spPr>
      </p:pic>
      <p:sp>
        <p:nvSpPr>
          <p:cNvPr id="6" name="TextBox 5">
            <a:extLst>
              <a:ext uri="{FF2B5EF4-FFF2-40B4-BE49-F238E27FC236}">
                <a16:creationId xmlns:a16="http://schemas.microsoft.com/office/drawing/2014/main" id="{F04F6F07-8612-496A-AD2A-66AC1F350022}"/>
              </a:ext>
            </a:extLst>
          </p:cNvPr>
          <p:cNvSpPr txBox="1"/>
          <p:nvPr/>
        </p:nvSpPr>
        <p:spPr>
          <a:xfrm>
            <a:off x="323850" y="2706674"/>
            <a:ext cx="7598580" cy="3216265"/>
          </a:xfrm>
          <a:prstGeom prst="rect">
            <a:avLst/>
          </a:prstGeom>
          <a:noFill/>
        </p:spPr>
        <p:txBody>
          <a:bodyPr wrap="square" rtlCol="0">
            <a:spAutoFit/>
          </a:bodyPr>
          <a:lstStyle/>
          <a:p>
            <a:pPr marL="342900" indent="-342900">
              <a:spcBef>
                <a:spcPts val="400"/>
              </a:spcBef>
              <a:spcAft>
                <a:spcPts val="600"/>
              </a:spcAft>
              <a:buFont typeface="Arial" panose="020B0604020202020204" pitchFamily="34" charset="0"/>
              <a:buChar char="•"/>
            </a:pPr>
            <a:r>
              <a:rPr lang="en-GB" sz="2000" dirty="0">
                <a:hlinkClick r:id="rId6"/>
              </a:rPr>
              <a:t>The journey to achieving our Target Operating Model</a:t>
            </a:r>
            <a:endParaRPr lang="en-GB" sz="2000" dirty="0"/>
          </a:p>
          <a:p>
            <a:pPr marL="342900" indent="-342900">
              <a:spcBef>
                <a:spcPts val="400"/>
              </a:spcBef>
              <a:spcAft>
                <a:spcPts val="600"/>
              </a:spcAft>
              <a:buFont typeface="Arial" panose="020B0604020202020204" pitchFamily="34" charset="0"/>
              <a:buChar char="•"/>
            </a:pPr>
            <a:r>
              <a:rPr lang="en-GB" sz="2000" dirty="0">
                <a:hlinkClick r:id="rId7"/>
              </a:rPr>
              <a:t>Commissioned Rehabilitative Services and Monitor video</a:t>
            </a:r>
            <a:endParaRPr lang="en-GB" sz="2000" dirty="0"/>
          </a:p>
          <a:p>
            <a:pPr marL="342900" indent="-342900" fontAlgn="base">
              <a:spcBef>
                <a:spcPts val="400"/>
              </a:spcBef>
              <a:spcAft>
                <a:spcPts val="600"/>
              </a:spcAft>
              <a:buFont typeface="Arial" panose="020B0604020202020204" pitchFamily="34" charset="0"/>
              <a:buChar char="•"/>
            </a:pPr>
            <a:r>
              <a:rPr lang="en-GB" sz="2000" dirty="0">
                <a:hlinkClick r:id="rId8"/>
              </a:rPr>
              <a:t>Actions and support for line managers</a:t>
            </a:r>
            <a:endParaRPr lang="en-GB" sz="2000" dirty="0"/>
          </a:p>
          <a:p>
            <a:pPr marL="342900" indent="-342900" fontAlgn="base">
              <a:spcBef>
                <a:spcPts val="400"/>
              </a:spcBef>
              <a:spcAft>
                <a:spcPts val="600"/>
              </a:spcAft>
              <a:buFont typeface="Arial" panose="020B0604020202020204" pitchFamily="34" charset="0"/>
              <a:buChar char="•"/>
            </a:pPr>
            <a:r>
              <a:rPr lang="en-GB" sz="2000" dirty="0">
                <a:hlinkClick r:id="rId9"/>
              </a:rPr>
              <a:t>Q&amp;A from staff engagement events</a:t>
            </a:r>
            <a:endParaRPr lang="en-GB" sz="2000" dirty="0"/>
          </a:p>
          <a:p>
            <a:pPr marL="342900" indent="-342900" fontAlgn="base">
              <a:spcAft>
                <a:spcPts val="600"/>
              </a:spcAft>
              <a:buFont typeface="Arial" panose="020B0604020202020204" pitchFamily="34" charset="0"/>
              <a:buChar char="•"/>
            </a:pPr>
            <a:r>
              <a:rPr lang="en-GB" sz="2000" dirty="0">
                <a:hlinkClick r:id="rId10"/>
              </a:rPr>
              <a:t>Understanding Authority Systems</a:t>
            </a:r>
            <a:endParaRPr lang="en-GB" sz="2000" dirty="0"/>
          </a:p>
          <a:p>
            <a:pPr marL="342900" indent="-342900" fontAlgn="base">
              <a:spcAft>
                <a:spcPts val="600"/>
              </a:spcAft>
              <a:buFont typeface="Arial" panose="020B0604020202020204" pitchFamily="34" charset="0"/>
              <a:buChar char="•"/>
            </a:pPr>
            <a:r>
              <a:rPr lang="en-GB" sz="2000" dirty="0">
                <a:hlinkClick r:id="rId11"/>
              </a:rPr>
              <a:t>Ways of purchasing and paying</a:t>
            </a:r>
            <a:endParaRPr lang="en-GB" sz="2000" dirty="0"/>
          </a:p>
          <a:p>
            <a:pPr marL="342900" indent="-342900" fontAlgn="base">
              <a:spcAft>
                <a:spcPts val="600"/>
              </a:spcAft>
              <a:buFont typeface="Arial" panose="020B0604020202020204" pitchFamily="34" charset="0"/>
              <a:buChar char="•"/>
            </a:pPr>
            <a:r>
              <a:rPr lang="en-GB" sz="2000" dirty="0">
                <a:hlinkClick r:id="rId12"/>
              </a:rPr>
              <a:t>Transfer letter Q&amp;A</a:t>
            </a:r>
            <a:endParaRPr lang="en-GB" sz="2000" dirty="0"/>
          </a:p>
          <a:p>
            <a:endParaRPr lang="en-GB" dirty="0"/>
          </a:p>
        </p:txBody>
      </p:sp>
    </p:spTree>
    <p:extLst>
      <p:ext uri="{BB962C8B-B14F-4D97-AF65-F5344CB8AC3E}">
        <p14:creationId xmlns:p14="http://schemas.microsoft.com/office/powerpoint/2010/main" val="421810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6960-24F3-4427-B884-1F548574F768}"/>
              </a:ext>
            </a:extLst>
          </p:cNvPr>
          <p:cNvSpPr>
            <a:spLocks noGrp="1"/>
          </p:cNvSpPr>
          <p:nvPr>
            <p:ph type="title"/>
          </p:nvPr>
        </p:nvSpPr>
        <p:spPr>
          <a:xfrm>
            <a:off x="528001" y="431999"/>
            <a:ext cx="11131200" cy="739575"/>
          </a:xfrm>
        </p:spPr>
        <p:txBody>
          <a:bodyPr/>
          <a:lstStyle/>
          <a:p>
            <a:r>
              <a:rPr lang="en-GB" dirty="0"/>
              <a:t>The following section is primarily applicable to new joiners from the NPS, CRCs, parent organisations and supply chain organisations</a:t>
            </a:r>
          </a:p>
        </p:txBody>
      </p:sp>
      <p:sp>
        <p:nvSpPr>
          <p:cNvPr id="3" name="Content Placeholder 2">
            <a:extLst>
              <a:ext uri="{FF2B5EF4-FFF2-40B4-BE49-F238E27FC236}">
                <a16:creationId xmlns:a16="http://schemas.microsoft.com/office/drawing/2014/main" id="{5A139A8D-C930-4022-9555-91C70335D637}"/>
              </a:ext>
            </a:extLst>
          </p:cNvPr>
          <p:cNvSpPr>
            <a:spLocks noGrp="1"/>
          </p:cNvSpPr>
          <p:nvPr>
            <p:ph idx="1"/>
          </p:nvPr>
        </p:nvSpPr>
        <p:spPr/>
        <p:txBody>
          <a:bodyPr/>
          <a:lstStyle/>
          <a:p>
            <a:r>
              <a:rPr lang="en-GB" dirty="0"/>
              <a:t>Competency Based Framework (CBF)</a:t>
            </a:r>
          </a:p>
          <a:p>
            <a:r>
              <a:rPr lang="en-GB" dirty="0"/>
              <a:t>Transition learning</a:t>
            </a:r>
          </a:p>
          <a:p>
            <a:r>
              <a:rPr lang="en-GB" dirty="0"/>
              <a:t>Staff transfer activity summary</a:t>
            </a:r>
          </a:p>
          <a:p>
            <a:endParaRPr lang="en-GB" dirty="0"/>
          </a:p>
        </p:txBody>
      </p:sp>
      <p:sp>
        <p:nvSpPr>
          <p:cNvPr id="4" name="Slide Number Placeholder 3">
            <a:extLst>
              <a:ext uri="{FF2B5EF4-FFF2-40B4-BE49-F238E27FC236}">
                <a16:creationId xmlns:a16="http://schemas.microsoft.com/office/drawing/2014/main" id="{6BBE18C6-4525-4A64-8461-E458A94D43A3}"/>
              </a:ext>
            </a:extLst>
          </p:cNvPr>
          <p:cNvSpPr>
            <a:spLocks noGrp="1"/>
          </p:cNvSpPr>
          <p:nvPr>
            <p:ph type="sldNum" sz="quarter" idx="10"/>
          </p:nvPr>
        </p:nvSpPr>
        <p:spPr/>
        <p:txBody>
          <a:bodyPr/>
          <a:lstStyle/>
          <a:p>
            <a:pPr>
              <a:defRPr/>
            </a:pPr>
            <a:fld id="{8DA62C57-F68F-4167-9CC7-0D93D0D78B03}" type="slidenum">
              <a:rPr lang="en-GB" smtClean="0"/>
              <a:pPr>
                <a:defRPr/>
              </a:pPr>
              <a:t>13</a:t>
            </a:fld>
            <a:endParaRPr lang="en-GB" dirty="0"/>
          </a:p>
        </p:txBody>
      </p:sp>
      <p:pic>
        <p:nvPicPr>
          <p:cNvPr id="5" name="Picture 6" descr="Learning and development">
            <a:extLst>
              <a:ext uri="{FF2B5EF4-FFF2-40B4-BE49-F238E27FC236}">
                <a16:creationId xmlns:a16="http://schemas.microsoft.com/office/drawing/2014/main" id="{FBC8803E-DC12-441C-B93F-FEECEA3A4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985" y="2230427"/>
            <a:ext cx="3892562" cy="3892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7E35A32-01CF-4BE3-A509-47F0D2A07FC2}"/>
              </a:ext>
            </a:extLst>
          </p:cNvPr>
          <p:cNvPicPr>
            <a:picLocks noChangeAspect="1"/>
          </p:cNvPicPr>
          <p:nvPr/>
        </p:nvPicPr>
        <p:blipFill rotWithShape="1">
          <a:blip r:embed="rId3"/>
          <a:srcRect t="17496" b="16497"/>
          <a:stretch/>
        </p:blipFill>
        <p:spPr>
          <a:xfrm>
            <a:off x="1420802" y="2362191"/>
            <a:ext cx="6561147" cy="4244986"/>
          </a:xfrm>
          <a:prstGeom prst="rect">
            <a:avLst/>
          </a:prstGeom>
        </p:spPr>
      </p:pic>
    </p:spTree>
    <p:extLst>
      <p:ext uri="{BB962C8B-B14F-4D97-AF65-F5344CB8AC3E}">
        <p14:creationId xmlns:p14="http://schemas.microsoft.com/office/powerpoint/2010/main" val="284532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EB68-F250-4ADE-AA87-AC4914BB2071}"/>
              </a:ext>
            </a:extLst>
          </p:cNvPr>
          <p:cNvSpPr>
            <a:spLocks noGrp="1"/>
          </p:cNvSpPr>
          <p:nvPr>
            <p:ph type="title"/>
          </p:nvPr>
        </p:nvSpPr>
        <p:spPr/>
        <p:txBody>
          <a:bodyPr/>
          <a:lstStyle/>
          <a:p>
            <a:r>
              <a:rPr lang="en-GB" dirty="0"/>
              <a:t>Competency Based Framework (CBF) for new joiners </a:t>
            </a:r>
          </a:p>
        </p:txBody>
      </p:sp>
      <p:sp>
        <p:nvSpPr>
          <p:cNvPr id="3" name="Content Placeholder 2">
            <a:extLst>
              <a:ext uri="{FF2B5EF4-FFF2-40B4-BE49-F238E27FC236}">
                <a16:creationId xmlns:a16="http://schemas.microsoft.com/office/drawing/2014/main" id="{9D16024B-2A91-4079-8CDF-BD16C1646444}"/>
              </a:ext>
            </a:extLst>
          </p:cNvPr>
          <p:cNvSpPr>
            <a:spLocks noGrp="1"/>
          </p:cNvSpPr>
          <p:nvPr>
            <p:ph idx="1"/>
          </p:nvPr>
        </p:nvSpPr>
        <p:spPr>
          <a:xfrm>
            <a:off x="527051" y="1101298"/>
            <a:ext cx="11133667" cy="4794677"/>
          </a:xfrm>
        </p:spPr>
        <p:txBody>
          <a:bodyPr/>
          <a:lstStyle/>
          <a:p>
            <a:pPr marL="0" indent="0">
              <a:buNone/>
            </a:pPr>
            <a:r>
              <a:rPr lang="en-GB" b="1" dirty="0">
                <a:solidFill>
                  <a:schemeClr val="accent4"/>
                </a:solidFill>
              </a:rPr>
              <a:t>Need to know</a:t>
            </a:r>
          </a:p>
          <a:p>
            <a:r>
              <a:rPr lang="en-GB" sz="1900" dirty="0"/>
              <a:t>New joiners who have transferred on to Probation Service terms and conditions have the opportunity to work with the CBF in the same way as existing staff</a:t>
            </a:r>
          </a:p>
          <a:p>
            <a:r>
              <a:rPr lang="en-GB" sz="1900" dirty="0"/>
              <a:t>Under the National Agreement, new joiners will pay progress without reference to the CBF for 12 months, from June 2021 to June 2022</a:t>
            </a:r>
          </a:p>
          <a:p>
            <a:r>
              <a:rPr lang="en-GB" sz="1900" dirty="0"/>
              <a:t>This means that pay progression on 1 April 2022 will remain a contractual entitlement, without reference to the CBF for all existing and unifying Probation Service staff </a:t>
            </a:r>
          </a:p>
          <a:p>
            <a:pPr marL="0" indent="0">
              <a:buNone/>
            </a:pPr>
            <a:endParaRPr lang="en-GB" sz="1900" dirty="0"/>
          </a:p>
          <a:p>
            <a:pPr marL="0" indent="0">
              <a:buNone/>
            </a:pPr>
            <a:r>
              <a:rPr lang="en-GB" b="1" dirty="0">
                <a:solidFill>
                  <a:schemeClr val="accent4"/>
                </a:solidFill>
              </a:rPr>
              <a:t>Need to do </a:t>
            </a:r>
          </a:p>
          <a:p>
            <a:r>
              <a:rPr lang="en-GB" sz="1900" dirty="0"/>
              <a:t>The CBF requires all new joiners, including unifying staff, to hold their opening conversation within their first eight weeks of being in post, recording the date of their conversation and the level of competence on SOP</a:t>
            </a:r>
          </a:p>
          <a:p>
            <a:r>
              <a:rPr lang="en-GB" sz="1900" dirty="0"/>
              <a:t>Managers should complete their SOP records by 31 August 2021 </a:t>
            </a:r>
          </a:p>
          <a:p>
            <a:r>
              <a:rPr lang="en-GB" sz="1900" dirty="0"/>
              <a:t>Look out for our live summer sessions, where staff and managers can learn more about the CBF</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5F29CC77-419F-49DF-B777-AFCD0AA273D7}"/>
              </a:ext>
            </a:extLst>
          </p:cNvPr>
          <p:cNvSpPr>
            <a:spLocks noGrp="1"/>
          </p:cNvSpPr>
          <p:nvPr>
            <p:ph type="sldNum" sz="quarter" idx="10"/>
          </p:nvPr>
        </p:nvSpPr>
        <p:spPr/>
        <p:txBody>
          <a:bodyPr/>
          <a:lstStyle/>
          <a:p>
            <a:pPr>
              <a:defRPr/>
            </a:pPr>
            <a:fld id="{8DA62C57-F68F-4167-9CC7-0D93D0D78B03}" type="slidenum">
              <a:rPr lang="en-GB" smtClean="0"/>
              <a:pPr>
                <a:defRPr/>
              </a:pPr>
              <a:t>14</a:t>
            </a:fld>
            <a:endParaRPr lang="en-GB" dirty="0"/>
          </a:p>
        </p:txBody>
      </p:sp>
      <p:pic>
        <p:nvPicPr>
          <p:cNvPr id="6" name="Picture 5">
            <a:extLst>
              <a:ext uri="{FF2B5EF4-FFF2-40B4-BE49-F238E27FC236}">
                <a16:creationId xmlns:a16="http://schemas.microsoft.com/office/drawing/2014/main" id="{7B3A86E0-B6F9-4ECC-B2E4-492D9C483AB2}"/>
              </a:ext>
            </a:extLst>
          </p:cNvPr>
          <p:cNvPicPr>
            <a:picLocks noChangeAspect="1"/>
          </p:cNvPicPr>
          <p:nvPr/>
        </p:nvPicPr>
        <p:blipFill>
          <a:blip r:embed="rId2"/>
          <a:stretch>
            <a:fillRect/>
          </a:stretch>
        </p:blipFill>
        <p:spPr>
          <a:xfrm>
            <a:off x="10711912" y="159749"/>
            <a:ext cx="1219306" cy="749873"/>
          </a:xfrm>
          <a:prstGeom prst="rect">
            <a:avLst/>
          </a:prstGeom>
        </p:spPr>
      </p:pic>
    </p:spTree>
    <p:extLst>
      <p:ext uri="{BB962C8B-B14F-4D97-AF65-F5344CB8AC3E}">
        <p14:creationId xmlns:p14="http://schemas.microsoft.com/office/powerpoint/2010/main" val="179772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31A7-F649-4501-A30F-955B1286C768}"/>
              </a:ext>
            </a:extLst>
          </p:cNvPr>
          <p:cNvSpPr>
            <a:spLocks noGrp="1"/>
          </p:cNvSpPr>
          <p:nvPr>
            <p:ph type="title"/>
          </p:nvPr>
        </p:nvSpPr>
        <p:spPr>
          <a:xfrm>
            <a:off x="618600" y="453988"/>
            <a:ext cx="11131200" cy="511174"/>
          </a:xfrm>
        </p:spPr>
        <p:txBody>
          <a:bodyPr/>
          <a:lstStyle/>
          <a:p>
            <a:r>
              <a:rPr lang="en-GB" dirty="0"/>
              <a:t>Competency Based Framework (CBF) trial year milestones</a:t>
            </a:r>
          </a:p>
        </p:txBody>
      </p:sp>
      <p:sp>
        <p:nvSpPr>
          <p:cNvPr id="4" name="Slide Number Placeholder 3">
            <a:extLst>
              <a:ext uri="{FF2B5EF4-FFF2-40B4-BE49-F238E27FC236}">
                <a16:creationId xmlns:a16="http://schemas.microsoft.com/office/drawing/2014/main" id="{56FF6066-DA16-42B4-B48A-5E661A433518}"/>
              </a:ext>
            </a:extLst>
          </p:cNvPr>
          <p:cNvSpPr>
            <a:spLocks noGrp="1"/>
          </p:cNvSpPr>
          <p:nvPr>
            <p:ph type="sldNum" sz="quarter" idx="10"/>
          </p:nvPr>
        </p:nvSpPr>
        <p:spPr/>
        <p:txBody>
          <a:bodyPr/>
          <a:lstStyle/>
          <a:p>
            <a:pPr>
              <a:defRPr/>
            </a:pPr>
            <a:fld id="{8DA62C57-F68F-4167-9CC7-0D93D0D78B03}" type="slidenum">
              <a:rPr lang="en-GB" smtClean="0"/>
              <a:pPr>
                <a:defRPr/>
              </a:pPr>
              <a:t>15</a:t>
            </a:fld>
            <a:endParaRPr lang="en-GB"/>
          </a:p>
        </p:txBody>
      </p:sp>
      <p:sp>
        <p:nvSpPr>
          <p:cNvPr id="5" name="Rectangle: Rounded Corners 4">
            <a:extLst>
              <a:ext uri="{FF2B5EF4-FFF2-40B4-BE49-F238E27FC236}">
                <a16:creationId xmlns:a16="http://schemas.microsoft.com/office/drawing/2014/main" id="{77F07008-9B4D-4B62-983D-78AD2286AFF4}"/>
              </a:ext>
            </a:extLst>
          </p:cNvPr>
          <p:cNvSpPr/>
          <p:nvPr/>
        </p:nvSpPr>
        <p:spPr>
          <a:xfrm>
            <a:off x="400050" y="3107877"/>
            <a:ext cx="11476401" cy="2893416"/>
          </a:xfrm>
          <a:prstGeom prst="roundRect">
            <a:avLst>
              <a:gd name="adj" fmla="val 10735"/>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285750" indent="-285750">
              <a:buFont typeface="Arial" panose="020B0604020202020204" pitchFamily="34" charset="0"/>
              <a:buChar char="•"/>
            </a:pPr>
            <a:r>
              <a:rPr lang="en-GB" sz="1900" dirty="0"/>
              <a:t>Over 40% of staff completed their opening conversations in June – there’s still time for you to take part</a:t>
            </a:r>
          </a:p>
          <a:p>
            <a:pPr marL="285750" indent="-285750">
              <a:buFont typeface="Arial" panose="020B0604020202020204" pitchFamily="34" charset="0"/>
              <a:buChar char="•"/>
            </a:pPr>
            <a:r>
              <a:rPr lang="en-GB" sz="1900" dirty="0"/>
              <a:t>You have told us that you are clear about the CBF process for you and / or the people you manage</a:t>
            </a:r>
          </a:p>
          <a:p>
            <a:pPr marL="285750" indent="-285750">
              <a:buFont typeface="Arial" panose="020B0604020202020204" pitchFamily="34" charset="0"/>
              <a:buChar char="•"/>
            </a:pPr>
            <a:r>
              <a:rPr lang="en-GB" sz="1900" dirty="0"/>
              <a:t>You have said that your opening conversations have not taken much time and that our CBF products are useful, clear and concise</a:t>
            </a:r>
          </a:p>
          <a:p>
            <a:pPr marL="285750" indent="-285750">
              <a:buFont typeface="Arial" panose="020B0604020202020204" pitchFamily="34" charset="0"/>
              <a:buChar char="•"/>
            </a:pPr>
            <a:r>
              <a:rPr lang="en-GB" sz="1900" dirty="0">
                <a:solidFill>
                  <a:schemeClr val="tx1"/>
                </a:solidFill>
              </a:rPr>
              <a:t>Many of you have raised queries via the CBF inbox</a:t>
            </a:r>
          </a:p>
          <a:p>
            <a:pPr marL="285750" indent="-285750">
              <a:buFont typeface="Arial" panose="020B0604020202020204" pitchFamily="34" charset="0"/>
              <a:buChar char="•"/>
            </a:pPr>
            <a:r>
              <a:rPr lang="en-GB" sz="1900" dirty="0">
                <a:solidFill>
                  <a:schemeClr val="tx1"/>
                </a:solidFill>
              </a:rPr>
              <a:t>We are refining our processes to respond to your queries faster and with as much information as you need to support your engagement with the CBF</a:t>
            </a:r>
          </a:p>
          <a:p>
            <a:pPr marL="285750" indent="-285750">
              <a:buFont typeface="Arial" panose="020B0604020202020204" pitchFamily="34" charset="0"/>
              <a:buChar char="•"/>
            </a:pPr>
            <a:r>
              <a:rPr lang="en-GB" sz="1900" dirty="0">
                <a:solidFill>
                  <a:schemeClr val="tx1"/>
                </a:solidFill>
              </a:rPr>
              <a:t>Keep an eye out for our live events in the autumn, which will support you in forming your competence examples</a:t>
            </a:r>
            <a:endParaRPr lang="en-GB" sz="1900" dirty="0"/>
          </a:p>
          <a:p>
            <a:endParaRPr lang="en-GB" dirty="0"/>
          </a:p>
        </p:txBody>
      </p:sp>
      <p:sp>
        <p:nvSpPr>
          <p:cNvPr id="24" name="Rectangle 23">
            <a:extLst>
              <a:ext uri="{FF2B5EF4-FFF2-40B4-BE49-F238E27FC236}">
                <a16:creationId xmlns:a16="http://schemas.microsoft.com/office/drawing/2014/main" id="{DC8D768E-832F-436E-B205-9140A0952745}"/>
              </a:ext>
            </a:extLst>
          </p:cNvPr>
          <p:cNvSpPr/>
          <p:nvPr/>
        </p:nvSpPr>
        <p:spPr>
          <a:xfrm>
            <a:off x="1970036" y="1551898"/>
            <a:ext cx="2154200" cy="307777"/>
          </a:xfrm>
          <a:prstGeom prst="rect">
            <a:avLst/>
          </a:prstGeom>
        </p:spPr>
        <p:txBody>
          <a:bodyPr wrap="square" lIns="91440" tIns="45720" rIns="91440" bIns="45720" anchor="t">
            <a:spAutoFit/>
          </a:bodyPr>
          <a:lstStyle/>
          <a:p>
            <a:pPr lvl="0"/>
            <a:r>
              <a:rPr lang="en-GB" sz="1400" b="1" dirty="0">
                <a:solidFill>
                  <a:prstClr val="black"/>
                </a:solidFill>
                <a:latin typeface="Arial"/>
              </a:rPr>
              <a:t>Opening conversation</a:t>
            </a:r>
            <a:endParaRPr lang="en-GB" sz="1400" dirty="0">
              <a:solidFill>
                <a:prstClr val="black"/>
              </a:solidFill>
              <a:latin typeface="Arial"/>
            </a:endParaRPr>
          </a:p>
        </p:txBody>
      </p:sp>
      <p:sp>
        <p:nvSpPr>
          <p:cNvPr id="25" name="Rectangle 24">
            <a:extLst>
              <a:ext uri="{FF2B5EF4-FFF2-40B4-BE49-F238E27FC236}">
                <a16:creationId xmlns:a16="http://schemas.microsoft.com/office/drawing/2014/main" id="{E7E05D18-7151-4FB7-ADCF-0050DEAD321A}"/>
              </a:ext>
            </a:extLst>
          </p:cNvPr>
          <p:cNvSpPr/>
          <p:nvPr/>
        </p:nvSpPr>
        <p:spPr>
          <a:xfrm>
            <a:off x="6116543" y="1542903"/>
            <a:ext cx="2422822" cy="307777"/>
          </a:xfrm>
          <a:prstGeom prst="rect">
            <a:avLst/>
          </a:prstGeom>
        </p:spPr>
        <p:txBody>
          <a:bodyPr wrap="square" lIns="91440" tIns="45720" rIns="91440" bIns="45720" anchor="t">
            <a:spAutoFit/>
          </a:bodyPr>
          <a:lstStyle/>
          <a:p>
            <a:pPr lvl="0"/>
            <a:r>
              <a:rPr lang="en-GB" sz="1400" b="1" dirty="0">
                <a:solidFill>
                  <a:prstClr val="black"/>
                </a:solidFill>
                <a:latin typeface="Arial"/>
              </a:rPr>
              <a:t>Quality conversations</a:t>
            </a:r>
          </a:p>
        </p:txBody>
      </p:sp>
      <p:sp>
        <p:nvSpPr>
          <p:cNvPr id="26" name="Rectangle 25">
            <a:extLst>
              <a:ext uri="{FF2B5EF4-FFF2-40B4-BE49-F238E27FC236}">
                <a16:creationId xmlns:a16="http://schemas.microsoft.com/office/drawing/2014/main" id="{734BCFF4-DFD3-4B49-BA22-E31FFE91487C}"/>
              </a:ext>
            </a:extLst>
          </p:cNvPr>
          <p:cNvSpPr/>
          <p:nvPr/>
        </p:nvSpPr>
        <p:spPr>
          <a:xfrm>
            <a:off x="9547373" y="1481853"/>
            <a:ext cx="2329078" cy="307777"/>
          </a:xfrm>
          <a:prstGeom prst="rect">
            <a:avLst/>
          </a:prstGeom>
        </p:spPr>
        <p:txBody>
          <a:bodyPr wrap="square" lIns="91440" tIns="45720" rIns="91440" bIns="45720" anchor="t">
            <a:spAutoFit/>
          </a:bodyPr>
          <a:lstStyle/>
          <a:p>
            <a:pPr lvl="0"/>
            <a:r>
              <a:rPr lang="en-GB" sz="1400" b="1" dirty="0">
                <a:solidFill>
                  <a:prstClr val="black"/>
                </a:solidFill>
                <a:latin typeface="Arial"/>
              </a:rPr>
              <a:t>Closing conversation</a:t>
            </a:r>
          </a:p>
        </p:txBody>
      </p:sp>
      <p:grpSp>
        <p:nvGrpSpPr>
          <p:cNvPr id="33" name="Group 32">
            <a:extLst>
              <a:ext uri="{FF2B5EF4-FFF2-40B4-BE49-F238E27FC236}">
                <a16:creationId xmlns:a16="http://schemas.microsoft.com/office/drawing/2014/main" id="{2750054C-D971-49CB-80D9-0BAC7DA6EC71}"/>
              </a:ext>
            </a:extLst>
          </p:cNvPr>
          <p:cNvGrpSpPr>
            <a:grpSpLocks noChangeAspect="1"/>
          </p:cNvGrpSpPr>
          <p:nvPr/>
        </p:nvGrpSpPr>
        <p:grpSpPr>
          <a:xfrm>
            <a:off x="1272550" y="1175700"/>
            <a:ext cx="9823299" cy="1913621"/>
            <a:chOff x="648521" y="1240679"/>
            <a:chExt cx="11010680" cy="2144928"/>
          </a:xfrm>
        </p:grpSpPr>
        <p:sp>
          <p:nvSpPr>
            <p:cNvPr id="19" name="Hexagon 18">
              <a:extLst>
                <a:ext uri="{FF2B5EF4-FFF2-40B4-BE49-F238E27FC236}">
                  <a16:creationId xmlns:a16="http://schemas.microsoft.com/office/drawing/2014/main" id="{8C60CD66-9CF4-4D14-AD6D-2857381B973B}"/>
                </a:ext>
              </a:extLst>
            </p:cNvPr>
            <p:cNvSpPr/>
            <p:nvPr/>
          </p:nvSpPr>
          <p:spPr>
            <a:xfrm rot="16200000">
              <a:off x="5151423" y="1306813"/>
              <a:ext cx="958950" cy="826681"/>
            </a:xfrm>
            <a:prstGeom prst="hexagon">
              <a:avLst/>
            </a:prstGeom>
            <a:solidFill>
              <a:sysClr val="window" lastClr="FFFFFF"/>
            </a:solidFill>
            <a:ln w="76200" cap="flat" cmpd="sng" algn="ctr">
              <a:solidFill>
                <a:srgbClr val="7F409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 name="Arrow: Pentagon 5">
              <a:extLst>
                <a:ext uri="{FF2B5EF4-FFF2-40B4-BE49-F238E27FC236}">
                  <a16:creationId xmlns:a16="http://schemas.microsoft.com/office/drawing/2014/main" id="{5A98ABD4-2145-4A8D-BD76-84088678E709}"/>
                </a:ext>
              </a:extLst>
            </p:cNvPr>
            <p:cNvSpPr/>
            <p:nvPr/>
          </p:nvSpPr>
          <p:spPr>
            <a:xfrm>
              <a:off x="946206" y="2644822"/>
              <a:ext cx="10712995" cy="664029"/>
            </a:xfrm>
            <a:prstGeom prst="homePlate">
              <a:avLst/>
            </a:prstGeom>
            <a:gradFill flip="none" rotWithShape="1">
              <a:gsLst>
                <a:gs pos="59000">
                  <a:srgbClr val="7F4098">
                    <a:lumMod val="60000"/>
                    <a:lumOff val="40000"/>
                  </a:srgbClr>
                </a:gs>
                <a:gs pos="27000">
                  <a:srgbClr val="D0B9DA"/>
                </a:gs>
                <a:gs pos="21000">
                  <a:srgbClr val="DECEE5"/>
                </a:gs>
                <a:gs pos="84000">
                  <a:srgbClr val="7F4098">
                    <a:lumMod val="50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7" name="Oval 6">
              <a:extLst>
                <a:ext uri="{FF2B5EF4-FFF2-40B4-BE49-F238E27FC236}">
                  <a16:creationId xmlns:a16="http://schemas.microsoft.com/office/drawing/2014/main" id="{C6572FFC-C5F6-4210-8D88-7030DCB4CF51}"/>
                </a:ext>
              </a:extLst>
            </p:cNvPr>
            <p:cNvSpPr/>
            <p:nvPr/>
          </p:nvSpPr>
          <p:spPr>
            <a:xfrm>
              <a:off x="756953" y="2682115"/>
              <a:ext cx="580571" cy="580571"/>
            </a:xfrm>
            <a:prstGeom prst="ellipse">
              <a:avLst/>
            </a:prstGeom>
            <a:solidFill>
              <a:srgbClr val="A477B7"/>
            </a:solidFill>
            <a:ln w="1143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26BA05C5-629D-4B2A-8921-3DC8D1FEB3F7}"/>
                </a:ext>
              </a:extLst>
            </p:cNvPr>
            <p:cNvCxnSpPr>
              <a:cxnSpLocks/>
              <a:stCxn id="9" idx="3"/>
            </p:cNvCxnSpPr>
            <p:nvPr/>
          </p:nvCxnSpPr>
          <p:spPr>
            <a:xfrm flipH="1">
              <a:off x="1047239" y="2284896"/>
              <a:ext cx="14624" cy="572248"/>
            </a:xfrm>
            <a:prstGeom prst="line">
              <a:avLst/>
            </a:prstGeom>
            <a:noFill/>
            <a:ln w="57150" cap="flat" cmpd="sng" algn="ctr">
              <a:solidFill>
                <a:srgbClr val="9E6FB1"/>
              </a:solidFill>
              <a:prstDash val="sysDash"/>
              <a:miter lim="800000"/>
            </a:ln>
            <a:effectLst/>
          </p:spPr>
        </p:cxnSp>
        <p:sp>
          <p:nvSpPr>
            <p:cNvPr id="9" name="Hexagon 8">
              <a:extLst>
                <a:ext uri="{FF2B5EF4-FFF2-40B4-BE49-F238E27FC236}">
                  <a16:creationId xmlns:a16="http://schemas.microsoft.com/office/drawing/2014/main" id="{8CB65943-3C6F-4657-99CC-D7C0C4D19B27}"/>
                </a:ext>
              </a:extLst>
            </p:cNvPr>
            <p:cNvSpPr/>
            <p:nvPr/>
          </p:nvSpPr>
          <p:spPr>
            <a:xfrm rot="16200000">
              <a:off x="582387" y="1392080"/>
              <a:ext cx="958950" cy="826681"/>
            </a:xfrm>
            <a:prstGeom prst="hexagon">
              <a:avLst/>
            </a:prstGeom>
            <a:noFill/>
            <a:ln w="76200" cap="flat" cmpd="sng" algn="ctr">
              <a:solidFill>
                <a:srgbClr val="9E6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10" name="Graphic 9" descr="Thought bubble">
              <a:extLst>
                <a:ext uri="{FF2B5EF4-FFF2-40B4-BE49-F238E27FC236}">
                  <a16:creationId xmlns:a16="http://schemas.microsoft.com/office/drawing/2014/main" id="{3CD48A33-7357-4B8E-83E4-008B3AC6EA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197" y="1519118"/>
              <a:ext cx="669330" cy="631445"/>
            </a:xfrm>
            <a:prstGeom prst="rect">
              <a:avLst/>
            </a:prstGeom>
          </p:spPr>
        </p:pic>
        <p:sp>
          <p:nvSpPr>
            <p:cNvPr id="13" name="Oval 12">
              <a:extLst>
                <a:ext uri="{FF2B5EF4-FFF2-40B4-BE49-F238E27FC236}">
                  <a16:creationId xmlns:a16="http://schemas.microsoft.com/office/drawing/2014/main" id="{CFA48354-6664-4828-8B32-FBB7153C9ECB}"/>
                </a:ext>
              </a:extLst>
            </p:cNvPr>
            <p:cNvSpPr/>
            <p:nvPr/>
          </p:nvSpPr>
          <p:spPr>
            <a:xfrm>
              <a:off x="9068242" y="2671482"/>
              <a:ext cx="580571" cy="580571"/>
            </a:xfrm>
            <a:prstGeom prst="ellipse">
              <a:avLst/>
            </a:prstGeom>
            <a:solidFill>
              <a:srgbClr val="3F204C"/>
            </a:solidFill>
            <a:ln w="1143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Arial"/>
                <a:ea typeface="+mn-ea"/>
                <a:cs typeface="+mn-cs"/>
              </a:endParaRPr>
            </a:p>
          </p:txBody>
        </p:sp>
        <p:sp>
          <p:nvSpPr>
            <p:cNvPr id="14" name="Hexagon 13">
              <a:extLst>
                <a:ext uri="{FF2B5EF4-FFF2-40B4-BE49-F238E27FC236}">
                  <a16:creationId xmlns:a16="http://schemas.microsoft.com/office/drawing/2014/main" id="{220858AC-3E85-4F63-AD2D-31995BA27662}"/>
                </a:ext>
              </a:extLst>
            </p:cNvPr>
            <p:cNvSpPr/>
            <p:nvPr/>
          </p:nvSpPr>
          <p:spPr>
            <a:xfrm rot="16200000">
              <a:off x="8879154" y="1330543"/>
              <a:ext cx="958950" cy="826681"/>
            </a:xfrm>
            <a:prstGeom prst="hexagon">
              <a:avLst/>
            </a:prstGeom>
            <a:noFill/>
            <a:ln w="76200" cap="flat" cmpd="sng" algn="ctr">
              <a:solidFill>
                <a:srgbClr val="3F204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15" name="Graphic 14" descr="Checklist RTL">
              <a:extLst>
                <a:ext uri="{FF2B5EF4-FFF2-40B4-BE49-F238E27FC236}">
                  <a16:creationId xmlns:a16="http://schemas.microsoft.com/office/drawing/2014/main" id="{C4C188A0-9CCE-4DAB-890F-729E2137D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19783" y="1417483"/>
              <a:ext cx="677691" cy="677691"/>
            </a:xfrm>
            <a:prstGeom prst="rect">
              <a:avLst/>
            </a:prstGeom>
          </p:spPr>
        </p:pic>
        <p:cxnSp>
          <p:nvCxnSpPr>
            <p:cNvPr id="16" name="Straight Connector 15">
              <a:extLst>
                <a:ext uri="{FF2B5EF4-FFF2-40B4-BE49-F238E27FC236}">
                  <a16:creationId xmlns:a16="http://schemas.microsoft.com/office/drawing/2014/main" id="{BA53C98A-17B9-4581-8974-3757D4DB3E51}"/>
                </a:ext>
              </a:extLst>
            </p:cNvPr>
            <p:cNvCxnSpPr>
              <a:cxnSpLocks/>
              <a:stCxn id="14" idx="3"/>
            </p:cNvCxnSpPr>
            <p:nvPr/>
          </p:nvCxnSpPr>
          <p:spPr>
            <a:xfrm>
              <a:off x="9358630" y="2223359"/>
              <a:ext cx="0" cy="627309"/>
            </a:xfrm>
            <a:prstGeom prst="line">
              <a:avLst/>
            </a:prstGeom>
            <a:noFill/>
            <a:ln w="57150" cap="flat" cmpd="sng" algn="ctr">
              <a:solidFill>
                <a:srgbClr val="3F204C"/>
              </a:solidFill>
              <a:prstDash val="sysDash"/>
              <a:miter lim="800000"/>
            </a:ln>
            <a:effectLst/>
          </p:spPr>
        </p:cxnSp>
        <p:pic>
          <p:nvPicPr>
            <p:cNvPr id="17" name="Graphic 16" descr="Chat">
              <a:extLst>
                <a:ext uri="{FF2B5EF4-FFF2-40B4-BE49-F238E27FC236}">
                  <a16:creationId xmlns:a16="http://schemas.microsoft.com/office/drawing/2014/main" id="{37BE5F50-79C1-4DF1-8C8C-C4F1A045D4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4922" y="2665622"/>
              <a:ext cx="782924" cy="695741"/>
            </a:xfrm>
            <a:prstGeom prst="rect">
              <a:avLst/>
            </a:prstGeom>
          </p:spPr>
        </p:pic>
        <p:pic>
          <p:nvPicPr>
            <p:cNvPr id="18" name="Graphic 17" descr="Chat">
              <a:extLst>
                <a:ext uri="{FF2B5EF4-FFF2-40B4-BE49-F238E27FC236}">
                  <a16:creationId xmlns:a16="http://schemas.microsoft.com/office/drawing/2014/main" id="{8989624E-0A71-415C-917A-5B2DAA2F97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22877" y="2665622"/>
              <a:ext cx="782924" cy="695741"/>
            </a:xfrm>
            <a:prstGeom prst="rect">
              <a:avLst/>
            </a:prstGeom>
          </p:spPr>
        </p:pic>
        <p:pic>
          <p:nvPicPr>
            <p:cNvPr id="20" name="Graphic 19" descr="Chat">
              <a:extLst>
                <a:ext uri="{FF2B5EF4-FFF2-40B4-BE49-F238E27FC236}">
                  <a16:creationId xmlns:a16="http://schemas.microsoft.com/office/drawing/2014/main" id="{A7CCE953-6C31-476B-91DD-6A1BB36507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1344" y="1387158"/>
              <a:ext cx="782924" cy="695741"/>
            </a:xfrm>
            <a:prstGeom prst="rect">
              <a:avLst/>
            </a:prstGeom>
          </p:spPr>
        </p:pic>
        <p:sp>
          <p:nvSpPr>
            <p:cNvPr id="21" name="Oval 20">
              <a:extLst>
                <a:ext uri="{FF2B5EF4-FFF2-40B4-BE49-F238E27FC236}">
                  <a16:creationId xmlns:a16="http://schemas.microsoft.com/office/drawing/2014/main" id="{32547E43-3519-4941-B60F-7D5B2855045C}"/>
                </a:ext>
              </a:extLst>
            </p:cNvPr>
            <p:cNvSpPr/>
            <p:nvPr/>
          </p:nvSpPr>
          <p:spPr>
            <a:xfrm>
              <a:off x="5357696" y="2704613"/>
              <a:ext cx="580571" cy="580571"/>
            </a:xfrm>
            <a:prstGeom prst="ellipse">
              <a:avLst/>
            </a:prstGeom>
            <a:solidFill>
              <a:srgbClr val="7F4098"/>
            </a:solidFill>
            <a:ln w="114300" cap="flat" cmpd="sng" algn="ctr">
              <a:solidFill>
                <a:sysClr val="window" lastClr="FFFFFF"/>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Arial"/>
                <a:ea typeface="+mn-ea"/>
                <a:cs typeface="+mn-cs"/>
              </a:endParaRPr>
            </a:p>
          </p:txBody>
        </p:sp>
        <p:sp>
          <p:nvSpPr>
            <p:cNvPr id="27" name="Left Brace 26">
              <a:extLst>
                <a:ext uri="{FF2B5EF4-FFF2-40B4-BE49-F238E27FC236}">
                  <a16:creationId xmlns:a16="http://schemas.microsoft.com/office/drawing/2014/main" id="{56F45E5C-C4AF-42F4-AC23-63CD6E56A173}"/>
                </a:ext>
              </a:extLst>
            </p:cNvPr>
            <p:cNvSpPr/>
            <p:nvPr/>
          </p:nvSpPr>
          <p:spPr>
            <a:xfrm rot="5400000">
              <a:off x="5582570" y="187023"/>
              <a:ext cx="307775" cy="4550726"/>
            </a:xfrm>
            <a:prstGeom prst="leftBrace">
              <a:avLst>
                <a:gd name="adj1" fmla="val 141971"/>
                <a:gd name="adj2" fmla="val 52060"/>
              </a:avLst>
            </a:prstGeom>
            <a:noFill/>
            <a:ln w="28575" cap="flat" cmpd="sng" algn="ctr">
              <a:solidFill>
                <a:srgbClr val="7F4098"/>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pic>
          <p:nvPicPr>
            <p:cNvPr id="28" name="Graphic 27" descr="Chat">
              <a:extLst>
                <a:ext uri="{FF2B5EF4-FFF2-40B4-BE49-F238E27FC236}">
                  <a16:creationId xmlns:a16="http://schemas.microsoft.com/office/drawing/2014/main" id="{3F158E84-BA41-4C55-A4B2-F7C8908E48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48663" y="2647027"/>
              <a:ext cx="782924" cy="695741"/>
            </a:xfrm>
            <a:prstGeom prst="rect">
              <a:avLst/>
            </a:prstGeom>
          </p:spPr>
        </p:pic>
        <p:pic>
          <p:nvPicPr>
            <p:cNvPr id="29" name="Graphic 28" descr="Chat">
              <a:extLst>
                <a:ext uri="{FF2B5EF4-FFF2-40B4-BE49-F238E27FC236}">
                  <a16:creationId xmlns:a16="http://schemas.microsoft.com/office/drawing/2014/main" id="{AE029F7D-E9D0-4042-986A-7C45CD4A44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46845" y="2689866"/>
              <a:ext cx="782924" cy="695741"/>
            </a:xfrm>
            <a:prstGeom prst="rect">
              <a:avLst/>
            </a:prstGeom>
          </p:spPr>
        </p:pic>
      </p:grpSp>
      <p:pic>
        <p:nvPicPr>
          <p:cNvPr id="3" name="Picture 2">
            <a:extLst>
              <a:ext uri="{FF2B5EF4-FFF2-40B4-BE49-F238E27FC236}">
                <a16:creationId xmlns:a16="http://schemas.microsoft.com/office/drawing/2014/main" id="{DB16F4AA-7F69-4C52-97AE-AEBDAE073D3B}"/>
              </a:ext>
            </a:extLst>
          </p:cNvPr>
          <p:cNvPicPr>
            <a:picLocks noChangeAspect="1"/>
          </p:cNvPicPr>
          <p:nvPr/>
        </p:nvPicPr>
        <p:blipFill>
          <a:blip r:embed="rId11"/>
          <a:stretch>
            <a:fillRect/>
          </a:stretch>
        </p:blipFill>
        <p:spPr>
          <a:xfrm>
            <a:off x="10711912" y="159749"/>
            <a:ext cx="1219306" cy="749873"/>
          </a:xfrm>
          <a:prstGeom prst="rect">
            <a:avLst/>
          </a:prstGeom>
        </p:spPr>
      </p:pic>
    </p:spTree>
    <p:extLst>
      <p:ext uri="{BB962C8B-B14F-4D97-AF65-F5344CB8AC3E}">
        <p14:creationId xmlns:p14="http://schemas.microsoft.com/office/powerpoint/2010/main" val="417389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0F0469-095F-4C16-85A6-1C56146BAAD6}"/>
              </a:ext>
            </a:extLst>
          </p:cNvPr>
          <p:cNvSpPr>
            <a:spLocks noGrp="1"/>
          </p:cNvSpPr>
          <p:nvPr>
            <p:ph type="sldNum" sz="quarter" idx="10"/>
          </p:nvPr>
        </p:nvSpPr>
        <p:spPr/>
        <p:txBody>
          <a:bodyPr/>
          <a:lstStyle/>
          <a:p>
            <a:pPr>
              <a:defRPr/>
            </a:pPr>
            <a:fld id="{8DA62C57-F68F-4167-9CC7-0D93D0D78B03}" type="slidenum">
              <a:rPr lang="en-GB" smtClean="0"/>
              <a:pPr>
                <a:defRPr/>
              </a:pPr>
              <a:t>16</a:t>
            </a:fld>
            <a:endParaRPr lang="en-GB" dirty="0"/>
          </a:p>
        </p:txBody>
      </p:sp>
      <p:sp>
        <p:nvSpPr>
          <p:cNvPr id="5" name="Title 1">
            <a:extLst>
              <a:ext uri="{FF2B5EF4-FFF2-40B4-BE49-F238E27FC236}">
                <a16:creationId xmlns:a16="http://schemas.microsoft.com/office/drawing/2014/main" id="{B3C7EF8D-4CC8-4EF3-95BD-0EDFCDDD81BD}"/>
              </a:ext>
            </a:extLst>
          </p:cNvPr>
          <p:cNvSpPr>
            <a:spLocks noGrp="1"/>
          </p:cNvSpPr>
          <p:nvPr>
            <p:ph type="title"/>
          </p:nvPr>
        </p:nvSpPr>
        <p:spPr>
          <a:xfrm>
            <a:off x="527051" y="530961"/>
            <a:ext cx="11131200" cy="511174"/>
          </a:xfrm>
        </p:spPr>
        <p:txBody>
          <a:bodyPr/>
          <a:lstStyle/>
          <a:p>
            <a:r>
              <a:rPr lang="en-GB" dirty="0"/>
              <a:t>Transition learning</a:t>
            </a:r>
          </a:p>
        </p:txBody>
      </p:sp>
      <p:sp>
        <p:nvSpPr>
          <p:cNvPr id="7" name="TextBox 6">
            <a:extLst>
              <a:ext uri="{FF2B5EF4-FFF2-40B4-BE49-F238E27FC236}">
                <a16:creationId xmlns:a16="http://schemas.microsoft.com/office/drawing/2014/main" id="{980EE1AC-F24E-45DA-8046-9C76BF5B5226}"/>
              </a:ext>
            </a:extLst>
          </p:cNvPr>
          <p:cNvSpPr txBox="1"/>
          <p:nvPr/>
        </p:nvSpPr>
        <p:spPr>
          <a:xfrm>
            <a:off x="602768" y="1315443"/>
            <a:ext cx="11055483" cy="4708981"/>
          </a:xfrm>
          <a:prstGeom prst="rect">
            <a:avLst/>
          </a:prstGeom>
          <a:solidFill>
            <a:schemeClr val="bg1"/>
          </a:solidFill>
          <a:ln w="3175" cmpd="dbl">
            <a:noFill/>
          </a:ln>
        </p:spPr>
        <p:txBody>
          <a:bodyPr wrap="square" rtlCol="0">
            <a:spAutoFit/>
          </a:bodyPr>
          <a:lstStyle/>
          <a:p>
            <a:r>
              <a:rPr lang="en-GB" sz="2000" b="1" dirty="0">
                <a:solidFill>
                  <a:schemeClr val="accent4"/>
                </a:solidFill>
              </a:rPr>
              <a:t>Pre transition learning</a:t>
            </a:r>
          </a:p>
          <a:p>
            <a:pPr marL="342900" indent="-342900">
              <a:buFont typeface="Arial" panose="020B0604020202020204" pitchFamily="34" charset="0"/>
              <a:buChar char="•"/>
            </a:pPr>
            <a:r>
              <a:rPr lang="en-GB" sz="2000" dirty="0"/>
              <a:t>If you haven’t completed your pre transition learning, please refer to the </a:t>
            </a:r>
            <a:r>
              <a:rPr lang="en-GB" sz="2000" dirty="0">
                <a:hlinkClick r:id="rId3"/>
              </a:rPr>
              <a:t>welcome hub &gt; what you need to do &gt; pre-transition learning</a:t>
            </a:r>
            <a:endParaRPr lang="en-GB" sz="2000" dirty="0"/>
          </a:p>
          <a:p>
            <a:pPr marL="342900" indent="-342900">
              <a:buFont typeface="Arial" panose="020B0604020202020204" pitchFamily="34" charset="0"/>
              <a:buChar char="•"/>
            </a:pPr>
            <a:r>
              <a:rPr lang="en-GB" sz="2000" dirty="0"/>
              <a:t>If you have any queries about how to use </a:t>
            </a:r>
            <a:r>
              <a:rPr lang="en-GB" sz="2000" dirty="0" err="1"/>
              <a:t>nDelius</a:t>
            </a:r>
            <a:r>
              <a:rPr lang="en-GB" sz="2000" dirty="0"/>
              <a:t>, OASys or any of the new SOP (HR) systems, please refer to the </a:t>
            </a:r>
            <a:r>
              <a:rPr lang="en-GB" sz="2000" dirty="0">
                <a:hlinkClick r:id="rId4"/>
              </a:rPr>
              <a:t>Welcome Hub</a:t>
            </a:r>
            <a:endParaRPr lang="en-GB" sz="2000" dirty="0"/>
          </a:p>
          <a:p>
            <a:endParaRPr lang="en-GB" sz="2000" b="1" dirty="0">
              <a:solidFill>
                <a:schemeClr val="accent4"/>
              </a:solidFill>
            </a:endParaRPr>
          </a:p>
          <a:p>
            <a:r>
              <a:rPr lang="en-GB" sz="2000" b="1" dirty="0">
                <a:solidFill>
                  <a:schemeClr val="accent4"/>
                </a:solidFill>
              </a:rPr>
              <a:t>Post transition learning</a:t>
            </a:r>
          </a:p>
          <a:p>
            <a:pPr marL="342900" indent="-342900">
              <a:buFont typeface="Arial" panose="020B0604020202020204" pitchFamily="34" charset="0"/>
              <a:buChar char="•"/>
            </a:pPr>
            <a:r>
              <a:rPr lang="en-GB" sz="2000" dirty="0"/>
              <a:t>There are different learning pathways for different roles, which means that learning will be made available to you as and when you need it for your role</a:t>
            </a:r>
          </a:p>
          <a:p>
            <a:pPr marL="342900" indent="-342900">
              <a:buFont typeface="Arial" panose="020B0604020202020204" pitchFamily="34" charset="0"/>
              <a:buChar char="•"/>
            </a:pPr>
            <a:r>
              <a:rPr lang="en-GB" sz="2000" dirty="0"/>
              <a:t>Please refer to the </a:t>
            </a:r>
            <a:r>
              <a:rPr lang="en-GB" sz="2000" dirty="0">
                <a:hlinkClick r:id="rId3"/>
              </a:rPr>
              <a:t>welcome hub &gt; what you need to do &gt; your learning &gt; your post-transition learning</a:t>
            </a:r>
            <a:r>
              <a:rPr lang="en-GB" sz="2000" dirty="0"/>
              <a:t> for further information on learning in the Probation Service</a:t>
            </a:r>
          </a:p>
          <a:p>
            <a:pPr marL="342900" indent="-342900">
              <a:buFont typeface="Arial" panose="020B0604020202020204" pitchFamily="34" charset="0"/>
              <a:buChar char="•"/>
            </a:pPr>
            <a:r>
              <a:rPr lang="en-GB" sz="2000" dirty="0"/>
              <a:t>Regional Probation Leads (formerly Divisional Training Managers) will provide you with further details on when and how our Learning &amp; Development transition plan is being implemented in your region</a:t>
            </a:r>
          </a:p>
          <a:p>
            <a:endParaRPr lang="en-GB" sz="2000" dirty="0"/>
          </a:p>
        </p:txBody>
      </p:sp>
    </p:spTree>
    <p:extLst>
      <p:ext uri="{BB962C8B-B14F-4D97-AF65-F5344CB8AC3E}">
        <p14:creationId xmlns:p14="http://schemas.microsoft.com/office/powerpoint/2010/main" val="352371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B9FFB4-607A-462B-9E19-1E8A03D93D74}"/>
              </a:ext>
            </a:extLst>
          </p:cNvPr>
          <p:cNvSpPr>
            <a:spLocks noGrp="1"/>
          </p:cNvSpPr>
          <p:nvPr>
            <p:ph type="sldNum" sz="quarter" idx="10"/>
          </p:nvPr>
        </p:nvSpPr>
        <p:spPr/>
        <p:txBody>
          <a:bodyPr/>
          <a:lstStyle/>
          <a:p>
            <a:pPr>
              <a:defRPr/>
            </a:pPr>
            <a:fld id="{8DA62C57-F68F-4167-9CC7-0D93D0D78B03}" type="slidenum">
              <a:rPr lang="en-GB" smtClean="0"/>
              <a:pPr>
                <a:defRPr/>
              </a:pPr>
              <a:t>17</a:t>
            </a:fld>
            <a:endParaRPr lang="en-GB" dirty="0"/>
          </a:p>
        </p:txBody>
      </p:sp>
      <p:sp>
        <p:nvSpPr>
          <p:cNvPr id="8" name="Title 1">
            <a:extLst>
              <a:ext uri="{FF2B5EF4-FFF2-40B4-BE49-F238E27FC236}">
                <a16:creationId xmlns:a16="http://schemas.microsoft.com/office/drawing/2014/main" id="{697E28CC-F288-4004-B3F9-B1A89E62B178}"/>
              </a:ext>
            </a:extLst>
          </p:cNvPr>
          <p:cNvSpPr>
            <a:spLocks noGrp="1"/>
          </p:cNvSpPr>
          <p:nvPr>
            <p:ph type="title"/>
          </p:nvPr>
        </p:nvSpPr>
        <p:spPr>
          <a:xfrm>
            <a:off x="527051" y="530961"/>
            <a:ext cx="11131200" cy="511174"/>
          </a:xfrm>
        </p:spPr>
        <p:txBody>
          <a:bodyPr/>
          <a:lstStyle/>
          <a:p>
            <a:r>
              <a:rPr lang="en-GB" dirty="0"/>
              <a:t>Learning records</a:t>
            </a:r>
          </a:p>
        </p:txBody>
      </p:sp>
      <p:pic>
        <p:nvPicPr>
          <p:cNvPr id="3" name="Picture 2">
            <a:extLst>
              <a:ext uri="{FF2B5EF4-FFF2-40B4-BE49-F238E27FC236}">
                <a16:creationId xmlns:a16="http://schemas.microsoft.com/office/drawing/2014/main" id="{DA13F3DE-D8D9-45CE-BB08-26FCEDD08AD6}"/>
              </a:ext>
            </a:extLst>
          </p:cNvPr>
          <p:cNvPicPr>
            <a:picLocks noChangeAspect="1"/>
          </p:cNvPicPr>
          <p:nvPr/>
        </p:nvPicPr>
        <p:blipFill rotWithShape="1">
          <a:blip r:embed="rId2"/>
          <a:srcRect r="14905"/>
          <a:stretch/>
        </p:blipFill>
        <p:spPr>
          <a:xfrm>
            <a:off x="9058275" y="1640189"/>
            <a:ext cx="3038475" cy="3570675"/>
          </a:xfrm>
          <a:prstGeom prst="rect">
            <a:avLst/>
          </a:prstGeom>
        </p:spPr>
      </p:pic>
      <p:sp>
        <p:nvSpPr>
          <p:cNvPr id="12" name="Rectangle 11">
            <a:extLst>
              <a:ext uri="{FF2B5EF4-FFF2-40B4-BE49-F238E27FC236}">
                <a16:creationId xmlns:a16="http://schemas.microsoft.com/office/drawing/2014/main" id="{B943A1CC-2585-409F-BBFD-76A04999AE9B}"/>
              </a:ext>
            </a:extLst>
          </p:cNvPr>
          <p:cNvSpPr/>
          <p:nvPr/>
        </p:nvSpPr>
        <p:spPr>
          <a:xfrm>
            <a:off x="552760" y="3829335"/>
            <a:ext cx="9198840" cy="1477328"/>
          </a:xfrm>
          <a:prstGeom prst="rect">
            <a:avLst/>
          </a:prstGeom>
        </p:spPr>
        <p:txBody>
          <a:bodyPr wrap="square">
            <a:spAutoFit/>
          </a:bodyPr>
          <a:lstStyle/>
          <a:p>
            <a:endParaRPr lang="en-GB" dirty="0"/>
          </a:p>
          <a:p>
            <a:endParaRPr lang="en-GB" dirty="0"/>
          </a:p>
          <a:p>
            <a:endParaRPr lang="en-GB" dirty="0"/>
          </a:p>
          <a:p>
            <a:endParaRPr lang="en-GB" dirty="0"/>
          </a:p>
          <a:p>
            <a:r>
              <a:rPr lang="en-GB" dirty="0"/>
              <a:t> </a:t>
            </a:r>
          </a:p>
        </p:txBody>
      </p:sp>
      <p:sp>
        <p:nvSpPr>
          <p:cNvPr id="10" name="Rectangle 9">
            <a:extLst>
              <a:ext uri="{FF2B5EF4-FFF2-40B4-BE49-F238E27FC236}">
                <a16:creationId xmlns:a16="http://schemas.microsoft.com/office/drawing/2014/main" id="{889562FC-6257-4E83-B467-9A499274A1D0}"/>
              </a:ext>
            </a:extLst>
          </p:cNvPr>
          <p:cNvSpPr/>
          <p:nvPr/>
        </p:nvSpPr>
        <p:spPr>
          <a:xfrm>
            <a:off x="552760" y="1206253"/>
            <a:ext cx="9410390" cy="4985980"/>
          </a:xfrm>
          <a:prstGeom prst="rect">
            <a:avLst/>
          </a:prstGeom>
        </p:spPr>
        <p:txBody>
          <a:bodyPr wrap="square">
            <a:spAutoFit/>
          </a:bodyPr>
          <a:lstStyle/>
          <a:p>
            <a:r>
              <a:rPr lang="en-GB" sz="2000" b="1" dirty="0" err="1">
                <a:solidFill>
                  <a:schemeClr val="accent4"/>
                </a:solidFill>
              </a:rPr>
              <a:t>myLearning</a:t>
            </a:r>
            <a:endParaRPr lang="en-GB" sz="2000" b="1" dirty="0">
              <a:solidFill>
                <a:schemeClr val="accent4"/>
              </a:solidFill>
            </a:endParaRPr>
          </a:p>
          <a:p>
            <a:pPr marL="285750" indent="-285750">
              <a:buFont typeface="Arial" panose="020B0604020202020204" pitchFamily="34" charset="0"/>
              <a:buChar char="•"/>
            </a:pPr>
            <a:r>
              <a:rPr lang="en-GB" sz="2000" dirty="0"/>
              <a:t>All previous learning will be recognised</a:t>
            </a:r>
          </a:p>
          <a:p>
            <a:pPr marL="285750" indent="-285750">
              <a:buFont typeface="Arial" panose="020B0604020202020204" pitchFamily="34" charset="0"/>
              <a:buChar char="•"/>
            </a:pPr>
            <a:r>
              <a:rPr lang="en-GB" sz="2000" dirty="0"/>
              <a:t>This means that you only need to complete what is outstanding in your learning pathway</a:t>
            </a:r>
          </a:p>
          <a:p>
            <a:pPr marL="285750" indent="-285750">
              <a:buFont typeface="Arial" panose="020B0604020202020204" pitchFamily="34" charset="0"/>
              <a:buChar char="•"/>
            </a:pPr>
            <a:r>
              <a:rPr lang="en-GB" sz="2000" dirty="0"/>
              <a:t>Staff with existing </a:t>
            </a:r>
            <a:r>
              <a:rPr lang="en-GB" sz="2000" dirty="0" err="1"/>
              <a:t>myLearning</a:t>
            </a:r>
            <a:r>
              <a:rPr lang="en-GB" sz="2000" dirty="0"/>
              <a:t> records should continue using their existing username and password</a:t>
            </a:r>
          </a:p>
          <a:p>
            <a:pPr marL="285750" indent="-285750">
              <a:buFont typeface="Arial" panose="020B0604020202020204" pitchFamily="34" charset="0"/>
              <a:buChar char="•"/>
            </a:pPr>
            <a:r>
              <a:rPr lang="en-GB" sz="2000" dirty="0"/>
              <a:t>Staff without an existing </a:t>
            </a:r>
            <a:r>
              <a:rPr lang="en-GB" sz="2000" dirty="0" err="1"/>
              <a:t>myLearning</a:t>
            </a:r>
            <a:r>
              <a:rPr lang="en-GB" sz="2000" dirty="0"/>
              <a:t> account will be sent an email with a new username and password</a:t>
            </a:r>
          </a:p>
          <a:p>
            <a:endParaRPr lang="en-GB" sz="2000" dirty="0"/>
          </a:p>
          <a:p>
            <a:r>
              <a:rPr lang="en-GB" sz="2000" b="1" dirty="0">
                <a:solidFill>
                  <a:schemeClr val="accent4"/>
                </a:solidFill>
              </a:rPr>
              <a:t>Help and queries</a:t>
            </a:r>
            <a:endParaRPr lang="en-GB" sz="2000" dirty="0">
              <a:solidFill>
                <a:schemeClr val="accent4"/>
              </a:solidFill>
            </a:endParaRPr>
          </a:p>
          <a:p>
            <a:pPr marL="342900" indent="-342900">
              <a:buFont typeface="Arial" panose="020B0604020202020204" pitchFamily="34" charset="0"/>
              <a:buChar char="•"/>
            </a:pPr>
            <a:r>
              <a:rPr lang="en-GB" sz="2000" dirty="0"/>
              <a:t>Guidance videos and job aids are available on </a:t>
            </a:r>
            <a:r>
              <a:rPr lang="en-GB" sz="2000" dirty="0" err="1"/>
              <a:t>myLearning</a:t>
            </a:r>
            <a:r>
              <a:rPr lang="en-GB" sz="2000" dirty="0"/>
              <a:t> under the Help section </a:t>
            </a:r>
          </a:p>
          <a:p>
            <a:pPr marL="342900" indent="-342900">
              <a:buFont typeface="Arial" panose="020B0604020202020204" pitchFamily="34" charset="0"/>
              <a:buChar char="•"/>
            </a:pPr>
            <a:r>
              <a:rPr lang="en-GB" sz="2000" dirty="0"/>
              <a:t>Further information about </a:t>
            </a:r>
            <a:r>
              <a:rPr lang="en-GB" sz="2000" dirty="0" err="1"/>
              <a:t>myLearning</a:t>
            </a:r>
            <a:r>
              <a:rPr lang="en-GB" sz="2000" dirty="0"/>
              <a:t> can be found on </a:t>
            </a:r>
            <a:r>
              <a:rPr lang="en-GB" sz="2000" dirty="0" err="1"/>
              <a:t>myHub</a:t>
            </a:r>
            <a:r>
              <a:rPr lang="en-GB" sz="2000" dirty="0"/>
              <a:t> at </a:t>
            </a:r>
            <a:r>
              <a:rPr lang="en-GB" sz="2000" dirty="0" err="1">
                <a:hlinkClick r:id="rId3"/>
              </a:rPr>
              <a:t>myLearning</a:t>
            </a:r>
            <a:endParaRPr lang="en-GB" sz="2000" dirty="0"/>
          </a:p>
          <a:p>
            <a:pPr marL="342900" indent="-342900">
              <a:buFont typeface="Arial" panose="020B0604020202020204" pitchFamily="34" charset="0"/>
              <a:buChar char="•"/>
            </a:pPr>
            <a:r>
              <a:rPr lang="en-GB" sz="2000" dirty="0"/>
              <a:t>Please email </a:t>
            </a:r>
            <a:r>
              <a:rPr lang="en-GB" sz="2000" dirty="0">
                <a:hlinkClick r:id="rId4"/>
              </a:rPr>
              <a:t>training-services-delegate-management@gov.sscl.com</a:t>
            </a:r>
            <a:r>
              <a:rPr lang="en-GB" sz="2000" dirty="0"/>
              <a:t> if you have any questions about accessing </a:t>
            </a:r>
            <a:r>
              <a:rPr lang="en-GB" sz="2000" dirty="0" err="1"/>
              <a:t>myLearning</a:t>
            </a:r>
            <a:endParaRPr lang="en-GB" sz="20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2586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F4674D-43E6-43AE-A6D8-E1D85A679D10}"/>
              </a:ext>
            </a:extLst>
          </p:cNvPr>
          <p:cNvSpPr>
            <a:spLocks noGrp="1"/>
          </p:cNvSpPr>
          <p:nvPr>
            <p:ph type="sldNum" sz="quarter" idx="10"/>
          </p:nvPr>
        </p:nvSpPr>
        <p:spPr/>
        <p:txBody>
          <a:bodyPr/>
          <a:lstStyle/>
          <a:p>
            <a:pPr>
              <a:defRPr/>
            </a:pPr>
            <a:fld id="{8DA62C57-F68F-4167-9CC7-0D93D0D78B03}" type="slidenum">
              <a:rPr lang="en-GB" smtClean="0"/>
              <a:pPr>
                <a:defRPr/>
              </a:pPr>
              <a:t>18</a:t>
            </a:fld>
            <a:endParaRPr lang="en-GB"/>
          </a:p>
        </p:txBody>
      </p:sp>
      <p:sp>
        <p:nvSpPr>
          <p:cNvPr id="3" name="Rectangle 2">
            <a:extLst>
              <a:ext uri="{FF2B5EF4-FFF2-40B4-BE49-F238E27FC236}">
                <a16:creationId xmlns:a16="http://schemas.microsoft.com/office/drawing/2014/main" id="{54D6B1DC-8322-4C16-8295-E07A299EC113}"/>
              </a:ext>
            </a:extLst>
          </p:cNvPr>
          <p:cNvSpPr/>
          <p:nvPr/>
        </p:nvSpPr>
        <p:spPr>
          <a:xfrm>
            <a:off x="280252" y="1158255"/>
            <a:ext cx="11631495" cy="2349280"/>
          </a:xfrm>
          <a:prstGeom prst="rect">
            <a:avLst/>
          </a:prstGeom>
          <a:noFill/>
          <a:ln>
            <a:noFill/>
          </a:ln>
        </p:spPr>
        <p:txBody>
          <a:bodyPr wrap="square" lIns="91440" tIns="45720" rIns="91440" bIns="45720" anchor="t">
            <a:noAutofit/>
          </a:bodyPr>
          <a:lstStyle/>
          <a:p>
            <a:pPr marL="342900" indent="-342900">
              <a:buFont typeface="Arial" panose="020B0604020202020204" pitchFamily="34" charset="0"/>
              <a:buChar char="•"/>
            </a:pPr>
            <a:r>
              <a:rPr lang="en-GB" sz="2000" dirty="0"/>
              <a:t>Welcome to all colleagues who have joined from the NPS, CRCs, and parent and supply chain organisations – we are now a new, unified organisation  </a:t>
            </a:r>
          </a:p>
          <a:p>
            <a:pPr marL="342900" indent="-342900">
              <a:buFont typeface="Arial" panose="020B0604020202020204" pitchFamily="34" charset="0"/>
              <a:buChar char="•"/>
            </a:pPr>
            <a:r>
              <a:rPr lang="en-GB" sz="2000" dirty="0"/>
              <a:t>We understand there are some outstanding issues and concerns which remain our top priority to address, including:</a:t>
            </a:r>
          </a:p>
          <a:p>
            <a:pPr marL="1200150" lvl="2" indent="-285750">
              <a:buFont typeface="Arial" panose="020B0604020202020204" pitchFamily="34" charset="0"/>
              <a:buChar char="•"/>
            </a:pPr>
            <a:r>
              <a:rPr lang="en-GB" sz="2000" dirty="0"/>
              <a:t>Responding to Transfer letter queries in to the mailbox</a:t>
            </a:r>
          </a:p>
          <a:p>
            <a:pPr marL="1200150" lvl="2" indent="-285750">
              <a:buFont typeface="Arial" panose="020B0604020202020204" pitchFamily="34" charset="0"/>
              <a:buChar char="•"/>
            </a:pPr>
            <a:r>
              <a:rPr lang="en-GB" sz="2000" dirty="0"/>
              <a:t>Continuing with role alignment appeals </a:t>
            </a:r>
          </a:p>
          <a:p>
            <a:pPr marL="1200150" lvl="2" indent="-285750">
              <a:buFont typeface="Arial" panose="020B0604020202020204" pitchFamily="34" charset="0"/>
              <a:buChar char="•"/>
            </a:pPr>
            <a:r>
              <a:rPr lang="en-GB" sz="2000" dirty="0"/>
              <a:t>Ensuring our new </a:t>
            </a:r>
            <a:r>
              <a:rPr lang="en-GB" sz="2000" dirty="0">
                <a:hlinkClick r:id="rId3"/>
              </a:rPr>
              <a:t>staff support pages </a:t>
            </a:r>
            <a:r>
              <a:rPr lang="en-GB" sz="2000" dirty="0"/>
              <a:t>remain up to date with key information </a:t>
            </a:r>
          </a:p>
        </p:txBody>
      </p:sp>
      <p:pic>
        <p:nvPicPr>
          <p:cNvPr id="6" name="Picture 5" descr="A group of people posing for a photo&#10;&#10;Description automatically generated">
            <a:extLst>
              <a:ext uri="{FF2B5EF4-FFF2-40B4-BE49-F238E27FC236}">
                <a16:creationId xmlns:a16="http://schemas.microsoft.com/office/drawing/2014/main" id="{585F0820-5C78-4618-9C62-50FD8B622C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120" b="13553"/>
          <a:stretch/>
        </p:blipFill>
        <p:spPr>
          <a:xfrm>
            <a:off x="8525604" y="-61644"/>
            <a:ext cx="2128698" cy="1497037"/>
          </a:xfrm>
          <a:prstGeom prst="rect">
            <a:avLst/>
          </a:prstGeom>
        </p:spPr>
      </p:pic>
      <p:sp>
        <p:nvSpPr>
          <p:cNvPr id="31" name="Rectangle 30">
            <a:extLst>
              <a:ext uri="{FF2B5EF4-FFF2-40B4-BE49-F238E27FC236}">
                <a16:creationId xmlns:a16="http://schemas.microsoft.com/office/drawing/2014/main" id="{847F3CC9-0D86-45AC-93B8-37F68EA9B35C}"/>
              </a:ext>
            </a:extLst>
          </p:cNvPr>
          <p:cNvSpPr/>
          <p:nvPr/>
        </p:nvSpPr>
        <p:spPr>
          <a:xfrm>
            <a:off x="181441" y="3734657"/>
            <a:ext cx="1763141" cy="1644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b="1" dirty="0">
                <a:solidFill>
                  <a:schemeClr val="bg1"/>
                </a:solidFill>
                <a:hlinkClick r:id="rId3">
                  <a:extLst>
                    <a:ext uri="{A12FA001-AC4F-418D-AE19-62706E023703}">
                      <ahyp:hlinkClr xmlns:ahyp="http://schemas.microsoft.com/office/drawing/2018/hyperlinkcolor" val="tx"/>
                    </a:ext>
                  </a:extLst>
                </a:hlinkClick>
              </a:rPr>
              <a:t>Support questions and how to get in touch</a:t>
            </a:r>
            <a:endParaRPr lang="en-GB" sz="1200" b="1" dirty="0">
              <a:solidFill>
                <a:schemeClr val="bg1"/>
              </a:solidFill>
            </a:endParaRPr>
          </a:p>
        </p:txBody>
      </p:sp>
      <p:sp>
        <p:nvSpPr>
          <p:cNvPr id="34" name="Rectangle 33">
            <a:extLst>
              <a:ext uri="{FF2B5EF4-FFF2-40B4-BE49-F238E27FC236}">
                <a16:creationId xmlns:a16="http://schemas.microsoft.com/office/drawing/2014/main" id="{29E6E330-C5DE-46AA-8AD5-662ED28CD383}"/>
              </a:ext>
            </a:extLst>
          </p:cNvPr>
          <p:cNvSpPr/>
          <p:nvPr/>
        </p:nvSpPr>
        <p:spPr>
          <a:xfrm>
            <a:off x="2155112" y="3734657"/>
            <a:ext cx="1763141" cy="1644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b="1" dirty="0">
              <a:solidFill>
                <a:schemeClr val="bg1"/>
              </a:solidFill>
            </a:endParaRPr>
          </a:p>
          <a:p>
            <a:pPr algn="ctr"/>
            <a:r>
              <a:rPr lang="en-GB" sz="1200" b="1" dirty="0">
                <a:solidFill>
                  <a:schemeClr val="bg1"/>
                </a:solidFill>
                <a:hlinkClick r:id="rId5"/>
              </a:rPr>
              <a:t>How to login to SOP</a:t>
            </a:r>
            <a:endParaRPr lang="en-GB" sz="1200" b="1" dirty="0">
              <a:solidFill>
                <a:schemeClr val="bg1"/>
              </a:solidFill>
            </a:endParaRPr>
          </a:p>
        </p:txBody>
      </p:sp>
      <p:sp>
        <p:nvSpPr>
          <p:cNvPr id="35" name="Rectangle 34">
            <a:extLst>
              <a:ext uri="{FF2B5EF4-FFF2-40B4-BE49-F238E27FC236}">
                <a16:creationId xmlns:a16="http://schemas.microsoft.com/office/drawing/2014/main" id="{3961687F-CBB3-4C74-981F-31CA6AC9EB47}"/>
              </a:ext>
            </a:extLst>
          </p:cNvPr>
          <p:cNvSpPr/>
          <p:nvPr/>
        </p:nvSpPr>
        <p:spPr>
          <a:xfrm>
            <a:off x="4128783" y="3734657"/>
            <a:ext cx="1763141" cy="1644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dirty="0">
              <a:solidFill>
                <a:schemeClr val="bg1"/>
              </a:solidFill>
            </a:endParaRPr>
          </a:p>
          <a:p>
            <a:pPr algn="ctr"/>
            <a:r>
              <a:rPr lang="en-GB" sz="1200" b="1" dirty="0">
                <a:hlinkClick r:id="rId6"/>
              </a:rPr>
              <a:t>FAQs on Transfer Letters and how to report errors</a:t>
            </a:r>
            <a:endParaRPr lang="en-GB" sz="1200" b="1" dirty="0"/>
          </a:p>
        </p:txBody>
      </p:sp>
      <p:sp>
        <p:nvSpPr>
          <p:cNvPr id="36" name="Rectangle 35">
            <a:extLst>
              <a:ext uri="{FF2B5EF4-FFF2-40B4-BE49-F238E27FC236}">
                <a16:creationId xmlns:a16="http://schemas.microsoft.com/office/drawing/2014/main" id="{25934802-E52C-4851-A5C1-A8DC8B0E5DCD}"/>
              </a:ext>
            </a:extLst>
          </p:cNvPr>
          <p:cNvSpPr/>
          <p:nvPr/>
        </p:nvSpPr>
        <p:spPr>
          <a:xfrm>
            <a:off x="6102454" y="3734657"/>
            <a:ext cx="1763141" cy="1644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b="1">
                <a:solidFill>
                  <a:schemeClr val="bg1"/>
                </a:solidFill>
                <a:hlinkClick r:id="rId7">
                  <a:extLst>
                    <a:ext uri="{A12FA001-AC4F-418D-AE19-62706E023703}">
                      <ahyp:hlinkClr xmlns:ahyp="http://schemas.microsoft.com/office/drawing/2018/hyperlinkcolor" val="tx"/>
                    </a:ext>
                  </a:extLst>
                </a:hlinkClick>
              </a:rPr>
              <a:t>Update and FAQs on the Job Evaluation outcomes </a:t>
            </a:r>
            <a:endParaRPr lang="en-GB" sz="1200" b="1" dirty="0">
              <a:solidFill>
                <a:schemeClr val="bg1"/>
              </a:solidFill>
            </a:endParaRPr>
          </a:p>
        </p:txBody>
      </p:sp>
      <p:sp>
        <p:nvSpPr>
          <p:cNvPr id="37" name="Rectangle 36">
            <a:extLst>
              <a:ext uri="{FF2B5EF4-FFF2-40B4-BE49-F238E27FC236}">
                <a16:creationId xmlns:a16="http://schemas.microsoft.com/office/drawing/2014/main" id="{66AAE995-90AB-4187-87B2-CB3965757B01}"/>
              </a:ext>
            </a:extLst>
          </p:cNvPr>
          <p:cNvSpPr/>
          <p:nvPr/>
        </p:nvSpPr>
        <p:spPr>
          <a:xfrm>
            <a:off x="8076125" y="3734657"/>
            <a:ext cx="1763141" cy="1644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b="1" dirty="0">
                <a:solidFill>
                  <a:schemeClr val="bg1"/>
                </a:solidFill>
              </a:rPr>
              <a:t>Q&amp;A outputs from the events on: </a:t>
            </a:r>
            <a:br>
              <a:rPr lang="en-GB" sz="1200" b="1" dirty="0">
                <a:solidFill>
                  <a:schemeClr val="bg1"/>
                </a:solidFill>
              </a:rPr>
            </a:br>
            <a:endParaRPr lang="en-GB" sz="1200" b="1" dirty="0">
              <a:solidFill>
                <a:schemeClr val="bg1"/>
              </a:solidFill>
            </a:endParaRPr>
          </a:p>
          <a:p>
            <a:pPr marL="285750" indent="-285750">
              <a:buFont typeface="Arial" panose="020B0604020202020204" pitchFamily="34" charset="0"/>
              <a:buChar char="•"/>
            </a:pPr>
            <a:r>
              <a:rPr lang="en-GB" sz="1200" b="1" dirty="0">
                <a:solidFill>
                  <a:schemeClr val="bg1"/>
                </a:solidFill>
                <a:hlinkClick r:id="rId8">
                  <a:extLst>
                    <a:ext uri="{A12FA001-AC4F-418D-AE19-62706E023703}">
                      <ahyp:hlinkClr xmlns:ahyp="http://schemas.microsoft.com/office/drawing/2018/hyperlinkcolor" val="tx"/>
                    </a:ext>
                  </a:extLst>
                </a:hlinkClick>
              </a:rPr>
              <a:t>Pay, CBF &amp; the NA</a:t>
            </a:r>
            <a:endParaRPr lang="en-GB" sz="1200" b="1" dirty="0">
              <a:solidFill>
                <a:schemeClr val="bg1"/>
              </a:solidFill>
            </a:endParaRPr>
          </a:p>
          <a:p>
            <a:pPr marL="285750" indent="-285750">
              <a:buFont typeface="Arial" panose="020B0604020202020204" pitchFamily="34" charset="0"/>
              <a:buChar char="•"/>
            </a:pPr>
            <a:r>
              <a:rPr lang="en-GB" sz="1200" b="1" dirty="0">
                <a:solidFill>
                  <a:schemeClr val="bg1"/>
                </a:solidFill>
                <a:hlinkClick r:id="rId9">
                  <a:extLst>
                    <a:ext uri="{A12FA001-AC4F-418D-AE19-62706E023703}">
                      <ahyp:hlinkClr xmlns:ahyp="http://schemas.microsoft.com/office/drawing/2018/hyperlinkcolor" val="tx"/>
                    </a:ext>
                  </a:extLst>
                </a:hlinkClick>
              </a:rPr>
              <a:t>Staff not covered by the National Agreement </a:t>
            </a:r>
            <a:endParaRPr lang="en-GB" sz="1200" b="1" dirty="0">
              <a:solidFill>
                <a:schemeClr val="bg1"/>
              </a:solidFill>
            </a:endParaRPr>
          </a:p>
          <a:p>
            <a:pPr algn="ctr"/>
            <a:endParaRPr lang="en-GB" sz="1200" b="1" dirty="0">
              <a:solidFill>
                <a:schemeClr val="bg1"/>
              </a:solidFill>
            </a:endParaRPr>
          </a:p>
          <a:p>
            <a:pPr algn="ctr"/>
            <a:endParaRPr lang="en-GB" sz="1400" dirty="0"/>
          </a:p>
        </p:txBody>
      </p:sp>
      <p:sp>
        <p:nvSpPr>
          <p:cNvPr id="38" name="Rectangle 37">
            <a:extLst>
              <a:ext uri="{FF2B5EF4-FFF2-40B4-BE49-F238E27FC236}">
                <a16:creationId xmlns:a16="http://schemas.microsoft.com/office/drawing/2014/main" id="{E05DA061-F2D0-4F85-B9C0-BFD0D7DF347B}"/>
              </a:ext>
            </a:extLst>
          </p:cNvPr>
          <p:cNvSpPr/>
          <p:nvPr/>
        </p:nvSpPr>
        <p:spPr>
          <a:xfrm>
            <a:off x="10049796" y="3734657"/>
            <a:ext cx="1763141" cy="1644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b="1">
                <a:solidFill>
                  <a:schemeClr val="bg1"/>
                </a:solidFill>
                <a:hlinkClick r:id="rId10">
                  <a:extLst>
                    <a:ext uri="{A12FA001-AC4F-418D-AE19-62706E023703}">
                      <ahyp:hlinkClr xmlns:ahyp="http://schemas.microsoft.com/office/drawing/2018/hyperlinkcolor" val="tx"/>
                    </a:ext>
                  </a:extLst>
                </a:hlinkClick>
              </a:rPr>
              <a:t>Updated actions for line managers </a:t>
            </a:r>
            <a:endParaRPr lang="en-GB" sz="1200" b="1" dirty="0">
              <a:solidFill>
                <a:schemeClr val="bg1"/>
              </a:solidFill>
            </a:endParaRPr>
          </a:p>
        </p:txBody>
      </p:sp>
      <p:sp>
        <p:nvSpPr>
          <p:cNvPr id="39" name="TextBox 38">
            <a:extLst>
              <a:ext uri="{FF2B5EF4-FFF2-40B4-BE49-F238E27FC236}">
                <a16:creationId xmlns:a16="http://schemas.microsoft.com/office/drawing/2014/main" id="{BC5D1770-DC27-4782-8A68-ED1E3B66C56C}"/>
              </a:ext>
            </a:extLst>
          </p:cNvPr>
          <p:cNvSpPr txBox="1"/>
          <p:nvPr/>
        </p:nvSpPr>
        <p:spPr>
          <a:xfrm>
            <a:off x="405926" y="5559935"/>
            <a:ext cx="11432947" cy="369332"/>
          </a:xfrm>
          <a:prstGeom prst="rect">
            <a:avLst/>
          </a:prstGeom>
          <a:noFill/>
        </p:spPr>
        <p:txBody>
          <a:bodyPr wrap="square" lIns="91440" tIns="45720" rIns="91440" bIns="45720" numCol="1" rtlCol="0" anchor="t" anchorCtr="0">
            <a:spAutoFit/>
          </a:bodyPr>
          <a:lstStyle/>
          <a:p>
            <a:pPr algn="ctr"/>
            <a:r>
              <a:rPr lang="en-GB" b="1" dirty="0">
                <a:solidFill>
                  <a:schemeClr val="accent4"/>
                </a:solidFill>
              </a:rPr>
              <a:t>A number of new communications and induction materials are available on the Welcome Hub</a:t>
            </a:r>
          </a:p>
        </p:txBody>
      </p:sp>
      <p:pic>
        <p:nvPicPr>
          <p:cNvPr id="40" name="Picture 39">
            <a:hlinkClick r:id="rId11"/>
            <a:extLst>
              <a:ext uri="{FF2B5EF4-FFF2-40B4-BE49-F238E27FC236}">
                <a16:creationId xmlns:a16="http://schemas.microsoft.com/office/drawing/2014/main" id="{6DD5246B-B7AF-47E1-8307-BE1AEDBB4012}"/>
              </a:ext>
            </a:extLst>
          </p:cNvPr>
          <p:cNvPicPr>
            <a:picLocks noChangeAspect="1"/>
          </p:cNvPicPr>
          <p:nvPr/>
        </p:nvPicPr>
        <p:blipFill>
          <a:blip r:embed="rId12"/>
          <a:stretch>
            <a:fillRect/>
          </a:stretch>
        </p:blipFill>
        <p:spPr>
          <a:xfrm>
            <a:off x="358467" y="4452557"/>
            <a:ext cx="1372215" cy="84490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Picture 42">
            <a:extLst>
              <a:ext uri="{FF2B5EF4-FFF2-40B4-BE49-F238E27FC236}">
                <a16:creationId xmlns:a16="http://schemas.microsoft.com/office/drawing/2014/main" id="{963D760F-C5C7-40DD-948E-3490DD5D9ACE}"/>
              </a:ext>
            </a:extLst>
          </p:cNvPr>
          <p:cNvPicPr>
            <a:picLocks noChangeAspect="1"/>
          </p:cNvPicPr>
          <p:nvPr/>
        </p:nvPicPr>
        <p:blipFill>
          <a:blip r:embed="rId13"/>
          <a:stretch>
            <a:fillRect/>
          </a:stretch>
        </p:blipFill>
        <p:spPr>
          <a:xfrm>
            <a:off x="4606936" y="4752044"/>
            <a:ext cx="747716" cy="507235"/>
          </a:xfrm>
          <a:prstGeom prst="rect">
            <a:avLst/>
          </a:prstGeom>
        </p:spPr>
      </p:pic>
      <p:pic>
        <p:nvPicPr>
          <p:cNvPr id="44" name="Picture 4" descr="Decorative image of scroll saying 'your transfer letter'">
            <a:extLst>
              <a:ext uri="{FF2B5EF4-FFF2-40B4-BE49-F238E27FC236}">
                <a16:creationId xmlns:a16="http://schemas.microsoft.com/office/drawing/2014/main" id="{2EC3B6DE-793C-4F3E-B17B-3DF31013F8D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34647" y="4473353"/>
            <a:ext cx="1000939" cy="82410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A picture containing text, furniture, seat, vector graphics&#10;&#10;Description automatically generated">
            <a:extLst>
              <a:ext uri="{FF2B5EF4-FFF2-40B4-BE49-F238E27FC236}">
                <a16:creationId xmlns:a16="http://schemas.microsoft.com/office/drawing/2014/main" id="{F2AA9663-508D-4A14-9B9F-AEFE0B5C2D0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75487" y="4412213"/>
            <a:ext cx="930249" cy="765955"/>
          </a:xfrm>
          <a:prstGeom prst="rect">
            <a:avLst/>
          </a:prstGeom>
        </p:spPr>
      </p:pic>
      <p:pic>
        <p:nvPicPr>
          <p:cNvPr id="46" name="Picture 2">
            <a:extLst>
              <a:ext uri="{FF2B5EF4-FFF2-40B4-BE49-F238E27FC236}">
                <a16:creationId xmlns:a16="http://schemas.microsoft.com/office/drawing/2014/main" id="{5791838C-AD10-4ACD-8743-7F3F19BB911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60646" y="4124470"/>
            <a:ext cx="1341440" cy="13414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Logo&#10;&#10;Description automatically generated">
            <a:extLst>
              <a:ext uri="{FF2B5EF4-FFF2-40B4-BE49-F238E27FC236}">
                <a16:creationId xmlns:a16="http://schemas.microsoft.com/office/drawing/2014/main" id="{F0FC01DB-6478-4146-B6A6-FB79143130D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65962" y="4264549"/>
            <a:ext cx="1330528" cy="962257"/>
          </a:xfrm>
          <a:prstGeom prst="rect">
            <a:avLst/>
          </a:prstGeom>
        </p:spPr>
      </p:pic>
      <p:sp>
        <p:nvSpPr>
          <p:cNvPr id="7" name="Title 6">
            <a:extLst>
              <a:ext uri="{FF2B5EF4-FFF2-40B4-BE49-F238E27FC236}">
                <a16:creationId xmlns:a16="http://schemas.microsoft.com/office/drawing/2014/main" id="{76912AC0-618E-4459-B096-BDA2EAB7633D}"/>
              </a:ext>
            </a:extLst>
          </p:cNvPr>
          <p:cNvSpPr>
            <a:spLocks noGrp="1"/>
          </p:cNvSpPr>
          <p:nvPr>
            <p:ph type="title"/>
          </p:nvPr>
        </p:nvSpPr>
        <p:spPr>
          <a:xfrm>
            <a:off x="556800" y="443288"/>
            <a:ext cx="11131200" cy="511174"/>
          </a:xfrm>
        </p:spPr>
        <p:txBody>
          <a:bodyPr/>
          <a:lstStyle/>
          <a:p>
            <a:r>
              <a:rPr lang="en-GB" dirty="0"/>
              <a:t>Summary update on staff transfer activities</a:t>
            </a:r>
          </a:p>
        </p:txBody>
      </p:sp>
    </p:spTree>
    <p:extLst>
      <p:ext uri="{BB962C8B-B14F-4D97-AF65-F5344CB8AC3E}">
        <p14:creationId xmlns:p14="http://schemas.microsoft.com/office/powerpoint/2010/main" val="30867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7F0E378-6549-4ECE-9101-8EB732D65A1E}"/>
              </a:ext>
            </a:extLst>
          </p:cNvPr>
          <p:cNvSpPr txBox="1">
            <a:spLocks/>
          </p:cNvSpPr>
          <p:nvPr/>
        </p:nvSpPr>
        <p:spPr bwMode="auto">
          <a:xfrm>
            <a:off x="678171" y="490230"/>
            <a:ext cx="11131200" cy="51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r>
              <a:rPr lang="en-GB" dirty="0"/>
              <a:t>Supporting transferring staff through the transition </a:t>
            </a:r>
          </a:p>
        </p:txBody>
      </p:sp>
      <p:sp>
        <p:nvSpPr>
          <p:cNvPr id="3" name="TextBox 2">
            <a:extLst>
              <a:ext uri="{FF2B5EF4-FFF2-40B4-BE49-F238E27FC236}">
                <a16:creationId xmlns:a16="http://schemas.microsoft.com/office/drawing/2014/main" id="{342B2E0C-6E93-460A-B0BC-A898627188DB}"/>
              </a:ext>
            </a:extLst>
          </p:cNvPr>
          <p:cNvSpPr txBox="1"/>
          <p:nvPr/>
        </p:nvSpPr>
        <p:spPr>
          <a:xfrm>
            <a:off x="303859" y="1001404"/>
            <a:ext cx="5792141" cy="5062924"/>
          </a:xfrm>
          <a:prstGeom prst="rect">
            <a:avLst/>
          </a:prstGeom>
          <a:noFill/>
        </p:spPr>
        <p:txBody>
          <a:bodyPr wrap="square" rtlCol="0">
            <a:spAutoFit/>
          </a:bodyPr>
          <a:lstStyle/>
          <a:p>
            <a:pPr marL="342900" indent="-342900">
              <a:buFont typeface="Arial" panose="020B0604020202020204" pitchFamily="34" charset="0"/>
              <a:buChar char="•"/>
            </a:pPr>
            <a:r>
              <a:rPr lang="en-GB" sz="1900" dirty="0"/>
              <a:t>We know that there will be questions from transferring staff within the first few weeks and months of our unification</a:t>
            </a:r>
          </a:p>
          <a:p>
            <a:pPr marL="342900" indent="-342900">
              <a:buFont typeface="Arial" panose="020B0604020202020204" pitchFamily="34" charset="0"/>
              <a:buChar char="•"/>
            </a:pPr>
            <a:r>
              <a:rPr lang="en-GB" sz="1900" dirty="0"/>
              <a:t>A new section has been created on the Welcome Hub to provide this support</a:t>
            </a:r>
          </a:p>
          <a:p>
            <a:pPr marL="342900" indent="-342900">
              <a:buFont typeface="Arial" panose="020B0604020202020204" pitchFamily="34" charset="0"/>
              <a:buChar char="•"/>
            </a:pPr>
            <a:r>
              <a:rPr lang="en-GB" sz="1900" dirty="0"/>
              <a:t>We are asking staff to browse this self service information and talk to their line manager or colleagues before escalating their query in to their region or team – thank you</a:t>
            </a:r>
          </a:p>
          <a:p>
            <a:endParaRPr lang="en-GB" sz="1900" dirty="0"/>
          </a:p>
          <a:p>
            <a:pPr algn="ctr"/>
            <a:r>
              <a:rPr lang="en-GB" sz="1900" b="1" dirty="0">
                <a:hlinkClick r:id="rId3"/>
              </a:rPr>
              <a:t>Staff support pages can be found here</a:t>
            </a:r>
            <a:endParaRPr lang="en-GB" sz="1900" b="1" dirty="0"/>
          </a:p>
          <a:p>
            <a:pPr algn="ctr"/>
            <a:endParaRPr lang="en-GB" sz="1900" dirty="0">
              <a:hlinkClick r:id="rId4"/>
            </a:endParaRPr>
          </a:p>
          <a:p>
            <a:pPr algn="ctr"/>
            <a:r>
              <a:rPr lang="en-GB" sz="1900" b="1" dirty="0">
                <a:hlinkClick r:id="rId4"/>
              </a:rPr>
              <a:t>Escalation points within the regions and teams can be found here</a:t>
            </a:r>
            <a:endParaRPr lang="en-GB" sz="1900" b="1" dirty="0"/>
          </a:p>
          <a:p>
            <a:endParaRPr lang="en-GB" sz="1900" dirty="0"/>
          </a:p>
          <a:p>
            <a:pPr algn="ctr"/>
            <a:r>
              <a:rPr lang="en-GB" sz="1900" b="1" dirty="0">
                <a:solidFill>
                  <a:schemeClr val="accent4"/>
                </a:solidFill>
              </a:rPr>
              <a:t>We hope that this information helps staff to feel supported during their transition</a:t>
            </a:r>
          </a:p>
        </p:txBody>
      </p:sp>
      <p:pic>
        <p:nvPicPr>
          <p:cNvPr id="1028" name="Picture 4" descr="My question isn't covered in the above examples">
            <a:extLst>
              <a:ext uri="{FF2B5EF4-FFF2-40B4-BE49-F238E27FC236}">
                <a16:creationId xmlns:a16="http://schemas.microsoft.com/office/drawing/2014/main" id="{11F4F646-EF0B-4111-91D7-536EA6D5A1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54" r="12518" b="4536"/>
          <a:stretch/>
        </p:blipFill>
        <p:spPr bwMode="auto">
          <a:xfrm>
            <a:off x="6390526" y="5386111"/>
            <a:ext cx="5608294" cy="470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E3B8B05-1F55-4A80-82D6-A6F66CFF1084}"/>
              </a:ext>
            </a:extLst>
          </p:cNvPr>
          <p:cNvPicPr>
            <a:picLocks noChangeAspect="1"/>
          </p:cNvPicPr>
          <p:nvPr/>
        </p:nvPicPr>
        <p:blipFill rotWithShape="1">
          <a:blip r:embed="rId6"/>
          <a:srcRect l="6875" t="14490" r="32500" b="7148"/>
          <a:stretch/>
        </p:blipFill>
        <p:spPr>
          <a:xfrm>
            <a:off x="8523515" y="2817293"/>
            <a:ext cx="3285856" cy="2278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hlinkClick r:id="rId3"/>
            <a:extLst>
              <a:ext uri="{FF2B5EF4-FFF2-40B4-BE49-F238E27FC236}">
                <a16:creationId xmlns:a16="http://schemas.microsoft.com/office/drawing/2014/main" id="{00934A7E-EEFD-4F16-9755-C96F262C7F65}"/>
              </a:ext>
            </a:extLst>
          </p:cNvPr>
          <p:cNvPicPr>
            <a:picLocks noChangeAspect="1"/>
          </p:cNvPicPr>
          <p:nvPr/>
        </p:nvPicPr>
        <p:blipFill>
          <a:blip r:embed="rId7"/>
          <a:stretch>
            <a:fillRect/>
          </a:stretch>
        </p:blipFill>
        <p:spPr>
          <a:xfrm>
            <a:off x="6470312" y="1001404"/>
            <a:ext cx="4364022" cy="2728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46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C42F-FFDC-4CA0-A30D-34EFD401FD78}"/>
              </a:ext>
            </a:extLst>
          </p:cNvPr>
          <p:cNvSpPr>
            <a:spLocks noGrp="1"/>
          </p:cNvSpPr>
          <p:nvPr>
            <p:ph type="title"/>
          </p:nvPr>
        </p:nvSpPr>
        <p:spPr/>
        <p:txBody>
          <a:bodyPr/>
          <a:lstStyle/>
          <a:p>
            <a:r>
              <a:rPr lang="en-GB" dirty="0"/>
              <a:t>Regional Team Briefing purpose </a:t>
            </a:r>
          </a:p>
        </p:txBody>
      </p:sp>
      <p:sp>
        <p:nvSpPr>
          <p:cNvPr id="4" name="Slide Number Placeholder 3">
            <a:extLst>
              <a:ext uri="{FF2B5EF4-FFF2-40B4-BE49-F238E27FC236}">
                <a16:creationId xmlns:a16="http://schemas.microsoft.com/office/drawing/2014/main" id="{EC25C1F0-E1C3-4863-A4D1-C214DE3AD5A1}"/>
              </a:ext>
            </a:extLst>
          </p:cNvPr>
          <p:cNvSpPr>
            <a:spLocks noGrp="1"/>
          </p:cNvSpPr>
          <p:nvPr>
            <p:ph type="sldNum" sz="quarter" idx="10"/>
          </p:nvPr>
        </p:nvSpPr>
        <p:spPr/>
        <p:txBody>
          <a:bodyPr/>
          <a:lstStyle/>
          <a:p>
            <a:pPr>
              <a:defRPr/>
            </a:pPr>
            <a:fld id="{8DA62C57-F68F-4167-9CC7-0D93D0D78B03}" type="slidenum">
              <a:rPr lang="en-GB" smtClean="0"/>
              <a:pPr>
                <a:defRPr/>
              </a:pPr>
              <a:t>2</a:t>
            </a:fld>
            <a:endParaRPr lang="en-GB" dirty="0"/>
          </a:p>
        </p:txBody>
      </p:sp>
      <p:sp>
        <p:nvSpPr>
          <p:cNvPr id="6" name="TextBox 5">
            <a:extLst>
              <a:ext uri="{FF2B5EF4-FFF2-40B4-BE49-F238E27FC236}">
                <a16:creationId xmlns:a16="http://schemas.microsoft.com/office/drawing/2014/main" id="{6A2E2003-F0B1-467E-BE41-DEA8A91F28DA}"/>
              </a:ext>
            </a:extLst>
          </p:cNvPr>
          <p:cNvSpPr txBox="1"/>
          <p:nvPr/>
        </p:nvSpPr>
        <p:spPr>
          <a:xfrm>
            <a:off x="1157957" y="1280058"/>
            <a:ext cx="2394284" cy="4031873"/>
          </a:xfrm>
          <a:prstGeom prst="rect">
            <a:avLst/>
          </a:prstGeom>
          <a:noFill/>
        </p:spPr>
        <p:txBody>
          <a:bodyPr wrap="square" rtlCol="0">
            <a:spAutoFit/>
          </a:bodyPr>
          <a:lstStyle/>
          <a:p>
            <a:pPr algn="ctr"/>
            <a:r>
              <a:rPr lang="en-GB" sz="2000" dirty="0">
                <a:solidFill>
                  <a:schemeClr val="bg1"/>
                </a:solidFill>
              </a:rPr>
              <a:t> </a:t>
            </a:r>
            <a:r>
              <a:rPr lang="en-GB" sz="3600" b="1" dirty="0">
                <a:solidFill>
                  <a:schemeClr val="bg1"/>
                </a:solidFill>
              </a:rPr>
              <a:t>1</a:t>
            </a:r>
            <a:r>
              <a:rPr lang="en-GB" sz="2800" b="1" dirty="0">
                <a:solidFill>
                  <a:schemeClr val="bg1"/>
                </a:solidFill>
              </a:rPr>
              <a:t> </a:t>
            </a:r>
          </a:p>
          <a:p>
            <a:endParaRPr lang="en-GB" sz="2000" dirty="0">
              <a:solidFill>
                <a:schemeClr val="bg1"/>
              </a:solidFill>
            </a:endParaRPr>
          </a:p>
          <a:p>
            <a:endParaRPr lang="en-GB" sz="2000" dirty="0">
              <a:solidFill>
                <a:schemeClr val="bg1"/>
              </a:solidFill>
            </a:endParaRPr>
          </a:p>
          <a:p>
            <a:r>
              <a:rPr lang="en-GB" sz="2000" dirty="0">
                <a:solidFill>
                  <a:schemeClr val="bg1"/>
                </a:solidFill>
              </a:rPr>
              <a:t>We’re aware of and informed about national and regional change from the Probation Reform, Probation Workforce and Recovery Programmes </a:t>
            </a:r>
          </a:p>
        </p:txBody>
      </p:sp>
      <p:sp>
        <p:nvSpPr>
          <p:cNvPr id="11" name="TextBox 10">
            <a:extLst>
              <a:ext uri="{FF2B5EF4-FFF2-40B4-BE49-F238E27FC236}">
                <a16:creationId xmlns:a16="http://schemas.microsoft.com/office/drawing/2014/main" id="{1BD2DC32-D28A-4A62-9949-ABE2BC134EE9}"/>
              </a:ext>
            </a:extLst>
          </p:cNvPr>
          <p:cNvSpPr txBox="1"/>
          <p:nvPr/>
        </p:nvSpPr>
        <p:spPr>
          <a:xfrm>
            <a:off x="8781967" y="1280056"/>
            <a:ext cx="2394284" cy="3108543"/>
          </a:xfrm>
          <a:prstGeom prst="rect">
            <a:avLst/>
          </a:prstGeom>
          <a:noFill/>
        </p:spPr>
        <p:txBody>
          <a:bodyPr wrap="square" rtlCol="0">
            <a:spAutoFit/>
          </a:bodyPr>
          <a:lstStyle/>
          <a:p>
            <a:pPr algn="ctr"/>
            <a:r>
              <a:rPr lang="en-GB" sz="2000" dirty="0">
                <a:solidFill>
                  <a:schemeClr val="bg1"/>
                </a:solidFill>
              </a:rPr>
              <a:t> </a:t>
            </a:r>
            <a:r>
              <a:rPr lang="en-GB" sz="3600" b="1" dirty="0">
                <a:solidFill>
                  <a:schemeClr val="bg1"/>
                </a:solidFill>
              </a:rPr>
              <a:t>3</a:t>
            </a:r>
            <a:r>
              <a:rPr lang="en-GB" sz="2800" b="1" dirty="0">
                <a:solidFill>
                  <a:schemeClr val="bg1"/>
                </a:solidFill>
              </a:rPr>
              <a:t> </a:t>
            </a:r>
          </a:p>
          <a:p>
            <a:endParaRPr lang="en-GB" sz="2000" dirty="0">
              <a:solidFill>
                <a:schemeClr val="bg1"/>
              </a:solidFill>
            </a:endParaRPr>
          </a:p>
          <a:p>
            <a:endParaRPr lang="en-GB" sz="2000" dirty="0">
              <a:solidFill>
                <a:schemeClr val="bg1"/>
              </a:solidFill>
            </a:endParaRPr>
          </a:p>
          <a:p>
            <a:r>
              <a:rPr lang="en-GB" sz="2000" dirty="0">
                <a:solidFill>
                  <a:schemeClr val="bg1"/>
                </a:solidFill>
              </a:rPr>
              <a:t>Clarify our region’s and team’s areas of focus for this month – what are our big deliverables?</a:t>
            </a:r>
          </a:p>
        </p:txBody>
      </p:sp>
      <p:sp>
        <p:nvSpPr>
          <p:cNvPr id="3" name="Flowchart: Connector 2">
            <a:extLst>
              <a:ext uri="{FF2B5EF4-FFF2-40B4-BE49-F238E27FC236}">
                <a16:creationId xmlns:a16="http://schemas.microsoft.com/office/drawing/2014/main" id="{A4E64343-7F1D-49FE-BB86-D756AA0C7697}"/>
              </a:ext>
            </a:extLst>
          </p:cNvPr>
          <p:cNvSpPr/>
          <p:nvPr/>
        </p:nvSpPr>
        <p:spPr>
          <a:xfrm>
            <a:off x="208381" y="1625866"/>
            <a:ext cx="3371850" cy="3340256"/>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 </a:t>
            </a:r>
            <a:r>
              <a:rPr lang="en-GB" sz="2800" b="1" dirty="0">
                <a:solidFill>
                  <a:schemeClr val="bg1"/>
                </a:solidFill>
              </a:rPr>
              <a:t>1</a:t>
            </a:r>
            <a:r>
              <a:rPr lang="en-GB" sz="2000" b="1" dirty="0">
                <a:solidFill>
                  <a:schemeClr val="bg1"/>
                </a:solidFill>
              </a:rPr>
              <a:t> </a:t>
            </a:r>
          </a:p>
          <a:p>
            <a:pPr algn="ctr"/>
            <a:endParaRPr lang="en-GB" sz="1600" dirty="0">
              <a:solidFill>
                <a:schemeClr val="bg1"/>
              </a:solidFill>
            </a:endParaRPr>
          </a:p>
          <a:p>
            <a:pPr algn="ctr"/>
            <a:r>
              <a:rPr lang="en-GB" sz="2000" dirty="0">
                <a:solidFill>
                  <a:schemeClr val="bg1"/>
                </a:solidFill>
              </a:rPr>
              <a:t>We’re aware of and informed about national and regional changes</a:t>
            </a:r>
          </a:p>
        </p:txBody>
      </p:sp>
      <p:sp>
        <p:nvSpPr>
          <p:cNvPr id="12" name="Flowchart: Connector 11">
            <a:extLst>
              <a:ext uri="{FF2B5EF4-FFF2-40B4-BE49-F238E27FC236}">
                <a16:creationId xmlns:a16="http://schemas.microsoft.com/office/drawing/2014/main" id="{0BD50107-7452-4513-9020-1A5E32F4060A}"/>
              </a:ext>
            </a:extLst>
          </p:cNvPr>
          <p:cNvSpPr/>
          <p:nvPr/>
        </p:nvSpPr>
        <p:spPr>
          <a:xfrm>
            <a:off x="4338973" y="1625866"/>
            <a:ext cx="3371850" cy="3340256"/>
          </a:xfrm>
          <a:prstGeom prst="flowChartConnector">
            <a:avLst/>
          </a:prstGeom>
          <a:solidFill>
            <a:srgbClr val="D4B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 </a:t>
            </a:r>
            <a:r>
              <a:rPr lang="en-GB" sz="2800" b="1" dirty="0">
                <a:solidFill>
                  <a:schemeClr val="bg1"/>
                </a:solidFill>
              </a:rPr>
              <a:t>2 </a:t>
            </a:r>
          </a:p>
          <a:p>
            <a:pPr algn="ctr"/>
            <a:endParaRPr lang="en-GB" dirty="0">
              <a:solidFill>
                <a:schemeClr val="bg1"/>
              </a:solidFill>
            </a:endParaRPr>
          </a:p>
          <a:p>
            <a:pPr algn="ctr"/>
            <a:r>
              <a:rPr lang="en-GB" sz="2000" dirty="0">
                <a:solidFill>
                  <a:schemeClr val="bg1"/>
                </a:solidFill>
              </a:rPr>
              <a:t>We talk about how these changes might affect our team</a:t>
            </a:r>
          </a:p>
        </p:txBody>
      </p:sp>
      <p:sp>
        <p:nvSpPr>
          <p:cNvPr id="13" name="Flowchart: Connector 12">
            <a:extLst>
              <a:ext uri="{FF2B5EF4-FFF2-40B4-BE49-F238E27FC236}">
                <a16:creationId xmlns:a16="http://schemas.microsoft.com/office/drawing/2014/main" id="{318B7272-C178-43D0-8E65-4075CF2D3E7C}"/>
              </a:ext>
            </a:extLst>
          </p:cNvPr>
          <p:cNvSpPr/>
          <p:nvPr/>
        </p:nvSpPr>
        <p:spPr>
          <a:xfrm>
            <a:off x="8639761" y="1625866"/>
            <a:ext cx="3371850" cy="334025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3 </a:t>
            </a:r>
            <a:endParaRPr lang="en-GB" dirty="0">
              <a:solidFill>
                <a:schemeClr val="bg1"/>
              </a:solidFill>
            </a:endParaRPr>
          </a:p>
          <a:p>
            <a:pPr algn="ctr"/>
            <a:endParaRPr lang="en-GB" dirty="0">
              <a:solidFill>
                <a:schemeClr val="bg1"/>
              </a:solidFill>
            </a:endParaRPr>
          </a:p>
          <a:p>
            <a:pPr algn="ctr"/>
            <a:r>
              <a:rPr lang="en-GB" dirty="0">
                <a:solidFill>
                  <a:schemeClr val="bg1"/>
                </a:solidFill>
              </a:rPr>
              <a:t>We clarify our team’s areas of focus for this month – what are our big deliverables?</a:t>
            </a:r>
          </a:p>
        </p:txBody>
      </p:sp>
    </p:spTree>
    <p:extLst>
      <p:ext uri="{BB962C8B-B14F-4D97-AF65-F5344CB8AC3E}">
        <p14:creationId xmlns:p14="http://schemas.microsoft.com/office/powerpoint/2010/main" val="117278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0769-1640-4DA6-8E2F-CA6A29563A1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6B374C2-DF9D-4030-B546-E61483A27A0C}"/>
              </a:ext>
            </a:extLst>
          </p:cNvPr>
          <p:cNvSpPr>
            <a:spLocks noGrp="1"/>
          </p:cNvSpPr>
          <p:nvPr>
            <p:ph type="subTitle" idx="1"/>
          </p:nvPr>
        </p:nvSpPr>
        <p:spPr/>
        <p:txBody>
          <a:bodyPr/>
          <a:lstStyle/>
          <a:p>
            <a:endParaRPr lang="en-GB"/>
          </a:p>
        </p:txBody>
      </p:sp>
      <p:pic>
        <p:nvPicPr>
          <p:cNvPr id="5" name="Picture 4" descr="Graphical user interface, text, application, email&#10;&#10;Description automatically generated">
            <a:extLst>
              <a:ext uri="{FF2B5EF4-FFF2-40B4-BE49-F238E27FC236}">
                <a16:creationId xmlns:a16="http://schemas.microsoft.com/office/drawing/2014/main" id="{9CEA69F0-E7BB-4A5F-A7B2-469B2C4DD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68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78CA06-8E60-49F4-9DA2-2064250DC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947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707530C-3FF8-4D39-8293-89B8C2C51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227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2F982A-A4AC-44E6-BDED-7942FC5A000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200" b="1"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6FBC671C-B702-45BC-A7F4-CC96FEFDAE01}"/>
              </a:ext>
            </a:extLst>
          </p:cNvPr>
          <p:cNvSpPr txBox="1"/>
          <p:nvPr/>
        </p:nvSpPr>
        <p:spPr>
          <a:xfrm>
            <a:off x="312581" y="1066815"/>
            <a:ext cx="8738951" cy="4724370"/>
          </a:xfrm>
          <a:prstGeom prst="rect">
            <a:avLst/>
          </a:prstGeom>
          <a:noFill/>
        </p:spPr>
        <p:txBody>
          <a:bodyPr wrap="square" rtlCol="0">
            <a:spAutoFit/>
          </a:bodyPr>
          <a:lstStyle/>
          <a:p>
            <a:pPr marL="285750" indent="-285750">
              <a:buFont typeface="Arial" panose="020B0604020202020204" pitchFamily="34" charset="0"/>
              <a:buChar char="•"/>
            </a:pPr>
            <a:r>
              <a:rPr lang="en-GB" sz="1900" dirty="0"/>
              <a:t>Ensuring staff receive their Transfer letters with the correct information is an absolute priority </a:t>
            </a:r>
          </a:p>
          <a:p>
            <a:pPr marL="285750" indent="-285750">
              <a:buFont typeface="Arial" panose="020B0604020202020204" pitchFamily="34" charset="0"/>
              <a:buChar char="•"/>
            </a:pPr>
            <a:r>
              <a:rPr lang="en-GB" sz="1900" dirty="0"/>
              <a:t>We have received a large number of queries into the functional mailbox </a:t>
            </a:r>
            <a:r>
              <a:rPr lang="en-GB" sz="1900" dirty="0">
                <a:hlinkClick r:id="rId2"/>
              </a:rPr>
              <a:t>transferletterqueries@justice.gov.uk</a:t>
            </a:r>
            <a:r>
              <a:rPr lang="en-GB" sz="1900" dirty="0"/>
              <a:t> related to a number of issues, including hours, role title and pay inaccuracies </a:t>
            </a:r>
          </a:p>
          <a:p>
            <a:pPr marL="285750" indent="-285750">
              <a:buFont typeface="Arial" panose="020B0604020202020204" pitchFamily="34" charset="0"/>
              <a:buChar char="•"/>
            </a:pPr>
            <a:r>
              <a:rPr lang="en-GB" sz="1900" dirty="0"/>
              <a:t>We have prioritised pay related queries and have now responded to the vast majority of queries </a:t>
            </a:r>
          </a:p>
          <a:p>
            <a:pPr marL="285750" indent="-285750">
              <a:buFont typeface="Arial" panose="020B0604020202020204" pitchFamily="34" charset="0"/>
              <a:buChar char="•"/>
            </a:pPr>
            <a:r>
              <a:rPr lang="en-GB" sz="1900" dirty="0"/>
              <a:t>We expect to respond to all other queries by 2 July</a:t>
            </a:r>
          </a:p>
          <a:p>
            <a:pPr marL="285750" indent="-285750">
              <a:buFont typeface="Arial" panose="020B0604020202020204" pitchFamily="34" charset="0"/>
              <a:buChar char="•"/>
            </a:pPr>
            <a:r>
              <a:rPr lang="en-GB" sz="1900" dirty="0"/>
              <a:t>Please do not send duplicate queries to the mailbox,</a:t>
            </a:r>
            <a:r>
              <a:rPr lang="en-GB" sz="1900" b="1" dirty="0"/>
              <a:t> </a:t>
            </a:r>
            <a:r>
              <a:rPr lang="en-GB" sz="1900" dirty="0"/>
              <a:t>as this slows down the response process </a:t>
            </a:r>
          </a:p>
          <a:p>
            <a:pPr marL="285750" indent="-285750">
              <a:buFont typeface="Arial" panose="020B0604020202020204" pitchFamily="34" charset="0"/>
              <a:buChar char="•"/>
            </a:pPr>
            <a:r>
              <a:rPr lang="en-GB" sz="1900" dirty="0"/>
              <a:t>Queries not directly related to your Transfer letter, such as the Job Evaluation Scheme (JES), role alignment appeals, or general queries about your transfer, should not be sent into the Staff Transfer Letter mailbox</a:t>
            </a:r>
          </a:p>
          <a:p>
            <a:pPr marL="285750" indent="-285750">
              <a:buFont typeface="Arial" panose="020B0604020202020204" pitchFamily="34" charset="0"/>
              <a:buChar char="•"/>
            </a:pPr>
            <a:r>
              <a:rPr lang="en-GB" sz="1900" dirty="0"/>
              <a:t>You can find lots of information on our </a:t>
            </a:r>
            <a:r>
              <a:rPr lang="en-GB" sz="1900" dirty="0">
                <a:hlinkClick r:id="rId3"/>
              </a:rPr>
              <a:t>support and how to get in touch</a:t>
            </a:r>
            <a:r>
              <a:rPr lang="en-GB" sz="1900" dirty="0"/>
              <a:t> page, including queries on SOP, your location and technology</a:t>
            </a:r>
            <a:endParaRPr lang="en-GB" sz="1900" b="1" dirty="0"/>
          </a:p>
          <a:p>
            <a:pPr marL="285750" indent="-285750">
              <a:buFont typeface="Arial" panose="020B0604020202020204" pitchFamily="34" charset="0"/>
              <a:buChar char="•"/>
            </a:pPr>
            <a:endParaRPr lang="en-GB" sz="1600" dirty="0"/>
          </a:p>
        </p:txBody>
      </p:sp>
      <p:sp>
        <p:nvSpPr>
          <p:cNvPr id="14" name="Title 1">
            <a:extLst>
              <a:ext uri="{FF2B5EF4-FFF2-40B4-BE49-F238E27FC236}">
                <a16:creationId xmlns:a16="http://schemas.microsoft.com/office/drawing/2014/main" id="{E3195D2F-F892-46D3-B64B-F6B74B614D98}"/>
              </a:ext>
            </a:extLst>
          </p:cNvPr>
          <p:cNvSpPr>
            <a:spLocks noGrp="1"/>
          </p:cNvSpPr>
          <p:nvPr>
            <p:ph type="title"/>
          </p:nvPr>
        </p:nvSpPr>
        <p:spPr>
          <a:xfrm>
            <a:off x="504000" y="432000"/>
            <a:ext cx="11131200" cy="511174"/>
          </a:xfrm>
        </p:spPr>
        <p:txBody>
          <a:bodyPr/>
          <a:lstStyle/>
          <a:p>
            <a:r>
              <a:rPr lang="en-GB" dirty="0"/>
              <a:t>FAQs on </a:t>
            </a:r>
            <a:r>
              <a:rPr lang="en-GB"/>
              <a:t>the Transfer letters</a:t>
            </a:r>
            <a:endParaRPr lang="en-GB" dirty="0"/>
          </a:p>
        </p:txBody>
      </p:sp>
      <p:sp>
        <p:nvSpPr>
          <p:cNvPr id="3" name="Rectangle 2">
            <a:extLst>
              <a:ext uri="{FF2B5EF4-FFF2-40B4-BE49-F238E27FC236}">
                <a16:creationId xmlns:a16="http://schemas.microsoft.com/office/drawing/2014/main" id="{5762B1A2-4B28-483D-9D35-A0C09B68E09B}"/>
              </a:ext>
            </a:extLst>
          </p:cNvPr>
          <p:cNvSpPr/>
          <p:nvPr/>
        </p:nvSpPr>
        <p:spPr>
          <a:xfrm>
            <a:off x="4119937" y="5833131"/>
            <a:ext cx="3719245" cy="523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70C0"/>
                </a:solidFill>
                <a:hlinkClick r:id="rId4"/>
              </a:rPr>
              <a:t>View the transfer FAQs here</a:t>
            </a:r>
            <a:endParaRPr lang="en-GB" b="1" dirty="0">
              <a:solidFill>
                <a:srgbClr val="0070C0"/>
              </a:solidFill>
            </a:endParaRPr>
          </a:p>
        </p:txBody>
      </p:sp>
      <p:pic>
        <p:nvPicPr>
          <p:cNvPr id="12" name="Picture 11">
            <a:extLst>
              <a:ext uri="{FF2B5EF4-FFF2-40B4-BE49-F238E27FC236}">
                <a16:creationId xmlns:a16="http://schemas.microsoft.com/office/drawing/2014/main" id="{DD64E29B-9E77-43E5-800E-F008976CBDE8}"/>
              </a:ext>
            </a:extLst>
          </p:cNvPr>
          <p:cNvPicPr>
            <a:picLocks noChangeAspect="1"/>
          </p:cNvPicPr>
          <p:nvPr/>
        </p:nvPicPr>
        <p:blipFill>
          <a:blip r:embed="rId5"/>
          <a:stretch>
            <a:fillRect/>
          </a:stretch>
        </p:blipFill>
        <p:spPr>
          <a:xfrm>
            <a:off x="9604561" y="3099874"/>
            <a:ext cx="2354557" cy="1597282"/>
          </a:xfrm>
          <a:prstGeom prst="rect">
            <a:avLst/>
          </a:prstGeom>
        </p:spPr>
      </p:pic>
      <p:pic>
        <p:nvPicPr>
          <p:cNvPr id="13" name="Picture 4" descr="Decorative image of scroll saying 'your transfer letter'">
            <a:extLst>
              <a:ext uri="{FF2B5EF4-FFF2-40B4-BE49-F238E27FC236}">
                <a16:creationId xmlns:a16="http://schemas.microsoft.com/office/drawing/2014/main" id="{002BEBE1-161C-4479-8A06-6F35E8B69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7675" y="1523878"/>
            <a:ext cx="3828327" cy="315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12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7F0E378-6549-4ECE-9101-8EB732D65A1E}"/>
              </a:ext>
            </a:extLst>
          </p:cNvPr>
          <p:cNvSpPr txBox="1">
            <a:spLocks/>
          </p:cNvSpPr>
          <p:nvPr/>
        </p:nvSpPr>
        <p:spPr bwMode="auto">
          <a:xfrm>
            <a:off x="678171" y="490230"/>
            <a:ext cx="11131200" cy="51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r>
              <a:rPr lang="en-GB" dirty="0"/>
              <a:t>Logging in to SOP</a:t>
            </a:r>
          </a:p>
        </p:txBody>
      </p:sp>
      <p:sp>
        <p:nvSpPr>
          <p:cNvPr id="4" name="Rectangle 3">
            <a:extLst>
              <a:ext uri="{FF2B5EF4-FFF2-40B4-BE49-F238E27FC236}">
                <a16:creationId xmlns:a16="http://schemas.microsoft.com/office/drawing/2014/main" id="{4CFD0F9D-4B24-46EE-B95F-A4D10F710E82}"/>
              </a:ext>
            </a:extLst>
          </p:cNvPr>
          <p:cNvSpPr/>
          <p:nvPr/>
        </p:nvSpPr>
        <p:spPr>
          <a:xfrm>
            <a:off x="269462" y="1157978"/>
            <a:ext cx="9193037" cy="4431983"/>
          </a:xfrm>
          <a:prstGeom prst="rect">
            <a:avLst/>
          </a:prstGeom>
        </p:spPr>
        <p:txBody>
          <a:bodyPr wrap="square">
            <a:spAutoFit/>
          </a:bodyPr>
          <a:lstStyle/>
          <a:p>
            <a:pPr marL="285750" indent="-285750">
              <a:buFont typeface="Arial" panose="020B0604020202020204" pitchFamily="34" charset="0"/>
              <a:buChar char="•"/>
            </a:pPr>
            <a:r>
              <a:rPr lang="en-GB" sz="1900" dirty="0">
                <a:ea typeface="Times New Roman" panose="02020603050405020304" pitchFamily="18" charset="0"/>
              </a:rPr>
              <a:t>You can access your employee information, including details of your salary, working hours and of any staff you may manage, on our Single Operating Platform, SOP </a:t>
            </a:r>
          </a:p>
          <a:p>
            <a:pPr marL="285750" indent="-285750">
              <a:buFont typeface="Arial" panose="020B0604020202020204" pitchFamily="34" charset="0"/>
              <a:buChar char="•"/>
            </a:pPr>
            <a:r>
              <a:rPr lang="en-GB" sz="1900" dirty="0"/>
              <a:t>You will receive a letter via your Justice email containing your staff number and instructions on how you log in to SOP</a:t>
            </a:r>
          </a:p>
          <a:p>
            <a:pPr marL="285750" indent="-285750">
              <a:buFont typeface="Arial" panose="020B0604020202020204" pitchFamily="34" charset="0"/>
              <a:buChar char="•"/>
            </a:pPr>
            <a:r>
              <a:rPr lang="en-GB" sz="1900" dirty="0"/>
              <a:t>To log in, your user name will need to have the three character prefix ‘NMS,’ followed by your staff number – for example, NMS123456</a:t>
            </a:r>
          </a:p>
          <a:p>
            <a:pPr marL="285750" indent="-285750">
              <a:buFont typeface="Arial" panose="020B0604020202020204" pitchFamily="34" charset="0"/>
              <a:buChar char="•"/>
            </a:pPr>
            <a:r>
              <a:rPr lang="en-GB" sz="1900" dirty="0"/>
              <a:t>Your SOP user name is not the same as your network ID, which you use to log in to your HMPPS computer or laptop</a:t>
            </a:r>
          </a:p>
          <a:p>
            <a:pPr marL="285750" indent="-285750">
              <a:buFont typeface="Arial" panose="020B0604020202020204" pitchFamily="34" charset="0"/>
              <a:buChar char="•"/>
            </a:pPr>
            <a:r>
              <a:rPr lang="en-GB" sz="1900" dirty="0"/>
              <a:t>The first time you log in to SOP, your password will be your National Insurance number;  however, if your National Insurance number contains any repeating characters, for example ab123455A, then the repeating character will need to be replaced with an asterisk *, for example ab12345*A</a:t>
            </a:r>
          </a:p>
          <a:p>
            <a:pPr marL="285750" indent="-285750">
              <a:buFont typeface="Arial" panose="020B0604020202020204" pitchFamily="34" charset="0"/>
              <a:buChar char="•"/>
            </a:pPr>
            <a:r>
              <a:rPr lang="en-GB" sz="1900" dirty="0"/>
              <a:t>Your NI number should be all in lowercase for your password to access SOP</a:t>
            </a:r>
          </a:p>
          <a:p>
            <a:endParaRPr lang="en-GB" sz="1600" dirty="0">
              <a:ea typeface="Times New Roman" panose="02020603050405020304" pitchFamily="18" charset="0"/>
            </a:endParaRPr>
          </a:p>
        </p:txBody>
      </p:sp>
      <p:sp>
        <p:nvSpPr>
          <p:cNvPr id="10" name="Rectangle 9">
            <a:extLst>
              <a:ext uri="{FF2B5EF4-FFF2-40B4-BE49-F238E27FC236}">
                <a16:creationId xmlns:a16="http://schemas.microsoft.com/office/drawing/2014/main" id="{BDE1811B-30B9-4135-9B9D-ECF0995720D6}"/>
              </a:ext>
            </a:extLst>
          </p:cNvPr>
          <p:cNvSpPr/>
          <p:nvPr/>
        </p:nvSpPr>
        <p:spPr>
          <a:xfrm>
            <a:off x="1246315" y="5391675"/>
            <a:ext cx="8332342" cy="584775"/>
          </a:xfrm>
          <a:prstGeom prst="rect">
            <a:avLst/>
          </a:prstGeom>
        </p:spPr>
        <p:txBody>
          <a:bodyPr wrap="square">
            <a:spAutoFit/>
          </a:bodyPr>
          <a:lstStyle/>
          <a:p>
            <a:pPr algn="ctr" fontAlgn="base"/>
            <a:r>
              <a:rPr lang="en-GB" sz="1600" b="1" dirty="0">
                <a:solidFill>
                  <a:schemeClr val="tx2"/>
                </a:solidFill>
                <a:latin typeface="+mj-lt"/>
              </a:rPr>
              <a:t>Discover more about SOP on the Welcome Hub: </a:t>
            </a:r>
          </a:p>
          <a:p>
            <a:pPr algn="ctr" fontAlgn="base"/>
            <a:r>
              <a:rPr lang="en-GB" sz="1600" dirty="0">
                <a:solidFill>
                  <a:srgbClr val="242424"/>
                </a:solidFill>
                <a:latin typeface="+mj-lt"/>
                <a:hlinkClick r:id="rId3"/>
              </a:rPr>
              <a:t>Understanding SOP</a:t>
            </a:r>
            <a:r>
              <a:rPr lang="en-GB" sz="1600" dirty="0">
                <a:solidFill>
                  <a:srgbClr val="242424"/>
                </a:solidFill>
                <a:latin typeface="+mj-lt"/>
              </a:rPr>
              <a:t>;  </a:t>
            </a:r>
            <a:r>
              <a:rPr lang="en-GB" sz="1600" dirty="0">
                <a:solidFill>
                  <a:srgbClr val="242424"/>
                </a:solidFill>
                <a:latin typeface="+mj-lt"/>
                <a:hlinkClick r:id="rId4"/>
              </a:rPr>
              <a:t>Using SOP support page</a:t>
            </a:r>
            <a:r>
              <a:rPr lang="en-GB" sz="1600" dirty="0">
                <a:solidFill>
                  <a:srgbClr val="242424"/>
                </a:solidFill>
                <a:latin typeface="+mj-lt"/>
              </a:rPr>
              <a:t>;  </a:t>
            </a:r>
            <a:r>
              <a:rPr lang="en-GB" sz="1600" b="0" i="0" dirty="0">
                <a:solidFill>
                  <a:srgbClr val="242424"/>
                </a:solidFill>
                <a:effectLst/>
                <a:latin typeface="+mj-lt"/>
                <a:hlinkClick r:id="rId5"/>
              </a:rPr>
              <a:t>Your Induction che</a:t>
            </a:r>
            <a:r>
              <a:rPr lang="en-GB" sz="1600" dirty="0">
                <a:solidFill>
                  <a:srgbClr val="242424"/>
                </a:solidFill>
                <a:latin typeface="+mj-lt"/>
                <a:hlinkClick r:id="rId5"/>
              </a:rPr>
              <a:t>cklist</a:t>
            </a:r>
            <a:endParaRPr lang="en-GB" sz="1600" b="0" i="0" dirty="0">
              <a:solidFill>
                <a:srgbClr val="242424"/>
              </a:solidFill>
              <a:effectLst/>
              <a:latin typeface="+mj-lt"/>
            </a:endParaRPr>
          </a:p>
        </p:txBody>
      </p:sp>
      <p:pic>
        <p:nvPicPr>
          <p:cNvPr id="3" name="Picture 2" descr="Logo&#10;&#10;Description automatically generated">
            <a:extLst>
              <a:ext uri="{FF2B5EF4-FFF2-40B4-BE49-F238E27FC236}">
                <a16:creationId xmlns:a16="http://schemas.microsoft.com/office/drawing/2014/main" id="{B30A12E0-8654-4107-A48F-ED9195C594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4814" y="4191856"/>
            <a:ext cx="2063187" cy="1492207"/>
          </a:xfrm>
          <a:prstGeom prst="rect">
            <a:avLst/>
          </a:prstGeom>
        </p:spPr>
      </p:pic>
      <p:pic>
        <p:nvPicPr>
          <p:cNvPr id="8" name="Picture 7">
            <a:extLst>
              <a:ext uri="{FF2B5EF4-FFF2-40B4-BE49-F238E27FC236}">
                <a16:creationId xmlns:a16="http://schemas.microsoft.com/office/drawing/2014/main" id="{32C77E27-3C85-4313-B226-9EE2CF927262}"/>
              </a:ext>
            </a:extLst>
          </p:cNvPr>
          <p:cNvPicPr>
            <a:picLocks noChangeAspect="1"/>
          </p:cNvPicPr>
          <p:nvPr/>
        </p:nvPicPr>
        <p:blipFill rotWithShape="1">
          <a:blip r:embed="rId7"/>
          <a:srcRect l="17322" t="3029" r="16053" b="1697"/>
          <a:stretch/>
        </p:blipFill>
        <p:spPr>
          <a:xfrm>
            <a:off x="9690327" y="1080687"/>
            <a:ext cx="2061756" cy="2948311"/>
          </a:xfrm>
          <a:prstGeom prst="rect">
            <a:avLst/>
          </a:prstGeom>
        </p:spPr>
      </p:pic>
    </p:spTree>
    <p:extLst>
      <p:ext uri="{BB962C8B-B14F-4D97-AF65-F5344CB8AC3E}">
        <p14:creationId xmlns:p14="http://schemas.microsoft.com/office/powerpoint/2010/main" val="3157358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a:extLst>
              <a:ext uri="{FF2B5EF4-FFF2-40B4-BE49-F238E27FC236}">
                <a16:creationId xmlns:a16="http://schemas.microsoft.com/office/drawing/2014/main" id="{775D4932-999E-4213-AB04-E258C7B4F224}"/>
              </a:ext>
            </a:extLst>
          </p:cNvPr>
          <p:cNvPicPr>
            <a:picLocks noChangeAspect="1"/>
          </p:cNvPicPr>
          <p:nvPr/>
        </p:nvPicPr>
        <p:blipFill rotWithShape="1">
          <a:blip r:embed="rId3"/>
          <a:srcRect l="6518" t="26723" r="30417" b="7316"/>
          <a:stretch/>
        </p:blipFill>
        <p:spPr>
          <a:xfrm>
            <a:off x="6096000" y="4493096"/>
            <a:ext cx="2851278" cy="1677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592F982A-A4AC-44E6-BDED-7942FC5A000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200" b="1"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6FBC671C-B702-45BC-A7F4-CC96FEFDAE01}"/>
              </a:ext>
            </a:extLst>
          </p:cNvPr>
          <p:cNvSpPr txBox="1"/>
          <p:nvPr/>
        </p:nvSpPr>
        <p:spPr>
          <a:xfrm>
            <a:off x="380711" y="1097787"/>
            <a:ext cx="11160949" cy="235058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dirty="0">
                <a:effectLst/>
                <a:latin typeface="+mn-lt"/>
                <a:ea typeface="Calibri" panose="020F0502020204030204" pitchFamily="34" charset="0"/>
                <a:cs typeface="Arial" panose="020B0604020202020204" pitchFamily="34" charset="0"/>
              </a:rPr>
              <a:t>We launched the </a:t>
            </a:r>
            <a:r>
              <a:rPr lang="en-GB" u="sng" dirty="0">
                <a:solidFill>
                  <a:srgbClr val="0563C1"/>
                </a:solidFill>
                <a:effectLst/>
                <a:latin typeface="+mn-lt"/>
                <a:ea typeface="Calibri" panose="020F0502020204030204" pitchFamily="34" charset="0"/>
                <a:cs typeface="Arial" panose="020B0604020202020204" pitchFamily="34" charset="0"/>
                <a:hlinkClick r:id="rId4"/>
              </a:rPr>
              <a:t>line managers toolkit</a:t>
            </a:r>
            <a:r>
              <a:rPr lang="en-GB" dirty="0">
                <a:effectLst/>
                <a:latin typeface="+mn-lt"/>
                <a:ea typeface="Calibri" panose="020F0502020204030204" pitchFamily="34" charset="0"/>
                <a:cs typeface="Arial" panose="020B0604020202020204" pitchFamily="34" charset="0"/>
              </a:rPr>
              <a:t> on the Welcome Hub in April, to provide guidance and support to line managers with the tasks and activities they needed to do in preparation for transfer to our new Probation Service in June</a:t>
            </a:r>
            <a:endParaRPr lang="en-GB" dirty="0">
              <a:latin typeface="+mn-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dirty="0">
                <a:effectLst/>
                <a:latin typeface="+mn-lt"/>
                <a:ea typeface="Calibri" panose="020F0502020204030204" pitchFamily="34" charset="0"/>
                <a:cs typeface="Arial" panose="020B0604020202020204" pitchFamily="34" charset="0"/>
              </a:rPr>
              <a:t>The toolkit has now been updated with additional actions and information covering topics such as SOP, staff benefits and much more</a:t>
            </a:r>
          </a:p>
          <a:p>
            <a:pPr marL="285750" indent="-285750">
              <a:lnSpc>
                <a:spcPct val="107000"/>
              </a:lnSpc>
              <a:spcAft>
                <a:spcPts val="800"/>
              </a:spcAft>
              <a:buFont typeface="Arial" panose="020B0604020202020204" pitchFamily="34" charset="0"/>
              <a:buChar char="•"/>
            </a:pPr>
            <a:r>
              <a:rPr lang="en-GB" dirty="0">
                <a:effectLst/>
                <a:latin typeface="+mn-lt"/>
                <a:ea typeface="Calibri" panose="020F0502020204030204" pitchFamily="34" charset="0"/>
                <a:cs typeface="Arial" panose="020B0604020202020204" pitchFamily="34" charset="0"/>
              </a:rPr>
              <a:t>All the topics covered in the toolkit will be useful to all managers who have joined our unified Probation Service from the NPS, CRC, and parent or supply chain organisations</a:t>
            </a:r>
          </a:p>
        </p:txBody>
      </p:sp>
      <p:sp>
        <p:nvSpPr>
          <p:cNvPr id="14" name="Title 1">
            <a:extLst>
              <a:ext uri="{FF2B5EF4-FFF2-40B4-BE49-F238E27FC236}">
                <a16:creationId xmlns:a16="http://schemas.microsoft.com/office/drawing/2014/main" id="{E3195D2F-F892-46D3-B64B-F6B74B614D98}"/>
              </a:ext>
            </a:extLst>
          </p:cNvPr>
          <p:cNvSpPr>
            <a:spLocks noGrp="1"/>
          </p:cNvSpPr>
          <p:nvPr>
            <p:ph type="title"/>
          </p:nvPr>
        </p:nvSpPr>
        <p:spPr>
          <a:xfrm>
            <a:off x="504000" y="432000"/>
            <a:ext cx="11131200" cy="511174"/>
          </a:xfrm>
        </p:spPr>
        <p:txBody>
          <a:bodyPr/>
          <a:lstStyle/>
          <a:p>
            <a:r>
              <a:rPr lang="en-GB" dirty="0"/>
              <a:t>Supporting line managers through the transition </a:t>
            </a:r>
          </a:p>
        </p:txBody>
      </p:sp>
      <p:pic>
        <p:nvPicPr>
          <p:cNvPr id="3074" name="Picture 2">
            <a:extLst>
              <a:ext uri="{FF2B5EF4-FFF2-40B4-BE49-F238E27FC236}">
                <a16:creationId xmlns:a16="http://schemas.microsoft.com/office/drawing/2014/main" id="{009B669C-7431-4005-8677-1C0A1ADDC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4247" y="3331627"/>
            <a:ext cx="3297753" cy="32977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762B1A2-4B28-483D-9D35-A0C09B68E09B}"/>
              </a:ext>
            </a:extLst>
          </p:cNvPr>
          <p:cNvSpPr/>
          <p:nvPr/>
        </p:nvSpPr>
        <p:spPr>
          <a:xfrm>
            <a:off x="1030846" y="5236993"/>
            <a:ext cx="3287730" cy="523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hlinkClick r:id="rId2"/>
              </a:rPr>
              <a:t>View the new toolkit here</a:t>
            </a:r>
            <a:r>
              <a:rPr lang="en-GB" b="1" dirty="0"/>
              <a:t>. </a:t>
            </a:r>
          </a:p>
        </p:txBody>
      </p:sp>
      <p:sp>
        <p:nvSpPr>
          <p:cNvPr id="5" name="TextBox 4">
            <a:extLst>
              <a:ext uri="{FF2B5EF4-FFF2-40B4-BE49-F238E27FC236}">
                <a16:creationId xmlns:a16="http://schemas.microsoft.com/office/drawing/2014/main" id="{1441EA64-8A8B-450A-BE00-61D72053E59F}"/>
              </a:ext>
            </a:extLst>
          </p:cNvPr>
          <p:cNvSpPr txBox="1"/>
          <p:nvPr/>
        </p:nvSpPr>
        <p:spPr>
          <a:xfrm>
            <a:off x="576351" y="3657064"/>
            <a:ext cx="4295320" cy="1323439"/>
          </a:xfrm>
          <a:prstGeom prst="rect">
            <a:avLst/>
          </a:prstGeom>
          <a:noFill/>
        </p:spPr>
        <p:txBody>
          <a:bodyPr wrap="square" lIns="91440" tIns="45720" rIns="91440" bIns="45720" rtlCol="0" anchor="t">
            <a:spAutoFit/>
          </a:bodyPr>
          <a:lstStyle/>
          <a:p>
            <a:pPr algn="ctr"/>
            <a:r>
              <a:rPr lang="en-GB" sz="1600" b="1" dirty="0">
                <a:solidFill>
                  <a:schemeClr val="accent4"/>
                </a:solidFill>
              </a:rPr>
              <a:t>It is important that all line managers have accessed and read through the toolkit to understand the actions that are required of them to support their teams throughout our transition </a:t>
            </a:r>
          </a:p>
        </p:txBody>
      </p:sp>
      <p:pic>
        <p:nvPicPr>
          <p:cNvPr id="7" name="Picture 6">
            <a:hlinkClick r:id="rId2"/>
            <a:extLst>
              <a:ext uri="{FF2B5EF4-FFF2-40B4-BE49-F238E27FC236}">
                <a16:creationId xmlns:a16="http://schemas.microsoft.com/office/drawing/2014/main" id="{3AF1BB34-A6FC-47E9-B035-8B66EDC0020C}"/>
              </a:ext>
            </a:extLst>
          </p:cNvPr>
          <p:cNvPicPr>
            <a:picLocks noChangeAspect="1"/>
          </p:cNvPicPr>
          <p:nvPr/>
        </p:nvPicPr>
        <p:blipFill rotWithShape="1">
          <a:blip r:embed="rId6"/>
          <a:srcRect l="7143" t="20952" r="33674" b="6299"/>
          <a:stretch/>
        </p:blipFill>
        <p:spPr>
          <a:xfrm>
            <a:off x="4988677" y="3563439"/>
            <a:ext cx="2631942" cy="1819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506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EC23F-B363-435A-BFC7-EAE78967F499}"/>
              </a:ext>
            </a:extLst>
          </p:cNvPr>
          <p:cNvSpPr>
            <a:spLocks noGrp="1"/>
          </p:cNvSpPr>
          <p:nvPr>
            <p:ph type="title"/>
          </p:nvPr>
        </p:nvSpPr>
        <p:spPr>
          <a:xfrm>
            <a:off x="527051" y="346173"/>
            <a:ext cx="11131200" cy="511174"/>
          </a:xfrm>
        </p:spPr>
        <p:txBody>
          <a:bodyPr/>
          <a:lstStyle/>
          <a:p>
            <a:r>
              <a:rPr lang="en-GB" sz="2400" dirty="0">
                <a:cs typeface="Arial"/>
              </a:rPr>
              <a:t>Support for HR/ people queries</a:t>
            </a:r>
            <a:endParaRPr lang="en-GB" sz="2400" dirty="0"/>
          </a:p>
        </p:txBody>
      </p:sp>
      <p:sp>
        <p:nvSpPr>
          <p:cNvPr id="4" name="Slide Number Placeholder 3">
            <a:extLst>
              <a:ext uri="{FF2B5EF4-FFF2-40B4-BE49-F238E27FC236}">
                <a16:creationId xmlns:a16="http://schemas.microsoft.com/office/drawing/2014/main" id="{EC7534A6-0B1E-4432-83FD-D9DD1E613938}"/>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kumimoji="0" lang="en-GB" sz="1200" b="1" i="0" u="none" strike="noStrike" kern="1200" cap="none" spc="0" normalizeH="0" baseline="0" noProof="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200" b="1" i="0" u="none" strike="noStrike" kern="1200" cap="none" spc="0" normalizeH="0" baseline="0" noProof="0">
              <a:ln>
                <a:noFill/>
              </a:ln>
              <a:solidFill>
                <a:prstClr val="white"/>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E5B19CA2-FD64-4717-A651-969096917ECC}"/>
              </a:ext>
            </a:extLst>
          </p:cNvPr>
          <p:cNvGrpSpPr/>
          <p:nvPr/>
        </p:nvGrpSpPr>
        <p:grpSpPr>
          <a:xfrm>
            <a:off x="4261650" y="1037764"/>
            <a:ext cx="6292413" cy="5033289"/>
            <a:chOff x="7130264" y="1303339"/>
            <a:chExt cx="4668749" cy="4767714"/>
          </a:xfrm>
        </p:grpSpPr>
        <p:graphicFrame>
          <p:nvGraphicFramePr>
            <p:cNvPr id="13" name="Diagram 12">
              <a:extLst>
                <a:ext uri="{FF2B5EF4-FFF2-40B4-BE49-F238E27FC236}">
                  <a16:creationId xmlns:a16="http://schemas.microsoft.com/office/drawing/2014/main" id="{2BB1BCE4-1AF3-4F4E-9308-2DF25008A554}"/>
                </a:ext>
              </a:extLst>
            </p:cNvPr>
            <p:cNvGraphicFramePr/>
            <p:nvPr/>
          </p:nvGraphicFramePr>
          <p:xfrm>
            <a:off x="7130264" y="1303339"/>
            <a:ext cx="4668749" cy="4767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C9B177DD-34AB-4FB0-AFDA-C809D8780342}"/>
                </a:ext>
              </a:extLst>
            </p:cNvPr>
            <p:cNvSpPr/>
            <p:nvPr/>
          </p:nvSpPr>
          <p:spPr>
            <a:xfrm>
              <a:off x="9690872" y="5282766"/>
              <a:ext cx="164386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F4098"/>
                  </a:solidFill>
                  <a:effectLst/>
                  <a:uLnTx/>
                  <a:uFillTx/>
                  <a:latin typeface="Arial"/>
                  <a:ea typeface="+mn-ea"/>
                  <a:cs typeface="+mn-cs"/>
                </a:rPr>
                <a:t>Escalate to Programme</a:t>
              </a:r>
            </a:p>
          </p:txBody>
        </p:sp>
      </p:grpSp>
      <p:sp>
        <p:nvSpPr>
          <p:cNvPr id="5" name="TextBox 4">
            <a:extLst>
              <a:ext uri="{FF2B5EF4-FFF2-40B4-BE49-F238E27FC236}">
                <a16:creationId xmlns:a16="http://schemas.microsoft.com/office/drawing/2014/main" id="{2D91361D-1371-4B29-BB6A-197ABF56EA06}"/>
              </a:ext>
            </a:extLst>
          </p:cNvPr>
          <p:cNvSpPr txBox="1"/>
          <p:nvPr/>
        </p:nvSpPr>
        <p:spPr>
          <a:xfrm>
            <a:off x="8711381" y="4277858"/>
            <a:ext cx="148467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a:ea typeface="+mn-ea"/>
                <a:cs typeface="+mn-cs"/>
              </a:rPr>
              <a:t>Regional / Functional Support </a:t>
            </a:r>
            <a:r>
              <a:rPr kumimoji="0" lang="en-GB" sz="1100" b="0" i="1" u="none" strike="noStrike" kern="1200" cap="none" spc="0" normalizeH="0" baseline="0" noProof="0" dirty="0">
                <a:ln>
                  <a:noFill/>
                </a:ln>
                <a:solidFill>
                  <a:prstClr val="white"/>
                </a:solidFill>
                <a:effectLst/>
                <a:uLnTx/>
                <a:uFillTx/>
                <a:latin typeface="Arial"/>
                <a:ea typeface="+mn-ea"/>
                <a:cs typeface="+mn-cs"/>
              </a:rPr>
              <a:t>(e.g. HR)</a:t>
            </a:r>
          </a:p>
        </p:txBody>
      </p:sp>
      <p:cxnSp>
        <p:nvCxnSpPr>
          <p:cNvPr id="7" name="Straight Connector 6">
            <a:extLst>
              <a:ext uri="{FF2B5EF4-FFF2-40B4-BE49-F238E27FC236}">
                <a16:creationId xmlns:a16="http://schemas.microsoft.com/office/drawing/2014/main" id="{30051652-8212-48EE-AC35-DB52DFAF2D16}"/>
              </a:ext>
            </a:extLst>
          </p:cNvPr>
          <p:cNvCxnSpPr/>
          <p:nvPr/>
        </p:nvCxnSpPr>
        <p:spPr>
          <a:xfrm>
            <a:off x="9960078" y="5129923"/>
            <a:ext cx="13746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887E26-E574-492A-8C07-6FAE5FE7D0D2}"/>
              </a:ext>
            </a:extLst>
          </p:cNvPr>
          <p:cNvCxnSpPr>
            <a:cxnSpLocks/>
          </p:cNvCxnSpPr>
          <p:nvPr/>
        </p:nvCxnSpPr>
        <p:spPr>
          <a:xfrm>
            <a:off x="9508722" y="6071053"/>
            <a:ext cx="18260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D95AB75-3458-4D9F-A901-3A2A75334EC3}"/>
              </a:ext>
            </a:extLst>
          </p:cNvPr>
          <p:cNvSpPr txBox="1"/>
          <p:nvPr/>
        </p:nvSpPr>
        <p:spPr>
          <a:xfrm>
            <a:off x="6665521" y="4011774"/>
            <a:ext cx="1484671" cy="1077218"/>
          </a:xfrm>
          <a:prstGeom prst="rect">
            <a:avLst/>
          </a:prstGeom>
          <a:noFill/>
        </p:spPr>
        <p:txBody>
          <a:bodyPr wrap="square" rtlCol="0">
            <a:spAutoFit/>
          </a:bodyPr>
          <a:lstStyle/>
          <a:p>
            <a:pPr algn="ctr"/>
            <a:r>
              <a:rPr lang="en-GB" sz="1600" b="1" dirty="0">
                <a:solidFill>
                  <a:schemeClr val="bg1"/>
                </a:solidFill>
              </a:rPr>
              <a:t>Regional / Functional Support </a:t>
            </a:r>
            <a:r>
              <a:rPr lang="en-GB" sz="1600" i="1" dirty="0">
                <a:solidFill>
                  <a:schemeClr val="bg1"/>
                </a:solidFill>
              </a:rPr>
              <a:t>(e.g. HR)</a:t>
            </a:r>
          </a:p>
        </p:txBody>
      </p:sp>
      <p:pic>
        <p:nvPicPr>
          <p:cNvPr id="11" name="Graphic 10" descr="Thought bubble">
            <a:extLst>
              <a:ext uri="{FF2B5EF4-FFF2-40B4-BE49-F238E27FC236}">
                <a16:creationId xmlns:a16="http://schemas.microsoft.com/office/drawing/2014/main" id="{4C0BADEE-2EA0-4F2D-89EC-B5381B4687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1548" y="1939854"/>
            <a:ext cx="3870102" cy="3870102"/>
          </a:xfrm>
          <a:prstGeom prst="rect">
            <a:avLst/>
          </a:prstGeom>
        </p:spPr>
      </p:pic>
      <p:sp>
        <p:nvSpPr>
          <p:cNvPr id="15" name="TextBox 14">
            <a:extLst>
              <a:ext uri="{FF2B5EF4-FFF2-40B4-BE49-F238E27FC236}">
                <a16:creationId xmlns:a16="http://schemas.microsoft.com/office/drawing/2014/main" id="{1750C932-B463-4669-83E6-CABA554BA633}"/>
              </a:ext>
            </a:extLst>
          </p:cNvPr>
          <p:cNvSpPr txBox="1"/>
          <p:nvPr/>
        </p:nvSpPr>
        <p:spPr>
          <a:xfrm>
            <a:off x="1181687" y="3052689"/>
            <a:ext cx="2194560" cy="830997"/>
          </a:xfrm>
          <a:prstGeom prst="rect">
            <a:avLst/>
          </a:prstGeom>
          <a:noFill/>
        </p:spPr>
        <p:txBody>
          <a:bodyPr wrap="square" rtlCol="0">
            <a:spAutoFit/>
          </a:bodyPr>
          <a:lstStyle/>
          <a:p>
            <a:r>
              <a:rPr lang="en-GB" sz="2400" b="1" dirty="0">
                <a:solidFill>
                  <a:schemeClr val="bg1"/>
                </a:solidFill>
              </a:rPr>
              <a:t>Where do I go for support?</a:t>
            </a:r>
          </a:p>
        </p:txBody>
      </p:sp>
    </p:spTree>
    <p:extLst>
      <p:ext uri="{BB962C8B-B14F-4D97-AF65-F5344CB8AC3E}">
        <p14:creationId xmlns:p14="http://schemas.microsoft.com/office/powerpoint/2010/main" val="3783122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7F0E378-6549-4ECE-9101-8EB732D65A1E}"/>
              </a:ext>
            </a:extLst>
          </p:cNvPr>
          <p:cNvSpPr txBox="1">
            <a:spLocks/>
          </p:cNvSpPr>
          <p:nvPr/>
        </p:nvSpPr>
        <p:spPr bwMode="auto">
          <a:xfrm>
            <a:off x="678171" y="490230"/>
            <a:ext cx="11131200" cy="51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5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r>
              <a:rPr lang="en-GB" dirty="0"/>
              <a:t>Aligning to our new organisational structures</a:t>
            </a:r>
          </a:p>
        </p:txBody>
      </p:sp>
      <p:pic>
        <p:nvPicPr>
          <p:cNvPr id="2050" name="Picture 2" descr="Decorative image of an organisational structure chart">
            <a:extLst>
              <a:ext uri="{FF2B5EF4-FFF2-40B4-BE49-F238E27FC236}">
                <a16:creationId xmlns:a16="http://schemas.microsoft.com/office/drawing/2014/main" id="{5930EC8E-A85A-4B58-8731-0AC87E81D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164" y="380144"/>
            <a:ext cx="4042436" cy="2937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CFD0F9D-4B24-46EE-B95F-A4D10F710E82}"/>
              </a:ext>
            </a:extLst>
          </p:cNvPr>
          <p:cNvSpPr/>
          <p:nvPr/>
        </p:nvSpPr>
        <p:spPr>
          <a:xfrm>
            <a:off x="316328" y="1139696"/>
            <a:ext cx="8262594" cy="4801314"/>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rPr>
              <a:t>Our </a:t>
            </a:r>
            <a:r>
              <a:rPr lang="en-GB" u="sng" dirty="0">
                <a:solidFill>
                  <a:srgbClr val="0563C1"/>
                </a:solidFill>
                <a:latin typeface="Arial" panose="020B0604020202020204" pitchFamily="34" charset="0"/>
                <a:ea typeface="Times New Roman" panose="02020603050405020304" pitchFamily="18" charset="0"/>
                <a:hlinkClick r:id="rId4"/>
              </a:rPr>
              <a:t>Target Operating Model</a:t>
            </a:r>
            <a:r>
              <a:rPr lang="en-GB" dirty="0">
                <a:latin typeface="Arial" panose="020B0604020202020204" pitchFamily="34" charset="0"/>
                <a:ea typeface="Times New Roman" panose="02020603050405020304" pitchFamily="18" charset="0"/>
              </a:rPr>
              <a:t> explains the new, unified organisation that we are all working towards</a:t>
            </a: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rPr>
              <a:t>While Day 1, 26 June, was a hugely important milestone for us, it isn’t the end of the change journey for our organisation</a:t>
            </a:r>
          </a:p>
          <a:p>
            <a:pPr marL="285750" indent="-285750">
              <a:buFont typeface="Arial" panose="020B0604020202020204" pitchFamily="34" charset="0"/>
              <a:buChar char="•"/>
            </a:pPr>
            <a:r>
              <a:rPr lang="en-GB" dirty="0">
                <a:solidFill>
                  <a:srgbClr val="242424"/>
                </a:solidFill>
                <a:ea typeface="Times New Roman" panose="02020603050405020304" pitchFamily="18" charset="0"/>
              </a:rPr>
              <a:t>A key part of the next phase of our change will be </a:t>
            </a:r>
            <a:r>
              <a:rPr lang="en-GB" u="sng" dirty="0">
                <a:solidFill>
                  <a:srgbClr val="0563C1"/>
                </a:solidFill>
                <a:ea typeface="Times New Roman" panose="02020603050405020304" pitchFamily="18" charset="0"/>
                <a:hlinkClick r:id="rId5"/>
              </a:rPr>
              <a:t>aligning to our new organisational structures,</a:t>
            </a:r>
            <a:r>
              <a:rPr lang="en-GB" dirty="0">
                <a:solidFill>
                  <a:srgbClr val="242424"/>
                </a:solidFill>
                <a:ea typeface="Times New Roman" panose="02020603050405020304" pitchFamily="18" charset="0"/>
              </a:rPr>
              <a:t> to ensure we have the right number of people, in the right roles and locations, to effectively deliver our services;  discover more </a:t>
            </a:r>
            <a:r>
              <a:rPr lang="en-GB" dirty="0">
                <a:solidFill>
                  <a:srgbClr val="242424"/>
                </a:solidFill>
                <a:ea typeface="Times New Roman" panose="02020603050405020304" pitchFamily="18" charset="0"/>
                <a:hlinkClick r:id="rId5"/>
              </a:rPr>
              <a:t>here</a:t>
            </a:r>
            <a:r>
              <a:rPr lang="en-GB" dirty="0">
                <a:solidFill>
                  <a:srgbClr val="242424"/>
                </a:solidFill>
                <a:ea typeface="Times New Roman" panose="02020603050405020304" pitchFamily="18" charset="0"/>
              </a:rPr>
              <a:t>  </a:t>
            </a:r>
          </a:p>
          <a:p>
            <a:pPr marL="285750" indent="-285750">
              <a:buFont typeface="Arial" panose="020B0604020202020204" pitchFamily="34" charset="0"/>
              <a:buChar char="•"/>
            </a:pPr>
            <a:r>
              <a:rPr lang="en-GB" dirty="0">
                <a:solidFill>
                  <a:srgbClr val="242424"/>
                </a:solidFill>
              </a:rPr>
              <a:t>We will be reviewing the size and shape of our new workforce against the target staff numbers that we need to deliver our services effectively</a:t>
            </a:r>
          </a:p>
          <a:p>
            <a:pPr marL="285750" indent="-285750">
              <a:buFont typeface="Arial" panose="020B0604020202020204" pitchFamily="34" charset="0"/>
              <a:buChar char="•"/>
            </a:pPr>
            <a:r>
              <a:rPr lang="en-GB">
                <a:solidFill>
                  <a:srgbClr val="242424"/>
                </a:solidFill>
              </a:rPr>
              <a:t>In some </a:t>
            </a:r>
            <a:r>
              <a:rPr lang="en-GB" dirty="0">
                <a:solidFill>
                  <a:srgbClr val="242424"/>
                </a:solidFill>
              </a:rPr>
              <a:t>cases, we will have the </a:t>
            </a:r>
            <a:r>
              <a:rPr lang="en-GB" b="1" dirty="0">
                <a:solidFill>
                  <a:schemeClr val="accent4"/>
                </a:solidFill>
              </a:rPr>
              <a:t>right number </a:t>
            </a:r>
            <a:r>
              <a:rPr lang="en-GB" dirty="0">
                <a:solidFill>
                  <a:srgbClr val="242424"/>
                </a:solidFill>
              </a:rPr>
              <a:t>of people to deliver our work</a:t>
            </a:r>
          </a:p>
          <a:p>
            <a:pPr marL="285750" indent="-285750">
              <a:buFont typeface="Arial" panose="020B0604020202020204" pitchFamily="34" charset="0"/>
              <a:buChar char="•"/>
            </a:pPr>
            <a:r>
              <a:rPr lang="en-GB" dirty="0">
                <a:solidFill>
                  <a:srgbClr val="242424"/>
                </a:solidFill>
              </a:rPr>
              <a:t>In a few cases, we might have </a:t>
            </a:r>
            <a:r>
              <a:rPr lang="en-GB" b="1" dirty="0">
                <a:solidFill>
                  <a:schemeClr val="accent4"/>
                </a:solidFill>
              </a:rPr>
              <a:t>too many </a:t>
            </a:r>
            <a:r>
              <a:rPr lang="en-GB" dirty="0">
                <a:solidFill>
                  <a:srgbClr val="242424"/>
                </a:solidFill>
              </a:rPr>
              <a:t>people compared to the available posts, and we may need to address this</a:t>
            </a:r>
          </a:p>
          <a:p>
            <a:pPr marL="285750" indent="-285750">
              <a:buFont typeface="Arial" panose="020B0604020202020204" pitchFamily="34" charset="0"/>
              <a:buChar char="•"/>
            </a:pPr>
            <a:r>
              <a:rPr lang="en-GB" dirty="0">
                <a:solidFill>
                  <a:srgbClr val="242424"/>
                </a:solidFill>
              </a:rPr>
              <a:t>In other cases, we may need to recruit as we will have </a:t>
            </a:r>
            <a:r>
              <a:rPr lang="en-GB" b="1" dirty="0">
                <a:solidFill>
                  <a:schemeClr val="accent4"/>
                </a:solidFill>
              </a:rPr>
              <a:t>too few</a:t>
            </a:r>
            <a:r>
              <a:rPr lang="en-GB" dirty="0">
                <a:solidFill>
                  <a:schemeClr val="accent4"/>
                </a:solidFill>
              </a:rPr>
              <a:t> </a:t>
            </a:r>
            <a:r>
              <a:rPr lang="en-GB" dirty="0"/>
              <a:t>people</a:t>
            </a:r>
            <a:endParaRPr lang="en-GB" b="1" dirty="0">
              <a:solidFill>
                <a:srgbClr val="85189D"/>
              </a:solidFill>
            </a:endParaRPr>
          </a:p>
          <a:p>
            <a:pPr marL="285750" indent="-285750">
              <a:buFont typeface="Arial" panose="020B0604020202020204" pitchFamily="34" charset="0"/>
              <a:buChar char="•"/>
            </a:pPr>
            <a:r>
              <a:rPr lang="en-GB" dirty="0"/>
              <a:t>A certain amount of </a:t>
            </a:r>
            <a:r>
              <a:rPr lang="en-GB" b="1" dirty="0">
                <a:solidFill>
                  <a:schemeClr val="accent4"/>
                </a:solidFill>
              </a:rPr>
              <a:t>local movement of people </a:t>
            </a:r>
            <a:r>
              <a:rPr lang="en-GB" dirty="0"/>
              <a:t>is a normal part of workforce planning to ensure people are in the right place;  this may happen even when we don’t have too many people compared to the number of roles</a:t>
            </a:r>
          </a:p>
        </p:txBody>
      </p:sp>
      <p:sp>
        <p:nvSpPr>
          <p:cNvPr id="8" name="Rectangle 7">
            <a:extLst>
              <a:ext uri="{FF2B5EF4-FFF2-40B4-BE49-F238E27FC236}">
                <a16:creationId xmlns:a16="http://schemas.microsoft.com/office/drawing/2014/main" id="{E7E4EDB5-275D-474F-A53A-1BAD4CD887C4}"/>
              </a:ext>
            </a:extLst>
          </p:cNvPr>
          <p:cNvSpPr/>
          <p:nvPr/>
        </p:nvSpPr>
        <p:spPr>
          <a:xfrm>
            <a:off x="8537739" y="3546396"/>
            <a:ext cx="3211286" cy="18614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Where applicable, this phase will apply equally to all Probation Service staff, whether they are existing NPS staff or transferring in from a CRC, PO or SC organisation.</a:t>
            </a:r>
          </a:p>
        </p:txBody>
      </p:sp>
    </p:spTree>
    <p:extLst>
      <p:ext uri="{BB962C8B-B14F-4D97-AF65-F5344CB8AC3E}">
        <p14:creationId xmlns:p14="http://schemas.microsoft.com/office/powerpoint/2010/main" val="3126697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F04F-8B84-4293-BC43-43ABA17E4AEE}"/>
              </a:ext>
            </a:extLst>
          </p:cNvPr>
          <p:cNvSpPr>
            <a:spLocks noGrp="1"/>
          </p:cNvSpPr>
          <p:nvPr>
            <p:ph type="title"/>
          </p:nvPr>
        </p:nvSpPr>
        <p:spPr/>
        <p:txBody>
          <a:bodyPr/>
          <a:lstStyle/>
          <a:p>
            <a:r>
              <a:rPr lang="en-GB" dirty="0">
                <a:highlight>
                  <a:srgbClr val="FFFF00"/>
                </a:highlight>
              </a:rPr>
              <a:t>Region</a:t>
            </a:r>
            <a:r>
              <a:rPr lang="en-GB" dirty="0"/>
              <a:t> July areas of focus </a:t>
            </a:r>
          </a:p>
        </p:txBody>
      </p:sp>
      <p:sp>
        <p:nvSpPr>
          <p:cNvPr id="3" name="Content Placeholder 2">
            <a:extLst>
              <a:ext uri="{FF2B5EF4-FFF2-40B4-BE49-F238E27FC236}">
                <a16:creationId xmlns:a16="http://schemas.microsoft.com/office/drawing/2014/main" id="{0F825058-1E7A-46C5-848F-F7E759D36880}"/>
              </a:ext>
            </a:extLst>
          </p:cNvPr>
          <p:cNvSpPr>
            <a:spLocks noGrp="1"/>
          </p:cNvSpPr>
          <p:nvPr>
            <p:ph idx="1"/>
          </p:nvPr>
        </p:nvSpPr>
        <p:spPr/>
        <p:txBody>
          <a:bodyPr/>
          <a:lstStyle/>
          <a:p>
            <a:r>
              <a:rPr lang="en-GB" dirty="0"/>
              <a:t>Content to be inserted by region</a:t>
            </a:r>
          </a:p>
        </p:txBody>
      </p:sp>
      <p:sp>
        <p:nvSpPr>
          <p:cNvPr id="4" name="Slide Number Placeholder 3">
            <a:extLst>
              <a:ext uri="{FF2B5EF4-FFF2-40B4-BE49-F238E27FC236}">
                <a16:creationId xmlns:a16="http://schemas.microsoft.com/office/drawing/2014/main" id="{17A0EEE3-AB1C-4366-9494-C46B633AC36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pic>
        <p:nvPicPr>
          <p:cNvPr id="8" name="Graphic 7" descr="Marker">
            <a:extLst>
              <a:ext uri="{FF2B5EF4-FFF2-40B4-BE49-F238E27FC236}">
                <a16:creationId xmlns:a16="http://schemas.microsoft.com/office/drawing/2014/main" id="{BBD2A928-8B82-48C7-9786-674775C31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2058" y="4206162"/>
            <a:ext cx="1584960" cy="1584960"/>
          </a:xfrm>
          <a:prstGeom prst="rect">
            <a:avLst/>
          </a:prstGeom>
        </p:spPr>
      </p:pic>
      <p:sp>
        <p:nvSpPr>
          <p:cNvPr id="9" name="TextBox 8">
            <a:extLst>
              <a:ext uri="{FF2B5EF4-FFF2-40B4-BE49-F238E27FC236}">
                <a16:creationId xmlns:a16="http://schemas.microsoft.com/office/drawing/2014/main" id="{BD53BE6D-6C36-471E-B4CF-C941271A47DB}"/>
              </a:ext>
            </a:extLst>
          </p:cNvPr>
          <p:cNvSpPr txBox="1"/>
          <p:nvPr/>
        </p:nvSpPr>
        <p:spPr>
          <a:xfrm>
            <a:off x="10866721" y="5606456"/>
            <a:ext cx="104387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[Region]</a:t>
            </a:r>
          </a:p>
        </p:txBody>
      </p:sp>
    </p:spTree>
    <p:extLst>
      <p:ext uri="{BB962C8B-B14F-4D97-AF65-F5344CB8AC3E}">
        <p14:creationId xmlns:p14="http://schemas.microsoft.com/office/powerpoint/2010/main" val="4016518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3D56-4231-4211-B555-6D854B4F6433}"/>
              </a:ext>
            </a:extLst>
          </p:cNvPr>
          <p:cNvSpPr>
            <a:spLocks noGrp="1"/>
          </p:cNvSpPr>
          <p:nvPr>
            <p:ph type="title"/>
          </p:nvPr>
        </p:nvSpPr>
        <p:spPr/>
        <p:txBody>
          <a:bodyPr/>
          <a:lstStyle/>
          <a:p>
            <a:r>
              <a:rPr lang="en-GB" dirty="0"/>
              <a:t>Team impacts </a:t>
            </a:r>
          </a:p>
        </p:txBody>
      </p:sp>
      <p:sp>
        <p:nvSpPr>
          <p:cNvPr id="4" name="Slide Number Placeholder 3">
            <a:extLst>
              <a:ext uri="{FF2B5EF4-FFF2-40B4-BE49-F238E27FC236}">
                <a16:creationId xmlns:a16="http://schemas.microsoft.com/office/drawing/2014/main" id="{62C4CBA4-0397-4029-8CAA-079E877D728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kumimoji="0" lang="en-GB" sz="12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0" name="Diagram 19">
            <a:extLst>
              <a:ext uri="{FF2B5EF4-FFF2-40B4-BE49-F238E27FC236}">
                <a16:creationId xmlns:a16="http://schemas.microsoft.com/office/drawing/2014/main" id="{2E7FF788-D88D-42CE-9D73-0960EF462D57}"/>
              </a:ext>
            </a:extLst>
          </p:cNvPr>
          <p:cNvGraphicFramePr/>
          <p:nvPr>
            <p:extLst>
              <p:ext uri="{D42A27DB-BD31-4B8C-83A1-F6EECF244321}">
                <p14:modId xmlns:p14="http://schemas.microsoft.com/office/powerpoint/2010/main" val="3508151538"/>
              </p:ext>
            </p:extLst>
          </p:nvPr>
        </p:nvGraphicFramePr>
        <p:xfrm>
          <a:off x="222422" y="1047964"/>
          <a:ext cx="11701848" cy="4932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77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F14C-550D-443E-9BE5-796CE8EA9964}"/>
              </a:ext>
            </a:extLst>
          </p:cNvPr>
          <p:cNvSpPr>
            <a:spLocks noGrp="1"/>
          </p:cNvSpPr>
          <p:nvPr>
            <p:ph type="title"/>
          </p:nvPr>
        </p:nvSpPr>
        <p:spPr/>
        <p:txBody>
          <a:bodyPr/>
          <a:lstStyle/>
          <a:p>
            <a:r>
              <a:rPr lang="en-GB" dirty="0"/>
              <a:t>Today’s conversation – new this month </a:t>
            </a:r>
          </a:p>
        </p:txBody>
      </p:sp>
      <p:sp>
        <p:nvSpPr>
          <p:cNvPr id="4" name="Slide Number Placeholder 3">
            <a:extLst>
              <a:ext uri="{FF2B5EF4-FFF2-40B4-BE49-F238E27FC236}">
                <a16:creationId xmlns:a16="http://schemas.microsoft.com/office/drawing/2014/main" id="{480E3FD5-88DF-41BD-BCE7-0B3734B4E152}"/>
              </a:ext>
            </a:extLst>
          </p:cNvPr>
          <p:cNvSpPr>
            <a:spLocks noGrp="1"/>
          </p:cNvSpPr>
          <p:nvPr>
            <p:ph type="sldNum" sz="quarter" idx="10"/>
          </p:nvPr>
        </p:nvSpPr>
        <p:spPr/>
        <p:txBody>
          <a:bodyPr/>
          <a:lstStyle/>
          <a:p>
            <a:pPr>
              <a:defRPr/>
            </a:pPr>
            <a:fld id="{8DA62C57-F68F-4167-9CC7-0D93D0D78B03}" type="slidenum">
              <a:rPr lang="en-GB" smtClean="0"/>
              <a:pPr>
                <a:defRPr/>
              </a:pPr>
              <a:t>3</a:t>
            </a:fld>
            <a:endParaRPr lang="en-GB" dirty="0"/>
          </a:p>
        </p:txBody>
      </p:sp>
      <p:sp>
        <p:nvSpPr>
          <p:cNvPr id="13" name="Rectangle 12">
            <a:extLst>
              <a:ext uri="{FF2B5EF4-FFF2-40B4-BE49-F238E27FC236}">
                <a16:creationId xmlns:a16="http://schemas.microsoft.com/office/drawing/2014/main" id="{BC5D21B8-5BB6-49BA-AB67-AF5E7EEE5A7C}"/>
              </a:ext>
            </a:extLst>
          </p:cNvPr>
          <p:cNvSpPr/>
          <p:nvPr/>
        </p:nvSpPr>
        <p:spPr>
          <a:xfrm>
            <a:off x="683628" y="1046133"/>
            <a:ext cx="10819946" cy="3477875"/>
          </a:xfrm>
          <a:prstGeom prst="rect">
            <a:avLst/>
          </a:prstGeom>
        </p:spPr>
        <p:txBody>
          <a:bodyPr wrap="square">
            <a:spAutoFit/>
          </a:bodyPr>
          <a:lstStyle/>
          <a:p>
            <a:pPr marL="457200" indent="-457200">
              <a:buFont typeface="+mj-lt"/>
              <a:buAutoNum type="arabicPeriod"/>
            </a:pPr>
            <a:r>
              <a:rPr lang="en-GB" sz="2000" dirty="0"/>
              <a:t>Celebrating our new Probation Service </a:t>
            </a:r>
          </a:p>
          <a:p>
            <a:pPr marL="457200" indent="-457200">
              <a:buFont typeface="+mj-lt"/>
              <a:buAutoNum type="arabicPeriod"/>
            </a:pPr>
            <a:r>
              <a:rPr lang="en-GB" sz="2000" dirty="0"/>
              <a:t>Day 1 top 20 changes</a:t>
            </a:r>
          </a:p>
          <a:p>
            <a:pPr marL="457200" indent="-457200">
              <a:buFont typeface="+mj-lt"/>
              <a:buAutoNum type="arabicPeriod"/>
            </a:pPr>
            <a:r>
              <a:rPr lang="en-GB" sz="2000" dirty="0"/>
              <a:t>Unified Tiering Model calculation change</a:t>
            </a:r>
          </a:p>
          <a:p>
            <a:pPr marL="457200" indent="-457200">
              <a:buFont typeface="+mj-lt"/>
              <a:buAutoNum type="arabicPeriod"/>
            </a:pPr>
            <a:r>
              <a:rPr lang="en-GB" sz="2000" dirty="0"/>
              <a:t>Flagship Manchester site gets colleague approval </a:t>
            </a:r>
          </a:p>
          <a:p>
            <a:pPr marL="457200" indent="-457200">
              <a:buFont typeface="+mj-lt"/>
              <a:buAutoNum type="arabicPeriod"/>
            </a:pPr>
            <a:r>
              <a:rPr lang="en-GB" sz="2000" dirty="0"/>
              <a:t>New on the Welcome Hub</a:t>
            </a:r>
          </a:p>
          <a:p>
            <a:pPr marL="457200" indent="-457200">
              <a:buFont typeface="+mj-lt"/>
              <a:buAutoNum type="arabicPeriod"/>
            </a:pPr>
            <a:r>
              <a:rPr lang="en-GB" sz="2000" dirty="0"/>
              <a:t>New joiner information</a:t>
            </a:r>
          </a:p>
          <a:p>
            <a:pPr marL="457200" indent="-457200">
              <a:buFont typeface="+mj-lt"/>
              <a:buAutoNum type="arabicPeriod"/>
            </a:pPr>
            <a:r>
              <a:rPr lang="en-GB" sz="2000" dirty="0"/>
              <a:t>[</a:t>
            </a:r>
            <a:r>
              <a:rPr lang="en-GB" sz="2000" dirty="0">
                <a:highlight>
                  <a:srgbClr val="FFFF00"/>
                </a:highlight>
              </a:rPr>
              <a:t>Region</a:t>
            </a:r>
            <a:r>
              <a:rPr lang="en-GB" sz="2000" dirty="0"/>
              <a:t>] July areas of focus</a:t>
            </a:r>
          </a:p>
          <a:p>
            <a:pPr marL="457200" indent="-457200">
              <a:buFont typeface="+mj-lt"/>
              <a:buAutoNum type="arabicPeriod"/>
            </a:pPr>
            <a:r>
              <a:rPr lang="en-GB" sz="2000" dirty="0"/>
              <a:t>Team impacts</a:t>
            </a:r>
          </a:p>
          <a:p>
            <a:pPr marL="457200" indent="-457200">
              <a:buFont typeface="+mj-lt"/>
              <a:buAutoNum type="arabicPeriod"/>
            </a:pPr>
            <a:r>
              <a:rPr lang="en-GB" sz="2000" dirty="0"/>
              <a:t>Your questions and feedback</a:t>
            </a:r>
          </a:p>
          <a:p>
            <a:pPr marL="457200" indent="-457200">
              <a:buFont typeface="+mj-lt"/>
              <a:buAutoNum type="arabicPeriod"/>
            </a:pPr>
            <a:r>
              <a:rPr lang="en-GB" sz="2000" dirty="0"/>
              <a:t>Thank you</a:t>
            </a:r>
          </a:p>
          <a:p>
            <a:endParaRPr lang="en-GB" sz="2000" dirty="0"/>
          </a:p>
        </p:txBody>
      </p:sp>
      <p:pic>
        <p:nvPicPr>
          <p:cNvPr id="3" name="Picture 2">
            <a:extLst>
              <a:ext uri="{FF2B5EF4-FFF2-40B4-BE49-F238E27FC236}">
                <a16:creationId xmlns:a16="http://schemas.microsoft.com/office/drawing/2014/main" id="{D6711831-69D6-4A9B-A50D-7E337CE12198}"/>
              </a:ext>
            </a:extLst>
          </p:cNvPr>
          <p:cNvPicPr>
            <a:picLocks noChangeAspect="1"/>
          </p:cNvPicPr>
          <p:nvPr/>
        </p:nvPicPr>
        <p:blipFill rotWithShape="1">
          <a:blip r:embed="rId3"/>
          <a:srcRect l="9038" t="36003" r="10214" b="22360"/>
          <a:stretch/>
        </p:blipFill>
        <p:spPr>
          <a:xfrm>
            <a:off x="2973877" y="4184374"/>
            <a:ext cx="9218124" cy="2673626"/>
          </a:xfrm>
          <a:prstGeom prst="rect">
            <a:avLst/>
          </a:prstGeom>
        </p:spPr>
      </p:pic>
    </p:spTree>
    <p:extLst>
      <p:ext uri="{BB962C8B-B14F-4D97-AF65-F5344CB8AC3E}">
        <p14:creationId xmlns:p14="http://schemas.microsoft.com/office/powerpoint/2010/main" val="3950674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2F7D-4760-4CB2-A4CB-B822D58431BD}"/>
              </a:ext>
            </a:extLst>
          </p:cNvPr>
          <p:cNvSpPr>
            <a:spLocks noGrp="1"/>
          </p:cNvSpPr>
          <p:nvPr>
            <p:ph type="title"/>
          </p:nvPr>
        </p:nvSpPr>
        <p:spPr/>
        <p:txBody>
          <a:bodyPr/>
          <a:lstStyle/>
          <a:p>
            <a:r>
              <a:rPr lang="en-GB" dirty="0"/>
              <a:t>Thoughts, feedback and questions </a:t>
            </a:r>
          </a:p>
        </p:txBody>
      </p:sp>
      <p:sp>
        <p:nvSpPr>
          <p:cNvPr id="4" name="Slide Number Placeholder 3">
            <a:extLst>
              <a:ext uri="{FF2B5EF4-FFF2-40B4-BE49-F238E27FC236}">
                <a16:creationId xmlns:a16="http://schemas.microsoft.com/office/drawing/2014/main" id="{8AC3144F-C517-4D3F-AD9F-ADB30800356D}"/>
              </a:ext>
            </a:extLst>
          </p:cNvPr>
          <p:cNvSpPr>
            <a:spLocks noGrp="1"/>
          </p:cNvSpPr>
          <p:nvPr>
            <p:ph type="sldNum" sz="quarter" idx="10"/>
          </p:nvPr>
        </p:nvSpPr>
        <p:spPr/>
        <p:txBody>
          <a:bodyPr/>
          <a:lstStyle/>
          <a:p>
            <a:pPr>
              <a:defRPr/>
            </a:pPr>
            <a:fld id="{8DA62C57-F68F-4167-9CC7-0D93D0D78B03}" type="slidenum">
              <a:rPr lang="en-GB" smtClean="0"/>
              <a:pPr>
                <a:defRPr/>
              </a:pPr>
              <a:t>30</a:t>
            </a:fld>
            <a:endParaRPr lang="en-GB"/>
          </a:p>
        </p:txBody>
      </p:sp>
      <p:pic>
        <p:nvPicPr>
          <p:cNvPr id="6" name="Graphic 5" descr="Head with gears">
            <a:extLst>
              <a:ext uri="{FF2B5EF4-FFF2-40B4-BE49-F238E27FC236}">
                <a16:creationId xmlns:a16="http://schemas.microsoft.com/office/drawing/2014/main" id="{48BE4DBA-7762-41B4-A3EC-6F599327E57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921" t="3097" r="11244" b="7262"/>
          <a:stretch/>
        </p:blipFill>
        <p:spPr>
          <a:xfrm flipH="1">
            <a:off x="2424809" y="943174"/>
            <a:ext cx="3926987" cy="3906536"/>
          </a:xfrm>
          <a:prstGeom prst="rect">
            <a:avLst/>
          </a:prstGeom>
        </p:spPr>
      </p:pic>
      <p:pic>
        <p:nvPicPr>
          <p:cNvPr id="8" name="Graphic 7" descr="Thought bubble">
            <a:extLst>
              <a:ext uri="{FF2B5EF4-FFF2-40B4-BE49-F238E27FC236}">
                <a16:creationId xmlns:a16="http://schemas.microsoft.com/office/drawing/2014/main" id="{A77BC869-C6EB-4D7A-ADD8-664E49AD17A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6" t="9808" r="5411" b="6811"/>
          <a:stretch/>
        </p:blipFill>
        <p:spPr>
          <a:xfrm>
            <a:off x="6544638" y="0"/>
            <a:ext cx="4130211" cy="4150760"/>
          </a:xfrm>
          <a:prstGeom prst="rect">
            <a:avLst/>
          </a:prstGeom>
        </p:spPr>
      </p:pic>
      <p:sp>
        <p:nvSpPr>
          <p:cNvPr id="7" name="Rectangle 6">
            <a:extLst>
              <a:ext uri="{FF2B5EF4-FFF2-40B4-BE49-F238E27FC236}">
                <a16:creationId xmlns:a16="http://schemas.microsoft.com/office/drawing/2014/main" id="{B505D9E3-57EE-4C38-9D54-5B4204AEAB9D}"/>
              </a:ext>
            </a:extLst>
          </p:cNvPr>
          <p:cNvSpPr/>
          <p:nvPr/>
        </p:nvSpPr>
        <p:spPr>
          <a:xfrm>
            <a:off x="527051" y="5136772"/>
            <a:ext cx="11132149" cy="523220"/>
          </a:xfrm>
          <a:prstGeom prst="rect">
            <a:avLst/>
          </a:prstGeom>
        </p:spPr>
        <p:txBody>
          <a:bodyPr wrap="square">
            <a:spAutoFit/>
          </a:bodyPr>
          <a:lstStyle/>
          <a:p>
            <a:pPr marL="0" indent="0" algn="ctr">
              <a:buNone/>
            </a:pPr>
            <a:r>
              <a:rPr lang="en-GB" sz="2800" dirty="0">
                <a:latin typeface="+mn-lt"/>
              </a:rPr>
              <a:t>Please email [</a:t>
            </a:r>
            <a:r>
              <a:rPr lang="en-GB" sz="2800" dirty="0">
                <a:highlight>
                  <a:srgbClr val="FFFF00"/>
                </a:highlight>
                <a:latin typeface="+mn-lt"/>
              </a:rPr>
              <a:t>insert your region’s preferred Outlook account</a:t>
            </a:r>
            <a:r>
              <a:rPr lang="en-GB" sz="2800" dirty="0">
                <a:latin typeface="+mn-lt"/>
              </a:rPr>
              <a:t>]</a:t>
            </a:r>
          </a:p>
        </p:txBody>
      </p:sp>
    </p:spTree>
    <p:extLst>
      <p:ext uri="{BB962C8B-B14F-4D97-AF65-F5344CB8AC3E}">
        <p14:creationId xmlns:p14="http://schemas.microsoft.com/office/powerpoint/2010/main" val="1537219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5353-7CF3-4457-8A78-6F95173F723C}"/>
              </a:ext>
            </a:extLst>
          </p:cNvPr>
          <p:cNvSpPr>
            <a:spLocks noGrp="1"/>
          </p:cNvSpPr>
          <p:nvPr>
            <p:ph type="title"/>
          </p:nvPr>
        </p:nvSpPr>
        <p:spPr>
          <a:xfrm>
            <a:off x="768350" y="2259112"/>
            <a:ext cx="10350499" cy="2111175"/>
          </a:xfrm>
        </p:spPr>
        <p:txBody>
          <a:bodyPr/>
          <a:lstStyle/>
          <a:p>
            <a:pPr algn="ctr"/>
            <a:r>
              <a:rPr lang="en-GB" sz="16000" dirty="0">
                <a:solidFill>
                  <a:schemeClr val="accent4"/>
                </a:solidFill>
                <a:latin typeface="Ink Free" panose="03080402000500000000" pitchFamily="66" charset="0"/>
              </a:rPr>
              <a:t>T</a:t>
            </a:r>
            <a:r>
              <a:rPr lang="en-GB" sz="16000" dirty="0">
                <a:solidFill>
                  <a:schemeClr val="tx2">
                    <a:lumMod val="40000"/>
                    <a:lumOff val="60000"/>
                  </a:schemeClr>
                </a:solidFill>
                <a:latin typeface="Ink Free" panose="03080402000500000000" pitchFamily="66" charset="0"/>
              </a:rPr>
              <a:t>h</a:t>
            </a:r>
            <a:r>
              <a:rPr lang="en-GB" sz="16000" dirty="0">
                <a:solidFill>
                  <a:schemeClr val="accent5">
                    <a:lumMod val="60000"/>
                    <a:lumOff val="40000"/>
                  </a:schemeClr>
                </a:solidFill>
                <a:latin typeface="Ink Free" panose="03080402000500000000" pitchFamily="66" charset="0"/>
              </a:rPr>
              <a:t>a</a:t>
            </a:r>
            <a:r>
              <a:rPr lang="en-GB" sz="16000" dirty="0">
                <a:solidFill>
                  <a:srgbClr val="A167A1"/>
                </a:solidFill>
                <a:latin typeface="Ink Free" panose="03080402000500000000" pitchFamily="66" charset="0"/>
              </a:rPr>
              <a:t>n</a:t>
            </a:r>
            <a:r>
              <a:rPr lang="en-GB" sz="16000" dirty="0">
                <a:solidFill>
                  <a:schemeClr val="accent4">
                    <a:lumMod val="60000"/>
                    <a:lumOff val="40000"/>
                  </a:schemeClr>
                </a:solidFill>
                <a:latin typeface="Ink Free" panose="03080402000500000000" pitchFamily="66" charset="0"/>
              </a:rPr>
              <a:t>k</a:t>
            </a:r>
            <a:r>
              <a:rPr lang="en-GB" sz="16000" dirty="0">
                <a:latin typeface="Ink Free" panose="03080402000500000000" pitchFamily="66" charset="0"/>
              </a:rPr>
              <a:t> </a:t>
            </a:r>
            <a:r>
              <a:rPr lang="en-GB" sz="16000" dirty="0">
                <a:solidFill>
                  <a:schemeClr val="accent2">
                    <a:lumMod val="60000"/>
                    <a:lumOff val="40000"/>
                  </a:schemeClr>
                </a:solidFill>
                <a:latin typeface="Ink Free" panose="03080402000500000000" pitchFamily="66" charset="0"/>
              </a:rPr>
              <a:t>y</a:t>
            </a:r>
            <a:r>
              <a:rPr lang="en-GB" sz="16000" dirty="0">
                <a:solidFill>
                  <a:schemeClr val="accent6">
                    <a:lumMod val="75000"/>
                  </a:schemeClr>
                </a:solidFill>
                <a:latin typeface="Ink Free" panose="03080402000500000000" pitchFamily="66" charset="0"/>
              </a:rPr>
              <a:t>o</a:t>
            </a:r>
            <a:r>
              <a:rPr lang="en-GB" sz="16000" dirty="0">
                <a:solidFill>
                  <a:schemeClr val="accent1">
                    <a:lumMod val="60000"/>
                    <a:lumOff val="40000"/>
                  </a:schemeClr>
                </a:solidFill>
                <a:latin typeface="Ink Free" panose="03080402000500000000" pitchFamily="66" charset="0"/>
              </a:rPr>
              <a:t>u</a:t>
            </a:r>
          </a:p>
        </p:txBody>
      </p:sp>
      <p:sp>
        <p:nvSpPr>
          <p:cNvPr id="4" name="Slide Number Placeholder 3">
            <a:extLst>
              <a:ext uri="{FF2B5EF4-FFF2-40B4-BE49-F238E27FC236}">
                <a16:creationId xmlns:a16="http://schemas.microsoft.com/office/drawing/2014/main" id="{947CD59B-CBB9-4908-9F13-EC9DC8F2DA80}"/>
              </a:ext>
            </a:extLst>
          </p:cNvPr>
          <p:cNvSpPr>
            <a:spLocks noGrp="1"/>
          </p:cNvSpPr>
          <p:nvPr>
            <p:ph type="sldNum" sz="quarter" idx="10"/>
          </p:nvPr>
        </p:nvSpPr>
        <p:spPr/>
        <p:txBody>
          <a:bodyPr/>
          <a:lstStyle/>
          <a:p>
            <a:pPr>
              <a:defRPr/>
            </a:pPr>
            <a:fld id="{8DA62C57-F68F-4167-9CC7-0D93D0D78B03}" type="slidenum">
              <a:rPr lang="en-GB" smtClean="0"/>
              <a:pPr>
                <a:defRPr/>
              </a:pPr>
              <a:t>31</a:t>
            </a:fld>
            <a:endParaRPr lang="en-GB"/>
          </a:p>
        </p:txBody>
      </p:sp>
    </p:spTree>
    <p:extLst>
      <p:ext uri="{BB962C8B-B14F-4D97-AF65-F5344CB8AC3E}">
        <p14:creationId xmlns:p14="http://schemas.microsoft.com/office/powerpoint/2010/main" val="224637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DF68-771D-4536-B279-0514DD5C24F4}"/>
              </a:ext>
            </a:extLst>
          </p:cNvPr>
          <p:cNvSpPr>
            <a:spLocks noGrp="1"/>
          </p:cNvSpPr>
          <p:nvPr>
            <p:ph type="title"/>
          </p:nvPr>
        </p:nvSpPr>
        <p:spPr/>
        <p:txBody>
          <a:bodyPr/>
          <a:lstStyle/>
          <a:p>
            <a:r>
              <a:rPr lang="en-GB" dirty="0"/>
              <a:t>Celebrating our new Probation Service </a:t>
            </a:r>
          </a:p>
        </p:txBody>
      </p:sp>
      <p:sp>
        <p:nvSpPr>
          <p:cNvPr id="3" name="Content Placeholder 2">
            <a:extLst>
              <a:ext uri="{FF2B5EF4-FFF2-40B4-BE49-F238E27FC236}">
                <a16:creationId xmlns:a16="http://schemas.microsoft.com/office/drawing/2014/main" id="{B7215F06-D78F-4F99-8C86-215650279E32}"/>
              </a:ext>
            </a:extLst>
          </p:cNvPr>
          <p:cNvSpPr>
            <a:spLocks noGrp="1"/>
          </p:cNvSpPr>
          <p:nvPr>
            <p:ph idx="1"/>
          </p:nvPr>
        </p:nvSpPr>
        <p:spPr>
          <a:xfrm>
            <a:off x="6753225" y="1639251"/>
            <a:ext cx="5345643" cy="4007167"/>
          </a:xfrm>
        </p:spPr>
        <p:txBody>
          <a:bodyPr/>
          <a:lstStyle/>
          <a:p>
            <a:pPr marL="0" indent="0">
              <a:buNone/>
            </a:pPr>
            <a:r>
              <a:rPr lang="en-GB" b="1" dirty="0">
                <a:solidFill>
                  <a:schemeClr val="accent4"/>
                </a:solidFill>
              </a:rPr>
              <a:t>Our unified Probation Service</a:t>
            </a:r>
          </a:p>
          <a:p>
            <a:r>
              <a:rPr lang="en-GB" dirty="0"/>
              <a:t>On 26 June we came together as a new unified Probation Service</a:t>
            </a:r>
          </a:p>
          <a:p>
            <a:r>
              <a:rPr lang="en-GB" dirty="0"/>
              <a:t>Discover more from </a:t>
            </a:r>
            <a:r>
              <a:rPr lang="en-GB" dirty="0">
                <a:hlinkClick r:id="rId3"/>
              </a:rPr>
              <a:t>Amy Rees and Jo Farrar about our unification</a:t>
            </a:r>
            <a:r>
              <a:rPr lang="en-GB" dirty="0"/>
              <a:t>, our </a:t>
            </a:r>
            <a:r>
              <a:rPr lang="en-GB" dirty="0">
                <a:hlinkClick r:id="rId4"/>
              </a:rPr>
              <a:t>new operating model</a:t>
            </a:r>
            <a:r>
              <a:rPr lang="en-GB" dirty="0"/>
              <a:t>, and </a:t>
            </a:r>
            <a:r>
              <a:rPr lang="en-GB" dirty="0">
                <a:hlinkClick r:id="rId5"/>
              </a:rPr>
              <a:t>our new name for our newly unified service </a:t>
            </a:r>
            <a:endParaRPr lang="en-GB" dirty="0"/>
          </a:p>
          <a:p>
            <a:r>
              <a:rPr lang="en-GB" dirty="0"/>
              <a:t>Watch a </a:t>
            </a:r>
            <a:r>
              <a:rPr lang="en-GB" dirty="0">
                <a:hlinkClick r:id="rId6"/>
              </a:rPr>
              <a:t>new video </a:t>
            </a:r>
            <a:r>
              <a:rPr lang="en-GB" dirty="0"/>
              <a:t>welcoming you to our Probation Service </a:t>
            </a:r>
          </a:p>
          <a:p>
            <a:r>
              <a:rPr lang="en-GB" dirty="0"/>
              <a:t>Read about </a:t>
            </a:r>
            <a:r>
              <a:rPr lang="en-GB" dirty="0">
                <a:hlinkClick r:id="rId7"/>
              </a:rPr>
              <a:t>our new operating model</a:t>
            </a:r>
            <a:r>
              <a:rPr lang="en-GB" dirty="0"/>
              <a:t> and what is changing from Day 1</a:t>
            </a:r>
          </a:p>
          <a:p>
            <a:endParaRPr lang="en-GB" dirty="0"/>
          </a:p>
          <a:p>
            <a:endParaRPr lang="en-GB" dirty="0"/>
          </a:p>
          <a:p>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7489AD9F-CCD1-4704-B4C8-872B055FC355}"/>
              </a:ext>
            </a:extLst>
          </p:cNvPr>
          <p:cNvSpPr>
            <a:spLocks noGrp="1"/>
          </p:cNvSpPr>
          <p:nvPr>
            <p:ph type="sldNum" sz="quarter" idx="10"/>
          </p:nvPr>
        </p:nvSpPr>
        <p:spPr/>
        <p:txBody>
          <a:bodyPr/>
          <a:lstStyle/>
          <a:p>
            <a:pPr>
              <a:defRPr/>
            </a:pPr>
            <a:fld id="{8DA62C57-F68F-4167-9CC7-0D93D0D78B03}" type="slidenum">
              <a:rPr lang="en-GB" smtClean="0"/>
              <a:pPr>
                <a:defRPr/>
              </a:pPr>
              <a:t>4</a:t>
            </a:fld>
            <a:endParaRPr lang="en-GB" dirty="0"/>
          </a:p>
        </p:txBody>
      </p:sp>
      <p:pic>
        <p:nvPicPr>
          <p:cNvPr id="1026" name="Picture 2" descr="Home Promo National Slider Image 1">
            <a:extLst>
              <a:ext uri="{FF2B5EF4-FFF2-40B4-BE49-F238E27FC236}">
                <a16:creationId xmlns:a16="http://schemas.microsoft.com/office/drawing/2014/main" id="{F6FC446B-B02C-4054-9B02-FA8ABA1888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675" y="1639251"/>
            <a:ext cx="6212937" cy="348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32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129A-9645-458D-AB80-3A6F94432F9F}"/>
              </a:ext>
            </a:extLst>
          </p:cNvPr>
          <p:cNvSpPr>
            <a:spLocks noGrp="1"/>
          </p:cNvSpPr>
          <p:nvPr>
            <p:ph type="title"/>
          </p:nvPr>
        </p:nvSpPr>
        <p:spPr/>
        <p:txBody>
          <a:bodyPr/>
          <a:lstStyle/>
          <a:p>
            <a:r>
              <a:rPr lang="en-GB" dirty="0"/>
              <a:t>Lord Chancellor celebrates our new Probation Service </a:t>
            </a:r>
          </a:p>
        </p:txBody>
      </p:sp>
      <p:sp>
        <p:nvSpPr>
          <p:cNvPr id="3" name="Content Placeholder 2">
            <a:extLst>
              <a:ext uri="{FF2B5EF4-FFF2-40B4-BE49-F238E27FC236}">
                <a16:creationId xmlns:a16="http://schemas.microsoft.com/office/drawing/2014/main" id="{C73BEF9B-2195-42C5-A72A-892BB42DDED5}"/>
              </a:ext>
            </a:extLst>
          </p:cNvPr>
          <p:cNvSpPr>
            <a:spLocks noGrp="1"/>
          </p:cNvSpPr>
          <p:nvPr>
            <p:ph idx="1"/>
          </p:nvPr>
        </p:nvSpPr>
        <p:spPr>
          <a:xfrm>
            <a:off x="7569731" y="2500279"/>
            <a:ext cx="4346324" cy="2292615"/>
          </a:xfrm>
        </p:spPr>
        <p:txBody>
          <a:bodyPr/>
          <a:lstStyle/>
          <a:p>
            <a:pPr marL="0" indent="0" algn="ctr">
              <a:buNone/>
            </a:pPr>
            <a:r>
              <a:rPr lang="en-GB" dirty="0"/>
              <a:t>See the Lord Chancellor and Secretary of State for Justice’s </a:t>
            </a:r>
            <a:r>
              <a:rPr lang="en-GB" dirty="0">
                <a:hlinkClick r:id="rId2"/>
              </a:rPr>
              <a:t>Twitter threads on our new Probation Service</a:t>
            </a:r>
            <a:r>
              <a:rPr lang="en-GB" dirty="0"/>
              <a:t>, including his recent visit </a:t>
            </a:r>
            <a:r>
              <a:rPr lang="en-GB" dirty="0">
                <a:hlinkClick r:id="rId3"/>
              </a:rPr>
              <a:t>to Chippenham Probation Service </a:t>
            </a:r>
            <a:r>
              <a:rPr lang="en-GB" dirty="0"/>
              <a:t>to and </a:t>
            </a:r>
            <a:r>
              <a:rPr lang="en-GB" dirty="0">
                <a:hlinkClick r:id="rId4"/>
              </a:rPr>
              <a:t>videos featuring seven Probation Officers</a:t>
            </a:r>
            <a:endParaRPr lang="en-GB" dirty="0"/>
          </a:p>
        </p:txBody>
      </p:sp>
      <p:sp>
        <p:nvSpPr>
          <p:cNvPr id="4" name="Slide Number Placeholder 3">
            <a:extLst>
              <a:ext uri="{FF2B5EF4-FFF2-40B4-BE49-F238E27FC236}">
                <a16:creationId xmlns:a16="http://schemas.microsoft.com/office/drawing/2014/main" id="{C4DB278B-2539-43C6-A26C-9348866EBE98}"/>
              </a:ext>
            </a:extLst>
          </p:cNvPr>
          <p:cNvSpPr>
            <a:spLocks noGrp="1"/>
          </p:cNvSpPr>
          <p:nvPr>
            <p:ph type="sldNum" sz="quarter" idx="10"/>
          </p:nvPr>
        </p:nvSpPr>
        <p:spPr/>
        <p:txBody>
          <a:bodyPr/>
          <a:lstStyle/>
          <a:p>
            <a:pPr>
              <a:defRPr/>
            </a:pPr>
            <a:fld id="{8DA62C57-F68F-4167-9CC7-0D93D0D78B03}" type="slidenum">
              <a:rPr lang="en-GB" smtClean="0"/>
              <a:pPr>
                <a:defRPr/>
              </a:pPr>
              <a:t>5</a:t>
            </a:fld>
            <a:endParaRPr lang="en-GB" dirty="0"/>
          </a:p>
        </p:txBody>
      </p:sp>
      <p:pic>
        <p:nvPicPr>
          <p:cNvPr id="8" name="Picture 7">
            <a:extLst>
              <a:ext uri="{FF2B5EF4-FFF2-40B4-BE49-F238E27FC236}">
                <a16:creationId xmlns:a16="http://schemas.microsoft.com/office/drawing/2014/main" id="{2BFE4F5F-259E-476C-BFAD-D02526D2D97E}"/>
              </a:ext>
            </a:extLst>
          </p:cNvPr>
          <p:cNvPicPr>
            <a:picLocks noChangeAspect="1"/>
          </p:cNvPicPr>
          <p:nvPr/>
        </p:nvPicPr>
        <p:blipFill rotWithShape="1">
          <a:blip r:embed="rId5"/>
          <a:srcRect l="8701" t="10038" r="42084" b="39326"/>
          <a:stretch/>
        </p:blipFill>
        <p:spPr>
          <a:xfrm>
            <a:off x="275945" y="1191802"/>
            <a:ext cx="7367231" cy="4263775"/>
          </a:xfrm>
          <a:prstGeom prst="rect">
            <a:avLst/>
          </a:prstGeom>
        </p:spPr>
      </p:pic>
    </p:spTree>
    <p:extLst>
      <p:ext uri="{BB962C8B-B14F-4D97-AF65-F5344CB8AC3E}">
        <p14:creationId xmlns:p14="http://schemas.microsoft.com/office/powerpoint/2010/main" val="376812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FBA8-2369-4189-B58E-EE16F82272A9}"/>
              </a:ext>
            </a:extLst>
          </p:cNvPr>
          <p:cNvSpPr>
            <a:spLocks noGrp="1"/>
          </p:cNvSpPr>
          <p:nvPr>
            <p:ph type="title"/>
          </p:nvPr>
        </p:nvSpPr>
        <p:spPr/>
        <p:txBody>
          <a:bodyPr/>
          <a:lstStyle/>
          <a:p>
            <a:r>
              <a:rPr lang="en-GB" dirty="0"/>
              <a:t>Day 1 top 20 changes</a:t>
            </a:r>
          </a:p>
        </p:txBody>
      </p:sp>
      <p:sp>
        <p:nvSpPr>
          <p:cNvPr id="3" name="Content Placeholder 2">
            <a:extLst>
              <a:ext uri="{FF2B5EF4-FFF2-40B4-BE49-F238E27FC236}">
                <a16:creationId xmlns:a16="http://schemas.microsoft.com/office/drawing/2014/main" id="{A6142769-3442-4AF5-A3A9-16A555FB8F8B}"/>
              </a:ext>
            </a:extLst>
          </p:cNvPr>
          <p:cNvSpPr>
            <a:spLocks noGrp="1"/>
          </p:cNvSpPr>
          <p:nvPr>
            <p:ph idx="1"/>
          </p:nvPr>
        </p:nvSpPr>
        <p:spPr>
          <a:xfrm>
            <a:off x="268680" y="973996"/>
            <a:ext cx="11815447" cy="5497763"/>
          </a:xfrm>
        </p:spPr>
        <p:txBody>
          <a:bodyPr/>
          <a:lstStyle/>
          <a:p>
            <a:pPr marL="0" indent="0">
              <a:buNone/>
            </a:pPr>
            <a:r>
              <a:rPr lang="en-GB" b="1" dirty="0">
                <a:solidFill>
                  <a:schemeClr val="accent4"/>
                </a:solidFill>
              </a:rPr>
              <a:t>Probation Services to Court </a:t>
            </a:r>
            <a:endParaRPr lang="en-GB" dirty="0">
              <a:solidFill>
                <a:schemeClr val="accent4"/>
              </a:solidFill>
            </a:endParaRPr>
          </a:p>
          <a:p>
            <a:pPr marL="0" indent="0">
              <a:buNone/>
            </a:pPr>
            <a:r>
              <a:rPr lang="en-GB" dirty="0"/>
              <a:t>1.  New digital service to identify people on probation in court</a:t>
            </a:r>
          </a:p>
          <a:p>
            <a:pPr marL="0" indent="0">
              <a:buNone/>
            </a:pPr>
            <a:r>
              <a:rPr lang="en-GB" b="1" dirty="0"/>
              <a:t> </a:t>
            </a:r>
            <a:endParaRPr lang="en-GB" dirty="0"/>
          </a:p>
          <a:p>
            <a:pPr marL="0" indent="0">
              <a:buNone/>
            </a:pPr>
            <a:r>
              <a:rPr lang="en-GB" b="1" dirty="0">
                <a:solidFill>
                  <a:schemeClr val="accent4"/>
                </a:solidFill>
              </a:rPr>
              <a:t>Custodial sentencing</a:t>
            </a:r>
            <a:endParaRPr lang="en-GB" dirty="0">
              <a:solidFill>
                <a:schemeClr val="accent4"/>
              </a:solidFill>
            </a:endParaRPr>
          </a:p>
          <a:p>
            <a:pPr marL="0" indent="0">
              <a:buNone/>
            </a:pPr>
            <a:r>
              <a:rPr lang="en-GB" dirty="0"/>
              <a:t>2.  New Commissioned Rehabilitative Services for accommodation and mentoring</a:t>
            </a:r>
          </a:p>
          <a:p>
            <a:pPr marL="0" indent="0">
              <a:buNone/>
            </a:pPr>
            <a:r>
              <a:rPr lang="en-GB" dirty="0"/>
              <a:t>3.  Basic Custody Screening Tool 2;  BCST-2 part 2 pre release resettlement plans are no longer used for high risk people on probation</a:t>
            </a:r>
          </a:p>
          <a:p>
            <a:pPr marL="0" indent="0">
              <a:buNone/>
            </a:pPr>
            <a:r>
              <a:rPr lang="en-GB" dirty="0"/>
              <a:t>4.  Handover reports shared with Enhanced Through the Gate staff</a:t>
            </a:r>
          </a:p>
          <a:p>
            <a:pPr marL="0" indent="0">
              <a:buNone/>
            </a:pPr>
            <a:r>
              <a:rPr lang="en-GB" dirty="0"/>
              <a:t>5.  New Short Sentence function in some regions </a:t>
            </a:r>
          </a:p>
          <a:p>
            <a:pPr marL="0" indent="0">
              <a:buNone/>
            </a:pPr>
            <a:endParaRPr lang="en-GB" dirty="0"/>
          </a:p>
          <a:p>
            <a:pPr marL="0" indent="0">
              <a:buNone/>
            </a:pPr>
            <a:r>
              <a:rPr lang="en-GB" b="1" dirty="0">
                <a:solidFill>
                  <a:schemeClr val="accent4"/>
                </a:solidFill>
              </a:rPr>
              <a:t>Case allocation</a:t>
            </a:r>
            <a:endParaRPr lang="en-GB" dirty="0">
              <a:solidFill>
                <a:schemeClr val="accent4"/>
              </a:solidFill>
            </a:endParaRPr>
          </a:p>
          <a:p>
            <a:pPr marL="0" indent="0">
              <a:buNone/>
            </a:pPr>
            <a:r>
              <a:rPr lang="en-GB" dirty="0"/>
              <a:t>6.  New Unified Tiering Model</a:t>
            </a:r>
          </a:p>
          <a:p>
            <a:pPr marL="0" indent="0">
              <a:buNone/>
            </a:pPr>
            <a:r>
              <a:rPr lang="en-GB" dirty="0"/>
              <a:t>7.  Optional:  former CRCs move to Workload Measurement Tool, remove their tiering processes</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DA44651E-ACB1-4BD8-9958-2922B8D8692A}"/>
              </a:ext>
            </a:extLst>
          </p:cNvPr>
          <p:cNvSpPr>
            <a:spLocks noGrp="1"/>
          </p:cNvSpPr>
          <p:nvPr>
            <p:ph type="sldNum" sz="quarter" idx="10"/>
          </p:nvPr>
        </p:nvSpPr>
        <p:spPr/>
        <p:txBody>
          <a:bodyPr/>
          <a:lstStyle/>
          <a:p>
            <a:pPr>
              <a:defRPr/>
            </a:pPr>
            <a:fld id="{8DA62C57-F68F-4167-9CC7-0D93D0D78B03}" type="slidenum">
              <a:rPr lang="en-GB" smtClean="0"/>
              <a:pPr>
                <a:defRPr/>
              </a:pPr>
              <a:t>6</a:t>
            </a:fld>
            <a:endParaRPr lang="en-GB" dirty="0"/>
          </a:p>
        </p:txBody>
      </p:sp>
      <p:pic>
        <p:nvPicPr>
          <p:cNvPr id="6" name="Picture 5">
            <a:extLst>
              <a:ext uri="{FF2B5EF4-FFF2-40B4-BE49-F238E27FC236}">
                <a16:creationId xmlns:a16="http://schemas.microsoft.com/office/drawing/2014/main" id="{ED0AF695-56F3-41FA-834F-3D5BF0BE4943}"/>
              </a:ext>
            </a:extLst>
          </p:cNvPr>
          <p:cNvPicPr>
            <a:picLocks noChangeAspect="1"/>
          </p:cNvPicPr>
          <p:nvPr/>
        </p:nvPicPr>
        <p:blipFill>
          <a:blip r:embed="rId2"/>
          <a:stretch>
            <a:fillRect/>
          </a:stretch>
        </p:blipFill>
        <p:spPr>
          <a:xfrm>
            <a:off x="7756989" y="0"/>
            <a:ext cx="3902212" cy="2576460"/>
          </a:xfrm>
          <a:prstGeom prst="rect">
            <a:avLst/>
          </a:prstGeom>
        </p:spPr>
      </p:pic>
    </p:spTree>
    <p:extLst>
      <p:ext uri="{BB962C8B-B14F-4D97-AF65-F5344CB8AC3E}">
        <p14:creationId xmlns:p14="http://schemas.microsoft.com/office/powerpoint/2010/main" val="51063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67B5-D33F-482A-B36D-F24E03243C26}"/>
              </a:ext>
            </a:extLst>
          </p:cNvPr>
          <p:cNvSpPr>
            <a:spLocks noGrp="1"/>
          </p:cNvSpPr>
          <p:nvPr>
            <p:ph type="title"/>
          </p:nvPr>
        </p:nvSpPr>
        <p:spPr/>
        <p:txBody>
          <a:bodyPr/>
          <a:lstStyle/>
          <a:p>
            <a:r>
              <a:rPr lang="en-GB" dirty="0"/>
              <a:t>Day 1 top 20 changes</a:t>
            </a:r>
          </a:p>
        </p:txBody>
      </p:sp>
      <p:sp>
        <p:nvSpPr>
          <p:cNvPr id="3" name="Content Placeholder 2">
            <a:extLst>
              <a:ext uri="{FF2B5EF4-FFF2-40B4-BE49-F238E27FC236}">
                <a16:creationId xmlns:a16="http://schemas.microsoft.com/office/drawing/2014/main" id="{D58F6267-7FC3-478A-9E10-8BB8FBBD1D45}"/>
              </a:ext>
            </a:extLst>
          </p:cNvPr>
          <p:cNvSpPr>
            <a:spLocks noGrp="1"/>
          </p:cNvSpPr>
          <p:nvPr>
            <p:ph idx="1"/>
          </p:nvPr>
        </p:nvSpPr>
        <p:spPr>
          <a:xfrm>
            <a:off x="527051" y="978279"/>
            <a:ext cx="11485491" cy="5133776"/>
          </a:xfrm>
        </p:spPr>
        <p:txBody>
          <a:bodyPr/>
          <a:lstStyle/>
          <a:p>
            <a:pPr marL="0" indent="0">
              <a:buNone/>
            </a:pPr>
            <a:r>
              <a:rPr lang="en-GB" sz="1900" b="1" dirty="0"/>
              <a:t> </a:t>
            </a:r>
            <a:endParaRPr lang="en-GB" sz="1900" dirty="0"/>
          </a:p>
          <a:p>
            <a:pPr marL="0" indent="0">
              <a:buNone/>
            </a:pPr>
            <a:r>
              <a:rPr lang="en-GB" b="1" dirty="0">
                <a:solidFill>
                  <a:schemeClr val="accent4"/>
                </a:solidFill>
              </a:rPr>
              <a:t>Sentence planning</a:t>
            </a:r>
            <a:endParaRPr lang="en-GB" dirty="0">
              <a:solidFill>
                <a:schemeClr val="accent4"/>
              </a:solidFill>
            </a:endParaRPr>
          </a:p>
          <a:p>
            <a:pPr marL="0" indent="0">
              <a:buNone/>
            </a:pPr>
            <a:r>
              <a:rPr lang="en-GB" sz="1900" dirty="0"/>
              <a:t>8.  New process to find Commissioned Rehabilitative Services </a:t>
            </a:r>
          </a:p>
          <a:p>
            <a:pPr marL="0" indent="0">
              <a:buNone/>
            </a:pPr>
            <a:r>
              <a:rPr lang="en-GB" sz="1900" dirty="0"/>
              <a:t>9.  New referral process for new Commissioned Rehabilitative Services</a:t>
            </a:r>
          </a:p>
          <a:p>
            <a:pPr marL="0" indent="0">
              <a:buNone/>
            </a:pPr>
            <a:r>
              <a:rPr lang="en-GB" sz="1900" dirty="0"/>
              <a:t>10.  New digital service to support new processes – Refer and Monitor an Intervention</a:t>
            </a:r>
          </a:p>
          <a:p>
            <a:pPr marL="0" indent="0">
              <a:buNone/>
            </a:pPr>
            <a:r>
              <a:rPr lang="en-GB" sz="1900" dirty="0"/>
              <a:t> </a:t>
            </a:r>
          </a:p>
          <a:p>
            <a:pPr marL="0" indent="0">
              <a:buNone/>
            </a:pPr>
            <a:r>
              <a:rPr lang="en-GB" b="1" dirty="0">
                <a:solidFill>
                  <a:schemeClr val="accent4"/>
                </a:solidFill>
              </a:rPr>
              <a:t>Sentence management</a:t>
            </a:r>
            <a:endParaRPr lang="en-GB" dirty="0">
              <a:solidFill>
                <a:schemeClr val="accent4"/>
              </a:solidFill>
            </a:endParaRPr>
          </a:p>
          <a:p>
            <a:pPr marL="0" indent="0">
              <a:buNone/>
            </a:pPr>
            <a:r>
              <a:rPr lang="en-GB" sz="1900" dirty="0"/>
              <a:t>11.  Probation practitioners delivering change work</a:t>
            </a:r>
          </a:p>
          <a:p>
            <a:pPr marL="0" indent="0">
              <a:buNone/>
            </a:pPr>
            <a:r>
              <a:rPr lang="en-GB" sz="1900" dirty="0"/>
              <a:t>12.  New induction pack </a:t>
            </a:r>
          </a:p>
          <a:p>
            <a:pPr marL="0" indent="0">
              <a:buNone/>
            </a:pPr>
            <a:r>
              <a:rPr lang="en-GB" sz="1900" dirty="0"/>
              <a:t>13.  Revised transfers process</a:t>
            </a:r>
          </a:p>
          <a:p>
            <a:pPr marL="0" indent="0">
              <a:buNone/>
            </a:pPr>
            <a:r>
              <a:rPr lang="en-GB" sz="1900" dirty="0"/>
              <a:t>14.  Revised recall sign off process</a:t>
            </a:r>
          </a:p>
        </p:txBody>
      </p:sp>
      <p:sp>
        <p:nvSpPr>
          <p:cNvPr id="4" name="Slide Number Placeholder 3">
            <a:extLst>
              <a:ext uri="{FF2B5EF4-FFF2-40B4-BE49-F238E27FC236}">
                <a16:creationId xmlns:a16="http://schemas.microsoft.com/office/drawing/2014/main" id="{0F50B0E8-64A9-4E64-98EF-AFB7DD49ED64}"/>
              </a:ext>
            </a:extLst>
          </p:cNvPr>
          <p:cNvSpPr>
            <a:spLocks noGrp="1"/>
          </p:cNvSpPr>
          <p:nvPr>
            <p:ph type="sldNum" sz="quarter" idx="10"/>
          </p:nvPr>
        </p:nvSpPr>
        <p:spPr/>
        <p:txBody>
          <a:bodyPr/>
          <a:lstStyle/>
          <a:p>
            <a:pPr>
              <a:defRPr/>
            </a:pPr>
            <a:fld id="{8DA62C57-F68F-4167-9CC7-0D93D0D78B03}" type="slidenum">
              <a:rPr lang="en-GB" smtClean="0"/>
              <a:pPr>
                <a:defRPr/>
              </a:pPr>
              <a:t>7</a:t>
            </a:fld>
            <a:endParaRPr lang="en-GB" dirty="0"/>
          </a:p>
        </p:txBody>
      </p:sp>
      <p:pic>
        <p:nvPicPr>
          <p:cNvPr id="6" name="Picture 5">
            <a:extLst>
              <a:ext uri="{FF2B5EF4-FFF2-40B4-BE49-F238E27FC236}">
                <a16:creationId xmlns:a16="http://schemas.microsoft.com/office/drawing/2014/main" id="{ED091E56-7616-48E4-A143-453E2FBF44C6}"/>
              </a:ext>
            </a:extLst>
          </p:cNvPr>
          <p:cNvPicPr>
            <a:picLocks noChangeAspect="1"/>
          </p:cNvPicPr>
          <p:nvPr/>
        </p:nvPicPr>
        <p:blipFill rotWithShape="1">
          <a:blip r:embed="rId2"/>
          <a:srcRect l="5028" t="10691" r="4694" b="9026"/>
          <a:stretch/>
        </p:blipFill>
        <p:spPr>
          <a:xfrm>
            <a:off x="7701599" y="2782686"/>
            <a:ext cx="3743814" cy="3329369"/>
          </a:xfrm>
          <a:prstGeom prst="rect">
            <a:avLst/>
          </a:prstGeom>
        </p:spPr>
      </p:pic>
    </p:spTree>
    <p:extLst>
      <p:ext uri="{BB962C8B-B14F-4D97-AF65-F5344CB8AC3E}">
        <p14:creationId xmlns:p14="http://schemas.microsoft.com/office/powerpoint/2010/main" val="210348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6C6E-E8E2-40E6-8FFC-FC16486255C7}"/>
              </a:ext>
            </a:extLst>
          </p:cNvPr>
          <p:cNvSpPr>
            <a:spLocks noGrp="1"/>
          </p:cNvSpPr>
          <p:nvPr>
            <p:ph type="title"/>
          </p:nvPr>
        </p:nvSpPr>
        <p:spPr/>
        <p:txBody>
          <a:bodyPr/>
          <a:lstStyle/>
          <a:p>
            <a:r>
              <a:rPr lang="en-GB" dirty="0"/>
              <a:t>Day 1 top 20 changes</a:t>
            </a:r>
          </a:p>
        </p:txBody>
      </p:sp>
      <p:sp>
        <p:nvSpPr>
          <p:cNvPr id="3" name="Content Placeholder 2">
            <a:extLst>
              <a:ext uri="{FF2B5EF4-FFF2-40B4-BE49-F238E27FC236}">
                <a16:creationId xmlns:a16="http://schemas.microsoft.com/office/drawing/2014/main" id="{A3D1882B-3D6A-4765-9560-8C4FBB447B5A}"/>
              </a:ext>
            </a:extLst>
          </p:cNvPr>
          <p:cNvSpPr>
            <a:spLocks noGrp="1"/>
          </p:cNvSpPr>
          <p:nvPr>
            <p:ph idx="1"/>
          </p:nvPr>
        </p:nvSpPr>
        <p:spPr>
          <a:xfrm>
            <a:off x="525534" y="2626172"/>
            <a:ext cx="11133667" cy="3178728"/>
          </a:xfrm>
        </p:spPr>
        <p:txBody>
          <a:bodyPr/>
          <a:lstStyle/>
          <a:p>
            <a:pPr marL="0" indent="0">
              <a:buNone/>
            </a:pPr>
            <a:r>
              <a:rPr lang="en-GB" b="1" dirty="0">
                <a:solidFill>
                  <a:schemeClr val="accent4"/>
                </a:solidFill>
              </a:rPr>
              <a:t>Intervention delivery</a:t>
            </a:r>
            <a:endParaRPr lang="en-GB" dirty="0">
              <a:solidFill>
                <a:schemeClr val="accent4"/>
              </a:solidFill>
            </a:endParaRPr>
          </a:p>
          <a:p>
            <a:pPr marL="0" indent="0">
              <a:buNone/>
            </a:pPr>
            <a:r>
              <a:rPr lang="en-GB" dirty="0"/>
              <a:t>15.  Unpaid Work delivered in house</a:t>
            </a:r>
          </a:p>
          <a:p>
            <a:pPr marL="0" indent="0">
              <a:buNone/>
            </a:pPr>
            <a:r>
              <a:rPr lang="en-GB" dirty="0"/>
              <a:t>16.  Removal of CRC Unpaid Work nomination processes</a:t>
            </a:r>
          </a:p>
          <a:p>
            <a:pPr marL="0" indent="0">
              <a:buNone/>
            </a:pPr>
            <a:r>
              <a:rPr lang="en-GB" dirty="0"/>
              <a:t>17.  Accredited Programmes and Structured Interventions delivered in house</a:t>
            </a:r>
          </a:p>
          <a:p>
            <a:pPr marL="0" indent="0">
              <a:buNone/>
            </a:pPr>
            <a:r>
              <a:rPr lang="en-GB" dirty="0"/>
              <a:t>18.  New Commissioned Rehabilitative Services</a:t>
            </a:r>
          </a:p>
          <a:p>
            <a:pPr marL="0" indent="0">
              <a:buNone/>
            </a:pPr>
            <a:r>
              <a:rPr lang="en-GB" dirty="0"/>
              <a:t>19.  New Commissioned Rehabilitative Services Providers</a:t>
            </a:r>
          </a:p>
          <a:p>
            <a:pPr marL="0" indent="0">
              <a:buNone/>
            </a:pPr>
            <a:r>
              <a:rPr lang="en-GB" dirty="0"/>
              <a:t>20.  New target to review Accredited Programmes and Structured Interventions cases</a:t>
            </a:r>
          </a:p>
          <a:p>
            <a:pPr marL="0" indent="0">
              <a:buNone/>
            </a:pPr>
            <a:endParaRPr lang="en-GB" dirty="0"/>
          </a:p>
        </p:txBody>
      </p:sp>
      <p:sp>
        <p:nvSpPr>
          <p:cNvPr id="4" name="Slide Number Placeholder 3">
            <a:extLst>
              <a:ext uri="{FF2B5EF4-FFF2-40B4-BE49-F238E27FC236}">
                <a16:creationId xmlns:a16="http://schemas.microsoft.com/office/drawing/2014/main" id="{8F5C5D34-6C8C-4D45-8815-CAF30AC61EA4}"/>
              </a:ext>
            </a:extLst>
          </p:cNvPr>
          <p:cNvSpPr>
            <a:spLocks noGrp="1"/>
          </p:cNvSpPr>
          <p:nvPr>
            <p:ph type="sldNum" sz="quarter" idx="10"/>
          </p:nvPr>
        </p:nvSpPr>
        <p:spPr/>
        <p:txBody>
          <a:bodyPr/>
          <a:lstStyle/>
          <a:p>
            <a:pPr>
              <a:defRPr/>
            </a:pPr>
            <a:fld id="{8DA62C57-F68F-4167-9CC7-0D93D0D78B03}" type="slidenum">
              <a:rPr lang="en-GB" smtClean="0"/>
              <a:pPr>
                <a:defRPr/>
              </a:pPr>
              <a:t>8</a:t>
            </a:fld>
            <a:endParaRPr lang="en-GB" dirty="0"/>
          </a:p>
        </p:txBody>
      </p:sp>
      <p:pic>
        <p:nvPicPr>
          <p:cNvPr id="5" name="Picture 4">
            <a:extLst>
              <a:ext uri="{FF2B5EF4-FFF2-40B4-BE49-F238E27FC236}">
                <a16:creationId xmlns:a16="http://schemas.microsoft.com/office/drawing/2014/main" id="{2A97DC0C-CD00-437D-A394-00299A0FBC34}"/>
              </a:ext>
            </a:extLst>
          </p:cNvPr>
          <p:cNvPicPr>
            <a:picLocks noChangeAspect="1"/>
          </p:cNvPicPr>
          <p:nvPr/>
        </p:nvPicPr>
        <p:blipFill rotWithShape="1">
          <a:blip r:embed="rId2"/>
          <a:srcRect l="1600" t="17496" b="19675"/>
          <a:stretch/>
        </p:blipFill>
        <p:spPr>
          <a:xfrm>
            <a:off x="5527497" y="228889"/>
            <a:ext cx="5011821" cy="3200111"/>
          </a:xfrm>
          <a:prstGeom prst="rect">
            <a:avLst/>
          </a:prstGeom>
        </p:spPr>
      </p:pic>
    </p:spTree>
    <p:extLst>
      <p:ext uri="{BB962C8B-B14F-4D97-AF65-F5344CB8AC3E}">
        <p14:creationId xmlns:p14="http://schemas.microsoft.com/office/powerpoint/2010/main" val="169717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17F1-2174-42CB-BA8F-E83FF49E739D}"/>
              </a:ext>
            </a:extLst>
          </p:cNvPr>
          <p:cNvSpPr>
            <a:spLocks noGrp="1"/>
          </p:cNvSpPr>
          <p:nvPr>
            <p:ph type="title"/>
          </p:nvPr>
        </p:nvSpPr>
        <p:spPr/>
        <p:txBody>
          <a:bodyPr/>
          <a:lstStyle/>
          <a:p>
            <a:r>
              <a:rPr lang="en-GB" dirty="0"/>
              <a:t>Unified Tiering Model calculation change</a:t>
            </a:r>
          </a:p>
        </p:txBody>
      </p:sp>
      <p:sp>
        <p:nvSpPr>
          <p:cNvPr id="3" name="Content Placeholder 2">
            <a:extLst>
              <a:ext uri="{FF2B5EF4-FFF2-40B4-BE49-F238E27FC236}">
                <a16:creationId xmlns:a16="http://schemas.microsoft.com/office/drawing/2014/main" id="{E15BC2A7-01FF-4647-96CE-EAECDF551F3D}"/>
              </a:ext>
            </a:extLst>
          </p:cNvPr>
          <p:cNvSpPr>
            <a:spLocks noGrp="1"/>
          </p:cNvSpPr>
          <p:nvPr>
            <p:ph idx="1"/>
          </p:nvPr>
        </p:nvSpPr>
        <p:spPr>
          <a:xfrm>
            <a:off x="527052" y="1356619"/>
            <a:ext cx="7997824" cy="4586287"/>
          </a:xfrm>
        </p:spPr>
        <p:txBody>
          <a:bodyPr/>
          <a:lstStyle/>
          <a:p>
            <a:r>
              <a:rPr lang="en-GB" dirty="0"/>
              <a:t>We have refined the way in which tiering calculations are done in our Unified Tiering Model </a:t>
            </a:r>
          </a:p>
          <a:p>
            <a:r>
              <a:rPr lang="en-GB" dirty="0"/>
              <a:t>This has resulted in a small number of cases which were initially incorrectly scored Tier A being changed to Tier B</a:t>
            </a:r>
          </a:p>
          <a:p>
            <a:r>
              <a:rPr lang="en-GB" dirty="0"/>
              <a:t>These changes were applied on 28 May 2021 and were reflected in the Workload Measurement Tool for 1</a:t>
            </a:r>
            <a:r>
              <a:rPr lang="en-GB" baseline="30000" dirty="0"/>
              <a:t> </a:t>
            </a:r>
            <a:r>
              <a:rPr lang="en-GB" dirty="0"/>
              <a:t>June</a:t>
            </a:r>
          </a:p>
          <a:p>
            <a:r>
              <a:rPr lang="en-GB" dirty="0"/>
              <a:t>Relevant Unified Tiering Model guidance has been amended to reflect the </a:t>
            </a:r>
            <a:r>
              <a:rPr lang="en-GB" i="1" dirty="0"/>
              <a:t>Assess and Protect calculation</a:t>
            </a:r>
            <a:r>
              <a:rPr lang="en-GB" dirty="0"/>
              <a:t> to ensure that only Tier A includes Very High </a:t>
            </a:r>
            <a:r>
              <a:rPr lang="en-GB" dirty="0" err="1"/>
              <a:t>RoSH</a:t>
            </a:r>
            <a:r>
              <a:rPr lang="en-GB" dirty="0"/>
              <a:t> and / or MAPPA level 2 / 3 cases</a:t>
            </a:r>
          </a:p>
          <a:p>
            <a:r>
              <a:rPr lang="en-GB" dirty="0"/>
              <a:t>Please see our Staff Guidance and Tiering / Case Allocation Framework in </a:t>
            </a:r>
            <a:r>
              <a:rPr lang="en-GB" u="sng" dirty="0" err="1">
                <a:hlinkClick r:id="rId2"/>
              </a:rPr>
              <a:t>EQuiP</a:t>
            </a:r>
            <a:r>
              <a:rPr lang="en-GB" dirty="0"/>
              <a:t>   </a:t>
            </a:r>
          </a:p>
          <a:p>
            <a:endParaRPr lang="en-GB" dirty="0"/>
          </a:p>
        </p:txBody>
      </p:sp>
      <p:sp>
        <p:nvSpPr>
          <p:cNvPr id="4" name="Slide Number Placeholder 3">
            <a:extLst>
              <a:ext uri="{FF2B5EF4-FFF2-40B4-BE49-F238E27FC236}">
                <a16:creationId xmlns:a16="http://schemas.microsoft.com/office/drawing/2014/main" id="{84DA22F0-5209-4AB3-BB0D-0A779599B2A4}"/>
              </a:ext>
            </a:extLst>
          </p:cNvPr>
          <p:cNvSpPr>
            <a:spLocks noGrp="1"/>
          </p:cNvSpPr>
          <p:nvPr>
            <p:ph type="sldNum" sz="quarter" idx="10"/>
          </p:nvPr>
        </p:nvSpPr>
        <p:spPr/>
        <p:txBody>
          <a:bodyPr/>
          <a:lstStyle/>
          <a:p>
            <a:pPr>
              <a:defRPr/>
            </a:pPr>
            <a:fld id="{8DA62C57-F68F-4167-9CC7-0D93D0D78B03}" type="slidenum">
              <a:rPr lang="en-GB" smtClean="0"/>
              <a:pPr>
                <a:defRPr/>
              </a:pPr>
              <a:t>9</a:t>
            </a:fld>
            <a:endParaRPr lang="en-GB" dirty="0"/>
          </a:p>
        </p:txBody>
      </p:sp>
      <p:pic>
        <p:nvPicPr>
          <p:cNvPr id="5" name="Picture 4">
            <a:extLst>
              <a:ext uri="{FF2B5EF4-FFF2-40B4-BE49-F238E27FC236}">
                <a16:creationId xmlns:a16="http://schemas.microsoft.com/office/drawing/2014/main" id="{32467643-B24F-40B4-8451-DB19116435AF}"/>
              </a:ext>
            </a:extLst>
          </p:cNvPr>
          <p:cNvPicPr>
            <a:picLocks noChangeAspect="1"/>
          </p:cNvPicPr>
          <p:nvPr/>
        </p:nvPicPr>
        <p:blipFill rotWithShape="1">
          <a:blip r:embed="rId3"/>
          <a:srcRect l="17322" t="3029" r="16053" b="1697"/>
          <a:stretch/>
        </p:blipFill>
        <p:spPr>
          <a:xfrm>
            <a:off x="8791575" y="1010793"/>
            <a:ext cx="3028949" cy="4331397"/>
          </a:xfrm>
          <a:prstGeom prst="rect">
            <a:avLst/>
          </a:prstGeom>
        </p:spPr>
      </p:pic>
    </p:spTree>
    <p:extLst>
      <p:ext uri="{BB962C8B-B14F-4D97-AF65-F5344CB8AC3E}">
        <p14:creationId xmlns:p14="http://schemas.microsoft.com/office/powerpoint/2010/main" val="3116219948"/>
      </p:ext>
    </p:extLst>
  </p:cSld>
  <p:clrMapOvr>
    <a:masterClrMapping/>
  </p:clrMapOvr>
</p:sld>
</file>

<file path=ppt/theme/theme1.xml><?xml version="1.0" encoding="utf-8"?>
<a:theme xmlns:a="http://schemas.openxmlformats.org/drawingml/2006/main" name="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2.xml><?xml version="1.0" encoding="utf-8"?>
<a:theme xmlns:a="http://schemas.openxmlformats.org/drawingml/2006/main" name="2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3.xml><?xml version="1.0" encoding="utf-8"?>
<a:theme xmlns:a="http://schemas.openxmlformats.org/drawingml/2006/main" name="3_Office Theme">
  <a:themeElements>
    <a:clrScheme name="HMPPS Colours">
      <a:dk1>
        <a:sysClr val="windowText" lastClr="000000"/>
      </a:dk1>
      <a:lt1>
        <a:sysClr val="window" lastClr="FFFFFF"/>
      </a:lt1>
      <a:dk2>
        <a:srgbClr val="7F4098"/>
      </a:dk2>
      <a:lt2>
        <a:srgbClr val="E7E6E6"/>
      </a:lt2>
      <a:accent1>
        <a:srgbClr val="7F4098"/>
      </a:accent1>
      <a:accent2>
        <a:srgbClr val="D0B9DA"/>
      </a:accent2>
      <a:accent3>
        <a:srgbClr val="F3EEF6"/>
      </a:accent3>
      <a:accent4>
        <a:srgbClr val="0096D7"/>
      </a:accent4>
      <a:accent5>
        <a:srgbClr val="A3D9F0"/>
      </a:accent5>
      <a:accent6>
        <a:srgbClr val="E8F5F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329162D-B8E6-4C67-889A-11B61790BDAE}" vid="{4B8DA0D7-C7EE-4848-9B10-395542E678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2232</TotalTime>
  <Words>2768</Words>
  <Application>Microsoft Office PowerPoint</Application>
  <PresentationFormat>Widescreen</PresentationFormat>
  <Paragraphs>267</Paragraphs>
  <Slides>31</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31</vt:i4>
      </vt:variant>
    </vt:vector>
  </HeadingPairs>
  <TitlesOfParts>
    <vt:vector size="37" baseType="lpstr">
      <vt:lpstr>Arial</vt:lpstr>
      <vt:lpstr>Calibri</vt:lpstr>
      <vt:lpstr>Ink Free</vt:lpstr>
      <vt:lpstr>Office Theme</vt:lpstr>
      <vt:lpstr>2_Office Theme</vt:lpstr>
      <vt:lpstr>3_Office Theme</vt:lpstr>
      <vt:lpstr>July 2021 Regional Team Briefing </vt:lpstr>
      <vt:lpstr>Regional Team Briefing purpose </vt:lpstr>
      <vt:lpstr>Today’s conversation – new this month </vt:lpstr>
      <vt:lpstr>Celebrating our new Probation Service </vt:lpstr>
      <vt:lpstr>Lord Chancellor celebrates our new Probation Service </vt:lpstr>
      <vt:lpstr>Day 1 top 20 changes</vt:lpstr>
      <vt:lpstr>Day 1 top 20 changes</vt:lpstr>
      <vt:lpstr>Day 1 top 20 changes</vt:lpstr>
      <vt:lpstr>Unified Tiering Model calculation change</vt:lpstr>
      <vt:lpstr>Estates Case Study: Flagship Manchester site gets colleague approval </vt:lpstr>
      <vt:lpstr>Flagship Manchester site gets colleague approval </vt:lpstr>
      <vt:lpstr>New on the Welcome Hub</vt:lpstr>
      <vt:lpstr>The following section is primarily applicable to new joiners from the NPS, CRCs, parent organisations and supply chain organisations</vt:lpstr>
      <vt:lpstr>Competency Based Framework (CBF) for new joiners </vt:lpstr>
      <vt:lpstr>Competency Based Framework (CBF) trial year milestones</vt:lpstr>
      <vt:lpstr>Transition learning</vt:lpstr>
      <vt:lpstr>Learning records</vt:lpstr>
      <vt:lpstr>Summary update on staff transfer activities</vt:lpstr>
      <vt:lpstr>PowerPoint Presentation</vt:lpstr>
      <vt:lpstr>PowerPoint Presentation</vt:lpstr>
      <vt:lpstr>PowerPoint Presentation</vt:lpstr>
      <vt:lpstr>PowerPoint Presentation</vt:lpstr>
      <vt:lpstr>FAQs on the Transfer letters</vt:lpstr>
      <vt:lpstr>PowerPoint Presentation</vt:lpstr>
      <vt:lpstr>Supporting line managers through the transition </vt:lpstr>
      <vt:lpstr>Support for HR/ people queries</vt:lpstr>
      <vt:lpstr>PowerPoint Presentation</vt:lpstr>
      <vt:lpstr>Region July areas of focus </vt:lpstr>
      <vt:lpstr>Team impacts </vt:lpstr>
      <vt:lpstr>Thoughts, feedback and 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2021 Regional Team Briefing</dc:title>
  <dc:creator>Croft, Karen</dc:creator>
  <cp:lastModifiedBy>Darby,  Paul</cp:lastModifiedBy>
  <cp:revision>692</cp:revision>
  <dcterms:created xsi:type="dcterms:W3CDTF">2021-02-24T11:09:54Z</dcterms:created>
  <dcterms:modified xsi:type="dcterms:W3CDTF">2021-07-05T14:16:56Z</dcterms:modified>
</cp:coreProperties>
</file>