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689" r:id="rId3"/>
  </p:sldMasterIdLst>
  <p:notesMasterIdLst>
    <p:notesMasterId r:id="rId45"/>
  </p:notesMasterIdLst>
  <p:sldIdLst>
    <p:sldId id="1048" r:id="rId4"/>
    <p:sldId id="7758" r:id="rId5"/>
    <p:sldId id="1050" r:id="rId6"/>
    <p:sldId id="1070" r:id="rId7"/>
    <p:sldId id="1071" r:id="rId8"/>
    <p:sldId id="1068" r:id="rId9"/>
    <p:sldId id="7757" r:id="rId10"/>
    <p:sldId id="7771" r:id="rId11"/>
    <p:sldId id="1062" r:id="rId12"/>
    <p:sldId id="7772" r:id="rId13"/>
    <p:sldId id="7773" r:id="rId14"/>
    <p:sldId id="7770" r:id="rId15"/>
    <p:sldId id="1060" r:id="rId16"/>
    <p:sldId id="1061" r:id="rId17"/>
    <p:sldId id="1063" r:id="rId18"/>
    <p:sldId id="1065" r:id="rId19"/>
    <p:sldId id="7759" r:id="rId20"/>
    <p:sldId id="7769" r:id="rId21"/>
    <p:sldId id="1064" r:id="rId22"/>
    <p:sldId id="1005" r:id="rId23"/>
    <p:sldId id="1008" r:id="rId24"/>
    <p:sldId id="1007" r:id="rId25"/>
    <p:sldId id="7776" r:id="rId26"/>
    <p:sldId id="7756" r:id="rId27"/>
    <p:sldId id="7774" r:id="rId28"/>
    <p:sldId id="7775" r:id="rId29"/>
    <p:sldId id="7755" r:id="rId30"/>
    <p:sldId id="7754" r:id="rId31"/>
    <p:sldId id="7768" r:id="rId32"/>
    <p:sldId id="7760" r:id="rId33"/>
    <p:sldId id="7761" r:id="rId34"/>
    <p:sldId id="7762" r:id="rId35"/>
    <p:sldId id="7763" r:id="rId36"/>
    <p:sldId id="7764" r:id="rId37"/>
    <p:sldId id="7765" r:id="rId38"/>
    <p:sldId id="7766" r:id="rId39"/>
    <p:sldId id="7752" r:id="rId40"/>
    <p:sldId id="931" r:id="rId41"/>
    <p:sldId id="1057" r:id="rId42"/>
    <p:sldId id="1058" r:id="rId43"/>
    <p:sldId id="1059" r:id="rId44"/>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eler, Stefan" initials="GS" lastIdx="3" clrIdx="0">
    <p:extLst>
      <p:ext uri="{19B8F6BF-5375-455C-9EA6-DF929625EA0E}">
        <p15:presenceInfo xmlns:p15="http://schemas.microsoft.com/office/powerpoint/2012/main" userId="S::Stefan.Gieler@justice.gov.uk::e9aec3eb-0858-4cae-843d-1db80c44aa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B6D2"/>
    <a:srgbClr val="C69EC3"/>
    <a:srgbClr val="B88AB5"/>
    <a:srgbClr val="8A5486"/>
    <a:srgbClr val="823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91D232-C2C1-497C-AA8A-F5552D74AC31}" v="99" dt="2021-06-01T12:07:38.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3792" autoAdjust="0"/>
  </p:normalViewPr>
  <p:slideViewPr>
    <p:cSldViewPr snapToGrid="0">
      <p:cViewPr varScale="1">
        <p:scale>
          <a:sx n="63" d="100"/>
          <a:sy n="63" d="100"/>
        </p:scale>
        <p:origin x="648"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6" d="100"/>
          <a:sy n="56" d="100"/>
        </p:scale>
        <p:origin x="2636"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46208-7F78-4CA4-BC77-3601A021F2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40193CB-F94C-4450-91D0-0650CFCD5F56}">
      <dgm:prSet phldrT="[Text]" custT="1"/>
      <dgm:spPr>
        <a:solidFill>
          <a:schemeClr val="tx2"/>
        </a:solidFill>
        <a:ln>
          <a:noFill/>
        </a:ln>
      </dgm:spPr>
      <dgm:t>
        <a:bodyPr/>
        <a:lstStyle/>
        <a:p>
          <a:r>
            <a:rPr lang="en-GB" sz="2000" dirty="0"/>
            <a:t>How might these changes affect our team?</a:t>
          </a:r>
        </a:p>
      </dgm:t>
    </dgm:pt>
    <dgm:pt modelId="{0E9B6034-BFF2-4638-8BC8-5B8DF2D6800E}" type="parTrans" cxnId="{8D58BD4B-804F-4F1C-AB4B-7C1B0FF251C7}">
      <dgm:prSet/>
      <dgm:spPr/>
      <dgm:t>
        <a:bodyPr/>
        <a:lstStyle/>
        <a:p>
          <a:endParaRPr lang="en-GB"/>
        </a:p>
      </dgm:t>
    </dgm:pt>
    <dgm:pt modelId="{02D3500F-F106-4B1E-9B73-36C321A78730}" type="sibTrans" cxnId="{8D58BD4B-804F-4F1C-AB4B-7C1B0FF251C7}">
      <dgm:prSet/>
      <dgm:spPr/>
      <dgm:t>
        <a:bodyPr/>
        <a:lstStyle/>
        <a:p>
          <a:endParaRPr lang="en-GB"/>
        </a:p>
      </dgm:t>
    </dgm:pt>
    <dgm:pt modelId="{072D8E17-AF0C-4A10-A143-790051023ECB}">
      <dgm:prSet phldrT="[Text]" custT="1"/>
      <dgm:spPr>
        <a:solidFill>
          <a:srgbClr val="B88AB5"/>
        </a:solidFill>
        <a:ln>
          <a:noFill/>
        </a:ln>
      </dgm:spPr>
      <dgm:t>
        <a:bodyPr/>
        <a:lstStyle/>
        <a:p>
          <a:r>
            <a:rPr lang="en-GB" sz="2000" dirty="0"/>
            <a:t>Are we clear on our individual and team next steps and delivery?</a:t>
          </a:r>
        </a:p>
      </dgm:t>
    </dgm:pt>
    <dgm:pt modelId="{E34F9738-FD1F-48FA-924C-AAC55ADB257F}" type="parTrans" cxnId="{837BA6D3-1123-4038-9FBE-F577F7C564F5}">
      <dgm:prSet/>
      <dgm:spPr/>
      <dgm:t>
        <a:bodyPr/>
        <a:lstStyle/>
        <a:p>
          <a:endParaRPr lang="en-GB"/>
        </a:p>
      </dgm:t>
    </dgm:pt>
    <dgm:pt modelId="{5C48ECDB-726A-41BF-A388-1B30A4DA46EF}" type="sibTrans" cxnId="{837BA6D3-1123-4038-9FBE-F577F7C564F5}">
      <dgm:prSet/>
      <dgm:spPr/>
      <dgm:t>
        <a:bodyPr/>
        <a:lstStyle/>
        <a:p>
          <a:endParaRPr lang="en-GB"/>
        </a:p>
      </dgm:t>
    </dgm:pt>
    <dgm:pt modelId="{929C5B19-94D2-4FD0-B645-54B59D86019A}">
      <dgm:prSet phldrT="[Text]" custT="1"/>
      <dgm:spPr>
        <a:solidFill>
          <a:schemeClr val="accent6">
            <a:lumMod val="50000"/>
          </a:schemeClr>
        </a:solidFill>
        <a:ln>
          <a:noFill/>
        </a:ln>
      </dgm:spPr>
      <dgm:t>
        <a:bodyPr/>
        <a:lstStyle/>
        <a:p>
          <a:r>
            <a:rPr lang="en-GB" sz="2000" dirty="0"/>
            <a:t>How are we managing change?  Do we need support?</a:t>
          </a:r>
        </a:p>
      </dgm:t>
    </dgm:pt>
    <dgm:pt modelId="{DF977788-DD36-4E5B-A613-58BBF14DA500}" type="parTrans" cxnId="{2C8079ED-C6E5-4339-A149-B51B7BFEA51E}">
      <dgm:prSet/>
      <dgm:spPr/>
      <dgm:t>
        <a:bodyPr/>
        <a:lstStyle/>
        <a:p>
          <a:endParaRPr lang="en-GB"/>
        </a:p>
      </dgm:t>
    </dgm:pt>
    <dgm:pt modelId="{463B7534-91DC-44F1-A34F-4B123F29B714}" type="sibTrans" cxnId="{2C8079ED-C6E5-4339-A149-B51B7BFEA51E}">
      <dgm:prSet/>
      <dgm:spPr/>
      <dgm:t>
        <a:bodyPr/>
        <a:lstStyle/>
        <a:p>
          <a:endParaRPr lang="en-GB"/>
        </a:p>
      </dgm:t>
    </dgm:pt>
    <dgm:pt modelId="{09ADD7ED-F3D3-4990-9095-D7584A9C0553}" type="pres">
      <dgm:prSet presAssocID="{CF146208-7F78-4CA4-BC77-3601A021F27D}" presName="linear" presStyleCnt="0">
        <dgm:presLayoutVars>
          <dgm:dir/>
          <dgm:animLvl val="lvl"/>
          <dgm:resizeHandles val="exact"/>
        </dgm:presLayoutVars>
      </dgm:prSet>
      <dgm:spPr/>
    </dgm:pt>
    <dgm:pt modelId="{C7036E02-AD17-49FA-88A4-F1C1FA58D9C4}" type="pres">
      <dgm:prSet presAssocID="{040193CB-F94C-4450-91D0-0650CFCD5F56}" presName="parentLin" presStyleCnt="0"/>
      <dgm:spPr/>
    </dgm:pt>
    <dgm:pt modelId="{04DE415D-510E-4D3C-B7BE-48F7B9DF7C4C}" type="pres">
      <dgm:prSet presAssocID="{040193CB-F94C-4450-91D0-0650CFCD5F56}" presName="parentLeftMargin" presStyleLbl="node1" presStyleIdx="0" presStyleCnt="3"/>
      <dgm:spPr/>
    </dgm:pt>
    <dgm:pt modelId="{AB637719-FEEB-4F64-A14C-AA7761BF2CC4}" type="pres">
      <dgm:prSet presAssocID="{040193CB-F94C-4450-91D0-0650CFCD5F56}" presName="parentText" presStyleLbl="node1" presStyleIdx="0" presStyleCnt="3">
        <dgm:presLayoutVars>
          <dgm:chMax val="0"/>
          <dgm:bulletEnabled val="1"/>
        </dgm:presLayoutVars>
      </dgm:prSet>
      <dgm:spPr/>
    </dgm:pt>
    <dgm:pt modelId="{EFCC871B-BEF6-4E1A-BA3E-848E84E89962}" type="pres">
      <dgm:prSet presAssocID="{040193CB-F94C-4450-91D0-0650CFCD5F56}" presName="negativeSpace" presStyleCnt="0"/>
      <dgm:spPr/>
    </dgm:pt>
    <dgm:pt modelId="{2DBC1FA2-ACB0-4C98-92B2-9AD4C39D550F}" type="pres">
      <dgm:prSet presAssocID="{040193CB-F94C-4450-91D0-0650CFCD5F56}" presName="childText" presStyleLbl="conFgAcc1" presStyleIdx="0" presStyleCnt="3">
        <dgm:presLayoutVars>
          <dgm:bulletEnabled val="1"/>
        </dgm:presLayoutVars>
      </dgm:prSet>
      <dgm:spPr>
        <a:ln w="28575">
          <a:solidFill>
            <a:schemeClr val="bg1">
              <a:lumMod val="50000"/>
            </a:schemeClr>
          </a:solidFill>
        </a:ln>
      </dgm:spPr>
    </dgm:pt>
    <dgm:pt modelId="{60EDA6A4-775B-41D2-A770-2FEB7282F234}" type="pres">
      <dgm:prSet presAssocID="{02D3500F-F106-4B1E-9B73-36C321A78730}" presName="spaceBetweenRectangles" presStyleCnt="0"/>
      <dgm:spPr/>
    </dgm:pt>
    <dgm:pt modelId="{5502882C-5124-45FE-B696-346808FEFE9A}" type="pres">
      <dgm:prSet presAssocID="{072D8E17-AF0C-4A10-A143-790051023ECB}" presName="parentLin" presStyleCnt="0"/>
      <dgm:spPr/>
    </dgm:pt>
    <dgm:pt modelId="{E24ECAE8-312D-4B25-B65B-4DA7196E0AF1}" type="pres">
      <dgm:prSet presAssocID="{072D8E17-AF0C-4A10-A143-790051023ECB}" presName="parentLeftMargin" presStyleLbl="node1" presStyleIdx="0" presStyleCnt="3"/>
      <dgm:spPr/>
    </dgm:pt>
    <dgm:pt modelId="{F5B03DF8-10C7-44CD-A96B-35B97D5F42FB}" type="pres">
      <dgm:prSet presAssocID="{072D8E17-AF0C-4A10-A143-790051023ECB}" presName="parentText" presStyleLbl="node1" presStyleIdx="1" presStyleCnt="3">
        <dgm:presLayoutVars>
          <dgm:chMax val="0"/>
          <dgm:bulletEnabled val="1"/>
        </dgm:presLayoutVars>
      </dgm:prSet>
      <dgm:spPr/>
    </dgm:pt>
    <dgm:pt modelId="{70C8D41F-CB14-45C9-BF0D-072FE69BF1FC}" type="pres">
      <dgm:prSet presAssocID="{072D8E17-AF0C-4A10-A143-790051023ECB}" presName="negativeSpace" presStyleCnt="0"/>
      <dgm:spPr/>
    </dgm:pt>
    <dgm:pt modelId="{CE971A16-963B-4B6A-AAD2-2D174B2AF089}" type="pres">
      <dgm:prSet presAssocID="{072D8E17-AF0C-4A10-A143-790051023ECB}" presName="childText" presStyleLbl="conFgAcc1" presStyleIdx="1" presStyleCnt="3">
        <dgm:presLayoutVars>
          <dgm:bulletEnabled val="1"/>
        </dgm:presLayoutVars>
      </dgm:prSet>
      <dgm:spPr>
        <a:ln w="28575">
          <a:solidFill>
            <a:schemeClr val="bg1">
              <a:lumMod val="50000"/>
            </a:schemeClr>
          </a:solidFill>
        </a:ln>
      </dgm:spPr>
    </dgm:pt>
    <dgm:pt modelId="{F05071C0-BA5C-4ADE-95A6-B1E5F2F6B16A}" type="pres">
      <dgm:prSet presAssocID="{5C48ECDB-726A-41BF-A388-1B30A4DA46EF}" presName="spaceBetweenRectangles" presStyleCnt="0"/>
      <dgm:spPr/>
    </dgm:pt>
    <dgm:pt modelId="{2E4BB535-2F9C-4868-884C-10618B9EFFE6}" type="pres">
      <dgm:prSet presAssocID="{929C5B19-94D2-4FD0-B645-54B59D86019A}" presName="parentLin" presStyleCnt="0"/>
      <dgm:spPr/>
    </dgm:pt>
    <dgm:pt modelId="{F3FE3FDB-3594-4CB3-BE11-24EF9CCF4CFC}" type="pres">
      <dgm:prSet presAssocID="{929C5B19-94D2-4FD0-B645-54B59D86019A}" presName="parentLeftMargin" presStyleLbl="node1" presStyleIdx="1" presStyleCnt="3"/>
      <dgm:spPr/>
    </dgm:pt>
    <dgm:pt modelId="{80995470-B5B3-4FC6-8C40-EF451D499967}" type="pres">
      <dgm:prSet presAssocID="{929C5B19-94D2-4FD0-B645-54B59D86019A}" presName="parentText" presStyleLbl="node1" presStyleIdx="2" presStyleCnt="3">
        <dgm:presLayoutVars>
          <dgm:chMax val="0"/>
          <dgm:bulletEnabled val="1"/>
        </dgm:presLayoutVars>
      </dgm:prSet>
      <dgm:spPr/>
    </dgm:pt>
    <dgm:pt modelId="{20799DFF-70A3-4D66-9C19-326C91EE9B7D}" type="pres">
      <dgm:prSet presAssocID="{929C5B19-94D2-4FD0-B645-54B59D86019A}" presName="negativeSpace" presStyleCnt="0"/>
      <dgm:spPr/>
    </dgm:pt>
    <dgm:pt modelId="{05C1D062-D12D-469C-B8F0-91033F981BC3}" type="pres">
      <dgm:prSet presAssocID="{929C5B19-94D2-4FD0-B645-54B59D86019A}" presName="childText" presStyleLbl="conFgAcc1" presStyleIdx="2" presStyleCnt="3">
        <dgm:presLayoutVars>
          <dgm:bulletEnabled val="1"/>
        </dgm:presLayoutVars>
      </dgm:prSet>
      <dgm:spPr>
        <a:ln w="28575">
          <a:solidFill>
            <a:schemeClr val="bg1">
              <a:lumMod val="50000"/>
            </a:schemeClr>
          </a:solidFill>
        </a:ln>
      </dgm:spPr>
    </dgm:pt>
  </dgm:ptLst>
  <dgm:cxnLst>
    <dgm:cxn modelId="{F9384615-B392-4CA3-87F2-9EAAEB35A1CE}" type="presOf" srcId="{929C5B19-94D2-4FD0-B645-54B59D86019A}" destId="{F3FE3FDB-3594-4CB3-BE11-24EF9CCF4CFC}" srcOrd="0" destOrd="0" presId="urn:microsoft.com/office/officeart/2005/8/layout/list1"/>
    <dgm:cxn modelId="{E8CEEF1E-65CE-46A1-B190-F903C9A4B605}" type="presOf" srcId="{CF146208-7F78-4CA4-BC77-3601A021F27D}" destId="{09ADD7ED-F3D3-4990-9095-D7584A9C0553}" srcOrd="0" destOrd="0" presId="urn:microsoft.com/office/officeart/2005/8/layout/list1"/>
    <dgm:cxn modelId="{E14BF420-07BF-4769-B9CF-9C94FF1B7FD0}" type="presOf" srcId="{040193CB-F94C-4450-91D0-0650CFCD5F56}" destId="{04DE415D-510E-4D3C-B7BE-48F7B9DF7C4C}" srcOrd="0" destOrd="0" presId="urn:microsoft.com/office/officeart/2005/8/layout/list1"/>
    <dgm:cxn modelId="{617ED72D-8F80-431F-9CA6-F8783DC03961}" type="presOf" srcId="{072D8E17-AF0C-4A10-A143-790051023ECB}" destId="{F5B03DF8-10C7-44CD-A96B-35B97D5F42FB}" srcOrd="1" destOrd="0" presId="urn:microsoft.com/office/officeart/2005/8/layout/list1"/>
    <dgm:cxn modelId="{C885B260-C21A-4948-95AD-33F5B2343D68}" type="presOf" srcId="{072D8E17-AF0C-4A10-A143-790051023ECB}" destId="{E24ECAE8-312D-4B25-B65B-4DA7196E0AF1}" srcOrd="0" destOrd="0" presId="urn:microsoft.com/office/officeart/2005/8/layout/list1"/>
    <dgm:cxn modelId="{8D58BD4B-804F-4F1C-AB4B-7C1B0FF251C7}" srcId="{CF146208-7F78-4CA4-BC77-3601A021F27D}" destId="{040193CB-F94C-4450-91D0-0650CFCD5F56}" srcOrd="0" destOrd="0" parTransId="{0E9B6034-BFF2-4638-8BC8-5B8DF2D6800E}" sibTransId="{02D3500F-F106-4B1E-9B73-36C321A78730}"/>
    <dgm:cxn modelId="{C845FDC6-8954-4F30-90E0-A41A4C6B0F4A}" type="presOf" srcId="{040193CB-F94C-4450-91D0-0650CFCD5F56}" destId="{AB637719-FEEB-4F64-A14C-AA7761BF2CC4}" srcOrd="1" destOrd="0" presId="urn:microsoft.com/office/officeart/2005/8/layout/list1"/>
    <dgm:cxn modelId="{837BA6D3-1123-4038-9FBE-F577F7C564F5}" srcId="{CF146208-7F78-4CA4-BC77-3601A021F27D}" destId="{072D8E17-AF0C-4A10-A143-790051023ECB}" srcOrd="1" destOrd="0" parTransId="{E34F9738-FD1F-48FA-924C-AAC55ADB257F}" sibTransId="{5C48ECDB-726A-41BF-A388-1B30A4DA46EF}"/>
    <dgm:cxn modelId="{2C8079ED-C6E5-4339-A149-B51B7BFEA51E}" srcId="{CF146208-7F78-4CA4-BC77-3601A021F27D}" destId="{929C5B19-94D2-4FD0-B645-54B59D86019A}" srcOrd="2" destOrd="0" parTransId="{DF977788-DD36-4E5B-A613-58BBF14DA500}" sibTransId="{463B7534-91DC-44F1-A34F-4B123F29B714}"/>
    <dgm:cxn modelId="{334134F5-953E-4A30-9C27-5C648E8E54D7}" type="presOf" srcId="{929C5B19-94D2-4FD0-B645-54B59D86019A}" destId="{80995470-B5B3-4FC6-8C40-EF451D499967}" srcOrd="1" destOrd="0" presId="urn:microsoft.com/office/officeart/2005/8/layout/list1"/>
    <dgm:cxn modelId="{1459CCF5-081D-4D4F-B03F-9D21AC0A15B9}" type="presParOf" srcId="{09ADD7ED-F3D3-4990-9095-D7584A9C0553}" destId="{C7036E02-AD17-49FA-88A4-F1C1FA58D9C4}" srcOrd="0" destOrd="0" presId="urn:microsoft.com/office/officeart/2005/8/layout/list1"/>
    <dgm:cxn modelId="{F20EBA4F-331C-46A7-8A46-4BE0F7327315}" type="presParOf" srcId="{C7036E02-AD17-49FA-88A4-F1C1FA58D9C4}" destId="{04DE415D-510E-4D3C-B7BE-48F7B9DF7C4C}" srcOrd="0" destOrd="0" presId="urn:microsoft.com/office/officeart/2005/8/layout/list1"/>
    <dgm:cxn modelId="{C4951403-90FC-4F5D-8626-8E76550616F5}" type="presParOf" srcId="{C7036E02-AD17-49FA-88A4-F1C1FA58D9C4}" destId="{AB637719-FEEB-4F64-A14C-AA7761BF2CC4}" srcOrd="1" destOrd="0" presId="urn:microsoft.com/office/officeart/2005/8/layout/list1"/>
    <dgm:cxn modelId="{087FCE5B-FBDD-4C64-9829-7C612BB830F8}" type="presParOf" srcId="{09ADD7ED-F3D3-4990-9095-D7584A9C0553}" destId="{EFCC871B-BEF6-4E1A-BA3E-848E84E89962}" srcOrd="1" destOrd="0" presId="urn:microsoft.com/office/officeart/2005/8/layout/list1"/>
    <dgm:cxn modelId="{048AA275-73A2-49EB-A16C-2215EB28AF03}" type="presParOf" srcId="{09ADD7ED-F3D3-4990-9095-D7584A9C0553}" destId="{2DBC1FA2-ACB0-4C98-92B2-9AD4C39D550F}" srcOrd="2" destOrd="0" presId="urn:microsoft.com/office/officeart/2005/8/layout/list1"/>
    <dgm:cxn modelId="{B8B9A615-5438-4E3B-8C1A-F160F76239AF}" type="presParOf" srcId="{09ADD7ED-F3D3-4990-9095-D7584A9C0553}" destId="{60EDA6A4-775B-41D2-A770-2FEB7282F234}" srcOrd="3" destOrd="0" presId="urn:microsoft.com/office/officeart/2005/8/layout/list1"/>
    <dgm:cxn modelId="{9E5427D0-962D-483F-AE34-08692BC6DBF1}" type="presParOf" srcId="{09ADD7ED-F3D3-4990-9095-D7584A9C0553}" destId="{5502882C-5124-45FE-B696-346808FEFE9A}" srcOrd="4" destOrd="0" presId="urn:microsoft.com/office/officeart/2005/8/layout/list1"/>
    <dgm:cxn modelId="{485F2B7F-B6CD-4D62-B188-AF4D1743BB9E}" type="presParOf" srcId="{5502882C-5124-45FE-B696-346808FEFE9A}" destId="{E24ECAE8-312D-4B25-B65B-4DA7196E0AF1}" srcOrd="0" destOrd="0" presId="urn:microsoft.com/office/officeart/2005/8/layout/list1"/>
    <dgm:cxn modelId="{E13F9F8C-DC99-4E49-AD95-0893D943D0F7}" type="presParOf" srcId="{5502882C-5124-45FE-B696-346808FEFE9A}" destId="{F5B03DF8-10C7-44CD-A96B-35B97D5F42FB}" srcOrd="1" destOrd="0" presId="urn:microsoft.com/office/officeart/2005/8/layout/list1"/>
    <dgm:cxn modelId="{69D94867-8826-4294-9EAC-0208321E7C0F}" type="presParOf" srcId="{09ADD7ED-F3D3-4990-9095-D7584A9C0553}" destId="{70C8D41F-CB14-45C9-BF0D-072FE69BF1FC}" srcOrd="5" destOrd="0" presId="urn:microsoft.com/office/officeart/2005/8/layout/list1"/>
    <dgm:cxn modelId="{AB536B9E-329C-41A8-A417-6E61DD972571}" type="presParOf" srcId="{09ADD7ED-F3D3-4990-9095-D7584A9C0553}" destId="{CE971A16-963B-4B6A-AAD2-2D174B2AF089}" srcOrd="6" destOrd="0" presId="urn:microsoft.com/office/officeart/2005/8/layout/list1"/>
    <dgm:cxn modelId="{59B411EA-E618-438F-9A1A-6765345B7B25}" type="presParOf" srcId="{09ADD7ED-F3D3-4990-9095-D7584A9C0553}" destId="{F05071C0-BA5C-4ADE-95A6-B1E5F2F6B16A}" srcOrd="7" destOrd="0" presId="urn:microsoft.com/office/officeart/2005/8/layout/list1"/>
    <dgm:cxn modelId="{55A03F24-71C5-47D0-B438-4626D4F2BC9E}" type="presParOf" srcId="{09ADD7ED-F3D3-4990-9095-D7584A9C0553}" destId="{2E4BB535-2F9C-4868-884C-10618B9EFFE6}" srcOrd="8" destOrd="0" presId="urn:microsoft.com/office/officeart/2005/8/layout/list1"/>
    <dgm:cxn modelId="{8F2786FB-2618-4792-BF1B-D056902D5EE8}" type="presParOf" srcId="{2E4BB535-2F9C-4868-884C-10618B9EFFE6}" destId="{F3FE3FDB-3594-4CB3-BE11-24EF9CCF4CFC}" srcOrd="0" destOrd="0" presId="urn:microsoft.com/office/officeart/2005/8/layout/list1"/>
    <dgm:cxn modelId="{50D7B2CC-DD08-46FC-A332-3FE7A376DF9C}" type="presParOf" srcId="{2E4BB535-2F9C-4868-884C-10618B9EFFE6}" destId="{80995470-B5B3-4FC6-8C40-EF451D499967}" srcOrd="1" destOrd="0" presId="urn:microsoft.com/office/officeart/2005/8/layout/list1"/>
    <dgm:cxn modelId="{4FDE1BDC-0332-4912-94A3-AEC10279DF2E}" type="presParOf" srcId="{09ADD7ED-F3D3-4990-9095-D7584A9C0553}" destId="{20799DFF-70A3-4D66-9C19-326C91EE9B7D}" srcOrd="9" destOrd="0" presId="urn:microsoft.com/office/officeart/2005/8/layout/list1"/>
    <dgm:cxn modelId="{579CA30B-8410-46C7-88D5-1792E69CB597}" type="presParOf" srcId="{09ADD7ED-F3D3-4990-9095-D7584A9C0553}" destId="{05C1D062-D12D-469C-B8F0-91033F981BC3}" srcOrd="10" destOrd="0" presId="urn:microsoft.com/office/officeart/2005/8/layout/list1"/>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C1FA2-ACB0-4C98-92B2-9AD4C39D550F}">
      <dsp:nvSpPr>
        <dsp:cNvPr id="0" name=""/>
        <dsp:cNvSpPr/>
      </dsp:nvSpPr>
      <dsp:spPr>
        <a:xfrm>
          <a:off x="0" y="594893"/>
          <a:ext cx="11701848" cy="9324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B637719-FEEB-4F64-A14C-AA7761BF2CC4}">
      <dsp:nvSpPr>
        <dsp:cNvPr id="0" name=""/>
        <dsp:cNvSpPr/>
      </dsp:nvSpPr>
      <dsp:spPr>
        <a:xfrm>
          <a:off x="585092" y="48773"/>
          <a:ext cx="8191293" cy="1092240"/>
        </a:xfrm>
        <a:prstGeom prst="round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t>How might these changes affect our team?</a:t>
          </a:r>
        </a:p>
      </dsp:txBody>
      <dsp:txXfrm>
        <a:off x="638411" y="102092"/>
        <a:ext cx="8084655" cy="985602"/>
      </dsp:txXfrm>
    </dsp:sp>
    <dsp:sp modelId="{CE971A16-963B-4B6A-AAD2-2D174B2AF089}">
      <dsp:nvSpPr>
        <dsp:cNvPr id="0" name=""/>
        <dsp:cNvSpPr/>
      </dsp:nvSpPr>
      <dsp:spPr>
        <a:xfrm>
          <a:off x="0" y="2273213"/>
          <a:ext cx="11701848" cy="9324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F5B03DF8-10C7-44CD-A96B-35B97D5F42FB}">
      <dsp:nvSpPr>
        <dsp:cNvPr id="0" name=""/>
        <dsp:cNvSpPr/>
      </dsp:nvSpPr>
      <dsp:spPr>
        <a:xfrm>
          <a:off x="585092" y="1727093"/>
          <a:ext cx="8191293" cy="1092240"/>
        </a:xfrm>
        <a:prstGeom prst="roundRect">
          <a:avLst/>
        </a:prstGeom>
        <a:solidFill>
          <a:srgbClr val="B88AB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t>Are we clear on our individual and team next steps and delivery?</a:t>
          </a:r>
        </a:p>
      </dsp:txBody>
      <dsp:txXfrm>
        <a:off x="638411" y="1780412"/>
        <a:ext cx="8084655" cy="985602"/>
      </dsp:txXfrm>
    </dsp:sp>
    <dsp:sp modelId="{05C1D062-D12D-469C-B8F0-91033F981BC3}">
      <dsp:nvSpPr>
        <dsp:cNvPr id="0" name=""/>
        <dsp:cNvSpPr/>
      </dsp:nvSpPr>
      <dsp:spPr>
        <a:xfrm>
          <a:off x="0" y="3951533"/>
          <a:ext cx="11701848" cy="9324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0995470-B5B3-4FC6-8C40-EF451D499967}">
      <dsp:nvSpPr>
        <dsp:cNvPr id="0" name=""/>
        <dsp:cNvSpPr/>
      </dsp:nvSpPr>
      <dsp:spPr>
        <a:xfrm>
          <a:off x="585092" y="3405413"/>
          <a:ext cx="8191293" cy="1092240"/>
        </a:xfrm>
        <a:prstGeom prst="roundRec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t>How are we managing change?  Do we need support?</a:t>
          </a:r>
        </a:p>
      </dsp:txBody>
      <dsp:txXfrm>
        <a:off x="638411" y="3458732"/>
        <a:ext cx="8084655" cy="9856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A6E2323-7DAC-4D70-B0C7-1E8EB313B829}" type="datetimeFigureOut">
              <a:rPr lang="en-GB"/>
              <a:pPr>
                <a:defRPr/>
              </a:pPr>
              <a:t>09/09/2021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6A190E8-C126-4EB3-82B0-79FA583B0E30}" type="slidenum">
              <a:rPr lang="en-GB"/>
              <a:pPr>
                <a:defRPr/>
              </a:pPr>
              <a:t>‹#›</a:t>
            </a:fld>
            <a:endParaRPr lang="en-GB" dirty="0"/>
          </a:p>
        </p:txBody>
      </p:sp>
    </p:spTree>
    <p:extLst>
      <p:ext uri="{BB962C8B-B14F-4D97-AF65-F5344CB8AC3E}">
        <p14:creationId xmlns:p14="http://schemas.microsoft.com/office/powerpoint/2010/main" val="24465741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A190E8-C126-4EB3-82B0-79FA583B0E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132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A190E8-C126-4EB3-82B0-79FA583B0E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32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2</a:t>
            </a:fld>
            <a:endParaRPr lang="en-GB" dirty="0"/>
          </a:p>
        </p:txBody>
      </p:sp>
    </p:spTree>
    <p:extLst>
      <p:ext uri="{BB962C8B-B14F-4D97-AF65-F5344CB8AC3E}">
        <p14:creationId xmlns:p14="http://schemas.microsoft.com/office/powerpoint/2010/main" val="240033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3</a:t>
            </a:fld>
            <a:endParaRPr lang="en-GB" dirty="0"/>
          </a:p>
        </p:txBody>
      </p:sp>
    </p:spTree>
    <p:extLst>
      <p:ext uri="{BB962C8B-B14F-4D97-AF65-F5344CB8AC3E}">
        <p14:creationId xmlns:p14="http://schemas.microsoft.com/office/powerpoint/2010/main" val="367276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14</a:t>
            </a:fld>
            <a:endParaRPr lang="en-GB" dirty="0"/>
          </a:p>
        </p:txBody>
      </p:sp>
    </p:spTree>
    <p:extLst>
      <p:ext uri="{BB962C8B-B14F-4D97-AF65-F5344CB8AC3E}">
        <p14:creationId xmlns:p14="http://schemas.microsoft.com/office/powerpoint/2010/main" val="1387291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30</a:t>
            </a:fld>
            <a:endParaRPr lang="en-GB" dirty="0"/>
          </a:p>
        </p:txBody>
      </p:sp>
    </p:spTree>
    <p:extLst>
      <p:ext uri="{BB962C8B-B14F-4D97-AF65-F5344CB8AC3E}">
        <p14:creationId xmlns:p14="http://schemas.microsoft.com/office/powerpoint/2010/main" val="55166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31</a:t>
            </a:fld>
            <a:endParaRPr lang="en-GB" dirty="0"/>
          </a:p>
        </p:txBody>
      </p:sp>
    </p:spTree>
    <p:extLst>
      <p:ext uri="{BB962C8B-B14F-4D97-AF65-F5344CB8AC3E}">
        <p14:creationId xmlns:p14="http://schemas.microsoft.com/office/powerpoint/2010/main" val="133424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32</a:t>
            </a:fld>
            <a:endParaRPr lang="en-GB" dirty="0"/>
          </a:p>
        </p:txBody>
      </p:sp>
    </p:spTree>
    <p:extLst>
      <p:ext uri="{BB962C8B-B14F-4D97-AF65-F5344CB8AC3E}">
        <p14:creationId xmlns:p14="http://schemas.microsoft.com/office/powerpoint/2010/main" val="41103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34</a:t>
            </a:fld>
            <a:endParaRPr lang="en-GB" dirty="0"/>
          </a:p>
        </p:txBody>
      </p:sp>
    </p:spTree>
    <p:extLst>
      <p:ext uri="{BB962C8B-B14F-4D97-AF65-F5344CB8AC3E}">
        <p14:creationId xmlns:p14="http://schemas.microsoft.com/office/powerpoint/2010/main" val="2690039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36</a:t>
            </a:fld>
            <a:endParaRPr lang="en-GB" dirty="0"/>
          </a:p>
        </p:txBody>
      </p:sp>
    </p:spTree>
    <p:extLst>
      <p:ext uri="{BB962C8B-B14F-4D97-AF65-F5344CB8AC3E}">
        <p14:creationId xmlns:p14="http://schemas.microsoft.com/office/powerpoint/2010/main" val="373354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rotWithShape="1">
          <a:blip r:embed="rId2">
            <a:extLst>
              <a:ext uri="{28A0092B-C50C-407E-A947-70E740481C1C}">
                <a14:useLocalDpi xmlns:a14="http://schemas.microsoft.com/office/drawing/2010/main" val="0"/>
              </a:ext>
            </a:extLst>
          </a:blip>
          <a:srcRect b="29286"/>
          <a:stretch/>
        </p:blipFill>
        <p:spPr bwMode="auto">
          <a:xfrm>
            <a:off x="0" y="4433208"/>
            <a:ext cx="121920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l="15434" t="20029"/>
          <a:stretch>
            <a:fillRect/>
          </a:stretch>
        </p:blipFill>
        <p:spPr bwMode="auto">
          <a:xfrm>
            <a:off x="541867" y="347663"/>
            <a:ext cx="3462867"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8928" y="1981200"/>
            <a:ext cx="10622849" cy="1073150"/>
          </a:xfrm>
        </p:spPr>
        <p:txBody>
          <a:bodyPr anchor="b">
            <a:normAutofit/>
          </a:bodyPr>
          <a:lstStyle>
            <a:lvl1pPr algn="l">
              <a:defRPr sz="33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778928" y="3176059"/>
            <a:ext cx="9025467" cy="520900"/>
          </a:xfrm>
        </p:spPr>
        <p:txBody>
          <a:bodyPr>
            <a:norm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1585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5E6DA35-3D48-4A0C-86DD-6EA64440ECC3}" type="slidenum">
              <a:rPr lang="en-GB"/>
              <a:pPr>
                <a:defRPr/>
              </a:pPr>
              <a:t>‹#›</a:t>
            </a:fld>
            <a:endParaRPr lang="en-GB" dirty="0"/>
          </a:p>
        </p:txBody>
      </p:sp>
    </p:spTree>
    <p:extLst>
      <p:ext uri="{BB962C8B-B14F-4D97-AF65-F5344CB8AC3E}">
        <p14:creationId xmlns:p14="http://schemas.microsoft.com/office/powerpoint/2010/main" val="379927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rotWithShape="1">
          <a:blip r:embed="rId2">
            <a:extLst>
              <a:ext uri="{28A0092B-C50C-407E-A947-70E740481C1C}">
                <a14:useLocalDpi xmlns:a14="http://schemas.microsoft.com/office/drawing/2010/main" val="0"/>
              </a:ext>
            </a:extLst>
          </a:blip>
          <a:srcRect b="29286"/>
          <a:stretch/>
        </p:blipFill>
        <p:spPr bwMode="auto">
          <a:xfrm>
            <a:off x="0" y="4433208"/>
            <a:ext cx="121920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l="15434" t="20029"/>
          <a:stretch>
            <a:fillRect/>
          </a:stretch>
        </p:blipFill>
        <p:spPr bwMode="auto">
          <a:xfrm>
            <a:off x="541867" y="347663"/>
            <a:ext cx="3462867"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8928" y="1981200"/>
            <a:ext cx="10622849" cy="1073150"/>
          </a:xfrm>
        </p:spPr>
        <p:txBody>
          <a:bodyPr anchor="b">
            <a:normAutofit/>
          </a:bodyPr>
          <a:lstStyle>
            <a:lvl1pPr algn="l">
              <a:defRPr sz="3300">
                <a:solidFill>
                  <a:schemeClr val="tx1"/>
                </a:solidFill>
              </a:defRPr>
            </a:lvl1pPr>
          </a:lstStyle>
          <a:p>
            <a:r>
              <a:rPr lang="en-US"/>
              <a:t>Click to edit Master title style</a:t>
            </a:r>
          </a:p>
        </p:txBody>
      </p:sp>
      <p:sp>
        <p:nvSpPr>
          <p:cNvPr id="3" name="Subtitle 2"/>
          <p:cNvSpPr>
            <a:spLocks noGrp="1"/>
          </p:cNvSpPr>
          <p:nvPr>
            <p:ph type="subTitle" idx="1"/>
          </p:nvPr>
        </p:nvSpPr>
        <p:spPr>
          <a:xfrm>
            <a:off x="778928" y="3176059"/>
            <a:ext cx="9025467" cy="520900"/>
          </a:xfrm>
        </p:spPr>
        <p:txBody>
          <a:bodyPr>
            <a:norm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51257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p>
        </p:txBody>
      </p:sp>
      <p:sp>
        <p:nvSpPr>
          <p:cNvPr id="3" name="Content Placeholder 2"/>
          <p:cNvSpPr>
            <a:spLocks noGrp="1"/>
          </p:cNvSpPr>
          <p:nvPr>
            <p:ph idx="1"/>
          </p:nvPr>
        </p:nvSpPr>
        <p:spPr>
          <a:xfrm>
            <a:off x="527051" y="1356619"/>
            <a:ext cx="11133667" cy="4586287"/>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a:defRPr/>
            </a:pPr>
            <a:fld id="{8DA62C57-F68F-4167-9CC7-0D93D0D78B03}" type="slidenum">
              <a:rPr lang="en-GB"/>
              <a:pPr>
                <a:defRPr/>
              </a:pPr>
              <a:t>‹#›</a:t>
            </a:fld>
            <a:endParaRPr lang="en-GB" dirty="0"/>
          </a:p>
        </p:txBody>
      </p:sp>
    </p:spTree>
    <p:extLst>
      <p:ext uri="{BB962C8B-B14F-4D97-AF65-F5344CB8AC3E}">
        <p14:creationId xmlns:p14="http://schemas.microsoft.com/office/powerpoint/2010/main" val="3983214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7999" y="1303200"/>
            <a:ext cx="5491801" cy="45864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03200"/>
            <a:ext cx="5488525" cy="4586400"/>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0"/>
          </p:nvPr>
        </p:nvSpPr>
        <p:spPr/>
        <p:txBody>
          <a:bodyPr/>
          <a:lstStyle>
            <a:lvl1pPr>
              <a:defRPr/>
            </a:lvl1pPr>
          </a:lstStyle>
          <a:p>
            <a:pPr>
              <a:defRPr/>
            </a:pPr>
            <a:fld id="{59DE555A-AC9E-4839-8C44-F9B339F55923}" type="slidenum">
              <a:rPr lang="en-GB"/>
              <a:pPr>
                <a:defRPr/>
              </a:pPr>
              <a:t>‹#›</a:t>
            </a:fld>
            <a:endParaRPr lang="en-GB" dirty="0"/>
          </a:p>
        </p:txBody>
      </p:sp>
    </p:spTree>
    <p:extLst>
      <p:ext uri="{BB962C8B-B14F-4D97-AF65-F5344CB8AC3E}">
        <p14:creationId xmlns:p14="http://schemas.microsoft.com/office/powerpoint/2010/main" val="1528961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BF5B-0CDD-4697-B656-413578C2D06D}"/>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7CA7D3F3-D7B8-486A-ADF8-F47416EE84D7}"/>
              </a:ext>
            </a:extLst>
          </p:cNvPr>
          <p:cNvSpPr>
            <a:spLocks noGrp="1"/>
          </p:cNvSpPr>
          <p:nvPr>
            <p:ph type="sldNum" sz="quarter" idx="10"/>
          </p:nvPr>
        </p:nvSpPr>
        <p:spPr/>
        <p:txBody>
          <a:bodyPr/>
          <a:lstStyle/>
          <a:p>
            <a:pPr>
              <a:defRPr/>
            </a:pPr>
            <a:fld id="{80580D15-CBB2-41DA-89FD-8E9F66504B2F}" type="slidenum">
              <a:rPr lang="en-GB" smtClean="0"/>
              <a:pPr>
                <a:defRPr/>
              </a:pPr>
              <a:t>‹#›</a:t>
            </a:fld>
            <a:endParaRPr lang="en-GB" dirty="0"/>
          </a:p>
        </p:txBody>
      </p:sp>
    </p:spTree>
    <p:extLst>
      <p:ext uri="{BB962C8B-B14F-4D97-AF65-F5344CB8AC3E}">
        <p14:creationId xmlns:p14="http://schemas.microsoft.com/office/powerpoint/2010/main" val="1033113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8C98282C-945A-4E2C-AE9D-3932FA70B035}" type="slidenum">
              <a:rPr lang="en-GB"/>
              <a:pPr>
                <a:defRPr/>
              </a:pPr>
              <a:t>‹#›</a:t>
            </a:fld>
            <a:endParaRPr lang="en-GB" dirty="0"/>
          </a:p>
        </p:txBody>
      </p:sp>
    </p:spTree>
    <p:extLst>
      <p:ext uri="{BB962C8B-B14F-4D97-AF65-F5344CB8AC3E}">
        <p14:creationId xmlns:p14="http://schemas.microsoft.com/office/powerpoint/2010/main" val="4257104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5E6DA35-3D48-4A0C-86DD-6EA64440ECC3}" type="slidenum">
              <a:rPr lang="en-GB"/>
              <a:pPr>
                <a:defRPr/>
              </a:pPr>
              <a:t>‹#›</a:t>
            </a:fld>
            <a:endParaRPr lang="en-GB" dirty="0"/>
          </a:p>
        </p:txBody>
      </p:sp>
    </p:spTree>
    <p:extLst>
      <p:ext uri="{BB962C8B-B14F-4D97-AF65-F5344CB8AC3E}">
        <p14:creationId xmlns:p14="http://schemas.microsoft.com/office/powerpoint/2010/main" val="67121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etter important notice combina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43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a:defRPr/>
            </a:pPr>
            <a:fld id="{8DA62C57-F68F-4167-9CC7-0D93D0D78B03}" type="slidenum">
              <a:rPr lang="en-GB"/>
              <a:pPr>
                <a:defRPr/>
              </a:pPr>
              <a:t>‹#›</a:t>
            </a:fld>
            <a:endParaRPr lang="en-GB" dirty="0"/>
          </a:p>
        </p:txBody>
      </p:sp>
    </p:spTree>
    <p:extLst>
      <p:ext uri="{BB962C8B-B14F-4D97-AF65-F5344CB8AC3E}">
        <p14:creationId xmlns:p14="http://schemas.microsoft.com/office/powerpoint/2010/main" val="204169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7999" y="1303200"/>
            <a:ext cx="5491801" cy="45864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03200"/>
            <a:ext cx="5488525" cy="4586400"/>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0"/>
          </p:nvPr>
        </p:nvSpPr>
        <p:spPr/>
        <p:txBody>
          <a:bodyPr/>
          <a:lstStyle>
            <a:lvl1pPr>
              <a:defRPr/>
            </a:lvl1pPr>
          </a:lstStyle>
          <a:p>
            <a:pPr>
              <a:defRPr/>
            </a:pPr>
            <a:fld id="{59DE555A-AC9E-4839-8C44-F9B339F55923}" type="slidenum">
              <a:rPr lang="en-GB"/>
              <a:pPr>
                <a:defRPr/>
              </a:pPr>
              <a:t>‹#›</a:t>
            </a:fld>
            <a:endParaRPr lang="en-GB" dirty="0"/>
          </a:p>
        </p:txBody>
      </p:sp>
    </p:spTree>
    <p:extLst>
      <p:ext uri="{BB962C8B-B14F-4D97-AF65-F5344CB8AC3E}">
        <p14:creationId xmlns:p14="http://schemas.microsoft.com/office/powerpoint/2010/main" val="4771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8C98282C-945A-4E2C-AE9D-3932FA70B035}" type="slidenum">
              <a:rPr lang="en-GB"/>
              <a:pPr>
                <a:defRPr/>
              </a:pPr>
              <a:t>‹#›</a:t>
            </a:fld>
            <a:endParaRPr lang="en-GB" dirty="0"/>
          </a:p>
        </p:txBody>
      </p:sp>
    </p:spTree>
    <p:extLst>
      <p:ext uri="{BB962C8B-B14F-4D97-AF65-F5344CB8AC3E}">
        <p14:creationId xmlns:p14="http://schemas.microsoft.com/office/powerpoint/2010/main" val="75705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5E6DA35-3D48-4A0C-86DD-6EA64440ECC3}" type="slidenum">
              <a:rPr lang="en-GB"/>
              <a:pPr>
                <a:defRPr/>
              </a:pPr>
              <a:t>‹#›</a:t>
            </a:fld>
            <a:endParaRPr lang="en-GB" dirty="0"/>
          </a:p>
        </p:txBody>
      </p:sp>
    </p:spTree>
    <p:extLst>
      <p:ext uri="{BB962C8B-B14F-4D97-AF65-F5344CB8AC3E}">
        <p14:creationId xmlns:p14="http://schemas.microsoft.com/office/powerpoint/2010/main" val="74624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rotWithShape="1">
          <a:blip r:embed="rId2">
            <a:extLst>
              <a:ext uri="{28A0092B-C50C-407E-A947-70E740481C1C}">
                <a14:useLocalDpi xmlns:a14="http://schemas.microsoft.com/office/drawing/2010/main" val="0"/>
              </a:ext>
            </a:extLst>
          </a:blip>
          <a:srcRect b="29286"/>
          <a:stretch/>
        </p:blipFill>
        <p:spPr bwMode="auto">
          <a:xfrm>
            <a:off x="0" y="4433208"/>
            <a:ext cx="121920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l="15434" t="20029"/>
          <a:stretch>
            <a:fillRect/>
          </a:stretch>
        </p:blipFill>
        <p:spPr bwMode="auto">
          <a:xfrm>
            <a:off x="541867" y="347663"/>
            <a:ext cx="3462867"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8928" y="1981200"/>
            <a:ext cx="10622849" cy="1073150"/>
          </a:xfrm>
        </p:spPr>
        <p:txBody>
          <a:bodyPr anchor="b">
            <a:normAutofit/>
          </a:bodyPr>
          <a:lstStyle>
            <a:lvl1pPr algn="l">
              <a:defRPr sz="33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778928" y="3176059"/>
            <a:ext cx="9025467" cy="520900"/>
          </a:xfrm>
        </p:spPr>
        <p:txBody>
          <a:bodyPr>
            <a:norm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3790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a:defRPr/>
            </a:pPr>
            <a:fld id="{8DA62C57-F68F-4167-9CC7-0D93D0D78B03}" type="slidenum">
              <a:rPr lang="en-GB"/>
              <a:pPr>
                <a:defRPr/>
              </a:pPr>
              <a:t>‹#›</a:t>
            </a:fld>
            <a:endParaRPr lang="en-GB" dirty="0"/>
          </a:p>
        </p:txBody>
      </p:sp>
    </p:spTree>
    <p:extLst>
      <p:ext uri="{BB962C8B-B14F-4D97-AF65-F5344CB8AC3E}">
        <p14:creationId xmlns:p14="http://schemas.microsoft.com/office/powerpoint/2010/main" val="97845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7999" y="1303200"/>
            <a:ext cx="5491801" cy="45864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03200"/>
            <a:ext cx="5488525" cy="4586400"/>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0"/>
          </p:nvPr>
        </p:nvSpPr>
        <p:spPr/>
        <p:txBody>
          <a:bodyPr/>
          <a:lstStyle>
            <a:lvl1pPr>
              <a:defRPr/>
            </a:lvl1pPr>
          </a:lstStyle>
          <a:p>
            <a:pPr>
              <a:defRPr/>
            </a:pPr>
            <a:fld id="{59DE555A-AC9E-4839-8C44-F9B339F55923}" type="slidenum">
              <a:rPr lang="en-GB"/>
              <a:pPr>
                <a:defRPr/>
              </a:pPr>
              <a:t>‹#›</a:t>
            </a:fld>
            <a:endParaRPr lang="en-GB" dirty="0"/>
          </a:p>
        </p:txBody>
      </p:sp>
    </p:spTree>
    <p:extLst>
      <p:ext uri="{BB962C8B-B14F-4D97-AF65-F5344CB8AC3E}">
        <p14:creationId xmlns:p14="http://schemas.microsoft.com/office/powerpoint/2010/main" val="324995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8C98282C-945A-4E2C-AE9D-3932FA70B035}" type="slidenum">
              <a:rPr lang="en-GB"/>
              <a:pPr>
                <a:defRPr/>
              </a:pPr>
              <a:t>‹#›</a:t>
            </a:fld>
            <a:endParaRPr lang="en-GB" dirty="0"/>
          </a:p>
        </p:txBody>
      </p:sp>
    </p:spTree>
    <p:extLst>
      <p:ext uri="{BB962C8B-B14F-4D97-AF65-F5344CB8AC3E}">
        <p14:creationId xmlns:p14="http://schemas.microsoft.com/office/powerpoint/2010/main" val="11822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4584" y="1"/>
            <a:ext cx="103293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07184" y="0"/>
            <a:ext cx="1284816"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5889626"/>
            <a:ext cx="12192000" cy="96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80580D15-CBB2-41DA-89FD-8E9F66504B2F}"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69" r:id="rId2"/>
    <p:sldLayoutId id="2147483670" r:id="rId3"/>
    <p:sldLayoutId id="2147483671" r:id="rId4"/>
    <p:sldLayoutId id="2147483672" r:id="rId5"/>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4584" y="1"/>
            <a:ext cx="103293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07184" y="0"/>
            <a:ext cx="1284816"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5889626"/>
            <a:ext cx="12192000" cy="96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80580D15-CBB2-41DA-89FD-8E9F66504B2F}" type="slidenum">
              <a:rPr lang="en-GB"/>
              <a:pPr>
                <a:defRPr/>
              </a:pPr>
              <a:t>‹#›</a:t>
            </a:fld>
            <a:endParaRPr lang="en-GB" dirty="0"/>
          </a:p>
        </p:txBody>
      </p:sp>
    </p:spTree>
    <p:extLst>
      <p:ext uri="{BB962C8B-B14F-4D97-AF65-F5344CB8AC3E}">
        <p14:creationId xmlns:p14="http://schemas.microsoft.com/office/powerpoint/2010/main" val="175528912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4584" y="1"/>
            <a:ext cx="103293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907184" y="0"/>
            <a:ext cx="1284816"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6134100"/>
            <a:ext cx="1219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80580D15-CBB2-41DA-89FD-8E9F66504B2F}" type="slidenum">
              <a:rPr lang="en-GB"/>
              <a:pPr>
                <a:defRPr/>
              </a:pPr>
              <a:t>‹#›</a:t>
            </a:fld>
            <a:endParaRPr lang="en-GB" dirty="0"/>
          </a:p>
        </p:txBody>
      </p:sp>
    </p:spTree>
    <p:extLst>
      <p:ext uri="{BB962C8B-B14F-4D97-AF65-F5344CB8AC3E}">
        <p14:creationId xmlns:p14="http://schemas.microsoft.com/office/powerpoint/2010/main" val="584137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701" r:id="rId6"/>
    <p:sldLayoutId id="2147483696" r:id="rId7"/>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elcome-hub.hmppsintranet.org.uk/wp-content/uploads/2021/05/June-2021-Estates-Staff-FAQ-final.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elcome-hub.hmppsintranet.org.uk/wp-content/uploads/2021/04/Lone-Worker-Safety-Devices-Panic-Alarms-Staff-ID-Badges-Notice-May-2021.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mppsintranet.org.uk/uploads/NPS-Employee-Facilities-Management-Guide.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edfmhelpdesk@fmassurance.co.uk" TargetMode="External"/><Relationship Id="rId5" Type="http://schemas.openxmlformats.org/officeDocument/2006/relationships/hyperlink" Target="mailto:Damien.Daniel@justice.gov.uk" TargetMode="External"/><Relationship Id="rId4" Type="http://schemas.openxmlformats.org/officeDocument/2006/relationships/hyperlink" Target="https://hmppsintranet.org.uk/uploads/NPS-FM-Change-Regional-Spreadsheet.xls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hmppsintranet.org.uk/uploads/Unified-Tiering-Model-Staff-Guidance-Document.pdf" TargetMode="External"/><Relationship Id="rId3" Type="http://schemas.openxmlformats.org/officeDocument/2006/relationships/hyperlink" Target="https://youtu.be/kFurDH8tPCA" TargetMode="External"/><Relationship Id="rId7" Type="http://schemas.openxmlformats.org/officeDocument/2006/relationships/hyperlink" Target="https://hmppsintranet.org.uk/uploads/Unified-Tiering-Model-Staff-FAQ.pdf" TargetMode="External"/><Relationship Id="rId2" Type="http://schemas.openxmlformats.org/officeDocument/2006/relationships/hyperlink" Target="https://youtu.be/Skhxzr9Z2fY" TargetMode="External"/><Relationship Id="rId1" Type="http://schemas.openxmlformats.org/officeDocument/2006/relationships/slideLayout" Target="../slideLayouts/slideLayout2.xml"/><Relationship Id="rId6" Type="http://schemas.openxmlformats.org/officeDocument/2006/relationships/hyperlink" Target="https://hmppsintranet.org.uk/uploads/Unified-Tiering-Model-April-2021-Regional-Team-Briefing.pptx" TargetMode="External"/><Relationship Id="rId5" Type="http://schemas.openxmlformats.org/officeDocument/2006/relationships/hyperlink" Target="https://welcome-hub.hmppsintranet.org.uk/wp-content/uploads/2021/05/WMT-User-Guide-v5.0-May-2021.docx" TargetMode="External"/><Relationship Id="rId4" Type="http://schemas.openxmlformats.org/officeDocument/2006/relationships/hyperlink" Target="https://welcome-hub.hmppsintranet.org.uk/wp-content/uploads/2021/05/WMT-FAQ-v6.0-May-2021.docx"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elcome-hub.hmppsintranet.org.uk/wp-content/uploads/2021/05/Case-Allocation-Process_FINAL.docx" TargetMode="External"/><Relationship Id="rId2" Type="http://schemas.openxmlformats.org/officeDocument/2006/relationships/hyperlink" Target="https://welcome-hub.hmppsintranet.org.uk/wp-content/uploads/2021/05/Interim_Guidance_v7.docx"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hmppsintranet.org.uk/uploads/structured-interventions-operating-model-march-2021.docx" TargetMode="External"/><Relationship Id="rId2" Type="http://schemas.openxmlformats.org/officeDocument/2006/relationships/hyperlink" Target="https://welcome-hub.hmppsintranet.org.uk/wp-content/uploads/2021/05/Structured-Interventions-Practice-Guidance-May-2021.pdf" TargetMode="External"/><Relationship Id="rId1" Type="http://schemas.openxmlformats.org/officeDocument/2006/relationships/slideLayout" Target="../slideLayouts/slideLayout2.xml"/><Relationship Id="rId5" Type="http://schemas.openxmlformats.org/officeDocument/2006/relationships/hyperlink" Target="mailto:Jason.Morris3@justice.gov.uk" TargetMode="External"/><Relationship Id="rId4" Type="http://schemas.openxmlformats.org/officeDocument/2006/relationships/hyperlink" Target="https://vimeo.com/551397207/a1ba0e129b"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elcome-hub.hmppsintranet.org.uk/what-you-need-to-know/technology-to-support-you-in-the-new-probation-service/rollout-timeline/"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elcome-hub.hmppsintranet.org.uk/what-you-need-to-know/technology-to-support-you-in-the-new-probation-service/tech-rollout-user-guid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elcome-hub.hmppsintranet.org.uk/what-you-need-to-know/technology-to-support-you-in-the-new-probation-service/new-microsoft-teams-telephony-service/"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elcome-hub.hmppsintranet.org.uk/what-you-need-to-know/technology-to-support-you-in-the-new-probation-service/tech-rollout-user-guide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elcome-hub.hmppsintranet.org.uk/what-you-need-to-do/information-assurance/" TargetMode="External"/><Relationship Id="rId3" Type="http://schemas.openxmlformats.org/officeDocument/2006/relationships/hyperlink" Target="https://welcome-hub.hmppsintranet.org.uk/what-you-need-to-do/your-induction-checklist/" TargetMode="External"/><Relationship Id="rId7" Type="http://schemas.openxmlformats.org/officeDocument/2006/relationships/hyperlink" Target="https://welcome-hub.hmppsintranet.org.uk/welcoming-you/probation-roundup/shaping-crs/" TargetMode="External"/><Relationship Id="rId2" Type="http://schemas.openxmlformats.org/officeDocument/2006/relationships/hyperlink" Target="https://welcome-hub.hmppsintranet.org.uk/what-you-need-to-know/the-transfer-explained/understanding-the-national-agreement/" TargetMode="External"/><Relationship Id="rId1" Type="http://schemas.openxmlformats.org/officeDocument/2006/relationships/slideLayout" Target="../slideLayouts/slideLayout2.xml"/><Relationship Id="rId6" Type="http://schemas.openxmlformats.org/officeDocument/2006/relationships/hyperlink" Target="https://welcome-hub.hmppsintranet.org.uk/what-you-need-to-know/the-transfer-explained/understanding-how-your-pension-will-change/" TargetMode="External"/><Relationship Id="rId11" Type="http://schemas.openxmlformats.org/officeDocument/2006/relationships/hyperlink" Target="https://welcome-hub.hmppsintranet.org.uk/welcoming-you/probation-roundup/whats-new-on-the-hub/" TargetMode="External"/><Relationship Id="rId5" Type="http://schemas.openxmlformats.org/officeDocument/2006/relationships/hyperlink" Target="https://welcome-hub.hmppsintranet.org.uk/what-you-need-to-know/the-transfer-explained/what-to-expect-from-your-transfer-email/" TargetMode="External"/><Relationship Id="rId10" Type="http://schemas.openxmlformats.org/officeDocument/2006/relationships/image" Target="../media/image11.png"/><Relationship Id="rId4" Type="http://schemas.openxmlformats.org/officeDocument/2006/relationships/hyperlink" Target="https://welcome-hub.hmppsintranet.org.uk/what-you-need-to-do/pre-transfer-learning/your-post-transition-learning/" TargetMode="External"/><Relationship Id="rId9" Type="http://schemas.openxmlformats.org/officeDocument/2006/relationships/hyperlink" Target="https://welcome-hub.hmppsintranet.org.uk/welcoming-you/attend-an-engagement-even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elcome-hub.hmppsintranet.org.uk/welcoming-you/change-impact-by-rol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elcome-hub.hmppsintranet.org.uk/wp-content/uploads/2021/05/CBF-Opening-Conversation-Line-Managers.pdf" TargetMode="External"/><Relationship Id="rId3" Type="http://schemas.openxmlformats.org/officeDocument/2006/relationships/hyperlink" Target="https://welcome-hub.hmppsintranet.org.uk/our-new-probation-service/getting-to-know-the-nps/competency-based-framework/" TargetMode="External"/><Relationship Id="rId7" Type="http://schemas.openxmlformats.org/officeDocument/2006/relationships/hyperlink" Target="https://teams.microsoft.com/l/meetup-join/19%3ameeting_MjBiODhmNGMtZDFkYy00NTdjLTgzNjItMzZhZDMzNWE2YzRm%40thread.v2/0?context=%7b%22Tid%22%3a%22c6874728-71e6-41fe-a9e1-2e8c36776ad8%22%2c%22Oid%22%3a%228af41218-1ae6-4466-ac67-23f22de93f6d%22%2c%22IsBroadcastMeeting%22%3atrue%7d&amp;btype=a&amp;role=a" TargetMode="External"/><Relationship Id="rId2" Type="http://schemas.openxmlformats.org/officeDocument/2006/relationships/hyperlink" Target="https://mydevelopment.org.uk/course/view.php?id=7228" TargetMode="External"/><Relationship Id="rId1" Type="http://schemas.openxmlformats.org/officeDocument/2006/relationships/slideLayout" Target="../slideLayouts/slideLayout2.xml"/><Relationship Id="rId6" Type="http://schemas.openxmlformats.org/officeDocument/2006/relationships/hyperlink" Target="https://hmpps.myhub.sscl.com/faqs/hr-faqs/competency-based-pay-progression-framework-cbf-nps-faqs" TargetMode="External"/><Relationship Id="rId5" Type="http://schemas.openxmlformats.org/officeDocument/2006/relationships/hyperlink" Target="https://hmpps.myhub.sscl.com/hr-and-pay/working-here-staff-working-here/competency-based-pay-progression-framework-cbf-nps/overview-of-the-cbf-process-nps" TargetMode="External"/><Relationship Id="rId4" Type="http://schemas.openxmlformats.org/officeDocument/2006/relationships/hyperlink" Target="https://mydevelopment.org.uk/course/view.php?id=7199" TargetMode="External"/><Relationship Id="rId9" Type="http://schemas.openxmlformats.org/officeDocument/2006/relationships/hyperlink" Target="https://hmpps.myhub.sscl.com/__data/assets/file/0023/35843/SOP-CBF-Guide-v0.2-26.4.21.doc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eu.surveymonkey.com/r/CBFRound2" TargetMode="External"/><Relationship Id="rId2" Type="http://schemas.openxmlformats.org/officeDocument/2006/relationships/hyperlink" Target="mailto:rita.quigley@digital.justice.gov.u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elcome-hub.hmppsintranet.org.uk/what-you-need-to-know/the-transfer-explained/understanding-role-alignment/may-2021-role-alignment-update-from-jim-and-soni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elcome-hub.hmppsintranet.org.uk/what-you-need-to-know/vetting/" TargetMode="External"/><Relationship Id="rId4" Type="http://schemas.openxmlformats.org/officeDocument/2006/relationships/hyperlink" Target="https://welcome-hub.hmppsintranet.org.uk/what-you-need-to-do/pre-transfer-learning/your-post-transition-learnin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overnment/publications/nationality-rules" TargetMode="External"/><Relationship Id="rId2" Type="http://schemas.openxmlformats.org/officeDocument/2006/relationships/hyperlink" Target="https://welcome-hub.hmppsintranet.org.uk/what-you-need-to-know/vetting"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hyperlink" Target="https://teams.microsoft.com/l/meetup-join/19%3ameeting_OWY3NzkwYmQtODE2Zi00MWIyLWI4OGYtODU0ZTMzMTU2ZTA3%40thread.v2/0?context=%7b%22Tid%22%3a%22c6874728-71e6-41fe-a9e1-2e8c36776ad8%22%2c%22Oid%22%3a%22a4b5141d-550b-4634-9be0-954c9f06fbfb%22%2c%22IsBroadcastMeeting%22%3atrue%7d&amp;btype=a&amp;role=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elcome-hub.hmppsintranet.org.uk/welcoming-you/attend-an-engagement-event/" TargetMode="External"/><Relationship Id="rId5" Type="http://schemas.openxmlformats.org/officeDocument/2006/relationships/hyperlink" Target="https://teams.microsoft.com/l/meetup-join/19%3ameeting_ZWJkMDE5ZjctODFiZS00NDYxLWI5NTktYzJmN2JjZWUyZTRi%40thread.v2/0?context=%7b%22Tid%22%3a%22c6874728-71e6-41fe-a9e1-2e8c36776ad8%22%2c%22Oid%22%3a%22a4b5141d-550b-4634-9be0-954c9f06fbfb%22%2c%22IsBroadcastMeeting%22%3atrue%7d&amp;btype=a&amp;role=a" TargetMode="External"/><Relationship Id="rId4" Type="http://schemas.openxmlformats.org/officeDocument/2006/relationships/hyperlink" Target="https://teams.microsoft.com/l/meetup-join/19%3ameeting_MWUyZWY4ZjAtM2FjZi00YzY3LTk2NDktMjQ4NjBmMzA5MjIy%40thread.v2/0?context=%7b%22Tid%22%3a%22c6874728-71e6-41fe-a9e1-2e8c36776ad8%22%2c%22Oid%22%3a%22a4b5141d-550b-4634-9be0-954c9f06fbfb%22%2c%22IsBroadcastMeeting%22%3atrue%7d&amp;btype=a&amp;role=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elcome-hub.hmppsintranet.org.uk/what-you-need-to-do/pre-transfer-learning/your-post-transition-learning/"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8" Type="http://schemas.openxmlformats.org/officeDocument/2006/relationships/hyperlink" Target="https://welcome-hub.hmppsintranet.org.uk/what-you-need-to-know/the-transfer-explained/understanding-role-alignment/may-2021-role-alignment-update-from-jim-and-sonia/" TargetMode="External"/><Relationship Id="rId13" Type="http://schemas.openxmlformats.org/officeDocument/2006/relationships/image" Target="../media/image22.png"/><Relationship Id="rId3" Type="http://schemas.openxmlformats.org/officeDocument/2006/relationships/hyperlink" Target="https://welcome-hub.hmppsintranet.org.uk/" TargetMode="External"/><Relationship Id="rId7" Type="http://schemas.openxmlformats.org/officeDocument/2006/relationships/image" Target="../media/image19.png"/><Relationship Id="rId12" Type="http://schemas.openxmlformats.org/officeDocument/2006/relationships/hyperlink" Target="https://welcome-hub.hmppsintranet.org.uk/what-you-need-to-know/the-transfer-explained/understanding-how-your-pension-will-chang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elcome-hub.hmppsintranet.org.uk/what-you-need-to-know/the-transfer-explained/what-to-expect-from-your-transfer-email/" TargetMode="Externa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hyperlink" Target="https://welcome-hub.hmppsintranet.org.uk/what-you-need-to-do/actions-for-line-managers/" TargetMode="External"/><Relationship Id="rId4" Type="http://schemas.openxmlformats.org/officeDocument/2006/relationships/hyperlink" Target="https://welcome-hub.hmppsintranet.org.uk/what-you-need-to-do/your-induction-checklist/" TargetMode="External"/><Relationship Id="rId9"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hyperlink" Target="https://welcome-hub.hmppsintranet.org.uk/what-you-need-to-do/your-induction-checklist/#toggle-id-13" TargetMode="External"/><Relationship Id="rId2" Type="http://schemas.openxmlformats.org/officeDocument/2006/relationships/hyperlink" Target="https://welcome-hub.hmppsintranet.org.uk/wp-content/uploads/2021/05/Probation-Workforce-Equality-Diversity-Inclusion-Belonging-Action-Plan.pdf"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mailto:PW.EDIB@justice.gov.uk" TargetMode="External"/><Relationship Id="rId4" Type="http://schemas.openxmlformats.org/officeDocument/2006/relationships/hyperlink" Target="https://welcome-hub.hmppsintranet.org.u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959745/HMPPS_-_The_Target_Operating_Model_for_the_Future_of_Probation_Services_in_England___Wales_-__English__-_09-02-2021.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sv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eams.microsoft.com/l/meetup-join/19%3ameeting_NzgyYzc0MzMtZTc4Yy00MDkzLThhMzAtZmZiNTBiZmY2NTRh%40thread.v2/0?context=%7b%22Tid%22%3a%22c6874728-71e6-41fe-a9e1-2e8c36776ad8%22%2c%22Oid%22%3a%22db0909e8-1279-4d73-be8d-e55cd28391ca%22%2c%22IsBroadcastMeeting%22%3atrue%7d&amp;btype=a&amp;role=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elcome-hub.hmppsintranet.org.uk/our-new-probation-service/our-new-operating-model/commissioned-rehabilitative-services/your-learning-probation-practitioners-and-contract-manager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elcome-hub.hmppsintranet.org.uk/commissioned-rehabilitative-services/your-learning-probation-practitioners-and-contract-managers/" TargetMode="External"/><Relationship Id="rId2" Type="http://schemas.openxmlformats.org/officeDocument/2006/relationships/hyperlink" Target="https://intranet.noms.gsi.gov.uk/corporate/probation-changes/Commissioned-Rehabilitative-Services/your-learning-probation-practitioners-and-contract-managers" TargetMode="External"/><Relationship Id="rId1" Type="http://schemas.openxmlformats.org/officeDocument/2006/relationships/slideLayout" Target="../slideLayouts/slideLayout3.xml"/><Relationship Id="rId6" Type="http://schemas.openxmlformats.org/officeDocument/2006/relationships/hyperlink" Target="https://mydevelopment.org.uk/course/index.php?categoryid=1093" TargetMode="External"/><Relationship Id="rId5" Type="http://schemas.openxmlformats.org/officeDocument/2006/relationships/hyperlink" Target="https://mydevelopment.org.uk/login/index.php" TargetMode="External"/><Relationship Id="rId4" Type="http://schemas.openxmlformats.org/officeDocument/2006/relationships/hyperlink" Target="https://welcome-hub.hmppsintranet.org.uk/welcoming-you/probation-roundup/shaping-c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891562" y="2655334"/>
            <a:ext cx="9121774" cy="1073150"/>
          </a:xfrm>
        </p:spPr>
        <p:txBody>
          <a:bodyPr/>
          <a:lstStyle/>
          <a:p>
            <a:r>
              <a:rPr lang="en-GB" altLang="en-US" dirty="0"/>
              <a:t>June 2021 Regional Team Briefing </a:t>
            </a:r>
          </a:p>
        </p:txBody>
      </p:sp>
      <p:pic>
        <p:nvPicPr>
          <p:cNvPr id="3" name="Graphic 2" descr="Marker">
            <a:extLst>
              <a:ext uri="{FF2B5EF4-FFF2-40B4-BE49-F238E27FC236}">
                <a16:creationId xmlns:a16="http://schemas.microsoft.com/office/drawing/2014/main" id="{D5A0421F-F718-4182-950E-F1AAC5F19D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4504" y="3987087"/>
            <a:ext cx="1584960" cy="1584960"/>
          </a:xfrm>
          <a:prstGeom prst="rect">
            <a:avLst/>
          </a:prstGeom>
        </p:spPr>
      </p:pic>
      <p:sp>
        <p:nvSpPr>
          <p:cNvPr id="4" name="TextBox 3">
            <a:extLst>
              <a:ext uri="{FF2B5EF4-FFF2-40B4-BE49-F238E27FC236}">
                <a16:creationId xmlns:a16="http://schemas.microsoft.com/office/drawing/2014/main" id="{21DB41DD-670E-4880-A721-88241534AE5D}"/>
              </a:ext>
            </a:extLst>
          </p:cNvPr>
          <p:cNvSpPr txBox="1"/>
          <p:nvPr/>
        </p:nvSpPr>
        <p:spPr>
          <a:xfrm>
            <a:off x="8895046" y="5387381"/>
            <a:ext cx="104387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[Region]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BED5-426D-41AD-B26A-7505F0F2DAD7}"/>
              </a:ext>
            </a:extLst>
          </p:cNvPr>
          <p:cNvSpPr>
            <a:spLocks noGrp="1"/>
          </p:cNvSpPr>
          <p:nvPr>
            <p:ph type="title"/>
          </p:nvPr>
        </p:nvSpPr>
        <p:spPr/>
        <p:txBody>
          <a:bodyPr/>
          <a:lstStyle/>
          <a:p>
            <a:r>
              <a:rPr lang="en-GB" dirty="0"/>
              <a:t>Ways of purchasing and paying in the Probation Unified Model</a:t>
            </a:r>
          </a:p>
        </p:txBody>
      </p:sp>
      <p:sp>
        <p:nvSpPr>
          <p:cNvPr id="3" name="Content Placeholder 2">
            <a:extLst>
              <a:ext uri="{FF2B5EF4-FFF2-40B4-BE49-F238E27FC236}">
                <a16:creationId xmlns:a16="http://schemas.microsoft.com/office/drawing/2014/main" id="{85058CA3-ABC1-4938-A675-5D02E5346988}"/>
              </a:ext>
            </a:extLst>
          </p:cNvPr>
          <p:cNvSpPr>
            <a:spLocks noGrp="1"/>
          </p:cNvSpPr>
          <p:nvPr>
            <p:ph sz="half" idx="1"/>
          </p:nvPr>
        </p:nvSpPr>
        <p:spPr>
          <a:xfrm>
            <a:off x="4277032" y="952581"/>
            <a:ext cx="6725265" cy="3687900"/>
          </a:xfrm>
        </p:spPr>
        <p:txBody>
          <a:bodyPr/>
          <a:lstStyle/>
          <a:p>
            <a:r>
              <a:rPr lang="en-GB" sz="1600" b="1" dirty="0"/>
              <a:t>Government Procurement Cards (GPC)</a:t>
            </a:r>
            <a:r>
              <a:rPr lang="en-GB" sz="1600" dirty="0"/>
              <a:t> are used for adhoc low value purchasing (for items such as tools, materials for project in a box, owned UPW vehicle repairs etc). GPC cards will be rolled out to named individuals during June and July 2021 (once those individuals have a Probation Service employee number). Petty cash will be able to be used from 26 June until GPC cards are fully in place.</a:t>
            </a:r>
          </a:p>
          <a:p>
            <a:r>
              <a:rPr lang="en-GB" sz="1600" b="1" dirty="0"/>
              <a:t>Fuel cards</a:t>
            </a:r>
            <a:r>
              <a:rPr lang="en-GB" sz="1600" dirty="0"/>
              <a:t> are used to fuel vehicles owned and leased by Probation. Fuel cards are being rolled out during June to be used from 26 June 2021 onwards. Fuel cards are predominantly linked to vehicle registrations but can also be used to purchase fuel for lawn mowers.</a:t>
            </a:r>
          </a:p>
          <a:p>
            <a:r>
              <a:rPr lang="en-GB" sz="1600" b="1" dirty="0"/>
              <a:t>Petty Cash</a:t>
            </a:r>
            <a:r>
              <a:rPr lang="en-GB" sz="1600" dirty="0"/>
              <a:t> will be available from 26 June 2021 in transferring sites that currently use petty cash. Petty cash will be obtained locally by cashing MoJ cheques from a bank account and will be delivered to some locations (delivery will only be made where it is essential due to location of bank branches etc). Petty cash will need to be managed in line with MOJ policy/cashiers guidance.</a:t>
            </a:r>
          </a:p>
          <a:p>
            <a:r>
              <a:rPr lang="en-GB" sz="1600" dirty="0"/>
              <a:t>When withdrawing cash from the bank, the cheque should be written before leaving the office, and only the single cheque should be taken, not the whole cheque book. The cheque amount should be for the minimum amount required to keep the office running until the next visit to the bank. The bank run should not be completed at the same day/time each week.</a:t>
            </a:r>
          </a:p>
          <a:p>
            <a:pPr marL="0" indent="0">
              <a:buNone/>
            </a:pPr>
            <a:endParaRPr lang="en-GB" dirty="0"/>
          </a:p>
        </p:txBody>
      </p:sp>
      <p:sp>
        <p:nvSpPr>
          <p:cNvPr id="4" name="Content Placeholder 3">
            <a:extLst>
              <a:ext uri="{FF2B5EF4-FFF2-40B4-BE49-F238E27FC236}">
                <a16:creationId xmlns:a16="http://schemas.microsoft.com/office/drawing/2014/main" id="{018B4EB1-57FD-4A29-A3F1-CEADBA6F5ED3}"/>
              </a:ext>
            </a:extLst>
          </p:cNvPr>
          <p:cNvSpPr>
            <a:spLocks noGrp="1"/>
          </p:cNvSpPr>
          <p:nvPr>
            <p:ph sz="half" idx="2"/>
          </p:nvPr>
        </p:nvSpPr>
        <p:spPr>
          <a:xfrm>
            <a:off x="523776" y="942976"/>
            <a:ext cx="3441049" cy="4755046"/>
          </a:xfrm>
        </p:spPr>
        <p:txBody>
          <a:bodyPr/>
          <a:lstStyle/>
          <a:p>
            <a:r>
              <a:rPr lang="en-GB" dirty="0"/>
              <a:t>Some transferring staff – particularly UPW staff and staff who administer petty cash– will need to be aware of ways of purchasing and paying in the Probation Unified Model including the use of Government Procurement Cards (GPC), fuel cards, petty cash, travel warrants and the Travel for persons on Probation policy</a:t>
            </a:r>
          </a:p>
          <a:p>
            <a:r>
              <a:rPr lang="en-GB" dirty="0"/>
              <a:t>To help, briefing sessions will be held in June and guidance published on the welcome hub</a:t>
            </a:r>
          </a:p>
          <a:p>
            <a:pPr marL="0" indent="0">
              <a:buNone/>
            </a:pPr>
            <a:endParaRPr lang="en-GB" sz="1600" dirty="0"/>
          </a:p>
        </p:txBody>
      </p:sp>
      <p:sp>
        <p:nvSpPr>
          <p:cNvPr id="5" name="Slide Number Placeholder 4">
            <a:extLst>
              <a:ext uri="{FF2B5EF4-FFF2-40B4-BE49-F238E27FC236}">
                <a16:creationId xmlns:a16="http://schemas.microsoft.com/office/drawing/2014/main" id="{41EF0740-9D3F-410D-8C6D-A81B0EE70749}"/>
              </a:ext>
            </a:extLst>
          </p:cNvPr>
          <p:cNvSpPr>
            <a:spLocks noGrp="1"/>
          </p:cNvSpPr>
          <p:nvPr>
            <p:ph type="sldNum" sz="quarter" idx="10"/>
          </p:nvPr>
        </p:nvSpPr>
        <p:spPr/>
        <p:txBody>
          <a:bodyPr/>
          <a:lstStyle/>
          <a:p>
            <a:pPr>
              <a:defRPr/>
            </a:pPr>
            <a:fld id="{59DE555A-AC9E-4839-8C44-F9B339F55923}" type="slidenum">
              <a:rPr lang="en-GB" smtClean="0"/>
              <a:pPr>
                <a:defRPr/>
              </a:pPr>
              <a:t>10</a:t>
            </a:fld>
            <a:endParaRPr lang="en-GB" dirty="0"/>
          </a:p>
        </p:txBody>
      </p:sp>
      <p:sp>
        <p:nvSpPr>
          <p:cNvPr id="6" name="Title 1">
            <a:extLst>
              <a:ext uri="{FF2B5EF4-FFF2-40B4-BE49-F238E27FC236}">
                <a16:creationId xmlns:a16="http://schemas.microsoft.com/office/drawing/2014/main" id="{60AFE53C-EB67-4DA6-A8F3-9BC68D1B6A7E}"/>
              </a:ext>
            </a:extLst>
          </p:cNvPr>
          <p:cNvSpPr txBox="1">
            <a:spLocks/>
          </p:cNvSpPr>
          <p:nvPr/>
        </p:nvSpPr>
        <p:spPr bwMode="auto">
          <a:xfrm>
            <a:off x="4012586" y="29059"/>
            <a:ext cx="7960339"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a:lstStyle>
          <a:p>
            <a:r>
              <a:rPr lang="en-GB" sz="2000" dirty="0"/>
              <a:t>FOR TRANSFERRING CRCs STAFF</a:t>
            </a:r>
          </a:p>
        </p:txBody>
      </p:sp>
    </p:spTree>
    <p:extLst>
      <p:ext uri="{BB962C8B-B14F-4D97-AF65-F5344CB8AC3E}">
        <p14:creationId xmlns:p14="http://schemas.microsoft.com/office/powerpoint/2010/main" val="3441554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BED5-426D-41AD-B26A-7505F0F2DAD7}"/>
              </a:ext>
            </a:extLst>
          </p:cNvPr>
          <p:cNvSpPr>
            <a:spLocks noGrp="1"/>
          </p:cNvSpPr>
          <p:nvPr>
            <p:ph type="title"/>
          </p:nvPr>
        </p:nvSpPr>
        <p:spPr/>
        <p:txBody>
          <a:bodyPr/>
          <a:lstStyle/>
          <a:p>
            <a:r>
              <a:rPr lang="en-GB" dirty="0"/>
              <a:t>Ways of purchasing and paying in the Probation Unified Model</a:t>
            </a:r>
          </a:p>
        </p:txBody>
      </p:sp>
      <p:sp>
        <p:nvSpPr>
          <p:cNvPr id="3" name="Content Placeholder 2">
            <a:extLst>
              <a:ext uri="{FF2B5EF4-FFF2-40B4-BE49-F238E27FC236}">
                <a16:creationId xmlns:a16="http://schemas.microsoft.com/office/drawing/2014/main" id="{85058CA3-ABC1-4938-A675-5D02E5346988}"/>
              </a:ext>
            </a:extLst>
          </p:cNvPr>
          <p:cNvSpPr>
            <a:spLocks noGrp="1"/>
          </p:cNvSpPr>
          <p:nvPr>
            <p:ph sz="half" idx="1"/>
          </p:nvPr>
        </p:nvSpPr>
        <p:spPr>
          <a:xfrm>
            <a:off x="4999703" y="942055"/>
            <a:ext cx="6973222" cy="4755046"/>
          </a:xfrm>
        </p:spPr>
        <p:txBody>
          <a:bodyPr/>
          <a:lstStyle/>
          <a:p>
            <a:pPr marL="0" indent="0">
              <a:buNone/>
            </a:pPr>
            <a:r>
              <a:rPr lang="en-GB" sz="1400" b="1" dirty="0"/>
              <a:t>Travel warrants</a:t>
            </a:r>
            <a:r>
              <a:rPr lang="en-GB" sz="1400" dirty="0"/>
              <a:t> </a:t>
            </a:r>
            <a:r>
              <a:rPr lang="en-GB" sz="1400" b="1" dirty="0"/>
              <a:t>for people on probation</a:t>
            </a:r>
            <a:endParaRPr lang="en-GB" sz="1400" dirty="0"/>
          </a:p>
          <a:p>
            <a:r>
              <a:rPr lang="en-GB" sz="1400" dirty="0"/>
              <a:t>Travel warrants will be available in transferring sites early June. For appointments scheduled for 26 June 2021 or after, these travel warrants should be issued to people on probation who are eligible for travel (in line with current CRC policy).</a:t>
            </a:r>
          </a:p>
          <a:p>
            <a:r>
              <a:rPr lang="en-GB" sz="1400" dirty="0"/>
              <a:t>The Probation Service policy for “Travel for persons on Probation” will be available during June. Transferring staff should be aware of the content of this policy for use beyond the 26 June 2021.</a:t>
            </a:r>
          </a:p>
          <a:p>
            <a:r>
              <a:rPr lang="en-GB" sz="1400" dirty="0"/>
              <a:t>Where there are differences between legacy CRC Travel for Persons on probation policies and the PS policy,  staff will have the flexibility to extend the period of implementation past Day 1 to allow for conversations to take place with those individuals who may be affected by the changes.  However, full implementation of the PS Travel for Persons on Probation PI will be expected by 1</a:t>
            </a:r>
            <a:r>
              <a:rPr lang="en-GB" sz="1400" baseline="30000" dirty="0"/>
              <a:t>st</a:t>
            </a:r>
            <a:r>
              <a:rPr lang="en-GB" sz="1400" dirty="0"/>
              <a:t> October 2021</a:t>
            </a:r>
          </a:p>
          <a:p>
            <a:r>
              <a:rPr lang="en-GB" sz="1400" dirty="0"/>
              <a:t>A poster is included in this pack</a:t>
            </a:r>
          </a:p>
          <a:p>
            <a:pPr marL="0" indent="0">
              <a:buNone/>
            </a:pPr>
            <a:r>
              <a:rPr lang="en-GB" sz="1400" b="1" u="sng" dirty="0"/>
              <a:t>Day 1 of the Unified Service - 26 June 2021</a:t>
            </a:r>
            <a:endParaRPr lang="en-GB" sz="1400" dirty="0"/>
          </a:p>
          <a:p>
            <a:pPr lvl="0"/>
            <a:r>
              <a:rPr lang="en-GB" sz="1400" dirty="0"/>
              <a:t>Transferring staff will continue to work to existing CRC fares to report policies </a:t>
            </a:r>
          </a:p>
          <a:p>
            <a:pPr lvl="0"/>
            <a:r>
              <a:rPr lang="en-GB" sz="1400" dirty="0"/>
              <a:t>Practitioners should start to make people on probation aware of how the new Probation service policy impacts them (a poster will also be issued to be displayed in offices)</a:t>
            </a:r>
          </a:p>
          <a:p>
            <a:r>
              <a:rPr lang="en-GB" sz="1400" dirty="0"/>
              <a:t>All Processes for GPC card use and fuel cards will be held on Equip for ongoing reference, and the Travel for Persons on Probation will be stored and accessed as per all PI’s.</a:t>
            </a:r>
          </a:p>
          <a:p>
            <a:pPr marL="0" indent="0">
              <a:buNone/>
            </a:pPr>
            <a:endParaRPr lang="en-GB" dirty="0"/>
          </a:p>
        </p:txBody>
      </p:sp>
      <p:sp>
        <p:nvSpPr>
          <p:cNvPr id="4" name="Content Placeholder 3">
            <a:extLst>
              <a:ext uri="{FF2B5EF4-FFF2-40B4-BE49-F238E27FC236}">
                <a16:creationId xmlns:a16="http://schemas.microsoft.com/office/drawing/2014/main" id="{018B4EB1-57FD-4A29-A3F1-CEADBA6F5ED3}"/>
              </a:ext>
            </a:extLst>
          </p:cNvPr>
          <p:cNvSpPr>
            <a:spLocks noGrp="1"/>
          </p:cNvSpPr>
          <p:nvPr>
            <p:ph sz="half" idx="2"/>
          </p:nvPr>
        </p:nvSpPr>
        <p:spPr>
          <a:xfrm>
            <a:off x="527051" y="1233204"/>
            <a:ext cx="4254701" cy="4755046"/>
          </a:xfrm>
        </p:spPr>
        <p:txBody>
          <a:bodyPr/>
          <a:lstStyle/>
          <a:p>
            <a:r>
              <a:rPr lang="en-GB" b="1" u="sng" dirty="0"/>
              <a:t>Prior to Day 1 - Learning Requirements</a:t>
            </a:r>
            <a:endParaRPr lang="en-GB" dirty="0"/>
          </a:p>
          <a:p>
            <a:r>
              <a:rPr lang="en-GB" dirty="0"/>
              <a:t>During June, MS Teams engagement events will be held to brief transferring staff who are particularly affected by new ways of purchasing and paying (predominantly Unpaid work staff, staff who manage petty cash, corporate and support administrators etc).</a:t>
            </a:r>
          </a:p>
          <a:p>
            <a:r>
              <a:rPr lang="en-GB" dirty="0"/>
              <a:t>A guidance document will also be available to all staff via the Welcome Hub during June. </a:t>
            </a:r>
          </a:p>
          <a:p>
            <a:pPr marL="0" indent="0">
              <a:buNone/>
            </a:pPr>
            <a:endParaRPr lang="en-GB" sz="1600" dirty="0"/>
          </a:p>
        </p:txBody>
      </p:sp>
      <p:sp>
        <p:nvSpPr>
          <p:cNvPr id="5" name="Slide Number Placeholder 4">
            <a:extLst>
              <a:ext uri="{FF2B5EF4-FFF2-40B4-BE49-F238E27FC236}">
                <a16:creationId xmlns:a16="http://schemas.microsoft.com/office/drawing/2014/main" id="{41EF0740-9D3F-410D-8C6D-A81B0EE70749}"/>
              </a:ext>
            </a:extLst>
          </p:cNvPr>
          <p:cNvSpPr>
            <a:spLocks noGrp="1"/>
          </p:cNvSpPr>
          <p:nvPr>
            <p:ph type="sldNum" sz="quarter" idx="10"/>
          </p:nvPr>
        </p:nvSpPr>
        <p:spPr/>
        <p:txBody>
          <a:bodyPr/>
          <a:lstStyle/>
          <a:p>
            <a:pPr>
              <a:defRPr/>
            </a:pPr>
            <a:fld id="{59DE555A-AC9E-4839-8C44-F9B339F55923}" type="slidenum">
              <a:rPr lang="en-GB" smtClean="0"/>
              <a:pPr>
                <a:defRPr/>
              </a:pPr>
              <a:t>11</a:t>
            </a:fld>
            <a:endParaRPr lang="en-GB" dirty="0"/>
          </a:p>
        </p:txBody>
      </p:sp>
      <p:sp>
        <p:nvSpPr>
          <p:cNvPr id="6" name="Title 1">
            <a:extLst>
              <a:ext uri="{FF2B5EF4-FFF2-40B4-BE49-F238E27FC236}">
                <a16:creationId xmlns:a16="http://schemas.microsoft.com/office/drawing/2014/main" id="{60AFE53C-EB67-4DA6-A8F3-9BC68D1B6A7E}"/>
              </a:ext>
            </a:extLst>
          </p:cNvPr>
          <p:cNvSpPr txBox="1">
            <a:spLocks/>
          </p:cNvSpPr>
          <p:nvPr/>
        </p:nvSpPr>
        <p:spPr bwMode="auto">
          <a:xfrm>
            <a:off x="4012586" y="29059"/>
            <a:ext cx="7960339"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a:lstStyle>
          <a:p>
            <a:r>
              <a:rPr lang="en-GB" sz="2000" dirty="0"/>
              <a:t>FOR TRANSFERRING CRCs STAFF</a:t>
            </a:r>
          </a:p>
        </p:txBody>
      </p:sp>
    </p:spTree>
    <p:extLst>
      <p:ext uri="{BB962C8B-B14F-4D97-AF65-F5344CB8AC3E}">
        <p14:creationId xmlns:p14="http://schemas.microsoft.com/office/powerpoint/2010/main" val="4048386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BED5-426D-41AD-B26A-7505F0F2DAD7}"/>
              </a:ext>
            </a:extLst>
          </p:cNvPr>
          <p:cNvSpPr>
            <a:spLocks noGrp="1"/>
          </p:cNvSpPr>
          <p:nvPr>
            <p:ph type="title"/>
          </p:nvPr>
        </p:nvSpPr>
        <p:spPr/>
        <p:txBody>
          <a:bodyPr/>
          <a:lstStyle/>
          <a:p>
            <a:r>
              <a:rPr lang="en-GB" dirty="0"/>
              <a:t>Estates:  Day 1 change </a:t>
            </a:r>
          </a:p>
        </p:txBody>
      </p:sp>
      <p:sp>
        <p:nvSpPr>
          <p:cNvPr id="3" name="Content Placeholder 2">
            <a:extLst>
              <a:ext uri="{FF2B5EF4-FFF2-40B4-BE49-F238E27FC236}">
                <a16:creationId xmlns:a16="http://schemas.microsoft.com/office/drawing/2014/main" id="{85058CA3-ABC1-4938-A675-5D02E5346988}"/>
              </a:ext>
            </a:extLst>
          </p:cNvPr>
          <p:cNvSpPr>
            <a:spLocks noGrp="1"/>
          </p:cNvSpPr>
          <p:nvPr>
            <p:ph sz="half" idx="1"/>
          </p:nvPr>
        </p:nvSpPr>
        <p:spPr>
          <a:xfrm>
            <a:off x="6481124" y="1171655"/>
            <a:ext cx="5491801" cy="3468825"/>
          </a:xfrm>
        </p:spPr>
        <p:txBody>
          <a:bodyPr/>
          <a:lstStyle/>
          <a:p>
            <a:pPr marL="0" indent="0">
              <a:buNone/>
            </a:pPr>
            <a:r>
              <a:rPr lang="en-GB" b="1" dirty="0">
                <a:solidFill>
                  <a:schemeClr val="accent5">
                    <a:lumMod val="75000"/>
                  </a:schemeClr>
                </a:solidFill>
              </a:rPr>
              <a:t>CRC site transfer</a:t>
            </a:r>
            <a:endParaRPr lang="en-GB" dirty="0"/>
          </a:p>
          <a:p>
            <a:r>
              <a:rPr lang="en-GB" dirty="0"/>
              <a:t>On Day 1, the remainder of CRC sites will transfer in to the Probation Service estate  </a:t>
            </a:r>
          </a:p>
          <a:p>
            <a:r>
              <a:rPr lang="en-GB" dirty="0"/>
              <a:t>We are undertaking identified security works at a small number of CRC sites in advance of Day 1  </a:t>
            </a:r>
          </a:p>
          <a:p>
            <a:r>
              <a:rPr lang="en-GB" dirty="0"/>
              <a:t>Our Day 1 unified estate will encompass &gt; 677 holdings</a:t>
            </a:r>
          </a:p>
          <a:p>
            <a:endParaRPr lang="en-GB" dirty="0"/>
          </a:p>
        </p:txBody>
      </p:sp>
      <p:sp>
        <p:nvSpPr>
          <p:cNvPr id="4" name="Content Placeholder 3">
            <a:extLst>
              <a:ext uri="{FF2B5EF4-FFF2-40B4-BE49-F238E27FC236}">
                <a16:creationId xmlns:a16="http://schemas.microsoft.com/office/drawing/2014/main" id="{018B4EB1-57FD-4A29-A3F1-CEADBA6F5ED3}"/>
              </a:ext>
            </a:extLst>
          </p:cNvPr>
          <p:cNvSpPr>
            <a:spLocks noGrp="1"/>
          </p:cNvSpPr>
          <p:nvPr>
            <p:ph sz="half" idx="2"/>
          </p:nvPr>
        </p:nvSpPr>
        <p:spPr>
          <a:xfrm>
            <a:off x="527051" y="1171655"/>
            <a:ext cx="5488525" cy="3687900"/>
          </a:xfrm>
        </p:spPr>
        <p:txBody>
          <a:bodyPr/>
          <a:lstStyle/>
          <a:p>
            <a:pPr marL="0" indent="0">
              <a:buNone/>
            </a:pPr>
            <a:r>
              <a:rPr lang="en-GB" b="1" dirty="0">
                <a:solidFill>
                  <a:schemeClr val="accent5">
                    <a:lumMod val="75000"/>
                  </a:schemeClr>
                </a:solidFill>
              </a:rPr>
              <a:t>Signage reflecting our name change to the Probation Service</a:t>
            </a:r>
            <a:endParaRPr lang="en-GB" dirty="0"/>
          </a:p>
          <a:p>
            <a:r>
              <a:rPr lang="en-GB" dirty="0"/>
              <a:t>A temporary sign will be distributed to all sites during the week commencing 14 June, to reflect our name change to the Probation Service</a:t>
            </a:r>
          </a:p>
          <a:p>
            <a:r>
              <a:rPr lang="en-GB" dirty="0"/>
              <a:t>Signage templates will also be provided by email  </a:t>
            </a:r>
          </a:p>
          <a:p>
            <a:r>
              <a:rPr lang="en-GB" dirty="0"/>
              <a:t>A scoping exercise starts in June to determine when and how permanent signage will be rolled out across our estate</a:t>
            </a:r>
          </a:p>
          <a:p>
            <a:endParaRPr lang="en-GB" dirty="0"/>
          </a:p>
        </p:txBody>
      </p:sp>
      <p:sp>
        <p:nvSpPr>
          <p:cNvPr id="5" name="Slide Number Placeholder 4">
            <a:extLst>
              <a:ext uri="{FF2B5EF4-FFF2-40B4-BE49-F238E27FC236}">
                <a16:creationId xmlns:a16="http://schemas.microsoft.com/office/drawing/2014/main" id="{41EF0740-9D3F-410D-8C6D-A81B0EE70749}"/>
              </a:ext>
            </a:extLst>
          </p:cNvPr>
          <p:cNvSpPr>
            <a:spLocks noGrp="1"/>
          </p:cNvSpPr>
          <p:nvPr>
            <p:ph type="sldNum" sz="quarter" idx="10"/>
          </p:nvPr>
        </p:nvSpPr>
        <p:spPr/>
        <p:txBody>
          <a:bodyPr/>
          <a:lstStyle/>
          <a:p>
            <a:pPr>
              <a:defRPr/>
            </a:pPr>
            <a:fld id="{59DE555A-AC9E-4839-8C44-F9B339F55923}" type="slidenum">
              <a:rPr lang="en-GB" smtClean="0"/>
              <a:pPr>
                <a:defRPr/>
              </a:pPr>
              <a:t>12</a:t>
            </a:fld>
            <a:endParaRPr lang="en-GB" dirty="0"/>
          </a:p>
        </p:txBody>
      </p:sp>
      <p:sp>
        <p:nvSpPr>
          <p:cNvPr id="6" name="TextBox 5">
            <a:extLst>
              <a:ext uri="{FF2B5EF4-FFF2-40B4-BE49-F238E27FC236}">
                <a16:creationId xmlns:a16="http://schemas.microsoft.com/office/drawing/2014/main" id="{52534094-3085-485D-82E9-C41919A73CC9}"/>
              </a:ext>
            </a:extLst>
          </p:cNvPr>
          <p:cNvSpPr txBox="1"/>
          <p:nvPr/>
        </p:nvSpPr>
        <p:spPr>
          <a:xfrm flipH="1">
            <a:off x="1766094" y="5088234"/>
            <a:ext cx="8655579" cy="461665"/>
          </a:xfrm>
          <a:prstGeom prst="rect">
            <a:avLst/>
          </a:prstGeom>
          <a:noFill/>
        </p:spPr>
        <p:txBody>
          <a:bodyPr wrap="square" rtlCol="0">
            <a:spAutoFit/>
          </a:bodyPr>
          <a:lstStyle/>
          <a:p>
            <a:pPr algn="ctr"/>
            <a:r>
              <a:rPr lang="en-GB" sz="2400" dirty="0"/>
              <a:t>See our </a:t>
            </a:r>
            <a:r>
              <a:rPr lang="en-GB" sz="2400" b="1" dirty="0">
                <a:solidFill>
                  <a:schemeClr val="tx2"/>
                </a:solidFill>
              </a:rPr>
              <a:t>new</a:t>
            </a:r>
            <a:r>
              <a:rPr lang="en-GB" sz="2400" dirty="0"/>
              <a:t> </a:t>
            </a:r>
            <a:r>
              <a:rPr lang="en-GB" sz="2400" u="sng" dirty="0">
                <a:hlinkClick r:id="rId2"/>
              </a:rPr>
              <a:t>June 2021 Estates Staff FAQ</a:t>
            </a:r>
            <a:r>
              <a:rPr lang="en-GB" sz="2400" dirty="0"/>
              <a:t> for full details</a:t>
            </a:r>
          </a:p>
        </p:txBody>
      </p:sp>
    </p:spTree>
    <p:extLst>
      <p:ext uri="{BB962C8B-B14F-4D97-AF65-F5344CB8AC3E}">
        <p14:creationId xmlns:p14="http://schemas.microsoft.com/office/powerpoint/2010/main" val="14788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64BE-4941-47BA-9610-7AF17F454ACF}"/>
              </a:ext>
            </a:extLst>
          </p:cNvPr>
          <p:cNvSpPr>
            <a:spLocks noGrp="1"/>
          </p:cNvSpPr>
          <p:nvPr>
            <p:ph type="title"/>
          </p:nvPr>
        </p:nvSpPr>
        <p:spPr/>
        <p:txBody>
          <a:bodyPr/>
          <a:lstStyle/>
          <a:p>
            <a:r>
              <a:rPr lang="en-GB" dirty="0"/>
              <a:t>Estates:  safe, secure sites</a:t>
            </a:r>
          </a:p>
        </p:txBody>
      </p:sp>
      <p:sp>
        <p:nvSpPr>
          <p:cNvPr id="3" name="Content Placeholder 2">
            <a:extLst>
              <a:ext uri="{FF2B5EF4-FFF2-40B4-BE49-F238E27FC236}">
                <a16:creationId xmlns:a16="http://schemas.microsoft.com/office/drawing/2014/main" id="{A3748D85-6C7D-4F82-B070-CA8485AF411E}"/>
              </a:ext>
            </a:extLst>
          </p:cNvPr>
          <p:cNvSpPr>
            <a:spLocks noGrp="1"/>
          </p:cNvSpPr>
          <p:nvPr>
            <p:ph idx="1"/>
          </p:nvPr>
        </p:nvSpPr>
        <p:spPr>
          <a:xfrm>
            <a:off x="390525" y="1028899"/>
            <a:ext cx="11563350" cy="5065713"/>
          </a:xfrm>
        </p:spPr>
        <p:txBody>
          <a:bodyPr/>
          <a:lstStyle/>
          <a:p>
            <a:r>
              <a:rPr lang="en-GB" dirty="0"/>
              <a:t>We are planning to issue new ID badges to all Probation Service staff;  we are prioritising issuing ID badges for Day 1 to staff who are transferring to the Probation Service and new staff</a:t>
            </a:r>
          </a:p>
          <a:p>
            <a:r>
              <a:rPr lang="en-GB" dirty="0"/>
              <a:t>Key risks related to the physical security status of incoming CRC buildings have been identified and assessed;  mitigating works will be completed</a:t>
            </a:r>
          </a:p>
          <a:p>
            <a:r>
              <a:rPr lang="en-GB" dirty="0"/>
              <a:t>We are delivering lone worker safety devices, panic alarms and staff ID badges in a timely manner to support staff and site safety and security;  full details:  </a:t>
            </a:r>
            <a:r>
              <a:rPr lang="en-GB" u="sng" dirty="0">
                <a:hlinkClick r:id="rId2"/>
              </a:rPr>
              <a:t>Lone Worker Safety Devices, Panic Alarms and ID Badges Notice</a:t>
            </a:r>
            <a:endParaRPr lang="en-GB" dirty="0"/>
          </a:p>
          <a:p>
            <a:r>
              <a:rPr lang="en-GB" dirty="0"/>
              <a:t>Most NPS sites currently have fixed panic alarms, while a small number of CRC sites transferring over to HMPPS estate do not;  we are developing a contingency for sites that require an interim panic alarm solution</a:t>
            </a:r>
          </a:p>
          <a:p>
            <a:r>
              <a:rPr lang="en-GB" dirty="0"/>
              <a:t>All sites without panic alarms will have them in place before mixed caseloads are introduced</a:t>
            </a:r>
          </a:p>
          <a:p>
            <a:r>
              <a:rPr lang="en-GB" dirty="0"/>
              <a:t>We have a new Physical Security Working Group developing a new set of security standards for our estate  </a:t>
            </a:r>
          </a:p>
          <a:p>
            <a:r>
              <a:rPr lang="en-GB" dirty="0"/>
              <a:t>Our unified model means that the delivery of services remains ‘as is’ for Day 1;  in line with this, no estates work has been undertaken in CRC buildings to support our future move to mixed caseloads </a:t>
            </a:r>
          </a:p>
          <a:p>
            <a:pPr marL="0" indent="0">
              <a:buNone/>
            </a:pPr>
            <a:endParaRPr lang="en-GB" dirty="0"/>
          </a:p>
        </p:txBody>
      </p:sp>
      <p:sp>
        <p:nvSpPr>
          <p:cNvPr id="4" name="Slide Number Placeholder 3">
            <a:extLst>
              <a:ext uri="{FF2B5EF4-FFF2-40B4-BE49-F238E27FC236}">
                <a16:creationId xmlns:a16="http://schemas.microsoft.com/office/drawing/2014/main" id="{B986B486-53AC-4171-B48F-77A068FF5E8B}"/>
              </a:ext>
            </a:extLst>
          </p:cNvPr>
          <p:cNvSpPr>
            <a:spLocks noGrp="1"/>
          </p:cNvSpPr>
          <p:nvPr>
            <p:ph type="sldNum" sz="quarter" idx="10"/>
          </p:nvPr>
        </p:nvSpPr>
        <p:spPr/>
        <p:txBody>
          <a:bodyPr/>
          <a:lstStyle/>
          <a:p>
            <a:pPr>
              <a:defRPr/>
            </a:pPr>
            <a:fld id="{8DA62C57-F68F-4167-9CC7-0D93D0D78B03}" type="slidenum">
              <a:rPr lang="en-GB" smtClean="0"/>
              <a:pPr>
                <a:defRPr/>
              </a:pPr>
              <a:t>13</a:t>
            </a:fld>
            <a:endParaRPr lang="en-GB" dirty="0"/>
          </a:p>
        </p:txBody>
      </p:sp>
    </p:spTree>
    <p:extLst>
      <p:ext uri="{BB962C8B-B14F-4D97-AF65-F5344CB8AC3E}">
        <p14:creationId xmlns:p14="http://schemas.microsoft.com/office/powerpoint/2010/main" val="1809943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884CC-41BE-40E5-877B-DAF8574EB533}"/>
              </a:ext>
            </a:extLst>
          </p:cNvPr>
          <p:cNvSpPr>
            <a:spLocks noGrp="1"/>
          </p:cNvSpPr>
          <p:nvPr>
            <p:ph type="title"/>
          </p:nvPr>
        </p:nvSpPr>
        <p:spPr/>
        <p:txBody>
          <a:bodyPr/>
          <a:lstStyle/>
          <a:p>
            <a:r>
              <a:rPr lang="en-GB" dirty="0"/>
              <a:t>Facilities management </a:t>
            </a:r>
          </a:p>
        </p:txBody>
      </p:sp>
      <p:sp>
        <p:nvSpPr>
          <p:cNvPr id="3" name="Content Placeholder 2">
            <a:extLst>
              <a:ext uri="{FF2B5EF4-FFF2-40B4-BE49-F238E27FC236}">
                <a16:creationId xmlns:a16="http://schemas.microsoft.com/office/drawing/2014/main" id="{22B5EFA5-C481-47C7-9AFE-3FC93B2EB60F}"/>
              </a:ext>
            </a:extLst>
          </p:cNvPr>
          <p:cNvSpPr>
            <a:spLocks noGrp="1"/>
          </p:cNvSpPr>
          <p:nvPr>
            <p:ph idx="1"/>
          </p:nvPr>
        </p:nvSpPr>
        <p:spPr>
          <a:xfrm>
            <a:off x="525534" y="1047949"/>
            <a:ext cx="11247366" cy="4971851"/>
          </a:xfrm>
        </p:spPr>
        <p:txBody>
          <a:bodyPr/>
          <a:lstStyle/>
          <a:p>
            <a:r>
              <a:rPr lang="en-GB" sz="1900" dirty="0"/>
              <a:t>CRC sites transferring in to the new Probation Service are being onboarded to existing MoJ Facilities Management (FM) suppliers</a:t>
            </a:r>
          </a:p>
          <a:p>
            <a:r>
              <a:rPr lang="en-GB" sz="1900" dirty="0"/>
              <a:t>All of our sites have enhanced Covid-19 cleaning services, with arrangements to ensure this applies to incoming CRC sites </a:t>
            </a:r>
          </a:p>
          <a:p>
            <a:r>
              <a:rPr lang="en-GB" sz="1900" dirty="0"/>
              <a:t>Full details are available in our </a:t>
            </a:r>
            <a:r>
              <a:rPr lang="en-GB" sz="1900" u="sng" dirty="0">
                <a:hlinkClick r:id="rId3"/>
              </a:rPr>
              <a:t>NPS Employee Facilities Management Guide</a:t>
            </a:r>
            <a:r>
              <a:rPr lang="en-GB" sz="1900" dirty="0"/>
              <a:t>;  details on site transition dates are available in the </a:t>
            </a:r>
            <a:r>
              <a:rPr lang="en-GB" sz="1900" u="sng" dirty="0">
                <a:hlinkClick r:id="rId4"/>
              </a:rPr>
              <a:t>NPS FM Change Regional Spreadsheet</a:t>
            </a:r>
            <a:r>
              <a:rPr lang="en-GB" sz="1900" dirty="0"/>
              <a:t>  </a:t>
            </a:r>
          </a:p>
          <a:p>
            <a:r>
              <a:rPr lang="en-GB" sz="1900" dirty="0"/>
              <a:t>Employees will be informed of the FM change at their site through two advance emails and posters and desk drops on the day of change;  the next, final onboarding of sites, takes place on 25 June</a:t>
            </a:r>
          </a:p>
          <a:p>
            <a:r>
              <a:rPr lang="en-GB" sz="1900" dirty="0"/>
              <a:t>If you have a question about the Facilities Management transition that isn’t covered in these documents, please contact </a:t>
            </a:r>
            <a:r>
              <a:rPr lang="en-GB" sz="1900" u="sng" dirty="0">
                <a:hlinkClick r:id="rId5"/>
              </a:rPr>
              <a:t>Damien Daniel</a:t>
            </a:r>
            <a:r>
              <a:rPr lang="en-GB" sz="1900" dirty="0"/>
              <a:t>, Facilities Management Transition Lead</a:t>
            </a:r>
          </a:p>
          <a:p>
            <a:r>
              <a:rPr lang="en-GB" sz="1900" dirty="0"/>
              <a:t>The Estates Helpdesk is your contact point for all Facilities Management issues 24 hours a day, 365 days of the year.  Employees should log all FM issues, follow up outstanding faults, request new works, or raise a complaint or compliment through the Estates Helpdesk:</a:t>
            </a:r>
          </a:p>
          <a:p>
            <a:pPr lvl="2"/>
            <a:r>
              <a:rPr lang="en-GB" sz="1900" dirty="0"/>
              <a:t>Estates Helpdesk telephone:  0333 300 2016 </a:t>
            </a:r>
          </a:p>
          <a:p>
            <a:pPr lvl="2"/>
            <a:r>
              <a:rPr lang="en-GB" sz="1900" dirty="0"/>
              <a:t>Estates Helpdesk email:  </a:t>
            </a:r>
            <a:r>
              <a:rPr lang="en-GB" sz="1900" u="sng" dirty="0">
                <a:hlinkClick r:id="rId6"/>
              </a:rPr>
              <a:t>edfmhelpdesk@fmassurance.co.uk</a:t>
            </a:r>
            <a:r>
              <a:rPr lang="en-GB" sz="1900" dirty="0"/>
              <a:t>  </a:t>
            </a:r>
          </a:p>
          <a:p>
            <a:endParaRPr lang="en-GB" dirty="0"/>
          </a:p>
        </p:txBody>
      </p:sp>
      <p:sp>
        <p:nvSpPr>
          <p:cNvPr id="4" name="Slide Number Placeholder 3">
            <a:extLst>
              <a:ext uri="{FF2B5EF4-FFF2-40B4-BE49-F238E27FC236}">
                <a16:creationId xmlns:a16="http://schemas.microsoft.com/office/drawing/2014/main" id="{634814D6-2E0F-4266-91F4-3218C7DEF024}"/>
              </a:ext>
            </a:extLst>
          </p:cNvPr>
          <p:cNvSpPr>
            <a:spLocks noGrp="1"/>
          </p:cNvSpPr>
          <p:nvPr>
            <p:ph type="sldNum" sz="quarter" idx="10"/>
          </p:nvPr>
        </p:nvSpPr>
        <p:spPr/>
        <p:txBody>
          <a:bodyPr/>
          <a:lstStyle/>
          <a:p>
            <a:pPr>
              <a:defRPr/>
            </a:pPr>
            <a:fld id="{8DA62C57-F68F-4167-9CC7-0D93D0D78B03}" type="slidenum">
              <a:rPr lang="en-GB" smtClean="0"/>
              <a:pPr>
                <a:defRPr/>
              </a:pPr>
              <a:t>14</a:t>
            </a:fld>
            <a:endParaRPr lang="en-GB" dirty="0"/>
          </a:p>
        </p:txBody>
      </p:sp>
    </p:spTree>
    <p:extLst>
      <p:ext uri="{BB962C8B-B14F-4D97-AF65-F5344CB8AC3E}">
        <p14:creationId xmlns:p14="http://schemas.microsoft.com/office/powerpoint/2010/main" val="809910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80592-0B7B-402E-A801-6B01D83FDC1F}"/>
              </a:ext>
            </a:extLst>
          </p:cNvPr>
          <p:cNvSpPr>
            <a:spLocks noGrp="1"/>
          </p:cNvSpPr>
          <p:nvPr>
            <p:ph type="title"/>
          </p:nvPr>
        </p:nvSpPr>
        <p:spPr/>
        <p:txBody>
          <a:bodyPr/>
          <a:lstStyle/>
          <a:p>
            <a:r>
              <a:rPr lang="en-GB" dirty="0"/>
              <a:t>Estates:  key post Day 1 delivery</a:t>
            </a:r>
          </a:p>
        </p:txBody>
      </p:sp>
      <p:sp>
        <p:nvSpPr>
          <p:cNvPr id="3" name="Content Placeholder 2">
            <a:extLst>
              <a:ext uri="{FF2B5EF4-FFF2-40B4-BE49-F238E27FC236}">
                <a16:creationId xmlns:a16="http://schemas.microsoft.com/office/drawing/2014/main" id="{24544916-60F4-47F7-957C-06AA44F5305C}"/>
              </a:ext>
            </a:extLst>
          </p:cNvPr>
          <p:cNvSpPr>
            <a:spLocks noGrp="1"/>
          </p:cNvSpPr>
          <p:nvPr>
            <p:ph idx="1"/>
          </p:nvPr>
        </p:nvSpPr>
        <p:spPr/>
        <p:txBody>
          <a:bodyPr/>
          <a:lstStyle/>
          <a:p>
            <a:pPr lvl="0"/>
            <a:r>
              <a:rPr lang="en-GB" dirty="0"/>
              <a:t>Continued delivery of the Estates Strategy, which encompasses the modernisation of our new unified estate and critical spending on, and delivery of, maintenance projects</a:t>
            </a:r>
          </a:p>
          <a:p>
            <a:pPr lvl="0"/>
            <a:r>
              <a:rPr lang="en-GB" dirty="0"/>
              <a:t>Improving accessibility and security through the development and application of new tools to help identify requirements at an individual site level and support any future move to mixed caseloads</a:t>
            </a:r>
          </a:p>
          <a:p>
            <a:pPr lvl="0"/>
            <a:r>
              <a:rPr lang="en-GB" dirty="0"/>
              <a:t>Permanent signage for our unified estate</a:t>
            </a:r>
          </a:p>
          <a:p>
            <a:pPr marL="0" indent="0">
              <a:buNone/>
            </a:pPr>
            <a:endParaRPr lang="en-GB" dirty="0"/>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4D6A6D1B-6D3F-46EB-AC14-FDBF7D3A08BF}"/>
              </a:ext>
            </a:extLst>
          </p:cNvPr>
          <p:cNvSpPr>
            <a:spLocks noGrp="1"/>
          </p:cNvSpPr>
          <p:nvPr>
            <p:ph type="sldNum" sz="quarter" idx="10"/>
          </p:nvPr>
        </p:nvSpPr>
        <p:spPr/>
        <p:txBody>
          <a:bodyPr/>
          <a:lstStyle/>
          <a:p>
            <a:pPr>
              <a:defRPr/>
            </a:pPr>
            <a:fld id="{8DA62C57-F68F-4167-9CC7-0D93D0D78B03}" type="slidenum">
              <a:rPr lang="en-GB" smtClean="0"/>
              <a:pPr>
                <a:defRPr/>
              </a:pPr>
              <a:t>15</a:t>
            </a:fld>
            <a:endParaRPr lang="en-GB" dirty="0"/>
          </a:p>
        </p:txBody>
      </p:sp>
    </p:spTree>
    <p:extLst>
      <p:ext uri="{BB962C8B-B14F-4D97-AF65-F5344CB8AC3E}">
        <p14:creationId xmlns:p14="http://schemas.microsoft.com/office/powerpoint/2010/main" val="282441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AFCF-3A2E-4A7E-87D4-A477FBD127D6}"/>
              </a:ext>
            </a:extLst>
          </p:cNvPr>
          <p:cNvSpPr>
            <a:spLocks noGrp="1"/>
          </p:cNvSpPr>
          <p:nvPr>
            <p:ph type="title"/>
          </p:nvPr>
        </p:nvSpPr>
        <p:spPr>
          <a:xfrm>
            <a:off x="527051" y="460968"/>
            <a:ext cx="11131200" cy="628849"/>
          </a:xfrm>
        </p:spPr>
        <p:txBody>
          <a:bodyPr/>
          <a:lstStyle/>
          <a:p>
            <a:r>
              <a:rPr lang="en-GB" dirty="0"/>
              <a:t>New Workload Measurement Tool online tutorial + Unified Tiering Model video</a:t>
            </a:r>
          </a:p>
        </p:txBody>
      </p:sp>
      <p:sp>
        <p:nvSpPr>
          <p:cNvPr id="3" name="Content Placeholder 2">
            <a:extLst>
              <a:ext uri="{FF2B5EF4-FFF2-40B4-BE49-F238E27FC236}">
                <a16:creationId xmlns:a16="http://schemas.microsoft.com/office/drawing/2014/main" id="{34664412-DBA5-40ED-900A-A8880008E629}"/>
              </a:ext>
            </a:extLst>
          </p:cNvPr>
          <p:cNvSpPr>
            <a:spLocks noGrp="1"/>
          </p:cNvSpPr>
          <p:nvPr>
            <p:ph idx="1"/>
          </p:nvPr>
        </p:nvSpPr>
        <p:spPr>
          <a:xfrm>
            <a:off x="75852" y="1089817"/>
            <a:ext cx="7115524" cy="5021263"/>
          </a:xfrm>
        </p:spPr>
        <p:txBody>
          <a:bodyPr/>
          <a:lstStyle/>
          <a:p>
            <a:r>
              <a:rPr lang="en-GB" sz="1700" dirty="0"/>
              <a:t>A new, 20 minute </a:t>
            </a:r>
            <a:r>
              <a:rPr lang="en-GB" sz="1700" dirty="0">
                <a:hlinkClick r:id="rId2"/>
              </a:rPr>
              <a:t>Workload Measurement Tool online tutorial </a:t>
            </a:r>
            <a:r>
              <a:rPr lang="en-GB" sz="1700" dirty="0"/>
              <a:t>is now available on the Welcome Hub for all HMPPS staff and CRC colleagues who are transferring in to the Probation Service, plus a new </a:t>
            </a:r>
            <a:r>
              <a:rPr lang="en-GB" sz="1700" u="sng" dirty="0">
                <a:hlinkClick r:id="rId3"/>
              </a:rPr>
              <a:t>five minute video introducing our Unified Tiering Model</a:t>
            </a:r>
            <a:endParaRPr lang="en-GB" sz="1700" dirty="0"/>
          </a:p>
          <a:p>
            <a:r>
              <a:rPr lang="en-GB" sz="1700" dirty="0"/>
              <a:t>The Workload Measurement Tool (WMT) is a helpful mechanism for managing workloads, reflecting the very different workloads associated with cases of different complexity through the Unified Tiering Model</a:t>
            </a:r>
          </a:p>
          <a:p>
            <a:r>
              <a:rPr lang="en-GB" sz="1700" dirty="0"/>
              <a:t>The WMT tool assists Senior Probation Officers in allocating cases to Probation Officers, Probation Service Officers and PQiPs – people in our trainee probation officer programme in sentence management roles – by showing their current workload, available capacity and balancing workload out among their teams</a:t>
            </a:r>
          </a:p>
          <a:p>
            <a:r>
              <a:rPr lang="en-GB" sz="1700" dirty="0"/>
              <a:t>The Unified Tiering Model was launched in early May to introduce methodology to represent probation’s role to assess, protect and change</a:t>
            </a:r>
          </a:p>
          <a:p>
            <a:r>
              <a:rPr lang="en-GB" sz="1700" dirty="0"/>
              <a:t>The WMT is updated daily from Monday to Friday, taking the sentence and tier details from nDelius and exporting this data to the WMT</a:t>
            </a:r>
          </a:p>
        </p:txBody>
      </p:sp>
      <p:sp>
        <p:nvSpPr>
          <p:cNvPr id="4" name="Slide Number Placeholder 3">
            <a:extLst>
              <a:ext uri="{FF2B5EF4-FFF2-40B4-BE49-F238E27FC236}">
                <a16:creationId xmlns:a16="http://schemas.microsoft.com/office/drawing/2014/main" id="{04730A7F-D433-429D-AC3C-BEF6A0A1544C}"/>
              </a:ext>
            </a:extLst>
          </p:cNvPr>
          <p:cNvSpPr>
            <a:spLocks noGrp="1"/>
          </p:cNvSpPr>
          <p:nvPr>
            <p:ph type="sldNum" sz="quarter" idx="10"/>
          </p:nvPr>
        </p:nvSpPr>
        <p:spPr/>
        <p:txBody>
          <a:bodyPr/>
          <a:lstStyle/>
          <a:p>
            <a:pPr>
              <a:defRPr/>
            </a:pPr>
            <a:fld id="{8DA62C57-F68F-4167-9CC7-0D93D0D78B03}" type="slidenum">
              <a:rPr lang="en-GB" smtClean="0"/>
              <a:pPr>
                <a:defRPr/>
              </a:pPr>
              <a:t>16</a:t>
            </a:fld>
            <a:endParaRPr lang="en-GB" dirty="0"/>
          </a:p>
        </p:txBody>
      </p:sp>
      <p:sp>
        <p:nvSpPr>
          <p:cNvPr id="5" name="Rectangle 4">
            <a:extLst>
              <a:ext uri="{FF2B5EF4-FFF2-40B4-BE49-F238E27FC236}">
                <a16:creationId xmlns:a16="http://schemas.microsoft.com/office/drawing/2014/main" id="{CE6DF206-F4BA-4C89-892D-4E20A0329170}"/>
              </a:ext>
            </a:extLst>
          </p:cNvPr>
          <p:cNvSpPr/>
          <p:nvPr/>
        </p:nvSpPr>
        <p:spPr>
          <a:xfrm>
            <a:off x="7058026" y="1014212"/>
            <a:ext cx="5051424" cy="4955203"/>
          </a:xfrm>
          <a:prstGeom prst="rect">
            <a:avLst/>
          </a:prstGeom>
        </p:spPr>
        <p:txBody>
          <a:bodyPr wrap="square">
            <a:spAutoFit/>
          </a:bodyPr>
          <a:lstStyle/>
          <a:p>
            <a:pPr marL="285750" indent="-285750">
              <a:buFont typeface="Arial" panose="020B0604020202020204" pitchFamily="34" charset="0"/>
              <a:buChar char="•"/>
            </a:pPr>
            <a:r>
              <a:rPr lang="en-GB" sz="1700" dirty="0"/>
              <a:t>Each case within the WMT is automatically allocated points, dependant on the sentence and tier;  this accrues to the Probation Practitioner’s overall caseload and capacity at that point in time</a:t>
            </a:r>
          </a:p>
          <a:p>
            <a:pPr marL="285750" indent="-285750">
              <a:buFont typeface="Arial" panose="020B0604020202020204" pitchFamily="34" charset="0"/>
              <a:buChar char="•"/>
            </a:pPr>
            <a:r>
              <a:rPr lang="en-GB" sz="1700" dirty="0"/>
              <a:t>The WMT is a supportive tool for Senior Probation Practitioners to enable allocation decisions and balance workloads across their teams;  it is also used at a strategic management level to inform workforce planning and key decisions</a:t>
            </a:r>
          </a:p>
          <a:p>
            <a:pPr marL="285750" indent="-285750">
              <a:buFont typeface="Arial" panose="020B0604020202020204" pitchFamily="34" charset="0"/>
              <a:buChar char="•"/>
            </a:pPr>
            <a:r>
              <a:rPr lang="en-GB" sz="1700" b="1" dirty="0">
                <a:solidFill>
                  <a:schemeClr val="tx2"/>
                </a:solidFill>
              </a:rPr>
              <a:t>Discover more </a:t>
            </a:r>
            <a:r>
              <a:rPr lang="en-GB" sz="1700" dirty="0"/>
              <a:t>through EQuiP and:</a:t>
            </a:r>
          </a:p>
          <a:p>
            <a:pPr marL="742950" lvl="1" indent="-285750">
              <a:buFont typeface="Arial" panose="020B0604020202020204" pitchFamily="34" charset="0"/>
              <a:buChar char="•"/>
            </a:pPr>
            <a:r>
              <a:rPr lang="en-GB" sz="1600" u="sng" dirty="0">
                <a:hlinkClick r:id="rId4"/>
              </a:rPr>
              <a:t>Workload Measurement Tool Staff FAQ</a:t>
            </a:r>
            <a:endParaRPr lang="en-GB" sz="1600" dirty="0"/>
          </a:p>
          <a:p>
            <a:pPr marL="742950" lvl="1" indent="-285750">
              <a:buFont typeface="Arial" panose="020B0604020202020204" pitchFamily="34" charset="0"/>
              <a:buChar char="•"/>
            </a:pPr>
            <a:r>
              <a:rPr lang="en-GB" sz="1600" u="sng" dirty="0">
                <a:hlinkClick r:id="rId5"/>
              </a:rPr>
              <a:t>Workload Measurement Tool User Guidance</a:t>
            </a:r>
            <a:r>
              <a:rPr lang="en-GB" sz="1600" dirty="0"/>
              <a:t> </a:t>
            </a:r>
          </a:p>
          <a:p>
            <a:pPr marL="742950" lvl="1" indent="-285750">
              <a:buFont typeface="Arial" panose="020B0604020202020204" pitchFamily="34" charset="0"/>
              <a:buChar char="•"/>
            </a:pPr>
            <a:r>
              <a:rPr lang="en-GB" sz="1600" u="sng" dirty="0">
                <a:hlinkClick r:id="rId6"/>
              </a:rPr>
              <a:t>Unified Tiering Model</a:t>
            </a:r>
            <a:r>
              <a:rPr lang="en-GB" sz="1600" u="sng" dirty="0"/>
              <a:t> April Regional Team Briefing</a:t>
            </a:r>
            <a:r>
              <a:rPr lang="en-GB" sz="1600" dirty="0"/>
              <a:t> </a:t>
            </a:r>
          </a:p>
          <a:p>
            <a:pPr marL="742950" lvl="1" indent="-285750">
              <a:buFont typeface="Arial" panose="020B0604020202020204" pitchFamily="34" charset="0"/>
              <a:buChar char="•"/>
            </a:pPr>
            <a:r>
              <a:rPr lang="en-GB" sz="1600" u="sng" dirty="0">
                <a:hlinkClick r:id="rId7"/>
              </a:rPr>
              <a:t>Unified Tiering Model Staff FAQ</a:t>
            </a:r>
            <a:r>
              <a:rPr lang="en-GB" sz="1600" dirty="0"/>
              <a:t> </a:t>
            </a:r>
          </a:p>
          <a:p>
            <a:pPr marL="742950" lvl="1" indent="-285750">
              <a:buFont typeface="Arial" panose="020B0604020202020204" pitchFamily="34" charset="0"/>
              <a:buChar char="•"/>
            </a:pPr>
            <a:r>
              <a:rPr lang="en-GB" sz="1600" u="sng" dirty="0">
                <a:hlinkClick r:id="rId8"/>
              </a:rPr>
              <a:t>Unified Tiering Model Staff Guidance Document</a:t>
            </a:r>
            <a:endParaRPr lang="en-GB" sz="1600" dirty="0"/>
          </a:p>
        </p:txBody>
      </p:sp>
    </p:spTree>
    <p:extLst>
      <p:ext uri="{BB962C8B-B14F-4D97-AF65-F5344CB8AC3E}">
        <p14:creationId xmlns:p14="http://schemas.microsoft.com/office/powerpoint/2010/main" val="1111298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2CD5-A9CA-44F7-8267-0DB6CA8F4582}"/>
              </a:ext>
            </a:extLst>
          </p:cNvPr>
          <p:cNvSpPr>
            <a:spLocks noGrp="1"/>
          </p:cNvSpPr>
          <p:nvPr>
            <p:ph type="title"/>
          </p:nvPr>
        </p:nvSpPr>
        <p:spPr/>
        <p:txBody>
          <a:bodyPr/>
          <a:lstStyle/>
          <a:p>
            <a:r>
              <a:rPr lang="en-GB" dirty="0"/>
              <a:t>Sentence Management Design:  induction pack</a:t>
            </a:r>
          </a:p>
        </p:txBody>
      </p:sp>
      <p:sp>
        <p:nvSpPr>
          <p:cNvPr id="4" name="Slide Number Placeholder 3">
            <a:extLst>
              <a:ext uri="{FF2B5EF4-FFF2-40B4-BE49-F238E27FC236}">
                <a16:creationId xmlns:a16="http://schemas.microsoft.com/office/drawing/2014/main" id="{6EF0507D-F1E7-47B9-8967-95D95A84204C}"/>
              </a:ext>
            </a:extLst>
          </p:cNvPr>
          <p:cNvSpPr>
            <a:spLocks noGrp="1"/>
          </p:cNvSpPr>
          <p:nvPr>
            <p:ph type="sldNum" sz="quarter" idx="10"/>
          </p:nvPr>
        </p:nvSpPr>
        <p:spPr/>
        <p:txBody>
          <a:bodyPr/>
          <a:lstStyle/>
          <a:p>
            <a:pPr>
              <a:defRPr/>
            </a:pPr>
            <a:fld id="{8DA62C57-F68F-4167-9CC7-0D93D0D78B03}" type="slidenum">
              <a:rPr lang="en-GB" smtClean="0"/>
              <a:pPr>
                <a:defRPr/>
              </a:pPr>
              <a:t>17</a:t>
            </a:fld>
            <a:endParaRPr lang="en-GB" dirty="0"/>
          </a:p>
        </p:txBody>
      </p:sp>
      <p:sp>
        <p:nvSpPr>
          <p:cNvPr id="7" name="Rectangle 6">
            <a:extLst>
              <a:ext uri="{FF2B5EF4-FFF2-40B4-BE49-F238E27FC236}">
                <a16:creationId xmlns:a16="http://schemas.microsoft.com/office/drawing/2014/main" id="{2F8D421E-E9F3-42A8-A9C1-2F91F2F7F455}"/>
              </a:ext>
            </a:extLst>
          </p:cNvPr>
          <p:cNvSpPr/>
          <p:nvPr/>
        </p:nvSpPr>
        <p:spPr>
          <a:xfrm>
            <a:off x="285750" y="1142907"/>
            <a:ext cx="6096000" cy="4539704"/>
          </a:xfrm>
          <a:prstGeom prst="rect">
            <a:avLst/>
          </a:prstGeom>
        </p:spPr>
        <p:txBody>
          <a:bodyPr>
            <a:spAutoFit/>
          </a:bodyPr>
          <a:lstStyle/>
          <a:p>
            <a:pPr marL="285750" indent="-285750">
              <a:buFont typeface="Arial" panose="020B0604020202020204" pitchFamily="34" charset="0"/>
              <a:buChar char="•"/>
            </a:pPr>
            <a:r>
              <a:rPr lang="en-GB" sz="1700" dirty="0"/>
              <a:t>Sentence Management will have a single, nationally used induction pack for Day 1, offering: </a:t>
            </a:r>
          </a:p>
          <a:p>
            <a:pPr marL="742950" lvl="1" indent="-285750">
              <a:buFont typeface="Arial" panose="020B0604020202020204" pitchFamily="34" charset="0"/>
              <a:buChar char="•"/>
            </a:pPr>
            <a:r>
              <a:rPr lang="en-GB" sz="1700" dirty="0">
                <a:cs typeface="Calibri" panose="020F0502020204030204" pitchFamily="34" charset="0"/>
              </a:rPr>
              <a:t>A generic streamlined induction pack</a:t>
            </a:r>
          </a:p>
          <a:p>
            <a:pPr marL="742950" lvl="1" indent="-285750">
              <a:buFont typeface="Arial" panose="020B0604020202020204" pitchFamily="34" charset="0"/>
              <a:buChar char="•"/>
            </a:pPr>
            <a:r>
              <a:rPr lang="en-GB" sz="1700" dirty="0">
                <a:cs typeface="Calibri" panose="020F0502020204030204" pitchFamily="34" charset="0"/>
              </a:rPr>
              <a:t>Links to EQuiP to individualise to the specific Person on Probation (PoP) and their sentence</a:t>
            </a:r>
          </a:p>
          <a:p>
            <a:pPr marL="742950" lvl="1" indent="-285750">
              <a:buFont typeface="Arial" panose="020B0604020202020204" pitchFamily="34" charset="0"/>
              <a:buChar char="•"/>
            </a:pPr>
            <a:r>
              <a:rPr lang="en-GB" sz="1700" dirty="0">
                <a:cs typeface="Calibri" panose="020F0502020204030204" pitchFamily="34" charset="0"/>
              </a:rPr>
              <a:t>GDPR compliant material</a:t>
            </a:r>
          </a:p>
          <a:p>
            <a:pPr marL="742950" lvl="1" indent="-285750">
              <a:buFont typeface="Arial" panose="020B0604020202020204" pitchFamily="34" charset="0"/>
              <a:buChar char="•"/>
            </a:pPr>
            <a:r>
              <a:rPr lang="en-GB" sz="1700" dirty="0">
                <a:cs typeface="Calibri" panose="020F0502020204030204" pitchFamily="34" charset="0"/>
              </a:rPr>
              <a:t>A pictorial adapted and large font version</a:t>
            </a:r>
          </a:p>
          <a:p>
            <a:pPr marL="742950" lvl="1" indent="-285750">
              <a:buFont typeface="Arial" panose="020B0604020202020204" pitchFamily="34" charset="0"/>
              <a:buChar char="•"/>
            </a:pPr>
            <a:r>
              <a:rPr lang="en-GB" sz="1700" dirty="0">
                <a:cs typeface="Calibri" panose="020F0502020204030204" pitchFamily="34" charset="0"/>
              </a:rPr>
              <a:t>Leaflets to support provision of additional information</a:t>
            </a:r>
          </a:p>
          <a:p>
            <a:pPr marL="742950" lvl="1" indent="-285750">
              <a:buFont typeface="Arial" panose="020B0604020202020204" pitchFamily="34" charset="0"/>
              <a:buChar char="•"/>
            </a:pPr>
            <a:r>
              <a:rPr lang="en-GB" sz="1700" dirty="0">
                <a:cs typeface="Calibri" panose="020F0502020204030204" pitchFamily="34" charset="0"/>
              </a:rPr>
              <a:t>A PowerPoint video to offer a more visual explanation   </a:t>
            </a:r>
            <a:endParaRPr lang="en-GB" sz="1700" dirty="0"/>
          </a:p>
          <a:p>
            <a:pPr marL="285750" indent="-285750">
              <a:buFont typeface="Arial" panose="020B0604020202020204" pitchFamily="34" charset="0"/>
              <a:buChar char="•"/>
            </a:pPr>
            <a:r>
              <a:rPr lang="en-GB" sz="1700" dirty="0"/>
              <a:t>While this pack offers some improvements to previous material and provides nationally consistent materials and process, this work will be continued with ongoing refinements and digital innovation to further improve and streamline the induction process</a:t>
            </a:r>
          </a:p>
          <a:p>
            <a:pPr marL="285750" indent="-285750">
              <a:buFont typeface="Arial" panose="020B0604020202020204" pitchFamily="34" charset="0"/>
              <a:buChar char="•"/>
            </a:pPr>
            <a:r>
              <a:rPr lang="en-GB" sz="1700" dirty="0"/>
              <a:t>This is to ensure that there is a focus on engagement and desistance from the outset of the PoP journey, while retaining legal requirements for enforcement and GDPR</a:t>
            </a:r>
          </a:p>
        </p:txBody>
      </p:sp>
      <p:pic>
        <p:nvPicPr>
          <p:cNvPr id="8" name="Picture 7">
            <a:extLst>
              <a:ext uri="{FF2B5EF4-FFF2-40B4-BE49-F238E27FC236}">
                <a16:creationId xmlns:a16="http://schemas.microsoft.com/office/drawing/2014/main" id="{54A512F6-1D23-41C2-9851-A399D182F48A}"/>
              </a:ext>
            </a:extLst>
          </p:cNvPr>
          <p:cNvPicPr>
            <a:picLocks noChangeAspect="1"/>
          </p:cNvPicPr>
          <p:nvPr/>
        </p:nvPicPr>
        <p:blipFill>
          <a:blip r:embed="rId2"/>
          <a:stretch>
            <a:fillRect/>
          </a:stretch>
        </p:blipFill>
        <p:spPr>
          <a:xfrm>
            <a:off x="6755457" y="1190732"/>
            <a:ext cx="5017443" cy="3609145"/>
          </a:xfrm>
          <a:prstGeom prst="rect">
            <a:avLst/>
          </a:prstGeom>
        </p:spPr>
      </p:pic>
      <p:sp>
        <p:nvSpPr>
          <p:cNvPr id="9" name="Rectangle 8">
            <a:extLst>
              <a:ext uri="{FF2B5EF4-FFF2-40B4-BE49-F238E27FC236}">
                <a16:creationId xmlns:a16="http://schemas.microsoft.com/office/drawing/2014/main" id="{EAC2DB04-5A8B-47A5-B203-1E18A5F123D1}"/>
              </a:ext>
            </a:extLst>
          </p:cNvPr>
          <p:cNvSpPr/>
          <p:nvPr/>
        </p:nvSpPr>
        <p:spPr>
          <a:xfrm>
            <a:off x="6755457" y="5047435"/>
            <a:ext cx="5015283" cy="43938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Process map for induction: basis of updated EQuiP process  which will be available from Day 1</a:t>
            </a:r>
          </a:p>
        </p:txBody>
      </p:sp>
    </p:spTree>
    <p:extLst>
      <p:ext uri="{BB962C8B-B14F-4D97-AF65-F5344CB8AC3E}">
        <p14:creationId xmlns:p14="http://schemas.microsoft.com/office/powerpoint/2010/main" val="133936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554D-4D45-4BF7-8B3B-C5AAE7835B54}"/>
              </a:ext>
            </a:extLst>
          </p:cNvPr>
          <p:cNvSpPr>
            <a:spLocks noGrp="1"/>
          </p:cNvSpPr>
          <p:nvPr>
            <p:ph type="title"/>
          </p:nvPr>
        </p:nvSpPr>
        <p:spPr/>
        <p:txBody>
          <a:bodyPr/>
          <a:lstStyle/>
          <a:p>
            <a:r>
              <a:rPr lang="en-GB" dirty="0"/>
              <a:t>New Interim Guidance on Case Allocation Processes</a:t>
            </a:r>
          </a:p>
        </p:txBody>
      </p:sp>
      <p:sp>
        <p:nvSpPr>
          <p:cNvPr id="3" name="Content Placeholder 2">
            <a:extLst>
              <a:ext uri="{FF2B5EF4-FFF2-40B4-BE49-F238E27FC236}">
                <a16:creationId xmlns:a16="http://schemas.microsoft.com/office/drawing/2014/main" id="{53DFD615-F623-4877-850D-6C864AEA2034}"/>
              </a:ext>
            </a:extLst>
          </p:cNvPr>
          <p:cNvSpPr>
            <a:spLocks noGrp="1"/>
          </p:cNvSpPr>
          <p:nvPr>
            <p:ph idx="1"/>
          </p:nvPr>
        </p:nvSpPr>
        <p:spPr>
          <a:xfrm>
            <a:off x="172160" y="2228949"/>
            <a:ext cx="4123800" cy="2295523"/>
          </a:xfrm>
        </p:spPr>
        <p:txBody>
          <a:bodyPr/>
          <a:lstStyle/>
          <a:p>
            <a:r>
              <a:rPr lang="en-GB" dirty="0"/>
              <a:t>We have new </a:t>
            </a:r>
            <a:r>
              <a:rPr lang="en-GB" dirty="0">
                <a:hlinkClick r:id="rId2"/>
              </a:rPr>
              <a:t>Interim Guidance on Case Allocation Processes </a:t>
            </a:r>
            <a:r>
              <a:rPr lang="en-GB" dirty="0"/>
              <a:t>– please review this document for full details</a:t>
            </a:r>
          </a:p>
          <a:p>
            <a:r>
              <a:rPr lang="en-GB" dirty="0"/>
              <a:t>There is also a supporting </a:t>
            </a:r>
            <a:r>
              <a:rPr lang="en-GB" dirty="0">
                <a:hlinkClick r:id="rId3"/>
              </a:rPr>
              <a:t>flow chart</a:t>
            </a:r>
            <a:endParaRPr lang="en-GB" dirty="0"/>
          </a:p>
        </p:txBody>
      </p:sp>
      <p:sp>
        <p:nvSpPr>
          <p:cNvPr id="4" name="Slide Number Placeholder 3">
            <a:extLst>
              <a:ext uri="{FF2B5EF4-FFF2-40B4-BE49-F238E27FC236}">
                <a16:creationId xmlns:a16="http://schemas.microsoft.com/office/drawing/2014/main" id="{6BAA7DD2-53E1-42CE-B68A-0B400260F341}"/>
              </a:ext>
            </a:extLst>
          </p:cNvPr>
          <p:cNvSpPr>
            <a:spLocks noGrp="1"/>
          </p:cNvSpPr>
          <p:nvPr>
            <p:ph type="sldNum" sz="quarter" idx="10"/>
          </p:nvPr>
        </p:nvSpPr>
        <p:spPr/>
        <p:txBody>
          <a:bodyPr/>
          <a:lstStyle/>
          <a:p>
            <a:pPr>
              <a:defRPr/>
            </a:pPr>
            <a:fld id="{8DA62C57-F68F-4167-9CC7-0D93D0D78B03}" type="slidenum">
              <a:rPr lang="en-GB" smtClean="0"/>
              <a:pPr>
                <a:defRPr/>
              </a:pPr>
              <a:t>18</a:t>
            </a:fld>
            <a:endParaRPr lang="en-GB" dirty="0"/>
          </a:p>
        </p:txBody>
      </p:sp>
      <p:pic>
        <p:nvPicPr>
          <p:cNvPr id="5" name="Picture 4">
            <a:extLst>
              <a:ext uri="{FF2B5EF4-FFF2-40B4-BE49-F238E27FC236}">
                <a16:creationId xmlns:a16="http://schemas.microsoft.com/office/drawing/2014/main" id="{AC99A1D7-51C9-4A59-A936-6424218B6813}"/>
              </a:ext>
            </a:extLst>
          </p:cNvPr>
          <p:cNvPicPr>
            <a:picLocks noChangeAspect="1"/>
          </p:cNvPicPr>
          <p:nvPr/>
        </p:nvPicPr>
        <p:blipFill rotWithShape="1">
          <a:blip r:embed="rId4"/>
          <a:srcRect l="18000" t="10948" r="19395" b="11158"/>
          <a:stretch/>
        </p:blipFill>
        <p:spPr>
          <a:xfrm>
            <a:off x="4495800" y="981274"/>
            <a:ext cx="7163401" cy="5013478"/>
          </a:xfrm>
          <a:prstGeom prst="rect">
            <a:avLst/>
          </a:prstGeom>
        </p:spPr>
      </p:pic>
    </p:spTree>
    <p:extLst>
      <p:ext uri="{BB962C8B-B14F-4D97-AF65-F5344CB8AC3E}">
        <p14:creationId xmlns:p14="http://schemas.microsoft.com/office/powerpoint/2010/main" val="3713739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065F-7932-4483-860E-F2159FF1D8D1}"/>
              </a:ext>
            </a:extLst>
          </p:cNvPr>
          <p:cNvSpPr>
            <a:spLocks noGrp="1"/>
          </p:cNvSpPr>
          <p:nvPr>
            <p:ph type="title"/>
          </p:nvPr>
        </p:nvSpPr>
        <p:spPr/>
        <p:txBody>
          <a:bodyPr/>
          <a:lstStyle/>
          <a:p>
            <a:r>
              <a:rPr lang="en-GB" dirty="0"/>
              <a:t>New Structured Interventions Guidance Manual </a:t>
            </a:r>
          </a:p>
        </p:txBody>
      </p:sp>
      <p:sp>
        <p:nvSpPr>
          <p:cNvPr id="3" name="Content Placeholder 2">
            <a:extLst>
              <a:ext uri="{FF2B5EF4-FFF2-40B4-BE49-F238E27FC236}">
                <a16:creationId xmlns:a16="http://schemas.microsoft.com/office/drawing/2014/main" id="{7E8D0F70-4409-4E59-8600-DC3D6F39D934}"/>
              </a:ext>
            </a:extLst>
          </p:cNvPr>
          <p:cNvSpPr>
            <a:spLocks noGrp="1"/>
          </p:cNvSpPr>
          <p:nvPr>
            <p:ph idx="1"/>
          </p:nvPr>
        </p:nvSpPr>
        <p:spPr>
          <a:xfrm>
            <a:off x="370874" y="998539"/>
            <a:ext cx="5629875" cy="5011736"/>
          </a:xfrm>
        </p:spPr>
        <p:txBody>
          <a:bodyPr/>
          <a:lstStyle/>
          <a:p>
            <a:r>
              <a:rPr lang="en-GB" sz="1800" dirty="0"/>
              <a:t>The </a:t>
            </a:r>
            <a:r>
              <a:rPr lang="en-GB" sz="1800" u="sng" dirty="0">
                <a:hlinkClick r:id="rId2"/>
              </a:rPr>
              <a:t>Structured Interventions Practice Manual</a:t>
            </a:r>
            <a:r>
              <a:rPr lang="en-GB" sz="1800" dirty="0"/>
              <a:t> supports practice alignment with our end state </a:t>
            </a:r>
            <a:r>
              <a:rPr lang="en-GB" sz="1800" u="sng" dirty="0">
                <a:hlinkClick r:id="rId3"/>
              </a:rPr>
              <a:t>Structured Interventions Operating Model</a:t>
            </a:r>
            <a:endParaRPr lang="en-GB" sz="1800" dirty="0"/>
          </a:p>
          <a:p>
            <a:r>
              <a:rPr lang="en-GB" sz="1800" dirty="0"/>
              <a:t>This manual was circulated for consultation in April and incorporates consultation feedback and a list of Structured Interventions agreed for delivery in each region up to Day 1 and beyond</a:t>
            </a:r>
          </a:p>
          <a:p>
            <a:r>
              <a:rPr lang="en-GB" sz="1800" dirty="0"/>
              <a:t>Click on a new </a:t>
            </a:r>
            <a:r>
              <a:rPr lang="en-GB" sz="1800" u="sng" dirty="0">
                <a:hlinkClick r:id="rId4"/>
              </a:rPr>
              <a:t>video</a:t>
            </a:r>
            <a:r>
              <a:rPr lang="en-GB" sz="1800" dirty="0"/>
              <a:t> to discover how Structured Interventions sit alongside other interventions</a:t>
            </a:r>
          </a:p>
          <a:p>
            <a:r>
              <a:rPr lang="en-GB" sz="1800" dirty="0"/>
              <a:t>The </a:t>
            </a:r>
            <a:r>
              <a:rPr lang="en-GB" sz="1800" u="sng" dirty="0">
                <a:hlinkClick r:id="rId2"/>
              </a:rPr>
              <a:t>Structured Interventions Practice Manual</a:t>
            </a:r>
            <a:r>
              <a:rPr lang="en-GB" sz="1800" dirty="0"/>
              <a:t> will be supported by a Delius advice note that provides more detailed referral and monitoring guidance and pre Day 1 steps to re refer cases from existing non statutory interventions to new non statutory interventions</a:t>
            </a:r>
          </a:p>
          <a:p>
            <a:r>
              <a:rPr lang="en-GB" sz="1800" dirty="0"/>
              <a:t>Probation practitioners will receive information on the Delius advice note from their Regional Operational Leads before Day 1</a:t>
            </a:r>
          </a:p>
          <a:p>
            <a:pPr marL="0" indent="0">
              <a:buNone/>
            </a:pPr>
            <a:endParaRPr lang="en-GB" dirty="0"/>
          </a:p>
        </p:txBody>
      </p:sp>
      <p:sp>
        <p:nvSpPr>
          <p:cNvPr id="4" name="Slide Number Placeholder 3">
            <a:extLst>
              <a:ext uri="{FF2B5EF4-FFF2-40B4-BE49-F238E27FC236}">
                <a16:creationId xmlns:a16="http://schemas.microsoft.com/office/drawing/2014/main" id="{6A49234F-DB4B-4323-8308-CE3F0F574049}"/>
              </a:ext>
            </a:extLst>
          </p:cNvPr>
          <p:cNvSpPr>
            <a:spLocks noGrp="1"/>
          </p:cNvSpPr>
          <p:nvPr>
            <p:ph type="sldNum" sz="quarter" idx="10"/>
          </p:nvPr>
        </p:nvSpPr>
        <p:spPr/>
        <p:txBody>
          <a:bodyPr/>
          <a:lstStyle/>
          <a:p>
            <a:pPr>
              <a:defRPr/>
            </a:pPr>
            <a:fld id="{8DA62C57-F68F-4167-9CC7-0D93D0D78B03}" type="slidenum">
              <a:rPr lang="en-GB" smtClean="0"/>
              <a:pPr>
                <a:defRPr/>
              </a:pPr>
              <a:t>19</a:t>
            </a:fld>
            <a:endParaRPr lang="en-GB" dirty="0"/>
          </a:p>
        </p:txBody>
      </p:sp>
      <p:sp>
        <p:nvSpPr>
          <p:cNvPr id="5" name="Rectangle 4">
            <a:extLst>
              <a:ext uri="{FF2B5EF4-FFF2-40B4-BE49-F238E27FC236}">
                <a16:creationId xmlns:a16="http://schemas.microsoft.com/office/drawing/2014/main" id="{C2CE086F-5E63-4406-BC6C-5BF50366ABC4}"/>
              </a:ext>
            </a:extLst>
          </p:cNvPr>
          <p:cNvSpPr/>
          <p:nvPr/>
        </p:nvSpPr>
        <p:spPr>
          <a:xfrm>
            <a:off x="6305550" y="998539"/>
            <a:ext cx="5353651" cy="4801314"/>
          </a:xfrm>
          <a:prstGeom prst="rect">
            <a:avLst/>
          </a:prstGeom>
        </p:spPr>
        <p:txBody>
          <a:bodyPr wrap="square">
            <a:spAutoFit/>
          </a:bodyPr>
          <a:lstStyle/>
          <a:p>
            <a:pPr marL="285750" indent="-285750">
              <a:buFont typeface="Arial" panose="020B0604020202020204" pitchFamily="34" charset="0"/>
              <a:buChar char="•"/>
            </a:pPr>
            <a:r>
              <a:rPr lang="en-GB" dirty="0"/>
              <a:t>A revised version of the Structured Interventions Practice Manual will be released in January 2022</a:t>
            </a:r>
          </a:p>
          <a:p>
            <a:pPr marL="285750" indent="-285750">
              <a:buFont typeface="Arial" panose="020B0604020202020204" pitchFamily="34" charset="0"/>
              <a:buChar char="•"/>
            </a:pPr>
            <a:r>
              <a:rPr lang="en-GB" dirty="0"/>
              <a:t>This document will provide more information about a consolidated Approved Suite of Structured Interventions developed in collaboration with regional representatives</a:t>
            </a:r>
          </a:p>
          <a:p>
            <a:pPr marL="285750" indent="-285750">
              <a:buFont typeface="Arial" panose="020B0604020202020204" pitchFamily="34" charset="0"/>
              <a:buChar char="•"/>
            </a:pPr>
            <a:r>
              <a:rPr lang="en-GB" dirty="0"/>
              <a:t>It will also contain details about new performance and quality frameworks for Structured Interventions which will take effect from April 2022  </a:t>
            </a:r>
          </a:p>
          <a:p>
            <a:pPr marL="285750" indent="-285750">
              <a:buFont typeface="Arial" panose="020B0604020202020204" pitchFamily="34" charset="0"/>
              <a:buChar char="•"/>
            </a:pPr>
            <a:r>
              <a:rPr lang="en-GB" b="1" dirty="0">
                <a:solidFill>
                  <a:schemeClr val="tx2"/>
                </a:solidFill>
              </a:rPr>
              <a:t>EQuiP</a:t>
            </a:r>
            <a:r>
              <a:rPr lang="en-GB" dirty="0"/>
              <a:t> is the portal for all technical, professional and guidance documents, including all documents and advice notes related to our In House Interventions  </a:t>
            </a:r>
          </a:p>
          <a:p>
            <a:pPr marL="285750" indent="-285750">
              <a:buFont typeface="Arial" panose="020B0604020202020204" pitchFamily="34" charset="0"/>
              <a:buChar char="•"/>
            </a:pPr>
            <a:r>
              <a:rPr lang="en-GB" dirty="0"/>
              <a:t>Please contact </a:t>
            </a:r>
            <a:r>
              <a:rPr lang="en-GB" u="sng" dirty="0">
                <a:hlinkClick r:id="rId5"/>
              </a:rPr>
              <a:t>Jason Morris</a:t>
            </a:r>
            <a:r>
              <a:rPr lang="en-GB" dirty="0"/>
              <a:t> if you have any queries about Structured Interventions  </a:t>
            </a:r>
          </a:p>
        </p:txBody>
      </p:sp>
    </p:spTree>
    <p:extLst>
      <p:ext uri="{BB962C8B-B14F-4D97-AF65-F5344CB8AC3E}">
        <p14:creationId xmlns:p14="http://schemas.microsoft.com/office/powerpoint/2010/main" val="117212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C42F-FFDC-4CA0-A30D-34EFD401FD78}"/>
              </a:ext>
            </a:extLst>
          </p:cNvPr>
          <p:cNvSpPr>
            <a:spLocks noGrp="1"/>
          </p:cNvSpPr>
          <p:nvPr>
            <p:ph type="title"/>
          </p:nvPr>
        </p:nvSpPr>
        <p:spPr/>
        <p:txBody>
          <a:bodyPr/>
          <a:lstStyle/>
          <a:p>
            <a:r>
              <a:rPr lang="en-GB" dirty="0"/>
              <a:t>Regional Team Briefing purpose </a:t>
            </a:r>
          </a:p>
        </p:txBody>
      </p:sp>
      <p:sp>
        <p:nvSpPr>
          <p:cNvPr id="4" name="Slide Number Placeholder 3">
            <a:extLst>
              <a:ext uri="{FF2B5EF4-FFF2-40B4-BE49-F238E27FC236}">
                <a16:creationId xmlns:a16="http://schemas.microsoft.com/office/drawing/2014/main" id="{EC25C1F0-E1C3-4863-A4D1-C214DE3AD5A1}"/>
              </a:ext>
            </a:extLst>
          </p:cNvPr>
          <p:cNvSpPr>
            <a:spLocks noGrp="1"/>
          </p:cNvSpPr>
          <p:nvPr>
            <p:ph type="sldNum" sz="quarter" idx="10"/>
          </p:nvPr>
        </p:nvSpPr>
        <p:spPr/>
        <p:txBody>
          <a:bodyPr/>
          <a:lstStyle/>
          <a:p>
            <a:pPr>
              <a:defRPr/>
            </a:pPr>
            <a:fld id="{8DA62C57-F68F-4167-9CC7-0D93D0D78B03}" type="slidenum">
              <a:rPr lang="en-GB" smtClean="0"/>
              <a:pPr>
                <a:defRPr/>
              </a:pPr>
              <a:t>2</a:t>
            </a:fld>
            <a:endParaRPr lang="en-GB" dirty="0"/>
          </a:p>
        </p:txBody>
      </p:sp>
      <p:sp>
        <p:nvSpPr>
          <p:cNvPr id="6" name="TextBox 5">
            <a:extLst>
              <a:ext uri="{FF2B5EF4-FFF2-40B4-BE49-F238E27FC236}">
                <a16:creationId xmlns:a16="http://schemas.microsoft.com/office/drawing/2014/main" id="{6A2E2003-F0B1-467E-BE41-DEA8A91F28DA}"/>
              </a:ext>
            </a:extLst>
          </p:cNvPr>
          <p:cNvSpPr txBox="1"/>
          <p:nvPr/>
        </p:nvSpPr>
        <p:spPr>
          <a:xfrm>
            <a:off x="1157957" y="1280058"/>
            <a:ext cx="2394284" cy="4031873"/>
          </a:xfrm>
          <a:prstGeom prst="rect">
            <a:avLst/>
          </a:prstGeom>
          <a:noFill/>
        </p:spPr>
        <p:txBody>
          <a:bodyPr wrap="square" rtlCol="0">
            <a:spAutoFit/>
          </a:bodyPr>
          <a:lstStyle/>
          <a:p>
            <a:pPr algn="ctr"/>
            <a:r>
              <a:rPr lang="en-GB" sz="2000" dirty="0">
                <a:solidFill>
                  <a:schemeClr val="bg1"/>
                </a:solidFill>
              </a:rPr>
              <a:t> </a:t>
            </a:r>
            <a:r>
              <a:rPr lang="en-GB" sz="3600" b="1" dirty="0">
                <a:solidFill>
                  <a:schemeClr val="bg1"/>
                </a:solidFill>
              </a:rPr>
              <a:t>1</a:t>
            </a:r>
            <a:r>
              <a:rPr lang="en-GB" sz="2800" b="1" dirty="0">
                <a:solidFill>
                  <a:schemeClr val="bg1"/>
                </a:solidFill>
              </a:rPr>
              <a:t> </a:t>
            </a:r>
          </a:p>
          <a:p>
            <a:endParaRPr lang="en-GB" sz="2000" dirty="0">
              <a:solidFill>
                <a:schemeClr val="bg1"/>
              </a:solidFill>
            </a:endParaRPr>
          </a:p>
          <a:p>
            <a:endParaRPr lang="en-GB" sz="2000" dirty="0">
              <a:solidFill>
                <a:schemeClr val="bg1"/>
              </a:solidFill>
            </a:endParaRPr>
          </a:p>
          <a:p>
            <a:r>
              <a:rPr lang="en-GB" sz="2000" dirty="0">
                <a:solidFill>
                  <a:schemeClr val="bg1"/>
                </a:solidFill>
              </a:rPr>
              <a:t>We’re aware of and informed about national and regional change from the Probation Reform, Probation Workforce and Recovery Programmes </a:t>
            </a:r>
          </a:p>
        </p:txBody>
      </p:sp>
      <p:sp>
        <p:nvSpPr>
          <p:cNvPr id="11" name="TextBox 10">
            <a:extLst>
              <a:ext uri="{FF2B5EF4-FFF2-40B4-BE49-F238E27FC236}">
                <a16:creationId xmlns:a16="http://schemas.microsoft.com/office/drawing/2014/main" id="{1BD2DC32-D28A-4A62-9949-ABE2BC134EE9}"/>
              </a:ext>
            </a:extLst>
          </p:cNvPr>
          <p:cNvSpPr txBox="1"/>
          <p:nvPr/>
        </p:nvSpPr>
        <p:spPr>
          <a:xfrm>
            <a:off x="8781967" y="1280056"/>
            <a:ext cx="2394284" cy="3108543"/>
          </a:xfrm>
          <a:prstGeom prst="rect">
            <a:avLst/>
          </a:prstGeom>
          <a:noFill/>
        </p:spPr>
        <p:txBody>
          <a:bodyPr wrap="square" rtlCol="0">
            <a:spAutoFit/>
          </a:bodyPr>
          <a:lstStyle/>
          <a:p>
            <a:pPr algn="ctr"/>
            <a:r>
              <a:rPr lang="en-GB" sz="2000" dirty="0">
                <a:solidFill>
                  <a:schemeClr val="bg1"/>
                </a:solidFill>
              </a:rPr>
              <a:t> </a:t>
            </a:r>
            <a:r>
              <a:rPr lang="en-GB" sz="3600" b="1" dirty="0">
                <a:solidFill>
                  <a:schemeClr val="bg1"/>
                </a:solidFill>
              </a:rPr>
              <a:t>3</a:t>
            </a:r>
            <a:r>
              <a:rPr lang="en-GB" sz="2800" b="1" dirty="0">
                <a:solidFill>
                  <a:schemeClr val="bg1"/>
                </a:solidFill>
              </a:rPr>
              <a:t> </a:t>
            </a:r>
          </a:p>
          <a:p>
            <a:endParaRPr lang="en-GB" sz="2000" dirty="0">
              <a:solidFill>
                <a:schemeClr val="bg1"/>
              </a:solidFill>
            </a:endParaRPr>
          </a:p>
          <a:p>
            <a:endParaRPr lang="en-GB" sz="2000" dirty="0">
              <a:solidFill>
                <a:schemeClr val="bg1"/>
              </a:solidFill>
            </a:endParaRPr>
          </a:p>
          <a:p>
            <a:r>
              <a:rPr lang="en-GB" sz="2000" dirty="0">
                <a:solidFill>
                  <a:schemeClr val="bg1"/>
                </a:solidFill>
              </a:rPr>
              <a:t>Clarify our region’s and team’s areas of focus for this month – what are our big deliverables?</a:t>
            </a:r>
          </a:p>
        </p:txBody>
      </p:sp>
      <p:sp>
        <p:nvSpPr>
          <p:cNvPr id="3" name="Flowchart: Connector 2">
            <a:extLst>
              <a:ext uri="{FF2B5EF4-FFF2-40B4-BE49-F238E27FC236}">
                <a16:creationId xmlns:a16="http://schemas.microsoft.com/office/drawing/2014/main" id="{A4E64343-7F1D-49FE-BB86-D756AA0C7697}"/>
              </a:ext>
            </a:extLst>
          </p:cNvPr>
          <p:cNvSpPr/>
          <p:nvPr/>
        </p:nvSpPr>
        <p:spPr>
          <a:xfrm>
            <a:off x="208381" y="1625866"/>
            <a:ext cx="3371850" cy="3340256"/>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 </a:t>
            </a:r>
            <a:r>
              <a:rPr lang="en-GB" sz="2800" b="1" dirty="0">
                <a:solidFill>
                  <a:schemeClr val="bg1"/>
                </a:solidFill>
              </a:rPr>
              <a:t>1</a:t>
            </a:r>
            <a:r>
              <a:rPr lang="en-GB" sz="2000" b="1" dirty="0">
                <a:solidFill>
                  <a:schemeClr val="bg1"/>
                </a:solidFill>
              </a:rPr>
              <a:t> </a:t>
            </a:r>
          </a:p>
          <a:p>
            <a:pPr algn="ctr"/>
            <a:endParaRPr lang="en-GB" sz="1600" dirty="0">
              <a:solidFill>
                <a:schemeClr val="bg1"/>
              </a:solidFill>
            </a:endParaRPr>
          </a:p>
          <a:p>
            <a:pPr algn="ctr"/>
            <a:r>
              <a:rPr lang="en-GB" sz="2000" dirty="0">
                <a:solidFill>
                  <a:schemeClr val="bg1"/>
                </a:solidFill>
              </a:rPr>
              <a:t>We’re aware of and informed about national and regional changes</a:t>
            </a:r>
          </a:p>
        </p:txBody>
      </p:sp>
      <p:sp>
        <p:nvSpPr>
          <p:cNvPr id="12" name="Flowchart: Connector 11">
            <a:extLst>
              <a:ext uri="{FF2B5EF4-FFF2-40B4-BE49-F238E27FC236}">
                <a16:creationId xmlns:a16="http://schemas.microsoft.com/office/drawing/2014/main" id="{0BD50107-7452-4513-9020-1A5E32F4060A}"/>
              </a:ext>
            </a:extLst>
          </p:cNvPr>
          <p:cNvSpPr/>
          <p:nvPr/>
        </p:nvSpPr>
        <p:spPr>
          <a:xfrm>
            <a:off x="4338973" y="1625866"/>
            <a:ext cx="3371850" cy="3340256"/>
          </a:xfrm>
          <a:prstGeom prst="flowChartConnector">
            <a:avLst/>
          </a:prstGeom>
          <a:solidFill>
            <a:srgbClr val="D4B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 </a:t>
            </a:r>
            <a:r>
              <a:rPr lang="en-GB" sz="2800" b="1" dirty="0">
                <a:solidFill>
                  <a:schemeClr val="bg1"/>
                </a:solidFill>
              </a:rPr>
              <a:t>2 </a:t>
            </a:r>
          </a:p>
          <a:p>
            <a:pPr algn="ctr"/>
            <a:endParaRPr lang="en-GB" dirty="0">
              <a:solidFill>
                <a:schemeClr val="bg1"/>
              </a:solidFill>
            </a:endParaRPr>
          </a:p>
          <a:p>
            <a:pPr algn="ctr"/>
            <a:r>
              <a:rPr lang="en-GB" sz="2000" dirty="0">
                <a:solidFill>
                  <a:schemeClr val="bg1"/>
                </a:solidFill>
              </a:rPr>
              <a:t>Discuss how these changes might affect our team</a:t>
            </a:r>
          </a:p>
        </p:txBody>
      </p:sp>
      <p:sp>
        <p:nvSpPr>
          <p:cNvPr id="13" name="Flowchart: Connector 12">
            <a:extLst>
              <a:ext uri="{FF2B5EF4-FFF2-40B4-BE49-F238E27FC236}">
                <a16:creationId xmlns:a16="http://schemas.microsoft.com/office/drawing/2014/main" id="{318B7272-C178-43D0-8E65-4075CF2D3E7C}"/>
              </a:ext>
            </a:extLst>
          </p:cNvPr>
          <p:cNvSpPr/>
          <p:nvPr/>
        </p:nvSpPr>
        <p:spPr>
          <a:xfrm>
            <a:off x="8639761" y="1625866"/>
            <a:ext cx="3371850" cy="334025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3 </a:t>
            </a:r>
            <a:endParaRPr lang="en-GB" dirty="0">
              <a:solidFill>
                <a:schemeClr val="bg1"/>
              </a:solidFill>
            </a:endParaRPr>
          </a:p>
          <a:p>
            <a:pPr algn="ctr"/>
            <a:endParaRPr lang="en-GB" dirty="0">
              <a:solidFill>
                <a:schemeClr val="bg1"/>
              </a:solidFill>
            </a:endParaRPr>
          </a:p>
          <a:p>
            <a:pPr algn="ctr"/>
            <a:r>
              <a:rPr lang="en-GB" dirty="0">
                <a:solidFill>
                  <a:schemeClr val="bg1"/>
                </a:solidFill>
              </a:rPr>
              <a:t>Clarify our team’s areas of focus for this month – what are our big deliverables?</a:t>
            </a:r>
          </a:p>
        </p:txBody>
      </p:sp>
    </p:spTree>
    <p:extLst>
      <p:ext uri="{BB962C8B-B14F-4D97-AF65-F5344CB8AC3E}">
        <p14:creationId xmlns:p14="http://schemas.microsoft.com/office/powerpoint/2010/main" val="1172781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D09C-0953-4663-AE9B-8347B0747013}"/>
              </a:ext>
            </a:extLst>
          </p:cNvPr>
          <p:cNvSpPr>
            <a:spLocks noGrp="1"/>
          </p:cNvSpPr>
          <p:nvPr>
            <p:ph type="title"/>
          </p:nvPr>
        </p:nvSpPr>
        <p:spPr/>
        <p:txBody>
          <a:bodyPr/>
          <a:lstStyle/>
          <a:p>
            <a:r>
              <a:rPr lang="en-GB" dirty="0"/>
              <a:t>Digital, Data &amp; Technology: Technology rollout</a:t>
            </a:r>
          </a:p>
        </p:txBody>
      </p:sp>
      <p:sp>
        <p:nvSpPr>
          <p:cNvPr id="4" name="Slide Number Placeholder 3">
            <a:extLst>
              <a:ext uri="{FF2B5EF4-FFF2-40B4-BE49-F238E27FC236}">
                <a16:creationId xmlns:a16="http://schemas.microsoft.com/office/drawing/2014/main" id="{714DCEA1-53D1-49B7-AB68-8F25301CAF7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3" name="Content Placeholder 2">
            <a:extLst>
              <a:ext uri="{FF2B5EF4-FFF2-40B4-BE49-F238E27FC236}">
                <a16:creationId xmlns:a16="http://schemas.microsoft.com/office/drawing/2014/main" id="{4750A305-0ABA-40A6-9E0F-68FDB2C8FBE1}"/>
              </a:ext>
            </a:extLst>
          </p:cNvPr>
          <p:cNvSpPr>
            <a:spLocks noGrp="1"/>
          </p:cNvSpPr>
          <p:nvPr>
            <p:ph idx="1"/>
          </p:nvPr>
        </p:nvSpPr>
        <p:spPr>
          <a:xfrm>
            <a:off x="323850" y="989128"/>
            <a:ext cx="9317990" cy="2770525"/>
          </a:xfrm>
        </p:spPr>
        <p:txBody>
          <a:bodyPr/>
          <a:lstStyle/>
          <a:p>
            <a:pPr>
              <a:lnSpc>
                <a:spcPct val="100000"/>
              </a:lnSpc>
              <a:spcBef>
                <a:spcPts val="600"/>
              </a:spcBef>
              <a:spcAft>
                <a:spcPts val="600"/>
              </a:spcAft>
            </a:pPr>
            <a:r>
              <a:rPr lang="en-GB" dirty="0">
                <a:solidFill>
                  <a:schemeClr val="tx1">
                    <a:lumMod val="75000"/>
                    <a:lumOff val="25000"/>
                  </a:schemeClr>
                </a:solidFill>
              </a:rPr>
              <a:t>More than 70% of colleagues in CRCs, parent and supply chain organisations have received their new laptops, accessories, assisted technology and smartphones and have had their emails and data migrated to their new equipment</a:t>
            </a:r>
          </a:p>
          <a:p>
            <a:pPr>
              <a:lnSpc>
                <a:spcPct val="100000"/>
              </a:lnSpc>
              <a:spcBef>
                <a:spcPts val="600"/>
              </a:spcBef>
              <a:spcAft>
                <a:spcPts val="600"/>
              </a:spcAft>
            </a:pPr>
            <a:r>
              <a:rPr lang="en-GB" dirty="0">
                <a:solidFill>
                  <a:schemeClr val="tx1">
                    <a:lumMod val="75000"/>
                    <a:lumOff val="25000"/>
                  </a:schemeClr>
                </a:solidFill>
              </a:rPr>
              <a:t>Colleagues at </a:t>
            </a:r>
            <a:r>
              <a:rPr lang="en-GB" b="1" dirty="0">
                <a:solidFill>
                  <a:schemeClr val="accent4"/>
                </a:solidFill>
              </a:rPr>
              <a:t>People Plus</a:t>
            </a:r>
            <a:r>
              <a:rPr lang="en-GB" dirty="0">
                <a:solidFill>
                  <a:schemeClr val="tx1">
                    <a:lumMod val="75000"/>
                    <a:lumOff val="25000"/>
                  </a:schemeClr>
                </a:solidFill>
              </a:rPr>
              <a:t>, </a:t>
            </a:r>
            <a:r>
              <a:rPr lang="en-GB" b="1" dirty="0">
                <a:solidFill>
                  <a:schemeClr val="accent4"/>
                </a:solidFill>
              </a:rPr>
              <a:t>Purple Futures, Sodexo, Seetec</a:t>
            </a:r>
            <a:r>
              <a:rPr lang="en-GB" dirty="0">
                <a:solidFill>
                  <a:schemeClr val="tx1">
                    <a:lumMod val="75000"/>
                    <a:lumOff val="25000"/>
                  </a:schemeClr>
                </a:solidFill>
              </a:rPr>
              <a:t> and </a:t>
            </a:r>
            <a:r>
              <a:rPr lang="en-GB" b="1" dirty="0">
                <a:solidFill>
                  <a:schemeClr val="accent4"/>
                </a:solidFill>
              </a:rPr>
              <a:t>RRP</a:t>
            </a:r>
            <a:r>
              <a:rPr lang="en-GB" dirty="0">
                <a:solidFill>
                  <a:schemeClr val="tx1">
                    <a:lumMod val="75000"/>
                    <a:lumOff val="25000"/>
                  </a:schemeClr>
                </a:solidFill>
              </a:rPr>
              <a:t> can now be reached through @justice email accounts and Microsoft Teams. </a:t>
            </a:r>
          </a:p>
          <a:p>
            <a:pPr>
              <a:lnSpc>
                <a:spcPct val="100000"/>
              </a:lnSpc>
              <a:spcBef>
                <a:spcPts val="600"/>
              </a:spcBef>
              <a:spcAft>
                <a:spcPts val="600"/>
              </a:spcAft>
            </a:pPr>
            <a:r>
              <a:rPr lang="en-GB" dirty="0">
                <a:solidFill>
                  <a:schemeClr val="tx1">
                    <a:lumMod val="75000"/>
                    <a:lumOff val="25000"/>
                  </a:schemeClr>
                </a:solidFill>
              </a:rPr>
              <a:t>Colleagues at </a:t>
            </a:r>
            <a:r>
              <a:rPr lang="en-GB" b="1" dirty="0">
                <a:solidFill>
                  <a:schemeClr val="accent4"/>
                </a:solidFill>
              </a:rPr>
              <a:t>ARCC</a:t>
            </a:r>
            <a:r>
              <a:rPr lang="en-GB" dirty="0">
                <a:solidFill>
                  <a:schemeClr val="tx1">
                    <a:lumMod val="75000"/>
                    <a:lumOff val="25000"/>
                  </a:schemeClr>
                </a:solidFill>
              </a:rPr>
              <a:t> and </a:t>
            </a:r>
            <a:r>
              <a:rPr lang="en-GB" b="1" dirty="0">
                <a:solidFill>
                  <a:schemeClr val="accent4"/>
                </a:solidFill>
              </a:rPr>
              <a:t>MTC</a:t>
            </a:r>
            <a:r>
              <a:rPr lang="en-GB" dirty="0">
                <a:solidFill>
                  <a:schemeClr val="tx1">
                    <a:lumMod val="75000"/>
                    <a:lumOff val="25000"/>
                  </a:schemeClr>
                </a:solidFill>
              </a:rPr>
              <a:t> will cut over in June, closing out a complex rollout that will have provided more than 7,500 colleagues with the tools to succeed in our new probation service</a:t>
            </a:r>
          </a:p>
          <a:p>
            <a:pPr marL="0" indent="0">
              <a:buNone/>
            </a:pPr>
            <a:endParaRPr lang="en-GB" dirty="0"/>
          </a:p>
        </p:txBody>
      </p:sp>
      <p:pic>
        <p:nvPicPr>
          <p:cNvPr id="3" name="Picture 2">
            <a:extLst>
              <a:ext uri="{FF2B5EF4-FFF2-40B4-BE49-F238E27FC236}">
                <a16:creationId xmlns:a16="http://schemas.microsoft.com/office/drawing/2014/main" id="{33FD0FFF-EC74-4F8A-8D92-0B520C783C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707020" y="2235200"/>
            <a:ext cx="2257299" cy="2007807"/>
          </a:xfrm>
          <a:prstGeom prst="rect">
            <a:avLst/>
          </a:prstGeom>
        </p:spPr>
      </p:pic>
      <p:sp>
        <p:nvSpPr>
          <p:cNvPr id="6" name="TextBox 5">
            <a:extLst>
              <a:ext uri="{FF2B5EF4-FFF2-40B4-BE49-F238E27FC236}">
                <a16:creationId xmlns:a16="http://schemas.microsoft.com/office/drawing/2014/main" id="{9C1B7F89-7A47-42D4-86D1-E212AF2950BA}"/>
              </a:ext>
            </a:extLst>
          </p:cNvPr>
          <p:cNvSpPr txBox="1"/>
          <p:nvPr/>
        </p:nvSpPr>
        <p:spPr>
          <a:xfrm>
            <a:off x="2661920" y="4640837"/>
            <a:ext cx="4831537" cy="1038746"/>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ts val="300"/>
              </a:spcAft>
              <a:buClrTx/>
              <a:buSzTx/>
              <a:buFontTx/>
              <a:buNone/>
              <a:tabLst/>
              <a:defRPr/>
            </a:pPr>
            <a:r>
              <a:rPr kumimoji="0" lang="en-GB" b="0" i="0" u="none" strike="noStrike" kern="1200" cap="none" spc="0" normalizeH="0" baseline="0" noProof="0" dirty="0">
                <a:ln>
                  <a:noFill/>
                </a:ln>
                <a:solidFill>
                  <a:srgbClr val="82368C"/>
                </a:solidFill>
                <a:effectLst/>
                <a:uLnTx/>
                <a:uFillTx/>
                <a:latin typeface="+mj-lt"/>
                <a:ea typeface="+mn-ea"/>
                <a:cs typeface="+mn-cs"/>
              </a:rPr>
              <a:t>Visit the </a:t>
            </a:r>
            <a:r>
              <a:rPr kumimoji="0" lang="en-GB" b="0" i="0" u="none" strike="noStrike" kern="1200" cap="none" spc="0" normalizeH="0" baseline="0" noProof="0" dirty="0">
                <a:ln>
                  <a:noFill/>
                </a:ln>
                <a:solidFill>
                  <a:srgbClr val="82368C"/>
                </a:solidFill>
                <a:effectLst/>
                <a:uLnTx/>
                <a:uFillTx/>
                <a:latin typeface="+mj-lt"/>
                <a:ea typeface="+mn-ea"/>
                <a:cs typeface="+mn-cs"/>
                <a:hlinkClick r:id="rId3"/>
              </a:rPr>
              <a:t>Welcome Hub </a:t>
            </a:r>
            <a:r>
              <a:rPr kumimoji="0" lang="en-GB" b="0" i="0" u="none" strike="noStrike" kern="1200" cap="none" spc="0" normalizeH="0" baseline="0" noProof="0" dirty="0">
                <a:ln>
                  <a:noFill/>
                </a:ln>
                <a:solidFill>
                  <a:srgbClr val="82368C"/>
                </a:solidFill>
                <a:effectLst/>
                <a:uLnTx/>
                <a:uFillTx/>
                <a:latin typeface="+mj-lt"/>
                <a:ea typeface="+mn-ea"/>
                <a:cs typeface="+mn-cs"/>
              </a:rPr>
              <a:t>for more information, including:</a:t>
            </a:r>
          </a:p>
          <a:p>
            <a:pPr marL="342900" indent="-342900" fontAlgn="base">
              <a:spcBef>
                <a:spcPts val="600"/>
              </a:spcBef>
              <a:buFont typeface="Arial" panose="020B0604020202020204" pitchFamily="34" charset="0"/>
              <a:buChar char="•"/>
            </a:pPr>
            <a:r>
              <a:rPr lang="en-GB" dirty="0">
                <a:solidFill>
                  <a:schemeClr val="tx1">
                    <a:lumMod val="75000"/>
                    <a:lumOff val="25000"/>
                  </a:schemeClr>
                </a:solidFill>
                <a:latin typeface="+mj-lt"/>
                <a:hlinkClick r:id="rId4"/>
              </a:rPr>
              <a:t>User guides for laptops and smartphones </a:t>
            </a:r>
            <a:endParaRPr kumimoji="0" lang="en-GB" b="0" i="0" u="none" strike="noStrike" kern="1200" cap="none" spc="0" normalizeH="0" baseline="0" noProof="0" dirty="0">
              <a:ln>
                <a:noFill/>
              </a:ln>
              <a:solidFill>
                <a:prstClr val="black"/>
              </a:solidFill>
              <a:effectLst/>
              <a:uLnTx/>
              <a:uFillTx/>
              <a:latin typeface="+mj-lt"/>
              <a:ea typeface="+mn-ea"/>
              <a:cs typeface="+mn-cs"/>
            </a:endParaRPr>
          </a:p>
        </p:txBody>
      </p:sp>
      <p:pic>
        <p:nvPicPr>
          <p:cNvPr id="5" name="Picture 4">
            <a:extLst>
              <a:ext uri="{FF2B5EF4-FFF2-40B4-BE49-F238E27FC236}">
                <a16:creationId xmlns:a16="http://schemas.microsoft.com/office/drawing/2014/main" id="{B6D3B4E4-D9FF-49C6-9448-5B9F9DB0187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80960" y="4661157"/>
            <a:ext cx="976078" cy="1258568"/>
          </a:xfrm>
          <a:prstGeom prst="rect">
            <a:avLst/>
          </a:prstGeom>
        </p:spPr>
      </p:pic>
      <p:sp>
        <p:nvSpPr>
          <p:cNvPr id="7" name="Rectangle 6">
            <a:extLst>
              <a:ext uri="{FF2B5EF4-FFF2-40B4-BE49-F238E27FC236}">
                <a16:creationId xmlns:a16="http://schemas.microsoft.com/office/drawing/2014/main" id="{16CD0031-411C-44E9-A517-8B7D4A3BA812}"/>
              </a:ext>
            </a:extLst>
          </p:cNvPr>
          <p:cNvSpPr/>
          <p:nvPr/>
        </p:nvSpPr>
        <p:spPr>
          <a:xfrm>
            <a:off x="2563673" y="4551681"/>
            <a:ext cx="6224727" cy="136804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204769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D09C-0953-4663-AE9B-8347B0747013}"/>
              </a:ext>
            </a:extLst>
          </p:cNvPr>
          <p:cNvSpPr>
            <a:spLocks noGrp="1"/>
          </p:cNvSpPr>
          <p:nvPr>
            <p:ph type="title"/>
          </p:nvPr>
        </p:nvSpPr>
        <p:spPr/>
        <p:txBody>
          <a:bodyPr/>
          <a:lstStyle/>
          <a:p>
            <a:r>
              <a:rPr lang="en-GB" dirty="0"/>
              <a:t>Digital, Data &amp; Technology: Telephony rollout</a:t>
            </a:r>
          </a:p>
        </p:txBody>
      </p:sp>
      <p:sp>
        <p:nvSpPr>
          <p:cNvPr id="4" name="Slide Number Placeholder 3">
            <a:extLst>
              <a:ext uri="{FF2B5EF4-FFF2-40B4-BE49-F238E27FC236}">
                <a16:creationId xmlns:a16="http://schemas.microsoft.com/office/drawing/2014/main" id="{714DCEA1-53D1-49B7-AB68-8F25301CAF7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3" name="Content Placeholder 2">
            <a:extLst>
              <a:ext uri="{FF2B5EF4-FFF2-40B4-BE49-F238E27FC236}">
                <a16:creationId xmlns:a16="http://schemas.microsoft.com/office/drawing/2014/main" id="{4750A305-0ABA-40A6-9E0F-68FDB2C8FBE1}"/>
              </a:ext>
            </a:extLst>
          </p:cNvPr>
          <p:cNvSpPr>
            <a:spLocks noGrp="1"/>
          </p:cNvSpPr>
          <p:nvPr>
            <p:ph idx="1"/>
          </p:nvPr>
        </p:nvSpPr>
        <p:spPr>
          <a:xfrm>
            <a:off x="323850" y="989128"/>
            <a:ext cx="9907270" cy="3893549"/>
          </a:xfrm>
        </p:spPr>
        <p:txBody>
          <a:bodyPr/>
          <a:lstStyle/>
          <a:p>
            <a:r>
              <a:rPr lang="en-US" dirty="0">
                <a:ea typeface="+mn-lt"/>
                <a:cs typeface="+mn-lt"/>
              </a:rPr>
              <a:t>Colleagues in </a:t>
            </a:r>
            <a:r>
              <a:rPr lang="en-US" b="1" dirty="0">
                <a:solidFill>
                  <a:schemeClr val="accent4"/>
                </a:solidFill>
              </a:rPr>
              <a:t>Purple Futures </a:t>
            </a:r>
            <a:r>
              <a:rPr lang="en-US" dirty="0">
                <a:ea typeface="+mn-lt"/>
                <a:cs typeface="+mn-lt"/>
              </a:rPr>
              <a:t>and </a:t>
            </a:r>
            <a:r>
              <a:rPr lang="en-US" b="1" dirty="0">
                <a:solidFill>
                  <a:schemeClr val="accent4"/>
                </a:solidFill>
              </a:rPr>
              <a:t>RRP</a:t>
            </a:r>
            <a:r>
              <a:rPr lang="en-US" dirty="0">
                <a:ea typeface="+mn-lt"/>
                <a:cs typeface="+mn-lt"/>
              </a:rPr>
              <a:t> now have access to a range of telephony enhancements, working in the office, at home, or on the move, using their new laptops, smartphones or office equipment.</a:t>
            </a:r>
            <a:endParaRPr lang="en-GB" dirty="0">
              <a:ea typeface="+mn-lt"/>
              <a:cs typeface="+mn-lt"/>
            </a:endParaRPr>
          </a:p>
          <a:p>
            <a:r>
              <a:rPr lang="en-US" dirty="0">
                <a:ea typeface="+mn-lt"/>
                <a:cs typeface="+mn-lt"/>
              </a:rPr>
              <a:t> </a:t>
            </a:r>
            <a:r>
              <a:rPr lang="en-US" b="1" dirty="0">
                <a:solidFill>
                  <a:schemeClr val="accent4"/>
                </a:solidFill>
              </a:rPr>
              <a:t>ARCC</a:t>
            </a:r>
            <a:r>
              <a:rPr lang="en-US" dirty="0">
                <a:ea typeface="+mn-lt"/>
                <a:cs typeface="+mn-lt"/>
              </a:rPr>
              <a:t> and </a:t>
            </a:r>
            <a:r>
              <a:rPr lang="en-US" b="1" dirty="0">
                <a:solidFill>
                  <a:schemeClr val="accent4"/>
                </a:solidFill>
              </a:rPr>
              <a:t>Seetec</a:t>
            </a:r>
            <a:r>
              <a:rPr lang="en-US" dirty="0">
                <a:ea typeface="+mn-lt"/>
                <a:cs typeface="+mn-lt"/>
              </a:rPr>
              <a:t> will be the next parent organisations to fully switch over to this latest collaboration technology, followed by </a:t>
            </a:r>
            <a:r>
              <a:rPr lang="en-US" b="1" dirty="0">
                <a:solidFill>
                  <a:schemeClr val="accent4"/>
                </a:solidFill>
              </a:rPr>
              <a:t>Sodexo</a:t>
            </a:r>
            <a:r>
              <a:rPr lang="en-US" dirty="0">
                <a:ea typeface="+mn-lt"/>
                <a:cs typeface="+mn-lt"/>
              </a:rPr>
              <a:t> in the coming weeks.</a:t>
            </a:r>
            <a:endParaRPr lang="en-GB" dirty="0">
              <a:ea typeface="+mn-lt"/>
              <a:cs typeface="+mn-lt"/>
            </a:endParaRPr>
          </a:p>
          <a:p>
            <a:pPr marL="179070" indent="-179070">
              <a:spcBef>
                <a:spcPts val="1200"/>
              </a:spcBef>
              <a:spcAft>
                <a:spcPts val="1200"/>
              </a:spcAft>
            </a:pPr>
            <a:r>
              <a:rPr lang="en-US" dirty="0">
                <a:ea typeface="+mn-lt"/>
                <a:cs typeface="+mn-lt"/>
              </a:rPr>
              <a:t>The roll out of this collaboration tool will continue across all CRC premises transferring into the Probation Service estate. </a:t>
            </a:r>
            <a:endParaRPr lang="en-US" dirty="0">
              <a:cs typeface="Arial"/>
            </a:endParaRPr>
          </a:p>
          <a:p>
            <a:pPr marL="179070" indent="-179070">
              <a:spcBef>
                <a:spcPts val="1200"/>
              </a:spcBef>
              <a:spcAft>
                <a:spcPts val="1200"/>
              </a:spcAft>
            </a:pPr>
            <a:r>
              <a:rPr lang="en-US" dirty="0">
                <a:ea typeface="+mn-lt"/>
                <a:cs typeface="+mn-lt"/>
              </a:rPr>
              <a:t>The phased introduction will run beyond 26 June 2021, so we minimize any impact to our staff and people on probation, and ensure we effectively communicate the change of contact numbers at local and national levels. </a:t>
            </a:r>
            <a:endParaRPr lang="en-GB" b="1" dirty="0">
              <a:solidFill>
                <a:schemeClr val="accent4"/>
              </a:solidFill>
              <a:cs typeface="Arial"/>
            </a:endParaRPr>
          </a:p>
          <a:p>
            <a:pPr>
              <a:lnSpc>
                <a:spcPct val="100000"/>
              </a:lnSpc>
              <a:spcBef>
                <a:spcPts val="600"/>
              </a:spcBef>
              <a:spcAft>
                <a:spcPts val="600"/>
              </a:spcAft>
            </a:pPr>
            <a:endParaRPr lang="en-GB" dirty="0">
              <a:solidFill>
                <a:schemeClr val="tx1">
                  <a:lumMod val="75000"/>
                  <a:lumOff val="25000"/>
                </a:schemeClr>
              </a:solidFill>
            </a:endParaRPr>
          </a:p>
          <a:p>
            <a:endParaRPr lang="en-GB" dirty="0"/>
          </a:p>
        </p:txBody>
      </p:sp>
      <p:pic>
        <p:nvPicPr>
          <p:cNvPr id="3" name="Picture 2">
            <a:extLst>
              <a:ext uri="{FF2B5EF4-FFF2-40B4-BE49-F238E27FC236}">
                <a16:creationId xmlns:a16="http://schemas.microsoft.com/office/drawing/2014/main" id="{33FD0FFF-EC74-4F8A-8D92-0B520C783C7A}"/>
              </a:ext>
            </a:extLst>
          </p:cNvPr>
          <p:cNvPicPr>
            <a:picLocks noChangeAspect="1"/>
          </p:cNvPicPr>
          <p:nvPr/>
        </p:nvPicPr>
        <p:blipFill>
          <a:blip r:embed="rId2"/>
          <a:stretch>
            <a:fillRect/>
          </a:stretch>
        </p:blipFill>
        <p:spPr>
          <a:xfrm>
            <a:off x="10009332" y="1774489"/>
            <a:ext cx="1858818" cy="2770524"/>
          </a:xfrm>
          <a:prstGeom prst="rect">
            <a:avLst/>
          </a:prstGeom>
        </p:spPr>
      </p:pic>
      <p:sp>
        <p:nvSpPr>
          <p:cNvPr id="6" name="TextBox 5">
            <a:extLst>
              <a:ext uri="{FF2B5EF4-FFF2-40B4-BE49-F238E27FC236}">
                <a16:creationId xmlns:a16="http://schemas.microsoft.com/office/drawing/2014/main" id="{9C1B7F89-7A47-42D4-86D1-E212AF2950BA}"/>
              </a:ext>
            </a:extLst>
          </p:cNvPr>
          <p:cNvSpPr txBox="1"/>
          <p:nvPr/>
        </p:nvSpPr>
        <p:spPr>
          <a:xfrm>
            <a:off x="2661920" y="4630677"/>
            <a:ext cx="5120640" cy="1038746"/>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ts val="300"/>
              </a:spcAft>
              <a:buClrTx/>
              <a:buSzTx/>
              <a:buFontTx/>
              <a:buNone/>
              <a:tabLst/>
              <a:defRPr/>
            </a:pPr>
            <a:r>
              <a:rPr kumimoji="0" lang="en-GB" b="0" i="0" u="none" strike="noStrike" kern="1200" cap="none" spc="0" normalizeH="0" baseline="0" noProof="0" dirty="0">
                <a:ln>
                  <a:noFill/>
                </a:ln>
                <a:solidFill>
                  <a:srgbClr val="82368C"/>
                </a:solidFill>
                <a:effectLst/>
                <a:uLnTx/>
                <a:uFillTx/>
                <a:latin typeface="+mj-lt"/>
                <a:ea typeface="+mn-ea"/>
                <a:cs typeface="+mn-cs"/>
              </a:rPr>
              <a:t>Visit the </a:t>
            </a:r>
            <a:r>
              <a:rPr kumimoji="0" lang="en-GB" b="0" i="0" u="none" strike="noStrike" kern="1200" cap="none" spc="0" normalizeH="0" baseline="0" noProof="0" dirty="0">
                <a:ln>
                  <a:noFill/>
                </a:ln>
                <a:solidFill>
                  <a:srgbClr val="82368C"/>
                </a:solidFill>
                <a:effectLst/>
                <a:uLnTx/>
                <a:uFillTx/>
                <a:latin typeface="+mj-lt"/>
                <a:ea typeface="+mn-ea"/>
                <a:cs typeface="+mn-cs"/>
                <a:hlinkClick r:id="rId3"/>
              </a:rPr>
              <a:t>Welcome Hub </a:t>
            </a:r>
            <a:r>
              <a:rPr kumimoji="0" lang="en-GB" b="0" i="0" u="none" strike="noStrike" kern="1200" cap="none" spc="0" normalizeH="0" baseline="0" noProof="0" dirty="0">
                <a:ln>
                  <a:noFill/>
                </a:ln>
                <a:solidFill>
                  <a:srgbClr val="82368C"/>
                </a:solidFill>
                <a:effectLst/>
                <a:uLnTx/>
                <a:uFillTx/>
                <a:latin typeface="+mj-lt"/>
                <a:ea typeface="+mn-ea"/>
                <a:cs typeface="+mn-cs"/>
              </a:rPr>
              <a:t>for more information, including:</a:t>
            </a:r>
          </a:p>
          <a:p>
            <a:pPr marL="342900" indent="-342900" fontAlgn="base">
              <a:spcBef>
                <a:spcPts val="600"/>
              </a:spcBef>
              <a:buFont typeface="Arial" panose="020B0604020202020204" pitchFamily="34" charset="0"/>
              <a:buChar char="•"/>
            </a:pPr>
            <a:r>
              <a:rPr lang="en-GB" dirty="0">
                <a:solidFill>
                  <a:schemeClr val="tx1">
                    <a:lumMod val="75000"/>
                    <a:lumOff val="25000"/>
                  </a:schemeClr>
                </a:solidFill>
                <a:latin typeface="+mj-lt"/>
                <a:hlinkClick r:id="rId4"/>
              </a:rPr>
              <a:t>User guides for MS Teams Voice</a:t>
            </a:r>
            <a:endParaRPr kumimoji="0" lang="en-GB" b="0" i="0" u="none" strike="noStrike" kern="1200" cap="none" spc="0" normalizeH="0" baseline="0" noProof="0" dirty="0">
              <a:ln>
                <a:noFill/>
              </a:ln>
              <a:solidFill>
                <a:prstClr val="black"/>
              </a:solidFill>
              <a:effectLst/>
              <a:uLnTx/>
              <a:uFillTx/>
              <a:latin typeface="+mj-lt"/>
              <a:ea typeface="+mn-ea"/>
              <a:cs typeface="+mn-cs"/>
            </a:endParaRPr>
          </a:p>
        </p:txBody>
      </p:sp>
      <p:pic>
        <p:nvPicPr>
          <p:cNvPr id="5" name="Picture 4">
            <a:extLst>
              <a:ext uri="{FF2B5EF4-FFF2-40B4-BE49-F238E27FC236}">
                <a16:creationId xmlns:a16="http://schemas.microsoft.com/office/drawing/2014/main" id="{B6D3B4E4-D9FF-49C6-9448-5B9F9DB0187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80960" y="4650997"/>
            <a:ext cx="976078" cy="1258568"/>
          </a:xfrm>
          <a:prstGeom prst="rect">
            <a:avLst/>
          </a:prstGeom>
        </p:spPr>
      </p:pic>
      <p:sp>
        <p:nvSpPr>
          <p:cNvPr id="7" name="Rectangle 6">
            <a:extLst>
              <a:ext uri="{FF2B5EF4-FFF2-40B4-BE49-F238E27FC236}">
                <a16:creationId xmlns:a16="http://schemas.microsoft.com/office/drawing/2014/main" id="{16CD0031-411C-44E9-A517-8B7D4A3BA812}"/>
              </a:ext>
            </a:extLst>
          </p:cNvPr>
          <p:cNvSpPr/>
          <p:nvPr/>
        </p:nvSpPr>
        <p:spPr>
          <a:xfrm>
            <a:off x="2563673" y="4551681"/>
            <a:ext cx="6224727" cy="136804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88855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D09C-0953-4663-AE9B-8347B0747013}"/>
              </a:ext>
            </a:extLst>
          </p:cNvPr>
          <p:cNvSpPr>
            <a:spLocks noGrp="1"/>
          </p:cNvSpPr>
          <p:nvPr>
            <p:ph type="title"/>
          </p:nvPr>
        </p:nvSpPr>
        <p:spPr/>
        <p:txBody>
          <a:bodyPr/>
          <a:lstStyle/>
          <a:p>
            <a:r>
              <a:rPr lang="en-GB" dirty="0"/>
              <a:t>Welcome Hub</a:t>
            </a:r>
          </a:p>
        </p:txBody>
      </p:sp>
      <p:sp>
        <p:nvSpPr>
          <p:cNvPr id="4" name="Slide Number Placeholder 3">
            <a:extLst>
              <a:ext uri="{FF2B5EF4-FFF2-40B4-BE49-F238E27FC236}">
                <a16:creationId xmlns:a16="http://schemas.microsoft.com/office/drawing/2014/main" id="{714DCEA1-53D1-49B7-AB68-8F25301CAF7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3" name="Content Placeholder 2">
            <a:extLst>
              <a:ext uri="{FF2B5EF4-FFF2-40B4-BE49-F238E27FC236}">
                <a16:creationId xmlns:a16="http://schemas.microsoft.com/office/drawing/2014/main" id="{4750A305-0ABA-40A6-9E0F-68FDB2C8FBE1}"/>
              </a:ext>
            </a:extLst>
          </p:cNvPr>
          <p:cNvSpPr>
            <a:spLocks noGrp="1"/>
          </p:cNvSpPr>
          <p:nvPr>
            <p:ph idx="1"/>
          </p:nvPr>
        </p:nvSpPr>
        <p:spPr>
          <a:xfrm>
            <a:off x="323850" y="989128"/>
            <a:ext cx="11421110" cy="4344872"/>
          </a:xfrm>
        </p:spPr>
        <p:txBody>
          <a:bodyPr/>
          <a:lstStyle/>
          <a:p>
            <a:pPr marL="0" indent="0">
              <a:lnSpc>
                <a:spcPct val="100000"/>
              </a:lnSpc>
              <a:spcBef>
                <a:spcPts val="600"/>
              </a:spcBef>
              <a:spcAft>
                <a:spcPts val="600"/>
              </a:spcAft>
              <a:buNone/>
            </a:pPr>
            <a:r>
              <a:rPr lang="en-GB" dirty="0"/>
              <a:t>Thousands of colleagues have discovered there’s something for everyone on the Welcome Hub. </a:t>
            </a:r>
          </a:p>
          <a:p>
            <a:pPr marL="0" indent="0">
              <a:lnSpc>
                <a:spcPct val="100000"/>
              </a:lnSpc>
              <a:spcBef>
                <a:spcPts val="600"/>
              </a:spcBef>
              <a:spcAft>
                <a:spcPts val="600"/>
              </a:spcAft>
              <a:buNone/>
            </a:pPr>
            <a:r>
              <a:rPr lang="en-GB" dirty="0"/>
              <a:t>Here’s a selection of recent updates you may like to check out: </a:t>
            </a:r>
          </a:p>
          <a:p>
            <a:pPr>
              <a:lnSpc>
                <a:spcPct val="100000"/>
              </a:lnSpc>
              <a:spcBef>
                <a:spcPts val="400"/>
              </a:spcBef>
              <a:spcAft>
                <a:spcPts val="400"/>
              </a:spcAft>
            </a:pPr>
            <a:r>
              <a:rPr lang="en-GB" dirty="0">
                <a:hlinkClick r:id="rId2"/>
              </a:rPr>
              <a:t>Understanding the changes</a:t>
            </a:r>
            <a:endParaRPr lang="en-GB" dirty="0"/>
          </a:p>
          <a:p>
            <a:pPr>
              <a:lnSpc>
                <a:spcPct val="100000"/>
              </a:lnSpc>
              <a:spcBef>
                <a:spcPts val="400"/>
              </a:spcBef>
              <a:spcAft>
                <a:spcPts val="400"/>
              </a:spcAft>
            </a:pPr>
            <a:r>
              <a:rPr lang="en-GB" dirty="0">
                <a:hlinkClick r:id="rId3"/>
              </a:rPr>
              <a:t>Your induction checklist </a:t>
            </a:r>
            <a:endParaRPr lang="en-GB" dirty="0"/>
          </a:p>
          <a:p>
            <a:pPr>
              <a:lnSpc>
                <a:spcPct val="100000"/>
              </a:lnSpc>
              <a:spcBef>
                <a:spcPts val="400"/>
              </a:spcBef>
              <a:spcAft>
                <a:spcPts val="400"/>
              </a:spcAft>
            </a:pPr>
            <a:r>
              <a:rPr lang="en-GB" dirty="0">
                <a:hlinkClick r:id="rId4"/>
              </a:rPr>
              <a:t>Your post transition learning </a:t>
            </a:r>
            <a:endParaRPr lang="en-GB" dirty="0"/>
          </a:p>
          <a:p>
            <a:pPr>
              <a:lnSpc>
                <a:spcPct val="100000"/>
              </a:lnSpc>
              <a:spcBef>
                <a:spcPts val="400"/>
              </a:spcBef>
              <a:spcAft>
                <a:spcPts val="400"/>
              </a:spcAft>
            </a:pPr>
            <a:r>
              <a:rPr lang="en-GB" dirty="0">
                <a:hlinkClick r:id="rId5"/>
              </a:rPr>
              <a:t>What to expect from your transfer letter</a:t>
            </a:r>
            <a:endParaRPr lang="en-GB" dirty="0"/>
          </a:p>
          <a:p>
            <a:pPr>
              <a:lnSpc>
                <a:spcPct val="100000"/>
              </a:lnSpc>
              <a:spcBef>
                <a:spcPts val="400"/>
              </a:spcBef>
              <a:spcAft>
                <a:spcPts val="400"/>
              </a:spcAft>
            </a:pPr>
            <a:r>
              <a:rPr lang="en-GB" dirty="0">
                <a:hlinkClick r:id="rId6"/>
              </a:rPr>
              <a:t>Understanding how your pension will change </a:t>
            </a:r>
            <a:endParaRPr lang="en-GB" dirty="0"/>
          </a:p>
          <a:p>
            <a:pPr>
              <a:lnSpc>
                <a:spcPct val="100000"/>
              </a:lnSpc>
              <a:spcBef>
                <a:spcPts val="400"/>
              </a:spcBef>
              <a:spcAft>
                <a:spcPts val="400"/>
              </a:spcAft>
            </a:pPr>
            <a:r>
              <a:rPr lang="en-GB" dirty="0">
                <a:hlinkClick r:id="rId7"/>
              </a:rPr>
              <a:t>Shaping Commissioned Rehabilitative Services</a:t>
            </a:r>
            <a:endParaRPr lang="en-GB" dirty="0"/>
          </a:p>
          <a:p>
            <a:pPr>
              <a:lnSpc>
                <a:spcPct val="100000"/>
              </a:lnSpc>
              <a:spcBef>
                <a:spcPts val="400"/>
              </a:spcBef>
              <a:spcAft>
                <a:spcPts val="400"/>
              </a:spcAft>
            </a:pPr>
            <a:r>
              <a:rPr lang="en-GB" dirty="0">
                <a:hlinkClick r:id="rId8"/>
              </a:rPr>
              <a:t>Information Assurance actions </a:t>
            </a:r>
            <a:endParaRPr lang="en-GB" dirty="0"/>
          </a:p>
          <a:p>
            <a:pPr>
              <a:lnSpc>
                <a:spcPct val="100000"/>
              </a:lnSpc>
              <a:spcBef>
                <a:spcPts val="400"/>
              </a:spcBef>
              <a:spcAft>
                <a:spcPts val="400"/>
              </a:spcAft>
            </a:pPr>
            <a:r>
              <a:rPr lang="en-GB" dirty="0">
                <a:hlinkClick r:id="rId9"/>
              </a:rPr>
              <a:t>Staff engagement events schedule</a:t>
            </a:r>
            <a:endParaRPr lang="en-GB" dirty="0"/>
          </a:p>
          <a:p>
            <a:pPr>
              <a:lnSpc>
                <a:spcPct val="100000"/>
              </a:lnSpc>
              <a:spcBef>
                <a:spcPts val="600"/>
              </a:spcBef>
              <a:spcAft>
                <a:spcPts val="600"/>
              </a:spcAft>
            </a:pPr>
            <a:endParaRPr lang="en-GB" dirty="0"/>
          </a:p>
          <a:p>
            <a:pPr marL="0" indent="0">
              <a:lnSpc>
                <a:spcPct val="100000"/>
              </a:lnSpc>
              <a:spcBef>
                <a:spcPts val="600"/>
              </a:spcBef>
              <a:spcAft>
                <a:spcPts val="600"/>
              </a:spcAft>
              <a:buNone/>
            </a:pPr>
            <a:endParaRPr lang="en-GB" dirty="0"/>
          </a:p>
        </p:txBody>
      </p:sp>
      <p:pic>
        <p:nvPicPr>
          <p:cNvPr id="11" name="Picture 10">
            <a:extLst>
              <a:ext uri="{FF2B5EF4-FFF2-40B4-BE49-F238E27FC236}">
                <a16:creationId xmlns:a16="http://schemas.microsoft.com/office/drawing/2014/main" id="{7D8E9F95-EC3B-4CE1-8B3A-72A13DD1B11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124718" y="1958596"/>
            <a:ext cx="2534484" cy="3324605"/>
          </a:xfrm>
          <a:prstGeom prst="rect">
            <a:avLst/>
          </a:prstGeom>
        </p:spPr>
      </p:pic>
      <p:sp>
        <p:nvSpPr>
          <p:cNvPr id="12" name="TextBox 11">
            <a:extLst>
              <a:ext uri="{FF2B5EF4-FFF2-40B4-BE49-F238E27FC236}">
                <a16:creationId xmlns:a16="http://schemas.microsoft.com/office/drawing/2014/main" id="{DB65EF53-E74C-48DE-9DB7-263A2DEAEC36}"/>
              </a:ext>
            </a:extLst>
          </p:cNvPr>
          <p:cNvSpPr txBox="1"/>
          <p:nvPr/>
        </p:nvSpPr>
        <p:spPr>
          <a:xfrm>
            <a:off x="3454400" y="5425439"/>
            <a:ext cx="4531360" cy="707886"/>
          </a:xfrm>
          <a:prstGeom prst="rect">
            <a:avLst/>
          </a:prstGeom>
          <a:noFill/>
        </p:spPr>
        <p:txBody>
          <a:bodyPr wrap="square" rtlCol="0">
            <a:spAutoFit/>
          </a:bodyPr>
          <a:lstStyle/>
          <a:p>
            <a:pPr algn="ctr">
              <a:lnSpc>
                <a:spcPct val="100000"/>
              </a:lnSpc>
              <a:spcBef>
                <a:spcPts val="600"/>
              </a:spcBef>
              <a:spcAft>
                <a:spcPts val="600"/>
              </a:spcAft>
            </a:pPr>
            <a:r>
              <a:rPr lang="en-GB" sz="2000" dirty="0">
                <a:solidFill>
                  <a:srgbClr val="82368C"/>
                </a:solidFill>
                <a:latin typeface="+mj-lt"/>
              </a:rPr>
              <a:t>Keep up with the latest updates on our </a:t>
            </a:r>
            <a:r>
              <a:rPr lang="en-GB" sz="2000" dirty="0">
                <a:solidFill>
                  <a:srgbClr val="82368C"/>
                </a:solidFill>
                <a:latin typeface="+mj-lt"/>
                <a:hlinkClick r:id="rId11"/>
              </a:rPr>
              <a:t>New on the Welcome Hub</a:t>
            </a:r>
            <a:r>
              <a:rPr lang="en-GB" sz="2000" dirty="0">
                <a:solidFill>
                  <a:srgbClr val="82368C"/>
                </a:solidFill>
                <a:latin typeface="+mj-lt"/>
              </a:rPr>
              <a:t> page</a:t>
            </a:r>
          </a:p>
        </p:txBody>
      </p:sp>
      <p:sp>
        <p:nvSpPr>
          <p:cNvPr id="17" name="Rectangle 16">
            <a:extLst>
              <a:ext uri="{FF2B5EF4-FFF2-40B4-BE49-F238E27FC236}">
                <a16:creationId xmlns:a16="http://schemas.microsoft.com/office/drawing/2014/main" id="{778E110E-E610-4790-995A-FD1DCD7C10DD}"/>
              </a:ext>
            </a:extLst>
          </p:cNvPr>
          <p:cNvSpPr/>
          <p:nvPr/>
        </p:nvSpPr>
        <p:spPr>
          <a:xfrm>
            <a:off x="3312160" y="5334000"/>
            <a:ext cx="4886960" cy="93472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218102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D09C-0953-4663-AE9B-8347B0747013}"/>
              </a:ext>
            </a:extLst>
          </p:cNvPr>
          <p:cNvSpPr>
            <a:spLocks noGrp="1"/>
          </p:cNvSpPr>
          <p:nvPr>
            <p:ph type="title"/>
          </p:nvPr>
        </p:nvSpPr>
        <p:spPr>
          <a:xfrm>
            <a:off x="527051" y="768289"/>
            <a:ext cx="11131200" cy="511174"/>
          </a:xfrm>
        </p:spPr>
        <p:txBody>
          <a:bodyPr/>
          <a:lstStyle/>
          <a:p>
            <a:r>
              <a:rPr lang="en-GB" dirty="0"/>
              <a:t>Understanding change impact</a:t>
            </a:r>
            <a:br>
              <a:rPr lang="en-GB" dirty="0"/>
            </a:br>
            <a:br>
              <a:rPr lang="en-GB" b="0" dirty="0"/>
            </a:br>
            <a:endParaRPr lang="en-GB" dirty="0"/>
          </a:p>
        </p:txBody>
      </p:sp>
      <p:sp>
        <p:nvSpPr>
          <p:cNvPr id="4" name="Slide Number Placeholder 3">
            <a:extLst>
              <a:ext uri="{FF2B5EF4-FFF2-40B4-BE49-F238E27FC236}">
                <a16:creationId xmlns:a16="http://schemas.microsoft.com/office/drawing/2014/main" id="{714DCEA1-53D1-49B7-AB68-8F25301CAF7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3" name="Content Placeholder 2">
            <a:extLst>
              <a:ext uri="{FF2B5EF4-FFF2-40B4-BE49-F238E27FC236}">
                <a16:creationId xmlns:a16="http://schemas.microsoft.com/office/drawing/2014/main" id="{4750A305-0ABA-40A6-9E0F-68FDB2C8FBE1}"/>
              </a:ext>
            </a:extLst>
          </p:cNvPr>
          <p:cNvSpPr>
            <a:spLocks noGrp="1"/>
          </p:cNvSpPr>
          <p:nvPr>
            <p:ph idx="1"/>
          </p:nvPr>
        </p:nvSpPr>
        <p:spPr>
          <a:xfrm>
            <a:off x="323850" y="989128"/>
            <a:ext cx="8923389" cy="4344872"/>
          </a:xfrm>
        </p:spPr>
        <p:txBody>
          <a:bodyPr/>
          <a:lstStyle/>
          <a:p>
            <a:pPr marL="0" indent="0">
              <a:lnSpc>
                <a:spcPct val="100000"/>
              </a:lnSpc>
              <a:spcBef>
                <a:spcPts val="600"/>
              </a:spcBef>
              <a:spcAft>
                <a:spcPts val="600"/>
              </a:spcAft>
              <a:buNone/>
            </a:pPr>
            <a:endParaRPr lang="en-GB" dirty="0"/>
          </a:p>
          <a:p>
            <a:r>
              <a:rPr lang="en-GB" dirty="0"/>
              <a:t>We all know that change affects everyone differently and at different times. </a:t>
            </a:r>
            <a:r>
              <a:rPr lang="en-GB" b="1" dirty="0"/>
              <a:t>We now have a welcome hub pag</a:t>
            </a:r>
            <a:r>
              <a:rPr lang="en-GB" dirty="0"/>
              <a:t>e that highlights some of the ways changes to the service may impact you over the coming months.</a:t>
            </a:r>
          </a:p>
          <a:p>
            <a:r>
              <a:rPr lang="en-GB" dirty="0"/>
              <a:t>It includes some examples of how the changes may impact on operational roles and non-operational roles. Each one looks at how an individual in that role may </a:t>
            </a:r>
            <a:r>
              <a:rPr lang="en-GB" b="1" dirty="0"/>
              <a:t>think, feel or do </a:t>
            </a:r>
            <a:r>
              <a:rPr lang="en-GB" dirty="0"/>
              <a:t>things differently as a result.</a:t>
            </a:r>
          </a:p>
          <a:p>
            <a:endParaRPr lang="en-GB" dirty="0"/>
          </a:p>
          <a:p>
            <a:r>
              <a:rPr lang="en-GB" dirty="0">
                <a:hlinkClick r:id="rId2"/>
              </a:rPr>
              <a:t>Understanding the changes – Welcome Hub (hmppsintranet.org.uk)</a:t>
            </a:r>
            <a:endParaRPr lang="en-GB" dirty="0"/>
          </a:p>
          <a:p>
            <a:pPr marL="0" indent="0">
              <a:buNone/>
            </a:pPr>
            <a:r>
              <a:rPr lang="en-GB" dirty="0"/>
              <a:t>Includes:</a:t>
            </a:r>
          </a:p>
          <a:p>
            <a:r>
              <a:rPr lang="en-GB" dirty="0"/>
              <a:t>Latest Change Map</a:t>
            </a:r>
          </a:p>
          <a:p>
            <a:r>
              <a:rPr lang="en-GB" dirty="0"/>
              <a:t>Operational Role Change Impacts</a:t>
            </a:r>
          </a:p>
          <a:p>
            <a:r>
              <a:rPr lang="en-GB" dirty="0"/>
              <a:t>Operation Role Change Impacts</a:t>
            </a:r>
          </a:p>
          <a:p>
            <a:pPr marL="0" indent="0">
              <a:lnSpc>
                <a:spcPct val="100000"/>
              </a:lnSpc>
              <a:spcBef>
                <a:spcPts val="600"/>
              </a:spcBef>
              <a:spcAft>
                <a:spcPts val="600"/>
              </a:spcAft>
              <a:buNone/>
            </a:pPr>
            <a:endParaRPr lang="en-GB" dirty="0"/>
          </a:p>
          <a:p>
            <a:pPr marL="0" indent="0">
              <a:lnSpc>
                <a:spcPct val="100000"/>
              </a:lnSpc>
              <a:spcBef>
                <a:spcPts val="600"/>
              </a:spcBef>
              <a:spcAft>
                <a:spcPts val="600"/>
              </a:spcAft>
              <a:buNone/>
            </a:pPr>
            <a:endParaRPr lang="en-GB" dirty="0"/>
          </a:p>
        </p:txBody>
      </p:sp>
      <p:pic>
        <p:nvPicPr>
          <p:cNvPr id="11" name="Picture 10">
            <a:extLst>
              <a:ext uri="{FF2B5EF4-FFF2-40B4-BE49-F238E27FC236}">
                <a16:creationId xmlns:a16="http://schemas.microsoft.com/office/drawing/2014/main" id="{7D8E9F95-EC3B-4CE1-8B3A-72A13DD1B1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124718" y="1958596"/>
            <a:ext cx="2534484" cy="3324605"/>
          </a:xfrm>
          <a:prstGeom prst="rect">
            <a:avLst/>
          </a:prstGeom>
        </p:spPr>
      </p:pic>
    </p:spTree>
    <p:extLst>
      <p:ext uri="{BB962C8B-B14F-4D97-AF65-F5344CB8AC3E}">
        <p14:creationId xmlns:p14="http://schemas.microsoft.com/office/powerpoint/2010/main" val="3134926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AF01-9735-4662-8E1F-4374EC8E8205}"/>
              </a:ext>
            </a:extLst>
          </p:cNvPr>
          <p:cNvSpPr>
            <a:spLocks noGrp="1"/>
          </p:cNvSpPr>
          <p:nvPr>
            <p:ph type="title"/>
          </p:nvPr>
        </p:nvSpPr>
        <p:spPr/>
        <p:txBody>
          <a:bodyPr/>
          <a:lstStyle/>
          <a:p>
            <a:r>
              <a:rPr lang="en-GB" dirty="0"/>
              <a:t>Day 1 Probation Instructions and Policy Changes in EQuiP</a:t>
            </a:r>
          </a:p>
        </p:txBody>
      </p:sp>
      <p:sp>
        <p:nvSpPr>
          <p:cNvPr id="3" name="Content Placeholder 2">
            <a:extLst>
              <a:ext uri="{FF2B5EF4-FFF2-40B4-BE49-F238E27FC236}">
                <a16:creationId xmlns:a16="http://schemas.microsoft.com/office/drawing/2014/main" id="{B513C352-D131-455A-97E2-F6E28A4D4D23}"/>
              </a:ext>
            </a:extLst>
          </p:cNvPr>
          <p:cNvSpPr>
            <a:spLocks noGrp="1"/>
          </p:cNvSpPr>
          <p:nvPr>
            <p:ph idx="1"/>
          </p:nvPr>
        </p:nvSpPr>
        <p:spPr/>
        <p:txBody>
          <a:bodyPr/>
          <a:lstStyle/>
          <a:p>
            <a:r>
              <a:rPr lang="en-GB" dirty="0"/>
              <a:t>Our focus for Day 1 of our unified Probation Service is to maintain operational stability </a:t>
            </a:r>
          </a:p>
          <a:p>
            <a:r>
              <a:rPr lang="en-GB" dirty="0"/>
              <a:t>On 26 June 2021, 25 policy changes will be published in EQuiP:</a:t>
            </a:r>
          </a:p>
          <a:p>
            <a:pPr lvl="2"/>
            <a:r>
              <a:rPr lang="en-GB" dirty="0"/>
              <a:t>20 policies will have new administrative changes, with no discernible impact upon mandatory actions</a:t>
            </a:r>
          </a:p>
          <a:p>
            <a:pPr lvl="2"/>
            <a:r>
              <a:rPr lang="en-GB" dirty="0"/>
              <a:t>Five policies will have some changes or clarifications (attached with email)</a:t>
            </a:r>
          </a:p>
          <a:p>
            <a:r>
              <a:rPr lang="en-GB" dirty="0"/>
              <a:t>As we deliver our Target Operating Model, further policy revisions will be needed </a:t>
            </a:r>
          </a:p>
          <a:p>
            <a:r>
              <a:rPr lang="en-GB" dirty="0"/>
              <a:t>Planning for these changes will be made in full consultation with operational colleagues and stakeholders</a:t>
            </a:r>
          </a:p>
          <a:p>
            <a:pPr marL="0" indent="0">
              <a:buNone/>
            </a:pPr>
            <a:endParaRPr lang="en-GB" dirty="0"/>
          </a:p>
          <a:p>
            <a:pPr marL="0" indent="0" algn="ctr">
              <a:buNone/>
            </a:pPr>
            <a:r>
              <a:rPr lang="en-GB" b="1" dirty="0">
                <a:solidFill>
                  <a:schemeClr val="accent4"/>
                </a:solidFill>
              </a:rPr>
              <a:t>All Probation Service staff should use our published policies on EQuiP to inform practice decisions without the risk of confusion </a:t>
            </a:r>
          </a:p>
          <a:p>
            <a:endParaRPr lang="en-GB" dirty="0"/>
          </a:p>
        </p:txBody>
      </p:sp>
      <p:sp>
        <p:nvSpPr>
          <p:cNvPr id="4" name="Slide Number Placeholder 3">
            <a:extLst>
              <a:ext uri="{FF2B5EF4-FFF2-40B4-BE49-F238E27FC236}">
                <a16:creationId xmlns:a16="http://schemas.microsoft.com/office/drawing/2014/main" id="{5C9345BE-18CE-4ABA-96A1-93F59BE8184F}"/>
              </a:ext>
            </a:extLst>
          </p:cNvPr>
          <p:cNvSpPr>
            <a:spLocks noGrp="1"/>
          </p:cNvSpPr>
          <p:nvPr>
            <p:ph type="sldNum" sz="quarter" idx="10"/>
          </p:nvPr>
        </p:nvSpPr>
        <p:spPr/>
        <p:txBody>
          <a:bodyPr/>
          <a:lstStyle/>
          <a:p>
            <a:pPr>
              <a:defRPr/>
            </a:pPr>
            <a:fld id="{8DA62C57-F68F-4167-9CC7-0D93D0D78B03}" type="slidenum">
              <a:rPr lang="en-GB" smtClean="0"/>
              <a:pPr>
                <a:defRPr/>
              </a:pPr>
              <a:t>24</a:t>
            </a:fld>
            <a:endParaRPr lang="en-GB" dirty="0"/>
          </a:p>
        </p:txBody>
      </p:sp>
    </p:spTree>
    <p:extLst>
      <p:ext uri="{BB962C8B-B14F-4D97-AF65-F5344CB8AC3E}">
        <p14:creationId xmlns:p14="http://schemas.microsoft.com/office/powerpoint/2010/main" val="3043388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AF01-9735-4662-8E1F-4374EC8E8205}"/>
              </a:ext>
            </a:extLst>
          </p:cNvPr>
          <p:cNvSpPr>
            <a:spLocks noGrp="1"/>
          </p:cNvSpPr>
          <p:nvPr>
            <p:ph type="title"/>
          </p:nvPr>
        </p:nvSpPr>
        <p:spPr/>
        <p:txBody>
          <a:bodyPr/>
          <a:lstStyle/>
          <a:p>
            <a:r>
              <a:rPr lang="en-GB" dirty="0"/>
              <a:t>Joining the Dots: National Standards, Performance and Quality  </a:t>
            </a:r>
            <a:endParaRPr lang="en-GB" dirty="0">
              <a:latin typeface="Segoe UI" panose="020B0502040204020203" pitchFamily="34" charset="0"/>
            </a:endParaRPr>
          </a:p>
        </p:txBody>
      </p:sp>
      <p:sp>
        <p:nvSpPr>
          <p:cNvPr id="4" name="Slide Number Placeholder 3">
            <a:extLst>
              <a:ext uri="{FF2B5EF4-FFF2-40B4-BE49-F238E27FC236}">
                <a16:creationId xmlns:a16="http://schemas.microsoft.com/office/drawing/2014/main" id="{5C9345BE-18CE-4ABA-96A1-93F59BE8184F}"/>
              </a:ext>
            </a:extLst>
          </p:cNvPr>
          <p:cNvSpPr>
            <a:spLocks noGrp="1"/>
          </p:cNvSpPr>
          <p:nvPr>
            <p:ph type="sldNum" sz="quarter" idx="10"/>
          </p:nvPr>
        </p:nvSpPr>
        <p:spPr/>
        <p:txBody>
          <a:bodyPr/>
          <a:lstStyle/>
          <a:p>
            <a:pPr>
              <a:defRPr/>
            </a:pPr>
            <a:fld id="{8DA62C57-F68F-4167-9CC7-0D93D0D78B03}" type="slidenum">
              <a:rPr lang="en-GB" smtClean="0"/>
              <a:pPr>
                <a:defRPr/>
              </a:pPr>
              <a:t>25</a:t>
            </a:fld>
            <a:endParaRPr lang="en-GB" dirty="0"/>
          </a:p>
        </p:txBody>
      </p:sp>
      <p:sp>
        <p:nvSpPr>
          <p:cNvPr id="7" name="Rectangle 6">
            <a:extLst>
              <a:ext uri="{FF2B5EF4-FFF2-40B4-BE49-F238E27FC236}">
                <a16:creationId xmlns:a16="http://schemas.microsoft.com/office/drawing/2014/main" id="{683F1429-FD66-433A-9A15-66E22E6118A2}"/>
              </a:ext>
            </a:extLst>
          </p:cNvPr>
          <p:cNvSpPr/>
          <p:nvPr/>
        </p:nvSpPr>
        <p:spPr>
          <a:xfrm>
            <a:off x="634180" y="1387605"/>
            <a:ext cx="11025021" cy="4524315"/>
          </a:xfrm>
          <a:prstGeom prst="rect">
            <a:avLst/>
          </a:prstGeom>
        </p:spPr>
        <p:txBody>
          <a:bodyPr wrap="square">
            <a:spAutoFit/>
          </a:bodyPr>
          <a:lstStyle/>
          <a:p>
            <a:pPr marL="285750" indent="-285750">
              <a:buFont typeface="Arial" panose="020B0604020202020204" pitchFamily="34" charset="0"/>
              <a:buChar char="•"/>
            </a:pPr>
            <a:r>
              <a:rPr lang="en-GB" dirty="0">
                <a:solidFill>
                  <a:srgbClr val="000000"/>
                </a:solidFill>
              </a:rPr>
              <a:t>Transitional National Standards are being agreed for implementation following the end of CRC contracts on the 25th June 21. However, these will remain </a:t>
            </a:r>
            <a:r>
              <a:rPr lang="en-GB" b="1" dirty="0">
                <a:solidFill>
                  <a:srgbClr val="000000"/>
                </a:solidFill>
              </a:rPr>
              <a:t>suspended (as current ones are now) for as long as Exceptional Delivery Models (EDMs)</a:t>
            </a:r>
            <a:r>
              <a:rPr lang="en-GB" dirty="0">
                <a:solidFill>
                  <a:srgbClr val="000000"/>
                </a:solidFill>
              </a:rPr>
              <a:t> are in place. After the 26</a:t>
            </a:r>
            <a:r>
              <a:rPr lang="en-GB" sz="1200" baseline="30000" dirty="0">
                <a:solidFill>
                  <a:srgbClr val="000000"/>
                </a:solidFill>
              </a:rPr>
              <a:t>th</a:t>
            </a:r>
            <a:r>
              <a:rPr lang="en-GB" dirty="0">
                <a:solidFill>
                  <a:srgbClr val="000000"/>
                </a:solidFill>
              </a:rPr>
              <a:t> June (Day 1), once the EDMs end, National Standards will come into effect, appreciating that a period of time will be necessary post-unification to embed and apply these consistently across the business. The </a:t>
            </a:r>
            <a:r>
              <a:rPr lang="en-GB" b="1" dirty="0">
                <a:solidFill>
                  <a:srgbClr val="000000"/>
                </a:solidFill>
              </a:rPr>
              <a:t>Performance Framework</a:t>
            </a:r>
            <a:r>
              <a:rPr lang="en-GB" dirty="0">
                <a:solidFill>
                  <a:srgbClr val="000000"/>
                </a:solidFill>
              </a:rPr>
              <a:t> for the Unified Model consists of existing and new metrics and specific parts of the new performance framework will be switched on to support the unified model from July 2021.  </a:t>
            </a:r>
            <a:endParaRPr lang="en-GB" dirty="0">
              <a:solidFill>
                <a:srgbClr val="000000"/>
              </a:solidFill>
              <a:latin typeface="Segoe UI" panose="020B0502040204020203" pitchFamily="34" charset="0"/>
            </a:endParaRPr>
          </a:p>
          <a:p>
            <a:r>
              <a:rPr lang="en-GB" dirty="0">
                <a:solidFill>
                  <a:srgbClr val="000000"/>
                </a:solidFill>
              </a:rPr>
              <a:t> </a:t>
            </a:r>
            <a:endParaRPr lang="en-GB" dirty="0">
              <a:solidFill>
                <a:srgbClr val="000000"/>
              </a:solidFill>
              <a:latin typeface="Segoe UI" panose="020B0502040204020203" pitchFamily="34" charset="0"/>
            </a:endParaRPr>
          </a:p>
          <a:p>
            <a:pPr marL="285750" indent="-285750">
              <a:buFont typeface="Arial" panose="020B0604020202020204" pitchFamily="34" charset="0"/>
              <a:buChar char="•"/>
            </a:pPr>
            <a:r>
              <a:rPr lang="en-GB" b="1" dirty="0">
                <a:solidFill>
                  <a:srgbClr val="000000"/>
                </a:solidFill>
              </a:rPr>
              <a:t>The Performance Framework and National Standards do not apply whilst the EDMs are in place</a:t>
            </a:r>
            <a:r>
              <a:rPr lang="en-GB" dirty="0">
                <a:solidFill>
                  <a:srgbClr val="000000"/>
                </a:solidFill>
              </a:rPr>
              <a:t>. When the EDMs cease and National Standards come into effect, the Performance Framework sets out targets that ramp up over time acknowledging that these will take some time to embed. These are baselined from the 20-21 performance year, taking account of the impact of Covid 19 and progress with the Recovery journey. </a:t>
            </a:r>
            <a:r>
              <a:rPr lang="en-GB" b="1" dirty="0">
                <a:solidFill>
                  <a:srgbClr val="000000"/>
                </a:solidFill>
              </a:rPr>
              <a:t>A briefing note on the Unified Performance Framework will be placed on Equip, and the link shared with staff.</a:t>
            </a:r>
            <a:r>
              <a:rPr lang="en-GB" dirty="0">
                <a:solidFill>
                  <a:srgbClr val="000000"/>
                </a:solidFill>
              </a:rPr>
              <a:t>  The note explains how measures will be implemented, as well as the targets and metrics that will apply. </a:t>
            </a:r>
            <a:endParaRPr lang="en-GB" dirty="0">
              <a:solidFill>
                <a:srgbClr val="000000"/>
              </a:solidFill>
              <a:latin typeface="Segoe UI" panose="020B0502040204020203" pitchFamily="34" charset="0"/>
            </a:endParaRPr>
          </a:p>
          <a:p>
            <a:r>
              <a:rPr lang="en-GB" dirty="0">
                <a:solidFill>
                  <a:srgbClr val="000000"/>
                </a:solidFill>
              </a:rPr>
              <a:t>  </a:t>
            </a:r>
          </a:p>
        </p:txBody>
      </p:sp>
    </p:spTree>
    <p:extLst>
      <p:ext uri="{BB962C8B-B14F-4D97-AF65-F5344CB8AC3E}">
        <p14:creationId xmlns:p14="http://schemas.microsoft.com/office/powerpoint/2010/main" val="4253141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AF01-9735-4662-8E1F-4374EC8E8205}"/>
              </a:ext>
            </a:extLst>
          </p:cNvPr>
          <p:cNvSpPr>
            <a:spLocks noGrp="1"/>
          </p:cNvSpPr>
          <p:nvPr>
            <p:ph type="title"/>
          </p:nvPr>
        </p:nvSpPr>
        <p:spPr/>
        <p:txBody>
          <a:bodyPr/>
          <a:lstStyle/>
          <a:p>
            <a:r>
              <a:rPr lang="en-GB" dirty="0"/>
              <a:t>Joining the Dots: National Standards, Performance and Quality  </a:t>
            </a:r>
          </a:p>
        </p:txBody>
      </p:sp>
      <p:sp>
        <p:nvSpPr>
          <p:cNvPr id="4" name="Slide Number Placeholder 3">
            <a:extLst>
              <a:ext uri="{FF2B5EF4-FFF2-40B4-BE49-F238E27FC236}">
                <a16:creationId xmlns:a16="http://schemas.microsoft.com/office/drawing/2014/main" id="{5C9345BE-18CE-4ABA-96A1-93F59BE8184F}"/>
              </a:ext>
            </a:extLst>
          </p:cNvPr>
          <p:cNvSpPr>
            <a:spLocks noGrp="1"/>
          </p:cNvSpPr>
          <p:nvPr>
            <p:ph type="sldNum" sz="quarter" idx="10"/>
          </p:nvPr>
        </p:nvSpPr>
        <p:spPr/>
        <p:txBody>
          <a:bodyPr/>
          <a:lstStyle/>
          <a:p>
            <a:pPr>
              <a:defRPr/>
            </a:pPr>
            <a:fld id="{8DA62C57-F68F-4167-9CC7-0D93D0D78B03}" type="slidenum">
              <a:rPr lang="en-GB" smtClean="0"/>
              <a:pPr>
                <a:defRPr/>
              </a:pPr>
              <a:t>26</a:t>
            </a:fld>
            <a:endParaRPr lang="en-GB" dirty="0"/>
          </a:p>
        </p:txBody>
      </p:sp>
      <p:sp>
        <p:nvSpPr>
          <p:cNvPr id="3" name="Rectangle 2">
            <a:extLst>
              <a:ext uri="{FF2B5EF4-FFF2-40B4-BE49-F238E27FC236}">
                <a16:creationId xmlns:a16="http://schemas.microsoft.com/office/drawing/2014/main" id="{3A378D83-3041-4735-AB6B-03B71B2E33B7}"/>
              </a:ext>
            </a:extLst>
          </p:cNvPr>
          <p:cNvSpPr/>
          <p:nvPr/>
        </p:nvSpPr>
        <p:spPr>
          <a:xfrm>
            <a:off x="496529" y="1043731"/>
            <a:ext cx="11695471" cy="5016758"/>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000000"/>
                </a:solidFill>
                <a:latin typeface="+mn-lt"/>
              </a:rPr>
              <a:t>In terms of the approach to </a:t>
            </a:r>
            <a:r>
              <a:rPr lang="en-GB" sz="1600" b="1" dirty="0">
                <a:solidFill>
                  <a:srgbClr val="000000"/>
                </a:solidFill>
                <a:latin typeface="+mn-lt"/>
              </a:rPr>
              <a:t>blended supervision</a:t>
            </a:r>
            <a:r>
              <a:rPr lang="en-GB" sz="1600" dirty="0">
                <a:solidFill>
                  <a:srgbClr val="000000"/>
                </a:solidFill>
                <a:latin typeface="+mn-lt"/>
              </a:rPr>
              <a:t>, the expectation is one of continuation whilst the EDMs are in place. As part of the Unified Model, a Blended Supervision Model framework and guidance has been developed, with a view to introduce this as EDMs close down. The Blended Supervision Model sets out the expectations and provides the guidance about different contact levels aligned to the Unified Tiering Model (above the minimum contact expectations included the National Standards).</a:t>
            </a:r>
          </a:p>
          <a:p>
            <a:endParaRPr lang="en-GB" sz="1600" dirty="0">
              <a:solidFill>
                <a:srgbClr val="000000"/>
              </a:solidFill>
              <a:latin typeface="+mn-lt"/>
            </a:endParaRPr>
          </a:p>
          <a:p>
            <a:pPr marL="285750" indent="-285750">
              <a:buFont typeface="Arial" panose="020B0604020202020204" pitchFamily="34" charset="0"/>
              <a:buChar char="•"/>
            </a:pPr>
            <a:r>
              <a:rPr lang="en-GB" sz="1600" dirty="0">
                <a:solidFill>
                  <a:srgbClr val="000000"/>
                </a:solidFill>
                <a:latin typeface="+mn-lt"/>
              </a:rPr>
              <a:t>The </a:t>
            </a:r>
            <a:r>
              <a:rPr lang="en-GB" sz="1600" b="1" dirty="0">
                <a:solidFill>
                  <a:srgbClr val="000000"/>
                </a:solidFill>
                <a:latin typeface="+mn-lt"/>
              </a:rPr>
              <a:t>Probation Operational Delivery (POD) model</a:t>
            </a:r>
            <a:r>
              <a:rPr lang="en-GB" sz="1600" dirty="0">
                <a:solidFill>
                  <a:srgbClr val="000000"/>
                </a:solidFill>
                <a:latin typeface="+mn-lt"/>
              </a:rPr>
              <a:t> is a way of structuring operational teams to effectively and efficiently facilitate working with People on Probation (PoPs) and is a flexible element of design. The POD model will be implemented after Day 1, with implementation timescales differing across regions to account for local variation. The POD model is not a Day 1 expectation and neither is there a fixed Post Day 1 date for implementation</a:t>
            </a:r>
          </a:p>
          <a:p>
            <a:endParaRPr lang="en-GB" sz="1600" dirty="0">
              <a:solidFill>
                <a:srgbClr val="000000"/>
              </a:solidFill>
              <a:latin typeface="+mn-lt"/>
            </a:endParaRPr>
          </a:p>
          <a:p>
            <a:pPr marL="285750" indent="-285750">
              <a:buFont typeface="Arial" panose="020B0604020202020204" pitchFamily="34" charset="0"/>
              <a:buChar char="•"/>
            </a:pPr>
            <a:r>
              <a:rPr lang="en-GB" sz="1600" dirty="0">
                <a:solidFill>
                  <a:srgbClr val="000000"/>
                </a:solidFill>
                <a:latin typeface="+mn-lt"/>
              </a:rPr>
              <a:t>The </a:t>
            </a:r>
            <a:r>
              <a:rPr lang="en-GB" sz="1600" b="1" dirty="0">
                <a:solidFill>
                  <a:srgbClr val="000000"/>
                </a:solidFill>
                <a:latin typeface="+mn-lt"/>
              </a:rPr>
              <a:t>Approved Suite of Probation Practitioner Toolkits</a:t>
            </a:r>
            <a:r>
              <a:rPr lang="en-GB" sz="1600" dirty="0">
                <a:solidFill>
                  <a:srgbClr val="000000"/>
                </a:solidFill>
                <a:latin typeface="+mn-lt"/>
              </a:rPr>
              <a:t> will be available from Day 1. Rolldown of non-approved materials will commence from Day 1, with </a:t>
            </a:r>
            <a:r>
              <a:rPr lang="en-GB" sz="1600" b="1" dirty="0">
                <a:solidFill>
                  <a:srgbClr val="000000"/>
                </a:solidFill>
                <a:latin typeface="+mn-lt"/>
              </a:rPr>
              <a:t>new cases and relevant change activity utilising ASPPT</a:t>
            </a:r>
            <a:r>
              <a:rPr lang="en-GB" sz="1600" dirty="0">
                <a:solidFill>
                  <a:srgbClr val="000000"/>
                </a:solidFill>
                <a:latin typeface="+mn-lt"/>
              </a:rPr>
              <a:t>. As the organisation will still be in an EDM on Day 1, some </a:t>
            </a:r>
            <a:r>
              <a:rPr lang="en-GB" sz="1600" b="1" dirty="0">
                <a:solidFill>
                  <a:srgbClr val="000000"/>
                </a:solidFill>
                <a:latin typeface="+mn-lt"/>
              </a:rPr>
              <a:t>Toolkits in use by Recovery</a:t>
            </a:r>
            <a:r>
              <a:rPr lang="en-GB" sz="1600" dirty="0">
                <a:solidFill>
                  <a:srgbClr val="000000"/>
                </a:solidFill>
                <a:latin typeface="+mn-lt"/>
              </a:rPr>
              <a:t> (but not approved at an Effective Intervention Panel) will </a:t>
            </a:r>
            <a:r>
              <a:rPr lang="en-GB" sz="1600" b="1" dirty="0">
                <a:solidFill>
                  <a:srgbClr val="000000"/>
                </a:solidFill>
                <a:latin typeface="+mn-lt"/>
              </a:rPr>
              <a:t>continue to be used until the end of the EDM</a:t>
            </a:r>
            <a:r>
              <a:rPr lang="en-GB" sz="1600" dirty="0">
                <a:solidFill>
                  <a:srgbClr val="000000"/>
                </a:solidFill>
                <a:latin typeface="+mn-lt"/>
              </a:rPr>
              <a:t>. </a:t>
            </a:r>
            <a:r>
              <a:rPr lang="en-GB" sz="1600" b="1" dirty="0">
                <a:solidFill>
                  <a:srgbClr val="000000"/>
                </a:solidFill>
                <a:latin typeface="+mn-lt"/>
              </a:rPr>
              <a:t>Inflight cases</a:t>
            </a:r>
            <a:r>
              <a:rPr lang="en-GB" sz="1600" dirty="0">
                <a:solidFill>
                  <a:srgbClr val="000000"/>
                </a:solidFill>
                <a:latin typeface="+mn-lt"/>
              </a:rPr>
              <a:t> will be managed using professional judgement, with SPO endorsement if they continue to use non-approved materials. </a:t>
            </a:r>
          </a:p>
          <a:p>
            <a:r>
              <a:rPr lang="en-GB" sz="1600" dirty="0">
                <a:solidFill>
                  <a:srgbClr val="000000"/>
                </a:solidFill>
                <a:latin typeface="+mn-lt"/>
              </a:rPr>
              <a:t> </a:t>
            </a:r>
          </a:p>
          <a:p>
            <a:pPr marL="285750" indent="-285750">
              <a:buFont typeface="Arial" panose="020B0604020202020204" pitchFamily="34" charset="0"/>
              <a:buChar char="•"/>
            </a:pPr>
            <a:r>
              <a:rPr lang="en-GB" sz="1600" dirty="0">
                <a:solidFill>
                  <a:srgbClr val="000000"/>
                </a:solidFill>
                <a:latin typeface="+mn-lt"/>
              </a:rPr>
              <a:t>A staff guidance document is being developed and will be available from Day 1, on how to use </a:t>
            </a:r>
            <a:r>
              <a:rPr lang="en-GB" sz="1600" b="1" dirty="0">
                <a:solidFill>
                  <a:srgbClr val="000000"/>
                </a:solidFill>
                <a:latin typeface="+mn-lt"/>
              </a:rPr>
              <a:t>NSIs to record toolkit RAR delivery toolkits</a:t>
            </a:r>
            <a:r>
              <a:rPr lang="en-GB" sz="1600" dirty="0">
                <a:solidFill>
                  <a:srgbClr val="000000"/>
                </a:solidFill>
                <a:latin typeface="+mn-lt"/>
              </a:rPr>
              <a:t> - there will be an NSI for each of the toolkits within the ASPPT and the Recovery toolkits.  There will be a separate NSI available to record any delivery from the non-approved toolkits during the transition period. </a:t>
            </a:r>
          </a:p>
        </p:txBody>
      </p:sp>
    </p:spTree>
    <p:extLst>
      <p:ext uri="{BB962C8B-B14F-4D97-AF65-F5344CB8AC3E}">
        <p14:creationId xmlns:p14="http://schemas.microsoft.com/office/powerpoint/2010/main" val="2545216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0F0469-095F-4C16-85A6-1C56146BAAD6}"/>
              </a:ext>
            </a:extLst>
          </p:cNvPr>
          <p:cNvSpPr>
            <a:spLocks noGrp="1"/>
          </p:cNvSpPr>
          <p:nvPr>
            <p:ph type="sldNum" sz="quarter" idx="10"/>
          </p:nvPr>
        </p:nvSpPr>
        <p:spPr/>
        <p:txBody>
          <a:bodyPr/>
          <a:lstStyle/>
          <a:p>
            <a:pPr>
              <a:defRPr/>
            </a:pPr>
            <a:fld id="{8DA62C57-F68F-4167-9CC7-0D93D0D78B03}" type="slidenum">
              <a:rPr lang="en-GB" smtClean="0"/>
              <a:pPr>
                <a:defRPr/>
              </a:pPr>
              <a:t>27</a:t>
            </a:fld>
            <a:endParaRPr lang="en-GB" dirty="0"/>
          </a:p>
        </p:txBody>
      </p:sp>
      <p:sp>
        <p:nvSpPr>
          <p:cNvPr id="5" name="Title 1">
            <a:extLst>
              <a:ext uri="{FF2B5EF4-FFF2-40B4-BE49-F238E27FC236}">
                <a16:creationId xmlns:a16="http://schemas.microsoft.com/office/drawing/2014/main" id="{B3C7EF8D-4CC8-4EF3-95BD-0EDFCDDD81BD}"/>
              </a:ext>
            </a:extLst>
          </p:cNvPr>
          <p:cNvSpPr>
            <a:spLocks noGrp="1"/>
          </p:cNvSpPr>
          <p:nvPr>
            <p:ph type="title"/>
          </p:nvPr>
        </p:nvSpPr>
        <p:spPr>
          <a:xfrm>
            <a:off x="527051" y="530961"/>
            <a:ext cx="11131200" cy="511174"/>
          </a:xfrm>
        </p:spPr>
        <p:txBody>
          <a:bodyPr/>
          <a:lstStyle/>
          <a:p>
            <a:r>
              <a:rPr lang="en-GB" dirty="0"/>
              <a:t>Competency Based Framework (CBF) trial year</a:t>
            </a:r>
          </a:p>
        </p:txBody>
      </p:sp>
      <p:sp>
        <p:nvSpPr>
          <p:cNvPr id="7" name="TextBox 6">
            <a:extLst>
              <a:ext uri="{FF2B5EF4-FFF2-40B4-BE49-F238E27FC236}">
                <a16:creationId xmlns:a16="http://schemas.microsoft.com/office/drawing/2014/main" id="{980EE1AC-F24E-45DA-8046-9C76BF5B5226}"/>
              </a:ext>
            </a:extLst>
          </p:cNvPr>
          <p:cNvSpPr txBox="1"/>
          <p:nvPr/>
        </p:nvSpPr>
        <p:spPr>
          <a:xfrm>
            <a:off x="719957" y="1221636"/>
            <a:ext cx="5157428" cy="1015663"/>
          </a:xfrm>
          <a:prstGeom prst="rect">
            <a:avLst/>
          </a:prstGeom>
          <a:solidFill>
            <a:schemeClr val="accent6">
              <a:lumMod val="50000"/>
            </a:schemeClr>
          </a:solidFill>
        </p:spPr>
        <p:txBody>
          <a:bodyPr wrap="square" rtlCol="0">
            <a:spAutoFit/>
          </a:bodyPr>
          <a:lstStyle/>
          <a:p>
            <a:pPr algn="ctr"/>
            <a:r>
              <a:rPr lang="en-GB" sz="2000" b="1" dirty="0">
                <a:solidFill>
                  <a:schemeClr val="bg1"/>
                </a:solidFill>
              </a:rPr>
              <a:t>NPS staff:  managers to hold initial CBF conversations and update SOP by </a:t>
            </a:r>
          </a:p>
          <a:p>
            <a:pPr algn="ctr"/>
            <a:r>
              <a:rPr lang="en-GB" sz="2000" b="1" dirty="0">
                <a:solidFill>
                  <a:schemeClr val="bg1"/>
                </a:solidFill>
              </a:rPr>
              <a:t>14 June 2021</a:t>
            </a:r>
          </a:p>
        </p:txBody>
      </p:sp>
      <p:sp>
        <p:nvSpPr>
          <p:cNvPr id="8" name="TextBox 7">
            <a:extLst>
              <a:ext uri="{FF2B5EF4-FFF2-40B4-BE49-F238E27FC236}">
                <a16:creationId xmlns:a16="http://schemas.microsoft.com/office/drawing/2014/main" id="{2CE39B37-567D-46CD-A027-D93A110C5899}"/>
              </a:ext>
            </a:extLst>
          </p:cNvPr>
          <p:cNvSpPr txBox="1"/>
          <p:nvPr/>
        </p:nvSpPr>
        <p:spPr>
          <a:xfrm>
            <a:off x="6314615" y="1221635"/>
            <a:ext cx="5157428" cy="1015663"/>
          </a:xfrm>
          <a:prstGeom prst="rect">
            <a:avLst/>
          </a:prstGeom>
          <a:solidFill>
            <a:schemeClr val="accent6">
              <a:lumMod val="50000"/>
            </a:schemeClr>
          </a:solidFill>
        </p:spPr>
        <p:txBody>
          <a:bodyPr wrap="square" rtlCol="0">
            <a:spAutoFit/>
          </a:bodyPr>
          <a:lstStyle/>
          <a:p>
            <a:pPr algn="ctr"/>
            <a:r>
              <a:rPr lang="en-GB" sz="2000" b="1" dirty="0">
                <a:solidFill>
                  <a:schemeClr val="bg1"/>
                </a:solidFill>
              </a:rPr>
              <a:t>CRC staff:  managers to hold initial CBF conversations after 26</a:t>
            </a:r>
            <a:r>
              <a:rPr lang="en-GB" sz="2000" dirty="0">
                <a:solidFill>
                  <a:schemeClr val="bg1"/>
                </a:solidFill>
              </a:rPr>
              <a:t> </a:t>
            </a:r>
            <a:r>
              <a:rPr lang="en-GB" sz="2000" b="1" dirty="0">
                <a:solidFill>
                  <a:schemeClr val="bg1"/>
                </a:solidFill>
              </a:rPr>
              <a:t>June and update SOP by 31 August 2021</a:t>
            </a:r>
          </a:p>
        </p:txBody>
      </p:sp>
      <p:sp>
        <p:nvSpPr>
          <p:cNvPr id="9" name="Rectangle 8">
            <a:extLst>
              <a:ext uri="{FF2B5EF4-FFF2-40B4-BE49-F238E27FC236}">
                <a16:creationId xmlns:a16="http://schemas.microsoft.com/office/drawing/2014/main" id="{5EE2D9D5-0E2B-410C-8FC0-F6D30826AF68}"/>
              </a:ext>
            </a:extLst>
          </p:cNvPr>
          <p:cNvSpPr/>
          <p:nvPr/>
        </p:nvSpPr>
        <p:spPr>
          <a:xfrm>
            <a:off x="6314615" y="2272848"/>
            <a:ext cx="5277242" cy="1200329"/>
          </a:xfrm>
          <a:prstGeom prst="rect">
            <a:avLst/>
          </a:prstGeom>
        </p:spPr>
        <p:txBody>
          <a:bodyPr wrap="square">
            <a:spAutoFit/>
          </a:bodyPr>
          <a:lstStyle/>
          <a:p>
            <a:r>
              <a:rPr lang="en-GB" b="1" dirty="0">
                <a:solidFill>
                  <a:srgbClr val="0096D7"/>
                </a:solidFill>
              </a:rPr>
              <a:t>CRC staff – more information:</a:t>
            </a:r>
          </a:p>
          <a:p>
            <a:pPr marL="285750" indent="-285750">
              <a:buFont typeface="Arial" panose="020B0604020202020204" pitchFamily="34" charset="0"/>
              <a:buChar char="•"/>
            </a:pPr>
            <a:r>
              <a:rPr lang="en-GB" dirty="0"/>
              <a:t>Watch the CBF Launch Event on MyLearning: </a:t>
            </a:r>
            <a:r>
              <a:rPr lang="en-GB" dirty="0">
                <a:hlinkClick r:id="rId2"/>
              </a:rPr>
              <a:t>CBF launch event (CRC access link)</a:t>
            </a:r>
            <a:endParaRPr lang="en-GB" dirty="0">
              <a:highlight>
                <a:srgbClr val="FFFF00"/>
              </a:highlight>
            </a:endParaRPr>
          </a:p>
          <a:p>
            <a:pPr marL="285750" indent="-285750">
              <a:buFont typeface="Arial" panose="020B0604020202020204" pitchFamily="34" charset="0"/>
              <a:buChar char="•"/>
            </a:pPr>
            <a:r>
              <a:rPr lang="en-GB" dirty="0"/>
              <a:t>Discover more on the </a:t>
            </a:r>
            <a:r>
              <a:rPr lang="en-GB" u="sng" dirty="0">
                <a:hlinkClick r:id="rId3"/>
              </a:rPr>
              <a:t>Welcome Hub</a:t>
            </a:r>
            <a:endParaRPr lang="en-GB" dirty="0"/>
          </a:p>
        </p:txBody>
      </p:sp>
      <p:sp>
        <p:nvSpPr>
          <p:cNvPr id="10" name="TextBox 9">
            <a:extLst>
              <a:ext uri="{FF2B5EF4-FFF2-40B4-BE49-F238E27FC236}">
                <a16:creationId xmlns:a16="http://schemas.microsoft.com/office/drawing/2014/main" id="{CC7B8449-6BF4-4D25-B2F7-F1D4BAF0FAD5}"/>
              </a:ext>
            </a:extLst>
          </p:cNvPr>
          <p:cNvSpPr txBox="1"/>
          <p:nvPr/>
        </p:nvSpPr>
        <p:spPr>
          <a:xfrm>
            <a:off x="660050" y="2272848"/>
            <a:ext cx="5512150" cy="3416320"/>
          </a:xfrm>
          <a:prstGeom prst="rect">
            <a:avLst/>
          </a:prstGeom>
          <a:noFill/>
        </p:spPr>
        <p:txBody>
          <a:bodyPr wrap="square" rtlCol="0">
            <a:spAutoFit/>
          </a:bodyPr>
          <a:lstStyle/>
          <a:p>
            <a:r>
              <a:rPr lang="en-GB" b="1" dirty="0">
                <a:solidFill>
                  <a:srgbClr val="0096D7"/>
                </a:solidFill>
              </a:rPr>
              <a:t>NPS staff – more information:</a:t>
            </a:r>
          </a:p>
          <a:p>
            <a:pPr marL="285750" indent="-285750">
              <a:buFont typeface="Arial" panose="020B0604020202020204" pitchFamily="34" charset="0"/>
              <a:buChar char="•"/>
            </a:pPr>
            <a:r>
              <a:rPr lang="en-GB" dirty="0"/>
              <a:t>Watch the CBF Launch Event on MyLearning: </a:t>
            </a:r>
            <a:r>
              <a:rPr lang="en-GB" dirty="0">
                <a:hlinkClick r:id="rId4"/>
              </a:rPr>
              <a:t>CBF launch event (NPS access link)</a:t>
            </a:r>
            <a:endParaRPr lang="en-GB" dirty="0"/>
          </a:p>
          <a:p>
            <a:pPr marL="285750" indent="-285750">
              <a:buFont typeface="Arial" panose="020B0604020202020204" pitchFamily="34" charset="0"/>
              <a:buChar char="•"/>
            </a:pPr>
            <a:r>
              <a:rPr lang="en-GB" dirty="0"/>
              <a:t>Download the CBF Guide and the CBF Record on the </a:t>
            </a:r>
            <a:r>
              <a:rPr lang="en-GB" dirty="0">
                <a:hlinkClick r:id="rId5"/>
              </a:rPr>
              <a:t>SSCL MyHub</a:t>
            </a:r>
            <a:endParaRPr lang="en-GB" dirty="0"/>
          </a:p>
          <a:p>
            <a:pPr marL="285750" indent="-285750">
              <a:buFont typeface="Arial" panose="020B0604020202020204" pitchFamily="34" charset="0"/>
              <a:buChar char="•"/>
            </a:pPr>
            <a:r>
              <a:rPr lang="en-GB" dirty="0"/>
              <a:t>Read FAQs on the </a:t>
            </a:r>
            <a:r>
              <a:rPr lang="en-GB" dirty="0">
                <a:hlinkClick r:id="rId6"/>
              </a:rPr>
              <a:t>SSCL MyHub</a:t>
            </a:r>
            <a:endParaRPr lang="en-GB" dirty="0"/>
          </a:p>
          <a:p>
            <a:pPr marL="285750" indent="-285750">
              <a:buFont typeface="Arial" panose="020B0604020202020204" pitchFamily="34" charset="0"/>
              <a:buChar char="•"/>
            </a:pPr>
            <a:endParaRPr lang="en-GB" u="sng" dirty="0"/>
          </a:p>
          <a:p>
            <a:r>
              <a:rPr lang="en-GB" b="1" dirty="0">
                <a:solidFill>
                  <a:srgbClr val="0096D7"/>
                </a:solidFill>
              </a:rPr>
              <a:t>Managers’ information:</a:t>
            </a:r>
          </a:p>
          <a:p>
            <a:pPr marL="342900" indent="-342900">
              <a:buFont typeface="Arial" panose="020B0604020202020204" pitchFamily="34" charset="0"/>
              <a:buChar char="•"/>
            </a:pPr>
            <a:r>
              <a:rPr lang="en-GB" dirty="0"/>
              <a:t>Watch the </a:t>
            </a:r>
            <a:r>
              <a:rPr lang="en-GB" dirty="0">
                <a:hlinkClick r:id="rId7"/>
              </a:rPr>
              <a:t>CBF Manager Briefing here</a:t>
            </a:r>
            <a:r>
              <a:rPr lang="en-GB" dirty="0"/>
              <a:t> – a Q&amp;A will be circulated soon</a:t>
            </a:r>
          </a:p>
          <a:p>
            <a:pPr marL="342900" indent="-342900">
              <a:buFont typeface="Arial" panose="020B0604020202020204" pitchFamily="34" charset="0"/>
              <a:buChar char="•"/>
            </a:pPr>
            <a:r>
              <a:rPr lang="en-GB" dirty="0"/>
              <a:t>Read </a:t>
            </a:r>
            <a:r>
              <a:rPr lang="en-GB" dirty="0">
                <a:hlinkClick r:id="rId8"/>
              </a:rPr>
              <a:t>Opening Conversations for Line Managers </a:t>
            </a:r>
            <a:endParaRPr lang="en-GB" dirty="0"/>
          </a:p>
          <a:p>
            <a:pPr marL="342900" indent="-342900">
              <a:buFont typeface="Arial" panose="020B0604020202020204" pitchFamily="34" charset="0"/>
              <a:buChar char="•"/>
            </a:pPr>
            <a:r>
              <a:rPr lang="en-GB" dirty="0">
                <a:hlinkClick r:id="rId9"/>
              </a:rPr>
              <a:t>Download this guide to updating SOP</a:t>
            </a:r>
            <a:r>
              <a:rPr lang="en-GB" dirty="0"/>
              <a:t> </a:t>
            </a:r>
          </a:p>
        </p:txBody>
      </p:sp>
    </p:spTree>
    <p:extLst>
      <p:ext uri="{BB962C8B-B14F-4D97-AF65-F5344CB8AC3E}">
        <p14:creationId xmlns:p14="http://schemas.microsoft.com/office/powerpoint/2010/main" val="3523714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B9FFB4-607A-462B-9E19-1E8A03D93D74}"/>
              </a:ext>
            </a:extLst>
          </p:cNvPr>
          <p:cNvSpPr>
            <a:spLocks noGrp="1"/>
          </p:cNvSpPr>
          <p:nvPr>
            <p:ph type="sldNum" sz="quarter" idx="10"/>
          </p:nvPr>
        </p:nvSpPr>
        <p:spPr/>
        <p:txBody>
          <a:bodyPr/>
          <a:lstStyle/>
          <a:p>
            <a:pPr>
              <a:defRPr/>
            </a:pPr>
            <a:fld id="{8DA62C57-F68F-4167-9CC7-0D93D0D78B03}" type="slidenum">
              <a:rPr lang="en-GB" smtClean="0"/>
              <a:pPr>
                <a:defRPr/>
              </a:pPr>
              <a:t>28</a:t>
            </a:fld>
            <a:endParaRPr lang="en-GB" dirty="0"/>
          </a:p>
        </p:txBody>
      </p:sp>
      <p:sp>
        <p:nvSpPr>
          <p:cNvPr id="8" name="Title 1">
            <a:extLst>
              <a:ext uri="{FF2B5EF4-FFF2-40B4-BE49-F238E27FC236}">
                <a16:creationId xmlns:a16="http://schemas.microsoft.com/office/drawing/2014/main" id="{697E28CC-F288-4004-B3F9-B1A89E62B178}"/>
              </a:ext>
            </a:extLst>
          </p:cNvPr>
          <p:cNvSpPr>
            <a:spLocks noGrp="1"/>
          </p:cNvSpPr>
          <p:nvPr>
            <p:ph type="title"/>
          </p:nvPr>
        </p:nvSpPr>
        <p:spPr>
          <a:xfrm>
            <a:off x="527051" y="530961"/>
            <a:ext cx="11131200" cy="511174"/>
          </a:xfrm>
        </p:spPr>
        <p:txBody>
          <a:bodyPr/>
          <a:lstStyle/>
          <a:p>
            <a:r>
              <a:rPr lang="en-GB" dirty="0"/>
              <a:t>Competency Based Framework Research:  have your say</a:t>
            </a:r>
          </a:p>
        </p:txBody>
      </p:sp>
      <p:sp>
        <p:nvSpPr>
          <p:cNvPr id="10" name="TextBox 9">
            <a:extLst>
              <a:ext uri="{FF2B5EF4-FFF2-40B4-BE49-F238E27FC236}">
                <a16:creationId xmlns:a16="http://schemas.microsoft.com/office/drawing/2014/main" id="{364D70DB-C933-466D-B16B-245DA0746ED3}"/>
              </a:ext>
            </a:extLst>
          </p:cNvPr>
          <p:cNvSpPr txBox="1"/>
          <p:nvPr/>
        </p:nvSpPr>
        <p:spPr>
          <a:xfrm>
            <a:off x="609600" y="1201287"/>
            <a:ext cx="10779760" cy="1323439"/>
          </a:xfrm>
          <a:prstGeom prst="rect">
            <a:avLst/>
          </a:prstGeom>
          <a:solidFill>
            <a:schemeClr val="accent6">
              <a:lumMod val="50000"/>
            </a:schemeClr>
          </a:solidFill>
        </p:spPr>
        <p:txBody>
          <a:bodyPr wrap="square" rtlCol="0">
            <a:spAutoFit/>
          </a:bodyPr>
          <a:lstStyle/>
          <a:p>
            <a:pPr algn="ctr"/>
            <a:endParaRPr lang="en-GB" sz="2000" b="1" dirty="0">
              <a:solidFill>
                <a:schemeClr val="bg1"/>
              </a:solidFill>
            </a:endParaRPr>
          </a:p>
          <a:p>
            <a:pPr algn="ctr"/>
            <a:r>
              <a:rPr lang="en-GB" sz="2000" b="1" dirty="0">
                <a:solidFill>
                  <a:schemeClr val="bg1"/>
                </a:solidFill>
              </a:rPr>
              <a:t>Have your say to help us improve and develop our Competency Based Framework process based on your feedback</a:t>
            </a:r>
          </a:p>
          <a:p>
            <a:pPr algn="ctr"/>
            <a:endParaRPr lang="en-GB" sz="2000" dirty="0"/>
          </a:p>
        </p:txBody>
      </p:sp>
      <p:sp>
        <p:nvSpPr>
          <p:cNvPr id="2" name="Rectangle 1">
            <a:extLst>
              <a:ext uri="{FF2B5EF4-FFF2-40B4-BE49-F238E27FC236}">
                <a16:creationId xmlns:a16="http://schemas.microsoft.com/office/drawing/2014/main" id="{938FB745-1CDC-4483-A7CA-5A4A02D1AC80}"/>
              </a:ext>
            </a:extLst>
          </p:cNvPr>
          <p:cNvSpPr/>
          <p:nvPr/>
        </p:nvSpPr>
        <p:spPr>
          <a:xfrm>
            <a:off x="527051" y="2745235"/>
            <a:ext cx="10862309" cy="3170099"/>
          </a:xfrm>
          <a:prstGeom prst="rect">
            <a:avLst/>
          </a:prstGeom>
        </p:spPr>
        <p:txBody>
          <a:bodyPr wrap="square">
            <a:spAutoFit/>
          </a:bodyPr>
          <a:lstStyle/>
          <a:p>
            <a:pPr marL="342900" indent="-342900">
              <a:buFont typeface="Arial" panose="020B0604020202020204" pitchFamily="34" charset="0"/>
              <a:buChar char="•"/>
            </a:pPr>
            <a:r>
              <a:rPr lang="en-GB" sz="2000" dirty="0"/>
              <a:t>We are conducting staff research during our trial year, to ensure the Competency Based Framework is fit for purpose</a:t>
            </a:r>
          </a:p>
          <a:p>
            <a:pPr marL="342900" indent="-342900">
              <a:buFont typeface="Arial" panose="020B0604020202020204" pitchFamily="34" charset="0"/>
              <a:buChar char="•"/>
            </a:pPr>
            <a:r>
              <a:rPr lang="en-GB" sz="2000" dirty="0"/>
              <a:t>Staff research will be light touch and won’t take much of your time</a:t>
            </a:r>
          </a:p>
          <a:p>
            <a:pPr marL="342900" indent="-342900">
              <a:buFont typeface="Arial" panose="020B0604020202020204" pitchFamily="34" charset="0"/>
              <a:buChar char="•"/>
            </a:pPr>
            <a:r>
              <a:rPr lang="en-GB" sz="2000" dirty="0"/>
              <a:t>Your feedback will help ensure the CBF is rolled out in an efficient and effective way for all staff</a:t>
            </a:r>
          </a:p>
          <a:p>
            <a:pPr marL="342900" indent="-342900">
              <a:buFont typeface="Arial" panose="020B0604020202020204" pitchFamily="34" charset="0"/>
              <a:buChar char="•"/>
            </a:pPr>
            <a:r>
              <a:rPr lang="en-GB" sz="2000" dirty="0"/>
              <a:t>If you’re interested in getting involved and sharing your experience, please contact:</a:t>
            </a:r>
          </a:p>
          <a:p>
            <a:pPr marL="1257300" lvl="2" indent="-342900">
              <a:buFont typeface="Arial" panose="020B0604020202020204" pitchFamily="34" charset="0"/>
              <a:buChar char="•"/>
            </a:pPr>
            <a:r>
              <a:rPr lang="en-GB" sz="2000" dirty="0"/>
              <a:t>Rita Quigley, Senior User Researcher - </a:t>
            </a:r>
            <a:r>
              <a:rPr lang="en-GB" sz="2000" dirty="0">
                <a:hlinkClick r:id="rId2"/>
              </a:rPr>
              <a:t>rita.quigley@digital.justice.gov.uk</a:t>
            </a:r>
            <a:endParaRPr lang="en-GB" sz="2000" dirty="0"/>
          </a:p>
          <a:p>
            <a:pPr marL="1257300" lvl="2" indent="-342900">
              <a:buFont typeface="Arial" panose="020B0604020202020204" pitchFamily="34" charset="0"/>
              <a:buChar char="•"/>
            </a:pPr>
            <a:r>
              <a:rPr lang="en-GB" sz="2000" dirty="0"/>
              <a:t>Sign up to take part at </a:t>
            </a:r>
            <a:r>
              <a:rPr lang="en-GB" sz="2000" dirty="0">
                <a:hlinkClick r:id="rId3"/>
              </a:rPr>
              <a:t>https://eu.surveymonkey.com/r/CBFRound2</a:t>
            </a:r>
            <a:endParaRPr lang="en-GB" sz="2000" dirty="0"/>
          </a:p>
          <a:p>
            <a:endParaRPr lang="en-GB" sz="2000" dirty="0"/>
          </a:p>
          <a:p>
            <a:pPr algn="ctr"/>
            <a:r>
              <a:rPr lang="en-GB" sz="2000" b="1" dirty="0">
                <a:solidFill>
                  <a:schemeClr val="accent4"/>
                </a:solidFill>
              </a:rPr>
              <a:t>Everyone’s feedback is important </a:t>
            </a:r>
          </a:p>
        </p:txBody>
      </p:sp>
    </p:spTree>
    <p:extLst>
      <p:ext uri="{BB962C8B-B14F-4D97-AF65-F5344CB8AC3E}">
        <p14:creationId xmlns:p14="http://schemas.microsoft.com/office/powerpoint/2010/main" val="1125864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7785-879C-4018-8041-67B7F4A91882}"/>
              </a:ext>
            </a:extLst>
          </p:cNvPr>
          <p:cNvSpPr>
            <a:spLocks noGrp="1"/>
          </p:cNvSpPr>
          <p:nvPr>
            <p:ph type="title"/>
          </p:nvPr>
        </p:nvSpPr>
        <p:spPr>
          <a:xfrm>
            <a:off x="528001" y="431999"/>
            <a:ext cx="11131200" cy="928489"/>
          </a:xfrm>
        </p:spPr>
        <p:txBody>
          <a:bodyPr/>
          <a:lstStyle/>
          <a:p>
            <a:r>
              <a:rPr lang="en-GB" dirty="0"/>
              <a:t>The following section is primarily applicable to CRC, parent organisation and supply chain staff</a:t>
            </a:r>
          </a:p>
        </p:txBody>
      </p:sp>
      <p:sp>
        <p:nvSpPr>
          <p:cNvPr id="3" name="Content Placeholder 2">
            <a:extLst>
              <a:ext uri="{FF2B5EF4-FFF2-40B4-BE49-F238E27FC236}">
                <a16:creationId xmlns:a16="http://schemas.microsoft.com/office/drawing/2014/main" id="{07132BB2-A34A-4D73-B512-49A796F7BB67}"/>
              </a:ext>
            </a:extLst>
          </p:cNvPr>
          <p:cNvSpPr>
            <a:spLocks noGrp="1"/>
          </p:cNvSpPr>
          <p:nvPr>
            <p:ph idx="1"/>
          </p:nvPr>
        </p:nvSpPr>
        <p:spPr>
          <a:xfrm>
            <a:off x="525534" y="1360489"/>
            <a:ext cx="11133667" cy="4586287"/>
          </a:xfrm>
        </p:spPr>
        <p:txBody>
          <a:bodyPr/>
          <a:lstStyle/>
          <a:p>
            <a:pPr marL="817562" lvl="2" indent="-457200">
              <a:buFont typeface="+mj-lt"/>
              <a:buAutoNum type="arabicPeriod"/>
            </a:pPr>
            <a:r>
              <a:rPr lang="en-GB" dirty="0"/>
              <a:t>Summary update on staff transfer activities</a:t>
            </a:r>
          </a:p>
          <a:p>
            <a:pPr marL="817562" lvl="2" indent="-457200">
              <a:buFont typeface="+mj-lt"/>
              <a:buAutoNum type="arabicPeriod"/>
            </a:pPr>
            <a:r>
              <a:rPr lang="en-GB" dirty="0"/>
              <a:t>Role alignment – discussions with staff</a:t>
            </a:r>
          </a:p>
          <a:p>
            <a:pPr marL="817562" lvl="2" indent="-457200">
              <a:buFont typeface="+mj-lt"/>
              <a:buAutoNum type="arabicPeriod"/>
            </a:pPr>
            <a:r>
              <a:rPr lang="en-GB" dirty="0"/>
              <a:t>Role alignment – appeals</a:t>
            </a:r>
          </a:p>
          <a:p>
            <a:pPr marL="817562" lvl="2" indent="-457200">
              <a:buFont typeface="+mj-lt"/>
              <a:buAutoNum type="arabicPeriod"/>
            </a:pPr>
            <a:r>
              <a:rPr lang="en-GB" dirty="0"/>
              <a:t>Vetting update</a:t>
            </a:r>
          </a:p>
          <a:p>
            <a:pPr marL="817562" lvl="2" indent="-457200">
              <a:buFont typeface="+mj-lt"/>
              <a:buAutoNum type="arabicPeriod"/>
            </a:pPr>
            <a:r>
              <a:rPr lang="en-GB" dirty="0"/>
              <a:t>Engagement event for transferring staff</a:t>
            </a:r>
          </a:p>
          <a:p>
            <a:pPr marL="817562" lvl="2" indent="-457200">
              <a:buFont typeface="+mj-lt"/>
              <a:buAutoNum type="arabicPeriod"/>
            </a:pPr>
            <a:r>
              <a:rPr lang="en-GB" dirty="0"/>
              <a:t>Post transition learning pathways now available</a:t>
            </a:r>
          </a:p>
          <a:p>
            <a:pPr marL="817562" lvl="2" indent="-457200">
              <a:buFont typeface="+mj-lt"/>
              <a:buAutoNum type="arabicPeriod"/>
            </a:pPr>
            <a:r>
              <a:rPr lang="en-GB" dirty="0"/>
              <a:t>New communications and induction materials </a:t>
            </a:r>
          </a:p>
          <a:p>
            <a:pPr marL="817562" lvl="2" indent="-457200">
              <a:buFont typeface="+mj-lt"/>
              <a:buAutoNum type="arabicPeriod"/>
            </a:pPr>
            <a:r>
              <a:rPr lang="en-GB" dirty="0"/>
              <a:t>CRC staff declaration of equality protected characteristics </a:t>
            </a:r>
          </a:p>
          <a:p>
            <a:endParaRPr lang="en-GB" dirty="0"/>
          </a:p>
          <a:p>
            <a:endParaRPr lang="en-GB" dirty="0"/>
          </a:p>
        </p:txBody>
      </p:sp>
      <p:sp>
        <p:nvSpPr>
          <p:cNvPr id="4" name="Slide Number Placeholder 3">
            <a:extLst>
              <a:ext uri="{FF2B5EF4-FFF2-40B4-BE49-F238E27FC236}">
                <a16:creationId xmlns:a16="http://schemas.microsoft.com/office/drawing/2014/main" id="{BDBA0373-BA7F-435F-BEA2-497CA15D8917}"/>
              </a:ext>
            </a:extLst>
          </p:cNvPr>
          <p:cNvSpPr>
            <a:spLocks noGrp="1"/>
          </p:cNvSpPr>
          <p:nvPr>
            <p:ph type="sldNum" sz="quarter" idx="10"/>
          </p:nvPr>
        </p:nvSpPr>
        <p:spPr/>
        <p:txBody>
          <a:bodyPr/>
          <a:lstStyle/>
          <a:p>
            <a:pPr>
              <a:defRPr/>
            </a:pPr>
            <a:fld id="{8DA62C57-F68F-4167-9CC7-0D93D0D78B03}" type="slidenum">
              <a:rPr lang="en-GB" smtClean="0"/>
              <a:pPr>
                <a:defRPr/>
              </a:pPr>
              <a:t>29</a:t>
            </a:fld>
            <a:endParaRPr lang="en-GB" dirty="0"/>
          </a:p>
        </p:txBody>
      </p:sp>
    </p:spTree>
    <p:extLst>
      <p:ext uri="{BB962C8B-B14F-4D97-AF65-F5344CB8AC3E}">
        <p14:creationId xmlns:p14="http://schemas.microsoft.com/office/powerpoint/2010/main" val="218730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F14C-550D-443E-9BE5-796CE8EA9964}"/>
              </a:ext>
            </a:extLst>
          </p:cNvPr>
          <p:cNvSpPr>
            <a:spLocks noGrp="1"/>
          </p:cNvSpPr>
          <p:nvPr>
            <p:ph type="title"/>
          </p:nvPr>
        </p:nvSpPr>
        <p:spPr/>
        <p:txBody>
          <a:bodyPr/>
          <a:lstStyle/>
          <a:p>
            <a:r>
              <a:rPr lang="en-GB" dirty="0"/>
              <a:t>Today’s conversation – new this month </a:t>
            </a:r>
          </a:p>
        </p:txBody>
      </p:sp>
      <p:sp>
        <p:nvSpPr>
          <p:cNvPr id="4" name="Slide Number Placeholder 3">
            <a:extLst>
              <a:ext uri="{FF2B5EF4-FFF2-40B4-BE49-F238E27FC236}">
                <a16:creationId xmlns:a16="http://schemas.microsoft.com/office/drawing/2014/main" id="{480E3FD5-88DF-41BD-BCE7-0B3734B4E152}"/>
              </a:ext>
            </a:extLst>
          </p:cNvPr>
          <p:cNvSpPr>
            <a:spLocks noGrp="1"/>
          </p:cNvSpPr>
          <p:nvPr>
            <p:ph type="sldNum" sz="quarter" idx="10"/>
          </p:nvPr>
        </p:nvSpPr>
        <p:spPr/>
        <p:txBody>
          <a:bodyPr/>
          <a:lstStyle/>
          <a:p>
            <a:pPr>
              <a:defRPr/>
            </a:pPr>
            <a:fld id="{8DA62C57-F68F-4167-9CC7-0D93D0D78B03}" type="slidenum">
              <a:rPr lang="en-GB" smtClean="0"/>
              <a:pPr>
                <a:defRPr/>
              </a:pPr>
              <a:t>3</a:t>
            </a:fld>
            <a:endParaRPr lang="en-GB" dirty="0"/>
          </a:p>
        </p:txBody>
      </p:sp>
      <p:sp>
        <p:nvSpPr>
          <p:cNvPr id="13" name="Rectangle 12">
            <a:extLst>
              <a:ext uri="{FF2B5EF4-FFF2-40B4-BE49-F238E27FC236}">
                <a16:creationId xmlns:a16="http://schemas.microsoft.com/office/drawing/2014/main" id="{BC5D21B8-5BB6-49BA-AB67-AF5E7EEE5A7C}"/>
              </a:ext>
            </a:extLst>
          </p:cNvPr>
          <p:cNvSpPr/>
          <p:nvPr/>
        </p:nvSpPr>
        <p:spPr>
          <a:xfrm>
            <a:off x="683627" y="1046133"/>
            <a:ext cx="5284553" cy="5570756"/>
          </a:xfrm>
          <a:prstGeom prst="rect">
            <a:avLst/>
          </a:prstGeom>
        </p:spPr>
        <p:txBody>
          <a:bodyPr wrap="square">
            <a:spAutoFit/>
          </a:bodyPr>
          <a:lstStyle/>
          <a:p>
            <a:pPr marL="457200" indent="-457200">
              <a:buFont typeface="Arial" panose="020B0604020202020204" pitchFamily="34" charset="0"/>
              <a:buChar char="•"/>
            </a:pPr>
            <a:r>
              <a:rPr lang="en-GB" sz="1600" dirty="0"/>
              <a:t>Day 1 of our new Probation Service: what it means; all staff event 28 June</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Commissioned Rehabilitative Services – Training Go Live!</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Purchasing and Payment in the Unified Model</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Estates Update including Facilities Management</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New Workload Measurement Tool online tutorial and Unified Tiering Model video </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Sentence Management Design: Induction pack</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Interim Guidance on Case Allocation Processes  </a:t>
            </a:r>
          </a:p>
          <a:p>
            <a:pPr marL="457200" indent="-457200">
              <a:buFont typeface="Arial" panose="020B0604020202020204" pitchFamily="34" charset="0"/>
              <a:buChar char="•"/>
            </a:pPr>
            <a:r>
              <a:rPr lang="en-GB" sz="1600" dirty="0"/>
              <a:t>Structured Interventions Guidance Manual</a:t>
            </a:r>
          </a:p>
          <a:p>
            <a:r>
              <a:rPr lang="en-GB" sz="1600" dirty="0"/>
              <a:t>  </a:t>
            </a:r>
          </a:p>
          <a:p>
            <a:pPr marL="457200" indent="-457200">
              <a:buFont typeface="Arial" panose="020B0604020202020204" pitchFamily="34" charset="0"/>
              <a:buChar char="•"/>
            </a:pPr>
            <a:r>
              <a:rPr lang="en-GB" sz="1600" dirty="0"/>
              <a:t>Probation Reform Programme:  Digital, Data &amp; Technology update</a:t>
            </a:r>
          </a:p>
          <a:p>
            <a:pPr marL="457200" indent="-457200">
              <a:buFont typeface="Arial" panose="020B0604020202020204" pitchFamily="34" charset="0"/>
              <a:buChar char="•"/>
            </a:pPr>
            <a:endParaRPr lang="en-GB" sz="1600" dirty="0"/>
          </a:p>
          <a:p>
            <a:endParaRPr lang="en-GB" sz="2000" dirty="0"/>
          </a:p>
        </p:txBody>
      </p:sp>
      <p:sp>
        <p:nvSpPr>
          <p:cNvPr id="3" name="Rectangle 2">
            <a:extLst>
              <a:ext uri="{FF2B5EF4-FFF2-40B4-BE49-F238E27FC236}">
                <a16:creationId xmlns:a16="http://schemas.microsoft.com/office/drawing/2014/main" id="{0918985A-A484-476D-A9FA-8FA4B817F212}"/>
              </a:ext>
            </a:extLst>
          </p:cNvPr>
          <p:cNvSpPr/>
          <p:nvPr/>
        </p:nvSpPr>
        <p:spPr>
          <a:xfrm>
            <a:off x="6223822" y="797510"/>
            <a:ext cx="5840358" cy="5262979"/>
          </a:xfrm>
          <a:prstGeom prst="rect">
            <a:avLst/>
          </a:prstGeom>
        </p:spPr>
        <p:txBody>
          <a:bodyPr wrap="square">
            <a:spAutoFit/>
          </a:bodyPr>
          <a:lstStyle/>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Welcome Hub Updates overview</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Change Map / Ops Roles / Non-Ops Roles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Day 1 Probation Instructions and Policy Changes in EQuiP</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National Standards, Performance and Quality</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Competency Based Framework trial year + staff research</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Information for CRC, parent organisation and supply chain staff inc: Role Alignment &amp; appeals; Vetting; Events; Learning Pathways; CRC Staff Equality Diversity Declarations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a:t>
            </a:r>
            <a:r>
              <a:rPr lang="en-GB" sz="1600" dirty="0">
                <a:highlight>
                  <a:srgbClr val="FFFF00"/>
                </a:highlight>
              </a:rPr>
              <a:t>Region</a:t>
            </a:r>
            <a:r>
              <a:rPr lang="en-GB" sz="1600" dirty="0"/>
              <a:t>] June Areas of focus</a:t>
            </a:r>
          </a:p>
          <a:p>
            <a:pPr marL="457200" indent="-457200">
              <a:buFont typeface="Arial" panose="020B0604020202020204" pitchFamily="34" charset="0"/>
              <a:buChar char="•"/>
            </a:pPr>
            <a:r>
              <a:rPr lang="en-GB" sz="1600" dirty="0"/>
              <a:t>Team impacts</a:t>
            </a:r>
          </a:p>
          <a:p>
            <a:pPr marL="457200" indent="-457200">
              <a:buFont typeface="Arial" panose="020B0604020202020204" pitchFamily="34" charset="0"/>
              <a:buChar char="•"/>
            </a:pPr>
            <a:r>
              <a:rPr lang="en-GB" sz="1600" dirty="0"/>
              <a:t>Your questions and feedback</a:t>
            </a:r>
          </a:p>
          <a:p>
            <a:pPr marL="457200" indent="-457200">
              <a:buFont typeface="Arial" panose="020B0604020202020204" pitchFamily="34" charset="0"/>
              <a:buChar char="•"/>
            </a:pPr>
            <a:r>
              <a:rPr lang="en-GB" sz="1600" dirty="0"/>
              <a:t>Thank you</a:t>
            </a:r>
          </a:p>
        </p:txBody>
      </p:sp>
    </p:spTree>
    <p:extLst>
      <p:ext uri="{BB962C8B-B14F-4D97-AF65-F5344CB8AC3E}">
        <p14:creationId xmlns:p14="http://schemas.microsoft.com/office/powerpoint/2010/main" val="3950674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5E60-3858-46F9-8A1B-FF171F332A04}"/>
              </a:ext>
            </a:extLst>
          </p:cNvPr>
          <p:cNvSpPr>
            <a:spLocks noGrp="1"/>
          </p:cNvSpPr>
          <p:nvPr>
            <p:ph type="title"/>
          </p:nvPr>
        </p:nvSpPr>
        <p:spPr>
          <a:xfrm>
            <a:off x="504000" y="432000"/>
            <a:ext cx="11131200" cy="511174"/>
          </a:xfrm>
        </p:spPr>
        <p:txBody>
          <a:bodyPr/>
          <a:lstStyle/>
          <a:p>
            <a:r>
              <a:rPr lang="en-GB" dirty="0"/>
              <a:t>Probation Reform Programme:  people workstream</a:t>
            </a:r>
          </a:p>
        </p:txBody>
      </p:sp>
      <p:sp>
        <p:nvSpPr>
          <p:cNvPr id="4" name="Slide Number Placeholder 3">
            <a:extLst>
              <a:ext uri="{FF2B5EF4-FFF2-40B4-BE49-F238E27FC236}">
                <a16:creationId xmlns:a16="http://schemas.microsoft.com/office/drawing/2014/main" id="{5AF4674D-43E6-43AE-A6D8-E1D85A679D10}"/>
              </a:ext>
            </a:extLst>
          </p:cNvPr>
          <p:cNvSpPr>
            <a:spLocks noGrp="1"/>
          </p:cNvSpPr>
          <p:nvPr>
            <p:ph type="sldNum" sz="quarter" idx="10"/>
          </p:nvPr>
        </p:nvSpPr>
        <p:spPr/>
        <p:txBody>
          <a:bodyPr/>
          <a:lstStyle/>
          <a:p>
            <a:pPr>
              <a:defRPr/>
            </a:pPr>
            <a:fld id="{8DA62C57-F68F-4167-9CC7-0D93D0D78B03}" type="slidenum">
              <a:rPr lang="en-GB" smtClean="0"/>
              <a:pPr>
                <a:defRPr/>
              </a:pPr>
              <a:t>30</a:t>
            </a:fld>
            <a:endParaRPr lang="en-GB" dirty="0"/>
          </a:p>
        </p:txBody>
      </p:sp>
      <p:sp>
        <p:nvSpPr>
          <p:cNvPr id="9" name="Rectangle 8">
            <a:extLst>
              <a:ext uri="{FF2B5EF4-FFF2-40B4-BE49-F238E27FC236}">
                <a16:creationId xmlns:a16="http://schemas.microsoft.com/office/drawing/2014/main" id="{E6395C64-FEDE-4E57-9F87-5C99830559AE}"/>
              </a:ext>
            </a:extLst>
          </p:cNvPr>
          <p:cNvSpPr/>
          <p:nvPr/>
        </p:nvSpPr>
        <p:spPr>
          <a:xfrm>
            <a:off x="438056" y="1093807"/>
            <a:ext cx="11197144" cy="440338"/>
          </a:xfrm>
          <a:prstGeom prst="rect">
            <a:avLst/>
          </a:prstGeom>
          <a:solidFill>
            <a:srgbClr val="7F409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2400" b="1" dirty="0">
                <a:solidFill>
                  <a:schemeClr val="bg1"/>
                </a:solidFill>
                <a:ea typeface="Calibri" panose="020F0502020204030204" pitchFamily="34" charset="0"/>
                <a:cs typeface="Times New Roman" panose="02020603050405020304" pitchFamily="18" charset="0"/>
              </a:rPr>
              <a:t>Summary update on staff transfer activities</a:t>
            </a:r>
            <a:endParaRPr lang="en-GB" sz="2400" dirty="0">
              <a:solidFill>
                <a:schemeClr val="bg1"/>
              </a:solidFill>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54D6B1DC-8322-4C16-8295-E07A299EC113}"/>
              </a:ext>
            </a:extLst>
          </p:cNvPr>
          <p:cNvSpPr/>
          <p:nvPr/>
        </p:nvSpPr>
        <p:spPr>
          <a:xfrm>
            <a:off x="438056" y="1684778"/>
            <a:ext cx="11197144" cy="4185761"/>
          </a:xfrm>
          <a:prstGeom prst="rect">
            <a:avLst/>
          </a:prstGeom>
          <a:solidFill>
            <a:schemeClr val="accent2">
              <a:lumMod val="20000"/>
              <a:lumOff val="80000"/>
            </a:schemeClr>
          </a:solidFill>
          <a:ln>
            <a:noFill/>
          </a:ln>
        </p:spPr>
        <p:txBody>
          <a:bodyPr wrap="square" lIns="91440" tIns="45720" rIns="91440" bIns="45720" anchor="t">
            <a:spAutoFit/>
          </a:bodyPr>
          <a:lstStyle/>
          <a:p>
            <a:pPr marL="285750" indent="-285750">
              <a:buFont typeface="Arial" panose="020B0604020202020204" pitchFamily="34" charset="0"/>
              <a:buChar char="•"/>
            </a:pPr>
            <a:r>
              <a:rPr lang="en-GB" sz="1400" dirty="0"/>
              <a:t>We are making good progress on the work to transfer our colleagues from CRCs, parent organisations and supply chain organisations in to the new Probation Service.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t>Role alignment is our key priority activity.  </a:t>
            </a:r>
            <a:r>
              <a:rPr lang="en-GB" sz="1400" dirty="0"/>
              <a:t>Role alignment outcomes have now been shared with current employers for cascade to staff. Whilst most staff have been aligned to a specific role, </a:t>
            </a:r>
            <a:r>
              <a:rPr lang="en-GB" sz="1400" b="1" dirty="0"/>
              <a:t>some people have not yet been matched to a role </a:t>
            </a:r>
            <a:r>
              <a:rPr lang="en-GB" sz="1400" dirty="0"/>
              <a:t>within the NPS or wider organisation. We will be working with the teams in the NPS, HMPPS and MOJ to reach out to all staff who haven’t been matched to a role. We know that this is a worrying time for some staff.  Jim Barton and Sonia Flynn shared a </a:t>
            </a:r>
            <a:r>
              <a:rPr lang="en-GB" sz="1400" dirty="0">
                <a:hlinkClick r:id="rId3"/>
              </a:rPr>
              <a:t>letter to staff</a:t>
            </a:r>
            <a:r>
              <a:rPr lang="en-GB" sz="1400" dirty="0"/>
              <a:t> seeking to reassure those staff who are not yet clear on their future role that there is a place for them in the Probation Service, this is available on the Welcome Hub. Discover more about role alignment appeals and discussions on the next slide.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t>The post transition learning pathways are now available </a:t>
            </a:r>
            <a:r>
              <a:rPr lang="en-GB" sz="1400" dirty="0"/>
              <a:t>– these pathways show the learning pathways for existing NPS staff as well as those who will be transferring in, including the support for the move to mixed caseloads.  You can read about them on the </a:t>
            </a:r>
            <a:r>
              <a:rPr lang="en-GB" sz="1400" dirty="0">
                <a:hlinkClick r:id="rId4"/>
              </a:rPr>
              <a:t>Welcome Hub </a:t>
            </a:r>
            <a:r>
              <a:rPr lang="en-GB" sz="1400" dirty="0"/>
              <a:t>now, although the learning won’t be available until a later date.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t>Vetting </a:t>
            </a:r>
            <a:r>
              <a:rPr lang="en-GB" sz="1400" dirty="0"/>
              <a:t>–</a:t>
            </a:r>
            <a:r>
              <a:rPr lang="en-GB" sz="1400" b="1" dirty="0"/>
              <a:t> </a:t>
            </a:r>
            <a:r>
              <a:rPr lang="en-GB" sz="1400" dirty="0"/>
              <a:t>If you haven’t already done so, please can you </a:t>
            </a:r>
            <a:r>
              <a:rPr lang="en-GB" sz="1400" b="1" dirty="0"/>
              <a:t>provide us with the relevant documentation and information required to support your employee checks and vetting</a:t>
            </a:r>
            <a:r>
              <a:rPr lang="en-GB" sz="1400" dirty="0"/>
              <a:t>.  It is important we have this information as soon as possible before transfer to ensure we meet our legal employment obligations, especially on Civil Service Nationality Rules.  We also want to remind staff that in addition to the provision of your documents you will be sent links to complete your security questionnaire.  Please complete these as soon as possible. More information can be found on the Welcome Hub </a:t>
            </a:r>
            <a:r>
              <a:rPr lang="en-GB" sz="1400" u="sng" dirty="0">
                <a:hlinkClick r:id="rId5">
                  <a:extLst>
                    <a:ext uri="{A12FA001-AC4F-418D-AE19-62706E023703}">
                      <ahyp:hlinkClr xmlns:ahyp="http://schemas.microsoft.com/office/drawing/2018/hyperlinkcolor" val="tx"/>
                    </a:ext>
                  </a:extLst>
                </a:hlinkClick>
              </a:rPr>
              <a:t>vetting pages</a:t>
            </a:r>
            <a:r>
              <a:rPr lang="en-GB" sz="1400" dirty="0"/>
              <a:t>.</a:t>
            </a:r>
          </a:p>
        </p:txBody>
      </p:sp>
      <p:pic>
        <p:nvPicPr>
          <p:cNvPr id="6" name="Picture 5" descr="A group of people posing for a photo&#10;&#10;Description automatically generated">
            <a:extLst>
              <a:ext uri="{FF2B5EF4-FFF2-40B4-BE49-F238E27FC236}">
                <a16:creationId xmlns:a16="http://schemas.microsoft.com/office/drawing/2014/main" id="{585F0820-5C78-4618-9C62-50FD8B622C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9266" y="-186472"/>
            <a:ext cx="1795934" cy="1795934"/>
          </a:xfrm>
          <a:prstGeom prst="rect">
            <a:avLst/>
          </a:prstGeom>
        </p:spPr>
      </p:pic>
    </p:spTree>
    <p:extLst>
      <p:ext uri="{BB962C8B-B14F-4D97-AF65-F5344CB8AC3E}">
        <p14:creationId xmlns:p14="http://schemas.microsoft.com/office/powerpoint/2010/main" val="903838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B6DB49-3B8A-424D-A864-BA31E5289323}"/>
              </a:ext>
            </a:extLst>
          </p:cNvPr>
          <p:cNvSpPr/>
          <p:nvPr/>
        </p:nvSpPr>
        <p:spPr>
          <a:xfrm>
            <a:off x="1" y="1099158"/>
            <a:ext cx="7870370" cy="439200"/>
          </a:xfrm>
          <a:prstGeom prst="rect">
            <a:avLst/>
          </a:prstGeom>
          <a:solidFill>
            <a:srgbClr val="7F409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400" b="1" dirty="0">
                <a:solidFill>
                  <a:schemeClr val="bg1"/>
                </a:solidFill>
              </a:rPr>
              <a:t>Role alignment – discussions with staff</a:t>
            </a:r>
            <a:endParaRPr lang="en-GB" sz="2000" b="1" dirty="0">
              <a:solidFill>
                <a:schemeClr val="bg1"/>
              </a:solidFill>
              <a:cs typeface="Arial"/>
            </a:endParaRPr>
          </a:p>
        </p:txBody>
      </p:sp>
      <p:sp>
        <p:nvSpPr>
          <p:cNvPr id="2" name="TextBox 1">
            <a:extLst>
              <a:ext uri="{FF2B5EF4-FFF2-40B4-BE49-F238E27FC236}">
                <a16:creationId xmlns:a16="http://schemas.microsoft.com/office/drawing/2014/main" id="{54554DF5-1966-432A-9C71-ED486454727B}"/>
              </a:ext>
            </a:extLst>
          </p:cNvPr>
          <p:cNvSpPr txBox="1"/>
          <p:nvPr/>
        </p:nvSpPr>
        <p:spPr>
          <a:xfrm>
            <a:off x="304249" y="1719943"/>
            <a:ext cx="11583501" cy="738664"/>
          </a:xfrm>
          <a:prstGeom prst="rect">
            <a:avLst/>
          </a:prstGeom>
          <a:noFill/>
        </p:spPr>
        <p:txBody>
          <a:bodyPr wrap="square" rtlCol="0">
            <a:spAutoFit/>
          </a:bodyPr>
          <a:lstStyle/>
          <a:p>
            <a:r>
              <a:rPr lang="en-GB" sz="1400" b="1" dirty="0"/>
              <a:t>The regions and teams want to engage with some groups of staff, depending on their role alignment outcome.  The objective of these conversations will be to provide you with clarity on your role upon transfer.  The timescales for this will vary depending on the area that you are aligned to. </a:t>
            </a:r>
          </a:p>
        </p:txBody>
      </p:sp>
      <p:sp>
        <p:nvSpPr>
          <p:cNvPr id="9" name="Rectangle 8">
            <a:extLst>
              <a:ext uri="{FF2B5EF4-FFF2-40B4-BE49-F238E27FC236}">
                <a16:creationId xmlns:a16="http://schemas.microsoft.com/office/drawing/2014/main" id="{5B041F3E-8AD6-49DB-82E1-632371226F1C}"/>
              </a:ext>
            </a:extLst>
          </p:cNvPr>
          <p:cNvSpPr/>
          <p:nvPr/>
        </p:nvSpPr>
        <p:spPr>
          <a:xfrm>
            <a:off x="0" y="2731942"/>
            <a:ext cx="6868886" cy="36358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r>
              <a:rPr lang="en-GB" sz="1600" b="1" dirty="0">
                <a:solidFill>
                  <a:schemeClr val="tx1"/>
                </a:solidFill>
              </a:rPr>
              <a:t>Who will be approached for a conversation?</a:t>
            </a:r>
          </a:p>
          <a:p>
            <a:pPr lvl="1"/>
            <a:endParaRPr lang="en-GB" sz="1200" b="1" dirty="0">
              <a:solidFill>
                <a:schemeClr val="tx1"/>
              </a:solidFill>
            </a:endParaRPr>
          </a:p>
          <a:p>
            <a:pPr lvl="1"/>
            <a:r>
              <a:rPr lang="en-GB" sz="1200" b="1" dirty="0">
                <a:solidFill>
                  <a:schemeClr val="tx1"/>
                </a:solidFill>
              </a:rPr>
              <a:t>Teams in the NPS and HMPPS wish to engage directly with staff who have received a ‘no match’ role alignment outcome.  We expect these conversations will happen </a:t>
            </a:r>
            <a:r>
              <a:rPr lang="en-GB" sz="1200" b="1" u="sng" dirty="0">
                <a:solidFill>
                  <a:schemeClr val="tx1"/>
                </a:solidFill>
              </a:rPr>
              <a:t>before 16 June</a:t>
            </a:r>
            <a:r>
              <a:rPr lang="en-GB" sz="1200" b="1" dirty="0">
                <a:solidFill>
                  <a:schemeClr val="tx1"/>
                </a:solidFill>
              </a:rPr>
              <a:t>. </a:t>
            </a:r>
            <a:br>
              <a:rPr lang="en-GB" sz="1200" b="1" dirty="0">
                <a:solidFill>
                  <a:schemeClr val="tx1"/>
                </a:solidFill>
              </a:rPr>
            </a:br>
            <a:br>
              <a:rPr lang="en-GB" sz="1200" b="1" dirty="0">
                <a:solidFill>
                  <a:schemeClr val="tx1"/>
                </a:solidFill>
              </a:rPr>
            </a:br>
            <a:r>
              <a:rPr lang="en-GB" sz="1200" dirty="0">
                <a:solidFill>
                  <a:schemeClr val="tx1"/>
                </a:solidFill>
              </a:rPr>
              <a:t>This includes some people aligned to these areas:</a:t>
            </a:r>
          </a:p>
          <a:p>
            <a:pPr marL="742950" lvl="1" indent="-285750">
              <a:buFont typeface="Arial" panose="020B0604020202020204" pitchFamily="34" charset="0"/>
              <a:buChar char="•"/>
            </a:pPr>
            <a:r>
              <a:rPr lang="en-GB" sz="1200" dirty="0">
                <a:solidFill>
                  <a:schemeClr val="tx1"/>
                </a:solidFill>
              </a:rPr>
              <a:t>Regional operational and support staff (administrative roles) </a:t>
            </a:r>
          </a:p>
          <a:p>
            <a:pPr marL="742950" lvl="1" indent="-285750">
              <a:buFont typeface="Arial" panose="020B0604020202020204" pitchFamily="34" charset="0"/>
              <a:buChar char="•"/>
            </a:pPr>
            <a:r>
              <a:rPr lang="en-GB" sz="1200" dirty="0">
                <a:solidFill>
                  <a:schemeClr val="tx1"/>
                </a:solidFill>
              </a:rPr>
              <a:t>HMPPS Corporate services staff (</a:t>
            </a:r>
            <a:r>
              <a:rPr lang="en-GB" sz="1200" dirty="0">
                <a:solidFill>
                  <a:schemeClr val="tx1"/>
                </a:solidFill>
                <a:cs typeface="Arial"/>
              </a:rPr>
              <a:t>Health and Safety, Contract Management) </a:t>
            </a:r>
          </a:p>
          <a:p>
            <a:pPr marL="742950" lvl="1" indent="-285750">
              <a:buFont typeface="Arial" panose="020B0604020202020204" pitchFamily="34" charset="0"/>
              <a:buChar char="•"/>
            </a:pPr>
            <a:r>
              <a:rPr lang="en-GB" sz="1200" dirty="0">
                <a:solidFill>
                  <a:schemeClr val="tx1"/>
                </a:solidFill>
                <a:cs typeface="Arial"/>
              </a:rPr>
              <a:t>NPS National Business Strategy and Change Team </a:t>
            </a:r>
          </a:p>
          <a:p>
            <a:pPr marL="742950" lvl="1" indent="-285750">
              <a:buFont typeface="Arial" panose="020B0604020202020204" pitchFamily="34" charset="0"/>
              <a:buChar char="•"/>
            </a:pPr>
            <a:endParaRPr lang="en-GB" sz="1200" dirty="0">
              <a:solidFill>
                <a:schemeClr val="tx1"/>
              </a:solidFill>
              <a:cs typeface="Arial"/>
            </a:endParaRPr>
          </a:p>
          <a:p>
            <a:pPr lvl="1"/>
            <a:r>
              <a:rPr lang="en-GB" sz="1200" b="1" dirty="0">
                <a:solidFill>
                  <a:schemeClr val="tx1"/>
                </a:solidFill>
              </a:rPr>
              <a:t>Teams in the </a:t>
            </a:r>
            <a:r>
              <a:rPr lang="en-GB" sz="1200" b="1" u="sng" dirty="0">
                <a:solidFill>
                  <a:schemeClr val="tx1"/>
                </a:solidFill>
              </a:rPr>
              <a:t>MOJ</a:t>
            </a:r>
            <a:r>
              <a:rPr lang="en-GB" sz="1200" b="1" dirty="0">
                <a:solidFill>
                  <a:schemeClr val="tx1"/>
                </a:solidFill>
              </a:rPr>
              <a:t> wish to engage directly with </a:t>
            </a:r>
            <a:r>
              <a:rPr lang="en-GB" sz="1200" b="1" u="sng" dirty="0">
                <a:solidFill>
                  <a:schemeClr val="tx1"/>
                </a:solidFill>
              </a:rPr>
              <a:t>all </a:t>
            </a:r>
            <a:r>
              <a:rPr lang="en-GB" sz="1200" b="1" dirty="0">
                <a:solidFill>
                  <a:schemeClr val="tx1"/>
                </a:solidFill>
              </a:rPr>
              <a:t>staff who align to the various MOJ functions/business areas. We expect these conversations will happen </a:t>
            </a:r>
            <a:r>
              <a:rPr lang="en-GB" sz="1200" b="1" u="sng" dirty="0">
                <a:solidFill>
                  <a:schemeClr val="tx1"/>
                </a:solidFill>
              </a:rPr>
              <a:t>before 11 June</a:t>
            </a:r>
            <a:r>
              <a:rPr lang="en-GB" sz="1200" b="1" dirty="0">
                <a:solidFill>
                  <a:schemeClr val="tx1"/>
                </a:solidFill>
              </a:rPr>
              <a:t>. </a:t>
            </a:r>
            <a:r>
              <a:rPr lang="en-GB" sz="1200" dirty="0">
                <a:solidFill>
                  <a:schemeClr val="tx1"/>
                </a:solidFill>
              </a:rPr>
              <a:t>This includes people aligned to:</a:t>
            </a:r>
            <a:r>
              <a:rPr lang="en-GB" sz="1200" b="1" dirty="0">
                <a:solidFill>
                  <a:schemeClr val="tx1"/>
                </a:solidFill>
              </a:rPr>
              <a:t> </a:t>
            </a:r>
            <a:br>
              <a:rPr lang="en-GB" sz="1200" b="1" dirty="0">
                <a:solidFill>
                  <a:schemeClr val="tx1"/>
                </a:solidFill>
              </a:rPr>
            </a:br>
            <a:endParaRPr lang="en-GB" sz="1200" dirty="0">
              <a:solidFill>
                <a:schemeClr val="tx1"/>
              </a:solidFill>
              <a:cs typeface="Arial"/>
            </a:endParaRPr>
          </a:p>
          <a:p>
            <a:pPr lvl="1"/>
            <a:endParaRPr lang="en-GB" sz="1200" b="1" u="sng" dirty="0">
              <a:solidFill>
                <a:schemeClr val="tx1"/>
              </a:solidFill>
              <a:cs typeface="Arial"/>
            </a:endParaRPr>
          </a:p>
          <a:p>
            <a:pPr lvl="1"/>
            <a:endParaRPr lang="en-GB" sz="1200" dirty="0">
              <a:solidFill>
                <a:schemeClr val="tx1"/>
              </a:solidFill>
              <a:cs typeface="Arial"/>
            </a:endParaRPr>
          </a:p>
          <a:p>
            <a:pPr lvl="1"/>
            <a:endParaRPr lang="en-GB" sz="1200" b="1" dirty="0">
              <a:solidFill>
                <a:schemeClr val="tx1"/>
              </a:solidFill>
            </a:endParaRPr>
          </a:p>
          <a:p>
            <a:pPr lvl="1"/>
            <a:endParaRPr lang="en-GB" sz="1200" b="1" dirty="0">
              <a:solidFill>
                <a:schemeClr val="tx1"/>
              </a:solidFill>
            </a:endParaRPr>
          </a:p>
        </p:txBody>
      </p:sp>
      <p:sp>
        <p:nvSpPr>
          <p:cNvPr id="10" name="Rectangle 9">
            <a:extLst>
              <a:ext uri="{FF2B5EF4-FFF2-40B4-BE49-F238E27FC236}">
                <a16:creationId xmlns:a16="http://schemas.microsoft.com/office/drawing/2014/main" id="{13199611-E7D2-4BB7-90A7-38B8F8688F02}"/>
              </a:ext>
            </a:extLst>
          </p:cNvPr>
          <p:cNvSpPr/>
          <p:nvPr/>
        </p:nvSpPr>
        <p:spPr>
          <a:xfrm>
            <a:off x="3022639" y="5433461"/>
            <a:ext cx="3459803" cy="646331"/>
          </a:xfrm>
          <a:prstGeom prst="rect">
            <a:avLst/>
          </a:prstGeom>
        </p:spPr>
        <p:txBody>
          <a:bodyPr wrap="square">
            <a:spAutoFit/>
          </a:bodyPr>
          <a:lstStyle/>
          <a:p>
            <a:pPr marL="285750" indent="-285750">
              <a:buFont typeface="Arial" panose="020B0604020202020204" pitchFamily="34" charset="0"/>
              <a:buChar char="•"/>
            </a:pPr>
            <a:r>
              <a:rPr lang="en-GB" sz="1200" dirty="0"/>
              <a:t>Property</a:t>
            </a:r>
            <a:endParaRPr lang="en-GB" sz="1200" dirty="0">
              <a:cs typeface="Arial"/>
            </a:endParaRPr>
          </a:p>
          <a:p>
            <a:pPr marL="285750" indent="-285750">
              <a:buFont typeface="Arial" panose="020B0604020202020204" pitchFamily="34" charset="0"/>
              <a:buChar char="•"/>
            </a:pPr>
            <a:r>
              <a:rPr lang="en-GB" sz="1200" dirty="0"/>
              <a:t>People Group, including HR and L&amp;D</a:t>
            </a:r>
            <a:endParaRPr lang="en-GB" sz="1200" dirty="0">
              <a:cs typeface="Arial"/>
            </a:endParaRPr>
          </a:p>
          <a:p>
            <a:pPr marL="285750" indent="-285750">
              <a:buFont typeface="Arial" panose="020B0604020202020204" pitchFamily="34" charset="0"/>
              <a:buChar char="•"/>
            </a:pPr>
            <a:r>
              <a:rPr lang="en-GB" sz="1200" dirty="0"/>
              <a:t>Project Delivery</a:t>
            </a:r>
          </a:p>
        </p:txBody>
      </p:sp>
      <p:sp>
        <p:nvSpPr>
          <p:cNvPr id="11" name="Rectangle 10">
            <a:extLst>
              <a:ext uri="{FF2B5EF4-FFF2-40B4-BE49-F238E27FC236}">
                <a16:creationId xmlns:a16="http://schemas.microsoft.com/office/drawing/2014/main" id="{1C10C623-049E-49C5-B93C-0334F1D970F3}"/>
              </a:ext>
            </a:extLst>
          </p:cNvPr>
          <p:cNvSpPr/>
          <p:nvPr/>
        </p:nvSpPr>
        <p:spPr>
          <a:xfrm>
            <a:off x="6724650" y="2731942"/>
            <a:ext cx="5467350" cy="3430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rPr>
              <a:t>Why are we having discussions about role alignment with some staff?</a:t>
            </a:r>
          </a:p>
          <a:p>
            <a:pPr lvl="1"/>
            <a:endParaRPr lang="en-GB" sz="1600" b="1" dirty="0">
              <a:solidFill>
                <a:schemeClr val="tx1"/>
              </a:solidFill>
            </a:endParaRPr>
          </a:p>
          <a:p>
            <a:r>
              <a:rPr lang="en-GB" sz="1200" dirty="0">
                <a:solidFill>
                  <a:schemeClr val="tx1"/>
                </a:solidFill>
              </a:rPr>
              <a:t>A direct conversation with you is the best way for us to understand your role, skills and experience and help us give you clarity on your role for day 1. If your role alignment outcome letter gave you a clear match to a role then you will not be asked to have a direct conversation as your outcome has already been agreed. The exception to this is staff aligned to teams within the MOJ, all staff in this position will have a direct conversation. </a:t>
            </a:r>
          </a:p>
          <a:p>
            <a:pPr lvl="1"/>
            <a:endParaRPr lang="en-GB" sz="1200" dirty="0">
              <a:solidFill>
                <a:schemeClr val="tx1"/>
              </a:solidFill>
            </a:endParaRPr>
          </a:p>
          <a:p>
            <a:r>
              <a:rPr lang="en-GB" sz="1200" dirty="0">
                <a:solidFill>
                  <a:schemeClr val="tx1"/>
                </a:solidFill>
              </a:rPr>
              <a:t>If you are invited to a discussion</a:t>
            </a:r>
            <a:r>
              <a:rPr lang="en-GB" sz="1200" b="1" dirty="0">
                <a:solidFill>
                  <a:schemeClr val="tx1"/>
                </a:solidFill>
              </a:rPr>
              <a:t>, then there is no need to prepare in advance,</a:t>
            </a:r>
            <a:r>
              <a:rPr lang="en-GB" sz="1200" dirty="0">
                <a:solidFill>
                  <a:schemeClr val="tx1"/>
                </a:solidFill>
              </a:rPr>
              <a:t> it will be an exploratory conversation. The representative from your future region or team will ask you some questions to learn about you, your role and your skillset and experience. </a:t>
            </a:r>
            <a:r>
              <a:rPr lang="en-GB" sz="1200" b="1" dirty="0">
                <a:solidFill>
                  <a:schemeClr val="tx1"/>
                </a:solidFill>
              </a:rPr>
              <a:t>The aim is to explore what role you can do upon transfer.</a:t>
            </a:r>
            <a:r>
              <a:rPr lang="en-GB" sz="1200" dirty="0">
                <a:solidFill>
                  <a:schemeClr val="tx1"/>
                </a:solidFill>
              </a:rPr>
              <a:t> This could be a temporary arrangement until you are found a substantive role that is appropriate for your skills, knowledge and experience.  </a:t>
            </a:r>
            <a:endParaRPr lang="en-GB" sz="1200" dirty="0">
              <a:solidFill>
                <a:schemeClr val="tx1"/>
              </a:solidFill>
              <a:cs typeface="Arial"/>
            </a:endParaRPr>
          </a:p>
          <a:p>
            <a:pPr lvl="1"/>
            <a:endParaRPr lang="en-GB" sz="1200" dirty="0">
              <a:solidFill>
                <a:schemeClr val="tx1"/>
              </a:solidFill>
            </a:endParaRPr>
          </a:p>
          <a:p>
            <a:endParaRPr lang="en-GB" sz="1600" b="1" dirty="0">
              <a:solidFill>
                <a:schemeClr val="tx1"/>
              </a:solidFill>
            </a:endParaRPr>
          </a:p>
        </p:txBody>
      </p:sp>
      <p:sp>
        <p:nvSpPr>
          <p:cNvPr id="4" name="Rectangle 3">
            <a:extLst>
              <a:ext uri="{FF2B5EF4-FFF2-40B4-BE49-F238E27FC236}">
                <a16:creationId xmlns:a16="http://schemas.microsoft.com/office/drawing/2014/main" id="{729F50E3-8D1D-4D7A-9E23-807F90466537}"/>
              </a:ext>
            </a:extLst>
          </p:cNvPr>
          <p:cNvSpPr/>
          <p:nvPr/>
        </p:nvSpPr>
        <p:spPr>
          <a:xfrm>
            <a:off x="-1" y="5433461"/>
            <a:ext cx="6096000" cy="830997"/>
          </a:xfrm>
          <a:prstGeom prst="rect">
            <a:avLst/>
          </a:prstGeom>
        </p:spPr>
        <p:txBody>
          <a:bodyPr>
            <a:spAutoFit/>
          </a:bodyPr>
          <a:lstStyle/>
          <a:p>
            <a:pPr marL="628650" lvl="1" indent="-171450">
              <a:buFont typeface="Arial" panose="020B0604020202020204" pitchFamily="34" charset="0"/>
              <a:buChar char="•"/>
            </a:pPr>
            <a:r>
              <a:rPr lang="en-GB" sz="1200" dirty="0">
                <a:cs typeface="Arial"/>
              </a:rPr>
              <a:t>Communications</a:t>
            </a:r>
          </a:p>
          <a:p>
            <a:pPr marL="628650" lvl="1" indent="-171450">
              <a:buFont typeface="Arial" panose="020B0604020202020204" pitchFamily="34" charset="0"/>
              <a:buChar char="•"/>
            </a:pPr>
            <a:r>
              <a:rPr lang="en-GB" sz="1200" dirty="0">
                <a:cs typeface="Arial"/>
              </a:rPr>
              <a:t>Commercial</a:t>
            </a:r>
            <a:endParaRPr lang="en-GB" sz="1200" dirty="0"/>
          </a:p>
          <a:p>
            <a:pPr marL="628650" lvl="1" indent="-171450">
              <a:buFont typeface="Arial" panose="020B0604020202020204" pitchFamily="34" charset="0"/>
              <a:buChar char="•"/>
            </a:pPr>
            <a:r>
              <a:rPr lang="en-GB" sz="1200" dirty="0"/>
              <a:t>Digital &amp; Technology</a:t>
            </a:r>
          </a:p>
          <a:p>
            <a:pPr marL="628650" lvl="1" indent="-171450">
              <a:buFont typeface="Arial" panose="020B0604020202020204" pitchFamily="34" charset="0"/>
              <a:buChar char="•"/>
            </a:pPr>
            <a:r>
              <a:rPr lang="en-GB" sz="1200" dirty="0"/>
              <a:t>Finance</a:t>
            </a:r>
          </a:p>
        </p:txBody>
      </p:sp>
      <p:sp>
        <p:nvSpPr>
          <p:cNvPr id="12" name="Title 1">
            <a:extLst>
              <a:ext uri="{FF2B5EF4-FFF2-40B4-BE49-F238E27FC236}">
                <a16:creationId xmlns:a16="http://schemas.microsoft.com/office/drawing/2014/main" id="{8F45437E-0423-467D-AB99-C91343406EC5}"/>
              </a:ext>
            </a:extLst>
          </p:cNvPr>
          <p:cNvSpPr>
            <a:spLocks noGrp="1"/>
          </p:cNvSpPr>
          <p:nvPr>
            <p:ph type="title"/>
          </p:nvPr>
        </p:nvSpPr>
        <p:spPr>
          <a:xfrm>
            <a:off x="504000" y="432000"/>
            <a:ext cx="11131200" cy="511174"/>
          </a:xfrm>
        </p:spPr>
        <p:txBody>
          <a:bodyPr/>
          <a:lstStyle/>
          <a:p>
            <a:r>
              <a:rPr lang="en-GB" dirty="0"/>
              <a:t>Probation Reform Programme:  people workstream</a:t>
            </a:r>
          </a:p>
        </p:txBody>
      </p:sp>
    </p:spTree>
    <p:extLst>
      <p:ext uri="{BB962C8B-B14F-4D97-AF65-F5344CB8AC3E}">
        <p14:creationId xmlns:p14="http://schemas.microsoft.com/office/powerpoint/2010/main" val="674905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B6DB49-3B8A-424D-A864-BA31E5289323}"/>
              </a:ext>
            </a:extLst>
          </p:cNvPr>
          <p:cNvSpPr/>
          <p:nvPr/>
        </p:nvSpPr>
        <p:spPr>
          <a:xfrm>
            <a:off x="1" y="1099158"/>
            <a:ext cx="7870370" cy="439200"/>
          </a:xfrm>
          <a:prstGeom prst="rect">
            <a:avLst/>
          </a:prstGeom>
          <a:solidFill>
            <a:srgbClr val="7F409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400" b="1" dirty="0">
                <a:solidFill>
                  <a:schemeClr val="bg1"/>
                </a:solidFill>
              </a:rPr>
              <a:t>Role alignment – appeals </a:t>
            </a:r>
            <a:endParaRPr lang="en-GB" sz="2000" b="1" dirty="0">
              <a:solidFill>
                <a:schemeClr val="bg1"/>
              </a:solidFill>
              <a:cs typeface="Arial"/>
            </a:endParaRPr>
          </a:p>
        </p:txBody>
      </p:sp>
      <p:sp>
        <p:nvSpPr>
          <p:cNvPr id="2" name="TextBox 1">
            <a:extLst>
              <a:ext uri="{FF2B5EF4-FFF2-40B4-BE49-F238E27FC236}">
                <a16:creationId xmlns:a16="http://schemas.microsoft.com/office/drawing/2014/main" id="{54554DF5-1966-432A-9C71-ED486454727B}"/>
              </a:ext>
            </a:extLst>
          </p:cNvPr>
          <p:cNvSpPr txBox="1"/>
          <p:nvPr/>
        </p:nvSpPr>
        <p:spPr>
          <a:xfrm>
            <a:off x="304249" y="1663335"/>
            <a:ext cx="11583501" cy="584775"/>
          </a:xfrm>
          <a:prstGeom prst="rect">
            <a:avLst/>
          </a:prstGeom>
          <a:noFill/>
        </p:spPr>
        <p:txBody>
          <a:bodyPr wrap="square" rtlCol="0">
            <a:spAutoFit/>
          </a:bodyPr>
          <a:lstStyle/>
          <a:p>
            <a:r>
              <a:rPr lang="en-GB" sz="1600" b="1" dirty="0"/>
              <a:t>We know that there has been some confusion about the role alignment appeals process and the appeals windows have been changed, based on feedback. We hope that this will help to clarity the criteria and dates. </a:t>
            </a:r>
            <a:endParaRPr lang="en-GB" sz="1600" dirty="0"/>
          </a:p>
        </p:txBody>
      </p:sp>
      <p:sp>
        <p:nvSpPr>
          <p:cNvPr id="3" name="Rectangle 2">
            <a:extLst>
              <a:ext uri="{FF2B5EF4-FFF2-40B4-BE49-F238E27FC236}">
                <a16:creationId xmlns:a16="http://schemas.microsoft.com/office/drawing/2014/main" id="{CD235A6A-DDDA-4F6E-8D00-2EF8AB5A1D7E}"/>
              </a:ext>
            </a:extLst>
          </p:cNvPr>
          <p:cNvSpPr/>
          <p:nvPr/>
        </p:nvSpPr>
        <p:spPr>
          <a:xfrm>
            <a:off x="219075" y="2318658"/>
            <a:ext cx="5747657" cy="3635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r>
              <a:rPr lang="en-GB" b="1" dirty="0">
                <a:solidFill>
                  <a:schemeClr val="tx1"/>
                </a:solidFill>
              </a:rPr>
              <a:t>Role alignment appeals </a:t>
            </a:r>
            <a:br>
              <a:rPr lang="en-GB" b="1" dirty="0">
                <a:solidFill>
                  <a:schemeClr val="tx1"/>
                </a:solidFill>
              </a:rPr>
            </a:br>
            <a:endParaRPr lang="en-GB" b="1" dirty="0">
              <a:solidFill>
                <a:schemeClr val="tx1"/>
              </a:solidFill>
            </a:endParaRPr>
          </a:p>
          <a:p>
            <a:pPr lvl="1"/>
            <a:r>
              <a:rPr lang="en-GB" sz="1200" b="1" dirty="0">
                <a:solidFill>
                  <a:schemeClr val="tx1"/>
                </a:solidFill>
              </a:rPr>
              <a:t>If your role was reviewed by a panel then you have the right to appeal. </a:t>
            </a:r>
            <a:endParaRPr lang="en-GB" sz="1200" dirty="0">
              <a:solidFill>
                <a:schemeClr val="tx1"/>
              </a:solidFill>
            </a:endParaRPr>
          </a:p>
          <a:p>
            <a:pPr marL="742950" lvl="1" indent="-285750">
              <a:buFont typeface="Arial" panose="020B0604020202020204" pitchFamily="34" charset="0"/>
              <a:buChar char="•"/>
            </a:pPr>
            <a:r>
              <a:rPr lang="en-GB" sz="1200" dirty="0">
                <a:solidFill>
                  <a:schemeClr val="tx1"/>
                </a:solidFill>
              </a:rPr>
              <a:t>Appeals should be because there is </a:t>
            </a:r>
            <a:r>
              <a:rPr lang="en-GB" sz="1200" b="1" dirty="0">
                <a:solidFill>
                  <a:schemeClr val="tx1"/>
                </a:solidFill>
              </a:rPr>
              <a:t>new or additional information that you believe should be considered</a:t>
            </a:r>
            <a:r>
              <a:rPr lang="en-GB" sz="1200" dirty="0">
                <a:solidFill>
                  <a:schemeClr val="tx1"/>
                </a:solidFill>
              </a:rPr>
              <a:t>. For example, your job description could have been incorrect or there may be an updated version. </a:t>
            </a:r>
          </a:p>
          <a:p>
            <a:pPr marL="742950" lvl="1" indent="-285750">
              <a:buFont typeface="Arial" panose="020B0604020202020204" pitchFamily="34" charset="0"/>
              <a:buChar char="•"/>
            </a:pPr>
            <a:r>
              <a:rPr lang="en-GB" sz="1200" dirty="0">
                <a:solidFill>
                  <a:schemeClr val="tx1"/>
                </a:solidFill>
              </a:rPr>
              <a:t>Your appeal should be based only on the information used to confirm your role alignment. This means that </a:t>
            </a:r>
            <a:r>
              <a:rPr lang="en-GB" sz="1200" b="1" dirty="0">
                <a:solidFill>
                  <a:schemeClr val="tx1"/>
                </a:solidFill>
              </a:rPr>
              <a:t>appealing against the confirmed pay band is not considered grounds for appeal</a:t>
            </a:r>
            <a:r>
              <a:rPr lang="en-GB" sz="1200" dirty="0">
                <a:solidFill>
                  <a:schemeClr val="tx1"/>
                </a:solidFill>
              </a:rPr>
              <a:t>. Don’t forget that you will receive pay protection that covers any difference between your salary and the pay band of the role if you are covered by the National Agreement. If you’re not covered by the National Agreement you’ll transfer on your current pay. </a:t>
            </a:r>
          </a:p>
          <a:p>
            <a:pPr marL="742950" lvl="1" indent="-285750">
              <a:buFont typeface="Arial" panose="020B0604020202020204" pitchFamily="34" charset="0"/>
              <a:buChar char="•"/>
            </a:pPr>
            <a:r>
              <a:rPr lang="en-GB" sz="1200" dirty="0">
                <a:solidFill>
                  <a:schemeClr val="tx1"/>
                </a:solidFill>
              </a:rPr>
              <a:t>Please remember that if you are on secondment, </a:t>
            </a:r>
            <a:r>
              <a:rPr lang="en-GB" sz="1200" b="1" dirty="0">
                <a:solidFill>
                  <a:schemeClr val="tx1"/>
                </a:solidFill>
              </a:rPr>
              <a:t>all alignment decisions are made based on your substantive role.</a:t>
            </a:r>
          </a:p>
        </p:txBody>
      </p:sp>
      <p:sp>
        <p:nvSpPr>
          <p:cNvPr id="9" name="Rectangle 8">
            <a:extLst>
              <a:ext uri="{FF2B5EF4-FFF2-40B4-BE49-F238E27FC236}">
                <a16:creationId xmlns:a16="http://schemas.microsoft.com/office/drawing/2014/main" id="{5B041F3E-8AD6-49DB-82E1-632371226F1C}"/>
              </a:ext>
            </a:extLst>
          </p:cNvPr>
          <p:cNvSpPr/>
          <p:nvPr/>
        </p:nvSpPr>
        <p:spPr>
          <a:xfrm>
            <a:off x="6230717" y="2318658"/>
            <a:ext cx="5747654" cy="3635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Appeals timeline</a:t>
            </a:r>
            <a:br>
              <a:rPr lang="en-GB" b="1" dirty="0">
                <a:solidFill>
                  <a:schemeClr val="tx1"/>
                </a:solidFill>
              </a:rPr>
            </a:br>
            <a:endParaRPr lang="en-GB" b="1" dirty="0">
              <a:solidFill>
                <a:schemeClr val="tx1"/>
              </a:solidFill>
            </a:endParaRPr>
          </a:p>
          <a:p>
            <a:r>
              <a:rPr lang="en-GB" sz="1200" b="1" dirty="0">
                <a:solidFill>
                  <a:schemeClr val="tx1"/>
                </a:solidFill>
              </a:rPr>
              <a:t>There have been some recent changes, based on your feedback, to the role alignment appeals deadlines. </a:t>
            </a:r>
          </a:p>
          <a:p>
            <a:endParaRPr lang="en-GB" sz="1200" b="1" dirty="0">
              <a:solidFill>
                <a:schemeClr val="tx1"/>
              </a:solidFill>
            </a:endParaRPr>
          </a:p>
          <a:p>
            <a:r>
              <a:rPr lang="en-GB" sz="1200" b="1" dirty="0">
                <a:solidFill>
                  <a:schemeClr val="tx1"/>
                </a:solidFill>
              </a:rPr>
              <a:t>Staff aligned to the NPS and HMPPS have the right to appeal their role alignment by </a:t>
            </a:r>
            <a:r>
              <a:rPr lang="en-GB" sz="1200" b="1" u="sng" dirty="0">
                <a:solidFill>
                  <a:schemeClr val="tx1"/>
                </a:solidFill>
              </a:rPr>
              <a:t>4 June </a:t>
            </a:r>
            <a:r>
              <a:rPr lang="en-GB" sz="1200" b="1" dirty="0">
                <a:solidFill>
                  <a:schemeClr val="tx1"/>
                </a:solidFill>
              </a:rPr>
              <a:t>at the latest. </a:t>
            </a:r>
            <a:r>
              <a:rPr lang="en-GB" sz="1200" dirty="0">
                <a:solidFill>
                  <a:schemeClr val="tx1"/>
                </a:solidFill>
              </a:rPr>
              <a:t>This includes:</a:t>
            </a:r>
          </a:p>
          <a:p>
            <a:pPr marL="285750" indent="-285750">
              <a:buFont typeface="Arial" panose="020B0604020202020204" pitchFamily="34" charset="0"/>
              <a:buChar char="•"/>
            </a:pPr>
            <a:r>
              <a:rPr lang="en-GB" sz="1200" dirty="0">
                <a:solidFill>
                  <a:schemeClr val="tx1"/>
                </a:solidFill>
              </a:rPr>
              <a:t>Regional operational and support staff (administrative roles) </a:t>
            </a:r>
          </a:p>
          <a:p>
            <a:pPr marL="285750" indent="-285750">
              <a:buFont typeface="Arial" panose="020B0604020202020204" pitchFamily="34" charset="0"/>
              <a:buChar char="•"/>
            </a:pPr>
            <a:r>
              <a:rPr lang="en-GB" sz="1200" dirty="0">
                <a:solidFill>
                  <a:schemeClr val="tx1"/>
                </a:solidFill>
              </a:rPr>
              <a:t>HMPPS Corporate services staff (</a:t>
            </a:r>
            <a:r>
              <a:rPr lang="en-GB" sz="1200" dirty="0">
                <a:solidFill>
                  <a:schemeClr val="tx1"/>
                </a:solidFill>
                <a:cs typeface="Arial"/>
              </a:rPr>
              <a:t>Health and Safety, Contract Management) </a:t>
            </a:r>
          </a:p>
          <a:p>
            <a:pPr marL="285750" indent="-285750">
              <a:buFont typeface="Arial" panose="020B0604020202020204" pitchFamily="34" charset="0"/>
              <a:buChar char="•"/>
            </a:pPr>
            <a:r>
              <a:rPr lang="en-GB" sz="1200" dirty="0">
                <a:solidFill>
                  <a:schemeClr val="tx1"/>
                </a:solidFill>
                <a:cs typeface="Arial"/>
              </a:rPr>
              <a:t>NPS National Business Strategy and Change Team </a:t>
            </a:r>
          </a:p>
          <a:p>
            <a:endParaRPr lang="en-GB" sz="1200" dirty="0">
              <a:solidFill>
                <a:schemeClr val="tx1"/>
              </a:solidFill>
              <a:cs typeface="Arial"/>
            </a:endParaRPr>
          </a:p>
          <a:p>
            <a:r>
              <a:rPr lang="en-GB" sz="1200" b="1" dirty="0">
                <a:solidFill>
                  <a:schemeClr val="tx1"/>
                </a:solidFill>
              </a:rPr>
              <a:t>Staff aligned to MOJ functional teams have the right to appeal their role alignment outcome following the outcome letter and </a:t>
            </a:r>
            <a:r>
              <a:rPr lang="en-GB" sz="1200" b="1" u="sng" dirty="0">
                <a:solidFill>
                  <a:schemeClr val="tx1"/>
                </a:solidFill>
              </a:rPr>
              <a:t>by 9</a:t>
            </a:r>
            <a:r>
              <a:rPr lang="en-GB" sz="1200" b="1" u="sng" baseline="30000" dirty="0">
                <a:solidFill>
                  <a:schemeClr val="tx1"/>
                </a:solidFill>
              </a:rPr>
              <a:t> </a:t>
            </a:r>
            <a:r>
              <a:rPr lang="en-GB" sz="1200" b="1" u="sng" dirty="0">
                <a:solidFill>
                  <a:schemeClr val="tx1"/>
                </a:solidFill>
              </a:rPr>
              <a:t>July</a:t>
            </a:r>
            <a:r>
              <a:rPr lang="en-GB" sz="1200" dirty="0">
                <a:solidFill>
                  <a:schemeClr val="tx1"/>
                </a:solidFill>
              </a:rPr>
              <a:t>. This includes:</a:t>
            </a:r>
          </a:p>
          <a:p>
            <a:pPr marL="285750" indent="-285750">
              <a:buFont typeface="Arial" panose="020B0604020202020204" pitchFamily="34" charset="0"/>
              <a:buChar char="•"/>
            </a:pPr>
            <a:r>
              <a:rPr lang="en-GB" sz="1200" dirty="0">
                <a:solidFill>
                  <a:schemeClr val="tx1"/>
                </a:solidFill>
              </a:rPr>
              <a:t>Communications</a:t>
            </a:r>
            <a:endParaRPr lang="en-GB" sz="1200" dirty="0">
              <a:solidFill>
                <a:schemeClr val="tx1"/>
              </a:solidFill>
              <a:cs typeface="Arial"/>
            </a:endParaRPr>
          </a:p>
          <a:p>
            <a:pPr marL="285750" indent="-285750">
              <a:buFont typeface="Arial" panose="020B0604020202020204" pitchFamily="34" charset="0"/>
              <a:buChar char="•"/>
            </a:pPr>
            <a:r>
              <a:rPr lang="en-GB" sz="1200" dirty="0">
                <a:solidFill>
                  <a:schemeClr val="tx1"/>
                </a:solidFill>
                <a:cs typeface="Arial"/>
              </a:rPr>
              <a:t>Commercial</a:t>
            </a:r>
            <a:endParaRPr lang="en-GB" sz="1200" dirty="0">
              <a:solidFill>
                <a:schemeClr val="tx1"/>
              </a:solidFill>
            </a:endParaRPr>
          </a:p>
          <a:p>
            <a:pPr marL="285750" indent="-285750">
              <a:buFont typeface="Arial" panose="020B0604020202020204" pitchFamily="34" charset="0"/>
              <a:buChar char="•"/>
            </a:pPr>
            <a:r>
              <a:rPr lang="en-GB" sz="1200" dirty="0">
                <a:solidFill>
                  <a:schemeClr val="tx1"/>
                </a:solidFill>
              </a:rPr>
              <a:t>Digital &amp; Technology</a:t>
            </a:r>
            <a:endParaRPr lang="en-GB" sz="1200" dirty="0">
              <a:solidFill>
                <a:schemeClr val="tx1"/>
              </a:solidFill>
              <a:cs typeface="Arial"/>
            </a:endParaRPr>
          </a:p>
          <a:p>
            <a:pPr marL="285750" indent="-285750">
              <a:buFont typeface="Arial" panose="020B0604020202020204" pitchFamily="34" charset="0"/>
              <a:buChar char="•"/>
            </a:pPr>
            <a:r>
              <a:rPr lang="en-GB" sz="1200" dirty="0">
                <a:solidFill>
                  <a:schemeClr val="tx1"/>
                </a:solidFill>
              </a:rPr>
              <a:t>Finance</a:t>
            </a:r>
          </a:p>
          <a:p>
            <a:pPr marL="285750" indent="-285750">
              <a:buFont typeface="Arial" panose="020B0604020202020204" pitchFamily="34" charset="0"/>
              <a:buChar char="•"/>
            </a:pPr>
            <a:endParaRPr lang="en-GB" sz="1200" dirty="0">
              <a:solidFill>
                <a:schemeClr val="tx1"/>
              </a:solidFill>
            </a:endParaRPr>
          </a:p>
          <a:p>
            <a:pPr marL="285750" indent="-285750">
              <a:buFont typeface="Arial" panose="020B0604020202020204" pitchFamily="34" charset="0"/>
              <a:buChar char="•"/>
            </a:pPr>
            <a:endParaRPr lang="en-GB" sz="1200" dirty="0">
              <a:solidFill>
                <a:schemeClr val="tx1"/>
              </a:solidFill>
              <a:cs typeface="Arial"/>
            </a:endParaRPr>
          </a:p>
          <a:p>
            <a:pPr marL="285750" indent="-285750">
              <a:buFont typeface="Arial" panose="020B0604020202020204" pitchFamily="34" charset="0"/>
              <a:buChar char="•"/>
            </a:pPr>
            <a:endParaRPr lang="en-GB" sz="1200" dirty="0">
              <a:solidFill>
                <a:schemeClr val="tx1"/>
              </a:solidFill>
              <a:cs typeface="Arial"/>
            </a:endParaRPr>
          </a:p>
          <a:p>
            <a:pPr marL="285750" indent="-285750">
              <a:buFont typeface="Arial" panose="020B0604020202020204" pitchFamily="34" charset="0"/>
              <a:buChar char="•"/>
            </a:pPr>
            <a:endParaRPr lang="en-GB" sz="1200" dirty="0">
              <a:solidFill>
                <a:schemeClr val="tx1"/>
              </a:solidFill>
              <a:cs typeface="Arial"/>
            </a:endParaRPr>
          </a:p>
          <a:p>
            <a:pPr marL="285750" indent="-285750">
              <a:buFont typeface="Arial" panose="020B0604020202020204" pitchFamily="34" charset="0"/>
              <a:buChar char="•"/>
            </a:pPr>
            <a:endParaRPr lang="en-GB" sz="1200" dirty="0">
              <a:solidFill>
                <a:schemeClr val="tx1"/>
              </a:solidFill>
              <a:cs typeface="Arial"/>
            </a:endParaRPr>
          </a:p>
          <a:p>
            <a:pPr marL="285750" indent="-285750">
              <a:buFont typeface="Arial" panose="020B0604020202020204" pitchFamily="34" charset="0"/>
              <a:buChar char="•"/>
            </a:pPr>
            <a:endParaRPr lang="en-GB" sz="1200" dirty="0">
              <a:solidFill>
                <a:schemeClr val="tx1"/>
              </a:solidFill>
              <a:cs typeface="Arial"/>
            </a:endParaRPr>
          </a:p>
          <a:p>
            <a:endParaRPr lang="en-GB" sz="1200" dirty="0">
              <a:solidFill>
                <a:schemeClr val="tx1"/>
              </a:solidFill>
              <a:cs typeface="Arial"/>
            </a:endParaRPr>
          </a:p>
          <a:p>
            <a:endParaRPr lang="en-GB" sz="1200" dirty="0">
              <a:solidFill>
                <a:schemeClr val="tx1"/>
              </a:solidFill>
              <a:cs typeface="Arial"/>
            </a:endParaRPr>
          </a:p>
          <a:p>
            <a:endParaRPr lang="en-GB" sz="1400" dirty="0">
              <a:solidFill>
                <a:schemeClr val="tx1"/>
              </a:solidFill>
              <a:cs typeface="Arial"/>
            </a:endParaRPr>
          </a:p>
          <a:p>
            <a:pPr marL="285750" indent="-285750">
              <a:buFont typeface="Arial" panose="020B0604020202020204" pitchFamily="34" charset="0"/>
              <a:buChar char="•"/>
            </a:pPr>
            <a:endParaRPr lang="en-GB" sz="1400" dirty="0">
              <a:solidFill>
                <a:schemeClr val="tx1"/>
              </a:solidFill>
              <a:cs typeface="Arial"/>
            </a:endParaRPr>
          </a:p>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p:txBody>
      </p:sp>
      <p:sp>
        <p:nvSpPr>
          <p:cNvPr id="6" name="Rectangle 5">
            <a:extLst>
              <a:ext uri="{FF2B5EF4-FFF2-40B4-BE49-F238E27FC236}">
                <a16:creationId xmlns:a16="http://schemas.microsoft.com/office/drawing/2014/main" id="{F67F105B-93D3-4D15-BC88-19DC98FAA0F4}"/>
              </a:ext>
            </a:extLst>
          </p:cNvPr>
          <p:cNvSpPr/>
          <p:nvPr/>
        </p:nvSpPr>
        <p:spPr>
          <a:xfrm>
            <a:off x="8339008" y="5144477"/>
            <a:ext cx="3424367" cy="646331"/>
          </a:xfrm>
          <a:prstGeom prst="rect">
            <a:avLst/>
          </a:prstGeom>
        </p:spPr>
        <p:txBody>
          <a:bodyPr wrap="square">
            <a:spAutoFit/>
          </a:bodyPr>
          <a:lstStyle/>
          <a:p>
            <a:pPr marL="285750" indent="-285750">
              <a:buFont typeface="Arial" panose="020B0604020202020204" pitchFamily="34" charset="0"/>
              <a:buChar char="•"/>
            </a:pPr>
            <a:r>
              <a:rPr lang="en-GB" sz="1200" dirty="0"/>
              <a:t>Property</a:t>
            </a:r>
            <a:endParaRPr lang="en-GB" sz="1200" dirty="0">
              <a:cs typeface="Arial"/>
            </a:endParaRPr>
          </a:p>
          <a:p>
            <a:pPr marL="285750" indent="-285750">
              <a:buFont typeface="Arial" panose="020B0604020202020204" pitchFamily="34" charset="0"/>
              <a:buChar char="•"/>
            </a:pPr>
            <a:r>
              <a:rPr lang="en-GB" sz="1200" dirty="0"/>
              <a:t>People Group, including HR and L&amp;D</a:t>
            </a:r>
            <a:endParaRPr lang="en-GB" sz="1200" dirty="0">
              <a:cs typeface="Arial"/>
            </a:endParaRPr>
          </a:p>
          <a:p>
            <a:pPr marL="285750" indent="-285750">
              <a:buFont typeface="Arial" panose="020B0604020202020204" pitchFamily="34" charset="0"/>
              <a:buChar char="•"/>
            </a:pPr>
            <a:r>
              <a:rPr lang="en-GB" sz="1200" dirty="0"/>
              <a:t>Project Delivery</a:t>
            </a:r>
          </a:p>
        </p:txBody>
      </p:sp>
      <p:sp>
        <p:nvSpPr>
          <p:cNvPr id="10" name="Title 1">
            <a:extLst>
              <a:ext uri="{FF2B5EF4-FFF2-40B4-BE49-F238E27FC236}">
                <a16:creationId xmlns:a16="http://schemas.microsoft.com/office/drawing/2014/main" id="{DAF7BEF3-D9DB-454B-AA52-E1593BB9D719}"/>
              </a:ext>
            </a:extLst>
          </p:cNvPr>
          <p:cNvSpPr>
            <a:spLocks noGrp="1"/>
          </p:cNvSpPr>
          <p:nvPr>
            <p:ph type="title"/>
          </p:nvPr>
        </p:nvSpPr>
        <p:spPr>
          <a:xfrm>
            <a:off x="504000" y="432000"/>
            <a:ext cx="11131200" cy="511174"/>
          </a:xfrm>
        </p:spPr>
        <p:txBody>
          <a:bodyPr/>
          <a:lstStyle/>
          <a:p>
            <a:r>
              <a:rPr lang="en-GB" dirty="0"/>
              <a:t>Probation Reform Programme:  people workstream</a:t>
            </a:r>
          </a:p>
        </p:txBody>
      </p:sp>
    </p:spTree>
    <p:extLst>
      <p:ext uri="{BB962C8B-B14F-4D97-AF65-F5344CB8AC3E}">
        <p14:creationId xmlns:p14="http://schemas.microsoft.com/office/powerpoint/2010/main" val="3085047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2F982A-A4AC-44E6-BDED-7942FC5A000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6FBC671C-B702-45BC-A7F4-CC96FEFDAE01}"/>
              </a:ext>
            </a:extLst>
          </p:cNvPr>
          <p:cNvSpPr txBox="1"/>
          <p:nvPr/>
        </p:nvSpPr>
        <p:spPr>
          <a:xfrm>
            <a:off x="2748219" y="2435101"/>
            <a:ext cx="9067799" cy="3539430"/>
          </a:xfrm>
          <a:prstGeom prst="rect">
            <a:avLst/>
          </a:prstGeom>
          <a:noFill/>
        </p:spPr>
        <p:txBody>
          <a:bodyPr wrap="square" rtlCol="0">
            <a:spAutoFit/>
          </a:bodyPr>
          <a:lstStyle/>
          <a:p>
            <a:pPr marL="285750" indent="-285750">
              <a:buFont typeface="Arial" panose="020B0604020202020204" pitchFamily="34" charset="0"/>
              <a:buChar char="•"/>
            </a:pPr>
            <a:r>
              <a:rPr lang="en-GB" sz="1600" dirty="0"/>
              <a:t>If you have sent your documents as outlined in the </a:t>
            </a:r>
            <a:r>
              <a:rPr lang="en-GB" sz="1600" u="sng" dirty="0">
                <a:hlinkClick r:id="rId2"/>
              </a:rPr>
              <a:t>guidance on the Welcome Hub</a:t>
            </a:r>
            <a:r>
              <a:rPr lang="en-GB" sz="1600" dirty="0"/>
              <a:t>, please be reassured that </a:t>
            </a:r>
            <a:r>
              <a:rPr lang="en-GB" sz="1600" b="1" dirty="0"/>
              <a:t>we are working our way through a current backlog of submissions and you do not need to resend your documents</a:t>
            </a:r>
            <a:r>
              <a:rPr lang="en-GB" sz="1600" dirty="0"/>
              <a:t>, unless specifically asked to by a member of our vetting team. You will receive an email inviting you to complete a security questionnaire once your documents are reviewed.</a:t>
            </a:r>
          </a:p>
          <a:p>
            <a:pPr marL="285750" indent="-285750">
              <a:buFont typeface="Arial" panose="020B0604020202020204" pitchFamily="34" charset="0"/>
              <a:buChar char="•"/>
            </a:pPr>
            <a:r>
              <a:rPr lang="en-GB" sz="1600" dirty="0"/>
              <a:t> </a:t>
            </a:r>
            <a:r>
              <a:rPr lang="en-GB" sz="1600" b="1" dirty="0"/>
              <a:t>We are prioritising the Employee checks </a:t>
            </a:r>
            <a:r>
              <a:rPr lang="en-GB" sz="1600" dirty="0"/>
              <a:t>to make sure that all employees have the right to work in the UK and that they meet the Civil Service Nationality requirements.  If you believe you do not meet the Civil Service Nationality requirements,  please discuss this with your current employer; information about the Civil Service Nationality requirements can be found here </a:t>
            </a:r>
            <a:r>
              <a:rPr lang="en-GB" sz="1600" u="sng" dirty="0">
                <a:hlinkClick r:id="rId3"/>
              </a:rPr>
              <a:t>Civil Service Nationality rules</a:t>
            </a:r>
            <a:endParaRPr lang="en-GB" sz="1600" dirty="0"/>
          </a:p>
          <a:p>
            <a:pPr marL="285750" indent="-285750">
              <a:buFont typeface="Arial" panose="020B0604020202020204" pitchFamily="34" charset="0"/>
              <a:buChar char="•"/>
            </a:pPr>
            <a:r>
              <a:rPr lang="en-GB" sz="1600" dirty="0"/>
              <a:t> While we focus on the Employee Checks, this may mean that your security vetting is completed after transfer – if this happens, please don’t worry as this </a:t>
            </a:r>
            <a:r>
              <a:rPr lang="en-GB" sz="1600" b="1" dirty="0"/>
              <a:t>will not prevent you from transferring </a:t>
            </a:r>
            <a:r>
              <a:rPr lang="en-GB" sz="1600" dirty="0"/>
              <a:t>into the new Probation Service on 26 June, the security vetting outcome of each case will be considered individually when checks are completed. </a:t>
            </a:r>
          </a:p>
        </p:txBody>
      </p:sp>
      <p:sp>
        <p:nvSpPr>
          <p:cNvPr id="11" name="Rectangle 10">
            <a:extLst>
              <a:ext uri="{FF2B5EF4-FFF2-40B4-BE49-F238E27FC236}">
                <a16:creationId xmlns:a16="http://schemas.microsoft.com/office/drawing/2014/main" id="{2C74A053-F307-47A6-8520-C53955EAC4D5}"/>
              </a:ext>
            </a:extLst>
          </p:cNvPr>
          <p:cNvSpPr/>
          <p:nvPr/>
        </p:nvSpPr>
        <p:spPr>
          <a:xfrm>
            <a:off x="0" y="1099158"/>
            <a:ext cx="8483599" cy="439200"/>
          </a:xfrm>
          <a:prstGeom prst="rect">
            <a:avLst/>
          </a:prstGeom>
          <a:solidFill>
            <a:srgbClr val="7F409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400" b="1" dirty="0"/>
              <a:t>Vetting update</a:t>
            </a:r>
            <a:endParaRPr lang="en-GB" sz="2000" b="1" dirty="0">
              <a:solidFill>
                <a:schemeClr val="bg1"/>
              </a:solidFill>
              <a:cs typeface="Arial"/>
            </a:endParaRPr>
          </a:p>
        </p:txBody>
      </p:sp>
      <p:pic>
        <p:nvPicPr>
          <p:cNvPr id="6" name="Picture 5" descr="Text, calendar&#10;&#10;Description automatically generated">
            <a:extLst>
              <a:ext uri="{FF2B5EF4-FFF2-40B4-BE49-F238E27FC236}">
                <a16:creationId xmlns:a16="http://schemas.microsoft.com/office/drawing/2014/main" id="{991472F9-442B-4080-A58C-88E68DDAA6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35945"/>
            <a:ext cx="2805626" cy="2805626"/>
          </a:xfrm>
          <a:prstGeom prst="rect">
            <a:avLst/>
          </a:prstGeom>
        </p:spPr>
      </p:pic>
      <p:sp>
        <p:nvSpPr>
          <p:cNvPr id="12" name="Rectangle 11">
            <a:extLst>
              <a:ext uri="{FF2B5EF4-FFF2-40B4-BE49-F238E27FC236}">
                <a16:creationId xmlns:a16="http://schemas.microsoft.com/office/drawing/2014/main" id="{FC29843C-3DC0-4E92-99E8-B11E32A9A2AB}"/>
              </a:ext>
            </a:extLst>
          </p:cNvPr>
          <p:cNvSpPr/>
          <p:nvPr/>
        </p:nvSpPr>
        <p:spPr>
          <a:xfrm>
            <a:off x="323181" y="1694342"/>
            <a:ext cx="11492837" cy="584775"/>
          </a:xfrm>
          <a:prstGeom prst="rect">
            <a:avLst/>
          </a:prstGeom>
        </p:spPr>
        <p:txBody>
          <a:bodyPr wrap="square">
            <a:spAutoFit/>
          </a:bodyPr>
          <a:lstStyle/>
          <a:p>
            <a:r>
              <a:rPr lang="en-GB" sz="1600" dirty="0"/>
              <a:t>We know some of you are worried about the progress of your Employee Checks and Security Vetting because you have not received a response or acknowledgement since submitting your documents for the vetting checks. </a:t>
            </a:r>
          </a:p>
        </p:txBody>
      </p:sp>
      <p:sp>
        <p:nvSpPr>
          <p:cNvPr id="13" name="Title 1">
            <a:extLst>
              <a:ext uri="{FF2B5EF4-FFF2-40B4-BE49-F238E27FC236}">
                <a16:creationId xmlns:a16="http://schemas.microsoft.com/office/drawing/2014/main" id="{D400CC96-08A9-494E-ACFF-B3A24023E096}"/>
              </a:ext>
            </a:extLst>
          </p:cNvPr>
          <p:cNvSpPr>
            <a:spLocks noGrp="1"/>
          </p:cNvSpPr>
          <p:nvPr>
            <p:ph type="title"/>
          </p:nvPr>
        </p:nvSpPr>
        <p:spPr>
          <a:xfrm>
            <a:off x="504000" y="432000"/>
            <a:ext cx="11131200" cy="511174"/>
          </a:xfrm>
        </p:spPr>
        <p:txBody>
          <a:bodyPr/>
          <a:lstStyle/>
          <a:p>
            <a:r>
              <a:rPr lang="en-GB" dirty="0"/>
              <a:t>Probation Reform Programme:  people workstream</a:t>
            </a:r>
          </a:p>
        </p:txBody>
      </p:sp>
    </p:spTree>
    <p:extLst>
      <p:ext uri="{BB962C8B-B14F-4D97-AF65-F5344CB8AC3E}">
        <p14:creationId xmlns:p14="http://schemas.microsoft.com/office/powerpoint/2010/main" val="277788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F13368-65CF-4E60-A889-DDCC1E6A5DA0}"/>
              </a:ext>
            </a:extLst>
          </p:cNvPr>
          <p:cNvSpPr/>
          <p:nvPr/>
        </p:nvSpPr>
        <p:spPr>
          <a:xfrm>
            <a:off x="1" y="1099158"/>
            <a:ext cx="7817554" cy="439200"/>
          </a:xfrm>
          <a:prstGeom prst="rect">
            <a:avLst/>
          </a:prstGeom>
          <a:solidFill>
            <a:srgbClr val="7F409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400" b="1" dirty="0">
                <a:solidFill>
                  <a:schemeClr val="bg1"/>
                </a:solidFill>
                <a:cs typeface="Arial"/>
              </a:rPr>
              <a:t>Engagement events for transferring staff </a:t>
            </a:r>
            <a:endParaRPr lang="en-GB" sz="2000" b="1" dirty="0">
              <a:solidFill>
                <a:schemeClr val="bg1"/>
              </a:solidFill>
              <a:cs typeface="Arial"/>
            </a:endParaRPr>
          </a:p>
        </p:txBody>
      </p:sp>
      <p:graphicFrame>
        <p:nvGraphicFramePr>
          <p:cNvPr id="2" name="Table 1">
            <a:extLst>
              <a:ext uri="{FF2B5EF4-FFF2-40B4-BE49-F238E27FC236}">
                <a16:creationId xmlns:a16="http://schemas.microsoft.com/office/drawing/2014/main" id="{498D5B3F-6168-41F1-ABC7-5991D16321A4}"/>
              </a:ext>
            </a:extLst>
          </p:cNvPr>
          <p:cNvGraphicFramePr>
            <a:graphicFrameLocks noGrp="1"/>
          </p:cNvGraphicFramePr>
          <p:nvPr>
            <p:extLst>
              <p:ext uri="{D42A27DB-BD31-4B8C-83A1-F6EECF244321}">
                <p14:modId xmlns:p14="http://schemas.microsoft.com/office/powerpoint/2010/main" val="2744756185"/>
              </p:ext>
            </p:extLst>
          </p:nvPr>
        </p:nvGraphicFramePr>
        <p:xfrm>
          <a:off x="431339" y="2225255"/>
          <a:ext cx="11329321" cy="3524187"/>
        </p:xfrm>
        <a:graphic>
          <a:graphicData uri="http://schemas.openxmlformats.org/drawingml/2006/table">
            <a:tbl>
              <a:tblPr/>
              <a:tblGrid>
                <a:gridCol w="3091630">
                  <a:extLst>
                    <a:ext uri="{9D8B030D-6E8A-4147-A177-3AD203B41FA5}">
                      <a16:colId xmlns:a16="http://schemas.microsoft.com/office/drawing/2014/main" val="1390864398"/>
                    </a:ext>
                  </a:extLst>
                </a:gridCol>
                <a:gridCol w="5926509">
                  <a:extLst>
                    <a:ext uri="{9D8B030D-6E8A-4147-A177-3AD203B41FA5}">
                      <a16:colId xmlns:a16="http://schemas.microsoft.com/office/drawing/2014/main" val="3513219844"/>
                    </a:ext>
                  </a:extLst>
                </a:gridCol>
                <a:gridCol w="1205440">
                  <a:extLst>
                    <a:ext uri="{9D8B030D-6E8A-4147-A177-3AD203B41FA5}">
                      <a16:colId xmlns:a16="http://schemas.microsoft.com/office/drawing/2014/main" val="183622274"/>
                    </a:ext>
                  </a:extLst>
                </a:gridCol>
                <a:gridCol w="1105742">
                  <a:extLst>
                    <a:ext uri="{9D8B030D-6E8A-4147-A177-3AD203B41FA5}">
                      <a16:colId xmlns:a16="http://schemas.microsoft.com/office/drawing/2014/main" val="2634617823"/>
                    </a:ext>
                  </a:extLst>
                </a:gridCol>
              </a:tblGrid>
              <a:tr h="475793">
                <a:tc>
                  <a:txBody>
                    <a:bodyPr/>
                    <a:lstStyle/>
                    <a:p>
                      <a:pPr algn="ctr" fontAlgn="base"/>
                      <a:r>
                        <a:rPr lang="en-GB" sz="1600" b="1" i="0" dirty="0">
                          <a:solidFill>
                            <a:schemeClr val="bg1"/>
                          </a:solidFill>
                          <a:effectLst/>
                          <a:latin typeface="+mj-lt"/>
                        </a:rPr>
                        <a:t>Event name​</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10300" cap="flat" cmpd="sng" algn="ctr">
                      <a:solidFill>
                        <a:srgbClr val="D0B9DA"/>
                      </a:solidFill>
                      <a:prstDash val="solid"/>
                      <a:round/>
                      <a:headEnd type="none" w="med" len="med"/>
                      <a:tailEnd type="none" w="med" len="med"/>
                    </a:lnB>
                    <a:solidFill>
                      <a:schemeClr val="tx2"/>
                    </a:solidFill>
                  </a:tcPr>
                </a:tc>
                <a:tc>
                  <a:txBody>
                    <a:bodyPr/>
                    <a:lstStyle/>
                    <a:p>
                      <a:pPr algn="ctr" fontAlgn="base"/>
                      <a:r>
                        <a:rPr lang="en-GB" sz="1600" b="1" i="0" dirty="0">
                          <a:solidFill>
                            <a:schemeClr val="bg1"/>
                          </a:solidFill>
                          <a:effectLst/>
                          <a:latin typeface="+mj-lt"/>
                        </a:rPr>
                        <a:t>Event description and audience ​</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10300" cap="flat" cmpd="sng" algn="ctr">
                      <a:solidFill>
                        <a:srgbClr val="D0B9DA"/>
                      </a:solidFill>
                      <a:prstDash val="solid"/>
                      <a:round/>
                      <a:headEnd type="none" w="med" len="med"/>
                      <a:tailEnd type="none" w="med" len="med"/>
                    </a:lnB>
                    <a:solidFill>
                      <a:schemeClr val="tx2"/>
                    </a:solidFill>
                  </a:tcPr>
                </a:tc>
                <a:tc>
                  <a:txBody>
                    <a:bodyPr/>
                    <a:lstStyle/>
                    <a:p>
                      <a:pPr algn="ctr" fontAlgn="base"/>
                      <a:r>
                        <a:rPr lang="en-GB" sz="1600" b="1" i="0" dirty="0">
                          <a:solidFill>
                            <a:schemeClr val="bg1"/>
                          </a:solidFill>
                          <a:effectLst/>
                          <a:latin typeface="+mj-lt"/>
                        </a:rPr>
                        <a:t>Date / Time​</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10300" cap="flat" cmpd="sng" algn="ctr">
                      <a:solidFill>
                        <a:srgbClr val="D0B9DA"/>
                      </a:solidFill>
                      <a:prstDash val="solid"/>
                      <a:round/>
                      <a:headEnd type="none" w="med" len="med"/>
                      <a:tailEnd type="none" w="med" len="med"/>
                    </a:lnB>
                    <a:solidFill>
                      <a:schemeClr val="tx2"/>
                    </a:solidFill>
                  </a:tcPr>
                </a:tc>
                <a:tc>
                  <a:txBody>
                    <a:bodyPr/>
                    <a:lstStyle/>
                    <a:p>
                      <a:pPr algn="ctr" fontAlgn="base"/>
                      <a:r>
                        <a:rPr lang="en-GB" sz="1600" b="1" i="0" dirty="0">
                          <a:solidFill>
                            <a:schemeClr val="bg1"/>
                          </a:solidFill>
                          <a:effectLst/>
                          <a:latin typeface="+mj-lt"/>
                        </a:rPr>
                        <a:t>Join link​</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10300" cap="flat" cmpd="sng" algn="ctr">
                      <a:solidFill>
                        <a:srgbClr val="D0B9DA"/>
                      </a:solidFill>
                      <a:prstDash val="solid"/>
                      <a:round/>
                      <a:headEnd type="none" w="med" len="med"/>
                      <a:tailEnd type="none" w="med" len="med"/>
                    </a:lnB>
                    <a:solidFill>
                      <a:schemeClr val="tx2"/>
                    </a:solidFill>
                  </a:tcPr>
                </a:tc>
                <a:extLst>
                  <a:ext uri="{0D108BD9-81ED-4DB2-BD59-A6C34878D82A}">
                    <a16:rowId xmlns:a16="http://schemas.microsoft.com/office/drawing/2014/main" val="2718792769"/>
                  </a:ext>
                </a:extLst>
              </a:tr>
              <a:tr h="1212788">
                <a:tc>
                  <a:txBody>
                    <a:bodyPr/>
                    <a:lstStyle/>
                    <a:p>
                      <a:pPr algn="ctr" fontAlgn="base"/>
                      <a:r>
                        <a:rPr lang="en-GB" sz="1200" b="1" i="0" dirty="0">
                          <a:solidFill>
                            <a:srgbClr val="000000"/>
                          </a:solidFill>
                          <a:effectLst/>
                          <a:latin typeface="+mj-lt"/>
                        </a:rPr>
                        <a:t>Pay, competency based pay progression (CBF) and the National Agreement</a:t>
                      </a:r>
                      <a:r>
                        <a:rPr lang="en-GB" sz="1200" b="0" i="0" dirty="0">
                          <a:solidFill>
                            <a:srgbClr val="000000"/>
                          </a:solidFill>
                          <a:effectLst/>
                          <a:latin typeface="+mj-lt"/>
                        </a:rPr>
                        <a:t>​</a:t>
                      </a:r>
                    </a:p>
                    <a:p>
                      <a:pPr algn="ctr" fontAlgn="base"/>
                      <a:r>
                        <a:rPr lang="en-GB" sz="1200" b="0" i="0" dirty="0">
                          <a:solidFill>
                            <a:srgbClr val="000000"/>
                          </a:solidFill>
                          <a:effectLst/>
                          <a:latin typeface="+mj-lt"/>
                        </a:rPr>
                        <a:t>Transferring staff covered by the National Agreement​</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1030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tcPr>
                </a:tc>
                <a:tc>
                  <a:txBody>
                    <a:bodyPr/>
                    <a:lstStyle/>
                    <a:p>
                      <a:pPr algn="ctr" fontAlgn="base"/>
                      <a:r>
                        <a:rPr lang="en-GB" sz="1200" b="0" i="0" dirty="0">
                          <a:solidFill>
                            <a:srgbClr val="000000"/>
                          </a:solidFill>
                          <a:effectLst/>
                          <a:latin typeface="+mj-lt"/>
                        </a:rPr>
                        <a:t>If you are a CRC member of staff and transferring under the National Agreement, this event is for you, covering Pay, competency based pay progression and the National Agreement.​</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1030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tcPr>
                </a:tc>
                <a:tc>
                  <a:txBody>
                    <a:bodyPr/>
                    <a:lstStyle/>
                    <a:p>
                      <a:pPr algn="ctr" fontAlgn="base"/>
                      <a:r>
                        <a:rPr lang="en-GB" sz="1200" b="0" i="0" dirty="0">
                          <a:solidFill>
                            <a:srgbClr val="000000"/>
                          </a:solidFill>
                          <a:effectLst/>
                          <a:latin typeface="+mj-lt"/>
                        </a:rPr>
                        <a:t>Tue 8 June​</a:t>
                      </a:r>
                    </a:p>
                    <a:p>
                      <a:pPr algn="ctr" fontAlgn="base"/>
                      <a:r>
                        <a:rPr lang="en-GB" sz="1200" b="0" i="0" dirty="0">
                          <a:solidFill>
                            <a:srgbClr val="000000"/>
                          </a:solidFill>
                          <a:effectLst/>
                          <a:latin typeface="+mj-lt"/>
                        </a:rPr>
                        <a:t>10 – 11am ​</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1030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tcPr>
                </a:tc>
                <a:tc>
                  <a:txBody>
                    <a:bodyPr/>
                    <a:lstStyle/>
                    <a:p>
                      <a:pPr algn="ctr" fontAlgn="auto"/>
                      <a:r>
                        <a:rPr lang="en-GB" sz="1200" b="1" i="0" u="sng" strike="noStrike" dirty="0">
                          <a:solidFill>
                            <a:srgbClr val="0563C1"/>
                          </a:solidFill>
                          <a:effectLst/>
                          <a:latin typeface="+mj-lt"/>
                          <a:hlinkClick r:id="rId3"/>
                        </a:rPr>
                        <a:t>Click here to join</a:t>
                      </a:r>
                      <a:r>
                        <a:rPr lang="en-GB" sz="1200" b="0" i="0" dirty="0">
                          <a:solidFill>
                            <a:srgbClr val="000000"/>
                          </a:solidFill>
                          <a:effectLst/>
                          <a:latin typeface="+mj-lt"/>
                        </a:rPr>
                        <a:t>​</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1030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tcPr>
                </a:tc>
                <a:extLst>
                  <a:ext uri="{0D108BD9-81ED-4DB2-BD59-A6C34878D82A}">
                    <a16:rowId xmlns:a16="http://schemas.microsoft.com/office/drawing/2014/main" val="2862975753"/>
                  </a:ext>
                </a:extLst>
              </a:tr>
              <a:tr h="988030">
                <a:tc>
                  <a:txBody>
                    <a:bodyPr/>
                    <a:lstStyle/>
                    <a:p>
                      <a:pPr algn="ctr" fontAlgn="base"/>
                      <a:r>
                        <a:rPr lang="en-GB" sz="1200" b="1" i="0" dirty="0">
                          <a:solidFill>
                            <a:srgbClr val="000000"/>
                          </a:solidFill>
                          <a:effectLst/>
                          <a:latin typeface="+mj-lt"/>
                        </a:rPr>
                        <a:t>What the Transfer Means for me?</a:t>
                      </a:r>
                      <a:r>
                        <a:rPr lang="en-GB" sz="1200" b="0" i="0" dirty="0">
                          <a:solidFill>
                            <a:srgbClr val="000000"/>
                          </a:solidFill>
                          <a:effectLst/>
                          <a:latin typeface="+mj-lt"/>
                        </a:rPr>
                        <a:t>​</a:t>
                      </a:r>
                    </a:p>
                    <a:p>
                      <a:pPr algn="ctr" fontAlgn="base"/>
                      <a:r>
                        <a:rPr lang="en-GB" sz="1200" b="0" i="0" dirty="0">
                          <a:solidFill>
                            <a:srgbClr val="000000"/>
                          </a:solidFill>
                          <a:effectLst/>
                          <a:latin typeface="+mj-lt"/>
                        </a:rPr>
                        <a:t>Transferring staff not covered by the National Agreement ​</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solidFill>
                      <a:srgbClr val="FFFFFF"/>
                    </a:solidFill>
                  </a:tcPr>
                </a:tc>
                <a:tc>
                  <a:txBody>
                    <a:bodyPr/>
                    <a:lstStyle/>
                    <a:p>
                      <a:pPr algn="ctr" fontAlgn="base"/>
                      <a:r>
                        <a:rPr lang="en-GB" sz="1200" b="0" i="0" dirty="0">
                          <a:solidFill>
                            <a:srgbClr val="000000"/>
                          </a:solidFill>
                          <a:effectLst/>
                          <a:latin typeface="+mj-lt"/>
                        </a:rPr>
                        <a:t>If you are a Parent Org or Supply Chain member of staff, this event is for you. It aims to help you understand what the National Agreement means and doesn’t mean, and why you are not covered by it, incl. what this means for pay, T&amp;Cs, hours of work and MoJ policies.  ​</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solidFill>
                      <a:srgbClr val="FFFFFF"/>
                    </a:solidFill>
                  </a:tcPr>
                </a:tc>
                <a:tc>
                  <a:txBody>
                    <a:bodyPr/>
                    <a:lstStyle/>
                    <a:p>
                      <a:pPr algn="ctr" fontAlgn="base"/>
                      <a:r>
                        <a:rPr lang="en-GB" sz="1200" b="0" i="0" dirty="0">
                          <a:solidFill>
                            <a:srgbClr val="000000"/>
                          </a:solidFill>
                          <a:effectLst/>
                          <a:latin typeface="+mj-lt"/>
                        </a:rPr>
                        <a:t>Wed 9 June​</a:t>
                      </a:r>
                    </a:p>
                    <a:p>
                      <a:pPr algn="ctr" fontAlgn="base"/>
                      <a:r>
                        <a:rPr lang="en-GB" sz="1200" b="0" i="0" dirty="0">
                          <a:solidFill>
                            <a:srgbClr val="000000"/>
                          </a:solidFill>
                          <a:effectLst/>
                          <a:latin typeface="+mj-lt"/>
                        </a:rPr>
                        <a:t>10 – 10.30am ​</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solidFill>
                      <a:srgbClr val="FFFFFF"/>
                    </a:solidFill>
                  </a:tcPr>
                </a:tc>
                <a:tc>
                  <a:txBody>
                    <a:bodyPr/>
                    <a:lstStyle/>
                    <a:p>
                      <a:pPr algn="ctr" fontAlgn="auto"/>
                      <a:r>
                        <a:rPr lang="en-GB" sz="1200" b="1" i="0" u="sng" strike="noStrike" dirty="0">
                          <a:solidFill>
                            <a:srgbClr val="0563C1"/>
                          </a:solidFill>
                          <a:effectLst/>
                          <a:latin typeface="+mj-lt"/>
                          <a:hlinkClick r:id="rId4"/>
                        </a:rPr>
                        <a:t>Click here to join</a:t>
                      </a:r>
                      <a:r>
                        <a:rPr lang="en-GB" sz="1200" b="0" i="0" dirty="0">
                          <a:solidFill>
                            <a:srgbClr val="000000"/>
                          </a:solidFill>
                          <a:effectLst/>
                          <a:latin typeface="+mj-lt"/>
                        </a:rPr>
                        <a:t>​</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solidFill>
                      <a:srgbClr val="FFFFFF"/>
                    </a:solidFill>
                  </a:tcPr>
                </a:tc>
                <a:extLst>
                  <a:ext uri="{0D108BD9-81ED-4DB2-BD59-A6C34878D82A}">
                    <a16:rowId xmlns:a16="http://schemas.microsoft.com/office/drawing/2014/main" val="1083789516"/>
                  </a:ext>
                </a:extLst>
              </a:tr>
              <a:tr h="763273">
                <a:tc>
                  <a:txBody>
                    <a:bodyPr/>
                    <a:lstStyle/>
                    <a:p>
                      <a:pPr algn="ctr" fontAlgn="base"/>
                      <a:r>
                        <a:rPr lang="en-GB" sz="1200" b="1" i="0" dirty="0">
                          <a:solidFill>
                            <a:srgbClr val="000000"/>
                          </a:solidFill>
                          <a:effectLst/>
                          <a:latin typeface="+mj-lt"/>
                        </a:rPr>
                        <a:t>Transferring Line Managers </a:t>
                      </a:r>
                      <a:r>
                        <a:rPr lang="en-GB" sz="1200" b="0" i="0" dirty="0">
                          <a:solidFill>
                            <a:srgbClr val="000000"/>
                          </a:solidFill>
                          <a:effectLst/>
                          <a:latin typeface="+mj-lt"/>
                        </a:rPr>
                        <a:t>​</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tcPr>
                </a:tc>
                <a:tc>
                  <a:txBody>
                    <a:bodyPr/>
                    <a:lstStyle/>
                    <a:p>
                      <a:pPr algn="ctr" fontAlgn="base"/>
                      <a:r>
                        <a:rPr lang="en-GB" sz="1200" b="0" i="0" dirty="0">
                          <a:solidFill>
                            <a:srgbClr val="000000"/>
                          </a:solidFill>
                          <a:effectLst/>
                          <a:latin typeface="+mj-lt"/>
                        </a:rPr>
                        <a:t>Roll up for the Line Manager event. If you are transferring with staff, join us in an event that supports the Line Manager Checklist. It will explain the actions you need to take prior to transfer and explain some in more depth, e.g., SOP. ​</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tcPr>
                </a:tc>
                <a:tc>
                  <a:txBody>
                    <a:bodyPr/>
                    <a:lstStyle/>
                    <a:p>
                      <a:pPr algn="ctr" fontAlgn="base"/>
                      <a:r>
                        <a:rPr lang="fr-FR" sz="1200" b="0" i="0" dirty="0">
                          <a:solidFill>
                            <a:srgbClr val="000000"/>
                          </a:solidFill>
                          <a:effectLst/>
                          <a:latin typeface="+mj-lt"/>
                        </a:rPr>
                        <a:t>Mon 14 June​</a:t>
                      </a:r>
                    </a:p>
                    <a:p>
                      <a:pPr algn="ctr" fontAlgn="base"/>
                      <a:r>
                        <a:rPr lang="fr-FR" sz="1200" b="0" i="0" dirty="0">
                          <a:solidFill>
                            <a:srgbClr val="000000"/>
                          </a:solidFill>
                          <a:effectLst/>
                          <a:latin typeface="+mj-lt"/>
                        </a:rPr>
                        <a:t>2 – 2.30pm  ​</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tcPr>
                </a:tc>
                <a:tc>
                  <a:txBody>
                    <a:bodyPr/>
                    <a:lstStyle/>
                    <a:p>
                      <a:pPr algn="ctr" fontAlgn="auto"/>
                      <a:r>
                        <a:rPr lang="en-GB" sz="1200" b="1" i="0" u="sng" strike="noStrike" dirty="0">
                          <a:solidFill>
                            <a:srgbClr val="0563C1"/>
                          </a:solidFill>
                          <a:effectLst/>
                          <a:latin typeface="+mj-lt"/>
                          <a:hlinkClick r:id="rId5"/>
                        </a:rPr>
                        <a:t>Click here to join</a:t>
                      </a:r>
                      <a:r>
                        <a:rPr lang="en-GB" sz="1200" b="0" i="0" dirty="0">
                          <a:solidFill>
                            <a:srgbClr val="000000"/>
                          </a:solidFill>
                          <a:effectLst/>
                          <a:latin typeface="+mj-lt"/>
                        </a:rPr>
                        <a:t>​</a:t>
                      </a:r>
                    </a:p>
                  </a:txBody>
                  <a:tcPr marL="72415" marR="72415" marT="36208" marB="36208" anchor="ctr">
                    <a:lnL w="6350" cap="flat" cmpd="sng" algn="ctr">
                      <a:solidFill>
                        <a:srgbClr val="D0B9DA"/>
                      </a:solidFill>
                      <a:prstDash val="solid"/>
                      <a:round/>
                      <a:headEnd type="none" w="med" len="med"/>
                      <a:tailEnd type="none" w="med" len="med"/>
                    </a:lnL>
                    <a:lnR w="6350" cap="flat" cmpd="sng" algn="ctr">
                      <a:solidFill>
                        <a:srgbClr val="D0B9DA"/>
                      </a:solidFill>
                      <a:prstDash val="solid"/>
                      <a:round/>
                      <a:headEnd type="none" w="med" len="med"/>
                      <a:tailEnd type="none" w="med" len="med"/>
                    </a:lnR>
                    <a:lnT w="6350" cap="flat" cmpd="sng" algn="ctr">
                      <a:solidFill>
                        <a:srgbClr val="D0B9DA"/>
                      </a:solidFill>
                      <a:prstDash val="solid"/>
                      <a:round/>
                      <a:headEnd type="none" w="med" len="med"/>
                      <a:tailEnd type="none" w="med" len="med"/>
                    </a:lnT>
                    <a:lnB w="6350" cap="flat" cmpd="sng" algn="ctr">
                      <a:solidFill>
                        <a:srgbClr val="D0B9DA"/>
                      </a:solidFill>
                      <a:prstDash val="solid"/>
                      <a:round/>
                      <a:headEnd type="none" w="med" len="med"/>
                      <a:tailEnd type="none" w="med" len="med"/>
                    </a:lnB>
                  </a:tcPr>
                </a:tc>
                <a:extLst>
                  <a:ext uri="{0D108BD9-81ED-4DB2-BD59-A6C34878D82A}">
                    <a16:rowId xmlns:a16="http://schemas.microsoft.com/office/drawing/2014/main" val="1015646952"/>
                  </a:ext>
                </a:extLst>
              </a:tr>
            </a:tbl>
          </a:graphicData>
        </a:graphic>
      </p:graphicFrame>
      <p:sp>
        <p:nvSpPr>
          <p:cNvPr id="3" name="Rectangle 1">
            <a:extLst>
              <a:ext uri="{FF2B5EF4-FFF2-40B4-BE49-F238E27FC236}">
                <a16:creationId xmlns:a16="http://schemas.microsoft.com/office/drawing/2014/main" id="{9CCE84ED-0982-44D6-B628-B78385AE18E7}"/>
              </a:ext>
            </a:extLst>
          </p:cNvPr>
          <p:cNvSpPr>
            <a:spLocks noChangeArrowheads="1"/>
          </p:cNvSpPr>
          <p:nvPr/>
        </p:nvSpPr>
        <p:spPr bwMode="auto">
          <a:xfrm>
            <a:off x="2951163" y="1200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8C106830-1C5B-410A-A163-831393B5DE67}"/>
              </a:ext>
            </a:extLst>
          </p:cNvPr>
          <p:cNvSpPr txBox="1"/>
          <p:nvPr/>
        </p:nvSpPr>
        <p:spPr>
          <a:xfrm>
            <a:off x="3197321" y="6003344"/>
            <a:ext cx="8636000" cy="307777"/>
          </a:xfrm>
          <a:prstGeom prst="rect">
            <a:avLst/>
          </a:prstGeom>
          <a:noFill/>
        </p:spPr>
        <p:txBody>
          <a:bodyPr wrap="square" rtlCol="0">
            <a:spAutoFit/>
          </a:bodyPr>
          <a:lstStyle/>
          <a:p>
            <a:r>
              <a:rPr lang="en-GB" sz="1400" b="1" dirty="0"/>
              <a:t>The </a:t>
            </a:r>
            <a:r>
              <a:rPr lang="en-GB" sz="1400" b="1" dirty="0">
                <a:hlinkClick r:id="rId6"/>
              </a:rPr>
              <a:t>schedule of events </a:t>
            </a:r>
            <a:r>
              <a:rPr lang="en-GB" sz="1400" b="1" dirty="0"/>
              <a:t>is available on the Welcome Hub</a:t>
            </a:r>
          </a:p>
        </p:txBody>
      </p:sp>
      <p:sp>
        <p:nvSpPr>
          <p:cNvPr id="4" name="TextBox 3">
            <a:extLst>
              <a:ext uri="{FF2B5EF4-FFF2-40B4-BE49-F238E27FC236}">
                <a16:creationId xmlns:a16="http://schemas.microsoft.com/office/drawing/2014/main" id="{930F9DD4-C282-417F-B2B8-BD386CDE5C0B}"/>
              </a:ext>
            </a:extLst>
          </p:cNvPr>
          <p:cNvSpPr txBox="1"/>
          <p:nvPr/>
        </p:nvSpPr>
        <p:spPr>
          <a:xfrm>
            <a:off x="404939" y="1614953"/>
            <a:ext cx="11329321" cy="523220"/>
          </a:xfrm>
          <a:prstGeom prst="rect">
            <a:avLst/>
          </a:prstGeom>
          <a:noFill/>
        </p:spPr>
        <p:txBody>
          <a:bodyPr wrap="square" rtlCol="0">
            <a:spAutoFit/>
          </a:bodyPr>
          <a:lstStyle/>
          <a:p>
            <a:r>
              <a:rPr lang="en-GB" sz="1400" b="1" dirty="0"/>
              <a:t>We are running some engagement events covering key people topics in June. Invitations will be sent from current employers or you can join using these links. </a:t>
            </a:r>
          </a:p>
        </p:txBody>
      </p:sp>
      <p:sp>
        <p:nvSpPr>
          <p:cNvPr id="10" name="Title 1">
            <a:extLst>
              <a:ext uri="{FF2B5EF4-FFF2-40B4-BE49-F238E27FC236}">
                <a16:creationId xmlns:a16="http://schemas.microsoft.com/office/drawing/2014/main" id="{A1C78D1B-5111-4A4B-BF19-5082E9D05169}"/>
              </a:ext>
            </a:extLst>
          </p:cNvPr>
          <p:cNvSpPr>
            <a:spLocks noGrp="1"/>
          </p:cNvSpPr>
          <p:nvPr>
            <p:ph type="title"/>
          </p:nvPr>
        </p:nvSpPr>
        <p:spPr>
          <a:xfrm>
            <a:off x="504000" y="432000"/>
            <a:ext cx="11131200" cy="511174"/>
          </a:xfrm>
        </p:spPr>
        <p:txBody>
          <a:bodyPr/>
          <a:lstStyle/>
          <a:p>
            <a:r>
              <a:rPr lang="en-GB" dirty="0"/>
              <a:t>Probation Reform Programme:  people workstream</a:t>
            </a:r>
          </a:p>
        </p:txBody>
      </p:sp>
    </p:spTree>
    <p:extLst>
      <p:ext uri="{BB962C8B-B14F-4D97-AF65-F5344CB8AC3E}">
        <p14:creationId xmlns:p14="http://schemas.microsoft.com/office/powerpoint/2010/main" val="3230971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D89B53-BAB3-4222-9598-200D2197F403}"/>
              </a:ext>
            </a:extLst>
          </p:cNvPr>
          <p:cNvSpPr>
            <a:spLocks noGrp="1"/>
          </p:cNvSpPr>
          <p:nvPr>
            <p:ph idx="1"/>
          </p:nvPr>
        </p:nvSpPr>
        <p:spPr>
          <a:xfrm>
            <a:off x="433668" y="1812985"/>
            <a:ext cx="11371888" cy="1854490"/>
          </a:xfrm>
        </p:spPr>
        <p:txBody>
          <a:bodyPr/>
          <a:lstStyle/>
          <a:p>
            <a:r>
              <a:rPr lang="en-GB" sz="1400" dirty="0"/>
              <a:t>An </a:t>
            </a:r>
            <a:r>
              <a:rPr lang="en-GB" sz="1400" b="1" dirty="0">
                <a:hlinkClick r:id="rId2"/>
              </a:rPr>
              <a:t>overview of the post transfer learning offer</a:t>
            </a:r>
            <a:r>
              <a:rPr lang="en-GB" sz="1400" b="1" dirty="0"/>
              <a:t>, </a:t>
            </a:r>
            <a:r>
              <a:rPr lang="en-GB" sz="1400" dirty="0"/>
              <a:t>which includes learning to support the move to mixed caseloads, has now been made available to staff via the Welcome Hub. </a:t>
            </a:r>
          </a:p>
          <a:p>
            <a:r>
              <a:rPr lang="en-GB" sz="1400" dirty="0"/>
              <a:t>There are differing Post Transition learning pathways for different roles. These pathways outline what learning you will need to undertake, post transition.  Any previous learning that you have completed will be recognised, so you will only need to complete what is outstanding.</a:t>
            </a:r>
          </a:p>
          <a:p>
            <a:pPr marL="0" indent="0">
              <a:buNone/>
            </a:pPr>
            <a:endParaRPr lang="en-GB" sz="1800" dirty="0"/>
          </a:p>
          <a:p>
            <a:endParaRPr lang="en-GB" sz="1800" dirty="0"/>
          </a:p>
          <a:p>
            <a:endParaRPr lang="en-GB" sz="1800" dirty="0"/>
          </a:p>
        </p:txBody>
      </p:sp>
      <p:sp>
        <p:nvSpPr>
          <p:cNvPr id="4" name="Slide Number Placeholder 3">
            <a:extLst>
              <a:ext uri="{FF2B5EF4-FFF2-40B4-BE49-F238E27FC236}">
                <a16:creationId xmlns:a16="http://schemas.microsoft.com/office/drawing/2014/main" id="{592F982A-A4AC-44E6-BDED-7942FC5A000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a:extLst>
              <a:ext uri="{FF2B5EF4-FFF2-40B4-BE49-F238E27FC236}">
                <a16:creationId xmlns:a16="http://schemas.microsoft.com/office/drawing/2014/main" id="{806EAB3C-CAF5-4C4D-8C4D-A7A496160EA7}"/>
              </a:ext>
            </a:extLst>
          </p:cNvPr>
          <p:cNvPicPr>
            <a:picLocks noChangeAspect="1"/>
          </p:cNvPicPr>
          <p:nvPr/>
        </p:nvPicPr>
        <p:blipFill>
          <a:blip r:embed="rId3"/>
          <a:stretch>
            <a:fillRect/>
          </a:stretch>
        </p:blipFill>
        <p:spPr>
          <a:xfrm>
            <a:off x="504000" y="3078820"/>
            <a:ext cx="1741387" cy="257014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EFAE589-6F50-4E35-A3C7-9E98E3A618F9}"/>
              </a:ext>
            </a:extLst>
          </p:cNvPr>
          <p:cNvPicPr>
            <a:picLocks noChangeAspect="1"/>
          </p:cNvPicPr>
          <p:nvPr/>
        </p:nvPicPr>
        <p:blipFill>
          <a:blip r:embed="rId4"/>
          <a:stretch>
            <a:fillRect/>
          </a:stretch>
        </p:blipFill>
        <p:spPr>
          <a:xfrm>
            <a:off x="1135833" y="3040647"/>
            <a:ext cx="1825491" cy="263852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74432AD5-E393-4623-A47E-9B583235F825}"/>
              </a:ext>
            </a:extLst>
          </p:cNvPr>
          <p:cNvPicPr>
            <a:picLocks noChangeAspect="1"/>
          </p:cNvPicPr>
          <p:nvPr/>
        </p:nvPicPr>
        <p:blipFill>
          <a:blip r:embed="rId5"/>
          <a:stretch>
            <a:fillRect/>
          </a:stretch>
        </p:blipFill>
        <p:spPr>
          <a:xfrm>
            <a:off x="1804887" y="3010953"/>
            <a:ext cx="1857590" cy="2691714"/>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6FBC671C-B702-45BC-A7F4-CC96FEFDAE01}"/>
              </a:ext>
            </a:extLst>
          </p:cNvPr>
          <p:cNvSpPr txBox="1"/>
          <p:nvPr/>
        </p:nvSpPr>
        <p:spPr>
          <a:xfrm>
            <a:off x="3935186" y="3010953"/>
            <a:ext cx="7870370" cy="2677656"/>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rPr>
              <a:t>We’re changing the way learning is designed and delivered by implementing a new L&amp;D model for the new Probation Service. This refreshed approach means we are making greater use of digital resources, e.g. FAQs, checklists, videos, etc., to enable </a:t>
            </a:r>
            <a:r>
              <a:rPr lang="en-GB" sz="1400" dirty="0">
                <a:solidFill>
                  <a:prstClr val="black"/>
                </a:solidFill>
                <a:latin typeface="Arial" panose="020B0604020202020204" pitchFamily="34" charset="0"/>
              </a:rPr>
              <a:t>you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rPr>
              <a:t>to access learning and support when it’s convenient for you, so </a:t>
            </a:r>
            <a:r>
              <a:rPr lang="en-GB" sz="1400" dirty="0">
                <a:solidFill>
                  <a:prstClr val="black"/>
                </a:solidFill>
                <a:latin typeface="Arial" panose="020B0604020202020204" pitchFamily="34" charset="0"/>
              </a:rPr>
              <a:t>you</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rPr>
              <a:t> can learn at </a:t>
            </a:r>
            <a:r>
              <a:rPr lang="en-GB" sz="1400" dirty="0">
                <a:solidFill>
                  <a:prstClr val="black"/>
                </a:solidFill>
                <a:latin typeface="Arial" panose="020B0604020202020204" pitchFamily="34" charset="0"/>
              </a:rPr>
              <a:t>your</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rPr>
              <a:t> own pace.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rPr>
              <a:t>Learning pathways have been identified for Sentence Management, Interventions Management, Case Administration, Unpaid Work, Corporate Services, Resettlement roles and ACOs. The details of the learning can be found on the Welcome Hub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hlinkClick r:id="rId2"/>
              </a:rPr>
              <a:t>here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GB" sz="1400" dirty="0">
              <a:solidFill>
                <a:prstClr val="black"/>
              </a:solidFill>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rPr>
              <a:t>The learning materials wil</a:t>
            </a:r>
            <a:r>
              <a:rPr lang="en-GB" sz="1400" dirty="0">
                <a:solidFill>
                  <a:prstClr val="black"/>
                </a:solidFill>
                <a:latin typeface="Arial" panose="020B0604020202020204" pitchFamily="34" charset="0"/>
              </a:rPr>
              <a:t>l not be available until after transition.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11" name="Rectangle 10">
            <a:extLst>
              <a:ext uri="{FF2B5EF4-FFF2-40B4-BE49-F238E27FC236}">
                <a16:creationId xmlns:a16="http://schemas.microsoft.com/office/drawing/2014/main" id="{2C74A053-F307-47A6-8520-C53955EAC4D5}"/>
              </a:ext>
            </a:extLst>
          </p:cNvPr>
          <p:cNvSpPr/>
          <p:nvPr/>
        </p:nvSpPr>
        <p:spPr>
          <a:xfrm>
            <a:off x="0" y="1099158"/>
            <a:ext cx="8483599" cy="439200"/>
          </a:xfrm>
          <a:prstGeom prst="rect">
            <a:avLst/>
          </a:prstGeom>
          <a:solidFill>
            <a:srgbClr val="7F409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400" b="1" dirty="0"/>
              <a:t>Post transition learning pathways are now available</a:t>
            </a:r>
            <a:endParaRPr lang="en-GB" sz="2000" b="1" dirty="0">
              <a:solidFill>
                <a:schemeClr val="bg1"/>
              </a:solidFill>
              <a:cs typeface="Arial"/>
            </a:endParaRPr>
          </a:p>
        </p:txBody>
      </p:sp>
      <p:sp>
        <p:nvSpPr>
          <p:cNvPr id="12" name="Title 1">
            <a:extLst>
              <a:ext uri="{FF2B5EF4-FFF2-40B4-BE49-F238E27FC236}">
                <a16:creationId xmlns:a16="http://schemas.microsoft.com/office/drawing/2014/main" id="{CB647199-FDF1-4CBA-84C3-898BB5DA5C94}"/>
              </a:ext>
            </a:extLst>
          </p:cNvPr>
          <p:cNvSpPr>
            <a:spLocks noGrp="1"/>
          </p:cNvSpPr>
          <p:nvPr>
            <p:ph type="title"/>
          </p:nvPr>
        </p:nvSpPr>
        <p:spPr>
          <a:xfrm>
            <a:off x="504000" y="432000"/>
            <a:ext cx="11131200" cy="511174"/>
          </a:xfrm>
        </p:spPr>
        <p:txBody>
          <a:bodyPr/>
          <a:lstStyle/>
          <a:p>
            <a:r>
              <a:rPr lang="en-GB" dirty="0"/>
              <a:t>Probation Reform Programme:  people workstream</a:t>
            </a:r>
          </a:p>
        </p:txBody>
      </p:sp>
    </p:spTree>
    <p:extLst>
      <p:ext uri="{BB962C8B-B14F-4D97-AF65-F5344CB8AC3E}">
        <p14:creationId xmlns:p14="http://schemas.microsoft.com/office/powerpoint/2010/main" val="3252205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63389DE-2FAB-4915-BD41-86C46E7E2904}"/>
              </a:ext>
            </a:extLst>
          </p:cNvPr>
          <p:cNvSpPr txBox="1"/>
          <p:nvPr/>
        </p:nvSpPr>
        <p:spPr>
          <a:xfrm>
            <a:off x="400374" y="1783435"/>
            <a:ext cx="11432947" cy="400110"/>
          </a:xfrm>
          <a:prstGeom prst="rect">
            <a:avLst/>
          </a:prstGeom>
          <a:noFill/>
        </p:spPr>
        <p:txBody>
          <a:bodyPr wrap="square" lIns="91440" tIns="45720" rIns="91440" bIns="45720" numCol="1" rtlCol="0" anchor="t">
            <a:spAutoFit/>
          </a:bodyPr>
          <a:lstStyle/>
          <a:p>
            <a:r>
              <a:rPr lang="en-GB" sz="2000" dirty="0"/>
              <a:t>A number of new communications and induction materials are now available on the </a:t>
            </a:r>
            <a:r>
              <a:rPr lang="en-GB" sz="2000" dirty="0">
                <a:hlinkClick r:id="rId3"/>
              </a:rPr>
              <a:t>Welcome Hub</a:t>
            </a:r>
            <a:endParaRPr lang="en-GB" sz="1600" dirty="0"/>
          </a:p>
        </p:txBody>
      </p:sp>
      <p:sp>
        <p:nvSpPr>
          <p:cNvPr id="6" name="Rectangle 5">
            <a:extLst>
              <a:ext uri="{FF2B5EF4-FFF2-40B4-BE49-F238E27FC236}">
                <a16:creationId xmlns:a16="http://schemas.microsoft.com/office/drawing/2014/main" id="{0EF13368-65CF-4E60-A889-DDCC1E6A5DA0}"/>
              </a:ext>
            </a:extLst>
          </p:cNvPr>
          <p:cNvSpPr/>
          <p:nvPr/>
        </p:nvSpPr>
        <p:spPr>
          <a:xfrm>
            <a:off x="1" y="1099158"/>
            <a:ext cx="7817554" cy="439200"/>
          </a:xfrm>
          <a:prstGeom prst="rect">
            <a:avLst/>
          </a:prstGeom>
          <a:solidFill>
            <a:srgbClr val="7F409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400" b="1" dirty="0">
                <a:solidFill>
                  <a:schemeClr val="bg1"/>
                </a:solidFill>
              </a:rPr>
              <a:t>New communications and induction materials </a:t>
            </a:r>
            <a:endParaRPr lang="en-GB" sz="2000" b="1" dirty="0">
              <a:solidFill>
                <a:schemeClr val="bg1"/>
              </a:solidFill>
              <a:cs typeface="Arial"/>
            </a:endParaRPr>
          </a:p>
        </p:txBody>
      </p:sp>
      <p:sp>
        <p:nvSpPr>
          <p:cNvPr id="5" name="Rectangle 4">
            <a:extLst>
              <a:ext uri="{FF2B5EF4-FFF2-40B4-BE49-F238E27FC236}">
                <a16:creationId xmlns:a16="http://schemas.microsoft.com/office/drawing/2014/main" id="{10F08614-BDD0-41CE-9F9B-05FCC8D28742}"/>
              </a:ext>
            </a:extLst>
          </p:cNvPr>
          <p:cNvSpPr/>
          <p:nvPr/>
        </p:nvSpPr>
        <p:spPr>
          <a:xfrm>
            <a:off x="400374" y="2481580"/>
            <a:ext cx="2188400" cy="295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hlinkClick r:id="rId4">
                  <a:extLst>
                    <a:ext uri="{A12FA001-AC4F-418D-AE19-62706E023703}">
                      <ahyp:hlinkClr xmlns:ahyp="http://schemas.microsoft.com/office/drawing/2018/hyperlinkcolor" val="tx"/>
                    </a:ext>
                  </a:extLst>
                </a:hlinkClick>
              </a:rPr>
              <a:t>Transferring staff induction checklist </a:t>
            </a: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dirty="0"/>
          </a:p>
        </p:txBody>
      </p:sp>
      <p:pic>
        <p:nvPicPr>
          <p:cNvPr id="8" name="Picture 2" descr="Decorative image of checklist">
            <a:extLst>
              <a:ext uri="{FF2B5EF4-FFF2-40B4-BE49-F238E27FC236}">
                <a16:creationId xmlns:a16="http://schemas.microsoft.com/office/drawing/2014/main" id="{476F79F3-EC65-4BDE-AE4C-929F3F2ADE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854" y="3771900"/>
            <a:ext cx="1666240" cy="166624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A5EA5BA-A11C-45BC-B0A7-F8AAD102DC2F}"/>
              </a:ext>
            </a:extLst>
          </p:cNvPr>
          <p:cNvSpPr/>
          <p:nvPr/>
        </p:nvSpPr>
        <p:spPr>
          <a:xfrm>
            <a:off x="2696534" y="2481580"/>
            <a:ext cx="2188400" cy="295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hlinkClick r:id="rId6">
                  <a:extLst>
                    <a:ext uri="{A12FA001-AC4F-418D-AE19-62706E023703}">
                      <ahyp:hlinkClr xmlns:ahyp="http://schemas.microsoft.com/office/drawing/2018/hyperlinkcolor" val="tx"/>
                    </a:ext>
                  </a:extLst>
                </a:hlinkClick>
              </a:rPr>
              <a:t>What you can expect from your transfer email</a:t>
            </a: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dirty="0"/>
          </a:p>
        </p:txBody>
      </p:sp>
      <p:pic>
        <p:nvPicPr>
          <p:cNvPr id="23" name="Picture 22">
            <a:extLst>
              <a:ext uri="{FF2B5EF4-FFF2-40B4-BE49-F238E27FC236}">
                <a16:creationId xmlns:a16="http://schemas.microsoft.com/office/drawing/2014/main" id="{F0328FD5-639D-460C-AB75-2E1C2C52AD92}"/>
              </a:ext>
            </a:extLst>
          </p:cNvPr>
          <p:cNvPicPr>
            <a:picLocks noChangeAspect="1"/>
          </p:cNvPicPr>
          <p:nvPr/>
        </p:nvPicPr>
        <p:blipFill>
          <a:blip r:embed="rId7"/>
          <a:stretch>
            <a:fillRect/>
          </a:stretch>
        </p:blipFill>
        <p:spPr>
          <a:xfrm>
            <a:off x="3210379" y="4026476"/>
            <a:ext cx="1160709" cy="787400"/>
          </a:xfrm>
          <a:prstGeom prst="rect">
            <a:avLst/>
          </a:prstGeom>
        </p:spPr>
      </p:pic>
      <p:sp>
        <p:nvSpPr>
          <p:cNvPr id="25" name="Rectangle 24">
            <a:extLst>
              <a:ext uri="{FF2B5EF4-FFF2-40B4-BE49-F238E27FC236}">
                <a16:creationId xmlns:a16="http://schemas.microsoft.com/office/drawing/2014/main" id="{B48B497D-4065-46BE-869C-C7903F4021A7}"/>
              </a:ext>
            </a:extLst>
          </p:cNvPr>
          <p:cNvSpPr/>
          <p:nvPr/>
        </p:nvSpPr>
        <p:spPr>
          <a:xfrm>
            <a:off x="4982534" y="2481580"/>
            <a:ext cx="2188400" cy="295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hlinkClick r:id="rId8">
                  <a:extLst>
                    <a:ext uri="{A12FA001-AC4F-418D-AE19-62706E023703}">
                      <ahyp:hlinkClr xmlns:ahyp="http://schemas.microsoft.com/office/drawing/2018/hyperlinkcolor" val="tx"/>
                    </a:ext>
                  </a:extLst>
                </a:hlinkClick>
              </a:rPr>
              <a:t>Role alignment update for people who are not aligned to a role</a:t>
            </a: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dirty="0"/>
          </a:p>
        </p:txBody>
      </p:sp>
      <p:pic>
        <p:nvPicPr>
          <p:cNvPr id="1028" name="Picture 4" descr="Decorative image of scroll saying 'your transfer letter'">
            <a:extLst>
              <a:ext uri="{FF2B5EF4-FFF2-40B4-BE49-F238E27FC236}">
                <a16:creationId xmlns:a16="http://schemas.microsoft.com/office/drawing/2014/main" id="{1895A5B0-EA30-4B3D-AA5E-BACB2CA28E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8779" y="3921602"/>
            <a:ext cx="1398838" cy="115171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4EF2A1E8-CD81-41EE-9CAB-095BDC348348}"/>
              </a:ext>
            </a:extLst>
          </p:cNvPr>
          <p:cNvSpPr/>
          <p:nvPr/>
        </p:nvSpPr>
        <p:spPr>
          <a:xfrm>
            <a:off x="7268534" y="2481580"/>
            <a:ext cx="2188400" cy="295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hlinkClick r:id="rId10">
                  <a:extLst>
                    <a:ext uri="{A12FA001-AC4F-418D-AE19-62706E023703}">
                      <ahyp:hlinkClr xmlns:ahyp="http://schemas.microsoft.com/office/drawing/2018/hyperlinkcolor" val="tx"/>
                    </a:ext>
                  </a:extLst>
                </a:hlinkClick>
              </a:rPr>
              <a:t>Actions for transferring line managers </a:t>
            </a: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dirty="0"/>
          </a:p>
        </p:txBody>
      </p:sp>
      <p:pic>
        <p:nvPicPr>
          <p:cNvPr id="1030" name="Picture 6">
            <a:extLst>
              <a:ext uri="{FF2B5EF4-FFF2-40B4-BE49-F238E27FC236}">
                <a16:creationId xmlns:a16="http://schemas.microsoft.com/office/drawing/2014/main" id="{BCB17EE7-46CD-4939-9B53-C56D6BD90B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2459" y="3577590"/>
            <a:ext cx="1860550" cy="18605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02D814AD-9EEC-402D-9EAE-62DFE11E58DB}"/>
              </a:ext>
            </a:extLst>
          </p:cNvPr>
          <p:cNvSpPr/>
          <p:nvPr/>
        </p:nvSpPr>
        <p:spPr>
          <a:xfrm>
            <a:off x="9554534" y="2481580"/>
            <a:ext cx="2188400" cy="295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hlinkClick r:id="rId12">
                  <a:extLst>
                    <a:ext uri="{A12FA001-AC4F-418D-AE19-62706E023703}">
                      <ahyp:hlinkClr xmlns:ahyp="http://schemas.microsoft.com/office/drawing/2018/hyperlinkcolor" val="tx"/>
                    </a:ext>
                  </a:extLst>
                </a:hlinkClick>
              </a:rPr>
              <a:t>Understanding how your pension will change </a:t>
            </a: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dirty="0"/>
          </a:p>
        </p:txBody>
      </p:sp>
      <p:pic>
        <p:nvPicPr>
          <p:cNvPr id="1032" name="Picture 8">
            <a:extLst>
              <a:ext uri="{FF2B5EF4-FFF2-40B4-BE49-F238E27FC236}">
                <a16:creationId xmlns:a16="http://schemas.microsoft.com/office/drawing/2014/main" id="{15D5948D-7E61-4C0D-9DAA-6CF030A0487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26409" y="3685540"/>
            <a:ext cx="1644650" cy="1644650"/>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57B4EF6B-86DD-4D1B-808A-9BEAB3526560}"/>
              </a:ext>
            </a:extLst>
          </p:cNvPr>
          <p:cNvSpPr>
            <a:spLocks noGrp="1"/>
          </p:cNvSpPr>
          <p:nvPr>
            <p:ph type="title"/>
          </p:nvPr>
        </p:nvSpPr>
        <p:spPr>
          <a:xfrm>
            <a:off x="504000" y="432000"/>
            <a:ext cx="11131200" cy="511174"/>
          </a:xfrm>
        </p:spPr>
        <p:txBody>
          <a:bodyPr/>
          <a:lstStyle/>
          <a:p>
            <a:r>
              <a:rPr lang="en-GB" dirty="0"/>
              <a:t>Probation Reform Programme:  people workstream</a:t>
            </a:r>
          </a:p>
        </p:txBody>
      </p:sp>
    </p:spTree>
    <p:extLst>
      <p:ext uri="{BB962C8B-B14F-4D97-AF65-F5344CB8AC3E}">
        <p14:creationId xmlns:p14="http://schemas.microsoft.com/office/powerpoint/2010/main" val="1589330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DA7C46-8A63-4CA4-BC5B-0D3DD45AF860}"/>
              </a:ext>
            </a:extLst>
          </p:cNvPr>
          <p:cNvSpPr>
            <a:spLocks noGrp="1"/>
          </p:cNvSpPr>
          <p:nvPr>
            <p:ph idx="1"/>
          </p:nvPr>
        </p:nvSpPr>
        <p:spPr>
          <a:xfrm>
            <a:off x="433912" y="2432177"/>
            <a:ext cx="11131200" cy="3711447"/>
          </a:xfrm>
        </p:spPr>
        <p:txBody>
          <a:bodyPr/>
          <a:lstStyle/>
          <a:p>
            <a:r>
              <a:rPr lang="en-GB" sz="1700" dirty="0"/>
              <a:t>Attracting and retaining a diverse workforce that better reflects the diversity of our society and people on probation is one of the key objective of the </a:t>
            </a:r>
            <a:r>
              <a:rPr lang="en-GB" sz="1700" dirty="0">
                <a:hlinkClick r:id="rId2"/>
              </a:rPr>
              <a:t>PW EDI&amp;B Action Plan</a:t>
            </a:r>
            <a:endParaRPr lang="en-GB" sz="1700" dirty="0"/>
          </a:p>
          <a:p>
            <a:r>
              <a:rPr lang="en-GB" sz="1700" dirty="0"/>
              <a:t>UK GDPR regulations have prevented diversity data from being provided to HMPPS as part of the CRC staff transition</a:t>
            </a:r>
          </a:p>
          <a:p>
            <a:r>
              <a:rPr lang="en-GB" sz="1700" dirty="0"/>
              <a:t>The </a:t>
            </a:r>
            <a:r>
              <a:rPr lang="en-GB" sz="1700" dirty="0">
                <a:hlinkClick r:id="rId3"/>
              </a:rPr>
              <a:t>Staff induction checklist </a:t>
            </a:r>
            <a:r>
              <a:rPr lang="en-GB" sz="1700" dirty="0"/>
              <a:t>and line manager’s induction checklist on the </a:t>
            </a:r>
            <a:r>
              <a:rPr lang="en-GB" sz="1700" dirty="0">
                <a:hlinkClick r:id="rId4"/>
              </a:rPr>
              <a:t>Welcome Hub </a:t>
            </a:r>
            <a:r>
              <a:rPr lang="en-GB" sz="1700" dirty="0"/>
              <a:t>explains what you need to do and why this self declaration is important</a:t>
            </a:r>
          </a:p>
          <a:p>
            <a:r>
              <a:rPr lang="en-GB" sz="1700" dirty="0"/>
              <a:t>Managers and senior leaders:  please ensure staff are given time and support to update their details on SOP</a:t>
            </a:r>
          </a:p>
          <a:p>
            <a:pPr marL="0" indent="0">
              <a:buNone/>
            </a:pPr>
            <a:r>
              <a:rPr lang="en-GB" sz="1700" b="1" dirty="0">
                <a:solidFill>
                  <a:schemeClr val="accent4"/>
                </a:solidFill>
              </a:rPr>
              <a:t>Questions &amp; Support</a:t>
            </a:r>
          </a:p>
          <a:p>
            <a:r>
              <a:rPr lang="en-GB" sz="1700" dirty="0"/>
              <a:t>Regional Equality Managers and regional staff network leads can provide support if required  </a:t>
            </a:r>
          </a:p>
          <a:p>
            <a:r>
              <a:rPr lang="en-GB" sz="1700" dirty="0"/>
              <a:t>Monthly reports will be shared with RPDs</a:t>
            </a:r>
          </a:p>
          <a:p>
            <a:r>
              <a:rPr lang="en-GB" sz="1700" dirty="0"/>
              <a:t>Any questions, please email the team at:  </a:t>
            </a:r>
            <a:r>
              <a:rPr lang="en-GB" sz="1700" dirty="0">
                <a:hlinkClick r:id="rId5"/>
              </a:rPr>
              <a:t>PW.EDIB@justice.gov.uk</a:t>
            </a:r>
            <a:endParaRPr lang="en-GB" sz="1700" dirty="0"/>
          </a:p>
          <a:p>
            <a:endParaRPr lang="en-GB" sz="1600" dirty="0"/>
          </a:p>
          <a:p>
            <a:endParaRPr lang="en-GB" sz="1600" dirty="0"/>
          </a:p>
          <a:p>
            <a:endParaRPr lang="en-GB" sz="1600" dirty="0"/>
          </a:p>
        </p:txBody>
      </p:sp>
      <p:sp>
        <p:nvSpPr>
          <p:cNvPr id="4" name="Slide Number Placeholder 3">
            <a:extLst>
              <a:ext uri="{FF2B5EF4-FFF2-40B4-BE49-F238E27FC236}">
                <a16:creationId xmlns:a16="http://schemas.microsoft.com/office/drawing/2014/main" id="{1BB9FFB4-607A-462B-9E19-1E8A03D93D74}"/>
              </a:ext>
            </a:extLst>
          </p:cNvPr>
          <p:cNvSpPr>
            <a:spLocks noGrp="1"/>
          </p:cNvSpPr>
          <p:nvPr>
            <p:ph type="sldNum" sz="quarter" idx="10"/>
          </p:nvPr>
        </p:nvSpPr>
        <p:spPr/>
        <p:txBody>
          <a:bodyPr/>
          <a:lstStyle/>
          <a:p>
            <a:pPr>
              <a:defRPr/>
            </a:pPr>
            <a:fld id="{8DA62C57-F68F-4167-9CC7-0D93D0D78B03}" type="slidenum">
              <a:rPr lang="en-GB" smtClean="0"/>
              <a:pPr>
                <a:defRPr/>
              </a:pPr>
              <a:t>37</a:t>
            </a:fld>
            <a:endParaRPr lang="en-GB" dirty="0"/>
          </a:p>
        </p:txBody>
      </p:sp>
      <p:sp>
        <p:nvSpPr>
          <p:cNvPr id="8" name="Title 1">
            <a:extLst>
              <a:ext uri="{FF2B5EF4-FFF2-40B4-BE49-F238E27FC236}">
                <a16:creationId xmlns:a16="http://schemas.microsoft.com/office/drawing/2014/main" id="{697E28CC-F288-4004-B3F9-B1A89E62B178}"/>
              </a:ext>
            </a:extLst>
          </p:cNvPr>
          <p:cNvSpPr>
            <a:spLocks noGrp="1"/>
          </p:cNvSpPr>
          <p:nvPr>
            <p:ph type="title"/>
          </p:nvPr>
        </p:nvSpPr>
        <p:spPr>
          <a:xfrm>
            <a:off x="527051" y="419100"/>
            <a:ext cx="11131200" cy="632209"/>
          </a:xfrm>
        </p:spPr>
        <p:txBody>
          <a:bodyPr/>
          <a:lstStyle/>
          <a:p>
            <a:br>
              <a:rPr lang="en-GB" sz="2800" b="0" dirty="0"/>
            </a:br>
            <a:r>
              <a:rPr lang="en-GB" u="sng" dirty="0"/>
              <a:t>CRC Staff only</a:t>
            </a:r>
            <a:r>
              <a:rPr lang="en-GB" dirty="0"/>
              <a:t>:  Equality, Diversity, Inclusion &amp; Belonging</a:t>
            </a:r>
            <a:br>
              <a:rPr lang="en-GB" dirty="0"/>
            </a:br>
            <a:endParaRPr lang="en-GB" sz="2800" b="0" dirty="0"/>
          </a:p>
        </p:txBody>
      </p:sp>
      <p:sp>
        <p:nvSpPr>
          <p:cNvPr id="10" name="TextBox 9">
            <a:extLst>
              <a:ext uri="{FF2B5EF4-FFF2-40B4-BE49-F238E27FC236}">
                <a16:creationId xmlns:a16="http://schemas.microsoft.com/office/drawing/2014/main" id="{364D70DB-C933-466D-B16B-245DA0746ED3}"/>
              </a:ext>
            </a:extLst>
          </p:cNvPr>
          <p:cNvSpPr txBox="1"/>
          <p:nvPr/>
        </p:nvSpPr>
        <p:spPr>
          <a:xfrm>
            <a:off x="527051" y="1564518"/>
            <a:ext cx="10797749" cy="707886"/>
          </a:xfrm>
          <a:prstGeom prst="rect">
            <a:avLst/>
          </a:prstGeom>
          <a:solidFill>
            <a:schemeClr val="accent6">
              <a:lumMod val="50000"/>
            </a:schemeClr>
          </a:solidFill>
        </p:spPr>
        <p:txBody>
          <a:bodyPr wrap="square" rtlCol="0">
            <a:spAutoFit/>
          </a:bodyPr>
          <a:lstStyle/>
          <a:p>
            <a:pPr algn="ctr"/>
            <a:r>
              <a:rPr lang="en-GB" sz="2000" dirty="0">
                <a:solidFill>
                  <a:schemeClr val="bg1"/>
                </a:solidFill>
              </a:rPr>
              <a:t>CRC staff:  once you have access to your HR record on SOP,</a:t>
            </a:r>
          </a:p>
          <a:p>
            <a:pPr algn="ctr"/>
            <a:r>
              <a:rPr lang="en-GB" sz="2000" dirty="0">
                <a:solidFill>
                  <a:schemeClr val="bg1"/>
                </a:solidFill>
              </a:rPr>
              <a:t>please </a:t>
            </a:r>
            <a:r>
              <a:rPr lang="en-GB" sz="2000" u="sng" dirty="0">
                <a:solidFill>
                  <a:schemeClr val="bg1"/>
                </a:solidFill>
              </a:rPr>
              <a:t>complete</a:t>
            </a:r>
            <a:r>
              <a:rPr lang="en-GB" sz="2000" dirty="0">
                <a:solidFill>
                  <a:schemeClr val="bg1"/>
                </a:solidFill>
              </a:rPr>
              <a:t> your staff declaration of equality protected characteristics</a:t>
            </a:r>
          </a:p>
        </p:txBody>
      </p:sp>
      <p:sp>
        <p:nvSpPr>
          <p:cNvPr id="12" name="Title 1">
            <a:extLst>
              <a:ext uri="{FF2B5EF4-FFF2-40B4-BE49-F238E27FC236}">
                <a16:creationId xmlns:a16="http://schemas.microsoft.com/office/drawing/2014/main" id="{6971239E-F4B8-4728-AFB8-000F7BBA696A}"/>
              </a:ext>
            </a:extLst>
          </p:cNvPr>
          <p:cNvSpPr txBox="1">
            <a:spLocks/>
          </p:cNvSpPr>
          <p:nvPr/>
        </p:nvSpPr>
        <p:spPr bwMode="auto">
          <a:xfrm>
            <a:off x="433912" y="974982"/>
            <a:ext cx="10720069" cy="51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a:lstStyle>
          <a:p>
            <a:pPr algn="ctr"/>
            <a:r>
              <a:rPr lang="en-GB" sz="2000" dirty="0">
                <a:solidFill>
                  <a:schemeClr val="bg2">
                    <a:lumMod val="50000"/>
                  </a:schemeClr>
                </a:solidFill>
              </a:rPr>
              <a:t>CRC Staff Declaration of Equality Protected Characteristics</a:t>
            </a:r>
          </a:p>
        </p:txBody>
      </p:sp>
      <p:pic>
        <p:nvPicPr>
          <p:cNvPr id="2" name="Picture 1">
            <a:extLst>
              <a:ext uri="{FF2B5EF4-FFF2-40B4-BE49-F238E27FC236}">
                <a16:creationId xmlns:a16="http://schemas.microsoft.com/office/drawing/2014/main" id="{1AAA7106-2396-42ED-A808-8DDAAE735377}"/>
              </a:ext>
            </a:extLst>
          </p:cNvPr>
          <p:cNvPicPr>
            <a:picLocks noChangeAspect="1"/>
          </p:cNvPicPr>
          <p:nvPr/>
        </p:nvPicPr>
        <p:blipFill>
          <a:blip r:embed="rId6"/>
          <a:stretch>
            <a:fillRect/>
          </a:stretch>
        </p:blipFill>
        <p:spPr>
          <a:xfrm>
            <a:off x="8591549" y="5362575"/>
            <a:ext cx="3600451" cy="1495425"/>
          </a:xfrm>
          <a:prstGeom prst="rect">
            <a:avLst/>
          </a:prstGeom>
        </p:spPr>
      </p:pic>
    </p:spTree>
    <p:extLst>
      <p:ext uri="{BB962C8B-B14F-4D97-AF65-F5344CB8AC3E}">
        <p14:creationId xmlns:p14="http://schemas.microsoft.com/office/powerpoint/2010/main" val="2406359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F04F-8B84-4293-BC43-43ABA17E4AEE}"/>
              </a:ext>
            </a:extLst>
          </p:cNvPr>
          <p:cNvSpPr>
            <a:spLocks noGrp="1"/>
          </p:cNvSpPr>
          <p:nvPr>
            <p:ph type="title"/>
          </p:nvPr>
        </p:nvSpPr>
        <p:spPr/>
        <p:txBody>
          <a:bodyPr/>
          <a:lstStyle/>
          <a:p>
            <a:r>
              <a:rPr lang="en-GB" dirty="0">
                <a:highlight>
                  <a:srgbClr val="FFFF00"/>
                </a:highlight>
              </a:rPr>
              <a:t>Region</a:t>
            </a:r>
            <a:r>
              <a:rPr lang="en-GB" dirty="0"/>
              <a:t> June areas of focus </a:t>
            </a:r>
          </a:p>
        </p:txBody>
      </p:sp>
      <p:sp>
        <p:nvSpPr>
          <p:cNvPr id="3" name="Content Placeholder 2">
            <a:extLst>
              <a:ext uri="{FF2B5EF4-FFF2-40B4-BE49-F238E27FC236}">
                <a16:creationId xmlns:a16="http://schemas.microsoft.com/office/drawing/2014/main" id="{0F825058-1E7A-46C5-848F-F7E759D36880}"/>
              </a:ext>
            </a:extLst>
          </p:cNvPr>
          <p:cNvSpPr>
            <a:spLocks noGrp="1"/>
          </p:cNvSpPr>
          <p:nvPr>
            <p:ph idx="1"/>
          </p:nvPr>
        </p:nvSpPr>
        <p:spPr/>
        <p:txBody>
          <a:bodyPr/>
          <a:lstStyle/>
          <a:p>
            <a:r>
              <a:rPr lang="en-GB" dirty="0"/>
              <a:t>Content to be inserted by region</a:t>
            </a:r>
          </a:p>
        </p:txBody>
      </p:sp>
      <p:sp>
        <p:nvSpPr>
          <p:cNvPr id="4" name="Slide Number Placeholder 3">
            <a:extLst>
              <a:ext uri="{FF2B5EF4-FFF2-40B4-BE49-F238E27FC236}">
                <a16:creationId xmlns:a16="http://schemas.microsoft.com/office/drawing/2014/main" id="{17A0EEE3-AB1C-4366-9494-C46B633AC36F}"/>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pic>
        <p:nvPicPr>
          <p:cNvPr id="8" name="Graphic 7" descr="Marker">
            <a:extLst>
              <a:ext uri="{FF2B5EF4-FFF2-40B4-BE49-F238E27FC236}">
                <a16:creationId xmlns:a16="http://schemas.microsoft.com/office/drawing/2014/main" id="{BBD2A928-8B82-48C7-9786-674775C311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32058" y="4206162"/>
            <a:ext cx="1584960" cy="1584960"/>
          </a:xfrm>
          <a:prstGeom prst="rect">
            <a:avLst/>
          </a:prstGeom>
        </p:spPr>
      </p:pic>
      <p:sp>
        <p:nvSpPr>
          <p:cNvPr id="9" name="TextBox 8">
            <a:extLst>
              <a:ext uri="{FF2B5EF4-FFF2-40B4-BE49-F238E27FC236}">
                <a16:creationId xmlns:a16="http://schemas.microsoft.com/office/drawing/2014/main" id="{BD53BE6D-6C36-471E-B4CF-C941271A47DB}"/>
              </a:ext>
            </a:extLst>
          </p:cNvPr>
          <p:cNvSpPr txBox="1"/>
          <p:nvPr/>
        </p:nvSpPr>
        <p:spPr>
          <a:xfrm>
            <a:off x="10866721" y="5606456"/>
            <a:ext cx="104387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[Region]</a:t>
            </a:r>
          </a:p>
        </p:txBody>
      </p:sp>
    </p:spTree>
    <p:extLst>
      <p:ext uri="{BB962C8B-B14F-4D97-AF65-F5344CB8AC3E}">
        <p14:creationId xmlns:p14="http://schemas.microsoft.com/office/powerpoint/2010/main" val="4016518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3D56-4231-4211-B555-6D854B4F6433}"/>
              </a:ext>
            </a:extLst>
          </p:cNvPr>
          <p:cNvSpPr>
            <a:spLocks noGrp="1"/>
          </p:cNvSpPr>
          <p:nvPr>
            <p:ph type="title"/>
          </p:nvPr>
        </p:nvSpPr>
        <p:spPr/>
        <p:txBody>
          <a:bodyPr/>
          <a:lstStyle/>
          <a:p>
            <a:r>
              <a:rPr lang="en-GB" dirty="0"/>
              <a:t>Team impacts </a:t>
            </a:r>
          </a:p>
        </p:txBody>
      </p:sp>
      <p:sp>
        <p:nvSpPr>
          <p:cNvPr id="4" name="Slide Number Placeholder 3">
            <a:extLst>
              <a:ext uri="{FF2B5EF4-FFF2-40B4-BE49-F238E27FC236}">
                <a16:creationId xmlns:a16="http://schemas.microsoft.com/office/drawing/2014/main" id="{62C4CBA4-0397-4029-8CAA-079E877D728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20" name="Diagram 19">
            <a:extLst>
              <a:ext uri="{FF2B5EF4-FFF2-40B4-BE49-F238E27FC236}">
                <a16:creationId xmlns:a16="http://schemas.microsoft.com/office/drawing/2014/main" id="{2E7FF788-D88D-42CE-9D73-0960EF462D57}"/>
              </a:ext>
            </a:extLst>
          </p:cNvPr>
          <p:cNvGraphicFramePr/>
          <p:nvPr>
            <p:extLst>
              <p:ext uri="{D42A27DB-BD31-4B8C-83A1-F6EECF244321}">
                <p14:modId xmlns:p14="http://schemas.microsoft.com/office/powerpoint/2010/main" val="3508151538"/>
              </p:ext>
            </p:extLst>
          </p:nvPr>
        </p:nvGraphicFramePr>
        <p:xfrm>
          <a:off x="222422" y="1047964"/>
          <a:ext cx="11701848" cy="4932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477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B5C3-D648-4840-947E-AA40EDF45878}"/>
              </a:ext>
            </a:extLst>
          </p:cNvPr>
          <p:cNvSpPr>
            <a:spLocks noGrp="1"/>
          </p:cNvSpPr>
          <p:nvPr>
            <p:ph type="title"/>
          </p:nvPr>
        </p:nvSpPr>
        <p:spPr/>
        <p:txBody>
          <a:bodyPr/>
          <a:lstStyle/>
          <a:p>
            <a:r>
              <a:rPr lang="en-GB" dirty="0"/>
              <a:t>Day 1:  what it means</a:t>
            </a:r>
          </a:p>
        </p:txBody>
      </p:sp>
      <p:sp>
        <p:nvSpPr>
          <p:cNvPr id="3" name="Content Placeholder 2">
            <a:extLst>
              <a:ext uri="{FF2B5EF4-FFF2-40B4-BE49-F238E27FC236}">
                <a16:creationId xmlns:a16="http://schemas.microsoft.com/office/drawing/2014/main" id="{0DC38817-5E97-46BF-A63D-3232493C1E4C}"/>
              </a:ext>
            </a:extLst>
          </p:cNvPr>
          <p:cNvSpPr>
            <a:spLocks noGrp="1"/>
          </p:cNvSpPr>
          <p:nvPr>
            <p:ph idx="1"/>
          </p:nvPr>
        </p:nvSpPr>
        <p:spPr>
          <a:xfrm>
            <a:off x="527051" y="1114624"/>
            <a:ext cx="11207749" cy="4876601"/>
          </a:xfrm>
        </p:spPr>
        <p:txBody>
          <a:bodyPr/>
          <a:lstStyle/>
          <a:p>
            <a:pPr marL="0" indent="0">
              <a:buNone/>
            </a:pPr>
            <a:r>
              <a:rPr lang="en-GB" b="1" dirty="0">
                <a:solidFill>
                  <a:schemeClr val="accent4"/>
                </a:solidFill>
              </a:rPr>
              <a:t>26 June 2021 is Day 1 of our new Probation Service – this means:</a:t>
            </a:r>
          </a:p>
          <a:p>
            <a:pPr marL="0" indent="0">
              <a:buNone/>
            </a:pPr>
            <a:r>
              <a:rPr lang="en-GB" b="1" dirty="0">
                <a:solidFill>
                  <a:schemeClr val="tx2"/>
                </a:solidFill>
              </a:rPr>
              <a:t>People</a:t>
            </a:r>
          </a:p>
          <a:p>
            <a:pPr lvl="0"/>
            <a:r>
              <a:rPr lang="en-GB" dirty="0"/>
              <a:t>CRC colleagues join the new unified Probation Service or transition to one of our specialist intervention providers</a:t>
            </a:r>
          </a:p>
          <a:p>
            <a:pPr lvl="0"/>
            <a:r>
              <a:rPr lang="en-GB" dirty="0"/>
              <a:t>From this point on, we will begin implementing our planned reforms, including:</a:t>
            </a:r>
          </a:p>
          <a:p>
            <a:pPr lvl="2"/>
            <a:r>
              <a:rPr lang="en-GB" dirty="0"/>
              <a:t>Developing a professional register, underpinned by ethical and training standards </a:t>
            </a:r>
          </a:p>
          <a:p>
            <a:pPr lvl="2"/>
            <a:r>
              <a:rPr lang="en-GB" dirty="0"/>
              <a:t>Delivering the training, qualifications and professional recognition for probation practitioners that they need and deserve for long and effective careers</a:t>
            </a:r>
          </a:p>
          <a:p>
            <a:pPr marL="0" indent="0">
              <a:buNone/>
            </a:pPr>
            <a:r>
              <a:rPr lang="en-GB" b="1" dirty="0">
                <a:solidFill>
                  <a:schemeClr val="tx2"/>
                </a:solidFill>
              </a:rPr>
              <a:t>Organisation</a:t>
            </a:r>
          </a:p>
          <a:p>
            <a:pPr lvl="0"/>
            <a:r>
              <a:rPr lang="en-GB" dirty="0"/>
              <a:t>We are simplifying probation delivery, making it easier for those we work with and giving us greater control of staff and resources to deliver reform</a:t>
            </a:r>
          </a:p>
          <a:p>
            <a:pPr lvl="0"/>
            <a:r>
              <a:rPr lang="en-GB" dirty="0"/>
              <a:t>We begin to move to our </a:t>
            </a:r>
            <a:r>
              <a:rPr lang="en-GB" u="sng" dirty="0">
                <a:hlinkClick r:id="rId2"/>
              </a:rPr>
              <a:t>Target Operating Model</a:t>
            </a:r>
            <a:r>
              <a:rPr lang="en-GB" dirty="0"/>
              <a:t>, which sets out our intentions for the future system </a:t>
            </a:r>
          </a:p>
          <a:p>
            <a:pPr marL="0" indent="0">
              <a:buNone/>
            </a:pPr>
            <a:endParaRPr lang="en-GB" sz="1800" dirty="0"/>
          </a:p>
          <a:p>
            <a:endParaRPr lang="en-GB" dirty="0"/>
          </a:p>
        </p:txBody>
      </p:sp>
      <p:sp>
        <p:nvSpPr>
          <p:cNvPr id="4" name="Slide Number Placeholder 3">
            <a:extLst>
              <a:ext uri="{FF2B5EF4-FFF2-40B4-BE49-F238E27FC236}">
                <a16:creationId xmlns:a16="http://schemas.microsoft.com/office/drawing/2014/main" id="{D4C4F68D-8B4C-417D-AA8F-53130B621CAB}"/>
              </a:ext>
            </a:extLst>
          </p:cNvPr>
          <p:cNvSpPr>
            <a:spLocks noGrp="1"/>
          </p:cNvSpPr>
          <p:nvPr>
            <p:ph type="sldNum" sz="quarter" idx="10"/>
          </p:nvPr>
        </p:nvSpPr>
        <p:spPr/>
        <p:txBody>
          <a:bodyPr/>
          <a:lstStyle/>
          <a:p>
            <a:pPr>
              <a:defRPr/>
            </a:pPr>
            <a:fld id="{8DA62C57-F68F-4167-9CC7-0D93D0D78B03}" type="slidenum">
              <a:rPr lang="en-GB" smtClean="0"/>
              <a:pPr>
                <a:defRPr/>
              </a:pPr>
              <a:t>4</a:t>
            </a:fld>
            <a:endParaRPr lang="en-GB" dirty="0"/>
          </a:p>
        </p:txBody>
      </p:sp>
    </p:spTree>
    <p:extLst>
      <p:ext uri="{BB962C8B-B14F-4D97-AF65-F5344CB8AC3E}">
        <p14:creationId xmlns:p14="http://schemas.microsoft.com/office/powerpoint/2010/main" val="1902591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680B-240A-4590-B7B0-D2D722E904E7}"/>
              </a:ext>
            </a:extLst>
          </p:cNvPr>
          <p:cNvSpPr>
            <a:spLocks noGrp="1"/>
          </p:cNvSpPr>
          <p:nvPr>
            <p:ph type="title"/>
          </p:nvPr>
        </p:nvSpPr>
        <p:spPr/>
        <p:txBody>
          <a:bodyPr/>
          <a:lstStyle/>
          <a:p>
            <a:r>
              <a:rPr lang="en-GB" dirty="0"/>
              <a:t>Your feedback and questions </a:t>
            </a:r>
          </a:p>
        </p:txBody>
      </p:sp>
      <p:sp>
        <p:nvSpPr>
          <p:cNvPr id="4" name="Slide Number Placeholder 3">
            <a:extLst>
              <a:ext uri="{FF2B5EF4-FFF2-40B4-BE49-F238E27FC236}">
                <a16:creationId xmlns:a16="http://schemas.microsoft.com/office/drawing/2014/main" id="{78F2947B-B9A6-486A-886A-A801B9C8A04F}"/>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pic>
        <p:nvPicPr>
          <p:cNvPr id="6" name="Graphic 5" descr="Questions">
            <a:extLst>
              <a:ext uri="{FF2B5EF4-FFF2-40B4-BE49-F238E27FC236}">
                <a16:creationId xmlns:a16="http://schemas.microsoft.com/office/drawing/2014/main" id="{2E069AC4-58A5-4C3E-8F4A-A2A17F7035A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385" t="4693" r="5879" b="5357"/>
          <a:stretch/>
        </p:blipFill>
        <p:spPr>
          <a:xfrm>
            <a:off x="6284877" y="1079649"/>
            <a:ext cx="3587377" cy="3808138"/>
          </a:xfrm>
          <a:prstGeom prst="rect">
            <a:avLst/>
          </a:prstGeom>
        </p:spPr>
      </p:pic>
      <p:pic>
        <p:nvPicPr>
          <p:cNvPr id="10" name="Graphic 9" descr="Group brainstorm">
            <a:extLst>
              <a:ext uri="{FF2B5EF4-FFF2-40B4-BE49-F238E27FC236}">
                <a16:creationId xmlns:a16="http://schemas.microsoft.com/office/drawing/2014/main" id="{04734E74-1DB1-4620-A90C-CF0FBEB8C72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030" t="9063" r="7300" b="8726"/>
          <a:stretch/>
        </p:blipFill>
        <p:spPr>
          <a:xfrm>
            <a:off x="2524125" y="1157383"/>
            <a:ext cx="3751227" cy="3730404"/>
          </a:xfrm>
          <a:prstGeom prst="rect">
            <a:avLst/>
          </a:prstGeom>
        </p:spPr>
      </p:pic>
      <p:sp>
        <p:nvSpPr>
          <p:cNvPr id="7" name="Rectangle 6">
            <a:extLst>
              <a:ext uri="{FF2B5EF4-FFF2-40B4-BE49-F238E27FC236}">
                <a16:creationId xmlns:a16="http://schemas.microsoft.com/office/drawing/2014/main" id="{AA8C59BD-AAF4-4E5F-9DE0-944D8ADE41AE}"/>
              </a:ext>
            </a:extLst>
          </p:cNvPr>
          <p:cNvSpPr/>
          <p:nvPr/>
        </p:nvSpPr>
        <p:spPr>
          <a:xfrm>
            <a:off x="527051" y="5136772"/>
            <a:ext cx="11132149" cy="954107"/>
          </a:xfrm>
          <a:prstGeom prst="rect">
            <a:avLst/>
          </a:prstGeom>
        </p:spPr>
        <p:txBody>
          <a:bodyPr wrap="square">
            <a:spAutoFit/>
          </a:bodyPr>
          <a:lstStyle/>
          <a:p>
            <a:pPr marL="0" indent="0" algn="ctr">
              <a:buNone/>
            </a:pPr>
            <a:r>
              <a:rPr lang="en-GB" sz="2800" dirty="0">
                <a:latin typeface="+mn-lt"/>
              </a:rPr>
              <a:t>Please email [</a:t>
            </a:r>
            <a:r>
              <a:rPr lang="en-GB" sz="2800" dirty="0">
                <a:highlight>
                  <a:srgbClr val="FFFF00"/>
                </a:highlight>
                <a:latin typeface="+mn-lt"/>
              </a:rPr>
              <a:t>insert your region’s preferred transition / change Outlook account</a:t>
            </a:r>
            <a:r>
              <a:rPr lang="en-GB" sz="2800" dirty="0">
                <a:latin typeface="+mn-lt"/>
              </a:rPr>
              <a:t>]</a:t>
            </a:r>
          </a:p>
        </p:txBody>
      </p:sp>
    </p:spTree>
    <p:extLst>
      <p:ext uri="{BB962C8B-B14F-4D97-AF65-F5344CB8AC3E}">
        <p14:creationId xmlns:p14="http://schemas.microsoft.com/office/powerpoint/2010/main" val="100091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3F8385-B2EE-4C4B-A5AE-5422A7EB68C6}"/>
              </a:ext>
            </a:extLst>
          </p:cNvPr>
          <p:cNvSpPr>
            <a:spLocks noGrp="1"/>
          </p:cNvSpPr>
          <p:nvPr>
            <p:ph idx="1"/>
          </p:nvPr>
        </p:nvSpPr>
        <p:spPr>
          <a:xfrm>
            <a:off x="8563" y="2149867"/>
            <a:ext cx="11989942" cy="2558265"/>
          </a:xfrm>
        </p:spPr>
        <p:txBody>
          <a:bodyPr/>
          <a:lstStyle/>
          <a:p>
            <a:pPr marL="0" indent="0" algn="ctr">
              <a:buNone/>
            </a:pPr>
            <a:r>
              <a:rPr lang="en-GB" sz="15000" b="1" dirty="0">
                <a:solidFill>
                  <a:schemeClr val="accent4">
                    <a:lumMod val="50000"/>
                  </a:schemeClr>
                </a:solidFill>
                <a:latin typeface="Ink Free" panose="03080402000500000000" pitchFamily="66" charset="0"/>
              </a:rPr>
              <a:t>T</a:t>
            </a:r>
            <a:r>
              <a:rPr lang="en-GB" sz="15000" b="1" dirty="0">
                <a:solidFill>
                  <a:schemeClr val="accent4">
                    <a:lumMod val="75000"/>
                  </a:schemeClr>
                </a:solidFill>
                <a:latin typeface="Ink Free" panose="03080402000500000000" pitchFamily="66" charset="0"/>
              </a:rPr>
              <a:t>H</a:t>
            </a:r>
            <a:r>
              <a:rPr lang="en-GB" sz="15000" b="1" dirty="0">
                <a:solidFill>
                  <a:schemeClr val="accent4">
                    <a:lumMod val="60000"/>
                    <a:lumOff val="40000"/>
                  </a:schemeClr>
                </a:solidFill>
                <a:latin typeface="Ink Free" panose="03080402000500000000" pitchFamily="66" charset="0"/>
              </a:rPr>
              <a:t>A</a:t>
            </a:r>
            <a:r>
              <a:rPr lang="en-GB" sz="15000" b="1" dirty="0">
                <a:solidFill>
                  <a:schemeClr val="accent4">
                    <a:lumMod val="40000"/>
                    <a:lumOff val="60000"/>
                  </a:schemeClr>
                </a:solidFill>
                <a:latin typeface="Ink Free" panose="03080402000500000000" pitchFamily="66" charset="0"/>
              </a:rPr>
              <a:t>N</a:t>
            </a:r>
            <a:r>
              <a:rPr lang="en-GB" sz="15000" b="1" dirty="0">
                <a:solidFill>
                  <a:schemeClr val="accent4">
                    <a:lumMod val="20000"/>
                    <a:lumOff val="80000"/>
                  </a:schemeClr>
                </a:solidFill>
                <a:latin typeface="Ink Free" panose="03080402000500000000" pitchFamily="66" charset="0"/>
              </a:rPr>
              <a:t>K</a:t>
            </a:r>
            <a:r>
              <a:rPr lang="en-GB" sz="15000" b="1" dirty="0">
                <a:latin typeface="Ink Free" panose="03080402000500000000" pitchFamily="66" charset="0"/>
              </a:rPr>
              <a:t> </a:t>
            </a:r>
            <a:r>
              <a:rPr lang="en-GB" sz="15000" b="1" dirty="0">
                <a:solidFill>
                  <a:schemeClr val="tx2">
                    <a:lumMod val="40000"/>
                    <a:lumOff val="60000"/>
                  </a:schemeClr>
                </a:solidFill>
                <a:latin typeface="Ink Free" panose="03080402000500000000" pitchFamily="66" charset="0"/>
              </a:rPr>
              <a:t>Y</a:t>
            </a:r>
            <a:r>
              <a:rPr lang="en-GB" sz="15000" b="1" dirty="0">
                <a:solidFill>
                  <a:schemeClr val="accent2">
                    <a:lumMod val="75000"/>
                  </a:schemeClr>
                </a:solidFill>
                <a:latin typeface="Ink Free" panose="03080402000500000000" pitchFamily="66" charset="0"/>
              </a:rPr>
              <a:t>O</a:t>
            </a:r>
            <a:r>
              <a:rPr lang="en-GB" sz="15000" b="1" dirty="0">
                <a:solidFill>
                  <a:schemeClr val="accent3">
                    <a:lumMod val="50000"/>
                  </a:schemeClr>
                </a:solidFill>
                <a:latin typeface="Ink Free" panose="03080402000500000000" pitchFamily="66" charset="0"/>
              </a:rPr>
              <a:t>U</a:t>
            </a:r>
          </a:p>
        </p:txBody>
      </p:sp>
      <p:sp>
        <p:nvSpPr>
          <p:cNvPr id="4" name="Slide Number Placeholder 3">
            <a:extLst>
              <a:ext uri="{FF2B5EF4-FFF2-40B4-BE49-F238E27FC236}">
                <a16:creationId xmlns:a16="http://schemas.microsoft.com/office/drawing/2014/main" id="{4930F0E9-CD3D-434F-B1F0-53A30802CEA8}"/>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25197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B5C3-D648-4840-947E-AA40EDF45878}"/>
              </a:ext>
            </a:extLst>
          </p:cNvPr>
          <p:cNvSpPr>
            <a:spLocks noGrp="1"/>
          </p:cNvSpPr>
          <p:nvPr>
            <p:ph type="title"/>
          </p:nvPr>
        </p:nvSpPr>
        <p:spPr>
          <a:xfrm>
            <a:off x="530400" y="411363"/>
            <a:ext cx="11131200" cy="511174"/>
          </a:xfrm>
        </p:spPr>
        <p:txBody>
          <a:bodyPr/>
          <a:lstStyle/>
          <a:p>
            <a:r>
              <a:rPr lang="en-GB" dirty="0"/>
              <a:t>Day 1:  what it means</a:t>
            </a:r>
          </a:p>
        </p:txBody>
      </p:sp>
      <p:sp>
        <p:nvSpPr>
          <p:cNvPr id="3" name="Content Placeholder 2">
            <a:extLst>
              <a:ext uri="{FF2B5EF4-FFF2-40B4-BE49-F238E27FC236}">
                <a16:creationId xmlns:a16="http://schemas.microsoft.com/office/drawing/2014/main" id="{0DC38817-5E97-46BF-A63D-3232493C1E4C}"/>
              </a:ext>
            </a:extLst>
          </p:cNvPr>
          <p:cNvSpPr>
            <a:spLocks noGrp="1"/>
          </p:cNvSpPr>
          <p:nvPr>
            <p:ph idx="1"/>
          </p:nvPr>
        </p:nvSpPr>
        <p:spPr>
          <a:xfrm>
            <a:off x="180976" y="917775"/>
            <a:ext cx="12011024" cy="5324276"/>
          </a:xfrm>
        </p:spPr>
        <p:txBody>
          <a:bodyPr/>
          <a:lstStyle/>
          <a:p>
            <a:pPr marL="0" indent="0">
              <a:buNone/>
            </a:pPr>
            <a:r>
              <a:rPr lang="en-GB" b="1" dirty="0">
                <a:solidFill>
                  <a:schemeClr val="tx2"/>
                </a:solidFill>
              </a:rPr>
              <a:t>Operations </a:t>
            </a:r>
          </a:p>
          <a:p>
            <a:pPr lvl="0"/>
            <a:r>
              <a:rPr lang="en-GB" sz="1700" dirty="0"/>
              <a:t>CRC contracts end</a:t>
            </a:r>
          </a:p>
          <a:p>
            <a:pPr lvl="0"/>
            <a:r>
              <a:rPr lang="en-GB" sz="1700" dirty="0"/>
              <a:t>All offender management services in England and Wales sit within our new Probation Service, structured as 11 regions and Wales</a:t>
            </a:r>
          </a:p>
          <a:p>
            <a:pPr lvl="0"/>
            <a:r>
              <a:rPr lang="en-GB" sz="1700" dirty="0"/>
              <a:t>Sentence management will be the responsibility of our new Probation Service, along with Accredited Programmes, Unpaid Work and Structured Interventions </a:t>
            </a:r>
          </a:p>
          <a:p>
            <a:pPr lvl="0"/>
            <a:r>
              <a:rPr lang="en-GB" sz="1700" dirty="0"/>
              <a:t>Other interventions that meet rehabilitative and resettlement needs will be delivered by Commissioned Rehabilitative Service providers, with cases managed according to the risk, need and sentence type  </a:t>
            </a:r>
          </a:p>
          <a:p>
            <a:r>
              <a:rPr lang="en-GB" sz="1700" dirty="0"/>
              <a:t>For resettlement, we have created an enhanced pre release system.  A community responsible officer will lead on all the pre release activities, undertaking a comprehensive assessment and developing a sentence plan aligned to need, risk, and victim issues. This will increase to individuals prior to release during the final phase of prison, through to transition and post release</a:t>
            </a:r>
          </a:p>
          <a:p>
            <a:pPr lvl="0"/>
            <a:r>
              <a:rPr lang="en-GB" sz="1700" dirty="0"/>
              <a:t>We have welcomed a number of partners to support us in Employment, Training &amp; Education, Accommodation and Personal Wellbeing and Women’s Services, who have been awarded around £200m of Government funding to help cut crime in our new probation system  </a:t>
            </a:r>
          </a:p>
          <a:p>
            <a:pPr lvl="0"/>
            <a:r>
              <a:rPr lang="en-GB" sz="1700" dirty="0"/>
              <a:t>These changes will deliver a stronger, more stable probation system that will reduce reoffending, support victims of crime and keep the public safe</a:t>
            </a:r>
          </a:p>
          <a:p>
            <a:endParaRPr lang="en-GB" dirty="0"/>
          </a:p>
        </p:txBody>
      </p:sp>
      <p:sp>
        <p:nvSpPr>
          <p:cNvPr id="4" name="Slide Number Placeholder 3">
            <a:extLst>
              <a:ext uri="{FF2B5EF4-FFF2-40B4-BE49-F238E27FC236}">
                <a16:creationId xmlns:a16="http://schemas.microsoft.com/office/drawing/2014/main" id="{D4C4F68D-8B4C-417D-AA8F-53130B621CAB}"/>
              </a:ext>
            </a:extLst>
          </p:cNvPr>
          <p:cNvSpPr>
            <a:spLocks noGrp="1"/>
          </p:cNvSpPr>
          <p:nvPr>
            <p:ph type="sldNum" sz="quarter" idx="10"/>
          </p:nvPr>
        </p:nvSpPr>
        <p:spPr/>
        <p:txBody>
          <a:bodyPr/>
          <a:lstStyle/>
          <a:p>
            <a:pPr>
              <a:defRPr/>
            </a:pPr>
            <a:fld id="{8DA62C57-F68F-4167-9CC7-0D93D0D78B03}" type="slidenum">
              <a:rPr lang="en-GB" smtClean="0"/>
              <a:pPr>
                <a:defRPr/>
              </a:pPr>
              <a:t>5</a:t>
            </a:fld>
            <a:endParaRPr lang="en-GB" dirty="0"/>
          </a:p>
        </p:txBody>
      </p:sp>
    </p:spTree>
    <p:extLst>
      <p:ext uri="{BB962C8B-B14F-4D97-AF65-F5344CB8AC3E}">
        <p14:creationId xmlns:p14="http://schemas.microsoft.com/office/powerpoint/2010/main" val="196884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A8938-90BF-4472-AEA5-36D015F43F3A}"/>
              </a:ext>
            </a:extLst>
          </p:cNvPr>
          <p:cNvSpPr>
            <a:spLocks noGrp="1"/>
          </p:cNvSpPr>
          <p:nvPr>
            <p:ph type="title"/>
          </p:nvPr>
        </p:nvSpPr>
        <p:spPr/>
        <p:txBody>
          <a:bodyPr/>
          <a:lstStyle/>
          <a:p>
            <a:r>
              <a:rPr lang="en-GB" dirty="0"/>
              <a:t>Day 1:  get involved in a national all staff event </a:t>
            </a:r>
          </a:p>
        </p:txBody>
      </p:sp>
      <p:sp>
        <p:nvSpPr>
          <p:cNvPr id="3" name="Content Placeholder 2">
            <a:extLst>
              <a:ext uri="{FF2B5EF4-FFF2-40B4-BE49-F238E27FC236}">
                <a16:creationId xmlns:a16="http://schemas.microsoft.com/office/drawing/2014/main" id="{60569720-EDE5-44EE-8DEF-252F889D6AD0}"/>
              </a:ext>
            </a:extLst>
          </p:cNvPr>
          <p:cNvSpPr>
            <a:spLocks noGrp="1"/>
          </p:cNvSpPr>
          <p:nvPr>
            <p:ph idx="1"/>
          </p:nvPr>
        </p:nvSpPr>
        <p:spPr/>
        <p:txBody>
          <a:bodyPr/>
          <a:lstStyle/>
          <a:p>
            <a:r>
              <a:rPr lang="en-GB" dirty="0"/>
              <a:t>26 June 2021 is Day 1 of our new unified Probation Service</a:t>
            </a:r>
          </a:p>
          <a:p>
            <a:pPr lvl="0"/>
            <a:r>
              <a:rPr lang="en-GB" dirty="0"/>
              <a:t>Jo Farrar and Amy Rees are hosting an all staff event on 28 June at 4.00pm to welcome everyone to our new Probation Service </a:t>
            </a:r>
          </a:p>
          <a:p>
            <a:pPr lvl="2"/>
            <a:r>
              <a:rPr lang="en-GB" dirty="0"/>
              <a:t>To join this live event, please click on this link:  </a:t>
            </a:r>
            <a:r>
              <a:rPr lang="en-GB" u="sng" dirty="0">
                <a:hlinkClick r:id="rId2"/>
              </a:rPr>
              <a:t>all staff event with Jo Farrar and Amy Rees</a:t>
            </a:r>
            <a:r>
              <a:rPr lang="en-GB" u="sng" dirty="0"/>
              <a:t> </a:t>
            </a:r>
            <a:r>
              <a:rPr lang="en-GB" dirty="0"/>
              <a:t> </a:t>
            </a:r>
          </a:p>
          <a:p>
            <a:pPr lvl="0"/>
            <a:r>
              <a:rPr lang="en-GB" dirty="0"/>
              <a:t>This will be an informal session to bring us all together on the first working day of our new unified Probation Service and will complement what we have going on regionally</a:t>
            </a:r>
          </a:p>
          <a:p>
            <a:pPr lvl="0"/>
            <a:r>
              <a:rPr lang="en-GB" dirty="0"/>
              <a:t>During the event we will hear from Jo and Amy on why unification is so important for the future of probation, what they’re excited about for the future and what it means for you.</a:t>
            </a:r>
          </a:p>
          <a:p>
            <a:pPr lvl="0"/>
            <a:r>
              <a:rPr lang="en-GB" dirty="0"/>
              <a:t>Please join if you are able and spread the word. Details on how to join will be made available nearer the time.</a:t>
            </a:r>
          </a:p>
        </p:txBody>
      </p:sp>
      <p:sp>
        <p:nvSpPr>
          <p:cNvPr id="4" name="Slide Number Placeholder 3">
            <a:extLst>
              <a:ext uri="{FF2B5EF4-FFF2-40B4-BE49-F238E27FC236}">
                <a16:creationId xmlns:a16="http://schemas.microsoft.com/office/drawing/2014/main" id="{1F984B52-679C-4880-9888-6A99CBE1198D}"/>
              </a:ext>
            </a:extLst>
          </p:cNvPr>
          <p:cNvSpPr>
            <a:spLocks noGrp="1"/>
          </p:cNvSpPr>
          <p:nvPr>
            <p:ph type="sldNum" sz="quarter" idx="10"/>
          </p:nvPr>
        </p:nvSpPr>
        <p:spPr/>
        <p:txBody>
          <a:bodyPr/>
          <a:lstStyle/>
          <a:p>
            <a:pPr>
              <a:defRPr/>
            </a:pPr>
            <a:fld id="{8DA62C57-F68F-4167-9CC7-0D93D0D78B03}" type="slidenum">
              <a:rPr lang="en-GB" smtClean="0"/>
              <a:pPr>
                <a:defRPr/>
              </a:pPr>
              <a:t>6</a:t>
            </a:fld>
            <a:endParaRPr lang="en-GB" dirty="0"/>
          </a:p>
        </p:txBody>
      </p:sp>
    </p:spTree>
    <p:extLst>
      <p:ext uri="{BB962C8B-B14F-4D97-AF65-F5344CB8AC3E}">
        <p14:creationId xmlns:p14="http://schemas.microsoft.com/office/powerpoint/2010/main" val="327421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90F0-7BCB-45B2-8D2A-6D410687771C}"/>
              </a:ext>
            </a:extLst>
          </p:cNvPr>
          <p:cNvSpPr>
            <a:spLocks noGrp="1"/>
          </p:cNvSpPr>
          <p:nvPr>
            <p:ph type="title"/>
          </p:nvPr>
        </p:nvSpPr>
        <p:spPr/>
        <p:txBody>
          <a:bodyPr/>
          <a:lstStyle/>
          <a:p>
            <a:r>
              <a:rPr lang="en-GB" dirty="0"/>
              <a:t>Day 1:  get involved in our regional event/s</a:t>
            </a:r>
          </a:p>
        </p:txBody>
      </p:sp>
      <p:sp>
        <p:nvSpPr>
          <p:cNvPr id="3" name="Content Placeholder 2">
            <a:extLst>
              <a:ext uri="{FF2B5EF4-FFF2-40B4-BE49-F238E27FC236}">
                <a16:creationId xmlns:a16="http://schemas.microsoft.com/office/drawing/2014/main" id="{A398F7CF-25E8-44F5-B646-612ECE57E2D4}"/>
              </a:ext>
            </a:extLst>
          </p:cNvPr>
          <p:cNvSpPr>
            <a:spLocks noGrp="1"/>
          </p:cNvSpPr>
          <p:nvPr>
            <p:ph idx="1"/>
          </p:nvPr>
        </p:nvSpPr>
        <p:spPr/>
        <p:txBody>
          <a:bodyPr/>
          <a:lstStyle/>
          <a:p>
            <a:r>
              <a:rPr lang="en-GB" dirty="0">
                <a:highlight>
                  <a:srgbClr val="FFFF00"/>
                </a:highlight>
              </a:rPr>
              <a:t>Regions to insert their local staff events</a:t>
            </a:r>
          </a:p>
        </p:txBody>
      </p:sp>
      <p:sp>
        <p:nvSpPr>
          <p:cNvPr id="4" name="Slide Number Placeholder 3">
            <a:extLst>
              <a:ext uri="{FF2B5EF4-FFF2-40B4-BE49-F238E27FC236}">
                <a16:creationId xmlns:a16="http://schemas.microsoft.com/office/drawing/2014/main" id="{04C2110B-384B-44D1-AE31-0EABC5022CD2}"/>
              </a:ext>
            </a:extLst>
          </p:cNvPr>
          <p:cNvSpPr>
            <a:spLocks noGrp="1"/>
          </p:cNvSpPr>
          <p:nvPr>
            <p:ph type="sldNum" sz="quarter" idx="10"/>
          </p:nvPr>
        </p:nvSpPr>
        <p:spPr/>
        <p:txBody>
          <a:bodyPr/>
          <a:lstStyle/>
          <a:p>
            <a:pPr>
              <a:defRPr/>
            </a:pPr>
            <a:fld id="{8DA62C57-F68F-4167-9CC7-0D93D0D78B03}" type="slidenum">
              <a:rPr lang="en-GB" smtClean="0"/>
              <a:pPr>
                <a:defRPr/>
              </a:pPr>
              <a:t>7</a:t>
            </a:fld>
            <a:endParaRPr lang="en-GB" dirty="0"/>
          </a:p>
        </p:txBody>
      </p:sp>
    </p:spTree>
    <p:extLst>
      <p:ext uri="{BB962C8B-B14F-4D97-AF65-F5344CB8AC3E}">
        <p14:creationId xmlns:p14="http://schemas.microsoft.com/office/powerpoint/2010/main" val="4004832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BED5-426D-41AD-B26A-7505F0F2DAD7}"/>
              </a:ext>
            </a:extLst>
          </p:cNvPr>
          <p:cNvSpPr>
            <a:spLocks noGrp="1"/>
          </p:cNvSpPr>
          <p:nvPr>
            <p:ph type="title"/>
          </p:nvPr>
        </p:nvSpPr>
        <p:spPr/>
        <p:txBody>
          <a:bodyPr/>
          <a:lstStyle/>
          <a:p>
            <a:r>
              <a:rPr lang="en-GB" dirty="0"/>
              <a:t>Commissioned Rehabilitative Services Training Goes Live!</a:t>
            </a:r>
          </a:p>
        </p:txBody>
      </p:sp>
      <p:sp>
        <p:nvSpPr>
          <p:cNvPr id="3" name="Content Placeholder 2">
            <a:extLst>
              <a:ext uri="{FF2B5EF4-FFF2-40B4-BE49-F238E27FC236}">
                <a16:creationId xmlns:a16="http://schemas.microsoft.com/office/drawing/2014/main" id="{85058CA3-ABC1-4938-A675-5D02E5346988}"/>
              </a:ext>
            </a:extLst>
          </p:cNvPr>
          <p:cNvSpPr>
            <a:spLocks noGrp="1"/>
          </p:cNvSpPr>
          <p:nvPr>
            <p:ph sz="half" idx="1"/>
          </p:nvPr>
        </p:nvSpPr>
        <p:spPr>
          <a:xfrm>
            <a:off x="4227836" y="961630"/>
            <a:ext cx="7754886" cy="4742448"/>
          </a:xfrm>
        </p:spPr>
        <p:txBody>
          <a:bodyPr/>
          <a:lstStyle/>
          <a:p>
            <a:pPr marL="0" indent="0">
              <a:buNone/>
            </a:pPr>
            <a:r>
              <a:rPr lang="en-GB" sz="1400" b="1" dirty="0"/>
              <a:t>YOUR L&amp;D</a:t>
            </a:r>
          </a:p>
          <a:p>
            <a:r>
              <a:rPr lang="en-GB" sz="1600" dirty="0"/>
              <a:t>A new CRS Learning Pack highlights what is new, what is expected and includes practical tools and guidance.  </a:t>
            </a:r>
          </a:p>
          <a:p>
            <a:r>
              <a:rPr lang="en-GB" sz="1600" dirty="0"/>
              <a:t>Resources have been divided into two sections: </a:t>
            </a:r>
            <a:r>
              <a:rPr lang="en-GB" sz="1600" i="1" dirty="0"/>
              <a:t>Best Practice around Commissioned Rehabilitative Services (CRS)</a:t>
            </a:r>
            <a:r>
              <a:rPr lang="en-GB" sz="1600" dirty="0"/>
              <a:t> and </a:t>
            </a:r>
            <a:r>
              <a:rPr lang="en-GB" sz="1600" i="1" dirty="0"/>
              <a:t>How to use the new Digital system (Refer and Monitor) to support CRS delivery</a:t>
            </a:r>
            <a:r>
              <a:rPr lang="en-GB" sz="1600" dirty="0"/>
              <a:t>  </a:t>
            </a:r>
          </a:p>
          <a:p>
            <a:pPr marL="342900" indent="-342900">
              <a:buFont typeface="+mj-lt"/>
              <a:buAutoNum type="arabicPeriod"/>
            </a:pPr>
            <a:r>
              <a:rPr lang="en-GB" sz="1600" dirty="0"/>
              <a:t>Learning will involve familiarisation with these resources and for OM Staff, Court Staff and ETTG Staff, completion of a Knowledge Check. This Check can be taken multiple times until passed </a:t>
            </a:r>
          </a:p>
          <a:p>
            <a:pPr marL="342900" indent="-342900">
              <a:buFont typeface="+mj-lt"/>
              <a:buAutoNum type="arabicPeriod"/>
            </a:pPr>
            <a:r>
              <a:rPr lang="en-GB" sz="1600" dirty="0"/>
              <a:t>OM staff, ETTG Staff and CRS Change Champions will need to access the full learning content.   </a:t>
            </a:r>
          </a:p>
          <a:p>
            <a:pPr marL="342900" indent="-342900">
              <a:buFont typeface="+mj-lt"/>
              <a:buAutoNum type="arabicPeriod"/>
            </a:pPr>
            <a:r>
              <a:rPr lang="en-GB" sz="1600" dirty="0"/>
              <a:t>Court, Administrators, Interventions, UPW and various other non-operational staff will need to access a select blend of the learning products. This includes for UPW Staff, Interventions Staff and various other non-operational staff a CRS general overview course.  </a:t>
            </a:r>
          </a:p>
          <a:p>
            <a:r>
              <a:rPr lang="en-GB" sz="1600" dirty="0"/>
              <a:t>A full list of non-operational staff and requirements are listed on the </a:t>
            </a:r>
            <a:r>
              <a:rPr lang="en-GB" sz="1600" dirty="0">
                <a:hlinkClick r:id="rId2"/>
              </a:rPr>
              <a:t>Welcome Hub </a:t>
            </a:r>
            <a:r>
              <a:rPr lang="en-GB" sz="1600" dirty="0"/>
              <a:t> and a more detailed breakdown of what you will need to complete is available in MyLearning.  </a:t>
            </a:r>
            <a:r>
              <a:rPr lang="en-GB" sz="1200" dirty="0"/>
              <a:t> </a:t>
            </a:r>
          </a:p>
        </p:txBody>
      </p:sp>
      <p:sp>
        <p:nvSpPr>
          <p:cNvPr id="4" name="Content Placeholder 3">
            <a:extLst>
              <a:ext uri="{FF2B5EF4-FFF2-40B4-BE49-F238E27FC236}">
                <a16:creationId xmlns:a16="http://schemas.microsoft.com/office/drawing/2014/main" id="{018B4EB1-57FD-4A29-A3F1-CEADBA6F5ED3}"/>
              </a:ext>
            </a:extLst>
          </p:cNvPr>
          <p:cNvSpPr>
            <a:spLocks noGrp="1"/>
          </p:cNvSpPr>
          <p:nvPr>
            <p:ph sz="half" idx="2"/>
          </p:nvPr>
        </p:nvSpPr>
        <p:spPr>
          <a:xfrm>
            <a:off x="527051" y="961630"/>
            <a:ext cx="3425516" cy="4421531"/>
          </a:xfrm>
        </p:spPr>
        <p:txBody>
          <a:bodyPr/>
          <a:lstStyle/>
          <a:p>
            <a:pPr marL="0" indent="0">
              <a:buNone/>
            </a:pPr>
            <a:r>
              <a:rPr lang="en-GB" sz="1400" b="1" dirty="0"/>
              <a:t>OVERVIEW</a:t>
            </a:r>
          </a:p>
          <a:p>
            <a:r>
              <a:rPr lang="en-GB" sz="1600" dirty="0"/>
              <a:t>From 26 June there will be a range of services available from specialist external providers to meet key areas of rehabilitative services. Contracted providers of these services will work closely with probation practitioners and community interventions teams to ensure the best outcomes for people on probation.   </a:t>
            </a:r>
          </a:p>
          <a:p>
            <a:endParaRPr lang="en-GB" sz="1600" dirty="0"/>
          </a:p>
          <a:p>
            <a:r>
              <a:rPr lang="en-GB" sz="1600" dirty="0"/>
              <a:t>A new ‘Refer and Monitor an Intervention’ digital service will enable Commissioned Rehabilitative Services (CRS) to be searched and selected for referrals.   </a:t>
            </a:r>
          </a:p>
          <a:p>
            <a:pPr marL="0" indent="0">
              <a:buNone/>
            </a:pPr>
            <a:endParaRPr lang="en-GB" sz="1400" dirty="0"/>
          </a:p>
          <a:p>
            <a:endParaRPr lang="en-GB" sz="1400" dirty="0"/>
          </a:p>
          <a:p>
            <a:r>
              <a:rPr lang="en-GB" sz="1400" dirty="0"/>
              <a:t>  </a:t>
            </a:r>
          </a:p>
          <a:p>
            <a:endParaRPr lang="en-GB" sz="1400" dirty="0"/>
          </a:p>
        </p:txBody>
      </p:sp>
      <p:sp>
        <p:nvSpPr>
          <p:cNvPr id="5" name="Slide Number Placeholder 4">
            <a:extLst>
              <a:ext uri="{FF2B5EF4-FFF2-40B4-BE49-F238E27FC236}">
                <a16:creationId xmlns:a16="http://schemas.microsoft.com/office/drawing/2014/main" id="{41EF0740-9D3F-410D-8C6D-A81B0EE70749}"/>
              </a:ext>
            </a:extLst>
          </p:cNvPr>
          <p:cNvSpPr>
            <a:spLocks noGrp="1"/>
          </p:cNvSpPr>
          <p:nvPr>
            <p:ph type="sldNum" sz="quarter" idx="10"/>
          </p:nvPr>
        </p:nvSpPr>
        <p:spPr/>
        <p:txBody>
          <a:bodyPr/>
          <a:lstStyle/>
          <a:p>
            <a:pPr>
              <a:defRPr/>
            </a:pPr>
            <a:fld id="{59DE555A-AC9E-4839-8C44-F9B339F55923}" type="slidenum">
              <a:rPr lang="en-GB" smtClean="0"/>
              <a:pPr>
                <a:defRPr/>
              </a:pPr>
              <a:t>8</a:t>
            </a:fld>
            <a:endParaRPr lang="en-GB" dirty="0"/>
          </a:p>
        </p:txBody>
      </p:sp>
      <p:sp>
        <p:nvSpPr>
          <p:cNvPr id="6" name="Rectangle 5">
            <a:extLst>
              <a:ext uri="{FF2B5EF4-FFF2-40B4-BE49-F238E27FC236}">
                <a16:creationId xmlns:a16="http://schemas.microsoft.com/office/drawing/2014/main" id="{1E4C2F6A-93FC-4715-92E2-8BB5E0B6E165}"/>
              </a:ext>
            </a:extLst>
          </p:cNvPr>
          <p:cNvSpPr/>
          <p:nvPr/>
        </p:nvSpPr>
        <p:spPr>
          <a:xfrm>
            <a:off x="2967226" y="5940852"/>
            <a:ext cx="5837561" cy="553998"/>
          </a:xfrm>
          <a:prstGeom prst="rect">
            <a:avLst/>
          </a:prstGeom>
        </p:spPr>
        <p:txBody>
          <a:bodyPr wrap="square">
            <a:spAutoFit/>
          </a:bodyPr>
          <a:lstStyle/>
          <a:p>
            <a:pPr marL="0" indent="0">
              <a:buNone/>
            </a:pPr>
            <a:r>
              <a:rPr lang="en-GB" sz="1000" b="1" i="1" dirty="0"/>
              <a:t>Staff in Greater Manchester region are not required to take this learning package and will be contacted separately on the bespoke training designed for </a:t>
            </a:r>
            <a:r>
              <a:rPr lang="en-GB" sz="1000" b="1" dirty="0"/>
              <a:t>Greater Manchester Integrated Rehabilitative Services (GMIRS) roll out.  </a:t>
            </a:r>
          </a:p>
        </p:txBody>
      </p:sp>
    </p:spTree>
    <p:extLst>
      <p:ext uri="{BB962C8B-B14F-4D97-AF65-F5344CB8AC3E}">
        <p14:creationId xmlns:p14="http://schemas.microsoft.com/office/powerpoint/2010/main" val="48727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BED5-426D-41AD-B26A-7505F0F2DAD7}"/>
              </a:ext>
            </a:extLst>
          </p:cNvPr>
          <p:cNvSpPr>
            <a:spLocks noGrp="1"/>
          </p:cNvSpPr>
          <p:nvPr>
            <p:ph type="title"/>
          </p:nvPr>
        </p:nvSpPr>
        <p:spPr/>
        <p:txBody>
          <a:bodyPr/>
          <a:lstStyle/>
          <a:p>
            <a:r>
              <a:rPr lang="en-GB" dirty="0"/>
              <a:t>Commissioned Rehabilitative Services Training Goes Live!</a:t>
            </a:r>
          </a:p>
        </p:txBody>
      </p:sp>
      <p:sp>
        <p:nvSpPr>
          <p:cNvPr id="3" name="Content Placeholder 2">
            <a:extLst>
              <a:ext uri="{FF2B5EF4-FFF2-40B4-BE49-F238E27FC236}">
                <a16:creationId xmlns:a16="http://schemas.microsoft.com/office/drawing/2014/main" id="{85058CA3-ABC1-4938-A675-5D02E5346988}"/>
              </a:ext>
            </a:extLst>
          </p:cNvPr>
          <p:cNvSpPr>
            <a:spLocks noGrp="1"/>
          </p:cNvSpPr>
          <p:nvPr>
            <p:ph sz="half" idx="1"/>
          </p:nvPr>
        </p:nvSpPr>
        <p:spPr>
          <a:xfrm>
            <a:off x="6481124" y="952581"/>
            <a:ext cx="5491801" cy="3687900"/>
          </a:xfrm>
        </p:spPr>
        <p:txBody>
          <a:bodyPr/>
          <a:lstStyle/>
          <a:p>
            <a:pPr marL="0" indent="0">
              <a:buNone/>
            </a:pPr>
            <a:r>
              <a:rPr lang="en-GB" sz="1600" b="1" dirty="0"/>
              <a:t>Further information</a:t>
            </a:r>
            <a:r>
              <a:rPr lang="en-GB" sz="1600" dirty="0"/>
              <a:t>  </a:t>
            </a:r>
          </a:p>
          <a:p>
            <a:r>
              <a:rPr lang="en-GB" dirty="0"/>
              <a:t>Further information on Commissioned Rehabilitative Service can be found on the </a:t>
            </a:r>
            <a:r>
              <a:rPr lang="en-GB" u="sng" dirty="0">
                <a:hlinkClick r:id="rId2"/>
              </a:rPr>
              <a:t>HMPPS Intranet</a:t>
            </a:r>
            <a:r>
              <a:rPr lang="en-GB" dirty="0"/>
              <a:t> and </a:t>
            </a:r>
            <a:r>
              <a:rPr lang="en-GB" u="sng" dirty="0">
                <a:hlinkClick r:id="rId3"/>
              </a:rPr>
              <a:t>Welcome Hub</a:t>
            </a:r>
            <a:r>
              <a:rPr lang="en-GB" dirty="0"/>
              <a:t>  </a:t>
            </a:r>
          </a:p>
          <a:p>
            <a:pPr marL="0" indent="0">
              <a:buNone/>
            </a:pPr>
            <a:endParaRPr lang="en-GB" dirty="0"/>
          </a:p>
          <a:p>
            <a:r>
              <a:rPr lang="en-GB" u="sng" dirty="0">
                <a:hlinkClick r:id="rId4"/>
              </a:rPr>
              <a:t>Read an interview with Deborah James</a:t>
            </a:r>
            <a:r>
              <a:rPr lang="en-GB" dirty="0"/>
              <a:t>, one of the Programme Team who brought operational experience to help shape CRS and the Refer and Monitor Service. We asked what benefits staff should expect to see.</a:t>
            </a:r>
          </a:p>
        </p:txBody>
      </p:sp>
      <p:sp>
        <p:nvSpPr>
          <p:cNvPr id="4" name="Content Placeholder 3">
            <a:extLst>
              <a:ext uri="{FF2B5EF4-FFF2-40B4-BE49-F238E27FC236}">
                <a16:creationId xmlns:a16="http://schemas.microsoft.com/office/drawing/2014/main" id="{018B4EB1-57FD-4A29-A3F1-CEADBA6F5ED3}"/>
              </a:ext>
            </a:extLst>
          </p:cNvPr>
          <p:cNvSpPr>
            <a:spLocks noGrp="1"/>
          </p:cNvSpPr>
          <p:nvPr>
            <p:ph sz="half" idx="2"/>
          </p:nvPr>
        </p:nvSpPr>
        <p:spPr>
          <a:xfrm>
            <a:off x="523776" y="942976"/>
            <a:ext cx="5080612" cy="4755046"/>
          </a:xfrm>
        </p:spPr>
        <p:txBody>
          <a:bodyPr/>
          <a:lstStyle/>
          <a:p>
            <a:pPr marL="0" indent="0">
              <a:buNone/>
            </a:pPr>
            <a:r>
              <a:rPr lang="en-GB" sz="1600" b="1" dirty="0"/>
              <a:t>Next steps and availability</a:t>
            </a:r>
            <a:r>
              <a:rPr lang="en-GB" sz="1600" dirty="0"/>
              <a:t> </a:t>
            </a:r>
            <a:r>
              <a:rPr lang="en-GB" sz="1400" dirty="0"/>
              <a:t> </a:t>
            </a:r>
          </a:p>
          <a:p>
            <a:r>
              <a:rPr lang="en-GB" sz="1600" dirty="0"/>
              <a:t>The learning package is now accessible via My Learning with staff groups required to complete it before 26 June.  </a:t>
            </a:r>
          </a:p>
          <a:p>
            <a:r>
              <a:rPr lang="en-GB" sz="1600" dirty="0"/>
              <a:t>Current NPS staff will need to </a:t>
            </a:r>
            <a:r>
              <a:rPr lang="en-GB" sz="1600" u="sng" dirty="0">
                <a:hlinkClick r:id="rId5"/>
              </a:rPr>
              <a:t>Register</a:t>
            </a:r>
            <a:r>
              <a:rPr lang="en-GB" sz="1600" dirty="0"/>
              <a:t> on myLearning and can </a:t>
            </a:r>
            <a:r>
              <a:rPr lang="en-GB" sz="1600" u="sng" dirty="0">
                <a:hlinkClick r:id="rId6"/>
              </a:rPr>
              <a:t>access the learning</a:t>
            </a:r>
            <a:r>
              <a:rPr lang="en-GB" sz="1600" dirty="0">
                <a:hlinkClick r:id="rId6"/>
              </a:rPr>
              <a:t> here </a:t>
            </a:r>
            <a:r>
              <a:rPr lang="en-GB" sz="1600" dirty="0"/>
              <a:t> </a:t>
            </a:r>
          </a:p>
          <a:p>
            <a:r>
              <a:rPr lang="en-GB" sz="1600" dirty="0"/>
              <a:t>CRC staff moving to the Unified Probation Service will be required to access the Non-Directly Employed (NDE) Section of myLearning. Follow the online instructions. </a:t>
            </a:r>
          </a:p>
          <a:p>
            <a:r>
              <a:rPr lang="en-GB" sz="1600" dirty="0"/>
              <a:t>Probation Practitioners will have access to the Refer and Monitor digital system from 12 June. You may wish to take this section of the training before then, but the benefits in terms of ease of use will be more apparent once you can log in.</a:t>
            </a:r>
          </a:p>
        </p:txBody>
      </p:sp>
      <p:sp>
        <p:nvSpPr>
          <p:cNvPr id="5" name="Slide Number Placeholder 4">
            <a:extLst>
              <a:ext uri="{FF2B5EF4-FFF2-40B4-BE49-F238E27FC236}">
                <a16:creationId xmlns:a16="http://schemas.microsoft.com/office/drawing/2014/main" id="{41EF0740-9D3F-410D-8C6D-A81B0EE70749}"/>
              </a:ext>
            </a:extLst>
          </p:cNvPr>
          <p:cNvSpPr>
            <a:spLocks noGrp="1"/>
          </p:cNvSpPr>
          <p:nvPr>
            <p:ph type="sldNum" sz="quarter" idx="10"/>
          </p:nvPr>
        </p:nvSpPr>
        <p:spPr/>
        <p:txBody>
          <a:bodyPr/>
          <a:lstStyle/>
          <a:p>
            <a:pPr>
              <a:defRPr/>
            </a:pPr>
            <a:fld id="{59DE555A-AC9E-4839-8C44-F9B339F55923}" type="slidenum">
              <a:rPr lang="en-GB" smtClean="0"/>
              <a:pPr>
                <a:defRPr/>
              </a:pPr>
              <a:t>9</a:t>
            </a:fld>
            <a:endParaRPr lang="en-GB" dirty="0"/>
          </a:p>
        </p:txBody>
      </p:sp>
    </p:spTree>
    <p:extLst>
      <p:ext uri="{BB962C8B-B14F-4D97-AF65-F5344CB8AC3E}">
        <p14:creationId xmlns:p14="http://schemas.microsoft.com/office/powerpoint/2010/main" val="3538337845"/>
      </p:ext>
    </p:extLst>
  </p:cSld>
  <p:clrMapOvr>
    <a:masterClrMapping/>
  </p:clrMapOvr>
</p:sld>
</file>

<file path=ppt/theme/theme1.xml><?xml version="1.0" encoding="utf-8"?>
<a:theme xmlns:a="http://schemas.openxmlformats.org/drawingml/2006/main" name="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2.xml><?xml version="1.0" encoding="utf-8"?>
<a:theme xmlns:a="http://schemas.openxmlformats.org/drawingml/2006/main" name="2_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3.xml><?xml version="1.0" encoding="utf-8"?>
<a:theme xmlns:a="http://schemas.openxmlformats.org/drawingml/2006/main" name="3_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TotalTime>
  <Words>6903</Words>
  <Application>Microsoft Office PowerPoint</Application>
  <PresentationFormat>Widescreen</PresentationFormat>
  <Paragraphs>497</Paragraphs>
  <Slides>41</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41</vt:i4>
      </vt:variant>
    </vt:vector>
  </HeadingPairs>
  <TitlesOfParts>
    <vt:vector size="49" baseType="lpstr">
      <vt:lpstr>Arial</vt:lpstr>
      <vt:lpstr>Calibri</vt:lpstr>
      <vt:lpstr>Ink Free</vt:lpstr>
      <vt:lpstr>Segoe UI</vt:lpstr>
      <vt:lpstr>Times New Roman</vt:lpstr>
      <vt:lpstr>Office Theme</vt:lpstr>
      <vt:lpstr>2_Office Theme</vt:lpstr>
      <vt:lpstr>3_Office Theme</vt:lpstr>
      <vt:lpstr>June 2021 Regional Team Briefing </vt:lpstr>
      <vt:lpstr>Regional Team Briefing purpose </vt:lpstr>
      <vt:lpstr>Today’s conversation – new this month </vt:lpstr>
      <vt:lpstr>Day 1:  what it means</vt:lpstr>
      <vt:lpstr>Day 1:  what it means</vt:lpstr>
      <vt:lpstr>Day 1:  get involved in a national all staff event </vt:lpstr>
      <vt:lpstr>Day 1:  get involved in our regional event/s</vt:lpstr>
      <vt:lpstr>Commissioned Rehabilitative Services Training Goes Live!</vt:lpstr>
      <vt:lpstr>Commissioned Rehabilitative Services Training Goes Live!</vt:lpstr>
      <vt:lpstr>Ways of purchasing and paying in the Probation Unified Model</vt:lpstr>
      <vt:lpstr>Ways of purchasing and paying in the Probation Unified Model</vt:lpstr>
      <vt:lpstr>Estates:  Day 1 change </vt:lpstr>
      <vt:lpstr>Estates:  safe, secure sites</vt:lpstr>
      <vt:lpstr>Facilities management </vt:lpstr>
      <vt:lpstr>Estates:  key post Day 1 delivery</vt:lpstr>
      <vt:lpstr>New Workload Measurement Tool online tutorial + Unified Tiering Model video</vt:lpstr>
      <vt:lpstr>Sentence Management Design:  induction pack</vt:lpstr>
      <vt:lpstr>New Interim Guidance on Case Allocation Processes</vt:lpstr>
      <vt:lpstr>New Structured Interventions Guidance Manual </vt:lpstr>
      <vt:lpstr>Digital, Data &amp; Technology: Technology rollout</vt:lpstr>
      <vt:lpstr>Digital, Data &amp; Technology: Telephony rollout</vt:lpstr>
      <vt:lpstr>Welcome Hub</vt:lpstr>
      <vt:lpstr>Understanding change impact  </vt:lpstr>
      <vt:lpstr>Day 1 Probation Instructions and Policy Changes in EQuiP</vt:lpstr>
      <vt:lpstr>Joining the Dots: National Standards, Performance and Quality  </vt:lpstr>
      <vt:lpstr>Joining the Dots: National Standards, Performance and Quality  </vt:lpstr>
      <vt:lpstr>Competency Based Framework (CBF) trial year</vt:lpstr>
      <vt:lpstr>Competency Based Framework Research:  have your say</vt:lpstr>
      <vt:lpstr>The following section is primarily applicable to CRC, parent organisation and supply chain staff</vt:lpstr>
      <vt:lpstr>Probation Reform Programme:  people workstream</vt:lpstr>
      <vt:lpstr>Probation Reform Programme:  people workstream</vt:lpstr>
      <vt:lpstr>Probation Reform Programme:  people workstream</vt:lpstr>
      <vt:lpstr>Probation Reform Programme:  people workstream</vt:lpstr>
      <vt:lpstr>Probation Reform Programme:  people workstream</vt:lpstr>
      <vt:lpstr>Probation Reform Programme:  people workstream</vt:lpstr>
      <vt:lpstr>Probation Reform Programme:  people workstream</vt:lpstr>
      <vt:lpstr> CRC Staff only:  Equality, Diversity, Inclusion &amp; Belonging </vt:lpstr>
      <vt:lpstr>Region June areas of focus </vt:lpstr>
      <vt:lpstr>Team impacts </vt:lpstr>
      <vt:lpstr>Your feedback and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2021 Regional Team Briefing</dc:title>
  <dc:creator>Croft, Karen</dc:creator>
  <cp:lastModifiedBy>Clements, Mark</cp:lastModifiedBy>
  <cp:revision>511</cp:revision>
  <dcterms:created xsi:type="dcterms:W3CDTF">2021-02-24T11:09:54Z</dcterms:created>
  <dcterms:modified xsi:type="dcterms:W3CDTF">2021-09-09T09:32:08Z</dcterms:modified>
</cp:coreProperties>
</file>