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media/image33.jpg" ContentType="image/jpeg"/>
  <Override PartName="/ppt/media/image39.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84" r:id="rId6"/>
    <p:sldMasterId id="2147483709" r:id="rId7"/>
    <p:sldMasterId id="2147483714" r:id="rId8"/>
    <p:sldMasterId id="2147483689" r:id="rId9"/>
    <p:sldMasterId id="2147483694" r:id="rId10"/>
    <p:sldMasterId id="2147483699" r:id="rId11"/>
    <p:sldMasterId id="2147483704" r:id="rId12"/>
    <p:sldMasterId id="2147483679" r:id="rId13"/>
    <p:sldMasterId id="2147483674" r:id="rId14"/>
  </p:sldMasterIdLst>
  <p:notesMasterIdLst>
    <p:notesMasterId r:id="rId46"/>
  </p:notesMasterIdLst>
  <p:handoutMasterIdLst>
    <p:handoutMasterId r:id="rId47"/>
  </p:handoutMasterIdLst>
  <p:sldIdLst>
    <p:sldId id="256" r:id="rId15"/>
    <p:sldId id="456" r:id="rId16"/>
    <p:sldId id="431" r:id="rId17"/>
    <p:sldId id="442" r:id="rId18"/>
    <p:sldId id="424" r:id="rId19"/>
    <p:sldId id="425" r:id="rId20"/>
    <p:sldId id="427" r:id="rId21"/>
    <p:sldId id="413" r:id="rId22"/>
    <p:sldId id="446" r:id="rId23"/>
    <p:sldId id="380" r:id="rId24"/>
    <p:sldId id="447" r:id="rId25"/>
    <p:sldId id="435" r:id="rId26"/>
    <p:sldId id="434" r:id="rId27"/>
    <p:sldId id="377" r:id="rId28"/>
    <p:sldId id="378" r:id="rId29"/>
    <p:sldId id="415" r:id="rId30"/>
    <p:sldId id="457" r:id="rId31"/>
    <p:sldId id="3788" r:id="rId32"/>
    <p:sldId id="3789" r:id="rId33"/>
    <p:sldId id="3791" r:id="rId34"/>
    <p:sldId id="3792" r:id="rId35"/>
    <p:sldId id="382" r:id="rId36"/>
    <p:sldId id="3787" r:id="rId37"/>
    <p:sldId id="397" r:id="rId38"/>
    <p:sldId id="3793" r:id="rId39"/>
    <p:sldId id="384" r:id="rId40"/>
    <p:sldId id="3790" r:id="rId41"/>
    <p:sldId id="3794" r:id="rId42"/>
    <p:sldId id="3795" r:id="rId43"/>
    <p:sldId id="451" r:id="rId44"/>
    <p:sldId id="304" r:id="rId45"/>
  </p:sldIdLst>
  <p:sldSz cx="6858000" cy="9906000" type="A4"/>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806161-E8D2-4C27-9362-6EF54CF14C92}">
          <p14:sldIdLst>
            <p14:sldId id="256"/>
            <p14:sldId id="456"/>
          </p14:sldIdLst>
        </p14:section>
        <p14:section name="Welcome" id="{C7095E31-A533-426D-9FCD-7D764804D0D3}">
          <p14:sldIdLst>
            <p14:sldId id="431"/>
          </p14:sldIdLst>
        </p14:section>
        <p14:section name="MoJ Overview" id="{583BBE53-57CF-4A08-B3C8-30CE8A785839}">
          <p14:sldIdLst>
            <p14:sldId id="442"/>
            <p14:sldId id="424"/>
            <p14:sldId id="425"/>
            <p14:sldId id="427"/>
            <p14:sldId id="413"/>
            <p14:sldId id="446"/>
          </p14:sldIdLst>
        </p14:section>
        <p14:section name="MoJ Project Delivery Function Overview" id="{BC7F6C2E-EE7D-4179-A510-D98805DC7848}">
          <p14:sldIdLst>
            <p14:sldId id="380"/>
            <p14:sldId id="447"/>
            <p14:sldId id="435"/>
            <p14:sldId id="434"/>
            <p14:sldId id="377"/>
            <p14:sldId id="378"/>
          </p14:sldIdLst>
        </p14:section>
        <p14:section name="Induction Materials" id="{A49C22E2-CC2B-4D3E-B41E-BE01857B6E4A}">
          <p14:sldIdLst>
            <p14:sldId id="415"/>
            <p14:sldId id="457"/>
            <p14:sldId id="3788"/>
            <p14:sldId id="3789"/>
            <p14:sldId id="3791"/>
            <p14:sldId id="3792"/>
          </p14:sldIdLst>
        </p14:section>
        <p14:section name="Policies" id="{B2726921-BB6E-4BB2-8ACA-CFB805159AB2}">
          <p14:sldIdLst>
            <p14:sldId id="382"/>
            <p14:sldId id="3787"/>
          </p14:sldIdLst>
        </p14:section>
        <p14:section name="Learning and Development" id="{B59C4D31-326E-4201-A0DC-A5DAB2AF28DB}">
          <p14:sldIdLst>
            <p14:sldId id="397"/>
            <p14:sldId id="3793"/>
          </p14:sldIdLst>
        </p14:section>
        <p14:section name="Wellbeing, Health and Safety" id="{A40B3259-9ABB-4280-90B9-A192FE78C034}">
          <p14:sldIdLst>
            <p14:sldId id="384"/>
            <p14:sldId id="3790"/>
            <p14:sldId id="3794"/>
            <p14:sldId id="3795"/>
            <p14:sldId id="451"/>
            <p14:sldId id="304"/>
          </p14:sldIdLst>
        </p14:section>
      </p14:sectionLst>
    </p:ext>
    <p:ext uri="{EFAFB233-063F-42B5-8137-9DF3F51BA10A}">
      <p15:sldGuideLst xmlns:p15="http://schemas.microsoft.com/office/powerpoint/2012/main">
        <p15:guide id="13" pos="2160" userDrawn="1">
          <p15:clr>
            <a:srgbClr val="A4A3A4"/>
          </p15:clr>
        </p15:guide>
        <p15:guide id="15" orient="horz" pos="3120" userDrawn="1">
          <p15:clr>
            <a:srgbClr val="A4A3A4"/>
          </p15:clr>
        </p15:guide>
        <p15:guide id="16" orient="horz" pos="807" userDrawn="1">
          <p15:clr>
            <a:srgbClr val="A4A3A4"/>
          </p15:clr>
        </p15:guide>
        <p15:guide id="17" pos="210" userDrawn="1">
          <p15:clr>
            <a:srgbClr val="A4A3A4"/>
          </p15:clr>
        </p15:guide>
        <p15:guide id="18" pos="4110" userDrawn="1">
          <p15:clr>
            <a:srgbClr val="A4A3A4"/>
          </p15:clr>
        </p15:guide>
        <p15:guide id="19" pos="3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ur, Jatinder" initials="KJ" lastIdx="20" clrIdx="6">
    <p:extLst>
      <p:ext uri="{19B8F6BF-5375-455C-9EA6-DF929625EA0E}">
        <p15:presenceInfo xmlns:p15="http://schemas.microsoft.com/office/powerpoint/2012/main" userId="S::jatinder.kaur@justice.gov.uk::71fc76f9-cef3-4aa1-bb32-562d485f745d" providerId="AD"/>
      </p:ext>
    </p:extLst>
  </p:cmAuthor>
  <p:cmAuthor id="1" name="Hogben, Nick" initials="HN" lastIdx="2" clrIdx="0">
    <p:extLst>
      <p:ext uri="{19B8F6BF-5375-455C-9EA6-DF929625EA0E}">
        <p15:presenceInfo xmlns:p15="http://schemas.microsoft.com/office/powerpoint/2012/main" userId="S-1-5-21-2002062289-2020709010-4147574693-40237" providerId="AD"/>
      </p:ext>
    </p:extLst>
  </p:cmAuthor>
  <p:cmAuthor id="8" name="Adwoa Akuoko" initials="AA" lastIdx="6" clrIdx="7">
    <p:extLst>
      <p:ext uri="{19B8F6BF-5375-455C-9EA6-DF929625EA0E}">
        <p15:presenceInfo xmlns:p15="http://schemas.microsoft.com/office/powerpoint/2012/main" userId="S::Adwoa.Akuoko@justice.gov.uk::6cc3cb29-ba30-420e-a657-3fce1ae2c341" providerId="AD"/>
      </p:ext>
    </p:extLst>
  </p:cmAuthor>
  <p:cmAuthor id="2" name="Harris, Nina" initials="HN" lastIdx="44" clrIdx="1">
    <p:extLst>
      <p:ext uri="{19B8F6BF-5375-455C-9EA6-DF929625EA0E}">
        <p15:presenceInfo xmlns:p15="http://schemas.microsoft.com/office/powerpoint/2012/main" userId="S-1-5-21-2002062289-2020709010-4147574693-551498" providerId="AD"/>
      </p:ext>
    </p:extLst>
  </p:cmAuthor>
  <p:cmAuthor id="9" name="Kingston, David" initials="KD" lastIdx="17" clrIdx="8">
    <p:extLst>
      <p:ext uri="{19B8F6BF-5375-455C-9EA6-DF929625EA0E}">
        <p15:presenceInfo xmlns:p15="http://schemas.microsoft.com/office/powerpoint/2012/main" userId="S::david.kingston@arcadis.com::99f6322e-9f5c-47f8-8a4f-34ea9849630c" providerId="AD"/>
      </p:ext>
    </p:extLst>
  </p:cmAuthor>
  <p:cmAuthor id="3" name="Dhillon, Jatinder" initials="DJ" lastIdx="2" clrIdx="2">
    <p:extLst>
      <p:ext uri="{19B8F6BF-5375-455C-9EA6-DF929625EA0E}">
        <p15:presenceInfo xmlns:p15="http://schemas.microsoft.com/office/powerpoint/2012/main" userId="S-1-5-21-2002062289-2020709010-4147574693-82959" providerId="AD"/>
      </p:ext>
    </p:extLst>
  </p:cmAuthor>
  <p:cmAuthor id="10" name="Thomas, Romy" initials="TR" lastIdx="5" clrIdx="9">
    <p:extLst>
      <p:ext uri="{19B8F6BF-5375-455C-9EA6-DF929625EA0E}">
        <p15:presenceInfo xmlns:p15="http://schemas.microsoft.com/office/powerpoint/2012/main" userId="S::Romy.Thomas1@justice.gov.uk::f4ff7aa2-08f2-41ee-a480-d4842c9b1393" providerId="AD"/>
      </p:ext>
    </p:extLst>
  </p:cmAuthor>
  <p:cmAuthor id="4" name="Weaver, Jo (Justice)" initials="WJ(" lastIdx="4" clrIdx="3">
    <p:extLst>
      <p:ext uri="{19B8F6BF-5375-455C-9EA6-DF929625EA0E}">
        <p15:presenceInfo xmlns:p15="http://schemas.microsoft.com/office/powerpoint/2012/main" userId="S-1-5-21-2002062289-2020709010-4147574693-316486" providerId="AD"/>
      </p:ext>
    </p:extLst>
  </p:cmAuthor>
  <p:cmAuthor id="5" name="Weaver, Jo (Justice)" initials="WJ( [2]" lastIdx="3" clrIdx="4">
    <p:extLst>
      <p:ext uri="{19B8F6BF-5375-455C-9EA6-DF929625EA0E}">
        <p15:presenceInfo xmlns:p15="http://schemas.microsoft.com/office/powerpoint/2012/main" userId="S::Jo.Weaver@justice.gov.uk::235422cc-7a2b-4912-bdde-bfe19fa53fda" providerId="AD"/>
      </p:ext>
    </p:extLst>
  </p:cmAuthor>
  <p:cmAuthor id="6" name="Pathan, Shirin" initials="PS" lastIdx="7" clrIdx="5">
    <p:extLst>
      <p:ext uri="{19B8F6BF-5375-455C-9EA6-DF929625EA0E}">
        <p15:presenceInfo xmlns:p15="http://schemas.microsoft.com/office/powerpoint/2012/main" userId="S::Shirin.Pathan@justice.gov.uk::095aacbb-117b-45cb-9b8a-2eccf2ec2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19B"/>
    <a:srgbClr val="0563C1"/>
    <a:srgbClr val="00B050"/>
    <a:srgbClr val="00B1E6"/>
    <a:srgbClr val="515A93"/>
    <a:srgbClr val="DAE3F3"/>
    <a:srgbClr val="E6436C"/>
    <a:srgbClr val="EAEFF7"/>
    <a:srgbClr val="525A93"/>
    <a:srgbClr val="53A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43" d="100"/>
          <a:sy n="43" d="100"/>
        </p:scale>
        <p:origin x="1797" y="45"/>
      </p:cViewPr>
      <p:guideLst>
        <p:guide pos="2160"/>
        <p:guide orient="horz" pos="3120"/>
        <p:guide orient="horz" pos="807"/>
        <p:guide pos="210"/>
        <p:guide pos="4110"/>
        <p:guide pos="32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Zahra" userId="387afa8e-d128-41e0-8a83-663c0eaa36b0" providerId="ADAL" clId="{5CCBDF48-57E9-49B1-B94C-C32890D9BDC1}"/>
    <pc:docChg chg="modSld">
      <pc:chgData name="Ibrahim, Zahra" userId="387afa8e-d128-41e0-8a83-663c0eaa36b0" providerId="ADAL" clId="{5CCBDF48-57E9-49B1-B94C-C32890D9BDC1}" dt="2021-08-09T09:24:37.655" v="0" actId="20577"/>
      <pc:docMkLst>
        <pc:docMk/>
      </pc:docMkLst>
      <pc:sldChg chg="modSp">
        <pc:chgData name="Ibrahim, Zahra" userId="387afa8e-d128-41e0-8a83-663c0eaa36b0" providerId="ADAL" clId="{5CCBDF48-57E9-49B1-B94C-C32890D9BDC1}" dt="2021-08-09T09:24:37.655" v="0" actId="20577"/>
        <pc:sldMkLst>
          <pc:docMk/>
          <pc:sldMk cId="633539645" sldId="3794"/>
        </pc:sldMkLst>
        <pc:graphicFrameChg chg="modGraphic">
          <ac:chgData name="Ibrahim, Zahra" userId="387afa8e-d128-41e0-8a83-663c0eaa36b0" providerId="ADAL" clId="{5CCBDF48-57E9-49B1-B94C-C32890D9BDC1}" dt="2021-08-09T09:24:37.655" v="0" actId="20577"/>
          <ac:graphicFrameMkLst>
            <pc:docMk/>
            <pc:sldMk cId="633539645" sldId="3794"/>
            <ac:graphicFrameMk id="16" creationId="{D67BCBA5-CA3F-43E9-96E8-44BC8D92427B}"/>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155EF-3040-40C0-8963-1B2A4D9B30B2}"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GB"/>
        </a:p>
      </dgm:t>
    </dgm:pt>
    <dgm:pt modelId="{80638E99-B029-4975-B6E8-D06B3ACDA1E4}">
      <dgm:prSet phldrT="[Text]" custT="1"/>
      <dgm:spPr>
        <a:xfrm>
          <a:off x="1854406" y="170"/>
          <a:ext cx="1884024"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b="1" dirty="0">
              <a:solidFill>
                <a:sysClr val="window" lastClr="FFFFFF"/>
              </a:solidFill>
              <a:latin typeface="Calibri" panose="020F0502020204030204"/>
              <a:ea typeface="+mn-ea"/>
              <a:cs typeface="+mn-cs"/>
            </a:rPr>
            <a:t>Jenni Borg</a:t>
          </a:r>
        </a:p>
        <a:p>
          <a:pPr>
            <a:buNone/>
          </a:pPr>
          <a:r>
            <a:rPr lang="en-US" sz="800" i="1" dirty="0">
              <a:solidFill>
                <a:sysClr val="window" lastClr="FFFFFF"/>
              </a:solidFill>
              <a:latin typeface="Calibri" panose="020F0502020204030204"/>
              <a:ea typeface="+mn-ea"/>
              <a:cs typeface="+mn-cs"/>
            </a:rPr>
            <a:t>Interim Director </a:t>
          </a:r>
        </a:p>
        <a:p>
          <a:pPr>
            <a:buNone/>
          </a:pPr>
          <a:r>
            <a:rPr lang="en-US" sz="800" i="1" dirty="0">
              <a:solidFill>
                <a:sysClr val="window" lastClr="FFFFFF"/>
              </a:solidFill>
              <a:latin typeface="Calibri" panose="020F0502020204030204"/>
              <a:ea typeface="+mn-ea"/>
              <a:cs typeface="+mn-cs"/>
            </a:rPr>
            <a:t>MoJ Project</a:t>
          </a:r>
        </a:p>
        <a:p>
          <a:pPr>
            <a:buNone/>
          </a:pPr>
          <a:r>
            <a:rPr lang="en-US" sz="800" i="1" dirty="0">
              <a:solidFill>
                <a:sysClr val="window" lastClr="FFFFFF"/>
              </a:solidFill>
              <a:latin typeface="Calibri" panose="020F0502020204030204"/>
              <a:ea typeface="+mn-ea"/>
              <a:cs typeface="+mn-cs"/>
            </a:rPr>
            <a:t> Delivery Function </a:t>
          </a:r>
          <a:endParaRPr lang="en-GB" sz="800" dirty="0">
            <a:solidFill>
              <a:sysClr val="window" lastClr="FFFFFF"/>
            </a:solidFill>
            <a:latin typeface="Calibri" panose="020F0502020204030204"/>
            <a:ea typeface="+mn-ea"/>
            <a:cs typeface="+mn-cs"/>
          </a:endParaRPr>
        </a:p>
      </dgm:t>
    </dgm:pt>
    <dgm:pt modelId="{4EBDC5A7-5516-43F5-BF6C-4B8AA3517E59}" type="parTrans" cxnId="{E0325B75-567B-437C-AA16-36BF33DD3D3B}">
      <dgm:prSet/>
      <dgm:spPr/>
      <dgm:t>
        <a:bodyPr/>
        <a:lstStyle/>
        <a:p>
          <a:endParaRPr lang="en-GB"/>
        </a:p>
      </dgm:t>
    </dgm:pt>
    <dgm:pt modelId="{7527499D-77BD-4647-8118-9F3149396759}" type="sibTrans" cxnId="{E0325B75-567B-437C-AA16-36BF33DD3D3B}">
      <dgm:prSet/>
      <dgm:spPr/>
      <dgm:t>
        <a:bodyPr/>
        <a:lstStyle/>
        <a:p>
          <a:endParaRPr lang="en-GB"/>
        </a:p>
      </dgm:t>
    </dgm:pt>
    <dgm:pt modelId="{4329D750-A1CF-4C75-A754-95982CC8F245}" type="asst">
      <dgm:prSet phldrT="[Text]" custT="1"/>
      <dgm:spPr>
        <a:xfrm>
          <a:off x="867996" y="1127169"/>
          <a:ext cx="1761753"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b="1" dirty="0">
              <a:solidFill>
                <a:sysClr val="window" lastClr="FFFFFF"/>
              </a:solidFill>
              <a:latin typeface="Calibri" panose="020F0502020204030204"/>
              <a:ea typeface="+mn-ea"/>
              <a:cs typeface="+mn-cs"/>
            </a:rPr>
            <a:t>Lyndsay Rooney</a:t>
          </a:r>
        </a:p>
        <a:p>
          <a:pPr>
            <a:buNone/>
          </a:pPr>
          <a:r>
            <a:rPr lang="en-GB" sz="800" dirty="0">
              <a:solidFill>
                <a:sysClr val="window" lastClr="FFFFFF"/>
              </a:solidFill>
              <a:latin typeface="Calibri" panose="020F0502020204030204"/>
              <a:ea typeface="+mn-ea"/>
              <a:cs typeface="+mn-cs"/>
            </a:rPr>
            <a:t>Deputy Director  Programme Director</a:t>
          </a:r>
        </a:p>
      </dgm:t>
    </dgm:pt>
    <dgm:pt modelId="{12C4087B-8CBB-41D1-B07B-212CE09C7633}" type="parTrans" cxnId="{06DE5DAF-9D50-4BA0-A406-515AB755FD8F}">
      <dgm:prSet/>
      <dgm:spPr>
        <a:xfrm>
          <a:off x="2629749" y="793831"/>
          <a:ext cx="166668" cy="730168"/>
        </a:xfrm>
        <a:custGeom>
          <a:avLst/>
          <a:gdLst/>
          <a:ahLst/>
          <a:cxnLst/>
          <a:rect l="0" t="0" r="0" b="0"/>
          <a:pathLst>
            <a:path>
              <a:moveTo>
                <a:pt x="166668" y="0"/>
              </a:moveTo>
              <a:lnTo>
                <a:pt x="166668" y="730168"/>
              </a:lnTo>
              <a:lnTo>
                <a:pt x="0" y="730168"/>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0DBBA5C7-1020-42AF-9653-E4F60C65642E}" type="sibTrans" cxnId="{06DE5DAF-9D50-4BA0-A406-515AB755FD8F}">
      <dgm:prSet/>
      <dgm:spPr/>
      <dgm:t>
        <a:bodyPr/>
        <a:lstStyle/>
        <a:p>
          <a:endParaRPr lang="en-GB"/>
        </a:p>
      </dgm:t>
    </dgm:pt>
    <dgm:pt modelId="{D3BE4038-A4FF-4F46-A8A3-EAA0D82CA59F}">
      <dgm:prSet phldrT="[Text]" custT="1"/>
      <dgm:spPr>
        <a:xfrm>
          <a:off x="46858" y="2254168"/>
          <a:ext cx="1587322"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b="1" dirty="0">
              <a:solidFill>
                <a:sysClr val="window" lastClr="FFFFFF"/>
              </a:solidFill>
              <a:latin typeface="Calibri" panose="020F0502020204030204"/>
              <a:ea typeface="+mn-ea"/>
              <a:cs typeface="+mn-cs"/>
            </a:rPr>
            <a:t>Vacancy</a:t>
          </a:r>
        </a:p>
        <a:p>
          <a:pPr>
            <a:buNone/>
          </a:pPr>
          <a:r>
            <a:rPr lang="en-GB" sz="800" dirty="0">
              <a:solidFill>
                <a:sysClr val="window" lastClr="FFFFFF"/>
              </a:solidFill>
              <a:latin typeface="Calibri" panose="020F0502020204030204"/>
              <a:ea typeface="+mn-ea"/>
              <a:cs typeface="+mn-cs"/>
            </a:rPr>
            <a:t>Deputy Director</a:t>
          </a:r>
        </a:p>
        <a:p>
          <a:pPr>
            <a:buNone/>
          </a:pPr>
          <a:r>
            <a:rPr lang="en-GB" sz="800" dirty="0">
              <a:solidFill>
                <a:sysClr val="window" lastClr="FFFFFF"/>
              </a:solidFill>
              <a:latin typeface="Calibri" panose="020F0502020204030204"/>
              <a:ea typeface="+mn-ea"/>
              <a:cs typeface="+mn-cs"/>
            </a:rPr>
            <a:t> Head of Project Delivery Standards, Capability and Expertise </a:t>
          </a:r>
        </a:p>
      </dgm:t>
    </dgm:pt>
    <dgm:pt modelId="{8476B89F-7676-4422-AB58-568914438BA3}" type="parTrans" cxnId="{B8BB6960-F332-44E2-865F-A39DE7B2DF9D}">
      <dgm:prSet/>
      <dgm:spPr>
        <a:xfrm>
          <a:off x="840519" y="793831"/>
          <a:ext cx="1955898" cy="1460336"/>
        </a:xfrm>
        <a:custGeom>
          <a:avLst/>
          <a:gdLst/>
          <a:ahLst/>
          <a:cxnLst/>
          <a:rect l="0" t="0" r="0" b="0"/>
          <a:pathLst>
            <a:path>
              <a:moveTo>
                <a:pt x="1955898" y="0"/>
              </a:moveTo>
              <a:lnTo>
                <a:pt x="1955898" y="1293667"/>
              </a:lnTo>
              <a:lnTo>
                <a:pt x="0" y="1293667"/>
              </a:lnTo>
              <a:lnTo>
                <a:pt x="0" y="146033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1E27BED5-D6AD-4F92-97E9-FFE8026857D2}" type="sibTrans" cxnId="{B8BB6960-F332-44E2-865F-A39DE7B2DF9D}">
      <dgm:prSet/>
      <dgm:spPr/>
      <dgm:t>
        <a:bodyPr/>
        <a:lstStyle/>
        <a:p>
          <a:endParaRPr lang="en-GB"/>
        </a:p>
      </dgm:t>
    </dgm:pt>
    <dgm:pt modelId="{1CD8B7B4-F9F8-4382-97D9-9C5886869457}">
      <dgm:prSet phldrT="[Text]" custT="1"/>
      <dgm:spPr>
        <a:xfrm>
          <a:off x="1967518" y="2254168"/>
          <a:ext cx="1657799"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b="1" dirty="0">
              <a:solidFill>
                <a:sysClr val="window" lastClr="FFFFFF"/>
              </a:solidFill>
              <a:latin typeface="Calibri" panose="020F0502020204030204"/>
              <a:ea typeface="+mn-ea"/>
              <a:cs typeface="+mn-cs"/>
            </a:rPr>
            <a:t>Kris Barnfield</a:t>
          </a:r>
        </a:p>
        <a:p>
          <a:pPr>
            <a:buNone/>
          </a:pPr>
          <a:r>
            <a:rPr lang="en-GB" sz="800" dirty="0">
              <a:solidFill>
                <a:sysClr val="window" lastClr="FFFFFF"/>
              </a:solidFill>
              <a:latin typeface="Calibri" panose="020F0502020204030204"/>
              <a:ea typeface="+mn-ea"/>
              <a:cs typeface="+mn-cs"/>
            </a:rPr>
            <a:t>Deputy Director</a:t>
          </a:r>
        </a:p>
        <a:p>
          <a:pPr>
            <a:buNone/>
          </a:pPr>
          <a:r>
            <a:rPr lang="en-GB" sz="800" dirty="0">
              <a:solidFill>
                <a:sysClr val="window" lastClr="FFFFFF"/>
              </a:solidFill>
              <a:latin typeface="Calibri" panose="020F0502020204030204"/>
              <a:ea typeface="+mn-ea"/>
              <a:cs typeface="+mn-cs"/>
            </a:rPr>
            <a:t> Chief Operating Officer</a:t>
          </a:r>
        </a:p>
      </dgm:t>
    </dgm:pt>
    <dgm:pt modelId="{17613175-8106-4B8B-809C-B8A684322620}" type="parTrans" cxnId="{C9DBE0F5-B66A-4EAA-BA6E-7404DBD149F9}">
      <dgm:prSet/>
      <dgm:spPr>
        <a:xfrm>
          <a:off x="2750698" y="793831"/>
          <a:ext cx="91440" cy="1460336"/>
        </a:xfrm>
        <a:custGeom>
          <a:avLst/>
          <a:gdLst/>
          <a:ahLst/>
          <a:cxnLst/>
          <a:rect l="0" t="0" r="0" b="0"/>
          <a:pathLst>
            <a:path>
              <a:moveTo>
                <a:pt x="45720" y="0"/>
              </a:moveTo>
              <a:lnTo>
                <a:pt x="45720" y="146033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80BBE83F-E14A-4326-923A-F10DF0A6530A}" type="sibTrans" cxnId="{C9DBE0F5-B66A-4EAA-BA6E-7404DBD149F9}">
      <dgm:prSet/>
      <dgm:spPr/>
      <dgm:t>
        <a:bodyPr/>
        <a:lstStyle/>
        <a:p>
          <a:endParaRPr lang="en-GB"/>
        </a:p>
      </dgm:t>
    </dgm:pt>
    <dgm:pt modelId="{78681CCE-8903-405D-9077-89700A6E9435}">
      <dgm:prSet phldrT="[Text]" custT="1"/>
      <dgm:spPr>
        <a:xfrm>
          <a:off x="3958656" y="2254168"/>
          <a:ext cx="1587322"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b="1" dirty="0">
              <a:solidFill>
                <a:sysClr val="window" lastClr="FFFFFF"/>
              </a:solidFill>
              <a:latin typeface="Calibri" panose="020F0502020204030204"/>
              <a:ea typeface="+mn-ea"/>
              <a:cs typeface="+mn-cs"/>
            </a:rPr>
            <a:t>Rob Nicholas</a:t>
          </a:r>
        </a:p>
        <a:p>
          <a:pPr>
            <a:buNone/>
          </a:pPr>
          <a:r>
            <a:rPr lang="en-GB" sz="800" dirty="0">
              <a:solidFill>
                <a:sysClr val="window" lastClr="FFFFFF"/>
              </a:solidFill>
              <a:latin typeface="Calibri" panose="020F0502020204030204"/>
              <a:ea typeface="+mn-ea"/>
              <a:cs typeface="+mn-cs"/>
            </a:rPr>
            <a:t>Deputy Director </a:t>
          </a:r>
        </a:p>
        <a:p>
          <a:pPr>
            <a:buNone/>
          </a:pPr>
          <a:r>
            <a:rPr lang="en-GB" sz="800" dirty="0">
              <a:solidFill>
                <a:sysClr val="window" lastClr="FFFFFF"/>
              </a:solidFill>
              <a:latin typeface="Calibri" panose="020F0502020204030204"/>
              <a:ea typeface="+mn-ea"/>
              <a:cs typeface="+mn-cs"/>
            </a:rPr>
            <a:t>Head of Portfolio and Assurance</a:t>
          </a:r>
        </a:p>
      </dgm:t>
    </dgm:pt>
    <dgm:pt modelId="{CE1E1A4A-1B29-4D52-9BAA-669C39BD7CC7}" type="parTrans" cxnId="{4021189D-F26F-4437-BE3C-F85635D851FB}">
      <dgm:prSet/>
      <dgm:spPr>
        <a:xfrm>
          <a:off x="2796418" y="793831"/>
          <a:ext cx="1955898" cy="1460336"/>
        </a:xfrm>
        <a:custGeom>
          <a:avLst/>
          <a:gdLst/>
          <a:ahLst/>
          <a:cxnLst/>
          <a:rect l="0" t="0" r="0" b="0"/>
          <a:pathLst>
            <a:path>
              <a:moveTo>
                <a:pt x="0" y="0"/>
              </a:moveTo>
              <a:lnTo>
                <a:pt x="0" y="1293667"/>
              </a:lnTo>
              <a:lnTo>
                <a:pt x="1955898" y="1293667"/>
              </a:lnTo>
              <a:lnTo>
                <a:pt x="1955898" y="1460336"/>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GB"/>
        </a:p>
      </dgm:t>
    </dgm:pt>
    <dgm:pt modelId="{D9304880-9098-4074-B744-D7F2DBEB7AB0}" type="sibTrans" cxnId="{4021189D-F26F-4437-BE3C-F85635D851FB}">
      <dgm:prSet/>
      <dgm:spPr/>
      <dgm:t>
        <a:bodyPr/>
        <a:lstStyle/>
        <a:p>
          <a:endParaRPr lang="en-GB"/>
        </a:p>
      </dgm:t>
    </dgm:pt>
    <dgm:pt modelId="{612328BA-4B2F-469E-BDDF-D23FA518DF7B}" type="pres">
      <dgm:prSet presAssocID="{856155EF-3040-40C0-8963-1B2A4D9B30B2}" presName="hierChild1" presStyleCnt="0">
        <dgm:presLayoutVars>
          <dgm:orgChart val="1"/>
          <dgm:chPref val="1"/>
          <dgm:dir/>
          <dgm:animOne val="branch"/>
          <dgm:animLvl val="lvl"/>
          <dgm:resizeHandles/>
        </dgm:presLayoutVars>
      </dgm:prSet>
      <dgm:spPr/>
    </dgm:pt>
    <dgm:pt modelId="{0287C113-B78B-43D1-9EAE-A8EC03DB4500}" type="pres">
      <dgm:prSet presAssocID="{80638E99-B029-4975-B6E8-D06B3ACDA1E4}" presName="hierRoot1" presStyleCnt="0">
        <dgm:presLayoutVars>
          <dgm:hierBranch val="init"/>
        </dgm:presLayoutVars>
      </dgm:prSet>
      <dgm:spPr/>
    </dgm:pt>
    <dgm:pt modelId="{8E78F49C-1B0E-4A39-9EE8-31DF6C3690DA}" type="pres">
      <dgm:prSet presAssocID="{80638E99-B029-4975-B6E8-D06B3ACDA1E4}" presName="rootComposite1" presStyleCnt="0"/>
      <dgm:spPr/>
    </dgm:pt>
    <dgm:pt modelId="{D5FFE6AE-FB90-44D0-9D78-E9600A64F151}" type="pres">
      <dgm:prSet presAssocID="{80638E99-B029-4975-B6E8-D06B3ACDA1E4}" presName="rootText1" presStyleLbl="node0" presStyleIdx="0" presStyleCnt="1" custScaleX="118692">
        <dgm:presLayoutVars>
          <dgm:chPref val="3"/>
        </dgm:presLayoutVars>
      </dgm:prSet>
      <dgm:spPr/>
    </dgm:pt>
    <dgm:pt modelId="{AFB2F6CE-B73A-4DB9-A251-D7E3293A912A}" type="pres">
      <dgm:prSet presAssocID="{80638E99-B029-4975-B6E8-D06B3ACDA1E4}" presName="rootPict1" presStyleLbl="alignImgPlace1" presStyleIdx="0" presStyleCnt="5"/>
      <dgm:spPr>
        <a:xfrm>
          <a:off x="2082123" y="79536"/>
          <a:ext cx="476196" cy="634929"/>
        </a:xfrm>
        <a:prstGeom prst="rect">
          <a:avLst/>
        </a:prstGeom>
        <a:blipFill rotWithShape="1">
          <a:blip xmlns:r="http://schemas.openxmlformats.org/officeDocument/2006/relationships" r:embed="rId1"/>
          <a:srcRect/>
          <a:stretch>
            <a:fillRect/>
          </a:stretch>
        </a:blipFill>
        <a:ln w="12700" cap="flat" cmpd="sng" algn="ctr">
          <a:solidFill>
            <a:sysClr val="window" lastClr="FFFFFF">
              <a:hueOff val="0"/>
              <a:satOff val="0"/>
              <a:lumOff val="0"/>
              <a:alphaOff val="0"/>
            </a:sysClr>
          </a:solidFill>
          <a:prstDash val="solid"/>
          <a:miter lim="800000"/>
        </a:ln>
        <a:effectLst/>
      </dgm:spPr>
    </dgm:pt>
    <dgm:pt modelId="{6E898036-3B76-4276-AFEF-61F834F6CD3C}" type="pres">
      <dgm:prSet presAssocID="{80638E99-B029-4975-B6E8-D06B3ACDA1E4}" presName="rootConnector1" presStyleLbl="node1" presStyleIdx="0" presStyleCnt="0"/>
      <dgm:spPr/>
    </dgm:pt>
    <dgm:pt modelId="{26129379-28BB-441F-BE25-CF8FF92D142E}" type="pres">
      <dgm:prSet presAssocID="{80638E99-B029-4975-B6E8-D06B3ACDA1E4}" presName="hierChild2" presStyleCnt="0"/>
      <dgm:spPr/>
    </dgm:pt>
    <dgm:pt modelId="{4DC7EA3A-6357-4B11-9844-829BBA35EE66}" type="pres">
      <dgm:prSet presAssocID="{8476B89F-7676-4422-AB58-568914438BA3}" presName="Name37" presStyleLbl="parChTrans1D2" presStyleIdx="0" presStyleCnt="4"/>
      <dgm:spPr/>
    </dgm:pt>
    <dgm:pt modelId="{D830ECBB-2CE7-4915-9809-8E429E0089D5}" type="pres">
      <dgm:prSet presAssocID="{D3BE4038-A4FF-4F46-A8A3-EAA0D82CA59F}" presName="hierRoot2" presStyleCnt="0">
        <dgm:presLayoutVars>
          <dgm:hierBranch val="init"/>
        </dgm:presLayoutVars>
      </dgm:prSet>
      <dgm:spPr/>
    </dgm:pt>
    <dgm:pt modelId="{23A789C8-69F5-47E2-953C-828BC2A9F996}" type="pres">
      <dgm:prSet presAssocID="{D3BE4038-A4FF-4F46-A8A3-EAA0D82CA59F}" presName="rootComposite" presStyleCnt="0"/>
      <dgm:spPr/>
    </dgm:pt>
    <dgm:pt modelId="{9FA69515-F38C-4253-972B-F9D48F305A90}" type="pres">
      <dgm:prSet presAssocID="{D3BE4038-A4FF-4F46-A8A3-EAA0D82CA59F}" presName="rootText" presStyleLbl="node2" presStyleIdx="0" presStyleCnt="3" custScaleX="104187" custLinFactNeighborX="-3043" custLinFactNeighborY="21">
        <dgm:presLayoutVars>
          <dgm:chPref val="3"/>
        </dgm:presLayoutVars>
      </dgm:prSet>
      <dgm:spPr/>
    </dgm:pt>
    <dgm:pt modelId="{391925DF-BF0D-4F8D-9F12-B5EF2A0A76B5}" type="pres">
      <dgm:prSet presAssocID="{D3BE4038-A4FF-4F46-A8A3-EAA0D82CA59F}" presName="rootPict" presStyleLbl="alignImgPlace1" presStyleIdx="1" presStyleCnt="5" custLinFactNeighborX="-10159" custLinFactNeighborY="1068"/>
      <dgm:spPr>
        <a:xfrm>
          <a:off x="126224" y="2333534"/>
          <a:ext cx="476196" cy="634929"/>
        </a:xfrm>
        <a:prstGeom prst="rect">
          <a:avLst/>
        </a:prstGeom>
        <a:ln w="12700" cap="flat" cmpd="sng" algn="ctr">
          <a:solidFill>
            <a:sysClr val="window" lastClr="FFFFFF">
              <a:hueOff val="0"/>
              <a:satOff val="0"/>
              <a:lumOff val="0"/>
              <a:alphaOff val="0"/>
            </a:sysClr>
          </a:solidFill>
          <a:prstDash val="solid"/>
          <a:miter lim="800000"/>
        </a:ln>
        <a:effectLst/>
      </dgm:spPr>
    </dgm:pt>
    <dgm:pt modelId="{921274F2-D43F-475E-96C6-DD72FF61288A}" type="pres">
      <dgm:prSet presAssocID="{D3BE4038-A4FF-4F46-A8A3-EAA0D82CA59F}" presName="rootConnector" presStyleLbl="node2" presStyleIdx="0" presStyleCnt="3"/>
      <dgm:spPr/>
    </dgm:pt>
    <dgm:pt modelId="{70E925E4-D1FC-4239-9904-6453A1012283}" type="pres">
      <dgm:prSet presAssocID="{D3BE4038-A4FF-4F46-A8A3-EAA0D82CA59F}" presName="hierChild4" presStyleCnt="0"/>
      <dgm:spPr/>
    </dgm:pt>
    <dgm:pt modelId="{F349640D-596C-44FD-81C3-DA7CBFEA882A}" type="pres">
      <dgm:prSet presAssocID="{D3BE4038-A4FF-4F46-A8A3-EAA0D82CA59F}" presName="hierChild5" presStyleCnt="0"/>
      <dgm:spPr/>
    </dgm:pt>
    <dgm:pt modelId="{0947F52E-1078-44D9-BA9D-18C0CE8D603E}" type="pres">
      <dgm:prSet presAssocID="{17613175-8106-4B8B-809C-B8A684322620}" presName="Name37" presStyleLbl="parChTrans1D2" presStyleIdx="1" presStyleCnt="4"/>
      <dgm:spPr/>
    </dgm:pt>
    <dgm:pt modelId="{5996A724-17DC-401F-A06B-22127A31DF0F}" type="pres">
      <dgm:prSet presAssocID="{1CD8B7B4-F9F8-4382-97D9-9C5886869457}" presName="hierRoot2" presStyleCnt="0">
        <dgm:presLayoutVars>
          <dgm:hierBranch val="init"/>
        </dgm:presLayoutVars>
      </dgm:prSet>
      <dgm:spPr/>
    </dgm:pt>
    <dgm:pt modelId="{CF834A3C-DA0D-430A-9713-A4FCDE16C9BA}" type="pres">
      <dgm:prSet presAssocID="{1CD8B7B4-F9F8-4382-97D9-9C5886869457}" presName="rootComposite" presStyleCnt="0"/>
      <dgm:spPr/>
    </dgm:pt>
    <dgm:pt modelId="{13F7357A-0D7C-40D2-B51A-86C55F888A11}" type="pres">
      <dgm:prSet presAssocID="{1CD8B7B4-F9F8-4382-97D9-9C5886869457}" presName="rootText" presStyleLbl="node2" presStyleIdx="1" presStyleCnt="3" custScaleX="104440">
        <dgm:presLayoutVars>
          <dgm:chPref val="3"/>
        </dgm:presLayoutVars>
      </dgm:prSet>
      <dgm:spPr/>
    </dgm:pt>
    <dgm:pt modelId="{87017942-83E2-4E5C-B0E1-A1CDB9191080}" type="pres">
      <dgm:prSet presAssocID="{1CD8B7B4-F9F8-4382-97D9-9C5886869457}" presName="rootPict" presStyleLbl="alignImgPlace1" presStyleIdx="2" presStyleCnt="5"/>
      <dgm:spPr>
        <a:xfrm>
          <a:off x="2082123" y="2333534"/>
          <a:ext cx="476196" cy="634929"/>
        </a:xfrm>
        <a:prstGeom prst="rect">
          <a:avLst/>
        </a:prstGeom>
        <a:blipFill rotWithShape="1">
          <a:blip xmlns:r="http://schemas.openxmlformats.org/officeDocument/2006/relationships" r:embed="rId2"/>
          <a:srcRect/>
          <a:stretch>
            <a:fillRect l="-39000" r="-39000"/>
          </a:stretch>
        </a:blipFill>
        <a:ln w="12700" cap="flat" cmpd="sng" algn="ctr">
          <a:solidFill>
            <a:sysClr val="window" lastClr="FFFFFF">
              <a:hueOff val="0"/>
              <a:satOff val="0"/>
              <a:lumOff val="0"/>
              <a:alphaOff val="0"/>
            </a:sysClr>
          </a:solidFill>
          <a:prstDash val="solid"/>
          <a:miter lim="800000"/>
        </a:ln>
        <a:effectLst/>
      </dgm:spPr>
    </dgm:pt>
    <dgm:pt modelId="{2ACD71B2-8880-42AA-82E5-48A282C28A4B}" type="pres">
      <dgm:prSet presAssocID="{1CD8B7B4-F9F8-4382-97D9-9C5886869457}" presName="rootConnector" presStyleLbl="node2" presStyleIdx="1" presStyleCnt="3"/>
      <dgm:spPr/>
    </dgm:pt>
    <dgm:pt modelId="{7BE8D8C3-2395-47E7-A6EB-B4C306189C2F}" type="pres">
      <dgm:prSet presAssocID="{1CD8B7B4-F9F8-4382-97D9-9C5886869457}" presName="hierChild4" presStyleCnt="0"/>
      <dgm:spPr/>
    </dgm:pt>
    <dgm:pt modelId="{A4684945-CBC4-4ACC-9390-ACF1E181D094}" type="pres">
      <dgm:prSet presAssocID="{1CD8B7B4-F9F8-4382-97D9-9C5886869457}" presName="hierChild5" presStyleCnt="0"/>
      <dgm:spPr/>
    </dgm:pt>
    <dgm:pt modelId="{6286FB1C-BC75-454D-BC43-03D4E8F6CECA}" type="pres">
      <dgm:prSet presAssocID="{CE1E1A4A-1B29-4D52-9BAA-669C39BD7CC7}" presName="Name37" presStyleLbl="parChTrans1D2" presStyleIdx="2" presStyleCnt="4"/>
      <dgm:spPr/>
    </dgm:pt>
    <dgm:pt modelId="{65D1783A-E129-41BF-994E-BBB88F2ED18B}" type="pres">
      <dgm:prSet presAssocID="{78681CCE-8903-405D-9077-89700A6E9435}" presName="hierRoot2" presStyleCnt="0">
        <dgm:presLayoutVars>
          <dgm:hierBranch val="init"/>
        </dgm:presLayoutVars>
      </dgm:prSet>
      <dgm:spPr/>
    </dgm:pt>
    <dgm:pt modelId="{34C96F3B-C331-43EF-9DB9-B855F0C7B240}" type="pres">
      <dgm:prSet presAssocID="{78681CCE-8903-405D-9077-89700A6E9435}" presName="rootComposite" presStyleCnt="0"/>
      <dgm:spPr/>
    </dgm:pt>
    <dgm:pt modelId="{1180100A-A522-408E-B1CB-154319FB6229}" type="pres">
      <dgm:prSet presAssocID="{78681CCE-8903-405D-9077-89700A6E9435}" presName="rootText" presStyleLbl="node2" presStyleIdx="2" presStyleCnt="3">
        <dgm:presLayoutVars>
          <dgm:chPref val="3"/>
        </dgm:presLayoutVars>
      </dgm:prSet>
      <dgm:spPr/>
    </dgm:pt>
    <dgm:pt modelId="{30EBDFF1-8655-4F1B-9FBF-6EA12B2BA6D6}" type="pres">
      <dgm:prSet presAssocID="{78681CCE-8903-405D-9077-89700A6E9435}" presName="rootPict" presStyleLbl="alignImgPlace1" presStyleIdx="3" presStyleCnt="5"/>
      <dgm:spPr>
        <a:xfrm>
          <a:off x="4038022" y="2333534"/>
          <a:ext cx="476196" cy="634929"/>
        </a:xfrm>
        <a:prstGeom prst="rect">
          <a:avLst/>
        </a:prstGeom>
        <a:blipFill rotWithShape="1">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9FB69100-F7B5-4BB6-BEC3-B7F67196749F}" type="pres">
      <dgm:prSet presAssocID="{78681CCE-8903-405D-9077-89700A6E9435}" presName="rootConnector" presStyleLbl="node2" presStyleIdx="2" presStyleCnt="3"/>
      <dgm:spPr/>
    </dgm:pt>
    <dgm:pt modelId="{344ACA9A-DD57-466B-8D14-BF88C1F4E0FB}" type="pres">
      <dgm:prSet presAssocID="{78681CCE-8903-405D-9077-89700A6E9435}" presName="hierChild4" presStyleCnt="0"/>
      <dgm:spPr/>
    </dgm:pt>
    <dgm:pt modelId="{61536630-6034-40A1-80D6-7295A8E958B5}" type="pres">
      <dgm:prSet presAssocID="{78681CCE-8903-405D-9077-89700A6E9435}" presName="hierChild5" presStyleCnt="0"/>
      <dgm:spPr/>
    </dgm:pt>
    <dgm:pt modelId="{9C149C57-D908-49A7-9C70-21CA249D5AE7}" type="pres">
      <dgm:prSet presAssocID="{80638E99-B029-4975-B6E8-D06B3ACDA1E4}" presName="hierChild3" presStyleCnt="0"/>
      <dgm:spPr/>
    </dgm:pt>
    <dgm:pt modelId="{632D587B-DDAE-4845-B957-CF09358C6AD0}" type="pres">
      <dgm:prSet presAssocID="{12C4087B-8CBB-41D1-B07B-212CE09C7633}" presName="Name111" presStyleLbl="parChTrans1D2" presStyleIdx="3" presStyleCnt="4"/>
      <dgm:spPr/>
    </dgm:pt>
    <dgm:pt modelId="{799A3467-A189-419C-853D-1D7B31714F63}" type="pres">
      <dgm:prSet presAssocID="{4329D750-A1CF-4C75-A754-95982CC8F245}" presName="hierRoot3" presStyleCnt="0">
        <dgm:presLayoutVars>
          <dgm:hierBranch val="init"/>
        </dgm:presLayoutVars>
      </dgm:prSet>
      <dgm:spPr/>
    </dgm:pt>
    <dgm:pt modelId="{ACC080C1-52F2-41F2-9D39-A58073E764E1}" type="pres">
      <dgm:prSet presAssocID="{4329D750-A1CF-4C75-A754-95982CC8F245}" presName="rootComposite3" presStyleCnt="0"/>
      <dgm:spPr/>
    </dgm:pt>
    <dgm:pt modelId="{A1BF702C-3F7B-4661-86ED-BD989814CE14}" type="pres">
      <dgm:prSet presAssocID="{4329D750-A1CF-4C75-A754-95982CC8F245}" presName="rootText3" presStyleLbl="asst1" presStyleIdx="0" presStyleCnt="1" custScaleX="110989">
        <dgm:presLayoutVars>
          <dgm:chPref val="3"/>
        </dgm:presLayoutVars>
      </dgm:prSet>
      <dgm:spPr/>
    </dgm:pt>
    <dgm:pt modelId="{D765F9C3-1D9A-489B-919D-78CAC4B17590}" type="pres">
      <dgm:prSet presAssocID="{4329D750-A1CF-4C75-A754-95982CC8F245}" presName="rootPict3" presStyleLbl="alignImgPlace1" presStyleIdx="4" presStyleCnt="5"/>
      <dgm:spPr>
        <a:xfrm>
          <a:off x="1034577" y="1206535"/>
          <a:ext cx="476196" cy="634929"/>
        </a:xfrm>
        <a:prstGeom prst="rect">
          <a:avLst/>
        </a:prstGeom>
        <a:blipFill rotWithShape="1">
          <a:blip xmlns:r="http://schemas.openxmlformats.org/officeDocument/2006/relationships" r:embed="rId4"/>
          <a:srcRect/>
          <a:stretch>
            <a:fillRect l="-17000" r="-17000"/>
          </a:stretch>
        </a:blipFill>
        <a:ln w="12700" cap="flat" cmpd="sng" algn="ctr">
          <a:solidFill>
            <a:sysClr val="window" lastClr="FFFFFF">
              <a:hueOff val="0"/>
              <a:satOff val="0"/>
              <a:lumOff val="0"/>
              <a:alphaOff val="0"/>
            </a:sysClr>
          </a:solidFill>
          <a:prstDash val="solid"/>
          <a:miter lim="800000"/>
        </a:ln>
        <a:effectLst/>
      </dgm:spPr>
    </dgm:pt>
    <dgm:pt modelId="{AECB2F41-BB79-4441-9218-E08A26F5D76E}" type="pres">
      <dgm:prSet presAssocID="{4329D750-A1CF-4C75-A754-95982CC8F245}" presName="rootConnector3" presStyleLbl="asst1" presStyleIdx="0" presStyleCnt="1"/>
      <dgm:spPr/>
    </dgm:pt>
    <dgm:pt modelId="{3098B677-1B08-49C2-8700-C1E026258E97}" type="pres">
      <dgm:prSet presAssocID="{4329D750-A1CF-4C75-A754-95982CC8F245}" presName="hierChild6" presStyleCnt="0"/>
      <dgm:spPr/>
    </dgm:pt>
    <dgm:pt modelId="{1B9EAE51-9659-415C-8EAD-E2B0F9FB1A92}" type="pres">
      <dgm:prSet presAssocID="{4329D750-A1CF-4C75-A754-95982CC8F245}" presName="hierChild7" presStyleCnt="0"/>
      <dgm:spPr/>
    </dgm:pt>
  </dgm:ptLst>
  <dgm:cxnLst>
    <dgm:cxn modelId="{EFFB0707-614D-4235-98D0-509273C6BF29}" type="presOf" srcId="{1CD8B7B4-F9F8-4382-97D9-9C5886869457}" destId="{13F7357A-0D7C-40D2-B51A-86C55F888A11}" srcOrd="0" destOrd="0" presId="urn:microsoft.com/office/officeart/2005/8/layout/pictureOrgChart+Icon"/>
    <dgm:cxn modelId="{43238F07-B8F0-4D73-ACC8-778B2CA61266}" type="presOf" srcId="{4329D750-A1CF-4C75-A754-95982CC8F245}" destId="{AECB2F41-BB79-4441-9218-E08A26F5D76E}" srcOrd="1" destOrd="0" presId="urn:microsoft.com/office/officeart/2005/8/layout/pictureOrgChart+Icon"/>
    <dgm:cxn modelId="{41129D0B-7758-40AE-9191-6DE5CEC2C983}" type="presOf" srcId="{80638E99-B029-4975-B6E8-D06B3ACDA1E4}" destId="{6E898036-3B76-4276-AFEF-61F834F6CD3C}" srcOrd="1" destOrd="0" presId="urn:microsoft.com/office/officeart/2005/8/layout/pictureOrgChart+Icon"/>
    <dgm:cxn modelId="{DFA3A73C-BA2C-41FD-B3AC-313070BE944E}" type="presOf" srcId="{8476B89F-7676-4422-AB58-568914438BA3}" destId="{4DC7EA3A-6357-4B11-9844-829BBA35EE66}" srcOrd="0" destOrd="0" presId="urn:microsoft.com/office/officeart/2005/8/layout/pictureOrgChart+Icon"/>
    <dgm:cxn modelId="{F6F1725F-1A1D-4972-8AA6-044EC1371031}" type="presOf" srcId="{78681CCE-8903-405D-9077-89700A6E9435}" destId="{9FB69100-F7B5-4BB6-BEC3-B7F67196749F}" srcOrd="1" destOrd="0" presId="urn:microsoft.com/office/officeart/2005/8/layout/pictureOrgChart+Icon"/>
    <dgm:cxn modelId="{B8BB6960-F332-44E2-865F-A39DE7B2DF9D}" srcId="{80638E99-B029-4975-B6E8-D06B3ACDA1E4}" destId="{D3BE4038-A4FF-4F46-A8A3-EAA0D82CA59F}" srcOrd="1" destOrd="0" parTransId="{8476B89F-7676-4422-AB58-568914438BA3}" sibTransId="{1E27BED5-D6AD-4F92-97E9-FFE8026857D2}"/>
    <dgm:cxn modelId="{6571A950-E125-4CBC-8667-756E7FFCE293}" type="presOf" srcId="{1CD8B7B4-F9F8-4382-97D9-9C5886869457}" destId="{2ACD71B2-8880-42AA-82E5-48A282C28A4B}" srcOrd="1" destOrd="0" presId="urn:microsoft.com/office/officeart/2005/8/layout/pictureOrgChart+Icon"/>
    <dgm:cxn modelId="{E0325B75-567B-437C-AA16-36BF33DD3D3B}" srcId="{856155EF-3040-40C0-8963-1B2A4D9B30B2}" destId="{80638E99-B029-4975-B6E8-D06B3ACDA1E4}" srcOrd="0" destOrd="0" parTransId="{4EBDC5A7-5516-43F5-BF6C-4B8AA3517E59}" sibTransId="{7527499D-77BD-4647-8118-9F3149396759}"/>
    <dgm:cxn modelId="{84C38257-68F3-46B6-93BE-86CE9B67CB6A}" type="presOf" srcId="{D3BE4038-A4FF-4F46-A8A3-EAA0D82CA59F}" destId="{9FA69515-F38C-4253-972B-F9D48F305A90}" srcOrd="0" destOrd="0" presId="urn:microsoft.com/office/officeart/2005/8/layout/pictureOrgChart+Icon"/>
    <dgm:cxn modelId="{91A53884-FE66-4C73-8818-5CFC812449F5}" type="presOf" srcId="{4329D750-A1CF-4C75-A754-95982CC8F245}" destId="{A1BF702C-3F7B-4661-86ED-BD989814CE14}" srcOrd="0" destOrd="0" presId="urn:microsoft.com/office/officeart/2005/8/layout/pictureOrgChart+Icon"/>
    <dgm:cxn modelId="{89145D87-4A8F-4352-8A81-F3F9AD19F996}" type="presOf" srcId="{D3BE4038-A4FF-4F46-A8A3-EAA0D82CA59F}" destId="{921274F2-D43F-475E-96C6-DD72FF61288A}" srcOrd="1" destOrd="0" presId="urn:microsoft.com/office/officeart/2005/8/layout/pictureOrgChart+Icon"/>
    <dgm:cxn modelId="{4021189D-F26F-4437-BE3C-F85635D851FB}" srcId="{80638E99-B029-4975-B6E8-D06B3ACDA1E4}" destId="{78681CCE-8903-405D-9077-89700A6E9435}" srcOrd="3" destOrd="0" parTransId="{CE1E1A4A-1B29-4D52-9BAA-669C39BD7CC7}" sibTransId="{D9304880-9098-4074-B744-D7F2DBEB7AB0}"/>
    <dgm:cxn modelId="{921A39AE-C2A2-4E17-973B-7FE99B45E0E2}" type="presOf" srcId="{17613175-8106-4B8B-809C-B8A684322620}" destId="{0947F52E-1078-44D9-BA9D-18C0CE8D603E}" srcOrd="0" destOrd="0" presId="urn:microsoft.com/office/officeart/2005/8/layout/pictureOrgChart+Icon"/>
    <dgm:cxn modelId="{06DE5DAF-9D50-4BA0-A406-515AB755FD8F}" srcId="{80638E99-B029-4975-B6E8-D06B3ACDA1E4}" destId="{4329D750-A1CF-4C75-A754-95982CC8F245}" srcOrd="0" destOrd="0" parTransId="{12C4087B-8CBB-41D1-B07B-212CE09C7633}" sibTransId="{0DBBA5C7-1020-42AF-9653-E4F60C65642E}"/>
    <dgm:cxn modelId="{141642B0-ED06-4D7E-B983-E3A754BFE772}" type="presOf" srcId="{CE1E1A4A-1B29-4D52-9BAA-669C39BD7CC7}" destId="{6286FB1C-BC75-454D-BC43-03D4E8F6CECA}" srcOrd="0" destOrd="0" presId="urn:microsoft.com/office/officeart/2005/8/layout/pictureOrgChart+Icon"/>
    <dgm:cxn modelId="{D90552B6-34B7-4088-8199-FD09FD64C0B4}" type="presOf" srcId="{78681CCE-8903-405D-9077-89700A6E9435}" destId="{1180100A-A522-408E-B1CB-154319FB6229}" srcOrd="0" destOrd="0" presId="urn:microsoft.com/office/officeart/2005/8/layout/pictureOrgChart+Icon"/>
    <dgm:cxn modelId="{54461CBB-9886-40B8-9139-28F75F548ABB}" type="presOf" srcId="{856155EF-3040-40C0-8963-1B2A4D9B30B2}" destId="{612328BA-4B2F-469E-BDDF-D23FA518DF7B}" srcOrd="0" destOrd="0" presId="urn:microsoft.com/office/officeart/2005/8/layout/pictureOrgChart+Icon"/>
    <dgm:cxn modelId="{6C63A7C0-96B6-4576-B39B-395BFCE616DA}" type="presOf" srcId="{80638E99-B029-4975-B6E8-D06B3ACDA1E4}" destId="{D5FFE6AE-FB90-44D0-9D78-E9600A64F151}" srcOrd="0" destOrd="0" presId="urn:microsoft.com/office/officeart/2005/8/layout/pictureOrgChart+Icon"/>
    <dgm:cxn modelId="{8FE07CC6-D51E-4AC0-AFE7-F1CA74975D7F}" type="presOf" srcId="{12C4087B-8CBB-41D1-B07B-212CE09C7633}" destId="{632D587B-DDAE-4845-B957-CF09358C6AD0}" srcOrd="0" destOrd="0" presId="urn:microsoft.com/office/officeart/2005/8/layout/pictureOrgChart+Icon"/>
    <dgm:cxn modelId="{C9DBE0F5-B66A-4EAA-BA6E-7404DBD149F9}" srcId="{80638E99-B029-4975-B6E8-D06B3ACDA1E4}" destId="{1CD8B7B4-F9F8-4382-97D9-9C5886869457}" srcOrd="2" destOrd="0" parTransId="{17613175-8106-4B8B-809C-B8A684322620}" sibTransId="{80BBE83F-E14A-4326-923A-F10DF0A6530A}"/>
    <dgm:cxn modelId="{0BECE834-6D3C-401A-BD54-72B8AE9D4F1B}" type="presParOf" srcId="{612328BA-4B2F-469E-BDDF-D23FA518DF7B}" destId="{0287C113-B78B-43D1-9EAE-A8EC03DB4500}" srcOrd="0" destOrd="0" presId="urn:microsoft.com/office/officeart/2005/8/layout/pictureOrgChart+Icon"/>
    <dgm:cxn modelId="{BAF722F2-5746-4998-96E3-3DD4BEA89658}" type="presParOf" srcId="{0287C113-B78B-43D1-9EAE-A8EC03DB4500}" destId="{8E78F49C-1B0E-4A39-9EE8-31DF6C3690DA}" srcOrd="0" destOrd="0" presId="urn:microsoft.com/office/officeart/2005/8/layout/pictureOrgChart+Icon"/>
    <dgm:cxn modelId="{EA9F6CCC-0D4D-4B23-8C7B-98C480D028B2}" type="presParOf" srcId="{8E78F49C-1B0E-4A39-9EE8-31DF6C3690DA}" destId="{D5FFE6AE-FB90-44D0-9D78-E9600A64F151}" srcOrd="0" destOrd="0" presId="urn:microsoft.com/office/officeart/2005/8/layout/pictureOrgChart+Icon"/>
    <dgm:cxn modelId="{4D72C06F-2CC8-4591-B01D-B3A35B730E8C}" type="presParOf" srcId="{8E78F49C-1B0E-4A39-9EE8-31DF6C3690DA}" destId="{AFB2F6CE-B73A-4DB9-A251-D7E3293A912A}" srcOrd="1" destOrd="0" presId="urn:microsoft.com/office/officeart/2005/8/layout/pictureOrgChart+Icon"/>
    <dgm:cxn modelId="{08A112A3-97EE-45E6-A2C6-FB029C103EEF}" type="presParOf" srcId="{8E78F49C-1B0E-4A39-9EE8-31DF6C3690DA}" destId="{6E898036-3B76-4276-AFEF-61F834F6CD3C}" srcOrd="2" destOrd="0" presId="urn:microsoft.com/office/officeart/2005/8/layout/pictureOrgChart+Icon"/>
    <dgm:cxn modelId="{491CD64E-ADDD-45E0-A127-3D710C48974C}" type="presParOf" srcId="{0287C113-B78B-43D1-9EAE-A8EC03DB4500}" destId="{26129379-28BB-441F-BE25-CF8FF92D142E}" srcOrd="1" destOrd="0" presId="urn:microsoft.com/office/officeart/2005/8/layout/pictureOrgChart+Icon"/>
    <dgm:cxn modelId="{25FA624C-CD5F-4520-AE09-4ABCBE7A3C74}" type="presParOf" srcId="{26129379-28BB-441F-BE25-CF8FF92D142E}" destId="{4DC7EA3A-6357-4B11-9844-829BBA35EE66}" srcOrd="0" destOrd="0" presId="urn:microsoft.com/office/officeart/2005/8/layout/pictureOrgChart+Icon"/>
    <dgm:cxn modelId="{5A58BD9C-1D27-48EB-B7BF-61DEF1509FCF}" type="presParOf" srcId="{26129379-28BB-441F-BE25-CF8FF92D142E}" destId="{D830ECBB-2CE7-4915-9809-8E429E0089D5}" srcOrd="1" destOrd="0" presId="urn:microsoft.com/office/officeart/2005/8/layout/pictureOrgChart+Icon"/>
    <dgm:cxn modelId="{ABE4B087-83ED-4BCA-B1A1-25175AC8F5B1}" type="presParOf" srcId="{D830ECBB-2CE7-4915-9809-8E429E0089D5}" destId="{23A789C8-69F5-47E2-953C-828BC2A9F996}" srcOrd="0" destOrd="0" presId="urn:microsoft.com/office/officeart/2005/8/layout/pictureOrgChart+Icon"/>
    <dgm:cxn modelId="{DE2086C2-9142-4CF3-93F8-6DFC3BFFAB54}" type="presParOf" srcId="{23A789C8-69F5-47E2-953C-828BC2A9F996}" destId="{9FA69515-F38C-4253-972B-F9D48F305A90}" srcOrd="0" destOrd="0" presId="urn:microsoft.com/office/officeart/2005/8/layout/pictureOrgChart+Icon"/>
    <dgm:cxn modelId="{F378E7AD-CC1F-4AC8-81E1-061CA94663D9}" type="presParOf" srcId="{23A789C8-69F5-47E2-953C-828BC2A9F996}" destId="{391925DF-BF0D-4F8D-9F12-B5EF2A0A76B5}" srcOrd="1" destOrd="0" presId="urn:microsoft.com/office/officeart/2005/8/layout/pictureOrgChart+Icon"/>
    <dgm:cxn modelId="{97202678-E823-4A43-9F9C-D10F5E66A56E}" type="presParOf" srcId="{23A789C8-69F5-47E2-953C-828BC2A9F996}" destId="{921274F2-D43F-475E-96C6-DD72FF61288A}" srcOrd="2" destOrd="0" presId="urn:microsoft.com/office/officeart/2005/8/layout/pictureOrgChart+Icon"/>
    <dgm:cxn modelId="{4FA225E5-141F-4DF0-8ED6-EEE6F601F56F}" type="presParOf" srcId="{D830ECBB-2CE7-4915-9809-8E429E0089D5}" destId="{70E925E4-D1FC-4239-9904-6453A1012283}" srcOrd="1" destOrd="0" presId="urn:microsoft.com/office/officeart/2005/8/layout/pictureOrgChart+Icon"/>
    <dgm:cxn modelId="{F74AB954-EF58-49EE-AD1E-D2C2DD03EAB0}" type="presParOf" srcId="{D830ECBB-2CE7-4915-9809-8E429E0089D5}" destId="{F349640D-596C-44FD-81C3-DA7CBFEA882A}" srcOrd="2" destOrd="0" presId="urn:microsoft.com/office/officeart/2005/8/layout/pictureOrgChart+Icon"/>
    <dgm:cxn modelId="{D029EAE2-14D2-4A3B-9453-03E0C0B01AE0}" type="presParOf" srcId="{26129379-28BB-441F-BE25-CF8FF92D142E}" destId="{0947F52E-1078-44D9-BA9D-18C0CE8D603E}" srcOrd="2" destOrd="0" presId="urn:microsoft.com/office/officeart/2005/8/layout/pictureOrgChart+Icon"/>
    <dgm:cxn modelId="{31FF25A7-A509-44AE-926C-9525A684EA9D}" type="presParOf" srcId="{26129379-28BB-441F-BE25-CF8FF92D142E}" destId="{5996A724-17DC-401F-A06B-22127A31DF0F}" srcOrd="3" destOrd="0" presId="urn:microsoft.com/office/officeart/2005/8/layout/pictureOrgChart+Icon"/>
    <dgm:cxn modelId="{73B7580A-DB34-4DEA-AD50-9FA46B704D3B}" type="presParOf" srcId="{5996A724-17DC-401F-A06B-22127A31DF0F}" destId="{CF834A3C-DA0D-430A-9713-A4FCDE16C9BA}" srcOrd="0" destOrd="0" presId="urn:microsoft.com/office/officeart/2005/8/layout/pictureOrgChart+Icon"/>
    <dgm:cxn modelId="{0E45E2A1-5722-4A40-9666-CB022A039E34}" type="presParOf" srcId="{CF834A3C-DA0D-430A-9713-A4FCDE16C9BA}" destId="{13F7357A-0D7C-40D2-B51A-86C55F888A11}" srcOrd="0" destOrd="0" presId="urn:microsoft.com/office/officeart/2005/8/layout/pictureOrgChart+Icon"/>
    <dgm:cxn modelId="{BE2DD9D7-3E33-487E-9DE3-BA4D13985BC5}" type="presParOf" srcId="{CF834A3C-DA0D-430A-9713-A4FCDE16C9BA}" destId="{87017942-83E2-4E5C-B0E1-A1CDB9191080}" srcOrd="1" destOrd="0" presId="urn:microsoft.com/office/officeart/2005/8/layout/pictureOrgChart+Icon"/>
    <dgm:cxn modelId="{1B17302C-0711-4CEB-968D-54DF95CEB7FC}" type="presParOf" srcId="{CF834A3C-DA0D-430A-9713-A4FCDE16C9BA}" destId="{2ACD71B2-8880-42AA-82E5-48A282C28A4B}" srcOrd="2" destOrd="0" presId="urn:microsoft.com/office/officeart/2005/8/layout/pictureOrgChart+Icon"/>
    <dgm:cxn modelId="{923629DB-EACC-4A27-9ECA-C2D353745336}" type="presParOf" srcId="{5996A724-17DC-401F-A06B-22127A31DF0F}" destId="{7BE8D8C3-2395-47E7-A6EB-B4C306189C2F}" srcOrd="1" destOrd="0" presId="urn:microsoft.com/office/officeart/2005/8/layout/pictureOrgChart+Icon"/>
    <dgm:cxn modelId="{583CC8A8-C48E-4D33-ABA6-67578D12D7CB}" type="presParOf" srcId="{5996A724-17DC-401F-A06B-22127A31DF0F}" destId="{A4684945-CBC4-4ACC-9390-ACF1E181D094}" srcOrd="2" destOrd="0" presId="urn:microsoft.com/office/officeart/2005/8/layout/pictureOrgChart+Icon"/>
    <dgm:cxn modelId="{8EA614D2-014A-4A32-B1F0-FE7CBD4A392D}" type="presParOf" srcId="{26129379-28BB-441F-BE25-CF8FF92D142E}" destId="{6286FB1C-BC75-454D-BC43-03D4E8F6CECA}" srcOrd="4" destOrd="0" presId="urn:microsoft.com/office/officeart/2005/8/layout/pictureOrgChart+Icon"/>
    <dgm:cxn modelId="{8F38BD9F-FB0E-4FAF-8BF3-506CB3C9BC95}" type="presParOf" srcId="{26129379-28BB-441F-BE25-CF8FF92D142E}" destId="{65D1783A-E129-41BF-994E-BBB88F2ED18B}" srcOrd="5" destOrd="0" presId="urn:microsoft.com/office/officeart/2005/8/layout/pictureOrgChart+Icon"/>
    <dgm:cxn modelId="{F0E29853-09F1-4C75-A9FD-5A20731A79D9}" type="presParOf" srcId="{65D1783A-E129-41BF-994E-BBB88F2ED18B}" destId="{34C96F3B-C331-43EF-9DB9-B855F0C7B240}" srcOrd="0" destOrd="0" presId="urn:microsoft.com/office/officeart/2005/8/layout/pictureOrgChart+Icon"/>
    <dgm:cxn modelId="{B691B434-C6C9-4590-AD30-487488FC508B}" type="presParOf" srcId="{34C96F3B-C331-43EF-9DB9-B855F0C7B240}" destId="{1180100A-A522-408E-B1CB-154319FB6229}" srcOrd="0" destOrd="0" presId="urn:microsoft.com/office/officeart/2005/8/layout/pictureOrgChart+Icon"/>
    <dgm:cxn modelId="{A0416F13-782F-42E2-9AAF-BAD9BFFB693B}" type="presParOf" srcId="{34C96F3B-C331-43EF-9DB9-B855F0C7B240}" destId="{30EBDFF1-8655-4F1B-9FBF-6EA12B2BA6D6}" srcOrd="1" destOrd="0" presId="urn:microsoft.com/office/officeart/2005/8/layout/pictureOrgChart+Icon"/>
    <dgm:cxn modelId="{FE5E8EEF-DBCF-4CF5-86DA-69DFBA5F8D60}" type="presParOf" srcId="{34C96F3B-C331-43EF-9DB9-B855F0C7B240}" destId="{9FB69100-F7B5-4BB6-BEC3-B7F67196749F}" srcOrd="2" destOrd="0" presId="urn:microsoft.com/office/officeart/2005/8/layout/pictureOrgChart+Icon"/>
    <dgm:cxn modelId="{4B26BC4C-DADB-4692-A4E5-958A0F0C2674}" type="presParOf" srcId="{65D1783A-E129-41BF-994E-BBB88F2ED18B}" destId="{344ACA9A-DD57-466B-8D14-BF88C1F4E0FB}" srcOrd="1" destOrd="0" presId="urn:microsoft.com/office/officeart/2005/8/layout/pictureOrgChart+Icon"/>
    <dgm:cxn modelId="{E516820F-4A36-4891-8636-9C5A614591B4}" type="presParOf" srcId="{65D1783A-E129-41BF-994E-BBB88F2ED18B}" destId="{61536630-6034-40A1-80D6-7295A8E958B5}" srcOrd="2" destOrd="0" presId="urn:microsoft.com/office/officeart/2005/8/layout/pictureOrgChart+Icon"/>
    <dgm:cxn modelId="{15FDCEA7-0593-4875-934C-38D8593C8026}" type="presParOf" srcId="{0287C113-B78B-43D1-9EAE-A8EC03DB4500}" destId="{9C149C57-D908-49A7-9C70-21CA249D5AE7}" srcOrd="2" destOrd="0" presId="urn:microsoft.com/office/officeart/2005/8/layout/pictureOrgChart+Icon"/>
    <dgm:cxn modelId="{58B1E345-52E9-4C9B-A30F-EC877A54D300}" type="presParOf" srcId="{9C149C57-D908-49A7-9C70-21CA249D5AE7}" destId="{632D587B-DDAE-4845-B957-CF09358C6AD0}" srcOrd="0" destOrd="0" presId="urn:microsoft.com/office/officeart/2005/8/layout/pictureOrgChart+Icon"/>
    <dgm:cxn modelId="{01EFDAC6-EDB2-45EF-9392-56923FC68ED1}" type="presParOf" srcId="{9C149C57-D908-49A7-9C70-21CA249D5AE7}" destId="{799A3467-A189-419C-853D-1D7B31714F63}" srcOrd="1" destOrd="0" presId="urn:microsoft.com/office/officeart/2005/8/layout/pictureOrgChart+Icon"/>
    <dgm:cxn modelId="{2CB712A8-3F37-4D32-BF83-CEBA9C36CF2F}" type="presParOf" srcId="{799A3467-A189-419C-853D-1D7B31714F63}" destId="{ACC080C1-52F2-41F2-9D39-A58073E764E1}" srcOrd="0" destOrd="0" presId="urn:microsoft.com/office/officeart/2005/8/layout/pictureOrgChart+Icon"/>
    <dgm:cxn modelId="{A52F2D47-42AF-46EF-9B45-4D6A87CAE492}" type="presParOf" srcId="{ACC080C1-52F2-41F2-9D39-A58073E764E1}" destId="{A1BF702C-3F7B-4661-86ED-BD989814CE14}" srcOrd="0" destOrd="0" presId="urn:microsoft.com/office/officeart/2005/8/layout/pictureOrgChart+Icon"/>
    <dgm:cxn modelId="{EBE76F0C-3A6C-4764-95C5-989C7A0C1425}" type="presParOf" srcId="{ACC080C1-52F2-41F2-9D39-A58073E764E1}" destId="{D765F9C3-1D9A-489B-919D-78CAC4B17590}" srcOrd="1" destOrd="0" presId="urn:microsoft.com/office/officeart/2005/8/layout/pictureOrgChart+Icon"/>
    <dgm:cxn modelId="{0C4C9C9C-F616-4111-AB76-43E8569A2E18}" type="presParOf" srcId="{ACC080C1-52F2-41F2-9D39-A58073E764E1}" destId="{AECB2F41-BB79-4441-9218-E08A26F5D76E}" srcOrd="2" destOrd="0" presId="urn:microsoft.com/office/officeart/2005/8/layout/pictureOrgChart+Icon"/>
    <dgm:cxn modelId="{6F7F873A-B9B9-4B36-A072-7F3870DB1246}" type="presParOf" srcId="{799A3467-A189-419C-853D-1D7B31714F63}" destId="{3098B677-1B08-49C2-8700-C1E026258E97}" srcOrd="1" destOrd="0" presId="urn:microsoft.com/office/officeart/2005/8/layout/pictureOrgChart+Icon"/>
    <dgm:cxn modelId="{AD75C00B-8DAF-4DFA-862E-5BB5CE9169AB}" type="presParOf" srcId="{799A3467-A189-419C-853D-1D7B31714F63}" destId="{1B9EAE51-9659-415C-8EAD-E2B0F9FB1A92}" srcOrd="2" destOrd="0" presId="urn:microsoft.com/office/officeart/2005/8/layout/pictureOrgChar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D587B-DDAE-4845-B957-CF09358C6AD0}">
      <dsp:nvSpPr>
        <dsp:cNvPr id="0" name=""/>
        <dsp:cNvSpPr/>
      </dsp:nvSpPr>
      <dsp:spPr>
        <a:xfrm>
          <a:off x="2629749" y="793831"/>
          <a:ext cx="166668" cy="730168"/>
        </a:xfrm>
        <a:custGeom>
          <a:avLst/>
          <a:gdLst/>
          <a:ahLst/>
          <a:cxnLst/>
          <a:rect l="0" t="0" r="0" b="0"/>
          <a:pathLst>
            <a:path>
              <a:moveTo>
                <a:pt x="166668" y="0"/>
              </a:moveTo>
              <a:lnTo>
                <a:pt x="166668" y="730168"/>
              </a:lnTo>
              <a:lnTo>
                <a:pt x="0" y="730168"/>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286FB1C-BC75-454D-BC43-03D4E8F6CECA}">
      <dsp:nvSpPr>
        <dsp:cNvPr id="0" name=""/>
        <dsp:cNvSpPr/>
      </dsp:nvSpPr>
      <dsp:spPr>
        <a:xfrm>
          <a:off x="2796418" y="793831"/>
          <a:ext cx="1989129" cy="1460336"/>
        </a:xfrm>
        <a:custGeom>
          <a:avLst/>
          <a:gdLst/>
          <a:ahLst/>
          <a:cxnLst/>
          <a:rect l="0" t="0" r="0" b="0"/>
          <a:pathLst>
            <a:path>
              <a:moveTo>
                <a:pt x="0" y="0"/>
              </a:moveTo>
              <a:lnTo>
                <a:pt x="0" y="1293667"/>
              </a:lnTo>
              <a:lnTo>
                <a:pt x="1955898" y="1293667"/>
              </a:lnTo>
              <a:lnTo>
                <a:pt x="1955898" y="146033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47F52E-1078-44D9-BA9D-18C0CE8D603E}">
      <dsp:nvSpPr>
        <dsp:cNvPr id="0" name=""/>
        <dsp:cNvSpPr/>
      </dsp:nvSpPr>
      <dsp:spPr>
        <a:xfrm>
          <a:off x="2750698" y="793831"/>
          <a:ext cx="91440" cy="1460336"/>
        </a:xfrm>
        <a:custGeom>
          <a:avLst/>
          <a:gdLst/>
          <a:ahLst/>
          <a:cxnLst/>
          <a:rect l="0" t="0" r="0" b="0"/>
          <a:pathLst>
            <a:path>
              <a:moveTo>
                <a:pt x="45720" y="0"/>
              </a:moveTo>
              <a:lnTo>
                <a:pt x="45720" y="146033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DC7EA3A-6357-4B11-9844-829BBA35EE66}">
      <dsp:nvSpPr>
        <dsp:cNvPr id="0" name=""/>
        <dsp:cNvSpPr/>
      </dsp:nvSpPr>
      <dsp:spPr>
        <a:xfrm>
          <a:off x="826891" y="793831"/>
          <a:ext cx="1969526" cy="1460503"/>
        </a:xfrm>
        <a:custGeom>
          <a:avLst/>
          <a:gdLst/>
          <a:ahLst/>
          <a:cxnLst/>
          <a:rect l="0" t="0" r="0" b="0"/>
          <a:pathLst>
            <a:path>
              <a:moveTo>
                <a:pt x="1955898" y="0"/>
              </a:moveTo>
              <a:lnTo>
                <a:pt x="1955898" y="1293667"/>
              </a:lnTo>
              <a:lnTo>
                <a:pt x="0" y="1293667"/>
              </a:lnTo>
              <a:lnTo>
                <a:pt x="0" y="1460336"/>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FFE6AE-FB90-44D0-9D78-E9600A64F151}">
      <dsp:nvSpPr>
        <dsp:cNvPr id="0" name=""/>
        <dsp:cNvSpPr/>
      </dsp:nvSpPr>
      <dsp:spPr>
        <a:xfrm>
          <a:off x="1854406" y="170"/>
          <a:ext cx="1884024"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971"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Calibri" panose="020F0502020204030204"/>
              <a:ea typeface="+mn-ea"/>
              <a:cs typeface="+mn-cs"/>
            </a:rPr>
            <a:t>Jenni Borg</a:t>
          </a:r>
        </a:p>
        <a:p>
          <a:pPr marL="0" lvl="0" indent="0" algn="ctr" defTabSz="533400">
            <a:lnSpc>
              <a:spcPct val="90000"/>
            </a:lnSpc>
            <a:spcBef>
              <a:spcPct val="0"/>
            </a:spcBef>
            <a:spcAft>
              <a:spcPct val="35000"/>
            </a:spcAft>
            <a:buNone/>
          </a:pPr>
          <a:r>
            <a:rPr lang="en-US" sz="800" i="1" kern="1200" dirty="0">
              <a:solidFill>
                <a:sysClr val="window" lastClr="FFFFFF"/>
              </a:solidFill>
              <a:latin typeface="Calibri" panose="020F0502020204030204"/>
              <a:ea typeface="+mn-ea"/>
              <a:cs typeface="+mn-cs"/>
            </a:rPr>
            <a:t>Interim Director </a:t>
          </a:r>
        </a:p>
        <a:p>
          <a:pPr marL="0" lvl="0" indent="0" algn="ctr" defTabSz="533400">
            <a:lnSpc>
              <a:spcPct val="90000"/>
            </a:lnSpc>
            <a:spcBef>
              <a:spcPct val="0"/>
            </a:spcBef>
            <a:spcAft>
              <a:spcPct val="35000"/>
            </a:spcAft>
            <a:buNone/>
          </a:pPr>
          <a:r>
            <a:rPr lang="en-US" sz="800" i="1" kern="1200" dirty="0">
              <a:solidFill>
                <a:sysClr val="window" lastClr="FFFFFF"/>
              </a:solidFill>
              <a:latin typeface="Calibri" panose="020F0502020204030204"/>
              <a:ea typeface="+mn-ea"/>
              <a:cs typeface="+mn-cs"/>
            </a:rPr>
            <a:t>MoJ Project</a:t>
          </a:r>
        </a:p>
        <a:p>
          <a:pPr marL="0" lvl="0" indent="0" algn="ctr" defTabSz="533400">
            <a:lnSpc>
              <a:spcPct val="90000"/>
            </a:lnSpc>
            <a:spcBef>
              <a:spcPct val="0"/>
            </a:spcBef>
            <a:spcAft>
              <a:spcPct val="35000"/>
            </a:spcAft>
            <a:buNone/>
          </a:pPr>
          <a:r>
            <a:rPr lang="en-US" sz="800" i="1" kern="1200" dirty="0">
              <a:solidFill>
                <a:sysClr val="window" lastClr="FFFFFF"/>
              </a:solidFill>
              <a:latin typeface="Calibri" panose="020F0502020204030204"/>
              <a:ea typeface="+mn-ea"/>
              <a:cs typeface="+mn-cs"/>
            </a:rPr>
            <a:t> Delivery Function </a:t>
          </a:r>
          <a:endParaRPr lang="en-GB" sz="800" kern="1200" dirty="0">
            <a:solidFill>
              <a:sysClr val="window" lastClr="FFFFFF"/>
            </a:solidFill>
            <a:latin typeface="Calibri" panose="020F0502020204030204"/>
            <a:ea typeface="+mn-ea"/>
            <a:cs typeface="+mn-cs"/>
          </a:endParaRPr>
        </a:p>
      </dsp:txBody>
      <dsp:txXfrm>
        <a:off x="1854406" y="170"/>
        <a:ext cx="1884024" cy="793661"/>
      </dsp:txXfrm>
    </dsp:sp>
    <dsp:sp modelId="{AFB2F6CE-B73A-4DB9-A251-D7E3293A912A}">
      <dsp:nvSpPr>
        <dsp:cNvPr id="0" name=""/>
        <dsp:cNvSpPr/>
      </dsp:nvSpPr>
      <dsp:spPr>
        <a:xfrm>
          <a:off x="2082123" y="79536"/>
          <a:ext cx="476196" cy="634929"/>
        </a:xfrm>
        <a:prstGeom prst="rect">
          <a:avLst/>
        </a:prstGeom>
        <a:blipFill rotWithShape="1">
          <a:blip xmlns:r="http://schemas.openxmlformats.org/officeDocument/2006/relationships" r:embed="rId1"/>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FA69515-F38C-4253-972B-F9D48F305A90}">
      <dsp:nvSpPr>
        <dsp:cNvPr id="0" name=""/>
        <dsp:cNvSpPr/>
      </dsp:nvSpPr>
      <dsp:spPr>
        <a:xfrm>
          <a:off x="0" y="2254335"/>
          <a:ext cx="1653783"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97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panose="020F0502020204030204"/>
              <a:ea typeface="+mn-ea"/>
              <a:cs typeface="+mn-cs"/>
            </a:rPr>
            <a:t>Vacancy</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Deputy Director</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 Head of Project Delivery Standards, Capability and Expertise </a:t>
          </a:r>
        </a:p>
      </dsp:txBody>
      <dsp:txXfrm>
        <a:off x="0" y="2254335"/>
        <a:ext cx="1653783" cy="793661"/>
      </dsp:txXfrm>
    </dsp:sp>
    <dsp:sp modelId="{391925DF-BF0D-4F8D-9F12-B5EF2A0A76B5}">
      <dsp:nvSpPr>
        <dsp:cNvPr id="0" name=""/>
        <dsp:cNvSpPr/>
      </dsp:nvSpPr>
      <dsp:spPr>
        <a:xfrm>
          <a:off x="77847" y="2340315"/>
          <a:ext cx="476196" cy="634929"/>
        </a:xfrm>
        <a:prstGeom prst="rect">
          <a:avLst/>
        </a:prstGeom>
        <a:solidFill>
          <a:schemeClr val="accent1">
            <a:tint val="50000"/>
            <a:hueOff val="0"/>
            <a:satOff val="0"/>
            <a:lumOff val="0"/>
            <a:alphaOff val="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3F7357A-0D7C-40D2-B51A-86C55F888A11}">
      <dsp:nvSpPr>
        <dsp:cNvPr id="0" name=""/>
        <dsp:cNvSpPr/>
      </dsp:nvSpPr>
      <dsp:spPr>
        <a:xfrm>
          <a:off x="2000749" y="2254168"/>
          <a:ext cx="1657799"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97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panose="020F0502020204030204"/>
              <a:ea typeface="+mn-ea"/>
              <a:cs typeface="+mn-cs"/>
            </a:rPr>
            <a:t>Kris Barnfield</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Deputy Director</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 Chief Operating Officer</a:t>
          </a:r>
        </a:p>
      </dsp:txBody>
      <dsp:txXfrm>
        <a:off x="2000749" y="2254168"/>
        <a:ext cx="1657799" cy="793661"/>
      </dsp:txXfrm>
    </dsp:sp>
    <dsp:sp modelId="{87017942-83E2-4E5C-B0E1-A1CDB9191080}">
      <dsp:nvSpPr>
        <dsp:cNvPr id="0" name=""/>
        <dsp:cNvSpPr/>
      </dsp:nvSpPr>
      <dsp:spPr>
        <a:xfrm>
          <a:off x="2115353" y="2333534"/>
          <a:ext cx="476196" cy="634929"/>
        </a:xfrm>
        <a:prstGeom prst="rect">
          <a:avLst/>
        </a:prstGeom>
        <a:blipFill rotWithShape="1">
          <a:blip xmlns:r="http://schemas.openxmlformats.org/officeDocument/2006/relationships" r:embed="rId2"/>
          <a:srcRect/>
          <a:stretch>
            <a:fillRect l="-39000" r="-39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180100A-A522-408E-B1CB-154319FB6229}">
      <dsp:nvSpPr>
        <dsp:cNvPr id="0" name=""/>
        <dsp:cNvSpPr/>
      </dsp:nvSpPr>
      <dsp:spPr>
        <a:xfrm>
          <a:off x="3991886" y="2254168"/>
          <a:ext cx="1587322"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97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panose="020F0502020204030204"/>
              <a:ea typeface="+mn-ea"/>
              <a:cs typeface="+mn-cs"/>
            </a:rPr>
            <a:t>Rob Nicholas</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Deputy Director </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Head of Portfolio and Assurance</a:t>
          </a:r>
        </a:p>
      </dsp:txBody>
      <dsp:txXfrm>
        <a:off x="3991886" y="2254168"/>
        <a:ext cx="1587322" cy="793661"/>
      </dsp:txXfrm>
    </dsp:sp>
    <dsp:sp modelId="{30EBDFF1-8655-4F1B-9FBF-6EA12B2BA6D6}">
      <dsp:nvSpPr>
        <dsp:cNvPr id="0" name=""/>
        <dsp:cNvSpPr/>
      </dsp:nvSpPr>
      <dsp:spPr>
        <a:xfrm>
          <a:off x="4071252" y="2333534"/>
          <a:ext cx="476196" cy="634929"/>
        </a:xfrm>
        <a:prstGeom prst="rect">
          <a:avLst/>
        </a:prstGeom>
        <a:blipFill rotWithShape="1">
          <a:blip xmlns:r="http://schemas.openxmlformats.org/officeDocument/2006/relationships" r:embed="rId3"/>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1BF702C-3F7B-4661-86ED-BD989814CE14}">
      <dsp:nvSpPr>
        <dsp:cNvPr id="0" name=""/>
        <dsp:cNvSpPr/>
      </dsp:nvSpPr>
      <dsp:spPr>
        <a:xfrm>
          <a:off x="867996" y="1127169"/>
          <a:ext cx="1761753" cy="793661"/>
        </a:xfrm>
        <a:prstGeom prst="rect">
          <a:avLst/>
        </a:prstGeom>
        <a:solidFill>
          <a:srgbClr val="4472C4">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971"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panose="020F0502020204030204"/>
              <a:ea typeface="+mn-ea"/>
              <a:cs typeface="+mn-cs"/>
            </a:rPr>
            <a:t>Lyndsay Rooney</a:t>
          </a:r>
        </a:p>
        <a:p>
          <a:pPr marL="0" lvl="0" indent="0" algn="ctr" defTabSz="5334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Deputy Director  Programme Director</a:t>
          </a:r>
        </a:p>
      </dsp:txBody>
      <dsp:txXfrm>
        <a:off x="867996" y="1127169"/>
        <a:ext cx="1761753" cy="793661"/>
      </dsp:txXfrm>
    </dsp:sp>
    <dsp:sp modelId="{D765F9C3-1D9A-489B-919D-78CAC4B17590}">
      <dsp:nvSpPr>
        <dsp:cNvPr id="0" name=""/>
        <dsp:cNvSpPr/>
      </dsp:nvSpPr>
      <dsp:spPr>
        <a:xfrm>
          <a:off x="1034577" y="1206535"/>
          <a:ext cx="476196" cy="634929"/>
        </a:xfrm>
        <a:prstGeom prst="rect">
          <a:avLst/>
        </a:prstGeom>
        <a:blipFill rotWithShape="1">
          <a:blip xmlns:r="http://schemas.openxmlformats.org/officeDocument/2006/relationships" r:embed="rId4"/>
          <a:srcRect/>
          <a:stretch>
            <a:fillRect l="-17000" r="-1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1B3D9-2392-4CC9-B390-9915C2A120A6}"/>
              </a:ext>
            </a:extLst>
          </p:cNvPr>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171FA8-1409-4C9D-AF4F-001ABC884E6F}"/>
              </a:ext>
            </a:extLst>
          </p:cNvPr>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E195B475-90E2-4097-AB3F-FE84063292E9}" type="datetimeFigureOut">
              <a:rPr lang="en-GB" smtClean="0"/>
              <a:t>09/08/2021</a:t>
            </a:fld>
            <a:endParaRPr lang="en-GB"/>
          </a:p>
        </p:txBody>
      </p:sp>
      <p:sp>
        <p:nvSpPr>
          <p:cNvPr id="4" name="Footer Placeholder 3">
            <a:extLst>
              <a:ext uri="{FF2B5EF4-FFF2-40B4-BE49-F238E27FC236}">
                <a16:creationId xmlns:a16="http://schemas.microsoft.com/office/drawing/2014/main" id="{B02E89A1-8ED1-4A34-9B02-AD48D94A3279}"/>
              </a:ext>
            </a:extLst>
          </p:cNvPr>
          <p:cNvSpPr>
            <a:spLocks noGrp="1"/>
          </p:cNvSpPr>
          <p:nvPr>
            <p:ph type="ftr" sz="quarter" idx="2"/>
          </p:nvPr>
        </p:nvSpPr>
        <p:spPr>
          <a:xfrm>
            <a:off x="0" y="9361488"/>
            <a:ext cx="2916238"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A8BF63-4233-4D87-B0A7-9A989C3A8B52}"/>
              </a:ext>
            </a:extLst>
          </p:cNvPr>
          <p:cNvSpPr>
            <a:spLocks noGrp="1"/>
          </p:cNvSpPr>
          <p:nvPr>
            <p:ph type="sldNum" sz="quarter" idx="3"/>
          </p:nvPr>
        </p:nvSpPr>
        <p:spPr>
          <a:xfrm>
            <a:off x="3813175" y="9361488"/>
            <a:ext cx="2916238" cy="493712"/>
          </a:xfrm>
          <a:prstGeom prst="rect">
            <a:avLst/>
          </a:prstGeom>
        </p:spPr>
        <p:txBody>
          <a:bodyPr vert="horz" lIns="91440" tIns="45720" rIns="91440" bIns="45720" rtlCol="0" anchor="b"/>
          <a:lstStyle>
            <a:lvl1pPr algn="r">
              <a:defRPr sz="1200"/>
            </a:lvl1pPr>
          </a:lstStyle>
          <a:p>
            <a:fld id="{5690A28F-DAAC-4BD6-AA87-AA8D754056EC}"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8"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2676" y="0"/>
            <a:ext cx="2916768" cy="494472"/>
          </a:xfrm>
          <a:prstGeom prst="rect">
            <a:avLst/>
          </a:prstGeom>
        </p:spPr>
        <p:txBody>
          <a:bodyPr vert="horz" lIns="91440" tIns="45720" rIns="91440" bIns="45720" rtlCol="0"/>
          <a:lstStyle>
            <a:lvl1pPr algn="r">
              <a:defRPr sz="1200"/>
            </a:lvl1pPr>
          </a:lstStyle>
          <a:p>
            <a:fld id="{4B8BB6EC-DAAE-49D8-AF8D-DBAFBD79D301}" type="datetimeFigureOut">
              <a:rPr lang="en-GB" smtClean="0"/>
              <a:t>09/08/2021</a:t>
            </a:fld>
            <a:endParaRPr lang="en-GB"/>
          </a:p>
        </p:txBody>
      </p:sp>
      <p:sp>
        <p:nvSpPr>
          <p:cNvPr id="4" name="Slide Image Placeholder 3"/>
          <p:cNvSpPr>
            <a:spLocks noGrp="1" noRot="1" noChangeAspect="1"/>
          </p:cNvSpPr>
          <p:nvPr>
            <p:ph type="sldImg" idx="2"/>
          </p:nvPr>
        </p:nvSpPr>
        <p:spPr>
          <a:xfrm>
            <a:off x="2214563" y="1231900"/>
            <a:ext cx="2301875"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2816"/>
            <a:ext cx="5384800" cy="38804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1"/>
            <a:ext cx="2916768" cy="4944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60731"/>
            <a:ext cx="2916768" cy="494471"/>
          </a:xfrm>
          <a:prstGeom prst="rect">
            <a:avLst/>
          </a:prstGeom>
        </p:spPr>
        <p:txBody>
          <a:bodyPr vert="horz" lIns="91440" tIns="45720" rIns="91440" bIns="45720" rtlCol="0" anchor="b"/>
          <a:lstStyle>
            <a:lvl1pPr algn="r">
              <a:defRPr sz="1200"/>
            </a:lvl1pPr>
          </a:lstStyle>
          <a:p>
            <a:fld id="{31AD80A6-E8F0-4FA0-9606-D1ADD8972A7B}" type="slidenum">
              <a:rPr lang="en-GB" smtClean="0"/>
              <a:t>‹#›</a:t>
            </a:fld>
            <a:endParaRPr lang="en-GB"/>
          </a:p>
        </p:txBody>
      </p:sp>
    </p:spTree>
    <p:extLst>
      <p:ext uri="{BB962C8B-B14F-4D97-AF65-F5344CB8AC3E}">
        <p14:creationId xmlns:p14="http://schemas.microsoft.com/office/powerpoint/2010/main" val="120093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494270" y="4363200"/>
            <a:ext cx="5849380" cy="1080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93200" y="7315199"/>
            <a:ext cx="4038600" cy="1080000"/>
          </a:xfrm>
        </p:spPr>
        <p:txBody>
          <a:bodyPr/>
          <a:lstStyle>
            <a:lvl1pPr marL="0" indent="0" algn="l">
              <a:buNone/>
              <a:defRPr sz="3200">
                <a:solidFill>
                  <a:schemeClr val="bg1"/>
                </a:solidFill>
              </a:defRPr>
            </a:lvl1pPr>
            <a:lvl2pPr marL="342837" indent="0" algn="ctr">
              <a:buNone/>
              <a:defRPr sz="1500"/>
            </a:lvl2pPr>
            <a:lvl3pPr marL="685675" indent="0" algn="ctr">
              <a:buNone/>
              <a:defRPr sz="1350"/>
            </a:lvl3pPr>
            <a:lvl4pPr marL="1028512" indent="0" algn="ctr">
              <a:buNone/>
              <a:defRPr sz="1200"/>
            </a:lvl4pPr>
            <a:lvl5pPr marL="1371351" indent="0" algn="ctr">
              <a:buNone/>
              <a:defRPr sz="1200"/>
            </a:lvl5pPr>
            <a:lvl6pPr marL="1714187" indent="0" algn="ctr">
              <a:buNone/>
              <a:defRPr sz="1200"/>
            </a:lvl6pPr>
            <a:lvl7pPr marL="2057025" indent="0" algn="ctr">
              <a:buNone/>
              <a:defRPr sz="1200"/>
            </a:lvl7pPr>
            <a:lvl8pPr marL="2399861" indent="0" algn="ctr">
              <a:buNone/>
              <a:defRPr sz="1200"/>
            </a:lvl8pPr>
            <a:lvl9pPr marL="2742699" indent="0" algn="ctr">
              <a:buNone/>
              <a:defRPr sz="1200"/>
            </a:lvl9pPr>
          </a:lstStyle>
          <a:p>
            <a:r>
              <a:rPr lang="en-US"/>
              <a:t>Click to edit Master subtitle style</a:t>
            </a:r>
          </a:p>
        </p:txBody>
      </p:sp>
      <p:pic>
        <p:nvPicPr>
          <p:cNvPr id="16" name="Picture 15" descr="Next page navigation button" title="Next page navigation button">
            <a:hlinkClick r:id="" action="ppaction://hlinkshowjump?jump=nextslide" tooltip="Go to Next Pag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7778" y="7920493"/>
            <a:ext cx="431746" cy="749206"/>
          </a:xfrm>
          <a:prstGeom prst="rect">
            <a:avLst/>
          </a:prstGeom>
        </p:spPr>
      </p:pic>
    </p:spTree>
    <p:extLst>
      <p:ext uri="{BB962C8B-B14F-4D97-AF65-F5344CB8AC3E}">
        <p14:creationId xmlns:p14="http://schemas.microsoft.com/office/powerpoint/2010/main" val="36040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09702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77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1469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399"/>
            <a:ext cx="6202800" cy="3780000"/>
          </a:xfrm>
        </p:spPr>
        <p:txBody>
          <a:bodyPr/>
          <a:lstStyle/>
          <a:p>
            <a:pPr lvl="0"/>
            <a:r>
              <a:rPr lang="en-US"/>
              <a:t>Click to edit Master text styles</a:t>
            </a:r>
            <a:endParaRPr lang="en-US" dirty="0"/>
          </a:p>
        </p:txBody>
      </p:sp>
      <p:sp>
        <p:nvSpPr>
          <p:cNvPr id="4" name="Content Placeholder 3"/>
          <p:cNvSpPr>
            <a:spLocks noGrp="1"/>
          </p:cNvSpPr>
          <p:nvPr>
            <p:ph sz="half" idx="2"/>
          </p:nvPr>
        </p:nvSpPr>
        <p:spPr>
          <a:xfrm>
            <a:off x="327600" y="5210625"/>
            <a:ext cx="6202800" cy="3780000"/>
          </a:xfrm>
        </p:spPr>
        <p:txBody>
          <a:bodyPr/>
          <a:lstStyle/>
          <a:p>
            <a:pPr lvl="0"/>
            <a:r>
              <a:rPr lang="en-US"/>
              <a:t>Click to edit Master text styles</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64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aqu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2775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qu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200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aqu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15478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aqu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6359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92560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0489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11"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78597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69911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85614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482000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07651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200868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73083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dirty="0"/>
          </a:p>
        </p:txBody>
      </p:sp>
      <p:sp>
        <p:nvSpPr>
          <p:cNvPr id="6" name="Slide Number Placeholder 5"/>
          <p:cNvSpPr>
            <a:spLocks noGrp="1"/>
          </p:cNvSpPr>
          <p:nvPr>
            <p:ph type="sldNum" sz="quarter" idx="12"/>
          </p:nvPr>
        </p:nvSpPr>
        <p:spPr>
          <a:xfrm>
            <a:off x="6234111" y="212549"/>
            <a:ext cx="483338" cy="1983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9412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29203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dark gre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167578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dark gre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5875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vio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1" y="1182626"/>
            <a:ext cx="6202680" cy="7801572"/>
          </a:xfrm>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385455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dark gre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625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
            <a:ext cx="6858000" cy="9905999"/>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451900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vivid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17924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vivid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541583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vivid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918409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44829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068628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dark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0927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dar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162954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6858000" cy="10274967"/>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06494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32172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dark viole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60789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dark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75507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dar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702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213870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9456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291533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54344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292590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76992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6048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1327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656392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951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611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5405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767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7029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1.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904716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7" r:id="rId5"/>
    <p:sldLayoutId id="2147483720" r:id="rId6"/>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8885066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96859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26" r:id="rId5"/>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3443157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721" r:id="rId5"/>
    <p:sldLayoutId id="2147483722" r:id="rId6"/>
    <p:sldLayoutId id="2147483727" r:id="rId7"/>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67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878889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8182246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468025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8" r:id="rId5"/>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976514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3010749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1416834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298182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image" Target="../media/image42.png"/><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jpeg"/></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welcome-hub.hmppsintranet.org.uk/what-you-need-to-know/vetting/" TargetMode="External"/><Relationship Id="rId7" Type="http://schemas.openxmlformats.org/officeDocument/2006/relationships/image" Target="../media/image74.png"/><Relationship Id="rId2" Type="http://schemas.openxmlformats.org/officeDocument/2006/relationships/hyperlink" Target="https://welcome-hub.hmppsintranet.org.uk/what-you-need-to-know/technology-to-support-you-in-the-new-probation-service/" TargetMode="External"/><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s://welcome-hub.hmppsintranet.org.uk/what-you-need-to-do/your-indu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10.xml"/><Relationship Id="rId4" Type="http://schemas.openxmlformats.org/officeDocument/2006/relationships/hyperlink" Target="https://travel.crowncommercial.gov.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intranet.justice.gov.uk/guidance/hr/support-and-wellbeing/flexible-working/" TargetMode="External"/><Relationship Id="rId7" Type="http://schemas.openxmlformats.org/officeDocument/2006/relationships/hyperlink" Target="mailto:PDFMO@justice.gov.uk" TargetMode="External"/><Relationship Id="rId2" Type="http://schemas.openxmlformats.org/officeDocument/2006/relationships/hyperlink" Target="https://intranet.justice.gov.uk/guidance/security/emergencies/coronavirus-guidance/"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buildings-and-facilities/" TargetMode="External"/><Relationship Id="rId5" Type="http://schemas.openxmlformats.org/officeDocument/2006/relationships/hyperlink" Target="https://docs.google.com/spreadsheets/d/1mWiunOSO_HKkb9w2Sv5DJsJBscr47xUkRJwkYWYhLeE/pubhtml" TargetMode="External"/><Relationship Id="rId4" Type="http://schemas.openxmlformats.org/officeDocument/2006/relationships/hyperlink" Target="https://intranet.justice.gov.uk/about-us/smarter-working/" TargetMode="External"/><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peoplefinder.service.gov.uk/" TargetMode="External"/><Relationship Id="rId1" Type="http://schemas.openxmlformats.org/officeDocument/2006/relationships/slideLayout" Target="../slideLayouts/slideLayout10.xml"/><Relationship Id="rId5" Type="http://schemas.openxmlformats.org/officeDocument/2006/relationships/image" Target="../media/image80.emf"/><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intranet.justice.gov.uk/guidance/communications/branding-templates/" TargetMode="External"/><Relationship Id="rId1" Type="http://schemas.openxmlformats.org/officeDocument/2006/relationships/slideLayout" Target="../slideLayouts/slideLayout10.xml"/><Relationship Id="rId4" Type="http://schemas.openxmlformats.org/officeDocument/2006/relationships/image" Target="../media/image8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8" Type="http://schemas.openxmlformats.org/officeDocument/2006/relationships/hyperlink" Target="https://welcome-hub.hmppsintranet.org.uk/what-you-need-to-do/actions-for-line-managers/" TargetMode="External"/><Relationship Id="rId3" Type="http://schemas.openxmlformats.org/officeDocument/2006/relationships/hyperlink" Target="https://welcome-hub.hmppsintranet.org.uk/what-you-need-to-know/the-transfer-explained/understanding-the-national-agreement/" TargetMode="External"/><Relationship Id="rId7" Type="http://schemas.openxmlformats.org/officeDocument/2006/relationships/hyperlink" Target="https://welcome-hub.hmppsintranet.org.uk/what-you-need-to-do/your-induction-checklist/" TargetMode="External"/><Relationship Id="rId2" Type="http://schemas.openxmlformats.org/officeDocument/2006/relationships/hyperlink" Target="https://welcome-hub.hmppsintranet.org.uk/what-you-need-to-know/the-transfer-explained/understanding-role-alignment/role-alignment-for-corporate-and-support-services-staff/" TargetMode="External"/><Relationship Id="rId1" Type="http://schemas.openxmlformats.org/officeDocument/2006/relationships/slideLayout" Target="../slideLayouts/slideLayout34.xml"/><Relationship Id="rId6" Type="http://schemas.openxmlformats.org/officeDocument/2006/relationships/hyperlink" Target="https://welcome-hub.hmppsintranet.org.uk/what-you-need-to-know/your-induction/" TargetMode="External"/><Relationship Id="rId11" Type="http://schemas.openxmlformats.org/officeDocument/2006/relationships/hyperlink" Target="https://welcome-hub.hmppsintranet.org.uk/what-you-need-to-know/the-transfer-explained/understanding-pay-assimilation/" TargetMode="External"/><Relationship Id="rId5" Type="http://schemas.openxmlformats.org/officeDocument/2006/relationships/hyperlink" Target="https://welcome-hub.hmppsintranet.org.uk/what-you-need-to-do/pre-transfer-learning/it-systems-learning/" TargetMode="External"/><Relationship Id="rId10" Type="http://schemas.openxmlformats.org/officeDocument/2006/relationships/hyperlink" Target="https://welcome-hub.hmppsintranet.org.uk/what-you-need-to-know/the-transfer-explained/understanding-how-your-pension-will-change/" TargetMode="External"/><Relationship Id="rId4" Type="http://schemas.openxmlformats.org/officeDocument/2006/relationships/hyperlink" Target="https://welcome-hub.hmppsintranet.org.uk/what-you-need-to-know/vetting/" TargetMode="External"/><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hyperlink" Target="https://identity.learn.civilservice.gov.uk/login" TargetMode="External"/><Relationship Id="rId2" Type="http://schemas.openxmlformats.org/officeDocument/2006/relationships/hyperlink" Target="https://intranet.justice.gov.uk/guidance/hr/learning-and-development/5-annual-learning-days" TargetMode="Externa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intranet.justice.gov.uk/guidance/buildings-and-facilities/102-petty-france/" TargetMode="External"/><Relationship Id="rId7" Type="http://schemas.openxmlformats.org/officeDocument/2006/relationships/hyperlink" Target="https://hmpps.myhub.sscl.com/hmpps-connect/HR-and-Pay/Working-here-Staff-working-here/your-occupational-health-and-safety/occupational-health" TargetMode="External"/><Relationship Id="rId2" Type="http://schemas.openxmlformats.org/officeDocument/2006/relationships/hyperlink" Target="https://intranet.justice.gov.uk/guidance/fire-health-safety/"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hr/support-and-wellbeing/employee-assistance-programme/" TargetMode="External"/><Relationship Id="rId11" Type="http://schemas.openxmlformats.org/officeDocument/2006/relationships/image" Target="../media/image77.png"/><Relationship Id="rId5" Type="http://schemas.openxmlformats.org/officeDocument/2006/relationships/hyperlink" Target="https://intranet.justice.gov.uk/guidance/hr/support-and-wellbeing/disability-support/workplace-adjustment-passport/" TargetMode="External"/><Relationship Id="rId10" Type="http://schemas.openxmlformats.org/officeDocument/2006/relationships/image" Target="../media/image84.png"/><Relationship Id="rId4" Type="http://schemas.openxmlformats.org/officeDocument/2006/relationships/hyperlink" Target="https://intranet.justice.gov.uk/?s=Personal+Emergency+Escape+Plan" TargetMode="External"/><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intranet.justice.gov.uk/guidance/hr/pay-benefits/" TargetMode="External"/><Relationship Id="rId7" Type="http://schemas.openxmlformats.org/officeDocument/2006/relationships/image" Target="../media/image83.png"/><Relationship Id="rId2" Type="http://schemas.openxmlformats.org/officeDocument/2006/relationships/hyperlink" Target="https://intranet.justice.gov.uk/guidance/hr/support-and-wellbeing/"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equality-and-diversity/" TargetMode="External"/><Relationship Id="rId5" Type="http://schemas.openxmlformats.org/officeDocument/2006/relationships/hyperlink" Target="https://welcome-hub.hmppsintranet.org.uk/our-new-probation-service/getting-to-know-the-nps/staff-networks/" TargetMode="External"/><Relationship Id="rId10" Type="http://schemas.openxmlformats.org/officeDocument/2006/relationships/image" Target="../media/image76.png"/><Relationship Id="rId4" Type="http://schemas.openxmlformats.org/officeDocument/2006/relationships/hyperlink" Target="https://welcome-hub.hmppsintranet.org.uk/our-new-probation-service/getting-to-know-the-nps/learning-about-our-trade-unions/" TargetMode="External"/><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hyperlink" Target="https://moj.myhub.sscl.com/contact-us/contacting-shared-services-connected-limited-SSCL" TargetMode="External"/><Relationship Id="rId2" Type="http://schemas.openxmlformats.org/officeDocument/2006/relationships/image" Target="../media/image78.png"/><Relationship Id="rId1" Type="http://schemas.openxmlformats.org/officeDocument/2006/relationships/slideLayout" Target="../slideLayouts/slideLayout10.xml"/><Relationship Id="rId5" Type="http://schemas.openxmlformats.org/officeDocument/2006/relationships/hyperlink" Target="mailto:PDFMO@justice.gov.uk" TargetMode="External"/><Relationship Id="rId4" Type="http://schemas.openxmlformats.org/officeDocument/2006/relationships/hyperlink" Target="https://welcome-hub.hmppsintranet.org.uk/what-you-need-to-know/faq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https://intranet.justice.gov.uk/news/strat-watch-the-justice-story-animation/"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s://intranet.justice.gov.uk/about-us/ministers-and-parliament/ministers/" TargetMode="External"/><Relationship Id="rId7" Type="http://schemas.openxmlformats.org/officeDocument/2006/relationships/hyperlink" Target="https://intranet.justice.gov.uk/about-us/ministers-and-parliament/ministers/robert-buckland-qc-mp/" TargetMode="External"/><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https://intranet.justice.gov.uk/about-us/ministers-and-parliament/ministers/alex-chalk-mp/" TargetMode="External"/><Relationship Id="rId11" Type="http://schemas.openxmlformats.org/officeDocument/2006/relationships/image" Target="../media/image26.jpg"/><Relationship Id="rId5" Type="http://schemas.openxmlformats.org/officeDocument/2006/relationships/hyperlink" Target="https://intranet.justice.gov.uk/about-us/ministers-and-parliament/ministers/chris-philip-mp/" TargetMode="External"/><Relationship Id="rId10" Type="http://schemas.openxmlformats.org/officeDocument/2006/relationships/image" Target="../media/image25.png"/><Relationship Id="rId4" Type="http://schemas.openxmlformats.org/officeDocument/2006/relationships/hyperlink" Target="https://intranet.justice.gov.uk/about-us/ministers-and-parliament/ministers/kit-malthouse-mp/" TargetMode="External"/><Relationship Id="rId9" Type="http://schemas.openxmlformats.org/officeDocument/2006/relationships/image" Target="../media/image24.png"/><Relationship Id="rId14" Type="http://schemas.openxmlformats.org/officeDocument/2006/relationships/hyperlink" Target="https://intranet.justice.gov.uk/about-us/ministers-and-parliament/ministers/david-wolfson-q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justice.gov.uk/about-us/our-values/" TargetMode="Externa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www.gov.uk/government/publications/civil-service-code/the-civil-service-cod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a:t>Your Welcome Guide</a:t>
            </a:r>
            <a:br>
              <a:rPr lang="en-GB"/>
            </a:br>
            <a:endParaRPr lang="en-GB"/>
          </a:p>
        </p:txBody>
      </p:sp>
      <p:sp>
        <p:nvSpPr>
          <p:cNvPr id="4" name="TextBox 3"/>
          <p:cNvSpPr txBox="1"/>
          <p:nvPr/>
        </p:nvSpPr>
        <p:spPr>
          <a:xfrm>
            <a:off x="171259" y="9472899"/>
            <a:ext cx="803425" cy="261610"/>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May 2021</a:t>
            </a:r>
          </a:p>
        </p:txBody>
      </p:sp>
      <p:sp>
        <p:nvSpPr>
          <p:cNvPr id="7" name="Title 1"/>
          <p:cNvSpPr>
            <a:spLocks noGrp="1"/>
          </p:cNvSpPr>
          <p:nvPr>
            <p:ph type="ctrTitle"/>
          </p:nvPr>
        </p:nvSpPr>
        <p:spPr>
          <a:xfrm>
            <a:off x="494270" y="3337900"/>
            <a:ext cx="5849380" cy="714092"/>
          </a:xfrm>
        </p:spPr>
        <p:txBody>
          <a:bodyPr/>
          <a:lstStyle/>
          <a:p>
            <a:r>
              <a:rPr lang="en-GB" dirty="0"/>
              <a:t>Ministry of Justice</a:t>
            </a:r>
          </a:p>
        </p:txBody>
      </p:sp>
      <p:sp>
        <p:nvSpPr>
          <p:cNvPr id="8" name="Title 1"/>
          <p:cNvSpPr txBox="1">
            <a:spLocks/>
          </p:cNvSpPr>
          <p:nvPr/>
        </p:nvSpPr>
        <p:spPr>
          <a:xfrm>
            <a:off x="494270" y="4103532"/>
            <a:ext cx="5849380" cy="697068"/>
          </a:xfrm>
          <a:prstGeom prst="rect">
            <a:avLst/>
          </a:prstGeom>
        </p:spPr>
        <p:txBody>
          <a:bodyPr lIns="91440" tIns="45720" rIns="91440" bIns="45720" anchor="t"/>
          <a:lstStyle>
            <a:lvl1pPr algn="l" defTabSz="6858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dirty="0"/>
              <a:t>Functional Leadership Onboarding Pack</a:t>
            </a:r>
          </a:p>
          <a:p>
            <a:endParaRPr lang="en-GB" sz="2200" dirty="0">
              <a:latin typeface="Arial"/>
              <a:cs typeface="Arial"/>
            </a:endParaRPr>
          </a:p>
          <a:p>
            <a:r>
              <a:rPr lang="en-GB" sz="2200" b="1" dirty="0">
                <a:solidFill>
                  <a:srgbClr val="FF0000"/>
                </a:solidFill>
                <a:latin typeface="Arial"/>
                <a:cs typeface="Arial"/>
              </a:rPr>
              <a:t>      </a:t>
            </a:r>
            <a:endParaRPr lang="en-GB" sz="2200" dirty="0">
              <a:solidFill>
                <a:srgbClr val="FF0000"/>
              </a:solidFill>
              <a:latin typeface="Arial"/>
              <a:cs typeface="Arial"/>
            </a:endParaRPr>
          </a:p>
        </p:txBody>
      </p:sp>
    </p:spTree>
    <p:extLst>
      <p:ext uri="{BB962C8B-B14F-4D97-AF65-F5344CB8AC3E}">
        <p14:creationId xmlns:p14="http://schemas.microsoft.com/office/powerpoint/2010/main" val="74632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0CCA7-591D-45BA-912E-443DE71E9173}"/>
              </a:ext>
            </a:extLst>
          </p:cNvPr>
          <p:cNvSpPr>
            <a:spLocks noGrp="1"/>
          </p:cNvSpPr>
          <p:nvPr>
            <p:ph type="title"/>
          </p:nvPr>
        </p:nvSpPr>
        <p:spPr/>
        <p:txBody>
          <a:bodyPr lIns="91440" tIns="45720" rIns="91440" bIns="45720" anchor="t"/>
          <a:lstStyle/>
          <a:p>
            <a:r>
              <a:rPr lang="en-GB" dirty="0">
                <a:latin typeface="Arial"/>
                <a:cs typeface="Arial"/>
              </a:rPr>
              <a:t>Function Overview</a:t>
            </a:r>
          </a:p>
        </p:txBody>
      </p:sp>
      <p:sp>
        <p:nvSpPr>
          <p:cNvPr id="4" name="Text Placeholder 3">
            <a:extLst>
              <a:ext uri="{FF2B5EF4-FFF2-40B4-BE49-F238E27FC236}">
                <a16:creationId xmlns:a16="http://schemas.microsoft.com/office/drawing/2014/main" id="{4E1701C5-194C-4AF5-8220-BD5401ECEF7F}"/>
              </a:ext>
            </a:extLst>
          </p:cNvPr>
          <p:cNvSpPr>
            <a:spLocks noGrp="1"/>
          </p:cNvSpPr>
          <p:nvPr>
            <p:ph type="body" sz="quarter" idx="10"/>
          </p:nvPr>
        </p:nvSpPr>
        <p:spPr/>
        <p:txBody>
          <a:bodyPr vert="horz" lIns="91440" tIns="45720" rIns="91440" bIns="45720" rtlCol="0" anchor="t">
            <a:noAutofit/>
          </a:bodyPr>
          <a:lstStyle/>
          <a:p>
            <a:pPr indent="-179680"/>
            <a:r>
              <a:rPr lang="en-GB" dirty="0"/>
              <a:t>Senior Management Structure</a:t>
            </a:r>
            <a:endParaRPr lang="en-US" dirty="0"/>
          </a:p>
          <a:p>
            <a:pPr indent="-179680"/>
            <a:r>
              <a:rPr lang="en-GB" dirty="0"/>
              <a:t>Organogram</a:t>
            </a:r>
          </a:p>
          <a:p>
            <a:pPr indent="-179680"/>
            <a:r>
              <a:rPr lang="en-GB" dirty="0">
                <a:latin typeface="Arial"/>
                <a:cs typeface="Arial"/>
              </a:rPr>
              <a:t>Function Business Plan</a:t>
            </a:r>
            <a:endParaRPr lang="en-GB" dirty="0"/>
          </a:p>
          <a:p>
            <a:pPr indent="-179680"/>
            <a:endParaRPr lang="en-GB" dirty="0"/>
          </a:p>
        </p:txBody>
      </p:sp>
      <p:sp>
        <p:nvSpPr>
          <p:cNvPr id="2" name="Slide Number Placeholder 1">
            <a:extLst>
              <a:ext uri="{FF2B5EF4-FFF2-40B4-BE49-F238E27FC236}">
                <a16:creationId xmlns:a16="http://schemas.microsoft.com/office/drawing/2014/main" id="{BEF02292-6670-4CC8-A375-26F4B226E92D}"/>
              </a:ext>
            </a:extLst>
          </p:cNvPr>
          <p:cNvSpPr>
            <a:spLocks noGrp="1"/>
          </p:cNvSpPr>
          <p:nvPr>
            <p:ph type="sldNum" sz="quarter" idx="4294967295"/>
          </p:nvPr>
        </p:nvSpPr>
        <p:spPr>
          <a:xfrm>
            <a:off x="6375400" y="212725"/>
            <a:ext cx="482600" cy="198438"/>
          </a:xfrm>
        </p:spPr>
        <p:txBody>
          <a:bodyPr/>
          <a:lstStyle/>
          <a:p>
            <a:fld id="{B6F15528-21DE-4FAA-801E-634DDDAF4B2B}" type="slidenum">
              <a:rPr lang="en-GB" smtClean="0"/>
              <a:t>10</a:t>
            </a:fld>
            <a:endParaRPr lang="en-GB"/>
          </a:p>
        </p:txBody>
      </p:sp>
    </p:spTree>
    <p:extLst>
      <p:ext uri="{BB962C8B-B14F-4D97-AF65-F5344CB8AC3E}">
        <p14:creationId xmlns:p14="http://schemas.microsoft.com/office/powerpoint/2010/main" val="165448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470E28-DC38-45BC-9EC5-049F5F6B1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364986E7-5F7C-4FFC-AA55-570B7EE1D0A1}"/>
              </a:ext>
            </a:extLst>
          </p:cNvPr>
          <p:cNvSpPr txBox="1">
            <a:spLocks/>
          </p:cNvSpPr>
          <p:nvPr/>
        </p:nvSpPr>
        <p:spPr bwMode="auto">
          <a:xfrm>
            <a:off x="125019" y="3786321"/>
            <a:ext cx="4795837" cy="328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FF0066"/>
                </a:solidFill>
                <a:effectLst/>
                <a:uLnTx/>
                <a:uFillTx/>
                <a:latin typeface="Arial" panose="020B0604020202020204" pitchFamily="34" charset="0"/>
                <a:ea typeface="+mj-ea"/>
                <a:cs typeface="Arial" panose="020B0604020202020204" pitchFamily="34" charset="0"/>
              </a:rPr>
              <a:t>Chief Operating Officer</a:t>
            </a:r>
          </a:p>
        </p:txBody>
      </p:sp>
      <p:sp>
        <p:nvSpPr>
          <p:cNvPr id="6" name="Title 1">
            <a:extLst>
              <a:ext uri="{FF2B5EF4-FFF2-40B4-BE49-F238E27FC236}">
                <a16:creationId xmlns:a16="http://schemas.microsoft.com/office/drawing/2014/main" id="{510655FB-26B7-49FD-B1E1-1647D8A27F52}"/>
              </a:ext>
            </a:extLst>
          </p:cNvPr>
          <p:cNvSpPr txBox="1">
            <a:spLocks/>
          </p:cNvSpPr>
          <p:nvPr/>
        </p:nvSpPr>
        <p:spPr bwMode="auto">
          <a:xfrm>
            <a:off x="113559" y="5911209"/>
            <a:ext cx="5833997" cy="3409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FF0066"/>
                </a:solidFill>
                <a:effectLst/>
                <a:uLnTx/>
                <a:uFillTx/>
                <a:latin typeface="Arial" panose="020B0604020202020204" pitchFamily="34" charset="0"/>
                <a:ea typeface="+mj-ea"/>
                <a:cs typeface="Arial" panose="020B0604020202020204" pitchFamily="34" charset="0"/>
              </a:rPr>
              <a:t>Head of Portfolio and Assurance</a:t>
            </a:r>
          </a:p>
        </p:txBody>
      </p:sp>
      <p:sp>
        <p:nvSpPr>
          <p:cNvPr id="10" name="Rectangle 9">
            <a:extLst>
              <a:ext uri="{FF2B5EF4-FFF2-40B4-BE49-F238E27FC236}">
                <a16:creationId xmlns:a16="http://schemas.microsoft.com/office/drawing/2014/main" id="{8090204C-7EF7-4DC3-9AF6-B46183307D92}"/>
              </a:ext>
            </a:extLst>
          </p:cNvPr>
          <p:cNvSpPr/>
          <p:nvPr/>
        </p:nvSpPr>
        <p:spPr>
          <a:xfrm>
            <a:off x="45883" y="4214336"/>
            <a:ext cx="5047232"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we do?</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project professionals and project delivery services to the business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Recruiting and developing project professionals, enhancing their careers, and enrolment in the PD academy, Project Leadership Programme and Major Project Leadership Academy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Managing talent, succession and the deployment of professionals to projects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Managing the use of project delivery consultants and contractors</a:t>
            </a:r>
          </a:p>
        </p:txBody>
      </p:sp>
      <p:pic>
        <p:nvPicPr>
          <p:cNvPr id="11" name="Picture 1">
            <a:extLst>
              <a:ext uri="{FF2B5EF4-FFF2-40B4-BE49-F238E27FC236}">
                <a16:creationId xmlns:a16="http://schemas.microsoft.com/office/drawing/2014/main" id="{FE98B530-115B-4B37-A771-6884893AF9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7" t="247" r="4587" b="32730"/>
          <a:stretch/>
        </p:blipFill>
        <p:spPr bwMode="auto">
          <a:xfrm>
            <a:off x="5276833" y="4076913"/>
            <a:ext cx="1392679" cy="140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F8A00242-C917-47EC-9391-6B810B3C1D00}"/>
              </a:ext>
            </a:extLst>
          </p:cNvPr>
          <p:cNvPicPr>
            <a:picLocks noChangeAspect="1"/>
          </p:cNvPicPr>
          <p:nvPr/>
        </p:nvPicPr>
        <p:blipFill>
          <a:blip r:embed="rId3" cstate="print">
            <a:extLst>
              <a:ext uri="{28A0092B-C50C-407E-A947-70E740481C1C}">
                <a14:useLocalDpi xmlns:a14="http://schemas.microsoft.com/office/drawing/2010/main" val="0"/>
              </a:ext>
            </a:extLst>
          </a:blip>
          <a:srcRect b="3232"/>
          <a:stretch>
            <a:fillRect/>
          </a:stretch>
        </p:blipFill>
        <p:spPr bwMode="auto">
          <a:xfrm>
            <a:off x="5276833" y="6750599"/>
            <a:ext cx="1425988" cy="14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4B3FBAD-ED05-4783-87C9-EEDB691C1A7B}"/>
              </a:ext>
            </a:extLst>
          </p:cNvPr>
          <p:cNvSpPr/>
          <p:nvPr/>
        </p:nvSpPr>
        <p:spPr>
          <a:xfrm>
            <a:off x="45883" y="6351273"/>
            <a:ext cx="5087247" cy="31470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work alongside the department’s key projects as business partners to help them deliver and provide second line assurance. We constructively challenge plans, identify key blockages to delivery, and make sure that effective governance and controls are in 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 whole portfolio perspective, so are uniquely positioned to help projects identify and manage risks and dependencies. We lead the keyholder assurance and gateway review processes so can give advice and help set up reviews. We can advise on the assurance that a project needs in order to help senior leaders make decisions, and can coordinate external assurance and approvals given our strong ties with the IPA.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use our knowledge of the projects to provide assurance to senior leaders that these projects are on track to meet the MoJ’s strategic objectives and reporting on the performance of the departments’ projects portfolio.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set the principles and standards for the successful delivery of change</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43871EF-D0E4-476A-A7D0-E5DC6060ED4E}"/>
              </a:ext>
            </a:extLst>
          </p:cNvPr>
          <p:cNvGrpSpPr/>
          <p:nvPr/>
        </p:nvGrpSpPr>
        <p:grpSpPr>
          <a:xfrm>
            <a:off x="26738" y="932005"/>
            <a:ext cx="6650911" cy="2849557"/>
            <a:chOff x="26738" y="932005"/>
            <a:chExt cx="6650911" cy="2849557"/>
          </a:xfrm>
        </p:grpSpPr>
        <p:sp>
          <p:nvSpPr>
            <p:cNvPr id="4" name="Title 1">
              <a:extLst>
                <a:ext uri="{FF2B5EF4-FFF2-40B4-BE49-F238E27FC236}">
                  <a16:creationId xmlns:a16="http://schemas.microsoft.com/office/drawing/2014/main" id="{C4E6C9D0-2CA8-4A5C-8517-9D0D765835BB}"/>
                </a:ext>
              </a:extLst>
            </p:cNvPr>
            <p:cNvSpPr txBox="1">
              <a:spLocks/>
            </p:cNvSpPr>
            <p:nvPr/>
          </p:nvSpPr>
          <p:spPr bwMode="auto">
            <a:xfrm>
              <a:off x="113559" y="932005"/>
              <a:ext cx="5986990" cy="347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FF0066"/>
                  </a:solidFill>
                  <a:effectLst/>
                  <a:uLnTx/>
                  <a:uFillTx/>
                  <a:latin typeface="Arial" panose="020B0604020202020204" pitchFamily="34" charset="0"/>
                  <a:ea typeface="+mj-ea"/>
                  <a:cs typeface="Arial" panose="020B0604020202020204" pitchFamily="34" charset="0"/>
                </a:rPr>
                <a:t>Head of Project Delivery Standards, Capability and Expertise</a:t>
              </a:r>
            </a:p>
          </p:txBody>
        </p:sp>
        <p:sp>
          <p:nvSpPr>
            <p:cNvPr id="8" name="Rectangle 7">
              <a:extLst>
                <a:ext uri="{FF2B5EF4-FFF2-40B4-BE49-F238E27FC236}">
                  <a16:creationId xmlns:a16="http://schemas.microsoft.com/office/drawing/2014/main" id="{1B35FACB-26E2-40F7-943F-052D41E8AADB}"/>
                </a:ext>
              </a:extLst>
            </p:cNvPr>
            <p:cNvSpPr/>
            <p:nvPr/>
          </p:nvSpPr>
          <p:spPr>
            <a:xfrm>
              <a:off x="26738" y="1580960"/>
              <a:ext cx="5283808" cy="22006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we do?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Engage and connect our profession across the both the department and government to build our identity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our professionals the tools they need to do the job well and develop a learning culture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 professional capability across our Profession and provide unique and targeted learning opportunities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 an efficient and effective service to the Head of Profession and wider Function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and design opportunities to improve our professional maturity in collaboration with our people and others across government </a:t>
              </a:r>
            </a:p>
          </p:txBody>
        </p:sp>
        <p:sp>
          <p:nvSpPr>
            <p:cNvPr id="14" name="Rectangle 13">
              <a:extLst>
                <a:ext uri="{FF2B5EF4-FFF2-40B4-BE49-F238E27FC236}">
                  <a16:creationId xmlns:a16="http://schemas.microsoft.com/office/drawing/2014/main" id="{556F16E8-5C9A-44D8-9C0D-0EC0FDD09D8E}"/>
                </a:ext>
              </a:extLst>
            </p:cNvPr>
            <p:cNvSpPr/>
            <p:nvPr/>
          </p:nvSpPr>
          <p:spPr>
            <a:xfrm>
              <a:off x="5284970" y="1704542"/>
              <a:ext cx="1392679" cy="1801080"/>
            </a:xfrm>
            <a:prstGeom prst="rect">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Vacancy</a:t>
              </a:r>
            </a:p>
          </p:txBody>
        </p:sp>
      </p:grpSp>
      <p:sp>
        <p:nvSpPr>
          <p:cNvPr id="15" name="Rectangle 14">
            <a:extLst>
              <a:ext uri="{FF2B5EF4-FFF2-40B4-BE49-F238E27FC236}">
                <a16:creationId xmlns:a16="http://schemas.microsoft.com/office/drawing/2014/main" id="{0BD73A2E-3408-4F36-8A5A-762E7E6B7F6E}"/>
              </a:ext>
            </a:extLst>
          </p:cNvPr>
          <p:cNvSpPr/>
          <p:nvPr/>
        </p:nvSpPr>
        <p:spPr>
          <a:xfrm>
            <a:off x="5284970" y="5438251"/>
            <a:ext cx="1392679" cy="514187"/>
          </a:xfrm>
          <a:prstGeom prst="rect">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Kris Barnfield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Kris.Barnfield@Justice.gov.uk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07973 899435</a:t>
            </a:r>
          </a:p>
        </p:txBody>
      </p:sp>
      <p:sp>
        <p:nvSpPr>
          <p:cNvPr id="16" name="Rectangle 15">
            <a:extLst>
              <a:ext uri="{FF2B5EF4-FFF2-40B4-BE49-F238E27FC236}">
                <a16:creationId xmlns:a16="http://schemas.microsoft.com/office/drawing/2014/main" id="{3D1139CB-DAA0-4A88-98B3-DA9BB77B74F0}"/>
              </a:ext>
            </a:extLst>
          </p:cNvPr>
          <p:cNvSpPr/>
          <p:nvPr/>
        </p:nvSpPr>
        <p:spPr>
          <a:xfrm>
            <a:off x="5284970" y="8240165"/>
            <a:ext cx="1417851" cy="514187"/>
          </a:xfrm>
          <a:prstGeom prst="rect">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 Nicholas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Robert.Nicholas@Justice.gov.uk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07973 728857</a:t>
            </a:r>
          </a:p>
        </p:txBody>
      </p:sp>
    </p:spTree>
    <p:extLst>
      <p:ext uri="{BB962C8B-B14F-4D97-AF65-F5344CB8AC3E}">
        <p14:creationId xmlns:p14="http://schemas.microsoft.com/office/powerpoint/2010/main" val="50216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ln w="3175">
            <a:noFill/>
          </a:ln>
        </p:spPr>
        <p:txBody>
          <a:bodyPr/>
          <a:lstStyle/>
          <a:p>
            <a:r>
              <a:rPr lang="en-GB" sz="1600" b="1" dirty="0">
                <a:solidFill>
                  <a:srgbClr val="E6436C"/>
                </a:solidFill>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descr="Decorative background image" title="Decorative background image"/>
          <p:cNvSpPr/>
          <p:nvPr/>
        </p:nvSpPr>
        <p:spPr>
          <a:xfrm>
            <a:off x="327660" y="1182625"/>
            <a:ext cx="6202800" cy="7801572"/>
          </a:xfrm>
          <a:prstGeom prst="rect">
            <a:avLst/>
          </a:prstGeom>
          <a:noFill/>
          <a:ln w="3175">
            <a:solidFill>
              <a:srgbClr val="E6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5440CC07-C046-4A80-BDAA-681CBAE3C467}"/>
              </a:ext>
            </a:extLst>
          </p:cNvPr>
          <p:cNvPicPr>
            <a:picLocks noChangeAspect="1"/>
          </p:cNvPicPr>
          <p:nvPr/>
        </p:nvPicPr>
        <p:blipFill>
          <a:blip r:embed="rId2"/>
          <a:stretch>
            <a:fillRect/>
          </a:stretch>
        </p:blipFill>
        <p:spPr>
          <a:xfrm>
            <a:off x="506114" y="1600580"/>
            <a:ext cx="1322947" cy="883997"/>
          </a:xfrm>
          <a:prstGeom prst="rect">
            <a:avLst/>
          </a:prstGeom>
        </p:spPr>
      </p:pic>
      <p:pic>
        <p:nvPicPr>
          <p:cNvPr id="12" name="Picture 28">
            <a:extLst>
              <a:ext uri="{FF2B5EF4-FFF2-40B4-BE49-F238E27FC236}">
                <a16:creationId xmlns:a16="http://schemas.microsoft.com/office/drawing/2014/main" id="{A9F01648-B4F8-43E6-84B0-3A5004D25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107"/>
          <a:stretch>
            <a:fillRect/>
          </a:stretch>
        </p:blipFill>
        <p:spPr bwMode="auto">
          <a:xfrm>
            <a:off x="0" y="9129713"/>
            <a:ext cx="6858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7BDE922A-2CD1-4DA7-B6C1-E1C495EB2E1D}"/>
              </a:ext>
            </a:extLst>
          </p:cNvPr>
          <p:cNvGraphicFramePr>
            <a:graphicFrameLocks noGrp="1"/>
          </p:cNvGraphicFramePr>
          <p:nvPr>
            <p:extLst>
              <p:ext uri="{D42A27DB-BD31-4B8C-83A1-F6EECF244321}">
                <p14:modId xmlns:p14="http://schemas.microsoft.com/office/powerpoint/2010/main" val="1088797637"/>
              </p:ext>
            </p:extLst>
          </p:nvPr>
        </p:nvGraphicFramePr>
        <p:xfrm>
          <a:off x="4494769" y="4419621"/>
          <a:ext cx="1882482" cy="4204295"/>
        </p:xfrm>
        <a:graphic>
          <a:graphicData uri="http://schemas.openxmlformats.org/drawingml/2006/table">
            <a:tbl>
              <a:tblPr firstRow="1" bandRow="1">
                <a:tableStyleId>{2D5ABB26-0587-4C30-8999-92F81FD0307C}</a:tableStyleId>
              </a:tblPr>
              <a:tblGrid>
                <a:gridCol w="265629">
                  <a:extLst>
                    <a:ext uri="{9D8B030D-6E8A-4147-A177-3AD203B41FA5}">
                      <a16:colId xmlns:a16="http://schemas.microsoft.com/office/drawing/2014/main" val="1068954385"/>
                    </a:ext>
                  </a:extLst>
                </a:gridCol>
                <a:gridCol w="1616853">
                  <a:extLst>
                    <a:ext uri="{9D8B030D-6E8A-4147-A177-3AD203B41FA5}">
                      <a16:colId xmlns:a16="http://schemas.microsoft.com/office/drawing/2014/main" val="2811194653"/>
                    </a:ext>
                  </a:extLst>
                </a:gridCol>
              </a:tblGrid>
              <a:tr h="325728">
                <a:tc>
                  <a:txBody>
                    <a:bodyPr/>
                    <a:lstStyle/>
                    <a:p>
                      <a:pPr algn="ctr"/>
                      <a:endParaRPr lang="en-GB" sz="700" i="1" kern="1200" dirty="0">
                        <a:solidFill>
                          <a:schemeClr val="bg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5A1"/>
                    </a:solidFill>
                  </a:tcPr>
                </a:tc>
                <a:tc>
                  <a:txBody>
                    <a:bodyPr/>
                    <a:lstStyle/>
                    <a:p>
                      <a:pPr algn="ctr"/>
                      <a:r>
                        <a:rPr lang="en-GB" sz="900" b="1" dirty="0">
                          <a:solidFill>
                            <a:sysClr val="windowText" lastClr="000000"/>
                          </a:solidFill>
                        </a:rPr>
                        <a:t>Mike Rae</a:t>
                      </a:r>
                    </a:p>
                    <a:p>
                      <a:pPr algn="ctr"/>
                      <a:r>
                        <a:rPr lang="en-GB" sz="700" i="1" dirty="0">
                          <a:solidFill>
                            <a:sysClr val="windowText" lastClr="000000"/>
                          </a:solidFill>
                        </a:rPr>
                        <a:t> Head of Assurance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285411"/>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5A1"/>
                    </a:solidFill>
                  </a:tcPr>
                </a:tc>
                <a:tc>
                  <a:txBody>
                    <a:bodyPr/>
                    <a:lstStyle/>
                    <a:p>
                      <a:pPr algn="ctr"/>
                      <a:r>
                        <a:rPr lang="en-GB" sz="900" b="1" dirty="0">
                          <a:solidFill>
                            <a:sysClr val="windowText" lastClr="000000"/>
                          </a:solidFill>
                        </a:rPr>
                        <a:t>Vacancy</a:t>
                      </a:r>
                    </a:p>
                    <a:p>
                      <a:pPr algn="ctr"/>
                      <a:r>
                        <a:rPr lang="en-GB" sz="700" i="1" dirty="0">
                          <a:solidFill>
                            <a:sysClr val="windowText" lastClr="000000"/>
                          </a:solidFill>
                        </a:rPr>
                        <a:t>Portfolio Manger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134518"/>
                  </a:ext>
                </a:extLst>
              </a:tr>
              <a:tr h="411375">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Vacancy </a:t>
                      </a:r>
                    </a:p>
                    <a:p>
                      <a:pPr algn="ctr"/>
                      <a:r>
                        <a:rPr lang="en-GB" sz="700" i="1" dirty="0">
                          <a:solidFill>
                            <a:sysClr val="windowText" lastClr="000000"/>
                          </a:solidFill>
                        </a:rPr>
                        <a:t>Head of Portfolio Management Office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807809"/>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Helen Glassey</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700" i="1" dirty="0">
                          <a:solidFill>
                            <a:sysClr val="windowText" lastClr="000000"/>
                          </a:solidFill>
                        </a:rPr>
                        <a:t>Portfolio Business Partner (Corp)</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157633"/>
                  </a:ext>
                </a:extLst>
              </a:tr>
              <a:tr h="365079">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Anita Skates</a:t>
                      </a:r>
                    </a:p>
                    <a:p>
                      <a:pPr algn="ctr"/>
                      <a:r>
                        <a:rPr lang="en-GB" sz="700" i="1" dirty="0">
                          <a:solidFill>
                            <a:sysClr val="windowText" lastClr="000000"/>
                          </a:solidFill>
                        </a:rPr>
                        <a:t>Portfolio Business Partner (HMCTS)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785817"/>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685800" rtl="0" eaLnBrk="1" latinLnBrk="0" hangingPunct="1"/>
                      <a:r>
                        <a:rPr lang="en-GB" sz="900" b="1" i="0" dirty="0">
                          <a:solidFill>
                            <a:sysClr val="windowText" lastClr="000000"/>
                          </a:solidFill>
                        </a:rPr>
                        <a:t>Bettina Von-Hornhardt</a:t>
                      </a:r>
                    </a:p>
                    <a:p>
                      <a:pPr marL="0" algn="ctr" defTabSz="685800" rtl="0" eaLnBrk="1" latinLnBrk="0" hangingPunct="1"/>
                      <a:r>
                        <a:rPr lang="en-GB" sz="700" i="1" dirty="0">
                          <a:solidFill>
                            <a:sysClr val="windowText" lastClr="000000"/>
                          </a:solidFill>
                        </a:rPr>
                        <a:t>Assurance Manger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972889"/>
                  </a:ext>
                </a:extLst>
              </a:tr>
              <a:tr h="310923">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685800" rtl="0" eaLnBrk="1" latinLnBrk="0" hangingPunct="1"/>
                      <a:r>
                        <a:rPr lang="en-GB" sz="900" b="1" i="0" dirty="0">
                          <a:solidFill>
                            <a:sysClr val="windowText" lastClr="000000"/>
                          </a:solidFill>
                        </a:rPr>
                        <a:t>Rebecca Downer</a:t>
                      </a:r>
                    </a:p>
                    <a:p>
                      <a:pPr marL="0" algn="ctr" defTabSz="685800" rtl="0" eaLnBrk="1" latinLnBrk="0" hangingPunct="1"/>
                      <a:r>
                        <a:rPr lang="en-GB" sz="600" i="1" dirty="0">
                          <a:solidFill>
                            <a:sysClr val="windowText" lastClr="000000"/>
                          </a:solidFill>
                        </a:rPr>
                        <a:t>Portfolio Business Partner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014067"/>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Vacancy </a:t>
                      </a:r>
                    </a:p>
                    <a:p>
                      <a:pPr algn="ctr"/>
                      <a:r>
                        <a:rPr lang="en-GB" sz="700" i="1" dirty="0">
                          <a:solidFill>
                            <a:sysClr val="windowText" lastClr="000000"/>
                          </a:solidFill>
                        </a:rPr>
                        <a:t>Approvals Lead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848069"/>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Amy Wardale</a:t>
                      </a:r>
                    </a:p>
                    <a:p>
                      <a:pPr algn="ctr"/>
                      <a:r>
                        <a:rPr lang="en-GB" sz="700" i="1" dirty="0">
                          <a:solidFill>
                            <a:sysClr val="windowText" lastClr="000000"/>
                          </a:solidFill>
                        </a:rPr>
                        <a:t>Assurance Lead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50260"/>
                  </a:ext>
                </a:extLst>
              </a:tr>
              <a:tr h="325728">
                <a:tc>
                  <a:txBody>
                    <a:bodyPr/>
                    <a:lstStyle/>
                    <a:p>
                      <a:pPr algn="ctr"/>
                      <a:endParaRPr lang="en-GB" sz="70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685800" rtl="0" eaLnBrk="1" latinLnBrk="0" hangingPunct="1"/>
                      <a:r>
                        <a:rPr lang="it-IT" sz="900" b="1" i="0" dirty="0">
                          <a:solidFill>
                            <a:sysClr val="windowText" lastClr="000000"/>
                          </a:solidFill>
                        </a:rPr>
                        <a:t>Samantha Bowden</a:t>
                      </a:r>
                    </a:p>
                    <a:p>
                      <a:pPr marL="0" algn="ctr" defTabSz="685800" rtl="0" eaLnBrk="1" latinLnBrk="0" hangingPunct="1"/>
                      <a:r>
                        <a:rPr lang="it-IT" sz="700" i="1" dirty="0">
                          <a:solidFill>
                            <a:sysClr val="windowText" lastClr="000000"/>
                          </a:solidFill>
                        </a:rPr>
                        <a:t>Portfolio Analyst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844308"/>
                  </a:ext>
                </a:extLst>
              </a:tr>
              <a:tr h="425561">
                <a:tc>
                  <a:txBody>
                    <a:bodyPr/>
                    <a:lstStyle/>
                    <a:p>
                      <a:pPr algn="ctr"/>
                      <a:endParaRPr lang="en-GB" sz="800" b="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685800" rtl="0" eaLnBrk="1" latinLnBrk="0" hangingPunct="1"/>
                      <a:r>
                        <a:rPr lang="en-GB" sz="900" b="1" kern="1200" dirty="0">
                          <a:solidFill>
                            <a:sysClr val="windowText" lastClr="000000"/>
                          </a:solidFill>
                          <a:latin typeface="+mn-lt"/>
                          <a:ea typeface="+mn-ea"/>
                          <a:cs typeface="+mn-cs"/>
                        </a:rPr>
                        <a:t>Yilsen Ahmet</a:t>
                      </a:r>
                    </a:p>
                    <a:p>
                      <a:pPr algn="ctr"/>
                      <a:r>
                        <a:rPr lang="en-GB" sz="800" b="0" i="1" dirty="0">
                          <a:solidFill>
                            <a:sysClr val="windowText" lastClr="000000"/>
                          </a:solidFill>
                        </a:rPr>
                        <a:t> </a:t>
                      </a:r>
                      <a:r>
                        <a:rPr lang="en-GB" sz="700" i="1" kern="1200" dirty="0">
                          <a:solidFill>
                            <a:sysClr val="windowText" lastClr="000000"/>
                          </a:solidFill>
                          <a:latin typeface="+mn-lt"/>
                          <a:ea typeface="+mn-ea"/>
                          <a:cs typeface="+mn-cs"/>
                        </a:rPr>
                        <a:t>Assurance and Approvals Co-Ordinator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317042"/>
                  </a:ext>
                </a:extLst>
              </a:tr>
              <a:tr h="325728">
                <a:tc>
                  <a:txBody>
                    <a:bodyPr/>
                    <a:lstStyle/>
                    <a:p>
                      <a:pPr algn="ctr"/>
                      <a:endParaRPr lang="en-GB" sz="800" b="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GB" sz="900" b="1" i="0" kern="1200" dirty="0">
                          <a:solidFill>
                            <a:sysClr val="windowText" lastClr="000000"/>
                          </a:solidFill>
                          <a:latin typeface="+mn-lt"/>
                          <a:ea typeface="+mn-ea"/>
                          <a:cs typeface="+mn-cs"/>
                        </a:rPr>
                        <a:t>Vacancy</a:t>
                      </a:r>
                    </a:p>
                    <a:p>
                      <a:pPr algn="ctr"/>
                      <a:r>
                        <a:rPr lang="en-GB" sz="700" i="1" kern="1200" dirty="0">
                          <a:solidFill>
                            <a:sysClr val="windowText" lastClr="000000"/>
                          </a:solidFill>
                          <a:latin typeface="+mn-lt"/>
                          <a:ea typeface="+mn-ea"/>
                          <a:cs typeface="+mn-cs"/>
                        </a:rPr>
                        <a:t>Office Manager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1894178"/>
                  </a:ext>
                </a:extLst>
              </a:tr>
            </a:tbl>
          </a:graphicData>
        </a:graphic>
      </p:graphicFrame>
      <p:graphicFrame>
        <p:nvGraphicFramePr>
          <p:cNvPr id="14" name="Table 13">
            <a:extLst>
              <a:ext uri="{FF2B5EF4-FFF2-40B4-BE49-F238E27FC236}">
                <a16:creationId xmlns:a16="http://schemas.microsoft.com/office/drawing/2014/main" id="{F3DD0187-9CFE-4AC8-ADEF-31350E3ED19D}"/>
              </a:ext>
            </a:extLst>
          </p:cNvPr>
          <p:cNvGraphicFramePr>
            <a:graphicFrameLocks noGrp="1"/>
          </p:cNvGraphicFramePr>
          <p:nvPr>
            <p:extLst>
              <p:ext uri="{D42A27DB-BD31-4B8C-83A1-F6EECF244321}">
                <p14:modId xmlns:p14="http://schemas.microsoft.com/office/powerpoint/2010/main" val="2363701487"/>
              </p:ext>
            </p:extLst>
          </p:nvPr>
        </p:nvGraphicFramePr>
        <p:xfrm>
          <a:off x="592666" y="4382234"/>
          <a:ext cx="1660559" cy="4312848"/>
        </p:xfrm>
        <a:graphic>
          <a:graphicData uri="http://schemas.openxmlformats.org/drawingml/2006/table">
            <a:tbl>
              <a:tblPr firstRow="1" bandRow="1">
                <a:tableStyleId>{2D5ABB26-0587-4C30-8999-92F81FD0307C}</a:tableStyleId>
              </a:tblPr>
              <a:tblGrid>
                <a:gridCol w="287739">
                  <a:extLst>
                    <a:ext uri="{9D8B030D-6E8A-4147-A177-3AD203B41FA5}">
                      <a16:colId xmlns:a16="http://schemas.microsoft.com/office/drawing/2014/main" val="3297738235"/>
                    </a:ext>
                  </a:extLst>
                </a:gridCol>
                <a:gridCol w="1372820">
                  <a:extLst>
                    <a:ext uri="{9D8B030D-6E8A-4147-A177-3AD203B41FA5}">
                      <a16:colId xmlns:a16="http://schemas.microsoft.com/office/drawing/2014/main" val="2811194653"/>
                    </a:ext>
                  </a:extLst>
                </a:gridCol>
              </a:tblGrid>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1" kern="1200" dirty="0">
                          <a:solidFill>
                            <a:sysClr val="windowText" lastClr="000000"/>
                          </a:solidFill>
                          <a:latin typeface="+mn-lt"/>
                          <a:ea typeface="+mn-ea"/>
                          <a:cs typeface="+mn-cs"/>
                        </a:rPr>
                        <a:t>Sean Harvey</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700" b="0" i="1" kern="1200" dirty="0">
                          <a:solidFill>
                            <a:sysClr val="windowText" lastClr="000000"/>
                          </a:solidFill>
                          <a:latin typeface="+mn-lt"/>
                          <a:ea typeface="+mn-ea"/>
                          <a:cs typeface="+mn-cs"/>
                        </a:rPr>
                        <a:t>Head of Professional Development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621884"/>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900" b="1" i="0" kern="1200" dirty="0">
                          <a:solidFill>
                            <a:sysClr val="windowText" lastClr="000000"/>
                          </a:solidFill>
                          <a:latin typeface="+mn-lt"/>
                          <a:ea typeface="+mn-ea"/>
                          <a:cs typeface="+mn-cs"/>
                        </a:rPr>
                        <a:t>Kelly Jo-James </a:t>
                      </a:r>
                      <a:br>
                        <a:rPr lang="en-GB" sz="900" b="1" i="0" kern="1200" dirty="0">
                          <a:solidFill>
                            <a:sysClr val="windowText" lastClr="000000"/>
                          </a:solidFill>
                          <a:latin typeface="+mn-lt"/>
                          <a:ea typeface="+mn-ea"/>
                          <a:cs typeface="+mn-cs"/>
                        </a:rPr>
                      </a:br>
                      <a:r>
                        <a:rPr lang="en-GB" sz="700" b="0" i="1" kern="1200" dirty="0">
                          <a:solidFill>
                            <a:sysClr val="windowText" lastClr="000000"/>
                          </a:solidFill>
                          <a:latin typeface="+mn-lt"/>
                          <a:ea typeface="+mn-ea"/>
                          <a:cs typeface="+mn-cs"/>
                        </a:rPr>
                        <a:t>Head of Communication and Capability</a:t>
                      </a:r>
                      <a:endParaRPr lang="en-GB"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976251"/>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900" b="1" i="0" kern="1200" dirty="0">
                          <a:solidFill>
                            <a:sysClr val="windowText" lastClr="000000"/>
                          </a:solidFill>
                          <a:latin typeface="+mn-lt"/>
                          <a:ea typeface="+mn-ea"/>
                          <a:cs typeface="+mn-cs"/>
                        </a:rPr>
                        <a:t>Carly Blake</a:t>
                      </a:r>
                    </a:p>
                    <a:p>
                      <a:pPr algn="ctr"/>
                      <a:r>
                        <a:rPr lang="en-GB" sz="700" b="0" i="1" kern="1200" dirty="0">
                          <a:solidFill>
                            <a:sysClr val="windowText" lastClr="000000"/>
                          </a:solidFill>
                          <a:latin typeface="+mn-lt"/>
                          <a:ea typeface="+mn-ea"/>
                          <a:cs typeface="+mn-cs"/>
                        </a:rPr>
                        <a:t>Head of Learning and Development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762498"/>
                  </a:ext>
                </a:extLst>
              </a:tr>
              <a:tr h="424168">
                <a:tc>
                  <a:txBody>
                    <a:bodyPr/>
                    <a:lstStyle/>
                    <a:p>
                      <a:pPr algn="ctr"/>
                      <a:endParaRPr lang="en-GB" sz="700" b="0" i="1" u="none"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b="1" kern="1200" dirty="0">
                          <a:solidFill>
                            <a:sysClr val="windowText" lastClr="000000"/>
                          </a:solidFill>
                          <a:latin typeface="+mn-lt"/>
                          <a:ea typeface="+mn-ea"/>
                          <a:cs typeface="+mn-cs"/>
                        </a:rPr>
                        <a:t>Sophie Crosse</a:t>
                      </a:r>
                      <a:br>
                        <a:rPr lang="en-GB" sz="900" b="1" kern="1200" dirty="0">
                          <a:solidFill>
                            <a:sysClr val="windowText" lastClr="000000"/>
                          </a:solidFill>
                          <a:latin typeface="+mn-lt"/>
                          <a:ea typeface="+mn-ea"/>
                          <a:cs typeface="+mn-cs"/>
                        </a:rPr>
                      </a:br>
                      <a:r>
                        <a:rPr lang="en-GB" sz="700" b="0" i="1" kern="1200" dirty="0">
                          <a:solidFill>
                            <a:sysClr val="windowText" lastClr="000000"/>
                          </a:solidFill>
                          <a:latin typeface="+mn-lt"/>
                          <a:ea typeface="+mn-ea"/>
                          <a:cs typeface="+mn-cs"/>
                        </a:rPr>
                        <a:t>Professional Development Manager</a:t>
                      </a:r>
                      <a:endParaRPr lang="en-GB" sz="700" b="0" i="1" u="none"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7250260"/>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1" kern="1200" dirty="0">
                          <a:solidFill>
                            <a:sysClr val="windowText" lastClr="000000"/>
                          </a:solidFill>
                          <a:latin typeface="+mn-lt"/>
                          <a:ea typeface="+mn-ea"/>
                          <a:cs typeface="+mn-cs"/>
                        </a:rPr>
                        <a:t>Tania Pells </a:t>
                      </a:r>
                    </a:p>
                    <a:p>
                      <a:pPr algn="ctr"/>
                      <a:r>
                        <a:rPr lang="en-GB" sz="700" b="0" i="1" dirty="0">
                          <a:solidFill>
                            <a:sysClr val="windowText" lastClr="000000"/>
                          </a:solidFill>
                        </a:rPr>
                        <a:t>Capability Manager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58802"/>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b="1" kern="1200" dirty="0">
                          <a:solidFill>
                            <a:sysClr val="windowText" lastClr="000000"/>
                          </a:solidFill>
                          <a:latin typeface="+mn-lt"/>
                          <a:ea typeface="+mn-ea"/>
                          <a:cs typeface="+mn-cs"/>
                        </a:rPr>
                        <a:t>Anthony Gale</a:t>
                      </a:r>
                    </a:p>
                    <a:p>
                      <a:pPr algn="ctr"/>
                      <a:r>
                        <a:rPr lang="en-GB" sz="700" b="0" i="1" dirty="0">
                          <a:solidFill>
                            <a:sysClr val="windowText" lastClr="000000"/>
                          </a:solidFill>
                        </a:rPr>
                        <a:t>Professional Development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844308"/>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b="1" kern="1200" dirty="0">
                          <a:solidFill>
                            <a:sysClr val="windowText" lastClr="000000"/>
                          </a:solidFill>
                          <a:latin typeface="+mn-lt"/>
                          <a:ea typeface="+mn-ea"/>
                          <a:cs typeface="+mn-cs"/>
                        </a:rPr>
                        <a:t>Vacancy</a:t>
                      </a:r>
                    </a:p>
                    <a:p>
                      <a:pPr algn="ctr"/>
                      <a:r>
                        <a:rPr lang="en-GB" sz="700" b="0" i="1" dirty="0">
                          <a:solidFill>
                            <a:sysClr val="windowText" lastClr="000000"/>
                          </a:solidFill>
                        </a:rPr>
                        <a:t>Project Manager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1005819"/>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b="1" dirty="0">
                          <a:solidFill>
                            <a:sysClr val="windowText" lastClr="000000"/>
                          </a:solidFill>
                        </a:rPr>
                        <a:t>Mick Tubb</a:t>
                      </a:r>
                    </a:p>
                    <a:p>
                      <a:pPr algn="ctr"/>
                      <a:r>
                        <a:rPr lang="en-GB" sz="700" b="0" i="1" dirty="0">
                          <a:solidFill>
                            <a:sysClr val="windowText" lastClr="000000"/>
                          </a:solidFill>
                        </a:rPr>
                        <a:t>Project Support Engagement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400671"/>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30A0"/>
                    </a:solidFill>
                  </a:tcPr>
                </a:tc>
                <a:tc>
                  <a:txBody>
                    <a:bodyPr/>
                    <a:lstStyle/>
                    <a:p>
                      <a:pPr algn="ctr"/>
                      <a:r>
                        <a:rPr lang="en-GB" sz="900" b="1" dirty="0">
                          <a:solidFill>
                            <a:sysClr val="windowText" lastClr="000000"/>
                          </a:solidFill>
                        </a:rPr>
                        <a:t>Jashandeep Sidhu</a:t>
                      </a:r>
                    </a:p>
                    <a:p>
                      <a:pPr algn="ctr"/>
                      <a:r>
                        <a:rPr lang="en-GB" sz="700" b="0" i="1" dirty="0">
                          <a:solidFill>
                            <a:sysClr val="windowText" lastClr="000000"/>
                          </a:solidFill>
                        </a:rPr>
                        <a:t>Project Support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138714"/>
                  </a:ext>
                </a:extLst>
              </a:tr>
              <a:tr h="424168">
                <a:tc>
                  <a:txBody>
                    <a:bodyPr/>
                    <a:lstStyle/>
                    <a:p>
                      <a:pPr algn="ctr"/>
                      <a:endParaRPr lang="en-GB" sz="700" b="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30A0"/>
                    </a:solidFill>
                  </a:tcPr>
                </a:tc>
                <a:tc>
                  <a:txBody>
                    <a:bodyPr/>
                    <a:lstStyle/>
                    <a:p>
                      <a:pPr algn="ctr"/>
                      <a:r>
                        <a:rPr lang="en-GB" sz="900" b="1" i="0" dirty="0">
                          <a:solidFill>
                            <a:sysClr val="windowText" lastClr="000000"/>
                          </a:solidFill>
                        </a:rPr>
                        <a:t>Chyna Loftus-Crawford</a:t>
                      </a:r>
                    </a:p>
                    <a:p>
                      <a:pPr algn="ctr"/>
                      <a:r>
                        <a:rPr lang="en-GB" sz="700" b="0" i="1" dirty="0">
                          <a:solidFill>
                            <a:sysClr val="windowText" lastClr="000000"/>
                          </a:solidFill>
                        </a:rPr>
                        <a:t>Project Support</a:t>
                      </a:r>
                      <a:endParaRPr lang="en-GB" sz="600" b="0" i="1" dirty="0">
                        <a:solidFill>
                          <a:sysClr val="windowText" lastClr="000000"/>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5432197"/>
                  </a:ext>
                </a:extLst>
              </a:tr>
            </a:tbl>
          </a:graphicData>
        </a:graphic>
      </p:graphicFrame>
      <p:graphicFrame>
        <p:nvGraphicFramePr>
          <p:cNvPr id="16" name="Table 15">
            <a:extLst>
              <a:ext uri="{FF2B5EF4-FFF2-40B4-BE49-F238E27FC236}">
                <a16:creationId xmlns:a16="http://schemas.microsoft.com/office/drawing/2014/main" id="{2765ED62-CF9D-462E-97A2-CD107B494F14}"/>
              </a:ext>
            </a:extLst>
          </p:cNvPr>
          <p:cNvGraphicFramePr>
            <a:graphicFrameLocks noGrp="1"/>
          </p:cNvGraphicFramePr>
          <p:nvPr>
            <p:extLst>
              <p:ext uri="{D42A27DB-BD31-4B8C-83A1-F6EECF244321}">
                <p14:modId xmlns:p14="http://schemas.microsoft.com/office/powerpoint/2010/main" val="1468981969"/>
              </p:ext>
            </p:extLst>
          </p:nvPr>
        </p:nvGraphicFramePr>
        <p:xfrm>
          <a:off x="2518231" y="4419621"/>
          <a:ext cx="1677106" cy="4224072"/>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4065180165"/>
                    </a:ext>
                  </a:extLst>
                </a:gridCol>
                <a:gridCol w="1468826">
                  <a:extLst>
                    <a:ext uri="{9D8B030D-6E8A-4147-A177-3AD203B41FA5}">
                      <a16:colId xmlns:a16="http://schemas.microsoft.com/office/drawing/2014/main" val="2811194653"/>
                    </a:ext>
                  </a:extLst>
                </a:gridCol>
              </a:tblGrid>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5A1"/>
                    </a:solidFill>
                  </a:tcPr>
                </a:tc>
                <a:tc>
                  <a:txBody>
                    <a:bodyPr/>
                    <a:lstStyle/>
                    <a:p>
                      <a:pPr algn="ctr"/>
                      <a:r>
                        <a:rPr lang="en-GB" sz="900" b="1" dirty="0">
                          <a:solidFill>
                            <a:sysClr val="windowText" lastClr="000000"/>
                          </a:solidFill>
                        </a:rPr>
                        <a:t>Louise Emmerson-Ducasse</a:t>
                      </a:r>
                    </a:p>
                    <a:p>
                      <a:pPr algn="ctr"/>
                      <a:r>
                        <a:rPr lang="en-GB" sz="700" i="1" dirty="0">
                          <a:solidFill>
                            <a:sysClr val="windowText" lastClr="000000"/>
                          </a:solidFill>
                        </a:rPr>
                        <a:t>Head of Resourcing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285411"/>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900" b="1" dirty="0">
                          <a:solidFill>
                            <a:sysClr val="windowText" lastClr="000000"/>
                          </a:solidFill>
                        </a:rPr>
                        <a:t>Sam Boden</a:t>
                      </a:r>
                    </a:p>
                    <a:p>
                      <a:pPr algn="ctr"/>
                      <a:r>
                        <a:rPr lang="en-GB" sz="700" i="1" dirty="0">
                          <a:solidFill>
                            <a:sysClr val="windowText" lastClr="000000"/>
                          </a:solidFill>
                        </a:rPr>
                        <a:t>Resourcing and Allocation Lead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06550"/>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900" b="1" i="0" dirty="0">
                          <a:solidFill>
                            <a:sysClr val="windowText" lastClr="000000"/>
                          </a:solidFill>
                        </a:rPr>
                        <a:t>Rachel Fullerton </a:t>
                      </a:r>
                    </a:p>
                    <a:p>
                      <a:pPr algn="ctr"/>
                      <a:r>
                        <a:rPr lang="en-GB" sz="700" b="0" i="1" dirty="0">
                          <a:solidFill>
                            <a:sysClr val="windowText" lastClr="000000"/>
                          </a:solidFill>
                        </a:rPr>
                        <a:t>Business and Corporate Lead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032060"/>
                  </a:ext>
                </a:extLst>
              </a:tr>
              <a:tr h="435368">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lang="en-GB" sz="900" b="1" i="0" dirty="0">
                          <a:solidFill>
                            <a:sysClr val="windowText" lastClr="000000"/>
                          </a:solidFill>
                        </a:rPr>
                        <a:t>Rachael Seymour</a:t>
                      </a:r>
                    </a:p>
                    <a:p>
                      <a:pPr algn="ctr"/>
                      <a:r>
                        <a:rPr lang="en-GB" sz="700" i="1" dirty="0">
                          <a:solidFill>
                            <a:sysClr val="windowText" lastClr="000000"/>
                          </a:solidFill>
                        </a:rPr>
                        <a:t>Project Delivery Function Resourcing Manager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848069"/>
                  </a:ext>
                </a:extLst>
              </a:tr>
              <a:tr h="435368">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lang="en-GB" sz="900" b="1" i="0" dirty="0">
                          <a:solidFill>
                            <a:sysClr val="windowText" lastClr="000000"/>
                          </a:solidFill>
                        </a:rPr>
                        <a:t>Rachael Hayton</a:t>
                      </a:r>
                    </a:p>
                    <a:p>
                      <a:pPr algn="ctr"/>
                      <a:r>
                        <a:rPr lang="en-GB" sz="700" b="0" i="1" dirty="0">
                          <a:solidFill>
                            <a:sysClr val="windowText" lastClr="000000"/>
                          </a:solidFill>
                        </a:rPr>
                        <a:t>Project Delivery Function Business Manager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07494"/>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marL="0" algn="ctr" defTabSz="685800" rtl="0" eaLnBrk="1" latinLnBrk="0" hangingPunct="1"/>
                      <a:r>
                        <a:rPr lang="en-GB" sz="900" b="1" i="0" kern="1200" dirty="0">
                          <a:solidFill>
                            <a:schemeClr val="tx1"/>
                          </a:solidFill>
                          <a:latin typeface="+mn-lt"/>
                          <a:ea typeface="+mn-ea"/>
                          <a:cs typeface="+mn-cs"/>
                        </a:rPr>
                        <a:t>Hope Andryszewska</a:t>
                      </a:r>
                    </a:p>
                    <a:p>
                      <a:pPr algn="ctr"/>
                      <a:r>
                        <a:rPr lang="en-GB" sz="700" i="1" dirty="0">
                          <a:solidFill>
                            <a:sysClr val="windowText" lastClr="000000"/>
                          </a:solidFill>
                        </a:rPr>
                        <a:t>PDFMO Resourcing Support Officer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400671"/>
                  </a:ext>
                </a:extLst>
              </a:tr>
              <a:tr h="435368">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ctr"/>
                      <a:r>
                        <a:rPr lang="en-GB" sz="900" b="1" dirty="0">
                          <a:solidFill>
                            <a:sysClr val="windowText" lastClr="000000"/>
                          </a:solidFill>
                        </a:rPr>
                        <a:t>Matilda Sloley</a:t>
                      </a:r>
                    </a:p>
                    <a:p>
                      <a:pPr algn="ctr"/>
                      <a:r>
                        <a:rPr lang="en-GB" sz="700" i="1" dirty="0">
                          <a:solidFill>
                            <a:sysClr val="windowText" lastClr="000000"/>
                          </a:solidFill>
                        </a:rPr>
                        <a:t>PDFMO Business and Capability Support Officer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499007"/>
                  </a:ext>
                </a:extLst>
              </a:tr>
              <a:tr h="362274">
                <a:tc>
                  <a:txBody>
                    <a:bodyPr/>
                    <a:lstStyle/>
                    <a:p>
                      <a:pPr marL="0" algn="ctr" defTabSz="685800" rtl="0" eaLnBrk="1" latinLnBrk="0" hangingPunct="1"/>
                      <a:endParaRPr lang="en-GB" sz="700" i="1" kern="1200" dirty="0">
                        <a:solidFill>
                          <a:schemeClr val="bg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solidFill>
                  </a:tcPr>
                </a:tc>
                <a:tc>
                  <a:txBody>
                    <a:bodyPr/>
                    <a:lstStyle/>
                    <a:p>
                      <a:pPr algn="ctr"/>
                      <a:r>
                        <a:rPr lang="en-GB" sz="900" b="1" dirty="0">
                          <a:solidFill>
                            <a:sysClr val="windowText" lastClr="000000"/>
                          </a:solidFill>
                        </a:rPr>
                        <a:t>Chris Netherwood</a:t>
                      </a:r>
                    </a:p>
                    <a:p>
                      <a:pPr algn="ctr"/>
                      <a:r>
                        <a:rPr lang="en-GB" sz="700" i="1" dirty="0">
                          <a:solidFill>
                            <a:sysClr val="windowText" lastClr="000000"/>
                          </a:solidFill>
                        </a:rPr>
                        <a:t>PDFMO Business Support Officer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0505458"/>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30A0"/>
                    </a:solidFill>
                  </a:tcPr>
                </a:tc>
                <a:tc>
                  <a:txBody>
                    <a:bodyPr/>
                    <a:lstStyle/>
                    <a:p>
                      <a:pPr marL="0" algn="ctr" defTabSz="685800" rtl="0" eaLnBrk="1" latinLnBrk="0" hangingPunct="1"/>
                      <a:r>
                        <a:rPr lang="en-GB" sz="900" b="1" i="0" kern="1200" dirty="0">
                          <a:solidFill>
                            <a:schemeClr val="tx1"/>
                          </a:solidFill>
                          <a:latin typeface="+mn-lt"/>
                          <a:ea typeface="+mn-ea"/>
                          <a:cs typeface="+mn-cs"/>
                        </a:rPr>
                        <a:t>Vacancy</a:t>
                      </a:r>
                    </a:p>
                    <a:p>
                      <a:pPr algn="ctr"/>
                      <a:r>
                        <a:rPr lang="en-GB" sz="700" b="0" i="1" dirty="0">
                          <a:solidFill>
                            <a:schemeClr val="tx1"/>
                          </a:solidFill>
                        </a:rPr>
                        <a:t>PDFMO Resourcing Support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562213"/>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30A0"/>
                    </a:solidFill>
                  </a:tcPr>
                </a:tc>
                <a:tc>
                  <a:txBody>
                    <a:bodyPr/>
                    <a:lstStyle/>
                    <a:p>
                      <a:pPr algn="ctr"/>
                      <a:r>
                        <a:rPr lang="en-GB" sz="900" b="1" i="0" dirty="0">
                          <a:solidFill>
                            <a:schemeClr val="tx1"/>
                          </a:solidFill>
                        </a:rPr>
                        <a:t>Derrick Nti</a:t>
                      </a:r>
                    </a:p>
                    <a:p>
                      <a:pPr algn="ctr"/>
                      <a:r>
                        <a:rPr lang="en-GB" sz="700" b="0" i="1" dirty="0">
                          <a:solidFill>
                            <a:schemeClr val="tx1"/>
                          </a:solidFill>
                        </a:rPr>
                        <a:t>PDFMO Resourcing Support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075899"/>
                  </a:ext>
                </a:extLst>
              </a:tr>
              <a:tr h="362274">
                <a:tc>
                  <a:txBody>
                    <a:bodyPr/>
                    <a:lstStyle/>
                    <a:p>
                      <a:pPr algn="ctr"/>
                      <a:endParaRPr lang="en-GB" sz="700" i="1" dirty="0">
                        <a:solidFill>
                          <a:schemeClr val="bg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30A0"/>
                    </a:solidFill>
                  </a:tcPr>
                </a:tc>
                <a:tc>
                  <a:txBody>
                    <a:bodyPr/>
                    <a:lstStyle/>
                    <a:p>
                      <a:pPr algn="ctr"/>
                      <a:r>
                        <a:rPr lang="en-GB" sz="900" b="1" dirty="0">
                          <a:solidFill>
                            <a:sysClr val="windowText" lastClr="000000"/>
                          </a:solidFill>
                        </a:rPr>
                        <a:t>Ingrid Boyd</a:t>
                      </a:r>
                    </a:p>
                    <a:p>
                      <a:pPr algn="ctr"/>
                      <a:r>
                        <a:rPr lang="en-GB" sz="700" i="1" dirty="0">
                          <a:solidFill>
                            <a:sysClr val="windowText" lastClr="000000"/>
                          </a:solidFill>
                        </a:rPr>
                        <a:t>PDFMO Business Support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525401"/>
                  </a:ext>
                </a:extLst>
              </a:tr>
            </a:tbl>
          </a:graphicData>
        </a:graphic>
      </p:graphicFrame>
      <p:sp>
        <p:nvSpPr>
          <p:cNvPr id="19" name="Rectangle 18">
            <a:extLst>
              <a:ext uri="{FF2B5EF4-FFF2-40B4-BE49-F238E27FC236}">
                <a16:creationId xmlns:a16="http://schemas.microsoft.com/office/drawing/2014/main" id="{7AA83328-5E96-48C6-9A37-50DF22F9BDFE}"/>
              </a:ext>
            </a:extLst>
          </p:cNvPr>
          <p:cNvSpPr/>
          <p:nvPr/>
        </p:nvSpPr>
        <p:spPr>
          <a:xfrm>
            <a:off x="1769052" y="411163"/>
            <a:ext cx="33973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6436C"/>
                </a:solidFill>
                <a:effectLst/>
                <a:uLnTx/>
                <a:uFillTx/>
                <a:latin typeface="Calibri" panose="020F0502020204030204"/>
                <a:ea typeface="+mn-ea"/>
                <a:cs typeface="+mn-cs"/>
              </a:rPr>
              <a:t>Project Delivery Function organisational chart</a:t>
            </a:r>
          </a:p>
        </p:txBody>
      </p:sp>
      <p:grpSp>
        <p:nvGrpSpPr>
          <p:cNvPr id="6" name="Group 5">
            <a:extLst>
              <a:ext uri="{FF2B5EF4-FFF2-40B4-BE49-F238E27FC236}">
                <a16:creationId xmlns:a16="http://schemas.microsoft.com/office/drawing/2014/main" id="{AB131E3B-B07A-4739-876A-B66FAA00CC7B}"/>
              </a:ext>
            </a:extLst>
          </p:cNvPr>
          <p:cNvGrpSpPr/>
          <p:nvPr/>
        </p:nvGrpSpPr>
        <p:grpSpPr>
          <a:xfrm>
            <a:off x="5797813" y="1402264"/>
            <a:ext cx="579439" cy="1280628"/>
            <a:chOff x="470526" y="1044055"/>
            <a:chExt cx="579439" cy="1280628"/>
          </a:xfrm>
        </p:grpSpPr>
        <p:sp>
          <p:nvSpPr>
            <p:cNvPr id="26" name="Rectangle 25">
              <a:extLst>
                <a:ext uri="{FF2B5EF4-FFF2-40B4-BE49-F238E27FC236}">
                  <a16:creationId xmlns:a16="http://schemas.microsoft.com/office/drawing/2014/main" id="{A19DBB95-12FA-4459-B4EC-08C21884666D}"/>
                </a:ext>
              </a:extLst>
            </p:cNvPr>
            <p:cNvSpPr/>
            <p:nvPr/>
          </p:nvSpPr>
          <p:spPr>
            <a:xfrm>
              <a:off x="470526" y="1044055"/>
              <a:ext cx="579438" cy="186845"/>
            </a:xfrm>
            <a:prstGeom prst="rect">
              <a:avLst/>
            </a:prstGeom>
            <a:solidFill>
              <a:srgbClr val="1D609D"/>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SCS</a:t>
              </a:r>
            </a:p>
          </p:txBody>
        </p:sp>
        <p:sp>
          <p:nvSpPr>
            <p:cNvPr id="27" name="Rectangle 26">
              <a:extLst>
                <a:ext uri="{FF2B5EF4-FFF2-40B4-BE49-F238E27FC236}">
                  <a16:creationId xmlns:a16="http://schemas.microsoft.com/office/drawing/2014/main" id="{5714284A-F54F-40C5-8D0F-52E93EE20CD0}"/>
                </a:ext>
              </a:extLst>
            </p:cNvPr>
            <p:cNvSpPr/>
            <p:nvPr/>
          </p:nvSpPr>
          <p:spPr>
            <a:xfrm>
              <a:off x="470526" y="1232486"/>
              <a:ext cx="579438" cy="200025"/>
            </a:xfrm>
            <a:prstGeom prst="rect">
              <a:avLst/>
            </a:prstGeom>
            <a:solidFill>
              <a:srgbClr val="00A5A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G6</a:t>
              </a:r>
            </a:p>
          </p:txBody>
        </p:sp>
        <p:sp>
          <p:nvSpPr>
            <p:cNvPr id="28" name="Rectangle 27">
              <a:extLst>
                <a:ext uri="{FF2B5EF4-FFF2-40B4-BE49-F238E27FC236}">
                  <a16:creationId xmlns:a16="http://schemas.microsoft.com/office/drawing/2014/main" id="{F741CBDC-EBD3-425F-80A1-CA5870DA8480}"/>
                </a:ext>
              </a:extLst>
            </p:cNvPr>
            <p:cNvSpPr/>
            <p:nvPr/>
          </p:nvSpPr>
          <p:spPr>
            <a:xfrm>
              <a:off x="470526" y="1432511"/>
              <a:ext cx="579438" cy="230187"/>
            </a:xfrm>
            <a:prstGeom prst="rect">
              <a:avLst/>
            </a:prstGeom>
            <a:solidFill>
              <a:srgbClr val="EE7127"/>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G7</a:t>
              </a:r>
            </a:p>
          </p:txBody>
        </p:sp>
        <p:sp>
          <p:nvSpPr>
            <p:cNvPr id="29" name="Rectangle 28">
              <a:extLst>
                <a:ext uri="{FF2B5EF4-FFF2-40B4-BE49-F238E27FC236}">
                  <a16:creationId xmlns:a16="http://schemas.microsoft.com/office/drawing/2014/main" id="{0CB41977-D99B-4A7F-941C-1767556C3B13}"/>
                </a:ext>
              </a:extLst>
            </p:cNvPr>
            <p:cNvSpPr/>
            <p:nvPr/>
          </p:nvSpPr>
          <p:spPr>
            <a:xfrm>
              <a:off x="470526" y="1662698"/>
              <a:ext cx="579438" cy="201612"/>
            </a:xfrm>
            <a:prstGeom prst="rect">
              <a:avLst/>
            </a:prstGeom>
            <a:solidFill>
              <a:srgbClr val="30AA5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B</a:t>
              </a:r>
            </a:p>
          </p:txBody>
        </p:sp>
        <p:sp>
          <p:nvSpPr>
            <p:cNvPr id="30" name="Rectangle 29">
              <a:extLst>
                <a:ext uri="{FF2B5EF4-FFF2-40B4-BE49-F238E27FC236}">
                  <a16:creationId xmlns:a16="http://schemas.microsoft.com/office/drawing/2014/main" id="{3B354AF7-C454-4723-B149-B1B3FE04BCD8}"/>
                </a:ext>
              </a:extLst>
            </p:cNvPr>
            <p:cNvSpPr/>
            <p:nvPr/>
          </p:nvSpPr>
          <p:spPr>
            <a:xfrm>
              <a:off x="470527" y="1864309"/>
              <a:ext cx="579438" cy="230188"/>
            </a:xfrm>
            <a:prstGeom prst="rect">
              <a:avLst/>
            </a:prstGeom>
            <a:solidFill>
              <a:srgbClr val="FFC00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C</a:t>
              </a:r>
            </a:p>
          </p:txBody>
        </p:sp>
        <p:sp>
          <p:nvSpPr>
            <p:cNvPr id="31" name="Rectangle 30">
              <a:extLst>
                <a:ext uri="{FF2B5EF4-FFF2-40B4-BE49-F238E27FC236}">
                  <a16:creationId xmlns:a16="http://schemas.microsoft.com/office/drawing/2014/main" id="{C99F02C3-5DD5-4BBB-A412-7174E4D9D5FB}"/>
                </a:ext>
              </a:extLst>
            </p:cNvPr>
            <p:cNvSpPr/>
            <p:nvPr/>
          </p:nvSpPr>
          <p:spPr>
            <a:xfrm>
              <a:off x="470526" y="2094496"/>
              <a:ext cx="579438" cy="230187"/>
            </a:xfrm>
            <a:prstGeom prst="rect">
              <a:avLst/>
            </a:prstGeom>
            <a:solidFill>
              <a:srgbClr val="7030A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D</a:t>
              </a:r>
            </a:p>
          </p:txBody>
        </p:sp>
      </p:grpSp>
      <p:graphicFrame>
        <p:nvGraphicFramePr>
          <p:cNvPr id="2" name="Diagram 1">
            <a:extLst>
              <a:ext uri="{FF2B5EF4-FFF2-40B4-BE49-F238E27FC236}">
                <a16:creationId xmlns:a16="http://schemas.microsoft.com/office/drawing/2014/main" id="{ACE9113C-5A2D-456B-A1FD-8A7E49B0D117}"/>
              </a:ext>
            </a:extLst>
          </p:cNvPr>
          <p:cNvGraphicFramePr/>
          <p:nvPr>
            <p:extLst>
              <p:ext uri="{D42A27DB-BD31-4B8C-83A1-F6EECF244321}">
                <p14:modId xmlns:p14="http://schemas.microsoft.com/office/powerpoint/2010/main" val="3891252161"/>
              </p:ext>
            </p:extLst>
          </p:nvPr>
        </p:nvGraphicFramePr>
        <p:xfrm>
          <a:off x="560365" y="1334235"/>
          <a:ext cx="5592837"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211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50329" y="1177154"/>
            <a:ext cx="6202800" cy="4949701"/>
          </a:xfrm>
          <a:ln w="3175">
            <a:solidFill>
              <a:srgbClr val="E6436C"/>
            </a:solidFill>
          </a:ln>
        </p:spPr>
        <p:txBody>
          <a:bodyPr/>
          <a:lstStyle/>
          <a:p>
            <a:r>
              <a:rPr lang="en-GB" sz="1600" b="1" dirty="0">
                <a:solidFill>
                  <a:srgbClr val="E6436C"/>
                </a:solidFill>
              </a:rPr>
              <a:t>Group organisational chart</a:t>
            </a:r>
          </a:p>
        </p:txBody>
      </p:sp>
      <p:sp>
        <p:nvSpPr>
          <p:cNvPr id="11" name="Content Placeholder 10"/>
          <p:cNvSpPr>
            <a:spLocks noGrp="1"/>
          </p:cNvSpPr>
          <p:nvPr>
            <p:ph sz="half" idx="2"/>
          </p:nvPr>
        </p:nvSpPr>
        <p:spPr>
          <a:xfrm>
            <a:off x="327600" y="6337299"/>
            <a:ext cx="6202800" cy="2653325"/>
          </a:xfrm>
          <a:ln w="3175">
            <a:noFill/>
          </a:ln>
        </p:spPr>
        <p:txBody>
          <a:bodyPr numCol="2"/>
          <a:lstStyle/>
          <a:p>
            <a:r>
              <a:rPr lang="en-GB" sz="1600" b="1" dirty="0">
                <a:solidFill>
                  <a:srgbClr val="E6436C"/>
                </a:solidFill>
              </a:rPr>
              <a:t>Group information</a:t>
            </a:r>
          </a:p>
          <a:p>
            <a:r>
              <a:rPr lang="en-GB" dirty="0"/>
              <a:t>The group is responsible for:</a:t>
            </a:r>
          </a:p>
          <a:p>
            <a:pPr marL="171450" indent="-171450">
              <a:buFont typeface="Arial" panose="020B0604020202020204" pitchFamily="34" charset="0"/>
              <a:buChar char="•"/>
            </a:pPr>
            <a:r>
              <a:rPr lang="en-GB" dirty="0"/>
              <a:t>Finance</a:t>
            </a:r>
          </a:p>
          <a:p>
            <a:pPr marL="171450" indent="-171450">
              <a:buFont typeface="Arial" panose="020B0604020202020204" pitchFamily="34" charset="0"/>
              <a:buChar char="•"/>
            </a:pPr>
            <a:r>
              <a:rPr lang="en-GB" dirty="0"/>
              <a:t>Digital and Technology</a:t>
            </a:r>
          </a:p>
          <a:p>
            <a:pPr marL="171450" indent="-171450">
              <a:buFont typeface="Arial" panose="020B0604020202020204" pitchFamily="34" charset="0"/>
              <a:buChar char="•"/>
            </a:pPr>
            <a:r>
              <a:rPr lang="en-GB" dirty="0"/>
              <a:t>Risk and Assurance</a:t>
            </a:r>
          </a:p>
          <a:p>
            <a:pPr marL="171450" indent="-171450">
              <a:buFont typeface="Arial" panose="020B0604020202020204" pitchFamily="34" charset="0"/>
              <a:buChar char="•"/>
            </a:pPr>
            <a:r>
              <a:rPr lang="en-GB" dirty="0"/>
              <a:t>Project Delivery Function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dirty="0"/>
              <a:t>Commercial</a:t>
            </a:r>
          </a:p>
          <a:p>
            <a:pPr marL="171450" indent="-171450">
              <a:buFont typeface="Arial" panose="020B0604020202020204" pitchFamily="34" charset="0"/>
              <a:buChar char="•"/>
            </a:pPr>
            <a:r>
              <a:rPr lang="en-GB" dirty="0"/>
              <a:t>Estates</a:t>
            </a:r>
          </a:p>
          <a:p>
            <a:pPr marL="171450" indent="-171450">
              <a:buFont typeface="Arial" panose="020B0604020202020204" pitchFamily="34" charset="0"/>
              <a:buChar char="•"/>
            </a:pPr>
            <a:r>
              <a:rPr lang="en-GB" dirty="0"/>
              <a:t>LAA</a:t>
            </a:r>
          </a:p>
          <a:p>
            <a:pPr marL="171450" indent="-171450">
              <a:buFont typeface="Arial" panose="020B0604020202020204" pitchFamily="34" charset="0"/>
              <a:buChar char="•"/>
            </a:pPr>
            <a:r>
              <a:rPr lang="en-GB" dirty="0"/>
              <a:t>OPG</a:t>
            </a:r>
          </a:p>
          <a:p>
            <a:pPr marL="171450" indent="-171450">
              <a:buFont typeface="Arial" panose="020B0604020202020204" pitchFamily="34" charset="0"/>
              <a:buChar char="•"/>
            </a:pPr>
            <a:r>
              <a:rPr lang="en-GB" dirty="0"/>
              <a:t>CICA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descr="Decorative background image" title="Decorative background image"/>
          <p:cNvSpPr/>
          <p:nvPr/>
        </p:nvSpPr>
        <p:spPr>
          <a:xfrm>
            <a:off x="327600" y="6337299"/>
            <a:ext cx="6202800" cy="2653325"/>
          </a:xfrm>
          <a:prstGeom prst="rect">
            <a:avLst/>
          </a:prstGeom>
          <a:noFill/>
          <a:ln w="3175">
            <a:solidFill>
              <a:srgbClr val="E6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Text Box 8">
            <a:extLst>
              <a:ext uri="{FF2B5EF4-FFF2-40B4-BE49-F238E27FC236}">
                <a16:creationId xmlns:a16="http://schemas.microsoft.com/office/drawing/2014/main" id="{5C9EA7FA-18B7-4A0D-A8D1-9D9804678B61}"/>
              </a:ext>
            </a:extLst>
          </p:cNvPr>
          <p:cNvSpPr txBox="1">
            <a:spLocks noChangeArrowheads="1"/>
          </p:cNvSpPr>
          <p:nvPr/>
        </p:nvSpPr>
        <p:spPr bwMode="auto">
          <a:xfrm>
            <a:off x="537004" y="2439013"/>
            <a:ext cx="1116012" cy="403225"/>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Strategy, Planning &amp;  Performance</a:t>
            </a:r>
          </a:p>
        </p:txBody>
      </p:sp>
      <p:sp>
        <p:nvSpPr>
          <p:cNvPr id="79" name="Text Box 9">
            <a:extLst>
              <a:ext uri="{FF2B5EF4-FFF2-40B4-BE49-F238E27FC236}">
                <a16:creationId xmlns:a16="http://schemas.microsoft.com/office/drawing/2014/main" id="{EB1ACA56-D5E2-4D6D-9994-1547125BE78B}"/>
              </a:ext>
            </a:extLst>
          </p:cNvPr>
          <p:cNvSpPr txBox="1">
            <a:spLocks noChangeArrowheads="1"/>
          </p:cNvSpPr>
          <p:nvPr/>
        </p:nvSpPr>
        <p:spPr bwMode="auto">
          <a:xfrm>
            <a:off x="2006621" y="2434850"/>
            <a:ext cx="1116013" cy="403225"/>
          </a:xfrm>
          <a:prstGeom prst="rect">
            <a:avLst/>
          </a:prstGeom>
          <a:solidFill>
            <a:srgbClr val="4200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Commercial and Contract Management</a:t>
            </a:r>
          </a:p>
        </p:txBody>
      </p:sp>
      <p:sp>
        <p:nvSpPr>
          <p:cNvPr id="80" name="Text Box 59">
            <a:extLst>
              <a:ext uri="{FF2B5EF4-FFF2-40B4-BE49-F238E27FC236}">
                <a16:creationId xmlns:a16="http://schemas.microsoft.com/office/drawing/2014/main" id="{A19853DC-21AE-4749-A8A3-82349BD24A2D}"/>
              </a:ext>
            </a:extLst>
          </p:cNvPr>
          <p:cNvSpPr txBox="1">
            <a:spLocks noChangeArrowheads="1"/>
          </p:cNvSpPr>
          <p:nvPr/>
        </p:nvSpPr>
        <p:spPr bwMode="auto">
          <a:xfrm>
            <a:off x="537003" y="2926376"/>
            <a:ext cx="1201741" cy="629614"/>
          </a:xfrm>
          <a:prstGeom prst="rect">
            <a:avLst/>
          </a:prstGeom>
          <a:noFill/>
          <a:ln w="15875">
            <a:solidFill>
              <a:srgbClr val="FF99CC"/>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Caroline Patterson</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Interim Finance Director,</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Strategy, Planning &amp; Performance</a:t>
            </a:r>
          </a:p>
        </p:txBody>
      </p:sp>
      <p:cxnSp>
        <p:nvCxnSpPr>
          <p:cNvPr id="82" name="Straight Connector 242">
            <a:extLst>
              <a:ext uri="{FF2B5EF4-FFF2-40B4-BE49-F238E27FC236}">
                <a16:creationId xmlns:a16="http://schemas.microsoft.com/office/drawing/2014/main" id="{6F89162E-03F4-4D07-8B9A-43EE1FE7FC32}"/>
              </a:ext>
            </a:extLst>
          </p:cNvPr>
          <p:cNvCxnSpPr>
            <a:cxnSpLocks noChangeShapeType="1"/>
          </p:cNvCxnSpPr>
          <p:nvPr/>
        </p:nvCxnSpPr>
        <p:spPr bwMode="auto">
          <a:xfrm>
            <a:off x="1810599" y="2231150"/>
            <a:ext cx="0" cy="275400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 Box 59">
            <a:extLst>
              <a:ext uri="{FF2B5EF4-FFF2-40B4-BE49-F238E27FC236}">
                <a16:creationId xmlns:a16="http://schemas.microsoft.com/office/drawing/2014/main" id="{3DFA1AC4-FD46-4E6D-BBF8-0542AA0103AE}"/>
              </a:ext>
            </a:extLst>
          </p:cNvPr>
          <p:cNvSpPr txBox="1">
            <a:spLocks noChangeArrowheads="1"/>
          </p:cNvSpPr>
          <p:nvPr/>
        </p:nvSpPr>
        <p:spPr bwMode="auto">
          <a:xfrm>
            <a:off x="2006621" y="2926800"/>
            <a:ext cx="1116013" cy="539750"/>
          </a:xfrm>
          <a:prstGeom prst="rect">
            <a:avLst/>
          </a:prstGeom>
          <a:noFill/>
          <a:ln w="15875">
            <a:solidFill>
              <a:srgbClr val="FF99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Barry Hooper</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Chief Commercial Officer</a:t>
            </a:r>
          </a:p>
        </p:txBody>
      </p:sp>
      <p:pic>
        <p:nvPicPr>
          <p:cNvPr id="84" name="Picture 4" descr="image007">
            <a:extLst>
              <a:ext uri="{FF2B5EF4-FFF2-40B4-BE49-F238E27FC236}">
                <a16:creationId xmlns:a16="http://schemas.microsoft.com/office/drawing/2014/main" id="{041465D2-96B2-4AA8-82DC-637CDF451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047" y="2940140"/>
            <a:ext cx="403096" cy="5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59">
            <a:extLst>
              <a:ext uri="{FF2B5EF4-FFF2-40B4-BE49-F238E27FC236}">
                <a16:creationId xmlns:a16="http://schemas.microsoft.com/office/drawing/2014/main" id="{624C58C4-6219-454B-BF79-009BBC4ADD9E}"/>
              </a:ext>
            </a:extLst>
          </p:cNvPr>
          <p:cNvSpPr txBox="1">
            <a:spLocks noChangeArrowheads="1"/>
          </p:cNvSpPr>
          <p:nvPr/>
        </p:nvSpPr>
        <p:spPr bwMode="auto">
          <a:xfrm>
            <a:off x="3796398" y="5275162"/>
            <a:ext cx="1109663" cy="539750"/>
          </a:xfrm>
          <a:prstGeom prst="rect">
            <a:avLst/>
          </a:prstGeom>
          <a:noFill/>
          <a:ln w="15875">
            <a:solidFill>
              <a:srgbClr val="FF99CC"/>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Shaun McNally</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Senior Responsible Owner - DOC</a:t>
            </a:r>
          </a:p>
        </p:txBody>
      </p:sp>
      <p:sp>
        <p:nvSpPr>
          <p:cNvPr id="89" name="Text Box 11">
            <a:extLst>
              <a:ext uri="{FF2B5EF4-FFF2-40B4-BE49-F238E27FC236}">
                <a16:creationId xmlns:a16="http://schemas.microsoft.com/office/drawing/2014/main" id="{2C6B5D57-498E-495D-BEE4-927969F8A01C}"/>
              </a:ext>
            </a:extLst>
          </p:cNvPr>
          <p:cNvSpPr txBox="1">
            <a:spLocks noChangeArrowheads="1"/>
          </p:cNvSpPr>
          <p:nvPr/>
        </p:nvSpPr>
        <p:spPr bwMode="auto">
          <a:xfrm>
            <a:off x="3780733" y="4819976"/>
            <a:ext cx="1116013" cy="403225"/>
          </a:xfrm>
          <a:prstGeom prst="rect">
            <a:avLst/>
          </a:prstGeom>
          <a:solidFill>
            <a:srgbClr val="4200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Departmental Operations Centre</a:t>
            </a:r>
          </a:p>
        </p:txBody>
      </p:sp>
      <p:cxnSp>
        <p:nvCxnSpPr>
          <p:cNvPr id="94" name="Straight Connector 4">
            <a:extLst>
              <a:ext uri="{FF2B5EF4-FFF2-40B4-BE49-F238E27FC236}">
                <a16:creationId xmlns:a16="http://schemas.microsoft.com/office/drawing/2014/main" id="{A65BF89E-D20F-42A3-9FC2-406AA513BF90}"/>
              </a:ext>
            </a:extLst>
          </p:cNvPr>
          <p:cNvCxnSpPr>
            <a:cxnSpLocks noChangeShapeType="1"/>
          </p:cNvCxnSpPr>
          <p:nvPr/>
        </p:nvCxnSpPr>
        <p:spPr bwMode="auto">
          <a:xfrm>
            <a:off x="1808163" y="2221865"/>
            <a:ext cx="3290400" cy="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80">
            <a:extLst>
              <a:ext uri="{FF2B5EF4-FFF2-40B4-BE49-F238E27FC236}">
                <a16:creationId xmlns:a16="http://schemas.microsoft.com/office/drawing/2014/main" id="{84A468CD-D09D-4427-BE78-3ACB7CD22ECE}"/>
              </a:ext>
            </a:extLst>
          </p:cNvPr>
          <p:cNvSpPr txBox="1">
            <a:spLocks noChangeArrowheads="1"/>
          </p:cNvSpPr>
          <p:nvPr/>
        </p:nvSpPr>
        <p:spPr bwMode="auto">
          <a:xfrm>
            <a:off x="3778582" y="4092129"/>
            <a:ext cx="1109662" cy="692045"/>
          </a:xfrm>
          <a:prstGeom prst="rect">
            <a:avLst/>
          </a:prstGeom>
          <a:solidFill>
            <a:schemeClr val="bg1"/>
          </a:solidFill>
          <a:ln w="15875">
            <a:solidFill>
              <a:srgbClr val="FF99CC"/>
            </a:solidFill>
            <a:miter lim="800000"/>
            <a:headEnd/>
            <a:tailEnd/>
          </a:ln>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Mark Ripley </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Risk and Assurance Director, Government Finance Function</a:t>
            </a:r>
          </a:p>
        </p:txBody>
      </p:sp>
      <p:sp>
        <p:nvSpPr>
          <p:cNvPr id="97" name="Text Box 16">
            <a:extLst>
              <a:ext uri="{FF2B5EF4-FFF2-40B4-BE49-F238E27FC236}">
                <a16:creationId xmlns:a16="http://schemas.microsoft.com/office/drawing/2014/main" id="{AA59428D-7FB7-4D12-B902-16A7EBCC0F35}"/>
              </a:ext>
            </a:extLst>
          </p:cNvPr>
          <p:cNvSpPr txBox="1">
            <a:spLocks noChangeArrowheads="1"/>
          </p:cNvSpPr>
          <p:nvPr/>
        </p:nvSpPr>
        <p:spPr bwMode="auto">
          <a:xfrm>
            <a:off x="2717165" y="1459230"/>
            <a:ext cx="1441450" cy="561975"/>
          </a:xfrm>
          <a:prstGeom prst="rect">
            <a:avLst/>
          </a:prstGeom>
          <a:solidFill>
            <a:schemeClr val="bg1"/>
          </a:solidFill>
          <a:ln w="19050">
            <a:solidFill>
              <a:schemeClr val="tx1"/>
            </a:solidFill>
            <a:miter lim="800000"/>
            <a:headEnd/>
            <a:tailEnd/>
          </a:ln>
        </p:spPr>
        <p:txBody>
          <a:bodyPr lIns="540000" rIns="54000" anchor="ctr"/>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9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James McEwen</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Interim Chief Financial Officer, and Head of the Government Finance Function</a:t>
            </a:r>
          </a:p>
        </p:txBody>
      </p:sp>
      <p:sp>
        <p:nvSpPr>
          <p:cNvPr id="99" name="Text Box 10">
            <a:extLst>
              <a:ext uri="{FF2B5EF4-FFF2-40B4-BE49-F238E27FC236}">
                <a16:creationId xmlns:a16="http://schemas.microsoft.com/office/drawing/2014/main" id="{B6CAA597-8223-434F-A1AE-2D3185F98471}"/>
              </a:ext>
            </a:extLst>
          </p:cNvPr>
          <p:cNvSpPr txBox="1">
            <a:spLocks noChangeArrowheads="1"/>
          </p:cNvSpPr>
          <p:nvPr/>
        </p:nvSpPr>
        <p:spPr bwMode="auto">
          <a:xfrm>
            <a:off x="3771037" y="3642188"/>
            <a:ext cx="1116012" cy="403225"/>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Risk and Assurance</a:t>
            </a:r>
          </a:p>
        </p:txBody>
      </p:sp>
      <p:cxnSp>
        <p:nvCxnSpPr>
          <p:cNvPr id="101" name="Shape 154">
            <a:extLst>
              <a:ext uri="{FF2B5EF4-FFF2-40B4-BE49-F238E27FC236}">
                <a16:creationId xmlns:a16="http://schemas.microsoft.com/office/drawing/2014/main" id="{AFB6CBD7-8D02-4525-953D-0E7CF42A95F6}"/>
              </a:ext>
            </a:extLst>
          </p:cNvPr>
          <p:cNvCxnSpPr>
            <a:cxnSpLocks/>
          </p:cNvCxnSpPr>
          <p:nvPr/>
        </p:nvCxnSpPr>
        <p:spPr bwMode="auto">
          <a:xfrm>
            <a:off x="3444875" y="2014519"/>
            <a:ext cx="0" cy="21600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sp>
        <p:nvSpPr>
          <p:cNvPr id="102" name="Text Box 10">
            <a:extLst>
              <a:ext uri="{FF2B5EF4-FFF2-40B4-BE49-F238E27FC236}">
                <a16:creationId xmlns:a16="http://schemas.microsoft.com/office/drawing/2014/main" id="{3BD30777-9F59-4B14-9015-C82121B96EE0}"/>
              </a:ext>
            </a:extLst>
          </p:cNvPr>
          <p:cNvSpPr txBox="1">
            <a:spLocks noChangeArrowheads="1"/>
          </p:cNvSpPr>
          <p:nvPr/>
        </p:nvSpPr>
        <p:spPr bwMode="auto">
          <a:xfrm>
            <a:off x="2008209" y="4789387"/>
            <a:ext cx="1114425" cy="401638"/>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Property</a:t>
            </a:r>
            <a:endParaRPr kumimoji="0" lang="en-GB" altLang="en-US" sz="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3" name="Text Box 80">
            <a:extLst>
              <a:ext uri="{FF2B5EF4-FFF2-40B4-BE49-F238E27FC236}">
                <a16:creationId xmlns:a16="http://schemas.microsoft.com/office/drawing/2014/main" id="{9C494E1B-D687-4280-9982-2293D5828444}"/>
              </a:ext>
            </a:extLst>
          </p:cNvPr>
          <p:cNvSpPr txBox="1">
            <a:spLocks noChangeArrowheads="1"/>
          </p:cNvSpPr>
          <p:nvPr/>
        </p:nvSpPr>
        <p:spPr bwMode="auto">
          <a:xfrm>
            <a:off x="2008209" y="5276750"/>
            <a:ext cx="1114425" cy="538162"/>
          </a:xfrm>
          <a:prstGeom prst="rect">
            <a:avLst/>
          </a:prstGeom>
          <a:solidFill>
            <a:schemeClr val="bg1"/>
          </a:solidFill>
          <a:ln w="15875">
            <a:solidFill>
              <a:srgbClr val="FF99CC"/>
            </a:solidFill>
            <a:miter lim="800000"/>
            <a:headEnd/>
            <a:tailEnd/>
          </a:ln>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Andy Mills</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Chief Property Officer</a:t>
            </a:r>
          </a:p>
        </p:txBody>
      </p:sp>
      <p:pic>
        <p:nvPicPr>
          <p:cNvPr id="104" name="Shape 177">
            <a:extLst>
              <a:ext uri="{FF2B5EF4-FFF2-40B4-BE49-F238E27FC236}">
                <a16:creationId xmlns:a16="http://schemas.microsoft.com/office/drawing/2014/main" id="{26DBD44C-6843-4DC7-8094-6D1462BAA4A4}"/>
              </a:ext>
            </a:extLst>
          </p:cNvPr>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9" t="10983" r="14917" b="9015"/>
          <a:stretch/>
        </p:blipFill>
        <p:spPr bwMode="auto">
          <a:xfrm>
            <a:off x="2021840" y="5288999"/>
            <a:ext cx="401320" cy="5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 Box 10">
            <a:extLst>
              <a:ext uri="{FF2B5EF4-FFF2-40B4-BE49-F238E27FC236}">
                <a16:creationId xmlns:a16="http://schemas.microsoft.com/office/drawing/2014/main" id="{DD2EA00C-E17C-4CA9-93F4-C2D92948937A}"/>
              </a:ext>
            </a:extLst>
          </p:cNvPr>
          <p:cNvSpPr txBox="1">
            <a:spLocks noChangeArrowheads="1"/>
          </p:cNvSpPr>
          <p:nvPr/>
        </p:nvSpPr>
        <p:spPr bwMode="auto">
          <a:xfrm>
            <a:off x="1997577" y="3589943"/>
            <a:ext cx="1125057" cy="403225"/>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Digital and Technology</a:t>
            </a:r>
            <a:endParaRPr kumimoji="0" lang="en-GB" altLang="en-US" sz="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cxnSp>
        <p:nvCxnSpPr>
          <p:cNvPr id="108" name="Shape 154">
            <a:extLst>
              <a:ext uri="{FF2B5EF4-FFF2-40B4-BE49-F238E27FC236}">
                <a16:creationId xmlns:a16="http://schemas.microsoft.com/office/drawing/2014/main" id="{25BA78AD-E29F-405E-A027-B67A8850B06C}"/>
              </a:ext>
            </a:extLst>
          </p:cNvPr>
          <p:cNvCxnSpPr>
            <a:cxnSpLocks/>
            <a:stCxn id="78" idx="3"/>
          </p:cNvCxnSpPr>
          <p:nvPr/>
        </p:nvCxnSpPr>
        <p:spPr bwMode="auto">
          <a:xfrm>
            <a:off x="1653016" y="2640626"/>
            <a:ext cx="157583"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sp>
        <p:nvSpPr>
          <p:cNvPr id="109" name="Text Box 10">
            <a:extLst>
              <a:ext uri="{FF2B5EF4-FFF2-40B4-BE49-F238E27FC236}">
                <a16:creationId xmlns:a16="http://schemas.microsoft.com/office/drawing/2014/main" id="{AA748CE0-D7D8-4DBA-BDC9-5A1F356EF00A}"/>
              </a:ext>
            </a:extLst>
          </p:cNvPr>
          <p:cNvSpPr txBox="1">
            <a:spLocks noChangeArrowheads="1"/>
          </p:cNvSpPr>
          <p:nvPr/>
        </p:nvSpPr>
        <p:spPr bwMode="auto">
          <a:xfrm>
            <a:off x="5268338" y="4784174"/>
            <a:ext cx="1116012" cy="403225"/>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Criminal Injuries Compensation Authority</a:t>
            </a:r>
            <a:endParaRPr kumimoji="0" lang="en-GB" altLang="en-US" sz="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0" name="Text Box 80">
            <a:extLst>
              <a:ext uri="{FF2B5EF4-FFF2-40B4-BE49-F238E27FC236}">
                <a16:creationId xmlns:a16="http://schemas.microsoft.com/office/drawing/2014/main" id="{485620AC-F4AE-42D7-A69D-2B0E34842607}"/>
              </a:ext>
            </a:extLst>
          </p:cNvPr>
          <p:cNvSpPr txBox="1">
            <a:spLocks noChangeArrowheads="1"/>
          </p:cNvSpPr>
          <p:nvPr/>
        </p:nvSpPr>
        <p:spPr bwMode="auto">
          <a:xfrm>
            <a:off x="5268338" y="5269949"/>
            <a:ext cx="1116012" cy="539750"/>
          </a:xfrm>
          <a:prstGeom prst="rect">
            <a:avLst/>
          </a:prstGeom>
          <a:solidFill>
            <a:schemeClr val="bg1"/>
          </a:solidFill>
          <a:ln w="15875">
            <a:solidFill>
              <a:srgbClr val="FF99CC"/>
            </a:solidFill>
            <a:miter lim="800000"/>
            <a:headEnd/>
            <a:tailEnd/>
          </a:ln>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Linda Brown</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CEO, CICA</a:t>
            </a: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p:txBody>
      </p:sp>
      <p:sp>
        <p:nvSpPr>
          <p:cNvPr id="112" name="Text Box 10">
            <a:extLst>
              <a:ext uri="{FF2B5EF4-FFF2-40B4-BE49-F238E27FC236}">
                <a16:creationId xmlns:a16="http://schemas.microsoft.com/office/drawing/2014/main" id="{CEDB507D-2D4E-4632-8BCB-CA7A2AB8C8AA}"/>
              </a:ext>
            </a:extLst>
          </p:cNvPr>
          <p:cNvSpPr txBox="1">
            <a:spLocks noChangeArrowheads="1"/>
          </p:cNvSpPr>
          <p:nvPr/>
        </p:nvSpPr>
        <p:spPr bwMode="auto">
          <a:xfrm>
            <a:off x="5268338" y="3507251"/>
            <a:ext cx="1116013" cy="557379"/>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Office of the Public Guardian, and Official Solicitor &amp; Public Trustee</a:t>
            </a:r>
            <a:endParaRPr kumimoji="0" lang="en-GB" altLang="en-US" sz="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3" name="Text Box 80">
            <a:extLst>
              <a:ext uri="{FF2B5EF4-FFF2-40B4-BE49-F238E27FC236}">
                <a16:creationId xmlns:a16="http://schemas.microsoft.com/office/drawing/2014/main" id="{A9A30F98-CD9A-4442-8D3A-CE317633896E}"/>
              </a:ext>
            </a:extLst>
          </p:cNvPr>
          <p:cNvSpPr txBox="1">
            <a:spLocks noChangeArrowheads="1"/>
          </p:cNvSpPr>
          <p:nvPr/>
        </p:nvSpPr>
        <p:spPr bwMode="auto">
          <a:xfrm>
            <a:off x="5268338" y="4155445"/>
            <a:ext cx="1116013" cy="538162"/>
          </a:xfrm>
          <a:prstGeom prst="rect">
            <a:avLst/>
          </a:prstGeom>
          <a:solidFill>
            <a:schemeClr val="bg1"/>
          </a:solidFill>
          <a:ln w="15875">
            <a:solidFill>
              <a:srgbClr val="FF99CC"/>
            </a:solidFill>
            <a:miter lim="800000"/>
            <a:headEnd/>
            <a:tailEnd/>
          </a:ln>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Nick Goodwin</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Public Guardian and CEO, OPG</a:t>
            </a: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p:txBody>
      </p:sp>
      <p:pic>
        <p:nvPicPr>
          <p:cNvPr id="118" name="Picture 604">
            <a:extLst>
              <a:ext uri="{FF2B5EF4-FFF2-40B4-BE49-F238E27FC236}">
                <a16:creationId xmlns:a16="http://schemas.microsoft.com/office/drawing/2014/main" id="{C7DFAC14-F62C-450C-957B-3B5CC1C395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1288" b="16557"/>
          <a:stretch>
            <a:fillRect/>
          </a:stretch>
        </p:blipFill>
        <p:spPr bwMode="auto">
          <a:xfrm>
            <a:off x="3810273" y="4168131"/>
            <a:ext cx="406157" cy="5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 Box 63">
            <a:extLst>
              <a:ext uri="{FF2B5EF4-FFF2-40B4-BE49-F238E27FC236}">
                <a16:creationId xmlns:a16="http://schemas.microsoft.com/office/drawing/2014/main" id="{163E68A8-8181-4E41-88B3-6AE47CA4E5AD}"/>
              </a:ext>
            </a:extLst>
          </p:cNvPr>
          <p:cNvSpPr txBox="1">
            <a:spLocks noChangeArrowheads="1"/>
          </p:cNvSpPr>
          <p:nvPr/>
        </p:nvSpPr>
        <p:spPr bwMode="auto">
          <a:xfrm>
            <a:off x="3793223" y="2897406"/>
            <a:ext cx="1112838" cy="538162"/>
          </a:xfrm>
          <a:prstGeom prst="rect">
            <a:avLst/>
          </a:prstGeom>
          <a:noFill/>
          <a:ln w="15875">
            <a:solidFill>
              <a:srgbClr val="FF99CC"/>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Jenni Borg</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Interim Director, Project Delivery Function</a:t>
            </a:r>
          </a:p>
        </p:txBody>
      </p:sp>
      <p:sp>
        <p:nvSpPr>
          <p:cNvPr id="120" name="Text Box 11">
            <a:extLst>
              <a:ext uri="{FF2B5EF4-FFF2-40B4-BE49-F238E27FC236}">
                <a16:creationId xmlns:a16="http://schemas.microsoft.com/office/drawing/2014/main" id="{46ACC695-DFB2-4FA5-8B2B-2EEB02B9DC65}"/>
              </a:ext>
            </a:extLst>
          </p:cNvPr>
          <p:cNvSpPr txBox="1">
            <a:spLocks noChangeArrowheads="1"/>
          </p:cNvSpPr>
          <p:nvPr/>
        </p:nvSpPr>
        <p:spPr bwMode="auto">
          <a:xfrm>
            <a:off x="3775164" y="2439013"/>
            <a:ext cx="1116013" cy="403225"/>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Project Delivery</a:t>
            </a:r>
          </a:p>
        </p:txBody>
      </p:sp>
      <p:sp>
        <p:nvSpPr>
          <p:cNvPr id="122" name="Text Box 10">
            <a:extLst>
              <a:ext uri="{FF2B5EF4-FFF2-40B4-BE49-F238E27FC236}">
                <a16:creationId xmlns:a16="http://schemas.microsoft.com/office/drawing/2014/main" id="{286939FF-3713-4F7A-A0CA-4766E2B01AF4}"/>
              </a:ext>
            </a:extLst>
          </p:cNvPr>
          <p:cNvSpPr txBox="1">
            <a:spLocks noChangeArrowheads="1"/>
          </p:cNvSpPr>
          <p:nvPr/>
        </p:nvSpPr>
        <p:spPr bwMode="auto">
          <a:xfrm>
            <a:off x="5261988" y="2439013"/>
            <a:ext cx="1116012" cy="401638"/>
          </a:xfrm>
          <a:prstGeom prst="rect">
            <a:avLst/>
          </a:prstGeom>
          <a:solidFill>
            <a:srgbClr val="4200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Legal Aid Agency</a:t>
            </a:r>
            <a:endParaRPr kumimoji="0" lang="en-GB" altLang="en-US" sz="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3" name="Text Box 80">
            <a:extLst>
              <a:ext uri="{FF2B5EF4-FFF2-40B4-BE49-F238E27FC236}">
                <a16:creationId xmlns:a16="http://schemas.microsoft.com/office/drawing/2014/main" id="{695EF543-C141-446C-A357-503D1A7CF5CC}"/>
              </a:ext>
            </a:extLst>
          </p:cNvPr>
          <p:cNvSpPr txBox="1">
            <a:spLocks noChangeArrowheads="1"/>
          </p:cNvSpPr>
          <p:nvPr/>
        </p:nvSpPr>
        <p:spPr bwMode="auto">
          <a:xfrm>
            <a:off x="5268338" y="2926376"/>
            <a:ext cx="1108075" cy="538162"/>
          </a:xfrm>
          <a:prstGeom prst="rect">
            <a:avLst/>
          </a:prstGeom>
          <a:solidFill>
            <a:schemeClr val="bg1"/>
          </a:solidFill>
          <a:ln w="15875">
            <a:solidFill>
              <a:srgbClr val="FF99CC"/>
            </a:solidFill>
            <a:miter lim="800000"/>
            <a:headEnd/>
            <a:tailEnd/>
          </a:ln>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Jane Harbottle </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Interim CEO, LAA</a:t>
            </a:r>
          </a:p>
        </p:txBody>
      </p:sp>
      <p:cxnSp>
        <p:nvCxnSpPr>
          <p:cNvPr id="130" name="Shape 154">
            <a:extLst>
              <a:ext uri="{FF2B5EF4-FFF2-40B4-BE49-F238E27FC236}">
                <a16:creationId xmlns:a16="http://schemas.microsoft.com/office/drawing/2014/main" id="{E2AFC080-2898-46CA-A5C9-30D107AC0B5E}"/>
              </a:ext>
            </a:extLst>
          </p:cNvPr>
          <p:cNvCxnSpPr>
            <a:cxnSpLocks/>
          </p:cNvCxnSpPr>
          <p:nvPr/>
        </p:nvCxnSpPr>
        <p:spPr bwMode="auto">
          <a:xfrm>
            <a:off x="1648889" y="3776006"/>
            <a:ext cx="157583" cy="0"/>
          </a:xfrm>
          <a:prstGeom prst="straightConnector1">
            <a:avLst/>
          </a:prstGeom>
          <a:noFill/>
          <a:ln w="15875">
            <a:solidFill>
              <a:srgbClr val="000000"/>
            </a:solidFill>
            <a:prstDash val="sysDash"/>
            <a:round/>
            <a:headEnd type="none" w="lg" len="lg"/>
            <a:tailEnd type="none" w="lg" len="lg"/>
          </a:ln>
          <a:extLst>
            <a:ext uri="{909E8E84-426E-40DD-AFC4-6F175D3DCCD1}">
              <a14:hiddenFill xmlns:a14="http://schemas.microsoft.com/office/drawing/2010/main">
                <a:noFill/>
              </a14:hiddenFill>
            </a:ext>
          </a:extLst>
        </p:spPr>
      </p:cxnSp>
      <p:cxnSp>
        <p:nvCxnSpPr>
          <p:cNvPr id="131" name="Shape 154">
            <a:extLst>
              <a:ext uri="{FF2B5EF4-FFF2-40B4-BE49-F238E27FC236}">
                <a16:creationId xmlns:a16="http://schemas.microsoft.com/office/drawing/2014/main" id="{A681C575-4869-4B8C-B700-3D50473F6E2A}"/>
              </a:ext>
            </a:extLst>
          </p:cNvPr>
          <p:cNvCxnSpPr>
            <a:cxnSpLocks/>
          </p:cNvCxnSpPr>
          <p:nvPr/>
        </p:nvCxnSpPr>
        <p:spPr bwMode="auto">
          <a:xfrm>
            <a:off x="1648889" y="4979966"/>
            <a:ext cx="157583" cy="0"/>
          </a:xfrm>
          <a:prstGeom prst="straightConnector1">
            <a:avLst/>
          </a:prstGeom>
          <a:noFill/>
          <a:ln w="15875">
            <a:solidFill>
              <a:srgbClr val="000000"/>
            </a:solidFill>
            <a:prstDash val="sysDash"/>
            <a:round/>
            <a:headEnd type="none" w="lg" len="lg"/>
            <a:tailEnd type="none" w="lg" len="lg"/>
          </a:ln>
          <a:extLst>
            <a:ext uri="{909E8E84-426E-40DD-AFC4-6F175D3DCCD1}">
              <a14:hiddenFill xmlns:a14="http://schemas.microsoft.com/office/drawing/2010/main">
                <a:noFill/>
              </a14:hiddenFill>
            </a:ext>
          </a:extLst>
        </p:spPr>
      </p:cxnSp>
      <p:cxnSp>
        <p:nvCxnSpPr>
          <p:cNvPr id="133" name="Straight Connector 242">
            <a:extLst>
              <a:ext uri="{FF2B5EF4-FFF2-40B4-BE49-F238E27FC236}">
                <a16:creationId xmlns:a16="http://schemas.microsoft.com/office/drawing/2014/main" id="{D76EA9AC-ED03-4E2D-B4D2-904B63883138}"/>
              </a:ext>
            </a:extLst>
          </p:cNvPr>
          <p:cNvCxnSpPr>
            <a:cxnSpLocks noChangeShapeType="1"/>
          </p:cNvCxnSpPr>
          <p:nvPr/>
        </p:nvCxnSpPr>
        <p:spPr bwMode="auto">
          <a:xfrm>
            <a:off x="3271099" y="2230519"/>
            <a:ext cx="0" cy="275400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hape 154">
            <a:extLst>
              <a:ext uri="{FF2B5EF4-FFF2-40B4-BE49-F238E27FC236}">
                <a16:creationId xmlns:a16="http://schemas.microsoft.com/office/drawing/2014/main" id="{F03DEDA2-3B0F-4488-A0E6-CE762D29307B}"/>
              </a:ext>
            </a:extLst>
          </p:cNvPr>
          <p:cNvCxnSpPr>
            <a:cxnSpLocks/>
          </p:cNvCxnSpPr>
          <p:nvPr/>
        </p:nvCxnSpPr>
        <p:spPr bwMode="auto">
          <a:xfrm>
            <a:off x="3113516" y="2639995"/>
            <a:ext cx="157583"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35" name="Shape 154">
            <a:extLst>
              <a:ext uri="{FF2B5EF4-FFF2-40B4-BE49-F238E27FC236}">
                <a16:creationId xmlns:a16="http://schemas.microsoft.com/office/drawing/2014/main" id="{5DC75BDE-F0F3-4693-803F-1DE5544C5604}"/>
              </a:ext>
            </a:extLst>
          </p:cNvPr>
          <p:cNvCxnSpPr>
            <a:cxnSpLocks/>
          </p:cNvCxnSpPr>
          <p:nvPr/>
        </p:nvCxnSpPr>
        <p:spPr bwMode="auto">
          <a:xfrm>
            <a:off x="3109389" y="3775375"/>
            <a:ext cx="157583"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36" name="Shape 154">
            <a:extLst>
              <a:ext uri="{FF2B5EF4-FFF2-40B4-BE49-F238E27FC236}">
                <a16:creationId xmlns:a16="http://schemas.microsoft.com/office/drawing/2014/main" id="{DDA1AE09-E8C9-4B1F-9C1B-95D7C5D7717D}"/>
              </a:ext>
            </a:extLst>
          </p:cNvPr>
          <p:cNvCxnSpPr>
            <a:cxnSpLocks/>
          </p:cNvCxnSpPr>
          <p:nvPr/>
        </p:nvCxnSpPr>
        <p:spPr bwMode="auto">
          <a:xfrm>
            <a:off x="3109389" y="4979335"/>
            <a:ext cx="157583"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38" name="Straight Connector 242">
            <a:extLst>
              <a:ext uri="{FF2B5EF4-FFF2-40B4-BE49-F238E27FC236}">
                <a16:creationId xmlns:a16="http://schemas.microsoft.com/office/drawing/2014/main" id="{F4F7A606-EE4A-4840-BE0C-8E9742E4CB5F}"/>
              </a:ext>
            </a:extLst>
          </p:cNvPr>
          <p:cNvCxnSpPr>
            <a:cxnSpLocks noChangeShapeType="1"/>
          </p:cNvCxnSpPr>
          <p:nvPr/>
        </p:nvCxnSpPr>
        <p:spPr bwMode="auto">
          <a:xfrm flipH="1">
            <a:off x="3641622" y="2230519"/>
            <a:ext cx="4127" cy="2748816"/>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hape 154">
            <a:extLst>
              <a:ext uri="{FF2B5EF4-FFF2-40B4-BE49-F238E27FC236}">
                <a16:creationId xmlns:a16="http://schemas.microsoft.com/office/drawing/2014/main" id="{12790E52-9299-47CA-A526-03245C6A7543}"/>
              </a:ext>
            </a:extLst>
          </p:cNvPr>
          <p:cNvCxnSpPr>
            <a:cxnSpLocks/>
          </p:cNvCxnSpPr>
          <p:nvPr/>
        </p:nvCxnSpPr>
        <p:spPr bwMode="auto">
          <a:xfrm flipH="1">
            <a:off x="3645749" y="2639996"/>
            <a:ext cx="132501"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40" name="Shape 154">
            <a:extLst>
              <a:ext uri="{FF2B5EF4-FFF2-40B4-BE49-F238E27FC236}">
                <a16:creationId xmlns:a16="http://schemas.microsoft.com/office/drawing/2014/main" id="{3920F92C-7D5A-4A2C-B43D-F1809806F1F9}"/>
              </a:ext>
            </a:extLst>
          </p:cNvPr>
          <p:cNvCxnSpPr>
            <a:cxnSpLocks/>
          </p:cNvCxnSpPr>
          <p:nvPr/>
        </p:nvCxnSpPr>
        <p:spPr bwMode="auto">
          <a:xfrm flipH="1">
            <a:off x="3641622" y="3775375"/>
            <a:ext cx="136628"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50" name="Straight Connector 242">
            <a:extLst>
              <a:ext uri="{FF2B5EF4-FFF2-40B4-BE49-F238E27FC236}">
                <a16:creationId xmlns:a16="http://schemas.microsoft.com/office/drawing/2014/main" id="{5CDFCD88-1E7C-43B4-BAD4-99045E3DBF83}"/>
              </a:ext>
            </a:extLst>
          </p:cNvPr>
          <p:cNvCxnSpPr>
            <a:cxnSpLocks noChangeShapeType="1"/>
          </p:cNvCxnSpPr>
          <p:nvPr/>
        </p:nvCxnSpPr>
        <p:spPr bwMode="auto">
          <a:xfrm>
            <a:off x="5087199" y="2228475"/>
            <a:ext cx="0" cy="276480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hape 154">
            <a:extLst>
              <a:ext uri="{FF2B5EF4-FFF2-40B4-BE49-F238E27FC236}">
                <a16:creationId xmlns:a16="http://schemas.microsoft.com/office/drawing/2014/main" id="{3A758339-8CE0-4066-A116-D77EF7BDD926}"/>
              </a:ext>
            </a:extLst>
          </p:cNvPr>
          <p:cNvCxnSpPr>
            <a:cxnSpLocks/>
            <a:stCxn id="122" idx="1"/>
          </p:cNvCxnSpPr>
          <p:nvPr/>
        </p:nvCxnSpPr>
        <p:spPr bwMode="auto">
          <a:xfrm flipH="1" flipV="1">
            <a:off x="5087200" y="2637952"/>
            <a:ext cx="174788" cy="188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52" name="Shape 154">
            <a:extLst>
              <a:ext uri="{FF2B5EF4-FFF2-40B4-BE49-F238E27FC236}">
                <a16:creationId xmlns:a16="http://schemas.microsoft.com/office/drawing/2014/main" id="{A71727C0-4D22-437F-8A67-1D653F829798}"/>
              </a:ext>
            </a:extLst>
          </p:cNvPr>
          <p:cNvCxnSpPr>
            <a:cxnSpLocks/>
            <a:stCxn id="112" idx="1"/>
          </p:cNvCxnSpPr>
          <p:nvPr/>
        </p:nvCxnSpPr>
        <p:spPr bwMode="auto">
          <a:xfrm flipH="1">
            <a:off x="5083072" y="3785941"/>
            <a:ext cx="185266" cy="5399"/>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cxnSp>
        <p:nvCxnSpPr>
          <p:cNvPr id="153" name="Shape 154">
            <a:extLst>
              <a:ext uri="{FF2B5EF4-FFF2-40B4-BE49-F238E27FC236}">
                <a16:creationId xmlns:a16="http://schemas.microsoft.com/office/drawing/2014/main" id="{7F89C5AE-03B6-4534-97C7-DC291A116939}"/>
              </a:ext>
            </a:extLst>
          </p:cNvPr>
          <p:cNvCxnSpPr>
            <a:cxnSpLocks/>
            <a:stCxn id="109" idx="1"/>
          </p:cNvCxnSpPr>
          <p:nvPr/>
        </p:nvCxnSpPr>
        <p:spPr bwMode="auto">
          <a:xfrm flipH="1">
            <a:off x="5083072" y="4985787"/>
            <a:ext cx="185266"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pic>
        <p:nvPicPr>
          <p:cNvPr id="69" name="Shape 267">
            <a:extLst>
              <a:ext uri="{FF2B5EF4-FFF2-40B4-BE49-F238E27FC236}">
                <a16:creationId xmlns:a16="http://schemas.microsoft.com/office/drawing/2014/main" id="{8684D57B-9B3E-45B6-8C51-824BDB8C435C}"/>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25928" t="5711" r="24939" b="-3307"/>
          <a:stretch>
            <a:fillRect/>
          </a:stretch>
        </p:blipFill>
        <p:spPr bwMode="auto">
          <a:xfrm>
            <a:off x="5286341" y="2942817"/>
            <a:ext cx="3778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5">
            <a:extLst>
              <a:ext uri="{FF2B5EF4-FFF2-40B4-BE49-F238E27FC236}">
                <a16:creationId xmlns:a16="http://schemas.microsoft.com/office/drawing/2014/main" id="{1CFC96D4-42E9-480B-AF48-F8E1C4E518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4117" r="18858"/>
          <a:stretch>
            <a:fillRect/>
          </a:stretch>
        </p:blipFill>
        <p:spPr bwMode="auto">
          <a:xfrm>
            <a:off x="5286155" y="4165244"/>
            <a:ext cx="427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8">
            <a:extLst>
              <a:ext uri="{FF2B5EF4-FFF2-40B4-BE49-F238E27FC236}">
                <a16:creationId xmlns:a16="http://schemas.microsoft.com/office/drawing/2014/main" id="{BA15C8DF-D283-4157-AB1D-35AD7BB9CB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1459" t="11737" r="7227" b="15878"/>
          <a:stretch>
            <a:fillRect/>
          </a:stretch>
        </p:blipFill>
        <p:spPr bwMode="auto">
          <a:xfrm>
            <a:off x="5286341" y="5287279"/>
            <a:ext cx="4254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hape 154">
            <a:extLst>
              <a:ext uri="{FF2B5EF4-FFF2-40B4-BE49-F238E27FC236}">
                <a16:creationId xmlns:a16="http://schemas.microsoft.com/office/drawing/2014/main" id="{120EC02D-ED47-426E-A14B-E75089FEC168}"/>
              </a:ext>
            </a:extLst>
          </p:cNvPr>
          <p:cNvCxnSpPr>
            <a:cxnSpLocks/>
          </p:cNvCxnSpPr>
          <p:nvPr/>
        </p:nvCxnSpPr>
        <p:spPr bwMode="auto">
          <a:xfrm>
            <a:off x="3635640" y="4968787"/>
            <a:ext cx="157583" cy="0"/>
          </a:xfrm>
          <a:prstGeom prst="straightConnector1">
            <a:avLst/>
          </a:prstGeom>
          <a:noFill/>
          <a:ln w="15875">
            <a:solidFill>
              <a:srgbClr val="000000"/>
            </a:solidFill>
            <a:round/>
            <a:headEnd type="none" w="lg" len="lg"/>
            <a:tailEnd type="none" w="lg" len="lg"/>
          </a:ln>
          <a:extLst>
            <a:ext uri="{909E8E84-426E-40DD-AFC4-6F175D3DCCD1}">
              <a14:hiddenFill xmlns:a14="http://schemas.microsoft.com/office/drawing/2010/main">
                <a:noFill/>
              </a14:hiddenFill>
            </a:ext>
          </a:extLst>
        </p:spPr>
      </p:cxnSp>
      <p:sp>
        <p:nvSpPr>
          <p:cNvPr id="76" name="Text Box 59">
            <a:extLst>
              <a:ext uri="{FF2B5EF4-FFF2-40B4-BE49-F238E27FC236}">
                <a16:creationId xmlns:a16="http://schemas.microsoft.com/office/drawing/2014/main" id="{EDFDAFBE-21EF-4B3F-A937-AD0F76A3EE78}"/>
              </a:ext>
            </a:extLst>
          </p:cNvPr>
          <p:cNvSpPr txBox="1">
            <a:spLocks noChangeArrowheads="1"/>
          </p:cNvSpPr>
          <p:nvPr/>
        </p:nvSpPr>
        <p:spPr bwMode="auto">
          <a:xfrm>
            <a:off x="531649" y="4098573"/>
            <a:ext cx="1130485" cy="539750"/>
          </a:xfrm>
          <a:prstGeom prst="rect">
            <a:avLst/>
          </a:prstGeom>
          <a:noFill/>
          <a:ln w="15875">
            <a:solidFill>
              <a:srgbClr val="FF99CC"/>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Lorna Maden</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59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Finance Director, </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59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Business Partnering</a:t>
            </a:r>
          </a:p>
        </p:txBody>
      </p:sp>
      <p:sp>
        <p:nvSpPr>
          <p:cNvPr id="77" name="Text Box 11">
            <a:extLst>
              <a:ext uri="{FF2B5EF4-FFF2-40B4-BE49-F238E27FC236}">
                <a16:creationId xmlns:a16="http://schemas.microsoft.com/office/drawing/2014/main" id="{BE2B9107-598A-4B9D-9A61-0463A3410AB0}"/>
              </a:ext>
            </a:extLst>
          </p:cNvPr>
          <p:cNvSpPr txBox="1">
            <a:spLocks noChangeArrowheads="1"/>
          </p:cNvSpPr>
          <p:nvPr/>
        </p:nvSpPr>
        <p:spPr bwMode="auto">
          <a:xfrm>
            <a:off x="531649" y="3588989"/>
            <a:ext cx="1117514" cy="403225"/>
          </a:xfrm>
          <a:prstGeom prst="rect">
            <a:avLst/>
          </a:prstGeom>
          <a:solidFill>
            <a:srgbClr val="4200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Business Partnering</a:t>
            </a:r>
          </a:p>
        </p:txBody>
      </p:sp>
      <p:sp>
        <p:nvSpPr>
          <p:cNvPr id="81" name="Text Box 59">
            <a:extLst>
              <a:ext uri="{FF2B5EF4-FFF2-40B4-BE49-F238E27FC236}">
                <a16:creationId xmlns:a16="http://schemas.microsoft.com/office/drawing/2014/main" id="{637607BA-BB27-4712-A5AB-C34C8995D5E9}"/>
              </a:ext>
            </a:extLst>
          </p:cNvPr>
          <p:cNvSpPr txBox="1">
            <a:spLocks noChangeArrowheads="1"/>
          </p:cNvSpPr>
          <p:nvPr/>
        </p:nvSpPr>
        <p:spPr bwMode="auto">
          <a:xfrm>
            <a:off x="531649" y="5187399"/>
            <a:ext cx="1127914" cy="539750"/>
          </a:xfrm>
          <a:prstGeom prst="rect">
            <a:avLst/>
          </a:prstGeom>
          <a:noFill/>
          <a:ln w="15875">
            <a:solidFill>
              <a:srgbClr val="FF99CC"/>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0" tIns="36000" rIns="36000" bIns="36000"/>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6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Ian Haworth</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59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Interim Finance Director,</a:t>
            </a:r>
          </a:p>
          <a:p>
            <a:pPr marL="0" marR="0" lvl="0" indent="0" algn="l" defTabSz="1279525" rtl="0" eaLnBrk="1" fontAlgn="auto" latinLnBrk="0" hangingPunct="1">
              <a:lnSpc>
                <a:spcPct val="100000"/>
              </a:lnSpc>
              <a:spcBef>
                <a:spcPct val="0"/>
              </a:spcBef>
              <a:spcAft>
                <a:spcPts val="0"/>
              </a:spcAft>
              <a:buClrTx/>
              <a:buSzTx/>
              <a:buFontTx/>
              <a:buNone/>
              <a:tabLst/>
              <a:defRPr/>
            </a:pPr>
            <a:r>
              <a:rPr kumimoji="0" lang="en-GB" altLang="en-US" sz="59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Management &amp; Control</a:t>
            </a:r>
          </a:p>
          <a:p>
            <a:pPr marL="0" marR="0" lvl="0" indent="0" algn="l" defTabSz="1279525" rtl="0" eaLnBrk="1" fontAlgn="auto" latinLnBrk="0" hangingPunct="1">
              <a:lnSpc>
                <a:spcPct val="100000"/>
              </a:lnSpc>
              <a:spcBef>
                <a:spcPct val="0"/>
              </a:spcBef>
              <a:spcAft>
                <a:spcPts val="0"/>
              </a:spcAft>
              <a:buClrTx/>
              <a:buSzTx/>
              <a:buFontTx/>
              <a:buNone/>
              <a:tabLst/>
              <a:defRPr/>
            </a:pPr>
            <a:endParaRPr kumimoji="0" lang="en-GB"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2" name="Text Box 11">
            <a:extLst>
              <a:ext uri="{FF2B5EF4-FFF2-40B4-BE49-F238E27FC236}">
                <a16:creationId xmlns:a16="http://schemas.microsoft.com/office/drawing/2014/main" id="{1C2C5406-2C24-42D4-89E3-1E5F57019E92}"/>
              </a:ext>
            </a:extLst>
          </p:cNvPr>
          <p:cNvSpPr txBox="1">
            <a:spLocks noChangeArrowheads="1"/>
          </p:cNvSpPr>
          <p:nvPr/>
        </p:nvSpPr>
        <p:spPr bwMode="auto">
          <a:xfrm>
            <a:off x="531649" y="4711248"/>
            <a:ext cx="1108781" cy="403225"/>
          </a:xfrm>
          <a:prstGeom prst="rect">
            <a:avLst/>
          </a:prstGeom>
          <a:solidFill>
            <a:srgbClr val="4200A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rIns="54000" anchor="ctr" anchorCtr="1"/>
          <a:lstStyle>
            <a:lvl1pPr defTabSz="1279525">
              <a:spcBef>
                <a:spcPct val="20000"/>
              </a:spcBef>
              <a:buChar char="•"/>
              <a:defRPr sz="4500">
                <a:solidFill>
                  <a:schemeClr val="tx1"/>
                </a:solidFill>
                <a:latin typeface="Arial" panose="020B0604020202020204" pitchFamily="34" charset="0"/>
              </a:defRPr>
            </a:lvl1pPr>
            <a:lvl2pPr marL="742950" indent="-285750" defTabSz="1279525">
              <a:spcBef>
                <a:spcPct val="20000"/>
              </a:spcBef>
              <a:buChar char="–"/>
              <a:defRPr sz="3900">
                <a:solidFill>
                  <a:schemeClr val="tx1"/>
                </a:solidFill>
                <a:latin typeface="Arial" panose="020B0604020202020204" pitchFamily="34" charset="0"/>
              </a:defRPr>
            </a:lvl2pPr>
            <a:lvl3pPr marL="1143000" indent="-228600" defTabSz="1279525">
              <a:spcBef>
                <a:spcPct val="20000"/>
              </a:spcBef>
              <a:buChar char="•"/>
              <a:defRPr sz="3400">
                <a:solidFill>
                  <a:schemeClr val="tx1"/>
                </a:solidFill>
                <a:latin typeface="Arial" panose="020B0604020202020204" pitchFamily="34" charset="0"/>
              </a:defRPr>
            </a:lvl3pPr>
            <a:lvl4pPr marL="1600200" indent="-228600" defTabSz="1279525">
              <a:spcBef>
                <a:spcPct val="20000"/>
              </a:spcBef>
              <a:buChar char="–"/>
              <a:defRPr sz="2800">
                <a:solidFill>
                  <a:schemeClr val="tx1"/>
                </a:solidFill>
                <a:latin typeface="Arial" panose="020B0604020202020204" pitchFamily="34" charset="0"/>
              </a:defRPr>
            </a:lvl4pPr>
            <a:lvl5pPr marL="2057400" indent="-228600" defTabSz="1279525">
              <a:spcBef>
                <a:spcPct val="20000"/>
              </a:spcBef>
              <a:buChar char="»"/>
              <a:defRPr sz="2800">
                <a:solidFill>
                  <a:schemeClr val="tx1"/>
                </a:solidFill>
                <a:latin typeface="Arial" panose="020B0604020202020204" pitchFamily="34" charset="0"/>
              </a:defRPr>
            </a:lvl5pPr>
            <a:lvl6pPr marL="25146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1279525" eaLnBrk="0" fontAlgn="base" hangingPunct="0">
              <a:spcBef>
                <a:spcPct val="20000"/>
              </a:spcBef>
              <a:spcAft>
                <a:spcPct val="0"/>
              </a:spcAft>
              <a:buChar char="»"/>
              <a:defRPr sz="2800">
                <a:solidFill>
                  <a:schemeClr val="tx1"/>
                </a:solidFill>
                <a:latin typeface="Arial" panose="020B0604020202020204" pitchFamily="34" charset="0"/>
              </a:defRPr>
            </a:lvl9pPr>
          </a:lstStyle>
          <a:p>
            <a:pPr marL="0" marR="0" lvl="0" indent="0" algn="ctr" defTabSz="1279525"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Management and Control</a:t>
            </a:r>
          </a:p>
        </p:txBody>
      </p:sp>
      <p:pic>
        <p:nvPicPr>
          <p:cNvPr id="95" name="Picture 1">
            <a:extLst>
              <a:ext uri="{FF2B5EF4-FFF2-40B4-BE49-F238E27FC236}">
                <a16:creationId xmlns:a16="http://schemas.microsoft.com/office/drawing/2014/main" id="{EF2CDF6C-EB13-48C8-ACD8-036F38FED392}"/>
              </a:ext>
            </a:extLst>
          </p:cNvPr>
          <p:cNvPicPr>
            <a:picLocks noChangeAspect="1"/>
          </p:cNvPicPr>
          <p:nvPr/>
        </p:nvPicPr>
        <p:blipFill>
          <a:blip r:embed="rId8">
            <a:extLst>
              <a:ext uri="{28A0092B-C50C-407E-A947-70E740481C1C}">
                <a14:useLocalDpi xmlns:a14="http://schemas.microsoft.com/office/drawing/2010/main" val="0"/>
              </a:ext>
            </a:extLst>
          </a:blip>
          <a:srcRect l="14728"/>
          <a:stretch>
            <a:fillRect/>
          </a:stretch>
        </p:blipFill>
        <p:spPr bwMode="auto">
          <a:xfrm>
            <a:off x="543797" y="4128682"/>
            <a:ext cx="4270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FCB9FE4-359A-4231-B56A-F60B44BB164C}"/>
              </a:ext>
            </a:extLst>
          </p:cNvPr>
          <p:cNvPicPr>
            <a:picLocks noChangeAspect="1"/>
          </p:cNvPicPr>
          <p:nvPr/>
        </p:nvPicPr>
        <p:blipFill>
          <a:blip r:embed="rId9"/>
          <a:stretch>
            <a:fillRect/>
          </a:stretch>
        </p:blipFill>
        <p:spPr>
          <a:xfrm>
            <a:off x="3821055" y="2897241"/>
            <a:ext cx="405028" cy="538327"/>
          </a:xfrm>
          <a:prstGeom prst="rect">
            <a:avLst/>
          </a:prstGeom>
        </p:spPr>
      </p:pic>
      <p:pic>
        <p:nvPicPr>
          <p:cNvPr id="61" name="Picture 1">
            <a:extLst>
              <a:ext uri="{FF2B5EF4-FFF2-40B4-BE49-F238E27FC236}">
                <a16:creationId xmlns:a16="http://schemas.microsoft.com/office/drawing/2014/main" id="{8427D960-AF37-43B3-BB01-E4C767B21EE4}"/>
              </a:ext>
            </a:extLst>
          </p:cNvPr>
          <p:cNvPicPr>
            <a:picLocks noChangeAspect="1"/>
          </p:cNvPicPr>
          <p:nvPr/>
        </p:nvPicPr>
        <p:blipFill>
          <a:blip r:embed="rId10">
            <a:extLst>
              <a:ext uri="{28A0092B-C50C-407E-A947-70E740481C1C}">
                <a14:useLocalDpi xmlns:a14="http://schemas.microsoft.com/office/drawing/2010/main" val="0"/>
              </a:ext>
            </a:extLst>
          </a:blip>
          <a:srcRect r="14520"/>
          <a:stretch>
            <a:fillRect/>
          </a:stretch>
        </p:blipFill>
        <p:spPr bwMode="auto">
          <a:xfrm>
            <a:off x="2773585" y="1482665"/>
            <a:ext cx="414595" cy="51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B031D61-CC0B-44EF-AF09-1FBA3314054C}"/>
              </a:ext>
            </a:extLst>
          </p:cNvPr>
          <p:cNvPicPr>
            <a:picLocks noChangeAspect="1"/>
          </p:cNvPicPr>
          <p:nvPr/>
        </p:nvPicPr>
        <p:blipFill>
          <a:blip r:embed="rId11"/>
          <a:stretch>
            <a:fillRect/>
          </a:stretch>
        </p:blipFill>
        <p:spPr>
          <a:xfrm>
            <a:off x="602068" y="2949248"/>
            <a:ext cx="387370" cy="539778"/>
          </a:xfrm>
          <a:prstGeom prst="rect">
            <a:avLst/>
          </a:prstGeom>
        </p:spPr>
      </p:pic>
      <p:pic>
        <p:nvPicPr>
          <p:cNvPr id="5" name="Picture 4">
            <a:extLst>
              <a:ext uri="{FF2B5EF4-FFF2-40B4-BE49-F238E27FC236}">
                <a16:creationId xmlns:a16="http://schemas.microsoft.com/office/drawing/2014/main" id="{A8CA26C5-78CD-4C24-B4F6-102BB0AF1584}"/>
              </a:ext>
            </a:extLst>
          </p:cNvPr>
          <p:cNvPicPr>
            <a:picLocks noChangeAspect="1"/>
          </p:cNvPicPr>
          <p:nvPr/>
        </p:nvPicPr>
        <p:blipFill>
          <a:blip r:embed="rId12"/>
          <a:stretch>
            <a:fillRect/>
          </a:stretch>
        </p:blipFill>
        <p:spPr>
          <a:xfrm>
            <a:off x="554440" y="5228445"/>
            <a:ext cx="416395" cy="465705"/>
          </a:xfrm>
          <a:prstGeom prst="rect">
            <a:avLst/>
          </a:prstGeom>
        </p:spPr>
      </p:pic>
      <p:pic>
        <p:nvPicPr>
          <p:cNvPr id="7" name="Picture 6">
            <a:extLst>
              <a:ext uri="{FF2B5EF4-FFF2-40B4-BE49-F238E27FC236}">
                <a16:creationId xmlns:a16="http://schemas.microsoft.com/office/drawing/2014/main" id="{2433B43A-224C-4C94-9FFC-1CD7416FB944}"/>
              </a:ext>
            </a:extLst>
          </p:cNvPr>
          <p:cNvPicPr>
            <a:picLocks noChangeAspect="1"/>
          </p:cNvPicPr>
          <p:nvPr/>
        </p:nvPicPr>
        <p:blipFill>
          <a:blip r:embed="rId13"/>
          <a:stretch>
            <a:fillRect/>
          </a:stretch>
        </p:blipFill>
        <p:spPr>
          <a:xfrm>
            <a:off x="3821055" y="5287279"/>
            <a:ext cx="396437" cy="485192"/>
          </a:xfrm>
          <a:prstGeom prst="rect">
            <a:avLst/>
          </a:prstGeom>
        </p:spPr>
      </p:pic>
      <p:pic>
        <p:nvPicPr>
          <p:cNvPr id="1026" name="Picture 2">
            <a:extLst>
              <a:ext uri="{FF2B5EF4-FFF2-40B4-BE49-F238E27FC236}">
                <a16:creationId xmlns:a16="http://schemas.microsoft.com/office/drawing/2014/main" id="{86E0E670-3AB9-4495-A8B5-4450787D353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23426" y="4128682"/>
            <a:ext cx="1164165" cy="54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2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D5C66C3-D896-4A0F-9B03-7201BEF79C7B}"/>
              </a:ext>
            </a:extLst>
          </p:cNvPr>
          <p:cNvSpPr>
            <a:spLocks noChangeArrowheads="1"/>
          </p:cNvSpPr>
          <p:nvPr/>
        </p:nvSpPr>
        <p:spPr bwMode="auto">
          <a:xfrm>
            <a:off x="161925" y="233675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271">
              <a:defRPr/>
            </a:pPr>
            <a:endParaRPr lang="en-GB">
              <a:solidFill>
                <a:prstClr val="black"/>
              </a:solidFill>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3B0A96AE-E0B8-4153-9BE1-52E116DAD7E9}"/>
              </a:ext>
            </a:extLst>
          </p:cNvPr>
          <p:cNvSpPr>
            <a:spLocks noChangeArrowheads="1"/>
          </p:cNvSpPr>
          <p:nvPr/>
        </p:nvSpPr>
        <p:spPr bwMode="auto">
          <a:xfrm>
            <a:off x="101160" y="1747612"/>
            <a:ext cx="6148439"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b="1" dirty="0">
                <a:solidFill>
                  <a:srgbClr val="05619B"/>
                </a:solidFill>
              </a:rPr>
              <a:t>Our Mission </a:t>
            </a:r>
            <a:endParaRPr lang="en-GB" sz="2400" dirty="0">
              <a:solidFill>
                <a:srgbClr val="05619B"/>
              </a:solidFill>
            </a:endParaRPr>
          </a:p>
          <a:p>
            <a:r>
              <a:rPr lang="en-GB" sz="1600" dirty="0"/>
              <a:t>We provide projects with the skills, tools, support, standards and guidance to succeed, and create an operating environment that lets them get on and deliver. We deploy project professionals to departmental change activity, and take actions to improve project performance. We provide second-line assurance to projects, including keyholder and gateway reviews, and act as a business partner to Senior Responsible Officers, providing constructive challenge and support. We provide a clear line of sight of project and portfolio performance to Investment Committee, Executive Committee and the Permanent Secretary</a:t>
            </a:r>
            <a:endParaRPr lang="en-GB" altLang="en-US" sz="300" dirty="0">
              <a:solidFill>
                <a:prstClr val="black"/>
              </a:solidFill>
              <a:highlight>
                <a:srgbClr val="FFFF00"/>
              </a:highlight>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349F457-0816-4553-AD9F-4134D1E8A003}"/>
              </a:ext>
            </a:extLst>
          </p:cNvPr>
          <p:cNvSpPr>
            <a:spLocks noChangeArrowheads="1"/>
          </p:cNvSpPr>
          <p:nvPr/>
        </p:nvSpPr>
        <p:spPr bwMode="auto">
          <a:xfrm>
            <a:off x="161927" y="589200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09688" algn="l"/>
              </a:tabLst>
              <a:defRPr>
                <a:solidFill>
                  <a:schemeClr val="tx1"/>
                </a:solidFill>
                <a:latin typeface="Arial" panose="020B0604020202020204" pitchFamily="34" charset="0"/>
              </a:defRPr>
            </a:lvl1pPr>
            <a:lvl2pPr eaLnBrk="0" fontAlgn="base" hangingPunct="0">
              <a:spcBef>
                <a:spcPct val="0"/>
              </a:spcBef>
              <a:spcAft>
                <a:spcPct val="0"/>
              </a:spcAft>
              <a:tabLst>
                <a:tab pos="1309688" algn="l"/>
              </a:tabLst>
              <a:defRPr>
                <a:solidFill>
                  <a:schemeClr val="tx1"/>
                </a:solidFill>
                <a:latin typeface="Arial" panose="020B0604020202020204" pitchFamily="34" charset="0"/>
              </a:defRPr>
            </a:lvl2pPr>
            <a:lvl3pPr eaLnBrk="0" fontAlgn="base" hangingPunct="0">
              <a:spcBef>
                <a:spcPct val="0"/>
              </a:spcBef>
              <a:spcAft>
                <a:spcPct val="0"/>
              </a:spcAft>
              <a:tabLst>
                <a:tab pos="1309688" algn="l"/>
              </a:tabLst>
              <a:defRPr>
                <a:solidFill>
                  <a:schemeClr val="tx1"/>
                </a:solidFill>
                <a:latin typeface="Arial" panose="020B0604020202020204" pitchFamily="34" charset="0"/>
              </a:defRPr>
            </a:lvl3pPr>
            <a:lvl4pPr eaLnBrk="0" fontAlgn="base" hangingPunct="0">
              <a:spcBef>
                <a:spcPct val="0"/>
              </a:spcBef>
              <a:spcAft>
                <a:spcPct val="0"/>
              </a:spcAft>
              <a:tabLst>
                <a:tab pos="1309688" algn="l"/>
              </a:tabLst>
              <a:defRPr>
                <a:solidFill>
                  <a:schemeClr val="tx1"/>
                </a:solidFill>
                <a:latin typeface="Arial" panose="020B0604020202020204" pitchFamily="34" charset="0"/>
              </a:defRPr>
            </a:lvl4pPr>
            <a:lvl5pPr eaLnBrk="0" fontAlgn="base" hangingPunct="0">
              <a:spcBef>
                <a:spcPct val="0"/>
              </a:spcBef>
              <a:spcAft>
                <a:spcPct val="0"/>
              </a:spcAft>
              <a:tabLst>
                <a:tab pos="1309688" algn="l"/>
              </a:tabLst>
              <a:defRPr>
                <a:solidFill>
                  <a:schemeClr val="tx1"/>
                </a:solidFill>
                <a:latin typeface="Arial" panose="020B0604020202020204" pitchFamily="34" charset="0"/>
              </a:defRPr>
            </a:lvl5pPr>
            <a:lvl6pPr eaLnBrk="0" fontAlgn="base" hangingPunct="0">
              <a:spcBef>
                <a:spcPct val="0"/>
              </a:spcBef>
              <a:spcAft>
                <a:spcPct val="0"/>
              </a:spcAft>
              <a:tabLst>
                <a:tab pos="1309688" algn="l"/>
              </a:tabLst>
              <a:defRPr>
                <a:solidFill>
                  <a:schemeClr val="tx1"/>
                </a:solidFill>
                <a:latin typeface="Arial" panose="020B0604020202020204" pitchFamily="34" charset="0"/>
              </a:defRPr>
            </a:lvl6pPr>
            <a:lvl7pPr eaLnBrk="0" fontAlgn="base" hangingPunct="0">
              <a:spcBef>
                <a:spcPct val="0"/>
              </a:spcBef>
              <a:spcAft>
                <a:spcPct val="0"/>
              </a:spcAft>
              <a:tabLst>
                <a:tab pos="1309688" algn="l"/>
              </a:tabLst>
              <a:defRPr>
                <a:solidFill>
                  <a:schemeClr val="tx1"/>
                </a:solidFill>
                <a:latin typeface="Arial" panose="020B0604020202020204" pitchFamily="34" charset="0"/>
              </a:defRPr>
            </a:lvl7pPr>
            <a:lvl8pPr eaLnBrk="0" fontAlgn="base" hangingPunct="0">
              <a:spcBef>
                <a:spcPct val="0"/>
              </a:spcBef>
              <a:spcAft>
                <a:spcPct val="0"/>
              </a:spcAft>
              <a:tabLst>
                <a:tab pos="1309688" algn="l"/>
              </a:tabLst>
              <a:defRPr>
                <a:solidFill>
                  <a:schemeClr val="tx1"/>
                </a:solidFill>
                <a:latin typeface="Arial" panose="020B0604020202020204" pitchFamily="34" charset="0"/>
              </a:defRPr>
            </a:lvl8pPr>
            <a:lvl9pPr eaLnBrk="0" fontAlgn="base" hangingPunct="0">
              <a:spcBef>
                <a:spcPct val="0"/>
              </a:spcBef>
              <a:spcAft>
                <a:spcPct val="0"/>
              </a:spcAft>
              <a:tabLst>
                <a:tab pos="1309688" algn="l"/>
              </a:tabLst>
              <a:defRPr>
                <a:solidFill>
                  <a:schemeClr val="tx1"/>
                </a:solidFill>
                <a:latin typeface="Arial" panose="020B0604020202020204" pitchFamily="34" charset="0"/>
              </a:defRPr>
            </a:lvl9pPr>
          </a:lstStyle>
          <a:p>
            <a:pPr defTabSz="914271">
              <a:tabLst>
                <a:tab pos="1309504" algn="l"/>
              </a:tabLst>
              <a:defRPr/>
            </a:pPr>
            <a:endParaRPr lang="en-GB" altLang="en-US">
              <a:solidFill>
                <a:prstClr val="black"/>
              </a:solidFill>
              <a:cs typeface="Arial" panose="020B0604020202020204" pitchFamily="34" charset="0"/>
            </a:endParaRPr>
          </a:p>
        </p:txBody>
      </p:sp>
      <p:sp>
        <p:nvSpPr>
          <p:cNvPr id="17" name="Text Box 2">
            <a:extLst>
              <a:ext uri="{FF2B5EF4-FFF2-40B4-BE49-F238E27FC236}">
                <a16:creationId xmlns:a16="http://schemas.microsoft.com/office/drawing/2014/main" id="{53D2F42C-B0F4-4778-AB19-91909E8861AC}"/>
              </a:ext>
            </a:extLst>
          </p:cNvPr>
          <p:cNvSpPr txBox="1">
            <a:spLocks noChangeArrowheads="1"/>
          </p:cNvSpPr>
          <p:nvPr/>
        </p:nvSpPr>
        <p:spPr bwMode="auto">
          <a:xfrm>
            <a:off x="272415" y="7575040"/>
            <a:ext cx="2110105" cy="47053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Creating vital new XXX</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408344B8-BC5C-4DD2-A35F-A1265BC2ED26}"/>
              </a:ext>
            </a:extLst>
          </p:cNvPr>
          <p:cNvSpPr txBox="1">
            <a:spLocks noChangeArrowheads="1"/>
          </p:cNvSpPr>
          <p:nvPr/>
        </p:nvSpPr>
        <p:spPr bwMode="auto">
          <a:xfrm>
            <a:off x="2553970" y="7592820"/>
            <a:ext cx="1923415" cy="4508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Keeping our  XXXX</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19" name="Text Box 2">
            <a:extLst>
              <a:ext uri="{FF2B5EF4-FFF2-40B4-BE49-F238E27FC236}">
                <a16:creationId xmlns:a16="http://schemas.microsoft.com/office/drawing/2014/main" id="{351DE1D8-0A33-472A-BE15-9A93D691DAF7}"/>
              </a:ext>
            </a:extLst>
          </p:cNvPr>
          <p:cNvSpPr txBox="1">
            <a:spLocks noChangeArrowheads="1"/>
          </p:cNvSpPr>
          <p:nvPr/>
        </p:nvSpPr>
        <p:spPr bwMode="auto">
          <a:xfrm>
            <a:off x="4702175" y="7585200"/>
            <a:ext cx="203835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Provide modern, fit-for-purpose XXX</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21" name="Text Box 2">
            <a:extLst>
              <a:ext uri="{FF2B5EF4-FFF2-40B4-BE49-F238E27FC236}">
                <a16:creationId xmlns:a16="http://schemas.microsoft.com/office/drawing/2014/main" id="{20B10AA0-BF08-4AB2-AFC0-A5B65BC188FE}"/>
              </a:ext>
            </a:extLst>
          </p:cNvPr>
          <p:cNvSpPr txBox="1">
            <a:spLocks noChangeArrowheads="1"/>
          </p:cNvSpPr>
          <p:nvPr/>
        </p:nvSpPr>
        <p:spPr bwMode="auto">
          <a:xfrm>
            <a:off x="2533650" y="8433560"/>
            <a:ext cx="1938020" cy="4508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Improving efficiency and maximising value</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8F3726F4-66B7-4EAD-B7DE-936708294351}"/>
              </a:ext>
            </a:extLst>
          </p:cNvPr>
          <p:cNvSpPr txBox="1">
            <a:spLocks noChangeArrowheads="1"/>
          </p:cNvSpPr>
          <p:nvPr/>
        </p:nvSpPr>
        <p:spPr bwMode="auto">
          <a:xfrm>
            <a:off x="4647565" y="8425940"/>
            <a:ext cx="190500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Meeting user needs</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23" name="Text Box 373">
            <a:extLst>
              <a:ext uri="{FF2B5EF4-FFF2-40B4-BE49-F238E27FC236}">
                <a16:creationId xmlns:a16="http://schemas.microsoft.com/office/drawing/2014/main" id="{B6195415-FF77-4C79-9621-D25737D1EF38}"/>
              </a:ext>
            </a:extLst>
          </p:cNvPr>
          <p:cNvSpPr txBox="1"/>
          <p:nvPr/>
        </p:nvSpPr>
        <p:spPr>
          <a:xfrm>
            <a:off x="755650" y="7365490"/>
            <a:ext cx="155638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INSERT HERE</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4" name="Text Box 374">
            <a:extLst>
              <a:ext uri="{FF2B5EF4-FFF2-40B4-BE49-F238E27FC236}">
                <a16:creationId xmlns:a16="http://schemas.microsoft.com/office/drawing/2014/main" id="{83950365-A0B0-42F8-8B01-BA13F9BAA7AA}"/>
              </a:ext>
            </a:extLst>
          </p:cNvPr>
          <p:cNvSpPr txBox="1"/>
          <p:nvPr/>
        </p:nvSpPr>
        <p:spPr>
          <a:xfrm>
            <a:off x="2940685" y="73572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5" name="Text Box 375">
            <a:extLst>
              <a:ext uri="{FF2B5EF4-FFF2-40B4-BE49-F238E27FC236}">
                <a16:creationId xmlns:a16="http://schemas.microsoft.com/office/drawing/2014/main" id="{AFC9B244-96F8-4111-B893-E1E0B7D49125}"/>
              </a:ext>
            </a:extLst>
          </p:cNvPr>
          <p:cNvSpPr txBox="1"/>
          <p:nvPr/>
        </p:nvSpPr>
        <p:spPr>
          <a:xfrm>
            <a:off x="5118735" y="736295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7" name="Text Box 4100">
            <a:extLst>
              <a:ext uri="{FF2B5EF4-FFF2-40B4-BE49-F238E27FC236}">
                <a16:creationId xmlns:a16="http://schemas.microsoft.com/office/drawing/2014/main" id="{3627DFDC-BCC4-4C59-84D4-AFDE91464545}"/>
              </a:ext>
            </a:extLst>
          </p:cNvPr>
          <p:cNvSpPr txBox="1"/>
          <p:nvPr/>
        </p:nvSpPr>
        <p:spPr>
          <a:xfrm>
            <a:off x="2934970" y="82081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8" name="Text Box 4102">
            <a:extLst>
              <a:ext uri="{FF2B5EF4-FFF2-40B4-BE49-F238E27FC236}">
                <a16:creationId xmlns:a16="http://schemas.microsoft.com/office/drawing/2014/main" id="{7FC1610E-7A61-4A47-BDD1-CA9E4D8B13F4}"/>
              </a:ext>
            </a:extLst>
          </p:cNvPr>
          <p:cNvSpPr txBox="1"/>
          <p:nvPr/>
        </p:nvSpPr>
        <p:spPr>
          <a:xfrm>
            <a:off x="5133975" y="820369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F3D67B5-D881-472E-80DE-77ABECE11AD7}"/>
              </a:ext>
            </a:extLst>
          </p:cNvPr>
          <p:cNvPicPr>
            <a:picLocks noChangeAspect="1"/>
          </p:cNvPicPr>
          <p:nvPr/>
        </p:nvPicPr>
        <p:blipFill rotWithShape="1">
          <a:blip r:embed="rId2"/>
          <a:srcRect b="23906"/>
          <a:stretch/>
        </p:blipFill>
        <p:spPr>
          <a:xfrm>
            <a:off x="254290" y="930163"/>
            <a:ext cx="6585585" cy="902598"/>
          </a:xfrm>
          <a:prstGeom prst="rect">
            <a:avLst/>
          </a:prstGeom>
        </p:spPr>
      </p:pic>
      <p:sp>
        <p:nvSpPr>
          <p:cNvPr id="4" name="TextBox 3">
            <a:extLst>
              <a:ext uri="{FF2B5EF4-FFF2-40B4-BE49-F238E27FC236}">
                <a16:creationId xmlns:a16="http://schemas.microsoft.com/office/drawing/2014/main" id="{D8E3BF8A-8D6B-41D6-A744-69E46788C4EF}"/>
              </a:ext>
            </a:extLst>
          </p:cNvPr>
          <p:cNvSpPr txBox="1"/>
          <p:nvPr/>
        </p:nvSpPr>
        <p:spPr>
          <a:xfrm>
            <a:off x="2827216" y="979411"/>
            <a:ext cx="3749917" cy="584775"/>
          </a:xfrm>
          <a:prstGeom prst="rect">
            <a:avLst/>
          </a:prstGeom>
          <a:noFill/>
        </p:spPr>
        <p:txBody>
          <a:bodyPr wrap="square" rtlCol="0">
            <a:spAutoFit/>
          </a:bodyPr>
          <a:lstStyle/>
          <a:p>
            <a:r>
              <a:rPr lang="cy-GB" sz="1400" b="1" dirty="0">
                <a:solidFill>
                  <a:schemeClr val="bg1"/>
                </a:solidFill>
              </a:rPr>
              <a:t>Jenni Borg</a:t>
            </a:r>
          </a:p>
          <a:p>
            <a:r>
              <a:rPr lang="cy-GB" sz="1400" b="1" dirty="0">
                <a:solidFill>
                  <a:schemeClr val="bg1"/>
                </a:solidFill>
              </a:rPr>
              <a:t>Project </a:t>
            </a:r>
            <a:r>
              <a:rPr lang="cy-GB" sz="1400" b="1" dirty="0" err="1">
                <a:solidFill>
                  <a:schemeClr val="bg1"/>
                </a:solidFill>
              </a:rPr>
              <a:t>Delivery</a:t>
            </a:r>
            <a:r>
              <a:rPr lang="cy-GB" sz="1400" b="1" dirty="0">
                <a:solidFill>
                  <a:schemeClr val="bg1"/>
                </a:solidFill>
              </a:rPr>
              <a:t> Function Director (Interim</a:t>
            </a:r>
            <a:r>
              <a:rPr lang="cy-GB" b="1" dirty="0">
                <a:solidFill>
                  <a:schemeClr val="bg1"/>
                </a:solidFill>
              </a:rPr>
              <a:t>)</a:t>
            </a:r>
            <a:endParaRPr lang="en-GB" b="1" dirty="0">
              <a:solidFill>
                <a:schemeClr val="bg1"/>
              </a:solidFill>
            </a:endParaRPr>
          </a:p>
        </p:txBody>
      </p:sp>
      <p:sp>
        <p:nvSpPr>
          <p:cNvPr id="20" name="Title 3">
            <a:extLst>
              <a:ext uri="{FF2B5EF4-FFF2-40B4-BE49-F238E27FC236}">
                <a16:creationId xmlns:a16="http://schemas.microsoft.com/office/drawing/2014/main" id="{A826DBEC-00A1-4F69-BDE6-D3A8D45453B9}"/>
              </a:ext>
            </a:extLst>
          </p:cNvPr>
          <p:cNvSpPr txBox="1">
            <a:spLocks/>
          </p:cNvSpPr>
          <p:nvPr/>
        </p:nvSpPr>
        <p:spPr>
          <a:xfrm>
            <a:off x="131444" y="5542356"/>
            <a:ext cx="6595111" cy="1410835"/>
          </a:xfrm>
          <a:prstGeom prst="rect">
            <a:avLst/>
          </a:prstGeom>
        </p:spPr>
        <p:txBody>
          <a:bodyPr wrap="square">
            <a:spAutoFit/>
          </a:bodyPr>
          <a:lstStyle>
            <a:lvl1pPr algn="l" defTabSz="685675"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7000"/>
              </a:lnSpc>
              <a:spcBef>
                <a:spcPts val="0"/>
              </a:spcBef>
              <a:defRPr/>
            </a:pPr>
            <a:r>
              <a:rPr lang="en-GB" sz="2400" b="1" dirty="0">
                <a:solidFill>
                  <a:srgbClr val="1D609D"/>
                </a:solidFill>
                <a:latin typeface="+mn-lt"/>
                <a:ea typeface="Calibri" panose="020F0502020204030204" pitchFamily="34" charset="0"/>
                <a:cs typeface="Arial" panose="020B0604020202020204" pitchFamily="34" charset="0"/>
              </a:rPr>
              <a:t>Our Vision </a:t>
            </a:r>
            <a:endParaRPr lang="en-GB" sz="2400" dirty="0">
              <a:solidFill>
                <a:prstClr val="black"/>
              </a:solidFill>
              <a:latin typeface="+mn-lt"/>
              <a:ea typeface="Calibri" panose="020F0502020204030204" pitchFamily="34" charset="0"/>
              <a:cs typeface="Arial" panose="020B0604020202020204" pitchFamily="34" charset="0"/>
            </a:endParaRPr>
          </a:p>
          <a:p>
            <a:pPr defTabSz="914400">
              <a:lnSpc>
                <a:spcPct val="100000"/>
              </a:lnSpc>
              <a:spcBef>
                <a:spcPts val="0"/>
              </a:spcBef>
              <a:defRPr/>
            </a:pPr>
            <a:r>
              <a:rPr lang="en-GB" sz="1600" b="1" dirty="0">
                <a:solidFill>
                  <a:prstClr val="black"/>
                </a:solidFill>
                <a:latin typeface="+mn-lt"/>
                <a:ea typeface="+mn-ea"/>
                <a:cs typeface="Arial" panose="020B0604020202020204" pitchFamily="34" charset="0"/>
              </a:rPr>
              <a:t>To secure and build the Ministry of Justice's reputation for excellence in project delivery.</a:t>
            </a:r>
            <a:br>
              <a:rPr lang="en-GB" sz="1600" dirty="0">
                <a:solidFill>
                  <a:prstClr val="black"/>
                </a:solidFill>
                <a:latin typeface="+mn-lt"/>
                <a:ea typeface="+mn-ea"/>
                <a:cs typeface="Arial" panose="020B0604020202020204" pitchFamily="34" charset="0"/>
              </a:rPr>
            </a:br>
            <a:r>
              <a:rPr lang="en-GB" sz="1400" dirty="0">
                <a:solidFill>
                  <a:prstClr val="black"/>
                </a:solidFill>
                <a:latin typeface="+mn-lt"/>
                <a:ea typeface="+mn-ea"/>
                <a:cs typeface="Arial" panose="020B0604020202020204" pitchFamily="34" charset="0"/>
              </a:rPr>
              <a:t>We want to build on our success in delivering projects and use our influence to improve the quality of projects both across the Ministry of Justice and cross Government. </a:t>
            </a:r>
            <a:endParaRPr lang="en-GB" sz="1600" dirty="0">
              <a:solidFill>
                <a:prstClr val="black"/>
              </a:solidFill>
              <a:latin typeface="+mn-lt"/>
              <a:ea typeface="+mn-ea"/>
              <a:cs typeface="Arial" panose="020B0604020202020204" pitchFamily="34" charset="0"/>
            </a:endParaRPr>
          </a:p>
        </p:txBody>
      </p:sp>
    </p:spTree>
    <p:extLst>
      <p:ext uri="{BB962C8B-B14F-4D97-AF65-F5344CB8AC3E}">
        <p14:creationId xmlns:p14="http://schemas.microsoft.com/office/powerpoint/2010/main" val="340620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3">
            <a:extLst>
              <a:ext uri="{FF2B5EF4-FFF2-40B4-BE49-F238E27FC236}">
                <a16:creationId xmlns:a16="http://schemas.microsoft.com/office/drawing/2014/main" id="{D209F073-6389-40F8-A381-306571931338}"/>
              </a:ext>
            </a:extLst>
          </p:cNvPr>
          <p:cNvSpPr>
            <a:spLocks noChangeArrowheads="1"/>
          </p:cNvSpPr>
          <p:nvPr/>
        </p:nvSpPr>
        <p:spPr bwMode="auto">
          <a:xfrm>
            <a:off x="279779" y="9976124"/>
            <a:ext cx="2718758" cy="69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271" eaLnBrk="0" fontAlgn="base" hangingPunct="0">
              <a:spcBef>
                <a:spcPct val="0"/>
              </a:spcBef>
              <a:spcAft>
                <a:spcPct val="0"/>
              </a:spcAft>
              <a:defRPr/>
            </a:pPr>
            <a:endParaRPr lang="en-GB" altLang="en-US" sz="1100" b="1" dirty="0">
              <a:solidFill>
                <a:srgbClr val="1D609D"/>
              </a:solidFill>
              <a:latin typeface="Arial" panose="020B0604020202020204" pitchFamily="34" charset="0"/>
              <a:ea typeface="Calibri" panose="020F0502020204030204" pitchFamily="34" charset="0"/>
              <a:cs typeface="Arial" panose="020B0604020202020204" pitchFamily="34" charset="0"/>
            </a:endParaRPr>
          </a:p>
          <a:p>
            <a:pPr defTabSz="914271" eaLnBrk="0" fontAlgn="base" hangingPunct="0">
              <a:spcBef>
                <a:spcPct val="0"/>
              </a:spcBef>
              <a:spcAft>
                <a:spcPct val="0"/>
              </a:spcAft>
              <a:defRPr/>
            </a:pPr>
            <a:r>
              <a:rPr lang="en-GB" altLang="en-US" sz="1400" b="1" dirty="0">
                <a:solidFill>
                  <a:srgbClr val="1D609D"/>
                </a:solidFill>
                <a:latin typeface="Arial" panose="020B0604020202020204" pitchFamily="34" charset="0"/>
                <a:ea typeface="Calibri" panose="020F0502020204030204" pitchFamily="34" charset="0"/>
                <a:cs typeface="Arial" panose="020B0604020202020204" pitchFamily="34" charset="0"/>
              </a:rPr>
              <a:t>XXX</a:t>
            </a:r>
            <a:r>
              <a:rPr lang="en-GB" altLang="en-US" sz="1100" b="1" dirty="0">
                <a:solidFill>
                  <a:srgbClr val="1D609D"/>
                </a:solidFill>
                <a:latin typeface="Arial" panose="020B0604020202020204" pitchFamily="34" charset="0"/>
                <a:ea typeface="Calibri" panose="020F0502020204030204" pitchFamily="34" charset="0"/>
                <a:cs typeface="Arial" panose="020B0604020202020204" pitchFamily="34" charset="0"/>
              </a:rPr>
              <a:t> </a:t>
            </a:r>
            <a:r>
              <a:rPr lang="en-GB" altLang="en-US" sz="1400" b="1" dirty="0">
                <a:solidFill>
                  <a:srgbClr val="1D609D"/>
                </a:solidFill>
                <a:latin typeface="Arial" panose="020B0604020202020204" pitchFamily="34" charset="0"/>
                <a:cs typeface="Arial" panose="020B0604020202020204" pitchFamily="34" charset="0"/>
              </a:rPr>
              <a:t>Priorities</a:t>
            </a:r>
          </a:p>
          <a:p>
            <a:pPr>
              <a:lnSpc>
                <a:spcPct val="107000"/>
              </a:lnSpc>
              <a:spcAft>
                <a:spcPts val="200"/>
              </a:spcAft>
              <a:defRPr/>
            </a:pPr>
            <a:r>
              <a:rPr lang="en-GB" altLang="en-US" sz="1400" b="1" dirty="0">
                <a:solidFill>
                  <a:prstClr val="black"/>
                </a:solidFill>
                <a:latin typeface="Arial" panose="020B0604020202020204" pitchFamily="34" charset="0"/>
                <a:cs typeface="Times New Roman" panose="02020603050405020304" pitchFamily="18" charset="0"/>
              </a:rPr>
              <a:t>XXX – Improve the </a:t>
            </a:r>
            <a:r>
              <a:rPr lang="en-GB" altLang="en-US" sz="1400" b="1" dirty="0" err="1">
                <a:solidFill>
                  <a:prstClr val="black"/>
                </a:solidFill>
                <a:latin typeface="Arial" panose="020B0604020202020204" pitchFamily="34" charset="0"/>
                <a:cs typeface="Times New Roman" panose="02020603050405020304" pitchFamily="18" charset="0"/>
              </a:rPr>
              <a:t>MoJ’s</a:t>
            </a:r>
            <a:r>
              <a:rPr lang="en-GB" altLang="en-US" sz="1400" b="1" dirty="0">
                <a:solidFill>
                  <a:prstClr val="black"/>
                </a:solidFill>
                <a:latin typeface="Arial" panose="020B0604020202020204" pitchFamily="34" charset="0"/>
                <a:cs typeface="Times New Roman" panose="02020603050405020304" pitchFamily="18" charset="0"/>
              </a:rPr>
              <a:t> XXX</a:t>
            </a:r>
          </a:p>
        </p:txBody>
      </p:sp>
      <p:grpSp>
        <p:nvGrpSpPr>
          <p:cNvPr id="8" name="Group 7">
            <a:extLst>
              <a:ext uri="{FF2B5EF4-FFF2-40B4-BE49-F238E27FC236}">
                <a16:creationId xmlns:a16="http://schemas.microsoft.com/office/drawing/2014/main" id="{671DED80-60DC-4435-AD38-C6E5195953A3}"/>
              </a:ext>
            </a:extLst>
          </p:cNvPr>
          <p:cNvGrpSpPr/>
          <p:nvPr/>
        </p:nvGrpSpPr>
        <p:grpSpPr>
          <a:xfrm>
            <a:off x="157779" y="1482620"/>
            <a:ext cx="6534975" cy="7939124"/>
            <a:chOff x="94425" y="1200650"/>
            <a:chExt cx="6534975" cy="7939124"/>
          </a:xfrm>
        </p:grpSpPr>
        <p:grpSp>
          <p:nvGrpSpPr>
            <p:cNvPr id="14" name="Group 13">
              <a:extLst>
                <a:ext uri="{FF2B5EF4-FFF2-40B4-BE49-F238E27FC236}">
                  <a16:creationId xmlns:a16="http://schemas.microsoft.com/office/drawing/2014/main" id="{C5FC8461-9D33-483B-89D7-E4DE8DADAB64}"/>
                </a:ext>
              </a:extLst>
            </p:cNvPr>
            <p:cNvGrpSpPr/>
            <p:nvPr/>
          </p:nvGrpSpPr>
          <p:grpSpPr>
            <a:xfrm>
              <a:off x="805038" y="1200650"/>
              <a:ext cx="5824362" cy="7939124"/>
              <a:chOff x="1046338" y="302421"/>
              <a:chExt cx="10731804" cy="4674329"/>
            </a:xfrm>
          </p:grpSpPr>
          <p:sp>
            <p:nvSpPr>
              <p:cNvPr id="32" name="Freeform: Shape 31">
                <a:extLst>
                  <a:ext uri="{FF2B5EF4-FFF2-40B4-BE49-F238E27FC236}">
                    <a16:creationId xmlns:a16="http://schemas.microsoft.com/office/drawing/2014/main" id="{E9240384-60A4-40C7-8FD8-F0363DB6C7B6}"/>
                  </a:ext>
                </a:extLst>
              </p:cNvPr>
              <p:cNvSpPr/>
              <p:nvPr/>
            </p:nvSpPr>
            <p:spPr>
              <a:xfrm>
                <a:off x="1046339" y="3148598"/>
                <a:ext cx="10731801" cy="881527"/>
              </a:xfrm>
              <a:custGeom>
                <a:avLst/>
                <a:gdLst>
                  <a:gd name="connsiteX0" fmla="*/ 0 w 10731801"/>
                  <a:gd name="connsiteY0" fmla="*/ 146924 h 881527"/>
                  <a:gd name="connsiteX1" fmla="*/ 146924 w 10731801"/>
                  <a:gd name="connsiteY1" fmla="*/ 0 h 881527"/>
                  <a:gd name="connsiteX2" fmla="*/ 10584877 w 10731801"/>
                  <a:gd name="connsiteY2" fmla="*/ 0 h 881527"/>
                  <a:gd name="connsiteX3" fmla="*/ 10731801 w 10731801"/>
                  <a:gd name="connsiteY3" fmla="*/ 146924 h 881527"/>
                  <a:gd name="connsiteX4" fmla="*/ 10731801 w 10731801"/>
                  <a:gd name="connsiteY4" fmla="*/ 734603 h 881527"/>
                  <a:gd name="connsiteX5" fmla="*/ 10584877 w 10731801"/>
                  <a:gd name="connsiteY5" fmla="*/ 881527 h 881527"/>
                  <a:gd name="connsiteX6" fmla="*/ 146924 w 10731801"/>
                  <a:gd name="connsiteY6" fmla="*/ 881527 h 881527"/>
                  <a:gd name="connsiteX7" fmla="*/ 0 w 10731801"/>
                  <a:gd name="connsiteY7" fmla="*/ 734603 h 881527"/>
                  <a:gd name="connsiteX8" fmla="*/ 0 w 10731801"/>
                  <a:gd name="connsiteY8" fmla="*/ 146924 h 8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801" h="881527">
                    <a:moveTo>
                      <a:pt x="0" y="146924"/>
                    </a:moveTo>
                    <a:cubicBezTo>
                      <a:pt x="0" y="65780"/>
                      <a:pt x="65780" y="0"/>
                      <a:pt x="146924" y="0"/>
                    </a:cubicBezTo>
                    <a:lnTo>
                      <a:pt x="10584877" y="0"/>
                    </a:lnTo>
                    <a:cubicBezTo>
                      <a:pt x="10666021" y="0"/>
                      <a:pt x="10731801" y="65780"/>
                      <a:pt x="10731801" y="146924"/>
                    </a:cubicBezTo>
                    <a:lnTo>
                      <a:pt x="10731801" y="734603"/>
                    </a:lnTo>
                    <a:cubicBezTo>
                      <a:pt x="10731801" y="815747"/>
                      <a:pt x="10666021" y="881527"/>
                      <a:pt x="10584877" y="881527"/>
                    </a:cubicBezTo>
                    <a:lnTo>
                      <a:pt x="146924" y="881527"/>
                    </a:lnTo>
                    <a:cubicBezTo>
                      <a:pt x="65780" y="881527"/>
                      <a:pt x="0" y="815747"/>
                      <a:pt x="0" y="734603"/>
                    </a:cubicBezTo>
                    <a:lnTo>
                      <a:pt x="0" y="1469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 tIns="103993" rIns="103993" bIns="103993" numCol="1" spcCol="1270" anchor="ctr" anchorCtr="0">
                <a:noAutofit/>
              </a:bodyPr>
              <a:lstStyle/>
              <a:p>
                <a:pPr marL="0" lvl="0" indent="0" algn="l" defTabSz="711200">
                  <a:lnSpc>
                    <a:spcPct val="90000"/>
                  </a:lnSpc>
                  <a:spcBef>
                    <a:spcPct val="0"/>
                  </a:spcBef>
                  <a:spcAft>
                    <a:spcPct val="35000"/>
                  </a:spcAft>
                  <a:buNone/>
                </a:pPr>
                <a:r>
                  <a:rPr lang="en-GB" sz="1600" kern="1200" dirty="0"/>
                  <a:t>Provide appropriate levels of scrutiny, challenge, governance and assurance across the portfolio to improve chances of success and delivery and identify and escalate risks, issues and dependencies. </a:t>
                </a:r>
              </a:p>
            </p:txBody>
          </p:sp>
          <p:sp>
            <p:nvSpPr>
              <p:cNvPr id="34" name="Freeform: Shape 33">
                <a:extLst>
                  <a:ext uri="{FF2B5EF4-FFF2-40B4-BE49-F238E27FC236}">
                    <a16:creationId xmlns:a16="http://schemas.microsoft.com/office/drawing/2014/main" id="{B0E27B1E-08B7-4E86-A51F-FDF0A4EEEC01}"/>
                  </a:ext>
                </a:extLst>
              </p:cNvPr>
              <p:cNvSpPr/>
              <p:nvPr/>
            </p:nvSpPr>
            <p:spPr>
              <a:xfrm>
                <a:off x="1046341" y="302421"/>
                <a:ext cx="10731801" cy="881527"/>
              </a:xfrm>
              <a:custGeom>
                <a:avLst/>
                <a:gdLst>
                  <a:gd name="connsiteX0" fmla="*/ 0 w 10731801"/>
                  <a:gd name="connsiteY0" fmla="*/ 146924 h 881527"/>
                  <a:gd name="connsiteX1" fmla="*/ 146924 w 10731801"/>
                  <a:gd name="connsiteY1" fmla="*/ 0 h 881527"/>
                  <a:gd name="connsiteX2" fmla="*/ 10584877 w 10731801"/>
                  <a:gd name="connsiteY2" fmla="*/ 0 h 881527"/>
                  <a:gd name="connsiteX3" fmla="*/ 10731801 w 10731801"/>
                  <a:gd name="connsiteY3" fmla="*/ 146924 h 881527"/>
                  <a:gd name="connsiteX4" fmla="*/ 10731801 w 10731801"/>
                  <a:gd name="connsiteY4" fmla="*/ 734603 h 881527"/>
                  <a:gd name="connsiteX5" fmla="*/ 10584877 w 10731801"/>
                  <a:gd name="connsiteY5" fmla="*/ 881527 h 881527"/>
                  <a:gd name="connsiteX6" fmla="*/ 146924 w 10731801"/>
                  <a:gd name="connsiteY6" fmla="*/ 881527 h 881527"/>
                  <a:gd name="connsiteX7" fmla="*/ 0 w 10731801"/>
                  <a:gd name="connsiteY7" fmla="*/ 734603 h 881527"/>
                  <a:gd name="connsiteX8" fmla="*/ 0 w 10731801"/>
                  <a:gd name="connsiteY8" fmla="*/ 146924 h 8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801" h="881527">
                    <a:moveTo>
                      <a:pt x="0" y="146924"/>
                    </a:moveTo>
                    <a:cubicBezTo>
                      <a:pt x="0" y="65780"/>
                      <a:pt x="65780" y="0"/>
                      <a:pt x="146924" y="0"/>
                    </a:cubicBezTo>
                    <a:lnTo>
                      <a:pt x="10584877" y="0"/>
                    </a:lnTo>
                    <a:cubicBezTo>
                      <a:pt x="10666021" y="0"/>
                      <a:pt x="10731801" y="65780"/>
                      <a:pt x="10731801" y="146924"/>
                    </a:cubicBezTo>
                    <a:lnTo>
                      <a:pt x="10731801" y="734603"/>
                    </a:lnTo>
                    <a:cubicBezTo>
                      <a:pt x="10731801" y="815747"/>
                      <a:pt x="10666021" y="881527"/>
                      <a:pt x="10584877" y="881527"/>
                    </a:cubicBezTo>
                    <a:lnTo>
                      <a:pt x="146924" y="881527"/>
                    </a:lnTo>
                    <a:cubicBezTo>
                      <a:pt x="65780" y="881527"/>
                      <a:pt x="0" y="815747"/>
                      <a:pt x="0" y="734603"/>
                    </a:cubicBezTo>
                    <a:lnTo>
                      <a:pt x="0" y="1469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 tIns="103993" rIns="103993" bIns="103993" numCol="1" spcCol="1270" anchor="ctr" anchorCtr="0">
                <a:noAutofit/>
              </a:bodyPr>
              <a:lstStyle/>
              <a:p>
                <a:pPr marL="0" lvl="0" indent="0" algn="l" defTabSz="711200">
                  <a:lnSpc>
                    <a:spcPct val="90000"/>
                  </a:lnSpc>
                  <a:spcBef>
                    <a:spcPct val="0"/>
                  </a:spcBef>
                  <a:spcAft>
                    <a:spcPct val="35000"/>
                  </a:spcAft>
                  <a:buNone/>
                </a:pPr>
                <a:r>
                  <a:rPr lang="en-GB" sz="1600" kern="1200" dirty="0"/>
                  <a:t>Set clear strategy and standards for excellence in project and programme delivery and provide the tools, targeted development and support for those running and delivering major projects. </a:t>
                </a:r>
              </a:p>
            </p:txBody>
          </p:sp>
          <p:sp>
            <p:nvSpPr>
              <p:cNvPr id="35" name="Freeform: Shape 34">
                <a:extLst>
                  <a:ext uri="{FF2B5EF4-FFF2-40B4-BE49-F238E27FC236}">
                    <a16:creationId xmlns:a16="http://schemas.microsoft.com/office/drawing/2014/main" id="{92F546C9-5988-4116-87FF-3AFF93F2DEF1}"/>
                  </a:ext>
                </a:extLst>
              </p:cNvPr>
              <p:cNvSpPr/>
              <p:nvPr/>
            </p:nvSpPr>
            <p:spPr>
              <a:xfrm>
                <a:off x="1046341" y="1231834"/>
                <a:ext cx="10731801" cy="881527"/>
              </a:xfrm>
              <a:custGeom>
                <a:avLst/>
                <a:gdLst>
                  <a:gd name="connsiteX0" fmla="*/ 0 w 10731801"/>
                  <a:gd name="connsiteY0" fmla="*/ 146924 h 881527"/>
                  <a:gd name="connsiteX1" fmla="*/ 146924 w 10731801"/>
                  <a:gd name="connsiteY1" fmla="*/ 0 h 881527"/>
                  <a:gd name="connsiteX2" fmla="*/ 10584877 w 10731801"/>
                  <a:gd name="connsiteY2" fmla="*/ 0 h 881527"/>
                  <a:gd name="connsiteX3" fmla="*/ 10731801 w 10731801"/>
                  <a:gd name="connsiteY3" fmla="*/ 146924 h 881527"/>
                  <a:gd name="connsiteX4" fmla="*/ 10731801 w 10731801"/>
                  <a:gd name="connsiteY4" fmla="*/ 734603 h 881527"/>
                  <a:gd name="connsiteX5" fmla="*/ 10584877 w 10731801"/>
                  <a:gd name="connsiteY5" fmla="*/ 881527 h 881527"/>
                  <a:gd name="connsiteX6" fmla="*/ 146924 w 10731801"/>
                  <a:gd name="connsiteY6" fmla="*/ 881527 h 881527"/>
                  <a:gd name="connsiteX7" fmla="*/ 0 w 10731801"/>
                  <a:gd name="connsiteY7" fmla="*/ 734603 h 881527"/>
                  <a:gd name="connsiteX8" fmla="*/ 0 w 10731801"/>
                  <a:gd name="connsiteY8" fmla="*/ 146924 h 8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801" h="881527">
                    <a:moveTo>
                      <a:pt x="0" y="146924"/>
                    </a:moveTo>
                    <a:cubicBezTo>
                      <a:pt x="0" y="65780"/>
                      <a:pt x="65780" y="0"/>
                      <a:pt x="146924" y="0"/>
                    </a:cubicBezTo>
                    <a:lnTo>
                      <a:pt x="10584877" y="0"/>
                    </a:lnTo>
                    <a:cubicBezTo>
                      <a:pt x="10666021" y="0"/>
                      <a:pt x="10731801" y="65780"/>
                      <a:pt x="10731801" y="146924"/>
                    </a:cubicBezTo>
                    <a:lnTo>
                      <a:pt x="10731801" y="734603"/>
                    </a:lnTo>
                    <a:cubicBezTo>
                      <a:pt x="10731801" y="815747"/>
                      <a:pt x="10666021" y="881527"/>
                      <a:pt x="10584877" y="881527"/>
                    </a:cubicBezTo>
                    <a:lnTo>
                      <a:pt x="146924" y="881527"/>
                    </a:lnTo>
                    <a:cubicBezTo>
                      <a:pt x="65780" y="881527"/>
                      <a:pt x="0" y="815747"/>
                      <a:pt x="0" y="734603"/>
                    </a:cubicBezTo>
                    <a:lnTo>
                      <a:pt x="0" y="1469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 tIns="103993" rIns="103993" bIns="103993" numCol="1" spcCol="1270" anchor="ctr" anchorCtr="0">
                <a:noAutofit/>
              </a:bodyPr>
              <a:lstStyle/>
              <a:p>
                <a:pPr marL="0" lvl="0" indent="0" algn="l" defTabSz="711200">
                  <a:lnSpc>
                    <a:spcPct val="90000"/>
                  </a:lnSpc>
                  <a:spcBef>
                    <a:spcPct val="0"/>
                  </a:spcBef>
                  <a:spcAft>
                    <a:spcPct val="35000"/>
                  </a:spcAft>
                  <a:buNone/>
                </a:pPr>
                <a:r>
                  <a:rPr lang="en-GB" sz="1600" kern="1200" dirty="0"/>
                  <a:t>Build and maintain our reputation as a place where people want to work, which actively supports and rewards individuals in developing their skills and capabilities to succeed in a career in project delivery. Providing the MoJ with access to high quality resources and expertise in delivering projects and programmes across all grades.</a:t>
                </a:r>
                <a:r>
                  <a:rPr lang="en-GB" sz="1300" kern="1200" dirty="0"/>
                  <a:t> </a:t>
                </a:r>
              </a:p>
            </p:txBody>
          </p:sp>
          <p:sp>
            <p:nvSpPr>
              <p:cNvPr id="36" name="Freeform: Shape 35">
                <a:extLst>
                  <a:ext uri="{FF2B5EF4-FFF2-40B4-BE49-F238E27FC236}">
                    <a16:creationId xmlns:a16="http://schemas.microsoft.com/office/drawing/2014/main" id="{3BE64514-985F-4DBD-8E6E-9F14DDA31748}"/>
                  </a:ext>
                </a:extLst>
              </p:cNvPr>
              <p:cNvSpPr/>
              <p:nvPr/>
            </p:nvSpPr>
            <p:spPr>
              <a:xfrm>
                <a:off x="1046338" y="4095223"/>
                <a:ext cx="10731801" cy="881527"/>
              </a:xfrm>
              <a:custGeom>
                <a:avLst/>
                <a:gdLst>
                  <a:gd name="connsiteX0" fmla="*/ 0 w 10731801"/>
                  <a:gd name="connsiteY0" fmla="*/ 146924 h 881527"/>
                  <a:gd name="connsiteX1" fmla="*/ 146924 w 10731801"/>
                  <a:gd name="connsiteY1" fmla="*/ 0 h 881527"/>
                  <a:gd name="connsiteX2" fmla="*/ 10584877 w 10731801"/>
                  <a:gd name="connsiteY2" fmla="*/ 0 h 881527"/>
                  <a:gd name="connsiteX3" fmla="*/ 10731801 w 10731801"/>
                  <a:gd name="connsiteY3" fmla="*/ 146924 h 881527"/>
                  <a:gd name="connsiteX4" fmla="*/ 10731801 w 10731801"/>
                  <a:gd name="connsiteY4" fmla="*/ 734603 h 881527"/>
                  <a:gd name="connsiteX5" fmla="*/ 10584877 w 10731801"/>
                  <a:gd name="connsiteY5" fmla="*/ 881527 h 881527"/>
                  <a:gd name="connsiteX6" fmla="*/ 146924 w 10731801"/>
                  <a:gd name="connsiteY6" fmla="*/ 881527 h 881527"/>
                  <a:gd name="connsiteX7" fmla="*/ 0 w 10731801"/>
                  <a:gd name="connsiteY7" fmla="*/ 734603 h 881527"/>
                  <a:gd name="connsiteX8" fmla="*/ 0 w 10731801"/>
                  <a:gd name="connsiteY8" fmla="*/ 146924 h 8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801" h="881527">
                    <a:moveTo>
                      <a:pt x="0" y="146924"/>
                    </a:moveTo>
                    <a:cubicBezTo>
                      <a:pt x="0" y="65780"/>
                      <a:pt x="65780" y="0"/>
                      <a:pt x="146924" y="0"/>
                    </a:cubicBezTo>
                    <a:lnTo>
                      <a:pt x="10584877" y="0"/>
                    </a:lnTo>
                    <a:cubicBezTo>
                      <a:pt x="10666021" y="0"/>
                      <a:pt x="10731801" y="65780"/>
                      <a:pt x="10731801" y="146924"/>
                    </a:cubicBezTo>
                    <a:lnTo>
                      <a:pt x="10731801" y="734603"/>
                    </a:lnTo>
                    <a:cubicBezTo>
                      <a:pt x="10731801" y="815747"/>
                      <a:pt x="10666021" y="881527"/>
                      <a:pt x="10584877" y="881527"/>
                    </a:cubicBezTo>
                    <a:lnTo>
                      <a:pt x="146924" y="881527"/>
                    </a:lnTo>
                    <a:cubicBezTo>
                      <a:pt x="65780" y="881527"/>
                      <a:pt x="0" y="815747"/>
                      <a:pt x="0" y="734603"/>
                    </a:cubicBezTo>
                    <a:lnTo>
                      <a:pt x="0" y="1469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 tIns="103993" rIns="103993" bIns="103993" numCol="1" spcCol="1270" anchor="ctr" anchorCtr="0">
                <a:noAutofit/>
              </a:bodyPr>
              <a:lstStyle/>
              <a:p>
                <a:pPr marL="0" lvl="0" indent="0" algn="l" defTabSz="711200">
                  <a:lnSpc>
                    <a:spcPct val="90000"/>
                  </a:lnSpc>
                  <a:spcBef>
                    <a:spcPct val="0"/>
                  </a:spcBef>
                  <a:spcAft>
                    <a:spcPct val="35000"/>
                  </a:spcAft>
                  <a:buNone/>
                </a:pPr>
                <a:r>
                  <a:rPr lang="en-GB" sz="1600" kern="1200" dirty="0"/>
                  <a:t>Advocate for positive transformational change including enhancing our use of data to drive up standards and performance.</a:t>
                </a:r>
              </a:p>
            </p:txBody>
          </p:sp>
          <p:sp>
            <p:nvSpPr>
              <p:cNvPr id="37" name="Freeform: Shape 36">
                <a:extLst>
                  <a:ext uri="{FF2B5EF4-FFF2-40B4-BE49-F238E27FC236}">
                    <a16:creationId xmlns:a16="http://schemas.microsoft.com/office/drawing/2014/main" id="{0DCD4C21-410A-4EA1-B40B-F1358F396FEE}"/>
                  </a:ext>
                </a:extLst>
              </p:cNvPr>
              <p:cNvSpPr/>
              <p:nvPr/>
            </p:nvSpPr>
            <p:spPr>
              <a:xfrm>
                <a:off x="1046340" y="2190216"/>
                <a:ext cx="10731801" cy="881527"/>
              </a:xfrm>
              <a:custGeom>
                <a:avLst/>
                <a:gdLst>
                  <a:gd name="connsiteX0" fmla="*/ 0 w 10731801"/>
                  <a:gd name="connsiteY0" fmla="*/ 146924 h 881527"/>
                  <a:gd name="connsiteX1" fmla="*/ 146924 w 10731801"/>
                  <a:gd name="connsiteY1" fmla="*/ 0 h 881527"/>
                  <a:gd name="connsiteX2" fmla="*/ 10584877 w 10731801"/>
                  <a:gd name="connsiteY2" fmla="*/ 0 h 881527"/>
                  <a:gd name="connsiteX3" fmla="*/ 10731801 w 10731801"/>
                  <a:gd name="connsiteY3" fmla="*/ 146924 h 881527"/>
                  <a:gd name="connsiteX4" fmla="*/ 10731801 w 10731801"/>
                  <a:gd name="connsiteY4" fmla="*/ 734603 h 881527"/>
                  <a:gd name="connsiteX5" fmla="*/ 10584877 w 10731801"/>
                  <a:gd name="connsiteY5" fmla="*/ 881527 h 881527"/>
                  <a:gd name="connsiteX6" fmla="*/ 146924 w 10731801"/>
                  <a:gd name="connsiteY6" fmla="*/ 881527 h 881527"/>
                  <a:gd name="connsiteX7" fmla="*/ 0 w 10731801"/>
                  <a:gd name="connsiteY7" fmla="*/ 734603 h 881527"/>
                  <a:gd name="connsiteX8" fmla="*/ 0 w 10731801"/>
                  <a:gd name="connsiteY8" fmla="*/ 146924 h 88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801" h="881527">
                    <a:moveTo>
                      <a:pt x="0" y="146924"/>
                    </a:moveTo>
                    <a:cubicBezTo>
                      <a:pt x="0" y="65780"/>
                      <a:pt x="65780" y="0"/>
                      <a:pt x="146924" y="0"/>
                    </a:cubicBezTo>
                    <a:lnTo>
                      <a:pt x="10584877" y="0"/>
                    </a:lnTo>
                    <a:cubicBezTo>
                      <a:pt x="10666021" y="0"/>
                      <a:pt x="10731801" y="65780"/>
                      <a:pt x="10731801" y="146924"/>
                    </a:cubicBezTo>
                    <a:lnTo>
                      <a:pt x="10731801" y="734603"/>
                    </a:lnTo>
                    <a:cubicBezTo>
                      <a:pt x="10731801" y="815747"/>
                      <a:pt x="10666021" y="881527"/>
                      <a:pt x="10584877" y="881527"/>
                    </a:cubicBezTo>
                    <a:lnTo>
                      <a:pt x="146924" y="881527"/>
                    </a:lnTo>
                    <a:cubicBezTo>
                      <a:pt x="65780" y="881527"/>
                      <a:pt x="0" y="815747"/>
                      <a:pt x="0" y="734603"/>
                    </a:cubicBezTo>
                    <a:lnTo>
                      <a:pt x="0" y="1469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93" tIns="103993" rIns="103993" bIns="103993" numCol="1" spcCol="1270" anchor="ctr" anchorCtr="0">
                <a:noAutofit/>
              </a:bodyPr>
              <a:lstStyle/>
              <a:p>
                <a:pPr marL="0" lvl="0" indent="0" algn="l" defTabSz="711200">
                  <a:lnSpc>
                    <a:spcPct val="90000"/>
                  </a:lnSpc>
                  <a:spcBef>
                    <a:spcPct val="0"/>
                  </a:spcBef>
                  <a:spcAft>
                    <a:spcPct val="35000"/>
                  </a:spcAft>
                  <a:buNone/>
                </a:pPr>
                <a:r>
                  <a:rPr lang="en-GB" sz="1600" kern="1200" dirty="0"/>
                  <a:t>Evolve the right operating environment and model to optimise functional collaboration across the department to ensure projects and programmes are initiated, structured and resourced to increase chances of success and delivery. Engaging with the business at the earliest opportunity to improve organisational capability</a:t>
                </a:r>
                <a:r>
                  <a:rPr lang="en-GB" sz="500" kern="1200" dirty="0"/>
                  <a:t>. </a:t>
                </a:r>
              </a:p>
            </p:txBody>
          </p:sp>
        </p:grpSp>
        <p:grpSp>
          <p:nvGrpSpPr>
            <p:cNvPr id="2" name="Group 1">
              <a:extLst>
                <a:ext uri="{FF2B5EF4-FFF2-40B4-BE49-F238E27FC236}">
                  <a16:creationId xmlns:a16="http://schemas.microsoft.com/office/drawing/2014/main" id="{F4CC6FED-6336-4C1A-900C-C0229AF4BB40}"/>
                </a:ext>
              </a:extLst>
            </p:cNvPr>
            <p:cNvGrpSpPr/>
            <p:nvPr/>
          </p:nvGrpSpPr>
          <p:grpSpPr>
            <a:xfrm>
              <a:off x="95027" y="1588812"/>
              <a:ext cx="557939" cy="542034"/>
              <a:chOff x="-857473" y="5170212"/>
              <a:chExt cx="557939" cy="542034"/>
            </a:xfrm>
          </p:grpSpPr>
          <p:sp>
            <p:nvSpPr>
              <p:cNvPr id="15" name="Oval 14">
                <a:extLst>
                  <a:ext uri="{FF2B5EF4-FFF2-40B4-BE49-F238E27FC236}">
                    <a16:creationId xmlns:a16="http://schemas.microsoft.com/office/drawing/2014/main" id="{2C849B64-6B45-4E53-B4FF-EE0C04149C2C}"/>
                  </a:ext>
                </a:extLst>
              </p:cNvPr>
              <p:cNvSpPr/>
              <p:nvPr/>
            </p:nvSpPr>
            <p:spPr>
              <a:xfrm>
                <a:off x="-857473" y="5170212"/>
                <a:ext cx="557939" cy="542034"/>
              </a:xfrm>
              <a:prstGeom prst="ellipse">
                <a:avLst/>
              </a:prstGeom>
              <a:solidFill>
                <a:srgbClr val="565B96"/>
              </a:solidFill>
              <a:ln w="28575">
                <a:solidFill>
                  <a:srgbClr val="565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7" name="Graphic 9" descr="Checklist RTL">
                <a:extLst>
                  <a:ext uri="{FF2B5EF4-FFF2-40B4-BE49-F238E27FC236}">
                    <a16:creationId xmlns:a16="http://schemas.microsoft.com/office/drawing/2014/main" id="{E99B9452-5177-42C3-B133-82EB917319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51" y="5170228"/>
                <a:ext cx="453096" cy="503946"/>
              </a:xfrm>
              <a:prstGeom prst="rect">
                <a:avLst/>
              </a:prstGeom>
            </p:spPr>
          </p:pic>
        </p:grpSp>
        <p:grpSp>
          <p:nvGrpSpPr>
            <p:cNvPr id="5" name="Group 4">
              <a:extLst>
                <a:ext uri="{FF2B5EF4-FFF2-40B4-BE49-F238E27FC236}">
                  <a16:creationId xmlns:a16="http://schemas.microsoft.com/office/drawing/2014/main" id="{8F9FDD69-08B6-4436-BA30-BB74E19A963C}"/>
                </a:ext>
              </a:extLst>
            </p:cNvPr>
            <p:cNvGrpSpPr/>
            <p:nvPr/>
          </p:nvGrpSpPr>
          <p:grpSpPr>
            <a:xfrm>
              <a:off x="95026" y="6509639"/>
              <a:ext cx="557939" cy="551443"/>
              <a:chOff x="-884924" y="8348710"/>
              <a:chExt cx="557939" cy="551443"/>
            </a:xfrm>
          </p:grpSpPr>
          <p:sp>
            <p:nvSpPr>
              <p:cNvPr id="19" name="Oval 18">
                <a:extLst>
                  <a:ext uri="{FF2B5EF4-FFF2-40B4-BE49-F238E27FC236}">
                    <a16:creationId xmlns:a16="http://schemas.microsoft.com/office/drawing/2014/main" id="{9D4D81D9-C86D-464F-882B-5CB1102199F7}"/>
                  </a:ext>
                </a:extLst>
              </p:cNvPr>
              <p:cNvSpPr/>
              <p:nvPr/>
            </p:nvSpPr>
            <p:spPr>
              <a:xfrm>
                <a:off x="-884924" y="8358119"/>
                <a:ext cx="557939" cy="542034"/>
              </a:xfrm>
              <a:prstGeom prst="ellipse">
                <a:avLst/>
              </a:prstGeom>
              <a:solidFill>
                <a:srgbClr val="E9426E"/>
              </a:solidFill>
              <a:ln w="28575">
                <a:solidFill>
                  <a:srgbClr val="E942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1" name="Graphic 16" descr="Magnifying glass">
                <a:extLst>
                  <a:ext uri="{FF2B5EF4-FFF2-40B4-BE49-F238E27FC236}">
                    <a16:creationId xmlns:a16="http://schemas.microsoft.com/office/drawing/2014/main" id="{E750FF31-BEC5-42F1-93B1-A7CE8DEF0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225" y="8348710"/>
                <a:ext cx="487340" cy="542034"/>
              </a:xfrm>
              <a:prstGeom prst="rect">
                <a:avLst/>
              </a:prstGeom>
            </p:spPr>
          </p:pic>
        </p:grpSp>
        <p:grpSp>
          <p:nvGrpSpPr>
            <p:cNvPr id="4" name="Group 3">
              <a:extLst>
                <a:ext uri="{FF2B5EF4-FFF2-40B4-BE49-F238E27FC236}">
                  <a16:creationId xmlns:a16="http://schemas.microsoft.com/office/drawing/2014/main" id="{1BD6C4F9-C184-460D-91F2-346805EB58F8}"/>
                </a:ext>
              </a:extLst>
            </p:cNvPr>
            <p:cNvGrpSpPr/>
            <p:nvPr/>
          </p:nvGrpSpPr>
          <p:grpSpPr>
            <a:xfrm>
              <a:off x="96460" y="3244698"/>
              <a:ext cx="557940" cy="566259"/>
              <a:chOff x="-857473" y="6206321"/>
              <a:chExt cx="557940" cy="566259"/>
            </a:xfrm>
          </p:grpSpPr>
          <p:sp>
            <p:nvSpPr>
              <p:cNvPr id="22" name="Oval 21">
                <a:extLst>
                  <a:ext uri="{FF2B5EF4-FFF2-40B4-BE49-F238E27FC236}">
                    <a16:creationId xmlns:a16="http://schemas.microsoft.com/office/drawing/2014/main" id="{4339F955-5E64-422E-9074-61E6FDF6667D}"/>
                  </a:ext>
                </a:extLst>
              </p:cNvPr>
              <p:cNvSpPr/>
              <p:nvPr/>
            </p:nvSpPr>
            <p:spPr>
              <a:xfrm>
                <a:off x="-857473" y="6221138"/>
                <a:ext cx="557939" cy="542034"/>
              </a:xfrm>
              <a:prstGeom prst="ellipse">
                <a:avLst/>
              </a:prstGeom>
              <a:solidFill>
                <a:srgbClr val="2F528F"/>
              </a:solidFill>
              <a:ln w="285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raphic 22" descr="Users">
                <a:extLst>
                  <a:ext uri="{FF2B5EF4-FFF2-40B4-BE49-F238E27FC236}">
                    <a16:creationId xmlns:a16="http://schemas.microsoft.com/office/drawing/2014/main" id="{6660D3FC-F30F-45FF-9A73-AF416A9F1A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654" y="6206321"/>
                <a:ext cx="509121" cy="566259"/>
              </a:xfrm>
              <a:prstGeom prst="rect">
                <a:avLst/>
              </a:prstGeom>
            </p:spPr>
          </p:pic>
        </p:grpSp>
        <p:grpSp>
          <p:nvGrpSpPr>
            <p:cNvPr id="6" name="Group 5">
              <a:extLst>
                <a:ext uri="{FF2B5EF4-FFF2-40B4-BE49-F238E27FC236}">
                  <a16:creationId xmlns:a16="http://schemas.microsoft.com/office/drawing/2014/main" id="{0575966A-D20A-4F98-B813-FB55606B4CEE}"/>
                </a:ext>
              </a:extLst>
            </p:cNvPr>
            <p:cNvGrpSpPr/>
            <p:nvPr/>
          </p:nvGrpSpPr>
          <p:grpSpPr>
            <a:xfrm>
              <a:off x="94425" y="8120141"/>
              <a:ext cx="557939" cy="542034"/>
              <a:chOff x="-857474" y="9448633"/>
              <a:chExt cx="557939" cy="542034"/>
            </a:xfrm>
          </p:grpSpPr>
          <p:sp>
            <p:nvSpPr>
              <p:cNvPr id="25" name="Oval 24">
                <a:extLst>
                  <a:ext uri="{FF2B5EF4-FFF2-40B4-BE49-F238E27FC236}">
                    <a16:creationId xmlns:a16="http://schemas.microsoft.com/office/drawing/2014/main" id="{152168A1-71FE-49DD-83D3-7A5F2140D607}"/>
                  </a:ext>
                </a:extLst>
              </p:cNvPr>
              <p:cNvSpPr/>
              <p:nvPr/>
            </p:nvSpPr>
            <p:spPr>
              <a:xfrm>
                <a:off x="-857474" y="9448633"/>
                <a:ext cx="557939" cy="542034"/>
              </a:xfrm>
              <a:prstGeom prst="ellipse">
                <a:avLst/>
              </a:prstGeom>
              <a:solidFill>
                <a:srgbClr val="ED7D31"/>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descr="Statistics">
                <a:extLst>
                  <a:ext uri="{FF2B5EF4-FFF2-40B4-BE49-F238E27FC236}">
                    <a16:creationId xmlns:a16="http://schemas.microsoft.com/office/drawing/2014/main" id="{D61E965C-E085-4DD8-9D0B-A4467A8439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120" y="9503261"/>
                <a:ext cx="431235" cy="479632"/>
              </a:xfrm>
              <a:prstGeom prst="rect">
                <a:avLst/>
              </a:prstGeom>
            </p:spPr>
          </p:pic>
        </p:grpSp>
        <p:grpSp>
          <p:nvGrpSpPr>
            <p:cNvPr id="27" name="Group 26">
              <a:extLst>
                <a:ext uri="{FF2B5EF4-FFF2-40B4-BE49-F238E27FC236}">
                  <a16:creationId xmlns:a16="http://schemas.microsoft.com/office/drawing/2014/main" id="{0213F7BC-20BF-40BB-B67A-294B7C434883}"/>
                </a:ext>
              </a:extLst>
            </p:cNvPr>
            <p:cNvGrpSpPr/>
            <p:nvPr/>
          </p:nvGrpSpPr>
          <p:grpSpPr>
            <a:xfrm>
              <a:off x="148494" y="4882478"/>
              <a:ext cx="557939" cy="546232"/>
              <a:chOff x="-4489" y="4829770"/>
              <a:chExt cx="557939" cy="491114"/>
            </a:xfrm>
            <a:solidFill>
              <a:srgbClr val="00A5A1"/>
            </a:solidFill>
          </p:grpSpPr>
          <p:sp>
            <p:nvSpPr>
              <p:cNvPr id="28" name="Oval 27">
                <a:extLst>
                  <a:ext uri="{FF2B5EF4-FFF2-40B4-BE49-F238E27FC236}">
                    <a16:creationId xmlns:a16="http://schemas.microsoft.com/office/drawing/2014/main" id="{9FDC1A26-89BE-4058-8DDC-E660075CBB3E}"/>
                  </a:ext>
                </a:extLst>
              </p:cNvPr>
              <p:cNvSpPr/>
              <p:nvPr/>
            </p:nvSpPr>
            <p:spPr>
              <a:xfrm>
                <a:off x="-4489" y="4833544"/>
                <a:ext cx="557939" cy="487340"/>
              </a:xfrm>
              <a:prstGeom prst="ellipse">
                <a:avLst/>
              </a:prstGeom>
              <a:grpFill/>
              <a:ln w="28575">
                <a:solidFill>
                  <a:srgbClr val="00A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Graphic 28" descr="Gears">
                <a:extLst>
                  <a:ext uri="{FF2B5EF4-FFF2-40B4-BE49-F238E27FC236}">
                    <a16:creationId xmlns:a16="http://schemas.microsoft.com/office/drawing/2014/main" id="{58D9831F-6CEA-4E18-B0D5-92049CC83B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853" y="4829770"/>
                <a:ext cx="491114" cy="491114"/>
              </a:xfrm>
              <a:prstGeom prst="rect">
                <a:avLst/>
              </a:prstGeom>
            </p:spPr>
          </p:pic>
        </p:grpSp>
      </p:grpSp>
      <p:sp>
        <p:nvSpPr>
          <p:cNvPr id="7" name="TextBox 6">
            <a:extLst>
              <a:ext uri="{FF2B5EF4-FFF2-40B4-BE49-F238E27FC236}">
                <a16:creationId xmlns:a16="http://schemas.microsoft.com/office/drawing/2014/main" id="{732C0B8E-1892-46A5-8EBE-58ED86079C3D}"/>
              </a:ext>
            </a:extLst>
          </p:cNvPr>
          <p:cNvSpPr txBox="1"/>
          <p:nvPr/>
        </p:nvSpPr>
        <p:spPr>
          <a:xfrm>
            <a:off x="102458" y="877842"/>
            <a:ext cx="3073400" cy="738664"/>
          </a:xfrm>
          <a:prstGeom prst="rect">
            <a:avLst/>
          </a:prstGeom>
          <a:noFill/>
        </p:spPr>
        <p:txBody>
          <a:bodyPr wrap="square" rtlCol="0">
            <a:spAutoFit/>
          </a:bodyPr>
          <a:lstStyle/>
          <a:p>
            <a:r>
              <a:rPr lang="en-GB" sz="2400" b="1" dirty="0">
                <a:solidFill>
                  <a:srgbClr val="05619B"/>
                </a:solidFill>
              </a:rPr>
              <a:t>Our Objectives </a:t>
            </a:r>
            <a:endParaRPr lang="en-GB" sz="2400" dirty="0">
              <a:solidFill>
                <a:srgbClr val="05619B"/>
              </a:solidFill>
            </a:endParaRPr>
          </a:p>
          <a:p>
            <a:endParaRPr lang="en-GB" dirty="0"/>
          </a:p>
        </p:txBody>
      </p:sp>
    </p:spTree>
    <p:extLst>
      <p:ext uri="{BB962C8B-B14F-4D97-AF65-F5344CB8AC3E}">
        <p14:creationId xmlns:p14="http://schemas.microsoft.com/office/powerpoint/2010/main" val="234360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18E1EB-8108-4992-896D-7E4B4027FA12}"/>
              </a:ext>
            </a:extLst>
          </p:cNvPr>
          <p:cNvSpPr>
            <a:spLocks noGrp="1"/>
          </p:cNvSpPr>
          <p:nvPr>
            <p:ph type="title"/>
          </p:nvPr>
        </p:nvSpPr>
        <p:spPr>
          <a:xfrm>
            <a:off x="602374" y="2938121"/>
            <a:ext cx="5653252" cy="952500"/>
          </a:xfrm>
        </p:spPr>
        <p:txBody>
          <a:bodyPr/>
          <a:lstStyle/>
          <a:p>
            <a:r>
              <a:rPr lang="en-GB" dirty="0"/>
              <a:t>Induction Materials</a:t>
            </a:r>
          </a:p>
        </p:txBody>
      </p:sp>
      <p:sp>
        <p:nvSpPr>
          <p:cNvPr id="4" name="Text Placeholder 3">
            <a:extLst>
              <a:ext uri="{FF2B5EF4-FFF2-40B4-BE49-F238E27FC236}">
                <a16:creationId xmlns:a16="http://schemas.microsoft.com/office/drawing/2014/main" id="{52729EA2-0A9C-462F-86A3-5C965E283E14}"/>
              </a:ext>
            </a:extLst>
          </p:cNvPr>
          <p:cNvSpPr>
            <a:spLocks noGrp="1"/>
          </p:cNvSpPr>
          <p:nvPr>
            <p:ph type="body" sz="quarter" idx="10"/>
          </p:nvPr>
        </p:nvSpPr>
        <p:spPr>
          <a:xfrm>
            <a:off x="601977" y="3890621"/>
            <a:ext cx="5653649" cy="2743519"/>
          </a:xfrm>
        </p:spPr>
        <p:txBody>
          <a:bodyPr/>
          <a:lstStyle/>
          <a:p>
            <a:r>
              <a:rPr lang="en-GB" dirty="0"/>
              <a:t>All information for you are on the following slides.</a:t>
            </a:r>
          </a:p>
        </p:txBody>
      </p:sp>
      <p:sp>
        <p:nvSpPr>
          <p:cNvPr id="2" name="Slide Number Placeholder 1">
            <a:extLst>
              <a:ext uri="{FF2B5EF4-FFF2-40B4-BE49-F238E27FC236}">
                <a16:creationId xmlns:a16="http://schemas.microsoft.com/office/drawing/2014/main" id="{50994880-438C-4ACE-90C8-33D55051E8F9}"/>
              </a:ext>
            </a:extLst>
          </p:cNvPr>
          <p:cNvSpPr>
            <a:spLocks noGrp="1"/>
          </p:cNvSpPr>
          <p:nvPr>
            <p:ph type="sldNum" sz="quarter" idx="4294967295"/>
          </p:nvPr>
        </p:nvSpPr>
        <p:spPr>
          <a:xfrm>
            <a:off x="6375400" y="212725"/>
            <a:ext cx="482600" cy="198438"/>
          </a:xfrm>
        </p:spPr>
        <p:txBody>
          <a:bodyPr/>
          <a:lstStyle/>
          <a:p>
            <a:fld id="{B6F15528-21DE-4FAA-801E-634DDDAF4B2B}" type="slidenum">
              <a:rPr lang="en-GB" smtClean="0"/>
              <a:t>16</a:t>
            </a:fld>
            <a:endParaRPr lang="en-GB"/>
          </a:p>
        </p:txBody>
      </p:sp>
    </p:spTree>
    <p:extLst>
      <p:ext uri="{BB962C8B-B14F-4D97-AF65-F5344CB8AC3E}">
        <p14:creationId xmlns:p14="http://schemas.microsoft.com/office/powerpoint/2010/main" val="138103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17</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2042228368"/>
              </p:ext>
            </p:extLst>
          </p:nvPr>
        </p:nvGraphicFramePr>
        <p:xfrm>
          <a:off x="777035" y="2472581"/>
          <a:ext cx="5565286" cy="735774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By 21</a:t>
                      </a:r>
                      <a:r>
                        <a:rPr lang="en-GB" sz="1200" b="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b="0" dirty="0">
                          <a:effectLst/>
                          <a:latin typeface="Arial" panose="020B0604020202020204" pitchFamily="34" charset="0"/>
                          <a:ea typeface="Calibri" panose="020F0502020204030204" pitchFamily="34" charset="0"/>
                          <a:cs typeface="Arial" panose="020B0604020202020204" pitchFamily="34" charset="0"/>
                        </a:rPr>
                        <a:t> June you will have received new MoJ IT kit, SMART phones, access to our Intranet, SOP systems and Justice email accounts.  This will allow access to email communications and the opportunity to start familiarising yourself with our key systems and learning. </a:t>
                      </a:r>
                      <a:r>
                        <a:rPr lang="en-GB" sz="1200" b="0" dirty="0">
                          <a:latin typeface="Arial" panose="020B0604020202020204" pitchFamily="34" charset="0"/>
                          <a:cs typeface="Arial" panose="020B0604020202020204" pitchFamily="34" charset="0"/>
                        </a:rPr>
                        <a:t>More information is set out here: </a:t>
                      </a:r>
                      <a:r>
                        <a:rPr lang="en-GB" sz="1200" b="0" dirty="0">
                          <a:latin typeface="Arial" panose="020B0604020202020204" pitchFamily="34" charset="0"/>
                          <a:cs typeface="Arial" panose="020B0604020202020204" pitchFamily="34" charset="0"/>
                          <a:hlinkClick r:id="rId2"/>
                        </a:rPr>
                        <a:t>Technology rollout – Welcome Hub (hmppsintranet.org.uk)</a:t>
                      </a:r>
                      <a:endParaRPr lang="en-GB" sz="1200" b="0" dirty="0">
                        <a:latin typeface="Arial" panose="020B0604020202020204" pitchFamily="34" charset="0"/>
                        <a:cs typeface="Arial" panose="020B0604020202020204" pitchFamily="34" charset="0"/>
                      </a:endParaRPr>
                    </a:p>
                    <a:p>
                      <a:pPr marL="265113" marR="0" lvl="0" indent="0" algn="l" defTabSz="685675" rtl="0" eaLnBrk="1" fontAlgn="auto" latinLnBrk="0" hangingPunct="1">
                        <a:lnSpc>
                          <a:spcPct val="107000"/>
                        </a:lnSpc>
                        <a:spcBef>
                          <a:spcPts val="0"/>
                        </a:spcBef>
                        <a:spcAft>
                          <a:spcPts val="800"/>
                        </a:spcAft>
                        <a:buClrTx/>
                        <a:buSzTx/>
                        <a:buFontTx/>
                        <a:buNone/>
                        <a:tabLst/>
                        <a:defRPr/>
                      </a:pPr>
                      <a:endParaRPr lang="en-GB" sz="1200" b="0" dirty="0"/>
                    </a:p>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Preliminary employee checks and security vetting will be completed before Day 1 of transfer. HRBP’s will work with areas of the business where any further actions are required following this stage. </a:t>
                      </a:r>
                      <a:r>
                        <a:rPr lang="en-GB" sz="1200" b="0" dirty="0">
                          <a:latin typeface="Arial" panose="020B0604020202020204" pitchFamily="34" charset="0"/>
                          <a:cs typeface="Arial" panose="020B0604020202020204" pitchFamily="34" charset="0"/>
                        </a:rPr>
                        <a:t>Further information including FAQ’s can be found here: </a:t>
                      </a:r>
                      <a:r>
                        <a:rPr lang="en-GB" sz="1200" b="0" dirty="0">
                          <a:latin typeface="Arial" panose="020B0604020202020204" pitchFamily="34" charset="0"/>
                          <a:cs typeface="Arial" panose="020B0604020202020204" pitchFamily="34" charset="0"/>
                          <a:hlinkClick r:id="rId3"/>
                        </a:rPr>
                        <a:t>Vetting – Welcome Hub (hmppsintranet.org.uk)</a:t>
                      </a:r>
                      <a:endParaRPr lang="en-GB" sz="1200" b="0" dirty="0">
                        <a:latin typeface="Arial" panose="020B0604020202020204" pitchFamily="34" charset="0"/>
                        <a:cs typeface="Arial" panose="020B0604020202020204" pitchFamily="34" charset="0"/>
                      </a:endParaRPr>
                    </a:p>
                    <a:p>
                      <a:pPr marL="265113" indent="0">
                        <a:lnSpc>
                          <a:spcPct val="107000"/>
                        </a:lnSpc>
                        <a:spcAft>
                          <a:spcPts val="800"/>
                        </a:spcAft>
                      </a:pPr>
                      <a:endParaRPr lang="en-GB" sz="11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65113" indent="0">
                        <a:lnSpc>
                          <a:spcPct val="107000"/>
                        </a:lnSpc>
                        <a:spcAft>
                          <a:spcPts val="800"/>
                        </a:spcAft>
                      </a:pPr>
                      <a:r>
                        <a:rPr lang="en-GB" sz="12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Welcome Hub induction pages</a:t>
                      </a:r>
                      <a:r>
                        <a:rPr lang="en-GB" sz="12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b="0" dirty="0">
                          <a:effectLst/>
                          <a:latin typeface="Arial" panose="020B0604020202020204" pitchFamily="34" charset="0"/>
                          <a:ea typeface="Calibri" panose="020F0502020204030204" pitchFamily="34" charset="0"/>
                          <a:cs typeface="Arial" panose="020B0604020202020204" pitchFamily="34" charset="0"/>
                        </a:rPr>
                        <a:t>cover some of the high level induction materials and information that you will need. This information is already available to all and widely used. The hub contains information 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Probation Service Induction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MoJ Induction – this includes a corporate induction guide </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Civil Service induction</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Welcome Hub contains a wealth of other information about the staff transfer and about the new Probation Service.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New Starter Checklist is available on the Welcome Hub to ensure you understand the important actions that they should complete before and after your transition. These are the actions that are relevant to you and doesn’t cover any actions that may  be specific to your team.</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a:t>Equipment</a:t>
            </a:r>
          </a:p>
        </p:txBody>
      </p:sp>
      <p:pic>
        <p:nvPicPr>
          <p:cNvPr id="9" name="Picture 8" descr="A picture containing text, queen&#10;&#10;Description automatically generated">
            <a:extLst>
              <a:ext uri="{FF2B5EF4-FFF2-40B4-BE49-F238E27FC236}">
                <a16:creationId xmlns:a16="http://schemas.microsoft.com/office/drawing/2014/main" id="{263C0023-20AE-41DB-B860-E1FA39648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60" y="5704607"/>
            <a:ext cx="1430591" cy="1430591"/>
          </a:xfrm>
          <a:prstGeom prst="rect">
            <a:avLst/>
          </a:prstGeom>
        </p:spPr>
      </p:pic>
      <p:sp>
        <p:nvSpPr>
          <p:cNvPr id="15" name="TextBox 14">
            <a:extLst>
              <a:ext uri="{FF2B5EF4-FFF2-40B4-BE49-F238E27FC236}">
                <a16:creationId xmlns:a16="http://schemas.microsoft.com/office/drawing/2014/main" id="{D732E687-51FE-4392-9E9A-F3A796EB9ADF}"/>
              </a:ext>
            </a:extLst>
          </p:cNvPr>
          <p:cNvSpPr txBox="1"/>
          <p:nvPr/>
        </p:nvSpPr>
        <p:spPr>
          <a:xfrm>
            <a:off x="542260" y="7178847"/>
            <a:ext cx="1278688" cy="523220"/>
          </a:xfrm>
          <a:prstGeom prst="rect">
            <a:avLst/>
          </a:prstGeom>
          <a:noFill/>
        </p:spPr>
        <p:txBody>
          <a:bodyPr wrap="square" rtlCol="0">
            <a:spAutoFit/>
          </a:bodyPr>
          <a:lstStyle/>
          <a:p>
            <a:pPr algn="ctr"/>
            <a:r>
              <a:rPr lang="en-GB" sz="1400" b="1"/>
              <a:t>Induction &amp; information</a:t>
            </a:r>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523220"/>
          </a:xfrm>
          <a:prstGeom prst="rect">
            <a:avLst/>
          </a:prstGeom>
          <a:noFill/>
        </p:spPr>
        <p:txBody>
          <a:bodyPr wrap="square" rtlCol="0">
            <a:spAutoFit/>
          </a:bodyPr>
          <a:lstStyle/>
          <a:p>
            <a:pPr algn="ctr"/>
            <a:r>
              <a:rPr lang="en-GB" sz="1400" b="1"/>
              <a:t>Checklist of actions </a:t>
            </a:r>
          </a:p>
        </p:txBody>
      </p:sp>
      <p:sp>
        <p:nvSpPr>
          <p:cNvPr id="5" name="TextBox 4">
            <a:extLst>
              <a:ext uri="{FF2B5EF4-FFF2-40B4-BE49-F238E27FC236}">
                <a16:creationId xmlns:a16="http://schemas.microsoft.com/office/drawing/2014/main" id="{1A1E718A-0E41-40E5-941C-A2F1E710707E}"/>
              </a:ext>
            </a:extLst>
          </p:cNvPr>
          <p:cNvSpPr txBox="1"/>
          <p:nvPr/>
        </p:nvSpPr>
        <p:spPr>
          <a:xfrm>
            <a:off x="353062" y="5049247"/>
            <a:ext cx="1656441" cy="523220"/>
          </a:xfrm>
          <a:prstGeom prst="rect">
            <a:avLst/>
          </a:prstGeom>
          <a:noFill/>
        </p:spPr>
        <p:txBody>
          <a:bodyPr wrap="square" rtlCol="0">
            <a:spAutoFit/>
          </a:bodyPr>
          <a:lstStyle/>
          <a:p>
            <a:pPr algn="ctr"/>
            <a:r>
              <a:rPr lang="en-GB" sz="1400" b="1" dirty="0"/>
              <a:t>Employee checks &amp; security vetting</a:t>
            </a:r>
          </a:p>
        </p:txBody>
      </p:sp>
      <p:pic>
        <p:nvPicPr>
          <p:cNvPr id="14" name="Picture 13" descr="Text, calendar&#10;&#10;Description automatically generated">
            <a:extLst>
              <a:ext uri="{FF2B5EF4-FFF2-40B4-BE49-F238E27FC236}">
                <a16:creationId xmlns:a16="http://schemas.microsoft.com/office/drawing/2014/main" id="{D4BB196C-919C-40C1-A2DA-92D804DCE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411" y="4143084"/>
            <a:ext cx="1243183" cy="945056"/>
          </a:xfrm>
          <a:prstGeom prst="rect">
            <a:avLst/>
          </a:prstGeom>
        </p:spPr>
      </p:pic>
    </p:spTree>
    <p:extLst>
      <p:ext uri="{BB962C8B-B14F-4D97-AF65-F5344CB8AC3E}">
        <p14:creationId xmlns:p14="http://schemas.microsoft.com/office/powerpoint/2010/main" val="168181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1754688715"/>
              </p:ext>
            </p:extLst>
          </p:nvPr>
        </p:nvGraphicFramePr>
        <p:xfrm>
          <a:off x="777035" y="2472581"/>
          <a:ext cx="5565286" cy="5996623"/>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All employees have access to SOP employee or manager self-service. SOP holds your absence records and personal details, such as emergency contacts and next of kin. It is a fast and accurate way to make pay claims for overtime or expenses. Line Managers can also process actions online via SOP such as absence, temporary promotion and changes of line management. Any diversity information entered is not visible to your line manager – it will remain confidential.</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to access SOP after transfer, using your Ministry of Justice technology. You can find guidance for how to log into SOP on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(on the Intranet) by searching for ‘SOP Log in and set up.’</a:t>
                      </a: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is an information portal which holds advice and guidance, such as job aids, process advice and forms used in conjunction with Shared Service transactions and SOP.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also includes ‘How To’ guidance and full contact details – telephone and email – for the SSCL Contact Centre and all transactional teams.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access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here: https://hmpps.myhub.sscl.com/</a:t>
                      </a:r>
                      <a:br>
                        <a:rPr lang="en-GB" sz="1200" b="0" dirty="0">
                          <a:effectLst/>
                          <a:latin typeface="Arial" panose="020B0604020202020204" pitchFamily="34" charset="0"/>
                          <a:ea typeface="Calibri" panose="020F0502020204030204" pitchFamily="34" charset="0"/>
                          <a:cs typeface="Arial" panose="020B0604020202020204" pitchFamily="34" charset="0"/>
                        </a:rPr>
                      </a:br>
                      <a:r>
                        <a:rPr lang="en-GB" sz="1200" b="0" dirty="0">
                          <a:effectLst/>
                          <a:latin typeface="Arial" panose="020B0604020202020204" pitchFamily="34" charset="0"/>
                          <a:ea typeface="Calibri" panose="020F0502020204030204" pitchFamily="34" charset="0"/>
                          <a:cs typeface="Arial" panose="020B0604020202020204" pitchFamily="34" charset="0"/>
                        </a:rPr>
                        <a:t>when you receive your ministry of justice technology. Please familiarise yourself with it so you know where to go for information and we recommend we save it to your favourites.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SOP &amp; </a:t>
            </a:r>
            <a:r>
              <a:rPr lang="en-GB" sz="1400" b="1" dirty="0" err="1"/>
              <a:t>MyHub</a:t>
            </a:r>
            <a:endParaRPr lang="en-GB" sz="1400" b="1" dirty="0"/>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307777"/>
          </a:xfrm>
          <a:prstGeom prst="rect">
            <a:avLst/>
          </a:prstGeom>
          <a:noFill/>
        </p:spPr>
        <p:txBody>
          <a:bodyPr wrap="square" rtlCol="0">
            <a:spAutoFit/>
          </a:bodyPr>
          <a:lstStyle/>
          <a:p>
            <a:pPr algn="ctr"/>
            <a:r>
              <a:rPr lang="en-GB" sz="1400" b="1" dirty="0"/>
              <a:t>Booking travel</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1868454635"/>
              </p:ext>
            </p:extLst>
          </p:nvPr>
        </p:nvGraphicFramePr>
        <p:xfrm>
          <a:off x="727429" y="8028702"/>
          <a:ext cx="5657108" cy="2560511"/>
        </p:xfrm>
        <a:graphic>
          <a:graphicData uri="http://schemas.openxmlformats.org/drawingml/2006/table">
            <a:tbl>
              <a:tblPr firstRow="1" bandRow="1">
                <a:tableStyleId>{3B4B98B0-60AC-42C2-AFA5-B58CD77FA1E5}</a:tableStyleId>
              </a:tblPr>
              <a:tblGrid>
                <a:gridCol w="935681">
                  <a:extLst>
                    <a:ext uri="{9D8B030D-6E8A-4147-A177-3AD203B41FA5}">
                      <a16:colId xmlns:a16="http://schemas.microsoft.com/office/drawing/2014/main" val="3737086907"/>
                    </a:ext>
                  </a:extLst>
                </a:gridCol>
                <a:gridCol w="4721427">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i="0" dirty="0">
                          <a:latin typeface="Arial"/>
                          <a:cs typeface="Arial"/>
                        </a:rPr>
                        <a:t>Should you need to travel for work purposes you can book rail, accommodation, air travel, car hire etc  through </a:t>
                      </a:r>
                      <a:r>
                        <a:rPr lang="en-GB" sz="1200" b="0" i="0" dirty="0">
                          <a:latin typeface="Arial"/>
                          <a:cs typeface="Arial"/>
                          <a:hlinkClick r:id="rId4"/>
                        </a:rPr>
                        <a:t>Digital Travel Solution </a:t>
                      </a:r>
                      <a:r>
                        <a:rPr lang="en-GB" sz="1200" b="0" i="0" dirty="0">
                          <a:latin typeface="Arial"/>
                          <a:cs typeface="Arial"/>
                        </a:rPr>
                        <a:t>(</a:t>
                      </a:r>
                      <a:r>
                        <a:rPr lang="en-GB" sz="1200" b="0" i="0" dirty="0" err="1">
                          <a:latin typeface="Arial"/>
                          <a:cs typeface="Arial"/>
                        </a:rPr>
                        <a:t>DigiTS</a:t>
                      </a:r>
                      <a:r>
                        <a:rPr lang="en-GB" sz="1200" b="0" i="0" dirty="0">
                          <a:latin typeface="Arial"/>
                          <a:cs typeface="Arial"/>
                        </a:rPr>
                        <a:t>), our online travel booking system. You will need to register for an account using your work email address if you do not already have one, and you will need to know the correct </a:t>
                      </a:r>
                      <a:r>
                        <a:rPr lang="en-GB" sz="1200" b="1" i="0" dirty="0">
                          <a:latin typeface="Arial"/>
                          <a:cs typeface="Arial"/>
                        </a:rPr>
                        <a:t>Cost Centre Code</a:t>
                      </a:r>
                      <a:r>
                        <a:rPr lang="en-GB" sz="1200" b="0" i="0" dirty="0">
                          <a:latin typeface="Arial"/>
                          <a:cs typeface="Arial"/>
                        </a:rPr>
                        <a:t>. Your cost centre will vary with each assignment, the PDFMO can confirm this for you.</a:t>
                      </a: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Tree>
    <p:extLst>
      <p:ext uri="{BB962C8B-B14F-4D97-AF65-F5344CB8AC3E}">
        <p14:creationId xmlns:p14="http://schemas.microsoft.com/office/powerpoint/2010/main" val="125055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1193921647"/>
              </p:ext>
            </p:extLst>
          </p:nvPr>
        </p:nvGraphicFramePr>
        <p:xfrm>
          <a:off x="1044996" y="2468535"/>
          <a:ext cx="5565286" cy="463213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Due to the current outbreak of COVID and the unprecedented times we are all living through, the position related to working from home continues to be updated in line with the Government's roadmap for lifting lockdown. You may wish to visit the </a:t>
                      </a:r>
                      <a:r>
                        <a:rPr lang="en-GB" sz="1200" b="0" dirty="0">
                          <a:latin typeface="Arial"/>
                          <a:cs typeface="Arial"/>
                          <a:hlinkClick r:id="rId2"/>
                        </a:rPr>
                        <a:t>COVID guidelines</a:t>
                      </a:r>
                      <a:r>
                        <a:rPr lang="en-GB" sz="1200" b="0" dirty="0">
                          <a:latin typeface="Arial"/>
                          <a:cs typeface="Arial"/>
                        </a:rPr>
                        <a:t> and familiarise yourself with the latest guidance and policies in place.</a:t>
                      </a:r>
                    </a:p>
                    <a:p>
                      <a:pPr algn="just"/>
                      <a:endParaRPr lang="en-GB" sz="1200" b="0" dirty="0">
                        <a:latin typeface="Arial"/>
                        <a:cs typeface="Arial"/>
                      </a:endParaRPr>
                    </a:p>
                    <a:p>
                      <a:pPr algn="just"/>
                      <a:r>
                        <a:rPr lang="en-GB" sz="1200" b="0" dirty="0">
                          <a:latin typeface="Arial"/>
                          <a:cs typeface="Arial"/>
                        </a:rPr>
                        <a:t>Staff in the MoJ Project Delivery Function work </a:t>
                      </a:r>
                      <a:r>
                        <a:rPr lang="en-GB" sz="1200" b="0" dirty="0">
                          <a:latin typeface="Arial"/>
                          <a:cs typeface="Arial"/>
                          <a:hlinkClick r:id="rId3"/>
                        </a:rPr>
                        <a:t>flexibly</a:t>
                      </a:r>
                      <a:r>
                        <a:rPr lang="en-GB" sz="1200" b="0" dirty="0">
                          <a:latin typeface="Arial"/>
                          <a:cs typeface="Arial"/>
                        </a:rPr>
                        <a:t> following the </a:t>
                      </a:r>
                      <a:r>
                        <a:rPr lang="en-GB" sz="1200" b="0" dirty="0">
                          <a:latin typeface="Arial"/>
                          <a:cs typeface="Arial"/>
                          <a:hlinkClick r:id="rId4"/>
                        </a:rPr>
                        <a:t>Smarter Working </a:t>
                      </a:r>
                      <a:r>
                        <a:rPr lang="en-GB" sz="1200" b="0" dirty="0">
                          <a:latin typeface="Arial"/>
                          <a:cs typeface="Arial"/>
                        </a:rPr>
                        <a:t>principles. Our staff are based all over the country and colleagues regularly travel to different locations for their work.</a:t>
                      </a:r>
                    </a:p>
                    <a:p>
                      <a:pPr algn="just"/>
                      <a:r>
                        <a:rPr lang="en-GB" sz="1200" b="0" dirty="0">
                          <a:latin typeface="Arial"/>
                          <a:cs typeface="Arial"/>
                        </a:rPr>
                        <a:t>For a list of all MoJ buildings, including our 4 HQ buildings (102 Petty France, 10 South Colonnade (at Canary Wharf), Southern House (Croydon) and 5 Wellington Place (Leeds), and details of our </a:t>
                      </a:r>
                      <a:r>
                        <a:rPr lang="en-GB" sz="1200" b="0" u="sng" dirty="0">
                          <a:latin typeface="Arial"/>
                          <a:cs typeface="Arial"/>
                          <a:hlinkClick r:id="rId5"/>
                        </a:rPr>
                        <a:t>Commuter Hubs</a:t>
                      </a:r>
                      <a:r>
                        <a:rPr lang="en-GB" sz="1200" b="0" dirty="0">
                          <a:latin typeface="Arial"/>
                          <a:cs typeface="Arial"/>
                        </a:rPr>
                        <a:t> (shared spaces in Government property where you can work from) visit our </a:t>
                      </a:r>
                      <a:r>
                        <a:rPr lang="en-GB" sz="1200" b="0" dirty="0">
                          <a:latin typeface="Arial"/>
                          <a:cs typeface="Arial"/>
                          <a:hlinkClick r:id="rId6"/>
                        </a:rPr>
                        <a:t>Buildings and Facilities</a:t>
                      </a:r>
                      <a:r>
                        <a:rPr lang="en-GB" sz="1200" b="0" dirty="0">
                          <a:latin typeface="Arial"/>
                          <a:cs typeface="Arial"/>
                        </a:rPr>
                        <a:t> web pages. </a:t>
                      </a:r>
                      <a:r>
                        <a:rPr lang="en-US" sz="1200" b="0" dirty="0">
                          <a:solidFill>
                            <a:srgbClr val="000000"/>
                          </a:solidFill>
                          <a:latin typeface="Arial"/>
                          <a:cs typeface="Arial"/>
                        </a:rPr>
                        <a:t>The MoJ Project Delivery Function works flexibly and has multiple office locations – its current main HQ locations are: </a:t>
                      </a:r>
                    </a:p>
                    <a:p>
                      <a:pPr algn="just"/>
                      <a:endParaRPr lang="en-GB" sz="1200" b="0" dirty="0">
                        <a:solidFill>
                          <a:srgbClr val="000000"/>
                        </a:solidFill>
                      </a:endParaRPr>
                    </a:p>
                    <a:p>
                      <a:pPr algn="just"/>
                      <a:r>
                        <a:rPr lang="en-GB" sz="1200" b="0" dirty="0">
                          <a:solidFill>
                            <a:srgbClr val="000000"/>
                          </a:solidFill>
                          <a:latin typeface="Arial" panose="020B0604020202020204" pitchFamily="34" charset="0"/>
                          <a:cs typeface="Arial" panose="020B0604020202020204" pitchFamily="34" charset="0"/>
                        </a:rPr>
                        <a:t>10 South Colonnade, London – We are located on the 3</a:t>
                      </a:r>
                      <a:r>
                        <a:rPr lang="en-GB" sz="1200" b="0" baseline="30000" dirty="0">
                          <a:solidFill>
                            <a:srgbClr val="000000"/>
                          </a:solidFill>
                          <a:latin typeface="Arial" panose="020B0604020202020204" pitchFamily="34" charset="0"/>
                          <a:cs typeface="Arial" panose="020B0604020202020204" pitchFamily="34" charset="0"/>
                        </a:rPr>
                        <a:t>rd</a:t>
                      </a:r>
                      <a:r>
                        <a:rPr lang="en-GB" sz="1200" b="0" dirty="0">
                          <a:solidFill>
                            <a:srgbClr val="000000"/>
                          </a:solidFill>
                          <a:latin typeface="Arial" panose="020B0604020202020204" pitchFamily="34" charset="0"/>
                          <a:cs typeface="Arial" panose="020B0604020202020204" pitchFamily="34" charset="0"/>
                        </a:rPr>
                        <a:t> floor </a:t>
                      </a:r>
                      <a:endParaRPr lang="en-US" sz="1200" b="0" dirty="0">
                        <a:solidFill>
                          <a:srgbClr val="000000"/>
                        </a:solidFill>
                        <a:latin typeface="Arial" panose="020B0604020202020204" pitchFamily="34" charset="0"/>
                        <a:cs typeface="Arial" panose="020B0604020202020204" pitchFamily="34" charset="0"/>
                      </a:endParaRPr>
                    </a:p>
                    <a:p>
                      <a:r>
                        <a:rPr lang="en-US" sz="1200" b="0" u="none" dirty="0">
                          <a:solidFill>
                            <a:srgbClr val="000000"/>
                          </a:solidFill>
                          <a:latin typeface="Arial" panose="020B0604020202020204" pitchFamily="34" charset="0"/>
                          <a:cs typeface="Arial" panose="020B0604020202020204" pitchFamily="34" charset="0"/>
                        </a:rPr>
                        <a:t>5 Wellington Place, Leeds – We are located on the 1</a:t>
                      </a:r>
                      <a:r>
                        <a:rPr lang="en-US" sz="1200" b="0" u="none" baseline="30000" dirty="0">
                          <a:solidFill>
                            <a:srgbClr val="000000"/>
                          </a:solidFill>
                          <a:latin typeface="Arial" panose="020B0604020202020204" pitchFamily="34" charset="0"/>
                          <a:cs typeface="Arial" panose="020B0604020202020204" pitchFamily="34" charset="0"/>
                        </a:rPr>
                        <a:t>st</a:t>
                      </a:r>
                      <a:r>
                        <a:rPr lang="en-US" sz="1200" b="0" u="none" dirty="0">
                          <a:solidFill>
                            <a:srgbClr val="000000"/>
                          </a:solidFill>
                          <a:latin typeface="Arial" panose="020B0604020202020204" pitchFamily="34" charset="0"/>
                          <a:cs typeface="Arial" panose="020B0604020202020204" pitchFamily="34" charset="0"/>
                        </a:rPr>
                        <a:t> floor </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Staff Locations</a:t>
            </a:r>
          </a:p>
        </p:txBody>
      </p:sp>
      <p:sp>
        <p:nvSpPr>
          <p:cNvPr id="13" name="TextBox 12">
            <a:extLst>
              <a:ext uri="{FF2B5EF4-FFF2-40B4-BE49-F238E27FC236}">
                <a16:creationId xmlns:a16="http://schemas.microsoft.com/office/drawing/2014/main" id="{5E5B1262-AD57-457C-87E9-5C61A378F20F}"/>
              </a:ext>
            </a:extLst>
          </p:cNvPr>
          <p:cNvSpPr txBox="1"/>
          <p:nvPr/>
        </p:nvSpPr>
        <p:spPr>
          <a:xfrm>
            <a:off x="439345" y="8101306"/>
            <a:ext cx="1413507" cy="307777"/>
          </a:xfrm>
          <a:prstGeom prst="rect">
            <a:avLst/>
          </a:prstGeom>
          <a:noFill/>
        </p:spPr>
        <p:txBody>
          <a:bodyPr wrap="square" rtlCol="0">
            <a:spAutoFit/>
          </a:bodyPr>
          <a:lstStyle/>
          <a:p>
            <a:pPr algn="ctr"/>
            <a:r>
              <a:rPr lang="en-GB" sz="1400" b="1" dirty="0"/>
              <a:t>Communication</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915386944"/>
              </p:ext>
            </p:extLst>
          </p:nvPr>
        </p:nvGraphicFramePr>
        <p:xfrm>
          <a:off x="1044996" y="6774084"/>
          <a:ext cx="5565286" cy="4197922"/>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defTabSz="914271">
                        <a:spcAft>
                          <a:spcPts val="0"/>
                        </a:spcAft>
                        <a:defRPr/>
                      </a:pPr>
                      <a:r>
                        <a:rPr lang="en-GB" sz="1200" b="0" dirty="0">
                          <a:solidFill>
                            <a:prstClr val="black"/>
                          </a:solidFill>
                          <a:latin typeface="Arial"/>
                          <a:cs typeface="Arial"/>
                        </a:rPr>
                        <a:t>Before your arrival, arrangements would have been made to ensure you are added to the relevant ZZ email distribution lists – this will ensure you receive all appropriate team and corporate news and invites. If you think you have not been added please contact </a:t>
                      </a:r>
                      <a:r>
                        <a:rPr lang="en-GB" sz="1200" b="0" dirty="0">
                          <a:solidFill>
                            <a:prstClr val="black"/>
                          </a:solidFill>
                          <a:latin typeface="Arial"/>
                          <a:cs typeface="Arial"/>
                          <a:hlinkClick r:id="rId7"/>
                        </a:rPr>
                        <a:t>PDFMO@justice.gov.uk</a:t>
                      </a:r>
                      <a:r>
                        <a:rPr lang="en-GB" sz="1200" b="0" dirty="0">
                          <a:solidFill>
                            <a:prstClr val="black"/>
                          </a:solidFill>
                          <a:latin typeface="Arial"/>
                          <a:cs typeface="Arial"/>
                        </a:rPr>
                        <a:t> who will ensure that you are added straight away.</a:t>
                      </a:r>
                    </a:p>
                    <a:p>
                      <a:pPr algn="just" defTabSz="914271">
                        <a:spcAft>
                          <a:spcPts val="0"/>
                        </a:spcAft>
                        <a:defRPr/>
                      </a:pPr>
                      <a:endParaRPr lang="en-GB" sz="1200" b="0" dirty="0">
                        <a:solidFill>
                          <a:prstClr val="black"/>
                        </a:solidFill>
                        <a:latin typeface="Arial"/>
                        <a:cs typeface="Arial"/>
                      </a:endParaRPr>
                    </a:p>
                    <a:p>
                      <a:r>
                        <a:rPr lang="en-GB" sz="1200" b="0" dirty="0">
                          <a:latin typeface="Arial"/>
                          <a:cs typeface="Arial"/>
                        </a:rPr>
                        <a:t>The MoJ Project Delivery Function have various channels and ways to communicate information about what’s going on in the Function; </a:t>
                      </a:r>
                    </a:p>
                    <a:p>
                      <a:endParaRPr lang="en-GB" sz="1200" b="0" u="sng" dirty="0"/>
                    </a:p>
                    <a:p>
                      <a:pPr marL="171426" indent="-171426">
                        <a:buFont typeface="Arial" panose="020B0604020202020204" pitchFamily="34" charset="0"/>
                        <a:buChar char="•"/>
                      </a:pPr>
                      <a:r>
                        <a:rPr lang="en-GB" sz="1200" b="0" u="sng" dirty="0"/>
                        <a:t>Intranet </a:t>
                      </a:r>
                    </a:p>
                    <a:p>
                      <a:pPr marL="171426" indent="-171426">
                        <a:buFont typeface="Arial" panose="020B0604020202020204" pitchFamily="34" charset="0"/>
                        <a:buChar char="•"/>
                      </a:pPr>
                      <a:r>
                        <a:rPr lang="en-GB" sz="1200" b="0" u="sng" dirty="0"/>
                        <a:t>PD Bulletin </a:t>
                      </a:r>
                    </a:p>
                    <a:p>
                      <a:pPr marL="171426" indent="-171426">
                        <a:buFont typeface="Arial" panose="020B0604020202020204" pitchFamily="34" charset="0"/>
                        <a:buChar char="•"/>
                      </a:pPr>
                      <a:r>
                        <a:rPr lang="en-GB" sz="1200" b="0" u="sng" dirty="0"/>
                        <a:t>MS Teams</a:t>
                      </a:r>
                    </a:p>
                    <a:p>
                      <a:pPr marL="171426" indent="-171426">
                        <a:buFont typeface="Arial" panose="020B0604020202020204" pitchFamily="34" charset="0"/>
                        <a:buChar char="•"/>
                      </a:pPr>
                      <a:r>
                        <a:rPr lang="en-GB" sz="1200" b="0" u="sng" dirty="0"/>
                        <a:t>Weekly Thoughts Email from Chief Operating Officer </a:t>
                      </a:r>
                    </a:p>
                    <a:p>
                      <a:pPr marL="171426" indent="-171426">
                        <a:buFont typeface="Arial" panose="020B0604020202020204" pitchFamily="34" charset="0"/>
                        <a:buChar char="•"/>
                      </a:pPr>
                      <a:r>
                        <a:rPr lang="en-GB" sz="1200" b="0" u="sng" dirty="0"/>
                        <a:t>Project Delivery Monthly Stand Up</a:t>
                      </a:r>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9" name="Picture 8" descr="A picture containing text, posing, group&#10;&#10;Description automatically generated">
            <a:extLst>
              <a:ext uri="{FF2B5EF4-FFF2-40B4-BE49-F238E27FC236}">
                <a16:creationId xmlns:a16="http://schemas.microsoft.com/office/drawing/2014/main" id="{AC75815C-6D4B-4F51-8C18-FCB502F6E9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99" y="2468535"/>
            <a:ext cx="1644582" cy="1058014"/>
          </a:xfrm>
          <a:prstGeom prst="rect">
            <a:avLst/>
          </a:prstGeom>
        </p:spPr>
      </p:pic>
      <p:pic>
        <p:nvPicPr>
          <p:cNvPr id="11" name="Picture 10">
            <a:extLst>
              <a:ext uri="{FF2B5EF4-FFF2-40B4-BE49-F238E27FC236}">
                <a16:creationId xmlns:a16="http://schemas.microsoft.com/office/drawing/2014/main" id="{15E44B8B-B1E1-418D-A895-B7DBE631EF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6635881"/>
            <a:ext cx="1695626" cy="1695626"/>
          </a:xfrm>
          <a:prstGeom prst="rect">
            <a:avLst/>
          </a:prstGeom>
        </p:spPr>
      </p:pic>
    </p:spTree>
    <p:extLst>
      <p:ext uri="{BB962C8B-B14F-4D97-AF65-F5344CB8AC3E}">
        <p14:creationId xmlns:p14="http://schemas.microsoft.com/office/powerpoint/2010/main" val="385484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69" y="0"/>
            <a:ext cx="6858000" cy="9906000"/>
          </a:xfrm>
          <a:prstGeom prst="rect">
            <a:avLst/>
          </a:prstGeom>
        </p:spPr>
      </p:pic>
      <p:sp>
        <p:nvSpPr>
          <p:cNvPr id="3" name="Right Triangle 2" descr="Decorative background" title="Decorative background"/>
          <p:cNvSpPr/>
          <p:nvPr/>
        </p:nvSpPr>
        <p:spPr>
          <a:xfrm flipV="1">
            <a:off x="171450" y="170561"/>
            <a:ext cx="6501501" cy="1406448"/>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1">
              <a:defRPr/>
            </a:pPr>
            <a:endParaRPr lang="en-GB">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30200" y="292100"/>
            <a:ext cx="1681101" cy="584775"/>
          </a:xfrm>
          <a:prstGeom prst="rect">
            <a:avLst/>
          </a:prstGeom>
          <a:noFill/>
        </p:spPr>
        <p:txBody>
          <a:bodyPr wrap="none" rtlCol="0">
            <a:spAutoFit/>
          </a:bodyPr>
          <a:lstStyle/>
          <a:p>
            <a:r>
              <a:rPr lang="en-GB" sz="3200">
                <a:solidFill>
                  <a:schemeClr val="bg1"/>
                </a:solidFill>
              </a:rPr>
              <a:t>Contents</a:t>
            </a: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377969"/>
            <a:ext cx="431822" cy="742988"/>
          </a:xfrm>
          <a:prstGeom prst="rect">
            <a:avLst/>
          </a:prstGeom>
        </p:spPr>
      </p:pic>
      <p:sp>
        <p:nvSpPr>
          <p:cNvPr id="2" name="TextBox 1"/>
          <p:cNvSpPr txBox="1"/>
          <p:nvPr/>
        </p:nvSpPr>
        <p:spPr>
          <a:xfrm>
            <a:off x="477673" y="2402006"/>
            <a:ext cx="6179009" cy="5295331"/>
          </a:xfrm>
          <a:prstGeom prst="rect">
            <a:avLst/>
          </a:prstGeom>
          <a:noFill/>
        </p:spPr>
        <p:txBody>
          <a:bodyPr wrap="square" lIns="91440" tIns="45720" rIns="91440" bIns="45720" rtlCol="0" anchor="t">
            <a:noAutofit/>
          </a:bodyPr>
          <a:lstStyle/>
          <a:p>
            <a:pPr marL="0" lvl="2"/>
            <a:endParaRPr lang="en-GB" sz="1600"/>
          </a:p>
        </p:txBody>
      </p:sp>
      <p:sp>
        <p:nvSpPr>
          <p:cNvPr id="9" name="Slide Number Placeholder 8"/>
          <p:cNvSpPr>
            <a:spLocks noGrp="1"/>
          </p:cNvSpPr>
          <p:nvPr>
            <p:ph type="sldNum" sz="quarter" idx="12"/>
          </p:nvPr>
        </p:nvSpPr>
        <p:spPr/>
        <p:txBody>
          <a:bodyPr/>
          <a:lstStyle/>
          <a:p>
            <a:pPr defTabSz="914271">
              <a:defRPr/>
            </a:pPr>
            <a:fld id="{96AA63F4-AA6E-4DF9-939B-35BB22D99DAC}" type="slidenum">
              <a:rPr lang="en-GB">
                <a:solidFill>
                  <a:schemeClr val="tx2"/>
                </a:solidFill>
              </a:rPr>
              <a:pPr defTabSz="914271">
                <a:defRPr/>
              </a:pPr>
              <a:t>2</a:t>
            </a:fld>
            <a:endParaRPr lang="en-GB">
              <a:solidFill>
                <a:schemeClr val="tx2"/>
              </a:solidFill>
            </a:endParaRPr>
          </a:p>
        </p:txBody>
      </p:sp>
      <p:sp>
        <p:nvSpPr>
          <p:cNvPr id="12" name="Slide Number Placeholder 1">
            <a:extLst>
              <a:ext uri="{FF2B5EF4-FFF2-40B4-BE49-F238E27FC236}">
                <a16:creationId xmlns:a16="http://schemas.microsoft.com/office/drawing/2014/main" id="{8F5A71D8-9032-4DDE-8AED-E033CF11623A}"/>
              </a:ext>
            </a:extLst>
          </p:cNvPr>
          <p:cNvSpPr txBox="1">
            <a:spLocks/>
          </p:cNvSpPr>
          <p:nvPr/>
        </p:nvSpPr>
        <p:spPr>
          <a:xfrm>
            <a:off x="6387600" y="364800"/>
            <a:ext cx="483338" cy="19835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a:pPr/>
              <a:t>2</a:t>
            </a:fld>
            <a:endParaRPr lang="en-GB"/>
          </a:p>
        </p:txBody>
      </p:sp>
      <p:graphicFrame>
        <p:nvGraphicFramePr>
          <p:cNvPr id="5" name="Table 6">
            <a:extLst>
              <a:ext uri="{FF2B5EF4-FFF2-40B4-BE49-F238E27FC236}">
                <a16:creationId xmlns:a16="http://schemas.microsoft.com/office/drawing/2014/main" id="{2E45C2EF-941B-4AF8-815A-F5ABD76F6912}"/>
              </a:ext>
            </a:extLst>
          </p:cNvPr>
          <p:cNvGraphicFramePr>
            <a:graphicFrameLocks noGrp="1"/>
          </p:cNvGraphicFramePr>
          <p:nvPr>
            <p:extLst>
              <p:ext uri="{D42A27DB-BD31-4B8C-83A1-F6EECF244321}">
                <p14:modId xmlns:p14="http://schemas.microsoft.com/office/powerpoint/2010/main" val="1123331245"/>
              </p:ext>
            </p:extLst>
          </p:nvPr>
        </p:nvGraphicFramePr>
        <p:xfrm>
          <a:off x="738157" y="2306215"/>
          <a:ext cx="4962617" cy="6228870"/>
        </p:xfrm>
        <a:graphic>
          <a:graphicData uri="http://schemas.openxmlformats.org/drawingml/2006/table">
            <a:tbl>
              <a:tblPr firstRow="1" bandRow="1">
                <a:tableStyleId>{5C22544A-7EE6-4342-B048-85BDC9FD1C3A}</a:tableStyleId>
              </a:tblPr>
              <a:tblGrid>
                <a:gridCol w="1180730">
                  <a:extLst>
                    <a:ext uri="{9D8B030D-6E8A-4147-A177-3AD203B41FA5}">
                      <a16:colId xmlns:a16="http://schemas.microsoft.com/office/drawing/2014/main" val="1342519046"/>
                    </a:ext>
                  </a:extLst>
                </a:gridCol>
                <a:gridCol w="3781887">
                  <a:extLst>
                    <a:ext uri="{9D8B030D-6E8A-4147-A177-3AD203B41FA5}">
                      <a16:colId xmlns:a16="http://schemas.microsoft.com/office/drawing/2014/main" val="4097588413"/>
                    </a:ext>
                  </a:extLst>
                </a:gridCol>
              </a:tblGrid>
              <a:tr h="739806">
                <a:tc>
                  <a:txBody>
                    <a:bodyPr/>
                    <a:lstStyle/>
                    <a:p>
                      <a:r>
                        <a:rPr lang="en-GB" sz="1600">
                          <a:solidFill>
                            <a:schemeClr val="tx1"/>
                          </a:solidFill>
                          <a:latin typeface="Arial" panose="020B0604020202020204" pitchFamily="34" charset="0"/>
                          <a:cs typeface="Arial" panose="020B0604020202020204" pitchFamily="34" charset="0"/>
                        </a:rPr>
                        <a:t>Page </a:t>
                      </a:r>
                    </a:p>
                  </a:txBody>
                  <a:tcPr>
                    <a:solidFill>
                      <a:schemeClr val="bg1"/>
                    </a:solidFill>
                  </a:tcPr>
                </a:tc>
                <a:tc>
                  <a:txBody>
                    <a:bodyPr/>
                    <a:lstStyle/>
                    <a:p>
                      <a:r>
                        <a:rPr lang="en-GB" sz="1600">
                          <a:solidFill>
                            <a:schemeClr val="tx1"/>
                          </a:solidFill>
                          <a:latin typeface="Arial" panose="020B0604020202020204" pitchFamily="34" charset="0"/>
                          <a:cs typeface="Arial" panose="020B0604020202020204" pitchFamily="34" charset="0"/>
                        </a:rPr>
                        <a:t>Content</a:t>
                      </a:r>
                    </a:p>
                  </a:txBody>
                  <a:tcPr>
                    <a:solidFill>
                      <a:schemeClr val="bg1"/>
                    </a:solidFill>
                  </a:tcPr>
                </a:tc>
                <a:extLst>
                  <a:ext uri="{0D108BD9-81ED-4DB2-BD59-A6C34878D82A}">
                    <a16:rowId xmlns:a16="http://schemas.microsoft.com/office/drawing/2014/main" val="664634576"/>
                  </a:ext>
                </a:extLst>
              </a:tr>
              <a:tr h="739806">
                <a:tc>
                  <a:txBody>
                    <a:bodyPr/>
                    <a:lstStyle/>
                    <a:p>
                      <a:r>
                        <a:rPr lang="en-GB" sz="1600" dirty="0">
                          <a:latin typeface="Arial" panose="020B0604020202020204" pitchFamily="34" charset="0"/>
                          <a:cs typeface="Arial" panose="020B0604020202020204" pitchFamily="34" charset="0"/>
                        </a:rPr>
                        <a:t>Page 3</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Welcome</a:t>
                      </a:r>
                    </a:p>
                  </a:txBody>
                  <a:tcPr>
                    <a:solidFill>
                      <a:schemeClr val="bg1"/>
                    </a:solidFill>
                  </a:tcPr>
                </a:tc>
                <a:extLst>
                  <a:ext uri="{0D108BD9-81ED-4DB2-BD59-A6C34878D82A}">
                    <a16:rowId xmlns:a16="http://schemas.microsoft.com/office/drawing/2014/main" val="3491578541"/>
                  </a:ext>
                </a:extLst>
              </a:tr>
              <a:tr h="739806">
                <a:tc>
                  <a:txBody>
                    <a:bodyPr/>
                    <a:lstStyle/>
                    <a:p>
                      <a:r>
                        <a:rPr lang="en-GB" sz="1600" dirty="0">
                          <a:latin typeface="Arial" panose="020B0604020202020204" pitchFamily="34" charset="0"/>
                          <a:cs typeface="Arial" panose="020B0604020202020204" pitchFamily="34" charset="0"/>
                        </a:rPr>
                        <a:t>Page 4</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Overview</a:t>
                      </a:r>
                    </a:p>
                  </a:txBody>
                  <a:tcPr>
                    <a:solidFill>
                      <a:schemeClr val="bg1"/>
                    </a:solidFill>
                  </a:tcPr>
                </a:tc>
                <a:extLst>
                  <a:ext uri="{0D108BD9-81ED-4DB2-BD59-A6C34878D82A}">
                    <a16:rowId xmlns:a16="http://schemas.microsoft.com/office/drawing/2014/main" val="1156299433"/>
                  </a:ext>
                </a:extLst>
              </a:tr>
              <a:tr h="739806">
                <a:tc>
                  <a:txBody>
                    <a:bodyPr/>
                    <a:lstStyle/>
                    <a:p>
                      <a:r>
                        <a:rPr lang="en-GB" sz="1600" dirty="0">
                          <a:latin typeface="Arial" panose="020B0604020202020204" pitchFamily="34" charset="0"/>
                          <a:cs typeface="Arial" panose="020B0604020202020204" pitchFamily="34" charset="0"/>
                        </a:rPr>
                        <a:t>Page 10</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Function Overview</a:t>
                      </a:r>
                    </a:p>
                  </a:txBody>
                  <a:tcPr>
                    <a:solidFill>
                      <a:schemeClr val="bg1"/>
                    </a:solidFill>
                  </a:tcPr>
                </a:tc>
                <a:extLst>
                  <a:ext uri="{0D108BD9-81ED-4DB2-BD59-A6C34878D82A}">
                    <a16:rowId xmlns:a16="http://schemas.microsoft.com/office/drawing/2014/main" val="1547928599"/>
                  </a:ext>
                </a:extLst>
              </a:tr>
              <a:tr h="739806">
                <a:tc>
                  <a:txBody>
                    <a:bodyPr/>
                    <a:lstStyle/>
                    <a:p>
                      <a:r>
                        <a:rPr lang="en-GB" sz="1600" dirty="0">
                          <a:latin typeface="Arial" panose="020B0604020202020204" pitchFamily="34" charset="0"/>
                          <a:cs typeface="Arial" panose="020B0604020202020204" pitchFamily="34" charset="0"/>
                        </a:rPr>
                        <a:t>Page 16</a:t>
                      </a:r>
                    </a:p>
                    <a:p>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22</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24</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Page 26 </a:t>
                      </a:r>
                      <a:endParaRPr lang="en-GB" sz="1600" dirty="0">
                        <a:latin typeface="Arial" panose="020B0604020202020204" pitchFamily="34" charset="0"/>
                        <a:cs typeface="Arial" panose="020B0604020202020204" pitchFamily="34" charset="0"/>
                      </a:endParaRPr>
                    </a:p>
                  </a:txBody>
                  <a:tcPr>
                    <a:solidFill>
                      <a:schemeClr val="bg1"/>
                    </a:solidFill>
                  </a:tcPr>
                </a:tc>
                <a:tc>
                  <a:txBody>
                    <a:bodyPr/>
                    <a:lstStyle/>
                    <a:p>
                      <a:r>
                        <a:rPr lang="en-GB" sz="1600" dirty="0">
                          <a:latin typeface="Arial" panose="020B0604020202020204" pitchFamily="34" charset="0"/>
                          <a:cs typeface="Arial" panose="020B0604020202020204" pitchFamily="34" charset="0"/>
                        </a:rPr>
                        <a:t>Induction Materials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useful information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Learning &amp; Development</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Wellbeing, Health </a:t>
                      </a:r>
                      <a:r>
                        <a:rPr lang="en-GB" sz="1600">
                          <a:latin typeface="Arial" panose="020B0604020202020204" pitchFamily="34" charset="0"/>
                          <a:cs typeface="Arial" panose="020B0604020202020204" pitchFamily="34" charset="0"/>
                        </a:rPr>
                        <a:t>&amp; Safety</a:t>
                      </a:r>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865704579"/>
                  </a:ext>
                </a:extLst>
              </a:tr>
              <a:tr h="739806">
                <a:tc>
                  <a:txBody>
                    <a:bodyPr/>
                    <a:lstStyle/>
                    <a:p>
                      <a:endParaRPr lang="en-GB" sz="1600">
                        <a:latin typeface="Arial" panose="020B0604020202020204" pitchFamily="34" charset="0"/>
                        <a:cs typeface="Arial" panose="020B0604020202020204" pitchFamily="34" charset="0"/>
                      </a:endParaRPr>
                    </a:p>
                  </a:txBody>
                  <a:tcP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152986189"/>
                  </a:ext>
                </a:extLst>
              </a:tr>
            </a:tbl>
          </a:graphicData>
        </a:graphic>
      </p:graphicFrame>
      <p:pic>
        <p:nvPicPr>
          <p:cNvPr id="10" name="Picture 9" descr="A picture containing text, queen&#10;&#10;Description automatically generated">
            <a:extLst>
              <a:ext uri="{FF2B5EF4-FFF2-40B4-BE49-F238E27FC236}">
                <a16:creationId xmlns:a16="http://schemas.microsoft.com/office/drawing/2014/main" id="{6B452FD2-51A0-42ED-AF09-9B116858A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1" y="7754987"/>
            <a:ext cx="1980452" cy="1980452"/>
          </a:xfrm>
          <a:prstGeom prst="rect">
            <a:avLst/>
          </a:prstGeom>
        </p:spPr>
      </p:pic>
    </p:spTree>
    <p:extLst>
      <p:ext uri="{BB962C8B-B14F-4D97-AF65-F5344CB8AC3E}">
        <p14:creationId xmlns:p14="http://schemas.microsoft.com/office/powerpoint/2010/main" val="36946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20</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914059136"/>
              </p:ext>
            </p:extLst>
          </p:nvPr>
        </p:nvGraphicFramePr>
        <p:xfrm>
          <a:off x="1098747" y="2501381"/>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People Finder is a tool for MoJ family colleagues to be able to find and contact you. It is an enabling tool to support us to make connections and it is important that all staff keep their profiles updated. </a:t>
                      </a:r>
                    </a:p>
                    <a:p>
                      <a:r>
                        <a:rPr lang="en-US" sz="1200" b="0" i="0" u="none" strike="noStrike" baseline="0" dirty="0">
                          <a:solidFill>
                            <a:srgbClr val="000000"/>
                          </a:solidFill>
                          <a:latin typeface="Arial" panose="020B0604020202020204" pitchFamily="34" charset="0"/>
                        </a:rPr>
                        <a:t>You can make changes here: </a:t>
                      </a:r>
                      <a:r>
                        <a:rPr lang="en-US" sz="1200" b="0" i="0" u="none" strike="noStrike" baseline="0" dirty="0">
                          <a:solidFill>
                            <a:srgbClr val="000000"/>
                          </a:solidFill>
                          <a:latin typeface="Arial" panose="020B0604020202020204" pitchFamily="34" charset="0"/>
                          <a:hlinkClick r:id="rId2"/>
                        </a:rPr>
                        <a:t>https://peoplefinder.service.gov.uk/</a:t>
                      </a:r>
                      <a:r>
                        <a:rPr lang="en-US" sz="1200" b="0" i="0" u="none" strike="noStrike" baseline="0" dirty="0">
                          <a:solidFill>
                            <a:srgbClr val="000000"/>
                          </a:solidFill>
                          <a:latin typeface="Arial" panose="020B0604020202020204" pitchFamily="34" charset="0"/>
                        </a:rPr>
                        <a:t>  </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590573"/>
            <a:ext cx="1278688" cy="307777"/>
          </a:xfrm>
          <a:prstGeom prst="rect">
            <a:avLst/>
          </a:prstGeom>
          <a:noFill/>
        </p:spPr>
        <p:txBody>
          <a:bodyPr wrap="square" rtlCol="0">
            <a:spAutoFit/>
          </a:bodyPr>
          <a:lstStyle/>
          <a:p>
            <a:pPr algn="ctr"/>
            <a:r>
              <a:rPr lang="en-GB" sz="1400" b="1" dirty="0"/>
              <a:t>People Finder</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47" y="2210922"/>
            <a:ext cx="1619071" cy="1619071"/>
          </a:xfrm>
          <a:prstGeom prst="rect">
            <a:avLst/>
          </a:prstGeom>
        </p:spPr>
      </p:pic>
      <p:pic>
        <p:nvPicPr>
          <p:cNvPr id="14" name="Picture 13">
            <a:extLst>
              <a:ext uri="{FF2B5EF4-FFF2-40B4-BE49-F238E27FC236}">
                <a16:creationId xmlns:a16="http://schemas.microsoft.com/office/drawing/2014/main" id="{CF73BB01-1924-40F6-943A-721E772BC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5" y="4048131"/>
            <a:ext cx="6521505" cy="364694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69A3EF06-121C-456F-AFD1-A3C45C4AF3D2}"/>
              </a:ext>
            </a:extLst>
          </p:cNvPr>
          <p:cNvPicPr>
            <a:picLocks noChangeAspect="1"/>
          </p:cNvPicPr>
          <p:nvPr/>
        </p:nvPicPr>
        <p:blipFill>
          <a:blip r:embed="rId5"/>
          <a:stretch>
            <a:fillRect/>
          </a:stretch>
        </p:blipFill>
        <p:spPr>
          <a:xfrm>
            <a:off x="336494" y="6890719"/>
            <a:ext cx="6521505" cy="29864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165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21</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103659368"/>
              </p:ext>
            </p:extLst>
          </p:nvPr>
        </p:nvGraphicFramePr>
        <p:xfrm>
          <a:off x="1098747" y="2501381"/>
          <a:ext cx="5565286" cy="677228"/>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52322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New email signature templates can be found on the </a:t>
                      </a:r>
                      <a:r>
                        <a:rPr lang="en-US" sz="1200" dirty="0">
                          <a:solidFill>
                            <a:srgbClr val="000000"/>
                          </a:solidFill>
                          <a:hlinkClick r:id="rId2"/>
                        </a:rPr>
                        <a:t>Intranet</a:t>
                      </a: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22135" y="3493626"/>
            <a:ext cx="1278688" cy="523220"/>
          </a:xfrm>
          <a:prstGeom prst="rect">
            <a:avLst/>
          </a:prstGeom>
          <a:noFill/>
        </p:spPr>
        <p:txBody>
          <a:bodyPr wrap="square" rtlCol="0">
            <a:spAutoFit/>
          </a:bodyPr>
          <a:lstStyle/>
          <a:p>
            <a:pPr algn="ctr"/>
            <a:r>
              <a:rPr lang="en-GB" sz="1400" b="1" dirty="0"/>
              <a:t>E-Mail Signature</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9" y="2186364"/>
            <a:ext cx="1619071" cy="1619071"/>
          </a:xfrm>
          <a:prstGeom prst="rect">
            <a:avLst/>
          </a:prstGeom>
        </p:spPr>
      </p:pic>
      <p:pic>
        <p:nvPicPr>
          <p:cNvPr id="10" name="Picture 9">
            <a:extLst>
              <a:ext uri="{FF2B5EF4-FFF2-40B4-BE49-F238E27FC236}">
                <a16:creationId xmlns:a16="http://schemas.microsoft.com/office/drawing/2014/main" id="{B5EBBBEA-62F2-4AD1-96DC-CAF3CD08239A}"/>
              </a:ext>
            </a:extLst>
          </p:cNvPr>
          <p:cNvPicPr>
            <a:picLocks noChangeAspect="1"/>
          </p:cNvPicPr>
          <p:nvPr/>
        </p:nvPicPr>
        <p:blipFill>
          <a:blip r:embed="rId4"/>
          <a:stretch>
            <a:fillRect/>
          </a:stretch>
        </p:blipFill>
        <p:spPr>
          <a:xfrm>
            <a:off x="1916159" y="2767404"/>
            <a:ext cx="4688842" cy="1909173"/>
          </a:xfrm>
          <a:prstGeom prst="rect">
            <a:avLst/>
          </a:prstGeom>
        </p:spPr>
      </p:pic>
      <p:sp>
        <p:nvSpPr>
          <p:cNvPr id="9" name="Rectangle 8">
            <a:extLst>
              <a:ext uri="{FF2B5EF4-FFF2-40B4-BE49-F238E27FC236}">
                <a16:creationId xmlns:a16="http://schemas.microsoft.com/office/drawing/2014/main" id="{838533A1-0423-4321-9F1D-27FEBD13658C}"/>
              </a:ext>
            </a:extLst>
          </p:cNvPr>
          <p:cNvSpPr/>
          <p:nvPr/>
        </p:nvSpPr>
        <p:spPr>
          <a:xfrm>
            <a:off x="2025870" y="4770841"/>
            <a:ext cx="4425331" cy="5001369"/>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To create your own email signature:</a:t>
            </a:r>
          </a:p>
          <a:p>
            <a:r>
              <a:rPr lang="en-GB" sz="1100" dirty="0">
                <a:latin typeface="Arial" panose="020B0604020202020204" pitchFamily="34" charset="0"/>
                <a:cs typeface="Arial" panose="020B0604020202020204" pitchFamily="34" charset="0"/>
              </a:rPr>
              <a:t>1. Edit the contact details in the right-hand column of the table above: give your name, job title, team name or other business area, your address, your work mobile phone number and/or your work landline number, and your working patterns (deleting options that are not applicable).</a:t>
            </a:r>
          </a:p>
          <a:p>
            <a:r>
              <a:rPr lang="en-GB" sz="1100" dirty="0">
                <a:latin typeface="Arial" panose="020B0604020202020204" pitchFamily="34" charset="0"/>
                <a:cs typeface="Arial" panose="020B0604020202020204" pitchFamily="34" charset="0"/>
              </a:rPr>
              <a:t>Also link to your People Finder profile: highlight ‘People Finder’, right-click, select ‘Hyperlink…’, enter your People Finder link into the Address field and click on OK. Visit People Finder to get the link to your own profile. Enter your name into the search box and click on your name to go to your profile. Once in your profile copy the URL and paste it into the hyperlink field. If you don’t yet have a People Finder profile you first need to create one.</a:t>
            </a:r>
          </a:p>
          <a:p>
            <a:r>
              <a:rPr lang="en-GB" sz="1100" dirty="0">
                <a:latin typeface="Arial" panose="020B0604020202020204" pitchFamily="34" charset="0"/>
                <a:cs typeface="Arial" panose="020B0604020202020204" pitchFamily="34" charset="0"/>
              </a:rPr>
              <a:t>2. Once your details have been added above, select the table which holds the signature by clicking on the crosshairs icon on the top left of the table (this appears when you hover the mouse over the table), and copy the table by selecting ‘Ctrl’ and ‘C’ on your keyboard.</a:t>
            </a:r>
          </a:p>
          <a:p>
            <a:r>
              <a:rPr lang="en-GB" sz="1100" dirty="0">
                <a:latin typeface="Arial" panose="020B0604020202020204" pitchFamily="34" charset="0"/>
                <a:cs typeface="Arial" panose="020B0604020202020204" pitchFamily="34" charset="0"/>
              </a:rPr>
              <a:t>3. Go to Outlook and on the Home ribbon click on ‘New Email’.</a:t>
            </a:r>
          </a:p>
          <a:p>
            <a:r>
              <a:rPr lang="en-GB" sz="1100" dirty="0">
                <a:latin typeface="Arial" panose="020B0604020202020204" pitchFamily="34" charset="0"/>
                <a:cs typeface="Arial" panose="020B0604020202020204" pitchFamily="34" charset="0"/>
              </a:rPr>
              <a:t>4. In the new email, on the Message ribbon click on the Signatures drop-down menu and select ‘Signatures…’</a:t>
            </a:r>
          </a:p>
          <a:p>
            <a:r>
              <a:rPr lang="en-GB" sz="1100" dirty="0">
                <a:latin typeface="Arial" panose="020B0604020202020204" pitchFamily="34" charset="0"/>
                <a:cs typeface="Arial" panose="020B0604020202020204" pitchFamily="34" charset="0"/>
              </a:rPr>
              <a:t>5. Click ‘New’ to create a new signature, type in a name for the signature and click on ‘OK’.</a:t>
            </a:r>
          </a:p>
          <a:p>
            <a:r>
              <a:rPr lang="en-GB" sz="1100" dirty="0">
                <a:latin typeface="Arial" panose="020B0604020202020204" pitchFamily="34" charset="0"/>
                <a:cs typeface="Arial" panose="020B0604020202020204" pitchFamily="34" charset="0"/>
              </a:rPr>
              <a:t>6. Right-click in the text field at the bottom of the Signatures and Stationery window and select Paste Options: Keep Source Formatting (the second icon from the left).</a:t>
            </a:r>
          </a:p>
          <a:p>
            <a:r>
              <a:rPr lang="en-GB" sz="1100" dirty="0">
                <a:latin typeface="Arial" panose="020B0604020202020204" pitchFamily="34" charset="0"/>
                <a:cs typeface="Arial" panose="020B0604020202020204" pitchFamily="34" charset="0"/>
              </a:rPr>
              <a:t>7. Click OK</a:t>
            </a:r>
          </a:p>
          <a:p>
            <a:r>
              <a:rPr lang="en-GB" sz="1100" dirty="0">
                <a:latin typeface="Arial" panose="020B0604020202020204" pitchFamily="34" charset="0"/>
                <a:cs typeface="Arial" panose="020B0604020202020204" pitchFamily="34" charset="0"/>
              </a:rPr>
              <a:t>8. To select the new email signature as the default for future emails, select it using the ‘New messages’ drop-down menu</a:t>
            </a:r>
          </a:p>
          <a:p>
            <a:r>
              <a:rPr lang="en-GB" sz="1100" dirty="0">
                <a:latin typeface="Arial" panose="020B0604020202020204" pitchFamily="34" charset="0"/>
                <a:cs typeface="Arial" panose="020B0604020202020204" pitchFamily="34" charset="0"/>
              </a:rPr>
              <a:t>9. Click OK</a:t>
            </a:r>
          </a:p>
        </p:txBody>
      </p:sp>
    </p:spTree>
    <p:extLst>
      <p:ext uri="{BB962C8B-B14F-4D97-AF65-F5344CB8AC3E}">
        <p14:creationId xmlns:p14="http://schemas.microsoft.com/office/powerpoint/2010/main" val="91575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dirty="0"/>
              <a:t>Useful Links to Important Information</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National Agreement</a:t>
            </a:r>
          </a:p>
          <a:p>
            <a:r>
              <a:rPr lang="en-GB" dirty="0"/>
              <a:t>Pension</a:t>
            </a:r>
          </a:p>
          <a:p>
            <a:r>
              <a:rPr lang="en-GB" dirty="0"/>
              <a:t>Pay</a:t>
            </a:r>
          </a:p>
          <a:p>
            <a:r>
              <a:rPr lang="en-GB" dirty="0"/>
              <a:t>Role Alignment process</a:t>
            </a:r>
          </a:p>
          <a:p>
            <a:r>
              <a:rPr lang="en-GB" dirty="0"/>
              <a:t>Induction</a:t>
            </a:r>
          </a:p>
          <a:p>
            <a:endParaRPr lang="en-GB" dirty="0"/>
          </a:p>
          <a:p>
            <a:endParaRPr lang="en-GB" dirty="0"/>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22</a:t>
            </a:fld>
            <a:endParaRPr lang="en-GB"/>
          </a:p>
        </p:txBody>
      </p:sp>
    </p:spTree>
    <p:extLst>
      <p:ext uri="{BB962C8B-B14F-4D97-AF65-F5344CB8AC3E}">
        <p14:creationId xmlns:p14="http://schemas.microsoft.com/office/powerpoint/2010/main" val="356194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23</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28969" y="1201479"/>
            <a:ext cx="5800061" cy="2785378"/>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Further information about the transfer that you may find useful</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The Welcome Hub was created as a channel to enable the Probation Service to communicate with incoming staff before the 26</a:t>
            </a:r>
            <a:r>
              <a:rPr lang="en-GB" altLang="en-US" sz="1200" baseline="30000" dirty="0">
                <a:latin typeface="Arial" panose="020B0604020202020204" pitchFamily="34" charset="0"/>
                <a:cs typeface="Arial" panose="020B0604020202020204" pitchFamily="34" charset="0"/>
                <a:sym typeface="Arial" panose="020B0604020202020204" pitchFamily="34" charset="0"/>
              </a:rPr>
              <a:t>th</a:t>
            </a:r>
            <a:r>
              <a:rPr lang="en-GB" altLang="en-US" sz="1200" dirty="0">
                <a:latin typeface="Arial" panose="020B0604020202020204" pitchFamily="34" charset="0"/>
                <a:cs typeface="Arial" panose="020B0604020202020204" pitchFamily="34" charset="0"/>
                <a:sym typeface="Arial" panose="020B0604020202020204" pitchFamily="34" charset="0"/>
              </a:rPr>
              <a:t> June 2021. It has been a popular resource with many staff having accessed it to date. </a:t>
            </a: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r>
              <a:rPr lang="en-GB" altLang="en-US" sz="1400" b="1" dirty="0">
                <a:latin typeface="Arial" panose="020B0604020202020204" pitchFamily="34" charset="0"/>
                <a:cs typeface="Arial" panose="020B0604020202020204" pitchFamily="34" charset="0"/>
                <a:sym typeface="Arial" panose="020B0604020202020204" pitchFamily="34" charset="0"/>
              </a:rPr>
              <a:t>In particular we suggest you refer to the following information: </a:t>
            </a:r>
          </a:p>
          <a:p>
            <a:endParaRPr lang="en-GB" altLang="en-US" sz="1200" b="1" dirty="0">
              <a:latin typeface="Arial" panose="020B0604020202020204" pitchFamily="34" charset="0"/>
              <a:cs typeface="Arial" panose="020B0604020202020204" pitchFamily="34" charset="0"/>
              <a:sym typeface="Arial" panose="020B0604020202020204" pitchFamily="34" charset="0"/>
              <a:hlinkClick r:id="rId2"/>
            </a:endParaRPr>
          </a:p>
          <a:p>
            <a:pPr marL="171450" indent="-171450">
              <a:buFont typeface="Arial" panose="020B0604020202020204" pitchFamily="34" charset="0"/>
              <a:buChar char="•"/>
            </a:pPr>
            <a:endParaRPr lang="en-GB" altLang="en-US" sz="1200" b="1"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024C986-BF04-4F3C-89B7-537E615AFC8E}"/>
              </a:ext>
            </a:extLst>
          </p:cNvPr>
          <p:cNvSpPr/>
          <p:nvPr/>
        </p:nvSpPr>
        <p:spPr>
          <a:xfrm>
            <a:off x="720783"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The staff transfer explained</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a16="http://schemas.microsoft.com/office/drawing/2014/main" id="{1B7744F7-7937-43C9-9A44-86545EF12C1B}"/>
              </a:ext>
            </a:extLst>
          </p:cNvPr>
          <p:cNvSpPr/>
          <p:nvPr/>
        </p:nvSpPr>
        <p:spPr>
          <a:xfrm>
            <a:off x="2465114"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the role alignment process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9AB55BF-CC6C-4100-8292-54DFC93FFAED}"/>
              </a:ext>
            </a:extLst>
          </p:cNvPr>
          <p:cNvSpPr/>
          <p:nvPr/>
        </p:nvSpPr>
        <p:spPr>
          <a:xfrm>
            <a:off x="4209445"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role alignment for corporate and support service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C744D65D-0762-4558-A00E-697E6D2F3EB8}"/>
              </a:ext>
            </a:extLst>
          </p:cNvPr>
          <p:cNvSpPr/>
          <p:nvPr/>
        </p:nvSpPr>
        <p:spPr>
          <a:xfrm>
            <a:off x="720783" y="4953000"/>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3"/>
              </a:rPr>
              <a:t>Understanding the National Agreement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7B69E907-7A65-4C52-81A5-40D7DC9575B4}"/>
              </a:ext>
            </a:extLst>
          </p:cNvPr>
          <p:cNvSpPr/>
          <p:nvPr/>
        </p:nvSpPr>
        <p:spPr>
          <a:xfrm>
            <a:off x="2465113" y="4935755"/>
            <a:ext cx="1638299"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4"/>
              </a:rPr>
              <a:t>Employee checks and security vetting</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63F7C863-B4D8-4594-88EF-EB4711C9C44B}"/>
              </a:ext>
            </a:extLst>
          </p:cNvPr>
          <p:cNvSpPr/>
          <p:nvPr/>
        </p:nvSpPr>
        <p:spPr>
          <a:xfrm>
            <a:off x="4209445" y="4953000"/>
            <a:ext cx="1638300" cy="12471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5"/>
              </a:rPr>
              <a:t>Pre-transfer learning requirements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1109840D-F44A-439A-A93D-039160561A45}"/>
              </a:ext>
            </a:extLst>
          </p:cNvPr>
          <p:cNvSpPr/>
          <p:nvPr/>
        </p:nvSpPr>
        <p:spPr>
          <a:xfrm>
            <a:off x="720783" y="6313711"/>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6"/>
              </a:rPr>
              <a:t>Induction for incoming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DD9A2C9C-75EC-41C4-B246-35C76A13EB67}"/>
              </a:ext>
            </a:extLst>
          </p:cNvPr>
          <p:cNvSpPr/>
          <p:nvPr/>
        </p:nvSpPr>
        <p:spPr>
          <a:xfrm>
            <a:off x="2465114" y="6314836"/>
            <a:ext cx="1638298"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7"/>
              </a:rPr>
              <a:t>Checklist of actions for staff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2" name="Rectangle 21">
            <a:extLst>
              <a:ext uri="{FF2B5EF4-FFF2-40B4-BE49-F238E27FC236}">
                <a16:creationId xmlns:a16="http://schemas.microsoft.com/office/drawing/2014/main" id="{8D0619E2-4E12-445F-8DA2-425E14192B20}"/>
              </a:ext>
            </a:extLst>
          </p:cNvPr>
          <p:cNvSpPr/>
          <p:nvPr/>
        </p:nvSpPr>
        <p:spPr>
          <a:xfrm>
            <a:off x="4230074" y="6336429"/>
            <a:ext cx="1574226" cy="1241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8"/>
              </a:rPr>
              <a:t>Actions for transferring line managers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73807970-E75A-4193-97E8-2113454756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6414" y="7952011"/>
            <a:ext cx="1741586" cy="1741586"/>
          </a:xfrm>
          <a:prstGeom prst="rect">
            <a:avLst/>
          </a:prstGeom>
        </p:spPr>
      </p:pic>
      <p:sp>
        <p:nvSpPr>
          <p:cNvPr id="15" name="Rectangle 14">
            <a:extLst>
              <a:ext uri="{FF2B5EF4-FFF2-40B4-BE49-F238E27FC236}">
                <a16:creationId xmlns:a16="http://schemas.microsoft.com/office/drawing/2014/main" id="{8E722F17-F68B-4F02-8D2F-F7A99295CBE4}"/>
              </a:ext>
            </a:extLst>
          </p:cNvPr>
          <p:cNvSpPr/>
          <p:nvPr/>
        </p:nvSpPr>
        <p:spPr>
          <a:xfrm>
            <a:off x="720783"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0"/>
              </a:rPr>
              <a:t>Changes to pension</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C8CED0F1-50FD-4016-97DB-6C6EC2E93E49}"/>
              </a:ext>
            </a:extLst>
          </p:cNvPr>
          <p:cNvSpPr/>
          <p:nvPr/>
        </p:nvSpPr>
        <p:spPr>
          <a:xfrm>
            <a:off x="2465114"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1"/>
              </a:rPr>
              <a:t>Understanding  pay</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05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a:t>Learning and Development</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Learning and development</a:t>
            </a:r>
          </a:p>
          <a:p>
            <a:r>
              <a:rPr lang="en-GB" dirty="0"/>
              <a:t>Mandatory training</a:t>
            </a:r>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07160" y="212725"/>
            <a:ext cx="482600" cy="198438"/>
          </a:xfrm>
        </p:spPr>
        <p:txBody>
          <a:bodyPr/>
          <a:lstStyle/>
          <a:p>
            <a:fld id="{96AA63F4-AA6E-4DF9-939B-35BB22D99DAC}" type="slidenum">
              <a:rPr lang="en-GB" smtClean="0"/>
              <a:t>24</a:t>
            </a:fld>
            <a:endParaRPr lang="en-GB"/>
          </a:p>
        </p:txBody>
      </p:sp>
    </p:spTree>
    <p:extLst>
      <p:ext uri="{BB962C8B-B14F-4D97-AF65-F5344CB8AC3E}">
        <p14:creationId xmlns:p14="http://schemas.microsoft.com/office/powerpoint/2010/main" val="226224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25</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794994098"/>
              </p:ext>
            </p:extLst>
          </p:nvPr>
        </p:nvGraphicFramePr>
        <p:xfrm>
          <a:off x="1083733" y="2468534"/>
          <a:ext cx="5565286" cy="591229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values learning and development and offers all employees a </a:t>
                      </a:r>
                      <a:r>
                        <a:rPr lang="en-GB" sz="1200" b="0" dirty="0">
                          <a:latin typeface="Arial"/>
                          <a:cs typeface="Arial"/>
                          <a:hlinkClick r:id="rId2"/>
                        </a:rPr>
                        <a:t>Minimum of 5 Days learning</a:t>
                      </a:r>
                      <a:r>
                        <a:rPr lang="en-GB" sz="1200" b="0" dirty="0">
                          <a:latin typeface="Arial"/>
                          <a:cs typeface="Arial"/>
                        </a:rPr>
                        <a:t>. You and your line manager should discuss your personal development at monthly touch point meetings and develop a learning plan using your Training Contract. Your line manager should also give you reasonable time to complete your training. We strongly encourage you to prioritise your development</a:t>
                      </a:r>
                    </a:p>
                    <a:p>
                      <a:pPr algn="just"/>
                      <a:endParaRPr lang="en-GB" sz="1200" b="0" dirty="0">
                        <a:latin typeface="Arial"/>
                        <a:cs typeface="Arial"/>
                      </a:endParaRPr>
                    </a:p>
                    <a:p>
                      <a:r>
                        <a:rPr lang="en-GB" sz="1200" b="0" dirty="0">
                          <a:latin typeface="Arial" panose="020B0604020202020204" pitchFamily="34" charset="0"/>
                          <a:cs typeface="Arial" panose="020B0604020202020204" pitchFamily="34" charset="0"/>
                        </a:rPr>
                        <a:t>Some of you will already have </a:t>
                      </a:r>
                      <a:r>
                        <a:rPr lang="en-GB" sz="1200" b="0" dirty="0" err="1">
                          <a:latin typeface="Arial" panose="020B0604020202020204" pitchFamily="34" charset="0"/>
                          <a:cs typeface="Arial" panose="020B0604020202020204" pitchFamily="34" charset="0"/>
                        </a:rPr>
                        <a:t>myLearning</a:t>
                      </a:r>
                      <a:r>
                        <a:rPr lang="en-GB" sz="1200" b="0" dirty="0">
                          <a:latin typeface="Arial" panose="020B0604020202020204" pitchFamily="34" charset="0"/>
                          <a:cs typeface="Arial" panose="020B0604020202020204" pitchFamily="34" charset="0"/>
                        </a:rPr>
                        <a:t> accounts and you should continue to use those accounts. If you need to sign up for a new account, it is important that you DO NOT use your @justice email address but continue to use your current organisation emails to create the account. </a:t>
                      </a:r>
                      <a:endParaRPr lang="en-GB" sz="1200" b="0" u="sng" dirty="0">
                        <a:latin typeface="Arial" panose="020B060402020202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algn="just"/>
                      <a:r>
                        <a:rPr lang="en-GB" sz="1200" b="0" dirty="0">
                          <a:latin typeface="Arial" panose="020B0604020202020204" pitchFamily="34" charset="0"/>
                          <a:cs typeface="Arial" panose="020B0604020202020204" pitchFamily="34" charset="0"/>
                        </a:rPr>
                        <a:t>There is training that our organisation requires us to complete. The training is available on </a:t>
                      </a:r>
                      <a:r>
                        <a:rPr lang="en-GB" sz="1200" b="0" dirty="0">
                          <a:latin typeface="Arial" panose="020B0604020202020204" pitchFamily="34" charset="0"/>
                          <a:cs typeface="Arial" panose="020B0604020202020204" pitchFamily="34" charset="0"/>
                          <a:hlinkClick r:id="rId3"/>
                        </a:rPr>
                        <a:t>Civil Service Learning</a:t>
                      </a:r>
                      <a:r>
                        <a:rPr lang="en-GB" sz="1200" b="0" dirty="0">
                          <a:latin typeface="Arial" panose="020B0604020202020204" pitchFamily="34" charset="0"/>
                          <a:cs typeface="Arial" panose="020B0604020202020204" pitchFamily="34" charset="0"/>
                        </a:rPr>
                        <a:t>. If you don’t have an account already, you will need to create one using your work email address.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You are required to complete the following online modules and refresh them yearly :</a:t>
                      </a:r>
                    </a:p>
                    <a:p>
                      <a:pPr marL="685070" lvl="1" indent="-171426"/>
                      <a:r>
                        <a:rPr lang="en-GB" sz="1200" b="0" dirty="0">
                          <a:latin typeface="Arial" panose="020B0604020202020204" pitchFamily="34" charset="0"/>
                          <a:cs typeface="Arial" panose="020B0604020202020204" pitchFamily="34" charset="0"/>
                        </a:rPr>
                        <a:t>(AI) Responsibility for Information</a:t>
                      </a:r>
                    </a:p>
                    <a:p>
                      <a:pPr marL="685070" lvl="1" indent="-171426"/>
                      <a:r>
                        <a:rPr lang="en-GB" sz="1200" b="0" dirty="0">
                          <a:latin typeface="Arial" panose="020B0604020202020204" pitchFamily="34" charset="0"/>
                          <a:cs typeface="Arial" panose="020B0604020202020204" pitchFamily="34" charset="0"/>
                        </a:rPr>
                        <a:t>Health &amp; Safety Awareness for Managers or Health &amp; Safety Awareness, for all Non-Managers</a:t>
                      </a:r>
                    </a:p>
                    <a:p>
                      <a:pPr marL="685070" lvl="1" indent="-171426"/>
                      <a:r>
                        <a:rPr lang="en-GB" sz="1200" b="0" dirty="0">
                          <a:latin typeface="Arial" panose="020B0604020202020204" pitchFamily="34" charset="0"/>
                          <a:cs typeface="Arial" panose="020B0604020202020204" pitchFamily="34" charset="0"/>
                        </a:rPr>
                        <a:t>Wellbeing, Resilience and Stress</a:t>
                      </a:r>
                    </a:p>
                    <a:p>
                      <a:pPr marL="685070" lvl="1" indent="-171426"/>
                      <a:r>
                        <a:rPr lang="en-GB" sz="1200" b="0" dirty="0">
                          <a:latin typeface="Arial" panose="020B0604020202020204" pitchFamily="34" charset="0"/>
                          <a:cs typeface="Arial" panose="020B0604020202020204" pitchFamily="34" charset="0"/>
                        </a:rPr>
                        <a:t>Basic Fire Awareness</a:t>
                      </a:r>
                    </a:p>
                    <a:p>
                      <a:pPr marL="685070" lvl="1" indent="-171426"/>
                      <a:r>
                        <a:rPr lang="en-GB" sz="1200" b="0" dirty="0">
                          <a:latin typeface="Arial" panose="020B0604020202020204" pitchFamily="34" charset="0"/>
                          <a:cs typeface="Arial" panose="020B0604020202020204" pitchFamily="34" charset="0"/>
                        </a:rPr>
                        <a:t>Equality and Diversity Essentials </a:t>
                      </a:r>
                    </a:p>
                    <a:p>
                      <a:pPr marL="685070" lvl="1" indent="-171426"/>
                      <a:r>
                        <a:rPr lang="en-GB" sz="1200" b="0" dirty="0">
                          <a:latin typeface="Arial" panose="020B0604020202020204" pitchFamily="34" charset="0"/>
                          <a:cs typeface="Arial" panose="020B0604020202020204" pitchFamily="34" charset="0"/>
                        </a:rPr>
                        <a:t>Counter Fraud, Bribery and Corruption</a:t>
                      </a:r>
                    </a:p>
                    <a:p>
                      <a:pPr marL="685070" lvl="1" indent="-171426"/>
                      <a:r>
                        <a:rPr lang="en-GB" sz="1200" b="0" dirty="0">
                          <a:latin typeface="Arial" panose="020B0604020202020204" pitchFamily="34" charset="0"/>
                          <a:cs typeface="Arial" panose="020B0604020202020204" pitchFamily="34" charset="0"/>
                        </a:rPr>
                        <a:t>Diversity &amp; Inclusion</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486372" y="4019889"/>
            <a:ext cx="1278688" cy="307777"/>
          </a:xfrm>
          <a:prstGeom prst="rect">
            <a:avLst/>
          </a:prstGeom>
          <a:noFill/>
        </p:spPr>
        <p:txBody>
          <a:bodyPr wrap="square" rtlCol="0">
            <a:spAutoFit/>
          </a:bodyPr>
          <a:lstStyle/>
          <a:p>
            <a:pPr algn="ctr"/>
            <a:r>
              <a:rPr lang="en-GB" sz="1400" b="1" dirty="0"/>
              <a:t>Learning</a:t>
            </a:r>
          </a:p>
        </p:txBody>
      </p:sp>
      <p:pic>
        <p:nvPicPr>
          <p:cNvPr id="12" name="Picture 11" descr="A picture containing text, queen&#10;&#10;Description automatically generated">
            <a:extLst>
              <a:ext uri="{FF2B5EF4-FFF2-40B4-BE49-F238E27FC236}">
                <a16:creationId xmlns:a16="http://schemas.microsoft.com/office/drawing/2014/main" id="{88E40D0C-8BEA-4E45-BC5D-27E36769D2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14" y="2635425"/>
            <a:ext cx="1319456" cy="1319456"/>
          </a:xfrm>
          <a:prstGeom prst="rect">
            <a:avLst/>
          </a:prstGeom>
        </p:spPr>
      </p:pic>
    </p:spTree>
    <p:extLst>
      <p:ext uri="{BB962C8B-B14F-4D97-AF65-F5344CB8AC3E}">
        <p14:creationId xmlns:p14="http://schemas.microsoft.com/office/powerpoint/2010/main" val="399711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0262F-A139-404C-994C-4D994125D2BB}"/>
              </a:ext>
            </a:extLst>
          </p:cNvPr>
          <p:cNvSpPr>
            <a:spLocks noGrp="1"/>
          </p:cNvSpPr>
          <p:nvPr>
            <p:ph type="title"/>
          </p:nvPr>
        </p:nvSpPr>
        <p:spPr/>
        <p:txBody>
          <a:bodyPr/>
          <a:lstStyle/>
          <a:p>
            <a:r>
              <a:rPr lang="en-GB" dirty="0"/>
              <a:t>Wellbeing, Health and Safety</a:t>
            </a:r>
          </a:p>
        </p:txBody>
      </p:sp>
      <p:sp>
        <p:nvSpPr>
          <p:cNvPr id="5" name="Text Placeholder 4">
            <a:extLst>
              <a:ext uri="{FF2B5EF4-FFF2-40B4-BE49-F238E27FC236}">
                <a16:creationId xmlns:a16="http://schemas.microsoft.com/office/drawing/2014/main" id="{D78C129E-80A7-44AD-8D35-9CF7ACAAD970}"/>
              </a:ext>
            </a:extLst>
          </p:cNvPr>
          <p:cNvSpPr>
            <a:spLocks noGrp="1"/>
          </p:cNvSpPr>
          <p:nvPr>
            <p:ph type="body" sz="quarter" idx="10"/>
          </p:nvPr>
        </p:nvSpPr>
        <p:spPr>
          <a:xfrm>
            <a:off x="701117" y="4998720"/>
            <a:ext cx="5653649" cy="3116580"/>
          </a:xfrm>
        </p:spPr>
        <p:txBody>
          <a:bodyPr/>
          <a:lstStyle/>
          <a:p>
            <a:r>
              <a:rPr lang="en-GB" dirty="0"/>
              <a:t>Health and Safety</a:t>
            </a:r>
          </a:p>
          <a:p>
            <a:r>
              <a:rPr lang="en-GB" dirty="0"/>
              <a:t>Health and Safety Co-Ordinator</a:t>
            </a:r>
          </a:p>
          <a:p>
            <a:r>
              <a:rPr lang="en-GB" dirty="0"/>
              <a:t>Emergency evacuations</a:t>
            </a:r>
          </a:p>
          <a:p>
            <a:r>
              <a:rPr lang="en-GB" dirty="0"/>
              <a:t>First aid assistance</a:t>
            </a:r>
          </a:p>
          <a:p>
            <a:r>
              <a:rPr lang="en-GB" dirty="0"/>
              <a:t>Employee Assistance</a:t>
            </a:r>
          </a:p>
          <a:p>
            <a:r>
              <a:rPr lang="en-GB" dirty="0"/>
              <a:t>Occupational Health</a:t>
            </a:r>
          </a:p>
          <a:p>
            <a:r>
              <a:rPr lang="en-GB" dirty="0"/>
              <a:t>Staff Wellbeing</a:t>
            </a:r>
          </a:p>
          <a:p>
            <a:r>
              <a:rPr lang="en-GB" dirty="0"/>
              <a:t>Unions</a:t>
            </a:r>
          </a:p>
          <a:p>
            <a:r>
              <a:rPr lang="en-GB" dirty="0"/>
              <a:t>Staff Networks</a:t>
            </a:r>
          </a:p>
          <a:p>
            <a:r>
              <a:rPr lang="en-GB" dirty="0"/>
              <a:t>D&amp;I</a:t>
            </a:r>
          </a:p>
          <a:p>
            <a:r>
              <a:rPr lang="en-GB" dirty="0"/>
              <a:t>Useful Contacts</a:t>
            </a:r>
          </a:p>
          <a:p>
            <a:endParaRPr lang="en-GB" dirty="0"/>
          </a:p>
          <a:p>
            <a:endParaRPr lang="en-GB" dirty="0"/>
          </a:p>
        </p:txBody>
      </p:sp>
      <p:sp>
        <p:nvSpPr>
          <p:cNvPr id="3" name="Slide Number Placeholder 2">
            <a:extLst>
              <a:ext uri="{FF2B5EF4-FFF2-40B4-BE49-F238E27FC236}">
                <a16:creationId xmlns:a16="http://schemas.microsoft.com/office/drawing/2014/main" id="{44D7632C-B99C-4937-A14B-D5646E2ED58C}"/>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26</a:t>
            </a:fld>
            <a:endParaRPr lang="en-GB"/>
          </a:p>
        </p:txBody>
      </p:sp>
    </p:spTree>
    <p:extLst>
      <p:ext uri="{BB962C8B-B14F-4D97-AF65-F5344CB8AC3E}">
        <p14:creationId xmlns:p14="http://schemas.microsoft.com/office/powerpoint/2010/main" val="380777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27</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2992003099"/>
              </p:ext>
            </p:extLst>
          </p:nvPr>
        </p:nvGraphicFramePr>
        <p:xfrm>
          <a:off x="1032573" y="2468535"/>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panose="020B0604020202020204" pitchFamily="34" charset="0"/>
                          <a:cs typeface="Arial" panose="020B0604020202020204" pitchFamily="34" charset="0"/>
                        </a:rPr>
                        <a:t>Please read and familiarise yourself with the </a:t>
                      </a:r>
                      <a:r>
                        <a:rPr lang="en-GB" sz="1200" b="0" dirty="0">
                          <a:latin typeface="Arial" panose="020B0604020202020204" pitchFamily="34" charset="0"/>
                          <a:cs typeface="Arial" panose="020B0604020202020204" pitchFamily="34" charset="0"/>
                          <a:hlinkClick r:id="rId2"/>
                        </a:rPr>
                        <a:t>Fire Health &amp; Safety</a:t>
                      </a:r>
                      <a:r>
                        <a:rPr lang="en-GB" sz="1200" b="0" dirty="0">
                          <a:latin typeface="Arial" panose="020B0604020202020204" pitchFamily="34" charset="0"/>
                          <a:cs typeface="Arial" panose="020B0604020202020204" pitchFamily="34" charset="0"/>
                        </a:rPr>
                        <a:t> Policies. Local HMPPS Fire, Health and Safety Policies will apply to Establishments.</a:t>
                      </a:r>
                    </a:p>
                    <a:p>
                      <a:pPr algn="just"/>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effectLst/>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H&amp;S Co-ordinator for you is your Line Manager. Should you have any queries relating to health and safety,, please email them.</a:t>
                      </a:r>
                    </a:p>
                    <a:p>
                      <a:pPr algn="just"/>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626196"/>
            <a:ext cx="1278688" cy="523220"/>
          </a:xfrm>
          <a:prstGeom prst="rect">
            <a:avLst/>
          </a:prstGeom>
          <a:noFill/>
        </p:spPr>
        <p:txBody>
          <a:bodyPr wrap="square" rtlCol="0">
            <a:spAutoFit/>
          </a:bodyPr>
          <a:lstStyle/>
          <a:p>
            <a:pPr algn="ctr"/>
            <a:r>
              <a:rPr lang="en-GB" sz="1400" b="1" dirty="0"/>
              <a:t>Health &amp; Safety</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4" y="5352192"/>
            <a:ext cx="1413507" cy="523220"/>
          </a:xfrm>
          <a:prstGeom prst="rect">
            <a:avLst/>
          </a:prstGeom>
          <a:noFill/>
        </p:spPr>
        <p:txBody>
          <a:bodyPr wrap="square" rtlCol="0">
            <a:spAutoFit/>
          </a:bodyPr>
          <a:lstStyle/>
          <a:p>
            <a:pPr algn="ctr"/>
            <a:r>
              <a:rPr lang="en-GB" sz="1400" b="1" dirty="0"/>
              <a:t>Emergency Evacuations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380721067"/>
              </p:ext>
            </p:extLst>
          </p:nvPr>
        </p:nvGraphicFramePr>
        <p:xfrm>
          <a:off x="1102740" y="4407136"/>
          <a:ext cx="5565286" cy="5912295"/>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For details on emergency evacuations and in-house evacuations you should refer to the relevant building  on the </a:t>
                      </a:r>
                      <a:r>
                        <a:rPr lang="en-GB" sz="1200" b="0" dirty="0">
                          <a:latin typeface="Arial"/>
                          <a:cs typeface="Arial"/>
                          <a:hlinkClick r:id="rId3"/>
                        </a:rPr>
                        <a:t>Buildings and Facilities </a:t>
                      </a:r>
                      <a:r>
                        <a:rPr lang="en-GB" sz="1200" b="0" dirty="0">
                          <a:latin typeface="Arial"/>
                          <a:cs typeface="Arial"/>
                        </a:rPr>
                        <a:t>web page.  </a:t>
                      </a:r>
                      <a:endParaRPr lang="en-GB" sz="1200" b="0" dirty="0"/>
                    </a:p>
                    <a:p>
                      <a:pPr algn="just"/>
                      <a:r>
                        <a:rPr lang="en-GB" sz="1200" b="0" dirty="0">
                          <a:latin typeface="Arial"/>
                          <a:cs typeface="Arial"/>
                        </a:rPr>
                        <a:t>If you think you may need assistance during an emergency evacuation, please fill out a </a:t>
                      </a:r>
                      <a:r>
                        <a:rPr lang="en-GB" sz="1200" b="0" dirty="0">
                          <a:latin typeface="Arial"/>
                          <a:cs typeface="Arial"/>
                          <a:hlinkClick r:id="rId4"/>
                        </a:rPr>
                        <a:t>Personal Emergency Escape Plan (PEEP)</a:t>
                      </a:r>
                      <a:r>
                        <a:rPr lang="en-GB" sz="1200" b="0" dirty="0">
                          <a:latin typeface="Arial"/>
                          <a:cs typeface="Arial"/>
                        </a:rPr>
                        <a:t> and share it with your line manager straight away. This will detail the procedures for your safe evacuation. </a:t>
                      </a:r>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Details about accessing first aid assistance for the building you are based in can also be found on the </a:t>
                      </a:r>
                      <a:r>
                        <a:rPr lang="en-GB" sz="1200" b="0" dirty="0">
                          <a:latin typeface="Arial" panose="020B0604020202020204" pitchFamily="34" charset="0"/>
                          <a:cs typeface="Arial" panose="020B0604020202020204" pitchFamily="34" charset="0"/>
                          <a:hlinkClick r:id="rId3"/>
                        </a:rPr>
                        <a:t>Buildings and Facilities</a:t>
                      </a:r>
                      <a:r>
                        <a:rPr lang="en-GB" sz="1200" b="0" dirty="0">
                          <a:latin typeface="Arial" panose="020B0604020202020204" pitchFamily="34" charset="0"/>
                          <a:cs typeface="Arial" panose="020B0604020202020204" pitchFamily="34" charset="0"/>
                        </a:rPr>
                        <a:t> page.   Please advise your line manager if you have a medical condition that may impact you at work, for example, if you suffer from allergies and carry an epi pen. Such conditions can be conveyed in written/electronic format as “</a:t>
                      </a:r>
                      <a:r>
                        <a:rPr lang="en-GB" sz="1200" b="0" dirty="0">
                          <a:latin typeface="Arial" panose="020B0604020202020204" pitchFamily="34" charset="0"/>
                          <a:cs typeface="Arial" panose="020B0604020202020204" pitchFamily="34" charset="0"/>
                          <a:hlinkClick r:id="rId5"/>
                        </a:rPr>
                        <a:t>Workplace Adjustment Passports</a:t>
                      </a:r>
                      <a:r>
                        <a:rPr lang="en-GB" sz="1200" b="0" dirty="0">
                          <a:latin typeface="Arial" panose="020B0604020202020204" pitchFamily="34" charset="0"/>
                          <a:cs typeface="Arial" panose="020B0604020202020204" pitchFamily="34" charset="0"/>
                        </a:rPr>
                        <a:t>” (WAP), and individuals can carry them forward between different jobs.</a:t>
                      </a:r>
                      <a:r>
                        <a:rPr lang="en-GB" sz="1200" dirty="0"/>
                        <a:t>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HMPPS and MoJ Employee Assistance provider (EAP) is PAM Assist. EAP services will continue to offer a wide range of support to staff including confidential advice on personal, social or work-related problems. Please visit the </a:t>
                      </a:r>
                      <a:r>
                        <a:rPr lang="en-GB" sz="1200" b="0" dirty="0">
                          <a:latin typeface="Arial" panose="020B0604020202020204" pitchFamily="34" charset="0"/>
                          <a:cs typeface="Arial" panose="020B0604020202020204" pitchFamily="34" charset="0"/>
                          <a:hlinkClick r:id="rId6"/>
                        </a:rPr>
                        <a:t>Intranet</a:t>
                      </a:r>
                      <a:r>
                        <a:rPr lang="en-GB" sz="1200" b="0" dirty="0">
                          <a:latin typeface="Arial" panose="020B0604020202020204" pitchFamily="34" charset="0"/>
                          <a:cs typeface="Arial" panose="020B0604020202020204" pitchFamily="34" charset="0"/>
                        </a:rPr>
                        <a:t> for further details.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Relevant information on Occupational Health can be found on </a:t>
                      </a:r>
                      <a:r>
                        <a:rPr lang="en-GB" sz="1200" b="0" dirty="0" err="1">
                          <a:latin typeface="Arial" panose="020B0604020202020204" pitchFamily="34" charset="0"/>
                          <a:cs typeface="Arial" panose="020B0604020202020204" pitchFamily="34" charset="0"/>
                        </a:rPr>
                        <a:t>MyHub</a:t>
                      </a:r>
                      <a:r>
                        <a:rPr lang="en-GB" sz="1200" b="0" dirty="0">
                          <a:latin typeface="Arial" panose="020B060402020202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hlinkClick r:id="rId7"/>
                        </a:rPr>
                        <a:t>Her Majesty's Prison and Probation Service | Occupational Health (HMPPS Connect) (sscl.com)</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latin typeface="Arial"/>
                        <a:cs typeface="Arial"/>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pic>
        <p:nvPicPr>
          <p:cNvPr id="14" name="Picture 13" descr="Text, calendar&#10;&#10;Description automatically generated">
            <a:extLst>
              <a:ext uri="{FF2B5EF4-FFF2-40B4-BE49-F238E27FC236}">
                <a16:creationId xmlns:a16="http://schemas.microsoft.com/office/drawing/2014/main" id="{CC8CD344-ACF5-4E9E-8577-5FD290F65C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260" y="4379543"/>
            <a:ext cx="1243183" cy="94505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CA5A4A-EF86-4DCF-9882-A4CD279D6B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733" y="6183102"/>
            <a:ext cx="1121097" cy="1121097"/>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236591"/>
            <a:ext cx="1413507" cy="523220"/>
          </a:xfrm>
          <a:prstGeom prst="rect">
            <a:avLst/>
          </a:prstGeom>
          <a:noFill/>
        </p:spPr>
        <p:txBody>
          <a:bodyPr wrap="square" rtlCol="0">
            <a:spAutoFit/>
          </a:bodyPr>
          <a:lstStyle/>
          <a:p>
            <a:pPr algn="ctr"/>
            <a:r>
              <a:rPr lang="en-GB" sz="1400" b="1" dirty="0"/>
              <a:t>First Aid Assistance</a:t>
            </a:r>
          </a:p>
        </p:txBody>
      </p:sp>
      <p:pic>
        <p:nvPicPr>
          <p:cNvPr id="18" name="Picture 17">
            <a:extLst>
              <a:ext uri="{FF2B5EF4-FFF2-40B4-BE49-F238E27FC236}">
                <a16:creationId xmlns:a16="http://schemas.microsoft.com/office/drawing/2014/main" id="{326CCEA8-8710-4626-A898-BABBF9F98A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42" y="7783320"/>
            <a:ext cx="1586792" cy="1586792"/>
          </a:xfrm>
          <a:prstGeom prst="rect">
            <a:avLst/>
          </a:prstGeom>
        </p:spPr>
      </p:pic>
      <p:sp>
        <p:nvSpPr>
          <p:cNvPr id="19" name="TextBox 18">
            <a:extLst>
              <a:ext uri="{FF2B5EF4-FFF2-40B4-BE49-F238E27FC236}">
                <a16:creationId xmlns:a16="http://schemas.microsoft.com/office/drawing/2014/main" id="{6BB4B5DB-FD3F-42B8-BA97-1FAF3E7FA4EC}"/>
              </a:ext>
            </a:extLst>
          </p:cNvPr>
          <p:cNvSpPr txBox="1"/>
          <p:nvPr/>
        </p:nvSpPr>
        <p:spPr>
          <a:xfrm>
            <a:off x="406799" y="9178360"/>
            <a:ext cx="1734816" cy="738664"/>
          </a:xfrm>
          <a:prstGeom prst="rect">
            <a:avLst/>
          </a:prstGeom>
          <a:noFill/>
        </p:spPr>
        <p:txBody>
          <a:bodyPr wrap="square" rtlCol="0">
            <a:spAutoFit/>
          </a:bodyPr>
          <a:lstStyle/>
          <a:p>
            <a:pPr algn="ctr"/>
            <a:r>
              <a:rPr lang="en-GB" sz="1400" b="1" dirty="0"/>
              <a:t>Employee Assistance &amp; Occupational Health</a:t>
            </a:r>
          </a:p>
        </p:txBody>
      </p:sp>
    </p:spTree>
    <p:extLst>
      <p:ext uri="{BB962C8B-B14F-4D97-AF65-F5344CB8AC3E}">
        <p14:creationId xmlns:p14="http://schemas.microsoft.com/office/powerpoint/2010/main" val="170831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053428495"/>
              </p:ext>
            </p:extLst>
          </p:nvPr>
        </p:nvGraphicFramePr>
        <p:xfrm>
          <a:off x="1153252" y="2478530"/>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aims to create a work environment that supports employee health and wellbeing. Please visit  the </a:t>
                      </a:r>
                      <a:r>
                        <a:rPr lang="en-GB" sz="1200" b="0" dirty="0" err="1">
                          <a:latin typeface="Arial"/>
                          <a:cs typeface="Arial"/>
                          <a:hlinkClick r:id="rId2"/>
                        </a:rPr>
                        <a:t>MoJ's</a:t>
                      </a:r>
                      <a:r>
                        <a:rPr lang="en-GB" sz="1200" b="0" dirty="0">
                          <a:latin typeface="Arial"/>
                          <a:cs typeface="Arial"/>
                          <a:hlinkClick r:id="rId2"/>
                        </a:rPr>
                        <a:t> wellbeing pages</a:t>
                      </a:r>
                      <a:r>
                        <a:rPr lang="en-GB" sz="1200" b="0" dirty="0">
                          <a:latin typeface="Arial"/>
                          <a:cs typeface="Arial"/>
                        </a:rPr>
                        <a:t> to find out about the support that is on offer. You can find additional information about other benefits available to staff such as the ‘cycle to work’ scheme and deals on travel, food and entertainment </a:t>
                      </a:r>
                      <a:r>
                        <a:rPr lang="en-GB" sz="1200" b="0" dirty="0">
                          <a:latin typeface="Arial"/>
                          <a:cs typeface="Arial"/>
                          <a:hlinkClick r:id="rId3"/>
                        </a:rPr>
                        <a:t>here</a:t>
                      </a:r>
                      <a:r>
                        <a:rPr lang="en-GB" sz="1200" b="0" dirty="0">
                          <a:latin typeface="Arial"/>
                          <a:cs typeface="Arial"/>
                        </a:rPr>
                        <a:t>.</a:t>
                      </a:r>
                    </a:p>
                    <a:p>
                      <a:pPr algn="just"/>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3" y="3626196"/>
            <a:ext cx="1413507" cy="307777"/>
          </a:xfrm>
          <a:prstGeom prst="rect">
            <a:avLst/>
          </a:prstGeom>
          <a:noFill/>
        </p:spPr>
        <p:txBody>
          <a:bodyPr wrap="square" rtlCol="0">
            <a:spAutoFit/>
          </a:bodyPr>
          <a:lstStyle/>
          <a:p>
            <a:pPr algn="ctr"/>
            <a:r>
              <a:rPr lang="en-GB" sz="1400" b="1" dirty="0"/>
              <a:t>Staff wellbeing</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3" y="5186917"/>
            <a:ext cx="1413507" cy="307777"/>
          </a:xfrm>
          <a:prstGeom prst="rect">
            <a:avLst/>
          </a:prstGeom>
          <a:noFill/>
        </p:spPr>
        <p:txBody>
          <a:bodyPr wrap="square" rtlCol="0">
            <a:spAutoFit/>
          </a:bodyPr>
          <a:lstStyle/>
          <a:p>
            <a:pPr algn="ctr"/>
            <a:r>
              <a:rPr lang="en-GB" sz="1400" b="1" dirty="0"/>
              <a:t>Unions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387398880"/>
              </p:ext>
            </p:extLst>
          </p:nvPr>
        </p:nvGraphicFramePr>
        <p:xfrm>
          <a:off x="1128838" y="3969586"/>
          <a:ext cx="5565286" cy="5797868"/>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GB" sz="1200" b="0" dirty="0">
                          <a:latin typeface="Arial" panose="020B0604020202020204" pitchFamily="34" charset="0"/>
                          <a:cs typeface="Arial" panose="020B0604020202020204" pitchFamily="34" charset="0"/>
                        </a:rPr>
                        <a:t>Further information on the recognised Trade Unions can be found here:</a:t>
                      </a:r>
                    </a:p>
                    <a:p>
                      <a:pPr fontAlgn="base"/>
                      <a:r>
                        <a:rPr lang="en-GB" sz="1200" b="0" dirty="0">
                          <a:latin typeface="Arial" panose="020B0604020202020204" pitchFamily="34" charset="0"/>
                          <a:cs typeface="Arial" panose="020B0604020202020204" pitchFamily="34" charset="0"/>
                        </a:rPr>
                        <a:t>NPS: </a:t>
                      </a:r>
                      <a:r>
                        <a:rPr lang="en-GB" sz="1200" b="0" dirty="0">
                          <a:latin typeface="Arial" panose="020B0604020202020204" pitchFamily="34" charset="0"/>
                          <a:cs typeface="Arial" panose="020B0604020202020204" pitchFamily="34" charset="0"/>
                          <a:hlinkClick r:id="rId4"/>
                        </a:rPr>
                        <a:t>Learning about our Trade Unions – Welcome Hub (hmppsintranet.org.uk)</a:t>
                      </a:r>
                      <a:endParaRPr lang="en-GB" sz="1200" b="0" dirty="0">
                        <a:latin typeface="Arial" panose="020B0604020202020204" pitchFamily="34" charset="0"/>
                        <a:cs typeface="Arial" panose="020B0604020202020204" pitchFamily="34" charset="0"/>
                      </a:endParaRPr>
                    </a:p>
                    <a:p>
                      <a:pPr fontAlgn="base"/>
                      <a:endParaRPr lang="en-GB" sz="1200" b="0" dirty="0">
                        <a:latin typeface="Arial" panose="020B0604020202020204" pitchFamily="34" charset="0"/>
                        <a:cs typeface="Arial" panose="020B0604020202020204" pitchFamily="34" charset="0"/>
                      </a:endParaRPr>
                    </a:p>
                    <a:p>
                      <a:pPr algn="just" defTabSz="914271">
                        <a:spcAft>
                          <a:spcPts val="0"/>
                        </a:spcAft>
                        <a:defRPr/>
                      </a:pPr>
                      <a:endParaRPr lang="en-GB" sz="1200" b="0" dirty="0">
                        <a:solidFill>
                          <a:prstClr val="black"/>
                        </a:solidFill>
                        <a:latin typeface="Arial"/>
                        <a:cs typeface="Arial"/>
                      </a:endParaRPr>
                    </a:p>
                    <a:p>
                      <a:pPr algn="just" defTabSz="914271">
                        <a:spcAft>
                          <a:spcPts val="0"/>
                        </a:spcAft>
                        <a:defRPr/>
                      </a:pPr>
                      <a:endParaRPr lang="en-GB" sz="1200" b="0" dirty="0">
                        <a:solidFill>
                          <a:prstClr val="black"/>
                        </a:solidFill>
                        <a:latin typeface="Arial"/>
                        <a:cs typeface="Arial"/>
                      </a:endParaRPr>
                    </a:p>
                    <a:p>
                      <a:pPr fontAlgn="base"/>
                      <a:endParaRPr lang="en-GB" sz="1200" dirty="0"/>
                    </a:p>
                    <a:p>
                      <a:pPr fontAlgn="base"/>
                      <a:r>
                        <a:rPr lang="en-GB" sz="1200" b="0" dirty="0">
                          <a:latin typeface="Arial" panose="020B0604020202020204" pitchFamily="34" charset="0"/>
                          <a:cs typeface="Arial" panose="020B0604020202020204" pitchFamily="34" charset="0"/>
                        </a:rPr>
                        <a:t>An overview of all staff networks can be found here: </a:t>
                      </a:r>
                      <a:r>
                        <a:rPr lang="en-GB" sz="1200" b="0" dirty="0">
                          <a:latin typeface="Arial" panose="020B0604020202020204" pitchFamily="34" charset="0"/>
                          <a:cs typeface="Arial" panose="020B0604020202020204" pitchFamily="34" charset="0"/>
                          <a:hlinkClick r:id="rId5"/>
                        </a:rPr>
                        <a:t>MOJ and HMPPS staff networks – Welcome Hub (hmppsintranet.org.uk)</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MoJ is striving to build a world class organisation that is open and inclusive and truly values and celebrates the diversity of its workforce and can understand and serve the needs of the diverse society of which we are a part. This is regardless of social background, gender, age, ethnicity, sexual orientation, beliefs, disabilities or long-term illness or caring responsibilities.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Our aim is to build a strong and successful workplace with a workforce that at every level reflects the diversity of the society in which we deliver our services. Further information can be found here: </a:t>
                      </a:r>
                      <a:r>
                        <a:rPr lang="en-GB" sz="1200" b="0" dirty="0">
                          <a:latin typeface="Arial" panose="020B0604020202020204" pitchFamily="34" charset="0"/>
                          <a:cs typeface="Arial" panose="020B0604020202020204" pitchFamily="34" charset="0"/>
                          <a:hlinkClick r:id="rId6"/>
                        </a:rPr>
                        <a:t>https://intranet.justice.gov.uk/guidance/equality-and-diversity/</a:t>
                      </a:r>
                      <a:endParaRPr lang="en-GB" sz="1200" b="0" dirty="0">
                        <a:latin typeface="Arial" panose="020B0604020202020204" pitchFamily="34" charset="0"/>
                        <a:cs typeface="Arial" panose="020B0604020202020204" pitchFamily="34" charset="0"/>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071491"/>
            <a:ext cx="1413507" cy="307777"/>
          </a:xfrm>
          <a:prstGeom prst="rect">
            <a:avLst/>
          </a:prstGeom>
          <a:noFill/>
        </p:spPr>
        <p:txBody>
          <a:bodyPr wrap="square" rtlCol="0">
            <a:spAutoFit/>
          </a:bodyPr>
          <a:lstStyle/>
          <a:p>
            <a:pPr algn="ctr"/>
            <a:r>
              <a:rPr lang="en-GB" sz="1400" b="1" dirty="0"/>
              <a:t>Staff Networks</a:t>
            </a:r>
          </a:p>
        </p:txBody>
      </p:sp>
      <p:sp>
        <p:nvSpPr>
          <p:cNvPr id="19" name="TextBox 18">
            <a:extLst>
              <a:ext uri="{FF2B5EF4-FFF2-40B4-BE49-F238E27FC236}">
                <a16:creationId xmlns:a16="http://schemas.microsoft.com/office/drawing/2014/main" id="{6BB4B5DB-FD3F-42B8-BA97-1FAF3E7FA4EC}"/>
              </a:ext>
            </a:extLst>
          </p:cNvPr>
          <p:cNvSpPr txBox="1"/>
          <p:nvPr/>
        </p:nvSpPr>
        <p:spPr>
          <a:xfrm>
            <a:off x="355999" y="9076760"/>
            <a:ext cx="1734816" cy="307777"/>
          </a:xfrm>
          <a:prstGeom prst="rect">
            <a:avLst/>
          </a:prstGeom>
          <a:noFill/>
        </p:spPr>
        <p:txBody>
          <a:bodyPr wrap="square" rtlCol="0">
            <a:spAutoFit/>
          </a:bodyPr>
          <a:lstStyle/>
          <a:p>
            <a:pPr algn="ctr"/>
            <a:r>
              <a:rPr lang="en-GB" sz="1400" b="1" dirty="0"/>
              <a:t>Diversity &amp; Inclusion</a:t>
            </a: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59" y="3869055"/>
            <a:ext cx="1586793" cy="1586793"/>
          </a:xfrm>
          <a:prstGeom prst="rect">
            <a:avLst/>
          </a:prstGeom>
        </p:spPr>
      </p:pic>
      <p:pic>
        <p:nvPicPr>
          <p:cNvPr id="9" name="Picture 8">
            <a:extLst>
              <a:ext uri="{FF2B5EF4-FFF2-40B4-BE49-F238E27FC236}">
                <a16:creationId xmlns:a16="http://schemas.microsoft.com/office/drawing/2014/main" id="{C5330864-6261-4462-9C06-2800AD9292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5779995"/>
            <a:ext cx="1890568" cy="1247775"/>
          </a:xfrm>
          <a:prstGeom prst="rect">
            <a:avLst/>
          </a:prstGeom>
        </p:spPr>
      </p:pic>
      <p:pic>
        <p:nvPicPr>
          <p:cNvPr id="11" name="Picture 10" descr="A picture containing text, posing, group&#10;&#10;Description automatically generated">
            <a:extLst>
              <a:ext uri="{FF2B5EF4-FFF2-40B4-BE49-F238E27FC236}">
                <a16:creationId xmlns:a16="http://schemas.microsoft.com/office/drawing/2014/main" id="{8DA4AF73-E1D9-48C5-A262-37D2888FC4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610" y="7700883"/>
            <a:ext cx="2042450" cy="1313976"/>
          </a:xfrm>
          <a:prstGeom prst="rect">
            <a:avLst/>
          </a:prstGeom>
        </p:spPr>
      </p:pic>
    </p:spTree>
    <p:extLst>
      <p:ext uri="{BB962C8B-B14F-4D97-AF65-F5344CB8AC3E}">
        <p14:creationId xmlns:p14="http://schemas.microsoft.com/office/powerpoint/2010/main" val="63353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6"/>
            <a:ext cx="1586792" cy="1257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615553"/>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Useful Contacts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09" y="2298013"/>
            <a:ext cx="1586793" cy="1586793"/>
          </a:xfrm>
          <a:prstGeom prst="rect">
            <a:avLst/>
          </a:prstGeom>
        </p:spPr>
      </p:pic>
      <p:graphicFrame>
        <p:nvGraphicFramePr>
          <p:cNvPr id="15" name="Table 14">
            <a:extLst>
              <a:ext uri="{FF2B5EF4-FFF2-40B4-BE49-F238E27FC236}">
                <a16:creationId xmlns:a16="http://schemas.microsoft.com/office/drawing/2014/main" id="{8E39E088-94D3-442E-A3C5-A8070CD34B6D}"/>
              </a:ext>
            </a:extLst>
          </p:cNvPr>
          <p:cNvGraphicFramePr>
            <a:graphicFrameLocks noGrp="1"/>
          </p:cNvGraphicFramePr>
          <p:nvPr>
            <p:extLst>
              <p:ext uri="{D42A27DB-BD31-4B8C-83A1-F6EECF244321}">
                <p14:modId xmlns:p14="http://schemas.microsoft.com/office/powerpoint/2010/main" val="1627647685"/>
              </p:ext>
            </p:extLst>
          </p:nvPr>
        </p:nvGraphicFramePr>
        <p:xfrm>
          <a:off x="420109" y="4173455"/>
          <a:ext cx="6152089" cy="1306940"/>
        </p:xfrm>
        <a:graphic>
          <a:graphicData uri="http://schemas.openxmlformats.org/drawingml/2006/table">
            <a:tbl>
              <a:tblPr firstRow="1" firstCol="1" bandRow="1">
                <a:tableStyleId>{BDBED569-4797-4DF1-A0F4-6AAB3CD982D8}</a:tableStyleId>
              </a:tblPr>
              <a:tblGrid>
                <a:gridCol w="3050749">
                  <a:extLst>
                    <a:ext uri="{9D8B030D-6E8A-4147-A177-3AD203B41FA5}">
                      <a16:colId xmlns:a16="http://schemas.microsoft.com/office/drawing/2014/main" val="436145370"/>
                    </a:ext>
                  </a:extLst>
                </a:gridCol>
                <a:gridCol w="3101340">
                  <a:extLst>
                    <a:ext uri="{9D8B030D-6E8A-4147-A177-3AD203B41FA5}">
                      <a16:colId xmlns:a16="http://schemas.microsoft.com/office/drawing/2014/main" val="3967819151"/>
                    </a:ext>
                  </a:extLst>
                </a:gridCol>
              </a:tblGrid>
              <a:tr h="240934">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Issue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latin typeface="Arial" panose="020B0604020202020204" pitchFamily="34" charset="0"/>
                          <a:cs typeface="Arial" panose="020B0604020202020204" pitchFamily="34" charset="0"/>
                        </a:rPr>
                        <a:t>Contact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9874322"/>
                  </a:ext>
                </a:extLst>
              </a:tr>
              <a:tr h="493045">
                <a:tc>
                  <a:txBody>
                    <a:bodyPr/>
                    <a:lstStyle/>
                    <a:p>
                      <a:pPr>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Link to all SSCL contacts (HR, Finance etc.)</a:t>
                      </a: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3"/>
                        </a:rPr>
                        <a:t>Ministry of Justice | Contacting Shared Services Connected Limited (SSCL)</a:t>
                      </a: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1961406"/>
                  </a:ext>
                </a:extLst>
              </a:tr>
              <a:tr h="493045">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FAQ</a:t>
                      </a:r>
                    </a:p>
                    <a:p>
                      <a:pPr>
                        <a:lnSpc>
                          <a:spcPct val="107000"/>
                        </a:lnSpc>
                        <a:spcAft>
                          <a:spcPts val="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4"/>
                        </a:rPr>
                        <a:t>FAQs – Welcome Hub (hmppsintranet.org.uk)</a:t>
                      </a:r>
                      <a:endParaRPr lang="en-GB" sz="1200" dirty="0">
                        <a:effectLst/>
                        <a:latin typeface="Arial" panose="020B0604020202020204" pitchFamily="34" charset="0"/>
                        <a:cs typeface="Arial" panose="020B0604020202020204" pitchFamily="34" charset="0"/>
                      </a:endParaRPr>
                    </a:p>
                    <a:p>
                      <a:pPr algn="ct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7475700"/>
                  </a:ext>
                </a:extLst>
              </a:tr>
            </a:tbl>
          </a:graphicData>
        </a:graphic>
      </p:graphicFrame>
      <p:sp>
        <p:nvSpPr>
          <p:cNvPr id="10" name="Rectangle 9">
            <a:extLst>
              <a:ext uri="{FF2B5EF4-FFF2-40B4-BE49-F238E27FC236}">
                <a16:creationId xmlns:a16="http://schemas.microsoft.com/office/drawing/2014/main" id="{B3752827-1AAF-4832-948A-4ACA49BCAB43}"/>
              </a:ext>
            </a:extLst>
          </p:cNvPr>
          <p:cNvSpPr/>
          <p:nvPr/>
        </p:nvSpPr>
        <p:spPr>
          <a:xfrm>
            <a:off x="366245" y="6044403"/>
            <a:ext cx="5976075"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Where can you direct questions, comments or concerns? </a:t>
            </a:r>
          </a:p>
          <a:p>
            <a:r>
              <a:rPr lang="en-GB" sz="1200" dirty="0">
                <a:latin typeface="Arial" panose="020B0604020202020204" pitchFamily="34" charset="0"/>
                <a:cs typeface="Arial" panose="020B0604020202020204" pitchFamily="34" charset="0"/>
              </a:rPr>
              <a:t>Please email:</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5"/>
              </a:rPr>
              <a:t>PDFMO@justice.gov.uk</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608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Right Triangle 2" descr="Decorative background" title="Decorative background"/>
          <p:cNvSpPr/>
          <p:nvPr/>
        </p:nvSpPr>
        <p:spPr>
          <a:xfrm flipV="1">
            <a:off x="171450" y="170561"/>
            <a:ext cx="6284233" cy="2950483"/>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30200" y="292100"/>
            <a:ext cx="19774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Welcome</a:t>
            </a:r>
          </a:p>
        </p:txBody>
      </p:sp>
      <p:sp>
        <p:nvSpPr>
          <p:cNvPr id="5" name="TextBox 4"/>
          <p:cNvSpPr txBox="1"/>
          <p:nvPr/>
        </p:nvSpPr>
        <p:spPr>
          <a:xfrm>
            <a:off x="1690822" y="3184276"/>
            <a:ext cx="4354378" cy="104775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00577B"/>
                </a:solidFill>
                <a:effectLst/>
                <a:uLnTx/>
                <a:uFillTx/>
                <a:latin typeface="Arial" panose="020B0604020202020204" pitchFamily="34" charset="0"/>
                <a:ea typeface="+mn-ea"/>
                <a:cs typeface="Arial" panose="020B0604020202020204" pitchFamily="34" charset="0"/>
              </a:rPr>
              <a:t>Message from Jenni Borg,</a:t>
            </a:r>
            <a:br>
              <a:rPr kumimoji="0" lang="en-GB" sz="2400" b="1" i="0" u="none" strike="noStrike" kern="1200" cap="none" spc="0" normalizeH="0" baseline="0" noProof="0" dirty="0">
                <a:ln>
                  <a:noFill/>
                </a:ln>
                <a:solidFill>
                  <a:srgbClr val="00577B"/>
                </a:solidFill>
                <a:effectLst/>
                <a:uLnTx/>
                <a:uFillTx/>
                <a:latin typeface="Arial" panose="020B0604020202020204" pitchFamily="34" charset="0"/>
                <a:ea typeface="+mn-ea"/>
                <a:cs typeface="Arial" panose="020B0604020202020204" pitchFamily="34" charset="0"/>
              </a:rPr>
            </a:br>
            <a:r>
              <a:rPr kumimoji="0" lang="en-GB" sz="2400" b="1" i="0" u="none" strike="noStrike" kern="1200" cap="none" spc="0" normalizeH="0" baseline="0" noProof="0" dirty="0">
                <a:ln>
                  <a:noFill/>
                </a:ln>
                <a:solidFill>
                  <a:srgbClr val="00577B"/>
                </a:solidFill>
                <a:effectLst/>
                <a:uLnTx/>
                <a:uFillTx/>
                <a:latin typeface="Arial" panose="020B0604020202020204" pitchFamily="34" charset="0"/>
                <a:ea typeface="+mn-ea"/>
                <a:cs typeface="Arial" panose="020B0604020202020204" pitchFamily="34" charset="0"/>
              </a:rPr>
              <a:t>Interim Director of MoJ Project Delivery</a:t>
            </a:r>
            <a:endParaRPr kumimoji="0" lang="en-GB" sz="1200" b="0" i="0" u="none" strike="noStrike" kern="1200" cap="none" spc="0" normalizeH="0" baseline="0" noProof="0" dirty="0">
              <a:ln>
                <a:noFill/>
              </a:ln>
              <a:solidFill>
                <a:srgbClr val="00577B"/>
              </a:solidFill>
              <a:effectLst/>
              <a:uLnTx/>
              <a:uFillTx/>
              <a:latin typeface="Arial" panose="020B0604020202020204" pitchFamily="34" charset="0"/>
              <a:ea typeface="+mn-ea"/>
              <a:cs typeface="Arial" panose="020B0604020202020204" pitchFamily="34" charset="0"/>
            </a:endParaRP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238521"/>
            <a:ext cx="431822" cy="742988"/>
          </a:xfrm>
          <a:prstGeom prst="rect">
            <a:avLst/>
          </a:prstGeom>
        </p:spPr>
      </p:pic>
      <p:sp>
        <p:nvSpPr>
          <p:cNvPr id="7" name="TextBox 6"/>
          <p:cNvSpPr txBox="1"/>
          <p:nvPr/>
        </p:nvSpPr>
        <p:spPr>
          <a:xfrm>
            <a:off x="330200" y="872698"/>
            <a:ext cx="30348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the Project Delivery Function</a:t>
            </a:r>
          </a:p>
        </p:txBody>
      </p:sp>
      <p:sp>
        <p:nvSpPr>
          <p:cNvPr id="2" name="TextBox 1"/>
          <p:cNvSpPr txBox="1"/>
          <p:nvPr/>
        </p:nvSpPr>
        <p:spPr>
          <a:xfrm>
            <a:off x="262622" y="4784257"/>
            <a:ext cx="6271555" cy="37845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Welcome to the Ministry of Justice and the Project Delivery Function.</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joining us with the Ministry of Justice Project Delivery Function.  A project delivery role within the MoJ will see you joining one of the most ambitious reform agendas in Whitehall.  </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we are to have safe and secure prisons, a modern and efficient courts system and a smaller, smarter organisation, the department needs to be great at delivering change. </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role within the MoJ will be challenging, rewarding as well as an opportunity for you to contribute to some of the largest National projects currently taking place within the Civil Service. </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projects we have to offer will give you numerous opportunities to develop your skills. </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an exciting time to be involved in projects.</a:t>
            </a:r>
          </a:p>
          <a:p>
            <a:pPr marL="0" marR="0" lvl="0" indent="0" algn="l" defTabSz="914400" rtl="0" eaLnBrk="1" fontAlgn="auto" latinLnBrk="0" hangingPunct="1">
              <a:lnSpc>
                <a:spcPct val="100000"/>
              </a:lnSpc>
              <a:spcBef>
                <a:spcPts val="0"/>
              </a:spcBef>
              <a:spcAft>
                <a:spcPts val="11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Jenni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E7111D1-F4CB-4662-B83A-4F3D51C03638}"/>
              </a:ext>
            </a:extLst>
          </p:cNvPr>
          <p:cNvPicPr>
            <a:picLocks noChangeAspect="1"/>
          </p:cNvPicPr>
          <p:nvPr/>
        </p:nvPicPr>
        <p:blipFill rotWithShape="1">
          <a:blip r:embed="rId4"/>
          <a:srcRect t="13728" r="13471"/>
          <a:stretch/>
        </p:blipFill>
        <p:spPr>
          <a:xfrm>
            <a:off x="484013" y="3136880"/>
            <a:ext cx="1079744" cy="1435373"/>
          </a:xfrm>
          <a:prstGeom prst="rect">
            <a:avLst/>
          </a:prstGeom>
        </p:spPr>
      </p:pic>
    </p:spTree>
    <p:extLst>
      <p:ext uri="{BB962C8B-B14F-4D97-AF65-F5344CB8AC3E}">
        <p14:creationId xmlns:p14="http://schemas.microsoft.com/office/powerpoint/2010/main" val="352452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FC317-8922-4529-88F9-EC5ECC4F32D1}"/>
              </a:ext>
            </a:extLst>
          </p:cNvPr>
          <p:cNvSpPr>
            <a:spLocks noGrp="1"/>
          </p:cNvSpPr>
          <p:nvPr>
            <p:ph idx="1"/>
          </p:nvPr>
        </p:nvSpPr>
        <p:spPr>
          <a:xfrm>
            <a:off x="327661" y="1182626"/>
            <a:ext cx="6202680" cy="2662267"/>
          </a:xfrm>
        </p:spPr>
        <p:txBody>
          <a:bodyPr/>
          <a:lstStyle/>
          <a:p>
            <a:r>
              <a:rPr lang="en-GB" sz="1400" b="1" u="sng" dirty="0"/>
              <a:t>Staff Checklist</a:t>
            </a:r>
          </a:p>
          <a:p>
            <a:endParaRPr lang="en-GB" sz="1200" dirty="0"/>
          </a:p>
          <a:p>
            <a:r>
              <a:rPr lang="en-GB" sz="1200" dirty="0"/>
              <a:t> </a:t>
            </a:r>
          </a:p>
          <a:p>
            <a:endParaRPr lang="en-GB" sz="1200" dirty="0"/>
          </a:p>
          <a:p>
            <a:endParaRPr lang="en-GB" sz="1200" dirty="0"/>
          </a:p>
          <a:p>
            <a:endParaRPr lang="en-GB" sz="1200" dirty="0"/>
          </a:p>
          <a:p>
            <a:pPr marL="171426" indent="-171426">
              <a:buFont typeface="Arial" panose="020B0604020202020204" pitchFamily="34" charset="0"/>
              <a:buChar char="•"/>
            </a:pPr>
            <a:endParaRPr lang="en-GB" sz="1200" dirty="0"/>
          </a:p>
          <a:p>
            <a:endParaRPr lang="en-GB" sz="1200" dirty="0"/>
          </a:p>
          <a:p>
            <a:pPr marL="171426" indent="-171426">
              <a:buFontTx/>
              <a:buChar char="-"/>
            </a:pPr>
            <a:endParaRPr lang="en-GB" sz="1200" dirty="0"/>
          </a:p>
          <a:p>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endParaRPr lang="en-GB" sz="1200" dirty="0"/>
          </a:p>
          <a:p>
            <a:endParaRPr lang="en-GB" sz="1200" dirty="0"/>
          </a:p>
          <a:p>
            <a:pPr marL="171426" indent="-171426">
              <a:buFontTx/>
              <a:buChar char="-"/>
            </a:pPr>
            <a:endParaRPr lang="en-GB" sz="1200" dirty="0"/>
          </a:p>
        </p:txBody>
      </p:sp>
      <p:sp>
        <p:nvSpPr>
          <p:cNvPr id="3" name="Slide Number Placeholder 2">
            <a:extLst>
              <a:ext uri="{FF2B5EF4-FFF2-40B4-BE49-F238E27FC236}">
                <a16:creationId xmlns:a16="http://schemas.microsoft.com/office/drawing/2014/main" id="{AEC6CB1E-E2A1-4930-8E34-B336522C547C}"/>
              </a:ext>
            </a:extLst>
          </p:cNvPr>
          <p:cNvSpPr>
            <a:spLocks noGrp="1"/>
          </p:cNvSpPr>
          <p:nvPr>
            <p:ph type="sldNum" sz="quarter" idx="12"/>
          </p:nvPr>
        </p:nvSpPr>
        <p:spPr/>
        <p:txBody>
          <a:bodyPr/>
          <a:lstStyle/>
          <a:p>
            <a:r>
              <a:rPr lang="en-GB"/>
              <a:t>6</a:t>
            </a:r>
          </a:p>
        </p:txBody>
      </p:sp>
      <p:sp>
        <p:nvSpPr>
          <p:cNvPr id="8" name="TextBox 7">
            <a:extLst>
              <a:ext uri="{FF2B5EF4-FFF2-40B4-BE49-F238E27FC236}">
                <a16:creationId xmlns:a16="http://schemas.microsoft.com/office/drawing/2014/main" id="{B0E3D00F-9585-4ABC-8E55-50DA17CFA241}"/>
              </a:ext>
            </a:extLst>
          </p:cNvPr>
          <p:cNvSpPr txBox="1"/>
          <p:nvPr/>
        </p:nvSpPr>
        <p:spPr>
          <a:xfrm>
            <a:off x="171450" y="9258300"/>
            <a:ext cx="6545999" cy="369332"/>
          </a:xfrm>
          <a:prstGeom prst="rect">
            <a:avLst/>
          </a:prstGeom>
          <a:solidFill>
            <a:schemeClr val="bg1"/>
          </a:solidFill>
        </p:spPr>
        <p:txBody>
          <a:bodyPr wrap="square" rtlCol="0">
            <a:spAutoFit/>
          </a:bodyPr>
          <a:lstStyle/>
          <a:p>
            <a:endParaRPr lang="en-GB"/>
          </a:p>
        </p:txBody>
      </p:sp>
      <p:pic>
        <p:nvPicPr>
          <p:cNvPr id="2055" name="Picture 10" descr="List clipart check list, List check list Transparent FREE for download on  WebStockReview 2021">
            <a:extLst>
              <a:ext uri="{FF2B5EF4-FFF2-40B4-BE49-F238E27FC236}">
                <a16:creationId xmlns:a16="http://schemas.microsoft.com/office/drawing/2014/main" id="{EA7C2C04-45EF-40AC-A9E4-2618D464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050"/>
            <a:ext cx="390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8">
            <a:extLst>
              <a:ext uri="{FF2B5EF4-FFF2-40B4-BE49-F238E27FC236}">
                <a16:creationId xmlns:a16="http://schemas.microsoft.com/office/drawing/2014/main" id="{DF42A4AA-28EE-41EA-8E50-2613C9A0CF7D}"/>
              </a:ext>
            </a:extLst>
          </p:cNvPr>
          <p:cNvSpPr/>
          <p:nvPr/>
        </p:nvSpPr>
        <p:spPr>
          <a:xfrm>
            <a:off x="437355" y="1889532"/>
            <a:ext cx="5873750" cy="3962025"/>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chemeClr val="accent1">
              <a:lumMod val="20000"/>
              <a:lumOff val="80000"/>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139480-ECD8-4F84-BCC3-53EFAF71B91F}"/>
              </a:ext>
            </a:extLst>
          </p:cNvPr>
          <p:cNvSpPr/>
          <p:nvPr/>
        </p:nvSpPr>
        <p:spPr>
          <a:xfrm>
            <a:off x="437355" y="1942795"/>
            <a:ext cx="5719761" cy="4124206"/>
          </a:xfrm>
          <a:prstGeom prst="rect">
            <a:avLst/>
          </a:prstGeom>
        </p:spPr>
        <p:txBody>
          <a:bodyPr wrap="square">
            <a:spAutoFit/>
          </a:bodyPr>
          <a:lstStyle/>
          <a:p>
            <a:pPr marL="12065">
              <a:spcBef>
                <a:spcPts val="95"/>
              </a:spcBef>
            </a:pPr>
            <a:r>
              <a:rPr lang="en-GB" sz="1600" b="1" spc="-10" dirty="0">
                <a:latin typeface="Arial" panose="020B0604020202020204" pitchFamily="34" charset="0"/>
                <a:cs typeface="Arial" panose="020B0604020202020204" pitchFamily="34" charset="0"/>
              </a:rPr>
              <a:t>Checklist of actions for their first day and beyond</a:t>
            </a:r>
          </a:p>
          <a:p>
            <a:pPr marL="285750" lvl="0" indent="-285750">
              <a:buFont typeface="Wingdings" panose="05000000000000000000" pitchFamily="2" charset="2"/>
              <a:buChar char="q"/>
            </a:pPr>
            <a:r>
              <a:rPr lang="en-GB" sz="1400" dirty="0">
                <a:latin typeface="Arial"/>
                <a:cs typeface="Arial"/>
              </a:rPr>
              <a:t>Check that you have received your MoJ equipment and that you are comfortable with accessing the intranet, SOP &amp; </a:t>
            </a:r>
            <a:r>
              <a:rPr lang="en-GB" sz="1400" dirty="0" err="1">
                <a:latin typeface="Arial"/>
                <a:cs typeface="Arial"/>
              </a:rPr>
              <a:t>MyHub</a:t>
            </a:r>
            <a:r>
              <a:rPr lang="en-GB" sz="1400" dirty="0">
                <a:latin typeface="Arial"/>
                <a:cs typeface="Arial"/>
              </a:rPr>
              <a:t> – information on these systems is part of your central induction but it is always good to check.</a:t>
            </a:r>
          </a:p>
          <a:p>
            <a:pPr marL="285750" indent="-285750">
              <a:buFont typeface="Wingdings" panose="05000000000000000000" pitchFamily="2" charset="2"/>
              <a:buChar char="q"/>
            </a:pPr>
            <a:r>
              <a:rPr lang="en-GB" sz="1400" dirty="0">
                <a:latin typeface="Arial"/>
                <a:cs typeface="Arial"/>
              </a:rPr>
              <a:t>Ensure you have access to any systems required to carry out your role </a:t>
            </a:r>
          </a:p>
          <a:p>
            <a:pPr marL="285750" indent="-285750">
              <a:buFont typeface="Wingdings" panose="05000000000000000000" pitchFamily="2" charset="2"/>
              <a:buChar char="q"/>
            </a:pPr>
            <a:r>
              <a:rPr lang="en-GB" sz="1400" dirty="0">
                <a:latin typeface="Arial"/>
                <a:cs typeface="Arial"/>
              </a:rPr>
              <a:t>Ensure you are aware of your cost centre</a:t>
            </a:r>
            <a:endParaRPr lang="en-GB"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GB" sz="1400" dirty="0">
                <a:latin typeface="Arial" panose="020B0604020202020204" pitchFamily="34" charset="0"/>
                <a:cs typeface="Arial" panose="020B0604020202020204" pitchFamily="34" charset="0"/>
              </a:rPr>
              <a:t>Complete the workstation assessments if necessary</a:t>
            </a:r>
          </a:p>
          <a:p>
            <a:pPr marL="285750" indent="-285750">
              <a:buFont typeface="Wingdings" panose="05000000000000000000" pitchFamily="2" charset="2"/>
              <a:buChar char="q"/>
            </a:pPr>
            <a:r>
              <a:rPr lang="en-GB" sz="1400" dirty="0">
                <a:latin typeface="Arial"/>
                <a:cs typeface="Arial"/>
              </a:rPr>
              <a:t>Allocate time to read your teams Corporate Services Onboarding Pack &amp; complete any essential learning  </a:t>
            </a:r>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400" dirty="0">
                <a:latin typeface="Arial"/>
                <a:cs typeface="Arial"/>
              </a:rPr>
              <a:t>Ensure your New Starter Induction Checklist is completed within your initial induction period (Welcome Hub will host the latest staff checklist)</a:t>
            </a:r>
          </a:p>
          <a:p>
            <a:pPr marL="285750" indent="-285750">
              <a:buFont typeface="Wingdings" panose="05000000000000000000" pitchFamily="2" charset="2"/>
              <a:buChar char="q"/>
            </a:pPr>
            <a:r>
              <a:rPr lang="en-GB" sz="1400" dirty="0">
                <a:latin typeface="Arial"/>
                <a:cs typeface="Arial"/>
              </a:rPr>
              <a:t>If you are an EU National and have not applied for the pre-settled/settled status, to do so before 30 June 2021 to be able to continue to live and work in the UK</a:t>
            </a:r>
            <a:r>
              <a:rPr lang="en-GB" dirty="0">
                <a:latin typeface="Arial"/>
                <a:cs typeface="Arial"/>
              </a:rPr>
              <a:t>.</a:t>
            </a:r>
          </a:p>
          <a:p>
            <a:pPr marL="285750" indent="-285750" fontAlgn="t">
              <a:buFont typeface="Wingdings" panose="05000000000000000000" pitchFamily="2" charset="2"/>
              <a:buChar char="q"/>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74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AA63F4-AA6E-4DF9-939B-35BB22D99DAC}" type="slidenum">
              <a:rPr lang="en-GB" smtClean="0"/>
              <a:pPr/>
              <a:t>31</a:t>
            </a:fld>
            <a:endParaRPr lang="en-GB"/>
          </a:p>
        </p:txBody>
      </p:sp>
      <p:pic>
        <p:nvPicPr>
          <p:cNvPr id="6" name="Picture 5" descr="Ministry of Justice logo" title="Ministry of Justi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09" y="553973"/>
            <a:ext cx="1030242" cy="80790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12022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BF0F359A-42F6-4E24-9F2C-0B1CD4219667}"/>
              </a:ext>
            </a:extLst>
          </p:cNvPr>
          <p:cNvSpPr/>
          <p:nvPr/>
        </p:nvSpPr>
        <p:spPr>
          <a:xfrm>
            <a:off x="160022" y="2247900"/>
            <a:ext cx="6537959" cy="7493277"/>
          </a:xfrm>
          <a:prstGeom prst="rect">
            <a:avLst/>
          </a:prstGeom>
          <a:blipFill>
            <a:blip r:embed="rId2" cstate="print"/>
            <a:stretch>
              <a:fillRect t="-27804"/>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EE506DAF-992B-4E33-AF47-D8916FF6DBDE}"/>
              </a:ext>
            </a:extLst>
          </p:cNvPr>
          <p:cNvSpPr txBox="1">
            <a:spLocks noGrp="1"/>
          </p:cNvSpPr>
          <p:nvPr>
            <p:ph type="title"/>
          </p:nvPr>
        </p:nvSpPr>
        <p:spPr>
          <a:xfrm>
            <a:off x="780085" y="3910711"/>
            <a:ext cx="4591685" cy="443070"/>
          </a:xfrm>
          <a:prstGeom prst="rect">
            <a:avLst/>
          </a:prstGeom>
        </p:spPr>
        <p:txBody>
          <a:bodyPr vert="horz" wrap="square" lIns="0" tIns="12065" rIns="0" bIns="0" rtlCol="0" anchor="t">
            <a:spAutoFit/>
          </a:bodyPr>
          <a:lstStyle/>
          <a:p>
            <a:pPr marL="12698">
              <a:lnSpc>
                <a:spcPct val="100000"/>
              </a:lnSpc>
              <a:spcBef>
                <a:spcPts val="95"/>
              </a:spcBef>
            </a:pPr>
            <a:r>
              <a:rPr spc="-5"/>
              <a:t>MoJ</a:t>
            </a:r>
            <a:r>
              <a:rPr spc="-25"/>
              <a:t> </a:t>
            </a:r>
            <a:r>
              <a:t>overview</a:t>
            </a:r>
          </a:p>
        </p:txBody>
      </p:sp>
      <p:sp>
        <p:nvSpPr>
          <p:cNvPr id="16" name="object 8">
            <a:extLst>
              <a:ext uri="{FF2B5EF4-FFF2-40B4-BE49-F238E27FC236}">
                <a16:creationId xmlns:a16="http://schemas.microsoft.com/office/drawing/2014/main" id="{FFC27B9B-58E3-4B5E-AA20-CE923EFA69CB}"/>
              </a:ext>
            </a:extLst>
          </p:cNvPr>
          <p:cNvSpPr txBox="1"/>
          <p:nvPr/>
        </p:nvSpPr>
        <p:spPr>
          <a:xfrm>
            <a:off x="780085" y="5028057"/>
            <a:ext cx="2763215" cy="1638910"/>
          </a:xfrm>
          <a:prstGeom prst="rect">
            <a:avLst/>
          </a:prstGeom>
        </p:spPr>
        <p:txBody>
          <a:bodyPr vert="horz" wrap="square" lIns="0" tIns="12700" rIns="0" bIns="0" rtlCol="0">
            <a:spAutoFit/>
          </a:bodyPr>
          <a:lstStyle/>
          <a:p>
            <a:pPr marL="192378" indent="-180314">
              <a:spcBef>
                <a:spcPts val="100"/>
              </a:spcBef>
              <a:buChar char="&gt;"/>
              <a:tabLst>
                <a:tab pos="193013" algn="l"/>
              </a:tabLst>
            </a:pPr>
            <a:r>
              <a:rPr lang="en-US" sz="1200" dirty="0">
                <a:solidFill>
                  <a:srgbClr val="FFFFFF"/>
                </a:solidFill>
                <a:latin typeface="Arial"/>
                <a:cs typeface="Arial"/>
              </a:rPr>
              <a:t>The </a:t>
            </a:r>
            <a:r>
              <a:rPr lang="en-US" sz="1200" spc="-5" dirty="0">
                <a:solidFill>
                  <a:srgbClr val="FFFFFF"/>
                </a:solidFill>
                <a:latin typeface="Arial"/>
                <a:cs typeface="Arial"/>
              </a:rPr>
              <a:t>Justice</a:t>
            </a:r>
            <a:r>
              <a:rPr lang="en-US" sz="1200" spc="-40" dirty="0">
                <a:solidFill>
                  <a:srgbClr val="FFFFFF"/>
                </a:solidFill>
                <a:latin typeface="Arial"/>
                <a:cs typeface="Arial"/>
              </a:rPr>
              <a:t> </a:t>
            </a:r>
            <a:r>
              <a:rPr lang="en-US" sz="1200" dirty="0">
                <a:solidFill>
                  <a:srgbClr val="FFFFFF"/>
                </a:solidFill>
                <a:latin typeface="Arial"/>
                <a:cs typeface="Arial"/>
              </a:rPr>
              <a:t>Story</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dirty="0">
                <a:solidFill>
                  <a:srgbClr val="FFFFFF"/>
                </a:solidFill>
                <a:latin typeface="Arial"/>
                <a:cs typeface="Arial"/>
              </a:rPr>
              <a:t>Our</a:t>
            </a:r>
            <a:r>
              <a:rPr lang="en-US" sz="1200" spc="-55" dirty="0">
                <a:solidFill>
                  <a:srgbClr val="FFFFFF"/>
                </a:solidFill>
                <a:latin typeface="Arial"/>
                <a:cs typeface="Arial"/>
              </a:rPr>
              <a:t> </a:t>
            </a:r>
            <a:r>
              <a:rPr lang="en-US" sz="1200" spc="-5" dirty="0">
                <a:solidFill>
                  <a:srgbClr val="FFFFFF"/>
                </a:solidFill>
                <a:latin typeface="Arial"/>
                <a:cs typeface="Arial"/>
              </a:rPr>
              <a:t>Ministers</a:t>
            </a:r>
          </a:p>
          <a:p>
            <a:pPr marL="12064">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Values</a:t>
            </a:r>
          </a:p>
          <a:p>
            <a:pPr marL="192378" indent="-180314">
              <a:buChar char="&gt;"/>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Executive Committee</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spc="-5" dirty="0">
                <a:solidFill>
                  <a:srgbClr val="FFFFFF"/>
                </a:solidFill>
                <a:latin typeface="Arial"/>
                <a:cs typeface="Arial"/>
              </a:rPr>
              <a:t>MoJ strategy</a:t>
            </a:r>
            <a:endParaRPr lang="en-US" sz="1200" dirty="0">
              <a:latin typeface="Arial"/>
              <a:cs typeface="Arial"/>
            </a:endParaRPr>
          </a:p>
        </p:txBody>
      </p:sp>
      <p:grpSp>
        <p:nvGrpSpPr>
          <p:cNvPr id="20" name="Group 19">
            <a:extLst>
              <a:ext uri="{FF2B5EF4-FFF2-40B4-BE49-F238E27FC236}">
                <a16:creationId xmlns:a16="http://schemas.microsoft.com/office/drawing/2014/main" id="{5E11909F-722A-4285-8338-5709EC0E3728}"/>
              </a:ext>
            </a:extLst>
          </p:cNvPr>
          <p:cNvGrpSpPr/>
          <p:nvPr/>
        </p:nvGrpSpPr>
        <p:grpSpPr>
          <a:xfrm>
            <a:off x="172720" y="164824"/>
            <a:ext cx="6512560" cy="2248176"/>
            <a:chOff x="172720" y="164824"/>
            <a:chExt cx="6512560" cy="2248176"/>
          </a:xfrm>
        </p:grpSpPr>
        <p:sp>
          <p:nvSpPr>
            <p:cNvPr id="17" name="Isosceles Triangle 16">
              <a:extLst>
                <a:ext uri="{FF2B5EF4-FFF2-40B4-BE49-F238E27FC236}">
                  <a16:creationId xmlns:a16="http://schemas.microsoft.com/office/drawing/2014/main" id="{96D9D9E6-1163-462D-AE9F-1D7EBC2A6BF7}"/>
                </a:ext>
              </a:extLst>
            </p:cNvPr>
            <p:cNvSpPr/>
            <p:nvPr/>
          </p:nvSpPr>
          <p:spPr>
            <a:xfrm>
              <a:off x="172720" y="164824"/>
              <a:ext cx="4424680" cy="2083075"/>
            </a:xfrm>
            <a:prstGeom prst="triangle">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CABC3E-8A79-43EF-ACD4-7C42593EEE9B}"/>
                </a:ext>
              </a:extLst>
            </p:cNvPr>
            <p:cNvSpPr/>
            <p:nvPr/>
          </p:nvSpPr>
          <p:spPr>
            <a:xfrm>
              <a:off x="2360599" y="177524"/>
              <a:ext cx="4324681" cy="2235476"/>
            </a:xfrm>
            <a:prstGeom prst="rect">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1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8178" y="1065076"/>
            <a:ext cx="6036945" cy="7775847"/>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The </a:t>
            </a:r>
            <a:r>
              <a:rPr sz="1400" b="1" spc="-5" dirty="0">
                <a:solidFill>
                  <a:srgbClr val="04609B"/>
                </a:solidFill>
                <a:latin typeface="Arial"/>
                <a:cs typeface="Arial"/>
              </a:rPr>
              <a:t>Justice</a:t>
            </a:r>
            <a:r>
              <a:rPr sz="1400" b="1" spc="35" dirty="0">
                <a:solidFill>
                  <a:srgbClr val="04609B"/>
                </a:solidFill>
                <a:latin typeface="Arial"/>
                <a:cs typeface="Arial"/>
              </a:rPr>
              <a:t> </a:t>
            </a:r>
            <a:r>
              <a:rPr sz="1400" b="1" spc="-5" dirty="0">
                <a:solidFill>
                  <a:srgbClr val="04609B"/>
                </a:solidFill>
                <a:latin typeface="Arial"/>
                <a:cs typeface="Arial"/>
              </a:rPr>
              <a:t>Story</a:t>
            </a:r>
            <a:endParaRPr sz="1400" dirty="0">
              <a:latin typeface="Arial"/>
              <a:cs typeface="Arial"/>
            </a:endParaRPr>
          </a:p>
          <a:p>
            <a:pPr marL="12698">
              <a:spcBef>
                <a:spcPts val="1110"/>
              </a:spcBef>
            </a:pPr>
            <a:r>
              <a:rPr sz="1100" spc="10" dirty="0">
                <a:latin typeface="Arial"/>
                <a:cs typeface="Arial"/>
              </a:rPr>
              <a:t>We </a:t>
            </a:r>
            <a:r>
              <a:rPr sz="1100" dirty="0">
                <a:latin typeface="Arial"/>
                <a:cs typeface="Arial"/>
              </a:rPr>
              <a:t>are the </a:t>
            </a:r>
            <a:r>
              <a:rPr sz="1100" spc="-5" dirty="0">
                <a:latin typeface="Arial"/>
                <a:cs typeface="Arial"/>
              </a:rPr>
              <a:t>Ministry </a:t>
            </a:r>
            <a:r>
              <a:rPr sz="1100" dirty="0">
                <a:latin typeface="Arial"/>
                <a:cs typeface="Arial"/>
              </a:rPr>
              <a:t>of</a:t>
            </a:r>
            <a:r>
              <a:rPr sz="1100" spc="-105" dirty="0">
                <a:latin typeface="Arial"/>
                <a:cs typeface="Arial"/>
              </a:rPr>
              <a:t> </a:t>
            </a:r>
            <a:r>
              <a:rPr sz="1100" dirty="0">
                <a:latin typeface="Arial"/>
                <a:cs typeface="Arial"/>
              </a:rPr>
              <a:t>Justice.</a:t>
            </a:r>
          </a:p>
          <a:p>
            <a:pPr>
              <a:spcBef>
                <a:spcPts val="10"/>
              </a:spcBef>
            </a:pPr>
            <a:endParaRPr sz="1100" dirty="0">
              <a:latin typeface="Arial"/>
              <a:cs typeface="Arial"/>
            </a:endParaRPr>
          </a:p>
          <a:p>
            <a:pPr marL="12698" marR="5079">
              <a:spcBef>
                <a:spcPts val="5"/>
              </a:spcBef>
            </a:pPr>
            <a:r>
              <a:rPr sz="1100" b="1" dirty="0">
                <a:latin typeface="Arial"/>
                <a:cs typeface="Arial"/>
              </a:rPr>
              <a:t>We </a:t>
            </a:r>
            <a:r>
              <a:rPr sz="1100" b="1" spc="-5" dirty="0">
                <a:latin typeface="Arial"/>
                <a:cs typeface="Arial"/>
              </a:rPr>
              <a:t>believe justice </a:t>
            </a:r>
            <a:r>
              <a:rPr sz="1100" b="1" dirty="0">
                <a:latin typeface="Arial"/>
                <a:cs typeface="Arial"/>
              </a:rPr>
              <a:t>is the foundation of a safe, fair and prosperous </a:t>
            </a:r>
            <a:r>
              <a:rPr sz="1100" b="1" spc="-5" dirty="0">
                <a:latin typeface="Arial"/>
                <a:cs typeface="Arial"/>
              </a:rPr>
              <a:t>society. </a:t>
            </a:r>
            <a:r>
              <a:rPr lang="en-GB" sz="1100" b="1" spc="-5" dirty="0">
                <a:latin typeface="Arial"/>
                <a:cs typeface="Arial"/>
              </a:rPr>
              <a:t> </a:t>
            </a:r>
            <a:r>
              <a:rPr sz="1100" dirty="0">
                <a:latin typeface="Arial"/>
                <a:cs typeface="Arial"/>
              </a:rPr>
              <a:t>It </a:t>
            </a:r>
            <a:r>
              <a:rPr sz="1100" spc="-5" dirty="0">
                <a:latin typeface="Arial"/>
                <a:cs typeface="Arial"/>
              </a:rPr>
              <a:t>enables</a:t>
            </a:r>
            <a:r>
              <a:rPr sz="1100" spc="-140" dirty="0">
                <a:latin typeface="Arial"/>
                <a:cs typeface="Arial"/>
              </a:rPr>
              <a:t> </a:t>
            </a:r>
            <a:r>
              <a:rPr sz="1100" spc="-5" dirty="0">
                <a:latin typeface="Arial"/>
                <a:cs typeface="Arial"/>
              </a:rPr>
              <a:t>people  </a:t>
            </a:r>
            <a:r>
              <a:rPr sz="1100" dirty="0">
                <a:latin typeface="Arial"/>
                <a:cs typeface="Arial"/>
              </a:rPr>
              <a:t>to </a:t>
            </a:r>
            <a:r>
              <a:rPr sz="1100" spc="-5" dirty="0">
                <a:latin typeface="Arial"/>
                <a:cs typeface="Arial"/>
              </a:rPr>
              <a:t>plan their </a:t>
            </a:r>
            <a:r>
              <a:rPr sz="1100" dirty="0">
                <a:latin typeface="Arial"/>
                <a:cs typeface="Arial"/>
              </a:rPr>
              <a:t>futures, do </a:t>
            </a:r>
            <a:r>
              <a:rPr sz="1100" spc="-5" dirty="0">
                <a:latin typeface="Arial"/>
                <a:cs typeface="Arial"/>
              </a:rPr>
              <a:t>business </a:t>
            </a:r>
            <a:r>
              <a:rPr sz="1100" spc="-10" dirty="0">
                <a:latin typeface="Arial"/>
                <a:cs typeface="Arial"/>
              </a:rPr>
              <a:t>with </a:t>
            </a:r>
            <a:r>
              <a:rPr sz="1100" dirty="0">
                <a:latin typeface="Arial"/>
                <a:cs typeface="Arial"/>
              </a:rPr>
              <a:t>confidence and go </a:t>
            </a:r>
            <a:r>
              <a:rPr sz="1100" spc="-5" dirty="0">
                <a:latin typeface="Arial"/>
                <a:cs typeface="Arial"/>
              </a:rPr>
              <a:t>about their </a:t>
            </a:r>
            <a:r>
              <a:rPr sz="1100" spc="-10" dirty="0">
                <a:latin typeface="Arial"/>
                <a:cs typeface="Arial"/>
              </a:rPr>
              <a:t>lives </a:t>
            </a:r>
            <a:r>
              <a:rPr sz="1100" spc="-5" dirty="0">
                <a:latin typeface="Arial"/>
                <a:cs typeface="Arial"/>
              </a:rPr>
              <a:t>in </a:t>
            </a:r>
            <a:r>
              <a:rPr sz="1100" dirty="0">
                <a:latin typeface="Arial"/>
                <a:cs typeface="Arial"/>
              </a:rPr>
              <a:t>safety. </a:t>
            </a:r>
            <a:r>
              <a:rPr sz="1100" spc="10" dirty="0">
                <a:latin typeface="Arial"/>
                <a:cs typeface="Arial"/>
              </a:rPr>
              <a:t>We </a:t>
            </a:r>
            <a:r>
              <a:rPr sz="1100" dirty="0">
                <a:latin typeface="Arial"/>
                <a:cs typeface="Arial"/>
              </a:rPr>
              <a:t>are proud  </a:t>
            </a:r>
            <a:r>
              <a:rPr sz="1100" spc="-5" dirty="0">
                <a:latin typeface="Arial"/>
                <a:cs typeface="Arial"/>
              </a:rPr>
              <a:t>of our country’s reputation </a:t>
            </a:r>
            <a:r>
              <a:rPr sz="1100" dirty="0">
                <a:latin typeface="Arial"/>
                <a:cs typeface="Arial"/>
              </a:rPr>
              <a:t>for </a:t>
            </a:r>
            <a:r>
              <a:rPr sz="1100" spc="-5" dirty="0">
                <a:latin typeface="Arial"/>
                <a:cs typeface="Arial"/>
              </a:rPr>
              <a:t>justice. </a:t>
            </a:r>
            <a:r>
              <a:rPr lang="en-GB" sz="1100" spc="-5" dirty="0">
                <a:latin typeface="Arial"/>
                <a:cs typeface="Arial"/>
              </a:rPr>
              <a:t> </a:t>
            </a:r>
            <a:r>
              <a:rPr sz="1100" dirty="0">
                <a:latin typeface="Arial"/>
                <a:cs typeface="Arial"/>
              </a:rPr>
              <a:t>Its </a:t>
            </a:r>
            <a:r>
              <a:rPr sz="1100" spc="-5" dirty="0">
                <a:latin typeface="Arial"/>
                <a:cs typeface="Arial"/>
              </a:rPr>
              <a:t>powerful principles </a:t>
            </a:r>
            <a:r>
              <a:rPr sz="1100" dirty="0">
                <a:latin typeface="Arial"/>
                <a:cs typeface="Arial"/>
              </a:rPr>
              <a:t>run </a:t>
            </a:r>
            <a:r>
              <a:rPr sz="1100" spc="-5" dirty="0">
                <a:latin typeface="Arial"/>
                <a:cs typeface="Arial"/>
              </a:rPr>
              <a:t>deep through our </a:t>
            </a:r>
            <a:r>
              <a:rPr sz="1100" dirty="0">
                <a:latin typeface="Arial"/>
                <a:cs typeface="Arial"/>
              </a:rPr>
              <a:t>shared </a:t>
            </a:r>
            <a:r>
              <a:rPr sz="1100" spc="-5" dirty="0">
                <a:latin typeface="Arial"/>
                <a:cs typeface="Arial"/>
              </a:rPr>
              <a:t>history  </a:t>
            </a:r>
            <a:r>
              <a:rPr sz="1100" dirty="0">
                <a:latin typeface="Arial"/>
                <a:cs typeface="Arial"/>
              </a:rPr>
              <a:t>and across our </a:t>
            </a:r>
            <a:r>
              <a:rPr sz="1100" spc="-5" dirty="0">
                <a:latin typeface="Arial"/>
                <a:cs typeface="Arial"/>
              </a:rPr>
              <a:t>nation, underpinning </a:t>
            </a:r>
            <a:r>
              <a:rPr sz="1100" dirty="0">
                <a:latin typeface="Arial"/>
                <a:cs typeface="Arial"/>
              </a:rPr>
              <a:t>how </a:t>
            </a:r>
            <a:r>
              <a:rPr sz="1100" spc="-10" dirty="0">
                <a:latin typeface="Arial"/>
                <a:cs typeface="Arial"/>
              </a:rPr>
              <a:t>we </a:t>
            </a:r>
            <a:r>
              <a:rPr sz="1100" spc="-5" dirty="0">
                <a:latin typeface="Arial"/>
                <a:cs typeface="Arial"/>
              </a:rPr>
              <a:t>all </a:t>
            </a:r>
            <a:r>
              <a:rPr sz="1100" spc="-10" dirty="0">
                <a:latin typeface="Arial"/>
                <a:cs typeface="Arial"/>
              </a:rPr>
              <a:t>live </a:t>
            </a:r>
            <a:r>
              <a:rPr sz="1100" dirty="0">
                <a:latin typeface="Arial"/>
                <a:cs typeface="Arial"/>
              </a:rPr>
              <a:t>and </a:t>
            </a:r>
            <a:r>
              <a:rPr sz="1100" spc="-5" dirty="0">
                <a:latin typeface="Arial"/>
                <a:cs typeface="Arial"/>
              </a:rPr>
              <a:t>work </a:t>
            </a:r>
            <a:r>
              <a:rPr sz="1100" dirty="0">
                <a:latin typeface="Arial"/>
                <a:cs typeface="Arial"/>
              </a:rPr>
              <a:t>together. </a:t>
            </a:r>
            <a:r>
              <a:rPr lang="en-GB" sz="1100" dirty="0">
                <a:latin typeface="Arial"/>
                <a:cs typeface="Arial"/>
              </a:rPr>
              <a:t> </a:t>
            </a:r>
            <a:r>
              <a:rPr sz="1100" spc="-5" dirty="0">
                <a:latin typeface="Arial"/>
                <a:cs typeface="Arial"/>
              </a:rPr>
              <a:t>Principles like </a:t>
            </a:r>
            <a:r>
              <a:rPr sz="1100" dirty="0">
                <a:latin typeface="Arial"/>
                <a:cs typeface="Arial"/>
              </a:rPr>
              <a:t>the </a:t>
            </a:r>
            <a:r>
              <a:rPr sz="1100" spc="-5" dirty="0">
                <a:latin typeface="Arial"/>
                <a:cs typeface="Arial"/>
              </a:rPr>
              <a:t>rule </a:t>
            </a:r>
            <a:r>
              <a:rPr sz="1100" dirty="0">
                <a:latin typeface="Arial"/>
                <a:cs typeface="Arial"/>
              </a:rPr>
              <a:t>of  </a:t>
            </a:r>
            <a:r>
              <a:rPr sz="1100" spc="-5" dirty="0">
                <a:latin typeface="Arial"/>
                <a:cs typeface="Arial"/>
              </a:rPr>
              <a:t>law </a:t>
            </a:r>
            <a:r>
              <a:rPr sz="1100" dirty="0">
                <a:latin typeface="Arial"/>
                <a:cs typeface="Arial"/>
              </a:rPr>
              <a:t>and the </a:t>
            </a:r>
            <a:r>
              <a:rPr sz="1100" spc="-5" dirty="0">
                <a:latin typeface="Arial"/>
                <a:cs typeface="Arial"/>
              </a:rPr>
              <a:t>independence </a:t>
            </a:r>
            <a:r>
              <a:rPr sz="1100" dirty="0">
                <a:latin typeface="Arial"/>
                <a:cs typeface="Arial"/>
              </a:rPr>
              <a:t>of our </a:t>
            </a:r>
            <a:r>
              <a:rPr sz="1100" spc="-5" dirty="0">
                <a:latin typeface="Arial"/>
                <a:cs typeface="Arial"/>
              </a:rPr>
              <a:t>judiciary; accessibility, </a:t>
            </a:r>
            <a:r>
              <a:rPr sz="1100" dirty="0">
                <a:latin typeface="Arial"/>
                <a:cs typeface="Arial"/>
              </a:rPr>
              <a:t>openness and</a:t>
            </a:r>
            <a:r>
              <a:rPr sz="1100" spc="-30" dirty="0">
                <a:latin typeface="Arial"/>
                <a:cs typeface="Arial"/>
              </a:rPr>
              <a:t> </a:t>
            </a:r>
            <a:r>
              <a:rPr sz="1100" dirty="0">
                <a:latin typeface="Arial"/>
                <a:cs typeface="Arial"/>
              </a:rPr>
              <a:t>fairness.</a:t>
            </a:r>
          </a:p>
          <a:p>
            <a:pPr>
              <a:spcBef>
                <a:spcPts val="10"/>
              </a:spcBef>
            </a:pPr>
            <a:endParaRPr sz="1100" dirty="0">
              <a:latin typeface="Arial"/>
              <a:cs typeface="Arial"/>
            </a:endParaRPr>
          </a:p>
          <a:p>
            <a:pPr marL="12698" marR="99681"/>
            <a:r>
              <a:rPr sz="1100" b="1" dirty="0">
                <a:latin typeface="Arial"/>
                <a:cs typeface="Arial"/>
              </a:rPr>
              <a:t>We are at the heart of the </a:t>
            </a:r>
            <a:r>
              <a:rPr sz="1100" b="1" spc="-5" dirty="0">
                <a:latin typeface="Arial"/>
                <a:cs typeface="Arial"/>
              </a:rPr>
              <a:t>justice system, </a:t>
            </a:r>
            <a:r>
              <a:rPr sz="1100" b="1" dirty="0">
                <a:latin typeface="Arial"/>
                <a:cs typeface="Arial"/>
              </a:rPr>
              <a:t>an </a:t>
            </a:r>
            <a:r>
              <a:rPr sz="1100" b="1" dirty="0" err="1">
                <a:latin typeface="Arial"/>
                <a:cs typeface="Arial"/>
              </a:rPr>
              <a:t>organisation</a:t>
            </a:r>
            <a:r>
              <a:rPr sz="1100" b="1" dirty="0">
                <a:latin typeface="Arial"/>
                <a:cs typeface="Arial"/>
              </a:rPr>
              <a:t> </a:t>
            </a:r>
            <a:r>
              <a:rPr sz="1100" b="1" spc="5" dirty="0">
                <a:latin typeface="Arial"/>
                <a:cs typeface="Arial"/>
              </a:rPr>
              <a:t>working </a:t>
            </a:r>
            <a:r>
              <a:rPr sz="1100" b="1" dirty="0">
                <a:latin typeface="Arial"/>
                <a:cs typeface="Arial"/>
              </a:rPr>
              <a:t>together to bring the  principles of justice to life for </a:t>
            </a:r>
            <a:r>
              <a:rPr sz="1100" b="1" spc="-5" dirty="0">
                <a:latin typeface="Arial"/>
                <a:cs typeface="Arial"/>
              </a:rPr>
              <a:t>everyone </a:t>
            </a:r>
            <a:r>
              <a:rPr sz="1100" b="1" dirty="0">
                <a:latin typeface="Arial"/>
                <a:cs typeface="Arial"/>
              </a:rPr>
              <a:t>in </a:t>
            </a:r>
            <a:r>
              <a:rPr sz="1100" b="1" spc="-5" dirty="0">
                <a:latin typeface="Arial"/>
                <a:cs typeface="Arial"/>
              </a:rPr>
              <a:t>society. </a:t>
            </a:r>
            <a:r>
              <a:rPr lang="en-GB" sz="1100" b="1" spc="-5" dirty="0">
                <a:latin typeface="Arial"/>
                <a:cs typeface="Arial"/>
              </a:rPr>
              <a:t> </a:t>
            </a:r>
            <a:r>
              <a:rPr sz="1100" dirty="0">
                <a:latin typeface="Arial"/>
                <a:cs typeface="Arial"/>
              </a:rPr>
              <a:t>From </a:t>
            </a:r>
            <a:r>
              <a:rPr sz="1100" spc="-5" dirty="0">
                <a:latin typeface="Arial"/>
                <a:cs typeface="Arial"/>
              </a:rPr>
              <a:t>our civil </a:t>
            </a:r>
            <a:r>
              <a:rPr sz="1100" dirty="0">
                <a:latin typeface="Arial"/>
                <a:cs typeface="Arial"/>
              </a:rPr>
              <a:t>courts, </a:t>
            </a:r>
            <a:r>
              <a:rPr sz="1100" spc="-5" dirty="0">
                <a:latin typeface="Arial"/>
                <a:cs typeface="Arial"/>
              </a:rPr>
              <a:t>tribunals </a:t>
            </a:r>
            <a:r>
              <a:rPr sz="1100" dirty="0">
                <a:latin typeface="Arial"/>
                <a:cs typeface="Arial"/>
              </a:rPr>
              <a:t>and family  </a:t>
            </a:r>
            <a:r>
              <a:rPr sz="1100" spc="-5" dirty="0">
                <a:latin typeface="Arial"/>
                <a:cs typeface="Arial"/>
              </a:rPr>
              <a:t>law </a:t>
            </a:r>
            <a:r>
              <a:rPr sz="1100" dirty="0">
                <a:latin typeface="Arial"/>
                <a:cs typeface="Arial"/>
              </a:rPr>
              <a:t>hearings, to </a:t>
            </a:r>
            <a:r>
              <a:rPr sz="1100" spc="-5" dirty="0">
                <a:latin typeface="Arial"/>
                <a:cs typeface="Arial"/>
              </a:rPr>
              <a:t>criminal </a:t>
            </a:r>
            <a:r>
              <a:rPr sz="1100" dirty="0">
                <a:latin typeface="Arial"/>
                <a:cs typeface="Arial"/>
              </a:rPr>
              <a:t>justice, prison and probation </a:t>
            </a:r>
            <a:r>
              <a:rPr sz="1100" spc="-5" dirty="0">
                <a:latin typeface="Arial"/>
                <a:cs typeface="Arial"/>
              </a:rPr>
              <a:t>services. </a:t>
            </a:r>
            <a:r>
              <a:rPr lang="en-GB" sz="1100" spc="-5" dirty="0">
                <a:latin typeface="Arial"/>
                <a:cs typeface="Arial"/>
              </a:rPr>
              <a:t> </a:t>
            </a:r>
            <a:r>
              <a:rPr sz="1100" dirty="0">
                <a:latin typeface="Arial"/>
                <a:cs typeface="Arial"/>
              </a:rPr>
              <a:t>From </a:t>
            </a:r>
            <a:r>
              <a:rPr sz="1100" spc="-5" dirty="0">
                <a:latin typeface="Arial"/>
                <a:cs typeface="Arial"/>
              </a:rPr>
              <a:t>seeing </a:t>
            </a:r>
            <a:r>
              <a:rPr sz="1100" dirty="0">
                <a:latin typeface="Arial"/>
                <a:cs typeface="Arial"/>
              </a:rPr>
              <a:t>to </a:t>
            </a:r>
            <a:r>
              <a:rPr sz="1100" spc="-5" dirty="0">
                <a:latin typeface="Arial"/>
                <a:cs typeface="Arial"/>
              </a:rPr>
              <a:t>it </a:t>
            </a:r>
            <a:r>
              <a:rPr sz="1100" dirty="0">
                <a:latin typeface="Arial"/>
                <a:cs typeface="Arial"/>
              </a:rPr>
              <a:t>that sentences  are served and offenders are encouraged to turn around </a:t>
            </a:r>
            <a:r>
              <a:rPr sz="1100" spc="-5" dirty="0">
                <a:latin typeface="Arial"/>
                <a:cs typeface="Arial"/>
              </a:rPr>
              <a:t>their </a:t>
            </a:r>
            <a:r>
              <a:rPr sz="1100" spc="-10" dirty="0">
                <a:latin typeface="Arial"/>
                <a:cs typeface="Arial"/>
              </a:rPr>
              <a:t>lives </a:t>
            </a:r>
            <a:r>
              <a:rPr sz="1100" dirty="0">
                <a:latin typeface="Arial"/>
                <a:cs typeface="Arial"/>
              </a:rPr>
              <a:t>and become </a:t>
            </a:r>
            <a:r>
              <a:rPr sz="1100" spc="-5" dirty="0">
                <a:latin typeface="Arial"/>
                <a:cs typeface="Arial"/>
              </a:rPr>
              <a:t>law-abiding  citizens, </a:t>
            </a:r>
            <a:r>
              <a:rPr sz="1100" dirty="0">
                <a:latin typeface="Arial"/>
                <a:cs typeface="Arial"/>
              </a:rPr>
              <a:t>keeping the </a:t>
            </a:r>
            <a:r>
              <a:rPr sz="1100" spc="-5" dirty="0">
                <a:latin typeface="Arial"/>
                <a:cs typeface="Arial"/>
              </a:rPr>
              <a:t>public </a:t>
            </a:r>
            <a:r>
              <a:rPr sz="1100" dirty="0">
                <a:latin typeface="Arial"/>
                <a:cs typeface="Arial"/>
              </a:rPr>
              <a:t>safe. </a:t>
            </a:r>
            <a:r>
              <a:rPr lang="en-GB" sz="1100" dirty="0">
                <a:latin typeface="Arial"/>
                <a:cs typeface="Arial"/>
              </a:rPr>
              <a:t> </a:t>
            </a:r>
            <a:r>
              <a:rPr sz="1100" dirty="0">
                <a:latin typeface="Arial"/>
                <a:cs typeface="Arial"/>
              </a:rPr>
              <a:t>From safeguarding </a:t>
            </a:r>
            <a:r>
              <a:rPr sz="1100" spc="-5" dirty="0">
                <a:latin typeface="Arial"/>
                <a:cs typeface="Arial"/>
              </a:rPr>
              <a:t>victims </a:t>
            </a:r>
            <a:r>
              <a:rPr sz="1100" dirty="0">
                <a:latin typeface="Arial"/>
                <a:cs typeface="Arial"/>
              </a:rPr>
              <a:t>and the </a:t>
            </a:r>
            <a:r>
              <a:rPr sz="1100" spc="-5" dirty="0">
                <a:latin typeface="Arial"/>
                <a:cs typeface="Arial"/>
              </a:rPr>
              <a:t>vulnerable </a:t>
            </a:r>
            <a:r>
              <a:rPr sz="1100" dirty="0">
                <a:latin typeface="Arial"/>
                <a:cs typeface="Arial"/>
              </a:rPr>
              <a:t>to regulating our  legal</a:t>
            </a:r>
            <a:r>
              <a:rPr sz="1100" spc="-10" dirty="0">
                <a:latin typeface="Arial"/>
                <a:cs typeface="Arial"/>
              </a:rPr>
              <a:t> </a:t>
            </a:r>
            <a:r>
              <a:rPr sz="1100" spc="-5" dirty="0">
                <a:latin typeface="Arial"/>
                <a:cs typeface="Arial"/>
              </a:rPr>
              <a:t>services.</a:t>
            </a:r>
            <a:endParaRPr sz="1100" dirty="0">
              <a:latin typeface="Arial"/>
              <a:cs typeface="Arial"/>
            </a:endParaRPr>
          </a:p>
          <a:p>
            <a:pPr>
              <a:spcBef>
                <a:spcPts val="10"/>
              </a:spcBef>
            </a:pPr>
            <a:endParaRPr sz="1100" dirty="0">
              <a:latin typeface="Arial"/>
              <a:cs typeface="Arial"/>
            </a:endParaRPr>
          </a:p>
          <a:p>
            <a:pPr marL="12698" marR="9523">
              <a:spcBef>
                <a:spcPts val="5"/>
              </a:spcBef>
            </a:pPr>
            <a:r>
              <a:rPr sz="1100" b="1" dirty="0">
                <a:latin typeface="Arial"/>
                <a:cs typeface="Arial"/>
              </a:rPr>
              <a:t>We </a:t>
            </a:r>
            <a:r>
              <a:rPr sz="1100" b="1" spc="-5" dirty="0">
                <a:latin typeface="Arial"/>
                <a:cs typeface="Arial"/>
              </a:rPr>
              <a:t>believe </a:t>
            </a:r>
            <a:r>
              <a:rPr sz="1100" b="1" dirty="0">
                <a:latin typeface="Arial"/>
                <a:cs typeface="Arial"/>
              </a:rPr>
              <a:t>the principles of </a:t>
            </a:r>
            <a:r>
              <a:rPr sz="1100" b="1" spc="-5" dirty="0">
                <a:latin typeface="Arial"/>
                <a:cs typeface="Arial"/>
              </a:rPr>
              <a:t>justice </a:t>
            </a:r>
            <a:r>
              <a:rPr sz="1100" b="1" dirty="0">
                <a:latin typeface="Arial"/>
                <a:cs typeface="Arial"/>
              </a:rPr>
              <a:t>are </a:t>
            </a:r>
            <a:r>
              <a:rPr sz="1100" b="1" spc="-5" dirty="0">
                <a:latin typeface="Arial"/>
                <a:cs typeface="Arial"/>
              </a:rPr>
              <a:t>pivotal </a:t>
            </a:r>
            <a:r>
              <a:rPr sz="1100" b="1" dirty="0">
                <a:latin typeface="Arial"/>
                <a:cs typeface="Arial"/>
              </a:rPr>
              <a:t>and </a:t>
            </a:r>
            <a:r>
              <a:rPr sz="1100" b="1" spc="15" dirty="0">
                <a:latin typeface="Arial"/>
                <a:cs typeface="Arial"/>
              </a:rPr>
              <a:t>we </a:t>
            </a:r>
            <a:r>
              <a:rPr sz="1100" b="1" dirty="0">
                <a:latin typeface="Arial"/>
                <a:cs typeface="Arial"/>
              </a:rPr>
              <a:t>are steadfast in </a:t>
            </a:r>
            <a:r>
              <a:rPr sz="1100" b="1" spc="-5" dirty="0">
                <a:latin typeface="Arial"/>
                <a:cs typeface="Arial"/>
              </a:rPr>
              <a:t>our </a:t>
            </a:r>
            <a:r>
              <a:rPr sz="1100" b="1" dirty="0">
                <a:latin typeface="Arial"/>
                <a:cs typeface="Arial"/>
              </a:rPr>
              <a:t>shared  commitment to </a:t>
            </a:r>
            <a:r>
              <a:rPr sz="1100" b="1" spc="-5" dirty="0">
                <a:latin typeface="Arial"/>
                <a:cs typeface="Arial"/>
              </a:rPr>
              <a:t>uphold </a:t>
            </a:r>
            <a:r>
              <a:rPr sz="1100" b="1" dirty="0">
                <a:latin typeface="Arial"/>
                <a:cs typeface="Arial"/>
              </a:rPr>
              <a:t>them. </a:t>
            </a:r>
            <a:r>
              <a:rPr lang="en-GB" sz="1100" b="1" dirty="0">
                <a:latin typeface="Arial"/>
                <a:cs typeface="Arial"/>
              </a:rPr>
              <a:t> </a:t>
            </a:r>
            <a:r>
              <a:rPr sz="1100" dirty="0">
                <a:latin typeface="Arial"/>
                <a:cs typeface="Arial"/>
              </a:rPr>
              <a:t>It </a:t>
            </a:r>
            <a:r>
              <a:rPr sz="1100" spc="-5" dirty="0">
                <a:latin typeface="Arial"/>
                <a:cs typeface="Arial"/>
              </a:rPr>
              <a:t>is </a:t>
            </a:r>
            <a:r>
              <a:rPr sz="1100" dirty="0">
                <a:latin typeface="Arial"/>
                <a:cs typeface="Arial"/>
              </a:rPr>
              <a:t>up to </a:t>
            </a:r>
            <a:r>
              <a:rPr sz="1100" spc="-5" dirty="0">
                <a:latin typeface="Arial"/>
                <a:cs typeface="Arial"/>
              </a:rPr>
              <a:t>all </a:t>
            </a:r>
            <a:r>
              <a:rPr sz="1100" dirty="0">
                <a:latin typeface="Arial"/>
                <a:cs typeface="Arial"/>
              </a:rPr>
              <a:t>of us across the justice </a:t>
            </a:r>
            <a:r>
              <a:rPr sz="1100" spc="-5" dirty="0">
                <a:latin typeface="Arial"/>
                <a:cs typeface="Arial"/>
              </a:rPr>
              <a:t>system </a:t>
            </a:r>
            <a:r>
              <a:rPr sz="1100" dirty="0">
                <a:latin typeface="Arial"/>
                <a:cs typeface="Arial"/>
              </a:rPr>
              <a:t>to use our</a:t>
            </a:r>
            <a:r>
              <a:rPr sz="1100" spc="-210" dirty="0">
                <a:latin typeface="Arial"/>
                <a:cs typeface="Arial"/>
              </a:rPr>
              <a:t> </a:t>
            </a:r>
            <a:r>
              <a:rPr sz="1100" spc="-5" dirty="0">
                <a:latin typeface="Arial"/>
                <a:cs typeface="Arial"/>
              </a:rPr>
              <a:t>experience  </a:t>
            </a:r>
            <a:r>
              <a:rPr sz="1100" dirty="0">
                <a:latin typeface="Arial"/>
                <a:cs typeface="Arial"/>
              </a:rPr>
              <a:t>and </a:t>
            </a:r>
            <a:r>
              <a:rPr sz="1100" spc="-5" dirty="0">
                <a:latin typeface="Arial"/>
                <a:cs typeface="Arial"/>
              </a:rPr>
              <a:t>expertise, </a:t>
            </a:r>
            <a:r>
              <a:rPr sz="1100" dirty="0">
                <a:latin typeface="Arial"/>
                <a:cs typeface="Arial"/>
              </a:rPr>
              <a:t>our empathy and judgement, our energy and </a:t>
            </a:r>
            <a:r>
              <a:rPr sz="1100" spc="-5" dirty="0">
                <a:latin typeface="Arial"/>
                <a:cs typeface="Arial"/>
              </a:rPr>
              <a:t>determination, </a:t>
            </a:r>
            <a:r>
              <a:rPr sz="1100" dirty="0">
                <a:latin typeface="Arial"/>
                <a:cs typeface="Arial"/>
              </a:rPr>
              <a:t>to bring to </a:t>
            </a:r>
            <a:r>
              <a:rPr sz="1100" spc="-5" dirty="0">
                <a:latin typeface="Arial"/>
                <a:cs typeface="Arial"/>
              </a:rPr>
              <a:t>life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every day, without </a:t>
            </a:r>
            <a:r>
              <a:rPr sz="1100" dirty="0">
                <a:latin typeface="Arial"/>
                <a:cs typeface="Arial"/>
              </a:rPr>
              <a:t>fear or</a:t>
            </a:r>
            <a:r>
              <a:rPr sz="1100" spc="-80" dirty="0">
                <a:latin typeface="Arial"/>
                <a:cs typeface="Arial"/>
              </a:rPr>
              <a:t> </a:t>
            </a:r>
            <a:r>
              <a:rPr sz="1100" dirty="0" err="1">
                <a:latin typeface="Arial"/>
                <a:cs typeface="Arial"/>
              </a:rPr>
              <a:t>favour</a:t>
            </a:r>
            <a:r>
              <a:rPr sz="1100" dirty="0">
                <a:latin typeface="Arial"/>
                <a:cs typeface="Arial"/>
              </a:rPr>
              <a:t>.</a:t>
            </a:r>
          </a:p>
          <a:p>
            <a:pPr>
              <a:spcBef>
                <a:spcPts val="10"/>
              </a:spcBef>
            </a:pPr>
            <a:endParaRPr sz="1100" dirty="0">
              <a:latin typeface="Arial"/>
              <a:cs typeface="Arial"/>
            </a:endParaRPr>
          </a:p>
          <a:p>
            <a:pPr marL="12698" marR="48253"/>
            <a:r>
              <a:rPr sz="1100" b="1" dirty="0">
                <a:latin typeface="Arial"/>
                <a:cs typeface="Arial"/>
              </a:rPr>
              <a:t>We</a:t>
            </a:r>
            <a:r>
              <a:rPr sz="1100" b="1" spc="-20" dirty="0">
                <a:latin typeface="Arial"/>
                <a:cs typeface="Arial"/>
              </a:rPr>
              <a:t> </a:t>
            </a:r>
            <a:r>
              <a:rPr sz="1100" b="1" dirty="0">
                <a:latin typeface="Arial"/>
                <a:cs typeface="Arial"/>
              </a:rPr>
              <a:t>are</a:t>
            </a:r>
            <a:r>
              <a:rPr sz="1100" b="1" spc="-5" dirty="0">
                <a:latin typeface="Arial"/>
                <a:cs typeface="Arial"/>
              </a:rPr>
              <a:t> </a:t>
            </a:r>
            <a:r>
              <a:rPr sz="1100" b="1" dirty="0">
                <a:latin typeface="Arial"/>
                <a:cs typeface="Arial"/>
              </a:rPr>
              <a:t>the</a:t>
            </a:r>
            <a:r>
              <a:rPr sz="1100" b="1" spc="-25" dirty="0">
                <a:latin typeface="Arial"/>
                <a:cs typeface="Arial"/>
              </a:rPr>
              <a:t> </a:t>
            </a:r>
            <a:r>
              <a:rPr sz="1100" b="1" dirty="0">
                <a:latin typeface="Arial"/>
                <a:cs typeface="Arial"/>
              </a:rPr>
              <a:t>guardians</a:t>
            </a:r>
            <a:r>
              <a:rPr sz="1100" b="1" spc="-5" dirty="0">
                <a:latin typeface="Arial"/>
                <a:cs typeface="Arial"/>
              </a:rPr>
              <a:t> </a:t>
            </a:r>
            <a:r>
              <a:rPr sz="1100" b="1" dirty="0">
                <a:latin typeface="Arial"/>
                <a:cs typeface="Arial"/>
              </a:rPr>
              <a:t>of</a:t>
            </a:r>
            <a:r>
              <a:rPr sz="1100" b="1" spc="-5" dirty="0">
                <a:latin typeface="Arial"/>
                <a:cs typeface="Arial"/>
              </a:rPr>
              <a:t> our</a:t>
            </a:r>
            <a:r>
              <a:rPr sz="1100" b="1" spc="-15" dirty="0">
                <a:latin typeface="Arial"/>
                <a:cs typeface="Arial"/>
              </a:rPr>
              <a:t> </a:t>
            </a:r>
            <a:r>
              <a:rPr sz="1100" b="1" spc="-5" dirty="0">
                <a:latin typeface="Arial"/>
                <a:cs typeface="Arial"/>
              </a:rPr>
              <a:t>justice</a:t>
            </a:r>
            <a:r>
              <a:rPr sz="1100" b="1" spc="-25" dirty="0">
                <a:latin typeface="Arial"/>
                <a:cs typeface="Arial"/>
              </a:rPr>
              <a:t> </a:t>
            </a:r>
            <a:r>
              <a:rPr sz="1100" b="1" spc="-5" dirty="0">
                <a:latin typeface="Arial"/>
                <a:cs typeface="Arial"/>
              </a:rPr>
              <a:t>system</a:t>
            </a:r>
            <a:r>
              <a:rPr sz="1100" b="1" spc="10" dirty="0">
                <a:latin typeface="Arial"/>
                <a:cs typeface="Arial"/>
              </a:rPr>
              <a:t> </a:t>
            </a:r>
            <a:r>
              <a:rPr sz="1100" b="1" dirty="0">
                <a:latin typeface="Arial"/>
                <a:cs typeface="Arial"/>
              </a:rPr>
              <a:t>and</a:t>
            </a:r>
            <a:r>
              <a:rPr sz="1100" b="1" spc="-5" dirty="0">
                <a:latin typeface="Arial"/>
                <a:cs typeface="Arial"/>
              </a:rPr>
              <a:t> </a:t>
            </a:r>
            <a:r>
              <a:rPr sz="1100" b="1" dirty="0">
                <a:latin typeface="Arial"/>
                <a:cs typeface="Arial"/>
              </a:rPr>
              <a:t>of</a:t>
            </a:r>
            <a:r>
              <a:rPr sz="1100" b="1" spc="-5" dirty="0">
                <a:latin typeface="Arial"/>
                <a:cs typeface="Arial"/>
              </a:rPr>
              <a:t> </a:t>
            </a:r>
            <a:r>
              <a:rPr sz="1100" b="1" dirty="0">
                <a:latin typeface="Arial"/>
                <a:cs typeface="Arial"/>
              </a:rPr>
              <a:t>its</a:t>
            </a:r>
            <a:r>
              <a:rPr sz="1100" b="1" spc="-30" dirty="0">
                <a:latin typeface="Arial"/>
                <a:cs typeface="Arial"/>
              </a:rPr>
              <a:t> </a:t>
            </a:r>
            <a:r>
              <a:rPr sz="1100" b="1" dirty="0">
                <a:latin typeface="Arial"/>
                <a:cs typeface="Arial"/>
              </a:rPr>
              <a:t>global</a:t>
            </a:r>
            <a:r>
              <a:rPr sz="1100" b="1" spc="-15" dirty="0">
                <a:latin typeface="Arial"/>
                <a:cs typeface="Arial"/>
              </a:rPr>
              <a:t> </a:t>
            </a:r>
            <a:r>
              <a:rPr sz="1100" b="1" dirty="0">
                <a:latin typeface="Arial"/>
                <a:cs typeface="Arial"/>
              </a:rPr>
              <a:t>reputation</a:t>
            </a:r>
            <a:r>
              <a:rPr sz="1100" b="1" spc="-35" dirty="0">
                <a:latin typeface="Arial"/>
                <a:cs typeface="Arial"/>
              </a:rPr>
              <a:t> </a:t>
            </a:r>
            <a:r>
              <a:rPr sz="1100" b="1" dirty="0">
                <a:latin typeface="Arial"/>
                <a:cs typeface="Arial"/>
              </a:rPr>
              <a:t>for</a:t>
            </a:r>
            <a:r>
              <a:rPr sz="1100" b="1" spc="-30" dirty="0">
                <a:latin typeface="Arial"/>
                <a:cs typeface="Arial"/>
              </a:rPr>
              <a:t> </a:t>
            </a:r>
            <a:r>
              <a:rPr sz="1100" b="1" dirty="0">
                <a:latin typeface="Arial"/>
                <a:cs typeface="Arial"/>
              </a:rPr>
              <a:t>being</a:t>
            </a:r>
            <a:r>
              <a:rPr sz="1100" b="1" spc="-10" dirty="0">
                <a:latin typeface="Arial"/>
                <a:cs typeface="Arial"/>
              </a:rPr>
              <a:t> </a:t>
            </a:r>
            <a:r>
              <a:rPr sz="1100" b="1" dirty="0">
                <a:latin typeface="Arial"/>
                <a:cs typeface="Arial"/>
              </a:rPr>
              <a:t>fair,</a:t>
            </a:r>
            <a:r>
              <a:rPr sz="1100" b="1" spc="-40" dirty="0">
                <a:latin typeface="Arial"/>
                <a:cs typeface="Arial"/>
              </a:rPr>
              <a:t> </a:t>
            </a:r>
            <a:r>
              <a:rPr sz="1100" b="1" dirty="0">
                <a:latin typeface="Arial"/>
                <a:cs typeface="Arial"/>
              </a:rPr>
              <a:t>open  and </a:t>
            </a:r>
            <a:r>
              <a:rPr sz="1100" b="1" spc="-5" dirty="0">
                <a:latin typeface="Arial"/>
                <a:cs typeface="Arial"/>
              </a:rPr>
              <a:t>dynamic. </a:t>
            </a:r>
            <a:r>
              <a:rPr lang="en-GB" sz="1100" b="1" spc="-5" dirty="0">
                <a:latin typeface="Arial"/>
                <a:cs typeface="Arial"/>
              </a:rPr>
              <a:t> </a:t>
            </a:r>
            <a:r>
              <a:rPr sz="1100" dirty="0">
                <a:latin typeface="Arial"/>
                <a:cs typeface="Arial"/>
              </a:rPr>
              <a:t>Our justice system has </a:t>
            </a:r>
            <a:r>
              <a:rPr sz="1100" spc="-5" dirty="0">
                <a:latin typeface="Arial"/>
                <a:cs typeface="Arial"/>
              </a:rPr>
              <a:t>led </a:t>
            </a:r>
            <a:r>
              <a:rPr sz="1100" dirty="0">
                <a:latin typeface="Arial"/>
                <a:cs typeface="Arial"/>
              </a:rPr>
              <a:t>the </a:t>
            </a:r>
            <a:r>
              <a:rPr sz="1100" spc="-5" dirty="0">
                <a:latin typeface="Arial"/>
                <a:cs typeface="Arial"/>
              </a:rPr>
              <a:t>world </a:t>
            </a:r>
            <a:r>
              <a:rPr sz="1100" dirty="0">
                <a:latin typeface="Arial"/>
                <a:cs typeface="Arial"/>
              </a:rPr>
              <a:t>thanks to the strength of </a:t>
            </a:r>
            <a:r>
              <a:rPr sz="1100" spc="-5" dirty="0">
                <a:latin typeface="Arial"/>
                <a:cs typeface="Arial"/>
              </a:rPr>
              <a:t>its institutions, its  </a:t>
            </a:r>
            <a:r>
              <a:rPr sz="1100" dirty="0">
                <a:latin typeface="Arial"/>
                <a:cs typeface="Arial"/>
              </a:rPr>
              <a:t>professionals and our common </a:t>
            </a:r>
            <a:r>
              <a:rPr sz="1100" spc="-5" dirty="0">
                <a:latin typeface="Arial"/>
                <a:cs typeface="Arial"/>
              </a:rPr>
              <a:t>law </a:t>
            </a:r>
            <a:r>
              <a:rPr sz="1100" dirty="0">
                <a:latin typeface="Arial"/>
                <a:cs typeface="Arial"/>
              </a:rPr>
              <a:t>itself. </a:t>
            </a:r>
            <a:r>
              <a:rPr lang="en-GB" sz="1100" dirty="0">
                <a:latin typeface="Arial"/>
                <a:cs typeface="Arial"/>
              </a:rPr>
              <a:t> </a:t>
            </a:r>
            <a:r>
              <a:rPr sz="1100" spc="20" dirty="0">
                <a:latin typeface="Arial"/>
                <a:cs typeface="Arial"/>
              </a:rPr>
              <a:t>We </a:t>
            </a:r>
            <a:r>
              <a:rPr sz="1100" spc="-10" dirty="0">
                <a:latin typeface="Arial"/>
                <a:cs typeface="Arial"/>
              </a:rPr>
              <a:t>will </a:t>
            </a:r>
            <a:r>
              <a:rPr sz="1100" spc="-5" dirty="0">
                <a:latin typeface="Arial"/>
                <a:cs typeface="Arial"/>
              </a:rPr>
              <a:t>uphold </a:t>
            </a:r>
            <a:r>
              <a:rPr sz="1100" dirty="0">
                <a:latin typeface="Arial"/>
                <a:cs typeface="Arial"/>
              </a:rPr>
              <a:t>this reputation by </a:t>
            </a:r>
            <a:r>
              <a:rPr sz="1100" spc="-5" dirty="0">
                <a:latin typeface="Arial"/>
                <a:cs typeface="Arial"/>
              </a:rPr>
              <a:t>responding </a:t>
            </a:r>
            <a:r>
              <a:rPr sz="1100" dirty="0">
                <a:latin typeface="Arial"/>
                <a:cs typeface="Arial"/>
              </a:rPr>
              <a:t>to  changing </a:t>
            </a:r>
            <a:r>
              <a:rPr sz="1100" spc="-5" dirty="0">
                <a:latin typeface="Arial"/>
                <a:cs typeface="Arial"/>
              </a:rPr>
              <a:t>times </a:t>
            </a:r>
            <a:r>
              <a:rPr sz="1100" dirty="0">
                <a:latin typeface="Arial"/>
                <a:cs typeface="Arial"/>
              </a:rPr>
              <a:t>and attitudes, </a:t>
            </a:r>
            <a:r>
              <a:rPr sz="1100" spc="-5" dirty="0">
                <a:latin typeface="Arial"/>
                <a:cs typeface="Arial"/>
              </a:rPr>
              <a:t>being bold, </a:t>
            </a:r>
            <a:r>
              <a:rPr sz="1100" dirty="0">
                <a:latin typeface="Arial"/>
                <a:cs typeface="Arial"/>
              </a:rPr>
              <a:t>outward-looking, and committed to keeping the  </a:t>
            </a:r>
            <a:r>
              <a:rPr sz="1100" spc="-5" dirty="0">
                <a:latin typeface="Arial"/>
                <a:cs typeface="Arial"/>
              </a:rPr>
              <a:t>principles </a:t>
            </a:r>
            <a:r>
              <a:rPr sz="1100" dirty="0">
                <a:latin typeface="Arial"/>
                <a:cs typeface="Arial"/>
              </a:rPr>
              <a:t>of justice </a:t>
            </a:r>
            <a:r>
              <a:rPr sz="1100" spc="-10" dirty="0">
                <a:latin typeface="Arial"/>
                <a:cs typeface="Arial"/>
              </a:rPr>
              <a:t>alive </a:t>
            </a:r>
            <a:r>
              <a:rPr sz="1100" dirty="0">
                <a:latin typeface="Arial"/>
                <a:cs typeface="Arial"/>
              </a:rPr>
              <a:t>and </a:t>
            </a:r>
            <a:r>
              <a:rPr sz="1100" spc="-5" dirty="0">
                <a:latin typeface="Arial"/>
                <a:cs typeface="Arial"/>
              </a:rPr>
              <a:t>vibrant.</a:t>
            </a:r>
            <a:endParaRPr sz="1100" dirty="0">
              <a:latin typeface="Arial"/>
              <a:cs typeface="Arial"/>
            </a:endParaRPr>
          </a:p>
          <a:p>
            <a:pPr>
              <a:spcBef>
                <a:spcPts val="15"/>
              </a:spcBef>
            </a:pPr>
            <a:endParaRPr sz="1100" dirty="0">
              <a:latin typeface="Arial"/>
              <a:cs typeface="Arial"/>
            </a:endParaRPr>
          </a:p>
          <a:p>
            <a:pPr marL="12698" marR="66032"/>
            <a:r>
              <a:rPr sz="1100" b="1" spc="-5" dirty="0">
                <a:latin typeface="Arial"/>
                <a:cs typeface="Arial"/>
              </a:rPr>
              <a:t>Together </a:t>
            </a:r>
            <a:r>
              <a:rPr sz="1100" b="1" spc="15" dirty="0">
                <a:latin typeface="Arial"/>
                <a:cs typeface="Arial"/>
              </a:rPr>
              <a:t>we </a:t>
            </a:r>
            <a:r>
              <a:rPr sz="1100" b="1" dirty="0">
                <a:latin typeface="Arial"/>
                <a:cs typeface="Arial"/>
              </a:rPr>
              <a:t>create the circumstances for </a:t>
            </a:r>
            <a:r>
              <a:rPr sz="1100" b="1" spc="-5" dirty="0">
                <a:latin typeface="Arial"/>
                <a:cs typeface="Arial"/>
              </a:rPr>
              <a:t>our </a:t>
            </a:r>
            <a:r>
              <a:rPr sz="1100" b="1" dirty="0">
                <a:latin typeface="Arial"/>
                <a:cs typeface="Arial"/>
              </a:rPr>
              <a:t>country to prosper and for </a:t>
            </a:r>
            <a:r>
              <a:rPr sz="1100" b="1" spc="-5" dirty="0">
                <a:latin typeface="Arial"/>
                <a:cs typeface="Arial"/>
              </a:rPr>
              <a:t>our </a:t>
            </a:r>
            <a:r>
              <a:rPr sz="1100" b="1" dirty="0">
                <a:latin typeface="Arial"/>
                <a:cs typeface="Arial"/>
              </a:rPr>
              <a:t>citizens to  </a:t>
            </a:r>
            <a:r>
              <a:rPr sz="1100" b="1" spc="-5" dirty="0">
                <a:latin typeface="Arial"/>
                <a:cs typeface="Arial"/>
              </a:rPr>
              <a:t>thrive. </a:t>
            </a:r>
            <a:r>
              <a:rPr lang="en-GB" sz="1100" b="1" spc="-5" dirty="0">
                <a:latin typeface="Arial"/>
                <a:cs typeface="Arial"/>
              </a:rPr>
              <a:t> </a:t>
            </a:r>
            <a:r>
              <a:rPr sz="1100" dirty="0">
                <a:latin typeface="Arial"/>
                <a:cs typeface="Arial"/>
              </a:rPr>
              <a:t>This has </a:t>
            </a:r>
            <a:r>
              <a:rPr sz="1100" spc="-5" dirty="0">
                <a:latin typeface="Arial"/>
                <a:cs typeface="Arial"/>
              </a:rPr>
              <a:t>never </a:t>
            </a:r>
            <a:r>
              <a:rPr sz="1100" dirty="0">
                <a:latin typeface="Arial"/>
                <a:cs typeface="Arial"/>
              </a:rPr>
              <a:t>been more </a:t>
            </a:r>
            <a:r>
              <a:rPr sz="1100" spc="-5" dirty="0">
                <a:latin typeface="Arial"/>
                <a:cs typeface="Arial"/>
              </a:rPr>
              <a:t>important </a:t>
            </a:r>
            <a:r>
              <a:rPr sz="1100" dirty="0">
                <a:latin typeface="Arial"/>
                <a:cs typeface="Arial"/>
              </a:rPr>
              <a:t>than </a:t>
            </a:r>
            <a:r>
              <a:rPr sz="1100" spc="-5" dirty="0">
                <a:latin typeface="Arial"/>
                <a:cs typeface="Arial"/>
              </a:rPr>
              <a:t>it is today. </a:t>
            </a:r>
            <a:r>
              <a:rPr lang="en-GB" sz="1100" spc="-5" dirty="0">
                <a:latin typeface="Arial"/>
                <a:cs typeface="Arial"/>
              </a:rPr>
              <a:t> </a:t>
            </a:r>
            <a:r>
              <a:rPr sz="1100" spc="20" dirty="0">
                <a:latin typeface="Arial"/>
                <a:cs typeface="Arial"/>
              </a:rPr>
              <a:t>We </a:t>
            </a:r>
            <a:r>
              <a:rPr sz="1100" spc="-10" dirty="0">
                <a:latin typeface="Arial"/>
                <a:cs typeface="Arial"/>
              </a:rPr>
              <a:t>live </a:t>
            </a:r>
            <a:r>
              <a:rPr sz="1100" spc="-5" dirty="0">
                <a:latin typeface="Arial"/>
                <a:cs typeface="Arial"/>
              </a:rPr>
              <a:t>in </a:t>
            </a:r>
            <a:r>
              <a:rPr sz="1100" dirty="0">
                <a:latin typeface="Arial"/>
                <a:cs typeface="Arial"/>
              </a:rPr>
              <a:t>an age of </a:t>
            </a:r>
            <a:r>
              <a:rPr sz="1100" spc="-5" dirty="0">
                <a:latin typeface="Arial"/>
                <a:cs typeface="Arial"/>
              </a:rPr>
              <a:t>extraordinary  </a:t>
            </a:r>
            <a:r>
              <a:rPr sz="1100" dirty="0">
                <a:latin typeface="Arial"/>
                <a:cs typeface="Arial"/>
              </a:rPr>
              <a:t>change. </a:t>
            </a:r>
            <a:r>
              <a:rPr sz="1100" spc="-5" dirty="0">
                <a:latin typeface="Arial"/>
                <a:cs typeface="Arial"/>
              </a:rPr>
              <a:t>New global opportunities </a:t>
            </a:r>
            <a:r>
              <a:rPr sz="1100" dirty="0">
                <a:latin typeface="Arial"/>
                <a:cs typeface="Arial"/>
              </a:rPr>
              <a:t>and </a:t>
            </a:r>
            <a:r>
              <a:rPr sz="1100" spc="-5" dirty="0">
                <a:latin typeface="Arial"/>
                <a:cs typeface="Arial"/>
              </a:rPr>
              <a:t>national responsibilities. </a:t>
            </a:r>
            <a:r>
              <a:rPr lang="en-GB" sz="1100" spc="-5" dirty="0">
                <a:latin typeface="Arial"/>
                <a:cs typeface="Arial"/>
              </a:rPr>
              <a:t> </a:t>
            </a:r>
            <a:r>
              <a:rPr sz="1100" spc="-5" dirty="0">
                <a:latin typeface="Arial"/>
                <a:cs typeface="Arial"/>
              </a:rPr>
              <a:t>New technologies, </a:t>
            </a:r>
            <a:r>
              <a:rPr sz="1100" dirty="0">
                <a:latin typeface="Arial"/>
                <a:cs typeface="Arial"/>
              </a:rPr>
              <a:t>new </a:t>
            </a:r>
            <a:r>
              <a:rPr sz="1100" spc="-5" dirty="0">
                <a:latin typeface="Arial"/>
                <a:cs typeface="Arial"/>
              </a:rPr>
              <a:t>lifestyles,  </a:t>
            </a:r>
            <a:r>
              <a:rPr sz="1100" dirty="0">
                <a:latin typeface="Arial"/>
                <a:cs typeface="Arial"/>
              </a:rPr>
              <a:t>new </a:t>
            </a:r>
            <a:r>
              <a:rPr sz="1100" spc="-5" dirty="0">
                <a:latin typeface="Arial"/>
                <a:cs typeface="Arial"/>
              </a:rPr>
              <a:t>public </a:t>
            </a:r>
            <a:r>
              <a:rPr sz="1100" dirty="0">
                <a:latin typeface="Arial"/>
                <a:cs typeface="Arial"/>
              </a:rPr>
              <a:t>needs. </a:t>
            </a:r>
            <a:r>
              <a:rPr lang="en-GB" sz="1100" dirty="0">
                <a:latin typeface="Arial"/>
                <a:cs typeface="Arial"/>
              </a:rPr>
              <a:t> </a:t>
            </a:r>
            <a:r>
              <a:rPr sz="1100" spc="20" dirty="0">
                <a:latin typeface="Arial"/>
                <a:cs typeface="Arial"/>
              </a:rPr>
              <a:t>We </a:t>
            </a:r>
            <a:r>
              <a:rPr sz="1100" dirty="0" err="1">
                <a:latin typeface="Arial"/>
                <a:cs typeface="Arial"/>
              </a:rPr>
              <a:t>recognise</a:t>
            </a:r>
            <a:r>
              <a:rPr sz="1100" dirty="0">
                <a:latin typeface="Arial"/>
                <a:cs typeface="Arial"/>
              </a:rPr>
              <a:t> the </a:t>
            </a:r>
            <a:r>
              <a:rPr sz="1100" spc="-5" dirty="0">
                <a:latin typeface="Arial"/>
                <a:cs typeface="Arial"/>
              </a:rPr>
              <a:t>challenges </a:t>
            </a:r>
            <a:r>
              <a:rPr sz="1100" dirty="0">
                <a:latin typeface="Arial"/>
                <a:cs typeface="Arial"/>
              </a:rPr>
              <a:t>set by the pace and </a:t>
            </a:r>
            <a:r>
              <a:rPr sz="1100" spc="-5" dirty="0">
                <a:latin typeface="Arial"/>
                <a:cs typeface="Arial"/>
              </a:rPr>
              <a:t>scale </a:t>
            </a:r>
            <a:r>
              <a:rPr sz="1100" dirty="0">
                <a:latin typeface="Arial"/>
                <a:cs typeface="Arial"/>
              </a:rPr>
              <a:t>of </a:t>
            </a:r>
            <a:r>
              <a:rPr sz="1100" spc="-5" dirty="0">
                <a:latin typeface="Arial"/>
                <a:cs typeface="Arial"/>
              </a:rPr>
              <a:t>this</a:t>
            </a:r>
            <a:r>
              <a:rPr sz="1100" spc="-185" dirty="0">
                <a:latin typeface="Arial"/>
                <a:cs typeface="Arial"/>
              </a:rPr>
              <a:t> </a:t>
            </a:r>
            <a:r>
              <a:rPr sz="1100" dirty="0">
                <a:latin typeface="Arial"/>
                <a:cs typeface="Arial"/>
              </a:rPr>
              <a:t>change.</a:t>
            </a:r>
          </a:p>
          <a:p>
            <a:pPr>
              <a:spcBef>
                <a:spcPts val="10"/>
              </a:spcBef>
            </a:pPr>
            <a:endParaRPr sz="1100" dirty="0">
              <a:latin typeface="Arial"/>
              <a:cs typeface="Arial"/>
            </a:endParaRPr>
          </a:p>
          <a:p>
            <a:pPr marL="12698" marR="65396"/>
            <a:r>
              <a:rPr sz="1100" b="1" dirty="0">
                <a:latin typeface="Arial"/>
                <a:cs typeface="Arial"/>
              </a:rPr>
              <a:t>We know that </a:t>
            </a:r>
            <a:r>
              <a:rPr sz="1100" b="1" spc="-5" dirty="0">
                <a:latin typeface="Arial"/>
                <a:cs typeface="Arial"/>
              </a:rPr>
              <a:t>advances </a:t>
            </a:r>
            <a:r>
              <a:rPr sz="1100" b="1" dirty="0">
                <a:latin typeface="Arial"/>
                <a:cs typeface="Arial"/>
              </a:rPr>
              <a:t>and </a:t>
            </a:r>
            <a:r>
              <a:rPr sz="1100" b="1" spc="-5" dirty="0">
                <a:latin typeface="Arial"/>
                <a:cs typeface="Arial"/>
              </a:rPr>
              <a:t>innovations </a:t>
            </a:r>
            <a:r>
              <a:rPr sz="1100" b="1" dirty="0">
                <a:latin typeface="Arial"/>
                <a:cs typeface="Arial"/>
              </a:rPr>
              <a:t>can help us make </a:t>
            </a:r>
            <a:r>
              <a:rPr sz="1100" b="1" spc="-5" dirty="0">
                <a:latin typeface="Arial"/>
                <a:cs typeface="Arial"/>
              </a:rPr>
              <a:t>justice </a:t>
            </a:r>
            <a:r>
              <a:rPr sz="1100" b="1" dirty="0">
                <a:latin typeface="Arial"/>
                <a:cs typeface="Arial"/>
              </a:rPr>
              <a:t>more accessible and  resilient. </a:t>
            </a:r>
            <a:r>
              <a:rPr lang="en-GB" sz="1100" b="1" dirty="0">
                <a:latin typeface="Arial"/>
                <a:cs typeface="Arial"/>
              </a:rPr>
              <a:t> </a:t>
            </a:r>
            <a:r>
              <a:rPr sz="1100" spc="10" dirty="0">
                <a:latin typeface="Arial"/>
                <a:cs typeface="Arial"/>
              </a:rPr>
              <a:t>We </a:t>
            </a:r>
            <a:r>
              <a:rPr sz="1100" spc="-10" dirty="0">
                <a:latin typeface="Arial"/>
                <a:cs typeface="Arial"/>
              </a:rPr>
              <a:t>will </a:t>
            </a:r>
            <a:r>
              <a:rPr sz="1100" spc="-5" dirty="0">
                <a:latin typeface="Arial"/>
                <a:cs typeface="Arial"/>
              </a:rPr>
              <a:t>advance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building </a:t>
            </a:r>
            <a:r>
              <a:rPr sz="1100" dirty="0">
                <a:latin typeface="Arial"/>
                <a:cs typeface="Arial"/>
              </a:rPr>
              <a:t>a </a:t>
            </a:r>
            <a:r>
              <a:rPr sz="1100" spc="-5" dirty="0">
                <a:latin typeface="Arial"/>
                <a:cs typeface="Arial"/>
              </a:rPr>
              <a:t>system </a:t>
            </a:r>
            <a:r>
              <a:rPr sz="1100" dirty="0">
                <a:latin typeface="Arial"/>
                <a:cs typeface="Arial"/>
              </a:rPr>
              <a:t>that puts </a:t>
            </a:r>
            <a:r>
              <a:rPr sz="1100" spc="-5" dirty="0">
                <a:latin typeface="Arial"/>
                <a:cs typeface="Arial"/>
              </a:rPr>
              <a:t>citizens </a:t>
            </a:r>
            <a:r>
              <a:rPr sz="1100" dirty="0">
                <a:latin typeface="Arial"/>
                <a:cs typeface="Arial"/>
              </a:rPr>
              <a:t>and </a:t>
            </a:r>
            <a:r>
              <a:rPr sz="1100" spc="-5" dirty="0">
                <a:latin typeface="Arial"/>
                <a:cs typeface="Arial"/>
              </a:rPr>
              <a:t>their  needs </a:t>
            </a:r>
            <a:r>
              <a:rPr sz="1100" dirty="0">
                <a:latin typeface="Arial"/>
                <a:cs typeface="Arial"/>
              </a:rPr>
              <a:t>first, </a:t>
            </a:r>
            <a:r>
              <a:rPr sz="1100" spc="-5" dirty="0">
                <a:latin typeface="Arial"/>
                <a:cs typeface="Arial"/>
              </a:rPr>
              <a:t>inspiring our people </a:t>
            </a:r>
            <a:r>
              <a:rPr sz="1100" dirty="0">
                <a:latin typeface="Arial"/>
                <a:cs typeface="Arial"/>
              </a:rPr>
              <a:t>and </a:t>
            </a:r>
            <a:r>
              <a:rPr sz="1100" spc="-5" dirty="0">
                <a:latin typeface="Arial"/>
                <a:cs typeface="Arial"/>
              </a:rPr>
              <a:t>our </a:t>
            </a:r>
            <a:r>
              <a:rPr sz="1100" dirty="0">
                <a:latin typeface="Arial"/>
                <a:cs typeface="Arial"/>
              </a:rPr>
              <a:t>partners to join together to find </a:t>
            </a:r>
            <a:r>
              <a:rPr sz="1100" spc="-5" dirty="0">
                <a:latin typeface="Arial"/>
                <a:cs typeface="Arial"/>
              </a:rPr>
              <a:t>ever </a:t>
            </a:r>
            <a:r>
              <a:rPr sz="1100" dirty="0">
                <a:latin typeface="Arial"/>
                <a:cs typeface="Arial"/>
              </a:rPr>
              <a:t>more </a:t>
            </a:r>
            <a:r>
              <a:rPr sz="1100" spc="-5" dirty="0">
                <a:latin typeface="Arial"/>
                <a:cs typeface="Arial"/>
              </a:rPr>
              <a:t>effective </a:t>
            </a:r>
            <a:r>
              <a:rPr sz="1100" spc="-10" dirty="0">
                <a:latin typeface="Arial"/>
                <a:cs typeface="Arial"/>
              </a:rPr>
              <a:t>ways  </a:t>
            </a:r>
            <a:r>
              <a:rPr sz="1100" dirty="0">
                <a:latin typeface="Arial"/>
                <a:cs typeface="Arial"/>
              </a:rPr>
              <a:t>to </a:t>
            </a:r>
            <a:r>
              <a:rPr sz="1100" spc="-5" dirty="0">
                <a:latin typeface="Arial"/>
                <a:cs typeface="Arial"/>
              </a:rPr>
              <a:t>uphold </a:t>
            </a:r>
            <a:r>
              <a:rPr sz="1100" dirty="0">
                <a:latin typeface="Arial"/>
                <a:cs typeface="Arial"/>
              </a:rPr>
              <a:t>the </a:t>
            </a:r>
            <a:r>
              <a:rPr sz="1100" spc="-5" dirty="0">
                <a:latin typeface="Arial"/>
                <a:cs typeface="Arial"/>
              </a:rPr>
              <a:t>principles </a:t>
            </a:r>
            <a:r>
              <a:rPr sz="1100" dirty="0">
                <a:latin typeface="Arial"/>
                <a:cs typeface="Arial"/>
              </a:rPr>
              <a:t>of justice. </a:t>
            </a:r>
            <a:r>
              <a:rPr lang="en-GB" sz="1100" dirty="0">
                <a:latin typeface="Arial"/>
                <a:cs typeface="Arial"/>
              </a:rPr>
              <a:t> </a:t>
            </a:r>
            <a:r>
              <a:rPr sz="1100" dirty="0">
                <a:latin typeface="Arial"/>
                <a:cs typeface="Arial"/>
              </a:rPr>
              <a:t>To make sure justice works </a:t>
            </a:r>
            <a:r>
              <a:rPr sz="1100" spc="5" dirty="0">
                <a:latin typeface="Arial"/>
                <a:cs typeface="Arial"/>
              </a:rPr>
              <a:t>for </a:t>
            </a:r>
            <a:r>
              <a:rPr sz="1100" spc="-5" dirty="0">
                <a:latin typeface="Arial"/>
                <a:cs typeface="Arial"/>
              </a:rPr>
              <a:t>everyone </a:t>
            </a:r>
            <a:r>
              <a:rPr sz="1100" dirty="0">
                <a:latin typeface="Arial"/>
                <a:cs typeface="Arial"/>
              </a:rPr>
              <a:t>today and </a:t>
            </a:r>
            <a:r>
              <a:rPr sz="1100" spc="-5" dirty="0">
                <a:latin typeface="Arial"/>
                <a:cs typeface="Arial"/>
              </a:rPr>
              <a:t>in </a:t>
            </a:r>
            <a:r>
              <a:rPr sz="1100" dirty="0">
                <a:latin typeface="Arial"/>
                <a:cs typeface="Arial"/>
              </a:rPr>
              <a:t>the  future.</a:t>
            </a:r>
          </a:p>
          <a:p>
            <a:pPr>
              <a:spcBef>
                <a:spcPts val="15"/>
              </a:spcBef>
            </a:pPr>
            <a:endParaRPr sz="1100" dirty="0">
              <a:latin typeface="Arial"/>
              <a:cs typeface="Arial"/>
            </a:endParaRPr>
          </a:p>
          <a:p>
            <a:pPr marL="12698"/>
            <a:r>
              <a:rPr sz="1100" b="1" dirty="0">
                <a:latin typeface="Arial"/>
                <a:cs typeface="Arial"/>
              </a:rPr>
              <a:t>Protecting and </a:t>
            </a:r>
            <a:r>
              <a:rPr sz="1100" b="1" spc="-5" dirty="0">
                <a:latin typeface="Arial"/>
                <a:cs typeface="Arial"/>
              </a:rPr>
              <a:t>advancing </a:t>
            </a:r>
            <a:r>
              <a:rPr sz="1100" b="1" dirty="0">
                <a:latin typeface="Arial"/>
                <a:cs typeface="Arial"/>
              </a:rPr>
              <a:t>the principles of</a:t>
            </a:r>
            <a:r>
              <a:rPr sz="1100" b="1" spc="-114" dirty="0">
                <a:latin typeface="Arial"/>
                <a:cs typeface="Arial"/>
              </a:rPr>
              <a:t> </a:t>
            </a:r>
            <a:r>
              <a:rPr sz="1100" b="1" spc="-5" dirty="0">
                <a:latin typeface="Arial"/>
                <a:cs typeface="Arial"/>
              </a:rPr>
              <a:t>justice</a:t>
            </a:r>
            <a:endParaRPr sz="1100" dirty="0">
              <a:latin typeface="Arial"/>
              <a:cs typeface="Arial"/>
            </a:endParaRPr>
          </a:p>
          <a:p>
            <a:pPr marL="12698" marR="182854"/>
            <a:r>
              <a:rPr sz="1100" spc="10" dirty="0">
                <a:latin typeface="Arial"/>
                <a:cs typeface="Arial"/>
              </a:rPr>
              <a:t>We </a:t>
            </a:r>
            <a:r>
              <a:rPr sz="1100" spc="-10" dirty="0">
                <a:latin typeface="Arial"/>
                <a:cs typeface="Arial"/>
              </a:rPr>
              <a:t>will </a:t>
            </a:r>
            <a:r>
              <a:rPr sz="1100" spc="-5" dirty="0">
                <a:latin typeface="Arial"/>
                <a:cs typeface="Arial"/>
              </a:rPr>
              <a:t>deliver </a:t>
            </a:r>
            <a:r>
              <a:rPr sz="1100" dirty="0">
                <a:latin typeface="Arial"/>
                <a:cs typeface="Arial"/>
              </a:rPr>
              <a:t>a modern courts and justice </a:t>
            </a:r>
            <a:r>
              <a:rPr sz="1100" spc="-5" dirty="0">
                <a:latin typeface="Arial"/>
                <a:cs typeface="Arial"/>
              </a:rPr>
              <a:t>system; </a:t>
            </a:r>
            <a:r>
              <a:rPr sz="1100" dirty="0">
                <a:latin typeface="Arial"/>
                <a:cs typeface="Arial"/>
              </a:rPr>
              <a:t>create a prison and probation </a:t>
            </a:r>
            <a:r>
              <a:rPr sz="1100" spc="-5" dirty="0">
                <a:latin typeface="Arial"/>
                <a:cs typeface="Arial"/>
              </a:rPr>
              <a:t>service </a:t>
            </a:r>
            <a:r>
              <a:rPr sz="1100" dirty="0">
                <a:latin typeface="Arial"/>
                <a:cs typeface="Arial"/>
              </a:rPr>
              <a:t>that  reforms offenders; promote </a:t>
            </a:r>
            <a:r>
              <a:rPr sz="1100" spc="-5" dirty="0">
                <a:latin typeface="Arial"/>
                <a:cs typeface="Arial"/>
              </a:rPr>
              <a:t>Global Britain </a:t>
            </a:r>
            <a:r>
              <a:rPr sz="1100" dirty="0">
                <a:latin typeface="Arial"/>
                <a:cs typeface="Arial"/>
              </a:rPr>
              <a:t>and protect the </a:t>
            </a:r>
            <a:r>
              <a:rPr sz="1100" spc="-5" dirty="0">
                <a:latin typeface="Arial"/>
                <a:cs typeface="Arial"/>
              </a:rPr>
              <a:t>rule </a:t>
            </a:r>
            <a:r>
              <a:rPr sz="1100" dirty="0">
                <a:latin typeface="Arial"/>
                <a:cs typeface="Arial"/>
              </a:rPr>
              <a:t>of </a:t>
            </a:r>
            <a:r>
              <a:rPr sz="1100" spc="-10" dirty="0">
                <a:latin typeface="Arial"/>
                <a:cs typeface="Arial"/>
              </a:rPr>
              <a:t>law; </a:t>
            </a:r>
            <a:r>
              <a:rPr sz="1100" dirty="0">
                <a:latin typeface="Arial"/>
                <a:cs typeface="Arial"/>
              </a:rPr>
              <a:t>and create a </a:t>
            </a:r>
            <a:r>
              <a:rPr sz="1100" spc="-5" dirty="0">
                <a:latin typeface="Arial"/>
                <a:cs typeface="Arial"/>
              </a:rPr>
              <a:t>transformed  </a:t>
            </a:r>
            <a:r>
              <a:rPr sz="1100" dirty="0">
                <a:latin typeface="Arial"/>
                <a:cs typeface="Arial"/>
              </a:rPr>
              <a:t>department that </a:t>
            </a:r>
            <a:r>
              <a:rPr sz="1100" spc="-5" dirty="0">
                <a:latin typeface="Arial"/>
                <a:cs typeface="Arial"/>
              </a:rPr>
              <a:t>delivers excellent</a:t>
            </a:r>
            <a:r>
              <a:rPr sz="1100" spc="-40" dirty="0">
                <a:latin typeface="Arial"/>
                <a:cs typeface="Arial"/>
              </a:rPr>
              <a:t> </a:t>
            </a:r>
            <a:r>
              <a:rPr sz="1100" spc="-5" dirty="0">
                <a:latin typeface="Arial"/>
                <a:cs typeface="Arial"/>
              </a:rPr>
              <a:t>services.</a:t>
            </a:r>
            <a:endParaRPr sz="1100" dirty="0">
              <a:latin typeface="Arial"/>
              <a:cs typeface="Arial"/>
            </a:endParaRPr>
          </a:p>
          <a:p>
            <a:pPr>
              <a:lnSpc>
                <a:spcPct val="100000"/>
              </a:lnSpc>
            </a:pPr>
            <a:endParaRPr sz="1100" dirty="0">
              <a:latin typeface="Arial"/>
              <a:cs typeface="Arial"/>
            </a:endParaRPr>
          </a:p>
          <a:p>
            <a:pPr marL="12698" marR="1311091">
              <a:spcBef>
                <a:spcPts val="1045"/>
              </a:spcBef>
            </a:pPr>
            <a:r>
              <a:rPr sz="1100" dirty="0">
                <a:latin typeface="Arial"/>
                <a:cs typeface="Arial"/>
              </a:rPr>
              <a:t>Watch the</a:t>
            </a:r>
            <a:r>
              <a:rPr sz="1100" spc="-5" dirty="0">
                <a:latin typeface="Arial"/>
                <a:cs typeface="Arial"/>
              </a:rPr>
              <a:t>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animation </a:t>
            </a:r>
            <a:r>
              <a:rPr sz="1100" dirty="0">
                <a:latin typeface="Arial"/>
                <a:cs typeface="Arial"/>
              </a:rPr>
              <a:t>and see how the Justice Story has been brought to</a:t>
            </a:r>
            <a:r>
              <a:rPr sz="1100" spc="-204" dirty="0">
                <a:latin typeface="Arial"/>
                <a:cs typeface="Arial"/>
              </a:rPr>
              <a:t> </a:t>
            </a:r>
            <a:r>
              <a:rPr sz="1100" dirty="0">
                <a:latin typeface="Arial"/>
                <a:cs typeface="Arial"/>
              </a:rPr>
              <a:t>life</a:t>
            </a:r>
            <a:r>
              <a:rPr lang="en-GB" sz="1100" dirty="0">
                <a:latin typeface="Arial"/>
                <a:cs typeface="Arial"/>
              </a:rPr>
              <a:t>.</a:t>
            </a:r>
            <a:endParaRPr sz="1100" dirty="0">
              <a:latin typeface="Arial"/>
              <a:cs typeface="Arial"/>
            </a:endParaRPr>
          </a:p>
        </p:txBody>
      </p:sp>
      <p:sp>
        <p:nvSpPr>
          <p:cNvPr id="9" name="object 9"/>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7</a:t>
            </a:r>
            <a:endParaRPr sz="1100">
              <a:latin typeface="Arial"/>
              <a:cs typeface="Arial"/>
            </a:endParaRPr>
          </a:p>
        </p:txBody>
      </p:sp>
    </p:spTree>
    <p:extLst>
      <p:ext uri="{BB962C8B-B14F-4D97-AF65-F5344CB8AC3E}">
        <p14:creationId xmlns:p14="http://schemas.microsoft.com/office/powerpoint/2010/main" val="17281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871100" y="3046012"/>
            <a:ext cx="1572895" cy="667433"/>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1" name="object 11"/>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8</a:t>
            </a:r>
            <a:endParaRPr sz="1100">
              <a:latin typeface="Arial"/>
              <a:cs typeface="Arial"/>
            </a:endParaRPr>
          </a:p>
        </p:txBody>
      </p:sp>
      <p:sp>
        <p:nvSpPr>
          <p:cNvPr id="12" name="object 12"/>
          <p:cNvSpPr txBox="1"/>
          <p:nvPr/>
        </p:nvSpPr>
        <p:spPr>
          <a:xfrm>
            <a:off x="284615" y="851165"/>
            <a:ext cx="6406928" cy="1340752"/>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Our</a:t>
            </a:r>
            <a:r>
              <a:rPr sz="1400" b="1" spc="15" dirty="0">
                <a:solidFill>
                  <a:srgbClr val="04609B"/>
                </a:solidFill>
                <a:latin typeface="Arial"/>
                <a:cs typeface="Arial"/>
              </a:rPr>
              <a:t> </a:t>
            </a:r>
            <a:r>
              <a:rPr sz="1400" b="1" spc="-5" dirty="0">
                <a:solidFill>
                  <a:srgbClr val="04609B"/>
                </a:solidFill>
                <a:latin typeface="Arial"/>
                <a:cs typeface="Arial"/>
              </a:rPr>
              <a:t>Ministers</a:t>
            </a:r>
            <a:r>
              <a:rPr lang="en-GB" sz="1400" b="1" spc="-5" dirty="0">
                <a:solidFill>
                  <a:srgbClr val="04609B"/>
                </a:solidFill>
                <a:latin typeface="Arial"/>
                <a:cs typeface="Arial"/>
              </a:rPr>
              <a:t> </a:t>
            </a:r>
          </a:p>
          <a:p>
            <a:pPr marL="12698">
              <a:spcBef>
                <a:spcPts val="1110"/>
              </a:spcBef>
            </a:pPr>
            <a:r>
              <a:rPr lang="en-GB" sz="1100" spc="-5" dirty="0">
                <a:latin typeface="Arial"/>
                <a:cs typeface="Arial"/>
              </a:rPr>
              <a:t>Here are our Ministers in office, details on their responsibilities can be found on the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Intranet.</a:t>
            </a: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dirty="0">
              <a:solidFill>
                <a:prstClr val="black"/>
              </a:solidFill>
              <a:latin typeface="Arial"/>
              <a:cs typeface="Arial"/>
            </a:endParaRPr>
          </a:p>
          <a:p>
            <a:pPr marL="12698">
              <a:spcBef>
                <a:spcPts val="95"/>
              </a:spcBef>
            </a:pPr>
            <a:endParaRPr sz="1100" dirty="0">
              <a:latin typeface="Arial"/>
              <a:cs typeface="Arial"/>
            </a:endParaRPr>
          </a:p>
        </p:txBody>
      </p:sp>
      <p:sp>
        <p:nvSpPr>
          <p:cNvPr id="13" name="object 13"/>
          <p:cNvSpPr txBox="1"/>
          <p:nvPr/>
        </p:nvSpPr>
        <p:spPr>
          <a:xfrm>
            <a:off x="1946348" y="3216372"/>
            <a:ext cx="1191895" cy="182742"/>
          </a:xfrm>
          <a:prstGeom prst="rect">
            <a:avLst/>
          </a:prstGeom>
        </p:spPr>
        <p:txBody>
          <a:bodyPr vert="horz" wrap="square" lIns="0" tIns="13335" rIns="0" bIns="0" rtlCol="0">
            <a:spAutoFit/>
          </a:bodyPr>
          <a:lstStyle/>
          <a:p>
            <a:pPr marL="12698">
              <a:spcBef>
                <a:spcPts val="105"/>
              </a:spcBef>
            </a:pPr>
            <a:r>
              <a:rPr lang="en-GB" sz="1100">
                <a:solidFill>
                  <a:srgbClr val="FFFFFF"/>
                </a:solidFill>
                <a:latin typeface="Arial"/>
                <a:cs typeface="Arial"/>
              </a:rPr>
              <a:t>Kit Malthouse MP</a:t>
            </a:r>
            <a:endParaRPr sz="1100">
              <a:latin typeface="Arial"/>
              <a:cs typeface="Arial"/>
            </a:endParaRPr>
          </a:p>
        </p:txBody>
      </p:sp>
      <p:sp>
        <p:nvSpPr>
          <p:cNvPr id="14" name="object 14"/>
          <p:cNvSpPr txBox="1"/>
          <p:nvPr/>
        </p:nvSpPr>
        <p:spPr>
          <a:xfrm>
            <a:off x="3447155" y="3088924"/>
            <a:ext cx="2540594" cy="602729"/>
          </a:xfrm>
          <a:prstGeom prst="rect">
            <a:avLst/>
          </a:prstGeom>
          <a:solidFill>
            <a:srgbClr val="DAE7EF"/>
          </a:solidFill>
        </p:spPr>
        <p:txBody>
          <a:bodyPr vert="horz" wrap="square" lIns="0" tIns="48260" rIns="0" bIns="0" rtlCol="0">
            <a:spAutoFit/>
          </a:bodyPr>
          <a:lstStyle/>
          <a:p>
            <a:pPr marL="92697">
              <a:spcBef>
                <a:spcPts val="380"/>
              </a:spcBef>
            </a:pPr>
            <a:endParaRPr sz="1100">
              <a:latin typeface="Arial"/>
              <a:cs typeface="Arial"/>
            </a:endParaRPr>
          </a:p>
          <a:p>
            <a:pPr marL="92697" marR="191743">
              <a:spcBef>
                <a:spcPts val="305"/>
              </a:spcBef>
            </a:pPr>
            <a:r>
              <a:rPr lang="en-GB" sz="1000">
                <a:latin typeface="Arial" panose="020B0604020202020204" pitchFamily="34" charset="0"/>
                <a:cs typeface="Arial" panose="020B0604020202020204" pitchFamily="34" charset="0"/>
                <a:hlinkClick r:id="rId4"/>
              </a:rPr>
              <a:t>Minister of State</a:t>
            </a:r>
            <a:endParaRPr lang="en-GB" sz="1000">
              <a:latin typeface="Arial" panose="020B0604020202020204" pitchFamily="34" charset="0"/>
              <a:cs typeface="Arial" panose="020B0604020202020204" pitchFamily="34" charset="0"/>
            </a:endParaRPr>
          </a:p>
          <a:p>
            <a:pPr marL="92697" marR="191743">
              <a:spcBef>
                <a:spcPts val="305"/>
              </a:spcBef>
            </a:pPr>
            <a:endParaRPr lang="en-GB" sz="1000">
              <a:latin typeface="Arial" panose="020B0604020202020204" pitchFamily="34" charset="0"/>
              <a:cs typeface="Arial" panose="020B0604020202020204" pitchFamily="34" charset="0"/>
            </a:endParaRPr>
          </a:p>
        </p:txBody>
      </p:sp>
      <p:sp>
        <p:nvSpPr>
          <p:cNvPr id="15" name="object 15"/>
          <p:cNvSpPr/>
          <p:nvPr/>
        </p:nvSpPr>
        <p:spPr>
          <a:xfrm>
            <a:off x="1859177" y="4006442"/>
            <a:ext cx="1572895" cy="683124"/>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6" name="object 16"/>
          <p:cNvSpPr txBox="1"/>
          <p:nvPr/>
        </p:nvSpPr>
        <p:spPr>
          <a:xfrm>
            <a:off x="1915732" y="4248416"/>
            <a:ext cx="947419" cy="182742"/>
          </a:xfrm>
          <a:prstGeom prst="rect">
            <a:avLst/>
          </a:prstGeom>
        </p:spPr>
        <p:txBody>
          <a:bodyPr vert="horz" wrap="square" lIns="0" tIns="13335" rIns="0" bIns="0" rtlCol="0">
            <a:spAutoFit/>
          </a:bodyPr>
          <a:lstStyle/>
          <a:p>
            <a:pPr marL="12698">
              <a:spcBef>
                <a:spcPts val="105"/>
              </a:spcBef>
            </a:pPr>
            <a:r>
              <a:rPr sz="1100" spc="-5">
                <a:solidFill>
                  <a:srgbClr val="FFFFFF"/>
                </a:solidFill>
                <a:latin typeface="Arial"/>
                <a:cs typeface="Arial"/>
              </a:rPr>
              <a:t>Chris Philp</a:t>
            </a:r>
            <a:r>
              <a:rPr sz="1100" spc="-30">
                <a:solidFill>
                  <a:srgbClr val="FFFFFF"/>
                </a:solidFill>
                <a:latin typeface="Arial"/>
                <a:cs typeface="Arial"/>
              </a:rPr>
              <a:t> </a:t>
            </a:r>
            <a:r>
              <a:rPr sz="1100" spc="-20">
                <a:solidFill>
                  <a:srgbClr val="FFFFFF"/>
                </a:solidFill>
                <a:latin typeface="Arial"/>
                <a:cs typeface="Arial"/>
              </a:rPr>
              <a:t>MP</a:t>
            </a:r>
            <a:endParaRPr sz="1100">
              <a:latin typeface="Arial"/>
              <a:cs typeface="Arial"/>
            </a:endParaRPr>
          </a:p>
        </p:txBody>
      </p:sp>
      <p:sp>
        <p:nvSpPr>
          <p:cNvPr id="17" name="object 17"/>
          <p:cNvSpPr/>
          <p:nvPr/>
        </p:nvSpPr>
        <p:spPr>
          <a:xfrm>
            <a:off x="3431847" y="4009224"/>
            <a:ext cx="2538125" cy="680342"/>
          </a:xfrm>
          <a:custGeom>
            <a:avLst/>
            <a:gdLst/>
            <a:ahLst/>
            <a:cxnLst/>
            <a:rect l="l" t="t" r="r" b="b"/>
            <a:pathLst>
              <a:path w="3005454" h="646429">
                <a:moveTo>
                  <a:pt x="3005328" y="0"/>
                </a:moveTo>
                <a:lnTo>
                  <a:pt x="0" y="0"/>
                </a:lnTo>
                <a:lnTo>
                  <a:pt x="0" y="646176"/>
                </a:lnTo>
                <a:lnTo>
                  <a:pt x="3005328" y="646176"/>
                </a:lnTo>
                <a:lnTo>
                  <a:pt x="3005328" y="0"/>
                </a:lnTo>
                <a:close/>
              </a:path>
            </a:pathLst>
          </a:custGeom>
          <a:solidFill>
            <a:srgbClr val="DAE7EF"/>
          </a:solidFill>
        </p:spPr>
        <p:txBody>
          <a:bodyPr wrap="square" lIns="0" tIns="0" rIns="0" bIns="0" rtlCol="0"/>
          <a:lstStyle/>
          <a:p>
            <a:endParaRPr/>
          </a:p>
        </p:txBody>
      </p:sp>
      <p:sp>
        <p:nvSpPr>
          <p:cNvPr id="18" name="object 18"/>
          <p:cNvSpPr txBox="1"/>
          <p:nvPr/>
        </p:nvSpPr>
        <p:spPr>
          <a:xfrm>
            <a:off x="3540888" y="3981898"/>
            <a:ext cx="2611755" cy="403316"/>
          </a:xfrm>
          <a:prstGeom prst="rect">
            <a:avLst/>
          </a:prstGeom>
        </p:spPr>
        <p:txBody>
          <a:bodyPr vert="horz" wrap="square" lIns="0" tIns="56515" rIns="0" bIns="0" rtlCol="0">
            <a:spAutoFit/>
          </a:bodyPr>
          <a:lstStyle/>
          <a:p>
            <a:pPr marL="12698" marR="5079">
              <a:spcBef>
                <a:spcPts val="300"/>
              </a:spcBef>
            </a:pPr>
            <a:endParaRPr lang="en-GB" sz="1000" u="sng" spc="-5">
              <a:solidFill>
                <a:srgbClr val="0462C1"/>
              </a:solidFill>
              <a:uFill>
                <a:solidFill>
                  <a:srgbClr val="0462C1"/>
                </a:solidFill>
              </a:uFill>
              <a:latin typeface="Arial"/>
              <a:cs typeface="Arial"/>
              <a:hlinkClick r:id="" action="ppaction://noaction"/>
            </a:endParaRPr>
          </a:p>
          <a:p>
            <a:pPr marL="12698" marR="5079">
              <a:spcBef>
                <a:spcPts val="300"/>
              </a:spcBef>
            </a:pPr>
            <a:r>
              <a:rPr lang="en-GB" sz="1000" u="sng" spc="-5">
                <a:solidFill>
                  <a:srgbClr val="0462C1"/>
                </a:solidFill>
                <a:uFill>
                  <a:solidFill>
                    <a:srgbClr val="0462C1"/>
                  </a:solidFill>
                </a:uFill>
                <a:latin typeface="Arial"/>
                <a:cs typeface="Arial"/>
                <a:hlinkClick r:id="rId5"/>
              </a:rPr>
              <a:t>Parliamentary under Secretary of State</a:t>
            </a:r>
            <a:endParaRPr sz="1000">
              <a:latin typeface="Arial"/>
              <a:cs typeface="Arial"/>
            </a:endParaRPr>
          </a:p>
        </p:txBody>
      </p:sp>
      <p:sp>
        <p:nvSpPr>
          <p:cNvPr id="19" name="object 19"/>
          <p:cNvSpPr/>
          <p:nvPr/>
        </p:nvSpPr>
        <p:spPr>
          <a:xfrm>
            <a:off x="1798990" y="5506818"/>
            <a:ext cx="1582420" cy="647700"/>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Alex Chalk</a:t>
            </a:r>
          </a:p>
        </p:txBody>
      </p:sp>
      <p:sp>
        <p:nvSpPr>
          <p:cNvPr id="20" name="object 20"/>
          <p:cNvSpPr txBox="1"/>
          <p:nvPr/>
        </p:nvSpPr>
        <p:spPr>
          <a:xfrm>
            <a:off x="1960319" y="5347220"/>
            <a:ext cx="1177925" cy="182101"/>
          </a:xfrm>
          <a:prstGeom prst="rect">
            <a:avLst/>
          </a:prstGeom>
        </p:spPr>
        <p:txBody>
          <a:bodyPr vert="horz" wrap="square" lIns="0" tIns="12700" rIns="0" bIns="0" rtlCol="0">
            <a:spAutoFit/>
          </a:bodyPr>
          <a:lstStyle/>
          <a:p>
            <a:pPr marL="12698">
              <a:spcBef>
                <a:spcPts val="100"/>
              </a:spcBef>
            </a:pPr>
            <a:r>
              <a:rPr lang="en-GB" sz="1100" spc="5">
                <a:solidFill>
                  <a:srgbClr val="FFFFFF"/>
                </a:solidFill>
                <a:latin typeface="Arial"/>
                <a:cs typeface="Arial"/>
              </a:rPr>
              <a:t>Alex Chalk MP</a:t>
            </a:r>
            <a:endParaRPr sz="1100">
              <a:latin typeface="Arial"/>
              <a:cs typeface="Arial"/>
            </a:endParaRPr>
          </a:p>
        </p:txBody>
      </p:sp>
      <p:sp>
        <p:nvSpPr>
          <p:cNvPr id="21" name="object 21"/>
          <p:cNvSpPr/>
          <p:nvPr/>
        </p:nvSpPr>
        <p:spPr>
          <a:xfrm>
            <a:off x="3392217" y="5509039"/>
            <a:ext cx="2508244" cy="643255"/>
          </a:xfrm>
          <a:custGeom>
            <a:avLst/>
            <a:gdLst/>
            <a:ahLst/>
            <a:cxnLst/>
            <a:rect l="l" t="t" r="r" b="b"/>
            <a:pathLst>
              <a:path w="3004185" h="643254">
                <a:moveTo>
                  <a:pt x="3003804" y="0"/>
                </a:moveTo>
                <a:lnTo>
                  <a:pt x="0" y="0"/>
                </a:lnTo>
                <a:lnTo>
                  <a:pt x="0" y="643128"/>
                </a:lnTo>
                <a:lnTo>
                  <a:pt x="3003804" y="643128"/>
                </a:lnTo>
                <a:lnTo>
                  <a:pt x="3003804" y="0"/>
                </a:lnTo>
                <a:close/>
              </a:path>
            </a:pathLst>
          </a:custGeom>
          <a:solidFill>
            <a:srgbClr val="DAE7EF"/>
          </a:solidFill>
        </p:spPr>
        <p:txBody>
          <a:bodyPr wrap="square" lIns="0" tIns="0" rIns="0" bIns="0" rtlCol="0"/>
          <a:lstStyle/>
          <a:p>
            <a:endParaRPr/>
          </a:p>
        </p:txBody>
      </p:sp>
      <p:sp>
        <p:nvSpPr>
          <p:cNvPr id="22" name="object 22"/>
          <p:cNvSpPr txBox="1"/>
          <p:nvPr/>
        </p:nvSpPr>
        <p:spPr>
          <a:xfrm>
            <a:off x="3429000" y="5717049"/>
            <a:ext cx="2738120" cy="210955"/>
          </a:xfrm>
          <a:prstGeom prst="rect">
            <a:avLst/>
          </a:prstGeom>
        </p:spPr>
        <p:txBody>
          <a:bodyPr vert="horz" wrap="square" lIns="0" tIns="56515" rIns="0" bIns="0" rtlCol="0">
            <a:spAutoFit/>
          </a:bodyPr>
          <a:lstStyle/>
          <a:p>
            <a:pPr marL="12698" marR="5079">
              <a:spcBef>
                <a:spcPts val="300"/>
              </a:spcBef>
            </a:pPr>
            <a:r>
              <a:rPr lang="en-GB" sz="1000" u="sng" spc="-5">
                <a:solidFill>
                  <a:srgbClr val="0462C1"/>
                </a:solidFill>
                <a:uFill>
                  <a:solidFill>
                    <a:srgbClr val="0462C1"/>
                  </a:solidFill>
                </a:uFill>
                <a:latin typeface="Arial"/>
                <a:cs typeface="Arial"/>
                <a:hlinkClick r:id="rId6"/>
              </a:rPr>
              <a:t>Parliamentary under Secretary of State</a:t>
            </a:r>
            <a:endParaRPr sz="1000">
              <a:latin typeface="Arial"/>
              <a:cs typeface="Arial"/>
            </a:endParaRPr>
          </a:p>
        </p:txBody>
      </p:sp>
      <p:sp>
        <p:nvSpPr>
          <p:cNvPr id="23" name="object 23"/>
          <p:cNvSpPr/>
          <p:nvPr/>
        </p:nvSpPr>
        <p:spPr>
          <a:xfrm>
            <a:off x="1525977" y="1750638"/>
            <a:ext cx="1602105" cy="829310"/>
          </a:xfrm>
          <a:custGeom>
            <a:avLst/>
            <a:gdLst/>
            <a:ahLst/>
            <a:cxnLst/>
            <a:rect l="l" t="t" r="r" b="b"/>
            <a:pathLst>
              <a:path w="1602105" h="829310">
                <a:moveTo>
                  <a:pt x="0" y="829055"/>
                </a:moveTo>
                <a:lnTo>
                  <a:pt x="1601724" y="829055"/>
                </a:lnTo>
                <a:lnTo>
                  <a:pt x="1601724" y="0"/>
                </a:lnTo>
                <a:lnTo>
                  <a:pt x="0" y="0"/>
                </a:lnTo>
                <a:lnTo>
                  <a:pt x="0" y="829055"/>
                </a:lnTo>
                <a:close/>
              </a:path>
            </a:pathLst>
          </a:custGeom>
          <a:solidFill>
            <a:srgbClr val="04609B"/>
          </a:solidFill>
        </p:spPr>
        <p:txBody>
          <a:bodyPr wrap="square" lIns="0" tIns="0" rIns="0" bIns="0" rtlCol="0"/>
          <a:lstStyle/>
          <a:p>
            <a:endParaRPr/>
          </a:p>
        </p:txBody>
      </p:sp>
      <p:sp>
        <p:nvSpPr>
          <p:cNvPr id="24" name="object 24"/>
          <p:cNvSpPr txBox="1"/>
          <p:nvPr/>
        </p:nvSpPr>
        <p:spPr>
          <a:xfrm>
            <a:off x="1565420" y="2062610"/>
            <a:ext cx="1552575" cy="182101"/>
          </a:xfrm>
          <a:prstGeom prst="rect">
            <a:avLst/>
          </a:prstGeom>
        </p:spPr>
        <p:txBody>
          <a:bodyPr vert="horz" wrap="square" lIns="0" tIns="12700" rIns="0" bIns="0" rtlCol="0">
            <a:spAutoFit/>
          </a:bodyPr>
          <a:lstStyle/>
          <a:p>
            <a:pPr marL="12698">
              <a:spcBef>
                <a:spcPts val="100"/>
              </a:spcBef>
            </a:pPr>
            <a:r>
              <a:rPr sz="1100" spc="-5">
                <a:solidFill>
                  <a:srgbClr val="FFFFFF"/>
                </a:solidFill>
                <a:latin typeface="Arial"/>
                <a:cs typeface="Arial"/>
              </a:rPr>
              <a:t>Robert </a:t>
            </a:r>
            <a:r>
              <a:rPr sz="1100">
                <a:solidFill>
                  <a:srgbClr val="FFFFFF"/>
                </a:solidFill>
                <a:latin typeface="Arial"/>
                <a:cs typeface="Arial"/>
              </a:rPr>
              <a:t>Buckland QC</a:t>
            </a:r>
            <a:r>
              <a:rPr sz="1100" spc="-90">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25" name="object 25"/>
          <p:cNvSpPr txBox="1"/>
          <p:nvPr/>
        </p:nvSpPr>
        <p:spPr>
          <a:xfrm>
            <a:off x="3128082" y="1758215"/>
            <a:ext cx="2859667" cy="810478"/>
          </a:xfrm>
          <a:prstGeom prst="rect">
            <a:avLst/>
          </a:prstGeom>
          <a:solidFill>
            <a:srgbClr val="DAE7EF"/>
          </a:solidFill>
        </p:spPr>
        <p:txBody>
          <a:bodyPr vert="horz" wrap="square" lIns="0" tIns="2540" rIns="0" bIns="0" rtlCol="0">
            <a:spAutoFit/>
          </a:bodyPr>
          <a:lstStyle/>
          <a:p>
            <a:pPr>
              <a:spcBef>
                <a:spcPts val="20"/>
              </a:spcBef>
            </a:pPr>
            <a:endParaRPr sz="1250">
              <a:latin typeface="Times New Roman"/>
              <a:cs typeface="Times New Roman"/>
            </a:endParaRPr>
          </a:p>
          <a:p>
            <a:pPr marL="92697" marR="96506"/>
            <a:endParaRPr lang="en-GB" sz="1000" u="sng" spc="-5">
              <a:solidFill>
                <a:srgbClr val="0462C1"/>
              </a:solidFill>
              <a:uFill>
                <a:solidFill>
                  <a:srgbClr val="0462C1"/>
                </a:solidFill>
              </a:uFill>
              <a:latin typeface="Arial"/>
              <a:cs typeface="Arial"/>
              <a:hlinkClick r:id="" action="ppaction://noaction"/>
            </a:endParaRPr>
          </a:p>
          <a:p>
            <a:pPr marL="92697" marR="96506"/>
            <a:r>
              <a:rPr lang="en-GB" sz="1000" u="sng" spc="-5">
                <a:solidFill>
                  <a:srgbClr val="0462C1"/>
                </a:solidFill>
                <a:uFill>
                  <a:solidFill>
                    <a:srgbClr val="0462C1"/>
                  </a:solidFill>
                </a:uFill>
                <a:latin typeface="Arial"/>
                <a:cs typeface="Arial"/>
                <a:hlinkClick r:id="rId7"/>
              </a:rPr>
              <a:t>Lord Chancellor and Secretary State for Justice</a:t>
            </a:r>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p:txBody>
      </p:sp>
      <p:sp>
        <p:nvSpPr>
          <p:cNvPr id="34" name="object 34"/>
          <p:cNvSpPr txBox="1"/>
          <p:nvPr/>
        </p:nvSpPr>
        <p:spPr>
          <a:xfrm>
            <a:off x="1886279" y="6621696"/>
            <a:ext cx="1256030"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Lucy </a:t>
            </a:r>
            <a:r>
              <a:rPr sz="1100" spc="-5">
                <a:solidFill>
                  <a:srgbClr val="FFFFFF"/>
                </a:solidFill>
                <a:latin typeface="Arial"/>
                <a:cs typeface="Arial"/>
              </a:rPr>
              <a:t>Frazer </a:t>
            </a:r>
            <a:r>
              <a:rPr sz="1100">
                <a:solidFill>
                  <a:srgbClr val="FFFFFF"/>
                </a:solidFill>
                <a:latin typeface="Arial"/>
                <a:cs typeface="Arial"/>
              </a:rPr>
              <a:t>QC</a:t>
            </a:r>
            <a:r>
              <a:rPr sz="1100" spc="-95">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36" name="object 36"/>
          <p:cNvSpPr txBox="1"/>
          <p:nvPr/>
        </p:nvSpPr>
        <p:spPr>
          <a:xfrm>
            <a:off x="3503686" y="6494298"/>
            <a:ext cx="2738755" cy="166712"/>
          </a:xfrm>
          <a:prstGeom prst="rect">
            <a:avLst/>
          </a:prstGeom>
        </p:spPr>
        <p:txBody>
          <a:bodyPr vert="horz" wrap="square" lIns="0" tIns="12700" rIns="0" bIns="0" rtlCol="0">
            <a:spAutoFit/>
          </a:bodyPr>
          <a:lstStyle/>
          <a:p>
            <a:pPr marL="12698" marR="5079">
              <a:spcBef>
                <a:spcPts val="100"/>
              </a:spcBef>
            </a:pPr>
            <a:r>
              <a:rPr lang="en-GB" sz="1000" u="sng" spc="-5">
                <a:solidFill>
                  <a:srgbClr val="0462C1"/>
                </a:solidFill>
                <a:uFill>
                  <a:solidFill>
                    <a:srgbClr val="0462C1"/>
                  </a:solidFill>
                </a:uFill>
                <a:latin typeface="Arial"/>
                <a:cs typeface="Arial"/>
              </a:rPr>
              <a:t>  </a:t>
            </a:r>
            <a:endParaRPr sz="1100">
              <a:latin typeface="Arial"/>
              <a:cs typeface="Arial"/>
            </a:endParaRPr>
          </a:p>
        </p:txBody>
      </p:sp>
      <p:pic>
        <p:nvPicPr>
          <p:cNvPr id="48" name="Picture 47">
            <a:extLst>
              <a:ext uri="{FF2B5EF4-FFF2-40B4-BE49-F238E27FC236}">
                <a16:creationId xmlns:a16="http://schemas.microsoft.com/office/drawing/2014/main" id="{6198EE39-4BA6-467C-9125-74FCBEF42C8B}"/>
              </a:ext>
            </a:extLst>
          </p:cNvPr>
          <p:cNvPicPr>
            <a:picLocks noChangeAspect="1"/>
          </p:cNvPicPr>
          <p:nvPr/>
        </p:nvPicPr>
        <p:blipFill>
          <a:blip r:embed="rId8"/>
          <a:stretch>
            <a:fillRect/>
          </a:stretch>
        </p:blipFill>
        <p:spPr>
          <a:xfrm>
            <a:off x="994575" y="3080980"/>
            <a:ext cx="867157" cy="588375"/>
          </a:xfrm>
          <a:prstGeom prst="rect">
            <a:avLst/>
          </a:prstGeom>
        </p:spPr>
      </p:pic>
      <p:pic>
        <p:nvPicPr>
          <p:cNvPr id="50" name="Picture 49">
            <a:extLst>
              <a:ext uri="{FF2B5EF4-FFF2-40B4-BE49-F238E27FC236}">
                <a16:creationId xmlns:a16="http://schemas.microsoft.com/office/drawing/2014/main" id="{D2481AD4-063A-4104-AE82-4CDEA44A76D4}"/>
              </a:ext>
            </a:extLst>
          </p:cNvPr>
          <p:cNvPicPr>
            <a:picLocks noChangeAspect="1"/>
          </p:cNvPicPr>
          <p:nvPr/>
        </p:nvPicPr>
        <p:blipFill>
          <a:blip r:embed="rId9"/>
          <a:stretch>
            <a:fillRect/>
          </a:stretch>
        </p:blipFill>
        <p:spPr>
          <a:xfrm>
            <a:off x="857023" y="5512308"/>
            <a:ext cx="914400" cy="622300"/>
          </a:xfrm>
          <a:prstGeom prst="rect">
            <a:avLst/>
          </a:prstGeom>
        </p:spPr>
      </p:pic>
      <p:grpSp>
        <p:nvGrpSpPr>
          <p:cNvPr id="51" name="object 37">
            <a:extLst>
              <a:ext uri="{FF2B5EF4-FFF2-40B4-BE49-F238E27FC236}">
                <a16:creationId xmlns:a16="http://schemas.microsoft.com/office/drawing/2014/main" id="{DEF734DB-D73E-4227-97B8-CE648031CA99}"/>
              </a:ext>
            </a:extLst>
          </p:cNvPr>
          <p:cNvGrpSpPr/>
          <p:nvPr/>
        </p:nvGrpSpPr>
        <p:grpSpPr>
          <a:xfrm>
            <a:off x="393781" y="1630923"/>
            <a:ext cx="1377642" cy="5550523"/>
            <a:chOff x="356615" y="2136648"/>
            <a:chExt cx="1377642" cy="5550523"/>
          </a:xfrm>
        </p:grpSpPr>
        <p:sp>
          <p:nvSpPr>
            <p:cNvPr id="52" name="object 38">
              <a:extLst>
                <a:ext uri="{FF2B5EF4-FFF2-40B4-BE49-F238E27FC236}">
                  <a16:creationId xmlns:a16="http://schemas.microsoft.com/office/drawing/2014/main" id="{CB3CF3AB-1FBC-4BA1-B22F-9FA35CAA6899}"/>
                </a:ext>
              </a:extLst>
            </p:cNvPr>
            <p:cNvSpPr/>
            <p:nvPr/>
          </p:nvSpPr>
          <p:spPr>
            <a:xfrm>
              <a:off x="746767" y="3179407"/>
              <a:ext cx="45719" cy="4323869"/>
            </a:xfrm>
            <a:custGeom>
              <a:avLst/>
              <a:gdLst/>
              <a:ahLst/>
              <a:cxnLst/>
              <a:rect l="l" t="t" r="r" b="b"/>
              <a:pathLst>
                <a:path w="120650" h="5299075">
                  <a:moveTo>
                    <a:pt x="120256" y="3961892"/>
                  </a:moveTo>
                  <a:lnTo>
                    <a:pt x="0" y="3961892"/>
                  </a:lnTo>
                  <a:lnTo>
                    <a:pt x="0" y="0"/>
                  </a:lnTo>
                </a:path>
                <a:path w="120650" h="5299075">
                  <a:moveTo>
                    <a:pt x="120256" y="5299075"/>
                  </a:moveTo>
                  <a:lnTo>
                    <a:pt x="0" y="5299075"/>
                  </a:lnTo>
                  <a:lnTo>
                    <a:pt x="0" y="0"/>
                  </a:lnTo>
                </a:path>
              </a:pathLst>
            </a:custGeom>
            <a:ln w="6096">
              <a:solidFill>
                <a:srgbClr val="000000"/>
              </a:solidFill>
            </a:ln>
          </p:spPr>
          <p:txBody>
            <a:bodyPr wrap="square" lIns="0" tIns="0" rIns="0" bIns="0" rtlCol="0"/>
            <a:lstStyle/>
            <a:p>
              <a:endParaRPr/>
            </a:p>
          </p:txBody>
        </p:sp>
        <p:sp>
          <p:nvSpPr>
            <p:cNvPr id="55" name="object 41">
              <a:extLst>
                <a:ext uri="{FF2B5EF4-FFF2-40B4-BE49-F238E27FC236}">
                  <a16:creationId xmlns:a16="http://schemas.microsoft.com/office/drawing/2014/main" id="{D36ECC81-5ADF-495A-A536-70270E54742A}"/>
                </a:ext>
              </a:extLst>
            </p:cNvPr>
            <p:cNvSpPr/>
            <p:nvPr/>
          </p:nvSpPr>
          <p:spPr>
            <a:xfrm>
              <a:off x="819857" y="7064871"/>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58" name="object 45">
              <a:extLst>
                <a:ext uri="{FF2B5EF4-FFF2-40B4-BE49-F238E27FC236}">
                  <a16:creationId xmlns:a16="http://schemas.microsoft.com/office/drawing/2014/main" id="{888E775D-A51C-4EA8-80CB-68B863E2107B}"/>
                </a:ext>
              </a:extLst>
            </p:cNvPr>
            <p:cNvSpPr/>
            <p:nvPr/>
          </p:nvSpPr>
          <p:spPr>
            <a:xfrm>
              <a:off x="356615" y="2136648"/>
              <a:ext cx="1229868" cy="1083563"/>
            </a:xfrm>
            <a:prstGeom prst="rect">
              <a:avLst/>
            </a:prstGeom>
            <a:blipFill>
              <a:blip r:embed="rId10" cstate="print"/>
              <a:stretch>
                <a:fillRect/>
              </a:stretch>
            </a:blipFill>
          </p:spPr>
          <p:txBody>
            <a:bodyPr wrap="square" lIns="0" tIns="0" rIns="0" bIns="0" rtlCol="0"/>
            <a:lstStyle/>
            <a:p>
              <a:endParaRPr/>
            </a:p>
          </p:txBody>
        </p:sp>
        <p:sp>
          <p:nvSpPr>
            <p:cNvPr id="59" name="object 46">
              <a:extLst>
                <a:ext uri="{FF2B5EF4-FFF2-40B4-BE49-F238E27FC236}">
                  <a16:creationId xmlns:a16="http://schemas.microsoft.com/office/drawing/2014/main" id="{3F170F8E-E60E-4394-89A9-B0FD3D902330}"/>
                </a:ext>
              </a:extLst>
            </p:cNvPr>
            <p:cNvSpPr/>
            <p:nvPr/>
          </p:nvSpPr>
          <p:spPr>
            <a:xfrm>
              <a:off x="420623" y="2200656"/>
              <a:ext cx="1051559" cy="905255"/>
            </a:xfrm>
            <a:prstGeom prst="rect">
              <a:avLst/>
            </a:prstGeom>
            <a:blipFill>
              <a:blip r:embed="rId11" cstate="print"/>
              <a:stretch>
                <a:fillRect/>
              </a:stretch>
            </a:blipFill>
          </p:spPr>
          <p:txBody>
            <a:bodyPr wrap="square" lIns="0" tIns="0" rIns="0" bIns="0" rtlCol="0"/>
            <a:lstStyle/>
            <a:p>
              <a:endParaRPr/>
            </a:p>
          </p:txBody>
        </p:sp>
        <p:sp>
          <p:nvSpPr>
            <p:cNvPr id="60" name="object 47">
              <a:extLst>
                <a:ext uri="{FF2B5EF4-FFF2-40B4-BE49-F238E27FC236}">
                  <a16:creationId xmlns:a16="http://schemas.microsoft.com/office/drawing/2014/main" id="{C7F2D390-61F5-4317-9254-4E3E74B0FE27}"/>
                </a:ext>
              </a:extLst>
            </p:cNvPr>
            <p:cNvSpPr/>
            <p:nvPr/>
          </p:nvSpPr>
          <p:spPr>
            <a:xfrm>
              <a:off x="401573" y="2181606"/>
              <a:ext cx="1089660" cy="943610"/>
            </a:xfrm>
            <a:custGeom>
              <a:avLst/>
              <a:gdLst/>
              <a:ahLst/>
              <a:cxnLst/>
              <a:rect l="l" t="t" r="r" b="b"/>
              <a:pathLst>
                <a:path w="1089660" h="943610">
                  <a:moveTo>
                    <a:pt x="0" y="943355"/>
                  </a:moveTo>
                  <a:lnTo>
                    <a:pt x="1089660" y="943355"/>
                  </a:lnTo>
                  <a:lnTo>
                    <a:pt x="1089660" y="0"/>
                  </a:lnTo>
                  <a:lnTo>
                    <a:pt x="0" y="0"/>
                  </a:lnTo>
                  <a:lnTo>
                    <a:pt x="0" y="943355"/>
                  </a:lnTo>
                  <a:close/>
                </a:path>
              </a:pathLst>
            </a:custGeom>
            <a:ln w="38100">
              <a:solidFill>
                <a:srgbClr val="000000"/>
              </a:solidFill>
            </a:ln>
          </p:spPr>
          <p:txBody>
            <a:bodyPr wrap="square" lIns="0" tIns="0" rIns="0" bIns="0" rtlCol="0"/>
            <a:lstStyle/>
            <a:p>
              <a:endParaRPr/>
            </a:p>
          </p:txBody>
        </p:sp>
      </p:grpSp>
      <p:pic>
        <p:nvPicPr>
          <p:cNvPr id="61" name="Picture 60">
            <a:extLst>
              <a:ext uri="{FF2B5EF4-FFF2-40B4-BE49-F238E27FC236}">
                <a16:creationId xmlns:a16="http://schemas.microsoft.com/office/drawing/2014/main" id="{749823AC-00D2-435E-8BF4-BE7B449A331E}"/>
              </a:ext>
            </a:extLst>
          </p:cNvPr>
          <p:cNvPicPr>
            <a:picLocks noChangeAspect="1"/>
          </p:cNvPicPr>
          <p:nvPr/>
        </p:nvPicPr>
        <p:blipFill>
          <a:blip r:embed="rId12"/>
          <a:stretch>
            <a:fillRect/>
          </a:stretch>
        </p:blipFill>
        <p:spPr>
          <a:xfrm>
            <a:off x="881378" y="6573172"/>
            <a:ext cx="894177" cy="594248"/>
          </a:xfrm>
          <a:prstGeom prst="rect">
            <a:avLst/>
          </a:prstGeom>
        </p:spPr>
      </p:pic>
      <p:sp>
        <p:nvSpPr>
          <p:cNvPr id="64" name="object 41">
            <a:extLst>
              <a:ext uri="{FF2B5EF4-FFF2-40B4-BE49-F238E27FC236}">
                <a16:creationId xmlns:a16="http://schemas.microsoft.com/office/drawing/2014/main" id="{4BECA4CF-E707-4B4E-A854-99BDFD567D22}"/>
              </a:ext>
            </a:extLst>
          </p:cNvPr>
          <p:cNvSpPr/>
          <p:nvPr/>
        </p:nvSpPr>
        <p:spPr>
          <a:xfrm>
            <a:off x="871265" y="551262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5" name="object 41">
            <a:extLst>
              <a:ext uri="{FF2B5EF4-FFF2-40B4-BE49-F238E27FC236}">
                <a16:creationId xmlns:a16="http://schemas.microsoft.com/office/drawing/2014/main" id="{0154ABD9-F616-49C0-A277-2D344235A2C4}"/>
              </a:ext>
            </a:extLst>
          </p:cNvPr>
          <p:cNvSpPr/>
          <p:nvPr/>
        </p:nvSpPr>
        <p:spPr>
          <a:xfrm>
            <a:off x="941793" y="4037258"/>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7" name="object 41">
            <a:extLst>
              <a:ext uri="{FF2B5EF4-FFF2-40B4-BE49-F238E27FC236}">
                <a16:creationId xmlns:a16="http://schemas.microsoft.com/office/drawing/2014/main" id="{842222D2-8E17-4A24-92A9-ACA8E6736C24}"/>
              </a:ext>
            </a:extLst>
          </p:cNvPr>
          <p:cNvSpPr/>
          <p:nvPr/>
        </p:nvSpPr>
        <p:spPr>
          <a:xfrm>
            <a:off x="969589" y="305758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pic>
        <p:nvPicPr>
          <p:cNvPr id="68" name="Picture 67">
            <a:extLst>
              <a:ext uri="{FF2B5EF4-FFF2-40B4-BE49-F238E27FC236}">
                <a16:creationId xmlns:a16="http://schemas.microsoft.com/office/drawing/2014/main" id="{B8718367-47FA-4E3F-BEA1-FD585AC690D0}"/>
              </a:ext>
            </a:extLst>
          </p:cNvPr>
          <p:cNvPicPr>
            <a:picLocks noChangeAspect="1"/>
          </p:cNvPicPr>
          <p:nvPr/>
        </p:nvPicPr>
        <p:blipFill>
          <a:blip r:embed="rId13"/>
          <a:stretch>
            <a:fillRect/>
          </a:stretch>
        </p:blipFill>
        <p:spPr>
          <a:xfrm>
            <a:off x="960354" y="4058975"/>
            <a:ext cx="880799" cy="593916"/>
          </a:xfrm>
          <a:prstGeom prst="rect">
            <a:avLst/>
          </a:prstGeom>
        </p:spPr>
      </p:pic>
      <p:sp>
        <p:nvSpPr>
          <p:cNvPr id="71" name="object 19">
            <a:extLst>
              <a:ext uri="{FF2B5EF4-FFF2-40B4-BE49-F238E27FC236}">
                <a16:creationId xmlns:a16="http://schemas.microsoft.com/office/drawing/2014/main" id="{8ECFDF1F-CFB0-4502-AE25-35E6810DAA3E}"/>
              </a:ext>
            </a:extLst>
          </p:cNvPr>
          <p:cNvSpPr/>
          <p:nvPr/>
        </p:nvSpPr>
        <p:spPr>
          <a:xfrm>
            <a:off x="1801525" y="6546447"/>
            <a:ext cx="1582420" cy="647701"/>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Lord David Wolfson of        Tredegar, QC</a:t>
            </a:r>
          </a:p>
        </p:txBody>
      </p:sp>
      <p:sp>
        <p:nvSpPr>
          <p:cNvPr id="72" name="object 35">
            <a:extLst>
              <a:ext uri="{FF2B5EF4-FFF2-40B4-BE49-F238E27FC236}">
                <a16:creationId xmlns:a16="http://schemas.microsoft.com/office/drawing/2014/main" id="{56FE636F-DB2F-4FA1-8B0C-8987638AC6F7}"/>
              </a:ext>
            </a:extLst>
          </p:cNvPr>
          <p:cNvSpPr/>
          <p:nvPr/>
        </p:nvSpPr>
        <p:spPr>
          <a:xfrm>
            <a:off x="3381410" y="6555980"/>
            <a:ext cx="2582118" cy="643255"/>
          </a:xfrm>
          <a:custGeom>
            <a:avLst/>
            <a:gdLst/>
            <a:ahLst/>
            <a:cxnLst/>
            <a:rect l="l" t="t" r="r" b="b"/>
            <a:pathLst>
              <a:path w="3005454" h="643254">
                <a:moveTo>
                  <a:pt x="3005328" y="0"/>
                </a:moveTo>
                <a:lnTo>
                  <a:pt x="0" y="0"/>
                </a:lnTo>
                <a:lnTo>
                  <a:pt x="0" y="643128"/>
                </a:lnTo>
                <a:lnTo>
                  <a:pt x="3005328" y="643128"/>
                </a:lnTo>
                <a:lnTo>
                  <a:pt x="3005328" y="0"/>
                </a:lnTo>
                <a:close/>
              </a:path>
            </a:pathLst>
          </a:custGeom>
          <a:solidFill>
            <a:srgbClr val="DAE7EF"/>
          </a:solidFill>
        </p:spPr>
        <p:txBody>
          <a:bodyPr wrap="square" lIns="0" tIns="0" rIns="0" bIns="0" rtlCol="0"/>
          <a:lstStyle/>
          <a:p>
            <a:endParaRPr lang="en-GB" sz="1100">
              <a:latin typeface="Arial" panose="020B0604020202020204" pitchFamily="34" charset="0"/>
              <a:cs typeface="Arial" panose="020B0604020202020204" pitchFamily="34" charset="0"/>
              <a:hlinkClick r:id="rId14"/>
            </a:endParaRPr>
          </a:p>
          <a:p>
            <a:r>
              <a:rPr lang="en-GB" sz="1050">
                <a:latin typeface="Arial" panose="020B0604020202020204" pitchFamily="34" charset="0"/>
                <a:cs typeface="Arial" panose="020B0604020202020204" pitchFamily="34" charset="0"/>
                <a:hlinkClick r:id="rId14"/>
              </a:rPr>
              <a:t>  Parliamentary under Secretary of State</a:t>
            </a:r>
            <a:endParaRPr sz="1050">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B9AA9360-DC11-43C0-B6DF-13922BDC827A}"/>
              </a:ext>
            </a:extLst>
          </p:cNvPr>
          <p:cNvCxnSpPr>
            <a:cxnSpLocks/>
          </p:cNvCxnSpPr>
          <p:nvPr/>
        </p:nvCxnSpPr>
        <p:spPr>
          <a:xfrm>
            <a:off x="809675" y="3399114"/>
            <a:ext cx="150679" cy="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57CDBED-A6DB-4D7F-B85B-91620498A0D2}"/>
              </a:ext>
            </a:extLst>
          </p:cNvPr>
          <p:cNvCxnSpPr>
            <a:cxnSpLocks/>
          </p:cNvCxnSpPr>
          <p:nvPr/>
        </p:nvCxnSpPr>
        <p:spPr>
          <a:xfrm>
            <a:off x="809673" y="4385213"/>
            <a:ext cx="1321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45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525A92"/>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27660" y="5210556"/>
            <a:ext cx="6196965" cy="3779520"/>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rgbClr val="E4E6EE"/>
          </a:solidFill>
        </p:spPr>
        <p:txBody>
          <a:bodyPr wrap="square" lIns="0" tIns="0" rIns="0" bIns="0" rtlCol="0"/>
          <a:lstStyle/>
          <a:p>
            <a:endParaRPr/>
          </a:p>
        </p:txBody>
      </p:sp>
      <p:sp>
        <p:nvSpPr>
          <p:cNvPr id="9" name="object 9"/>
          <p:cNvSpPr txBox="1"/>
          <p:nvPr/>
        </p:nvSpPr>
        <p:spPr>
          <a:xfrm>
            <a:off x="409956" y="-2083253"/>
            <a:ext cx="6028055" cy="3456716"/>
          </a:xfrm>
          <a:prstGeom prst="rect">
            <a:avLst/>
          </a:prstGeom>
        </p:spPr>
        <p:txBody>
          <a:bodyPr vert="horz" wrap="square" lIns="0" tIns="12065" rIns="0" bIns="0" rtlCol="0">
            <a:spAutoFit/>
          </a:bodyPr>
          <a:lstStyle/>
          <a:p>
            <a:pPr marL="12698">
              <a:spcBef>
                <a:spcPts val="95"/>
              </a:spcBef>
            </a:pPr>
            <a:r>
              <a:rPr lang="en-GB" sz="1400" b="1" spc="-5">
                <a:solidFill>
                  <a:srgbClr val="525A92"/>
                </a:solidFill>
                <a:latin typeface="Arial" panose="020B0604020202020204" pitchFamily="34" charset="0"/>
                <a:cs typeface="Arial" panose="020B0604020202020204" pitchFamily="34" charset="0"/>
              </a:rPr>
              <a:t>MoJ vision &amp; core values</a:t>
            </a:r>
          </a:p>
          <a:p>
            <a:pPr marL="12698">
              <a:spcBef>
                <a:spcPts val="95"/>
              </a:spcBef>
            </a:pPr>
            <a:endParaRPr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Our vision is </a:t>
            </a:r>
            <a:r>
              <a:rPr lang="en-GB" sz="1100" b="1">
                <a:latin typeface="Arial" panose="020B0604020202020204" pitchFamily="34" charset="0"/>
                <a:cs typeface="Arial" panose="020B0604020202020204" pitchFamily="34" charset="0"/>
              </a:rPr>
              <a:t>to deliver a world-class justice system that works for everyone </a:t>
            </a:r>
            <a:r>
              <a:rPr lang="en-GB" sz="1100">
                <a:latin typeface="Arial" panose="020B0604020202020204" pitchFamily="34" charset="0"/>
                <a:cs typeface="Arial" panose="020B0604020202020204" pitchFamily="34" charset="0"/>
              </a:rPr>
              <a:t>in our society and our values are how we bring principles of justice to life.  We defined </a:t>
            </a:r>
            <a:r>
              <a:rPr lang="en-GB" sz="1100">
                <a:latin typeface="Arial" panose="020B0604020202020204" pitchFamily="34" charset="0"/>
                <a:cs typeface="Arial" panose="020B0604020202020204" pitchFamily="34" charset="0"/>
                <a:hlinkClick r:id="rId3"/>
              </a:rPr>
              <a:t>our values</a:t>
            </a:r>
            <a:r>
              <a:rPr lang="en-GB" sz="1100">
                <a:latin typeface="Arial" panose="020B0604020202020204" pitchFamily="34" charset="0"/>
                <a:cs typeface="Arial" panose="020B0604020202020204" pitchFamily="34" charset="0"/>
              </a:rPr>
              <a:t> together – they can unite us as we fulfil our shared purpose.  They will guide our actions as individuals and inspire us to be the best we can be, as we deliver excellent public services. </a:t>
            </a:r>
          </a:p>
          <a:p>
            <a:endParaRPr lang="en-GB" sz="1100">
              <a:latin typeface="Arial" panose="020B0604020202020204" pitchFamily="34" charset="0"/>
              <a:cs typeface="Arial" panose="020B0604020202020204" pitchFamily="34" charset="0"/>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p:txBody>
      </p:sp>
      <p:sp>
        <p:nvSpPr>
          <p:cNvPr id="10" name="object 10"/>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5</a:t>
            </a:r>
            <a:endParaRPr sz="1100">
              <a:latin typeface="Arial"/>
              <a:cs typeface="Arial"/>
            </a:endParaRPr>
          </a:p>
        </p:txBody>
      </p:sp>
      <p:sp>
        <p:nvSpPr>
          <p:cNvPr id="11" name="object 11"/>
          <p:cNvSpPr txBox="1"/>
          <p:nvPr/>
        </p:nvSpPr>
        <p:spPr>
          <a:xfrm>
            <a:off x="531065" y="5374387"/>
            <a:ext cx="5732145" cy="2936060"/>
          </a:xfrm>
          <a:prstGeom prst="rect">
            <a:avLst/>
          </a:prstGeom>
        </p:spPr>
        <p:txBody>
          <a:bodyPr vert="horz" wrap="square" lIns="0" tIns="12065" rIns="0" bIns="0" rtlCol="0">
            <a:spAutoFit/>
          </a:bodyPr>
          <a:lstStyle/>
          <a:p>
            <a:pPr marL="12698">
              <a:spcBef>
                <a:spcPts val="95"/>
              </a:spcBef>
            </a:pPr>
            <a:r>
              <a:rPr sz="1400" b="1" spc="-10">
                <a:solidFill>
                  <a:srgbClr val="525A92"/>
                </a:solidFill>
                <a:latin typeface="Arial"/>
                <a:cs typeface="Arial"/>
              </a:rPr>
              <a:t>Civil Service</a:t>
            </a:r>
            <a:r>
              <a:rPr sz="1400" b="1" spc="95">
                <a:solidFill>
                  <a:srgbClr val="525A92"/>
                </a:solidFill>
                <a:latin typeface="Arial"/>
                <a:cs typeface="Arial"/>
              </a:rPr>
              <a:t> </a:t>
            </a:r>
            <a:r>
              <a:rPr sz="1400" b="1" spc="-20">
                <a:solidFill>
                  <a:srgbClr val="525A92"/>
                </a:solidFill>
                <a:latin typeface="Arial"/>
                <a:cs typeface="Arial"/>
              </a:rPr>
              <a:t>Values</a:t>
            </a:r>
            <a:endParaRPr sz="1400">
              <a:latin typeface="Arial"/>
              <a:cs typeface="Arial"/>
            </a:endParaRPr>
          </a:p>
          <a:p>
            <a:pPr marL="12698">
              <a:spcBef>
                <a:spcPts val="1105"/>
              </a:spcBef>
            </a:pPr>
            <a:r>
              <a:rPr sz="1100">
                <a:latin typeface="Arial"/>
                <a:cs typeface="Arial"/>
              </a:rPr>
              <a:t>The </a:t>
            </a:r>
            <a:r>
              <a:rPr lang="en-GB" sz="1100" u="sng" spc="-5">
                <a:solidFill>
                  <a:srgbClr val="0462C1"/>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Civil Service Code</a:t>
            </a:r>
            <a:r>
              <a:rPr lang="en-GB" sz="1100">
                <a:latin typeface="Arial"/>
                <a:cs typeface="Arial"/>
              </a:rPr>
              <a:t> </a:t>
            </a:r>
            <a:r>
              <a:rPr sz="1100">
                <a:latin typeface="Arial"/>
                <a:cs typeface="Arial"/>
              </a:rPr>
              <a:t>sets </a:t>
            </a:r>
            <a:r>
              <a:rPr sz="1100" spc="-5">
                <a:latin typeface="Arial"/>
                <a:cs typeface="Arial"/>
              </a:rPr>
              <a:t>out our core values and </a:t>
            </a:r>
            <a:r>
              <a:rPr sz="1100">
                <a:latin typeface="Arial"/>
                <a:cs typeface="Arial"/>
              </a:rPr>
              <a:t>the </a:t>
            </a:r>
            <a:r>
              <a:rPr sz="1100" spc="-5">
                <a:latin typeface="Arial"/>
                <a:cs typeface="Arial"/>
              </a:rPr>
              <a:t>standards </a:t>
            </a:r>
            <a:r>
              <a:rPr sz="1100">
                <a:latin typeface="Arial"/>
                <a:cs typeface="Arial"/>
              </a:rPr>
              <a:t>of </a:t>
            </a:r>
            <a:r>
              <a:rPr sz="1100" spc="-5">
                <a:latin typeface="Arial"/>
                <a:cs typeface="Arial"/>
              </a:rPr>
              <a:t>behaviour  expected </a:t>
            </a:r>
            <a:r>
              <a:rPr sz="1100">
                <a:latin typeface="Arial"/>
                <a:cs typeface="Arial"/>
              </a:rPr>
              <a:t>of </a:t>
            </a:r>
            <a:r>
              <a:rPr sz="1100" spc="-5">
                <a:latin typeface="Arial"/>
                <a:cs typeface="Arial"/>
              </a:rPr>
              <a:t>all Civil Servants in upholding </a:t>
            </a:r>
            <a:r>
              <a:rPr sz="1100">
                <a:latin typeface="Arial"/>
                <a:cs typeface="Arial"/>
              </a:rPr>
              <a:t>these</a:t>
            </a:r>
            <a:r>
              <a:rPr sz="1100" spc="-85">
                <a:latin typeface="Arial"/>
                <a:cs typeface="Arial"/>
              </a:rPr>
              <a:t> </a:t>
            </a:r>
            <a:r>
              <a:rPr sz="1100" spc="-5">
                <a:latin typeface="Arial"/>
                <a:cs typeface="Arial"/>
              </a:rPr>
              <a:t>values:</a:t>
            </a:r>
            <a:endParaRPr sz="1100">
              <a:latin typeface="Arial"/>
              <a:cs typeface="Arial"/>
            </a:endParaRPr>
          </a:p>
          <a:p>
            <a:pPr marL="184759" marR="403803" indent="-172696">
              <a:spcBef>
                <a:spcPts val="1095"/>
              </a:spcBef>
              <a:buChar char="•"/>
              <a:tabLst>
                <a:tab pos="185394" algn="l"/>
              </a:tabLst>
            </a:pPr>
            <a:r>
              <a:rPr sz="1100" b="1" spc="-5">
                <a:latin typeface="Arial"/>
                <a:cs typeface="Arial"/>
              </a:rPr>
              <a:t>‘integrity’ </a:t>
            </a:r>
            <a:r>
              <a:rPr sz="1100" spc="-5">
                <a:latin typeface="Arial"/>
                <a:cs typeface="Arial"/>
              </a:rPr>
              <a:t>is putting </a:t>
            </a:r>
            <a:r>
              <a:rPr sz="1100">
                <a:latin typeface="Arial"/>
                <a:cs typeface="Arial"/>
              </a:rPr>
              <a:t>the </a:t>
            </a:r>
            <a:r>
              <a:rPr sz="1100" spc="-5">
                <a:latin typeface="Arial"/>
                <a:cs typeface="Arial"/>
              </a:rPr>
              <a:t>obligations </a:t>
            </a:r>
            <a:r>
              <a:rPr sz="1100">
                <a:latin typeface="Arial"/>
                <a:cs typeface="Arial"/>
              </a:rPr>
              <a:t>of </a:t>
            </a:r>
            <a:r>
              <a:rPr sz="1100" spc="-5">
                <a:latin typeface="Arial"/>
                <a:cs typeface="Arial"/>
              </a:rPr>
              <a:t>public service above your own personal  </a:t>
            </a:r>
            <a:r>
              <a:rPr sz="1100">
                <a:latin typeface="Arial"/>
                <a:cs typeface="Arial"/>
              </a:rPr>
              <a:t>interests</a:t>
            </a:r>
          </a:p>
          <a:p>
            <a:pPr marL="184759" indent="-172696">
              <a:spcBef>
                <a:spcPts val="1105"/>
              </a:spcBef>
              <a:buChar char="•"/>
              <a:tabLst>
                <a:tab pos="185394" algn="l"/>
              </a:tabLst>
            </a:pPr>
            <a:r>
              <a:rPr sz="1100" b="1" spc="-5">
                <a:latin typeface="Arial"/>
                <a:cs typeface="Arial"/>
              </a:rPr>
              <a:t>‘honesty’ </a:t>
            </a:r>
            <a:r>
              <a:rPr sz="1100" spc="-5">
                <a:latin typeface="Arial"/>
                <a:cs typeface="Arial"/>
              </a:rPr>
              <a:t>is being </a:t>
            </a:r>
            <a:r>
              <a:rPr sz="1100">
                <a:latin typeface="Arial"/>
                <a:cs typeface="Arial"/>
              </a:rPr>
              <a:t>truthful and</a:t>
            </a:r>
            <a:r>
              <a:rPr sz="1100" spc="-160">
                <a:latin typeface="Arial"/>
                <a:cs typeface="Arial"/>
              </a:rPr>
              <a:t> </a:t>
            </a:r>
            <a:r>
              <a:rPr sz="1100">
                <a:latin typeface="Arial"/>
                <a:cs typeface="Arial"/>
              </a:rPr>
              <a:t>open</a:t>
            </a:r>
          </a:p>
          <a:p>
            <a:pPr marL="184759" marR="567611" indent="-172696">
              <a:spcBef>
                <a:spcPts val="1105"/>
              </a:spcBef>
              <a:buChar char="•"/>
              <a:tabLst>
                <a:tab pos="185394" algn="l"/>
              </a:tabLst>
            </a:pPr>
            <a:r>
              <a:rPr sz="1100" b="1" spc="-5">
                <a:latin typeface="Arial"/>
                <a:cs typeface="Arial"/>
              </a:rPr>
              <a:t>‘objectivity</a:t>
            </a:r>
            <a:r>
              <a:rPr sz="1100" spc="-5">
                <a:latin typeface="Arial"/>
                <a:cs typeface="Arial"/>
              </a:rPr>
              <a:t>’ is </a:t>
            </a:r>
            <a:r>
              <a:rPr sz="1100">
                <a:latin typeface="Arial"/>
                <a:cs typeface="Arial"/>
              </a:rPr>
              <a:t>basing </a:t>
            </a:r>
            <a:r>
              <a:rPr sz="1100" spc="-5">
                <a:latin typeface="Arial"/>
                <a:cs typeface="Arial"/>
              </a:rPr>
              <a:t>your advice </a:t>
            </a:r>
            <a:r>
              <a:rPr sz="1100">
                <a:latin typeface="Arial"/>
                <a:cs typeface="Arial"/>
              </a:rPr>
              <a:t>and </a:t>
            </a:r>
            <a:r>
              <a:rPr sz="1100" spc="-5">
                <a:latin typeface="Arial"/>
                <a:cs typeface="Arial"/>
              </a:rPr>
              <a:t>decisions </a:t>
            </a:r>
            <a:r>
              <a:rPr sz="1100">
                <a:latin typeface="Arial"/>
                <a:cs typeface="Arial"/>
              </a:rPr>
              <a:t>on </a:t>
            </a:r>
            <a:r>
              <a:rPr sz="1100" spc="-5">
                <a:latin typeface="Arial"/>
                <a:cs typeface="Arial"/>
              </a:rPr>
              <a:t>rigorous analysis </a:t>
            </a:r>
            <a:r>
              <a:rPr sz="1100">
                <a:latin typeface="Arial"/>
                <a:cs typeface="Arial"/>
              </a:rPr>
              <a:t>of</a:t>
            </a:r>
            <a:r>
              <a:rPr sz="1100" spc="-190">
                <a:latin typeface="Arial"/>
                <a:cs typeface="Arial"/>
              </a:rPr>
              <a:t> </a:t>
            </a:r>
            <a:r>
              <a:rPr sz="1100">
                <a:latin typeface="Arial"/>
                <a:cs typeface="Arial"/>
              </a:rPr>
              <a:t>the  </a:t>
            </a:r>
            <a:r>
              <a:rPr sz="1100" spc="-5">
                <a:latin typeface="Arial"/>
                <a:cs typeface="Arial"/>
              </a:rPr>
              <a:t>evidence</a:t>
            </a:r>
            <a:endParaRPr sz="1100">
              <a:latin typeface="Arial"/>
              <a:cs typeface="Arial"/>
            </a:endParaRPr>
          </a:p>
          <a:p>
            <a:pPr marL="184759" marR="5079" indent="-172696">
              <a:spcBef>
                <a:spcPts val="1090"/>
              </a:spcBef>
              <a:buChar char="•"/>
              <a:tabLst>
                <a:tab pos="185394" algn="l"/>
              </a:tabLst>
            </a:pPr>
            <a:r>
              <a:rPr sz="1100" b="1" spc="-5">
                <a:latin typeface="Arial"/>
                <a:cs typeface="Arial"/>
              </a:rPr>
              <a:t>‘impartiality’ </a:t>
            </a:r>
            <a:r>
              <a:rPr sz="1100" spc="-5">
                <a:latin typeface="Arial"/>
                <a:cs typeface="Arial"/>
              </a:rPr>
              <a:t>is </a:t>
            </a:r>
            <a:r>
              <a:rPr sz="1100">
                <a:latin typeface="Arial"/>
                <a:cs typeface="Arial"/>
              </a:rPr>
              <a:t>acting </a:t>
            </a:r>
            <a:r>
              <a:rPr sz="1100" spc="-5">
                <a:latin typeface="Arial"/>
                <a:cs typeface="Arial"/>
              </a:rPr>
              <a:t>solely </a:t>
            </a:r>
            <a:r>
              <a:rPr sz="1100">
                <a:latin typeface="Arial"/>
                <a:cs typeface="Arial"/>
              </a:rPr>
              <a:t>according to the </a:t>
            </a:r>
            <a:r>
              <a:rPr sz="1100" spc="-5">
                <a:latin typeface="Arial"/>
                <a:cs typeface="Arial"/>
              </a:rPr>
              <a:t>merits </a:t>
            </a:r>
            <a:r>
              <a:rPr sz="1100">
                <a:latin typeface="Arial"/>
                <a:cs typeface="Arial"/>
              </a:rPr>
              <a:t>of the case and </a:t>
            </a:r>
            <a:r>
              <a:rPr sz="1100" spc="-5">
                <a:latin typeface="Arial"/>
                <a:cs typeface="Arial"/>
              </a:rPr>
              <a:t>serving</a:t>
            </a:r>
            <a:r>
              <a:rPr sz="1100" spc="-210">
                <a:latin typeface="Arial"/>
                <a:cs typeface="Arial"/>
              </a:rPr>
              <a:t> </a:t>
            </a:r>
            <a:r>
              <a:rPr lang="en-GB" sz="1100" spc="-210">
                <a:latin typeface="Arial"/>
                <a:cs typeface="Arial"/>
              </a:rPr>
              <a:t> </a:t>
            </a:r>
            <a:r>
              <a:rPr sz="1100" spc="-5">
                <a:latin typeface="Arial"/>
                <a:cs typeface="Arial"/>
              </a:rPr>
              <a:t>equally well governments </a:t>
            </a:r>
            <a:r>
              <a:rPr sz="1100">
                <a:latin typeface="Arial"/>
                <a:cs typeface="Arial"/>
              </a:rPr>
              <a:t>of </a:t>
            </a:r>
            <a:r>
              <a:rPr sz="1100" spc="-5">
                <a:latin typeface="Arial"/>
                <a:cs typeface="Arial"/>
              </a:rPr>
              <a:t>different political</a:t>
            </a:r>
            <a:r>
              <a:rPr sz="1100" spc="-85">
                <a:latin typeface="Arial"/>
                <a:cs typeface="Arial"/>
              </a:rPr>
              <a:t> </a:t>
            </a:r>
            <a:r>
              <a:rPr sz="1100" spc="-5">
                <a:latin typeface="Arial"/>
                <a:cs typeface="Arial"/>
              </a:rPr>
              <a:t>persuasions</a:t>
            </a:r>
            <a:endParaRPr sz="1100">
              <a:latin typeface="Arial"/>
              <a:cs typeface="Arial"/>
            </a:endParaRPr>
          </a:p>
          <a:p>
            <a:pPr marL="12698" marR="119997">
              <a:spcBef>
                <a:spcPts val="1105"/>
              </a:spcBef>
            </a:pPr>
            <a:r>
              <a:rPr sz="1100">
                <a:latin typeface="Arial"/>
                <a:cs typeface="Arial"/>
              </a:rPr>
              <a:t>The </a:t>
            </a:r>
            <a:r>
              <a:rPr sz="1100" spc="-5">
                <a:latin typeface="Arial"/>
                <a:cs typeface="Arial"/>
              </a:rPr>
              <a:t>Leadership </a:t>
            </a:r>
            <a:r>
              <a:rPr sz="1100">
                <a:latin typeface="Arial"/>
                <a:cs typeface="Arial"/>
              </a:rPr>
              <a:t>Statement </a:t>
            </a:r>
            <a:r>
              <a:rPr sz="1100" spc="-5">
                <a:latin typeface="Arial"/>
                <a:cs typeface="Arial"/>
              </a:rPr>
              <a:t>explicitly </a:t>
            </a:r>
            <a:r>
              <a:rPr sz="1100">
                <a:latin typeface="Arial"/>
                <a:cs typeface="Arial"/>
              </a:rPr>
              <a:t>sets </a:t>
            </a:r>
            <a:r>
              <a:rPr sz="1100" spc="-5">
                <a:latin typeface="Arial"/>
                <a:cs typeface="Arial"/>
              </a:rPr>
              <a:t>out </a:t>
            </a:r>
            <a:r>
              <a:rPr sz="1100">
                <a:latin typeface="Arial"/>
                <a:cs typeface="Arial"/>
              </a:rPr>
              <a:t>the </a:t>
            </a:r>
            <a:r>
              <a:rPr sz="1100" spc="-5">
                <a:latin typeface="Arial"/>
                <a:cs typeface="Arial"/>
              </a:rPr>
              <a:t>behaviour </a:t>
            </a:r>
            <a:r>
              <a:rPr sz="1100">
                <a:latin typeface="Arial"/>
                <a:cs typeface="Arial"/>
              </a:rPr>
              <a:t>that </a:t>
            </a:r>
            <a:r>
              <a:rPr sz="1100" spc="-5">
                <a:latin typeface="Arial"/>
                <a:cs typeface="Arial"/>
              </a:rPr>
              <a:t>is expected </a:t>
            </a:r>
            <a:r>
              <a:rPr sz="1100">
                <a:latin typeface="Arial"/>
                <a:cs typeface="Arial"/>
              </a:rPr>
              <a:t>from </a:t>
            </a:r>
            <a:r>
              <a:rPr sz="1100" spc="-5">
                <a:latin typeface="Arial"/>
                <a:cs typeface="Arial"/>
              </a:rPr>
              <a:t>all  </a:t>
            </a:r>
            <a:r>
              <a:rPr sz="1100">
                <a:latin typeface="Arial"/>
                <a:cs typeface="Arial"/>
              </a:rPr>
              <a:t>leaders </a:t>
            </a:r>
            <a:r>
              <a:rPr sz="1100" spc="-5">
                <a:latin typeface="Arial"/>
                <a:cs typeface="Arial"/>
              </a:rPr>
              <a:t>across </a:t>
            </a:r>
            <a:r>
              <a:rPr sz="1100">
                <a:latin typeface="Arial"/>
                <a:cs typeface="Arial"/>
              </a:rPr>
              <a:t>the </a:t>
            </a:r>
            <a:r>
              <a:rPr sz="1100" spc="-5">
                <a:latin typeface="Arial"/>
                <a:cs typeface="Arial"/>
              </a:rPr>
              <a:t>Civil</a:t>
            </a:r>
            <a:r>
              <a:rPr sz="1100" spc="-65">
                <a:latin typeface="Arial"/>
                <a:cs typeface="Arial"/>
              </a:rPr>
              <a:t> </a:t>
            </a:r>
            <a:r>
              <a:rPr sz="1100" spc="-5">
                <a:latin typeface="Arial"/>
                <a:cs typeface="Arial"/>
              </a:rPr>
              <a:t>Service.</a:t>
            </a:r>
            <a:endParaRPr sz="1100">
              <a:latin typeface="Arial"/>
              <a:cs typeface="Arial"/>
            </a:endParaRPr>
          </a:p>
        </p:txBody>
      </p:sp>
      <p:pic>
        <p:nvPicPr>
          <p:cNvPr id="15" name="Picture 14">
            <a:extLst>
              <a:ext uri="{FF2B5EF4-FFF2-40B4-BE49-F238E27FC236}">
                <a16:creationId xmlns:a16="http://schemas.microsoft.com/office/drawing/2014/main" id="{A9592972-0E4B-41ED-B03D-3EC88E2A5D9E}"/>
              </a:ext>
            </a:extLst>
          </p:cNvPr>
          <p:cNvPicPr>
            <a:picLocks noChangeAspect="1"/>
          </p:cNvPicPr>
          <p:nvPr/>
        </p:nvPicPr>
        <p:blipFill rotWithShape="1">
          <a:blip r:embed="rId5"/>
          <a:srcRect l="22290" t="18410" r="28550" b="6498"/>
          <a:stretch/>
        </p:blipFill>
        <p:spPr>
          <a:xfrm>
            <a:off x="1256420" y="1257368"/>
            <a:ext cx="4281434" cy="3088457"/>
          </a:xfrm>
          <a:prstGeom prst="rect">
            <a:avLst/>
          </a:prstGeom>
        </p:spPr>
      </p:pic>
    </p:spTree>
    <p:extLst>
      <p:ext uri="{BB962C8B-B14F-4D97-AF65-F5344CB8AC3E}">
        <p14:creationId xmlns:p14="http://schemas.microsoft.com/office/powerpoint/2010/main" val="188760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2" y="1201479"/>
            <a:ext cx="5800061" cy="5155257"/>
          </a:xfrm>
          <a:prstGeom prst="rect">
            <a:avLst/>
          </a:prstGeom>
          <a:noFill/>
        </p:spPr>
        <p:txBody>
          <a:bodyPr wrap="square" lIns="91440" tIns="45720" rIns="91440" bIns="45720" rtlCol="0" anchor="t">
            <a:spAutoFit/>
          </a:bodyPr>
          <a:lstStyle/>
          <a:p>
            <a:pPr marL="12698">
              <a:spcBef>
                <a:spcPts val="95"/>
              </a:spcBef>
            </a:pPr>
            <a:r>
              <a:rPr lang="en-GB" sz="1400" b="1" spc="-10" dirty="0">
                <a:solidFill>
                  <a:srgbClr val="04609B"/>
                </a:solidFill>
                <a:latin typeface="Arial"/>
                <a:cs typeface="Arial"/>
              </a:rPr>
              <a:t>Our</a:t>
            </a:r>
            <a:r>
              <a:rPr lang="en-GB" sz="1400" b="1" spc="15" dirty="0">
                <a:solidFill>
                  <a:srgbClr val="04609B"/>
                </a:solidFill>
                <a:latin typeface="Arial"/>
                <a:cs typeface="Arial"/>
              </a:rPr>
              <a:t> </a:t>
            </a:r>
            <a:r>
              <a:rPr lang="en-GB" sz="1400" b="1" spc="-5" dirty="0">
                <a:solidFill>
                  <a:srgbClr val="04609B"/>
                </a:solidFill>
                <a:latin typeface="Arial"/>
                <a:cs typeface="Arial"/>
              </a:rPr>
              <a:t>Executive Committee </a:t>
            </a: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a:p>
            <a:r>
              <a:rPr lang="en-GB" altLang="en-US" sz="1100" dirty="0">
                <a:latin typeface="Arial"/>
                <a:cs typeface="Arial"/>
                <a:sym typeface="Arial" panose="020B0604020202020204" pitchFamily="34" charset="0"/>
              </a:rPr>
              <a:t>Purpose and Authority</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The Executive Committee is the senior executive leadership team for the Ministry of Justice.  It also supports the Permanent Secretary in his duties as principal adviser to the Secretary of State and as the department’s Principal Accounting Officer. Its remit is: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 Develop and maintain the department’s strategy and plans for the future.</a:t>
            </a:r>
          </a:p>
          <a:p>
            <a:r>
              <a:rPr lang="en-GB" altLang="en-US" sz="1100" dirty="0">
                <a:latin typeface="Arial"/>
                <a:cs typeface="Arial"/>
                <a:sym typeface="Arial" panose="020B0604020202020204" pitchFamily="34" charset="0"/>
              </a:rPr>
              <a:t>- Take a balanced view of the department’s approach to managing opportunity and risk.</a:t>
            </a:r>
          </a:p>
          <a:p>
            <a:r>
              <a:rPr lang="en-GB" altLang="en-US" sz="1100" dirty="0">
                <a:latin typeface="Arial"/>
                <a:cs typeface="Arial"/>
                <a:sym typeface="Arial" panose="020B0604020202020204" pitchFamily="34" charset="0"/>
              </a:rPr>
              <a:t>- Prioritise and allocate financial and other resources.</a:t>
            </a:r>
          </a:p>
          <a:p>
            <a:r>
              <a:rPr lang="en-GB" altLang="en-US" sz="1100" dirty="0">
                <a:latin typeface="Arial"/>
                <a:cs typeface="Arial"/>
                <a:sym typeface="Arial" panose="020B0604020202020204" pitchFamily="34" charset="0"/>
              </a:rPr>
              <a:t>- Provide assurance that internal controls operate properly.</a:t>
            </a:r>
          </a:p>
          <a:p>
            <a:r>
              <a:rPr lang="en-GB" altLang="en-US" sz="1100" dirty="0">
                <a:latin typeface="Arial"/>
                <a:cs typeface="Arial"/>
                <a:sym typeface="Arial" panose="020B0604020202020204" pitchFamily="34" charset="0"/>
              </a:rPr>
              <a:t>- Provide support and assurance for major policies and projects.</a:t>
            </a:r>
          </a:p>
          <a:p>
            <a:r>
              <a:rPr lang="en-GB" altLang="en-US" sz="1100" dirty="0">
                <a:latin typeface="Arial"/>
                <a:cs typeface="Arial"/>
                <a:sym typeface="Arial" panose="020B0604020202020204" pitchFamily="34" charset="0"/>
              </a:rPr>
              <a:t>- Develop and promote the department’s culture, values, approach to diversity &amp; inclusion.</a:t>
            </a:r>
          </a:p>
          <a:p>
            <a:pPr marL="171426" indent="-171426">
              <a:buFontTx/>
              <a:buChar char="-"/>
            </a:pPr>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Full members: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Permanent Secretary (Chair)</a:t>
            </a:r>
          </a:p>
          <a:p>
            <a:r>
              <a:rPr lang="en-GB" altLang="en-US" sz="1100" dirty="0">
                <a:latin typeface="Arial"/>
                <a:cs typeface="Arial"/>
                <a:sym typeface="Arial" panose="020B0604020202020204" pitchFamily="34" charset="0"/>
              </a:rPr>
              <a:t>Director General, Prisons</a:t>
            </a:r>
          </a:p>
          <a:p>
            <a:r>
              <a:rPr lang="en-GB" altLang="en-US" sz="1100" dirty="0">
                <a:latin typeface="Arial"/>
                <a:cs typeface="Arial"/>
                <a:sym typeface="Arial" panose="020B0604020202020204" pitchFamily="34" charset="0"/>
              </a:rPr>
              <a:t>Chief Executive Officer, HM Prison &amp; Probation Service</a:t>
            </a:r>
          </a:p>
          <a:p>
            <a:r>
              <a:rPr lang="en-GB" altLang="en-US" sz="1100" dirty="0">
                <a:latin typeface="Arial"/>
                <a:cs typeface="Arial"/>
                <a:sym typeface="Arial" panose="020B0604020202020204" pitchFamily="34" charset="0"/>
              </a:rPr>
              <a:t>Interim Director General, Policy and Strategy Group</a:t>
            </a:r>
          </a:p>
          <a:p>
            <a:r>
              <a:rPr lang="en-GB" altLang="en-US" sz="1100" dirty="0">
                <a:latin typeface="Arial"/>
                <a:cs typeface="Arial"/>
                <a:sym typeface="Arial" panose="020B0604020202020204" pitchFamily="34" charset="0"/>
              </a:rPr>
              <a:t>Director, MoJ Legal Advisers</a:t>
            </a:r>
          </a:p>
          <a:p>
            <a:r>
              <a:rPr lang="en-GB" altLang="en-US" sz="1100" dirty="0">
                <a:latin typeface="Arial"/>
                <a:cs typeface="Arial"/>
                <a:sym typeface="Arial" panose="020B0604020202020204" pitchFamily="34" charset="0"/>
              </a:rPr>
              <a:t>Interim Chief Financial Officer</a:t>
            </a:r>
          </a:p>
          <a:p>
            <a:r>
              <a:rPr lang="en-GB" altLang="en-US" sz="1100" dirty="0">
                <a:latin typeface="Arial"/>
                <a:cs typeface="Arial"/>
                <a:sym typeface="Arial" panose="020B0604020202020204" pitchFamily="34" charset="0"/>
              </a:rPr>
              <a:t>Director General, Probation and Wales</a:t>
            </a:r>
          </a:p>
          <a:p>
            <a:r>
              <a:rPr lang="en-GB" altLang="en-US" sz="1100" dirty="0">
                <a:latin typeface="Arial"/>
                <a:cs typeface="Arial"/>
                <a:sym typeface="Arial" panose="020B0604020202020204" pitchFamily="34" charset="0"/>
              </a:rPr>
              <a:t>Interim CEO, HM Courts and Tribunals Service</a:t>
            </a:r>
          </a:p>
          <a:p>
            <a:r>
              <a:rPr lang="en-GB" altLang="en-US" sz="1100" dirty="0">
                <a:latin typeface="Arial"/>
                <a:cs typeface="Arial"/>
                <a:sym typeface="Arial" panose="020B0604020202020204" pitchFamily="34" charset="0"/>
              </a:rPr>
              <a:t>Chief People Officer</a:t>
            </a:r>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16" name="Straight Connector 15">
            <a:extLst>
              <a:ext uri="{FF2B5EF4-FFF2-40B4-BE49-F238E27FC236}">
                <a16:creationId xmlns:a16="http://schemas.microsoft.com/office/drawing/2014/main" id="{65ACC368-A4CD-47CF-BAA1-2295F9E9A39A}"/>
              </a:ext>
            </a:extLst>
          </p:cNvPr>
          <p:cNvCxnSpPr>
            <a:cxnSpLocks/>
          </p:cNvCxnSpPr>
          <p:nvPr/>
        </p:nvCxnSpPr>
        <p:spPr>
          <a:xfrm flipV="1">
            <a:off x="5258589" y="7447194"/>
            <a:ext cx="0" cy="62273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FEE98F-37A7-4EE7-8456-B05A8167A8C9}"/>
              </a:ext>
            </a:extLst>
          </p:cNvPr>
          <p:cNvCxnSpPr>
            <a:cxnSpLocks/>
          </p:cNvCxnSpPr>
          <p:nvPr/>
        </p:nvCxnSpPr>
        <p:spPr>
          <a:xfrm flipH="1" flipV="1">
            <a:off x="4515467" y="7447194"/>
            <a:ext cx="2228" cy="5661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65E4F2-3299-4405-B722-D5409F946091}"/>
              </a:ext>
            </a:extLst>
          </p:cNvPr>
          <p:cNvCxnSpPr>
            <a:cxnSpLocks/>
          </p:cNvCxnSpPr>
          <p:nvPr/>
        </p:nvCxnSpPr>
        <p:spPr>
          <a:xfrm flipH="1" flipV="1">
            <a:off x="2796703" y="7441629"/>
            <a:ext cx="5721" cy="6356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D073B9-7E2B-48F0-B3AF-CB0D2CF21B54}"/>
              </a:ext>
            </a:extLst>
          </p:cNvPr>
          <p:cNvCxnSpPr>
            <a:cxnSpLocks/>
          </p:cNvCxnSpPr>
          <p:nvPr/>
        </p:nvCxnSpPr>
        <p:spPr>
          <a:xfrm flipV="1">
            <a:off x="6011610" y="7440534"/>
            <a:ext cx="0" cy="5592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69816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6D9A181-C213-4FA2-9C6D-3C6A65127E68}"/>
              </a:ext>
            </a:extLst>
          </p:cNvPr>
          <p:cNvSpPr/>
          <p:nvPr/>
        </p:nvSpPr>
        <p:spPr>
          <a:xfrm>
            <a:off x="335111" y="4167559"/>
            <a:ext cx="6231397" cy="3141076"/>
          </a:xfrm>
          <a:prstGeom prst="rect">
            <a:avLst/>
          </a:prstGeom>
          <a:noFill/>
        </p:spPr>
      </p:sp>
      <p:sp>
        <p:nvSpPr>
          <p:cNvPr id="22" name="Freeform: Shape 21">
            <a:extLst>
              <a:ext uri="{FF2B5EF4-FFF2-40B4-BE49-F238E27FC236}">
                <a16:creationId xmlns:a16="http://schemas.microsoft.com/office/drawing/2014/main" id="{C21650EC-771E-4699-93CD-55D087F1600C}"/>
              </a:ext>
            </a:extLst>
          </p:cNvPr>
          <p:cNvSpPr/>
          <p:nvPr/>
        </p:nvSpPr>
        <p:spPr>
          <a:xfrm>
            <a:off x="2946720" y="6853129"/>
            <a:ext cx="646055" cy="400047"/>
          </a:xfrm>
          <a:custGeom>
            <a:avLst/>
            <a:gdLst>
              <a:gd name="connsiteX0" fmla="*/ 0 w 1402360"/>
              <a:gd name="connsiteY0" fmla="*/ 0 h 711194"/>
              <a:gd name="connsiteX1" fmla="*/ 1402360 w 1402360"/>
              <a:gd name="connsiteY1" fmla="*/ 0 h 711194"/>
              <a:gd name="connsiteX2" fmla="*/ 1402360 w 1402360"/>
              <a:gd name="connsiteY2" fmla="*/ 711194 h 711194"/>
              <a:gd name="connsiteX3" fmla="*/ 0 w 1402360"/>
              <a:gd name="connsiteY3" fmla="*/ 711194 h 711194"/>
              <a:gd name="connsiteX4" fmla="*/ 0 w 1402360"/>
              <a:gd name="connsiteY4" fmla="*/ 0 h 71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360" h="711194">
                <a:moveTo>
                  <a:pt x="0" y="0"/>
                </a:moveTo>
                <a:lnTo>
                  <a:pt x="1402360" y="0"/>
                </a:lnTo>
                <a:lnTo>
                  <a:pt x="1402360" y="711194"/>
                </a:lnTo>
                <a:lnTo>
                  <a:pt x="0" y="711194"/>
                </a:lnTo>
                <a:lnTo>
                  <a:pt x="0" y="0"/>
                </a:lnTo>
                <a:close/>
              </a:path>
            </a:pathLst>
          </a:custGeom>
          <a:solidFill>
            <a:srgbClr val="002060"/>
          </a:solidFill>
          <a:ln>
            <a:solidFill>
              <a:srgbClr val="002060"/>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GB" sz="619" b="1" kern="0" dirty="0">
                <a:latin typeface="Arial"/>
                <a:cs typeface="Arial"/>
              </a:rPr>
              <a:t>Antonia Romeo</a:t>
            </a:r>
            <a:endParaRPr lang="en-GB" sz="619" b="1" kern="0" dirty="0">
              <a:latin typeface="Arial" panose="020B0604020202020204" pitchFamily="34" charset="0"/>
              <a:cs typeface="Arial" panose="020B0604020202020204" pitchFamily="34" charset="0"/>
            </a:endParaRPr>
          </a:p>
          <a:p>
            <a:pPr algn="ctr" defTabSz="274995">
              <a:spcBef>
                <a:spcPct val="0"/>
              </a:spcBef>
              <a:spcAft>
                <a:spcPts val="338"/>
              </a:spcAft>
            </a:pPr>
            <a:r>
              <a:rPr lang="en-GB" sz="619" kern="0" dirty="0">
                <a:latin typeface="Arial"/>
                <a:cs typeface="Arial"/>
              </a:rPr>
              <a:t> Permanent Secretary</a:t>
            </a:r>
          </a:p>
        </p:txBody>
      </p:sp>
      <p:sp>
        <p:nvSpPr>
          <p:cNvPr id="23" name="Freeform: Shape 22">
            <a:extLst>
              <a:ext uri="{FF2B5EF4-FFF2-40B4-BE49-F238E27FC236}">
                <a16:creationId xmlns:a16="http://schemas.microsoft.com/office/drawing/2014/main" id="{F6FED945-A8C7-4309-BEC9-5CAE40704473}"/>
              </a:ext>
            </a:extLst>
          </p:cNvPr>
          <p:cNvSpPr/>
          <p:nvPr/>
        </p:nvSpPr>
        <p:spPr>
          <a:xfrm>
            <a:off x="346365" y="8176256"/>
            <a:ext cx="600776" cy="851680"/>
          </a:xfrm>
          <a:custGeom>
            <a:avLst/>
            <a:gdLst>
              <a:gd name="connsiteX0" fmla="*/ 0 w 1308856"/>
              <a:gd name="connsiteY0" fmla="*/ 0 h 1376230"/>
              <a:gd name="connsiteX1" fmla="*/ 1308856 w 1308856"/>
              <a:gd name="connsiteY1" fmla="*/ 0 h 1376230"/>
              <a:gd name="connsiteX2" fmla="*/ 1308856 w 1308856"/>
              <a:gd name="connsiteY2" fmla="*/ 1376230 h 1376230"/>
              <a:gd name="connsiteX3" fmla="*/ 0 w 1308856"/>
              <a:gd name="connsiteY3" fmla="*/ 1376230 h 1376230"/>
              <a:gd name="connsiteX4" fmla="*/ 0 w 1308856"/>
              <a:gd name="connsiteY4" fmla="*/ 0 h 137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0">
                <a:moveTo>
                  <a:pt x="0" y="0"/>
                </a:moveTo>
                <a:lnTo>
                  <a:pt x="1308856" y="0"/>
                </a:lnTo>
                <a:lnTo>
                  <a:pt x="1308856" y="1376230"/>
                </a:lnTo>
                <a:lnTo>
                  <a:pt x="0" y="1376230"/>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James McEwen</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Financial Officer</a:t>
            </a:r>
          </a:p>
        </p:txBody>
      </p:sp>
      <p:sp>
        <p:nvSpPr>
          <p:cNvPr id="24" name="Freeform: Shape 23">
            <a:extLst>
              <a:ext uri="{FF2B5EF4-FFF2-40B4-BE49-F238E27FC236}">
                <a16:creationId xmlns:a16="http://schemas.microsoft.com/office/drawing/2014/main" id="{C9D23AB8-3D85-4388-B383-683E6B569052}"/>
              </a:ext>
            </a:extLst>
          </p:cNvPr>
          <p:cNvSpPr/>
          <p:nvPr/>
        </p:nvSpPr>
        <p:spPr>
          <a:xfrm>
            <a:off x="1047346" y="8176256"/>
            <a:ext cx="61515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lnSpc>
                <a:spcPct val="90000"/>
              </a:lnSpc>
              <a:spcAft>
                <a:spcPct val="35000"/>
              </a:spcAft>
            </a:pPr>
            <a:r>
              <a:rPr lang="en-GB" sz="619" b="1" dirty="0">
                <a:latin typeface="Arial"/>
                <a:cs typeface="Arial"/>
              </a:rPr>
              <a:t>Jerome Glass</a:t>
            </a:r>
            <a:endParaRPr lang="en-GB" sz="619" b="1" dirty="0">
              <a:latin typeface="Arial" panose="020B0604020202020204" pitchFamily="34" charset="0"/>
              <a:cs typeface="Arial" panose="020B0604020202020204" pitchFamily="34" charset="0"/>
            </a:endParaRPr>
          </a:p>
          <a:p>
            <a:pPr algn="ctr" defTabSz="274995">
              <a:lnSpc>
                <a:spcPct val="90000"/>
              </a:lnSpc>
              <a:spcAft>
                <a:spcPct val="35000"/>
              </a:spcAft>
            </a:pPr>
            <a:r>
              <a:rPr lang="en-US" altLang="zh-CN" sz="619" kern="0" dirty="0">
                <a:solidFill>
                  <a:srgbClr val="FFFFFF"/>
                </a:solidFill>
                <a:latin typeface="Arial"/>
                <a:ea typeface="宋体"/>
                <a:cs typeface="Arial"/>
              </a:rPr>
              <a:t>Interim Director General</a:t>
            </a:r>
            <a:endParaRPr lang="en-US" altLang="zh-CN" sz="619" kern="0" dirty="0">
              <a:solidFill>
                <a:srgbClr val="FFFFFF"/>
              </a:solidFill>
              <a:latin typeface="Arial" panose="020B0604020202020204" pitchFamily="34" charset="0"/>
              <a:ea typeface="宋体"/>
              <a:cs typeface="Arial" panose="020B0604020202020204" pitchFamily="34" charset="0"/>
            </a:endParaRP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Policy and Strategy Group</a:t>
            </a:r>
          </a:p>
        </p:txBody>
      </p:sp>
      <p:sp>
        <p:nvSpPr>
          <p:cNvPr id="25" name="Freeform: Shape 24">
            <a:extLst>
              <a:ext uri="{FF2B5EF4-FFF2-40B4-BE49-F238E27FC236}">
                <a16:creationId xmlns:a16="http://schemas.microsoft.com/office/drawing/2014/main" id="{33FDF6B0-EDB3-459F-B1E8-61DB61A8952A}"/>
              </a:ext>
            </a:extLst>
          </p:cNvPr>
          <p:cNvSpPr/>
          <p:nvPr/>
        </p:nvSpPr>
        <p:spPr>
          <a:xfrm>
            <a:off x="1727048" y="8169971"/>
            <a:ext cx="658428"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Kevin Sadler</a:t>
            </a:r>
          </a:p>
          <a:p>
            <a:pPr algn="ctr" defTabSz="274995">
              <a:spcAft>
                <a:spcPts val="338"/>
              </a:spcAft>
            </a:pPr>
            <a:r>
              <a:rPr lang="en-US" altLang="zh-CN" sz="619" kern="0" dirty="0">
                <a:solidFill>
                  <a:srgbClr val="FFFFFF"/>
                </a:solidFill>
                <a:latin typeface="Arial"/>
                <a:ea typeface="宋体"/>
                <a:cs typeface="Arial"/>
              </a:rPr>
              <a:t>Acting Chief Executive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Courts and Tribunals Service</a:t>
            </a:r>
          </a:p>
        </p:txBody>
      </p:sp>
      <p:sp>
        <p:nvSpPr>
          <p:cNvPr id="26" name="Freeform: Shape 25">
            <a:extLst>
              <a:ext uri="{FF2B5EF4-FFF2-40B4-BE49-F238E27FC236}">
                <a16:creationId xmlns:a16="http://schemas.microsoft.com/office/drawing/2014/main" id="{3800CDA8-4019-4892-A051-463C1E7C2B81}"/>
              </a:ext>
            </a:extLst>
          </p:cNvPr>
          <p:cNvSpPr/>
          <p:nvPr/>
        </p:nvSpPr>
        <p:spPr>
          <a:xfrm>
            <a:off x="4936998" y="8178616"/>
            <a:ext cx="643182"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Mark Adam</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People Officer</a:t>
            </a:r>
          </a:p>
        </p:txBody>
      </p:sp>
      <p:sp>
        <p:nvSpPr>
          <p:cNvPr id="27" name="Freeform: Shape 26">
            <a:extLst>
              <a:ext uri="{FF2B5EF4-FFF2-40B4-BE49-F238E27FC236}">
                <a16:creationId xmlns:a16="http://schemas.microsoft.com/office/drawing/2014/main" id="{09CA50C5-D36B-4DE8-B81C-61191B415741}"/>
              </a:ext>
            </a:extLst>
          </p:cNvPr>
          <p:cNvSpPr/>
          <p:nvPr/>
        </p:nvSpPr>
        <p:spPr>
          <a:xfrm>
            <a:off x="5697322" y="8178616"/>
            <a:ext cx="647494"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Naomi Mallick</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MoJ Legal Advisors</a:t>
            </a:r>
          </a:p>
        </p:txBody>
      </p:sp>
      <p:sp>
        <p:nvSpPr>
          <p:cNvPr id="28" name="Title 5">
            <a:extLst>
              <a:ext uri="{FF2B5EF4-FFF2-40B4-BE49-F238E27FC236}">
                <a16:creationId xmlns:a16="http://schemas.microsoft.com/office/drawing/2014/main" id="{BA60F312-F631-4FE3-94B6-A950CE0327BD}"/>
              </a:ext>
            </a:extLst>
          </p:cNvPr>
          <p:cNvSpPr txBox="1">
            <a:spLocks/>
          </p:cNvSpPr>
          <p:nvPr/>
        </p:nvSpPr>
        <p:spPr>
          <a:xfrm>
            <a:off x="346366" y="6106690"/>
            <a:ext cx="5539979" cy="202704"/>
          </a:xfrm>
          <a:prstGeom prst="rect">
            <a:avLst/>
          </a:prstGeom>
        </p:spPr>
        <p:txBody>
          <a:bodyPr>
            <a:noAutofit/>
          </a:bodyPr>
          <a:lstStyle>
            <a:lvl1pPr algn="l" defTabSz="685772"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GB" altLang="en-US" sz="1800" dirty="0">
                <a:latin typeface="Arial" panose="020B0604020202020204" pitchFamily="34" charset="0"/>
                <a:cs typeface="Arial" panose="020B0604020202020204" pitchFamily="34" charset="0"/>
              </a:rPr>
              <a:t>Executive Committee</a:t>
            </a:r>
          </a:p>
        </p:txBody>
      </p:sp>
      <p:pic>
        <p:nvPicPr>
          <p:cNvPr id="29" name="Picture 28">
            <a:extLst>
              <a:ext uri="{FF2B5EF4-FFF2-40B4-BE49-F238E27FC236}">
                <a16:creationId xmlns:a16="http://schemas.microsoft.com/office/drawing/2014/main" id="{7132FA42-D91F-48DC-AA89-981CEB415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322" y="7507231"/>
            <a:ext cx="647494" cy="620052"/>
          </a:xfrm>
          <a:prstGeom prst="rect">
            <a:avLst/>
          </a:prstGeom>
          <a:ln>
            <a:solidFill>
              <a:schemeClr val="tx1"/>
            </a:solidFill>
          </a:ln>
        </p:spPr>
      </p:pic>
      <p:sp>
        <p:nvSpPr>
          <p:cNvPr id="30" name="Freeform: Shape 29">
            <a:extLst>
              <a:ext uri="{FF2B5EF4-FFF2-40B4-BE49-F238E27FC236}">
                <a16:creationId xmlns:a16="http://schemas.microsoft.com/office/drawing/2014/main" id="{2569980B-2B86-482F-B1D8-B30965BD2218}"/>
              </a:ext>
            </a:extLst>
          </p:cNvPr>
          <p:cNvSpPr/>
          <p:nvPr/>
        </p:nvSpPr>
        <p:spPr>
          <a:xfrm>
            <a:off x="2483574" y="8174071"/>
            <a:ext cx="652177" cy="84720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Jo Farrar </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Second Permanent Secretary &amp; Chief Executive</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Her Majesty’s Prison and Probation Service</a:t>
            </a:r>
          </a:p>
        </p:txBody>
      </p:sp>
      <p:cxnSp>
        <p:nvCxnSpPr>
          <p:cNvPr id="31" name="Straight Connector 30">
            <a:extLst>
              <a:ext uri="{FF2B5EF4-FFF2-40B4-BE49-F238E27FC236}">
                <a16:creationId xmlns:a16="http://schemas.microsoft.com/office/drawing/2014/main" id="{53944595-012C-4599-85A4-6E569AF6078F}"/>
              </a:ext>
            </a:extLst>
          </p:cNvPr>
          <p:cNvCxnSpPr>
            <a:cxnSpLocks/>
          </p:cNvCxnSpPr>
          <p:nvPr/>
        </p:nvCxnSpPr>
        <p:spPr>
          <a:xfrm>
            <a:off x="646752" y="7434573"/>
            <a:ext cx="5358552" cy="1662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29AD3F-BD1C-43FF-BC2E-41C94245C024}"/>
              </a:ext>
            </a:extLst>
          </p:cNvPr>
          <p:cNvCxnSpPr>
            <a:cxnSpLocks/>
          </p:cNvCxnSpPr>
          <p:nvPr/>
        </p:nvCxnSpPr>
        <p:spPr>
          <a:xfrm flipV="1">
            <a:off x="3769716" y="7441629"/>
            <a:ext cx="0" cy="62829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FE4191-DB4E-43DB-9F0B-59FEB9D0B6D4}"/>
              </a:ext>
            </a:extLst>
          </p:cNvPr>
          <p:cNvCxnSpPr>
            <a:cxnSpLocks/>
          </p:cNvCxnSpPr>
          <p:nvPr/>
        </p:nvCxnSpPr>
        <p:spPr>
          <a:xfrm flipV="1">
            <a:off x="2053724" y="7430571"/>
            <a:ext cx="0" cy="68571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F1CACC-B8D2-4804-B9E2-003056E6D3ED}"/>
              </a:ext>
            </a:extLst>
          </p:cNvPr>
          <p:cNvCxnSpPr>
            <a:cxnSpLocks/>
          </p:cNvCxnSpPr>
          <p:nvPr/>
        </p:nvCxnSpPr>
        <p:spPr>
          <a:xfrm flipH="1" flipV="1">
            <a:off x="646753" y="7430570"/>
            <a:ext cx="7315" cy="679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https://s3-eu-west-2.amazonaws.com/intranet-prod-storage-1dvcquh7kophi/uploads/2019/02/Jo-Farrar_960x640px-650x433.jpg">
            <a:extLst>
              <a:ext uri="{FF2B5EF4-FFF2-40B4-BE49-F238E27FC236}">
                <a16:creationId xmlns:a16="http://schemas.microsoft.com/office/drawing/2014/main" id="{36E6CBB3-3E91-4048-B7FE-90B0432BD742}"/>
              </a:ext>
            </a:extLst>
          </p:cNvPr>
          <p:cNvPicPr/>
          <p:nvPr/>
        </p:nvPicPr>
        <p:blipFill rotWithShape="1">
          <a:blip r:embed="rId3" cstate="print">
            <a:extLst>
              <a:ext uri="{28A0092B-C50C-407E-A947-70E740481C1C}">
                <a14:useLocalDpi xmlns:a14="http://schemas.microsoft.com/office/drawing/2010/main" val="0"/>
              </a:ext>
            </a:extLst>
          </a:blip>
          <a:srcRect l="20404" t="6223" r="19737"/>
          <a:stretch/>
        </p:blipFill>
        <p:spPr bwMode="auto">
          <a:xfrm>
            <a:off x="2512769" y="7504472"/>
            <a:ext cx="620119" cy="629782"/>
          </a:xfrm>
          <a:prstGeom prst="rect">
            <a:avLst/>
          </a:prstGeom>
          <a:noFill/>
          <a:ln>
            <a:solidFill>
              <a:schemeClr val="tx1"/>
            </a:solidFill>
          </a:ln>
          <a:extLst>
            <a:ext uri="{53640926-AAD7-44D8-BBD7-CCE9431645EC}">
              <a14:shadowObscured xmlns:a14="http://schemas.microsoft.com/office/drawing/2010/main"/>
            </a:ext>
          </a:extLst>
        </p:spPr>
      </p:pic>
      <p:sp>
        <p:nvSpPr>
          <p:cNvPr id="36" name="Freeform: Shape 35">
            <a:extLst>
              <a:ext uri="{FF2B5EF4-FFF2-40B4-BE49-F238E27FC236}">
                <a16:creationId xmlns:a16="http://schemas.microsoft.com/office/drawing/2014/main" id="{5C3FCB9F-8F9A-416F-B39F-3A86F1413350}"/>
              </a:ext>
            </a:extLst>
          </p:cNvPr>
          <p:cNvSpPr/>
          <p:nvPr/>
        </p:nvSpPr>
        <p:spPr>
          <a:xfrm>
            <a:off x="3434486" y="8178616"/>
            <a:ext cx="64447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Phil Copple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Prisons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7" name="Picture 36" descr="A person wearing a suit and tie smiling at the camera&#10;&#10;Description generated with very high confidence">
            <a:extLst>
              <a:ext uri="{FF2B5EF4-FFF2-40B4-BE49-F238E27FC236}">
                <a16:creationId xmlns:a16="http://schemas.microsoft.com/office/drawing/2014/main" id="{451A7080-1F32-4FBD-89A1-DBF1715BCDDC}"/>
              </a:ext>
            </a:extLst>
          </p:cNvPr>
          <p:cNvPicPr/>
          <p:nvPr/>
        </p:nvPicPr>
        <p:blipFill rotWithShape="1">
          <a:blip r:embed="rId4" cstate="print">
            <a:extLst>
              <a:ext uri="{28A0092B-C50C-407E-A947-70E740481C1C}">
                <a14:useLocalDpi xmlns:a14="http://schemas.microsoft.com/office/drawing/2010/main" val="0"/>
              </a:ext>
            </a:extLst>
          </a:blip>
          <a:srcRect l="21485" t="3647" r="18576" b="43789"/>
          <a:stretch/>
        </p:blipFill>
        <p:spPr bwMode="auto">
          <a:xfrm>
            <a:off x="3432904" y="7507921"/>
            <a:ext cx="646058" cy="618675"/>
          </a:xfrm>
          <a:prstGeom prst="rect">
            <a:avLst/>
          </a:prstGeom>
          <a:ln>
            <a:solidFill>
              <a:schemeClr val="tx1"/>
            </a:solidFill>
          </a:ln>
          <a:extLst>
            <a:ext uri="{53640926-AAD7-44D8-BBD7-CCE9431645EC}">
              <a14:shadowObscured xmlns:a14="http://schemas.microsoft.com/office/drawing/2010/main"/>
            </a:ext>
          </a:extLst>
        </p:spPr>
      </p:pic>
      <p:sp>
        <p:nvSpPr>
          <p:cNvPr id="38" name="Freeform: Shape 37">
            <a:extLst>
              <a:ext uri="{FF2B5EF4-FFF2-40B4-BE49-F238E27FC236}">
                <a16:creationId xmlns:a16="http://schemas.microsoft.com/office/drawing/2014/main" id="{E8E8BAEE-F990-47B8-AA2E-7D7DB9D357ED}"/>
              </a:ext>
            </a:extLst>
          </p:cNvPr>
          <p:cNvSpPr/>
          <p:nvPr/>
        </p:nvSpPr>
        <p:spPr>
          <a:xfrm>
            <a:off x="4202229" y="8178616"/>
            <a:ext cx="643182" cy="85173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Amy Rees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Probation and Wales</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9" name="Picture 38" descr="A person posing for the camera&#10;&#10;Description generated with very high confidence">
            <a:extLst>
              <a:ext uri="{FF2B5EF4-FFF2-40B4-BE49-F238E27FC236}">
                <a16:creationId xmlns:a16="http://schemas.microsoft.com/office/drawing/2014/main" id="{825E6FBC-45CA-44E5-8496-9FB7E13E8177}"/>
              </a:ext>
            </a:extLst>
          </p:cNvPr>
          <p:cNvPicPr/>
          <p:nvPr/>
        </p:nvPicPr>
        <p:blipFill rotWithShape="1">
          <a:blip r:embed="rId5" cstate="print">
            <a:extLst>
              <a:ext uri="{28A0092B-C50C-407E-A947-70E740481C1C}">
                <a14:useLocalDpi xmlns:a14="http://schemas.microsoft.com/office/drawing/2010/main" val="0"/>
              </a:ext>
            </a:extLst>
          </a:blip>
          <a:srcRect l="24178" t="2332" r="16458" b="42736"/>
          <a:stretch/>
        </p:blipFill>
        <p:spPr bwMode="auto">
          <a:xfrm>
            <a:off x="4192562" y="7512898"/>
            <a:ext cx="643182" cy="621207"/>
          </a:xfrm>
          <a:prstGeom prst="rect">
            <a:avLst/>
          </a:prstGeom>
          <a:ln>
            <a:solidFill>
              <a:schemeClr val="tx1"/>
            </a:solidFill>
          </a:ln>
          <a:extLst>
            <a:ext uri="{53640926-AAD7-44D8-BBD7-CCE9431645EC}">
              <a14:shadowObscured xmlns:a14="http://schemas.microsoft.com/office/drawing/2010/main"/>
            </a:ext>
          </a:extLst>
        </p:spPr>
      </p:pic>
      <p:pic>
        <p:nvPicPr>
          <p:cNvPr id="40" name="Picture 39">
            <a:extLst>
              <a:ext uri="{FF2B5EF4-FFF2-40B4-BE49-F238E27FC236}">
                <a16:creationId xmlns:a16="http://schemas.microsoft.com/office/drawing/2014/main" id="{DB2666D0-9F1D-49A9-917E-EBB50A3E25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81" r="16017"/>
          <a:stretch/>
        </p:blipFill>
        <p:spPr>
          <a:xfrm>
            <a:off x="1733623" y="7504885"/>
            <a:ext cx="620118" cy="629220"/>
          </a:xfrm>
          <a:prstGeom prst="rect">
            <a:avLst/>
          </a:prstGeom>
          <a:ln>
            <a:solidFill>
              <a:schemeClr val="tx1"/>
            </a:solidFill>
          </a:ln>
        </p:spPr>
      </p:pic>
      <p:pic>
        <p:nvPicPr>
          <p:cNvPr id="41" name="Picture 40">
            <a:extLst>
              <a:ext uri="{FF2B5EF4-FFF2-40B4-BE49-F238E27FC236}">
                <a16:creationId xmlns:a16="http://schemas.microsoft.com/office/drawing/2014/main" id="{DBBB4661-DFA3-4542-9B92-85C7306549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933" y="7497375"/>
            <a:ext cx="625533" cy="629220"/>
          </a:xfrm>
          <a:prstGeom prst="rect">
            <a:avLst/>
          </a:prstGeom>
          <a:ln>
            <a:solidFill>
              <a:schemeClr val="tx1"/>
            </a:solidFill>
          </a:ln>
        </p:spPr>
      </p:pic>
      <p:pic>
        <p:nvPicPr>
          <p:cNvPr id="42" name="Picture 41" descr="A close up of a person&#10;&#10;Description automatically generated">
            <a:extLst>
              <a:ext uri="{FF2B5EF4-FFF2-40B4-BE49-F238E27FC236}">
                <a16:creationId xmlns:a16="http://schemas.microsoft.com/office/drawing/2014/main" id="{7FE0D241-D3F6-4696-9CB5-FBC9583809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576" y="7504472"/>
            <a:ext cx="623512" cy="617208"/>
          </a:xfrm>
          <a:prstGeom prst="rect">
            <a:avLst/>
          </a:prstGeom>
          <a:ln>
            <a:solidFill>
              <a:schemeClr val="tx1"/>
            </a:solidFill>
          </a:ln>
        </p:spPr>
      </p:pic>
      <p:pic>
        <p:nvPicPr>
          <p:cNvPr id="43" name="Picture 6" descr="Graphical user interface, application&#10;&#10;Description automatically generated">
            <a:extLst>
              <a:ext uri="{FF2B5EF4-FFF2-40B4-BE49-F238E27FC236}">
                <a16:creationId xmlns:a16="http://schemas.microsoft.com/office/drawing/2014/main" id="{BD34A049-574D-485D-B2A0-27F994550F8C}"/>
              </a:ext>
            </a:extLst>
          </p:cNvPr>
          <p:cNvPicPr>
            <a:picLocks noChangeAspect="1"/>
          </p:cNvPicPr>
          <p:nvPr/>
        </p:nvPicPr>
        <p:blipFill rotWithShape="1">
          <a:blip r:embed="rId9"/>
          <a:srcRect l="16092" t="25731" r="55266" b="21930"/>
          <a:stretch/>
        </p:blipFill>
        <p:spPr>
          <a:xfrm>
            <a:off x="2922216" y="6133272"/>
            <a:ext cx="676807" cy="683070"/>
          </a:xfrm>
          <a:prstGeom prst="rect">
            <a:avLst/>
          </a:prstGeom>
        </p:spPr>
      </p:pic>
      <p:pic>
        <p:nvPicPr>
          <p:cNvPr id="44" name="Picture 7" descr="image002">
            <a:extLst>
              <a:ext uri="{FF2B5EF4-FFF2-40B4-BE49-F238E27FC236}">
                <a16:creationId xmlns:a16="http://schemas.microsoft.com/office/drawing/2014/main" id="{94E6E021-0C00-4BF5-9691-5D5B0F0DC7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7376" y="7506845"/>
            <a:ext cx="729120" cy="626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1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435139" y="989915"/>
            <a:ext cx="5800061" cy="3677930"/>
          </a:xfrm>
          <a:prstGeom prst="rect">
            <a:avLst/>
          </a:prstGeom>
          <a:noFill/>
        </p:spPr>
        <p:txBody>
          <a:bodyPr wrap="square" lIns="91440" tIns="45720" rIns="91440" bIns="45720" rtlCol="0" anchor="t">
            <a:spAutoFit/>
          </a:bodyPr>
          <a:lstStyle/>
          <a:p>
            <a:r>
              <a:rPr lang="en-GB" b="1" spc="-10" dirty="0">
                <a:solidFill>
                  <a:srgbClr val="04609B"/>
                </a:solidFill>
                <a:latin typeface="Arial"/>
                <a:cs typeface="Arial"/>
              </a:rPr>
              <a:t>Strategy for the next 10 years</a:t>
            </a:r>
            <a:endParaRPr lang="en-GB" b="1" spc="-5" dirty="0">
              <a:solidFill>
                <a:srgbClr val="04609B"/>
              </a:solidFill>
              <a:latin typeface="Arial"/>
              <a:cs typeface="Arial"/>
            </a:endParaRPr>
          </a:p>
          <a:p>
            <a:endParaRPr lang="en-GB" b="1" dirty="0"/>
          </a:p>
          <a:p>
            <a:r>
              <a:rPr lang="en-GB" sz="1100" dirty="0">
                <a:latin typeface="Arial"/>
                <a:cs typeface="Arial"/>
              </a:rPr>
              <a:t>We are at the heart of the justice system, an organisation working together to bring the principles of justice to life for everyone in society. From our civil courts, tribunals and family law hearings, to criminal justice, prison and probation services. From seeing to it that sentences are served and offenders are encouraged to turn around their lives and become law-abiding citizens, keeping the public safe. From safeguarding victims and the vulnerable to regulating our legal services.</a:t>
            </a:r>
          </a:p>
          <a:p>
            <a:endParaRPr lang="en-GB" sz="1100" dirty="0">
              <a:latin typeface="Arial"/>
              <a:cs typeface="Arial"/>
            </a:endParaRPr>
          </a:p>
          <a:p>
            <a:r>
              <a:rPr lang="en-GB" sz="1100" dirty="0">
                <a:latin typeface="Arial"/>
                <a:cs typeface="Arial"/>
              </a:rPr>
              <a:t>We will</a:t>
            </a:r>
          </a:p>
          <a:p>
            <a:r>
              <a:rPr lang="en-GB" sz="1100" dirty="0">
                <a:latin typeface="Arial"/>
                <a:cs typeface="Arial"/>
              </a:rPr>
              <a:t>- deliver a modern courts and justice system</a:t>
            </a:r>
          </a:p>
          <a:p>
            <a:r>
              <a:rPr lang="en-GB" sz="1100" dirty="0">
                <a:latin typeface="Arial"/>
                <a:cs typeface="Arial"/>
              </a:rPr>
              <a:t>- create a prison and probation service that reforms offenders</a:t>
            </a:r>
          </a:p>
          <a:p>
            <a:r>
              <a:rPr lang="en-GB" sz="1100" dirty="0">
                <a:latin typeface="Arial"/>
                <a:cs typeface="Arial"/>
              </a:rPr>
              <a:t>- promote Global Britain and protect the rule of law, and</a:t>
            </a:r>
          </a:p>
          <a:p>
            <a:r>
              <a:rPr lang="en-GB" sz="1100" dirty="0">
                <a:latin typeface="Arial"/>
                <a:cs typeface="Arial"/>
              </a:rPr>
              <a:t>- create a transformed department that delivers excellent services.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43273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application, Teams&#10;&#10;Description automatically generated">
            <a:extLst>
              <a:ext uri="{FF2B5EF4-FFF2-40B4-BE49-F238E27FC236}">
                <a16:creationId xmlns:a16="http://schemas.microsoft.com/office/drawing/2014/main" id="{C694C2AE-9230-43CE-B06E-0F1C94162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6574"/>
            <a:ext cx="6858000" cy="4572000"/>
          </a:xfrm>
          <a:prstGeom prst="rect">
            <a:avLst/>
          </a:prstGeom>
        </p:spPr>
      </p:pic>
    </p:spTree>
    <p:extLst>
      <p:ext uri="{BB962C8B-B14F-4D97-AF65-F5344CB8AC3E}">
        <p14:creationId xmlns:p14="http://schemas.microsoft.com/office/powerpoint/2010/main" val="1761497912"/>
      </p:ext>
    </p:extLst>
  </p:cSld>
  <p:clrMapOvr>
    <a:masterClrMapping/>
  </p:clrMapOvr>
</p:sld>
</file>

<file path=ppt/theme/theme1.xml><?xml version="1.0" encoding="utf-8"?>
<a:theme xmlns:a="http://schemas.openxmlformats.org/drawingml/2006/main" name="MoJ Induction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J Induction 1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J Induction 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J Induc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J Induction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J Induction 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J Induction 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J Induction 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J Induction 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J Induction 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J Induction 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IsModified xmlns="0d2d460f-5f7d-47e4-8a00-8f46e69d3df8">No</IsModified>
    <_dlc_DocId xmlns="0d2d460f-5f7d-47e4-8a00-8f46e69d3df8">OPRN-1036459885-20854</_dlc_DocId>
    <_dlc_DocIdUrl xmlns="0d2d460f-5f7d-47e4-8a00-8f46e69d3df8">
      <Url>https://juststore.dom1.infra.int/sites/operations/POC1/CDD/CD/_layouts/15/DocIdRedir.aspx?ID=OPRN-1036459885-20854</Url>
      <Description>OPRN-1036459885-20854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B0505A903D48458B776060CA7E58C7" ma:contentTypeVersion="3" ma:contentTypeDescription="Create a new document." ma:contentTypeScope="" ma:versionID="f7c9fd3346162d9ad88435baa78d7a4a">
  <xsd:schema xmlns:xsd="http://www.w3.org/2001/XMLSchema" xmlns:xs="http://www.w3.org/2001/XMLSchema" xmlns:p="http://schemas.microsoft.com/office/2006/metadata/properties" xmlns:ns1="http://schemas.microsoft.com/sharepoint/v3" xmlns:ns2="0d2d460f-5f7d-47e4-8a00-8f46e69d3df8" xmlns:ns3="http://schemas.microsoft.com/sharepoint/v4" targetNamespace="http://schemas.microsoft.com/office/2006/metadata/properties" ma:root="true" ma:fieldsID="f8f9b6e64cbbdfaf24f158fe0fbd4f59" ns1:_="" ns2:_="" ns3:_="">
    <xsd:import namespace="http://schemas.microsoft.com/sharepoint/v3"/>
    <xsd:import namespace="0d2d460f-5f7d-47e4-8a00-8f46e69d3df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IsModified" minOccurs="0"/>
                <xsd:element ref="ns1:_vti_ItemHoldRecordStatus" minOccurs="0"/>
                <xsd:element ref="ns3:IconOverlay"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2" nillable="true" ma:displayName="Hold and Record Status" ma:decimals="0" ma:description="" ma:hidden="true" ma:indexed="true" ma:internalName="_vti_ItemHoldRecordStatus" ma:readOnly="tru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2d460f-5f7d-47e4-8a00-8f46e69d3d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sModified" ma:index="11" nillable="true" ma:displayName="IsModified" ma:default="No" ma:hidden="true" ma:internalName="IsModifie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D6EB8C-0A4F-415A-9F1B-B8A0A1B7A336}">
  <ds:schemaRefs>
    <ds:schemaRef ds:uri="http://schemas.microsoft.com/sharepoint/v3/contenttype/forms"/>
  </ds:schemaRefs>
</ds:datastoreItem>
</file>

<file path=customXml/itemProps2.xml><?xml version="1.0" encoding="utf-8"?>
<ds:datastoreItem xmlns:ds="http://schemas.openxmlformats.org/officeDocument/2006/customXml" ds:itemID="{BD7E4315-F47B-4DE5-B06A-F994AF62EA74}">
  <ds:schemaRefs>
    <ds:schemaRef ds:uri="http://schemas.microsoft.com/office/2006/metadata/properties"/>
    <ds:schemaRef ds:uri="be0eb2c4-36c9-4b06-9621-321e9e5ed01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BF76F1F-F014-4EB7-A200-DEF6E6E00DD0}"/>
</file>

<file path=customXml/itemProps4.xml><?xml version="1.0" encoding="utf-8"?>
<ds:datastoreItem xmlns:ds="http://schemas.openxmlformats.org/officeDocument/2006/customXml" ds:itemID="{68F9A4F8-86BC-4635-97AB-379DF424B607}"/>
</file>

<file path=docProps/app.xml><?xml version="1.0" encoding="utf-8"?>
<Properties xmlns="http://schemas.openxmlformats.org/officeDocument/2006/extended-properties" xmlns:vt="http://schemas.openxmlformats.org/officeDocument/2006/docPropsVTypes">
  <Template>Office Theme</Template>
  <TotalTime>1804</TotalTime>
  <Words>5183</Words>
  <Application>Microsoft Office PowerPoint</Application>
  <PresentationFormat>A4 Paper (210x297 mm)</PresentationFormat>
  <Paragraphs>669</Paragraphs>
  <Slides>31</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31</vt:i4>
      </vt:variant>
    </vt:vector>
  </HeadingPairs>
  <TitlesOfParts>
    <vt:vector size="47" baseType="lpstr">
      <vt:lpstr>Arial</vt:lpstr>
      <vt:lpstr>Calibri</vt:lpstr>
      <vt:lpstr>Symbol</vt:lpstr>
      <vt:lpstr>Times New Roman</vt:lpstr>
      <vt:lpstr>Wingdings</vt:lpstr>
      <vt:lpstr>MoJ Induction 1</vt:lpstr>
      <vt:lpstr>MoJ Induction 2</vt:lpstr>
      <vt:lpstr>MoJ Induction 3</vt:lpstr>
      <vt:lpstr>MoJ Induction 4</vt:lpstr>
      <vt:lpstr>MoJ Induction 5</vt:lpstr>
      <vt:lpstr>MoJ Induction 6</vt:lpstr>
      <vt:lpstr>MoJ Induction 7</vt:lpstr>
      <vt:lpstr>MoJ Induction 8</vt:lpstr>
      <vt:lpstr>MoJ Induction 9</vt:lpstr>
      <vt:lpstr>MoJ Induction 10</vt:lpstr>
      <vt:lpstr>MoJ Induction 11</vt:lpstr>
      <vt:lpstr>Ministry of Justice</vt:lpstr>
      <vt:lpstr>PowerPoint Presentation</vt:lpstr>
      <vt:lpstr>PowerPoint Presentation</vt:lpstr>
      <vt:lpstr>MoJ overview</vt:lpstr>
      <vt:lpstr>PowerPoint Presentation</vt:lpstr>
      <vt:lpstr>PowerPoint Presentation</vt:lpstr>
      <vt:lpstr>PowerPoint Presentation</vt:lpstr>
      <vt:lpstr>PowerPoint Presentation</vt:lpstr>
      <vt:lpstr>PowerPoint Presentation</vt:lpstr>
      <vt:lpstr>Function Overview</vt:lpstr>
      <vt:lpstr>PowerPoint Presentation</vt:lpstr>
      <vt:lpstr>PowerPoint Presentation</vt:lpstr>
      <vt:lpstr>PowerPoint Presentation</vt:lpstr>
      <vt:lpstr>PowerPoint Presentation</vt:lpstr>
      <vt:lpstr>PowerPoint Presentation</vt:lpstr>
      <vt:lpstr>Induction Materials</vt:lpstr>
      <vt:lpstr>PowerPoint Presentation</vt:lpstr>
      <vt:lpstr>PowerPoint Presentation</vt:lpstr>
      <vt:lpstr>PowerPoint Presentation</vt:lpstr>
      <vt:lpstr>PowerPoint Presentation</vt:lpstr>
      <vt:lpstr>PowerPoint Presentation</vt:lpstr>
      <vt:lpstr>Useful Links to Important Information</vt:lpstr>
      <vt:lpstr>PowerPoint Presentation</vt:lpstr>
      <vt:lpstr>Learning and Development</vt:lpstr>
      <vt:lpstr>PowerPoint Presentation</vt:lpstr>
      <vt:lpstr>Wellbeing, Health and Safety</vt:lpstr>
      <vt:lpstr>PowerPoint Presentation</vt:lpstr>
      <vt:lpstr>PowerPoint Presentation</vt:lpstr>
      <vt:lpstr>PowerPoint Presentation</vt:lpstr>
      <vt:lpstr>PowerPoint Presentation</vt:lpstr>
      <vt:lpstr>PowerPoint Presentation</vt:lpstr>
    </vt:vector>
  </TitlesOfParts>
  <Manager>Ministry of Justice</Manager>
  <Company>Ministry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Induction Guide - Finance</dc:title>
  <dc:subject>MOJ Induction Guide - Finance</dc:subject>
  <dc:creator>Ministry of Justice</dc:creator>
  <cp:lastModifiedBy>Ibrahim, Zahra</cp:lastModifiedBy>
  <cp:revision>21</cp:revision>
  <cp:lastPrinted>2018-11-01T09:20:52Z</cp:lastPrinted>
  <dcterms:created xsi:type="dcterms:W3CDTF">2016-09-30T15:27:32Z</dcterms:created>
  <dcterms:modified xsi:type="dcterms:W3CDTF">2021-08-09T09:24:41Z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0x01010006B0505A903D48458B776060CA7E58C7</vt:lpwstr>
  </property>
  <property fmtid="{D5CDD505-2E9C-101B-9397-08002B2CF9AE}" pid="3" name="_dlc_DocIdItemGuid">
    <vt:lpwstr>36a22fd4-9173-40fe-9895-e81e3af7954b</vt:lpwstr>
  </property>
</Properties>
</file>