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 id="2147483662" r:id="rId3"/>
  </p:sldMasterIdLst>
  <p:notesMasterIdLst>
    <p:notesMasterId r:id="rId39"/>
  </p:notesMasterIdLst>
  <p:handoutMasterIdLst>
    <p:handoutMasterId r:id="rId40"/>
  </p:handoutMasterIdLst>
  <p:sldIdLst>
    <p:sldId id="256" r:id="rId4"/>
    <p:sldId id="7788" r:id="rId5"/>
    <p:sldId id="7775" r:id="rId6"/>
    <p:sldId id="7800" r:id="rId7"/>
    <p:sldId id="7835" r:id="rId8"/>
    <p:sldId id="7834" r:id="rId9"/>
    <p:sldId id="7813" r:id="rId10"/>
    <p:sldId id="7814" r:id="rId11"/>
    <p:sldId id="7815" r:id="rId12"/>
    <p:sldId id="7816" r:id="rId13"/>
    <p:sldId id="7817" r:id="rId14"/>
    <p:sldId id="7818" r:id="rId15"/>
    <p:sldId id="7819" r:id="rId16"/>
    <p:sldId id="7820" r:id="rId17"/>
    <p:sldId id="7821" r:id="rId18"/>
    <p:sldId id="7822" r:id="rId19"/>
    <p:sldId id="7793" r:id="rId20"/>
    <p:sldId id="7790" r:id="rId21"/>
    <p:sldId id="7811" r:id="rId22"/>
    <p:sldId id="7812" r:id="rId23"/>
    <p:sldId id="7829" r:id="rId24"/>
    <p:sldId id="7824" r:id="rId25"/>
    <p:sldId id="7825" r:id="rId26"/>
    <p:sldId id="7826" r:id="rId27"/>
    <p:sldId id="7830" r:id="rId28"/>
    <p:sldId id="7831" r:id="rId29"/>
    <p:sldId id="7832" r:id="rId30"/>
    <p:sldId id="7833" r:id="rId31"/>
    <p:sldId id="7827" r:id="rId32"/>
    <p:sldId id="258" r:id="rId33"/>
    <p:sldId id="7789" r:id="rId34"/>
    <p:sldId id="7783" r:id="rId35"/>
    <p:sldId id="7784" r:id="rId36"/>
    <p:sldId id="7785" r:id="rId37"/>
    <p:sldId id="77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3FD"/>
    <a:srgbClr val="008000"/>
    <a:srgbClr val="0099CC"/>
    <a:srgbClr val="339966"/>
    <a:srgbClr val="00CCFF"/>
    <a:srgbClr val="CC99FF"/>
    <a:srgbClr val="00CC99"/>
    <a:srgbClr val="978ED8"/>
    <a:srgbClr val="99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B846F-60FE-4D65-8910-6EEF00AB1BF8}" v="20" dt="2021-09-01T11:40:1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3741" autoAdjust="0"/>
    <p:restoredTop sz="88664" autoAdjust="0"/>
  </p:normalViewPr>
  <p:slideViewPr>
    <p:cSldViewPr snapToGrid="0" snapToObjects="1" showGuides="1">
      <p:cViewPr varScale="1">
        <p:scale>
          <a:sx n="64" d="100"/>
          <a:sy n="64" d="100"/>
        </p:scale>
        <p:origin x="720" y="36"/>
      </p:cViewPr>
      <p:guideLst>
        <p:guide orient="horz" pos="2160"/>
        <p:guide pos="3817"/>
      </p:guideLst>
    </p:cSldViewPr>
  </p:slideViewPr>
  <p:notesTextViewPr>
    <p:cViewPr>
      <p:scale>
        <a:sx n="1" d="1"/>
        <a:sy n="1" d="1"/>
      </p:scale>
      <p:origin x="0" y="0"/>
    </p:cViewPr>
  </p:notesTextViewPr>
  <p:sorterViewPr>
    <p:cViewPr>
      <p:scale>
        <a:sx n="113" d="100"/>
        <a:sy n="113" d="100"/>
      </p:scale>
      <p:origin x="0" y="-7184"/>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314EA-3F34-4DED-8BE5-4170B55BA4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29D11C2-70F6-471C-A83D-5495CAEE7923}">
      <dgm:prSet phldrT="[Text]" custT="1"/>
      <dgm:spPr>
        <a:solidFill>
          <a:srgbClr val="339966"/>
        </a:solidFill>
      </dgm:spPr>
      <dgm:t>
        <a:bodyPr/>
        <a:lstStyle/>
        <a:p>
          <a:r>
            <a:rPr lang="en-GB" sz="2400" dirty="0"/>
            <a:t>We celebrate our people and our successes</a:t>
          </a:r>
        </a:p>
      </dgm:t>
    </dgm:pt>
    <dgm:pt modelId="{E50C4DC9-DCB3-4376-8754-CA5A08DA059E}" type="parTrans" cxnId="{6A9DD3C8-1E6A-494D-8FCD-75446C40E878}">
      <dgm:prSet/>
      <dgm:spPr/>
      <dgm:t>
        <a:bodyPr/>
        <a:lstStyle/>
        <a:p>
          <a:endParaRPr lang="en-GB" sz="1800"/>
        </a:p>
      </dgm:t>
    </dgm:pt>
    <dgm:pt modelId="{6ABAE677-EE33-420E-B953-CB1B2A6077D9}" type="sibTrans" cxnId="{6A9DD3C8-1E6A-494D-8FCD-75446C40E878}">
      <dgm:prSet/>
      <dgm:spPr/>
      <dgm:t>
        <a:bodyPr/>
        <a:lstStyle/>
        <a:p>
          <a:endParaRPr lang="en-GB" sz="1800"/>
        </a:p>
      </dgm:t>
    </dgm:pt>
    <dgm:pt modelId="{D26F3E84-5D02-47FF-9DD4-8FD9030E22D0}">
      <dgm:prSet phldrT="[Text]" custT="1"/>
      <dgm:spPr>
        <a:solidFill>
          <a:srgbClr val="0099CC"/>
        </a:solidFill>
      </dgm:spPr>
      <dgm:t>
        <a:bodyPr/>
        <a:lstStyle/>
        <a:p>
          <a:r>
            <a:rPr lang="en-GB" sz="2400" dirty="0"/>
            <a:t>We’re aware of and informed about national and regional changes</a:t>
          </a:r>
        </a:p>
      </dgm:t>
    </dgm:pt>
    <dgm:pt modelId="{E96E1C8A-E42E-4E2D-8356-6F81E9A77298}" type="parTrans" cxnId="{53EFC7EC-08BF-41BB-B00B-8639E3D9433A}">
      <dgm:prSet/>
      <dgm:spPr/>
      <dgm:t>
        <a:bodyPr/>
        <a:lstStyle/>
        <a:p>
          <a:endParaRPr lang="en-GB" sz="1800"/>
        </a:p>
      </dgm:t>
    </dgm:pt>
    <dgm:pt modelId="{725629F2-8F98-4EDC-BBC6-97161040F10C}" type="sibTrans" cxnId="{53EFC7EC-08BF-41BB-B00B-8639E3D9433A}">
      <dgm:prSet/>
      <dgm:spPr/>
      <dgm:t>
        <a:bodyPr/>
        <a:lstStyle/>
        <a:p>
          <a:endParaRPr lang="en-GB" sz="1800"/>
        </a:p>
      </dgm:t>
    </dgm:pt>
    <dgm:pt modelId="{44525BC8-0F5B-4E14-AB88-712C92EF440A}">
      <dgm:prSet phldrT="[Text]" custT="1"/>
      <dgm:spPr>
        <a:solidFill>
          <a:srgbClr val="978ED8"/>
        </a:solidFill>
      </dgm:spPr>
      <dgm:t>
        <a:bodyPr/>
        <a:lstStyle/>
        <a:p>
          <a:r>
            <a:rPr lang="en-GB" sz="2400" dirty="0"/>
            <a:t>We talk about how these changes might affect our team</a:t>
          </a:r>
        </a:p>
      </dgm:t>
    </dgm:pt>
    <dgm:pt modelId="{407E6A69-4C4F-44B4-A55C-BFF4A82ADD8D}" type="parTrans" cxnId="{F05DCC14-8538-4602-911C-F9B565AE92A0}">
      <dgm:prSet/>
      <dgm:spPr/>
      <dgm:t>
        <a:bodyPr/>
        <a:lstStyle/>
        <a:p>
          <a:endParaRPr lang="en-GB" sz="1800"/>
        </a:p>
      </dgm:t>
    </dgm:pt>
    <dgm:pt modelId="{92DE7C03-24CB-47B5-B48C-17C68905E403}" type="sibTrans" cxnId="{F05DCC14-8538-4602-911C-F9B565AE92A0}">
      <dgm:prSet/>
      <dgm:spPr/>
      <dgm:t>
        <a:bodyPr/>
        <a:lstStyle/>
        <a:p>
          <a:endParaRPr lang="en-GB" sz="1800"/>
        </a:p>
      </dgm:t>
    </dgm:pt>
    <dgm:pt modelId="{2554046E-7F7D-40B5-AF08-0A389DE82A2F}">
      <dgm:prSet phldrT="[Text]" custT="1"/>
      <dgm:spPr/>
      <dgm:t>
        <a:bodyPr/>
        <a:lstStyle/>
        <a:p>
          <a:r>
            <a:rPr lang="en-GB" sz="2400" dirty="0"/>
            <a:t>We agree our team’s big deliverables each month </a:t>
          </a:r>
        </a:p>
      </dgm:t>
    </dgm:pt>
    <dgm:pt modelId="{4C20E62A-4610-47D9-8727-7ADA1CB32DB4}" type="parTrans" cxnId="{EEF21C37-323F-4421-B509-F9A3943D0A47}">
      <dgm:prSet/>
      <dgm:spPr/>
      <dgm:t>
        <a:bodyPr/>
        <a:lstStyle/>
        <a:p>
          <a:endParaRPr lang="en-GB" sz="1800"/>
        </a:p>
      </dgm:t>
    </dgm:pt>
    <dgm:pt modelId="{3216C952-9D69-46BC-AA9F-204D5ED7BF05}" type="sibTrans" cxnId="{EEF21C37-323F-4421-B509-F9A3943D0A47}">
      <dgm:prSet/>
      <dgm:spPr/>
      <dgm:t>
        <a:bodyPr/>
        <a:lstStyle/>
        <a:p>
          <a:endParaRPr lang="en-GB" sz="1800"/>
        </a:p>
      </dgm:t>
    </dgm:pt>
    <dgm:pt modelId="{300A9477-F5A5-4B36-8662-BB2B7568C81D}" type="pres">
      <dgm:prSet presAssocID="{B5B314EA-3F34-4DED-8BE5-4170B55BA4CD}" presName="diagram" presStyleCnt="0">
        <dgm:presLayoutVars>
          <dgm:dir/>
          <dgm:resizeHandles val="exact"/>
        </dgm:presLayoutVars>
      </dgm:prSet>
      <dgm:spPr/>
    </dgm:pt>
    <dgm:pt modelId="{94EF04D9-F845-4806-9FAC-D0AB3BDA7B2A}" type="pres">
      <dgm:prSet presAssocID="{729D11C2-70F6-471C-A83D-5495CAEE7923}" presName="node" presStyleLbl="node1" presStyleIdx="0" presStyleCnt="4">
        <dgm:presLayoutVars>
          <dgm:bulletEnabled val="1"/>
        </dgm:presLayoutVars>
      </dgm:prSet>
      <dgm:spPr/>
    </dgm:pt>
    <dgm:pt modelId="{F80250D4-780E-4EBF-8AAB-5FB8A50D0DAF}" type="pres">
      <dgm:prSet presAssocID="{6ABAE677-EE33-420E-B953-CB1B2A6077D9}" presName="sibTrans" presStyleCnt="0"/>
      <dgm:spPr/>
    </dgm:pt>
    <dgm:pt modelId="{1D18B634-D1C9-43FF-86CC-284EB80235CF}" type="pres">
      <dgm:prSet presAssocID="{D26F3E84-5D02-47FF-9DD4-8FD9030E22D0}" presName="node" presStyleLbl="node1" presStyleIdx="1" presStyleCnt="4">
        <dgm:presLayoutVars>
          <dgm:bulletEnabled val="1"/>
        </dgm:presLayoutVars>
      </dgm:prSet>
      <dgm:spPr/>
    </dgm:pt>
    <dgm:pt modelId="{74639418-44A9-4C9D-BABC-C335A568607E}" type="pres">
      <dgm:prSet presAssocID="{725629F2-8F98-4EDC-BBC6-97161040F10C}" presName="sibTrans" presStyleCnt="0"/>
      <dgm:spPr/>
    </dgm:pt>
    <dgm:pt modelId="{FAC0574E-CE4C-48B0-967F-2699DD10D00C}" type="pres">
      <dgm:prSet presAssocID="{44525BC8-0F5B-4E14-AB88-712C92EF440A}" presName="node" presStyleLbl="node1" presStyleIdx="2" presStyleCnt="4">
        <dgm:presLayoutVars>
          <dgm:bulletEnabled val="1"/>
        </dgm:presLayoutVars>
      </dgm:prSet>
      <dgm:spPr/>
    </dgm:pt>
    <dgm:pt modelId="{63524EF9-D91F-47C4-997A-C0530C52FA51}" type="pres">
      <dgm:prSet presAssocID="{92DE7C03-24CB-47B5-B48C-17C68905E403}" presName="sibTrans" presStyleCnt="0"/>
      <dgm:spPr/>
    </dgm:pt>
    <dgm:pt modelId="{DBB771CD-709C-4B0A-8428-04086EDD7B77}" type="pres">
      <dgm:prSet presAssocID="{2554046E-7F7D-40B5-AF08-0A389DE82A2F}" presName="node" presStyleLbl="node1" presStyleIdx="3" presStyleCnt="4">
        <dgm:presLayoutVars>
          <dgm:bulletEnabled val="1"/>
        </dgm:presLayoutVars>
      </dgm:prSet>
      <dgm:spPr/>
    </dgm:pt>
  </dgm:ptLst>
  <dgm:cxnLst>
    <dgm:cxn modelId="{F05DCC14-8538-4602-911C-F9B565AE92A0}" srcId="{B5B314EA-3F34-4DED-8BE5-4170B55BA4CD}" destId="{44525BC8-0F5B-4E14-AB88-712C92EF440A}" srcOrd="2" destOrd="0" parTransId="{407E6A69-4C4F-44B4-A55C-BFF4A82ADD8D}" sibTransId="{92DE7C03-24CB-47B5-B48C-17C68905E403}"/>
    <dgm:cxn modelId="{EEF21C37-323F-4421-B509-F9A3943D0A47}" srcId="{B5B314EA-3F34-4DED-8BE5-4170B55BA4CD}" destId="{2554046E-7F7D-40B5-AF08-0A389DE82A2F}" srcOrd="3" destOrd="0" parTransId="{4C20E62A-4610-47D9-8727-7ADA1CB32DB4}" sibTransId="{3216C952-9D69-46BC-AA9F-204D5ED7BF05}"/>
    <dgm:cxn modelId="{E40917A5-F221-4441-8A12-2137C405015B}" type="presOf" srcId="{729D11C2-70F6-471C-A83D-5495CAEE7923}" destId="{94EF04D9-F845-4806-9FAC-D0AB3BDA7B2A}" srcOrd="0" destOrd="0" presId="urn:microsoft.com/office/officeart/2005/8/layout/default"/>
    <dgm:cxn modelId="{872FFDB8-1D75-4476-8D4C-7E26D58AEF5B}" type="presOf" srcId="{44525BC8-0F5B-4E14-AB88-712C92EF440A}" destId="{FAC0574E-CE4C-48B0-967F-2699DD10D00C}" srcOrd="0" destOrd="0" presId="urn:microsoft.com/office/officeart/2005/8/layout/default"/>
    <dgm:cxn modelId="{77BAEDBB-A3A1-4D6F-B488-67E25319EA45}" type="presOf" srcId="{D26F3E84-5D02-47FF-9DD4-8FD9030E22D0}" destId="{1D18B634-D1C9-43FF-86CC-284EB80235CF}" srcOrd="0" destOrd="0" presId="urn:microsoft.com/office/officeart/2005/8/layout/default"/>
    <dgm:cxn modelId="{6A9DD3C8-1E6A-494D-8FCD-75446C40E878}" srcId="{B5B314EA-3F34-4DED-8BE5-4170B55BA4CD}" destId="{729D11C2-70F6-471C-A83D-5495CAEE7923}" srcOrd="0" destOrd="0" parTransId="{E50C4DC9-DCB3-4376-8754-CA5A08DA059E}" sibTransId="{6ABAE677-EE33-420E-B953-CB1B2A6077D9}"/>
    <dgm:cxn modelId="{4EB494E6-AAC4-4403-AAA3-4E4BA19B619A}" type="presOf" srcId="{2554046E-7F7D-40B5-AF08-0A389DE82A2F}" destId="{DBB771CD-709C-4B0A-8428-04086EDD7B77}" srcOrd="0" destOrd="0" presId="urn:microsoft.com/office/officeart/2005/8/layout/default"/>
    <dgm:cxn modelId="{53EFC7EC-08BF-41BB-B00B-8639E3D9433A}" srcId="{B5B314EA-3F34-4DED-8BE5-4170B55BA4CD}" destId="{D26F3E84-5D02-47FF-9DD4-8FD9030E22D0}" srcOrd="1" destOrd="0" parTransId="{E96E1C8A-E42E-4E2D-8356-6F81E9A77298}" sibTransId="{725629F2-8F98-4EDC-BBC6-97161040F10C}"/>
    <dgm:cxn modelId="{C02D5EF7-0AA8-48E0-BE42-0947C53A2E0D}" type="presOf" srcId="{B5B314EA-3F34-4DED-8BE5-4170B55BA4CD}" destId="{300A9477-F5A5-4B36-8662-BB2B7568C81D}" srcOrd="0" destOrd="0" presId="urn:microsoft.com/office/officeart/2005/8/layout/default"/>
    <dgm:cxn modelId="{8CD79353-0936-402C-8864-ECE826F7D265}" type="presParOf" srcId="{300A9477-F5A5-4B36-8662-BB2B7568C81D}" destId="{94EF04D9-F845-4806-9FAC-D0AB3BDA7B2A}" srcOrd="0" destOrd="0" presId="urn:microsoft.com/office/officeart/2005/8/layout/default"/>
    <dgm:cxn modelId="{3EB70A8A-0C48-44B8-8ACB-A371C0C2A390}" type="presParOf" srcId="{300A9477-F5A5-4B36-8662-BB2B7568C81D}" destId="{F80250D4-780E-4EBF-8AAB-5FB8A50D0DAF}" srcOrd="1" destOrd="0" presId="urn:microsoft.com/office/officeart/2005/8/layout/default"/>
    <dgm:cxn modelId="{4A902D4B-02AC-46DF-A0A9-87B125D5B91F}" type="presParOf" srcId="{300A9477-F5A5-4B36-8662-BB2B7568C81D}" destId="{1D18B634-D1C9-43FF-86CC-284EB80235CF}" srcOrd="2" destOrd="0" presId="urn:microsoft.com/office/officeart/2005/8/layout/default"/>
    <dgm:cxn modelId="{F15C1121-596F-46BA-84FB-DD850FEB8ECD}" type="presParOf" srcId="{300A9477-F5A5-4B36-8662-BB2B7568C81D}" destId="{74639418-44A9-4C9D-BABC-C335A568607E}" srcOrd="3" destOrd="0" presId="urn:microsoft.com/office/officeart/2005/8/layout/default"/>
    <dgm:cxn modelId="{2C985542-8847-4005-A191-4C2FA260C7C9}" type="presParOf" srcId="{300A9477-F5A5-4B36-8662-BB2B7568C81D}" destId="{FAC0574E-CE4C-48B0-967F-2699DD10D00C}" srcOrd="4" destOrd="0" presId="urn:microsoft.com/office/officeart/2005/8/layout/default"/>
    <dgm:cxn modelId="{55D83C44-2822-4E54-A2D4-CA23477527AE}" type="presParOf" srcId="{300A9477-F5A5-4B36-8662-BB2B7568C81D}" destId="{63524EF9-D91F-47C4-997A-C0530C52FA51}" srcOrd="5" destOrd="0" presId="urn:microsoft.com/office/officeart/2005/8/layout/default"/>
    <dgm:cxn modelId="{6218DB85-B54F-48E2-8D9F-FD3D75591104}" type="presParOf" srcId="{300A9477-F5A5-4B36-8662-BB2B7568C81D}" destId="{DBB771CD-709C-4B0A-8428-04086EDD7B7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rgbClr val="008000"/>
        </a:solidFill>
        <a:ln>
          <a:noFill/>
        </a:ln>
      </dgm:spPr>
      <dgm:t>
        <a:bodyPr/>
        <a:lstStyle/>
        <a:p>
          <a:r>
            <a:rPr lang="en-GB" sz="2000"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rgbClr val="0070C0"/>
        </a:solidFill>
        <a:ln>
          <a:noFill/>
        </a:ln>
      </dgm:spPr>
      <dgm:t>
        <a:bodyPr/>
        <a:lstStyle/>
        <a:p>
          <a:r>
            <a:rPr lang="en-GB" sz="2000"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04D9-F845-4806-9FAC-D0AB3BDA7B2A}">
      <dsp:nvSpPr>
        <dsp:cNvPr id="0" name=""/>
        <dsp:cNvSpPr/>
      </dsp:nvSpPr>
      <dsp:spPr>
        <a:xfrm>
          <a:off x="3463" y="874220"/>
          <a:ext cx="2748017" cy="1648810"/>
        </a:xfrm>
        <a:prstGeom prst="rect">
          <a:avLst/>
        </a:prstGeom>
        <a:solidFill>
          <a:srgbClr val="33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celebrate our people and our successes</a:t>
          </a:r>
        </a:p>
      </dsp:txBody>
      <dsp:txXfrm>
        <a:off x="3463" y="874220"/>
        <a:ext cx="2748017" cy="1648810"/>
      </dsp:txXfrm>
    </dsp:sp>
    <dsp:sp modelId="{1D18B634-D1C9-43FF-86CC-284EB80235CF}">
      <dsp:nvSpPr>
        <dsp:cNvPr id="0" name=""/>
        <dsp:cNvSpPr/>
      </dsp:nvSpPr>
      <dsp:spPr>
        <a:xfrm>
          <a:off x="3026283" y="874220"/>
          <a:ext cx="2748017" cy="1648810"/>
        </a:xfrm>
        <a:prstGeom prst="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We’re aware of and informed about national and regional changes</a:t>
          </a:r>
        </a:p>
      </dsp:txBody>
      <dsp:txXfrm>
        <a:off x="3026283" y="874220"/>
        <a:ext cx="2748017" cy="1648810"/>
      </dsp:txXfrm>
    </dsp:sp>
    <dsp:sp modelId="{FAC0574E-CE4C-48B0-967F-2699DD10D00C}">
      <dsp:nvSpPr>
        <dsp:cNvPr id="0" name=""/>
        <dsp:cNvSpPr/>
      </dsp:nvSpPr>
      <dsp:spPr>
        <a:xfrm>
          <a:off x="6049102" y="874220"/>
          <a:ext cx="2748017" cy="1648810"/>
        </a:xfrm>
        <a:prstGeom prst="rect">
          <a:avLst/>
        </a:prstGeom>
        <a:solidFill>
          <a:srgbClr val="978E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talk about how these changes might affect our team</a:t>
          </a:r>
        </a:p>
      </dsp:txBody>
      <dsp:txXfrm>
        <a:off x="6049102" y="874220"/>
        <a:ext cx="2748017" cy="1648810"/>
      </dsp:txXfrm>
    </dsp:sp>
    <dsp:sp modelId="{DBB771CD-709C-4B0A-8428-04086EDD7B77}">
      <dsp:nvSpPr>
        <dsp:cNvPr id="0" name=""/>
        <dsp:cNvSpPr/>
      </dsp:nvSpPr>
      <dsp:spPr>
        <a:xfrm>
          <a:off x="9071922" y="874220"/>
          <a:ext cx="2748017" cy="16488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agree our team’s big deliverables each month </a:t>
          </a:r>
        </a:p>
      </dsp:txBody>
      <dsp:txXfrm>
        <a:off x="9071922" y="874220"/>
        <a:ext cx="2748017" cy="1648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30587"/>
          <a:ext cx="8191293" cy="1003680"/>
        </a:xfrm>
        <a:prstGeom prst="roundRect">
          <a:avLst/>
        </a:prstGeom>
        <a:solidFill>
          <a:srgbClr val="008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might these changes affect our team?</a:t>
          </a:r>
        </a:p>
      </dsp:txBody>
      <dsp:txXfrm>
        <a:off x="634088" y="79583"/>
        <a:ext cx="8093301" cy="905688"/>
      </dsp:txXfrm>
    </dsp:sp>
    <dsp:sp modelId="{CE971A16-963B-4B6A-AAD2-2D174B2AF089}">
      <dsp:nvSpPr>
        <dsp:cNvPr id="0" name=""/>
        <dsp:cNvSpPr/>
      </dsp:nvSpPr>
      <dsp:spPr>
        <a:xfrm>
          <a:off x="0" y="207466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572828"/>
          <a:ext cx="8191293" cy="100368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Are we clear on our individual and team next steps and delivery?</a:t>
          </a:r>
        </a:p>
      </dsp:txBody>
      <dsp:txXfrm>
        <a:off x="634088" y="1621824"/>
        <a:ext cx="8093301" cy="905688"/>
      </dsp:txXfrm>
    </dsp:sp>
    <dsp:sp modelId="{05C1D062-D12D-469C-B8F0-91033F981BC3}">
      <dsp:nvSpPr>
        <dsp:cNvPr id="0" name=""/>
        <dsp:cNvSpPr/>
      </dsp:nvSpPr>
      <dsp:spPr>
        <a:xfrm>
          <a:off x="0" y="361690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115067"/>
          <a:ext cx="8191293" cy="1003680"/>
        </a:xfrm>
        <a:prstGeom prst="round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are we managing change?  Do we need support?</a:t>
          </a:r>
        </a:p>
      </dsp:txBody>
      <dsp:txXfrm>
        <a:off x="634088" y="3164063"/>
        <a:ext cx="8093301"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09/09/2021</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40510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19</a:t>
            </a:fld>
            <a:endParaRPr lang="en-US"/>
          </a:p>
        </p:txBody>
      </p:sp>
    </p:spTree>
    <p:extLst>
      <p:ext uri="{BB962C8B-B14F-4D97-AF65-F5344CB8AC3E}">
        <p14:creationId xmlns:p14="http://schemas.microsoft.com/office/powerpoint/2010/main" val="61657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20</a:t>
            </a:fld>
            <a:endParaRPr lang="en-US"/>
          </a:p>
        </p:txBody>
      </p:sp>
    </p:spTree>
    <p:extLst>
      <p:ext uri="{BB962C8B-B14F-4D97-AF65-F5344CB8AC3E}">
        <p14:creationId xmlns:p14="http://schemas.microsoft.com/office/powerpoint/2010/main" val="254200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21</a:t>
            </a:fld>
            <a:endParaRPr lang="en-GB"/>
          </a:p>
        </p:txBody>
      </p:sp>
    </p:spTree>
    <p:extLst>
      <p:ext uri="{BB962C8B-B14F-4D97-AF65-F5344CB8AC3E}">
        <p14:creationId xmlns:p14="http://schemas.microsoft.com/office/powerpoint/2010/main" val="160512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22</a:t>
            </a:fld>
            <a:endParaRPr lang="en-US"/>
          </a:p>
        </p:txBody>
      </p:sp>
    </p:spTree>
    <p:extLst>
      <p:ext uri="{BB962C8B-B14F-4D97-AF65-F5344CB8AC3E}">
        <p14:creationId xmlns:p14="http://schemas.microsoft.com/office/powerpoint/2010/main" val="9007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23</a:t>
            </a:fld>
            <a:endParaRPr lang="en-US"/>
          </a:p>
        </p:txBody>
      </p:sp>
    </p:spTree>
    <p:extLst>
      <p:ext uri="{BB962C8B-B14F-4D97-AF65-F5344CB8AC3E}">
        <p14:creationId xmlns:p14="http://schemas.microsoft.com/office/powerpoint/2010/main" val="59471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Tree>
    <p:extLst>
      <p:ext uri="{BB962C8B-B14F-4D97-AF65-F5344CB8AC3E}">
        <p14:creationId xmlns:p14="http://schemas.microsoft.com/office/powerpoint/2010/main" val="320309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8</a:t>
            </a:fld>
            <a:endParaRPr lang="en-US" dirty="0"/>
          </a:p>
        </p:txBody>
      </p:sp>
    </p:spTree>
    <p:extLst>
      <p:ext uri="{BB962C8B-B14F-4D97-AF65-F5344CB8AC3E}">
        <p14:creationId xmlns:p14="http://schemas.microsoft.com/office/powerpoint/2010/main" val="411282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11</a:t>
            </a:fld>
            <a:endParaRPr lang="en-US" dirty="0"/>
          </a:p>
        </p:txBody>
      </p:sp>
    </p:spTree>
    <p:extLst>
      <p:ext uri="{BB962C8B-B14F-4D97-AF65-F5344CB8AC3E}">
        <p14:creationId xmlns:p14="http://schemas.microsoft.com/office/powerpoint/2010/main" val="162546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dirty="0"/>
          </a:p>
        </p:txBody>
      </p:sp>
    </p:spTree>
    <p:extLst>
      <p:ext uri="{BB962C8B-B14F-4D97-AF65-F5344CB8AC3E}">
        <p14:creationId xmlns:p14="http://schemas.microsoft.com/office/powerpoint/2010/main" val="104602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13</a:t>
            </a:fld>
            <a:endParaRPr lang="en-US" dirty="0"/>
          </a:p>
        </p:txBody>
      </p:sp>
    </p:spTree>
    <p:extLst>
      <p:ext uri="{BB962C8B-B14F-4D97-AF65-F5344CB8AC3E}">
        <p14:creationId xmlns:p14="http://schemas.microsoft.com/office/powerpoint/2010/main" val="367193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14</a:t>
            </a:fld>
            <a:endParaRPr lang="en-US" dirty="0"/>
          </a:p>
        </p:txBody>
      </p:sp>
    </p:spTree>
    <p:extLst>
      <p:ext uri="{BB962C8B-B14F-4D97-AF65-F5344CB8AC3E}">
        <p14:creationId xmlns:p14="http://schemas.microsoft.com/office/powerpoint/2010/main" val="241842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15</a:t>
            </a:fld>
            <a:endParaRPr lang="en-US" dirty="0"/>
          </a:p>
        </p:txBody>
      </p:sp>
    </p:spTree>
    <p:extLst>
      <p:ext uri="{BB962C8B-B14F-4D97-AF65-F5344CB8AC3E}">
        <p14:creationId xmlns:p14="http://schemas.microsoft.com/office/powerpoint/2010/main" val="377514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17</a:t>
            </a:fld>
            <a:endParaRPr lang="en-US"/>
          </a:p>
        </p:txBody>
      </p:sp>
    </p:spTree>
    <p:extLst>
      <p:ext uri="{BB962C8B-B14F-4D97-AF65-F5344CB8AC3E}">
        <p14:creationId xmlns:p14="http://schemas.microsoft.com/office/powerpoint/2010/main" val="212150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18</a:t>
            </a:fld>
            <a:endParaRPr lang="en-US"/>
          </a:p>
        </p:txBody>
      </p:sp>
    </p:spTree>
    <p:extLst>
      <p:ext uri="{BB962C8B-B14F-4D97-AF65-F5344CB8AC3E}">
        <p14:creationId xmlns:p14="http://schemas.microsoft.com/office/powerpoint/2010/main" val="554815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Tree>
    <p:extLst>
      <p:ext uri="{BB962C8B-B14F-4D97-AF65-F5344CB8AC3E}">
        <p14:creationId xmlns:p14="http://schemas.microsoft.com/office/powerpoint/2010/main" val="54593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p:spPr>
        <p:txBody>
          <a:bodyPr/>
          <a:lstStyle>
            <a:lvl1pPr algn="ctr">
              <a:defRPr/>
            </a:lvl1pPr>
          </a:lstStyle>
          <a:p>
            <a:fld id="{6BA6D896-E1CD-4198-B852-D6590D56DF76}" type="slidenum">
              <a:rPr lang="en-GB" smtClean="0"/>
              <a:pPr/>
              <a:t>‹#›</a:t>
            </a:fld>
            <a:endParaRPr lang="en-GB" dirty="0"/>
          </a:p>
        </p:txBody>
      </p:sp>
    </p:spTree>
    <p:extLst>
      <p:ext uri="{BB962C8B-B14F-4D97-AF65-F5344CB8AC3E}">
        <p14:creationId xmlns:p14="http://schemas.microsoft.com/office/powerpoint/2010/main" val="54593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87068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45D7D04E-64DF-42B2-8E30-7FB7A79023CF}"/>
              </a:ext>
            </a:extLst>
          </p:cNvPr>
          <p:cNvSpPr>
            <a:spLocks noGrp="1"/>
          </p:cNvSpPr>
          <p:nvPr>
            <p:ph type="ftr" sz="quarter" idx="3"/>
          </p:nvPr>
        </p:nvSpPr>
        <p:spPr>
          <a:xfrm>
            <a:off x="716757" y="5991225"/>
            <a:ext cx="7324725" cy="365125"/>
          </a:xfrm>
          <a:prstGeom prst="rect">
            <a:avLst/>
          </a:prstGeom>
        </p:spPr>
        <p:txBody>
          <a:bodyPr vert="horz" lIns="0" tIns="0" rIns="0" bIns="0" rtlCol="0" anchor="b"/>
          <a:lstStyle>
            <a:lvl1pPr algn="l">
              <a:defRPr sz="12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BA6B1BCD-4FD2-4FE8-9CC4-693EAF30FDB2}"/>
              </a:ext>
            </a:extLst>
          </p:cNvPr>
          <p:cNvSpPr>
            <a:spLocks noGrp="1"/>
          </p:cNvSpPr>
          <p:nvPr>
            <p:ph type="sldNum" sz="quarter" idx="4"/>
          </p:nvPr>
        </p:nvSpPr>
        <p:spPr>
          <a:xfrm>
            <a:off x="9030713" y="6296257"/>
            <a:ext cx="2428444" cy="365125"/>
          </a:xfrm>
          <a:prstGeom prst="rect">
            <a:avLst/>
          </a:prstGeom>
        </p:spPr>
        <p:txBody>
          <a:bodyPr vert="horz" lIns="0" tIns="0" rIns="0" bIns="0" rtlCol="0" anchor="ctr"/>
          <a:lstStyle>
            <a:lvl1pPr algn="r">
              <a:defRPr sz="1600" b="1">
                <a:solidFill>
                  <a:schemeClr val="bg1"/>
                </a:solidFill>
              </a:defRPr>
            </a:lvl1pPr>
          </a:lstStyle>
          <a:p>
            <a:fld id="{3E3063E6-7AB2-4A74-A192-3E322B5BAD54}" type="slidenum">
              <a:rPr lang="en-GB" smtClean="0"/>
              <a:pPr/>
              <a:t>‹#›</a:t>
            </a:fld>
            <a:endParaRPr lang="en-GB" dirty="0"/>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intranet.noms.gsi.gov.uk/news-and-updates/news/new-nps-smarter-working-strateg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intranet.noms.gsi.gov.uk/news-and-updates/news/new-nps-smarter-working-strategy"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ProbationReformEstatesPMO@justice.gov.uk"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ms-teams-voice-user-guid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mailto:PRP_TeamsTelephony@justice.gov.uk"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elcome-hub.hmppsintranet.org.u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intranet.noms.gsi.gov.uk/news-and-updates/news/launch-probation-service-recruitment-and-retention-strateg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intranet.noms.gsi.gov.uk/corporate/nps-pay-modernisation" TargetMode="External"/><Relationship Id="rId2" Type="http://schemas.openxmlformats.org/officeDocument/2006/relationships/hyperlink" Target="https://intranet.noms.gsi.gov.uk/" TargetMode="Externa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teams.microsoft.com/l/meetup-join/19%3ameeting_ZWE4ZGIzZjYtMjkxYy00NTllLWFiYWUtNzM3MTgxMzhlYzFk%40thread.v2/0?context=%7b%22Tid%22%3a%22c6874728-71e6-41fe-a9e1-2e8c36776ad8%22%2c%22Oid%22%3a%22a4b5141d-550b-4634-9be0-954c9f06fbfb%22%2c%22IsBroadcastMeeting%22%3atrue%7d&amp;btype=a&amp;role=a" TargetMode="External"/><Relationship Id="rId3" Type="http://schemas.openxmlformats.org/officeDocument/2006/relationships/image" Target="../media/image37.png"/><Relationship Id="rId7" Type="http://schemas.openxmlformats.org/officeDocument/2006/relationships/hyperlink" Target="https://teams.microsoft.com/l/meetup-join/19%3ameeting_NzI4YjFhN2YtMGUyYi00ZWUxLTlkNTAtNzY5ZTgxNjJjYTcx%40thread.v2/0?context=%7b%22Tid%22%3a%22c6874728-71e6-41fe-a9e1-2e8c36776ad8%22%2c%22Oid%22%3a%22a4b5141d-550b-4634-9be0-954c9f06fbfb%22%2c%22IsBroadcastMeeting%22%3atrue%7d&amp;btype=a&amp;role=a" TargetMode="Externa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hyperlink" Target="https://teams.microsoft.com/l/meetup-join/19%3ameeting_MTcyODQ3OWYtNWRhZi00N2E1LTk4NmItMTc1N2UwZjZiNjUx%40thread.v2/0?context=%7b%22Tid%22%3a%22c6874728-71e6-41fe-a9e1-2e8c36776ad8%22%2c%22Oid%22%3a%22a4b5141d-550b-4634-9be0-954c9f06fbfb%22%2c%22IsBroadcastMeeting%22%3atrue%7d&amp;btype=a&amp;role=a" TargetMode="External"/><Relationship Id="rId5" Type="http://schemas.openxmlformats.org/officeDocument/2006/relationships/hyperlink" Target="https://teams.microsoft.com/l/meetup-join/19%3ameeting_ZDAyY2RiYjgtNzFkOC00YWE5LWJhZGEtZjk1YmRmM2ZiOTI4%40thread.v2/0?context=%7b%22Tid%22%3a%22c6874728-71e6-41fe-a9e1-2e8c36776ad8%22%2c%22Oid%22%3a%22a4b5141d-550b-4634-9be0-954c9f06fbfb%22%2c%22IsBroadcastMeeting%22%3atrue%7d&amp;btype=a&amp;role=a" TargetMode="External"/><Relationship Id="rId4" Type="http://schemas.openxmlformats.org/officeDocument/2006/relationships/hyperlink" Target="https://welcome-hub.hmppsintranet.org.uk/up-to-speed/events/" TargetMode="External"/><Relationship Id="rId9" Type="http://schemas.openxmlformats.org/officeDocument/2006/relationships/hyperlink" Target="https://teams.microsoft.com/l/meetup-join/19%3ameeting_YzI5N2U2NWYtNzU0Yi00NzQ2LWIyMzMtOGM3NTVkMWY1YzY0%40thread.v2/0?context=%7b%22Tid%22%3a%22c6874728-71e6-41fe-a9e1-2e8c36776ad8%22%2c%22Oid%22%3a%22a4b5141d-550b-4634-9be0-954c9f06fbfb%22%2c%22IsBroadcastMeeting%22%3atrue%7d&amp;btype=a&amp;role=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elcome-hub.hmppsintranet.org.uk/my-work/building-our-new-service/change-impact-by-rol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lcome-hub.hmppsintranet.org.uk/my-work/my-service/commissioned-rehabilitative-services/your-learning-probation-practitioners-and-contract-manager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eams.microsoft.com/l/meetup-join/19%3ameeting_NGQwNmQ4NDgtOWM4OS00MGE1LThlMzktN2IyYWZmZWQyZWQ1%40thread.v2/0?context=%7b%22Tid%22%3a%22c6874728-71e6-41fe-a9e1-2e8c36776ad8%22%2c%22Oid%22%3a%222f1f5960-6c2e-4a57-86bb-b21705dbfb47%22%2c%22IsBroadcastMeeting%22%3atrue%7d&amp;btype=a&amp;role=a"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hmppsintranet.org.uk/uploads/estates-key-principles-design-guide.pdf" TargetMode="External"/><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hmppsintranet.org.uk/uploads/NPS-Employee-Facilities-Management-Guide.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293" y="2791313"/>
            <a:ext cx="11313413" cy="535648"/>
          </a:xfrm>
        </p:spPr>
        <p:txBody>
          <a:bodyPr>
            <a:normAutofit fontScale="90000"/>
          </a:bodyPr>
          <a:lstStyle/>
          <a:p>
            <a:pPr algn="ctr"/>
            <a:r>
              <a:rPr lang="en-US" dirty="0"/>
              <a:t>September 2021 Regional Team Briefing </a:t>
            </a:r>
          </a:p>
        </p:txBody>
      </p:sp>
      <p:pic>
        <p:nvPicPr>
          <p:cNvPr id="4" name="Graphic 3" descr="Marker">
            <a:extLst>
              <a:ext uri="{FF2B5EF4-FFF2-40B4-BE49-F238E27FC236}">
                <a16:creationId xmlns:a16="http://schemas.microsoft.com/office/drawing/2014/main" id="{3A807903-4187-4AA2-A6C4-43F709B8F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21" y="4113464"/>
            <a:ext cx="1624396" cy="1624396"/>
          </a:xfrm>
          <a:prstGeom prst="rect">
            <a:avLst/>
          </a:prstGeom>
        </p:spPr>
      </p:pic>
      <p:sp>
        <p:nvSpPr>
          <p:cNvPr id="5" name="TextBox 4">
            <a:extLst>
              <a:ext uri="{FF2B5EF4-FFF2-40B4-BE49-F238E27FC236}">
                <a16:creationId xmlns:a16="http://schemas.microsoft.com/office/drawing/2014/main" id="{B925B827-AA16-4EC6-8E3C-528477FEFE5D}"/>
              </a:ext>
            </a:extLst>
          </p:cNvPr>
          <p:cNvSpPr txBox="1"/>
          <p:nvPr/>
        </p:nvSpPr>
        <p:spPr>
          <a:xfrm>
            <a:off x="218439" y="5663606"/>
            <a:ext cx="112723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6969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 unifying our security standards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6" y="1334399"/>
            <a:ext cx="7204499" cy="5151461"/>
          </a:xfrm>
        </p:spPr>
        <p:txBody>
          <a:bodyPr/>
          <a:lstStyle/>
          <a:p>
            <a:pPr marL="342900" indent="-342900">
              <a:buFont typeface="Arial" panose="020B0604020202020204" pitchFamily="34" charset="0"/>
              <a:buChar char="•"/>
            </a:pPr>
            <a:r>
              <a:rPr lang="en-GB" sz="2000" dirty="0"/>
              <a:t>The Probation Service Estates Team is currently working to develop a new set of security standards which will apply to the whole estate, to help support the rollout of delivering mixed caseloads</a:t>
            </a:r>
          </a:p>
          <a:p>
            <a:pPr marL="342900" indent="-342900">
              <a:buFont typeface="Arial" panose="020B0604020202020204" pitchFamily="34" charset="0"/>
              <a:buChar char="•"/>
            </a:pPr>
            <a:r>
              <a:rPr lang="en-GB" sz="2000" dirty="0"/>
              <a:t>We have secured new investment to complete any necessary works to the estate once the standards have been agreed</a:t>
            </a:r>
          </a:p>
          <a:p>
            <a:pPr marL="342900" indent="-342900">
              <a:buFont typeface="Arial" panose="020B0604020202020204" pitchFamily="34" charset="0"/>
              <a:buChar char="•"/>
            </a:pPr>
            <a:r>
              <a:rPr lang="en-GB" sz="2000" dirty="0"/>
              <a:t>We have surveyed the estate to understand any works required to achieve these security standards</a:t>
            </a:r>
          </a:p>
          <a:p>
            <a:pPr marL="342900" indent="-342900">
              <a:buFont typeface="Arial" panose="020B0604020202020204" pitchFamily="34" charset="0"/>
              <a:buChar char="•"/>
            </a:pPr>
            <a:r>
              <a:rPr lang="en-GB" sz="2000" dirty="0"/>
              <a:t>This survey will identify properties in our estate which require work as a result of both the new standards and the surveys</a:t>
            </a:r>
          </a:p>
          <a:p>
            <a:pPr marL="342900" indent="-342900">
              <a:buFont typeface="Arial" panose="020B0604020202020204" pitchFamily="34" charset="0"/>
              <a:buChar char="•"/>
            </a:pPr>
            <a:r>
              <a:rPr lang="en-GB" sz="2000" dirty="0"/>
              <a:t>Targeted properties will be equipped with all necessary security installations through a two year programme of work, beginning in April 2022</a:t>
            </a:r>
            <a:endParaRPr lang="en-GB" sz="2000" dirty="0">
              <a:highlight>
                <a:srgbClr val="FFFF00"/>
              </a:highlight>
            </a:endParaRP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467721" cy="365125"/>
          </a:xfrm>
          <a:prstGeom prst="rect">
            <a:avLst/>
          </a:prstGeom>
        </p:spPr>
        <p:txBody>
          <a:bodyPr/>
          <a:lstStyle/>
          <a:p>
            <a:fld id="{6BA6D896-E1CD-4198-B852-D6590D56DF76}" type="slidenum">
              <a:rPr lang="en-GB" smtClean="0">
                <a:solidFill>
                  <a:schemeClr val="bg1"/>
                </a:solidFill>
              </a:rPr>
              <a:pPr/>
              <a:t>10</a:t>
            </a:fld>
            <a:endParaRPr lang="en-GB" dirty="0">
              <a:solidFill>
                <a:schemeClr val="bg1"/>
              </a:solidFill>
            </a:endParaRPr>
          </a:p>
        </p:txBody>
      </p:sp>
      <p:pic>
        <p:nvPicPr>
          <p:cNvPr id="7" name="Picture 6">
            <a:extLst>
              <a:ext uri="{FF2B5EF4-FFF2-40B4-BE49-F238E27FC236}">
                <a16:creationId xmlns:a16="http://schemas.microsoft.com/office/drawing/2014/main" id="{2BB66287-3543-4B52-8A6C-B3FC889A6575}"/>
              </a:ext>
            </a:extLst>
          </p:cNvPr>
          <p:cNvPicPr>
            <a:picLocks noChangeAspect="1"/>
          </p:cNvPicPr>
          <p:nvPr/>
        </p:nvPicPr>
        <p:blipFill>
          <a:blip r:embed="rId2"/>
          <a:stretch>
            <a:fillRect/>
          </a:stretch>
        </p:blipFill>
        <p:spPr>
          <a:xfrm>
            <a:off x="8881330" y="3429000"/>
            <a:ext cx="3183078" cy="2505827"/>
          </a:xfrm>
          <a:prstGeom prst="rect">
            <a:avLst/>
          </a:prstGeom>
          <a:ln>
            <a:noFill/>
          </a:ln>
        </p:spPr>
      </p:pic>
      <p:pic>
        <p:nvPicPr>
          <p:cNvPr id="6" name="Graphic 7" descr="Footprints">
            <a:extLst>
              <a:ext uri="{FF2B5EF4-FFF2-40B4-BE49-F238E27FC236}">
                <a16:creationId xmlns:a16="http://schemas.microsoft.com/office/drawing/2014/main" id="{A7CDDF3A-D95D-4501-941A-C9CFD54884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62629">
            <a:off x="8824332" y="1541866"/>
            <a:ext cx="1744231" cy="1744231"/>
          </a:xfrm>
          <a:prstGeom prst="rect">
            <a:avLst/>
          </a:prstGeom>
        </p:spPr>
      </p:pic>
      <p:pic>
        <p:nvPicPr>
          <p:cNvPr id="8" name="Graphic 7" descr="Footprints">
            <a:extLst>
              <a:ext uri="{FF2B5EF4-FFF2-40B4-BE49-F238E27FC236}">
                <a16:creationId xmlns:a16="http://schemas.microsoft.com/office/drawing/2014/main" id="{E98D657E-0C18-4C05-AB6A-02504B07B1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77361">
            <a:off x="9460270" y="223970"/>
            <a:ext cx="1744231" cy="1744231"/>
          </a:xfrm>
          <a:prstGeom prst="rect">
            <a:avLst/>
          </a:prstGeom>
        </p:spPr>
      </p:pic>
    </p:spTree>
    <p:extLst>
      <p:ext uri="{BB962C8B-B14F-4D97-AF65-F5344CB8AC3E}">
        <p14:creationId xmlns:p14="http://schemas.microsoft.com/office/powerpoint/2010/main" val="245192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2021 – 2022 high level focus </a:t>
            </a:r>
          </a:p>
        </p:txBody>
      </p:sp>
      <p:sp>
        <p:nvSpPr>
          <p:cNvPr id="3" name="Content Placeholder 2">
            <a:extLst>
              <a:ext uri="{FF2B5EF4-FFF2-40B4-BE49-F238E27FC236}">
                <a16:creationId xmlns:a16="http://schemas.microsoft.com/office/drawing/2014/main" id="{22AAFE64-7A81-4F55-863A-140D66D2CE5A}"/>
              </a:ext>
            </a:extLst>
          </p:cNvPr>
          <p:cNvSpPr>
            <a:spLocks noGrp="1"/>
          </p:cNvSpPr>
          <p:nvPr>
            <p:ph idx="1"/>
          </p:nvPr>
        </p:nvSpPr>
        <p:spPr>
          <a:xfrm>
            <a:off x="716757" y="1334400"/>
            <a:ext cx="10742400" cy="5108930"/>
          </a:xfrm>
        </p:spPr>
        <p:txBody>
          <a:bodyPr/>
          <a:lstStyle/>
          <a:p>
            <a:pPr marL="342900" indent="-342900">
              <a:buFont typeface="Arial" panose="020B0604020202020204" pitchFamily="34" charset="0"/>
              <a:buChar char="•"/>
            </a:pPr>
            <a:r>
              <a:rPr lang="en-GB" sz="2000" dirty="0"/>
              <a:t>Security and accessibility:  produce national standards, assess all sites for mixed caseloads, obtain necessary funding, deliver required works </a:t>
            </a:r>
          </a:p>
          <a:p>
            <a:pPr marL="342900" indent="-342900">
              <a:buFont typeface="Arial" panose="020B0604020202020204" pitchFamily="34" charset="0"/>
              <a:buChar char="•"/>
            </a:pPr>
            <a:r>
              <a:rPr lang="en-GB" sz="2000" dirty="0"/>
              <a:t>Deliver £37.5m capital projects during year two of the Estates strategy  </a:t>
            </a:r>
          </a:p>
          <a:p>
            <a:pPr marL="342900" indent="-342900">
              <a:buFont typeface="Arial" panose="020B0604020202020204" pitchFamily="34" charset="0"/>
              <a:buChar char="•"/>
            </a:pPr>
            <a:r>
              <a:rPr lang="en-GB" sz="2000" dirty="0"/>
              <a:t>Agree capital projects for years three and four of the Estates strategy;  obtain funds </a:t>
            </a:r>
          </a:p>
          <a:p>
            <a:pPr marL="342900" indent="-342900">
              <a:buFont typeface="Arial" panose="020B0604020202020204" pitchFamily="34" charset="0"/>
              <a:buChar char="•"/>
            </a:pPr>
            <a:r>
              <a:rPr lang="en-GB" sz="2000" dirty="0"/>
              <a:t>Deliver £15m backlog maintenance in years two, three and four </a:t>
            </a:r>
          </a:p>
          <a:p>
            <a:pPr marL="342900" indent="-342900">
              <a:buFont typeface="Arial" panose="020B0604020202020204" pitchFamily="34" charset="0"/>
              <a:buChar char="•"/>
            </a:pPr>
            <a:r>
              <a:rPr lang="en-GB" sz="2000" dirty="0"/>
              <a:t>Unpaid Work:  work with the Probation Reform Programme Unpaid Work design team to understand Estates requirements</a:t>
            </a:r>
          </a:p>
          <a:p>
            <a:pPr marL="342900" indent="-342900">
              <a:buFont typeface="Arial" panose="020B0604020202020204" pitchFamily="34" charset="0"/>
              <a:buChar char="•"/>
            </a:pPr>
            <a:r>
              <a:rPr lang="en-GB" sz="2000" dirty="0"/>
              <a:t>Roll out permanent new signage to existing and new sites</a:t>
            </a:r>
          </a:p>
          <a:p>
            <a:pPr marL="342900" indent="-342900">
              <a:buFont typeface="Arial" panose="020B0604020202020204" pitchFamily="34" charset="0"/>
              <a:buChar char="•"/>
            </a:pPr>
            <a:r>
              <a:rPr lang="en-GB" sz="2000" dirty="0"/>
              <a:t>Establish the capacity of our unified estate to support our increased workforce ambition</a:t>
            </a:r>
          </a:p>
          <a:p>
            <a:pPr marL="342900" indent="-342900">
              <a:buFont typeface="Arial" panose="020B0604020202020204" pitchFamily="34" charset="0"/>
              <a:buChar char="•"/>
            </a:pPr>
            <a:r>
              <a:rPr lang="en-GB" sz="2000" dirty="0"/>
              <a:t>Continue with lease renewals </a:t>
            </a:r>
          </a:p>
          <a:p>
            <a:endParaRPr lang="en-GB" dirty="0"/>
          </a:p>
        </p:txBody>
      </p:sp>
      <p:sp>
        <p:nvSpPr>
          <p:cNvPr id="4" name="Slide Number Placeholder 3">
            <a:extLst>
              <a:ext uri="{FF2B5EF4-FFF2-40B4-BE49-F238E27FC236}">
                <a16:creationId xmlns:a16="http://schemas.microsoft.com/office/drawing/2014/main" id="{7F1286EA-6A3C-4571-896F-D6C29DE05AB1}"/>
              </a:ext>
            </a:extLst>
          </p:cNvPr>
          <p:cNvSpPr>
            <a:spLocks noGrp="1"/>
          </p:cNvSpPr>
          <p:nvPr>
            <p:ph type="sldNum" sz="quarter" idx="12"/>
          </p:nvPr>
        </p:nvSpPr>
        <p:spPr>
          <a:xfrm>
            <a:off x="11475243" y="6283841"/>
            <a:ext cx="640695" cy="318977"/>
          </a:xfrm>
        </p:spPr>
        <p:txBody>
          <a:bodyPr/>
          <a:lstStyle/>
          <a:p>
            <a:fld id="{6BA6D896-E1CD-4198-B852-D6590D56DF76}" type="slidenum">
              <a:rPr lang="en-GB" smtClean="0">
                <a:solidFill>
                  <a:schemeClr val="bg1"/>
                </a:solidFill>
              </a:rPr>
              <a:pPr/>
              <a:t>11</a:t>
            </a:fld>
            <a:endParaRPr lang="en-GB" dirty="0">
              <a:solidFill>
                <a:schemeClr val="bg1"/>
              </a:solidFill>
            </a:endParaRPr>
          </a:p>
        </p:txBody>
      </p:sp>
    </p:spTree>
    <p:extLst>
      <p:ext uri="{BB962C8B-B14F-4D97-AF65-F5344CB8AC3E}">
        <p14:creationId xmlns:p14="http://schemas.microsoft.com/office/powerpoint/2010/main" val="420068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 planned delivery</a:t>
            </a:r>
          </a:p>
        </p:txBody>
      </p:sp>
      <p:sp>
        <p:nvSpPr>
          <p:cNvPr id="3" name="Content Placeholder 2">
            <a:extLst>
              <a:ext uri="{FF2B5EF4-FFF2-40B4-BE49-F238E27FC236}">
                <a16:creationId xmlns:a16="http://schemas.microsoft.com/office/drawing/2014/main" id="{22AAFE64-7A81-4F55-863A-140D66D2CE5A}"/>
              </a:ext>
            </a:extLst>
          </p:cNvPr>
          <p:cNvSpPr>
            <a:spLocks noGrp="1"/>
          </p:cNvSpPr>
          <p:nvPr>
            <p:ph idx="1"/>
          </p:nvPr>
        </p:nvSpPr>
        <p:spPr>
          <a:xfrm>
            <a:off x="716757" y="1334400"/>
            <a:ext cx="6300731" cy="4351338"/>
          </a:xfrm>
        </p:spPr>
        <p:txBody>
          <a:bodyPr/>
          <a:lstStyle/>
          <a:p>
            <a:r>
              <a:rPr lang="en-GB" sz="2000" b="1" dirty="0">
                <a:solidFill>
                  <a:srgbClr val="008000"/>
                </a:solidFill>
              </a:rPr>
              <a:t>July – September 2021</a:t>
            </a:r>
            <a:endParaRPr lang="en-GB" sz="2000" dirty="0">
              <a:solidFill>
                <a:srgbClr val="008000"/>
              </a:solidFill>
            </a:endParaRPr>
          </a:p>
          <a:p>
            <a:pPr marL="342900" indent="-342900">
              <a:buFont typeface="Arial" panose="020B0604020202020204" pitchFamily="34" charset="0"/>
              <a:buChar char="•"/>
            </a:pPr>
            <a:r>
              <a:rPr lang="en-GB" sz="2000" dirty="0"/>
              <a:t>Four year modernisation plan continues</a:t>
            </a:r>
          </a:p>
          <a:p>
            <a:pPr marL="342900" indent="-342900">
              <a:buFont typeface="Arial" panose="020B0604020202020204" pitchFamily="34" charset="0"/>
              <a:buChar char="•"/>
            </a:pPr>
            <a:r>
              <a:rPr lang="en-GB" sz="2000" dirty="0"/>
              <a:t>Upgrade work continues</a:t>
            </a:r>
          </a:p>
          <a:p>
            <a:pPr marL="342900" indent="-342900">
              <a:buFont typeface="Arial" panose="020B0604020202020204" pitchFamily="34" charset="0"/>
              <a:buChar char="•"/>
            </a:pPr>
            <a:r>
              <a:rPr lang="en-GB" sz="2000" dirty="0"/>
              <a:t>Longer term planning, which means staff may have opportunities to get involved locally in office refurbishments</a:t>
            </a:r>
          </a:p>
          <a:p>
            <a:pPr marL="342900" indent="-342900">
              <a:buFont typeface="Arial" panose="020B0604020202020204" pitchFamily="34" charset="0"/>
              <a:buChar char="•"/>
            </a:pPr>
            <a:r>
              <a:rPr lang="en-GB" sz="2000" dirty="0"/>
              <a:t>Agreed security and accessibility standards, and new standards for our Unpaid Work estate,</a:t>
            </a:r>
            <a:r>
              <a:rPr lang="en-GB" sz="2000" b="1" dirty="0"/>
              <a:t> </a:t>
            </a:r>
            <a:r>
              <a:rPr lang="en-GB" sz="2000" dirty="0"/>
              <a:t>ready for 2022 delivery </a:t>
            </a:r>
          </a:p>
          <a:p>
            <a:endParaRPr lang="en-GB" dirty="0"/>
          </a:p>
        </p:txBody>
      </p:sp>
      <p:sp>
        <p:nvSpPr>
          <p:cNvPr id="4" name="Slide Number Placeholder 3">
            <a:extLst>
              <a:ext uri="{FF2B5EF4-FFF2-40B4-BE49-F238E27FC236}">
                <a16:creationId xmlns:a16="http://schemas.microsoft.com/office/drawing/2014/main" id="{5EBA7B7F-18FC-4545-BCBB-52CA9123F32D}"/>
              </a:ext>
            </a:extLst>
          </p:cNvPr>
          <p:cNvSpPr>
            <a:spLocks noGrp="1"/>
          </p:cNvSpPr>
          <p:nvPr>
            <p:ph type="sldNum" sz="quarter" idx="12"/>
          </p:nvPr>
        </p:nvSpPr>
        <p:spPr>
          <a:xfrm>
            <a:off x="11596687" y="6296257"/>
            <a:ext cx="460634" cy="365125"/>
          </a:xfrm>
        </p:spPr>
        <p:txBody>
          <a:bodyPr/>
          <a:lstStyle/>
          <a:p>
            <a:fld id="{6BA6D896-E1CD-4198-B852-D6590D56DF76}" type="slidenum">
              <a:rPr lang="en-GB" smtClean="0">
                <a:solidFill>
                  <a:schemeClr val="bg1"/>
                </a:solidFill>
              </a:rPr>
              <a:pPr/>
              <a:t>12</a:t>
            </a:fld>
            <a:endParaRPr lang="en-GB" dirty="0">
              <a:solidFill>
                <a:schemeClr val="bg1"/>
              </a:solidFill>
            </a:endParaRPr>
          </a:p>
        </p:txBody>
      </p:sp>
      <p:pic>
        <p:nvPicPr>
          <p:cNvPr id="5" name="Picture 4">
            <a:extLst>
              <a:ext uri="{FF2B5EF4-FFF2-40B4-BE49-F238E27FC236}">
                <a16:creationId xmlns:a16="http://schemas.microsoft.com/office/drawing/2014/main" id="{9832753B-5DBB-4F5B-88F6-EA2B605D7194}"/>
              </a:ext>
            </a:extLst>
          </p:cNvPr>
          <p:cNvPicPr>
            <a:picLocks noChangeAspect="1"/>
          </p:cNvPicPr>
          <p:nvPr/>
        </p:nvPicPr>
        <p:blipFill>
          <a:blip r:embed="rId3"/>
          <a:stretch>
            <a:fillRect/>
          </a:stretch>
        </p:blipFill>
        <p:spPr>
          <a:xfrm>
            <a:off x="8764372" y="514118"/>
            <a:ext cx="3183078" cy="2505827"/>
          </a:xfrm>
          <a:prstGeom prst="rect">
            <a:avLst/>
          </a:prstGeom>
          <a:ln>
            <a:noFill/>
          </a:ln>
        </p:spPr>
      </p:pic>
      <p:pic>
        <p:nvPicPr>
          <p:cNvPr id="6" name="Graphic 7" descr="Footprints">
            <a:extLst>
              <a:ext uri="{FF2B5EF4-FFF2-40B4-BE49-F238E27FC236}">
                <a16:creationId xmlns:a16="http://schemas.microsoft.com/office/drawing/2014/main" id="{9ED01D51-27E5-447E-AC00-92D653DC4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62629">
            <a:off x="9080104" y="3063162"/>
            <a:ext cx="1744231" cy="1744231"/>
          </a:xfrm>
          <a:prstGeom prst="rect">
            <a:avLst/>
          </a:prstGeom>
        </p:spPr>
      </p:pic>
      <p:pic>
        <p:nvPicPr>
          <p:cNvPr id="7" name="Graphic 7" descr="Footprints">
            <a:extLst>
              <a:ext uri="{FF2B5EF4-FFF2-40B4-BE49-F238E27FC236}">
                <a16:creationId xmlns:a16="http://schemas.microsoft.com/office/drawing/2014/main" id="{E69FEA03-76BA-4B12-8330-0E675C03B4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62629">
            <a:off x="8330213" y="4091218"/>
            <a:ext cx="1744231" cy="1744231"/>
          </a:xfrm>
          <a:prstGeom prst="rect">
            <a:avLst/>
          </a:prstGeom>
        </p:spPr>
      </p:pic>
      <p:pic>
        <p:nvPicPr>
          <p:cNvPr id="8" name="Graphic 7" descr="Footprints">
            <a:extLst>
              <a:ext uri="{FF2B5EF4-FFF2-40B4-BE49-F238E27FC236}">
                <a16:creationId xmlns:a16="http://schemas.microsoft.com/office/drawing/2014/main" id="{F0206FDC-4518-41A6-912B-8EBEC31F80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62629">
            <a:off x="7572834" y="5119275"/>
            <a:ext cx="1744231" cy="1744231"/>
          </a:xfrm>
          <a:prstGeom prst="rect">
            <a:avLst/>
          </a:prstGeom>
        </p:spPr>
      </p:pic>
    </p:spTree>
    <p:extLst>
      <p:ext uri="{BB962C8B-B14F-4D97-AF65-F5344CB8AC3E}">
        <p14:creationId xmlns:p14="http://schemas.microsoft.com/office/powerpoint/2010/main" val="423752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705871" y="514118"/>
            <a:ext cx="10743406" cy="630470"/>
          </a:xfrm>
        </p:spPr>
        <p:txBody>
          <a:bodyPr/>
          <a:lstStyle/>
          <a:p>
            <a:r>
              <a:rPr lang="en-GB" dirty="0"/>
              <a:t>Estates – planned delivery</a:t>
            </a:r>
          </a:p>
        </p:txBody>
      </p:sp>
      <p:sp>
        <p:nvSpPr>
          <p:cNvPr id="3" name="Content Placeholder 2">
            <a:extLst>
              <a:ext uri="{FF2B5EF4-FFF2-40B4-BE49-F238E27FC236}">
                <a16:creationId xmlns:a16="http://schemas.microsoft.com/office/drawing/2014/main" id="{22AAFE64-7A81-4F55-863A-140D66D2CE5A}"/>
              </a:ext>
            </a:extLst>
          </p:cNvPr>
          <p:cNvSpPr>
            <a:spLocks noGrp="1"/>
          </p:cNvSpPr>
          <p:nvPr>
            <p:ph idx="1"/>
          </p:nvPr>
        </p:nvSpPr>
        <p:spPr>
          <a:xfrm>
            <a:off x="716757" y="1334400"/>
            <a:ext cx="4333708" cy="4351338"/>
          </a:xfrm>
        </p:spPr>
        <p:txBody>
          <a:bodyPr/>
          <a:lstStyle/>
          <a:p>
            <a:r>
              <a:rPr lang="en-GB" sz="2000" b="1" dirty="0">
                <a:solidFill>
                  <a:srgbClr val="008000"/>
                </a:solidFill>
              </a:rPr>
              <a:t>October – December 2021</a:t>
            </a:r>
            <a:endParaRPr lang="en-GB" sz="2000" dirty="0">
              <a:solidFill>
                <a:srgbClr val="008000"/>
              </a:solidFill>
            </a:endParaRPr>
          </a:p>
          <a:p>
            <a:pPr marL="342900" indent="-342900">
              <a:buFont typeface="Arial" panose="020B0604020202020204" pitchFamily="34" charset="0"/>
              <a:buChar char="•"/>
            </a:pPr>
            <a:r>
              <a:rPr lang="en-GB" sz="2000" dirty="0"/>
              <a:t>The most critical security standards which need attention during the next year, to ensure the safety of all staff, will be agreed </a:t>
            </a:r>
          </a:p>
          <a:p>
            <a:pPr marL="342900" indent="-342900">
              <a:buFont typeface="Arial" panose="020B0604020202020204" pitchFamily="34" charset="0"/>
              <a:buChar char="•"/>
            </a:pPr>
            <a:r>
              <a:rPr lang="en-GB" sz="2000" dirty="0"/>
              <a:t>Site surveys begin, to ensure our estate can meet new security and accessibility standards </a:t>
            </a:r>
          </a:p>
          <a:p>
            <a:pPr marL="342900" indent="-342900">
              <a:buFont typeface="Arial" panose="020B0604020202020204" pitchFamily="34" charset="0"/>
              <a:buChar char="•"/>
            </a:pPr>
            <a:r>
              <a:rPr lang="en-GB" sz="2000" dirty="0"/>
              <a:t>The review of our future estates capacity is completed;  large capital projects to support this begin </a:t>
            </a:r>
          </a:p>
          <a:p>
            <a:endParaRPr lang="en-GB" dirty="0"/>
          </a:p>
        </p:txBody>
      </p:sp>
      <p:sp>
        <p:nvSpPr>
          <p:cNvPr id="4" name="Slide Number Placeholder 3">
            <a:extLst>
              <a:ext uri="{FF2B5EF4-FFF2-40B4-BE49-F238E27FC236}">
                <a16:creationId xmlns:a16="http://schemas.microsoft.com/office/drawing/2014/main" id="{47960F83-FE6C-4EBF-8988-69B15DFD085D}"/>
              </a:ext>
            </a:extLst>
          </p:cNvPr>
          <p:cNvSpPr>
            <a:spLocks noGrp="1"/>
          </p:cNvSpPr>
          <p:nvPr>
            <p:ph type="sldNum" sz="quarter" idx="12"/>
          </p:nvPr>
        </p:nvSpPr>
        <p:spPr>
          <a:xfrm>
            <a:off x="11596687" y="6296257"/>
            <a:ext cx="460634" cy="365125"/>
          </a:xfrm>
        </p:spPr>
        <p:txBody>
          <a:bodyPr/>
          <a:lstStyle/>
          <a:p>
            <a:fld id="{6BA6D896-E1CD-4198-B852-D6590D56DF76}" type="slidenum">
              <a:rPr lang="en-GB" smtClean="0">
                <a:solidFill>
                  <a:schemeClr val="bg1"/>
                </a:solidFill>
              </a:rPr>
              <a:pPr/>
              <a:t>13</a:t>
            </a:fld>
            <a:endParaRPr lang="en-GB"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969A40EC-8CB7-4843-88E4-DEA646AF2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713" y="1982975"/>
            <a:ext cx="4002075" cy="4002075"/>
          </a:xfrm>
          <a:prstGeom prst="rect">
            <a:avLst/>
          </a:prstGeom>
        </p:spPr>
      </p:pic>
      <p:pic>
        <p:nvPicPr>
          <p:cNvPr id="6" name="Picture 5">
            <a:hlinkClick r:id="" action="ppaction://noaction"/>
            <a:extLst>
              <a:ext uri="{FF2B5EF4-FFF2-40B4-BE49-F238E27FC236}">
                <a16:creationId xmlns:a16="http://schemas.microsoft.com/office/drawing/2014/main" id="{4C971161-B572-43C9-A6CA-20C49D698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615" y="411297"/>
            <a:ext cx="3572715" cy="3572715"/>
          </a:xfrm>
          <a:prstGeom prst="rect">
            <a:avLst/>
          </a:prstGeom>
        </p:spPr>
      </p:pic>
    </p:spTree>
    <p:extLst>
      <p:ext uri="{BB962C8B-B14F-4D97-AF65-F5344CB8AC3E}">
        <p14:creationId xmlns:p14="http://schemas.microsoft.com/office/powerpoint/2010/main" val="160284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a:t>Estates – 2022 planned delivery </a:t>
            </a:r>
            <a:endParaRPr lang="en-GB" dirty="0"/>
          </a:p>
        </p:txBody>
      </p:sp>
      <p:sp>
        <p:nvSpPr>
          <p:cNvPr id="3" name="Content Placeholder 2">
            <a:extLst>
              <a:ext uri="{FF2B5EF4-FFF2-40B4-BE49-F238E27FC236}">
                <a16:creationId xmlns:a16="http://schemas.microsoft.com/office/drawing/2014/main" id="{22AAFE64-7A81-4F55-863A-140D66D2CE5A}"/>
              </a:ext>
            </a:extLst>
          </p:cNvPr>
          <p:cNvSpPr>
            <a:spLocks noGrp="1"/>
          </p:cNvSpPr>
          <p:nvPr>
            <p:ph idx="1"/>
          </p:nvPr>
        </p:nvSpPr>
        <p:spPr/>
        <p:txBody>
          <a:bodyPr/>
          <a:lstStyle/>
          <a:p>
            <a:r>
              <a:rPr lang="en-GB" sz="2000" b="1" dirty="0">
                <a:solidFill>
                  <a:srgbClr val="008000"/>
                </a:solidFill>
              </a:rPr>
              <a:t>January – June </a:t>
            </a:r>
          </a:p>
          <a:p>
            <a:pPr marL="342900" indent="-342900">
              <a:buFont typeface="Arial" panose="020B0604020202020204" pitchFamily="34" charset="0"/>
              <a:buChar char="•"/>
            </a:pPr>
            <a:r>
              <a:rPr lang="en-GB" sz="2000" dirty="0"/>
              <a:t>Security and accessibility delivery begins</a:t>
            </a:r>
          </a:p>
          <a:p>
            <a:pPr marL="342900" indent="-342900">
              <a:buFont typeface="Arial" panose="020B0604020202020204" pitchFamily="34" charset="0"/>
              <a:buChar char="•"/>
            </a:pPr>
            <a:r>
              <a:rPr lang="en-GB" sz="2000" dirty="0"/>
              <a:t>Leases on former CRC sites extended</a:t>
            </a:r>
          </a:p>
          <a:p>
            <a:pPr marL="342900" indent="-342900">
              <a:buFont typeface="Arial" panose="020B0604020202020204" pitchFamily="34" charset="0"/>
              <a:buChar char="•"/>
            </a:pPr>
            <a:r>
              <a:rPr lang="en-GB" sz="2000" dirty="0"/>
              <a:t>Future capacity review completed </a:t>
            </a:r>
          </a:p>
          <a:p>
            <a:pPr marL="342900" indent="-342900">
              <a:buFont typeface="Arial" panose="020B0604020202020204" pitchFamily="34" charset="0"/>
              <a:buChar char="•"/>
            </a:pPr>
            <a:r>
              <a:rPr lang="en-GB" sz="2000" dirty="0"/>
              <a:t>Capital projects, backlog maintenance and </a:t>
            </a:r>
            <a:r>
              <a:rPr lang="en-GB" sz="2000" dirty="0">
                <a:hlinkClick r:id="rId3"/>
              </a:rPr>
              <a:t>Smarter Working </a:t>
            </a:r>
            <a:r>
              <a:rPr lang="en-GB" sz="2000" dirty="0"/>
              <a:t>projects continue </a:t>
            </a:r>
          </a:p>
          <a:p>
            <a:r>
              <a:rPr lang="en-GB" sz="2000" dirty="0"/>
              <a:t> </a:t>
            </a:r>
          </a:p>
          <a:p>
            <a:r>
              <a:rPr lang="en-GB" sz="2000" b="1" dirty="0">
                <a:solidFill>
                  <a:srgbClr val="008000"/>
                </a:solidFill>
              </a:rPr>
              <a:t>July – December </a:t>
            </a:r>
          </a:p>
          <a:p>
            <a:pPr marL="342900" indent="-342900">
              <a:buFont typeface="Arial" panose="020B0604020202020204" pitchFamily="34" charset="0"/>
              <a:buChar char="•"/>
            </a:pPr>
            <a:r>
              <a:rPr lang="en-GB" sz="2000" dirty="0"/>
              <a:t>Improvement plan delivery across our estate</a:t>
            </a:r>
          </a:p>
          <a:p>
            <a:pPr marL="342900" indent="-342900">
              <a:buFont typeface="Arial" panose="020B0604020202020204" pitchFamily="34" charset="0"/>
              <a:buChar char="•"/>
            </a:pPr>
            <a:r>
              <a:rPr lang="en-GB" sz="2000" dirty="0"/>
              <a:t>Able to deliver a mixed caseload from most sites</a:t>
            </a:r>
          </a:p>
          <a:p>
            <a:pPr marL="342900" indent="-342900">
              <a:buFont typeface="Arial" panose="020B0604020202020204" pitchFamily="34" charset="0"/>
              <a:buChar char="•"/>
            </a:pPr>
            <a:r>
              <a:rPr lang="en-GB" sz="2000" dirty="0"/>
              <a:t>Remainder of year three and four delivery shifts to MoJ Estates, as part of closing down the Probation Reform Programme  </a:t>
            </a:r>
          </a:p>
          <a:p>
            <a:endParaRPr lang="en-GB" dirty="0"/>
          </a:p>
        </p:txBody>
      </p:sp>
      <p:sp>
        <p:nvSpPr>
          <p:cNvPr id="4" name="Slide Number Placeholder 3">
            <a:extLst>
              <a:ext uri="{FF2B5EF4-FFF2-40B4-BE49-F238E27FC236}">
                <a16:creationId xmlns:a16="http://schemas.microsoft.com/office/drawing/2014/main" id="{7EDE8C66-3806-4CF1-AFF3-3A856B727A1B}"/>
              </a:ext>
            </a:extLst>
          </p:cNvPr>
          <p:cNvSpPr>
            <a:spLocks noGrp="1"/>
          </p:cNvSpPr>
          <p:nvPr>
            <p:ph type="sldNum" sz="quarter" idx="12"/>
          </p:nvPr>
        </p:nvSpPr>
        <p:spPr>
          <a:xfrm>
            <a:off x="11596687" y="6296257"/>
            <a:ext cx="481899" cy="365125"/>
          </a:xfrm>
        </p:spPr>
        <p:txBody>
          <a:bodyPr/>
          <a:lstStyle/>
          <a:p>
            <a:fld id="{6BA6D896-E1CD-4198-B852-D6590D56DF76}" type="slidenum">
              <a:rPr lang="en-GB" smtClean="0">
                <a:solidFill>
                  <a:schemeClr val="bg1"/>
                </a:solidFill>
              </a:rPr>
              <a:pPr/>
              <a:t>14</a:t>
            </a:fld>
            <a:endParaRPr lang="en-GB"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5B35AE3A-22B1-49F6-957D-85591A7D2AEB}"/>
              </a:ext>
            </a:extLst>
          </p:cNvPr>
          <p:cNvPicPr>
            <a:picLocks noChangeAspect="1"/>
          </p:cNvPicPr>
          <p:nvPr/>
        </p:nvPicPr>
        <p:blipFill rotWithShape="1">
          <a:blip r:embed="rId4">
            <a:extLst>
              <a:ext uri="{28A0092B-C50C-407E-A947-70E740481C1C}">
                <a14:useLocalDpi xmlns:a14="http://schemas.microsoft.com/office/drawing/2010/main" val="0"/>
              </a:ext>
            </a:extLst>
          </a:blip>
          <a:srcRect t="21529" b="23441"/>
          <a:stretch/>
        </p:blipFill>
        <p:spPr>
          <a:xfrm>
            <a:off x="7187609" y="131904"/>
            <a:ext cx="4795283" cy="2638810"/>
          </a:xfrm>
          <a:prstGeom prst="rect">
            <a:avLst/>
          </a:prstGeom>
        </p:spPr>
      </p:pic>
    </p:spTree>
    <p:extLst>
      <p:ext uri="{BB962C8B-B14F-4D97-AF65-F5344CB8AC3E}">
        <p14:creationId xmlns:p14="http://schemas.microsoft.com/office/powerpoint/2010/main" val="409836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192749" y="318574"/>
            <a:ext cx="10743406" cy="630470"/>
          </a:xfrm>
        </p:spPr>
        <p:txBody>
          <a:bodyPr/>
          <a:lstStyle/>
          <a:p>
            <a:r>
              <a:rPr lang="en-GB" dirty="0"/>
              <a:t>Estates – supporting Smarter Working</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192749" y="1185543"/>
            <a:ext cx="4087615" cy="4036052"/>
          </a:xfrm>
        </p:spPr>
        <p:txBody>
          <a:bodyPr/>
          <a:lstStyle/>
          <a:p>
            <a:pPr marL="285750" indent="-285750">
              <a:buFont typeface="Arial" panose="020B0604020202020204" pitchFamily="34" charset="0"/>
              <a:buChar char="•"/>
            </a:pPr>
            <a:r>
              <a:rPr lang="en-GB" sz="2000" dirty="0">
                <a:cs typeface="Arial"/>
              </a:rPr>
              <a:t>The Estates strategy has identified new office space and opportunities to modernise our existing offices to support </a:t>
            </a:r>
            <a:r>
              <a:rPr lang="en-GB" sz="2000" dirty="0">
                <a:cs typeface="Arial"/>
                <a:hlinkClick r:id="rId3"/>
              </a:rPr>
              <a:t>Smarter Working</a:t>
            </a:r>
            <a:endParaRPr lang="en-GB" sz="2000" dirty="0">
              <a:cs typeface="Arial"/>
            </a:endParaRPr>
          </a:p>
          <a:p>
            <a:pPr marL="285750" indent="-285750">
              <a:buFont typeface="Arial" panose="020B0604020202020204" pitchFamily="34" charset="0"/>
              <a:buChar char="•"/>
            </a:pPr>
            <a:r>
              <a:rPr lang="en-GB" sz="2000" dirty="0">
                <a:cs typeface="Arial"/>
              </a:rPr>
              <a:t>There will be an annual budget to support Smarter Working initiatives </a:t>
            </a:r>
          </a:p>
          <a:p>
            <a:pPr marL="285750" indent="-285750">
              <a:buFont typeface="Arial" panose="020B0604020202020204" pitchFamily="34" charset="0"/>
              <a:buChar char="•"/>
            </a:pPr>
            <a:r>
              <a:rPr lang="en-GB" sz="2000" dirty="0">
                <a:cs typeface="Arial"/>
              </a:rPr>
              <a:t>Projects over the next four years will consolidate NPS and CRC buildings</a:t>
            </a:r>
            <a:endParaRPr lang="en-GB" sz="2000" dirty="0"/>
          </a:p>
        </p:txBody>
      </p:sp>
      <p:pic>
        <p:nvPicPr>
          <p:cNvPr id="7" name="Picture 6" descr="A large room&#10;&#10;Description automatically generated">
            <a:extLst>
              <a:ext uri="{FF2B5EF4-FFF2-40B4-BE49-F238E27FC236}">
                <a16:creationId xmlns:a16="http://schemas.microsoft.com/office/drawing/2014/main" id="{ECCC9D7D-7752-4223-A2E6-0EC3EEF2C383}"/>
              </a:ext>
            </a:extLst>
          </p:cNvPr>
          <p:cNvPicPr>
            <a:picLocks noChangeAspect="1"/>
          </p:cNvPicPr>
          <p:nvPr/>
        </p:nvPicPr>
        <p:blipFill rotWithShape="1">
          <a:blip r:embed="rId4"/>
          <a:srcRect t="10644" b="17850"/>
          <a:stretch/>
        </p:blipFill>
        <p:spPr>
          <a:xfrm>
            <a:off x="4301630" y="1185543"/>
            <a:ext cx="7890370" cy="320291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2">
            <a:extLst>
              <a:ext uri="{FF2B5EF4-FFF2-40B4-BE49-F238E27FC236}">
                <a16:creationId xmlns:a16="http://schemas.microsoft.com/office/drawing/2014/main" id="{0CACEDE6-8E22-4255-93A0-6C1FBCA6D515}"/>
              </a:ext>
            </a:extLst>
          </p:cNvPr>
          <p:cNvSpPr txBox="1">
            <a:spLocks/>
          </p:cNvSpPr>
          <p:nvPr/>
        </p:nvSpPr>
        <p:spPr>
          <a:xfrm>
            <a:off x="229204" y="4795639"/>
            <a:ext cx="11498508" cy="15921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cs typeface="Arial"/>
              </a:rPr>
              <a:t>Buildings which are not conducive to Smarter Working will see incremental changes through 2024</a:t>
            </a:r>
          </a:p>
          <a:p>
            <a:pPr marL="789750" lvl="2" indent="-285750"/>
            <a:r>
              <a:rPr lang="en-GB" sz="2000" dirty="0"/>
              <a:t>These small projects will be managed by Business Strategy and Change Heads in locations where there are no major projects</a:t>
            </a:r>
          </a:p>
          <a:p>
            <a:pPr marL="285750" indent="-285750">
              <a:buFont typeface="Arial" panose="020B0604020202020204" pitchFamily="34" charset="0"/>
              <a:buChar char="•"/>
            </a:pPr>
            <a:r>
              <a:rPr lang="en-GB" sz="2000" dirty="0"/>
              <a:t>36 business cases have been approved;  work began in April</a:t>
            </a:r>
          </a:p>
        </p:txBody>
      </p:sp>
      <p:sp>
        <p:nvSpPr>
          <p:cNvPr id="4" name="Slide Number Placeholder 3">
            <a:extLst>
              <a:ext uri="{FF2B5EF4-FFF2-40B4-BE49-F238E27FC236}">
                <a16:creationId xmlns:a16="http://schemas.microsoft.com/office/drawing/2014/main" id="{97B89828-7EA8-4AD0-848A-9284E753E024}"/>
              </a:ext>
            </a:extLst>
          </p:cNvPr>
          <p:cNvSpPr>
            <a:spLocks noGrp="1"/>
          </p:cNvSpPr>
          <p:nvPr>
            <p:ph type="sldNum" sz="quarter" idx="12"/>
          </p:nvPr>
        </p:nvSpPr>
        <p:spPr>
          <a:xfrm>
            <a:off x="11596687" y="6220047"/>
            <a:ext cx="450001" cy="441335"/>
          </a:xfrm>
        </p:spPr>
        <p:txBody>
          <a:bodyPr/>
          <a:lstStyle/>
          <a:p>
            <a:fld id="{6BA6D896-E1CD-4198-B852-D6590D56DF76}" type="slidenum">
              <a:rPr lang="en-GB" smtClean="0">
                <a:solidFill>
                  <a:schemeClr val="bg1"/>
                </a:solidFill>
              </a:rPr>
              <a:pPr/>
              <a:t>15</a:t>
            </a:fld>
            <a:endParaRPr lang="en-GB" dirty="0">
              <a:solidFill>
                <a:schemeClr val="bg1"/>
              </a:solidFill>
            </a:endParaRPr>
          </a:p>
        </p:txBody>
      </p:sp>
    </p:spTree>
    <p:extLst>
      <p:ext uri="{BB962C8B-B14F-4D97-AF65-F5344CB8AC3E}">
        <p14:creationId xmlns:p14="http://schemas.microsoft.com/office/powerpoint/2010/main" val="426674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Your questions – regional Estates delivery</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334400"/>
            <a:ext cx="6226303" cy="4351338"/>
          </a:xfrm>
        </p:spPr>
        <p:txBody>
          <a:bodyPr/>
          <a:lstStyle/>
          <a:p>
            <a:pPr marL="342900" indent="-342900">
              <a:buFont typeface="Arial" panose="020B0604020202020204" pitchFamily="34" charset="0"/>
              <a:buChar char="•"/>
            </a:pPr>
            <a:r>
              <a:rPr lang="en-GB" sz="2000" dirty="0"/>
              <a:t>Your Regional Probation Director, your manager and your regional Estates team will keep you informed about what our Estates strategy and delivery means at a local office, regional and national level  </a:t>
            </a:r>
          </a:p>
          <a:p>
            <a:pPr marL="342900" indent="-342900">
              <a:buFont typeface="Arial" panose="020B0604020202020204" pitchFamily="34" charset="0"/>
              <a:buChar char="•"/>
            </a:pPr>
            <a:r>
              <a:rPr lang="en-GB" sz="2000" dirty="0"/>
              <a:t>Please direct local office or regional Estates questions to your manager or regional Business Strategy and Change Team – thank you   </a:t>
            </a:r>
          </a:p>
          <a:p>
            <a:pPr marL="342900" indent="-342900">
              <a:buFont typeface="Arial" panose="020B0604020202020204" pitchFamily="34" charset="0"/>
              <a:buChar char="•"/>
            </a:pPr>
            <a:r>
              <a:rPr lang="en-GB" sz="2000" dirty="0"/>
              <a:t>If you have a question that can’t be answered by your regional team, please email:  </a:t>
            </a:r>
            <a:r>
              <a:rPr lang="en-GB" sz="2000" u="sng" dirty="0">
                <a:hlinkClick r:id="rId2"/>
              </a:rPr>
              <a:t>ProbationReformEstatesPMO@justice.gov.uk</a:t>
            </a:r>
            <a:r>
              <a:rPr lang="en-GB" sz="2000" dirty="0"/>
              <a:t> </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450001" cy="365125"/>
          </a:xfrm>
          <a:prstGeom prst="rect">
            <a:avLst/>
          </a:prstGeom>
        </p:spPr>
        <p:txBody>
          <a:bodyPr/>
          <a:lstStyle/>
          <a:p>
            <a:fld id="{6BA6D896-E1CD-4198-B852-D6590D56DF76}" type="slidenum">
              <a:rPr lang="en-GB" smtClean="0">
                <a:solidFill>
                  <a:schemeClr val="bg1"/>
                </a:solidFill>
              </a:rPr>
              <a:pPr/>
              <a:t>16</a:t>
            </a:fld>
            <a:endParaRPr lang="en-GB" dirty="0">
              <a:solidFill>
                <a:schemeClr val="bg1"/>
              </a:solidFill>
            </a:endParaRPr>
          </a:p>
        </p:txBody>
      </p:sp>
      <p:pic>
        <p:nvPicPr>
          <p:cNvPr id="7" name="Picture 4" descr="Decorative image of checklist">
            <a:extLst>
              <a:ext uri="{FF2B5EF4-FFF2-40B4-BE49-F238E27FC236}">
                <a16:creationId xmlns:a16="http://schemas.microsoft.com/office/drawing/2014/main" id="{5EDFAED1-0043-40F1-9E6C-73BCD23F3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78" y="988042"/>
            <a:ext cx="4539672" cy="453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6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705871" y="481460"/>
            <a:ext cx="10743406" cy="630470"/>
          </a:xfrm>
        </p:spPr>
        <p:txBody>
          <a:bodyPr/>
          <a:lstStyle/>
          <a:p>
            <a:pPr fontAlgn="base"/>
            <a:r>
              <a:rPr lang="en-GB" dirty="0"/>
              <a:t>Digital, Data and Technology update – calling all colleagues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31837" y="1119870"/>
            <a:ext cx="11019972" cy="4618259"/>
          </a:xfrm>
        </p:spPr>
        <p:txBody>
          <a:bodyPr/>
          <a:lstStyle/>
          <a:p>
            <a:pPr marL="342900" indent="-342900">
              <a:buFont typeface="Arial" panose="020B0604020202020204" pitchFamily="34" charset="0"/>
              <a:buChar char="•"/>
            </a:pPr>
            <a:r>
              <a:rPr lang="en-GB" sz="2000" dirty="0"/>
              <a:t>If you haven’t dialled into the benefits of MS Teams Voice, now is your time to make that call</a:t>
            </a:r>
          </a:p>
          <a:p>
            <a:pPr marL="342900" indent="-342900">
              <a:buFont typeface="Arial" panose="020B0604020202020204" pitchFamily="34" charset="0"/>
              <a:buChar char="•"/>
            </a:pPr>
            <a:r>
              <a:rPr lang="en-GB" sz="2000" dirty="0"/>
              <a:t>Your personal telephone number offers you a range of call features on your laptop and smartphone:  think of it as your office landline number that you can use at home and on the move, helping you to keep your mobile number separate for people who really need it</a:t>
            </a:r>
          </a:p>
          <a:p>
            <a:pPr>
              <a:spcBef>
                <a:spcPts val="600"/>
              </a:spcBef>
            </a:pPr>
            <a:r>
              <a:rPr lang="en-GB" sz="2000" b="1" dirty="0">
                <a:solidFill>
                  <a:srgbClr val="008000"/>
                </a:solidFill>
              </a:rPr>
              <a:t>The MS Teams app gives you the flexibility to</a:t>
            </a:r>
          </a:p>
          <a:p>
            <a:pPr marL="342900" lvl="0" indent="-342900">
              <a:buFont typeface="Arial" panose="020B0604020202020204" pitchFamily="34" charset="0"/>
              <a:buChar char="•"/>
            </a:pPr>
            <a:r>
              <a:rPr lang="en-GB" sz="2000" dirty="0"/>
              <a:t>Look up a colleague</a:t>
            </a:r>
          </a:p>
          <a:p>
            <a:pPr marL="342900" lvl="0" indent="-342900">
              <a:buFont typeface="Arial" panose="020B0604020202020204" pitchFamily="34" charset="0"/>
              <a:buChar char="•"/>
            </a:pPr>
            <a:r>
              <a:rPr lang="en-GB" sz="2000" dirty="0"/>
              <a:t>Make fast, clear calls inside and outside the Probation Service</a:t>
            </a:r>
          </a:p>
          <a:p>
            <a:pPr marL="342900" lvl="0" indent="-342900">
              <a:buFont typeface="Arial" panose="020B0604020202020204" pitchFamily="34" charset="0"/>
              <a:buChar char="•"/>
            </a:pPr>
            <a:r>
              <a:rPr lang="en-GB" sz="2000" dirty="0"/>
              <a:t>Make video calls and share your screen </a:t>
            </a:r>
          </a:p>
          <a:p>
            <a:pPr marL="342900" lvl="0" indent="-342900">
              <a:buFont typeface="Arial" panose="020B0604020202020204" pitchFamily="34" charset="0"/>
              <a:buChar char="•"/>
            </a:pPr>
            <a:r>
              <a:rPr lang="en-GB" sz="2000" dirty="0"/>
              <a:t>Turn a 121 call into a group call</a:t>
            </a:r>
          </a:p>
          <a:p>
            <a:pPr marL="342900" lvl="0" indent="-342900">
              <a:buFont typeface="Arial" panose="020B0604020202020204" pitchFamily="34" charset="0"/>
              <a:buChar char="•"/>
            </a:pPr>
            <a:r>
              <a:rPr lang="en-GB" sz="2000" dirty="0"/>
              <a:t>Manage your voicemail, do not disturb, delegation and pick up groups</a:t>
            </a:r>
          </a:p>
          <a:p>
            <a:pPr marL="342900" indent="-342900">
              <a:spcBef>
                <a:spcPts val="600"/>
              </a:spcBef>
              <a:buFont typeface="Arial" panose="020B0604020202020204" pitchFamily="34" charset="0"/>
              <a:buChar char="•"/>
            </a:pPr>
            <a:r>
              <a:rPr lang="en-GB" sz="2000" dirty="0"/>
              <a:t>Making MS Teams your telephone solution takes just minutes using the </a:t>
            </a:r>
            <a:r>
              <a:rPr lang="en-GB" sz="2000" dirty="0">
                <a:hlinkClick r:id="rId3"/>
              </a:rPr>
              <a:t>step-by-step guides on the Probation (Welcome) Hub</a:t>
            </a:r>
            <a:r>
              <a:rPr lang="en-GB" sz="2000" dirty="0"/>
              <a:t> </a:t>
            </a:r>
          </a:p>
          <a:p>
            <a:pPr lvl="0" fontAlgn="base"/>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smtClean="0"/>
              <a:pPr/>
              <a:t>17</a:t>
            </a:fld>
            <a:endParaRPr lang="en-GB" dirty="0"/>
          </a:p>
        </p:txBody>
      </p:sp>
      <p:pic>
        <p:nvPicPr>
          <p:cNvPr id="6" name="Picture 5">
            <a:extLst>
              <a:ext uri="{FF2B5EF4-FFF2-40B4-BE49-F238E27FC236}">
                <a16:creationId xmlns:a16="http://schemas.microsoft.com/office/drawing/2014/main" id="{B0D4A2DC-3BF8-4C8D-8611-D62D89967186}"/>
              </a:ext>
            </a:extLst>
          </p:cNvPr>
          <p:cNvPicPr>
            <a:picLocks noChangeAspect="1"/>
          </p:cNvPicPr>
          <p:nvPr/>
        </p:nvPicPr>
        <p:blipFill>
          <a:blip r:embed="rId4"/>
          <a:srcRect/>
          <a:stretch/>
        </p:blipFill>
        <p:spPr>
          <a:xfrm>
            <a:off x="9181952" y="2612462"/>
            <a:ext cx="2482212" cy="2215921"/>
          </a:xfrm>
          <a:prstGeom prst="rect">
            <a:avLst/>
          </a:prstGeom>
        </p:spPr>
      </p:pic>
      <p:sp>
        <p:nvSpPr>
          <p:cNvPr id="4" name="Rectangle 3">
            <a:extLst>
              <a:ext uri="{FF2B5EF4-FFF2-40B4-BE49-F238E27FC236}">
                <a16:creationId xmlns:a16="http://schemas.microsoft.com/office/drawing/2014/main" id="{F102811A-10CD-4186-93FD-4125EE8B0ECB}"/>
              </a:ext>
            </a:extLst>
          </p:cNvPr>
          <p:cNvSpPr/>
          <p:nvPr/>
        </p:nvSpPr>
        <p:spPr>
          <a:xfrm>
            <a:off x="1585632" y="5657262"/>
            <a:ext cx="8580474" cy="707886"/>
          </a:xfrm>
          <a:prstGeom prst="rect">
            <a:avLst/>
          </a:prstGeom>
        </p:spPr>
        <p:txBody>
          <a:bodyPr wrap="square">
            <a:spAutoFit/>
          </a:bodyPr>
          <a:lstStyle/>
          <a:p>
            <a:pPr algn="ctr">
              <a:spcBef>
                <a:spcPts val="600"/>
              </a:spcBef>
            </a:pPr>
            <a:r>
              <a:rPr lang="en-GB" sz="2000" b="1" dirty="0">
                <a:solidFill>
                  <a:srgbClr val="008000"/>
                </a:solidFill>
              </a:rPr>
              <a:t>If you need additional support to use MS Teams Voice, please contact:  </a:t>
            </a:r>
            <a:r>
              <a:rPr lang="en-GB" sz="2000" b="1" dirty="0">
                <a:solidFill>
                  <a:srgbClr val="008000"/>
                </a:solidFill>
                <a:hlinkClick r:id="rId5">
                  <a:extLst>
                    <a:ext uri="{A12FA001-AC4F-418D-AE19-62706E023703}">
                      <ahyp:hlinkClr xmlns:ahyp="http://schemas.microsoft.com/office/drawing/2018/hyperlinkcolor" val="tx"/>
                    </a:ext>
                  </a:extLst>
                </a:hlinkClick>
              </a:rPr>
              <a:t>PRP_TeamsTelephony@justice.gov.uk </a:t>
            </a:r>
            <a:endParaRPr lang="en-GB" sz="2000" b="1" dirty="0">
              <a:solidFill>
                <a:srgbClr val="008000"/>
              </a:solidFill>
            </a:endParaRPr>
          </a:p>
        </p:txBody>
      </p:sp>
    </p:spTree>
    <p:extLst>
      <p:ext uri="{BB962C8B-B14F-4D97-AF65-F5344CB8AC3E}">
        <p14:creationId xmlns:p14="http://schemas.microsoft.com/office/powerpoint/2010/main" val="347828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pPr fontAlgn="base"/>
            <a:r>
              <a:rPr lang="en-GB" dirty="0"/>
              <a:t>Authority systems structure changes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6" y="1250459"/>
            <a:ext cx="10418089" cy="3301128"/>
          </a:xfrm>
        </p:spPr>
        <p:txBody>
          <a:bodyPr/>
          <a:lstStyle/>
          <a:p>
            <a:pPr marL="342900" indent="-342900" fontAlgn="base">
              <a:buFont typeface="Arial" panose="020B0604020202020204" pitchFamily="34" charset="0"/>
              <a:buChar char="•"/>
            </a:pPr>
            <a:r>
              <a:rPr lang="en-GB" sz="2000" dirty="0"/>
              <a:t>Legacy CRC team structures for all authority systems such as Delius, OASys, Interventions Manager and NDMIS have begun moving into the Probation Service structure through a phased approach which ends in December 2021</a:t>
            </a:r>
          </a:p>
          <a:p>
            <a:pPr>
              <a:spcBef>
                <a:spcPts val="600"/>
              </a:spcBef>
            </a:pPr>
            <a:r>
              <a:rPr lang="en-GB" sz="2000" b="1" dirty="0">
                <a:solidFill>
                  <a:srgbClr val="008000"/>
                </a:solidFill>
              </a:rPr>
              <a:t>The following legacy CRCs are migrating this month</a:t>
            </a:r>
          </a:p>
          <a:p>
            <a:pPr marL="342900" indent="-342900">
              <a:spcBef>
                <a:spcPts val="600"/>
              </a:spcBef>
              <a:buFont typeface="Arial" panose="020B0604020202020204" pitchFamily="34" charset="0"/>
              <a:buChar char="•"/>
            </a:pPr>
            <a:r>
              <a:rPr lang="en-GB" sz="2000" dirty="0"/>
              <a:t>Dorset, Devon &amp; Cornwall &amp; Bristol, Gloucestershire, Somerset &amp; Wiltshire move to our South West region on September 10 to 11</a:t>
            </a:r>
          </a:p>
          <a:p>
            <a:pPr marL="342900" indent="-342900">
              <a:spcBef>
                <a:spcPts val="600"/>
              </a:spcBef>
              <a:buFont typeface="Arial" panose="020B0604020202020204" pitchFamily="34" charset="0"/>
              <a:buChar char="•"/>
            </a:pPr>
            <a:r>
              <a:rPr lang="en-GB" sz="2000" dirty="0"/>
              <a:t>Wales moves to our Wales region on September 10 to 11</a:t>
            </a:r>
          </a:p>
          <a:p>
            <a:pPr marL="342900" indent="-342900">
              <a:spcBef>
                <a:spcPts val="600"/>
              </a:spcBef>
              <a:buFont typeface="Arial" panose="020B0604020202020204" pitchFamily="34" charset="0"/>
              <a:buChar char="•"/>
            </a:pPr>
            <a:r>
              <a:rPr lang="en-GB" sz="2000" dirty="0"/>
              <a:t>London moves to our London region on September 24 to 25</a:t>
            </a:r>
          </a:p>
          <a:p>
            <a:pPr>
              <a:spcBef>
                <a:spcPts val="600"/>
              </a:spcBef>
            </a:pPr>
            <a:endParaRPr lang="en-GB" sz="2000" dirty="0"/>
          </a:p>
          <a:p>
            <a:pPr>
              <a:spcBef>
                <a:spcPts val="600"/>
              </a:spcBef>
            </a:pPr>
            <a:endParaRPr lang="en-GB" sz="2000" dirty="0"/>
          </a:p>
          <a:p>
            <a:pPr algn="ctr">
              <a:spcBef>
                <a:spcPts val="600"/>
              </a:spcBef>
            </a:pPr>
            <a:r>
              <a:rPr lang="en-GB" sz="2000" b="1" dirty="0">
                <a:solidFill>
                  <a:srgbClr val="008000"/>
                </a:solidFill>
              </a:rPr>
              <a:t>For more information on authority systems and the migration of CRC </a:t>
            </a:r>
            <a:br>
              <a:rPr lang="en-GB" sz="2000" b="1" dirty="0">
                <a:solidFill>
                  <a:srgbClr val="008000"/>
                </a:solidFill>
              </a:rPr>
            </a:br>
            <a:r>
              <a:rPr lang="en-GB" sz="2000" b="1" dirty="0">
                <a:solidFill>
                  <a:srgbClr val="008000"/>
                </a:solidFill>
              </a:rPr>
              <a:t>caseloads please click on the ‘</a:t>
            </a:r>
            <a:r>
              <a:rPr lang="en-GB" sz="2000" b="1" dirty="0">
                <a:solidFill>
                  <a:srgbClr val="008000"/>
                </a:solidFill>
                <a:hlinkClick r:id="rId3">
                  <a:extLst>
                    <a:ext uri="{A12FA001-AC4F-418D-AE19-62706E023703}">
                      <ahyp:hlinkClr xmlns:ahyp="http://schemas.microsoft.com/office/drawing/2018/hyperlinkcolor" val="tx"/>
                    </a:ext>
                  </a:extLst>
                </a:hlinkClick>
              </a:rPr>
              <a:t>My workplace &amp; Technology</a:t>
            </a:r>
            <a:r>
              <a:rPr lang="en-GB" sz="2000" b="1" dirty="0">
                <a:solidFill>
                  <a:srgbClr val="008000"/>
                </a:solidFill>
              </a:rPr>
              <a:t>’ page on</a:t>
            </a:r>
            <a:br>
              <a:rPr lang="en-GB" sz="2000" b="1" dirty="0">
                <a:solidFill>
                  <a:srgbClr val="008000"/>
                </a:solidFill>
              </a:rPr>
            </a:br>
            <a:r>
              <a:rPr lang="en-GB" sz="2000" b="1" dirty="0">
                <a:solidFill>
                  <a:srgbClr val="008000"/>
                </a:solidFill>
              </a:rPr>
              <a:t>the Probation Hub</a:t>
            </a:r>
          </a:p>
          <a:p>
            <a:pPr>
              <a:spcBef>
                <a:spcPts val="600"/>
              </a:spcBef>
            </a:pPr>
            <a:endParaRPr lang="en-GB" sz="2000" b="1"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smtClean="0"/>
              <a:pPr/>
              <a:t>18</a:t>
            </a:fld>
            <a:endParaRPr lang="en-GB" dirty="0"/>
          </a:p>
        </p:txBody>
      </p:sp>
      <p:pic>
        <p:nvPicPr>
          <p:cNvPr id="7" name="Picture 6">
            <a:hlinkClick r:id="" action="ppaction://noaction"/>
            <a:extLst>
              <a:ext uri="{FF2B5EF4-FFF2-40B4-BE49-F238E27FC236}">
                <a16:creationId xmlns:a16="http://schemas.microsoft.com/office/drawing/2014/main" id="{F3551A0A-051F-479B-A721-4EFB2B59AD3A}"/>
              </a:ext>
            </a:extLst>
          </p:cNvPr>
          <p:cNvPicPr>
            <a:picLocks noChangeAspect="1"/>
          </p:cNvPicPr>
          <p:nvPr/>
        </p:nvPicPr>
        <p:blipFill rotWithShape="1">
          <a:blip r:embed="rId4">
            <a:extLst>
              <a:ext uri="{28A0092B-C50C-407E-A947-70E740481C1C}">
                <a14:useLocalDpi xmlns:a14="http://schemas.microsoft.com/office/drawing/2010/main" val="0"/>
              </a:ext>
            </a:extLst>
          </a:blip>
          <a:srcRect t="14269" b="11329"/>
          <a:stretch/>
        </p:blipFill>
        <p:spPr>
          <a:xfrm>
            <a:off x="8899451" y="3194708"/>
            <a:ext cx="3014257" cy="2210029"/>
          </a:xfrm>
          <a:prstGeom prst="rect">
            <a:avLst/>
          </a:prstGeom>
        </p:spPr>
      </p:pic>
    </p:spTree>
    <p:extLst>
      <p:ext uri="{BB962C8B-B14F-4D97-AF65-F5344CB8AC3E}">
        <p14:creationId xmlns:p14="http://schemas.microsoft.com/office/powerpoint/2010/main" val="108683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The Welcome Hub is changing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885528"/>
            <a:ext cx="11156155" cy="4423144"/>
          </a:xfrm>
        </p:spPr>
        <p:txBody>
          <a:bodyPr/>
          <a:lstStyle/>
          <a:p>
            <a:r>
              <a:rPr lang="en-GB" sz="2000" b="1" dirty="0">
                <a:solidFill>
                  <a:srgbClr val="008000"/>
                </a:solidFill>
              </a:rPr>
              <a:t>What’s changing</a:t>
            </a:r>
          </a:p>
          <a:p>
            <a:pPr marL="342900" lvl="0" indent="-342900">
              <a:buFont typeface="Arial" panose="020B0604020202020204" pitchFamily="34" charset="0"/>
              <a:buChar char="•"/>
            </a:pPr>
            <a:r>
              <a:rPr lang="en-GB" sz="2000" dirty="0"/>
              <a:t>A new name:  </a:t>
            </a:r>
            <a:r>
              <a:rPr lang="en-GB" sz="2000" b="1" dirty="0">
                <a:solidFill>
                  <a:srgbClr val="008000"/>
                </a:solidFill>
              </a:rPr>
              <a:t>The Probation Hub</a:t>
            </a:r>
          </a:p>
          <a:p>
            <a:pPr marL="342900" lvl="0" indent="-342900">
              <a:buFont typeface="Arial" panose="020B0604020202020204" pitchFamily="34" charset="0"/>
              <a:buChar char="•"/>
            </a:pPr>
            <a:r>
              <a:rPr lang="en-GB" sz="2000" dirty="0"/>
              <a:t>New menus for easy navigation</a:t>
            </a:r>
          </a:p>
          <a:p>
            <a:pPr lvl="3"/>
            <a:r>
              <a:rPr lang="en-GB" sz="2000" b="1" dirty="0">
                <a:solidFill>
                  <a:srgbClr val="008000"/>
                </a:solidFill>
              </a:rPr>
              <a:t>Home:</a:t>
            </a:r>
            <a:r>
              <a:rPr lang="en-GB" sz="2000" dirty="0">
                <a:solidFill>
                  <a:srgbClr val="008000"/>
                </a:solidFill>
              </a:rPr>
              <a:t>  </a:t>
            </a:r>
            <a:r>
              <a:rPr lang="en-GB" sz="2000" dirty="0"/>
              <a:t>the latest news and features across the Hub</a:t>
            </a:r>
          </a:p>
          <a:p>
            <a:pPr lvl="3"/>
            <a:r>
              <a:rPr lang="en-GB" sz="2000" b="1" dirty="0">
                <a:solidFill>
                  <a:srgbClr val="008000"/>
                </a:solidFill>
              </a:rPr>
              <a:t>Up </a:t>
            </a:r>
            <a:r>
              <a:rPr lang="en-GB" sz="2000" b="1">
                <a:solidFill>
                  <a:srgbClr val="008000"/>
                </a:solidFill>
              </a:rPr>
              <a:t>to speed</a:t>
            </a:r>
            <a:r>
              <a:rPr lang="en-GB" sz="2000" b="1" dirty="0">
                <a:solidFill>
                  <a:srgbClr val="008000"/>
                </a:solidFill>
              </a:rPr>
              <a:t>:</a:t>
            </a:r>
            <a:r>
              <a:rPr lang="en-GB" sz="2000" dirty="0">
                <a:solidFill>
                  <a:srgbClr val="008000"/>
                </a:solidFill>
              </a:rPr>
              <a:t>  </a:t>
            </a:r>
            <a:r>
              <a:rPr lang="en-GB" sz="2000" dirty="0"/>
              <a:t>keep up to speed with what’s happening across the Probation Service in one place</a:t>
            </a:r>
          </a:p>
          <a:p>
            <a:pPr lvl="3"/>
            <a:r>
              <a:rPr lang="en-GB" sz="2000" b="1" dirty="0">
                <a:solidFill>
                  <a:srgbClr val="008000"/>
                </a:solidFill>
              </a:rPr>
              <a:t>My Work:</a:t>
            </a:r>
            <a:r>
              <a:rPr lang="en-GB" sz="2000" dirty="0">
                <a:solidFill>
                  <a:srgbClr val="008000"/>
                </a:solidFill>
              </a:rPr>
              <a:t>  </a:t>
            </a:r>
            <a:r>
              <a:rPr lang="en-GB" sz="2000" dirty="0"/>
              <a:t>information and quick links to support you to perform at your best and get the most from your role</a:t>
            </a:r>
          </a:p>
          <a:p>
            <a:pPr lvl="3"/>
            <a:r>
              <a:rPr lang="en-GB" sz="2000" b="1" dirty="0">
                <a:solidFill>
                  <a:srgbClr val="008000"/>
                </a:solidFill>
              </a:rPr>
              <a:t>Working together:</a:t>
            </a:r>
            <a:r>
              <a:rPr lang="en-GB" sz="2000" dirty="0">
                <a:solidFill>
                  <a:srgbClr val="008000"/>
                </a:solidFill>
              </a:rPr>
              <a:t>  </a:t>
            </a:r>
            <a:r>
              <a:rPr lang="en-GB" sz="2000" dirty="0"/>
              <a:t>showcasing how we work with other teams, stakeholders and partner organisations </a:t>
            </a:r>
          </a:p>
          <a:p>
            <a:pPr lvl="3"/>
            <a:r>
              <a:rPr lang="en-GB" sz="2000" b="1" dirty="0">
                <a:solidFill>
                  <a:srgbClr val="008000"/>
                </a:solidFill>
              </a:rPr>
              <a:t>Who we are:</a:t>
            </a:r>
            <a:r>
              <a:rPr lang="en-GB" sz="2000" dirty="0">
                <a:solidFill>
                  <a:srgbClr val="008000"/>
                </a:solidFill>
              </a:rPr>
              <a:t>  </a:t>
            </a:r>
            <a:r>
              <a:rPr lang="en-GB" sz="2000" dirty="0"/>
              <a:t>what it means to be part of our Probation Service </a:t>
            </a:r>
          </a:p>
          <a:p>
            <a:pPr lvl="3"/>
            <a:r>
              <a:rPr lang="en-GB" sz="2000" b="1" dirty="0">
                <a:solidFill>
                  <a:srgbClr val="008000"/>
                </a:solidFill>
              </a:rPr>
              <a:t>Contact:</a:t>
            </a:r>
            <a:r>
              <a:rPr lang="en-GB" sz="2000" dirty="0">
                <a:solidFill>
                  <a:srgbClr val="008000"/>
                </a:solidFill>
              </a:rPr>
              <a:t>  </a:t>
            </a:r>
            <a:r>
              <a:rPr lang="en-GB" sz="2000" dirty="0"/>
              <a:t>Hub and specialist area details</a:t>
            </a:r>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smtClean="0"/>
              <a:pPr/>
              <a:t>19</a:t>
            </a:fld>
            <a:endParaRPr lang="en-GB" dirty="0"/>
          </a:p>
        </p:txBody>
      </p:sp>
      <p:sp>
        <p:nvSpPr>
          <p:cNvPr id="4" name="Rectangle 3">
            <a:extLst>
              <a:ext uri="{FF2B5EF4-FFF2-40B4-BE49-F238E27FC236}">
                <a16:creationId xmlns:a16="http://schemas.microsoft.com/office/drawing/2014/main" id="{ADED7052-AEBF-477E-9FE4-17549F0B7974}"/>
              </a:ext>
            </a:extLst>
          </p:cNvPr>
          <p:cNvSpPr/>
          <p:nvPr/>
        </p:nvSpPr>
        <p:spPr>
          <a:xfrm>
            <a:off x="1247553" y="1161115"/>
            <a:ext cx="9696893" cy="707886"/>
          </a:xfrm>
          <a:prstGeom prst="rect">
            <a:avLst/>
          </a:prstGeom>
        </p:spPr>
        <p:txBody>
          <a:bodyPr wrap="square">
            <a:spAutoFit/>
          </a:bodyPr>
          <a:lstStyle/>
          <a:p>
            <a:pPr algn="ctr"/>
            <a:r>
              <a:rPr lang="en-GB" sz="2000" b="1" dirty="0">
                <a:solidFill>
                  <a:srgbClr val="0099CC"/>
                </a:solidFill>
              </a:rPr>
              <a:t>We’re updating the Welcome Hub in line with your feedback, to give you an even better experience</a:t>
            </a:r>
          </a:p>
        </p:txBody>
      </p:sp>
      <p:sp>
        <p:nvSpPr>
          <p:cNvPr id="6" name="TextBox 5">
            <a:extLst>
              <a:ext uri="{FF2B5EF4-FFF2-40B4-BE49-F238E27FC236}">
                <a16:creationId xmlns:a16="http://schemas.microsoft.com/office/drawing/2014/main" id="{49553623-E5C2-4507-9428-795B36328E1C}"/>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0944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08748" y="377305"/>
            <a:ext cx="10743406" cy="630470"/>
          </a:xfrm>
        </p:spPr>
        <p:txBody>
          <a:bodyPr/>
          <a:lstStyle/>
          <a:p>
            <a:r>
              <a:rPr lang="en-GB" dirty="0"/>
              <a:t>Our team’s opportunity to talk </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2</a:t>
            </a:fld>
            <a:endParaRPr lang="en-GB" dirty="0">
              <a:solidFill>
                <a:schemeClr val="bg1"/>
              </a:solidFill>
            </a:endParaRPr>
          </a:p>
        </p:txBody>
      </p:sp>
      <p:graphicFrame>
        <p:nvGraphicFramePr>
          <p:cNvPr id="3" name="Diagram 2">
            <a:extLst>
              <a:ext uri="{FF2B5EF4-FFF2-40B4-BE49-F238E27FC236}">
                <a16:creationId xmlns:a16="http://schemas.microsoft.com/office/drawing/2014/main" id="{E93625F2-CC03-4DCD-AD27-12D49CE4A031}"/>
              </a:ext>
            </a:extLst>
          </p:cNvPr>
          <p:cNvGraphicFramePr/>
          <p:nvPr>
            <p:extLst>
              <p:ext uri="{D42A27DB-BD31-4B8C-83A1-F6EECF244321}">
                <p14:modId xmlns:p14="http://schemas.microsoft.com/office/powerpoint/2010/main" val="2321661579"/>
              </p:ext>
            </p:extLst>
          </p:nvPr>
        </p:nvGraphicFramePr>
        <p:xfrm>
          <a:off x="184298" y="3264130"/>
          <a:ext cx="11823404" cy="3397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6B3CCBE-5E0C-43EE-9B8B-35E1DFBC6BC0}"/>
              </a:ext>
            </a:extLst>
          </p:cNvPr>
          <p:cNvPicPr>
            <a:picLocks noChangeAspect="1"/>
          </p:cNvPicPr>
          <p:nvPr/>
        </p:nvPicPr>
        <p:blipFill rotWithShape="1">
          <a:blip r:embed="rId8">
            <a:extLst>
              <a:ext uri="{28A0092B-C50C-407E-A947-70E740481C1C}">
                <a14:useLocalDpi xmlns:a14="http://schemas.microsoft.com/office/drawing/2010/main" val="0"/>
              </a:ext>
            </a:extLst>
          </a:blip>
          <a:srcRect t="31603" b="30525"/>
          <a:stretch/>
        </p:blipFill>
        <p:spPr>
          <a:xfrm>
            <a:off x="2604032" y="1140544"/>
            <a:ext cx="6983936" cy="2644935"/>
          </a:xfrm>
          <a:prstGeom prst="rect">
            <a:avLst/>
          </a:prstGeom>
        </p:spPr>
      </p:pic>
    </p:spTree>
    <p:extLst>
      <p:ext uri="{BB962C8B-B14F-4D97-AF65-F5344CB8AC3E}">
        <p14:creationId xmlns:p14="http://schemas.microsoft.com/office/powerpoint/2010/main" val="66061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694985" y="514118"/>
            <a:ext cx="10743406" cy="630470"/>
          </a:xfrm>
        </p:spPr>
        <p:txBody>
          <a:bodyPr/>
          <a:lstStyle/>
          <a:p>
            <a:r>
              <a:rPr lang="en-GB" dirty="0"/>
              <a:t>The Welcome Hub is changing</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207077"/>
            <a:ext cx="6194406" cy="5263172"/>
          </a:xfrm>
        </p:spPr>
        <p:txBody>
          <a:bodyPr/>
          <a:lstStyle/>
          <a:p>
            <a:r>
              <a:rPr lang="en-GB" sz="2000" b="1" dirty="0">
                <a:solidFill>
                  <a:srgbClr val="008000"/>
                </a:solidFill>
              </a:rPr>
              <a:t>What’s not changing</a:t>
            </a:r>
          </a:p>
          <a:p>
            <a:pPr marL="342900" lvl="0" indent="-342900">
              <a:buFont typeface="Arial" panose="020B0604020202020204" pitchFamily="34" charset="0"/>
              <a:buChar char="•"/>
            </a:pPr>
            <a:r>
              <a:rPr lang="en-GB" sz="2000" dirty="0"/>
              <a:t>Short, scannable content, with links to detailed information  </a:t>
            </a:r>
          </a:p>
          <a:p>
            <a:pPr marL="342900" lvl="0" indent="-342900">
              <a:buFont typeface="Arial" panose="020B0604020202020204" pitchFamily="34" charset="0"/>
              <a:buChar char="•"/>
            </a:pPr>
            <a:r>
              <a:rPr lang="en-GB" sz="2000" dirty="0"/>
              <a:t>Your existing bookmarked pages and links will work in the new structure  </a:t>
            </a:r>
          </a:p>
          <a:p>
            <a:pPr marL="342900" lvl="0" indent="-342900">
              <a:buFont typeface="Arial" panose="020B0604020202020204" pitchFamily="34" charset="0"/>
              <a:buChar char="•"/>
            </a:pPr>
            <a:r>
              <a:rPr lang="en-GB" sz="2000" dirty="0"/>
              <a:t>You can still search for the information you want</a:t>
            </a:r>
          </a:p>
          <a:p>
            <a:pPr marL="342900" lvl="0" indent="-342900">
              <a:buFont typeface="Arial" panose="020B0604020202020204" pitchFamily="34" charset="0"/>
              <a:buChar char="•"/>
            </a:pPr>
            <a:r>
              <a:rPr lang="en-GB" sz="2000" dirty="0"/>
              <a:t>Transition information will remain available</a:t>
            </a:r>
          </a:p>
          <a:p>
            <a:pPr marL="342900" lvl="0" indent="-342900">
              <a:buFont typeface="Arial" panose="020B0604020202020204" pitchFamily="34" charset="0"/>
              <a:buChar char="•"/>
            </a:pPr>
            <a:endParaRPr lang="en-GB" sz="2000" dirty="0"/>
          </a:p>
          <a:p>
            <a:pPr lvl="0"/>
            <a:endParaRPr lang="en-GB" sz="2000" dirty="0"/>
          </a:p>
          <a:p>
            <a:pPr algn="ctr"/>
            <a:r>
              <a:rPr lang="en-GB" sz="2000" b="1" dirty="0">
                <a:solidFill>
                  <a:schemeClr val="accent1"/>
                </a:solidFill>
              </a:rPr>
              <a:t>We add new content to </a:t>
            </a:r>
            <a:r>
              <a:rPr lang="en-GB" sz="2000" b="1" dirty="0">
                <a:solidFill>
                  <a:schemeClr val="accent1"/>
                </a:solidFill>
                <a:hlinkClick r:id="rId3">
                  <a:extLst>
                    <a:ext uri="{A12FA001-AC4F-418D-AE19-62706E023703}">
                      <ahyp:hlinkClr xmlns:ahyp="http://schemas.microsoft.com/office/drawing/2018/hyperlinkcolor" val="tx"/>
                    </a:ext>
                  </a:extLst>
                </a:hlinkClick>
              </a:rPr>
              <a:t>the Probation Hub </a:t>
            </a:r>
            <a:r>
              <a:rPr lang="en-GB" sz="2000" b="1" dirty="0">
                <a:solidFill>
                  <a:schemeClr val="accent1"/>
                </a:solidFill>
              </a:rPr>
              <a:t>every day, so log on regularly for the latest news and support </a:t>
            </a:r>
          </a:p>
          <a:p>
            <a:pPr lvl="0"/>
            <a:endParaRPr lang="en-GB" sz="2000" dirty="0"/>
          </a:p>
          <a:p>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smtClean="0"/>
              <a:pPr/>
              <a:t>20</a:t>
            </a:fld>
            <a:endParaRPr lang="en-GB" dirty="0"/>
          </a:p>
        </p:txBody>
      </p:sp>
      <p:pic>
        <p:nvPicPr>
          <p:cNvPr id="6" name="Picture 5">
            <a:extLst>
              <a:ext uri="{FF2B5EF4-FFF2-40B4-BE49-F238E27FC236}">
                <a16:creationId xmlns:a16="http://schemas.microsoft.com/office/drawing/2014/main" id="{09AB6180-ED2C-4D2A-A253-3BDDB24050E2}"/>
              </a:ext>
            </a:extLst>
          </p:cNvPr>
          <p:cNvPicPr>
            <a:picLocks noChangeAspect="1"/>
          </p:cNvPicPr>
          <p:nvPr/>
        </p:nvPicPr>
        <p:blipFill>
          <a:blip r:embed="rId4"/>
          <a:srcRect/>
          <a:stretch/>
        </p:blipFill>
        <p:spPr>
          <a:xfrm>
            <a:off x="7975027" y="1725907"/>
            <a:ext cx="3759772" cy="3159473"/>
          </a:xfrm>
          <a:prstGeom prst="rect">
            <a:avLst/>
          </a:prstGeom>
        </p:spPr>
      </p:pic>
      <p:sp>
        <p:nvSpPr>
          <p:cNvPr id="7" name="TextBox 6">
            <a:extLst>
              <a:ext uri="{FF2B5EF4-FFF2-40B4-BE49-F238E27FC236}">
                <a16:creationId xmlns:a16="http://schemas.microsoft.com/office/drawing/2014/main" id="{77FB2816-B1F9-4DE0-AE84-5140C455D687}"/>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113113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12740B-B5E2-40C9-A501-5E962217CFA8}"/>
              </a:ext>
            </a:extLst>
          </p:cNvPr>
          <p:cNvSpPr/>
          <p:nvPr/>
        </p:nvSpPr>
        <p:spPr>
          <a:xfrm>
            <a:off x="7230870" y="1554873"/>
            <a:ext cx="4790468" cy="2005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8000"/>
                </a:solidFill>
              </a:rPr>
              <a:t>Huge success</a:t>
            </a:r>
          </a:p>
          <a:p>
            <a:pPr marL="342900" indent="-342900">
              <a:buFont typeface="Arial" panose="020B0604020202020204" pitchFamily="34" charset="0"/>
              <a:buChar char="•"/>
            </a:pPr>
            <a:r>
              <a:rPr lang="en-GB" sz="2000" dirty="0">
                <a:solidFill>
                  <a:schemeClr val="tx1"/>
                </a:solidFill>
              </a:rPr>
              <a:t>Exceeded expectations with 729 internal applications</a:t>
            </a:r>
          </a:p>
          <a:p>
            <a:pPr marL="342900" indent="-342900">
              <a:buFont typeface="Arial" panose="020B0604020202020204" pitchFamily="34" charset="0"/>
              <a:buChar char="•"/>
            </a:pPr>
            <a:r>
              <a:rPr lang="en-GB" sz="2000" dirty="0">
                <a:solidFill>
                  <a:schemeClr val="tx1"/>
                </a:solidFill>
              </a:rPr>
              <a:t>571 of those were PSO progression</a:t>
            </a:r>
          </a:p>
          <a:p>
            <a:pPr marL="342900" indent="-342900">
              <a:buFont typeface="Arial" panose="020B0604020202020204" pitchFamily="34" charset="0"/>
              <a:buChar char="•"/>
            </a:pPr>
            <a:r>
              <a:rPr lang="en-GB" sz="2000" dirty="0">
                <a:solidFill>
                  <a:schemeClr val="tx1"/>
                </a:solidFill>
              </a:rPr>
              <a:t>158 from </a:t>
            </a:r>
            <a:r>
              <a:rPr lang="en-GB" sz="2000" dirty="0" err="1">
                <a:solidFill>
                  <a:schemeClr val="tx1"/>
                </a:solidFill>
              </a:rPr>
              <a:t>MoJ</a:t>
            </a:r>
            <a:r>
              <a:rPr lang="en-GB" sz="2000" dirty="0">
                <a:solidFill>
                  <a:schemeClr val="tx1"/>
                </a:solidFill>
              </a:rPr>
              <a:t> / agencies / arms length bodies</a:t>
            </a:r>
          </a:p>
        </p:txBody>
      </p:sp>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528001" y="293933"/>
            <a:ext cx="10743406" cy="630470"/>
          </a:xfrm>
        </p:spPr>
        <p:txBody>
          <a:bodyPr/>
          <a:lstStyle/>
          <a:p>
            <a:r>
              <a:rPr lang="en-GB" dirty="0" err="1"/>
              <a:t>PQiP</a:t>
            </a:r>
            <a:r>
              <a:rPr lang="en-GB" dirty="0"/>
              <a:t> internal recruitment campaign</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528001" y="924403"/>
            <a:ext cx="6931578" cy="5541486"/>
          </a:xfrm>
        </p:spPr>
        <p:txBody>
          <a:bodyPr/>
          <a:lstStyle/>
          <a:p>
            <a:r>
              <a:rPr lang="en-GB" sz="2000" b="1" dirty="0">
                <a:solidFill>
                  <a:srgbClr val="008000"/>
                </a:solidFill>
              </a:rPr>
              <a:t>Internal only recruitment campaign ran for three weeks from 26 July to 15 August</a:t>
            </a:r>
          </a:p>
          <a:p>
            <a:pPr marL="342900" indent="-342900">
              <a:buFont typeface="Arial" panose="020B0604020202020204" pitchFamily="34" charset="0"/>
              <a:buChar char="•"/>
            </a:pPr>
            <a:r>
              <a:rPr lang="en-GB" sz="2000" dirty="0"/>
              <a:t>Two internal routes created to make it easier for employees to train as Probation Officers (</a:t>
            </a:r>
            <a:r>
              <a:rPr lang="en-GB" sz="2000" dirty="0" err="1"/>
              <a:t>PQiPs</a:t>
            </a:r>
            <a:r>
              <a:rPr lang="en-GB" sz="2000" dirty="0"/>
              <a:t>):</a:t>
            </a:r>
          </a:p>
          <a:p>
            <a:pPr marL="1098900" lvl="3" indent="-342900"/>
            <a:r>
              <a:rPr lang="en-GB" sz="2000" dirty="0"/>
              <a:t>PSO progression with or without a degree</a:t>
            </a:r>
          </a:p>
          <a:p>
            <a:pPr marL="1098900" lvl="3" indent="-342900"/>
            <a:r>
              <a:rPr lang="en-GB" sz="2000" dirty="0"/>
              <a:t>Employees of the MoJ or one its agencies</a:t>
            </a:r>
          </a:p>
          <a:p>
            <a:pPr marL="342900" indent="-342900">
              <a:buFont typeface="Arial" panose="020B0604020202020204" pitchFamily="34" charset="0"/>
              <a:buChar char="•"/>
            </a:pPr>
            <a:r>
              <a:rPr lang="en-GB" sz="2000" dirty="0"/>
              <a:t>Graduate applicants in both campaigns also had the opportunity to apply for a part time route for the first time</a:t>
            </a:r>
          </a:p>
          <a:p>
            <a:pPr>
              <a:spcBef>
                <a:spcPts val="600"/>
              </a:spcBef>
            </a:pPr>
            <a:r>
              <a:rPr lang="en-GB" sz="2000" b="1" dirty="0">
                <a:solidFill>
                  <a:srgbClr val="008000"/>
                </a:solidFill>
              </a:rPr>
              <a:t>Coming up – targeted external campaign</a:t>
            </a:r>
          </a:p>
          <a:p>
            <a:pPr marL="342900" indent="-342900">
              <a:buFont typeface="Arial" panose="020B0604020202020204" pitchFamily="34" charset="0"/>
              <a:buChar char="•"/>
            </a:pPr>
            <a:r>
              <a:rPr lang="en-GB" sz="2000" dirty="0"/>
              <a:t>Monday 13 September to noon Monday 27 September</a:t>
            </a:r>
          </a:p>
          <a:p>
            <a:pPr marL="342900" indent="-342900">
              <a:buFont typeface="Arial" panose="020B0604020202020204" pitchFamily="34" charset="0"/>
              <a:buChar char="•"/>
            </a:pPr>
            <a:r>
              <a:rPr lang="en-GB" sz="2000" dirty="0"/>
              <a:t>Vacancies in seven regions:  London, South Central, Kent, Surrey &amp; Sussex, South West, East &amp; West Midlands, East of England</a:t>
            </a:r>
          </a:p>
          <a:p>
            <a:pPr marL="342900" indent="-342900">
              <a:buFont typeface="Arial" panose="020B0604020202020204" pitchFamily="34" charset="0"/>
              <a:buChar char="•"/>
            </a:pPr>
            <a:r>
              <a:rPr lang="en-GB" sz="2000" dirty="0"/>
              <a:t>Tell your friends and family we’re a great place to work</a:t>
            </a:r>
          </a:p>
          <a:p>
            <a:endParaRPr lang="en-GB" sz="2000" dirty="0"/>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276225" cy="365125"/>
          </a:xfrm>
          <a:prstGeom prst="rect">
            <a:avLst/>
          </a:prstGeom>
        </p:spPr>
        <p:txBody>
          <a:bodyPr vert="horz" lIns="0" tIns="0" rIns="0" bIns="0" rtlCol="0" anchor="ctr"/>
          <a:lstStyle>
            <a:defPPr>
              <a:defRPr lang="en-US"/>
            </a:defPPr>
            <a:lvl1pPr marL="0" algn="ctr" defTabSz="914400" rtl="0" eaLnBrk="1" latinLnBrk="0" hangingPunct="1">
              <a:defRPr sz="1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mtClean="0"/>
              <a:pPr/>
              <a:t>21</a:t>
            </a:fld>
            <a:endParaRPr lang="en-GB" dirty="0"/>
          </a:p>
        </p:txBody>
      </p:sp>
      <p:pic>
        <p:nvPicPr>
          <p:cNvPr id="7" name="Picture 6" descr="I helped Darren realise what he had to do to change, There’s potential in everyone. A Bring it out' campaign poster">
            <a:extLst>
              <a:ext uri="{FF2B5EF4-FFF2-40B4-BE49-F238E27FC236}">
                <a16:creationId xmlns:a16="http://schemas.microsoft.com/office/drawing/2014/main" id="{640D7885-A4E2-4AD4-BBFD-2FC42BBF88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6767" y="3779370"/>
            <a:ext cx="4194571" cy="2257260"/>
          </a:xfrm>
          <a:prstGeom prst="rect">
            <a:avLst/>
          </a:prstGeom>
          <a:noFill/>
          <a:ln>
            <a:noFill/>
          </a:ln>
          <a:effectLst/>
        </p:spPr>
      </p:pic>
      <p:sp>
        <p:nvSpPr>
          <p:cNvPr id="12" name="TextBox 11">
            <a:extLst>
              <a:ext uri="{FF2B5EF4-FFF2-40B4-BE49-F238E27FC236}">
                <a16:creationId xmlns:a16="http://schemas.microsoft.com/office/drawing/2014/main" id="{DB6D84AD-08FC-44BC-A6B9-1C17703752C8}"/>
              </a:ext>
            </a:extLst>
          </p:cNvPr>
          <p:cNvSpPr txBox="1"/>
          <p:nvPr/>
        </p:nvSpPr>
        <p:spPr>
          <a:xfrm>
            <a:off x="7668885" y="414244"/>
            <a:ext cx="4330681" cy="923330"/>
          </a:xfrm>
          <a:prstGeom prst="rect">
            <a:avLst/>
          </a:prstGeom>
          <a:solidFill>
            <a:srgbClr val="339966"/>
          </a:solidFill>
          <a:ln>
            <a:noFill/>
          </a:ln>
          <a:effectLst/>
        </p:spPr>
        <p:txBody>
          <a:bodyPr wrap="square" rtlCol="0">
            <a:spAutoFit/>
          </a:bodyPr>
          <a:lstStyle/>
          <a:p>
            <a:pPr algn="ctr"/>
            <a:r>
              <a:rPr lang="en-GB" dirty="0">
                <a:solidFill>
                  <a:schemeClr val="bg1"/>
                </a:solidFill>
                <a:latin typeface="+mj-lt"/>
              </a:rPr>
              <a:t>Part of the </a:t>
            </a:r>
            <a:r>
              <a:rPr lang="en-GB" b="1" dirty="0">
                <a:solidFill>
                  <a:schemeClr val="bg1"/>
                </a:solidFill>
                <a:latin typeface="+mj-lt"/>
              </a:rPr>
              <a:t>Probation Workforce Strategy’s </a:t>
            </a:r>
            <a:r>
              <a:rPr lang="en-GB" dirty="0">
                <a:solidFill>
                  <a:schemeClr val="bg1"/>
                </a:solidFill>
                <a:latin typeface="+mj-lt"/>
              </a:rPr>
              <a:t>commitment to attract and retain talented people</a:t>
            </a:r>
          </a:p>
        </p:txBody>
      </p:sp>
      <p:sp>
        <p:nvSpPr>
          <p:cNvPr id="13" name="TextBox 12">
            <a:extLst>
              <a:ext uri="{FF2B5EF4-FFF2-40B4-BE49-F238E27FC236}">
                <a16:creationId xmlns:a16="http://schemas.microsoft.com/office/drawing/2014/main" id="{CD35B7B2-7E15-4F42-B9BB-1D1224439616}"/>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383810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2AE4-B56C-4A0D-8C24-8F7E705DD5DF}"/>
              </a:ext>
            </a:extLst>
          </p:cNvPr>
          <p:cNvSpPr>
            <a:spLocks noGrp="1"/>
          </p:cNvSpPr>
          <p:nvPr>
            <p:ph type="title"/>
          </p:nvPr>
        </p:nvSpPr>
        <p:spPr>
          <a:xfrm>
            <a:off x="224923" y="120874"/>
            <a:ext cx="10743406" cy="630470"/>
          </a:xfrm>
        </p:spPr>
        <p:txBody>
          <a:bodyPr/>
          <a:lstStyle/>
          <a:p>
            <a:r>
              <a:rPr lang="en-GB" dirty="0"/>
              <a:t>Recruitment and retention</a:t>
            </a:r>
          </a:p>
        </p:txBody>
      </p:sp>
      <p:sp>
        <p:nvSpPr>
          <p:cNvPr id="3" name="Content Placeholder 2">
            <a:extLst>
              <a:ext uri="{FF2B5EF4-FFF2-40B4-BE49-F238E27FC236}">
                <a16:creationId xmlns:a16="http://schemas.microsoft.com/office/drawing/2014/main" id="{4213C221-FF89-4CC2-8E1D-3091583E6AE4}"/>
              </a:ext>
            </a:extLst>
          </p:cNvPr>
          <p:cNvSpPr>
            <a:spLocks noGrp="1"/>
          </p:cNvSpPr>
          <p:nvPr>
            <p:ph idx="1"/>
          </p:nvPr>
        </p:nvSpPr>
        <p:spPr>
          <a:xfrm>
            <a:off x="224923" y="760840"/>
            <a:ext cx="5633939" cy="4481843"/>
          </a:xfrm>
        </p:spPr>
        <p:txBody>
          <a:bodyPr/>
          <a:lstStyle/>
          <a:p>
            <a:pPr fontAlgn="base">
              <a:lnSpc>
                <a:spcPct val="90000"/>
              </a:lnSpc>
              <a:spcAft>
                <a:spcPts val="1000"/>
              </a:spcAft>
            </a:pPr>
            <a:r>
              <a:rPr lang="en-GB" sz="2000" u="sng" dirty="0">
                <a:solidFill>
                  <a:srgbClr val="7030A0"/>
                </a:solidFill>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The Recruitment &amp; Retention Strategy</a:t>
            </a:r>
            <a:r>
              <a:rPr lang="en-GB" sz="2000" dirty="0">
                <a:latin typeface="+mn-lt"/>
                <a:ea typeface="Calibri" panose="020F0502020204030204" pitchFamily="34" charset="0"/>
                <a:cs typeface="Times New Roman" panose="02020603050405020304" pitchFamily="18" charset="0"/>
              </a:rPr>
              <a:t> launched in April this year </a:t>
            </a:r>
            <a:r>
              <a:rPr lang="en-GB" sz="2000" dirty="0">
                <a:solidFill>
                  <a:srgbClr val="000000"/>
                </a:solidFill>
                <a:latin typeface="+mn-lt"/>
                <a:ea typeface="Calibri" panose="020F0502020204030204" pitchFamily="34" charset="0"/>
                <a:cs typeface="Times New Roman" panose="02020603050405020304" pitchFamily="18" charset="0"/>
              </a:rPr>
              <a:t>followed extensive engagement with colleagues and stakeholders across HMPPS, who identified the five focus areas:</a:t>
            </a:r>
          </a:p>
          <a:p>
            <a:pPr marL="457200" lvl="0" indent="-457200">
              <a:spcAft>
                <a:spcPts val="1000"/>
              </a:spcAft>
              <a:buFont typeface="+mj-lt"/>
              <a:buAutoNum type="arabicPeriod"/>
            </a:pPr>
            <a:r>
              <a:rPr lang="en-GB" sz="2000" dirty="0">
                <a:latin typeface="+mn-lt"/>
              </a:rPr>
              <a:t>Increase Probation Officer numbers</a:t>
            </a:r>
          </a:p>
          <a:p>
            <a:pPr marL="457200" lvl="0" indent="-457200">
              <a:spcAft>
                <a:spcPts val="1000"/>
              </a:spcAft>
              <a:buFont typeface="+mj-lt"/>
              <a:buAutoNum type="arabicPeriod"/>
            </a:pPr>
            <a:r>
              <a:rPr lang="en-GB" sz="2000" dirty="0">
                <a:latin typeface="+mn-lt"/>
              </a:rPr>
              <a:t>Provide manageable workloads</a:t>
            </a:r>
          </a:p>
          <a:p>
            <a:pPr marL="457200" lvl="0" indent="-457200">
              <a:spcAft>
                <a:spcPts val="1000"/>
              </a:spcAft>
              <a:buFont typeface="+mj-lt"/>
              <a:buAutoNum type="arabicPeriod"/>
            </a:pPr>
            <a:r>
              <a:rPr lang="en-GB" sz="2000" dirty="0">
                <a:latin typeface="+mn-lt"/>
              </a:rPr>
              <a:t>Recruit a diverse workforce and ensure our recruitment principles value and champion difference</a:t>
            </a:r>
          </a:p>
          <a:p>
            <a:pPr marL="457200" lvl="0" indent="-457200">
              <a:spcAft>
                <a:spcPts val="1000"/>
              </a:spcAft>
              <a:buFont typeface="+mj-lt"/>
              <a:buAutoNum type="arabicPeriod"/>
            </a:pPr>
            <a:r>
              <a:rPr lang="en-GB" sz="2000" dirty="0">
                <a:latin typeface="+mn-lt"/>
              </a:rPr>
              <a:t>Increase recruitment in hard to fill sites</a:t>
            </a:r>
          </a:p>
          <a:p>
            <a:pPr marL="457200" lvl="0" indent="-457200">
              <a:spcAft>
                <a:spcPts val="1000"/>
              </a:spcAft>
              <a:buFont typeface="+mj-lt"/>
              <a:buAutoNum type="arabicPeriod"/>
            </a:pPr>
            <a:r>
              <a:rPr lang="en-GB" sz="2000" dirty="0">
                <a:latin typeface="+mn-lt"/>
              </a:rPr>
              <a:t>Attract and retain talented people</a:t>
            </a:r>
          </a:p>
        </p:txBody>
      </p:sp>
      <p:sp>
        <p:nvSpPr>
          <p:cNvPr id="5" name="Slide Number Placeholder 4">
            <a:extLst>
              <a:ext uri="{FF2B5EF4-FFF2-40B4-BE49-F238E27FC236}">
                <a16:creationId xmlns:a16="http://schemas.microsoft.com/office/drawing/2014/main" id="{95AD93F3-5461-4401-97FF-EB653B7E540F}"/>
              </a:ext>
            </a:extLst>
          </p:cNvPr>
          <p:cNvSpPr>
            <a:spLocks noGrp="1"/>
          </p:cNvSpPr>
          <p:nvPr>
            <p:ph type="sldNum" sz="quarter" idx="12"/>
          </p:nvPr>
        </p:nvSpPr>
        <p:spPr/>
        <p:txBody>
          <a:bodyPr/>
          <a:lstStyle/>
          <a:p>
            <a:fld id="{6BA6D896-E1CD-4198-B852-D6590D56DF76}" type="slidenum">
              <a:rPr lang="en-GB" smtClean="0"/>
              <a:pPr/>
              <a:t>22</a:t>
            </a:fld>
            <a:endParaRPr lang="en-GB" dirty="0"/>
          </a:p>
        </p:txBody>
      </p:sp>
      <p:sp>
        <p:nvSpPr>
          <p:cNvPr id="7" name="TextBox 6">
            <a:extLst>
              <a:ext uri="{FF2B5EF4-FFF2-40B4-BE49-F238E27FC236}">
                <a16:creationId xmlns:a16="http://schemas.microsoft.com/office/drawing/2014/main" id="{E7A2F514-73B2-4E02-90B8-0FFC95559C6B}"/>
              </a:ext>
            </a:extLst>
          </p:cNvPr>
          <p:cNvSpPr txBox="1"/>
          <p:nvPr/>
        </p:nvSpPr>
        <p:spPr>
          <a:xfrm>
            <a:off x="6009274" y="292510"/>
            <a:ext cx="6182726" cy="6186309"/>
          </a:xfrm>
          <a:prstGeom prst="rect">
            <a:avLst/>
          </a:prstGeom>
          <a:noFill/>
        </p:spPr>
        <p:txBody>
          <a:bodyPr wrap="square" rtlCol="0">
            <a:spAutoFit/>
          </a:bodyPr>
          <a:lstStyle/>
          <a:p>
            <a:r>
              <a:rPr lang="en-GB" b="1" dirty="0">
                <a:solidFill>
                  <a:srgbClr val="008000"/>
                </a:solidFill>
              </a:rPr>
              <a:t>Attrition rates</a:t>
            </a:r>
          </a:p>
          <a:p>
            <a:endParaRPr lang="en-GB" b="1" u="sng" dirty="0"/>
          </a:p>
          <a:p>
            <a:r>
              <a:rPr lang="en-GB" dirty="0"/>
              <a:t>Nationally, Probation Officer attrition rates are low at 5.1% (March 2021).  </a:t>
            </a:r>
            <a:r>
              <a:rPr lang="en-GB" dirty="0">
                <a:cs typeface="Arial"/>
              </a:rPr>
              <a:t>However, this is likely influenced by the pandemic, having reduced from peak at 6.5% at end March 2019.  </a:t>
            </a:r>
            <a:r>
              <a:rPr lang="en-GB" dirty="0"/>
              <a:t>We are therefore focussing on areas with higher than average attrition rates.</a:t>
            </a:r>
            <a:endParaRPr lang="en-US" dirty="0"/>
          </a:p>
          <a:p>
            <a:endParaRPr lang="en-GB" b="1" dirty="0">
              <a:solidFill>
                <a:srgbClr val="008000"/>
              </a:solidFill>
            </a:endParaRPr>
          </a:p>
          <a:p>
            <a:r>
              <a:rPr lang="en-GB" b="1" dirty="0">
                <a:solidFill>
                  <a:srgbClr val="008000"/>
                </a:solidFill>
              </a:rPr>
              <a:t>Hard to fill sites</a:t>
            </a:r>
            <a:endParaRPr lang="en-GB" dirty="0">
              <a:solidFill>
                <a:srgbClr val="008000"/>
              </a:solidFill>
            </a:endParaRPr>
          </a:p>
          <a:p>
            <a:r>
              <a:rPr lang="en-GB" dirty="0"/>
              <a:t>As part of our commitment in the Recruitment &amp; Retention Strategy, our work is focussed on PDUs with the highest average Probation Officer vacancies greater than 15%, which include:</a:t>
            </a:r>
          </a:p>
          <a:p>
            <a:pPr marL="742950" lvl="1" indent="-285750">
              <a:buFont typeface="Arial" panose="020B0604020202020204" pitchFamily="34" charset="0"/>
              <a:buChar char="•"/>
            </a:pPr>
            <a:r>
              <a:rPr lang="en-GB" dirty="0"/>
              <a:t>Essex South</a:t>
            </a:r>
          </a:p>
          <a:p>
            <a:pPr marL="742950" lvl="1" indent="-285750">
              <a:buFont typeface="Arial" panose="020B0604020202020204" pitchFamily="34" charset="0"/>
              <a:buChar char="•"/>
            </a:pPr>
            <a:r>
              <a:rPr lang="en-GB" dirty="0"/>
              <a:t>Hertfordshire</a:t>
            </a:r>
          </a:p>
          <a:p>
            <a:pPr marL="742950" lvl="1" indent="-285750">
              <a:buFont typeface="Arial" panose="020B0604020202020204" pitchFamily="34" charset="0"/>
              <a:buChar char="•"/>
            </a:pPr>
            <a:r>
              <a:rPr lang="en-GB" dirty="0"/>
              <a:t>Oxfordshire / Buckinghamshire / Milton Keynes</a:t>
            </a:r>
          </a:p>
          <a:p>
            <a:pPr marL="742950" lvl="1" indent="-285750">
              <a:buFont typeface="Arial" panose="020B0604020202020204" pitchFamily="34" charset="0"/>
              <a:buChar char="•"/>
            </a:pPr>
            <a:r>
              <a:rPr lang="en-GB" dirty="0"/>
              <a:t>West &amp; East Berkshire	</a:t>
            </a:r>
          </a:p>
          <a:p>
            <a:pPr marL="742950" lvl="1" indent="-285750">
              <a:buFont typeface="Arial" panose="020B0604020202020204" pitchFamily="34" charset="0"/>
              <a:buChar char="•"/>
            </a:pPr>
            <a:r>
              <a:rPr lang="en-GB" dirty="0"/>
              <a:t>Hammersmith / Fulham / Kensington / Chelsea / Westminster</a:t>
            </a:r>
          </a:p>
          <a:p>
            <a:pPr marL="742950" lvl="1" indent="-285750">
              <a:buFont typeface="Arial" panose="020B0604020202020204" pitchFamily="34" charset="0"/>
              <a:buChar char="•"/>
            </a:pPr>
            <a:r>
              <a:rPr lang="en-GB" dirty="0">
                <a:ea typeface="Tahoma"/>
                <a:cs typeface="Tahoma"/>
              </a:rPr>
              <a:t>City of London and Hackney Tower Hamlets</a:t>
            </a:r>
            <a:endParaRPr lang="en-GB" dirty="0"/>
          </a:p>
          <a:p>
            <a:pPr marL="742950" lvl="1" indent="-285750">
              <a:buFont typeface="Arial" panose="020B0604020202020204" pitchFamily="34" charset="0"/>
              <a:buChar char="•"/>
            </a:pPr>
            <a:r>
              <a:rPr lang="en-GB" dirty="0"/>
              <a:t>Surrey </a:t>
            </a:r>
          </a:p>
          <a:p>
            <a:pPr marL="742950" lvl="1" indent="-285750">
              <a:buFont typeface="Arial" panose="020B0604020202020204" pitchFamily="34" charset="0"/>
              <a:buChar char="•"/>
            </a:pPr>
            <a:r>
              <a:rPr lang="en-GB" dirty="0"/>
              <a:t>Dorset</a:t>
            </a:r>
          </a:p>
        </p:txBody>
      </p:sp>
      <p:sp>
        <p:nvSpPr>
          <p:cNvPr id="4" name="TextBox 3">
            <a:extLst>
              <a:ext uri="{FF2B5EF4-FFF2-40B4-BE49-F238E27FC236}">
                <a16:creationId xmlns:a16="http://schemas.microsoft.com/office/drawing/2014/main" id="{6AD20166-0763-41C1-B0D7-97104A717B95}"/>
              </a:ext>
            </a:extLst>
          </p:cNvPr>
          <p:cNvSpPr txBox="1"/>
          <p:nvPr/>
        </p:nvSpPr>
        <p:spPr>
          <a:xfrm>
            <a:off x="3611301" y="6488668"/>
            <a:ext cx="4194418" cy="369332"/>
          </a:xfrm>
          <a:prstGeom prst="rect">
            <a:avLst/>
          </a:prstGeom>
          <a:noFill/>
        </p:spPr>
        <p:txBody>
          <a:bodyPr wrap="none" rtlCol="0">
            <a:spAutoFit/>
          </a:bodyPr>
          <a:lstStyle/>
          <a:p>
            <a:r>
              <a:rPr lang="en-GB" dirty="0"/>
              <a:t>Official sensitive – not for wider sharing</a:t>
            </a:r>
          </a:p>
        </p:txBody>
      </p:sp>
      <p:sp>
        <p:nvSpPr>
          <p:cNvPr id="8" name="TextBox 7">
            <a:extLst>
              <a:ext uri="{FF2B5EF4-FFF2-40B4-BE49-F238E27FC236}">
                <a16:creationId xmlns:a16="http://schemas.microsoft.com/office/drawing/2014/main" id="{1B2F897E-AD65-45AA-8CBE-7E5ECB525FC5}"/>
              </a:ext>
            </a:extLst>
          </p:cNvPr>
          <p:cNvSpPr txBox="1"/>
          <p:nvPr/>
        </p:nvSpPr>
        <p:spPr>
          <a:xfrm>
            <a:off x="856046" y="4976037"/>
            <a:ext cx="4330681" cy="923330"/>
          </a:xfrm>
          <a:prstGeom prst="rect">
            <a:avLst/>
          </a:prstGeom>
          <a:solidFill>
            <a:srgbClr val="339966"/>
          </a:solidFill>
          <a:ln>
            <a:noFill/>
          </a:ln>
          <a:effectLst/>
        </p:spPr>
        <p:txBody>
          <a:bodyPr wrap="square" rtlCol="0">
            <a:spAutoFit/>
          </a:bodyPr>
          <a:lstStyle/>
          <a:p>
            <a:pPr algn="ctr"/>
            <a:r>
              <a:rPr lang="en-GB" dirty="0">
                <a:solidFill>
                  <a:schemeClr val="bg1"/>
                </a:solidFill>
                <a:latin typeface="+mj-lt"/>
              </a:rPr>
              <a:t>Part of the </a:t>
            </a:r>
            <a:r>
              <a:rPr lang="en-GB" b="1" dirty="0">
                <a:solidFill>
                  <a:schemeClr val="bg1"/>
                </a:solidFill>
                <a:latin typeface="+mj-lt"/>
              </a:rPr>
              <a:t>Probation Workforce Strategy’s </a:t>
            </a:r>
            <a:r>
              <a:rPr lang="en-GB" dirty="0">
                <a:solidFill>
                  <a:schemeClr val="bg1"/>
                </a:solidFill>
                <a:latin typeface="+mj-lt"/>
              </a:rPr>
              <a:t>commitment to attract and retain talented people</a:t>
            </a:r>
          </a:p>
        </p:txBody>
      </p:sp>
    </p:spTree>
    <p:extLst>
      <p:ext uri="{BB962C8B-B14F-4D97-AF65-F5344CB8AC3E}">
        <p14:creationId xmlns:p14="http://schemas.microsoft.com/office/powerpoint/2010/main" val="124129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336807" y="163343"/>
            <a:ext cx="10743406" cy="630470"/>
          </a:xfrm>
        </p:spPr>
        <p:txBody>
          <a:bodyPr/>
          <a:lstStyle/>
          <a:p>
            <a:r>
              <a:rPr lang="en-GB" dirty="0"/>
              <a:t>Recruitment and retention challenges in hard to fill sites</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p:txBody>
          <a:bodyPr/>
          <a:lstStyle/>
          <a:p>
            <a:pPr fontAlgn="base"/>
            <a:r>
              <a:rPr lang="en-GB" dirty="0"/>
              <a:t> </a:t>
            </a:r>
          </a:p>
          <a:p>
            <a:r>
              <a:rPr lang="en-GB" dirty="0"/>
              <a:t> </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smtClean="0"/>
              <a:pPr/>
              <a:t>23</a:t>
            </a:fld>
            <a:endParaRPr lang="en-GB" dirty="0"/>
          </a:p>
        </p:txBody>
      </p:sp>
      <p:sp>
        <p:nvSpPr>
          <p:cNvPr id="7" name="Rectangle 6">
            <a:extLst>
              <a:ext uri="{FF2B5EF4-FFF2-40B4-BE49-F238E27FC236}">
                <a16:creationId xmlns:a16="http://schemas.microsoft.com/office/drawing/2014/main" id="{65C83674-3013-4438-A440-68687B0D0673}"/>
              </a:ext>
            </a:extLst>
          </p:cNvPr>
          <p:cNvSpPr/>
          <p:nvPr/>
        </p:nvSpPr>
        <p:spPr>
          <a:xfrm>
            <a:off x="267860" y="793813"/>
            <a:ext cx="9578511" cy="5078313"/>
          </a:xfrm>
          <a:prstGeom prst="rect">
            <a:avLst/>
          </a:prstGeom>
        </p:spPr>
        <p:txBody>
          <a:bodyPr wrap="square">
            <a:spAutoFit/>
          </a:bodyPr>
          <a:lstStyle/>
          <a:p>
            <a:r>
              <a:rPr lang="en-GB" b="1" dirty="0">
                <a:solidFill>
                  <a:srgbClr val="008000"/>
                </a:solidFill>
              </a:rPr>
              <a:t>Six common drivers of recruitment and retention challenges across the Hard to Fill sites have been identified</a:t>
            </a:r>
            <a:endParaRPr lang="en-GB" b="1" dirty="0"/>
          </a:p>
          <a:p>
            <a:pPr marL="800100" lvl="1" indent="-342900">
              <a:buAutoNum type="arabicPeriod"/>
            </a:pPr>
            <a:r>
              <a:rPr lang="en-GB" dirty="0"/>
              <a:t>Pay dissatisfaction</a:t>
            </a:r>
          </a:p>
          <a:p>
            <a:pPr marL="800100" lvl="1" indent="-342900">
              <a:buAutoNum type="arabicPeriod"/>
            </a:pPr>
            <a:r>
              <a:rPr lang="en-GB" dirty="0"/>
              <a:t>Newly Qualified Officer (NQOs) attrition</a:t>
            </a:r>
          </a:p>
          <a:p>
            <a:pPr marL="800100" lvl="1" indent="-342900">
              <a:buAutoNum type="arabicPeriod"/>
            </a:pPr>
            <a:r>
              <a:rPr lang="en-GB" dirty="0"/>
              <a:t>High Caseloads</a:t>
            </a:r>
          </a:p>
          <a:p>
            <a:pPr marL="800100" lvl="1" indent="-342900">
              <a:buAutoNum type="arabicPeriod"/>
            </a:pPr>
            <a:r>
              <a:rPr lang="en-GB" dirty="0"/>
              <a:t>Lack of career progression</a:t>
            </a:r>
          </a:p>
          <a:p>
            <a:pPr marL="800100" lvl="1" indent="-342900">
              <a:buAutoNum type="arabicPeriod"/>
            </a:pPr>
            <a:r>
              <a:rPr lang="en-GB" dirty="0"/>
              <a:t>Wellbeing </a:t>
            </a:r>
          </a:p>
          <a:p>
            <a:pPr marL="800100" lvl="1" indent="-342900">
              <a:buAutoNum type="arabicPeriod"/>
            </a:pPr>
            <a:r>
              <a:rPr lang="en-GB" dirty="0"/>
              <a:t>Bullying, Harassment and Discrimination (BHD)</a:t>
            </a:r>
          </a:p>
          <a:p>
            <a:endParaRPr lang="en-GB" dirty="0"/>
          </a:p>
          <a:p>
            <a:r>
              <a:rPr lang="en-GB" b="1" dirty="0">
                <a:solidFill>
                  <a:srgbClr val="008000"/>
                </a:solidFill>
              </a:rPr>
              <a:t>Work is underway to these address challenges and reduce attrition, including</a:t>
            </a:r>
          </a:p>
          <a:p>
            <a:pPr marL="742950" lvl="1" indent="-285750">
              <a:buFont typeface="Arial" panose="020B0604020202020204" pitchFamily="34" charset="0"/>
              <a:buChar char="•"/>
            </a:pPr>
            <a:r>
              <a:rPr lang="en-GB" dirty="0"/>
              <a:t>Collaborating with new PDU heads post unification to ensure a clear understanding of local challenges and understand immediate need</a:t>
            </a:r>
          </a:p>
          <a:p>
            <a:pPr marL="742950" lvl="1" indent="-285750">
              <a:buFont typeface="Arial" panose="020B0604020202020204" pitchFamily="34" charset="0"/>
              <a:buChar char="•"/>
            </a:pPr>
            <a:r>
              <a:rPr lang="en-GB" dirty="0"/>
              <a:t>Engaging with the Effective Practice and Service Improvement Group (EPSIG) and prison colleagues to ensure staff retention is aligned</a:t>
            </a:r>
          </a:p>
          <a:p>
            <a:pPr marL="742950" lvl="1" indent="-285750">
              <a:buFont typeface="Arial" panose="020B0604020202020204" pitchFamily="34" charset="0"/>
              <a:buChar char="•"/>
            </a:pPr>
            <a:r>
              <a:rPr lang="en-GB" dirty="0"/>
              <a:t>Improving the retention of newly qualified Probation Offices (NQOs)</a:t>
            </a:r>
          </a:p>
          <a:p>
            <a:pPr marL="742950" lvl="1" indent="-285750">
              <a:buFont typeface="Arial" panose="020B0604020202020204" pitchFamily="34" charset="0"/>
              <a:buChar char="•"/>
            </a:pPr>
            <a:r>
              <a:rPr lang="en-GB" dirty="0"/>
              <a:t>Exit interview process updated to monitor factors driving attrition</a:t>
            </a:r>
          </a:p>
          <a:p>
            <a:pPr marL="742950" lvl="1" indent="-285750">
              <a:buFont typeface="Arial" panose="020B0604020202020204" pitchFamily="34" charset="0"/>
              <a:buChar char="•"/>
            </a:pPr>
            <a:r>
              <a:rPr lang="en-GB" dirty="0"/>
              <a:t>Launched three career pathways to improve the retention of staff approaching retirement</a:t>
            </a:r>
          </a:p>
        </p:txBody>
      </p:sp>
      <p:sp>
        <p:nvSpPr>
          <p:cNvPr id="8" name="Rectangle 7">
            <a:extLst>
              <a:ext uri="{FF2B5EF4-FFF2-40B4-BE49-F238E27FC236}">
                <a16:creationId xmlns:a16="http://schemas.microsoft.com/office/drawing/2014/main" id="{1B2EE826-F0D8-4CC3-9520-614353DDBE62}"/>
              </a:ext>
            </a:extLst>
          </p:cNvPr>
          <p:cNvSpPr/>
          <p:nvPr/>
        </p:nvSpPr>
        <p:spPr>
          <a:xfrm>
            <a:off x="0" y="6043381"/>
            <a:ext cx="8826026" cy="369332"/>
          </a:xfrm>
          <a:prstGeom prst="rect">
            <a:avLst/>
          </a:prstGeom>
        </p:spPr>
        <p:txBody>
          <a:bodyPr wrap="square">
            <a:spAutoFit/>
          </a:bodyPr>
          <a:lstStyle/>
          <a:p>
            <a:pPr algn="ctr"/>
            <a:r>
              <a:rPr lang="en-GB" b="1" dirty="0"/>
              <a:t>For more information email:  </a:t>
            </a:r>
            <a:r>
              <a:rPr lang="en-GB" b="1" dirty="0">
                <a:solidFill>
                  <a:srgbClr val="0099CC"/>
                </a:solidFill>
              </a:rPr>
              <a:t>PWPRecruitmentRetentionPolicy@justice.gov.uk</a:t>
            </a:r>
          </a:p>
        </p:txBody>
      </p:sp>
      <p:pic>
        <p:nvPicPr>
          <p:cNvPr id="12" name="Picture 11" descr="A group of people posing for a photo&#10;&#10;Description automatically generated">
            <a:extLst>
              <a:ext uri="{FF2B5EF4-FFF2-40B4-BE49-F238E27FC236}">
                <a16:creationId xmlns:a16="http://schemas.microsoft.com/office/drawing/2014/main" id="{82135D29-47E4-4169-991D-E4704E0744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119" b="18517"/>
          <a:stretch/>
        </p:blipFill>
        <p:spPr>
          <a:xfrm>
            <a:off x="8159855" y="1138163"/>
            <a:ext cx="3748199" cy="2449948"/>
          </a:xfrm>
          <a:prstGeom prst="rect">
            <a:avLst/>
          </a:prstGeom>
        </p:spPr>
      </p:pic>
      <p:sp>
        <p:nvSpPr>
          <p:cNvPr id="9" name="TextBox 8">
            <a:extLst>
              <a:ext uri="{FF2B5EF4-FFF2-40B4-BE49-F238E27FC236}">
                <a16:creationId xmlns:a16="http://schemas.microsoft.com/office/drawing/2014/main" id="{D03D9DAC-E261-4822-AF60-D3C6552BC746}"/>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330333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259206" y="112434"/>
            <a:ext cx="10743406" cy="630470"/>
          </a:xfrm>
        </p:spPr>
        <p:txBody>
          <a:bodyPr/>
          <a:lstStyle/>
          <a:p>
            <a:r>
              <a:rPr lang="en-GB" dirty="0"/>
              <a:t>Probation pay</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259206" y="936530"/>
            <a:ext cx="7211901" cy="4612552"/>
          </a:xfrm>
        </p:spPr>
        <p:txBody>
          <a:bodyPr/>
          <a:lstStyle/>
          <a:p>
            <a:pPr marL="342900" indent="-342900">
              <a:buFont typeface="Arial" panose="020B0604020202020204" pitchFamily="34" charset="0"/>
              <a:buChar char="•"/>
            </a:pPr>
            <a:r>
              <a:rPr lang="en-GB" sz="2000" dirty="0"/>
              <a:t>The Probation Workforce team is developing communication around the Probation Pay Award and Pay Reform </a:t>
            </a:r>
          </a:p>
          <a:p>
            <a:pPr marL="342900" indent="-342900">
              <a:buFont typeface="Arial" panose="020B0604020202020204" pitchFamily="34" charset="0"/>
              <a:buChar char="•"/>
            </a:pPr>
            <a:r>
              <a:rPr lang="en-GB" sz="2000" dirty="0"/>
              <a:t>This includes:</a:t>
            </a:r>
          </a:p>
          <a:p>
            <a:pPr marL="846900" lvl="2" indent="-342900"/>
            <a:r>
              <a:rPr lang="en-GB" sz="2000" dirty="0"/>
              <a:t>An </a:t>
            </a:r>
            <a:r>
              <a:rPr lang="en-GB" sz="2000" u="sng" dirty="0">
                <a:hlinkClick r:id="rId2"/>
              </a:rPr>
              <a:t>intranet blog</a:t>
            </a:r>
            <a:r>
              <a:rPr lang="en-GB" sz="2000" dirty="0"/>
              <a:t> from Ian Barrow, Executive Director Probation Workforce Programme, about the latest position on the probation pay award</a:t>
            </a:r>
          </a:p>
          <a:p>
            <a:pPr marL="846900" lvl="2" indent="-342900"/>
            <a:r>
              <a:rPr lang="en-GB" sz="2000" dirty="0"/>
              <a:t>Updates to the </a:t>
            </a:r>
            <a:r>
              <a:rPr lang="en-GB" sz="2000" u="sng" dirty="0">
                <a:hlinkClick r:id="rId3"/>
              </a:rPr>
              <a:t>Probation Pay</a:t>
            </a:r>
            <a:r>
              <a:rPr lang="en-GB" sz="2000" dirty="0"/>
              <a:t> intranet page and news articles, all intended to keep staff informed on the latest developments</a:t>
            </a:r>
          </a:p>
          <a:p>
            <a:endParaRPr lang="en-GB" sz="2000" dirty="0"/>
          </a:p>
          <a:p>
            <a:endParaRPr lang="en-GB" sz="2000" dirty="0"/>
          </a:p>
          <a:p>
            <a:endParaRPr lang="en-GB" sz="2000" dirty="0"/>
          </a:p>
          <a:p>
            <a:endParaRPr lang="en-GB" sz="2000" dirty="0"/>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smtClean="0"/>
              <a:pPr/>
              <a:t>24</a:t>
            </a:fld>
            <a:endParaRPr lang="en-GB" dirty="0"/>
          </a:p>
        </p:txBody>
      </p:sp>
      <p:pic>
        <p:nvPicPr>
          <p:cNvPr id="9" name="Picture 8">
            <a:extLst>
              <a:ext uri="{FF2B5EF4-FFF2-40B4-BE49-F238E27FC236}">
                <a16:creationId xmlns:a16="http://schemas.microsoft.com/office/drawing/2014/main" id="{DDC8A01E-43D9-4E87-88FD-D05BEC0E8DEF}"/>
              </a:ext>
            </a:extLst>
          </p:cNvPr>
          <p:cNvPicPr>
            <a:picLocks noChangeAspect="1"/>
          </p:cNvPicPr>
          <p:nvPr/>
        </p:nvPicPr>
        <p:blipFill>
          <a:blip r:embed="rId4"/>
          <a:stretch>
            <a:fillRect/>
          </a:stretch>
        </p:blipFill>
        <p:spPr>
          <a:xfrm>
            <a:off x="8471779" y="742904"/>
            <a:ext cx="3001516" cy="3786431"/>
          </a:xfrm>
          <a:prstGeom prst="rect">
            <a:avLst/>
          </a:prstGeom>
        </p:spPr>
      </p:pic>
      <p:sp>
        <p:nvSpPr>
          <p:cNvPr id="8" name="TextBox 7">
            <a:extLst>
              <a:ext uri="{FF2B5EF4-FFF2-40B4-BE49-F238E27FC236}">
                <a16:creationId xmlns:a16="http://schemas.microsoft.com/office/drawing/2014/main" id="{AFC6FADC-AFC8-47E2-9E2B-94227CEF09C1}"/>
              </a:ext>
            </a:extLst>
          </p:cNvPr>
          <p:cNvSpPr txBox="1"/>
          <p:nvPr/>
        </p:nvSpPr>
        <p:spPr>
          <a:xfrm>
            <a:off x="7807197" y="4649466"/>
            <a:ext cx="4330681" cy="923330"/>
          </a:xfrm>
          <a:prstGeom prst="rect">
            <a:avLst/>
          </a:prstGeom>
          <a:solidFill>
            <a:srgbClr val="339966"/>
          </a:solidFill>
          <a:ln>
            <a:noFill/>
          </a:ln>
          <a:effectLst/>
        </p:spPr>
        <p:txBody>
          <a:bodyPr wrap="square" rtlCol="0">
            <a:spAutoFit/>
          </a:bodyPr>
          <a:lstStyle/>
          <a:p>
            <a:pPr algn="ctr"/>
            <a:r>
              <a:rPr lang="en-GB" dirty="0">
                <a:solidFill>
                  <a:schemeClr val="bg1"/>
                </a:solidFill>
                <a:latin typeface="+mj-lt"/>
              </a:rPr>
              <a:t>Part of the </a:t>
            </a:r>
            <a:r>
              <a:rPr lang="en-GB" b="1" dirty="0">
                <a:solidFill>
                  <a:schemeClr val="bg1"/>
                </a:solidFill>
                <a:latin typeface="+mj-lt"/>
              </a:rPr>
              <a:t>Probation Workforce Strategy’s </a:t>
            </a:r>
            <a:r>
              <a:rPr lang="en-GB" dirty="0">
                <a:solidFill>
                  <a:schemeClr val="bg1"/>
                </a:solidFill>
                <a:latin typeface="+mj-lt"/>
              </a:rPr>
              <a:t>commitment to attract and retain talented people</a:t>
            </a:r>
          </a:p>
        </p:txBody>
      </p:sp>
      <p:sp>
        <p:nvSpPr>
          <p:cNvPr id="7" name="TextBox 6">
            <a:extLst>
              <a:ext uri="{FF2B5EF4-FFF2-40B4-BE49-F238E27FC236}">
                <a16:creationId xmlns:a16="http://schemas.microsoft.com/office/drawing/2014/main" id="{F5606E8A-7FE8-4DF7-9529-0F968774C8F9}"/>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1883605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731980" y="201509"/>
            <a:ext cx="10743406" cy="630470"/>
          </a:xfrm>
        </p:spPr>
        <p:txBody>
          <a:bodyPr/>
          <a:lstStyle/>
          <a:p>
            <a:r>
              <a:rPr lang="en-GB" dirty="0"/>
              <a:t>Job Evaluation Scheme (JES) update</a:t>
            </a:r>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25</a:t>
            </a:fld>
            <a:endParaRPr lang="en-GB" dirty="0"/>
          </a:p>
        </p:txBody>
      </p:sp>
      <p:sp>
        <p:nvSpPr>
          <p:cNvPr id="4" name="Rectangle 3">
            <a:extLst>
              <a:ext uri="{FF2B5EF4-FFF2-40B4-BE49-F238E27FC236}">
                <a16:creationId xmlns:a16="http://schemas.microsoft.com/office/drawing/2014/main" id="{FDB320AF-E896-4339-BA2D-6C8734F19733}"/>
              </a:ext>
            </a:extLst>
          </p:cNvPr>
          <p:cNvSpPr/>
          <p:nvPr/>
        </p:nvSpPr>
        <p:spPr>
          <a:xfrm>
            <a:off x="644892" y="890598"/>
            <a:ext cx="11305022" cy="5878532"/>
          </a:xfrm>
          <a:prstGeom prst="rect">
            <a:avLst/>
          </a:prstGeom>
        </p:spPr>
        <p:txBody>
          <a:bodyPr wrap="square">
            <a:spAutoFit/>
          </a:bodyPr>
          <a:lstStyle/>
          <a:p>
            <a:r>
              <a:rPr lang="en-GB" sz="2000" b="1" dirty="0">
                <a:solidFill>
                  <a:srgbClr val="008000"/>
                </a:solidFill>
              </a:rPr>
              <a:t>Background – the JES review</a:t>
            </a:r>
          </a:p>
          <a:p>
            <a:pPr marL="285750" indent="-285750">
              <a:buFont typeface="Arial" panose="020B0604020202020204" pitchFamily="34" charset="0"/>
              <a:buChar char="•"/>
            </a:pPr>
            <a:r>
              <a:rPr lang="en-GB" sz="2000" dirty="0"/>
              <a:t>A number of probation roles have been evaluated lower than the anticipated banding with the new unified operation model which has initiated pending appeals and review for a number of roles</a:t>
            </a:r>
          </a:p>
          <a:p>
            <a:pPr marL="285750" indent="-285750">
              <a:buFont typeface="Arial" panose="020B0604020202020204" pitchFamily="34" charset="0"/>
              <a:buChar char="•"/>
            </a:pPr>
            <a:r>
              <a:rPr lang="en-GB" sz="2000" dirty="0"/>
              <a:t>A JES process review, undertaken jointly with trade unions, was completed in July 2021 (probation roles)</a:t>
            </a:r>
          </a:p>
          <a:p>
            <a:pPr marL="285750" indent="-285750">
              <a:buFont typeface="Arial" panose="020B0604020202020204" pitchFamily="34" charset="0"/>
              <a:buChar char="•"/>
            </a:pPr>
            <a:r>
              <a:rPr lang="en-GB" sz="2000" dirty="0"/>
              <a:t>The review highlighted a number of learning points in relation to different themes and factors</a:t>
            </a:r>
          </a:p>
          <a:p>
            <a:pPr marL="285750" indent="-285750">
              <a:buFont typeface="Arial" panose="020B0604020202020204" pitchFamily="34" charset="0"/>
              <a:buChar char="•"/>
            </a:pPr>
            <a:r>
              <a:rPr lang="en-GB" sz="2000" dirty="0"/>
              <a:t>The review generated a range of short and medium term recommendations</a:t>
            </a:r>
          </a:p>
          <a:p>
            <a:pPr marL="285750" indent="-285750">
              <a:buFont typeface="Arial" panose="020B0604020202020204" pitchFamily="34" charset="0"/>
              <a:buChar char="•"/>
            </a:pPr>
            <a:r>
              <a:rPr lang="en-GB" sz="2000" dirty="0"/>
              <a:t>The short term recommendations will initially support those roles immediately preparing for appeal / review</a:t>
            </a:r>
          </a:p>
          <a:p>
            <a:endParaRPr lang="en-GB" sz="2000" dirty="0"/>
          </a:p>
          <a:p>
            <a:r>
              <a:rPr lang="en-GB" sz="2000" b="1" dirty="0">
                <a:solidFill>
                  <a:srgbClr val="008000"/>
                </a:solidFill>
              </a:rPr>
              <a:t>Immediate post review activities</a:t>
            </a:r>
          </a:p>
          <a:p>
            <a:pPr marL="285750" indent="-285750">
              <a:buFont typeface="Arial" panose="020B0604020202020204" pitchFamily="34" charset="0"/>
              <a:buChar char="•"/>
            </a:pPr>
            <a:r>
              <a:rPr lang="en-GB" sz="2000" dirty="0"/>
              <a:t>The Probation Workforce Programme board agreed the review and its recommendations on 2 August 2021</a:t>
            </a:r>
          </a:p>
          <a:p>
            <a:pPr marL="285750" indent="-285750">
              <a:buFont typeface="Arial" panose="020B0604020202020204" pitchFamily="34" charset="0"/>
              <a:buChar char="•"/>
            </a:pPr>
            <a:r>
              <a:rPr lang="en-GB" sz="2000" dirty="0"/>
              <a:t>The review, and its recommendations, were shared with key stakeholders</a:t>
            </a:r>
          </a:p>
          <a:p>
            <a:pPr marL="285750" indent="-285750">
              <a:buFont typeface="Arial" panose="020B0604020202020204" pitchFamily="34" charset="0"/>
              <a:buChar char="•"/>
            </a:pPr>
            <a:r>
              <a:rPr lang="en-GB" sz="2000" dirty="0"/>
              <a:t>Briefings to key stakeholders to outline review findings completed in August 2021</a:t>
            </a:r>
          </a:p>
          <a:p>
            <a:pPr marL="285750" indent="-285750">
              <a:buFont typeface="Arial" panose="020B0604020202020204" pitchFamily="34" charset="0"/>
              <a:buChar char="•"/>
            </a:pPr>
            <a:r>
              <a:rPr lang="en-GB" sz="2000" dirty="0"/>
              <a:t>Resource, to oversee delivery of the short term recommendations identified</a:t>
            </a:r>
          </a:p>
          <a:p>
            <a:pPr marL="285750" indent="-285750">
              <a:buFont typeface="Arial" panose="020B0604020202020204" pitchFamily="34" charset="0"/>
              <a:buChar char="•"/>
            </a:pPr>
            <a:endParaRPr lang="en-GB" dirty="0">
              <a:cs typeface="Arial"/>
            </a:endParaRPr>
          </a:p>
          <a:p>
            <a:endParaRPr lang="en-GB" dirty="0">
              <a:cs typeface="Arial"/>
            </a:endParaRPr>
          </a:p>
        </p:txBody>
      </p:sp>
      <p:sp>
        <p:nvSpPr>
          <p:cNvPr id="6" name="TextBox 5">
            <a:extLst>
              <a:ext uri="{FF2B5EF4-FFF2-40B4-BE49-F238E27FC236}">
                <a16:creationId xmlns:a16="http://schemas.microsoft.com/office/drawing/2014/main" id="{07B02886-C3AF-4E66-A924-AF137DD38529}"/>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178529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504173" y="54247"/>
            <a:ext cx="10743406" cy="630470"/>
          </a:xfrm>
        </p:spPr>
        <p:txBody>
          <a:bodyPr/>
          <a:lstStyle/>
          <a:p>
            <a:r>
              <a:rPr lang="en-GB" dirty="0"/>
              <a:t>Job Evaluation Scheme (JES) update</a:t>
            </a:r>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26</a:t>
            </a:fld>
            <a:endParaRPr lang="en-GB" dirty="0"/>
          </a:p>
        </p:txBody>
      </p:sp>
      <p:sp>
        <p:nvSpPr>
          <p:cNvPr id="4" name="Rectangle 3">
            <a:extLst>
              <a:ext uri="{FF2B5EF4-FFF2-40B4-BE49-F238E27FC236}">
                <a16:creationId xmlns:a16="http://schemas.microsoft.com/office/drawing/2014/main" id="{FDB320AF-E896-4339-BA2D-6C8734F19733}"/>
              </a:ext>
            </a:extLst>
          </p:cNvPr>
          <p:cNvSpPr/>
          <p:nvPr/>
        </p:nvSpPr>
        <p:spPr>
          <a:xfrm>
            <a:off x="427971" y="771804"/>
            <a:ext cx="11633400" cy="5401479"/>
          </a:xfrm>
          <a:prstGeom prst="rect">
            <a:avLst/>
          </a:prstGeom>
        </p:spPr>
        <p:txBody>
          <a:bodyPr wrap="square">
            <a:spAutoFit/>
          </a:bodyPr>
          <a:lstStyle/>
          <a:p>
            <a:r>
              <a:rPr lang="en-GB" sz="1900" b="1" dirty="0">
                <a:solidFill>
                  <a:srgbClr val="008000"/>
                </a:solidFill>
              </a:rPr>
              <a:t>Current activities</a:t>
            </a:r>
          </a:p>
          <a:p>
            <a:pPr marL="285750" indent="-285750">
              <a:buFont typeface="Arial" panose="020B0604020202020204" pitchFamily="34" charset="0"/>
              <a:buChar char="•"/>
            </a:pPr>
            <a:r>
              <a:rPr lang="en-GB" dirty="0"/>
              <a:t>A job evaluation management group (JEMG) has been established, centrally led by PWP</a:t>
            </a:r>
          </a:p>
          <a:p>
            <a:pPr marL="285750" indent="-285750">
              <a:buFont typeface="Arial" panose="020B0604020202020204" pitchFamily="34" charset="0"/>
              <a:buChar char="•"/>
            </a:pPr>
            <a:r>
              <a:rPr lang="en-GB" dirty="0"/>
              <a:t>JEMG will oversee and co ordinate implementation of the short term recommendations of the recent review</a:t>
            </a:r>
          </a:p>
          <a:p>
            <a:pPr marL="285750" indent="-285750">
              <a:buFont typeface="Arial" panose="020B0604020202020204" pitchFamily="34" charset="0"/>
              <a:buChar char="•"/>
            </a:pPr>
            <a:r>
              <a:rPr lang="en-GB" dirty="0"/>
              <a:t>Mapping of all roles operating in probation regions, categorised by JES status, e.g., ‘not required’, ‘awaiting review’ through to ‘high priority job evaluation requirement’;   this is aimed at providing co ordinated oversight of JES activity across probation nationally, reassurance to all stakeholders, and a road map to complete all related JES activity to support delivery of the TOM</a:t>
            </a:r>
          </a:p>
          <a:p>
            <a:pPr marL="285750" indent="-285750">
              <a:buFont typeface="Arial" panose="020B0604020202020204" pitchFamily="34" charset="0"/>
              <a:buChar char="•"/>
            </a:pPr>
            <a:r>
              <a:rPr lang="en-GB" dirty="0"/>
              <a:t>JEMG is currently focussing on the highest priority roles that are preparing for appeal / review</a:t>
            </a:r>
          </a:p>
          <a:p>
            <a:pPr marL="285750" indent="-285750">
              <a:buFont typeface="Arial" panose="020B0604020202020204" pitchFamily="34" charset="0"/>
              <a:buChar char="•"/>
            </a:pPr>
            <a:r>
              <a:rPr lang="en-GB" dirty="0"/>
              <a:t>The ‘high priority job evaluation requirement’ status currently applies to:  Head of UPW;  UPW Operations Manager;  Head of Programmes;  Programme Manager;  Treatment Manager;  Performance Manager</a:t>
            </a:r>
          </a:p>
          <a:p>
            <a:pPr marL="285750" indent="-285750">
              <a:buFont typeface="Arial" panose="020B0604020202020204" pitchFamily="34" charset="0"/>
              <a:buChar char="•"/>
            </a:pPr>
            <a:r>
              <a:rPr lang="en-GB" dirty="0"/>
              <a:t>Regular engagement with trade unions is ongoing in a number of forums</a:t>
            </a:r>
          </a:p>
          <a:p>
            <a:pPr marL="285750" indent="-285750">
              <a:buFont typeface="Arial" panose="020B0604020202020204" pitchFamily="34" charset="0"/>
              <a:buChar char="•"/>
            </a:pPr>
            <a:endParaRPr lang="en-GB" sz="1900" dirty="0"/>
          </a:p>
          <a:p>
            <a:r>
              <a:rPr lang="en-GB" sz="1900" b="1" dirty="0">
                <a:solidFill>
                  <a:srgbClr val="008000"/>
                </a:solidFill>
              </a:rPr>
              <a:t>Communication activities</a:t>
            </a:r>
            <a:endParaRPr lang="en-GB" sz="1900" dirty="0"/>
          </a:p>
          <a:p>
            <a:pPr marL="285750" indent="-285750">
              <a:buFont typeface="Arial" panose="020B0604020202020204" pitchFamily="34" charset="0"/>
              <a:buChar char="•"/>
            </a:pPr>
            <a:r>
              <a:rPr lang="en-GB" dirty="0"/>
              <a:t>RPDs will be kept up to date with progress of appeal and review submissions</a:t>
            </a:r>
          </a:p>
          <a:p>
            <a:pPr marL="285750" indent="-285750">
              <a:buFont typeface="Arial" panose="020B0604020202020204" pitchFamily="34" charset="0"/>
              <a:buChar char="•"/>
            </a:pPr>
            <a:r>
              <a:rPr lang="en-GB" dirty="0"/>
              <a:t>RPDs will be invited to provide feedback on key documentation (JD / JDQ) prior to panel submission</a:t>
            </a:r>
          </a:p>
          <a:p>
            <a:pPr marL="285750" indent="-285750">
              <a:buFont typeface="Arial" panose="020B0604020202020204" pitchFamily="34" charset="0"/>
              <a:buChar char="•"/>
            </a:pPr>
            <a:r>
              <a:rPr lang="en-GB" dirty="0"/>
              <a:t>A functional mailbox will be created to allow staff to engage directly with JEMG</a:t>
            </a:r>
          </a:p>
          <a:p>
            <a:pPr marL="285750" indent="-285750">
              <a:buFont typeface="Arial" panose="020B0604020202020204" pitchFamily="34" charset="0"/>
              <a:buChar char="•"/>
            </a:pPr>
            <a:r>
              <a:rPr lang="en-GB" dirty="0"/>
              <a:t>Consideration is being given to creation of a central repository of JES information</a:t>
            </a:r>
          </a:p>
          <a:p>
            <a:pPr marL="285750" indent="-285750">
              <a:buFont typeface="Arial" panose="020B0604020202020204" pitchFamily="34" charset="0"/>
              <a:buChar char="•"/>
            </a:pPr>
            <a:r>
              <a:rPr lang="en-GB" dirty="0"/>
              <a:t>Consideration is being given to using Probation News as another way to share updates and key messages</a:t>
            </a:r>
          </a:p>
          <a:p>
            <a:pPr marL="285750" indent="-285750">
              <a:buFont typeface="Arial" panose="020B0604020202020204" pitchFamily="34" charset="0"/>
              <a:buChar char="•"/>
            </a:pPr>
            <a:r>
              <a:rPr lang="en-GB" dirty="0"/>
              <a:t>An update letter, from Jim Barton, will be sent directly to affected staff by the end of August</a:t>
            </a:r>
          </a:p>
        </p:txBody>
      </p:sp>
      <p:sp>
        <p:nvSpPr>
          <p:cNvPr id="6" name="TextBox 5">
            <a:extLst>
              <a:ext uri="{FF2B5EF4-FFF2-40B4-BE49-F238E27FC236}">
                <a16:creationId xmlns:a16="http://schemas.microsoft.com/office/drawing/2014/main" id="{C81A3CCE-B138-4574-9225-F24B08C9DEB4}"/>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96043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716757" y="344793"/>
            <a:ext cx="10743406" cy="630470"/>
          </a:xfrm>
        </p:spPr>
        <p:txBody>
          <a:bodyPr/>
          <a:lstStyle/>
          <a:p>
            <a:r>
              <a:rPr lang="en-GB" dirty="0"/>
              <a:t>Job Evaluation Scheme (JES) update</a:t>
            </a:r>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27</a:t>
            </a:fld>
            <a:endParaRPr lang="en-GB" dirty="0"/>
          </a:p>
        </p:txBody>
      </p:sp>
      <p:sp>
        <p:nvSpPr>
          <p:cNvPr id="4" name="Rectangle 3">
            <a:extLst>
              <a:ext uri="{FF2B5EF4-FFF2-40B4-BE49-F238E27FC236}">
                <a16:creationId xmlns:a16="http://schemas.microsoft.com/office/drawing/2014/main" id="{FDB320AF-E896-4339-BA2D-6C8734F19733}"/>
              </a:ext>
            </a:extLst>
          </p:cNvPr>
          <p:cNvSpPr/>
          <p:nvPr/>
        </p:nvSpPr>
        <p:spPr>
          <a:xfrm>
            <a:off x="644892" y="988570"/>
            <a:ext cx="11305022" cy="1323439"/>
          </a:xfrm>
          <a:prstGeom prst="rect">
            <a:avLst/>
          </a:prstGeom>
        </p:spPr>
        <p:txBody>
          <a:bodyPr wrap="square">
            <a:spAutoFit/>
          </a:bodyPr>
          <a:lstStyle/>
          <a:p>
            <a:r>
              <a:rPr lang="en-GB" sz="2000" b="1" dirty="0">
                <a:solidFill>
                  <a:srgbClr val="008000"/>
                </a:solidFill>
              </a:rPr>
              <a:t>Next steps</a:t>
            </a:r>
            <a:endParaRPr lang="en-GB" sz="2000" dirty="0"/>
          </a:p>
          <a:p>
            <a:pPr marL="285750" indent="-285750">
              <a:buFont typeface="Arial" panose="020B0604020202020204" pitchFamily="34" charset="0"/>
              <a:buChar char="•"/>
            </a:pPr>
            <a:r>
              <a:rPr lang="en-GB" sz="2000" dirty="0"/>
              <a:t>Critical communication activities will be taken forward, e.g., letter to affected staff</a:t>
            </a:r>
          </a:p>
          <a:p>
            <a:pPr marL="285750" indent="-285750">
              <a:buFont typeface="Arial" panose="020B0604020202020204" pitchFamily="34" charset="0"/>
              <a:buChar char="•"/>
            </a:pPr>
            <a:r>
              <a:rPr lang="en-GB" sz="2000" dirty="0"/>
              <a:t>Complete appeal / review activity and submit final documentation to the panel</a:t>
            </a:r>
          </a:p>
          <a:p>
            <a:pPr marL="285750" indent="-285750">
              <a:buFont typeface="Arial" panose="020B0604020202020204" pitchFamily="34" charset="0"/>
              <a:buChar char="•"/>
            </a:pPr>
            <a:r>
              <a:rPr lang="en-GB" sz="2000" dirty="0"/>
              <a:t>Prioritise and support submissions for all other probation roles, overseen by JEMG</a:t>
            </a:r>
          </a:p>
        </p:txBody>
      </p:sp>
      <p:pic>
        <p:nvPicPr>
          <p:cNvPr id="6" name="Picture 8" descr="Image of male with arrows pointing to 'jobs'">
            <a:extLst>
              <a:ext uri="{FF2B5EF4-FFF2-40B4-BE49-F238E27FC236}">
                <a16:creationId xmlns:a16="http://schemas.microsoft.com/office/drawing/2014/main" id="{FB10E185-934C-44B7-B641-1CC28D579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48" y="3368945"/>
            <a:ext cx="3815675" cy="25004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2C2DFD-8F50-4586-8BC6-EC0927D9E794}"/>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1697585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DC388D-A6CE-4D47-887B-C1B40D077B0A}"/>
              </a:ext>
            </a:extLst>
          </p:cNvPr>
          <p:cNvSpPr>
            <a:spLocks noGrp="1"/>
          </p:cNvSpPr>
          <p:nvPr>
            <p:ph type="title"/>
          </p:nvPr>
        </p:nvSpPr>
        <p:spPr>
          <a:xfrm>
            <a:off x="443141" y="345908"/>
            <a:ext cx="12207066" cy="893299"/>
          </a:xfrm>
        </p:spPr>
        <p:txBody>
          <a:bodyPr>
            <a:normAutofit/>
          </a:bodyPr>
          <a:lstStyle/>
          <a:p>
            <a:r>
              <a:rPr lang="en-GB" dirty="0"/>
              <a:t>Job Evaluation Scheme (JES):  panel submission timeline, Priority 1 roles</a:t>
            </a:r>
          </a:p>
        </p:txBody>
      </p:sp>
      <p:sp>
        <p:nvSpPr>
          <p:cNvPr id="8" name="Rectangle: Rounded Corners 7">
            <a:extLst>
              <a:ext uri="{FF2B5EF4-FFF2-40B4-BE49-F238E27FC236}">
                <a16:creationId xmlns:a16="http://schemas.microsoft.com/office/drawing/2014/main" id="{D2E01C94-092E-43C3-8E94-70F3B0A4221A}"/>
              </a:ext>
            </a:extLst>
          </p:cNvPr>
          <p:cNvSpPr/>
          <p:nvPr/>
        </p:nvSpPr>
        <p:spPr>
          <a:xfrm>
            <a:off x="448731" y="4513312"/>
            <a:ext cx="1085430" cy="9435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Focus Groups Held with Role Holders</a:t>
            </a:r>
          </a:p>
        </p:txBody>
      </p:sp>
      <p:sp>
        <p:nvSpPr>
          <p:cNvPr id="9" name="Rectangle: Rounded Corners 8">
            <a:extLst>
              <a:ext uri="{FF2B5EF4-FFF2-40B4-BE49-F238E27FC236}">
                <a16:creationId xmlns:a16="http://schemas.microsoft.com/office/drawing/2014/main" id="{2C3C1FF9-D081-4221-91DF-FAF625164EBB}"/>
              </a:ext>
            </a:extLst>
          </p:cNvPr>
          <p:cNvSpPr/>
          <p:nvPr/>
        </p:nvSpPr>
        <p:spPr>
          <a:xfrm>
            <a:off x="1573709" y="4525235"/>
            <a:ext cx="1085430"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JD / JDQ Drafting Completed by JD Developer &amp; Shared with JES Team</a:t>
            </a:r>
          </a:p>
        </p:txBody>
      </p:sp>
      <p:sp>
        <p:nvSpPr>
          <p:cNvPr id="10" name="Rectangle: Rounded Corners 9">
            <a:extLst>
              <a:ext uri="{FF2B5EF4-FFF2-40B4-BE49-F238E27FC236}">
                <a16:creationId xmlns:a16="http://schemas.microsoft.com/office/drawing/2014/main" id="{8D41B1AB-E289-4405-A83A-5CD9A8787D2E}"/>
              </a:ext>
            </a:extLst>
          </p:cNvPr>
          <p:cNvSpPr/>
          <p:nvPr/>
        </p:nvSpPr>
        <p:spPr>
          <a:xfrm>
            <a:off x="2698687" y="4525235"/>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Indicative Banding Provided</a:t>
            </a:r>
          </a:p>
        </p:txBody>
      </p:sp>
      <p:sp>
        <p:nvSpPr>
          <p:cNvPr id="11" name="Rectangle: Rounded Corners 10">
            <a:extLst>
              <a:ext uri="{FF2B5EF4-FFF2-40B4-BE49-F238E27FC236}">
                <a16:creationId xmlns:a16="http://schemas.microsoft.com/office/drawing/2014/main" id="{8CF5F8B0-6BE4-440D-8EBA-6FD556FAD259}"/>
              </a:ext>
            </a:extLst>
          </p:cNvPr>
          <p:cNvSpPr/>
          <p:nvPr/>
        </p:nvSpPr>
        <p:spPr>
          <a:xfrm>
            <a:off x="1573709"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03/09/2021</a:t>
            </a:r>
          </a:p>
        </p:txBody>
      </p:sp>
      <p:sp>
        <p:nvSpPr>
          <p:cNvPr id="12" name="Rectangle: Rounded Corners 11">
            <a:extLst>
              <a:ext uri="{FF2B5EF4-FFF2-40B4-BE49-F238E27FC236}">
                <a16:creationId xmlns:a16="http://schemas.microsoft.com/office/drawing/2014/main" id="{2DB4FE8B-FBD4-4135-B8A3-9AA5FD7363BE}"/>
              </a:ext>
            </a:extLst>
          </p:cNvPr>
          <p:cNvSpPr/>
          <p:nvPr/>
        </p:nvSpPr>
        <p:spPr>
          <a:xfrm>
            <a:off x="448731" y="3720288"/>
            <a:ext cx="1085430" cy="3083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August</a:t>
            </a:r>
          </a:p>
        </p:txBody>
      </p:sp>
      <p:sp>
        <p:nvSpPr>
          <p:cNvPr id="13" name="TextBox 12">
            <a:extLst>
              <a:ext uri="{FF2B5EF4-FFF2-40B4-BE49-F238E27FC236}">
                <a16:creationId xmlns:a16="http://schemas.microsoft.com/office/drawing/2014/main" id="{22549FD8-61C1-493D-90CD-8F0EDB6DBB06}"/>
              </a:ext>
            </a:extLst>
          </p:cNvPr>
          <p:cNvSpPr txBox="1"/>
          <p:nvPr/>
        </p:nvSpPr>
        <p:spPr>
          <a:xfrm>
            <a:off x="565931" y="1007110"/>
            <a:ext cx="9176783" cy="2154436"/>
          </a:xfrm>
          <a:prstGeom prst="rect">
            <a:avLst/>
          </a:prstGeom>
          <a:noFill/>
        </p:spPr>
        <p:txBody>
          <a:bodyPr wrap="square" rtlCol="0">
            <a:spAutoFit/>
          </a:bodyPr>
          <a:lstStyle/>
          <a:p>
            <a:pPr marL="285750" indent="-285750">
              <a:buFont typeface="Arial" panose="020B0604020202020204" pitchFamily="34" charset="0"/>
              <a:buChar char="•"/>
            </a:pPr>
            <a:r>
              <a:rPr lang="en-GB" sz="2000" dirty="0"/>
              <a:t>Head of UPW</a:t>
            </a:r>
          </a:p>
          <a:p>
            <a:pPr marL="285750" indent="-285750">
              <a:buFont typeface="Arial" panose="020B0604020202020204" pitchFamily="34" charset="0"/>
              <a:buChar char="•"/>
            </a:pPr>
            <a:r>
              <a:rPr lang="en-GB" sz="2000" dirty="0"/>
              <a:t>UPW Operations Manager</a:t>
            </a:r>
          </a:p>
          <a:p>
            <a:pPr marL="285750" indent="-285750">
              <a:buFont typeface="Arial" panose="020B0604020202020204" pitchFamily="34" charset="0"/>
              <a:buChar char="•"/>
            </a:pPr>
            <a:r>
              <a:rPr lang="en-GB" sz="2000" dirty="0"/>
              <a:t>Head of Programmes</a:t>
            </a:r>
          </a:p>
          <a:p>
            <a:pPr marL="285750" indent="-285750">
              <a:buFont typeface="Arial" panose="020B0604020202020204" pitchFamily="34" charset="0"/>
              <a:buChar char="•"/>
            </a:pPr>
            <a:r>
              <a:rPr lang="en-GB" sz="2000" dirty="0"/>
              <a:t>Programme Manager</a:t>
            </a:r>
          </a:p>
          <a:p>
            <a:pPr marL="285750" indent="-285750">
              <a:buFont typeface="Arial" panose="020B0604020202020204" pitchFamily="34" charset="0"/>
              <a:buChar char="•"/>
            </a:pPr>
            <a:r>
              <a:rPr lang="en-GB" sz="2000" dirty="0"/>
              <a:t>Treatment Manager</a:t>
            </a:r>
          </a:p>
          <a:p>
            <a:pPr marL="285750" indent="-285750">
              <a:buFont typeface="Arial" panose="020B0604020202020204" pitchFamily="34" charset="0"/>
              <a:buChar char="•"/>
            </a:pPr>
            <a:r>
              <a:rPr lang="en-GB" sz="2000" dirty="0"/>
              <a:t>Performance Manager;  (this role is likely to run one week behind other roles</a:t>
            </a:r>
          </a:p>
          <a:p>
            <a:endParaRPr lang="en-GB" sz="1400" dirty="0">
              <a:latin typeface="+mj-lt"/>
            </a:endParaRPr>
          </a:p>
        </p:txBody>
      </p:sp>
      <p:sp>
        <p:nvSpPr>
          <p:cNvPr id="14" name="Rectangle: Rounded Corners 13">
            <a:extLst>
              <a:ext uri="{FF2B5EF4-FFF2-40B4-BE49-F238E27FC236}">
                <a16:creationId xmlns:a16="http://schemas.microsoft.com/office/drawing/2014/main" id="{E41D376C-E08D-43CA-B03C-925BD6E5DA5F}"/>
              </a:ext>
            </a:extLst>
          </p:cNvPr>
          <p:cNvSpPr/>
          <p:nvPr/>
        </p:nvSpPr>
        <p:spPr>
          <a:xfrm>
            <a:off x="3828537" y="4512078"/>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Job Evaluation Management Group (JEMG) Sign Off / Give Clearance</a:t>
            </a:r>
          </a:p>
        </p:txBody>
      </p:sp>
      <p:sp>
        <p:nvSpPr>
          <p:cNvPr id="15" name="Rectangle: Rounded Corners 14">
            <a:extLst>
              <a:ext uri="{FF2B5EF4-FFF2-40B4-BE49-F238E27FC236}">
                <a16:creationId xmlns:a16="http://schemas.microsoft.com/office/drawing/2014/main" id="{3E54B18D-B680-499A-A8C6-537A4535F7FB}"/>
              </a:ext>
            </a:extLst>
          </p:cNvPr>
          <p:cNvSpPr/>
          <p:nvPr/>
        </p:nvSpPr>
        <p:spPr>
          <a:xfrm>
            <a:off x="4953514" y="4525235"/>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Deputy Director Sign Off / Give Clearance</a:t>
            </a:r>
          </a:p>
        </p:txBody>
      </p:sp>
      <p:sp>
        <p:nvSpPr>
          <p:cNvPr id="16" name="Rectangle: Rounded Corners 15">
            <a:extLst>
              <a:ext uri="{FF2B5EF4-FFF2-40B4-BE49-F238E27FC236}">
                <a16:creationId xmlns:a16="http://schemas.microsoft.com/office/drawing/2014/main" id="{AC4E3C72-E334-41E1-B0FD-945F421813C4}"/>
              </a:ext>
            </a:extLst>
          </p:cNvPr>
          <p:cNvSpPr/>
          <p:nvPr/>
        </p:nvSpPr>
        <p:spPr>
          <a:xfrm>
            <a:off x="6078491" y="4525235"/>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28 Day TU Consultation Commences</a:t>
            </a:r>
          </a:p>
        </p:txBody>
      </p:sp>
      <p:sp>
        <p:nvSpPr>
          <p:cNvPr id="17" name="Rectangle: Rounded Corners 16">
            <a:extLst>
              <a:ext uri="{FF2B5EF4-FFF2-40B4-BE49-F238E27FC236}">
                <a16:creationId xmlns:a16="http://schemas.microsoft.com/office/drawing/2014/main" id="{47521FD6-4FDE-4B6A-B6F9-3F323A693314}"/>
              </a:ext>
            </a:extLst>
          </p:cNvPr>
          <p:cNvSpPr/>
          <p:nvPr/>
        </p:nvSpPr>
        <p:spPr>
          <a:xfrm>
            <a:off x="7203468" y="4512078"/>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Wider Stakeholder Consultation Commences e.g. RPDs</a:t>
            </a:r>
          </a:p>
        </p:txBody>
      </p:sp>
      <p:sp>
        <p:nvSpPr>
          <p:cNvPr id="18" name="Rectangle: Rounded Corners 17">
            <a:extLst>
              <a:ext uri="{FF2B5EF4-FFF2-40B4-BE49-F238E27FC236}">
                <a16:creationId xmlns:a16="http://schemas.microsoft.com/office/drawing/2014/main" id="{5028AB7D-6EBB-4995-A46B-E3FD32D9A1FD}"/>
              </a:ext>
            </a:extLst>
          </p:cNvPr>
          <p:cNvSpPr/>
          <p:nvPr/>
        </p:nvSpPr>
        <p:spPr>
          <a:xfrm>
            <a:off x="8328445" y="4512491"/>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Final Feedback Considered by JD Developer</a:t>
            </a:r>
          </a:p>
        </p:txBody>
      </p:sp>
      <p:sp>
        <p:nvSpPr>
          <p:cNvPr id="19" name="Rectangle: Rounded Corners 18">
            <a:extLst>
              <a:ext uri="{FF2B5EF4-FFF2-40B4-BE49-F238E27FC236}">
                <a16:creationId xmlns:a16="http://schemas.microsoft.com/office/drawing/2014/main" id="{11FAACD8-3BE7-4290-96F2-CB75F9226641}"/>
              </a:ext>
            </a:extLst>
          </p:cNvPr>
          <p:cNvSpPr/>
          <p:nvPr/>
        </p:nvSpPr>
        <p:spPr>
          <a:xfrm>
            <a:off x="9453422" y="4512078"/>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Final Documentation Submitted to JES Team</a:t>
            </a:r>
          </a:p>
        </p:txBody>
      </p:sp>
      <p:sp>
        <p:nvSpPr>
          <p:cNvPr id="20" name="Rectangle: Rounded Corners 19">
            <a:extLst>
              <a:ext uri="{FF2B5EF4-FFF2-40B4-BE49-F238E27FC236}">
                <a16:creationId xmlns:a16="http://schemas.microsoft.com/office/drawing/2014/main" id="{F6CBE91C-2F47-44DC-8D87-2A96616D5CB8}"/>
              </a:ext>
            </a:extLst>
          </p:cNvPr>
          <p:cNvSpPr/>
          <p:nvPr/>
        </p:nvSpPr>
        <p:spPr>
          <a:xfrm>
            <a:off x="10576708" y="4509494"/>
            <a:ext cx="1085429" cy="9384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Evaluation Panel</a:t>
            </a:r>
          </a:p>
        </p:txBody>
      </p:sp>
      <p:sp>
        <p:nvSpPr>
          <p:cNvPr id="21" name="Rectangle: Rounded Corners 20">
            <a:extLst>
              <a:ext uri="{FF2B5EF4-FFF2-40B4-BE49-F238E27FC236}">
                <a16:creationId xmlns:a16="http://schemas.microsoft.com/office/drawing/2014/main" id="{C7143D39-EA8E-4C1C-BEC0-0376AA40062C}"/>
              </a:ext>
            </a:extLst>
          </p:cNvPr>
          <p:cNvSpPr/>
          <p:nvPr/>
        </p:nvSpPr>
        <p:spPr>
          <a:xfrm>
            <a:off x="1573709" y="3719789"/>
            <a:ext cx="6715188" cy="31051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September</a:t>
            </a:r>
          </a:p>
        </p:txBody>
      </p:sp>
      <p:sp>
        <p:nvSpPr>
          <p:cNvPr id="22" name="Rectangle: Rounded Corners 21">
            <a:extLst>
              <a:ext uri="{FF2B5EF4-FFF2-40B4-BE49-F238E27FC236}">
                <a16:creationId xmlns:a16="http://schemas.microsoft.com/office/drawing/2014/main" id="{02E5181A-6A38-48B9-A13C-05A13D76C58A}"/>
              </a:ext>
            </a:extLst>
          </p:cNvPr>
          <p:cNvSpPr/>
          <p:nvPr/>
        </p:nvSpPr>
        <p:spPr>
          <a:xfrm>
            <a:off x="8328445" y="3719789"/>
            <a:ext cx="3333692" cy="30883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October</a:t>
            </a:r>
          </a:p>
        </p:txBody>
      </p:sp>
      <p:sp>
        <p:nvSpPr>
          <p:cNvPr id="23" name="Rectangle: Rounded Corners 22">
            <a:extLst>
              <a:ext uri="{FF2B5EF4-FFF2-40B4-BE49-F238E27FC236}">
                <a16:creationId xmlns:a16="http://schemas.microsoft.com/office/drawing/2014/main" id="{6A0278AC-AE67-4AC8-B200-5AC8EE5C9BC1}"/>
              </a:ext>
            </a:extLst>
          </p:cNvPr>
          <p:cNvSpPr/>
          <p:nvPr/>
        </p:nvSpPr>
        <p:spPr>
          <a:xfrm>
            <a:off x="2698686"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06/09/2021</a:t>
            </a:r>
          </a:p>
        </p:txBody>
      </p:sp>
      <p:sp>
        <p:nvSpPr>
          <p:cNvPr id="24" name="Rectangle: Rounded Corners 23">
            <a:extLst>
              <a:ext uri="{FF2B5EF4-FFF2-40B4-BE49-F238E27FC236}">
                <a16:creationId xmlns:a16="http://schemas.microsoft.com/office/drawing/2014/main" id="{1313D9E7-FA45-4EAF-AEDD-C71FEB27BF0B}"/>
              </a:ext>
            </a:extLst>
          </p:cNvPr>
          <p:cNvSpPr/>
          <p:nvPr/>
        </p:nvSpPr>
        <p:spPr>
          <a:xfrm>
            <a:off x="3828536"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07/09/2021</a:t>
            </a:r>
          </a:p>
        </p:txBody>
      </p:sp>
      <p:sp>
        <p:nvSpPr>
          <p:cNvPr id="25" name="Rectangle: Rounded Corners 24">
            <a:extLst>
              <a:ext uri="{FF2B5EF4-FFF2-40B4-BE49-F238E27FC236}">
                <a16:creationId xmlns:a16="http://schemas.microsoft.com/office/drawing/2014/main" id="{D7B600EB-AE90-4A1B-84DA-A3FF6EDAD614}"/>
              </a:ext>
            </a:extLst>
          </p:cNvPr>
          <p:cNvSpPr/>
          <p:nvPr/>
        </p:nvSpPr>
        <p:spPr>
          <a:xfrm>
            <a:off x="4953513"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10/09/2021</a:t>
            </a:r>
          </a:p>
        </p:txBody>
      </p:sp>
      <p:sp>
        <p:nvSpPr>
          <p:cNvPr id="26" name="Rectangle: Rounded Corners 25">
            <a:extLst>
              <a:ext uri="{FF2B5EF4-FFF2-40B4-BE49-F238E27FC236}">
                <a16:creationId xmlns:a16="http://schemas.microsoft.com/office/drawing/2014/main" id="{AB45BD4D-87E9-41CE-B960-A60B0D0ACB17}"/>
              </a:ext>
            </a:extLst>
          </p:cNvPr>
          <p:cNvSpPr/>
          <p:nvPr/>
        </p:nvSpPr>
        <p:spPr>
          <a:xfrm>
            <a:off x="6078490"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10/09/2021</a:t>
            </a:r>
          </a:p>
        </p:txBody>
      </p:sp>
      <p:sp>
        <p:nvSpPr>
          <p:cNvPr id="27" name="Rectangle: Rounded Corners 26">
            <a:extLst>
              <a:ext uri="{FF2B5EF4-FFF2-40B4-BE49-F238E27FC236}">
                <a16:creationId xmlns:a16="http://schemas.microsoft.com/office/drawing/2014/main" id="{D99431FB-C928-4C3A-94FF-C3DC7352F5C6}"/>
              </a:ext>
            </a:extLst>
          </p:cNvPr>
          <p:cNvSpPr/>
          <p:nvPr/>
        </p:nvSpPr>
        <p:spPr>
          <a:xfrm>
            <a:off x="7197876"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10/09/2021</a:t>
            </a:r>
          </a:p>
        </p:txBody>
      </p:sp>
      <p:sp>
        <p:nvSpPr>
          <p:cNvPr id="28" name="Rectangle: Rounded Corners 27">
            <a:extLst>
              <a:ext uri="{FF2B5EF4-FFF2-40B4-BE49-F238E27FC236}">
                <a16:creationId xmlns:a16="http://schemas.microsoft.com/office/drawing/2014/main" id="{646D6C7F-8355-4477-8BA1-4AE33CF2B244}"/>
              </a:ext>
            </a:extLst>
          </p:cNvPr>
          <p:cNvSpPr/>
          <p:nvPr/>
        </p:nvSpPr>
        <p:spPr>
          <a:xfrm>
            <a:off x="8328444"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08/10/2021</a:t>
            </a:r>
          </a:p>
        </p:txBody>
      </p:sp>
      <p:sp>
        <p:nvSpPr>
          <p:cNvPr id="29" name="Rectangle: Rounded Corners 28">
            <a:extLst>
              <a:ext uri="{FF2B5EF4-FFF2-40B4-BE49-F238E27FC236}">
                <a16:creationId xmlns:a16="http://schemas.microsoft.com/office/drawing/2014/main" id="{E025119F-F9CF-459C-B436-116E7CBFD059}"/>
              </a:ext>
            </a:extLst>
          </p:cNvPr>
          <p:cNvSpPr/>
          <p:nvPr/>
        </p:nvSpPr>
        <p:spPr>
          <a:xfrm>
            <a:off x="9452576"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15/10/2021</a:t>
            </a:r>
          </a:p>
        </p:txBody>
      </p:sp>
      <p:sp>
        <p:nvSpPr>
          <p:cNvPr id="30" name="Rectangle: Rounded Corners 29">
            <a:extLst>
              <a:ext uri="{FF2B5EF4-FFF2-40B4-BE49-F238E27FC236}">
                <a16:creationId xmlns:a16="http://schemas.microsoft.com/office/drawing/2014/main" id="{28F8C77F-4D2C-438F-856F-70CB9EFB0829}"/>
              </a:ext>
            </a:extLst>
          </p:cNvPr>
          <p:cNvSpPr/>
          <p:nvPr/>
        </p:nvSpPr>
        <p:spPr>
          <a:xfrm>
            <a:off x="10576707"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WC 18/10/2021</a:t>
            </a:r>
          </a:p>
        </p:txBody>
      </p:sp>
      <p:sp>
        <p:nvSpPr>
          <p:cNvPr id="31" name="Rectangle: Rounded Corners 30">
            <a:extLst>
              <a:ext uri="{FF2B5EF4-FFF2-40B4-BE49-F238E27FC236}">
                <a16:creationId xmlns:a16="http://schemas.microsoft.com/office/drawing/2014/main" id="{5997A60A-0218-4652-86C0-AD9A7A498433}"/>
              </a:ext>
            </a:extLst>
          </p:cNvPr>
          <p:cNvSpPr/>
          <p:nvPr/>
        </p:nvSpPr>
        <p:spPr>
          <a:xfrm>
            <a:off x="443141" y="4110858"/>
            <a:ext cx="1085430" cy="333825"/>
          </a:xfrm>
          <a:prstGeom prst="roundRect">
            <a:avLst/>
          </a:prstGeom>
          <a:solidFill>
            <a:srgbClr val="D4C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2">
                    <a:lumMod val="25000"/>
                  </a:schemeClr>
                </a:solidFill>
                <a:latin typeface="+mj-lt"/>
              </a:rPr>
              <a:t>&lt; 03/09/2021</a:t>
            </a:r>
          </a:p>
        </p:txBody>
      </p:sp>
      <p:sp>
        <p:nvSpPr>
          <p:cNvPr id="32" name="Arrow: Right 31">
            <a:extLst>
              <a:ext uri="{FF2B5EF4-FFF2-40B4-BE49-F238E27FC236}">
                <a16:creationId xmlns:a16="http://schemas.microsoft.com/office/drawing/2014/main" id="{9B5655E6-865A-4A75-9977-877E0011263A}"/>
              </a:ext>
            </a:extLst>
          </p:cNvPr>
          <p:cNvSpPr/>
          <p:nvPr/>
        </p:nvSpPr>
        <p:spPr>
          <a:xfrm>
            <a:off x="443141"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rrow: Right 32">
            <a:extLst>
              <a:ext uri="{FF2B5EF4-FFF2-40B4-BE49-F238E27FC236}">
                <a16:creationId xmlns:a16="http://schemas.microsoft.com/office/drawing/2014/main" id="{A0F46679-C089-4481-9C99-BED5B9083D82}"/>
              </a:ext>
            </a:extLst>
          </p:cNvPr>
          <p:cNvSpPr/>
          <p:nvPr/>
        </p:nvSpPr>
        <p:spPr>
          <a:xfrm>
            <a:off x="1784261"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rrow: Right 33">
            <a:extLst>
              <a:ext uri="{FF2B5EF4-FFF2-40B4-BE49-F238E27FC236}">
                <a16:creationId xmlns:a16="http://schemas.microsoft.com/office/drawing/2014/main" id="{5DF2E591-1B7E-45C0-82BB-CB2E70442547}"/>
              </a:ext>
            </a:extLst>
          </p:cNvPr>
          <p:cNvSpPr/>
          <p:nvPr/>
        </p:nvSpPr>
        <p:spPr>
          <a:xfrm>
            <a:off x="3125381"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Arrow: Right 34">
            <a:extLst>
              <a:ext uri="{FF2B5EF4-FFF2-40B4-BE49-F238E27FC236}">
                <a16:creationId xmlns:a16="http://schemas.microsoft.com/office/drawing/2014/main" id="{D90102C3-D1D7-41B8-A5B8-C7E3F25A495F}"/>
              </a:ext>
            </a:extLst>
          </p:cNvPr>
          <p:cNvSpPr/>
          <p:nvPr/>
        </p:nvSpPr>
        <p:spPr>
          <a:xfrm>
            <a:off x="4475023"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EDFA4C7F-687D-47BE-8E21-B4028AA89DC0}"/>
              </a:ext>
            </a:extLst>
          </p:cNvPr>
          <p:cNvSpPr/>
          <p:nvPr/>
        </p:nvSpPr>
        <p:spPr>
          <a:xfrm>
            <a:off x="5816143"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0CEEBF62-9CBF-49FA-A3A5-4C260BD85C2E}"/>
              </a:ext>
            </a:extLst>
          </p:cNvPr>
          <p:cNvSpPr/>
          <p:nvPr/>
        </p:nvSpPr>
        <p:spPr>
          <a:xfrm>
            <a:off x="7157263"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B168C302-2F9A-4C7B-963F-CA5B3064F998}"/>
              </a:ext>
            </a:extLst>
          </p:cNvPr>
          <p:cNvSpPr/>
          <p:nvPr/>
        </p:nvSpPr>
        <p:spPr>
          <a:xfrm>
            <a:off x="8498383"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38">
            <a:extLst>
              <a:ext uri="{FF2B5EF4-FFF2-40B4-BE49-F238E27FC236}">
                <a16:creationId xmlns:a16="http://schemas.microsoft.com/office/drawing/2014/main" id="{F4D2CBA6-EC03-459A-B2AD-04B7D3F3BAA7}"/>
              </a:ext>
            </a:extLst>
          </p:cNvPr>
          <p:cNvSpPr/>
          <p:nvPr/>
        </p:nvSpPr>
        <p:spPr>
          <a:xfrm>
            <a:off x="9839503" y="3202662"/>
            <a:ext cx="1130568" cy="4572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39E0575C-1BF1-4075-B15D-61E72161E963}"/>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2711294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663873-7760-4A36-9053-76D2D11139F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A6D896-E1CD-4198-B852-D6590D56DF76}" type="slidenum">
              <a:rPr kumimoji="0" lang="en-GB" sz="1600" b="1"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Title 1">
            <a:extLst>
              <a:ext uri="{FF2B5EF4-FFF2-40B4-BE49-F238E27FC236}">
                <a16:creationId xmlns:a16="http://schemas.microsoft.com/office/drawing/2014/main" id="{E46288BB-408C-452A-BE01-013F25E18531}"/>
              </a:ext>
            </a:extLst>
          </p:cNvPr>
          <p:cNvSpPr>
            <a:spLocks noGrp="1"/>
          </p:cNvSpPr>
          <p:nvPr>
            <p:ph type="title"/>
          </p:nvPr>
        </p:nvSpPr>
        <p:spPr>
          <a:xfrm>
            <a:off x="152400" y="82878"/>
            <a:ext cx="11131200" cy="511174"/>
          </a:xfrm>
        </p:spPr>
        <p:txBody>
          <a:bodyPr/>
          <a:lstStyle/>
          <a:p>
            <a:r>
              <a:rPr lang="en-GB" dirty="0"/>
              <a:t>Attend an HR employee support event </a:t>
            </a:r>
          </a:p>
        </p:txBody>
      </p:sp>
      <p:pic>
        <p:nvPicPr>
          <p:cNvPr id="8" name="Content Placeholder 7" descr="A group of people posing for a photo&#10;&#10;Description automatically generated">
            <a:extLst>
              <a:ext uri="{FF2B5EF4-FFF2-40B4-BE49-F238E27FC236}">
                <a16:creationId xmlns:a16="http://schemas.microsoft.com/office/drawing/2014/main" id="{C77D964D-DEAC-49E7-BCF9-7EB733C6B3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09" b="20218"/>
          <a:stretch/>
        </p:blipFill>
        <p:spPr>
          <a:xfrm>
            <a:off x="5259265" y="3709892"/>
            <a:ext cx="3484084" cy="2232352"/>
          </a:xfrm>
          <a:prstGeom prst="rect">
            <a:avLst/>
          </a:prstGeom>
        </p:spPr>
      </p:pic>
      <p:sp>
        <p:nvSpPr>
          <p:cNvPr id="10" name="Rectangle 9">
            <a:extLst>
              <a:ext uri="{FF2B5EF4-FFF2-40B4-BE49-F238E27FC236}">
                <a16:creationId xmlns:a16="http://schemas.microsoft.com/office/drawing/2014/main" id="{302CC1FC-0B94-491F-918D-5F14D49FC19E}"/>
              </a:ext>
            </a:extLst>
          </p:cNvPr>
          <p:cNvSpPr/>
          <p:nvPr/>
        </p:nvSpPr>
        <p:spPr>
          <a:xfrm>
            <a:off x="258443" y="674113"/>
            <a:ext cx="8200682" cy="6020948"/>
          </a:xfrm>
          <a:prstGeom prst="rect">
            <a:avLst/>
          </a:prstGeom>
          <a:noFill/>
          <a:ln>
            <a:noFill/>
          </a:ln>
        </p:spPr>
        <p:txBody>
          <a:bodyPr wrap="square" lIns="91440" tIns="45720" rIns="91440" bIns="45720" anchor="t">
            <a:noAutofit/>
          </a:bodyPr>
          <a:lstStyle/>
          <a:p>
            <a:endParaRPr lang="en-GB" sz="1500" dirty="0"/>
          </a:p>
          <a:p>
            <a:r>
              <a:rPr lang="en-GB" sz="1600" dirty="0"/>
              <a:t>  </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Picture 14" descr="A picture containing icon&#10;&#10;Description automatically generated">
            <a:extLst>
              <a:ext uri="{FF2B5EF4-FFF2-40B4-BE49-F238E27FC236}">
                <a16:creationId xmlns:a16="http://schemas.microsoft.com/office/drawing/2014/main" id="{214E20FC-BED8-4065-9DA5-F0FC4273EAE5}"/>
              </a:ext>
            </a:extLst>
          </p:cNvPr>
          <p:cNvPicPr>
            <a:picLocks noChangeAspect="1"/>
          </p:cNvPicPr>
          <p:nvPr/>
        </p:nvPicPr>
        <p:blipFill rotWithShape="1">
          <a:blip r:embed="rId3">
            <a:extLst>
              <a:ext uri="{28A0092B-C50C-407E-A947-70E740481C1C}">
                <a14:useLocalDpi xmlns:a14="http://schemas.microsoft.com/office/drawing/2010/main" val="0"/>
              </a:ext>
            </a:extLst>
          </a:blip>
          <a:srcRect l="14130" r="16633"/>
          <a:stretch/>
        </p:blipFill>
        <p:spPr>
          <a:xfrm>
            <a:off x="5930284" y="571328"/>
            <a:ext cx="2142047" cy="3093774"/>
          </a:xfrm>
          <a:prstGeom prst="rect">
            <a:avLst/>
          </a:prstGeom>
        </p:spPr>
      </p:pic>
      <p:sp>
        <p:nvSpPr>
          <p:cNvPr id="16" name="Rectangle 15">
            <a:extLst>
              <a:ext uri="{FF2B5EF4-FFF2-40B4-BE49-F238E27FC236}">
                <a16:creationId xmlns:a16="http://schemas.microsoft.com/office/drawing/2014/main" id="{52E8DA7D-C437-413B-BA17-00427AF239C1}"/>
              </a:ext>
            </a:extLst>
          </p:cNvPr>
          <p:cNvSpPr/>
          <p:nvPr/>
        </p:nvSpPr>
        <p:spPr>
          <a:xfrm>
            <a:off x="152400" y="561742"/>
            <a:ext cx="5737574" cy="6296257"/>
          </a:xfrm>
          <a:prstGeom prst="rect">
            <a:avLst/>
          </a:prstGeom>
          <a:noFill/>
          <a:ln>
            <a:noFill/>
          </a:ln>
        </p:spPr>
        <p:txBody>
          <a:bodyPr wrap="square" lIns="91440" tIns="45720" rIns="91440" bIns="45720" anchor="t">
            <a:noAutofit/>
          </a:bodyPr>
          <a:lstStyle/>
          <a:p>
            <a:r>
              <a:rPr lang="en-GB" sz="1600" dirty="0"/>
              <a:t>During the week commencing 6 September 2021 we are hosting daily HR employee support sessions to explain the HR processes we use in the unified Probation Service.  This is in response to a number queries and requests we have received from you asking for additional support in this area. </a:t>
            </a:r>
          </a:p>
          <a:p>
            <a:r>
              <a:rPr lang="en-GB" sz="1600" dirty="0"/>
              <a:t>Anyone can attend these sessions and they will be recorded and saved on </a:t>
            </a:r>
            <a:r>
              <a:rPr lang="en-GB" sz="1600" dirty="0" err="1"/>
              <a:t>MyHub</a:t>
            </a:r>
            <a:r>
              <a:rPr lang="en-GB" sz="1600" dirty="0"/>
              <a:t> to watch back at any time.  Seven topics will be covered over 1.5 hours and will comprise 15 minute ‘mini sessions’</a:t>
            </a:r>
            <a:r>
              <a:rPr lang="en-GB" sz="1600" b="1" dirty="0"/>
              <a:t> </a:t>
            </a:r>
            <a:r>
              <a:rPr lang="en-GB" sz="1600" dirty="0"/>
              <a:t>so you can drop in and out of the meeting and attend the sessions that are most relevant to you. Topics covered at each session will include:</a:t>
            </a:r>
          </a:p>
          <a:p>
            <a:pPr marL="285750" lvl="0" indent="-285750">
              <a:buFont typeface="Arial" panose="020B0604020202020204" pitchFamily="34" charset="0"/>
              <a:buChar char="•"/>
            </a:pPr>
            <a:r>
              <a:rPr lang="en-GB" sz="1600" dirty="0"/>
              <a:t>Ill health retirement</a:t>
            </a:r>
          </a:p>
          <a:p>
            <a:pPr marL="285750" lvl="0" indent="-285750">
              <a:buFont typeface="Arial" panose="020B0604020202020204" pitchFamily="34" charset="0"/>
              <a:buChar char="•"/>
            </a:pPr>
            <a:r>
              <a:rPr lang="en-GB" sz="1600" dirty="0"/>
              <a:t>Employee benefits and childcare vouchers</a:t>
            </a:r>
          </a:p>
          <a:p>
            <a:pPr marL="285750" lvl="0" indent="-285750">
              <a:buFont typeface="Arial" panose="020B0604020202020204" pitchFamily="34" charset="0"/>
              <a:buChar char="•"/>
            </a:pPr>
            <a:r>
              <a:rPr lang="en-GB" sz="1600" dirty="0"/>
              <a:t>OH portal and Employee Assistance Programme (EAP)</a:t>
            </a:r>
          </a:p>
          <a:p>
            <a:pPr marL="285750" lvl="0" indent="-285750">
              <a:buFont typeface="Arial" panose="020B0604020202020204" pitchFamily="34" charset="0"/>
              <a:buChar char="•"/>
            </a:pPr>
            <a:r>
              <a:rPr lang="en-GB" sz="1600" dirty="0"/>
              <a:t>Business travel</a:t>
            </a:r>
          </a:p>
          <a:p>
            <a:pPr marL="285750" lvl="0" indent="-285750">
              <a:buFont typeface="Arial" panose="020B0604020202020204" pitchFamily="34" charset="0"/>
              <a:buChar char="•"/>
            </a:pPr>
            <a:r>
              <a:rPr lang="en-GB" sz="1600" dirty="0"/>
              <a:t>Performance management</a:t>
            </a:r>
          </a:p>
          <a:p>
            <a:pPr marL="285750" lvl="0" indent="-285750">
              <a:buFont typeface="Arial" panose="020B0604020202020204" pitchFamily="34" charset="0"/>
              <a:buChar char="•"/>
            </a:pPr>
            <a:r>
              <a:rPr lang="en-GB" sz="1600" dirty="0"/>
              <a:t>Sick absence policy </a:t>
            </a:r>
          </a:p>
          <a:p>
            <a:pPr marL="285750" lvl="0" indent="-285750">
              <a:buFont typeface="Arial" panose="020B0604020202020204" pitchFamily="34" charset="0"/>
              <a:buChar char="•"/>
            </a:pPr>
            <a:r>
              <a:rPr lang="en-GB" sz="1600" dirty="0"/>
              <a:t>HR model</a:t>
            </a:r>
          </a:p>
          <a:p>
            <a:pPr marL="285750" lvl="0" indent="-285750">
              <a:buFont typeface="Arial" panose="020B0604020202020204" pitchFamily="34" charset="0"/>
              <a:buChar char="•"/>
            </a:pPr>
            <a:endParaRPr lang="en-GB" sz="1600" dirty="0"/>
          </a:p>
          <a:p>
            <a:r>
              <a:rPr lang="en-GB" sz="1600" dirty="0"/>
              <a:t>A question and answer facility will be available via the chat and we will take away any unanswered questions</a:t>
            </a:r>
          </a:p>
          <a:p>
            <a:endParaRPr lang="en-GB" sz="1600" dirty="0"/>
          </a:p>
          <a:p>
            <a:r>
              <a:rPr lang="en-GB" sz="1600" dirty="0">
                <a:solidFill>
                  <a:prstClr val="black"/>
                </a:solidFill>
              </a:rPr>
              <a:t>Click on the links in the table to join a session or visit the Events Welcome Hub page </a:t>
            </a:r>
            <a:r>
              <a:rPr lang="en-GB" sz="1600" dirty="0">
                <a:solidFill>
                  <a:srgbClr val="505DC1"/>
                </a:solidFill>
                <a:hlinkClick r:id="rId4">
                  <a:extLst>
                    <a:ext uri="{A12FA001-AC4F-418D-AE19-62706E023703}">
                      <ahyp:hlinkClr xmlns:ahyp="http://schemas.microsoft.com/office/drawing/2018/hyperlinkcolor" val="tx"/>
                    </a:ext>
                  </a:extLst>
                </a:hlinkClick>
              </a:rPr>
              <a:t>here</a:t>
            </a:r>
            <a:r>
              <a:rPr lang="en-GB" sz="1600" dirty="0">
                <a:hlinkClick r:id="rId4">
                  <a:extLst>
                    <a:ext uri="{A12FA001-AC4F-418D-AE19-62706E023703}">
                      <ahyp:hlinkClr xmlns:ahyp="http://schemas.microsoft.com/office/drawing/2018/hyperlinkcolor" val="tx"/>
                    </a:ext>
                  </a:extLst>
                </a:hlinkClick>
              </a:rPr>
              <a:t>.</a:t>
            </a:r>
            <a:br>
              <a:rPr lang="en-GB" sz="1600" b="1" dirty="0"/>
            </a:br>
            <a:endParaRPr kumimoji="0" lang="en-GB" sz="1600" b="0" i="0" u="sng" strike="noStrike" kern="1200" cap="none" spc="0" normalizeH="0" baseline="0" noProof="0" dirty="0">
              <a:ln>
                <a:noFill/>
              </a:ln>
              <a:effectLst/>
              <a:uLnTx/>
              <a:uFillTx/>
              <a:ea typeface="+mn-ea"/>
              <a:cs typeface="+mn-cs"/>
            </a:endParaRPr>
          </a:p>
        </p:txBody>
      </p:sp>
      <p:graphicFrame>
        <p:nvGraphicFramePr>
          <p:cNvPr id="18" name="Table 17">
            <a:extLst>
              <a:ext uri="{FF2B5EF4-FFF2-40B4-BE49-F238E27FC236}">
                <a16:creationId xmlns:a16="http://schemas.microsoft.com/office/drawing/2014/main" id="{BE9961DB-BC09-4AC8-B45F-7361D6B78770}"/>
              </a:ext>
            </a:extLst>
          </p:cNvPr>
          <p:cNvGraphicFramePr>
            <a:graphicFrameLocks noGrp="1"/>
          </p:cNvGraphicFramePr>
          <p:nvPr>
            <p:extLst>
              <p:ext uri="{D42A27DB-BD31-4B8C-83A1-F6EECF244321}">
                <p14:modId xmlns:p14="http://schemas.microsoft.com/office/powerpoint/2010/main" val="2288786919"/>
              </p:ext>
            </p:extLst>
          </p:nvPr>
        </p:nvGraphicFramePr>
        <p:xfrm>
          <a:off x="8675033" y="385217"/>
          <a:ext cx="3152283" cy="5082526"/>
        </p:xfrm>
        <a:graphic>
          <a:graphicData uri="http://schemas.openxmlformats.org/drawingml/2006/table">
            <a:tbl>
              <a:tblPr/>
              <a:tblGrid>
                <a:gridCol w="1749611">
                  <a:extLst>
                    <a:ext uri="{9D8B030D-6E8A-4147-A177-3AD203B41FA5}">
                      <a16:colId xmlns:a16="http://schemas.microsoft.com/office/drawing/2014/main" val="183622274"/>
                    </a:ext>
                  </a:extLst>
                </a:gridCol>
                <a:gridCol w="1402672">
                  <a:extLst>
                    <a:ext uri="{9D8B030D-6E8A-4147-A177-3AD203B41FA5}">
                      <a16:colId xmlns:a16="http://schemas.microsoft.com/office/drawing/2014/main" val="2634617823"/>
                    </a:ext>
                  </a:extLst>
                </a:gridCol>
              </a:tblGrid>
              <a:tr h="6791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ase"/>
                      <a:r>
                        <a:rPr lang="en-GB" sz="1600" b="1" i="0" dirty="0">
                          <a:solidFill>
                            <a:schemeClr val="bg1"/>
                          </a:solidFill>
                          <a:effectLst/>
                          <a:latin typeface="+mj-lt"/>
                        </a:rPr>
                        <a:t>Date / time​ of event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1030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ase"/>
                      <a:r>
                        <a:rPr lang="en-GB" sz="1600" b="1" i="0" dirty="0">
                          <a:solidFill>
                            <a:schemeClr val="bg1"/>
                          </a:solidFill>
                          <a:effectLst/>
                          <a:latin typeface="+mj-lt"/>
                        </a:rPr>
                        <a:t>Join link​</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1030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2718792769"/>
                  </a:ext>
                </a:extLst>
              </a:tr>
              <a:tr h="872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ase"/>
                      <a:r>
                        <a:rPr lang="en-GB" sz="1600" b="0" i="0" dirty="0">
                          <a:solidFill>
                            <a:srgbClr val="000000"/>
                          </a:solidFill>
                          <a:effectLst/>
                          <a:latin typeface="+mn-lt"/>
                        </a:rPr>
                        <a:t>Mon 6 September​</a:t>
                      </a:r>
                    </a:p>
                    <a:p>
                      <a:pPr algn="ctr" fontAlgn="base"/>
                      <a:r>
                        <a:rPr lang="en-GB" sz="1600" b="0" i="0" dirty="0">
                          <a:solidFill>
                            <a:srgbClr val="000000"/>
                          </a:solidFill>
                          <a:effectLst/>
                          <a:latin typeface="+mn-lt"/>
                        </a:rPr>
                        <a:t>1pm – 2.30pm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1030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auto"/>
                      <a:r>
                        <a:rPr lang="en-GB" sz="1600" b="1" i="0" u="sng" strike="noStrike" dirty="0">
                          <a:solidFill>
                            <a:srgbClr val="0563C1"/>
                          </a:solidFill>
                          <a:effectLst/>
                          <a:latin typeface="+mn-lt"/>
                          <a:hlinkClick r:id="rId5"/>
                        </a:rPr>
                        <a:t>Click here to join</a:t>
                      </a:r>
                      <a:r>
                        <a:rPr lang="en-GB" sz="1600" b="0" i="0" dirty="0">
                          <a:solidFill>
                            <a:srgbClr val="000000"/>
                          </a:solidFill>
                          <a:effectLst/>
                          <a:latin typeface="+mn-lt"/>
                        </a:rPr>
                        <a: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1030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975753"/>
                  </a:ext>
                </a:extLst>
              </a:tr>
              <a:tr h="87001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ase"/>
                      <a:r>
                        <a:rPr lang="en-GB" sz="1600" b="0" i="0" kern="1200" dirty="0">
                          <a:solidFill>
                            <a:srgbClr val="000000"/>
                          </a:solidFill>
                          <a:effectLst/>
                          <a:latin typeface="+mn-lt"/>
                          <a:ea typeface="+mn-ea"/>
                          <a:cs typeface="+mn-cs"/>
                        </a:rPr>
                        <a:t>Tues 7 September​</a:t>
                      </a:r>
                    </a:p>
                    <a:p>
                      <a:pPr algn="ctr" fontAlgn="base"/>
                      <a:r>
                        <a:rPr lang="en-GB" sz="1600" b="0" i="0" kern="1200" dirty="0">
                          <a:solidFill>
                            <a:srgbClr val="000000"/>
                          </a:solidFill>
                          <a:effectLst/>
                          <a:latin typeface="+mn-lt"/>
                          <a:ea typeface="+mn-ea"/>
                          <a:cs typeface="+mn-cs"/>
                        </a:rPr>
                        <a:t>2.30pm - ​4pm</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auto"/>
                      <a:r>
                        <a:rPr lang="en-GB" sz="1600" b="1" i="0" u="sng" strike="noStrike" dirty="0">
                          <a:solidFill>
                            <a:srgbClr val="0563C1"/>
                          </a:solidFill>
                          <a:effectLst/>
                          <a:latin typeface="+mn-lt"/>
                          <a:hlinkClick r:id="rId6"/>
                        </a:rPr>
                        <a:t>Click here to join</a:t>
                      </a:r>
                      <a:r>
                        <a:rPr lang="en-GB" sz="1600" b="0" i="0" dirty="0">
                          <a:solidFill>
                            <a:srgbClr val="000000"/>
                          </a:solidFill>
                          <a:effectLst/>
                          <a:latin typeface="+mn-lt"/>
                          <a:hlinkClick r:id="rId6"/>
                        </a:rPr>
                        <a:t>​</a:t>
                      </a:r>
                      <a:endParaRPr lang="en-GB" sz="1600" b="0" i="0" dirty="0">
                        <a:solidFill>
                          <a:srgbClr val="000000"/>
                        </a:solidFill>
                        <a:effectLst/>
                        <a:latin typeface="+mn-lt"/>
                      </a:endParaRP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3789516"/>
                  </a:ext>
                </a:extLst>
              </a:tr>
              <a:tr h="8066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ase"/>
                      <a:r>
                        <a:rPr lang="en-GB" sz="1600" b="0" i="0" kern="1200" dirty="0">
                          <a:solidFill>
                            <a:srgbClr val="000000"/>
                          </a:solidFill>
                          <a:effectLst/>
                          <a:latin typeface="+mn-lt"/>
                          <a:ea typeface="+mn-ea"/>
                          <a:cs typeface="+mn-cs"/>
                        </a:rPr>
                        <a:t>Weds 8 September​</a:t>
                      </a:r>
                    </a:p>
                    <a:p>
                      <a:pPr algn="ctr" fontAlgn="base"/>
                      <a:r>
                        <a:rPr lang="en-GB" sz="1600" b="0" i="0" kern="1200" dirty="0">
                          <a:solidFill>
                            <a:srgbClr val="000000"/>
                          </a:solidFill>
                          <a:effectLst/>
                          <a:latin typeface="+mn-lt"/>
                          <a:ea typeface="+mn-ea"/>
                          <a:cs typeface="+mn-cs"/>
                        </a:rPr>
                        <a:t>10am – 11.30am​</a:t>
                      </a:r>
                    </a:p>
                    <a:p>
                      <a:pPr algn="ctr" fontAlgn="base"/>
                      <a:r>
                        <a:rPr lang="fr-FR" sz="1600" b="0" i="0" dirty="0">
                          <a:solidFill>
                            <a:srgbClr val="000000"/>
                          </a:solidFill>
                          <a:effectLst/>
                          <a:latin typeface="+mn-lt"/>
                        </a:rPr>
                        <a:t>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auto"/>
                      <a:r>
                        <a:rPr lang="en-GB" sz="1600" b="1" i="0" u="sng" strike="noStrike" dirty="0">
                          <a:solidFill>
                            <a:srgbClr val="0563C1"/>
                          </a:solidFill>
                          <a:effectLst/>
                          <a:latin typeface="+mn-lt"/>
                          <a:hlinkClick r:id="rId7"/>
                        </a:rPr>
                        <a:t>Click here to join</a:t>
                      </a:r>
                      <a:r>
                        <a:rPr lang="en-GB" sz="1600" b="0" i="0" dirty="0">
                          <a:solidFill>
                            <a:srgbClr val="000000"/>
                          </a:solidFill>
                          <a:effectLst/>
                          <a:latin typeface="+mn-lt"/>
                        </a:rPr>
                        <a: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646952"/>
                  </a:ext>
                </a:extLst>
              </a:tr>
              <a:tr h="806621">
                <a:tc>
                  <a:txBody>
                    <a:bodyPr/>
                    <a:lstStyle/>
                    <a:p>
                      <a:pPr algn="ctr" fontAlgn="base"/>
                      <a:r>
                        <a:rPr lang="en-GB" sz="1600" b="0" i="0" kern="1200" dirty="0">
                          <a:solidFill>
                            <a:srgbClr val="000000"/>
                          </a:solidFill>
                          <a:effectLst/>
                          <a:latin typeface="+mn-lt"/>
                          <a:ea typeface="+mn-ea"/>
                          <a:cs typeface="+mn-cs"/>
                        </a:rPr>
                        <a:t>Thurs 9 September​</a:t>
                      </a:r>
                    </a:p>
                    <a:p>
                      <a:pPr algn="ctr" fontAlgn="base"/>
                      <a:r>
                        <a:rPr lang="en-GB" sz="1600" b="0" i="0" kern="1200" dirty="0">
                          <a:solidFill>
                            <a:srgbClr val="000000"/>
                          </a:solidFill>
                          <a:effectLst/>
                          <a:latin typeface="+mn-lt"/>
                          <a:ea typeface="+mn-ea"/>
                          <a:cs typeface="+mn-cs"/>
                        </a:rPr>
                        <a:t>1pm – 2.30pm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u="sng" strike="noStrike" kern="1200" dirty="0">
                          <a:solidFill>
                            <a:srgbClr val="0563C1"/>
                          </a:solidFill>
                          <a:effectLst/>
                          <a:latin typeface="+mn-lt"/>
                          <a:ea typeface="+mn-ea"/>
                          <a:cs typeface="+mn-cs"/>
                          <a:hlinkClick r:id="rId8"/>
                        </a:rPr>
                        <a:t>Click here to join</a:t>
                      </a:r>
                      <a:r>
                        <a:rPr lang="en-GB" sz="1600" b="0" i="0" kern="1200" dirty="0">
                          <a:solidFill>
                            <a:srgbClr val="000000"/>
                          </a:solidFill>
                          <a:effectLst/>
                          <a:latin typeface="+mn-lt"/>
                          <a:ea typeface="+mn-ea"/>
                          <a:cs typeface="+mn-cs"/>
                        </a:rPr>
                        <a:t>​</a:t>
                      </a:r>
                    </a:p>
                    <a:p>
                      <a:pPr algn="ctr" fontAlgn="auto"/>
                      <a:endParaRPr lang="en-GB" sz="1600" b="0" i="0" dirty="0">
                        <a:solidFill>
                          <a:srgbClr val="000000"/>
                        </a:solidFill>
                        <a:effectLst/>
                        <a:latin typeface="+mn-lt"/>
                      </a:endParaRP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591418"/>
                  </a:ext>
                </a:extLst>
              </a:tr>
              <a:tr h="806621">
                <a:tc>
                  <a:txBody>
                    <a:bodyPr/>
                    <a:lstStyle/>
                    <a:p>
                      <a:pPr algn="ctr" fontAlgn="base"/>
                      <a:r>
                        <a:rPr lang="en-GB" sz="1600" b="0" i="0" kern="1200" dirty="0">
                          <a:solidFill>
                            <a:srgbClr val="000000"/>
                          </a:solidFill>
                          <a:effectLst/>
                          <a:latin typeface="+mn-lt"/>
                          <a:ea typeface="+mn-ea"/>
                          <a:cs typeface="+mn-cs"/>
                        </a:rPr>
                        <a:t>Fri 10 September​</a:t>
                      </a:r>
                    </a:p>
                    <a:p>
                      <a:pPr algn="ctr" fontAlgn="base"/>
                      <a:r>
                        <a:rPr lang="en-GB" sz="1600" b="0" i="0" kern="1200" dirty="0">
                          <a:solidFill>
                            <a:srgbClr val="000000"/>
                          </a:solidFill>
                          <a:effectLst/>
                          <a:latin typeface="+mn-lt"/>
                          <a:ea typeface="+mn-ea"/>
                          <a:cs typeface="+mn-cs"/>
                        </a:rPr>
                        <a:t>1pm – 2.30pm</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u="sng" strike="noStrike" kern="1200" dirty="0">
                          <a:solidFill>
                            <a:srgbClr val="0563C1"/>
                          </a:solidFill>
                          <a:effectLst/>
                          <a:latin typeface="+mn-lt"/>
                          <a:ea typeface="+mn-ea"/>
                          <a:cs typeface="+mn-cs"/>
                          <a:hlinkClick r:id="rId9"/>
                        </a:rPr>
                        <a:t>Click here to join</a:t>
                      </a:r>
                      <a:r>
                        <a:rPr lang="en-GB" sz="1600" b="0" i="0" kern="1200" dirty="0">
                          <a:solidFill>
                            <a:srgbClr val="000000"/>
                          </a:solidFill>
                          <a:effectLst/>
                          <a:latin typeface="+mn-lt"/>
                          <a:ea typeface="+mn-ea"/>
                          <a:cs typeface="+mn-cs"/>
                          <a:hlinkClick r:id="rId9"/>
                        </a:rPr>
                        <a:t>​</a:t>
                      </a:r>
                      <a:endParaRPr lang="en-GB" sz="1600" b="0" i="0" kern="1200" dirty="0">
                        <a:solidFill>
                          <a:srgbClr val="000000"/>
                        </a:solidFill>
                        <a:effectLst/>
                        <a:latin typeface="+mn-lt"/>
                        <a:ea typeface="+mn-ea"/>
                        <a:cs typeface="+mn-cs"/>
                      </a:endParaRPr>
                    </a:p>
                    <a:p>
                      <a:pPr algn="ctr" fontAlgn="auto"/>
                      <a:endParaRPr lang="en-GB" sz="1600" b="0" i="0" dirty="0">
                        <a:solidFill>
                          <a:srgbClr val="000000"/>
                        </a:solidFill>
                        <a:effectLst/>
                        <a:latin typeface="+mn-lt"/>
                      </a:endParaRP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4436975"/>
                  </a:ext>
                </a:extLst>
              </a:tr>
            </a:tbl>
          </a:graphicData>
        </a:graphic>
      </p:graphicFrame>
      <p:sp>
        <p:nvSpPr>
          <p:cNvPr id="9" name="TextBox 8">
            <a:extLst>
              <a:ext uri="{FF2B5EF4-FFF2-40B4-BE49-F238E27FC236}">
                <a16:creationId xmlns:a16="http://schemas.microsoft.com/office/drawing/2014/main" id="{822D5D89-001D-4FC5-9E75-5565C0F438CA}"/>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27078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Today’s conversation – new this month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10742400" cy="5009482"/>
          </a:xfrm>
        </p:spPr>
        <p:txBody>
          <a:bodyPr/>
          <a:lstStyle/>
          <a:p>
            <a:pPr marL="342900" indent="-342900">
              <a:buFont typeface="Arial" panose="020B0604020202020204" pitchFamily="34" charset="0"/>
              <a:buChar char="•"/>
            </a:pPr>
            <a:r>
              <a:rPr lang="en-GB" sz="1800" dirty="0"/>
              <a:t>8 September all staff briefing and engagement event</a:t>
            </a:r>
          </a:p>
          <a:p>
            <a:pPr marL="342900" indent="-342900">
              <a:buFont typeface="Arial" panose="020B0604020202020204" pitchFamily="34" charset="0"/>
              <a:buChar char="•"/>
            </a:pPr>
            <a:r>
              <a:rPr lang="en-GB" sz="1800" dirty="0"/>
              <a:t>Probation Change Map</a:t>
            </a:r>
          </a:p>
          <a:p>
            <a:pPr marL="342900" indent="-342900">
              <a:buFont typeface="Arial" panose="020B0604020202020204" pitchFamily="34" charset="0"/>
              <a:buChar char="•"/>
            </a:pPr>
            <a:r>
              <a:rPr lang="en-GB" sz="1800" dirty="0"/>
              <a:t>Commissioned Rehabilitative Services – Top Tips and </a:t>
            </a:r>
            <a:r>
              <a:rPr lang="en-GB" sz="1800"/>
              <a:t>Digital Developments</a:t>
            </a:r>
            <a:endParaRPr lang="en-GB" sz="1800" dirty="0"/>
          </a:p>
          <a:p>
            <a:pPr marL="342900" indent="-342900">
              <a:buFont typeface="Arial" panose="020B0604020202020204" pitchFamily="34" charset="0"/>
              <a:buChar char="•"/>
            </a:pPr>
            <a:r>
              <a:rPr lang="en-GB" sz="1800" dirty="0"/>
              <a:t>Estates quarterly update</a:t>
            </a:r>
          </a:p>
          <a:p>
            <a:pPr marL="342900" indent="-342900">
              <a:buFont typeface="Arial" panose="020B0604020202020204" pitchFamily="34" charset="0"/>
              <a:buChar char="•"/>
            </a:pPr>
            <a:r>
              <a:rPr lang="en-GB" sz="1800" dirty="0"/>
              <a:t>Digital, Data and Technology update</a:t>
            </a:r>
          </a:p>
          <a:p>
            <a:pPr marL="342900" indent="-342900">
              <a:buFont typeface="Arial" panose="020B0604020202020204" pitchFamily="34" charset="0"/>
              <a:buChar char="•"/>
            </a:pPr>
            <a:r>
              <a:rPr lang="en-GB" sz="1800" dirty="0"/>
              <a:t>The Welcome Hub is changing </a:t>
            </a:r>
          </a:p>
          <a:p>
            <a:pPr marL="342900" indent="-342900">
              <a:buFont typeface="Arial" panose="020B0604020202020204" pitchFamily="34" charset="0"/>
              <a:buChar char="•"/>
            </a:pPr>
            <a:r>
              <a:rPr lang="en-GB" sz="1800" dirty="0" err="1"/>
              <a:t>PQiP</a:t>
            </a:r>
            <a:r>
              <a:rPr lang="en-GB" sz="1800" dirty="0"/>
              <a:t> internal recruitment campaign </a:t>
            </a:r>
          </a:p>
          <a:p>
            <a:pPr marL="342900" indent="-342900">
              <a:buFont typeface="Arial" panose="020B0604020202020204" pitchFamily="34" charset="0"/>
              <a:buChar char="•"/>
            </a:pPr>
            <a:r>
              <a:rPr lang="en-GB" sz="1800" dirty="0"/>
              <a:t>Recruitment and retention</a:t>
            </a:r>
          </a:p>
          <a:p>
            <a:pPr marL="342900" indent="-342900">
              <a:buFont typeface="Arial" panose="020B0604020202020204" pitchFamily="34" charset="0"/>
              <a:buChar char="•"/>
            </a:pPr>
            <a:r>
              <a:rPr lang="en-GB" sz="1800" dirty="0"/>
              <a:t>Probation pay</a:t>
            </a:r>
          </a:p>
          <a:p>
            <a:pPr marL="342900" indent="-342900">
              <a:buFont typeface="Arial" panose="020B0604020202020204" pitchFamily="34" charset="0"/>
              <a:buChar char="•"/>
            </a:pPr>
            <a:r>
              <a:rPr lang="en-GB" sz="1800" dirty="0"/>
              <a:t>Job Evaluation Scheme update </a:t>
            </a:r>
          </a:p>
          <a:p>
            <a:pPr marL="342900" indent="-342900">
              <a:buFont typeface="Arial" panose="020B0604020202020204" pitchFamily="34" charset="0"/>
              <a:buChar char="•"/>
            </a:pPr>
            <a:r>
              <a:rPr lang="en-GB" sz="1800" dirty="0"/>
              <a:t>Attend an HR employee support event</a:t>
            </a:r>
          </a:p>
          <a:p>
            <a:pPr marL="342900" indent="-342900">
              <a:buFont typeface="Arial" panose="020B0604020202020204" pitchFamily="34" charset="0"/>
              <a:buChar char="•"/>
            </a:pPr>
            <a:r>
              <a:rPr lang="en-GB" sz="1800" dirty="0"/>
              <a:t>People Survey</a:t>
            </a:r>
          </a:p>
          <a:p>
            <a:pPr marL="342900" indent="-342900">
              <a:buFont typeface="Arial" panose="020B0604020202020204" pitchFamily="34" charset="0"/>
              <a:buChar char="•"/>
            </a:pPr>
            <a:r>
              <a:rPr lang="en-GB" sz="1800" dirty="0"/>
              <a:t>Team September areas of focus</a:t>
            </a:r>
          </a:p>
          <a:p>
            <a:pPr marL="342900" indent="-342900">
              <a:buFont typeface="Arial" panose="020B0604020202020204" pitchFamily="34" charset="0"/>
              <a:buChar char="•"/>
            </a:pPr>
            <a:r>
              <a:rPr lang="en-GB" sz="1800" dirty="0"/>
              <a:t>Thoughts, questions, feedback</a:t>
            </a:r>
          </a:p>
          <a:p>
            <a:pPr marL="342900" indent="-342900">
              <a:buFont typeface="Arial" panose="020B0604020202020204" pitchFamily="34" charset="0"/>
              <a:buChar char="•"/>
            </a:pPr>
            <a:r>
              <a:rPr lang="en-GB" sz="1800" dirty="0"/>
              <a:t>Thank you</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3</a:t>
            </a:fld>
            <a:endParaRPr lang="en-GB" dirty="0">
              <a:solidFill>
                <a:schemeClr val="bg1"/>
              </a:solidFill>
            </a:endParaRPr>
          </a:p>
        </p:txBody>
      </p:sp>
      <p:pic>
        <p:nvPicPr>
          <p:cNvPr id="7" name="Picture 6" descr="A group of people posing for a photo&#10;&#10;Description automatically generated">
            <a:extLst>
              <a:ext uri="{FF2B5EF4-FFF2-40B4-BE49-F238E27FC236}">
                <a16:creationId xmlns:a16="http://schemas.microsoft.com/office/drawing/2014/main" id="{C0489794-E36B-4077-8ED7-210BADA039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120" b="13553"/>
          <a:stretch/>
        </p:blipFill>
        <p:spPr>
          <a:xfrm>
            <a:off x="7283302" y="2550817"/>
            <a:ext cx="4940672" cy="3474597"/>
          </a:xfrm>
          <a:prstGeom prst="rect">
            <a:avLst/>
          </a:prstGeom>
        </p:spPr>
      </p:pic>
    </p:spTree>
    <p:extLst>
      <p:ext uri="{BB962C8B-B14F-4D97-AF65-F5344CB8AC3E}">
        <p14:creationId xmlns:p14="http://schemas.microsoft.com/office/powerpoint/2010/main" val="58251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199" y="311486"/>
            <a:ext cx="11313602" cy="725443"/>
          </a:xfrm>
        </p:spPr>
        <p:txBody>
          <a:bodyPr>
            <a:normAutofit/>
          </a:bodyPr>
          <a:lstStyle/>
          <a:p>
            <a:r>
              <a:rPr lang="en-US" sz="3200" dirty="0"/>
              <a:t>People Survey 2021</a:t>
            </a:r>
          </a:p>
        </p:txBody>
      </p:sp>
      <p:sp>
        <p:nvSpPr>
          <p:cNvPr id="6" name="Content Placeholder 5">
            <a:extLst>
              <a:ext uri="{FF2B5EF4-FFF2-40B4-BE49-F238E27FC236}">
                <a16:creationId xmlns:a16="http://schemas.microsoft.com/office/drawing/2014/main" id="{FF8F1C4B-F8F6-4B1A-9FFD-EFFED60A6880}"/>
              </a:ext>
            </a:extLst>
          </p:cNvPr>
          <p:cNvSpPr txBox="1">
            <a:spLocks noGrp="1"/>
          </p:cNvSpPr>
          <p:nvPr>
            <p:ph sz="half" idx="1"/>
          </p:nvPr>
        </p:nvSpPr>
        <p:spPr>
          <a:xfrm>
            <a:off x="304800" y="1036929"/>
            <a:ext cx="11582400" cy="53245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a:rPr>
              <a:t>The People Survey launches on </a:t>
            </a:r>
            <a:r>
              <a:rPr lang="en-GB" sz="2000" b="1" dirty="0">
                <a:solidFill>
                  <a:prstClr val="black"/>
                </a:solidFill>
                <a:latin typeface="Arial"/>
              </a:rPr>
              <a:t>28</a:t>
            </a:r>
            <a:r>
              <a:rPr lang="en-GB" sz="2000" b="1" baseline="30000" dirty="0">
                <a:solidFill>
                  <a:prstClr val="black"/>
                </a:solidFill>
                <a:latin typeface="Arial"/>
              </a:rPr>
              <a:t>th</a:t>
            </a:r>
            <a:r>
              <a:rPr lang="en-GB" sz="2000" b="1" dirty="0">
                <a:solidFill>
                  <a:prstClr val="black"/>
                </a:solidFill>
                <a:latin typeface="Arial"/>
              </a:rPr>
              <a:t> September </a:t>
            </a:r>
            <a:r>
              <a:rPr lang="en-GB" sz="2000" dirty="0">
                <a:solidFill>
                  <a:prstClr val="black"/>
                </a:solidFill>
                <a:latin typeface="Arial"/>
              </a:rPr>
              <a:t>and runs until 3</a:t>
            </a:r>
            <a:r>
              <a:rPr lang="en-GB" sz="2000" baseline="30000" dirty="0">
                <a:solidFill>
                  <a:prstClr val="black"/>
                </a:solidFill>
                <a:latin typeface="Arial"/>
              </a:rPr>
              <a:t>rd</a:t>
            </a:r>
            <a:r>
              <a:rPr lang="en-GB" sz="2000" dirty="0">
                <a:solidFill>
                  <a:prstClr val="black"/>
                </a:solidFill>
                <a:latin typeface="Arial"/>
              </a:rPr>
              <a:t> November.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a:rPr>
              <a:t>Each team (e.g. Probation Service) will have a code which staff use to log in online.  Codes and a link will be provided in the coming weeks.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a:rPr>
              <a:t>Probation staff who work in prisons need to identify with their </a:t>
            </a:r>
            <a:r>
              <a:rPr lang="en-GB" sz="2000" b="1" dirty="0">
                <a:solidFill>
                  <a:prstClr val="black"/>
                </a:solidFill>
                <a:latin typeface="Arial"/>
              </a:rPr>
              <a:t>parent PDU</a:t>
            </a:r>
            <a:r>
              <a:rPr lang="en-GB" sz="2000" dirty="0">
                <a:solidFill>
                  <a:prstClr val="black"/>
                </a:solidFill>
                <a:latin typeface="Arial"/>
              </a:rPr>
              <a:t>/team </a:t>
            </a:r>
            <a:r>
              <a:rPr lang="en-GB" sz="2000" b="1" dirty="0">
                <a:solidFill>
                  <a:prstClr val="black"/>
                </a:solidFill>
                <a:latin typeface="Arial"/>
              </a:rPr>
              <a:t>not </a:t>
            </a:r>
            <a:r>
              <a:rPr lang="en-GB" sz="2000" dirty="0">
                <a:solidFill>
                  <a:prstClr val="black"/>
                </a:solidFill>
                <a:latin typeface="Arial"/>
              </a:rPr>
              <a:t>the prison.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a:endParaRPr>
          </a:p>
          <a:p>
            <a:pPr marL="285750" lvl="0" indent="-285750">
              <a:lnSpc>
                <a:spcPct val="100000"/>
              </a:lnSpc>
              <a:spcBef>
                <a:spcPts val="0"/>
              </a:spcBef>
              <a:buClrTx/>
              <a:buFont typeface="Arial" panose="020B0604020202020204" pitchFamily="34" charset="0"/>
              <a:buChar char="•"/>
              <a:defRPr/>
            </a:pPr>
            <a:r>
              <a:rPr lang="en-GB" sz="2000" dirty="0"/>
              <a:t>We want peoples’ honest feedback be that positive or negative, we need a wider picture.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p>
          <a:p>
            <a:pPr marL="285750" indent="-285750">
              <a:lnSpc>
                <a:spcPct val="100000"/>
              </a:lnSpc>
              <a:spcBef>
                <a:spcPts val="0"/>
              </a:spcBef>
              <a:buClrTx/>
              <a:buFont typeface="Arial" panose="020B0604020202020204" pitchFamily="34" charset="0"/>
              <a:buChar char="•"/>
              <a:defRPr/>
            </a:pPr>
            <a:r>
              <a:rPr lang="en-GB" sz="2000" dirty="0">
                <a:solidFill>
                  <a:prstClr val="black"/>
                </a:solidFill>
              </a:rPr>
              <a:t>Individuals cannot be identified from their responses, or from recording their demographics – the system clusters data if there are fewer than 10 responses in any chosen group.</a:t>
            </a:r>
          </a:p>
          <a:p>
            <a:pPr marL="0" marR="0" lvl="0" indent="0" algn="l" defTabSz="914400" rtl="0" eaLnBrk="1" fontAlgn="auto" latinLnBrk="0" hangingPunct="1">
              <a:lnSpc>
                <a:spcPct val="100000"/>
              </a:lnSpc>
              <a:spcBef>
                <a:spcPts val="0"/>
              </a:spcBef>
              <a:spcAft>
                <a:spcPts val="0"/>
              </a:spcAft>
              <a:buClrTx/>
              <a:buSzTx/>
              <a:tabLst/>
              <a:defRPr/>
            </a:pPr>
            <a:endParaRPr lang="en-GB"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There has never been a more crucial time to encourage responses to provide greater insight to inform the development of the unified service and as we recover and rebuild from Covid.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dirty="0">
                <a:solidFill>
                  <a:prstClr val="black"/>
                </a:solidFill>
                <a:latin typeface="Arial"/>
              </a:rPr>
              <a:t>Please encourage your staff to have their say and share their voice</a:t>
            </a:r>
            <a:r>
              <a:rPr lang="en-GB" sz="2000" dirty="0">
                <a:solidFill>
                  <a:prstClr val="black"/>
                </a:solidFill>
                <a:latin typeface="Arial"/>
              </a:rPr>
              <a:t>.</a:t>
            </a: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2865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F4B-9995-4B3C-B7E6-95538110D661}"/>
              </a:ext>
            </a:extLst>
          </p:cNvPr>
          <p:cNvSpPr>
            <a:spLocks noGrp="1"/>
          </p:cNvSpPr>
          <p:nvPr>
            <p:ph type="title"/>
          </p:nvPr>
        </p:nvSpPr>
        <p:spPr/>
        <p:txBody>
          <a:bodyPr/>
          <a:lstStyle/>
          <a:p>
            <a:r>
              <a:rPr lang="en-GB" dirty="0"/>
              <a:t>[Region] September area/s of focus </a:t>
            </a:r>
          </a:p>
        </p:txBody>
      </p:sp>
      <p:sp>
        <p:nvSpPr>
          <p:cNvPr id="3" name="Content Placeholder 2">
            <a:extLst>
              <a:ext uri="{FF2B5EF4-FFF2-40B4-BE49-F238E27FC236}">
                <a16:creationId xmlns:a16="http://schemas.microsoft.com/office/drawing/2014/main" id="{7C3AF45A-CE8D-487A-A4A2-11FB9A7733CA}"/>
              </a:ext>
            </a:extLst>
          </p:cNvPr>
          <p:cNvSpPr>
            <a:spLocks noGrp="1"/>
          </p:cNvSpPr>
          <p:nvPr>
            <p:ph idx="1"/>
          </p:nvPr>
        </p:nvSpPr>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
        <p:nvSpPr>
          <p:cNvPr id="5" name="Slide Number Placeholder 4">
            <a:extLst>
              <a:ext uri="{FF2B5EF4-FFF2-40B4-BE49-F238E27FC236}">
                <a16:creationId xmlns:a16="http://schemas.microsoft.com/office/drawing/2014/main" id="{F9E6B63E-6CBE-4CE9-8C9F-88B73970F05E}"/>
              </a:ext>
            </a:extLst>
          </p:cNvPr>
          <p:cNvSpPr>
            <a:spLocks noGrp="1"/>
          </p:cNvSpPr>
          <p:nvPr>
            <p:ph type="sldNum" sz="quarter" idx="12"/>
          </p:nvPr>
        </p:nvSpPr>
        <p:spPr>
          <a:xfrm>
            <a:off x="11550723" y="6296257"/>
            <a:ext cx="538496" cy="365125"/>
          </a:xfrm>
          <a:prstGeom prst="rect">
            <a:avLst/>
          </a:prstGeom>
        </p:spPr>
        <p:txBody>
          <a:bodyPr/>
          <a:lstStyle/>
          <a:p>
            <a:fld id="{6BA6D896-E1CD-4198-B852-D6590D56DF76}" type="slidenum">
              <a:rPr lang="en-GB" smtClean="0">
                <a:solidFill>
                  <a:schemeClr val="bg1"/>
                </a:solidFill>
              </a:rPr>
              <a:pPr/>
              <a:t>31</a:t>
            </a:fld>
            <a:endParaRPr lang="en-GB" dirty="0">
              <a:solidFill>
                <a:schemeClr val="bg1"/>
              </a:solidFill>
            </a:endParaRPr>
          </a:p>
        </p:txBody>
      </p:sp>
      <p:pic>
        <p:nvPicPr>
          <p:cNvPr id="7" name="Picture 6">
            <a:extLst>
              <a:ext uri="{FF2B5EF4-FFF2-40B4-BE49-F238E27FC236}">
                <a16:creationId xmlns:a16="http://schemas.microsoft.com/office/drawing/2014/main" id="{DD9693EC-E1B8-42C2-AE91-F7C9C0CEAA22}"/>
              </a:ext>
            </a:extLst>
          </p:cNvPr>
          <p:cNvPicPr>
            <a:picLocks noChangeAspect="1"/>
          </p:cNvPicPr>
          <p:nvPr/>
        </p:nvPicPr>
        <p:blipFill rotWithShape="1">
          <a:blip r:embed="rId2">
            <a:extLst>
              <a:ext uri="{28A0092B-C50C-407E-A947-70E740481C1C}">
                <a14:useLocalDpi xmlns:a14="http://schemas.microsoft.com/office/drawing/2010/main" val="0"/>
              </a:ext>
            </a:extLst>
          </a:blip>
          <a:srcRect t="27862" b="20666"/>
          <a:stretch/>
        </p:blipFill>
        <p:spPr>
          <a:xfrm>
            <a:off x="7619942" y="3946018"/>
            <a:ext cx="4671971" cy="2404741"/>
          </a:xfrm>
          <a:prstGeom prst="rect">
            <a:avLst/>
          </a:prstGeom>
        </p:spPr>
      </p:pic>
    </p:spTree>
    <p:extLst>
      <p:ext uri="{BB962C8B-B14F-4D97-AF65-F5344CB8AC3E}">
        <p14:creationId xmlns:p14="http://schemas.microsoft.com/office/powerpoint/2010/main" val="285484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September deliverables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endParaRPr lang="en-GB" sz="2000" dirty="0"/>
          </a:p>
          <a:p>
            <a:endParaRPr lang="en-GB" sz="2000" dirty="0"/>
          </a:p>
          <a:p>
            <a:endParaRPr lang="en-GB"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400800"/>
            <a:ext cx="595313" cy="260582"/>
          </a:xfrm>
          <a:prstGeom prst="rect">
            <a:avLst/>
          </a:prstGeom>
        </p:spPr>
        <p:txBody>
          <a:bodyPr/>
          <a:lstStyle/>
          <a:p>
            <a:fld id="{6BA6D896-E1CD-4198-B852-D6590D56DF76}" type="slidenum">
              <a:rPr lang="en-GB" smtClean="0">
                <a:solidFill>
                  <a:schemeClr val="bg1"/>
                </a:solidFill>
              </a:rPr>
              <a:pPr/>
              <a:t>32</a:t>
            </a:fld>
            <a:endParaRPr lang="en-GB" dirty="0">
              <a:solidFill>
                <a:schemeClr val="bg1"/>
              </a:solidFill>
            </a:endParaRPr>
          </a:p>
        </p:txBody>
      </p:sp>
      <p:pic>
        <p:nvPicPr>
          <p:cNvPr id="6" name="Picture 5">
            <a:extLst>
              <a:ext uri="{FF2B5EF4-FFF2-40B4-BE49-F238E27FC236}">
                <a16:creationId xmlns:a16="http://schemas.microsoft.com/office/drawing/2014/main" id="{A5417901-D85E-499E-8FEA-BF747ECD78B3}"/>
              </a:ext>
            </a:extLst>
          </p:cNvPr>
          <p:cNvPicPr>
            <a:picLocks noChangeAspect="1"/>
          </p:cNvPicPr>
          <p:nvPr/>
        </p:nvPicPr>
        <p:blipFill rotWithShape="1">
          <a:blip r:embed="rId2"/>
          <a:srcRect l="5028" t="10691" r="4694" b="9026"/>
          <a:stretch/>
        </p:blipFill>
        <p:spPr>
          <a:xfrm>
            <a:off x="7990985" y="2356369"/>
            <a:ext cx="3743814" cy="3329369"/>
          </a:xfrm>
          <a:prstGeom prst="rect">
            <a:avLst/>
          </a:prstGeom>
        </p:spPr>
      </p:pic>
    </p:spTree>
    <p:extLst>
      <p:ext uri="{BB962C8B-B14F-4D97-AF65-F5344CB8AC3E}">
        <p14:creationId xmlns:p14="http://schemas.microsoft.com/office/powerpoint/2010/main" val="147493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discussion </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481899" cy="365125"/>
          </a:xfrm>
          <a:prstGeom prst="rect">
            <a:avLst/>
          </a:prstGeom>
        </p:spPr>
        <p:txBody>
          <a:bodyPr/>
          <a:lstStyle/>
          <a:p>
            <a:fld id="{6BA6D896-E1CD-4198-B852-D6590D56DF76}" type="slidenum">
              <a:rPr lang="en-GB" smtClean="0">
                <a:solidFill>
                  <a:schemeClr val="bg1"/>
                </a:solidFill>
              </a:rPr>
              <a:pPr/>
              <a:t>33</a:t>
            </a:fld>
            <a:endParaRPr lang="en-GB" dirty="0">
              <a:solidFill>
                <a:schemeClr val="bg1"/>
              </a:solidFill>
            </a:endParaRPr>
          </a:p>
        </p:txBody>
      </p:sp>
      <p:graphicFrame>
        <p:nvGraphicFramePr>
          <p:cNvPr id="7" name="Diagram 6">
            <a:extLst>
              <a:ext uri="{FF2B5EF4-FFF2-40B4-BE49-F238E27FC236}">
                <a16:creationId xmlns:a16="http://schemas.microsoft.com/office/drawing/2014/main" id="{19877240-296E-43A1-8B35-3F3FC1BF4E6E}"/>
              </a:ext>
            </a:extLst>
          </p:cNvPr>
          <p:cNvGraphicFramePr/>
          <p:nvPr>
            <p:extLst>
              <p:ext uri="{D42A27DB-BD31-4B8C-83A1-F6EECF244321}">
                <p14:modId xmlns:p14="http://schemas.microsoft.com/office/powerpoint/2010/main" val="94521172"/>
              </p:ext>
            </p:extLst>
          </p:nvPr>
        </p:nvGraphicFramePr>
        <p:xfrm>
          <a:off x="222422" y="1476375"/>
          <a:ext cx="11701848" cy="450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324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Your thoughts, questions and feedback</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439369" cy="365125"/>
          </a:xfrm>
          <a:prstGeom prst="rect">
            <a:avLst/>
          </a:prstGeom>
        </p:spPr>
        <p:txBody>
          <a:bodyPr/>
          <a:lstStyle/>
          <a:p>
            <a:fld id="{6BA6D896-E1CD-4198-B852-D6590D56DF76}" type="slidenum">
              <a:rPr lang="en-GB" smtClean="0">
                <a:solidFill>
                  <a:schemeClr val="bg1"/>
                </a:solidFill>
              </a:rPr>
              <a:pPr/>
              <a:t>34</a:t>
            </a:fld>
            <a:endParaRPr lang="en-GB" dirty="0">
              <a:solidFill>
                <a:schemeClr val="bg1"/>
              </a:solidFill>
            </a:endParaRPr>
          </a:p>
        </p:txBody>
      </p:sp>
      <p:pic>
        <p:nvPicPr>
          <p:cNvPr id="6" name="Graphic 5" descr="Head with gears">
            <a:extLst>
              <a:ext uri="{FF2B5EF4-FFF2-40B4-BE49-F238E27FC236}">
                <a16:creationId xmlns:a16="http://schemas.microsoft.com/office/drawing/2014/main" id="{8AC8372D-1AC8-4B8C-B21C-97D3E2FE072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921" t="3097" r="11244" b="7262"/>
          <a:stretch/>
        </p:blipFill>
        <p:spPr>
          <a:xfrm>
            <a:off x="2426805" y="1492383"/>
            <a:ext cx="3669195" cy="3769522"/>
          </a:xfrm>
          <a:prstGeom prst="rect">
            <a:avLst/>
          </a:prstGeom>
        </p:spPr>
      </p:pic>
      <p:pic>
        <p:nvPicPr>
          <p:cNvPr id="8" name="Graphic 7" descr="Thought bubble">
            <a:extLst>
              <a:ext uri="{FF2B5EF4-FFF2-40B4-BE49-F238E27FC236}">
                <a16:creationId xmlns:a16="http://schemas.microsoft.com/office/drawing/2014/main" id="{B2845C4D-1C0D-4D68-BE1A-99143CE1BE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6" t="9808" r="5411" b="6811"/>
          <a:stretch/>
        </p:blipFill>
        <p:spPr>
          <a:xfrm>
            <a:off x="6168724" y="231712"/>
            <a:ext cx="3570378" cy="3588142"/>
          </a:xfrm>
          <a:prstGeom prst="rect">
            <a:avLst/>
          </a:prstGeom>
        </p:spPr>
      </p:pic>
      <p:sp>
        <p:nvSpPr>
          <p:cNvPr id="9" name="Rectangle 8">
            <a:extLst>
              <a:ext uri="{FF2B5EF4-FFF2-40B4-BE49-F238E27FC236}">
                <a16:creationId xmlns:a16="http://schemas.microsoft.com/office/drawing/2014/main" id="{3A092090-CFA8-4A1A-9F47-42FD906B6EDD}"/>
              </a:ext>
            </a:extLst>
          </p:cNvPr>
          <p:cNvSpPr/>
          <p:nvPr/>
        </p:nvSpPr>
        <p:spPr>
          <a:xfrm>
            <a:off x="602650" y="5428320"/>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Outlook account</a:t>
            </a:r>
            <a:r>
              <a:rPr lang="en-GB"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4595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7FD78A-F605-4B37-B73A-9F7CE82DBF43}"/>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rgbClr val="008000"/>
                </a:solidFill>
                <a:latin typeface="Ink Free" panose="03080402000500000000" pitchFamily="66" charset="0"/>
              </a:rPr>
              <a:t>T</a:t>
            </a:r>
            <a:r>
              <a:rPr lang="en-GB" sz="16000" dirty="0">
                <a:solidFill>
                  <a:schemeClr val="tx2">
                    <a:lumMod val="40000"/>
                    <a:lumOff val="60000"/>
                  </a:schemeClr>
                </a:solidFill>
                <a:latin typeface="Ink Free" panose="03080402000500000000" pitchFamily="66" charset="0"/>
              </a:rPr>
              <a:t>h</a:t>
            </a:r>
            <a:r>
              <a:rPr lang="en-GB" sz="16000" dirty="0">
                <a:solidFill>
                  <a:schemeClr val="accent5">
                    <a:lumMod val="60000"/>
                    <a:lumOff val="40000"/>
                  </a:schemeClr>
                </a:solidFill>
                <a:latin typeface="Ink Free" panose="03080402000500000000" pitchFamily="66" charset="0"/>
              </a:rPr>
              <a:t>a</a:t>
            </a:r>
            <a:r>
              <a:rPr lang="en-GB" sz="16000" dirty="0">
                <a:solidFill>
                  <a:srgbClr val="A167A1"/>
                </a:solidFill>
                <a:latin typeface="Ink Free" panose="03080402000500000000" pitchFamily="66" charset="0"/>
              </a:rPr>
              <a:t>n</a:t>
            </a:r>
            <a:r>
              <a:rPr lang="en-GB" sz="16000" dirty="0">
                <a:solidFill>
                  <a:srgbClr val="008000"/>
                </a:solidFill>
                <a:latin typeface="Ink Free" panose="03080402000500000000" pitchFamily="66" charset="0"/>
              </a:rPr>
              <a:t>k</a:t>
            </a:r>
            <a:r>
              <a:rPr lang="en-GB" sz="16000" dirty="0">
                <a:latin typeface="Ink Free" panose="03080402000500000000" pitchFamily="66" charset="0"/>
              </a:rPr>
              <a:t> </a:t>
            </a:r>
            <a:r>
              <a:rPr lang="en-GB" sz="16000" dirty="0">
                <a:solidFill>
                  <a:schemeClr val="accent2">
                    <a:lumMod val="60000"/>
                    <a:lumOff val="40000"/>
                  </a:schemeClr>
                </a:solidFill>
                <a:latin typeface="Ink Free" panose="03080402000500000000" pitchFamily="66" charset="0"/>
              </a:rPr>
              <a:t>y</a:t>
            </a:r>
            <a:r>
              <a:rPr lang="en-GB" sz="16000" dirty="0">
                <a:solidFill>
                  <a:schemeClr val="accent6">
                    <a:lumMod val="75000"/>
                  </a:schemeClr>
                </a:solidFill>
                <a:latin typeface="Ink Free" panose="03080402000500000000" pitchFamily="66" charset="0"/>
              </a:rPr>
              <a:t>o</a:t>
            </a:r>
            <a:r>
              <a:rPr lang="en-GB" sz="16000" dirty="0">
                <a:solidFill>
                  <a:schemeClr val="accent1">
                    <a:lumMod val="60000"/>
                    <a:lumOff val="40000"/>
                  </a:schemeClr>
                </a:solidFill>
                <a:latin typeface="Ink Free" panose="03080402000500000000" pitchFamily="66" charset="0"/>
              </a:rPr>
              <a:t>u</a:t>
            </a:r>
          </a:p>
        </p:txBody>
      </p:sp>
      <p:sp>
        <p:nvSpPr>
          <p:cNvPr id="2" name="Slide Number Placeholder 1">
            <a:extLst>
              <a:ext uri="{FF2B5EF4-FFF2-40B4-BE49-F238E27FC236}">
                <a16:creationId xmlns:a16="http://schemas.microsoft.com/office/drawing/2014/main" id="{539834B7-4AD6-4E8F-94CD-C273323A093A}"/>
              </a:ext>
            </a:extLst>
          </p:cNvPr>
          <p:cNvSpPr>
            <a:spLocks noGrp="1"/>
          </p:cNvSpPr>
          <p:nvPr>
            <p:ph type="sldNum" sz="quarter" idx="12"/>
          </p:nvPr>
        </p:nvSpPr>
        <p:spPr>
          <a:xfrm>
            <a:off x="11596687" y="6296257"/>
            <a:ext cx="492532" cy="365125"/>
          </a:xfrm>
        </p:spPr>
        <p:txBody>
          <a:bodyPr/>
          <a:lstStyle/>
          <a:p>
            <a:fld id="{6BA6D896-E1CD-4198-B852-D6590D56DF76}" type="slidenum">
              <a:rPr lang="en-GB" smtClean="0">
                <a:solidFill>
                  <a:schemeClr val="bg1"/>
                </a:solidFill>
              </a:rPr>
              <a:pPr/>
              <a:t>35</a:t>
            </a:fld>
            <a:endParaRPr lang="en-GB" dirty="0">
              <a:solidFill>
                <a:schemeClr val="bg1"/>
              </a:solidFill>
            </a:endParaRPr>
          </a:p>
        </p:txBody>
      </p:sp>
    </p:spTree>
    <p:extLst>
      <p:ext uri="{BB962C8B-B14F-4D97-AF65-F5344CB8AC3E}">
        <p14:creationId xmlns:p14="http://schemas.microsoft.com/office/powerpoint/2010/main" val="42666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11446191" cy="758998"/>
          </a:xfrm>
        </p:spPr>
        <p:txBody>
          <a:bodyPr/>
          <a:lstStyle/>
          <a:p>
            <a:r>
              <a:rPr lang="en-GB" dirty="0"/>
              <a:t>Your Probation Change Map: Understanding how Probation will change for you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334400"/>
            <a:ext cx="4844071" cy="4351338"/>
          </a:xfrm>
        </p:spPr>
        <p:txBody>
          <a:bodyPr/>
          <a:lstStyle/>
          <a:p>
            <a:r>
              <a:rPr lang="en-GB" sz="2000" dirty="0"/>
              <a:t>A document is available for you to identify when change will be experienced locally, where it may come from, and what you might need to do as a result of it. A living document, it articulates how and when change will land across probation.</a:t>
            </a:r>
          </a:p>
          <a:p>
            <a:endParaRPr lang="en-GB" sz="2000" dirty="0"/>
          </a:p>
          <a:p>
            <a:r>
              <a:rPr lang="en-GB" sz="2000" dirty="0"/>
              <a:t>Available on the </a:t>
            </a:r>
            <a:r>
              <a:rPr lang="en-GB" sz="2000" dirty="0">
                <a:hlinkClick r:id="rId2"/>
              </a:rPr>
              <a:t>Probation Hub (formerly Welcome Hub)</a:t>
            </a: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595313" cy="365125"/>
          </a:xfrm>
          <a:prstGeom prst="rect">
            <a:avLst/>
          </a:prstGeom>
        </p:spPr>
        <p:txBody>
          <a:bodyPr/>
          <a:lstStyle/>
          <a:p>
            <a:fld id="{6BA6D896-E1CD-4198-B852-D6590D56DF76}" type="slidenum">
              <a:rPr lang="en-GB" smtClean="0">
                <a:solidFill>
                  <a:schemeClr val="bg1"/>
                </a:solidFill>
              </a:rPr>
              <a:pPr/>
              <a:t>4</a:t>
            </a:fld>
            <a:endParaRPr lang="en-GB" dirty="0">
              <a:solidFill>
                <a:schemeClr val="bg1"/>
              </a:solidFill>
            </a:endParaRPr>
          </a:p>
        </p:txBody>
      </p:sp>
      <p:pic>
        <p:nvPicPr>
          <p:cNvPr id="6" name="Picture 5">
            <a:hlinkClick r:id="" action="ppaction://noaction"/>
            <a:extLst>
              <a:ext uri="{FF2B5EF4-FFF2-40B4-BE49-F238E27FC236}">
                <a16:creationId xmlns:a16="http://schemas.microsoft.com/office/drawing/2014/main" id="{1D601064-20CA-4216-92F0-A8CABAEE3C09}"/>
              </a:ext>
            </a:extLst>
          </p:cNvPr>
          <p:cNvPicPr>
            <a:picLocks noChangeAspect="1"/>
          </p:cNvPicPr>
          <p:nvPr/>
        </p:nvPicPr>
        <p:blipFill rotWithShape="1">
          <a:blip r:embed="rId3">
            <a:extLst>
              <a:ext uri="{28A0092B-C50C-407E-A947-70E740481C1C}">
                <a14:useLocalDpi xmlns:a14="http://schemas.microsoft.com/office/drawing/2010/main" val="0"/>
              </a:ext>
            </a:extLst>
          </a:blip>
          <a:srcRect t="14269" b="11329"/>
          <a:stretch/>
        </p:blipFill>
        <p:spPr>
          <a:xfrm>
            <a:off x="7174043" y="2358050"/>
            <a:ext cx="4844070" cy="3604135"/>
          </a:xfrm>
          <a:prstGeom prst="rect">
            <a:avLst/>
          </a:prstGeom>
        </p:spPr>
      </p:pic>
    </p:spTree>
    <p:extLst>
      <p:ext uri="{BB962C8B-B14F-4D97-AF65-F5344CB8AC3E}">
        <p14:creationId xmlns:p14="http://schemas.microsoft.com/office/powerpoint/2010/main" val="42564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11446191" cy="758998"/>
          </a:xfrm>
        </p:spPr>
        <p:txBody>
          <a:bodyPr/>
          <a:lstStyle/>
          <a:p>
            <a:r>
              <a:rPr lang="en-GB" dirty="0"/>
              <a:t>Commissioned Rehabilitative Services – Top Tips and Digital Developments</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334400"/>
            <a:ext cx="7131843" cy="4351338"/>
          </a:xfrm>
        </p:spPr>
        <p:txBody>
          <a:bodyPr/>
          <a:lstStyle/>
          <a:p>
            <a:r>
              <a:rPr lang="en-GB" sz="2000" dirty="0"/>
              <a:t>A Top Tips section highlighting how to get the best out of CRS and the Refer and Monitor Digital Service has been added to the </a:t>
            </a:r>
            <a:r>
              <a:rPr lang="en-GB" sz="2000" dirty="0">
                <a:hlinkClick r:id="rId2"/>
              </a:rPr>
              <a:t>Probation Hub (formerly Welcome Hub)</a:t>
            </a:r>
            <a:endParaRPr lang="en-GB" sz="2000" dirty="0"/>
          </a:p>
          <a:p>
            <a:endParaRPr lang="en-GB" sz="2000" dirty="0"/>
          </a:p>
          <a:p>
            <a:r>
              <a:rPr lang="en-GB" sz="2000" dirty="0"/>
              <a:t>These Top Tips have been developed in response to some of the most common questions asked by probation staff. </a:t>
            </a:r>
          </a:p>
          <a:p>
            <a:endParaRPr lang="en-GB" sz="2000" dirty="0"/>
          </a:p>
          <a:p>
            <a:r>
              <a:rPr lang="en-GB" sz="2000" b="1" dirty="0">
                <a:solidFill>
                  <a:schemeClr val="accent1"/>
                </a:solidFill>
              </a:rPr>
              <a:t>You Said We Did Hub section coming soon!</a:t>
            </a:r>
          </a:p>
          <a:p>
            <a:r>
              <a:rPr lang="en-GB" sz="2000" dirty="0"/>
              <a:t>The latest on Refer &amp; Monitor Service fixes, improvements and new developments are also available (attached separately this month) and will be available on the Probation Hub during September.</a:t>
            </a:r>
          </a:p>
          <a:p>
            <a:endParaRPr lang="en-GB" sz="2000" dirty="0"/>
          </a:p>
          <a:p>
            <a:endParaRPr lang="en-GB" dirty="0"/>
          </a:p>
          <a:p>
            <a:r>
              <a:rPr lang="en-GB" dirty="0"/>
              <a:t> </a:t>
            </a: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595313" cy="365125"/>
          </a:xfrm>
          <a:prstGeom prst="rect">
            <a:avLst/>
          </a:prstGeom>
        </p:spPr>
        <p:txBody>
          <a:bodyPr/>
          <a:lstStyle/>
          <a:p>
            <a:fld id="{6BA6D896-E1CD-4198-B852-D6590D56DF76}" type="slidenum">
              <a:rPr lang="en-GB" smtClean="0">
                <a:solidFill>
                  <a:schemeClr val="bg1"/>
                </a:solidFill>
              </a:rPr>
              <a:pPr/>
              <a:t>5</a:t>
            </a:fld>
            <a:endParaRPr lang="en-GB" dirty="0">
              <a:solidFill>
                <a:schemeClr val="bg1"/>
              </a:solidFill>
            </a:endParaRPr>
          </a:p>
        </p:txBody>
      </p:sp>
      <p:pic>
        <p:nvPicPr>
          <p:cNvPr id="7" name="Picture 4">
            <a:extLst>
              <a:ext uri="{FF2B5EF4-FFF2-40B4-BE49-F238E27FC236}">
                <a16:creationId xmlns:a16="http://schemas.microsoft.com/office/drawing/2014/main" id="{FF01E781-82F6-4F14-9096-CD7E9E04F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860" y="2205344"/>
            <a:ext cx="3169773" cy="28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9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716756" y="385590"/>
            <a:ext cx="11156155" cy="758998"/>
          </a:xfrm>
        </p:spPr>
        <p:txBody>
          <a:bodyPr/>
          <a:lstStyle/>
          <a:p>
            <a:r>
              <a:rPr lang="en-GB" dirty="0"/>
              <a:t>8 September live all staff event:  10:00 to 11.30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334400"/>
            <a:ext cx="4844071" cy="4351338"/>
          </a:xfrm>
        </p:spPr>
        <p:txBody>
          <a:bodyPr/>
          <a:lstStyle/>
          <a:p>
            <a:r>
              <a:rPr lang="en-GB" sz="2000" b="1" dirty="0">
                <a:solidFill>
                  <a:schemeClr val="accent3">
                    <a:lumMod val="50000"/>
                  </a:schemeClr>
                </a:solidFill>
              </a:rPr>
              <a:t>Save the date</a:t>
            </a:r>
          </a:p>
          <a:p>
            <a:pPr marL="342900" indent="-342900">
              <a:buFont typeface="Arial" panose="020B0604020202020204" pitchFamily="34" charset="0"/>
              <a:buChar char="•"/>
            </a:pPr>
            <a:r>
              <a:rPr lang="en-GB" sz="2000" dirty="0"/>
              <a:t>Our next national live all staff Teams event is on </a:t>
            </a:r>
            <a:r>
              <a:rPr lang="en-GB" sz="2000" dirty="0">
                <a:hlinkClick r:id="rId2"/>
              </a:rPr>
              <a:t>8 September from 10.00 to 11.30</a:t>
            </a:r>
            <a:endParaRPr lang="en-GB" sz="2000" dirty="0"/>
          </a:p>
          <a:p>
            <a:pPr marL="342900" indent="-342900">
              <a:buFont typeface="Arial" panose="020B0604020202020204" pitchFamily="34" charset="0"/>
              <a:buChar char="•"/>
            </a:pPr>
            <a:r>
              <a:rPr lang="en-GB" sz="2000" dirty="0"/>
              <a:t>Join us to hear about what we’re doing to reduce reoffending and the latest developments from the Probation Reform Programme and the Probation Workforce Programme</a:t>
            </a:r>
          </a:p>
          <a:p>
            <a:pPr marL="342900" indent="-342900">
              <a:buFont typeface="Arial" panose="020B0604020202020204" pitchFamily="34" charset="0"/>
              <a:buChar char="•"/>
            </a:pPr>
            <a:r>
              <a:rPr lang="en-GB" sz="2000" dirty="0"/>
              <a:t>This is your opportunity to ask questions about our Probation Service</a:t>
            </a:r>
          </a:p>
          <a:p>
            <a:endParaRPr lang="en-GB" sz="2000" dirty="0"/>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595313" cy="365125"/>
          </a:xfrm>
          <a:prstGeom prst="rect">
            <a:avLst/>
          </a:prstGeom>
        </p:spPr>
        <p:txBody>
          <a:bodyPr/>
          <a:lstStyle/>
          <a:p>
            <a:fld id="{6BA6D896-E1CD-4198-B852-D6590D56DF76}" type="slidenum">
              <a:rPr lang="en-GB" smtClean="0">
                <a:solidFill>
                  <a:schemeClr val="bg1"/>
                </a:solidFill>
              </a:rPr>
              <a:pPr/>
              <a:t>6</a:t>
            </a:fld>
            <a:endParaRPr lang="en-GB" dirty="0">
              <a:solidFill>
                <a:schemeClr val="bg1"/>
              </a:solidFill>
            </a:endParaRPr>
          </a:p>
        </p:txBody>
      </p:sp>
      <p:pic>
        <p:nvPicPr>
          <p:cNvPr id="6" name="Picture 5">
            <a:hlinkClick r:id="" action="ppaction://noaction"/>
            <a:extLst>
              <a:ext uri="{FF2B5EF4-FFF2-40B4-BE49-F238E27FC236}">
                <a16:creationId xmlns:a16="http://schemas.microsoft.com/office/drawing/2014/main" id="{1D601064-20CA-4216-92F0-A8CABAEE3C09}"/>
              </a:ext>
            </a:extLst>
          </p:cNvPr>
          <p:cNvPicPr>
            <a:picLocks noChangeAspect="1"/>
          </p:cNvPicPr>
          <p:nvPr/>
        </p:nvPicPr>
        <p:blipFill rotWithShape="1">
          <a:blip r:embed="rId3">
            <a:extLst>
              <a:ext uri="{28A0092B-C50C-407E-A947-70E740481C1C}">
                <a14:useLocalDpi xmlns:a14="http://schemas.microsoft.com/office/drawing/2010/main" val="0"/>
              </a:ext>
            </a:extLst>
          </a:blip>
          <a:srcRect t="14269" b="11329"/>
          <a:stretch/>
        </p:blipFill>
        <p:spPr>
          <a:xfrm>
            <a:off x="7174043" y="2358050"/>
            <a:ext cx="4844070" cy="3604135"/>
          </a:xfrm>
          <a:prstGeom prst="rect">
            <a:avLst/>
          </a:prstGeom>
        </p:spPr>
      </p:pic>
    </p:spTree>
    <p:extLst>
      <p:ext uri="{BB962C8B-B14F-4D97-AF65-F5344CB8AC3E}">
        <p14:creationId xmlns:p14="http://schemas.microsoft.com/office/powerpoint/2010/main" val="425338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quarterly update</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665309" y="1178432"/>
            <a:ext cx="8767486" cy="5326982"/>
          </a:xfrm>
        </p:spPr>
        <p:txBody>
          <a:bodyPr/>
          <a:lstStyle/>
          <a:p>
            <a:pPr marL="342900" indent="-342900">
              <a:buFont typeface="Arial" panose="020B0604020202020204" pitchFamily="34" charset="0"/>
              <a:buChar char="•"/>
            </a:pPr>
            <a:r>
              <a:rPr lang="en-GB" sz="2000" dirty="0"/>
              <a:t>Modernising our estate and digital solutions to provide our staff, colleagues from partner organisations and people on probation with modern, safe and enabling environments is one of the key areas of focus in our </a:t>
            </a:r>
            <a:r>
              <a:rPr lang="en-GB" sz="2000" u="sng" dirty="0">
                <a:hlinkClick r:id="rId2"/>
              </a:rPr>
              <a:t>Target Operating Model for Probation Services in England and Wales</a:t>
            </a:r>
            <a:endParaRPr lang="en-GB" sz="2000" dirty="0"/>
          </a:p>
          <a:p>
            <a:pPr marL="342900" indent="-342900">
              <a:buFont typeface="Arial" panose="020B0604020202020204" pitchFamily="34" charset="0"/>
              <a:buChar char="•"/>
            </a:pPr>
            <a:r>
              <a:rPr lang="en-GB" sz="2000" dirty="0"/>
              <a:t>Our four year Estates strategy is delivering this by:</a:t>
            </a:r>
          </a:p>
          <a:p>
            <a:pPr marL="846900" lvl="2" indent="-342900"/>
            <a:r>
              <a:rPr lang="en-GB" sz="2000" dirty="0"/>
              <a:t>Providing modern work environments </a:t>
            </a:r>
          </a:p>
          <a:p>
            <a:pPr marL="846900" lvl="2" indent="-342900"/>
            <a:r>
              <a:rPr lang="en-GB" sz="2000" dirty="0"/>
              <a:t>Creating a corporate look and feel, achieved through our </a:t>
            </a:r>
            <a:r>
              <a:rPr lang="en-GB" sz="2000" u="sng" dirty="0">
                <a:hlinkClick r:id="rId3"/>
              </a:rPr>
              <a:t>Probation Estates Design Guide</a:t>
            </a:r>
            <a:r>
              <a:rPr lang="en-GB" sz="2000" dirty="0"/>
              <a:t> </a:t>
            </a:r>
          </a:p>
          <a:p>
            <a:pPr marL="846900" lvl="2" indent="-342900"/>
            <a:r>
              <a:rPr lang="en-GB" sz="2000" dirty="0"/>
              <a:t>Enabling our improved estate to act as a catalyst to change the way Probation Service staff work </a:t>
            </a:r>
          </a:p>
          <a:p>
            <a:pPr marL="846900" lvl="2" indent="-342900"/>
            <a:r>
              <a:rPr lang="en-GB" sz="2000" dirty="0"/>
              <a:t>Delivering a smaller probation estate</a:t>
            </a:r>
          </a:p>
          <a:p>
            <a:pPr marL="846900" lvl="2" indent="-342900"/>
            <a:r>
              <a:rPr lang="en-GB" sz="2000" dirty="0"/>
              <a:t>Achieving better value for money</a:t>
            </a:r>
          </a:p>
          <a:p>
            <a:pPr marL="846900" lvl="2" indent="-342900"/>
            <a:r>
              <a:rPr lang="en-GB" sz="2000" dirty="0"/>
              <a:t>Delivering better buildings to support local communities</a:t>
            </a:r>
          </a:p>
          <a:p>
            <a:pPr marL="846900" lvl="2" indent="-342900"/>
            <a:r>
              <a:rPr lang="en-GB" sz="2000" dirty="0"/>
              <a:t>Enabling the Probation Service to work toward environmental sustainability and equality compliance</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7</a:t>
            </a:fld>
            <a:endParaRPr lang="en-GB" dirty="0">
              <a:solidFill>
                <a:schemeClr val="bg1"/>
              </a:solidFill>
            </a:endParaRPr>
          </a:p>
        </p:txBody>
      </p:sp>
      <p:pic>
        <p:nvPicPr>
          <p:cNvPr id="9" name="Graphic 8" descr="Schoolhouse">
            <a:extLst>
              <a:ext uri="{FF2B5EF4-FFF2-40B4-BE49-F238E27FC236}">
                <a16:creationId xmlns:a16="http://schemas.microsoft.com/office/drawing/2014/main" id="{D09434B1-F96F-401C-9843-225BC1A01F3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336" t="15419" r="5915" b="11728"/>
          <a:stretch/>
        </p:blipFill>
        <p:spPr>
          <a:xfrm>
            <a:off x="9381347" y="788557"/>
            <a:ext cx="2353452" cy="1976441"/>
          </a:xfrm>
          <a:prstGeom prst="rect">
            <a:avLst/>
          </a:prstGeom>
        </p:spPr>
      </p:pic>
      <p:pic>
        <p:nvPicPr>
          <p:cNvPr id="11" name="Picture 4">
            <a:extLst>
              <a:ext uri="{FF2B5EF4-FFF2-40B4-BE49-F238E27FC236}">
                <a16:creationId xmlns:a16="http://schemas.microsoft.com/office/drawing/2014/main" id="{31501C58-08C8-4E74-8DAC-B92DA442D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9500" y="3322645"/>
            <a:ext cx="2716515" cy="241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5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Day 1 delivery to support our unified Probation Service </a:t>
            </a:r>
          </a:p>
        </p:txBody>
      </p:sp>
      <p:sp>
        <p:nvSpPr>
          <p:cNvPr id="3" name="Content Placeholder 2">
            <a:extLst>
              <a:ext uri="{FF2B5EF4-FFF2-40B4-BE49-F238E27FC236}">
                <a16:creationId xmlns:a16="http://schemas.microsoft.com/office/drawing/2014/main" id="{22AAFE64-7A81-4F55-863A-140D66D2CE5A}"/>
              </a:ext>
            </a:extLst>
          </p:cNvPr>
          <p:cNvSpPr>
            <a:spLocks noGrp="1"/>
          </p:cNvSpPr>
          <p:nvPr>
            <p:ph idx="1"/>
          </p:nvPr>
        </p:nvSpPr>
        <p:spPr>
          <a:xfrm>
            <a:off x="716757" y="1336424"/>
            <a:ext cx="8597364" cy="4727733"/>
          </a:xfrm>
        </p:spPr>
        <p:txBody>
          <a:bodyPr/>
          <a:lstStyle/>
          <a:p>
            <a:pPr marL="342900" indent="-342900">
              <a:buFont typeface="Arial" panose="020B0604020202020204" pitchFamily="34" charset="0"/>
              <a:buChar char="•"/>
            </a:pPr>
            <a:r>
              <a:rPr lang="en-GB" sz="2000" dirty="0"/>
              <a:t>The Probation Reform Programme Estates workstream delivered the following for Day 1:</a:t>
            </a:r>
          </a:p>
          <a:p>
            <a:pPr marL="846900" lvl="2" indent="-342900"/>
            <a:r>
              <a:rPr lang="en-GB" sz="2000" dirty="0"/>
              <a:t>2020/21 – 21 capital projects totalling £18m of investment </a:t>
            </a:r>
          </a:p>
          <a:p>
            <a:pPr marL="846900" lvl="2" indent="-342900"/>
            <a:r>
              <a:rPr lang="en-GB" sz="2000" dirty="0"/>
              <a:t>2021/22 – £37.5m of investment signed off;  work started in April </a:t>
            </a:r>
          </a:p>
          <a:p>
            <a:pPr marL="846900" lvl="2" indent="-342900"/>
            <a:r>
              <a:rPr lang="en-GB" sz="2000" dirty="0"/>
              <a:t>Transferred in 372 holdings to create our unified estate</a:t>
            </a:r>
          </a:p>
          <a:p>
            <a:pPr marL="846900" lvl="2" indent="-342900"/>
            <a:r>
              <a:rPr lang="en-GB" sz="2000" dirty="0"/>
              <a:t>Completed an asset transfer process </a:t>
            </a:r>
          </a:p>
          <a:p>
            <a:pPr marL="846900" lvl="2" indent="-342900"/>
            <a:r>
              <a:rPr lang="en-GB" sz="2000" dirty="0"/>
              <a:t>Onboarded </a:t>
            </a:r>
            <a:r>
              <a:rPr lang="en-GB" sz="2000" dirty="0">
                <a:hlinkClick r:id="rId3"/>
              </a:rPr>
              <a:t>facilities management </a:t>
            </a:r>
            <a:r>
              <a:rPr lang="en-GB" sz="2000" dirty="0"/>
              <a:t>in to 138 sites </a:t>
            </a:r>
          </a:p>
          <a:p>
            <a:pPr marL="846900" lvl="2" indent="-342900"/>
            <a:r>
              <a:rPr lang="en-GB" sz="2000" dirty="0"/>
              <a:t>Ongoing partner organisation co location opportunities completed</a:t>
            </a:r>
          </a:p>
          <a:p>
            <a:pPr marL="846900" lvl="2" indent="-342900"/>
            <a:r>
              <a:rPr lang="en-GB" sz="2000" dirty="0"/>
              <a:t>£5m of backlog maintenance delivered </a:t>
            </a:r>
          </a:p>
          <a:p>
            <a:pPr marL="846900" lvl="2" indent="-342900"/>
            <a:r>
              <a:rPr lang="en-GB" sz="2000" dirty="0"/>
              <a:t>Security works ensured operational continuity </a:t>
            </a:r>
          </a:p>
          <a:p>
            <a:pPr marL="846900" lvl="2" indent="-342900"/>
            <a:r>
              <a:rPr lang="en-GB" sz="2000" dirty="0"/>
              <a:t>Temporary new branding signage delivered to all sites </a:t>
            </a:r>
          </a:p>
          <a:p>
            <a:endParaRPr lang="en-GB" dirty="0"/>
          </a:p>
        </p:txBody>
      </p:sp>
      <p:pic>
        <p:nvPicPr>
          <p:cNvPr id="4" name="Picture 3">
            <a:extLst>
              <a:ext uri="{FF2B5EF4-FFF2-40B4-BE49-F238E27FC236}">
                <a16:creationId xmlns:a16="http://schemas.microsoft.com/office/drawing/2014/main" id="{A8D1A1E9-3849-4F3B-854F-75A40E2DE87C}"/>
              </a:ext>
            </a:extLst>
          </p:cNvPr>
          <p:cNvPicPr>
            <a:picLocks noChangeAspect="1"/>
          </p:cNvPicPr>
          <p:nvPr/>
        </p:nvPicPr>
        <p:blipFill rotWithShape="1">
          <a:blip r:embed="rId4"/>
          <a:srcRect l="5028" t="10691" r="4694" b="9026"/>
          <a:stretch/>
        </p:blipFill>
        <p:spPr>
          <a:xfrm>
            <a:off x="9119191" y="3331513"/>
            <a:ext cx="3072809" cy="2732644"/>
          </a:xfrm>
          <a:prstGeom prst="rect">
            <a:avLst/>
          </a:prstGeom>
        </p:spPr>
      </p:pic>
      <p:sp>
        <p:nvSpPr>
          <p:cNvPr id="5" name="Slide Number Placeholder 4">
            <a:extLst>
              <a:ext uri="{FF2B5EF4-FFF2-40B4-BE49-F238E27FC236}">
                <a16:creationId xmlns:a16="http://schemas.microsoft.com/office/drawing/2014/main" id="{E65F2083-791F-490D-AC60-9B962C74B016}"/>
              </a:ext>
            </a:extLst>
          </p:cNvPr>
          <p:cNvSpPr>
            <a:spLocks noGrp="1"/>
          </p:cNvSpPr>
          <p:nvPr>
            <p:ph type="sldNum" sz="quarter" idx="12"/>
          </p:nvPr>
        </p:nvSpPr>
        <p:spPr/>
        <p:txBody>
          <a:bodyPr/>
          <a:lstStyle/>
          <a:p>
            <a:fld id="{6BA6D896-E1CD-4198-B852-D6590D56DF76}" type="slidenum">
              <a:rPr lang="en-GB" smtClean="0">
                <a:solidFill>
                  <a:schemeClr val="bg1"/>
                </a:solidFill>
              </a:rPr>
              <a:pPr/>
              <a:t>8</a:t>
            </a:fld>
            <a:endParaRPr lang="en-GB" dirty="0">
              <a:solidFill>
                <a:schemeClr val="bg1"/>
              </a:solidFill>
            </a:endParaRPr>
          </a:p>
        </p:txBody>
      </p:sp>
    </p:spTree>
    <p:extLst>
      <p:ext uri="{BB962C8B-B14F-4D97-AF65-F5344CB8AC3E}">
        <p14:creationId xmlns:p14="http://schemas.microsoft.com/office/powerpoint/2010/main" val="284040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Today’s unified probation estate</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334400"/>
            <a:ext cx="4568250" cy="4351338"/>
          </a:xfrm>
        </p:spPr>
        <p:txBody>
          <a:bodyPr/>
          <a:lstStyle/>
          <a:p>
            <a:pPr marL="342900" indent="-342900">
              <a:buFont typeface="Arial" panose="020B0604020202020204" pitchFamily="34" charset="0"/>
              <a:buChar char="•"/>
            </a:pPr>
            <a:r>
              <a:rPr lang="en-GB" sz="2000" dirty="0"/>
              <a:t>Our unified estate includes 766 holdings across our 11 regions and Wales </a:t>
            </a:r>
          </a:p>
          <a:p>
            <a:pPr marL="342900" indent="-342900">
              <a:buFont typeface="Arial" panose="020B0604020202020204" pitchFamily="34" charset="0"/>
              <a:buChar char="•"/>
            </a:pPr>
            <a:r>
              <a:rPr lang="en-GB" sz="2000" dirty="0"/>
              <a:t>We will continue to exit holdings through 2023, where it makes sense to do so, achieving a 22% reduction in our estate</a:t>
            </a:r>
          </a:p>
          <a:p>
            <a:pPr marL="342900" indent="-342900">
              <a:buFont typeface="Arial" panose="020B0604020202020204" pitchFamily="34" charset="0"/>
              <a:buChar char="•"/>
            </a:pPr>
            <a:r>
              <a:rPr lang="en-GB" sz="2000" dirty="0"/>
              <a:t>A smaller probation estate will help us to achieve better value for money </a:t>
            </a:r>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9</a:t>
            </a:fld>
            <a:endParaRPr lang="en-GB" dirty="0">
              <a:solidFill>
                <a:schemeClr val="bg1"/>
              </a:solidFill>
            </a:endParaRPr>
          </a:p>
        </p:txBody>
      </p:sp>
      <p:pic>
        <p:nvPicPr>
          <p:cNvPr id="6" name="Picture 5">
            <a:extLst>
              <a:ext uri="{FF2B5EF4-FFF2-40B4-BE49-F238E27FC236}">
                <a16:creationId xmlns:a16="http://schemas.microsoft.com/office/drawing/2014/main" id="{69B515FB-BEF0-4AA6-BAEF-FA0BEB576C15}"/>
              </a:ext>
            </a:extLst>
          </p:cNvPr>
          <p:cNvPicPr>
            <a:picLocks noChangeAspect="1"/>
          </p:cNvPicPr>
          <p:nvPr/>
        </p:nvPicPr>
        <p:blipFill rotWithShape="1">
          <a:blip r:embed="rId2"/>
          <a:srcRect l="30280" r="8219"/>
          <a:stretch/>
        </p:blipFill>
        <p:spPr>
          <a:xfrm>
            <a:off x="6527394" y="637953"/>
            <a:ext cx="4568250" cy="5354098"/>
          </a:xfrm>
          <a:prstGeom prst="rect">
            <a:avLst/>
          </a:prstGeom>
        </p:spPr>
      </p:pic>
    </p:spTree>
    <p:extLst>
      <p:ext uri="{BB962C8B-B14F-4D97-AF65-F5344CB8AC3E}">
        <p14:creationId xmlns:p14="http://schemas.microsoft.com/office/powerpoint/2010/main" val="153103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Template>
  <TotalTime>544</TotalTime>
  <Words>3489</Words>
  <Application>Microsoft Office PowerPoint</Application>
  <PresentationFormat>Widescreen</PresentationFormat>
  <Paragraphs>406</Paragraphs>
  <Slides>35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Ink Free</vt:lpstr>
      <vt:lpstr>Office Theme</vt:lpstr>
      <vt:lpstr>Office Theme</vt:lpstr>
      <vt:lpstr>Office Theme</vt:lpstr>
      <vt:lpstr>September 2021 Regional Team Briefing </vt:lpstr>
      <vt:lpstr>Our team’s opportunity to talk </vt:lpstr>
      <vt:lpstr>Today’s conversation – new this month </vt:lpstr>
      <vt:lpstr>Your Probation Change Map: Understanding how Probation will change for you </vt:lpstr>
      <vt:lpstr>Commissioned Rehabilitative Services – Top Tips and Digital Developments</vt:lpstr>
      <vt:lpstr>8 September live all staff event:  10:00 to 11.30 </vt:lpstr>
      <vt:lpstr>Estates quarterly update</vt:lpstr>
      <vt:lpstr>Estates Day 1 delivery to support our unified Probation Service </vt:lpstr>
      <vt:lpstr>Today’s unified probation estate</vt:lpstr>
      <vt:lpstr>Estates – unifying our security standards </vt:lpstr>
      <vt:lpstr>Estates 2021 – 2022 high level focus </vt:lpstr>
      <vt:lpstr>Estates – planned delivery</vt:lpstr>
      <vt:lpstr>Estates – planned delivery</vt:lpstr>
      <vt:lpstr>Estates – 2022 planned delivery </vt:lpstr>
      <vt:lpstr>Estates – supporting Smarter Working</vt:lpstr>
      <vt:lpstr>Your questions – regional Estates delivery</vt:lpstr>
      <vt:lpstr>Digital, Data and Technology update – calling all colleagues </vt:lpstr>
      <vt:lpstr>Authority systems structure changes </vt:lpstr>
      <vt:lpstr>The Welcome Hub is changing </vt:lpstr>
      <vt:lpstr>The Welcome Hub is changing</vt:lpstr>
      <vt:lpstr>PQiP internal recruitment campaign</vt:lpstr>
      <vt:lpstr>Recruitment and retention</vt:lpstr>
      <vt:lpstr>Recruitment and retention challenges in hard to fill sites</vt:lpstr>
      <vt:lpstr>Probation pay</vt:lpstr>
      <vt:lpstr>Job Evaluation Scheme (JES) update</vt:lpstr>
      <vt:lpstr>Job Evaluation Scheme (JES) update</vt:lpstr>
      <vt:lpstr>Job Evaluation Scheme (JES) update</vt:lpstr>
      <vt:lpstr>Job Evaluation Scheme (JES):  panel submission timeline, Priority 1 roles</vt:lpstr>
      <vt:lpstr>Attend an HR employee support event </vt:lpstr>
      <vt:lpstr>People Survey 2021</vt:lpstr>
      <vt:lpstr>[Region] September area/s of focus </vt:lpstr>
      <vt:lpstr>Team September deliverables </vt:lpstr>
      <vt:lpstr>Team discussion </vt:lpstr>
      <vt:lpstr>Your thoughts, questions and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Clements, Mark</cp:lastModifiedBy>
  <cp:revision>268</cp:revision>
  <dcterms:created xsi:type="dcterms:W3CDTF">2021-07-22T08:59:25Z</dcterms:created>
  <dcterms:modified xsi:type="dcterms:W3CDTF">2021-09-09T09:21:48Z</dcterms:modified>
</cp:coreProperties>
</file>