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7808" r:id="rId5"/>
    <p:sldId id="7797" r:id="rId6"/>
    <p:sldId id="7803" r:id="rId7"/>
    <p:sldId id="7809" r:id="rId8"/>
    <p:sldId id="7811" r:id="rId9"/>
    <p:sldId id="7802" r:id="rId10"/>
    <p:sldId id="7810" r:id="rId11"/>
    <p:sldId id="7800" r:id="rId12"/>
    <p:sldId id="7799" r:id="rId13"/>
    <p:sldId id="7816" r:id="rId14"/>
    <p:sldId id="78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son, Jackie" initials="RJ" lastIdx="5" clrIdx="0">
    <p:extLst>
      <p:ext uri="{19B8F6BF-5375-455C-9EA6-DF929625EA0E}">
        <p15:presenceInfo xmlns:p15="http://schemas.microsoft.com/office/powerpoint/2012/main" userId="S::Jackie.Richardson1@justice.gov.uk::78f367f7-9b64-489f-b861-7854623095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3FD"/>
    <a:srgbClr val="008000"/>
    <a:srgbClr val="0099CC"/>
    <a:srgbClr val="339966"/>
    <a:srgbClr val="00CCFF"/>
    <a:srgbClr val="CC99FF"/>
    <a:srgbClr val="00CC99"/>
    <a:srgbClr val="978ED8"/>
    <a:srgbClr val="99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3792" autoAdjust="0"/>
  </p:normalViewPr>
  <p:slideViewPr>
    <p:cSldViewPr snapToGrid="0" snapToObjects="1" showGuides="1">
      <p:cViewPr varScale="1">
        <p:scale>
          <a:sx n="67" d="100"/>
          <a:sy n="67" d="100"/>
        </p:scale>
        <p:origin x="432" y="-20"/>
      </p:cViewPr>
      <p:guideLst>
        <p:guide orient="horz" pos="2160"/>
        <p:guide pos="3840"/>
      </p:guideLst>
    </p:cSldViewPr>
  </p:slideViewPr>
  <p:notesTextViewPr>
    <p:cViewPr>
      <p:scale>
        <a:sx n="1" d="1"/>
        <a:sy n="1" d="1"/>
      </p:scale>
      <p:origin x="0" y="0"/>
    </p:cViewPr>
  </p:notesTextViewPr>
  <p:sorterViewPr>
    <p:cViewPr>
      <p:scale>
        <a:sx n="112" d="100"/>
        <a:sy n="112" d="100"/>
      </p:scale>
      <p:origin x="0" y="-1404"/>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20365-2445-47A0-937F-07CC4E37E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C0557C-44EF-4CC4-AA14-41FA340EBC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6C2C0-176F-4F37-BD3B-29D3563738E2}" type="datetimeFigureOut">
              <a:rPr lang="en-GB" smtClean="0"/>
              <a:t>04/10/2021</a:t>
            </a:fld>
            <a:endParaRPr lang="en-GB"/>
          </a:p>
        </p:txBody>
      </p:sp>
      <p:sp>
        <p:nvSpPr>
          <p:cNvPr id="4" name="Footer Placeholder 3">
            <a:extLst>
              <a:ext uri="{FF2B5EF4-FFF2-40B4-BE49-F238E27FC236}">
                <a16:creationId xmlns:a16="http://schemas.microsoft.com/office/drawing/2014/main" id="{7F2D8760-0183-48AC-BC61-9A346666D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8C7808-F719-4C5F-AF8E-E26E5087D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8C25EC-C4E3-4BB4-9475-34C83F282234}" type="slidenum">
              <a:rPr lang="en-GB" smtClean="0"/>
              <a:t>‹#›</a:t>
            </a:fld>
            <a:endParaRPr lang="en-GB"/>
          </a:p>
        </p:txBody>
      </p:sp>
    </p:spTree>
    <p:extLst>
      <p:ext uri="{BB962C8B-B14F-4D97-AF65-F5344CB8AC3E}">
        <p14:creationId xmlns:p14="http://schemas.microsoft.com/office/powerpoint/2010/main" val="5207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a:prstGeom prst="rect">
            <a:avLst/>
          </a:prstGeom>
        </p:spPr>
        <p:txBody>
          <a:bodyPr/>
          <a:lstStyle>
            <a:lvl1pPr algn="ctr">
              <a:defRPr/>
            </a:lvl1pPr>
          </a:lstStyle>
          <a:p>
            <a:fld id="{6BA6D896-E1CD-4198-B852-D6590D56DF76}" type="slidenum">
              <a:rPr lang="en-GB" smtClean="0"/>
              <a:pPr/>
              <a:t>‹#›</a:t>
            </a:fld>
            <a:endParaRPr lang="en-GB" dirty="0"/>
          </a:p>
        </p:txBody>
      </p:sp>
      <p:sp>
        <p:nvSpPr>
          <p:cNvPr id="7" name="TextBox 6">
            <a:extLst>
              <a:ext uri="{FF2B5EF4-FFF2-40B4-BE49-F238E27FC236}">
                <a16:creationId xmlns:a16="http://schemas.microsoft.com/office/drawing/2014/main" id="{7FFEC3FD-791D-470A-AA36-9522E58E9FED}"/>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54593550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TextBox 6">
            <a:extLst>
              <a:ext uri="{FF2B5EF4-FFF2-40B4-BE49-F238E27FC236}">
                <a16:creationId xmlns:a16="http://schemas.microsoft.com/office/drawing/2014/main" id="{C23CA4AA-8BEC-4E48-B9FD-5EB8FDD7F83F}"/>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quip-portal.rocstac.com/ctrlwebisapi.dll?__id=webMyTopics.searchOne&amp;k=1545&amp;as_sfid=AAAAAAUxGRXNaUdX64yyf9E_2fInS-PN0WBCwwgCYbZA9RZsGZVe28jq2pLUD78gydcikDESbp0kUtj6zC2-ZwqJ8_Apo_95thVUJHeqV14vMOFd_Hv7bT6p92dW0Gsl7-1cgO0%3D&amp;as_fid=0bb5f651783cb45a0d4b24adbfee66eae73485af" TargetMode="External"/><Relationship Id="rId2" Type="http://schemas.openxmlformats.org/officeDocument/2006/relationships/hyperlink" Target="https://welcome-hub.hmppsintranet.org.uk/my-work/my-service/unified-tiering-model/"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hmppsintranet.org.uk/uploads/estates-key-principles-design-guide.pdf" TargetMode="External"/><Relationship Id="rId7" Type="http://schemas.openxmlformats.org/officeDocument/2006/relationships/image" Target="../media/image10.png"/><Relationship Id="rId2" Type="http://schemas.openxmlformats.org/officeDocument/2006/relationships/hyperlink" Target="https://welcome-hub.hmppsintranet.org.uk/my-work/my-workplace-and-technology/snapshot-estates/" TargetMode="Externa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mailto:mixedcaseloads@justice.gov.uk" TargetMode="External"/><Relationship Id="rId2" Type="http://schemas.openxmlformats.org/officeDocument/2006/relationships/hyperlink" Target="https://welcome-hub.hmppsintranet.org.uk/wp-content/uploads/2021/09/Mixed-Caseloads-Staff-FAQ-FINAL.pdf" TargetMode="Externa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elcome-hub.hmppsintranet.org.uk/my-work/my-workplace-and-technology/" TargetMode="External"/><Relationship Id="rId2" Type="http://schemas.openxmlformats.org/officeDocument/2006/relationships/hyperlink" Target="https://assets.publishing.service.gov.uk/government/uploads/system/uploads/attachment_data/file/959745/HMPPS_-_The_Target_Operating_Model_for_the_Future_of_Probation_Services_in_England___Wales_-__English__-_09-02-2021.pdf" TargetMode="External"/><Relationship Id="rId1" Type="http://schemas.openxmlformats.org/officeDocument/2006/relationships/slideLayout" Target="../slideLayouts/slideLayout1.xml"/><Relationship Id="rId6" Type="http://schemas.openxmlformats.org/officeDocument/2006/relationships/hyperlink" Target="https://welcome-hub.hmppsintranet.org.uk/wp-content/uploads/2021/09/Mixed-Caseloads-Staff-FAQ-FINAL.pdf" TargetMode="External"/><Relationship Id="rId5" Type="http://schemas.openxmlformats.org/officeDocument/2006/relationships/hyperlink" Target="https://welcome-hub.hmppsintranet.org.uk/my-work/my-service/unified-tiering-model/" TargetMode="External"/><Relationship Id="rId4" Type="http://schemas.openxmlformats.org/officeDocument/2006/relationships/hyperlink" Target="ttps://welcome-hub.hmppsintranet.org.uk/my-work/my-workplace-and-technology/snapshot-estat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elcome-hub.hmppsintranet.org.uk/wp-content/uploads/2021/09/Mixed-Caseloads-Staff-FAQ-FINAL.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elcome-hub.hmppsintranet.org.uk/my-work/my-service/unified-tiering-mode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elcome-hub.hmppsintranet.org.uk/wp-content/uploads/2021/09/Mixed-Caseloads-Staff-FAQ-FINAL.pdf" TargetMode="External"/><Relationship Id="rId2" Type="http://schemas.openxmlformats.org/officeDocument/2006/relationships/hyperlink" Target="https://welcome-hub.hmppsintranet.org.uk/my-work/my-service/unified-tiering-mode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elcome-hub.hmppsintranet.org.uk/wp-content/uploads/2021/09/Mixed-Caseloads-Staff-FAQ-FINAL.pdf" TargetMode="External"/><Relationship Id="rId2" Type="http://schemas.openxmlformats.org/officeDocument/2006/relationships/hyperlink" Target="https://welcome-hub.hmppsintranet.org.uk/what-you-need-to-do/pre-transfer-learnin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Mixed caseloads defined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4893468" cy="5199294"/>
          </a:xfrm>
        </p:spPr>
        <p:txBody>
          <a:bodyPr/>
          <a:lstStyle/>
          <a:p>
            <a:pPr marL="342900" indent="-342900">
              <a:buFont typeface="Arial" panose="020B0604020202020204" pitchFamily="34" charset="0"/>
              <a:buChar char="•"/>
            </a:pPr>
            <a:r>
              <a:rPr lang="en-GB" sz="2000" dirty="0"/>
              <a:t>Mixed caseloads refers to the combination of former CRC and NPS caseloads into unified caseloads operating in accordance with our </a:t>
            </a:r>
            <a:r>
              <a:rPr lang="en-GB" sz="2000" u="sng" dirty="0">
                <a:hlinkClick r:id="rId2"/>
              </a:rPr>
              <a:t>Unified Tiering Model</a:t>
            </a:r>
            <a:r>
              <a:rPr lang="en-GB" sz="2000" dirty="0"/>
              <a:t>;  please see our Staff Guidance and Tiering and Case Allocation Framework in </a:t>
            </a:r>
            <a:r>
              <a:rPr lang="en-GB" sz="2000" u="sng" dirty="0" err="1">
                <a:hlinkClick r:id="rId3"/>
              </a:rPr>
              <a:t>EQuiP</a:t>
            </a:r>
            <a:r>
              <a:rPr lang="en-GB" sz="2000" dirty="0"/>
              <a:t> for further details  </a:t>
            </a:r>
          </a:p>
          <a:p>
            <a:pPr marL="342900" indent="-342900">
              <a:buFont typeface="Arial" panose="020B0604020202020204" pitchFamily="34" charset="0"/>
              <a:buChar char="•"/>
            </a:pPr>
            <a:r>
              <a:rPr lang="en-GB" sz="2000" dirty="0"/>
              <a:t>Mixed caseloads involve high risk Tier A and B cases being managed by any Probation Officer grade staff;  Tier C cases being managed by a mix of any Probation Officer grade staff and any Probation Service Officer grade staff;  and the majority of Tier D cases being managed by any Probation Service Officer grade staff</a:t>
            </a: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1</a:t>
            </a:fld>
            <a:endParaRPr lang="en-GB" dirty="0">
              <a:solidFill>
                <a:schemeClr val="bg1"/>
              </a:solidFill>
            </a:endParaRPr>
          </a:p>
        </p:txBody>
      </p:sp>
      <p:pic>
        <p:nvPicPr>
          <p:cNvPr id="6" name="Picture 8">
            <a:extLst>
              <a:ext uri="{FF2B5EF4-FFF2-40B4-BE49-F238E27FC236}">
                <a16:creationId xmlns:a16="http://schemas.microsoft.com/office/drawing/2014/main" id="{1630D229-5DA4-45D6-9A2E-7BA13D2BA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7288" y="1144588"/>
            <a:ext cx="5057955" cy="454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6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dirty="0"/>
              <a:t>Estates – unifying our security standards </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31837" y="1137630"/>
            <a:ext cx="7840127" cy="5310795"/>
          </a:xfrm>
        </p:spPr>
        <p:txBody>
          <a:bodyPr/>
          <a:lstStyle/>
          <a:p>
            <a:pPr marL="342900" indent="-342900">
              <a:buFont typeface="Arial" panose="020B0604020202020204" pitchFamily="34" charset="0"/>
              <a:buChar char="•"/>
            </a:pPr>
            <a:r>
              <a:rPr lang="en-GB" sz="1800" dirty="0"/>
              <a:t>We are </a:t>
            </a:r>
            <a:r>
              <a:rPr lang="en-GB" sz="1800" u="sng" dirty="0">
                <a:hlinkClick r:id="rId2">
                  <a:extLst>
                    <a:ext uri="{A12FA001-AC4F-418D-AE19-62706E023703}">
                      <ahyp:hlinkClr xmlns:ahyp="http://schemas.microsoft.com/office/drawing/2018/hyperlinkcolor" val="tx"/>
                    </a:ext>
                  </a:extLst>
                </a:hlinkClick>
              </a:rPr>
              <a:t>investing in our estate</a:t>
            </a:r>
            <a:r>
              <a:rPr lang="en-GB" sz="1800" dirty="0"/>
              <a:t> to ensure that all </a:t>
            </a:r>
            <a:r>
              <a:rPr lang="en-GB" sz="1800" u="sng" dirty="0">
                <a:hlinkClick r:id="rId3">
                  <a:extLst>
                    <a:ext uri="{A12FA001-AC4F-418D-AE19-62706E023703}">
                      <ahyp:hlinkClr xmlns:ahyp="http://schemas.microsoft.com/office/drawing/2018/hyperlinkcolor" val="tx"/>
                    </a:ext>
                  </a:extLst>
                </a:hlinkClick>
              </a:rPr>
              <a:t>Probation Contact Centres</a:t>
            </a:r>
            <a:r>
              <a:rPr lang="en-GB" sz="1800" dirty="0"/>
              <a:t> are safe and secure and enable a high proportion of our locations to deliver mixed caseloads</a:t>
            </a:r>
          </a:p>
          <a:p>
            <a:pPr marL="342900" indent="-342900">
              <a:buFont typeface="Arial" panose="020B0604020202020204" pitchFamily="34" charset="0"/>
              <a:buChar char="•"/>
            </a:pPr>
            <a:r>
              <a:rPr lang="en-GB" sz="1800" dirty="0"/>
              <a:t>The Probation Service Estates Team is currently working to develop a new set of security standards which will apply to the whole estate, to help support the rollout of delivering mixed caseloads</a:t>
            </a:r>
          </a:p>
          <a:p>
            <a:pPr marL="342900" indent="-342900">
              <a:buFont typeface="Arial" panose="020B0604020202020204" pitchFamily="34" charset="0"/>
              <a:buChar char="•"/>
            </a:pPr>
            <a:r>
              <a:rPr lang="en-GB" sz="1800" dirty="0"/>
              <a:t>We have secured new investment to complete any necessary works to the estate once the standards have been agreed</a:t>
            </a:r>
          </a:p>
          <a:p>
            <a:pPr marL="342900" indent="-342900">
              <a:buFont typeface="Arial" panose="020B0604020202020204" pitchFamily="34" charset="0"/>
              <a:buChar char="•"/>
            </a:pPr>
            <a:r>
              <a:rPr lang="en-GB" sz="1800" dirty="0"/>
              <a:t>We are surveying the estate to understand any works required to achieve these security standards</a:t>
            </a:r>
          </a:p>
          <a:p>
            <a:pPr marL="342900" indent="-342900">
              <a:buFont typeface="Arial" panose="020B0604020202020204" pitchFamily="34" charset="0"/>
              <a:buChar char="•"/>
            </a:pPr>
            <a:r>
              <a:rPr lang="en-GB" sz="1800" dirty="0"/>
              <a:t>This survey will identify properties in our estate which require work as a result of both the new standards and the surveys</a:t>
            </a:r>
          </a:p>
          <a:p>
            <a:pPr marL="342900" indent="-342900">
              <a:buFont typeface="Arial" panose="020B0604020202020204" pitchFamily="34" charset="0"/>
              <a:buChar char="•"/>
            </a:pPr>
            <a:r>
              <a:rPr lang="en-GB" sz="1800" dirty="0"/>
              <a:t>Targeted properties will be equipped with all necessary security installations through a two year programme of work, beginning in April 2022</a:t>
            </a:r>
          </a:p>
          <a:p>
            <a:pPr marL="342900" indent="-342900">
              <a:buFont typeface="Arial" panose="020B0604020202020204" pitchFamily="34" charset="0"/>
              <a:buChar char="•"/>
            </a:pPr>
            <a:r>
              <a:rPr lang="en-GB" sz="1800" dirty="0"/>
              <a:t>Your regional leadership will keep you updated about what this means for you, your team and your location </a:t>
            </a: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a:xfrm>
            <a:off x="11596687" y="6296257"/>
            <a:ext cx="467721" cy="365125"/>
          </a:xfrm>
          <a:prstGeom prst="rect">
            <a:avLst/>
          </a:prstGeom>
        </p:spPr>
        <p:txBody>
          <a:bodyPr/>
          <a:lstStyle/>
          <a:p>
            <a:fld id="{6BA6D896-E1CD-4198-B852-D6590D56DF76}" type="slidenum">
              <a:rPr lang="en-GB" smtClean="0">
                <a:solidFill>
                  <a:schemeClr val="bg1"/>
                </a:solidFill>
              </a:rPr>
              <a:pPr/>
              <a:t>10</a:t>
            </a:fld>
            <a:endParaRPr lang="en-GB" dirty="0">
              <a:solidFill>
                <a:schemeClr val="bg1"/>
              </a:solidFill>
            </a:endParaRPr>
          </a:p>
        </p:txBody>
      </p:sp>
      <p:pic>
        <p:nvPicPr>
          <p:cNvPr id="7" name="Picture 6">
            <a:extLst>
              <a:ext uri="{FF2B5EF4-FFF2-40B4-BE49-F238E27FC236}">
                <a16:creationId xmlns:a16="http://schemas.microsoft.com/office/drawing/2014/main" id="{2BB66287-3543-4B52-8A6C-B3FC889A6575}"/>
              </a:ext>
            </a:extLst>
          </p:cNvPr>
          <p:cNvPicPr>
            <a:picLocks noChangeAspect="1"/>
          </p:cNvPicPr>
          <p:nvPr/>
        </p:nvPicPr>
        <p:blipFill>
          <a:blip r:embed="rId4"/>
          <a:stretch>
            <a:fillRect/>
          </a:stretch>
        </p:blipFill>
        <p:spPr>
          <a:xfrm>
            <a:off x="8881330" y="3429000"/>
            <a:ext cx="3183078" cy="2505827"/>
          </a:xfrm>
          <a:prstGeom prst="rect">
            <a:avLst/>
          </a:prstGeom>
          <a:ln>
            <a:noFill/>
          </a:ln>
        </p:spPr>
      </p:pic>
      <p:pic>
        <p:nvPicPr>
          <p:cNvPr id="6" name="Graphic 7" descr="Footprints">
            <a:extLst>
              <a:ext uri="{FF2B5EF4-FFF2-40B4-BE49-F238E27FC236}">
                <a16:creationId xmlns:a16="http://schemas.microsoft.com/office/drawing/2014/main" id="{A7CDDF3A-D95D-4501-941A-C9CFD54884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62629">
            <a:off x="8824332" y="1541866"/>
            <a:ext cx="1744231" cy="1744231"/>
          </a:xfrm>
          <a:prstGeom prst="rect">
            <a:avLst/>
          </a:prstGeom>
        </p:spPr>
      </p:pic>
      <p:pic>
        <p:nvPicPr>
          <p:cNvPr id="8" name="Graphic 7" descr="Footprints">
            <a:extLst>
              <a:ext uri="{FF2B5EF4-FFF2-40B4-BE49-F238E27FC236}">
                <a16:creationId xmlns:a16="http://schemas.microsoft.com/office/drawing/2014/main" id="{E98D657E-0C18-4C05-AB6A-02504B07B1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77361">
            <a:off x="9460270" y="223970"/>
            <a:ext cx="1744231" cy="1744231"/>
          </a:xfrm>
          <a:prstGeom prst="rect">
            <a:avLst/>
          </a:prstGeom>
        </p:spPr>
      </p:pic>
    </p:spTree>
    <p:extLst>
      <p:ext uri="{BB962C8B-B14F-4D97-AF65-F5344CB8AC3E}">
        <p14:creationId xmlns:p14="http://schemas.microsoft.com/office/powerpoint/2010/main" val="245192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a:t>
            </a:r>
            <a:r>
              <a:rPr lang="en-GB" dirty="0">
                <a:highlight>
                  <a:srgbClr val="FFFF00"/>
                </a:highlight>
              </a:rPr>
              <a:t>Insert region</a:t>
            </a:r>
            <a:r>
              <a:rPr lang="en-GB" dirty="0"/>
              <a:t>]:  our journey to mixed caseloads</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451207"/>
            <a:ext cx="4702968" cy="5009482"/>
          </a:xfrm>
        </p:spPr>
        <p:txBody>
          <a:bodyPr/>
          <a:lstStyle/>
          <a:p>
            <a:pPr marL="342900" indent="-342900">
              <a:buFont typeface="Arial" panose="020B0604020202020204" pitchFamily="34" charset="0"/>
              <a:buChar char="•"/>
            </a:pPr>
            <a:r>
              <a:rPr lang="en-GB" sz="2000" dirty="0"/>
              <a:t>[</a:t>
            </a:r>
            <a:r>
              <a:rPr lang="en-GB" sz="2000" dirty="0">
                <a:highlight>
                  <a:srgbClr val="FFFF00"/>
                </a:highlight>
              </a:rPr>
              <a:t>Insert RPD name</a:t>
            </a:r>
            <a:r>
              <a:rPr lang="en-GB" sz="2000" dirty="0"/>
              <a:t>] and our senior leadership team will keep us informed about what our national journey to mixed caseloads means on a regional, local and team level</a:t>
            </a:r>
          </a:p>
          <a:p>
            <a:pPr marL="342900" indent="-342900">
              <a:buFont typeface="Arial" panose="020B0604020202020204" pitchFamily="34" charset="0"/>
              <a:buChar char="•"/>
            </a:pPr>
            <a:r>
              <a:rPr lang="en-GB" sz="2000" dirty="0"/>
              <a:t>[</a:t>
            </a:r>
            <a:r>
              <a:rPr lang="en-GB" sz="2000" dirty="0">
                <a:highlight>
                  <a:srgbClr val="FFFF00"/>
                </a:highlight>
              </a:rPr>
              <a:t>Insert lines on any regional mixed caseload communication to date</a:t>
            </a:r>
            <a:r>
              <a:rPr lang="en-GB" sz="2000" dirty="0"/>
              <a:t>] </a:t>
            </a:r>
          </a:p>
          <a:p>
            <a:pPr marL="342900" indent="-342900">
              <a:buFont typeface="Arial" panose="020B0604020202020204" pitchFamily="34" charset="0"/>
              <a:buChar char="•"/>
            </a:pPr>
            <a:r>
              <a:rPr lang="en-GB" sz="2000" dirty="0"/>
              <a:t>Our national </a:t>
            </a:r>
            <a:r>
              <a:rPr lang="en-GB" sz="2000" dirty="0">
                <a:hlinkClick r:id="rId2"/>
              </a:rPr>
              <a:t>Staff FAQ </a:t>
            </a:r>
            <a:r>
              <a:rPr lang="en-GB" sz="2000" dirty="0"/>
              <a:t>offer you more information </a:t>
            </a:r>
          </a:p>
          <a:p>
            <a:pPr marL="342900" indent="-342900">
              <a:buFont typeface="Arial" panose="020B0604020202020204" pitchFamily="34" charset="0"/>
              <a:buChar char="•"/>
            </a:pPr>
            <a:r>
              <a:rPr lang="en-GB" sz="2000" dirty="0"/>
              <a:t>If you have a question that hasn’t been addressed by our regional leadership team or today’s October Regional Team Briefing, please email:  </a:t>
            </a:r>
            <a:r>
              <a:rPr lang="en-GB" sz="2000" u="sng" dirty="0">
                <a:hlinkClick r:id="rId3"/>
              </a:rPr>
              <a:t>mixedcaseloads@justice.gov.uk</a:t>
            </a:r>
            <a:r>
              <a:rPr lang="en-GB" sz="2000" dirty="0"/>
              <a:t>  </a:t>
            </a: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11</a:t>
            </a:fld>
            <a:endParaRPr lang="en-GB" dirty="0">
              <a:solidFill>
                <a:schemeClr val="bg1"/>
              </a:solidFill>
            </a:endParaRPr>
          </a:p>
        </p:txBody>
      </p:sp>
      <p:pic>
        <p:nvPicPr>
          <p:cNvPr id="6" name="Picture 6" descr="Redfern office, Manchester">
            <a:extLst>
              <a:ext uri="{FF2B5EF4-FFF2-40B4-BE49-F238E27FC236}">
                <a16:creationId xmlns:a16="http://schemas.microsoft.com/office/drawing/2014/main" id="{9B2754E6-F9C1-4520-A444-8079C49A0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993" y="1451207"/>
            <a:ext cx="6315921" cy="354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38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Mixed caseloads benefits</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5179218" cy="5294312"/>
          </a:xfrm>
        </p:spPr>
        <p:txBody>
          <a:bodyPr/>
          <a:lstStyle/>
          <a:p>
            <a:pPr marL="342900" indent="-342900">
              <a:buFont typeface="Arial" panose="020B0604020202020204" pitchFamily="34" charset="0"/>
              <a:buChar char="•"/>
            </a:pPr>
            <a:r>
              <a:rPr lang="en-GB" sz="2000" dirty="0"/>
              <a:t>Managing mixed caseloads in all 11 regions and Wales will deliver many benefits, including supporting improved outcomes for people on probation, and help us to:  </a:t>
            </a:r>
          </a:p>
          <a:p>
            <a:pPr marL="846900" lvl="2" indent="-342900"/>
            <a:r>
              <a:rPr lang="en-GB" sz="2000" dirty="0"/>
              <a:t>Unite our organisation and support cultural integration</a:t>
            </a:r>
          </a:p>
          <a:p>
            <a:pPr marL="846900" lvl="2" indent="-342900"/>
            <a:r>
              <a:rPr lang="en-GB" sz="2000" dirty="0"/>
              <a:t>Improve continuity for our Probation Practitioners and people on probation</a:t>
            </a:r>
          </a:p>
          <a:p>
            <a:pPr marL="846900" lvl="2" indent="-342900"/>
            <a:r>
              <a:rPr lang="en-GB" sz="2000" dirty="0"/>
              <a:t>Enhance staff wellbeing by reducing the emotional burden of managing particular cohorts</a:t>
            </a:r>
          </a:p>
          <a:p>
            <a:pPr marL="846900" lvl="2" indent="-342900"/>
            <a:r>
              <a:rPr lang="en-GB" sz="2000" dirty="0"/>
              <a:t>Develop a more skilled, knowledgeable and flexible workforce, with greater opportunities for career satisfaction  </a:t>
            </a:r>
          </a:p>
          <a:p>
            <a:endParaRPr lang="en-GB" sz="20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2</a:t>
            </a:fld>
            <a:endParaRPr lang="en-GB" dirty="0">
              <a:solidFill>
                <a:schemeClr val="bg1"/>
              </a:solidFill>
            </a:endParaRPr>
          </a:p>
        </p:txBody>
      </p:sp>
      <p:pic>
        <p:nvPicPr>
          <p:cNvPr id="6" name="Picture 4">
            <a:extLst>
              <a:ext uri="{FF2B5EF4-FFF2-40B4-BE49-F238E27FC236}">
                <a16:creationId xmlns:a16="http://schemas.microsoft.com/office/drawing/2014/main" id="{A6EE9E70-854D-4A02-B661-760530E20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148" y="1144588"/>
            <a:ext cx="4869095" cy="437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8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716757" y="437918"/>
            <a:ext cx="10743406" cy="630470"/>
          </a:xfrm>
        </p:spPr>
        <p:txBody>
          <a:bodyPr/>
          <a:lstStyle/>
          <a:p>
            <a:r>
              <a:rPr lang="en-GB" dirty="0"/>
              <a:t>Our journey to mixed caseloads – national overview</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039812"/>
            <a:ext cx="11294268" cy="5475287"/>
          </a:xfrm>
        </p:spPr>
        <p:txBody>
          <a:bodyPr/>
          <a:lstStyle/>
          <a:p>
            <a:pPr marL="342900" indent="-342900">
              <a:buFont typeface="Arial" panose="020B0604020202020204" pitchFamily="34" charset="0"/>
              <a:buChar char="•"/>
            </a:pPr>
            <a:r>
              <a:rPr lang="en-GB" sz="2000" dirty="0"/>
              <a:t>The Probation Service’s </a:t>
            </a:r>
            <a:r>
              <a:rPr lang="en-GB" sz="2000" u="sng" dirty="0">
                <a:hlinkClick r:id="rId2"/>
              </a:rPr>
              <a:t>Target Operating Model</a:t>
            </a:r>
            <a:r>
              <a:rPr lang="en-GB" sz="2000" dirty="0"/>
              <a:t> defines an end state where former CRC and NPS caseloads are unified </a:t>
            </a:r>
          </a:p>
          <a:p>
            <a:pPr marL="342900" indent="-342900">
              <a:buFont typeface="Arial" panose="020B0604020202020204" pitchFamily="34" charset="0"/>
              <a:buChar char="•"/>
            </a:pPr>
            <a:r>
              <a:rPr lang="en-GB" sz="2000" dirty="0"/>
              <a:t>Wales leads the way on our journey to mixed caseloads, having started the process in 2019</a:t>
            </a:r>
          </a:p>
          <a:p>
            <a:pPr marL="342900" indent="-342900">
              <a:buFont typeface="Arial" panose="020B0604020202020204" pitchFamily="34" charset="0"/>
              <a:buChar char="•"/>
            </a:pPr>
            <a:r>
              <a:rPr lang="en-GB" sz="2000" dirty="0"/>
              <a:t>Our 11 regions in England began their journeys to mixed caseloads in September 2021, with regions progressing at different paces, subject to programme and regional milestones being met  </a:t>
            </a:r>
          </a:p>
          <a:p>
            <a:pPr marL="342900" indent="-342900">
              <a:buFont typeface="Arial" panose="020B0604020202020204" pitchFamily="34" charset="0"/>
              <a:buChar char="•"/>
            </a:pPr>
            <a:r>
              <a:rPr lang="en-GB" sz="2000" dirty="0"/>
              <a:t>Our move to mixed caseloads and structural integration depends on enabling functions such as </a:t>
            </a:r>
            <a:r>
              <a:rPr lang="en-GB" sz="2000" u="sng" dirty="0">
                <a:hlinkClick r:id="rId3"/>
              </a:rPr>
              <a:t>Digital, Data and Technology</a:t>
            </a:r>
            <a:r>
              <a:rPr lang="en-GB" sz="2000" dirty="0"/>
              <a:t>, which is managing our digital migration, and </a:t>
            </a:r>
            <a:r>
              <a:rPr lang="en-GB" sz="2000" u="sng" dirty="0">
                <a:hlinkClick r:id="rId4"/>
              </a:rPr>
              <a:t>Estates</a:t>
            </a:r>
            <a:r>
              <a:rPr lang="en-GB" sz="2000" dirty="0"/>
              <a:t>, which is delivering key milestones on a phased regional basis  </a:t>
            </a:r>
          </a:p>
          <a:p>
            <a:pPr marL="342900" indent="-342900">
              <a:buFont typeface="Arial" panose="020B0604020202020204" pitchFamily="34" charset="0"/>
              <a:buChar char="•"/>
            </a:pPr>
            <a:r>
              <a:rPr lang="en-GB" sz="2000" dirty="0"/>
              <a:t>All regions will be managing mixed caseloads by December 2022;  every Probation Practitioner will have undertaken the relevant learning and development, with administrative integration, digital tools and Probation Delivery Unit structures in place, supported by our </a:t>
            </a:r>
            <a:r>
              <a:rPr lang="en-GB" sz="2000" u="sng" dirty="0">
                <a:hlinkClick r:id="rId5"/>
              </a:rPr>
              <a:t>Unified Tiering Model</a:t>
            </a:r>
            <a:r>
              <a:rPr lang="en-GB" sz="2000" dirty="0"/>
              <a:t> and a new Workload Measurement Tool</a:t>
            </a:r>
          </a:p>
          <a:p>
            <a:pPr marL="342900" indent="-342900">
              <a:buFont typeface="Arial" panose="020B0604020202020204" pitchFamily="34" charset="0"/>
              <a:buChar char="•"/>
            </a:pPr>
            <a:r>
              <a:rPr lang="en-GB" sz="2000" dirty="0"/>
              <a:t>Full details on our national journey to mixed caseloads are available in our </a:t>
            </a:r>
            <a:r>
              <a:rPr lang="en-GB" sz="2000" dirty="0">
                <a:hlinkClick r:id="rId6"/>
              </a:rPr>
              <a:t>Mixed Caseload Staff FAQ </a:t>
            </a:r>
            <a:r>
              <a:rPr lang="en-GB" sz="2000" dirty="0"/>
              <a:t> </a:t>
            </a:r>
          </a:p>
          <a:p>
            <a:pPr marL="342900" indent="-342900">
              <a:buFont typeface="Arial" panose="020B0604020202020204" pitchFamily="34" charset="0"/>
              <a:buChar char="•"/>
            </a:pPr>
            <a:r>
              <a:rPr lang="en-GB" sz="2000" dirty="0"/>
              <a:t>Your regional leadership team will keep you informed about your region’s move to mixed caseloads </a:t>
            </a: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3</a:t>
            </a:fld>
            <a:endParaRPr lang="en-GB" dirty="0">
              <a:solidFill>
                <a:schemeClr val="bg1"/>
              </a:solidFill>
            </a:endParaRPr>
          </a:p>
        </p:txBody>
      </p:sp>
    </p:spTree>
    <p:extLst>
      <p:ext uri="{BB962C8B-B14F-4D97-AF65-F5344CB8AC3E}">
        <p14:creationId xmlns:p14="http://schemas.microsoft.com/office/powerpoint/2010/main" val="130713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716757" y="418868"/>
            <a:ext cx="10743406" cy="630470"/>
          </a:xfrm>
        </p:spPr>
        <p:txBody>
          <a:bodyPr/>
          <a:lstStyle/>
          <a:p>
            <a:r>
              <a:rPr lang="en-GB" dirty="0"/>
              <a:t>Mixed caseloads operationalised</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8" y="1030288"/>
            <a:ext cx="5817392" cy="5408612"/>
          </a:xfrm>
        </p:spPr>
        <p:txBody>
          <a:bodyPr/>
          <a:lstStyle/>
          <a:p>
            <a:pPr marL="342900" indent="-342900">
              <a:buFont typeface="Arial" panose="020B0604020202020204" pitchFamily="34" charset="0"/>
              <a:buChar char="•"/>
            </a:pPr>
            <a:r>
              <a:rPr lang="en-GB" sz="2000" dirty="0"/>
              <a:t>Following our unification, former NPS staff have continued to manage high risk cases and other cases meeting legacy NPS allocation criteria and former CRC staff have continued to manage low and medium risk cases</a:t>
            </a:r>
          </a:p>
          <a:p>
            <a:pPr marL="342900" indent="-342900">
              <a:buFont typeface="Arial" panose="020B0604020202020204" pitchFamily="34" charset="0"/>
              <a:buChar char="•"/>
            </a:pPr>
            <a:r>
              <a:rPr lang="en-GB" sz="2000" dirty="0"/>
              <a:t>Given the imbalance in some caseloads and operational capacity issues, we are keen to distribute cases more evenly across our Probation Service </a:t>
            </a:r>
          </a:p>
          <a:p>
            <a:pPr marL="342900" indent="-342900">
              <a:buFont typeface="Arial" panose="020B0604020202020204" pitchFamily="34" charset="0"/>
              <a:buChar char="•"/>
            </a:pPr>
            <a:r>
              <a:rPr lang="en-GB" sz="2000" dirty="0"/>
              <a:t>Initial steps have been agreed to mix caseloads through new case allocations and the movement of existing cases where agreed criteria are met  </a:t>
            </a:r>
          </a:p>
          <a:p>
            <a:pPr marL="342900" indent="-342900">
              <a:buFont typeface="Arial" panose="020B0604020202020204" pitchFamily="34" charset="0"/>
              <a:buChar char="•"/>
            </a:pPr>
            <a:r>
              <a:rPr lang="en-GB" sz="2000" dirty="0"/>
              <a:t>This will support regions to begin to mix caseloads gradually and to address operational capacity issues</a:t>
            </a:r>
          </a:p>
          <a:p>
            <a:pPr marL="342900" indent="-342900">
              <a:buFont typeface="Arial" panose="020B0604020202020204" pitchFamily="34" charset="0"/>
              <a:buChar char="•"/>
            </a:pPr>
            <a:r>
              <a:rPr lang="en-GB" sz="2000" dirty="0"/>
              <a:t>Our </a:t>
            </a:r>
            <a:r>
              <a:rPr lang="en-GB" sz="2000" dirty="0">
                <a:hlinkClick r:id="rId2"/>
              </a:rPr>
              <a:t>Staff FAQ </a:t>
            </a:r>
            <a:r>
              <a:rPr lang="en-GB" sz="2000" dirty="0"/>
              <a:t>offer you more information </a:t>
            </a:r>
          </a:p>
          <a:p>
            <a:endParaRPr lang="en-GB" sz="20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4</a:t>
            </a:fld>
            <a:endParaRPr lang="en-GB" dirty="0">
              <a:solidFill>
                <a:schemeClr val="bg1"/>
              </a:solidFill>
            </a:endParaRPr>
          </a:p>
        </p:txBody>
      </p:sp>
      <p:pic>
        <p:nvPicPr>
          <p:cNvPr id="6" name="Picture 6">
            <a:extLst>
              <a:ext uri="{FF2B5EF4-FFF2-40B4-BE49-F238E27FC236}">
                <a16:creationId xmlns:a16="http://schemas.microsoft.com/office/drawing/2014/main" id="{765307EB-0A50-470D-A315-BE3740345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0" y="1068388"/>
            <a:ext cx="5046662" cy="453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5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Two main routes to move to mixed caseloads</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334400"/>
            <a:ext cx="4798218" cy="5009482"/>
          </a:xfrm>
        </p:spPr>
        <p:txBody>
          <a:bodyPr/>
          <a:lstStyle/>
          <a:p>
            <a:pPr marL="342900" indent="-342900">
              <a:buFont typeface="Arial" panose="020B0604020202020204" pitchFamily="34" charset="0"/>
              <a:buChar char="•"/>
            </a:pPr>
            <a:r>
              <a:rPr lang="en-GB" sz="2000" dirty="0"/>
              <a:t>There are two main routes to move to mixed caseloads:</a:t>
            </a:r>
          </a:p>
          <a:p>
            <a:pPr marL="961200" lvl="2" indent="-457200">
              <a:buFont typeface="+mj-lt"/>
              <a:buAutoNum type="arabicPeriod"/>
            </a:pPr>
            <a:r>
              <a:rPr lang="en-GB" sz="2000" dirty="0"/>
              <a:t>The allocation of new cases, in line with the </a:t>
            </a:r>
            <a:r>
              <a:rPr lang="en-GB" sz="2000" dirty="0">
                <a:hlinkClick r:id="rId2"/>
              </a:rPr>
              <a:t>Unified Tiering Model</a:t>
            </a:r>
            <a:r>
              <a:rPr lang="en-GB" sz="2000" dirty="0"/>
              <a:t>, regardless of whether staff are former NPS or CRC staff</a:t>
            </a:r>
          </a:p>
          <a:p>
            <a:pPr marL="961200" lvl="2" indent="-457200">
              <a:buFont typeface="+mj-lt"/>
              <a:buAutoNum type="arabicPeriod"/>
            </a:pPr>
            <a:r>
              <a:rPr lang="en-GB" sz="2000" dirty="0"/>
              <a:t>Reallocating existing cases across former CRC and former NPS staff groups</a:t>
            </a:r>
            <a:endParaRPr lang="en-GB" dirty="0"/>
          </a:p>
          <a:p>
            <a:pPr marL="342900" indent="-342900">
              <a:buFont typeface="Arial" panose="020B0604020202020204" pitchFamily="34" charset="0"/>
              <a:buChar char="•"/>
            </a:pPr>
            <a:endParaRPr lang="en-GB" sz="2000" dirty="0"/>
          </a:p>
          <a:p>
            <a:endParaRPr lang="en-GB" sz="20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5</a:t>
            </a:fld>
            <a:endParaRPr lang="en-GB" dirty="0">
              <a:solidFill>
                <a:schemeClr val="bg1"/>
              </a:solidFill>
            </a:endParaRPr>
          </a:p>
        </p:txBody>
      </p:sp>
      <p:pic>
        <p:nvPicPr>
          <p:cNvPr id="8" name="Picture 2" descr="Probation Service colleague at work">
            <a:extLst>
              <a:ext uri="{FF2B5EF4-FFF2-40B4-BE49-F238E27FC236}">
                <a16:creationId xmlns:a16="http://schemas.microsoft.com/office/drawing/2014/main" id="{6468DD73-5904-4F2E-B351-50664D17B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02" y="1362975"/>
            <a:ext cx="6486598" cy="351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97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495301" y="454703"/>
            <a:ext cx="10743406" cy="630470"/>
          </a:xfrm>
        </p:spPr>
        <p:txBody>
          <a:bodyPr/>
          <a:lstStyle/>
          <a:p>
            <a:r>
              <a:rPr lang="en-GB" dirty="0"/>
              <a:t>Mixing caseloads through the allocation of new cases</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495301" y="1087438"/>
            <a:ext cx="11377612" cy="5199294"/>
          </a:xfrm>
        </p:spPr>
        <p:txBody>
          <a:bodyPr/>
          <a:lstStyle/>
          <a:p>
            <a:pPr marL="342900" indent="-342900">
              <a:buFont typeface="Arial" panose="020B0604020202020204" pitchFamily="34" charset="0"/>
              <a:buChar char="•"/>
            </a:pPr>
            <a:r>
              <a:rPr lang="en-GB" sz="2000" dirty="0"/>
              <a:t>Former CRC and NPS staff may begin to take on the management of more mixed and varied caseloads after they have completed and are applying the learning and development modules relevant to the type of case</a:t>
            </a:r>
          </a:p>
          <a:p>
            <a:pPr marL="342900" indent="-342900">
              <a:buFont typeface="Arial" panose="020B0604020202020204" pitchFamily="34" charset="0"/>
              <a:buChar char="•"/>
            </a:pPr>
            <a:r>
              <a:rPr lang="en-GB" sz="2000" dirty="0"/>
              <a:t>Line manager assessment of previous experience and the application of learning and development modules is essential for all staff</a:t>
            </a:r>
          </a:p>
          <a:p>
            <a:pPr marL="342900" indent="-342900">
              <a:buFont typeface="Arial" panose="020B0604020202020204" pitchFamily="34" charset="0"/>
              <a:buChar char="•"/>
            </a:pPr>
            <a:r>
              <a:rPr lang="en-GB" sz="2000" dirty="0" err="1"/>
              <a:t>ViSOR</a:t>
            </a:r>
            <a:r>
              <a:rPr lang="en-GB" sz="2000" dirty="0"/>
              <a:t> cases may be allocated to a non </a:t>
            </a:r>
            <a:r>
              <a:rPr lang="en-GB" sz="2000" dirty="0" err="1"/>
              <a:t>ViSOR</a:t>
            </a:r>
            <a:r>
              <a:rPr lang="en-GB" sz="2000" dirty="0"/>
              <a:t> vetted / trained member of staff, provided they can access </a:t>
            </a:r>
            <a:r>
              <a:rPr lang="en-GB" sz="2000" dirty="0" err="1"/>
              <a:t>ViSOR</a:t>
            </a:r>
            <a:r>
              <a:rPr lang="en-GB" sz="2000" dirty="0"/>
              <a:t> information via a vetted and trained individual within their Probation Delivery Unit, or dedicated </a:t>
            </a:r>
            <a:r>
              <a:rPr lang="en-GB" sz="2000" dirty="0" err="1"/>
              <a:t>ViSOR</a:t>
            </a:r>
            <a:r>
              <a:rPr lang="en-GB" sz="2000" dirty="0"/>
              <a:t> team, where established</a:t>
            </a:r>
          </a:p>
          <a:p>
            <a:pPr marL="342900" indent="-342900">
              <a:buFont typeface="Arial" panose="020B0604020202020204" pitchFamily="34" charset="0"/>
              <a:buChar char="•"/>
            </a:pPr>
            <a:r>
              <a:rPr lang="en-GB" sz="2000" dirty="0"/>
              <a:t>Any decision to allocate a legacy NPS case to a former CRC member of staff, or vice versa, should be agreed by an SPO or above, and a management oversight entry added to nDelius</a:t>
            </a:r>
          </a:p>
          <a:p>
            <a:pPr marL="342900" indent="-342900">
              <a:buFont typeface="Arial" panose="020B0604020202020204" pitchFamily="34" charset="0"/>
              <a:buChar char="•"/>
            </a:pPr>
            <a:r>
              <a:rPr lang="en-GB" sz="2000" dirty="0"/>
              <a:t>Regions should consider prioritising the reallocation of cases from PSOs to POs where cases are not held in accordance with the </a:t>
            </a:r>
            <a:r>
              <a:rPr lang="en-GB" sz="2000" dirty="0">
                <a:hlinkClick r:id="rId2"/>
              </a:rPr>
              <a:t>Unified Tiering Model</a:t>
            </a:r>
            <a:endParaRPr lang="en-GB" sz="2000" dirty="0"/>
          </a:p>
          <a:p>
            <a:pPr marL="342900" indent="-342900">
              <a:buFont typeface="Arial" panose="020B0604020202020204" pitchFamily="34" charset="0"/>
              <a:buChar char="•"/>
            </a:pPr>
            <a:r>
              <a:rPr lang="en-GB" sz="2000" dirty="0"/>
              <a:t>Implications related to </a:t>
            </a:r>
            <a:r>
              <a:rPr lang="en-GB" sz="2000" dirty="0" err="1"/>
              <a:t>OMiC</a:t>
            </a:r>
            <a:r>
              <a:rPr lang="en-GB" sz="2000" dirty="0"/>
              <a:t> should be understood and the guidance in our </a:t>
            </a:r>
            <a:r>
              <a:rPr lang="en-GB" sz="2000" dirty="0">
                <a:hlinkClick r:id="rId3"/>
              </a:rPr>
              <a:t>Staff FAQ</a:t>
            </a:r>
            <a:r>
              <a:rPr lang="en-GB" sz="2000" dirty="0"/>
              <a:t> followed</a:t>
            </a:r>
          </a:p>
          <a:p>
            <a:pPr marL="342900" indent="-342900">
              <a:buFont typeface="Arial" panose="020B0604020202020204" pitchFamily="34" charset="0"/>
              <a:buChar char="•"/>
            </a:pPr>
            <a:r>
              <a:rPr lang="en-GB" sz="2000" dirty="0"/>
              <a:t>Regions serviced by the Professional Service Centre will need to take into account specific implications of mixing caseloads;  see our </a:t>
            </a:r>
            <a:r>
              <a:rPr lang="en-GB" sz="2000" dirty="0">
                <a:hlinkClick r:id="rId3"/>
              </a:rPr>
              <a:t>Staff FAQ </a:t>
            </a:r>
            <a:r>
              <a:rPr lang="en-GB" sz="2000" dirty="0"/>
              <a:t>for further guidance</a:t>
            </a: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6</a:t>
            </a:fld>
            <a:endParaRPr lang="en-GB" dirty="0">
              <a:solidFill>
                <a:schemeClr val="bg1"/>
              </a:solidFill>
            </a:endParaRPr>
          </a:p>
        </p:txBody>
      </p:sp>
    </p:spTree>
    <p:extLst>
      <p:ext uri="{BB962C8B-B14F-4D97-AF65-F5344CB8AC3E}">
        <p14:creationId xmlns:p14="http://schemas.microsoft.com/office/powerpoint/2010/main" val="282864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BA42-0350-4598-97A0-E96FDD401917}"/>
              </a:ext>
            </a:extLst>
          </p:cNvPr>
          <p:cNvSpPr>
            <a:spLocks noGrp="1"/>
          </p:cNvSpPr>
          <p:nvPr>
            <p:ph type="title"/>
          </p:nvPr>
        </p:nvSpPr>
        <p:spPr/>
        <p:txBody>
          <a:bodyPr/>
          <a:lstStyle/>
          <a:p>
            <a:r>
              <a:rPr lang="en-GB" dirty="0"/>
              <a:t>Mixing caseloads through the reallocation of existing cases </a:t>
            </a:r>
          </a:p>
        </p:txBody>
      </p:sp>
      <p:sp>
        <p:nvSpPr>
          <p:cNvPr id="3" name="Content Placeholder 2">
            <a:extLst>
              <a:ext uri="{FF2B5EF4-FFF2-40B4-BE49-F238E27FC236}">
                <a16:creationId xmlns:a16="http://schemas.microsoft.com/office/drawing/2014/main" id="{4149B5A7-16F0-4DA3-92C1-E897633B0E93}"/>
              </a:ext>
            </a:extLst>
          </p:cNvPr>
          <p:cNvSpPr>
            <a:spLocks noGrp="1"/>
          </p:cNvSpPr>
          <p:nvPr>
            <p:ph idx="1"/>
          </p:nvPr>
        </p:nvSpPr>
        <p:spPr>
          <a:xfrm>
            <a:off x="724800" y="1145488"/>
            <a:ext cx="11148112" cy="5198394"/>
          </a:xfrm>
        </p:spPr>
        <p:txBody>
          <a:bodyPr/>
          <a:lstStyle/>
          <a:p>
            <a:pPr marL="342900" indent="-342900">
              <a:buFont typeface="Arial" panose="020B0604020202020204" pitchFamily="34" charset="0"/>
              <a:buChar char="•"/>
            </a:pPr>
            <a:r>
              <a:rPr lang="en-GB" sz="2000" dirty="0"/>
              <a:t>Mixing caseloads through the reallocation of existing cases across former CRC and former NPS staff should take place after the CRC team migration into Probation Delivery Unit structures is complete for the region</a:t>
            </a:r>
          </a:p>
          <a:p>
            <a:pPr marL="342900" indent="-342900">
              <a:buFont typeface="Arial" panose="020B0604020202020204" pitchFamily="34" charset="0"/>
              <a:buChar char="•"/>
            </a:pPr>
            <a:r>
              <a:rPr lang="en-GB" sz="2000" dirty="0"/>
              <a:t>Guidance outlined in the previous slide on mixing caseloads through the allocation of new cases applies for the reallocation of existing cases</a:t>
            </a:r>
          </a:p>
          <a:p>
            <a:pPr marL="342900" indent="-342900">
              <a:buFont typeface="Arial" panose="020B0604020202020204" pitchFamily="34" charset="0"/>
              <a:buChar char="•"/>
            </a:pPr>
            <a:r>
              <a:rPr lang="en-GB" sz="2000" dirty="0"/>
              <a:t>If the reallocation of existing cases is required in response to workload concerns before migration, the reallocation of existing cases across staff groups should only take place before the four week window ahead of digital migration for the region;  additionally, a number of controls need to be put in place:</a:t>
            </a:r>
          </a:p>
          <a:p>
            <a:pPr marL="846900" lvl="2" indent="-342900"/>
            <a:r>
              <a:rPr lang="en-GB" sz="2000" dirty="0"/>
              <a:t>PDU and team structures remain the same</a:t>
            </a:r>
          </a:p>
          <a:p>
            <a:pPr marL="846900" lvl="2" indent="-342900"/>
            <a:r>
              <a:rPr lang="en-GB" sz="2000" dirty="0"/>
              <a:t>Cases move, not staff</a:t>
            </a:r>
          </a:p>
          <a:p>
            <a:pPr marL="846900" lvl="2" indent="-342900"/>
            <a:r>
              <a:rPr lang="en-GB" sz="2000" dirty="0"/>
              <a:t>Moves are coordinated by a regional SPOC</a:t>
            </a:r>
          </a:p>
          <a:p>
            <a:pPr marL="846900" lvl="2" indent="-342900"/>
            <a:r>
              <a:rPr lang="en-GB" sz="2000" dirty="0"/>
              <a:t>The regional SPOC will keep a record of any moves of existing cases ahead of migration</a:t>
            </a:r>
          </a:p>
          <a:p>
            <a:pPr marL="846900" lvl="2" indent="-342900"/>
            <a:r>
              <a:rPr lang="en-GB" sz="2000" dirty="0"/>
              <a:t>Any such moves should only be undertaken where other dependencies have been addressed, such as learning and development</a:t>
            </a:r>
          </a:p>
          <a:p>
            <a:endParaRPr lang="en-GB" sz="2000" dirty="0"/>
          </a:p>
        </p:txBody>
      </p:sp>
      <p:sp>
        <p:nvSpPr>
          <p:cNvPr id="4" name="Slide Number Placeholder 3">
            <a:extLst>
              <a:ext uri="{FF2B5EF4-FFF2-40B4-BE49-F238E27FC236}">
                <a16:creationId xmlns:a16="http://schemas.microsoft.com/office/drawing/2014/main" id="{91C283CF-3F47-42A6-A67F-42354BCF377F}"/>
              </a:ext>
            </a:extLst>
          </p:cNvPr>
          <p:cNvSpPr>
            <a:spLocks noGrp="1"/>
          </p:cNvSpPr>
          <p:nvPr>
            <p:ph type="sldNum" sz="quarter" idx="12"/>
          </p:nvPr>
        </p:nvSpPr>
        <p:spPr/>
        <p:txBody>
          <a:bodyPr/>
          <a:lstStyle/>
          <a:p>
            <a:fld id="{6BA6D896-E1CD-4198-B852-D6590D56DF76}" type="slidenum">
              <a:rPr lang="en-GB" smtClean="0"/>
              <a:pPr/>
              <a:t>7</a:t>
            </a:fld>
            <a:endParaRPr lang="en-GB" dirty="0"/>
          </a:p>
        </p:txBody>
      </p:sp>
    </p:spTree>
    <p:extLst>
      <p:ext uri="{BB962C8B-B14F-4D97-AF65-F5344CB8AC3E}">
        <p14:creationId xmlns:p14="http://schemas.microsoft.com/office/powerpoint/2010/main" val="2886794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Learning and development activity enabling staff to manage mixed caseloads </a:t>
            </a:r>
            <a:br>
              <a:rPr lang="en-GB" dirty="0"/>
            </a:br>
            <a:endParaRPr lang="en-GB" dirty="0"/>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10742400" cy="5009482"/>
          </a:xfrm>
        </p:spPr>
        <p:txBody>
          <a:bodyPr/>
          <a:lstStyle/>
          <a:p>
            <a:pPr marL="342900" indent="-342900">
              <a:buFont typeface="Arial" panose="020B0604020202020204" pitchFamily="34" charset="0"/>
              <a:buChar char="•"/>
            </a:pPr>
            <a:r>
              <a:rPr lang="en-GB" sz="2000" dirty="0"/>
              <a:t>A range of learning and development activity is available for all former NPS and CRC staff to support their ability to take on mixed and varied caseloads;  please see the </a:t>
            </a:r>
            <a:r>
              <a:rPr lang="en-GB" sz="2000" u="sng" dirty="0">
                <a:hlinkClick r:id="rId2"/>
              </a:rPr>
              <a:t>Probation Hub</a:t>
            </a:r>
            <a:r>
              <a:rPr lang="en-GB" sz="2000" dirty="0"/>
              <a:t> </a:t>
            </a:r>
          </a:p>
          <a:p>
            <a:pPr marL="342900" indent="-342900">
              <a:buFont typeface="Arial" panose="020B0604020202020204" pitchFamily="34" charset="0"/>
              <a:buChar char="•"/>
            </a:pPr>
            <a:r>
              <a:rPr lang="en-GB" sz="2000" dirty="0"/>
              <a:t>We expect Multi Agency Public Protection Arrangements (MAPPA) learning and development to be available in the coming weeks  </a:t>
            </a:r>
          </a:p>
          <a:p>
            <a:pPr marL="342900" indent="-342900">
              <a:buFont typeface="Arial" panose="020B0604020202020204" pitchFamily="34" charset="0"/>
              <a:buChar char="•"/>
            </a:pPr>
            <a:r>
              <a:rPr lang="en-GB" sz="2000" dirty="0"/>
              <a:t>Staff may begin to take on the management of more mixed and varied caseloads after they have completed and are applying the learning and development modules relevant to the type of case  </a:t>
            </a:r>
          </a:p>
          <a:p>
            <a:pPr marL="342900" indent="-342900">
              <a:buFont typeface="Arial" panose="020B0604020202020204" pitchFamily="34" charset="0"/>
              <a:buChar char="•"/>
            </a:pPr>
            <a:r>
              <a:rPr lang="en-GB" sz="2000" dirty="0"/>
              <a:t>Line manager assessment of previous experience and the application of learning and development modules is essential for all staff taking on the management of more mixed and varied caseloads  </a:t>
            </a:r>
          </a:p>
          <a:p>
            <a:pPr marL="342900" indent="-342900">
              <a:buFont typeface="Arial" panose="020B0604020202020204" pitchFamily="34" charset="0"/>
              <a:buChar char="•"/>
            </a:pPr>
            <a:r>
              <a:rPr lang="en-GB" sz="2000" dirty="0"/>
              <a:t>Staff will be required to complete learning and development to support the move to mixed caseloads in accordance with regional plans and timescales</a:t>
            </a:r>
          </a:p>
          <a:p>
            <a:pPr marL="342900" indent="-342900">
              <a:buFont typeface="Arial" panose="020B0604020202020204" pitchFamily="34" charset="0"/>
              <a:buChar char="•"/>
            </a:pPr>
            <a:r>
              <a:rPr lang="en-GB" sz="2000" dirty="0"/>
              <a:t>Our </a:t>
            </a:r>
            <a:r>
              <a:rPr lang="en-GB" sz="2000" dirty="0">
                <a:hlinkClick r:id="rId3"/>
              </a:rPr>
              <a:t>Staff FAQ </a:t>
            </a:r>
            <a:r>
              <a:rPr lang="en-GB" sz="2000" dirty="0"/>
              <a:t>offer you more information </a:t>
            </a:r>
          </a:p>
          <a:p>
            <a:endParaRPr lang="en-GB" sz="2000" dirty="0"/>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8</a:t>
            </a:fld>
            <a:endParaRPr lang="en-GB" dirty="0">
              <a:solidFill>
                <a:schemeClr val="bg1"/>
              </a:solidFill>
            </a:endParaRPr>
          </a:p>
        </p:txBody>
      </p:sp>
    </p:spTree>
    <p:extLst>
      <p:ext uri="{BB962C8B-B14F-4D97-AF65-F5344CB8AC3E}">
        <p14:creationId xmlns:p14="http://schemas.microsoft.com/office/powerpoint/2010/main" val="355624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err="1"/>
              <a:t>ViSOR</a:t>
            </a:r>
            <a:r>
              <a:rPr lang="en-GB" dirty="0"/>
              <a:t> vetting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6646068" cy="5516794"/>
          </a:xfrm>
        </p:spPr>
        <p:txBody>
          <a:bodyPr/>
          <a:lstStyle/>
          <a:p>
            <a:pPr marL="342900" indent="-342900">
              <a:buFont typeface="Arial" panose="020B0604020202020204" pitchFamily="34" charset="0"/>
              <a:buChar char="•"/>
            </a:pPr>
            <a:r>
              <a:rPr lang="en-GB" sz="2000" dirty="0" err="1"/>
              <a:t>ViSOR</a:t>
            </a:r>
            <a:r>
              <a:rPr lang="en-GB" sz="2000" dirty="0"/>
              <a:t> is a secure national database that supports Multi Agency Public Protection Arrangements (MAPPA) and is used in the joint management of individuals posing a risk of serious harm  </a:t>
            </a:r>
          </a:p>
          <a:p>
            <a:pPr marL="342900" indent="-342900">
              <a:buFont typeface="Arial" panose="020B0604020202020204" pitchFamily="34" charset="0"/>
              <a:buChar char="•"/>
            </a:pPr>
            <a:r>
              <a:rPr lang="en-GB" sz="2000" dirty="0"/>
              <a:t>The work required to ensure all relevant staff have undergone </a:t>
            </a:r>
            <a:r>
              <a:rPr lang="en-GB" sz="2000" dirty="0" err="1"/>
              <a:t>ViSOR</a:t>
            </a:r>
            <a:r>
              <a:rPr lang="en-GB" sz="2000" dirty="0"/>
              <a:t> vetting and have access to </a:t>
            </a:r>
            <a:r>
              <a:rPr lang="en-GB" sz="2000" dirty="0" err="1"/>
              <a:t>ViSOR</a:t>
            </a:r>
            <a:r>
              <a:rPr lang="en-GB" sz="2000" dirty="0"/>
              <a:t> remains a priority for the Probation Reform Programme  </a:t>
            </a:r>
          </a:p>
          <a:p>
            <a:pPr marL="342900" indent="-342900">
              <a:buFont typeface="Arial" panose="020B0604020202020204" pitchFamily="34" charset="0"/>
              <a:buChar char="•"/>
            </a:pPr>
            <a:r>
              <a:rPr lang="en-GB" sz="2000" dirty="0"/>
              <a:t>A </a:t>
            </a:r>
            <a:r>
              <a:rPr lang="en-GB" sz="2000" dirty="0" err="1"/>
              <a:t>ViSOR</a:t>
            </a:r>
            <a:r>
              <a:rPr lang="en-GB" sz="2000" dirty="0"/>
              <a:t> vetting and training plan will be released by 24 October 2021, setting out our approach to ensuring staff are appropriately </a:t>
            </a:r>
            <a:r>
              <a:rPr lang="en-GB" sz="2000" dirty="0" err="1"/>
              <a:t>ViSOR</a:t>
            </a:r>
            <a:r>
              <a:rPr lang="en-GB" sz="2000" dirty="0"/>
              <a:t> vetted, have received training and have access to the system </a:t>
            </a:r>
          </a:p>
          <a:p>
            <a:pPr marL="342900" indent="-342900">
              <a:buFont typeface="Arial" panose="020B0604020202020204" pitchFamily="34" charset="0"/>
              <a:buChar char="•"/>
            </a:pPr>
            <a:r>
              <a:rPr lang="en-GB" sz="2000" dirty="0"/>
              <a:t>Our initial national priority nationally is to ensure all Senior Probation Officers are </a:t>
            </a:r>
            <a:r>
              <a:rPr lang="en-GB" sz="2000" dirty="0" err="1"/>
              <a:t>ViSOR</a:t>
            </a:r>
            <a:r>
              <a:rPr lang="en-GB" sz="2000" dirty="0"/>
              <a:t> vetted and trained  </a:t>
            </a:r>
          </a:p>
          <a:p>
            <a:pPr marL="342900" indent="-342900">
              <a:buFont typeface="Arial" panose="020B0604020202020204" pitchFamily="34" charset="0"/>
              <a:buChar char="•"/>
            </a:pPr>
            <a:r>
              <a:rPr lang="en-GB" sz="2000" dirty="0"/>
              <a:t>Heads of Public Protection will receive further information soon</a:t>
            </a: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9</a:t>
            </a:fld>
            <a:endParaRPr lang="en-GB" dirty="0">
              <a:solidFill>
                <a:schemeClr val="bg1"/>
              </a:solidFill>
            </a:endParaRPr>
          </a:p>
        </p:txBody>
      </p:sp>
      <p:pic>
        <p:nvPicPr>
          <p:cNvPr id="6" name="Picture 2">
            <a:extLst>
              <a:ext uri="{FF2B5EF4-FFF2-40B4-BE49-F238E27FC236}">
                <a16:creationId xmlns:a16="http://schemas.microsoft.com/office/drawing/2014/main" id="{AF4C9DCF-75C7-4C04-817A-A06DA7DA0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691" y="1144588"/>
            <a:ext cx="4369434" cy="392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937343"/>
      </p:ext>
    </p:extLst>
  </p:cSld>
  <p:clrMapOvr>
    <a:masterClrMapping/>
  </p:clrMapOvr>
</p:sld>
</file>

<file path=ppt/theme/theme1.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2A89F9192A144088DE0B4A52F6229D" ma:contentTypeVersion="12" ma:contentTypeDescription="Create a new document." ma:contentTypeScope="" ma:versionID="62b2396c8a9ececc15e8f841a567db91">
  <xsd:schema xmlns:xsd="http://www.w3.org/2001/XMLSchema" xmlns:xs="http://www.w3.org/2001/XMLSchema" xmlns:p="http://schemas.microsoft.com/office/2006/metadata/properties" xmlns:ns3="b67fe1e7-562b-4df4-8e23-d3dba3137f31" xmlns:ns4="95436f8b-f055-429d-901f-c19dc762229c" targetNamespace="http://schemas.microsoft.com/office/2006/metadata/properties" ma:root="true" ma:fieldsID="806f07f38808e1c50ee6e958205fcecd" ns3:_="" ns4:_="">
    <xsd:import namespace="b67fe1e7-562b-4df4-8e23-d3dba3137f31"/>
    <xsd:import namespace="95436f8b-f055-429d-901f-c19dc76222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7fe1e7-562b-4df4-8e23-d3dba3137f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436f8b-f055-429d-901f-c19dc76222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8E7C59-C96B-47FE-B2FF-E803F181C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7fe1e7-562b-4df4-8e23-d3dba3137f31"/>
    <ds:schemaRef ds:uri="95436f8b-f055-429d-901f-c19dc76222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D396B9-9B06-4016-82F6-6847C60B849C}">
  <ds:schemaRefs>
    <ds:schemaRef ds:uri="http://schemas.microsoft.com/sharepoint/v3/contenttype/forms"/>
  </ds:schemaRefs>
</ds:datastoreItem>
</file>

<file path=customXml/itemProps3.xml><?xml version="1.0" encoding="utf-8"?>
<ds:datastoreItem xmlns:ds="http://schemas.openxmlformats.org/officeDocument/2006/customXml" ds:itemID="{332606C5-D9BF-453A-BDB0-DECBEFBF773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HMPPS-PowerPoint-template-English</Template>
  <TotalTime>926</TotalTime>
  <Words>1449</Words>
  <Application>Microsoft Office PowerPoint</Application>
  <PresentationFormat>Widescreen</PresentationFormat>
  <Paragraphs>81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Mixed caseloads defined </vt:lpstr>
      <vt:lpstr>Mixed caseloads benefits</vt:lpstr>
      <vt:lpstr>Our journey to mixed caseloads – national overview</vt:lpstr>
      <vt:lpstr>Mixed caseloads operationalised</vt:lpstr>
      <vt:lpstr>Two main routes to move to mixed caseloads</vt:lpstr>
      <vt:lpstr>Mixing caseloads through the allocation of new cases</vt:lpstr>
      <vt:lpstr>Mixing caseloads through the reallocation of existing cases </vt:lpstr>
      <vt:lpstr>Learning and development activity enabling staff to manage mixed caseloads  </vt:lpstr>
      <vt:lpstr>ViSOR vetting </vt:lpstr>
      <vt:lpstr>Estates – unifying our security standards </vt:lpstr>
      <vt:lpstr>[Insert region]:  our journey to mixed caseloads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Croft, Karen</cp:lastModifiedBy>
  <cp:revision>369</cp:revision>
  <dcterms:created xsi:type="dcterms:W3CDTF">2021-07-22T08:59:25Z</dcterms:created>
  <dcterms:modified xsi:type="dcterms:W3CDTF">2021-10-04T07:26:02Z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0x010100E12A89F9192A144088DE0B4A52F6229D</vt:lpwstr>
  </property>
</Properties>
</file>