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648" r:id="rId2"/>
    <p:sldMasterId id="2147483662" r:id="rId3"/>
    <p:sldMasterId id="2147483665" r:id="rId4"/>
  </p:sldMasterIdLst>
  <p:notesMasterIdLst>
    <p:notesMasterId r:id="rId35"/>
  </p:notesMasterIdLst>
  <p:handoutMasterIdLst>
    <p:handoutMasterId r:id="rId36"/>
  </p:handoutMasterIdLst>
  <p:sldIdLst>
    <p:sldId id="256" r:id="rId5"/>
    <p:sldId id="7788" r:id="rId6"/>
    <p:sldId id="7775" r:id="rId7"/>
    <p:sldId id="7847" r:id="rId8"/>
    <p:sldId id="7849" r:id="rId9"/>
    <p:sldId id="7850" r:id="rId10"/>
    <p:sldId id="7848" r:id="rId11"/>
    <p:sldId id="7838" r:id="rId12"/>
    <p:sldId id="7839" r:id="rId13"/>
    <p:sldId id="7840" r:id="rId14"/>
    <p:sldId id="7841" r:id="rId15"/>
    <p:sldId id="7842" r:id="rId16"/>
    <p:sldId id="7843" r:id="rId17"/>
    <p:sldId id="7844" r:id="rId18"/>
    <p:sldId id="7845" r:id="rId19"/>
    <p:sldId id="7846" r:id="rId20"/>
    <p:sldId id="7790" r:id="rId21"/>
    <p:sldId id="7836" r:id="rId22"/>
    <p:sldId id="7835" r:id="rId23"/>
    <p:sldId id="7792" r:id="rId24"/>
    <p:sldId id="7826" r:id="rId25"/>
    <p:sldId id="7795" r:id="rId26"/>
    <p:sldId id="7794" r:id="rId27"/>
    <p:sldId id="7796" r:id="rId28"/>
    <p:sldId id="7791" r:id="rId29"/>
    <p:sldId id="7789" r:id="rId30"/>
    <p:sldId id="7783" r:id="rId31"/>
    <p:sldId id="7784" r:id="rId32"/>
    <p:sldId id="7785" r:id="rId33"/>
    <p:sldId id="7786"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C3FD"/>
    <a:srgbClr val="008000"/>
    <a:srgbClr val="0099CC"/>
    <a:srgbClr val="339966"/>
    <a:srgbClr val="00CCFF"/>
    <a:srgbClr val="CC99FF"/>
    <a:srgbClr val="00CC99"/>
    <a:srgbClr val="978ED8"/>
    <a:srgbClr val="9999FF"/>
    <a:srgbClr val="66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E34ACC7-4CA0-4D71-B9CE-E9C32868CD6E}" v="29" dt="2021-10-07T07:50:45.8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19" autoAdjust="0"/>
    <p:restoredTop sz="93792" autoAdjust="0"/>
  </p:normalViewPr>
  <p:slideViewPr>
    <p:cSldViewPr snapToGrid="0" snapToObjects="1" showGuides="1">
      <p:cViewPr varScale="1">
        <p:scale>
          <a:sx n="72" d="100"/>
          <a:sy n="72" d="100"/>
        </p:scale>
        <p:origin x="444" y="54"/>
      </p:cViewPr>
      <p:guideLst>
        <p:guide orient="horz" pos="2160"/>
        <p:guide pos="3840"/>
      </p:guideLst>
    </p:cSldViewPr>
  </p:slideViewPr>
  <p:notesTextViewPr>
    <p:cViewPr>
      <p:scale>
        <a:sx n="1" d="1"/>
        <a:sy n="1" d="1"/>
      </p:scale>
      <p:origin x="0" y="0"/>
    </p:cViewPr>
  </p:notesTextViewPr>
  <p:sorterViewPr>
    <p:cViewPr>
      <p:scale>
        <a:sx n="113" d="100"/>
        <a:sy n="113" d="100"/>
      </p:scale>
      <p:origin x="0" y="0"/>
    </p:cViewPr>
  </p:sorterViewPr>
  <p:notesViewPr>
    <p:cSldViewPr snapToGrid="0" snapToObjects="1">
      <p:cViewPr varScale="1">
        <p:scale>
          <a:sx n="51" d="100"/>
          <a:sy n="51" d="100"/>
        </p:scale>
        <p:origin x="2692" y="2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rby,  Paul" userId="d672655a-9a29-4872-953f-9379244022ef" providerId="ADAL" clId="{3E34ACC7-4CA0-4D71-B9CE-E9C32868CD6E}"/>
    <pc:docChg chg="undo custSel addSld delSld modSld sldOrd">
      <pc:chgData name="Darby,  Paul" userId="d672655a-9a29-4872-953f-9379244022ef" providerId="ADAL" clId="{3E34ACC7-4CA0-4D71-B9CE-E9C32868CD6E}" dt="2021-10-07T07:50:45.880" v="650"/>
      <pc:docMkLst>
        <pc:docMk/>
      </pc:docMkLst>
      <pc:sldChg chg="add del">
        <pc:chgData name="Darby,  Paul" userId="d672655a-9a29-4872-953f-9379244022ef" providerId="ADAL" clId="{3E34ACC7-4CA0-4D71-B9CE-E9C32868CD6E}" dt="2021-10-06T15:51:58.971" v="40"/>
        <pc:sldMkLst>
          <pc:docMk/>
          <pc:sldMk cId="0" sldId="293"/>
        </pc:sldMkLst>
      </pc:sldChg>
      <pc:sldChg chg="add del">
        <pc:chgData name="Darby,  Paul" userId="d672655a-9a29-4872-953f-9379244022ef" providerId="ADAL" clId="{3E34ACC7-4CA0-4D71-B9CE-E9C32868CD6E}" dt="2021-10-06T15:51:58.971" v="40"/>
        <pc:sldMkLst>
          <pc:docMk/>
          <pc:sldMk cId="3196518585" sldId="925"/>
        </pc:sldMkLst>
      </pc:sldChg>
      <pc:sldChg chg="add del">
        <pc:chgData name="Darby,  Paul" userId="d672655a-9a29-4872-953f-9379244022ef" providerId="ADAL" clId="{3E34ACC7-4CA0-4D71-B9CE-E9C32868CD6E}" dt="2021-10-06T15:51:58.971" v="40"/>
        <pc:sldMkLst>
          <pc:docMk/>
          <pc:sldMk cId="3733536473" sldId="927"/>
        </pc:sldMkLst>
      </pc:sldChg>
      <pc:sldChg chg="add del">
        <pc:chgData name="Darby,  Paul" userId="d672655a-9a29-4872-953f-9379244022ef" providerId="ADAL" clId="{3E34ACC7-4CA0-4D71-B9CE-E9C32868CD6E}" dt="2021-10-06T15:51:58.971" v="40"/>
        <pc:sldMkLst>
          <pc:docMk/>
          <pc:sldMk cId="960369055" sldId="928"/>
        </pc:sldMkLst>
      </pc:sldChg>
      <pc:sldChg chg="add del">
        <pc:chgData name="Darby,  Paul" userId="d672655a-9a29-4872-953f-9379244022ef" providerId="ADAL" clId="{3E34ACC7-4CA0-4D71-B9CE-E9C32868CD6E}" dt="2021-10-06T15:51:58.971" v="40"/>
        <pc:sldMkLst>
          <pc:docMk/>
          <pc:sldMk cId="131646373" sldId="930"/>
        </pc:sldMkLst>
      </pc:sldChg>
      <pc:sldChg chg="add del">
        <pc:chgData name="Darby,  Paul" userId="d672655a-9a29-4872-953f-9379244022ef" providerId="ADAL" clId="{3E34ACC7-4CA0-4D71-B9CE-E9C32868CD6E}" dt="2021-10-06T15:51:58.971" v="40"/>
        <pc:sldMkLst>
          <pc:docMk/>
          <pc:sldMk cId="1820236466" sldId="931"/>
        </pc:sldMkLst>
      </pc:sldChg>
      <pc:sldChg chg="modSp">
        <pc:chgData name="Darby,  Paul" userId="d672655a-9a29-4872-953f-9379244022ef" providerId="ADAL" clId="{3E34ACC7-4CA0-4D71-B9CE-E9C32868CD6E}" dt="2021-10-06T18:15:23.938" v="609" actId="113"/>
        <pc:sldMkLst>
          <pc:docMk/>
          <pc:sldMk cId="582511203" sldId="7775"/>
        </pc:sldMkLst>
        <pc:spChg chg="mod">
          <ac:chgData name="Darby,  Paul" userId="d672655a-9a29-4872-953f-9379244022ef" providerId="ADAL" clId="{3E34ACC7-4CA0-4D71-B9CE-E9C32868CD6E}" dt="2021-10-06T18:12:31.658" v="603" actId="20577"/>
          <ac:spMkLst>
            <pc:docMk/>
            <pc:sldMk cId="582511203" sldId="7775"/>
            <ac:spMk id="3" creationId="{CDEC7E55-3EB6-4375-82EF-1881CA5BB3D8}"/>
          </ac:spMkLst>
        </pc:spChg>
        <pc:spChg chg="mod">
          <ac:chgData name="Darby,  Paul" userId="d672655a-9a29-4872-953f-9379244022ef" providerId="ADAL" clId="{3E34ACC7-4CA0-4D71-B9CE-E9C32868CD6E}" dt="2021-10-06T18:15:23.938" v="609" actId="113"/>
          <ac:spMkLst>
            <pc:docMk/>
            <pc:sldMk cId="582511203" sldId="7775"/>
            <ac:spMk id="4" creationId="{690CAE87-BED0-4E63-B264-B5D16F22D08D}"/>
          </ac:spMkLst>
        </pc:spChg>
      </pc:sldChg>
      <pc:sldChg chg="modSp">
        <pc:chgData name="Darby,  Paul" userId="d672655a-9a29-4872-953f-9379244022ef" providerId="ADAL" clId="{3E34ACC7-4CA0-4D71-B9CE-E9C32868CD6E}" dt="2021-10-06T18:15:29.622" v="610" actId="113"/>
        <pc:sldMkLst>
          <pc:docMk/>
          <pc:sldMk cId="660613002" sldId="7788"/>
        </pc:sldMkLst>
        <pc:spChg chg="mod">
          <ac:chgData name="Darby,  Paul" userId="d672655a-9a29-4872-953f-9379244022ef" providerId="ADAL" clId="{3E34ACC7-4CA0-4D71-B9CE-E9C32868CD6E}" dt="2021-10-06T18:15:29.622" v="610" actId="113"/>
          <ac:spMkLst>
            <pc:docMk/>
            <pc:sldMk cId="660613002" sldId="7788"/>
            <ac:spMk id="4" creationId="{E679FDAF-3896-4AD3-A97D-5DF4C143206D}"/>
          </ac:spMkLst>
        </pc:spChg>
      </pc:sldChg>
      <pc:sldChg chg="modSp ord">
        <pc:chgData name="Darby,  Paul" userId="d672655a-9a29-4872-953f-9379244022ef" providerId="ADAL" clId="{3E34ACC7-4CA0-4D71-B9CE-E9C32868CD6E}" dt="2021-10-07T07:50:45.880" v="650"/>
        <pc:sldMkLst>
          <pc:docMk/>
          <pc:sldMk cId="509444213" sldId="7790"/>
        </pc:sldMkLst>
        <pc:spChg chg="mod">
          <ac:chgData name="Darby,  Paul" userId="d672655a-9a29-4872-953f-9379244022ef" providerId="ADAL" clId="{3E34ACC7-4CA0-4D71-B9CE-E9C32868CD6E}" dt="2021-10-06T18:15:46.450" v="612" actId="255"/>
          <ac:spMkLst>
            <pc:docMk/>
            <pc:sldMk cId="509444213" sldId="7790"/>
            <ac:spMk id="6" creationId="{DFE6529E-56BF-4886-B96E-1730307516F8}"/>
          </ac:spMkLst>
        </pc:spChg>
      </pc:sldChg>
      <pc:sldChg chg="modSp">
        <pc:chgData name="Darby,  Paul" userId="d672655a-9a29-4872-953f-9379244022ef" providerId="ADAL" clId="{3E34ACC7-4CA0-4D71-B9CE-E9C32868CD6E}" dt="2021-10-06T18:17:17.624" v="629" actId="255"/>
        <pc:sldMkLst>
          <pc:docMk/>
          <pc:sldMk cId="1086834762" sldId="7791"/>
        </pc:sldMkLst>
        <pc:spChg chg="mod">
          <ac:chgData name="Darby,  Paul" userId="d672655a-9a29-4872-953f-9379244022ef" providerId="ADAL" clId="{3E34ACC7-4CA0-4D71-B9CE-E9C32868CD6E}" dt="2021-10-06T18:17:17.624" v="629" actId="255"/>
          <ac:spMkLst>
            <pc:docMk/>
            <pc:sldMk cId="1086834762" sldId="7791"/>
            <ac:spMk id="6" creationId="{ECA2819A-4E65-49D5-9D1C-B4E3893A3D22}"/>
          </ac:spMkLst>
        </pc:spChg>
      </pc:sldChg>
      <pc:sldChg chg="modSp">
        <pc:chgData name="Darby,  Paul" userId="d672655a-9a29-4872-953f-9379244022ef" providerId="ADAL" clId="{3E34ACC7-4CA0-4D71-B9CE-E9C32868CD6E}" dt="2021-10-06T18:16:39.114" v="620" actId="255"/>
        <pc:sldMkLst>
          <pc:docMk/>
          <pc:sldMk cId="3478284194" sldId="7792"/>
        </pc:sldMkLst>
        <pc:spChg chg="mod">
          <ac:chgData name="Darby,  Paul" userId="d672655a-9a29-4872-953f-9379244022ef" providerId="ADAL" clId="{3E34ACC7-4CA0-4D71-B9CE-E9C32868CD6E}" dt="2021-10-06T18:16:39.114" v="620" actId="255"/>
          <ac:spMkLst>
            <pc:docMk/>
            <pc:sldMk cId="3478284194" sldId="7792"/>
            <ac:spMk id="6" creationId="{C5E10194-FDB2-470F-8403-B2BE0AEF8537}"/>
          </ac:spMkLst>
        </pc:spChg>
      </pc:sldChg>
      <pc:sldChg chg="modSp">
        <pc:chgData name="Darby,  Paul" userId="d672655a-9a29-4872-953f-9379244022ef" providerId="ADAL" clId="{3E34ACC7-4CA0-4D71-B9CE-E9C32868CD6E}" dt="2021-10-06T18:17:01.279" v="625" actId="255"/>
        <pc:sldMkLst>
          <pc:docMk/>
          <pc:sldMk cId="2606858691" sldId="7794"/>
        </pc:sldMkLst>
        <pc:spChg chg="mod">
          <ac:chgData name="Darby,  Paul" userId="d672655a-9a29-4872-953f-9379244022ef" providerId="ADAL" clId="{3E34ACC7-4CA0-4D71-B9CE-E9C32868CD6E}" dt="2021-10-06T18:17:01.279" v="625" actId="255"/>
          <ac:spMkLst>
            <pc:docMk/>
            <pc:sldMk cId="2606858691" sldId="7794"/>
            <ac:spMk id="6" creationId="{922C738B-0D2A-4AA7-A360-103E3F2F44D4}"/>
          </ac:spMkLst>
        </pc:spChg>
      </pc:sldChg>
      <pc:sldChg chg="modSp">
        <pc:chgData name="Darby,  Paul" userId="d672655a-9a29-4872-953f-9379244022ef" providerId="ADAL" clId="{3E34ACC7-4CA0-4D71-B9CE-E9C32868CD6E}" dt="2021-10-06T18:16:53.675" v="623" actId="255"/>
        <pc:sldMkLst>
          <pc:docMk/>
          <pc:sldMk cId="4206218624" sldId="7795"/>
        </pc:sldMkLst>
        <pc:spChg chg="mod">
          <ac:chgData name="Darby,  Paul" userId="d672655a-9a29-4872-953f-9379244022ef" providerId="ADAL" clId="{3E34ACC7-4CA0-4D71-B9CE-E9C32868CD6E}" dt="2021-10-06T18:16:53.675" v="623" actId="255"/>
          <ac:spMkLst>
            <pc:docMk/>
            <pc:sldMk cId="4206218624" sldId="7795"/>
            <ac:spMk id="6" creationId="{9C9E3D95-0949-4864-9945-CC202E16DB3C}"/>
          </ac:spMkLst>
        </pc:spChg>
      </pc:sldChg>
      <pc:sldChg chg="modSp">
        <pc:chgData name="Darby,  Paul" userId="d672655a-9a29-4872-953f-9379244022ef" providerId="ADAL" clId="{3E34ACC7-4CA0-4D71-B9CE-E9C32868CD6E}" dt="2021-10-06T18:17:10.161" v="627" actId="255"/>
        <pc:sldMkLst>
          <pc:docMk/>
          <pc:sldMk cId="270782035" sldId="7796"/>
        </pc:sldMkLst>
        <pc:spChg chg="mod">
          <ac:chgData name="Darby,  Paul" userId="d672655a-9a29-4872-953f-9379244022ef" providerId="ADAL" clId="{3E34ACC7-4CA0-4D71-B9CE-E9C32868CD6E}" dt="2021-10-06T18:17:10.161" v="627" actId="255"/>
          <ac:spMkLst>
            <pc:docMk/>
            <pc:sldMk cId="270782035" sldId="7796"/>
            <ac:spMk id="3" creationId="{69EC4848-F12B-4F77-9A51-BB59B4213A0F}"/>
          </ac:spMkLst>
        </pc:spChg>
      </pc:sldChg>
      <pc:sldChg chg="modSp add">
        <pc:chgData name="Darby,  Paul" userId="d672655a-9a29-4872-953f-9379244022ef" providerId="ADAL" clId="{3E34ACC7-4CA0-4D71-B9CE-E9C32868CD6E}" dt="2021-10-06T18:16:44.958" v="621" actId="113"/>
        <pc:sldMkLst>
          <pc:docMk/>
          <pc:sldMk cId="1883605167" sldId="7826"/>
        </pc:sldMkLst>
        <pc:spChg chg="mod">
          <ac:chgData name="Darby,  Paul" userId="d672655a-9a29-4872-953f-9379244022ef" providerId="ADAL" clId="{3E34ACC7-4CA0-4D71-B9CE-E9C32868CD6E}" dt="2021-10-06T18:16:44.958" v="621" actId="113"/>
          <ac:spMkLst>
            <pc:docMk/>
            <pc:sldMk cId="1883605167" sldId="7826"/>
            <ac:spMk id="5" creationId="{BD6E6763-3BD0-45F0-91B1-8D9884B19C70}"/>
          </ac:spMkLst>
        </pc:spChg>
      </pc:sldChg>
      <pc:sldChg chg="addSp delSp modSp del">
        <pc:chgData name="Darby,  Paul" userId="d672655a-9a29-4872-953f-9379244022ef" providerId="ADAL" clId="{3E34ACC7-4CA0-4D71-B9CE-E9C32868CD6E}" dt="2021-10-06T15:54:02.172" v="53" actId="2696"/>
        <pc:sldMkLst>
          <pc:docMk/>
          <pc:sldMk cId="443063496" sldId="7837"/>
        </pc:sldMkLst>
        <pc:spChg chg="del">
          <ac:chgData name="Darby,  Paul" userId="d672655a-9a29-4872-953f-9379244022ef" providerId="ADAL" clId="{3E34ACC7-4CA0-4D71-B9CE-E9C32868CD6E}" dt="2021-10-06T15:52:24.456" v="45" actId="478"/>
          <ac:spMkLst>
            <pc:docMk/>
            <pc:sldMk cId="443063496" sldId="7837"/>
            <ac:spMk id="2" creationId="{C4D8D399-2B4B-4240-BEB9-489B59773BC7}"/>
          </ac:spMkLst>
        </pc:spChg>
        <pc:spChg chg="del">
          <ac:chgData name="Darby,  Paul" userId="d672655a-9a29-4872-953f-9379244022ef" providerId="ADAL" clId="{3E34ACC7-4CA0-4D71-B9CE-E9C32868CD6E}" dt="2021-10-06T15:52:18.153" v="42" actId="478"/>
          <ac:spMkLst>
            <pc:docMk/>
            <pc:sldMk cId="443063496" sldId="7837"/>
            <ac:spMk id="3" creationId="{CDEC7E55-3EB6-4375-82EF-1881CA5BB3D8}"/>
          </ac:spMkLst>
        </pc:spChg>
        <pc:spChg chg="add del mod">
          <ac:chgData name="Darby,  Paul" userId="d672655a-9a29-4872-953f-9379244022ef" providerId="ADAL" clId="{3E34ACC7-4CA0-4D71-B9CE-E9C32868CD6E}" dt="2021-10-06T15:52:21.818" v="43" actId="478"/>
          <ac:spMkLst>
            <pc:docMk/>
            <pc:sldMk cId="443063496" sldId="7837"/>
            <ac:spMk id="7" creationId="{743A28D5-B48F-495B-A223-5601F0D1E85F}"/>
          </ac:spMkLst>
        </pc:spChg>
        <pc:spChg chg="add del mod">
          <ac:chgData name="Darby,  Paul" userId="d672655a-9a29-4872-953f-9379244022ef" providerId="ADAL" clId="{3E34ACC7-4CA0-4D71-B9CE-E9C32868CD6E}" dt="2021-10-06T15:52:26.118" v="46" actId="478"/>
          <ac:spMkLst>
            <pc:docMk/>
            <pc:sldMk cId="443063496" sldId="7837"/>
            <ac:spMk id="9" creationId="{41C76D9B-65A7-4991-A518-EC2B08DEAF3D}"/>
          </ac:spMkLst>
        </pc:spChg>
        <pc:spChg chg="add mod">
          <ac:chgData name="Darby,  Paul" userId="d672655a-9a29-4872-953f-9379244022ef" providerId="ADAL" clId="{3E34ACC7-4CA0-4D71-B9CE-E9C32868CD6E}" dt="2021-10-06T15:53:44.836" v="50" actId="14100"/>
          <ac:spMkLst>
            <pc:docMk/>
            <pc:sldMk cId="443063496" sldId="7837"/>
            <ac:spMk id="10" creationId="{3D82199D-ED85-455D-92CB-23163770FEFD}"/>
          </ac:spMkLst>
        </pc:spChg>
        <pc:spChg chg="add mod">
          <ac:chgData name="Darby,  Paul" userId="d672655a-9a29-4872-953f-9379244022ef" providerId="ADAL" clId="{3E34ACC7-4CA0-4D71-B9CE-E9C32868CD6E}" dt="2021-10-06T15:53:44.836" v="50" actId="14100"/>
          <ac:spMkLst>
            <pc:docMk/>
            <pc:sldMk cId="443063496" sldId="7837"/>
            <ac:spMk id="11" creationId="{88148C74-0043-45F9-98BF-89E2A0E22302}"/>
          </ac:spMkLst>
        </pc:spChg>
        <pc:spChg chg="add mod">
          <ac:chgData name="Darby,  Paul" userId="d672655a-9a29-4872-953f-9379244022ef" providerId="ADAL" clId="{3E34ACC7-4CA0-4D71-B9CE-E9C32868CD6E}" dt="2021-10-06T15:53:44.836" v="50" actId="14100"/>
          <ac:spMkLst>
            <pc:docMk/>
            <pc:sldMk cId="443063496" sldId="7837"/>
            <ac:spMk id="12" creationId="{5FFBCCC8-0C12-492C-A31D-5A3AED689002}"/>
          </ac:spMkLst>
        </pc:spChg>
        <pc:spChg chg="add mod">
          <ac:chgData name="Darby,  Paul" userId="d672655a-9a29-4872-953f-9379244022ef" providerId="ADAL" clId="{3E34ACC7-4CA0-4D71-B9CE-E9C32868CD6E}" dt="2021-10-06T15:53:57.986" v="52" actId="1076"/>
          <ac:spMkLst>
            <pc:docMk/>
            <pc:sldMk cId="443063496" sldId="7837"/>
            <ac:spMk id="13" creationId="{681A3D1B-36CE-45AA-B70B-72247ECFDC5A}"/>
          </ac:spMkLst>
        </pc:spChg>
        <pc:spChg chg="add mod">
          <ac:chgData name="Darby,  Paul" userId="d672655a-9a29-4872-953f-9379244022ef" providerId="ADAL" clId="{3E34ACC7-4CA0-4D71-B9CE-E9C32868CD6E}" dt="2021-10-06T15:53:44.836" v="50" actId="14100"/>
          <ac:spMkLst>
            <pc:docMk/>
            <pc:sldMk cId="443063496" sldId="7837"/>
            <ac:spMk id="14" creationId="{D1CA49CF-ECD1-445D-A081-72AB27B16FE4}"/>
          </ac:spMkLst>
        </pc:spChg>
        <pc:spChg chg="add mod">
          <ac:chgData name="Darby,  Paul" userId="d672655a-9a29-4872-953f-9379244022ef" providerId="ADAL" clId="{3E34ACC7-4CA0-4D71-B9CE-E9C32868CD6E}" dt="2021-10-06T15:53:44.836" v="50" actId="14100"/>
          <ac:spMkLst>
            <pc:docMk/>
            <pc:sldMk cId="443063496" sldId="7837"/>
            <ac:spMk id="15" creationId="{F74C1927-E948-4C78-ADEE-D9861AC9B22D}"/>
          </ac:spMkLst>
        </pc:spChg>
        <pc:spChg chg="add mod">
          <ac:chgData name="Darby,  Paul" userId="d672655a-9a29-4872-953f-9379244022ef" providerId="ADAL" clId="{3E34ACC7-4CA0-4D71-B9CE-E9C32868CD6E}" dt="2021-10-06T15:53:44.836" v="50" actId="14100"/>
          <ac:spMkLst>
            <pc:docMk/>
            <pc:sldMk cId="443063496" sldId="7837"/>
            <ac:spMk id="16" creationId="{5EAEE65A-C9EB-4347-AA67-0980D9AA32E4}"/>
          </ac:spMkLst>
        </pc:spChg>
        <pc:spChg chg="add mod">
          <ac:chgData name="Darby,  Paul" userId="d672655a-9a29-4872-953f-9379244022ef" providerId="ADAL" clId="{3E34ACC7-4CA0-4D71-B9CE-E9C32868CD6E}" dt="2021-10-06T15:53:44.836" v="50" actId="14100"/>
          <ac:spMkLst>
            <pc:docMk/>
            <pc:sldMk cId="443063496" sldId="7837"/>
            <ac:spMk id="17" creationId="{5F6FF160-6F44-4705-8B18-2C018F33D329}"/>
          </ac:spMkLst>
        </pc:spChg>
        <pc:spChg chg="add mod">
          <ac:chgData name="Darby,  Paul" userId="d672655a-9a29-4872-953f-9379244022ef" providerId="ADAL" clId="{3E34ACC7-4CA0-4D71-B9CE-E9C32868CD6E}" dt="2021-10-06T15:53:44.836" v="50" actId="14100"/>
          <ac:spMkLst>
            <pc:docMk/>
            <pc:sldMk cId="443063496" sldId="7837"/>
            <ac:spMk id="18" creationId="{481BF494-4698-4B2C-91D1-0BA840B7D02B}"/>
          </ac:spMkLst>
        </pc:spChg>
        <pc:spChg chg="add mod">
          <ac:chgData name="Darby,  Paul" userId="d672655a-9a29-4872-953f-9379244022ef" providerId="ADAL" clId="{3E34ACC7-4CA0-4D71-B9CE-E9C32868CD6E}" dt="2021-10-06T15:53:44.836" v="50" actId="14100"/>
          <ac:spMkLst>
            <pc:docMk/>
            <pc:sldMk cId="443063496" sldId="7837"/>
            <ac:spMk id="19" creationId="{05F4CDE9-E968-4E0D-AE18-F47A6BEBB489}"/>
          </ac:spMkLst>
        </pc:spChg>
        <pc:spChg chg="add mod">
          <ac:chgData name="Darby,  Paul" userId="d672655a-9a29-4872-953f-9379244022ef" providerId="ADAL" clId="{3E34ACC7-4CA0-4D71-B9CE-E9C32868CD6E}" dt="2021-10-06T15:53:44.836" v="50" actId="14100"/>
          <ac:spMkLst>
            <pc:docMk/>
            <pc:sldMk cId="443063496" sldId="7837"/>
            <ac:spMk id="20" creationId="{3C6DBFF4-1EB6-47D0-8BEC-AD9BC4607A28}"/>
          </ac:spMkLst>
        </pc:spChg>
        <pc:picChg chg="del">
          <ac:chgData name="Darby,  Paul" userId="d672655a-9a29-4872-953f-9379244022ef" providerId="ADAL" clId="{3E34ACC7-4CA0-4D71-B9CE-E9C32868CD6E}" dt="2021-10-06T15:52:22.689" v="44" actId="478"/>
          <ac:picMkLst>
            <pc:docMk/>
            <pc:sldMk cId="443063496" sldId="7837"/>
            <ac:picMk id="6" creationId="{1630D229-5DA4-45D6-9A2E-7BA13D2BA3F6}"/>
          </ac:picMkLst>
        </pc:picChg>
      </pc:sldChg>
      <pc:sldChg chg="modSp">
        <pc:chgData name="Darby,  Paul" userId="d672655a-9a29-4872-953f-9379244022ef" providerId="ADAL" clId="{3E34ACC7-4CA0-4D71-B9CE-E9C32868CD6E}" dt="2021-10-06T18:16:07.805" v="616" actId="14100"/>
        <pc:sldMkLst>
          <pc:docMk/>
          <pc:sldMk cId="1307137531" sldId="7839"/>
        </pc:sldMkLst>
        <pc:spChg chg="mod">
          <ac:chgData name="Darby,  Paul" userId="d672655a-9a29-4872-953f-9379244022ef" providerId="ADAL" clId="{3E34ACC7-4CA0-4D71-B9CE-E9C32868CD6E}" dt="2021-10-06T18:16:07.805" v="616" actId="14100"/>
          <ac:spMkLst>
            <pc:docMk/>
            <pc:sldMk cId="1307137531" sldId="7839"/>
            <ac:spMk id="4" creationId="{782EB6BF-D05B-46C6-80BF-546ACD41C388}"/>
          </ac:spMkLst>
        </pc:spChg>
      </pc:sldChg>
      <pc:sldChg chg="modSp">
        <pc:chgData name="Darby,  Paul" userId="d672655a-9a29-4872-953f-9379244022ef" providerId="ADAL" clId="{3E34ACC7-4CA0-4D71-B9CE-E9C32868CD6E}" dt="2021-10-06T18:14:44.260" v="606" actId="14100"/>
        <pc:sldMkLst>
          <pc:docMk/>
          <pc:sldMk cId="2593358639" sldId="7840"/>
        </pc:sldMkLst>
        <pc:spChg chg="mod">
          <ac:chgData name="Darby,  Paul" userId="d672655a-9a29-4872-953f-9379244022ef" providerId="ADAL" clId="{3E34ACC7-4CA0-4D71-B9CE-E9C32868CD6E}" dt="2021-10-06T18:14:44.260" v="606" actId="14100"/>
          <ac:spMkLst>
            <pc:docMk/>
            <pc:sldMk cId="2593358639" sldId="7840"/>
            <ac:spMk id="4" creationId="{FBD28BEB-8FD9-43A8-9B3C-65562BF6FDA1}"/>
          </ac:spMkLst>
        </pc:spChg>
      </pc:sldChg>
      <pc:sldChg chg="modSp">
        <pc:chgData name="Darby,  Paul" userId="d672655a-9a29-4872-953f-9379244022ef" providerId="ADAL" clId="{3E34ACC7-4CA0-4D71-B9CE-E9C32868CD6E}" dt="2021-10-06T18:16:14.118" v="617" actId="14100"/>
        <pc:sldMkLst>
          <pc:docMk/>
          <pc:sldMk cId="601977131" sldId="7841"/>
        </pc:sldMkLst>
        <pc:spChg chg="mod">
          <ac:chgData name="Darby,  Paul" userId="d672655a-9a29-4872-953f-9379244022ef" providerId="ADAL" clId="{3E34ACC7-4CA0-4D71-B9CE-E9C32868CD6E}" dt="2021-10-06T18:16:14.118" v="617" actId="14100"/>
          <ac:spMkLst>
            <pc:docMk/>
            <pc:sldMk cId="601977131" sldId="7841"/>
            <ac:spMk id="4" creationId="{16116C1F-7400-4199-8E1E-FBDD83B59DA6}"/>
          </ac:spMkLst>
        </pc:spChg>
      </pc:sldChg>
      <pc:sldChg chg="modSp">
        <pc:chgData name="Darby,  Paul" userId="d672655a-9a29-4872-953f-9379244022ef" providerId="ADAL" clId="{3E34ACC7-4CA0-4D71-B9CE-E9C32868CD6E}" dt="2021-10-06T18:16:18.488" v="618" actId="14100"/>
        <pc:sldMkLst>
          <pc:docMk/>
          <pc:sldMk cId="2828649768" sldId="7842"/>
        </pc:sldMkLst>
        <pc:spChg chg="mod">
          <ac:chgData name="Darby,  Paul" userId="d672655a-9a29-4872-953f-9379244022ef" providerId="ADAL" clId="{3E34ACC7-4CA0-4D71-B9CE-E9C32868CD6E}" dt="2021-10-06T18:16:18.488" v="618" actId="14100"/>
          <ac:spMkLst>
            <pc:docMk/>
            <pc:sldMk cId="2828649768" sldId="7842"/>
            <ac:spMk id="4" creationId="{708F2F55-ED13-4E25-83A2-B00607A99255}"/>
          </ac:spMkLst>
        </pc:spChg>
      </pc:sldChg>
      <pc:sldChg chg="addSp delSp modSp add">
        <pc:chgData name="Darby,  Paul" userId="d672655a-9a29-4872-953f-9379244022ef" providerId="ADAL" clId="{3E34ACC7-4CA0-4D71-B9CE-E9C32868CD6E}" dt="2021-10-07T07:49:56.331" v="649" actId="1036"/>
        <pc:sldMkLst>
          <pc:docMk/>
          <pc:sldMk cId="2894235485" sldId="7847"/>
        </pc:sldMkLst>
        <pc:spChg chg="mod">
          <ac:chgData name="Darby,  Paul" userId="d672655a-9a29-4872-953f-9379244022ef" providerId="ADAL" clId="{3E34ACC7-4CA0-4D71-B9CE-E9C32868CD6E}" dt="2021-10-06T16:02:49.212" v="200" actId="20577"/>
          <ac:spMkLst>
            <pc:docMk/>
            <pc:sldMk cId="2894235485" sldId="7847"/>
            <ac:spMk id="2" creationId="{C4D8D399-2B4B-4240-BEB9-489B59773BC7}"/>
          </ac:spMkLst>
        </pc:spChg>
        <pc:spChg chg="add mod">
          <ac:chgData name="Darby,  Paul" userId="d672655a-9a29-4872-953f-9379244022ef" providerId="ADAL" clId="{3E34ACC7-4CA0-4D71-B9CE-E9C32868CD6E}" dt="2021-10-06T16:11:31.101" v="227" actId="255"/>
          <ac:spMkLst>
            <pc:docMk/>
            <pc:sldMk cId="2894235485" sldId="7847"/>
            <ac:spMk id="3" creationId="{6546571C-A38A-4D49-B08C-5F36AEC79A3E}"/>
          </ac:spMkLst>
        </pc:spChg>
        <pc:spChg chg="del">
          <ac:chgData name="Darby,  Paul" userId="d672655a-9a29-4872-953f-9379244022ef" providerId="ADAL" clId="{3E34ACC7-4CA0-4D71-B9CE-E9C32868CD6E}" dt="2021-10-06T15:59:02.032" v="178" actId="478"/>
          <ac:spMkLst>
            <pc:docMk/>
            <pc:sldMk cId="2894235485" sldId="7847"/>
            <ac:spMk id="3" creationId="{CDEC7E55-3EB6-4375-82EF-1881CA5BB3D8}"/>
          </ac:spMkLst>
        </pc:spChg>
        <pc:spChg chg="add mod">
          <ac:chgData name="Darby,  Paul" userId="d672655a-9a29-4872-953f-9379244022ef" providerId="ADAL" clId="{3E34ACC7-4CA0-4D71-B9CE-E9C32868CD6E}" dt="2021-10-07T07:49:56.331" v="649" actId="1036"/>
          <ac:spMkLst>
            <pc:docMk/>
            <pc:sldMk cId="2894235485" sldId="7847"/>
            <ac:spMk id="5" creationId="{6ED06A09-4097-4CE1-B977-D742A9F4AEA3}"/>
          </ac:spMkLst>
        </pc:spChg>
        <pc:spChg chg="add mod">
          <ac:chgData name="Darby,  Paul" userId="d672655a-9a29-4872-953f-9379244022ef" providerId="ADAL" clId="{3E34ACC7-4CA0-4D71-B9CE-E9C32868CD6E}" dt="2021-10-07T07:49:29.865" v="636" actId="1076"/>
          <ac:spMkLst>
            <pc:docMk/>
            <pc:sldMk cId="2894235485" sldId="7847"/>
            <ac:spMk id="6" creationId="{3DED005D-73F0-450E-826D-DA85DB5309C3}"/>
          </ac:spMkLst>
        </pc:spChg>
        <pc:spChg chg="add del mod">
          <ac:chgData name="Darby,  Paul" userId="d672655a-9a29-4872-953f-9379244022ef" providerId="ADAL" clId="{3E34ACC7-4CA0-4D71-B9CE-E9C32868CD6E}" dt="2021-10-06T16:05:18.464" v="201" actId="478"/>
          <ac:spMkLst>
            <pc:docMk/>
            <pc:sldMk cId="2894235485" sldId="7847"/>
            <ac:spMk id="7" creationId="{30AC44C8-313D-4799-8B52-0591F37A9962}"/>
          </ac:spMkLst>
        </pc:spChg>
        <pc:picChg chg="del">
          <ac:chgData name="Darby,  Paul" userId="d672655a-9a29-4872-953f-9379244022ef" providerId="ADAL" clId="{3E34ACC7-4CA0-4D71-B9CE-E9C32868CD6E}" dt="2021-10-06T15:58:58.928" v="177" actId="478"/>
          <ac:picMkLst>
            <pc:docMk/>
            <pc:sldMk cId="2894235485" sldId="7847"/>
            <ac:picMk id="6" creationId="{1630D229-5DA4-45D6-9A2E-7BA13D2BA3F6}"/>
          </ac:picMkLst>
        </pc:picChg>
        <pc:cxnChg chg="add mod">
          <ac:chgData name="Darby,  Paul" userId="d672655a-9a29-4872-953f-9379244022ef" providerId="ADAL" clId="{3E34ACC7-4CA0-4D71-B9CE-E9C32868CD6E}" dt="2021-10-07T07:49:45.763" v="642" actId="1036"/>
          <ac:cxnSpMkLst>
            <pc:docMk/>
            <pc:sldMk cId="2894235485" sldId="7847"/>
            <ac:cxnSpMk id="8" creationId="{1CCC5D71-1404-45C6-A95E-121B8CAADE97}"/>
          </ac:cxnSpMkLst>
        </pc:cxnChg>
        <pc:cxnChg chg="add mod">
          <ac:chgData name="Darby,  Paul" userId="d672655a-9a29-4872-953f-9379244022ef" providerId="ADAL" clId="{3E34ACC7-4CA0-4D71-B9CE-E9C32868CD6E}" dt="2021-10-07T07:49:49.597" v="646" actId="1036"/>
          <ac:cxnSpMkLst>
            <pc:docMk/>
            <pc:sldMk cId="2894235485" sldId="7847"/>
            <ac:cxnSpMk id="9" creationId="{6C8703CA-2E2C-4206-8635-89EF68544802}"/>
          </ac:cxnSpMkLst>
        </pc:cxnChg>
      </pc:sldChg>
      <pc:sldChg chg="add">
        <pc:chgData name="Darby,  Paul" userId="d672655a-9a29-4872-953f-9379244022ef" providerId="ADAL" clId="{3E34ACC7-4CA0-4D71-B9CE-E9C32868CD6E}" dt="2021-10-06T15:58:41.586" v="165"/>
        <pc:sldMkLst>
          <pc:docMk/>
          <pc:sldMk cId="3106531426" sldId="7848"/>
        </pc:sldMkLst>
      </pc:sldChg>
      <pc:sldChg chg="addSp delSp modSp add">
        <pc:chgData name="Darby,  Paul" userId="d672655a-9a29-4872-953f-9379244022ef" providerId="ADAL" clId="{3E34ACC7-4CA0-4D71-B9CE-E9C32868CD6E}" dt="2021-10-06T18:01:22.684" v="319" actId="1076"/>
        <pc:sldMkLst>
          <pc:docMk/>
          <pc:sldMk cId="785769091" sldId="7849"/>
        </pc:sldMkLst>
        <pc:spChg chg="del">
          <ac:chgData name="Darby,  Paul" userId="d672655a-9a29-4872-953f-9379244022ef" providerId="ADAL" clId="{3E34ACC7-4CA0-4D71-B9CE-E9C32868CD6E}" dt="2021-10-06T16:08:40.905" v="214" actId="478"/>
          <ac:spMkLst>
            <pc:docMk/>
            <pc:sldMk cId="785769091" sldId="7849"/>
            <ac:spMk id="3" creationId="{6546571C-A38A-4D49-B08C-5F36AEC79A3E}"/>
          </ac:spMkLst>
        </pc:spChg>
        <pc:spChg chg="del">
          <ac:chgData name="Darby,  Paul" userId="d672655a-9a29-4872-953f-9379244022ef" providerId="ADAL" clId="{3E34ACC7-4CA0-4D71-B9CE-E9C32868CD6E}" dt="2021-10-06T16:08:40.905" v="214" actId="478"/>
          <ac:spMkLst>
            <pc:docMk/>
            <pc:sldMk cId="785769091" sldId="7849"/>
            <ac:spMk id="5" creationId="{6ED06A09-4097-4CE1-B977-D742A9F4AEA3}"/>
          </ac:spMkLst>
        </pc:spChg>
        <pc:spChg chg="del">
          <ac:chgData name="Darby,  Paul" userId="d672655a-9a29-4872-953f-9379244022ef" providerId="ADAL" clId="{3E34ACC7-4CA0-4D71-B9CE-E9C32868CD6E}" dt="2021-10-06T16:08:40.905" v="214" actId="478"/>
          <ac:spMkLst>
            <pc:docMk/>
            <pc:sldMk cId="785769091" sldId="7849"/>
            <ac:spMk id="6" creationId="{3DED005D-73F0-450E-826D-DA85DB5309C3}"/>
          </ac:spMkLst>
        </pc:spChg>
        <pc:spChg chg="add del mod">
          <ac:chgData name="Darby,  Paul" userId="d672655a-9a29-4872-953f-9379244022ef" providerId="ADAL" clId="{3E34ACC7-4CA0-4D71-B9CE-E9C32868CD6E}" dt="2021-10-06T16:10:47.202" v="222" actId="478"/>
          <ac:spMkLst>
            <pc:docMk/>
            <pc:sldMk cId="785769091" sldId="7849"/>
            <ac:spMk id="7" creationId="{1B1FBC39-E698-440E-988E-8F76290E7366}"/>
          </ac:spMkLst>
        </pc:spChg>
        <pc:spChg chg="add del mod">
          <ac:chgData name="Darby,  Paul" userId="d672655a-9a29-4872-953f-9379244022ef" providerId="ADAL" clId="{3E34ACC7-4CA0-4D71-B9CE-E9C32868CD6E}" dt="2021-10-06T16:13:30.185" v="239" actId="478"/>
          <ac:spMkLst>
            <pc:docMk/>
            <pc:sldMk cId="785769091" sldId="7849"/>
            <ac:spMk id="8" creationId="{BE7505F4-C9AC-43DE-9769-B97E487AFD52}"/>
          </ac:spMkLst>
        </pc:spChg>
        <pc:spChg chg="add mod">
          <ac:chgData name="Darby,  Paul" userId="d672655a-9a29-4872-953f-9379244022ef" providerId="ADAL" clId="{3E34ACC7-4CA0-4D71-B9CE-E9C32868CD6E}" dt="2021-10-06T18:01:02.746" v="316" actId="2710"/>
          <ac:spMkLst>
            <pc:docMk/>
            <pc:sldMk cId="785769091" sldId="7849"/>
            <ac:spMk id="9" creationId="{D4B7D623-7765-4FC4-A934-3BE898239366}"/>
          </ac:spMkLst>
        </pc:spChg>
        <pc:spChg chg="add mod">
          <ac:chgData name="Darby,  Paul" userId="d672655a-9a29-4872-953f-9379244022ef" providerId="ADAL" clId="{3E34ACC7-4CA0-4D71-B9CE-E9C32868CD6E}" dt="2021-10-06T18:01:11.182" v="317" actId="1076"/>
          <ac:spMkLst>
            <pc:docMk/>
            <pc:sldMk cId="785769091" sldId="7849"/>
            <ac:spMk id="10" creationId="{6FC40099-177C-4B74-BEF7-3399F76E259D}"/>
          </ac:spMkLst>
        </pc:spChg>
        <pc:cxnChg chg="add mod">
          <ac:chgData name="Darby,  Paul" userId="d672655a-9a29-4872-953f-9379244022ef" providerId="ADAL" clId="{3E34ACC7-4CA0-4D71-B9CE-E9C32868CD6E}" dt="2021-10-06T18:01:22.684" v="319" actId="1076"/>
          <ac:cxnSpMkLst>
            <pc:docMk/>
            <pc:sldMk cId="785769091" sldId="7849"/>
            <ac:cxnSpMk id="5" creationId="{290D4E4B-900E-48C1-98B4-FDE3F9D673B7}"/>
          </ac:cxnSpMkLst>
        </pc:cxnChg>
      </pc:sldChg>
      <pc:sldChg chg="addSp delSp modSp add">
        <pc:chgData name="Darby,  Paul" userId="d672655a-9a29-4872-953f-9379244022ef" providerId="ADAL" clId="{3E34ACC7-4CA0-4D71-B9CE-E9C32868CD6E}" dt="2021-10-06T18:11:28.403" v="599" actId="20577"/>
        <pc:sldMkLst>
          <pc:docMk/>
          <pc:sldMk cId="1563415378" sldId="7850"/>
        </pc:sldMkLst>
        <pc:spChg chg="add mod">
          <ac:chgData name="Darby,  Paul" userId="d672655a-9a29-4872-953f-9379244022ef" providerId="ADAL" clId="{3E34ACC7-4CA0-4D71-B9CE-E9C32868CD6E}" dt="2021-10-06T18:10:54.988" v="593" actId="20577"/>
          <ac:spMkLst>
            <pc:docMk/>
            <pc:sldMk cId="1563415378" sldId="7850"/>
            <ac:spMk id="3" creationId="{9F8DFB44-2DE7-4495-A9B0-78662EF8DABA}"/>
          </ac:spMkLst>
        </pc:spChg>
        <pc:spChg chg="mod">
          <ac:chgData name="Darby,  Paul" userId="d672655a-9a29-4872-953f-9379244022ef" providerId="ADAL" clId="{3E34ACC7-4CA0-4D71-B9CE-E9C32868CD6E}" dt="2021-10-06T18:11:28.403" v="599" actId="20577"/>
          <ac:spMkLst>
            <pc:docMk/>
            <pc:sldMk cId="1563415378" sldId="7850"/>
            <ac:spMk id="8" creationId="{BE7505F4-C9AC-43DE-9769-B97E487AFD52}"/>
          </ac:spMkLst>
        </pc:spChg>
        <pc:spChg chg="del">
          <ac:chgData name="Darby,  Paul" userId="d672655a-9a29-4872-953f-9379244022ef" providerId="ADAL" clId="{3E34ACC7-4CA0-4D71-B9CE-E9C32868CD6E}" dt="2021-10-06T16:13:22.977" v="238" actId="478"/>
          <ac:spMkLst>
            <pc:docMk/>
            <pc:sldMk cId="1563415378" sldId="7850"/>
            <ac:spMk id="9" creationId="{D4B7D623-7765-4FC4-A934-3BE89823936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5B314EA-3F34-4DED-8BE5-4170B55BA4C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729D11C2-70F6-471C-A83D-5495CAEE7923}">
      <dgm:prSet phldrT="[Text]" custT="1"/>
      <dgm:spPr>
        <a:solidFill>
          <a:srgbClr val="339966"/>
        </a:solidFill>
      </dgm:spPr>
      <dgm:t>
        <a:bodyPr/>
        <a:lstStyle/>
        <a:p>
          <a:r>
            <a:rPr lang="en-GB" sz="2400" dirty="0"/>
            <a:t>We celebrate our team and our successes</a:t>
          </a:r>
        </a:p>
      </dgm:t>
    </dgm:pt>
    <dgm:pt modelId="{E50C4DC9-DCB3-4376-8754-CA5A08DA059E}" type="parTrans" cxnId="{6A9DD3C8-1E6A-494D-8FCD-75446C40E878}">
      <dgm:prSet/>
      <dgm:spPr/>
      <dgm:t>
        <a:bodyPr/>
        <a:lstStyle/>
        <a:p>
          <a:endParaRPr lang="en-GB" sz="1800"/>
        </a:p>
      </dgm:t>
    </dgm:pt>
    <dgm:pt modelId="{6ABAE677-EE33-420E-B953-CB1B2A6077D9}" type="sibTrans" cxnId="{6A9DD3C8-1E6A-494D-8FCD-75446C40E878}">
      <dgm:prSet/>
      <dgm:spPr/>
      <dgm:t>
        <a:bodyPr/>
        <a:lstStyle/>
        <a:p>
          <a:endParaRPr lang="en-GB" sz="1800"/>
        </a:p>
      </dgm:t>
    </dgm:pt>
    <dgm:pt modelId="{D26F3E84-5D02-47FF-9DD4-8FD9030E22D0}">
      <dgm:prSet phldrT="[Text]" custT="1"/>
      <dgm:spPr>
        <a:solidFill>
          <a:srgbClr val="0099CC"/>
        </a:solidFill>
      </dgm:spPr>
      <dgm:t>
        <a:bodyPr/>
        <a:lstStyle/>
        <a:p>
          <a:r>
            <a:rPr lang="en-GB" sz="2400" dirty="0"/>
            <a:t>We’re aware of and informed about national and regional changes</a:t>
          </a:r>
        </a:p>
      </dgm:t>
    </dgm:pt>
    <dgm:pt modelId="{E96E1C8A-E42E-4E2D-8356-6F81E9A77298}" type="parTrans" cxnId="{53EFC7EC-08BF-41BB-B00B-8639E3D9433A}">
      <dgm:prSet/>
      <dgm:spPr/>
      <dgm:t>
        <a:bodyPr/>
        <a:lstStyle/>
        <a:p>
          <a:endParaRPr lang="en-GB" sz="1800"/>
        </a:p>
      </dgm:t>
    </dgm:pt>
    <dgm:pt modelId="{725629F2-8F98-4EDC-BBC6-97161040F10C}" type="sibTrans" cxnId="{53EFC7EC-08BF-41BB-B00B-8639E3D9433A}">
      <dgm:prSet/>
      <dgm:spPr/>
      <dgm:t>
        <a:bodyPr/>
        <a:lstStyle/>
        <a:p>
          <a:endParaRPr lang="en-GB" sz="1800"/>
        </a:p>
      </dgm:t>
    </dgm:pt>
    <dgm:pt modelId="{44525BC8-0F5B-4E14-AB88-712C92EF440A}">
      <dgm:prSet phldrT="[Text]" custT="1"/>
      <dgm:spPr>
        <a:solidFill>
          <a:srgbClr val="978ED8"/>
        </a:solidFill>
      </dgm:spPr>
      <dgm:t>
        <a:bodyPr/>
        <a:lstStyle/>
        <a:p>
          <a:r>
            <a:rPr lang="en-GB" sz="2400" dirty="0"/>
            <a:t>We talk about how these changes might affect our team</a:t>
          </a:r>
        </a:p>
      </dgm:t>
    </dgm:pt>
    <dgm:pt modelId="{407E6A69-4C4F-44B4-A55C-BFF4A82ADD8D}" type="parTrans" cxnId="{F05DCC14-8538-4602-911C-F9B565AE92A0}">
      <dgm:prSet/>
      <dgm:spPr/>
      <dgm:t>
        <a:bodyPr/>
        <a:lstStyle/>
        <a:p>
          <a:endParaRPr lang="en-GB" sz="1800"/>
        </a:p>
      </dgm:t>
    </dgm:pt>
    <dgm:pt modelId="{92DE7C03-24CB-47B5-B48C-17C68905E403}" type="sibTrans" cxnId="{F05DCC14-8538-4602-911C-F9B565AE92A0}">
      <dgm:prSet/>
      <dgm:spPr/>
      <dgm:t>
        <a:bodyPr/>
        <a:lstStyle/>
        <a:p>
          <a:endParaRPr lang="en-GB" sz="1800"/>
        </a:p>
      </dgm:t>
    </dgm:pt>
    <dgm:pt modelId="{2554046E-7F7D-40B5-AF08-0A389DE82A2F}">
      <dgm:prSet phldrT="[Text]" custT="1"/>
      <dgm:spPr/>
      <dgm:t>
        <a:bodyPr/>
        <a:lstStyle/>
        <a:p>
          <a:r>
            <a:rPr lang="en-GB" sz="2400" dirty="0"/>
            <a:t>We agree our team’s big deliverables each month </a:t>
          </a:r>
        </a:p>
      </dgm:t>
    </dgm:pt>
    <dgm:pt modelId="{4C20E62A-4610-47D9-8727-7ADA1CB32DB4}" type="parTrans" cxnId="{EEF21C37-323F-4421-B509-F9A3943D0A47}">
      <dgm:prSet/>
      <dgm:spPr/>
      <dgm:t>
        <a:bodyPr/>
        <a:lstStyle/>
        <a:p>
          <a:endParaRPr lang="en-GB" sz="1800"/>
        </a:p>
      </dgm:t>
    </dgm:pt>
    <dgm:pt modelId="{3216C952-9D69-46BC-AA9F-204D5ED7BF05}" type="sibTrans" cxnId="{EEF21C37-323F-4421-B509-F9A3943D0A47}">
      <dgm:prSet/>
      <dgm:spPr/>
      <dgm:t>
        <a:bodyPr/>
        <a:lstStyle/>
        <a:p>
          <a:endParaRPr lang="en-GB" sz="1800"/>
        </a:p>
      </dgm:t>
    </dgm:pt>
    <dgm:pt modelId="{300A9477-F5A5-4B36-8662-BB2B7568C81D}" type="pres">
      <dgm:prSet presAssocID="{B5B314EA-3F34-4DED-8BE5-4170B55BA4CD}" presName="diagram" presStyleCnt="0">
        <dgm:presLayoutVars>
          <dgm:dir/>
          <dgm:resizeHandles val="exact"/>
        </dgm:presLayoutVars>
      </dgm:prSet>
      <dgm:spPr/>
    </dgm:pt>
    <dgm:pt modelId="{94EF04D9-F845-4806-9FAC-D0AB3BDA7B2A}" type="pres">
      <dgm:prSet presAssocID="{729D11C2-70F6-471C-A83D-5495CAEE7923}" presName="node" presStyleLbl="node1" presStyleIdx="0" presStyleCnt="4">
        <dgm:presLayoutVars>
          <dgm:bulletEnabled val="1"/>
        </dgm:presLayoutVars>
      </dgm:prSet>
      <dgm:spPr/>
    </dgm:pt>
    <dgm:pt modelId="{F80250D4-780E-4EBF-8AAB-5FB8A50D0DAF}" type="pres">
      <dgm:prSet presAssocID="{6ABAE677-EE33-420E-B953-CB1B2A6077D9}" presName="sibTrans" presStyleCnt="0"/>
      <dgm:spPr/>
    </dgm:pt>
    <dgm:pt modelId="{1D18B634-D1C9-43FF-86CC-284EB80235CF}" type="pres">
      <dgm:prSet presAssocID="{D26F3E84-5D02-47FF-9DD4-8FD9030E22D0}" presName="node" presStyleLbl="node1" presStyleIdx="1" presStyleCnt="4">
        <dgm:presLayoutVars>
          <dgm:bulletEnabled val="1"/>
        </dgm:presLayoutVars>
      </dgm:prSet>
      <dgm:spPr/>
    </dgm:pt>
    <dgm:pt modelId="{74639418-44A9-4C9D-BABC-C335A568607E}" type="pres">
      <dgm:prSet presAssocID="{725629F2-8F98-4EDC-BBC6-97161040F10C}" presName="sibTrans" presStyleCnt="0"/>
      <dgm:spPr/>
    </dgm:pt>
    <dgm:pt modelId="{FAC0574E-CE4C-48B0-967F-2699DD10D00C}" type="pres">
      <dgm:prSet presAssocID="{44525BC8-0F5B-4E14-AB88-712C92EF440A}" presName="node" presStyleLbl="node1" presStyleIdx="2" presStyleCnt="4">
        <dgm:presLayoutVars>
          <dgm:bulletEnabled val="1"/>
        </dgm:presLayoutVars>
      </dgm:prSet>
      <dgm:spPr/>
    </dgm:pt>
    <dgm:pt modelId="{63524EF9-D91F-47C4-997A-C0530C52FA51}" type="pres">
      <dgm:prSet presAssocID="{92DE7C03-24CB-47B5-B48C-17C68905E403}" presName="sibTrans" presStyleCnt="0"/>
      <dgm:spPr/>
    </dgm:pt>
    <dgm:pt modelId="{DBB771CD-709C-4B0A-8428-04086EDD7B77}" type="pres">
      <dgm:prSet presAssocID="{2554046E-7F7D-40B5-AF08-0A389DE82A2F}" presName="node" presStyleLbl="node1" presStyleIdx="3" presStyleCnt="4">
        <dgm:presLayoutVars>
          <dgm:bulletEnabled val="1"/>
        </dgm:presLayoutVars>
      </dgm:prSet>
      <dgm:spPr/>
    </dgm:pt>
  </dgm:ptLst>
  <dgm:cxnLst>
    <dgm:cxn modelId="{F05DCC14-8538-4602-911C-F9B565AE92A0}" srcId="{B5B314EA-3F34-4DED-8BE5-4170B55BA4CD}" destId="{44525BC8-0F5B-4E14-AB88-712C92EF440A}" srcOrd="2" destOrd="0" parTransId="{407E6A69-4C4F-44B4-A55C-BFF4A82ADD8D}" sibTransId="{92DE7C03-24CB-47B5-B48C-17C68905E403}"/>
    <dgm:cxn modelId="{EEF21C37-323F-4421-B509-F9A3943D0A47}" srcId="{B5B314EA-3F34-4DED-8BE5-4170B55BA4CD}" destId="{2554046E-7F7D-40B5-AF08-0A389DE82A2F}" srcOrd="3" destOrd="0" parTransId="{4C20E62A-4610-47D9-8727-7ADA1CB32DB4}" sibTransId="{3216C952-9D69-46BC-AA9F-204D5ED7BF05}"/>
    <dgm:cxn modelId="{E40917A5-F221-4441-8A12-2137C405015B}" type="presOf" srcId="{729D11C2-70F6-471C-A83D-5495CAEE7923}" destId="{94EF04D9-F845-4806-9FAC-D0AB3BDA7B2A}" srcOrd="0" destOrd="0" presId="urn:microsoft.com/office/officeart/2005/8/layout/default"/>
    <dgm:cxn modelId="{872FFDB8-1D75-4476-8D4C-7E26D58AEF5B}" type="presOf" srcId="{44525BC8-0F5B-4E14-AB88-712C92EF440A}" destId="{FAC0574E-CE4C-48B0-967F-2699DD10D00C}" srcOrd="0" destOrd="0" presId="urn:microsoft.com/office/officeart/2005/8/layout/default"/>
    <dgm:cxn modelId="{77BAEDBB-A3A1-4D6F-B488-67E25319EA45}" type="presOf" srcId="{D26F3E84-5D02-47FF-9DD4-8FD9030E22D0}" destId="{1D18B634-D1C9-43FF-86CC-284EB80235CF}" srcOrd="0" destOrd="0" presId="urn:microsoft.com/office/officeart/2005/8/layout/default"/>
    <dgm:cxn modelId="{6A9DD3C8-1E6A-494D-8FCD-75446C40E878}" srcId="{B5B314EA-3F34-4DED-8BE5-4170B55BA4CD}" destId="{729D11C2-70F6-471C-A83D-5495CAEE7923}" srcOrd="0" destOrd="0" parTransId="{E50C4DC9-DCB3-4376-8754-CA5A08DA059E}" sibTransId="{6ABAE677-EE33-420E-B953-CB1B2A6077D9}"/>
    <dgm:cxn modelId="{4EB494E6-AAC4-4403-AAA3-4E4BA19B619A}" type="presOf" srcId="{2554046E-7F7D-40B5-AF08-0A389DE82A2F}" destId="{DBB771CD-709C-4B0A-8428-04086EDD7B77}" srcOrd="0" destOrd="0" presId="urn:microsoft.com/office/officeart/2005/8/layout/default"/>
    <dgm:cxn modelId="{53EFC7EC-08BF-41BB-B00B-8639E3D9433A}" srcId="{B5B314EA-3F34-4DED-8BE5-4170B55BA4CD}" destId="{D26F3E84-5D02-47FF-9DD4-8FD9030E22D0}" srcOrd="1" destOrd="0" parTransId="{E96E1C8A-E42E-4E2D-8356-6F81E9A77298}" sibTransId="{725629F2-8F98-4EDC-BBC6-97161040F10C}"/>
    <dgm:cxn modelId="{C02D5EF7-0AA8-48E0-BE42-0947C53A2E0D}" type="presOf" srcId="{B5B314EA-3F34-4DED-8BE5-4170B55BA4CD}" destId="{300A9477-F5A5-4B36-8662-BB2B7568C81D}" srcOrd="0" destOrd="0" presId="urn:microsoft.com/office/officeart/2005/8/layout/default"/>
    <dgm:cxn modelId="{8CD79353-0936-402C-8864-ECE826F7D265}" type="presParOf" srcId="{300A9477-F5A5-4B36-8662-BB2B7568C81D}" destId="{94EF04D9-F845-4806-9FAC-D0AB3BDA7B2A}" srcOrd="0" destOrd="0" presId="urn:microsoft.com/office/officeart/2005/8/layout/default"/>
    <dgm:cxn modelId="{3EB70A8A-0C48-44B8-8ACB-A371C0C2A390}" type="presParOf" srcId="{300A9477-F5A5-4B36-8662-BB2B7568C81D}" destId="{F80250D4-780E-4EBF-8AAB-5FB8A50D0DAF}" srcOrd="1" destOrd="0" presId="urn:microsoft.com/office/officeart/2005/8/layout/default"/>
    <dgm:cxn modelId="{4A902D4B-02AC-46DF-A0A9-87B125D5B91F}" type="presParOf" srcId="{300A9477-F5A5-4B36-8662-BB2B7568C81D}" destId="{1D18B634-D1C9-43FF-86CC-284EB80235CF}" srcOrd="2" destOrd="0" presId="urn:microsoft.com/office/officeart/2005/8/layout/default"/>
    <dgm:cxn modelId="{F15C1121-596F-46BA-84FB-DD850FEB8ECD}" type="presParOf" srcId="{300A9477-F5A5-4B36-8662-BB2B7568C81D}" destId="{74639418-44A9-4C9D-BABC-C335A568607E}" srcOrd="3" destOrd="0" presId="urn:microsoft.com/office/officeart/2005/8/layout/default"/>
    <dgm:cxn modelId="{2C985542-8847-4005-A191-4C2FA260C7C9}" type="presParOf" srcId="{300A9477-F5A5-4B36-8662-BB2B7568C81D}" destId="{FAC0574E-CE4C-48B0-967F-2699DD10D00C}" srcOrd="4" destOrd="0" presId="urn:microsoft.com/office/officeart/2005/8/layout/default"/>
    <dgm:cxn modelId="{55D83C44-2822-4E54-A2D4-CA23477527AE}" type="presParOf" srcId="{300A9477-F5A5-4B36-8662-BB2B7568C81D}" destId="{63524EF9-D91F-47C4-997A-C0530C52FA51}" srcOrd="5" destOrd="0" presId="urn:microsoft.com/office/officeart/2005/8/layout/default"/>
    <dgm:cxn modelId="{6218DB85-B54F-48E2-8D9F-FD3D75591104}" type="presParOf" srcId="{300A9477-F5A5-4B36-8662-BB2B7568C81D}" destId="{DBB771CD-709C-4B0A-8428-04086EDD7B77}"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146208-7F78-4CA4-BC77-3601A021F27D}"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040193CB-F94C-4450-91D0-0650CFCD5F56}">
      <dgm:prSet phldrT="[Text]" custT="1"/>
      <dgm:spPr>
        <a:solidFill>
          <a:srgbClr val="008000"/>
        </a:solidFill>
        <a:ln>
          <a:noFill/>
        </a:ln>
      </dgm:spPr>
      <dgm:t>
        <a:bodyPr/>
        <a:lstStyle/>
        <a:p>
          <a:r>
            <a:rPr lang="en-GB" sz="2000" dirty="0">
              <a:latin typeface="+mj-lt"/>
            </a:rPr>
            <a:t>How might these changes affect our team?</a:t>
          </a:r>
        </a:p>
      </dgm:t>
    </dgm:pt>
    <dgm:pt modelId="{0E9B6034-BFF2-4638-8BC8-5B8DF2D6800E}" type="parTrans" cxnId="{8D58BD4B-804F-4F1C-AB4B-7C1B0FF251C7}">
      <dgm:prSet/>
      <dgm:spPr/>
      <dgm:t>
        <a:bodyPr/>
        <a:lstStyle/>
        <a:p>
          <a:endParaRPr lang="en-GB"/>
        </a:p>
      </dgm:t>
    </dgm:pt>
    <dgm:pt modelId="{02D3500F-F106-4B1E-9B73-36C321A78730}" type="sibTrans" cxnId="{8D58BD4B-804F-4F1C-AB4B-7C1B0FF251C7}">
      <dgm:prSet/>
      <dgm:spPr/>
      <dgm:t>
        <a:bodyPr/>
        <a:lstStyle/>
        <a:p>
          <a:endParaRPr lang="en-GB"/>
        </a:p>
      </dgm:t>
    </dgm:pt>
    <dgm:pt modelId="{072D8E17-AF0C-4A10-A143-790051023ECB}">
      <dgm:prSet phldrT="[Text]" custT="1"/>
      <dgm:spPr>
        <a:solidFill>
          <a:srgbClr val="B88AB5"/>
        </a:solidFill>
        <a:ln>
          <a:noFill/>
        </a:ln>
      </dgm:spPr>
      <dgm:t>
        <a:bodyPr/>
        <a:lstStyle/>
        <a:p>
          <a:r>
            <a:rPr lang="en-GB" sz="2000" dirty="0">
              <a:latin typeface="+mj-lt"/>
            </a:rPr>
            <a:t>Are we clear on our individual and team next steps and delivery?</a:t>
          </a:r>
        </a:p>
      </dgm:t>
    </dgm:pt>
    <dgm:pt modelId="{E34F9738-FD1F-48FA-924C-AAC55ADB257F}" type="parTrans" cxnId="{837BA6D3-1123-4038-9FBE-F577F7C564F5}">
      <dgm:prSet/>
      <dgm:spPr/>
      <dgm:t>
        <a:bodyPr/>
        <a:lstStyle/>
        <a:p>
          <a:endParaRPr lang="en-GB"/>
        </a:p>
      </dgm:t>
    </dgm:pt>
    <dgm:pt modelId="{5C48ECDB-726A-41BF-A388-1B30A4DA46EF}" type="sibTrans" cxnId="{837BA6D3-1123-4038-9FBE-F577F7C564F5}">
      <dgm:prSet/>
      <dgm:spPr/>
      <dgm:t>
        <a:bodyPr/>
        <a:lstStyle/>
        <a:p>
          <a:endParaRPr lang="en-GB"/>
        </a:p>
      </dgm:t>
    </dgm:pt>
    <dgm:pt modelId="{929C5B19-94D2-4FD0-B645-54B59D86019A}">
      <dgm:prSet phldrT="[Text]" custT="1"/>
      <dgm:spPr>
        <a:solidFill>
          <a:srgbClr val="0070C0"/>
        </a:solidFill>
        <a:ln>
          <a:noFill/>
        </a:ln>
      </dgm:spPr>
      <dgm:t>
        <a:bodyPr/>
        <a:lstStyle/>
        <a:p>
          <a:r>
            <a:rPr lang="en-GB" sz="2000" dirty="0">
              <a:latin typeface="+mj-lt"/>
            </a:rPr>
            <a:t>How are we managing change?  Do we need support?</a:t>
          </a:r>
        </a:p>
      </dgm:t>
    </dgm:pt>
    <dgm:pt modelId="{DF977788-DD36-4E5B-A613-58BBF14DA500}" type="parTrans" cxnId="{2C8079ED-C6E5-4339-A149-B51B7BFEA51E}">
      <dgm:prSet/>
      <dgm:spPr/>
      <dgm:t>
        <a:bodyPr/>
        <a:lstStyle/>
        <a:p>
          <a:endParaRPr lang="en-GB"/>
        </a:p>
      </dgm:t>
    </dgm:pt>
    <dgm:pt modelId="{463B7534-91DC-44F1-A34F-4B123F29B714}" type="sibTrans" cxnId="{2C8079ED-C6E5-4339-A149-B51B7BFEA51E}">
      <dgm:prSet/>
      <dgm:spPr/>
      <dgm:t>
        <a:bodyPr/>
        <a:lstStyle/>
        <a:p>
          <a:endParaRPr lang="en-GB"/>
        </a:p>
      </dgm:t>
    </dgm:pt>
    <dgm:pt modelId="{09ADD7ED-F3D3-4990-9095-D7584A9C0553}" type="pres">
      <dgm:prSet presAssocID="{CF146208-7F78-4CA4-BC77-3601A021F27D}" presName="linear" presStyleCnt="0">
        <dgm:presLayoutVars>
          <dgm:dir/>
          <dgm:animLvl val="lvl"/>
          <dgm:resizeHandles val="exact"/>
        </dgm:presLayoutVars>
      </dgm:prSet>
      <dgm:spPr/>
    </dgm:pt>
    <dgm:pt modelId="{C7036E02-AD17-49FA-88A4-F1C1FA58D9C4}" type="pres">
      <dgm:prSet presAssocID="{040193CB-F94C-4450-91D0-0650CFCD5F56}" presName="parentLin" presStyleCnt="0"/>
      <dgm:spPr/>
    </dgm:pt>
    <dgm:pt modelId="{04DE415D-510E-4D3C-B7BE-48F7B9DF7C4C}" type="pres">
      <dgm:prSet presAssocID="{040193CB-F94C-4450-91D0-0650CFCD5F56}" presName="parentLeftMargin" presStyleLbl="node1" presStyleIdx="0" presStyleCnt="3"/>
      <dgm:spPr/>
    </dgm:pt>
    <dgm:pt modelId="{AB637719-FEEB-4F64-A14C-AA7761BF2CC4}" type="pres">
      <dgm:prSet presAssocID="{040193CB-F94C-4450-91D0-0650CFCD5F56}" presName="parentText" presStyleLbl="node1" presStyleIdx="0" presStyleCnt="3">
        <dgm:presLayoutVars>
          <dgm:chMax val="0"/>
          <dgm:bulletEnabled val="1"/>
        </dgm:presLayoutVars>
      </dgm:prSet>
      <dgm:spPr/>
    </dgm:pt>
    <dgm:pt modelId="{EFCC871B-BEF6-4E1A-BA3E-848E84E89962}" type="pres">
      <dgm:prSet presAssocID="{040193CB-F94C-4450-91D0-0650CFCD5F56}" presName="negativeSpace" presStyleCnt="0"/>
      <dgm:spPr/>
    </dgm:pt>
    <dgm:pt modelId="{2DBC1FA2-ACB0-4C98-92B2-9AD4C39D550F}" type="pres">
      <dgm:prSet presAssocID="{040193CB-F94C-4450-91D0-0650CFCD5F56}" presName="childText" presStyleLbl="conFgAcc1" presStyleIdx="0" presStyleCnt="3">
        <dgm:presLayoutVars>
          <dgm:bulletEnabled val="1"/>
        </dgm:presLayoutVars>
      </dgm:prSet>
      <dgm:spPr>
        <a:ln w="28575">
          <a:solidFill>
            <a:schemeClr val="bg1">
              <a:lumMod val="50000"/>
            </a:schemeClr>
          </a:solidFill>
        </a:ln>
      </dgm:spPr>
    </dgm:pt>
    <dgm:pt modelId="{60EDA6A4-775B-41D2-A770-2FEB7282F234}" type="pres">
      <dgm:prSet presAssocID="{02D3500F-F106-4B1E-9B73-36C321A78730}" presName="spaceBetweenRectangles" presStyleCnt="0"/>
      <dgm:spPr/>
    </dgm:pt>
    <dgm:pt modelId="{5502882C-5124-45FE-B696-346808FEFE9A}" type="pres">
      <dgm:prSet presAssocID="{072D8E17-AF0C-4A10-A143-790051023ECB}" presName="parentLin" presStyleCnt="0"/>
      <dgm:spPr/>
    </dgm:pt>
    <dgm:pt modelId="{E24ECAE8-312D-4B25-B65B-4DA7196E0AF1}" type="pres">
      <dgm:prSet presAssocID="{072D8E17-AF0C-4A10-A143-790051023ECB}" presName="parentLeftMargin" presStyleLbl="node1" presStyleIdx="0" presStyleCnt="3"/>
      <dgm:spPr/>
    </dgm:pt>
    <dgm:pt modelId="{F5B03DF8-10C7-44CD-A96B-35B97D5F42FB}" type="pres">
      <dgm:prSet presAssocID="{072D8E17-AF0C-4A10-A143-790051023ECB}" presName="parentText" presStyleLbl="node1" presStyleIdx="1" presStyleCnt="3">
        <dgm:presLayoutVars>
          <dgm:chMax val="0"/>
          <dgm:bulletEnabled val="1"/>
        </dgm:presLayoutVars>
      </dgm:prSet>
      <dgm:spPr/>
    </dgm:pt>
    <dgm:pt modelId="{70C8D41F-CB14-45C9-BF0D-072FE69BF1FC}" type="pres">
      <dgm:prSet presAssocID="{072D8E17-AF0C-4A10-A143-790051023ECB}" presName="negativeSpace" presStyleCnt="0"/>
      <dgm:spPr/>
    </dgm:pt>
    <dgm:pt modelId="{CE971A16-963B-4B6A-AAD2-2D174B2AF089}" type="pres">
      <dgm:prSet presAssocID="{072D8E17-AF0C-4A10-A143-790051023ECB}" presName="childText" presStyleLbl="conFgAcc1" presStyleIdx="1" presStyleCnt="3">
        <dgm:presLayoutVars>
          <dgm:bulletEnabled val="1"/>
        </dgm:presLayoutVars>
      </dgm:prSet>
      <dgm:spPr>
        <a:ln w="28575">
          <a:solidFill>
            <a:schemeClr val="bg1">
              <a:lumMod val="50000"/>
            </a:schemeClr>
          </a:solidFill>
        </a:ln>
      </dgm:spPr>
    </dgm:pt>
    <dgm:pt modelId="{F05071C0-BA5C-4ADE-95A6-B1E5F2F6B16A}" type="pres">
      <dgm:prSet presAssocID="{5C48ECDB-726A-41BF-A388-1B30A4DA46EF}" presName="spaceBetweenRectangles" presStyleCnt="0"/>
      <dgm:spPr/>
    </dgm:pt>
    <dgm:pt modelId="{2E4BB535-2F9C-4868-884C-10618B9EFFE6}" type="pres">
      <dgm:prSet presAssocID="{929C5B19-94D2-4FD0-B645-54B59D86019A}" presName="parentLin" presStyleCnt="0"/>
      <dgm:spPr/>
    </dgm:pt>
    <dgm:pt modelId="{F3FE3FDB-3594-4CB3-BE11-24EF9CCF4CFC}" type="pres">
      <dgm:prSet presAssocID="{929C5B19-94D2-4FD0-B645-54B59D86019A}" presName="parentLeftMargin" presStyleLbl="node1" presStyleIdx="1" presStyleCnt="3"/>
      <dgm:spPr/>
    </dgm:pt>
    <dgm:pt modelId="{80995470-B5B3-4FC6-8C40-EF451D499967}" type="pres">
      <dgm:prSet presAssocID="{929C5B19-94D2-4FD0-B645-54B59D86019A}" presName="parentText" presStyleLbl="node1" presStyleIdx="2" presStyleCnt="3">
        <dgm:presLayoutVars>
          <dgm:chMax val="0"/>
          <dgm:bulletEnabled val="1"/>
        </dgm:presLayoutVars>
      </dgm:prSet>
      <dgm:spPr/>
    </dgm:pt>
    <dgm:pt modelId="{20799DFF-70A3-4D66-9C19-326C91EE9B7D}" type="pres">
      <dgm:prSet presAssocID="{929C5B19-94D2-4FD0-B645-54B59D86019A}" presName="negativeSpace" presStyleCnt="0"/>
      <dgm:spPr/>
    </dgm:pt>
    <dgm:pt modelId="{05C1D062-D12D-469C-B8F0-91033F981BC3}" type="pres">
      <dgm:prSet presAssocID="{929C5B19-94D2-4FD0-B645-54B59D86019A}" presName="childText" presStyleLbl="conFgAcc1" presStyleIdx="2" presStyleCnt="3">
        <dgm:presLayoutVars>
          <dgm:bulletEnabled val="1"/>
        </dgm:presLayoutVars>
      </dgm:prSet>
      <dgm:spPr>
        <a:ln w="28575">
          <a:solidFill>
            <a:schemeClr val="bg1">
              <a:lumMod val="50000"/>
            </a:schemeClr>
          </a:solidFill>
        </a:ln>
      </dgm:spPr>
    </dgm:pt>
  </dgm:ptLst>
  <dgm:cxnLst>
    <dgm:cxn modelId="{F9384615-B392-4CA3-87F2-9EAAEB35A1CE}" type="presOf" srcId="{929C5B19-94D2-4FD0-B645-54B59D86019A}" destId="{F3FE3FDB-3594-4CB3-BE11-24EF9CCF4CFC}" srcOrd="0" destOrd="0" presId="urn:microsoft.com/office/officeart/2005/8/layout/list1"/>
    <dgm:cxn modelId="{E8CEEF1E-65CE-46A1-B190-F903C9A4B605}" type="presOf" srcId="{CF146208-7F78-4CA4-BC77-3601A021F27D}" destId="{09ADD7ED-F3D3-4990-9095-D7584A9C0553}" srcOrd="0" destOrd="0" presId="urn:microsoft.com/office/officeart/2005/8/layout/list1"/>
    <dgm:cxn modelId="{E14BF420-07BF-4769-B9CF-9C94FF1B7FD0}" type="presOf" srcId="{040193CB-F94C-4450-91D0-0650CFCD5F56}" destId="{04DE415D-510E-4D3C-B7BE-48F7B9DF7C4C}" srcOrd="0" destOrd="0" presId="urn:microsoft.com/office/officeart/2005/8/layout/list1"/>
    <dgm:cxn modelId="{617ED72D-8F80-431F-9CA6-F8783DC03961}" type="presOf" srcId="{072D8E17-AF0C-4A10-A143-790051023ECB}" destId="{F5B03DF8-10C7-44CD-A96B-35B97D5F42FB}" srcOrd="1" destOrd="0" presId="urn:microsoft.com/office/officeart/2005/8/layout/list1"/>
    <dgm:cxn modelId="{C885B260-C21A-4948-95AD-33F5B2343D68}" type="presOf" srcId="{072D8E17-AF0C-4A10-A143-790051023ECB}" destId="{E24ECAE8-312D-4B25-B65B-4DA7196E0AF1}" srcOrd="0" destOrd="0" presId="urn:microsoft.com/office/officeart/2005/8/layout/list1"/>
    <dgm:cxn modelId="{8D58BD4B-804F-4F1C-AB4B-7C1B0FF251C7}" srcId="{CF146208-7F78-4CA4-BC77-3601A021F27D}" destId="{040193CB-F94C-4450-91D0-0650CFCD5F56}" srcOrd="0" destOrd="0" parTransId="{0E9B6034-BFF2-4638-8BC8-5B8DF2D6800E}" sibTransId="{02D3500F-F106-4B1E-9B73-36C321A78730}"/>
    <dgm:cxn modelId="{C845FDC6-8954-4F30-90E0-A41A4C6B0F4A}" type="presOf" srcId="{040193CB-F94C-4450-91D0-0650CFCD5F56}" destId="{AB637719-FEEB-4F64-A14C-AA7761BF2CC4}" srcOrd="1" destOrd="0" presId="urn:microsoft.com/office/officeart/2005/8/layout/list1"/>
    <dgm:cxn modelId="{837BA6D3-1123-4038-9FBE-F577F7C564F5}" srcId="{CF146208-7F78-4CA4-BC77-3601A021F27D}" destId="{072D8E17-AF0C-4A10-A143-790051023ECB}" srcOrd="1" destOrd="0" parTransId="{E34F9738-FD1F-48FA-924C-AAC55ADB257F}" sibTransId="{5C48ECDB-726A-41BF-A388-1B30A4DA46EF}"/>
    <dgm:cxn modelId="{2C8079ED-C6E5-4339-A149-B51B7BFEA51E}" srcId="{CF146208-7F78-4CA4-BC77-3601A021F27D}" destId="{929C5B19-94D2-4FD0-B645-54B59D86019A}" srcOrd="2" destOrd="0" parTransId="{DF977788-DD36-4E5B-A613-58BBF14DA500}" sibTransId="{463B7534-91DC-44F1-A34F-4B123F29B714}"/>
    <dgm:cxn modelId="{334134F5-953E-4A30-9C27-5C648E8E54D7}" type="presOf" srcId="{929C5B19-94D2-4FD0-B645-54B59D86019A}" destId="{80995470-B5B3-4FC6-8C40-EF451D499967}" srcOrd="1" destOrd="0" presId="urn:microsoft.com/office/officeart/2005/8/layout/list1"/>
    <dgm:cxn modelId="{1459CCF5-081D-4D4F-B03F-9D21AC0A15B9}" type="presParOf" srcId="{09ADD7ED-F3D3-4990-9095-D7584A9C0553}" destId="{C7036E02-AD17-49FA-88A4-F1C1FA58D9C4}" srcOrd="0" destOrd="0" presId="urn:microsoft.com/office/officeart/2005/8/layout/list1"/>
    <dgm:cxn modelId="{F20EBA4F-331C-46A7-8A46-4BE0F7327315}" type="presParOf" srcId="{C7036E02-AD17-49FA-88A4-F1C1FA58D9C4}" destId="{04DE415D-510E-4D3C-B7BE-48F7B9DF7C4C}" srcOrd="0" destOrd="0" presId="urn:microsoft.com/office/officeart/2005/8/layout/list1"/>
    <dgm:cxn modelId="{C4951403-90FC-4F5D-8626-8E76550616F5}" type="presParOf" srcId="{C7036E02-AD17-49FA-88A4-F1C1FA58D9C4}" destId="{AB637719-FEEB-4F64-A14C-AA7761BF2CC4}" srcOrd="1" destOrd="0" presId="urn:microsoft.com/office/officeart/2005/8/layout/list1"/>
    <dgm:cxn modelId="{087FCE5B-FBDD-4C64-9829-7C612BB830F8}" type="presParOf" srcId="{09ADD7ED-F3D3-4990-9095-D7584A9C0553}" destId="{EFCC871B-BEF6-4E1A-BA3E-848E84E89962}" srcOrd="1" destOrd="0" presId="urn:microsoft.com/office/officeart/2005/8/layout/list1"/>
    <dgm:cxn modelId="{048AA275-73A2-49EB-A16C-2215EB28AF03}" type="presParOf" srcId="{09ADD7ED-F3D3-4990-9095-D7584A9C0553}" destId="{2DBC1FA2-ACB0-4C98-92B2-9AD4C39D550F}" srcOrd="2" destOrd="0" presId="urn:microsoft.com/office/officeart/2005/8/layout/list1"/>
    <dgm:cxn modelId="{B8B9A615-5438-4E3B-8C1A-F160F76239AF}" type="presParOf" srcId="{09ADD7ED-F3D3-4990-9095-D7584A9C0553}" destId="{60EDA6A4-775B-41D2-A770-2FEB7282F234}" srcOrd="3" destOrd="0" presId="urn:microsoft.com/office/officeart/2005/8/layout/list1"/>
    <dgm:cxn modelId="{9E5427D0-962D-483F-AE34-08692BC6DBF1}" type="presParOf" srcId="{09ADD7ED-F3D3-4990-9095-D7584A9C0553}" destId="{5502882C-5124-45FE-B696-346808FEFE9A}" srcOrd="4" destOrd="0" presId="urn:microsoft.com/office/officeart/2005/8/layout/list1"/>
    <dgm:cxn modelId="{485F2B7F-B6CD-4D62-B188-AF4D1743BB9E}" type="presParOf" srcId="{5502882C-5124-45FE-B696-346808FEFE9A}" destId="{E24ECAE8-312D-4B25-B65B-4DA7196E0AF1}" srcOrd="0" destOrd="0" presId="urn:microsoft.com/office/officeart/2005/8/layout/list1"/>
    <dgm:cxn modelId="{E13F9F8C-DC99-4E49-AD95-0893D943D0F7}" type="presParOf" srcId="{5502882C-5124-45FE-B696-346808FEFE9A}" destId="{F5B03DF8-10C7-44CD-A96B-35B97D5F42FB}" srcOrd="1" destOrd="0" presId="urn:microsoft.com/office/officeart/2005/8/layout/list1"/>
    <dgm:cxn modelId="{69D94867-8826-4294-9EAC-0208321E7C0F}" type="presParOf" srcId="{09ADD7ED-F3D3-4990-9095-D7584A9C0553}" destId="{70C8D41F-CB14-45C9-BF0D-072FE69BF1FC}" srcOrd="5" destOrd="0" presId="urn:microsoft.com/office/officeart/2005/8/layout/list1"/>
    <dgm:cxn modelId="{AB536B9E-329C-41A8-A417-6E61DD972571}" type="presParOf" srcId="{09ADD7ED-F3D3-4990-9095-D7584A9C0553}" destId="{CE971A16-963B-4B6A-AAD2-2D174B2AF089}" srcOrd="6" destOrd="0" presId="urn:microsoft.com/office/officeart/2005/8/layout/list1"/>
    <dgm:cxn modelId="{59B411EA-E618-438F-9A1A-6765345B7B25}" type="presParOf" srcId="{09ADD7ED-F3D3-4990-9095-D7584A9C0553}" destId="{F05071C0-BA5C-4ADE-95A6-B1E5F2F6B16A}" srcOrd="7" destOrd="0" presId="urn:microsoft.com/office/officeart/2005/8/layout/list1"/>
    <dgm:cxn modelId="{55A03F24-71C5-47D0-B438-4626D4F2BC9E}" type="presParOf" srcId="{09ADD7ED-F3D3-4990-9095-D7584A9C0553}" destId="{2E4BB535-2F9C-4868-884C-10618B9EFFE6}" srcOrd="8" destOrd="0" presId="urn:microsoft.com/office/officeart/2005/8/layout/list1"/>
    <dgm:cxn modelId="{8F2786FB-2618-4792-BF1B-D056902D5EE8}" type="presParOf" srcId="{2E4BB535-2F9C-4868-884C-10618B9EFFE6}" destId="{F3FE3FDB-3594-4CB3-BE11-24EF9CCF4CFC}" srcOrd="0" destOrd="0" presId="urn:microsoft.com/office/officeart/2005/8/layout/list1"/>
    <dgm:cxn modelId="{50D7B2CC-DD08-46FC-A332-3FE7A376DF9C}" type="presParOf" srcId="{2E4BB535-2F9C-4868-884C-10618B9EFFE6}" destId="{80995470-B5B3-4FC6-8C40-EF451D499967}" srcOrd="1" destOrd="0" presId="urn:microsoft.com/office/officeart/2005/8/layout/list1"/>
    <dgm:cxn modelId="{4FDE1BDC-0332-4912-94A3-AEC10279DF2E}" type="presParOf" srcId="{09ADD7ED-F3D3-4990-9095-D7584A9C0553}" destId="{20799DFF-70A3-4D66-9C19-326C91EE9B7D}" srcOrd="9" destOrd="0" presId="urn:microsoft.com/office/officeart/2005/8/layout/list1"/>
    <dgm:cxn modelId="{579CA30B-8410-46C7-88D5-1792E69CB597}" type="presParOf" srcId="{09ADD7ED-F3D3-4990-9095-D7584A9C0553}" destId="{05C1D062-D12D-469C-B8F0-91033F981BC3}" srcOrd="10" destOrd="0" presId="urn:microsoft.com/office/officeart/2005/8/layout/list1"/>
  </dgm:cxnLst>
  <dgm:bg/>
  <dgm:whole>
    <a:ln w="28575"/>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EF04D9-F845-4806-9FAC-D0AB3BDA7B2A}">
      <dsp:nvSpPr>
        <dsp:cNvPr id="0" name=""/>
        <dsp:cNvSpPr/>
      </dsp:nvSpPr>
      <dsp:spPr>
        <a:xfrm>
          <a:off x="1427121" y="1158"/>
          <a:ext cx="2802862" cy="1681717"/>
        </a:xfrm>
        <a:prstGeom prst="rect">
          <a:avLst/>
        </a:prstGeom>
        <a:solidFill>
          <a:srgbClr val="33996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We celebrate our team and our successes</a:t>
          </a:r>
        </a:p>
      </dsp:txBody>
      <dsp:txXfrm>
        <a:off x="1427121" y="1158"/>
        <a:ext cx="2802862" cy="1681717"/>
      </dsp:txXfrm>
    </dsp:sp>
    <dsp:sp modelId="{1D18B634-D1C9-43FF-86CC-284EB80235CF}">
      <dsp:nvSpPr>
        <dsp:cNvPr id="0" name=""/>
        <dsp:cNvSpPr/>
      </dsp:nvSpPr>
      <dsp:spPr>
        <a:xfrm>
          <a:off x="4510270" y="1158"/>
          <a:ext cx="2802862" cy="1681717"/>
        </a:xfrm>
        <a:prstGeom prst="rect">
          <a:avLst/>
        </a:prstGeom>
        <a:solidFill>
          <a:srgbClr val="0099C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We’re aware of and informed about national and regional changes</a:t>
          </a:r>
        </a:p>
      </dsp:txBody>
      <dsp:txXfrm>
        <a:off x="4510270" y="1158"/>
        <a:ext cx="2802862" cy="1681717"/>
      </dsp:txXfrm>
    </dsp:sp>
    <dsp:sp modelId="{FAC0574E-CE4C-48B0-967F-2699DD10D00C}">
      <dsp:nvSpPr>
        <dsp:cNvPr id="0" name=""/>
        <dsp:cNvSpPr/>
      </dsp:nvSpPr>
      <dsp:spPr>
        <a:xfrm>
          <a:off x="7593419" y="1158"/>
          <a:ext cx="2802862" cy="1681717"/>
        </a:xfrm>
        <a:prstGeom prst="rect">
          <a:avLst/>
        </a:prstGeom>
        <a:solidFill>
          <a:srgbClr val="978ED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We talk about how these changes might affect our team</a:t>
          </a:r>
        </a:p>
      </dsp:txBody>
      <dsp:txXfrm>
        <a:off x="7593419" y="1158"/>
        <a:ext cx="2802862" cy="1681717"/>
      </dsp:txXfrm>
    </dsp:sp>
    <dsp:sp modelId="{DBB771CD-709C-4B0A-8428-04086EDD7B77}">
      <dsp:nvSpPr>
        <dsp:cNvPr id="0" name=""/>
        <dsp:cNvSpPr/>
      </dsp:nvSpPr>
      <dsp:spPr>
        <a:xfrm>
          <a:off x="4510270" y="1963162"/>
          <a:ext cx="2802862" cy="168171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t>We agree our team’s big deliverables each month </a:t>
          </a:r>
        </a:p>
      </dsp:txBody>
      <dsp:txXfrm>
        <a:off x="4510270" y="1963162"/>
        <a:ext cx="2802862" cy="16817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BC1FA2-ACB0-4C98-92B2-9AD4C39D550F}">
      <dsp:nvSpPr>
        <dsp:cNvPr id="0" name=""/>
        <dsp:cNvSpPr/>
      </dsp:nvSpPr>
      <dsp:spPr>
        <a:xfrm>
          <a:off x="0" y="532428"/>
          <a:ext cx="11701848" cy="856800"/>
        </a:xfrm>
        <a:prstGeom prst="rect">
          <a:avLst/>
        </a:prstGeom>
        <a:solidFill>
          <a:schemeClr val="lt1">
            <a:alpha val="90000"/>
            <a:hueOff val="0"/>
            <a:satOff val="0"/>
            <a:lumOff val="0"/>
            <a:alphaOff val="0"/>
          </a:schemeClr>
        </a:solidFill>
        <a:ln w="28575"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AB637719-FEEB-4F64-A14C-AA7761BF2CC4}">
      <dsp:nvSpPr>
        <dsp:cNvPr id="0" name=""/>
        <dsp:cNvSpPr/>
      </dsp:nvSpPr>
      <dsp:spPr>
        <a:xfrm>
          <a:off x="585092" y="30587"/>
          <a:ext cx="8191293" cy="1003680"/>
        </a:xfrm>
        <a:prstGeom prst="roundRect">
          <a:avLst/>
        </a:prstGeom>
        <a:solidFill>
          <a:srgbClr val="008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611" tIns="0" rIns="309611" bIns="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mj-lt"/>
            </a:rPr>
            <a:t>How might these changes affect our team?</a:t>
          </a:r>
        </a:p>
      </dsp:txBody>
      <dsp:txXfrm>
        <a:off x="634088" y="79583"/>
        <a:ext cx="8093301" cy="905688"/>
      </dsp:txXfrm>
    </dsp:sp>
    <dsp:sp modelId="{CE971A16-963B-4B6A-AAD2-2D174B2AF089}">
      <dsp:nvSpPr>
        <dsp:cNvPr id="0" name=""/>
        <dsp:cNvSpPr/>
      </dsp:nvSpPr>
      <dsp:spPr>
        <a:xfrm>
          <a:off x="0" y="2074668"/>
          <a:ext cx="11701848" cy="856800"/>
        </a:xfrm>
        <a:prstGeom prst="rect">
          <a:avLst/>
        </a:prstGeom>
        <a:solidFill>
          <a:schemeClr val="lt1">
            <a:alpha val="90000"/>
            <a:hueOff val="0"/>
            <a:satOff val="0"/>
            <a:lumOff val="0"/>
            <a:alphaOff val="0"/>
          </a:schemeClr>
        </a:solidFill>
        <a:ln w="28575"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F5B03DF8-10C7-44CD-A96B-35B97D5F42FB}">
      <dsp:nvSpPr>
        <dsp:cNvPr id="0" name=""/>
        <dsp:cNvSpPr/>
      </dsp:nvSpPr>
      <dsp:spPr>
        <a:xfrm>
          <a:off x="585092" y="1572828"/>
          <a:ext cx="8191293" cy="1003680"/>
        </a:xfrm>
        <a:prstGeom prst="roundRect">
          <a:avLst/>
        </a:prstGeom>
        <a:solidFill>
          <a:srgbClr val="B88AB5"/>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611" tIns="0" rIns="309611" bIns="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mj-lt"/>
            </a:rPr>
            <a:t>Are we clear on our individual and team next steps and delivery?</a:t>
          </a:r>
        </a:p>
      </dsp:txBody>
      <dsp:txXfrm>
        <a:off x="634088" y="1621824"/>
        <a:ext cx="8093301" cy="905688"/>
      </dsp:txXfrm>
    </dsp:sp>
    <dsp:sp modelId="{05C1D062-D12D-469C-B8F0-91033F981BC3}">
      <dsp:nvSpPr>
        <dsp:cNvPr id="0" name=""/>
        <dsp:cNvSpPr/>
      </dsp:nvSpPr>
      <dsp:spPr>
        <a:xfrm>
          <a:off x="0" y="3616908"/>
          <a:ext cx="11701848" cy="856800"/>
        </a:xfrm>
        <a:prstGeom prst="rect">
          <a:avLst/>
        </a:prstGeom>
        <a:solidFill>
          <a:schemeClr val="lt1">
            <a:alpha val="90000"/>
            <a:hueOff val="0"/>
            <a:satOff val="0"/>
            <a:lumOff val="0"/>
            <a:alphaOff val="0"/>
          </a:schemeClr>
        </a:solidFill>
        <a:ln w="28575" cap="flat" cmpd="sng" algn="ctr">
          <a:solidFill>
            <a:schemeClr val="bg1">
              <a:lumMod val="50000"/>
            </a:schemeClr>
          </a:solidFill>
          <a:prstDash val="solid"/>
          <a:miter lim="800000"/>
        </a:ln>
        <a:effectLst/>
      </dsp:spPr>
      <dsp:style>
        <a:lnRef idx="2">
          <a:scrgbClr r="0" g="0" b="0"/>
        </a:lnRef>
        <a:fillRef idx="1">
          <a:scrgbClr r="0" g="0" b="0"/>
        </a:fillRef>
        <a:effectRef idx="0">
          <a:scrgbClr r="0" g="0" b="0"/>
        </a:effectRef>
        <a:fontRef idx="minor"/>
      </dsp:style>
    </dsp:sp>
    <dsp:sp modelId="{80995470-B5B3-4FC6-8C40-EF451D499967}">
      <dsp:nvSpPr>
        <dsp:cNvPr id="0" name=""/>
        <dsp:cNvSpPr/>
      </dsp:nvSpPr>
      <dsp:spPr>
        <a:xfrm>
          <a:off x="585092" y="3115067"/>
          <a:ext cx="8191293" cy="1003680"/>
        </a:xfrm>
        <a:prstGeom prst="roundRect">
          <a:avLst/>
        </a:prstGeom>
        <a:solidFill>
          <a:srgbClr val="0070C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611" tIns="0" rIns="309611" bIns="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mj-lt"/>
            </a:rPr>
            <a:t>How are we managing change?  Do we need support?</a:t>
          </a:r>
        </a:p>
      </dsp:txBody>
      <dsp:txXfrm>
        <a:off x="634088" y="3164063"/>
        <a:ext cx="8093301" cy="90568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DD20365-2445-47A0-937F-07CC4E37E1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8BC0557C-44EF-4CC4-AA14-41FA340EBC1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76C2C0-176F-4F37-BD3B-29D3563738E2}" type="datetimeFigureOut">
              <a:rPr lang="en-GB" smtClean="0"/>
              <a:t>07/10/2021</a:t>
            </a:fld>
            <a:endParaRPr lang="en-GB"/>
          </a:p>
        </p:txBody>
      </p:sp>
      <p:sp>
        <p:nvSpPr>
          <p:cNvPr id="4" name="Footer Placeholder 3">
            <a:extLst>
              <a:ext uri="{FF2B5EF4-FFF2-40B4-BE49-F238E27FC236}">
                <a16:creationId xmlns:a16="http://schemas.microsoft.com/office/drawing/2014/main" id="{7F2D8760-0183-48AC-BC61-9A346666DBE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E8C7808-F719-4C5F-AF8E-E26E5087D3B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D8C25EC-C4E3-4BB4-9475-34C83F282234}" type="slidenum">
              <a:rPr lang="en-GB" smtClean="0"/>
              <a:t>‹#›</a:t>
            </a:fld>
            <a:endParaRPr lang="en-GB"/>
          </a:p>
        </p:txBody>
      </p:sp>
    </p:spTree>
    <p:extLst>
      <p:ext uri="{BB962C8B-B14F-4D97-AF65-F5344CB8AC3E}">
        <p14:creationId xmlns:p14="http://schemas.microsoft.com/office/powerpoint/2010/main" val="52075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A49149-B57C-7E49-89EA-D1494E9291F6}" type="datetimeFigureOut">
              <a:rPr lang="en-US" smtClean="0"/>
              <a:t>10/7/2021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D8A50D-95A0-3449-9134-B4955750AE5B}" type="slidenum">
              <a:rPr lang="en-US" smtClean="0"/>
              <a:t>‹#›</a:t>
            </a:fld>
            <a:endParaRPr lang="en-US"/>
          </a:p>
        </p:txBody>
      </p:sp>
    </p:spTree>
    <p:extLst>
      <p:ext uri="{BB962C8B-B14F-4D97-AF65-F5344CB8AC3E}">
        <p14:creationId xmlns:p14="http://schemas.microsoft.com/office/powerpoint/2010/main" val="1142649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2</a:t>
            </a:fld>
            <a:endParaRPr lang="en-US"/>
          </a:p>
        </p:txBody>
      </p:sp>
    </p:spTree>
    <p:extLst>
      <p:ext uri="{BB962C8B-B14F-4D97-AF65-F5344CB8AC3E}">
        <p14:creationId xmlns:p14="http://schemas.microsoft.com/office/powerpoint/2010/main" val="4051023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17</a:t>
            </a:fld>
            <a:endParaRPr lang="en-US"/>
          </a:p>
        </p:txBody>
      </p:sp>
    </p:spTree>
    <p:extLst>
      <p:ext uri="{BB962C8B-B14F-4D97-AF65-F5344CB8AC3E}">
        <p14:creationId xmlns:p14="http://schemas.microsoft.com/office/powerpoint/2010/main" val="616571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20</a:t>
            </a:fld>
            <a:endParaRPr lang="en-US"/>
          </a:p>
        </p:txBody>
      </p:sp>
    </p:spTree>
    <p:extLst>
      <p:ext uri="{BB962C8B-B14F-4D97-AF65-F5344CB8AC3E}">
        <p14:creationId xmlns:p14="http://schemas.microsoft.com/office/powerpoint/2010/main" val="2121509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8D8A50D-95A0-3449-9134-B4955750AE5B}" type="slidenum">
              <a:rPr lang="en-US" smtClean="0"/>
              <a:t>25</a:t>
            </a:fld>
            <a:endParaRPr lang="en-US"/>
          </a:p>
        </p:txBody>
      </p:sp>
    </p:spTree>
    <p:extLst>
      <p:ext uri="{BB962C8B-B14F-4D97-AF65-F5344CB8AC3E}">
        <p14:creationId xmlns:p14="http://schemas.microsoft.com/office/powerpoint/2010/main" val="5548150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2862D1-1675-3B4F-9A6A-51B011948592}"/>
              </a:ext>
            </a:extLst>
          </p:cNvPr>
          <p:cNvSpPr>
            <a:spLocks noGrp="1"/>
          </p:cNvSpPr>
          <p:nvPr>
            <p:ph type="title" hasCustomPrompt="1"/>
          </p:nvPr>
        </p:nvSpPr>
        <p:spPr>
          <a:xfrm>
            <a:off x="439385" y="2101929"/>
            <a:ext cx="11313413" cy="535648"/>
          </a:xfrm>
          <a:prstGeom prst="rect">
            <a:avLst/>
          </a:prstGeom>
        </p:spPr>
        <p:txBody>
          <a:bodyPr/>
          <a:lstStyle>
            <a:lvl1pPr>
              <a:defRPr sz="3600" b="1">
                <a:solidFill>
                  <a:srgbClr val="7030A0"/>
                </a:solidFill>
              </a:defRPr>
            </a:lvl1pPr>
          </a:lstStyle>
          <a:p>
            <a:r>
              <a:rPr lang="en-GB" dirty="0"/>
              <a:t>Presentation title goes here</a:t>
            </a:r>
            <a:endParaRPr lang="en-US" dirty="0"/>
          </a:p>
        </p:txBody>
      </p:sp>
      <p:sp>
        <p:nvSpPr>
          <p:cNvPr id="3" name="Content Placeholder 2">
            <a:extLst>
              <a:ext uri="{FF2B5EF4-FFF2-40B4-BE49-F238E27FC236}">
                <a16:creationId xmlns:a16="http://schemas.microsoft.com/office/drawing/2014/main" id="{26A9FAFB-EEB1-B94B-953A-0FDF5C583B7B}"/>
              </a:ext>
            </a:extLst>
          </p:cNvPr>
          <p:cNvSpPr>
            <a:spLocks noGrp="1"/>
          </p:cNvSpPr>
          <p:nvPr>
            <p:ph idx="1" hasCustomPrompt="1"/>
          </p:nvPr>
        </p:nvSpPr>
        <p:spPr>
          <a:xfrm>
            <a:off x="439385" y="2767846"/>
            <a:ext cx="11313413" cy="365126"/>
          </a:xfrm>
          <a:prstGeom prst="rect">
            <a:avLst/>
          </a:prstGeom>
        </p:spPr>
        <p:txBody>
          <a:bodyPr/>
          <a:lstStyle>
            <a:lvl1pPr>
              <a:buFontTx/>
              <a:buNone/>
              <a:defRPr sz="2400">
                <a:solidFill>
                  <a:srgbClr val="7030A0"/>
                </a:solidFill>
                <a:latin typeface="+mj-lt"/>
              </a:defRPr>
            </a:lvl1pPr>
            <a:lvl2pPr>
              <a:buFontTx/>
              <a:buNone/>
              <a:defRPr>
                <a:solidFill>
                  <a:srgbClr val="7030A0"/>
                </a:solidFill>
                <a:latin typeface="+mj-lt"/>
              </a:defRPr>
            </a:lvl2pPr>
            <a:lvl3pPr>
              <a:buFontTx/>
              <a:buNone/>
              <a:defRPr>
                <a:solidFill>
                  <a:srgbClr val="7030A0"/>
                </a:solidFill>
                <a:latin typeface="+mj-lt"/>
              </a:defRPr>
            </a:lvl3pPr>
            <a:lvl4pPr>
              <a:buFontTx/>
              <a:buNone/>
              <a:defRPr>
                <a:solidFill>
                  <a:srgbClr val="7030A0"/>
                </a:solidFill>
                <a:latin typeface="+mj-lt"/>
              </a:defRPr>
            </a:lvl4pPr>
            <a:lvl5pPr>
              <a:buFontTx/>
              <a:buNone/>
              <a:defRPr>
                <a:solidFill>
                  <a:srgbClr val="7030A0"/>
                </a:solidFill>
                <a:latin typeface="+mj-lt"/>
              </a:defRPr>
            </a:lvl5pPr>
          </a:lstStyle>
          <a:p>
            <a:pPr lvl="0"/>
            <a:r>
              <a:rPr lang="en-GB" dirty="0"/>
              <a:t>Subtitle goes here</a:t>
            </a:r>
          </a:p>
        </p:txBody>
      </p:sp>
    </p:spTree>
    <p:extLst>
      <p:ext uri="{BB962C8B-B14F-4D97-AF65-F5344CB8AC3E}">
        <p14:creationId xmlns:p14="http://schemas.microsoft.com/office/powerpoint/2010/main" val="1859447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08296A4-9FA0-3A40-A16A-24E06DFFD123}"/>
              </a:ext>
            </a:extLst>
          </p:cNvPr>
          <p:cNvSpPr>
            <a:spLocks noGrp="1"/>
          </p:cNvSpPr>
          <p:nvPr>
            <p:ph type="title" hasCustomPrompt="1"/>
          </p:nvPr>
        </p:nvSpPr>
        <p:spPr>
          <a:xfrm>
            <a:off x="439385" y="2101929"/>
            <a:ext cx="11313413" cy="535648"/>
          </a:xfrm>
          <a:prstGeom prst="rect">
            <a:avLst/>
          </a:prstGeom>
        </p:spPr>
        <p:txBody>
          <a:bodyPr/>
          <a:lstStyle>
            <a:lvl1pPr>
              <a:defRPr sz="3600" b="1">
                <a:solidFill>
                  <a:srgbClr val="7030A0"/>
                </a:solidFill>
              </a:defRPr>
            </a:lvl1pPr>
          </a:lstStyle>
          <a:p>
            <a:r>
              <a:rPr lang="en-GB" dirty="0"/>
              <a:t>Section divider goes here</a:t>
            </a:r>
            <a:endParaRPr lang="en-US" dirty="0"/>
          </a:p>
        </p:txBody>
      </p:sp>
      <p:sp>
        <p:nvSpPr>
          <p:cNvPr id="10" name="Content Placeholder 2">
            <a:extLst>
              <a:ext uri="{FF2B5EF4-FFF2-40B4-BE49-F238E27FC236}">
                <a16:creationId xmlns:a16="http://schemas.microsoft.com/office/drawing/2014/main" id="{A7B03276-F0E3-3B48-8A60-2BC9ACE1A068}"/>
              </a:ext>
            </a:extLst>
          </p:cNvPr>
          <p:cNvSpPr>
            <a:spLocks noGrp="1"/>
          </p:cNvSpPr>
          <p:nvPr>
            <p:ph idx="1" hasCustomPrompt="1"/>
          </p:nvPr>
        </p:nvSpPr>
        <p:spPr>
          <a:xfrm>
            <a:off x="439385" y="2767846"/>
            <a:ext cx="11313413" cy="365126"/>
          </a:xfrm>
          <a:prstGeom prst="rect">
            <a:avLst/>
          </a:prstGeom>
        </p:spPr>
        <p:txBody>
          <a:bodyPr/>
          <a:lstStyle>
            <a:lvl1pPr>
              <a:buFontTx/>
              <a:buNone/>
              <a:defRPr sz="2400">
                <a:solidFill>
                  <a:srgbClr val="7030A0"/>
                </a:solidFill>
                <a:latin typeface="+mj-lt"/>
              </a:defRPr>
            </a:lvl1pPr>
            <a:lvl2pPr>
              <a:buFontTx/>
              <a:buNone/>
              <a:defRPr>
                <a:solidFill>
                  <a:srgbClr val="7030A0"/>
                </a:solidFill>
                <a:latin typeface="+mj-lt"/>
              </a:defRPr>
            </a:lvl2pPr>
            <a:lvl3pPr>
              <a:buFontTx/>
              <a:buNone/>
              <a:defRPr>
                <a:solidFill>
                  <a:srgbClr val="7030A0"/>
                </a:solidFill>
                <a:latin typeface="+mj-lt"/>
              </a:defRPr>
            </a:lvl3pPr>
            <a:lvl4pPr>
              <a:buFontTx/>
              <a:buNone/>
              <a:defRPr>
                <a:solidFill>
                  <a:srgbClr val="7030A0"/>
                </a:solidFill>
                <a:latin typeface="+mj-lt"/>
              </a:defRPr>
            </a:lvl4pPr>
            <a:lvl5pPr>
              <a:buFontTx/>
              <a:buNone/>
              <a:defRPr>
                <a:solidFill>
                  <a:srgbClr val="7030A0"/>
                </a:solidFill>
                <a:latin typeface="+mj-lt"/>
              </a:defRPr>
            </a:lvl5pPr>
          </a:lstStyle>
          <a:p>
            <a:pPr lvl="0"/>
            <a:r>
              <a:rPr lang="en-GB" dirty="0"/>
              <a:t>Subtitle goes here</a:t>
            </a:r>
          </a:p>
        </p:txBody>
      </p:sp>
    </p:spTree>
    <p:extLst>
      <p:ext uri="{BB962C8B-B14F-4D97-AF65-F5344CB8AC3E}">
        <p14:creationId xmlns:p14="http://schemas.microsoft.com/office/powerpoint/2010/main" val="22053429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32D1-BD1B-9B41-AF84-030CA4A06A90}"/>
              </a:ext>
            </a:extLst>
          </p:cNvPr>
          <p:cNvSpPr>
            <a:spLocks noGrp="1"/>
          </p:cNvSpPr>
          <p:nvPr>
            <p:ph type="title" hasCustomPrompt="1"/>
          </p:nvPr>
        </p:nvSpPr>
        <p:spPr>
          <a:xfrm>
            <a:off x="439200" y="365125"/>
            <a:ext cx="11313602" cy="1325563"/>
          </a:xfrm>
          <a:prstGeom prst="rect">
            <a:avLst/>
          </a:prstGeom>
        </p:spPr>
        <p:txBody>
          <a:bodyPr/>
          <a:lstStyle>
            <a:lvl1pPr>
              <a:defRPr sz="2400"/>
            </a:lvl1pPr>
          </a:lstStyle>
          <a:p>
            <a:r>
              <a:rPr lang="en-GB" dirty="0"/>
              <a:t>Presentation title two columns / picture</a:t>
            </a:r>
            <a:endParaRPr lang="en-US" dirty="0"/>
          </a:p>
        </p:txBody>
      </p:sp>
      <p:sp>
        <p:nvSpPr>
          <p:cNvPr id="3" name="Content Placeholder 2">
            <a:extLst>
              <a:ext uri="{FF2B5EF4-FFF2-40B4-BE49-F238E27FC236}">
                <a16:creationId xmlns:a16="http://schemas.microsoft.com/office/drawing/2014/main" id="{B51772C9-68D0-404D-9CC2-150EE9B0DC26}"/>
              </a:ext>
            </a:extLst>
          </p:cNvPr>
          <p:cNvSpPr>
            <a:spLocks noGrp="1"/>
          </p:cNvSpPr>
          <p:nvPr>
            <p:ph sz="half" idx="1"/>
          </p:nvPr>
        </p:nvSpPr>
        <p:spPr>
          <a:xfrm>
            <a:off x="439201" y="1825625"/>
            <a:ext cx="5448644" cy="4084521"/>
          </a:xfrm>
          <a:prstGeom prst="rect">
            <a:avLst/>
          </a:prstGeom>
        </p:spPr>
        <p:txBody>
          <a:bodyPr/>
          <a:lstStyle>
            <a:lvl1pPr>
              <a:buNone/>
              <a:defRPr sz="2400"/>
            </a:lvl1pPr>
          </a:lstStyle>
          <a:p>
            <a:pPr lvl="0"/>
            <a:r>
              <a:rPr lang="en-US"/>
              <a:t>Click to edit Master text styles</a:t>
            </a:r>
          </a:p>
        </p:txBody>
      </p:sp>
      <p:sp>
        <p:nvSpPr>
          <p:cNvPr id="4" name="Content Placeholder 3">
            <a:extLst>
              <a:ext uri="{FF2B5EF4-FFF2-40B4-BE49-F238E27FC236}">
                <a16:creationId xmlns:a16="http://schemas.microsoft.com/office/drawing/2014/main" id="{2C6CC4AF-FF7A-BF43-BC46-C1C0F77FBCE8}"/>
              </a:ext>
            </a:extLst>
          </p:cNvPr>
          <p:cNvSpPr>
            <a:spLocks noGrp="1"/>
          </p:cNvSpPr>
          <p:nvPr>
            <p:ph sz="half" idx="2"/>
          </p:nvPr>
        </p:nvSpPr>
        <p:spPr>
          <a:xfrm>
            <a:off x="6304154" y="1825625"/>
            <a:ext cx="5448645" cy="4084521"/>
          </a:xfrm>
          <a:prstGeom prst="rect">
            <a:avLst/>
          </a:prstGeom>
        </p:spPr>
        <p:txBody>
          <a:bodyPr/>
          <a:lstStyle>
            <a:lvl1pPr>
              <a:buNone/>
              <a:defRPr sz="2400"/>
            </a:lvl1pPr>
          </a:lstStyle>
          <a:p>
            <a:pPr lvl="0"/>
            <a:r>
              <a:rPr lang="en-US"/>
              <a:t>Click to edit Master text styles</a:t>
            </a:r>
          </a:p>
        </p:txBody>
      </p:sp>
    </p:spTree>
    <p:extLst>
      <p:ext uri="{BB962C8B-B14F-4D97-AF65-F5344CB8AC3E}">
        <p14:creationId xmlns:p14="http://schemas.microsoft.com/office/powerpoint/2010/main" val="3874418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D32D1-BD1B-9B41-AF84-030CA4A06A90}"/>
              </a:ext>
            </a:extLst>
          </p:cNvPr>
          <p:cNvSpPr>
            <a:spLocks noGrp="1"/>
          </p:cNvSpPr>
          <p:nvPr>
            <p:ph type="title" hasCustomPrompt="1"/>
          </p:nvPr>
        </p:nvSpPr>
        <p:spPr>
          <a:xfrm>
            <a:off x="446049" y="365125"/>
            <a:ext cx="11306750" cy="1325563"/>
          </a:xfrm>
          <a:prstGeom prst="rect">
            <a:avLst/>
          </a:prstGeom>
        </p:spPr>
        <p:txBody>
          <a:bodyPr/>
          <a:lstStyle>
            <a:lvl1pPr>
              <a:defRPr sz="2400"/>
            </a:lvl1pPr>
          </a:lstStyle>
          <a:p>
            <a:r>
              <a:rPr lang="en-GB" dirty="0"/>
              <a:t>Presentation title one column / picture</a:t>
            </a:r>
            <a:endParaRPr lang="en-US" dirty="0"/>
          </a:p>
        </p:txBody>
      </p:sp>
      <p:sp>
        <p:nvSpPr>
          <p:cNvPr id="3" name="Content Placeholder 2">
            <a:extLst>
              <a:ext uri="{FF2B5EF4-FFF2-40B4-BE49-F238E27FC236}">
                <a16:creationId xmlns:a16="http://schemas.microsoft.com/office/drawing/2014/main" id="{B51772C9-68D0-404D-9CC2-150EE9B0DC26}"/>
              </a:ext>
            </a:extLst>
          </p:cNvPr>
          <p:cNvSpPr>
            <a:spLocks noGrp="1"/>
          </p:cNvSpPr>
          <p:nvPr>
            <p:ph sz="half" idx="1"/>
          </p:nvPr>
        </p:nvSpPr>
        <p:spPr>
          <a:xfrm>
            <a:off x="446049" y="1825625"/>
            <a:ext cx="11306750" cy="4351338"/>
          </a:xfrm>
          <a:prstGeom prst="rect">
            <a:avLst/>
          </a:prstGeom>
        </p:spPr>
        <p:txBody>
          <a:bodyPr/>
          <a:lstStyle>
            <a:lvl1pPr>
              <a:buNone/>
              <a:defRPr sz="2400"/>
            </a:lvl1pPr>
          </a:lstStyle>
          <a:p>
            <a:pPr lvl="0"/>
            <a:r>
              <a:rPr lang="en-US"/>
              <a:t>Click to edit Master text styles</a:t>
            </a:r>
          </a:p>
        </p:txBody>
      </p:sp>
    </p:spTree>
    <p:extLst>
      <p:ext uri="{BB962C8B-B14F-4D97-AF65-F5344CB8AC3E}">
        <p14:creationId xmlns:p14="http://schemas.microsoft.com/office/powerpoint/2010/main" val="6693098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83731BF-221D-4858-932D-B044E917F89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BD9A42-A97A-4FAA-89C8-3216805CC491}"/>
              </a:ext>
            </a:extLst>
          </p:cNvPr>
          <p:cNvSpPr>
            <a:spLocks noGrp="1"/>
          </p:cNvSpPr>
          <p:nvPr>
            <p:ph type="title"/>
          </p:nvPr>
        </p:nvSpPr>
        <p:spPr/>
        <p:txBody>
          <a:bodyPr>
            <a:noAutofit/>
          </a:bodyPr>
          <a:lstStyle/>
          <a:p>
            <a:r>
              <a:rPr lang="en-US" noProof="0"/>
              <a:t>Click to edit Master title style</a:t>
            </a:r>
            <a:endParaRPr lang="en-GB" noProof="0" dirty="0"/>
          </a:p>
        </p:txBody>
      </p:sp>
      <p:sp>
        <p:nvSpPr>
          <p:cNvPr id="3" name="Content Placeholder 2">
            <a:extLst>
              <a:ext uri="{FF2B5EF4-FFF2-40B4-BE49-F238E27FC236}">
                <a16:creationId xmlns:a16="http://schemas.microsoft.com/office/drawing/2014/main" id="{BB5A21B3-F91F-4C40-A2FF-7F2FDA7408EE}"/>
              </a:ext>
            </a:extLst>
          </p:cNvPr>
          <p:cNvSpPr>
            <a:spLocks noGrp="1"/>
          </p:cNvSpPr>
          <p:nvPr>
            <p:ph idx="1"/>
          </p:nvPr>
        </p:nvSpPr>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Slide Number Placeholder 5">
            <a:extLst>
              <a:ext uri="{FF2B5EF4-FFF2-40B4-BE49-F238E27FC236}">
                <a16:creationId xmlns:a16="http://schemas.microsoft.com/office/drawing/2014/main" id="{2FD018E3-1711-4800-B816-902F2740A433}"/>
              </a:ext>
            </a:extLst>
          </p:cNvPr>
          <p:cNvSpPr>
            <a:spLocks noGrp="1"/>
          </p:cNvSpPr>
          <p:nvPr>
            <p:ph type="sldNum" sz="quarter" idx="12"/>
          </p:nvPr>
        </p:nvSpPr>
        <p:spPr>
          <a:xfrm>
            <a:off x="11596687" y="6296257"/>
            <a:ext cx="276225" cy="365125"/>
          </a:xfrm>
          <a:prstGeom prst="rect">
            <a:avLst/>
          </a:prstGeom>
        </p:spPr>
        <p:txBody>
          <a:bodyPr/>
          <a:lstStyle>
            <a:lvl1pPr algn="ctr">
              <a:defRPr/>
            </a:lvl1pPr>
          </a:lstStyle>
          <a:p>
            <a:fld id="{6BA6D896-E1CD-4198-B852-D6590D56DF76}" type="slidenum">
              <a:rPr lang="en-GB" smtClean="0"/>
              <a:pPr/>
              <a:t>‹#›</a:t>
            </a:fld>
            <a:endParaRPr lang="en-GB" dirty="0"/>
          </a:p>
        </p:txBody>
      </p:sp>
      <p:sp>
        <p:nvSpPr>
          <p:cNvPr id="7" name="TextBox 6">
            <a:extLst>
              <a:ext uri="{FF2B5EF4-FFF2-40B4-BE49-F238E27FC236}">
                <a16:creationId xmlns:a16="http://schemas.microsoft.com/office/drawing/2014/main" id="{7FFEC3FD-791D-470A-AA36-9522E58E9FED}"/>
              </a:ext>
            </a:extLst>
          </p:cNvPr>
          <p:cNvSpPr txBox="1"/>
          <p:nvPr userDrawn="1"/>
        </p:nvSpPr>
        <p:spPr>
          <a:xfrm>
            <a:off x="4758529" y="6458417"/>
            <a:ext cx="2505814" cy="369332"/>
          </a:xfrm>
          <a:prstGeom prst="rect">
            <a:avLst/>
          </a:prstGeom>
          <a:noFill/>
        </p:spPr>
        <p:txBody>
          <a:bodyPr wrap="none" rtlCol="0">
            <a:spAutoFit/>
          </a:bodyPr>
          <a:lstStyle/>
          <a:p>
            <a:pPr algn="ctr"/>
            <a:r>
              <a:rPr lang="en-GB" u="sng" dirty="0">
                <a:latin typeface="+mj-lt"/>
              </a:rPr>
              <a:t>OFFICIAL-SENSITIVE</a:t>
            </a:r>
          </a:p>
        </p:txBody>
      </p:sp>
    </p:spTree>
    <p:extLst>
      <p:ext uri="{BB962C8B-B14F-4D97-AF65-F5344CB8AC3E}">
        <p14:creationId xmlns:p14="http://schemas.microsoft.com/office/powerpoint/2010/main" val="545935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83731BF-221D-4858-932D-B044E917F89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BD9A42-A97A-4FAA-89C8-3216805CC491}"/>
              </a:ext>
            </a:extLst>
          </p:cNvPr>
          <p:cNvSpPr>
            <a:spLocks noGrp="1"/>
          </p:cNvSpPr>
          <p:nvPr>
            <p:ph type="title"/>
          </p:nvPr>
        </p:nvSpPr>
        <p:spPr/>
        <p:txBody>
          <a:bodyPr>
            <a:noAutofit/>
          </a:bodyPr>
          <a:lstStyle/>
          <a:p>
            <a:r>
              <a:rPr lang="en-US" noProof="0"/>
              <a:t>Click to edit Master title style</a:t>
            </a:r>
            <a:endParaRPr lang="en-GB" noProof="0" dirty="0"/>
          </a:p>
        </p:txBody>
      </p:sp>
      <p:sp>
        <p:nvSpPr>
          <p:cNvPr id="3" name="Content Placeholder 2">
            <a:extLst>
              <a:ext uri="{FF2B5EF4-FFF2-40B4-BE49-F238E27FC236}">
                <a16:creationId xmlns:a16="http://schemas.microsoft.com/office/drawing/2014/main" id="{BB5A21B3-F91F-4C40-A2FF-7F2FDA7408EE}"/>
              </a:ext>
            </a:extLst>
          </p:cNvPr>
          <p:cNvSpPr>
            <a:spLocks noGrp="1"/>
          </p:cNvSpPr>
          <p:nvPr>
            <p:ph idx="1"/>
          </p:nvPr>
        </p:nvSpPr>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ooter Placeholder 4">
            <a:extLst>
              <a:ext uri="{FF2B5EF4-FFF2-40B4-BE49-F238E27FC236}">
                <a16:creationId xmlns:a16="http://schemas.microsoft.com/office/drawing/2014/main" id="{0B988EC3-C1AC-456C-A714-29AD25AA99BF}"/>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2FD018E3-1711-4800-B816-902F2740A433}"/>
              </a:ext>
            </a:extLst>
          </p:cNvPr>
          <p:cNvSpPr>
            <a:spLocks noGrp="1"/>
          </p:cNvSpPr>
          <p:nvPr>
            <p:ph type="sldNum" sz="quarter" idx="12"/>
          </p:nvPr>
        </p:nvSpPr>
        <p:spPr>
          <a:xfrm>
            <a:off x="11596687" y="6296257"/>
            <a:ext cx="276225" cy="365125"/>
          </a:xfrm>
        </p:spPr>
        <p:txBody>
          <a:bodyPr/>
          <a:lstStyle>
            <a:lvl1pPr algn="ctr">
              <a:defRPr/>
            </a:lvl1pPr>
          </a:lstStyle>
          <a:p>
            <a:fld id="{6BA6D896-E1CD-4198-B852-D6590D56DF76}" type="slidenum">
              <a:rPr lang="en-GB" smtClean="0"/>
              <a:pPr/>
              <a:t>‹#›</a:t>
            </a:fld>
            <a:endParaRPr lang="en-GB" dirty="0"/>
          </a:p>
        </p:txBody>
      </p:sp>
    </p:spTree>
    <p:extLst>
      <p:ext uri="{BB962C8B-B14F-4D97-AF65-F5344CB8AC3E}">
        <p14:creationId xmlns:p14="http://schemas.microsoft.com/office/powerpoint/2010/main" val="545935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51171896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318EF0-62D9-F242-9F7C-33658F720C78}"/>
              </a:ext>
            </a:extLst>
          </p:cNvPr>
          <p:cNvSpPr>
            <a:spLocks noGrp="1"/>
          </p:cNvSpPr>
          <p:nvPr>
            <p:ph type="title"/>
          </p:nvPr>
        </p:nvSpPr>
        <p:spPr>
          <a:xfrm>
            <a:off x="669073" y="365125"/>
            <a:ext cx="10684727"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3047060-90BF-6949-9CB6-931BF6B90DE1}"/>
              </a:ext>
            </a:extLst>
          </p:cNvPr>
          <p:cNvSpPr>
            <a:spLocks noGrp="1"/>
          </p:cNvSpPr>
          <p:nvPr>
            <p:ph type="body" idx="1"/>
          </p:nvPr>
        </p:nvSpPr>
        <p:spPr>
          <a:xfrm>
            <a:off x="669073" y="1825625"/>
            <a:ext cx="1068472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Box 6">
            <a:extLst>
              <a:ext uri="{FF2B5EF4-FFF2-40B4-BE49-F238E27FC236}">
                <a16:creationId xmlns:a16="http://schemas.microsoft.com/office/drawing/2014/main" id="{97F729A5-7369-DA42-89F0-1C6FE2380121}"/>
              </a:ext>
            </a:extLst>
          </p:cNvPr>
          <p:cNvSpPr txBox="1"/>
          <p:nvPr userDrawn="1"/>
        </p:nvSpPr>
        <p:spPr>
          <a:xfrm>
            <a:off x="3216925" y="6279615"/>
            <a:ext cx="8535873" cy="338554"/>
          </a:xfrm>
          <a:prstGeom prst="rect">
            <a:avLst/>
          </a:prstGeom>
          <a:noFill/>
        </p:spPr>
        <p:txBody>
          <a:bodyPr wrap="square" rtlCol="0">
            <a:spAutoFit/>
          </a:bodyPr>
          <a:lstStyle/>
          <a:p>
            <a:pPr algn="r"/>
            <a:fld id="{3F5CCEBB-904A-6D40-BA4B-9803D6425421}" type="slidenum">
              <a:rPr lang="en-US" sz="1600" b="1" smtClean="0">
                <a:solidFill>
                  <a:schemeClr val="bg1"/>
                </a:solidFill>
                <a:latin typeface="+mj-lt"/>
              </a:rPr>
              <a:pPr algn="r"/>
              <a:t>‹#›</a:t>
            </a:fld>
            <a:endParaRPr lang="en-US" sz="1600" b="1" dirty="0">
              <a:solidFill>
                <a:schemeClr val="bg1"/>
              </a:solidFill>
              <a:latin typeface="+mj-lt"/>
            </a:endParaRPr>
          </a:p>
        </p:txBody>
      </p:sp>
      <p:sp>
        <p:nvSpPr>
          <p:cNvPr id="4" name="TextBox 3">
            <a:extLst>
              <a:ext uri="{FF2B5EF4-FFF2-40B4-BE49-F238E27FC236}">
                <a16:creationId xmlns:a16="http://schemas.microsoft.com/office/drawing/2014/main" id="{C2FCF655-530F-4DA8-93B0-AAC9AC040BCE}"/>
              </a:ext>
            </a:extLst>
          </p:cNvPr>
          <p:cNvSpPr txBox="1"/>
          <p:nvPr userDrawn="1"/>
        </p:nvSpPr>
        <p:spPr>
          <a:xfrm>
            <a:off x="4758529" y="6458417"/>
            <a:ext cx="2505814" cy="369332"/>
          </a:xfrm>
          <a:prstGeom prst="rect">
            <a:avLst/>
          </a:prstGeom>
          <a:noFill/>
        </p:spPr>
        <p:txBody>
          <a:bodyPr wrap="none" rtlCol="0">
            <a:spAutoFit/>
          </a:bodyPr>
          <a:lstStyle/>
          <a:p>
            <a:pPr algn="ctr"/>
            <a:r>
              <a:rPr lang="en-GB" u="sng" dirty="0">
                <a:latin typeface="+mj-lt"/>
              </a:rPr>
              <a:t>OFFICIAL-SENSITIVE</a:t>
            </a:r>
          </a:p>
        </p:txBody>
      </p:sp>
    </p:spTree>
    <p:extLst>
      <p:ext uri="{BB962C8B-B14F-4D97-AF65-F5344CB8AC3E}">
        <p14:creationId xmlns:p14="http://schemas.microsoft.com/office/powerpoint/2010/main" val="948683133"/>
      </p:ext>
    </p:extLst>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60" r:id="rId4"/>
  </p:sldLayoutIdLst>
  <p:hf hdr="0" dt="0"/>
  <p:txStyles>
    <p:titleStyle>
      <a:lvl1pPr algn="l" defTabSz="914400" rtl="0" eaLnBrk="1" latinLnBrk="0" hangingPunct="1">
        <a:lnSpc>
          <a:spcPct val="90000"/>
        </a:lnSpc>
        <a:spcBef>
          <a:spcPct val="0"/>
        </a:spcBef>
        <a:buNone/>
        <a:defRPr sz="3600" b="1" kern="1200">
          <a:solidFill>
            <a:srgbClr val="7030A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7030A0"/>
        </a:buClr>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7030A0"/>
        </a:buClr>
        <a:buFont typeface="Arial" panose="020B0604020202020204" pitchFamily="34" charset="0"/>
        <a:buChar char="•"/>
        <a:defRPr sz="24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7030A0"/>
        </a:buClr>
        <a:buFont typeface="Arial" panose="020B0604020202020204" pitchFamily="34" charset="0"/>
        <a:buChar char="•"/>
        <a:defRPr sz="20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7030A0"/>
        </a:buClr>
        <a:buFont typeface="Arial" panose="020B0604020202020204" pitchFamily="34" charset="0"/>
        <a:buChar char="•"/>
        <a:defRPr sz="18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AC3EE9-71B6-4FE8-B8AA-15895CE72E91}"/>
              </a:ext>
            </a:extLst>
          </p:cNvPr>
          <p:cNvSpPr>
            <a:spLocks noGrp="1"/>
          </p:cNvSpPr>
          <p:nvPr>
            <p:ph type="title"/>
          </p:nvPr>
        </p:nvSpPr>
        <p:spPr>
          <a:xfrm>
            <a:off x="716757" y="514118"/>
            <a:ext cx="10743406" cy="630470"/>
          </a:xfrm>
          <a:prstGeom prst="rect">
            <a:avLst/>
          </a:prstGeom>
        </p:spPr>
        <p:txBody>
          <a:bodyPr vert="horz" lIns="0" tIns="0" rIns="0" bIns="0" rtlCol="0" anchor="ctr">
            <a:normAutofit/>
          </a:bodyPr>
          <a:lstStyle/>
          <a:p>
            <a:r>
              <a:rPr lang="en-US" noProof="0"/>
              <a:t>Click to edit Master title style</a:t>
            </a:r>
            <a:endParaRPr lang="en-GB" noProof="0" dirty="0"/>
          </a:p>
        </p:txBody>
      </p:sp>
      <p:sp>
        <p:nvSpPr>
          <p:cNvPr id="3" name="Text Placeholder 2">
            <a:extLst>
              <a:ext uri="{FF2B5EF4-FFF2-40B4-BE49-F238E27FC236}">
                <a16:creationId xmlns:a16="http://schemas.microsoft.com/office/drawing/2014/main" id="{5E3875E1-C33E-4DDB-898A-C921EBC74F70}"/>
              </a:ext>
            </a:extLst>
          </p:cNvPr>
          <p:cNvSpPr>
            <a:spLocks noGrp="1"/>
          </p:cNvSpPr>
          <p:nvPr>
            <p:ph type="body" idx="1"/>
          </p:nvPr>
        </p:nvSpPr>
        <p:spPr>
          <a:xfrm>
            <a:off x="716757" y="1334400"/>
            <a:ext cx="10742400" cy="4351338"/>
          </a:xfrm>
          <a:prstGeom prst="rect">
            <a:avLst/>
          </a:prstGeom>
        </p:spPr>
        <p:txBody>
          <a:bodyPr vert="horz" lIns="0" tIns="0" rIns="0" bIns="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endParaRPr lang="en-GB" noProof="0" dirty="0"/>
          </a:p>
        </p:txBody>
      </p:sp>
      <p:sp>
        <p:nvSpPr>
          <p:cNvPr id="7" name="TextBox 6">
            <a:extLst>
              <a:ext uri="{FF2B5EF4-FFF2-40B4-BE49-F238E27FC236}">
                <a16:creationId xmlns:a16="http://schemas.microsoft.com/office/drawing/2014/main" id="{C23CA4AA-8BEC-4E48-B9FD-5EB8FDD7F83F}"/>
              </a:ext>
            </a:extLst>
          </p:cNvPr>
          <p:cNvSpPr txBox="1"/>
          <p:nvPr userDrawn="1"/>
        </p:nvSpPr>
        <p:spPr>
          <a:xfrm>
            <a:off x="4758529" y="6458417"/>
            <a:ext cx="2505814" cy="369332"/>
          </a:xfrm>
          <a:prstGeom prst="rect">
            <a:avLst/>
          </a:prstGeom>
          <a:noFill/>
        </p:spPr>
        <p:txBody>
          <a:bodyPr wrap="none" rtlCol="0">
            <a:spAutoFit/>
          </a:bodyPr>
          <a:lstStyle/>
          <a:p>
            <a:pPr algn="ctr"/>
            <a:r>
              <a:rPr lang="en-GB" u="sng" dirty="0">
                <a:latin typeface="+mj-lt"/>
              </a:rPr>
              <a:t>OFFICIAL-SENSITIVE</a:t>
            </a:r>
          </a:p>
        </p:txBody>
      </p:sp>
    </p:spTree>
    <p:extLst>
      <p:ext uri="{BB962C8B-B14F-4D97-AF65-F5344CB8AC3E}">
        <p14:creationId xmlns:p14="http://schemas.microsoft.com/office/powerpoint/2010/main" val="622137880"/>
      </p:ext>
    </p:extLst>
  </p:cSld>
  <p:clrMap bg1="lt1" tx1="dk1" bg2="lt2" tx2="dk2" accent1="accent1" accent2="accent2" accent3="accent3" accent4="accent4" accent5="accent5" accent6="accent6" hlink="hlink" folHlink="folHlink"/>
  <p:sldLayoutIdLst>
    <p:sldLayoutId id="2147483654" r:id="rId1"/>
  </p:sldLayoutIdLst>
  <p:hf hdr="0" dt="0"/>
  <p:txStyles>
    <p:titleStyle>
      <a:lvl1pPr algn="l" defTabSz="914400" rtl="0" eaLnBrk="1" latinLnBrk="0" hangingPunct="1">
        <a:lnSpc>
          <a:spcPct val="90000"/>
        </a:lnSpc>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252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1008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452" userDrawn="1">
          <p15:clr>
            <a:srgbClr val="F26B43"/>
          </p15:clr>
        </p15:guide>
        <p15:guide id="3" pos="7225"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AC3EE9-71B6-4FE8-B8AA-15895CE72E91}"/>
              </a:ext>
            </a:extLst>
          </p:cNvPr>
          <p:cNvSpPr>
            <a:spLocks noGrp="1"/>
          </p:cNvSpPr>
          <p:nvPr>
            <p:ph type="title"/>
          </p:nvPr>
        </p:nvSpPr>
        <p:spPr>
          <a:xfrm>
            <a:off x="716757" y="514118"/>
            <a:ext cx="10743406" cy="630470"/>
          </a:xfrm>
          <a:prstGeom prst="rect">
            <a:avLst/>
          </a:prstGeom>
        </p:spPr>
        <p:txBody>
          <a:bodyPr vert="horz" lIns="0" tIns="0" rIns="0" bIns="0" rtlCol="0" anchor="ctr">
            <a:normAutofit/>
          </a:bodyPr>
          <a:lstStyle/>
          <a:p>
            <a:r>
              <a:rPr lang="en-US" noProof="0"/>
              <a:t>Click to edit Master title style</a:t>
            </a:r>
            <a:endParaRPr lang="en-GB" noProof="0" dirty="0"/>
          </a:p>
        </p:txBody>
      </p:sp>
      <p:sp>
        <p:nvSpPr>
          <p:cNvPr id="3" name="Text Placeholder 2">
            <a:extLst>
              <a:ext uri="{FF2B5EF4-FFF2-40B4-BE49-F238E27FC236}">
                <a16:creationId xmlns:a16="http://schemas.microsoft.com/office/drawing/2014/main" id="{5E3875E1-C33E-4DDB-898A-C921EBC74F70}"/>
              </a:ext>
            </a:extLst>
          </p:cNvPr>
          <p:cNvSpPr>
            <a:spLocks noGrp="1"/>
          </p:cNvSpPr>
          <p:nvPr>
            <p:ph type="body" idx="1"/>
          </p:nvPr>
        </p:nvSpPr>
        <p:spPr>
          <a:xfrm>
            <a:off x="716757" y="1334400"/>
            <a:ext cx="10742400" cy="4351338"/>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5" name="Footer Placeholder 4">
            <a:extLst>
              <a:ext uri="{FF2B5EF4-FFF2-40B4-BE49-F238E27FC236}">
                <a16:creationId xmlns:a16="http://schemas.microsoft.com/office/drawing/2014/main" id="{45D7D04E-64DF-42B2-8E30-7FB7A79023CF}"/>
              </a:ext>
            </a:extLst>
          </p:cNvPr>
          <p:cNvSpPr>
            <a:spLocks noGrp="1"/>
          </p:cNvSpPr>
          <p:nvPr>
            <p:ph type="ftr" sz="quarter" idx="3"/>
          </p:nvPr>
        </p:nvSpPr>
        <p:spPr>
          <a:xfrm>
            <a:off x="716757" y="5991225"/>
            <a:ext cx="7324725" cy="365125"/>
          </a:xfrm>
          <a:prstGeom prst="rect">
            <a:avLst/>
          </a:prstGeom>
        </p:spPr>
        <p:txBody>
          <a:bodyPr vert="horz" lIns="0" tIns="0" rIns="0" bIns="0" rtlCol="0" anchor="b"/>
          <a:lstStyle>
            <a:lvl1pPr algn="l">
              <a:defRPr sz="1200">
                <a:solidFill>
                  <a:schemeClr val="tx1"/>
                </a:solidFill>
              </a:defRPr>
            </a:lvl1pPr>
          </a:lstStyle>
          <a:p>
            <a:endParaRPr lang="en-GB" dirty="0"/>
          </a:p>
        </p:txBody>
      </p:sp>
      <p:sp>
        <p:nvSpPr>
          <p:cNvPr id="6" name="Slide Number Placeholder 5">
            <a:extLst>
              <a:ext uri="{FF2B5EF4-FFF2-40B4-BE49-F238E27FC236}">
                <a16:creationId xmlns:a16="http://schemas.microsoft.com/office/drawing/2014/main" id="{BA6B1BCD-4FD2-4FE8-9CC4-693EAF30FDB2}"/>
              </a:ext>
            </a:extLst>
          </p:cNvPr>
          <p:cNvSpPr>
            <a:spLocks noGrp="1"/>
          </p:cNvSpPr>
          <p:nvPr>
            <p:ph type="sldNum" sz="quarter" idx="4"/>
          </p:nvPr>
        </p:nvSpPr>
        <p:spPr>
          <a:xfrm>
            <a:off x="9030713" y="6296257"/>
            <a:ext cx="2428444" cy="365125"/>
          </a:xfrm>
          <a:prstGeom prst="rect">
            <a:avLst/>
          </a:prstGeom>
        </p:spPr>
        <p:txBody>
          <a:bodyPr vert="horz" lIns="0" tIns="0" rIns="0" bIns="0" rtlCol="0" anchor="ctr"/>
          <a:lstStyle>
            <a:lvl1pPr algn="r">
              <a:defRPr sz="1600" b="1">
                <a:solidFill>
                  <a:schemeClr val="bg1"/>
                </a:solidFill>
              </a:defRPr>
            </a:lvl1pPr>
          </a:lstStyle>
          <a:p>
            <a:fld id="{3E3063E6-7AB2-4A74-A192-3E322B5BAD54}" type="slidenum">
              <a:rPr lang="en-GB" smtClean="0"/>
              <a:pPr/>
              <a:t>‹#›</a:t>
            </a:fld>
            <a:endParaRPr lang="en-GB" dirty="0"/>
          </a:p>
        </p:txBody>
      </p:sp>
    </p:spTree>
    <p:extLst>
      <p:ext uri="{BB962C8B-B14F-4D97-AF65-F5344CB8AC3E}">
        <p14:creationId xmlns:p14="http://schemas.microsoft.com/office/powerpoint/2010/main" val="622137880"/>
      </p:ext>
    </p:extLst>
  </p:cSld>
  <p:clrMap bg1="lt1" tx1="dk1" bg2="lt2" tx2="dk2" accent1="accent1" accent2="accent2" accent3="accent3" accent4="accent4" accent5="accent5" accent6="accent6" hlink="hlink" folHlink="folHlink"/>
  <p:sldLayoutIdLst>
    <p:sldLayoutId id="2147483663" r:id="rId1"/>
  </p:sldLayoutIdLst>
  <p:hf hdr="0" dt="0"/>
  <p:txStyles>
    <p:titleStyle>
      <a:lvl1pPr algn="l" defTabSz="914400" rtl="0" eaLnBrk="1" latinLnBrk="0" hangingPunct="1">
        <a:lnSpc>
          <a:spcPct val="90000"/>
        </a:lnSpc>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252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1008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userDrawn="1">
          <p15:clr>
            <a:srgbClr val="F26B43"/>
          </p15:clr>
        </p15:guide>
        <p15:guide id="2" pos="452" userDrawn="1">
          <p15:clr>
            <a:srgbClr val="F26B43"/>
          </p15:clr>
        </p15:guide>
        <p15:guide id="3" pos="7225"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FAB73BC-B049-4115-A692-8D63A059BFB8}" type="slidenum">
              <a:rPr lang="en-US" smtClean="0"/>
              <a:pPr/>
              <a:t>‹#›</a:t>
            </a:fld>
            <a:endParaRPr lang="en-US" dirty="0"/>
          </a:p>
        </p:txBody>
      </p:sp>
      <p:sp>
        <p:nvSpPr>
          <p:cNvPr id="18" name="TextBox 17">
            <a:extLst>
              <a:ext uri="{FF2B5EF4-FFF2-40B4-BE49-F238E27FC236}">
                <a16:creationId xmlns:a16="http://schemas.microsoft.com/office/drawing/2014/main" id="{EA136CB1-AFDA-469D-90A6-1FBCB1F18879}"/>
              </a:ext>
            </a:extLst>
          </p:cNvPr>
          <p:cNvSpPr txBox="1"/>
          <p:nvPr userDrawn="1"/>
        </p:nvSpPr>
        <p:spPr>
          <a:xfrm>
            <a:off x="3216925" y="6279615"/>
            <a:ext cx="8535873" cy="338554"/>
          </a:xfrm>
          <a:prstGeom prst="rect">
            <a:avLst/>
          </a:prstGeom>
          <a:noFill/>
        </p:spPr>
        <p:txBody>
          <a:bodyPr wrap="square" rtlCol="0">
            <a:spAutoFit/>
          </a:bodyPr>
          <a:lstStyle/>
          <a:p>
            <a:pPr algn="r"/>
            <a:fld id="{3F5CCEBB-904A-6D40-BA4B-9803D6425421}" type="slidenum">
              <a:rPr lang="en-US" sz="1600" b="1" smtClean="0">
                <a:solidFill>
                  <a:schemeClr val="bg1"/>
                </a:solidFill>
                <a:latin typeface="+mj-lt"/>
              </a:rPr>
              <a:pPr algn="r"/>
              <a:t>‹#›</a:t>
            </a:fld>
            <a:endParaRPr lang="en-US" sz="1600" b="1" dirty="0">
              <a:solidFill>
                <a:schemeClr val="bg1"/>
              </a:solidFill>
              <a:latin typeface="+mj-lt"/>
            </a:endParaRPr>
          </a:p>
        </p:txBody>
      </p:sp>
    </p:spTree>
    <p:extLst>
      <p:ext uri="{BB962C8B-B14F-4D97-AF65-F5344CB8AC3E}">
        <p14:creationId xmlns:p14="http://schemas.microsoft.com/office/powerpoint/2010/main" val="795704904"/>
      </p:ext>
    </p:extLst>
  </p:cSld>
  <p:clrMap bg1="lt1" tx1="dk1" bg2="lt2" tx2="dk2" accent1="accent1" accent2="accent2" accent3="accent3" accent4="accent4" accent5="accent5" accent6="accent6" hlink="hlink" folHlink="folHlink"/>
  <p:sldLayoutIdLst>
    <p:sldLayoutId id="2147483669" r:id="rId1"/>
  </p:sldLayoutIdLst>
  <p:hf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elcome-hub.hmppsintranet.org.uk/wp-content/uploads/2021/09/Mixed-Caseloads-Staff-FAQ-FINAL.pdf"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elcome-hub.hmppsintranet.org.uk/my-work/my-service/unified-tiering-model/"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elcome-hub.hmppsintranet.org.uk/wp-content/uploads/2021/09/Mixed-Caseloads-Staff-FAQ-FINAL.pdf" TargetMode="External"/><Relationship Id="rId2" Type="http://schemas.openxmlformats.org/officeDocument/2006/relationships/hyperlink" Target="https://welcome-hub.hmppsintranet.org.uk/my-work/my-service/unified-tiering-model/"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elcome-hub.hmppsintranet.org.uk/wp-content/uploads/2021/09/Mixed-Caseloads-Staff-FAQ-FINAL.pdf" TargetMode="External"/><Relationship Id="rId2" Type="http://schemas.openxmlformats.org/officeDocument/2006/relationships/hyperlink" Target="https://welcome-hub.hmppsintranet.org.uk/what-you-need-to-do/pre-transfer-learning/" TargetMode="Externa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hyperlink" Target="http://hmppsintranet.org.uk/uploads/estates-key-principles-design-guide.pdf" TargetMode="External"/><Relationship Id="rId7" Type="http://schemas.openxmlformats.org/officeDocument/2006/relationships/image" Target="../media/image15.png"/><Relationship Id="rId2" Type="http://schemas.openxmlformats.org/officeDocument/2006/relationships/hyperlink" Target="https://welcome-hub.hmppsintranet.org.uk/my-work/my-workplace-and-technology/snapshot-estates/" TargetMode="External"/><Relationship Id="rId1" Type="http://schemas.openxmlformats.org/officeDocument/2006/relationships/slideLayout" Target="../slideLayouts/slideLayout5.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8" Type="http://schemas.openxmlformats.org/officeDocument/2006/relationships/hyperlink" Target="https://welcome-hub.hmppsintranet.org.uk/working-together/" TargetMode="External"/><Relationship Id="rId3" Type="http://schemas.openxmlformats.org/officeDocument/2006/relationships/hyperlink" Target="https://welcome-hub.hmppsintranet.org.uk/up-to-speed/" TargetMode="External"/><Relationship Id="rId7" Type="http://schemas.openxmlformats.org/officeDocument/2006/relationships/hyperlink" Target="https://welcome-hub.hmppsintranet.org.uk/who-we-are/"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hyperlink" Target="https://welcome-hub.hmppsintranet.org.uk/archive-of-pages-post-unification/" TargetMode="External"/><Relationship Id="rId5" Type="http://schemas.openxmlformats.org/officeDocument/2006/relationships/hyperlink" Target="https://welcome-hub.hmppsintranet.org.uk/my-work/" TargetMode="External"/><Relationship Id="rId4" Type="http://schemas.openxmlformats.org/officeDocument/2006/relationships/image" Target="../media/image17.png"/><Relationship Id="rId9" Type="http://schemas.openxmlformats.org/officeDocument/2006/relationships/hyperlink" Target="https://welcome-hub.hmppsintranet.org.uk/contact-u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hyperlink" Target="https://bit.ly/CSPS2021" TargetMode="External"/><Relationship Id="rId4" Type="http://schemas.openxmlformats.org/officeDocument/2006/relationships/image" Target="../media/image20.svg"/></Relationships>
</file>

<file path=ppt/slides/_rels/slide19.xml.rels><?xml version="1.0" encoding="UTF-8" standalone="yes"?>
<Relationships xmlns="http://schemas.openxmlformats.org/package/2006/relationships"><Relationship Id="rId3" Type="http://schemas.openxmlformats.org/officeDocument/2006/relationships/hyperlink" Target="https://welcome-hub.hmppsintranet.org.uk/up-to-speed/probation-publications/refer-monitor-digital-service-round-up-september/" TargetMode="External"/><Relationship Id="rId2" Type="http://schemas.openxmlformats.org/officeDocument/2006/relationships/hyperlink" Target="https://welcome-hub.hmppsintranet.org.uk/my-work/my-service/commissioned-rehabilitative-services/your-learning-probation-practitioners-and-contract-managers/" TargetMode="Externa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elcome-hub.hmppsintranet.org.uk/my-work/my-workplace-and-technology/ms-teams-voice-user-guides/"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mailto:PRP_TeamsTelephony@justice.gov.uk"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elcome-hub.hmppsintranet.org.uk/my-work/my-performance-learning-and-development/how-to-access-mylearning/" TargetMode="Externa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hmpps.myhub.sscl.com/hr-and-pay/how-staff-work/competency-based-pay-progression-framework-cbf-nps/useful-documents" TargetMode="Externa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hyperlink" Target="mailto:probationworkforcemodelling@justice.gov.uk" TargetMode="Externa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hyperlink" Target="https://welcome-hub.hmppsintranet.org.uk/my-work/my-workplace-and-technology/"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5.xml"/><Relationship Id="rId5" Type="http://schemas.openxmlformats.org/officeDocument/2006/relationships/image" Target="../media/image29.sv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959745/HMPPS_-_The_Target_Operating_Model_for_the_Future_of_Probation_Services_in_England___Wales_-__English__-_09-02-2021.pdf" TargetMode="Externa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hyperlink" Target="https://welcome-hub.hmppsintranet.org.uk/my-work/my-service/commissioned-rehabilitative-services/your-learning-probation-practitioners-and-contract-managers/" TargetMode="Externa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equip-portal.rocstac.com/ctrlwebisapi.dll?__id=webMyTopics.searchOne&amp;k=1545&amp;as_sfid=AAAAAAUxGRXNaUdX64yyf9E_2fInS-PN0WBCwwgCYbZA9RZsGZVe28jq2pLUD78gydcikDESbp0kUtj6zC2-ZwqJ8_Apo_95thVUJHeqV14vMOFd_Hv7bT6p92dW0Gsl7-1cgO0%3D&amp;as_fid=0bb5f651783cb45a0d4b24adbfee66eae73485af" TargetMode="External"/><Relationship Id="rId2" Type="http://schemas.openxmlformats.org/officeDocument/2006/relationships/hyperlink" Target="https://welcome-hub.hmppsintranet.org.uk/my-work/my-service/unified-tiering-model/" TargetMode="Externa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elcome-hub.hmppsintranet.org.uk/my-work/my-workplace-and-technology/" TargetMode="External"/><Relationship Id="rId2" Type="http://schemas.openxmlformats.org/officeDocument/2006/relationships/hyperlink" Target="https://assets.publishing.service.gov.uk/government/uploads/system/uploads/attachment_data/file/959745/HMPPS_-_The_Target_Operating_Model_for_the_Future_of_Probation_Services_in_England___Wales_-__English__-_09-02-2021.pdf" TargetMode="External"/><Relationship Id="rId1" Type="http://schemas.openxmlformats.org/officeDocument/2006/relationships/slideLayout" Target="../slideLayouts/slideLayout5.xml"/><Relationship Id="rId6" Type="http://schemas.openxmlformats.org/officeDocument/2006/relationships/hyperlink" Target="https://welcome-hub.hmppsintranet.org.uk/wp-content/uploads/2021/09/Mixed-Caseloads-Staff-FAQ-FINAL.pdf" TargetMode="External"/><Relationship Id="rId5" Type="http://schemas.openxmlformats.org/officeDocument/2006/relationships/hyperlink" Target="https://welcome-hub.hmppsintranet.org.uk/my-work/my-service/unified-tiering-model/" TargetMode="External"/><Relationship Id="rId4" Type="http://schemas.openxmlformats.org/officeDocument/2006/relationships/hyperlink" Target="ttps://welcome-hub.hmppsintranet.org.uk/my-work/my-workplace-and-technology/snapshot-estat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B5547-F2F2-0544-B4A7-1C6558521DED}"/>
              </a:ext>
            </a:extLst>
          </p:cNvPr>
          <p:cNvSpPr>
            <a:spLocks noGrp="1"/>
          </p:cNvSpPr>
          <p:nvPr>
            <p:ph type="title"/>
          </p:nvPr>
        </p:nvSpPr>
        <p:spPr>
          <a:xfrm>
            <a:off x="439293" y="2791313"/>
            <a:ext cx="11313413" cy="535648"/>
          </a:xfrm>
        </p:spPr>
        <p:txBody>
          <a:bodyPr>
            <a:normAutofit fontScale="90000"/>
          </a:bodyPr>
          <a:lstStyle/>
          <a:p>
            <a:pPr algn="ctr"/>
            <a:r>
              <a:rPr lang="en-US" dirty="0"/>
              <a:t>October 2021 Regional Team Briefing </a:t>
            </a:r>
          </a:p>
        </p:txBody>
      </p:sp>
      <p:pic>
        <p:nvPicPr>
          <p:cNvPr id="4" name="Graphic 3" descr="Marker">
            <a:extLst>
              <a:ext uri="{FF2B5EF4-FFF2-40B4-BE49-F238E27FC236}">
                <a16:creationId xmlns:a16="http://schemas.microsoft.com/office/drawing/2014/main" id="{3A807903-4187-4AA2-A6C4-43F709B8F69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4427" y="4113464"/>
            <a:ext cx="1624396" cy="1624396"/>
          </a:xfrm>
          <a:prstGeom prst="rect">
            <a:avLst/>
          </a:prstGeom>
        </p:spPr>
      </p:pic>
      <p:sp>
        <p:nvSpPr>
          <p:cNvPr id="5" name="TextBox 4">
            <a:extLst>
              <a:ext uri="{FF2B5EF4-FFF2-40B4-BE49-F238E27FC236}">
                <a16:creationId xmlns:a16="http://schemas.microsoft.com/office/drawing/2014/main" id="{B925B827-AA16-4EC6-8E3C-528477FEFE5D}"/>
              </a:ext>
            </a:extLst>
          </p:cNvPr>
          <p:cNvSpPr txBox="1"/>
          <p:nvPr/>
        </p:nvSpPr>
        <p:spPr>
          <a:xfrm>
            <a:off x="218439" y="5663606"/>
            <a:ext cx="1736373" cy="400110"/>
          </a:xfrm>
          <a:prstGeom prst="rect">
            <a:avLst/>
          </a:prstGeom>
          <a:noFill/>
        </p:spPr>
        <p:txBody>
          <a:bodyPr wrap="non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1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a:t>
            </a:r>
            <a:r>
              <a:rPr kumimoji="0" lang="en-GB" sz="20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Insert region</a:t>
            </a:r>
            <a:r>
              <a:rPr kumimoji="0" lang="en-GB" sz="1800" b="0" i="0" u="none" strike="noStrike" kern="1200" cap="none" spc="0" normalizeH="0" baseline="0" noProof="0" dirty="0">
                <a:ln>
                  <a:noFill/>
                </a:ln>
                <a:solidFill>
                  <a:prstClr val="black"/>
                </a:solidFill>
                <a:effectLst/>
                <a:highlight>
                  <a:srgbClr val="FFFF00"/>
                </a:highlight>
                <a:uLnTx/>
                <a:uFillTx/>
                <a:latin typeface="Arial" panose="020B0604020202020204" pitchFamily="34" charset="0"/>
                <a:ea typeface="+mn-ea"/>
                <a:cs typeface="+mn-cs"/>
              </a:rPr>
              <a:t>]</a:t>
            </a:r>
          </a:p>
        </p:txBody>
      </p:sp>
    </p:spTree>
    <p:extLst>
      <p:ext uri="{BB962C8B-B14F-4D97-AF65-F5344CB8AC3E}">
        <p14:creationId xmlns:p14="http://schemas.microsoft.com/office/powerpoint/2010/main" val="3696981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a:xfrm>
            <a:off x="716757" y="418868"/>
            <a:ext cx="10743406" cy="630470"/>
          </a:xfrm>
        </p:spPr>
        <p:txBody>
          <a:bodyPr/>
          <a:lstStyle/>
          <a:p>
            <a:r>
              <a:rPr lang="en-GB" dirty="0"/>
              <a:t>Mixed caseloads operationalised</a:t>
            </a:r>
          </a:p>
        </p:txBody>
      </p:sp>
      <p:sp>
        <p:nvSpPr>
          <p:cNvPr id="3" name="Content Placeholder 2">
            <a:extLst>
              <a:ext uri="{FF2B5EF4-FFF2-40B4-BE49-F238E27FC236}">
                <a16:creationId xmlns:a16="http://schemas.microsoft.com/office/drawing/2014/main" id="{CDEC7E55-3EB6-4375-82EF-1881CA5BB3D8}"/>
              </a:ext>
            </a:extLst>
          </p:cNvPr>
          <p:cNvSpPr>
            <a:spLocks noGrp="1"/>
          </p:cNvSpPr>
          <p:nvPr>
            <p:ph idx="1"/>
          </p:nvPr>
        </p:nvSpPr>
        <p:spPr>
          <a:xfrm>
            <a:off x="716758" y="1030288"/>
            <a:ext cx="5817392" cy="5408612"/>
          </a:xfrm>
        </p:spPr>
        <p:txBody>
          <a:bodyPr/>
          <a:lstStyle/>
          <a:p>
            <a:pPr marL="342900" indent="-342900">
              <a:buFont typeface="Arial" panose="020B0604020202020204" pitchFamily="34" charset="0"/>
              <a:buChar char="•"/>
            </a:pPr>
            <a:r>
              <a:rPr lang="en-GB" sz="2000" dirty="0"/>
              <a:t>Following our unification, former NPS staff have continued to manage high risk cases and other cases meeting legacy NPS allocation criteria and former CRC staff have continued to manage low and medium risk cases</a:t>
            </a:r>
          </a:p>
          <a:p>
            <a:pPr marL="342900" indent="-342900">
              <a:buFont typeface="Arial" panose="020B0604020202020204" pitchFamily="34" charset="0"/>
              <a:buChar char="•"/>
            </a:pPr>
            <a:r>
              <a:rPr lang="en-GB" sz="2000" dirty="0"/>
              <a:t>Given the imbalance in some caseloads and operational capacity issues, we are keen to distribute cases more evenly across our Probation Service </a:t>
            </a:r>
          </a:p>
          <a:p>
            <a:pPr marL="342900" indent="-342900">
              <a:buFont typeface="Arial" panose="020B0604020202020204" pitchFamily="34" charset="0"/>
              <a:buChar char="•"/>
            </a:pPr>
            <a:r>
              <a:rPr lang="en-GB" sz="2000" dirty="0"/>
              <a:t>Initial steps have been agreed to mix caseloads through new case allocations and the movement of existing cases where agreed criteria are met  </a:t>
            </a:r>
          </a:p>
          <a:p>
            <a:pPr marL="342900" indent="-342900">
              <a:buFont typeface="Arial" panose="020B0604020202020204" pitchFamily="34" charset="0"/>
              <a:buChar char="•"/>
            </a:pPr>
            <a:r>
              <a:rPr lang="en-GB" sz="2000" dirty="0"/>
              <a:t>This will support regions to begin to mix caseloads gradually and to address operational capacity issues</a:t>
            </a:r>
          </a:p>
          <a:p>
            <a:pPr marL="342900" indent="-342900">
              <a:buFont typeface="Arial" panose="020B0604020202020204" pitchFamily="34" charset="0"/>
              <a:buChar char="•"/>
            </a:pPr>
            <a:r>
              <a:rPr lang="en-GB" sz="2000" dirty="0"/>
              <a:t>Our </a:t>
            </a:r>
            <a:r>
              <a:rPr lang="en-GB" sz="2000" dirty="0">
                <a:hlinkClick r:id="rId2"/>
              </a:rPr>
              <a:t>Staff FAQ </a:t>
            </a:r>
            <a:r>
              <a:rPr lang="en-GB" sz="2000" dirty="0"/>
              <a:t>offer you more information </a:t>
            </a:r>
          </a:p>
          <a:p>
            <a:endParaRPr lang="en-GB" sz="2000" dirty="0"/>
          </a:p>
        </p:txBody>
      </p:sp>
      <p:pic>
        <p:nvPicPr>
          <p:cNvPr id="6" name="Picture 6">
            <a:extLst>
              <a:ext uri="{FF2B5EF4-FFF2-40B4-BE49-F238E27FC236}">
                <a16:creationId xmlns:a16="http://schemas.microsoft.com/office/drawing/2014/main" id="{765307EB-0A50-470D-A315-BE3740345F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6250" y="1068388"/>
            <a:ext cx="5046662" cy="4538033"/>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BD28BEB-8FD9-43A8-9B3C-65562BF6FDA1}"/>
              </a:ext>
            </a:extLst>
          </p:cNvPr>
          <p:cNvSpPr>
            <a:spLocks noGrp="1"/>
          </p:cNvSpPr>
          <p:nvPr>
            <p:ph type="sldNum" sz="quarter" idx="12"/>
          </p:nvPr>
        </p:nvSpPr>
        <p:spPr>
          <a:xfrm>
            <a:off x="11596687" y="6296257"/>
            <a:ext cx="436287" cy="365125"/>
          </a:xfrm>
        </p:spPr>
        <p:txBody>
          <a:bodyPr/>
          <a:lstStyle/>
          <a:p>
            <a:fld id="{6BA6D896-E1CD-4198-B852-D6590D56DF76}" type="slidenum">
              <a:rPr lang="en-GB" smtClean="0">
                <a:solidFill>
                  <a:schemeClr val="bg1"/>
                </a:solidFill>
              </a:rPr>
              <a:pPr/>
              <a:t>10</a:t>
            </a:fld>
            <a:endParaRPr lang="en-GB" dirty="0">
              <a:solidFill>
                <a:schemeClr val="bg1"/>
              </a:solidFill>
            </a:endParaRPr>
          </a:p>
        </p:txBody>
      </p:sp>
    </p:spTree>
    <p:extLst>
      <p:ext uri="{BB962C8B-B14F-4D97-AF65-F5344CB8AC3E}">
        <p14:creationId xmlns:p14="http://schemas.microsoft.com/office/powerpoint/2010/main" val="25933586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p:txBody>
          <a:bodyPr/>
          <a:lstStyle/>
          <a:p>
            <a:r>
              <a:rPr lang="en-GB" dirty="0"/>
              <a:t>Two main routes to move to mixed caseloads</a:t>
            </a:r>
          </a:p>
        </p:txBody>
      </p:sp>
      <p:sp>
        <p:nvSpPr>
          <p:cNvPr id="3" name="Content Placeholder 2">
            <a:extLst>
              <a:ext uri="{FF2B5EF4-FFF2-40B4-BE49-F238E27FC236}">
                <a16:creationId xmlns:a16="http://schemas.microsoft.com/office/drawing/2014/main" id="{CDEC7E55-3EB6-4375-82EF-1881CA5BB3D8}"/>
              </a:ext>
            </a:extLst>
          </p:cNvPr>
          <p:cNvSpPr>
            <a:spLocks noGrp="1"/>
          </p:cNvSpPr>
          <p:nvPr>
            <p:ph idx="1"/>
          </p:nvPr>
        </p:nvSpPr>
        <p:spPr>
          <a:xfrm>
            <a:off x="716757" y="1334400"/>
            <a:ext cx="4798218" cy="5009482"/>
          </a:xfrm>
        </p:spPr>
        <p:txBody>
          <a:bodyPr/>
          <a:lstStyle/>
          <a:p>
            <a:pPr marL="342900" indent="-342900">
              <a:buFont typeface="Arial" panose="020B0604020202020204" pitchFamily="34" charset="0"/>
              <a:buChar char="•"/>
            </a:pPr>
            <a:r>
              <a:rPr lang="en-GB" sz="2000" dirty="0"/>
              <a:t>There are two main routes to move to mixed caseloads:</a:t>
            </a:r>
          </a:p>
          <a:p>
            <a:pPr marL="961200" lvl="2" indent="-457200">
              <a:buFont typeface="+mj-lt"/>
              <a:buAutoNum type="arabicPeriod"/>
            </a:pPr>
            <a:r>
              <a:rPr lang="en-GB" sz="2000" dirty="0"/>
              <a:t>The allocation of new cases, in line with the </a:t>
            </a:r>
            <a:r>
              <a:rPr lang="en-GB" sz="2000" dirty="0">
                <a:hlinkClick r:id="rId2"/>
              </a:rPr>
              <a:t>Unified Tiering Model</a:t>
            </a:r>
            <a:r>
              <a:rPr lang="en-GB" sz="2000" dirty="0"/>
              <a:t>, regardless of whether staff are former NPS or CRC staff</a:t>
            </a:r>
          </a:p>
          <a:p>
            <a:pPr marL="961200" lvl="2" indent="-457200">
              <a:buFont typeface="+mj-lt"/>
              <a:buAutoNum type="arabicPeriod"/>
            </a:pPr>
            <a:r>
              <a:rPr lang="en-GB" sz="2000" dirty="0"/>
              <a:t>Reallocating existing cases across former CRC and former NPS staff groups</a:t>
            </a:r>
            <a:endParaRPr lang="en-GB" dirty="0"/>
          </a:p>
          <a:p>
            <a:pPr marL="342900" indent="-342900">
              <a:buFont typeface="Arial" panose="020B0604020202020204" pitchFamily="34" charset="0"/>
              <a:buChar char="•"/>
            </a:pPr>
            <a:endParaRPr lang="en-GB" sz="2000" dirty="0"/>
          </a:p>
          <a:p>
            <a:endParaRPr lang="en-GB" sz="2000" dirty="0"/>
          </a:p>
        </p:txBody>
      </p:sp>
      <p:pic>
        <p:nvPicPr>
          <p:cNvPr id="8" name="Picture 2" descr="Probation Service colleague at work">
            <a:extLst>
              <a:ext uri="{FF2B5EF4-FFF2-40B4-BE49-F238E27FC236}">
                <a16:creationId xmlns:a16="http://schemas.microsoft.com/office/drawing/2014/main" id="{6468DD73-5904-4F2E-B351-50664D17B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05402" y="1362975"/>
            <a:ext cx="6486598" cy="351472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16116C1F-7400-4199-8E1E-FBDD83B59DA6}"/>
              </a:ext>
            </a:extLst>
          </p:cNvPr>
          <p:cNvSpPr>
            <a:spLocks noGrp="1"/>
          </p:cNvSpPr>
          <p:nvPr>
            <p:ph type="sldNum" sz="quarter" idx="12"/>
          </p:nvPr>
        </p:nvSpPr>
        <p:spPr>
          <a:xfrm>
            <a:off x="11596687" y="6296257"/>
            <a:ext cx="476043" cy="365125"/>
          </a:xfrm>
        </p:spPr>
        <p:txBody>
          <a:bodyPr/>
          <a:lstStyle/>
          <a:p>
            <a:fld id="{6BA6D896-E1CD-4198-B852-D6590D56DF76}" type="slidenum">
              <a:rPr lang="en-GB" smtClean="0">
                <a:solidFill>
                  <a:schemeClr val="bg1"/>
                </a:solidFill>
              </a:rPr>
              <a:pPr/>
              <a:t>11</a:t>
            </a:fld>
            <a:endParaRPr lang="en-GB" dirty="0">
              <a:solidFill>
                <a:schemeClr val="bg1"/>
              </a:solidFill>
            </a:endParaRPr>
          </a:p>
        </p:txBody>
      </p:sp>
    </p:spTree>
    <p:extLst>
      <p:ext uri="{BB962C8B-B14F-4D97-AF65-F5344CB8AC3E}">
        <p14:creationId xmlns:p14="http://schemas.microsoft.com/office/powerpoint/2010/main" val="601977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a:xfrm>
            <a:off x="495301" y="454703"/>
            <a:ext cx="10743406" cy="630470"/>
          </a:xfrm>
        </p:spPr>
        <p:txBody>
          <a:bodyPr/>
          <a:lstStyle/>
          <a:p>
            <a:r>
              <a:rPr lang="en-GB" dirty="0"/>
              <a:t>Mixing caseloads through the allocation of new cases</a:t>
            </a:r>
          </a:p>
        </p:txBody>
      </p:sp>
      <p:sp>
        <p:nvSpPr>
          <p:cNvPr id="3" name="Content Placeholder 2">
            <a:extLst>
              <a:ext uri="{FF2B5EF4-FFF2-40B4-BE49-F238E27FC236}">
                <a16:creationId xmlns:a16="http://schemas.microsoft.com/office/drawing/2014/main" id="{CDEC7E55-3EB6-4375-82EF-1881CA5BB3D8}"/>
              </a:ext>
            </a:extLst>
          </p:cNvPr>
          <p:cNvSpPr>
            <a:spLocks noGrp="1"/>
          </p:cNvSpPr>
          <p:nvPr>
            <p:ph idx="1"/>
          </p:nvPr>
        </p:nvSpPr>
        <p:spPr>
          <a:xfrm>
            <a:off x="495301" y="1125770"/>
            <a:ext cx="11377612" cy="5199294"/>
          </a:xfrm>
        </p:spPr>
        <p:txBody>
          <a:bodyPr/>
          <a:lstStyle/>
          <a:p>
            <a:pPr marL="342900" indent="-342900">
              <a:buFont typeface="Arial" panose="020B0604020202020204" pitchFamily="34" charset="0"/>
              <a:buChar char="•"/>
            </a:pPr>
            <a:r>
              <a:rPr lang="en-GB" sz="2000" dirty="0"/>
              <a:t>Former CRC and NPS staff may begin to take on the management of more mixed and varied caseloads after they have completed and are applying the learning and development modules relevant to the type of case</a:t>
            </a:r>
          </a:p>
          <a:p>
            <a:pPr marL="342900" indent="-342900">
              <a:buFont typeface="Arial" panose="020B0604020202020204" pitchFamily="34" charset="0"/>
              <a:buChar char="•"/>
            </a:pPr>
            <a:r>
              <a:rPr lang="en-GB" sz="2000" dirty="0"/>
              <a:t>Line manager assessment of previous experience and the application of learning and development modules is essential for all staff</a:t>
            </a:r>
          </a:p>
          <a:p>
            <a:pPr marL="342900" indent="-342900">
              <a:buFont typeface="Arial" panose="020B0604020202020204" pitchFamily="34" charset="0"/>
              <a:buChar char="•"/>
            </a:pPr>
            <a:r>
              <a:rPr lang="en-GB" sz="2000" dirty="0" err="1"/>
              <a:t>ViSOR</a:t>
            </a:r>
            <a:r>
              <a:rPr lang="en-GB" sz="2000" dirty="0"/>
              <a:t> cases may be allocated to a non </a:t>
            </a:r>
            <a:r>
              <a:rPr lang="en-GB" sz="2000" dirty="0" err="1"/>
              <a:t>ViSOR</a:t>
            </a:r>
            <a:r>
              <a:rPr lang="en-GB" sz="2000" dirty="0"/>
              <a:t> vetted / trained member of staff, provided they can access </a:t>
            </a:r>
            <a:r>
              <a:rPr lang="en-GB" sz="2000" dirty="0" err="1"/>
              <a:t>ViSOR</a:t>
            </a:r>
            <a:r>
              <a:rPr lang="en-GB" sz="2000" dirty="0"/>
              <a:t> information via a vetted and trained individual within their Probation Delivery Unit, or dedicated </a:t>
            </a:r>
            <a:r>
              <a:rPr lang="en-GB" sz="2000" dirty="0" err="1"/>
              <a:t>ViSOR</a:t>
            </a:r>
            <a:r>
              <a:rPr lang="en-GB" sz="2000" dirty="0"/>
              <a:t> team, where established</a:t>
            </a:r>
          </a:p>
          <a:p>
            <a:pPr marL="342900" indent="-342900">
              <a:buFont typeface="Arial" panose="020B0604020202020204" pitchFamily="34" charset="0"/>
              <a:buChar char="•"/>
            </a:pPr>
            <a:r>
              <a:rPr lang="en-GB" sz="2000" dirty="0"/>
              <a:t>Any decision to allocate a legacy NPS case to a former CRC member of staff, or vice versa, should be agreed by an SPO or above, and a management oversight entry added to nDelius</a:t>
            </a:r>
          </a:p>
          <a:p>
            <a:pPr marL="342900" indent="-342900">
              <a:buFont typeface="Arial" panose="020B0604020202020204" pitchFamily="34" charset="0"/>
              <a:buChar char="•"/>
            </a:pPr>
            <a:r>
              <a:rPr lang="en-GB" sz="2000" dirty="0"/>
              <a:t>Regions should consider prioritising the reallocation of cases from PSOs to POs where cases are not held in accordance with the </a:t>
            </a:r>
            <a:r>
              <a:rPr lang="en-GB" sz="2000" dirty="0">
                <a:hlinkClick r:id="rId2"/>
              </a:rPr>
              <a:t>Unified Tiering Model</a:t>
            </a:r>
            <a:endParaRPr lang="en-GB" sz="2000" dirty="0"/>
          </a:p>
          <a:p>
            <a:pPr marL="342900" indent="-342900">
              <a:buFont typeface="Arial" panose="020B0604020202020204" pitchFamily="34" charset="0"/>
              <a:buChar char="•"/>
            </a:pPr>
            <a:r>
              <a:rPr lang="en-GB" sz="2000" dirty="0"/>
              <a:t>Implications related to </a:t>
            </a:r>
            <a:r>
              <a:rPr lang="en-GB" sz="2000" dirty="0" err="1"/>
              <a:t>OMiC</a:t>
            </a:r>
            <a:r>
              <a:rPr lang="en-GB" sz="2000" dirty="0"/>
              <a:t> should be understood and the guidance in our </a:t>
            </a:r>
            <a:r>
              <a:rPr lang="en-GB" sz="2000" dirty="0">
                <a:hlinkClick r:id="rId3"/>
              </a:rPr>
              <a:t>Staff FAQ</a:t>
            </a:r>
            <a:r>
              <a:rPr lang="en-GB" sz="2000" dirty="0"/>
              <a:t> followed</a:t>
            </a:r>
          </a:p>
          <a:p>
            <a:pPr marL="342900" indent="-342900">
              <a:buFont typeface="Arial" panose="020B0604020202020204" pitchFamily="34" charset="0"/>
              <a:buChar char="•"/>
            </a:pPr>
            <a:r>
              <a:rPr lang="en-GB" sz="2000" dirty="0"/>
              <a:t>Regions serviced by the Professional Service Centre will need to take into account specific implications of mixing caseloads;  see our </a:t>
            </a:r>
            <a:r>
              <a:rPr lang="en-GB" sz="2000" dirty="0">
                <a:hlinkClick r:id="rId3"/>
              </a:rPr>
              <a:t>Staff FAQ </a:t>
            </a:r>
            <a:r>
              <a:rPr lang="en-GB" sz="2000" dirty="0"/>
              <a:t>for further guidance</a:t>
            </a:r>
          </a:p>
          <a:p>
            <a:pPr marL="342900" indent="-342900">
              <a:buFont typeface="Arial" panose="020B0604020202020204" pitchFamily="34" charset="0"/>
              <a:buChar char="•"/>
            </a:pPr>
            <a:endParaRPr lang="en-GB" sz="2000" dirty="0"/>
          </a:p>
        </p:txBody>
      </p:sp>
      <p:sp>
        <p:nvSpPr>
          <p:cNvPr id="4" name="Slide Number Placeholder 3">
            <a:extLst>
              <a:ext uri="{FF2B5EF4-FFF2-40B4-BE49-F238E27FC236}">
                <a16:creationId xmlns:a16="http://schemas.microsoft.com/office/drawing/2014/main" id="{708F2F55-ED13-4E25-83A2-B00607A99255}"/>
              </a:ext>
            </a:extLst>
          </p:cNvPr>
          <p:cNvSpPr>
            <a:spLocks noGrp="1"/>
          </p:cNvSpPr>
          <p:nvPr>
            <p:ph type="sldNum" sz="quarter" idx="12"/>
          </p:nvPr>
        </p:nvSpPr>
        <p:spPr>
          <a:xfrm>
            <a:off x="11596687" y="6296257"/>
            <a:ext cx="502548" cy="365125"/>
          </a:xfrm>
        </p:spPr>
        <p:txBody>
          <a:bodyPr/>
          <a:lstStyle/>
          <a:p>
            <a:fld id="{6BA6D896-E1CD-4198-B852-D6590D56DF76}" type="slidenum">
              <a:rPr lang="en-GB" smtClean="0">
                <a:solidFill>
                  <a:schemeClr val="bg1"/>
                </a:solidFill>
              </a:rPr>
              <a:pPr/>
              <a:t>12</a:t>
            </a:fld>
            <a:endParaRPr lang="en-GB" dirty="0">
              <a:solidFill>
                <a:schemeClr val="bg1"/>
              </a:solidFill>
            </a:endParaRPr>
          </a:p>
        </p:txBody>
      </p:sp>
    </p:spTree>
    <p:extLst>
      <p:ext uri="{BB962C8B-B14F-4D97-AF65-F5344CB8AC3E}">
        <p14:creationId xmlns:p14="http://schemas.microsoft.com/office/powerpoint/2010/main" val="2828649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F5BA42-0350-4598-97A0-E96FDD401917}"/>
              </a:ext>
            </a:extLst>
          </p:cNvPr>
          <p:cNvSpPr>
            <a:spLocks noGrp="1"/>
          </p:cNvSpPr>
          <p:nvPr>
            <p:ph type="title"/>
          </p:nvPr>
        </p:nvSpPr>
        <p:spPr/>
        <p:txBody>
          <a:bodyPr/>
          <a:lstStyle/>
          <a:p>
            <a:r>
              <a:rPr lang="en-GB" dirty="0"/>
              <a:t>Mixing caseloads through the reallocation of existing cases </a:t>
            </a:r>
          </a:p>
        </p:txBody>
      </p:sp>
      <p:sp>
        <p:nvSpPr>
          <p:cNvPr id="3" name="Content Placeholder 2">
            <a:extLst>
              <a:ext uri="{FF2B5EF4-FFF2-40B4-BE49-F238E27FC236}">
                <a16:creationId xmlns:a16="http://schemas.microsoft.com/office/drawing/2014/main" id="{4149B5A7-16F0-4DA3-92C1-E897633B0E93}"/>
              </a:ext>
            </a:extLst>
          </p:cNvPr>
          <p:cNvSpPr>
            <a:spLocks noGrp="1"/>
          </p:cNvSpPr>
          <p:nvPr>
            <p:ph idx="1"/>
          </p:nvPr>
        </p:nvSpPr>
        <p:spPr>
          <a:xfrm>
            <a:off x="724800" y="1145488"/>
            <a:ext cx="11148112" cy="5198394"/>
          </a:xfrm>
        </p:spPr>
        <p:txBody>
          <a:bodyPr/>
          <a:lstStyle/>
          <a:p>
            <a:pPr marL="342900" indent="-342900">
              <a:buFont typeface="Arial" panose="020B0604020202020204" pitchFamily="34" charset="0"/>
              <a:buChar char="•"/>
            </a:pPr>
            <a:r>
              <a:rPr lang="en-GB" sz="2000" dirty="0"/>
              <a:t>Mixing caseloads through the reallocation of existing cases across former CRC and former NPS staff should take place after the CRC team migration into Probation Delivery Unit structures is complete for the region</a:t>
            </a:r>
          </a:p>
          <a:p>
            <a:pPr marL="342900" indent="-342900">
              <a:buFont typeface="Arial" panose="020B0604020202020204" pitchFamily="34" charset="0"/>
              <a:buChar char="•"/>
            </a:pPr>
            <a:r>
              <a:rPr lang="en-GB" sz="2000" dirty="0"/>
              <a:t>Guidance outlined in the previous slide on mixing caseloads through the allocation of new cases applies for the reallocation of existing cases</a:t>
            </a:r>
          </a:p>
          <a:p>
            <a:pPr marL="342900" indent="-342900">
              <a:buFont typeface="Arial" panose="020B0604020202020204" pitchFamily="34" charset="0"/>
              <a:buChar char="•"/>
            </a:pPr>
            <a:r>
              <a:rPr lang="en-GB" sz="2000" dirty="0"/>
              <a:t>If the reallocation of existing cases is required in response to workload concerns before migration, the reallocation of existing cases across staff groups should only take place before the four week window ahead of digital migration for the region;  additionally, a number of controls need to be put in place:</a:t>
            </a:r>
          </a:p>
          <a:p>
            <a:pPr marL="846900" lvl="2" indent="-342900"/>
            <a:r>
              <a:rPr lang="en-GB" sz="2000" dirty="0"/>
              <a:t>PDU and team structures remain the same</a:t>
            </a:r>
          </a:p>
          <a:p>
            <a:pPr marL="846900" lvl="2" indent="-342900"/>
            <a:r>
              <a:rPr lang="en-GB" sz="2000" dirty="0"/>
              <a:t>Cases move, not staff</a:t>
            </a:r>
          </a:p>
          <a:p>
            <a:pPr marL="846900" lvl="2" indent="-342900"/>
            <a:r>
              <a:rPr lang="en-GB" sz="2000" dirty="0"/>
              <a:t>Moves are coordinated by a regional SPOC</a:t>
            </a:r>
          </a:p>
          <a:p>
            <a:pPr marL="846900" lvl="2" indent="-342900"/>
            <a:r>
              <a:rPr lang="en-GB" sz="2000" dirty="0"/>
              <a:t>The regional SPOC will keep a record of any moves of existing cases ahead of migration</a:t>
            </a:r>
          </a:p>
          <a:p>
            <a:pPr marL="846900" lvl="2" indent="-342900"/>
            <a:r>
              <a:rPr lang="en-GB" sz="2000" dirty="0"/>
              <a:t>Any such moves should only be undertaken where other dependencies have been addressed, such as learning and development</a:t>
            </a:r>
          </a:p>
          <a:p>
            <a:endParaRPr lang="en-GB" sz="2000" dirty="0"/>
          </a:p>
        </p:txBody>
      </p:sp>
      <p:sp>
        <p:nvSpPr>
          <p:cNvPr id="5" name="Slide Number Placeholder 4">
            <a:extLst>
              <a:ext uri="{FF2B5EF4-FFF2-40B4-BE49-F238E27FC236}">
                <a16:creationId xmlns:a16="http://schemas.microsoft.com/office/drawing/2014/main" id="{E891BD5D-B0A2-41D1-8BD4-BF7F964F2C81}"/>
              </a:ext>
            </a:extLst>
          </p:cNvPr>
          <p:cNvSpPr>
            <a:spLocks noGrp="1"/>
          </p:cNvSpPr>
          <p:nvPr>
            <p:ph type="sldNum" sz="quarter" idx="12"/>
          </p:nvPr>
        </p:nvSpPr>
        <p:spPr>
          <a:xfrm>
            <a:off x="11596687" y="6296257"/>
            <a:ext cx="481013" cy="365125"/>
          </a:xfrm>
        </p:spPr>
        <p:txBody>
          <a:bodyPr/>
          <a:lstStyle/>
          <a:p>
            <a:fld id="{6BA6D896-E1CD-4198-B852-D6590D56DF76}" type="slidenum">
              <a:rPr lang="en-GB" smtClean="0">
                <a:solidFill>
                  <a:schemeClr val="bg1"/>
                </a:solidFill>
              </a:rPr>
              <a:pPr/>
              <a:t>13</a:t>
            </a:fld>
            <a:endParaRPr lang="en-GB" dirty="0">
              <a:solidFill>
                <a:schemeClr val="bg1"/>
              </a:solidFill>
            </a:endParaRPr>
          </a:p>
        </p:txBody>
      </p:sp>
    </p:spTree>
    <p:extLst>
      <p:ext uri="{BB962C8B-B14F-4D97-AF65-F5344CB8AC3E}">
        <p14:creationId xmlns:p14="http://schemas.microsoft.com/office/powerpoint/2010/main" val="28867942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a:xfrm>
            <a:off x="724800" y="685800"/>
            <a:ext cx="10743406" cy="630470"/>
          </a:xfrm>
        </p:spPr>
        <p:txBody>
          <a:bodyPr/>
          <a:lstStyle/>
          <a:p>
            <a:r>
              <a:rPr lang="en-GB" dirty="0"/>
              <a:t>Learning and development activity enabling staff to manage mixed caseloads </a:t>
            </a:r>
            <a:br>
              <a:rPr lang="en-GB" dirty="0"/>
            </a:br>
            <a:endParaRPr lang="en-GB" dirty="0"/>
          </a:p>
        </p:txBody>
      </p:sp>
      <p:sp>
        <p:nvSpPr>
          <p:cNvPr id="3" name="Content Placeholder 2">
            <a:extLst>
              <a:ext uri="{FF2B5EF4-FFF2-40B4-BE49-F238E27FC236}">
                <a16:creationId xmlns:a16="http://schemas.microsoft.com/office/drawing/2014/main" id="{CDEC7E55-3EB6-4375-82EF-1881CA5BB3D8}"/>
              </a:ext>
            </a:extLst>
          </p:cNvPr>
          <p:cNvSpPr>
            <a:spLocks noGrp="1"/>
          </p:cNvSpPr>
          <p:nvPr>
            <p:ph idx="1"/>
          </p:nvPr>
        </p:nvSpPr>
        <p:spPr>
          <a:xfrm>
            <a:off x="724800" y="1316270"/>
            <a:ext cx="10742400" cy="5009482"/>
          </a:xfrm>
        </p:spPr>
        <p:txBody>
          <a:bodyPr/>
          <a:lstStyle/>
          <a:p>
            <a:pPr marL="342900" indent="-342900">
              <a:buFont typeface="Arial" panose="020B0604020202020204" pitchFamily="34" charset="0"/>
              <a:buChar char="•"/>
            </a:pPr>
            <a:r>
              <a:rPr lang="en-GB" sz="2000" dirty="0"/>
              <a:t>A range of learning and development activity is available for all former NPS and CRC staff to support their ability to take on mixed and varied caseloads;  please see the </a:t>
            </a:r>
            <a:r>
              <a:rPr lang="en-GB" sz="2000" u="sng" dirty="0">
                <a:hlinkClick r:id="rId2"/>
              </a:rPr>
              <a:t>Probation Hub</a:t>
            </a:r>
            <a:r>
              <a:rPr lang="en-GB" sz="2000" dirty="0"/>
              <a:t> </a:t>
            </a:r>
          </a:p>
          <a:p>
            <a:pPr marL="342900" indent="-342900">
              <a:buFont typeface="Arial" panose="020B0604020202020204" pitchFamily="34" charset="0"/>
              <a:buChar char="•"/>
            </a:pPr>
            <a:r>
              <a:rPr lang="en-GB" sz="2000" dirty="0"/>
              <a:t>We expect Multi Agency Public Protection Arrangements (MAPPA) learning and development to be available in the coming weeks  </a:t>
            </a:r>
          </a:p>
          <a:p>
            <a:pPr marL="342900" indent="-342900">
              <a:buFont typeface="Arial" panose="020B0604020202020204" pitchFamily="34" charset="0"/>
              <a:buChar char="•"/>
            </a:pPr>
            <a:r>
              <a:rPr lang="en-GB" sz="2000" dirty="0"/>
              <a:t>Staff may begin to take on the management of more mixed and varied caseloads after they have completed and are applying the learning and development modules relevant to the type of case  </a:t>
            </a:r>
          </a:p>
          <a:p>
            <a:pPr marL="342900" indent="-342900">
              <a:buFont typeface="Arial" panose="020B0604020202020204" pitchFamily="34" charset="0"/>
              <a:buChar char="•"/>
            </a:pPr>
            <a:r>
              <a:rPr lang="en-GB" sz="2000" dirty="0"/>
              <a:t>Line manager assessment of previous experience and the application of learning and development modules is essential for all staff taking on the management of more mixed and varied caseloads  </a:t>
            </a:r>
          </a:p>
          <a:p>
            <a:pPr marL="342900" indent="-342900">
              <a:buFont typeface="Arial" panose="020B0604020202020204" pitchFamily="34" charset="0"/>
              <a:buChar char="•"/>
            </a:pPr>
            <a:r>
              <a:rPr lang="en-GB" sz="2000" dirty="0"/>
              <a:t>Staff will be required to complete learning and development to support the move to mixed caseloads in accordance with regional plans and timescales</a:t>
            </a:r>
          </a:p>
          <a:p>
            <a:pPr marL="342900" indent="-342900">
              <a:buFont typeface="Arial" panose="020B0604020202020204" pitchFamily="34" charset="0"/>
              <a:buChar char="•"/>
            </a:pPr>
            <a:r>
              <a:rPr lang="en-GB" sz="2000" dirty="0"/>
              <a:t>Our </a:t>
            </a:r>
            <a:r>
              <a:rPr lang="en-GB" sz="2000" dirty="0">
                <a:hlinkClick r:id="rId3"/>
              </a:rPr>
              <a:t>Staff FAQ </a:t>
            </a:r>
            <a:r>
              <a:rPr lang="en-GB" sz="2000" dirty="0"/>
              <a:t>offer you more information </a:t>
            </a:r>
          </a:p>
          <a:p>
            <a:endParaRPr lang="en-GB" sz="2000" dirty="0"/>
          </a:p>
          <a:p>
            <a:pPr marL="342900" indent="-342900">
              <a:buFont typeface="Arial" panose="020B0604020202020204" pitchFamily="34" charset="0"/>
              <a:buChar char="•"/>
            </a:pPr>
            <a:endParaRPr lang="en-GB" sz="2000" dirty="0"/>
          </a:p>
        </p:txBody>
      </p:sp>
      <p:sp>
        <p:nvSpPr>
          <p:cNvPr id="4" name="Slide Number Placeholder 3">
            <a:extLst>
              <a:ext uri="{FF2B5EF4-FFF2-40B4-BE49-F238E27FC236}">
                <a16:creationId xmlns:a16="http://schemas.microsoft.com/office/drawing/2014/main" id="{9E10FD04-F65E-4B84-868B-E5F965A75D14}"/>
              </a:ext>
            </a:extLst>
          </p:cNvPr>
          <p:cNvSpPr>
            <a:spLocks noGrp="1"/>
          </p:cNvSpPr>
          <p:nvPr>
            <p:ph type="sldNum" sz="quarter" idx="12"/>
          </p:nvPr>
        </p:nvSpPr>
        <p:spPr>
          <a:xfrm>
            <a:off x="11596687" y="6296257"/>
            <a:ext cx="528638" cy="365125"/>
          </a:xfrm>
        </p:spPr>
        <p:txBody>
          <a:bodyPr/>
          <a:lstStyle/>
          <a:p>
            <a:fld id="{6BA6D896-E1CD-4198-B852-D6590D56DF76}" type="slidenum">
              <a:rPr lang="en-GB" smtClean="0">
                <a:solidFill>
                  <a:schemeClr val="bg1"/>
                </a:solidFill>
              </a:rPr>
              <a:pPr/>
              <a:t>14</a:t>
            </a:fld>
            <a:endParaRPr lang="en-GB" dirty="0">
              <a:solidFill>
                <a:schemeClr val="bg1"/>
              </a:solidFill>
            </a:endParaRPr>
          </a:p>
        </p:txBody>
      </p:sp>
    </p:spTree>
    <p:extLst>
      <p:ext uri="{BB962C8B-B14F-4D97-AF65-F5344CB8AC3E}">
        <p14:creationId xmlns:p14="http://schemas.microsoft.com/office/powerpoint/2010/main" val="35562483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p:txBody>
          <a:bodyPr/>
          <a:lstStyle/>
          <a:p>
            <a:r>
              <a:rPr lang="en-GB" dirty="0" err="1"/>
              <a:t>ViSOR</a:t>
            </a:r>
            <a:r>
              <a:rPr lang="en-GB" dirty="0"/>
              <a:t> vetting </a:t>
            </a:r>
          </a:p>
        </p:txBody>
      </p:sp>
      <p:sp>
        <p:nvSpPr>
          <p:cNvPr id="3" name="Content Placeholder 2">
            <a:extLst>
              <a:ext uri="{FF2B5EF4-FFF2-40B4-BE49-F238E27FC236}">
                <a16:creationId xmlns:a16="http://schemas.microsoft.com/office/drawing/2014/main" id="{CDEC7E55-3EB6-4375-82EF-1881CA5BB3D8}"/>
              </a:ext>
            </a:extLst>
          </p:cNvPr>
          <p:cNvSpPr>
            <a:spLocks noGrp="1"/>
          </p:cNvSpPr>
          <p:nvPr>
            <p:ph idx="1"/>
          </p:nvPr>
        </p:nvSpPr>
        <p:spPr>
          <a:xfrm>
            <a:off x="716757" y="1144588"/>
            <a:ext cx="6646068" cy="5516794"/>
          </a:xfrm>
        </p:spPr>
        <p:txBody>
          <a:bodyPr/>
          <a:lstStyle/>
          <a:p>
            <a:pPr marL="342900" indent="-342900">
              <a:buFont typeface="Arial" panose="020B0604020202020204" pitchFamily="34" charset="0"/>
              <a:buChar char="•"/>
            </a:pPr>
            <a:r>
              <a:rPr lang="en-GB" sz="2000" dirty="0" err="1"/>
              <a:t>ViSOR</a:t>
            </a:r>
            <a:r>
              <a:rPr lang="en-GB" sz="2000" dirty="0"/>
              <a:t> is a secure national database that supports Multi Agency Public Protection Arrangements (MAPPA) and is used in the joint management of individuals posing a risk of serious harm  </a:t>
            </a:r>
          </a:p>
          <a:p>
            <a:pPr marL="342900" indent="-342900">
              <a:buFont typeface="Arial" panose="020B0604020202020204" pitchFamily="34" charset="0"/>
              <a:buChar char="•"/>
            </a:pPr>
            <a:r>
              <a:rPr lang="en-GB" sz="2000" dirty="0"/>
              <a:t>The work required to ensure all relevant staff have undergone </a:t>
            </a:r>
            <a:r>
              <a:rPr lang="en-GB" sz="2000" dirty="0" err="1"/>
              <a:t>ViSOR</a:t>
            </a:r>
            <a:r>
              <a:rPr lang="en-GB" sz="2000" dirty="0"/>
              <a:t> vetting and have access to </a:t>
            </a:r>
            <a:r>
              <a:rPr lang="en-GB" sz="2000" dirty="0" err="1"/>
              <a:t>ViSOR</a:t>
            </a:r>
            <a:r>
              <a:rPr lang="en-GB" sz="2000" dirty="0"/>
              <a:t> remains a priority for the Probation Reform Programme  </a:t>
            </a:r>
          </a:p>
          <a:p>
            <a:pPr marL="342900" indent="-342900">
              <a:buFont typeface="Arial" panose="020B0604020202020204" pitchFamily="34" charset="0"/>
              <a:buChar char="•"/>
            </a:pPr>
            <a:r>
              <a:rPr lang="en-GB" sz="2000" dirty="0"/>
              <a:t>A </a:t>
            </a:r>
            <a:r>
              <a:rPr lang="en-GB" sz="2000" dirty="0" err="1"/>
              <a:t>ViSOR</a:t>
            </a:r>
            <a:r>
              <a:rPr lang="en-GB" sz="2000" dirty="0"/>
              <a:t> vetting and training plan will be released by 24 October 2021, setting out our approach to ensuring staff are appropriately </a:t>
            </a:r>
            <a:r>
              <a:rPr lang="en-GB" sz="2000" dirty="0" err="1"/>
              <a:t>ViSOR</a:t>
            </a:r>
            <a:r>
              <a:rPr lang="en-GB" sz="2000" dirty="0"/>
              <a:t> vetted, have received training and have access to the system </a:t>
            </a:r>
          </a:p>
          <a:p>
            <a:pPr marL="342900" indent="-342900">
              <a:buFont typeface="Arial" panose="020B0604020202020204" pitchFamily="34" charset="0"/>
              <a:buChar char="•"/>
            </a:pPr>
            <a:r>
              <a:rPr lang="en-GB" sz="2000" dirty="0"/>
              <a:t>Our initial national priority nationally is to ensure all Senior Probation Officers are </a:t>
            </a:r>
            <a:r>
              <a:rPr lang="en-GB" sz="2000" dirty="0" err="1"/>
              <a:t>ViSOR</a:t>
            </a:r>
            <a:r>
              <a:rPr lang="en-GB" sz="2000" dirty="0"/>
              <a:t> vetted and trained  </a:t>
            </a:r>
          </a:p>
          <a:p>
            <a:pPr marL="342900" indent="-342900">
              <a:buFont typeface="Arial" panose="020B0604020202020204" pitchFamily="34" charset="0"/>
              <a:buChar char="•"/>
            </a:pPr>
            <a:r>
              <a:rPr lang="en-GB" sz="2000" dirty="0"/>
              <a:t>Heads of Public Protection will receive further information soon</a:t>
            </a:r>
          </a:p>
          <a:p>
            <a:pPr marL="342900" indent="-342900">
              <a:buFont typeface="Arial" panose="020B0604020202020204" pitchFamily="34" charset="0"/>
              <a:buChar char="•"/>
            </a:pPr>
            <a:endParaRPr lang="en-GB" sz="2000" dirty="0"/>
          </a:p>
        </p:txBody>
      </p:sp>
      <p:pic>
        <p:nvPicPr>
          <p:cNvPr id="6" name="Picture 2">
            <a:extLst>
              <a:ext uri="{FF2B5EF4-FFF2-40B4-BE49-F238E27FC236}">
                <a16:creationId xmlns:a16="http://schemas.microsoft.com/office/drawing/2014/main" id="{AF4C9DCF-75C7-4C04-817A-A06DA7DA0A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9691" y="1144588"/>
            <a:ext cx="4369434" cy="392905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8DCCE49-562E-44D7-A3B9-BB205AA55229}"/>
              </a:ext>
            </a:extLst>
          </p:cNvPr>
          <p:cNvSpPr>
            <a:spLocks noGrp="1"/>
          </p:cNvSpPr>
          <p:nvPr>
            <p:ph type="sldNum" sz="quarter" idx="12"/>
          </p:nvPr>
        </p:nvSpPr>
        <p:spPr>
          <a:xfrm>
            <a:off x="11596687" y="6296257"/>
            <a:ext cx="452438" cy="365125"/>
          </a:xfrm>
        </p:spPr>
        <p:txBody>
          <a:bodyPr/>
          <a:lstStyle/>
          <a:p>
            <a:fld id="{6BA6D896-E1CD-4198-B852-D6590D56DF76}" type="slidenum">
              <a:rPr lang="en-GB" smtClean="0">
                <a:solidFill>
                  <a:schemeClr val="bg1"/>
                </a:solidFill>
              </a:rPr>
              <a:pPr/>
              <a:t>15</a:t>
            </a:fld>
            <a:endParaRPr lang="en-GB" dirty="0">
              <a:solidFill>
                <a:schemeClr val="bg1"/>
              </a:solidFill>
            </a:endParaRPr>
          </a:p>
        </p:txBody>
      </p:sp>
    </p:spTree>
    <p:extLst>
      <p:ext uri="{BB962C8B-B14F-4D97-AF65-F5344CB8AC3E}">
        <p14:creationId xmlns:p14="http://schemas.microsoft.com/office/powerpoint/2010/main" val="858937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415F-3D79-4F2F-8101-ED3F4BC9D33A}"/>
              </a:ext>
            </a:extLst>
          </p:cNvPr>
          <p:cNvSpPr>
            <a:spLocks noGrp="1"/>
          </p:cNvSpPr>
          <p:nvPr>
            <p:ph type="title"/>
          </p:nvPr>
        </p:nvSpPr>
        <p:spPr/>
        <p:txBody>
          <a:bodyPr/>
          <a:lstStyle/>
          <a:p>
            <a:r>
              <a:rPr lang="en-GB" dirty="0"/>
              <a:t>Estates – unifying our security standards </a:t>
            </a:r>
          </a:p>
        </p:txBody>
      </p:sp>
      <p:sp>
        <p:nvSpPr>
          <p:cNvPr id="3" name="Content Placeholder 2">
            <a:extLst>
              <a:ext uri="{FF2B5EF4-FFF2-40B4-BE49-F238E27FC236}">
                <a16:creationId xmlns:a16="http://schemas.microsoft.com/office/drawing/2014/main" id="{C6B97DDA-FB4E-4A96-8502-BF496E556ADE}"/>
              </a:ext>
            </a:extLst>
          </p:cNvPr>
          <p:cNvSpPr>
            <a:spLocks noGrp="1"/>
          </p:cNvSpPr>
          <p:nvPr>
            <p:ph idx="1"/>
          </p:nvPr>
        </p:nvSpPr>
        <p:spPr>
          <a:xfrm>
            <a:off x="731837" y="1137630"/>
            <a:ext cx="7840127" cy="5310795"/>
          </a:xfrm>
        </p:spPr>
        <p:txBody>
          <a:bodyPr/>
          <a:lstStyle/>
          <a:p>
            <a:pPr marL="342900" indent="-342900">
              <a:buFont typeface="Arial" panose="020B0604020202020204" pitchFamily="34" charset="0"/>
              <a:buChar char="•"/>
            </a:pPr>
            <a:r>
              <a:rPr lang="en-GB" sz="1800" dirty="0"/>
              <a:t>We are </a:t>
            </a:r>
            <a:r>
              <a:rPr lang="en-GB" sz="1800" u="sng" dirty="0">
                <a:hlinkClick r:id="rId2">
                  <a:extLst>
                    <a:ext uri="{A12FA001-AC4F-418D-AE19-62706E023703}">
                      <ahyp:hlinkClr xmlns:ahyp="http://schemas.microsoft.com/office/drawing/2018/hyperlinkcolor" val="tx"/>
                    </a:ext>
                  </a:extLst>
                </a:hlinkClick>
              </a:rPr>
              <a:t>investing in our estate</a:t>
            </a:r>
            <a:r>
              <a:rPr lang="en-GB" sz="1800" dirty="0"/>
              <a:t> to ensure that all </a:t>
            </a:r>
            <a:r>
              <a:rPr lang="en-GB" sz="1800" u="sng" dirty="0">
                <a:hlinkClick r:id="rId3">
                  <a:extLst>
                    <a:ext uri="{A12FA001-AC4F-418D-AE19-62706E023703}">
                      <ahyp:hlinkClr xmlns:ahyp="http://schemas.microsoft.com/office/drawing/2018/hyperlinkcolor" val="tx"/>
                    </a:ext>
                  </a:extLst>
                </a:hlinkClick>
              </a:rPr>
              <a:t>Probation Contact Centres</a:t>
            </a:r>
            <a:r>
              <a:rPr lang="en-GB" sz="1800" dirty="0"/>
              <a:t> are safe and secure and enable a high proportion of our locations to deliver mixed caseloads</a:t>
            </a:r>
          </a:p>
          <a:p>
            <a:pPr marL="342900" indent="-342900">
              <a:buFont typeface="Arial" panose="020B0604020202020204" pitchFamily="34" charset="0"/>
              <a:buChar char="•"/>
            </a:pPr>
            <a:r>
              <a:rPr lang="en-GB" sz="1800" dirty="0"/>
              <a:t>The Probation Service Estates Team is currently working to develop a new set of security standards which will apply to the whole estate, to help support the rollout of delivering mixed caseloads</a:t>
            </a:r>
          </a:p>
          <a:p>
            <a:pPr marL="342900" indent="-342900">
              <a:buFont typeface="Arial" panose="020B0604020202020204" pitchFamily="34" charset="0"/>
              <a:buChar char="•"/>
            </a:pPr>
            <a:r>
              <a:rPr lang="en-GB" sz="1800" dirty="0"/>
              <a:t>We have secured new investment to complete any necessary works to the estate once the standards have been agreed</a:t>
            </a:r>
          </a:p>
          <a:p>
            <a:pPr marL="342900" indent="-342900">
              <a:buFont typeface="Arial" panose="020B0604020202020204" pitchFamily="34" charset="0"/>
              <a:buChar char="•"/>
            </a:pPr>
            <a:r>
              <a:rPr lang="en-GB" sz="1800" dirty="0"/>
              <a:t>We are surveying the estate to understand any works required to achieve these security standards</a:t>
            </a:r>
          </a:p>
          <a:p>
            <a:pPr marL="342900" indent="-342900">
              <a:buFont typeface="Arial" panose="020B0604020202020204" pitchFamily="34" charset="0"/>
              <a:buChar char="•"/>
            </a:pPr>
            <a:r>
              <a:rPr lang="en-GB" sz="1800" dirty="0"/>
              <a:t>This survey will identify properties in our estate which require work as a result of both the new standards and the surveys</a:t>
            </a:r>
          </a:p>
          <a:p>
            <a:pPr marL="342900" indent="-342900">
              <a:buFont typeface="Arial" panose="020B0604020202020204" pitchFamily="34" charset="0"/>
              <a:buChar char="•"/>
            </a:pPr>
            <a:r>
              <a:rPr lang="en-GB" sz="1800" dirty="0"/>
              <a:t>Targeted properties will be equipped with all necessary security installations through a two year programme of work, beginning in April 2022</a:t>
            </a:r>
          </a:p>
          <a:p>
            <a:pPr marL="342900" indent="-342900">
              <a:buFont typeface="Arial" panose="020B0604020202020204" pitchFamily="34" charset="0"/>
              <a:buChar char="•"/>
            </a:pPr>
            <a:r>
              <a:rPr lang="en-GB" sz="1800" dirty="0"/>
              <a:t>Your regional leadership will keep you updated about what this means for you, your team and your location </a:t>
            </a:r>
          </a:p>
          <a:p>
            <a:pPr marL="342900" indent="-342900">
              <a:buFont typeface="Arial" panose="020B0604020202020204" pitchFamily="34" charset="0"/>
              <a:buChar char="•"/>
            </a:pPr>
            <a:endParaRPr lang="en-GB" sz="2000" dirty="0"/>
          </a:p>
        </p:txBody>
      </p:sp>
      <p:pic>
        <p:nvPicPr>
          <p:cNvPr id="7" name="Picture 6">
            <a:extLst>
              <a:ext uri="{FF2B5EF4-FFF2-40B4-BE49-F238E27FC236}">
                <a16:creationId xmlns:a16="http://schemas.microsoft.com/office/drawing/2014/main" id="{2BB66287-3543-4B52-8A6C-B3FC889A6575}"/>
              </a:ext>
            </a:extLst>
          </p:cNvPr>
          <p:cNvPicPr>
            <a:picLocks noChangeAspect="1"/>
          </p:cNvPicPr>
          <p:nvPr/>
        </p:nvPicPr>
        <p:blipFill>
          <a:blip r:embed="rId4"/>
          <a:stretch>
            <a:fillRect/>
          </a:stretch>
        </p:blipFill>
        <p:spPr>
          <a:xfrm>
            <a:off x="8881330" y="3429000"/>
            <a:ext cx="3183078" cy="2505827"/>
          </a:xfrm>
          <a:prstGeom prst="rect">
            <a:avLst/>
          </a:prstGeom>
          <a:ln>
            <a:noFill/>
          </a:ln>
        </p:spPr>
      </p:pic>
      <p:pic>
        <p:nvPicPr>
          <p:cNvPr id="6" name="Graphic 7" descr="Footprints">
            <a:extLst>
              <a:ext uri="{FF2B5EF4-FFF2-40B4-BE49-F238E27FC236}">
                <a16:creationId xmlns:a16="http://schemas.microsoft.com/office/drawing/2014/main" id="{A7CDDF3A-D95D-4501-941A-C9CFD548849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062629">
            <a:off x="8824332" y="1541866"/>
            <a:ext cx="1744231" cy="1744231"/>
          </a:xfrm>
          <a:prstGeom prst="rect">
            <a:avLst/>
          </a:prstGeom>
        </p:spPr>
      </p:pic>
      <p:pic>
        <p:nvPicPr>
          <p:cNvPr id="8" name="Graphic 7" descr="Footprints">
            <a:extLst>
              <a:ext uri="{FF2B5EF4-FFF2-40B4-BE49-F238E27FC236}">
                <a16:creationId xmlns:a16="http://schemas.microsoft.com/office/drawing/2014/main" id="{E98D657E-0C18-4C05-AB6A-02504B07B1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477361">
            <a:off x="9460270" y="223970"/>
            <a:ext cx="1744231" cy="1744231"/>
          </a:xfrm>
          <a:prstGeom prst="rect">
            <a:avLst/>
          </a:prstGeom>
        </p:spPr>
      </p:pic>
      <p:sp>
        <p:nvSpPr>
          <p:cNvPr id="4" name="Slide Number Placeholder 3">
            <a:extLst>
              <a:ext uri="{FF2B5EF4-FFF2-40B4-BE49-F238E27FC236}">
                <a16:creationId xmlns:a16="http://schemas.microsoft.com/office/drawing/2014/main" id="{566249F4-2697-49B6-B03F-B5C32D3137DF}"/>
              </a:ext>
            </a:extLst>
          </p:cNvPr>
          <p:cNvSpPr>
            <a:spLocks noGrp="1"/>
          </p:cNvSpPr>
          <p:nvPr>
            <p:ph type="sldNum" sz="quarter" idx="12"/>
          </p:nvPr>
        </p:nvSpPr>
        <p:spPr>
          <a:xfrm>
            <a:off x="11596687" y="6296257"/>
            <a:ext cx="467721" cy="365125"/>
          </a:xfrm>
        </p:spPr>
        <p:txBody>
          <a:bodyPr/>
          <a:lstStyle/>
          <a:p>
            <a:fld id="{6BA6D896-E1CD-4198-B852-D6590D56DF76}" type="slidenum">
              <a:rPr lang="en-GB" smtClean="0">
                <a:solidFill>
                  <a:schemeClr val="bg1"/>
                </a:solidFill>
              </a:rPr>
              <a:pPr/>
              <a:t>16</a:t>
            </a:fld>
            <a:endParaRPr lang="en-GB" dirty="0">
              <a:solidFill>
                <a:schemeClr val="bg1"/>
              </a:solidFill>
            </a:endParaRPr>
          </a:p>
        </p:txBody>
      </p:sp>
    </p:spTree>
    <p:extLst>
      <p:ext uri="{BB962C8B-B14F-4D97-AF65-F5344CB8AC3E}">
        <p14:creationId xmlns:p14="http://schemas.microsoft.com/office/powerpoint/2010/main" val="24519209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415F-3D79-4F2F-8101-ED3F4BC9D33A}"/>
              </a:ext>
            </a:extLst>
          </p:cNvPr>
          <p:cNvSpPr>
            <a:spLocks noGrp="1"/>
          </p:cNvSpPr>
          <p:nvPr>
            <p:ph type="title"/>
          </p:nvPr>
        </p:nvSpPr>
        <p:spPr/>
        <p:txBody>
          <a:bodyPr/>
          <a:lstStyle/>
          <a:p>
            <a:r>
              <a:rPr lang="en-GB" dirty="0"/>
              <a:t>The Probation Hub has landed</a:t>
            </a:r>
          </a:p>
        </p:txBody>
      </p:sp>
      <p:sp>
        <p:nvSpPr>
          <p:cNvPr id="3" name="Content Placeholder 2">
            <a:extLst>
              <a:ext uri="{FF2B5EF4-FFF2-40B4-BE49-F238E27FC236}">
                <a16:creationId xmlns:a16="http://schemas.microsoft.com/office/drawing/2014/main" id="{C6B97DDA-FB4E-4A96-8502-BF496E556ADE}"/>
              </a:ext>
            </a:extLst>
          </p:cNvPr>
          <p:cNvSpPr>
            <a:spLocks noGrp="1"/>
          </p:cNvSpPr>
          <p:nvPr>
            <p:ph idx="1"/>
          </p:nvPr>
        </p:nvSpPr>
        <p:spPr>
          <a:xfrm>
            <a:off x="731837" y="1196444"/>
            <a:ext cx="6003020" cy="2809499"/>
          </a:xfrm>
        </p:spPr>
        <p:txBody>
          <a:bodyPr/>
          <a:lstStyle/>
          <a:p>
            <a:pPr marL="342900" indent="-342900">
              <a:spcAft>
                <a:spcPts val="800"/>
              </a:spcAft>
              <a:buFont typeface="Arial" panose="020B0604020202020204" pitchFamily="34" charset="0"/>
              <a:buChar char="•"/>
            </a:pPr>
            <a:r>
              <a:rPr lang="en-GB" sz="2000" dirty="0"/>
              <a:t>The Welcome Hub has transitioned to the </a:t>
            </a:r>
            <a:r>
              <a:rPr lang="en-GB" sz="2000" b="1" dirty="0">
                <a:solidFill>
                  <a:schemeClr val="accent1"/>
                </a:solidFill>
              </a:rPr>
              <a:t>Probation Hub </a:t>
            </a:r>
            <a:r>
              <a:rPr lang="en-GB" sz="2000" dirty="0"/>
              <a:t>to continue to offer you the up to date information you need quickly and easily, with links to information and support</a:t>
            </a:r>
          </a:p>
          <a:p>
            <a:pPr marL="342900" indent="-342900">
              <a:spcAft>
                <a:spcPts val="800"/>
              </a:spcAft>
              <a:buFont typeface="Arial" panose="020B0604020202020204" pitchFamily="34" charset="0"/>
              <a:buChar char="•"/>
            </a:pPr>
            <a:r>
              <a:rPr lang="en-GB" sz="2000" dirty="0">
                <a:hlinkClick r:id="rId3"/>
              </a:rPr>
              <a:t>Up to Speed </a:t>
            </a:r>
            <a:r>
              <a:rPr lang="en-GB" sz="2000" dirty="0"/>
              <a:t>offers you news, videos, publications, slide decks and more from the Probation Service Reform, Workforce and other national programmes</a:t>
            </a:r>
          </a:p>
        </p:txBody>
      </p:sp>
      <p:pic>
        <p:nvPicPr>
          <p:cNvPr id="8" name="Picture 7">
            <a:extLst>
              <a:ext uri="{FF2B5EF4-FFF2-40B4-BE49-F238E27FC236}">
                <a16:creationId xmlns:a16="http://schemas.microsoft.com/office/drawing/2014/main" id="{2BBC6AB7-EFDC-4986-8EDB-D37274C2685D}"/>
              </a:ext>
            </a:extLst>
          </p:cNvPr>
          <p:cNvPicPr>
            <a:picLocks noChangeAspect="1"/>
          </p:cNvPicPr>
          <p:nvPr/>
        </p:nvPicPr>
        <p:blipFill>
          <a:blip r:embed="rId4"/>
          <a:srcRect/>
          <a:stretch/>
        </p:blipFill>
        <p:spPr>
          <a:xfrm>
            <a:off x="6340547" y="67841"/>
            <a:ext cx="5957673" cy="3231442"/>
          </a:xfrm>
          <a:prstGeom prst="rect">
            <a:avLst/>
          </a:prstGeom>
        </p:spPr>
      </p:pic>
      <p:sp>
        <p:nvSpPr>
          <p:cNvPr id="9" name="Content Placeholder 2">
            <a:extLst>
              <a:ext uri="{FF2B5EF4-FFF2-40B4-BE49-F238E27FC236}">
                <a16:creationId xmlns:a16="http://schemas.microsoft.com/office/drawing/2014/main" id="{965CDCB5-0C13-45B9-B5CF-3FD9D0E02D66}"/>
              </a:ext>
            </a:extLst>
          </p:cNvPr>
          <p:cNvSpPr txBox="1">
            <a:spLocks/>
          </p:cNvSpPr>
          <p:nvPr/>
        </p:nvSpPr>
        <p:spPr>
          <a:xfrm>
            <a:off x="728572" y="3795660"/>
            <a:ext cx="10752139" cy="3231442"/>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spcAft>
                <a:spcPts val="600"/>
              </a:spcAft>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252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504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756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1008000" indent="-252000" algn="l" defTabSz="914400" rtl="0" eaLnBrk="1" latinLnBrk="0" hangingPunct="1">
              <a:lnSpc>
                <a:spcPct val="100000"/>
              </a:lnSpc>
              <a:spcBef>
                <a:spcPts val="0"/>
              </a:spcBef>
              <a:spcAft>
                <a:spcPts val="600"/>
              </a:spcAft>
              <a:buClr>
                <a:schemeClr val="accent1"/>
              </a:buClr>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Aft>
                <a:spcPts val="800"/>
              </a:spcAft>
              <a:buFont typeface="Arial" panose="020B0604020202020204" pitchFamily="34" charset="0"/>
              <a:buChar char="•"/>
            </a:pPr>
            <a:r>
              <a:rPr lang="en-GB" sz="2000" dirty="0"/>
              <a:t>The </a:t>
            </a:r>
            <a:r>
              <a:rPr lang="en-GB" sz="2000" b="1" dirty="0">
                <a:solidFill>
                  <a:schemeClr val="accent1"/>
                </a:solidFill>
              </a:rPr>
              <a:t>Probation Hub </a:t>
            </a:r>
            <a:r>
              <a:rPr lang="en-GB" sz="2000" dirty="0"/>
              <a:t>retains Welcome Hub content that supported us to unification. Pages that are still relevant today may be easily found on the </a:t>
            </a:r>
            <a:r>
              <a:rPr lang="en-GB" sz="2000" dirty="0">
                <a:hlinkClick r:id="rId5"/>
              </a:rPr>
              <a:t>My Work </a:t>
            </a:r>
            <a:r>
              <a:rPr lang="en-GB" sz="2000" dirty="0"/>
              <a:t>page, with the remainder in the </a:t>
            </a:r>
            <a:r>
              <a:rPr lang="en-GB" sz="2000" dirty="0">
                <a:hlinkClick r:id="rId6"/>
              </a:rPr>
              <a:t>Archive</a:t>
            </a:r>
            <a:r>
              <a:rPr lang="en-GB" sz="2000" dirty="0"/>
              <a:t> section</a:t>
            </a:r>
          </a:p>
          <a:p>
            <a:pPr marL="342900" indent="-342900">
              <a:spcAft>
                <a:spcPts val="800"/>
              </a:spcAft>
              <a:buFont typeface="Arial" panose="020B0604020202020204" pitchFamily="34" charset="0"/>
              <a:buChar char="•"/>
            </a:pPr>
            <a:r>
              <a:rPr lang="en-GB" sz="2000" dirty="0"/>
              <a:t>Our </a:t>
            </a:r>
            <a:r>
              <a:rPr lang="en-GB" sz="2000" dirty="0">
                <a:hlinkClick r:id="rId7"/>
              </a:rPr>
              <a:t>Who we are </a:t>
            </a:r>
            <a:r>
              <a:rPr lang="en-GB" sz="2000" dirty="0"/>
              <a:t>pages demonstrate what it means to be part of the Probation Service and our </a:t>
            </a:r>
            <a:r>
              <a:rPr lang="en-GB" sz="2000" dirty="0">
                <a:hlinkClick r:id="rId8"/>
              </a:rPr>
              <a:t>Working together</a:t>
            </a:r>
            <a:r>
              <a:rPr lang="en-GB" sz="2000" dirty="0"/>
              <a:t> pages will develop to showcase how we work with other teams, stakeholders and partner organisations </a:t>
            </a:r>
          </a:p>
          <a:p>
            <a:pPr marL="342900" indent="-342900">
              <a:spcAft>
                <a:spcPts val="800"/>
              </a:spcAft>
              <a:buFont typeface="Arial" panose="020B0604020202020204" pitchFamily="34" charset="0"/>
              <a:buChar char="•"/>
            </a:pPr>
            <a:r>
              <a:rPr lang="en-GB" sz="2000" dirty="0"/>
              <a:t>We welcome your feedback via the </a:t>
            </a:r>
            <a:r>
              <a:rPr lang="en-GB" sz="2000" dirty="0">
                <a:hlinkClick r:id="rId9"/>
              </a:rPr>
              <a:t>Contact &amp; Support</a:t>
            </a:r>
            <a:r>
              <a:rPr lang="en-GB" sz="2000" dirty="0"/>
              <a:t> section – thank you</a:t>
            </a:r>
          </a:p>
        </p:txBody>
      </p:sp>
      <p:sp>
        <p:nvSpPr>
          <p:cNvPr id="6" name="Slide Number Placeholder 5">
            <a:extLst>
              <a:ext uri="{FF2B5EF4-FFF2-40B4-BE49-F238E27FC236}">
                <a16:creationId xmlns:a16="http://schemas.microsoft.com/office/drawing/2014/main" id="{DFE6529E-56BF-4886-B96E-1730307516F8}"/>
              </a:ext>
            </a:extLst>
          </p:cNvPr>
          <p:cNvSpPr>
            <a:spLocks noGrp="1"/>
          </p:cNvSpPr>
          <p:nvPr>
            <p:ph type="sldNum" sz="quarter" idx="12"/>
          </p:nvPr>
        </p:nvSpPr>
        <p:spPr/>
        <p:txBody>
          <a:bodyPr/>
          <a:lstStyle/>
          <a:p>
            <a:fld id="{6BA6D896-E1CD-4198-B852-D6590D56DF76}" type="slidenum">
              <a:rPr lang="en-GB" sz="1800" b="0" smtClean="0"/>
              <a:pPr/>
              <a:t>17</a:t>
            </a:fld>
            <a:endParaRPr lang="en-GB" sz="1800" b="0" dirty="0"/>
          </a:p>
        </p:txBody>
      </p:sp>
    </p:spTree>
    <p:extLst>
      <p:ext uri="{BB962C8B-B14F-4D97-AF65-F5344CB8AC3E}">
        <p14:creationId xmlns:p14="http://schemas.microsoft.com/office/powerpoint/2010/main" val="5094442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CE3BA7A-C800-4B09-81CE-731D7807594E}"/>
              </a:ext>
            </a:extLst>
          </p:cNvPr>
          <p:cNvSpPr>
            <a:spLocks noGrp="1"/>
          </p:cNvSpPr>
          <p:nvPr>
            <p:ph type="title"/>
          </p:nvPr>
        </p:nvSpPr>
        <p:spPr>
          <a:xfrm>
            <a:off x="-277203" y="425195"/>
            <a:ext cx="11313602" cy="1325563"/>
          </a:xfrm>
        </p:spPr>
        <p:txBody>
          <a:bodyPr>
            <a:normAutofit/>
          </a:bodyPr>
          <a:lstStyle/>
          <a:p>
            <a:pPr algn="ctr"/>
            <a:r>
              <a:rPr lang="en-US" sz="4800" dirty="0">
                <a:solidFill>
                  <a:srgbClr val="8D41A3"/>
                </a:solidFill>
              </a:rPr>
              <a:t>PAUSE FOR THE PEOPLE SURVEY</a:t>
            </a:r>
          </a:p>
        </p:txBody>
      </p:sp>
      <p:pic>
        <p:nvPicPr>
          <p:cNvPr id="5" name="Content Placeholder 4">
            <a:extLst>
              <a:ext uri="{FF2B5EF4-FFF2-40B4-BE49-F238E27FC236}">
                <a16:creationId xmlns:a16="http://schemas.microsoft.com/office/drawing/2014/main" id="{A9E19F01-0D43-4180-951B-6AD5CF090772}"/>
              </a:ext>
            </a:extLst>
          </p:cNvPr>
          <p:cNvPicPr>
            <a:picLocks noGrp="1" noChangeAspect="1"/>
          </p:cNvPicPr>
          <p:nvPr>
            <p:ph sz="half" idx="1"/>
          </p:nvPr>
        </p:nvPicPr>
        <p:blipFill>
          <a:blip r:embed="rId2"/>
          <a:stretch>
            <a:fillRect/>
          </a:stretch>
        </p:blipFill>
        <p:spPr>
          <a:xfrm>
            <a:off x="425480" y="1361222"/>
            <a:ext cx="5448644" cy="3532759"/>
          </a:xfrm>
          <a:noFill/>
        </p:spPr>
      </p:pic>
      <p:sp>
        <p:nvSpPr>
          <p:cNvPr id="12" name="Content Placeholder 3">
            <a:extLst>
              <a:ext uri="{FF2B5EF4-FFF2-40B4-BE49-F238E27FC236}">
                <a16:creationId xmlns:a16="http://schemas.microsoft.com/office/drawing/2014/main" id="{AA9A81EE-CAF0-40FC-8F04-CD7969EABFA2}"/>
              </a:ext>
            </a:extLst>
          </p:cNvPr>
          <p:cNvSpPr>
            <a:spLocks noGrp="1"/>
          </p:cNvSpPr>
          <p:nvPr>
            <p:ph sz="half" idx="2"/>
          </p:nvPr>
        </p:nvSpPr>
        <p:spPr>
          <a:xfrm>
            <a:off x="6385437" y="4423182"/>
            <a:ext cx="5575522" cy="2009623"/>
          </a:xfrm>
          <a:effectLst/>
        </p:spPr>
        <p:txBody>
          <a:bodyPr>
            <a:normAutofit/>
          </a:bodyPr>
          <a:lstStyle/>
          <a:p>
            <a:pPr marL="174625" indent="-174625" fontAlgn="base">
              <a:lnSpc>
                <a:spcPct val="110000"/>
              </a:lnSpc>
            </a:pPr>
            <a:r>
              <a:rPr lang="en-GB" sz="1600" dirty="0">
                <a:solidFill>
                  <a:schemeClr val="tx1"/>
                </a:solidFill>
                <a:latin typeface="Arial" panose="020B0604020202020204" pitchFamily="34" charset="0"/>
                <a:cs typeface="Arial" panose="020B0604020202020204" pitchFamily="34" charset="0"/>
              </a:rPr>
              <a:t>Last year 68% of Probation staff completed the survey – let’s get that number up this year!</a:t>
            </a:r>
          </a:p>
          <a:p>
            <a:pPr marL="174625" indent="-174625" fontAlgn="base">
              <a:lnSpc>
                <a:spcPct val="110000"/>
              </a:lnSpc>
            </a:pPr>
            <a:r>
              <a:rPr lang="en-GB" sz="1600" dirty="0">
                <a:solidFill>
                  <a:schemeClr val="tx1"/>
                </a:solidFill>
                <a:latin typeface="Arial" panose="020B0604020202020204" pitchFamily="34" charset="0"/>
                <a:cs typeface="Arial" panose="020B0604020202020204" pitchFamily="34" charset="0"/>
              </a:rPr>
              <a:t>Results from the People Survey will be turned into action plans at a local level and MoJ-wide</a:t>
            </a:r>
          </a:p>
          <a:p>
            <a:pPr marL="174625" indent="-174625" fontAlgn="base">
              <a:lnSpc>
                <a:spcPct val="110000"/>
              </a:lnSpc>
            </a:pPr>
            <a:r>
              <a:rPr lang="en-GB" sz="1600" dirty="0">
                <a:solidFill>
                  <a:schemeClr val="tx1"/>
                </a:solidFill>
                <a:latin typeface="Arial" panose="020B0604020202020204" pitchFamily="34" charset="0"/>
                <a:cs typeface="Arial" panose="020B0604020202020204" pitchFamily="34" charset="0"/>
              </a:rPr>
              <a:t>Probation staff who work in prisons need to identify with their </a:t>
            </a:r>
            <a:r>
              <a:rPr lang="en-GB" sz="1600" b="1" dirty="0">
                <a:solidFill>
                  <a:schemeClr val="tx1"/>
                </a:solidFill>
                <a:latin typeface="Arial" panose="020B0604020202020204" pitchFamily="34" charset="0"/>
                <a:cs typeface="Arial" panose="020B0604020202020204" pitchFamily="34" charset="0"/>
              </a:rPr>
              <a:t>parent PDU</a:t>
            </a:r>
            <a:r>
              <a:rPr lang="en-GB" sz="1600" dirty="0">
                <a:solidFill>
                  <a:schemeClr val="tx1"/>
                </a:solidFill>
                <a:latin typeface="Arial" panose="020B0604020202020204" pitchFamily="34" charset="0"/>
                <a:cs typeface="Arial" panose="020B0604020202020204" pitchFamily="34" charset="0"/>
              </a:rPr>
              <a:t>/team </a:t>
            </a:r>
            <a:r>
              <a:rPr lang="en-GB" sz="1600" b="1" dirty="0">
                <a:solidFill>
                  <a:schemeClr val="tx1"/>
                </a:solidFill>
                <a:latin typeface="Arial" panose="020B0604020202020204" pitchFamily="34" charset="0"/>
                <a:cs typeface="Arial" panose="020B0604020202020204" pitchFamily="34" charset="0"/>
              </a:rPr>
              <a:t>not </a:t>
            </a:r>
            <a:r>
              <a:rPr lang="en-GB" sz="1600" dirty="0">
                <a:solidFill>
                  <a:schemeClr val="tx1"/>
                </a:solidFill>
                <a:latin typeface="Arial" panose="020B0604020202020204" pitchFamily="34" charset="0"/>
                <a:cs typeface="Arial" panose="020B0604020202020204" pitchFamily="34" charset="0"/>
              </a:rPr>
              <a:t>the prison.</a:t>
            </a:r>
          </a:p>
          <a:p>
            <a:pPr marL="174625" indent="-174625" fontAlgn="base">
              <a:lnSpc>
                <a:spcPct val="110000"/>
              </a:lnSpc>
            </a:pPr>
            <a:endParaRPr lang="en-GB" dirty="0"/>
          </a:p>
        </p:txBody>
      </p:sp>
      <p:sp>
        <p:nvSpPr>
          <p:cNvPr id="6" name="TextBox 5">
            <a:extLst>
              <a:ext uri="{FF2B5EF4-FFF2-40B4-BE49-F238E27FC236}">
                <a16:creationId xmlns:a16="http://schemas.microsoft.com/office/drawing/2014/main" id="{F5CD8B8A-C271-42CA-BFE2-E70FBCEA82E3}"/>
              </a:ext>
            </a:extLst>
          </p:cNvPr>
          <p:cNvSpPr txBox="1"/>
          <p:nvPr/>
        </p:nvSpPr>
        <p:spPr>
          <a:xfrm>
            <a:off x="944198" y="4552614"/>
            <a:ext cx="4411208"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169DDF"/>
                </a:solidFill>
                <a:effectLst/>
                <a:uLnTx/>
                <a:uFillTx/>
                <a:latin typeface="Arial Nova" panose="020B0504020202020204" pitchFamily="34" charset="0"/>
                <a:ea typeface="+mn-ea"/>
                <a:cs typeface="+mn-cs"/>
              </a:rPr>
              <a:t>28 September to 3 November</a:t>
            </a:r>
          </a:p>
        </p:txBody>
      </p:sp>
      <p:pic>
        <p:nvPicPr>
          <p:cNvPr id="15" name="Graphic 14" descr="Pause">
            <a:extLst>
              <a:ext uri="{FF2B5EF4-FFF2-40B4-BE49-F238E27FC236}">
                <a16:creationId xmlns:a16="http://schemas.microsoft.com/office/drawing/2014/main" id="{D0CAB4DC-28C3-4C95-8941-D0DDA9B3ADF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1346" y="389267"/>
            <a:ext cx="914400" cy="914400"/>
          </a:xfrm>
          <a:prstGeom prst="rect">
            <a:avLst/>
          </a:prstGeom>
        </p:spPr>
      </p:pic>
      <p:sp>
        <p:nvSpPr>
          <p:cNvPr id="9" name="Rectangle: Rounded Corners 8">
            <a:extLst>
              <a:ext uri="{FF2B5EF4-FFF2-40B4-BE49-F238E27FC236}">
                <a16:creationId xmlns:a16="http://schemas.microsoft.com/office/drawing/2014/main" id="{B7AB6699-7EDC-442C-9834-7116DE91F16C}"/>
              </a:ext>
            </a:extLst>
          </p:cNvPr>
          <p:cNvSpPr/>
          <p:nvPr/>
        </p:nvSpPr>
        <p:spPr>
          <a:xfrm>
            <a:off x="6155983" y="1250162"/>
            <a:ext cx="5669215" cy="3059645"/>
          </a:xfrm>
          <a:prstGeom prst="roundRect">
            <a:avLst/>
          </a:prstGeom>
          <a:solidFill>
            <a:schemeClr val="bg1"/>
          </a:solidFill>
          <a:ln>
            <a:noFill/>
          </a:ln>
          <a:effectLst>
            <a:outerShdw blurRad="127000" dist="1143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3076A4"/>
                </a:solidFill>
                <a:effectLst/>
                <a:uLnTx/>
                <a:uFillTx/>
                <a:latin typeface="Arial Nova" panose="020B0504020202020204" pitchFamily="34" charset="0"/>
                <a:ea typeface="+mn-ea"/>
                <a:cs typeface="+mn-cs"/>
              </a:rPr>
              <a:t>Set aside time to complete the survey on the National completion days of 1</a:t>
            </a:r>
            <a:r>
              <a:rPr kumimoji="0" lang="en-GB" sz="3200" b="0" i="0" u="none" strike="noStrike" kern="1200" cap="none" spc="0" normalizeH="0" baseline="30000" noProof="0" dirty="0">
                <a:ln>
                  <a:noFill/>
                </a:ln>
                <a:solidFill>
                  <a:srgbClr val="3076A4"/>
                </a:solidFill>
                <a:effectLst/>
                <a:uLnTx/>
                <a:uFillTx/>
                <a:latin typeface="Arial Nova" panose="020B0504020202020204" pitchFamily="34" charset="0"/>
                <a:ea typeface="+mn-ea"/>
                <a:cs typeface="+mn-cs"/>
              </a:rPr>
              <a:t>st</a:t>
            </a:r>
            <a:r>
              <a:rPr kumimoji="0" lang="en-GB" sz="3200" b="0" i="0" u="none" strike="noStrike" kern="1200" cap="none" spc="0" normalizeH="0" baseline="0" noProof="0" dirty="0">
                <a:ln>
                  <a:noFill/>
                </a:ln>
                <a:solidFill>
                  <a:srgbClr val="3076A4"/>
                </a:solidFill>
                <a:effectLst/>
                <a:uLnTx/>
                <a:uFillTx/>
                <a:latin typeface="Arial Nova" panose="020B0504020202020204" pitchFamily="34" charset="0"/>
                <a:ea typeface="+mn-ea"/>
                <a:cs typeface="+mn-cs"/>
              </a:rPr>
              <a:t>, 11</a:t>
            </a:r>
            <a:r>
              <a:rPr kumimoji="0" lang="en-GB" sz="3200" b="0" i="0" u="none" strike="noStrike" kern="1200" cap="none" spc="0" normalizeH="0" baseline="30000" noProof="0" dirty="0">
                <a:ln>
                  <a:noFill/>
                </a:ln>
                <a:solidFill>
                  <a:srgbClr val="3076A4"/>
                </a:solidFill>
                <a:effectLst/>
                <a:uLnTx/>
                <a:uFillTx/>
                <a:latin typeface="Arial Nova" panose="020B0504020202020204" pitchFamily="34" charset="0"/>
                <a:ea typeface="+mn-ea"/>
                <a:cs typeface="+mn-cs"/>
              </a:rPr>
              <a:t>th</a:t>
            </a:r>
            <a:r>
              <a:rPr kumimoji="0" lang="en-GB" sz="3200" b="0" i="0" u="none" strike="noStrike" kern="1200" cap="none" spc="0" normalizeH="0" baseline="0" noProof="0" dirty="0">
                <a:ln>
                  <a:noFill/>
                </a:ln>
                <a:solidFill>
                  <a:srgbClr val="3076A4"/>
                </a:solidFill>
                <a:effectLst/>
                <a:uLnTx/>
                <a:uFillTx/>
                <a:latin typeface="Arial Nova" panose="020B0504020202020204" pitchFamily="34" charset="0"/>
                <a:ea typeface="+mn-ea"/>
                <a:cs typeface="+mn-cs"/>
              </a:rPr>
              <a:t> &amp; 20</a:t>
            </a:r>
            <a:r>
              <a:rPr kumimoji="0" lang="en-GB" sz="3200" b="0" i="0" u="none" strike="noStrike" kern="1200" cap="none" spc="0" normalizeH="0" baseline="30000" noProof="0" dirty="0">
                <a:ln>
                  <a:noFill/>
                </a:ln>
                <a:solidFill>
                  <a:srgbClr val="3076A4"/>
                </a:solidFill>
                <a:effectLst/>
                <a:uLnTx/>
                <a:uFillTx/>
                <a:latin typeface="Arial Nova" panose="020B0504020202020204" pitchFamily="34" charset="0"/>
                <a:ea typeface="+mn-ea"/>
                <a:cs typeface="+mn-cs"/>
              </a:rPr>
              <a:t>th</a:t>
            </a:r>
            <a:r>
              <a:rPr kumimoji="0" lang="en-GB" sz="3200" b="0" i="0" u="none" strike="noStrike" kern="1200" cap="none" spc="0" normalizeH="0" baseline="0" noProof="0" dirty="0">
                <a:ln>
                  <a:noFill/>
                </a:ln>
                <a:solidFill>
                  <a:srgbClr val="3076A4"/>
                </a:solidFill>
                <a:effectLst/>
                <a:uLnTx/>
                <a:uFillTx/>
                <a:latin typeface="Arial Nova" panose="020B0504020202020204" pitchFamily="34" charset="0"/>
                <a:ea typeface="+mn-ea"/>
                <a:cs typeface="+mn-cs"/>
              </a:rPr>
              <a:t> October </a:t>
            </a:r>
            <a:r>
              <a:rPr kumimoji="0" lang="en-GB" sz="1800" b="0" i="1" u="none" strike="noStrike" kern="1200" cap="none" spc="0" normalizeH="0" baseline="0" noProof="0" dirty="0">
                <a:ln>
                  <a:noFill/>
                </a:ln>
                <a:solidFill>
                  <a:prstClr val="black"/>
                </a:solidFill>
                <a:effectLst/>
                <a:uLnTx/>
                <a:uFillTx/>
                <a:latin typeface="Arial Nova" panose="020B0504020202020204" pitchFamily="34" charset="0"/>
                <a:ea typeface="+mn-ea"/>
                <a:cs typeface="+mn-cs"/>
              </a:rPr>
              <a:t>[or tailor this message to suit your region]</a:t>
            </a:r>
          </a:p>
        </p:txBody>
      </p:sp>
      <p:sp>
        <p:nvSpPr>
          <p:cNvPr id="2" name="TextBox 1">
            <a:extLst>
              <a:ext uri="{FF2B5EF4-FFF2-40B4-BE49-F238E27FC236}">
                <a16:creationId xmlns:a16="http://schemas.microsoft.com/office/drawing/2014/main" id="{8CC8A1BE-630E-4349-9B88-11A163C49E8E}"/>
              </a:ext>
            </a:extLst>
          </p:cNvPr>
          <p:cNvSpPr txBox="1"/>
          <p:nvPr/>
        </p:nvSpPr>
        <p:spPr>
          <a:xfrm>
            <a:off x="260160" y="5241028"/>
            <a:ext cx="5895823"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Code:  </a:t>
            </a:r>
            <a:r>
              <a:rPr lang="en-GB" sz="2000" dirty="0">
                <a:solidFill>
                  <a:prstClr val="black"/>
                </a:solidFill>
                <a:latin typeface="Arial" panose="020B0604020202020204" pitchFamily="34" charset="0"/>
                <a:cs typeface="Arial" panose="020B0604020202020204" pitchFamily="34" charset="0"/>
              </a:rPr>
              <a:t>Speak to your HR lead</a:t>
            </a:r>
            <a:endParaRPr kumimoji="0" lang="en-GB"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Survey link:  </a:t>
            </a:r>
            <a:r>
              <a:rPr kumimoji="0" lang="en-GB" sz="1800" b="0" i="0" u="sng" strike="noStrike" kern="1200" cap="none" spc="0" normalizeH="0" baseline="0" noProof="0" dirty="0">
                <a:ln>
                  <a:noFill/>
                </a:ln>
                <a:solidFill>
                  <a:prstClr val="black"/>
                </a:solidFill>
                <a:effectLst/>
                <a:uLnTx/>
                <a:uFillTx/>
                <a:latin typeface="Trebuchet MS" panose="020B0603020202020204"/>
                <a:ea typeface="+mn-ea"/>
                <a:cs typeface="+mn-cs"/>
                <a:hlinkClick r:id="rId5"/>
              </a:rPr>
              <a:t>https://bit.ly/CSPS2021</a:t>
            </a:r>
            <a:endParaRPr kumimoji="0" lang="en-GB"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pic>
        <p:nvPicPr>
          <p:cNvPr id="8" name="Picture 7">
            <a:extLst>
              <a:ext uri="{FF2B5EF4-FFF2-40B4-BE49-F238E27FC236}">
                <a16:creationId xmlns:a16="http://schemas.microsoft.com/office/drawing/2014/main" id="{5EBCB150-CD9D-4464-9467-35954FAE87CB}"/>
              </a:ext>
            </a:extLst>
          </p:cNvPr>
          <p:cNvPicPr>
            <a:picLocks noChangeAspect="1"/>
          </p:cNvPicPr>
          <p:nvPr/>
        </p:nvPicPr>
        <p:blipFill>
          <a:blip r:embed="rId6"/>
          <a:stretch>
            <a:fillRect/>
          </a:stretch>
        </p:blipFill>
        <p:spPr>
          <a:xfrm>
            <a:off x="10198295" y="217342"/>
            <a:ext cx="1805943" cy="716762"/>
          </a:xfrm>
          <a:prstGeom prst="rect">
            <a:avLst/>
          </a:prstGeom>
        </p:spPr>
      </p:pic>
      <p:sp>
        <p:nvSpPr>
          <p:cNvPr id="4" name="Slide Number Placeholder 3">
            <a:extLst>
              <a:ext uri="{FF2B5EF4-FFF2-40B4-BE49-F238E27FC236}">
                <a16:creationId xmlns:a16="http://schemas.microsoft.com/office/drawing/2014/main" id="{72957E60-FD74-4088-9A61-893CF46F29F3}"/>
              </a:ext>
            </a:extLst>
          </p:cNvPr>
          <p:cNvSpPr>
            <a:spLocks noGrp="1"/>
          </p:cNvSpPr>
          <p:nvPr>
            <p:ph type="sldNum" sz="quarter" idx="12"/>
          </p:nvPr>
        </p:nvSpPr>
        <p:spPr/>
        <p:txBody>
          <a:bodyPr/>
          <a:lstStyle/>
          <a:p>
            <a:fld id="{4FAB73BC-B049-4115-A692-8D63A059BFB8}" type="slidenum">
              <a:rPr lang="en-US" smtClean="0"/>
              <a:pPr/>
              <a:t>18</a:t>
            </a:fld>
            <a:endParaRPr lang="en-US" dirty="0"/>
          </a:p>
        </p:txBody>
      </p:sp>
    </p:spTree>
    <p:extLst>
      <p:ext uri="{BB962C8B-B14F-4D97-AF65-F5344CB8AC3E}">
        <p14:creationId xmlns:p14="http://schemas.microsoft.com/office/powerpoint/2010/main" val="42823359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415F-3D79-4F2F-8101-ED3F4BC9D33A}"/>
              </a:ext>
            </a:extLst>
          </p:cNvPr>
          <p:cNvSpPr>
            <a:spLocks noGrp="1"/>
          </p:cNvSpPr>
          <p:nvPr>
            <p:ph type="title"/>
          </p:nvPr>
        </p:nvSpPr>
        <p:spPr>
          <a:xfrm>
            <a:off x="426720" y="385590"/>
            <a:ext cx="11446191" cy="758998"/>
          </a:xfrm>
        </p:spPr>
        <p:txBody>
          <a:bodyPr/>
          <a:lstStyle/>
          <a:p>
            <a:r>
              <a:rPr lang="en-GB" dirty="0"/>
              <a:t>Commissioned Rehabilitative Services – updated top tips and digital developments</a:t>
            </a:r>
          </a:p>
        </p:txBody>
      </p:sp>
      <p:sp>
        <p:nvSpPr>
          <p:cNvPr id="3" name="Content Placeholder 2">
            <a:extLst>
              <a:ext uri="{FF2B5EF4-FFF2-40B4-BE49-F238E27FC236}">
                <a16:creationId xmlns:a16="http://schemas.microsoft.com/office/drawing/2014/main" id="{C6B97DDA-FB4E-4A96-8502-BF496E556ADE}"/>
              </a:ext>
            </a:extLst>
          </p:cNvPr>
          <p:cNvSpPr>
            <a:spLocks noGrp="1"/>
          </p:cNvSpPr>
          <p:nvPr>
            <p:ph idx="1"/>
          </p:nvPr>
        </p:nvSpPr>
        <p:spPr>
          <a:xfrm>
            <a:off x="716757" y="1334400"/>
            <a:ext cx="7131843" cy="4351338"/>
          </a:xfrm>
        </p:spPr>
        <p:txBody>
          <a:bodyPr/>
          <a:lstStyle/>
          <a:p>
            <a:pPr marL="342900" indent="-342900">
              <a:buFont typeface="Arial" panose="020B0604020202020204" pitchFamily="34" charset="0"/>
              <a:buChar char="•"/>
            </a:pPr>
            <a:r>
              <a:rPr lang="en-GB" sz="2000" dirty="0"/>
              <a:t>The top tips section highlighting how to get the best out of CRS and the Refer and Monitor Digital Service has been updated on the </a:t>
            </a:r>
            <a:r>
              <a:rPr lang="en-GB" sz="2000" dirty="0">
                <a:hlinkClick r:id="rId2"/>
              </a:rPr>
              <a:t>Probation Hub (formerly Welcome Hub)</a:t>
            </a:r>
            <a:endParaRPr lang="en-GB" sz="2000" dirty="0"/>
          </a:p>
          <a:p>
            <a:pPr marL="342900" indent="-342900">
              <a:buFont typeface="Arial" panose="020B0604020202020204" pitchFamily="34" charset="0"/>
              <a:buChar char="•"/>
            </a:pPr>
            <a:r>
              <a:rPr lang="en-GB" sz="2000" dirty="0"/>
              <a:t>Head to the hub for the latest on how to get the best out of our Refer and Monitor tool</a:t>
            </a:r>
          </a:p>
          <a:p>
            <a:pPr marL="342900" indent="-342900">
              <a:buFont typeface="Arial" panose="020B0604020202020204" pitchFamily="34" charset="0"/>
              <a:buChar char="•"/>
            </a:pPr>
            <a:r>
              <a:rPr lang="en-GB" sz="2000" dirty="0"/>
              <a:t>These top tips have been developed to respond to your most frequent questions</a:t>
            </a:r>
          </a:p>
          <a:p>
            <a:endParaRPr lang="en-GB" sz="2000" b="1" dirty="0">
              <a:solidFill>
                <a:schemeClr val="accent1"/>
              </a:solidFill>
            </a:endParaRPr>
          </a:p>
          <a:p>
            <a:r>
              <a:rPr lang="en-GB" sz="2000" b="1" dirty="0">
                <a:solidFill>
                  <a:schemeClr val="accent1"/>
                </a:solidFill>
              </a:rPr>
              <a:t>You Said We Did now LIVE – thank you</a:t>
            </a:r>
          </a:p>
          <a:p>
            <a:pPr marL="342900" indent="-342900">
              <a:buFont typeface="Arial" panose="020B0604020202020204" pitchFamily="34" charset="0"/>
              <a:buChar char="•"/>
            </a:pPr>
            <a:r>
              <a:rPr lang="en-GB" sz="2000" dirty="0"/>
              <a:t>Following on from your feedback, the latest news on Refer and Monitor service fixes, improvements and new developments are now available on the </a:t>
            </a:r>
            <a:r>
              <a:rPr lang="en-GB" sz="2000" dirty="0">
                <a:hlinkClick r:id="rId3"/>
              </a:rPr>
              <a:t>Probation Hub</a:t>
            </a:r>
            <a:endParaRPr lang="en-GB" sz="2000" dirty="0"/>
          </a:p>
          <a:p>
            <a:endParaRPr lang="en-GB" dirty="0"/>
          </a:p>
          <a:p>
            <a:r>
              <a:rPr lang="en-GB" dirty="0"/>
              <a:t> </a:t>
            </a:r>
            <a:endParaRPr lang="en-GB" sz="2000" dirty="0"/>
          </a:p>
        </p:txBody>
      </p:sp>
      <p:pic>
        <p:nvPicPr>
          <p:cNvPr id="6" name="Picture 2">
            <a:extLst>
              <a:ext uri="{FF2B5EF4-FFF2-40B4-BE49-F238E27FC236}">
                <a16:creationId xmlns:a16="http://schemas.microsoft.com/office/drawing/2014/main" id="{2D700018-7A4B-4BD3-A0D4-C7B04B32B8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04527" y="2307613"/>
            <a:ext cx="4387473" cy="2377326"/>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93C2B352-C833-4F02-B58D-84D62AF8B3C2}"/>
              </a:ext>
            </a:extLst>
          </p:cNvPr>
          <p:cNvSpPr>
            <a:spLocks noGrp="1"/>
          </p:cNvSpPr>
          <p:nvPr>
            <p:ph type="sldNum" sz="quarter" idx="12"/>
          </p:nvPr>
        </p:nvSpPr>
        <p:spPr>
          <a:xfrm>
            <a:off x="11596686" y="6296257"/>
            <a:ext cx="595313" cy="365125"/>
          </a:xfrm>
        </p:spPr>
        <p:txBody>
          <a:bodyPr/>
          <a:lstStyle/>
          <a:p>
            <a:fld id="{6BA6D896-E1CD-4198-B852-D6590D56DF76}" type="slidenum">
              <a:rPr lang="en-GB" smtClean="0">
                <a:solidFill>
                  <a:schemeClr val="bg1"/>
                </a:solidFill>
              </a:rPr>
              <a:pPr/>
              <a:t>19</a:t>
            </a:fld>
            <a:endParaRPr lang="en-GB" dirty="0">
              <a:solidFill>
                <a:schemeClr val="bg1"/>
              </a:solidFill>
            </a:endParaRPr>
          </a:p>
        </p:txBody>
      </p:sp>
    </p:spTree>
    <p:extLst>
      <p:ext uri="{BB962C8B-B14F-4D97-AF65-F5344CB8AC3E}">
        <p14:creationId xmlns:p14="http://schemas.microsoft.com/office/powerpoint/2010/main" val="4246892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a:xfrm>
            <a:off x="408748" y="377305"/>
            <a:ext cx="10743406" cy="630470"/>
          </a:xfrm>
        </p:spPr>
        <p:txBody>
          <a:bodyPr/>
          <a:lstStyle/>
          <a:p>
            <a:r>
              <a:rPr lang="en-GB" dirty="0"/>
              <a:t>Our team’s opportunity to talk </a:t>
            </a:r>
          </a:p>
        </p:txBody>
      </p:sp>
      <p:graphicFrame>
        <p:nvGraphicFramePr>
          <p:cNvPr id="3" name="Diagram 2">
            <a:extLst>
              <a:ext uri="{FF2B5EF4-FFF2-40B4-BE49-F238E27FC236}">
                <a16:creationId xmlns:a16="http://schemas.microsoft.com/office/drawing/2014/main" id="{E93625F2-CC03-4DCD-AD27-12D49CE4A031}"/>
              </a:ext>
            </a:extLst>
          </p:cNvPr>
          <p:cNvGraphicFramePr/>
          <p:nvPr>
            <p:extLst>
              <p:ext uri="{D42A27DB-BD31-4B8C-83A1-F6EECF244321}">
                <p14:modId xmlns:p14="http://schemas.microsoft.com/office/powerpoint/2010/main" val="2127586425"/>
              </p:ext>
            </p:extLst>
          </p:nvPr>
        </p:nvGraphicFramePr>
        <p:xfrm>
          <a:off x="184298" y="1838784"/>
          <a:ext cx="11823404" cy="36460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E679FDAF-3896-4AD3-A97D-5DF4C143206D}"/>
              </a:ext>
            </a:extLst>
          </p:cNvPr>
          <p:cNvSpPr>
            <a:spLocks noGrp="1"/>
          </p:cNvSpPr>
          <p:nvPr>
            <p:ph type="sldNum" sz="quarter" idx="12"/>
          </p:nvPr>
        </p:nvSpPr>
        <p:spPr/>
        <p:txBody>
          <a:bodyPr/>
          <a:lstStyle/>
          <a:p>
            <a:fld id="{6BA6D896-E1CD-4198-B852-D6590D56DF76}" type="slidenum">
              <a:rPr lang="en-GB" smtClean="0">
                <a:solidFill>
                  <a:schemeClr val="bg1"/>
                </a:solidFill>
              </a:rPr>
              <a:pPr/>
              <a:t>2</a:t>
            </a:fld>
            <a:endParaRPr lang="en-GB" dirty="0">
              <a:solidFill>
                <a:schemeClr val="bg1"/>
              </a:solidFill>
            </a:endParaRPr>
          </a:p>
        </p:txBody>
      </p:sp>
    </p:spTree>
    <p:extLst>
      <p:ext uri="{BB962C8B-B14F-4D97-AF65-F5344CB8AC3E}">
        <p14:creationId xmlns:p14="http://schemas.microsoft.com/office/powerpoint/2010/main" val="660613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415F-3D79-4F2F-8101-ED3F4BC9D33A}"/>
              </a:ext>
            </a:extLst>
          </p:cNvPr>
          <p:cNvSpPr>
            <a:spLocks noGrp="1"/>
          </p:cNvSpPr>
          <p:nvPr>
            <p:ph type="title"/>
          </p:nvPr>
        </p:nvSpPr>
        <p:spPr/>
        <p:txBody>
          <a:bodyPr/>
          <a:lstStyle/>
          <a:p>
            <a:pPr fontAlgn="base"/>
            <a:r>
              <a:rPr lang="en-GB" dirty="0"/>
              <a:t>Microsoft Teams calls – calling all colleagues </a:t>
            </a:r>
          </a:p>
        </p:txBody>
      </p:sp>
      <p:sp>
        <p:nvSpPr>
          <p:cNvPr id="3" name="Content Placeholder 2">
            <a:extLst>
              <a:ext uri="{FF2B5EF4-FFF2-40B4-BE49-F238E27FC236}">
                <a16:creationId xmlns:a16="http://schemas.microsoft.com/office/drawing/2014/main" id="{C6B97DDA-FB4E-4A96-8502-BF496E556ADE}"/>
              </a:ext>
            </a:extLst>
          </p:cNvPr>
          <p:cNvSpPr>
            <a:spLocks noGrp="1"/>
          </p:cNvSpPr>
          <p:nvPr>
            <p:ph idx="1"/>
          </p:nvPr>
        </p:nvSpPr>
        <p:spPr>
          <a:xfrm>
            <a:off x="716756" y="1207077"/>
            <a:ext cx="10743405" cy="5263172"/>
          </a:xfrm>
        </p:spPr>
        <p:txBody>
          <a:bodyPr/>
          <a:lstStyle/>
          <a:p>
            <a:pPr marL="342900" indent="-342900">
              <a:spcAft>
                <a:spcPts val="1200"/>
              </a:spcAft>
              <a:buFont typeface="Arial" panose="020B0604020202020204" pitchFamily="34" charset="0"/>
              <a:buChar char="•"/>
            </a:pPr>
            <a:r>
              <a:rPr lang="en-GB" sz="2000" dirty="0"/>
              <a:t>It’s time for everyone to dial in to the benefits Microsoft Teams calls offers you</a:t>
            </a:r>
          </a:p>
          <a:p>
            <a:pPr marL="342900" indent="-342900">
              <a:spcAft>
                <a:spcPts val="1200"/>
              </a:spcAft>
              <a:buFont typeface="Arial" panose="020B0604020202020204" pitchFamily="34" charset="0"/>
              <a:buChar char="•"/>
            </a:pPr>
            <a:r>
              <a:rPr lang="en-GB" sz="2000" dirty="0"/>
              <a:t>Your personal telephone number gives you a range of call features on your laptop and smartphone</a:t>
            </a:r>
          </a:p>
          <a:p>
            <a:pPr marL="342900" indent="-342900">
              <a:spcAft>
                <a:spcPts val="1200"/>
              </a:spcAft>
              <a:buFont typeface="Arial" panose="020B0604020202020204" pitchFamily="34" charset="0"/>
              <a:buChar char="•"/>
            </a:pPr>
            <a:r>
              <a:rPr lang="en-GB" sz="2000" dirty="0"/>
              <a:t>It’s your office landline number, that you can also use at home and on the move, helping you to keep your mobile number separate for contacts who really need it</a:t>
            </a:r>
          </a:p>
          <a:p>
            <a:pPr marL="342900" indent="-342900">
              <a:spcAft>
                <a:spcPts val="1200"/>
              </a:spcAft>
              <a:buFont typeface="Arial" panose="020B0604020202020204" pitchFamily="34" charset="0"/>
              <a:buChar char="•"/>
            </a:pPr>
            <a:r>
              <a:rPr lang="en-GB" sz="2000" dirty="0"/>
              <a:t>Making Microsoft Teams your go to telephone solution takes minutes – please look at the </a:t>
            </a:r>
            <a:r>
              <a:rPr lang="en-GB" sz="2000" u="sng" dirty="0">
                <a:hlinkClick r:id="rId3"/>
              </a:rPr>
              <a:t>step-by-step guides on the Probation Hub</a:t>
            </a:r>
            <a:r>
              <a:rPr lang="en-GB" sz="2000" dirty="0"/>
              <a:t>. </a:t>
            </a:r>
          </a:p>
          <a:p>
            <a:pPr marL="342900" indent="-342900">
              <a:spcAft>
                <a:spcPts val="1200"/>
              </a:spcAft>
              <a:buFont typeface="Arial" panose="020B0604020202020204" pitchFamily="34" charset="0"/>
              <a:buChar char="•"/>
            </a:pPr>
            <a:r>
              <a:rPr lang="en-GB" sz="2000" dirty="0"/>
              <a:t>If you need additional support, please contact:  </a:t>
            </a:r>
            <a:r>
              <a:rPr lang="en-GB" sz="2000" u="sng" dirty="0">
                <a:hlinkClick r:id="rId4"/>
              </a:rPr>
              <a:t>PRP_TeamsTelephony@justice.gov.uk </a:t>
            </a:r>
            <a:endParaRPr lang="en-GB" sz="2000" dirty="0"/>
          </a:p>
        </p:txBody>
      </p:sp>
      <p:sp>
        <p:nvSpPr>
          <p:cNvPr id="6" name="Slide Number Placeholder 5">
            <a:extLst>
              <a:ext uri="{FF2B5EF4-FFF2-40B4-BE49-F238E27FC236}">
                <a16:creationId xmlns:a16="http://schemas.microsoft.com/office/drawing/2014/main" id="{C5E10194-FDB2-470F-8403-B2BE0AEF8537}"/>
              </a:ext>
            </a:extLst>
          </p:cNvPr>
          <p:cNvSpPr>
            <a:spLocks noGrp="1"/>
          </p:cNvSpPr>
          <p:nvPr>
            <p:ph type="sldNum" sz="quarter" idx="12"/>
          </p:nvPr>
        </p:nvSpPr>
        <p:spPr/>
        <p:txBody>
          <a:bodyPr/>
          <a:lstStyle/>
          <a:p>
            <a:fld id="{6BA6D896-E1CD-4198-B852-D6590D56DF76}" type="slidenum">
              <a:rPr lang="en-GB" sz="1800" b="0" smtClean="0"/>
              <a:pPr/>
              <a:t>20</a:t>
            </a:fld>
            <a:endParaRPr lang="en-GB" sz="1800" b="0" dirty="0"/>
          </a:p>
        </p:txBody>
      </p:sp>
    </p:spTree>
    <p:extLst>
      <p:ext uri="{BB962C8B-B14F-4D97-AF65-F5344CB8AC3E}">
        <p14:creationId xmlns:p14="http://schemas.microsoft.com/office/powerpoint/2010/main" val="3478284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415F-3D79-4F2F-8101-ED3F4BC9D33A}"/>
              </a:ext>
            </a:extLst>
          </p:cNvPr>
          <p:cNvSpPr>
            <a:spLocks noGrp="1"/>
          </p:cNvSpPr>
          <p:nvPr>
            <p:ph type="title"/>
          </p:nvPr>
        </p:nvSpPr>
        <p:spPr>
          <a:xfrm>
            <a:off x="259206" y="112434"/>
            <a:ext cx="10743406" cy="630470"/>
          </a:xfrm>
        </p:spPr>
        <p:txBody>
          <a:bodyPr/>
          <a:lstStyle/>
          <a:p>
            <a:r>
              <a:rPr lang="en-GB" dirty="0"/>
              <a:t>Managerial Role Review (MRR)</a:t>
            </a:r>
          </a:p>
        </p:txBody>
      </p:sp>
      <p:sp>
        <p:nvSpPr>
          <p:cNvPr id="3" name="Content Placeholder 2">
            <a:extLst>
              <a:ext uri="{FF2B5EF4-FFF2-40B4-BE49-F238E27FC236}">
                <a16:creationId xmlns:a16="http://schemas.microsoft.com/office/drawing/2014/main" id="{C6B97DDA-FB4E-4A96-8502-BF496E556ADE}"/>
              </a:ext>
            </a:extLst>
          </p:cNvPr>
          <p:cNvSpPr>
            <a:spLocks noGrp="1"/>
          </p:cNvSpPr>
          <p:nvPr>
            <p:ph idx="1"/>
          </p:nvPr>
        </p:nvSpPr>
        <p:spPr>
          <a:xfrm>
            <a:off x="259206" y="936530"/>
            <a:ext cx="7211901" cy="4612552"/>
          </a:xfrm>
        </p:spPr>
        <p:txBody>
          <a:bodyPr/>
          <a:lstStyle/>
          <a:p>
            <a:r>
              <a:rPr lang="en-GB" sz="1600" b="1" dirty="0"/>
              <a:t>The Probation Workforce has commenced work on the Managerial Role Review.</a:t>
            </a:r>
          </a:p>
          <a:p>
            <a:pPr marL="342900" indent="-342900">
              <a:buFont typeface="Arial" panose="020B0604020202020204" pitchFamily="34" charset="0"/>
              <a:buChar char="•"/>
            </a:pPr>
            <a:r>
              <a:rPr lang="en-GB" sz="1600" dirty="0"/>
              <a:t>The MRR will commence with a focus on the priority cohort of SPO staff, in particular building on the recommendations of the SPO Review led by Sarah Chand which was completed in 2020.</a:t>
            </a:r>
          </a:p>
          <a:p>
            <a:pPr marL="342900" indent="-342900">
              <a:buFont typeface="Arial" panose="020B0604020202020204" pitchFamily="34" charset="0"/>
              <a:buChar char="•"/>
            </a:pPr>
            <a:r>
              <a:rPr lang="en-GB" sz="1600" dirty="0">
                <a:solidFill>
                  <a:schemeClr val="tx2"/>
                </a:solidFill>
              </a:rPr>
              <a:t>The initial focus will be on SPOs in Sentence Management and Court Teams</a:t>
            </a:r>
          </a:p>
          <a:p>
            <a:pPr marL="342900" indent="-342900">
              <a:buFont typeface="Arial" panose="020B0604020202020204" pitchFamily="34" charset="0"/>
              <a:buChar char="•"/>
            </a:pPr>
            <a:r>
              <a:rPr lang="en-GB" sz="1600" dirty="0"/>
              <a:t>The data collated as part of the Review will allow the examination of current activity being completed by the SPO Roles.  </a:t>
            </a:r>
            <a:r>
              <a:rPr lang="en-GB" sz="1600"/>
              <a:t>The </a:t>
            </a:r>
            <a:r>
              <a:rPr lang="en-GB" sz="1600" dirty="0"/>
              <a:t>Review aims to inform target staffing, identify areas for continuous improvement and offer recommendations.</a:t>
            </a:r>
          </a:p>
          <a:p>
            <a:pPr marL="342900" indent="-342900">
              <a:buFont typeface="Arial" panose="020B0604020202020204" pitchFamily="34" charset="0"/>
              <a:buChar char="•"/>
            </a:pPr>
            <a:r>
              <a:rPr lang="en-GB" sz="1600" dirty="0"/>
              <a:t>Qualitative and </a:t>
            </a:r>
            <a:r>
              <a:rPr lang="en-GB" sz="1600" dirty="0" err="1"/>
              <a:t>quantative</a:t>
            </a:r>
            <a:r>
              <a:rPr lang="en-GB" sz="1600" dirty="0"/>
              <a:t> data will be obtained to support the recommendations and therefore SPO staff will be approached over the next few months to contribute in various ways such as focus groups, workshops, interviews and surveys.</a:t>
            </a:r>
          </a:p>
          <a:p>
            <a:endParaRPr lang="en-GB" sz="2000" dirty="0"/>
          </a:p>
          <a:p>
            <a:endParaRPr lang="en-GB" sz="2000" dirty="0"/>
          </a:p>
          <a:p>
            <a:endParaRPr lang="en-GB" sz="2000" dirty="0"/>
          </a:p>
          <a:p>
            <a:pPr marL="342900" indent="-342900">
              <a:buFont typeface="Arial" panose="020B0604020202020204" pitchFamily="34" charset="0"/>
              <a:buChar char="•"/>
            </a:pPr>
            <a:endParaRPr lang="en-GB" sz="2000" dirty="0"/>
          </a:p>
        </p:txBody>
      </p:sp>
      <p:sp>
        <p:nvSpPr>
          <p:cNvPr id="5" name="Slide Number Placeholder 4">
            <a:extLst>
              <a:ext uri="{FF2B5EF4-FFF2-40B4-BE49-F238E27FC236}">
                <a16:creationId xmlns:a16="http://schemas.microsoft.com/office/drawing/2014/main" id="{BD6E6763-3BD0-45F0-91B1-8D9884B19C70}"/>
              </a:ext>
            </a:extLst>
          </p:cNvPr>
          <p:cNvSpPr>
            <a:spLocks noGrp="1"/>
          </p:cNvSpPr>
          <p:nvPr>
            <p:ph type="sldNum" sz="quarter" idx="12"/>
          </p:nvPr>
        </p:nvSpPr>
        <p:spPr/>
        <p:txBody>
          <a:bodyPr/>
          <a:lstStyle/>
          <a:p>
            <a:fld id="{6BA6D896-E1CD-4198-B852-D6590D56DF76}" type="slidenum">
              <a:rPr lang="en-GB" b="0" smtClean="0"/>
              <a:pPr/>
              <a:t>21</a:t>
            </a:fld>
            <a:endParaRPr lang="en-GB" b="0" dirty="0"/>
          </a:p>
        </p:txBody>
      </p:sp>
      <p:sp>
        <p:nvSpPr>
          <p:cNvPr id="8" name="TextBox 7">
            <a:extLst>
              <a:ext uri="{FF2B5EF4-FFF2-40B4-BE49-F238E27FC236}">
                <a16:creationId xmlns:a16="http://schemas.microsoft.com/office/drawing/2014/main" id="{AFC6FADC-AFC8-47E2-9E2B-94227CEF09C1}"/>
              </a:ext>
            </a:extLst>
          </p:cNvPr>
          <p:cNvSpPr txBox="1"/>
          <p:nvPr/>
        </p:nvSpPr>
        <p:spPr>
          <a:xfrm>
            <a:off x="7807197" y="4649466"/>
            <a:ext cx="4330681" cy="923330"/>
          </a:xfrm>
          <a:prstGeom prst="rect">
            <a:avLst/>
          </a:prstGeom>
          <a:solidFill>
            <a:srgbClr val="339966"/>
          </a:solidFill>
          <a:ln>
            <a:noFill/>
          </a:ln>
          <a:effectLst/>
        </p:spPr>
        <p:txBody>
          <a:bodyPr wrap="square" rtlCol="0">
            <a:spAutoFit/>
          </a:bodyPr>
          <a:lstStyle/>
          <a:p>
            <a:pPr algn="ctr"/>
            <a:r>
              <a:rPr lang="en-GB" dirty="0">
                <a:solidFill>
                  <a:schemeClr val="bg1"/>
                </a:solidFill>
                <a:latin typeface="+mj-lt"/>
              </a:rPr>
              <a:t>Part of the </a:t>
            </a:r>
            <a:r>
              <a:rPr lang="en-GB" b="1" dirty="0">
                <a:solidFill>
                  <a:schemeClr val="bg1"/>
                </a:solidFill>
                <a:latin typeface="+mj-lt"/>
              </a:rPr>
              <a:t>Probation Workforce Recruitment and Retention Strategy </a:t>
            </a:r>
            <a:r>
              <a:rPr lang="en-GB" dirty="0">
                <a:solidFill>
                  <a:schemeClr val="bg1"/>
                </a:solidFill>
                <a:latin typeface="+mj-lt"/>
              </a:rPr>
              <a:t>to make workloads more manageable</a:t>
            </a:r>
          </a:p>
        </p:txBody>
      </p:sp>
      <p:sp>
        <p:nvSpPr>
          <p:cNvPr id="7" name="TextBox 6">
            <a:extLst>
              <a:ext uri="{FF2B5EF4-FFF2-40B4-BE49-F238E27FC236}">
                <a16:creationId xmlns:a16="http://schemas.microsoft.com/office/drawing/2014/main" id="{F5606E8A-7FE8-4DF7-9529-0F968774C8F9}"/>
              </a:ext>
            </a:extLst>
          </p:cNvPr>
          <p:cNvSpPr txBox="1"/>
          <p:nvPr/>
        </p:nvSpPr>
        <p:spPr>
          <a:xfrm>
            <a:off x="4758529" y="6458417"/>
            <a:ext cx="2505814" cy="369332"/>
          </a:xfrm>
          <a:prstGeom prst="rect">
            <a:avLst/>
          </a:prstGeom>
          <a:noFill/>
        </p:spPr>
        <p:txBody>
          <a:bodyPr wrap="none" rtlCol="0">
            <a:spAutoFit/>
          </a:bodyPr>
          <a:lstStyle/>
          <a:p>
            <a:pPr algn="ctr"/>
            <a:r>
              <a:rPr lang="en-GB" u="sng" dirty="0">
                <a:latin typeface="+mj-lt"/>
              </a:rPr>
              <a:t>OFFICIAL-SENSITIVE</a:t>
            </a:r>
          </a:p>
        </p:txBody>
      </p:sp>
      <p:pic>
        <p:nvPicPr>
          <p:cNvPr id="1026" name="Picture 2" descr="Keep Calm And Let The Senior Probation Officer Handle It">
            <a:extLst>
              <a:ext uri="{FF2B5EF4-FFF2-40B4-BE49-F238E27FC236}">
                <a16:creationId xmlns:a16="http://schemas.microsoft.com/office/drawing/2014/main" id="{9A839EF2-4AD7-4AA6-8BD6-43FD5C97EC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29145" y="936529"/>
            <a:ext cx="3224758" cy="2989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36051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DA821-14A2-4B01-B71B-B592FCF11943}"/>
              </a:ext>
            </a:extLst>
          </p:cNvPr>
          <p:cNvSpPr>
            <a:spLocks noGrp="1"/>
          </p:cNvSpPr>
          <p:nvPr>
            <p:ph type="title"/>
          </p:nvPr>
        </p:nvSpPr>
        <p:spPr/>
        <p:txBody>
          <a:bodyPr/>
          <a:lstStyle/>
          <a:p>
            <a:r>
              <a:rPr lang="en-GB" dirty="0"/>
              <a:t>Available spaces in upcoming courses</a:t>
            </a:r>
          </a:p>
        </p:txBody>
      </p:sp>
      <p:sp>
        <p:nvSpPr>
          <p:cNvPr id="3" name="Content Placeholder 2">
            <a:extLst>
              <a:ext uri="{FF2B5EF4-FFF2-40B4-BE49-F238E27FC236}">
                <a16:creationId xmlns:a16="http://schemas.microsoft.com/office/drawing/2014/main" id="{2BAC4B0E-F599-47B3-8F6C-666CA262683C}"/>
              </a:ext>
            </a:extLst>
          </p:cNvPr>
          <p:cNvSpPr>
            <a:spLocks noGrp="1"/>
          </p:cNvSpPr>
          <p:nvPr>
            <p:ph idx="1"/>
          </p:nvPr>
        </p:nvSpPr>
        <p:spPr>
          <a:xfrm>
            <a:off x="716757" y="1450075"/>
            <a:ext cx="4843784" cy="4351338"/>
          </a:xfrm>
        </p:spPr>
        <p:txBody>
          <a:bodyPr/>
          <a:lstStyle/>
          <a:p>
            <a:pPr marL="342900" indent="-342900">
              <a:spcBef>
                <a:spcPts val="600"/>
              </a:spcBef>
              <a:buFont typeface="Arial" panose="020B0604020202020204" pitchFamily="34" charset="0"/>
              <a:buChar char="•"/>
            </a:pPr>
            <a:r>
              <a:rPr lang="en-GB" sz="2000" dirty="0"/>
              <a:t>Learning is an essential part of everyone’s development in the Probation Service</a:t>
            </a:r>
          </a:p>
          <a:p>
            <a:pPr marL="342900" indent="-342900">
              <a:spcBef>
                <a:spcPts val="600"/>
              </a:spcBef>
              <a:buFont typeface="Arial" panose="020B0604020202020204" pitchFamily="34" charset="0"/>
              <a:buChar char="•"/>
            </a:pPr>
            <a:r>
              <a:rPr lang="en-GB" sz="2000" dirty="0"/>
              <a:t>There are spaces available for courses coming up in the next few weeks</a:t>
            </a:r>
          </a:p>
          <a:p>
            <a:pPr marL="342900" indent="-342900">
              <a:spcBef>
                <a:spcPts val="600"/>
              </a:spcBef>
              <a:buFont typeface="Arial" panose="020B0604020202020204" pitchFamily="34" charset="0"/>
              <a:buChar char="•"/>
            </a:pPr>
            <a:r>
              <a:rPr lang="en-GB" sz="2000" dirty="0"/>
              <a:t>Please look at the </a:t>
            </a:r>
            <a:r>
              <a:rPr lang="en-GB" sz="2000" dirty="0">
                <a:hlinkClick r:id="rId2"/>
              </a:rPr>
              <a:t>‘spares’ page </a:t>
            </a:r>
            <a:r>
              <a:rPr lang="en-GB" sz="2000" dirty="0"/>
              <a:t>on myLearning</a:t>
            </a:r>
          </a:p>
          <a:p>
            <a:pPr marL="342900" indent="-342900">
              <a:spcBef>
                <a:spcPts val="600"/>
              </a:spcBef>
              <a:buFont typeface="Arial" panose="020B0604020202020204" pitchFamily="34" charset="0"/>
              <a:buChar char="•"/>
            </a:pPr>
            <a:r>
              <a:rPr lang="en-GB" sz="2000" dirty="0"/>
              <a:t>Please check your eligibility with your manager and book yourself in – it’s that easy</a:t>
            </a:r>
          </a:p>
        </p:txBody>
      </p:sp>
      <p:pic>
        <p:nvPicPr>
          <p:cNvPr id="7" name="Picture 6">
            <a:extLst>
              <a:ext uri="{FF2B5EF4-FFF2-40B4-BE49-F238E27FC236}">
                <a16:creationId xmlns:a16="http://schemas.microsoft.com/office/drawing/2014/main" id="{401FDB63-CB4B-4845-B9F5-FC38CB9B00B8}"/>
              </a:ext>
            </a:extLst>
          </p:cNvPr>
          <p:cNvPicPr>
            <a:picLocks noChangeAspect="1"/>
          </p:cNvPicPr>
          <p:nvPr/>
        </p:nvPicPr>
        <p:blipFill>
          <a:blip r:embed="rId3"/>
          <a:stretch>
            <a:fillRect/>
          </a:stretch>
        </p:blipFill>
        <p:spPr>
          <a:xfrm>
            <a:off x="6323791" y="1450075"/>
            <a:ext cx="5272896" cy="3429000"/>
          </a:xfrm>
          <a:prstGeom prst="rect">
            <a:avLst/>
          </a:prstGeom>
          <a:effectLst/>
        </p:spPr>
      </p:pic>
      <p:sp>
        <p:nvSpPr>
          <p:cNvPr id="8" name="TextBox 7">
            <a:extLst>
              <a:ext uri="{FF2B5EF4-FFF2-40B4-BE49-F238E27FC236}">
                <a16:creationId xmlns:a16="http://schemas.microsoft.com/office/drawing/2014/main" id="{D1DC4181-8F64-47CF-999D-C1C96E97986E}"/>
              </a:ext>
            </a:extLst>
          </p:cNvPr>
          <p:cNvSpPr txBox="1"/>
          <p:nvPr/>
        </p:nvSpPr>
        <p:spPr>
          <a:xfrm>
            <a:off x="7484757" y="5374240"/>
            <a:ext cx="3262432" cy="400110"/>
          </a:xfrm>
          <a:prstGeom prst="rect">
            <a:avLst/>
          </a:prstGeom>
          <a:noFill/>
        </p:spPr>
        <p:txBody>
          <a:bodyPr wrap="none" rtlCol="0">
            <a:spAutoFit/>
          </a:bodyPr>
          <a:lstStyle/>
          <a:p>
            <a:r>
              <a:rPr lang="en-GB" sz="2000" dirty="0">
                <a:hlinkClick r:id="rId2"/>
              </a:rPr>
              <a:t>How to access myLearning</a:t>
            </a:r>
            <a:endParaRPr lang="en-GB" sz="2000" dirty="0"/>
          </a:p>
        </p:txBody>
      </p:sp>
      <p:sp>
        <p:nvSpPr>
          <p:cNvPr id="6" name="Slide Number Placeholder 5">
            <a:extLst>
              <a:ext uri="{FF2B5EF4-FFF2-40B4-BE49-F238E27FC236}">
                <a16:creationId xmlns:a16="http://schemas.microsoft.com/office/drawing/2014/main" id="{9C9E3D95-0949-4864-9945-CC202E16DB3C}"/>
              </a:ext>
            </a:extLst>
          </p:cNvPr>
          <p:cNvSpPr>
            <a:spLocks noGrp="1"/>
          </p:cNvSpPr>
          <p:nvPr>
            <p:ph type="sldNum" sz="quarter" idx="12"/>
          </p:nvPr>
        </p:nvSpPr>
        <p:spPr/>
        <p:txBody>
          <a:bodyPr/>
          <a:lstStyle/>
          <a:p>
            <a:fld id="{6BA6D896-E1CD-4198-B852-D6590D56DF76}" type="slidenum">
              <a:rPr lang="en-GB" sz="1800" b="0" smtClean="0"/>
              <a:pPr/>
              <a:t>22</a:t>
            </a:fld>
            <a:endParaRPr lang="en-GB" sz="1800" b="0" dirty="0"/>
          </a:p>
        </p:txBody>
      </p:sp>
    </p:spTree>
    <p:extLst>
      <p:ext uri="{BB962C8B-B14F-4D97-AF65-F5344CB8AC3E}">
        <p14:creationId xmlns:p14="http://schemas.microsoft.com/office/powerpoint/2010/main" val="42062186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3649714F-F20D-48B2-A362-1EB1359F027A}"/>
              </a:ext>
            </a:extLst>
          </p:cNvPr>
          <p:cNvSpPr>
            <a:spLocks noChangeArrowheads="1"/>
          </p:cNvSpPr>
          <p:nvPr/>
        </p:nvSpPr>
        <p:spPr bwMode="auto">
          <a:xfrm>
            <a:off x="428440" y="1033412"/>
            <a:ext cx="8345689" cy="5072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a:lnSpc>
                <a:spcPct val="107000"/>
              </a:lnSpc>
              <a:spcAft>
                <a:spcPts val="800"/>
              </a:spcAft>
              <a:buFont typeface="Arial" panose="020B0604020202020204" pitchFamily="34" charset="0"/>
              <a:buChar char="•"/>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During this current phase record everyday tasks and activities that demonstrate your competence across each of the competence areas and discuss these with your line manager during your routine 1:1 line management conversations</a:t>
            </a:r>
          </a:p>
          <a:p>
            <a:pPr marL="285750" indent="-285750">
              <a:lnSpc>
                <a:spcPct val="107000"/>
              </a:lnSpc>
              <a:spcAft>
                <a:spcPts val="800"/>
              </a:spcAft>
              <a:buFont typeface="Arial" panose="020B0604020202020204" pitchFamily="34" charset="0"/>
              <a:buChar char="•"/>
            </a:pPr>
            <a:r>
              <a:rPr lang="en-GB" dirty="0">
                <a:solidFill>
                  <a:srgbClr val="000000"/>
                </a:solidFill>
                <a:latin typeface="Arial" panose="020B0604020202020204" pitchFamily="34" charset="0"/>
                <a:ea typeface="Calibri" panose="020F0502020204030204" pitchFamily="34" charset="0"/>
                <a:cs typeface="Times New Roman" panose="02020603050405020304" pitchFamily="18" charset="0"/>
              </a:rPr>
              <a:t>At the end of the year, managers will make a decision on their staff members’ pay progression and update SOP</a:t>
            </a:r>
            <a:endParaRPr lang="en-GB" dirty="0">
              <a:latin typeface="Arial"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solidFill>
                  <a:schemeClr val="accent1"/>
                </a:solidFill>
                <a:latin typeface="Arial" panose="020B0604020202020204" pitchFamily="34" charset="0"/>
                <a:ea typeface="Calibri" panose="020F0502020204030204" pitchFamily="34" charset="0"/>
                <a:cs typeface="Times New Roman" panose="02020603050405020304" pitchFamily="18" charset="0"/>
              </a:rPr>
              <a:t>CBF top tips</a:t>
            </a:r>
            <a:endParaRPr lang="en-GB" dirty="0">
              <a:solidFill>
                <a:schemeClr val="accent1"/>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5000"/>
              </a:lnSpc>
              <a:spcAft>
                <a:spcPts val="0"/>
              </a:spcAft>
              <a:buFont typeface="Symbol" panose="05050102010706020507" pitchFamily="18" charset="2"/>
              <a:buChar char=""/>
            </a:pPr>
            <a:r>
              <a:rPr lang="en-GB" dirty="0">
                <a:latin typeface="Arial" panose="020B0604020202020204" pitchFamily="34" charset="0"/>
                <a:ea typeface="Times New Roman" panose="02020603050405020304" pitchFamily="18" charset="0"/>
                <a:cs typeface="Times New Roman" panose="02020603050405020304" pitchFamily="18" charset="0"/>
              </a:rPr>
              <a:t>Start recording pieces of work to evidence your level of competency against the probation service competency areas;  take a look at worked examples on </a:t>
            </a:r>
            <a:r>
              <a:rPr lang="en-GB" dirty="0" err="1">
                <a:solidFill>
                  <a:srgbClr val="0070C0"/>
                </a:solidFill>
                <a:uFill>
                  <a:solidFill>
                    <a:srgbClr val="000000"/>
                  </a:solidFill>
                </a:uFill>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MyHub</a:t>
            </a:r>
            <a:endParaRPr lang="en-GB"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5000"/>
              </a:lnSpc>
              <a:spcAft>
                <a:spcPts val="0"/>
              </a:spcAft>
              <a:buFont typeface="Symbol" panose="05050102010706020507" pitchFamily="18" charset="2"/>
              <a:buChar char=""/>
            </a:pPr>
            <a:r>
              <a:rPr lang="en-GB" dirty="0">
                <a:latin typeface="Arial" panose="020B0604020202020204" pitchFamily="34" charset="0"/>
                <a:ea typeface="Times New Roman" panose="02020603050405020304" pitchFamily="18" charset="0"/>
                <a:cs typeface="Times New Roman" panose="02020603050405020304" pitchFamily="18" charset="0"/>
              </a:rPr>
              <a:t>Discuss and agree that your examples demonstrate your competence against each area of the framework, during your regular supervisions and 1:1s</a:t>
            </a:r>
            <a:endParaRPr lang="en-GB" dirty="0">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5000"/>
              </a:lnSpc>
              <a:spcAft>
                <a:spcPts val="800"/>
              </a:spcAft>
              <a:buFont typeface="Symbol" panose="05050102010706020507" pitchFamily="18" charset="2"/>
              <a:buChar char=""/>
            </a:pPr>
            <a:r>
              <a:rPr lang="en-GB" dirty="0">
                <a:latin typeface="Arial" panose="020B0604020202020204" pitchFamily="34" charset="0"/>
                <a:ea typeface="Times New Roman" panose="02020603050405020304" pitchFamily="18" charset="0"/>
                <a:cs typeface="Times New Roman" panose="02020603050405020304" pitchFamily="18" charset="0"/>
              </a:rPr>
              <a:t>It’s not too late to start the CBF process, the trial year is your opportunity to work within the process ahead of it being linked to pay, familiarise yourself with the CBF documents which can be found on </a:t>
            </a:r>
            <a:r>
              <a:rPr lang="en-GB" u="sng" dirty="0" err="1">
                <a:solidFill>
                  <a:srgbClr val="4472C4"/>
                </a:solidFill>
                <a:uFill>
                  <a:solidFill>
                    <a:srgbClr val="0070C0"/>
                  </a:solidFill>
                </a:uFill>
                <a:latin typeface="Arial" panose="020B0604020202020204" pitchFamily="34" charset="0"/>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MyHub</a:t>
            </a:r>
            <a:endParaRPr lang="en-GB" dirty="0">
              <a:latin typeface="Arial" panose="020B0604020202020204" pitchFamily="34" charset="0"/>
              <a:ea typeface="Calibri" panose="020F0502020204030204" pitchFamily="34" charset="0"/>
              <a:cs typeface="Times New Roman" panose="02020603050405020304" pitchFamily="18" charset="0"/>
            </a:endParaRPr>
          </a:p>
        </p:txBody>
      </p:sp>
      <p:sp>
        <p:nvSpPr>
          <p:cNvPr id="8" name="Rectangle 7">
            <a:extLst>
              <a:ext uri="{FF2B5EF4-FFF2-40B4-BE49-F238E27FC236}">
                <a16:creationId xmlns:a16="http://schemas.microsoft.com/office/drawing/2014/main" id="{03CC2406-6E09-45CF-BA9A-C666615FA566}"/>
              </a:ext>
            </a:extLst>
          </p:cNvPr>
          <p:cNvSpPr/>
          <p:nvPr/>
        </p:nvSpPr>
        <p:spPr>
          <a:xfrm>
            <a:off x="428441" y="343257"/>
            <a:ext cx="5779146" cy="458780"/>
          </a:xfrm>
          <a:prstGeom prst="rect">
            <a:avLst/>
          </a:prstGeom>
        </p:spPr>
        <p:txBody>
          <a:bodyPr wrap="none">
            <a:spAutoFit/>
          </a:bodyPr>
          <a:lstStyle/>
          <a:p>
            <a:pPr>
              <a:lnSpc>
                <a:spcPct val="107000"/>
              </a:lnSpc>
              <a:spcAft>
                <a:spcPts val="800"/>
              </a:spcAft>
            </a:pPr>
            <a:r>
              <a:rPr lang="en-GB" sz="2400" b="1" dirty="0">
                <a:solidFill>
                  <a:srgbClr val="7030A0"/>
                </a:solidFill>
                <a:latin typeface="Arial" panose="020B0604020202020204" pitchFamily="34" charset="0"/>
                <a:ea typeface="Calibri" panose="020F0502020204030204" pitchFamily="34" charset="0"/>
                <a:cs typeface="Times New Roman" panose="02020603050405020304" pitchFamily="18" charset="0"/>
              </a:rPr>
              <a:t>Competency Based Framework (CBF) </a:t>
            </a:r>
            <a:endParaRPr lang="en-GB" sz="2400" dirty="0">
              <a:latin typeface="Arial" panose="020B060402020202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F2FA7E0C-2D3F-48C0-A3FC-3EB53CF24C75}"/>
              </a:ext>
            </a:extLst>
          </p:cNvPr>
          <p:cNvPicPr>
            <a:picLocks noChangeAspect="1"/>
          </p:cNvPicPr>
          <p:nvPr/>
        </p:nvPicPr>
        <p:blipFill>
          <a:blip r:embed="rId3"/>
          <a:stretch>
            <a:fillRect/>
          </a:stretch>
        </p:blipFill>
        <p:spPr>
          <a:xfrm>
            <a:off x="9436686" y="186287"/>
            <a:ext cx="2397957" cy="1537738"/>
          </a:xfrm>
          <a:prstGeom prst="rect">
            <a:avLst/>
          </a:prstGeom>
        </p:spPr>
      </p:pic>
      <p:sp>
        <p:nvSpPr>
          <p:cNvPr id="3" name="Rectangle 2">
            <a:extLst>
              <a:ext uri="{FF2B5EF4-FFF2-40B4-BE49-F238E27FC236}">
                <a16:creationId xmlns:a16="http://schemas.microsoft.com/office/drawing/2014/main" id="{0E6A84AF-13F4-47A9-B3B3-BDCD3D4E7DE4}"/>
              </a:ext>
            </a:extLst>
          </p:cNvPr>
          <p:cNvSpPr/>
          <p:nvPr/>
        </p:nvSpPr>
        <p:spPr>
          <a:xfrm>
            <a:off x="8954034" y="2949028"/>
            <a:ext cx="3186113" cy="1056379"/>
          </a:xfrm>
          <a:prstGeom prst="rect">
            <a:avLst/>
          </a:prstGeom>
        </p:spPr>
        <p:txBody>
          <a:bodyPr wrap="square">
            <a:spAutoFit/>
          </a:bodyPr>
          <a:lstStyle/>
          <a:p>
            <a:pPr lvl="0" algn="ctr">
              <a:lnSpc>
                <a:spcPct val="107000"/>
              </a:lnSpc>
              <a:spcAft>
                <a:spcPts val="800"/>
              </a:spcAft>
            </a:pPr>
            <a:r>
              <a:rPr lang="en-GB" sz="2000" dirty="0">
                <a:solidFill>
                  <a:prstClr val="black"/>
                </a:solidFill>
                <a:latin typeface="Arial" panose="020B0604020202020204" pitchFamily="34" charset="0"/>
                <a:ea typeface="Calibri" panose="020F0502020204030204" pitchFamily="34" charset="0"/>
                <a:cs typeface="Times New Roman" panose="02020603050405020304" pitchFamily="18" charset="0"/>
              </a:rPr>
              <a:t>CBF guidance and helpful information may be found on </a:t>
            </a:r>
            <a:r>
              <a:rPr lang="en-GB" sz="2000" dirty="0" err="1">
                <a:solidFill>
                  <a:srgbClr val="0070C0"/>
                </a:solidFill>
                <a:uFill>
                  <a:solidFill>
                    <a:srgbClr val="000000"/>
                  </a:solidFill>
                </a:uFill>
                <a:latin typeface="Arial" panose="020B0604020202020204" pitchFamily="34" charset="0"/>
                <a:ea typeface="Calibri" panose="020F050202020403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MyHub</a:t>
            </a:r>
            <a:endParaRPr lang="en-GB" sz="2000" dirty="0">
              <a:solidFill>
                <a:prstClr val="black"/>
              </a:solidFill>
              <a:latin typeface="Arial" panose="020B0604020202020204" pitchFamily="34" charset="0"/>
              <a:ea typeface="Calibri" panose="020F0502020204030204" pitchFamily="34" charset="0"/>
              <a:cs typeface="Times New Roman" panose="02020603050405020304" pitchFamily="18" charset="0"/>
            </a:endParaRPr>
          </a:p>
        </p:txBody>
      </p:sp>
      <p:sp>
        <p:nvSpPr>
          <p:cNvPr id="6" name="Slide Number Placeholder 5">
            <a:extLst>
              <a:ext uri="{FF2B5EF4-FFF2-40B4-BE49-F238E27FC236}">
                <a16:creationId xmlns:a16="http://schemas.microsoft.com/office/drawing/2014/main" id="{922C738B-0D2A-4AA7-A360-103E3F2F44D4}"/>
              </a:ext>
            </a:extLst>
          </p:cNvPr>
          <p:cNvSpPr>
            <a:spLocks noGrp="1"/>
          </p:cNvSpPr>
          <p:nvPr>
            <p:ph type="sldNum" sz="quarter" idx="12"/>
          </p:nvPr>
        </p:nvSpPr>
        <p:spPr/>
        <p:txBody>
          <a:bodyPr/>
          <a:lstStyle/>
          <a:p>
            <a:fld id="{6BA6D896-E1CD-4198-B852-D6590D56DF76}" type="slidenum">
              <a:rPr lang="en-GB" sz="1800" b="0" smtClean="0"/>
              <a:pPr/>
              <a:t>23</a:t>
            </a:fld>
            <a:endParaRPr lang="en-GB" sz="1800" b="0" dirty="0"/>
          </a:p>
        </p:txBody>
      </p:sp>
    </p:spTree>
    <p:extLst>
      <p:ext uri="{BB962C8B-B14F-4D97-AF65-F5344CB8AC3E}">
        <p14:creationId xmlns:p14="http://schemas.microsoft.com/office/powerpoint/2010/main" val="26068586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46288BB-408C-452A-BE01-013F25E18531}"/>
              </a:ext>
            </a:extLst>
          </p:cNvPr>
          <p:cNvSpPr>
            <a:spLocks noGrp="1"/>
          </p:cNvSpPr>
          <p:nvPr>
            <p:ph type="title"/>
          </p:nvPr>
        </p:nvSpPr>
        <p:spPr>
          <a:xfrm>
            <a:off x="212284" y="29589"/>
            <a:ext cx="11131200" cy="511174"/>
          </a:xfrm>
        </p:spPr>
        <p:txBody>
          <a:bodyPr/>
          <a:lstStyle/>
          <a:p>
            <a:r>
              <a:rPr lang="en-GB" dirty="0"/>
              <a:t>Changes to internal function on SOP</a:t>
            </a:r>
          </a:p>
        </p:txBody>
      </p:sp>
      <p:sp>
        <p:nvSpPr>
          <p:cNvPr id="10" name="Rectangle 9">
            <a:extLst>
              <a:ext uri="{FF2B5EF4-FFF2-40B4-BE49-F238E27FC236}">
                <a16:creationId xmlns:a16="http://schemas.microsoft.com/office/drawing/2014/main" id="{302CC1FC-0B94-491F-918D-5F14D49FC19E}"/>
              </a:ext>
            </a:extLst>
          </p:cNvPr>
          <p:cNvSpPr/>
          <p:nvPr/>
        </p:nvSpPr>
        <p:spPr>
          <a:xfrm>
            <a:off x="147638" y="447675"/>
            <a:ext cx="6697291" cy="6410325"/>
          </a:xfrm>
          <a:prstGeom prst="rect">
            <a:avLst/>
          </a:prstGeom>
          <a:noFill/>
          <a:ln>
            <a:noFill/>
          </a:ln>
        </p:spPr>
        <p:txBody>
          <a:bodyPr wrap="square" lIns="91440" tIns="45720" rIns="91440" bIns="45720" anchor="t">
            <a:noAutofit/>
          </a:bodyPr>
          <a:lstStyle/>
          <a:p>
            <a:r>
              <a:rPr lang="en-GB" sz="1400" dirty="0"/>
              <a:t>Following unification, the </a:t>
            </a:r>
            <a:r>
              <a:rPr lang="en-GB" sz="1400" b="1" dirty="0"/>
              <a:t>title of all internal functions on SOP have been updated</a:t>
            </a:r>
          </a:p>
          <a:p>
            <a:endParaRPr lang="en-GB" sz="1400" dirty="0"/>
          </a:p>
          <a:p>
            <a:r>
              <a:rPr lang="en-GB" sz="1400" dirty="0"/>
              <a:t>The internal function field identifies where in the business an individual works;  for example:</a:t>
            </a:r>
          </a:p>
          <a:p>
            <a:pPr marL="285750" indent="-285750">
              <a:buFont typeface="Arial" panose="020B0604020202020204" pitchFamily="34" charset="0"/>
              <a:buChar char="•"/>
            </a:pPr>
            <a:r>
              <a:rPr lang="en-GB" sz="1400" dirty="0"/>
              <a:t>Someone working in Courts their internal function prior to unification was ‘NPS Courts’, they will now be ‘PS Courts’ </a:t>
            </a:r>
          </a:p>
          <a:p>
            <a:pPr marL="285750" indent="-285750">
              <a:buFont typeface="Arial" panose="020B0604020202020204" pitchFamily="34" charset="0"/>
              <a:buChar char="•"/>
            </a:pPr>
            <a:r>
              <a:rPr lang="en-GB" sz="1400" dirty="0"/>
              <a:t>Someone working in Unpaid Work, this is a new internal function post unification and will be ‘PS Unpaid Work’</a:t>
            </a:r>
          </a:p>
          <a:p>
            <a:pPr marL="285750" indent="-285750">
              <a:buFont typeface="Arial" panose="020B0604020202020204" pitchFamily="34" charset="0"/>
              <a:buChar char="•"/>
            </a:pPr>
            <a:r>
              <a:rPr lang="en-GB" sz="1400" dirty="0"/>
              <a:t>Someone who is employed by Probation in a Functional Leadership role will be temporarily listed as ‘PS </a:t>
            </a:r>
            <a:r>
              <a:rPr lang="en-GB" sz="1400" dirty="0" err="1"/>
              <a:t>CorpServiceFL</a:t>
            </a:r>
            <a:r>
              <a:rPr lang="en-GB" sz="1400" dirty="0"/>
              <a:t>’ until consultation and decisions are made about transfer to the MOJ</a:t>
            </a:r>
          </a:p>
          <a:p>
            <a:pPr marL="285750" indent="-285750">
              <a:buFont typeface="Arial" panose="020B0604020202020204" pitchFamily="34" charset="0"/>
              <a:buChar char="•"/>
            </a:pPr>
            <a:r>
              <a:rPr lang="en-GB" sz="1400" dirty="0"/>
              <a:t>This helps us to identify how many staff work in different functions in the business and helps us make our recruitment decisions </a:t>
            </a:r>
          </a:p>
          <a:p>
            <a:pPr marL="285750" indent="-285750">
              <a:buFont typeface="Arial" panose="020B0604020202020204" pitchFamily="34" charset="0"/>
              <a:buChar char="•"/>
            </a:pPr>
            <a:r>
              <a:rPr lang="en-GB" sz="1400" dirty="0"/>
              <a:t>Changes can be seen in the table to the right. This shows what the previous titles were and what they have now been changed to. The title changes have now been implemented on SOP</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b="1" dirty="0"/>
              <a:t>What does this impact?</a:t>
            </a:r>
          </a:p>
          <a:p>
            <a:pPr marL="742950" lvl="1" indent="-285750">
              <a:buFont typeface="Arial" panose="020B0604020202020204" pitchFamily="34" charset="0"/>
              <a:buChar char="•"/>
            </a:pPr>
            <a:r>
              <a:rPr lang="en-GB" sz="1400" dirty="0"/>
              <a:t>This information is particularly </a:t>
            </a:r>
            <a:r>
              <a:rPr lang="en-GB" sz="1400" b="1" dirty="0"/>
              <a:t>relevant to managers </a:t>
            </a:r>
            <a:r>
              <a:rPr lang="en-GB" sz="1400" dirty="0"/>
              <a:t>who may need to update a team member’s internal function on SOP, for example, when they move role.  Also</a:t>
            </a:r>
            <a:r>
              <a:rPr lang="en-GB" sz="1400" b="1" dirty="0"/>
              <a:t> anyone involved in regional workforce or resource planning </a:t>
            </a:r>
            <a:r>
              <a:rPr lang="en-GB" sz="1400" dirty="0"/>
              <a:t>should familiarise themselves with this updated list</a:t>
            </a:r>
          </a:p>
          <a:p>
            <a:pPr marL="285750" indent="-285750">
              <a:buFont typeface="Arial" panose="020B0604020202020204" pitchFamily="34" charset="0"/>
              <a:buChar char="•"/>
            </a:pPr>
            <a:endParaRPr lang="en-GB" sz="1400" dirty="0"/>
          </a:p>
          <a:p>
            <a:pPr marL="285750" indent="-285750">
              <a:buFont typeface="Arial" panose="020B0604020202020204" pitchFamily="34" charset="0"/>
              <a:buChar char="•"/>
            </a:pPr>
            <a:r>
              <a:rPr lang="en-GB" sz="1400" b="1" dirty="0"/>
              <a:t>What you need to do</a:t>
            </a:r>
            <a:endParaRPr lang="en-GB" sz="1400" dirty="0"/>
          </a:p>
          <a:p>
            <a:pPr marL="742950" lvl="1" indent="-285750">
              <a:buFont typeface="Arial" panose="020B0604020202020204" pitchFamily="34" charset="0"/>
              <a:buChar char="•"/>
            </a:pPr>
            <a:r>
              <a:rPr lang="en-GB" sz="1400" dirty="0"/>
              <a:t>New internal function titles should be selected for any staff changes made in Probation. If you have any questions, please contact the </a:t>
            </a:r>
            <a:r>
              <a:rPr lang="en-GB" sz="1400" u="sng" dirty="0">
                <a:hlinkClick r:id="rId2"/>
              </a:rPr>
              <a:t>probationworkforcemodelling@justice.gov.uk</a:t>
            </a:r>
            <a:r>
              <a:rPr lang="en-GB" sz="1400" dirty="0"/>
              <a:t> mailbox</a:t>
            </a:r>
          </a:p>
          <a:p>
            <a:endParaRPr lang="en-GB" sz="1500" dirty="0"/>
          </a:p>
          <a:p>
            <a:endParaRPr lang="en-GB" sz="1500" dirty="0"/>
          </a:p>
          <a:p>
            <a:endParaRPr lang="en-GB" sz="1500" dirty="0"/>
          </a:p>
          <a:p>
            <a:r>
              <a:rPr lang="en-GB" sz="1600" dirty="0"/>
              <a:t>  </a:t>
            </a:r>
            <a:endParaRPr kumimoji="0" lang="en-GB" sz="16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 name="Table 3">
            <a:extLst>
              <a:ext uri="{FF2B5EF4-FFF2-40B4-BE49-F238E27FC236}">
                <a16:creationId xmlns:a16="http://schemas.microsoft.com/office/drawing/2014/main" id="{7E0D5723-1C6B-4506-934D-EA0FC78C959D}"/>
              </a:ext>
            </a:extLst>
          </p:cNvPr>
          <p:cNvGraphicFramePr>
            <a:graphicFrameLocks noGrp="1"/>
          </p:cNvGraphicFramePr>
          <p:nvPr>
            <p:extLst>
              <p:ext uri="{D42A27DB-BD31-4B8C-83A1-F6EECF244321}">
                <p14:modId xmlns:p14="http://schemas.microsoft.com/office/powerpoint/2010/main" val="2744921493"/>
              </p:ext>
            </p:extLst>
          </p:nvPr>
        </p:nvGraphicFramePr>
        <p:xfrm>
          <a:off x="6844930" y="196618"/>
          <a:ext cx="5199432" cy="5490173"/>
        </p:xfrm>
        <a:graphic>
          <a:graphicData uri="http://schemas.openxmlformats.org/drawingml/2006/table">
            <a:tbl>
              <a:tblPr firstRow="1" firstCol="1" bandRow="1">
                <a:tableStyleId>{5C22544A-7EE6-4342-B048-85BDC9FD1C3A}</a:tableStyleId>
              </a:tblPr>
              <a:tblGrid>
                <a:gridCol w="2597350">
                  <a:extLst>
                    <a:ext uri="{9D8B030D-6E8A-4147-A177-3AD203B41FA5}">
                      <a16:colId xmlns:a16="http://schemas.microsoft.com/office/drawing/2014/main" val="4172204054"/>
                    </a:ext>
                  </a:extLst>
                </a:gridCol>
                <a:gridCol w="2602082">
                  <a:extLst>
                    <a:ext uri="{9D8B030D-6E8A-4147-A177-3AD203B41FA5}">
                      <a16:colId xmlns:a16="http://schemas.microsoft.com/office/drawing/2014/main" val="3978538484"/>
                    </a:ext>
                  </a:extLst>
                </a:gridCol>
              </a:tblGrid>
              <a:tr h="277274">
                <a:tc>
                  <a:txBody>
                    <a:bodyPr/>
                    <a:lstStyle/>
                    <a:p>
                      <a:pPr>
                        <a:spcAft>
                          <a:spcPts val="0"/>
                        </a:spcAft>
                      </a:pPr>
                      <a:r>
                        <a:rPr lang="en-GB" sz="900" dirty="0">
                          <a:effectLst/>
                        </a:rPr>
                        <a:t>Previous Internal Function Title</a:t>
                      </a:r>
                      <a:endParaRPr lang="en-GB" sz="900" dirty="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900" dirty="0">
                          <a:effectLst/>
                        </a:rPr>
                        <a:t>New Internal Function Title</a:t>
                      </a:r>
                      <a:endParaRPr lang="en-GB" sz="900" dirty="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89D95"/>
                    </a:solidFill>
                  </a:tcPr>
                </a:tc>
                <a:extLst>
                  <a:ext uri="{0D108BD9-81ED-4DB2-BD59-A6C34878D82A}">
                    <a16:rowId xmlns:a16="http://schemas.microsoft.com/office/drawing/2014/main" val="2287416839"/>
                  </a:ext>
                </a:extLst>
              </a:tr>
              <a:tr h="182183">
                <a:tc>
                  <a:txBody>
                    <a:bodyPr/>
                    <a:lstStyle/>
                    <a:p>
                      <a:pPr>
                        <a:spcAft>
                          <a:spcPts val="0"/>
                        </a:spcAft>
                      </a:pPr>
                      <a:endParaRPr lang="en-GB" sz="900" dirty="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900">
                          <a:effectLst/>
                        </a:rPr>
                        <a:t>PS Accredited Programmes</a:t>
                      </a:r>
                      <a:endParaRPr lang="en-GB" sz="90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3755343"/>
                  </a:ext>
                </a:extLst>
              </a:tr>
              <a:tr h="182183">
                <a:tc>
                  <a:txBody>
                    <a:bodyPr/>
                    <a:lstStyle/>
                    <a:p>
                      <a:pPr>
                        <a:spcAft>
                          <a:spcPts val="0"/>
                        </a:spcAft>
                      </a:pPr>
                      <a:r>
                        <a:rPr lang="en-GB" sz="900">
                          <a:effectLst/>
                        </a:rPr>
                        <a:t>NPS Approved Premises</a:t>
                      </a:r>
                      <a:endParaRPr lang="en-GB" sz="90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900">
                          <a:effectLst/>
                        </a:rPr>
                        <a:t>PS Approved Premises</a:t>
                      </a:r>
                      <a:endParaRPr lang="en-GB" sz="90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5165153"/>
                  </a:ext>
                </a:extLst>
              </a:tr>
              <a:tr h="182183">
                <a:tc>
                  <a:txBody>
                    <a:bodyPr/>
                    <a:lstStyle/>
                    <a:p>
                      <a:pPr>
                        <a:spcAft>
                          <a:spcPts val="0"/>
                        </a:spcAft>
                      </a:pPr>
                      <a:r>
                        <a:rPr lang="en-GB" sz="900" dirty="0">
                          <a:effectLst/>
                        </a:rPr>
                        <a:t> </a:t>
                      </a:r>
                      <a:endParaRPr lang="en-GB" sz="900" dirty="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900">
                          <a:effectLst/>
                        </a:rPr>
                        <a:t>PS Community Integration</a:t>
                      </a:r>
                      <a:endParaRPr lang="en-GB" sz="90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58789243"/>
                  </a:ext>
                </a:extLst>
              </a:tr>
              <a:tr h="318833">
                <a:tc>
                  <a:txBody>
                    <a:bodyPr/>
                    <a:lstStyle/>
                    <a:p>
                      <a:pPr>
                        <a:spcAft>
                          <a:spcPts val="0"/>
                        </a:spcAft>
                      </a:pPr>
                      <a:r>
                        <a:rPr lang="en-GB" sz="900" dirty="0">
                          <a:effectLst/>
                        </a:rPr>
                        <a:t>NPS Criminal Justice Learners</a:t>
                      </a:r>
                      <a:endParaRPr lang="en-GB" sz="900" dirty="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900">
                          <a:effectLst/>
                        </a:rPr>
                        <a:t>PS Community Justice Learners</a:t>
                      </a:r>
                      <a:endParaRPr lang="en-GB" sz="90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68276135"/>
                  </a:ext>
                </a:extLst>
              </a:tr>
              <a:tr h="182183">
                <a:tc>
                  <a:txBody>
                    <a:bodyPr/>
                    <a:lstStyle/>
                    <a:p>
                      <a:pPr>
                        <a:spcAft>
                          <a:spcPts val="0"/>
                        </a:spcAft>
                      </a:pPr>
                      <a:r>
                        <a:rPr lang="en-GB" sz="900">
                          <a:effectLst/>
                        </a:rPr>
                        <a:t>NPS Complaints</a:t>
                      </a:r>
                      <a:endParaRPr lang="en-GB" sz="90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900">
                          <a:effectLst/>
                        </a:rPr>
                        <a:t>PS Complaints</a:t>
                      </a:r>
                      <a:endParaRPr lang="en-GB" sz="90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23856252"/>
                  </a:ext>
                </a:extLst>
              </a:tr>
              <a:tr h="182183">
                <a:tc>
                  <a:txBody>
                    <a:bodyPr/>
                    <a:lstStyle/>
                    <a:p>
                      <a:pPr>
                        <a:spcAft>
                          <a:spcPts val="0"/>
                        </a:spcAft>
                      </a:pPr>
                      <a:r>
                        <a:rPr lang="en-GB" sz="900" dirty="0">
                          <a:effectLst/>
                        </a:rPr>
                        <a:t> </a:t>
                      </a:r>
                      <a:endParaRPr lang="en-GB" sz="900" dirty="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900">
                          <a:effectLst/>
                        </a:rPr>
                        <a:t>PS CorpServiceFL</a:t>
                      </a:r>
                      <a:endParaRPr lang="en-GB" sz="90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5233494"/>
                  </a:ext>
                </a:extLst>
              </a:tr>
              <a:tr h="182183">
                <a:tc>
                  <a:txBody>
                    <a:bodyPr/>
                    <a:lstStyle/>
                    <a:p>
                      <a:pPr>
                        <a:spcAft>
                          <a:spcPts val="0"/>
                        </a:spcAft>
                      </a:pPr>
                      <a:r>
                        <a:rPr lang="en-GB" sz="900" dirty="0">
                          <a:effectLst/>
                        </a:rPr>
                        <a:t>NPS Courts</a:t>
                      </a:r>
                      <a:endParaRPr lang="en-GB" sz="900" dirty="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900">
                          <a:effectLst/>
                        </a:rPr>
                        <a:t>PS Courts</a:t>
                      </a:r>
                      <a:endParaRPr lang="en-GB" sz="90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9593984"/>
                  </a:ext>
                </a:extLst>
              </a:tr>
              <a:tr h="182183">
                <a:tc>
                  <a:txBody>
                    <a:bodyPr/>
                    <a:lstStyle/>
                    <a:p>
                      <a:pPr>
                        <a:spcAft>
                          <a:spcPts val="0"/>
                        </a:spcAft>
                      </a:pPr>
                      <a:r>
                        <a:rPr lang="en-GB" sz="900" dirty="0">
                          <a:effectLst/>
                        </a:rPr>
                        <a:t>NPS Enforcement</a:t>
                      </a:r>
                      <a:endParaRPr lang="en-GB" sz="900" dirty="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900">
                          <a:effectLst/>
                        </a:rPr>
                        <a:t>PS Enforcement</a:t>
                      </a:r>
                      <a:endParaRPr lang="en-GB" sz="90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3534929"/>
                  </a:ext>
                </a:extLst>
              </a:tr>
              <a:tr h="182183">
                <a:tc>
                  <a:txBody>
                    <a:bodyPr/>
                    <a:lstStyle/>
                    <a:p>
                      <a:pPr>
                        <a:spcAft>
                          <a:spcPts val="0"/>
                        </a:spcAft>
                      </a:pPr>
                      <a:r>
                        <a:rPr lang="en-GB" sz="900">
                          <a:effectLst/>
                        </a:rPr>
                        <a:t>NPS HQ</a:t>
                      </a:r>
                      <a:endParaRPr lang="en-GB" sz="90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900">
                          <a:effectLst/>
                        </a:rPr>
                        <a:t>PS HQ</a:t>
                      </a:r>
                      <a:endParaRPr lang="en-GB" sz="90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45009355"/>
                  </a:ext>
                </a:extLst>
              </a:tr>
              <a:tr h="182183">
                <a:tc>
                  <a:txBody>
                    <a:bodyPr/>
                    <a:lstStyle/>
                    <a:p>
                      <a:pPr>
                        <a:spcAft>
                          <a:spcPts val="0"/>
                        </a:spcAft>
                      </a:pPr>
                      <a:r>
                        <a:rPr lang="en-GB" sz="900">
                          <a:effectLst/>
                        </a:rPr>
                        <a:t>NPS Management Structures</a:t>
                      </a:r>
                      <a:endParaRPr lang="en-GB" sz="90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900" dirty="0">
                          <a:effectLst/>
                        </a:rPr>
                        <a:t>PS Management Structures</a:t>
                      </a:r>
                      <a:endParaRPr lang="en-GB" sz="900" dirty="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0755347"/>
                  </a:ext>
                </a:extLst>
              </a:tr>
              <a:tr h="182183">
                <a:tc>
                  <a:txBody>
                    <a:bodyPr/>
                    <a:lstStyle/>
                    <a:p>
                      <a:pPr>
                        <a:spcAft>
                          <a:spcPts val="0"/>
                        </a:spcAft>
                      </a:pPr>
                      <a:r>
                        <a:rPr lang="en-GB" sz="900" dirty="0">
                          <a:effectLst/>
                        </a:rPr>
                        <a:t>NPS Multi Agency</a:t>
                      </a:r>
                      <a:endParaRPr lang="en-GB" sz="900" dirty="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spcAft>
                          <a:spcPts val="0"/>
                        </a:spcAft>
                      </a:pPr>
                      <a:r>
                        <a:rPr lang="en-GB" sz="900" dirty="0">
                          <a:effectLst/>
                        </a:rPr>
                        <a:t>PS Multi Agency</a:t>
                      </a:r>
                      <a:endParaRPr lang="en-GB" sz="900" dirty="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22135963"/>
                  </a:ext>
                </a:extLst>
              </a:tr>
              <a:tr h="192184">
                <a:tc>
                  <a:txBody>
                    <a:bodyPr/>
                    <a:lstStyle/>
                    <a:p>
                      <a:pPr>
                        <a:spcAft>
                          <a:spcPts val="0"/>
                        </a:spcAft>
                      </a:pPr>
                      <a:r>
                        <a:rPr lang="en-GB" sz="900" dirty="0">
                          <a:effectLst/>
                        </a:rPr>
                        <a:t>NPS Critical Operations Support Unit</a:t>
                      </a:r>
                      <a:endParaRPr lang="en-GB" sz="900" dirty="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900">
                          <a:effectLst/>
                        </a:rPr>
                        <a:t>PS National Security Division</a:t>
                      </a:r>
                      <a:endParaRPr lang="en-GB" sz="90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87634259"/>
                  </a:ext>
                </a:extLst>
              </a:tr>
              <a:tr h="182183">
                <a:tc>
                  <a:txBody>
                    <a:bodyPr/>
                    <a:lstStyle/>
                    <a:p>
                      <a:pPr>
                        <a:spcAft>
                          <a:spcPts val="0"/>
                        </a:spcAft>
                      </a:pPr>
                      <a:r>
                        <a:rPr lang="en-GB" sz="900" dirty="0">
                          <a:effectLst/>
                        </a:rPr>
                        <a:t>NPS Offender Management</a:t>
                      </a:r>
                      <a:endParaRPr lang="en-GB" sz="900" dirty="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900" dirty="0">
                          <a:effectLst/>
                        </a:rPr>
                        <a:t>PS Offender Management</a:t>
                      </a:r>
                      <a:endParaRPr lang="en-GB" sz="900" dirty="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06826523"/>
                  </a:ext>
                </a:extLst>
              </a:tr>
              <a:tr h="182183">
                <a:tc>
                  <a:txBody>
                    <a:bodyPr/>
                    <a:lstStyle/>
                    <a:p>
                      <a:pPr>
                        <a:spcAft>
                          <a:spcPts val="0"/>
                        </a:spcAft>
                      </a:pPr>
                      <a:r>
                        <a:rPr lang="en-GB" sz="900" dirty="0">
                          <a:effectLst/>
                        </a:rPr>
                        <a:t> </a:t>
                      </a:r>
                      <a:endParaRPr lang="en-GB" sz="900" dirty="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900">
                          <a:effectLst/>
                        </a:rPr>
                        <a:t>PS Performance and Quality</a:t>
                      </a:r>
                      <a:endParaRPr lang="en-GB" sz="90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13835666"/>
                  </a:ext>
                </a:extLst>
              </a:tr>
              <a:tr h="318833">
                <a:tc>
                  <a:txBody>
                    <a:bodyPr/>
                    <a:lstStyle/>
                    <a:p>
                      <a:pPr>
                        <a:spcAft>
                          <a:spcPts val="0"/>
                        </a:spcAft>
                      </a:pPr>
                      <a:r>
                        <a:rPr lang="en-GB" sz="900" dirty="0">
                          <a:effectLst/>
                        </a:rPr>
                        <a:t> </a:t>
                      </a:r>
                      <a:endParaRPr lang="en-GB" sz="900" dirty="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900">
                          <a:effectLst/>
                        </a:rPr>
                        <a:t>PS Personality Disorder Projects</a:t>
                      </a:r>
                      <a:endParaRPr lang="en-GB" sz="90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70248450"/>
                  </a:ext>
                </a:extLst>
              </a:tr>
              <a:tr h="182183">
                <a:tc>
                  <a:txBody>
                    <a:bodyPr/>
                    <a:lstStyle/>
                    <a:p>
                      <a:pPr>
                        <a:spcAft>
                          <a:spcPts val="0"/>
                        </a:spcAft>
                      </a:pPr>
                      <a:r>
                        <a:rPr lang="en-GB" sz="900">
                          <a:effectLst/>
                        </a:rPr>
                        <a:t>NPS Private Prison</a:t>
                      </a:r>
                      <a:endParaRPr lang="en-GB" sz="90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900" dirty="0">
                          <a:effectLst/>
                        </a:rPr>
                        <a:t>PS Private Prison</a:t>
                      </a:r>
                      <a:endParaRPr lang="en-GB" sz="900" dirty="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76097714"/>
                  </a:ext>
                </a:extLst>
              </a:tr>
              <a:tr h="182183">
                <a:tc>
                  <a:txBody>
                    <a:bodyPr/>
                    <a:lstStyle/>
                    <a:p>
                      <a:pPr>
                        <a:spcAft>
                          <a:spcPts val="0"/>
                        </a:spcAft>
                      </a:pPr>
                      <a:r>
                        <a:rPr lang="en-GB" sz="900">
                          <a:effectLst/>
                        </a:rPr>
                        <a:t>NPS Public Prison</a:t>
                      </a:r>
                      <a:endParaRPr lang="en-GB" sz="90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900">
                          <a:effectLst/>
                        </a:rPr>
                        <a:t>PS Public Prison</a:t>
                      </a:r>
                      <a:endParaRPr lang="en-GB" sz="90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9181531"/>
                  </a:ext>
                </a:extLst>
              </a:tr>
              <a:tr h="182183">
                <a:tc>
                  <a:txBody>
                    <a:bodyPr/>
                    <a:lstStyle/>
                    <a:p>
                      <a:pPr>
                        <a:spcAft>
                          <a:spcPts val="0"/>
                        </a:spcAft>
                      </a:pPr>
                      <a:r>
                        <a:rPr lang="en-GB" sz="900">
                          <a:effectLst/>
                        </a:rPr>
                        <a:t>NPS Divisional Support</a:t>
                      </a:r>
                      <a:endParaRPr lang="en-GB" sz="90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900">
                          <a:effectLst/>
                        </a:rPr>
                        <a:t>PS Regional Corporate Support</a:t>
                      </a:r>
                      <a:endParaRPr lang="en-GB" sz="90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81475702"/>
                  </a:ext>
                </a:extLst>
              </a:tr>
              <a:tr h="182183">
                <a:tc>
                  <a:txBody>
                    <a:bodyPr/>
                    <a:lstStyle/>
                    <a:p>
                      <a:pPr>
                        <a:spcAft>
                          <a:spcPts val="0"/>
                        </a:spcAft>
                      </a:pPr>
                      <a:r>
                        <a:rPr lang="en-GB" sz="900" dirty="0">
                          <a:effectLst/>
                        </a:rPr>
                        <a:t> </a:t>
                      </a:r>
                      <a:endParaRPr lang="en-GB" sz="900" dirty="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GB" sz="900">
                          <a:effectLst/>
                        </a:rPr>
                        <a:t>PS Senior Attendance Centre</a:t>
                      </a:r>
                      <a:endParaRPr lang="en-GB" sz="90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8714193"/>
                  </a:ext>
                </a:extLst>
              </a:tr>
              <a:tr h="318833">
                <a:tc>
                  <a:txBody>
                    <a:bodyPr/>
                    <a:lstStyle/>
                    <a:p>
                      <a:pPr>
                        <a:spcAft>
                          <a:spcPts val="0"/>
                        </a:spcAft>
                      </a:pPr>
                      <a:r>
                        <a:rPr lang="en-GB" sz="900">
                          <a:effectLst/>
                        </a:rPr>
                        <a:t>NPS Sex Offending Programmes</a:t>
                      </a:r>
                      <a:endParaRPr lang="en-GB" sz="90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900">
                          <a:effectLst/>
                        </a:rPr>
                        <a:t>PS Sexual Offending Programmes</a:t>
                      </a:r>
                      <a:endParaRPr lang="en-GB" sz="90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5402749"/>
                  </a:ext>
                </a:extLst>
              </a:tr>
              <a:tr h="182183">
                <a:tc>
                  <a:txBody>
                    <a:bodyPr/>
                    <a:lstStyle/>
                    <a:p>
                      <a:pPr>
                        <a:spcAft>
                          <a:spcPts val="0"/>
                        </a:spcAft>
                      </a:pPr>
                      <a:r>
                        <a:rPr lang="en-GB" sz="900" dirty="0">
                          <a:effectLst/>
                        </a:rPr>
                        <a:t>NPS SFO</a:t>
                      </a:r>
                      <a:endParaRPr lang="en-GB" sz="900" dirty="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900">
                          <a:effectLst/>
                        </a:rPr>
                        <a:t>PS SFO</a:t>
                      </a:r>
                      <a:endParaRPr lang="en-GB" sz="90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13844433"/>
                  </a:ext>
                </a:extLst>
              </a:tr>
              <a:tr h="182183">
                <a:tc>
                  <a:txBody>
                    <a:bodyPr/>
                    <a:lstStyle/>
                    <a:p>
                      <a:pPr>
                        <a:spcAft>
                          <a:spcPts val="0"/>
                        </a:spcAft>
                      </a:pPr>
                      <a:r>
                        <a:rPr lang="en-GB" sz="900">
                          <a:effectLst/>
                        </a:rPr>
                        <a:t>NPS Other Interventions</a:t>
                      </a:r>
                      <a:endParaRPr lang="en-GB" sz="90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900">
                          <a:effectLst/>
                        </a:rPr>
                        <a:t>PS Structured Interventions</a:t>
                      </a:r>
                      <a:endParaRPr lang="en-GB" sz="90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8315216"/>
                  </a:ext>
                </a:extLst>
              </a:tr>
              <a:tr h="182183">
                <a:tc>
                  <a:txBody>
                    <a:bodyPr/>
                    <a:lstStyle/>
                    <a:p>
                      <a:pPr>
                        <a:spcAft>
                          <a:spcPts val="0"/>
                        </a:spcAft>
                      </a:pPr>
                      <a:r>
                        <a:rPr lang="en-GB" sz="900">
                          <a:effectLst/>
                        </a:rPr>
                        <a:t>NPS Training</a:t>
                      </a:r>
                      <a:endParaRPr lang="en-GB" sz="90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900">
                          <a:effectLst/>
                        </a:rPr>
                        <a:t>PS Training</a:t>
                      </a:r>
                      <a:endParaRPr lang="en-GB" sz="90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9575589"/>
                  </a:ext>
                </a:extLst>
              </a:tr>
              <a:tr h="182183">
                <a:tc>
                  <a:txBody>
                    <a:bodyPr/>
                    <a:lstStyle/>
                    <a:p>
                      <a:pPr>
                        <a:spcAft>
                          <a:spcPts val="0"/>
                        </a:spcAft>
                      </a:pPr>
                      <a:r>
                        <a:rPr lang="en-GB" sz="900" dirty="0">
                          <a:effectLst/>
                        </a:rPr>
                        <a:t> </a:t>
                      </a:r>
                      <a:endParaRPr lang="en-GB" sz="900" dirty="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en-GB" sz="900">
                          <a:effectLst/>
                        </a:rPr>
                        <a:t>PS Unpaid Work</a:t>
                      </a:r>
                      <a:endParaRPr lang="en-GB" sz="90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8977391"/>
                  </a:ext>
                </a:extLst>
              </a:tr>
              <a:tr h="238373">
                <a:tc>
                  <a:txBody>
                    <a:bodyPr/>
                    <a:lstStyle/>
                    <a:p>
                      <a:pPr>
                        <a:spcAft>
                          <a:spcPts val="0"/>
                        </a:spcAft>
                      </a:pPr>
                      <a:r>
                        <a:rPr lang="en-GB" sz="900">
                          <a:effectLst/>
                        </a:rPr>
                        <a:t>NPS Victims</a:t>
                      </a:r>
                      <a:endParaRPr lang="en-GB" sz="90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900">
                          <a:effectLst/>
                        </a:rPr>
                        <a:t>PS Victims</a:t>
                      </a:r>
                      <a:endParaRPr lang="en-GB" sz="90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21125192"/>
                  </a:ext>
                </a:extLst>
              </a:tr>
              <a:tr h="182183">
                <a:tc>
                  <a:txBody>
                    <a:bodyPr/>
                    <a:lstStyle/>
                    <a:p>
                      <a:pPr>
                        <a:spcAft>
                          <a:spcPts val="0"/>
                        </a:spcAft>
                      </a:pPr>
                      <a:r>
                        <a:rPr lang="en-GB" sz="900" dirty="0">
                          <a:effectLst/>
                        </a:rPr>
                        <a:t>NPS YOS</a:t>
                      </a:r>
                      <a:endParaRPr lang="en-GB" sz="900" dirty="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GB" sz="900" dirty="0">
                          <a:effectLst/>
                        </a:rPr>
                        <a:t>PS YOS</a:t>
                      </a:r>
                      <a:endParaRPr lang="en-GB" sz="900" dirty="0">
                        <a:effectLst/>
                        <a:latin typeface="Calibri" panose="020F0502020204030204" pitchFamily="34" charset="0"/>
                        <a:ea typeface="Calibri" panose="020F0502020204030204" pitchFamily="34" charset="0"/>
                      </a:endParaRPr>
                    </a:p>
                  </a:txBody>
                  <a:tcPr marL="56429" marR="56429"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59699041"/>
                  </a:ext>
                </a:extLst>
              </a:tr>
            </a:tbl>
          </a:graphicData>
        </a:graphic>
      </p:graphicFrame>
      <p:sp>
        <p:nvSpPr>
          <p:cNvPr id="3" name="Slide Number Placeholder 2">
            <a:extLst>
              <a:ext uri="{FF2B5EF4-FFF2-40B4-BE49-F238E27FC236}">
                <a16:creationId xmlns:a16="http://schemas.microsoft.com/office/drawing/2014/main" id="{69EC4848-F12B-4F77-9A51-BB59B4213A0F}"/>
              </a:ext>
            </a:extLst>
          </p:cNvPr>
          <p:cNvSpPr>
            <a:spLocks noGrp="1"/>
          </p:cNvSpPr>
          <p:nvPr>
            <p:ph type="sldNum" sz="quarter" idx="12"/>
          </p:nvPr>
        </p:nvSpPr>
        <p:spPr/>
        <p:txBody>
          <a:bodyPr/>
          <a:lstStyle/>
          <a:p>
            <a:fld id="{6BA6D896-E1CD-4198-B852-D6590D56DF76}" type="slidenum">
              <a:rPr lang="en-GB" sz="1800" b="0" smtClean="0"/>
              <a:pPr/>
              <a:t>24</a:t>
            </a:fld>
            <a:endParaRPr lang="en-GB" sz="1800" b="0" dirty="0"/>
          </a:p>
        </p:txBody>
      </p:sp>
    </p:spTree>
    <p:extLst>
      <p:ext uri="{BB962C8B-B14F-4D97-AF65-F5344CB8AC3E}">
        <p14:creationId xmlns:p14="http://schemas.microsoft.com/office/powerpoint/2010/main" val="270782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76415F-3D79-4F2F-8101-ED3F4BC9D33A}"/>
              </a:ext>
            </a:extLst>
          </p:cNvPr>
          <p:cNvSpPr>
            <a:spLocks noGrp="1"/>
          </p:cNvSpPr>
          <p:nvPr>
            <p:ph type="title"/>
          </p:nvPr>
        </p:nvSpPr>
        <p:spPr/>
        <p:txBody>
          <a:bodyPr/>
          <a:lstStyle/>
          <a:p>
            <a:pPr fontAlgn="base"/>
            <a:r>
              <a:rPr lang="en-GB" dirty="0"/>
              <a:t>Authority systems structure changes </a:t>
            </a:r>
          </a:p>
        </p:txBody>
      </p:sp>
      <p:sp>
        <p:nvSpPr>
          <p:cNvPr id="3" name="Content Placeholder 2">
            <a:extLst>
              <a:ext uri="{FF2B5EF4-FFF2-40B4-BE49-F238E27FC236}">
                <a16:creationId xmlns:a16="http://schemas.microsoft.com/office/drawing/2014/main" id="{C6B97DDA-FB4E-4A96-8502-BF496E556ADE}"/>
              </a:ext>
            </a:extLst>
          </p:cNvPr>
          <p:cNvSpPr>
            <a:spLocks noGrp="1"/>
          </p:cNvSpPr>
          <p:nvPr>
            <p:ph idx="1"/>
          </p:nvPr>
        </p:nvSpPr>
        <p:spPr>
          <a:xfrm>
            <a:off x="716756" y="1207077"/>
            <a:ext cx="10418089" cy="5263172"/>
          </a:xfrm>
        </p:spPr>
        <p:txBody>
          <a:bodyPr/>
          <a:lstStyle/>
          <a:p>
            <a:pPr marL="342900" indent="-342900" fontAlgn="base">
              <a:buFont typeface="Arial" panose="020B0604020202020204" pitchFamily="34" charset="0"/>
              <a:buChar char="•"/>
            </a:pPr>
            <a:r>
              <a:rPr lang="en-GB" sz="2000" dirty="0"/>
              <a:t>Legacy CRC team structures for all authority systems such as Delius, OASYS, Interventions Manager and NDMIS are moving into the Probation Service structure</a:t>
            </a:r>
          </a:p>
          <a:p>
            <a:pPr marL="342900" indent="-342900" fontAlgn="base">
              <a:buFont typeface="Arial" panose="020B0604020202020204" pitchFamily="34" charset="0"/>
              <a:buChar char="•"/>
            </a:pPr>
            <a:r>
              <a:rPr lang="en-GB" sz="2000" dirty="0"/>
              <a:t>This is being done using a phased approach until December 2021</a:t>
            </a:r>
          </a:p>
          <a:p>
            <a:pPr marL="342900" indent="-342900">
              <a:spcBef>
                <a:spcPts val="600"/>
              </a:spcBef>
              <a:buFont typeface="Arial" panose="020B0604020202020204" pitchFamily="34" charset="0"/>
              <a:buChar char="•"/>
            </a:pPr>
            <a:r>
              <a:rPr lang="en-GB" sz="2000" b="1" dirty="0">
                <a:solidFill>
                  <a:schemeClr val="accent1"/>
                </a:solidFill>
              </a:rPr>
              <a:t>The following legacy CRCs will be migrating this month: </a:t>
            </a:r>
          </a:p>
          <a:p>
            <a:pPr marL="846900" lvl="2" indent="-342900">
              <a:spcBef>
                <a:spcPts val="600"/>
              </a:spcBef>
            </a:pPr>
            <a:r>
              <a:rPr lang="en-GB" sz="2000" dirty="0"/>
              <a:t>Warwickshire and West Mercia &amp; Staffordshire and West Midlands will move to </a:t>
            </a:r>
            <a:r>
              <a:rPr lang="en-GB" sz="2000" b="1" dirty="0"/>
              <a:t>West Midlands </a:t>
            </a:r>
            <a:r>
              <a:rPr lang="en-GB" sz="2000" dirty="0"/>
              <a:t>region from 15 to 16 October</a:t>
            </a:r>
          </a:p>
          <a:p>
            <a:pPr marL="846900" lvl="2" indent="-342900">
              <a:spcBef>
                <a:spcPts val="600"/>
              </a:spcBef>
            </a:pPr>
            <a:r>
              <a:rPr lang="en-GB" sz="2000" dirty="0"/>
              <a:t>Derbyshire, Leicestershire, Nottinghamshire and Rutland and Humberside, Lincolnshire &amp; North Yorkshire Part 1 will move to </a:t>
            </a:r>
            <a:r>
              <a:rPr lang="en-GB" sz="2000" b="1" dirty="0"/>
              <a:t>East Midlands </a:t>
            </a:r>
            <a:r>
              <a:rPr lang="en-GB" sz="2000" dirty="0"/>
              <a:t>region from 29 to 30 October</a:t>
            </a:r>
          </a:p>
          <a:p>
            <a:pPr marL="846900" lvl="2" indent="-342900">
              <a:spcBef>
                <a:spcPts val="600"/>
              </a:spcBef>
            </a:pPr>
            <a:r>
              <a:rPr lang="en-GB" sz="2000" dirty="0"/>
              <a:t>Kent, Surrey &amp; Sussex will move to </a:t>
            </a:r>
            <a:r>
              <a:rPr lang="en-GB" sz="2000" b="1" dirty="0"/>
              <a:t>Kent, Surrey &amp; Sussex </a:t>
            </a:r>
            <a:r>
              <a:rPr lang="en-GB" sz="2000" dirty="0"/>
              <a:t>region from 29 to 30 October</a:t>
            </a:r>
          </a:p>
          <a:p>
            <a:pPr marL="342900" indent="-342900">
              <a:spcBef>
                <a:spcPts val="600"/>
              </a:spcBef>
              <a:buFont typeface="Arial" panose="020B0604020202020204" pitchFamily="34" charset="0"/>
              <a:buChar char="•"/>
            </a:pPr>
            <a:r>
              <a:rPr lang="en-GB" sz="2000" dirty="0"/>
              <a:t>More information on authority systems and the migration of CRC caseloads is available in the ‘</a:t>
            </a:r>
            <a:r>
              <a:rPr lang="en-GB" sz="2000" dirty="0">
                <a:hlinkClick r:id="rId3"/>
              </a:rPr>
              <a:t>My workplace &amp; Technology</a:t>
            </a:r>
            <a:r>
              <a:rPr lang="en-GB" sz="2000" dirty="0"/>
              <a:t>’ page on the Probation Hub</a:t>
            </a:r>
          </a:p>
          <a:p>
            <a:pPr marL="342900" indent="-342900">
              <a:spcBef>
                <a:spcPts val="600"/>
              </a:spcBef>
              <a:buFont typeface="Arial" panose="020B0604020202020204" pitchFamily="34" charset="0"/>
              <a:buChar char="•"/>
            </a:pPr>
            <a:endParaRPr lang="en-GB" sz="2000" dirty="0"/>
          </a:p>
          <a:p>
            <a:pPr>
              <a:spcBef>
                <a:spcPts val="600"/>
              </a:spcBef>
            </a:pPr>
            <a:endParaRPr lang="en-GB" sz="2000" dirty="0"/>
          </a:p>
          <a:p>
            <a:pPr>
              <a:spcBef>
                <a:spcPts val="600"/>
              </a:spcBef>
            </a:pPr>
            <a:r>
              <a:rPr lang="en-GB" sz="2000" dirty="0"/>
              <a:t>.</a:t>
            </a:r>
          </a:p>
          <a:p>
            <a:pPr>
              <a:spcBef>
                <a:spcPts val="600"/>
              </a:spcBef>
            </a:pPr>
            <a:endParaRPr lang="en-GB" sz="2000" b="1" dirty="0"/>
          </a:p>
        </p:txBody>
      </p:sp>
      <p:sp>
        <p:nvSpPr>
          <p:cNvPr id="6" name="Slide Number Placeholder 5">
            <a:extLst>
              <a:ext uri="{FF2B5EF4-FFF2-40B4-BE49-F238E27FC236}">
                <a16:creationId xmlns:a16="http://schemas.microsoft.com/office/drawing/2014/main" id="{ECA2819A-4E65-49D5-9D1C-B4E3893A3D22}"/>
              </a:ext>
            </a:extLst>
          </p:cNvPr>
          <p:cNvSpPr>
            <a:spLocks noGrp="1"/>
          </p:cNvSpPr>
          <p:nvPr>
            <p:ph type="sldNum" sz="quarter" idx="12"/>
          </p:nvPr>
        </p:nvSpPr>
        <p:spPr/>
        <p:txBody>
          <a:bodyPr/>
          <a:lstStyle/>
          <a:p>
            <a:fld id="{6BA6D896-E1CD-4198-B852-D6590D56DF76}" type="slidenum">
              <a:rPr lang="en-GB" sz="1800" b="0" smtClean="0"/>
              <a:pPr/>
              <a:t>25</a:t>
            </a:fld>
            <a:endParaRPr lang="en-GB" sz="1800" b="0" dirty="0"/>
          </a:p>
        </p:txBody>
      </p:sp>
    </p:spTree>
    <p:extLst>
      <p:ext uri="{BB962C8B-B14F-4D97-AF65-F5344CB8AC3E}">
        <p14:creationId xmlns:p14="http://schemas.microsoft.com/office/powerpoint/2010/main" val="1086834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CAF4B-9995-4B3C-B7E6-95538110D661}"/>
              </a:ext>
            </a:extLst>
          </p:cNvPr>
          <p:cNvSpPr>
            <a:spLocks noGrp="1"/>
          </p:cNvSpPr>
          <p:nvPr>
            <p:ph type="title"/>
          </p:nvPr>
        </p:nvSpPr>
        <p:spPr/>
        <p:txBody>
          <a:bodyPr/>
          <a:lstStyle/>
          <a:p>
            <a:r>
              <a:rPr lang="en-GB" dirty="0"/>
              <a:t>[Region] October area/s of focus </a:t>
            </a:r>
          </a:p>
        </p:txBody>
      </p:sp>
      <p:sp>
        <p:nvSpPr>
          <p:cNvPr id="9" name="Content Placeholder 2">
            <a:extLst>
              <a:ext uri="{FF2B5EF4-FFF2-40B4-BE49-F238E27FC236}">
                <a16:creationId xmlns:a16="http://schemas.microsoft.com/office/drawing/2014/main" id="{B6A1BAEC-23C6-4C69-AA22-9D2044A1A24E}"/>
              </a:ext>
            </a:extLst>
          </p:cNvPr>
          <p:cNvSpPr>
            <a:spLocks noGrp="1"/>
          </p:cNvSpPr>
          <p:nvPr>
            <p:ph idx="1"/>
          </p:nvPr>
        </p:nvSpPr>
        <p:spPr>
          <a:xfrm>
            <a:off x="716757" y="1334400"/>
            <a:ext cx="10742400" cy="4351338"/>
          </a:xfrm>
        </p:spPr>
        <p:txBody>
          <a:bodyPr/>
          <a:lstStyle/>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r>
              <a:rPr lang="en-GB" sz="2000" dirty="0">
                <a:highlight>
                  <a:srgbClr val="FFFF00"/>
                </a:highlight>
              </a:rPr>
              <a:t>Team leader to fill in </a:t>
            </a:r>
          </a:p>
          <a:p>
            <a:endParaRPr lang="en-GB" sz="2000" dirty="0"/>
          </a:p>
        </p:txBody>
      </p:sp>
      <p:sp>
        <p:nvSpPr>
          <p:cNvPr id="3" name="Slide Number Placeholder 2">
            <a:extLst>
              <a:ext uri="{FF2B5EF4-FFF2-40B4-BE49-F238E27FC236}">
                <a16:creationId xmlns:a16="http://schemas.microsoft.com/office/drawing/2014/main" id="{58704E2C-115B-40C6-9010-70291FE9F615}"/>
              </a:ext>
            </a:extLst>
          </p:cNvPr>
          <p:cNvSpPr>
            <a:spLocks noGrp="1"/>
          </p:cNvSpPr>
          <p:nvPr>
            <p:ph type="sldNum" sz="quarter" idx="12"/>
          </p:nvPr>
        </p:nvSpPr>
        <p:spPr>
          <a:xfrm>
            <a:off x="11596687" y="6296257"/>
            <a:ext cx="471488" cy="365125"/>
          </a:xfrm>
        </p:spPr>
        <p:txBody>
          <a:bodyPr/>
          <a:lstStyle/>
          <a:p>
            <a:fld id="{6BA6D896-E1CD-4198-B852-D6590D56DF76}" type="slidenum">
              <a:rPr lang="en-GB" smtClean="0">
                <a:solidFill>
                  <a:schemeClr val="bg1"/>
                </a:solidFill>
              </a:rPr>
              <a:pPr/>
              <a:t>26</a:t>
            </a:fld>
            <a:endParaRPr lang="en-GB" dirty="0">
              <a:solidFill>
                <a:schemeClr val="bg1"/>
              </a:solidFill>
            </a:endParaRPr>
          </a:p>
        </p:txBody>
      </p:sp>
    </p:spTree>
    <p:extLst>
      <p:ext uri="{BB962C8B-B14F-4D97-AF65-F5344CB8AC3E}">
        <p14:creationId xmlns:p14="http://schemas.microsoft.com/office/powerpoint/2010/main" val="285484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p:txBody>
          <a:bodyPr/>
          <a:lstStyle/>
          <a:p>
            <a:r>
              <a:rPr lang="en-GB" dirty="0"/>
              <a:t>Team October deliverables </a:t>
            </a:r>
          </a:p>
        </p:txBody>
      </p:sp>
      <p:sp>
        <p:nvSpPr>
          <p:cNvPr id="7" name="Content Placeholder 2">
            <a:extLst>
              <a:ext uri="{FF2B5EF4-FFF2-40B4-BE49-F238E27FC236}">
                <a16:creationId xmlns:a16="http://schemas.microsoft.com/office/drawing/2014/main" id="{296C8096-53CC-4313-9F1D-671A679A7428}"/>
              </a:ext>
            </a:extLst>
          </p:cNvPr>
          <p:cNvSpPr>
            <a:spLocks noGrp="1"/>
          </p:cNvSpPr>
          <p:nvPr>
            <p:ph idx="1"/>
          </p:nvPr>
        </p:nvSpPr>
        <p:spPr>
          <a:xfrm>
            <a:off x="716757" y="1334400"/>
            <a:ext cx="10742400" cy="4351338"/>
          </a:xfrm>
        </p:spPr>
        <p:txBody>
          <a:bodyPr/>
          <a:lstStyle/>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r>
              <a:rPr lang="en-GB" sz="2000" dirty="0">
                <a:highlight>
                  <a:srgbClr val="FFFF00"/>
                </a:highlight>
              </a:rPr>
              <a:t>Team leader to fill in </a:t>
            </a:r>
          </a:p>
          <a:p>
            <a:pPr marL="342900" indent="-342900">
              <a:buFont typeface="Arial" panose="020B0604020202020204" pitchFamily="34" charset="0"/>
              <a:buChar char="•"/>
            </a:pPr>
            <a:endParaRPr lang="en-GB" sz="2000" dirty="0"/>
          </a:p>
          <a:p>
            <a:endParaRPr lang="en-GB" sz="2000" dirty="0"/>
          </a:p>
          <a:p>
            <a:endParaRPr lang="en-GB" dirty="0"/>
          </a:p>
        </p:txBody>
      </p:sp>
      <p:sp>
        <p:nvSpPr>
          <p:cNvPr id="3" name="Slide Number Placeholder 2">
            <a:extLst>
              <a:ext uri="{FF2B5EF4-FFF2-40B4-BE49-F238E27FC236}">
                <a16:creationId xmlns:a16="http://schemas.microsoft.com/office/drawing/2014/main" id="{A7A77DB7-CF2A-47D7-84F3-849BD237221B}"/>
              </a:ext>
            </a:extLst>
          </p:cNvPr>
          <p:cNvSpPr>
            <a:spLocks noGrp="1"/>
          </p:cNvSpPr>
          <p:nvPr>
            <p:ph type="sldNum" sz="quarter" idx="12"/>
          </p:nvPr>
        </p:nvSpPr>
        <p:spPr>
          <a:xfrm>
            <a:off x="11596687" y="6296257"/>
            <a:ext cx="442913" cy="365125"/>
          </a:xfrm>
        </p:spPr>
        <p:txBody>
          <a:bodyPr/>
          <a:lstStyle/>
          <a:p>
            <a:fld id="{6BA6D896-E1CD-4198-B852-D6590D56DF76}" type="slidenum">
              <a:rPr lang="en-GB" smtClean="0">
                <a:solidFill>
                  <a:schemeClr val="bg1"/>
                </a:solidFill>
              </a:rPr>
              <a:pPr/>
              <a:t>27</a:t>
            </a:fld>
            <a:endParaRPr lang="en-GB" dirty="0">
              <a:solidFill>
                <a:schemeClr val="bg1"/>
              </a:solidFill>
            </a:endParaRPr>
          </a:p>
        </p:txBody>
      </p:sp>
    </p:spTree>
    <p:extLst>
      <p:ext uri="{BB962C8B-B14F-4D97-AF65-F5344CB8AC3E}">
        <p14:creationId xmlns:p14="http://schemas.microsoft.com/office/powerpoint/2010/main" val="1474935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p:txBody>
          <a:bodyPr/>
          <a:lstStyle/>
          <a:p>
            <a:r>
              <a:rPr lang="en-GB" dirty="0"/>
              <a:t>Team discussion </a:t>
            </a:r>
          </a:p>
        </p:txBody>
      </p:sp>
      <p:graphicFrame>
        <p:nvGraphicFramePr>
          <p:cNvPr id="7" name="Diagram 6">
            <a:extLst>
              <a:ext uri="{FF2B5EF4-FFF2-40B4-BE49-F238E27FC236}">
                <a16:creationId xmlns:a16="http://schemas.microsoft.com/office/drawing/2014/main" id="{19877240-296E-43A1-8B35-3F3FC1BF4E6E}"/>
              </a:ext>
            </a:extLst>
          </p:cNvPr>
          <p:cNvGraphicFramePr/>
          <p:nvPr>
            <p:extLst>
              <p:ext uri="{D42A27DB-BD31-4B8C-83A1-F6EECF244321}">
                <p14:modId xmlns:p14="http://schemas.microsoft.com/office/powerpoint/2010/main" val="94521172"/>
              </p:ext>
            </p:extLst>
          </p:nvPr>
        </p:nvGraphicFramePr>
        <p:xfrm>
          <a:off x="222422" y="1476375"/>
          <a:ext cx="11701848" cy="450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DECCD452-00A5-4D52-BD06-EE822610B48E}"/>
              </a:ext>
            </a:extLst>
          </p:cNvPr>
          <p:cNvSpPr>
            <a:spLocks noGrp="1"/>
          </p:cNvSpPr>
          <p:nvPr>
            <p:ph type="sldNum" sz="quarter" idx="12"/>
          </p:nvPr>
        </p:nvSpPr>
        <p:spPr>
          <a:xfrm>
            <a:off x="11596687" y="6296257"/>
            <a:ext cx="528638" cy="365125"/>
          </a:xfrm>
        </p:spPr>
        <p:txBody>
          <a:bodyPr/>
          <a:lstStyle/>
          <a:p>
            <a:fld id="{6BA6D896-E1CD-4198-B852-D6590D56DF76}" type="slidenum">
              <a:rPr lang="en-GB" smtClean="0">
                <a:solidFill>
                  <a:schemeClr val="bg1"/>
                </a:solidFill>
              </a:rPr>
              <a:pPr/>
              <a:t>28</a:t>
            </a:fld>
            <a:endParaRPr lang="en-GB" dirty="0">
              <a:solidFill>
                <a:schemeClr val="bg1"/>
              </a:solidFill>
            </a:endParaRPr>
          </a:p>
        </p:txBody>
      </p:sp>
    </p:spTree>
    <p:extLst>
      <p:ext uri="{BB962C8B-B14F-4D97-AF65-F5344CB8AC3E}">
        <p14:creationId xmlns:p14="http://schemas.microsoft.com/office/powerpoint/2010/main" val="33003248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p:txBody>
          <a:bodyPr/>
          <a:lstStyle/>
          <a:p>
            <a:r>
              <a:rPr lang="en-GB" dirty="0"/>
              <a:t>Your thoughts, questions and feedback</a:t>
            </a:r>
          </a:p>
        </p:txBody>
      </p:sp>
      <p:pic>
        <p:nvPicPr>
          <p:cNvPr id="6" name="Graphic 5" descr="Head with gears">
            <a:extLst>
              <a:ext uri="{FF2B5EF4-FFF2-40B4-BE49-F238E27FC236}">
                <a16:creationId xmlns:a16="http://schemas.microsoft.com/office/drawing/2014/main" id="{8AC8372D-1AC8-4B8C-B21C-97D3E2FE072F}"/>
              </a:ext>
            </a:extLst>
          </p:cNvPr>
          <p:cNvPicPr>
            <a:picLocks noChangeAspect="1"/>
          </p:cNvPicPr>
          <p:nvPr/>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1921" t="3097" r="11244" b="7262"/>
          <a:stretch/>
        </p:blipFill>
        <p:spPr>
          <a:xfrm>
            <a:off x="2426805" y="1492383"/>
            <a:ext cx="3669195" cy="3769522"/>
          </a:xfrm>
          <a:prstGeom prst="rect">
            <a:avLst/>
          </a:prstGeom>
        </p:spPr>
      </p:pic>
      <p:pic>
        <p:nvPicPr>
          <p:cNvPr id="8" name="Graphic 7" descr="Thought bubble">
            <a:extLst>
              <a:ext uri="{FF2B5EF4-FFF2-40B4-BE49-F238E27FC236}">
                <a16:creationId xmlns:a16="http://schemas.microsoft.com/office/drawing/2014/main" id="{B2845C4D-1C0D-4D68-BE1A-99143CE1BE64}"/>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576" t="9808" r="5411" b="6811"/>
          <a:stretch/>
        </p:blipFill>
        <p:spPr>
          <a:xfrm>
            <a:off x="6168724" y="231712"/>
            <a:ext cx="3570378" cy="3588142"/>
          </a:xfrm>
          <a:prstGeom prst="rect">
            <a:avLst/>
          </a:prstGeom>
        </p:spPr>
      </p:pic>
      <p:sp>
        <p:nvSpPr>
          <p:cNvPr id="9" name="Rectangle 8">
            <a:extLst>
              <a:ext uri="{FF2B5EF4-FFF2-40B4-BE49-F238E27FC236}">
                <a16:creationId xmlns:a16="http://schemas.microsoft.com/office/drawing/2014/main" id="{3A092090-CFA8-4A1A-9F47-42FD906B6EDD}"/>
              </a:ext>
            </a:extLst>
          </p:cNvPr>
          <p:cNvSpPr/>
          <p:nvPr/>
        </p:nvSpPr>
        <p:spPr>
          <a:xfrm>
            <a:off x="602650" y="5428320"/>
            <a:ext cx="11132149" cy="400110"/>
          </a:xfrm>
          <a:prstGeom prst="rect">
            <a:avLst/>
          </a:prstGeom>
        </p:spPr>
        <p:txBody>
          <a:bodyPr wrap="square">
            <a:spAutoFit/>
          </a:bodyPr>
          <a:lstStyle/>
          <a:p>
            <a:pPr marL="0" indent="0" algn="ctr">
              <a:buNone/>
            </a:pPr>
            <a:r>
              <a:rPr lang="en-GB" sz="2000" dirty="0">
                <a:latin typeface="Arial" panose="020B0604020202020204" pitchFamily="34" charset="0"/>
                <a:cs typeface="Arial" panose="020B0604020202020204" pitchFamily="34" charset="0"/>
              </a:rPr>
              <a:t>Please email [</a:t>
            </a:r>
            <a:r>
              <a:rPr lang="en-GB" sz="2000" dirty="0">
                <a:highlight>
                  <a:srgbClr val="FFFF00"/>
                </a:highlight>
                <a:latin typeface="Arial" panose="020B0604020202020204" pitchFamily="34" charset="0"/>
                <a:cs typeface="Arial" panose="020B0604020202020204" pitchFamily="34" charset="0"/>
              </a:rPr>
              <a:t>insert your region’s preferred Outlook account</a:t>
            </a:r>
            <a:r>
              <a:rPr lang="en-GB" sz="2000" dirty="0">
                <a:latin typeface="Arial" panose="020B0604020202020204" pitchFamily="34" charset="0"/>
                <a:cs typeface="Arial" panose="020B0604020202020204" pitchFamily="34" charset="0"/>
              </a:rPr>
              <a:t>]</a:t>
            </a:r>
          </a:p>
        </p:txBody>
      </p:sp>
      <p:sp>
        <p:nvSpPr>
          <p:cNvPr id="3" name="Slide Number Placeholder 2">
            <a:extLst>
              <a:ext uri="{FF2B5EF4-FFF2-40B4-BE49-F238E27FC236}">
                <a16:creationId xmlns:a16="http://schemas.microsoft.com/office/drawing/2014/main" id="{0E7241E7-3509-4A21-9266-7F0D489FAF3B}"/>
              </a:ext>
            </a:extLst>
          </p:cNvPr>
          <p:cNvSpPr>
            <a:spLocks noGrp="1"/>
          </p:cNvSpPr>
          <p:nvPr>
            <p:ph type="sldNum" sz="quarter" idx="12"/>
          </p:nvPr>
        </p:nvSpPr>
        <p:spPr>
          <a:xfrm>
            <a:off x="11596687" y="6261273"/>
            <a:ext cx="442913" cy="400110"/>
          </a:xfrm>
        </p:spPr>
        <p:txBody>
          <a:bodyPr/>
          <a:lstStyle/>
          <a:p>
            <a:fld id="{6BA6D896-E1CD-4198-B852-D6590D56DF76}" type="slidenum">
              <a:rPr lang="en-GB" smtClean="0">
                <a:solidFill>
                  <a:schemeClr val="bg1"/>
                </a:solidFill>
              </a:rPr>
              <a:pPr/>
              <a:t>29</a:t>
            </a:fld>
            <a:endParaRPr lang="en-GB" dirty="0">
              <a:solidFill>
                <a:schemeClr val="bg1"/>
              </a:solidFill>
            </a:endParaRPr>
          </a:p>
        </p:txBody>
      </p:sp>
    </p:spTree>
    <p:extLst>
      <p:ext uri="{BB962C8B-B14F-4D97-AF65-F5344CB8AC3E}">
        <p14:creationId xmlns:p14="http://schemas.microsoft.com/office/powerpoint/2010/main" val="10245959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p:txBody>
          <a:bodyPr/>
          <a:lstStyle/>
          <a:p>
            <a:r>
              <a:rPr lang="en-GB" dirty="0"/>
              <a:t>Today’s conversation – new this month </a:t>
            </a:r>
          </a:p>
        </p:txBody>
      </p:sp>
      <p:sp>
        <p:nvSpPr>
          <p:cNvPr id="3" name="Content Placeholder 2">
            <a:extLst>
              <a:ext uri="{FF2B5EF4-FFF2-40B4-BE49-F238E27FC236}">
                <a16:creationId xmlns:a16="http://schemas.microsoft.com/office/drawing/2014/main" id="{CDEC7E55-3EB6-4375-82EF-1881CA5BB3D8}"/>
              </a:ext>
            </a:extLst>
          </p:cNvPr>
          <p:cNvSpPr>
            <a:spLocks noGrp="1"/>
          </p:cNvSpPr>
          <p:nvPr>
            <p:ph idx="1"/>
          </p:nvPr>
        </p:nvSpPr>
        <p:spPr>
          <a:xfrm>
            <a:off x="716757" y="1144588"/>
            <a:ext cx="10742400" cy="5009482"/>
          </a:xfrm>
        </p:spPr>
        <p:txBody>
          <a:bodyPr/>
          <a:lstStyle/>
          <a:p>
            <a:pPr marL="342900" indent="-342900">
              <a:buFont typeface="Arial" panose="020B0604020202020204" pitchFamily="34" charset="0"/>
              <a:buChar char="•"/>
            </a:pPr>
            <a:r>
              <a:rPr lang="en-GB" sz="2000" dirty="0"/>
              <a:t>Our journey  - Probation Reform (see supplementary slides)</a:t>
            </a:r>
          </a:p>
          <a:p>
            <a:pPr marL="342900" indent="-342900">
              <a:buFont typeface="Arial" panose="020B0604020202020204" pitchFamily="34" charset="0"/>
              <a:buChar char="•"/>
            </a:pPr>
            <a:r>
              <a:rPr lang="en-GB" sz="2000" dirty="0"/>
              <a:t>Our journey to mixed caseloads – national overview </a:t>
            </a:r>
          </a:p>
          <a:p>
            <a:pPr marL="342900" indent="-342900">
              <a:buFont typeface="Arial" panose="020B0604020202020204" pitchFamily="34" charset="0"/>
              <a:buChar char="•"/>
            </a:pPr>
            <a:r>
              <a:rPr lang="en-GB" sz="2000" dirty="0"/>
              <a:t>Pause for the People Survey</a:t>
            </a:r>
          </a:p>
          <a:p>
            <a:pPr marL="342900" indent="-342900">
              <a:buFont typeface="Arial" panose="020B0604020202020204" pitchFamily="34" charset="0"/>
              <a:buChar char="•"/>
            </a:pPr>
            <a:r>
              <a:rPr lang="en-GB" sz="2000" dirty="0"/>
              <a:t>Commissioned Rehabilitative Services – updated top tips and digital developments</a:t>
            </a:r>
          </a:p>
          <a:p>
            <a:pPr marL="342900" indent="-342900">
              <a:buFont typeface="Arial" panose="020B0604020202020204" pitchFamily="34" charset="0"/>
              <a:buChar char="•"/>
            </a:pPr>
            <a:r>
              <a:rPr lang="en-GB" sz="2000" dirty="0"/>
              <a:t>Probation Hub update</a:t>
            </a:r>
          </a:p>
          <a:p>
            <a:pPr marL="342900" indent="-342900">
              <a:buFont typeface="Arial" panose="020B0604020202020204" pitchFamily="34" charset="0"/>
              <a:buChar char="•"/>
            </a:pPr>
            <a:r>
              <a:rPr lang="en-GB" sz="2000" dirty="0"/>
              <a:t>People update – Managerial role review, learning and development, Competency Based Framework</a:t>
            </a:r>
          </a:p>
          <a:p>
            <a:pPr marL="342900" indent="-342900">
              <a:buFont typeface="Arial" panose="020B0604020202020204" pitchFamily="34" charset="0"/>
              <a:buChar char="•"/>
            </a:pPr>
            <a:r>
              <a:rPr lang="en-GB" sz="2000" dirty="0"/>
              <a:t>SOP, Authority system changes </a:t>
            </a:r>
          </a:p>
          <a:p>
            <a:pPr marL="342900" indent="-342900">
              <a:buFont typeface="Arial" panose="020B0604020202020204" pitchFamily="34" charset="0"/>
              <a:buChar char="•"/>
            </a:pPr>
            <a:r>
              <a:rPr lang="en-GB" sz="2000" dirty="0"/>
              <a:t>[</a:t>
            </a:r>
            <a:r>
              <a:rPr lang="en-GB" sz="2000" dirty="0">
                <a:highlight>
                  <a:srgbClr val="FFFF00"/>
                </a:highlight>
              </a:rPr>
              <a:t>Insert region</a:t>
            </a:r>
            <a:r>
              <a:rPr lang="en-GB" sz="2000" dirty="0"/>
              <a:t>], team – October areas of focus, deliverables</a:t>
            </a:r>
          </a:p>
          <a:p>
            <a:pPr marL="342900" indent="-342900">
              <a:buFont typeface="Arial" panose="020B0604020202020204" pitchFamily="34" charset="0"/>
              <a:buChar char="•"/>
            </a:pPr>
            <a:endParaRPr lang="en-GB" sz="2000" dirty="0"/>
          </a:p>
        </p:txBody>
      </p:sp>
      <p:sp>
        <p:nvSpPr>
          <p:cNvPr id="4" name="Slide Number Placeholder 3">
            <a:extLst>
              <a:ext uri="{FF2B5EF4-FFF2-40B4-BE49-F238E27FC236}">
                <a16:creationId xmlns:a16="http://schemas.microsoft.com/office/drawing/2014/main" id="{690CAE87-BED0-4E63-B264-B5D16F22D08D}"/>
              </a:ext>
            </a:extLst>
          </p:cNvPr>
          <p:cNvSpPr>
            <a:spLocks noGrp="1"/>
          </p:cNvSpPr>
          <p:nvPr>
            <p:ph type="sldNum" sz="quarter" idx="12"/>
          </p:nvPr>
        </p:nvSpPr>
        <p:spPr/>
        <p:txBody>
          <a:bodyPr/>
          <a:lstStyle/>
          <a:p>
            <a:fld id="{6BA6D896-E1CD-4198-B852-D6590D56DF76}" type="slidenum">
              <a:rPr lang="en-GB" smtClean="0">
                <a:solidFill>
                  <a:schemeClr val="bg1"/>
                </a:solidFill>
              </a:rPr>
              <a:pPr/>
              <a:t>3</a:t>
            </a:fld>
            <a:endParaRPr lang="en-GB" dirty="0">
              <a:solidFill>
                <a:schemeClr val="bg1"/>
              </a:solidFill>
            </a:endParaRPr>
          </a:p>
        </p:txBody>
      </p:sp>
    </p:spTree>
    <p:extLst>
      <p:ext uri="{BB962C8B-B14F-4D97-AF65-F5344CB8AC3E}">
        <p14:creationId xmlns:p14="http://schemas.microsoft.com/office/powerpoint/2010/main" val="5825112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F7FD78A-F605-4B37-B73A-9F7CE82DBF43}"/>
              </a:ext>
            </a:extLst>
          </p:cNvPr>
          <p:cNvSpPr txBox="1">
            <a:spLocks/>
          </p:cNvSpPr>
          <p:nvPr/>
        </p:nvSpPr>
        <p:spPr>
          <a:xfrm>
            <a:off x="203735" y="1703673"/>
            <a:ext cx="11531064" cy="3178350"/>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2400" b="1" kern="1200">
                <a:solidFill>
                  <a:schemeClr val="accent1"/>
                </a:solidFill>
                <a:latin typeface="Arial" panose="020B0604020202020204" pitchFamily="34" charset="0"/>
                <a:ea typeface="+mj-ea"/>
                <a:cs typeface="Arial" panose="020B0604020202020204" pitchFamily="34" charset="0"/>
              </a:defRPr>
            </a:lvl1pPr>
          </a:lstStyle>
          <a:p>
            <a:pPr algn="ctr"/>
            <a:r>
              <a:rPr lang="en-GB" sz="16000" dirty="0">
                <a:solidFill>
                  <a:srgbClr val="008000"/>
                </a:solidFill>
                <a:latin typeface="Ink Free" panose="03080402000500000000" pitchFamily="66" charset="0"/>
              </a:rPr>
              <a:t>T</a:t>
            </a:r>
            <a:r>
              <a:rPr lang="en-GB" sz="16000" dirty="0">
                <a:solidFill>
                  <a:schemeClr val="tx2">
                    <a:lumMod val="40000"/>
                    <a:lumOff val="60000"/>
                  </a:schemeClr>
                </a:solidFill>
                <a:latin typeface="Ink Free" panose="03080402000500000000" pitchFamily="66" charset="0"/>
              </a:rPr>
              <a:t>h</a:t>
            </a:r>
            <a:r>
              <a:rPr lang="en-GB" sz="16000" dirty="0">
                <a:solidFill>
                  <a:schemeClr val="accent5">
                    <a:lumMod val="60000"/>
                    <a:lumOff val="40000"/>
                  </a:schemeClr>
                </a:solidFill>
                <a:latin typeface="Ink Free" panose="03080402000500000000" pitchFamily="66" charset="0"/>
              </a:rPr>
              <a:t>a</a:t>
            </a:r>
            <a:r>
              <a:rPr lang="en-GB" sz="16000" dirty="0">
                <a:solidFill>
                  <a:srgbClr val="A167A1"/>
                </a:solidFill>
                <a:latin typeface="Ink Free" panose="03080402000500000000" pitchFamily="66" charset="0"/>
              </a:rPr>
              <a:t>n</a:t>
            </a:r>
            <a:r>
              <a:rPr lang="en-GB" sz="16000" dirty="0">
                <a:solidFill>
                  <a:srgbClr val="008000"/>
                </a:solidFill>
                <a:latin typeface="Ink Free" panose="03080402000500000000" pitchFamily="66" charset="0"/>
              </a:rPr>
              <a:t>k</a:t>
            </a:r>
            <a:r>
              <a:rPr lang="en-GB" sz="16000" dirty="0">
                <a:latin typeface="Ink Free" panose="03080402000500000000" pitchFamily="66" charset="0"/>
              </a:rPr>
              <a:t> </a:t>
            </a:r>
            <a:r>
              <a:rPr lang="en-GB" sz="16000" dirty="0">
                <a:solidFill>
                  <a:schemeClr val="accent2">
                    <a:lumMod val="60000"/>
                    <a:lumOff val="40000"/>
                  </a:schemeClr>
                </a:solidFill>
                <a:latin typeface="Ink Free" panose="03080402000500000000" pitchFamily="66" charset="0"/>
              </a:rPr>
              <a:t>y</a:t>
            </a:r>
            <a:r>
              <a:rPr lang="en-GB" sz="16000" dirty="0">
                <a:solidFill>
                  <a:schemeClr val="accent6">
                    <a:lumMod val="75000"/>
                  </a:schemeClr>
                </a:solidFill>
                <a:latin typeface="Ink Free" panose="03080402000500000000" pitchFamily="66" charset="0"/>
              </a:rPr>
              <a:t>o</a:t>
            </a:r>
            <a:r>
              <a:rPr lang="en-GB" sz="16000" dirty="0">
                <a:solidFill>
                  <a:schemeClr val="accent1">
                    <a:lumMod val="60000"/>
                    <a:lumOff val="40000"/>
                  </a:schemeClr>
                </a:solidFill>
                <a:latin typeface="Ink Free" panose="03080402000500000000" pitchFamily="66" charset="0"/>
              </a:rPr>
              <a:t>u</a:t>
            </a:r>
          </a:p>
        </p:txBody>
      </p:sp>
      <p:sp>
        <p:nvSpPr>
          <p:cNvPr id="3" name="Slide Number Placeholder 2">
            <a:extLst>
              <a:ext uri="{FF2B5EF4-FFF2-40B4-BE49-F238E27FC236}">
                <a16:creationId xmlns:a16="http://schemas.microsoft.com/office/drawing/2014/main" id="{AB9A9836-555E-42BA-90BE-7F2F457146F6}"/>
              </a:ext>
            </a:extLst>
          </p:cNvPr>
          <p:cNvSpPr>
            <a:spLocks noGrp="1"/>
          </p:cNvSpPr>
          <p:nvPr>
            <p:ph type="sldNum" sz="quarter" idx="12"/>
          </p:nvPr>
        </p:nvSpPr>
        <p:spPr>
          <a:xfrm>
            <a:off x="11596687" y="6296257"/>
            <a:ext cx="595313" cy="365125"/>
          </a:xfrm>
        </p:spPr>
        <p:txBody>
          <a:bodyPr/>
          <a:lstStyle/>
          <a:p>
            <a:fld id="{6BA6D896-E1CD-4198-B852-D6590D56DF76}" type="slidenum">
              <a:rPr lang="en-GB" smtClean="0">
                <a:solidFill>
                  <a:schemeClr val="bg1"/>
                </a:solidFill>
              </a:rPr>
              <a:pPr/>
              <a:t>30</a:t>
            </a:fld>
            <a:endParaRPr lang="en-GB" dirty="0">
              <a:solidFill>
                <a:schemeClr val="bg1"/>
              </a:solidFill>
            </a:endParaRPr>
          </a:p>
        </p:txBody>
      </p:sp>
    </p:spTree>
    <p:extLst>
      <p:ext uri="{BB962C8B-B14F-4D97-AF65-F5344CB8AC3E}">
        <p14:creationId xmlns:p14="http://schemas.microsoft.com/office/powerpoint/2010/main" val="4266613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p:txBody>
          <a:bodyPr/>
          <a:lstStyle/>
          <a:p>
            <a:r>
              <a:rPr lang="en-GB" dirty="0"/>
              <a:t>Our Journey – Probation Reform</a:t>
            </a:r>
          </a:p>
        </p:txBody>
      </p:sp>
      <p:sp>
        <p:nvSpPr>
          <p:cNvPr id="4" name="Slide Number Placeholder 3">
            <a:extLst>
              <a:ext uri="{FF2B5EF4-FFF2-40B4-BE49-F238E27FC236}">
                <a16:creationId xmlns:a16="http://schemas.microsoft.com/office/drawing/2014/main" id="{B984FBDD-2AE9-483A-B0BC-2F70B31BA84E}"/>
              </a:ext>
            </a:extLst>
          </p:cNvPr>
          <p:cNvSpPr>
            <a:spLocks noGrp="1"/>
          </p:cNvSpPr>
          <p:nvPr>
            <p:ph type="sldNum" sz="quarter" idx="12"/>
          </p:nvPr>
        </p:nvSpPr>
        <p:spPr/>
        <p:txBody>
          <a:bodyPr/>
          <a:lstStyle/>
          <a:p>
            <a:fld id="{6BA6D896-E1CD-4198-B852-D6590D56DF76}" type="slidenum">
              <a:rPr lang="en-GB" smtClean="0">
                <a:solidFill>
                  <a:schemeClr val="bg1"/>
                </a:solidFill>
              </a:rPr>
              <a:pPr/>
              <a:t>4</a:t>
            </a:fld>
            <a:endParaRPr lang="en-GB" dirty="0">
              <a:solidFill>
                <a:schemeClr val="bg1"/>
              </a:solidFill>
            </a:endParaRPr>
          </a:p>
        </p:txBody>
      </p:sp>
      <p:sp>
        <p:nvSpPr>
          <p:cNvPr id="3" name="Rectangle 2">
            <a:extLst>
              <a:ext uri="{FF2B5EF4-FFF2-40B4-BE49-F238E27FC236}">
                <a16:creationId xmlns:a16="http://schemas.microsoft.com/office/drawing/2014/main" id="{6546571C-A38A-4D49-B08C-5F36AEC79A3E}"/>
              </a:ext>
            </a:extLst>
          </p:cNvPr>
          <p:cNvSpPr/>
          <p:nvPr/>
        </p:nvSpPr>
        <p:spPr>
          <a:xfrm>
            <a:off x="516834" y="1144588"/>
            <a:ext cx="11542643" cy="1631216"/>
          </a:xfrm>
          <a:prstGeom prst="rect">
            <a:avLst/>
          </a:prstGeom>
        </p:spPr>
        <p:txBody>
          <a:bodyPr wrap="square">
            <a:spAutoFit/>
          </a:bodyPr>
          <a:lstStyle/>
          <a:p>
            <a:pPr>
              <a:spcAft>
                <a:spcPts val="800"/>
              </a:spcAft>
            </a:pPr>
            <a:r>
              <a:rPr lang="en-GB" sz="2000" dirty="0">
                <a:ea typeface="Calibri" panose="020F0502020204030204" pitchFamily="34" charset="0"/>
                <a:cs typeface="Calibri" panose="020F0502020204030204" pitchFamily="34" charset="0"/>
              </a:rPr>
              <a:t>Our </a:t>
            </a:r>
            <a:r>
              <a:rPr lang="en-GB" sz="2000" u="sng" dirty="0">
                <a:solidFill>
                  <a:srgbClr val="0000FF"/>
                </a:solidFill>
                <a:ea typeface="Calibri" panose="020F0502020204030204" pitchFamily="34" charset="0"/>
                <a:cs typeface="Calibri" panose="020F0502020204030204" pitchFamily="34" charset="0"/>
                <a:hlinkClick r:id="rId2"/>
              </a:rPr>
              <a:t>Target Operating Model</a:t>
            </a:r>
            <a:r>
              <a:rPr lang="en-GB" sz="2000" dirty="0">
                <a:ea typeface="Calibri" panose="020F0502020204030204" pitchFamily="34" charset="0"/>
                <a:cs typeface="Calibri" panose="020F0502020204030204" pitchFamily="34" charset="0"/>
              </a:rPr>
              <a:t> (TOM) is the blueprint for probation services in England and Wales. It establishes a strengthened service that protects the public, reduces reoffending and improves confidence in probation. The TOM draws on best practice and innovation from both CRC and NPS operation as well as lessons learnt from the integration of Sentence Management into the NPS in Wales at the end of 2019. </a:t>
            </a:r>
            <a:endParaRPr lang="en-GB" sz="2000" dirty="0">
              <a:effectLst/>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6ED06A09-4097-4CE1-B977-D742A9F4AEA3}"/>
              </a:ext>
            </a:extLst>
          </p:cNvPr>
          <p:cNvSpPr/>
          <p:nvPr/>
        </p:nvSpPr>
        <p:spPr>
          <a:xfrm>
            <a:off x="523513" y="2926947"/>
            <a:ext cx="11542642" cy="1817613"/>
          </a:xfrm>
          <a:prstGeom prst="rect">
            <a:avLst/>
          </a:prstGeom>
        </p:spPr>
        <p:txBody>
          <a:bodyPr wrap="square">
            <a:spAutoFit/>
          </a:bodyPr>
          <a:lstStyle/>
          <a:p>
            <a:pPr>
              <a:lnSpc>
                <a:spcPct val="107000"/>
              </a:lnSpc>
              <a:spcAft>
                <a:spcPts val="800"/>
              </a:spcAft>
            </a:pPr>
            <a:r>
              <a:rPr lang="en-GB" sz="2000" b="1" dirty="0">
                <a:solidFill>
                  <a:srgbClr val="000000"/>
                </a:solidFill>
                <a:ea typeface="Calibri" panose="020F0502020204030204" pitchFamily="34" charset="0"/>
                <a:cs typeface="Calibri" panose="020F0502020204030204" pitchFamily="34" charset="0"/>
              </a:rPr>
              <a:t>26</a:t>
            </a:r>
            <a:r>
              <a:rPr lang="en-GB" sz="2000" b="1" baseline="30000" dirty="0">
                <a:solidFill>
                  <a:srgbClr val="000000"/>
                </a:solidFill>
                <a:ea typeface="Calibri" panose="020F0502020204030204" pitchFamily="34" charset="0"/>
                <a:cs typeface="Calibri" panose="020F0502020204030204" pitchFamily="34" charset="0"/>
              </a:rPr>
              <a:t>th</a:t>
            </a:r>
            <a:r>
              <a:rPr lang="en-GB" sz="2000" b="1" dirty="0">
                <a:solidFill>
                  <a:srgbClr val="000000"/>
                </a:solidFill>
                <a:ea typeface="Calibri" panose="020F0502020204030204" pitchFamily="34" charset="0"/>
                <a:cs typeface="Calibri" panose="020F0502020204030204" pitchFamily="34" charset="0"/>
              </a:rPr>
              <a:t> June 2021 - Unification represented a first step towards the ambitions of the new Probation Service</a:t>
            </a:r>
            <a:endParaRPr lang="en-GB" sz="2000" dirty="0">
              <a:ea typeface="Calibri" panose="020F0502020204030204" pitchFamily="34" charset="0"/>
              <a:cs typeface="Times New Roman" panose="02020603050405020304" pitchFamily="18" charset="0"/>
            </a:endParaRPr>
          </a:p>
          <a:p>
            <a:pPr>
              <a:lnSpc>
                <a:spcPct val="107000"/>
              </a:lnSpc>
              <a:spcAft>
                <a:spcPts val="800"/>
              </a:spcAft>
            </a:pPr>
            <a:r>
              <a:rPr lang="en-GB" sz="2000" dirty="0">
                <a:ea typeface="Calibri" panose="020F0502020204030204" pitchFamily="34" charset="0"/>
                <a:cs typeface="Calibri" panose="020F0502020204030204" pitchFamily="34" charset="0"/>
              </a:rPr>
              <a:t>On 26th June 2021 the new Probation Service was launched. Unification ‘Day 1’ priorities focussed on maintaining operational delivery, protecting service continuity and minimising risk of operational failure. COVID-19 restrictions remained in place and we continued to work to EDMs.</a:t>
            </a:r>
            <a:endParaRPr lang="en-GB" sz="2000" dirty="0">
              <a:ea typeface="Calibri" panose="020F0502020204030204" pitchFamily="34" charset="0"/>
              <a:cs typeface="Times New Roman" panose="02020603050405020304" pitchFamily="18" charset="0"/>
            </a:endParaRPr>
          </a:p>
        </p:txBody>
      </p:sp>
      <p:sp>
        <p:nvSpPr>
          <p:cNvPr id="6" name="Rectangle 5">
            <a:extLst>
              <a:ext uri="{FF2B5EF4-FFF2-40B4-BE49-F238E27FC236}">
                <a16:creationId xmlns:a16="http://schemas.microsoft.com/office/drawing/2014/main" id="{3DED005D-73F0-450E-826D-DA85DB5309C3}"/>
              </a:ext>
            </a:extLst>
          </p:cNvPr>
          <p:cNvSpPr/>
          <p:nvPr/>
        </p:nvSpPr>
        <p:spPr>
          <a:xfrm>
            <a:off x="516834" y="4957663"/>
            <a:ext cx="11356078" cy="1158972"/>
          </a:xfrm>
          <a:prstGeom prst="rect">
            <a:avLst/>
          </a:prstGeom>
        </p:spPr>
        <p:txBody>
          <a:bodyPr wrap="square">
            <a:spAutoFit/>
          </a:bodyPr>
          <a:lstStyle/>
          <a:p>
            <a:pPr>
              <a:lnSpc>
                <a:spcPct val="107000"/>
              </a:lnSpc>
              <a:spcAft>
                <a:spcPts val="800"/>
              </a:spcAft>
            </a:pPr>
            <a:r>
              <a:rPr lang="en-GB" sz="2000" b="1" dirty="0">
                <a:solidFill>
                  <a:srgbClr val="000000"/>
                </a:solidFill>
                <a:ea typeface="Calibri" panose="020F0502020204030204" pitchFamily="34" charset="0"/>
                <a:cs typeface="Calibri" panose="020F0502020204030204" pitchFamily="34" charset="0"/>
              </a:rPr>
              <a:t>September 2021 onwards - implementing the TOM</a:t>
            </a:r>
            <a:endParaRPr lang="en-GB" sz="2000" dirty="0">
              <a:ea typeface="Calibri" panose="020F0502020204030204" pitchFamily="34" charset="0"/>
              <a:cs typeface="Times New Roman" panose="02020603050405020304" pitchFamily="18" charset="0"/>
            </a:endParaRPr>
          </a:p>
          <a:p>
            <a:pPr>
              <a:lnSpc>
                <a:spcPct val="107000"/>
              </a:lnSpc>
              <a:spcAft>
                <a:spcPts val="800"/>
              </a:spcAft>
            </a:pPr>
            <a:r>
              <a:rPr lang="en-GB" sz="2000" dirty="0">
                <a:ea typeface="Calibri" panose="020F0502020204030204" pitchFamily="34" charset="0"/>
                <a:cs typeface="Calibri" panose="020F0502020204030204" pitchFamily="34" charset="0"/>
              </a:rPr>
              <a:t>As we recover from the impacts of COVID-19 and embed the structural changes of unification, we are poised to realise the vision set out in the Target Operating Model</a:t>
            </a:r>
            <a:endParaRPr lang="en-GB" sz="2000" dirty="0">
              <a:ea typeface="Calibri" panose="020F0502020204030204" pitchFamily="34" charset="0"/>
              <a:cs typeface="Times New Roman" panose="02020603050405020304" pitchFamily="18" charset="0"/>
            </a:endParaRPr>
          </a:p>
        </p:txBody>
      </p:sp>
      <p:cxnSp>
        <p:nvCxnSpPr>
          <p:cNvPr id="8" name="Straight Connector 7">
            <a:extLst>
              <a:ext uri="{FF2B5EF4-FFF2-40B4-BE49-F238E27FC236}">
                <a16:creationId xmlns:a16="http://schemas.microsoft.com/office/drawing/2014/main" id="{1CCC5D71-1404-45C6-A95E-121B8CAADE97}"/>
              </a:ext>
            </a:extLst>
          </p:cNvPr>
          <p:cNvCxnSpPr/>
          <p:nvPr/>
        </p:nvCxnSpPr>
        <p:spPr>
          <a:xfrm>
            <a:off x="710076" y="2828812"/>
            <a:ext cx="1115615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6C8703CA-2E2C-4206-8635-89EF68544802}"/>
              </a:ext>
            </a:extLst>
          </p:cNvPr>
          <p:cNvCxnSpPr/>
          <p:nvPr/>
        </p:nvCxnSpPr>
        <p:spPr>
          <a:xfrm>
            <a:off x="710077" y="4835992"/>
            <a:ext cx="11156155"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2354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p:txBody>
          <a:bodyPr/>
          <a:lstStyle/>
          <a:p>
            <a:r>
              <a:rPr lang="en-GB" dirty="0"/>
              <a:t>Our Journey – Probation Reform</a:t>
            </a:r>
          </a:p>
        </p:txBody>
      </p:sp>
      <p:sp>
        <p:nvSpPr>
          <p:cNvPr id="4" name="Slide Number Placeholder 3">
            <a:extLst>
              <a:ext uri="{FF2B5EF4-FFF2-40B4-BE49-F238E27FC236}">
                <a16:creationId xmlns:a16="http://schemas.microsoft.com/office/drawing/2014/main" id="{B984FBDD-2AE9-483A-B0BC-2F70B31BA84E}"/>
              </a:ext>
            </a:extLst>
          </p:cNvPr>
          <p:cNvSpPr>
            <a:spLocks noGrp="1"/>
          </p:cNvSpPr>
          <p:nvPr>
            <p:ph type="sldNum" sz="quarter" idx="12"/>
          </p:nvPr>
        </p:nvSpPr>
        <p:spPr/>
        <p:txBody>
          <a:bodyPr/>
          <a:lstStyle/>
          <a:p>
            <a:fld id="{6BA6D896-E1CD-4198-B852-D6590D56DF76}" type="slidenum">
              <a:rPr lang="en-GB" smtClean="0">
                <a:solidFill>
                  <a:schemeClr val="bg1"/>
                </a:solidFill>
              </a:rPr>
              <a:pPr/>
              <a:t>5</a:t>
            </a:fld>
            <a:endParaRPr lang="en-GB" dirty="0">
              <a:solidFill>
                <a:schemeClr val="bg1"/>
              </a:solidFill>
            </a:endParaRPr>
          </a:p>
        </p:txBody>
      </p:sp>
      <p:sp>
        <p:nvSpPr>
          <p:cNvPr id="9" name="Rectangle 8">
            <a:extLst>
              <a:ext uri="{FF2B5EF4-FFF2-40B4-BE49-F238E27FC236}">
                <a16:creationId xmlns:a16="http://schemas.microsoft.com/office/drawing/2014/main" id="{D4B7D623-7765-4FC4-A934-3BE898239366}"/>
              </a:ext>
            </a:extLst>
          </p:cNvPr>
          <p:cNvSpPr/>
          <p:nvPr/>
        </p:nvSpPr>
        <p:spPr>
          <a:xfrm>
            <a:off x="332340" y="1144588"/>
            <a:ext cx="5989984" cy="4688463"/>
          </a:xfrm>
          <a:prstGeom prst="rect">
            <a:avLst/>
          </a:prstGeom>
        </p:spPr>
        <p:txBody>
          <a:bodyPr wrap="square">
            <a:spAutoFit/>
          </a:bodyPr>
          <a:lstStyle/>
          <a:p>
            <a:pPr>
              <a:spcAft>
                <a:spcPts val="800"/>
              </a:spcAft>
            </a:pPr>
            <a:r>
              <a:rPr lang="en-GB" sz="1600" dirty="0">
                <a:ea typeface="Calibri" panose="020F0502020204030204" pitchFamily="34" charset="0"/>
                <a:cs typeface="Calibri" panose="020F0502020204030204" pitchFamily="34" charset="0"/>
              </a:rPr>
              <a:t>Reforms include:</a:t>
            </a:r>
            <a:endParaRPr lang="en-GB" sz="1600" dirty="0">
              <a:ea typeface="Calibri" panose="020F0502020204030204" pitchFamily="34" charset="0"/>
              <a:cs typeface="Times New Roman" panose="02020603050405020304" pitchFamily="18" charset="0"/>
            </a:endParaRPr>
          </a:p>
          <a:p>
            <a:pPr marL="285750" indent="-285750">
              <a:spcAft>
                <a:spcPts val="800"/>
              </a:spcAft>
              <a:buFont typeface="Arial" panose="020B0604020202020204" pitchFamily="34" charset="0"/>
              <a:buChar char="•"/>
            </a:pPr>
            <a:r>
              <a:rPr lang="en-GB" sz="1600" b="1" dirty="0">
                <a:ea typeface="Calibri" panose="020F0502020204030204" pitchFamily="34" charset="0"/>
                <a:cs typeface="Times New Roman" panose="02020603050405020304" pitchFamily="18" charset="0"/>
              </a:rPr>
              <a:t>Improving sentence management and integrating electronic monitoring</a:t>
            </a:r>
            <a:r>
              <a:rPr lang="en-GB" sz="1600" dirty="0">
                <a:ea typeface="Calibri" panose="020F0502020204030204" pitchFamily="34" charset="0"/>
                <a:cs typeface="Times New Roman" panose="02020603050405020304" pitchFamily="18" charset="0"/>
              </a:rPr>
              <a:t> -  Recruiting additional probation staff to reduce average caseload numbers and using Integrated Offender Management and Electronic Monitoring to drive compliance and help reduce reoffending.</a:t>
            </a:r>
          </a:p>
          <a:p>
            <a:pPr marL="285750" indent="-285750">
              <a:spcAft>
                <a:spcPts val="800"/>
              </a:spcAft>
              <a:buFont typeface="Arial" panose="020B0604020202020204" pitchFamily="34" charset="0"/>
              <a:buChar char="•"/>
            </a:pPr>
            <a:r>
              <a:rPr lang="en-GB" sz="1600" b="1" dirty="0">
                <a:ea typeface="Calibri" panose="020F0502020204030204" pitchFamily="34" charset="0"/>
                <a:cs typeface="Times New Roman" panose="02020603050405020304" pitchFamily="18" charset="0"/>
              </a:rPr>
              <a:t>Re-launching unpaid work</a:t>
            </a:r>
            <a:r>
              <a:rPr lang="en-GB" sz="1600" dirty="0">
                <a:ea typeface="Calibri" panose="020F0502020204030204" pitchFamily="34" charset="0"/>
                <a:cs typeface="Times New Roman" panose="02020603050405020304" pitchFamily="18" charset="0"/>
              </a:rPr>
              <a:t> - Revitalising the delivery of robust and visible unpaid work placements to increase the value they bring to society.</a:t>
            </a:r>
          </a:p>
          <a:p>
            <a:pPr marL="285750" indent="-285750">
              <a:spcAft>
                <a:spcPts val="800"/>
              </a:spcAft>
              <a:buFont typeface="Arial" panose="020B0604020202020204" pitchFamily="34" charset="0"/>
              <a:buChar char="•"/>
            </a:pPr>
            <a:r>
              <a:rPr lang="en-GB" sz="1600" b="1" dirty="0">
                <a:ea typeface="Calibri" panose="020F0502020204030204" pitchFamily="34" charset="0"/>
                <a:cs typeface="Times New Roman" panose="02020603050405020304" pitchFamily="18" charset="0"/>
              </a:rPr>
              <a:t>Delivering interventions and harnessing commissioned rehabilitative services - </a:t>
            </a:r>
            <a:r>
              <a:rPr lang="en-GB" sz="1600" dirty="0">
                <a:ea typeface="Calibri" panose="020F0502020204030204" pitchFamily="34" charset="0"/>
                <a:cs typeface="Times New Roman" panose="02020603050405020304" pitchFamily="18" charset="0"/>
              </a:rPr>
              <a:t>Producing a suite of rehabilitative tools to help change the behaviours of people on probation and commissioning, specialist rehabilitative services from the private and voluntary sector to support reduced reoffending.</a:t>
            </a:r>
          </a:p>
          <a:p>
            <a:pPr marL="285750" indent="-285750">
              <a:spcAft>
                <a:spcPts val="800"/>
              </a:spcAft>
              <a:buFont typeface="Arial" panose="020B0604020202020204" pitchFamily="34" charset="0"/>
              <a:buChar char="•"/>
            </a:pPr>
            <a:r>
              <a:rPr lang="en-GB" sz="1600" b="1" dirty="0">
                <a:ea typeface="Calibri" panose="020F0502020204030204" pitchFamily="34" charset="0"/>
                <a:cs typeface="Times New Roman" panose="02020603050405020304" pitchFamily="18" charset="0"/>
              </a:rPr>
              <a:t>Improving resettlement to reduce repeat offending </a:t>
            </a:r>
            <a:r>
              <a:rPr lang="en-GB" sz="1600" dirty="0">
                <a:ea typeface="Calibri" panose="020F0502020204030204" pitchFamily="34" charset="0"/>
                <a:cs typeface="Times New Roman" panose="02020603050405020304" pitchFamily="18" charset="0"/>
              </a:rPr>
              <a:t>– Ensuring that prison leavers have the foundations they need to turn their backs on crime.</a:t>
            </a:r>
          </a:p>
        </p:txBody>
      </p:sp>
      <p:sp>
        <p:nvSpPr>
          <p:cNvPr id="10" name="Rectangle 9">
            <a:extLst>
              <a:ext uri="{FF2B5EF4-FFF2-40B4-BE49-F238E27FC236}">
                <a16:creationId xmlns:a16="http://schemas.microsoft.com/office/drawing/2014/main" id="{6FC40099-177C-4B74-BEF7-3399F76E259D}"/>
              </a:ext>
            </a:extLst>
          </p:cNvPr>
          <p:cNvSpPr/>
          <p:nvPr/>
        </p:nvSpPr>
        <p:spPr>
          <a:xfrm>
            <a:off x="6135757" y="1478572"/>
            <a:ext cx="6096000" cy="4288675"/>
          </a:xfrm>
          <a:prstGeom prst="rect">
            <a:avLst/>
          </a:prstGeom>
        </p:spPr>
        <p:txBody>
          <a:bodyPr>
            <a:spAutoFit/>
          </a:bodyPr>
          <a:lstStyle/>
          <a:p>
            <a:pPr marL="742950" lvl="1" indent="-285750">
              <a:lnSpc>
                <a:spcPct val="107000"/>
              </a:lnSpc>
              <a:spcAft>
                <a:spcPts val="0"/>
              </a:spcAft>
              <a:buFont typeface="Arial" panose="020B0604020202020204" pitchFamily="34" charset="0"/>
              <a:buChar char="•"/>
            </a:pPr>
            <a:r>
              <a:rPr lang="en-GB" sz="1600" b="1" dirty="0">
                <a:ea typeface="Calibri" panose="020F0502020204030204" pitchFamily="34" charset="0"/>
                <a:cs typeface="Times New Roman" panose="02020603050405020304" pitchFamily="18" charset="0"/>
              </a:rPr>
              <a:t>Improving services to the court</a:t>
            </a:r>
            <a:r>
              <a:rPr lang="en-GB" sz="1600" dirty="0">
                <a:ea typeface="Calibri" panose="020F0502020204030204" pitchFamily="34" charset="0"/>
                <a:cs typeface="Times New Roman" panose="02020603050405020304" pitchFamily="18" charset="0"/>
              </a:rPr>
              <a:t> -  Improving the targeting of pre-sentence reports and the Probation Service’s influence in court.</a:t>
            </a:r>
          </a:p>
          <a:p>
            <a:pPr marL="742950" lvl="1" indent="-285750">
              <a:lnSpc>
                <a:spcPct val="107000"/>
              </a:lnSpc>
              <a:spcAft>
                <a:spcPts val="0"/>
              </a:spcAft>
              <a:buFont typeface="Arial" panose="020B0604020202020204" pitchFamily="34" charset="0"/>
              <a:buChar char="•"/>
            </a:pPr>
            <a:r>
              <a:rPr lang="en-GB" sz="1600" b="1" dirty="0">
                <a:ea typeface="Calibri" panose="020F0502020204030204" pitchFamily="34" charset="0"/>
                <a:cs typeface="Times New Roman" panose="02020603050405020304" pitchFamily="18" charset="0"/>
              </a:rPr>
              <a:t>Supporting victims - </a:t>
            </a:r>
            <a:r>
              <a:rPr lang="en-GB" sz="1600" dirty="0">
                <a:ea typeface="Calibri" panose="020F0502020204030204" pitchFamily="34" charset="0"/>
                <a:cs typeface="Times New Roman" panose="02020603050405020304" pitchFamily="18" charset="0"/>
              </a:rPr>
              <a:t>Improving our approach to the delivery of victims’ services by learning lessons from victims’ experiences</a:t>
            </a:r>
          </a:p>
          <a:p>
            <a:pPr marL="742950" lvl="1" indent="-285750">
              <a:lnSpc>
                <a:spcPct val="107000"/>
              </a:lnSpc>
              <a:spcAft>
                <a:spcPts val="0"/>
              </a:spcAft>
              <a:buFont typeface="Arial" panose="020B0604020202020204" pitchFamily="34" charset="0"/>
              <a:buChar char="•"/>
            </a:pPr>
            <a:r>
              <a:rPr lang="en-GB" sz="1600" b="1" dirty="0">
                <a:ea typeface="Calibri" panose="020F0502020204030204" pitchFamily="34" charset="0"/>
                <a:cs typeface="Times New Roman" panose="02020603050405020304" pitchFamily="18" charset="0"/>
              </a:rPr>
              <a:t>Updating digital tools and harnessing data</a:t>
            </a:r>
            <a:r>
              <a:rPr lang="en-GB" sz="1600" dirty="0">
                <a:ea typeface="Calibri" panose="020F0502020204030204" pitchFamily="34" charset="0"/>
                <a:cs typeface="Times New Roman" panose="02020603050405020304" pitchFamily="18" charset="0"/>
              </a:rPr>
              <a:t> to improve probation staff experience  </a:t>
            </a:r>
          </a:p>
          <a:p>
            <a:pPr marL="742950" lvl="1" indent="-285750">
              <a:lnSpc>
                <a:spcPct val="107000"/>
              </a:lnSpc>
              <a:spcAft>
                <a:spcPts val="0"/>
              </a:spcAft>
              <a:buFont typeface="Arial" panose="020B0604020202020204" pitchFamily="34" charset="0"/>
              <a:buChar char="•"/>
            </a:pPr>
            <a:r>
              <a:rPr lang="en-GB" sz="1600" b="1" dirty="0">
                <a:ea typeface="Calibri" panose="020F0502020204030204" pitchFamily="34" charset="0"/>
                <a:cs typeface="Times New Roman" panose="02020603050405020304" pitchFamily="18" charset="0"/>
              </a:rPr>
              <a:t>Modernising the probation estate</a:t>
            </a:r>
            <a:endParaRPr lang="en-GB" sz="1600" dirty="0">
              <a:ea typeface="Calibri" panose="020F0502020204030204" pitchFamily="34" charset="0"/>
              <a:cs typeface="Times New Roman" panose="02020603050405020304" pitchFamily="18" charset="0"/>
            </a:endParaRPr>
          </a:p>
          <a:p>
            <a:pPr marL="742950" lvl="1" indent="-285750">
              <a:lnSpc>
                <a:spcPct val="107000"/>
              </a:lnSpc>
              <a:spcAft>
                <a:spcPts val="0"/>
              </a:spcAft>
              <a:buFont typeface="Arial" panose="020B0604020202020204" pitchFamily="34" charset="0"/>
              <a:buChar char="•"/>
            </a:pPr>
            <a:r>
              <a:rPr lang="en-GB" sz="1600" b="1" dirty="0">
                <a:ea typeface="Calibri" panose="020F0502020204030204" pitchFamily="34" charset="0"/>
                <a:cs typeface="Times New Roman" panose="02020603050405020304" pitchFamily="18" charset="0"/>
              </a:rPr>
              <a:t>Strengthening the workforce and professional recognition</a:t>
            </a:r>
            <a:r>
              <a:rPr lang="en-GB" sz="1600" dirty="0">
                <a:ea typeface="Calibri" panose="020F0502020204030204" pitchFamily="34" charset="0"/>
                <a:cs typeface="Times New Roman" panose="02020603050405020304" pitchFamily="18" charset="0"/>
              </a:rPr>
              <a:t> - Improving the learning and development offer for staff to facilitate continued professional development.</a:t>
            </a:r>
          </a:p>
          <a:p>
            <a:pPr marL="742950" lvl="1" indent="-285750">
              <a:lnSpc>
                <a:spcPct val="107000"/>
              </a:lnSpc>
              <a:spcAft>
                <a:spcPts val="0"/>
              </a:spcAft>
              <a:buFont typeface="Arial" panose="020B0604020202020204" pitchFamily="34" charset="0"/>
              <a:buChar char="•"/>
            </a:pPr>
            <a:r>
              <a:rPr lang="en-GB" sz="1600" b="1" dirty="0">
                <a:ea typeface="Calibri" panose="020F0502020204030204" pitchFamily="34" charset="0"/>
                <a:cs typeface="Times New Roman" panose="02020603050405020304" pitchFamily="18" charset="0"/>
              </a:rPr>
              <a:t>Supporting an effective and efficient Probation Service - </a:t>
            </a:r>
            <a:r>
              <a:rPr lang="en-GB" sz="1600" dirty="0">
                <a:ea typeface="Calibri" panose="020F0502020204030204" pitchFamily="34" charset="0"/>
                <a:cs typeface="Times New Roman" panose="02020603050405020304" pitchFamily="18" charset="0"/>
              </a:rPr>
              <a:t>Implementing a Core Quality Management Framework as we work to the new National Standards.</a:t>
            </a:r>
          </a:p>
        </p:txBody>
      </p:sp>
      <p:cxnSp>
        <p:nvCxnSpPr>
          <p:cNvPr id="5" name="Straight Connector 4">
            <a:extLst>
              <a:ext uri="{FF2B5EF4-FFF2-40B4-BE49-F238E27FC236}">
                <a16:creationId xmlns:a16="http://schemas.microsoft.com/office/drawing/2014/main" id="{290D4E4B-900E-48C1-98B4-FDE3F9D673B7}"/>
              </a:ext>
            </a:extLst>
          </p:cNvPr>
          <p:cNvCxnSpPr/>
          <p:nvPr/>
        </p:nvCxnSpPr>
        <p:spPr>
          <a:xfrm>
            <a:off x="6441594" y="829353"/>
            <a:ext cx="0" cy="524014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57690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p:txBody>
          <a:bodyPr/>
          <a:lstStyle/>
          <a:p>
            <a:r>
              <a:rPr lang="en-GB" dirty="0"/>
              <a:t>Our Journey – Probation Reform</a:t>
            </a:r>
          </a:p>
        </p:txBody>
      </p:sp>
      <p:sp>
        <p:nvSpPr>
          <p:cNvPr id="4" name="Slide Number Placeholder 3">
            <a:extLst>
              <a:ext uri="{FF2B5EF4-FFF2-40B4-BE49-F238E27FC236}">
                <a16:creationId xmlns:a16="http://schemas.microsoft.com/office/drawing/2014/main" id="{B984FBDD-2AE9-483A-B0BC-2F70B31BA84E}"/>
              </a:ext>
            </a:extLst>
          </p:cNvPr>
          <p:cNvSpPr>
            <a:spLocks noGrp="1"/>
          </p:cNvSpPr>
          <p:nvPr>
            <p:ph type="sldNum" sz="quarter" idx="12"/>
          </p:nvPr>
        </p:nvSpPr>
        <p:spPr/>
        <p:txBody>
          <a:bodyPr/>
          <a:lstStyle/>
          <a:p>
            <a:fld id="{6BA6D896-E1CD-4198-B852-D6590D56DF76}" type="slidenum">
              <a:rPr lang="en-GB" smtClean="0">
                <a:solidFill>
                  <a:schemeClr val="bg1"/>
                </a:solidFill>
              </a:rPr>
              <a:pPr/>
              <a:t>6</a:t>
            </a:fld>
            <a:endParaRPr lang="en-GB" dirty="0">
              <a:solidFill>
                <a:schemeClr val="bg1"/>
              </a:solidFill>
            </a:endParaRPr>
          </a:p>
        </p:txBody>
      </p:sp>
      <p:sp>
        <p:nvSpPr>
          <p:cNvPr id="8" name="Rectangle 7">
            <a:extLst>
              <a:ext uri="{FF2B5EF4-FFF2-40B4-BE49-F238E27FC236}">
                <a16:creationId xmlns:a16="http://schemas.microsoft.com/office/drawing/2014/main" id="{BE7505F4-C9AC-43DE-9769-B97E487AFD52}"/>
              </a:ext>
            </a:extLst>
          </p:cNvPr>
          <p:cNvSpPr/>
          <p:nvPr/>
        </p:nvSpPr>
        <p:spPr>
          <a:xfrm>
            <a:off x="578645" y="1172677"/>
            <a:ext cx="11156154" cy="2256323"/>
          </a:xfrm>
          <a:prstGeom prst="rect">
            <a:avLst/>
          </a:prstGeom>
        </p:spPr>
        <p:txBody>
          <a:bodyPr wrap="square">
            <a:spAutoFit/>
          </a:bodyPr>
          <a:lstStyle/>
          <a:p>
            <a:pPr>
              <a:lnSpc>
                <a:spcPct val="107000"/>
              </a:lnSpc>
              <a:spcAft>
                <a:spcPts val="800"/>
              </a:spcAft>
            </a:pPr>
            <a:r>
              <a:rPr lang="en-GB" dirty="0">
                <a:ea typeface="Calibri" panose="020F0502020204030204" pitchFamily="34" charset="0"/>
                <a:cs typeface="Calibri" panose="020F0502020204030204" pitchFamily="34" charset="0"/>
              </a:rPr>
              <a:t>Work is being introduced in two phases:</a:t>
            </a:r>
            <a:endParaRPr lang="en-GB"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tabLst>
                <a:tab pos="228600" algn="l"/>
              </a:tabLst>
            </a:pPr>
            <a:r>
              <a:rPr lang="en-GB" b="1" dirty="0">
                <a:solidFill>
                  <a:srgbClr val="000000"/>
                </a:solidFill>
                <a:ea typeface="Calibri" panose="020F0502020204030204" pitchFamily="34" charset="0"/>
                <a:cs typeface="Calibri" panose="020F0502020204030204" pitchFamily="34" charset="0"/>
              </a:rPr>
              <a:t>Laying the foundations - </a:t>
            </a:r>
            <a:r>
              <a:rPr lang="en-GB" dirty="0">
                <a:solidFill>
                  <a:srgbClr val="000000"/>
                </a:solidFill>
                <a:ea typeface="Calibri" panose="020F0502020204030204" pitchFamily="34" charset="0"/>
                <a:cs typeface="Calibri" panose="020F0502020204030204" pitchFamily="34" charset="0"/>
              </a:rPr>
              <a:t>between </a:t>
            </a:r>
            <a:r>
              <a:rPr lang="en-GB" b="1" dirty="0">
                <a:solidFill>
                  <a:srgbClr val="000000"/>
                </a:solidFill>
                <a:ea typeface="Calibri" panose="020F0502020204030204" pitchFamily="34" charset="0"/>
                <a:cs typeface="Calibri" panose="020F0502020204030204" pitchFamily="34" charset="0"/>
              </a:rPr>
              <a:t>July and Dec 2021</a:t>
            </a:r>
            <a:r>
              <a:rPr lang="en-GB" dirty="0">
                <a:solidFill>
                  <a:srgbClr val="000000"/>
                </a:solidFill>
                <a:ea typeface="Calibri" panose="020F0502020204030204" pitchFamily="34" charset="0"/>
                <a:cs typeface="Calibri" panose="020F0502020204030204" pitchFamily="34" charset="0"/>
              </a:rPr>
              <a:t> we are focusing on stabilising the service and embedding structural changes. </a:t>
            </a:r>
            <a:endParaRPr lang="en-GB" dirty="0">
              <a:ea typeface="Calibri" panose="020F0502020204030204" pitchFamily="34" charset="0"/>
              <a:cs typeface="Times New Roman" panose="02020603050405020304" pitchFamily="18" charset="0"/>
            </a:endParaRPr>
          </a:p>
          <a:p>
            <a:pPr marL="342900" lvl="0" indent="-342900">
              <a:lnSpc>
                <a:spcPct val="107000"/>
              </a:lnSpc>
              <a:spcAft>
                <a:spcPts val="0"/>
              </a:spcAft>
              <a:buFont typeface="Arial" panose="020B0604020202020204" pitchFamily="34" charset="0"/>
              <a:buChar char="•"/>
              <a:tabLst>
                <a:tab pos="228600" algn="l"/>
              </a:tabLst>
            </a:pPr>
            <a:r>
              <a:rPr lang="en-GB" b="1" dirty="0">
                <a:solidFill>
                  <a:srgbClr val="000000"/>
                </a:solidFill>
                <a:ea typeface="Calibri" panose="020F0502020204030204" pitchFamily="34" charset="0"/>
                <a:cs typeface="Calibri" panose="020F0502020204030204" pitchFamily="34" charset="0"/>
              </a:rPr>
              <a:t>Building back better</a:t>
            </a:r>
            <a:r>
              <a:rPr lang="en-GB" dirty="0">
                <a:solidFill>
                  <a:srgbClr val="000000"/>
                </a:solidFill>
                <a:ea typeface="Calibri" panose="020F0502020204030204" pitchFamily="34" charset="0"/>
                <a:cs typeface="Calibri" panose="020F0502020204030204" pitchFamily="34" charset="0"/>
              </a:rPr>
              <a:t> - w</a:t>
            </a:r>
            <a:r>
              <a:rPr lang="en-GB" dirty="0">
                <a:solidFill>
                  <a:srgbClr val="000000"/>
                </a:solidFill>
                <a:ea typeface="Calibri" panose="020F0502020204030204" pitchFamily="34" charset="0"/>
                <a:cs typeface="Times New Roman" panose="02020603050405020304" pitchFamily="18" charset="0"/>
              </a:rPr>
              <a:t>ith strong foundations in place, </a:t>
            </a:r>
            <a:r>
              <a:rPr lang="en-GB" dirty="0">
                <a:solidFill>
                  <a:srgbClr val="000000"/>
                </a:solidFill>
                <a:ea typeface="Calibri" panose="020F0502020204030204" pitchFamily="34" charset="0"/>
                <a:cs typeface="Calibri" panose="020F0502020204030204" pitchFamily="34" charset="0"/>
              </a:rPr>
              <a:t>from </a:t>
            </a:r>
            <a:r>
              <a:rPr lang="en-GB" b="1" dirty="0">
                <a:solidFill>
                  <a:srgbClr val="000000"/>
                </a:solidFill>
                <a:ea typeface="Calibri" panose="020F0502020204030204" pitchFamily="34" charset="0"/>
                <a:cs typeface="Calibri" panose="020F0502020204030204" pitchFamily="34" charset="0"/>
              </a:rPr>
              <a:t>January to June 2022</a:t>
            </a:r>
            <a:r>
              <a:rPr lang="en-GB" dirty="0">
                <a:solidFill>
                  <a:srgbClr val="000000"/>
                </a:solidFill>
                <a:ea typeface="Calibri" panose="020F0502020204030204" pitchFamily="34" charset="0"/>
                <a:cs typeface="Times New Roman" panose="02020603050405020304" pitchFamily="18" charset="0"/>
              </a:rPr>
              <a:t> we can start to bring alignment to operational processes and ways of working across the Probation Service, introducing elements of the TOM to improve service delivery. </a:t>
            </a:r>
            <a:r>
              <a:rPr lang="en-GB" b="1" dirty="0">
                <a:solidFill>
                  <a:srgbClr val="000000"/>
                </a:solidFill>
                <a:ea typeface="Calibri" panose="020F0502020204030204" pitchFamily="34" charset="0"/>
                <a:cs typeface="Calibri" panose="020F0502020204030204" pitchFamily="34" charset="0"/>
              </a:rPr>
              <a:t>By July 2022</a:t>
            </a:r>
            <a:r>
              <a:rPr lang="en-GB" dirty="0">
                <a:solidFill>
                  <a:srgbClr val="000000"/>
                </a:solidFill>
                <a:ea typeface="Calibri" panose="020F0502020204030204" pitchFamily="34" charset="0"/>
                <a:cs typeface="Calibri" panose="020F0502020204030204" pitchFamily="34" charset="0"/>
              </a:rPr>
              <a:t> the transformation of the Probation Service in line with the end-state vision can begin.</a:t>
            </a:r>
            <a:r>
              <a:rPr lang="en-GB" i="1" dirty="0">
                <a:solidFill>
                  <a:srgbClr val="000000"/>
                </a:solidFill>
                <a:ea typeface="Calibri" panose="020F0502020204030204" pitchFamily="34" charset="0"/>
                <a:cs typeface="Calibri" panose="020F0502020204030204" pitchFamily="34" charset="0"/>
              </a:rPr>
              <a:t> </a:t>
            </a:r>
            <a:endParaRPr lang="en-GB" dirty="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9F8DFB44-2DE7-4495-A9B0-78662EF8DABA}"/>
              </a:ext>
            </a:extLst>
          </p:cNvPr>
          <p:cNvSpPr/>
          <p:nvPr/>
        </p:nvSpPr>
        <p:spPr>
          <a:xfrm>
            <a:off x="578644" y="4296304"/>
            <a:ext cx="11294268" cy="1552669"/>
          </a:xfrm>
          <a:prstGeom prst="rect">
            <a:avLst/>
          </a:prstGeom>
        </p:spPr>
        <p:txBody>
          <a:bodyPr wrap="square">
            <a:spAutoFit/>
          </a:bodyPr>
          <a:lstStyle/>
          <a:p>
            <a:pPr>
              <a:lnSpc>
                <a:spcPct val="107000"/>
              </a:lnSpc>
              <a:tabLst>
                <a:tab pos="228600" algn="l"/>
              </a:tabLst>
            </a:pPr>
            <a:r>
              <a:rPr lang="en-GB" dirty="0">
                <a:ea typeface="Calibri" panose="020F0502020204030204" pitchFamily="34" charset="0"/>
                <a:cs typeface="Calibri" panose="020F0502020204030204" pitchFamily="34" charset="0"/>
              </a:rPr>
              <a:t>Further information</a:t>
            </a:r>
            <a:endParaRPr lang="en-GB" b="1" dirty="0">
              <a:solidFill>
                <a:srgbClr val="000000"/>
              </a:solidFill>
              <a:ea typeface="Calibri" panose="020F0502020204030204" pitchFamily="34" charset="0"/>
              <a:cs typeface="Calibri" panose="020F0502020204030204" pitchFamily="34" charset="0"/>
            </a:endParaRPr>
          </a:p>
          <a:p>
            <a:pPr marL="285750" indent="-285750">
              <a:lnSpc>
                <a:spcPct val="107000"/>
              </a:lnSpc>
              <a:buFont typeface="Arial" panose="020B0604020202020204" pitchFamily="34" charset="0"/>
              <a:buChar char="•"/>
              <a:tabLst>
                <a:tab pos="228600" algn="l"/>
              </a:tabLst>
            </a:pPr>
            <a:r>
              <a:rPr lang="en-GB" b="1" dirty="0">
                <a:solidFill>
                  <a:srgbClr val="000000"/>
                </a:solidFill>
                <a:ea typeface="Calibri" panose="020F0502020204030204" pitchFamily="34" charset="0"/>
                <a:cs typeface="Calibri" panose="020F0502020204030204" pitchFamily="34" charset="0"/>
              </a:rPr>
              <a:t>See our Probation Reform Changes Overview (attached)</a:t>
            </a:r>
          </a:p>
          <a:p>
            <a:pPr marL="285750" indent="-285750">
              <a:lnSpc>
                <a:spcPct val="107000"/>
              </a:lnSpc>
              <a:buFont typeface="Arial" panose="020B0604020202020204" pitchFamily="34" charset="0"/>
              <a:buChar char="•"/>
              <a:tabLst>
                <a:tab pos="228600" algn="l"/>
              </a:tabLst>
            </a:pPr>
            <a:r>
              <a:rPr lang="en-GB" b="1" dirty="0">
                <a:solidFill>
                  <a:srgbClr val="000000"/>
                </a:solidFill>
                <a:ea typeface="Calibri" panose="020F0502020204030204" pitchFamily="34" charset="0"/>
                <a:cs typeface="Calibri" panose="020F0502020204030204" pitchFamily="34" charset="0"/>
              </a:rPr>
              <a:t>See the Probation Hub </a:t>
            </a:r>
            <a:r>
              <a:rPr lang="en-GB" b="1" dirty="0">
                <a:solidFill>
                  <a:srgbClr val="000000"/>
                </a:solidFill>
                <a:ea typeface="Calibri" panose="020F0502020204030204" pitchFamily="34" charset="0"/>
                <a:cs typeface="Calibri" panose="020F0502020204030204" pitchFamily="34" charset="0"/>
                <a:hlinkClick r:id="rId2"/>
              </a:rPr>
              <a:t>Delivering Our Service Section</a:t>
            </a:r>
            <a:r>
              <a:rPr lang="en-GB" b="1" dirty="0">
                <a:solidFill>
                  <a:srgbClr val="000000"/>
                </a:solidFill>
                <a:ea typeface="Calibri" panose="020F0502020204030204" pitchFamily="34" charset="0"/>
                <a:cs typeface="Calibri" panose="020F0502020204030204" pitchFamily="34" charset="0"/>
              </a:rPr>
              <a:t> (in development)</a:t>
            </a:r>
          </a:p>
          <a:p>
            <a:pPr lvl="0">
              <a:lnSpc>
                <a:spcPct val="107000"/>
              </a:lnSpc>
              <a:spcAft>
                <a:spcPts val="0"/>
              </a:spcAft>
              <a:tabLst>
                <a:tab pos="228600" algn="l"/>
              </a:tabLst>
            </a:pPr>
            <a:endParaRPr lang="en-GB" b="1" dirty="0">
              <a:solidFill>
                <a:srgbClr val="000000"/>
              </a:solidFill>
              <a:ea typeface="Calibri" panose="020F0502020204030204" pitchFamily="34" charset="0"/>
              <a:cs typeface="Calibri" panose="020F0502020204030204" pitchFamily="34" charset="0"/>
            </a:endParaRPr>
          </a:p>
          <a:p>
            <a:pPr lvl="0">
              <a:lnSpc>
                <a:spcPct val="107000"/>
              </a:lnSpc>
              <a:spcAft>
                <a:spcPts val="0"/>
              </a:spcAft>
              <a:tabLst>
                <a:tab pos="228600" algn="l"/>
              </a:tabLst>
            </a:pPr>
            <a:endParaRPr lang="en-GB"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3415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p:txBody>
          <a:bodyPr/>
          <a:lstStyle/>
          <a:p>
            <a:r>
              <a:rPr lang="en-GB" dirty="0"/>
              <a:t>Mixed caseloads defined </a:t>
            </a:r>
          </a:p>
        </p:txBody>
      </p:sp>
      <p:sp>
        <p:nvSpPr>
          <p:cNvPr id="3" name="Content Placeholder 2">
            <a:extLst>
              <a:ext uri="{FF2B5EF4-FFF2-40B4-BE49-F238E27FC236}">
                <a16:creationId xmlns:a16="http://schemas.microsoft.com/office/drawing/2014/main" id="{CDEC7E55-3EB6-4375-82EF-1881CA5BB3D8}"/>
              </a:ext>
            </a:extLst>
          </p:cNvPr>
          <p:cNvSpPr>
            <a:spLocks noGrp="1"/>
          </p:cNvSpPr>
          <p:nvPr>
            <p:ph idx="1"/>
          </p:nvPr>
        </p:nvSpPr>
        <p:spPr>
          <a:xfrm>
            <a:off x="716757" y="1144588"/>
            <a:ext cx="4893468" cy="5199294"/>
          </a:xfrm>
        </p:spPr>
        <p:txBody>
          <a:bodyPr/>
          <a:lstStyle/>
          <a:p>
            <a:pPr marL="342900" indent="-342900">
              <a:buFont typeface="Arial" panose="020B0604020202020204" pitchFamily="34" charset="0"/>
              <a:buChar char="•"/>
            </a:pPr>
            <a:r>
              <a:rPr lang="en-GB" sz="2000" dirty="0"/>
              <a:t>Mixed caseloads refers to the combination of former CRC and NPS caseloads into unified caseloads operating in accordance with our </a:t>
            </a:r>
            <a:r>
              <a:rPr lang="en-GB" sz="2000" u="sng" dirty="0">
                <a:hlinkClick r:id="rId2"/>
              </a:rPr>
              <a:t>Unified Tiering Model</a:t>
            </a:r>
            <a:r>
              <a:rPr lang="en-GB" sz="2000" dirty="0"/>
              <a:t>;  please see our Staff Guidance and Tiering and Case Allocation Framework in </a:t>
            </a:r>
            <a:r>
              <a:rPr lang="en-GB" sz="2000" u="sng" dirty="0" err="1">
                <a:hlinkClick r:id="rId3"/>
              </a:rPr>
              <a:t>EQuiP</a:t>
            </a:r>
            <a:r>
              <a:rPr lang="en-GB" sz="2000" dirty="0"/>
              <a:t> for further details  </a:t>
            </a:r>
          </a:p>
          <a:p>
            <a:pPr marL="342900" indent="-342900">
              <a:buFont typeface="Arial" panose="020B0604020202020204" pitchFamily="34" charset="0"/>
              <a:buChar char="•"/>
            </a:pPr>
            <a:r>
              <a:rPr lang="en-GB" sz="2000" dirty="0"/>
              <a:t>Mixed caseloads involve high risk Tier A and B cases being managed by any Probation Officer grade staff;  Tier C cases being managed by a mix of any Probation Officer grade staff and any Probation Service Officer grade staff;  and the majority of Tier D cases being managed by any Probation Service Officer grade staff</a:t>
            </a:r>
          </a:p>
          <a:p>
            <a:pPr marL="342900" indent="-342900">
              <a:buFont typeface="Arial" panose="020B0604020202020204" pitchFamily="34" charset="0"/>
              <a:buChar char="•"/>
            </a:pPr>
            <a:endParaRPr lang="en-GB" sz="2000" dirty="0"/>
          </a:p>
        </p:txBody>
      </p:sp>
      <p:pic>
        <p:nvPicPr>
          <p:cNvPr id="6" name="Picture 8">
            <a:extLst>
              <a:ext uri="{FF2B5EF4-FFF2-40B4-BE49-F238E27FC236}">
                <a16:creationId xmlns:a16="http://schemas.microsoft.com/office/drawing/2014/main" id="{1630D229-5DA4-45D6-9A2E-7BA13D2BA3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17288" y="1144588"/>
            <a:ext cx="5057955" cy="4548188"/>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B984FBDD-2AE9-483A-B0BC-2F70B31BA84E}"/>
              </a:ext>
            </a:extLst>
          </p:cNvPr>
          <p:cNvSpPr>
            <a:spLocks noGrp="1"/>
          </p:cNvSpPr>
          <p:nvPr>
            <p:ph type="sldNum" sz="quarter" idx="12"/>
          </p:nvPr>
        </p:nvSpPr>
        <p:spPr/>
        <p:txBody>
          <a:bodyPr/>
          <a:lstStyle/>
          <a:p>
            <a:fld id="{6BA6D896-E1CD-4198-B852-D6590D56DF76}" type="slidenum">
              <a:rPr lang="en-GB" smtClean="0">
                <a:solidFill>
                  <a:schemeClr val="bg1"/>
                </a:solidFill>
              </a:rPr>
              <a:pPr/>
              <a:t>7</a:t>
            </a:fld>
            <a:endParaRPr lang="en-GB" dirty="0">
              <a:solidFill>
                <a:schemeClr val="bg1"/>
              </a:solidFill>
            </a:endParaRPr>
          </a:p>
        </p:txBody>
      </p:sp>
    </p:spTree>
    <p:extLst>
      <p:ext uri="{BB962C8B-B14F-4D97-AF65-F5344CB8AC3E}">
        <p14:creationId xmlns:p14="http://schemas.microsoft.com/office/powerpoint/2010/main" val="3106531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p:txBody>
          <a:bodyPr/>
          <a:lstStyle/>
          <a:p>
            <a:r>
              <a:rPr lang="en-GB" dirty="0"/>
              <a:t>Mixed caseloads benefits</a:t>
            </a:r>
          </a:p>
        </p:txBody>
      </p:sp>
      <p:sp>
        <p:nvSpPr>
          <p:cNvPr id="3" name="Content Placeholder 2">
            <a:extLst>
              <a:ext uri="{FF2B5EF4-FFF2-40B4-BE49-F238E27FC236}">
                <a16:creationId xmlns:a16="http://schemas.microsoft.com/office/drawing/2014/main" id="{CDEC7E55-3EB6-4375-82EF-1881CA5BB3D8}"/>
              </a:ext>
            </a:extLst>
          </p:cNvPr>
          <p:cNvSpPr>
            <a:spLocks noGrp="1"/>
          </p:cNvSpPr>
          <p:nvPr>
            <p:ph idx="1"/>
          </p:nvPr>
        </p:nvSpPr>
        <p:spPr>
          <a:xfrm>
            <a:off x="716757" y="1144588"/>
            <a:ext cx="5179218" cy="5294312"/>
          </a:xfrm>
        </p:spPr>
        <p:txBody>
          <a:bodyPr/>
          <a:lstStyle/>
          <a:p>
            <a:pPr marL="342900" indent="-342900">
              <a:buFont typeface="Arial" panose="020B0604020202020204" pitchFamily="34" charset="0"/>
              <a:buChar char="•"/>
            </a:pPr>
            <a:r>
              <a:rPr lang="en-GB" sz="2000" dirty="0"/>
              <a:t>Managing mixed caseloads in all 11 regions and Wales will deliver many benefits, including supporting improved outcomes for people on probation, and help us to:  </a:t>
            </a:r>
          </a:p>
          <a:p>
            <a:pPr marL="846900" lvl="2" indent="-342900"/>
            <a:r>
              <a:rPr lang="en-GB" sz="2000" dirty="0"/>
              <a:t>Unite our organisation and support cultural integration</a:t>
            </a:r>
          </a:p>
          <a:p>
            <a:pPr marL="846900" lvl="2" indent="-342900"/>
            <a:r>
              <a:rPr lang="en-GB" sz="2000" dirty="0"/>
              <a:t>Improve continuity for our Probation Practitioners and people on probation</a:t>
            </a:r>
          </a:p>
          <a:p>
            <a:pPr marL="846900" lvl="2" indent="-342900"/>
            <a:r>
              <a:rPr lang="en-GB" sz="2000" dirty="0"/>
              <a:t>Enhance staff wellbeing by reducing the emotional burden of managing particular cohorts</a:t>
            </a:r>
          </a:p>
          <a:p>
            <a:pPr marL="846900" lvl="2" indent="-342900"/>
            <a:r>
              <a:rPr lang="en-GB" sz="2000" dirty="0"/>
              <a:t>Develop a more skilled, knowledgeable and flexible workforce, with greater opportunities for career satisfaction  </a:t>
            </a:r>
          </a:p>
          <a:p>
            <a:endParaRPr lang="en-GB" sz="2000" dirty="0"/>
          </a:p>
        </p:txBody>
      </p:sp>
      <p:pic>
        <p:nvPicPr>
          <p:cNvPr id="6" name="Picture 4">
            <a:extLst>
              <a:ext uri="{FF2B5EF4-FFF2-40B4-BE49-F238E27FC236}">
                <a16:creationId xmlns:a16="http://schemas.microsoft.com/office/drawing/2014/main" id="{A6EE9E70-854D-4A02-B661-760530E203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6148" y="1144588"/>
            <a:ext cx="4869095" cy="4378361"/>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730C0CE-6817-4768-A0DF-09A92D3332BB}"/>
              </a:ext>
            </a:extLst>
          </p:cNvPr>
          <p:cNvSpPr>
            <a:spLocks noGrp="1"/>
          </p:cNvSpPr>
          <p:nvPr>
            <p:ph type="sldNum" sz="quarter" idx="12"/>
          </p:nvPr>
        </p:nvSpPr>
        <p:spPr/>
        <p:txBody>
          <a:bodyPr/>
          <a:lstStyle/>
          <a:p>
            <a:fld id="{6BA6D896-E1CD-4198-B852-D6590D56DF76}" type="slidenum">
              <a:rPr lang="en-GB" smtClean="0">
                <a:solidFill>
                  <a:schemeClr val="bg1"/>
                </a:solidFill>
              </a:rPr>
              <a:pPr/>
              <a:t>8</a:t>
            </a:fld>
            <a:endParaRPr lang="en-GB" dirty="0">
              <a:solidFill>
                <a:schemeClr val="bg1"/>
              </a:solidFill>
            </a:endParaRPr>
          </a:p>
        </p:txBody>
      </p:sp>
    </p:spTree>
    <p:extLst>
      <p:ext uri="{BB962C8B-B14F-4D97-AF65-F5344CB8AC3E}">
        <p14:creationId xmlns:p14="http://schemas.microsoft.com/office/powerpoint/2010/main" val="17306194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D8D399-2B4B-4240-BEB9-489B59773BC7}"/>
              </a:ext>
            </a:extLst>
          </p:cNvPr>
          <p:cNvSpPr>
            <a:spLocks noGrp="1"/>
          </p:cNvSpPr>
          <p:nvPr>
            <p:ph type="title"/>
          </p:nvPr>
        </p:nvSpPr>
        <p:spPr>
          <a:xfrm>
            <a:off x="716757" y="437918"/>
            <a:ext cx="10743406" cy="630470"/>
          </a:xfrm>
        </p:spPr>
        <p:txBody>
          <a:bodyPr/>
          <a:lstStyle/>
          <a:p>
            <a:r>
              <a:rPr lang="en-GB" dirty="0"/>
              <a:t>Our journey to mixed caseloads – national overview</a:t>
            </a:r>
          </a:p>
        </p:txBody>
      </p:sp>
      <p:sp>
        <p:nvSpPr>
          <p:cNvPr id="3" name="Content Placeholder 2">
            <a:extLst>
              <a:ext uri="{FF2B5EF4-FFF2-40B4-BE49-F238E27FC236}">
                <a16:creationId xmlns:a16="http://schemas.microsoft.com/office/drawing/2014/main" id="{CDEC7E55-3EB6-4375-82EF-1881CA5BB3D8}"/>
              </a:ext>
            </a:extLst>
          </p:cNvPr>
          <p:cNvSpPr>
            <a:spLocks noGrp="1"/>
          </p:cNvSpPr>
          <p:nvPr>
            <p:ph idx="1"/>
          </p:nvPr>
        </p:nvSpPr>
        <p:spPr>
          <a:xfrm>
            <a:off x="716757" y="1039812"/>
            <a:ext cx="11294268" cy="5475287"/>
          </a:xfrm>
        </p:spPr>
        <p:txBody>
          <a:bodyPr/>
          <a:lstStyle/>
          <a:p>
            <a:pPr marL="342900" indent="-342900">
              <a:buFont typeface="Arial" panose="020B0604020202020204" pitchFamily="34" charset="0"/>
              <a:buChar char="•"/>
            </a:pPr>
            <a:r>
              <a:rPr lang="en-GB" sz="2000" dirty="0"/>
              <a:t>The Probation Service’s </a:t>
            </a:r>
            <a:r>
              <a:rPr lang="en-GB" sz="2000" u="sng" dirty="0">
                <a:hlinkClick r:id="rId2"/>
              </a:rPr>
              <a:t>Target Operating Model</a:t>
            </a:r>
            <a:r>
              <a:rPr lang="en-GB" sz="2000" dirty="0"/>
              <a:t> defines an end state where former CRC and NPS caseloads are unified </a:t>
            </a:r>
          </a:p>
          <a:p>
            <a:pPr marL="342900" indent="-342900">
              <a:buFont typeface="Arial" panose="020B0604020202020204" pitchFamily="34" charset="0"/>
              <a:buChar char="•"/>
            </a:pPr>
            <a:r>
              <a:rPr lang="en-GB" sz="2000" dirty="0"/>
              <a:t>Wales leads the way on our journey to mixed caseloads, having started the process in 2019</a:t>
            </a:r>
          </a:p>
          <a:p>
            <a:pPr marL="342900" indent="-342900">
              <a:buFont typeface="Arial" panose="020B0604020202020204" pitchFamily="34" charset="0"/>
              <a:buChar char="•"/>
            </a:pPr>
            <a:r>
              <a:rPr lang="en-GB" sz="2000" dirty="0"/>
              <a:t>Our 11 regions in England began their journeys to mixed caseloads in September 2021, with regions progressing at different paces, subject to programme and regional milestones being met  </a:t>
            </a:r>
          </a:p>
          <a:p>
            <a:pPr marL="342900" indent="-342900">
              <a:buFont typeface="Arial" panose="020B0604020202020204" pitchFamily="34" charset="0"/>
              <a:buChar char="•"/>
            </a:pPr>
            <a:r>
              <a:rPr lang="en-GB" sz="2000" dirty="0"/>
              <a:t>Our move to mixed caseloads and structural integration depends on enabling functions such as </a:t>
            </a:r>
            <a:r>
              <a:rPr lang="en-GB" sz="2000" u="sng" dirty="0">
                <a:hlinkClick r:id="rId3"/>
              </a:rPr>
              <a:t>Digital, Data and Technology</a:t>
            </a:r>
            <a:r>
              <a:rPr lang="en-GB" sz="2000" dirty="0"/>
              <a:t>, which is managing our digital migration, and </a:t>
            </a:r>
            <a:r>
              <a:rPr lang="en-GB" sz="2000" u="sng" dirty="0">
                <a:hlinkClick r:id="rId4"/>
              </a:rPr>
              <a:t>Estates</a:t>
            </a:r>
            <a:r>
              <a:rPr lang="en-GB" sz="2000" dirty="0"/>
              <a:t>, which is delivering key milestones on a phased regional basis  </a:t>
            </a:r>
          </a:p>
          <a:p>
            <a:pPr marL="342900" indent="-342900">
              <a:buFont typeface="Arial" panose="020B0604020202020204" pitchFamily="34" charset="0"/>
              <a:buChar char="•"/>
            </a:pPr>
            <a:r>
              <a:rPr lang="en-GB" sz="2000" dirty="0"/>
              <a:t>All regions will be managing mixed caseloads by December 2022;  every Probation Practitioner will have undertaken the relevant learning and development, with administrative integration, digital tools and Probation Delivery Unit structures in place, supported by our </a:t>
            </a:r>
            <a:r>
              <a:rPr lang="en-GB" sz="2000" u="sng" dirty="0">
                <a:hlinkClick r:id="rId5"/>
              </a:rPr>
              <a:t>Unified Tiering Model</a:t>
            </a:r>
            <a:r>
              <a:rPr lang="en-GB" sz="2000" dirty="0"/>
              <a:t> and a new Workload Measurement Tool</a:t>
            </a:r>
          </a:p>
          <a:p>
            <a:pPr marL="342900" indent="-342900">
              <a:buFont typeface="Arial" panose="020B0604020202020204" pitchFamily="34" charset="0"/>
              <a:buChar char="•"/>
            </a:pPr>
            <a:r>
              <a:rPr lang="en-GB" sz="2000" dirty="0"/>
              <a:t>Full details on our national journey to mixed caseloads are available in our </a:t>
            </a:r>
            <a:r>
              <a:rPr lang="en-GB" sz="2000" dirty="0">
                <a:hlinkClick r:id="rId6"/>
              </a:rPr>
              <a:t>Mixed Caseload Staff FAQ </a:t>
            </a:r>
            <a:r>
              <a:rPr lang="en-GB" sz="2000" dirty="0"/>
              <a:t> </a:t>
            </a:r>
          </a:p>
          <a:p>
            <a:pPr marL="342900" indent="-342900">
              <a:buFont typeface="Arial" panose="020B0604020202020204" pitchFamily="34" charset="0"/>
              <a:buChar char="•"/>
            </a:pPr>
            <a:r>
              <a:rPr lang="en-GB" sz="2000" dirty="0"/>
              <a:t>Your regional leadership team will keep you informed about your region’s move to mixed caseloads </a:t>
            </a:r>
          </a:p>
          <a:p>
            <a:pPr marL="342900" indent="-342900">
              <a:buFont typeface="Arial" panose="020B0604020202020204" pitchFamily="34" charset="0"/>
              <a:buChar char="•"/>
            </a:pPr>
            <a:endParaRPr lang="en-GB" sz="2000" dirty="0"/>
          </a:p>
        </p:txBody>
      </p:sp>
      <p:sp>
        <p:nvSpPr>
          <p:cNvPr id="4" name="Slide Number Placeholder 3">
            <a:extLst>
              <a:ext uri="{FF2B5EF4-FFF2-40B4-BE49-F238E27FC236}">
                <a16:creationId xmlns:a16="http://schemas.microsoft.com/office/drawing/2014/main" id="{782EB6BF-D05B-46C6-80BF-546ACD41C388}"/>
              </a:ext>
            </a:extLst>
          </p:cNvPr>
          <p:cNvSpPr>
            <a:spLocks noGrp="1"/>
          </p:cNvSpPr>
          <p:nvPr>
            <p:ph type="sldNum" sz="quarter" idx="12"/>
          </p:nvPr>
        </p:nvSpPr>
        <p:spPr>
          <a:xfrm>
            <a:off x="11596687" y="6296257"/>
            <a:ext cx="595313" cy="365125"/>
          </a:xfrm>
        </p:spPr>
        <p:txBody>
          <a:bodyPr/>
          <a:lstStyle/>
          <a:p>
            <a:fld id="{6BA6D896-E1CD-4198-B852-D6590D56DF76}" type="slidenum">
              <a:rPr lang="en-GB" smtClean="0">
                <a:solidFill>
                  <a:schemeClr val="bg1"/>
                </a:solidFill>
              </a:rPr>
              <a:pPr/>
              <a:t>9</a:t>
            </a:fld>
            <a:endParaRPr lang="en-GB" dirty="0">
              <a:solidFill>
                <a:schemeClr val="bg1"/>
              </a:solidFill>
            </a:endParaRPr>
          </a:p>
        </p:txBody>
      </p:sp>
    </p:spTree>
    <p:extLst>
      <p:ext uri="{BB962C8B-B14F-4D97-AF65-F5344CB8AC3E}">
        <p14:creationId xmlns:p14="http://schemas.microsoft.com/office/powerpoint/2010/main" val="130713753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Times New Roman">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glish Template USE" id="{EC7FBA58-E54E-DB46-8269-29B1A055FDCE}" vid="{373FD4C6-9422-CF48-ACB2-114F1F152E72}"/>
    </a:ext>
  </a:extLst>
</a:theme>
</file>

<file path=ppt/theme/theme2.xml><?xml version="1.0" encoding="utf-8"?>
<a:theme xmlns:a="http://schemas.openxmlformats.org/drawingml/2006/main" name="Office Theme">
  <a:themeElements>
    <a:clrScheme name="NPS">
      <a:dk1>
        <a:sysClr val="windowText" lastClr="000000"/>
      </a:dk1>
      <a:lt1>
        <a:sysClr val="window" lastClr="FFFFFF"/>
      </a:lt1>
      <a:dk2>
        <a:srgbClr val="000000"/>
      </a:dk2>
      <a:lt2>
        <a:srgbClr val="FFFFFF"/>
      </a:lt2>
      <a:accent1>
        <a:srgbClr val="5C3183"/>
      </a:accent1>
      <a:accent2>
        <a:srgbClr val="505DC1"/>
      </a:accent2>
      <a:accent3>
        <a:srgbClr val="2CCCD3"/>
      </a:accent3>
      <a:accent4>
        <a:srgbClr val="D61F50"/>
      </a:accent4>
      <a:accent5>
        <a:srgbClr val="FF8200"/>
      </a:accent5>
      <a:accent6>
        <a:srgbClr val="D0D3D4"/>
      </a:accent6>
      <a:hlink>
        <a:srgbClr val="505DC1"/>
      </a:hlink>
      <a:folHlink>
        <a:srgbClr val="D61F50"/>
      </a:folHlink>
    </a:clrScheme>
    <a:fontScheme name="NP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S PPT template - widescreen ENGLISH.potx" id="{4ACC5157-9115-4149-91E2-DFC8797E45F0}" vid="{3FC044FD-2570-4FC4-B03D-7622B021C964}"/>
    </a:ext>
  </a:extLst>
</a:theme>
</file>

<file path=ppt/theme/theme3.xml><?xml version="1.0" encoding="utf-8"?>
<a:theme xmlns:a="http://schemas.openxmlformats.org/drawingml/2006/main" name="Office Theme">
  <a:themeElements>
    <a:clrScheme name="NPS">
      <a:dk1>
        <a:sysClr val="windowText" lastClr="000000"/>
      </a:dk1>
      <a:lt1>
        <a:sysClr val="window" lastClr="FFFFFF"/>
      </a:lt1>
      <a:dk2>
        <a:srgbClr val="000000"/>
      </a:dk2>
      <a:lt2>
        <a:srgbClr val="FFFFFF"/>
      </a:lt2>
      <a:accent1>
        <a:srgbClr val="5C3183"/>
      </a:accent1>
      <a:accent2>
        <a:srgbClr val="505DC1"/>
      </a:accent2>
      <a:accent3>
        <a:srgbClr val="2CCCD3"/>
      </a:accent3>
      <a:accent4>
        <a:srgbClr val="D61F50"/>
      </a:accent4>
      <a:accent5>
        <a:srgbClr val="FF8200"/>
      </a:accent5>
      <a:accent6>
        <a:srgbClr val="D0D3D4"/>
      </a:accent6>
      <a:hlink>
        <a:srgbClr val="505DC1"/>
      </a:hlink>
      <a:folHlink>
        <a:srgbClr val="D61F50"/>
      </a:folHlink>
    </a:clrScheme>
    <a:fontScheme name="NP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S PPT template - widescreen ENGLISH.potx" id="{4ACC5157-9115-4149-91E2-DFC8797E45F0}" vid="{3FC044FD-2570-4FC4-B03D-7622B021C964}"/>
    </a:ext>
  </a:ext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HMPPS-PowerPoint-template-English</Template>
  <TotalTime>665</TotalTime>
  <Words>3533</Words>
  <Application>Microsoft Office PowerPoint</Application>
  <PresentationFormat>Widescreen</PresentationFormat>
  <Paragraphs>294</Paragraphs>
  <Slides>30</Slides>
  <Notes>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30</vt:i4>
      </vt:variant>
    </vt:vector>
  </HeadingPairs>
  <TitlesOfParts>
    <vt:vector size="41" baseType="lpstr">
      <vt:lpstr>Arial</vt:lpstr>
      <vt:lpstr>Arial Nova</vt:lpstr>
      <vt:lpstr>Calibri</vt:lpstr>
      <vt:lpstr>Ink Free</vt:lpstr>
      <vt:lpstr>Symbol</vt:lpstr>
      <vt:lpstr>Trebuchet MS</vt:lpstr>
      <vt:lpstr>Wingdings 3</vt:lpstr>
      <vt:lpstr>Office Theme</vt:lpstr>
      <vt:lpstr>Office Theme</vt:lpstr>
      <vt:lpstr>Office Theme</vt:lpstr>
      <vt:lpstr>Facet</vt:lpstr>
      <vt:lpstr>October 2021 Regional Team Briefing </vt:lpstr>
      <vt:lpstr>Our team’s opportunity to talk </vt:lpstr>
      <vt:lpstr>Today’s conversation – new this month </vt:lpstr>
      <vt:lpstr>Our Journey – Probation Reform</vt:lpstr>
      <vt:lpstr>Our Journey – Probation Reform</vt:lpstr>
      <vt:lpstr>Our Journey – Probation Reform</vt:lpstr>
      <vt:lpstr>Mixed caseloads defined </vt:lpstr>
      <vt:lpstr>Mixed caseloads benefits</vt:lpstr>
      <vt:lpstr>Our journey to mixed caseloads – national overview</vt:lpstr>
      <vt:lpstr>Mixed caseloads operationalised</vt:lpstr>
      <vt:lpstr>Two main routes to move to mixed caseloads</vt:lpstr>
      <vt:lpstr>Mixing caseloads through the allocation of new cases</vt:lpstr>
      <vt:lpstr>Mixing caseloads through the reallocation of existing cases </vt:lpstr>
      <vt:lpstr>Learning and development activity enabling staff to manage mixed caseloads  </vt:lpstr>
      <vt:lpstr>ViSOR vetting </vt:lpstr>
      <vt:lpstr>Estates – unifying our security standards </vt:lpstr>
      <vt:lpstr>The Probation Hub has landed</vt:lpstr>
      <vt:lpstr>PAUSE FOR THE PEOPLE SURVEY</vt:lpstr>
      <vt:lpstr>Commissioned Rehabilitative Services – updated top tips and digital developments</vt:lpstr>
      <vt:lpstr>Microsoft Teams calls – calling all colleagues </vt:lpstr>
      <vt:lpstr>Managerial Role Review (MRR)</vt:lpstr>
      <vt:lpstr>Available spaces in upcoming courses</vt:lpstr>
      <vt:lpstr>PowerPoint Presentation</vt:lpstr>
      <vt:lpstr>Changes to internal function on SOP</vt:lpstr>
      <vt:lpstr>Authority systems structure changes </vt:lpstr>
      <vt:lpstr>[Region] October area/s of focus </vt:lpstr>
      <vt:lpstr>Team October deliverables </vt:lpstr>
      <vt:lpstr>Team discussion </vt:lpstr>
      <vt:lpstr>Your thoughts, questions and feedback</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Croft, Karen</dc:creator>
  <cp:lastModifiedBy>Darby,  Paul</cp:lastModifiedBy>
  <cp:revision>315</cp:revision>
  <dcterms:created xsi:type="dcterms:W3CDTF">2021-07-22T08:59:25Z</dcterms:created>
  <dcterms:modified xsi:type="dcterms:W3CDTF">2021-10-07T07:50:56Z</dcterms:modified>
</cp:coreProperties>
</file>