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Lst>
  <p:notesMasterIdLst>
    <p:notesMasterId r:id="rId11"/>
  </p:notesMasterIdLst>
  <p:handoutMasterIdLst>
    <p:handoutMasterId r:id="rId12"/>
  </p:handoutMasterIdLst>
  <p:sldIdLst>
    <p:sldId id="256" r:id="rId3"/>
    <p:sldId id="7871" r:id="rId4"/>
    <p:sldId id="7872" r:id="rId5"/>
    <p:sldId id="7873" r:id="rId6"/>
    <p:sldId id="7874" r:id="rId7"/>
    <p:sldId id="7875" r:id="rId8"/>
    <p:sldId id="7876" r:id="rId9"/>
    <p:sldId id="77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9966"/>
    <a:srgbClr val="D4C3FD"/>
    <a:srgbClr val="0066CC"/>
    <a:srgbClr val="99CCFF"/>
    <a:srgbClr val="008000"/>
    <a:srgbClr val="BDBDFF"/>
    <a:srgbClr val="9999FF"/>
    <a:srgbClr val="0099CC"/>
    <a:srgbClr val="00A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89204" autoAdjust="0"/>
  </p:normalViewPr>
  <p:slideViewPr>
    <p:cSldViewPr snapToGrid="0" snapToObjects="1" showGuides="1">
      <p:cViewPr varScale="1">
        <p:scale>
          <a:sx n="59" d="100"/>
          <a:sy n="59" d="100"/>
        </p:scale>
        <p:origin x="552" y="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29/11/2021</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Tree>
    <p:extLst>
      <p:ext uri="{BB962C8B-B14F-4D97-AF65-F5344CB8AC3E}">
        <p14:creationId xmlns:p14="http://schemas.microsoft.com/office/powerpoint/2010/main" val="545935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3"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hyperlink" Target="mailto:ProbationReformEstatesPMO@justice.gov.uk" TargetMode="External"/><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December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427"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15208" y="468344"/>
            <a:ext cx="10743406" cy="630470"/>
          </a:xfrm>
        </p:spPr>
        <p:txBody>
          <a:bodyPr/>
          <a:lstStyle/>
          <a:p>
            <a:r>
              <a:rPr lang="en-GB" dirty="0"/>
              <a:t>December 2021 Estates update</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2</a:t>
            </a:fld>
            <a:endParaRPr lang="en-GB" dirty="0">
              <a:solidFill>
                <a:schemeClr val="bg1"/>
              </a:solidFill>
            </a:endParaRPr>
          </a:p>
        </p:txBody>
      </p:sp>
      <p:sp>
        <p:nvSpPr>
          <p:cNvPr id="7" name="Content Placeholder 3">
            <a:extLst>
              <a:ext uri="{FF2B5EF4-FFF2-40B4-BE49-F238E27FC236}">
                <a16:creationId xmlns:a16="http://schemas.microsoft.com/office/drawing/2014/main" id="{9BAF1CFC-7AF5-4B58-A4A7-0D8723CC8E72}"/>
              </a:ext>
            </a:extLst>
          </p:cNvPr>
          <p:cNvSpPr txBox="1">
            <a:spLocks/>
          </p:cNvSpPr>
          <p:nvPr/>
        </p:nvSpPr>
        <p:spPr>
          <a:xfrm>
            <a:off x="716757" y="1334399"/>
            <a:ext cx="7693818" cy="49618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2000" b="1" dirty="0">
                <a:solidFill>
                  <a:schemeClr val="accent1"/>
                </a:solidFill>
              </a:rPr>
            </a:br>
            <a:endParaRPr lang="en-GB" dirty="0"/>
          </a:p>
        </p:txBody>
      </p:sp>
      <p:sp>
        <p:nvSpPr>
          <p:cNvPr id="10" name="Rectangle 9">
            <a:extLst>
              <a:ext uri="{FF2B5EF4-FFF2-40B4-BE49-F238E27FC236}">
                <a16:creationId xmlns:a16="http://schemas.microsoft.com/office/drawing/2014/main" id="{A9B44A3F-DAA1-451F-9FCC-4F4586B12F5A}"/>
              </a:ext>
            </a:extLst>
          </p:cNvPr>
          <p:cNvSpPr/>
          <p:nvPr/>
        </p:nvSpPr>
        <p:spPr>
          <a:xfrm>
            <a:off x="548533" y="1421829"/>
            <a:ext cx="5090265" cy="5324535"/>
          </a:xfrm>
          <a:prstGeom prst="rect">
            <a:avLst/>
          </a:prstGeom>
        </p:spPr>
        <p:txBody>
          <a:bodyPr wrap="square">
            <a:spAutoFit/>
          </a:bodyPr>
          <a:lstStyle/>
          <a:p>
            <a:r>
              <a:rPr lang="en-GB" sz="2000" dirty="0"/>
              <a:t>The Probation Reform Programme Estates workstream supports our </a:t>
            </a:r>
            <a:r>
              <a:rPr lang="en-GB" sz="2000" dirty="0">
                <a:hlinkClick r:id="rId2"/>
              </a:rPr>
              <a:t>Target Operating Model</a:t>
            </a:r>
            <a:r>
              <a:rPr lang="en-GB" sz="2000" dirty="0"/>
              <a:t> by providing a modern probation estate for England and Wales</a:t>
            </a:r>
          </a:p>
          <a:p>
            <a:endParaRPr lang="en-GB" sz="2000" b="1" dirty="0">
              <a:solidFill>
                <a:schemeClr val="accent1"/>
              </a:solidFill>
            </a:endParaRPr>
          </a:p>
          <a:p>
            <a:r>
              <a:rPr lang="en-GB" sz="2000" b="1" dirty="0">
                <a:solidFill>
                  <a:schemeClr val="accent1"/>
                </a:solidFill>
              </a:rPr>
              <a:t>Estates 2022 priorities: </a:t>
            </a:r>
          </a:p>
          <a:p>
            <a:pPr marL="457200" indent="-457200">
              <a:buFont typeface="+mj-lt"/>
              <a:buAutoNum type="arabicPeriod"/>
            </a:pPr>
            <a:r>
              <a:rPr lang="en-GB" sz="2000" dirty="0"/>
              <a:t>Delivering upgrade projects in our 11 regions and Wales</a:t>
            </a:r>
          </a:p>
          <a:p>
            <a:pPr marL="457200" indent="-457200">
              <a:buFont typeface="+mj-lt"/>
              <a:buAutoNum type="arabicPeriod"/>
            </a:pPr>
            <a:r>
              <a:rPr lang="en-GB" sz="2000" dirty="0"/>
              <a:t>Supporting the delivery of mixed caseloads across all regions</a:t>
            </a:r>
          </a:p>
          <a:p>
            <a:pPr marL="457200" indent="-457200">
              <a:buFont typeface="+mj-lt"/>
              <a:buAutoNum type="arabicPeriod"/>
            </a:pPr>
            <a:r>
              <a:rPr lang="en-GB" sz="2000" dirty="0"/>
              <a:t>Supporting the investment in Unpaid Work</a:t>
            </a:r>
          </a:p>
          <a:p>
            <a:pPr marL="457200" indent="-457200">
              <a:buFont typeface="+mj-lt"/>
              <a:buAutoNum type="arabicPeriod"/>
            </a:pPr>
            <a:r>
              <a:rPr lang="en-GB" sz="2000" dirty="0"/>
              <a:t>Assessing our building usage and capacity</a:t>
            </a:r>
          </a:p>
          <a:p>
            <a:endParaRPr lang="en-GB" sz="2000" dirty="0"/>
          </a:p>
          <a:p>
            <a:endParaRPr lang="en-GB" sz="2000" dirty="0"/>
          </a:p>
          <a:p>
            <a:pPr marL="342900" indent="-342900">
              <a:spcAft>
                <a:spcPts val="0"/>
              </a:spcAft>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p:txBody>
      </p:sp>
      <p:pic>
        <p:nvPicPr>
          <p:cNvPr id="8" name="Picture 6" descr="Redfern office, Manchester">
            <a:extLst>
              <a:ext uri="{FF2B5EF4-FFF2-40B4-BE49-F238E27FC236}">
                <a16:creationId xmlns:a16="http://schemas.microsoft.com/office/drawing/2014/main" id="{52F644A1-97E9-4CA2-8B39-04D81C530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493699"/>
            <a:ext cx="5547467" cy="311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6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27914" y="246509"/>
            <a:ext cx="10743406" cy="630470"/>
          </a:xfrm>
        </p:spPr>
        <p:txBody>
          <a:bodyPr/>
          <a:lstStyle/>
          <a:p>
            <a:r>
              <a:rPr lang="en-GB" dirty="0"/>
              <a:t>Investing in our Estate</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3</a:t>
            </a:fld>
            <a:endParaRPr lang="en-GB" dirty="0">
              <a:solidFill>
                <a:schemeClr val="bg1"/>
              </a:solidFill>
            </a:endParaRPr>
          </a:p>
        </p:txBody>
      </p:sp>
      <p:sp>
        <p:nvSpPr>
          <p:cNvPr id="4" name="Content Placeholder 3">
            <a:extLst>
              <a:ext uri="{FF2B5EF4-FFF2-40B4-BE49-F238E27FC236}">
                <a16:creationId xmlns:a16="http://schemas.microsoft.com/office/drawing/2014/main" id="{7896D983-3A1E-4BD1-8CC9-D08636319872}"/>
              </a:ext>
            </a:extLst>
          </p:cNvPr>
          <p:cNvSpPr>
            <a:spLocks noGrp="1"/>
          </p:cNvSpPr>
          <p:nvPr>
            <p:ph idx="1"/>
          </p:nvPr>
        </p:nvSpPr>
        <p:spPr>
          <a:xfrm>
            <a:off x="5572125" y="942975"/>
            <a:ext cx="6162674" cy="5334231"/>
          </a:xfrm>
        </p:spPr>
        <p:txBody>
          <a:bodyPr/>
          <a:lstStyle/>
          <a:p>
            <a:r>
              <a:rPr lang="en-GB" sz="2000" b="1" dirty="0">
                <a:solidFill>
                  <a:schemeClr val="accent1"/>
                </a:solidFill>
              </a:rPr>
              <a:t>Continuing to deliver Estates upgrade projects in our 11 regions and Wales, creating buildings that:</a:t>
            </a:r>
          </a:p>
          <a:p>
            <a:pPr marL="342900" indent="-342900">
              <a:buFont typeface="Arial" panose="020B0604020202020204" pitchFamily="34" charset="0"/>
              <a:buChar char="•"/>
            </a:pPr>
            <a:r>
              <a:rPr lang="en-GB" sz="2000" dirty="0"/>
              <a:t>Offer a more positive environment for staff, partner organisation colleagues and people on probation </a:t>
            </a:r>
          </a:p>
          <a:p>
            <a:pPr marL="342900" indent="-342900">
              <a:buFont typeface="Arial" panose="020B0604020202020204" pitchFamily="34" charset="0"/>
              <a:buChar char="•"/>
            </a:pPr>
            <a:r>
              <a:rPr lang="en-GB" sz="2000" dirty="0"/>
              <a:t>Support smarter, more flexible ways of working, enabling us to reduce our estate footprint and running costs while ensuring we can accommodate additional probation practitioners and deliver the services outlined in the Target Operating Model without putting security at risk</a:t>
            </a:r>
          </a:p>
          <a:p>
            <a:pPr marL="342900" indent="-342900">
              <a:buFont typeface="Arial" panose="020B0604020202020204" pitchFamily="34" charset="0"/>
              <a:buChar char="•"/>
            </a:pPr>
            <a:r>
              <a:rPr lang="en-GB" sz="2000" dirty="0"/>
              <a:t>Deliver benefits to their communities through reduced environmental impacts – for example, heating, cooling, and ventilation will be provided by high efficiency, low carbon emissions methods </a:t>
            </a:r>
          </a:p>
          <a:p>
            <a:endParaRPr lang="en-GB" dirty="0"/>
          </a:p>
        </p:txBody>
      </p:sp>
      <p:pic>
        <p:nvPicPr>
          <p:cNvPr id="8" name="Picture 6">
            <a:extLst>
              <a:ext uri="{FF2B5EF4-FFF2-40B4-BE49-F238E27FC236}">
                <a16:creationId xmlns:a16="http://schemas.microsoft.com/office/drawing/2014/main" id="{CEF0D7C0-5C65-4575-A7BF-872C3A531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13" y="1013057"/>
            <a:ext cx="4782261" cy="430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5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578643" y="322057"/>
            <a:ext cx="10743406" cy="630470"/>
          </a:xfrm>
        </p:spPr>
        <p:txBody>
          <a:bodyPr/>
          <a:lstStyle/>
          <a:p>
            <a:r>
              <a:rPr lang="en-GB" dirty="0"/>
              <a:t>Supporting our delivery of mixed caseloads</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4</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540543" y="1116013"/>
            <a:ext cx="7403307" cy="4708981"/>
          </a:xfrm>
          <a:prstGeom prst="rect">
            <a:avLst/>
          </a:prstGeom>
        </p:spPr>
        <p:txBody>
          <a:bodyPr wrap="square">
            <a:spAutoFit/>
          </a:bodyPr>
          <a:lstStyle/>
          <a:p>
            <a:r>
              <a:rPr lang="en-GB" sz="2000" b="1" dirty="0">
                <a:solidFill>
                  <a:schemeClr val="accent1"/>
                </a:solidFill>
              </a:rPr>
              <a:t>The Estates team is supporting plans for the expansion of the delivery of mixed caseloads across each region by December 2022 through: </a:t>
            </a:r>
          </a:p>
          <a:p>
            <a:pPr marL="342900" indent="-342900">
              <a:buFont typeface="Arial" panose="020B0604020202020204" pitchFamily="34" charset="0"/>
              <a:buChar char="•"/>
            </a:pPr>
            <a:r>
              <a:rPr lang="en-GB" sz="2000" dirty="0"/>
              <a:t>Defining national requirements for security and agreeing these with Regional Probation Directors and Trade Unions </a:t>
            </a:r>
          </a:p>
          <a:p>
            <a:pPr marL="342900" indent="-342900">
              <a:buFont typeface="Arial" panose="020B0604020202020204" pitchFamily="34" charset="0"/>
              <a:buChar char="•"/>
            </a:pPr>
            <a:r>
              <a:rPr lang="en-GB" sz="2000" dirty="0"/>
              <a:t>Agreeing with Regional Probation Directors’ their priority sites for the delivery of mixed caseloads</a:t>
            </a:r>
          </a:p>
          <a:p>
            <a:pPr marL="342900" indent="-342900">
              <a:buFont typeface="Arial" panose="020B0604020202020204" pitchFamily="34" charset="0"/>
              <a:buChar char="•"/>
            </a:pPr>
            <a:r>
              <a:rPr lang="en-GB" sz="2000" dirty="0"/>
              <a:t>Surveying the entire Probation estate for adherence to the agreed security standards</a:t>
            </a:r>
          </a:p>
          <a:p>
            <a:pPr marL="342900" indent="-342900">
              <a:buFont typeface="Arial" panose="020B0604020202020204" pitchFamily="34" charset="0"/>
              <a:buChar char="•"/>
            </a:pPr>
            <a:r>
              <a:rPr lang="en-GB" sz="2000" dirty="0"/>
              <a:t>Undertaking upgrade works at the priority sites in each region</a:t>
            </a:r>
            <a:endParaRPr lang="en-GB" sz="2000" strike="sngStrike" dirty="0"/>
          </a:p>
          <a:p>
            <a:pPr marL="342900" indent="-342900">
              <a:buFont typeface="Arial" panose="020B0604020202020204" pitchFamily="34" charset="0"/>
              <a:buChar char="•"/>
            </a:pPr>
            <a:endParaRPr lang="en-GB" sz="2000" dirty="0"/>
          </a:p>
          <a:p>
            <a:pPr algn="ctr"/>
            <a:r>
              <a:rPr lang="en-GB" sz="2000" dirty="0"/>
              <a:t>It is expected that critical and high priority sites within regions will be fully compliant with mixed caseload security requirements by December 2022</a:t>
            </a:r>
          </a:p>
        </p:txBody>
      </p:sp>
      <p:pic>
        <p:nvPicPr>
          <p:cNvPr id="6" name="Picture 4">
            <a:extLst>
              <a:ext uri="{FF2B5EF4-FFF2-40B4-BE49-F238E27FC236}">
                <a16:creationId xmlns:a16="http://schemas.microsoft.com/office/drawing/2014/main" id="{14D77842-D3FD-43EF-986F-F38B3E32F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7" y="1212814"/>
            <a:ext cx="3719512" cy="334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8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559592" y="323618"/>
            <a:ext cx="10743406" cy="630470"/>
          </a:xfrm>
        </p:spPr>
        <p:txBody>
          <a:bodyPr/>
          <a:lstStyle/>
          <a:p>
            <a:r>
              <a:rPr lang="en-GB" dirty="0"/>
              <a:t>Supporting operational delivery</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5</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483392" y="1144450"/>
            <a:ext cx="5784058" cy="3170099"/>
          </a:xfrm>
          <a:prstGeom prst="rect">
            <a:avLst/>
          </a:prstGeom>
        </p:spPr>
        <p:txBody>
          <a:bodyPr wrap="square">
            <a:spAutoFit/>
          </a:bodyPr>
          <a:lstStyle/>
          <a:p>
            <a:r>
              <a:rPr lang="en-GB" sz="2000" b="1" dirty="0">
                <a:solidFill>
                  <a:schemeClr val="accent1"/>
                </a:solidFill>
              </a:rPr>
              <a:t>Working with the Unpaid Work team to support their operational delivery</a:t>
            </a:r>
          </a:p>
          <a:p>
            <a:pPr lvl="1"/>
            <a:endParaRPr lang="en-GB" sz="2000" dirty="0"/>
          </a:p>
          <a:p>
            <a:r>
              <a:rPr lang="en-GB" sz="2000" dirty="0"/>
              <a:t>Estates support includes:</a:t>
            </a:r>
          </a:p>
          <a:p>
            <a:pPr marL="342900" indent="-342900">
              <a:buFont typeface="Arial" panose="020B0604020202020204" pitchFamily="34" charset="0"/>
              <a:buChar char="•"/>
            </a:pPr>
            <a:r>
              <a:rPr lang="en-GB" sz="2000" dirty="0"/>
              <a:t>Working with the team to baseline the Estate for the delivery of Unpaid Work</a:t>
            </a:r>
          </a:p>
          <a:p>
            <a:pPr marL="342900" indent="-342900">
              <a:buFont typeface="Arial" panose="020B0604020202020204" pitchFamily="34" charset="0"/>
              <a:buChar char="•"/>
            </a:pPr>
            <a:r>
              <a:rPr lang="en-GB" sz="2000" dirty="0"/>
              <a:t>Assisting in the design of the Unpaid Work future operating model</a:t>
            </a:r>
          </a:p>
          <a:p>
            <a:pPr marL="342900" indent="-342900">
              <a:buFont typeface="Arial" panose="020B0604020202020204" pitchFamily="34" charset="0"/>
              <a:buChar char="•"/>
            </a:pPr>
            <a:r>
              <a:rPr lang="en-GB" sz="2000" dirty="0"/>
              <a:t>Preparing to help to deliver the Estates component of the future operating model</a:t>
            </a:r>
          </a:p>
        </p:txBody>
      </p:sp>
      <p:pic>
        <p:nvPicPr>
          <p:cNvPr id="7" name="Picture 2" descr="Person in high visibility workwear performing unpaid work">
            <a:extLst>
              <a:ext uri="{FF2B5EF4-FFF2-40B4-BE49-F238E27FC236}">
                <a16:creationId xmlns:a16="http://schemas.microsoft.com/office/drawing/2014/main" id="{7E4DB8F9-22C4-4727-A288-3E4674D91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49" r="6807"/>
          <a:stretch/>
        </p:blipFill>
        <p:spPr bwMode="auto">
          <a:xfrm>
            <a:off x="6665901" y="1211264"/>
            <a:ext cx="5207011" cy="338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40557" y="439658"/>
            <a:ext cx="10743406" cy="630470"/>
          </a:xfrm>
        </p:spPr>
        <p:txBody>
          <a:bodyPr/>
          <a:lstStyle/>
          <a:p>
            <a:r>
              <a:rPr lang="en-GB" dirty="0"/>
              <a:t>Assessing our building usage and capacity</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6</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559593" y="1116013"/>
            <a:ext cx="11175206" cy="1938992"/>
          </a:xfrm>
          <a:prstGeom prst="rect">
            <a:avLst/>
          </a:prstGeom>
        </p:spPr>
        <p:txBody>
          <a:bodyPr wrap="square">
            <a:spAutoFit/>
          </a:bodyPr>
          <a:lstStyle/>
          <a:p>
            <a:r>
              <a:rPr lang="en-GB" sz="2000" b="1" dirty="0">
                <a:solidFill>
                  <a:schemeClr val="accent1"/>
                </a:solidFill>
              </a:rPr>
              <a:t>Completing the assessment of our building usage and capacity: </a:t>
            </a:r>
          </a:p>
          <a:p>
            <a:pPr marL="342900" indent="-342900">
              <a:buFont typeface="Arial" panose="020B0604020202020204" pitchFamily="34" charset="0"/>
              <a:buChar char="•"/>
            </a:pPr>
            <a:r>
              <a:rPr lang="en-GB" sz="2000" dirty="0"/>
              <a:t>It’s clear that post </a:t>
            </a:r>
            <a:r>
              <a:rPr lang="en-GB" sz="2000" dirty="0" err="1"/>
              <a:t>Covid</a:t>
            </a:r>
            <a:r>
              <a:rPr lang="en-GB" sz="2000" dirty="0"/>
              <a:t> building usage will be markedly different to pre </a:t>
            </a:r>
            <a:r>
              <a:rPr lang="en-GB" sz="2000" dirty="0" err="1"/>
              <a:t>Covid</a:t>
            </a:r>
            <a:r>
              <a:rPr lang="en-GB" sz="2000" dirty="0"/>
              <a:t> usage, which is when the Estates strategy was originally developed</a:t>
            </a:r>
          </a:p>
          <a:p>
            <a:pPr marL="342900" indent="-342900">
              <a:buFont typeface="Arial" panose="020B0604020202020204" pitchFamily="34" charset="0"/>
              <a:buChar char="•"/>
            </a:pPr>
            <a:r>
              <a:rPr lang="en-GB" sz="2000" dirty="0"/>
              <a:t>Analysing the utilisation of what we have delivered by summer 2022 will help ensure the future Estates strategy continues to support wider organisational and recruitment planning</a:t>
            </a:r>
          </a:p>
          <a:p>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688FCDFC-3A3A-43A8-87A3-45453A12E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260" y="3111284"/>
            <a:ext cx="5486400" cy="297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5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40954" y="374897"/>
            <a:ext cx="10743406" cy="630470"/>
          </a:xfrm>
        </p:spPr>
        <p:txBody>
          <a:bodyPr/>
          <a:lstStyle/>
          <a:p>
            <a:r>
              <a:rPr lang="en-GB" dirty="0"/>
              <a:t>Your Estates questions </a:t>
            </a:r>
          </a:p>
        </p:txBody>
      </p:sp>
      <p:sp>
        <p:nvSpPr>
          <p:cNvPr id="9" name="Rectangle 8">
            <a:extLst>
              <a:ext uri="{FF2B5EF4-FFF2-40B4-BE49-F238E27FC236}">
                <a16:creationId xmlns:a16="http://schemas.microsoft.com/office/drawing/2014/main" id="{3A092090-CFA8-4A1A-9F47-42FD906B6EDD}"/>
              </a:ext>
            </a:extLst>
          </p:cNvPr>
          <p:cNvSpPr/>
          <p:nvPr/>
        </p:nvSpPr>
        <p:spPr>
          <a:xfrm>
            <a:off x="6343650" y="1188247"/>
            <a:ext cx="4988400" cy="4708981"/>
          </a:xfrm>
          <a:prstGeom prst="rect">
            <a:avLst/>
          </a:prstGeom>
        </p:spPr>
        <p:txBody>
          <a:bodyPr wrap="square">
            <a:spAutoFit/>
          </a:bodyPr>
          <a:lstStyle/>
          <a:p>
            <a:pPr marL="342900" indent="-342900">
              <a:buFont typeface="Arial" panose="020B0604020202020204" pitchFamily="34" charset="0"/>
              <a:buChar char="•"/>
            </a:pPr>
            <a:r>
              <a:rPr lang="en-GB" sz="2000" dirty="0"/>
              <a:t>Your Regional Probation Director, your manager and your regional Estates team will keep you informed about what our Estates strategy and delivery means at a local office, regional and national level  </a:t>
            </a:r>
          </a:p>
          <a:p>
            <a:pPr marL="342900" indent="-342900">
              <a:buFont typeface="Arial" panose="020B0604020202020204" pitchFamily="34" charset="0"/>
              <a:buChar char="•"/>
            </a:pPr>
            <a:r>
              <a:rPr lang="en-GB" sz="2000" dirty="0"/>
              <a:t>Please direct local office or regional Estates questions to your manager or regional Business Strategy and Change Team – thank you   </a:t>
            </a:r>
          </a:p>
          <a:p>
            <a:pPr marL="342900" indent="-342900">
              <a:buFont typeface="Arial" panose="020B0604020202020204" pitchFamily="34" charset="0"/>
              <a:buChar char="•"/>
            </a:pPr>
            <a:r>
              <a:rPr lang="en-GB" sz="2000" dirty="0"/>
              <a:t>If you have a question that can’t be answered by your regional team, please email:  </a:t>
            </a:r>
            <a:r>
              <a:rPr lang="en-GB" sz="2000" u="sng" dirty="0">
                <a:hlinkClick r:id="rId2"/>
              </a:rPr>
              <a:t>ProbationReformEstatesPMO@justice.gov.uk</a:t>
            </a:r>
            <a:r>
              <a:rPr lang="en-GB" sz="2000" dirty="0"/>
              <a:t> </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7</a:t>
            </a:fld>
            <a:endParaRPr lang="en-GB" dirty="0">
              <a:solidFill>
                <a:schemeClr val="bg1"/>
              </a:solidFill>
            </a:endParaRPr>
          </a:p>
        </p:txBody>
      </p:sp>
      <p:pic>
        <p:nvPicPr>
          <p:cNvPr id="5" name="Graphic 4" descr="Questions">
            <a:extLst>
              <a:ext uri="{FF2B5EF4-FFF2-40B4-BE49-F238E27FC236}">
                <a16:creationId xmlns:a16="http://schemas.microsoft.com/office/drawing/2014/main" id="{AEFC92CA-CD4B-4483-BAF9-194EEE1B3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4580" y="2053501"/>
            <a:ext cx="2750998" cy="2750998"/>
          </a:xfrm>
          <a:prstGeom prst="rect">
            <a:avLst/>
          </a:prstGeom>
        </p:spPr>
      </p:pic>
      <p:pic>
        <p:nvPicPr>
          <p:cNvPr id="12" name="Graphic 11" descr="Questions">
            <a:extLst>
              <a:ext uri="{FF2B5EF4-FFF2-40B4-BE49-F238E27FC236}">
                <a16:creationId xmlns:a16="http://schemas.microsoft.com/office/drawing/2014/main" id="{48EF3525-ED0A-4E79-9DD1-919E035350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70" y="1144588"/>
            <a:ext cx="2647950" cy="2647950"/>
          </a:xfrm>
          <a:prstGeom prst="rect">
            <a:avLst/>
          </a:prstGeom>
        </p:spPr>
      </p:pic>
      <p:pic>
        <p:nvPicPr>
          <p:cNvPr id="13" name="Graphic 12" descr="Questions">
            <a:extLst>
              <a:ext uri="{FF2B5EF4-FFF2-40B4-BE49-F238E27FC236}">
                <a16:creationId xmlns:a16="http://schemas.microsoft.com/office/drawing/2014/main" id="{C6B0B0A0-B406-46FB-AAF8-E45237B798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4707" y="1144588"/>
            <a:ext cx="2647950" cy="2647950"/>
          </a:xfrm>
          <a:prstGeom prst="rect">
            <a:avLst/>
          </a:prstGeom>
        </p:spPr>
      </p:pic>
      <p:pic>
        <p:nvPicPr>
          <p:cNvPr id="14" name="Graphic 13" descr="Questions">
            <a:extLst>
              <a:ext uri="{FF2B5EF4-FFF2-40B4-BE49-F238E27FC236}">
                <a16:creationId xmlns:a16="http://schemas.microsoft.com/office/drawing/2014/main" id="{2B362F05-8CB9-4C48-A86B-5621F70BA4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5842" y="3990218"/>
            <a:ext cx="2647950" cy="2647950"/>
          </a:xfrm>
          <a:prstGeom prst="rect">
            <a:avLst/>
          </a:prstGeom>
        </p:spPr>
      </p:pic>
      <p:pic>
        <p:nvPicPr>
          <p:cNvPr id="15" name="Graphic 14" descr="Questions">
            <a:extLst>
              <a:ext uri="{FF2B5EF4-FFF2-40B4-BE49-F238E27FC236}">
                <a16:creationId xmlns:a16="http://schemas.microsoft.com/office/drawing/2014/main" id="{83D91F4C-B7B8-4718-9837-16EA35E15A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9678" y="3688820"/>
            <a:ext cx="2647950" cy="2647950"/>
          </a:xfrm>
          <a:prstGeom prst="rect">
            <a:avLst/>
          </a:prstGeom>
        </p:spPr>
      </p:pic>
    </p:spTree>
    <p:extLst>
      <p:ext uri="{BB962C8B-B14F-4D97-AF65-F5344CB8AC3E}">
        <p14:creationId xmlns:p14="http://schemas.microsoft.com/office/powerpoint/2010/main" val="102459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chemeClr val="accent1">
                    <a:lumMod val="50000"/>
                  </a:schemeClr>
                </a:solidFill>
                <a:latin typeface="Ink Free" panose="03080402000500000000" pitchFamily="66" charset="0"/>
              </a:rPr>
              <a:t>T</a:t>
            </a:r>
            <a:r>
              <a:rPr lang="en-GB" sz="16000" dirty="0">
                <a:solidFill>
                  <a:schemeClr val="accent1">
                    <a:lumMod val="60000"/>
                    <a:lumOff val="40000"/>
                  </a:schemeClr>
                </a:solidFill>
                <a:latin typeface="Ink Free" panose="03080402000500000000" pitchFamily="66" charset="0"/>
              </a:rPr>
              <a:t>h</a:t>
            </a:r>
            <a:r>
              <a:rPr lang="en-GB" sz="16000" dirty="0">
                <a:solidFill>
                  <a:schemeClr val="accent1">
                    <a:lumMod val="40000"/>
                    <a:lumOff val="60000"/>
                  </a:schemeClr>
                </a:solidFill>
                <a:latin typeface="Ink Free" panose="03080402000500000000" pitchFamily="66" charset="0"/>
              </a:rPr>
              <a:t>a</a:t>
            </a:r>
            <a:r>
              <a:rPr lang="en-GB" sz="16000" dirty="0">
                <a:solidFill>
                  <a:srgbClr val="D4C3FD"/>
                </a:solidFill>
                <a:latin typeface="Ink Free" panose="03080402000500000000" pitchFamily="66" charset="0"/>
              </a:rPr>
              <a:t>n</a:t>
            </a:r>
            <a:r>
              <a:rPr lang="en-GB" sz="16000" dirty="0">
                <a:solidFill>
                  <a:schemeClr val="accent1">
                    <a:lumMod val="20000"/>
                    <a:lumOff val="80000"/>
                  </a:schemeClr>
                </a:solidFill>
                <a:latin typeface="Ink Free" panose="03080402000500000000" pitchFamily="66" charset="0"/>
              </a:rPr>
              <a:t>k</a:t>
            </a:r>
            <a:r>
              <a:rPr lang="en-GB" sz="16000" dirty="0">
                <a:latin typeface="Ink Free" panose="03080402000500000000" pitchFamily="66" charset="0"/>
              </a:rPr>
              <a:t> </a:t>
            </a:r>
            <a:r>
              <a:rPr lang="en-GB" sz="16000" dirty="0">
                <a:solidFill>
                  <a:srgbClr val="008000"/>
                </a:solidFill>
                <a:latin typeface="Ink Free" panose="03080402000500000000" pitchFamily="66" charset="0"/>
              </a:rPr>
              <a:t>y</a:t>
            </a:r>
            <a:r>
              <a:rPr lang="en-GB" sz="16000" dirty="0">
                <a:solidFill>
                  <a:srgbClr val="00B050"/>
                </a:solidFill>
                <a:latin typeface="Ink Free" panose="03080402000500000000" pitchFamily="66" charset="0"/>
              </a:rPr>
              <a:t>o</a:t>
            </a:r>
            <a:r>
              <a:rPr lang="en-GB" sz="16000" dirty="0">
                <a:solidFill>
                  <a:srgbClr val="92D050"/>
                </a:solidFill>
                <a:latin typeface="Ink Free" panose="03080402000500000000" pitchFamily="66" charset="0"/>
              </a:rPr>
              <a:t>u</a:t>
            </a:r>
          </a:p>
        </p:txBody>
      </p:sp>
      <p:sp>
        <p:nvSpPr>
          <p:cNvPr id="3" name="Slide Number Placeholder 2">
            <a:extLst>
              <a:ext uri="{FF2B5EF4-FFF2-40B4-BE49-F238E27FC236}">
                <a16:creationId xmlns:a16="http://schemas.microsoft.com/office/drawing/2014/main" id="{AB9A9836-555E-42BA-90BE-7F2F457146F6}"/>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426661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Template>
  <TotalTime>933</TotalTime>
  <Words>494</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Ink Free</vt:lpstr>
      <vt:lpstr>Office Theme</vt:lpstr>
      <vt:lpstr>Office Theme</vt:lpstr>
      <vt:lpstr>December 2021 Regional Team Briefing </vt:lpstr>
      <vt:lpstr>December 2021 Estates update</vt:lpstr>
      <vt:lpstr>Investing in our Estate</vt:lpstr>
      <vt:lpstr>Supporting our delivery of mixed caseloads</vt:lpstr>
      <vt:lpstr>Supporting operational delivery</vt:lpstr>
      <vt:lpstr>Assessing our building usage and capacity</vt:lpstr>
      <vt:lpstr>Your Estates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Croft, Karen</cp:lastModifiedBy>
  <cp:revision>460</cp:revision>
  <dcterms:created xsi:type="dcterms:W3CDTF">2021-07-22T08:59:25Z</dcterms:created>
  <dcterms:modified xsi:type="dcterms:W3CDTF">2021-11-29T08:29:33Z</dcterms:modified>
</cp:coreProperties>
</file>