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48" r:id="rId2"/>
  </p:sldMasterIdLst>
  <p:notesMasterIdLst>
    <p:notesMasterId r:id="rId27"/>
  </p:notesMasterIdLst>
  <p:handoutMasterIdLst>
    <p:handoutMasterId r:id="rId28"/>
  </p:handoutMasterIdLst>
  <p:sldIdLst>
    <p:sldId id="256" r:id="rId3"/>
    <p:sldId id="7788" r:id="rId4"/>
    <p:sldId id="7775" r:id="rId5"/>
    <p:sldId id="7870" r:id="rId6"/>
    <p:sldId id="7864" r:id="rId7"/>
    <p:sldId id="7865" r:id="rId8"/>
    <p:sldId id="7866" r:id="rId9"/>
    <p:sldId id="7867" r:id="rId10"/>
    <p:sldId id="7868" r:id="rId11"/>
    <p:sldId id="7869" r:id="rId12"/>
    <p:sldId id="7836" r:id="rId13"/>
    <p:sldId id="7837" r:id="rId14"/>
    <p:sldId id="7838" r:id="rId15"/>
    <p:sldId id="7835" r:id="rId16"/>
    <p:sldId id="7859" r:id="rId17"/>
    <p:sldId id="7853" r:id="rId18"/>
    <p:sldId id="7860" r:id="rId19"/>
    <p:sldId id="7862" r:id="rId20"/>
    <p:sldId id="7863" r:id="rId21"/>
    <p:sldId id="7789" r:id="rId22"/>
    <p:sldId id="7783" r:id="rId23"/>
    <p:sldId id="7784" r:id="rId24"/>
    <p:sldId id="7785" r:id="rId25"/>
    <p:sldId id="77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99CC"/>
    <a:srgbClr val="00A8A4"/>
    <a:srgbClr val="D4C3FD"/>
    <a:srgbClr val="008000"/>
    <a:srgbClr val="00CCFF"/>
    <a:srgbClr val="CC99FF"/>
    <a:srgbClr val="00CC99"/>
    <a:srgbClr val="978ED8"/>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378F8-9F94-4BAD-B0DA-E7F1EB42A1B2}" v="5" dt="2021-11-02T12:50:43.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15" autoAdjust="0"/>
    <p:restoredTop sz="93792" autoAdjust="0"/>
  </p:normalViewPr>
  <p:slideViewPr>
    <p:cSldViewPr snapToGrid="0" snapToObjects="1" showGuides="1">
      <p:cViewPr varScale="1">
        <p:scale>
          <a:sx n="70" d="100"/>
          <a:sy n="70" d="100"/>
        </p:scale>
        <p:origin x="186"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FD5378F8-9F94-4BAD-B0DA-E7F1EB42A1B2}"/>
    <pc:docChg chg="addSld modSld sldOrd">
      <pc:chgData name="Darby,  Paul" userId="d672655a-9a29-4872-953f-9379244022ef" providerId="ADAL" clId="{FD5378F8-9F94-4BAD-B0DA-E7F1EB42A1B2}" dt="2021-11-02T13:06:06.179" v="9" actId="20577"/>
      <pc:docMkLst>
        <pc:docMk/>
      </pc:docMkLst>
      <pc:sldChg chg="modSp">
        <pc:chgData name="Darby,  Paul" userId="d672655a-9a29-4872-953f-9379244022ef" providerId="ADAL" clId="{FD5378F8-9F94-4BAD-B0DA-E7F1EB42A1B2}" dt="2021-11-02T10:22:05.991" v="3" actId="20577"/>
        <pc:sldMkLst>
          <pc:docMk/>
          <pc:sldMk cId="582511203" sldId="7775"/>
        </pc:sldMkLst>
        <pc:spChg chg="mod">
          <ac:chgData name="Darby,  Paul" userId="d672655a-9a29-4872-953f-9379244022ef" providerId="ADAL" clId="{FD5378F8-9F94-4BAD-B0DA-E7F1EB42A1B2}" dt="2021-11-02T10:22:05.991" v="3" actId="20577"/>
          <ac:spMkLst>
            <pc:docMk/>
            <pc:sldMk cId="582511203" sldId="7775"/>
            <ac:spMk id="3" creationId="{CDEC7E55-3EB6-4375-82EF-1881CA5BB3D8}"/>
          </ac:spMkLst>
        </pc:spChg>
      </pc:sldChg>
      <pc:sldChg chg="modSp">
        <pc:chgData name="Darby,  Paul" userId="d672655a-9a29-4872-953f-9379244022ef" providerId="ADAL" clId="{FD5378F8-9F94-4BAD-B0DA-E7F1EB42A1B2}" dt="2021-11-02T13:06:06.179" v="9" actId="20577"/>
        <pc:sldMkLst>
          <pc:docMk/>
          <pc:sldMk cId="4246892712" sldId="7835"/>
        </pc:sldMkLst>
        <pc:spChg chg="mod">
          <ac:chgData name="Darby,  Paul" userId="d672655a-9a29-4872-953f-9379244022ef" providerId="ADAL" clId="{FD5378F8-9F94-4BAD-B0DA-E7F1EB42A1B2}" dt="2021-11-02T13:06:06.179" v="9" actId="20577"/>
          <ac:spMkLst>
            <pc:docMk/>
            <pc:sldMk cId="4246892712" sldId="7835"/>
            <ac:spMk id="3" creationId="{C6B97DDA-FB4E-4A96-8502-BF496E556ADE}"/>
          </ac:spMkLst>
        </pc:spChg>
      </pc:sldChg>
      <pc:sldChg chg="add ord">
        <pc:chgData name="Darby,  Paul" userId="d672655a-9a29-4872-953f-9379244022ef" providerId="ADAL" clId="{FD5378F8-9F94-4BAD-B0DA-E7F1EB42A1B2}" dt="2021-11-02T11:41:10.666" v="5"/>
        <pc:sldMkLst>
          <pc:docMk/>
          <pc:sldMk cId="1158179372" sldId="7836"/>
        </pc:sldMkLst>
      </pc:sldChg>
      <pc:sldChg chg="add ord">
        <pc:chgData name="Darby,  Paul" userId="d672655a-9a29-4872-953f-9379244022ef" providerId="ADAL" clId="{FD5378F8-9F94-4BAD-B0DA-E7F1EB42A1B2}" dt="2021-11-02T11:41:10.666" v="5"/>
        <pc:sldMkLst>
          <pc:docMk/>
          <pc:sldMk cId="1668028835" sldId="7837"/>
        </pc:sldMkLst>
      </pc:sldChg>
      <pc:sldChg chg="add ord">
        <pc:chgData name="Darby,  Paul" userId="d672655a-9a29-4872-953f-9379244022ef" providerId="ADAL" clId="{FD5378F8-9F94-4BAD-B0DA-E7F1EB42A1B2}" dt="2021-11-02T11:41:10.666" v="5"/>
        <pc:sldMkLst>
          <pc:docMk/>
          <pc:sldMk cId="3420573180" sldId="7838"/>
        </pc:sldMkLst>
      </pc:sldChg>
      <pc:sldChg chg="modSp">
        <pc:chgData name="Darby,  Paul" userId="d672655a-9a29-4872-953f-9379244022ef" providerId="ADAL" clId="{FD5378F8-9F94-4BAD-B0DA-E7F1EB42A1B2}" dt="2021-11-02T12:44:20.199" v="6" actId="20577"/>
        <pc:sldMkLst>
          <pc:docMk/>
          <pc:sldMk cId="443063496" sldId="7864"/>
        </pc:sldMkLst>
        <pc:spChg chg="mod">
          <ac:chgData name="Darby,  Paul" userId="d672655a-9a29-4872-953f-9379244022ef" providerId="ADAL" clId="{FD5378F8-9F94-4BAD-B0DA-E7F1EB42A1B2}" dt="2021-11-02T12:44:20.199" v="6" actId="20577"/>
          <ac:spMkLst>
            <pc:docMk/>
            <pc:sldMk cId="443063496" sldId="7864"/>
            <ac:spMk id="2" creationId="{C4D8D399-2B4B-4240-BEB9-489B59773B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314EA-3F34-4DED-8BE5-4170B55BA4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29D11C2-70F6-471C-A83D-5495CAEE7923}">
      <dgm:prSet phldrT="[Text]" custT="1"/>
      <dgm:spPr>
        <a:solidFill>
          <a:srgbClr val="339966"/>
        </a:solidFill>
      </dgm:spPr>
      <dgm:t>
        <a:bodyPr/>
        <a:lstStyle/>
        <a:p>
          <a:r>
            <a:rPr lang="en-GB" sz="2400" dirty="0"/>
            <a:t>We celebrate our team and our successes</a:t>
          </a:r>
        </a:p>
      </dgm:t>
    </dgm:pt>
    <dgm:pt modelId="{E50C4DC9-DCB3-4376-8754-CA5A08DA059E}" type="parTrans" cxnId="{6A9DD3C8-1E6A-494D-8FCD-75446C40E878}">
      <dgm:prSet/>
      <dgm:spPr/>
      <dgm:t>
        <a:bodyPr/>
        <a:lstStyle/>
        <a:p>
          <a:endParaRPr lang="en-GB" sz="1800"/>
        </a:p>
      </dgm:t>
    </dgm:pt>
    <dgm:pt modelId="{6ABAE677-EE33-420E-B953-CB1B2A6077D9}" type="sibTrans" cxnId="{6A9DD3C8-1E6A-494D-8FCD-75446C40E878}">
      <dgm:prSet/>
      <dgm:spPr/>
      <dgm:t>
        <a:bodyPr/>
        <a:lstStyle/>
        <a:p>
          <a:endParaRPr lang="en-GB" sz="1800"/>
        </a:p>
      </dgm:t>
    </dgm:pt>
    <dgm:pt modelId="{D26F3E84-5D02-47FF-9DD4-8FD9030E22D0}">
      <dgm:prSet phldrT="[Text]" custT="1"/>
      <dgm:spPr>
        <a:solidFill>
          <a:srgbClr val="0099CC"/>
        </a:solidFill>
      </dgm:spPr>
      <dgm:t>
        <a:bodyPr/>
        <a:lstStyle/>
        <a:p>
          <a:r>
            <a:rPr lang="en-GB" sz="2400" dirty="0"/>
            <a:t>We’re aware of and informed about national and regional changes</a:t>
          </a:r>
        </a:p>
      </dgm:t>
    </dgm:pt>
    <dgm:pt modelId="{E96E1C8A-E42E-4E2D-8356-6F81E9A77298}" type="parTrans" cxnId="{53EFC7EC-08BF-41BB-B00B-8639E3D9433A}">
      <dgm:prSet/>
      <dgm:spPr/>
      <dgm:t>
        <a:bodyPr/>
        <a:lstStyle/>
        <a:p>
          <a:endParaRPr lang="en-GB" sz="1800"/>
        </a:p>
      </dgm:t>
    </dgm:pt>
    <dgm:pt modelId="{725629F2-8F98-4EDC-BBC6-97161040F10C}" type="sibTrans" cxnId="{53EFC7EC-08BF-41BB-B00B-8639E3D9433A}">
      <dgm:prSet/>
      <dgm:spPr/>
      <dgm:t>
        <a:bodyPr/>
        <a:lstStyle/>
        <a:p>
          <a:endParaRPr lang="en-GB" sz="1800"/>
        </a:p>
      </dgm:t>
    </dgm:pt>
    <dgm:pt modelId="{44525BC8-0F5B-4E14-AB88-712C92EF440A}">
      <dgm:prSet phldrT="[Text]" custT="1"/>
      <dgm:spPr>
        <a:solidFill>
          <a:srgbClr val="978ED8"/>
        </a:solidFill>
      </dgm:spPr>
      <dgm:t>
        <a:bodyPr/>
        <a:lstStyle/>
        <a:p>
          <a:r>
            <a:rPr lang="en-GB" sz="2400" dirty="0"/>
            <a:t>We talk about how these changes might affect our team</a:t>
          </a:r>
        </a:p>
      </dgm:t>
    </dgm:pt>
    <dgm:pt modelId="{407E6A69-4C4F-44B4-A55C-BFF4A82ADD8D}" type="parTrans" cxnId="{F05DCC14-8538-4602-911C-F9B565AE92A0}">
      <dgm:prSet/>
      <dgm:spPr/>
      <dgm:t>
        <a:bodyPr/>
        <a:lstStyle/>
        <a:p>
          <a:endParaRPr lang="en-GB" sz="1800"/>
        </a:p>
      </dgm:t>
    </dgm:pt>
    <dgm:pt modelId="{92DE7C03-24CB-47B5-B48C-17C68905E403}" type="sibTrans" cxnId="{F05DCC14-8538-4602-911C-F9B565AE92A0}">
      <dgm:prSet/>
      <dgm:spPr/>
      <dgm:t>
        <a:bodyPr/>
        <a:lstStyle/>
        <a:p>
          <a:endParaRPr lang="en-GB" sz="1800"/>
        </a:p>
      </dgm:t>
    </dgm:pt>
    <dgm:pt modelId="{2554046E-7F7D-40B5-AF08-0A389DE82A2F}">
      <dgm:prSet phldrT="[Text]" custT="1"/>
      <dgm:spPr>
        <a:solidFill>
          <a:schemeClr val="accent1"/>
        </a:solidFill>
      </dgm:spPr>
      <dgm:t>
        <a:bodyPr/>
        <a:lstStyle/>
        <a:p>
          <a:r>
            <a:rPr lang="en-GB" sz="2400" dirty="0"/>
            <a:t>We agree our team’s big deliverables each month </a:t>
          </a:r>
        </a:p>
      </dgm:t>
    </dgm:pt>
    <dgm:pt modelId="{4C20E62A-4610-47D9-8727-7ADA1CB32DB4}" type="parTrans" cxnId="{EEF21C37-323F-4421-B509-F9A3943D0A47}">
      <dgm:prSet/>
      <dgm:spPr/>
      <dgm:t>
        <a:bodyPr/>
        <a:lstStyle/>
        <a:p>
          <a:endParaRPr lang="en-GB" sz="1800"/>
        </a:p>
      </dgm:t>
    </dgm:pt>
    <dgm:pt modelId="{3216C952-9D69-46BC-AA9F-204D5ED7BF05}" type="sibTrans" cxnId="{EEF21C37-323F-4421-B509-F9A3943D0A47}">
      <dgm:prSet/>
      <dgm:spPr/>
      <dgm:t>
        <a:bodyPr/>
        <a:lstStyle/>
        <a:p>
          <a:endParaRPr lang="en-GB" sz="1800"/>
        </a:p>
      </dgm:t>
    </dgm:pt>
    <dgm:pt modelId="{300A9477-F5A5-4B36-8662-BB2B7568C81D}" type="pres">
      <dgm:prSet presAssocID="{B5B314EA-3F34-4DED-8BE5-4170B55BA4CD}" presName="diagram" presStyleCnt="0">
        <dgm:presLayoutVars>
          <dgm:dir/>
          <dgm:resizeHandles val="exact"/>
        </dgm:presLayoutVars>
      </dgm:prSet>
      <dgm:spPr/>
    </dgm:pt>
    <dgm:pt modelId="{94EF04D9-F845-4806-9FAC-D0AB3BDA7B2A}" type="pres">
      <dgm:prSet presAssocID="{729D11C2-70F6-471C-A83D-5495CAEE7923}" presName="node" presStyleLbl="node1" presStyleIdx="0" presStyleCnt="4">
        <dgm:presLayoutVars>
          <dgm:bulletEnabled val="1"/>
        </dgm:presLayoutVars>
      </dgm:prSet>
      <dgm:spPr/>
    </dgm:pt>
    <dgm:pt modelId="{F80250D4-780E-4EBF-8AAB-5FB8A50D0DAF}" type="pres">
      <dgm:prSet presAssocID="{6ABAE677-EE33-420E-B953-CB1B2A6077D9}" presName="sibTrans" presStyleCnt="0"/>
      <dgm:spPr/>
    </dgm:pt>
    <dgm:pt modelId="{1D18B634-D1C9-43FF-86CC-284EB80235CF}" type="pres">
      <dgm:prSet presAssocID="{D26F3E84-5D02-47FF-9DD4-8FD9030E22D0}" presName="node" presStyleLbl="node1" presStyleIdx="1" presStyleCnt="4">
        <dgm:presLayoutVars>
          <dgm:bulletEnabled val="1"/>
        </dgm:presLayoutVars>
      </dgm:prSet>
      <dgm:spPr/>
    </dgm:pt>
    <dgm:pt modelId="{74639418-44A9-4C9D-BABC-C335A568607E}" type="pres">
      <dgm:prSet presAssocID="{725629F2-8F98-4EDC-BBC6-97161040F10C}" presName="sibTrans" presStyleCnt="0"/>
      <dgm:spPr/>
    </dgm:pt>
    <dgm:pt modelId="{FAC0574E-CE4C-48B0-967F-2699DD10D00C}" type="pres">
      <dgm:prSet presAssocID="{44525BC8-0F5B-4E14-AB88-712C92EF440A}" presName="node" presStyleLbl="node1" presStyleIdx="2" presStyleCnt="4">
        <dgm:presLayoutVars>
          <dgm:bulletEnabled val="1"/>
        </dgm:presLayoutVars>
      </dgm:prSet>
      <dgm:spPr/>
    </dgm:pt>
    <dgm:pt modelId="{63524EF9-D91F-47C4-997A-C0530C52FA51}" type="pres">
      <dgm:prSet presAssocID="{92DE7C03-24CB-47B5-B48C-17C68905E403}" presName="sibTrans" presStyleCnt="0"/>
      <dgm:spPr/>
    </dgm:pt>
    <dgm:pt modelId="{DBB771CD-709C-4B0A-8428-04086EDD7B77}" type="pres">
      <dgm:prSet presAssocID="{2554046E-7F7D-40B5-AF08-0A389DE82A2F}" presName="node" presStyleLbl="node1" presStyleIdx="3" presStyleCnt="4">
        <dgm:presLayoutVars>
          <dgm:bulletEnabled val="1"/>
        </dgm:presLayoutVars>
      </dgm:prSet>
      <dgm:spPr/>
    </dgm:pt>
  </dgm:ptLst>
  <dgm:cxnLst>
    <dgm:cxn modelId="{F05DCC14-8538-4602-911C-F9B565AE92A0}" srcId="{B5B314EA-3F34-4DED-8BE5-4170B55BA4CD}" destId="{44525BC8-0F5B-4E14-AB88-712C92EF440A}" srcOrd="2" destOrd="0" parTransId="{407E6A69-4C4F-44B4-A55C-BFF4A82ADD8D}" sibTransId="{92DE7C03-24CB-47B5-B48C-17C68905E403}"/>
    <dgm:cxn modelId="{EEF21C37-323F-4421-B509-F9A3943D0A47}" srcId="{B5B314EA-3F34-4DED-8BE5-4170B55BA4CD}" destId="{2554046E-7F7D-40B5-AF08-0A389DE82A2F}" srcOrd="3" destOrd="0" parTransId="{4C20E62A-4610-47D9-8727-7ADA1CB32DB4}" sibTransId="{3216C952-9D69-46BC-AA9F-204D5ED7BF05}"/>
    <dgm:cxn modelId="{E40917A5-F221-4441-8A12-2137C405015B}" type="presOf" srcId="{729D11C2-70F6-471C-A83D-5495CAEE7923}" destId="{94EF04D9-F845-4806-9FAC-D0AB3BDA7B2A}" srcOrd="0" destOrd="0" presId="urn:microsoft.com/office/officeart/2005/8/layout/default"/>
    <dgm:cxn modelId="{872FFDB8-1D75-4476-8D4C-7E26D58AEF5B}" type="presOf" srcId="{44525BC8-0F5B-4E14-AB88-712C92EF440A}" destId="{FAC0574E-CE4C-48B0-967F-2699DD10D00C}" srcOrd="0" destOrd="0" presId="urn:microsoft.com/office/officeart/2005/8/layout/default"/>
    <dgm:cxn modelId="{77BAEDBB-A3A1-4D6F-B488-67E25319EA45}" type="presOf" srcId="{D26F3E84-5D02-47FF-9DD4-8FD9030E22D0}" destId="{1D18B634-D1C9-43FF-86CC-284EB80235CF}" srcOrd="0" destOrd="0" presId="urn:microsoft.com/office/officeart/2005/8/layout/default"/>
    <dgm:cxn modelId="{6A9DD3C8-1E6A-494D-8FCD-75446C40E878}" srcId="{B5B314EA-3F34-4DED-8BE5-4170B55BA4CD}" destId="{729D11C2-70F6-471C-A83D-5495CAEE7923}" srcOrd="0" destOrd="0" parTransId="{E50C4DC9-DCB3-4376-8754-CA5A08DA059E}" sibTransId="{6ABAE677-EE33-420E-B953-CB1B2A6077D9}"/>
    <dgm:cxn modelId="{4EB494E6-AAC4-4403-AAA3-4E4BA19B619A}" type="presOf" srcId="{2554046E-7F7D-40B5-AF08-0A389DE82A2F}" destId="{DBB771CD-709C-4B0A-8428-04086EDD7B77}" srcOrd="0" destOrd="0" presId="urn:microsoft.com/office/officeart/2005/8/layout/default"/>
    <dgm:cxn modelId="{53EFC7EC-08BF-41BB-B00B-8639E3D9433A}" srcId="{B5B314EA-3F34-4DED-8BE5-4170B55BA4CD}" destId="{D26F3E84-5D02-47FF-9DD4-8FD9030E22D0}" srcOrd="1" destOrd="0" parTransId="{E96E1C8A-E42E-4E2D-8356-6F81E9A77298}" sibTransId="{725629F2-8F98-4EDC-BBC6-97161040F10C}"/>
    <dgm:cxn modelId="{C02D5EF7-0AA8-48E0-BE42-0947C53A2E0D}" type="presOf" srcId="{B5B314EA-3F34-4DED-8BE5-4170B55BA4CD}" destId="{300A9477-F5A5-4B36-8662-BB2B7568C81D}" srcOrd="0" destOrd="0" presId="urn:microsoft.com/office/officeart/2005/8/layout/default"/>
    <dgm:cxn modelId="{8CD79353-0936-402C-8864-ECE826F7D265}" type="presParOf" srcId="{300A9477-F5A5-4B36-8662-BB2B7568C81D}" destId="{94EF04D9-F845-4806-9FAC-D0AB3BDA7B2A}" srcOrd="0" destOrd="0" presId="urn:microsoft.com/office/officeart/2005/8/layout/default"/>
    <dgm:cxn modelId="{3EB70A8A-0C48-44B8-8ACB-A371C0C2A390}" type="presParOf" srcId="{300A9477-F5A5-4B36-8662-BB2B7568C81D}" destId="{F80250D4-780E-4EBF-8AAB-5FB8A50D0DAF}" srcOrd="1" destOrd="0" presId="urn:microsoft.com/office/officeart/2005/8/layout/default"/>
    <dgm:cxn modelId="{4A902D4B-02AC-46DF-A0A9-87B125D5B91F}" type="presParOf" srcId="{300A9477-F5A5-4B36-8662-BB2B7568C81D}" destId="{1D18B634-D1C9-43FF-86CC-284EB80235CF}" srcOrd="2" destOrd="0" presId="urn:microsoft.com/office/officeart/2005/8/layout/default"/>
    <dgm:cxn modelId="{F15C1121-596F-46BA-84FB-DD850FEB8ECD}" type="presParOf" srcId="{300A9477-F5A5-4B36-8662-BB2B7568C81D}" destId="{74639418-44A9-4C9D-BABC-C335A568607E}" srcOrd="3" destOrd="0" presId="urn:microsoft.com/office/officeart/2005/8/layout/default"/>
    <dgm:cxn modelId="{2C985542-8847-4005-A191-4C2FA260C7C9}" type="presParOf" srcId="{300A9477-F5A5-4B36-8662-BB2B7568C81D}" destId="{FAC0574E-CE4C-48B0-967F-2699DD10D00C}" srcOrd="4" destOrd="0" presId="urn:microsoft.com/office/officeart/2005/8/layout/default"/>
    <dgm:cxn modelId="{55D83C44-2822-4E54-A2D4-CA23477527AE}" type="presParOf" srcId="{300A9477-F5A5-4B36-8662-BB2B7568C81D}" destId="{63524EF9-D91F-47C4-997A-C0530C52FA51}" srcOrd="5" destOrd="0" presId="urn:microsoft.com/office/officeart/2005/8/layout/default"/>
    <dgm:cxn modelId="{6218DB85-B54F-48E2-8D9F-FD3D75591104}" type="presParOf" srcId="{300A9477-F5A5-4B36-8662-BB2B7568C81D}" destId="{DBB771CD-709C-4B0A-8428-04086EDD7B7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rgbClr val="008000"/>
        </a:solidFill>
        <a:ln>
          <a:noFill/>
        </a:ln>
      </dgm:spPr>
      <dgm:t>
        <a:bodyPr/>
        <a:lstStyle/>
        <a:p>
          <a:r>
            <a:rPr lang="en-GB" sz="2000" dirty="0">
              <a:latin typeface="+mj-lt"/>
            </a:rPr>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rgbClr val="B88AB5"/>
        </a:solidFill>
        <a:ln>
          <a:noFill/>
        </a:ln>
      </dgm:spPr>
      <dgm:t>
        <a:bodyPr/>
        <a:lstStyle/>
        <a:p>
          <a:r>
            <a:rPr lang="en-GB" sz="2000" dirty="0">
              <a:latin typeface="+mj-lt"/>
            </a:rPr>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rgbClr val="0070C0"/>
        </a:solidFill>
        <a:ln>
          <a:noFill/>
        </a:ln>
      </dgm:spPr>
      <dgm:t>
        <a:bodyPr/>
        <a:lstStyle/>
        <a:p>
          <a:r>
            <a:rPr lang="en-GB" sz="2000" dirty="0">
              <a:latin typeface="+mj-lt"/>
            </a:rPr>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F04D9-F845-4806-9FAC-D0AB3BDA7B2A}">
      <dsp:nvSpPr>
        <dsp:cNvPr id="0" name=""/>
        <dsp:cNvSpPr/>
      </dsp:nvSpPr>
      <dsp:spPr>
        <a:xfrm>
          <a:off x="1427121" y="1158"/>
          <a:ext cx="2802862" cy="1681717"/>
        </a:xfrm>
        <a:prstGeom prst="rect">
          <a:avLst/>
        </a:prstGeom>
        <a:solidFill>
          <a:srgbClr val="33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celebrate our team and our successes</a:t>
          </a:r>
        </a:p>
      </dsp:txBody>
      <dsp:txXfrm>
        <a:off x="1427121" y="1158"/>
        <a:ext cx="2802862" cy="1681717"/>
      </dsp:txXfrm>
    </dsp:sp>
    <dsp:sp modelId="{1D18B634-D1C9-43FF-86CC-284EB80235CF}">
      <dsp:nvSpPr>
        <dsp:cNvPr id="0" name=""/>
        <dsp:cNvSpPr/>
      </dsp:nvSpPr>
      <dsp:spPr>
        <a:xfrm>
          <a:off x="4510270" y="1158"/>
          <a:ext cx="2802862" cy="1681717"/>
        </a:xfrm>
        <a:prstGeom prst="rect">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We’re aware of and informed about national and regional changes</a:t>
          </a:r>
        </a:p>
      </dsp:txBody>
      <dsp:txXfrm>
        <a:off x="4510270" y="1158"/>
        <a:ext cx="2802862" cy="1681717"/>
      </dsp:txXfrm>
    </dsp:sp>
    <dsp:sp modelId="{FAC0574E-CE4C-48B0-967F-2699DD10D00C}">
      <dsp:nvSpPr>
        <dsp:cNvPr id="0" name=""/>
        <dsp:cNvSpPr/>
      </dsp:nvSpPr>
      <dsp:spPr>
        <a:xfrm>
          <a:off x="7593419" y="1158"/>
          <a:ext cx="2802862" cy="1681717"/>
        </a:xfrm>
        <a:prstGeom prst="rect">
          <a:avLst/>
        </a:prstGeom>
        <a:solidFill>
          <a:srgbClr val="978E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talk about how these changes might affect our team</a:t>
          </a:r>
        </a:p>
      </dsp:txBody>
      <dsp:txXfrm>
        <a:off x="7593419" y="1158"/>
        <a:ext cx="2802862" cy="1681717"/>
      </dsp:txXfrm>
    </dsp:sp>
    <dsp:sp modelId="{DBB771CD-709C-4B0A-8428-04086EDD7B77}">
      <dsp:nvSpPr>
        <dsp:cNvPr id="0" name=""/>
        <dsp:cNvSpPr/>
      </dsp:nvSpPr>
      <dsp:spPr>
        <a:xfrm>
          <a:off x="4510270" y="1963162"/>
          <a:ext cx="2802862" cy="168171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agree our team’s big deliverables each month </a:t>
          </a:r>
        </a:p>
      </dsp:txBody>
      <dsp:txXfrm>
        <a:off x="4510270" y="1963162"/>
        <a:ext cx="2802862" cy="1681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3242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5092" y="30587"/>
          <a:ext cx="8191293" cy="1003680"/>
        </a:xfrm>
        <a:prstGeom prst="roundRect">
          <a:avLst/>
        </a:prstGeom>
        <a:solidFill>
          <a:srgbClr val="008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How might these changes affect our team?</a:t>
          </a:r>
        </a:p>
      </dsp:txBody>
      <dsp:txXfrm>
        <a:off x="634088" y="79583"/>
        <a:ext cx="8093301" cy="905688"/>
      </dsp:txXfrm>
    </dsp:sp>
    <dsp:sp modelId="{CE971A16-963B-4B6A-AAD2-2D174B2AF089}">
      <dsp:nvSpPr>
        <dsp:cNvPr id="0" name=""/>
        <dsp:cNvSpPr/>
      </dsp:nvSpPr>
      <dsp:spPr>
        <a:xfrm>
          <a:off x="0" y="207466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5092" y="1572828"/>
          <a:ext cx="8191293" cy="1003680"/>
        </a:xfrm>
        <a:prstGeom prst="roundRect">
          <a:avLst/>
        </a:prstGeom>
        <a:solidFill>
          <a:srgbClr val="B88AB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Are we clear on our individual and team next steps and delivery?</a:t>
          </a:r>
        </a:p>
      </dsp:txBody>
      <dsp:txXfrm>
        <a:off x="634088" y="1621824"/>
        <a:ext cx="8093301" cy="905688"/>
      </dsp:txXfrm>
    </dsp:sp>
    <dsp:sp modelId="{05C1D062-D12D-469C-B8F0-91033F981BC3}">
      <dsp:nvSpPr>
        <dsp:cNvPr id="0" name=""/>
        <dsp:cNvSpPr/>
      </dsp:nvSpPr>
      <dsp:spPr>
        <a:xfrm>
          <a:off x="0" y="361690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5092" y="3115067"/>
          <a:ext cx="8191293" cy="1003680"/>
        </a:xfrm>
        <a:prstGeom prst="round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How are we managing change?  Do we need support?</a:t>
          </a:r>
        </a:p>
      </dsp:txBody>
      <dsp:txXfrm>
        <a:off x="634088" y="3164063"/>
        <a:ext cx="8093301"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02/11/2021</a:t>
            </a:fld>
            <a:endParaRPr lang="en-GB"/>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a:p>
        </p:txBody>
      </p:sp>
    </p:spTree>
    <p:extLst>
      <p:ext uri="{BB962C8B-B14F-4D97-AF65-F5344CB8AC3E}">
        <p14:creationId xmlns:p14="http://schemas.microsoft.com/office/powerpoint/2010/main" val="40510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NHS key workers sometimes have priority. </a:t>
            </a:r>
          </a:p>
          <a:p>
            <a:endParaRPr lang="en-GB" dirty="0"/>
          </a:p>
        </p:txBody>
      </p:sp>
      <p:sp>
        <p:nvSpPr>
          <p:cNvPr id="4" name="Slide Number Placeholder 3"/>
          <p:cNvSpPr>
            <a:spLocks noGrp="1"/>
          </p:cNvSpPr>
          <p:nvPr>
            <p:ph type="sldNum" sz="quarter" idx="5"/>
          </p:nvPr>
        </p:nvSpPr>
        <p:spPr/>
        <p:txBody>
          <a:bodyPr/>
          <a:lstStyle/>
          <a:p>
            <a:fld id="{BE663389-5695-43E8-A2BF-AA64E8365A64}" type="slidenum">
              <a:rPr lang="en-GB" smtClean="0"/>
              <a:t>16</a:t>
            </a:fld>
            <a:endParaRPr lang="en-GB"/>
          </a:p>
        </p:txBody>
      </p:sp>
    </p:spTree>
    <p:extLst>
      <p:ext uri="{BB962C8B-B14F-4D97-AF65-F5344CB8AC3E}">
        <p14:creationId xmlns:p14="http://schemas.microsoft.com/office/powerpoint/2010/main" val="337168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NHS key workers sometimes have priority. </a:t>
            </a:r>
          </a:p>
          <a:p>
            <a:endParaRPr lang="en-GB" dirty="0"/>
          </a:p>
        </p:txBody>
      </p:sp>
      <p:sp>
        <p:nvSpPr>
          <p:cNvPr id="4" name="Slide Number Placeholder 3"/>
          <p:cNvSpPr>
            <a:spLocks noGrp="1"/>
          </p:cNvSpPr>
          <p:nvPr>
            <p:ph type="sldNum" sz="quarter" idx="5"/>
          </p:nvPr>
        </p:nvSpPr>
        <p:spPr/>
        <p:txBody>
          <a:bodyPr/>
          <a:lstStyle/>
          <a:p>
            <a:fld id="{BE663389-5695-43E8-A2BF-AA64E8365A64}" type="slidenum">
              <a:rPr lang="en-GB" smtClean="0"/>
              <a:t>17</a:t>
            </a:fld>
            <a:endParaRPr lang="en-GB"/>
          </a:p>
        </p:txBody>
      </p:sp>
    </p:spTree>
    <p:extLst>
      <p:ext uri="{BB962C8B-B14F-4D97-AF65-F5344CB8AC3E}">
        <p14:creationId xmlns:p14="http://schemas.microsoft.com/office/powerpoint/2010/main" val="169263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NHS key workers sometimes have priority. </a:t>
            </a:r>
          </a:p>
          <a:p>
            <a:endParaRPr lang="en-GB" dirty="0"/>
          </a:p>
        </p:txBody>
      </p:sp>
      <p:sp>
        <p:nvSpPr>
          <p:cNvPr id="4" name="Slide Number Placeholder 3"/>
          <p:cNvSpPr>
            <a:spLocks noGrp="1"/>
          </p:cNvSpPr>
          <p:nvPr>
            <p:ph type="sldNum" sz="quarter" idx="5"/>
          </p:nvPr>
        </p:nvSpPr>
        <p:spPr/>
        <p:txBody>
          <a:bodyPr/>
          <a:lstStyle/>
          <a:p>
            <a:fld id="{BE663389-5695-43E8-A2BF-AA64E8365A64}" type="slidenum">
              <a:rPr lang="en-GB" smtClean="0"/>
              <a:t>18</a:t>
            </a:fld>
            <a:endParaRPr lang="en-GB"/>
          </a:p>
        </p:txBody>
      </p:sp>
    </p:spTree>
    <p:extLst>
      <p:ext uri="{BB962C8B-B14F-4D97-AF65-F5344CB8AC3E}">
        <p14:creationId xmlns:p14="http://schemas.microsoft.com/office/powerpoint/2010/main" val="3307701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a:prstGeom prst="rect">
            <a:avLst/>
          </a:prstGeom>
        </p:spPr>
        <p:txBody>
          <a:bodyPr/>
          <a:lstStyle>
            <a:lvl1pPr algn="ctr">
              <a:defRPr/>
            </a:lvl1pPr>
          </a:lstStyle>
          <a:p>
            <a:fld id="{6BA6D896-E1CD-4198-B852-D6590D56DF76}" type="slidenum">
              <a:rPr lang="en-GB" smtClean="0"/>
              <a:pPr/>
              <a:t>‹#›</a:t>
            </a:fld>
            <a:endParaRPr lang="en-GB" dirty="0"/>
          </a:p>
        </p:txBody>
      </p:sp>
      <p:sp>
        <p:nvSpPr>
          <p:cNvPr id="7" name="TextBox 6">
            <a:extLst>
              <a:ext uri="{FF2B5EF4-FFF2-40B4-BE49-F238E27FC236}">
                <a16:creationId xmlns:a16="http://schemas.microsoft.com/office/drawing/2014/main" id="{7FFEC3FD-791D-470A-AA36-9522E58E9FED}"/>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545935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
        <p:nvSpPr>
          <p:cNvPr id="4" name="TextBox 3">
            <a:extLst>
              <a:ext uri="{FF2B5EF4-FFF2-40B4-BE49-F238E27FC236}">
                <a16:creationId xmlns:a16="http://schemas.microsoft.com/office/drawing/2014/main" id="{C2FCF655-530F-4DA8-93B0-AAC9AC040BCE}"/>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3"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hyperlink" Target="https://welcome-hub.hmppsintranet.org.uk/wp-content/uploads/2021/02/HMPPS-Probation-Reform-Programme-TOM.pdf" TargetMode="External"/><Relationship Id="rId2" Type="http://schemas.openxmlformats.org/officeDocument/2006/relationships/hyperlink" Target="https://welcome-hub.hmppsintranet.org.uk/wp-content/uploads/2021/02/HMPPS_-_Probation_Reform_Programme_-_Executive_Summary_-_Target_Operating_Model_-__English__-_09-02-2021.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equip-portal.rocstac.com/CtrlWebIsapi.dll?__id=webMyTopics.searchOne&amp;k=3335&amp;as_sfid=AAAAAAW4gqWzZE6HQZeZLzTInb5psLF_lNtrdmCSNVYg6FhHbCe2CCiI3kBnyt3drf6bwWI96CjaERzW7f6uREQxkD-QdKHi04HGrn7NnSvGvxAW97NAEwzZg0QechWBIV6y8lg%3D&amp;as_fid=2342c8eebf9fe39dbe67d66962a92bcc3ee6641f"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elcome-hub.hmppsintranet.org.uk/my-work/my-service/sentence-management-em/snapshot-sentence-management/" TargetMode="External"/><Relationship Id="rId2" Type="http://schemas.openxmlformats.org/officeDocument/2006/relationships/hyperlink" Target="https://welcome-hub.hmppsintranet.org.uk/my-work/my-service/interventions-unpaid-work-and-crs/snapshot-interventions/" TargetMode="Externa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hyperlink" Target="https://welcome-hub.hmppsintranet.org.uk/my-work/my-service/interventions-unpaid-work-and-crs/commissioned-rehabilitative-services/referring-for-crs-or-cr-intervention/cfo-activity-hub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elcome-hub.hmppsintranet.org.uk/working-together/going-forward-into-employment-gfie/" TargetMode="External"/><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hyperlink" Target="mailto:Michelle.Downer@justice.gov.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wan.org.uk/finding-a-home/nhs-key-worker-livin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a2dominion.co.uk/en/about-us/Key-worker-homes" TargetMode="External"/><Relationship Id="rId4" Type="http://schemas.openxmlformats.org/officeDocument/2006/relationships/hyperlink" Target="https://www.peabody.org.uk/find-a-home/key-workers-regency/about-the-sche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6907/140618_CCS207_CCS0218929798-1_CONTEST_3.0_WEB.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s://mydevelopment.org.uk/course/view.php?id=60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mydevelopment.org.uk/course/index.php?categoryid=116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sv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teams.microsoft.com/l/meetup-join/19%3ameeting_MzEzZWIwOGItMDhhNS00Y2EyLTliZDctNDExY2I3OWJmNTg4%40thread.v2/0?context=%7b%22Tid%22%3a%22c6874728-71e6-41fe-a9e1-2e8c36776ad8%22%2c%22Oid%22%3a%227da72801-338f-40d5-841f-d01b0f8a518e%22%2c%22IsBroadcastMeeting%22%3atrue%7d&amp;btype=a&amp;role=a"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elcome-hub.hmppsintranet.org.uk/wp-content/uploads/2021/10/Prepare-a-Case-for-Sentence-Staff-FAQ-FINAL.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a:xfrm>
            <a:off x="439293" y="2791313"/>
            <a:ext cx="11313413" cy="535648"/>
          </a:xfrm>
        </p:spPr>
        <p:txBody>
          <a:bodyPr>
            <a:normAutofit fontScale="90000"/>
          </a:bodyPr>
          <a:lstStyle/>
          <a:p>
            <a:pPr algn="ctr"/>
            <a:r>
              <a:rPr lang="en-US" dirty="0"/>
              <a:t>November 2021 Regional Team Briefing </a:t>
            </a:r>
          </a:p>
        </p:txBody>
      </p:sp>
      <p:pic>
        <p:nvPicPr>
          <p:cNvPr id="4" name="Graphic 3" descr="Marker">
            <a:extLst>
              <a:ext uri="{FF2B5EF4-FFF2-40B4-BE49-F238E27FC236}">
                <a16:creationId xmlns:a16="http://schemas.microsoft.com/office/drawing/2014/main" id="{3A807903-4187-4AA2-A6C4-43F709B8F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427" y="4113464"/>
            <a:ext cx="1624396" cy="1624396"/>
          </a:xfrm>
          <a:prstGeom prst="rect">
            <a:avLst/>
          </a:prstGeom>
        </p:spPr>
      </p:pic>
      <p:sp>
        <p:nvSpPr>
          <p:cNvPr id="5" name="TextBox 4">
            <a:extLst>
              <a:ext uri="{FF2B5EF4-FFF2-40B4-BE49-F238E27FC236}">
                <a16:creationId xmlns:a16="http://schemas.microsoft.com/office/drawing/2014/main" id="{B925B827-AA16-4EC6-8E3C-528477FEFE5D}"/>
              </a:ext>
            </a:extLst>
          </p:cNvPr>
          <p:cNvSpPr txBox="1"/>
          <p:nvPr/>
        </p:nvSpPr>
        <p:spPr>
          <a:xfrm>
            <a:off x="218439" y="5663606"/>
            <a:ext cx="173637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r>
              <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Insert region</a:t>
            </a: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69698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Prepare a Case for Sentence tool:  your questions </a:t>
            </a:r>
          </a:p>
        </p:txBody>
      </p:sp>
      <p:sp>
        <p:nvSpPr>
          <p:cNvPr id="9" name="Rectangle 8">
            <a:extLst>
              <a:ext uri="{FF2B5EF4-FFF2-40B4-BE49-F238E27FC236}">
                <a16:creationId xmlns:a16="http://schemas.microsoft.com/office/drawing/2014/main" id="{3A092090-CFA8-4A1A-9F47-42FD906B6EDD}"/>
              </a:ext>
            </a:extLst>
          </p:cNvPr>
          <p:cNvSpPr/>
          <p:nvPr/>
        </p:nvSpPr>
        <p:spPr>
          <a:xfrm>
            <a:off x="602650" y="5428320"/>
            <a:ext cx="11132149" cy="707886"/>
          </a:xfrm>
          <a:prstGeom prst="rect">
            <a:avLst/>
          </a:prstGeom>
        </p:spPr>
        <p:txBody>
          <a:bodyPr wrap="square">
            <a:spAutoFit/>
          </a:bodyPr>
          <a:lstStyle/>
          <a:p>
            <a:pPr marL="0" indent="0" algn="ctr">
              <a:buNone/>
            </a:pPr>
            <a:r>
              <a:rPr lang="en-GB" sz="2000" dirty="0">
                <a:latin typeface="Arial" panose="020B0604020202020204" pitchFamily="34" charset="0"/>
                <a:cs typeface="Arial" panose="020B0604020202020204" pitchFamily="34" charset="0"/>
              </a:rPr>
              <a:t>If you have any questions about our new Prepare a Case for Sentence tool, please speak with your manager or Senior </a:t>
            </a:r>
            <a:r>
              <a:rPr lang="en-GB" sz="2000">
                <a:latin typeface="Arial" panose="020B0604020202020204" pitchFamily="34" charset="0"/>
                <a:cs typeface="Arial" panose="020B0604020202020204" pitchFamily="34" charset="0"/>
              </a:rPr>
              <a:t>Probation Officer </a:t>
            </a:r>
            <a:endParaRPr lang="en-GB"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E7241E7-3509-4A21-9266-7F0D489FAF3B}"/>
              </a:ext>
            </a:extLst>
          </p:cNvPr>
          <p:cNvSpPr>
            <a:spLocks noGrp="1"/>
          </p:cNvSpPr>
          <p:nvPr>
            <p:ph type="sldNum" sz="quarter" idx="12"/>
          </p:nvPr>
        </p:nvSpPr>
        <p:spPr>
          <a:xfrm>
            <a:off x="11596687" y="6261273"/>
            <a:ext cx="442913" cy="400110"/>
          </a:xfrm>
        </p:spPr>
        <p:txBody>
          <a:bodyPr/>
          <a:lstStyle/>
          <a:p>
            <a:fld id="{6BA6D896-E1CD-4198-B852-D6590D56DF76}" type="slidenum">
              <a:rPr lang="en-GB" smtClean="0">
                <a:solidFill>
                  <a:schemeClr val="bg1"/>
                </a:solidFill>
              </a:rPr>
              <a:pPr/>
              <a:t>10</a:t>
            </a:fld>
            <a:endParaRPr lang="en-GB" dirty="0">
              <a:solidFill>
                <a:schemeClr val="bg1"/>
              </a:solidFill>
            </a:endParaRPr>
          </a:p>
        </p:txBody>
      </p:sp>
      <p:pic>
        <p:nvPicPr>
          <p:cNvPr id="5" name="Graphic 4" descr="Questions">
            <a:extLst>
              <a:ext uri="{FF2B5EF4-FFF2-40B4-BE49-F238E27FC236}">
                <a16:creationId xmlns:a16="http://schemas.microsoft.com/office/drawing/2014/main" id="{AEFC92CA-CD4B-4483-BAF9-194EEE1B3E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3225" y="1939974"/>
            <a:ext cx="2750998" cy="2750998"/>
          </a:xfrm>
          <a:prstGeom prst="rect">
            <a:avLst/>
          </a:prstGeom>
        </p:spPr>
      </p:pic>
      <p:pic>
        <p:nvPicPr>
          <p:cNvPr id="12" name="Graphic 11" descr="Questions">
            <a:extLst>
              <a:ext uri="{FF2B5EF4-FFF2-40B4-BE49-F238E27FC236}">
                <a16:creationId xmlns:a16="http://schemas.microsoft.com/office/drawing/2014/main" id="{48EF3525-ED0A-4E79-9DD1-919E035350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483" y="1962479"/>
            <a:ext cx="2647950" cy="2647950"/>
          </a:xfrm>
          <a:prstGeom prst="rect">
            <a:avLst/>
          </a:prstGeom>
        </p:spPr>
      </p:pic>
      <p:pic>
        <p:nvPicPr>
          <p:cNvPr id="13" name="Graphic 12" descr="Questions">
            <a:extLst>
              <a:ext uri="{FF2B5EF4-FFF2-40B4-BE49-F238E27FC236}">
                <a16:creationId xmlns:a16="http://schemas.microsoft.com/office/drawing/2014/main" id="{C6B0B0A0-B406-46FB-AAF8-E45237B798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7419" y="1962479"/>
            <a:ext cx="2647950" cy="2647950"/>
          </a:xfrm>
          <a:prstGeom prst="rect">
            <a:avLst/>
          </a:prstGeom>
        </p:spPr>
      </p:pic>
      <p:pic>
        <p:nvPicPr>
          <p:cNvPr id="14" name="Graphic 13" descr="Questions">
            <a:extLst>
              <a:ext uri="{FF2B5EF4-FFF2-40B4-BE49-F238E27FC236}">
                <a16:creationId xmlns:a16="http://schemas.microsoft.com/office/drawing/2014/main" id="{2B362F05-8CB9-4C48-A86B-5621F70BA4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64866" y="1916910"/>
            <a:ext cx="2647950" cy="2647950"/>
          </a:xfrm>
          <a:prstGeom prst="rect">
            <a:avLst/>
          </a:prstGeom>
        </p:spPr>
      </p:pic>
      <p:pic>
        <p:nvPicPr>
          <p:cNvPr id="15" name="Graphic 14" descr="Questions">
            <a:extLst>
              <a:ext uri="{FF2B5EF4-FFF2-40B4-BE49-F238E27FC236}">
                <a16:creationId xmlns:a16="http://schemas.microsoft.com/office/drawing/2014/main" id="{83D91F4C-B7B8-4718-9837-16EA35E15A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76631" y="1974949"/>
            <a:ext cx="2647950" cy="2647950"/>
          </a:xfrm>
          <a:prstGeom prst="rect">
            <a:avLst/>
          </a:prstGeom>
        </p:spPr>
      </p:pic>
    </p:spTree>
    <p:extLst>
      <p:ext uri="{BB962C8B-B14F-4D97-AF65-F5344CB8AC3E}">
        <p14:creationId xmlns:p14="http://schemas.microsoft.com/office/powerpoint/2010/main" val="277973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426720" y="385590"/>
            <a:ext cx="9950335" cy="758998"/>
          </a:xfrm>
        </p:spPr>
        <p:txBody>
          <a:bodyPr/>
          <a:lstStyle/>
          <a:p>
            <a:r>
              <a:rPr lang="en-GB" dirty="0"/>
              <a:t>Approved Suite of Probation Practitioner Toolkits (ASPPT)</a:t>
            </a:r>
          </a:p>
        </p:txBody>
      </p:sp>
      <p:sp>
        <p:nvSpPr>
          <p:cNvPr id="4" name="Slide Number Placeholder 3">
            <a:extLst>
              <a:ext uri="{FF2B5EF4-FFF2-40B4-BE49-F238E27FC236}">
                <a16:creationId xmlns:a16="http://schemas.microsoft.com/office/drawing/2014/main" id="{93C2B352-C833-4F02-B58D-84D62AF8B3C2}"/>
              </a:ext>
            </a:extLst>
          </p:cNvPr>
          <p:cNvSpPr>
            <a:spLocks noGrp="1"/>
          </p:cNvSpPr>
          <p:nvPr>
            <p:ph type="sldNum" sz="quarter" idx="12"/>
          </p:nvPr>
        </p:nvSpPr>
        <p:spPr>
          <a:xfrm>
            <a:off x="11596686" y="6296257"/>
            <a:ext cx="595313" cy="365125"/>
          </a:xfrm>
        </p:spPr>
        <p:txBody>
          <a:bodyPr/>
          <a:lstStyle/>
          <a:p>
            <a:fld id="{6BA6D896-E1CD-4198-B852-D6590D56DF76}" type="slidenum">
              <a:rPr lang="en-GB" smtClean="0">
                <a:solidFill>
                  <a:schemeClr val="bg1"/>
                </a:solidFill>
              </a:rPr>
              <a:pPr/>
              <a:t>11</a:t>
            </a:fld>
            <a:endParaRPr lang="en-GB" dirty="0">
              <a:solidFill>
                <a:schemeClr val="bg1"/>
              </a:solidFill>
            </a:endParaRPr>
          </a:p>
        </p:txBody>
      </p:sp>
      <p:sp>
        <p:nvSpPr>
          <p:cNvPr id="8" name="Rectangle 7">
            <a:extLst>
              <a:ext uri="{FF2B5EF4-FFF2-40B4-BE49-F238E27FC236}">
                <a16:creationId xmlns:a16="http://schemas.microsoft.com/office/drawing/2014/main" id="{AE94C03A-F6FE-4C34-B587-D3C80643E1CD}"/>
              </a:ext>
            </a:extLst>
          </p:cNvPr>
          <p:cNvSpPr/>
          <p:nvPr/>
        </p:nvSpPr>
        <p:spPr>
          <a:xfrm>
            <a:off x="193964" y="1129767"/>
            <a:ext cx="8340436" cy="5201424"/>
          </a:xfrm>
          <a:prstGeom prst="rect">
            <a:avLst/>
          </a:prstGeom>
        </p:spPr>
        <p:txBody>
          <a:bodyPr wrap="square">
            <a:spAutoFit/>
          </a:bodyPr>
          <a:lstStyle/>
          <a:p>
            <a:pPr>
              <a:tabLst>
                <a:tab pos="457200" algn="l"/>
              </a:tabLst>
            </a:pPr>
            <a:r>
              <a:rPr lang="en-GB" sz="1600" b="1" dirty="0">
                <a:ea typeface="Calibri" panose="020F0502020204030204" pitchFamily="34" charset="0"/>
              </a:rPr>
              <a:t>Implementation up to December – Need to Know </a:t>
            </a:r>
            <a:endParaRPr lang="en-GB" sz="1600" dirty="0">
              <a:ea typeface="Calibri" panose="020F0502020204030204" pitchFamily="34" charset="0"/>
            </a:endParaRPr>
          </a:p>
          <a:p>
            <a:pPr marL="342900" lvl="0" indent="-342900">
              <a:buFont typeface="Arial" panose="020B0604020202020204" pitchFamily="34" charset="0"/>
              <a:buChar char="•"/>
              <a:tabLst>
                <a:tab pos="457200" algn="l"/>
              </a:tabLst>
            </a:pPr>
            <a:endParaRPr lang="en-GB" sz="1600" dirty="0">
              <a:cs typeface="Calibri" panose="020F0502020204030204" pitchFamily="34" charset="0"/>
            </a:endParaRPr>
          </a:p>
          <a:p>
            <a:pPr marL="285750" lvl="0" indent="-285750">
              <a:buFont typeface="Arial" panose="020B0604020202020204" pitchFamily="34" charset="0"/>
              <a:buChar char="•"/>
            </a:pPr>
            <a:r>
              <a:rPr lang="en-GB" sz="1500" dirty="0"/>
              <a:t>The implementation phase for the ASPPT runs to the end of December. From January 2022 all toolkits delivery will be from materials contained within the ASPPT</a:t>
            </a:r>
          </a:p>
          <a:p>
            <a:pPr marL="285750" lvl="0" indent="-285750">
              <a:buFont typeface="Arial" panose="020B0604020202020204" pitchFamily="34" charset="0"/>
              <a:buChar char="•"/>
            </a:pPr>
            <a:endParaRPr lang="en-GB" sz="1500" dirty="0"/>
          </a:p>
          <a:p>
            <a:pPr marL="285750" lvl="0" indent="-285750">
              <a:buFont typeface="Arial" panose="020B0604020202020204" pitchFamily="34" charset="0"/>
              <a:buChar char="•"/>
            </a:pPr>
            <a:r>
              <a:rPr lang="en-GB" sz="1500" dirty="0"/>
              <a:t>Ahead of December, your region will be identifying any existing cases where non-approved toolkits are being delivered and finish this work and/or switch over to delivery from materials within the ASPPT</a:t>
            </a:r>
          </a:p>
          <a:p>
            <a:pPr marL="285750" lvl="0" indent="-285750">
              <a:buFont typeface="Arial" panose="020B0604020202020204" pitchFamily="34" charset="0"/>
              <a:buChar char="•"/>
            </a:pPr>
            <a:endParaRPr lang="en-GB" sz="1500" dirty="0"/>
          </a:p>
          <a:p>
            <a:pPr marL="285750" lvl="0" indent="-285750">
              <a:buFont typeface="Arial" panose="020B0604020202020204" pitchFamily="34" charset="0"/>
              <a:buChar char="•"/>
            </a:pPr>
            <a:r>
              <a:rPr lang="en-GB" sz="1500" dirty="0"/>
              <a:t>The temporary ‘Non-Approved Toolkit NSI, plus the non-approved Murmur to Murder and Diversity Awareness and Prejudice Programme (DAPP) NSI recording options will be removed from </a:t>
            </a:r>
            <a:r>
              <a:rPr lang="en-GB" sz="1500" dirty="0" err="1"/>
              <a:t>Ndelius</a:t>
            </a:r>
            <a:r>
              <a:rPr lang="en-GB" sz="1500" dirty="0"/>
              <a:t> after 31 December 2021</a:t>
            </a:r>
          </a:p>
          <a:p>
            <a:pPr marL="285750" lvl="0" indent="-285750">
              <a:buFont typeface="Arial" panose="020B0604020202020204" pitchFamily="34" charset="0"/>
              <a:buChar char="•"/>
            </a:pPr>
            <a:endParaRPr lang="en-GB" sz="1500" dirty="0"/>
          </a:p>
          <a:p>
            <a:pPr marL="285750" lvl="0" indent="-285750">
              <a:buFont typeface="Arial" panose="020B0604020202020204" pitchFamily="34" charset="0"/>
              <a:buChar char="•"/>
            </a:pPr>
            <a:r>
              <a:rPr lang="en-GB" sz="1500" dirty="0"/>
              <a:t>Probation Practitioners will need to close the above Non-Approved NSIs no later than 31 December 2021. After this date these NSIs will be automatically closed by the </a:t>
            </a:r>
            <a:r>
              <a:rPr lang="en-GB" sz="1500" dirty="0" err="1"/>
              <a:t>Ndelius</a:t>
            </a:r>
            <a:r>
              <a:rPr lang="en-GB" sz="1500" dirty="0"/>
              <a:t> Team</a:t>
            </a:r>
          </a:p>
          <a:p>
            <a:pPr marL="285750" lvl="0" indent="-285750">
              <a:buFont typeface="Arial" panose="020B0604020202020204" pitchFamily="34" charset="0"/>
              <a:buChar char="•"/>
            </a:pPr>
            <a:endParaRPr lang="en-GB" sz="1500" dirty="0"/>
          </a:p>
          <a:p>
            <a:pPr marL="285750" lvl="0" indent="-285750">
              <a:buFont typeface="Arial" panose="020B0604020202020204" pitchFamily="34" charset="0"/>
              <a:buChar char="•"/>
            </a:pPr>
            <a:r>
              <a:rPr lang="en-GB" sz="1500" dirty="0"/>
              <a:t>Continuation/new delivery and recording of non-approved toolkit materials will no longer be supported</a:t>
            </a:r>
          </a:p>
          <a:p>
            <a:pPr marL="285750" lvl="0" indent="-285750">
              <a:buFont typeface="Arial" panose="020B0604020202020204" pitchFamily="34" charset="0"/>
              <a:buChar char="•"/>
            </a:pPr>
            <a:endParaRPr lang="en-GB" sz="1500" dirty="0"/>
          </a:p>
          <a:p>
            <a:pPr marL="285750" lvl="0" indent="-285750">
              <a:buFont typeface="Arial" panose="020B0604020202020204" pitchFamily="34" charset="0"/>
              <a:buChar char="•"/>
            </a:pPr>
            <a:r>
              <a:rPr lang="en-GB" sz="1500" dirty="0"/>
              <a:t>You will see a note alerting you to the date of removal for these NSIs on the ‘maintenance banner’ within </a:t>
            </a:r>
            <a:r>
              <a:rPr lang="en-GB" sz="1500" dirty="0" err="1"/>
              <a:t>Ndelius</a:t>
            </a:r>
            <a:r>
              <a:rPr lang="en-GB" sz="1500" dirty="0"/>
              <a:t> this month and a supporting article placed in Probation News and Probation Hub</a:t>
            </a:r>
          </a:p>
        </p:txBody>
      </p:sp>
      <p:sp>
        <p:nvSpPr>
          <p:cNvPr id="10" name="Rectangle 9">
            <a:extLst>
              <a:ext uri="{FF2B5EF4-FFF2-40B4-BE49-F238E27FC236}">
                <a16:creationId xmlns:a16="http://schemas.microsoft.com/office/drawing/2014/main" id="{7759FED8-CD27-4A60-9186-172AAE5EBA01}"/>
              </a:ext>
            </a:extLst>
          </p:cNvPr>
          <p:cNvSpPr/>
          <p:nvPr/>
        </p:nvSpPr>
        <p:spPr>
          <a:xfrm>
            <a:off x="8930639" y="1129767"/>
            <a:ext cx="3067397" cy="4816703"/>
          </a:xfrm>
          <a:prstGeom prst="rect">
            <a:avLst/>
          </a:prstGeom>
          <a:solidFill>
            <a:schemeClr val="accent1">
              <a:lumMod val="20000"/>
              <a:lumOff val="80000"/>
            </a:schemeClr>
          </a:solidFill>
        </p:spPr>
        <p:txBody>
          <a:bodyPr wrap="square">
            <a:spAutoFit/>
          </a:bodyPr>
          <a:lstStyle/>
          <a:p>
            <a:r>
              <a:rPr lang="en-GB" sz="1600" b="1" dirty="0">
                <a:ea typeface="Calibri" panose="020F0502020204030204" pitchFamily="34" charset="0"/>
              </a:rPr>
              <a:t>Big Picture – Toolkits &amp; Structured Interventions as part of our reforms</a:t>
            </a:r>
            <a:endParaRPr lang="en-GB" sz="1600" dirty="0">
              <a:ea typeface="Calibri" panose="020F0502020204030204" pitchFamily="34" charset="0"/>
            </a:endParaRPr>
          </a:p>
          <a:p>
            <a:endParaRPr lang="en-GB" sz="1200" dirty="0"/>
          </a:p>
          <a:p>
            <a:r>
              <a:rPr lang="en-GB" sz="1300" dirty="0"/>
              <a:t>This forms part of our Target Operating Model. Our aspiration is to have available a range of in-house interventions:</a:t>
            </a:r>
          </a:p>
          <a:p>
            <a:endParaRPr lang="en-GB" sz="1300" dirty="0"/>
          </a:p>
          <a:p>
            <a:pPr marL="171450" lvl="0" indent="-171450">
              <a:buFont typeface="Arial" panose="020B0604020202020204" pitchFamily="34" charset="0"/>
              <a:buChar char="•"/>
            </a:pPr>
            <a:r>
              <a:rPr lang="en-GB" sz="1300" dirty="0"/>
              <a:t>Provision of sufficient local quality Unpaid Work placements</a:t>
            </a:r>
          </a:p>
          <a:p>
            <a:pPr marL="171450" lvl="0" indent="-171450">
              <a:buFont typeface="Arial" panose="020B0604020202020204" pitchFamily="34" charset="0"/>
              <a:buChar char="•"/>
            </a:pPr>
            <a:r>
              <a:rPr lang="en-GB" sz="1300" dirty="0"/>
              <a:t>A suite of Accredited Programmes </a:t>
            </a:r>
          </a:p>
          <a:p>
            <a:pPr marL="171450" lvl="0" indent="-171450">
              <a:buFont typeface="Arial" panose="020B0604020202020204" pitchFamily="34" charset="0"/>
              <a:buChar char="•"/>
            </a:pPr>
            <a:r>
              <a:rPr lang="en-GB" sz="1300" dirty="0"/>
              <a:t>A variety of Structured Interventions (approved by the National Effective Interventions Panel)</a:t>
            </a:r>
          </a:p>
          <a:p>
            <a:pPr marL="171450" lvl="0" indent="-171450">
              <a:buFont typeface="Arial" panose="020B0604020202020204" pitchFamily="34" charset="0"/>
              <a:buChar char="•"/>
            </a:pPr>
            <a:r>
              <a:rPr lang="en-GB" sz="1300" dirty="0"/>
              <a:t>A portfolio of approved toolkits (approved by the National Effective Interventions Panel)</a:t>
            </a:r>
          </a:p>
          <a:p>
            <a:pPr lvl="0">
              <a:spcAft>
                <a:spcPts val="0"/>
              </a:spcAft>
            </a:pPr>
            <a:endParaRPr lang="en-GB" sz="1300" dirty="0"/>
          </a:p>
          <a:p>
            <a:pPr lvl="0">
              <a:spcAft>
                <a:spcPts val="0"/>
              </a:spcAft>
            </a:pPr>
            <a:r>
              <a:rPr lang="en-GB" sz="1300" dirty="0"/>
              <a:t>Check out the </a:t>
            </a:r>
            <a:r>
              <a:rPr lang="en-GB" sz="1300" dirty="0">
                <a:hlinkClick r:id="rId2"/>
              </a:rPr>
              <a:t>Target Operating Model executive summary</a:t>
            </a:r>
            <a:r>
              <a:rPr lang="en-GB" sz="1300" dirty="0"/>
              <a:t> or the </a:t>
            </a:r>
            <a:r>
              <a:rPr lang="en-GB" sz="1300" dirty="0">
                <a:hlinkClick r:id="rId3"/>
              </a:rPr>
              <a:t>full operating model</a:t>
            </a:r>
            <a:r>
              <a:rPr lang="en-GB" sz="1300" dirty="0"/>
              <a:t> (page 93 for SIs and Toolkits)</a:t>
            </a:r>
            <a:endParaRPr lang="en-GB" sz="1300" dirty="0">
              <a:effectLst/>
              <a:ea typeface="Calibri" panose="020F0502020204030204" pitchFamily="34" charset="0"/>
            </a:endParaRPr>
          </a:p>
        </p:txBody>
      </p:sp>
    </p:spTree>
    <p:extLst>
      <p:ext uri="{BB962C8B-B14F-4D97-AF65-F5344CB8AC3E}">
        <p14:creationId xmlns:p14="http://schemas.microsoft.com/office/powerpoint/2010/main" val="115817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426720" y="385590"/>
            <a:ext cx="9950335" cy="758998"/>
          </a:xfrm>
        </p:spPr>
        <p:txBody>
          <a:bodyPr/>
          <a:lstStyle/>
          <a:p>
            <a:r>
              <a:rPr lang="en-GB" dirty="0"/>
              <a:t>Approved Suite of Probation Practitioner Toolkits (ASPPT)</a:t>
            </a:r>
          </a:p>
        </p:txBody>
      </p:sp>
      <p:sp>
        <p:nvSpPr>
          <p:cNvPr id="4" name="Slide Number Placeholder 3">
            <a:extLst>
              <a:ext uri="{FF2B5EF4-FFF2-40B4-BE49-F238E27FC236}">
                <a16:creationId xmlns:a16="http://schemas.microsoft.com/office/drawing/2014/main" id="{93C2B352-C833-4F02-B58D-84D62AF8B3C2}"/>
              </a:ext>
            </a:extLst>
          </p:cNvPr>
          <p:cNvSpPr>
            <a:spLocks noGrp="1"/>
          </p:cNvSpPr>
          <p:nvPr>
            <p:ph type="sldNum" sz="quarter" idx="12"/>
          </p:nvPr>
        </p:nvSpPr>
        <p:spPr>
          <a:xfrm>
            <a:off x="11596686" y="6296257"/>
            <a:ext cx="595313" cy="365125"/>
          </a:xfrm>
        </p:spPr>
        <p:txBody>
          <a:bodyPr/>
          <a:lstStyle/>
          <a:p>
            <a:fld id="{6BA6D896-E1CD-4198-B852-D6590D56DF76}" type="slidenum">
              <a:rPr lang="en-GB" smtClean="0">
                <a:solidFill>
                  <a:schemeClr val="bg1"/>
                </a:solidFill>
              </a:rPr>
              <a:pPr/>
              <a:t>12</a:t>
            </a:fld>
            <a:endParaRPr lang="en-GB" dirty="0">
              <a:solidFill>
                <a:schemeClr val="bg1"/>
              </a:solidFill>
            </a:endParaRPr>
          </a:p>
        </p:txBody>
      </p:sp>
      <p:sp>
        <p:nvSpPr>
          <p:cNvPr id="10" name="Rectangle 9">
            <a:extLst>
              <a:ext uri="{FF2B5EF4-FFF2-40B4-BE49-F238E27FC236}">
                <a16:creationId xmlns:a16="http://schemas.microsoft.com/office/drawing/2014/main" id="{7759FED8-CD27-4A60-9186-172AAE5EBA01}"/>
              </a:ext>
            </a:extLst>
          </p:cNvPr>
          <p:cNvSpPr/>
          <p:nvPr/>
        </p:nvSpPr>
        <p:spPr>
          <a:xfrm>
            <a:off x="8853055" y="1079975"/>
            <a:ext cx="3041287" cy="4770537"/>
          </a:xfrm>
          <a:prstGeom prst="rect">
            <a:avLst/>
          </a:prstGeom>
          <a:solidFill>
            <a:schemeClr val="accent1">
              <a:lumMod val="20000"/>
              <a:lumOff val="80000"/>
            </a:schemeClr>
          </a:solidFill>
        </p:spPr>
        <p:txBody>
          <a:bodyPr wrap="square">
            <a:spAutoFit/>
          </a:bodyPr>
          <a:lstStyle/>
          <a:p>
            <a:r>
              <a:rPr lang="en-GB" sz="1600" b="1" dirty="0">
                <a:ea typeface="Calibri" panose="020F0502020204030204" pitchFamily="34" charset="0"/>
              </a:rPr>
              <a:t>Toolkit development</a:t>
            </a:r>
            <a:endParaRPr lang="en-GB" sz="1600" dirty="0">
              <a:ea typeface="Calibri" panose="020F0502020204030204" pitchFamily="34" charset="0"/>
            </a:endParaRPr>
          </a:p>
          <a:p>
            <a:pPr lvl="0">
              <a:spcAft>
                <a:spcPts val="0"/>
              </a:spcAft>
            </a:pPr>
            <a:endParaRPr lang="en-GB" sz="1600" dirty="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600" dirty="0"/>
              <a:t>Approved toolkit developers will maintain and improve materials as required to ensure they remain responsive to your needs and those of People on Probation.</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No new toolkits are being developed except in exceptional circumstances at regional or national level, for example to respond to a swiftly emerging need that is not met by toolkits or other available offers</a:t>
            </a:r>
          </a:p>
          <a:p>
            <a:pPr lvl="0">
              <a:spcAft>
                <a:spcPts val="0"/>
              </a:spcAft>
            </a:pPr>
            <a:endParaRPr lang="en-GB" sz="1600" dirty="0">
              <a:effectLst/>
              <a:ea typeface="Calibri" panose="020F0502020204030204" pitchFamily="34" charset="0"/>
            </a:endParaRPr>
          </a:p>
        </p:txBody>
      </p:sp>
      <p:graphicFrame>
        <p:nvGraphicFramePr>
          <p:cNvPr id="5" name="Table 4">
            <a:extLst>
              <a:ext uri="{FF2B5EF4-FFF2-40B4-BE49-F238E27FC236}">
                <a16:creationId xmlns:a16="http://schemas.microsoft.com/office/drawing/2014/main" id="{983972C0-923B-4EF5-A594-7748C61F27EB}"/>
              </a:ext>
            </a:extLst>
          </p:cNvPr>
          <p:cNvGraphicFramePr>
            <a:graphicFrameLocks noGrp="1"/>
          </p:cNvGraphicFramePr>
          <p:nvPr/>
        </p:nvGraphicFramePr>
        <p:xfrm>
          <a:off x="362902" y="1079975"/>
          <a:ext cx="8268479" cy="5273293"/>
        </p:xfrm>
        <a:graphic>
          <a:graphicData uri="http://schemas.openxmlformats.org/drawingml/2006/table">
            <a:tbl>
              <a:tblPr firstRow="1" firstCol="1" bandRow="1">
                <a:tableStyleId>{5C22544A-7EE6-4342-B048-85BDC9FD1C3A}</a:tableStyleId>
              </a:tblPr>
              <a:tblGrid>
                <a:gridCol w="1426074">
                  <a:extLst>
                    <a:ext uri="{9D8B030D-6E8A-4147-A177-3AD203B41FA5}">
                      <a16:colId xmlns:a16="http://schemas.microsoft.com/office/drawing/2014/main" val="2989250344"/>
                    </a:ext>
                  </a:extLst>
                </a:gridCol>
                <a:gridCol w="5069671">
                  <a:extLst>
                    <a:ext uri="{9D8B030D-6E8A-4147-A177-3AD203B41FA5}">
                      <a16:colId xmlns:a16="http://schemas.microsoft.com/office/drawing/2014/main" val="2616296709"/>
                    </a:ext>
                  </a:extLst>
                </a:gridCol>
                <a:gridCol w="1772734">
                  <a:extLst>
                    <a:ext uri="{9D8B030D-6E8A-4147-A177-3AD203B41FA5}">
                      <a16:colId xmlns:a16="http://schemas.microsoft.com/office/drawing/2014/main" val="4220086155"/>
                    </a:ext>
                  </a:extLst>
                </a:gridCol>
              </a:tblGrid>
              <a:tr h="312047">
                <a:tc>
                  <a:txBody>
                    <a:bodyPr/>
                    <a:lstStyle/>
                    <a:p>
                      <a:pPr>
                        <a:spcAft>
                          <a:spcPts val="0"/>
                        </a:spcAft>
                      </a:pPr>
                      <a:r>
                        <a:rPr lang="en-GB" sz="1600" dirty="0">
                          <a:effectLst/>
                        </a:rPr>
                        <a:t>Activity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dirty="0">
                          <a:effectLst/>
                        </a:rPr>
                        <a:t>Current state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dirty="0">
                          <a:effectLst/>
                        </a:rPr>
                        <a:t>Go-Live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5757952"/>
                  </a:ext>
                </a:extLst>
              </a:tr>
              <a:tr h="1281905">
                <a:tc>
                  <a:txBody>
                    <a:bodyPr/>
                    <a:lstStyle/>
                    <a:p>
                      <a:pPr>
                        <a:spcAft>
                          <a:spcPts val="0"/>
                        </a:spcAft>
                      </a:pPr>
                      <a:r>
                        <a:rPr lang="en-GB" sz="1500">
                          <a:effectLst/>
                          <a:latin typeface="+mn-lt"/>
                        </a:rPr>
                        <a:t>The Approved Suite of Probation Practitioner Toolkits</a:t>
                      </a:r>
                      <a:endParaRPr lang="en-GB"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Aft>
                          <a:spcPts val="0"/>
                        </a:spcAft>
                        <a:buFont typeface="Arial" panose="020B0604020202020204" pitchFamily="34" charset="0"/>
                        <a:buChar char="•"/>
                      </a:pPr>
                      <a:r>
                        <a:rPr lang="en-GB" sz="1500" dirty="0">
                          <a:effectLst/>
                          <a:latin typeface="+mn-lt"/>
                        </a:rPr>
                        <a:t>Launched in June 2021 containing 7 approved toolkits </a:t>
                      </a:r>
                    </a:p>
                    <a:p>
                      <a:pPr marL="285750" lvl="0" indent="-285750">
                        <a:spcAft>
                          <a:spcPts val="0"/>
                        </a:spcAft>
                        <a:buFont typeface="Arial" panose="020B0604020202020204" pitchFamily="34" charset="0"/>
                        <a:buChar char="•"/>
                      </a:pPr>
                      <a:r>
                        <a:rPr lang="en-GB" sz="1500" dirty="0">
                          <a:effectLst/>
                          <a:latin typeface="+mn-lt"/>
                        </a:rPr>
                        <a:t>Since increased to 8 in October 2021 with Pathways for Change added</a:t>
                      </a:r>
                      <a:endParaRPr lang="en-GB"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500">
                          <a:effectLst/>
                          <a:latin typeface="+mn-lt"/>
                        </a:rPr>
                        <a:t>Can be found on EQuiP; </a:t>
                      </a:r>
                      <a:r>
                        <a:rPr lang="en-GB" sz="1500" u="sng">
                          <a:effectLst/>
                          <a:latin typeface="+mn-lt"/>
                          <a:hlinkClick r:id="rId2"/>
                        </a:rPr>
                        <a:t>EquiP process and guidance – RAR Toolkit </a:t>
                      </a:r>
                      <a:endParaRPr lang="en-GB" sz="15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5614211"/>
                  </a:ext>
                </a:extLst>
              </a:tr>
              <a:tr h="1531627">
                <a:tc>
                  <a:txBody>
                    <a:bodyPr/>
                    <a:lstStyle/>
                    <a:p>
                      <a:pPr>
                        <a:spcAft>
                          <a:spcPts val="0"/>
                        </a:spcAft>
                      </a:pPr>
                      <a:r>
                        <a:rPr lang="en-GB" sz="1500">
                          <a:effectLst/>
                          <a:latin typeface="+mn-lt"/>
                        </a:rPr>
                        <a:t>Former CRC Toolkits</a:t>
                      </a:r>
                      <a:endParaRPr lang="en-GB"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buFont typeface="Arial" panose="020B0604020202020204" pitchFamily="34" charset="0"/>
                        <a:buChar char="•"/>
                      </a:pPr>
                      <a:r>
                        <a:rPr lang="en-GB" sz="1500" kern="1200" dirty="0">
                          <a:solidFill>
                            <a:schemeClr val="dk1"/>
                          </a:solidFill>
                          <a:effectLst/>
                          <a:latin typeface="+mn-lt"/>
                          <a:ea typeface="+mn-ea"/>
                          <a:cs typeface="+mn-cs"/>
                        </a:rPr>
                        <a:t>Some are currently being revised and developed further</a:t>
                      </a:r>
                    </a:p>
                    <a:p>
                      <a:pPr marL="285750" lvl="0" indent="-285750">
                        <a:buFont typeface="Arial" panose="020B0604020202020204" pitchFamily="34" charset="0"/>
                        <a:buChar char="•"/>
                      </a:pPr>
                      <a:r>
                        <a:rPr lang="en-GB" sz="1500" kern="1200" dirty="0">
                          <a:solidFill>
                            <a:schemeClr val="dk1"/>
                          </a:solidFill>
                          <a:effectLst/>
                          <a:latin typeface="+mn-lt"/>
                          <a:ea typeface="+mn-ea"/>
                          <a:cs typeface="+mn-cs"/>
                        </a:rPr>
                        <a:t>These will be considered by the National Effective Interventions Panel process early next year</a:t>
                      </a:r>
                    </a:p>
                    <a:p>
                      <a:pPr marL="285750" lvl="0" indent="-285750">
                        <a:buFont typeface="Arial" panose="020B0604020202020204" pitchFamily="34" charset="0"/>
                        <a:buChar char="•"/>
                      </a:pPr>
                      <a:r>
                        <a:rPr lang="en-GB" sz="1500" kern="1200" dirty="0">
                          <a:solidFill>
                            <a:schemeClr val="dk1"/>
                          </a:solidFill>
                          <a:effectLst/>
                          <a:latin typeface="+mn-lt"/>
                          <a:ea typeface="+mn-ea"/>
                          <a:cs typeface="+mn-cs"/>
                        </a:rPr>
                        <a:t>If approved they will be included into the ASPPT as soon as possible thereafter</a:t>
                      </a:r>
                    </a:p>
                    <a:p>
                      <a:pPr marL="285750" lvl="0" indent="-285750">
                        <a:buFont typeface="Arial" panose="020B0604020202020204" pitchFamily="34" charset="0"/>
                        <a:buChar char="•"/>
                      </a:pPr>
                      <a:endParaRPr lang="en-GB" sz="1500" kern="1200" dirty="0">
                        <a:solidFill>
                          <a:schemeClr val="dk1"/>
                        </a:solidFill>
                        <a:effectLst/>
                        <a:latin typeface="+mn-lt"/>
                        <a:ea typeface="+mn-ea"/>
                        <a:cs typeface="+mn-cs"/>
                      </a:endParaRPr>
                    </a:p>
                  </a:txBody>
                  <a:tcPr marL="68580" marR="68580" marT="0" marB="0"/>
                </a:tc>
                <a:tc>
                  <a:txBody>
                    <a:bodyPr/>
                    <a:lstStyle/>
                    <a:p>
                      <a:pPr>
                        <a:spcAft>
                          <a:spcPts val="0"/>
                        </a:spcAft>
                      </a:pPr>
                      <a:r>
                        <a:rPr lang="en-GB" sz="1500" dirty="0">
                          <a:effectLst/>
                          <a:latin typeface="+mn-lt"/>
                        </a:rPr>
                        <a:t>2022 subject to approval</a:t>
                      </a:r>
                      <a:endParaRPr lang="en-GB"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1596916"/>
                  </a:ext>
                </a:extLst>
              </a:tr>
              <a:tr h="1094020">
                <a:tc>
                  <a:txBody>
                    <a:bodyPr/>
                    <a:lstStyle/>
                    <a:p>
                      <a:pPr>
                        <a:spcAft>
                          <a:spcPts val="0"/>
                        </a:spcAft>
                      </a:pPr>
                      <a:r>
                        <a:rPr lang="en-GB" sz="1500">
                          <a:effectLst/>
                          <a:latin typeface="+mn-lt"/>
                        </a:rPr>
                        <a:t>Women’s Toolkit</a:t>
                      </a:r>
                      <a:endParaRPr lang="en-GB"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buFont typeface="Arial" panose="020B0604020202020204" pitchFamily="34" charset="0"/>
                        <a:buChar char="•"/>
                      </a:pPr>
                      <a:r>
                        <a:rPr lang="en-GB" sz="1500" kern="1200" dirty="0">
                          <a:solidFill>
                            <a:schemeClr val="dk1"/>
                          </a:solidFill>
                          <a:effectLst/>
                          <a:latin typeface="+mn-lt"/>
                          <a:ea typeface="+mn-ea"/>
                          <a:cs typeface="+mn-cs"/>
                        </a:rPr>
                        <a:t>In the later stages of development and is expected to be considered by the National Effective Interventions Panel process early next year</a:t>
                      </a:r>
                    </a:p>
                    <a:p>
                      <a:pPr marL="285750" lvl="0" indent="-285750">
                        <a:buFont typeface="Arial" panose="020B0604020202020204" pitchFamily="34" charset="0"/>
                        <a:buChar char="•"/>
                      </a:pPr>
                      <a:r>
                        <a:rPr lang="en-GB" sz="1500" kern="1200" dirty="0">
                          <a:solidFill>
                            <a:schemeClr val="dk1"/>
                          </a:solidFill>
                          <a:effectLst/>
                          <a:latin typeface="+mn-lt"/>
                          <a:ea typeface="+mn-ea"/>
                          <a:cs typeface="+mn-cs"/>
                        </a:rPr>
                        <a:t>If approved it will be included into the ASPPT as soon as possible thereafter</a:t>
                      </a:r>
                    </a:p>
                  </a:txBody>
                  <a:tcPr marL="68580" marR="68580" marT="0" marB="0"/>
                </a:tc>
                <a:tc>
                  <a:txBody>
                    <a:bodyPr/>
                    <a:lstStyle/>
                    <a:p>
                      <a:pPr>
                        <a:spcAft>
                          <a:spcPts val="0"/>
                        </a:spcAft>
                      </a:pPr>
                      <a:r>
                        <a:rPr lang="en-GB" sz="1500" dirty="0">
                          <a:effectLst/>
                          <a:latin typeface="+mn-lt"/>
                        </a:rPr>
                        <a:t>Early 2022 subject </a:t>
                      </a:r>
                      <a:r>
                        <a:rPr lang="en-GB" sz="1500">
                          <a:effectLst/>
                          <a:latin typeface="+mn-lt"/>
                        </a:rPr>
                        <a:t>to approval</a:t>
                      </a:r>
                      <a:endParaRPr lang="en-GB" sz="15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0869707"/>
                  </a:ext>
                </a:extLst>
              </a:tr>
              <a:tr h="936141">
                <a:tc>
                  <a:txBody>
                    <a:bodyPr/>
                    <a:lstStyle/>
                    <a:p>
                      <a:pPr>
                        <a:spcAft>
                          <a:spcPts val="0"/>
                        </a:spcAft>
                      </a:pPr>
                      <a:r>
                        <a:rPr lang="en-GB" sz="1500">
                          <a:effectLst/>
                          <a:latin typeface="+mn-lt"/>
                        </a:rPr>
                        <a:t>Hate Crime Toolkits</a:t>
                      </a:r>
                      <a:endParaRPr lang="en-GB"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Aft>
                          <a:spcPts val="0"/>
                        </a:spcAft>
                        <a:buFont typeface="Arial" panose="020B0604020202020204" pitchFamily="34" charset="0"/>
                        <a:buChar char="•"/>
                      </a:pPr>
                      <a:r>
                        <a:rPr lang="en-GB" sz="1500" dirty="0">
                          <a:effectLst/>
                          <a:latin typeface="+mn-lt"/>
                        </a:rPr>
                        <a:t>No specific hate crime toolkit is being developed. Expect to see a resource pack launched later in 2022</a:t>
                      </a:r>
                      <a:endParaRPr lang="en-GB"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500" dirty="0">
                          <a:effectLst/>
                          <a:latin typeface="+mn-lt"/>
                        </a:rPr>
                        <a:t>2022 TBC</a:t>
                      </a:r>
                      <a:endParaRPr lang="en-GB"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4950437"/>
                  </a:ext>
                </a:extLst>
              </a:tr>
            </a:tbl>
          </a:graphicData>
        </a:graphic>
      </p:graphicFrame>
    </p:spTree>
    <p:extLst>
      <p:ext uri="{BB962C8B-B14F-4D97-AF65-F5344CB8AC3E}">
        <p14:creationId xmlns:p14="http://schemas.microsoft.com/office/powerpoint/2010/main" val="166802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426720" y="385590"/>
            <a:ext cx="11169966" cy="758998"/>
          </a:xfrm>
        </p:spPr>
        <p:txBody>
          <a:bodyPr/>
          <a:lstStyle/>
          <a:p>
            <a:r>
              <a:rPr lang="en-GB" dirty="0"/>
              <a:t>Approved Suite of Probation Practitioner Toolkits – Structured Interventions</a:t>
            </a:r>
          </a:p>
        </p:txBody>
      </p:sp>
      <p:sp>
        <p:nvSpPr>
          <p:cNvPr id="4" name="Slide Number Placeholder 3">
            <a:extLst>
              <a:ext uri="{FF2B5EF4-FFF2-40B4-BE49-F238E27FC236}">
                <a16:creationId xmlns:a16="http://schemas.microsoft.com/office/drawing/2014/main" id="{93C2B352-C833-4F02-B58D-84D62AF8B3C2}"/>
              </a:ext>
            </a:extLst>
          </p:cNvPr>
          <p:cNvSpPr>
            <a:spLocks noGrp="1"/>
          </p:cNvSpPr>
          <p:nvPr>
            <p:ph type="sldNum" sz="quarter" idx="12"/>
          </p:nvPr>
        </p:nvSpPr>
        <p:spPr>
          <a:xfrm>
            <a:off x="11596686" y="6296257"/>
            <a:ext cx="595313" cy="365125"/>
          </a:xfrm>
        </p:spPr>
        <p:txBody>
          <a:bodyPr/>
          <a:lstStyle/>
          <a:p>
            <a:fld id="{6BA6D896-E1CD-4198-B852-D6590D56DF76}" type="slidenum">
              <a:rPr lang="en-GB" smtClean="0">
                <a:solidFill>
                  <a:schemeClr val="bg1"/>
                </a:solidFill>
              </a:rPr>
              <a:pPr/>
              <a:t>13</a:t>
            </a:fld>
            <a:endParaRPr lang="en-GB" dirty="0">
              <a:solidFill>
                <a:schemeClr val="bg1"/>
              </a:solidFill>
            </a:endParaRPr>
          </a:p>
        </p:txBody>
      </p:sp>
      <p:sp>
        <p:nvSpPr>
          <p:cNvPr id="3" name="Rectangle 2">
            <a:extLst>
              <a:ext uri="{FF2B5EF4-FFF2-40B4-BE49-F238E27FC236}">
                <a16:creationId xmlns:a16="http://schemas.microsoft.com/office/drawing/2014/main" id="{2F077DFD-0ECC-4BD6-90FE-4FE513F726C3}"/>
              </a:ext>
            </a:extLst>
          </p:cNvPr>
          <p:cNvSpPr/>
          <p:nvPr/>
        </p:nvSpPr>
        <p:spPr>
          <a:xfrm>
            <a:off x="426720" y="1144588"/>
            <a:ext cx="3258589" cy="5078313"/>
          </a:xfrm>
          <a:prstGeom prst="rect">
            <a:avLst/>
          </a:prstGeom>
          <a:solidFill>
            <a:schemeClr val="accent1">
              <a:lumMod val="20000"/>
              <a:lumOff val="80000"/>
            </a:schemeClr>
          </a:solidFill>
        </p:spPr>
        <p:txBody>
          <a:bodyPr wrap="square">
            <a:spAutoFit/>
          </a:bodyPr>
          <a:lstStyle/>
          <a:p>
            <a:pPr>
              <a:spcAft>
                <a:spcPts val="0"/>
              </a:spcAft>
            </a:pPr>
            <a:r>
              <a:rPr lang="en-GB" b="1" dirty="0">
                <a:latin typeface="Calibri" panose="020F0502020204030204" pitchFamily="34" charset="0"/>
                <a:ea typeface="Calibri" panose="020F0502020204030204" pitchFamily="34" charset="0"/>
              </a:rPr>
              <a:t>Structured Interventions Update</a:t>
            </a:r>
            <a:endParaRPr lang="en-GB" dirty="0">
              <a:latin typeface="Calibri" panose="020F0502020204030204" pitchFamily="34" charset="0"/>
              <a:ea typeface="Calibri" panose="020F0502020204030204" pitchFamily="34" charset="0"/>
            </a:endParaRPr>
          </a:p>
          <a:p>
            <a:pPr>
              <a:spcAft>
                <a:spcPts val="0"/>
              </a:spcAft>
            </a:pPr>
            <a:r>
              <a:rPr lang="en-GB" dirty="0">
                <a:latin typeface="Calibri" panose="020F0502020204030204" pitchFamily="34" charset="0"/>
                <a:ea typeface="Calibri" panose="020F0502020204030204" pitchFamily="34" charset="0"/>
              </a:rPr>
              <a:t> </a:t>
            </a:r>
          </a:p>
          <a:p>
            <a:pPr marL="342900" lvl="0" indent="-342900">
              <a:spcAft>
                <a:spcPts val="0"/>
              </a:spcAft>
              <a:buFont typeface="Symbol" panose="05050102010706020507" pitchFamily="18" charset="2"/>
              <a:buChar char=""/>
            </a:pPr>
            <a:r>
              <a:rPr lang="en-GB" dirty="0">
                <a:ea typeface="Calibri" panose="020F0502020204030204" pitchFamily="34" charset="0"/>
              </a:rPr>
              <a:t>The Probation Reform Programme Team is working with regions to create an Approved Suite of Structured Interventions (SIs)</a:t>
            </a:r>
          </a:p>
          <a:p>
            <a:pPr marL="342900" lvl="0" indent="-342900">
              <a:spcAft>
                <a:spcPts val="0"/>
              </a:spcAft>
              <a:buFont typeface="Symbol" panose="05050102010706020507" pitchFamily="18" charset="2"/>
              <a:buChar char=""/>
            </a:pPr>
            <a:endParaRPr lang="en-GB" dirty="0">
              <a:ea typeface="Calibri" panose="020F0502020204030204" pitchFamily="34" charset="0"/>
            </a:endParaRPr>
          </a:p>
          <a:p>
            <a:pPr marL="342900" lvl="0" indent="-342900">
              <a:spcAft>
                <a:spcPts val="0"/>
              </a:spcAft>
              <a:buFont typeface="Symbol" panose="05050102010706020507" pitchFamily="18" charset="2"/>
              <a:buChar char=""/>
            </a:pPr>
            <a:r>
              <a:rPr lang="en-GB" dirty="0">
                <a:ea typeface="Calibri" panose="020F0502020204030204" pitchFamily="34" charset="0"/>
              </a:rPr>
              <a:t>Aim is to reduce the number of SIs via revision and amalgamation</a:t>
            </a:r>
          </a:p>
          <a:p>
            <a:pPr lvl="0">
              <a:spcAft>
                <a:spcPts val="0"/>
              </a:spcAft>
            </a:pPr>
            <a:endParaRPr lang="en-GB" dirty="0">
              <a:ea typeface="Calibri" panose="020F0502020204030204" pitchFamily="34" charset="0"/>
            </a:endParaRPr>
          </a:p>
          <a:p>
            <a:pPr marL="342900" lvl="0" indent="-342900">
              <a:spcAft>
                <a:spcPts val="0"/>
              </a:spcAft>
              <a:buFont typeface="Symbol" panose="05050102010706020507" pitchFamily="18" charset="2"/>
              <a:buChar char=""/>
            </a:pPr>
            <a:r>
              <a:rPr lang="en-GB" dirty="0">
                <a:ea typeface="Calibri" panose="020F0502020204030204" pitchFamily="34" charset="0"/>
              </a:rPr>
              <a:t>This work is intended to achieve the ambition of having 10 Structured Interventions available for delivery from April 2022</a:t>
            </a:r>
          </a:p>
        </p:txBody>
      </p:sp>
      <p:sp>
        <p:nvSpPr>
          <p:cNvPr id="6" name="Rectangle 5">
            <a:extLst>
              <a:ext uri="{FF2B5EF4-FFF2-40B4-BE49-F238E27FC236}">
                <a16:creationId xmlns:a16="http://schemas.microsoft.com/office/drawing/2014/main" id="{2D513B2D-BA6A-42D4-8C91-431794E91FA2}"/>
              </a:ext>
            </a:extLst>
          </p:cNvPr>
          <p:cNvSpPr/>
          <p:nvPr/>
        </p:nvSpPr>
        <p:spPr>
          <a:xfrm>
            <a:off x="4017818" y="1144588"/>
            <a:ext cx="6345382" cy="2031325"/>
          </a:xfrm>
          <a:prstGeom prst="rect">
            <a:avLst/>
          </a:prstGeom>
        </p:spPr>
        <p:txBody>
          <a:bodyPr wrap="square">
            <a:spAutoFit/>
          </a:bodyPr>
          <a:lstStyle/>
          <a:p>
            <a:pPr>
              <a:spcAft>
                <a:spcPts val="0"/>
              </a:spcAft>
              <a:tabLst>
                <a:tab pos="3352800" algn="l"/>
              </a:tabLst>
            </a:pPr>
            <a:r>
              <a:rPr lang="en-GB" b="1" dirty="0">
                <a:latin typeface="Arial" panose="020B0604020202020204" pitchFamily="34" charset="0"/>
                <a:ea typeface="Calibri" panose="020F0502020204030204" pitchFamily="34" charset="0"/>
              </a:rPr>
              <a:t>Further information can be found on the Probation Hub</a:t>
            </a:r>
            <a:endParaRPr lang="en-GB" u="sng" dirty="0">
              <a:solidFill>
                <a:srgbClr val="0000FF"/>
              </a:solidFill>
              <a:latin typeface="Arial" panose="020B0604020202020204" pitchFamily="34" charset="0"/>
              <a:ea typeface="Calibri" panose="020F0502020204030204" pitchFamily="34" charset="0"/>
              <a:hlinkClick r:id="rId2"/>
            </a:endParaRPr>
          </a:p>
          <a:p>
            <a:pPr>
              <a:spcAft>
                <a:spcPts val="0"/>
              </a:spcAft>
              <a:tabLst>
                <a:tab pos="3352800" algn="l"/>
              </a:tabLst>
            </a:pPr>
            <a:endParaRPr lang="en-GB" dirty="0">
              <a:solidFill>
                <a:srgbClr val="FF0000"/>
              </a:solidFill>
              <a:latin typeface="Calibri" panose="020F0502020204030204" pitchFamily="34" charset="0"/>
              <a:ea typeface="Calibri" panose="020F0502020204030204" pitchFamily="34" charset="0"/>
            </a:endParaRPr>
          </a:p>
          <a:p>
            <a:pPr>
              <a:spcAft>
                <a:spcPts val="0"/>
              </a:spcAft>
              <a:tabLst>
                <a:tab pos="3352800" algn="l"/>
              </a:tabLst>
            </a:pPr>
            <a:r>
              <a:rPr lang="en-GB" b="1" dirty="0">
                <a:latin typeface="Calibri" panose="020F0502020204030204" pitchFamily="34" charset="0"/>
                <a:ea typeface="Calibri" panose="020F0502020204030204" pitchFamily="34" charset="0"/>
              </a:rPr>
              <a:t>Delivering our services – </a:t>
            </a:r>
            <a:r>
              <a:rPr lang="en-GB" b="1" dirty="0">
                <a:latin typeface="Calibri" panose="020F0502020204030204" pitchFamily="34" charset="0"/>
                <a:ea typeface="Calibri" panose="020F0502020204030204" pitchFamily="34" charset="0"/>
                <a:hlinkClick r:id="rId3"/>
              </a:rPr>
              <a:t>Sentence Management</a:t>
            </a:r>
            <a:endParaRPr lang="en-GB" b="1" dirty="0">
              <a:latin typeface="Calibri" panose="020F0502020204030204" pitchFamily="34" charset="0"/>
              <a:ea typeface="Calibri" panose="020F0502020204030204" pitchFamily="34" charset="0"/>
            </a:endParaRPr>
          </a:p>
          <a:p>
            <a:pPr>
              <a:spcAft>
                <a:spcPts val="0"/>
              </a:spcAft>
              <a:tabLst>
                <a:tab pos="3352800" algn="l"/>
              </a:tabLst>
            </a:pPr>
            <a:r>
              <a:rPr lang="en-GB" b="1" dirty="0">
                <a:latin typeface="Calibri" panose="020F0502020204030204" pitchFamily="34" charset="0"/>
                <a:ea typeface="Calibri" panose="020F0502020204030204" pitchFamily="34" charset="0"/>
              </a:rPr>
              <a:t>Delivering our services – </a:t>
            </a:r>
            <a:r>
              <a:rPr lang="en-GB" b="1" dirty="0">
                <a:latin typeface="Calibri" panose="020F0502020204030204" pitchFamily="34" charset="0"/>
                <a:ea typeface="Calibri" panose="020F0502020204030204" pitchFamily="34" charset="0"/>
                <a:hlinkClick r:id="rId2"/>
              </a:rPr>
              <a:t>Interventions</a:t>
            </a:r>
            <a:r>
              <a:rPr lang="en-GB" b="1" dirty="0">
                <a:latin typeface="Calibri" panose="020F0502020204030204" pitchFamily="34" charset="0"/>
                <a:ea typeface="Calibri" panose="020F0502020204030204" pitchFamily="34" charset="0"/>
              </a:rPr>
              <a:t> </a:t>
            </a:r>
          </a:p>
          <a:p>
            <a:pPr>
              <a:spcAft>
                <a:spcPts val="0"/>
              </a:spcAft>
              <a:tabLst>
                <a:tab pos="3352800" algn="l"/>
              </a:tabLst>
            </a:pPr>
            <a:endParaRPr lang="en-GB" dirty="0">
              <a:solidFill>
                <a:srgbClr val="FF0000"/>
              </a:solidFill>
              <a:latin typeface="Calibri" panose="020F0502020204030204" pitchFamily="34" charset="0"/>
              <a:ea typeface="Calibri" panose="020F0502020204030204" pitchFamily="34" charset="0"/>
            </a:endParaRPr>
          </a:p>
          <a:p>
            <a:pPr>
              <a:spcAft>
                <a:spcPts val="0"/>
              </a:spcAft>
              <a:tabLst>
                <a:tab pos="3352800" algn="l"/>
              </a:tabLst>
            </a:pPr>
            <a:endParaRPr lang="en-GB" dirty="0">
              <a:solidFill>
                <a:srgbClr val="FF0000"/>
              </a:solidFill>
              <a:latin typeface="Calibri" panose="020F0502020204030204" pitchFamily="34" charset="0"/>
              <a:ea typeface="Calibri" panose="020F0502020204030204" pitchFamily="34" charset="0"/>
            </a:endParaRPr>
          </a:p>
          <a:p>
            <a:pPr>
              <a:spcAft>
                <a:spcPts val="0"/>
              </a:spcAft>
              <a:tabLst>
                <a:tab pos="3352800" algn="l"/>
              </a:tabLst>
            </a:pPr>
            <a:endParaRPr lang="en-GB"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E0BE3281-3631-42A4-B5D2-37401561E7C1}"/>
              </a:ext>
            </a:extLst>
          </p:cNvPr>
          <p:cNvSpPr/>
          <p:nvPr/>
        </p:nvSpPr>
        <p:spPr>
          <a:xfrm>
            <a:off x="3995866" y="5299571"/>
            <a:ext cx="4031673" cy="923330"/>
          </a:xfrm>
          <a:prstGeom prst="rect">
            <a:avLst/>
          </a:prstGeom>
        </p:spPr>
        <p:txBody>
          <a:bodyPr wrap="square">
            <a:spAutoFit/>
          </a:bodyPr>
          <a:lstStyle/>
          <a:p>
            <a:pPr>
              <a:spcAft>
                <a:spcPts val="0"/>
              </a:spcAft>
              <a:tabLst>
                <a:tab pos="3352800" algn="l"/>
              </a:tabLst>
            </a:pPr>
            <a:r>
              <a:rPr lang="en-GB" b="1" dirty="0">
                <a:latin typeface="Calibri" panose="020F0502020204030204" pitchFamily="34" charset="0"/>
                <a:ea typeface="Calibri" panose="020F0502020204030204" pitchFamily="34" charset="0"/>
              </a:rPr>
              <a:t>Speak to your line manager about what these changes mean for you and your region</a:t>
            </a:r>
          </a:p>
        </p:txBody>
      </p:sp>
      <p:pic>
        <p:nvPicPr>
          <p:cNvPr id="7" name="Picture 6">
            <a:extLst>
              <a:ext uri="{FF2B5EF4-FFF2-40B4-BE49-F238E27FC236}">
                <a16:creationId xmlns:a16="http://schemas.microsoft.com/office/drawing/2014/main" id="{6EE0BB7D-4F3F-4B92-82F0-C3C7F17BD2C4}"/>
              </a:ext>
            </a:extLst>
          </p:cNvPr>
          <p:cNvPicPr>
            <a:picLocks noChangeAspect="1"/>
          </p:cNvPicPr>
          <p:nvPr/>
        </p:nvPicPr>
        <p:blipFill>
          <a:blip r:embed="rId4"/>
          <a:srcRect/>
          <a:stretch/>
        </p:blipFill>
        <p:spPr>
          <a:xfrm>
            <a:off x="5665446" y="2423330"/>
            <a:ext cx="5957673" cy="3231442"/>
          </a:xfrm>
          <a:prstGeom prst="rect">
            <a:avLst/>
          </a:prstGeom>
        </p:spPr>
      </p:pic>
    </p:spTree>
    <p:extLst>
      <p:ext uri="{BB962C8B-B14F-4D97-AF65-F5344CB8AC3E}">
        <p14:creationId xmlns:p14="http://schemas.microsoft.com/office/powerpoint/2010/main" val="342057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398145" y="252240"/>
            <a:ext cx="11446191" cy="758998"/>
          </a:xfrm>
        </p:spPr>
        <p:txBody>
          <a:bodyPr/>
          <a:lstStyle/>
          <a:p>
            <a:r>
              <a:rPr lang="en-GB" dirty="0"/>
              <a:t>Short explainers on CRS / CFO services</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426718" y="1068388"/>
            <a:ext cx="5012057" cy="5461172"/>
          </a:xfrm>
        </p:spPr>
        <p:txBody>
          <a:bodyPr/>
          <a:lstStyle/>
          <a:p>
            <a:r>
              <a:rPr lang="en-GB" sz="2000" b="1" dirty="0"/>
              <a:t>Choosing commissioned rehabilitative services, co financing services or both</a:t>
            </a:r>
            <a:endParaRPr lang="en-GB" sz="2000" dirty="0"/>
          </a:p>
          <a:p>
            <a:pPr marL="285750" lvl="0" indent="-285750">
              <a:buFont typeface="Arial" panose="020B0604020202020204" pitchFamily="34" charset="0"/>
              <a:buChar char="•"/>
            </a:pPr>
            <a:r>
              <a:rPr lang="en-GB" sz="1800" dirty="0"/>
              <a:t>Region specific CRS / CFO explainers are now available, highlighting the different services on offer through CRS </a:t>
            </a:r>
            <a:r>
              <a:rPr lang="en-GB" sz="1800"/>
              <a:t>and CFO:  </a:t>
            </a:r>
            <a:r>
              <a:rPr lang="en-GB" sz="1800" dirty="0"/>
              <a:t>CFO3 and CFO Activity Hubs</a:t>
            </a:r>
          </a:p>
          <a:p>
            <a:pPr marL="285750" lvl="0" indent="-285750">
              <a:buFont typeface="Arial" panose="020B0604020202020204" pitchFamily="34" charset="0"/>
              <a:buChar char="•"/>
            </a:pPr>
            <a:r>
              <a:rPr lang="en-GB" sz="1800" dirty="0"/>
              <a:t>Online leaflets illustrate how CFO and CRS complement each other, the differences and when each service may be needed</a:t>
            </a:r>
          </a:p>
          <a:p>
            <a:pPr marL="285750" lvl="0" indent="-285750">
              <a:buFont typeface="Arial" panose="020B0604020202020204" pitchFamily="34" charset="0"/>
              <a:buChar char="•"/>
            </a:pPr>
            <a:r>
              <a:rPr lang="en-GB" sz="1800" dirty="0"/>
              <a:t>Provide guidance on referrals and key contact details </a:t>
            </a:r>
          </a:p>
          <a:p>
            <a:pPr marL="285750" lvl="0" indent="-285750">
              <a:buFont typeface="Arial" panose="020B0604020202020204" pitchFamily="34" charset="0"/>
              <a:buChar char="•"/>
            </a:pPr>
            <a:r>
              <a:rPr lang="en-GB" sz="1800" dirty="0"/>
              <a:t>Click on </a:t>
            </a:r>
            <a:r>
              <a:rPr lang="en-GB" sz="1800" u="sng" dirty="0">
                <a:hlinkClick r:id="rId2"/>
              </a:rPr>
              <a:t>the Probation Hub </a:t>
            </a:r>
            <a:r>
              <a:rPr lang="en-GB" sz="1800" dirty="0"/>
              <a:t>for FAQ and access to your region specific explainer </a:t>
            </a:r>
          </a:p>
          <a:p>
            <a:pPr lvl="0"/>
            <a:endParaRPr lang="en-GB" sz="2000" u="sng" dirty="0"/>
          </a:p>
          <a:p>
            <a:pPr lvl="0" algn="ctr"/>
            <a:r>
              <a:rPr lang="en-GB" sz="2000" b="1" dirty="0">
                <a:solidFill>
                  <a:schemeClr val="accent1"/>
                </a:solidFill>
              </a:rPr>
              <a:t>Talk with your team about what these services mean for you</a:t>
            </a:r>
          </a:p>
        </p:txBody>
      </p:sp>
      <p:sp>
        <p:nvSpPr>
          <p:cNvPr id="4" name="Slide Number Placeholder 3">
            <a:extLst>
              <a:ext uri="{FF2B5EF4-FFF2-40B4-BE49-F238E27FC236}">
                <a16:creationId xmlns:a16="http://schemas.microsoft.com/office/drawing/2014/main" id="{93C2B352-C833-4F02-B58D-84D62AF8B3C2}"/>
              </a:ext>
            </a:extLst>
          </p:cNvPr>
          <p:cNvSpPr>
            <a:spLocks noGrp="1"/>
          </p:cNvSpPr>
          <p:nvPr>
            <p:ph type="sldNum" sz="quarter" idx="12"/>
          </p:nvPr>
        </p:nvSpPr>
        <p:spPr>
          <a:xfrm>
            <a:off x="11596686" y="6296257"/>
            <a:ext cx="595313" cy="365125"/>
          </a:xfrm>
        </p:spPr>
        <p:txBody>
          <a:bodyPr/>
          <a:lstStyle/>
          <a:p>
            <a:fld id="{6BA6D896-E1CD-4198-B852-D6590D56DF76}" type="slidenum">
              <a:rPr lang="en-GB" smtClean="0">
                <a:solidFill>
                  <a:schemeClr val="bg1"/>
                </a:solidFill>
              </a:rPr>
              <a:pPr/>
              <a:t>14</a:t>
            </a:fld>
            <a:endParaRPr lang="en-GB" dirty="0">
              <a:solidFill>
                <a:schemeClr val="bg1"/>
              </a:solidFill>
            </a:endParaRPr>
          </a:p>
        </p:txBody>
      </p:sp>
      <p:sp>
        <p:nvSpPr>
          <p:cNvPr id="11" name="Rectangle 10">
            <a:extLst>
              <a:ext uri="{FF2B5EF4-FFF2-40B4-BE49-F238E27FC236}">
                <a16:creationId xmlns:a16="http://schemas.microsoft.com/office/drawing/2014/main" id="{D29A2771-B51E-488C-AD37-636DED183EC8}"/>
              </a:ext>
            </a:extLst>
          </p:cNvPr>
          <p:cNvSpPr/>
          <p:nvPr/>
        </p:nvSpPr>
        <p:spPr>
          <a:xfrm>
            <a:off x="5743575" y="1144588"/>
            <a:ext cx="6270038" cy="1521314"/>
          </a:xfrm>
          <a:prstGeom prst="rect">
            <a:avLst/>
          </a:prstGeom>
          <a:solidFill>
            <a:srgbClr val="339966"/>
          </a:solidFill>
        </p:spPr>
        <p:txBody>
          <a:bodyPr wrap="square">
            <a:spAutoFit/>
          </a:bodyPr>
          <a:lstStyle/>
          <a:p>
            <a:pPr>
              <a:lnSpc>
                <a:spcPct val="106000"/>
              </a:lnSpc>
              <a:spcAft>
                <a:spcPts val="800"/>
              </a:spcAft>
            </a:pPr>
            <a:r>
              <a:rPr lang="en-GB" b="1" dirty="0">
                <a:solidFill>
                  <a:schemeClr val="bg1"/>
                </a:solidFill>
                <a:ea typeface="Calibri" panose="020F0502020204030204" pitchFamily="34" charset="0"/>
                <a:cs typeface="Times New Roman" panose="02020603050405020304" pitchFamily="18" charset="0"/>
              </a:rPr>
              <a:t>HMPPS co funding organisation:  CFO and CFO3 </a:t>
            </a:r>
            <a:endParaRPr lang="en-GB" dirty="0">
              <a:solidFill>
                <a:schemeClr val="bg1"/>
              </a:solidFill>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en-GB" sz="1600" dirty="0">
                <a:solidFill>
                  <a:schemeClr val="bg1"/>
                </a:solidFill>
                <a:ea typeface="Calibri" panose="020F0502020204030204" pitchFamily="34" charset="0"/>
                <a:cs typeface="Times New Roman" panose="02020603050405020304" pitchFamily="18" charset="0"/>
              </a:rPr>
              <a:t>HMPPS CFO is a dedicated co financing organisation </a:t>
            </a:r>
          </a:p>
          <a:p>
            <a:pPr marL="342900" lvl="0" indent="-342900">
              <a:lnSpc>
                <a:spcPct val="106000"/>
              </a:lnSpc>
              <a:spcAft>
                <a:spcPts val="800"/>
              </a:spcAft>
              <a:buFont typeface="Symbol" panose="05050102010706020507" pitchFamily="18" charset="2"/>
              <a:buChar char=""/>
            </a:pPr>
            <a:r>
              <a:rPr lang="en-GB" sz="1600" dirty="0">
                <a:solidFill>
                  <a:schemeClr val="bg1"/>
                </a:solidFill>
                <a:ea typeface="Calibri" panose="020F0502020204030204" pitchFamily="34" charset="0"/>
                <a:cs typeface="Times New Roman" panose="02020603050405020304" pitchFamily="18" charset="0"/>
              </a:rPr>
              <a:t>CFO3 is the name of the current programme and targets offenders who have difficulty accessing current mainstream services</a:t>
            </a:r>
          </a:p>
        </p:txBody>
      </p:sp>
      <p:sp>
        <p:nvSpPr>
          <p:cNvPr id="12" name="Rectangle 11">
            <a:extLst>
              <a:ext uri="{FF2B5EF4-FFF2-40B4-BE49-F238E27FC236}">
                <a16:creationId xmlns:a16="http://schemas.microsoft.com/office/drawing/2014/main" id="{ACBF0A2B-41F8-4D0E-A7B6-58CF25795442}"/>
              </a:ext>
            </a:extLst>
          </p:cNvPr>
          <p:cNvSpPr/>
          <p:nvPr/>
        </p:nvSpPr>
        <p:spPr>
          <a:xfrm>
            <a:off x="5743575" y="2731010"/>
            <a:ext cx="6270038" cy="1774845"/>
          </a:xfrm>
          <a:prstGeom prst="rect">
            <a:avLst/>
          </a:prstGeom>
          <a:solidFill>
            <a:srgbClr val="0099CC"/>
          </a:solidFill>
        </p:spPr>
        <p:txBody>
          <a:bodyPr wrap="square">
            <a:spAutoFit/>
          </a:bodyPr>
          <a:lstStyle/>
          <a:p>
            <a:pPr>
              <a:lnSpc>
                <a:spcPct val="106000"/>
              </a:lnSpc>
              <a:spcAft>
                <a:spcPts val="800"/>
              </a:spcAft>
            </a:pPr>
            <a:r>
              <a:rPr lang="en-GB" b="1" dirty="0">
                <a:solidFill>
                  <a:schemeClr val="bg1"/>
                </a:solidFill>
                <a:ea typeface="Calibri" panose="020F0502020204030204" pitchFamily="34" charset="0"/>
                <a:cs typeface="Times New Roman" panose="02020603050405020304" pitchFamily="18" charset="0"/>
              </a:rPr>
              <a:t>CFO Activity Hubs</a:t>
            </a:r>
            <a:endParaRPr lang="en-GB" dirty="0">
              <a:solidFill>
                <a:schemeClr val="bg1"/>
              </a:solidFill>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en-GB" sz="1600" dirty="0">
                <a:solidFill>
                  <a:schemeClr val="bg1"/>
                </a:solidFill>
                <a:ea typeface="Calibri" panose="020F0502020204030204" pitchFamily="34" charset="0"/>
                <a:cs typeface="Times New Roman" panose="02020603050405020304" pitchFamily="18" charset="0"/>
              </a:rPr>
              <a:t>Provide a safe space for ex offenders to build healthier, more stable and fulfilling lives </a:t>
            </a:r>
          </a:p>
          <a:p>
            <a:pPr marL="342900" lvl="0" indent="-342900">
              <a:lnSpc>
                <a:spcPct val="106000"/>
              </a:lnSpc>
              <a:spcAft>
                <a:spcPts val="800"/>
              </a:spcAft>
              <a:buFont typeface="Symbol" panose="05050102010706020507" pitchFamily="18" charset="2"/>
              <a:buChar char=""/>
            </a:pPr>
            <a:r>
              <a:rPr lang="en-GB" sz="1600" dirty="0">
                <a:solidFill>
                  <a:schemeClr val="bg1"/>
                </a:solidFill>
                <a:ea typeface="Calibri" panose="020F0502020204030204" pitchFamily="34" charset="0"/>
                <a:cs typeface="Times New Roman" panose="02020603050405020304" pitchFamily="18" charset="0"/>
              </a:rPr>
              <a:t>Offer a safe space to learn, develop new skills and meet new people by linking community engagement activities with key support</a:t>
            </a:r>
          </a:p>
        </p:txBody>
      </p:sp>
      <p:sp>
        <p:nvSpPr>
          <p:cNvPr id="13" name="Rectangle 12">
            <a:extLst>
              <a:ext uri="{FF2B5EF4-FFF2-40B4-BE49-F238E27FC236}">
                <a16:creationId xmlns:a16="http://schemas.microsoft.com/office/drawing/2014/main" id="{516B22CB-7E59-41A5-B772-EDDCE1A0103D}"/>
              </a:ext>
            </a:extLst>
          </p:cNvPr>
          <p:cNvSpPr/>
          <p:nvPr/>
        </p:nvSpPr>
        <p:spPr>
          <a:xfrm>
            <a:off x="5743575" y="4578401"/>
            <a:ext cx="6270038" cy="1513876"/>
          </a:xfrm>
          <a:prstGeom prst="rect">
            <a:avLst/>
          </a:prstGeom>
          <a:solidFill>
            <a:schemeClr val="accent1"/>
          </a:solidFill>
        </p:spPr>
        <p:txBody>
          <a:bodyPr wrap="square">
            <a:spAutoFit/>
          </a:bodyPr>
          <a:lstStyle/>
          <a:p>
            <a:pPr>
              <a:lnSpc>
                <a:spcPct val="106000"/>
              </a:lnSpc>
              <a:spcAft>
                <a:spcPts val="800"/>
              </a:spcAft>
            </a:pPr>
            <a:r>
              <a:rPr lang="en-GB" b="1" dirty="0">
                <a:solidFill>
                  <a:schemeClr val="bg1"/>
                </a:solidFill>
                <a:ea typeface="Calibri" panose="020F0502020204030204" pitchFamily="34" charset="0"/>
                <a:cs typeface="Times New Roman" panose="02020603050405020304" pitchFamily="18" charset="0"/>
              </a:rPr>
              <a:t>Commissioned Rehabilitative Services (CRS) </a:t>
            </a:r>
            <a:endParaRPr lang="en-GB" dirty="0">
              <a:solidFill>
                <a:schemeClr val="bg1"/>
              </a:solidFill>
              <a:ea typeface="Calibri" panose="020F0502020204030204" pitchFamily="34" charset="0"/>
              <a:cs typeface="Times New Roman" panose="02020603050405020304" pitchFamily="18" charset="0"/>
            </a:endParaRPr>
          </a:p>
          <a:p>
            <a:pPr marL="285750" indent="-285750">
              <a:lnSpc>
                <a:spcPct val="106000"/>
              </a:lnSpc>
              <a:spcAft>
                <a:spcPts val="800"/>
              </a:spcAft>
              <a:buFont typeface="Arial" panose="020B0604020202020204" pitchFamily="34" charset="0"/>
              <a:buChar char="•"/>
            </a:pPr>
            <a:r>
              <a:rPr lang="en-GB" sz="1600" dirty="0">
                <a:solidFill>
                  <a:schemeClr val="bg1"/>
                </a:solidFill>
                <a:ea typeface="Calibri" panose="020F0502020204030204" pitchFamily="34" charset="0"/>
                <a:cs typeface="Times New Roman" panose="02020603050405020304" pitchFamily="18" charset="0"/>
              </a:rPr>
              <a:t>A range of services available from specialist external providers to meet key areas of rehabilitative need, including: Accommodation;  Employment, Training and Education; Personal Wellbeing;  and Women’s Services</a:t>
            </a:r>
          </a:p>
        </p:txBody>
      </p:sp>
      <p:sp>
        <p:nvSpPr>
          <p:cNvPr id="14" name="Rectangle 13">
            <a:extLst>
              <a:ext uri="{FF2B5EF4-FFF2-40B4-BE49-F238E27FC236}">
                <a16:creationId xmlns:a16="http://schemas.microsoft.com/office/drawing/2014/main" id="{253D9F24-87CA-4B15-8DF6-4266511C04F5}"/>
              </a:ext>
            </a:extLst>
          </p:cNvPr>
          <p:cNvSpPr/>
          <p:nvPr/>
        </p:nvSpPr>
        <p:spPr>
          <a:xfrm>
            <a:off x="10262886" y="615809"/>
            <a:ext cx="1824538" cy="395429"/>
          </a:xfrm>
          <a:prstGeom prst="rect">
            <a:avLst/>
          </a:prstGeom>
        </p:spPr>
        <p:txBody>
          <a:bodyPr wrap="none">
            <a:spAutoFit/>
          </a:bodyPr>
          <a:lstStyle/>
          <a:p>
            <a:pPr>
              <a:lnSpc>
                <a:spcPct val="106000"/>
              </a:lnSpc>
              <a:spcAft>
                <a:spcPts val="800"/>
              </a:spcAft>
            </a:pPr>
            <a:r>
              <a:rPr lang="en-GB" sz="2000" b="1" dirty="0" err="1">
                <a:solidFill>
                  <a:schemeClr val="accent1"/>
                </a:solidFill>
                <a:ea typeface="Calibri" panose="020F0502020204030204" pitchFamily="34" charset="0"/>
                <a:cs typeface="Times New Roman" panose="02020603050405020304" pitchFamily="18" charset="0"/>
              </a:rPr>
              <a:t>Jargonbuster</a:t>
            </a:r>
            <a:endParaRPr lang="en-GB" sz="2000" b="1" dirty="0">
              <a:solidFill>
                <a:schemeClr val="accent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689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226648" y="203866"/>
            <a:ext cx="11659790" cy="795463"/>
          </a:xfrm>
        </p:spPr>
        <p:txBody>
          <a:bodyPr/>
          <a:lstStyle/>
          <a:p>
            <a:r>
              <a:rPr lang="en-GB" dirty="0"/>
              <a:t>How to refer a person on probation to the Going Forward into Employment (</a:t>
            </a:r>
            <a:r>
              <a:rPr lang="en-GB" dirty="0" err="1"/>
              <a:t>GFiE</a:t>
            </a:r>
            <a:r>
              <a:rPr lang="en-GB" dirty="0"/>
              <a:t>) scheme</a:t>
            </a:r>
          </a:p>
        </p:txBody>
      </p:sp>
      <p:sp>
        <p:nvSpPr>
          <p:cNvPr id="3" name="Slide Number Placeholder 2">
            <a:extLst>
              <a:ext uri="{FF2B5EF4-FFF2-40B4-BE49-F238E27FC236}">
                <a16:creationId xmlns:a16="http://schemas.microsoft.com/office/drawing/2014/main" id="{0E7241E7-3509-4A21-9266-7F0D489FAF3B}"/>
              </a:ext>
            </a:extLst>
          </p:cNvPr>
          <p:cNvSpPr>
            <a:spLocks noGrp="1"/>
          </p:cNvSpPr>
          <p:nvPr>
            <p:ph type="sldNum" sz="quarter" idx="12"/>
          </p:nvPr>
        </p:nvSpPr>
        <p:spPr>
          <a:xfrm>
            <a:off x="11596687" y="6261273"/>
            <a:ext cx="442913" cy="400110"/>
          </a:xfrm>
        </p:spPr>
        <p:txBody>
          <a:bodyPr/>
          <a:lstStyle/>
          <a:p>
            <a:fld id="{6BA6D896-E1CD-4198-B852-D6590D56DF76}" type="slidenum">
              <a:rPr lang="en-GB" smtClean="0">
                <a:solidFill>
                  <a:schemeClr val="bg1"/>
                </a:solidFill>
              </a:rPr>
              <a:pPr/>
              <a:t>15</a:t>
            </a:fld>
            <a:endParaRPr lang="en-GB" dirty="0">
              <a:solidFill>
                <a:schemeClr val="bg1"/>
              </a:solidFill>
            </a:endParaRPr>
          </a:p>
        </p:txBody>
      </p:sp>
      <p:sp>
        <p:nvSpPr>
          <p:cNvPr id="10" name="Rectangle 9">
            <a:extLst>
              <a:ext uri="{FF2B5EF4-FFF2-40B4-BE49-F238E27FC236}">
                <a16:creationId xmlns:a16="http://schemas.microsoft.com/office/drawing/2014/main" id="{48D95E7C-FF24-4B17-B6B3-3CC41372F3E5}"/>
              </a:ext>
            </a:extLst>
          </p:cNvPr>
          <p:cNvSpPr/>
          <p:nvPr/>
        </p:nvSpPr>
        <p:spPr>
          <a:xfrm>
            <a:off x="208360" y="1260377"/>
            <a:ext cx="8477079" cy="4770537"/>
          </a:xfrm>
          <a:prstGeom prst="rect">
            <a:avLst/>
          </a:prstGeom>
        </p:spPr>
        <p:txBody>
          <a:bodyPr wrap="square">
            <a:spAutoFit/>
          </a:bodyPr>
          <a:lstStyle/>
          <a:p>
            <a:pPr marL="342900" indent="-342900" fontAlgn="base">
              <a:spcAft>
                <a:spcPts val="0"/>
              </a:spcAft>
              <a:buFont typeface="Arial" panose="020B0604020202020204" pitchFamily="34" charset="0"/>
              <a:buChar char="•"/>
            </a:pPr>
            <a:r>
              <a:rPr lang="en-GB" sz="1900" dirty="0">
                <a:ea typeface="Times New Roman" panose="02020603050405020304" pitchFamily="18" charset="0"/>
              </a:rPr>
              <a:t>Going Forward into Employment (</a:t>
            </a:r>
            <a:r>
              <a:rPr lang="en-GB" sz="1900" dirty="0" err="1">
                <a:ea typeface="Times New Roman" panose="02020603050405020304" pitchFamily="18" charset="0"/>
              </a:rPr>
              <a:t>GFiE</a:t>
            </a:r>
            <a:r>
              <a:rPr lang="en-GB" sz="1900" dirty="0">
                <a:ea typeface="Times New Roman" panose="02020603050405020304" pitchFamily="18" charset="0"/>
              </a:rPr>
              <a:t>) is a government endorsed employment scheme which offers opportunities for people on release from prison or under supervision in the community</a:t>
            </a:r>
          </a:p>
          <a:p>
            <a:pPr marL="342900" indent="-342900" fontAlgn="base">
              <a:spcAft>
                <a:spcPts val="0"/>
              </a:spcAft>
              <a:buFont typeface="Arial" panose="020B0604020202020204" pitchFamily="34" charset="0"/>
              <a:buChar char="•"/>
            </a:pPr>
            <a:r>
              <a:rPr lang="en-GB" sz="1900" dirty="0">
                <a:ea typeface="Times New Roman" panose="02020603050405020304" pitchFamily="18" charset="0"/>
              </a:rPr>
              <a:t>A new and improved application process makes it easier to refer someone, including:</a:t>
            </a:r>
          </a:p>
          <a:p>
            <a:pPr marL="800100" lvl="1" indent="-342900" fontAlgn="base">
              <a:buFont typeface="Arial" panose="020B0604020202020204" pitchFamily="34" charset="0"/>
              <a:buChar char="•"/>
            </a:pPr>
            <a:r>
              <a:rPr lang="en-GB" sz="1900" dirty="0">
                <a:ea typeface="Times New Roman" panose="02020603050405020304" pitchFamily="18" charset="0"/>
              </a:rPr>
              <a:t>Step by step guide to what you need to do</a:t>
            </a:r>
          </a:p>
          <a:p>
            <a:pPr marL="800100" lvl="1" indent="-342900" fontAlgn="base">
              <a:buFont typeface="Arial" panose="020B0604020202020204" pitchFamily="34" charset="0"/>
              <a:buChar char="•"/>
            </a:pPr>
            <a:r>
              <a:rPr lang="en-GB" sz="1900" dirty="0">
                <a:ea typeface="Times New Roman" panose="02020603050405020304" pitchFamily="18" charset="0"/>
              </a:rPr>
              <a:t>Dedicated contact at the New Futures Network, the team who manage the process</a:t>
            </a:r>
          </a:p>
          <a:p>
            <a:pPr marL="285750" indent="-285750" fontAlgn="base">
              <a:spcAft>
                <a:spcPts val="0"/>
              </a:spcAft>
              <a:buFont typeface="Arial" panose="020B0604020202020204" pitchFamily="34" charset="0"/>
              <a:buChar char="•"/>
            </a:pPr>
            <a:endParaRPr lang="en-GB" sz="1900" dirty="0">
              <a:ea typeface="Times New Roman" panose="02020603050405020304" pitchFamily="18" charset="0"/>
            </a:endParaRPr>
          </a:p>
          <a:p>
            <a:pPr fontAlgn="base">
              <a:spcAft>
                <a:spcPts val="0"/>
              </a:spcAft>
            </a:pPr>
            <a:r>
              <a:rPr lang="en-GB" sz="1900" b="1" dirty="0">
                <a:solidFill>
                  <a:schemeClr val="accent1"/>
                </a:solidFill>
                <a:ea typeface="Times New Roman" panose="02020603050405020304" pitchFamily="18" charset="0"/>
              </a:rPr>
              <a:t>Criteria for referring a candidate </a:t>
            </a:r>
          </a:p>
          <a:p>
            <a:pPr marL="342900" indent="-342900" fontAlgn="base">
              <a:spcAft>
                <a:spcPts val="0"/>
              </a:spcAft>
              <a:buFont typeface="Arial" panose="020B0604020202020204" pitchFamily="34" charset="0"/>
              <a:buChar char="•"/>
            </a:pPr>
            <a:r>
              <a:rPr lang="en-GB" sz="1900" dirty="0">
                <a:ea typeface="Times New Roman" panose="02020603050405020304" pitchFamily="18" charset="0"/>
              </a:rPr>
              <a:t>Probation Officers can refer people on probation under their supervision who meet the following criteria: </a:t>
            </a:r>
          </a:p>
          <a:p>
            <a:pPr marL="800100" lvl="1" indent="-342900" fontAlgn="base">
              <a:buFont typeface="Arial" panose="020B0604020202020204" pitchFamily="34" charset="0"/>
              <a:buChar char="•"/>
            </a:pPr>
            <a:r>
              <a:rPr lang="en-GB" sz="1900" dirty="0">
                <a:ea typeface="Times New Roman" panose="02020603050405020304" pitchFamily="18" charset="0"/>
              </a:rPr>
              <a:t>Upcoming for release </a:t>
            </a:r>
          </a:p>
          <a:p>
            <a:pPr marL="800100" lvl="1" indent="-342900" fontAlgn="base">
              <a:buFont typeface="Arial" panose="020B0604020202020204" pitchFamily="34" charset="0"/>
              <a:buChar char="•"/>
            </a:pPr>
            <a:r>
              <a:rPr lang="en-GB" sz="1900" dirty="0">
                <a:ea typeface="Times New Roman" panose="02020603050405020304" pitchFamily="18" charset="0"/>
              </a:rPr>
              <a:t>Still serving their community sentence </a:t>
            </a:r>
          </a:p>
          <a:p>
            <a:pPr marL="800100" lvl="1" indent="-342900" fontAlgn="base">
              <a:buFont typeface="Arial" panose="020B0604020202020204" pitchFamily="34" charset="0"/>
              <a:buChar char="•"/>
            </a:pPr>
            <a:r>
              <a:rPr lang="en-GB" sz="1900" dirty="0">
                <a:ea typeface="Times New Roman" panose="02020603050405020304" pitchFamily="18" charset="0"/>
              </a:rPr>
              <a:t>Finished their community or custodial sentence within the past two years;  certain conviction exclusions apply</a:t>
            </a:r>
          </a:p>
        </p:txBody>
      </p:sp>
      <p:pic>
        <p:nvPicPr>
          <p:cNvPr id="11" name="Picture 10">
            <a:extLst>
              <a:ext uri="{FF2B5EF4-FFF2-40B4-BE49-F238E27FC236}">
                <a16:creationId xmlns:a16="http://schemas.microsoft.com/office/drawing/2014/main" id="{8F1EBCD1-95A2-4C30-970D-55529B6AA6D1}"/>
              </a:ext>
            </a:extLst>
          </p:cNvPr>
          <p:cNvPicPr>
            <a:picLocks noChangeAspect="1"/>
          </p:cNvPicPr>
          <p:nvPr/>
        </p:nvPicPr>
        <p:blipFill>
          <a:blip r:embed="rId2"/>
          <a:stretch>
            <a:fillRect/>
          </a:stretch>
        </p:blipFill>
        <p:spPr>
          <a:xfrm>
            <a:off x="8933688" y="1137014"/>
            <a:ext cx="2550797" cy="1056310"/>
          </a:xfrm>
          <a:prstGeom prst="rect">
            <a:avLst/>
          </a:prstGeom>
        </p:spPr>
      </p:pic>
      <p:sp>
        <p:nvSpPr>
          <p:cNvPr id="16" name="Rectangle 15">
            <a:extLst>
              <a:ext uri="{FF2B5EF4-FFF2-40B4-BE49-F238E27FC236}">
                <a16:creationId xmlns:a16="http://schemas.microsoft.com/office/drawing/2014/main" id="{07907F10-CA05-4757-9936-CFFBABDBF74A}"/>
              </a:ext>
            </a:extLst>
          </p:cNvPr>
          <p:cNvSpPr/>
          <p:nvPr/>
        </p:nvSpPr>
        <p:spPr>
          <a:xfrm>
            <a:off x="8467155" y="2733675"/>
            <a:ext cx="3600450" cy="2585323"/>
          </a:xfrm>
          <a:prstGeom prst="rect">
            <a:avLst/>
          </a:prstGeom>
          <a:solidFill>
            <a:srgbClr val="339966"/>
          </a:solidFill>
          <a:effectLst/>
        </p:spPr>
        <p:txBody>
          <a:bodyPr wrap="square">
            <a:spAutoFit/>
          </a:bodyPr>
          <a:lstStyle/>
          <a:p>
            <a:pPr lvl="0" fontAlgn="base"/>
            <a:r>
              <a:rPr lang="en-GB" dirty="0">
                <a:solidFill>
                  <a:schemeClr val="bg1"/>
                </a:solidFill>
                <a:ea typeface="Times New Roman" panose="02020603050405020304" pitchFamily="18" charset="0"/>
              </a:rPr>
              <a:t>If you are supervising someone who might be right for this scheme, go to the </a:t>
            </a:r>
            <a:r>
              <a:rPr lang="en-GB" dirty="0">
                <a:solidFill>
                  <a:schemeClr val="bg1"/>
                </a:solidFill>
                <a:ea typeface="Times New Roman" panose="02020603050405020304" pitchFamily="18" charset="0"/>
                <a:hlinkClick r:id="rId3">
                  <a:extLst>
                    <a:ext uri="{A12FA001-AC4F-418D-AE19-62706E023703}">
                      <ahyp:hlinkClr xmlns:ahyp="http://schemas.microsoft.com/office/drawing/2018/hyperlinkcolor" val="tx"/>
                    </a:ext>
                  </a:extLst>
                </a:hlinkClick>
              </a:rPr>
              <a:t>Probation Hub </a:t>
            </a:r>
            <a:r>
              <a:rPr lang="en-GB" dirty="0">
                <a:solidFill>
                  <a:schemeClr val="bg1"/>
                </a:solidFill>
                <a:ea typeface="Times New Roman" panose="02020603050405020304" pitchFamily="18" charset="0"/>
              </a:rPr>
              <a:t>for more information</a:t>
            </a:r>
          </a:p>
          <a:p>
            <a:pPr lvl="0" fontAlgn="base"/>
            <a:endParaRPr lang="en-GB" dirty="0">
              <a:solidFill>
                <a:schemeClr val="bg1"/>
              </a:solidFill>
              <a:ea typeface="Times New Roman" panose="02020603050405020304" pitchFamily="18" charset="0"/>
            </a:endParaRPr>
          </a:p>
          <a:p>
            <a:pPr lvl="0" fontAlgn="base"/>
            <a:r>
              <a:rPr lang="en-GB" dirty="0">
                <a:solidFill>
                  <a:schemeClr val="bg1"/>
                </a:solidFill>
                <a:ea typeface="Times New Roman" panose="02020603050405020304" pitchFamily="18" charset="0"/>
              </a:rPr>
              <a:t>Got any questions, speak to </a:t>
            </a:r>
            <a:r>
              <a:rPr lang="en-GB" dirty="0">
                <a:solidFill>
                  <a:schemeClr val="bg1"/>
                </a:solidFill>
                <a:ea typeface="Times New Roman" panose="02020603050405020304" pitchFamily="18" charset="0"/>
                <a:hlinkClick r:id="rId4">
                  <a:extLst>
                    <a:ext uri="{A12FA001-AC4F-418D-AE19-62706E023703}">
                      <ahyp:hlinkClr xmlns:ahyp="http://schemas.microsoft.com/office/drawing/2018/hyperlinkcolor" val="tx"/>
                    </a:ext>
                  </a:extLst>
                </a:hlinkClick>
              </a:rPr>
              <a:t>Michelle.Downer@justice.gov.uk</a:t>
            </a:r>
            <a:endParaRPr lang="en-GB" dirty="0">
              <a:solidFill>
                <a:schemeClr val="bg1"/>
              </a:solidFill>
              <a:ea typeface="Times New Roman" panose="02020603050405020304" pitchFamily="18" charset="0"/>
            </a:endParaRPr>
          </a:p>
          <a:p>
            <a:pPr lvl="0" fontAlgn="base"/>
            <a:r>
              <a:rPr lang="en-US" dirty="0">
                <a:solidFill>
                  <a:schemeClr val="bg1"/>
                </a:solidFill>
              </a:rPr>
              <a:t>OGD National Lead Manager, New Futures Network</a:t>
            </a:r>
            <a:endParaRPr lang="en-GB"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139971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6EEB-A155-476C-A2B1-5353C7FD6C6A}"/>
              </a:ext>
            </a:extLst>
          </p:cNvPr>
          <p:cNvSpPr>
            <a:spLocks noGrp="1"/>
          </p:cNvSpPr>
          <p:nvPr>
            <p:ph type="title"/>
          </p:nvPr>
        </p:nvSpPr>
        <p:spPr>
          <a:xfrm>
            <a:off x="652419" y="316699"/>
            <a:ext cx="10743406" cy="630470"/>
          </a:xfrm>
        </p:spPr>
        <p:txBody>
          <a:bodyPr/>
          <a:lstStyle/>
          <a:p>
            <a:r>
              <a:rPr lang="en-GB" dirty="0"/>
              <a:t>Key worker housing for probation staff</a:t>
            </a:r>
          </a:p>
        </p:txBody>
      </p:sp>
      <p:sp>
        <p:nvSpPr>
          <p:cNvPr id="11" name="Content Placeholder 2">
            <a:extLst>
              <a:ext uri="{FF2B5EF4-FFF2-40B4-BE49-F238E27FC236}">
                <a16:creationId xmlns:a16="http://schemas.microsoft.com/office/drawing/2014/main" id="{B6D8FDEC-6DB0-450E-955C-C81027225B9F}"/>
              </a:ext>
            </a:extLst>
          </p:cNvPr>
          <p:cNvSpPr txBox="1">
            <a:spLocks/>
          </p:cNvSpPr>
          <p:nvPr/>
        </p:nvSpPr>
        <p:spPr>
          <a:xfrm>
            <a:off x="652419" y="947169"/>
            <a:ext cx="11349081" cy="56036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buFont typeface="Arial" panose="020B0604020202020204" pitchFamily="34" charset="0"/>
              <a:buChar char="•"/>
            </a:pPr>
            <a:r>
              <a:rPr lang="en-GB" sz="2000" dirty="0"/>
              <a:t>Frontline probation staff may be entitled to take advantage of key worker housing</a:t>
            </a:r>
          </a:p>
          <a:p>
            <a:pPr marL="342900" indent="-342900" fontAlgn="base">
              <a:buFont typeface="Arial" panose="020B0604020202020204" pitchFamily="34" charset="0"/>
              <a:buChar char="•"/>
            </a:pPr>
            <a:r>
              <a:rPr lang="en-GB" sz="2000" dirty="0"/>
              <a:t>The scheme provides support to find accommodation that includes:  </a:t>
            </a:r>
          </a:p>
          <a:p>
            <a:pPr marL="846900" lvl="2" indent="-342900" fontAlgn="base"/>
            <a:r>
              <a:rPr lang="en-GB" sz="2000" dirty="0"/>
              <a:t>Exclusive rental accommodation, typically offered at a reduced price between 20% to 35% cheaper than average market private rentals</a:t>
            </a:r>
          </a:p>
          <a:p>
            <a:pPr marL="846900" lvl="2" indent="-342900" fontAlgn="base"/>
            <a:r>
              <a:rPr lang="en-GB" sz="2000" dirty="0"/>
              <a:t>Option in some areas to apply for shared ownership schemes on new build properties</a:t>
            </a:r>
          </a:p>
          <a:p>
            <a:pPr marL="342900" indent="-342900" fontAlgn="base">
              <a:buFont typeface="Arial" panose="020B0604020202020204" pitchFamily="34" charset="0"/>
              <a:buChar char="•"/>
            </a:pPr>
            <a:r>
              <a:rPr lang="en-GB" sz="2000" dirty="0"/>
              <a:t>Opportunities are available across the country</a:t>
            </a:r>
          </a:p>
          <a:p>
            <a:pPr marL="342900" indent="-342900" fontAlgn="base">
              <a:buFont typeface="Arial" panose="020B0604020202020204" pitchFamily="34" charset="0"/>
              <a:buChar char="•"/>
            </a:pPr>
            <a:r>
              <a:rPr lang="en-GB" sz="2000" dirty="0"/>
              <a:t>The following schemes are available in hard to fill sites, including London and the South East, the PDUs within regions that have the greatest probation officer vacancy rates and high cost of living:</a:t>
            </a:r>
          </a:p>
          <a:p>
            <a:pPr marL="846900" lvl="2" indent="-342900"/>
            <a:r>
              <a:rPr lang="en-GB" sz="2000" dirty="0">
                <a:hlinkClick r:id="rId3" tooltip="https://www.swan.org.uk/finding-a-home/nhs-key-worker-living/"/>
              </a:rPr>
              <a:t>NHS Key Worker Living | Swan Housing Association</a:t>
            </a:r>
            <a:r>
              <a:rPr lang="en-GB" sz="2000" dirty="0"/>
              <a:t>, Essex</a:t>
            </a:r>
          </a:p>
          <a:p>
            <a:pPr marL="846900" lvl="2" indent="-342900"/>
            <a:r>
              <a:rPr lang="en-GB" sz="2000" dirty="0">
                <a:hlinkClick r:id="rId4" tooltip="https://www.peabody.org.uk/find-a-home/key-workers-regency/about-the-scheme"/>
              </a:rPr>
              <a:t>Peabody</a:t>
            </a:r>
            <a:r>
              <a:rPr lang="en-GB" sz="2000" dirty="0"/>
              <a:t>, London</a:t>
            </a:r>
          </a:p>
          <a:p>
            <a:pPr marL="846900" lvl="2" indent="-342900"/>
            <a:r>
              <a:rPr lang="en-GB" sz="2000" dirty="0">
                <a:hlinkClick r:id="rId5" tooltip="https://a2dominion.co.uk/en/about-us/key-worker-homes"/>
              </a:rPr>
              <a:t>A2Dominion</a:t>
            </a:r>
            <a:r>
              <a:rPr lang="en-GB" sz="2000" dirty="0"/>
              <a:t>, London and Southern England</a:t>
            </a:r>
          </a:p>
          <a:p>
            <a:pPr marL="342900" indent="-342900">
              <a:buFont typeface="Arial" panose="020B0604020202020204" pitchFamily="34" charset="0"/>
              <a:buChar char="•"/>
            </a:pPr>
            <a:r>
              <a:rPr lang="en-GB" sz="2000" dirty="0"/>
              <a:t>Properties are exclusive to key workers and will depend on availability and whether you meet the eligibility criteria</a:t>
            </a:r>
          </a:p>
          <a:p>
            <a:pPr marL="342900" indent="-342900">
              <a:buFont typeface="Arial" panose="020B0604020202020204" pitchFamily="34" charset="0"/>
              <a:buChar char="•"/>
            </a:pPr>
            <a:r>
              <a:rPr lang="en-GB" sz="2000" dirty="0"/>
              <a:t>To check availability across the UK, visit your local housing association or get in touch with the local authority</a:t>
            </a:r>
          </a:p>
          <a:p>
            <a:endParaRPr lang="en-GB" sz="1800" dirty="0"/>
          </a:p>
        </p:txBody>
      </p:sp>
      <p:sp>
        <p:nvSpPr>
          <p:cNvPr id="3" name="Slide Number Placeholder 2">
            <a:extLst>
              <a:ext uri="{FF2B5EF4-FFF2-40B4-BE49-F238E27FC236}">
                <a16:creationId xmlns:a16="http://schemas.microsoft.com/office/drawing/2014/main" id="{BFD9CE35-8A71-4FCE-B093-F6AAE9398A9D}"/>
              </a:ext>
            </a:extLst>
          </p:cNvPr>
          <p:cNvSpPr>
            <a:spLocks noGrp="1"/>
          </p:cNvSpPr>
          <p:nvPr>
            <p:ph type="sldNum" sz="quarter" idx="12"/>
          </p:nvPr>
        </p:nvSpPr>
        <p:spPr>
          <a:xfrm>
            <a:off x="11596687" y="6296257"/>
            <a:ext cx="595313" cy="365125"/>
          </a:xfrm>
        </p:spPr>
        <p:txBody>
          <a:bodyPr/>
          <a:lstStyle/>
          <a:p>
            <a:fld id="{6BA6D896-E1CD-4198-B852-D6590D56DF76}" type="slidenum">
              <a:rPr lang="en-GB" smtClean="0">
                <a:solidFill>
                  <a:schemeClr val="bg1"/>
                </a:solidFill>
              </a:rPr>
              <a:pPr/>
              <a:t>16</a:t>
            </a:fld>
            <a:endParaRPr lang="en-GB" dirty="0">
              <a:solidFill>
                <a:schemeClr val="bg1"/>
              </a:solidFill>
            </a:endParaRPr>
          </a:p>
        </p:txBody>
      </p:sp>
    </p:spTree>
    <p:extLst>
      <p:ext uri="{BB962C8B-B14F-4D97-AF65-F5344CB8AC3E}">
        <p14:creationId xmlns:p14="http://schemas.microsoft.com/office/powerpoint/2010/main" val="3366156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6EEB-A155-476C-A2B1-5353C7FD6C6A}"/>
              </a:ext>
            </a:extLst>
          </p:cNvPr>
          <p:cNvSpPr>
            <a:spLocks noGrp="1"/>
          </p:cNvSpPr>
          <p:nvPr>
            <p:ph type="title"/>
          </p:nvPr>
        </p:nvSpPr>
        <p:spPr>
          <a:xfrm>
            <a:off x="67468" y="426383"/>
            <a:ext cx="10743406" cy="630470"/>
          </a:xfrm>
        </p:spPr>
        <p:txBody>
          <a:bodyPr/>
          <a:lstStyle/>
          <a:p>
            <a:r>
              <a:rPr lang="en-GB" dirty="0"/>
              <a:t>L&amp;D:  new Prevent e-learning</a:t>
            </a:r>
          </a:p>
        </p:txBody>
      </p:sp>
      <p:sp>
        <p:nvSpPr>
          <p:cNvPr id="4" name="TextBox 3">
            <a:extLst>
              <a:ext uri="{FF2B5EF4-FFF2-40B4-BE49-F238E27FC236}">
                <a16:creationId xmlns:a16="http://schemas.microsoft.com/office/drawing/2014/main" id="{FB6A18D3-4D68-4753-8935-76F9F1361DF4}"/>
              </a:ext>
            </a:extLst>
          </p:cNvPr>
          <p:cNvSpPr txBox="1"/>
          <p:nvPr/>
        </p:nvSpPr>
        <p:spPr>
          <a:xfrm>
            <a:off x="1" y="1368242"/>
            <a:ext cx="12049124" cy="4781822"/>
          </a:xfrm>
          <a:prstGeom prst="rect">
            <a:avLst/>
          </a:prstGeom>
          <a:noFill/>
        </p:spPr>
        <p:txBody>
          <a:bodyPr wrap="square" rtlCol="0">
            <a:spAutoFit/>
          </a:bodyPr>
          <a:lstStyle/>
          <a:p>
            <a:pPr marL="285750" lvl="0" indent="-285750">
              <a:lnSpc>
                <a:spcPct val="107000"/>
              </a:lnSpc>
              <a:spcAft>
                <a:spcPts val="0"/>
              </a:spcAft>
              <a:buFont typeface="Arial" panose="020B0604020202020204" pitchFamily="34" charset="0"/>
              <a:buChar char="•"/>
            </a:pPr>
            <a:r>
              <a:rPr lang="en-GB" dirty="0">
                <a:ea typeface="Calibri" panose="020F0502020204030204" pitchFamily="34" charset="0"/>
                <a:cs typeface="Times New Roman" panose="02020603050405020304" pitchFamily="18" charset="0"/>
              </a:rPr>
              <a:t>Prevent is the new mandatory Counter Terrorism learning package that will give staff the baseline knowledge on the Prevent duty within the</a:t>
            </a:r>
            <a:r>
              <a:rPr lang="en-GB" dirty="0">
                <a:solidFill>
                  <a:srgbClr val="4D5156"/>
                </a:solidFill>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UK's counter terrorism </a:t>
            </a:r>
            <a:r>
              <a:rPr lang="en-GB" u="sng" dirty="0">
                <a:solidFill>
                  <a:srgbClr val="0563C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CONTEST strategy</a:t>
            </a:r>
            <a:r>
              <a:rPr lang="en-GB" dirty="0">
                <a:ea typeface="Calibri" panose="020F0502020204030204" pitchFamily="34" charset="0"/>
                <a:cs typeface="Times New Roman" panose="02020603050405020304" pitchFamily="18" charset="0"/>
              </a:rPr>
              <a:t> and replaces the previous Wrap 3 learning</a:t>
            </a:r>
          </a:p>
          <a:p>
            <a:pPr marL="285750" lvl="0" indent="-285750">
              <a:lnSpc>
                <a:spcPct val="107000"/>
              </a:lnSpc>
              <a:spcAft>
                <a:spcPts val="0"/>
              </a:spcAft>
              <a:buFont typeface="Arial" panose="020B0604020202020204" pitchFamily="34" charset="0"/>
              <a:buChar char="•"/>
            </a:pPr>
            <a:r>
              <a:rPr lang="en-GB" dirty="0">
                <a:ea typeface="Calibri" panose="020F0502020204030204" pitchFamily="34" charset="0"/>
                <a:cs typeface="Times New Roman" panose="02020603050405020304" pitchFamily="18" charset="0"/>
              </a:rPr>
              <a:t>The new content has been streamlined to focus on key themes including radicalisation, extremism and terrorism;  it explores an individual’s vulnerabilities and risks of being radicalised whilst introducing staff to three key concepts:  notice, check and share</a:t>
            </a:r>
          </a:p>
          <a:p>
            <a:pPr marL="285750" lvl="0" indent="-285750">
              <a:lnSpc>
                <a:spcPct val="107000"/>
              </a:lnSpc>
              <a:spcAft>
                <a:spcPts val="8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The new digital design incorporates varied content that is engaging and will suit different learning styles, such as videos, case studies and key information;  it will also test a learner’s understanding through a final knowledge check at the end of the session</a:t>
            </a:r>
          </a:p>
          <a:p>
            <a:r>
              <a:rPr lang="en-GB" b="1" dirty="0">
                <a:solidFill>
                  <a:schemeClr val="accent1"/>
                </a:solidFill>
              </a:rPr>
              <a:t>What you need to know about the learning</a:t>
            </a:r>
            <a:endParaRPr lang="en-GB" dirty="0">
              <a:solidFill>
                <a:schemeClr val="accent1"/>
              </a:solidFill>
              <a:cs typeface="Times New Roman" panose="02020603050405020304" pitchFamily="18" charset="0"/>
            </a:endParaRPr>
          </a:p>
          <a:p>
            <a:pPr marL="285750" indent="-285750" fontAlgn="base">
              <a:buFont typeface="Arial" panose="020B0604020202020204" pitchFamily="34" charset="0"/>
              <a:buChar char="•"/>
            </a:pPr>
            <a:r>
              <a:rPr lang="en-GB" dirty="0">
                <a:cs typeface="Times New Roman" panose="02020603050405020304" pitchFamily="18" charset="0"/>
              </a:rPr>
              <a:t>It is mandatory learning and applies to all employees working in the Probation Service and must be completed every three years</a:t>
            </a:r>
          </a:p>
          <a:p>
            <a:pPr marL="285750" indent="-285750" fontAlgn="base">
              <a:buFont typeface="Arial" panose="020B0604020202020204" pitchFamily="34" charset="0"/>
              <a:buChar char="•"/>
            </a:pPr>
            <a:r>
              <a:rPr lang="en-GB" dirty="0">
                <a:cs typeface="Times New Roman" panose="02020603050405020304" pitchFamily="18" charset="0"/>
              </a:rPr>
              <a:t>If you have already completed ‘Wrap3’ in the past the years, you do not need to complete this training until that learning expires</a:t>
            </a:r>
          </a:p>
          <a:p>
            <a:pPr marL="285750" indent="-285750" fontAlgn="base">
              <a:buFont typeface="Arial" panose="020B0604020202020204" pitchFamily="34" charset="0"/>
              <a:buChar char="•"/>
            </a:pPr>
            <a:r>
              <a:rPr lang="en-GB" dirty="0">
                <a:cs typeface="Times New Roman" panose="02020603050405020304" pitchFamily="18" charset="0"/>
              </a:rPr>
              <a:t>It will take you approximately 40 minutes to complete and provides useful contact details for the Regional Counter Terrorism teams across prisons and probation</a:t>
            </a:r>
          </a:p>
          <a:p>
            <a:pPr marL="285750" indent="-285750" fontAlgn="base">
              <a:buFont typeface="Arial" panose="020B0604020202020204" pitchFamily="34" charset="0"/>
              <a:buChar char="•"/>
            </a:pPr>
            <a:r>
              <a:rPr lang="en-GB" dirty="0">
                <a:solidFill>
                  <a:srgbClr val="242424"/>
                </a:solidFill>
              </a:rPr>
              <a:t>You can access the learning via the Counter Terrorism folder on </a:t>
            </a:r>
            <a:r>
              <a:rPr lang="en-GB" dirty="0" err="1">
                <a:solidFill>
                  <a:srgbClr val="242424"/>
                </a:solidFill>
              </a:rPr>
              <a:t>myLearning</a:t>
            </a:r>
            <a:r>
              <a:rPr lang="en-GB" dirty="0">
                <a:solidFill>
                  <a:srgbClr val="242424"/>
                </a:solidFill>
              </a:rPr>
              <a:t> </a:t>
            </a:r>
            <a:r>
              <a:rPr lang="en-GB" dirty="0">
                <a:solidFill>
                  <a:srgbClr val="0645AD"/>
                </a:solidFill>
                <a:hlinkClick r:id="rId4"/>
              </a:rPr>
              <a:t>here</a:t>
            </a:r>
            <a:endParaRPr lang="en-GB" dirty="0">
              <a:solidFill>
                <a:srgbClr val="242424"/>
              </a:solidFill>
            </a:endParaRPr>
          </a:p>
        </p:txBody>
      </p:sp>
      <p:pic>
        <p:nvPicPr>
          <p:cNvPr id="5" name="Picture 4" descr="Diagram&#10;&#10;Description automatically generated">
            <a:extLst>
              <a:ext uri="{FF2B5EF4-FFF2-40B4-BE49-F238E27FC236}">
                <a16:creationId xmlns:a16="http://schemas.microsoft.com/office/drawing/2014/main" id="{E776414B-FF59-4D35-B9D8-A0965940B03E}"/>
              </a:ext>
            </a:extLst>
          </p:cNvPr>
          <p:cNvPicPr>
            <a:picLocks noChangeAspect="1"/>
          </p:cNvPicPr>
          <p:nvPr/>
        </p:nvPicPr>
        <p:blipFill rotWithShape="1">
          <a:blip r:embed="rId5">
            <a:extLst>
              <a:ext uri="{28A0092B-C50C-407E-A947-70E740481C1C}">
                <a14:useLocalDpi xmlns:a14="http://schemas.microsoft.com/office/drawing/2010/main" val="0"/>
              </a:ext>
            </a:extLst>
          </a:blip>
          <a:srcRect r="10456"/>
          <a:stretch/>
        </p:blipFill>
        <p:spPr>
          <a:xfrm>
            <a:off x="9534524" y="73224"/>
            <a:ext cx="2514601" cy="1218818"/>
          </a:xfrm>
          <a:prstGeom prst="rect">
            <a:avLst/>
          </a:prstGeom>
        </p:spPr>
      </p:pic>
      <p:sp>
        <p:nvSpPr>
          <p:cNvPr id="3" name="Slide Number Placeholder 2">
            <a:extLst>
              <a:ext uri="{FF2B5EF4-FFF2-40B4-BE49-F238E27FC236}">
                <a16:creationId xmlns:a16="http://schemas.microsoft.com/office/drawing/2014/main" id="{194E519B-F2F5-4575-80AD-0E64A5C3916B}"/>
              </a:ext>
            </a:extLst>
          </p:cNvPr>
          <p:cNvSpPr>
            <a:spLocks noGrp="1"/>
          </p:cNvSpPr>
          <p:nvPr>
            <p:ph type="sldNum" sz="quarter" idx="12"/>
          </p:nvPr>
        </p:nvSpPr>
        <p:spPr>
          <a:xfrm>
            <a:off x="11596687" y="6296257"/>
            <a:ext cx="452438" cy="365125"/>
          </a:xfrm>
        </p:spPr>
        <p:txBody>
          <a:bodyPr/>
          <a:lstStyle/>
          <a:p>
            <a:fld id="{6BA6D896-E1CD-4198-B852-D6590D56DF76}" type="slidenum">
              <a:rPr lang="en-GB" smtClean="0">
                <a:solidFill>
                  <a:schemeClr val="bg1"/>
                </a:solidFill>
              </a:rPr>
              <a:pPr/>
              <a:t>17</a:t>
            </a:fld>
            <a:endParaRPr lang="en-GB" dirty="0">
              <a:solidFill>
                <a:schemeClr val="bg1"/>
              </a:solidFill>
            </a:endParaRPr>
          </a:p>
        </p:txBody>
      </p:sp>
    </p:spTree>
    <p:extLst>
      <p:ext uri="{BB962C8B-B14F-4D97-AF65-F5344CB8AC3E}">
        <p14:creationId xmlns:p14="http://schemas.microsoft.com/office/powerpoint/2010/main" val="349617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6EEB-A155-476C-A2B1-5353C7FD6C6A}"/>
              </a:ext>
            </a:extLst>
          </p:cNvPr>
          <p:cNvSpPr>
            <a:spLocks noGrp="1"/>
          </p:cNvSpPr>
          <p:nvPr>
            <p:ph type="title"/>
          </p:nvPr>
        </p:nvSpPr>
        <p:spPr>
          <a:xfrm>
            <a:off x="604794" y="300023"/>
            <a:ext cx="10743406" cy="630470"/>
          </a:xfrm>
        </p:spPr>
        <p:txBody>
          <a:bodyPr/>
          <a:lstStyle/>
          <a:p>
            <a:r>
              <a:rPr lang="en-GB" dirty="0"/>
              <a:t>L&amp;D:  new Prevent e-learning</a:t>
            </a:r>
          </a:p>
        </p:txBody>
      </p:sp>
      <p:sp>
        <p:nvSpPr>
          <p:cNvPr id="4" name="Content Placeholder 2">
            <a:extLst>
              <a:ext uri="{FF2B5EF4-FFF2-40B4-BE49-F238E27FC236}">
                <a16:creationId xmlns:a16="http://schemas.microsoft.com/office/drawing/2014/main" id="{E9CB042B-6C9B-4F10-A6DB-120442B3BF38}"/>
              </a:ext>
            </a:extLst>
          </p:cNvPr>
          <p:cNvSpPr>
            <a:spLocks noGrp="1"/>
          </p:cNvSpPr>
          <p:nvPr>
            <p:ph idx="1"/>
          </p:nvPr>
        </p:nvSpPr>
        <p:spPr>
          <a:xfrm>
            <a:off x="652420" y="1314649"/>
            <a:ext cx="10944268" cy="4586287"/>
          </a:xfrm>
        </p:spPr>
        <p:txBody>
          <a:bodyPr/>
          <a:lstStyle/>
          <a:p>
            <a:pPr marL="0" indent="0">
              <a:buNone/>
            </a:pPr>
            <a:r>
              <a:rPr lang="en-GB" sz="2000" b="1" dirty="0">
                <a:solidFill>
                  <a:schemeClr val="accent1"/>
                </a:solidFill>
                <a:cs typeface="Times New Roman" panose="02020603050405020304" pitchFamily="18" charset="0"/>
              </a:rPr>
              <a:t>What colleagues think of it . . .</a:t>
            </a:r>
          </a:p>
          <a:p>
            <a:endParaRPr lang="en-GB" sz="2000" dirty="0">
              <a:cs typeface="Times New Roman" panose="02020603050405020304" pitchFamily="18" charset="0"/>
            </a:endParaRPr>
          </a:p>
          <a:p>
            <a:pPr marL="0" indent="0" algn="ctr">
              <a:buNone/>
            </a:pPr>
            <a:r>
              <a:rPr lang="en-GB" sz="2000" dirty="0">
                <a:cs typeface="Times New Roman" panose="02020603050405020304" pitchFamily="18" charset="0"/>
              </a:rPr>
              <a:t>‘It was clear, concise and gave you a good understanding of Prevent and the responsibilities of agencies in referring to Prevent…’</a:t>
            </a:r>
          </a:p>
          <a:p>
            <a:pPr marL="0" indent="0" algn="ctr">
              <a:buNone/>
            </a:pPr>
            <a:endParaRPr lang="en-GB" sz="2000" dirty="0">
              <a:cs typeface="Times New Roman" panose="02020603050405020304" pitchFamily="18" charset="0"/>
            </a:endParaRPr>
          </a:p>
          <a:p>
            <a:pPr marL="0" indent="0" algn="ctr">
              <a:buNone/>
            </a:pPr>
            <a:r>
              <a:rPr lang="en-GB" sz="2000" dirty="0">
                <a:cs typeface="Times New Roman" panose="02020603050405020304" pitchFamily="18" charset="0"/>
              </a:rPr>
              <a:t>‘It’s bite sized and easy to digest…’</a:t>
            </a:r>
          </a:p>
          <a:p>
            <a:pPr marL="0" indent="0" algn="ctr">
              <a:buNone/>
            </a:pPr>
            <a:endParaRPr lang="en-GB" sz="2000" dirty="0">
              <a:cs typeface="Times New Roman" panose="02020603050405020304" pitchFamily="18" charset="0"/>
            </a:endParaRPr>
          </a:p>
          <a:p>
            <a:pPr marL="0" indent="0" algn="ctr">
              <a:buNone/>
            </a:pPr>
            <a:r>
              <a:rPr lang="en-GB" sz="2000" dirty="0">
                <a:cs typeface="Times New Roman" panose="02020603050405020304" pitchFamily="18" charset="0"/>
              </a:rPr>
              <a:t>‘Well presented – a good balance of reading and videos which I particularly found engaging.  I felt that it was really user friendly.’</a:t>
            </a:r>
          </a:p>
          <a:p>
            <a:endParaRPr lang="en-GB" dirty="0"/>
          </a:p>
        </p:txBody>
      </p:sp>
      <p:pic>
        <p:nvPicPr>
          <p:cNvPr id="5" name="Picture 4">
            <a:extLst>
              <a:ext uri="{FF2B5EF4-FFF2-40B4-BE49-F238E27FC236}">
                <a16:creationId xmlns:a16="http://schemas.microsoft.com/office/drawing/2014/main" id="{E1BB28C3-30E5-4347-BE0A-72FE7972660F}"/>
              </a:ext>
            </a:extLst>
          </p:cNvPr>
          <p:cNvPicPr>
            <a:picLocks noChangeAspect="1"/>
          </p:cNvPicPr>
          <p:nvPr/>
        </p:nvPicPr>
        <p:blipFill rotWithShape="1">
          <a:blip r:embed="rId3">
            <a:extLst>
              <a:ext uri="{28A0092B-C50C-407E-A947-70E740481C1C}">
                <a14:useLocalDpi xmlns:a14="http://schemas.microsoft.com/office/drawing/2010/main" val="0"/>
              </a:ext>
            </a:extLst>
          </a:blip>
          <a:srcRect l="7657" r="8567"/>
          <a:stretch/>
        </p:blipFill>
        <p:spPr>
          <a:xfrm>
            <a:off x="4023720" y="4775643"/>
            <a:ext cx="4201668" cy="1631110"/>
          </a:xfrm>
          <a:prstGeom prst="rect">
            <a:avLst/>
          </a:prstGeom>
        </p:spPr>
      </p:pic>
      <p:sp>
        <p:nvSpPr>
          <p:cNvPr id="3" name="Slide Number Placeholder 2">
            <a:extLst>
              <a:ext uri="{FF2B5EF4-FFF2-40B4-BE49-F238E27FC236}">
                <a16:creationId xmlns:a16="http://schemas.microsoft.com/office/drawing/2014/main" id="{A765C451-3CCE-4FE2-A43C-08515152ACAD}"/>
              </a:ext>
            </a:extLst>
          </p:cNvPr>
          <p:cNvSpPr>
            <a:spLocks noGrp="1"/>
          </p:cNvSpPr>
          <p:nvPr>
            <p:ph type="sldNum" sz="quarter" idx="12"/>
          </p:nvPr>
        </p:nvSpPr>
        <p:spPr>
          <a:xfrm>
            <a:off x="11596687" y="6285093"/>
            <a:ext cx="509588" cy="376290"/>
          </a:xfrm>
        </p:spPr>
        <p:txBody>
          <a:bodyPr/>
          <a:lstStyle/>
          <a:p>
            <a:fld id="{6BA6D896-E1CD-4198-B852-D6590D56DF76}" type="slidenum">
              <a:rPr lang="en-GB" smtClean="0">
                <a:solidFill>
                  <a:schemeClr val="bg1"/>
                </a:solidFill>
              </a:rPr>
              <a:pPr/>
              <a:t>18</a:t>
            </a:fld>
            <a:endParaRPr lang="en-GB" dirty="0">
              <a:solidFill>
                <a:schemeClr val="bg1"/>
              </a:solidFill>
            </a:endParaRPr>
          </a:p>
        </p:txBody>
      </p:sp>
    </p:spTree>
    <p:extLst>
      <p:ext uri="{BB962C8B-B14F-4D97-AF65-F5344CB8AC3E}">
        <p14:creationId xmlns:p14="http://schemas.microsoft.com/office/powerpoint/2010/main" val="30331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F4B-9995-4B3C-B7E6-95538110D661}"/>
              </a:ext>
            </a:extLst>
          </p:cNvPr>
          <p:cNvSpPr>
            <a:spLocks noGrp="1"/>
          </p:cNvSpPr>
          <p:nvPr>
            <p:ph type="title"/>
          </p:nvPr>
        </p:nvSpPr>
        <p:spPr>
          <a:xfrm>
            <a:off x="223743" y="198883"/>
            <a:ext cx="10743406" cy="630470"/>
          </a:xfrm>
        </p:spPr>
        <p:txBody>
          <a:bodyPr/>
          <a:lstStyle/>
          <a:p>
            <a:r>
              <a:rPr lang="en-GB" dirty="0"/>
              <a:t>L&amp;D:  new Young Adults page on My Learning</a:t>
            </a:r>
          </a:p>
        </p:txBody>
      </p:sp>
      <p:sp>
        <p:nvSpPr>
          <p:cNvPr id="3" name="Slide Number Placeholder 2">
            <a:extLst>
              <a:ext uri="{FF2B5EF4-FFF2-40B4-BE49-F238E27FC236}">
                <a16:creationId xmlns:a16="http://schemas.microsoft.com/office/drawing/2014/main" id="{58704E2C-115B-40C6-9010-70291FE9F615}"/>
              </a:ext>
            </a:extLst>
          </p:cNvPr>
          <p:cNvSpPr>
            <a:spLocks noGrp="1"/>
          </p:cNvSpPr>
          <p:nvPr>
            <p:ph type="sldNum" sz="quarter" idx="12"/>
          </p:nvPr>
        </p:nvSpPr>
        <p:spPr>
          <a:xfrm>
            <a:off x="11596687" y="6296257"/>
            <a:ext cx="47148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A6D896-E1CD-4198-B852-D6590D56DF76}" type="slidenum">
              <a:rPr kumimoji="0" lang="en-GB" sz="1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255678EB-6D6B-4389-9DD0-A9F33B0A510E}"/>
              </a:ext>
            </a:extLst>
          </p:cNvPr>
          <p:cNvSpPr txBox="1"/>
          <p:nvPr/>
        </p:nvSpPr>
        <p:spPr>
          <a:xfrm>
            <a:off x="123825" y="1019347"/>
            <a:ext cx="8077200" cy="5324535"/>
          </a:xfrm>
          <a:prstGeom prst="rect">
            <a:avLst/>
          </a:prstGeom>
          <a:noFill/>
        </p:spPr>
        <p:txBody>
          <a:bodyPr wrap="square" rtlCol="0">
            <a:spAutoFit/>
          </a:bodyPr>
          <a:lstStyle/>
          <a:p>
            <a:pPr marL="342900" indent="-342900">
              <a:buFont typeface="Arial" panose="020B0604020202020204" pitchFamily="34" charset="0"/>
              <a:buChar char="•"/>
            </a:pPr>
            <a:r>
              <a:rPr lang="en-GB" sz="2000" dirty="0"/>
              <a:t>On 11 November a dedicated page is being launched on My Learning for content relevant to working with people on probation and those in custody who are aged between 18 and 25</a:t>
            </a:r>
          </a:p>
          <a:p>
            <a:pPr marL="342900" indent="-342900">
              <a:buFont typeface="Arial" panose="020B0604020202020204" pitchFamily="34" charset="0"/>
              <a:buChar char="•"/>
            </a:pPr>
            <a:r>
              <a:rPr lang="en-GB" sz="2000" dirty="0"/>
              <a:t>The Young Adults page improves accessibility for all HMPPS staff to existing content, with fresh material to be added on an ongoing basis</a:t>
            </a:r>
          </a:p>
          <a:p>
            <a:pPr marL="342900" indent="-342900">
              <a:buFont typeface="Arial" panose="020B0604020202020204" pitchFamily="34" charset="0"/>
              <a:buChar char="•"/>
            </a:pPr>
            <a:r>
              <a:rPr lang="en-GB" sz="2000" dirty="0"/>
              <a:t>It is a collection of literature, infographics, videos and animations as well as e-learning</a:t>
            </a:r>
          </a:p>
          <a:p>
            <a:pPr marL="342900" indent="-342900">
              <a:buFont typeface="Arial" panose="020B0604020202020204" pitchFamily="34" charset="0"/>
              <a:buChar char="•"/>
            </a:pPr>
            <a:r>
              <a:rPr lang="en-GB" sz="2000" dirty="0"/>
              <a:t>Easily available digital resources will support staff in their day to day at work and can be accessed and applied immediately or when it’s most convenient</a:t>
            </a:r>
          </a:p>
          <a:p>
            <a:pPr marL="342900" indent="-342900">
              <a:buFont typeface="Arial" panose="020B0604020202020204" pitchFamily="34" charset="0"/>
              <a:buChar char="•"/>
            </a:pPr>
            <a:r>
              <a:rPr lang="en-GB" sz="2000" dirty="0"/>
              <a:t>This has been developed in response to feedback from HMPPS staff that we would like to improve knowledge and confidence in working with Young Adults</a:t>
            </a:r>
          </a:p>
          <a:p>
            <a:pPr marL="342900" indent="-342900">
              <a:buFont typeface="Arial" panose="020B0604020202020204" pitchFamily="34" charset="0"/>
              <a:buChar char="•"/>
            </a:pPr>
            <a:r>
              <a:rPr lang="en-GB" sz="2000" dirty="0"/>
              <a:t>In line with the commitments made in the Target Operating Model, this content will help the Probation Service work with Young Adults in a holistic, evidence based way</a:t>
            </a:r>
          </a:p>
        </p:txBody>
      </p:sp>
      <p:sp>
        <p:nvSpPr>
          <p:cNvPr id="8" name="Rectangle 7">
            <a:extLst>
              <a:ext uri="{FF2B5EF4-FFF2-40B4-BE49-F238E27FC236}">
                <a16:creationId xmlns:a16="http://schemas.microsoft.com/office/drawing/2014/main" id="{5E5F0E4F-DD4F-4187-9188-4A9AF2CAAC50}"/>
              </a:ext>
            </a:extLst>
          </p:cNvPr>
          <p:cNvSpPr/>
          <p:nvPr/>
        </p:nvSpPr>
        <p:spPr>
          <a:xfrm>
            <a:off x="8497811" y="961869"/>
            <a:ext cx="3694189" cy="4401205"/>
          </a:xfrm>
          <a:prstGeom prst="rect">
            <a:avLst/>
          </a:prstGeom>
        </p:spPr>
        <p:txBody>
          <a:bodyPr wrap="square">
            <a:spAutoFit/>
          </a:bodyPr>
          <a:lstStyle/>
          <a:p>
            <a:r>
              <a:rPr lang="en-GB" sz="2000" b="1" dirty="0">
                <a:solidFill>
                  <a:schemeClr val="accent1"/>
                </a:solidFill>
              </a:rPr>
              <a:t>What you need to know about the learning</a:t>
            </a:r>
            <a:endParaRPr lang="en-GB" sz="2000" dirty="0">
              <a:solidFill>
                <a:schemeClr val="accent1"/>
              </a:solidFill>
              <a:cs typeface="Times New Roman" panose="02020603050405020304" pitchFamily="18" charset="0"/>
            </a:endParaRPr>
          </a:p>
          <a:p>
            <a:pPr marL="285750" indent="-285750" fontAlgn="base">
              <a:buFont typeface="Arial" panose="020B0604020202020204" pitchFamily="34" charset="0"/>
              <a:buChar char="•"/>
            </a:pPr>
            <a:r>
              <a:rPr lang="en-GB" sz="2000" dirty="0">
                <a:cs typeface="Times New Roman" panose="02020603050405020304" pitchFamily="18" charset="0"/>
              </a:rPr>
              <a:t>A mixture of content, including information sheets, videos and e-learning of varying lengths</a:t>
            </a:r>
          </a:p>
          <a:p>
            <a:pPr marL="285750" indent="-285750" fontAlgn="base">
              <a:buFont typeface="Arial" panose="020B0604020202020204" pitchFamily="34" charset="0"/>
              <a:buChar char="•"/>
            </a:pPr>
            <a:r>
              <a:rPr lang="en-GB" sz="2000" dirty="0">
                <a:cs typeface="Times New Roman" panose="02020603050405020304" pitchFamily="18" charset="0"/>
              </a:rPr>
              <a:t>Available HMPPS wide</a:t>
            </a:r>
          </a:p>
          <a:p>
            <a:pPr marL="285750" indent="-285750" fontAlgn="base">
              <a:buFont typeface="Arial" panose="020B0604020202020204" pitchFamily="34" charset="0"/>
              <a:buChar char="•"/>
            </a:pPr>
            <a:r>
              <a:rPr lang="en-GB" sz="2000" dirty="0">
                <a:cs typeface="Times New Roman" panose="02020603050405020304" pitchFamily="18" charset="0"/>
              </a:rPr>
              <a:t>Covers Adverse Childhood Experiences (ACES), working with Young Adult Women, Care Experience and much more</a:t>
            </a:r>
          </a:p>
          <a:p>
            <a:pPr marL="285750" indent="-285750" fontAlgn="base">
              <a:buFont typeface="Arial" panose="020B0604020202020204" pitchFamily="34" charset="0"/>
              <a:buChar char="•"/>
            </a:pPr>
            <a:r>
              <a:rPr lang="en-GB" sz="2000" dirty="0">
                <a:solidFill>
                  <a:srgbClr val="242424"/>
                </a:solidFill>
              </a:rPr>
              <a:t>You can access the Young Adult on MyLearning </a:t>
            </a:r>
            <a:r>
              <a:rPr lang="en-GB" sz="2000" u="sng" dirty="0">
                <a:hlinkClick r:id="rId2"/>
              </a:rPr>
              <a:t>here</a:t>
            </a:r>
            <a:endParaRPr lang="en-GB" sz="2000" dirty="0"/>
          </a:p>
        </p:txBody>
      </p:sp>
    </p:spTree>
    <p:extLst>
      <p:ext uri="{BB962C8B-B14F-4D97-AF65-F5344CB8AC3E}">
        <p14:creationId xmlns:p14="http://schemas.microsoft.com/office/powerpoint/2010/main" val="117470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08748" y="377305"/>
            <a:ext cx="10743406" cy="630470"/>
          </a:xfrm>
        </p:spPr>
        <p:txBody>
          <a:bodyPr/>
          <a:lstStyle/>
          <a:p>
            <a:r>
              <a:rPr lang="en-GB" dirty="0"/>
              <a:t>Our team’s opportunity to talk </a:t>
            </a:r>
          </a:p>
        </p:txBody>
      </p:sp>
      <p:graphicFrame>
        <p:nvGraphicFramePr>
          <p:cNvPr id="3" name="Diagram 2">
            <a:extLst>
              <a:ext uri="{FF2B5EF4-FFF2-40B4-BE49-F238E27FC236}">
                <a16:creationId xmlns:a16="http://schemas.microsoft.com/office/drawing/2014/main" id="{E93625F2-CC03-4DCD-AD27-12D49CE4A031}"/>
              </a:ext>
            </a:extLst>
          </p:cNvPr>
          <p:cNvGraphicFramePr/>
          <p:nvPr>
            <p:extLst>
              <p:ext uri="{D42A27DB-BD31-4B8C-83A1-F6EECF244321}">
                <p14:modId xmlns:p14="http://schemas.microsoft.com/office/powerpoint/2010/main" val="2191078124"/>
              </p:ext>
            </p:extLst>
          </p:nvPr>
        </p:nvGraphicFramePr>
        <p:xfrm>
          <a:off x="184298" y="1838784"/>
          <a:ext cx="11823404" cy="3646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679FDAF-3896-4AD3-A97D-5DF4C143206D}"/>
              </a:ext>
            </a:extLst>
          </p:cNvPr>
          <p:cNvSpPr>
            <a:spLocks noGrp="1"/>
          </p:cNvSpPr>
          <p:nvPr>
            <p:ph type="sldNum" sz="quarter" idx="12"/>
          </p:nvPr>
        </p:nvSpPr>
        <p:spPr/>
        <p:txBody>
          <a:bodyPr/>
          <a:lstStyle/>
          <a:p>
            <a:fld id="{6BA6D896-E1CD-4198-B852-D6590D56DF76}" type="slidenum">
              <a:rPr lang="en-GB" smtClean="0">
                <a:solidFill>
                  <a:schemeClr val="bg1"/>
                </a:solidFill>
              </a:rPr>
              <a:pPr/>
              <a:t>2</a:t>
            </a:fld>
            <a:endParaRPr lang="en-GB" dirty="0">
              <a:solidFill>
                <a:schemeClr val="bg1"/>
              </a:solidFill>
            </a:endParaRPr>
          </a:p>
        </p:txBody>
      </p:sp>
    </p:spTree>
    <p:extLst>
      <p:ext uri="{BB962C8B-B14F-4D97-AF65-F5344CB8AC3E}">
        <p14:creationId xmlns:p14="http://schemas.microsoft.com/office/powerpoint/2010/main" val="66061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F4B-9995-4B3C-B7E6-95538110D661}"/>
              </a:ext>
            </a:extLst>
          </p:cNvPr>
          <p:cNvSpPr>
            <a:spLocks noGrp="1"/>
          </p:cNvSpPr>
          <p:nvPr>
            <p:ph type="title"/>
          </p:nvPr>
        </p:nvSpPr>
        <p:spPr>
          <a:xfrm>
            <a:off x="588741" y="440966"/>
            <a:ext cx="10743406" cy="630470"/>
          </a:xfrm>
        </p:spPr>
        <p:txBody>
          <a:bodyPr/>
          <a:lstStyle/>
          <a:p>
            <a:r>
              <a:rPr lang="en-GB" dirty="0"/>
              <a:t>[</a:t>
            </a:r>
            <a:r>
              <a:rPr lang="en-GB" dirty="0">
                <a:highlight>
                  <a:srgbClr val="FFFF00"/>
                </a:highlight>
              </a:rPr>
              <a:t>Region</a:t>
            </a:r>
            <a:r>
              <a:rPr lang="en-GB" dirty="0"/>
              <a:t>] November area/s of focus </a:t>
            </a:r>
          </a:p>
        </p:txBody>
      </p:sp>
      <p:sp>
        <p:nvSpPr>
          <p:cNvPr id="9" name="Content Placeholder 2">
            <a:extLst>
              <a:ext uri="{FF2B5EF4-FFF2-40B4-BE49-F238E27FC236}">
                <a16:creationId xmlns:a16="http://schemas.microsoft.com/office/drawing/2014/main" id="{B6A1BAEC-23C6-4C69-AA22-9D2044A1A24E}"/>
              </a:ext>
            </a:extLst>
          </p:cNvPr>
          <p:cNvSpPr>
            <a:spLocks noGrp="1"/>
          </p:cNvSpPr>
          <p:nvPr>
            <p:ph idx="1"/>
          </p:nvPr>
        </p:nvSpPr>
        <p:spPr>
          <a:xfrm>
            <a:off x="716757" y="1334400"/>
            <a:ext cx="10742400" cy="4351338"/>
          </a:xfrm>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endParaRPr lang="en-GB" sz="2000" dirty="0"/>
          </a:p>
        </p:txBody>
      </p:sp>
      <p:sp>
        <p:nvSpPr>
          <p:cNvPr id="3" name="Slide Number Placeholder 2">
            <a:extLst>
              <a:ext uri="{FF2B5EF4-FFF2-40B4-BE49-F238E27FC236}">
                <a16:creationId xmlns:a16="http://schemas.microsoft.com/office/drawing/2014/main" id="{58704E2C-115B-40C6-9010-70291FE9F615}"/>
              </a:ext>
            </a:extLst>
          </p:cNvPr>
          <p:cNvSpPr>
            <a:spLocks noGrp="1"/>
          </p:cNvSpPr>
          <p:nvPr>
            <p:ph type="sldNum" sz="quarter" idx="12"/>
          </p:nvPr>
        </p:nvSpPr>
        <p:spPr>
          <a:xfrm>
            <a:off x="11596687" y="6296257"/>
            <a:ext cx="471488" cy="365125"/>
          </a:xfrm>
        </p:spPr>
        <p:txBody>
          <a:bodyPr/>
          <a:lstStyle/>
          <a:p>
            <a:fld id="{6BA6D896-E1CD-4198-B852-D6590D56DF76}" type="slidenum">
              <a:rPr lang="en-GB" smtClean="0">
                <a:solidFill>
                  <a:schemeClr val="bg1"/>
                </a:solidFill>
              </a:rPr>
              <a:pPr/>
              <a:t>20</a:t>
            </a:fld>
            <a:endParaRPr lang="en-GB" dirty="0">
              <a:solidFill>
                <a:schemeClr val="bg1"/>
              </a:solidFill>
            </a:endParaRPr>
          </a:p>
        </p:txBody>
      </p:sp>
    </p:spTree>
    <p:extLst>
      <p:ext uri="{BB962C8B-B14F-4D97-AF65-F5344CB8AC3E}">
        <p14:creationId xmlns:p14="http://schemas.microsoft.com/office/powerpoint/2010/main" val="285484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34461" y="514118"/>
            <a:ext cx="10743406" cy="630470"/>
          </a:xfrm>
        </p:spPr>
        <p:txBody>
          <a:bodyPr/>
          <a:lstStyle/>
          <a:p>
            <a:r>
              <a:rPr lang="en-GB" dirty="0"/>
              <a:t>Team November deliverables </a:t>
            </a:r>
          </a:p>
        </p:txBody>
      </p:sp>
      <p:sp>
        <p:nvSpPr>
          <p:cNvPr id="7" name="Content Placeholder 2">
            <a:extLst>
              <a:ext uri="{FF2B5EF4-FFF2-40B4-BE49-F238E27FC236}">
                <a16:creationId xmlns:a16="http://schemas.microsoft.com/office/drawing/2014/main" id="{296C8096-53CC-4313-9F1D-671A679A7428}"/>
              </a:ext>
            </a:extLst>
          </p:cNvPr>
          <p:cNvSpPr>
            <a:spLocks noGrp="1"/>
          </p:cNvSpPr>
          <p:nvPr>
            <p:ph idx="1"/>
          </p:nvPr>
        </p:nvSpPr>
        <p:spPr>
          <a:xfrm>
            <a:off x="716757" y="1334400"/>
            <a:ext cx="10742400" cy="4351338"/>
          </a:xfrm>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endParaRPr lang="en-GB" sz="2000" dirty="0"/>
          </a:p>
          <a:p>
            <a:endParaRPr lang="en-GB" sz="2000" dirty="0"/>
          </a:p>
          <a:p>
            <a:endParaRPr lang="en-GB" dirty="0"/>
          </a:p>
        </p:txBody>
      </p:sp>
      <p:sp>
        <p:nvSpPr>
          <p:cNvPr id="3" name="Slide Number Placeholder 2">
            <a:extLst>
              <a:ext uri="{FF2B5EF4-FFF2-40B4-BE49-F238E27FC236}">
                <a16:creationId xmlns:a16="http://schemas.microsoft.com/office/drawing/2014/main" id="{A7A77DB7-CF2A-47D7-84F3-849BD237221B}"/>
              </a:ext>
            </a:extLst>
          </p:cNvPr>
          <p:cNvSpPr>
            <a:spLocks noGrp="1"/>
          </p:cNvSpPr>
          <p:nvPr>
            <p:ph type="sldNum" sz="quarter" idx="12"/>
          </p:nvPr>
        </p:nvSpPr>
        <p:spPr>
          <a:xfrm>
            <a:off x="11596687" y="6296257"/>
            <a:ext cx="442913" cy="365125"/>
          </a:xfrm>
        </p:spPr>
        <p:txBody>
          <a:bodyPr/>
          <a:lstStyle/>
          <a:p>
            <a:fld id="{6BA6D896-E1CD-4198-B852-D6590D56DF76}" type="slidenum">
              <a:rPr lang="en-GB" smtClean="0">
                <a:solidFill>
                  <a:schemeClr val="bg1"/>
                </a:solidFill>
              </a:rPr>
              <a:pPr/>
              <a:t>21</a:t>
            </a:fld>
            <a:endParaRPr lang="en-GB" dirty="0">
              <a:solidFill>
                <a:schemeClr val="bg1"/>
              </a:solidFill>
            </a:endParaRPr>
          </a:p>
        </p:txBody>
      </p:sp>
    </p:spTree>
    <p:extLst>
      <p:ext uri="{BB962C8B-B14F-4D97-AF65-F5344CB8AC3E}">
        <p14:creationId xmlns:p14="http://schemas.microsoft.com/office/powerpoint/2010/main" val="147493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Team discussion </a:t>
            </a:r>
          </a:p>
        </p:txBody>
      </p:sp>
      <p:graphicFrame>
        <p:nvGraphicFramePr>
          <p:cNvPr id="7" name="Diagram 6">
            <a:extLst>
              <a:ext uri="{FF2B5EF4-FFF2-40B4-BE49-F238E27FC236}">
                <a16:creationId xmlns:a16="http://schemas.microsoft.com/office/drawing/2014/main" id="{19877240-296E-43A1-8B35-3F3FC1BF4E6E}"/>
              </a:ext>
            </a:extLst>
          </p:cNvPr>
          <p:cNvGraphicFramePr/>
          <p:nvPr>
            <p:extLst>
              <p:ext uri="{D42A27DB-BD31-4B8C-83A1-F6EECF244321}">
                <p14:modId xmlns:p14="http://schemas.microsoft.com/office/powerpoint/2010/main" val="94521172"/>
              </p:ext>
            </p:extLst>
          </p:nvPr>
        </p:nvGraphicFramePr>
        <p:xfrm>
          <a:off x="222422" y="1476375"/>
          <a:ext cx="11701848" cy="450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ECCD452-00A5-4D52-BD06-EE822610B48E}"/>
              </a:ext>
            </a:extLst>
          </p:cNvPr>
          <p:cNvSpPr>
            <a:spLocks noGrp="1"/>
          </p:cNvSpPr>
          <p:nvPr>
            <p:ph type="sldNum" sz="quarter" idx="12"/>
          </p:nvPr>
        </p:nvSpPr>
        <p:spPr>
          <a:xfrm>
            <a:off x="11596687" y="6296257"/>
            <a:ext cx="528638" cy="365125"/>
          </a:xfrm>
        </p:spPr>
        <p:txBody>
          <a:bodyPr/>
          <a:lstStyle/>
          <a:p>
            <a:fld id="{6BA6D896-E1CD-4198-B852-D6590D56DF76}" type="slidenum">
              <a:rPr lang="en-GB" smtClean="0">
                <a:solidFill>
                  <a:schemeClr val="bg1"/>
                </a:solidFill>
              </a:rPr>
              <a:pPr/>
              <a:t>22</a:t>
            </a:fld>
            <a:endParaRPr lang="en-GB" dirty="0">
              <a:solidFill>
                <a:schemeClr val="bg1"/>
              </a:solidFill>
            </a:endParaRPr>
          </a:p>
        </p:txBody>
      </p:sp>
    </p:spTree>
    <p:extLst>
      <p:ext uri="{BB962C8B-B14F-4D97-AF65-F5344CB8AC3E}">
        <p14:creationId xmlns:p14="http://schemas.microsoft.com/office/powerpoint/2010/main" val="330032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Your thoughts, questions and feedback</a:t>
            </a:r>
          </a:p>
        </p:txBody>
      </p:sp>
      <p:pic>
        <p:nvPicPr>
          <p:cNvPr id="6" name="Graphic 5" descr="Head with gears">
            <a:extLst>
              <a:ext uri="{FF2B5EF4-FFF2-40B4-BE49-F238E27FC236}">
                <a16:creationId xmlns:a16="http://schemas.microsoft.com/office/drawing/2014/main" id="{8AC8372D-1AC8-4B8C-B21C-97D3E2FE072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921" t="3097" r="11244" b="7262"/>
          <a:stretch/>
        </p:blipFill>
        <p:spPr>
          <a:xfrm>
            <a:off x="2426805" y="1492383"/>
            <a:ext cx="3669195" cy="3769522"/>
          </a:xfrm>
          <a:prstGeom prst="rect">
            <a:avLst/>
          </a:prstGeom>
        </p:spPr>
      </p:pic>
      <p:pic>
        <p:nvPicPr>
          <p:cNvPr id="8" name="Graphic 7" descr="Thought bubble">
            <a:extLst>
              <a:ext uri="{FF2B5EF4-FFF2-40B4-BE49-F238E27FC236}">
                <a16:creationId xmlns:a16="http://schemas.microsoft.com/office/drawing/2014/main" id="{B2845C4D-1C0D-4D68-BE1A-99143CE1BE6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6" t="9808" r="5411" b="6811"/>
          <a:stretch/>
        </p:blipFill>
        <p:spPr>
          <a:xfrm>
            <a:off x="6168724" y="231712"/>
            <a:ext cx="3570378" cy="3588142"/>
          </a:xfrm>
          <a:prstGeom prst="rect">
            <a:avLst/>
          </a:prstGeom>
        </p:spPr>
      </p:pic>
      <p:sp>
        <p:nvSpPr>
          <p:cNvPr id="9" name="Rectangle 8">
            <a:extLst>
              <a:ext uri="{FF2B5EF4-FFF2-40B4-BE49-F238E27FC236}">
                <a16:creationId xmlns:a16="http://schemas.microsoft.com/office/drawing/2014/main" id="{3A092090-CFA8-4A1A-9F47-42FD906B6EDD}"/>
              </a:ext>
            </a:extLst>
          </p:cNvPr>
          <p:cNvSpPr/>
          <p:nvPr/>
        </p:nvSpPr>
        <p:spPr>
          <a:xfrm>
            <a:off x="602650" y="5428320"/>
            <a:ext cx="11132149" cy="400110"/>
          </a:xfrm>
          <a:prstGeom prst="rect">
            <a:avLst/>
          </a:prstGeom>
        </p:spPr>
        <p:txBody>
          <a:bodyPr wrap="square">
            <a:spAutoFit/>
          </a:bodyPr>
          <a:lstStyle/>
          <a:p>
            <a:pPr marL="0" indent="0" algn="ctr">
              <a:buNone/>
            </a:pPr>
            <a:r>
              <a:rPr lang="en-GB" sz="2000" dirty="0">
                <a:latin typeface="Arial" panose="020B0604020202020204" pitchFamily="34" charset="0"/>
                <a:cs typeface="Arial" panose="020B0604020202020204" pitchFamily="34" charset="0"/>
              </a:rPr>
              <a:t>Please email [</a:t>
            </a:r>
            <a:r>
              <a:rPr lang="en-GB" sz="2000" dirty="0">
                <a:highlight>
                  <a:srgbClr val="FFFF00"/>
                </a:highlight>
                <a:latin typeface="Arial" panose="020B0604020202020204" pitchFamily="34" charset="0"/>
                <a:cs typeface="Arial" panose="020B0604020202020204" pitchFamily="34" charset="0"/>
              </a:rPr>
              <a:t>insert your region’s preferred Outlook account</a:t>
            </a:r>
            <a:r>
              <a:rPr lang="en-GB" sz="2000" dirty="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0E7241E7-3509-4A21-9266-7F0D489FAF3B}"/>
              </a:ext>
            </a:extLst>
          </p:cNvPr>
          <p:cNvSpPr>
            <a:spLocks noGrp="1"/>
          </p:cNvSpPr>
          <p:nvPr>
            <p:ph type="sldNum" sz="quarter" idx="12"/>
          </p:nvPr>
        </p:nvSpPr>
        <p:spPr>
          <a:xfrm>
            <a:off x="11596687" y="6261273"/>
            <a:ext cx="442913" cy="400110"/>
          </a:xfrm>
        </p:spPr>
        <p:txBody>
          <a:bodyPr/>
          <a:lstStyle/>
          <a:p>
            <a:fld id="{6BA6D896-E1CD-4198-B852-D6590D56DF76}" type="slidenum">
              <a:rPr lang="en-GB" smtClean="0">
                <a:solidFill>
                  <a:schemeClr val="bg1"/>
                </a:solidFill>
              </a:rPr>
              <a:pPr/>
              <a:t>23</a:t>
            </a:fld>
            <a:endParaRPr lang="en-GB" dirty="0">
              <a:solidFill>
                <a:schemeClr val="bg1"/>
              </a:solidFill>
            </a:endParaRPr>
          </a:p>
        </p:txBody>
      </p:sp>
    </p:spTree>
    <p:extLst>
      <p:ext uri="{BB962C8B-B14F-4D97-AF65-F5344CB8AC3E}">
        <p14:creationId xmlns:p14="http://schemas.microsoft.com/office/powerpoint/2010/main" val="102459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7FD78A-F605-4B37-B73A-9F7CE82DBF43}"/>
              </a:ext>
            </a:extLst>
          </p:cNvPr>
          <p:cNvSpPr txBox="1">
            <a:spLocks/>
          </p:cNvSpPr>
          <p:nvPr/>
        </p:nvSpPr>
        <p:spPr>
          <a:xfrm>
            <a:off x="203735" y="1703673"/>
            <a:ext cx="11531064" cy="31783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GB" sz="16000" dirty="0">
                <a:solidFill>
                  <a:srgbClr val="008000"/>
                </a:solidFill>
                <a:latin typeface="Ink Free" panose="03080402000500000000" pitchFamily="66" charset="0"/>
              </a:rPr>
              <a:t>T</a:t>
            </a:r>
            <a:r>
              <a:rPr lang="en-GB" sz="16000" dirty="0">
                <a:solidFill>
                  <a:schemeClr val="tx2">
                    <a:lumMod val="40000"/>
                    <a:lumOff val="60000"/>
                  </a:schemeClr>
                </a:solidFill>
                <a:latin typeface="Ink Free" panose="03080402000500000000" pitchFamily="66" charset="0"/>
              </a:rPr>
              <a:t>h</a:t>
            </a:r>
            <a:r>
              <a:rPr lang="en-GB" sz="16000" dirty="0">
                <a:solidFill>
                  <a:schemeClr val="accent5">
                    <a:lumMod val="60000"/>
                    <a:lumOff val="40000"/>
                  </a:schemeClr>
                </a:solidFill>
                <a:latin typeface="Ink Free" panose="03080402000500000000" pitchFamily="66" charset="0"/>
              </a:rPr>
              <a:t>a</a:t>
            </a:r>
            <a:r>
              <a:rPr lang="en-GB" sz="16000" dirty="0">
                <a:solidFill>
                  <a:srgbClr val="A167A1"/>
                </a:solidFill>
                <a:latin typeface="Ink Free" panose="03080402000500000000" pitchFamily="66" charset="0"/>
              </a:rPr>
              <a:t>n</a:t>
            </a:r>
            <a:r>
              <a:rPr lang="en-GB" sz="16000" dirty="0">
                <a:solidFill>
                  <a:srgbClr val="008000"/>
                </a:solidFill>
                <a:latin typeface="Ink Free" panose="03080402000500000000" pitchFamily="66" charset="0"/>
              </a:rPr>
              <a:t>k</a:t>
            </a:r>
            <a:r>
              <a:rPr lang="en-GB" sz="16000" dirty="0">
                <a:latin typeface="Ink Free" panose="03080402000500000000" pitchFamily="66" charset="0"/>
              </a:rPr>
              <a:t> </a:t>
            </a:r>
            <a:r>
              <a:rPr lang="en-GB" sz="16000" dirty="0">
                <a:solidFill>
                  <a:schemeClr val="accent2">
                    <a:lumMod val="60000"/>
                    <a:lumOff val="40000"/>
                  </a:schemeClr>
                </a:solidFill>
                <a:latin typeface="Ink Free" panose="03080402000500000000" pitchFamily="66" charset="0"/>
              </a:rPr>
              <a:t>y</a:t>
            </a:r>
            <a:r>
              <a:rPr lang="en-GB" sz="16000" dirty="0">
                <a:solidFill>
                  <a:schemeClr val="accent6">
                    <a:lumMod val="75000"/>
                  </a:schemeClr>
                </a:solidFill>
                <a:latin typeface="Ink Free" panose="03080402000500000000" pitchFamily="66" charset="0"/>
              </a:rPr>
              <a:t>o</a:t>
            </a:r>
            <a:r>
              <a:rPr lang="en-GB" sz="16000" dirty="0">
                <a:solidFill>
                  <a:schemeClr val="accent1">
                    <a:lumMod val="60000"/>
                    <a:lumOff val="40000"/>
                  </a:schemeClr>
                </a:solidFill>
                <a:latin typeface="Ink Free" panose="03080402000500000000" pitchFamily="66" charset="0"/>
              </a:rPr>
              <a:t>u</a:t>
            </a:r>
          </a:p>
        </p:txBody>
      </p:sp>
      <p:sp>
        <p:nvSpPr>
          <p:cNvPr id="3" name="Slide Number Placeholder 2">
            <a:extLst>
              <a:ext uri="{FF2B5EF4-FFF2-40B4-BE49-F238E27FC236}">
                <a16:creationId xmlns:a16="http://schemas.microsoft.com/office/drawing/2014/main" id="{AB9A9836-555E-42BA-90BE-7F2F457146F6}"/>
              </a:ext>
            </a:extLst>
          </p:cNvPr>
          <p:cNvSpPr>
            <a:spLocks noGrp="1"/>
          </p:cNvSpPr>
          <p:nvPr>
            <p:ph type="sldNum" sz="quarter" idx="12"/>
          </p:nvPr>
        </p:nvSpPr>
        <p:spPr>
          <a:xfrm>
            <a:off x="11596687" y="6296257"/>
            <a:ext cx="595313" cy="365125"/>
          </a:xfrm>
        </p:spPr>
        <p:txBody>
          <a:bodyPr/>
          <a:lstStyle/>
          <a:p>
            <a:fld id="{6BA6D896-E1CD-4198-B852-D6590D56DF76}" type="slidenum">
              <a:rPr lang="en-GB" smtClean="0">
                <a:solidFill>
                  <a:schemeClr val="bg1"/>
                </a:solidFill>
              </a:rPr>
              <a:pPr/>
              <a:t>24</a:t>
            </a:fld>
            <a:endParaRPr lang="en-GB" dirty="0">
              <a:solidFill>
                <a:schemeClr val="bg1"/>
              </a:solidFill>
            </a:endParaRPr>
          </a:p>
        </p:txBody>
      </p:sp>
    </p:spTree>
    <p:extLst>
      <p:ext uri="{BB962C8B-B14F-4D97-AF65-F5344CB8AC3E}">
        <p14:creationId xmlns:p14="http://schemas.microsoft.com/office/powerpoint/2010/main" val="426661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50082" y="514118"/>
            <a:ext cx="10743406" cy="630470"/>
          </a:xfrm>
        </p:spPr>
        <p:txBody>
          <a:bodyPr/>
          <a:lstStyle/>
          <a:p>
            <a:r>
              <a:rPr lang="en-GB" dirty="0"/>
              <a:t>Today’s conversation – new this month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10742400" cy="5009482"/>
          </a:xfrm>
        </p:spPr>
        <p:txBody>
          <a:bodyPr/>
          <a:lstStyle/>
          <a:p>
            <a:pPr marL="342900" indent="-342900">
              <a:buFont typeface="Arial" panose="020B0604020202020204" pitchFamily="34" charset="0"/>
              <a:buChar char="•"/>
            </a:pPr>
            <a:r>
              <a:rPr lang="en-GB" sz="2000" dirty="0"/>
              <a:t>16 November all staff briefing and engagement event</a:t>
            </a:r>
          </a:p>
          <a:p>
            <a:pPr marL="342900" indent="-342900">
              <a:buFont typeface="Arial" panose="020B0604020202020204" pitchFamily="34" charset="0"/>
              <a:buChar char="•"/>
            </a:pPr>
            <a:r>
              <a:rPr lang="en-GB" sz="2000" dirty="0"/>
              <a:t>New Prepare a Case for Sentence tool launch</a:t>
            </a:r>
          </a:p>
          <a:p>
            <a:pPr marL="342900" indent="-342900">
              <a:buFont typeface="Arial" panose="020B0604020202020204" pitchFamily="34" charset="0"/>
              <a:buChar char="•"/>
            </a:pPr>
            <a:r>
              <a:rPr lang="en-GB" sz="2000" dirty="0"/>
              <a:t>Approved Suite of Probation Practitioner Toolkits</a:t>
            </a:r>
          </a:p>
          <a:p>
            <a:pPr marL="342900" indent="-342900">
              <a:buFont typeface="Arial" panose="020B0604020202020204" pitchFamily="34" charset="0"/>
              <a:buChar char="•"/>
            </a:pPr>
            <a:r>
              <a:rPr lang="en-GB" sz="2000" dirty="0"/>
              <a:t>Short explainers available on CRS / CFO services</a:t>
            </a:r>
          </a:p>
          <a:p>
            <a:pPr marL="342900" indent="-342900">
              <a:buFont typeface="Arial" panose="020B0604020202020204" pitchFamily="34" charset="0"/>
              <a:buChar char="•"/>
            </a:pPr>
            <a:r>
              <a:rPr lang="en-GB" sz="2000" dirty="0"/>
              <a:t>How to refer a person on probation to the Going Forward into Employment (</a:t>
            </a:r>
            <a:r>
              <a:rPr lang="en-GB" sz="2000" dirty="0" err="1"/>
              <a:t>GFiE</a:t>
            </a:r>
            <a:r>
              <a:rPr lang="en-GB" sz="2000" dirty="0"/>
              <a:t>) scheme</a:t>
            </a:r>
          </a:p>
          <a:p>
            <a:pPr marL="342900" indent="-342900">
              <a:buFont typeface="Arial" panose="020B0604020202020204" pitchFamily="34" charset="0"/>
              <a:buChar char="•"/>
            </a:pPr>
            <a:r>
              <a:rPr lang="en-GB" sz="2000" dirty="0"/>
              <a:t>Key worker housing for probation staff</a:t>
            </a:r>
          </a:p>
          <a:p>
            <a:pPr marL="342900" indent="-342900">
              <a:buFont typeface="Arial" panose="020B0604020202020204" pitchFamily="34" charset="0"/>
              <a:buChar char="•"/>
            </a:pPr>
            <a:r>
              <a:rPr lang="en-GB" sz="2000" dirty="0"/>
              <a:t>L&amp;D opportunities:</a:t>
            </a:r>
          </a:p>
          <a:p>
            <a:pPr marL="1098900" lvl="3" indent="-342900"/>
            <a:r>
              <a:rPr lang="en-GB" sz="2000" dirty="0"/>
              <a:t>Prevent e-learning</a:t>
            </a:r>
          </a:p>
          <a:p>
            <a:pPr marL="1098900" lvl="3" indent="-342900"/>
            <a:r>
              <a:rPr lang="en-GB" sz="2000" dirty="0"/>
              <a:t>Young Adults on MyLearning</a:t>
            </a:r>
          </a:p>
          <a:p>
            <a:pPr marL="342900" indent="-342900">
              <a:buFont typeface="Arial" panose="020B0604020202020204" pitchFamily="34" charset="0"/>
              <a:buChar char="•"/>
            </a:pPr>
            <a:r>
              <a:rPr lang="en-GB" sz="2000" dirty="0"/>
              <a:t>[</a:t>
            </a:r>
            <a:r>
              <a:rPr lang="en-GB" sz="2000" dirty="0">
                <a:highlight>
                  <a:srgbClr val="FFFF00"/>
                </a:highlight>
              </a:rPr>
              <a:t>Insert region</a:t>
            </a:r>
            <a:r>
              <a:rPr lang="en-GB" sz="2000" dirty="0"/>
              <a:t>] – November areas of focus, deliverables</a:t>
            </a:r>
          </a:p>
          <a:p>
            <a:pPr marL="342900" indent="-342900">
              <a:buFont typeface="Arial" panose="020B0604020202020204" pitchFamily="34" charset="0"/>
              <a:buChar char="•"/>
            </a:pPr>
            <a:endParaRPr lang="en-GB" sz="2000" dirty="0"/>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p:txBody>
          <a:bodyPr/>
          <a:lstStyle/>
          <a:p>
            <a:fld id="{6BA6D896-E1CD-4198-B852-D6590D56DF76}" type="slidenum">
              <a:rPr lang="en-GB" smtClean="0">
                <a:solidFill>
                  <a:schemeClr val="bg1"/>
                </a:solidFill>
              </a:rPr>
              <a:pPr/>
              <a:t>3</a:t>
            </a:fld>
            <a:endParaRPr lang="en-GB" dirty="0">
              <a:solidFill>
                <a:schemeClr val="bg1"/>
              </a:solidFill>
            </a:endParaRPr>
          </a:p>
        </p:txBody>
      </p:sp>
    </p:spTree>
    <p:extLst>
      <p:ext uri="{BB962C8B-B14F-4D97-AF65-F5344CB8AC3E}">
        <p14:creationId xmlns:p14="http://schemas.microsoft.com/office/powerpoint/2010/main" val="58251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50082" y="514118"/>
            <a:ext cx="10743406" cy="630470"/>
          </a:xfrm>
        </p:spPr>
        <p:txBody>
          <a:bodyPr/>
          <a:lstStyle/>
          <a:p>
            <a:r>
              <a:rPr lang="en-GB" dirty="0"/>
              <a:t>16 November all staff briefing and engagement event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230313"/>
            <a:ext cx="10742400" cy="5009482"/>
          </a:xfrm>
        </p:spPr>
        <p:txBody>
          <a:bodyPr/>
          <a:lstStyle/>
          <a:p>
            <a:pPr marL="342900" indent="-342900">
              <a:buFont typeface="Arial" panose="020B0604020202020204" pitchFamily="34" charset="0"/>
              <a:buChar char="•"/>
            </a:pPr>
            <a:r>
              <a:rPr lang="en-GB" sz="2000" dirty="0"/>
              <a:t>Sonia Flynn is hosting an all staff briefing and engagement event from 1.00pm to 2.15pm on Tuesday 16 November</a:t>
            </a:r>
          </a:p>
          <a:p>
            <a:pPr marL="342900" indent="-342900">
              <a:buFont typeface="Arial" panose="020B0604020202020204" pitchFamily="34" charset="0"/>
              <a:buChar char="•"/>
            </a:pPr>
            <a:r>
              <a:rPr lang="en-GB" sz="2000" dirty="0"/>
              <a:t>This event will cover a range of topics, including the regular Reform and Workforce updates from Jim Barton and Ian Barrow, with Amy Rees joining us to provide her regular Director General update</a:t>
            </a:r>
          </a:p>
          <a:p>
            <a:pPr marL="342900" indent="-342900">
              <a:buFont typeface="Arial" panose="020B0604020202020204" pitchFamily="34" charset="0"/>
              <a:buChar char="•"/>
            </a:pPr>
            <a:r>
              <a:rPr lang="en-GB" sz="2000" dirty="0"/>
              <a:t>Guest speakers Sarah Jackson and Clare Wilson will discuss working with young adults and update on a new platform for accessing learning materials on this topic – also covered in L&amp;D opportunities</a:t>
            </a:r>
          </a:p>
          <a:p>
            <a:pPr marL="342900" indent="-342900">
              <a:buFont typeface="Arial" panose="020B0604020202020204" pitchFamily="34" charset="0"/>
              <a:buChar char="•"/>
            </a:pPr>
            <a:r>
              <a:rPr lang="en-GB" sz="2000" dirty="0"/>
              <a:t>Joe Longman will give an overview of all things performance, including the new Integrated Probation Rating System</a:t>
            </a:r>
          </a:p>
          <a:p>
            <a:pPr marL="342900" indent="-342900">
              <a:buFont typeface="Arial" panose="020B0604020202020204" pitchFamily="34" charset="0"/>
              <a:buChar char="•"/>
            </a:pPr>
            <a:r>
              <a:rPr lang="en-GB" sz="2000" dirty="0"/>
              <a:t>Please make time in your diary to attend – we look forward to welcoming you</a:t>
            </a:r>
          </a:p>
          <a:p>
            <a:r>
              <a:rPr lang="en-GB" sz="2000" b="1" dirty="0"/>
              <a:t> </a:t>
            </a:r>
            <a:endParaRPr lang="en-GB" sz="2000" dirty="0"/>
          </a:p>
          <a:p>
            <a:pPr algn="ctr"/>
            <a:r>
              <a:rPr lang="en-GB" sz="2000" b="1" u="sng" dirty="0">
                <a:hlinkClick r:id="rId2"/>
              </a:rPr>
              <a:t>You can access the event on the day by clicking Here</a:t>
            </a:r>
            <a:endParaRPr lang="en-GB" sz="2000" dirty="0"/>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p:txBody>
          <a:bodyPr/>
          <a:lstStyle/>
          <a:p>
            <a:fld id="{6BA6D896-E1CD-4198-B852-D6590D56DF76}" type="slidenum">
              <a:rPr lang="en-GB" smtClean="0">
                <a:solidFill>
                  <a:schemeClr val="bg1"/>
                </a:solidFill>
              </a:rPr>
              <a:pPr/>
              <a:t>4</a:t>
            </a:fld>
            <a:endParaRPr lang="en-GB" dirty="0">
              <a:solidFill>
                <a:schemeClr val="bg1"/>
              </a:solidFill>
            </a:endParaRPr>
          </a:p>
        </p:txBody>
      </p:sp>
    </p:spTree>
    <p:extLst>
      <p:ext uri="{BB962C8B-B14F-4D97-AF65-F5344CB8AC3E}">
        <p14:creationId xmlns:p14="http://schemas.microsoft.com/office/powerpoint/2010/main" val="15769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Probation Reform Programme:  Advice to Court</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450166" y="1096963"/>
            <a:ext cx="5908431" cy="5199294"/>
          </a:xfrm>
        </p:spPr>
        <p:txBody>
          <a:bodyPr/>
          <a:lstStyle/>
          <a:p>
            <a:pPr marL="342900" indent="-342900">
              <a:buFont typeface="Arial" panose="020B0604020202020204" pitchFamily="34" charset="0"/>
              <a:buChar char="•"/>
            </a:pPr>
            <a:r>
              <a:rPr lang="en-GB" sz="2000" dirty="0"/>
              <a:t>We are improving local and national court liaison and engagement, so that the judiciary are: </a:t>
            </a:r>
          </a:p>
          <a:p>
            <a:pPr marL="846900" lvl="2" indent="-342900"/>
            <a:r>
              <a:rPr lang="en-GB" sz="2000" dirty="0"/>
              <a:t>Aware of the range of effective interventions being delivered or commissioned by probation </a:t>
            </a:r>
          </a:p>
          <a:p>
            <a:pPr marL="846900" lvl="2" indent="-342900"/>
            <a:r>
              <a:rPr lang="en-GB" sz="2000" dirty="0"/>
              <a:t>Assured of the quality and effectiveness of those services</a:t>
            </a:r>
          </a:p>
          <a:p>
            <a:pPr marL="846900" lvl="2" indent="-342900"/>
            <a:r>
              <a:rPr lang="en-GB" sz="2000" dirty="0"/>
              <a:t>Confident about probation services and the delivery of community sentences</a:t>
            </a:r>
          </a:p>
          <a:p>
            <a:endParaRPr lang="en-GB" sz="2000" dirty="0"/>
          </a:p>
          <a:p>
            <a:pPr algn="ctr"/>
            <a:r>
              <a:rPr lang="en-GB" sz="2000" b="1" dirty="0">
                <a:solidFill>
                  <a:schemeClr val="accent1"/>
                </a:solidFill>
              </a:rPr>
              <a:t>Improving the quality of our advice to court will ensure that our proposals target specific interventions and treatment requirements,  supporting reduced reoffending and promoting judicial confidence</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5</a:t>
            </a:fld>
            <a:endParaRPr lang="en-GB" dirty="0">
              <a:solidFill>
                <a:schemeClr val="bg1"/>
              </a:solidFill>
            </a:endParaRPr>
          </a:p>
        </p:txBody>
      </p:sp>
      <p:pic>
        <p:nvPicPr>
          <p:cNvPr id="7" name="Picture 4">
            <a:extLst>
              <a:ext uri="{FF2B5EF4-FFF2-40B4-BE49-F238E27FC236}">
                <a16:creationId xmlns:a16="http://schemas.microsoft.com/office/drawing/2014/main" id="{D7C04F38-CFE6-45EB-9F7F-F4BA10370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592" y="1306513"/>
            <a:ext cx="4869095" cy="437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6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New Prepare a Case for Sentence tool </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6</a:t>
            </a:fld>
            <a:endParaRPr lang="en-GB" dirty="0">
              <a:solidFill>
                <a:schemeClr val="bg1"/>
              </a:solidFill>
            </a:endParaRPr>
          </a:p>
        </p:txBody>
      </p:sp>
      <p:sp>
        <p:nvSpPr>
          <p:cNvPr id="4" name="Rectangle 3">
            <a:extLst>
              <a:ext uri="{FF2B5EF4-FFF2-40B4-BE49-F238E27FC236}">
                <a16:creationId xmlns:a16="http://schemas.microsoft.com/office/drawing/2014/main" id="{E01C1CD4-EB0B-4C99-A378-19231482743C}"/>
              </a:ext>
            </a:extLst>
          </p:cNvPr>
          <p:cNvSpPr/>
          <p:nvPr/>
        </p:nvSpPr>
        <p:spPr>
          <a:xfrm>
            <a:off x="6257924" y="2361337"/>
            <a:ext cx="5614988" cy="2862322"/>
          </a:xfrm>
          <a:prstGeom prst="rect">
            <a:avLst/>
          </a:prstGeom>
        </p:spPr>
        <p:txBody>
          <a:bodyPr wrap="square">
            <a:spAutoFit/>
          </a:bodyPr>
          <a:lstStyle/>
          <a:p>
            <a:pPr algn="ctr">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Our new Prepare a Case for Sentence tool has been developed based on feedback from court staff, so that it meets your needs</a:t>
            </a:r>
          </a:p>
          <a:p>
            <a:pPr algn="ctr">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 </a:t>
            </a:r>
          </a:p>
          <a:p>
            <a:pPr algn="ctr">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Staff feedback will ensure that this tool is continuously updated, in line with your evolving needs, so you are well supported in your roles</a:t>
            </a:r>
          </a:p>
          <a:p>
            <a:pPr algn="ctr">
              <a:spcAft>
                <a:spcPts val="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Please see our </a:t>
            </a:r>
            <a:r>
              <a:rPr lang="en-GB" sz="2000" dirty="0">
                <a:latin typeface="Arial" panose="020B0604020202020204" pitchFamily="34" charset="0"/>
                <a:ea typeface="Calibri" panose="020F0502020204030204" pitchFamily="34" charset="0"/>
                <a:cs typeface="Arial" panose="020B0604020202020204" pitchFamily="34" charset="0"/>
                <a:hlinkClick r:id="rId2"/>
              </a:rPr>
              <a:t>Staff FAQ </a:t>
            </a:r>
            <a:r>
              <a:rPr lang="en-GB" sz="2000" dirty="0">
                <a:latin typeface="Arial" panose="020B0604020202020204" pitchFamily="34" charset="0"/>
                <a:ea typeface="Calibri" panose="020F0502020204030204" pitchFamily="34" charset="0"/>
                <a:cs typeface="Arial" panose="020B0604020202020204" pitchFamily="34" charset="0"/>
              </a:rPr>
              <a:t>for further details </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456FD0A2-7E59-4157-AC7C-960CED885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7" y="1371555"/>
            <a:ext cx="5046662" cy="453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8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97707" y="418868"/>
            <a:ext cx="10743406" cy="630470"/>
          </a:xfrm>
        </p:spPr>
        <p:txBody>
          <a:bodyPr/>
          <a:lstStyle/>
          <a:p>
            <a:r>
              <a:rPr lang="en-GB" dirty="0"/>
              <a:t>Prepare a Case for Sentence tool:  background</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7</a:t>
            </a:fld>
            <a:endParaRPr lang="en-GB" dirty="0">
              <a:solidFill>
                <a:schemeClr val="bg1"/>
              </a:solidFill>
            </a:endParaRPr>
          </a:p>
        </p:txBody>
      </p:sp>
      <p:pic>
        <p:nvPicPr>
          <p:cNvPr id="7" name="Picture 2">
            <a:extLst>
              <a:ext uri="{FF2B5EF4-FFF2-40B4-BE49-F238E27FC236}">
                <a16:creationId xmlns:a16="http://schemas.microsoft.com/office/drawing/2014/main" id="{074B4C96-F138-4313-B88D-B47EB8407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149" y="2349327"/>
            <a:ext cx="4446722" cy="241331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896D983-3A1E-4BD1-8CC9-D08636319872}"/>
              </a:ext>
            </a:extLst>
          </p:cNvPr>
          <p:cNvSpPr>
            <a:spLocks noGrp="1"/>
          </p:cNvSpPr>
          <p:nvPr>
            <p:ph idx="1"/>
          </p:nvPr>
        </p:nvSpPr>
        <p:spPr>
          <a:xfrm>
            <a:off x="716757" y="1267724"/>
            <a:ext cx="6731793" cy="4961857"/>
          </a:xfrm>
        </p:spPr>
        <p:txBody>
          <a:bodyPr/>
          <a:lstStyle/>
          <a:p>
            <a:pPr marL="342900" indent="-342900">
              <a:buFont typeface="Arial" panose="020B0604020202020204" pitchFamily="34" charset="0"/>
              <a:buChar char="•"/>
            </a:pPr>
            <a:r>
              <a:rPr lang="en-GB" sz="2000" dirty="0"/>
              <a:t>A new digital tool for probation practitioners and administrators in magistrates’ courts</a:t>
            </a:r>
          </a:p>
          <a:p>
            <a:pPr marL="342900" indent="-342900">
              <a:buFont typeface="Arial" panose="020B0604020202020204" pitchFamily="34" charset="0"/>
              <a:buChar char="•"/>
            </a:pPr>
            <a:r>
              <a:rPr lang="en-GB" sz="2000" dirty="0"/>
              <a:t>Provides an overview of all defendants attending court on a given day, including:</a:t>
            </a:r>
          </a:p>
          <a:p>
            <a:pPr marL="594900" lvl="1" indent="-342900"/>
            <a:r>
              <a:rPr lang="en-GB" sz="2000" dirty="0"/>
              <a:t>Their probation status and probation record</a:t>
            </a:r>
          </a:p>
          <a:p>
            <a:pPr marL="594900" lvl="1" indent="-342900"/>
            <a:r>
              <a:rPr lang="en-GB" sz="2000" dirty="0"/>
              <a:t>Information about any current orders</a:t>
            </a:r>
          </a:p>
          <a:p>
            <a:pPr marL="594900" lvl="1" indent="-342900"/>
            <a:r>
              <a:rPr lang="en-GB" sz="2000" dirty="0"/>
              <a:t>Offender manager details, requirements and attendance information</a:t>
            </a:r>
          </a:p>
          <a:p>
            <a:pPr lvl="1" indent="0">
              <a:buNone/>
            </a:pPr>
            <a:endParaRPr lang="en-GB" sz="2000" b="1" dirty="0">
              <a:solidFill>
                <a:schemeClr val="accent1"/>
              </a:solidFill>
            </a:endParaRPr>
          </a:p>
          <a:p>
            <a:pPr algn="ctr"/>
            <a:br>
              <a:rPr lang="en-GB" sz="2000" b="1" dirty="0">
                <a:solidFill>
                  <a:schemeClr val="accent1"/>
                </a:solidFill>
              </a:rPr>
            </a:br>
            <a:r>
              <a:rPr lang="en-GB" sz="2000" b="1" dirty="0">
                <a:solidFill>
                  <a:schemeClr val="accent1"/>
                </a:solidFill>
              </a:rPr>
              <a:t>By providing this information in a more accessible and usable format, our staff will be able to provide better advice to the court with less effort and minimise avoidable adjournments</a:t>
            </a:r>
          </a:p>
          <a:p>
            <a:endParaRPr lang="en-GB" dirty="0"/>
          </a:p>
        </p:txBody>
      </p:sp>
    </p:spTree>
    <p:extLst>
      <p:ext uri="{BB962C8B-B14F-4D97-AF65-F5344CB8AC3E}">
        <p14:creationId xmlns:p14="http://schemas.microsoft.com/office/powerpoint/2010/main" val="259335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Prepare a Case for Sentence tool:  benefits for court staff </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8</a:t>
            </a:fld>
            <a:endParaRPr lang="en-GB" dirty="0">
              <a:solidFill>
                <a:schemeClr val="bg1"/>
              </a:solidFill>
            </a:endParaRPr>
          </a:p>
        </p:txBody>
      </p:sp>
      <p:pic>
        <p:nvPicPr>
          <p:cNvPr id="6" name="Picture 4">
            <a:extLst>
              <a:ext uri="{FF2B5EF4-FFF2-40B4-BE49-F238E27FC236}">
                <a16:creationId xmlns:a16="http://schemas.microsoft.com/office/drawing/2014/main" id="{BD06757F-85B2-48E5-B422-523647198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332" y="1493699"/>
            <a:ext cx="5946695" cy="331642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9BAF1CFC-7AF5-4B58-A4A7-0D8723CC8E72}"/>
              </a:ext>
            </a:extLst>
          </p:cNvPr>
          <p:cNvSpPr txBox="1">
            <a:spLocks/>
          </p:cNvSpPr>
          <p:nvPr/>
        </p:nvSpPr>
        <p:spPr>
          <a:xfrm>
            <a:off x="716757" y="1334399"/>
            <a:ext cx="7693818" cy="49618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sz="2000" b="1" dirty="0">
                <a:solidFill>
                  <a:schemeClr val="accent1"/>
                </a:solidFill>
              </a:rPr>
            </a:br>
            <a:endParaRPr lang="en-GB" dirty="0"/>
          </a:p>
        </p:txBody>
      </p:sp>
      <p:sp>
        <p:nvSpPr>
          <p:cNvPr id="10" name="Rectangle 9">
            <a:extLst>
              <a:ext uri="{FF2B5EF4-FFF2-40B4-BE49-F238E27FC236}">
                <a16:creationId xmlns:a16="http://schemas.microsoft.com/office/drawing/2014/main" id="{A9B44A3F-DAA1-451F-9FCC-4F4586B12F5A}"/>
              </a:ext>
            </a:extLst>
          </p:cNvPr>
          <p:cNvSpPr/>
          <p:nvPr/>
        </p:nvSpPr>
        <p:spPr>
          <a:xfrm>
            <a:off x="638173" y="1493699"/>
            <a:ext cx="4304109" cy="3477875"/>
          </a:xfrm>
          <a:prstGeom prst="rect">
            <a:avLst/>
          </a:prstGeom>
        </p:spPr>
        <p:txBody>
          <a:bodyPr wrap="square">
            <a:spAutoFit/>
          </a:bodyPr>
          <a:lstStyle/>
          <a:p>
            <a:pPr marL="342900" indent="-342900">
              <a:spcAft>
                <a:spcPts val="0"/>
              </a:spcAft>
              <a:buFont typeface="Arial" panose="020B0604020202020204" pitchFamily="34" charset="0"/>
              <a:buChar char="•"/>
            </a:pPr>
            <a:r>
              <a:rPr lang="en-GB" sz="2000" dirty="0">
                <a:ea typeface="Calibri" panose="020F0502020204030204" pitchFamily="34" charset="0"/>
                <a:cs typeface="Calibri" panose="020F0502020204030204" pitchFamily="34" charset="0"/>
              </a:rPr>
              <a:t>Quick identification of potential probation cases of interest </a:t>
            </a:r>
            <a:endParaRPr lang="en-GB" sz="2000" dirty="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2000" dirty="0">
                <a:ea typeface="Calibri" panose="020F0502020204030204" pitchFamily="34" charset="0"/>
                <a:cs typeface="Calibri" panose="020F0502020204030204" pitchFamily="34" charset="0"/>
              </a:rPr>
              <a:t>Time saved identifying defendants known to probation and gathering case information such as offender manager details and current order information</a:t>
            </a:r>
            <a:endParaRPr lang="en-GB" sz="2000" dirty="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2000" dirty="0">
                <a:ea typeface="Calibri" panose="020F0502020204030204" pitchFamily="34" charset="0"/>
                <a:cs typeface="Calibri" panose="020F0502020204030204" pitchFamily="34" charset="0"/>
              </a:rPr>
              <a:t>Significant reduction in the number of clicks, screens and systems staff have to move between when preparing cases</a:t>
            </a:r>
            <a:endParaRPr lang="en-GB"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97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707232" y="514118"/>
            <a:ext cx="10743406" cy="630470"/>
          </a:xfrm>
        </p:spPr>
        <p:txBody>
          <a:bodyPr/>
          <a:lstStyle/>
          <a:p>
            <a:r>
              <a:rPr lang="en-GB" dirty="0"/>
              <a:t>Prepare a Case for Sentence tool:  rollout plan and timings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6646068" cy="5516794"/>
          </a:xfrm>
        </p:spPr>
        <p:txBody>
          <a:bodyPr/>
          <a:lstStyle/>
          <a:p>
            <a:pPr marL="342900" indent="-342900">
              <a:buFont typeface="Arial" panose="020B0604020202020204" pitchFamily="34" charset="0"/>
              <a:buChar char="•"/>
            </a:pPr>
            <a:r>
              <a:rPr lang="en-GB" sz="2000" dirty="0"/>
              <a:t>Trialled and adopted in Greater Manchester and Kent in August 2021 and September 2021, respectively</a:t>
            </a:r>
            <a:endParaRPr lang="en-GB" sz="2000" dirty="0">
              <a:highlight>
                <a:srgbClr val="FFFF00"/>
              </a:highlight>
            </a:endParaRPr>
          </a:p>
          <a:p>
            <a:pPr marL="342900" indent="-342900">
              <a:buFont typeface="Arial" panose="020B0604020202020204" pitchFamily="34" charset="0"/>
              <a:buChar char="•"/>
            </a:pPr>
            <a:r>
              <a:rPr lang="en-GB" sz="2000" dirty="0"/>
              <a:t>Trialled in the North East region in November 2021</a:t>
            </a:r>
          </a:p>
          <a:p>
            <a:pPr marL="342900" indent="-342900">
              <a:buFont typeface="Arial" panose="020B0604020202020204" pitchFamily="34" charset="0"/>
              <a:buChar char="•"/>
            </a:pPr>
            <a:r>
              <a:rPr lang="en-GB" sz="2000" dirty="0"/>
              <a:t>Regional court lead / Senior Probation Officer briefings in all regions commence from November 2021 </a:t>
            </a:r>
            <a:endParaRPr lang="en-GB" sz="2000" dirty="0">
              <a:highlight>
                <a:srgbClr val="FFFF00"/>
              </a:highlight>
            </a:endParaRPr>
          </a:p>
          <a:p>
            <a:pPr marL="342900" indent="-342900">
              <a:buFont typeface="Arial" panose="020B0604020202020204" pitchFamily="34" charset="0"/>
              <a:buChar char="•"/>
            </a:pPr>
            <a:r>
              <a:rPr lang="en-GB" sz="2000" dirty="0"/>
              <a:t>Senior Probation Officers and regional operational leadership teams will lead each region’s rollout from December 2021</a:t>
            </a:r>
            <a:endParaRPr lang="en-GB" sz="2000" dirty="0">
              <a:highlight>
                <a:srgbClr val="FFFF00"/>
              </a:highlight>
            </a:endParaRPr>
          </a:p>
          <a:p>
            <a:pPr marL="342900" indent="-342900">
              <a:buFont typeface="Arial" panose="020B0604020202020204" pitchFamily="34" charset="0"/>
              <a:buChar char="•"/>
            </a:pPr>
            <a:r>
              <a:rPr lang="en-GB" sz="2000" dirty="0"/>
              <a:t>All court staff in all 11 regions and Wales will have adopted the tool by June 2022</a:t>
            </a:r>
          </a:p>
          <a:p>
            <a:endParaRPr lang="en-GB" sz="2000" dirty="0"/>
          </a:p>
          <a:p>
            <a:pPr algn="ctr"/>
            <a:r>
              <a:rPr lang="en-GB" sz="2000" b="1" dirty="0">
                <a:solidFill>
                  <a:schemeClr val="accent1"/>
                </a:solidFill>
              </a:rPr>
              <a:t>Your Senior Probation Officer and regional operational leadership team will provide you with everything you need to know and do to support our national adoption of the Prepare a Case for Sentence tool</a:t>
            </a:r>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9</a:t>
            </a:fld>
            <a:endParaRPr lang="en-GB" dirty="0">
              <a:solidFill>
                <a:schemeClr val="bg1"/>
              </a:solidFill>
            </a:endParaRPr>
          </a:p>
        </p:txBody>
      </p:sp>
      <p:pic>
        <p:nvPicPr>
          <p:cNvPr id="9" name="Picture 8">
            <a:extLst>
              <a:ext uri="{FF2B5EF4-FFF2-40B4-BE49-F238E27FC236}">
                <a16:creationId xmlns:a16="http://schemas.microsoft.com/office/drawing/2014/main" id="{552D280A-EFBD-4D2F-A562-FEED5B3F9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879" y="1645443"/>
            <a:ext cx="3966920" cy="356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37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HMPPS-PowerPoint-template-English</Template>
  <TotalTime>787</TotalTime>
  <Words>2538</Words>
  <Application>Microsoft Office PowerPoint</Application>
  <PresentationFormat>Widescreen</PresentationFormat>
  <Paragraphs>246</Paragraphs>
  <Slides>24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Ink Free</vt:lpstr>
      <vt:lpstr>Symbol</vt:lpstr>
      <vt:lpstr>Office Theme</vt:lpstr>
      <vt:lpstr>Office Theme</vt:lpstr>
      <vt:lpstr>November 2021 Regional Team Briefing </vt:lpstr>
      <vt:lpstr>Our team’s opportunity to talk </vt:lpstr>
      <vt:lpstr>Today’s conversation – new this month </vt:lpstr>
      <vt:lpstr>16 November all staff briefing and engagement event </vt:lpstr>
      <vt:lpstr>Probation Reform Programme:  Advice to Court</vt:lpstr>
      <vt:lpstr>New Prepare a Case for Sentence tool </vt:lpstr>
      <vt:lpstr>Prepare a Case for Sentence tool:  background</vt:lpstr>
      <vt:lpstr>Prepare a Case for Sentence tool:  benefits for court staff </vt:lpstr>
      <vt:lpstr>Prepare a Case for Sentence tool:  rollout plan and timings </vt:lpstr>
      <vt:lpstr>Prepare a Case for Sentence tool:  your questions </vt:lpstr>
      <vt:lpstr>Approved Suite of Probation Practitioner Toolkits (ASPPT)</vt:lpstr>
      <vt:lpstr>Approved Suite of Probation Practitioner Toolkits (ASPPT)</vt:lpstr>
      <vt:lpstr>Approved Suite of Probation Practitioner Toolkits – Structured Interventions</vt:lpstr>
      <vt:lpstr>Short explainers on CRS / CFO services</vt:lpstr>
      <vt:lpstr>How to refer a person on probation to the Going Forward into Employment (GFiE) scheme</vt:lpstr>
      <vt:lpstr>Key worker housing for probation staff</vt:lpstr>
      <vt:lpstr>L&amp;D:  new Prevent e-learning</vt:lpstr>
      <vt:lpstr>L&amp;D:  new Prevent e-learning</vt:lpstr>
      <vt:lpstr>L&amp;D:  new Young Adults page on My Learning</vt:lpstr>
      <vt:lpstr>[Region] November area/s of focus </vt:lpstr>
      <vt:lpstr>Team November deliverables </vt:lpstr>
      <vt:lpstr>Team discussion </vt:lpstr>
      <vt:lpstr>Your thoughts, questions and 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Darby,  Paul</cp:lastModifiedBy>
  <cp:revision>388</cp:revision>
  <dcterms:created xsi:type="dcterms:W3CDTF">2021-07-22T08:59:25Z</dcterms:created>
  <dcterms:modified xsi:type="dcterms:W3CDTF">2021-11-02T13:06:14Z</dcterms:modified>
</cp:coreProperties>
</file>