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8"/>
  </p:notesMasterIdLst>
  <p:handoutMasterIdLst>
    <p:handoutMasterId r:id="rId9"/>
  </p:handoutMasterIdLst>
  <p:sldIdLst>
    <p:sldId id="7864" r:id="rId2"/>
    <p:sldId id="7865" r:id="rId3"/>
    <p:sldId id="7866" r:id="rId4"/>
    <p:sldId id="7867" r:id="rId5"/>
    <p:sldId id="7868" r:id="rId6"/>
    <p:sldId id="7869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9966"/>
    <a:srgbClr val="0099CC"/>
    <a:srgbClr val="00A8A4"/>
    <a:srgbClr val="D4C3FD"/>
    <a:srgbClr val="008000"/>
    <a:srgbClr val="00CCFF"/>
    <a:srgbClr val="CC99FF"/>
    <a:srgbClr val="00CC99"/>
    <a:srgbClr val="978ED8"/>
    <a:srgbClr val="99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3615" autoAdjust="0"/>
    <p:restoredTop sz="93792" autoAdjust="0"/>
  </p:normalViewPr>
  <p:slideViewPr>
    <p:cSldViewPr snapToGrid="0" snapToObjects="1" showGuides="1">
      <p:cViewPr varScale="1">
        <p:scale>
          <a:sx n="67" d="100"/>
          <a:sy n="67" d="100"/>
        </p:scale>
        <p:origin x="312" y="4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 snapToGrid="0" snapToObjects="1">
      <p:cViewPr varScale="1">
        <p:scale>
          <a:sx n="51" d="100"/>
          <a:sy n="51" d="100"/>
        </p:scale>
        <p:origin x="2692" y="2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DDD20365-2445-47A0-937F-07CC4E37E103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BC0557C-44EF-4CC4-AA14-41FA340EBC12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B76C2C0-176F-4F37-BD3B-29D3563738E2}" type="datetimeFigureOut">
              <a:rPr lang="en-GB" smtClean="0"/>
              <a:t>15/11/2021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F2D8760-0183-48AC-BC61-9A346666DBEB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E8C7808-F719-4C5F-AF8E-E26E5087D3BB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D8C25EC-C4E3-4BB4-9475-34C83F28223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207574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5A49149-B57C-7E49-89EA-D1494E9291F6}" type="datetimeFigureOut">
              <a:rPr lang="en-US" smtClean="0"/>
              <a:t>11/15/2021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8D8A50D-95A0-3449-9134-B4955750AE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26497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383731BF-221D-4858-932D-B044E917F8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9BD9A42-A97A-4FAA-89C8-3216805CC4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noProof="0"/>
              <a:t>Click to edit Master title style</a:t>
            </a:r>
            <a:endParaRPr lang="en-GB" noProof="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B5A21B3-F91F-4C40-A2FF-7F2FDA7408E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FD018E3-1711-4800-B816-902F2740A4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96687" y="6296257"/>
            <a:ext cx="276225" cy="365125"/>
          </a:xfrm>
          <a:prstGeom prst="rect">
            <a:avLst/>
          </a:prstGeom>
        </p:spPr>
        <p:txBody>
          <a:bodyPr/>
          <a:lstStyle>
            <a:lvl1pPr algn="ctr">
              <a:defRPr/>
            </a:lvl1pPr>
          </a:lstStyle>
          <a:p>
            <a:fld id="{6BA6D896-E1CD-4198-B852-D6590D56DF76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459355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4AC3EE9-71B6-4FE8-B8AA-15895CE72E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6757" y="514118"/>
            <a:ext cx="10743406" cy="630470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 noProof="0"/>
              <a:t>Click to edit Master title style</a:t>
            </a:r>
            <a:endParaRPr lang="en-GB" noProof="0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E3875E1-C33E-4DDB-898A-C921EBC74F7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16757" y="1334400"/>
            <a:ext cx="10742400" cy="4351338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6221378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400" b="1" kern="1200">
          <a:solidFill>
            <a:schemeClr val="accent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0" indent="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 typeface="Arial" panose="020B0604020202020204" pitchFamily="34" charset="0"/>
        <a:buNone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252000" indent="-25200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Clr>
          <a:schemeClr val="accent1"/>
        </a:buClr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504000" indent="-25200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Clr>
          <a:schemeClr val="accent1"/>
        </a:buClr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756000" indent="-25200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Clr>
          <a:schemeClr val="accent1"/>
        </a:buClr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1008000" indent="-25200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Clr>
          <a:schemeClr val="accent1"/>
        </a:buClr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840" userDrawn="1">
          <p15:clr>
            <a:srgbClr val="F26B43"/>
          </p15:clr>
        </p15:guide>
        <p15:guide id="2" pos="452" userDrawn="1">
          <p15:clr>
            <a:srgbClr val="F26B43"/>
          </p15:clr>
        </p15:guide>
        <p15:guide id="3" pos="7225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s://welcome-hub.hmppsintranet.org.uk/wp-content/uploads/2021/10/Prepare-a-Case-for-Sentence-Staff-FAQ-FINAL.pdf" TargetMode="Externa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svg"/><Relationship Id="rId7" Type="http://schemas.openxmlformats.org/officeDocument/2006/relationships/image" Target="../media/image12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11" Type="http://schemas.openxmlformats.org/officeDocument/2006/relationships/image" Target="../media/image16.svg"/><Relationship Id="rId5" Type="http://schemas.openxmlformats.org/officeDocument/2006/relationships/image" Target="../media/image10.svg"/><Relationship Id="rId10" Type="http://schemas.openxmlformats.org/officeDocument/2006/relationships/image" Target="../media/image15.png"/><Relationship Id="rId4" Type="http://schemas.openxmlformats.org/officeDocument/2006/relationships/image" Target="../media/image9.png"/><Relationship Id="rId9" Type="http://schemas.openxmlformats.org/officeDocument/2006/relationships/image" Target="../media/image14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D8D399-2B4B-4240-BEB9-489B59773B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Probation Reform Programme:  Advice to Court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DEC7E55-3EB6-4375-82EF-1881CA5BB3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0166" y="1096963"/>
            <a:ext cx="5908431" cy="5199294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/>
              <a:t>We are improving local and national court liaison and engagement, so that the judiciary are: </a:t>
            </a:r>
          </a:p>
          <a:p>
            <a:pPr marL="846900" lvl="2" indent="-342900"/>
            <a:r>
              <a:rPr lang="en-GB" sz="2000" dirty="0"/>
              <a:t>Aware of the range of effective interventions being delivered or commissioned by probation </a:t>
            </a:r>
          </a:p>
          <a:p>
            <a:pPr marL="846900" lvl="2" indent="-342900"/>
            <a:r>
              <a:rPr lang="en-GB" sz="2000" dirty="0"/>
              <a:t>Assured of the quality and effectiveness of those services</a:t>
            </a:r>
          </a:p>
          <a:p>
            <a:pPr marL="846900" lvl="2" indent="-342900"/>
            <a:r>
              <a:rPr lang="en-GB" sz="2000" dirty="0"/>
              <a:t>Confident about probation services and the delivery of community sentences</a:t>
            </a:r>
          </a:p>
          <a:p>
            <a:endParaRPr lang="en-GB" sz="2000" dirty="0"/>
          </a:p>
          <a:p>
            <a:pPr algn="ctr"/>
            <a:r>
              <a:rPr lang="en-GB" sz="2000" b="1" dirty="0">
                <a:solidFill>
                  <a:schemeClr val="accent1"/>
                </a:solidFill>
              </a:rPr>
              <a:t>Improving the quality of our advice to court will ensure that our proposals target specific interventions and treatment requirements,  supporting reduced reoffending and promoting judicial confidence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000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2E6916E-E899-4A5C-89FA-7375039FB1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96687" y="6296257"/>
            <a:ext cx="276225" cy="365125"/>
          </a:xfrm>
          <a:prstGeom prst="rect">
            <a:avLst/>
          </a:prstGeom>
        </p:spPr>
        <p:txBody>
          <a:bodyPr/>
          <a:lstStyle/>
          <a:p>
            <a:fld id="{6BA6D896-E1CD-4198-B852-D6590D56DF76}" type="slidenum">
              <a:rPr lang="en-GB" smtClean="0">
                <a:solidFill>
                  <a:schemeClr val="bg1"/>
                </a:solidFill>
              </a:rPr>
              <a:pPr/>
              <a:t>1</a:t>
            </a:fld>
            <a:endParaRPr lang="en-GB" dirty="0">
              <a:solidFill>
                <a:schemeClr val="bg1"/>
              </a:solidFill>
            </a:endParaRPr>
          </a:p>
        </p:txBody>
      </p:sp>
      <p:pic>
        <p:nvPicPr>
          <p:cNvPr id="7" name="Picture 4">
            <a:extLst>
              <a:ext uri="{FF2B5EF4-FFF2-40B4-BE49-F238E27FC236}">
                <a16:creationId xmlns:a16="http://schemas.microsoft.com/office/drawing/2014/main" id="{D7C04F38-CFE6-45EB-9F7F-F4BA103702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27592" y="1306513"/>
            <a:ext cx="4869095" cy="43783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430634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D8D399-2B4B-4240-BEB9-489B59773B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New Prepare a Case for Sentence tool 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2E6916E-E899-4A5C-89FA-7375039FB1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96687" y="6296257"/>
            <a:ext cx="276225" cy="365125"/>
          </a:xfrm>
          <a:prstGeom prst="rect">
            <a:avLst/>
          </a:prstGeom>
        </p:spPr>
        <p:txBody>
          <a:bodyPr/>
          <a:lstStyle/>
          <a:p>
            <a:fld id="{6BA6D896-E1CD-4198-B852-D6590D56DF76}" type="slidenum">
              <a:rPr lang="en-GB" smtClean="0">
                <a:solidFill>
                  <a:schemeClr val="bg1"/>
                </a:solidFill>
              </a:rPr>
              <a:pPr/>
              <a:t>2</a:t>
            </a:fld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E01C1CD4-EB0B-4C99-A378-19231482743C}"/>
              </a:ext>
            </a:extLst>
          </p:cNvPr>
          <p:cNvSpPr/>
          <p:nvPr/>
        </p:nvSpPr>
        <p:spPr>
          <a:xfrm>
            <a:off x="6257924" y="2361337"/>
            <a:ext cx="5614988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en-GB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Our new Prepare a Case for Sentence tool has been developed based on feedback from court staff, so that it meets your needs</a:t>
            </a:r>
          </a:p>
          <a:p>
            <a:pPr algn="ctr">
              <a:spcAft>
                <a:spcPts val="0"/>
              </a:spcAft>
            </a:pPr>
            <a:r>
              <a:rPr lang="en-GB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 </a:t>
            </a:r>
          </a:p>
          <a:p>
            <a:pPr algn="ctr">
              <a:spcAft>
                <a:spcPts val="0"/>
              </a:spcAft>
            </a:pPr>
            <a:r>
              <a:rPr lang="en-GB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Staff feedback will ensure that this tool is continuously updated, in line with your evolving needs, so you are well supported in your roles</a:t>
            </a:r>
          </a:p>
          <a:p>
            <a:pPr algn="ctr">
              <a:spcAft>
                <a:spcPts val="0"/>
              </a:spcAft>
            </a:pPr>
            <a:endParaRPr lang="en-GB" sz="20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ctr">
              <a:spcAft>
                <a:spcPts val="0"/>
              </a:spcAft>
            </a:pPr>
            <a:r>
              <a:rPr lang="en-GB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Please see our </a:t>
            </a:r>
            <a:r>
              <a:rPr lang="en-GB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hlinkClick r:id="rId2"/>
              </a:rPr>
              <a:t>Staff FAQ </a:t>
            </a:r>
            <a:r>
              <a:rPr lang="en-GB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for further details </a:t>
            </a:r>
            <a:endParaRPr lang="en-GB" sz="20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Picture 6">
            <a:extLst>
              <a:ext uri="{FF2B5EF4-FFF2-40B4-BE49-F238E27FC236}">
                <a16:creationId xmlns:a16="http://schemas.microsoft.com/office/drawing/2014/main" id="{456FD0A2-7E59-4157-AC7C-960CED885B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757" y="1371555"/>
            <a:ext cx="5046662" cy="45380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1718637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D8D399-2B4B-4240-BEB9-489B59773B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7707" y="418868"/>
            <a:ext cx="10743406" cy="630470"/>
          </a:xfrm>
        </p:spPr>
        <p:txBody>
          <a:bodyPr/>
          <a:lstStyle/>
          <a:p>
            <a:r>
              <a:rPr lang="en-GB" dirty="0"/>
              <a:t>Prepare a Case for Sentence tool:  background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2E6916E-E899-4A5C-89FA-7375039FB1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96687" y="6296257"/>
            <a:ext cx="276225" cy="365125"/>
          </a:xfrm>
          <a:prstGeom prst="rect">
            <a:avLst/>
          </a:prstGeom>
        </p:spPr>
        <p:txBody>
          <a:bodyPr/>
          <a:lstStyle/>
          <a:p>
            <a:fld id="{6BA6D896-E1CD-4198-B852-D6590D56DF76}" type="slidenum">
              <a:rPr lang="en-GB" smtClean="0">
                <a:solidFill>
                  <a:schemeClr val="bg1"/>
                </a:solidFill>
              </a:rPr>
              <a:pPr/>
              <a:t>3</a:t>
            </a:fld>
            <a:endParaRPr lang="en-GB" dirty="0">
              <a:solidFill>
                <a:schemeClr val="bg1"/>
              </a:solidFill>
            </a:endParaRPr>
          </a:p>
        </p:txBody>
      </p:sp>
      <p:pic>
        <p:nvPicPr>
          <p:cNvPr id="7" name="Picture 2">
            <a:extLst>
              <a:ext uri="{FF2B5EF4-FFF2-40B4-BE49-F238E27FC236}">
                <a16:creationId xmlns:a16="http://schemas.microsoft.com/office/drawing/2014/main" id="{074B4C96-F138-4313-B88D-B47EB8407E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76149" y="2349327"/>
            <a:ext cx="4446722" cy="24133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896D983-3A1E-4BD1-8CC9-D0863631987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6757" y="1267724"/>
            <a:ext cx="6731793" cy="4961857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/>
              <a:t>A new digital tool for probation practitioners and administrators in magistrates’ courts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/>
              <a:t>Provides an overview of all defendants attending court on a given day, including:</a:t>
            </a:r>
          </a:p>
          <a:p>
            <a:pPr marL="594900" lvl="1" indent="-342900"/>
            <a:r>
              <a:rPr lang="en-GB" sz="2000" dirty="0"/>
              <a:t>Their probation status and probation record</a:t>
            </a:r>
          </a:p>
          <a:p>
            <a:pPr marL="594900" lvl="1" indent="-342900"/>
            <a:r>
              <a:rPr lang="en-GB" sz="2000" dirty="0"/>
              <a:t>Information about any current orders</a:t>
            </a:r>
          </a:p>
          <a:p>
            <a:pPr marL="594900" lvl="1" indent="-342900"/>
            <a:r>
              <a:rPr lang="en-GB" sz="2000" dirty="0"/>
              <a:t>Offender manager details, requirements and attendance information</a:t>
            </a:r>
          </a:p>
          <a:p>
            <a:pPr lvl="1" indent="0">
              <a:buNone/>
            </a:pPr>
            <a:endParaRPr lang="en-GB" sz="2000" b="1" dirty="0">
              <a:solidFill>
                <a:schemeClr val="accent1"/>
              </a:solidFill>
            </a:endParaRPr>
          </a:p>
          <a:p>
            <a:pPr algn="ctr"/>
            <a:br>
              <a:rPr lang="en-GB" sz="2000" b="1" dirty="0">
                <a:solidFill>
                  <a:schemeClr val="accent1"/>
                </a:solidFill>
              </a:rPr>
            </a:br>
            <a:r>
              <a:rPr lang="en-GB" sz="2000" b="1" dirty="0">
                <a:solidFill>
                  <a:schemeClr val="accent1"/>
                </a:solidFill>
              </a:rPr>
              <a:t>By providing this information in a more accessible and usable format, our staff will be able to provide better advice to the court with less effort and minimise avoidable adjournments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9335863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D8D399-2B4B-4240-BEB9-489B59773B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Prepare a Case for Sentence tool:  benefits for court staff 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2E6916E-E899-4A5C-89FA-7375039FB1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96687" y="6296257"/>
            <a:ext cx="276225" cy="365125"/>
          </a:xfrm>
          <a:prstGeom prst="rect">
            <a:avLst/>
          </a:prstGeom>
        </p:spPr>
        <p:txBody>
          <a:bodyPr/>
          <a:lstStyle/>
          <a:p>
            <a:fld id="{6BA6D896-E1CD-4198-B852-D6590D56DF76}" type="slidenum">
              <a:rPr lang="en-GB" smtClean="0">
                <a:solidFill>
                  <a:schemeClr val="bg1"/>
                </a:solidFill>
              </a:rPr>
              <a:pPr/>
              <a:t>4</a:t>
            </a:fld>
            <a:endParaRPr lang="en-GB" dirty="0">
              <a:solidFill>
                <a:schemeClr val="bg1"/>
              </a:solidFill>
            </a:endParaRPr>
          </a:p>
        </p:txBody>
      </p:sp>
      <p:pic>
        <p:nvPicPr>
          <p:cNvPr id="6" name="Picture 4">
            <a:extLst>
              <a:ext uri="{FF2B5EF4-FFF2-40B4-BE49-F238E27FC236}">
                <a16:creationId xmlns:a16="http://schemas.microsoft.com/office/drawing/2014/main" id="{BD06757F-85B2-48E5-B422-5236471984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3332" y="1493699"/>
            <a:ext cx="5946695" cy="33164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Content Placeholder 3">
            <a:extLst>
              <a:ext uri="{FF2B5EF4-FFF2-40B4-BE49-F238E27FC236}">
                <a16:creationId xmlns:a16="http://schemas.microsoft.com/office/drawing/2014/main" id="{9BAF1CFC-7AF5-4B58-A4A7-0D8723CC8E72}"/>
              </a:ext>
            </a:extLst>
          </p:cNvPr>
          <p:cNvSpPr txBox="1">
            <a:spLocks/>
          </p:cNvSpPr>
          <p:nvPr/>
        </p:nvSpPr>
        <p:spPr>
          <a:xfrm>
            <a:off x="716757" y="1334399"/>
            <a:ext cx="7693818" cy="4961857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252000" indent="-252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504000" indent="-252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756000" indent="-252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008000" indent="-252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br>
              <a:rPr lang="en-GB" sz="2000" b="1" dirty="0">
                <a:solidFill>
                  <a:schemeClr val="accent1"/>
                </a:solidFill>
              </a:rPr>
            </a:br>
            <a:endParaRPr lang="en-GB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9B44A3F-DAA1-451F-9FCC-4F4586B12F5A}"/>
              </a:ext>
            </a:extLst>
          </p:cNvPr>
          <p:cNvSpPr/>
          <p:nvPr/>
        </p:nvSpPr>
        <p:spPr>
          <a:xfrm>
            <a:off x="638173" y="1493699"/>
            <a:ext cx="4304109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GB" sz="2000" dirty="0">
                <a:ea typeface="Calibri" panose="020F0502020204030204" pitchFamily="34" charset="0"/>
                <a:cs typeface="Calibri" panose="020F0502020204030204" pitchFamily="34" charset="0"/>
              </a:rPr>
              <a:t>Quick identification of potential probation cases of interest </a:t>
            </a:r>
            <a:endParaRPr lang="en-GB" sz="20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GB" sz="2000" dirty="0">
                <a:ea typeface="Calibri" panose="020F0502020204030204" pitchFamily="34" charset="0"/>
                <a:cs typeface="Calibri" panose="020F0502020204030204" pitchFamily="34" charset="0"/>
              </a:rPr>
              <a:t>Time saved identifying defendants known to probation and gathering case information such as offender manager details and current order information</a:t>
            </a:r>
            <a:endParaRPr lang="en-GB" sz="20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GB" sz="2000" dirty="0">
                <a:ea typeface="Calibri" panose="020F0502020204030204" pitchFamily="34" charset="0"/>
                <a:cs typeface="Calibri" panose="020F0502020204030204" pitchFamily="34" charset="0"/>
              </a:rPr>
              <a:t>Significant reduction in the number of clicks, screens and systems staff have to move between when preparing cases</a:t>
            </a:r>
            <a:endParaRPr lang="en-GB" sz="20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0197713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D8D399-2B4B-4240-BEB9-489B59773B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7232" y="514118"/>
            <a:ext cx="10743406" cy="630470"/>
          </a:xfrm>
        </p:spPr>
        <p:txBody>
          <a:bodyPr/>
          <a:lstStyle/>
          <a:p>
            <a:r>
              <a:rPr lang="en-GB" dirty="0"/>
              <a:t>Prepare a Case for Sentence tool:  rollout plan and timings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DEC7E55-3EB6-4375-82EF-1881CA5BB3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6757" y="1144588"/>
            <a:ext cx="6646068" cy="5516794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/>
              <a:t>Trialled and adopted in Greater Manchester and Kent in August 2021 and September 2021, respectively</a:t>
            </a:r>
            <a:endParaRPr lang="en-GB" sz="2000" dirty="0">
              <a:highlight>
                <a:srgbClr val="FFFF00"/>
              </a:highlight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/>
              <a:t>Trialled in the North East region in November 2021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/>
              <a:t>Regional court lead / Senior Probation Officer briefings in all regions commence from November 2021 </a:t>
            </a:r>
            <a:endParaRPr lang="en-GB" sz="2000" dirty="0">
              <a:highlight>
                <a:srgbClr val="FFFF00"/>
              </a:highlight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/>
              <a:t>Senior Probation Officers and regional operational leadership teams will lead each region’s rollout from December 2021</a:t>
            </a:r>
            <a:endParaRPr lang="en-GB" sz="2000" dirty="0">
              <a:highlight>
                <a:srgbClr val="FFFF00"/>
              </a:highlight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/>
              <a:t>All court staff in all 11 regions and Wales will have adopted the tool by June 2022</a:t>
            </a:r>
          </a:p>
          <a:p>
            <a:endParaRPr lang="en-GB" sz="2000" dirty="0"/>
          </a:p>
          <a:p>
            <a:pPr algn="ctr"/>
            <a:r>
              <a:rPr lang="en-GB" sz="2000" b="1" dirty="0">
                <a:solidFill>
                  <a:schemeClr val="accent1"/>
                </a:solidFill>
              </a:rPr>
              <a:t>Your Senior Probation Officer and regional operational leadership team will provide you with everything you need to know and do to support our national adoption of the Prepare a Case for Sentence tool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000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2E6916E-E899-4A5C-89FA-7375039FB1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96687" y="6296257"/>
            <a:ext cx="276225" cy="365125"/>
          </a:xfrm>
          <a:prstGeom prst="rect">
            <a:avLst/>
          </a:prstGeom>
        </p:spPr>
        <p:txBody>
          <a:bodyPr/>
          <a:lstStyle/>
          <a:p>
            <a:fld id="{6BA6D896-E1CD-4198-B852-D6590D56DF76}" type="slidenum">
              <a:rPr lang="en-GB" smtClean="0">
                <a:solidFill>
                  <a:schemeClr val="bg1"/>
                </a:solidFill>
              </a:rPr>
              <a:pPr/>
              <a:t>5</a:t>
            </a:fld>
            <a:endParaRPr lang="en-GB" dirty="0">
              <a:solidFill>
                <a:schemeClr val="bg1"/>
              </a:solidFill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552D280A-EFBD-4D2F-A562-FEED5B3F9D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7879" y="1645443"/>
            <a:ext cx="3966920" cy="35671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5893734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D8D399-2B4B-4240-BEB9-489B59773B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Prepare a Case for Sentence tool:  your questions 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A092090-CFA8-4A1A-9F47-42FD906B6EDD}"/>
              </a:ext>
            </a:extLst>
          </p:cNvPr>
          <p:cNvSpPr/>
          <p:nvPr/>
        </p:nvSpPr>
        <p:spPr>
          <a:xfrm>
            <a:off x="602650" y="5428320"/>
            <a:ext cx="1113214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 algn="ctr">
              <a:buNone/>
            </a:pP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If you have any questions about our new Prepare a Case for Sentence tool, please speak with your manager or Senior </a:t>
            </a:r>
            <a:r>
              <a:rPr lang="en-GB" sz="2000">
                <a:latin typeface="Arial" panose="020B0604020202020204" pitchFamily="34" charset="0"/>
                <a:cs typeface="Arial" panose="020B0604020202020204" pitchFamily="34" charset="0"/>
              </a:rPr>
              <a:t>Probation Officer </a:t>
            </a:r>
            <a:endParaRPr lang="en-GB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E7241E7-3509-4A21-9266-7F0D489FAF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96687" y="6261273"/>
            <a:ext cx="442913" cy="400110"/>
          </a:xfrm>
        </p:spPr>
        <p:txBody>
          <a:bodyPr/>
          <a:lstStyle/>
          <a:p>
            <a:fld id="{6BA6D896-E1CD-4198-B852-D6590D56DF76}" type="slidenum">
              <a:rPr lang="en-GB" smtClean="0">
                <a:solidFill>
                  <a:schemeClr val="bg1"/>
                </a:solidFill>
              </a:rPr>
              <a:pPr/>
              <a:t>6</a:t>
            </a:fld>
            <a:endParaRPr lang="en-GB" dirty="0">
              <a:solidFill>
                <a:schemeClr val="bg1"/>
              </a:solidFill>
            </a:endParaRPr>
          </a:p>
        </p:txBody>
      </p:sp>
      <p:pic>
        <p:nvPicPr>
          <p:cNvPr id="5" name="Graphic 4" descr="Questions">
            <a:extLst>
              <a:ext uri="{FF2B5EF4-FFF2-40B4-BE49-F238E27FC236}">
                <a16:creationId xmlns:a16="http://schemas.microsoft.com/office/drawing/2014/main" id="{AEFC92CA-CD4B-4483-BAF9-194EEE1B3EB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793225" y="1939974"/>
            <a:ext cx="2750998" cy="2750998"/>
          </a:xfrm>
          <a:prstGeom prst="rect">
            <a:avLst/>
          </a:prstGeom>
        </p:spPr>
      </p:pic>
      <p:pic>
        <p:nvPicPr>
          <p:cNvPr id="12" name="Graphic 11" descr="Questions">
            <a:extLst>
              <a:ext uri="{FF2B5EF4-FFF2-40B4-BE49-F238E27FC236}">
                <a16:creationId xmlns:a16="http://schemas.microsoft.com/office/drawing/2014/main" id="{48EF3525-ED0A-4E79-9DD1-919E0353504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-289483" y="1962479"/>
            <a:ext cx="2647950" cy="2647950"/>
          </a:xfrm>
          <a:prstGeom prst="rect">
            <a:avLst/>
          </a:prstGeom>
        </p:spPr>
      </p:pic>
      <p:pic>
        <p:nvPicPr>
          <p:cNvPr id="13" name="Graphic 12" descr="Questions">
            <a:extLst>
              <a:ext uri="{FF2B5EF4-FFF2-40B4-BE49-F238E27FC236}">
                <a16:creationId xmlns:a16="http://schemas.microsoft.com/office/drawing/2014/main" id="{C6B0B0A0-B406-46FB-AAF8-E45237B798A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2167419" y="1962479"/>
            <a:ext cx="2647950" cy="2647950"/>
          </a:xfrm>
          <a:prstGeom prst="rect">
            <a:avLst/>
          </a:prstGeom>
        </p:spPr>
      </p:pic>
      <p:pic>
        <p:nvPicPr>
          <p:cNvPr id="14" name="Graphic 13" descr="Questions">
            <a:extLst>
              <a:ext uri="{FF2B5EF4-FFF2-40B4-BE49-F238E27FC236}">
                <a16:creationId xmlns:a16="http://schemas.microsoft.com/office/drawing/2014/main" id="{2B362F05-8CB9-4C48-A86B-5621F70BA4CF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9664866" y="1916910"/>
            <a:ext cx="2647950" cy="2647950"/>
          </a:xfrm>
          <a:prstGeom prst="rect">
            <a:avLst/>
          </a:prstGeom>
        </p:spPr>
      </p:pic>
      <p:pic>
        <p:nvPicPr>
          <p:cNvPr id="15" name="Graphic 14" descr="Questions">
            <a:extLst>
              <a:ext uri="{FF2B5EF4-FFF2-40B4-BE49-F238E27FC236}">
                <a16:creationId xmlns:a16="http://schemas.microsoft.com/office/drawing/2014/main" id="{83D91F4C-B7B8-4718-9837-16EA35E15AED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7376631" y="1974949"/>
            <a:ext cx="2647950" cy="2647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973980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NPS">
      <a:dk1>
        <a:sysClr val="windowText" lastClr="000000"/>
      </a:dk1>
      <a:lt1>
        <a:sysClr val="window" lastClr="FFFFFF"/>
      </a:lt1>
      <a:dk2>
        <a:srgbClr val="000000"/>
      </a:dk2>
      <a:lt2>
        <a:srgbClr val="FFFFFF"/>
      </a:lt2>
      <a:accent1>
        <a:srgbClr val="5C3183"/>
      </a:accent1>
      <a:accent2>
        <a:srgbClr val="505DC1"/>
      </a:accent2>
      <a:accent3>
        <a:srgbClr val="2CCCD3"/>
      </a:accent3>
      <a:accent4>
        <a:srgbClr val="D61F50"/>
      </a:accent4>
      <a:accent5>
        <a:srgbClr val="FF8200"/>
      </a:accent5>
      <a:accent6>
        <a:srgbClr val="D0D3D4"/>
      </a:accent6>
      <a:hlink>
        <a:srgbClr val="505DC1"/>
      </a:hlink>
      <a:folHlink>
        <a:srgbClr val="D61F50"/>
      </a:folHlink>
    </a:clrScheme>
    <a:fontScheme name="NPS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NPS PPT template - widescreen ENGLISH.potx" id="{4ACC5157-9115-4149-91E2-DFC8797E45F0}" vid="{3FC044FD-2570-4FC4-B03D-7622B021C96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HMPPS-PowerPoint-template-English</Template>
  <TotalTime>806</TotalTime>
  <Words>451</Words>
  <Application>Microsoft Office PowerPoint</Application>
  <PresentationFormat>Widescreen</PresentationFormat>
  <Paragraphs>42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9" baseType="lpstr">
      <vt:lpstr>Arial</vt:lpstr>
      <vt:lpstr>Calibri</vt:lpstr>
      <vt:lpstr>Office Theme</vt:lpstr>
      <vt:lpstr>Probation Reform Programme:  Advice to Court</vt:lpstr>
      <vt:lpstr>New Prepare a Case for Sentence tool </vt:lpstr>
      <vt:lpstr>Prepare a Case for Sentence tool:  background</vt:lpstr>
      <vt:lpstr>Prepare a Case for Sentence tool:  benefits for court staff </vt:lpstr>
      <vt:lpstr>Prepare a Case for Sentence tool:  rollout plan and timings </vt:lpstr>
      <vt:lpstr>Prepare a Case for Sentence tool:  your questions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Croft, Karen</dc:creator>
  <cp:lastModifiedBy>Croft, Karen</cp:lastModifiedBy>
  <cp:revision>390</cp:revision>
  <dcterms:created xsi:type="dcterms:W3CDTF">2021-07-22T08:59:25Z</dcterms:created>
  <dcterms:modified xsi:type="dcterms:W3CDTF">2021-11-15T09:02:15Z</dcterms:modified>
</cp:coreProperties>
</file>