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48" r:id="rId5"/>
  </p:sldMasterIdLst>
  <p:notesMasterIdLst>
    <p:notesMasterId r:id="rId37"/>
  </p:notesMasterIdLst>
  <p:handoutMasterIdLst>
    <p:handoutMasterId r:id="rId38"/>
  </p:handoutMasterIdLst>
  <p:sldIdLst>
    <p:sldId id="7775" r:id="rId6"/>
    <p:sldId id="256" r:id="rId7"/>
    <p:sldId id="7788" r:id="rId8"/>
    <p:sldId id="7894" r:id="rId9"/>
    <p:sldId id="7892" r:id="rId10"/>
    <p:sldId id="7893" r:id="rId11"/>
    <p:sldId id="7872" r:id="rId12"/>
    <p:sldId id="7873" r:id="rId13"/>
    <p:sldId id="7874" r:id="rId14"/>
    <p:sldId id="7875" r:id="rId15"/>
    <p:sldId id="7876" r:id="rId16"/>
    <p:sldId id="7878" r:id="rId17"/>
    <p:sldId id="7879" r:id="rId18"/>
    <p:sldId id="7883" r:id="rId19"/>
    <p:sldId id="7880" r:id="rId20"/>
    <p:sldId id="7881" r:id="rId21"/>
    <p:sldId id="7890" r:id="rId22"/>
    <p:sldId id="7891" r:id="rId23"/>
    <p:sldId id="7836" r:id="rId24"/>
    <p:sldId id="7837" r:id="rId25"/>
    <p:sldId id="7884" r:id="rId26"/>
    <p:sldId id="7885" r:id="rId27"/>
    <p:sldId id="7886" r:id="rId28"/>
    <p:sldId id="7887" r:id="rId29"/>
    <p:sldId id="7888" r:id="rId30"/>
    <p:sldId id="7889" r:id="rId31"/>
    <p:sldId id="7789" r:id="rId32"/>
    <p:sldId id="7783" r:id="rId33"/>
    <p:sldId id="7784" r:id="rId34"/>
    <p:sldId id="7869" r:id="rId35"/>
    <p:sldId id="778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by,  Paul" initials="DP" lastIdx="1" clrIdx="0">
    <p:extLst>
      <p:ext uri="{19B8F6BF-5375-455C-9EA6-DF929625EA0E}">
        <p15:presenceInfo xmlns:p15="http://schemas.microsoft.com/office/powerpoint/2012/main" userId="S::Paul.Darby@justice.gov.uk::d672655a-9a29-4872-953f-9379244022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CFFF"/>
    <a:srgbClr val="D4C3FD"/>
    <a:srgbClr val="3399FF"/>
    <a:srgbClr val="339966"/>
    <a:srgbClr val="0066CC"/>
    <a:srgbClr val="99CCFF"/>
    <a:srgbClr val="008000"/>
    <a:srgbClr val="BDBDFF"/>
    <a:srgbClr val="9999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4092E4-7C0E-49B5-8B92-1FC796F00F7D}" v="39" dt="2021-12-02T17:46:35.4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67" autoAdjust="0"/>
    <p:restoredTop sz="93792" autoAdjust="0"/>
  </p:normalViewPr>
  <p:slideViewPr>
    <p:cSldViewPr snapToGrid="0" snapToObjects="1" showGuides="1">
      <p:cViewPr varScale="1">
        <p:scale>
          <a:sx n="65" d="100"/>
          <a:sy n="65" d="100"/>
        </p:scale>
        <p:origin x="108" y="4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by,  Paul" userId="d672655a-9a29-4872-953f-9379244022ef" providerId="ADAL" clId="{784092E4-7C0E-49B5-8B92-1FC796F00F7D}"/>
    <pc:docChg chg="undo custSel addSld delSld modSld sldOrd">
      <pc:chgData name="Darby,  Paul" userId="d672655a-9a29-4872-953f-9379244022ef" providerId="ADAL" clId="{784092E4-7C0E-49B5-8B92-1FC796F00F7D}" dt="2021-12-02T17:54:53.942" v="825" actId="20577"/>
      <pc:docMkLst>
        <pc:docMk/>
      </pc:docMkLst>
      <pc:sldChg chg="modSp ord addCm delCm">
        <pc:chgData name="Darby,  Paul" userId="d672655a-9a29-4872-953f-9379244022ef" providerId="ADAL" clId="{784092E4-7C0E-49B5-8B92-1FC796F00F7D}" dt="2021-12-02T13:14:38.205" v="762"/>
        <pc:sldMkLst>
          <pc:docMk/>
          <pc:sldMk cId="582511203" sldId="7775"/>
        </pc:sldMkLst>
        <pc:spChg chg="mod">
          <ac:chgData name="Darby,  Paul" userId="d672655a-9a29-4872-953f-9379244022ef" providerId="ADAL" clId="{784092E4-7C0E-49B5-8B92-1FC796F00F7D}" dt="2021-12-02T13:00:14.980" v="366" actId="20577"/>
          <ac:spMkLst>
            <pc:docMk/>
            <pc:sldMk cId="582511203" sldId="7775"/>
            <ac:spMk id="2" creationId="{C4D8D399-2B4B-4240-BEB9-489B59773BC7}"/>
          </ac:spMkLst>
        </pc:spChg>
        <pc:spChg chg="mod">
          <ac:chgData name="Darby,  Paul" userId="d672655a-9a29-4872-953f-9379244022ef" providerId="ADAL" clId="{784092E4-7C0E-49B5-8B92-1FC796F00F7D}" dt="2021-12-02T13:13:45.587" v="760" actId="20577"/>
          <ac:spMkLst>
            <pc:docMk/>
            <pc:sldMk cId="582511203" sldId="7775"/>
            <ac:spMk id="3" creationId="{CDEC7E55-3EB6-4375-82EF-1881CA5BB3D8}"/>
          </ac:spMkLst>
        </pc:spChg>
      </pc:sldChg>
      <pc:sldChg chg="modSp del">
        <pc:chgData name="Darby,  Paul" userId="d672655a-9a29-4872-953f-9379244022ef" providerId="ADAL" clId="{784092E4-7C0E-49B5-8B92-1FC796F00F7D}" dt="2021-12-02T09:40:22.373" v="9" actId="2696"/>
        <pc:sldMkLst>
          <pc:docMk/>
          <pc:sldMk cId="1585160255" sldId="7871"/>
        </pc:sldMkLst>
        <pc:spChg chg="mod">
          <ac:chgData name="Darby,  Paul" userId="d672655a-9a29-4872-953f-9379244022ef" providerId="ADAL" clId="{784092E4-7C0E-49B5-8B92-1FC796F00F7D}" dt="2021-12-02T09:36:36.866" v="8" actId="20577"/>
          <ac:spMkLst>
            <pc:docMk/>
            <pc:sldMk cId="1585160255" sldId="7871"/>
            <ac:spMk id="2" creationId="{C4D8D399-2B4B-4240-BEB9-489B59773BC7}"/>
          </ac:spMkLst>
        </pc:spChg>
      </pc:sldChg>
      <pc:sldChg chg="modSp">
        <pc:chgData name="Darby,  Paul" userId="d672655a-9a29-4872-953f-9379244022ef" providerId="ADAL" clId="{784092E4-7C0E-49B5-8B92-1FC796F00F7D}" dt="2021-12-02T17:54:53.942" v="825" actId="20577"/>
        <pc:sldMkLst>
          <pc:docMk/>
          <pc:sldMk cId="3074686924" sldId="7873"/>
        </pc:sldMkLst>
        <pc:spChg chg="mod">
          <ac:chgData name="Darby,  Paul" userId="d672655a-9a29-4872-953f-9379244022ef" providerId="ADAL" clId="{784092E4-7C0E-49B5-8B92-1FC796F00F7D}" dt="2021-12-02T17:54:53.942" v="825" actId="20577"/>
          <ac:spMkLst>
            <pc:docMk/>
            <pc:sldMk cId="3074686924" sldId="7873"/>
            <ac:spMk id="4" creationId="{E01C1CD4-EB0B-4C99-A378-19231482743C}"/>
          </ac:spMkLst>
        </pc:spChg>
      </pc:sldChg>
      <pc:sldChg chg="modSp">
        <pc:chgData name="Darby,  Paul" userId="d672655a-9a29-4872-953f-9379244022ef" providerId="ADAL" clId="{784092E4-7C0E-49B5-8B92-1FC796F00F7D}" dt="2021-12-02T17:46:49.509" v="795" actId="20577"/>
        <pc:sldMkLst>
          <pc:docMk/>
          <pc:sldMk cId="1304445525" sldId="7881"/>
        </pc:sldMkLst>
        <pc:spChg chg="mod">
          <ac:chgData name="Darby,  Paul" userId="d672655a-9a29-4872-953f-9379244022ef" providerId="ADAL" clId="{784092E4-7C0E-49B5-8B92-1FC796F00F7D}" dt="2021-12-02T17:46:49.509" v="795" actId="20577"/>
          <ac:spMkLst>
            <pc:docMk/>
            <pc:sldMk cId="1304445525" sldId="7881"/>
            <ac:spMk id="3" creationId="{665C7E04-8137-44F6-9EF4-933A4C9886FB}"/>
          </ac:spMkLst>
        </pc:spChg>
      </pc:sldChg>
      <pc:sldChg chg="modSp">
        <pc:chgData name="Darby,  Paul" userId="d672655a-9a29-4872-953f-9379244022ef" providerId="ADAL" clId="{784092E4-7C0E-49B5-8B92-1FC796F00F7D}" dt="2021-12-02T12:43:29.007" v="305" actId="207"/>
        <pc:sldMkLst>
          <pc:docMk/>
          <pc:sldMk cId="1108519141" sldId="7890"/>
        </pc:sldMkLst>
        <pc:spChg chg="mod">
          <ac:chgData name="Darby,  Paul" userId="d672655a-9a29-4872-953f-9379244022ef" providerId="ADAL" clId="{784092E4-7C0E-49B5-8B92-1FC796F00F7D}" dt="2021-12-02T12:43:29.007" v="305" actId="207"/>
          <ac:spMkLst>
            <pc:docMk/>
            <pc:sldMk cId="1108519141" sldId="7890"/>
            <ac:spMk id="3" creationId="{041C9FF3-513F-45F5-A8B3-4096BFAF15F0}"/>
          </ac:spMkLst>
        </pc:spChg>
      </pc:sldChg>
      <pc:sldChg chg="modSp">
        <pc:chgData name="Darby,  Paul" userId="d672655a-9a29-4872-953f-9379244022ef" providerId="ADAL" clId="{784092E4-7C0E-49B5-8B92-1FC796F00F7D}" dt="2021-12-02T12:43:17.911" v="304" actId="207"/>
        <pc:sldMkLst>
          <pc:docMk/>
          <pc:sldMk cId="3064086881" sldId="7891"/>
        </pc:sldMkLst>
        <pc:spChg chg="mod">
          <ac:chgData name="Darby,  Paul" userId="d672655a-9a29-4872-953f-9379244022ef" providerId="ADAL" clId="{784092E4-7C0E-49B5-8B92-1FC796F00F7D}" dt="2021-12-02T12:43:17.911" v="304" actId="207"/>
          <ac:spMkLst>
            <pc:docMk/>
            <pc:sldMk cId="3064086881" sldId="7891"/>
            <ac:spMk id="6" creationId="{BDB356C5-60E0-4201-A019-3513D58D5C06}"/>
          </ac:spMkLst>
        </pc:spChg>
      </pc:sldChg>
      <pc:sldChg chg="delSp modSp add">
        <pc:chgData name="Darby,  Paul" userId="d672655a-9a29-4872-953f-9379244022ef" providerId="ADAL" clId="{784092E4-7C0E-49B5-8B92-1FC796F00F7D}" dt="2021-12-02T12:56:05.004" v="341" actId="20577"/>
        <pc:sldMkLst>
          <pc:docMk/>
          <pc:sldMk cId="4276560188" sldId="7892"/>
        </pc:sldMkLst>
        <pc:spChg chg="mod">
          <ac:chgData name="Darby,  Paul" userId="d672655a-9a29-4872-953f-9379244022ef" providerId="ADAL" clId="{784092E4-7C0E-49B5-8B92-1FC796F00F7D}" dt="2021-12-02T12:34:36.065" v="241" actId="1076"/>
          <ac:spMkLst>
            <pc:docMk/>
            <pc:sldMk cId="4276560188" sldId="7892"/>
            <ac:spMk id="2" creationId="{C4D8D399-2B4B-4240-BEB9-489B59773BC7}"/>
          </ac:spMkLst>
        </pc:spChg>
        <pc:spChg chg="mod">
          <ac:chgData name="Darby,  Paul" userId="d672655a-9a29-4872-953f-9379244022ef" providerId="ADAL" clId="{784092E4-7C0E-49B5-8B92-1FC796F00F7D}" dt="2021-12-02T12:56:05.004" v="341" actId="20577"/>
          <ac:spMkLst>
            <pc:docMk/>
            <pc:sldMk cId="4276560188" sldId="7892"/>
            <ac:spMk id="10" creationId="{A9B44A3F-DAA1-451F-9FCC-4F4586B12F5A}"/>
          </ac:spMkLst>
        </pc:spChg>
        <pc:picChg chg="del">
          <ac:chgData name="Darby,  Paul" userId="d672655a-9a29-4872-953f-9379244022ef" providerId="ADAL" clId="{784092E4-7C0E-49B5-8B92-1FC796F00F7D}" dt="2021-12-02T12:21:14.011" v="19" actId="478"/>
          <ac:picMkLst>
            <pc:docMk/>
            <pc:sldMk cId="4276560188" sldId="7892"/>
            <ac:picMk id="8" creationId="{52F644A1-97E9-4CA2-8B39-04D81C53036D}"/>
          </ac:picMkLst>
        </pc:picChg>
      </pc:sldChg>
      <pc:sldChg chg="add">
        <pc:chgData name="Darby,  Paul" userId="d672655a-9a29-4872-953f-9379244022ef" providerId="ADAL" clId="{784092E4-7C0E-49B5-8B92-1FC796F00F7D}" dt="2021-12-02T12:21:07.509" v="15"/>
        <pc:sldMkLst>
          <pc:docMk/>
          <pc:sldMk cId="1705163739" sldId="7893"/>
        </pc:sldMkLst>
      </pc:sldChg>
      <pc:sldChg chg="add">
        <pc:chgData name="Darby,  Paul" userId="d672655a-9a29-4872-953f-9379244022ef" providerId="ADAL" clId="{784092E4-7C0E-49B5-8B92-1FC796F00F7D}" dt="2021-12-02T13:00:02.704" v="344"/>
        <pc:sldMkLst>
          <pc:docMk/>
          <pc:sldMk cId="1834255937" sldId="7894"/>
        </pc:sldMkLst>
      </pc:sldChg>
      <pc:sldChg chg="add del">
        <pc:chgData name="Darby,  Paul" userId="d672655a-9a29-4872-953f-9379244022ef" providerId="ADAL" clId="{784092E4-7C0E-49B5-8B92-1FC796F00F7D}" dt="2021-12-02T13:00:00.561" v="343"/>
        <pc:sldMkLst>
          <pc:docMk/>
          <pc:sldMk cId="3448577283" sldId="789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146208-7F78-4CA4-BC77-3601A021F2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040193CB-F94C-4450-91D0-0650CFCD5F56}">
      <dgm:prSet phldrT="[Text]" custT="1"/>
      <dgm:spPr>
        <a:solidFill>
          <a:srgbClr val="99CCFF"/>
        </a:solidFill>
        <a:ln>
          <a:noFill/>
        </a:ln>
      </dgm:spPr>
      <dgm:t>
        <a:bodyPr/>
        <a:lstStyle/>
        <a:p>
          <a:r>
            <a:rPr lang="en-GB" sz="2000" b="1" dirty="0">
              <a:latin typeface="+mj-lt"/>
            </a:rPr>
            <a:t>How might these changes affect our team?</a:t>
          </a:r>
        </a:p>
      </dgm:t>
    </dgm:pt>
    <dgm:pt modelId="{0E9B6034-BFF2-4638-8BC8-5B8DF2D6800E}" type="parTrans" cxnId="{8D58BD4B-804F-4F1C-AB4B-7C1B0FF251C7}">
      <dgm:prSet/>
      <dgm:spPr/>
      <dgm:t>
        <a:bodyPr/>
        <a:lstStyle/>
        <a:p>
          <a:endParaRPr lang="en-GB"/>
        </a:p>
      </dgm:t>
    </dgm:pt>
    <dgm:pt modelId="{02D3500F-F106-4B1E-9B73-36C321A78730}" type="sibTrans" cxnId="{8D58BD4B-804F-4F1C-AB4B-7C1B0FF251C7}">
      <dgm:prSet/>
      <dgm:spPr/>
      <dgm:t>
        <a:bodyPr/>
        <a:lstStyle/>
        <a:p>
          <a:endParaRPr lang="en-GB"/>
        </a:p>
      </dgm:t>
    </dgm:pt>
    <dgm:pt modelId="{072D8E17-AF0C-4A10-A143-790051023ECB}">
      <dgm:prSet phldrT="[Text]" custT="1"/>
      <dgm:spPr>
        <a:solidFill>
          <a:srgbClr val="3399FF"/>
        </a:solidFill>
        <a:ln>
          <a:noFill/>
        </a:ln>
      </dgm:spPr>
      <dgm:t>
        <a:bodyPr/>
        <a:lstStyle/>
        <a:p>
          <a:r>
            <a:rPr lang="en-GB" sz="2000" b="1" dirty="0">
              <a:latin typeface="+mj-lt"/>
            </a:rPr>
            <a:t>Are we clear on our individual and team next steps and delivery?</a:t>
          </a:r>
        </a:p>
      </dgm:t>
    </dgm:pt>
    <dgm:pt modelId="{E34F9738-FD1F-48FA-924C-AAC55ADB257F}" type="parTrans" cxnId="{837BA6D3-1123-4038-9FBE-F577F7C564F5}">
      <dgm:prSet/>
      <dgm:spPr/>
      <dgm:t>
        <a:bodyPr/>
        <a:lstStyle/>
        <a:p>
          <a:endParaRPr lang="en-GB"/>
        </a:p>
      </dgm:t>
    </dgm:pt>
    <dgm:pt modelId="{5C48ECDB-726A-41BF-A388-1B30A4DA46EF}" type="sibTrans" cxnId="{837BA6D3-1123-4038-9FBE-F577F7C564F5}">
      <dgm:prSet/>
      <dgm:spPr/>
      <dgm:t>
        <a:bodyPr/>
        <a:lstStyle/>
        <a:p>
          <a:endParaRPr lang="en-GB"/>
        </a:p>
      </dgm:t>
    </dgm:pt>
    <dgm:pt modelId="{929C5B19-94D2-4FD0-B645-54B59D86019A}">
      <dgm:prSet phldrT="[Text]" custT="1"/>
      <dgm:spPr>
        <a:solidFill>
          <a:srgbClr val="0066CC"/>
        </a:solidFill>
        <a:ln>
          <a:noFill/>
        </a:ln>
      </dgm:spPr>
      <dgm:t>
        <a:bodyPr/>
        <a:lstStyle/>
        <a:p>
          <a:r>
            <a:rPr lang="en-GB" sz="2000" b="1" dirty="0">
              <a:latin typeface="+mj-lt"/>
            </a:rPr>
            <a:t>How are we managing change?  Do we need support?</a:t>
          </a:r>
        </a:p>
      </dgm:t>
    </dgm:pt>
    <dgm:pt modelId="{DF977788-DD36-4E5B-A613-58BBF14DA500}" type="parTrans" cxnId="{2C8079ED-C6E5-4339-A149-B51B7BFEA51E}">
      <dgm:prSet/>
      <dgm:spPr/>
      <dgm:t>
        <a:bodyPr/>
        <a:lstStyle/>
        <a:p>
          <a:endParaRPr lang="en-GB"/>
        </a:p>
      </dgm:t>
    </dgm:pt>
    <dgm:pt modelId="{463B7534-91DC-44F1-A34F-4B123F29B714}" type="sibTrans" cxnId="{2C8079ED-C6E5-4339-A149-B51B7BFEA51E}">
      <dgm:prSet/>
      <dgm:spPr/>
      <dgm:t>
        <a:bodyPr/>
        <a:lstStyle/>
        <a:p>
          <a:endParaRPr lang="en-GB"/>
        </a:p>
      </dgm:t>
    </dgm:pt>
    <dgm:pt modelId="{09ADD7ED-F3D3-4990-9095-D7584A9C0553}" type="pres">
      <dgm:prSet presAssocID="{CF146208-7F78-4CA4-BC77-3601A021F27D}" presName="linear" presStyleCnt="0">
        <dgm:presLayoutVars>
          <dgm:dir/>
          <dgm:animLvl val="lvl"/>
          <dgm:resizeHandles val="exact"/>
        </dgm:presLayoutVars>
      </dgm:prSet>
      <dgm:spPr/>
    </dgm:pt>
    <dgm:pt modelId="{C7036E02-AD17-49FA-88A4-F1C1FA58D9C4}" type="pres">
      <dgm:prSet presAssocID="{040193CB-F94C-4450-91D0-0650CFCD5F56}" presName="parentLin" presStyleCnt="0"/>
      <dgm:spPr/>
    </dgm:pt>
    <dgm:pt modelId="{04DE415D-510E-4D3C-B7BE-48F7B9DF7C4C}" type="pres">
      <dgm:prSet presAssocID="{040193CB-F94C-4450-91D0-0650CFCD5F56}" presName="parentLeftMargin" presStyleLbl="node1" presStyleIdx="0" presStyleCnt="3"/>
      <dgm:spPr/>
    </dgm:pt>
    <dgm:pt modelId="{AB637719-FEEB-4F64-A14C-AA7761BF2CC4}" type="pres">
      <dgm:prSet presAssocID="{040193CB-F94C-4450-91D0-0650CFCD5F56}" presName="parentText" presStyleLbl="node1" presStyleIdx="0" presStyleCnt="3">
        <dgm:presLayoutVars>
          <dgm:chMax val="0"/>
          <dgm:bulletEnabled val="1"/>
        </dgm:presLayoutVars>
      </dgm:prSet>
      <dgm:spPr/>
    </dgm:pt>
    <dgm:pt modelId="{EFCC871B-BEF6-4E1A-BA3E-848E84E89962}" type="pres">
      <dgm:prSet presAssocID="{040193CB-F94C-4450-91D0-0650CFCD5F56}" presName="negativeSpace" presStyleCnt="0"/>
      <dgm:spPr/>
    </dgm:pt>
    <dgm:pt modelId="{2DBC1FA2-ACB0-4C98-92B2-9AD4C39D550F}" type="pres">
      <dgm:prSet presAssocID="{040193CB-F94C-4450-91D0-0650CFCD5F56}" presName="childText" presStyleLbl="conFgAcc1" presStyleIdx="0" presStyleCnt="3">
        <dgm:presLayoutVars>
          <dgm:bulletEnabled val="1"/>
        </dgm:presLayoutVars>
      </dgm:prSet>
      <dgm:spPr>
        <a:ln w="28575">
          <a:solidFill>
            <a:schemeClr val="bg1">
              <a:lumMod val="50000"/>
            </a:schemeClr>
          </a:solidFill>
        </a:ln>
      </dgm:spPr>
    </dgm:pt>
    <dgm:pt modelId="{60EDA6A4-775B-41D2-A770-2FEB7282F234}" type="pres">
      <dgm:prSet presAssocID="{02D3500F-F106-4B1E-9B73-36C321A78730}" presName="spaceBetweenRectangles" presStyleCnt="0"/>
      <dgm:spPr/>
    </dgm:pt>
    <dgm:pt modelId="{5502882C-5124-45FE-B696-346808FEFE9A}" type="pres">
      <dgm:prSet presAssocID="{072D8E17-AF0C-4A10-A143-790051023ECB}" presName="parentLin" presStyleCnt="0"/>
      <dgm:spPr/>
    </dgm:pt>
    <dgm:pt modelId="{E24ECAE8-312D-4B25-B65B-4DA7196E0AF1}" type="pres">
      <dgm:prSet presAssocID="{072D8E17-AF0C-4A10-A143-790051023ECB}" presName="parentLeftMargin" presStyleLbl="node1" presStyleIdx="0" presStyleCnt="3"/>
      <dgm:spPr/>
    </dgm:pt>
    <dgm:pt modelId="{F5B03DF8-10C7-44CD-A96B-35B97D5F42FB}" type="pres">
      <dgm:prSet presAssocID="{072D8E17-AF0C-4A10-A143-790051023ECB}" presName="parentText" presStyleLbl="node1" presStyleIdx="1" presStyleCnt="3">
        <dgm:presLayoutVars>
          <dgm:chMax val="0"/>
          <dgm:bulletEnabled val="1"/>
        </dgm:presLayoutVars>
      </dgm:prSet>
      <dgm:spPr/>
    </dgm:pt>
    <dgm:pt modelId="{70C8D41F-CB14-45C9-BF0D-072FE69BF1FC}" type="pres">
      <dgm:prSet presAssocID="{072D8E17-AF0C-4A10-A143-790051023ECB}" presName="negativeSpace" presStyleCnt="0"/>
      <dgm:spPr/>
    </dgm:pt>
    <dgm:pt modelId="{CE971A16-963B-4B6A-AAD2-2D174B2AF089}" type="pres">
      <dgm:prSet presAssocID="{072D8E17-AF0C-4A10-A143-790051023ECB}" presName="childText" presStyleLbl="conFgAcc1" presStyleIdx="1" presStyleCnt="3">
        <dgm:presLayoutVars>
          <dgm:bulletEnabled val="1"/>
        </dgm:presLayoutVars>
      </dgm:prSet>
      <dgm:spPr>
        <a:ln w="28575">
          <a:solidFill>
            <a:schemeClr val="bg1">
              <a:lumMod val="50000"/>
            </a:schemeClr>
          </a:solidFill>
        </a:ln>
      </dgm:spPr>
    </dgm:pt>
    <dgm:pt modelId="{F05071C0-BA5C-4ADE-95A6-B1E5F2F6B16A}" type="pres">
      <dgm:prSet presAssocID="{5C48ECDB-726A-41BF-A388-1B30A4DA46EF}" presName="spaceBetweenRectangles" presStyleCnt="0"/>
      <dgm:spPr/>
    </dgm:pt>
    <dgm:pt modelId="{2E4BB535-2F9C-4868-884C-10618B9EFFE6}" type="pres">
      <dgm:prSet presAssocID="{929C5B19-94D2-4FD0-B645-54B59D86019A}" presName="parentLin" presStyleCnt="0"/>
      <dgm:spPr/>
    </dgm:pt>
    <dgm:pt modelId="{F3FE3FDB-3594-4CB3-BE11-24EF9CCF4CFC}" type="pres">
      <dgm:prSet presAssocID="{929C5B19-94D2-4FD0-B645-54B59D86019A}" presName="parentLeftMargin" presStyleLbl="node1" presStyleIdx="1" presStyleCnt="3"/>
      <dgm:spPr/>
    </dgm:pt>
    <dgm:pt modelId="{80995470-B5B3-4FC6-8C40-EF451D499967}" type="pres">
      <dgm:prSet presAssocID="{929C5B19-94D2-4FD0-B645-54B59D86019A}" presName="parentText" presStyleLbl="node1" presStyleIdx="2" presStyleCnt="3">
        <dgm:presLayoutVars>
          <dgm:chMax val="0"/>
          <dgm:bulletEnabled val="1"/>
        </dgm:presLayoutVars>
      </dgm:prSet>
      <dgm:spPr/>
    </dgm:pt>
    <dgm:pt modelId="{20799DFF-70A3-4D66-9C19-326C91EE9B7D}" type="pres">
      <dgm:prSet presAssocID="{929C5B19-94D2-4FD0-B645-54B59D86019A}" presName="negativeSpace" presStyleCnt="0"/>
      <dgm:spPr/>
    </dgm:pt>
    <dgm:pt modelId="{05C1D062-D12D-469C-B8F0-91033F981BC3}" type="pres">
      <dgm:prSet presAssocID="{929C5B19-94D2-4FD0-B645-54B59D86019A}" presName="childText" presStyleLbl="conFgAcc1" presStyleIdx="2" presStyleCnt="3">
        <dgm:presLayoutVars>
          <dgm:bulletEnabled val="1"/>
        </dgm:presLayoutVars>
      </dgm:prSet>
      <dgm:spPr>
        <a:ln w="28575">
          <a:solidFill>
            <a:schemeClr val="bg1">
              <a:lumMod val="50000"/>
            </a:schemeClr>
          </a:solidFill>
        </a:ln>
      </dgm:spPr>
    </dgm:pt>
  </dgm:ptLst>
  <dgm:cxnLst>
    <dgm:cxn modelId="{F9384615-B392-4CA3-87F2-9EAAEB35A1CE}" type="presOf" srcId="{929C5B19-94D2-4FD0-B645-54B59D86019A}" destId="{F3FE3FDB-3594-4CB3-BE11-24EF9CCF4CFC}" srcOrd="0" destOrd="0" presId="urn:microsoft.com/office/officeart/2005/8/layout/list1"/>
    <dgm:cxn modelId="{E8CEEF1E-65CE-46A1-B190-F903C9A4B605}" type="presOf" srcId="{CF146208-7F78-4CA4-BC77-3601A021F27D}" destId="{09ADD7ED-F3D3-4990-9095-D7584A9C0553}" srcOrd="0" destOrd="0" presId="urn:microsoft.com/office/officeart/2005/8/layout/list1"/>
    <dgm:cxn modelId="{E14BF420-07BF-4769-B9CF-9C94FF1B7FD0}" type="presOf" srcId="{040193CB-F94C-4450-91D0-0650CFCD5F56}" destId="{04DE415D-510E-4D3C-B7BE-48F7B9DF7C4C}" srcOrd="0" destOrd="0" presId="urn:microsoft.com/office/officeart/2005/8/layout/list1"/>
    <dgm:cxn modelId="{617ED72D-8F80-431F-9CA6-F8783DC03961}" type="presOf" srcId="{072D8E17-AF0C-4A10-A143-790051023ECB}" destId="{F5B03DF8-10C7-44CD-A96B-35B97D5F42FB}" srcOrd="1" destOrd="0" presId="urn:microsoft.com/office/officeart/2005/8/layout/list1"/>
    <dgm:cxn modelId="{C885B260-C21A-4948-95AD-33F5B2343D68}" type="presOf" srcId="{072D8E17-AF0C-4A10-A143-790051023ECB}" destId="{E24ECAE8-312D-4B25-B65B-4DA7196E0AF1}" srcOrd="0" destOrd="0" presId="urn:microsoft.com/office/officeart/2005/8/layout/list1"/>
    <dgm:cxn modelId="{8D58BD4B-804F-4F1C-AB4B-7C1B0FF251C7}" srcId="{CF146208-7F78-4CA4-BC77-3601A021F27D}" destId="{040193CB-F94C-4450-91D0-0650CFCD5F56}" srcOrd="0" destOrd="0" parTransId="{0E9B6034-BFF2-4638-8BC8-5B8DF2D6800E}" sibTransId="{02D3500F-F106-4B1E-9B73-36C321A78730}"/>
    <dgm:cxn modelId="{C845FDC6-8954-4F30-90E0-A41A4C6B0F4A}" type="presOf" srcId="{040193CB-F94C-4450-91D0-0650CFCD5F56}" destId="{AB637719-FEEB-4F64-A14C-AA7761BF2CC4}" srcOrd="1" destOrd="0" presId="urn:microsoft.com/office/officeart/2005/8/layout/list1"/>
    <dgm:cxn modelId="{837BA6D3-1123-4038-9FBE-F577F7C564F5}" srcId="{CF146208-7F78-4CA4-BC77-3601A021F27D}" destId="{072D8E17-AF0C-4A10-A143-790051023ECB}" srcOrd="1" destOrd="0" parTransId="{E34F9738-FD1F-48FA-924C-AAC55ADB257F}" sibTransId="{5C48ECDB-726A-41BF-A388-1B30A4DA46EF}"/>
    <dgm:cxn modelId="{2C8079ED-C6E5-4339-A149-B51B7BFEA51E}" srcId="{CF146208-7F78-4CA4-BC77-3601A021F27D}" destId="{929C5B19-94D2-4FD0-B645-54B59D86019A}" srcOrd="2" destOrd="0" parTransId="{DF977788-DD36-4E5B-A613-58BBF14DA500}" sibTransId="{463B7534-91DC-44F1-A34F-4B123F29B714}"/>
    <dgm:cxn modelId="{334134F5-953E-4A30-9C27-5C648E8E54D7}" type="presOf" srcId="{929C5B19-94D2-4FD0-B645-54B59D86019A}" destId="{80995470-B5B3-4FC6-8C40-EF451D499967}" srcOrd="1" destOrd="0" presId="urn:microsoft.com/office/officeart/2005/8/layout/list1"/>
    <dgm:cxn modelId="{1459CCF5-081D-4D4F-B03F-9D21AC0A15B9}" type="presParOf" srcId="{09ADD7ED-F3D3-4990-9095-D7584A9C0553}" destId="{C7036E02-AD17-49FA-88A4-F1C1FA58D9C4}" srcOrd="0" destOrd="0" presId="urn:microsoft.com/office/officeart/2005/8/layout/list1"/>
    <dgm:cxn modelId="{F20EBA4F-331C-46A7-8A46-4BE0F7327315}" type="presParOf" srcId="{C7036E02-AD17-49FA-88A4-F1C1FA58D9C4}" destId="{04DE415D-510E-4D3C-B7BE-48F7B9DF7C4C}" srcOrd="0" destOrd="0" presId="urn:microsoft.com/office/officeart/2005/8/layout/list1"/>
    <dgm:cxn modelId="{C4951403-90FC-4F5D-8626-8E76550616F5}" type="presParOf" srcId="{C7036E02-AD17-49FA-88A4-F1C1FA58D9C4}" destId="{AB637719-FEEB-4F64-A14C-AA7761BF2CC4}" srcOrd="1" destOrd="0" presId="urn:microsoft.com/office/officeart/2005/8/layout/list1"/>
    <dgm:cxn modelId="{087FCE5B-FBDD-4C64-9829-7C612BB830F8}" type="presParOf" srcId="{09ADD7ED-F3D3-4990-9095-D7584A9C0553}" destId="{EFCC871B-BEF6-4E1A-BA3E-848E84E89962}" srcOrd="1" destOrd="0" presId="urn:microsoft.com/office/officeart/2005/8/layout/list1"/>
    <dgm:cxn modelId="{048AA275-73A2-49EB-A16C-2215EB28AF03}" type="presParOf" srcId="{09ADD7ED-F3D3-4990-9095-D7584A9C0553}" destId="{2DBC1FA2-ACB0-4C98-92B2-9AD4C39D550F}" srcOrd="2" destOrd="0" presId="urn:microsoft.com/office/officeart/2005/8/layout/list1"/>
    <dgm:cxn modelId="{B8B9A615-5438-4E3B-8C1A-F160F76239AF}" type="presParOf" srcId="{09ADD7ED-F3D3-4990-9095-D7584A9C0553}" destId="{60EDA6A4-775B-41D2-A770-2FEB7282F234}" srcOrd="3" destOrd="0" presId="urn:microsoft.com/office/officeart/2005/8/layout/list1"/>
    <dgm:cxn modelId="{9E5427D0-962D-483F-AE34-08692BC6DBF1}" type="presParOf" srcId="{09ADD7ED-F3D3-4990-9095-D7584A9C0553}" destId="{5502882C-5124-45FE-B696-346808FEFE9A}" srcOrd="4" destOrd="0" presId="urn:microsoft.com/office/officeart/2005/8/layout/list1"/>
    <dgm:cxn modelId="{485F2B7F-B6CD-4D62-B188-AF4D1743BB9E}" type="presParOf" srcId="{5502882C-5124-45FE-B696-346808FEFE9A}" destId="{E24ECAE8-312D-4B25-B65B-4DA7196E0AF1}" srcOrd="0" destOrd="0" presId="urn:microsoft.com/office/officeart/2005/8/layout/list1"/>
    <dgm:cxn modelId="{E13F9F8C-DC99-4E49-AD95-0893D943D0F7}" type="presParOf" srcId="{5502882C-5124-45FE-B696-346808FEFE9A}" destId="{F5B03DF8-10C7-44CD-A96B-35B97D5F42FB}" srcOrd="1" destOrd="0" presId="urn:microsoft.com/office/officeart/2005/8/layout/list1"/>
    <dgm:cxn modelId="{69D94867-8826-4294-9EAC-0208321E7C0F}" type="presParOf" srcId="{09ADD7ED-F3D3-4990-9095-D7584A9C0553}" destId="{70C8D41F-CB14-45C9-BF0D-072FE69BF1FC}" srcOrd="5" destOrd="0" presId="urn:microsoft.com/office/officeart/2005/8/layout/list1"/>
    <dgm:cxn modelId="{AB536B9E-329C-41A8-A417-6E61DD972571}" type="presParOf" srcId="{09ADD7ED-F3D3-4990-9095-D7584A9C0553}" destId="{CE971A16-963B-4B6A-AAD2-2D174B2AF089}" srcOrd="6" destOrd="0" presId="urn:microsoft.com/office/officeart/2005/8/layout/list1"/>
    <dgm:cxn modelId="{59B411EA-E618-438F-9A1A-6765345B7B25}" type="presParOf" srcId="{09ADD7ED-F3D3-4990-9095-D7584A9C0553}" destId="{F05071C0-BA5C-4ADE-95A6-B1E5F2F6B16A}" srcOrd="7" destOrd="0" presId="urn:microsoft.com/office/officeart/2005/8/layout/list1"/>
    <dgm:cxn modelId="{55A03F24-71C5-47D0-B438-4626D4F2BC9E}" type="presParOf" srcId="{09ADD7ED-F3D3-4990-9095-D7584A9C0553}" destId="{2E4BB535-2F9C-4868-884C-10618B9EFFE6}" srcOrd="8" destOrd="0" presId="urn:microsoft.com/office/officeart/2005/8/layout/list1"/>
    <dgm:cxn modelId="{8F2786FB-2618-4792-BF1B-D056902D5EE8}" type="presParOf" srcId="{2E4BB535-2F9C-4868-884C-10618B9EFFE6}" destId="{F3FE3FDB-3594-4CB3-BE11-24EF9CCF4CFC}" srcOrd="0" destOrd="0" presId="urn:microsoft.com/office/officeart/2005/8/layout/list1"/>
    <dgm:cxn modelId="{50D7B2CC-DD08-46FC-A332-3FE7A376DF9C}" type="presParOf" srcId="{2E4BB535-2F9C-4868-884C-10618B9EFFE6}" destId="{80995470-B5B3-4FC6-8C40-EF451D499967}" srcOrd="1" destOrd="0" presId="urn:microsoft.com/office/officeart/2005/8/layout/list1"/>
    <dgm:cxn modelId="{4FDE1BDC-0332-4912-94A3-AEC10279DF2E}" type="presParOf" srcId="{09ADD7ED-F3D3-4990-9095-D7584A9C0553}" destId="{20799DFF-70A3-4D66-9C19-326C91EE9B7D}" srcOrd="9" destOrd="0" presId="urn:microsoft.com/office/officeart/2005/8/layout/list1"/>
    <dgm:cxn modelId="{579CA30B-8410-46C7-88D5-1792E69CB597}" type="presParOf" srcId="{09ADD7ED-F3D3-4990-9095-D7584A9C0553}" destId="{05C1D062-D12D-469C-B8F0-91033F981BC3}" srcOrd="10" destOrd="0" presId="urn:microsoft.com/office/officeart/2005/8/layout/list1"/>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C1FA2-ACB0-4C98-92B2-9AD4C39D550F}">
      <dsp:nvSpPr>
        <dsp:cNvPr id="0" name=""/>
        <dsp:cNvSpPr/>
      </dsp:nvSpPr>
      <dsp:spPr>
        <a:xfrm>
          <a:off x="0" y="532428"/>
          <a:ext cx="11784521" cy="856800"/>
        </a:xfrm>
        <a:prstGeom prst="rect">
          <a:avLst/>
        </a:prstGeom>
        <a:solidFill>
          <a:schemeClr val="lt1">
            <a:alpha val="90000"/>
            <a:hueOff val="0"/>
            <a:satOff val="0"/>
            <a:lumOff val="0"/>
            <a:alphaOff val="0"/>
          </a:schemeClr>
        </a:solidFill>
        <a:ln w="28575"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AB637719-FEEB-4F64-A14C-AA7761BF2CC4}">
      <dsp:nvSpPr>
        <dsp:cNvPr id="0" name=""/>
        <dsp:cNvSpPr/>
      </dsp:nvSpPr>
      <dsp:spPr>
        <a:xfrm>
          <a:off x="589226" y="30587"/>
          <a:ext cx="8249164" cy="1003680"/>
        </a:xfrm>
        <a:prstGeom prst="roundRect">
          <a:avLst/>
        </a:prstGeom>
        <a:solidFill>
          <a:srgbClr val="99CCF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799" tIns="0" rIns="311799" bIns="0" numCol="1" spcCol="1270" anchor="ctr" anchorCtr="0">
          <a:noAutofit/>
        </a:bodyPr>
        <a:lstStyle/>
        <a:p>
          <a:pPr marL="0" lvl="0" indent="0" algn="l" defTabSz="889000">
            <a:lnSpc>
              <a:spcPct val="90000"/>
            </a:lnSpc>
            <a:spcBef>
              <a:spcPct val="0"/>
            </a:spcBef>
            <a:spcAft>
              <a:spcPct val="35000"/>
            </a:spcAft>
            <a:buNone/>
          </a:pPr>
          <a:r>
            <a:rPr lang="en-GB" sz="2000" b="1" kern="1200" dirty="0">
              <a:latin typeface="+mj-lt"/>
            </a:rPr>
            <a:t>How might these changes affect our team?</a:t>
          </a:r>
        </a:p>
      </dsp:txBody>
      <dsp:txXfrm>
        <a:off x="638222" y="79583"/>
        <a:ext cx="8151172" cy="905688"/>
      </dsp:txXfrm>
    </dsp:sp>
    <dsp:sp modelId="{CE971A16-963B-4B6A-AAD2-2D174B2AF089}">
      <dsp:nvSpPr>
        <dsp:cNvPr id="0" name=""/>
        <dsp:cNvSpPr/>
      </dsp:nvSpPr>
      <dsp:spPr>
        <a:xfrm>
          <a:off x="0" y="2074668"/>
          <a:ext cx="11784521" cy="856800"/>
        </a:xfrm>
        <a:prstGeom prst="rect">
          <a:avLst/>
        </a:prstGeom>
        <a:solidFill>
          <a:schemeClr val="lt1">
            <a:alpha val="90000"/>
            <a:hueOff val="0"/>
            <a:satOff val="0"/>
            <a:lumOff val="0"/>
            <a:alphaOff val="0"/>
          </a:schemeClr>
        </a:solidFill>
        <a:ln w="28575"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F5B03DF8-10C7-44CD-A96B-35B97D5F42FB}">
      <dsp:nvSpPr>
        <dsp:cNvPr id="0" name=""/>
        <dsp:cNvSpPr/>
      </dsp:nvSpPr>
      <dsp:spPr>
        <a:xfrm>
          <a:off x="589226" y="1572828"/>
          <a:ext cx="8249164" cy="1003680"/>
        </a:xfrm>
        <a:prstGeom prst="roundRect">
          <a:avLst/>
        </a:prstGeom>
        <a:solidFill>
          <a:srgbClr val="3399F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799" tIns="0" rIns="311799" bIns="0" numCol="1" spcCol="1270" anchor="ctr" anchorCtr="0">
          <a:noAutofit/>
        </a:bodyPr>
        <a:lstStyle/>
        <a:p>
          <a:pPr marL="0" lvl="0" indent="0" algn="l" defTabSz="889000">
            <a:lnSpc>
              <a:spcPct val="90000"/>
            </a:lnSpc>
            <a:spcBef>
              <a:spcPct val="0"/>
            </a:spcBef>
            <a:spcAft>
              <a:spcPct val="35000"/>
            </a:spcAft>
            <a:buNone/>
          </a:pPr>
          <a:r>
            <a:rPr lang="en-GB" sz="2000" b="1" kern="1200" dirty="0">
              <a:latin typeface="+mj-lt"/>
            </a:rPr>
            <a:t>Are we clear on our individual and team next steps and delivery?</a:t>
          </a:r>
        </a:p>
      </dsp:txBody>
      <dsp:txXfrm>
        <a:off x="638222" y="1621824"/>
        <a:ext cx="8151172" cy="905688"/>
      </dsp:txXfrm>
    </dsp:sp>
    <dsp:sp modelId="{05C1D062-D12D-469C-B8F0-91033F981BC3}">
      <dsp:nvSpPr>
        <dsp:cNvPr id="0" name=""/>
        <dsp:cNvSpPr/>
      </dsp:nvSpPr>
      <dsp:spPr>
        <a:xfrm>
          <a:off x="0" y="3616908"/>
          <a:ext cx="11784521" cy="856800"/>
        </a:xfrm>
        <a:prstGeom prst="rect">
          <a:avLst/>
        </a:prstGeom>
        <a:solidFill>
          <a:schemeClr val="lt1">
            <a:alpha val="90000"/>
            <a:hueOff val="0"/>
            <a:satOff val="0"/>
            <a:lumOff val="0"/>
            <a:alphaOff val="0"/>
          </a:schemeClr>
        </a:solidFill>
        <a:ln w="28575"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80995470-B5B3-4FC6-8C40-EF451D499967}">
      <dsp:nvSpPr>
        <dsp:cNvPr id="0" name=""/>
        <dsp:cNvSpPr/>
      </dsp:nvSpPr>
      <dsp:spPr>
        <a:xfrm>
          <a:off x="589226" y="3115067"/>
          <a:ext cx="8249164" cy="1003680"/>
        </a:xfrm>
        <a:prstGeom prst="roundRect">
          <a:avLst/>
        </a:prstGeom>
        <a:solidFill>
          <a:srgbClr val="0066C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799" tIns="0" rIns="311799" bIns="0" numCol="1" spcCol="1270" anchor="ctr" anchorCtr="0">
          <a:noAutofit/>
        </a:bodyPr>
        <a:lstStyle/>
        <a:p>
          <a:pPr marL="0" lvl="0" indent="0" algn="l" defTabSz="889000">
            <a:lnSpc>
              <a:spcPct val="90000"/>
            </a:lnSpc>
            <a:spcBef>
              <a:spcPct val="0"/>
            </a:spcBef>
            <a:spcAft>
              <a:spcPct val="35000"/>
            </a:spcAft>
            <a:buNone/>
          </a:pPr>
          <a:r>
            <a:rPr lang="en-GB" sz="2000" b="1" kern="1200" dirty="0">
              <a:latin typeface="+mj-lt"/>
            </a:rPr>
            <a:t>How are we managing change?  Do we need support?</a:t>
          </a:r>
        </a:p>
      </dsp:txBody>
      <dsp:txXfrm>
        <a:off x="638222" y="3164063"/>
        <a:ext cx="8151172" cy="90568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D20365-2445-47A0-937F-07CC4E37E1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8BC0557C-44EF-4CC4-AA14-41FA340EBC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76C2C0-176F-4F37-BD3B-29D3563738E2}" type="datetimeFigureOut">
              <a:rPr lang="en-GB" smtClean="0"/>
              <a:t>02/12/2021</a:t>
            </a:fld>
            <a:endParaRPr lang="en-GB" dirty="0"/>
          </a:p>
        </p:txBody>
      </p:sp>
      <p:sp>
        <p:nvSpPr>
          <p:cNvPr id="4" name="Footer Placeholder 3">
            <a:extLst>
              <a:ext uri="{FF2B5EF4-FFF2-40B4-BE49-F238E27FC236}">
                <a16:creationId xmlns:a16="http://schemas.microsoft.com/office/drawing/2014/main" id="{7F2D8760-0183-48AC-BC61-9A346666DB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1E8C7808-F719-4C5F-AF8E-E26E5087D3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8C25EC-C4E3-4BB4-9475-34C83F282234}" type="slidenum">
              <a:rPr lang="en-GB" smtClean="0"/>
              <a:t>‹#›</a:t>
            </a:fld>
            <a:endParaRPr lang="en-GB" dirty="0"/>
          </a:p>
        </p:txBody>
      </p:sp>
    </p:spTree>
    <p:extLst>
      <p:ext uri="{BB962C8B-B14F-4D97-AF65-F5344CB8AC3E}">
        <p14:creationId xmlns:p14="http://schemas.microsoft.com/office/powerpoint/2010/main" val="52075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49149-B57C-7E49-89EA-D1494E9291F6}" type="datetimeFigureOut">
              <a:rPr lang="en-US" smtClean="0"/>
              <a:t>12/2/2021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8A50D-95A0-3449-9134-B4955750AE5B}" type="slidenum">
              <a:rPr lang="en-US" smtClean="0"/>
              <a:t>‹#›</a:t>
            </a:fld>
            <a:endParaRPr lang="en-US" dirty="0"/>
          </a:p>
        </p:txBody>
      </p:sp>
    </p:spTree>
    <p:extLst>
      <p:ext uri="{BB962C8B-B14F-4D97-AF65-F5344CB8AC3E}">
        <p14:creationId xmlns:p14="http://schemas.microsoft.com/office/powerpoint/2010/main" val="114264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3</a:t>
            </a:fld>
            <a:endParaRPr lang="en-US" dirty="0"/>
          </a:p>
        </p:txBody>
      </p:sp>
    </p:spTree>
    <p:extLst>
      <p:ext uri="{BB962C8B-B14F-4D97-AF65-F5344CB8AC3E}">
        <p14:creationId xmlns:p14="http://schemas.microsoft.com/office/powerpoint/2010/main" val="405102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8A50D-95A0-3449-9134-B4955750AE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0953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8A50D-95A0-3449-9134-B4955750AE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384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D8A50D-95A0-3449-9134-B4955750AE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344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862D1-1675-3B4F-9A6A-51B011948592}"/>
              </a:ext>
            </a:extLst>
          </p:cNvPr>
          <p:cNvSpPr>
            <a:spLocks noGrp="1"/>
          </p:cNvSpPr>
          <p:nvPr>
            <p:ph type="title" hasCustomPrompt="1"/>
          </p:nvPr>
        </p:nvSpPr>
        <p:spPr>
          <a:xfrm>
            <a:off x="439385" y="2101929"/>
            <a:ext cx="11313413" cy="535648"/>
          </a:xfrm>
          <a:prstGeom prst="rect">
            <a:avLst/>
          </a:prstGeom>
        </p:spPr>
        <p:txBody>
          <a:bodyPr/>
          <a:lstStyle>
            <a:lvl1pPr>
              <a:defRPr sz="3600" b="1">
                <a:solidFill>
                  <a:srgbClr val="7030A0"/>
                </a:solidFill>
              </a:defRPr>
            </a:lvl1pPr>
          </a:lstStyle>
          <a:p>
            <a:r>
              <a:rPr lang="en-GB" dirty="0"/>
              <a:t>Presentation title goes here</a:t>
            </a:r>
            <a:endParaRPr lang="en-US" dirty="0"/>
          </a:p>
        </p:txBody>
      </p:sp>
      <p:sp>
        <p:nvSpPr>
          <p:cNvPr id="3" name="Content Placeholder 2">
            <a:extLst>
              <a:ext uri="{FF2B5EF4-FFF2-40B4-BE49-F238E27FC236}">
                <a16:creationId xmlns:a16="http://schemas.microsoft.com/office/drawing/2014/main" id="{26A9FAFB-EEB1-B94B-953A-0FDF5C583B7B}"/>
              </a:ext>
            </a:extLst>
          </p:cNvPr>
          <p:cNvSpPr>
            <a:spLocks noGrp="1"/>
          </p:cNvSpPr>
          <p:nvPr>
            <p:ph idx="1" hasCustomPrompt="1"/>
          </p:nvPr>
        </p:nvSpPr>
        <p:spPr>
          <a:xfrm>
            <a:off x="439385" y="2767846"/>
            <a:ext cx="11313413" cy="365126"/>
          </a:xfrm>
          <a:prstGeom prst="rect">
            <a:avLst/>
          </a:prstGeom>
        </p:spPr>
        <p:txBody>
          <a:bodyPr/>
          <a:lstStyle>
            <a:lvl1pPr>
              <a:buFontTx/>
              <a:buNone/>
              <a:defRPr sz="2400">
                <a:solidFill>
                  <a:srgbClr val="7030A0"/>
                </a:solidFill>
                <a:latin typeface="+mj-lt"/>
              </a:defRPr>
            </a:lvl1pPr>
            <a:lvl2pPr>
              <a:buFontTx/>
              <a:buNone/>
              <a:defRPr>
                <a:solidFill>
                  <a:srgbClr val="7030A0"/>
                </a:solidFill>
                <a:latin typeface="+mj-lt"/>
              </a:defRPr>
            </a:lvl2pPr>
            <a:lvl3pPr>
              <a:buFontTx/>
              <a:buNone/>
              <a:defRPr>
                <a:solidFill>
                  <a:srgbClr val="7030A0"/>
                </a:solidFill>
                <a:latin typeface="+mj-lt"/>
              </a:defRPr>
            </a:lvl3pPr>
            <a:lvl4pPr>
              <a:buFontTx/>
              <a:buNone/>
              <a:defRPr>
                <a:solidFill>
                  <a:srgbClr val="7030A0"/>
                </a:solidFill>
                <a:latin typeface="+mj-lt"/>
              </a:defRPr>
            </a:lvl4pPr>
            <a:lvl5pPr>
              <a:buFontTx/>
              <a:buNone/>
              <a:defRPr>
                <a:solidFill>
                  <a:srgbClr val="7030A0"/>
                </a:solidFill>
                <a:latin typeface="+mj-lt"/>
              </a:defRPr>
            </a:lvl5pPr>
          </a:lstStyle>
          <a:p>
            <a:pPr lvl="0"/>
            <a:r>
              <a:rPr lang="en-GB" dirty="0"/>
              <a:t>Subtitle goes here</a:t>
            </a:r>
          </a:p>
        </p:txBody>
      </p:sp>
    </p:spTree>
    <p:extLst>
      <p:ext uri="{BB962C8B-B14F-4D97-AF65-F5344CB8AC3E}">
        <p14:creationId xmlns:p14="http://schemas.microsoft.com/office/powerpoint/2010/main" val="1859447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08296A4-9FA0-3A40-A16A-24E06DFFD123}"/>
              </a:ext>
            </a:extLst>
          </p:cNvPr>
          <p:cNvSpPr>
            <a:spLocks noGrp="1"/>
          </p:cNvSpPr>
          <p:nvPr>
            <p:ph type="title" hasCustomPrompt="1"/>
          </p:nvPr>
        </p:nvSpPr>
        <p:spPr>
          <a:xfrm>
            <a:off x="439385" y="2101929"/>
            <a:ext cx="11313413" cy="535648"/>
          </a:xfrm>
          <a:prstGeom prst="rect">
            <a:avLst/>
          </a:prstGeom>
        </p:spPr>
        <p:txBody>
          <a:bodyPr/>
          <a:lstStyle>
            <a:lvl1pPr>
              <a:defRPr sz="3600" b="1">
                <a:solidFill>
                  <a:srgbClr val="7030A0"/>
                </a:solidFill>
              </a:defRPr>
            </a:lvl1pPr>
          </a:lstStyle>
          <a:p>
            <a:r>
              <a:rPr lang="en-GB" dirty="0"/>
              <a:t>Section divider goes here</a:t>
            </a:r>
            <a:endParaRPr lang="en-US" dirty="0"/>
          </a:p>
        </p:txBody>
      </p:sp>
      <p:sp>
        <p:nvSpPr>
          <p:cNvPr id="10" name="Content Placeholder 2">
            <a:extLst>
              <a:ext uri="{FF2B5EF4-FFF2-40B4-BE49-F238E27FC236}">
                <a16:creationId xmlns:a16="http://schemas.microsoft.com/office/drawing/2014/main" id="{A7B03276-F0E3-3B48-8A60-2BC9ACE1A068}"/>
              </a:ext>
            </a:extLst>
          </p:cNvPr>
          <p:cNvSpPr>
            <a:spLocks noGrp="1"/>
          </p:cNvSpPr>
          <p:nvPr>
            <p:ph idx="1" hasCustomPrompt="1"/>
          </p:nvPr>
        </p:nvSpPr>
        <p:spPr>
          <a:xfrm>
            <a:off x="439385" y="2767846"/>
            <a:ext cx="11313413" cy="365126"/>
          </a:xfrm>
          <a:prstGeom prst="rect">
            <a:avLst/>
          </a:prstGeom>
        </p:spPr>
        <p:txBody>
          <a:bodyPr/>
          <a:lstStyle>
            <a:lvl1pPr>
              <a:buFontTx/>
              <a:buNone/>
              <a:defRPr sz="2400">
                <a:solidFill>
                  <a:srgbClr val="7030A0"/>
                </a:solidFill>
                <a:latin typeface="+mj-lt"/>
              </a:defRPr>
            </a:lvl1pPr>
            <a:lvl2pPr>
              <a:buFontTx/>
              <a:buNone/>
              <a:defRPr>
                <a:solidFill>
                  <a:srgbClr val="7030A0"/>
                </a:solidFill>
                <a:latin typeface="+mj-lt"/>
              </a:defRPr>
            </a:lvl2pPr>
            <a:lvl3pPr>
              <a:buFontTx/>
              <a:buNone/>
              <a:defRPr>
                <a:solidFill>
                  <a:srgbClr val="7030A0"/>
                </a:solidFill>
                <a:latin typeface="+mj-lt"/>
              </a:defRPr>
            </a:lvl3pPr>
            <a:lvl4pPr>
              <a:buFontTx/>
              <a:buNone/>
              <a:defRPr>
                <a:solidFill>
                  <a:srgbClr val="7030A0"/>
                </a:solidFill>
                <a:latin typeface="+mj-lt"/>
              </a:defRPr>
            </a:lvl4pPr>
            <a:lvl5pPr>
              <a:buFontTx/>
              <a:buNone/>
              <a:defRPr>
                <a:solidFill>
                  <a:srgbClr val="7030A0"/>
                </a:solidFill>
                <a:latin typeface="+mj-lt"/>
              </a:defRPr>
            </a:lvl5pPr>
          </a:lstStyle>
          <a:p>
            <a:pPr lvl="0"/>
            <a:r>
              <a:rPr lang="en-GB" dirty="0"/>
              <a:t>Subtitle goes here</a:t>
            </a:r>
          </a:p>
        </p:txBody>
      </p:sp>
    </p:spTree>
    <p:extLst>
      <p:ext uri="{BB962C8B-B14F-4D97-AF65-F5344CB8AC3E}">
        <p14:creationId xmlns:p14="http://schemas.microsoft.com/office/powerpoint/2010/main" val="220534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439200" y="365125"/>
            <a:ext cx="11313602" cy="1325563"/>
          </a:xfrm>
          <a:prstGeom prst="rect">
            <a:avLst/>
          </a:prstGeom>
        </p:spPr>
        <p:txBody>
          <a:bodyPr/>
          <a:lstStyle>
            <a:lvl1pPr>
              <a:defRPr sz="2400"/>
            </a:lvl1pPr>
          </a:lstStyle>
          <a:p>
            <a:r>
              <a:rPr lang="en-GB" dirty="0"/>
              <a:t>Presentation title two columns / picture</a:t>
            </a:r>
            <a:endParaRPr lang="en-US" dirty="0"/>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439201" y="1825625"/>
            <a:ext cx="5448644" cy="4084521"/>
          </a:xfrm>
          <a:prstGeom prst="rect">
            <a:avLst/>
          </a:prstGeom>
        </p:spPr>
        <p:txBody>
          <a:bodyPr/>
          <a:lstStyle>
            <a:lvl1pPr>
              <a:buNone/>
              <a:defRPr sz="2400"/>
            </a:lvl1pPr>
          </a:lstStyle>
          <a:p>
            <a:pPr lvl="0"/>
            <a:r>
              <a:rPr lang="en-US"/>
              <a:t>Click to edit Master text styles</a:t>
            </a:r>
          </a:p>
        </p:txBody>
      </p:sp>
      <p:sp>
        <p:nvSpPr>
          <p:cNvPr id="4" name="Content Placeholder 3">
            <a:extLst>
              <a:ext uri="{FF2B5EF4-FFF2-40B4-BE49-F238E27FC236}">
                <a16:creationId xmlns:a16="http://schemas.microsoft.com/office/drawing/2014/main" id="{2C6CC4AF-FF7A-BF43-BC46-C1C0F77FBCE8}"/>
              </a:ext>
            </a:extLst>
          </p:cNvPr>
          <p:cNvSpPr>
            <a:spLocks noGrp="1"/>
          </p:cNvSpPr>
          <p:nvPr>
            <p:ph sz="half" idx="2"/>
          </p:nvPr>
        </p:nvSpPr>
        <p:spPr>
          <a:xfrm>
            <a:off x="6304154" y="1825625"/>
            <a:ext cx="5448645" cy="4084521"/>
          </a:xfrm>
          <a:prstGeom prst="rect">
            <a:avLst/>
          </a:prstGeom>
        </p:spPr>
        <p:txBody>
          <a:bodyPr/>
          <a:lstStyle>
            <a:lvl1pPr>
              <a:buNone/>
              <a:defRPr sz="2400"/>
            </a:lvl1pPr>
          </a:lstStyle>
          <a:p>
            <a:pPr lvl="0"/>
            <a:r>
              <a:rPr lang="en-US"/>
              <a:t>Click to edit Master text styles</a:t>
            </a:r>
          </a:p>
        </p:txBody>
      </p:sp>
    </p:spTree>
    <p:extLst>
      <p:ext uri="{BB962C8B-B14F-4D97-AF65-F5344CB8AC3E}">
        <p14:creationId xmlns:p14="http://schemas.microsoft.com/office/powerpoint/2010/main" val="387441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446049" y="365125"/>
            <a:ext cx="11306750" cy="1325563"/>
          </a:xfrm>
          <a:prstGeom prst="rect">
            <a:avLst/>
          </a:prstGeom>
        </p:spPr>
        <p:txBody>
          <a:bodyPr/>
          <a:lstStyle>
            <a:lvl1pPr>
              <a:defRPr sz="2400"/>
            </a:lvl1pPr>
          </a:lstStyle>
          <a:p>
            <a:r>
              <a:rPr lang="en-GB" dirty="0"/>
              <a:t>Presentation title one column / picture</a:t>
            </a:r>
            <a:endParaRPr lang="en-US" dirty="0"/>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446049" y="1825625"/>
            <a:ext cx="11306750" cy="4351338"/>
          </a:xfrm>
          <a:prstGeom prst="rect">
            <a:avLst/>
          </a:prstGeom>
        </p:spPr>
        <p:txBody>
          <a:bodyPr/>
          <a:lstStyle>
            <a:lvl1pPr>
              <a:buNone/>
              <a:defRPr sz="2400"/>
            </a:lvl1pPr>
          </a:lstStyle>
          <a:p>
            <a:pPr lvl="0"/>
            <a:r>
              <a:rPr lang="en-US"/>
              <a:t>Click to edit Master text styles</a:t>
            </a:r>
          </a:p>
        </p:txBody>
      </p:sp>
    </p:spTree>
    <p:extLst>
      <p:ext uri="{BB962C8B-B14F-4D97-AF65-F5344CB8AC3E}">
        <p14:creationId xmlns:p14="http://schemas.microsoft.com/office/powerpoint/2010/main" val="66930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446049" y="365125"/>
            <a:ext cx="11306750" cy="1325563"/>
          </a:xfrm>
          <a:prstGeom prst="rect">
            <a:avLst/>
          </a:prstGeom>
        </p:spPr>
        <p:txBody>
          <a:bodyPr/>
          <a:lstStyle>
            <a:lvl1pPr>
              <a:defRPr sz="2400"/>
            </a:lvl1pPr>
          </a:lstStyle>
          <a:p>
            <a:r>
              <a:rPr lang="en-GB"/>
              <a:t>Presentation title one column / picture</a:t>
            </a:r>
            <a:endParaRPr lang="en-US"/>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446049" y="1825625"/>
            <a:ext cx="11306750" cy="4351338"/>
          </a:xfrm>
          <a:prstGeom prst="rect">
            <a:avLst/>
          </a:prstGeom>
        </p:spPr>
        <p:txBody>
          <a:bodyPr/>
          <a:lstStyle>
            <a:lvl1pPr>
              <a:buNone/>
              <a:defRPr sz="2400"/>
            </a:lvl1pPr>
          </a:lstStyle>
          <a:p>
            <a:pPr lvl="0"/>
            <a:r>
              <a:rPr lang="en-US"/>
              <a:t>Click to edit Master text styles</a:t>
            </a:r>
          </a:p>
        </p:txBody>
      </p:sp>
    </p:spTree>
    <p:extLst>
      <p:ext uri="{BB962C8B-B14F-4D97-AF65-F5344CB8AC3E}">
        <p14:creationId xmlns:p14="http://schemas.microsoft.com/office/powerpoint/2010/main" val="1381465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83731BF-221D-4858-932D-B044E917F89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BD9A42-A97A-4FAA-89C8-3216805CC491}"/>
              </a:ext>
            </a:extLst>
          </p:cNvPr>
          <p:cNvSpPr>
            <a:spLocks noGrp="1"/>
          </p:cNvSpPr>
          <p:nvPr>
            <p:ph type="title"/>
          </p:nvPr>
        </p:nvSpPr>
        <p:spPr/>
        <p:txBody>
          <a:bodyPr>
            <a:noAutofit/>
          </a:bodyPr>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BB5A21B3-F91F-4C40-A2FF-7F2FDA7408EE}"/>
              </a:ext>
            </a:extLst>
          </p:cNvPr>
          <p:cNvSpPr>
            <a:spLocks noGrp="1"/>
          </p:cNvSpPr>
          <p:nvPr>
            <p:ph idx="1"/>
          </p:nvPr>
        </p:nvSpPr>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Slide Number Placeholder 5">
            <a:extLst>
              <a:ext uri="{FF2B5EF4-FFF2-40B4-BE49-F238E27FC236}">
                <a16:creationId xmlns:a16="http://schemas.microsoft.com/office/drawing/2014/main" id="{2FD018E3-1711-4800-B816-902F2740A433}"/>
              </a:ext>
            </a:extLst>
          </p:cNvPr>
          <p:cNvSpPr>
            <a:spLocks noGrp="1"/>
          </p:cNvSpPr>
          <p:nvPr>
            <p:ph type="sldNum" sz="quarter" idx="12"/>
          </p:nvPr>
        </p:nvSpPr>
        <p:spPr>
          <a:xfrm>
            <a:off x="11596687" y="6296257"/>
            <a:ext cx="276225" cy="365125"/>
          </a:xfrm>
          <a:prstGeom prst="rect">
            <a:avLst/>
          </a:prstGeom>
        </p:spPr>
        <p:txBody>
          <a:bodyPr/>
          <a:lstStyle>
            <a:lvl1pPr algn="ctr">
              <a:defRPr/>
            </a:lvl1pPr>
          </a:lstStyle>
          <a:p>
            <a:fld id="{6BA6D896-E1CD-4198-B852-D6590D56DF76}" type="slidenum">
              <a:rPr lang="en-GB" smtClean="0"/>
              <a:pPr/>
              <a:t>‹#›</a:t>
            </a:fld>
            <a:endParaRPr lang="en-GB" dirty="0"/>
          </a:p>
        </p:txBody>
      </p:sp>
      <p:sp>
        <p:nvSpPr>
          <p:cNvPr id="7" name="TextBox 6">
            <a:extLst>
              <a:ext uri="{FF2B5EF4-FFF2-40B4-BE49-F238E27FC236}">
                <a16:creationId xmlns:a16="http://schemas.microsoft.com/office/drawing/2014/main" id="{7FFEC3FD-791D-470A-AA36-9522E58E9FED}"/>
              </a:ext>
            </a:extLst>
          </p:cNvPr>
          <p:cNvSpPr txBox="1"/>
          <p:nvPr userDrawn="1"/>
        </p:nvSpPr>
        <p:spPr>
          <a:xfrm>
            <a:off x="4758529" y="6458417"/>
            <a:ext cx="2505814" cy="369332"/>
          </a:xfrm>
          <a:prstGeom prst="rect">
            <a:avLst/>
          </a:prstGeom>
          <a:noFill/>
        </p:spPr>
        <p:txBody>
          <a:bodyPr wrap="none" rtlCol="0">
            <a:spAutoFit/>
          </a:bodyPr>
          <a:lstStyle/>
          <a:p>
            <a:pPr algn="ctr"/>
            <a:r>
              <a:rPr lang="en-GB" u="sng" dirty="0">
                <a:latin typeface="+mj-lt"/>
              </a:rPr>
              <a:t>OFFICIAL-SENSITIVE</a:t>
            </a:r>
          </a:p>
        </p:txBody>
      </p:sp>
    </p:spTree>
    <p:extLst>
      <p:ext uri="{BB962C8B-B14F-4D97-AF65-F5344CB8AC3E}">
        <p14:creationId xmlns:p14="http://schemas.microsoft.com/office/powerpoint/2010/main" val="5459355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318EF0-62D9-F242-9F7C-33658F720C78}"/>
              </a:ext>
            </a:extLst>
          </p:cNvPr>
          <p:cNvSpPr>
            <a:spLocks noGrp="1"/>
          </p:cNvSpPr>
          <p:nvPr>
            <p:ph type="title"/>
          </p:nvPr>
        </p:nvSpPr>
        <p:spPr>
          <a:xfrm>
            <a:off x="669073" y="365125"/>
            <a:ext cx="10684727"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3047060-90BF-6949-9CB6-931BF6B90DE1}"/>
              </a:ext>
            </a:extLst>
          </p:cNvPr>
          <p:cNvSpPr>
            <a:spLocks noGrp="1"/>
          </p:cNvSpPr>
          <p:nvPr>
            <p:ph type="body" idx="1"/>
          </p:nvPr>
        </p:nvSpPr>
        <p:spPr>
          <a:xfrm>
            <a:off x="669073" y="1825625"/>
            <a:ext cx="1068472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97F729A5-7369-DA42-89F0-1C6FE2380121}"/>
              </a:ext>
            </a:extLst>
          </p:cNvPr>
          <p:cNvSpPr txBox="1"/>
          <p:nvPr userDrawn="1"/>
        </p:nvSpPr>
        <p:spPr>
          <a:xfrm>
            <a:off x="3216925" y="6279615"/>
            <a:ext cx="8535873" cy="338554"/>
          </a:xfrm>
          <a:prstGeom prst="rect">
            <a:avLst/>
          </a:prstGeom>
          <a:noFill/>
        </p:spPr>
        <p:txBody>
          <a:bodyPr wrap="square" rtlCol="0">
            <a:spAutoFit/>
          </a:bodyPr>
          <a:lstStyle/>
          <a:p>
            <a:pPr algn="r"/>
            <a:fld id="{3F5CCEBB-904A-6D40-BA4B-9803D6425421}" type="slidenum">
              <a:rPr lang="en-US" sz="1600" b="1" smtClean="0">
                <a:solidFill>
                  <a:schemeClr val="bg1"/>
                </a:solidFill>
                <a:latin typeface="+mj-lt"/>
              </a:rPr>
              <a:pPr algn="r"/>
              <a:t>‹#›</a:t>
            </a:fld>
            <a:endParaRPr lang="en-US" sz="1600" b="1" dirty="0">
              <a:solidFill>
                <a:schemeClr val="bg1"/>
              </a:solidFill>
              <a:latin typeface="+mj-lt"/>
            </a:endParaRPr>
          </a:p>
        </p:txBody>
      </p:sp>
      <p:sp>
        <p:nvSpPr>
          <p:cNvPr id="4" name="TextBox 3">
            <a:extLst>
              <a:ext uri="{FF2B5EF4-FFF2-40B4-BE49-F238E27FC236}">
                <a16:creationId xmlns:a16="http://schemas.microsoft.com/office/drawing/2014/main" id="{C2FCF655-530F-4DA8-93B0-AAC9AC040BCE}"/>
              </a:ext>
            </a:extLst>
          </p:cNvPr>
          <p:cNvSpPr txBox="1"/>
          <p:nvPr userDrawn="1"/>
        </p:nvSpPr>
        <p:spPr>
          <a:xfrm>
            <a:off x="4758529" y="6458417"/>
            <a:ext cx="2505814" cy="369332"/>
          </a:xfrm>
          <a:prstGeom prst="rect">
            <a:avLst/>
          </a:prstGeom>
          <a:noFill/>
        </p:spPr>
        <p:txBody>
          <a:bodyPr wrap="none" rtlCol="0">
            <a:spAutoFit/>
          </a:bodyPr>
          <a:lstStyle/>
          <a:p>
            <a:pPr algn="ctr"/>
            <a:r>
              <a:rPr lang="en-GB" u="sng" dirty="0">
                <a:latin typeface="+mj-lt"/>
              </a:rPr>
              <a:t>OFFICIAL-SENSITIVE</a:t>
            </a:r>
          </a:p>
        </p:txBody>
      </p:sp>
    </p:spTree>
    <p:extLst>
      <p:ext uri="{BB962C8B-B14F-4D97-AF65-F5344CB8AC3E}">
        <p14:creationId xmlns:p14="http://schemas.microsoft.com/office/powerpoint/2010/main" val="94868313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63" r:id="rId4"/>
  </p:sldLayoutIdLst>
  <p:hf hdr="0" dt="0"/>
  <p:txStyles>
    <p:titleStyle>
      <a:lvl1pPr algn="l" defTabSz="914400" rtl="0" eaLnBrk="1" latinLnBrk="0" hangingPunct="1">
        <a:lnSpc>
          <a:spcPct val="90000"/>
        </a:lnSpc>
        <a:spcBef>
          <a:spcPct val="0"/>
        </a:spcBef>
        <a:buNone/>
        <a:defRPr sz="3600" b="1" kern="1200">
          <a:solidFill>
            <a:srgbClr val="7030A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AC3EE9-71B6-4FE8-B8AA-15895CE72E91}"/>
              </a:ext>
            </a:extLst>
          </p:cNvPr>
          <p:cNvSpPr>
            <a:spLocks noGrp="1"/>
          </p:cNvSpPr>
          <p:nvPr>
            <p:ph type="title"/>
          </p:nvPr>
        </p:nvSpPr>
        <p:spPr>
          <a:xfrm>
            <a:off x="716757" y="514118"/>
            <a:ext cx="10743406" cy="630470"/>
          </a:xfrm>
          <a:prstGeom prst="rect">
            <a:avLst/>
          </a:prstGeom>
        </p:spPr>
        <p:txBody>
          <a:bodyPr vert="horz" lIns="0" tIns="0" rIns="0" bIns="0" rtlCol="0" anchor="ctr">
            <a:normAutofit/>
          </a:bodyPr>
          <a:lstStyle/>
          <a:p>
            <a:r>
              <a:rPr lang="en-US" noProof="0"/>
              <a:t>Click to edit Master title style</a:t>
            </a:r>
            <a:endParaRPr lang="en-GB" noProof="0" dirty="0"/>
          </a:p>
        </p:txBody>
      </p:sp>
      <p:sp>
        <p:nvSpPr>
          <p:cNvPr id="3" name="Text Placeholder 2">
            <a:extLst>
              <a:ext uri="{FF2B5EF4-FFF2-40B4-BE49-F238E27FC236}">
                <a16:creationId xmlns:a16="http://schemas.microsoft.com/office/drawing/2014/main" id="{5E3875E1-C33E-4DDB-898A-C921EBC74F70}"/>
              </a:ext>
            </a:extLst>
          </p:cNvPr>
          <p:cNvSpPr>
            <a:spLocks noGrp="1"/>
          </p:cNvSpPr>
          <p:nvPr>
            <p:ph type="body" idx="1"/>
          </p:nvPr>
        </p:nvSpPr>
        <p:spPr>
          <a:xfrm>
            <a:off x="716757" y="1334400"/>
            <a:ext cx="10742400" cy="4351338"/>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7" name="TextBox 6">
            <a:extLst>
              <a:ext uri="{FF2B5EF4-FFF2-40B4-BE49-F238E27FC236}">
                <a16:creationId xmlns:a16="http://schemas.microsoft.com/office/drawing/2014/main" id="{C23CA4AA-8BEC-4E48-B9FD-5EB8FDD7F83F}"/>
              </a:ext>
            </a:extLst>
          </p:cNvPr>
          <p:cNvSpPr txBox="1"/>
          <p:nvPr userDrawn="1"/>
        </p:nvSpPr>
        <p:spPr>
          <a:xfrm>
            <a:off x="4758529" y="6458417"/>
            <a:ext cx="2505814" cy="369332"/>
          </a:xfrm>
          <a:prstGeom prst="rect">
            <a:avLst/>
          </a:prstGeom>
          <a:noFill/>
        </p:spPr>
        <p:txBody>
          <a:bodyPr wrap="none" rtlCol="0">
            <a:spAutoFit/>
          </a:bodyPr>
          <a:lstStyle/>
          <a:p>
            <a:pPr algn="ctr"/>
            <a:r>
              <a:rPr lang="en-GB" u="sng" dirty="0">
                <a:latin typeface="+mj-lt"/>
              </a:rPr>
              <a:t>OFFICIAL-SENSITIVE</a:t>
            </a:r>
          </a:p>
        </p:txBody>
      </p:sp>
      <p:pic>
        <p:nvPicPr>
          <p:cNvPr id="5" name="Picture 4">
            <a:extLst>
              <a:ext uri="{FF2B5EF4-FFF2-40B4-BE49-F238E27FC236}">
                <a16:creationId xmlns:a16="http://schemas.microsoft.com/office/drawing/2014/main" id="{27B22C2D-5F72-40FA-9AA4-117107DE43A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2137880"/>
      </p:ext>
    </p:extLst>
  </p:cSld>
  <p:clrMap bg1="lt1" tx1="dk1" bg2="lt2" tx2="dk2" accent1="accent1" accent2="accent2" accent3="accent3" accent4="accent4" accent5="accent5" accent6="accent6" hlink="hlink" folHlink="folHlink"/>
  <p:sldLayoutIdLst>
    <p:sldLayoutId id="2147483655" r:id="rId1"/>
    <p:sldLayoutId id="2147483654" r:id="rId2"/>
  </p:sldLayoutIdLst>
  <p:hf hdr="0" dt="0"/>
  <p:txStyles>
    <p:title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252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008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452" userDrawn="1">
          <p15:clr>
            <a:srgbClr val="F26B43"/>
          </p15:clr>
        </p15:guide>
        <p15:guide id="3" pos="722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paul.darby@justice.gov.uk"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hyperlink" Target="mailto:ProbationReformEstatesPMO@justice.gov.uk" TargetMode="External"/><Relationship Id="rId1" Type="http://schemas.openxmlformats.org/officeDocument/2006/relationships/slideLayout" Target="../slideLayouts/slideLayout6.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elcome-hub.hmppsintranet.org.uk/my-work/my-service/sentence-management-em/home-visits-framework/" TargetMode="External"/><Relationship Id="rId1" Type="http://schemas.openxmlformats.org/officeDocument/2006/relationships/slideLayout" Target="../slideLayouts/slideLayout6.xml"/><Relationship Id="rId4" Type="http://schemas.openxmlformats.org/officeDocument/2006/relationships/hyperlink" Target="https://www.gov.uk/government/publications/home-visits-policy-framewor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elcome-hub.hmppsintranet.org.uk/my-work/my-service/interventions-unpaid-work-and-crs/commissioned-rehabilitative-services/your-learning-probation-practitioners-and-contract-managers/" TargetMode="External"/><Relationship Id="rId1" Type="http://schemas.openxmlformats.org/officeDocument/2006/relationships/slideLayout" Target="../slideLayouts/slideLayout6.xml"/><Relationship Id="rId5" Type="http://schemas.openxmlformats.org/officeDocument/2006/relationships/image" Target="../media/image26.sv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elcome-hub.hmppsintranet.org.uk/my-work/my-service/sentence-management-em/jitbit/"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s://welcome-hub.hmppsintranet.org.uk/wp-content/uploads/2021/02/HMPPS-Probation-Reform-Programme-TOM.pdf"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elcome-hub.hmppsintranet.org.uk/wp-content/uploads/2021/02/HMPPS-Probation-Reform-Programme-TOM.pdf" TargetMode="External"/><Relationship Id="rId2" Type="http://schemas.openxmlformats.org/officeDocument/2006/relationships/hyperlink" Target="https://welcome-hub.hmppsintranet.org.uk/wp-content/uploads/2021/02/HMPPS_-_Probation_Reform_Programme_-_Executive_Summary_-_Target_Operating_Model_-__English__-_09-02-2021.pdf"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intranet.noms.gsi.gov.uk/news-and-updates/notices/new-mappa-multi-agency-public-protection-arrangements-learning-now-available" TargetMode="External"/><Relationship Id="rId2" Type="http://schemas.openxmlformats.org/officeDocument/2006/relationships/hyperlink" Target="https://sscl-idp.kineodns.com/module.php/core/loginuserpass.php?AuthState=_0507b5de6060c6fd95825a8b9db8b241802e677969%3Ahttps%3A%2F%2Fsscl-idp.kineodns.com%2Fsaml2%2Fidp%2FSSOService.php%3Fspentityid%3Dhttps%253A%252F%252Fmydevelopment.org.uk%252Fauth%252Fsaml2%252Fsp%252Fmetadata.php%26cookieTime%3D1637571013%26RelayState%3Dhttps%253A%252F%252Fmydevelopment.org.uk%252Fcourse%252Findex.php%253Fcategoryid%253D1227" TargetMode="External"/><Relationship Id="rId1" Type="http://schemas.openxmlformats.org/officeDocument/2006/relationships/slideLayout" Target="../slideLayouts/slideLayout6.xml"/><Relationship Id="rId6" Type="http://schemas.openxmlformats.org/officeDocument/2006/relationships/image" Target="../media/image29.emf"/><Relationship Id="rId5" Type="http://schemas.openxmlformats.org/officeDocument/2006/relationships/image" Target="../media/image28.png"/><Relationship Id="rId4" Type="http://schemas.openxmlformats.org/officeDocument/2006/relationships/hyperlink" Target="https://welcome-hub.hmppsintranet.org.uk/my-work/my-performance-learning-and-development/how-to-access-mylearning/"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3" Type="http://schemas.openxmlformats.org/officeDocument/2006/relationships/hyperlink" Target="https://teams.microsoft.com/registration/KEeHxuZx_kGp4S6MNndq2A,RjlaT7Sv60SdBw90cjwg8g,07aQesjW5EKWhxxjkVsQrw,XXu3I921bkK-jGdHuA1kog,liYXm3C7QUqAMnDX87Yuzw,go3JqpOkqkCbEyXQenhxhA?mode=read&amp;tenantId=c6874728-71e6-41fe-a9e1-2e8c36776ad8" TargetMode="External"/><Relationship Id="rId2" Type="http://schemas.openxmlformats.org/officeDocument/2006/relationships/hyperlink" Target="https://teams.microsoft.com/registration/KEeHxuZx_kGp4S6MNndq2A,RjlaT7Sv60SdBw90cjwg8g,07aQesjW5EKWhxxjkVsQrw,0h-J4Sy8w0qpyXu880NcaA,KUw66Xy_Zkm3Ap7JHR-sHg,5tBDRelLr0C09X7vl6LHqQ?mode=read&amp;tenantId=c6874728-71e6-41fe-a9e1-2e8c36776ad8" TargetMode="Externa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hyperlink" Target="https://teams.microsoft.com/registration/KEeHxuZx_kGp4S6MNndq2A,RjlaT7Sv60SdBw90cjwg8g,07aQesjW5EKWhxxjkVsQrw,iA2sFIE0AEqDEBIm7aOiSQ,q9LeI0a8gki41M6V1xJopg,IRWlaYSXSUKO6KtBJlyrYg?mode=read&amp;tenantId=c6874728-71e6-41fe-a9e1-2e8c36776ad8" TargetMode="External"/><Relationship Id="rId4" Type="http://schemas.openxmlformats.org/officeDocument/2006/relationships/hyperlink" Target="https://teams.microsoft.com/registration/KEeHxuZx_kGp4S6MNndq2A,RjlaT7Sv60SdBw90cjwg8g,07aQesjW5EKWhxxjkVsQrw,TKr6i3Vgo0yeDxI9AQzoUg,aKGUsILtfEOH80Z2ZNduuQ,__XH8ng3kUaWWzHf5LKAxg?mode=read&amp;tenantId=c6874728-71e6-41fe-a9e1-2e8c36776ad8"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elcome-hub.hmppsintranet.org.uk/working-together/going-forward-into-employment-gfie/gife-scheme-for-vacancy-managers/" TargetMode="External"/><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hyperlink" Target="mailto:Anthony.Andrews5@justice.gov.uk"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hyperlink" Target="mailto:probation.workforce@justice.gov.uk"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hyperlink" Target="https://hmpps.myhub.sscl.com/hr-and-pay/working-here-staff-working-here/competency-based-pay-progression-framework-cbf-nps/useful-documents" TargetMode="External"/><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32.jpeg"/><Relationship Id="rId5" Type="http://schemas.openxmlformats.org/officeDocument/2006/relationships/hyperlink" Target="https://teams.microsoft.com/l/meetup-join/19%3ameeting_YzgyNDg2ZmItYzdhZS00ZGQ0LTk0M2ItNzhiYzZkNzFjNzM4%40thread.v2/0?context=%7b%22Tid%22%3a%22c6874728-71e6-41fe-a9e1-2e8c36776ad8%22%2c%22Oid%22%3a%227da72801-338f-40d5-841f-d01b0f8a518e%22%2c%22IsBroadcastMeeting%22%3atrue%7d&amp;btype=a&amp;role=a" TargetMode="External"/><Relationship Id="rId4" Type="http://schemas.openxmlformats.org/officeDocument/2006/relationships/hyperlink" Target="https://teams.microsoft.com/l/meetup-join/19%3ameeting_ZjZkZWNlMDktNGYxZi00YmRjLTg1ZjEtNTk3YzNlZTM4YjUx%40thread.v2/0?context=%7b%22Tid%22%3a%22c6874728-71e6-41fe-a9e1-2e8c36776ad8%22%2c%22Oid%22%3a%227da72801-338f-40d5-841f-d01b0f8a518e%22%2c%22IsBroadcastMeeting%22%3atrue%7d&amp;btype=a&amp;role=a"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6.xml"/><Relationship Id="rId5" Type="http://schemas.openxmlformats.org/officeDocument/2006/relationships/image" Target="../media/image36.sv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mailto:moj-hr-enquiries@gov.sscl.com" TargetMode="External"/><Relationship Id="rId2" Type="http://schemas.openxmlformats.org/officeDocument/2006/relationships/hyperlink" Target="https://intranet.noms.gsi.gov.uk/news-and-updates/news/probation-service-pay-award-2021-2022"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assets.publishing.service.gov.uk/government/uploads/system/uploads/attachment_data/file/959745/HMPPS_-_The_Target_Operating_Model_for_the_Future_of_Probation_Services_in_England___Wales_-__English__-_09-02-2021.pdf"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650082" y="514118"/>
            <a:ext cx="10743406" cy="630470"/>
          </a:xfrm>
        </p:spPr>
        <p:txBody>
          <a:bodyPr/>
          <a:lstStyle/>
          <a:p>
            <a:r>
              <a:rPr lang="en-GB" dirty="0"/>
              <a:t>Guidance for use</a:t>
            </a:r>
          </a:p>
        </p:txBody>
      </p:sp>
      <p:sp>
        <p:nvSpPr>
          <p:cNvPr id="3" name="Content Placeholder 2">
            <a:extLst>
              <a:ext uri="{FF2B5EF4-FFF2-40B4-BE49-F238E27FC236}">
                <a16:creationId xmlns:a16="http://schemas.microsoft.com/office/drawing/2014/main" id="{CDEC7E55-3EB6-4375-82EF-1881CA5BB3D8}"/>
              </a:ext>
            </a:extLst>
          </p:cNvPr>
          <p:cNvSpPr>
            <a:spLocks noGrp="1"/>
          </p:cNvSpPr>
          <p:nvPr>
            <p:ph idx="1"/>
          </p:nvPr>
        </p:nvSpPr>
        <p:spPr>
          <a:xfrm>
            <a:off x="436536" y="1144588"/>
            <a:ext cx="11598147" cy="4828509"/>
          </a:xfrm>
          <a:solidFill>
            <a:srgbClr val="B7CFFF"/>
          </a:solidFill>
          <a:ln>
            <a:solidFill>
              <a:schemeClr val="tx1"/>
            </a:solidFill>
          </a:ln>
        </p:spPr>
        <p:txBody>
          <a:bodyPr/>
          <a:lstStyle/>
          <a:p>
            <a:pPr lvl="1"/>
            <a:r>
              <a:rPr lang="en-GB" sz="1800" dirty="0"/>
              <a:t> Please find attached the </a:t>
            </a:r>
            <a:r>
              <a:rPr lang="en-GB" sz="1800" b="1" dirty="0"/>
              <a:t>December</a:t>
            </a:r>
            <a:r>
              <a:rPr lang="en-GB" sz="1800" dirty="0"/>
              <a:t> </a:t>
            </a:r>
            <a:r>
              <a:rPr lang="en-GB" sz="1800" b="1" dirty="0"/>
              <a:t>Regional Team Briefing Pack</a:t>
            </a:r>
            <a:r>
              <a:rPr lang="en-GB" sz="1800" dirty="0"/>
              <a:t> </a:t>
            </a:r>
          </a:p>
          <a:p>
            <a:pPr lvl="1"/>
            <a:endParaRPr lang="en-GB" sz="1800" dirty="0"/>
          </a:p>
          <a:p>
            <a:pPr lvl="1"/>
            <a:r>
              <a:rPr lang="en-GB" sz="1800" dirty="0"/>
              <a:t> The Probation Programmes Comms Team have worked with programme workstream design leads to consolidate several packs / correspondence into a one-stop-shop which hopefully makes handling a little easier. </a:t>
            </a:r>
          </a:p>
          <a:p>
            <a:pPr marL="0" lvl="1" indent="0">
              <a:buNone/>
            </a:pPr>
            <a:endParaRPr lang="en-GB" sz="1800" dirty="0"/>
          </a:p>
          <a:p>
            <a:pPr lvl="1"/>
            <a:r>
              <a:rPr lang="en-GB" sz="1800" dirty="0"/>
              <a:t> These packs have been designed as a prompt to support you in communicating Reform and Workforce Programme updates and changes </a:t>
            </a:r>
            <a:r>
              <a:rPr lang="en-GB" sz="1800" b="1" dirty="0"/>
              <a:t>in team meetings/events</a:t>
            </a:r>
            <a:r>
              <a:rPr lang="en-GB" sz="1800" dirty="0"/>
              <a:t> over the next month.</a:t>
            </a:r>
          </a:p>
          <a:p>
            <a:pPr lvl="1"/>
            <a:endParaRPr lang="en-GB" sz="1800" dirty="0"/>
          </a:p>
          <a:p>
            <a:pPr lvl="1"/>
            <a:r>
              <a:rPr lang="en-GB" sz="1800" b="1" dirty="0"/>
              <a:t> In line with the Fixed, Flexible, Free model</a:t>
            </a:r>
            <a:r>
              <a:rPr lang="en-GB" sz="1800" dirty="0"/>
              <a:t> it has sections for you to add any specific regional updates</a:t>
            </a:r>
          </a:p>
          <a:p>
            <a:pPr lvl="1"/>
            <a:endParaRPr lang="en-GB" sz="1800" dirty="0"/>
          </a:p>
          <a:p>
            <a:pPr lvl="1"/>
            <a:r>
              <a:rPr lang="en-GB" sz="1800" dirty="0"/>
              <a:t>Please do also use the content in your regional communications channels as you feel appropriate.</a:t>
            </a:r>
          </a:p>
          <a:p>
            <a:pPr lvl="1"/>
            <a:endParaRPr lang="en-GB" sz="2000" dirty="0"/>
          </a:p>
          <a:p>
            <a:pPr lvl="1"/>
            <a:r>
              <a:rPr lang="en-GB" sz="2000" dirty="0"/>
              <a:t> Your feedback on design, content, language always welcome: </a:t>
            </a:r>
            <a:r>
              <a:rPr lang="en-GB" sz="2000" dirty="0">
                <a:hlinkClick r:id="rId2"/>
              </a:rPr>
              <a:t>paul.darby@justice.gov.uk</a:t>
            </a:r>
            <a:endParaRPr lang="en-GB" sz="2000" dirty="0"/>
          </a:p>
        </p:txBody>
      </p:sp>
      <p:sp>
        <p:nvSpPr>
          <p:cNvPr id="4" name="Slide Number Placeholder 3">
            <a:extLst>
              <a:ext uri="{FF2B5EF4-FFF2-40B4-BE49-F238E27FC236}">
                <a16:creationId xmlns:a16="http://schemas.microsoft.com/office/drawing/2014/main" id="{690CAE87-BED0-4E63-B264-B5D16F22D08D}"/>
              </a:ext>
            </a:extLst>
          </p:cNvPr>
          <p:cNvSpPr>
            <a:spLocks noGrp="1"/>
          </p:cNvSpPr>
          <p:nvPr>
            <p:ph type="sldNum" sz="quarter" idx="12"/>
          </p:nvPr>
        </p:nvSpPr>
        <p:spPr/>
        <p:txBody>
          <a:bodyPr/>
          <a:lstStyle/>
          <a:p>
            <a:fld id="{6BA6D896-E1CD-4198-B852-D6590D56DF76}" type="slidenum">
              <a:rPr lang="en-GB" smtClean="0">
                <a:solidFill>
                  <a:schemeClr val="bg1"/>
                </a:solidFill>
              </a:rPr>
              <a:pPr/>
              <a:t>1</a:t>
            </a:fld>
            <a:endParaRPr lang="en-GB" dirty="0">
              <a:solidFill>
                <a:schemeClr val="bg1"/>
              </a:solidFill>
            </a:endParaRPr>
          </a:p>
        </p:txBody>
      </p:sp>
    </p:spTree>
    <p:extLst>
      <p:ext uri="{BB962C8B-B14F-4D97-AF65-F5344CB8AC3E}">
        <p14:creationId xmlns:p14="http://schemas.microsoft.com/office/powerpoint/2010/main" val="582511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640557" y="439658"/>
            <a:ext cx="10743406" cy="630470"/>
          </a:xfrm>
        </p:spPr>
        <p:txBody>
          <a:bodyPr/>
          <a:lstStyle/>
          <a:p>
            <a:r>
              <a:rPr lang="en-GB" dirty="0"/>
              <a:t>Assessing our building usage and capacity</a:t>
            </a:r>
          </a:p>
        </p:txBody>
      </p:sp>
      <p:sp>
        <p:nvSpPr>
          <p:cNvPr id="5" name="Slide Number Placeholder 4">
            <a:extLst>
              <a:ext uri="{FF2B5EF4-FFF2-40B4-BE49-F238E27FC236}">
                <a16:creationId xmlns:a16="http://schemas.microsoft.com/office/drawing/2014/main" id="{82E6916E-E899-4A5C-89FA-7375039FB1DF}"/>
              </a:ext>
            </a:extLst>
          </p:cNvPr>
          <p:cNvSpPr>
            <a:spLocks noGrp="1"/>
          </p:cNvSpPr>
          <p:nvPr>
            <p:ph type="sldNum" sz="quarter" idx="12"/>
          </p:nvPr>
        </p:nvSpPr>
        <p:spPr>
          <a:xfrm>
            <a:off x="11596687" y="6296257"/>
            <a:ext cx="276225" cy="365125"/>
          </a:xfrm>
          <a:prstGeom prst="rect">
            <a:avLst/>
          </a:prstGeom>
        </p:spPr>
        <p:txBody>
          <a:bodyPr/>
          <a:lstStyle/>
          <a:p>
            <a:fld id="{6BA6D896-E1CD-4198-B852-D6590D56DF76}" type="slidenum">
              <a:rPr lang="en-GB" smtClean="0">
                <a:solidFill>
                  <a:schemeClr val="bg1"/>
                </a:solidFill>
              </a:rPr>
              <a:pPr/>
              <a:t>10</a:t>
            </a:fld>
            <a:endParaRPr lang="en-GB" dirty="0">
              <a:solidFill>
                <a:schemeClr val="bg1"/>
              </a:solidFill>
            </a:endParaRPr>
          </a:p>
        </p:txBody>
      </p:sp>
      <p:sp>
        <p:nvSpPr>
          <p:cNvPr id="4" name="Rectangle 3">
            <a:extLst>
              <a:ext uri="{FF2B5EF4-FFF2-40B4-BE49-F238E27FC236}">
                <a16:creationId xmlns:a16="http://schemas.microsoft.com/office/drawing/2014/main" id="{E01C1CD4-EB0B-4C99-A378-19231482743C}"/>
              </a:ext>
            </a:extLst>
          </p:cNvPr>
          <p:cNvSpPr/>
          <p:nvPr/>
        </p:nvSpPr>
        <p:spPr>
          <a:xfrm>
            <a:off x="559593" y="1116013"/>
            <a:ext cx="11175206" cy="1938992"/>
          </a:xfrm>
          <a:prstGeom prst="rect">
            <a:avLst/>
          </a:prstGeom>
        </p:spPr>
        <p:txBody>
          <a:bodyPr wrap="square">
            <a:spAutoFit/>
          </a:bodyPr>
          <a:lstStyle/>
          <a:p>
            <a:r>
              <a:rPr lang="en-GB" sz="2000" b="1" dirty="0">
                <a:solidFill>
                  <a:schemeClr val="accent1"/>
                </a:solidFill>
              </a:rPr>
              <a:t>Completing the assessment of our building usage and capacity: </a:t>
            </a:r>
          </a:p>
          <a:p>
            <a:pPr marL="342900" indent="-342900">
              <a:buFont typeface="Arial" panose="020B0604020202020204" pitchFamily="34" charset="0"/>
              <a:buChar char="•"/>
            </a:pPr>
            <a:r>
              <a:rPr lang="en-GB" sz="2000" dirty="0"/>
              <a:t>It’s clear that post Covid building usage will be markedly different to pre Covid usage, which is when the Estates strategy was originally developed</a:t>
            </a:r>
          </a:p>
          <a:p>
            <a:pPr marL="342900" indent="-342900">
              <a:buFont typeface="Arial" panose="020B0604020202020204" pitchFamily="34" charset="0"/>
              <a:buChar char="•"/>
            </a:pPr>
            <a:r>
              <a:rPr lang="en-GB" sz="2000" dirty="0"/>
              <a:t>Analysing the utilisation of what we have delivered by summer 2022 will help ensure the future Estates strategy continues to support wider organisational and recruitment planning</a:t>
            </a:r>
          </a:p>
          <a:p>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4">
            <a:extLst>
              <a:ext uri="{FF2B5EF4-FFF2-40B4-BE49-F238E27FC236}">
                <a16:creationId xmlns:a16="http://schemas.microsoft.com/office/drawing/2014/main" id="{688FCDFC-3A3A-43A8-87A3-45453A12E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5260" y="3111284"/>
            <a:ext cx="5486400" cy="2972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059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640954" y="374897"/>
            <a:ext cx="10743406" cy="630470"/>
          </a:xfrm>
        </p:spPr>
        <p:txBody>
          <a:bodyPr/>
          <a:lstStyle/>
          <a:p>
            <a:r>
              <a:rPr lang="en-GB" dirty="0"/>
              <a:t>Your Estates questions </a:t>
            </a:r>
          </a:p>
        </p:txBody>
      </p:sp>
      <p:sp>
        <p:nvSpPr>
          <p:cNvPr id="9" name="Rectangle 8">
            <a:extLst>
              <a:ext uri="{FF2B5EF4-FFF2-40B4-BE49-F238E27FC236}">
                <a16:creationId xmlns:a16="http://schemas.microsoft.com/office/drawing/2014/main" id="{3A092090-CFA8-4A1A-9F47-42FD906B6EDD}"/>
              </a:ext>
            </a:extLst>
          </p:cNvPr>
          <p:cNvSpPr/>
          <p:nvPr/>
        </p:nvSpPr>
        <p:spPr>
          <a:xfrm>
            <a:off x="6343650" y="1188247"/>
            <a:ext cx="4988400" cy="4708981"/>
          </a:xfrm>
          <a:prstGeom prst="rect">
            <a:avLst/>
          </a:prstGeom>
        </p:spPr>
        <p:txBody>
          <a:bodyPr wrap="square">
            <a:spAutoFit/>
          </a:bodyPr>
          <a:lstStyle/>
          <a:p>
            <a:pPr marL="342900" indent="-342900">
              <a:buFont typeface="Arial" panose="020B0604020202020204" pitchFamily="34" charset="0"/>
              <a:buChar char="•"/>
            </a:pPr>
            <a:r>
              <a:rPr lang="en-GB" sz="2000" dirty="0"/>
              <a:t>Your Regional Probation Director, your manager and your regional Estates team will keep you informed about what our Estates strategy and delivery means at a local office, regional and national level  </a:t>
            </a:r>
          </a:p>
          <a:p>
            <a:pPr marL="342900" indent="-342900">
              <a:buFont typeface="Arial" panose="020B0604020202020204" pitchFamily="34" charset="0"/>
              <a:buChar char="•"/>
            </a:pPr>
            <a:r>
              <a:rPr lang="en-GB" sz="2000" dirty="0"/>
              <a:t>Please direct local office or regional Estates questions to your manager or regional Business Strategy and Change Team – thank you   </a:t>
            </a:r>
          </a:p>
          <a:p>
            <a:pPr marL="342900" indent="-342900">
              <a:buFont typeface="Arial" panose="020B0604020202020204" pitchFamily="34" charset="0"/>
              <a:buChar char="•"/>
            </a:pPr>
            <a:r>
              <a:rPr lang="en-GB" sz="2000" dirty="0"/>
              <a:t>If you have a question that can’t be answered by your regional team, please email:  </a:t>
            </a:r>
            <a:r>
              <a:rPr lang="en-GB" sz="2000" u="sng" dirty="0">
                <a:hlinkClick r:id="rId2"/>
              </a:rPr>
              <a:t>ProbationReformEstatesPMO@justice.gov.uk</a:t>
            </a:r>
            <a:r>
              <a:rPr lang="en-GB" sz="2000" dirty="0"/>
              <a:t> </a:t>
            </a:r>
          </a:p>
        </p:txBody>
      </p:sp>
      <p:sp>
        <p:nvSpPr>
          <p:cNvPr id="3" name="Slide Number Placeholder 2">
            <a:extLst>
              <a:ext uri="{FF2B5EF4-FFF2-40B4-BE49-F238E27FC236}">
                <a16:creationId xmlns:a16="http://schemas.microsoft.com/office/drawing/2014/main" id="{0E7241E7-3509-4A21-9266-7F0D489FAF3B}"/>
              </a:ext>
            </a:extLst>
          </p:cNvPr>
          <p:cNvSpPr>
            <a:spLocks noGrp="1"/>
          </p:cNvSpPr>
          <p:nvPr>
            <p:ph type="sldNum" sz="quarter" idx="12"/>
          </p:nvPr>
        </p:nvSpPr>
        <p:spPr>
          <a:xfrm>
            <a:off x="11596687" y="6261273"/>
            <a:ext cx="442913" cy="400110"/>
          </a:xfrm>
        </p:spPr>
        <p:txBody>
          <a:bodyPr/>
          <a:lstStyle/>
          <a:p>
            <a:fld id="{6BA6D896-E1CD-4198-B852-D6590D56DF76}" type="slidenum">
              <a:rPr lang="en-GB" smtClean="0">
                <a:solidFill>
                  <a:schemeClr val="bg1"/>
                </a:solidFill>
              </a:rPr>
              <a:pPr/>
              <a:t>11</a:t>
            </a:fld>
            <a:endParaRPr lang="en-GB" dirty="0">
              <a:solidFill>
                <a:schemeClr val="bg1"/>
              </a:solidFill>
            </a:endParaRPr>
          </a:p>
        </p:txBody>
      </p:sp>
      <p:pic>
        <p:nvPicPr>
          <p:cNvPr id="5" name="Graphic 4" descr="Questions">
            <a:extLst>
              <a:ext uri="{FF2B5EF4-FFF2-40B4-BE49-F238E27FC236}">
                <a16:creationId xmlns:a16="http://schemas.microsoft.com/office/drawing/2014/main" id="{AEFC92CA-CD4B-4483-BAF9-194EEE1B3E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74580" y="2053501"/>
            <a:ext cx="2750998" cy="2750998"/>
          </a:xfrm>
          <a:prstGeom prst="rect">
            <a:avLst/>
          </a:prstGeom>
        </p:spPr>
      </p:pic>
      <p:pic>
        <p:nvPicPr>
          <p:cNvPr id="12" name="Graphic 11" descr="Questions">
            <a:extLst>
              <a:ext uri="{FF2B5EF4-FFF2-40B4-BE49-F238E27FC236}">
                <a16:creationId xmlns:a16="http://schemas.microsoft.com/office/drawing/2014/main" id="{48EF3525-ED0A-4E79-9DD1-919E035350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470" y="1144588"/>
            <a:ext cx="2647950" cy="2647950"/>
          </a:xfrm>
          <a:prstGeom prst="rect">
            <a:avLst/>
          </a:prstGeom>
        </p:spPr>
      </p:pic>
      <p:pic>
        <p:nvPicPr>
          <p:cNvPr id="13" name="Graphic 12" descr="Questions">
            <a:extLst>
              <a:ext uri="{FF2B5EF4-FFF2-40B4-BE49-F238E27FC236}">
                <a16:creationId xmlns:a16="http://schemas.microsoft.com/office/drawing/2014/main" id="{C6B0B0A0-B406-46FB-AAF8-E45237B798A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64707" y="1144588"/>
            <a:ext cx="2647950" cy="2647950"/>
          </a:xfrm>
          <a:prstGeom prst="rect">
            <a:avLst/>
          </a:prstGeom>
        </p:spPr>
      </p:pic>
      <p:pic>
        <p:nvPicPr>
          <p:cNvPr id="14" name="Graphic 13" descr="Questions">
            <a:extLst>
              <a:ext uri="{FF2B5EF4-FFF2-40B4-BE49-F238E27FC236}">
                <a16:creationId xmlns:a16="http://schemas.microsoft.com/office/drawing/2014/main" id="{2B362F05-8CB9-4C48-A86B-5621F70BA4C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5842" y="3990218"/>
            <a:ext cx="2647950" cy="2647950"/>
          </a:xfrm>
          <a:prstGeom prst="rect">
            <a:avLst/>
          </a:prstGeom>
        </p:spPr>
      </p:pic>
      <p:pic>
        <p:nvPicPr>
          <p:cNvPr id="15" name="Graphic 14" descr="Questions">
            <a:extLst>
              <a:ext uri="{FF2B5EF4-FFF2-40B4-BE49-F238E27FC236}">
                <a16:creationId xmlns:a16="http://schemas.microsoft.com/office/drawing/2014/main" id="{83D91F4C-B7B8-4718-9837-16EA35E15AE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339678" y="3688820"/>
            <a:ext cx="2647950" cy="2647950"/>
          </a:xfrm>
          <a:prstGeom prst="rect">
            <a:avLst/>
          </a:prstGeom>
        </p:spPr>
      </p:pic>
    </p:spTree>
    <p:extLst>
      <p:ext uri="{BB962C8B-B14F-4D97-AF65-F5344CB8AC3E}">
        <p14:creationId xmlns:p14="http://schemas.microsoft.com/office/powerpoint/2010/main" val="102459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650082" y="514118"/>
            <a:ext cx="10743406" cy="630470"/>
          </a:xfrm>
        </p:spPr>
        <p:txBody>
          <a:bodyPr/>
          <a:lstStyle/>
          <a:p>
            <a:r>
              <a:rPr lang="en-GB" dirty="0"/>
              <a:t>Home Visits:  new framework to support our staff</a:t>
            </a:r>
          </a:p>
        </p:txBody>
      </p:sp>
      <p:sp>
        <p:nvSpPr>
          <p:cNvPr id="3" name="Content Placeholder 2">
            <a:extLst>
              <a:ext uri="{FF2B5EF4-FFF2-40B4-BE49-F238E27FC236}">
                <a16:creationId xmlns:a16="http://schemas.microsoft.com/office/drawing/2014/main" id="{CDEC7E55-3EB6-4375-82EF-1881CA5BB3D8}"/>
              </a:ext>
            </a:extLst>
          </p:cNvPr>
          <p:cNvSpPr>
            <a:spLocks noGrp="1"/>
          </p:cNvSpPr>
          <p:nvPr>
            <p:ph idx="1"/>
          </p:nvPr>
        </p:nvSpPr>
        <p:spPr>
          <a:xfrm>
            <a:off x="716757" y="1188132"/>
            <a:ext cx="11213986" cy="3209697"/>
          </a:xfrm>
        </p:spPr>
        <p:txBody>
          <a:bodyPr/>
          <a:lstStyle/>
          <a:p>
            <a:pPr marL="285750" indent="-285750">
              <a:buFont typeface="Arial" panose="020B0604020202020204" pitchFamily="34" charset="0"/>
              <a:buChar char="•"/>
            </a:pPr>
            <a:r>
              <a:rPr lang="en-GB" sz="2000" dirty="0">
                <a:latin typeface="+mn-lt"/>
              </a:rPr>
              <a:t>Research shows that people on probation benefit from interactive, engaging supervision</a:t>
            </a:r>
          </a:p>
          <a:p>
            <a:pPr marL="285750" indent="-285750">
              <a:buFont typeface="Arial" panose="020B0604020202020204" pitchFamily="34" charset="0"/>
              <a:buChar char="•"/>
            </a:pPr>
            <a:r>
              <a:rPr lang="en-GB" sz="2000" dirty="0">
                <a:latin typeface="+mn-lt"/>
              </a:rPr>
              <a:t>This includes home visits, which is why they are an integral part of our blended supervision model</a:t>
            </a:r>
          </a:p>
          <a:p>
            <a:pPr marL="285750" indent="-285750">
              <a:buFont typeface="Arial" panose="020B0604020202020204" pitchFamily="34" charset="0"/>
              <a:buChar char="•"/>
            </a:pPr>
            <a:r>
              <a:rPr lang="en-GB" sz="2000" dirty="0">
                <a:latin typeface="+mn-lt"/>
              </a:rPr>
              <a:t>A new </a:t>
            </a:r>
            <a:r>
              <a:rPr lang="en-GB" sz="2000" dirty="0">
                <a:latin typeface="+mn-lt"/>
                <a:hlinkClick r:id="rId2"/>
              </a:rPr>
              <a:t>Home Visits Policy Framework </a:t>
            </a:r>
            <a:r>
              <a:rPr lang="en-GB" sz="2000" dirty="0">
                <a:latin typeface="+mn-lt"/>
              </a:rPr>
              <a:t>has been developed for probation practitioners, victim liaison officers, case administrators and line managers</a:t>
            </a:r>
          </a:p>
          <a:p>
            <a:pPr marL="285750" indent="-285750">
              <a:buFont typeface="Arial" panose="020B0604020202020204" pitchFamily="34" charset="0"/>
              <a:buChar char="•"/>
            </a:pPr>
            <a:r>
              <a:rPr lang="en-GB" sz="2000" dirty="0">
                <a:latin typeface="+mn-lt"/>
              </a:rPr>
              <a:t>This Framework highlights when a home visit must occur and provides information on:</a:t>
            </a:r>
          </a:p>
          <a:p>
            <a:pPr marL="789750" lvl="2" indent="-285750"/>
            <a:r>
              <a:rPr lang="en-GB" sz="2000" dirty="0">
                <a:latin typeface="+mn-lt"/>
              </a:rPr>
              <a:t>Safeguarding, sentence management, risk assessment and management</a:t>
            </a:r>
          </a:p>
          <a:p>
            <a:pPr marL="789750" lvl="2" indent="-285750"/>
            <a:r>
              <a:rPr lang="en-GB" sz="2000" dirty="0">
                <a:latin typeface="+mn-lt"/>
              </a:rPr>
              <a:t>Health and safety requirements you and your line manager are required to complete before, during and after a home visit</a:t>
            </a:r>
          </a:p>
        </p:txBody>
      </p:sp>
      <p:sp>
        <p:nvSpPr>
          <p:cNvPr id="4" name="Slide Number Placeholder 3">
            <a:extLst>
              <a:ext uri="{FF2B5EF4-FFF2-40B4-BE49-F238E27FC236}">
                <a16:creationId xmlns:a16="http://schemas.microsoft.com/office/drawing/2014/main" id="{690CAE87-BED0-4E63-B264-B5D16F22D08D}"/>
              </a:ext>
            </a:extLst>
          </p:cNvPr>
          <p:cNvSpPr>
            <a:spLocks noGrp="1"/>
          </p:cNvSpPr>
          <p:nvPr>
            <p:ph type="sldNum" sz="quarter" idx="12"/>
          </p:nvPr>
        </p:nvSpPr>
        <p:spPr>
          <a:xfrm>
            <a:off x="11596687" y="6296257"/>
            <a:ext cx="519113" cy="365125"/>
          </a:xfrm>
        </p:spPr>
        <p:txBody>
          <a:bodyPr/>
          <a:lstStyle/>
          <a:p>
            <a:fld id="{6BA6D896-E1CD-4198-B852-D6590D56DF76}" type="slidenum">
              <a:rPr lang="en-GB" smtClean="0">
                <a:solidFill>
                  <a:schemeClr val="bg1"/>
                </a:solidFill>
              </a:rPr>
              <a:pPr/>
              <a:t>12</a:t>
            </a:fld>
            <a:endParaRPr lang="en-GB" dirty="0">
              <a:solidFill>
                <a:schemeClr val="bg1"/>
              </a:solidFill>
            </a:endParaRPr>
          </a:p>
        </p:txBody>
      </p:sp>
      <p:pic>
        <p:nvPicPr>
          <p:cNvPr id="5" name="Picture 2" descr="GPS Tag fitted on ankle">
            <a:extLst>
              <a:ext uri="{FF2B5EF4-FFF2-40B4-BE49-F238E27FC236}">
                <a16:creationId xmlns:a16="http://schemas.microsoft.com/office/drawing/2014/main" id="{9BA624F6-101F-4ABF-99FD-6B88D2843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1486" y="4082143"/>
            <a:ext cx="3346095" cy="18842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CE1989E-3FAF-4417-BCCB-5BA1B5E191C5}"/>
              </a:ext>
            </a:extLst>
          </p:cNvPr>
          <p:cNvSpPr/>
          <p:nvPr/>
        </p:nvSpPr>
        <p:spPr>
          <a:xfrm>
            <a:off x="2688772" y="4564963"/>
            <a:ext cx="5040085" cy="1323439"/>
          </a:xfrm>
          <a:prstGeom prst="rect">
            <a:avLst/>
          </a:prstGeom>
        </p:spPr>
        <p:txBody>
          <a:bodyPr wrap="square">
            <a:spAutoFit/>
          </a:bodyPr>
          <a:lstStyle/>
          <a:p>
            <a:pPr algn="ctr"/>
            <a:r>
              <a:rPr lang="en-GB" sz="2000" b="1" dirty="0">
                <a:solidFill>
                  <a:schemeClr val="accent1"/>
                </a:solidFill>
              </a:rPr>
              <a:t>Further information</a:t>
            </a:r>
            <a:endParaRPr lang="en-GB" sz="2000" dirty="0">
              <a:solidFill>
                <a:schemeClr val="accent1"/>
              </a:solidFill>
            </a:endParaRPr>
          </a:p>
          <a:p>
            <a:pPr algn="ctr"/>
            <a:r>
              <a:rPr lang="en-GB" sz="2000" dirty="0"/>
              <a:t>Please click on the </a:t>
            </a:r>
            <a:r>
              <a:rPr lang="en-GB" sz="2000" dirty="0">
                <a:hlinkClick r:id="rId2"/>
              </a:rPr>
              <a:t>Probation Hub</a:t>
            </a:r>
            <a:endParaRPr lang="en-GB" sz="2000" dirty="0"/>
          </a:p>
          <a:p>
            <a:pPr algn="ctr"/>
            <a:r>
              <a:rPr lang="en-GB" sz="2000" dirty="0"/>
              <a:t>The full Home Visit Policy Framework is available in EQuiP and on </a:t>
            </a:r>
            <a:r>
              <a:rPr lang="en-GB" sz="2000" u="sng" dirty="0">
                <a:hlinkClick r:id="rId4"/>
              </a:rPr>
              <a:t>GOV.UK</a:t>
            </a:r>
            <a:endParaRPr lang="en-GB" sz="2000" dirty="0"/>
          </a:p>
        </p:txBody>
      </p:sp>
    </p:spTree>
    <p:extLst>
      <p:ext uri="{BB962C8B-B14F-4D97-AF65-F5344CB8AC3E}">
        <p14:creationId xmlns:p14="http://schemas.microsoft.com/office/powerpoint/2010/main" val="1491459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152398" y="122681"/>
            <a:ext cx="10743406" cy="630470"/>
          </a:xfrm>
        </p:spPr>
        <p:txBody>
          <a:bodyPr/>
          <a:lstStyle/>
          <a:p>
            <a:r>
              <a:rPr lang="en-GB" dirty="0"/>
              <a:t>Home Visits – national ‘need to know and do’</a:t>
            </a:r>
          </a:p>
        </p:txBody>
      </p:sp>
      <p:sp>
        <p:nvSpPr>
          <p:cNvPr id="3" name="Content Placeholder 2">
            <a:extLst>
              <a:ext uri="{FF2B5EF4-FFF2-40B4-BE49-F238E27FC236}">
                <a16:creationId xmlns:a16="http://schemas.microsoft.com/office/drawing/2014/main" id="{CDEC7E55-3EB6-4375-82EF-1881CA5BB3D8}"/>
              </a:ext>
            </a:extLst>
          </p:cNvPr>
          <p:cNvSpPr>
            <a:spLocks noGrp="1"/>
          </p:cNvSpPr>
          <p:nvPr>
            <p:ph idx="1"/>
          </p:nvPr>
        </p:nvSpPr>
        <p:spPr>
          <a:xfrm>
            <a:off x="108858" y="742264"/>
            <a:ext cx="11996056" cy="6028647"/>
          </a:xfrm>
        </p:spPr>
        <p:txBody>
          <a:bodyPr/>
          <a:lstStyle/>
          <a:p>
            <a:r>
              <a:rPr lang="en-GB" sz="1900" dirty="0"/>
              <a:t> </a:t>
            </a:r>
            <a:r>
              <a:rPr lang="en-GB" sz="1900" b="1" dirty="0">
                <a:solidFill>
                  <a:schemeClr val="accent1"/>
                </a:solidFill>
              </a:rPr>
              <a:t>Home Visit risk assessment forms</a:t>
            </a:r>
            <a:endParaRPr lang="en-GB" sz="1900" dirty="0">
              <a:solidFill>
                <a:schemeClr val="accent1"/>
              </a:solidFill>
            </a:endParaRPr>
          </a:p>
          <a:p>
            <a:pPr marL="285750" lvl="0" indent="-285750">
              <a:buFont typeface="Arial" panose="020B0604020202020204" pitchFamily="34" charset="0"/>
              <a:buChar char="•"/>
            </a:pPr>
            <a:r>
              <a:rPr lang="en-GB" sz="1800" dirty="0"/>
              <a:t>To be completed on NDelius via an NSI – a CRI has been prepared to support this;  this provides adherence to health and safety requirements</a:t>
            </a:r>
          </a:p>
          <a:p>
            <a:pPr marL="285750" lvl="0" indent="-285750">
              <a:buFont typeface="Arial" panose="020B0604020202020204" pitchFamily="34" charset="0"/>
              <a:buChar char="•"/>
            </a:pPr>
            <a:r>
              <a:rPr lang="en-GB" sz="1800" dirty="0"/>
              <a:t>Where more than one visit is done to the same address, with no changes in circumstances, the form must be updated with just the dates of the visit;  the whole form does not need to be completed</a:t>
            </a:r>
          </a:p>
          <a:p>
            <a:r>
              <a:rPr lang="en-GB" sz="1900" b="1" dirty="0">
                <a:solidFill>
                  <a:schemeClr val="accent1"/>
                </a:solidFill>
              </a:rPr>
              <a:t>Mandatory timescales </a:t>
            </a:r>
            <a:endParaRPr lang="en-GB" sz="1900" dirty="0">
              <a:solidFill>
                <a:schemeClr val="accent1"/>
              </a:solidFill>
            </a:endParaRPr>
          </a:p>
          <a:p>
            <a:pPr marL="285750" lvl="0" indent="-285750">
              <a:buFont typeface="Arial" panose="020B0604020202020204" pitchFamily="34" charset="0"/>
              <a:buChar char="•"/>
            </a:pPr>
            <a:r>
              <a:rPr lang="en-GB" sz="1800" dirty="0"/>
              <a:t>A home visit should be conducted within 15 days of the start of supervision for individuals who are a high risk of serious harm / registered S.O. / involved in CSE</a:t>
            </a:r>
          </a:p>
          <a:p>
            <a:pPr marL="285750" lvl="0" indent="-285750">
              <a:buFont typeface="Arial" panose="020B0604020202020204" pitchFamily="34" charset="0"/>
              <a:buChar char="•"/>
            </a:pPr>
            <a:r>
              <a:rPr lang="en-GB" sz="1800" dirty="0"/>
              <a:t>A home visit should be conducted within six weeks of the start of supervision for individuals who are a medium risk of serious harm</a:t>
            </a:r>
          </a:p>
          <a:p>
            <a:pPr marL="285750" lvl="0" indent="-285750">
              <a:buFont typeface="Arial" panose="020B0604020202020204" pitchFamily="34" charset="0"/>
              <a:buChar char="•"/>
            </a:pPr>
            <a:r>
              <a:rPr lang="en-GB" sz="1800" dirty="0"/>
              <a:t>A home visit should be conducted within 12 weeks of the start of supervision for individuals who are a low risk of serious harm</a:t>
            </a:r>
          </a:p>
          <a:p>
            <a:pPr marL="285750" lvl="0" indent="-285750">
              <a:buFont typeface="Arial" panose="020B0604020202020204" pitchFamily="34" charset="0"/>
              <a:buChar char="•"/>
            </a:pPr>
            <a:r>
              <a:rPr lang="en-GB" sz="1800" dirty="0"/>
              <a:t>Where new or escalating concerns arise, a home visit should be undertaken at the earliest opportunity from the identification of concern</a:t>
            </a:r>
          </a:p>
          <a:p>
            <a:pPr marL="285750" lvl="0" indent="-285750">
              <a:buFont typeface="Arial" panose="020B0604020202020204" pitchFamily="34" charset="0"/>
              <a:buChar char="•"/>
            </a:pPr>
            <a:r>
              <a:rPr lang="en-GB" sz="1800" dirty="0"/>
              <a:t>Where increased risk or new / escalating safeguarding concerns arise, a home visit should be undertaken at the earliest opportunity, within 10 working days</a:t>
            </a:r>
          </a:p>
          <a:p>
            <a:pPr marL="285750" lvl="0" indent="-285750">
              <a:buFont typeface="Arial" panose="020B0604020202020204" pitchFamily="34" charset="0"/>
              <a:buChar char="•"/>
            </a:pPr>
            <a:r>
              <a:rPr lang="en-GB" sz="1800" dirty="0"/>
              <a:t>Where conducting home visits is identified as part of risk management, the frequency of visits should be recorded in the risk management plan</a:t>
            </a:r>
          </a:p>
          <a:p>
            <a:r>
              <a:rPr lang="en-GB" sz="1800" dirty="0"/>
              <a:t> </a:t>
            </a:r>
          </a:p>
        </p:txBody>
      </p:sp>
      <p:sp>
        <p:nvSpPr>
          <p:cNvPr id="4" name="Slide Number Placeholder 3">
            <a:extLst>
              <a:ext uri="{FF2B5EF4-FFF2-40B4-BE49-F238E27FC236}">
                <a16:creationId xmlns:a16="http://schemas.microsoft.com/office/drawing/2014/main" id="{690CAE87-BED0-4E63-B264-B5D16F22D08D}"/>
              </a:ext>
            </a:extLst>
          </p:cNvPr>
          <p:cNvSpPr>
            <a:spLocks noGrp="1"/>
          </p:cNvSpPr>
          <p:nvPr>
            <p:ph type="sldNum" sz="quarter" idx="12"/>
          </p:nvPr>
        </p:nvSpPr>
        <p:spPr>
          <a:xfrm>
            <a:off x="11596687" y="6296257"/>
            <a:ext cx="486455" cy="365125"/>
          </a:xfrm>
        </p:spPr>
        <p:txBody>
          <a:bodyPr/>
          <a:lstStyle/>
          <a:p>
            <a:fld id="{6BA6D896-E1CD-4198-B852-D6590D56DF76}" type="slidenum">
              <a:rPr lang="en-GB" smtClean="0">
                <a:solidFill>
                  <a:schemeClr val="bg1"/>
                </a:solidFill>
              </a:rPr>
              <a:pPr/>
              <a:t>13</a:t>
            </a:fld>
            <a:endParaRPr lang="en-GB" dirty="0">
              <a:solidFill>
                <a:schemeClr val="bg1"/>
              </a:solidFill>
            </a:endParaRPr>
          </a:p>
        </p:txBody>
      </p:sp>
    </p:spTree>
    <p:extLst>
      <p:ext uri="{BB962C8B-B14F-4D97-AF65-F5344CB8AC3E}">
        <p14:creationId xmlns:p14="http://schemas.microsoft.com/office/powerpoint/2010/main" val="2656049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500741" y="275082"/>
            <a:ext cx="10743406" cy="630470"/>
          </a:xfrm>
        </p:spPr>
        <p:txBody>
          <a:bodyPr/>
          <a:lstStyle/>
          <a:p>
            <a:r>
              <a:rPr lang="en-GB" dirty="0"/>
              <a:t>Home Visits – [</a:t>
            </a:r>
            <a:r>
              <a:rPr lang="en-GB" dirty="0">
                <a:highlight>
                  <a:srgbClr val="FFFF00"/>
                </a:highlight>
              </a:rPr>
              <a:t>insert region</a:t>
            </a:r>
            <a:r>
              <a:rPr lang="en-GB" dirty="0"/>
              <a:t>] ‘need to know and do’</a:t>
            </a:r>
          </a:p>
        </p:txBody>
      </p:sp>
      <p:sp>
        <p:nvSpPr>
          <p:cNvPr id="3" name="Content Placeholder 2">
            <a:extLst>
              <a:ext uri="{FF2B5EF4-FFF2-40B4-BE49-F238E27FC236}">
                <a16:creationId xmlns:a16="http://schemas.microsoft.com/office/drawing/2014/main" id="{CDEC7E55-3EB6-4375-82EF-1881CA5BB3D8}"/>
              </a:ext>
            </a:extLst>
          </p:cNvPr>
          <p:cNvSpPr>
            <a:spLocks noGrp="1"/>
          </p:cNvSpPr>
          <p:nvPr>
            <p:ph idx="1"/>
          </p:nvPr>
        </p:nvSpPr>
        <p:spPr>
          <a:xfrm>
            <a:off x="751114" y="1121229"/>
            <a:ext cx="7511143" cy="5050971"/>
          </a:xfrm>
        </p:spPr>
        <p:txBody>
          <a:bodyPr/>
          <a:lstStyle/>
          <a:p>
            <a:r>
              <a:rPr lang="en-GB" sz="1900" dirty="0"/>
              <a:t> </a:t>
            </a:r>
            <a:r>
              <a:rPr lang="en-GB" sz="2000" b="1" dirty="0">
                <a:solidFill>
                  <a:schemeClr val="accent1"/>
                </a:solidFill>
              </a:rPr>
              <a:t>Home Visits</a:t>
            </a:r>
          </a:p>
          <a:p>
            <a:pPr marL="285750" indent="-285750">
              <a:buFont typeface="Arial" panose="020B0604020202020204" pitchFamily="34" charset="0"/>
              <a:buChar char="•"/>
            </a:pPr>
            <a:r>
              <a:rPr lang="en-GB" sz="2000" dirty="0">
                <a:highlight>
                  <a:srgbClr val="FFFF00"/>
                </a:highlight>
              </a:rPr>
              <a:t>Insert region specific guidance </a:t>
            </a:r>
          </a:p>
          <a:p>
            <a:pPr marL="285750" indent="-285750">
              <a:buFont typeface="Arial" panose="020B0604020202020204" pitchFamily="34" charset="0"/>
              <a:buChar char="•"/>
            </a:pPr>
            <a:r>
              <a:rPr lang="en-GB" sz="2000" dirty="0">
                <a:highlight>
                  <a:srgbClr val="FFFF00"/>
                </a:highlight>
              </a:rPr>
              <a:t>Insert region specific guidance </a:t>
            </a:r>
          </a:p>
          <a:p>
            <a:pPr marL="285750" indent="-285750">
              <a:buFont typeface="Arial" panose="020B0604020202020204" pitchFamily="34" charset="0"/>
              <a:buChar char="•"/>
            </a:pPr>
            <a:r>
              <a:rPr lang="en-GB" sz="2000" dirty="0">
                <a:highlight>
                  <a:srgbClr val="FFFF00"/>
                </a:highlight>
              </a:rPr>
              <a:t>Insert region specific guidance </a:t>
            </a:r>
          </a:p>
          <a:p>
            <a:pPr marL="285750" indent="-285750">
              <a:buFont typeface="Arial" panose="020B0604020202020204" pitchFamily="34" charset="0"/>
              <a:buChar char="•"/>
            </a:pPr>
            <a:r>
              <a:rPr lang="en-GB" sz="2000" dirty="0">
                <a:highlight>
                  <a:srgbClr val="FFFF00"/>
                </a:highlight>
              </a:rPr>
              <a:t>Insert region specific guidance </a:t>
            </a:r>
          </a:p>
          <a:p>
            <a:pPr marL="285750" indent="-285750">
              <a:buFont typeface="Arial" panose="020B0604020202020204" pitchFamily="34" charset="0"/>
              <a:buChar char="•"/>
            </a:pPr>
            <a:r>
              <a:rPr lang="en-GB" sz="2000" dirty="0">
                <a:highlight>
                  <a:srgbClr val="FFFF00"/>
                </a:highlight>
              </a:rPr>
              <a:t>Insert region specific guidance </a:t>
            </a:r>
          </a:p>
          <a:p>
            <a:pPr marL="285750" indent="-285750">
              <a:buFont typeface="Arial" panose="020B0604020202020204" pitchFamily="34" charset="0"/>
              <a:buChar char="•"/>
            </a:pPr>
            <a:r>
              <a:rPr lang="en-GB" sz="2000" dirty="0">
                <a:highlight>
                  <a:srgbClr val="FFFF00"/>
                </a:highlight>
              </a:rPr>
              <a:t>Insert region specific guidance </a:t>
            </a:r>
          </a:p>
          <a:p>
            <a:endParaRPr lang="en-GB" sz="1800" dirty="0"/>
          </a:p>
        </p:txBody>
      </p:sp>
      <p:sp>
        <p:nvSpPr>
          <p:cNvPr id="4" name="Slide Number Placeholder 3">
            <a:extLst>
              <a:ext uri="{FF2B5EF4-FFF2-40B4-BE49-F238E27FC236}">
                <a16:creationId xmlns:a16="http://schemas.microsoft.com/office/drawing/2014/main" id="{690CAE87-BED0-4E63-B264-B5D16F22D08D}"/>
              </a:ext>
            </a:extLst>
          </p:cNvPr>
          <p:cNvSpPr>
            <a:spLocks noGrp="1"/>
          </p:cNvSpPr>
          <p:nvPr>
            <p:ph type="sldNum" sz="quarter" idx="12"/>
          </p:nvPr>
        </p:nvSpPr>
        <p:spPr>
          <a:xfrm>
            <a:off x="11596687" y="6296257"/>
            <a:ext cx="442913" cy="365125"/>
          </a:xfrm>
        </p:spPr>
        <p:txBody>
          <a:bodyPr/>
          <a:lstStyle/>
          <a:p>
            <a:fld id="{6BA6D896-E1CD-4198-B852-D6590D56DF76}" type="slidenum">
              <a:rPr lang="en-GB" smtClean="0">
                <a:solidFill>
                  <a:schemeClr val="bg1"/>
                </a:solidFill>
              </a:rPr>
              <a:pPr/>
              <a:t>14</a:t>
            </a:fld>
            <a:endParaRPr lang="en-GB" dirty="0">
              <a:solidFill>
                <a:schemeClr val="bg1"/>
              </a:solidFill>
            </a:endParaRPr>
          </a:p>
        </p:txBody>
      </p:sp>
      <p:pic>
        <p:nvPicPr>
          <p:cNvPr id="5" name="Picture 6">
            <a:extLst>
              <a:ext uri="{FF2B5EF4-FFF2-40B4-BE49-F238E27FC236}">
                <a16:creationId xmlns:a16="http://schemas.microsoft.com/office/drawing/2014/main" id="{2C8497E1-D07D-4678-A24A-18FF524479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3914" y="1021255"/>
            <a:ext cx="4125686" cy="2235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625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415F-3D79-4F2F-8101-ED3F4BC9D33A}"/>
              </a:ext>
            </a:extLst>
          </p:cNvPr>
          <p:cNvSpPr>
            <a:spLocks noGrp="1"/>
          </p:cNvSpPr>
          <p:nvPr>
            <p:ph type="title"/>
          </p:nvPr>
        </p:nvSpPr>
        <p:spPr>
          <a:xfrm>
            <a:off x="426720" y="385590"/>
            <a:ext cx="11446191" cy="758998"/>
          </a:xfrm>
        </p:spPr>
        <p:txBody>
          <a:bodyPr/>
          <a:lstStyle/>
          <a:p>
            <a:r>
              <a:rPr lang="en-GB" dirty="0"/>
              <a:t>Commissioned Rehabilitative Services – updated Refer and Monitor top tips</a:t>
            </a:r>
          </a:p>
        </p:txBody>
      </p:sp>
      <p:sp>
        <p:nvSpPr>
          <p:cNvPr id="3" name="Content Placeholder 2">
            <a:extLst>
              <a:ext uri="{FF2B5EF4-FFF2-40B4-BE49-F238E27FC236}">
                <a16:creationId xmlns:a16="http://schemas.microsoft.com/office/drawing/2014/main" id="{C6B97DDA-FB4E-4A96-8502-BF496E556ADE}"/>
              </a:ext>
            </a:extLst>
          </p:cNvPr>
          <p:cNvSpPr>
            <a:spLocks noGrp="1"/>
          </p:cNvSpPr>
          <p:nvPr>
            <p:ph idx="1"/>
          </p:nvPr>
        </p:nvSpPr>
        <p:spPr>
          <a:xfrm>
            <a:off x="455197" y="1188979"/>
            <a:ext cx="6685832" cy="2642791"/>
          </a:xfrm>
        </p:spPr>
        <p:txBody>
          <a:bodyPr/>
          <a:lstStyle/>
          <a:p>
            <a:pPr marL="342900" indent="-342900">
              <a:buFont typeface="Arial" panose="020B0604020202020204" pitchFamily="34" charset="0"/>
              <a:buChar char="•"/>
            </a:pPr>
            <a:r>
              <a:rPr lang="en-GB" sz="2000" dirty="0"/>
              <a:t>Discover how to get the best out of our Refer and Monitor tool with new top tips on the </a:t>
            </a:r>
            <a:r>
              <a:rPr lang="en-GB" sz="2000" dirty="0">
                <a:hlinkClick r:id="rId2"/>
              </a:rPr>
              <a:t>Probation Hub</a:t>
            </a:r>
            <a:endParaRPr lang="en-GB" sz="2000" dirty="0"/>
          </a:p>
          <a:p>
            <a:pPr marL="342900" indent="-342900">
              <a:buFont typeface="Arial" panose="020B0604020202020204" pitchFamily="34" charset="0"/>
              <a:buChar char="•"/>
            </a:pPr>
            <a:r>
              <a:rPr lang="en-GB" sz="2000" dirty="0"/>
              <a:t>Out new top tips were developed in response to your feedback and most frequent questions</a:t>
            </a:r>
          </a:p>
          <a:p>
            <a:pPr marL="342900" indent="-342900">
              <a:buFont typeface="Arial" panose="020B0604020202020204" pitchFamily="34" charset="0"/>
              <a:buChar char="•"/>
            </a:pPr>
            <a:r>
              <a:rPr lang="en-GB" sz="2000" dirty="0"/>
              <a:t>Please keep on providing your feedback so we can continue to better support you – thank you </a:t>
            </a:r>
            <a:endParaRPr lang="en-GB" dirty="0"/>
          </a:p>
        </p:txBody>
      </p:sp>
      <p:pic>
        <p:nvPicPr>
          <p:cNvPr id="6" name="Picture 2">
            <a:extLst>
              <a:ext uri="{FF2B5EF4-FFF2-40B4-BE49-F238E27FC236}">
                <a16:creationId xmlns:a16="http://schemas.microsoft.com/office/drawing/2014/main" id="{2D700018-7A4B-4BD3-A0D4-C7B04B32B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412" y="3602337"/>
            <a:ext cx="4877403" cy="264279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3C2B352-C833-4F02-B58D-84D62AF8B3C2}"/>
              </a:ext>
            </a:extLst>
          </p:cNvPr>
          <p:cNvSpPr>
            <a:spLocks noGrp="1"/>
          </p:cNvSpPr>
          <p:nvPr>
            <p:ph type="sldNum" sz="quarter" idx="12"/>
          </p:nvPr>
        </p:nvSpPr>
        <p:spPr>
          <a:xfrm>
            <a:off x="11596686" y="6296257"/>
            <a:ext cx="595313" cy="365125"/>
          </a:xfrm>
        </p:spPr>
        <p:txBody>
          <a:bodyPr/>
          <a:lstStyle/>
          <a:p>
            <a:fld id="{6BA6D896-E1CD-4198-B852-D6590D56DF76}" type="slidenum">
              <a:rPr lang="en-GB" smtClean="0">
                <a:solidFill>
                  <a:schemeClr val="bg1"/>
                </a:solidFill>
              </a:rPr>
              <a:pPr/>
              <a:t>15</a:t>
            </a:fld>
            <a:endParaRPr lang="en-GB" dirty="0">
              <a:solidFill>
                <a:schemeClr val="bg1"/>
              </a:solidFill>
            </a:endParaRPr>
          </a:p>
        </p:txBody>
      </p:sp>
      <p:sp>
        <p:nvSpPr>
          <p:cNvPr id="5" name="Rectangle 4">
            <a:extLst>
              <a:ext uri="{FF2B5EF4-FFF2-40B4-BE49-F238E27FC236}">
                <a16:creationId xmlns:a16="http://schemas.microsoft.com/office/drawing/2014/main" id="{AE25EA50-0DCB-488E-B8EA-90578ED59B81}"/>
              </a:ext>
            </a:extLst>
          </p:cNvPr>
          <p:cNvSpPr/>
          <p:nvPr/>
        </p:nvSpPr>
        <p:spPr>
          <a:xfrm>
            <a:off x="7241454" y="2358403"/>
            <a:ext cx="4631457" cy="3785652"/>
          </a:xfrm>
          <a:prstGeom prst="rect">
            <a:avLst/>
          </a:prstGeom>
        </p:spPr>
        <p:txBody>
          <a:bodyPr wrap="square">
            <a:spAutoFit/>
          </a:bodyPr>
          <a:lstStyle/>
          <a:p>
            <a:r>
              <a:rPr lang="en-GB" sz="2000" b="1" dirty="0">
                <a:solidFill>
                  <a:schemeClr val="accent1"/>
                </a:solidFill>
              </a:rPr>
              <a:t>This month’s top tips include:</a:t>
            </a:r>
            <a:endParaRPr lang="en-GB" sz="2000" dirty="0"/>
          </a:p>
          <a:p>
            <a:pPr marL="285750" lvl="0" indent="-285750">
              <a:buFont typeface="Arial" panose="020B0604020202020204" pitchFamily="34" charset="0"/>
              <a:buChar char="•"/>
            </a:pPr>
            <a:r>
              <a:rPr lang="en-GB" sz="2000" dirty="0"/>
              <a:t>When to make a pre release referral</a:t>
            </a:r>
          </a:p>
          <a:p>
            <a:pPr marL="285750" lvl="0" indent="-285750">
              <a:buFont typeface="Arial" panose="020B0604020202020204" pitchFamily="34" charset="0"/>
              <a:buChar char="•"/>
            </a:pPr>
            <a:r>
              <a:rPr lang="en-GB" sz="2000" dirty="0"/>
              <a:t>How to notify CRS if a person is in custody at the time of the referral</a:t>
            </a:r>
          </a:p>
          <a:p>
            <a:pPr marL="285750" lvl="0" indent="-285750">
              <a:buFont typeface="Arial" panose="020B0604020202020204" pitchFamily="34" charset="0"/>
              <a:buChar char="•"/>
            </a:pPr>
            <a:r>
              <a:rPr lang="en-GB" sz="2000" dirty="0"/>
              <a:t>How to notify the CRS provider that the referral is urgent or standard timescale</a:t>
            </a:r>
          </a:p>
          <a:p>
            <a:pPr marL="285750" lvl="0" indent="-285750">
              <a:buFont typeface="Arial" panose="020B0604020202020204" pitchFamily="34" charset="0"/>
              <a:buChar char="•"/>
            </a:pPr>
            <a:r>
              <a:rPr lang="en-GB" sz="2000" dirty="0"/>
              <a:t>Referral closure without an End of Service report </a:t>
            </a:r>
          </a:p>
          <a:p>
            <a:pPr marL="285750" lvl="0" indent="-285750">
              <a:buFont typeface="Arial" panose="020B0604020202020204" pitchFamily="34" charset="0"/>
              <a:buChar char="•"/>
            </a:pPr>
            <a:r>
              <a:rPr lang="en-GB" sz="2000" dirty="0"/>
              <a:t>What to do when you end a referral</a:t>
            </a:r>
          </a:p>
          <a:p>
            <a:pPr marL="285750" lvl="0" indent="-285750">
              <a:buFont typeface="Arial" panose="020B0604020202020204" pitchFamily="34" charset="0"/>
              <a:buChar char="•"/>
            </a:pPr>
            <a:r>
              <a:rPr lang="en-GB" sz="2000" dirty="0"/>
              <a:t>How to end the CRS NSI entry in nDelius</a:t>
            </a:r>
          </a:p>
        </p:txBody>
      </p:sp>
      <p:pic>
        <p:nvPicPr>
          <p:cNvPr id="12" name="Graphic 11" descr="Lightbulb and gear">
            <a:extLst>
              <a:ext uri="{FF2B5EF4-FFF2-40B4-BE49-F238E27FC236}">
                <a16:creationId xmlns:a16="http://schemas.microsoft.com/office/drawing/2014/main" id="{4C616633-875A-49CA-BBA5-933D60410E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26090" y="896219"/>
            <a:ext cx="1462184" cy="1462184"/>
          </a:xfrm>
          <a:prstGeom prst="rect">
            <a:avLst/>
          </a:prstGeom>
        </p:spPr>
      </p:pic>
    </p:spTree>
    <p:extLst>
      <p:ext uri="{BB962C8B-B14F-4D97-AF65-F5344CB8AC3E}">
        <p14:creationId xmlns:p14="http://schemas.microsoft.com/office/powerpoint/2010/main" val="4246892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207947" y="383489"/>
            <a:ext cx="10743406" cy="630470"/>
          </a:xfrm>
        </p:spPr>
        <p:txBody>
          <a:bodyPr/>
          <a:lstStyle/>
          <a:p>
            <a:r>
              <a:rPr lang="en-GB" dirty="0"/>
              <a:t>JitBit – connecting our admin functions</a:t>
            </a:r>
          </a:p>
        </p:txBody>
      </p:sp>
      <p:sp>
        <p:nvSpPr>
          <p:cNvPr id="4" name="Slide Number Placeholder 3">
            <a:extLst>
              <a:ext uri="{FF2B5EF4-FFF2-40B4-BE49-F238E27FC236}">
                <a16:creationId xmlns:a16="http://schemas.microsoft.com/office/drawing/2014/main" id="{690CAE87-BED0-4E63-B264-B5D16F22D08D}"/>
              </a:ext>
            </a:extLst>
          </p:cNvPr>
          <p:cNvSpPr>
            <a:spLocks noGrp="1"/>
          </p:cNvSpPr>
          <p:nvPr>
            <p:ph type="sldNum" sz="quarter" idx="12"/>
          </p:nvPr>
        </p:nvSpPr>
        <p:spPr>
          <a:xfrm>
            <a:off x="11596687" y="6296257"/>
            <a:ext cx="464684" cy="365125"/>
          </a:xfrm>
        </p:spPr>
        <p:txBody>
          <a:bodyPr/>
          <a:lstStyle/>
          <a:p>
            <a:fld id="{6BA6D896-E1CD-4198-B852-D6590D56DF76}" type="slidenum">
              <a:rPr lang="en-GB" smtClean="0">
                <a:solidFill>
                  <a:schemeClr val="bg1"/>
                </a:solidFill>
              </a:rPr>
              <a:pPr/>
              <a:t>16</a:t>
            </a:fld>
            <a:endParaRPr lang="en-GB" dirty="0">
              <a:solidFill>
                <a:schemeClr val="bg1"/>
              </a:solidFill>
            </a:endParaRPr>
          </a:p>
        </p:txBody>
      </p:sp>
      <p:sp>
        <p:nvSpPr>
          <p:cNvPr id="8" name="Rectangle 7">
            <a:extLst>
              <a:ext uri="{FF2B5EF4-FFF2-40B4-BE49-F238E27FC236}">
                <a16:creationId xmlns:a16="http://schemas.microsoft.com/office/drawing/2014/main" id="{3B2F8482-CFBC-476D-AB32-F05ACA674A51}"/>
              </a:ext>
            </a:extLst>
          </p:cNvPr>
          <p:cNvSpPr/>
          <p:nvPr/>
        </p:nvSpPr>
        <p:spPr>
          <a:xfrm>
            <a:off x="142631" y="1144588"/>
            <a:ext cx="5300226" cy="4770537"/>
          </a:xfrm>
          <a:prstGeom prst="rect">
            <a:avLst/>
          </a:prstGeom>
        </p:spPr>
        <p:txBody>
          <a:bodyPr wrap="square">
            <a:spAutoFit/>
          </a:bodyPr>
          <a:lstStyle/>
          <a:p>
            <a:r>
              <a:rPr lang="en-GB" sz="1900" b="1" dirty="0">
                <a:solidFill>
                  <a:schemeClr val="accent1"/>
                </a:solidFill>
              </a:rPr>
              <a:t>JitBit nationally adopted</a:t>
            </a:r>
          </a:p>
          <a:p>
            <a:pPr marL="285750" indent="-285750">
              <a:buFont typeface="Arial" panose="020B0604020202020204" pitchFamily="34" charset="0"/>
              <a:buChar char="•"/>
            </a:pPr>
            <a:r>
              <a:rPr lang="en-GB" sz="1900" dirty="0"/>
              <a:t>We’re modernising our digital solutions to better support how we work</a:t>
            </a:r>
          </a:p>
          <a:p>
            <a:pPr marL="285750" indent="-285750">
              <a:buFont typeface="Arial" panose="020B0604020202020204" pitchFamily="34" charset="0"/>
              <a:buChar char="•"/>
            </a:pPr>
            <a:r>
              <a:rPr lang="en-GB" sz="1900" dirty="0"/>
              <a:t>This involves reviewing tools used in the NPS and CRCs before our unification and adopting and improving them for our new Probation Service</a:t>
            </a:r>
          </a:p>
          <a:p>
            <a:pPr marL="285750" indent="-285750">
              <a:buFont typeface="Arial" panose="020B0604020202020204" pitchFamily="34" charset="0"/>
              <a:buChar char="•"/>
            </a:pPr>
            <a:r>
              <a:rPr lang="en-GB" sz="1900" dirty="0"/>
              <a:t>The Probation Reform Programme reviewed how requests for administrative tasks are managed through ticketing solutions such as Jira, JitBit and functional mailboxes </a:t>
            </a:r>
          </a:p>
          <a:p>
            <a:pPr marL="285750" indent="-285750">
              <a:buFont typeface="Arial" panose="020B0604020202020204" pitchFamily="34" charset="0"/>
              <a:buChar char="•"/>
            </a:pPr>
            <a:r>
              <a:rPr lang="en-GB" sz="1900" dirty="0"/>
              <a:t>It was decided that JitBit provides the optimum single solution, as it offers the best balance for probation practitioners and administrative staff to track and configure administrative requests and is easy to use</a:t>
            </a:r>
            <a:endParaRPr lang="en-GB" sz="1900" b="1" dirty="0"/>
          </a:p>
        </p:txBody>
      </p:sp>
      <p:sp>
        <p:nvSpPr>
          <p:cNvPr id="3" name="Rectangle 2">
            <a:extLst>
              <a:ext uri="{FF2B5EF4-FFF2-40B4-BE49-F238E27FC236}">
                <a16:creationId xmlns:a16="http://schemas.microsoft.com/office/drawing/2014/main" id="{665C7E04-8137-44F6-9EF4-933A4C9886FB}"/>
              </a:ext>
            </a:extLst>
          </p:cNvPr>
          <p:cNvSpPr/>
          <p:nvPr/>
        </p:nvSpPr>
        <p:spPr>
          <a:xfrm>
            <a:off x="5638799" y="1111930"/>
            <a:ext cx="5682344" cy="5324535"/>
          </a:xfrm>
          <a:prstGeom prst="rect">
            <a:avLst/>
          </a:prstGeom>
        </p:spPr>
        <p:txBody>
          <a:bodyPr wrap="square">
            <a:spAutoFit/>
          </a:bodyPr>
          <a:lstStyle/>
          <a:p>
            <a:r>
              <a:rPr lang="en-GB" sz="1900" b="1" dirty="0">
                <a:solidFill>
                  <a:schemeClr val="accent1"/>
                </a:solidFill>
              </a:rPr>
              <a:t>Next steps</a:t>
            </a:r>
          </a:p>
          <a:p>
            <a:pPr marL="285750" indent="-285750">
              <a:buFont typeface="Arial" panose="020B0604020202020204" pitchFamily="34" charset="0"/>
              <a:buChar char="•"/>
            </a:pPr>
            <a:r>
              <a:rPr lang="en-GB" sz="1900" dirty="0"/>
              <a:t>A new version of JitBit is being developed to use a single set of case administrative operating processes that will support practice in both Hub and POD models</a:t>
            </a:r>
          </a:p>
          <a:p>
            <a:pPr marL="285750" indent="-285750">
              <a:buFont typeface="Arial" panose="020B0604020202020204" pitchFamily="34" charset="0"/>
              <a:buChar char="•"/>
            </a:pPr>
            <a:r>
              <a:rPr lang="en-GB" sz="1900" dirty="0"/>
              <a:t>JitBit will initially be delivered to all former NPS and CRC colleagues in our London, North East and South Central regions before the end of March 2022</a:t>
            </a:r>
          </a:p>
          <a:p>
            <a:pPr marL="285750" indent="-285750">
              <a:buFont typeface="Arial" panose="020B0604020202020204" pitchFamily="34" charset="0"/>
              <a:buChar char="•"/>
            </a:pPr>
            <a:r>
              <a:rPr lang="en-GB" sz="1900" dirty="0"/>
              <a:t>Following delivery in these regions, JitBit will be rolled out nationally across the Probation Service. </a:t>
            </a:r>
            <a:r>
              <a:rPr lang="en-GB" dirty="0"/>
              <a:t>The programme is working with RPDs and their representatives to understand how and when they want to do this.</a:t>
            </a:r>
            <a:endParaRPr lang="en-GB" sz="1900" dirty="0"/>
          </a:p>
          <a:p>
            <a:pPr marL="285750" indent="-285750">
              <a:buFont typeface="Arial" panose="020B0604020202020204" pitchFamily="34" charset="0"/>
              <a:buChar char="•"/>
            </a:pPr>
            <a:r>
              <a:rPr lang="en-GB" sz="1900" dirty="0"/>
              <a:t>Online training will be provided to support the roll out schedule</a:t>
            </a:r>
          </a:p>
          <a:p>
            <a:pPr marL="285750" indent="-285750">
              <a:buFont typeface="Arial" panose="020B0604020202020204" pitchFamily="34" charset="0"/>
              <a:buChar char="•"/>
            </a:pPr>
            <a:r>
              <a:rPr lang="en-GB" sz="1900" dirty="0"/>
              <a:t>Further information will be available on the </a:t>
            </a:r>
            <a:r>
              <a:rPr lang="en-GB" sz="1900" dirty="0">
                <a:hlinkClick r:id="rId2"/>
              </a:rPr>
              <a:t>Probation Hub</a:t>
            </a:r>
            <a:endParaRPr lang="en-GB" sz="1900" dirty="0"/>
          </a:p>
        </p:txBody>
      </p:sp>
      <p:pic>
        <p:nvPicPr>
          <p:cNvPr id="6" name="Picture 2">
            <a:extLst>
              <a:ext uri="{FF2B5EF4-FFF2-40B4-BE49-F238E27FC236}">
                <a16:creationId xmlns:a16="http://schemas.microsoft.com/office/drawing/2014/main" id="{CDF57A18-2CE6-4D4D-A25B-46BE795501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7526" y="108858"/>
            <a:ext cx="2266527" cy="1230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445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672831" y="220204"/>
            <a:ext cx="10743406" cy="630470"/>
          </a:xfrm>
        </p:spPr>
        <p:txBody>
          <a:bodyPr/>
          <a:lstStyle/>
          <a:p>
            <a:r>
              <a:rPr lang="en-GB" dirty="0"/>
              <a:t>ViSOR</a:t>
            </a:r>
          </a:p>
        </p:txBody>
      </p:sp>
      <p:sp>
        <p:nvSpPr>
          <p:cNvPr id="4" name="Slide Number Placeholder 3">
            <a:extLst>
              <a:ext uri="{FF2B5EF4-FFF2-40B4-BE49-F238E27FC236}">
                <a16:creationId xmlns:a16="http://schemas.microsoft.com/office/drawing/2014/main" id="{690CAE87-BED0-4E63-B264-B5D16F22D08D}"/>
              </a:ext>
            </a:extLst>
          </p:cNvPr>
          <p:cNvSpPr>
            <a:spLocks noGrp="1"/>
          </p:cNvSpPr>
          <p:nvPr>
            <p:ph type="sldNum" sz="quarter" idx="12"/>
          </p:nvPr>
        </p:nvSpPr>
        <p:spPr>
          <a:xfrm>
            <a:off x="11416237" y="6296257"/>
            <a:ext cx="456675" cy="365125"/>
          </a:xfrm>
        </p:spPr>
        <p:txBody>
          <a:bodyPr/>
          <a:lstStyle/>
          <a:p>
            <a:fld id="{6BA6D896-E1CD-4198-B852-D6590D56DF76}" type="slidenum">
              <a:rPr lang="en-GB" smtClean="0">
                <a:solidFill>
                  <a:schemeClr val="bg1"/>
                </a:solidFill>
              </a:rPr>
              <a:pPr/>
              <a:t>17</a:t>
            </a:fld>
            <a:endParaRPr lang="en-GB" dirty="0">
              <a:solidFill>
                <a:schemeClr val="bg1"/>
              </a:solidFill>
            </a:endParaRPr>
          </a:p>
        </p:txBody>
      </p:sp>
      <p:sp>
        <p:nvSpPr>
          <p:cNvPr id="8" name="Rectangle 7">
            <a:extLst>
              <a:ext uri="{FF2B5EF4-FFF2-40B4-BE49-F238E27FC236}">
                <a16:creationId xmlns:a16="http://schemas.microsoft.com/office/drawing/2014/main" id="{3B2F8482-CFBC-476D-AB32-F05ACA674A51}"/>
              </a:ext>
            </a:extLst>
          </p:cNvPr>
          <p:cNvSpPr/>
          <p:nvPr/>
        </p:nvSpPr>
        <p:spPr>
          <a:xfrm>
            <a:off x="606540" y="1024846"/>
            <a:ext cx="4510075" cy="4401205"/>
          </a:xfrm>
          <a:prstGeom prst="rect">
            <a:avLst/>
          </a:prstGeom>
        </p:spPr>
        <p:txBody>
          <a:bodyPr wrap="square">
            <a:spAutoFit/>
          </a:bodyPr>
          <a:lstStyle/>
          <a:p>
            <a:r>
              <a:rPr lang="en-GB" sz="2000" b="1" dirty="0">
                <a:solidFill>
                  <a:schemeClr val="accent1"/>
                </a:solidFill>
              </a:rPr>
              <a:t>What is ViSOR?</a:t>
            </a:r>
          </a:p>
          <a:p>
            <a:pPr marL="285750" indent="-285750">
              <a:buFont typeface="Arial" panose="020B0604020202020204" pitchFamily="34" charset="0"/>
              <a:buChar char="•"/>
            </a:pPr>
            <a:r>
              <a:rPr lang="en-GB" sz="2000" dirty="0"/>
              <a:t>ViSOR is a secure national database that supports Multi Agency Public Protection Arrangements (MAPPA), a key tool in protecting the public</a:t>
            </a:r>
          </a:p>
          <a:p>
            <a:pPr marL="285750" indent="-285750">
              <a:buFont typeface="Arial" panose="020B0604020202020204" pitchFamily="34" charset="0"/>
              <a:buChar char="•"/>
            </a:pPr>
            <a:r>
              <a:rPr lang="en-GB" sz="2000" dirty="0"/>
              <a:t>ViSOR is used by multi agency staff to share information and manage individuals posing a risk of serious harm</a:t>
            </a:r>
          </a:p>
          <a:p>
            <a:pPr marL="285750" indent="-285750">
              <a:buFont typeface="Arial" panose="020B0604020202020204" pitchFamily="34" charset="0"/>
              <a:buChar char="•"/>
            </a:pPr>
            <a:r>
              <a:rPr lang="en-GB" sz="2000" dirty="0"/>
              <a:t>ViSOR is one of the essential tools of the job for probation staff, enabling effective POD working and mixed caseload management</a:t>
            </a:r>
            <a:endParaRPr lang="en-GB" sz="2000" dirty="0">
              <a:effectLst/>
            </a:endParaRPr>
          </a:p>
        </p:txBody>
      </p:sp>
      <p:sp>
        <p:nvSpPr>
          <p:cNvPr id="3" name="Rectangle 2">
            <a:extLst>
              <a:ext uri="{FF2B5EF4-FFF2-40B4-BE49-F238E27FC236}">
                <a16:creationId xmlns:a16="http://schemas.microsoft.com/office/drawing/2014/main" id="{041C9FF3-513F-45F5-A8B3-4096BFAF15F0}"/>
              </a:ext>
            </a:extLst>
          </p:cNvPr>
          <p:cNvSpPr/>
          <p:nvPr/>
        </p:nvSpPr>
        <p:spPr>
          <a:xfrm>
            <a:off x="5838714" y="1013960"/>
            <a:ext cx="5653723" cy="5016758"/>
          </a:xfrm>
          <a:prstGeom prst="rect">
            <a:avLst/>
          </a:prstGeom>
          <a:solidFill>
            <a:schemeClr val="bg1">
              <a:lumMod val="95000"/>
            </a:schemeClr>
          </a:solidFill>
        </p:spPr>
        <p:txBody>
          <a:bodyPr wrap="square">
            <a:spAutoFit/>
          </a:bodyPr>
          <a:lstStyle/>
          <a:p>
            <a:r>
              <a:rPr lang="en-GB" sz="2000" b="1" dirty="0">
                <a:solidFill>
                  <a:schemeClr val="accent1"/>
                </a:solidFill>
              </a:rPr>
              <a:t>Who accesses, uses and needs to be ViSOR vetted and trained?</a:t>
            </a:r>
            <a:endParaRPr lang="en-GB" sz="2000" b="1" dirty="0"/>
          </a:p>
          <a:p>
            <a:pPr marL="342900" indent="-342900">
              <a:buFont typeface="Arial" panose="020B0604020202020204" pitchFamily="34" charset="0"/>
              <a:buChar char="•"/>
            </a:pPr>
            <a:r>
              <a:rPr lang="en-GB" sz="2000" dirty="0"/>
              <a:t>Staff working in LDU based Sentence Management teams:</a:t>
            </a:r>
          </a:p>
          <a:p>
            <a:pPr marL="742950" lvl="1" indent="-285750">
              <a:buFont typeface="Arial" panose="020B0604020202020204" pitchFamily="34" charset="0"/>
              <a:buChar char="•"/>
            </a:pPr>
            <a:r>
              <a:rPr lang="en-GB" sz="2000" dirty="0"/>
              <a:t>Senior Probation Officers</a:t>
            </a:r>
          </a:p>
          <a:p>
            <a:pPr marL="742950" lvl="1" indent="-285750">
              <a:buFont typeface="Arial" panose="020B0604020202020204" pitchFamily="34" charset="0"/>
              <a:buChar char="•"/>
            </a:pPr>
            <a:r>
              <a:rPr lang="en-GB" sz="2000" dirty="0"/>
              <a:t>Probation Officers</a:t>
            </a:r>
          </a:p>
          <a:p>
            <a:pPr marL="742950" lvl="1" indent="-285750">
              <a:buFont typeface="Arial" panose="020B0604020202020204" pitchFamily="34" charset="0"/>
              <a:buChar char="•"/>
            </a:pPr>
            <a:r>
              <a:rPr lang="en-GB" sz="2000" dirty="0"/>
              <a:t>Probation Service Officers</a:t>
            </a:r>
          </a:p>
          <a:p>
            <a:pPr marL="742950" lvl="1" indent="-285750">
              <a:buFont typeface="Arial" panose="020B0604020202020204" pitchFamily="34" charset="0"/>
              <a:buChar char="•"/>
            </a:pPr>
            <a:r>
              <a:rPr lang="en-GB" sz="2000" dirty="0"/>
              <a:t>MAPPA staff</a:t>
            </a:r>
          </a:p>
          <a:p>
            <a:pPr marL="742950" lvl="1" indent="-285750">
              <a:buFont typeface="Arial" panose="020B0604020202020204" pitchFamily="34" charset="0"/>
              <a:buChar char="•"/>
            </a:pPr>
            <a:r>
              <a:rPr lang="en-GB" sz="2000" dirty="0"/>
              <a:t>Case Administrators, MAPPA Administrators and ViSOR Administrator</a:t>
            </a:r>
          </a:p>
          <a:p>
            <a:pPr marL="342900" indent="-342900">
              <a:buFont typeface="Arial" panose="020B0604020202020204" pitchFamily="34" charset="0"/>
              <a:buChar char="•"/>
            </a:pPr>
            <a:r>
              <a:rPr lang="en-GB" sz="2000" dirty="0"/>
              <a:t>Regions currently have some staff who are both vetted and trained to use ViSOR and a number of staff who have passed the vetting process but who have not yet been trained</a:t>
            </a:r>
          </a:p>
          <a:p>
            <a:pPr marL="342900" indent="-342900">
              <a:buFont typeface="Arial" panose="020B0604020202020204" pitchFamily="34" charset="0"/>
              <a:buChar char="•"/>
            </a:pPr>
            <a:r>
              <a:rPr lang="en-GB" sz="2000" dirty="0"/>
              <a:t>There are other staff who have yet to be either vetted or trained</a:t>
            </a:r>
          </a:p>
        </p:txBody>
      </p:sp>
    </p:spTree>
    <p:extLst>
      <p:ext uri="{BB962C8B-B14F-4D97-AF65-F5344CB8AC3E}">
        <p14:creationId xmlns:p14="http://schemas.microsoft.com/office/powerpoint/2010/main" val="1108519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134031" y="91763"/>
            <a:ext cx="10743406" cy="630470"/>
          </a:xfrm>
        </p:spPr>
        <p:txBody>
          <a:bodyPr/>
          <a:lstStyle/>
          <a:p>
            <a:r>
              <a:rPr lang="en-GB" dirty="0"/>
              <a:t>ViSOR</a:t>
            </a:r>
          </a:p>
        </p:txBody>
      </p:sp>
      <p:sp>
        <p:nvSpPr>
          <p:cNvPr id="4" name="Slide Number Placeholder 3">
            <a:extLst>
              <a:ext uri="{FF2B5EF4-FFF2-40B4-BE49-F238E27FC236}">
                <a16:creationId xmlns:a16="http://schemas.microsoft.com/office/drawing/2014/main" id="{690CAE87-BED0-4E63-B264-B5D16F22D08D}"/>
              </a:ext>
            </a:extLst>
          </p:cNvPr>
          <p:cNvSpPr>
            <a:spLocks noGrp="1"/>
          </p:cNvSpPr>
          <p:nvPr>
            <p:ph type="sldNum" sz="quarter" idx="12"/>
          </p:nvPr>
        </p:nvSpPr>
        <p:spPr>
          <a:xfrm>
            <a:off x="11393489" y="6296257"/>
            <a:ext cx="479424" cy="561743"/>
          </a:xfrm>
        </p:spPr>
        <p:txBody>
          <a:bodyPr/>
          <a:lstStyle/>
          <a:p>
            <a:fld id="{6BA6D896-E1CD-4198-B852-D6590D56DF76}" type="slidenum">
              <a:rPr lang="en-GB" smtClean="0">
                <a:solidFill>
                  <a:schemeClr val="bg1"/>
                </a:solidFill>
              </a:rPr>
              <a:pPr/>
              <a:t>18</a:t>
            </a:fld>
            <a:endParaRPr lang="en-GB" dirty="0">
              <a:solidFill>
                <a:schemeClr val="bg1"/>
              </a:solidFill>
            </a:endParaRPr>
          </a:p>
        </p:txBody>
      </p:sp>
      <p:sp>
        <p:nvSpPr>
          <p:cNvPr id="5" name="Rectangle 4">
            <a:extLst>
              <a:ext uri="{FF2B5EF4-FFF2-40B4-BE49-F238E27FC236}">
                <a16:creationId xmlns:a16="http://schemas.microsoft.com/office/drawing/2014/main" id="{24F3285C-4765-4D20-9957-C7DA433F01E7}"/>
              </a:ext>
            </a:extLst>
          </p:cNvPr>
          <p:cNvSpPr/>
          <p:nvPr/>
        </p:nvSpPr>
        <p:spPr>
          <a:xfrm>
            <a:off x="0" y="782849"/>
            <a:ext cx="5167312" cy="5016758"/>
          </a:xfrm>
          <a:prstGeom prst="rect">
            <a:avLst/>
          </a:prstGeom>
        </p:spPr>
        <p:txBody>
          <a:bodyPr wrap="square">
            <a:spAutoFit/>
          </a:bodyPr>
          <a:lstStyle/>
          <a:p>
            <a:r>
              <a:rPr lang="en-GB" sz="2000" b="1" dirty="0">
                <a:solidFill>
                  <a:schemeClr val="accent1"/>
                </a:solidFill>
              </a:rPr>
              <a:t>Training and vetting next steps</a:t>
            </a:r>
            <a:endParaRPr lang="en-GB" sz="2000" b="1" dirty="0"/>
          </a:p>
          <a:p>
            <a:pPr marL="285750" indent="-285750">
              <a:buFont typeface="Arial" panose="020B0604020202020204" pitchFamily="34" charset="0"/>
              <a:buChar char="•"/>
            </a:pPr>
            <a:r>
              <a:rPr lang="en-GB" sz="2000" dirty="0"/>
              <a:t>Our current national priority for vetting and training is SPOs and other business critical staff, as this enables regions to continue to create records and upload Arms Informed OASys and to access information</a:t>
            </a:r>
          </a:p>
          <a:p>
            <a:pPr marL="285750" indent="-285750">
              <a:buFont typeface="Arial" panose="020B0604020202020204" pitchFamily="34" charset="0"/>
              <a:buChar char="•"/>
            </a:pPr>
            <a:r>
              <a:rPr lang="en-GB" sz="2000" dirty="0"/>
              <a:t>Training events launch from January 2022</a:t>
            </a:r>
          </a:p>
          <a:p>
            <a:pPr marL="285750" indent="-285750">
              <a:buFont typeface="Arial" panose="020B0604020202020204" pitchFamily="34" charset="0"/>
              <a:buChar char="•"/>
            </a:pPr>
            <a:r>
              <a:rPr lang="en-GB" sz="2000" dirty="0"/>
              <a:t>Vetting of all SPOs and other business critical staff will be completed by March 2022, with other staff vetted post March</a:t>
            </a:r>
            <a:endParaRPr lang="en-GB" sz="2000" b="1" dirty="0"/>
          </a:p>
          <a:p>
            <a:endParaRPr lang="en-GB" sz="2000" b="1" dirty="0">
              <a:solidFill>
                <a:schemeClr val="accent1"/>
              </a:solidFill>
            </a:endParaRPr>
          </a:p>
          <a:p>
            <a:r>
              <a:rPr lang="en-GB" sz="2000" b="1" dirty="0">
                <a:solidFill>
                  <a:schemeClr val="accent1"/>
                </a:solidFill>
              </a:rPr>
              <a:t>Physical access</a:t>
            </a:r>
          </a:p>
          <a:p>
            <a:pPr marL="285750" indent="-285750">
              <a:buFont typeface="Arial" panose="020B0604020202020204" pitchFamily="34" charset="0"/>
              <a:buChar char="•"/>
            </a:pPr>
            <a:r>
              <a:rPr lang="en-GB" sz="2000" dirty="0"/>
              <a:t>All probation buildings, including former CRC sites, are able to access ViSOR</a:t>
            </a:r>
          </a:p>
        </p:txBody>
      </p:sp>
      <p:sp>
        <p:nvSpPr>
          <p:cNvPr id="6" name="Rectangle 5">
            <a:extLst>
              <a:ext uri="{FF2B5EF4-FFF2-40B4-BE49-F238E27FC236}">
                <a16:creationId xmlns:a16="http://schemas.microsoft.com/office/drawing/2014/main" id="{BDB356C5-60E0-4201-A019-3513D58D5C06}"/>
              </a:ext>
            </a:extLst>
          </p:cNvPr>
          <p:cNvSpPr/>
          <p:nvPr/>
        </p:nvSpPr>
        <p:spPr>
          <a:xfrm>
            <a:off x="5717919" y="209312"/>
            <a:ext cx="6204155" cy="5909310"/>
          </a:xfrm>
          <a:prstGeom prst="rect">
            <a:avLst/>
          </a:prstGeom>
          <a:solidFill>
            <a:schemeClr val="bg1">
              <a:lumMod val="95000"/>
            </a:schemeClr>
          </a:solidFill>
        </p:spPr>
        <p:txBody>
          <a:bodyPr wrap="square">
            <a:spAutoFit/>
          </a:bodyPr>
          <a:lstStyle/>
          <a:p>
            <a:r>
              <a:rPr lang="en-GB" b="1" dirty="0">
                <a:solidFill>
                  <a:schemeClr val="accent1"/>
                </a:solidFill>
              </a:rPr>
              <a:t>ViSOR:  the big picture</a:t>
            </a:r>
          </a:p>
          <a:p>
            <a:endParaRPr lang="en-GB" b="1" dirty="0">
              <a:solidFill>
                <a:schemeClr val="accent1"/>
              </a:solidFill>
            </a:endParaRPr>
          </a:p>
          <a:p>
            <a:pPr marL="342900" indent="-342900">
              <a:buFont typeface="Arial" panose="020B0604020202020204" pitchFamily="34" charset="0"/>
              <a:buChar char="•"/>
            </a:pPr>
            <a:r>
              <a:rPr lang="en-GB" dirty="0"/>
              <a:t>Our </a:t>
            </a:r>
            <a:r>
              <a:rPr lang="en-GB" dirty="0">
                <a:hlinkClick r:id="rId2"/>
              </a:rPr>
              <a:t>Target Operating Model</a:t>
            </a:r>
            <a:r>
              <a:rPr lang="en-GB" dirty="0"/>
              <a:t> highlights the increased use of ViSOR and good working relationships with statutory agencies as targets</a:t>
            </a:r>
          </a:p>
          <a:p>
            <a:pPr marL="342900" indent="-342900">
              <a:buFont typeface="Arial" panose="020B0604020202020204" pitchFamily="34" charset="0"/>
              <a:buChar char="•"/>
            </a:pPr>
            <a:r>
              <a:rPr lang="en-GB" dirty="0"/>
              <a:t>Over the coming years our aims are to:</a:t>
            </a:r>
          </a:p>
          <a:p>
            <a:pPr marL="742950" lvl="1" indent="-285750">
              <a:buFont typeface="Courier New" panose="02070309020205020404" pitchFamily="49" charset="0"/>
              <a:buChar char="o"/>
            </a:pPr>
            <a:r>
              <a:rPr lang="en-GB" dirty="0"/>
              <a:t>Establish ViSOR as a business as usual IT system for sentence management in the Probation Service</a:t>
            </a:r>
          </a:p>
          <a:p>
            <a:pPr marL="742950" lvl="1" indent="-285750">
              <a:buFont typeface="Courier New" panose="02070309020205020404" pitchFamily="49" charset="0"/>
              <a:buChar char="o"/>
            </a:pPr>
            <a:r>
              <a:rPr lang="en-GB" dirty="0"/>
              <a:t>Improve probation’s ability to asses risk of serious harm and put in place appropriate risk management plans to protect the public</a:t>
            </a:r>
          </a:p>
          <a:p>
            <a:pPr marL="742950" lvl="1" indent="-285750">
              <a:buFont typeface="Courier New" panose="02070309020205020404" pitchFamily="49" charset="0"/>
              <a:buChar char="o"/>
            </a:pPr>
            <a:r>
              <a:rPr lang="en-GB" dirty="0"/>
              <a:t>Contribute towards putting the right information in front of the right people at the right time</a:t>
            </a:r>
          </a:p>
          <a:p>
            <a:pPr marL="742950" lvl="1" indent="-285750">
              <a:buFont typeface="Courier New" panose="02070309020205020404" pitchFamily="49" charset="0"/>
              <a:buChar char="o"/>
            </a:pPr>
            <a:r>
              <a:rPr lang="en-GB" dirty="0"/>
              <a:t>Continue to work in collaboration with partners on the Multi Agency Public Protection System (MAPPS), the eventual replacement for ViSOR</a:t>
            </a:r>
          </a:p>
          <a:p>
            <a:pPr marL="742950" lvl="1" indent="-285750">
              <a:buFont typeface="Courier New" panose="02070309020205020404" pitchFamily="49" charset="0"/>
              <a:buChar char="o"/>
            </a:pPr>
            <a:r>
              <a:rPr lang="en-GB" dirty="0"/>
              <a:t>Provide training, support, quality assurance and monitoring of the use of ViSOR to embed its use as an everyday task</a:t>
            </a:r>
          </a:p>
          <a:p>
            <a:pPr marL="742950" lvl="1" indent="-285750">
              <a:buFont typeface="Courier New" panose="02070309020205020404" pitchFamily="49" charset="0"/>
              <a:buChar char="o"/>
            </a:pPr>
            <a:r>
              <a:rPr lang="en-GB" dirty="0"/>
              <a:t>To train all current probation staff at all grades who need to use the system by Spring 2023</a:t>
            </a:r>
          </a:p>
        </p:txBody>
      </p:sp>
    </p:spTree>
    <p:extLst>
      <p:ext uri="{BB962C8B-B14F-4D97-AF65-F5344CB8AC3E}">
        <p14:creationId xmlns:p14="http://schemas.microsoft.com/office/powerpoint/2010/main" val="3064086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415F-3D79-4F2F-8101-ED3F4BC9D33A}"/>
              </a:ext>
            </a:extLst>
          </p:cNvPr>
          <p:cNvSpPr>
            <a:spLocks noGrp="1"/>
          </p:cNvSpPr>
          <p:nvPr>
            <p:ph type="title"/>
          </p:nvPr>
        </p:nvSpPr>
        <p:spPr>
          <a:xfrm>
            <a:off x="78377" y="20982"/>
            <a:ext cx="9950335" cy="758998"/>
          </a:xfrm>
        </p:spPr>
        <p:txBody>
          <a:bodyPr/>
          <a:lstStyle/>
          <a:p>
            <a:r>
              <a:rPr lang="en-GB" dirty="0"/>
              <a:t>Update – Approved Suite of Probation Practitioner Toolkits (ASPPT)</a:t>
            </a:r>
          </a:p>
        </p:txBody>
      </p:sp>
      <p:sp>
        <p:nvSpPr>
          <p:cNvPr id="4" name="Slide Number Placeholder 3">
            <a:extLst>
              <a:ext uri="{FF2B5EF4-FFF2-40B4-BE49-F238E27FC236}">
                <a16:creationId xmlns:a16="http://schemas.microsoft.com/office/drawing/2014/main" id="{93C2B352-C833-4F02-B58D-84D62AF8B3C2}"/>
              </a:ext>
            </a:extLst>
          </p:cNvPr>
          <p:cNvSpPr>
            <a:spLocks noGrp="1"/>
          </p:cNvSpPr>
          <p:nvPr>
            <p:ph type="sldNum" sz="quarter" idx="12"/>
          </p:nvPr>
        </p:nvSpPr>
        <p:spPr>
          <a:xfrm>
            <a:off x="11596686" y="6296257"/>
            <a:ext cx="595313" cy="365125"/>
          </a:xfrm>
        </p:spPr>
        <p:txBody>
          <a:bodyPr/>
          <a:lstStyle/>
          <a:p>
            <a:fld id="{6BA6D896-E1CD-4198-B852-D6590D56DF76}" type="slidenum">
              <a:rPr lang="en-GB" smtClean="0">
                <a:solidFill>
                  <a:schemeClr val="bg1"/>
                </a:solidFill>
              </a:rPr>
              <a:pPr/>
              <a:t>19</a:t>
            </a:fld>
            <a:endParaRPr lang="en-GB" dirty="0">
              <a:solidFill>
                <a:schemeClr val="bg1"/>
              </a:solidFill>
            </a:endParaRPr>
          </a:p>
        </p:txBody>
      </p:sp>
      <p:sp>
        <p:nvSpPr>
          <p:cNvPr id="8" name="Rectangle 7">
            <a:extLst>
              <a:ext uri="{FF2B5EF4-FFF2-40B4-BE49-F238E27FC236}">
                <a16:creationId xmlns:a16="http://schemas.microsoft.com/office/drawing/2014/main" id="{AE94C03A-F6FE-4C34-B587-D3C80643E1CD}"/>
              </a:ext>
            </a:extLst>
          </p:cNvPr>
          <p:cNvSpPr/>
          <p:nvPr/>
        </p:nvSpPr>
        <p:spPr>
          <a:xfrm>
            <a:off x="-1" y="581708"/>
            <a:ext cx="9121766" cy="5893921"/>
          </a:xfrm>
          <a:prstGeom prst="rect">
            <a:avLst/>
          </a:prstGeom>
        </p:spPr>
        <p:txBody>
          <a:bodyPr wrap="square">
            <a:spAutoFit/>
          </a:bodyPr>
          <a:lstStyle/>
          <a:p>
            <a:pPr>
              <a:tabLst>
                <a:tab pos="457200" algn="l"/>
              </a:tabLst>
            </a:pPr>
            <a:r>
              <a:rPr lang="en-GB" sz="2000" b="1" dirty="0">
                <a:solidFill>
                  <a:schemeClr val="accent1"/>
                </a:solidFill>
                <a:ea typeface="Calibri" panose="020F0502020204030204" pitchFamily="34" charset="0"/>
              </a:rPr>
              <a:t>Implementation up to December – required action</a:t>
            </a:r>
            <a:endParaRPr lang="en-GB" sz="2000" dirty="0">
              <a:solidFill>
                <a:schemeClr val="accent1"/>
              </a:solidFill>
              <a:cs typeface="Calibri" panose="020F0502020204030204" pitchFamily="34" charset="0"/>
            </a:endParaRPr>
          </a:p>
          <a:p>
            <a:pPr marL="285750" lvl="0" indent="-285750">
              <a:buFont typeface="Arial" panose="020B0604020202020204" pitchFamily="34" charset="0"/>
              <a:buChar char="•"/>
              <a:tabLst>
                <a:tab pos="457200" algn="l"/>
              </a:tabLst>
            </a:pPr>
            <a:r>
              <a:rPr lang="en-GB" sz="1700" dirty="0">
                <a:cs typeface="Calibri" panose="020F0502020204030204" pitchFamily="34" charset="0"/>
              </a:rPr>
              <a:t>The implementation phase for the ASPPT runs to the end of December</a:t>
            </a:r>
          </a:p>
          <a:p>
            <a:pPr marL="285750" lvl="0" indent="-285750">
              <a:buFont typeface="Arial" panose="020B0604020202020204" pitchFamily="34" charset="0"/>
              <a:buChar char="•"/>
              <a:tabLst>
                <a:tab pos="457200" algn="l"/>
              </a:tabLst>
            </a:pPr>
            <a:r>
              <a:rPr lang="en-GB" sz="1700" dirty="0">
                <a:cs typeface="Calibri" panose="020F0502020204030204" pitchFamily="34" charset="0"/>
              </a:rPr>
              <a:t>From January 2022 all regional toolkits will be from materials contained within the ASPPT</a:t>
            </a:r>
          </a:p>
          <a:p>
            <a:pPr marL="285750" lvl="0" indent="-285750">
              <a:buFont typeface="Arial" panose="020B0604020202020204" pitchFamily="34" charset="0"/>
              <a:buChar char="•"/>
              <a:tabLst>
                <a:tab pos="457200" algn="l"/>
              </a:tabLst>
            </a:pPr>
            <a:r>
              <a:rPr lang="en-GB" sz="1700" dirty="0">
                <a:cs typeface="Calibri" panose="020F0502020204030204" pitchFamily="34" charset="0"/>
              </a:rPr>
              <a:t>Time is nearly up for the availability of the temporary </a:t>
            </a:r>
            <a:r>
              <a:rPr lang="en-GB" sz="1700" b="1" dirty="0">
                <a:solidFill>
                  <a:schemeClr val="accent1"/>
                </a:solidFill>
                <a:cs typeface="Calibri" panose="020F0502020204030204" pitchFamily="34" charset="0"/>
              </a:rPr>
              <a:t>Non Approved Toolkit NSI, plus the non approved Murmur to Murder and Diversity Awareness and Prejudice Programme (DAPP) NSI </a:t>
            </a:r>
            <a:r>
              <a:rPr lang="en-GB" sz="1700" dirty="0">
                <a:cs typeface="Calibri" panose="020F0502020204030204" pitchFamily="34" charset="0"/>
              </a:rPr>
              <a:t>recording options, which will be removed from nDelius after </a:t>
            </a:r>
            <a:r>
              <a:rPr lang="en-GB" sz="1700" b="1" dirty="0">
                <a:solidFill>
                  <a:schemeClr val="accent1"/>
                </a:solidFill>
                <a:cs typeface="Calibri" panose="020F0502020204030204" pitchFamily="34" charset="0"/>
              </a:rPr>
              <a:t>31 December 2021</a:t>
            </a:r>
            <a:endParaRPr lang="en-GB" sz="1700" dirty="0">
              <a:solidFill>
                <a:schemeClr val="accent1"/>
              </a:solidFill>
              <a:cs typeface="Calibri" panose="020F0502020204030204" pitchFamily="34" charset="0"/>
            </a:endParaRPr>
          </a:p>
          <a:p>
            <a:pPr marL="285750" lvl="0" indent="-285750">
              <a:buFont typeface="Arial" panose="020B0604020202020204" pitchFamily="34" charset="0"/>
              <a:buChar char="•"/>
              <a:tabLst>
                <a:tab pos="457200" algn="l"/>
              </a:tabLst>
            </a:pPr>
            <a:r>
              <a:rPr lang="en-GB" sz="1700" dirty="0">
                <a:cs typeface="Calibri" panose="020F0502020204030204" pitchFamily="34" charset="0"/>
              </a:rPr>
              <a:t>Continuation / new delivery and recording of non approved toolkit materials will no longer be supported</a:t>
            </a:r>
          </a:p>
          <a:p>
            <a:pPr marL="285750" lvl="0" indent="-285750">
              <a:buFont typeface="Arial" panose="020B0604020202020204" pitchFamily="34" charset="0"/>
              <a:buChar char="•"/>
              <a:tabLst>
                <a:tab pos="457200" algn="l"/>
              </a:tabLst>
            </a:pPr>
            <a:r>
              <a:rPr lang="en-GB" sz="1700" dirty="0">
                <a:cs typeface="Calibri" panose="020F0502020204030204" pitchFamily="34" charset="0"/>
              </a:rPr>
              <a:t>There is now a note alerting you to the date of removal for these NSIs on the ‘maintenance banner’ within nDelius and a supporting article in Probation News and on the Probation Hub</a:t>
            </a:r>
            <a:endParaRPr lang="en-GB" sz="1700" dirty="0"/>
          </a:p>
          <a:p>
            <a:pPr marL="285750" lvl="0" indent="-285750">
              <a:buFont typeface="Arial" panose="020B0604020202020204" pitchFamily="34" charset="0"/>
              <a:buChar char="•"/>
              <a:tabLst>
                <a:tab pos="457200" algn="l"/>
              </a:tabLst>
            </a:pPr>
            <a:r>
              <a:rPr lang="en-GB" sz="1700" dirty="0">
                <a:cs typeface="Calibri" panose="020F0502020204030204" pitchFamily="34" charset="0"/>
              </a:rPr>
              <a:t>Your region should have identified any existing cases where non approved toolkits are being delivered and now be finishing this work and / or switching to delivery from materials within the ASPPT</a:t>
            </a:r>
            <a:endParaRPr lang="en-GB" sz="1700" dirty="0"/>
          </a:p>
          <a:p>
            <a:pPr marL="285750" lvl="0" indent="-285750">
              <a:buFont typeface="Arial" panose="020B0604020202020204" pitchFamily="34" charset="0"/>
              <a:buChar char="•"/>
              <a:tabLst>
                <a:tab pos="457200" algn="l"/>
              </a:tabLst>
            </a:pPr>
            <a:r>
              <a:rPr lang="en-GB" sz="1700" dirty="0">
                <a:ea typeface="Calibri" panose="020F0502020204030204" pitchFamily="34" charset="0"/>
                <a:cs typeface="Calibri" panose="020F0502020204030204" pitchFamily="34" charset="0"/>
              </a:rPr>
              <a:t>Probation practitioners will need ensure they close the above Non Approved NSIs no later than 31 December 2021 </a:t>
            </a:r>
          </a:p>
          <a:p>
            <a:pPr marL="285750" lvl="0" indent="-285750">
              <a:buFont typeface="Arial" panose="020B0604020202020204" pitchFamily="34" charset="0"/>
              <a:buChar char="•"/>
              <a:tabLst>
                <a:tab pos="457200" algn="l"/>
              </a:tabLst>
            </a:pPr>
            <a:r>
              <a:rPr lang="en-GB" sz="1700" dirty="0">
                <a:ea typeface="Calibri" panose="020F0502020204030204" pitchFamily="34" charset="0"/>
                <a:cs typeface="Calibri" panose="020F0502020204030204" pitchFamily="34" charset="0"/>
              </a:rPr>
              <a:t>After this date these NSIs will be automatically closed by the nDelius Team</a:t>
            </a:r>
          </a:p>
          <a:p>
            <a:pPr marL="285750" lvl="0" indent="-285750">
              <a:buFont typeface="Arial" panose="020B0604020202020204" pitchFamily="34" charset="0"/>
              <a:buChar char="•"/>
              <a:tabLst>
                <a:tab pos="457200" algn="l"/>
              </a:tabLst>
            </a:pPr>
            <a:r>
              <a:rPr lang="en-GB" sz="1700" b="1" dirty="0">
                <a:solidFill>
                  <a:schemeClr val="accent1"/>
                </a:solidFill>
                <a:ea typeface="Calibri" panose="020F0502020204030204" pitchFamily="34" charset="0"/>
                <a:cs typeface="Calibri" panose="020F0502020204030204" pitchFamily="34" charset="0"/>
              </a:rPr>
              <a:t>This  includes use and recording of non approved toolkits and also where the NSI has been used to record ‘other’ types of RAR delivery</a:t>
            </a:r>
            <a:r>
              <a:rPr lang="en-GB" sz="1700" b="1" dirty="0">
                <a:ea typeface="Calibri" panose="020F0502020204030204" pitchFamily="34" charset="0"/>
                <a:cs typeface="Calibri" panose="020F0502020204030204" pitchFamily="34" charset="0"/>
              </a:rPr>
              <a:t> </a:t>
            </a:r>
          </a:p>
          <a:p>
            <a:pPr marL="285750" lvl="0" indent="-285750">
              <a:buFont typeface="Arial" panose="020B0604020202020204" pitchFamily="34" charset="0"/>
              <a:buChar char="•"/>
              <a:tabLst>
                <a:tab pos="457200" algn="l"/>
              </a:tabLst>
            </a:pPr>
            <a:r>
              <a:rPr lang="en-GB" sz="1700" dirty="0">
                <a:ea typeface="Calibri" panose="020F0502020204030204" pitchFamily="34" charset="0"/>
                <a:cs typeface="Calibri" panose="020F0502020204030204" pitchFamily="34" charset="0"/>
              </a:rPr>
              <a:t>An update will be provided ahead of January 2022 on guidance and recording for ‘other’ RAR delivery</a:t>
            </a:r>
            <a:endParaRPr lang="en-GB" sz="1700" dirty="0">
              <a:ea typeface="Calibri" panose="020F0502020204030204" pitchFamily="34" charset="0"/>
            </a:endParaRPr>
          </a:p>
        </p:txBody>
      </p:sp>
      <p:sp>
        <p:nvSpPr>
          <p:cNvPr id="10" name="Rectangle 9">
            <a:extLst>
              <a:ext uri="{FF2B5EF4-FFF2-40B4-BE49-F238E27FC236}">
                <a16:creationId xmlns:a16="http://schemas.microsoft.com/office/drawing/2014/main" id="{7759FED8-CD27-4A60-9186-172AAE5EBA01}"/>
              </a:ext>
            </a:extLst>
          </p:cNvPr>
          <p:cNvSpPr/>
          <p:nvPr/>
        </p:nvSpPr>
        <p:spPr>
          <a:xfrm>
            <a:off x="9132039" y="612530"/>
            <a:ext cx="3067397" cy="5355312"/>
          </a:xfrm>
          <a:prstGeom prst="rect">
            <a:avLst/>
          </a:prstGeom>
          <a:solidFill>
            <a:srgbClr val="B7CFFF"/>
          </a:solidFill>
        </p:spPr>
        <p:txBody>
          <a:bodyPr wrap="square">
            <a:spAutoFit/>
          </a:bodyPr>
          <a:lstStyle/>
          <a:p>
            <a:pPr algn="ctr"/>
            <a:r>
              <a:rPr lang="en-GB" sz="1600" b="1" dirty="0">
                <a:ea typeface="Calibri" panose="020F0502020204030204" pitchFamily="34" charset="0"/>
              </a:rPr>
              <a:t>Toolkits and Structured Interventions as part of our reforms</a:t>
            </a:r>
            <a:endParaRPr lang="en-GB" sz="1600" dirty="0">
              <a:ea typeface="Calibri" panose="020F0502020204030204" pitchFamily="34" charset="0"/>
            </a:endParaRPr>
          </a:p>
          <a:p>
            <a:endParaRPr lang="en-GB" sz="1400" dirty="0"/>
          </a:p>
          <a:p>
            <a:r>
              <a:rPr lang="en-GB" sz="1400" dirty="0"/>
              <a:t>This forms part of our Target Operating Model.  Our aspiration is to have available a range of in-house interventions:</a:t>
            </a:r>
          </a:p>
          <a:p>
            <a:endParaRPr lang="en-GB" sz="1400" dirty="0"/>
          </a:p>
          <a:p>
            <a:pPr marL="171450" lvl="0" indent="-171450">
              <a:buFont typeface="Arial" panose="020B0604020202020204" pitchFamily="34" charset="0"/>
              <a:buChar char="•"/>
            </a:pPr>
            <a:r>
              <a:rPr lang="en-GB" sz="1400" dirty="0"/>
              <a:t>Provision of sufficient local quality Unpaid Work placements</a:t>
            </a:r>
          </a:p>
          <a:p>
            <a:pPr marL="171450" lvl="0" indent="-171450">
              <a:buFont typeface="Arial" panose="020B0604020202020204" pitchFamily="34" charset="0"/>
              <a:buChar char="•"/>
            </a:pPr>
            <a:r>
              <a:rPr lang="en-GB" sz="1400" dirty="0"/>
              <a:t>A suite of Accredited Programmes </a:t>
            </a:r>
          </a:p>
          <a:p>
            <a:pPr marL="171450" lvl="0" indent="-171450">
              <a:buFont typeface="Arial" panose="020B0604020202020204" pitchFamily="34" charset="0"/>
              <a:buChar char="•"/>
            </a:pPr>
            <a:r>
              <a:rPr lang="en-GB" sz="1400" dirty="0"/>
              <a:t>A variety of Structured Interventions (approved by the National Effective Interventions Panel)</a:t>
            </a:r>
          </a:p>
          <a:p>
            <a:pPr marL="171450" lvl="0" indent="-171450">
              <a:buFont typeface="Arial" panose="020B0604020202020204" pitchFamily="34" charset="0"/>
              <a:buChar char="•"/>
            </a:pPr>
            <a:r>
              <a:rPr lang="en-GB" sz="1400" dirty="0"/>
              <a:t>A portfolio of approved toolkits (approved by the National Effective Interventions Panel)</a:t>
            </a:r>
          </a:p>
          <a:p>
            <a:pPr lvl="0">
              <a:spcAft>
                <a:spcPts val="0"/>
              </a:spcAft>
            </a:pPr>
            <a:endParaRPr lang="en-GB" sz="1400" dirty="0"/>
          </a:p>
          <a:p>
            <a:pPr lvl="0">
              <a:spcAft>
                <a:spcPts val="0"/>
              </a:spcAft>
            </a:pPr>
            <a:r>
              <a:rPr lang="en-GB" sz="1400" dirty="0"/>
              <a:t>Check out the </a:t>
            </a:r>
            <a:r>
              <a:rPr lang="en-GB" sz="1400" dirty="0">
                <a:hlinkClick r:id="rId2"/>
              </a:rPr>
              <a:t>Target Operating Model executive summary</a:t>
            </a:r>
            <a:r>
              <a:rPr lang="en-GB" sz="1400" dirty="0"/>
              <a:t> or the </a:t>
            </a:r>
            <a:r>
              <a:rPr lang="en-GB" sz="1400" dirty="0">
                <a:hlinkClick r:id="rId3"/>
              </a:rPr>
              <a:t>full operating model</a:t>
            </a:r>
            <a:r>
              <a:rPr lang="en-GB" sz="1400" dirty="0"/>
              <a:t>, see page 93 for SIs and Toolkits</a:t>
            </a:r>
            <a:endParaRPr lang="en-GB" sz="1400" dirty="0">
              <a:effectLst/>
              <a:ea typeface="Calibri" panose="020F0502020204030204" pitchFamily="34" charset="0"/>
            </a:endParaRPr>
          </a:p>
        </p:txBody>
      </p:sp>
    </p:spTree>
    <p:extLst>
      <p:ext uri="{BB962C8B-B14F-4D97-AF65-F5344CB8AC3E}">
        <p14:creationId xmlns:p14="http://schemas.microsoft.com/office/powerpoint/2010/main" val="1158179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B5547-F2F2-0544-B4A7-1C6558521DED}"/>
              </a:ext>
            </a:extLst>
          </p:cNvPr>
          <p:cNvSpPr>
            <a:spLocks noGrp="1"/>
          </p:cNvSpPr>
          <p:nvPr>
            <p:ph type="title"/>
          </p:nvPr>
        </p:nvSpPr>
        <p:spPr>
          <a:xfrm>
            <a:off x="439293" y="2791313"/>
            <a:ext cx="11313413" cy="535648"/>
          </a:xfrm>
        </p:spPr>
        <p:txBody>
          <a:bodyPr>
            <a:normAutofit fontScale="90000"/>
          </a:bodyPr>
          <a:lstStyle/>
          <a:p>
            <a:pPr algn="ctr"/>
            <a:r>
              <a:rPr lang="en-US" dirty="0"/>
              <a:t>December 2021 Regional Team Briefing </a:t>
            </a:r>
          </a:p>
        </p:txBody>
      </p:sp>
      <p:pic>
        <p:nvPicPr>
          <p:cNvPr id="4" name="Graphic 3" descr="Marker">
            <a:extLst>
              <a:ext uri="{FF2B5EF4-FFF2-40B4-BE49-F238E27FC236}">
                <a16:creationId xmlns:a16="http://schemas.microsoft.com/office/drawing/2014/main" id="{3A807903-4187-4AA2-A6C4-43F709B8F6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4427" y="4113464"/>
            <a:ext cx="1624396" cy="1624396"/>
          </a:xfrm>
          <a:prstGeom prst="rect">
            <a:avLst/>
          </a:prstGeom>
        </p:spPr>
      </p:pic>
      <p:sp>
        <p:nvSpPr>
          <p:cNvPr id="5" name="TextBox 4">
            <a:extLst>
              <a:ext uri="{FF2B5EF4-FFF2-40B4-BE49-F238E27FC236}">
                <a16:creationId xmlns:a16="http://schemas.microsoft.com/office/drawing/2014/main" id="{B925B827-AA16-4EC6-8E3C-528477FEFE5D}"/>
              </a:ext>
            </a:extLst>
          </p:cNvPr>
          <p:cNvSpPr txBox="1"/>
          <p:nvPr/>
        </p:nvSpPr>
        <p:spPr>
          <a:xfrm>
            <a:off x="218439" y="5663606"/>
            <a:ext cx="1736373"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a:t>
            </a:r>
            <a:r>
              <a:rPr kumimoji="0" lang="en-GB" sz="20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Insert region</a:t>
            </a:r>
            <a:r>
              <a:rPr kumimoji="0" lang="en-GB"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3696981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415F-3D79-4F2F-8101-ED3F4BC9D33A}"/>
              </a:ext>
            </a:extLst>
          </p:cNvPr>
          <p:cNvSpPr>
            <a:spLocks noGrp="1"/>
          </p:cNvSpPr>
          <p:nvPr>
            <p:ph type="title"/>
          </p:nvPr>
        </p:nvSpPr>
        <p:spPr>
          <a:xfrm>
            <a:off x="54503" y="8247"/>
            <a:ext cx="9950335" cy="758998"/>
          </a:xfrm>
        </p:spPr>
        <p:txBody>
          <a:bodyPr/>
          <a:lstStyle/>
          <a:p>
            <a:r>
              <a:rPr lang="en-GB" dirty="0"/>
              <a:t>Approved Suite of Probation Practitioner Toolkits – ASPPT</a:t>
            </a:r>
          </a:p>
        </p:txBody>
      </p:sp>
      <p:sp>
        <p:nvSpPr>
          <p:cNvPr id="4" name="Slide Number Placeholder 3">
            <a:extLst>
              <a:ext uri="{FF2B5EF4-FFF2-40B4-BE49-F238E27FC236}">
                <a16:creationId xmlns:a16="http://schemas.microsoft.com/office/drawing/2014/main" id="{93C2B352-C833-4F02-B58D-84D62AF8B3C2}"/>
              </a:ext>
            </a:extLst>
          </p:cNvPr>
          <p:cNvSpPr>
            <a:spLocks noGrp="1"/>
          </p:cNvSpPr>
          <p:nvPr>
            <p:ph type="sldNum" sz="quarter" idx="12"/>
          </p:nvPr>
        </p:nvSpPr>
        <p:spPr>
          <a:xfrm>
            <a:off x="11596686" y="6296257"/>
            <a:ext cx="595313" cy="365125"/>
          </a:xfrm>
        </p:spPr>
        <p:txBody>
          <a:bodyPr/>
          <a:lstStyle/>
          <a:p>
            <a:fld id="{6BA6D896-E1CD-4198-B852-D6590D56DF76}" type="slidenum">
              <a:rPr lang="en-GB" smtClean="0">
                <a:solidFill>
                  <a:schemeClr val="bg1"/>
                </a:solidFill>
              </a:rPr>
              <a:pPr/>
              <a:t>20</a:t>
            </a:fld>
            <a:endParaRPr lang="en-GB" dirty="0">
              <a:solidFill>
                <a:schemeClr val="bg1"/>
              </a:solidFill>
            </a:endParaRPr>
          </a:p>
        </p:txBody>
      </p:sp>
      <p:sp>
        <p:nvSpPr>
          <p:cNvPr id="10" name="Rectangle 9">
            <a:extLst>
              <a:ext uri="{FF2B5EF4-FFF2-40B4-BE49-F238E27FC236}">
                <a16:creationId xmlns:a16="http://schemas.microsoft.com/office/drawing/2014/main" id="{7759FED8-CD27-4A60-9186-172AAE5EBA01}"/>
              </a:ext>
            </a:extLst>
          </p:cNvPr>
          <p:cNvSpPr/>
          <p:nvPr/>
        </p:nvSpPr>
        <p:spPr>
          <a:xfrm>
            <a:off x="9315533" y="1443841"/>
            <a:ext cx="2876466" cy="3970318"/>
          </a:xfrm>
          <a:prstGeom prst="rect">
            <a:avLst/>
          </a:prstGeom>
          <a:solidFill>
            <a:srgbClr val="B7CFFF"/>
          </a:solidFill>
        </p:spPr>
        <p:txBody>
          <a:bodyPr wrap="square">
            <a:spAutoFit/>
          </a:bodyPr>
          <a:lstStyle/>
          <a:p>
            <a:pPr algn="ctr"/>
            <a:r>
              <a:rPr lang="en-GB" b="1" dirty="0">
                <a:ea typeface="Calibri" panose="020F0502020204030204" pitchFamily="34" charset="0"/>
              </a:rPr>
              <a:t>Toolkit development</a:t>
            </a:r>
            <a:endParaRPr lang="en-GB" dirty="0">
              <a:ea typeface="Calibri" panose="020F0502020204030204" pitchFamily="34" charset="0"/>
            </a:endParaRPr>
          </a:p>
          <a:p>
            <a:endParaRPr lang="en-GB" b="1" dirty="0"/>
          </a:p>
          <a:p>
            <a:pPr marL="285750" indent="-285750">
              <a:buFont typeface="Arial" panose="020B0604020202020204" pitchFamily="34" charset="0"/>
              <a:buChar char="•"/>
            </a:pPr>
            <a:r>
              <a:rPr lang="en-GB" dirty="0"/>
              <a:t>Four new toolkits will be taken through the National Effective Interventions Panel in January 2022</a:t>
            </a:r>
          </a:p>
          <a:p>
            <a:pPr marL="285750" indent="-285750">
              <a:buFont typeface="Arial" panose="020B0604020202020204" pitchFamily="34" charset="0"/>
              <a:buChar char="•"/>
            </a:pPr>
            <a:r>
              <a:rPr lang="en-GB" dirty="0"/>
              <a:t>If successful, they will join the Approved Suite of Probation Practitioner Toolkits and be made available in EQuiP from February onwards</a:t>
            </a:r>
            <a:endParaRPr lang="en-GB" b="1" dirty="0">
              <a:ea typeface="Calibri" panose="020F0502020204030204" pitchFamily="34" charset="0"/>
            </a:endParaRPr>
          </a:p>
        </p:txBody>
      </p:sp>
      <p:sp>
        <p:nvSpPr>
          <p:cNvPr id="3" name="Rectangle 2">
            <a:extLst>
              <a:ext uri="{FF2B5EF4-FFF2-40B4-BE49-F238E27FC236}">
                <a16:creationId xmlns:a16="http://schemas.microsoft.com/office/drawing/2014/main" id="{4E43443C-DCF5-463E-B583-BCE53D1CE428}"/>
              </a:ext>
            </a:extLst>
          </p:cNvPr>
          <p:cNvSpPr/>
          <p:nvPr/>
        </p:nvSpPr>
        <p:spPr>
          <a:xfrm>
            <a:off x="23681" y="725501"/>
            <a:ext cx="9291852" cy="5370701"/>
          </a:xfrm>
          <a:prstGeom prst="rect">
            <a:avLst/>
          </a:prstGeom>
        </p:spPr>
        <p:txBody>
          <a:bodyPr wrap="square">
            <a:spAutoFit/>
          </a:bodyPr>
          <a:lstStyle/>
          <a:p>
            <a:pPr>
              <a:tabLst>
                <a:tab pos="457200" algn="l"/>
              </a:tabLst>
            </a:pPr>
            <a:r>
              <a:rPr lang="en-GB" sz="2000" b="1" dirty="0">
                <a:solidFill>
                  <a:schemeClr val="accent1"/>
                </a:solidFill>
                <a:ea typeface="Calibri" panose="020F0502020204030204" pitchFamily="34" charset="0"/>
              </a:rPr>
              <a:t>Implementation up to December – preparation to deliver Approved Toolkits</a:t>
            </a:r>
            <a:endParaRPr lang="en-GB" sz="2000" dirty="0">
              <a:cs typeface="Calibri" panose="020F0502020204030204" pitchFamily="34" charset="0"/>
            </a:endParaRPr>
          </a:p>
          <a:p>
            <a:pPr marL="285750" lvl="0" indent="-285750">
              <a:buFont typeface="Arial" panose="020B0604020202020204" pitchFamily="34" charset="0"/>
              <a:buChar char="•"/>
              <a:tabLst>
                <a:tab pos="457200" algn="l"/>
              </a:tabLst>
            </a:pPr>
            <a:r>
              <a:rPr lang="en-GB" sz="1900" dirty="0">
                <a:cs typeface="Calibri" panose="020F0502020204030204" pitchFamily="34" charset="0"/>
              </a:rPr>
              <a:t>From January 2022 only delivery and recording of Approved Toolkits is supported</a:t>
            </a:r>
          </a:p>
          <a:p>
            <a:pPr marL="285750" lvl="0" indent="-285750">
              <a:buFont typeface="Arial" panose="020B0604020202020204" pitchFamily="34" charset="0"/>
              <a:buChar char="•"/>
              <a:tabLst>
                <a:tab pos="457200" algn="l"/>
              </a:tabLst>
            </a:pPr>
            <a:r>
              <a:rPr lang="en-GB" sz="1900" dirty="0">
                <a:cs typeface="Calibri" panose="020F0502020204030204" pitchFamily="34" charset="0"/>
              </a:rPr>
              <a:t>SPOs will need to ensure that, where relevant, probation practitioners are familiar with the Approved Suite of Probation Practitioner Toolkits and have undertaken any toolkit specific required familiarisation, briefing or training ahead of delivery</a:t>
            </a:r>
          </a:p>
          <a:p>
            <a:pPr marL="285750" lvl="0" indent="-285750">
              <a:buFont typeface="Arial" panose="020B0604020202020204" pitchFamily="34" charset="0"/>
              <a:buChar char="•"/>
              <a:tabLst>
                <a:tab pos="457200" algn="l"/>
              </a:tabLst>
            </a:pPr>
            <a:r>
              <a:rPr lang="en-GB" sz="1900" dirty="0">
                <a:cs typeface="Calibri" panose="020F0502020204030204" pitchFamily="34" charset="0"/>
              </a:rPr>
              <a:t>Each of the Approved Toolkits details what the learning opportunities for probation practitioners are and what is required ahead of delivery</a:t>
            </a:r>
          </a:p>
          <a:p>
            <a:pPr marL="285750" lvl="0" indent="-285750">
              <a:buFont typeface="Arial" panose="020B0604020202020204" pitchFamily="34" charset="0"/>
              <a:buChar char="•"/>
              <a:tabLst>
                <a:tab pos="457200" algn="l"/>
              </a:tabLst>
            </a:pPr>
            <a:r>
              <a:rPr lang="en-GB" sz="1900" dirty="0">
                <a:cs typeface="Calibri" panose="020F0502020204030204" pitchFamily="34" charset="0"/>
              </a:rPr>
              <a:t>These learning opportunities range from and include the following activities:</a:t>
            </a:r>
          </a:p>
          <a:p>
            <a:pPr marL="800100" lvl="1" indent="-342900">
              <a:buFont typeface="+mj-lt"/>
              <a:buAutoNum type="arabicPeriod"/>
              <a:tabLst>
                <a:tab pos="457200" algn="l"/>
              </a:tabLst>
            </a:pPr>
            <a:r>
              <a:rPr lang="en-GB" sz="1900" dirty="0">
                <a:cs typeface="Calibri" panose="020F0502020204030204" pitchFamily="34" charset="0"/>
              </a:rPr>
              <a:t>Undertaking manual familiarisation</a:t>
            </a:r>
          </a:p>
          <a:p>
            <a:pPr marL="800100" lvl="1" indent="-342900">
              <a:buFont typeface="+mj-lt"/>
              <a:buAutoNum type="arabicPeriod"/>
              <a:tabLst>
                <a:tab pos="457200" algn="l"/>
              </a:tabLst>
            </a:pPr>
            <a:r>
              <a:rPr lang="en-GB" sz="1900" dirty="0">
                <a:cs typeface="Calibri" panose="020F0502020204030204" pitchFamily="34" charset="0"/>
              </a:rPr>
              <a:t>Watching content / delivery related videos</a:t>
            </a:r>
          </a:p>
          <a:p>
            <a:pPr marL="800100" lvl="1" indent="-342900">
              <a:buFont typeface="+mj-lt"/>
              <a:buAutoNum type="arabicPeriod"/>
              <a:tabLst>
                <a:tab pos="457200" algn="l"/>
              </a:tabLst>
            </a:pPr>
            <a:r>
              <a:rPr lang="en-GB" sz="1900" dirty="0">
                <a:cs typeface="Calibri" panose="020F0502020204030204" pitchFamily="34" charset="0"/>
              </a:rPr>
              <a:t>Attending / watching a briefing event</a:t>
            </a:r>
          </a:p>
          <a:p>
            <a:pPr marL="800100" lvl="1" indent="-342900">
              <a:buFont typeface="+mj-lt"/>
              <a:buAutoNum type="arabicPeriod"/>
              <a:tabLst>
                <a:tab pos="457200" algn="l"/>
              </a:tabLst>
            </a:pPr>
            <a:r>
              <a:rPr lang="en-GB" sz="1900" dirty="0">
                <a:cs typeface="Calibri" panose="020F0502020204030204" pitchFamily="34" charset="0"/>
              </a:rPr>
              <a:t>E-learning</a:t>
            </a:r>
          </a:p>
          <a:p>
            <a:pPr marL="800100" lvl="1" indent="-342900">
              <a:buFont typeface="+mj-lt"/>
              <a:buAutoNum type="arabicPeriod"/>
              <a:tabLst>
                <a:tab pos="457200" algn="l"/>
              </a:tabLst>
            </a:pPr>
            <a:r>
              <a:rPr lang="en-GB" sz="1900" dirty="0">
                <a:cs typeface="Calibri" panose="020F0502020204030204" pitchFamily="34" charset="0"/>
              </a:rPr>
              <a:t>Practitioner workbook completion</a:t>
            </a:r>
          </a:p>
          <a:p>
            <a:pPr marL="800100" lvl="1" indent="-342900">
              <a:buFont typeface="+mj-lt"/>
              <a:buAutoNum type="arabicPeriod"/>
              <a:tabLst>
                <a:tab pos="457200" algn="l"/>
              </a:tabLst>
            </a:pPr>
            <a:r>
              <a:rPr lang="en-GB" sz="1900" dirty="0">
                <a:cs typeface="Calibri" panose="020F0502020204030204" pitchFamily="34" charset="0"/>
              </a:rPr>
              <a:t>Formalised / assessed training attendance</a:t>
            </a:r>
          </a:p>
          <a:p>
            <a:pPr lvl="1">
              <a:tabLst>
                <a:tab pos="457200" algn="l"/>
              </a:tabLst>
            </a:pPr>
            <a:endParaRPr lang="en-GB" sz="1900" dirty="0">
              <a:cs typeface="Calibri" panose="020F0502020204030204" pitchFamily="34" charset="0"/>
            </a:endParaRPr>
          </a:p>
          <a:p>
            <a:pPr lvl="0" algn="ctr">
              <a:tabLst>
                <a:tab pos="457200" algn="l"/>
              </a:tabLst>
            </a:pPr>
            <a:r>
              <a:rPr lang="en-GB" sz="1900" b="1" dirty="0">
                <a:solidFill>
                  <a:schemeClr val="accent1"/>
                </a:solidFill>
                <a:cs typeface="Calibri" panose="020F0502020204030204" pitchFamily="34" charset="0"/>
              </a:rPr>
              <a:t>For more information about what learning and development support is available for each Approved Toolkit within the Suite, please refer to the relevant Approved Toolkit’s manual / information within EQuiP</a:t>
            </a:r>
          </a:p>
        </p:txBody>
      </p:sp>
    </p:spTree>
    <p:extLst>
      <p:ext uri="{BB962C8B-B14F-4D97-AF65-F5344CB8AC3E}">
        <p14:creationId xmlns:p14="http://schemas.microsoft.com/office/powerpoint/2010/main" val="1668028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491564" y="304950"/>
            <a:ext cx="10743406" cy="630470"/>
          </a:xfrm>
        </p:spPr>
        <p:txBody>
          <a:bodyPr/>
          <a:lstStyle/>
          <a:p>
            <a:r>
              <a:rPr lang="en-GB" dirty="0"/>
              <a:t>New MAPPA learning available</a:t>
            </a:r>
          </a:p>
        </p:txBody>
      </p:sp>
      <p:sp>
        <p:nvSpPr>
          <p:cNvPr id="3" name="Content Placeholder 2">
            <a:extLst>
              <a:ext uri="{FF2B5EF4-FFF2-40B4-BE49-F238E27FC236}">
                <a16:creationId xmlns:a16="http://schemas.microsoft.com/office/drawing/2014/main" id="{CDEC7E55-3EB6-4375-82EF-1881CA5BB3D8}"/>
              </a:ext>
            </a:extLst>
          </p:cNvPr>
          <p:cNvSpPr>
            <a:spLocks noGrp="1"/>
          </p:cNvSpPr>
          <p:nvPr>
            <p:ph idx="1"/>
          </p:nvPr>
        </p:nvSpPr>
        <p:spPr>
          <a:xfrm>
            <a:off x="502450" y="1068385"/>
            <a:ext cx="7444127" cy="5386843"/>
          </a:xfrm>
        </p:spPr>
        <p:txBody>
          <a:bodyPr/>
          <a:lstStyle/>
          <a:p>
            <a:r>
              <a:rPr lang="en-GB" sz="2000" b="1" dirty="0">
                <a:solidFill>
                  <a:schemeClr val="accent1"/>
                </a:solidFill>
              </a:rPr>
              <a:t>New MAPPA – multi agency public protection arrangements – learning is now available on myLearning at: </a:t>
            </a:r>
            <a:r>
              <a:rPr lang="en-GB" sz="2000" dirty="0">
                <a:hlinkClick r:id="rId2"/>
              </a:rPr>
              <a:t>Enter your username and password (kineodns.com)</a:t>
            </a:r>
            <a:endParaRPr lang="en-GB" sz="2000" dirty="0"/>
          </a:p>
          <a:p>
            <a:endParaRPr lang="en-GB" sz="2000" b="1" dirty="0">
              <a:solidFill>
                <a:schemeClr val="accent1"/>
              </a:solidFill>
            </a:endParaRPr>
          </a:p>
          <a:p>
            <a:r>
              <a:rPr lang="en-GB" sz="2000" b="1" dirty="0">
                <a:solidFill>
                  <a:schemeClr val="accent1"/>
                </a:solidFill>
              </a:rPr>
              <a:t>Who should complete?</a:t>
            </a:r>
          </a:p>
          <a:p>
            <a:pPr marL="342900" indent="-342900">
              <a:buFont typeface="Arial" panose="020B0604020202020204" pitchFamily="34" charset="0"/>
              <a:buChar char="•"/>
            </a:pPr>
            <a:r>
              <a:rPr lang="en-GB" sz="2000" dirty="0"/>
              <a:t>Relevant to all legacy CRC staff working in sentence management and forms part of your transition learning</a:t>
            </a:r>
          </a:p>
          <a:p>
            <a:pPr marL="342900" indent="-342900">
              <a:buFont typeface="Arial" panose="020B0604020202020204" pitchFamily="34" charset="0"/>
              <a:buChar char="•"/>
            </a:pPr>
            <a:r>
              <a:rPr lang="en-GB" sz="2000" dirty="0"/>
              <a:t>Applicable to all practitioners and is of relevance to:</a:t>
            </a:r>
          </a:p>
          <a:p>
            <a:pPr marL="594900" lvl="1" indent="-342900"/>
            <a:r>
              <a:rPr lang="en-GB" sz="2000" dirty="0"/>
              <a:t>PQiPs:  trainee probation officers</a:t>
            </a:r>
          </a:p>
          <a:p>
            <a:pPr marL="594900" lvl="1" indent="-342900"/>
            <a:r>
              <a:rPr lang="en-GB" sz="2000" dirty="0"/>
              <a:t>NQOs</a:t>
            </a:r>
          </a:p>
          <a:p>
            <a:pPr marL="594900" lvl="1" indent="-342900"/>
            <a:r>
              <a:rPr lang="en-GB" sz="2000" dirty="0"/>
              <a:t>Those moving in to or returning to sentence management.  </a:t>
            </a:r>
          </a:p>
          <a:p>
            <a:pPr marL="342900" indent="-342900">
              <a:buFont typeface="Arial" panose="020B0604020202020204" pitchFamily="34" charset="0"/>
              <a:buChar char="•"/>
            </a:pPr>
            <a:r>
              <a:rPr lang="en-GB" sz="2000" dirty="0"/>
              <a:t>Also relevant as an up to date refresher for those already experienced in managing people on probation where MAPPA applies</a:t>
            </a:r>
          </a:p>
          <a:p>
            <a:pPr algn="ctr"/>
            <a:r>
              <a:rPr lang="en-GB" sz="2000" dirty="0">
                <a:hlinkClick r:id="rId3"/>
              </a:rPr>
              <a:t>Read the full article on the intranet</a:t>
            </a:r>
            <a:endParaRPr lang="en-GB" sz="2000" dirty="0"/>
          </a:p>
          <a:p>
            <a:endParaRPr lang="en-GB" sz="2000" dirty="0"/>
          </a:p>
          <a:p>
            <a:endParaRPr lang="en-GB" sz="2000" b="1" dirty="0"/>
          </a:p>
          <a:p>
            <a:endParaRPr lang="en-GB" sz="2000" dirty="0"/>
          </a:p>
          <a:p>
            <a:pPr marL="342900" indent="-342900">
              <a:buFont typeface="Arial" panose="020B0604020202020204" pitchFamily="34" charset="0"/>
              <a:buChar char="•"/>
            </a:pPr>
            <a:endParaRPr lang="en-GB" sz="2000" dirty="0"/>
          </a:p>
        </p:txBody>
      </p:sp>
      <p:sp>
        <p:nvSpPr>
          <p:cNvPr id="4" name="Slide Number Placeholder 3">
            <a:extLst>
              <a:ext uri="{FF2B5EF4-FFF2-40B4-BE49-F238E27FC236}">
                <a16:creationId xmlns:a16="http://schemas.microsoft.com/office/drawing/2014/main" id="{690CAE87-BED0-4E63-B264-B5D16F22D08D}"/>
              </a:ext>
            </a:extLst>
          </p:cNvPr>
          <p:cNvSpPr>
            <a:spLocks noGrp="1"/>
          </p:cNvSpPr>
          <p:nvPr>
            <p:ph type="sldNum" sz="quarter" idx="12"/>
          </p:nvPr>
        </p:nvSpPr>
        <p:spPr>
          <a:xfrm>
            <a:off x="11596687" y="6296257"/>
            <a:ext cx="441557" cy="365125"/>
          </a:xfrm>
        </p:spPr>
        <p:txBody>
          <a:bodyPr/>
          <a:lstStyle/>
          <a:p>
            <a:fld id="{6BA6D896-E1CD-4198-B852-D6590D56DF76}" type="slidenum">
              <a:rPr lang="en-GB" smtClean="0">
                <a:solidFill>
                  <a:schemeClr val="bg1"/>
                </a:solidFill>
              </a:rPr>
              <a:pPr/>
              <a:t>21</a:t>
            </a:fld>
            <a:endParaRPr lang="en-GB" dirty="0">
              <a:solidFill>
                <a:schemeClr val="bg1"/>
              </a:solidFill>
            </a:endParaRPr>
          </a:p>
        </p:txBody>
      </p:sp>
      <p:sp>
        <p:nvSpPr>
          <p:cNvPr id="5" name="Rectangle 4">
            <a:extLst>
              <a:ext uri="{FF2B5EF4-FFF2-40B4-BE49-F238E27FC236}">
                <a16:creationId xmlns:a16="http://schemas.microsoft.com/office/drawing/2014/main" id="{121448E5-C59A-427B-8247-211D5D811C71}"/>
              </a:ext>
            </a:extLst>
          </p:cNvPr>
          <p:cNvSpPr/>
          <p:nvPr/>
        </p:nvSpPr>
        <p:spPr>
          <a:xfrm>
            <a:off x="8169053" y="4360152"/>
            <a:ext cx="3646715" cy="1210199"/>
          </a:xfrm>
          <a:prstGeom prst="rect">
            <a:avLst/>
          </a:prstGeom>
          <a:noFill/>
          <a:ln>
            <a:noFill/>
            <a:extLst>
              <a:ext uri="{C807C97D-BFC1-408E-A445-0C87EB9F89A2}">
                <ask:lineSketchStyleProps xmlns:ask="http://schemas.microsoft.com/office/drawing/2018/sketchyshapes" sd="1219033472">
                  <a:custGeom>
                    <a:avLst/>
                    <a:gdLst>
                      <a:gd name="connsiteX0" fmla="*/ 0 w 3657599"/>
                      <a:gd name="connsiteY0" fmla="*/ 0 h 1384624"/>
                      <a:gd name="connsiteX1" fmla="*/ 485938 w 3657599"/>
                      <a:gd name="connsiteY1" fmla="*/ 0 h 1384624"/>
                      <a:gd name="connsiteX2" fmla="*/ 935300 w 3657599"/>
                      <a:gd name="connsiteY2" fmla="*/ 0 h 1384624"/>
                      <a:gd name="connsiteX3" fmla="*/ 1494390 w 3657599"/>
                      <a:gd name="connsiteY3" fmla="*/ 0 h 1384624"/>
                      <a:gd name="connsiteX4" fmla="*/ 2016905 w 3657599"/>
                      <a:gd name="connsiteY4" fmla="*/ 0 h 1384624"/>
                      <a:gd name="connsiteX5" fmla="*/ 2539419 w 3657599"/>
                      <a:gd name="connsiteY5" fmla="*/ 0 h 1384624"/>
                      <a:gd name="connsiteX6" fmla="*/ 3135085 w 3657599"/>
                      <a:gd name="connsiteY6" fmla="*/ 0 h 1384624"/>
                      <a:gd name="connsiteX7" fmla="*/ 3657599 w 3657599"/>
                      <a:gd name="connsiteY7" fmla="*/ 0 h 1384624"/>
                      <a:gd name="connsiteX8" fmla="*/ 3657599 w 3657599"/>
                      <a:gd name="connsiteY8" fmla="*/ 420003 h 1384624"/>
                      <a:gd name="connsiteX9" fmla="*/ 3657599 w 3657599"/>
                      <a:gd name="connsiteY9" fmla="*/ 895390 h 1384624"/>
                      <a:gd name="connsiteX10" fmla="*/ 3657599 w 3657599"/>
                      <a:gd name="connsiteY10" fmla="*/ 1384624 h 1384624"/>
                      <a:gd name="connsiteX11" fmla="*/ 3098509 w 3657599"/>
                      <a:gd name="connsiteY11" fmla="*/ 1384624 h 1384624"/>
                      <a:gd name="connsiteX12" fmla="*/ 2539419 w 3657599"/>
                      <a:gd name="connsiteY12" fmla="*/ 1384624 h 1384624"/>
                      <a:gd name="connsiteX13" fmla="*/ 1943753 w 3657599"/>
                      <a:gd name="connsiteY13" fmla="*/ 1384624 h 1384624"/>
                      <a:gd name="connsiteX14" fmla="*/ 1457814 w 3657599"/>
                      <a:gd name="connsiteY14" fmla="*/ 1384624 h 1384624"/>
                      <a:gd name="connsiteX15" fmla="*/ 862148 w 3657599"/>
                      <a:gd name="connsiteY15" fmla="*/ 1384624 h 1384624"/>
                      <a:gd name="connsiteX16" fmla="*/ 0 w 3657599"/>
                      <a:gd name="connsiteY16" fmla="*/ 1384624 h 1384624"/>
                      <a:gd name="connsiteX17" fmla="*/ 0 w 3657599"/>
                      <a:gd name="connsiteY17" fmla="*/ 964621 h 1384624"/>
                      <a:gd name="connsiteX18" fmla="*/ 0 w 3657599"/>
                      <a:gd name="connsiteY18" fmla="*/ 489234 h 1384624"/>
                      <a:gd name="connsiteX19" fmla="*/ 0 w 3657599"/>
                      <a:gd name="connsiteY19" fmla="*/ 0 h 138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57599" h="1384624" fill="none" extrusionOk="0">
                        <a:moveTo>
                          <a:pt x="0" y="0"/>
                        </a:moveTo>
                        <a:cubicBezTo>
                          <a:pt x="208472" y="-3870"/>
                          <a:pt x="361873" y="23875"/>
                          <a:pt x="485938" y="0"/>
                        </a:cubicBezTo>
                        <a:cubicBezTo>
                          <a:pt x="610003" y="-23875"/>
                          <a:pt x="792343" y="37341"/>
                          <a:pt x="935300" y="0"/>
                        </a:cubicBezTo>
                        <a:cubicBezTo>
                          <a:pt x="1078257" y="-37341"/>
                          <a:pt x="1295191" y="2742"/>
                          <a:pt x="1494390" y="0"/>
                        </a:cubicBezTo>
                        <a:cubicBezTo>
                          <a:pt x="1693589" y="-2742"/>
                          <a:pt x="1808630" y="4042"/>
                          <a:pt x="2016905" y="0"/>
                        </a:cubicBezTo>
                        <a:cubicBezTo>
                          <a:pt x="2225180" y="-4042"/>
                          <a:pt x="2420911" y="20924"/>
                          <a:pt x="2539419" y="0"/>
                        </a:cubicBezTo>
                        <a:cubicBezTo>
                          <a:pt x="2657927" y="-20924"/>
                          <a:pt x="2968369" y="7844"/>
                          <a:pt x="3135085" y="0"/>
                        </a:cubicBezTo>
                        <a:cubicBezTo>
                          <a:pt x="3301801" y="-7844"/>
                          <a:pt x="3540889" y="648"/>
                          <a:pt x="3657599" y="0"/>
                        </a:cubicBezTo>
                        <a:cubicBezTo>
                          <a:pt x="3682884" y="95955"/>
                          <a:pt x="3614229" y="260246"/>
                          <a:pt x="3657599" y="420003"/>
                        </a:cubicBezTo>
                        <a:cubicBezTo>
                          <a:pt x="3700969" y="579760"/>
                          <a:pt x="3617894" y="662048"/>
                          <a:pt x="3657599" y="895390"/>
                        </a:cubicBezTo>
                        <a:cubicBezTo>
                          <a:pt x="3697304" y="1128732"/>
                          <a:pt x="3653662" y="1259628"/>
                          <a:pt x="3657599" y="1384624"/>
                        </a:cubicBezTo>
                        <a:cubicBezTo>
                          <a:pt x="3432333" y="1448709"/>
                          <a:pt x="3256007" y="1318790"/>
                          <a:pt x="3098509" y="1384624"/>
                        </a:cubicBezTo>
                        <a:cubicBezTo>
                          <a:pt x="2941011" y="1450458"/>
                          <a:pt x="2794564" y="1372191"/>
                          <a:pt x="2539419" y="1384624"/>
                        </a:cubicBezTo>
                        <a:cubicBezTo>
                          <a:pt x="2284274" y="1397057"/>
                          <a:pt x="2227995" y="1318470"/>
                          <a:pt x="1943753" y="1384624"/>
                        </a:cubicBezTo>
                        <a:cubicBezTo>
                          <a:pt x="1659511" y="1450778"/>
                          <a:pt x="1690082" y="1354346"/>
                          <a:pt x="1457814" y="1384624"/>
                        </a:cubicBezTo>
                        <a:cubicBezTo>
                          <a:pt x="1225546" y="1414902"/>
                          <a:pt x="1148215" y="1361396"/>
                          <a:pt x="862148" y="1384624"/>
                        </a:cubicBezTo>
                        <a:cubicBezTo>
                          <a:pt x="576081" y="1407852"/>
                          <a:pt x="267185" y="1301136"/>
                          <a:pt x="0" y="1384624"/>
                        </a:cubicBezTo>
                        <a:cubicBezTo>
                          <a:pt x="-25674" y="1287432"/>
                          <a:pt x="9777" y="1142201"/>
                          <a:pt x="0" y="964621"/>
                        </a:cubicBezTo>
                        <a:cubicBezTo>
                          <a:pt x="-9777" y="787041"/>
                          <a:pt x="26005" y="602005"/>
                          <a:pt x="0" y="489234"/>
                        </a:cubicBezTo>
                        <a:cubicBezTo>
                          <a:pt x="-26005" y="376463"/>
                          <a:pt x="24199" y="216961"/>
                          <a:pt x="0" y="0"/>
                        </a:cubicBezTo>
                        <a:close/>
                      </a:path>
                      <a:path w="3657599" h="1384624" stroke="0" extrusionOk="0">
                        <a:moveTo>
                          <a:pt x="0" y="0"/>
                        </a:moveTo>
                        <a:cubicBezTo>
                          <a:pt x="240053" y="-53960"/>
                          <a:pt x="258559" y="6888"/>
                          <a:pt x="485938" y="0"/>
                        </a:cubicBezTo>
                        <a:cubicBezTo>
                          <a:pt x="713317" y="-6888"/>
                          <a:pt x="746104" y="35098"/>
                          <a:pt x="898724" y="0"/>
                        </a:cubicBezTo>
                        <a:cubicBezTo>
                          <a:pt x="1051344" y="-35098"/>
                          <a:pt x="1339605" y="21621"/>
                          <a:pt x="1494390" y="0"/>
                        </a:cubicBezTo>
                        <a:cubicBezTo>
                          <a:pt x="1649175" y="-21621"/>
                          <a:pt x="1752331" y="18593"/>
                          <a:pt x="1980329" y="0"/>
                        </a:cubicBezTo>
                        <a:cubicBezTo>
                          <a:pt x="2208327" y="-18593"/>
                          <a:pt x="2249324" y="27766"/>
                          <a:pt x="2466267" y="0"/>
                        </a:cubicBezTo>
                        <a:cubicBezTo>
                          <a:pt x="2683210" y="-27766"/>
                          <a:pt x="2814466" y="23587"/>
                          <a:pt x="3061933" y="0"/>
                        </a:cubicBezTo>
                        <a:cubicBezTo>
                          <a:pt x="3309400" y="-23587"/>
                          <a:pt x="3415913" y="25478"/>
                          <a:pt x="3657599" y="0"/>
                        </a:cubicBezTo>
                        <a:cubicBezTo>
                          <a:pt x="3658999" y="174773"/>
                          <a:pt x="3642711" y="275773"/>
                          <a:pt x="3657599" y="489234"/>
                        </a:cubicBezTo>
                        <a:cubicBezTo>
                          <a:pt x="3672487" y="702695"/>
                          <a:pt x="3612635" y="757382"/>
                          <a:pt x="3657599" y="923083"/>
                        </a:cubicBezTo>
                        <a:cubicBezTo>
                          <a:pt x="3702563" y="1088784"/>
                          <a:pt x="3654691" y="1214764"/>
                          <a:pt x="3657599" y="1384624"/>
                        </a:cubicBezTo>
                        <a:cubicBezTo>
                          <a:pt x="3503169" y="1425268"/>
                          <a:pt x="3250332" y="1337527"/>
                          <a:pt x="3135085" y="1384624"/>
                        </a:cubicBezTo>
                        <a:cubicBezTo>
                          <a:pt x="3019838" y="1431721"/>
                          <a:pt x="2864317" y="1375725"/>
                          <a:pt x="2649147" y="1384624"/>
                        </a:cubicBezTo>
                        <a:cubicBezTo>
                          <a:pt x="2433977" y="1393523"/>
                          <a:pt x="2206830" y="1383576"/>
                          <a:pt x="2053481" y="1384624"/>
                        </a:cubicBezTo>
                        <a:cubicBezTo>
                          <a:pt x="1900132" y="1385672"/>
                          <a:pt x="1699233" y="1375107"/>
                          <a:pt x="1457814" y="1384624"/>
                        </a:cubicBezTo>
                        <a:cubicBezTo>
                          <a:pt x="1216395" y="1394141"/>
                          <a:pt x="1146912" y="1349437"/>
                          <a:pt x="1008452" y="1384624"/>
                        </a:cubicBezTo>
                        <a:cubicBezTo>
                          <a:pt x="869992" y="1419811"/>
                          <a:pt x="656187" y="1358183"/>
                          <a:pt x="485938" y="1384624"/>
                        </a:cubicBezTo>
                        <a:cubicBezTo>
                          <a:pt x="315689" y="1411065"/>
                          <a:pt x="106216" y="1369170"/>
                          <a:pt x="0" y="1384624"/>
                        </a:cubicBezTo>
                        <a:cubicBezTo>
                          <a:pt x="-31973" y="1178343"/>
                          <a:pt x="51447" y="1121198"/>
                          <a:pt x="0" y="923083"/>
                        </a:cubicBezTo>
                        <a:cubicBezTo>
                          <a:pt x="-51447" y="724968"/>
                          <a:pt x="29033" y="669795"/>
                          <a:pt x="0" y="489234"/>
                        </a:cubicBezTo>
                        <a:cubicBezTo>
                          <a:pt x="-29033" y="308673"/>
                          <a:pt x="55345" y="10344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accent1"/>
                </a:solidFill>
              </a:rPr>
              <a:t>Top tip</a:t>
            </a:r>
          </a:p>
          <a:p>
            <a:pPr algn="ctr"/>
            <a:r>
              <a:rPr lang="en-GB" sz="2000" dirty="0">
                <a:solidFill>
                  <a:schemeClr val="tx1"/>
                </a:solidFill>
              </a:rPr>
              <a:t>Information on how to access myLearning can be found on the </a:t>
            </a:r>
            <a:r>
              <a:rPr lang="en-GB" sz="2000" dirty="0">
                <a:hlinkClick r:id="rId4"/>
              </a:rPr>
              <a:t>Probation Hub </a:t>
            </a:r>
            <a:endParaRPr lang="en-GB" sz="2000" dirty="0"/>
          </a:p>
        </p:txBody>
      </p:sp>
      <p:pic>
        <p:nvPicPr>
          <p:cNvPr id="8" name="Picture 7">
            <a:extLst>
              <a:ext uri="{FF2B5EF4-FFF2-40B4-BE49-F238E27FC236}">
                <a16:creationId xmlns:a16="http://schemas.microsoft.com/office/drawing/2014/main" id="{61209491-A168-4B6E-A077-BB18CA4114E4}"/>
              </a:ext>
            </a:extLst>
          </p:cNvPr>
          <p:cNvPicPr/>
          <p:nvPr/>
        </p:nvPicPr>
        <p:blipFill rotWithShape="1">
          <a:blip r:embed="rId5">
            <a:extLst>
              <a:ext uri="{28A0092B-C50C-407E-A947-70E740481C1C}">
                <a14:useLocalDpi xmlns:a14="http://schemas.microsoft.com/office/drawing/2010/main" val="0"/>
              </a:ext>
            </a:extLst>
          </a:blip>
          <a:srcRect l="5586" r="6021" b="16431"/>
          <a:stretch/>
        </p:blipFill>
        <p:spPr>
          <a:xfrm>
            <a:off x="8169053" y="196618"/>
            <a:ext cx="3520497" cy="1660684"/>
          </a:xfrm>
          <a:prstGeom prst="rect">
            <a:avLst/>
          </a:prstGeom>
          <a:ln>
            <a:noFill/>
          </a:ln>
          <a:effectLst/>
        </p:spPr>
      </p:pic>
      <p:pic>
        <p:nvPicPr>
          <p:cNvPr id="11" name="Picture 10" descr="“I found the course informative and well-structured the podcasts were my favourite.”&#10;“This is a go-to for any new starter to the probation service.”&#10;“I wish all training was so comprehensive.”&#10;Participant feedback&#10;">
            <a:extLst>
              <a:ext uri="{FF2B5EF4-FFF2-40B4-BE49-F238E27FC236}">
                <a16:creationId xmlns:a16="http://schemas.microsoft.com/office/drawing/2014/main" id="{4269B8CB-BFF0-42F6-A775-4BC69747B9A6}"/>
              </a:ext>
            </a:extLst>
          </p:cNvPr>
          <p:cNvPicPr/>
          <p:nvPr/>
        </p:nvPicPr>
        <p:blipFill rotWithShape="1">
          <a:blip r:embed="rId6">
            <a:extLst>
              <a:ext uri="{28A0092B-C50C-407E-A947-70E740481C1C}">
                <a14:useLocalDpi xmlns:a14="http://schemas.microsoft.com/office/drawing/2010/main" val="0"/>
              </a:ext>
            </a:extLst>
          </a:blip>
          <a:srcRect r="8480" b="22818"/>
          <a:stretch/>
        </p:blipFill>
        <p:spPr bwMode="auto">
          <a:xfrm>
            <a:off x="7946577" y="2091243"/>
            <a:ext cx="3982805" cy="2143299"/>
          </a:xfrm>
          <a:prstGeom prst="rect">
            <a:avLst/>
          </a:prstGeom>
          <a:noFill/>
          <a:effectLst/>
        </p:spPr>
      </p:pic>
    </p:spTree>
    <p:extLst>
      <p:ext uri="{BB962C8B-B14F-4D97-AF65-F5344CB8AC3E}">
        <p14:creationId xmlns:p14="http://schemas.microsoft.com/office/powerpoint/2010/main" val="1905309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612ADD-5995-4DA8-89FD-7A50CAFEDED6}"/>
              </a:ext>
            </a:extLst>
          </p:cNvPr>
          <p:cNvSpPr txBox="1">
            <a:spLocks/>
          </p:cNvSpPr>
          <p:nvPr/>
        </p:nvSpPr>
        <p:spPr>
          <a:xfrm>
            <a:off x="561165" y="373200"/>
            <a:ext cx="10515600" cy="7843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7030A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i="0" u="none" strike="noStrike" kern="1200" cap="none" spc="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t>New SEEDS2 learning available in January</a:t>
            </a:r>
          </a:p>
        </p:txBody>
      </p:sp>
      <p:sp>
        <p:nvSpPr>
          <p:cNvPr id="6" name="Content Placeholder 2">
            <a:extLst>
              <a:ext uri="{FF2B5EF4-FFF2-40B4-BE49-F238E27FC236}">
                <a16:creationId xmlns:a16="http://schemas.microsoft.com/office/drawing/2014/main" id="{4C14A99E-E94D-41EF-B691-43EC129EB276}"/>
              </a:ext>
            </a:extLst>
          </p:cNvPr>
          <p:cNvSpPr>
            <a:spLocks noGrp="1"/>
          </p:cNvSpPr>
          <p:nvPr>
            <p:ph idx="1"/>
          </p:nvPr>
        </p:nvSpPr>
        <p:spPr>
          <a:xfrm>
            <a:off x="794657" y="1175597"/>
            <a:ext cx="5183175" cy="5095111"/>
          </a:xfrm>
        </p:spPr>
        <p:txBody>
          <a:bodyPr>
            <a:normAutofit lnSpcReduction="10000"/>
          </a:bodyPr>
          <a:lstStyle/>
          <a:p>
            <a:r>
              <a:rPr lang="en-GB" sz="2000" b="1" dirty="0">
                <a:solidFill>
                  <a:schemeClr val="accent1"/>
                </a:solidFill>
              </a:rPr>
              <a:t>New SEEDS2 learning products from the Design Faculty launch in 2022</a:t>
            </a:r>
          </a:p>
          <a:p>
            <a:pPr marL="342900" indent="-342900">
              <a:buFont typeface="Arial" panose="020B0604020202020204" pitchFamily="34" charset="0"/>
              <a:buChar char="•"/>
            </a:pPr>
            <a:r>
              <a:rPr lang="en-GB" sz="2000" dirty="0"/>
              <a:t>These SEEDS2 learning products focus on the person centred and relational approaches that are key to our everyday interactions with staff and people on probation</a:t>
            </a:r>
          </a:p>
          <a:p>
            <a:pPr marL="342900" indent="-342900">
              <a:buFont typeface="Arial" panose="020B0604020202020204" pitchFamily="34" charset="0"/>
              <a:buChar char="•"/>
            </a:pPr>
            <a:r>
              <a:rPr lang="en-GB" sz="2000" dirty="0"/>
              <a:t>SEEDS2 for SPOs bookings open in January 2022 with delivery starting in March 2022</a:t>
            </a:r>
          </a:p>
          <a:p>
            <a:pPr marL="342900" indent="-342900">
              <a:buFont typeface="Arial" panose="020B0604020202020204" pitchFamily="34" charset="0"/>
              <a:buChar char="•"/>
            </a:pPr>
            <a:r>
              <a:rPr lang="en-GB" sz="2000" dirty="0"/>
              <a:t>Learning products for probation practitioners and senior managers / leaders will follow, meaning that SEEDS2 can be embedded across the organisation at all levels</a:t>
            </a:r>
          </a:p>
          <a:p>
            <a:pPr marL="342900" indent="-342900">
              <a:buFont typeface="Arial" panose="020B0604020202020204" pitchFamily="34" charset="0"/>
              <a:buChar char="•"/>
            </a:pPr>
            <a:r>
              <a:rPr lang="en-GB" sz="2000" dirty="0"/>
              <a:t>Further updates will be provided as each learning product launches</a:t>
            </a:r>
          </a:p>
        </p:txBody>
      </p:sp>
      <p:sp>
        <p:nvSpPr>
          <p:cNvPr id="2" name="Speech Bubble: Oval 1">
            <a:extLst>
              <a:ext uri="{FF2B5EF4-FFF2-40B4-BE49-F238E27FC236}">
                <a16:creationId xmlns:a16="http://schemas.microsoft.com/office/drawing/2014/main" id="{EBF91D16-D22C-47CB-8970-AD29FF3CDC52}"/>
              </a:ext>
            </a:extLst>
          </p:cNvPr>
          <p:cNvSpPr/>
          <p:nvPr/>
        </p:nvSpPr>
        <p:spPr>
          <a:xfrm>
            <a:off x="7151914" y="1077686"/>
            <a:ext cx="4245429" cy="4180113"/>
          </a:xfrm>
          <a:prstGeom prst="wedgeEllipseCallo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‘We live SEEDS2 every day – it’s the coat we wear.’</a:t>
            </a:r>
          </a:p>
          <a:p>
            <a:pPr algn="ctr"/>
            <a:endParaRPr lang="en-GB" sz="2400" dirty="0"/>
          </a:p>
          <a:p>
            <a:pPr algn="ctr"/>
            <a:r>
              <a:rPr lang="en-GB" sz="2400" dirty="0"/>
              <a:t>Sonia Flynn</a:t>
            </a:r>
          </a:p>
        </p:txBody>
      </p:sp>
      <p:sp>
        <p:nvSpPr>
          <p:cNvPr id="5" name="Slide Number Placeholder 3">
            <a:extLst>
              <a:ext uri="{FF2B5EF4-FFF2-40B4-BE49-F238E27FC236}">
                <a16:creationId xmlns:a16="http://schemas.microsoft.com/office/drawing/2014/main" id="{662634A0-E56C-48AF-848A-08426C5C542C}"/>
              </a:ext>
            </a:extLst>
          </p:cNvPr>
          <p:cNvSpPr txBox="1">
            <a:spLocks/>
          </p:cNvSpPr>
          <p:nvPr/>
        </p:nvSpPr>
        <p:spPr>
          <a:xfrm>
            <a:off x="11596687" y="6296257"/>
            <a:ext cx="44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A6D896-E1CD-4198-B852-D6590D56DF76}" type="slidenum">
              <a:rPr lang="en-GB" smtClean="0">
                <a:solidFill>
                  <a:schemeClr val="bg1"/>
                </a:solidFill>
              </a:rPr>
              <a:pPr/>
              <a:t>22</a:t>
            </a:fld>
            <a:endParaRPr lang="en-GB" dirty="0">
              <a:solidFill>
                <a:schemeClr val="bg1"/>
              </a:solidFill>
            </a:endParaRPr>
          </a:p>
        </p:txBody>
      </p:sp>
    </p:spTree>
    <p:custDataLst>
      <p:tags r:id="rId1"/>
    </p:custDataLst>
    <p:extLst>
      <p:ext uri="{BB962C8B-B14F-4D97-AF65-F5344CB8AC3E}">
        <p14:creationId xmlns:p14="http://schemas.microsoft.com/office/powerpoint/2010/main" val="1081538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E926F3-E15A-4B16-84FC-C83D81CD22C4}"/>
              </a:ext>
            </a:extLst>
          </p:cNvPr>
          <p:cNvSpPr/>
          <p:nvPr/>
        </p:nvSpPr>
        <p:spPr>
          <a:xfrm>
            <a:off x="8241143" y="2122043"/>
            <a:ext cx="3863423" cy="4013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accent1"/>
                </a:solidFill>
              </a:rPr>
              <a:t>Tuesday 4 January 2022</a:t>
            </a:r>
          </a:p>
          <a:p>
            <a:pPr algn="ctr"/>
            <a:r>
              <a:rPr lang="en-GB" sz="2000" dirty="0">
                <a:solidFill>
                  <a:schemeClr val="tx1"/>
                </a:solidFill>
              </a:rPr>
              <a:t>Next PQiP PSO Progression internal recruitment opens to all existing Probation Service Officers, with or without a degree, who have passed their probationary period</a:t>
            </a:r>
          </a:p>
          <a:p>
            <a:pPr algn="ctr"/>
            <a:endParaRPr lang="en-GB" sz="2000" dirty="0">
              <a:solidFill>
                <a:schemeClr val="tx1"/>
              </a:solidFill>
            </a:endParaRPr>
          </a:p>
          <a:p>
            <a:pPr algn="ctr"/>
            <a:r>
              <a:rPr lang="en-GB" sz="2000" b="1" dirty="0">
                <a:solidFill>
                  <a:schemeClr val="accent1"/>
                </a:solidFill>
              </a:rPr>
              <a:t>Monday 17 January 2022  </a:t>
            </a:r>
            <a:r>
              <a:rPr lang="en-GB" sz="2000" dirty="0">
                <a:solidFill>
                  <a:schemeClr val="tx1"/>
                </a:solidFill>
              </a:rPr>
              <a:t>Applications from all other internal staff with graduate degrees opens</a:t>
            </a:r>
            <a:endParaRPr lang="en-GB" sz="2000" u="sng" dirty="0">
              <a:solidFill>
                <a:schemeClr val="tx1"/>
              </a:solidFill>
            </a:endParaRPr>
          </a:p>
          <a:p>
            <a:endParaRPr lang="en-GB" sz="1600" dirty="0"/>
          </a:p>
        </p:txBody>
      </p:sp>
      <p:sp>
        <p:nvSpPr>
          <p:cNvPr id="3" name="Content Placeholder 2">
            <a:extLst>
              <a:ext uri="{FF2B5EF4-FFF2-40B4-BE49-F238E27FC236}">
                <a16:creationId xmlns:a16="http://schemas.microsoft.com/office/drawing/2014/main" id="{DB523BBA-0B6B-4728-A15F-301E9757B697}"/>
              </a:ext>
            </a:extLst>
          </p:cNvPr>
          <p:cNvSpPr>
            <a:spLocks noGrp="1"/>
          </p:cNvSpPr>
          <p:nvPr>
            <p:ph idx="1"/>
          </p:nvPr>
        </p:nvSpPr>
        <p:spPr>
          <a:xfrm>
            <a:off x="97972" y="686956"/>
            <a:ext cx="8098971" cy="6083956"/>
          </a:xfrm>
        </p:spPr>
        <p:txBody>
          <a:bodyPr/>
          <a:lstStyle/>
          <a:p>
            <a:pPr>
              <a:spcAft>
                <a:spcPts val="1200"/>
              </a:spcAft>
            </a:pPr>
            <a:r>
              <a:rPr lang="en-GB" sz="2000" b="1" dirty="0">
                <a:solidFill>
                  <a:schemeClr val="accent1"/>
                </a:solidFill>
              </a:rPr>
              <a:t>Find out whether training to be a probation officer is for you?  Join a December introductory webinar</a:t>
            </a:r>
          </a:p>
          <a:p>
            <a:pPr marL="342900" indent="-342900">
              <a:spcAft>
                <a:spcPts val="1200"/>
              </a:spcAft>
              <a:buFont typeface="Arial" panose="020B0604020202020204" pitchFamily="34" charset="0"/>
              <a:buChar char="•"/>
            </a:pPr>
            <a:r>
              <a:rPr lang="en-GB" sz="2000" dirty="0"/>
              <a:t>PQiP internal recruitment campaigns open in January</a:t>
            </a:r>
          </a:p>
          <a:p>
            <a:pPr marL="342900" indent="-342900">
              <a:spcAft>
                <a:spcPts val="1200"/>
              </a:spcAft>
              <a:buFont typeface="Arial" panose="020B0604020202020204" pitchFamily="34" charset="0"/>
              <a:buChar char="•"/>
            </a:pPr>
            <a:r>
              <a:rPr lang="en-GB" sz="2000" dirty="0"/>
              <a:t>In preparation we’re running a series of webinars in December to explain the different internal paths to becoming a trainee probation officer, and hints and tips to the application process</a:t>
            </a:r>
            <a:endParaRPr lang="en-GB" sz="2000" b="1" dirty="0"/>
          </a:p>
          <a:p>
            <a:r>
              <a:rPr lang="en-GB" sz="2000" b="1" dirty="0">
                <a:solidFill>
                  <a:schemeClr val="accent1"/>
                </a:solidFill>
              </a:rPr>
              <a:t>Introduction to becoming a trainee probation officer:  </a:t>
            </a:r>
            <a:r>
              <a:rPr lang="en-GB" sz="2000" dirty="0">
                <a:solidFill>
                  <a:schemeClr val="accent1"/>
                </a:solidFill>
              </a:rPr>
              <a:t>t</a:t>
            </a:r>
            <a:r>
              <a:rPr lang="en-GB" sz="2000" dirty="0"/>
              <a:t>wo identical sessions – you only need to attend one of them</a:t>
            </a:r>
          </a:p>
          <a:p>
            <a:pPr lvl="2"/>
            <a:r>
              <a:rPr lang="en-GB" sz="2000" dirty="0"/>
              <a:t>Wednesday 8 December – 9.30am to 10.30am – </a:t>
            </a:r>
            <a:r>
              <a:rPr lang="en-GB" sz="2000" u="sng" dirty="0">
                <a:hlinkClick r:id="rId2"/>
              </a:rPr>
              <a:t>click here to register</a:t>
            </a:r>
            <a:endParaRPr lang="en-GB" sz="2000" dirty="0"/>
          </a:p>
          <a:p>
            <a:pPr lvl="2"/>
            <a:r>
              <a:rPr lang="en-GB" sz="2000" dirty="0"/>
              <a:t>Thursday 9 December –  2pm to 3pm – </a:t>
            </a:r>
            <a:r>
              <a:rPr lang="en-GB" sz="2000" u="sng" dirty="0">
                <a:hlinkClick r:id="rId3"/>
              </a:rPr>
              <a:t>click here to register</a:t>
            </a:r>
            <a:endParaRPr lang="en-GB" sz="2000" u="sng" dirty="0"/>
          </a:p>
          <a:p>
            <a:pPr marL="0" lvl="1" indent="0">
              <a:buNone/>
            </a:pPr>
            <a:r>
              <a:rPr lang="en-GB" sz="2000" b="1" dirty="0">
                <a:solidFill>
                  <a:schemeClr val="accent1"/>
                </a:solidFill>
              </a:rPr>
              <a:t>Hints &amp; Tips to the PQiP application and interview process:  </a:t>
            </a:r>
            <a:r>
              <a:rPr lang="en-GB" sz="2000" dirty="0"/>
              <a:t>as above</a:t>
            </a:r>
          </a:p>
          <a:p>
            <a:pPr marL="537750" lvl="1" indent="-285750"/>
            <a:r>
              <a:rPr lang="en-GB" sz="2000" dirty="0"/>
              <a:t>Wednesday 15 December – 9.30 to 10.30am – </a:t>
            </a:r>
            <a:r>
              <a:rPr lang="en-GB" sz="2000" u="sng" dirty="0">
                <a:hlinkClick r:id="rId4"/>
              </a:rPr>
              <a:t>click here to register</a:t>
            </a:r>
            <a:endParaRPr lang="en-GB" sz="2000" dirty="0"/>
          </a:p>
          <a:p>
            <a:pPr marL="537750" lvl="1" indent="-285750"/>
            <a:r>
              <a:rPr lang="en-GB" sz="2000" dirty="0"/>
              <a:t>Thursday 16 December – 2pm to 3pm – </a:t>
            </a:r>
            <a:r>
              <a:rPr lang="en-GB" sz="2000" u="sng" dirty="0">
                <a:hlinkClick r:id="rId5"/>
              </a:rPr>
              <a:t>click here to register</a:t>
            </a:r>
            <a:r>
              <a:rPr lang="en-GB" sz="2000" dirty="0"/>
              <a:t> </a:t>
            </a:r>
          </a:p>
        </p:txBody>
      </p:sp>
      <p:sp>
        <p:nvSpPr>
          <p:cNvPr id="4" name="Slide Number Placeholder 3">
            <a:extLst>
              <a:ext uri="{FF2B5EF4-FFF2-40B4-BE49-F238E27FC236}">
                <a16:creationId xmlns:a16="http://schemas.microsoft.com/office/drawing/2014/main" id="{5F8E2396-05B5-40FC-9A5A-680F83E64003}"/>
              </a:ext>
            </a:extLst>
          </p:cNvPr>
          <p:cNvSpPr>
            <a:spLocks noGrp="1"/>
          </p:cNvSpPr>
          <p:nvPr>
            <p:ph type="sldNum" sz="quarter" idx="12"/>
          </p:nvPr>
        </p:nvSpPr>
        <p:spPr>
          <a:xfrm>
            <a:off x="11596687" y="6296257"/>
            <a:ext cx="497341" cy="365125"/>
          </a:xfrm>
        </p:spPr>
        <p:txBody>
          <a:bodyPr/>
          <a:lstStyle/>
          <a:p>
            <a:fld id="{6BA6D896-E1CD-4198-B852-D6590D56DF76}" type="slidenum">
              <a:rPr lang="en-GB" smtClean="0">
                <a:solidFill>
                  <a:schemeClr val="bg1"/>
                </a:solidFill>
              </a:rPr>
              <a:pPr/>
              <a:t>23</a:t>
            </a:fld>
            <a:endParaRPr lang="en-GB" dirty="0">
              <a:solidFill>
                <a:schemeClr val="bg1"/>
              </a:solidFill>
            </a:endParaRPr>
          </a:p>
        </p:txBody>
      </p:sp>
      <p:pic>
        <p:nvPicPr>
          <p:cNvPr id="7" name="Picture 6" descr="Graphical user interface&#10;&#10;Description automatically generated">
            <a:extLst>
              <a:ext uri="{FF2B5EF4-FFF2-40B4-BE49-F238E27FC236}">
                <a16:creationId xmlns:a16="http://schemas.microsoft.com/office/drawing/2014/main" id="{7D267948-5519-4BF3-B9F8-85E96884E14C}"/>
              </a:ext>
            </a:extLst>
          </p:cNvPr>
          <p:cNvPicPr>
            <a:picLocks noChangeAspect="1"/>
          </p:cNvPicPr>
          <p:nvPr/>
        </p:nvPicPr>
        <p:blipFill>
          <a:blip r:embed="rId6"/>
          <a:stretch>
            <a:fillRect/>
          </a:stretch>
        </p:blipFill>
        <p:spPr>
          <a:xfrm>
            <a:off x="8840953" y="175746"/>
            <a:ext cx="2663801" cy="1785872"/>
          </a:xfrm>
          <a:prstGeom prst="rect">
            <a:avLst/>
          </a:prstGeom>
          <a:effectLst/>
        </p:spPr>
      </p:pic>
      <p:sp>
        <p:nvSpPr>
          <p:cNvPr id="9" name="Title 8">
            <a:extLst>
              <a:ext uri="{FF2B5EF4-FFF2-40B4-BE49-F238E27FC236}">
                <a16:creationId xmlns:a16="http://schemas.microsoft.com/office/drawing/2014/main" id="{7BDDDEA9-3C8A-490A-B64C-7F291E4FF8A0}"/>
              </a:ext>
            </a:extLst>
          </p:cNvPr>
          <p:cNvSpPr>
            <a:spLocks noGrp="1"/>
          </p:cNvSpPr>
          <p:nvPr>
            <p:ph type="title"/>
          </p:nvPr>
        </p:nvSpPr>
        <p:spPr>
          <a:xfrm>
            <a:off x="65314" y="83838"/>
            <a:ext cx="10743406" cy="630470"/>
          </a:xfrm>
        </p:spPr>
        <p:txBody>
          <a:bodyPr/>
          <a:lstStyle/>
          <a:p>
            <a:r>
              <a:rPr lang="en-GB" dirty="0"/>
              <a:t>January PQiP internal recruitment campaign </a:t>
            </a:r>
          </a:p>
        </p:txBody>
      </p:sp>
    </p:spTree>
    <p:extLst>
      <p:ext uri="{BB962C8B-B14F-4D97-AF65-F5344CB8AC3E}">
        <p14:creationId xmlns:p14="http://schemas.microsoft.com/office/powerpoint/2010/main" val="1577012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2F982A-A4AC-44E6-BDED-7942FC5A000D}"/>
              </a:ext>
            </a:extLst>
          </p:cNvPr>
          <p:cNvSpPr>
            <a:spLocks noGrp="1"/>
          </p:cNvSpPr>
          <p:nvPr>
            <p:ph type="sldNum" sz="quarter" idx="10"/>
          </p:nvPr>
        </p:nvSpPr>
        <p:spPr>
          <a:xfrm>
            <a:off x="527051" y="6356351"/>
            <a:ext cx="1035049" cy="365125"/>
          </a:xfrm>
          <a:prstGeom prst="rect">
            <a:avLst/>
          </a:prstGeom>
        </p:spPr>
        <p:txBody>
          <a:bodyPr vert="horz" lIns="91440" tIns="45720" rIns="91440" bIns="45720" rtlCol="0" anchor="ctr"/>
          <a:lstStyle>
            <a:defPPr>
              <a:defRPr lang="en-US"/>
            </a:defPPr>
            <a:lvl1pPr marL="0" algn="l" defTabSz="914400" rtl="0" eaLnBrk="1" fontAlgn="auto" latinLnBrk="0" hangingPunct="1">
              <a:spcBef>
                <a:spcPts val="0"/>
              </a:spcBef>
              <a:spcAft>
                <a:spcPts val="0"/>
              </a:spcAft>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DA62C57-F68F-4167-9CC7-0D93D0D78B03}" type="slidenum">
              <a:rPr lang="en-GB" smtClean="0"/>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3" name="Rectangle 2">
            <a:extLst>
              <a:ext uri="{FF2B5EF4-FFF2-40B4-BE49-F238E27FC236}">
                <a16:creationId xmlns:a16="http://schemas.microsoft.com/office/drawing/2014/main" id="{8BDE2942-9A70-4B9B-8E36-B3CAC9AFEE1F}"/>
              </a:ext>
            </a:extLst>
          </p:cNvPr>
          <p:cNvSpPr/>
          <p:nvPr/>
        </p:nvSpPr>
        <p:spPr>
          <a:xfrm>
            <a:off x="0" y="704508"/>
            <a:ext cx="9154886" cy="6155531"/>
          </a:xfrm>
          <a:prstGeom prst="rect">
            <a:avLst/>
          </a:prstGeom>
        </p:spPr>
        <p:txBody>
          <a:bodyPr wrap="square">
            <a:spAutoFit/>
          </a:bodyPr>
          <a:lstStyle/>
          <a:p>
            <a:pPr marL="285750" indent="-285750" fontAlgn="base">
              <a:spcAft>
                <a:spcPts val="0"/>
              </a:spcAft>
              <a:buFont typeface="Arial" panose="020B0604020202020204" pitchFamily="34" charset="0"/>
              <a:buChar char="•"/>
            </a:pPr>
            <a:r>
              <a:rPr lang="en-GB" b="1" dirty="0">
                <a:solidFill>
                  <a:schemeClr val="accent1"/>
                </a:solidFill>
                <a:ea typeface="Times New Roman" panose="02020603050405020304" pitchFamily="18" charset="0"/>
              </a:rPr>
              <a:t>Going Forward into Employment (GFiE)</a:t>
            </a:r>
            <a:r>
              <a:rPr lang="en-GB" dirty="0">
                <a:solidFill>
                  <a:schemeClr val="accent1"/>
                </a:solidFill>
                <a:ea typeface="Times New Roman" panose="02020603050405020304" pitchFamily="18" charset="0"/>
              </a:rPr>
              <a:t> </a:t>
            </a:r>
            <a:r>
              <a:rPr lang="en-GB" dirty="0">
                <a:ea typeface="Times New Roman" panose="02020603050405020304" pitchFamily="18" charset="0"/>
              </a:rPr>
              <a:t>is a government endorsed employment scheme which offers opportunities for people on release from prison or under supervision in the community</a:t>
            </a:r>
          </a:p>
          <a:p>
            <a:pPr marL="285750" indent="-285750" fontAlgn="base">
              <a:spcAft>
                <a:spcPts val="0"/>
              </a:spcAft>
              <a:buFont typeface="Arial" panose="020B0604020202020204" pitchFamily="34" charset="0"/>
              <a:buChar char="•"/>
            </a:pPr>
            <a:r>
              <a:rPr lang="en-GB" dirty="0"/>
              <a:t>Since 2016, candidates have been placed in roles across the Civil Service	</a:t>
            </a:r>
            <a:endParaRPr lang="en-GB" dirty="0">
              <a:ea typeface="Times New Roman" panose="02020603050405020304" pitchFamily="18" charset="0"/>
            </a:endParaRPr>
          </a:p>
          <a:p>
            <a:pPr marL="285750" indent="-285750" fontAlgn="base">
              <a:spcAft>
                <a:spcPts val="0"/>
              </a:spcAft>
              <a:buFont typeface="Arial" panose="020B0604020202020204" pitchFamily="34" charset="0"/>
              <a:buChar char="•"/>
            </a:pPr>
            <a:r>
              <a:rPr lang="en-GB" dirty="0">
                <a:ea typeface="Times New Roman" panose="02020603050405020304" pitchFamily="18" charset="0"/>
              </a:rPr>
              <a:t>The Life Change Resourcing Team, MoJ People Group, can help you to directly recruit candidates with lived experience of the criminal justice sector, to roles that fit the following criteria:</a:t>
            </a:r>
          </a:p>
          <a:p>
            <a:pPr marL="1200150" lvl="2" indent="-285750" fontAlgn="base">
              <a:buFont typeface="Arial" panose="020B0604020202020204" pitchFamily="34" charset="0"/>
              <a:buChar char="•"/>
            </a:pPr>
            <a:r>
              <a:rPr lang="en-GB" dirty="0"/>
              <a:t>Graded at Probation Band 2 to 3, MoJ Band F to D or HMPPS Band 2 to 4</a:t>
            </a:r>
          </a:p>
          <a:p>
            <a:pPr marL="1200150" lvl="2" indent="-285750" fontAlgn="base">
              <a:buFont typeface="Arial" panose="020B0604020202020204" pitchFamily="34" charset="0"/>
              <a:buChar char="•"/>
            </a:pPr>
            <a:r>
              <a:rPr lang="en-GB" dirty="0"/>
              <a:t>Fixed term appointment for up to 24 months that can be made permanent after 12 months</a:t>
            </a:r>
          </a:p>
          <a:p>
            <a:pPr marL="1200150" lvl="2" indent="-285750" fontAlgn="base">
              <a:buFont typeface="Arial" panose="020B0604020202020204" pitchFamily="34" charset="0"/>
              <a:buChar char="•"/>
            </a:pPr>
            <a:r>
              <a:rPr lang="en-GB" dirty="0"/>
              <a:t>Not require National Security Clearance – CTC,SC,DV</a:t>
            </a:r>
          </a:p>
          <a:p>
            <a:pPr marL="1200150" lvl="2" indent="-285750" fontAlgn="base">
              <a:buFont typeface="Arial" panose="020B0604020202020204" pitchFamily="34" charset="0"/>
              <a:buChar char="•"/>
            </a:pPr>
            <a:r>
              <a:rPr lang="en-GB" dirty="0"/>
              <a:t>Approved and supported by the Business areas Deputy Director / Regional Probation Director</a:t>
            </a:r>
            <a:endParaRPr lang="en-GB" dirty="0">
              <a:solidFill>
                <a:srgbClr val="7030A0"/>
              </a:solidFill>
              <a:ea typeface="Times New Roman" panose="02020603050405020304" pitchFamily="18" charset="0"/>
            </a:endParaRPr>
          </a:p>
          <a:p>
            <a:pPr fontAlgn="base">
              <a:spcAft>
                <a:spcPts val="0"/>
              </a:spcAft>
            </a:pPr>
            <a:r>
              <a:rPr lang="en-GB" b="1" dirty="0">
                <a:solidFill>
                  <a:schemeClr val="accent1"/>
                </a:solidFill>
                <a:ea typeface="Times New Roman" panose="02020603050405020304" pitchFamily="18" charset="0"/>
              </a:rPr>
              <a:t>A quick and easy process</a:t>
            </a:r>
          </a:p>
          <a:p>
            <a:pPr marL="1200150" lvl="2" indent="-285750" fontAlgn="base">
              <a:buFont typeface="Arial" panose="020B0604020202020204" pitchFamily="34" charset="0"/>
              <a:buChar char="•"/>
            </a:pPr>
            <a:r>
              <a:rPr lang="en-GB" dirty="0"/>
              <a:t>Life Chance Resourcing Team, MoJ People Group, will manage the appointment of your successful candidate, including uploading vacancy / candidate details to Oleeo and commencing the vetting process, including Right to Work</a:t>
            </a:r>
            <a:endParaRPr lang="en-GB" b="1" dirty="0"/>
          </a:p>
          <a:p>
            <a:pPr marL="1200150" lvl="2" indent="-285750" fontAlgn="base">
              <a:buFont typeface="Arial" panose="020B0604020202020204" pitchFamily="34" charset="0"/>
              <a:buChar char="•"/>
            </a:pPr>
            <a:r>
              <a:rPr lang="en-GB" dirty="0"/>
              <a:t>New Futures Network (NFN), HMPPS, will advertise the vacancy, support candidates with applications and sift applications to provide you with a small pool of eligible candidates</a:t>
            </a:r>
          </a:p>
          <a:p>
            <a:pPr marL="285750" indent="-285750" fontAlgn="base">
              <a:buFont typeface="Arial" panose="020B0604020202020204" pitchFamily="34" charset="0"/>
              <a:buChar char="•"/>
            </a:pPr>
            <a:endParaRPr lang="en-GB" sz="1600" dirty="0"/>
          </a:p>
        </p:txBody>
      </p:sp>
      <p:pic>
        <p:nvPicPr>
          <p:cNvPr id="5" name="Picture 4">
            <a:extLst>
              <a:ext uri="{FF2B5EF4-FFF2-40B4-BE49-F238E27FC236}">
                <a16:creationId xmlns:a16="http://schemas.microsoft.com/office/drawing/2014/main" id="{1B393F7F-C98E-4F86-84DC-5F27D5529A75}"/>
              </a:ext>
            </a:extLst>
          </p:cNvPr>
          <p:cNvPicPr>
            <a:picLocks noChangeAspect="1"/>
          </p:cNvPicPr>
          <p:nvPr/>
        </p:nvPicPr>
        <p:blipFill>
          <a:blip r:embed="rId2"/>
          <a:stretch>
            <a:fillRect/>
          </a:stretch>
        </p:blipFill>
        <p:spPr>
          <a:xfrm>
            <a:off x="9250596" y="35540"/>
            <a:ext cx="2804258" cy="1467561"/>
          </a:xfrm>
          <a:prstGeom prst="rect">
            <a:avLst/>
          </a:prstGeom>
        </p:spPr>
      </p:pic>
      <p:sp>
        <p:nvSpPr>
          <p:cNvPr id="6" name="Rectangle 5">
            <a:extLst>
              <a:ext uri="{FF2B5EF4-FFF2-40B4-BE49-F238E27FC236}">
                <a16:creationId xmlns:a16="http://schemas.microsoft.com/office/drawing/2014/main" id="{7B5A3B2E-A071-486A-8136-59B40F721053}"/>
              </a:ext>
            </a:extLst>
          </p:cNvPr>
          <p:cNvSpPr/>
          <p:nvPr/>
        </p:nvSpPr>
        <p:spPr>
          <a:xfrm>
            <a:off x="9382489" y="1892035"/>
            <a:ext cx="2694135" cy="3416320"/>
          </a:xfrm>
          <a:prstGeom prst="rect">
            <a:avLst/>
          </a:prstGeom>
          <a:noFill/>
          <a:effectLst/>
        </p:spPr>
        <p:txBody>
          <a:bodyPr wrap="square">
            <a:spAutoFit/>
          </a:bodyPr>
          <a:lstStyle/>
          <a:p>
            <a:pPr lvl="0" algn="ctr" fontAlgn="base"/>
            <a:r>
              <a:rPr lang="en-GB" b="1" dirty="0">
                <a:solidFill>
                  <a:schemeClr val="accent1"/>
                </a:solidFill>
                <a:latin typeface="Arial" panose="020B0604020202020204" pitchFamily="34" charset="0"/>
                <a:ea typeface="Times New Roman" panose="02020603050405020304" pitchFamily="18" charset="0"/>
              </a:rPr>
              <a:t>Go to our new page on the </a:t>
            </a:r>
            <a:r>
              <a:rPr lang="en-GB" b="1" dirty="0">
                <a:solidFill>
                  <a:schemeClr val="accent1"/>
                </a:solidFill>
                <a:latin typeface="Arial" panose="020B06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Probation Hub </a:t>
            </a:r>
            <a:r>
              <a:rPr lang="en-GB" b="1" dirty="0">
                <a:solidFill>
                  <a:schemeClr val="accent1"/>
                </a:solidFill>
                <a:latin typeface="Arial" panose="020B0604020202020204" pitchFamily="34" charset="0"/>
                <a:ea typeface="Times New Roman" panose="02020603050405020304" pitchFamily="18" charset="0"/>
              </a:rPr>
              <a:t>for full details</a:t>
            </a:r>
          </a:p>
          <a:p>
            <a:pPr lvl="0" algn="ctr" fontAlgn="base"/>
            <a:r>
              <a:rPr lang="en-GB" b="1" dirty="0">
                <a:solidFill>
                  <a:schemeClr val="accent1"/>
                </a:solidFill>
                <a:latin typeface="Arial" panose="020B0604020202020204" pitchFamily="34" charset="0"/>
                <a:ea typeface="Times New Roman" panose="02020603050405020304" pitchFamily="18" charset="0"/>
              </a:rPr>
              <a:t>Any questions speak to Head of Life Chance Resourcing </a:t>
            </a:r>
            <a:r>
              <a:rPr lang="en-GB" b="1" dirty="0">
                <a:solidFill>
                  <a:schemeClr val="accent1"/>
                </a:solidFill>
                <a:latin typeface="Arial" panose="020B060402020202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Anthony.Andrews5@justice.gov.uk</a:t>
            </a:r>
            <a:r>
              <a:rPr lang="en-GB" b="1" dirty="0">
                <a:solidFill>
                  <a:schemeClr val="accent1"/>
                </a:solidFill>
                <a:latin typeface="Arial" panose="020B0604020202020204" pitchFamily="34" charset="0"/>
                <a:ea typeface="Times New Roman" panose="02020603050405020304" pitchFamily="18" charset="0"/>
              </a:rPr>
              <a:t> who will be happy to address any queries or talk through a role you’d like to fill</a:t>
            </a:r>
          </a:p>
        </p:txBody>
      </p:sp>
      <p:sp>
        <p:nvSpPr>
          <p:cNvPr id="11" name="Title 10">
            <a:extLst>
              <a:ext uri="{FF2B5EF4-FFF2-40B4-BE49-F238E27FC236}">
                <a16:creationId xmlns:a16="http://schemas.microsoft.com/office/drawing/2014/main" id="{F872E02D-8C70-4ABB-A485-1E494C33174F}"/>
              </a:ext>
            </a:extLst>
          </p:cNvPr>
          <p:cNvSpPr>
            <a:spLocks noGrp="1"/>
          </p:cNvSpPr>
          <p:nvPr>
            <p:ph type="title"/>
          </p:nvPr>
        </p:nvSpPr>
        <p:spPr>
          <a:xfrm>
            <a:off x="73937" y="114752"/>
            <a:ext cx="10743406" cy="630470"/>
          </a:xfrm>
        </p:spPr>
        <p:txBody>
          <a:bodyPr/>
          <a:lstStyle/>
          <a:p>
            <a:r>
              <a:rPr lang="en-GB" dirty="0"/>
              <a:t>Calling vacancy managers</a:t>
            </a:r>
          </a:p>
        </p:txBody>
      </p:sp>
      <p:sp>
        <p:nvSpPr>
          <p:cNvPr id="7" name="Slide Number Placeholder 3">
            <a:extLst>
              <a:ext uri="{FF2B5EF4-FFF2-40B4-BE49-F238E27FC236}">
                <a16:creationId xmlns:a16="http://schemas.microsoft.com/office/drawing/2014/main" id="{5982359B-941A-467B-A7CB-E307260F1A1B}"/>
              </a:ext>
            </a:extLst>
          </p:cNvPr>
          <p:cNvSpPr>
            <a:spLocks noGrp="1"/>
          </p:cNvSpPr>
          <p:nvPr>
            <p:ph type="sldNum" sz="quarter" idx="12"/>
          </p:nvPr>
        </p:nvSpPr>
        <p:spPr>
          <a:xfrm>
            <a:off x="11596687" y="6296257"/>
            <a:ext cx="441557" cy="365125"/>
          </a:xfrm>
        </p:spPr>
        <p:txBody>
          <a:bodyPr/>
          <a:lstStyle/>
          <a:p>
            <a:fld id="{6BA6D896-E1CD-4198-B852-D6590D56DF76}" type="slidenum">
              <a:rPr lang="en-GB" smtClean="0">
                <a:solidFill>
                  <a:schemeClr val="bg1"/>
                </a:solidFill>
              </a:rPr>
              <a:pPr/>
              <a:t>24</a:t>
            </a:fld>
            <a:endParaRPr lang="en-GB" dirty="0">
              <a:solidFill>
                <a:schemeClr val="bg1"/>
              </a:solidFill>
            </a:endParaRPr>
          </a:p>
        </p:txBody>
      </p:sp>
    </p:spTree>
    <p:extLst>
      <p:ext uri="{BB962C8B-B14F-4D97-AF65-F5344CB8AC3E}">
        <p14:creationId xmlns:p14="http://schemas.microsoft.com/office/powerpoint/2010/main" val="3022311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612ADD-5995-4DA8-89FD-7A50CAFEDED6}"/>
              </a:ext>
            </a:extLst>
          </p:cNvPr>
          <p:cNvSpPr txBox="1">
            <a:spLocks/>
          </p:cNvSpPr>
          <p:nvPr/>
        </p:nvSpPr>
        <p:spPr>
          <a:xfrm>
            <a:off x="169278" y="224171"/>
            <a:ext cx="10515600" cy="7843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7030A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Next steps </a:t>
            </a:r>
            <a:r>
              <a:rPr lang="en-GB" dirty="0">
                <a:solidFill>
                  <a:schemeClr val="accent1"/>
                </a:solidFill>
                <a:latin typeface="Arial" panose="020B0604020202020204" pitchFamily="34" charset="0"/>
                <a:cs typeface="Arial" panose="020B0604020202020204" pitchFamily="34" charset="0"/>
              </a:rPr>
              <a:t>for </a:t>
            </a:r>
            <a:r>
              <a:rPr kumimoji="0" lang="en-GB"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the Workforce Strategy – book your spot</a:t>
            </a:r>
          </a:p>
        </p:txBody>
      </p:sp>
      <p:sp>
        <p:nvSpPr>
          <p:cNvPr id="6" name="Content Placeholder 2">
            <a:extLst>
              <a:ext uri="{FF2B5EF4-FFF2-40B4-BE49-F238E27FC236}">
                <a16:creationId xmlns:a16="http://schemas.microsoft.com/office/drawing/2014/main" id="{4C14A99E-E94D-41EF-B691-43EC129EB276}"/>
              </a:ext>
            </a:extLst>
          </p:cNvPr>
          <p:cNvSpPr>
            <a:spLocks noGrp="1"/>
          </p:cNvSpPr>
          <p:nvPr>
            <p:ph idx="1"/>
          </p:nvPr>
        </p:nvSpPr>
        <p:spPr>
          <a:xfrm>
            <a:off x="270569" y="1030503"/>
            <a:ext cx="6848688" cy="5211171"/>
          </a:xfrm>
        </p:spPr>
        <p:txBody>
          <a:bodyPr>
            <a:normAutofit/>
          </a:bodyPr>
          <a:lstStyle/>
          <a:p>
            <a:r>
              <a:rPr lang="en-GB" sz="2000" b="1" dirty="0">
                <a:solidFill>
                  <a:schemeClr val="accent1"/>
                </a:solidFill>
              </a:rPr>
              <a:t>Get involved in setting our course</a:t>
            </a:r>
            <a:endParaRPr lang="en-GB" sz="2000" dirty="0">
              <a:solidFill>
                <a:schemeClr val="accent1"/>
              </a:solidFill>
            </a:endParaRPr>
          </a:p>
          <a:p>
            <a:pPr marL="342900" indent="-342900">
              <a:buFont typeface="Arial" panose="020B0604020202020204" pitchFamily="34" charset="0"/>
              <a:buChar char="•"/>
            </a:pPr>
            <a:r>
              <a:rPr lang="en-GB" sz="2000" dirty="0"/>
              <a:t>We need to make sure that our workforce strategy meets the needs of the organisation and our people, especially following unification and Covid-19  </a:t>
            </a:r>
          </a:p>
          <a:p>
            <a:pPr marL="342900" indent="-342900">
              <a:buFont typeface="Arial" panose="020B0604020202020204" pitchFamily="34" charset="0"/>
              <a:buChar char="•"/>
            </a:pPr>
            <a:r>
              <a:rPr lang="en-GB" sz="2000" dirty="0"/>
              <a:t>We’re inviting staff to get involved in setting our course and evaluating and updating the strategy by Summer 2022 taking us through until 2025</a:t>
            </a:r>
          </a:p>
          <a:p>
            <a:pPr marL="342900" indent="-342900">
              <a:buFont typeface="Arial" panose="020B0604020202020204" pitchFamily="34" charset="0"/>
              <a:buChar char="•"/>
            </a:pPr>
            <a:r>
              <a:rPr lang="en-GB" sz="2000" dirty="0"/>
              <a:t>There’ll be a couple of ways you can get involved including a short survey and workshops</a:t>
            </a:r>
          </a:p>
          <a:p>
            <a:pPr marL="342900" indent="-342900">
              <a:buFont typeface="Arial" panose="020B0604020202020204" pitchFamily="34" charset="0"/>
              <a:buChar char="•"/>
            </a:pPr>
            <a:r>
              <a:rPr lang="en-GB" sz="2000" dirty="0"/>
              <a:t>The workshops will take place in the new year and will be an opportunity to hear from people directly about the current challenges faced by our workforce and what the future challenges might be, so that we can make sure our strategy continues to focus on the right things</a:t>
            </a:r>
            <a:endParaRPr lang="en-GB" dirty="0"/>
          </a:p>
        </p:txBody>
      </p:sp>
      <p:sp>
        <p:nvSpPr>
          <p:cNvPr id="2" name="Rectangle 1">
            <a:extLst>
              <a:ext uri="{FF2B5EF4-FFF2-40B4-BE49-F238E27FC236}">
                <a16:creationId xmlns:a16="http://schemas.microsoft.com/office/drawing/2014/main" id="{1DE52198-3338-4EFD-94E6-DEA9D241A99E}"/>
              </a:ext>
            </a:extLst>
          </p:cNvPr>
          <p:cNvSpPr/>
          <p:nvPr/>
        </p:nvSpPr>
        <p:spPr>
          <a:xfrm>
            <a:off x="7511142" y="1008480"/>
            <a:ext cx="4294965" cy="4401205"/>
          </a:xfrm>
          <a:prstGeom prst="rect">
            <a:avLst/>
          </a:prstGeom>
        </p:spPr>
        <p:txBody>
          <a:bodyPr wrap="square">
            <a:spAutoFit/>
          </a:bodyPr>
          <a:lstStyle/>
          <a:p>
            <a:r>
              <a:rPr lang="en-GB" sz="2000" b="1" dirty="0">
                <a:solidFill>
                  <a:schemeClr val="accent1"/>
                </a:solidFill>
              </a:rPr>
              <a:t>Book your spot</a:t>
            </a:r>
            <a:endParaRPr lang="en-GB" sz="2000" dirty="0">
              <a:solidFill>
                <a:schemeClr val="accent1"/>
              </a:solidFill>
            </a:endParaRPr>
          </a:p>
          <a:p>
            <a:pPr marL="342900" indent="-342900">
              <a:buFont typeface="Arial" panose="020B0604020202020204" pitchFamily="34" charset="0"/>
              <a:buChar char="•"/>
            </a:pPr>
            <a:r>
              <a:rPr lang="en-GB" sz="2000" dirty="0"/>
              <a:t>If you’d like to take part in the workshops please check with your manager first and then send us an email at </a:t>
            </a:r>
            <a:r>
              <a:rPr lang="en-GB" sz="2000" u="sng" dirty="0">
                <a:hlinkClick r:id="rId4"/>
              </a:rPr>
              <a:t>probation.workforce@justice.gov.uk</a:t>
            </a:r>
            <a:endParaRPr lang="en-GB" sz="2000" dirty="0"/>
          </a:p>
          <a:p>
            <a:pPr marL="342900" indent="-342900">
              <a:buFont typeface="Arial" panose="020B0604020202020204" pitchFamily="34" charset="0"/>
              <a:buChar char="•"/>
            </a:pPr>
            <a:r>
              <a:rPr lang="en-GB" sz="2000" dirty="0"/>
              <a:t>Please ensure your email signature specifies your team </a:t>
            </a:r>
          </a:p>
          <a:p>
            <a:pPr marL="342900" indent="-342900">
              <a:buFont typeface="Arial" panose="020B0604020202020204" pitchFamily="34" charset="0"/>
              <a:buChar char="•"/>
            </a:pPr>
            <a:r>
              <a:rPr lang="en-GB" sz="2000" dirty="0"/>
              <a:t>We’ll come back to you with all the details</a:t>
            </a:r>
          </a:p>
          <a:p>
            <a:pPr marL="342900" indent="-342900">
              <a:buFont typeface="Arial" panose="020B0604020202020204" pitchFamily="34" charset="0"/>
              <a:buChar char="•"/>
            </a:pPr>
            <a:r>
              <a:rPr lang="en-GB" sz="2000" dirty="0"/>
              <a:t>Even if you just have a thought, question or suggestion, use the same mailbox to get in touch</a:t>
            </a:r>
          </a:p>
        </p:txBody>
      </p:sp>
      <p:sp>
        <p:nvSpPr>
          <p:cNvPr id="5" name="Slide Number Placeholder 3">
            <a:extLst>
              <a:ext uri="{FF2B5EF4-FFF2-40B4-BE49-F238E27FC236}">
                <a16:creationId xmlns:a16="http://schemas.microsoft.com/office/drawing/2014/main" id="{F38506B0-52E5-4FCB-AEDC-0DA5497FD9DF}"/>
              </a:ext>
            </a:extLst>
          </p:cNvPr>
          <p:cNvSpPr txBox="1">
            <a:spLocks/>
          </p:cNvSpPr>
          <p:nvPr/>
        </p:nvSpPr>
        <p:spPr>
          <a:xfrm>
            <a:off x="11596687" y="6296257"/>
            <a:ext cx="44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A6D896-E1CD-4198-B852-D6590D56DF76}" type="slidenum">
              <a:rPr lang="en-GB" smtClean="0">
                <a:solidFill>
                  <a:schemeClr val="bg1"/>
                </a:solidFill>
              </a:rPr>
              <a:pPr/>
              <a:t>25</a:t>
            </a:fld>
            <a:endParaRPr lang="en-GB" dirty="0">
              <a:solidFill>
                <a:schemeClr val="bg1"/>
              </a:solidFill>
            </a:endParaRPr>
          </a:p>
        </p:txBody>
      </p:sp>
    </p:spTree>
    <p:custDataLst>
      <p:tags r:id="rId1"/>
    </p:custDataLst>
    <p:extLst>
      <p:ext uri="{BB962C8B-B14F-4D97-AF65-F5344CB8AC3E}">
        <p14:creationId xmlns:p14="http://schemas.microsoft.com/office/powerpoint/2010/main" val="2997027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612ADD-5995-4DA8-89FD-7A50CAFEDED6}"/>
              </a:ext>
            </a:extLst>
          </p:cNvPr>
          <p:cNvSpPr txBox="1">
            <a:spLocks/>
          </p:cNvSpPr>
          <p:nvPr/>
        </p:nvSpPr>
        <p:spPr>
          <a:xfrm>
            <a:off x="0" y="47540"/>
            <a:ext cx="11478435" cy="7843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7030A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January webinars on Competency Based Framework ‘closing conversations’</a:t>
            </a:r>
          </a:p>
        </p:txBody>
      </p:sp>
      <p:sp>
        <p:nvSpPr>
          <p:cNvPr id="6" name="Content Placeholder 2">
            <a:extLst>
              <a:ext uri="{FF2B5EF4-FFF2-40B4-BE49-F238E27FC236}">
                <a16:creationId xmlns:a16="http://schemas.microsoft.com/office/drawing/2014/main" id="{4C14A99E-E94D-41EF-B691-43EC129EB276}"/>
              </a:ext>
            </a:extLst>
          </p:cNvPr>
          <p:cNvSpPr>
            <a:spLocks noGrp="1"/>
          </p:cNvSpPr>
          <p:nvPr>
            <p:ph idx="1"/>
          </p:nvPr>
        </p:nvSpPr>
        <p:spPr>
          <a:xfrm>
            <a:off x="186294" y="831849"/>
            <a:ext cx="6889420" cy="5795420"/>
          </a:xfrm>
        </p:spPr>
        <p:txBody>
          <a:bodyPr>
            <a:normAutofit fontScale="70000" lnSpcReduction="20000"/>
          </a:bodyPr>
          <a:lstStyle/>
          <a:p>
            <a:pPr marL="360000" indent="-342900">
              <a:spcBef>
                <a:spcPts val="600"/>
              </a:spcBef>
              <a:buFont typeface="Arial" panose="020B0604020202020204" pitchFamily="34" charset="0"/>
              <a:buChar char="•"/>
            </a:pPr>
            <a:r>
              <a:rPr lang="en-GB" sz="3200" dirty="0"/>
              <a:t>Entering the last phase of the trial year of the Competency Based Pay Progression Framework, or CBF </a:t>
            </a:r>
          </a:p>
          <a:p>
            <a:pPr marL="360000" indent="-342900">
              <a:spcBef>
                <a:spcPts val="600"/>
              </a:spcBef>
              <a:buFont typeface="Arial" panose="020B0604020202020204" pitchFamily="34" charset="0"/>
              <a:buChar char="•"/>
            </a:pPr>
            <a:r>
              <a:rPr lang="en-GB" sz="3200" dirty="0"/>
              <a:t>‘All staff sessions’ taking place to support preparations for ‘closing conversations’ between employees and line managers;  follow the links below to join the events:</a:t>
            </a:r>
          </a:p>
          <a:p>
            <a:pPr marL="864000" lvl="2" indent="-342900">
              <a:spcBef>
                <a:spcPts val="600"/>
              </a:spcBef>
            </a:pPr>
            <a:r>
              <a:rPr lang="en-GB" sz="3200" u="sng" dirty="0">
                <a:hlinkClick r:id="rId4"/>
              </a:rPr>
              <a:t>January 13th CBF session</a:t>
            </a:r>
            <a:endParaRPr lang="en-GB" sz="3200" dirty="0"/>
          </a:p>
          <a:p>
            <a:pPr marL="846900" lvl="2" indent="-342900"/>
            <a:r>
              <a:rPr lang="en-GB" sz="3200" u="sng" dirty="0">
                <a:hlinkClick r:id="rId5"/>
              </a:rPr>
              <a:t>January 18th CBF session</a:t>
            </a:r>
            <a:endParaRPr lang="en-GB" sz="3200" u="sng" dirty="0"/>
          </a:p>
          <a:p>
            <a:r>
              <a:rPr lang="en-GB" sz="3200" b="1" dirty="0">
                <a:solidFill>
                  <a:schemeClr val="accent1"/>
                </a:solidFill>
                <a:ea typeface="Arial" panose="020B0604020202020204" pitchFamily="34" charset="0"/>
              </a:rPr>
              <a:t>A reminder</a:t>
            </a:r>
            <a:endParaRPr lang="en-GB" sz="3200" dirty="0">
              <a:solidFill>
                <a:schemeClr val="accent1"/>
              </a:solidFill>
              <a:ea typeface="Arial" panose="020B0604020202020204" pitchFamily="34" charset="0"/>
            </a:endParaRPr>
          </a:p>
          <a:p>
            <a:pPr marL="285750" indent="-285750">
              <a:buFont typeface="Arial" panose="020B0604020202020204" pitchFamily="34" charset="0"/>
              <a:buChar char="•"/>
            </a:pPr>
            <a:r>
              <a:rPr lang="en-GB" sz="3200" dirty="0">
                <a:solidFill>
                  <a:prstClr val="black"/>
                </a:solidFill>
                <a:ea typeface="Arial" panose="020B0604020202020204" pitchFamily="34" charset="0"/>
              </a:rPr>
              <a:t>The CBF is for all staff on Probation Service terms and conditions, regardless of whether you are former NPS staff, former CRC staff or new joiners</a:t>
            </a:r>
          </a:p>
          <a:p>
            <a:pPr marL="285750" indent="-285750">
              <a:buFont typeface="Arial" panose="020B0604020202020204" pitchFamily="34" charset="0"/>
              <a:buChar char="•"/>
            </a:pPr>
            <a:r>
              <a:rPr lang="en-GB" sz="3200" dirty="0">
                <a:solidFill>
                  <a:prstClr val="black"/>
                </a:solidFill>
                <a:ea typeface="Arial" panose="020B0604020202020204" pitchFamily="34" charset="0"/>
              </a:rPr>
              <a:t>This is a process to move you through your pay band, it is not required of staff who are already at the top of their pay band – although it is recommended that you engage with the CBF this year in case you need to use it in future</a:t>
            </a:r>
            <a:endParaRPr lang="en-GB" sz="3200" dirty="0"/>
          </a:p>
          <a:p>
            <a:pPr lvl="0">
              <a:spcBef>
                <a:spcPts val="600"/>
              </a:spcBef>
            </a:pPr>
            <a:endParaRPr lang="en-GB" sz="1600" dirty="0">
              <a:solidFill>
                <a:prstClr val="black"/>
              </a:solidFill>
            </a:endParaRPr>
          </a:p>
        </p:txBody>
      </p:sp>
      <p:pic>
        <p:nvPicPr>
          <p:cNvPr id="7" name="Picture 6">
            <a:extLst>
              <a:ext uri="{FF2B5EF4-FFF2-40B4-BE49-F238E27FC236}">
                <a16:creationId xmlns:a16="http://schemas.microsoft.com/office/drawing/2014/main" id="{D949085F-1765-4444-B6FE-6F7A05295188}"/>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7075714" y="1881328"/>
            <a:ext cx="4918135" cy="2306320"/>
          </a:xfrm>
          <a:prstGeom prst="rect">
            <a:avLst/>
          </a:prstGeom>
        </p:spPr>
      </p:pic>
      <p:sp>
        <p:nvSpPr>
          <p:cNvPr id="3" name="TextBox 2">
            <a:extLst>
              <a:ext uri="{FF2B5EF4-FFF2-40B4-BE49-F238E27FC236}">
                <a16:creationId xmlns:a16="http://schemas.microsoft.com/office/drawing/2014/main" id="{D2A4A2F6-8C5E-4157-9B3F-A0C6CC328361}"/>
              </a:ext>
            </a:extLst>
          </p:cNvPr>
          <p:cNvSpPr txBox="1"/>
          <p:nvPr/>
        </p:nvSpPr>
        <p:spPr>
          <a:xfrm>
            <a:off x="7076151" y="4395136"/>
            <a:ext cx="4929555" cy="369332"/>
          </a:xfrm>
          <a:prstGeom prst="rect">
            <a:avLst/>
          </a:prstGeom>
          <a:noFill/>
        </p:spPr>
        <p:txBody>
          <a:bodyPr wrap="none" rtlCol="0">
            <a:spAutoFit/>
          </a:bodyPr>
          <a:lstStyle/>
          <a:p>
            <a:r>
              <a:rPr lang="en-GB" dirty="0">
                <a:hlinkClick r:id="rId7"/>
              </a:rPr>
              <a:t>For more information on the CBF go to myHub</a:t>
            </a:r>
            <a:endParaRPr lang="en-GB" dirty="0"/>
          </a:p>
        </p:txBody>
      </p:sp>
      <p:sp>
        <p:nvSpPr>
          <p:cNvPr id="8" name="Slide Number Placeholder 3">
            <a:extLst>
              <a:ext uri="{FF2B5EF4-FFF2-40B4-BE49-F238E27FC236}">
                <a16:creationId xmlns:a16="http://schemas.microsoft.com/office/drawing/2014/main" id="{56D4F9E2-0353-4B3D-A5D0-178824DC6D3D}"/>
              </a:ext>
            </a:extLst>
          </p:cNvPr>
          <p:cNvSpPr txBox="1">
            <a:spLocks/>
          </p:cNvSpPr>
          <p:nvPr/>
        </p:nvSpPr>
        <p:spPr>
          <a:xfrm>
            <a:off x="11596687" y="6296257"/>
            <a:ext cx="4415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A6D896-E1CD-4198-B852-D6590D56DF76}" type="slidenum">
              <a:rPr lang="en-GB" smtClean="0">
                <a:solidFill>
                  <a:schemeClr val="bg1"/>
                </a:solidFill>
              </a:rPr>
              <a:pPr/>
              <a:t>26</a:t>
            </a:fld>
            <a:endParaRPr lang="en-GB" dirty="0">
              <a:solidFill>
                <a:schemeClr val="bg1"/>
              </a:solidFill>
            </a:endParaRPr>
          </a:p>
        </p:txBody>
      </p:sp>
    </p:spTree>
    <p:custDataLst>
      <p:tags r:id="rId1"/>
    </p:custDataLst>
    <p:extLst>
      <p:ext uri="{BB962C8B-B14F-4D97-AF65-F5344CB8AC3E}">
        <p14:creationId xmlns:p14="http://schemas.microsoft.com/office/powerpoint/2010/main" val="1253286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CAF4B-9995-4B3C-B7E6-95538110D661}"/>
              </a:ext>
            </a:extLst>
          </p:cNvPr>
          <p:cNvSpPr>
            <a:spLocks noGrp="1"/>
          </p:cNvSpPr>
          <p:nvPr>
            <p:ph type="title"/>
          </p:nvPr>
        </p:nvSpPr>
        <p:spPr>
          <a:xfrm>
            <a:off x="588741" y="440966"/>
            <a:ext cx="10743406" cy="630470"/>
          </a:xfrm>
        </p:spPr>
        <p:txBody>
          <a:bodyPr/>
          <a:lstStyle/>
          <a:p>
            <a:r>
              <a:rPr lang="en-GB" dirty="0"/>
              <a:t>[</a:t>
            </a:r>
            <a:r>
              <a:rPr lang="en-GB" dirty="0">
                <a:highlight>
                  <a:srgbClr val="FFFF00"/>
                </a:highlight>
              </a:rPr>
              <a:t>Region</a:t>
            </a:r>
            <a:r>
              <a:rPr lang="en-GB" dirty="0"/>
              <a:t>] December area/s of focus </a:t>
            </a:r>
          </a:p>
        </p:txBody>
      </p:sp>
      <p:sp>
        <p:nvSpPr>
          <p:cNvPr id="9" name="Content Placeholder 2">
            <a:extLst>
              <a:ext uri="{FF2B5EF4-FFF2-40B4-BE49-F238E27FC236}">
                <a16:creationId xmlns:a16="http://schemas.microsoft.com/office/drawing/2014/main" id="{B6A1BAEC-23C6-4C69-AA22-9D2044A1A24E}"/>
              </a:ext>
            </a:extLst>
          </p:cNvPr>
          <p:cNvSpPr>
            <a:spLocks noGrp="1"/>
          </p:cNvSpPr>
          <p:nvPr>
            <p:ph idx="1"/>
          </p:nvPr>
        </p:nvSpPr>
        <p:spPr>
          <a:xfrm>
            <a:off x="716757" y="1334400"/>
            <a:ext cx="10742400" cy="4351338"/>
          </a:xfrm>
        </p:spPr>
        <p:txBody>
          <a:bodyPr/>
          <a:lstStyle/>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endParaRPr lang="en-GB" sz="2000" dirty="0"/>
          </a:p>
        </p:txBody>
      </p:sp>
      <p:sp>
        <p:nvSpPr>
          <p:cNvPr id="3" name="Slide Number Placeholder 2">
            <a:extLst>
              <a:ext uri="{FF2B5EF4-FFF2-40B4-BE49-F238E27FC236}">
                <a16:creationId xmlns:a16="http://schemas.microsoft.com/office/drawing/2014/main" id="{58704E2C-115B-40C6-9010-70291FE9F615}"/>
              </a:ext>
            </a:extLst>
          </p:cNvPr>
          <p:cNvSpPr>
            <a:spLocks noGrp="1"/>
          </p:cNvSpPr>
          <p:nvPr>
            <p:ph type="sldNum" sz="quarter" idx="12"/>
          </p:nvPr>
        </p:nvSpPr>
        <p:spPr>
          <a:xfrm>
            <a:off x="11596687" y="6296257"/>
            <a:ext cx="471488" cy="365125"/>
          </a:xfrm>
        </p:spPr>
        <p:txBody>
          <a:bodyPr/>
          <a:lstStyle/>
          <a:p>
            <a:fld id="{6BA6D896-E1CD-4198-B852-D6590D56DF76}" type="slidenum">
              <a:rPr lang="en-GB" smtClean="0">
                <a:solidFill>
                  <a:schemeClr val="bg1"/>
                </a:solidFill>
              </a:rPr>
              <a:pPr/>
              <a:t>27</a:t>
            </a:fld>
            <a:endParaRPr lang="en-GB" dirty="0">
              <a:solidFill>
                <a:schemeClr val="bg1"/>
              </a:solidFill>
            </a:endParaRPr>
          </a:p>
        </p:txBody>
      </p:sp>
    </p:spTree>
    <p:extLst>
      <p:ext uri="{BB962C8B-B14F-4D97-AF65-F5344CB8AC3E}">
        <p14:creationId xmlns:p14="http://schemas.microsoft.com/office/powerpoint/2010/main" val="285484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634461" y="514118"/>
            <a:ext cx="10743406" cy="630470"/>
          </a:xfrm>
        </p:spPr>
        <p:txBody>
          <a:bodyPr/>
          <a:lstStyle/>
          <a:p>
            <a:r>
              <a:rPr lang="en-GB" dirty="0"/>
              <a:t>Team December deliverables </a:t>
            </a:r>
          </a:p>
        </p:txBody>
      </p:sp>
      <p:sp>
        <p:nvSpPr>
          <p:cNvPr id="7" name="Content Placeholder 2">
            <a:extLst>
              <a:ext uri="{FF2B5EF4-FFF2-40B4-BE49-F238E27FC236}">
                <a16:creationId xmlns:a16="http://schemas.microsoft.com/office/drawing/2014/main" id="{296C8096-53CC-4313-9F1D-671A679A7428}"/>
              </a:ext>
            </a:extLst>
          </p:cNvPr>
          <p:cNvSpPr>
            <a:spLocks noGrp="1"/>
          </p:cNvSpPr>
          <p:nvPr>
            <p:ph idx="1"/>
          </p:nvPr>
        </p:nvSpPr>
        <p:spPr>
          <a:xfrm>
            <a:off x="716757" y="1334400"/>
            <a:ext cx="10742400" cy="4351338"/>
          </a:xfrm>
        </p:spPr>
        <p:txBody>
          <a:bodyPr/>
          <a:lstStyle/>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endParaRPr lang="en-GB" sz="2000" dirty="0"/>
          </a:p>
          <a:p>
            <a:endParaRPr lang="en-GB" sz="2000" dirty="0"/>
          </a:p>
          <a:p>
            <a:endParaRPr lang="en-GB" dirty="0"/>
          </a:p>
        </p:txBody>
      </p:sp>
      <p:sp>
        <p:nvSpPr>
          <p:cNvPr id="3" name="Slide Number Placeholder 2">
            <a:extLst>
              <a:ext uri="{FF2B5EF4-FFF2-40B4-BE49-F238E27FC236}">
                <a16:creationId xmlns:a16="http://schemas.microsoft.com/office/drawing/2014/main" id="{A7A77DB7-CF2A-47D7-84F3-849BD237221B}"/>
              </a:ext>
            </a:extLst>
          </p:cNvPr>
          <p:cNvSpPr>
            <a:spLocks noGrp="1"/>
          </p:cNvSpPr>
          <p:nvPr>
            <p:ph type="sldNum" sz="quarter" idx="12"/>
          </p:nvPr>
        </p:nvSpPr>
        <p:spPr>
          <a:xfrm>
            <a:off x="11596687" y="6296257"/>
            <a:ext cx="442913" cy="365125"/>
          </a:xfrm>
        </p:spPr>
        <p:txBody>
          <a:bodyPr/>
          <a:lstStyle/>
          <a:p>
            <a:fld id="{6BA6D896-E1CD-4198-B852-D6590D56DF76}" type="slidenum">
              <a:rPr lang="en-GB" smtClean="0">
                <a:solidFill>
                  <a:schemeClr val="bg1"/>
                </a:solidFill>
              </a:rPr>
              <a:pPr/>
              <a:t>28</a:t>
            </a:fld>
            <a:endParaRPr lang="en-GB" dirty="0">
              <a:solidFill>
                <a:schemeClr val="bg1"/>
              </a:solidFill>
            </a:endParaRPr>
          </a:p>
        </p:txBody>
      </p:sp>
    </p:spTree>
    <p:extLst>
      <p:ext uri="{BB962C8B-B14F-4D97-AF65-F5344CB8AC3E}">
        <p14:creationId xmlns:p14="http://schemas.microsoft.com/office/powerpoint/2010/main" val="1474935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p:txBody>
          <a:bodyPr/>
          <a:lstStyle/>
          <a:p>
            <a:r>
              <a:rPr lang="en-GB" dirty="0"/>
              <a:t>Team discussion </a:t>
            </a:r>
          </a:p>
        </p:txBody>
      </p:sp>
      <p:graphicFrame>
        <p:nvGraphicFramePr>
          <p:cNvPr id="7" name="Diagram 6">
            <a:extLst>
              <a:ext uri="{FF2B5EF4-FFF2-40B4-BE49-F238E27FC236}">
                <a16:creationId xmlns:a16="http://schemas.microsoft.com/office/drawing/2014/main" id="{19877240-296E-43A1-8B35-3F3FC1BF4E6E}"/>
              </a:ext>
            </a:extLst>
          </p:cNvPr>
          <p:cNvGraphicFramePr/>
          <p:nvPr>
            <p:extLst>
              <p:ext uri="{D42A27DB-BD31-4B8C-83A1-F6EECF244321}">
                <p14:modId xmlns:p14="http://schemas.microsoft.com/office/powerpoint/2010/main" val="891144246"/>
              </p:ext>
            </p:extLst>
          </p:nvPr>
        </p:nvGraphicFramePr>
        <p:xfrm>
          <a:off x="222421" y="1476375"/>
          <a:ext cx="11784521" cy="450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DECCD452-00A5-4D52-BD06-EE822610B48E}"/>
              </a:ext>
            </a:extLst>
          </p:cNvPr>
          <p:cNvSpPr>
            <a:spLocks noGrp="1"/>
          </p:cNvSpPr>
          <p:nvPr>
            <p:ph type="sldNum" sz="quarter" idx="12"/>
          </p:nvPr>
        </p:nvSpPr>
        <p:spPr>
          <a:xfrm>
            <a:off x="11596687" y="6296257"/>
            <a:ext cx="528638" cy="365125"/>
          </a:xfrm>
        </p:spPr>
        <p:txBody>
          <a:bodyPr/>
          <a:lstStyle/>
          <a:p>
            <a:fld id="{6BA6D896-E1CD-4198-B852-D6590D56DF76}" type="slidenum">
              <a:rPr lang="en-GB" smtClean="0">
                <a:solidFill>
                  <a:schemeClr val="bg1"/>
                </a:solidFill>
              </a:rPr>
              <a:pPr/>
              <a:t>29</a:t>
            </a:fld>
            <a:endParaRPr lang="en-GB" dirty="0">
              <a:solidFill>
                <a:schemeClr val="bg1"/>
              </a:solidFill>
            </a:endParaRPr>
          </a:p>
        </p:txBody>
      </p:sp>
    </p:spTree>
    <p:extLst>
      <p:ext uri="{BB962C8B-B14F-4D97-AF65-F5344CB8AC3E}">
        <p14:creationId xmlns:p14="http://schemas.microsoft.com/office/powerpoint/2010/main" val="3300324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408748" y="377305"/>
            <a:ext cx="10743406" cy="630470"/>
          </a:xfrm>
        </p:spPr>
        <p:txBody>
          <a:bodyPr/>
          <a:lstStyle/>
          <a:p>
            <a:r>
              <a:rPr lang="en-GB" dirty="0"/>
              <a:t>Our team’s opportunity to talk </a:t>
            </a:r>
          </a:p>
        </p:txBody>
      </p:sp>
      <p:sp>
        <p:nvSpPr>
          <p:cNvPr id="4" name="Slide Number Placeholder 3">
            <a:extLst>
              <a:ext uri="{FF2B5EF4-FFF2-40B4-BE49-F238E27FC236}">
                <a16:creationId xmlns:a16="http://schemas.microsoft.com/office/drawing/2014/main" id="{E679FDAF-3896-4AD3-A97D-5DF4C143206D}"/>
              </a:ext>
            </a:extLst>
          </p:cNvPr>
          <p:cNvSpPr>
            <a:spLocks noGrp="1"/>
          </p:cNvSpPr>
          <p:nvPr>
            <p:ph type="sldNum" sz="quarter" idx="12"/>
          </p:nvPr>
        </p:nvSpPr>
        <p:spPr/>
        <p:txBody>
          <a:bodyPr/>
          <a:lstStyle/>
          <a:p>
            <a:fld id="{6BA6D896-E1CD-4198-B852-D6590D56DF76}" type="slidenum">
              <a:rPr lang="en-GB" smtClean="0">
                <a:solidFill>
                  <a:schemeClr val="bg1"/>
                </a:solidFill>
              </a:rPr>
              <a:pPr/>
              <a:t>3</a:t>
            </a:fld>
            <a:endParaRPr lang="en-GB" dirty="0">
              <a:solidFill>
                <a:schemeClr val="bg1"/>
              </a:solidFill>
            </a:endParaRPr>
          </a:p>
        </p:txBody>
      </p:sp>
      <p:sp>
        <p:nvSpPr>
          <p:cNvPr id="5" name="Speech Bubble: Oval 4">
            <a:extLst>
              <a:ext uri="{FF2B5EF4-FFF2-40B4-BE49-F238E27FC236}">
                <a16:creationId xmlns:a16="http://schemas.microsoft.com/office/drawing/2014/main" id="{CBAD68B8-2A06-449C-9C82-CD831D833F68}"/>
              </a:ext>
            </a:extLst>
          </p:cNvPr>
          <p:cNvSpPr/>
          <p:nvPr/>
        </p:nvSpPr>
        <p:spPr>
          <a:xfrm>
            <a:off x="408748" y="1262743"/>
            <a:ext cx="3015343" cy="2797629"/>
          </a:xfrm>
          <a:prstGeom prst="wedgeEllipseCallou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We celebrate our team and our successes</a:t>
            </a:r>
          </a:p>
        </p:txBody>
      </p:sp>
      <p:sp>
        <p:nvSpPr>
          <p:cNvPr id="6" name="Speech Bubble: Oval 5">
            <a:extLst>
              <a:ext uri="{FF2B5EF4-FFF2-40B4-BE49-F238E27FC236}">
                <a16:creationId xmlns:a16="http://schemas.microsoft.com/office/drawing/2014/main" id="{18AF22C2-A6A2-4C76-A6DA-05F020F6A5A4}"/>
              </a:ext>
            </a:extLst>
          </p:cNvPr>
          <p:cNvSpPr/>
          <p:nvPr/>
        </p:nvSpPr>
        <p:spPr>
          <a:xfrm>
            <a:off x="5916919" y="468086"/>
            <a:ext cx="3015343" cy="2797629"/>
          </a:xfrm>
          <a:prstGeom prst="wedgeEllipse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We discuss how change might impact our team</a:t>
            </a:r>
          </a:p>
        </p:txBody>
      </p:sp>
      <p:sp>
        <p:nvSpPr>
          <p:cNvPr id="7" name="Speech Bubble: Oval 6">
            <a:extLst>
              <a:ext uri="{FF2B5EF4-FFF2-40B4-BE49-F238E27FC236}">
                <a16:creationId xmlns:a16="http://schemas.microsoft.com/office/drawing/2014/main" id="{DA848AFC-4F85-48D1-AA1F-31FF4EC7CBAE}"/>
              </a:ext>
            </a:extLst>
          </p:cNvPr>
          <p:cNvSpPr/>
          <p:nvPr/>
        </p:nvSpPr>
        <p:spPr>
          <a:xfrm>
            <a:off x="3211285" y="3265715"/>
            <a:ext cx="3015343" cy="2797629"/>
          </a:xfrm>
          <a:prstGeom prst="wedgeEllipseCallou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We’re aware of and informed about change</a:t>
            </a:r>
          </a:p>
        </p:txBody>
      </p:sp>
      <p:sp>
        <p:nvSpPr>
          <p:cNvPr id="8" name="Speech Bubble: Oval 7">
            <a:extLst>
              <a:ext uri="{FF2B5EF4-FFF2-40B4-BE49-F238E27FC236}">
                <a16:creationId xmlns:a16="http://schemas.microsoft.com/office/drawing/2014/main" id="{A9A8BB5E-64DE-4CEE-8089-11E927F62B3E}"/>
              </a:ext>
            </a:extLst>
          </p:cNvPr>
          <p:cNvSpPr/>
          <p:nvPr/>
        </p:nvSpPr>
        <p:spPr>
          <a:xfrm>
            <a:off x="8719456" y="2427514"/>
            <a:ext cx="3015343" cy="2797629"/>
          </a:xfrm>
          <a:prstGeom prst="wedgeEllipseCallo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We agree our team’s big deliverables</a:t>
            </a:r>
          </a:p>
        </p:txBody>
      </p:sp>
    </p:spTree>
    <p:extLst>
      <p:ext uri="{BB962C8B-B14F-4D97-AF65-F5344CB8AC3E}">
        <p14:creationId xmlns:p14="http://schemas.microsoft.com/office/powerpoint/2010/main" val="660613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346643" y="399100"/>
            <a:ext cx="10743406" cy="630470"/>
          </a:xfrm>
        </p:spPr>
        <p:txBody>
          <a:bodyPr/>
          <a:lstStyle/>
          <a:p>
            <a:r>
              <a:rPr lang="en-GB" dirty="0"/>
              <a:t>Your thoughts, questions and feedback </a:t>
            </a:r>
          </a:p>
        </p:txBody>
      </p:sp>
      <p:sp>
        <p:nvSpPr>
          <p:cNvPr id="3" name="Slide Number Placeholder 2">
            <a:extLst>
              <a:ext uri="{FF2B5EF4-FFF2-40B4-BE49-F238E27FC236}">
                <a16:creationId xmlns:a16="http://schemas.microsoft.com/office/drawing/2014/main" id="{0E7241E7-3509-4A21-9266-7F0D489FAF3B}"/>
              </a:ext>
            </a:extLst>
          </p:cNvPr>
          <p:cNvSpPr>
            <a:spLocks noGrp="1"/>
          </p:cNvSpPr>
          <p:nvPr>
            <p:ph type="sldNum" sz="quarter" idx="12"/>
          </p:nvPr>
        </p:nvSpPr>
        <p:spPr>
          <a:xfrm>
            <a:off x="11596687" y="6261273"/>
            <a:ext cx="442913" cy="400110"/>
          </a:xfrm>
        </p:spPr>
        <p:txBody>
          <a:bodyPr/>
          <a:lstStyle/>
          <a:p>
            <a:fld id="{6BA6D896-E1CD-4198-B852-D6590D56DF76}" type="slidenum">
              <a:rPr lang="en-GB" smtClean="0">
                <a:solidFill>
                  <a:schemeClr val="bg1"/>
                </a:solidFill>
              </a:rPr>
              <a:pPr/>
              <a:t>30</a:t>
            </a:fld>
            <a:endParaRPr lang="en-GB" dirty="0">
              <a:solidFill>
                <a:schemeClr val="bg1"/>
              </a:solidFill>
            </a:endParaRPr>
          </a:p>
        </p:txBody>
      </p:sp>
      <p:sp>
        <p:nvSpPr>
          <p:cNvPr id="10" name="Rectangle 9">
            <a:extLst>
              <a:ext uri="{FF2B5EF4-FFF2-40B4-BE49-F238E27FC236}">
                <a16:creationId xmlns:a16="http://schemas.microsoft.com/office/drawing/2014/main" id="{CB9BC744-2953-45DF-AEF6-D4D34661D91E}"/>
              </a:ext>
            </a:extLst>
          </p:cNvPr>
          <p:cNvSpPr/>
          <p:nvPr/>
        </p:nvSpPr>
        <p:spPr>
          <a:xfrm>
            <a:off x="602650" y="5428320"/>
            <a:ext cx="11132149" cy="400110"/>
          </a:xfrm>
          <a:prstGeom prst="rect">
            <a:avLst/>
          </a:prstGeom>
        </p:spPr>
        <p:txBody>
          <a:bodyPr wrap="square">
            <a:spAutoFit/>
          </a:bodyPr>
          <a:lstStyle/>
          <a:p>
            <a:pPr marL="0" indent="0" algn="ctr">
              <a:buNone/>
            </a:pPr>
            <a:r>
              <a:rPr lang="en-GB" sz="2000" dirty="0">
                <a:latin typeface="Arial" panose="020B0604020202020204" pitchFamily="34" charset="0"/>
                <a:cs typeface="Arial" panose="020B0604020202020204" pitchFamily="34" charset="0"/>
              </a:rPr>
              <a:t>Please email [</a:t>
            </a:r>
            <a:r>
              <a:rPr lang="en-GB" sz="2000" dirty="0">
                <a:highlight>
                  <a:srgbClr val="FFFF00"/>
                </a:highlight>
                <a:latin typeface="Arial" panose="020B0604020202020204" pitchFamily="34" charset="0"/>
                <a:cs typeface="Arial" panose="020B0604020202020204" pitchFamily="34" charset="0"/>
              </a:rPr>
              <a:t>insert your region’s preferred Outlook account</a:t>
            </a:r>
            <a:r>
              <a:rPr lang="en-GB" sz="2000" dirty="0">
                <a:latin typeface="Arial" panose="020B0604020202020204" pitchFamily="34" charset="0"/>
                <a:cs typeface="Arial" panose="020B0604020202020204" pitchFamily="34" charset="0"/>
              </a:rPr>
              <a:t>]</a:t>
            </a:r>
          </a:p>
        </p:txBody>
      </p:sp>
      <p:pic>
        <p:nvPicPr>
          <p:cNvPr id="6" name="Graphic 5" descr="Volume">
            <a:extLst>
              <a:ext uri="{FF2B5EF4-FFF2-40B4-BE49-F238E27FC236}">
                <a16:creationId xmlns:a16="http://schemas.microsoft.com/office/drawing/2014/main" id="{DFCE4A2C-449E-4371-AABB-8EC295F815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20102" y="1758043"/>
            <a:ext cx="2562098" cy="2562098"/>
          </a:xfrm>
          <a:prstGeom prst="rect">
            <a:avLst/>
          </a:prstGeom>
        </p:spPr>
      </p:pic>
      <p:pic>
        <p:nvPicPr>
          <p:cNvPr id="8" name="Graphic 7" descr="Person with idea">
            <a:extLst>
              <a:ext uri="{FF2B5EF4-FFF2-40B4-BE49-F238E27FC236}">
                <a16:creationId xmlns:a16="http://schemas.microsoft.com/office/drawing/2014/main" id="{FAE4F5DF-1165-4112-9FAF-A2B8A2CD24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49246" y="1516447"/>
            <a:ext cx="3072503" cy="3072503"/>
          </a:xfrm>
          <a:prstGeom prst="rect">
            <a:avLst/>
          </a:prstGeom>
        </p:spPr>
      </p:pic>
      <p:sp>
        <p:nvSpPr>
          <p:cNvPr id="9" name="TextBox 8">
            <a:extLst>
              <a:ext uri="{FF2B5EF4-FFF2-40B4-BE49-F238E27FC236}">
                <a16:creationId xmlns:a16="http://schemas.microsoft.com/office/drawing/2014/main" id="{341E3414-7DB0-4449-8A0C-3BC1DFE77B7D}"/>
              </a:ext>
            </a:extLst>
          </p:cNvPr>
          <p:cNvSpPr txBox="1"/>
          <p:nvPr/>
        </p:nvSpPr>
        <p:spPr>
          <a:xfrm>
            <a:off x="4169546" y="1852371"/>
            <a:ext cx="3692354" cy="2400657"/>
          </a:xfrm>
          <a:prstGeom prst="rect">
            <a:avLst/>
          </a:prstGeom>
          <a:noFill/>
        </p:spPr>
        <p:txBody>
          <a:bodyPr wrap="square" rtlCol="0">
            <a:spAutoFit/>
          </a:bodyPr>
          <a:lstStyle/>
          <a:p>
            <a:pPr algn="ctr"/>
            <a:r>
              <a:rPr lang="en-GB" sz="15000" b="1" dirty="0">
                <a:solidFill>
                  <a:srgbClr val="3399FF"/>
                </a:solidFill>
                <a:latin typeface="Century Gothic" panose="020B0502020202020204" pitchFamily="34" charset="0"/>
              </a:rPr>
              <a:t>?</a:t>
            </a:r>
          </a:p>
        </p:txBody>
      </p:sp>
    </p:spTree>
    <p:extLst>
      <p:ext uri="{BB962C8B-B14F-4D97-AF65-F5344CB8AC3E}">
        <p14:creationId xmlns:p14="http://schemas.microsoft.com/office/powerpoint/2010/main" val="996409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F7FD78A-F605-4B37-B73A-9F7CE82DBF43}"/>
              </a:ext>
            </a:extLst>
          </p:cNvPr>
          <p:cNvSpPr txBox="1">
            <a:spLocks/>
          </p:cNvSpPr>
          <p:nvPr/>
        </p:nvSpPr>
        <p:spPr>
          <a:xfrm>
            <a:off x="203735" y="1703673"/>
            <a:ext cx="11531064" cy="317835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a:lstStyle>
          <a:p>
            <a:pPr algn="ctr"/>
            <a:r>
              <a:rPr lang="en-GB" sz="16000" dirty="0">
                <a:solidFill>
                  <a:schemeClr val="accent1">
                    <a:lumMod val="50000"/>
                  </a:schemeClr>
                </a:solidFill>
                <a:latin typeface="Ink Free" panose="03080402000500000000" pitchFamily="66" charset="0"/>
              </a:rPr>
              <a:t>T</a:t>
            </a:r>
            <a:r>
              <a:rPr lang="en-GB" sz="16000" dirty="0">
                <a:solidFill>
                  <a:schemeClr val="accent1">
                    <a:lumMod val="60000"/>
                    <a:lumOff val="40000"/>
                  </a:schemeClr>
                </a:solidFill>
                <a:latin typeface="Ink Free" panose="03080402000500000000" pitchFamily="66" charset="0"/>
              </a:rPr>
              <a:t>h</a:t>
            </a:r>
            <a:r>
              <a:rPr lang="en-GB" sz="16000" dirty="0">
                <a:solidFill>
                  <a:schemeClr val="accent1">
                    <a:lumMod val="40000"/>
                    <a:lumOff val="60000"/>
                  </a:schemeClr>
                </a:solidFill>
                <a:latin typeface="Ink Free" panose="03080402000500000000" pitchFamily="66" charset="0"/>
              </a:rPr>
              <a:t>a</a:t>
            </a:r>
            <a:r>
              <a:rPr lang="en-GB" sz="16000" dirty="0">
                <a:solidFill>
                  <a:srgbClr val="D4C3FD"/>
                </a:solidFill>
                <a:latin typeface="Ink Free" panose="03080402000500000000" pitchFamily="66" charset="0"/>
              </a:rPr>
              <a:t>n</a:t>
            </a:r>
            <a:r>
              <a:rPr lang="en-GB" sz="16000" dirty="0">
                <a:solidFill>
                  <a:schemeClr val="accent1">
                    <a:lumMod val="20000"/>
                    <a:lumOff val="80000"/>
                  </a:schemeClr>
                </a:solidFill>
                <a:latin typeface="Ink Free" panose="03080402000500000000" pitchFamily="66" charset="0"/>
              </a:rPr>
              <a:t>k</a:t>
            </a:r>
            <a:r>
              <a:rPr lang="en-GB" sz="16000" dirty="0">
                <a:latin typeface="Ink Free" panose="03080402000500000000" pitchFamily="66" charset="0"/>
              </a:rPr>
              <a:t> </a:t>
            </a:r>
            <a:r>
              <a:rPr lang="en-GB" sz="16000" dirty="0">
                <a:solidFill>
                  <a:srgbClr val="008000"/>
                </a:solidFill>
                <a:latin typeface="Ink Free" panose="03080402000500000000" pitchFamily="66" charset="0"/>
              </a:rPr>
              <a:t>y</a:t>
            </a:r>
            <a:r>
              <a:rPr lang="en-GB" sz="16000" dirty="0">
                <a:solidFill>
                  <a:srgbClr val="00B050"/>
                </a:solidFill>
                <a:latin typeface="Ink Free" panose="03080402000500000000" pitchFamily="66" charset="0"/>
              </a:rPr>
              <a:t>o</a:t>
            </a:r>
            <a:r>
              <a:rPr lang="en-GB" sz="16000" dirty="0">
                <a:solidFill>
                  <a:srgbClr val="92D050"/>
                </a:solidFill>
                <a:latin typeface="Ink Free" panose="03080402000500000000" pitchFamily="66" charset="0"/>
              </a:rPr>
              <a:t>u</a:t>
            </a:r>
          </a:p>
        </p:txBody>
      </p:sp>
      <p:sp>
        <p:nvSpPr>
          <p:cNvPr id="3" name="Slide Number Placeholder 2">
            <a:extLst>
              <a:ext uri="{FF2B5EF4-FFF2-40B4-BE49-F238E27FC236}">
                <a16:creationId xmlns:a16="http://schemas.microsoft.com/office/drawing/2014/main" id="{AB9A9836-555E-42BA-90BE-7F2F457146F6}"/>
              </a:ext>
            </a:extLst>
          </p:cNvPr>
          <p:cNvSpPr>
            <a:spLocks noGrp="1"/>
          </p:cNvSpPr>
          <p:nvPr>
            <p:ph type="sldNum" sz="quarter" idx="12"/>
          </p:nvPr>
        </p:nvSpPr>
        <p:spPr>
          <a:xfrm>
            <a:off x="11596687" y="6296257"/>
            <a:ext cx="595313" cy="365125"/>
          </a:xfrm>
        </p:spPr>
        <p:txBody>
          <a:bodyPr/>
          <a:lstStyle/>
          <a:p>
            <a:fld id="{6BA6D896-E1CD-4198-B852-D6590D56DF76}" type="slidenum">
              <a:rPr lang="en-GB" smtClean="0">
                <a:solidFill>
                  <a:schemeClr val="bg1"/>
                </a:solidFill>
              </a:rPr>
              <a:pPr/>
              <a:t>31</a:t>
            </a:fld>
            <a:endParaRPr lang="en-GB" dirty="0">
              <a:solidFill>
                <a:schemeClr val="bg1"/>
              </a:solidFill>
            </a:endParaRPr>
          </a:p>
        </p:txBody>
      </p:sp>
    </p:spTree>
    <p:extLst>
      <p:ext uri="{BB962C8B-B14F-4D97-AF65-F5344CB8AC3E}">
        <p14:creationId xmlns:p14="http://schemas.microsoft.com/office/powerpoint/2010/main" val="4266613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650082" y="514118"/>
            <a:ext cx="10743406" cy="630470"/>
          </a:xfrm>
        </p:spPr>
        <p:txBody>
          <a:bodyPr/>
          <a:lstStyle/>
          <a:p>
            <a:r>
              <a:rPr lang="en-GB" dirty="0"/>
              <a:t>Today’s conversation – new this month </a:t>
            </a:r>
          </a:p>
        </p:txBody>
      </p:sp>
      <p:sp>
        <p:nvSpPr>
          <p:cNvPr id="3" name="Content Placeholder 2">
            <a:extLst>
              <a:ext uri="{FF2B5EF4-FFF2-40B4-BE49-F238E27FC236}">
                <a16:creationId xmlns:a16="http://schemas.microsoft.com/office/drawing/2014/main" id="{CDEC7E55-3EB6-4375-82EF-1881CA5BB3D8}"/>
              </a:ext>
            </a:extLst>
          </p:cNvPr>
          <p:cNvSpPr>
            <a:spLocks noGrp="1"/>
          </p:cNvSpPr>
          <p:nvPr>
            <p:ph idx="1"/>
          </p:nvPr>
        </p:nvSpPr>
        <p:spPr>
          <a:xfrm>
            <a:off x="716757" y="1144588"/>
            <a:ext cx="10742400" cy="5009482"/>
          </a:xfrm>
        </p:spPr>
        <p:txBody>
          <a:bodyPr/>
          <a:lstStyle/>
          <a:p>
            <a:pPr marL="342900" indent="-342900">
              <a:buFont typeface="Arial" panose="020B0604020202020204" pitchFamily="34" charset="0"/>
              <a:buChar char="•"/>
            </a:pPr>
            <a:r>
              <a:rPr lang="en-GB" sz="2000" dirty="0"/>
              <a:t>Pay Award 2021/22</a:t>
            </a:r>
          </a:p>
          <a:p>
            <a:pPr marL="342900" indent="-342900">
              <a:buFont typeface="Arial" panose="020B0604020202020204" pitchFamily="34" charset="0"/>
              <a:buChar char="•"/>
            </a:pPr>
            <a:r>
              <a:rPr lang="en-GB" sz="2000" dirty="0"/>
              <a:t>Investing in our estate </a:t>
            </a:r>
          </a:p>
          <a:p>
            <a:pPr marL="342900" indent="-342900">
              <a:buFont typeface="Arial" panose="020B0604020202020204" pitchFamily="34" charset="0"/>
              <a:buChar char="•"/>
            </a:pPr>
            <a:r>
              <a:rPr lang="en-GB" sz="2000" dirty="0"/>
              <a:t>Home Visits – new framework to support staff</a:t>
            </a:r>
          </a:p>
          <a:p>
            <a:pPr marL="342900" indent="-342900">
              <a:buFont typeface="Arial" panose="020B0604020202020204" pitchFamily="34" charset="0"/>
              <a:buChar char="•"/>
            </a:pPr>
            <a:r>
              <a:rPr lang="en-GB" sz="2000" dirty="0"/>
              <a:t>Commissioned Rehabilitative Services – updated Refer and Monitor top tips</a:t>
            </a:r>
          </a:p>
          <a:p>
            <a:pPr marL="342900" indent="-342900">
              <a:buFont typeface="Arial" panose="020B0604020202020204" pitchFamily="34" charset="0"/>
              <a:buChar char="•"/>
            </a:pPr>
            <a:r>
              <a:rPr lang="en-GB" sz="2000" dirty="0"/>
              <a:t>JitBit – connecting our administrative functions</a:t>
            </a:r>
          </a:p>
          <a:p>
            <a:pPr marL="342900" indent="-342900">
              <a:buFont typeface="Arial" panose="020B0604020202020204" pitchFamily="34" charset="0"/>
              <a:buChar char="•"/>
            </a:pPr>
            <a:r>
              <a:rPr lang="en-GB" sz="2000" dirty="0"/>
              <a:t>ViSOR – access, use, vetting and training</a:t>
            </a:r>
          </a:p>
          <a:p>
            <a:pPr marL="342900" indent="-342900">
              <a:buFont typeface="Arial" panose="020B0604020202020204" pitchFamily="34" charset="0"/>
              <a:buChar char="•"/>
            </a:pPr>
            <a:r>
              <a:rPr lang="en-GB" sz="2000" dirty="0"/>
              <a:t>Update – Approved Suite of Probation Practitioner Toolkits  </a:t>
            </a:r>
          </a:p>
          <a:p>
            <a:pPr marL="342900" indent="-342900">
              <a:buFont typeface="Arial" panose="020B0604020202020204" pitchFamily="34" charset="0"/>
              <a:buChar char="•"/>
            </a:pPr>
            <a:r>
              <a:rPr lang="en-GB" sz="2000" dirty="0"/>
              <a:t>People:  new L&amp;D opportunities, PQiP internal recruitment campaign and more . . .</a:t>
            </a:r>
          </a:p>
          <a:p>
            <a:pPr marL="342900" indent="-342900">
              <a:buFont typeface="Arial" panose="020B0604020202020204" pitchFamily="34" charset="0"/>
              <a:buChar char="•"/>
            </a:pPr>
            <a:r>
              <a:rPr lang="en-GB" sz="2000" dirty="0"/>
              <a:t>[</a:t>
            </a:r>
            <a:r>
              <a:rPr lang="en-GB" sz="2000" dirty="0">
                <a:highlight>
                  <a:srgbClr val="FFFF00"/>
                </a:highlight>
              </a:rPr>
              <a:t>Insert region</a:t>
            </a:r>
            <a:r>
              <a:rPr lang="en-GB" sz="2000" dirty="0"/>
              <a:t>] – December areas of focus, deliverables</a:t>
            </a:r>
          </a:p>
          <a:p>
            <a:pPr marL="342900" indent="-342900">
              <a:buFont typeface="Arial" panose="020B0604020202020204" pitchFamily="34" charset="0"/>
              <a:buChar char="•"/>
            </a:pPr>
            <a:endParaRPr lang="en-GB" sz="2000" dirty="0"/>
          </a:p>
        </p:txBody>
      </p:sp>
      <p:sp>
        <p:nvSpPr>
          <p:cNvPr id="4" name="Slide Number Placeholder 3">
            <a:extLst>
              <a:ext uri="{FF2B5EF4-FFF2-40B4-BE49-F238E27FC236}">
                <a16:creationId xmlns:a16="http://schemas.microsoft.com/office/drawing/2014/main" id="{690CAE87-BED0-4E63-B264-B5D16F22D08D}"/>
              </a:ext>
            </a:extLst>
          </p:cNvPr>
          <p:cNvSpPr>
            <a:spLocks noGrp="1"/>
          </p:cNvSpPr>
          <p:nvPr>
            <p:ph type="sldNum" sz="quarter" idx="12"/>
          </p:nvPr>
        </p:nvSpPr>
        <p:spPr/>
        <p:txBody>
          <a:bodyPr/>
          <a:lstStyle/>
          <a:p>
            <a:fld id="{6BA6D896-E1CD-4198-B852-D6590D56DF76}" type="slidenum">
              <a:rPr lang="en-GB" smtClean="0">
                <a:solidFill>
                  <a:schemeClr val="bg1"/>
                </a:solidFill>
              </a:rPr>
              <a:pPr/>
              <a:t>4</a:t>
            </a:fld>
            <a:endParaRPr lang="en-GB" dirty="0">
              <a:solidFill>
                <a:schemeClr val="bg1"/>
              </a:solidFill>
            </a:endParaRPr>
          </a:p>
        </p:txBody>
      </p:sp>
    </p:spTree>
    <p:extLst>
      <p:ext uri="{BB962C8B-B14F-4D97-AF65-F5344CB8AC3E}">
        <p14:creationId xmlns:p14="http://schemas.microsoft.com/office/powerpoint/2010/main" val="1834255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615208" y="246509"/>
            <a:ext cx="10743406" cy="630470"/>
          </a:xfrm>
        </p:spPr>
        <p:txBody>
          <a:bodyPr/>
          <a:lstStyle/>
          <a:p>
            <a:r>
              <a:rPr lang="en-GB" dirty="0"/>
              <a:t>Pay Award 2021/22</a:t>
            </a:r>
          </a:p>
        </p:txBody>
      </p:sp>
      <p:sp>
        <p:nvSpPr>
          <p:cNvPr id="5" name="Slide Number Placeholder 4">
            <a:extLst>
              <a:ext uri="{FF2B5EF4-FFF2-40B4-BE49-F238E27FC236}">
                <a16:creationId xmlns:a16="http://schemas.microsoft.com/office/drawing/2014/main" id="{82E6916E-E899-4A5C-89FA-7375039FB1DF}"/>
              </a:ext>
            </a:extLst>
          </p:cNvPr>
          <p:cNvSpPr>
            <a:spLocks noGrp="1"/>
          </p:cNvSpPr>
          <p:nvPr>
            <p:ph type="sldNum" sz="quarter" idx="12"/>
          </p:nvPr>
        </p:nvSpPr>
        <p:spPr>
          <a:xfrm>
            <a:off x="11596687" y="6296257"/>
            <a:ext cx="276225" cy="365125"/>
          </a:xfrm>
          <a:prstGeom prst="rect">
            <a:avLst/>
          </a:prstGeom>
        </p:spPr>
        <p:txBody>
          <a:bodyPr/>
          <a:lstStyle/>
          <a:p>
            <a:fld id="{6BA6D896-E1CD-4198-B852-D6590D56DF76}" type="slidenum">
              <a:rPr lang="en-GB" smtClean="0">
                <a:solidFill>
                  <a:schemeClr val="bg1"/>
                </a:solidFill>
              </a:rPr>
              <a:pPr/>
              <a:t>5</a:t>
            </a:fld>
            <a:endParaRPr lang="en-GB" dirty="0">
              <a:solidFill>
                <a:schemeClr val="bg1"/>
              </a:solidFill>
            </a:endParaRPr>
          </a:p>
        </p:txBody>
      </p:sp>
      <p:sp>
        <p:nvSpPr>
          <p:cNvPr id="7" name="Content Placeholder 3">
            <a:extLst>
              <a:ext uri="{FF2B5EF4-FFF2-40B4-BE49-F238E27FC236}">
                <a16:creationId xmlns:a16="http://schemas.microsoft.com/office/drawing/2014/main" id="{9BAF1CFC-7AF5-4B58-A4A7-0D8723CC8E72}"/>
              </a:ext>
            </a:extLst>
          </p:cNvPr>
          <p:cNvSpPr txBox="1">
            <a:spLocks/>
          </p:cNvSpPr>
          <p:nvPr/>
        </p:nvSpPr>
        <p:spPr>
          <a:xfrm>
            <a:off x="716757" y="1334399"/>
            <a:ext cx="7693818" cy="496185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252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008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br>
              <a:rPr lang="en-GB" sz="2000" b="1" dirty="0">
                <a:solidFill>
                  <a:schemeClr val="accent1"/>
                </a:solidFill>
              </a:rPr>
            </a:br>
            <a:endParaRPr lang="en-GB" dirty="0"/>
          </a:p>
        </p:txBody>
      </p:sp>
      <p:sp>
        <p:nvSpPr>
          <p:cNvPr id="10" name="Rectangle 9">
            <a:extLst>
              <a:ext uri="{FF2B5EF4-FFF2-40B4-BE49-F238E27FC236}">
                <a16:creationId xmlns:a16="http://schemas.microsoft.com/office/drawing/2014/main" id="{A9B44A3F-DAA1-451F-9FCC-4F4586B12F5A}"/>
              </a:ext>
            </a:extLst>
          </p:cNvPr>
          <p:cNvSpPr/>
          <p:nvPr/>
        </p:nvSpPr>
        <p:spPr>
          <a:xfrm>
            <a:off x="319088" y="774812"/>
            <a:ext cx="11700846" cy="6247864"/>
          </a:xfrm>
          <a:prstGeom prst="rect">
            <a:avLst/>
          </a:prstGeom>
        </p:spPr>
        <p:txBody>
          <a:bodyPr wrap="square">
            <a:spAutoFit/>
          </a:bodyPr>
          <a:lstStyle/>
          <a:p>
            <a:pPr marL="285750" indent="-285750">
              <a:buFont typeface="Arial" panose="020B0604020202020204" pitchFamily="34" charset="0"/>
              <a:buChar char="•"/>
            </a:pPr>
            <a:r>
              <a:rPr lang="en-GB" sz="1700" dirty="0"/>
              <a:t>HMPPS has now provided the final offer to the recognised Trade Unions for the Probation Service pay award for 2021 / 2022</a:t>
            </a:r>
          </a:p>
          <a:p>
            <a:pPr marL="285750" indent="-285750">
              <a:buFont typeface="Arial" panose="020B0604020202020204" pitchFamily="34" charset="0"/>
              <a:buChar char="•"/>
            </a:pPr>
            <a:r>
              <a:rPr lang="en-GB" sz="1700" dirty="0"/>
              <a:t>The Probation Service pay award applies to former National Probation Service (NPS) staff with effect from 1 April 2021, with the intent to pay the award and necessary backdating in December’s salaries.</a:t>
            </a:r>
          </a:p>
          <a:p>
            <a:pPr marL="285750" indent="-285750">
              <a:buFont typeface="Arial" panose="020B0604020202020204" pitchFamily="34" charset="0"/>
              <a:buChar char="•"/>
            </a:pPr>
            <a:endParaRPr lang="en-GB" sz="1700" dirty="0"/>
          </a:p>
          <a:p>
            <a:r>
              <a:rPr lang="en-GB" sz="1700" b="1" dirty="0"/>
              <a:t>Award details:</a:t>
            </a:r>
          </a:p>
          <a:p>
            <a:pPr marL="285750" lvl="0" indent="-285750">
              <a:buFont typeface="Arial" panose="020B0604020202020204" pitchFamily="34" charset="0"/>
              <a:buChar char="•"/>
            </a:pPr>
            <a:r>
              <a:rPr lang="en-GB" sz="1700" dirty="0"/>
              <a:t>pay progression to the next pay point for eligible staff who are below their pay band maximum as at 31 March 2021 and were in grade before 1 October 2020</a:t>
            </a:r>
          </a:p>
          <a:p>
            <a:pPr marL="285750" lvl="0" indent="-285750">
              <a:buFont typeface="Arial" panose="020B0604020202020204" pitchFamily="34" charset="0"/>
              <a:buChar char="•"/>
            </a:pPr>
            <a:r>
              <a:rPr lang="en-GB" sz="1700" dirty="0"/>
              <a:t>a £250 consolidated uplift of all pay points under £24,000 (on full-time equivalent basis), effective 1 April 2021</a:t>
            </a:r>
          </a:p>
          <a:p>
            <a:pPr marL="342900" lvl="0" indent="-342900">
              <a:buFont typeface="Courier New" panose="02070309020205020404" pitchFamily="49" charset="0"/>
              <a:buChar char="o"/>
            </a:pPr>
            <a:endParaRPr lang="en-GB" sz="1700" dirty="0"/>
          </a:p>
          <a:p>
            <a:pPr lvl="0"/>
            <a:r>
              <a:rPr lang="en-GB" sz="1700" b="1" dirty="0"/>
              <a:t>Information can also be found </a:t>
            </a:r>
            <a:r>
              <a:rPr lang="en-GB" sz="1700" b="1" dirty="0">
                <a:hlinkClick r:id="rId2"/>
              </a:rPr>
              <a:t>on the HMMPS Intranet</a:t>
            </a:r>
            <a:r>
              <a:rPr lang="en-GB" sz="1700" b="1" dirty="0"/>
              <a:t> covering:</a:t>
            </a:r>
          </a:p>
          <a:p>
            <a:pPr marL="285750" lvl="0" indent="-285750">
              <a:buFont typeface="Arial" panose="020B0604020202020204" pitchFamily="34" charset="0"/>
              <a:buChar char="•"/>
            </a:pPr>
            <a:r>
              <a:rPr lang="en-GB" sz="1700" dirty="0"/>
              <a:t>Approved Premises Residential Workers (APRW) re-band</a:t>
            </a:r>
          </a:p>
          <a:p>
            <a:pPr marL="285750" lvl="0" indent="-285750">
              <a:buFont typeface="Arial" panose="020B0604020202020204" pitchFamily="34" charset="0"/>
              <a:buChar char="•"/>
            </a:pPr>
            <a:r>
              <a:rPr lang="en-GB" sz="1700" dirty="0"/>
              <a:t>Targeted increases in overtime rates to aid HMCTS recovery</a:t>
            </a:r>
            <a:endParaRPr lang="en-GB" sz="1700" b="1" dirty="0"/>
          </a:p>
          <a:p>
            <a:endParaRPr lang="en-GB" sz="1700" dirty="0"/>
          </a:p>
          <a:p>
            <a:r>
              <a:rPr lang="en-GB" sz="1700" b="1" dirty="0"/>
              <a:t>Also </a:t>
            </a:r>
            <a:r>
              <a:rPr lang="en-GB" sz="1700" b="1" dirty="0">
                <a:hlinkClick r:id="rId2"/>
              </a:rPr>
              <a:t>on the HMMPS Intranet </a:t>
            </a:r>
            <a:r>
              <a:rPr lang="en-GB" sz="1700" b="1" dirty="0"/>
              <a:t>:</a:t>
            </a:r>
          </a:p>
          <a:p>
            <a:pPr marL="285750" lvl="0" indent="-285750">
              <a:buFont typeface="Arial" panose="020B0604020202020204" pitchFamily="34" charset="0"/>
              <a:buChar char="•"/>
            </a:pPr>
            <a:r>
              <a:rPr lang="en-GB" sz="1700" dirty="0"/>
              <a:t>Probation Pay update Q&amp;A</a:t>
            </a:r>
            <a:endParaRPr lang="en-GB" sz="1700" b="1" dirty="0"/>
          </a:p>
          <a:p>
            <a:pPr marL="285750" lvl="0" indent="-285750">
              <a:buFont typeface="Arial" panose="020B0604020202020204" pitchFamily="34" charset="0"/>
              <a:buChar char="•"/>
            </a:pPr>
            <a:r>
              <a:rPr lang="en-GB" sz="1700" dirty="0"/>
              <a:t>A ‘Pay Scales Effective April 2021’ document</a:t>
            </a:r>
            <a:endParaRPr lang="en-GB" sz="1700" b="1" dirty="0"/>
          </a:p>
          <a:p>
            <a:endParaRPr lang="en-GB" sz="1700" b="1" dirty="0"/>
          </a:p>
          <a:p>
            <a:r>
              <a:rPr lang="en-GB" sz="1700" b="1" dirty="0"/>
              <a:t>Contact </a:t>
            </a:r>
            <a:endParaRPr lang="en-GB" sz="1700" dirty="0"/>
          </a:p>
          <a:p>
            <a:r>
              <a:rPr lang="en-GB" sz="1700" dirty="0"/>
              <a:t>If you have any specific questions about your pay in relation to this pay award, contact </a:t>
            </a:r>
            <a:r>
              <a:rPr lang="en-GB" sz="1700" u="sng" dirty="0">
                <a:hlinkClick r:id="rId3"/>
              </a:rPr>
              <a:t>moj-hr-enquiries@gov.sscl.com</a:t>
            </a:r>
            <a:endParaRPr lang="en-GB" sz="1700" dirty="0"/>
          </a:p>
          <a:p>
            <a:endParaRPr lang="en-GB" sz="2000" dirty="0"/>
          </a:p>
          <a:p>
            <a:endParaRPr lang="en-GB" sz="2000" dirty="0"/>
          </a:p>
          <a:p>
            <a:pPr marL="342900" indent="-342900">
              <a:spcAft>
                <a:spcPts val="0"/>
              </a:spcAft>
              <a:buFont typeface="Arial" panose="020B0604020202020204" pitchFamily="34" charset="0"/>
              <a:buChar char="•"/>
            </a:pPr>
            <a:endParaRPr lang="en-GB"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6560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615208" y="468344"/>
            <a:ext cx="10743406" cy="630470"/>
          </a:xfrm>
        </p:spPr>
        <p:txBody>
          <a:bodyPr/>
          <a:lstStyle/>
          <a:p>
            <a:r>
              <a:rPr lang="en-GB" dirty="0"/>
              <a:t>December 2021 Estates update</a:t>
            </a:r>
          </a:p>
        </p:txBody>
      </p:sp>
      <p:sp>
        <p:nvSpPr>
          <p:cNvPr id="5" name="Slide Number Placeholder 4">
            <a:extLst>
              <a:ext uri="{FF2B5EF4-FFF2-40B4-BE49-F238E27FC236}">
                <a16:creationId xmlns:a16="http://schemas.microsoft.com/office/drawing/2014/main" id="{82E6916E-E899-4A5C-89FA-7375039FB1DF}"/>
              </a:ext>
            </a:extLst>
          </p:cNvPr>
          <p:cNvSpPr>
            <a:spLocks noGrp="1"/>
          </p:cNvSpPr>
          <p:nvPr>
            <p:ph type="sldNum" sz="quarter" idx="12"/>
          </p:nvPr>
        </p:nvSpPr>
        <p:spPr>
          <a:xfrm>
            <a:off x="11596687" y="6296257"/>
            <a:ext cx="276225" cy="365125"/>
          </a:xfrm>
          <a:prstGeom prst="rect">
            <a:avLst/>
          </a:prstGeom>
        </p:spPr>
        <p:txBody>
          <a:bodyPr/>
          <a:lstStyle/>
          <a:p>
            <a:fld id="{6BA6D896-E1CD-4198-B852-D6590D56DF76}" type="slidenum">
              <a:rPr lang="en-GB" smtClean="0">
                <a:solidFill>
                  <a:schemeClr val="bg1"/>
                </a:solidFill>
              </a:rPr>
              <a:pPr/>
              <a:t>6</a:t>
            </a:fld>
            <a:endParaRPr lang="en-GB" dirty="0">
              <a:solidFill>
                <a:schemeClr val="bg1"/>
              </a:solidFill>
            </a:endParaRPr>
          </a:p>
        </p:txBody>
      </p:sp>
      <p:sp>
        <p:nvSpPr>
          <p:cNvPr id="7" name="Content Placeholder 3">
            <a:extLst>
              <a:ext uri="{FF2B5EF4-FFF2-40B4-BE49-F238E27FC236}">
                <a16:creationId xmlns:a16="http://schemas.microsoft.com/office/drawing/2014/main" id="{9BAF1CFC-7AF5-4B58-A4A7-0D8723CC8E72}"/>
              </a:ext>
            </a:extLst>
          </p:cNvPr>
          <p:cNvSpPr txBox="1">
            <a:spLocks/>
          </p:cNvSpPr>
          <p:nvPr/>
        </p:nvSpPr>
        <p:spPr>
          <a:xfrm>
            <a:off x="716757" y="1334399"/>
            <a:ext cx="7693818" cy="496185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252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008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br>
              <a:rPr lang="en-GB" sz="2000" b="1" dirty="0">
                <a:solidFill>
                  <a:schemeClr val="accent1"/>
                </a:solidFill>
              </a:rPr>
            </a:br>
            <a:endParaRPr lang="en-GB" dirty="0"/>
          </a:p>
        </p:txBody>
      </p:sp>
      <p:sp>
        <p:nvSpPr>
          <p:cNvPr id="10" name="Rectangle 9">
            <a:extLst>
              <a:ext uri="{FF2B5EF4-FFF2-40B4-BE49-F238E27FC236}">
                <a16:creationId xmlns:a16="http://schemas.microsoft.com/office/drawing/2014/main" id="{A9B44A3F-DAA1-451F-9FCC-4F4586B12F5A}"/>
              </a:ext>
            </a:extLst>
          </p:cNvPr>
          <p:cNvSpPr/>
          <p:nvPr/>
        </p:nvSpPr>
        <p:spPr>
          <a:xfrm>
            <a:off x="548533" y="1421829"/>
            <a:ext cx="5090265" cy="5324535"/>
          </a:xfrm>
          <a:prstGeom prst="rect">
            <a:avLst/>
          </a:prstGeom>
        </p:spPr>
        <p:txBody>
          <a:bodyPr wrap="square">
            <a:spAutoFit/>
          </a:bodyPr>
          <a:lstStyle/>
          <a:p>
            <a:r>
              <a:rPr lang="en-GB" sz="2000" dirty="0"/>
              <a:t>The Probation Reform Programme Estates workstream supports our </a:t>
            </a:r>
            <a:r>
              <a:rPr lang="en-GB" sz="2000" dirty="0">
                <a:hlinkClick r:id="rId2"/>
              </a:rPr>
              <a:t>Target Operating Model</a:t>
            </a:r>
            <a:r>
              <a:rPr lang="en-GB" sz="2000" dirty="0"/>
              <a:t> by providing a modern probation estate for England and Wales</a:t>
            </a:r>
          </a:p>
          <a:p>
            <a:endParaRPr lang="en-GB" sz="2000" b="1" dirty="0">
              <a:solidFill>
                <a:schemeClr val="accent1"/>
              </a:solidFill>
            </a:endParaRPr>
          </a:p>
          <a:p>
            <a:r>
              <a:rPr lang="en-GB" sz="2000" b="1" dirty="0">
                <a:solidFill>
                  <a:schemeClr val="accent1"/>
                </a:solidFill>
              </a:rPr>
              <a:t>Estates 2022 priorities: </a:t>
            </a:r>
          </a:p>
          <a:p>
            <a:pPr marL="457200" indent="-457200">
              <a:buFont typeface="+mj-lt"/>
              <a:buAutoNum type="arabicPeriod"/>
            </a:pPr>
            <a:r>
              <a:rPr lang="en-GB" sz="2000" dirty="0"/>
              <a:t>Delivering upgrade projects in our 11 regions and Wales</a:t>
            </a:r>
          </a:p>
          <a:p>
            <a:pPr marL="457200" indent="-457200">
              <a:buFont typeface="+mj-lt"/>
              <a:buAutoNum type="arabicPeriod"/>
            </a:pPr>
            <a:r>
              <a:rPr lang="en-GB" sz="2000" dirty="0"/>
              <a:t>Supporting the delivery of mixed caseloads across all regions</a:t>
            </a:r>
          </a:p>
          <a:p>
            <a:pPr marL="457200" indent="-457200">
              <a:buFont typeface="+mj-lt"/>
              <a:buAutoNum type="arabicPeriod"/>
            </a:pPr>
            <a:r>
              <a:rPr lang="en-GB" sz="2000" dirty="0"/>
              <a:t>Supporting the investment in Unpaid Work</a:t>
            </a:r>
          </a:p>
          <a:p>
            <a:pPr marL="457200" indent="-457200">
              <a:buFont typeface="+mj-lt"/>
              <a:buAutoNum type="arabicPeriod"/>
            </a:pPr>
            <a:r>
              <a:rPr lang="en-GB" sz="2000" dirty="0"/>
              <a:t>Assessing our building usage and capacity</a:t>
            </a:r>
          </a:p>
          <a:p>
            <a:endParaRPr lang="en-GB" sz="2000" dirty="0"/>
          </a:p>
          <a:p>
            <a:endParaRPr lang="en-GB" sz="2000" dirty="0"/>
          </a:p>
          <a:p>
            <a:pPr marL="342900" indent="-342900">
              <a:spcAft>
                <a:spcPts val="0"/>
              </a:spcAft>
              <a:buFont typeface="Arial" panose="020B0604020202020204" pitchFamily="34" charset="0"/>
              <a:buChar char="•"/>
            </a:pPr>
            <a:endParaRPr lang="en-GB" sz="2000" dirty="0">
              <a:effectLst/>
              <a:ea typeface="Calibri" panose="020F0502020204030204" pitchFamily="34" charset="0"/>
              <a:cs typeface="Times New Roman" panose="02020603050405020304" pitchFamily="18" charset="0"/>
            </a:endParaRPr>
          </a:p>
        </p:txBody>
      </p:sp>
      <p:pic>
        <p:nvPicPr>
          <p:cNvPr id="8" name="Picture 6" descr="Redfern office, Manchester">
            <a:extLst>
              <a:ext uri="{FF2B5EF4-FFF2-40B4-BE49-F238E27FC236}">
                <a16:creationId xmlns:a16="http://schemas.microsoft.com/office/drawing/2014/main" id="{52F644A1-97E9-4CA2-8B39-04D81C530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1493699"/>
            <a:ext cx="5547467" cy="3116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163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427914" y="246509"/>
            <a:ext cx="10743406" cy="630470"/>
          </a:xfrm>
        </p:spPr>
        <p:txBody>
          <a:bodyPr/>
          <a:lstStyle/>
          <a:p>
            <a:r>
              <a:rPr lang="en-GB" dirty="0"/>
              <a:t>Investing in our Estate</a:t>
            </a:r>
          </a:p>
        </p:txBody>
      </p:sp>
      <p:sp>
        <p:nvSpPr>
          <p:cNvPr id="5" name="Slide Number Placeholder 4">
            <a:extLst>
              <a:ext uri="{FF2B5EF4-FFF2-40B4-BE49-F238E27FC236}">
                <a16:creationId xmlns:a16="http://schemas.microsoft.com/office/drawing/2014/main" id="{82E6916E-E899-4A5C-89FA-7375039FB1DF}"/>
              </a:ext>
            </a:extLst>
          </p:cNvPr>
          <p:cNvSpPr>
            <a:spLocks noGrp="1"/>
          </p:cNvSpPr>
          <p:nvPr>
            <p:ph type="sldNum" sz="quarter" idx="12"/>
          </p:nvPr>
        </p:nvSpPr>
        <p:spPr>
          <a:xfrm>
            <a:off x="11596687" y="6296257"/>
            <a:ext cx="276225" cy="365125"/>
          </a:xfrm>
          <a:prstGeom prst="rect">
            <a:avLst/>
          </a:prstGeom>
        </p:spPr>
        <p:txBody>
          <a:bodyPr/>
          <a:lstStyle/>
          <a:p>
            <a:fld id="{6BA6D896-E1CD-4198-B852-D6590D56DF76}" type="slidenum">
              <a:rPr lang="en-GB" smtClean="0">
                <a:solidFill>
                  <a:schemeClr val="bg1"/>
                </a:solidFill>
              </a:rPr>
              <a:pPr/>
              <a:t>7</a:t>
            </a:fld>
            <a:endParaRPr lang="en-GB" dirty="0">
              <a:solidFill>
                <a:schemeClr val="bg1"/>
              </a:solidFill>
            </a:endParaRPr>
          </a:p>
        </p:txBody>
      </p:sp>
      <p:sp>
        <p:nvSpPr>
          <p:cNvPr id="4" name="Content Placeholder 3">
            <a:extLst>
              <a:ext uri="{FF2B5EF4-FFF2-40B4-BE49-F238E27FC236}">
                <a16:creationId xmlns:a16="http://schemas.microsoft.com/office/drawing/2014/main" id="{7896D983-3A1E-4BD1-8CC9-D08636319872}"/>
              </a:ext>
            </a:extLst>
          </p:cNvPr>
          <p:cNvSpPr>
            <a:spLocks noGrp="1"/>
          </p:cNvSpPr>
          <p:nvPr>
            <p:ph idx="1"/>
          </p:nvPr>
        </p:nvSpPr>
        <p:spPr>
          <a:xfrm>
            <a:off x="5572125" y="942975"/>
            <a:ext cx="6162674" cy="5334231"/>
          </a:xfrm>
        </p:spPr>
        <p:txBody>
          <a:bodyPr/>
          <a:lstStyle/>
          <a:p>
            <a:r>
              <a:rPr lang="en-GB" sz="2000" b="1" dirty="0">
                <a:solidFill>
                  <a:schemeClr val="accent1"/>
                </a:solidFill>
              </a:rPr>
              <a:t>Continuing to deliver Estates upgrade projects in our 11 regions and Wales, creating buildings that:</a:t>
            </a:r>
          </a:p>
          <a:p>
            <a:pPr marL="342900" indent="-342900">
              <a:buFont typeface="Arial" panose="020B0604020202020204" pitchFamily="34" charset="0"/>
              <a:buChar char="•"/>
            </a:pPr>
            <a:r>
              <a:rPr lang="en-GB" sz="2000" dirty="0"/>
              <a:t>Offer a more positive environment for staff, partner organisation colleagues and people on probation </a:t>
            </a:r>
          </a:p>
          <a:p>
            <a:pPr marL="342900" indent="-342900">
              <a:buFont typeface="Arial" panose="020B0604020202020204" pitchFamily="34" charset="0"/>
              <a:buChar char="•"/>
            </a:pPr>
            <a:r>
              <a:rPr lang="en-GB" sz="2000" dirty="0"/>
              <a:t>Support smarter, more flexible ways of working, enabling us to reduce our estate footprint and running costs while ensuring we can accommodate additional probation practitioners and deliver the services outlined in the Target Operating Model without putting security at risk</a:t>
            </a:r>
          </a:p>
          <a:p>
            <a:pPr marL="342900" indent="-342900">
              <a:buFont typeface="Arial" panose="020B0604020202020204" pitchFamily="34" charset="0"/>
              <a:buChar char="•"/>
            </a:pPr>
            <a:r>
              <a:rPr lang="en-GB" sz="2000" dirty="0"/>
              <a:t>Deliver benefits to their communities through reduced environmental impacts – for example, heating, cooling, and ventilation will be provided by high efficiency, low carbon emissions methods </a:t>
            </a:r>
          </a:p>
          <a:p>
            <a:endParaRPr lang="en-GB" dirty="0"/>
          </a:p>
        </p:txBody>
      </p:sp>
      <p:pic>
        <p:nvPicPr>
          <p:cNvPr id="8" name="Picture 6">
            <a:extLst>
              <a:ext uri="{FF2B5EF4-FFF2-40B4-BE49-F238E27FC236}">
                <a16:creationId xmlns:a16="http://schemas.microsoft.com/office/drawing/2014/main" id="{CEF0D7C0-5C65-4575-A7BF-872C3A531E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913" y="1013057"/>
            <a:ext cx="4782261" cy="4300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351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578643" y="322057"/>
            <a:ext cx="10743406" cy="630470"/>
          </a:xfrm>
        </p:spPr>
        <p:txBody>
          <a:bodyPr/>
          <a:lstStyle/>
          <a:p>
            <a:r>
              <a:rPr lang="en-GB" dirty="0"/>
              <a:t>Supporting our delivery of mixed caseloads</a:t>
            </a:r>
          </a:p>
        </p:txBody>
      </p:sp>
      <p:sp>
        <p:nvSpPr>
          <p:cNvPr id="5" name="Slide Number Placeholder 4">
            <a:extLst>
              <a:ext uri="{FF2B5EF4-FFF2-40B4-BE49-F238E27FC236}">
                <a16:creationId xmlns:a16="http://schemas.microsoft.com/office/drawing/2014/main" id="{82E6916E-E899-4A5C-89FA-7375039FB1DF}"/>
              </a:ext>
            </a:extLst>
          </p:cNvPr>
          <p:cNvSpPr>
            <a:spLocks noGrp="1"/>
          </p:cNvSpPr>
          <p:nvPr>
            <p:ph type="sldNum" sz="quarter" idx="12"/>
          </p:nvPr>
        </p:nvSpPr>
        <p:spPr>
          <a:xfrm>
            <a:off x="11596687" y="6296257"/>
            <a:ext cx="276225" cy="365125"/>
          </a:xfrm>
          <a:prstGeom prst="rect">
            <a:avLst/>
          </a:prstGeom>
        </p:spPr>
        <p:txBody>
          <a:bodyPr/>
          <a:lstStyle/>
          <a:p>
            <a:fld id="{6BA6D896-E1CD-4198-B852-D6590D56DF76}" type="slidenum">
              <a:rPr lang="en-GB" smtClean="0">
                <a:solidFill>
                  <a:schemeClr val="bg1"/>
                </a:solidFill>
              </a:rPr>
              <a:pPr/>
              <a:t>8</a:t>
            </a:fld>
            <a:endParaRPr lang="en-GB" dirty="0">
              <a:solidFill>
                <a:schemeClr val="bg1"/>
              </a:solidFill>
            </a:endParaRPr>
          </a:p>
        </p:txBody>
      </p:sp>
      <p:sp>
        <p:nvSpPr>
          <p:cNvPr id="4" name="Rectangle 3">
            <a:extLst>
              <a:ext uri="{FF2B5EF4-FFF2-40B4-BE49-F238E27FC236}">
                <a16:creationId xmlns:a16="http://schemas.microsoft.com/office/drawing/2014/main" id="{E01C1CD4-EB0B-4C99-A378-19231482743C}"/>
              </a:ext>
            </a:extLst>
          </p:cNvPr>
          <p:cNvSpPr/>
          <p:nvPr/>
        </p:nvSpPr>
        <p:spPr>
          <a:xfrm>
            <a:off x="540543" y="1116013"/>
            <a:ext cx="7403307" cy="4093428"/>
          </a:xfrm>
          <a:prstGeom prst="rect">
            <a:avLst/>
          </a:prstGeom>
        </p:spPr>
        <p:txBody>
          <a:bodyPr wrap="square">
            <a:spAutoFit/>
          </a:bodyPr>
          <a:lstStyle/>
          <a:p>
            <a:r>
              <a:rPr lang="en-GB" sz="2000" b="1" dirty="0">
                <a:solidFill>
                  <a:schemeClr val="accent1"/>
                </a:solidFill>
              </a:rPr>
              <a:t>The Estates team is supporting plans for the expansion of the delivery of mixed caseloads across </a:t>
            </a:r>
            <a:r>
              <a:rPr lang="en-GB" sz="2000" b="1">
                <a:solidFill>
                  <a:schemeClr val="accent1"/>
                </a:solidFill>
              </a:rPr>
              <a:t>each region through</a:t>
            </a:r>
            <a:r>
              <a:rPr lang="en-GB" sz="2000" b="1" dirty="0">
                <a:solidFill>
                  <a:schemeClr val="accent1"/>
                </a:solidFill>
              </a:rPr>
              <a:t>:</a:t>
            </a:r>
          </a:p>
          <a:p>
            <a:endParaRPr lang="en-GB" sz="2000" b="1" dirty="0">
              <a:solidFill>
                <a:schemeClr val="accent1"/>
              </a:solidFill>
            </a:endParaRPr>
          </a:p>
          <a:p>
            <a:endParaRPr lang="en-GB" sz="2000" b="1" dirty="0">
              <a:solidFill>
                <a:schemeClr val="accent1"/>
              </a:solidFill>
            </a:endParaRPr>
          </a:p>
          <a:p>
            <a:pPr marL="342900" indent="-342900">
              <a:buFont typeface="Arial" panose="020B0604020202020204" pitchFamily="34" charset="0"/>
              <a:buChar char="•"/>
            </a:pPr>
            <a:r>
              <a:rPr lang="en-GB" sz="2000" dirty="0"/>
              <a:t>Defining national requirements for security and agreeing these with Regional Probation Directors and Trade Unions </a:t>
            </a:r>
          </a:p>
          <a:p>
            <a:pPr marL="342900" indent="-342900">
              <a:buFont typeface="Arial" panose="020B0604020202020204" pitchFamily="34" charset="0"/>
              <a:buChar char="•"/>
            </a:pPr>
            <a:r>
              <a:rPr lang="en-GB" sz="2000" dirty="0"/>
              <a:t>Agreeing with Regional Probation Directors’ their priority sites for the delivery of mixed caseloads</a:t>
            </a:r>
          </a:p>
          <a:p>
            <a:pPr marL="342900" indent="-342900">
              <a:buFont typeface="Arial" panose="020B0604020202020204" pitchFamily="34" charset="0"/>
              <a:buChar char="•"/>
            </a:pPr>
            <a:r>
              <a:rPr lang="en-GB" sz="2000" dirty="0"/>
              <a:t>Surveying the entire Probation estate for adherence to the agreed security standards</a:t>
            </a:r>
          </a:p>
          <a:p>
            <a:pPr marL="342900" indent="-342900">
              <a:buFont typeface="Arial" panose="020B0604020202020204" pitchFamily="34" charset="0"/>
              <a:buChar char="•"/>
            </a:pPr>
            <a:r>
              <a:rPr lang="en-GB" sz="2000" dirty="0"/>
              <a:t>Undertaking upgrade works at the priority sites in each region</a:t>
            </a:r>
          </a:p>
        </p:txBody>
      </p:sp>
      <p:pic>
        <p:nvPicPr>
          <p:cNvPr id="6" name="Picture 4">
            <a:extLst>
              <a:ext uri="{FF2B5EF4-FFF2-40B4-BE49-F238E27FC236}">
                <a16:creationId xmlns:a16="http://schemas.microsoft.com/office/drawing/2014/main" id="{14D77842-D3FD-43EF-986F-F38B3E32F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287" y="1212814"/>
            <a:ext cx="3719512" cy="3344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686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559592" y="323618"/>
            <a:ext cx="10743406" cy="630470"/>
          </a:xfrm>
        </p:spPr>
        <p:txBody>
          <a:bodyPr/>
          <a:lstStyle/>
          <a:p>
            <a:r>
              <a:rPr lang="en-GB" dirty="0"/>
              <a:t>Supporting operational delivery</a:t>
            </a:r>
          </a:p>
        </p:txBody>
      </p:sp>
      <p:sp>
        <p:nvSpPr>
          <p:cNvPr id="5" name="Slide Number Placeholder 4">
            <a:extLst>
              <a:ext uri="{FF2B5EF4-FFF2-40B4-BE49-F238E27FC236}">
                <a16:creationId xmlns:a16="http://schemas.microsoft.com/office/drawing/2014/main" id="{82E6916E-E899-4A5C-89FA-7375039FB1DF}"/>
              </a:ext>
            </a:extLst>
          </p:cNvPr>
          <p:cNvSpPr>
            <a:spLocks noGrp="1"/>
          </p:cNvSpPr>
          <p:nvPr>
            <p:ph type="sldNum" sz="quarter" idx="12"/>
          </p:nvPr>
        </p:nvSpPr>
        <p:spPr>
          <a:xfrm>
            <a:off x="11596687" y="6296257"/>
            <a:ext cx="276225" cy="365125"/>
          </a:xfrm>
          <a:prstGeom prst="rect">
            <a:avLst/>
          </a:prstGeom>
        </p:spPr>
        <p:txBody>
          <a:bodyPr/>
          <a:lstStyle/>
          <a:p>
            <a:fld id="{6BA6D896-E1CD-4198-B852-D6590D56DF76}" type="slidenum">
              <a:rPr lang="en-GB" smtClean="0">
                <a:solidFill>
                  <a:schemeClr val="bg1"/>
                </a:solidFill>
              </a:rPr>
              <a:pPr/>
              <a:t>9</a:t>
            </a:fld>
            <a:endParaRPr lang="en-GB" dirty="0">
              <a:solidFill>
                <a:schemeClr val="bg1"/>
              </a:solidFill>
            </a:endParaRPr>
          </a:p>
        </p:txBody>
      </p:sp>
      <p:sp>
        <p:nvSpPr>
          <p:cNvPr id="4" name="Rectangle 3">
            <a:extLst>
              <a:ext uri="{FF2B5EF4-FFF2-40B4-BE49-F238E27FC236}">
                <a16:creationId xmlns:a16="http://schemas.microsoft.com/office/drawing/2014/main" id="{E01C1CD4-EB0B-4C99-A378-19231482743C}"/>
              </a:ext>
            </a:extLst>
          </p:cNvPr>
          <p:cNvSpPr/>
          <p:nvPr/>
        </p:nvSpPr>
        <p:spPr>
          <a:xfrm>
            <a:off x="483392" y="1144450"/>
            <a:ext cx="5784058" cy="3170099"/>
          </a:xfrm>
          <a:prstGeom prst="rect">
            <a:avLst/>
          </a:prstGeom>
        </p:spPr>
        <p:txBody>
          <a:bodyPr wrap="square">
            <a:spAutoFit/>
          </a:bodyPr>
          <a:lstStyle/>
          <a:p>
            <a:r>
              <a:rPr lang="en-GB" sz="2000" b="1" dirty="0">
                <a:solidFill>
                  <a:schemeClr val="accent1"/>
                </a:solidFill>
              </a:rPr>
              <a:t>Working with the Unpaid Work team to support their operational delivery</a:t>
            </a:r>
          </a:p>
          <a:p>
            <a:pPr lvl="1"/>
            <a:endParaRPr lang="en-GB" sz="2000" dirty="0"/>
          </a:p>
          <a:p>
            <a:r>
              <a:rPr lang="en-GB" sz="2000" dirty="0"/>
              <a:t>Estates support includes:</a:t>
            </a:r>
          </a:p>
          <a:p>
            <a:pPr marL="342900" indent="-342900">
              <a:buFont typeface="Arial" panose="020B0604020202020204" pitchFamily="34" charset="0"/>
              <a:buChar char="•"/>
            </a:pPr>
            <a:r>
              <a:rPr lang="en-GB" sz="2000" dirty="0"/>
              <a:t>Working with the team to baseline the Estate for the delivery of Unpaid Work</a:t>
            </a:r>
          </a:p>
          <a:p>
            <a:pPr marL="342900" indent="-342900">
              <a:buFont typeface="Arial" panose="020B0604020202020204" pitchFamily="34" charset="0"/>
              <a:buChar char="•"/>
            </a:pPr>
            <a:r>
              <a:rPr lang="en-GB" sz="2000" dirty="0"/>
              <a:t>Assisting in the design of the Unpaid Work future operating model</a:t>
            </a:r>
          </a:p>
          <a:p>
            <a:pPr marL="342900" indent="-342900">
              <a:buFont typeface="Arial" panose="020B0604020202020204" pitchFamily="34" charset="0"/>
              <a:buChar char="•"/>
            </a:pPr>
            <a:r>
              <a:rPr lang="en-GB" sz="2000" dirty="0"/>
              <a:t>Preparing to help to deliver the Estates component of the future operating model</a:t>
            </a:r>
          </a:p>
        </p:txBody>
      </p:sp>
      <p:pic>
        <p:nvPicPr>
          <p:cNvPr id="7" name="Picture 2" descr="Person in high visibility workwear performing unpaid work">
            <a:extLst>
              <a:ext uri="{FF2B5EF4-FFF2-40B4-BE49-F238E27FC236}">
                <a16:creationId xmlns:a16="http://schemas.microsoft.com/office/drawing/2014/main" id="{7E4DB8F9-22C4-4727-A288-3E4674D914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49" r="6807"/>
          <a:stretch/>
        </p:blipFill>
        <p:spPr bwMode="auto">
          <a:xfrm>
            <a:off x="6665901" y="1211264"/>
            <a:ext cx="5207011" cy="3389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9977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glish Template USE" id="{EC7FBA58-E54E-DB46-8269-29B1A055FDCE}" vid="{373FD4C6-9422-CF48-ACB2-114F1F152E72}"/>
    </a:ext>
  </a:extLst>
</a:theme>
</file>

<file path=ppt/theme/theme2.xml><?xml version="1.0" encoding="utf-8"?>
<a:theme xmlns:a="http://schemas.openxmlformats.org/drawingml/2006/main" name="Office Theme">
  <a:themeElements>
    <a:clrScheme name="NPS">
      <a:dk1>
        <a:sysClr val="windowText" lastClr="000000"/>
      </a:dk1>
      <a:lt1>
        <a:sysClr val="window" lastClr="FFFFFF"/>
      </a:lt1>
      <a:dk2>
        <a:srgbClr val="000000"/>
      </a:dk2>
      <a:lt2>
        <a:srgbClr val="FFFFFF"/>
      </a:lt2>
      <a:accent1>
        <a:srgbClr val="5C3183"/>
      </a:accent1>
      <a:accent2>
        <a:srgbClr val="505DC1"/>
      </a:accent2>
      <a:accent3>
        <a:srgbClr val="2CCCD3"/>
      </a:accent3>
      <a:accent4>
        <a:srgbClr val="D61F50"/>
      </a:accent4>
      <a:accent5>
        <a:srgbClr val="FF8200"/>
      </a:accent5>
      <a:accent6>
        <a:srgbClr val="D0D3D4"/>
      </a:accent6>
      <a:hlink>
        <a:srgbClr val="505DC1"/>
      </a:hlink>
      <a:folHlink>
        <a:srgbClr val="D61F50"/>
      </a:folHlink>
    </a:clrScheme>
    <a:fontScheme name="NP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S PPT template - widescreen ENGLISH.potx" id="{4ACC5157-9115-4149-91E2-DFC8797E45F0}" vid="{3FC044FD-2570-4FC4-B03D-7622B021C96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83D9CFD37F0A47914113319DA5BA52" ma:contentTypeVersion="12" ma:contentTypeDescription="Create a new document." ma:contentTypeScope="" ma:versionID="5d5805bce0648e10c9e50591dd6a465b">
  <xsd:schema xmlns:xsd="http://www.w3.org/2001/XMLSchema" xmlns:xs="http://www.w3.org/2001/XMLSchema" xmlns:p="http://schemas.microsoft.com/office/2006/metadata/properties" xmlns:ns3="1553bc3e-0b01-4c87-99bb-ef2fbcc4d99a" xmlns:ns4="b08fd04e-13b6-49e4-9bce-27ddc0774c57" targetNamespace="http://schemas.microsoft.com/office/2006/metadata/properties" ma:root="true" ma:fieldsID="4f3ac425cd2f14d0c087aac007316df4" ns3:_="" ns4:_="">
    <xsd:import namespace="1553bc3e-0b01-4c87-99bb-ef2fbcc4d99a"/>
    <xsd:import namespace="b08fd04e-13b6-49e4-9bce-27ddc0774c57"/>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53bc3e-0b01-4c87-99bb-ef2fbcc4d9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08fd04e-13b6-49e4-9bce-27ddc0774c5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11888A-3529-4DAE-B7CB-F2327CD10B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53bc3e-0b01-4c87-99bb-ef2fbcc4d99a"/>
    <ds:schemaRef ds:uri="b08fd04e-13b6-49e4-9bce-27ddc0774c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2D01C8-9676-472A-95ED-966935793E22}">
  <ds:schemaRefs>
    <ds:schemaRef ds:uri="http://schemas.microsoft.com/sharepoint/v3/contenttype/forms"/>
  </ds:schemaRefs>
</ds:datastoreItem>
</file>

<file path=customXml/itemProps3.xml><?xml version="1.0" encoding="utf-8"?>
<ds:datastoreItem xmlns:ds="http://schemas.openxmlformats.org/officeDocument/2006/customXml" ds:itemID="{143E7F5D-48C0-4967-86A6-5CFA7FA558E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HMPPS-PowerPoint-template-English</Template>
  <TotalTime>1096</TotalTime>
  <Words>3736</Words>
  <Application>Microsoft Office PowerPoint</Application>
  <PresentationFormat>Widescreen</PresentationFormat>
  <Paragraphs>337</Paragraphs>
  <Slides>31</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Century Gothic</vt:lpstr>
      <vt:lpstr>Courier New</vt:lpstr>
      <vt:lpstr>Ink Free</vt:lpstr>
      <vt:lpstr>Office Theme</vt:lpstr>
      <vt:lpstr>Office Theme</vt:lpstr>
      <vt:lpstr>Guidance for use</vt:lpstr>
      <vt:lpstr>December 2021 Regional Team Briefing </vt:lpstr>
      <vt:lpstr>Our team’s opportunity to talk </vt:lpstr>
      <vt:lpstr>Today’s conversation – new this month </vt:lpstr>
      <vt:lpstr>Pay Award 2021/22</vt:lpstr>
      <vt:lpstr>December 2021 Estates update</vt:lpstr>
      <vt:lpstr>Investing in our Estate</vt:lpstr>
      <vt:lpstr>Supporting our delivery of mixed caseloads</vt:lpstr>
      <vt:lpstr>Supporting operational delivery</vt:lpstr>
      <vt:lpstr>Assessing our building usage and capacity</vt:lpstr>
      <vt:lpstr>Your Estates questions </vt:lpstr>
      <vt:lpstr>Home Visits:  new framework to support our staff</vt:lpstr>
      <vt:lpstr>Home Visits – national ‘need to know and do’</vt:lpstr>
      <vt:lpstr>Home Visits – [insert region] ‘need to know and do’</vt:lpstr>
      <vt:lpstr>Commissioned Rehabilitative Services – updated Refer and Monitor top tips</vt:lpstr>
      <vt:lpstr>JitBit – connecting our admin functions</vt:lpstr>
      <vt:lpstr>ViSOR</vt:lpstr>
      <vt:lpstr>ViSOR</vt:lpstr>
      <vt:lpstr>Update – Approved Suite of Probation Practitioner Toolkits (ASPPT)</vt:lpstr>
      <vt:lpstr>Approved Suite of Probation Practitioner Toolkits – ASPPT</vt:lpstr>
      <vt:lpstr>New MAPPA learning available</vt:lpstr>
      <vt:lpstr>PowerPoint Presentation</vt:lpstr>
      <vt:lpstr>January PQiP internal recruitment campaign </vt:lpstr>
      <vt:lpstr>Calling vacancy managers</vt:lpstr>
      <vt:lpstr>PowerPoint Presentation</vt:lpstr>
      <vt:lpstr>PowerPoint Presentation</vt:lpstr>
      <vt:lpstr>[Region] December area/s of focus </vt:lpstr>
      <vt:lpstr>Team December deliverables </vt:lpstr>
      <vt:lpstr>Team discussion </vt:lpstr>
      <vt:lpstr>Your thoughts, questions and feedback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Croft, Karen</dc:creator>
  <cp:lastModifiedBy>Darby,  Paul</cp:lastModifiedBy>
  <cp:revision>482</cp:revision>
  <dcterms:created xsi:type="dcterms:W3CDTF">2021-07-22T08:59:25Z</dcterms:created>
  <dcterms:modified xsi:type="dcterms:W3CDTF">2021-12-02T17:54:59Z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0x0101001983D9CFD37F0A47914113319DA5BA52</vt:lpwstr>
  </property>
</Properties>
</file>