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48" r:id="rId2"/>
  </p:sldMasterIdLst>
  <p:notesMasterIdLst>
    <p:notesMasterId r:id="rId10"/>
  </p:notesMasterIdLst>
  <p:handoutMasterIdLst>
    <p:handoutMasterId r:id="rId11"/>
  </p:handoutMasterIdLst>
  <p:sldIdLst>
    <p:sldId id="256" r:id="rId3"/>
    <p:sldId id="7873" r:id="rId4"/>
    <p:sldId id="7877" r:id="rId5"/>
    <p:sldId id="7872" r:id="rId6"/>
    <p:sldId id="7880" r:id="rId7"/>
    <p:sldId id="7874" r:id="rId8"/>
    <p:sldId id="78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3399FF"/>
    <a:srgbClr val="339966"/>
    <a:srgbClr val="D4C3FD"/>
    <a:srgbClr val="0066CC"/>
    <a:srgbClr val="008000"/>
    <a:srgbClr val="BDBDFF"/>
    <a:srgbClr val="9999FF"/>
    <a:srgbClr val="0099CC"/>
    <a:srgbClr val="00A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58" autoAdjust="0"/>
    <p:restoredTop sz="93792" autoAdjust="0"/>
  </p:normalViewPr>
  <p:slideViewPr>
    <p:cSldViewPr snapToGrid="0" snapToObjects="1" showGuides="1">
      <p:cViewPr varScale="1">
        <p:scale>
          <a:sx n="67" d="100"/>
          <a:sy n="67" d="100"/>
        </p:scale>
        <p:origin x="23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D20365-2445-47A0-937F-07CC4E37E1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C0557C-44EF-4CC4-AA14-41FA340EBC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6C2C0-176F-4F37-BD3B-29D3563738E2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D8760-0183-48AC-BC61-9A346666DB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C7808-F719-4C5F-AF8E-E26E5087D3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C25EC-C4E3-4BB4-9475-34C83F282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75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49149-B57C-7E49-89EA-D1494E9291F6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8A50D-95A0-3449-9134-B4955750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4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862D1-1675-3B4F-9A6A-51B0119485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385" y="2101929"/>
            <a:ext cx="11313413" cy="53564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7030A0"/>
                </a:solidFill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9FAFB-EEB1-B94B-953A-0FDF5C583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385" y="2767846"/>
            <a:ext cx="11313413" cy="36512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>
                <a:solidFill>
                  <a:srgbClr val="7030A0"/>
                </a:solidFill>
                <a:latin typeface="+mj-lt"/>
              </a:defRPr>
            </a:lvl1pPr>
            <a:lvl2pPr>
              <a:buFontTx/>
              <a:buNone/>
              <a:defRPr>
                <a:solidFill>
                  <a:srgbClr val="7030A0"/>
                </a:solidFill>
                <a:latin typeface="+mj-lt"/>
              </a:defRPr>
            </a:lvl2pPr>
            <a:lvl3pPr>
              <a:buFontTx/>
              <a:buNone/>
              <a:defRPr>
                <a:solidFill>
                  <a:srgbClr val="7030A0"/>
                </a:solidFill>
                <a:latin typeface="+mj-lt"/>
              </a:defRPr>
            </a:lvl3pPr>
            <a:lvl4pPr>
              <a:buFontTx/>
              <a:buNone/>
              <a:defRPr>
                <a:solidFill>
                  <a:srgbClr val="7030A0"/>
                </a:solidFill>
                <a:latin typeface="+mj-lt"/>
              </a:defRPr>
            </a:lvl4pPr>
            <a:lvl5pPr>
              <a:buFontTx/>
              <a:buNone/>
              <a:defRPr>
                <a:solidFill>
                  <a:srgbClr val="7030A0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85944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08296A4-9FA0-3A40-A16A-24E06DFFD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385" y="2101929"/>
            <a:ext cx="11313413" cy="53564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7030A0"/>
                </a:solidFill>
              </a:defRPr>
            </a:lvl1pPr>
          </a:lstStyle>
          <a:p>
            <a:r>
              <a:rPr lang="en-GB" dirty="0"/>
              <a:t>Section divider goes here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7B03276-F0E3-3B48-8A60-2BC9ACE1A0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385" y="2767846"/>
            <a:ext cx="11313413" cy="36512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>
                <a:solidFill>
                  <a:srgbClr val="7030A0"/>
                </a:solidFill>
                <a:latin typeface="+mj-lt"/>
              </a:defRPr>
            </a:lvl1pPr>
            <a:lvl2pPr>
              <a:buFontTx/>
              <a:buNone/>
              <a:defRPr>
                <a:solidFill>
                  <a:srgbClr val="7030A0"/>
                </a:solidFill>
                <a:latin typeface="+mj-lt"/>
              </a:defRPr>
            </a:lvl2pPr>
            <a:lvl3pPr>
              <a:buFontTx/>
              <a:buNone/>
              <a:defRPr>
                <a:solidFill>
                  <a:srgbClr val="7030A0"/>
                </a:solidFill>
                <a:latin typeface="+mj-lt"/>
              </a:defRPr>
            </a:lvl3pPr>
            <a:lvl4pPr>
              <a:buFontTx/>
              <a:buNone/>
              <a:defRPr>
                <a:solidFill>
                  <a:srgbClr val="7030A0"/>
                </a:solidFill>
                <a:latin typeface="+mj-lt"/>
              </a:defRPr>
            </a:lvl4pPr>
            <a:lvl5pPr>
              <a:buFontTx/>
              <a:buNone/>
              <a:defRPr>
                <a:solidFill>
                  <a:srgbClr val="7030A0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20534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D32D1-BD1B-9B41-AF84-030CA4A06A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200" y="365125"/>
            <a:ext cx="11313602" cy="132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Presentation title two columns /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772C9-68D0-404D-9CC2-150EE9B0D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9201" y="1825625"/>
            <a:ext cx="5448644" cy="4084521"/>
          </a:xfrm>
          <a:prstGeom prst="rect">
            <a:avLst/>
          </a:prstGeom>
        </p:spPr>
        <p:txBody>
          <a:bodyPr/>
          <a:lstStyle>
            <a:lvl1pPr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CC4AF-FF7A-BF43-BC46-C1C0F77FB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4154" y="1825625"/>
            <a:ext cx="5448645" cy="4084521"/>
          </a:xfrm>
          <a:prstGeom prst="rect">
            <a:avLst/>
          </a:prstGeom>
        </p:spPr>
        <p:txBody>
          <a:bodyPr/>
          <a:lstStyle>
            <a:lvl1pPr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41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D32D1-BD1B-9B41-AF84-030CA4A06A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049" y="365125"/>
            <a:ext cx="11306750" cy="132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Presentation title one column /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772C9-68D0-404D-9CC2-150EE9B0D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049" y="1825625"/>
            <a:ext cx="11306750" cy="4351338"/>
          </a:xfrm>
          <a:prstGeom prst="rect">
            <a:avLst/>
          </a:prstGeom>
        </p:spPr>
        <p:txBody>
          <a:bodyPr/>
          <a:lstStyle>
            <a:lvl1pPr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30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3731BF-221D-4858-932D-B044E917F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BD9A42-A97A-4FAA-89C8-3216805CC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A21B3-F91F-4C40-A2FF-7F2FDA740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018E3-1711-4800-B816-902F2740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6687" y="6296257"/>
            <a:ext cx="276225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BA6D896-E1CD-4198-B852-D6590D56DF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93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318EF0-62D9-F242-9F7C-33658F720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73" y="365125"/>
            <a:ext cx="10684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47060-90BF-6949-9CB6-931BF6B90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073" y="1825625"/>
            <a:ext cx="106847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8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63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AC3EE9-71B6-4FE8-B8AA-15895CE7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757" y="514118"/>
            <a:ext cx="10743406" cy="63047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875E1-C33E-4DDB-898A-C921EBC74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757" y="1334400"/>
            <a:ext cx="107424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2213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04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56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08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452" userDrawn="1">
          <p15:clr>
            <a:srgbClr val="F26B43"/>
          </p15:clr>
        </p15:guide>
        <p15:guide id="3" pos="72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lcome-hub.hmppsintranet.org.uk/my-work/my-service/unified-tiering-model/" TargetMode="External"/><Relationship Id="rId2" Type="http://schemas.openxmlformats.org/officeDocument/2006/relationships/hyperlink" Target="https://assets.publishing.service.gov.uk/government/uploads/system/uploads/attachment_data/file/959745/HMPPS_-_The_Target_Operating_Model_for_the_Future_of_Probation_Services_in_England___Wales_-__English__-_09-02-2021.pdf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hyperlink" Target="https://equip-portal.rocstac.com/ctrlwebisapi.dll?__id=webMyTopics.searchOne&amp;k=1545&amp;as_sfid=AAAAAAUxGRXNaUdX64yyf9E_2fInS-PN0WBCwwgCYbZA9RZsGZVe28jq2pLUD78gydcikDESbp0kUtj6zC2-ZwqJ8_Apo_95thVUJHeqV14vMOFd_Hv7bT6p92dW0Gsl7-1cgO0%3D&amp;as_fid=0bb5f651783cb45a0d4b24adbfee66eae73485a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ixedcaseloads@justice.gov.uk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B5547-F2F2-0544-B4A7-1C655852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293" y="2791313"/>
            <a:ext cx="11313413" cy="5356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January 2022 Regional Team Briefing </a:t>
            </a:r>
          </a:p>
        </p:txBody>
      </p:sp>
      <p:pic>
        <p:nvPicPr>
          <p:cNvPr id="4" name="Graphic 3" descr="Marker">
            <a:extLst>
              <a:ext uri="{FF2B5EF4-FFF2-40B4-BE49-F238E27FC236}">
                <a16:creationId xmlns:a16="http://schemas.microsoft.com/office/drawing/2014/main" id="{3A807903-4187-4AA2-A6C4-43F709B8F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427" y="4113464"/>
            <a:ext cx="1624396" cy="16243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25B827-AA16-4EC6-8E3C-528477FEFE5D}"/>
              </a:ext>
            </a:extLst>
          </p:cNvPr>
          <p:cNvSpPr txBox="1"/>
          <p:nvPr/>
        </p:nvSpPr>
        <p:spPr>
          <a:xfrm>
            <a:off x="218439" y="5663606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Insert region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96981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D399-2B4B-4240-BEB9-489B59773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17" y="158771"/>
            <a:ext cx="10743406" cy="630470"/>
          </a:xfrm>
        </p:spPr>
        <p:txBody>
          <a:bodyPr/>
          <a:lstStyle/>
          <a:p>
            <a:r>
              <a:rPr lang="en-GB" dirty="0"/>
              <a:t>Mixed caseloads:  background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6916E-E899-4A5C-89FA-7375039FB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6687" y="6296257"/>
            <a:ext cx="276225" cy="365125"/>
          </a:xfrm>
          <a:prstGeom prst="rect">
            <a:avLst/>
          </a:prstGeom>
        </p:spPr>
        <p:txBody>
          <a:bodyPr/>
          <a:lstStyle/>
          <a:p>
            <a:fld id="{6BA6D896-E1CD-4198-B852-D6590D56DF76}" type="slidenum">
              <a:rPr lang="en-GB" smtClean="0">
                <a:solidFill>
                  <a:schemeClr val="bg1"/>
                </a:solidFill>
              </a:rPr>
              <a:pPr/>
              <a:t>2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1C1CD4-EB0B-4C99-A378-19231482743C}"/>
              </a:ext>
            </a:extLst>
          </p:cNvPr>
          <p:cNvSpPr/>
          <p:nvPr/>
        </p:nvSpPr>
        <p:spPr>
          <a:xfrm>
            <a:off x="164987" y="759141"/>
            <a:ext cx="879395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What do we mean by mixed caseloads?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Probation Service’s </a:t>
            </a:r>
            <a:r>
              <a:rPr lang="en-GB" sz="20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Target Operating Model</a:t>
            </a:r>
            <a:r>
              <a:rPr lang="en-GB" sz="2000" dirty="0"/>
              <a:t> defines an end state where former CRC and NPS caseloads are unified, enabling probation practitioners to hold mixed and varied caseloads, in accordance with our </a:t>
            </a:r>
            <a:r>
              <a:rPr lang="en-GB" sz="20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Unified Tiering Model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Please see our Staff Guidance and Tiering and Case Allocation Framework in </a:t>
            </a:r>
            <a:r>
              <a:rPr lang="en-GB" sz="2000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EQuiP</a:t>
            </a:r>
            <a:r>
              <a:rPr lang="en-GB" sz="2000" dirty="0"/>
              <a:t> for details  </a:t>
            </a:r>
          </a:p>
          <a:p>
            <a:r>
              <a:rPr lang="en-GB" sz="2000" dirty="0"/>
              <a:t> </a:t>
            </a:r>
          </a:p>
          <a:p>
            <a:r>
              <a:rPr lang="en-GB" sz="2000" b="1" dirty="0">
                <a:solidFill>
                  <a:schemeClr val="accent1"/>
                </a:solidFill>
              </a:rPr>
              <a:t>What are the benefits of mixed caseloads?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Achieving unified caseloads will deliver many benefits, including supporting improved outcomes for people on probation, and help us to: 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/>
              <a:t>Improve continuity for our probation practitioners and people on probation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/>
              <a:t>Enhance staff wellbeing by reducing the emotional burden of managing particular cohorts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/>
              <a:t>Develop a more skilled, knowledgeable and flexible workforce, with greater opportunities for career satisfaction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/>
              <a:t>Unite our organisation</a:t>
            </a:r>
          </a:p>
          <a:p>
            <a:endParaRPr lang="en-GB" sz="20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827C6B2-8956-4EDB-9D75-7B492299E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013" y="2042417"/>
            <a:ext cx="3083987" cy="277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686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D399-2B4B-4240-BEB9-489B59773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8" y="115028"/>
            <a:ext cx="10743406" cy="630470"/>
          </a:xfrm>
        </p:spPr>
        <p:txBody>
          <a:bodyPr/>
          <a:lstStyle/>
          <a:p>
            <a:r>
              <a:rPr lang="en-GB" dirty="0"/>
              <a:t>Mixed caseloads:  context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6916E-E899-4A5C-89FA-7375039FB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6687" y="6296257"/>
            <a:ext cx="276225" cy="365125"/>
          </a:xfrm>
          <a:prstGeom prst="rect">
            <a:avLst/>
          </a:prstGeom>
        </p:spPr>
        <p:txBody>
          <a:bodyPr/>
          <a:lstStyle/>
          <a:p>
            <a:fld id="{6BA6D896-E1CD-4198-B852-D6590D56DF76}" type="slidenum">
              <a:rPr lang="en-GB" smtClean="0">
                <a:solidFill>
                  <a:schemeClr val="bg1"/>
                </a:solidFill>
              </a:rPr>
              <a:pPr/>
              <a:t>3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272DCD-6DE9-4E93-B608-5C9532328E4B}"/>
              </a:ext>
            </a:extLst>
          </p:cNvPr>
          <p:cNvSpPr/>
          <p:nvPr/>
        </p:nvSpPr>
        <p:spPr>
          <a:xfrm>
            <a:off x="-18424" y="660778"/>
            <a:ext cx="621052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 panose="020F0502020204030204" pitchFamily="34" charset="0"/>
              </a:rPr>
              <a:t>We recognise that, while caseloads have begun to mix in most regions, most staff will not yet be experiencing the full benefits associated with holding a varied caseload, which will likely be realised incrementally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 panose="020F0502020204030204" pitchFamily="34" charset="0"/>
              </a:rPr>
              <a:t>Staffing gaps in the workforce have hindered the ability to provide Probation Officers with more varied risk levels within their caseloads – i.e., managing Tier C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 panose="020F0502020204030204" pitchFamily="34" charset="0"/>
              </a:rPr>
              <a:t>Work is underway to recruit to Probation Officer vacancies alongside the increased targets for </a:t>
            </a:r>
            <a:r>
              <a:rPr lang="en-GB" dirty="0" err="1">
                <a:cs typeface="Calibri" panose="020F0502020204030204" pitchFamily="34" charset="0"/>
              </a:rPr>
              <a:t>PQiP</a:t>
            </a:r>
            <a:r>
              <a:rPr lang="en-GB" dirty="0">
                <a:cs typeface="Calibri" panose="020F0502020204030204" pitchFamily="34" charset="0"/>
              </a:rPr>
              <a:t> recruitment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 panose="020F0502020204030204" pitchFamily="34" charset="0"/>
              </a:rPr>
              <a:t>However, given the staffing position inherited by the new Probation Service and the time it will take to recruit and train Probation Officers, we anticipate reaching target staffing levels in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 panose="020F0502020204030204" pitchFamily="34" charset="0"/>
              </a:rPr>
              <a:t>The experience of staff will be different in Probation Delivery Units across the country, depending on staffing 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 panose="020F0502020204030204" pitchFamily="34" charset="0"/>
              </a:rPr>
              <a:t>The Probation Reform Programme is focused on ensuring that the enablers for mixed caseloads are fully delivered in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cs typeface="Calibri" panose="020F0502020204030204" pitchFamily="34" charset="0"/>
            </a:endParaRPr>
          </a:p>
          <a:p>
            <a:endParaRPr lang="en-GB" dirty="0"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CFA809-C3B6-4F79-9C65-90556D96B53D}"/>
              </a:ext>
            </a:extLst>
          </p:cNvPr>
          <p:cNvSpPr/>
          <p:nvPr/>
        </p:nvSpPr>
        <p:spPr>
          <a:xfrm>
            <a:off x="6192105" y="3344425"/>
            <a:ext cx="57054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 panose="020F0502020204030204" pitchFamily="34" charset="0"/>
              </a:rPr>
              <a:t>These enablers include:  the release of relevant Learning &amp; Development modules and </a:t>
            </a:r>
            <a:r>
              <a:rPr lang="en-GB" dirty="0" err="1">
                <a:cs typeface="Calibri" panose="020F0502020204030204" pitchFamily="34" charset="0"/>
              </a:rPr>
              <a:t>ViSOR</a:t>
            </a:r>
            <a:r>
              <a:rPr lang="en-GB" dirty="0">
                <a:cs typeface="Calibri" panose="020F0502020204030204" pitchFamily="34" charset="0"/>
              </a:rPr>
              <a:t> vetting, to enable regions to deliver mixed caseloads and digital migration which has now been completed in all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 panose="020F0502020204030204" pitchFamily="34" charset="0"/>
              </a:rPr>
              <a:t>Timescales for delivery will vary and should be communicated to staff by regional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impacts of these changes on operational staff have been reviewed and will remain under review as implementation progresses</a:t>
            </a:r>
            <a:endParaRPr lang="en-GB" dirty="0">
              <a:cs typeface="Calibri" panose="020F0502020204030204" pitchFamily="34" charset="0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6280489E-5920-4ED2-BB0E-071C23CEC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0"/>
            <a:ext cx="5876925" cy="31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627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D399-2B4B-4240-BEB9-489B59773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09" y="173221"/>
            <a:ext cx="10743406" cy="630470"/>
          </a:xfrm>
        </p:spPr>
        <p:txBody>
          <a:bodyPr/>
          <a:lstStyle/>
          <a:p>
            <a:r>
              <a:rPr lang="en-GB" dirty="0"/>
              <a:t>Probation Reform Programme:  areas of focus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6916E-E899-4A5C-89FA-7375039FB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6687" y="6296257"/>
            <a:ext cx="276225" cy="365125"/>
          </a:xfrm>
          <a:prstGeom prst="rect">
            <a:avLst/>
          </a:prstGeom>
        </p:spPr>
        <p:txBody>
          <a:bodyPr/>
          <a:lstStyle/>
          <a:p>
            <a:fld id="{6BA6D896-E1CD-4198-B852-D6590D56DF76}" type="slidenum">
              <a:rPr lang="en-GB" smtClean="0">
                <a:solidFill>
                  <a:schemeClr val="bg1"/>
                </a:solidFill>
              </a:rPr>
              <a:pPr/>
              <a:t>4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EF0D7C0-5C65-4575-A7BF-872C3A53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" y="1206167"/>
            <a:ext cx="4943940" cy="444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31F013-B733-4A55-B8E0-BDE53EC09A10}"/>
              </a:ext>
            </a:extLst>
          </p:cNvPr>
          <p:cNvSpPr/>
          <p:nvPr/>
        </p:nvSpPr>
        <p:spPr>
          <a:xfrm>
            <a:off x="5229225" y="920619"/>
            <a:ext cx="69004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Completion of digital migration enabling new allocations across staff groups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relevant Learning &amp; Development to be made available, and to be completed by relevant staff groups in the region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Enabling regions full control over allocation of cases to probation practitioners;  please note that this is only relevant to regions serviced by the Probation Service Centre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cases can be allocated across historic staff group split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Existing caseloads can be re allocated across historic staff group split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majority of probation estates are equipped to facilitate contact with individuals of all risk levels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ViSOR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Vetting &amp; Training plan is in place</a:t>
            </a:r>
          </a:p>
        </p:txBody>
      </p:sp>
    </p:spTree>
    <p:extLst>
      <p:ext uri="{BB962C8B-B14F-4D97-AF65-F5344CB8AC3E}">
        <p14:creationId xmlns:p14="http://schemas.microsoft.com/office/powerpoint/2010/main" val="57635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D399-2B4B-4240-BEB9-489B59773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09" y="173221"/>
            <a:ext cx="10743406" cy="630470"/>
          </a:xfrm>
        </p:spPr>
        <p:txBody>
          <a:bodyPr/>
          <a:lstStyle/>
          <a:p>
            <a:r>
              <a:rPr lang="en-GB" dirty="0"/>
              <a:t>Probation Reform Programme:  delivery to support mixed caseloads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6916E-E899-4A5C-89FA-7375039FB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6687" y="6296257"/>
            <a:ext cx="276225" cy="365125"/>
          </a:xfrm>
          <a:prstGeom prst="rect">
            <a:avLst/>
          </a:prstGeom>
        </p:spPr>
        <p:txBody>
          <a:bodyPr/>
          <a:lstStyle/>
          <a:p>
            <a:fld id="{6BA6D896-E1CD-4198-B852-D6590D56DF76}" type="slidenum">
              <a:rPr lang="en-GB" smtClean="0">
                <a:solidFill>
                  <a:schemeClr val="bg1"/>
                </a:solidFill>
              </a:rPr>
              <a:pPr/>
              <a:t>5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33B79E-3BB8-4FF3-9369-59C26B8AD094}"/>
              </a:ext>
            </a:extLst>
          </p:cNvPr>
          <p:cNvSpPr/>
          <p:nvPr/>
        </p:nvSpPr>
        <p:spPr>
          <a:xfrm>
            <a:off x="200025" y="1052036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GB" sz="2000" b="1" dirty="0">
                <a:solidFill>
                  <a:schemeClr val="accent1"/>
                </a:solidFill>
                <a:sym typeface="Arial"/>
              </a:rPr>
              <a:t>Overall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dk1"/>
                </a:solidFill>
                <a:sym typeface="Arial"/>
              </a:rPr>
              <a:t>Most regions have started the move to mixed caseloads and anticipate the completion of relevant Learning &amp; Development and Professional Service Centre regionalisation, where relevant, by June 2022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ym typeface="Arial"/>
              </a:rPr>
              <a:t>Your Senior team will confirm timescales for your region</a:t>
            </a:r>
          </a:p>
          <a:p>
            <a:pPr lvl="0">
              <a:buClr>
                <a:srgbClr val="000000"/>
              </a:buClr>
              <a:defRPr/>
            </a:pPr>
            <a:endParaRPr lang="en-GB" sz="2000" b="1" dirty="0">
              <a:solidFill>
                <a:schemeClr val="accent1"/>
              </a:solidFill>
              <a:sym typeface="Arial"/>
            </a:endParaRPr>
          </a:p>
          <a:p>
            <a:pPr lvl="0">
              <a:buClr>
                <a:srgbClr val="000000"/>
              </a:buClr>
              <a:defRPr/>
            </a:pPr>
            <a:r>
              <a:rPr lang="en-GB" sz="2000" b="1" dirty="0">
                <a:solidFill>
                  <a:schemeClr val="accent1"/>
                </a:solidFill>
                <a:sym typeface="Arial"/>
              </a:rPr>
              <a:t>Learning &amp; development</a:t>
            </a:r>
            <a:endParaRPr lang="en-GB" sz="2000" dirty="0">
              <a:solidFill>
                <a:schemeClr val="dk1"/>
              </a:solidFill>
              <a:sym typeface="Arial"/>
            </a:endParaRPr>
          </a:p>
          <a:p>
            <a:pPr marL="342900" lvl="0" indent="-34290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000000"/>
                </a:solidFill>
                <a:ea typeface="Roboto" panose="020B0604020202020204" charset="0"/>
                <a:cs typeface="Arial"/>
                <a:sym typeface="Arial"/>
              </a:rPr>
              <a:t>MAPPA Learning &amp; Development launched in November 2021</a:t>
            </a:r>
          </a:p>
          <a:p>
            <a:pPr marL="342900" lvl="0" indent="-34290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000000"/>
                </a:solidFill>
                <a:ea typeface="Roboto" panose="020B0604020202020204" charset="0"/>
                <a:cs typeface="Arial"/>
                <a:sym typeface="Arial"/>
              </a:rPr>
              <a:t>SEEDS2 Learning &amp; Development for Senior Probation Officers will be available in early 2022, followed by SEEDS2 for probation practitioners and senior managers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166FA1-9879-445F-B0D1-00C5280C7C9A}"/>
              </a:ext>
            </a:extLst>
          </p:cNvPr>
          <p:cNvSpPr/>
          <p:nvPr/>
        </p:nvSpPr>
        <p:spPr>
          <a:xfrm>
            <a:off x="6562724" y="1038046"/>
            <a:ext cx="53101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b="1" dirty="0">
                <a:solidFill>
                  <a:schemeClr val="accent1"/>
                </a:solidFill>
              </a:rPr>
              <a:t>Professional Service Centre</a:t>
            </a:r>
            <a:r>
              <a:rPr lang="en-GB" sz="2000" dirty="0"/>
              <a:t> </a:t>
            </a:r>
          </a:p>
          <a:p>
            <a:pPr marL="342900" lvl="0" indent="-34290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Where relevant, allocation activity, except stand alone unpaid work, was regionalised in October 2021, allowing regions full control over allocations</a:t>
            </a:r>
          </a:p>
          <a:p>
            <a:pPr lvl="0">
              <a:buClr>
                <a:srgbClr val="000000"/>
              </a:buClr>
              <a:defRPr/>
            </a:pPr>
            <a:endParaRPr lang="en-GB" sz="2000" b="1" dirty="0">
              <a:solidFill>
                <a:schemeClr val="accent1"/>
              </a:solidFill>
            </a:endParaRPr>
          </a:p>
          <a:p>
            <a:pPr lvl="0">
              <a:buClr>
                <a:srgbClr val="000000"/>
              </a:buClr>
              <a:defRPr/>
            </a:pPr>
            <a:r>
              <a:rPr lang="en-GB" sz="2000" b="1" dirty="0" err="1">
                <a:solidFill>
                  <a:schemeClr val="accent1"/>
                </a:solidFill>
              </a:rPr>
              <a:t>ViSOR</a:t>
            </a:r>
            <a:endParaRPr lang="en-GB" sz="2000" dirty="0"/>
          </a:p>
          <a:p>
            <a:pPr marL="342900" lvl="0" indent="-34290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Vetting &amp; Training plan has been published setting out our approach to ensuring all relevant staff are appropriately vetted and trained</a:t>
            </a:r>
          </a:p>
          <a:p>
            <a:pPr>
              <a:buClr>
                <a:srgbClr val="000000"/>
              </a:buClr>
              <a:defRPr/>
            </a:pPr>
            <a:endParaRPr lang="en-GB" sz="2000" b="1" dirty="0">
              <a:solidFill>
                <a:schemeClr val="accent1"/>
              </a:solidFill>
            </a:endParaRPr>
          </a:p>
          <a:p>
            <a:pPr>
              <a:buClr>
                <a:srgbClr val="000000"/>
              </a:buClr>
              <a:defRPr/>
            </a:pPr>
            <a:r>
              <a:rPr lang="en-GB" sz="2000" b="1" dirty="0">
                <a:solidFill>
                  <a:schemeClr val="accent1"/>
                </a:solidFill>
              </a:rPr>
              <a:t>Estates</a:t>
            </a:r>
            <a:endParaRPr lang="en-GB" sz="2000" dirty="0"/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New security standards are currently in consultation with Trade Unions</a:t>
            </a:r>
          </a:p>
        </p:txBody>
      </p:sp>
    </p:spTree>
    <p:extLst>
      <p:ext uri="{BB962C8B-B14F-4D97-AF65-F5344CB8AC3E}">
        <p14:creationId xmlns:p14="http://schemas.microsoft.com/office/powerpoint/2010/main" val="3822855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D399-2B4B-4240-BEB9-489B59773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32" y="246508"/>
            <a:ext cx="10743406" cy="630470"/>
          </a:xfrm>
        </p:spPr>
        <p:txBody>
          <a:bodyPr/>
          <a:lstStyle/>
          <a:p>
            <a:r>
              <a:rPr lang="en-GB" dirty="0"/>
              <a:t>[</a:t>
            </a:r>
            <a:r>
              <a:rPr lang="en-GB" dirty="0">
                <a:highlight>
                  <a:srgbClr val="FFFF00"/>
                </a:highlight>
              </a:rPr>
              <a:t>insert region</a:t>
            </a:r>
            <a:r>
              <a:rPr lang="en-GB" dirty="0"/>
              <a:t>]:  mixed caseloads picture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6916E-E899-4A5C-89FA-7375039FB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6687" y="6296257"/>
            <a:ext cx="276225" cy="365125"/>
          </a:xfrm>
          <a:prstGeom prst="rect">
            <a:avLst/>
          </a:prstGeom>
        </p:spPr>
        <p:txBody>
          <a:bodyPr/>
          <a:lstStyle/>
          <a:p>
            <a:fld id="{6BA6D896-E1CD-4198-B852-D6590D56DF76}" type="slidenum">
              <a:rPr lang="en-GB" smtClean="0">
                <a:solidFill>
                  <a:schemeClr val="bg1"/>
                </a:solidFill>
              </a:rPr>
              <a:pPr/>
              <a:t>6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D02A5-0F89-4691-A7AF-99F4480C5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26" t="1745" b="2435"/>
          <a:stretch/>
        </p:blipFill>
        <p:spPr>
          <a:xfrm>
            <a:off x="9095011" y="1333500"/>
            <a:ext cx="3014329" cy="38194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97DC43-6668-4B55-A8CC-BB396492808A}"/>
              </a:ext>
            </a:extLst>
          </p:cNvPr>
          <p:cNvSpPr/>
          <p:nvPr/>
        </p:nvSpPr>
        <p:spPr>
          <a:xfrm>
            <a:off x="485775" y="163104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Region to insert appropriate information, e.g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.: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Staffing profile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Learning &amp; Development status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Delivery timescales</a:t>
            </a:r>
          </a:p>
        </p:txBody>
      </p:sp>
    </p:spTree>
    <p:extLst>
      <p:ext uri="{BB962C8B-B14F-4D97-AF65-F5344CB8AC3E}">
        <p14:creationId xmlns:p14="http://schemas.microsoft.com/office/powerpoint/2010/main" val="143699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D399-2B4B-4240-BEB9-489B59773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87" y="435632"/>
            <a:ext cx="10743406" cy="630470"/>
          </a:xfrm>
        </p:spPr>
        <p:txBody>
          <a:bodyPr/>
          <a:lstStyle/>
          <a:p>
            <a:r>
              <a:rPr lang="en-GB" dirty="0"/>
              <a:t>Mixed caseloads:  your questions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6916E-E899-4A5C-89FA-7375039FB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6687" y="6296257"/>
            <a:ext cx="276225" cy="365125"/>
          </a:xfrm>
          <a:prstGeom prst="rect">
            <a:avLst/>
          </a:prstGeom>
        </p:spPr>
        <p:txBody>
          <a:bodyPr/>
          <a:lstStyle/>
          <a:p>
            <a:fld id="{6BA6D896-E1CD-4198-B852-D6590D56DF76}" type="slidenum">
              <a:rPr lang="en-GB" smtClean="0">
                <a:solidFill>
                  <a:schemeClr val="bg1"/>
                </a:solidFill>
              </a:rPr>
              <a:pPr/>
              <a:t>7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7B2C037-8DF0-4CA6-B9D3-6F68E74A7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177"/>
            <a:ext cx="5553075" cy="301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2D48C7-0D17-4DEE-B169-46C81DECC1C3}"/>
              </a:ext>
            </a:extLst>
          </p:cNvPr>
          <p:cNvSpPr/>
          <p:nvPr/>
        </p:nvSpPr>
        <p:spPr>
          <a:xfrm>
            <a:off x="6395960" y="1307990"/>
            <a:ext cx="4988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Your Regional Probation Director, your team leader and your manager will keep you informed about what mixed caseloads means at a local, regional and national level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Please direct your questions to your manager, team leader or Regional Probation Director – thank you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If you have a question that can’t be answered by your regional team, please email:  </a:t>
            </a:r>
            <a:r>
              <a:rPr lang="en-GB" sz="2000" u="sng" dirty="0">
                <a:hlinkClick r:id="rId3"/>
              </a:rPr>
              <a:t>mixedcaseloads@justice.gov.uk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36776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lish Template USE" id="{EC7FBA58-E54E-DB46-8269-29B1A055FDCE}" vid="{373FD4C6-9422-CF48-ACB2-114F1F152E72}"/>
    </a:ext>
  </a:extLst>
</a:theme>
</file>

<file path=ppt/theme/theme2.xml><?xml version="1.0" encoding="utf-8"?>
<a:theme xmlns:a="http://schemas.openxmlformats.org/drawingml/2006/main" name="Office Theme">
  <a:themeElements>
    <a:clrScheme name="NP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C3183"/>
      </a:accent1>
      <a:accent2>
        <a:srgbClr val="505DC1"/>
      </a:accent2>
      <a:accent3>
        <a:srgbClr val="2CCCD3"/>
      </a:accent3>
      <a:accent4>
        <a:srgbClr val="D61F50"/>
      </a:accent4>
      <a:accent5>
        <a:srgbClr val="FF8200"/>
      </a:accent5>
      <a:accent6>
        <a:srgbClr val="D0D3D4"/>
      </a:accent6>
      <a:hlink>
        <a:srgbClr val="505DC1"/>
      </a:hlink>
      <a:folHlink>
        <a:srgbClr val="D61F50"/>
      </a:folHlink>
    </a:clrScheme>
    <a:fontScheme name="NP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S PPT template - widescreen ENGLISH.potx" id="{4ACC5157-9115-4149-91E2-DFC8797E45F0}" vid="{3FC044FD-2570-4FC4-B03D-7622B021C96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HMPPS-PowerPoint-template-English</Template>
  <TotalTime>1043</TotalTime>
  <Words>729</Words>
  <Application>Microsoft Office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Office Theme</vt:lpstr>
      <vt:lpstr>Office Theme</vt:lpstr>
      <vt:lpstr>January 2022 Regional Team Briefing </vt:lpstr>
      <vt:lpstr>Mixed caseloads:  background </vt:lpstr>
      <vt:lpstr>Mixed caseloads:  context</vt:lpstr>
      <vt:lpstr>Probation Reform Programme:  areas of focus</vt:lpstr>
      <vt:lpstr>Probation Reform Programme:  delivery to support mixed caseloads</vt:lpstr>
      <vt:lpstr>[insert region]:  mixed caseloads picture </vt:lpstr>
      <vt:lpstr>Mixed caseloads:  your 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Croft, Karen</dc:creator>
  <cp:lastModifiedBy>Croft, Karen</cp:lastModifiedBy>
  <cp:revision>525</cp:revision>
  <dcterms:created xsi:type="dcterms:W3CDTF">2021-07-22T08:59:25Z</dcterms:created>
  <dcterms:modified xsi:type="dcterms:W3CDTF">2021-12-15T10:51:18Z</dcterms:modified>
</cp:coreProperties>
</file>