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2"/>
  </p:notesMasterIdLst>
  <p:sldIdLst>
    <p:sldId id="264" r:id="rId5"/>
    <p:sldId id="908" r:id="rId6"/>
    <p:sldId id="907" r:id="rId7"/>
    <p:sldId id="909" r:id="rId8"/>
    <p:sldId id="911" r:id="rId9"/>
    <p:sldId id="912" r:id="rId10"/>
    <p:sldId id="902" r:id="rId11"/>
    <p:sldId id="904" r:id="rId12"/>
    <p:sldId id="905" r:id="rId13"/>
    <p:sldId id="910" r:id="rId14"/>
    <p:sldId id="873" r:id="rId15"/>
    <p:sldId id="896" r:id="rId16"/>
    <p:sldId id="897" r:id="rId17"/>
    <p:sldId id="899" r:id="rId18"/>
    <p:sldId id="906" r:id="rId19"/>
    <p:sldId id="900" r:id="rId20"/>
    <p:sldId id="901" r:id="rId21"/>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Paul" initials="CP" lastIdx="12" clrIdx="0">
    <p:extLst>
      <p:ext uri="{19B8F6BF-5375-455C-9EA6-DF929625EA0E}">
        <p15:presenceInfo xmlns:p15="http://schemas.microsoft.com/office/powerpoint/2012/main" userId="S-1-5-21-2002062289-2020709010-4147574693-31431" providerId="AD"/>
      </p:ext>
    </p:extLst>
  </p:cmAuthor>
  <p:cmAuthor id="2" name="Phil Copple" initials="PC" lastIdx="1" clrIdx="1">
    <p:extLst>
      <p:ext uri="{19B8F6BF-5375-455C-9EA6-DF929625EA0E}">
        <p15:presenceInfo xmlns:p15="http://schemas.microsoft.com/office/powerpoint/2012/main" userId="S::phil.copple1@service.justice.gov.uk::3bf03d17-865f-48c3-955a-5c3c532663e5" providerId="AD"/>
      </p:ext>
    </p:extLst>
  </p:cmAuthor>
  <p:cmAuthor id="3" name="Dunn, Lucy" initials="DL" lastIdx="1" clrIdx="2">
    <p:extLst>
      <p:ext uri="{19B8F6BF-5375-455C-9EA6-DF929625EA0E}">
        <p15:presenceInfo xmlns:p15="http://schemas.microsoft.com/office/powerpoint/2012/main" userId="S::Lucy.Dunn@justice.gov.uk::eb59a232-35d3-4a05-8099-934072189c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56B5AC"/>
    <a:srgbClr val="D2DEEF"/>
    <a:srgbClr val="1D6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168B2-EAB3-4545-BB24-9FA8A56D453D}" v="15" dt="2022-03-25T09:46:10.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91755" autoAdjust="0"/>
  </p:normalViewPr>
  <p:slideViewPr>
    <p:cSldViewPr snapToGrid="0">
      <p:cViewPr varScale="1">
        <p:scale>
          <a:sx n="61" d="100"/>
          <a:sy n="61" d="100"/>
        </p:scale>
        <p:origin x="10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0AF83-FCF0-4C07-9101-7FC5A5CA1721}"/>
              </a:ext>
            </a:extLst>
          </p:cNvPr>
          <p:cNvSpPr>
            <a:spLocks noGrp="1"/>
          </p:cNvSpPr>
          <p:nvPr>
            <p:ph type="hdr" sz="quarter"/>
          </p:nvPr>
        </p:nvSpPr>
        <p:spPr>
          <a:xfrm>
            <a:off x="0" y="0"/>
            <a:ext cx="2945660" cy="498135"/>
          </a:xfrm>
          <a:prstGeom prst="rect">
            <a:avLst/>
          </a:prstGeom>
        </p:spPr>
        <p:txBody>
          <a:bodyPr vert="horz" lIns="91285" tIns="45642" rIns="91285" bIns="45642"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1B723C62-D254-47CF-8E03-0CD6CE643845}"/>
              </a:ext>
            </a:extLst>
          </p:cNvPr>
          <p:cNvSpPr>
            <a:spLocks noGrp="1"/>
          </p:cNvSpPr>
          <p:nvPr>
            <p:ph type="dt" idx="1"/>
          </p:nvPr>
        </p:nvSpPr>
        <p:spPr>
          <a:xfrm>
            <a:off x="3850443" y="0"/>
            <a:ext cx="2945660" cy="498135"/>
          </a:xfrm>
          <a:prstGeom prst="rect">
            <a:avLst/>
          </a:prstGeom>
        </p:spPr>
        <p:txBody>
          <a:bodyPr vert="horz" lIns="91285" tIns="45642" rIns="91285" bIns="45642" rtlCol="0"/>
          <a:lstStyle>
            <a:lvl1pPr algn="r" eaLnBrk="1" fontAlgn="auto" hangingPunct="1">
              <a:spcBef>
                <a:spcPts val="0"/>
              </a:spcBef>
              <a:spcAft>
                <a:spcPts val="0"/>
              </a:spcAft>
              <a:defRPr sz="1200">
                <a:latin typeface="+mn-lt"/>
              </a:defRPr>
            </a:lvl1pPr>
          </a:lstStyle>
          <a:p>
            <a:pPr>
              <a:defRPr/>
            </a:pPr>
            <a:fld id="{9D0E3750-8067-4621-B914-631B0784C030}" type="datetimeFigureOut">
              <a:rPr lang="en-GB"/>
              <a:pPr>
                <a:defRPr/>
              </a:pPr>
              <a:t>25/03/2022</a:t>
            </a:fld>
            <a:endParaRPr lang="en-GB" dirty="0"/>
          </a:p>
        </p:txBody>
      </p:sp>
      <p:sp>
        <p:nvSpPr>
          <p:cNvPr id="4" name="Slide Image Placeholder 3">
            <a:extLst>
              <a:ext uri="{FF2B5EF4-FFF2-40B4-BE49-F238E27FC236}">
                <a16:creationId xmlns:a16="http://schemas.microsoft.com/office/drawing/2014/main" id="{CF7C23F6-37A0-4F52-B7F2-3D94794B3CB5}"/>
              </a:ext>
            </a:extLst>
          </p:cNvPr>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85" tIns="45642" rIns="91285" bIns="45642" rtlCol="0" anchor="ctr"/>
          <a:lstStyle/>
          <a:p>
            <a:pPr lvl="0"/>
            <a:endParaRPr lang="en-GB" noProof="0" dirty="0"/>
          </a:p>
        </p:txBody>
      </p:sp>
      <p:sp>
        <p:nvSpPr>
          <p:cNvPr id="5" name="Notes Placeholder 4">
            <a:extLst>
              <a:ext uri="{FF2B5EF4-FFF2-40B4-BE49-F238E27FC236}">
                <a16:creationId xmlns:a16="http://schemas.microsoft.com/office/drawing/2014/main" id="{064BC196-6FCE-4C14-983B-7AB19ABEE397}"/>
              </a:ext>
            </a:extLst>
          </p:cNvPr>
          <p:cNvSpPr>
            <a:spLocks noGrp="1"/>
          </p:cNvSpPr>
          <p:nvPr>
            <p:ph type="body" sz="quarter" idx="3"/>
          </p:nvPr>
        </p:nvSpPr>
        <p:spPr>
          <a:xfrm>
            <a:off x="679768" y="4777959"/>
            <a:ext cx="5438140" cy="3909238"/>
          </a:xfrm>
          <a:prstGeom prst="rect">
            <a:avLst/>
          </a:prstGeom>
        </p:spPr>
        <p:txBody>
          <a:bodyPr vert="horz" lIns="91285" tIns="45642" rIns="91285" bIns="456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65FFDAD-E184-4E2A-B1C3-94A6FC64BCFF}"/>
              </a:ext>
            </a:extLst>
          </p:cNvPr>
          <p:cNvSpPr>
            <a:spLocks noGrp="1"/>
          </p:cNvSpPr>
          <p:nvPr>
            <p:ph type="ftr" sz="quarter" idx="4"/>
          </p:nvPr>
        </p:nvSpPr>
        <p:spPr>
          <a:xfrm>
            <a:off x="0" y="9430091"/>
            <a:ext cx="2945660" cy="498134"/>
          </a:xfrm>
          <a:prstGeom prst="rect">
            <a:avLst/>
          </a:prstGeom>
        </p:spPr>
        <p:txBody>
          <a:bodyPr vert="horz" lIns="91285" tIns="45642" rIns="91285" bIns="45642"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6168F0DC-C0AE-46BA-A3EE-C8DA4FF19C60}"/>
              </a:ext>
            </a:extLst>
          </p:cNvPr>
          <p:cNvSpPr>
            <a:spLocks noGrp="1"/>
          </p:cNvSpPr>
          <p:nvPr>
            <p:ph type="sldNum" sz="quarter" idx="5"/>
          </p:nvPr>
        </p:nvSpPr>
        <p:spPr>
          <a:xfrm>
            <a:off x="3850443" y="9430091"/>
            <a:ext cx="2945660" cy="498134"/>
          </a:xfrm>
          <a:prstGeom prst="rect">
            <a:avLst/>
          </a:prstGeom>
        </p:spPr>
        <p:txBody>
          <a:bodyPr vert="horz" lIns="91285" tIns="45642" rIns="91285" bIns="45642" rtlCol="0" anchor="b"/>
          <a:lstStyle>
            <a:lvl1pPr algn="r" eaLnBrk="1" fontAlgn="auto" hangingPunct="1">
              <a:spcBef>
                <a:spcPts val="0"/>
              </a:spcBef>
              <a:spcAft>
                <a:spcPts val="0"/>
              </a:spcAft>
              <a:defRPr sz="1200">
                <a:latin typeface="+mn-lt"/>
              </a:defRPr>
            </a:lvl1pPr>
          </a:lstStyle>
          <a:p>
            <a:pPr>
              <a:defRPr/>
            </a:pPr>
            <a:fld id="{E3990650-E771-426B-BCAF-2A77B1523ADC}" type="slidenum">
              <a:rPr lang="en-GB"/>
              <a:pPr>
                <a:defRPr/>
              </a:pPr>
              <a:t>‹#›</a:t>
            </a:fld>
            <a:endParaRPr lang="en-GB" dirty="0"/>
          </a:p>
        </p:txBody>
      </p:sp>
    </p:spTree>
    <p:extLst>
      <p:ext uri="{BB962C8B-B14F-4D97-AF65-F5344CB8AC3E}">
        <p14:creationId xmlns:p14="http://schemas.microsoft.com/office/powerpoint/2010/main" val="210281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dcross.org.uk/-/media/documents/get-help-as-a-refugee/ukraine/information-leaflet-for-ukrainians-arriving-in-the-uk.pdf?la=en&amp;hash=F7B944113231A3D1E81779862CBB0CE8C6E94EC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gov.uk/government/topical-events/russian-invasion-of-ukraine-uk-government-response" TargetMode="External"/><Relationship Id="rId4" Type="http://schemas.openxmlformats.org/officeDocument/2006/relationships/hyperlink" Target="https://homesforukraine.campaign.gov.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46AE018-8CBC-454A-B8AA-9BF65EC84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184C27A-403B-4825-8C29-238E4391A2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a:extLst>
              <a:ext uri="{FF2B5EF4-FFF2-40B4-BE49-F238E27FC236}">
                <a16:creationId xmlns:a16="http://schemas.microsoft.com/office/drawing/2014/main" id="{A0E31D3B-7A3E-4259-83EC-D3F8DDA3AF53}"/>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D319998-FEB7-44AD-A556-3F7F850A5F24}"/>
              </a:ext>
            </a:extLst>
          </p:cNvPr>
          <p:cNvSpPr>
            <a:spLocks noGrp="1"/>
          </p:cNvSpPr>
          <p:nvPr>
            <p:ph type="sldNum" sz="quarter" idx="5"/>
          </p:nvPr>
        </p:nvSpPr>
        <p:spPr/>
        <p:txBody>
          <a:bodyPr/>
          <a:lstStyle/>
          <a:p>
            <a:pPr>
              <a:defRPr/>
            </a:pPr>
            <a:fld id="{30BC357D-E16E-4559-89D5-B2A3F138423F}" type="slidenum">
              <a:rPr lang="en-US" smtClean="0"/>
              <a:pPr>
                <a:defRPr/>
              </a:pPr>
              <a:t>1</a:t>
            </a:fld>
            <a:endParaRPr lang="en-US" dirty="0"/>
          </a:p>
        </p:txBody>
      </p:sp>
    </p:spTree>
    <p:extLst>
      <p:ext uri="{BB962C8B-B14F-4D97-AF65-F5344CB8AC3E}">
        <p14:creationId xmlns:p14="http://schemas.microsoft.com/office/powerpoint/2010/main" val="232621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Sources</a:t>
            </a:r>
          </a:p>
          <a:p>
            <a:endParaRPr lang="en-GB" sz="1200" dirty="0">
              <a:hlinkClick r:id="rId3"/>
            </a:endParaRPr>
          </a:p>
          <a:p>
            <a:r>
              <a:rPr lang="en-GB" sz="1200" dirty="0">
                <a:hlinkClick r:id="rId3"/>
              </a:rPr>
              <a:t>information-leaflet-for-ukrainians-arriving-in-the-uk.pdf (redcross.org.uk)</a:t>
            </a:r>
            <a:endParaRPr lang="en-GB" sz="1200" dirty="0"/>
          </a:p>
          <a:p>
            <a:r>
              <a:rPr lang="en-GB" sz="1200" dirty="0">
                <a:hlinkClick r:id="rId4"/>
              </a:rPr>
              <a:t>Homes for Ukraine – Homes for Ukraine – Local Sponsorship Scheme for Ukraine (campaign.gov.uk)</a:t>
            </a:r>
            <a:endParaRPr lang="en-GB" sz="1200" dirty="0"/>
          </a:p>
          <a:p>
            <a:r>
              <a:rPr lang="en-GB" sz="1200" dirty="0">
                <a:hlinkClick r:id="rId5"/>
              </a:rPr>
              <a:t>Russian invasion of Ukraine: UK government response - GOV.UK (www.gov.uk)</a:t>
            </a: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E3990650-E771-426B-BCAF-2A77B1523ADC}" type="slidenum">
              <a:rPr lang="en-GB" smtClean="0"/>
              <a:pPr>
                <a:defRPr/>
              </a:pPr>
              <a:t>17</a:t>
            </a:fld>
            <a:endParaRPr lang="en-GB" dirty="0"/>
          </a:p>
        </p:txBody>
      </p:sp>
    </p:spTree>
    <p:extLst>
      <p:ext uri="{BB962C8B-B14F-4D97-AF65-F5344CB8AC3E}">
        <p14:creationId xmlns:p14="http://schemas.microsoft.com/office/powerpoint/2010/main" val="198466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D5F699A-29F2-4CEA-8AF8-848EE11D35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7473444"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7999" y="2628000"/>
            <a:ext cx="7473445" cy="1080000"/>
          </a:xfrm>
          <a:prstGeom prst="rect">
            <a:avLst/>
          </a:prstGeom>
        </p:spPr>
        <p:txBody>
          <a:bodyPr lIns="72000" tIns="72000" rIns="72000" bIns="72000" anchor="b">
            <a:no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11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9E4AAC18-CDEE-4D1F-860E-4E128399B58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84000" y="1800000"/>
            <a:ext cx="3960000" cy="3960000"/>
          </a:xfrm>
        </p:spPr>
        <p:txBody>
          <a:bodyPr/>
          <a:lstStyle>
            <a:lvl1pPr>
              <a:defRPr sz="1400" b="1"/>
            </a:lvl1pPr>
            <a:lvl2pPr marL="0" indent="0">
              <a:buFont typeface="Wingdings" panose="05000000000000000000" pitchFamily="2" charset="2"/>
              <a:buNone/>
              <a:defRPr sz="1400"/>
            </a:lvl2pPr>
            <a:lvl3pPr marL="142875" indent="-142875">
              <a:buFont typeface="Wingdings" panose="05000000000000000000" pitchFamily="2" charset="2"/>
              <a:buChar char="§"/>
              <a:defRPr sz="1400"/>
            </a:lvl3pPr>
            <a:lvl4pPr marL="358775" indent="-179388">
              <a:buFont typeface="Courier New" panose="02070309020205020404" pitchFamily="49" charset="0"/>
              <a:buChar char="o"/>
              <a:defRPr sz="1400"/>
            </a:lvl4pPr>
            <a:lvl5pPr marL="538163" indent="-179388">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80000" y="1800000"/>
            <a:ext cx="3960000" cy="396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400" b="1"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6C887DB9-00D5-403F-B17D-2E5CFA6ECB5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72C415FA-10EE-4470-9790-8A4B0EFA54A6}" type="slidenum">
              <a:rPr lang="en-GB"/>
              <a:pPr>
                <a:defRPr/>
              </a:pPr>
              <a:t>‹#›</a:t>
            </a:fld>
            <a:endParaRPr lang="en-GB" dirty="0"/>
          </a:p>
        </p:txBody>
      </p:sp>
    </p:spTree>
    <p:extLst>
      <p:ext uri="{BB962C8B-B14F-4D97-AF65-F5344CB8AC3E}">
        <p14:creationId xmlns:p14="http://schemas.microsoft.com/office/powerpoint/2010/main" val="388846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D3A40789-0F78-41F6-8280-ECD8288B4C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b="1"/>
            </a:lvl1pPr>
            <a:lvl2pPr>
              <a:defRPr lang="en-US"/>
            </a:lvl2pPr>
            <a:lvl3pPr>
              <a:defRPr lang="en-US"/>
            </a:lvl3pPr>
            <a:lvl4pPr>
              <a:defRPr lang="en-US"/>
            </a:lvl4pPr>
            <a:lvl5pPr>
              <a:defRPr lang="en-US"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280089F6-43CD-4AF9-955C-2389E0DCC534}"/>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52415A80-A25D-45C2-9EC4-6206A580679D}" type="slidenum">
              <a:rPr lang="en-GB"/>
              <a:pPr>
                <a:defRPr/>
              </a:pPr>
              <a:t>‹#›</a:t>
            </a:fld>
            <a:endParaRPr lang="en-GB" dirty="0"/>
          </a:p>
        </p:txBody>
      </p:sp>
    </p:spTree>
    <p:extLst>
      <p:ext uri="{BB962C8B-B14F-4D97-AF65-F5344CB8AC3E}">
        <p14:creationId xmlns:p14="http://schemas.microsoft.com/office/powerpoint/2010/main" val="163478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no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B01A0-EEE5-4933-95A1-E0DEB6B8BB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a:spLocks noGrp="1"/>
          </p:cNvSpPr>
          <p:nvPr>
            <p:ph type="ctrTitle"/>
          </p:nvPr>
        </p:nvSpPr>
        <p:spPr>
          <a:xfrm>
            <a:off x="2597921" y="2628000"/>
            <a:ext cx="5523523" cy="1080000"/>
          </a:xfrm>
          <a:prstGeom prst="rect">
            <a:avLst/>
          </a:prstGeom>
        </p:spPr>
        <p:txBody>
          <a:bodyPr lIns="72000" tIns="72000" rIns="72000" bIns="72000" anchor="b">
            <a:noAutofit/>
          </a:bodyPr>
          <a:lstStyle>
            <a:lvl1pPr algn="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2498E654-D6AE-4B18-9212-421CF1817658}"/>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Tree>
    <p:extLst>
      <p:ext uri="{BB962C8B-B14F-4D97-AF65-F5344CB8AC3E}">
        <p14:creationId xmlns:p14="http://schemas.microsoft.com/office/powerpoint/2010/main" val="241042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 no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0DB17A-B4BD-4A49-8344-F7AAB245301A}"/>
              </a:ext>
            </a:extLst>
          </p:cNvPr>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endParaRPr lang="en-GB" dirty="0"/>
          </a:p>
        </p:txBody>
      </p:sp>
      <p:sp>
        <p:nvSpPr>
          <p:cNvPr id="8" name="Title 1">
            <a:extLst>
              <a:ext uri="{FF2B5EF4-FFF2-40B4-BE49-F238E27FC236}">
                <a16:creationId xmlns:a16="http://schemas.microsoft.com/office/drawing/2014/main" id="{27AB14DA-24C9-4A5E-BD3C-3D1D96538A05}"/>
              </a:ext>
            </a:extLst>
          </p:cNvPr>
          <p:cNvSpPr>
            <a:spLocks noGrp="1"/>
          </p:cNvSpPr>
          <p:nvPr>
            <p:ph type="ctrTitle"/>
          </p:nvPr>
        </p:nvSpPr>
        <p:spPr>
          <a:xfrm>
            <a:off x="2597921" y="2628000"/>
            <a:ext cx="5523523" cy="1080000"/>
          </a:xfrm>
          <a:prstGeom prst="rect">
            <a:avLst/>
          </a:prstGeom>
        </p:spPr>
        <p:txBody>
          <a:bodyPr lIns="72000" tIns="72000" rIns="72000" bIns="72000" anchor="b">
            <a:noAutofit/>
          </a:bodyPr>
          <a:lstStyle>
            <a:lvl1pPr algn="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5966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 no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1A1C77-2836-4CFC-A239-EA90325BE9C5}"/>
              </a:ext>
            </a:extLst>
          </p:cNvPr>
          <p:cNvPicPr>
            <a:picLocks noChangeAspect="1"/>
          </p:cNvPicPr>
          <p:nvPr userDrawn="1"/>
        </p:nvPicPr>
        <p:blipFill rotWithShape="1">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endParaRPr lang="en-GB" dirty="0"/>
          </a:p>
        </p:txBody>
      </p:sp>
      <p:sp>
        <p:nvSpPr>
          <p:cNvPr id="8" name="Title 1">
            <a:extLst>
              <a:ext uri="{FF2B5EF4-FFF2-40B4-BE49-F238E27FC236}">
                <a16:creationId xmlns:a16="http://schemas.microsoft.com/office/drawing/2014/main" id="{9FEC5DD2-0B3D-4F14-9241-C4918680A6D2}"/>
              </a:ext>
            </a:extLst>
          </p:cNvPr>
          <p:cNvSpPr>
            <a:spLocks noGrp="1"/>
          </p:cNvSpPr>
          <p:nvPr>
            <p:ph type="ctrTitle"/>
          </p:nvPr>
        </p:nvSpPr>
        <p:spPr>
          <a:xfrm>
            <a:off x="2597921" y="2628000"/>
            <a:ext cx="5523523" cy="1080000"/>
          </a:xfrm>
          <a:prstGeom prst="rect">
            <a:avLst/>
          </a:prstGeom>
        </p:spPr>
        <p:txBody>
          <a:bodyPr lIns="72000" tIns="72000" rIns="72000" bIns="72000" anchor="b">
            <a:noAutofit/>
          </a:bodyPr>
          <a:lstStyle>
            <a:lvl1pPr algn="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0966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no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F523C8-6F40-4B80-9604-369B85246AE9}"/>
              </a:ext>
            </a:extLst>
          </p:cNvPr>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a:spLocks noGrp="1"/>
          </p:cNvSpPr>
          <p:nvPr>
            <p:ph type="ctrTitle" hasCustomPrompt="1"/>
          </p:nvPr>
        </p:nvSpPr>
        <p:spPr>
          <a:xfrm>
            <a:off x="1965533" y="2628000"/>
            <a:ext cx="6155911" cy="1080000"/>
          </a:xfrm>
          <a:prstGeom prst="rect">
            <a:avLst/>
          </a:prstGeom>
        </p:spPr>
        <p:txBody>
          <a:bodyPr lIns="72000" tIns="72000" rIns="72000" bIns="72000" anchor="b">
            <a:noAutofit/>
          </a:bodyPr>
          <a:lstStyle>
            <a:lvl1pPr algn="r">
              <a:defRPr sz="4000" b="1">
                <a:solidFill>
                  <a:schemeClr val="bg1"/>
                </a:solidFill>
                <a:latin typeface="Arial" panose="020B0604020202020204" pitchFamily="34" charset="0"/>
                <a:cs typeface="Arial" panose="020B0604020202020204" pitchFamily="34" charset="0"/>
              </a:defRPr>
            </a:lvl1pPr>
          </a:lstStyle>
          <a:p>
            <a:r>
              <a:rPr lang="en-US" dirty="0"/>
              <a:t>1: Click to edit Master title style</a:t>
            </a:r>
          </a:p>
        </p:txBody>
      </p:sp>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r>
              <a:rPr lang="en-GB" dirty="0"/>
              <a:t>Appendix</a:t>
            </a:r>
          </a:p>
        </p:txBody>
      </p:sp>
    </p:spTree>
    <p:extLst>
      <p:ext uri="{BB962C8B-B14F-4D97-AF65-F5344CB8AC3E}">
        <p14:creationId xmlns:p14="http://schemas.microsoft.com/office/powerpoint/2010/main" val="28054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 no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C39CB1-FD29-43D8-926A-1D895B542122}"/>
              </a:ext>
            </a:extLst>
          </p:cNvPr>
          <p:cNvPicPr>
            <a:picLocks noChangeAspect="1"/>
          </p:cNvPicPr>
          <p:nvPr userDrawn="1"/>
        </p:nvPicPr>
        <p:blipFill rotWithShape="1">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a:spLocks noGrp="1"/>
          </p:cNvSpPr>
          <p:nvPr>
            <p:ph type="ctrTitle" hasCustomPrompt="1"/>
          </p:nvPr>
        </p:nvSpPr>
        <p:spPr>
          <a:xfrm>
            <a:off x="1965533" y="2628000"/>
            <a:ext cx="6155911" cy="1080000"/>
          </a:xfrm>
          <a:prstGeom prst="rect">
            <a:avLst/>
          </a:prstGeom>
        </p:spPr>
        <p:txBody>
          <a:bodyPr lIns="72000" tIns="72000" rIns="72000" bIns="72000" anchor="b">
            <a:noAutofit/>
          </a:bodyPr>
          <a:lstStyle>
            <a:lvl1pPr algn="r">
              <a:defRPr sz="4000" b="1">
                <a:solidFill>
                  <a:schemeClr val="bg1"/>
                </a:solidFill>
                <a:latin typeface="Arial" panose="020B0604020202020204" pitchFamily="34" charset="0"/>
                <a:cs typeface="Arial" panose="020B0604020202020204" pitchFamily="34" charset="0"/>
              </a:defRPr>
            </a:lvl1pPr>
          </a:lstStyle>
          <a:p>
            <a:r>
              <a:rPr lang="en-US"/>
              <a:t>1: Click to edit Master title style</a:t>
            </a:r>
          </a:p>
        </p:txBody>
      </p:sp>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r>
              <a:rPr lang="en-GB" dirty="0"/>
              <a:t>Appendix</a:t>
            </a:r>
          </a:p>
        </p:txBody>
      </p:sp>
    </p:spTree>
    <p:extLst>
      <p:ext uri="{BB962C8B-B14F-4D97-AF65-F5344CB8AC3E}">
        <p14:creationId xmlns:p14="http://schemas.microsoft.com/office/powerpoint/2010/main" val="270462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39D202-C7C5-43DE-BBE3-A8B7DBCCF97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a:extLst>
              <a:ext uri="{FF2B5EF4-FFF2-40B4-BE49-F238E27FC236}">
                <a16:creationId xmlns:a16="http://schemas.microsoft.com/office/drawing/2014/main" id="{CA8F28BB-0601-47DD-AC3F-B6E4A70AF08D}"/>
              </a:ext>
            </a:extLst>
          </p:cNvPr>
          <p:cNvSpPr>
            <a:spLocks noGrp="1"/>
          </p:cNvSpPr>
          <p:nvPr>
            <p:ph sz="half" idx="2" hasCustomPrompt="1"/>
          </p:nvPr>
        </p:nvSpPr>
        <p:spPr>
          <a:xfrm>
            <a:off x="683999" y="1495838"/>
            <a:ext cx="7886699" cy="4264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b="1" dirty="0" smtClean="0"/>
            </a:lvl1pPr>
            <a:lvl2pPr>
              <a:defRPr lang="en-US" dirty="0"/>
            </a:lvl2pPr>
            <a:lvl3pPr>
              <a:defRPr lang="en-US" dirty="0"/>
            </a:lvl3pPr>
            <a:lvl4pPr>
              <a:defRPr lang="en-US" dirty="0"/>
            </a:lvl4pPr>
            <a:lvl5pPr>
              <a:defRPr lang="en-US"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9" name="Title 4">
            <a:extLst>
              <a:ext uri="{FF2B5EF4-FFF2-40B4-BE49-F238E27FC236}">
                <a16:creationId xmlns:a16="http://schemas.microsoft.com/office/drawing/2014/main" id="{5EA9C520-92D9-4D8A-8144-44878C017448}"/>
              </a:ext>
            </a:extLst>
          </p:cNvPr>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5" name="Slide Number Placeholder 5">
            <a:extLst>
              <a:ext uri="{FF2B5EF4-FFF2-40B4-BE49-F238E27FC236}">
                <a16:creationId xmlns:a16="http://schemas.microsoft.com/office/drawing/2014/main" id="{CEA2EBE9-97D2-4E20-ADA9-97879CB5D30C}"/>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Tree>
    <p:extLst>
      <p:ext uri="{BB962C8B-B14F-4D97-AF65-F5344CB8AC3E}">
        <p14:creationId xmlns:p14="http://schemas.microsoft.com/office/powerpoint/2010/main" val="152299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C629428B-1D9B-48F8-833B-E5DACE95E2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400" b="1"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400" b="1"/>
            </a:lvl1pPr>
            <a:lvl2pPr>
              <a:defRPr lang="en-US" sz="1400"/>
            </a:lvl2pPr>
            <a:lvl3pPr>
              <a:defRPr lang="en-US" sz="1400"/>
            </a:lvl3pPr>
            <a:lvl4pPr>
              <a:defRPr lang="en-US" sz="1400"/>
            </a:lvl4pPr>
            <a:lvl5pPr>
              <a:defRPr lang="en-US" sz="1400"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15" name="Title 4">
            <a:extLst>
              <a:ext uri="{FF2B5EF4-FFF2-40B4-BE49-F238E27FC236}">
                <a16:creationId xmlns:a16="http://schemas.microsoft.com/office/drawing/2014/main" id="{EAE59B7D-E0B9-4621-BD11-4D31EF78767F}"/>
              </a:ext>
            </a:extLst>
          </p:cNvPr>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11" name="Slide Number Placeholder 5">
            <a:extLst>
              <a:ext uri="{FF2B5EF4-FFF2-40B4-BE49-F238E27FC236}">
                <a16:creationId xmlns:a16="http://schemas.microsoft.com/office/drawing/2014/main" id="{2B682CB0-EED7-4007-9C06-CF1C511BC727}"/>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BB606295-DD8F-42ED-B34A-057573F6825A}" type="slidenum">
              <a:rPr lang="en-GB"/>
              <a:pPr>
                <a:defRPr/>
              </a:pPr>
              <a:t>‹#›</a:t>
            </a:fld>
            <a:endParaRPr lang="en-GB" dirty="0"/>
          </a:p>
        </p:txBody>
      </p:sp>
    </p:spTree>
    <p:extLst>
      <p:ext uri="{BB962C8B-B14F-4D97-AF65-F5344CB8AC3E}">
        <p14:creationId xmlns:p14="http://schemas.microsoft.com/office/powerpoint/2010/main" val="300458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rge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E0C1E-3D5A-4491-AE5F-C13B8AECBF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4">
            <a:extLst>
              <a:ext uri="{FF2B5EF4-FFF2-40B4-BE49-F238E27FC236}">
                <a16:creationId xmlns:a16="http://schemas.microsoft.com/office/drawing/2014/main" id="{45D64AF1-28FD-408E-AAAD-081BCE9B1718}"/>
              </a:ext>
            </a:extLst>
          </p:cNvPr>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5" name="Slide Number Placeholder 5">
            <a:extLst>
              <a:ext uri="{FF2B5EF4-FFF2-40B4-BE49-F238E27FC236}">
                <a16:creationId xmlns:a16="http://schemas.microsoft.com/office/drawing/2014/main" id="{D9D1C6FA-8F9E-4C61-B34B-66D09F11C977}"/>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61D8041-4E39-4A84-A9A5-99292CDEE124}" type="slidenum">
              <a:rPr lang="en-GB"/>
              <a:pPr>
                <a:defRPr/>
              </a:pPr>
              <a:t>‹#›</a:t>
            </a:fld>
            <a:endParaRPr lang="en-GB" dirty="0"/>
          </a:p>
        </p:txBody>
      </p:sp>
      <p:sp>
        <p:nvSpPr>
          <p:cNvPr id="3" name="Content Placeholder 2">
            <a:extLst>
              <a:ext uri="{FF2B5EF4-FFF2-40B4-BE49-F238E27FC236}">
                <a16:creationId xmlns:a16="http://schemas.microsoft.com/office/drawing/2014/main" id="{EC93986E-1910-472F-A8EC-95BB8F58513D}"/>
              </a:ext>
            </a:extLst>
          </p:cNvPr>
          <p:cNvSpPr>
            <a:spLocks noGrp="1"/>
          </p:cNvSpPr>
          <p:nvPr>
            <p:ph sz="quarter" idx="11"/>
          </p:nvPr>
        </p:nvSpPr>
        <p:spPr>
          <a:xfrm>
            <a:off x="680674" y="1397479"/>
            <a:ext cx="7886699" cy="4577602"/>
          </a:xfrm>
        </p:spPr>
        <p:txBody>
          <a:bodyPr/>
          <a:lstStyle>
            <a:lvl2pPr marL="0" indent="0">
              <a:buNone/>
              <a:defRPr/>
            </a:lvl2pPr>
            <a:lvl3pPr marL="265113" indent="-228600">
              <a:buFont typeface="Wingdings" panose="05000000000000000000" pitchFamily="2" charset="2"/>
              <a:buChar char="§"/>
              <a:defRPr/>
            </a:lvl3pPr>
            <a:lvl4pPr marL="542925" indent="-228600">
              <a:buFont typeface="Courier New" panose="02070309020205020404" pitchFamily="49" charset="0"/>
              <a:buChar char="o"/>
              <a:defRPr/>
            </a:lvl4pPr>
            <a:lvl5pPr marL="808038" indent="-2286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94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E351785E-F20F-4CFA-BBDC-15B8951E90A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marL="685800" lvl="1" indent="-685800">
              <a:buFont typeface="Wingdings" panose="05000000000000000000" pitchFamily="2" charset="2"/>
              <a:buNone/>
            </a:pPr>
            <a:r>
              <a:rPr lang="en-US" altLang="en-US"/>
              <a:t>Second level</a:t>
            </a:r>
          </a:p>
          <a:p>
            <a:pPr marL="142875" lvl="2" indent="-142875">
              <a:buFont typeface="Wingdings" panose="05000000000000000000" pitchFamily="2" charset="2"/>
              <a:buChar char="§"/>
            </a:pPr>
            <a:r>
              <a:rPr lang="en-US" altLang="en-US"/>
              <a:t>Third level</a:t>
            </a:r>
          </a:p>
          <a:p>
            <a:pPr marL="358775" lvl="3" indent="-179388">
              <a:buFont typeface="Courier New" panose="02070309020205020404" pitchFamily="49" charset="0"/>
              <a:buChar char="o"/>
            </a:pPr>
            <a:r>
              <a:rPr lang="en-US" altLang="en-US"/>
              <a:t>Fourth level</a:t>
            </a:r>
          </a:p>
          <a:p>
            <a:pPr marL="538163" lvl="4" indent="-179388"/>
            <a:r>
              <a:rPr lang="en-US" altLang="en-US"/>
              <a:t>Fifth level</a:t>
            </a:r>
          </a:p>
        </p:txBody>
      </p:sp>
      <p:sp>
        <p:nvSpPr>
          <p:cNvPr id="3" name="Title 1">
            <a:extLst>
              <a:ext uri="{FF2B5EF4-FFF2-40B4-BE49-F238E27FC236}">
                <a16:creationId xmlns:a16="http://schemas.microsoft.com/office/drawing/2014/main" id="{47D442C3-0F21-4150-A005-0CDC31D34DBD}"/>
              </a:ext>
            </a:extLst>
          </p:cNvPr>
          <p:cNvSpPr txBox="1">
            <a:spLocks/>
          </p:cNvSpPr>
          <p:nvPr userDrawn="1"/>
        </p:nvSpPr>
        <p:spPr>
          <a:xfrm>
            <a:off x="628650" y="801688"/>
            <a:ext cx="7956550" cy="673100"/>
          </a:xfrm>
          <a:prstGeom prst="rect">
            <a:avLst/>
          </a:prstGeom>
        </p:spPr>
        <p:txBody>
          <a:bodyPr lIns="72000" tIns="72000" rIns="72000" bIns="72000"/>
          <a:lstStyle>
            <a:lvl1pPr algn="l" rtl="0" eaLnBrk="0" fontAlgn="base" hangingPunct="0">
              <a:lnSpc>
                <a:spcPct val="90000"/>
              </a:lnSpc>
              <a:spcBef>
                <a:spcPct val="0"/>
              </a:spcBef>
              <a:spcAft>
                <a:spcPct val="0"/>
              </a:spcAft>
              <a:defRPr sz="32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47" r:id="rId2"/>
    <p:sldLayoutId id="2147483752" r:id="rId3"/>
    <p:sldLayoutId id="2147483751" r:id="rId4"/>
    <p:sldLayoutId id="2147483748" r:id="rId5"/>
    <p:sldLayoutId id="2147483749" r:id="rId6"/>
    <p:sldLayoutId id="2147483729" r:id="rId7"/>
    <p:sldLayoutId id="2147483730" r:id="rId8"/>
    <p:sldLayoutId id="2147483731" r:id="rId9"/>
    <p:sldLayoutId id="2147483732" r:id="rId10"/>
    <p:sldLayoutId id="2147483733" r:id="rId11"/>
  </p:sldLayoutIdLst>
  <p:hf hdr="0" ftr="0" dt="0"/>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lang="en-US" altLang="en-US" sz="1400" b="1" kern="1200" smtClean="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hyperlink" Target="mailto:ukraine@freemovement.org.uk" TargetMode="External"/><Relationship Id="rId2" Type="http://schemas.openxmlformats.org/officeDocument/2006/relationships/hyperlink" Target="https://solicitors.lawsociety.org.uk/" TargetMode="External"/><Relationship Id="rId1" Type="http://schemas.openxmlformats.org/officeDocument/2006/relationships/slideLayout" Target="../slideLayouts/slideLayout9.xml"/><Relationship Id="rId5" Type="http://schemas.openxmlformats.org/officeDocument/2006/relationships/hyperlink" Target="http://www.gov.uk/child-benefit/how-to-claim" TargetMode="External"/><Relationship Id="rId4" Type="http://schemas.openxmlformats.org/officeDocument/2006/relationships/hyperlink" Target="https://www.gov.uk/apply-universal-cred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urn2us.org.uk/" TargetMode="External"/><Relationship Id="rId2" Type="http://schemas.openxmlformats.org/officeDocument/2006/relationships/hyperlink" Target="https://www.trusselltrust.org/get-help/find-a-foodbank/" TargetMode="External"/><Relationship Id="rId1" Type="http://schemas.openxmlformats.org/officeDocument/2006/relationships/slideLayout" Target="../slideLayouts/slideLayout9.xml"/><Relationship Id="rId5" Type="http://schemas.openxmlformats.org/officeDocument/2006/relationships/hyperlink" Target="https://www.gov.uk/findlocal-council" TargetMode="External"/><Relationship Id="rId4" Type="http://schemas.openxmlformats.org/officeDocument/2006/relationships/hyperlink" Target="http://www.augb.co.uk/"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shelter.org.uk/"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s.uk/nhs-services/help-with-health-costs/nhslow-income-scheme-lis" TargetMode="External"/><Relationship Id="rId2" Type="http://schemas.openxmlformats.org/officeDocument/2006/relationships/hyperlink" Target="http://www.nhs.uk/Service-Search/GP/LocationSearch/"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jo@samaritans.org" TargetMode="External"/><Relationship Id="rId2" Type="http://schemas.openxmlformats.org/officeDocument/2006/relationships/hyperlink" Target="http://www.mind.org.uk/"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gov.uk/applyforsecondary-school-place" TargetMode="External"/><Relationship Id="rId2" Type="http://schemas.openxmlformats.org/officeDocument/2006/relationships/hyperlink" Target="http://www.gov.uk/applyforprimary-school-place" TargetMode="External"/><Relationship Id="rId1" Type="http://schemas.openxmlformats.org/officeDocument/2006/relationships/slideLayout" Target="../slideLayouts/slideLayout9.xml"/><Relationship Id="rId5" Type="http://schemas.openxmlformats.org/officeDocument/2006/relationships/hyperlink" Target="https://frg.org.uk/get-help-and-advice/what/children-livingwith-relatives-or-friends/" TargetMode="External"/><Relationship Id="rId4" Type="http://schemas.openxmlformats.org/officeDocument/2006/relationships/hyperlink" Target="https://www.gov.uk/find-localcounci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dcross.org.uk/get-help/get-help-as-a-refugee/help-for-refugees-from-ukrain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eur03.safelinks.protection.outlook.com/?url=https://www.citizensadvice.org.uk/immigration/bringing-family-members-from-ukraine-to-the-uk/&amp;data=04|01|AGrafitti@redcross.org.uk|822891b1c788495e6e6308da01de039b|fedc3cbaca5e4388a837b45c7f0d71b7|0|0|637824350351644519|Unknown|TWFpbGZsb3d8eyJWIjoiMC4wLjAwMDAiLCJQIjoiV2luMzIiLCJBTiI6Ik1haWwiLCJXVCI6Mn0=|3000&amp;sdata=8SlLwQVub45n8HG9x74uLOk6ER24vzhdSwFFrJnhIiQ=&amp;reserved=0" TargetMode="External"/><Relationship Id="rId5" Type="http://schemas.openxmlformats.org/officeDocument/2006/relationships/hyperlink" Target="https://www.augb.co.uk/about-the-augb.php" TargetMode="External"/><Relationship Id="rId4" Type="http://schemas.openxmlformats.org/officeDocument/2006/relationships/hyperlink" Target="https://www.redcross.org.uk/get-help/get-help-as-a-refuge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7.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hyperlink" Target="https://hmpps.myhub.sscl.com/hr-and-pay/being-away-from-work-staff-being-away-from-work/special-leave" TargetMode="External"/><Relationship Id="rId2" Type="http://schemas.openxmlformats.org/officeDocument/2006/relationships/hyperlink" Target="https://homesforukraine.campaign.gov.uk/"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cdn.mentalhealthatwork.org.uk/wp-content/uploads/2018/07/05111111/line_managers_resource.pdf" TargetMode="External"/><Relationship Id="rId3" Type="http://schemas.openxmlformats.org/officeDocument/2006/relationships/hyperlink" Target="https://intranet.noms.gsi.gov.uk/support/mental-health-allies" TargetMode="External"/><Relationship Id="rId7" Type="http://schemas.openxmlformats.org/officeDocument/2006/relationships/hyperlink" Target="https://www.samaritans.org/" TargetMode="External"/><Relationship Id="rId2" Type="http://schemas.openxmlformats.org/officeDocument/2006/relationships/hyperlink" Target="https://login.pamassist.co.uk/login" TargetMode="External"/><Relationship Id="rId1" Type="http://schemas.openxmlformats.org/officeDocument/2006/relationships/slideLayout" Target="../slideLayouts/slideLayout9.xml"/><Relationship Id="rId6" Type="http://schemas.openxmlformats.org/officeDocument/2006/relationships/hyperlink" Target="https://www.mind.org.uk/" TargetMode="External"/><Relationship Id="rId5" Type="http://schemas.openxmlformats.org/officeDocument/2006/relationships/hyperlink" Target="https://foryoubyyou.org.uk/" TargetMode="External"/><Relationship Id="rId4" Type="http://schemas.openxmlformats.org/officeDocument/2006/relationships/hyperlink" Target="https://hmpps.myhub.sscl.com/hr-and-pay/Helping-you-at-work-Helping-staff-at-work/support-and-wellbe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ind.org.uk/" TargetMode="External"/><Relationship Id="rId2" Type="http://schemas.openxmlformats.org/officeDocument/2006/relationships/hyperlink" Target="https://www.nhs.uk/nhs-services/gps/how-to-register-with-a-gp-surgery/" TargetMode="External"/><Relationship Id="rId1" Type="http://schemas.openxmlformats.org/officeDocument/2006/relationships/slideLayout" Target="../slideLayouts/slideLayout9.xml"/><Relationship Id="rId6" Type="http://schemas.openxmlformats.org/officeDocument/2006/relationships/hyperlink" Target="https://equip-portal.rocstac.com/CtrlWebIsapi.dll?__id=webMyTopics.searchOne&amp;k=1977&amp;as_sfid=AAAAAAWpaz7EH-A95lqcinoyGwNzyNKCCiPIGYjW2jm3IqbYDxSDivVnMimtBTbtnwD5Hh6qRXRO5ls_k_OqHTNXFq4eA_QLyekz_pF-nWw9HxKZpVxw-FNd0xd3BeINNPs7mNA%3D&amp;as_fid=cd52d453f1c4739f619c7071414074b2ca447b3f" TargetMode="External"/><Relationship Id="rId5" Type="http://schemas.openxmlformats.org/officeDocument/2006/relationships/hyperlink" Target="https://www.samaritans.org/" TargetMode="External"/><Relationship Id="rId4" Type="http://schemas.openxmlformats.org/officeDocument/2006/relationships/hyperlink" Target="https://www.mind.org.uk/information-suppor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ilpa.org.uk/members-directory/" TargetMode="External"/><Relationship Id="rId3" Type="http://schemas.openxmlformats.org/officeDocument/2006/relationships/hyperlink" Target="https://www.gov.uk/foreign-travel-advice/ukraine" TargetMode="External"/><Relationship Id="rId7" Type="http://schemas.openxmlformats.org/officeDocument/2006/relationships/hyperlink" Target="https://advice-ukraine.co.uk/" TargetMode="External"/><Relationship Id="rId2" Type="http://schemas.openxmlformats.org/officeDocument/2006/relationships/hyperlink" Target="https://www.register.service.csd.fcdo.gov.uk/ukraine-20220121/register-your-presence-in-ukraine-with-fcdo" TargetMode="External"/><Relationship Id="rId1" Type="http://schemas.openxmlformats.org/officeDocument/2006/relationships/slideLayout" Target="../slideLayouts/slideLayout9.xml"/><Relationship Id="rId6" Type="http://schemas.openxmlformats.org/officeDocument/2006/relationships/hyperlink" Target="https://www.gov.uk/guidance/apply-for-a-ukraine-family-scheme-visa" TargetMode="External"/><Relationship Id="rId5" Type="http://schemas.openxmlformats.org/officeDocument/2006/relationships/hyperlink" Target="https://www.gov.uk/guidance/support-for-family-members-of-british-nationals-in-ukraine-and-ukrainian-nationals-in-ukraine-and-the-uk#ukrainians-in-the-uk" TargetMode="External"/><Relationship Id="rId4" Type="http://schemas.openxmlformats.org/officeDocument/2006/relationships/hyperlink" Target="https://www.gov.uk/uk-family-visa" TargetMode="External"/><Relationship Id="rId9" Type="http://schemas.openxmlformats.org/officeDocument/2006/relationships/hyperlink" Target="mailto:ukraine@freemovement.org.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izzair.com/en-gb/information-and-services/about-us/news/2022/03/02/wizz-air-supports-ukrainian-refugees-100-000-free-seats-from-neighbouring-countries-in-march" TargetMode="External"/><Relationship Id="rId2" Type="http://schemas.openxmlformats.org/officeDocument/2006/relationships/hyperlink" Target="https://www.gov.uk/government/news/further-support-for-ukrainians-fleeing-russia-invasion" TargetMode="External"/><Relationship Id="rId1" Type="http://schemas.openxmlformats.org/officeDocument/2006/relationships/slideLayout" Target="../slideLayouts/slideLayout9.xml"/><Relationship Id="rId5" Type="http://schemas.openxmlformats.org/officeDocument/2006/relationships/hyperlink" Target="https://www.gov.uk/guidance/support-for-family-members-of-british-nationals-in-ukraine-and-ukrainian-nationals-in-ukraine-and-the-uk" TargetMode="External"/><Relationship Id="rId4" Type="http://schemas.openxmlformats.org/officeDocument/2006/relationships/hyperlink" Target="https://www.eurostar.com/uk-en/travel-info/service-information/eurostar-travel-updat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omesforukraine.campaign.gov.uk/" TargetMode="External"/><Relationship Id="rId2" Type="http://schemas.openxmlformats.org/officeDocument/2006/relationships/hyperlink" Target="https://docs.google.com/forms/d/e/1FAIpQLSdy-JHstk4beWSEi_oXBbhJ_ucJTNYsBQzBVMynzdvwdanEqA/viewform" TargetMode="External"/><Relationship Id="rId1" Type="http://schemas.openxmlformats.org/officeDocument/2006/relationships/slideLayout" Target="../slideLayouts/slideLayout9.xml"/><Relationship Id="rId4" Type="http://schemas.openxmlformats.org/officeDocument/2006/relationships/hyperlink" Target="https://www.gov.uk/find-a-visa-application-cen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159AAE-F82E-4EC2-A4DF-91B344643FE3}"/>
              </a:ext>
            </a:extLst>
          </p:cNvPr>
          <p:cNvSpPr>
            <a:spLocks noGrp="1"/>
          </p:cNvSpPr>
          <p:nvPr>
            <p:ph type="subTitle" idx="1"/>
          </p:nvPr>
        </p:nvSpPr>
        <p:spPr>
          <a:xfrm>
            <a:off x="648000" y="4103321"/>
            <a:ext cx="7473444" cy="973646"/>
          </a:xfrm>
        </p:spPr>
        <p:txBody>
          <a:bodyPr>
            <a:normAutofit/>
          </a:bodyPr>
          <a:lstStyle/>
          <a:p>
            <a:r>
              <a:rPr lang="en-GB" sz="1400" dirty="0"/>
              <a:t>25/03/2022</a:t>
            </a:r>
          </a:p>
          <a:p>
            <a:r>
              <a:rPr lang="en-GB" sz="1050" dirty="0"/>
              <a:t>To be reviewed monthly</a:t>
            </a:r>
            <a:endParaRPr lang="en-GB" sz="1000" dirty="0"/>
          </a:p>
        </p:txBody>
      </p:sp>
      <p:sp>
        <p:nvSpPr>
          <p:cNvPr id="18" name="Title 4">
            <a:extLst>
              <a:ext uri="{FF2B5EF4-FFF2-40B4-BE49-F238E27FC236}">
                <a16:creationId xmlns:a16="http://schemas.microsoft.com/office/drawing/2014/main" id="{DCEBE8AF-7B85-41E7-B4B1-52E54A267D26}"/>
              </a:ext>
            </a:extLst>
          </p:cNvPr>
          <p:cNvSpPr>
            <a:spLocks noGrp="1"/>
          </p:cNvSpPr>
          <p:nvPr>
            <p:ph type="ctrTitle"/>
          </p:nvPr>
        </p:nvSpPr>
        <p:spPr>
          <a:xfrm>
            <a:off x="647999" y="2628000"/>
            <a:ext cx="8758648" cy="1080000"/>
          </a:xfrm>
        </p:spPr>
        <p:txBody>
          <a:bodyPr/>
          <a:lstStyle/>
          <a:p>
            <a:r>
              <a:rPr lang="en-GB" sz="2400" dirty="0"/>
              <a:t>HMPPS – Probation</a:t>
            </a:r>
            <a:br>
              <a:rPr lang="en-GB" sz="2400" dirty="0"/>
            </a:br>
            <a:br>
              <a:rPr lang="en-GB" sz="2400" dirty="0"/>
            </a:br>
            <a:r>
              <a:rPr lang="en-GB" sz="2400" dirty="0"/>
              <a:t>Information on support schemes available and help for Ukrainian nationals arriving in the UK</a:t>
            </a:r>
            <a:endParaRPr lang="en-US" sz="2400" dirty="0"/>
          </a:p>
        </p:txBody>
      </p:sp>
      <p:pic>
        <p:nvPicPr>
          <p:cNvPr id="10246" name="Picture 1">
            <a:extLst>
              <a:ext uri="{FF2B5EF4-FFF2-40B4-BE49-F238E27FC236}">
                <a16:creationId xmlns:a16="http://schemas.microsoft.com/office/drawing/2014/main" id="{14D96A89-4656-4765-8B7F-EF9D10505C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2500" y="576263"/>
            <a:ext cx="14874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8DC4-E1E8-4762-B85F-98A0AFED7851}"/>
              </a:ext>
            </a:extLst>
          </p:cNvPr>
          <p:cNvSpPr>
            <a:spLocks noGrp="1"/>
          </p:cNvSpPr>
          <p:nvPr>
            <p:ph type="title"/>
          </p:nvPr>
        </p:nvSpPr>
        <p:spPr/>
        <p:txBody>
          <a:bodyPr/>
          <a:lstStyle/>
          <a:p>
            <a:r>
              <a:rPr lang="en-GB" altLang="en-US" b="0" dirty="0"/>
              <a:t>Alternative ways Civil Servants can help</a:t>
            </a:r>
            <a:br>
              <a:rPr lang="en-GB" altLang="en-US" b="0" dirty="0"/>
            </a:br>
            <a:endParaRPr lang="en-GB" dirty="0"/>
          </a:p>
        </p:txBody>
      </p:sp>
      <p:sp>
        <p:nvSpPr>
          <p:cNvPr id="3" name="Slide Number Placeholder 2">
            <a:extLst>
              <a:ext uri="{FF2B5EF4-FFF2-40B4-BE49-F238E27FC236}">
                <a16:creationId xmlns:a16="http://schemas.microsoft.com/office/drawing/2014/main" id="{A547EDE0-356E-4626-829C-AD5242EFD1B9}"/>
              </a:ext>
            </a:extLst>
          </p:cNvPr>
          <p:cNvSpPr>
            <a:spLocks noGrp="1"/>
          </p:cNvSpPr>
          <p:nvPr>
            <p:ph type="sldNum" sz="quarter" idx="10"/>
          </p:nvPr>
        </p:nvSpPr>
        <p:spPr/>
        <p:txBody>
          <a:bodyPr/>
          <a:lstStyle/>
          <a:p>
            <a:pPr>
              <a:defRPr/>
            </a:pPr>
            <a:fld id="{661D8041-4E39-4A84-A9A5-99292CDEE124}" type="slidenum">
              <a:rPr lang="en-GB" smtClean="0"/>
              <a:pPr>
                <a:defRPr/>
              </a:pPr>
              <a:t>10</a:t>
            </a:fld>
            <a:endParaRPr lang="en-GB" dirty="0"/>
          </a:p>
        </p:txBody>
      </p:sp>
      <p:sp>
        <p:nvSpPr>
          <p:cNvPr id="4" name="Content Placeholder 3">
            <a:extLst>
              <a:ext uri="{FF2B5EF4-FFF2-40B4-BE49-F238E27FC236}">
                <a16:creationId xmlns:a16="http://schemas.microsoft.com/office/drawing/2014/main" id="{27E27379-09A2-4A8C-A8DE-1577D6DB8AFB}"/>
              </a:ext>
            </a:extLst>
          </p:cNvPr>
          <p:cNvSpPr>
            <a:spLocks noGrp="1"/>
          </p:cNvSpPr>
          <p:nvPr>
            <p:ph sz="quarter" idx="11"/>
          </p:nvPr>
        </p:nvSpPr>
        <p:spPr>
          <a:xfrm>
            <a:off x="416146" y="1096573"/>
            <a:ext cx="8007854" cy="5137972"/>
          </a:xfrm>
        </p:spPr>
        <p:txBody>
          <a:bodyPr/>
          <a:lstStyle/>
          <a:p>
            <a:pPr lvl="0"/>
            <a:r>
              <a:rPr lang="en-GB" altLang="en-US" sz="1200" b="0" dirty="0"/>
              <a:t>There are many ways Civil Servants can help, some alternative ways include but are not limited to:</a:t>
            </a:r>
          </a:p>
          <a:p>
            <a:pPr lvl="0"/>
            <a:endParaRPr lang="en-GB" altLang="en-US" sz="1200" b="0" dirty="0"/>
          </a:p>
          <a:p>
            <a:pPr marL="285750" lvl="0" indent="-285750">
              <a:buFont typeface="Arial" panose="020B0604020202020204" pitchFamily="34" charset="0"/>
              <a:buChar char="•"/>
            </a:pPr>
            <a:r>
              <a:rPr lang="en-GB" altLang="en-US" sz="1200" b="0" dirty="0"/>
              <a:t>Contributing to the work of their department in response to the situation in Ukraine. This could include applying for expressions of interest to work in teams dealing with the response or considering their own work areas’ contributions. </a:t>
            </a:r>
          </a:p>
          <a:p>
            <a:pPr marL="285750" lvl="0" indent="-285750">
              <a:buFont typeface="Arial" panose="020B0604020202020204" pitchFamily="34" charset="0"/>
              <a:buChar char="•"/>
            </a:pPr>
            <a:endParaRPr lang="en-GB" altLang="en-US" sz="1200" b="0" dirty="0"/>
          </a:p>
          <a:p>
            <a:pPr marL="285750" lvl="0" indent="-285750">
              <a:buFont typeface="Arial" panose="020B0604020202020204" pitchFamily="34" charset="0"/>
              <a:buChar char="•"/>
            </a:pPr>
            <a:r>
              <a:rPr lang="en-GB" altLang="en-US" sz="1200" b="0" dirty="0"/>
              <a:t>Helping colleagues who have friends and family in Ukraine and/or who are directly affected. </a:t>
            </a:r>
          </a:p>
          <a:p>
            <a:pPr marL="285750" lvl="0" indent="-285750">
              <a:buFont typeface="Arial" panose="020B0604020202020204" pitchFamily="34" charset="0"/>
              <a:buChar char="•"/>
            </a:pPr>
            <a:endParaRPr lang="en-GB" altLang="en-US" sz="1200" b="0" dirty="0"/>
          </a:p>
          <a:p>
            <a:pPr marL="285750" lvl="0" indent="-285750">
              <a:buFont typeface="Arial" panose="020B0604020202020204" pitchFamily="34" charset="0"/>
              <a:buChar char="•"/>
            </a:pPr>
            <a:r>
              <a:rPr lang="en-GB" altLang="en-US" sz="1200" b="0" dirty="0"/>
              <a:t>There are many charities responding and working locally in communities and they can join those using their normal volunteering leave allocation (up to 5 days of paid leave) as per the Special Leave Policy. Part-time employees and employees working reduced hours are allowed paid special leave proportionate to the number of days/hours they work.</a:t>
            </a:r>
          </a:p>
          <a:p>
            <a:pPr marL="285750" lvl="0" indent="-285750">
              <a:buFont typeface="Arial" panose="020B0604020202020204" pitchFamily="34" charset="0"/>
              <a:buChar char="•"/>
            </a:pPr>
            <a:endParaRPr lang="en-GB" altLang="en-US" sz="1200" b="0" dirty="0"/>
          </a:p>
          <a:p>
            <a:pPr marL="285750" lvl="0" indent="-285750">
              <a:buFont typeface="Arial" panose="020B0604020202020204" pitchFamily="34" charset="0"/>
              <a:buChar char="•"/>
            </a:pPr>
            <a:r>
              <a:rPr lang="en-GB" altLang="en-US" sz="1200" b="0" dirty="0"/>
              <a:t>Taking part in fundraising activities or to give to charities supporting Ukrainians (if fundraising you will need to check that the charity is registered and is aimed at providing humanitarian aid.</a:t>
            </a:r>
            <a:endParaRPr lang="en-GB" sz="1200" b="0" dirty="0"/>
          </a:p>
          <a:p>
            <a:endParaRPr lang="en-GB" sz="1200" dirty="0"/>
          </a:p>
          <a:p>
            <a:r>
              <a:rPr lang="en-GB" altLang="en-US" sz="1200" b="0" dirty="0"/>
              <a:t>Some HR guidance is attached below outlining the approach to volunteering and support, protests, social media behaviour, and conduct in work and offices as a Civil Servant. The Annex also includes information on support available to those employees affected by the crisis</a:t>
            </a:r>
          </a:p>
          <a:p>
            <a:endParaRPr lang="en-GB" altLang="en-US" sz="1200" b="0" dirty="0"/>
          </a:p>
          <a:p>
            <a:endParaRPr lang="en-GB" altLang="en-US" sz="1200" b="0" dirty="0"/>
          </a:p>
        </p:txBody>
      </p:sp>
      <p:graphicFrame>
        <p:nvGraphicFramePr>
          <p:cNvPr id="5" name="Object 4">
            <a:extLst>
              <a:ext uri="{FF2B5EF4-FFF2-40B4-BE49-F238E27FC236}">
                <a16:creationId xmlns:a16="http://schemas.microsoft.com/office/drawing/2014/main" id="{505FDDC9-2B10-4DE0-8308-5F957417C313}"/>
              </a:ext>
            </a:extLst>
          </p:cNvPr>
          <p:cNvGraphicFramePr>
            <a:graphicFrameLocks noChangeAspect="1"/>
          </p:cNvGraphicFramePr>
          <p:nvPr>
            <p:extLst>
              <p:ext uri="{D42A27DB-BD31-4B8C-83A1-F6EECF244321}">
                <p14:modId xmlns:p14="http://schemas.microsoft.com/office/powerpoint/2010/main" val="100283713"/>
              </p:ext>
            </p:extLst>
          </p:nvPr>
        </p:nvGraphicFramePr>
        <p:xfrm>
          <a:off x="3819236" y="5564188"/>
          <a:ext cx="914400" cy="771525"/>
        </p:xfrm>
        <a:graphic>
          <a:graphicData uri="http://schemas.openxmlformats.org/presentationml/2006/ole">
            <mc:AlternateContent xmlns:mc="http://schemas.openxmlformats.org/markup-compatibility/2006">
              <mc:Choice xmlns:v="urn:schemas-microsoft-com:vml" Requires="v">
                <p:oleObj spid="_x0000_s1028" name="Document" showAsIcon="1" r:id="rId3" imgW="914400" imgH="771718" progId="Word.Document.12">
                  <p:embed/>
                </p:oleObj>
              </mc:Choice>
              <mc:Fallback>
                <p:oleObj name="Document" showAsIcon="1" r:id="rId3" imgW="914400" imgH="771718" progId="Word.Document.12">
                  <p:embed/>
                  <p:pic>
                    <p:nvPicPr>
                      <p:cNvPr id="5" name="Object 4">
                        <a:extLst>
                          <a:ext uri="{FF2B5EF4-FFF2-40B4-BE49-F238E27FC236}">
                            <a16:creationId xmlns:a16="http://schemas.microsoft.com/office/drawing/2014/main" id="{505FDDC9-2B10-4DE0-8308-5F957417C313}"/>
                          </a:ext>
                        </a:extLst>
                      </p:cNvPr>
                      <p:cNvPicPr/>
                      <p:nvPr/>
                    </p:nvPicPr>
                    <p:blipFill>
                      <a:blip r:embed="rId4"/>
                      <a:stretch>
                        <a:fillRect/>
                      </a:stretch>
                    </p:blipFill>
                    <p:spPr>
                      <a:xfrm>
                        <a:off x="3819236" y="55641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8151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Helpful Information for Ukrainians arriving in the UK</a:t>
            </a:r>
          </a:p>
        </p:txBody>
      </p:sp>
      <p:sp>
        <p:nvSpPr>
          <p:cNvPr id="3" name="Slide Number Placeholder 2"/>
          <p:cNvSpPr>
            <a:spLocks noGrp="1"/>
          </p:cNvSpPr>
          <p:nvPr>
            <p:ph type="sldNum" sz="quarter" idx="10"/>
          </p:nvPr>
        </p:nvSpPr>
        <p:spPr/>
        <p:txBody>
          <a:bodyPr/>
          <a:lstStyle/>
          <a:p>
            <a:pPr>
              <a:defRPr/>
            </a:pPr>
            <a:fld id="{661D8041-4E39-4A84-A9A5-99292CDEE124}" type="slidenum">
              <a:rPr lang="en-GB" smtClean="0"/>
              <a:pPr>
                <a:defRPr/>
              </a:pPr>
              <a:t>11</a:t>
            </a:fld>
            <a:endParaRPr lang="en-GB" dirty="0"/>
          </a:p>
        </p:txBody>
      </p:sp>
      <p:sp>
        <p:nvSpPr>
          <p:cNvPr id="4" name="Content Placeholder 3"/>
          <p:cNvSpPr>
            <a:spLocks noGrp="1"/>
          </p:cNvSpPr>
          <p:nvPr>
            <p:ph sz="quarter" idx="11"/>
          </p:nvPr>
        </p:nvSpPr>
        <p:spPr>
          <a:xfrm>
            <a:off x="101600" y="932873"/>
            <a:ext cx="8866909" cy="5107710"/>
          </a:xfrm>
        </p:spPr>
        <p:txBody>
          <a:bodyPr/>
          <a:lstStyle/>
          <a:p>
            <a:r>
              <a:rPr lang="en-GB" sz="1100" dirty="0"/>
              <a:t>Immigration Status</a:t>
            </a:r>
          </a:p>
          <a:p>
            <a:r>
              <a:rPr lang="en-GB" sz="1100" b="0" dirty="0"/>
              <a:t>Depending on what visa or immigration status you have been given to enter the UK, you may need to access immigration advice from a qualified immigration adviser about extending this or making a different kind of application in future. Legal aid can help meet the costs of legal advice and representation but is only available for certain types of applications and for people who cannot afford to pay for a solicitor privately. You can search for a solicitor in the UK on </a:t>
            </a:r>
            <a:r>
              <a:rPr lang="en-GB" sz="1100" b="0" dirty="0">
                <a:hlinkClick r:id="rId2"/>
              </a:rPr>
              <a:t>https://solicitors.lawsociety.org.uk/</a:t>
            </a:r>
            <a:r>
              <a:rPr lang="en-GB" sz="1100" b="0" dirty="0"/>
              <a:t> by selecting “Legal Issue &amp; Changing Countries” and entering your postcode, town or city. Or for a legal representative regulated by the UK’s Office of the Immigration Services Commissioner (OISC) through the ‘Find an Immigration Advisor’ search function via this webpage. You can also email </a:t>
            </a:r>
            <a:r>
              <a:rPr lang="en-GB" sz="1100" b="0" dirty="0">
                <a:hlinkClick r:id="rId3"/>
              </a:rPr>
              <a:t>ukraine@freemovement.org.uk</a:t>
            </a:r>
            <a:r>
              <a:rPr lang="en-GB" sz="1100" b="0" dirty="0"/>
              <a:t>  explaining your situation and requesting free immigration advice.</a:t>
            </a:r>
          </a:p>
          <a:p>
            <a:endParaRPr lang="en-GB" sz="1100" b="0" dirty="0"/>
          </a:p>
          <a:p>
            <a:r>
              <a:rPr lang="en-GB" sz="1100" dirty="0"/>
              <a:t>Benefits</a:t>
            </a:r>
          </a:p>
          <a:p>
            <a:r>
              <a:rPr lang="en-GB" sz="1100" b="0" dirty="0"/>
              <a:t>The state provides basic welfare benefit payments for people who are unable to work, who are looking for work but have not yet found a job, or who are on a low income. This is called Universal Credit. Universal Credit is a payment from the government to help you and your family live in the UK. It’s paid monthly and you need to apply for it online. Universal Credit can be used to pay for your living expenses such as food, clothing, transport, household bills and anything you want to buy. Your Universal Credit payment is made up of a standard allowance. Any extra amounts that apply to you, for example, if you have children; a disability; a health condition which prevents you from working; or need help paying your rent, will be added in addition. </a:t>
            </a:r>
          </a:p>
          <a:p>
            <a:r>
              <a:rPr lang="en-GB" sz="1100" dirty="0"/>
              <a:t>How do I start a Universal Credit application? </a:t>
            </a:r>
            <a:r>
              <a:rPr lang="en-GB" sz="1100" b="0" dirty="0"/>
              <a:t>When you complete the </a:t>
            </a:r>
            <a:r>
              <a:rPr lang="en-GB" sz="1100" b="0" dirty="0">
                <a:hlinkClick r:id="rId4"/>
              </a:rPr>
              <a:t>online application</a:t>
            </a:r>
            <a:r>
              <a:rPr lang="en-GB" sz="1100" b="0" dirty="0"/>
              <a:t>, the website will tell you if you need to go to a local Job Centre. When you go to the Job Centre, you will meet a ‘work coach’. They will help you apply for a National Insurance Number (NINO), if you do not have one. This is a unique and personal number. It takes about 2-6 weeks for a NINO to come. It will be sent to you in the post. </a:t>
            </a:r>
          </a:p>
          <a:p>
            <a:r>
              <a:rPr lang="en-GB" sz="1100" b="0" dirty="0"/>
              <a:t>If you have children, Child Benefit is money paid to parents or other people who are responsible for bringing up a child. You can apply for Child Benefit for children under 16, and sometimes for older children (aged 16-20) if they are in approved full-time education. You can download a Child Benefit form from this website: </a:t>
            </a:r>
            <a:r>
              <a:rPr lang="en-GB" sz="1100" b="0" dirty="0">
                <a:hlinkClick r:id="rId5"/>
              </a:rPr>
              <a:t>www.gov.uk/child-benefit/how-to-claim</a:t>
            </a:r>
            <a:r>
              <a:rPr lang="en-GB" sz="1100" b="0" dirty="0"/>
              <a:t> </a:t>
            </a:r>
          </a:p>
          <a:p>
            <a:r>
              <a:rPr lang="en-GB" sz="1100" b="0" dirty="0"/>
              <a:t>To receive Universal Credit or other benefits yourself, you need to open a bank account. To open a bank account, you need to go to a bank and show documents that prove: Identity; Immigration status and Address. If you do not have a bank account, you can get your first payment as a voucher. This is called ‘government payment exemption service’. You will need to tell the Job Centre why you have not been able to open a bank account. This can take a long time, so it is better to try and open a bank account first. </a:t>
            </a:r>
          </a:p>
          <a:p>
            <a:endParaRPr lang="en-GB" sz="1100" b="0" dirty="0"/>
          </a:p>
        </p:txBody>
      </p:sp>
      <p:sp>
        <p:nvSpPr>
          <p:cNvPr id="5" name="Rectangle 4">
            <a:extLst>
              <a:ext uri="{FF2B5EF4-FFF2-40B4-BE49-F238E27FC236}">
                <a16:creationId xmlns:a16="http://schemas.microsoft.com/office/drawing/2014/main" id="{169F347C-796A-48D8-AFA8-5DE50EA469E9}"/>
              </a:ext>
            </a:extLst>
          </p:cNvPr>
          <p:cNvSpPr/>
          <p:nvPr/>
        </p:nvSpPr>
        <p:spPr>
          <a:xfrm>
            <a:off x="4022436" y="6066834"/>
            <a:ext cx="4942175"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1200" dirty="0"/>
              <a:t>If you have questions about Universal Credit call: </a:t>
            </a:r>
          </a:p>
          <a:p>
            <a:pPr algn="ctr"/>
            <a:r>
              <a:rPr lang="en-GB" sz="1200" dirty="0"/>
              <a:t>Universal Credit Full Service 0800 328 5644 or Citizens Advice Help to Claim 0800 144 8 444</a:t>
            </a:r>
          </a:p>
        </p:txBody>
      </p:sp>
    </p:spTree>
    <p:extLst>
      <p:ext uri="{BB962C8B-B14F-4D97-AF65-F5344CB8AC3E}">
        <p14:creationId xmlns:p14="http://schemas.microsoft.com/office/powerpoint/2010/main" val="411158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581A47-9F2E-4EF0-B8BE-34CA0820AD5C}"/>
              </a:ext>
            </a:extLst>
          </p:cNvPr>
          <p:cNvSpPr>
            <a:spLocks noGrp="1"/>
          </p:cNvSpPr>
          <p:nvPr>
            <p:ph type="sldNum" sz="quarter" idx="10"/>
          </p:nvPr>
        </p:nvSpPr>
        <p:spPr/>
        <p:txBody>
          <a:bodyPr/>
          <a:lstStyle/>
          <a:p>
            <a:pPr>
              <a:defRPr/>
            </a:pPr>
            <a:fld id="{661D8041-4E39-4A84-A9A5-99292CDEE124}" type="slidenum">
              <a:rPr lang="en-GB" smtClean="0"/>
              <a:pPr>
                <a:defRPr/>
              </a:pPr>
              <a:t>12</a:t>
            </a:fld>
            <a:endParaRPr lang="en-GB" dirty="0"/>
          </a:p>
        </p:txBody>
      </p:sp>
      <p:sp>
        <p:nvSpPr>
          <p:cNvPr id="4" name="Content Placeholder 3">
            <a:extLst>
              <a:ext uri="{FF2B5EF4-FFF2-40B4-BE49-F238E27FC236}">
                <a16:creationId xmlns:a16="http://schemas.microsoft.com/office/drawing/2014/main" id="{CD9F18C7-861A-4965-8294-3FCE3E50ECA9}"/>
              </a:ext>
            </a:extLst>
          </p:cNvPr>
          <p:cNvSpPr>
            <a:spLocks noGrp="1"/>
          </p:cNvSpPr>
          <p:nvPr>
            <p:ph sz="quarter" idx="11"/>
          </p:nvPr>
        </p:nvSpPr>
        <p:spPr>
          <a:xfrm>
            <a:off x="434110" y="738909"/>
            <a:ext cx="8133264" cy="5781964"/>
          </a:xfrm>
        </p:spPr>
        <p:txBody>
          <a:bodyPr/>
          <a:lstStyle/>
          <a:p>
            <a:r>
              <a:rPr lang="en-GB" sz="1200" dirty="0"/>
              <a:t>Where can I try and get other financial support? </a:t>
            </a:r>
          </a:p>
          <a:p>
            <a:r>
              <a:rPr lang="en-GB" sz="1200" b="0" dirty="0"/>
              <a:t>Charities in the UK might be able to help by providing you with basic essential items or food if there are delays with accessing financial support. You can search for your local foodbank via this </a:t>
            </a:r>
            <a:r>
              <a:rPr lang="en-GB" sz="1200" b="0" dirty="0">
                <a:hlinkClick r:id="rId2"/>
              </a:rPr>
              <a:t>https://www.trusselltrust.org/get-help/find-a-foodbank/</a:t>
            </a:r>
            <a:r>
              <a:rPr lang="en-GB" sz="1200" b="0" dirty="0"/>
              <a:t> .</a:t>
            </a:r>
          </a:p>
          <a:p>
            <a:r>
              <a:rPr lang="en-GB" sz="1200" b="0" dirty="0"/>
              <a:t>You can search for other charities offering financial support via this </a:t>
            </a:r>
            <a:r>
              <a:rPr lang="en-GB" sz="1200" b="0" dirty="0">
                <a:hlinkClick r:id="rId3"/>
              </a:rPr>
              <a:t>https://www.turn2us.org.uk/</a:t>
            </a:r>
            <a:r>
              <a:rPr lang="en-GB" sz="1200" b="0" dirty="0"/>
              <a:t> and also search online for Ukrainian charities in the UK such as the Association of Ukrainians of Great Britain </a:t>
            </a:r>
            <a:r>
              <a:rPr lang="en-GB" sz="1200" b="0" dirty="0">
                <a:hlinkClick r:id="rId4"/>
              </a:rPr>
              <a:t>www.augb.co.uk</a:t>
            </a:r>
            <a:r>
              <a:rPr lang="en-GB" sz="1200" b="0" dirty="0"/>
              <a:t> </a:t>
            </a:r>
          </a:p>
          <a:p>
            <a:r>
              <a:rPr lang="en-GB" sz="1200" dirty="0"/>
              <a:t>How can I get help with housing?</a:t>
            </a:r>
          </a:p>
          <a:p>
            <a:r>
              <a:rPr lang="en-GB" sz="1200" b="0" dirty="0"/>
              <a:t>To ask for help with housing for you and your family you need to go to the Local Authority (also called your local council) for help if you are homeless or threatened with homelessness within the next 56 days. You can find which is your Local Council by entering your postcode on this website </a:t>
            </a:r>
            <a:r>
              <a:rPr lang="en-GB" sz="1200" b="0" dirty="0">
                <a:hlinkClick r:id="rId5"/>
              </a:rPr>
              <a:t>https://www.gov.uk/findlocal-council</a:t>
            </a:r>
            <a:r>
              <a:rPr lang="en-GB" sz="1200" b="0" dirty="0"/>
              <a:t> </a:t>
            </a:r>
          </a:p>
          <a:p>
            <a:r>
              <a:rPr lang="en-GB" sz="1200" b="0" dirty="0"/>
              <a:t>You can request help from your Local Authority if your accommodation is overcrowded, in a poor state of repair or you are at risk of violence. The Local Authority should carry out a ‘homelessness assessment’ to establish what kind of support you need and what they can offer. The Local Authority will ask for evidence to assess your needs such as:</a:t>
            </a:r>
          </a:p>
          <a:p>
            <a:pPr marL="171450" indent="-171450">
              <a:buFont typeface="Arial" panose="020B0604020202020204" pitchFamily="34" charset="0"/>
              <a:buChar char="•"/>
            </a:pPr>
            <a:r>
              <a:rPr lang="en-GB" sz="1200" b="0" dirty="0"/>
              <a:t>Evidence you have Leave to Remain in the UK </a:t>
            </a:r>
          </a:p>
          <a:p>
            <a:pPr marL="171450" indent="-171450">
              <a:buFont typeface="Arial" panose="020B0604020202020204" pitchFamily="34" charset="0"/>
              <a:buChar char="•"/>
            </a:pPr>
            <a:r>
              <a:rPr lang="en-GB" sz="1200" b="0" dirty="0"/>
              <a:t>Evidence of ‘priority need’ (to assess who is most in need of help the Local Authority will want to know if anyone in your family is a child under 18 years old; anyone in your family is pregnant; or if anyone is ‘vulnerable’ (this may be because of disability, serious health condition or because they are at risk of domestic violence). </a:t>
            </a:r>
          </a:p>
          <a:p>
            <a:pPr marL="171450" indent="-171450">
              <a:buFont typeface="Arial" panose="020B0604020202020204" pitchFamily="34" charset="0"/>
              <a:buChar char="•"/>
            </a:pPr>
            <a:r>
              <a:rPr lang="en-GB" sz="1200" b="0" dirty="0"/>
              <a:t>Evidence that you are not homeless through any fault of your own </a:t>
            </a:r>
          </a:p>
          <a:p>
            <a:pPr marL="171450" indent="-171450">
              <a:buFont typeface="Arial" panose="020B0604020202020204" pitchFamily="34" charset="0"/>
              <a:buChar char="•"/>
            </a:pPr>
            <a:r>
              <a:rPr lang="en-GB" sz="1200" b="0" dirty="0"/>
              <a:t>Evidence of a ‘local connection’ (most Local Authorities apply a residency test, or wider local connection test, as part of their qualification criteria to go on the waiting list. A ‘local connection’ may usually be established through living or working in an area, or through have close family living in an area).</a:t>
            </a:r>
          </a:p>
          <a:p>
            <a:r>
              <a:rPr lang="en-GB" sz="1200" b="0" dirty="0"/>
              <a:t>Once you have somewhere to live, you will need to sign a ‘tenancy agreement’. This is a legal contract between you (the tenant) and the landlord who owns the housing (this might be the local authority, a housing association, or a private individual). Your tenancy agreement sets out the rights and responsibilities of the tenant and the landlord. It will also state the date you can move in, how long the contract is for, how much the rent is and when you must pay it. </a:t>
            </a:r>
          </a:p>
        </p:txBody>
      </p:sp>
    </p:spTree>
    <p:extLst>
      <p:ext uri="{BB962C8B-B14F-4D97-AF65-F5344CB8AC3E}">
        <p14:creationId xmlns:p14="http://schemas.microsoft.com/office/powerpoint/2010/main" val="4003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0BD1C6-A36E-4837-BD04-9B09F09C909F}"/>
              </a:ext>
            </a:extLst>
          </p:cNvPr>
          <p:cNvSpPr>
            <a:spLocks noGrp="1"/>
          </p:cNvSpPr>
          <p:nvPr>
            <p:ph type="sldNum" sz="quarter" idx="10"/>
          </p:nvPr>
        </p:nvSpPr>
        <p:spPr/>
        <p:txBody>
          <a:bodyPr/>
          <a:lstStyle/>
          <a:p>
            <a:pPr>
              <a:defRPr/>
            </a:pPr>
            <a:fld id="{661D8041-4E39-4A84-A9A5-99292CDEE124}" type="slidenum">
              <a:rPr lang="en-GB" smtClean="0"/>
              <a:pPr>
                <a:defRPr/>
              </a:pPr>
              <a:t>13</a:t>
            </a:fld>
            <a:endParaRPr lang="en-GB" dirty="0"/>
          </a:p>
        </p:txBody>
      </p:sp>
      <p:sp>
        <p:nvSpPr>
          <p:cNvPr id="4" name="Content Placeholder 3">
            <a:extLst>
              <a:ext uri="{FF2B5EF4-FFF2-40B4-BE49-F238E27FC236}">
                <a16:creationId xmlns:a16="http://schemas.microsoft.com/office/drawing/2014/main" id="{ED4A6717-47E9-4D4A-805B-2832D969CC7E}"/>
              </a:ext>
            </a:extLst>
          </p:cNvPr>
          <p:cNvSpPr>
            <a:spLocks noGrp="1"/>
          </p:cNvSpPr>
          <p:nvPr>
            <p:ph sz="quarter" idx="11"/>
          </p:nvPr>
        </p:nvSpPr>
        <p:spPr>
          <a:xfrm>
            <a:off x="263236" y="1073772"/>
            <a:ext cx="8617527" cy="6056699"/>
          </a:xfrm>
        </p:spPr>
        <p:txBody>
          <a:bodyPr/>
          <a:lstStyle/>
          <a:p>
            <a:r>
              <a:rPr lang="en-GB" altLang="en-US" sz="1200" dirty="0"/>
              <a:t>Can I rent private housing?</a:t>
            </a:r>
          </a:p>
          <a:p>
            <a:r>
              <a:rPr lang="en-GB" altLang="en-US" sz="1200" b="0" dirty="0"/>
              <a:t>Private housing can be found through local lettings agents and on property listings websites such as Right Move and Zoopla. The types of privately rented housing available will differ across the country. When you have found a house or flat you will probably need to put down a deposit, before signing a ‘tenancy agreement’. For further advice on your housing needs: Shelter - 0800 800 4444 </a:t>
            </a:r>
            <a:r>
              <a:rPr lang="en-GB" altLang="en-US" sz="1200" b="0" dirty="0">
                <a:hlinkClick r:id="rId2"/>
              </a:rPr>
              <a:t>www.shelter.org.uk</a:t>
            </a:r>
            <a:r>
              <a:rPr lang="en-GB" altLang="en-US" sz="1200" b="0" dirty="0"/>
              <a:t> </a:t>
            </a:r>
          </a:p>
          <a:p>
            <a:endParaRPr lang="en-GB" b="0" dirty="0"/>
          </a:p>
        </p:txBody>
      </p:sp>
    </p:spTree>
    <p:extLst>
      <p:ext uri="{BB962C8B-B14F-4D97-AF65-F5344CB8AC3E}">
        <p14:creationId xmlns:p14="http://schemas.microsoft.com/office/powerpoint/2010/main" val="365118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BE6C01-475F-4E11-BBE0-E8D2C8AEE321}"/>
              </a:ext>
            </a:extLst>
          </p:cNvPr>
          <p:cNvSpPr>
            <a:spLocks noGrp="1"/>
          </p:cNvSpPr>
          <p:nvPr>
            <p:ph type="sldNum" sz="quarter" idx="10"/>
          </p:nvPr>
        </p:nvSpPr>
        <p:spPr/>
        <p:txBody>
          <a:bodyPr/>
          <a:lstStyle/>
          <a:p>
            <a:pPr>
              <a:defRPr/>
            </a:pPr>
            <a:fld id="{661D8041-4E39-4A84-A9A5-99292CDEE124}" type="slidenum">
              <a:rPr lang="en-GB" smtClean="0"/>
              <a:pPr>
                <a:defRPr/>
              </a:pPr>
              <a:t>14</a:t>
            </a:fld>
            <a:endParaRPr lang="en-GB" dirty="0"/>
          </a:p>
        </p:txBody>
      </p:sp>
      <p:sp>
        <p:nvSpPr>
          <p:cNvPr id="4" name="Content Placeholder 3">
            <a:extLst>
              <a:ext uri="{FF2B5EF4-FFF2-40B4-BE49-F238E27FC236}">
                <a16:creationId xmlns:a16="http://schemas.microsoft.com/office/drawing/2014/main" id="{D3595E52-BEC4-4172-BC88-4A2727225CF7}"/>
              </a:ext>
            </a:extLst>
          </p:cNvPr>
          <p:cNvSpPr>
            <a:spLocks noGrp="1"/>
          </p:cNvSpPr>
          <p:nvPr>
            <p:ph sz="quarter" idx="11"/>
          </p:nvPr>
        </p:nvSpPr>
        <p:spPr>
          <a:xfrm>
            <a:off x="179388" y="840509"/>
            <a:ext cx="8785224" cy="6163252"/>
          </a:xfrm>
        </p:spPr>
        <p:txBody>
          <a:bodyPr/>
          <a:lstStyle/>
          <a:p>
            <a:r>
              <a:rPr lang="en-GB" sz="1200" dirty="0"/>
              <a:t>Healthcare</a:t>
            </a:r>
          </a:p>
          <a:p>
            <a:r>
              <a:rPr lang="en-GB" sz="1200" b="0" dirty="0"/>
              <a:t>The National Health Service (NHS) provides health services to people living in the UK. Most of these services are free.</a:t>
            </a:r>
          </a:p>
          <a:p>
            <a:r>
              <a:rPr lang="en-GB" sz="1200" dirty="0"/>
              <a:t>How do I register with a doctor? </a:t>
            </a:r>
          </a:p>
          <a:p>
            <a:r>
              <a:rPr lang="en-GB" sz="1200" b="0" dirty="0"/>
              <a:t>In the UK, family doctors are called General Practitioners “GPs”. A GP is the first doctor you will see when accessing healthcare. To receive medical treatment, you and your children must register with a GP as soon as possible, even if you are not ill. You need to find GPs that are near where you are living and can use this website to find one: </a:t>
            </a:r>
            <a:r>
              <a:rPr lang="en-GB" sz="1200" b="0" dirty="0">
                <a:hlinkClick r:id="rId2"/>
              </a:rPr>
              <a:t>www.nhs.uk/Service-Search/GP/LocationSearch/</a:t>
            </a:r>
            <a:r>
              <a:rPr lang="en-GB" sz="1200" b="0" dirty="0"/>
              <a:t> </a:t>
            </a:r>
          </a:p>
          <a:p>
            <a:r>
              <a:rPr lang="en-GB" sz="1200" b="0" dirty="0"/>
              <a:t>You will be asked to fill out a registration form and bring identification and proof of your address if you can. Please note ID (Identity Document) and proof of address is not necessary for registering with a GP. You should not be asked about your immigration status. </a:t>
            </a:r>
          </a:p>
          <a:p>
            <a:r>
              <a:rPr lang="en-GB" sz="1200" dirty="0"/>
              <a:t>How do I register with a dentist? </a:t>
            </a:r>
          </a:p>
          <a:p>
            <a:r>
              <a:rPr lang="en-GB" sz="1200" b="0" dirty="0"/>
              <a:t>Some dentists offer NHS treatment and private treatment. You should register with a dentist as an NHS patient and let them know if you are receiving benefits, in which case your check-ups and necessary treatment will be free. Note that getting dental treatment before receiving Universal Credit can result in charges. </a:t>
            </a:r>
          </a:p>
          <a:p>
            <a:r>
              <a:rPr lang="en-GB" sz="1200" dirty="0"/>
              <a:t>Can I get extra financial support with a health condition? </a:t>
            </a:r>
          </a:p>
          <a:p>
            <a:r>
              <a:rPr lang="en-GB" sz="1200" b="0" dirty="0"/>
              <a:t>You might get additional money from Universal Credit if you have a health condition that means you are unable to work or prepare for work. If you are on a low income you may be eligible to apply to the NHS low income scheme for help with health costs such as prescriptions, dental care and eyesight tests. You can ask your GP practice about this or apply online </a:t>
            </a:r>
            <a:r>
              <a:rPr lang="en-GB" sz="1200" b="0" dirty="0">
                <a:hlinkClick r:id="rId3"/>
              </a:rPr>
              <a:t>https://www.nhs.uk/nhs-services/help-with-health-costs/nhslow-income-scheme-lis</a:t>
            </a:r>
            <a:r>
              <a:rPr lang="en-GB" sz="1200" b="0" dirty="0"/>
              <a:t> </a:t>
            </a:r>
          </a:p>
          <a:p>
            <a:r>
              <a:rPr lang="en-GB" sz="1200" dirty="0"/>
              <a:t>What do I do in a health emergency?</a:t>
            </a:r>
          </a:p>
          <a:p>
            <a:r>
              <a:rPr lang="en-GB" sz="1200" b="0" dirty="0"/>
              <a:t>If you have an accident that requires immediate medical treatment you need to go to the nearest hospital that has an Accident and Emergency (“A&amp;E”) Department which are open 24 hours a day or if you are seriously ill and cannot travel you can call for an ambulance by calling “999”. </a:t>
            </a:r>
          </a:p>
        </p:txBody>
      </p:sp>
    </p:spTree>
    <p:extLst>
      <p:ext uri="{BB962C8B-B14F-4D97-AF65-F5344CB8AC3E}">
        <p14:creationId xmlns:p14="http://schemas.microsoft.com/office/powerpoint/2010/main" val="337332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277941-F52C-4934-A93C-86C5D3CA7354}"/>
              </a:ext>
            </a:extLst>
          </p:cNvPr>
          <p:cNvSpPr>
            <a:spLocks noGrp="1"/>
          </p:cNvSpPr>
          <p:nvPr>
            <p:ph type="sldNum" sz="quarter" idx="10"/>
          </p:nvPr>
        </p:nvSpPr>
        <p:spPr/>
        <p:txBody>
          <a:bodyPr/>
          <a:lstStyle/>
          <a:p>
            <a:pPr>
              <a:defRPr/>
            </a:pPr>
            <a:fld id="{661D8041-4E39-4A84-A9A5-99292CDEE124}" type="slidenum">
              <a:rPr lang="en-GB" smtClean="0"/>
              <a:pPr>
                <a:defRPr/>
              </a:pPr>
              <a:t>15</a:t>
            </a:fld>
            <a:endParaRPr lang="en-GB" dirty="0"/>
          </a:p>
        </p:txBody>
      </p:sp>
      <p:sp>
        <p:nvSpPr>
          <p:cNvPr id="4" name="Content Placeholder 3">
            <a:extLst>
              <a:ext uri="{FF2B5EF4-FFF2-40B4-BE49-F238E27FC236}">
                <a16:creationId xmlns:a16="http://schemas.microsoft.com/office/drawing/2014/main" id="{E057ED69-A1FA-4083-A7EC-CCDA7BB5C8F9}"/>
              </a:ext>
            </a:extLst>
          </p:cNvPr>
          <p:cNvSpPr>
            <a:spLocks noGrp="1"/>
          </p:cNvSpPr>
          <p:nvPr>
            <p:ph sz="quarter" idx="11"/>
          </p:nvPr>
        </p:nvSpPr>
        <p:spPr>
          <a:xfrm>
            <a:off x="628650" y="732461"/>
            <a:ext cx="7886699" cy="4577602"/>
          </a:xfrm>
        </p:spPr>
        <p:txBody>
          <a:bodyPr/>
          <a:lstStyle/>
          <a:p>
            <a:r>
              <a:rPr lang="en-GB" sz="1200" dirty="0"/>
              <a:t>Is there support for my mental health?</a:t>
            </a:r>
          </a:p>
          <a:p>
            <a:r>
              <a:rPr lang="en-GB" sz="1200" b="0" dirty="0"/>
              <a:t>Mental health problems range from the worries we all experience as part of everyday life to serious long-term conditions. Anxiety, post-traumatic stress disorder and depression are the most common problems. </a:t>
            </a:r>
          </a:p>
          <a:p>
            <a:r>
              <a:rPr lang="en-GB" sz="1200" b="0" dirty="0"/>
              <a:t>In the UK it is quite common for people to seek advice about concerns with mental health. Your doctor (“GP”) is trained to give guidance and treatment on emotional and mental health as well as physical health.</a:t>
            </a:r>
          </a:p>
          <a:p>
            <a:r>
              <a:rPr lang="en-GB" sz="1200" b="0" dirty="0"/>
              <a:t>For further support:</a:t>
            </a:r>
          </a:p>
          <a:p>
            <a:pPr marL="171450" indent="-171450">
              <a:buFont typeface="Arial" panose="020B0604020202020204" pitchFamily="34" charset="0"/>
              <a:buChar char="•"/>
            </a:pPr>
            <a:r>
              <a:rPr lang="en-GB" sz="1200" b="0" dirty="0"/>
              <a:t>Mind 0300 123 3393 Text 86463 </a:t>
            </a:r>
            <a:r>
              <a:rPr lang="en-GB" sz="1200" b="0" dirty="0">
                <a:hlinkClick r:id="rId2"/>
              </a:rPr>
              <a:t>www.mind.org.uk</a:t>
            </a:r>
            <a:r>
              <a:rPr lang="en-GB" sz="1200" b="0" dirty="0"/>
              <a:t> </a:t>
            </a:r>
          </a:p>
          <a:p>
            <a:pPr marL="171450" indent="-171450">
              <a:buFont typeface="Arial" panose="020B0604020202020204" pitchFamily="34" charset="0"/>
              <a:buChar char="•"/>
            </a:pPr>
            <a:r>
              <a:rPr lang="en-GB" sz="1200" b="0" dirty="0"/>
              <a:t>Samaritans 116 123 Email: </a:t>
            </a:r>
            <a:r>
              <a:rPr lang="en-GB" sz="1200" b="0" dirty="0">
                <a:hlinkClick r:id="rId3"/>
              </a:rPr>
              <a:t>jo@samaritans.org</a:t>
            </a:r>
            <a:r>
              <a:rPr lang="en-GB" sz="1200" b="0" dirty="0"/>
              <a:t> </a:t>
            </a:r>
          </a:p>
        </p:txBody>
      </p:sp>
    </p:spTree>
    <p:extLst>
      <p:ext uri="{BB962C8B-B14F-4D97-AF65-F5344CB8AC3E}">
        <p14:creationId xmlns:p14="http://schemas.microsoft.com/office/powerpoint/2010/main" val="116083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B7AC26-DAD3-4EAA-90B3-306B0F17DE6D}"/>
              </a:ext>
            </a:extLst>
          </p:cNvPr>
          <p:cNvSpPr>
            <a:spLocks noGrp="1"/>
          </p:cNvSpPr>
          <p:nvPr>
            <p:ph type="sldNum" sz="quarter" idx="10"/>
          </p:nvPr>
        </p:nvSpPr>
        <p:spPr/>
        <p:txBody>
          <a:bodyPr/>
          <a:lstStyle/>
          <a:p>
            <a:pPr>
              <a:defRPr/>
            </a:pPr>
            <a:fld id="{661D8041-4E39-4A84-A9A5-99292CDEE124}" type="slidenum">
              <a:rPr lang="en-GB" smtClean="0"/>
              <a:pPr>
                <a:defRPr/>
              </a:pPr>
              <a:t>16</a:t>
            </a:fld>
            <a:endParaRPr lang="en-GB" dirty="0"/>
          </a:p>
        </p:txBody>
      </p:sp>
      <p:sp>
        <p:nvSpPr>
          <p:cNvPr id="4" name="Content Placeholder 3">
            <a:extLst>
              <a:ext uri="{FF2B5EF4-FFF2-40B4-BE49-F238E27FC236}">
                <a16:creationId xmlns:a16="http://schemas.microsoft.com/office/drawing/2014/main" id="{E6F52FA6-5050-4AFE-8AED-9BCCA425F4B3}"/>
              </a:ext>
            </a:extLst>
          </p:cNvPr>
          <p:cNvSpPr>
            <a:spLocks noGrp="1"/>
          </p:cNvSpPr>
          <p:nvPr>
            <p:ph sz="quarter" idx="11"/>
          </p:nvPr>
        </p:nvSpPr>
        <p:spPr>
          <a:xfrm>
            <a:off x="277091" y="870573"/>
            <a:ext cx="8687521" cy="5465140"/>
          </a:xfrm>
        </p:spPr>
        <p:txBody>
          <a:bodyPr/>
          <a:lstStyle/>
          <a:p>
            <a:r>
              <a:rPr lang="en-GB" sz="1200" dirty="0"/>
              <a:t>Education</a:t>
            </a:r>
          </a:p>
          <a:p>
            <a:r>
              <a:rPr lang="en-GB" sz="1200" b="0" dirty="0"/>
              <a:t>It is important that you make sure that your child goes to school. If you do not there could be legal consequences. Primary school (5-11 years) and secondary school (12-18 years) education is free. </a:t>
            </a:r>
          </a:p>
          <a:p>
            <a:r>
              <a:rPr lang="en-GB" sz="1200" b="0" dirty="0"/>
              <a:t>You need to register your child with a school if they are five years or older. The school should be near your home.</a:t>
            </a:r>
          </a:p>
          <a:p>
            <a:r>
              <a:rPr lang="en-GB" sz="1200" dirty="0"/>
              <a:t>How do I register my children for school?</a:t>
            </a:r>
          </a:p>
          <a:p>
            <a:r>
              <a:rPr lang="en-GB" sz="1200" b="0" dirty="0"/>
              <a:t>Before your child can start school, you must meet with the school and fill out forms. Each Local Authority has different procedures for applying for school places. If you are not sure how to register, ask at your local school who can give you information. You are entitled to an interpreter for this meeting. You need to bring proof of address, any identification that you and your child have (BRP, passports, visas) and the child’s birth certificate, if they have one.</a:t>
            </a:r>
          </a:p>
          <a:p>
            <a:r>
              <a:rPr lang="en-GB" sz="1200" b="0" dirty="0"/>
              <a:t>You can find information on applying for primary school places here: </a:t>
            </a:r>
            <a:r>
              <a:rPr lang="en-GB" sz="1200" b="0" dirty="0">
                <a:hlinkClick r:id="rId2"/>
              </a:rPr>
              <a:t>www.gov.uk/applyforprimary-school-place</a:t>
            </a:r>
            <a:r>
              <a:rPr lang="en-GB" sz="1200" b="0" dirty="0"/>
              <a:t> </a:t>
            </a:r>
          </a:p>
          <a:p>
            <a:r>
              <a:rPr lang="en-GB" sz="1200" b="0" dirty="0"/>
              <a:t>You can find information on applying for secondary school places here: </a:t>
            </a:r>
            <a:r>
              <a:rPr lang="en-GB" sz="1200" b="0" dirty="0">
                <a:hlinkClick r:id="rId3"/>
              </a:rPr>
              <a:t>www.gov.uk/applyforsecondary-school-place</a:t>
            </a:r>
            <a:r>
              <a:rPr lang="en-GB" sz="1200" b="0" dirty="0"/>
              <a:t> </a:t>
            </a:r>
          </a:p>
          <a:p>
            <a:r>
              <a:rPr lang="en-GB" sz="1200" dirty="0"/>
              <a:t>Is there financial help for travel, school uniforms, and school meals? </a:t>
            </a:r>
          </a:p>
          <a:p>
            <a:r>
              <a:rPr lang="en-GB" sz="1200" b="0" dirty="0"/>
              <a:t>Free school transport may be available if you live a certain distance away from your children’s school. School Uniform Grants and Free School Meals might be available if you are on a low income or receiving certain benefits. You will need to ask your Local Authority about grants and financial support. The available help is different between Local Authorities. </a:t>
            </a:r>
          </a:p>
          <a:p>
            <a:r>
              <a:rPr lang="en-GB" sz="1200" b="0" dirty="0"/>
              <a:t>If children arrive in the UK without their parents and are living with relatives or friends it is important that the adult carers contact their Local Authority </a:t>
            </a:r>
            <a:r>
              <a:rPr lang="en-GB" sz="1200" b="0" dirty="0">
                <a:hlinkClick r:id="rId4"/>
              </a:rPr>
              <a:t>https://www.gov.uk/find-localcouncil</a:t>
            </a:r>
            <a:r>
              <a:rPr lang="en-GB" sz="1200" b="0" dirty="0"/>
              <a:t> to inform them of this. </a:t>
            </a:r>
          </a:p>
          <a:p>
            <a:r>
              <a:rPr lang="en-GB" sz="1200" b="0" dirty="0"/>
              <a:t>The Local authority would then complete an assessment and determine the suitability of the arrangement and any support that may be needed. It is important that anyone receiving Ukrainian children in this manner notifies the Local Authority as soon as possible to get this process started </a:t>
            </a:r>
            <a:r>
              <a:rPr lang="en-GB" sz="1200" b="0" dirty="0">
                <a:hlinkClick r:id="rId5"/>
              </a:rPr>
              <a:t>https://frg.org.uk/get-help-and-advice/what/children-livingwith-relatives-or-friends/</a:t>
            </a:r>
            <a:endParaRPr lang="en-GB" sz="1200" b="0" dirty="0"/>
          </a:p>
        </p:txBody>
      </p:sp>
    </p:spTree>
    <p:extLst>
      <p:ext uri="{BB962C8B-B14F-4D97-AF65-F5344CB8AC3E}">
        <p14:creationId xmlns:p14="http://schemas.microsoft.com/office/powerpoint/2010/main" val="350690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B481-998B-4975-B6DF-8C459D93B3FC}"/>
              </a:ext>
            </a:extLst>
          </p:cNvPr>
          <p:cNvSpPr>
            <a:spLocks noGrp="1"/>
          </p:cNvSpPr>
          <p:nvPr>
            <p:ph type="title"/>
          </p:nvPr>
        </p:nvSpPr>
        <p:spPr/>
        <p:txBody>
          <a:bodyPr/>
          <a:lstStyle/>
          <a:p>
            <a:r>
              <a:rPr lang="en-GB" dirty="0"/>
              <a:t>Useful Links and Support</a:t>
            </a:r>
          </a:p>
        </p:txBody>
      </p:sp>
      <p:sp>
        <p:nvSpPr>
          <p:cNvPr id="3" name="Slide Number Placeholder 2">
            <a:extLst>
              <a:ext uri="{FF2B5EF4-FFF2-40B4-BE49-F238E27FC236}">
                <a16:creationId xmlns:a16="http://schemas.microsoft.com/office/drawing/2014/main" id="{40466FB1-CEEC-497C-8F62-49C22096F3E2}"/>
              </a:ext>
            </a:extLst>
          </p:cNvPr>
          <p:cNvSpPr>
            <a:spLocks noGrp="1"/>
          </p:cNvSpPr>
          <p:nvPr>
            <p:ph type="sldNum" sz="quarter" idx="10"/>
          </p:nvPr>
        </p:nvSpPr>
        <p:spPr/>
        <p:txBody>
          <a:bodyPr/>
          <a:lstStyle/>
          <a:p>
            <a:pPr>
              <a:defRPr/>
            </a:pPr>
            <a:fld id="{661D8041-4E39-4A84-A9A5-99292CDEE124}" type="slidenum">
              <a:rPr lang="en-GB" smtClean="0"/>
              <a:pPr>
                <a:defRPr/>
              </a:pPr>
              <a:t>17</a:t>
            </a:fld>
            <a:endParaRPr lang="en-GB" dirty="0"/>
          </a:p>
        </p:txBody>
      </p:sp>
      <p:sp>
        <p:nvSpPr>
          <p:cNvPr id="4" name="Content Placeholder 3">
            <a:extLst>
              <a:ext uri="{FF2B5EF4-FFF2-40B4-BE49-F238E27FC236}">
                <a16:creationId xmlns:a16="http://schemas.microsoft.com/office/drawing/2014/main" id="{FB15D5E2-7DDF-4B5B-9391-67B676B7AC5C}"/>
              </a:ext>
            </a:extLst>
          </p:cNvPr>
          <p:cNvSpPr>
            <a:spLocks noGrp="1"/>
          </p:cNvSpPr>
          <p:nvPr>
            <p:ph sz="quarter" idx="11"/>
          </p:nvPr>
        </p:nvSpPr>
        <p:spPr>
          <a:xfrm>
            <a:off x="95250" y="1080413"/>
            <a:ext cx="9048750" cy="5248950"/>
          </a:xfrm>
        </p:spPr>
        <p:txBody>
          <a:bodyPr/>
          <a:lstStyle/>
          <a:p>
            <a:r>
              <a:rPr lang="en-GB" altLang="en-US" sz="1200" dirty="0">
                <a:hlinkClick r:id="rId3">
                  <a:extLst>
                    <a:ext uri="{A12FA001-AC4F-418D-AE19-62706E023703}">
                      <ahyp:hlinkClr xmlns:ahyp="http://schemas.microsoft.com/office/drawing/2018/hyperlinkcolor" val="tx"/>
                    </a:ext>
                  </a:extLst>
                </a:hlinkClick>
              </a:rPr>
              <a:t>Links</a:t>
            </a:r>
          </a:p>
          <a:p>
            <a:pPr marL="171450" indent="-171450">
              <a:buFont typeface="Arial" panose="020B0604020202020204" pitchFamily="34" charset="0"/>
              <a:buChar char="•"/>
            </a:pPr>
            <a:r>
              <a:rPr lang="en-GB" altLang="en-US" sz="1200" b="0" u="sng" dirty="0">
                <a:hlinkClick r:id="rId4"/>
              </a:rPr>
              <a:t>British Red Cross services provided for refugees in the UK</a:t>
            </a:r>
            <a:r>
              <a:rPr lang="en-GB" altLang="en-US" sz="1200" b="0" u="sng" dirty="0"/>
              <a:t> </a:t>
            </a:r>
          </a:p>
          <a:p>
            <a:pPr marL="171450" indent="-171450">
              <a:buFont typeface="Arial" panose="020B0604020202020204" pitchFamily="34" charset="0"/>
              <a:buChar char="•"/>
            </a:pPr>
            <a:r>
              <a:rPr lang="en-GB" sz="1200" b="0" dirty="0">
                <a:hlinkClick r:id="rId3"/>
              </a:rPr>
              <a:t>Help for Ukrainian nationals in the UK (redcross.org.uk)</a:t>
            </a:r>
            <a:endParaRPr lang="en-GB" sz="1200" b="0" dirty="0"/>
          </a:p>
          <a:p>
            <a:pPr marL="171450" indent="-171450">
              <a:buFont typeface="Arial" panose="020B0604020202020204" pitchFamily="34" charset="0"/>
              <a:buChar char="•"/>
            </a:pPr>
            <a:endParaRPr lang="en-GB" altLang="en-US" sz="1200" b="0" dirty="0"/>
          </a:p>
          <a:p>
            <a:pPr lvl="0"/>
            <a:r>
              <a:rPr lang="en-GB" altLang="en-US" sz="1200" b="0" dirty="0"/>
              <a:t>There are also a number of Ukrainian charities and organisations in the UK offering support to Ukrainian people in the UK, including </a:t>
            </a:r>
            <a:r>
              <a:rPr lang="en-GB" altLang="en-US" sz="1200" b="0" u="sng" dirty="0">
                <a:hlinkClick r:id="rId5"/>
              </a:rPr>
              <a:t>the Association of Ukrainians of Great Britain</a:t>
            </a:r>
            <a:r>
              <a:rPr lang="en-GB" altLang="en-US" sz="1200" b="0" dirty="0"/>
              <a:t>.</a:t>
            </a:r>
          </a:p>
          <a:p>
            <a:pPr lvl="0"/>
            <a:r>
              <a:rPr lang="en-GB" altLang="en-US" sz="1200" b="0" dirty="0"/>
              <a:t>You can </a:t>
            </a:r>
            <a:r>
              <a:rPr lang="en-GB" altLang="en-US" sz="1200" b="0" u="sng" dirty="0">
                <a:hlinkClick r:id="rId6"/>
              </a:rPr>
              <a:t>check the rules about bringing family members from Ukraine to the UK on the Citizens Advice website.</a:t>
            </a:r>
            <a:r>
              <a:rPr lang="en-GB" altLang="en-US" sz="1200" b="0" dirty="0"/>
              <a:t> Citizens Advice are a charity providing free, impartial and confidential advice on a range of topics, including housing and immigration. </a:t>
            </a:r>
          </a:p>
          <a:p>
            <a:endParaRPr lang="en-GB" altLang="en-US" sz="1200" dirty="0"/>
          </a:p>
          <a:p>
            <a:r>
              <a:rPr lang="en-GB" altLang="en-US" sz="1200" dirty="0"/>
              <a:t>Emotional support</a:t>
            </a:r>
          </a:p>
          <a:p>
            <a:r>
              <a:rPr lang="en-GB" altLang="en-US" sz="1200" b="0" dirty="0"/>
              <a:t>It is common to feel a lot of different emotions after leaving your homeland. Call the British Red Cross support line, which provides help in more than 200 languages.</a:t>
            </a:r>
          </a:p>
          <a:p>
            <a:r>
              <a:rPr lang="en-GB" altLang="en-US" sz="1200" b="0" dirty="0"/>
              <a:t>It helps people who are lonely, worried and finding it hard to get the help they need in the UK. </a:t>
            </a:r>
            <a:br>
              <a:rPr lang="en-GB" altLang="en-US" sz="1200" b="0" dirty="0"/>
            </a:br>
            <a:br>
              <a:rPr lang="en-GB" altLang="en-US" sz="1200" b="0" dirty="0"/>
            </a:br>
            <a:r>
              <a:rPr lang="en-GB" altLang="en-US" sz="1200" b="0" dirty="0"/>
              <a:t>Call on </a:t>
            </a:r>
            <a:r>
              <a:rPr lang="en-GB" altLang="en-US" sz="1200" dirty="0"/>
              <a:t>0808 196 3651</a:t>
            </a:r>
            <a:r>
              <a:rPr lang="en-GB" altLang="en-US" sz="1200" b="0" dirty="0"/>
              <a:t> (open daily 10am - 6pm) and you can ask for an interpreter if you need one.</a:t>
            </a:r>
          </a:p>
          <a:p>
            <a:endParaRPr lang="en-GB" altLang="en-US" sz="1200" dirty="0"/>
          </a:p>
          <a:p>
            <a:r>
              <a:rPr lang="en-GB" altLang="en-US" sz="1200" dirty="0"/>
              <a:t>Help when you feel at your worst</a:t>
            </a:r>
          </a:p>
          <a:p>
            <a:r>
              <a:rPr lang="en-GB" altLang="en-US" sz="1200" b="0" dirty="0"/>
              <a:t>If you are feeling very distressed, call The Samaritans on </a:t>
            </a:r>
            <a:r>
              <a:rPr lang="en-GB" altLang="en-US" sz="1200" dirty="0"/>
              <a:t>116 123</a:t>
            </a:r>
            <a:r>
              <a:rPr lang="en-GB" altLang="en-US" sz="1200" b="0" dirty="0"/>
              <a:t> </a:t>
            </a:r>
          </a:p>
          <a:p>
            <a:endParaRPr lang="en-GB" sz="1200" dirty="0"/>
          </a:p>
        </p:txBody>
      </p:sp>
    </p:spTree>
    <p:extLst>
      <p:ext uri="{BB962C8B-B14F-4D97-AF65-F5344CB8AC3E}">
        <p14:creationId xmlns:p14="http://schemas.microsoft.com/office/powerpoint/2010/main" val="222507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E1AD-AFB5-42A5-B5B4-C75E3298B512}"/>
              </a:ext>
            </a:extLst>
          </p:cNvPr>
          <p:cNvSpPr>
            <a:spLocks noGrp="1"/>
          </p:cNvSpPr>
          <p:nvPr>
            <p:ph type="title"/>
          </p:nvPr>
        </p:nvSpPr>
        <p:spPr>
          <a:xfrm>
            <a:off x="541125" y="459150"/>
            <a:ext cx="7740000" cy="360000"/>
          </a:xfrm>
        </p:spPr>
        <p:txBody>
          <a:bodyPr/>
          <a:lstStyle/>
          <a:p>
            <a:r>
              <a:rPr lang="en-GB" dirty="0"/>
              <a:t>Foreword by Amy Rees, Director General Probation Wales and Youth</a:t>
            </a:r>
          </a:p>
        </p:txBody>
      </p:sp>
      <p:sp>
        <p:nvSpPr>
          <p:cNvPr id="3" name="Slide Number Placeholder 2">
            <a:extLst>
              <a:ext uri="{FF2B5EF4-FFF2-40B4-BE49-F238E27FC236}">
                <a16:creationId xmlns:a16="http://schemas.microsoft.com/office/drawing/2014/main" id="{02B6B31E-E4F7-4C14-9DE9-DEA422FDEEDA}"/>
              </a:ext>
            </a:extLst>
          </p:cNvPr>
          <p:cNvSpPr>
            <a:spLocks noGrp="1"/>
          </p:cNvSpPr>
          <p:nvPr>
            <p:ph type="sldNum" sz="quarter" idx="10"/>
          </p:nvPr>
        </p:nvSpPr>
        <p:spPr/>
        <p:txBody>
          <a:bodyPr/>
          <a:lstStyle/>
          <a:p>
            <a:pPr>
              <a:defRPr/>
            </a:pPr>
            <a:fld id="{661D8041-4E39-4A84-A9A5-99292CDEE124}" type="slidenum">
              <a:rPr lang="en-GB" smtClean="0"/>
              <a:pPr>
                <a:defRPr/>
              </a:pPr>
              <a:t>2</a:t>
            </a:fld>
            <a:endParaRPr lang="en-GB" dirty="0"/>
          </a:p>
        </p:txBody>
      </p:sp>
      <p:sp>
        <p:nvSpPr>
          <p:cNvPr id="4" name="Content Placeholder 3">
            <a:extLst>
              <a:ext uri="{FF2B5EF4-FFF2-40B4-BE49-F238E27FC236}">
                <a16:creationId xmlns:a16="http://schemas.microsoft.com/office/drawing/2014/main" id="{27D5DB91-C837-4CBC-A7B0-120BB66C2129}"/>
              </a:ext>
            </a:extLst>
          </p:cNvPr>
          <p:cNvSpPr>
            <a:spLocks noGrp="1"/>
          </p:cNvSpPr>
          <p:nvPr>
            <p:ph sz="quarter" idx="11"/>
          </p:nvPr>
        </p:nvSpPr>
        <p:spPr>
          <a:xfrm>
            <a:off x="541125" y="1200943"/>
            <a:ext cx="7419976" cy="4691857"/>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GB" altLang="en-US" sz="1200" b="0" dirty="0">
                <a:latin typeface="Arial" panose="020B0604020202020204" pitchFamily="34" charset="0"/>
                <a:cs typeface="Arial" panose="020B0604020202020204" pitchFamily="34" charset="0"/>
              </a:rPr>
              <a:t>Dear all,</a:t>
            </a:r>
          </a:p>
          <a:p>
            <a:endParaRPr lang="en-GB" altLang="en-US" sz="1200" b="0" dirty="0">
              <a:latin typeface="Arial" panose="020B0604020202020204" pitchFamily="34" charset="0"/>
              <a:cs typeface="Arial" panose="020B0604020202020204" pitchFamily="34" charset="0"/>
            </a:endParaRPr>
          </a:p>
          <a:p>
            <a:r>
              <a:rPr lang="en-GB" altLang="en-US" sz="1200" b="0" dirty="0">
                <a:latin typeface="Arial" panose="020B0604020202020204" pitchFamily="34" charset="0"/>
                <a:cs typeface="Arial" panose="020B0604020202020204" pitchFamily="34" charset="0"/>
              </a:rPr>
              <a:t>The ongoing conflict in Ukraine is naturally causing many people concern and anxiety at the moment. I know what a caring and compassionate staff group you are and that you will be keen to know what you can do to help.</a:t>
            </a:r>
          </a:p>
          <a:p>
            <a:endParaRPr lang="en-GB" altLang="en-US" sz="1200" b="0" dirty="0">
              <a:latin typeface="Arial" panose="020B0604020202020204" pitchFamily="34" charset="0"/>
              <a:cs typeface="Arial" panose="020B0604020202020204" pitchFamily="34" charset="0"/>
            </a:endParaRPr>
          </a:p>
          <a:p>
            <a:r>
              <a:rPr lang="en-GB" altLang="en-US" sz="1200" b="0" dirty="0">
                <a:latin typeface="Arial" panose="020B0604020202020204" pitchFamily="34" charset="0"/>
                <a:cs typeface="Arial" panose="020B0604020202020204" pitchFamily="34" charset="0"/>
              </a:rPr>
              <a:t>To assist staff and people on probation, we have collated this pack which pulls together the latest information on the support schemes available and the help accessible to Ukrainian nationals arriving in the UK.</a:t>
            </a:r>
          </a:p>
          <a:p>
            <a:endParaRPr lang="en-GB" altLang="en-US" sz="1200" b="0" dirty="0">
              <a:latin typeface="Arial" panose="020B0604020202020204" pitchFamily="34" charset="0"/>
              <a:cs typeface="Arial" panose="020B0604020202020204" pitchFamily="34" charset="0"/>
            </a:endParaRPr>
          </a:p>
          <a:p>
            <a:r>
              <a:rPr lang="en-GB" altLang="en-US" sz="1200" b="0" dirty="0">
                <a:latin typeface="Arial" panose="020B0604020202020204" pitchFamily="34" charset="0"/>
                <a:cs typeface="Arial" panose="020B0604020202020204" pitchFamily="34" charset="0"/>
              </a:rPr>
              <a:t>This pack also details opportunities for how you may get involved to help, should you wish, so please read on to find out more, I know many people are effected by the ongoing situation and you have my utmost support to do all we can to help.</a:t>
            </a:r>
          </a:p>
          <a:p>
            <a:endParaRPr lang="en-GB" altLang="en-US" sz="1200" b="0" dirty="0">
              <a:latin typeface="Arial" panose="020B0604020202020204" pitchFamily="34" charset="0"/>
              <a:cs typeface="Arial" panose="020B0604020202020204" pitchFamily="34" charset="0"/>
            </a:endParaRPr>
          </a:p>
          <a:p>
            <a:r>
              <a:rPr lang="en-GB" altLang="en-US" sz="1200" b="0" dirty="0">
                <a:latin typeface="Arial" panose="020B0604020202020204" pitchFamily="34" charset="0"/>
                <a:cs typeface="Arial" panose="020B0604020202020204" pitchFamily="34" charset="0"/>
              </a:rPr>
              <a:t>Thank you								</a:t>
            </a:r>
          </a:p>
          <a:p>
            <a:r>
              <a:rPr lang="en-GB" altLang="en-US" sz="1200" b="0" dirty="0">
                <a:latin typeface="Arial" panose="020B0604020202020204" pitchFamily="34" charset="0"/>
                <a:cs typeface="Arial" panose="020B0604020202020204" pitchFamily="34" charset="0"/>
              </a:rPr>
              <a:t>Amy </a:t>
            </a:r>
          </a:p>
        </p:txBody>
      </p:sp>
      <p:pic>
        <p:nvPicPr>
          <p:cNvPr id="5" name="Picture 2" descr="Amy Rees Director General for Probation, Wales and Youth">
            <a:extLst>
              <a:ext uri="{FF2B5EF4-FFF2-40B4-BE49-F238E27FC236}">
                <a16:creationId xmlns:a16="http://schemas.microsoft.com/office/drawing/2014/main" id="{3F711A7D-174A-4734-A2D7-5F9CF2FD39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55"/>
          <a:stretch/>
        </p:blipFill>
        <p:spPr bwMode="auto">
          <a:xfrm>
            <a:off x="5886996" y="4170187"/>
            <a:ext cx="2074105" cy="160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2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3E876F-476B-4EDE-8FC6-E5273AD8CDC5}"/>
              </a:ext>
            </a:extLst>
          </p:cNvPr>
          <p:cNvSpPr>
            <a:spLocks noGrp="1"/>
          </p:cNvSpPr>
          <p:nvPr>
            <p:ph sz="half" idx="2"/>
          </p:nvPr>
        </p:nvSpPr>
        <p:spPr>
          <a:xfrm>
            <a:off x="296073" y="956634"/>
            <a:ext cx="3960000" cy="5665164"/>
          </a:xfrm>
        </p:spPr>
        <p:txBody>
          <a:bodyPr/>
          <a:lstStyle/>
          <a:p>
            <a:r>
              <a:rPr lang="en-GB" altLang="en-US" sz="1000" dirty="0"/>
              <a:t>In this pack, you can find information on:</a:t>
            </a:r>
          </a:p>
          <a:p>
            <a:endParaRPr lang="en-GB" altLang="en-US" sz="1000" dirty="0"/>
          </a:p>
          <a:p>
            <a:pPr marL="493713" lvl="2">
              <a:lnSpc>
                <a:spcPct val="150000"/>
              </a:lnSpc>
              <a:buAutoNum type="arabicPeriod"/>
            </a:pPr>
            <a:r>
              <a:rPr lang="en-GB" altLang="en-US" sz="1000" b="0" dirty="0">
                <a:hlinkClick r:id="rId2" action="ppaction://hlinksldjump"/>
              </a:rPr>
              <a:t>Introduction</a:t>
            </a:r>
            <a:endParaRPr lang="en-GB" altLang="en-US" sz="1000" b="0" dirty="0">
              <a:hlinkClick r:id="rId3" action="ppaction://hlinksldjump"/>
            </a:endParaRPr>
          </a:p>
          <a:p>
            <a:pPr marL="493713" lvl="2">
              <a:lnSpc>
                <a:spcPct val="150000"/>
              </a:lnSpc>
              <a:buAutoNum type="arabicPeriod"/>
            </a:pPr>
            <a:r>
              <a:rPr lang="en-GB" sz="1000" dirty="0">
                <a:hlinkClick r:id="rId4" action="ppaction://hlinksldjump"/>
              </a:rPr>
              <a:t>Support available to Employees</a:t>
            </a:r>
            <a:endParaRPr lang="en-GB" altLang="en-US" sz="1000" b="0" dirty="0">
              <a:hlinkClick r:id="rId3" action="ppaction://hlinksldjump"/>
            </a:endParaRPr>
          </a:p>
          <a:p>
            <a:pPr marL="493713" lvl="2">
              <a:lnSpc>
                <a:spcPct val="150000"/>
              </a:lnSpc>
              <a:buAutoNum type="arabicPeriod"/>
            </a:pPr>
            <a:r>
              <a:rPr lang="en-GB" altLang="en-US" sz="1000" dirty="0">
                <a:hlinkClick r:id="rId3" action="ppaction://hlinksldjump"/>
              </a:rPr>
              <a:t>Support Available to Employees</a:t>
            </a:r>
          </a:p>
          <a:p>
            <a:pPr marL="493713" lvl="2">
              <a:lnSpc>
                <a:spcPct val="150000"/>
              </a:lnSpc>
              <a:buAutoNum type="arabicPeriod"/>
            </a:pPr>
            <a:r>
              <a:rPr lang="en-GB" sz="1000" dirty="0">
                <a:hlinkClick r:id="rId5" action="ppaction://hlinksldjump"/>
              </a:rPr>
              <a:t>Information to support Probation Practitioners</a:t>
            </a:r>
            <a:endParaRPr lang="en-GB" altLang="en-US" sz="1000" b="0" dirty="0">
              <a:hlinkClick r:id="rId3" action="ppaction://hlinksldjump"/>
            </a:endParaRPr>
          </a:p>
          <a:p>
            <a:pPr marL="493713" lvl="2">
              <a:lnSpc>
                <a:spcPct val="150000"/>
              </a:lnSpc>
              <a:buAutoNum type="arabicPeriod"/>
            </a:pPr>
            <a:r>
              <a:rPr lang="en-GB" altLang="en-US" sz="1000" b="0" dirty="0">
                <a:hlinkClick r:id="rId3" action="ppaction://hlinksldjump"/>
              </a:rPr>
              <a:t>British nationals currently in Ukraine</a:t>
            </a:r>
          </a:p>
          <a:p>
            <a:pPr marL="493713" lvl="2">
              <a:lnSpc>
                <a:spcPct val="150000"/>
              </a:lnSpc>
              <a:buAutoNum type="arabicPeriod"/>
            </a:pPr>
            <a:r>
              <a:rPr lang="en-GB" altLang="en-US" sz="1000" b="0" dirty="0">
                <a:hlinkClick r:id="rId3" action="ppaction://hlinksldjump"/>
              </a:rPr>
              <a:t>Supporting non-British family members in Ukraine</a:t>
            </a:r>
          </a:p>
          <a:p>
            <a:pPr marL="493713" lvl="2">
              <a:lnSpc>
                <a:spcPct val="150000"/>
              </a:lnSpc>
              <a:buAutoNum type="arabicPeriod"/>
            </a:pPr>
            <a:r>
              <a:rPr lang="en-GB" altLang="en-US" sz="1000" b="0" dirty="0">
                <a:hlinkClick r:id="rId3" action="ppaction://hlinksldjump"/>
              </a:rPr>
              <a:t>The Ukrainian family scheme</a:t>
            </a:r>
            <a:endParaRPr lang="en-GB" altLang="en-US" sz="1000" b="0" dirty="0"/>
          </a:p>
          <a:p>
            <a:pPr marL="493713" lvl="2">
              <a:lnSpc>
                <a:spcPct val="150000"/>
              </a:lnSpc>
              <a:buAutoNum type="arabicPeriod"/>
            </a:pPr>
            <a:r>
              <a:rPr lang="en-GB" altLang="en-US" sz="1000" b="0" dirty="0">
                <a:hlinkClick r:id="rId6" action="ppaction://hlinksldjump"/>
              </a:rPr>
              <a:t>Humanitarian Sponsorship Pathway</a:t>
            </a:r>
          </a:p>
          <a:p>
            <a:pPr marL="493713" lvl="2">
              <a:lnSpc>
                <a:spcPct val="150000"/>
              </a:lnSpc>
              <a:buAutoNum type="arabicPeriod"/>
            </a:pPr>
            <a:r>
              <a:rPr lang="en-GB" altLang="en-US" sz="1000" b="0" dirty="0">
                <a:hlinkClick r:id="rId6" action="ppaction://hlinksldjump"/>
              </a:rPr>
              <a:t>Support for Ukrainian refugees travelling to the UK</a:t>
            </a:r>
          </a:p>
          <a:p>
            <a:pPr marL="493713" lvl="2">
              <a:lnSpc>
                <a:spcPct val="150000"/>
              </a:lnSpc>
              <a:buAutoNum type="arabicPeriod"/>
            </a:pPr>
            <a:r>
              <a:rPr lang="en-GB" altLang="en-US" sz="1000" b="0" dirty="0">
                <a:hlinkClick r:id="rId6" action="ppaction://hlinksldjump"/>
              </a:rPr>
              <a:t>Ukrainian temporary visas in the UK</a:t>
            </a:r>
            <a:endParaRPr lang="en-GB" altLang="en-US" sz="1000" b="0" dirty="0"/>
          </a:p>
          <a:p>
            <a:pPr marL="493713" lvl="2">
              <a:lnSpc>
                <a:spcPct val="150000"/>
              </a:lnSpc>
              <a:buAutoNum type="arabicPeriod"/>
            </a:pPr>
            <a:endParaRPr lang="en-GB" altLang="en-US" sz="1000" dirty="0"/>
          </a:p>
          <a:p>
            <a:pPr marL="493713" lvl="2">
              <a:lnSpc>
                <a:spcPct val="150000"/>
              </a:lnSpc>
              <a:buAutoNum type="arabicPeriod"/>
            </a:pPr>
            <a:endParaRPr lang="en-GB" altLang="en-US" sz="1000" b="0" dirty="0"/>
          </a:p>
          <a:p>
            <a:pPr lvl="2" indent="0">
              <a:lnSpc>
                <a:spcPct val="150000"/>
              </a:lnSpc>
              <a:buNone/>
            </a:pPr>
            <a:endParaRPr lang="en-GB" altLang="en-US" sz="1000" b="0" dirty="0"/>
          </a:p>
        </p:txBody>
      </p:sp>
      <p:sp>
        <p:nvSpPr>
          <p:cNvPr id="7" name="Content Placeholder 6">
            <a:extLst>
              <a:ext uri="{FF2B5EF4-FFF2-40B4-BE49-F238E27FC236}">
                <a16:creationId xmlns:a16="http://schemas.microsoft.com/office/drawing/2014/main" id="{98C7F2E2-79D5-46AC-8E29-84A27102BDDA}"/>
              </a:ext>
            </a:extLst>
          </p:cNvPr>
          <p:cNvSpPr>
            <a:spLocks noGrp="1"/>
          </p:cNvSpPr>
          <p:nvPr>
            <p:ph sz="quarter" idx="4"/>
          </p:nvPr>
        </p:nvSpPr>
        <p:spPr>
          <a:xfrm>
            <a:off x="4554000" y="1204782"/>
            <a:ext cx="3960000" cy="4688582"/>
          </a:xfrm>
        </p:spPr>
        <p:txBody>
          <a:bodyPr/>
          <a:lstStyle/>
          <a:p>
            <a:pPr marL="493713" lvl="2">
              <a:lnSpc>
                <a:spcPct val="150000"/>
              </a:lnSpc>
              <a:buAutoNum type="arabicPeriod"/>
            </a:pPr>
            <a:endParaRPr lang="en-GB" altLang="en-US" sz="1000" dirty="0">
              <a:hlinkClick r:id="rId7" action="ppaction://hlinksldjump"/>
            </a:endParaRPr>
          </a:p>
          <a:p>
            <a:pPr marL="493713" lvl="2">
              <a:lnSpc>
                <a:spcPct val="150000"/>
              </a:lnSpc>
              <a:buFont typeface="+mj-lt"/>
              <a:buAutoNum type="arabicPeriod" startAt="11"/>
            </a:pPr>
            <a:r>
              <a:rPr lang="en-GB" altLang="en-US" sz="1000" dirty="0">
                <a:hlinkClick r:id="rId7" action="ppaction://hlinksldjump"/>
              </a:rPr>
              <a:t>Homes for Ukraine Refugee Scheme</a:t>
            </a:r>
            <a:endParaRPr lang="en-GB" altLang="en-US" sz="1000" dirty="0"/>
          </a:p>
          <a:p>
            <a:pPr marL="493713" lvl="2">
              <a:lnSpc>
                <a:spcPct val="150000"/>
              </a:lnSpc>
              <a:buAutoNum type="arabicPeriod" startAt="11"/>
            </a:pPr>
            <a:r>
              <a:rPr lang="en-GB" altLang="en-US" sz="1000" dirty="0">
                <a:hlinkClick r:id="rId8" action="ppaction://hlinksldjump"/>
              </a:rPr>
              <a:t>Alternative ways Civil Servants can help</a:t>
            </a:r>
            <a:endParaRPr lang="en-GB" altLang="en-US" sz="1000" dirty="0"/>
          </a:p>
          <a:p>
            <a:pPr marL="493713" lvl="2">
              <a:lnSpc>
                <a:spcPct val="150000"/>
              </a:lnSpc>
              <a:buFont typeface="Wingdings" panose="05000000000000000000" pitchFamily="2" charset="2"/>
              <a:buAutoNum type="arabicPeriod" startAt="11"/>
            </a:pPr>
            <a:r>
              <a:rPr lang="en-GB" sz="1000" dirty="0">
                <a:hlinkClick r:id="rId9" action="ppaction://hlinksldjump"/>
              </a:rPr>
              <a:t>Immigration Status</a:t>
            </a:r>
          </a:p>
          <a:p>
            <a:pPr marL="493713" lvl="2">
              <a:lnSpc>
                <a:spcPct val="150000"/>
              </a:lnSpc>
              <a:buAutoNum type="arabicPeriod" startAt="11"/>
            </a:pPr>
            <a:r>
              <a:rPr lang="en-GB" altLang="en-US" sz="1000" dirty="0">
                <a:hlinkClick r:id="rId9" action="ppaction://hlinksldjump"/>
              </a:rPr>
              <a:t>Benefits</a:t>
            </a:r>
            <a:endParaRPr lang="en-GB" altLang="en-US" sz="1000" dirty="0"/>
          </a:p>
          <a:p>
            <a:pPr marL="493713" lvl="2">
              <a:lnSpc>
                <a:spcPct val="150000"/>
              </a:lnSpc>
              <a:buAutoNum type="arabicPeriod" startAt="11"/>
            </a:pPr>
            <a:r>
              <a:rPr lang="en-GB" altLang="en-US" sz="1000" dirty="0">
                <a:hlinkClick r:id="rId10" action="ppaction://hlinksldjump"/>
              </a:rPr>
              <a:t>Other Financial Support</a:t>
            </a:r>
          </a:p>
          <a:p>
            <a:pPr marL="493713" lvl="2">
              <a:lnSpc>
                <a:spcPct val="150000"/>
              </a:lnSpc>
              <a:buAutoNum type="arabicPeriod" startAt="11"/>
            </a:pPr>
            <a:r>
              <a:rPr lang="en-GB" altLang="en-US" sz="1000" dirty="0">
                <a:hlinkClick r:id="rId10" action="ppaction://hlinksldjump"/>
              </a:rPr>
              <a:t>Housing</a:t>
            </a:r>
            <a:r>
              <a:rPr lang="en-GB" altLang="en-US" sz="1000" dirty="0"/>
              <a:t> &amp; </a:t>
            </a:r>
            <a:r>
              <a:rPr lang="en-GB" altLang="en-US" sz="1000" dirty="0">
                <a:hlinkClick r:id="rId11" action="ppaction://hlinksldjump"/>
              </a:rPr>
              <a:t>Private Rentals</a:t>
            </a:r>
            <a:endParaRPr lang="en-GB" altLang="en-US" sz="1000" dirty="0"/>
          </a:p>
          <a:p>
            <a:pPr marL="493713" lvl="2">
              <a:lnSpc>
                <a:spcPct val="150000"/>
              </a:lnSpc>
              <a:buFont typeface="Wingdings" panose="05000000000000000000" pitchFamily="2" charset="2"/>
              <a:buAutoNum type="arabicPeriod" startAt="11"/>
            </a:pPr>
            <a:r>
              <a:rPr lang="en-GB" sz="1000" dirty="0">
                <a:hlinkClick r:id="rId12" action="ppaction://hlinksldjump"/>
              </a:rPr>
              <a:t>Healthcare</a:t>
            </a:r>
            <a:endParaRPr lang="en-GB" sz="1000" dirty="0"/>
          </a:p>
          <a:p>
            <a:pPr marL="493713" lvl="2">
              <a:lnSpc>
                <a:spcPct val="150000"/>
              </a:lnSpc>
              <a:buFont typeface="Wingdings" panose="05000000000000000000" pitchFamily="2" charset="2"/>
              <a:buAutoNum type="arabicPeriod" startAt="11"/>
            </a:pPr>
            <a:r>
              <a:rPr lang="en-GB" sz="1000" dirty="0">
                <a:hlinkClick r:id="rId13" action="ppaction://hlinksldjump"/>
              </a:rPr>
              <a:t>Mental Health Support</a:t>
            </a:r>
            <a:endParaRPr lang="en-GB" sz="1000" dirty="0"/>
          </a:p>
          <a:p>
            <a:pPr marL="493713" lvl="2">
              <a:lnSpc>
                <a:spcPct val="150000"/>
              </a:lnSpc>
              <a:buFont typeface="Wingdings" panose="05000000000000000000" pitchFamily="2" charset="2"/>
              <a:buAutoNum type="arabicPeriod" startAt="11"/>
            </a:pPr>
            <a:r>
              <a:rPr lang="en-GB" sz="1000" dirty="0">
                <a:hlinkClick r:id="rId14" action="ppaction://hlinksldjump"/>
              </a:rPr>
              <a:t>Education</a:t>
            </a:r>
            <a:endParaRPr lang="en-GB" sz="1000" dirty="0"/>
          </a:p>
          <a:p>
            <a:pPr marL="493713" lvl="2">
              <a:lnSpc>
                <a:spcPct val="150000"/>
              </a:lnSpc>
              <a:buFont typeface="Wingdings" panose="05000000000000000000" pitchFamily="2" charset="2"/>
              <a:buAutoNum type="arabicPeriod" startAt="11"/>
            </a:pPr>
            <a:r>
              <a:rPr lang="en-GB" sz="1000" dirty="0">
                <a:hlinkClick r:id="rId15" action="ppaction://hlinksldjump"/>
              </a:rPr>
              <a:t>Other Useful Links and Support</a:t>
            </a:r>
            <a:r>
              <a:rPr lang="en-GB" sz="1000" dirty="0"/>
              <a:t> </a:t>
            </a:r>
          </a:p>
          <a:p>
            <a:endParaRPr lang="en-GB" dirty="0"/>
          </a:p>
        </p:txBody>
      </p:sp>
      <p:sp>
        <p:nvSpPr>
          <p:cNvPr id="2" name="Title 1">
            <a:extLst>
              <a:ext uri="{FF2B5EF4-FFF2-40B4-BE49-F238E27FC236}">
                <a16:creationId xmlns:a16="http://schemas.microsoft.com/office/drawing/2014/main" id="{B2F42BA9-220B-4AF7-B5A4-765C2857ABF6}"/>
              </a:ext>
            </a:extLst>
          </p:cNvPr>
          <p:cNvSpPr>
            <a:spLocks noGrp="1"/>
          </p:cNvSpPr>
          <p:nvPr>
            <p:ph type="title"/>
          </p:nvPr>
        </p:nvSpPr>
        <p:spPr/>
        <p:txBody>
          <a:bodyPr/>
          <a:lstStyle/>
          <a:p>
            <a:r>
              <a:rPr lang="en-GB" dirty="0"/>
              <a:t>Contents</a:t>
            </a:r>
          </a:p>
        </p:txBody>
      </p:sp>
      <p:sp>
        <p:nvSpPr>
          <p:cNvPr id="3" name="Slide Number Placeholder 2">
            <a:extLst>
              <a:ext uri="{FF2B5EF4-FFF2-40B4-BE49-F238E27FC236}">
                <a16:creationId xmlns:a16="http://schemas.microsoft.com/office/drawing/2014/main" id="{0409D31B-F5A7-4975-84EA-4BC88D8D7A97}"/>
              </a:ext>
            </a:extLst>
          </p:cNvPr>
          <p:cNvSpPr>
            <a:spLocks noGrp="1"/>
          </p:cNvSpPr>
          <p:nvPr>
            <p:ph type="sldNum" sz="quarter" idx="10"/>
          </p:nvPr>
        </p:nvSpPr>
        <p:spPr/>
        <p:txBody>
          <a:bodyPr/>
          <a:lstStyle/>
          <a:p>
            <a:pPr>
              <a:defRPr/>
            </a:pPr>
            <a:fld id="{661D8041-4E39-4A84-A9A5-99292CDEE124}" type="slidenum">
              <a:rPr lang="en-GB" smtClean="0"/>
              <a:pPr>
                <a:defRPr/>
              </a:pPr>
              <a:t>3</a:t>
            </a:fld>
            <a:endParaRPr lang="en-GB" dirty="0"/>
          </a:p>
        </p:txBody>
      </p:sp>
    </p:spTree>
    <p:extLst>
      <p:ext uri="{BB962C8B-B14F-4D97-AF65-F5344CB8AC3E}">
        <p14:creationId xmlns:p14="http://schemas.microsoft.com/office/powerpoint/2010/main" val="51762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E1AD-AFB5-42A5-B5B4-C75E3298B512}"/>
              </a:ext>
            </a:extLst>
          </p:cNvPr>
          <p:cNvSpPr>
            <a:spLocks noGrp="1"/>
          </p:cNvSpPr>
          <p:nvPr>
            <p:ph type="title"/>
          </p:nvPr>
        </p:nvSpPr>
        <p:spPr>
          <a:xfrm>
            <a:off x="598812" y="531163"/>
            <a:ext cx="7740000" cy="360000"/>
          </a:xfrm>
        </p:spPr>
        <p:txBody>
          <a:bodyPr/>
          <a:lstStyle/>
          <a:p>
            <a:r>
              <a:rPr lang="en-GB" dirty="0"/>
              <a:t>Introduction</a:t>
            </a:r>
          </a:p>
        </p:txBody>
      </p:sp>
      <p:sp>
        <p:nvSpPr>
          <p:cNvPr id="3" name="Slide Number Placeholder 2">
            <a:extLst>
              <a:ext uri="{FF2B5EF4-FFF2-40B4-BE49-F238E27FC236}">
                <a16:creationId xmlns:a16="http://schemas.microsoft.com/office/drawing/2014/main" id="{02B6B31E-E4F7-4C14-9DE9-DEA422FDEEDA}"/>
              </a:ext>
            </a:extLst>
          </p:cNvPr>
          <p:cNvSpPr>
            <a:spLocks noGrp="1"/>
          </p:cNvSpPr>
          <p:nvPr>
            <p:ph type="sldNum" sz="quarter" idx="10"/>
          </p:nvPr>
        </p:nvSpPr>
        <p:spPr/>
        <p:txBody>
          <a:bodyPr/>
          <a:lstStyle/>
          <a:p>
            <a:pPr>
              <a:defRPr/>
            </a:pPr>
            <a:fld id="{661D8041-4E39-4A84-A9A5-99292CDEE124}" type="slidenum">
              <a:rPr lang="en-GB" smtClean="0"/>
              <a:pPr>
                <a:defRPr/>
              </a:pPr>
              <a:t>4</a:t>
            </a:fld>
            <a:endParaRPr lang="en-GB" dirty="0"/>
          </a:p>
        </p:txBody>
      </p:sp>
      <p:sp>
        <p:nvSpPr>
          <p:cNvPr id="4" name="Content Placeholder 3">
            <a:extLst>
              <a:ext uri="{FF2B5EF4-FFF2-40B4-BE49-F238E27FC236}">
                <a16:creationId xmlns:a16="http://schemas.microsoft.com/office/drawing/2014/main" id="{27D5DB91-C837-4CBC-A7B0-120BB66C2129}"/>
              </a:ext>
            </a:extLst>
          </p:cNvPr>
          <p:cNvSpPr>
            <a:spLocks noGrp="1"/>
          </p:cNvSpPr>
          <p:nvPr>
            <p:ph sz="quarter" idx="11"/>
          </p:nvPr>
        </p:nvSpPr>
        <p:spPr>
          <a:xfrm>
            <a:off x="101601" y="1029708"/>
            <a:ext cx="8863011" cy="5985309"/>
          </a:xfrm>
          <a:noFill/>
          <a:ln>
            <a:noFill/>
          </a:ln>
        </p:spPr>
        <p:style>
          <a:lnRef idx="2">
            <a:schemeClr val="dk1"/>
          </a:lnRef>
          <a:fillRef idx="1">
            <a:schemeClr val="lt1"/>
          </a:fillRef>
          <a:effectRef idx="0">
            <a:schemeClr val="dk1"/>
          </a:effectRef>
          <a:fontRef idx="minor">
            <a:schemeClr val="dk1"/>
          </a:fontRef>
        </p:style>
        <p:txBody>
          <a:bodyPr/>
          <a:lstStyle/>
          <a:p>
            <a:r>
              <a:rPr lang="en-GB" altLang="en-US" sz="1200" b="0" dirty="0">
                <a:latin typeface="Arial" panose="020B0604020202020204" pitchFamily="34" charset="0"/>
                <a:cs typeface="Arial" panose="020B0604020202020204" pitchFamily="34" charset="0"/>
              </a:rPr>
              <a:t>As you will know, the UK along with our international partners are united in support for Ukraine and to support our staff and people on probation, we have collated this pack which pulls together information on the support schemes available and the help accessible to Ukrainian nationals arriving in the UK.</a:t>
            </a:r>
          </a:p>
          <a:p>
            <a:r>
              <a:rPr lang="en-GB" altLang="en-US" sz="1200" b="0" dirty="0">
                <a:latin typeface="Arial" panose="020B0604020202020204" pitchFamily="34" charset="0"/>
                <a:cs typeface="Arial" panose="020B0604020202020204" pitchFamily="34" charset="0"/>
              </a:rPr>
              <a:t>We are committed to giving our upmost support to enable and encourage probation staff to help, including signing up to the Homes for Ukraine scheme should they wish to. Further information on what this scheme entails can be found </a:t>
            </a:r>
            <a:r>
              <a:rPr lang="en-GB" altLang="en-US" sz="1200" b="0" dirty="0">
                <a:latin typeface="Arial" panose="020B0604020202020204" pitchFamily="34" charset="0"/>
                <a:cs typeface="Arial" panose="020B0604020202020204" pitchFamily="34" charset="0"/>
                <a:hlinkClick r:id="rId2"/>
              </a:rPr>
              <a:t>here</a:t>
            </a:r>
            <a:r>
              <a:rPr lang="en-GB" altLang="en-US" sz="1200" b="0" dirty="0">
                <a:latin typeface="Arial" panose="020B0604020202020204" pitchFamily="34" charset="0"/>
                <a:cs typeface="Arial" panose="020B0604020202020204" pitchFamily="34" charset="0"/>
              </a:rPr>
              <a:t> and any requests for time off (paid or unpaid) to volunteer in response to the situation in Ukraine will be considered in line with Special Leave Policy. The </a:t>
            </a:r>
            <a:r>
              <a:rPr lang="en-GB" altLang="en-US" sz="1200" b="0" dirty="0">
                <a:latin typeface="Arial" panose="020B0604020202020204" pitchFamily="34" charset="0"/>
                <a:cs typeface="Arial" panose="020B0604020202020204" pitchFamily="34" charset="0"/>
                <a:hlinkClick r:id="rId3"/>
              </a:rPr>
              <a:t>Special Leave Framework </a:t>
            </a:r>
            <a:r>
              <a:rPr lang="en-GB" altLang="en-US" sz="1200" b="0" dirty="0">
                <a:latin typeface="Arial" panose="020B0604020202020204" pitchFamily="34" charset="0"/>
                <a:cs typeface="Arial" panose="020B0604020202020204" pitchFamily="34" charset="0"/>
              </a:rPr>
              <a:t>sets out that up to 5 days paid leave per annum may be granted to enable employees to undertake general voluntary work.</a:t>
            </a:r>
          </a:p>
          <a:p>
            <a:r>
              <a:rPr lang="en-GB" altLang="en-US" sz="1200" b="0" dirty="0">
                <a:solidFill>
                  <a:schemeClr val="tx1"/>
                </a:solidFill>
                <a:latin typeface="Arial" panose="020B0604020202020204" pitchFamily="34" charset="0"/>
                <a:cs typeface="Arial" panose="020B0604020202020204" pitchFamily="34" charset="0"/>
              </a:rPr>
              <a:t>We are pleased to say that staff who are signed up as sponsors for the Homes for Ukraine scheme are strongly supported by Director General of Probation and Wales and as such, for those staff who have signed up to the scheme, there is an in-principle agreement that use of the 5 days volunteering paid leave can be used to support staff in preparing for Ukrainian refugees' arrival and their settlement (subject to appropriate local discussions and arrangements). </a:t>
            </a:r>
          </a:p>
          <a:p>
            <a:r>
              <a:rPr lang="en-GB" altLang="en-US" sz="1200" b="0" dirty="0">
                <a:solidFill>
                  <a:schemeClr val="tx1"/>
                </a:solidFill>
                <a:latin typeface="Arial" panose="020B0604020202020204" pitchFamily="34" charset="0"/>
                <a:cs typeface="Arial" panose="020B0604020202020204" pitchFamily="34" charset="0"/>
              </a:rPr>
              <a:t>Staff can apply for the up-to five days paid special leave to their line managers and consult with them to arrange these days. A full record all special leave days must be entered on SOP, more information on this can be found </a:t>
            </a:r>
            <a:r>
              <a:rPr lang="en-GB" altLang="en-US" sz="1200" b="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altLang="en-US" sz="1200" b="0" dirty="0">
                <a:solidFill>
                  <a:srgbClr val="FF0000"/>
                </a:solidFill>
                <a:latin typeface="Arial" panose="020B0604020202020204" pitchFamily="34" charset="0"/>
                <a:cs typeface="Arial" panose="020B0604020202020204" pitchFamily="34" charset="0"/>
              </a:rPr>
              <a:t>.</a:t>
            </a:r>
          </a:p>
          <a:p>
            <a:r>
              <a:rPr lang="en-GB" altLang="en-US" sz="1200" b="0" dirty="0">
                <a:solidFill>
                  <a:schemeClr val="tx1"/>
                </a:solidFill>
                <a:latin typeface="Arial" panose="020B0604020202020204" pitchFamily="34" charset="0"/>
                <a:cs typeface="Arial" panose="020B0604020202020204" pitchFamily="34" charset="0"/>
              </a:rPr>
              <a:t>Please note, for those members of staff who hold DV and DV STRAP vetting clearance levels, any significant changes in circumstances need to be reported. MOJ </a:t>
            </a:r>
            <a:r>
              <a:rPr lang="en-US" altLang="en-US" sz="1200" b="0" dirty="0">
                <a:solidFill>
                  <a:schemeClr val="tx1"/>
                </a:solidFill>
                <a:latin typeface="Arial" panose="020B0604020202020204" pitchFamily="34" charset="0"/>
                <a:cs typeface="Arial" panose="020B0604020202020204" pitchFamily="34" charset="0"/>
              </a:rPr>
              <a:t>Group Security and HR colleagues are </a:t>
            </a:r>
            <a:r>
              <a:rPr lang="en-GB" altLang="en-US" sz="1200" b="0" dirty="0">
                <a:solidFill>
                  <a:schemeClr val="tx1"/>
                </a:solidFill>
                <a:latin typeface="Arial" panose="020B0604020202020204" pitchFamily="34" charset="0"/>
                <a:cs typeface="Arial" panose="020B0604020202020204" pitchFamily="34" charset="0"/>
              </a:rPr>
              <a:t>developing guidance regarding this for staff who wish to support a Ukrainian family and we will keep you informed on this. Also, </a:t>
            </a:r>
            <a:r>
              <a:rPr lang="en-US" altLang="en-US" sz="1200" b="0" dirty="0">
                <a:solidFill>
                  <a:schemeClr val="tx1"/>
                </a:solidFill>
                <a:latin typeface="Arial" panose="020B0604020202020204" pitchFamily="34" charset="0"/>
                <a:cs typeface="Arial" panose="020B0604020202020204" pitchFamily="34" charset="0"/>
              </a:rPr>
              <a:t>consideration around working from home and the security of laptops and sensitive information becomes even more important when there are additional people sharing someone’s home for example locking the laptop when away, working in a separate space away from others etc.</a:t>
            </a:r>
            <a:endParaRPr lang="en-GB" altLang="en-US" sz="1200" b="0" dirty="0">
              <a:solidFill>
                <a:schemeClr val="tx1"/>
              </a:solidFill>
              <a:latin typeface="Arial" panose="020B0604020202020204" pitchFamily="34" charset="0"/>
              <a:cs typeface="Arial" panose="020B0604020202020204" pitchFamily="34" charset="0"/>
            </a:endParaRPr>
          </a:p>
          <a:p>
            <a:r>
              <a:rPr lang="en-GB" altLang="en-US" sz="1200" b="0" dirty="0">
                <a:latin typeface="Arial" panose="020B0604020202020204" pitchFamily="34" charset="0"/>
                <a:cs typeface="Arial" panose="020B0604020202020204" pitchFamily="34" charset="0"/>
              </a:rPr>
              <a:t>We are also keen to support staff in any other means available to help support the Homes for Ukraine scheme, this may include but is not limited to, line managers approving: </a:t>
            </a:r>
          </a:p>
          <a:p>
            <a:pPr marL="285750" indent="-285750">
              <a:buFont typeface="Arial" panose="020B0604020202020204" pitchFamily="34" charset="0"/>
              <a:buChar char="•"/>
            </a:pPr>
            <a:r>
              <a:rPr lang="en-GB" altLang="en-US" sz="1200" b="0" dirty="0">
                <a:latin typeface="Arial" panose="020B0604020202020204" pitchFamily="34" charset="0"/>
                <a:cs typeface="Arial" panose="020B0604020202020204" pitchFamily="34" charset="0"/>
              </a:rPr>
              <a:t>Home working for a set period of time where possible</a:t>
            </a:r>
          </a:p>
          <a:p>
            <a:pPr marL="285750" indent="-285750">
              <a:buFont typeface="Arial" panose="020B0604020202020204" pitchFamily="34" charset="0"/>
              <a:buChar char="•"/>
            </a:pPr>
            <a:r>
              <a:rPr lang="en-GB" altLang="en-US" sz="1200" b="0" dirty="0">
                <a:latin typeface="Arial" panose="020B0604020202020204" pitchFamily="34" charset="0"/>
                <a:cs typeface="Arial" panose="020B0604020202020204" pitchFamily="34" charset="0"/>
              </a:rPr>
              <a:t>Granting full time specific office/desk space if required</a:t>
            </a:r>
          </a:p>
          <a:p>
            <a:endParaRPr lang="en-GB" alt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55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735F-C9DD-4F3E-977C-E551D5FB37B6}"/>
              </a:ext>
            </a:extLst>
          </p:cNvPr>
          <p:cNvSpPr>
            <a:spLocks noGrp="1"/>
          </p:cNvSpPr>
          <p:nvPr>
            <p:ph type="title"/>
          </p:nvPr>
        </p:nvSpPr>
        <p:spPr/>
        <p:txBody>
          <a:bodyPr/>
          <a:lstStyle/>
          <a:p>
            <a:r>
              <a:rPr lang="en-GB" dirty="0"/>
              <a:t>Support available to Employees</a:t>
            </a:r>
          </a:p>
        </p:txBody>
      </p:sp>
      <p:sp>
        <p:nvSpPr>
          <p:cNvPr id="3" name="Slide Number Placeholder 2">
            <a:extLst>
              <a:ext uri="{FF2B5EF4-FFF2-40B4-BE49-F238E27FC236}">
                <a16:creationId xmlns:a16="http://schemas.microsoft.com/office/drawing/2014/main" id="{BA3F7C98-6B22-423C-9668-7BA782C8A7E7}"/>
              </a:ext>
            </a:extLst>
          </p:cNvPr>
          <p:cNvSpPr>
            <a:spLocks noGrp="1"/>
          </p:cNvSpPr>
          <p:nvPr>
            <p:ph type="sldNum" sz="quarter" idx="10"/>
          </p:nvPr>
        </p:nvSpPr>
        <p:spPr/>
        <p:txBody>
          <a:bodyPr/>
          <a:lstStyle/>
          <a:p>
            <a:pPr>
              <a:defRPr/>
            </a:pPr>
            <a:fld id="{661D8041-4E39-4A84-A9A5-99292CDEE124}" type="slidenum">
              <a:rPr lang="en-GB" smtClean="0"/>
              <a:pPr>
                <a:defRPr/>
              </a:pPr>
              <a:t>5</a:t>
            </a:fld>
            <a:endParaRPr lang="en-GB" dirty="0"/>
          </a:p>
        </p:txBody>
      </p:sp>
      <p:sp>
        <p:nvSpPr>
          <p:cNvPr id="4" name="Content Placeholder 3">
            <a:extLst>
              <a:ext uri="{FF2B5EF4-FFF2-40B4-BE49-F238E27FC236}">
                <a16:creationId xmlns:a16="http://schemas.microsoft.com/office/drawing/2014/main" id="{5547B0AD-F016-454A-8667-CFA078B6D761}"/>
              </a:ext>
            </a:extLst>
          </p:cNvPr>
          <p:cNvSpPr>
            <a:spLocks noGrp="1"/>
          </p:cNvSpPr>
          <p:nvPr>
            <p:ph sz="quarter" idx="11"/>
          </p:nvPr>
        </p:nvSpPr>
        <p:spPr>
          <a:xfrm>
            <a:off x="179388" y="828000"/>
            <a:ext cx="8851490" cy="5827324"/>
          </a:xfrm>
        </p:spPr>
        <p:txBody>
          <a:bodyPr/>
          <a:lstStyle/>
          <a:p>
            <a:r>
              <a:rPr lang="en-GB" altLang="en-US" sz="1200" b="0" dirty="0"/>
              <a:t>The conflict in Ukraine is naturally causing many people concern and anxiety at the moment and although this pack concentrates on how to support Ukrainian nationals arriving in the UK, we know that people from any background may be impacted by the ongoing situation (including those who may be negatively associated or pressured by poor perceptions) and there are various support networks available which we would encourage those effected to access. </a:t>
            </a:r>
          </a:p>
          <a:p>
            <a:r>
              <a:rPr lang="en-GB" altLang="en-US" sz="1200" b="0" dirty="0"/>
              <a:t>A summary of support can be found below:</a:t>
            </a:r>
          </a:p>
          <a:p>
            <a:pPr marL="228600" indent="-228600">
              <a:buFont typeface="Arial" panose="020B0604020202020204" pitchFamily="34" charset="0"/>
              <a:buChar char="•"/>
            </a:pPr>
            <a:r>
              <a:rPr lang="en-GB" altLang="en-US" sz="1200" dirty="0"/>
              <a:t>24/7 Employee Assistance Programme (EAP) Helpline</a:t>
            </a:r>
            <a:r>
              <a:rPr lang="en-GB" altLang="en-US" sz="1200" b="0" dirty="0"/>
              <a:t> - Call the support line free on 0800 019 8988 (It is open 24 hours a day, 7 days a week. If you are worrying about something, have a question, or just need to talk, someone will be there to speak with you.) or visit the website </a:t>
            </a:r>
            <a:r>
              <a:rPr lang="en-GB" altLang="en-US" sz="1200" b="0" u="sng" dirty="0">
                <a:hlinkClick r:id="rId2"/>
              </a:rPr>
              <a:t>www.pamassist.co.uk</a:t>
            </a:r>
            <a:r>
              <a:rPr lang="en-GB" altLang="en-US" sz="1200" b="0" dirty="0"/>
              <a:t> – Username: HMPPS, Password: HMPPS1 (using Firefox or a similar modern browser) </a:t>
            </a:r>
          </a:p>
          <a:p>
            <a:pPr marL="228600" indent="-228600">
              <a:buFont typeface="Arial" panose="020B0604020202020204" pitchFamily="34" charset="0"/>
              <a:buChar char="•"/>
            </a:pPr>
            <a:r>
              <a:rPr lang="en-GB" altLang="en-US" sz="1200" dirty="0"/>
              <a:t>Occupational Health (OH) -</a:t>
            </a:r>
            <a:r>
              <a:rPr lang="en-GB" altLang="en-US" sz="1200" b="0" dirty="0"/>
              <a:t> If an employee’s mental health and wellbeing is impacted by the situation, which is in turn affecting them at work, their manager can make a management referral for an OH assessment. The assessment will address cognitive abilities including verbal comprehension, perceptual reasoning, working memory and processing speed. A report will be provided with specialist clinical advice and recommendations of support for the individual, including workplace adjustments.</a:t>
            </a:r>
          </a:p>
          <a:p>
            <a:pPr marL="228600" indent="-228600">
              <a:buFont typeface="Arial" panose="020B0604020202020204" pitchFamily="34" charset="0"/>
              <a:buChar char="•"/>
            </a:pPr>
            <a:r>
              <a:rPr lang="en-GB" altLang="en-US" sz="1200" dirty="0"/>
              <a:t>Mental Health First Aiders (MHFA) - </a:t>
            </a:r>
            <a:r>
              <a:rPr lang="en-GB" altLang="en-US" sz="1200" b="0" dirty="0"/>
              <a:t>Within each department there are a network of MHFA to promote mental health awareness, support, listen non-judgmentally and signpost colleagues with mental health concerns, more information and how to contact an ally is </a:t>
            </a:r>
            <a:r>
              <a:rPr lang="en-GB" altLang="en-US" sz="1200" b="0" dirty="0">
                <a:hlinkClick r:id="rId3"/>
              </a:rPr>
              <a:t>here</a:t>
            </a:r>
            <a:endParaRPr lang="en-GB" altLang="en-US" sz="1200" b="0" dirty="0"/>
          </a:p>
          <a:p>
            <a:r>
              <a:rPr lang="en-GB" altLang="en-US" sz="1200" b="0" dirty="0"/>
              <a:t>If you feel you need some help or advice we’d encourage you to speak to someone – whether that’s your line manager, a trusted colleague, or a friend or family member but don’t forget that, there are many others options available to you, and places you can find advice and support, more information on support and wellbeing can be found on </a:t>
            </a:r>
            <a:r>
              <a:rPr lang="en-GB" altLang="en-US" sz="1200" b="0" dirty="0" err="1"/>
              <a:t>MyHub</a:t>
            </a:r>
            <a:r>
              <a:rPr lang="en-GB" altLang="en-US" sz="1200" b="0" dirty="0"/>
              <a:t> </a:t>
            </a:r>
            <a:r>
              <a:rPr lang="en-GB" altLang="en-US" sz="1200" b="0" dirty="0">
                <a:hlinkClick r:id="rId4"/>
              </a:rPr>
              <a:t>here</a:t>
            </a:r>
            <a:r>
              <a:rPr lang="en-GB" altLang="en-US" sz="1200" b="0" dirty="0"/>
              <a:t>.</a:t>
            </a:r>
          </a:p>
          <a:p>
            <a:r>
              <a:rPr lang="en-GB" sz="1200" b="0" dirty="0"/>
              <a:t>There are also a number of helpful external resources:</a:t>
            </a:r>
          </a:p>
          <a:p>
            <a:pPr marL="171450" indent="-171450" eaLnBrk="1" fontAlgn="t" hangingPunct="1">
              <a:buFont typeface="Arial" panose="020B0604020202020204" pitchFamily="34" charset="0"/>
              <a:buChar char="•"/>
            </a:pPr>
            <a:r>
              <a:rPr lang="en-GB" altLang="en-US" sz="1200" b="0" u="sng" dirty="0">
                <a:hlinkClick r:id="rId5"/>
              </a:rPr>
              <a:t>Charity for Civil Servants</a:t>
            </a:r>
            <a:endParaRPr lang="en-GB" sz="1200" b="0" dirty="0"/>
          </a:p>
          <a:p>
            <a:pPr marL="171450" indent="-171450" eaLnBrk="1" fontAlgn="t" hangingPunct="1">
              <a:buFont typeface="Arial" panose="020B0604020202020204" pitchFamily="34" charset="0"/>
              <a:buChar char="•"/>
            </a:pPr>
            <a:r>
              <a:rPr lang="en-GB" altLang="en-US" sz="1200" b="0" u="sng" dirty="0">
                <a:hlinkClick r:id="rId6"/>
              </a:rPr>
              <a:t>MIND</a:t>
            </a:r>
            <a:endParaRPr lang="en-GB" sz="1200" b="0" dirty="0"/>
          </a:p>
          <a:p>
            <a:pPr marL="171450" indent="-171450" eaLnBrk="1" fontAlgn="t" hangingPunct="1">
              <a:buFont typeface="Arial" panose="020B0604020202020204" pitchFamily="34" charset="0"/>
              <a:buChar char="•"/>
            </a:pPr>
            <a:r>
              <a:rPr lang="en-GB" altLang="en-US" sz="1200" b="0" u="sng" dirty="0">
                <a:hlinkClick r:id="rId7"/>
              </a:rPr>
              <a:t>Samaritans</a:t>
            </a:r>
            <a:endParaRPr lang="en-GB" sz="1200" b="0" dirty="0"/>
          </a:p>
          <a:p>
            <a:pPr marL="171450" indent="-171450" eaLnBrk="1" fontAlgn="t" hangingPunct="1">
              <a:buFont typeface="Arial" panose="020B0604020202020204" pitchFamily="34" charset="0"/>
              <a:buChar char="•"/>
            </a:pPr>
            <a:r>
              <a:rPr lang="en-GB" altLang="en-US" sz="1200" b="0" u="sng" dirty="0">
                <a:hlinkClick r:id="rId8"/>
              </a:rPr>
              <a:t>Mental Health at Work - Manager Guide</a:t>
            </a:r>
            <a:endParaRPr lang="en-GB" sz="1200" b="0" dirty="0"/>
          </a:p>
          <a:p>
            <a:endParaRPr lang="en-GB" sz="1200" b="0" dirty="0"/>
          </a:p>
          <a:p>
            <a:endParaRPr lang="en-GB" sz="1200" b="0" dirty="0"/>
          </a:p>
        </p:txBody>
      </p:sp>
    </p:spTree>
    <p:extLst>
      <p:ext uri="{BB962C8B-B14F-4D97-AF65-F5344CB8AC3E}">
        <p14:creationId xmlns:p14="http://schemas.microsoft.com/office/powerpoint/2010/main" val="423672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6C66-65E6-473D-8BAF-7CA5AE508FA8}"/>
              </a:ext>
            </a:extLst>
          </p:cNvPr>
          <p:cNvSpPr>
            <a:spLocks noGrp="1"/>
          </p:cNvSpPr>
          <p:nvPr>
            <p:ph type="title"/>
          </p:nvPr>
        </p:nvSpPr>
        <p:spPr/>
        <p:txBody>
          <a:bodyPr/>
          <a:lstStyle/>
          <a:p>
            <a:r>
              <a:rPr lang="en-GB" dirty="0"/>
              <a:t>Ukraine Crisis – Information to support Probation Practitioners </a:t>
            </a:r>
          </a:p>
        </p:txBody>
      </p:sp>
      <p:sp>
        <p:nvSpPr>
          <p:cNvPr id="3" name="Slide Number Placeholder 2">
            <a:extLst>
              <a:ext uri="{FF2B5EF4-FFF2-40B4-BE49-F238E27FC236}">
                <a16:creationId xmlns:a16="http://schemas.microsoft.com/office/drawing/2014/main" id="{05555062-AA15-4617-84D6-F813178470E6}"/>
              </a:ext>
            </a:extLst>
          </p:cNvPr>
          <p:cNvSpPr>
            <a:spLocks noGrp="1"/>
          </p:cNvSpPr>
          <p:nvPr>
            <p:ph type="sldNum" sz="quarter" idx="10"/>
          </p:nvPr>
        </p:nvSpPr>
        <p:spPr/>
        <p:txBody>
          <a:bodyPr/>
          <a:lstStyle/>
          <a:p>
            <a:pPr>
              <a:defRPr/>
            </a:pPr>
            <a:fld id="{661D8041-4E39-4A84-A9A5-99292CDEE124}" type="slidenum">
              <a:rPr lang="en-GB" smtClean="0"/>
              <a:pPr>
                <a:defRPr/>
              </a:pPr>
              <a:t>6</a:t>
            </a:fld>
            <a:endParaRPr lang="en-GB" dirty="0"/>
          </a:p>
        </p:txBody>
      </p:sp>
      <p:sp>
        <p:nvSpPr>
          <p:cNvPr id="4" name="Content Placeholder 3">
            <a:extLst>
              <a:ext uri="{FF2B5EF4-FFF2-40B4-BE49-F238E27FC236}">
                <a16:creationId xmlns:a16="http://schemas.microsoft.com/office/drawing/2014/main" id="{285E336B-3BC9-4DFC-AFA1-97C1A108C825}"/>
              </a:ext>
            </a:extLst>
          </p:cNvPr>
          <p:cNvSpPr>
            <a:spLocks noGrp="1"/>
          </p:cNvSpPr>
          <p:nvPr>
            <p:ph sz="quarter" idx="11"/>
          </p:nvPr>
        </p:nvSpPr>
        <p:spPr>
          <a:xfrm>
            <a:off x="304801" y="1093079"/>
            <a:ext cx="8234864" cy="5014499"/>
          </a:xfrm>
        </p:spPr>
        <p:txBody>
          <a:bodyPr/>
          <a:lstStyle/>
          <a:p>
            <a:r>
              <a:rPr lang="en-GB" altLang="en-US" sz="1200" b="0" dirty="0"/>
              <a:t>This message is to support staff delivering services to People on Probation who have been impacted by the current crisis in Ukraine. It is designed to support both Ukrainian and Russian Foreign National People on Probation (</a:t>
            </a:r>
            <a:r>
              <a:rPr lang="en-GB" altLang="en-US" sz="1200" b="0" dirty="0" err="1"/>
              <a:t>FNPoP</a:t>
            </a:r>
            <a:r>
              <a:rPr lang="en-GB" altLang="en-US" sz="1200" b="0" dirty="0"/>
              <a:t>).</a:t>
            </a:r>
          </a:p>
          <a:p>
            <a:r>
              <a:rPr lang="en-GB" altLang="en-US" sz="1200" b="0" dirty="0"/>
              <a:t>Probation Practitioners should consider the following actions:</a:t>
            </a:r>
          </a:p>
          <a:p>
            <a:pPr marL="228600" indent="-228600">
              <a:buFont typeface="+mj-lt"/>
              <a:buAutoNum type="arabicPeriod"/>
            </a:pPr>
            <a:r>
              <a:rPr lang="en-GB" altLang="en-US" sz="1200" b="0" dirty="0"/>
              <a:t>Those Probation Practitioners supervising an </a:t>
            </a:r>
            <a:r>
              <a:rPr lang="en-GB" altLang="en-US" sz="1200" b="0" dirty="0" err="1"/>
              <a:t>FNPoP</a:t>
            </a:r>
            <a:r>
              <a:rPr lang="en-GB" altLang="en-US" sz="1200" b="0" dirty="0"/>
              <a:t> from Ukraine/Russia (including Lithuania, Poland and Romania) should take care to enquire whether their </a:t>
            </a:r>
            <a:r>
              <a:rPr lang="en-GB" altLang="en-US" sz="1200" b="0" dirty="0" err="1"/>
              <a:t>PoP</a:t>
            </a:r>
            <a:r>
              <a:rPr lang="en-GB" altLang="en-US" sz="1200" b="0" dirty="0"/>
              <a:t> has been impacted by the current crisis and assess suitability for referral to the ‘Personal Well-Being’ Commissioned Rehabilitative Service pathway via the Refer and Monitor platform.  Staff may consider strand 4 (Emotional Well-Being) is the most suitable option. If a referral is made for these reasons the Probation Practitioner needs to make that explicit in the referral and link it into their needs.</a:t>
            </a:r>
          </a:p>
          <a:p>
            <a:pPr marL="228600" indent="-228600">
              <a:buFont typeface="+mj-lt"/>
              <a:buAutoNum type="arabicPeriod"/>
            </a:pPr>
            <a:r>
              <a:rPr lang="en-GB" altLang="en-US" sz="1200" b="0" dirty="0"/>
              <a:t>Encourage your </a:t>
            </a:r>
            <a:r>
              <a:rPr lang="en-GB" altLang="en-US" sz="1200" b="0" dirty="0" err="1"/>
              <a:t>PoP</a:t>
            </a:r>
            <a:r>
              <a:rPr lang="en-GB" altLang="en-US" sz="1200" b="0" dirty="0"/>
              <a:t> to register with a General Practitioner (GP) for support. Whilst this cohort can experience barriers in accessing GP services, NHS England state the following, “Anyone in England can register with a GP Surgery. It’s free to register.  You do not need proof of address or immigration status, ID or an NHS number”. [NHS, 21.03.2019</a:t>
            </a:r>
            <a:r>
              <a:rPr lang="en-GB" altLang="en-US" sz="1200" dirty="0"/>
              <a:t>, </a:t>
            </a:r>
            <a:r>
              <a:rPr lang="en-GB" altLang="en-US" sz="1200" i="1" u="sng" dirty="0">
                <a:hlinkClick r:id="rId2"/>
              </a:rPr>
              <a:t>How to register with a GP surgery - NHS (www.nhs.uk)</a:t>
            </a:r>
            <a:r>
              <a:rPr lang="en-GB" altLang="en-US" sz="1200" i="1" dirty="0"/>
              <a:t> </a:t>
            </a:r>
          </a:p>
          <a:p>
            <a:pPr marL="228600" indent="-228600">
              <a:buFont typeface="+mj-lt"/>
              <a:buAutoNum type="arabicPeriod"/>
            </a:pPr>
            <a:r>
              <a:rPr lang="en-GB" altLang="en-US" sz="1200" b="0" dirty="0"/>
              <a:t>Encourage use of External Resources such as:</a:t>
            </a:r>
          </a:p>
          <a:p>
            <a:pPr marL="828675" lvl="3" indent="-285750"/>
            <a:r>
              <a:rPr lang="en-GB" altLang="en-US" sz="1200" u="sng" dirty="0">
                <a:hlinkClick r:id="rId3"/>
              </a:rPr>
              <a:t>MIND</a:t>
            </a:r>
            <a:r>
              <a:rPr lang="en-GB" altLang="en-US" sz="1200" u="sng" dirty="0"/>
              <a:t> - p</a:t>
            </a:r>
            <a:r>
              <a:rPr lang="en-GB" altLang="en-US" sz="1200" dirty="0"/>
              <a:t>rovides</a:t>
            </a:r>
            <a:r>
              <a:rPr lang="en-GB" altLang="en-US" sz="1200" u="sng" dirty="0">
                <a:hlinkClick r:id="rId4"/>
              </a:rPr>
              <a:t> advice and support</a:t>
            </a:r>
            <a:r>
              <a:rPr lang="en-GB" altLang="en-US" sz="1200" dirty="0"/>
              <a:t> to empower anyone experiencing a mental health problem.</a:t>
            </a:r>
          </a:p>
          <a:p>
            <a:pPr marL="828675" lvl="3" indent="-285750"/>
            <a:r>
              <a:rPr lang="en-GB" altLang="en-US" sz="1200" u="sng" dirty="0">
                <a:hlinkClick r:id="rId5"/>
              </a:rPr>
              <a:t>Samaritans</a:t>
            </a:r>
            <a:endParaRPr lang="en-GB" altLang="en-US" sz="1200" u="sng" dirty="0"/>
          </a:p>
          <a:p>
            <a:pPr lvl="0"/>
            <a:r>
              <a:rPr lang="en-GB" altLang="en-US" sz="1200" b="0" dirty="0"/>
              <a:t>4. Practitioners may receive requests to travel abroad whilst on Licence.  The Foreign, Commonwealth &amp; Development Office (FCDO) advises against all travel to the whole of Russia and Ukraine at the current time.  Heads of Service in receipt of such requests will not be able to endorse travel to regions the FCDO do not recommend travelling to.  All request for travel abroad should be processed in line with the following guidance </a:t>
            </a:r>
            <a:r>
              <a:rPr lang="en-GB" altLang="en-US" sz="1200" dirty="0"/>
              <a:t>– </a:t>
            </a:r>
            <a:r>
              <a:rPr lang="en-GB" altLang="en-US" sz="1200" u="sng" dirty="0">
                <a:hlinkClick r:id="rId6"/>
              </a:rPr>
              <a:t>Temporary Travel Abroad (rocstac.com)</a:t>
            </a:r>
            <a:endParaRPr lang="en-GB" altLang="en-US" sz="1200" dirty="0"/>
          </a:p>
          <a:p>
            <a:r>
              <a:rPr lang="en-GB" altLang="en-US" sz="1200" dirty="0"/>
              <a:t> </a:t>
            </a:r>
          </a:p>
          <a:p>
            <a:r>
              <a:rPr lang="en-GB" altLang="en-US" dirty="0"/>
              <a:t> </a:t>
            </a:r>
            <a:endParaRPr lang="en-GB" altLang="en-US" u="sng" dirty="0"/>
          </a:p>
        </p:txBody>
      </p:sp>
    </p:spTree>
    <p:extLst>
      <p:ext uri="{BB962C8B-B14F-4D97-AF65-F5344CB8AC3E}">
        <p14:creationId xmlns:p14="http://schemas.microsoft.com/office/powerpoint/2010/main" val="56596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2BA9-220B-4AF7-B5A4-765C2857ABF6}"/>
              </a:ext>
            </a:extLst>
          </p:cNvPr>
          <p:cNvSpPr>
            <a:spLocks noGrp="1"/>
          </p:cNvSpPr>
          <p:nvPr>
            <p:ph type="title"/>
          </p:nvPr>
        </p:nvSpPr>
        <p:spPr/>
        <p:txBody>
          <a:bodyPr/>
          <a:lstStyle/>
          <a:p>
            <a:r>
              <a:rPr lang="en-GB" dirty="0"/>
              <a:t>Summary of support for Ukrainians</a:t>
            </a:r>
          </a:p>
        </p:txBody>
      </p:sp>
      <p:sp>
        <p:nvSpPr>
          <p:cNvPr id="3" name="Slide Number Placeholder 2">
            <a:extLst>
              <a:ext uri="{FF2B5EF4-FFF2-40B4-BE49-F238E27FC236}">
                <a16:creationId xmlns:a16="http://schemas.microsoft.com/office/drawing/2014/main" id="{0409D31B-F5A7-4975-84EA-4BC88D8D7A97}"/>
              </a:ext>
            </a:extLst>
          </p:cNvPr>
          <p:cNvSpPr>
            <a:spLocks noGrp="1"/>
          </p:cNvSpPr>
          <p:nvPr>
            <p:ph type="sldNum" sz="quarter" idx="10"/>
          </p:nvPr>
        </p:nvSpPr>
        <p:spPr/>
        <p:txBody>
          <a:bodyPr/>
          <a:lstStyle/>
          <a:p>
            <a:pPr>
              <a:defRPr/>
            </a:pPr>
            <a:fld id="{661D8041-4E39-4A84-A9A5-99292CDEE124}" type="slidenum">
              <a:rPr lang="en-GB" smtClean="0"/>
              <a:pPr>
                <a:defRPr/>
              </a:pPr>
              <a:t>7</a:t>
            </a:fld>
            <a:endParaRPr lang="en-GB" dirty="0"/>
          </a:p>
        </p:txBody>
      </p:sp>
      <p:sp>
        <p:nvSpPr>
          <p:cNvPr id="4" name="Content Placeholder 3">
            <a:extLst>
              <a:ext uri="{FF2B5EF4-FFF2-40B4-BE49-F238E27FC236}">
                <a16:creationId xmlns:a16="http://schemas.microsoft.com/office/drawing/2014/main" id="{8F3E876F-476B-4EDE-8FC6-E5273AD8CDC5}"/>
              </a:ext>
            </a:extLst>
          </p:cNvPr>
          <p:cNvSpPr>
            <a:spLocks noGrp="1"/>
          </p:cNvSpPr>
          <p:nvPr>
            <p:ph sz="quarter" idx="11"/>
          </p:nvPr>
        </p:nvSpPr>
        <p:spPr>
          <a:xfrm>
            <a:off x="179389" y="827998"/>
            <a:ext cx="8770648" cy="6030001"/>
          </a:xfrm>
        </p:spPr>
        <p:txBody>
          <a:bodyPr/>
          <a:lstStyle/>
          <a:p>
            <a:pPr marL="228600" indent="-228600">
              <a:buFont typeface="+mj-lt"/>
              <a:buAutoNum type="arabicPeriod"/>
            </a:pPr>
            <a:r>
              <a:rPr lang="en-GB" altLang="en-US" sz="1000" dirty="0"/>
              <a:t>British nationals in Ukraine</a:t>
            </a:r>
          </a:p>
          <a:p>
            <a:pPr marL="36513" lvl="2" indent="0">
              <a:buNone/>
            </a:pPr>
            <a:endParaRPr lang="en-GB" altLang="en-US" sz="1000" b="0" dirty="0"/>
          </a:p>
          <a:p>
            <a:pPr marL="36513" lvl="2" indent="0">
              <a:buNone/>
            </a:pPr>
            <a:r>
              <a:rPr lang="en-GB" altLang="en-US" sz="1000" b="0" dirty="0"/>
              <a:t>British nationals in Ukraine should </a:t>
            </a:r>
            <a:r>
              <a:rPr lang="en-GB" altLang="en-US" sz="1000" b="0" u="sng" dirty="0">
                <a:hlinkClick r:id="rId2"/>
              </a:rPr>
              <a:t>register their presence with the Foreign Commonwealth Development Office</a:t>
            </a:r>
            <a:r>
              <a:rPr lang="en-GB" altLang="en-US" sz="1000" u="sng" dirty="0"/>
              <a:t> </a:t>
            </a:r>
            <a:r>
              <a:rPr lang="en-GB" altLang="en-US" sz="1000" b="0" dirty="0"/>
              <a:t>Please note that the British Embassy office in Kyiv has temporarily relocated due to the conflict. Embassy staff are now operating from the British Embassy office in </a:t>
            </a:r>
            <a:r>
              <a:rPr lang="en-GB" altLang="en-US" sz="1000" b="0" dirty="0" err="1"/>
              <a:t>Lviv</a:t>
            </a:r>
            <a:r>
              <a:rPr lang="en-GB" altLang="en-US" sz="1000" dirty="0"/>
              <a:t> (</a:t>
            </a:r>
            <a:r>
              <a:rPr lang="en-GB" altLang="en-US" sz="1000" b="0" u="sng" dirty="0">
                <a:hlinkClick r:id="rId3"/>
              </a:rPr>
              <a:t>find out more about the British Embassy closure in Kyiv</a:t>
            </a:r>
            <a:r>
              <a:rPr lang="en-GB" altLang="en-US" sz="1000" b="0" u="sng" dirty="0"/>
              <a:t>)</a:t>
            </a:r>
            <a:endParaRPr lang="en-GB" altLang="en-US" sz="1000" b="0" dirty="0"/>
          </a:p>
          <a:p>
            <a:pPr marL="314325" lvl="3" indent="0">
              <a:buNone/>
            </a:pPr>
            <a:r>
              <a:rPr lang="en-GB" altLang="en-US" sz="1000" b="0" dirty="0"/>
              <a:t> </a:t>
            </a:r>
          </a:p>
          <a:p>
            <a:r>
              <a:rPr lang="en-GB" altLang="en-US" sz="1000" dirty="0"/>
              <a:t>2. Supporting non-British family members in Ukraine</a:t>
            </a:r>
          </a:p>
          <a:p>
            <a:r>
              <a:rPr lang="en-GB" altLang="en-US" sz="1000" b="0" dirty="0"/>
              <a:t>Applying for a family migration visa: Family members of British nationals can apply for a </a:t>
            </a:r>
            <a:r>
              <a:rPr lang="en-GB" altLang="en-US" sz="1000" b="0" u="sng" dirty="0">
                <a:hlinkClick r:id="rId4"/>
              </a:rPr>
              <a:t>family migration visa</a:t>
            </a:r>
            <a:r>
              <a:rPr lang="en-GB" altLang="en-US" sz="1000" b="0" dirty="0"/>
              <a:t> to come to the UK. The Home Office has announced that some of the normal eligibility criteria has been removed for family members including language requirements and salary thresholds.</a:t>
            </a:r>
          </a:p>
          <a:p>
            <a:pPr lvl="0"/>
            <a:r>
              <a:rPr lang="en-GB" altLang="en-US" sz="1000" b="0" u="sng" dirty="0">
                <a:hlinkClick r:id="rId5"/>
              </a:rPr>
              <a:t>View government guidance on supporting family members of British nationals</a:t>
            </a:r>
            <a:r>
              <a:rPr lang="en-GB" altLang="en-US" sz="1000" b="0" dirty="0"/>
              <a:t>.</a:t>
            </a:r>
          </a:p>
          <a:p>
            <a:pPr lvl="0"/>
            <a:endParaRPr lang="en-GB" altLang="en-US" sz="1000" b="0" dirty="0"/>
          </a:p>
          <a:p>
            <a:pPr lvl="0"/>
            <a:r>
              <a:rPr lang="en-GB" altLang="en-US" sz="1000" dirty="0"/>
              <a:t>3. The Ukrainian family scheme</a:t>
            </a:r>
          </a:p>
          <a:p>
            <a:r>
              <a:rPr lang="en-GB" altLang="en-US" sz="1000" b="0" dirty="0"/>
              <a:t>The Home Office has announced a Ukrainian family scheme where British Nationals and people with settled status in the UK can sponsor family members in Ukraine to come to the UK. Through the scheme, you can sponsor parents, grandparents, adult children, siblings and immediate family members.</a:t>
            </a:r>
          </a:p>
          <a:p>
            <a:r>
              <a:rPr lang="en-GB" altLang="en-US" sz="1000" b="0" dirty="0"/>
              <a:t>Normal requirements for salary or language tests will be waived but essential security checks will take place.</a:t>
            </a:r>
          </a:p>
          <a:p>
            <a:pPr lvl="0"/>
            <a:r>
              <a:rPr lang="en-GB" altLang="en-US" sz="1000" b="0" u="sng" dirty="0">
                <a:hlinkClick r:id="rId6"/>
              </a:rPr>
              <a:t>Find out more about the Ukrainian family scheme</a:t>
            </a:r>
            <a:endParaRPr lang="en-GB" altLang="en-US" sz="1000" b="0" dirty="0"/>
          </a:p>
          <a:p>
            <a:r>
              <a:rPr lang="en-GB" altLang="en-US" sz="1000" b="0" dirty="0"/>
              <a:t>To apply for the Ukrainian family scheme, eligible people in the region should first call the helpline on: +44 0300 3032785 Option 1 (open 24 hours 7 days a week).</a:t>
            </a:r>
          </a:p>
          <a:p>
            <a:r>
              <a:rPr lang="en-GB" altLang="en-US" sz="1000" b="0" dirty="0"/>
              <a:t>They should then go to a Visa Application Centre in a neighbouring country to enrol biometrics once they have submitted an application.</a:t>
            </a:r>
          </a:p>
          <a:p>
            <a:r>
              <a:rPr lang="en-GB" altLang="en-US" sz="1000" b="0" dirty="0"/>
              <a:t>While the Visa Application Centre in Kyiv is temporarily closed, the Home Office has opened centres in: Hungary, Poland (pop-up application centre in Rzeszow). Moldova. People are strongly recommended to seek legal advice before they apply for these visas.</a:t>
            </a:r>
          </a:p>
          <a:p>
            <a:r>
              <a:rPr lang="en-GB" altLang="en-US" sz="1000" b="0" dirty="0"/>
              <a:t>A group of volunteer legal professionals with immigration/asylum expertise are available to provide free UK immigration and asylum advice to Ukrainian citizens affected by the current crisis.</a:t>
            </a:r>
          </a:p>
          <a:p>
            <a:pPr lvl="6"/>
            <a:r>
              <a:rPr lang="en-GB" altLang="en-US" sz="1100" b="0" u="sng" dirty="0">
                <a:hlinkClick r:id="rId7"/>
              </a:rPr>
              <a:t>Find out more about requesting immigration advice</a:t>
            </a:r>
            <a:endParaRPr lang="en-GB" altLang="en-US" sz="1100" b="0" dirty="0"/>
          </a:p>
          <a:p>
            <a:pPr lvl="6"/>
            <a:r>
              <a:rPr lang="en-GB" altLang="en-US" sz="1100" b="0" u="sng" dirty="0">
                <a:hlinkClick r:id="rId8"/>
              </a:rPr>
              <a:t>See a list of immigration advisors</a:t>
            </a:r>
            <a:endParaRPr lang="en-GB" altLang="en-US" sz="1100" b="0" dirty="0"/>
          </a:p>
          <a:p>
            <a:pPr lvl="6"/>
            <a:r>
              <a:rPr lang="en-GB" altLang="en-US" sz="1100" b="0" dirty="0"/>
              <a:t>You can also get more information about legal advice by emailing: </a:t>
            </a:r>
            <a:r>
              <a:rPr lang="en-GB" altLang="en-US" sz="1100" b="0" u="sng" dirty="0">
                <a:hlinkClick r:id="rId9"/>
              </a:rPr>
              <a:t>ukraine@freemovement.org.uk</a:t>
            </a:r>
            <a:r>
              <a:rPr lang="en-GB" altLang="en-US" sz="1100" b="0" dirty="0"/>
              <a:t> </a:t>
            </a:r>
          </a:p>
          <a:p>
            <a:br>
              <a:rPr lang="en-GB" altLang="en-US" sz="1000" b="0" dirty="0"/>
            </a:br>
            <a:endParaRPr lang="en-GB" sz="700" b="0" dirty="0"/>
          </a:p>
        </p:txBody>
      </p:sp>
    </p:spTree>
    <p:extLst>
      <p:ext uri="{BB962C8B-B14F-4D97-AF65-F5344CB8AC3E}">
        <p14:creationId xmlns:p14="http://schemas.microsoft.com/office/powerpoint/2010/main" val="243119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0968B2-DB68-4ABE-9274-E50AB76D00A7}"/>
              </a:ext>
            </a:extLst>
          </p:cNvPr>
          <p:cNvSpPr>
            <a:spLocks noGrp="1"/>
          </p:cNvSpPr>
          <p:nvPr>
            <p:ph type="sldNum" sz="quarter" idx="10"/>
          </p:nvPr>
        </p:nvSpPr>
        <p:spPr/>
        <p:txBody>
          <a:bodyPr/>
          <a:lstStyle/>
          <a:p>
            <a:pPr>
              <a:defRPr/>
            </a:pPr>
            <a:fld id="{661D8041-4E39-4A84-A9A5-99292CDEE124}" type="slidenum">
              <a:rPr lang="en-GB" smtClean="0"/>
              <a:pPr>
                <a:defRPr/>
              </a:pPr>
              <a:t>8</a:t>
            </a:fld>
            <a:endParaRPr lang="en-GB" dirty="0"/>
          </a:p>
        </p:txBody>
      </p:sp>
      <p:sp>
        <p:nvSpPr>
          <p:cNvPr id="4" name="Content Placeholder 3">
            <a:extLst>
              <a:ext uri="{FF2B5EF4-FFF2-40B4-BE49-F238E27FC236}">
                <a16:creationId xmlns:a16="http://schemas.microsoft.com/office/drawing/2014/main" id="{12E54E71-212D-4C04-A332-476BC2B2A754}"/>
              </a:ext>
            </a:extLst>
          </p:cNvPr>
          <p:cNvSpPr>
            <a:spLocks noGrp="1"/>
          </p:cNvSpPr>
          <p:nvPr>
            <p:ph sz="quarter" idx="11"/>
          </p:nvPr>
        </p:nvSpPr>
        <p:spPr>
          <a:xfrm>
            <a:off x="179388" y="735373"/>
            <a:ext cx="8785224" cy="5726546"/>
          </a:xfrm>
        </p:spPr>
        <p:txBody>
          <a:bodyPr/>
          <a:lstStyle/>
          <a:p>
            <a:r>
              <a:rPr lang="en-GB" altLang="en-US" sz="1000" dirty="0"/>
              <a:t>4. Humanitarian Sponsorship Pathway</a:t>
            </a:r>
          </a:p>
          <a:p>
            <a:r>
              <a:rPr lang="en-GB" altLang="en-US" sz="1000" b="0" dirty="0"/>
              <a:t>The Home Office has also announced a Humanitarian Sponsorship Pathway led by the Department for Levelling Up, Housing &amp; Communities (DLUHC).</a:t>
            </a:r>
          </a:p>
          <a:p>
            <a:r>
              <a:rPr lang="en-GB" altLang="en-US" sz="1000" b="0" dirty="0"/>
              <a:t>Individuals, charities, businesses and community groups will be able to sponsor Ukrainian nationals with family ties to the UK.</a:t>
            </a:r>
          </a:p>
          <a:p>
            <a:pPr lvl="0"/>
            <a:r>
              <a:rPr lang="en-GB" altLang="en-US" sz="1000" b="0" u="sng" dirty="0">
                <a:hlinkClick r:id="rId2"/>
              </a:rPr>
              <a:t>Find out more about the Humanitarian Sponsorship Pathway</a:t>
            </a:r>
            <a:endParaRPr lang="en-GB" altLang="en-US" sz="1000" b="0" dirty="0"/>
          </a:p>
          <a:p>
            <a:r>
              <a:rPr lang="en-GB" altLang="en-US" sz="1000" b="0" dirty="0"/>
              <a:t> </a:t>
            </a:r>
          </a:p>
          <a:p>
            <a:r>
              <a:rPr lang="en-GB" altLang="en-US" sz="1000" dirty="0"/>
              <a:t>5. Support for Ukrainian refugees travelling to the UK</a:t>
            </a:r>
          </a:p>
          <a:p>
            <a:r>
              <a:rPr lang="en-GB" altLang="en-US" sz="1000" b="0" dirty="0"/>
              <a:t>Several travel companies are offering free travel to get to the UK: </a:t>
            </a:r>
          </a:p>
          <a:p>
            <a:pPr marL="436563" lvl="2" indent="-171450">
              <a:buFont typeface="Arial" panose="020B0604020202020204" pitchFamily="34" charset="0"/>
              <a:buChar char="•"/>
            </a:pPr>
            <a:r>
              <a:rPr lang="en-GB" altLang="en-US" sz="1000" b="0" dirty="0"/>
              <a:t>The airline Wizz Air is supporting Ukrainian nationals by offering 100,000 free seats on flights from Ukraine’s border countries (Poland, Slovakia, Hungary and Romania) </a:t>
            </a:r>
            <a:r>
              <a:rPr lang="en-GB" altLang="en-US" sz="1000" b="0" u="sng" dirty="0">
                <a:hlinkClick r:id="rId3"/>
              </a:rPr>
              <a:t>Find out more on the Wizz Air website.</a:t>
            </a:r>
            <a:endParaRPr lang="en-GB" altLang="en-US" sz="1000" b="0" u="sng" dirty="0"/>
          </a:p>
          <a:p>
            <a:pPr marL="436563" lvl="2" indent="-171450">
              <a:buFont typeface="Arial" panose="020B0604020202020204" pitchFamily="34" charset="0"/>
              <a:buChar char="•"/>
            </a:pPr>
            <a:endParaRPr lang="en-GB" altLang="en-US" sz="1000" b="0" dirty="0"/>
          </a:p>
          <a:p>
            <a:pPr marL="436563" lvl="2" indent="-171450">
              <a:buFont typeface="Arial" panose="020B0604020202020204" pitchFamily="34" charset="0"/>
              <a:buChar char="•"/>
            </a:pPr>
            <a:r>
              <a:rPr lang="en-GB" altLang="en-US" sz="1000" b="0" dirty="0"/>
              <a:t>Eurostar is offering free tickets to help Ukrainian nationals travel from any Eurostar station to London St Pancras International. Individuals who have been granted a valid visa to enter the UK can show this together with their Ukrainian passport to a member of the Eurostar team at Paris Nord, Brussels-Midi, Lille Europe, Rotterdam </a:t>
            </a:r>
            <a:r>
              <a:rPr lang="en-GB" altLang="en-US" sz="1000" b="0" dirty="0" err="1"/>
              <a:t>Centraal</a:t>
            </a:r>
            <a:r>
              <a:rPr lang="en-GB" altLang="en-US" sz="1000" b="0" dirty="0"/>
              <a:t> or Amsterdam Central stations, and they will issue a ticket for travel to London. </a:t>
            </a:r>
            <a:r>
              <a:rPr lang="en-GB" altLang="en-US" sz="1000" b="0" u="sng" dirty="0">
                <a:hlinkClick r:id="rId4"/>
              </a:rPr>
              <a:t>Find out more on the Eurostar website.</a:t>
            </a:r>
            <a:br>
              <a:rPr lang="en-GB" altLang="en-US" sz="1000" b="0" dirty="0"/>
            </a:br>
            <a:endParaRPr lang="en-GB" altLang="en-US" sz="1000" b="0" dirty="0"/>
          </a:p>
          <a:p>
            <a:r>
              <a:rPr lang="en-GB" altLang="en-US" sz="1000" dirty="0"/>
              <a:t>7. Ukrainian temporary visas in the UK</a:t>
            </a:r>
          </a:p>
          <a:p>
            <a:r>
              <a:rPr lang="en-GB" altLang="en-US" sz="1000" b="0" dirty="0"/>
              <a:t>The Home Office has agreed UK visa support for Ukrainian nationals in the UK unable to return to Ukraine when their existing visa expires.</a:t>
            </a:r>
          </a:p>
          <a:p>
            <a:r>
              <a:rPr lang="en-GB" altLang="en-US" sz="1000" b="0" dirty="0"/>
              <a:t>These measures will help Ukrainian nationals to extend their stay in the UK without having to leave and re-apply from overseas.</a:t>
            </a:r>
          </a:p>
          <a:p>
            <a:r>
              <a:rPr lang="en-GB" altLang="en-US" sz="1000" b="0" dirty="0"/>
              <a:t>If you’re in the UK and unable to return to Ukraine, you may be able to extend your visa or switch to another one even if your visa does not normally allow you to do so.</a:t>
            </a:r>
          </a:p>
          <a:p>
            <a:r>
              <a:rPr lang="en-GB" altLang="en-US" sz="1000" b="0" u="sng" dirty="0">
                <a:hlinkClick r:id="rId5"/>
              </a:rPr>
              <a:t>Find out more about UK visa support  </a:t>
            </a:r>
            <a:endParaRPr lang="en-GB" altLang="en-US" sz="1000" b="0" dirty="0"/>
          </a:p>
          <a:p>
            <a:br>
              <a:rPr lang="en-GB" altLang="en-US" sz="1000" b="0" dirty="0"/>
            </a:br>
            <a:endParaRPr lang="en-GB" sz="1000" dirty="0"/>
          </a:p>
        </p:txBody>
      </p:sp>
    </p:spTree>
    <p:extLst>
      <p:ext uri="{BB962C8B-B14F-4D97-AF65-F5344CB8AC3E}">
        <p14:creationId xmlns:p14="http://schemas.microsoft.com/office/powerpoint/2010/main" val="273610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62D1-2B66-40D0-B879-5BF7F3B80ADD}"/>
              </a:ext>
            </a:extLst>
          </p:cNvPr>
          <p:cNvSpPr>
            <a:spLocks noGrp="1"/>
          </p:cNvSpPr>
          <p:nvPr>
            <p:ph type="title"/>
          </p:nvPr>
        </p:nvSpPr>
        <p:spPr/>
        <p:txBody>
          <a:bodyPr/>
          <a:lstStyle/>
          <a:p>
            <a:r>
              <a:rPr lang="en-GB" dirty="0"/>
              <a:t>Homes for Ukraine Refugee Scheme</a:t>
            </a:r>
          </a:p>
        </p:txBody>
      </p:sp>
      <p:sp>
        <p:nvSpPr>
          <p:cNvPr id="3" name="Slide Number Placeholder 2">
            <a:extLst>
              <a:ext uri="{FF2B5EF4-FFF2-40B4-BE49-F238E27FC236}">
                <a16:creationId xmlns:a16="http://schemas.microsoft.com/office/drawing/2014/main" id="{407CADD4-A518-44DA-AD58-E135661EFD89}"/>
              </a:ext>
            </a:extLst>
          </p:cNvPr>
          <p:cNvSpPr>
            <a:spLocks noGrp="1"/>
          </p:cNvSpPr>
          <p:nvPr>
            <p:ph type="sldNum" sz="quarter" idx="10"/>
          </p:nvPr>
        </p:nvSpPr>
        <p:spPr/>
        <p:txBody>
          <a:bodyPr/>
          <a:lstStyle/>
          <a:p>
            <a:pPr>
              <a:defRPr/>
            </a:pPr>
            <a:fld id="{661D8041-4E39-4A84-A9A5-99292CDEE124}" type="slidenum">
              <a:rPr lang="en-GB" smtClean="0"/>
              <a:pPr>
                <a:defRPr/>
              </a:pPr>
              <a:t>9</a:t>
            </a:fld>
            <a:endParaRPr lang="en-GB" dirty="0"/>
          </a:p>
        </p:txBody>
      </p:sp>
      <p:sp>
        <p:nvSpPr>
          <p:cNvPr id="4" name="Content Placeholder 3">
            <a:extLst>
              <a:ext uri="{FF2B5EF4-FFF2-40B4-BE49-F238E27FC236}">
                <a16:creationId xmlns:a16="http://schemas.microsoft.com/office/drawing/2014/main" id="{438D12B4-ADE7-44B0-8591-911471F1B4E4}"/>
              </a:ext>
            </a:extLst>
          </p:cNvPr>
          <p:cNvSpPr>
            <a:spLocks noGrp="1"/>
          </p:cNvSpPr>
          <p:nvPr>
            <p:ph sz="quarter" idx="11"/>
          </p:nvPr>
        </p:nvSpPr>
        <p:spPr>
          <a:xfrm>
            <a:off x="106473" y="3315854"/>
            <a:ext cx="8484246" cy="2945553"/>
          </a:xfrm>
        </p:spPr>
        <p:txBody>
          <a:bodyPr/>
          <a:lstStyle/>
          <a:p>
            <a:br>
              <a:rPr lang="en-GB" altLang="en-US" sz="1100" b="0" dirty="0"/>
            </a:br>
            <a:r>
              <a:rPr lang="en-GB" altLang="en-US" sz="1100" dirty="0"/>
              <a:t>Applying to the Homes for Ukraine scheme as a Ukrainian national</a:t>
            </a:r>
          </a:p>
          <a:p>
            <a:r>
              <a:rPr lang="en-GB" altLang="en-US" sz="1100" b="0" dirty="0"/>
              <a:t>You can register your interest now, through </a:t>
            </a:r>
            <a:r>
              <a:rPr lang="en-GB" altLang="en-US" sz="1100" b="0" u="sng" dirty="0">
                <a:hlinkClick r:id="rId2"/>
              </a:rPr>
              <a:t>Reset Communities and Refugees</a:t>
            </a:r>
            <a:r>
              <a:rPr lang="en-GB" altLang="en-US" sz="1100" b="0" dirty="0"/>
              <a:t> or though the </a:t>
            </a:r>
            <a:r>
              <a:rPr lang="en-GB" altLang="en-US" sz="1100" b="0" u="sng" dirty="0">
                <a:hlinkClick r:id="rId3"/>
              </a:rPr>
              <a:t>government site</a:t>
            </a:r>
            <a:r>
              <a:rPr lang="en-GB" altLang="en-US" sz="1100" b="0" dirty="0"/>
              <a:t>. Applications opened from Friday, 18 March. The UK sponsor will need to complete a short application form with their details and the Ukrainian national's.</a:t>
            </a:r>
          </a:p>
          <a:p>
            <a:r>
              <a:rPr lang="en-GB" altLang="en-US" sz="1100" b="0" dirty="0"/>
              <a:t>If the Ukrainian nationals have passports there is no need to attend a visa application centre. Children do not need a passport.</a:t>
            </a:r>
          </a:p>
          <a:p>
            <a:r>
              <a:rPr lang="en-GB" altLang="en-US" sz="1100" b="0" dirty="0"/>
              <a:t>If they don't have a passport, they will need to book and attend an appointment at a </a:t>
            </a:r>
            <a:r>
              <a:rPr lang="en-GB" altLang="en-US" sz="1100" b="0" u="sng" dirty="0">
                <a:hlinkClick r:id="rId4"/>
              </a:rPr>
              <a:t>visa application centre</a:t>
            </a:r>
            <a:r>
              <a:rPr lang="en-GB" altLang="en-US" sz="1100" b="0" dirty="0"/>
              <a:t>.</a:t>
            </a:r>
          </a:p>
          <a:p>
            <a:r>
              <a:rPr lang="en-GB" altLang="en-US" sz="1100" b="0" dirty="0"/>
              <a:t>Security checks for both Ukrainian nationals and the UK sponsor will be undertaken as part of the visa application process. Biometric checks will be made after Ukrainians arrive in the UK to avoid delays.</a:t>
            </a:r>
          </a:p>
          <a:p>
            <a:endParaRPr lang="en-GB" sz="900" dirty="0"/>
          </a:p>
        </p:txBody>
      </p:sp>
      <p:sp>
        <p:nvSpPr>
          <p:cNvPr id="5" name="Rectangle 4">
            <a:extLst>
              <a:ext uri="{FF2B5EF4-FFF2-40B4-BE49-F238E27FC236}">
                <a16:creationId xmlns:a16="http://schemas.microsoft.com/office/drawing/2014/main" id="{60CD5F8A-6868-4A4A-BDBA-4E42A49DAABC}"/>
              </a:ext>
            </a:extLst>
          </p:cNvPr>
          <p:cNvSpPr/>
          <p:nvPr/>
        </p:nvSpPr>
        <p:spPr>
          <a:xfrm>
            <a:off x="179388" y="1271261"/>
            <a:ext cx="8484246" cy="18413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GB" altLang="en-US" sz="1600" dirty="0"/>
              <a:t>The UK government has </a:t>
            </a:r>
            <a:r>
              <a:rPr lang="en-GB" altLang="en-US" sz="1600" u="sng" dirty="0">
                <a:hlinkClick r:id="rId3"/>
              </a:rPr>
              <a:t>launched a scheme</a:t>
            </a:r>
            <a:r>
              <a:rPr lang="en-GB" altLang="en-US" sz="1600" dirty="0"/>
              <a:t> which allows Ukrainian nationals to stay with a sponsor in the UK for up to six months. You are eligible if you are a Ukrainian national or the immediate family member of a Ukrainian national, and were resident in Ukraine before 1 January 2022.</a:t>
            </a:r>
          </a:p>
          <a:p>
            <a:pPr algn="ctr"/>
            <a:endParaRPr lang="en-GB" altLang="en-US" sz="1600" dirty="0"/>
          </a:p>
          <a:p>
            <a:pPr algn="ctr"/>
            <a:r>
              <a:rPr lang="en-GB" altLang="en-US" sz="1600" dirty="0"/>
              <a:t>Under the scheme, Ukrainian nationals will be able to stay in the UK for three years. During this time, they will be able to work and access benefits and public services – including healthcare, schooling (including state schools).</a:t>
            </a:r>
          </a:p>
        </p:txBody>
      </p:sp>
    </p:spTree>
    <p:extLst>
      <p:ext uri="{BB962C8B-B14F-4D97-AF65-F5344CB8AC3E}">
        <p14:creationId xmlns:p14="http://schemas.microsoft.com/office/powerpoint/2010/main" val="4202866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AA7080BE97E46B56F1D4711768C06" ma:contentTypeVersion="14" ma:contentTypeDescription="Create a new document." ma:contentTypeScope="" ma:versionID="b14400d86d36eac79e9a4442334c21ec">
  <xsd:schema xmlns:xsd="http://www.w3.org/2001/XMLSchema" xmlns:xs="http://www.w3.org/2001/XMLSchema" xmlns:p="http://schemas.microsoft.com/office/2006/metadata/properties" xmlns:ns3="b88716bf-c426-4215-af10-10b51ba4c1ca" xmlns:ns4="f03aa575-0ead-4daf-b525-9d1c51114e4a" targetNamespace="http://schemas.microsoft.com/office/2006/metadata/properties" ma:root="true" ma:fieldsID="dfb0694934f9fcc582bc1509797fca9c" ns3:_="" ns4:_="">
    <xsd:import namespace="b88716bf-c426-4215-af10-10b51ba4c1ca"/>
    <xsd:import namespace="f03aa575-0ead-4daf-b525-9d1c51114e4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716bf-c426-4215-af10-10b51ba4c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3aa575-0ead-4daf-b525-9d1c51114e4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5E7FE8-E04B-43C5-8CB1-18909BF37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716bf-c426-4215-af10-10b51ba4c1ca"/>
    <ds:schemaRef ds:uri="f03aa575-0ead-4daf-b525-9d1c51114e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4F43FA-126E-49C8-90D4-5CA6E845BA74}">
  <ds:schemaRefs>
    <ds:schemaRef ds:uri="http://schemas.microsoft.com/sharepoint/v3/contenttype/forms"/>
  </ds:schemaRefs>
</ds:datastoreItem>
</file>

<file path=customXml/itemProps3.xml><?xml version="1.0" encoding="utf-8"?>
<ds:datastoreItem xmlns:ds="http://schemas.openxmlformats.org/officeDocument/2006/customXml" ds:itemID="{93FB325C-6BAD-4229-911C-36B155F5C7C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11460</TotalTime>
  <Words>4984</Words>
  <Application>Microsoft Office PowerPoint</Application>
  <PresentationFormat>On-screen Show (4:3)</PresentationFormat>
  <Paragraphs>218</Paragraphs>
  <Slides>17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Courier New</vt:lpstr>
      <vt:lpstr>Wingdings</vt:lpstr>
      <vt:lpstr>Office Theme</vt:lpstr>
      <vt:lpstr>Document</vt:lpstr>
      <vt:lpstr>HMPPS – Probation  Information on support schemes available and help for Ukrainian nationals arriving in the UK</vt:lpstr>
      <vt:lpstr>Foreword by Amy Rees, Director General Probation Wales and Youth</vt:lpstr>
      <vt:lpstr>Contents</vt:lpstr>
      <vt:lpstr>Introduction</vt:lpstr>
      <vt:lpstr>Support available to Employees</vt:lpstr>
      <vt:lpstr>Ukraine Crisis – Information to support Probation Practitioners </vt:lpstr>
      <vt:lpstr>Summary of support for Ukrainians</vt:lpstr>
      <vt:lpstr>PowerPoint Presentation</vt:lpstr>
      <vt:lpstr>Homes for Ukraine Refugee Scheme</vt:lpstr>
      <vt:lpstr>Alternative ways Civil Servants can help </vt:lpstr>
      <vt:lpstr>Helpful Information for Ukrainians arriving in the UK</vt:lpstr>
      <vt:lpstr>PowerPoint Presentation</vt:lpstr>
      <vt:lpstr>PowerPoint Presentation</vt:lpstr>
      <vt:lpstr>PowerPoint Presentation</vt:lpstr>
      <vt:lpstr>PowerPoint Presentation</vt:lpstr>
      <vt:lpstr>PowerPoint Presentation</vt:lpstr>
      <vt:lpstr>Useful Links and Support</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Miah, Aliema</cp:lastModifiedBy>
  <cp:revision>272</cp:revision>
  <cp:lastPrinted>2020-02-24T09:49:32Z</cp:lastPrinted>
  <dcterms:created xsi:type="dcterms:W3CDTF">2017-05-10T07:48:09Z</dcterms:created>
  <dcterms:modified xsi:type="dcterms:W3CDTF">2022-03-25T15:27:10Z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0x010100D6CAA7080BE97E46B56F1D4711768C06</vt:lpwstr>
  </property>
</Properties>
</file>