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3"/>
  </p:notesMasterIdLst>
  <p:handoutMasterIdLst>
    <p:handoutMasterId r:id="rId34"/>
  </p:handoutMasterIdLst>
  <p:sldIdLst>
    <p:sldId id="7904" r:id="rId5"/>
    <p:sldId id="7905" r:id="rId6"/>
    <p:sldId id="7906" r:id="rId7"/>
    <p:sldId id="7891" r:id="rId8"/>
    <p:sldId id="7877" r:id="rId9"/>
    <p:sldId id="7946" r:id="rId10"/>
    <p:sldId id="7918" r:id="rId11"/>
    <p:sldId id="7922" r:id="rId12"/>
    <p:sldId id="7929" r:id="rId13"/>
    <p:sldId id="7934" r:id="rId14"/>
    <p:sldId id="7935" r:id="rId15"/>
    <p:sldId id="7936" r:id="rId16"/>
    <p:sldId id="7937" r:id="rId17"/>
    <p:sldId id="7938" r:id="rId18"/>
    <p:sldId id="7919" r:id="rId19"/>
    <p:sldId id="7943" r:id="rId20"/>
    <p:sldId id="7942" r:id="rId21"/>
    <p:sldId id="7945" r:id="rId22"/>
    <p:sldId id="7927" r:id="rId23"/>
    <p:sldId id="7950" r:id="rId24"/>
    <p:sldId id="7933" r:id="rId25"/>
    <p:sldId id="7940" r:id="rId26"/>
    <p:sldId id="7941" r:id="rId27"/>
    <p:sldId id="7948" r:id="rId28"/>
    <p:sldId id="7947" r:id="rId29"/>
    <p:sldId id="7911" r:id="rId30"/>
    <p:sldId id="7912" r:id="rId31"/>
    <p:sldId id="791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FFF"/>
    <a:srgbClr val="9966FF"/>
    <a:srgbClr val="6699FF"/>
    <a:srgbClr val="339966"/>
    <a:srgbClr val="3399FF"/>
    <a:srgbClr val="FFFFFF"/>
    <a:srgbClr val="003399"/>
    <a:srgbClr val="33CCFF"/>
    <a:srgbClr val="99CCFF"/>
    <a:srgbClr val="D4C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73D54-AC8B-44EC-9CAD-71870CD70F98}" v="159" dt="2022-04-06T11:57:54.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5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5AF73D54-AC8B-44EC-9CAD-71870CD70F98}"/>
    <pc:docChg chg="undo custSel addSld delSld modSld sldOrd">
      <pc:chgData name="Darby,  Paul" userId="d672655a-9a29-4872-953f-9379244022ef" providerId="ADAL" clId="{5AF73D54-AC8B-44EC-9CAD-71870CD70F98}" dt="2022-04-08T08:56:23.454" v="2135" actId="313"/>
      <pc:docMkLst>
        <pc:docMk/>
      </pc:docMkLst>
      <pc:sldChg chg="addSp delSp modSp add">
        <pc:chgData name="Darby,  Paul" userId="d672655a-9a29-4872-953f-9379244022ef" providerId="ADAL" clId="{5AF73D54-AC8B-44EC-9CAD-71870CD70F98}" dt="2022-04-08T08:56:23.454" v="2135" actId="313"/>
        <pc:sldMkLst>
          <pc:docMk/>
          <pc:sldMk cId="2319366793" sldId="7877"/>
        </pc:sldMkLst>
        <pc:spChg chg="mod">
          <ac:chgData name="Darby,  Paul" userId="d672655a-9a29-4872-953f-9379244022ef" providerId="ADAL" clId="{5AF73D54-AC8B-44EC-9CAD-71870CD70F98}" dt="2022-04-04T15:18:41.079" v="808" actId="20577"/>
          <ac:spMkLst>
            <pc:docMk/>
            <pc:sldMk cId="2319366793" sldId="7877"/>
            <ac:spMk id="2" creationId="{E77C3338-8EC5-4257-89E7-E5297CB3327C}"/>
          </ac:spMkLst>
        </pc:spChg>
        <pc:spChg chg="del">
          <ac:chgData name="Darby,  Paul" userId="d672655a-9a29-4872-953f-9379244022ef" providerId="ADAL" clId="{5AF73D54-AC8B-44EC-9CAD-71870CD70F98}" dt="2022-04-04T15:06:24.335" v="645" actId="478"/>
          <ac:spMkLst>
            <pc:docMk/>
            <pc:sldMk cId="2319366793" sldId="7877"/>
            <ac:spMk id="3" creationId="{34E1DCE6-B9B6-40A9-8802-26B79D5339DB}"/>
          </ac:spMkLst>
        </pc:spChg>
        <pc:spChg chg="add del mod">
          <ac:chgData name="Darby,  Paul" userId="d672655a-9a29-4872-953f-9379244022ef" providerId="ADAL" clId="{5AF73D54-AC8B-44EC-9CAD-71870CD70F98}" dt="2022-04-04T15:13:52.758" v="724"/>
          <ac:spMkLst>
            <pc:docMk/>
            <pc:sldMk cId="2319366793" sldId="7877"/>
            <ac:spMk id="3" creationId="{5E01716C-523E-490E-AA00-B6891B270710}"/>
          </ac:spMkLst>
        </pc:spChg>
        <pc:spChg chg="add del mod">
          <ac:chgData name="Darby,  Paul" userId="d672655a-9a29-4872-953f-9379244022ef" providerId="ADAL" clId="{5AF73D54-AC8B-44EC-9CAD-71870CD70F98}" dt="2022-04-04T15:12:58.171" v="680" actId="478"/>
          <ac:spMkLst>
            <pc:docMk/>
            <pc:sldMk cId="2319366793" sldId="7877"/>
            <ac:spMk id="4" creationId="{82B2C735-1456-40B6-9175-76EF6BCB2DB7}"/>
          </ac:spMkLst>
        </pc:spChg>
        <pc:spChg chg="add mod">
          <ac:chgData name="Darby,  Paul" userId="d672655a-9a29-4872-953f-9379244022ef" providerId="ADAL" clId="{5AF73D54-AC8B-44EC-9CAD-71870CD70F98}" dt="2022-04-05T08:24:25.807" v="949" actId="255"/>
          <ac:spMkLst>
            <pc:docMk/>
            <pc:sldMk cId="2319366793" sldId="7877"/>
            <ac:spMk id="5" creationId="{0E7D6E8F-B5B9-4E0A-B0FF-4D3A2F9657A9}"/>
          </ac:spMkLst>
        </pc:spChg>
        <pc:spChg chg="del mod">
          <ac:chgData name="Darby,  Paul" userId="d672655a-9a29-4872-953f-9379244022ef" providerId="ADAL" clId="{5AF73D54-AC8B-44EC-9CAD-71870CD70F98}" dt="2022-04-04T15:06:21.991" v="643" actId="478"/>
          <ac:spMkLst>
            <pc:docMk/>
            <pc:sldMk cId="2319366793" sldId="7877"/>
            <ac:spMk id="5" creationId="{D5240622-E8ED-4AE8-B075-408B3E3DEAB5}"/>
          </ac:spMkLst>
        </pc:spChg>
        <pc:spChg chg="del">
          <ac:chgData name="Darby,  Paul" userId="d672655a-9a29-4872-953f-9379244022ef" providerId="ADAL" clId="{5AF73D54-AC8B-44EC-9CAD-71870CD70F98}" dt="2022-04-05T08:25:53.834" v="990" actId="478"/>
          <ac:spMkLst>
            <pc:docMk/>
            <pc:sldMk cId="2319366793" sldId="7877"/>
            <ac:spMk id="7" creationId="{84B62E4A-8372-438B-B2AD-E7355E4EE6BC}"/>
          </ac:spMkLst>
        </pc:spChg>
        <pc:spChg chg="del">
          <ac:chgData name="Darby,  Paul" userId="d672655a-9a29-4872-953f-9379244022ef" providerId="ADAL" clId="{5AF73D54-AC8B-44EC-9CAD-71870CD70F98}" dt="2022-04-04T15:06:31.909" v="646" actId="478"/>
          <ac:spMkLst>
            <pc:docMk/>
            <pc:sldMk cId="2319366793" sldId="7877"/>
            <ac:spMk id="8" creationId="{4E44039B-7A74-4671-B19A-4ECBDE83BCA8}"/>
          </ac:spMkLst>
        </pc:spChg>
        <pc:spChg chg="add del mod">
          <ac:chgData name="Darby,  Paul" userId="d672655a-9a29-4872-953f-9379244022ef" providerId="ADAL" clId="{5AF73D54-AC8B-44EC-9CAD-71870CD70F98}" dt="2022-04-04T15:06:35.030" v="647" actId="478"/>
          <ac:spMkLst>
            <pc:docMk/>
            <pc:sldMk cId="2319366793" sldId="7877"/>
            <ac:spMk id="9" creationId="{62F8BE23-737B-4313-9D50-D740514D4283}"/>
          </ac:spMkLst>
        </pc:spChg>
        <pc:spChg chg="add mod">
          <ac:chgData name="Darby,  Paul" userId="d672655a-9a29-4872-953f-9379244022ef" providerId="ADAL" clId="{5AF73D54-AC8B-44EC-9CAD-71870CD70F98}" dt="2022-04-08T08:56:23.454" v="2135" actId="313"/>
          <ac:spMkLst>
            <pc:docMk/>
            <pc:sldMk cId="2319366793" sldId="7877"/>
            <ac:spMk id="10" creationId="{1253AB6B-118B-425A-A01A-089D57C7D5B7}"/>
          </ac:spMkLst>
        </pc:spChg>
        <pc:picChg chg="del">
          <ac:chgData name="Darby,  Paul" userId="d672655a-9a29-4872-953f-9379244022ef" providerId="ADAL" clId="{5AF73D54-AC8B-44EC-9CAD-71870CD70F98}" dt="2022-04-04T15:06:22.894" v="644" actId="478"/>
          <ac:picMkLst>
            <pc:docMk/>
            <pc:sldMk cId="2319366793" sldId="7877"/>
            <ac:picMk id="6" creationId="{49AEA69F-DC96-43F6-961E-CC0FBFDE3B89}"/>
          </ac:picMkLst>
        </pc:picChg>
        <pc:picChg chg="add mod">
          <ac:chgData name="Darby,  Paul" userId="d672655a-9a29-4872-953f-9379244022ef" providerId="ADAL" clId="{5AF73D54-AC8B-44EC-9CAD-71870CD70F98}" dt="2022-04-04T15:14:22.563" v="729" actId="1076"/>
          <ac:picMkLst>
            <pc:docMk/>
            <pc:sldMk cId="2319366793" sldId="7877"/>
            <ac:picMk id="12" creationId="{62699189-E245-428C-9683-2F6DB30CD70E}"/>
          </ac:picMkLst>
        </pc:picChg>
      </pc:sldChg>
      <pc:sldChg chg="addSp modSp">
        <pc:chgData name="Darby,  Paul" userId="d672655a-9a29-4872-953f-9379244022ef" providerId="ADAL" clId="{5AF73D54-AC8B-44EC-9CAD-71870CD70F98}" dt="2022-04-08T08:55:20.562" v="2110" actId="20577"/>
        <pc:sldMkLst>
          <pc:docMk/>
          <pc:sldMk cId="3097927330" sldId="7891"/>
        </pc:sldMkLst>
        <pc:spChg chg="mod">
          <ac:chgData name="Darby,  Paul" userId="d672655a-9a29-4872-953f-9379244022ef" providerId="ADAL" clId="{5AF73D54-AC8B-44EC-9CAD-71870CD70F98}" dt="2022-04-05T15:34:37.922" v="1911" actId="1076"/>
          <ac:spMkLst>
            <pc:docMk/>
            <pc:sldMk cId="3097927330" sldId="7891"/>
            <ac:spMk id="2" creationId="{2CDBE2D6-69FA-4A36-9DD6-C9E5CEF59381}"/>
          </ac:spMkLst>
        </pc:spChg>
        <pc:spChg chg="add mod">
          <ac:chgData name="Darby,  Paul" userId="d672655a-9a29-4872-953f-9379244022ef" providerId="ADAL" clId="{5AF73D54-AC8B-44EC-9CAD-71870CD70F98}" dt="2022-04-06T11:57:54.287" v="2073" actId="207"/>
          <ac:spMkLst>
            <pc:docMk/>
            <pc:sldMk cId="3097927330" sldId="7891"/>
            <ac:spMk id="3" creationId="{51298A2F-1474-45CB-A1C3-FB14B2CE435E}"/>
          </ac:spMkLst>
        </pc:spChg>
        <pc:spChg chg="mod">
          <ac:chgData name="Darby,  Paul" userId="d672655a-9a29-4872-953f-9379244022ef" providerId="ADAL" clId="{5AF73D54-AC8B-44EC-9CAD-71870CD70F98}" dt="2022-04-08T08:55:20.562" v="2110" actId="20577"/>
          <ac:spMkLst>
            <pc:docMk/>
            <pc:sldMk cId="3097927330" sldId="7891"/>
            <ac:spMk id="4" creationId="{337F7616-3966-4F69-A682-E43CA0285C05}"/>
          </ac:spMkLst>
        </pc:spChg>
        <pc:picChg chg="mod">
          <ac:chgData name="Darby,  Paul" userId="d672655a-9a29-4872-953f-9379244022ef" providerId="ADAL" clId="{5AF73D54-AC8B-44EC-9CAD-71870CD70F98}" dt="2022-04-05T15:34:41.598" v="1912" actId="1076"/>
          <ac:picMkLst>
            <pc:docMk/>
            <pc:sldMk cId="3097927330" sldId="7891"/>
            <ac:picMk id="5" creationId="{FC372452-2BF2-43B2-8885-C1D041AD11B6}"/>
          </ac:picMkLst>
        </pc:picChg>
      </pc:sldChg>
      <pc:sldChg chg="modSp">
        <pc:chgData name="Darby,  Paul" userId="d672655a-9a29-4872-953f-9379244022ef" providerId="ADAL" clId="{5AF73D54-AC8B-44EC-9CAD-71870CD70F98}" dt="2022-03-31T10:46:10.395" v="601" actId="20577"/>
        <pc:sldMkLst>
          <pc:docMk/>
          <pc:sldMk cId="2561036238" sldId="7904"/>
        </pc:sldMkLst>
        <pc:spChg chg="mod">
          <ac:chgData name="Darby,  Paul" userId="d672655a-9a29-4872-953f-9379244022ef" providerId="ADAL" clId="{5AF73D54-AC8B-44EC-9CAD-71870CD70F98}" dt="2022-03-31T10:46:05.736" v="600" actId="20577"/>
          <ac:spMkLst>
            <pc:docMk/>
            <pc:sldMk cId="2561036238" sldId="7904"/>
            <ac:spMk id="3" creationId="{A867173B-C619-46E4-B52E-64D0E0AD789B}"/>
          </ac:spMkLst>
        </pc:spChg>
        <pc:spChg chg="mod">
          <ac:chgData name="Darby,  Paul" userId="d672655a-9a29-4872-953f-9379244022ef" providerId="ADAL" clId="{5AF73D54-AC8B-44EC-9CAD-71870CD70F98}" dt="2022-03-31T10:46:10.395" v="601" actId="20577"/>
          <ac:spMkLst>
            <pc:docMk/>
            <pc:sldMk cId="2561036238" sldId="7904"/>
            <ac:spMk id="5" creationId="{AEF137A9-75AB-4BC1-B232-AF0B02A6B7AF}"/>
          </ac:spMkLst>
        </pc:spChg>
      </pc:sldChg>
      <pc:sldChg chg="modSp">
        <pc:chgData name="Darby,  Paul" userId="d672655a-9a29-4872-953f-9379244022ef" providerId="ADAL" clId="{5AF73D54-AC8B-44EC-9CAD-71870CD70F98}" dt="2022-04-06T11:48:00.546" v="1991" actId="20577"/>
        <pc:sldMkLst>
          <pc:docMk/>
          <pc:sldMk cId="3906037766" sldId="7905"/>
        </pc:sldMkLst>
        <pc:spChg chg="mod">
          <ac:chgData name="Darby,  Paul" userId="d672655a-9a29-4872-953f-9379244022ef" providerId="ADAL" clId="{5AF73D54-AC8B-44EC-9CAD-71870CD70F98}" dt="2022-04-06T11:48:00.546" v="1991" actId="20577"/>
          <ac:spMkLst>
            <pc:docMk/>
            <pc:sldMk cId="3906037766" sldId="7905"/>
            <ac:spMk id="2" creationId="{2CDBE2D6-69FA-4A36-9DD6-C9E5CEF59381}"/>
          </ac:spMkLst>
        </pc:spChg>
        <pc:spChg chg="mod">
          <ac:chgData name="Darby,  Paul" userId="d672655a-9a29-4872-953f-9379244022ef" providerId="ADAL" clId="{5AF73D54-AC8B-44EC-9CAD-71870CD70F98}" dt="2022-03-25T09:24:31.271" v="9" actId="20577"/>
          <ac:spMkLst>
            <pc:docMk/>
            <pc:sldMk cId="3906037766" sldId="7905"/>
            <ac:spMk id="6" creationId="{AAA20611-0E7C-47C4-9EEF-2FC03B54AA66}"/>
          </ac:spMkLst>
        </pc:spChg>
      </pc:sldChg>
      <pc:sldChg chg="del">
        <pc:chgData name="Darby,  Paul" userId="d672655a-9a29-4872-953f-9379244022ef" providerId="ADAL" clId="{5AF73D54-AC8B-44EC-9CAD-71870CD70F98}" dt="2022-03-30T13:25:07.055" v="470" actId="2696"/>
        <pc:sldMkLst>
          <pc:docMk/>
          <pc:sldMk cId="3165942308" sldId="7910"/>
        </pc:sldMkLst>
      </pc:sldChg>
      <pc:sldChg chg="modSp">
        <pc:chgData name="Darby,  Paul" userId="d672655a-9a29-4872-953f-9379244022ef" providerId="ADAL" clId="{5AF73D54-AC8B-44EC-9CAD-71870CD70F98}" dt="2022-03-31T10:49:29.398" v="641" actId="20577"/>
        <pc:sldMkLst>
          <pc:docMk/>
          <pc:sldMk cId="4144309288" sldId="7911"/>
        </pc:sldMkLst>
        <pc:spChg chg="mod">
          <ac:chgData name="Darby,  Paul" userId="d672655a-9a29-4872-953f-9379244022ef" providerId="ADAL" clId="{5AF73D54-AC8B-44EC-9CAD-71870CD70F98}" dt="2022-03-31T10:49:29.398" v="641" actId="20577"/>
          <ac:spMkLst>
            <pc:docMk/>
            <pc:sldMk cId="4144309288" sldId="7911"/>
            <ac:spMk id="11" creationId="{8DA5CD31-66B4-432F-BFB4-18A393D640D3}"/>
          </ac:spMkLst>
        </pc:spChg>
      </pc:sldChg>
      <pc:sldChg chg="del">
        <pc:chgData name="Darby,  Paul" userId="d672655a-9a29-4872-953f-9379244022ef" providerId="ADAL" clId="{5AF73D54-AC8B-44EC-9CAD-71870CD70F98}" dt="2022-03-30T12:56:11.870" v="394" actId="2696"/>
        <pc:sldMkLst>
          <pc:docMk/>
          <pc:sldMk cId="2340318678" sldId="7917"/>
        </pc:sldMkLst>
      </pc:sldChg>
      <pc:sldChg chg="addSp delSp modSp add del">
        <pc:chgData name="Darby,  Paul" userId="d672655a-9a29-4872-953f-9379244022ef" providerId="ADAL" clId="{5AF73D54-AC8B-44EC-9CAD-71870CD70F98}" dt="2022-04-06T11:47:19.911" v="1979" actId="20577"/>
        <pc:sldMkLst>
          <pc:docMk/>
          <pc:sldMk cId="4280174318" sldId="7918"/>
        </pc:sldMkLst>
        <pc:spChg chg="mod">
          <ac:chgData name="Darby,  Paul" userId="d672655a-9a29-4872-953f-9379244022ef" providerId="ADAL" clId="{5AF73D54-AC8B-44EC-9CAD-71870CD70F98}" dt="2022-04-06T11:47:19.911" v="1979" actId="20577"/>
          <ac:spMkLst>
            <pc:docMk/>
            <pc:sldMk cId="4280174318" sldId="7918"/>
            <ac:spMk id="2" creationId="{2CDBE2D6-69FA-4A36-9DD6-C9E5CEF59381}"/>
          </ac:spMkLst>
        </pc:spChg>
        <pc:spChg chg="del">
          <ac:chgData name="Darby,  Paul" userId="d672655a-9a29-4872-953f-9379244022ef" providerId="ADAL" clId="{5AF73D54-AC8B-44EC-9CAD-71870CD70F98}" dt="2022-04-06T11:47:07.862" v="1976" actId="478"/>
          <ac:spMkLst>
            <pc:docMk/>
            <pc:sldMk cId="4280174318" sldId="7918"/>
            <ac:spMk id="3" creationId="{2B5505F7-2A61-4265-AC6D-93ED824D892B}"/>
          </ac:spMkLst>
        </pc:spChg>
        <pc:spChg chg="mod">
          <ac:chgData name="Darby,  Paul" userId="d672655a-9a29-4872-953f-9379244022ef" providerId="ADAL" clId="{5AF73D54-AC8B-44EC-9CAD-71870CD70F98}" dt="2022-04-06T11:46:28.167" v="1975" actId="20577"/>
          <ac:spMkLst>
            <pc:docMk/>
            <pc:sldMk cId="4280174318" sldId="7918"/>
            <ac:spMk id="4" creationId="{65BB2705-94E9-4A46-ABD6-8EDA5A41646C}"/>
          </ac:spMkLst>
        </pc:spChg>
        <pc:spChg chg="add del mod">
          <ac:chgData name="Darby,  Paul" userId="d672655a-9a29-4872-953f-9379244022ef" providerId="ADAL" clId="{5AF73D54-AC8B-44EC-9CAD-71870CD70F98}" dt="2022-04-06T11:47:14.245" v="1977" actId="478"/>
          <ac:spMkLst>
            <pc:docMk/>
            <pc:sldMk cId="4280174318" sldId="7918"/>
            <ac:spMk id="7" creationId="{E83D1528-3AAC-4C8C-AA23-0BFBA83C02E0}"/>
          </ac:spMkLst>
        </pc:spChg>
        <pc:picChg chg="del">
          <ac:chgData name="Darby,  Paul" userId="d672655a-9a29-4872-953f-9379244022ef" providerId="ADAL" clId="{5AF73D54-AC8B-44EC-9CAD-71870CD70F98}" dt="2022-04-05T08:33:04.418" v="1093" actId="478"/>
          <ac:picMkLst>
            <pc:docMk/>
            <pc:sldMk cId="4280174318" sldId="7918"/>
            <ac:picMk id="8" creationId="{F07C4E9F-CF7B-443E-9D9F-9F30BC4C269D}"/>
          </ac:picMkLst>
        </pc:picChg>
      </pc:sldChg>
      <pc:sldChg chg="addSp delSp modSp add del ord">
        <pc:chgData name="Darby,  Paul" userId="d672655a-9a29-4872-953f-9379244022ef" providerId="ADAL" clId="{5AF73D54-AC8B-44EC-9CAD-71870CD70F98}" dt="2022-04-06T11:49:17.327" v="1994"/>
        <pc:sldMkLst>
          <pc:docMk/>
          <pc:sldMk cId="1021386440" sldId="7919"/>
        </pc:sldMkLst>
        <pc:spChg chg="del">
          <ac:chgData name="Darby,  Paul" userId="d672655a-9a29-4872-953f-9379244022ef" providerId="ADAL" clId="{5AF73D54-AC8B-44EC-9CAD-71870CD70F98}" dt="2022-03-31T10:49:01.879" v="629" actId="478"/>
          <ac:spMkLst>
            <pc:docMk/>
            <pc:sldMk cId="1021386440" sldId="7919"/>
            <ac:spMk id="3" creationId="{2B5505F7-2A61-4265-AC6D-93ED824D892B}"/>
          </ac:spMkLst>
        </pc:spChg>
        <pc:spChg chg="mod">
          <ac:chgData name="Darby,  Paul" userId="d672655a-9a29-4872-953f-9379244022ef" providerId="ADAL" clId="{5AF73D54-AC8B-44EC-9CAD-71870CD70F98}" dt="2022-03-31T10:47:31.196" v="627" actId="14100"/>
          <ac:spMkLst>
            <pc:docMk/>
            <pc:sldMk cId="1021386440" sldId="7919"/>
            <ac:spMk id="6" creationId="{DA3ED47E-5526-44ED-A628-8822BDB6AC8D}"/>
          </ac:spMkLst>
        </pc:spChg>
        <pc:spChg chg="add del mod">
          <ac:chgData name="Darby,  Paul" userId="d672655a-9a29-4872-953f-9379244022ef" providerId="ADAL" clId="{5AF73D54-AC8B-44EC-9CAD-71870CD70F98}" dt="2022-03-31T10:49:06.251" v="630" actId="478"/>
          <ac:spMkLst>
            <pc:docMk/>
            <pc:sldMk cId="1021386440" sldId="7919"/>
            <ac:spMk id="8" creationId="{9A1C7A97-E85E-4363-836A-C9B7681C1257}"/>
          </ac:spMkLst>
        </pc:spChg>
        <pc:spChg chg="mod">
          <ac:chgData name="Darby,  Paul" userId="d672655a-9a29-4872-953f-9379244022ef" providerId="ADAL" clId="{5AF73D54-AC8B-44EC-9CAD-71870CD70F98}" dt="2022-03-31T10:48:52.860" v="628" actId="207"/>
          <ac:spMkLst>
            <pc:docMk/>
            <pc:sldMk cId="1021386440" sldId="7919"/>
            <ac:spMk id="31" creationId="{0897DE2E-FC1A-4E8A-B2D5-C161EB6B006B}"/>
          </ac:spMkLst>
        </pc:spChg>
      </pc:sldChg>
      <pc:sldChg chg="del">
        <pc:chgData name="Darby,  Paul" userId="d672655a-9a29-4872-953f-9379244022ef" providerId="ADAL" clId="{5AF73D54-AC8B-44EC-9CAD-71870CD70F98}" dt="2022-03-30T12:56:22.475" v="397" actId="2696"/>
        <pc:sldMkLst>
          <pc:docMk/>
          <pc:sldMk cId="696632812" sldId="7920"/>
        </pc:sldMkLst>
      </pc:sldChg>
      <pc:sldChg chg="addSp delSp modSp ord">
        <pc:chgData name="Darby,  Paul" userId="d672655a-9a29-4872-953f-9379244022ef" providerId="ADAL" clId="{5AF73D54-AC8B-44EC-9CAD-71870CD70F98}" dt="2022-04-06T12:03:14.201" v="2092" actId="2"/>
        <pc:sldMkLst>
          <pc:docMk/>
          <pc:sldMk cId="2653824055" sldId="7922"/>
        </pc:sldMkLst>
        <pc:spChg chg="mod">
          <ac:chgData name="Darby,  Paul" userId="d672655a-9a29-4872-953f-9379244022ef" providerId="ADAL" clId="{5AF73D54-AC8B-44EC-9CAD-71870CD70F98}" dt="2022-03-30T11:45:53.619" v="94" actId="20577"/>
          <ac:spMkLst>
            <pc:docMk/>
            <pc:sldMk cId="2653824055" sldId="7922"/>
            <ac:spMk id="8" creationId="{B87FEA47-37D2-4D74-B655-BA1CCCCC2EB3}"/>
          </ac:spMkLst>
        </pc:spChg>
        <pc:spChg chg="mod">
          <ac:chgData name="Darby,  Paul" userId="d672655a-9a29-4872-953f-9379244022ef" providerId="ADAL" clId="{5AF73D54-AC8B-44EC-9CAD-71870CD70F98}" dt="2022-04-06T12:03:14.201" v="2092" actId="2"/>
          <ac:spMkLst>
            <pc:docMk/>
            <pc:sldMk cId="2653824055" sldId="7922"/>
            <ac:spMk id="12" creationId="{3540F574-43C3-4C9F-8BEF-278A64C1BFA9}"/>
          </ac:spMkLst>
        </pc:spChg>
        <pc:spChg chg="del">
          <ac:chgData name="Darby,  Paul" userId="d672655a-9a29-4872-953f-9379244022ef" providerId="ADAL" clId="{5AF73D54-AC8B-44EC-9CAD-71870CD70F98}" dt="2022-03-30T11:45:27.266" v="62" actId="478"/>
          <ac:spMkLst>
            <pc:docMk/>
            <pc:sldMk cId="2653824055" sldId="7922"/>
            <ac:spMk id="14" creationId="{CD94BB0A-62BD-4AC8-BA5D-3CD845FC122B}"/>
          </ac:spMkLst>
        </pc:spChg>
        <pc:graphicFrameChg chg="del">
          <ac:chgData name="Darby,  Paul" userId="d672655a-9a29-4872-953f-9379244022ef" providerId="ADAL" clId="{5AF73D54-AC8B-44EC-9CAD-71870CD70F98}" dt="2022-03-30T11:45:24.615" v="61" actId="478"/>
          <ac:graphicFrameMkLst>
            <pc:docMk/>
            <pc:sldMk cId="2653824055" sldId="7922"/>
            <ac:graphicFrameMk id="10" creationId="{7932AD6F-028C-4CD3-B6D2-CD0CC3EA746E}"/>
          </ac:graphicFrameMkLst>
        </pc:graphicFrameChg>
        <pc:picChg chg="add mod">
          <ac:chgData name="Darby,  Paul" userId="d672655a-9a29-4872-953f-9379244022ef" providerId="ADAL" clId="{5AF73D54-AC8B-44EC-9CAD-71870CD70F98}" dt="2022-04-05T08:39:14.377" v="1151" actId="1076"/>
          <ac:picMkLst>
            <pc:docMk/>
            <pc:sldMk cId="2653824055" sldId="7922"/>
            <ac:picMk id="4" creationId="{39190524-526E-40F2-8931-551A0AC5594A}"/>
          </ac:picMkLst>
        </pc:picChg>
      </pc:sldChg>
      <pc:sldChg chg="del">
        <pc:chgData name="Darby,  Paul" userId="d672655a-9a29-4872-953f-9379244022ef" providerId="ADAL" clId="{5AF73D54-AC8B-44EC-9CAD-71870CD70F98}" dt="2022-03-30T12:57:03.180" v="402" actId="2696"/>
        <pc:sldMkLst>
          <pc:docMk/>
          <pc:sldMk cId="653686256" sldId="7923"/>
        </pc:sldMkLst>
      </pc:sldChg>
      <pc:sldChg chg="del">
        <pc:chgData name="Darby,  Paul" userId="d672655a-9a29-4872-953f-9379244022ef" providerId="ADAL" clId="{5AF73D54-AC8B-44EC-9CAD-71870CD70F98}" dt="2022-03-30T12:57:05.983" v="403" actId="2696"/>
        <pc:sldMkLst>
          <pc:docMk/>
          <pc:sldMk cId="1128320835" sldId="7924"/>
        </pc:sldMkLst>
      </pc:sldChg>
      <pc:sldChg chg="del">
        <pc:chgData name="Darby,  Paul" userId="d672655a-9a29-4872-953f-9379244022ef" providerId="ADAL" clId="{5AF73D54-AC8B-44EC-9CAD-71870CD70F98}" dt="2022-03-30T12:57:00.438" v="401" actId="2696"/>
        <pc:sldMkLst>
          <pc:docMk/>
          <pc:sldMk cId="4247457338" sldId="7925"/>
        </pc:sldMkLst>
      </pc:sldChg>
      <pc:sldChg chg="del">
        <pc:chgData name="Darby,  Paul" userId="d672655a-9a29-4872-953f-9379244022ef" providerId="ADAL" clId="{5AF73D54-AC8B-44EC-9CAD-71870CD70F98}" dt="2022-03-30T12:56:50.477" v="399" actId="2696"/>
        <pc:sldMkLst>
          <pc:docMk/>
          <pc:sldMk cId="1157979375" sldId="7926"/>
        </pc:sldMkLst>
      </pc:sldChg>
      <pc:sldChg chg="modSp add del ord">
        <pc:chgData name="Darby,  Paul" userId="d672655a-9a29-4872-953f-9379244022ef" providerId="ADAL" clId="{5AF73D54-AC8B-44EC-9CAD-71870CD70F98}" dt="2022-04-06T11:54:42.355" v="2014" actId="1076"/>
        <pc:sldMkLst>
          <pc:docMk/>
          <pc:sldMk cId="340788951" sldId="7927"/>
        </pc:sldMkLst>
        <pc:spChg chg="mod">
          <ac:chgData name="Darby,  Paul" userId="d672655a-9a29-4872-953f-9379244022ef" providerId="ADAL" clId="{5AF73D54-AC8B-44EC-9CAD-71870CD70F98}" dt="2022-04-06T11:54:27.480" v="2004" actId="1076"/>
          <ac:spMkLst>
            <pc:docMk/>
            <pc:sldMk cId="340788951" sldId="7927"/>
            <ac:spMk id="2" creationId="{2CDBE2D6-69FA-4A36-9DD6-C9E5CEF59381}"/>
          </ac:spMkLst>
        </pc:spChg>
        <pc:spChg chg="mod">
          <ac:chgData name="Darby,  Paul" userId="d672655a-9a29-4872-953f-9379244022ef" providerId="ADAL" clId="{5AF73D54-AC8B-44EC-9CAD-71870CD70F98}" dt="2022-04-05T09:11:37.284" v="1313" actId="20577"/>
          <ac:spMkLst>
            <pc:docMk/>
            <pc:sldMk cId="340788951" sldId="7927"/>
            <ac:spMk id="4" creationId="{92C755D6-F93B-403F-ACA2-2C853E0403B3}"/>
          </ac:spMkLst>
        </pc:spChg>
        <pc:spChg chg="mod">
          <ac:chgData name="Darby,  Paul" userId="d672655a-9a29-4872-953f-9379244022ef" providerId="ADAL" clId="{5AF73D54-AC8B-44EC-9CAD-71870CD70F98}" dt="2022-04-06T11:54:42.355" v="2014" actId="1076"/>
          <ac:spMkLst>
            <pc:docMk/>
            <pc:sldMk cId="340788951" sldId="7927"/>
            <ac:spMk id="7" creationId="{DD656FD9-7380-4928-8090-F84A7A477E14}"/>
          </ac:spMkLst>
        </pc:spChg>
        <pc:spChg chg="mod">
          <ac:chgData name="Darby,  Paul" userId="d672655a-9a29-4872-953f-9379244022ef" providerId="ADAL" clId="{5AF73D54-AC8B-44EC-9CAD-71870CD70F98}" dt="2022-04-05T09:06:44.109" v="1294" actId="1076"/>
          <ac:spMkLst>
            <pc:docMk/>
            <pc:sldMk cId="340788951" sldId="7927"/>
            <ac:spMk id="9" creationId="{DDFE2215-7B0F-4DD0-8A52-707B59E4B2A6}"/>
          </ac:spMkLst>
        </pc:spChg>
        <pc:picChg chg="mod">
          <ac:chgData name="Darby,  Paul" userId="d672655a-9a29-4872-953f-9379244022ef" providerId="ADAL" clId="{5AF73D54-AC8B-44EC-9CAD-71870CD70F98}" dt="2022-04-06T11:54:13.780" v="2003" actId="1076"/>
          <ac:picMkLst>
            <pc:docMk/>
            <pc:sldMk cId="340788951" sldId="7927"/>
            <ac:picMk id="12" creationId="{0FA69EF5-CAC8-4C59-AA42-74924F578E85}"/>
          </ac:picMkLst>
        </pc:picChg>
      </pc:sldChg>
      <pc:sldChg chg="modSp add del">
        <pc:chgData name="Darby,  Paul" userId="d672655a-9a29-4872-953f-9379244022ef" providerId="ADAL" clId="{5AF73D54-AC8B-44EC-9CAD-71870CD70F98}" dt="2022-03-30T11:40:21.734" v="57"/>
        <pc:sldMkLst>
          <pc:docMk/>
          <pc:sldMk cId="146305435" sldId="7929"/>
        </pc:sldMkLst>
        <pc:spChg chg="mod">
          <ac:chgData name="Darby,  Paul" userId="d672655a-9a29-4872-953f-9379244022ef" providerId="ADAL" clId="{5AF73D54-AC8B-44EC-9CAD-71870CD70F98}" dt="2022-03-25T09:24:56.698" v="28" actId="20577"/>
          <ac:spMkLst>
            <pc:docMk/>
            <pc:sldMk cId="146305435" sldId="7929"/>
            <ac:spMk id="3" creationId="{29D295BA-7DBC-440E-87CD-15D4B10E963B}"/>
          </ac:spMkLst>
        </pc:spChg>
      </pc:sldChg>
      <pc:sldChg chg="del">
        <pc:chgData name="Darby,  Paul" userId="d672655a-9a29-4872-953f-9379244022ef" providerId="ADAL" clId="{5AF73D54-AC8B-44EC-9CAD-71870CD70F98}" dt="2022-03-30T12:56:57.231" v="400" actId="2696"/>
        <pc:sldMkLst>
          <pc:docMk/>
          <pc:sldMk cId="2435822572" sldId="7930"/>
        </pc:sldMkLst>
      </pc:sldChg>
      <pc:sldChg chg="del">
        <pc:chgData name="Darby,  Paul" userId="d672655a-9a29-4872-953f-9379244022ef" providerId="ADAL" clId="{5AF73D54-AC8B-44EC-9CAD-71870CD70F98}" dt="2022-03-30T12:56:17.997" v="396" actId="2696"/>
        <pc:sldMkLst>
          <pc:docMk/>
          <pc:sldMk cId="3348401198" sldId="7931"/>
        </pc:sldMkLst>
      </pc:sldChg>
      <pc:sldChg chg="del">
        <pc:chgData name="Darby,  Paul" userId="d672655a-9a29-4872-953f-9379244022ef" providerId="ADAL" clId="{5AF73D54-AC8B-44EC-9CAD-71870CD70F98}" dt="2022-03-30T12:56:09.241" v="393" actId="2696"/>
        <pc:sldMkLst>
          <pc:docMk/>
          <pc:sldMk cId="422298470" sldId="7932"/>
        </pc:sldMkLst>
      </pc:sldChg>
      <pc:sldChg chg="modSp add ord">
        <pc:chgData name="Darby,  Paul" userId="d672655a-9a29-4872-953f-9379244022ef" providerId="ADAL" clId="{5AF73D54-AC8B-44EC-9CAD-71870CD70F98}" dt="2022-04-06T12:01:22.116" v="2091" actId="255"/>
        <pc:sldMkLst>
          <pc:docMk/>
          <pc:sldMk cId="66257193" sldId="7933"/>
        </pc:sldMkLst>
        <pc:spChg chg="mod">
          <ac:chgData name="Darby,  Paul" userId="d672655a-9a29-4872-953f-9379244022ef" providerId="ADAL" clId="{5AF73D54-AC8B-44EC-9CAD-71870CD70F98}" dt="2022-04-05T09:10:47.275" v="1307" actId="20577"/>
          <ac:spMkLst>
            <pc:docMk/>
            <pc:sldMk cId="66257193" sldId="7933"/>
            <ac:spMk id="4" creationId="{2E9C0B1F-DE33-4F1C-9F4B-14EE56192586}"/>
          </ac:spMkLst>
        </pc:spChg>
        <pc:spChg chg="mod">
          <ac:chgData name="Darby,  Paul" userId="d672655a-9a29-4872-953f-9379244022ef" providerId="ADAL" clId="{5AF73D54-AC8B-44EC-9CAD-71870CD70F98}" dt="2022-03-31T10:38:43.074" v="595" actId="20577"/>
          <ac:spMkLst>
            <pc:docMk/>
            <pc:sldMk cId="66257193" sldId="7933"/>
            <ac:spMk id="7" creationId="{DD656FD9-7380-4928-8090-F84A7A477E14}"/>
          </ac:spMkLst>
        </pc:spChg>
        <pc:spChg chg="mod">
          <ac:chgData name="Darby,  Paul" userId="d672655a-9a29-4872-953f-9379244022ef" providerId="ADAL" clId="{5AF73D54-AC8B-44EC-9CAD-71870CD70F98}" dt="2022-03-31T10:43:31.696" v="599" actId="1076"/>
          <ac:spMkLst>
            <pc:docMk/>
            <pc:sldMk cId="66257193" sldId="7933"/>
            <ac:spMk id="8" creationId="{4257207A-3435-40E9-BDFD-1CE2A8696EF6}"/>
          </ac:spMkLst>
        </pc:spChg>
        <pc:spChg chg="mod">
          <ac:chgData name="Darby,  Paul" userId="d672655a-9a29-4872-953f-9379244022ef" providerId="ADAL" clId="{5AF73D54-AC8B-44EC-9CAD-71870CD70F98}" dt="2022-04-06T12:01:22.116" v="2091" actId="255"/>
          <ac:spMkLst>
            <pc:docMk/>
            <pc:sldMk cId="66257193" sldId="7933"/>
            <ac:spMk id="9" creationId="{DDFE2215-7B0F-4DD0-8A52-707B59E4B2A6}"/>
          </ac:spMkLst>
        </pc:spChg>
        <pc:cxnChg chg="mod">
          <ac:chgData name="Darby,  Paul" userId="d672655a-9a29-4872-953f-9379244022ef" providerId="ADAL" clId="{5AF73D54-AC8B-44EC-9CAD-71870CD70F98}" dt="2022-04-05T09:10:54.014" v="1308" actId="1076"/>
          <ac:cxnSpMkLst>
            <pc:docMk/>
            <pc:sldMk cId="66257193" sldId="7933"/>
            <ac:cxnSpMk id="10" creationId="{40404BA7-A2A3-4384-BAEF-E8BF0405B0F8}"/>
          </ac:cxnSpMkLst>
        </pc:cxnChg>
      </pc:sldChg>
      <pc:sldChg chg="add del">
        <pc:chgData name="Darby,  Paul" userId="d672655a-9a29-4872-953f-9379244022ef" providerId="ADAL" clId="{5AF73D54-AC8B-44EC-9CAD-71870CD70F98}" dt="2022-03-30T11:40:25.695" v="58" actId="2696"/>
        <pc:sldMkLst>
          <pc:docMk/>
          <pc:sldMk cId="2942321814" sldId="7933"/>
        </pc:sldMkLst>
      </pc:sldChg>
      <pc:sldChg chg="add">
        <pc:chgData name="Darby,  Paul" userId="d672655a-9a29-4872-953f-9379244022ef" providerId="ADAL" clId="{5AF73D54-AC8B-44EC-9CAD-71870CD70F98}" dt="2022-03-30T11:40:21.734" v="57"/>
        <pc:sldMkLst>
          <pc:docMk/>
          <pc:sldMk cId="1935988765" sldId="7934"/>
        </pc:sldMkLst>
      </pc:sldChg>
      <pc:sldChg chg="modSp add">
        <pc:chgData name="Darby,  Paul" userId="d672655a-9a29-4872-953f-9379244022ef" providerId="ADAL" clId="{5AF73D54-AC8B-44EC-9CAD-71870CD70F98}" dt="2022-04-05T08:35:06.692" v="1122" actId="20577"/>
        <pc:sldMkLst>
          <pc:docMk/>
          <pc:sldMk cId="838944100" sldId="7935"/>
        </pc:sldMkLst>
        <pc:spChg chg="mod">
          <ac:chgData name="Darby,  Paul" userId="d672655a-9a29-4872-953f-9379244022ef" providerId="ADAL" clId="{5AF73D54-AC8B-44EC-9CAD-71870CD70F98}" dt="2022-04-05T08:35:06.692" v="1122" actId="20577"/>
          <ac:spMkLst>
            <pc:docMk/>
            <pc:sldMk cId="838944100" sldId="7935"/>
            <ac:spMk id="11" creationId="{3FEC8A4E-89FB-4DE6-964B-C9150F06946E}"/>
          </ac:spMkLst>
        </pc:spChg>
      </pc:sldChg>
      <pc:sldChg chg="modSp add">
        <pc:chgData name="Darby,  Paul" userId="d672655a-9a29-4872-953f-9379244022ef" providerId="ADAL" clId="{5AF73D54-AC8B-44EC-9CAD-71870CD70F98}" dt="2022-04-06T12:03:18.063" v="2094" actId="2"/>
        <pc:sldMkLst>
          <pc:docMk/>
          <pc:sldMk cId="4011601675" sldId="7936"/>
        </pc:sldMkLst>
        <pc:spChg chg="mod">
          <ac:chgData name="Darby,  Paul" userId="d672655a-9a29-4872-953f-9379244022ef" providerId="ADAL" clId="{5AF73D54-AC8B-44EC-9CAD-71870CD70F98}" dt="2022-04-06T12:03:18.063" v="2094" actId="2"/>
          <ac:spMkLst>
            <pc:docMk/>
            <pc:sldMk cId="4011601675" sldId="7936"/>
            <ac:spMk id="11" creationId="{3FEC8A4E-89FB-4DE6-964B-C9150F06946E}"/>
          </ac:spMkLst>
        </pc:spChg>
      </pc:sldChg>
      <pc:sldChg chg="modSp add">
        <pc:chgData name="Darby,  Paul" userId="d672655a-9a29-4872-953f-9379244022ef" providerId="ADAL" clId="{5AF73D54-AC8B-44EC-9CAD-71870CD70F98}" dt="2022-04-06T12:03:28.148" v="2097" actId="2"/>
        <pc:sldMkLst>
          <pc:docMk/>
          <pc:sldMk cId="3784633711" sldId="7937"/>
        </pc:sldMkLst>
        <pc:graphicFrameChg chg="mod modGraphic">
          <ac:chgData name="Darby,  Paul" userId="d672655a-9a29-4872-953f-9379244022ef" providerId="ADAL" clId="{5AF73D54-AC8B-44EC-9CAD-71870CD70F98}" dt="2022-04-06T12:03:28.148" v="2097" actId="2"/>
          <ac:graphicFrameMkLst>
            <pc:docMk/>
            <pc:sldMk cId="3784633711" sldId="7937"/>
            <ac:graphicFrameMk id="4" creationId="{FE503F48-E785-4273-A3F8-20026229DD18}"/>
          </ac:graphicFrameMkLst>
        </pc:graphicFrameChg>
      </pc:sldChg>
      <pc:sldChg chg="modSp add">
        <pc:chgData name="Darby,  Paul" userId="d672655a-9a29-4872-953f-9379244022ef" providerId="ADAL" clId="{5AF73D54-AC8B-44EC-9CAD-71870CD70F98}" dt="2022-04-06T12:03:30.625" v="2099" actId="2"/>
        <pc:sldMkLst>
          <pc:docMk/>
          <pc:sldMk cId="413264774" sldId="7938"/>
        </pc:sldMkLst>
        <pc:graphicFrameChg chg="modGraphic">
          <ac:chgData name="Darby,  Paul" userId="d672655a-9a29-4872-953f-9379244022ef" providerId="ADAL" clId="{5AF73D54-AC8B-44EC-9CAD-71870CD70F98}" dt="2022-04-06T12:03:30.625" v="2099" actId="2"/>
          <ac:graphicFrameMkLst>
            <pc:docMk/>
            <pc:sldMk cId="413264774" sldId="7938"/>
            <ac:graphicFrameMk id="4" creationId="{FE503F48-E785-4273-A3F8-20026229DD18}"/>
          </ac:graphicFrameMkLst>
        </pc:graphicFrameChg>
      </pc:sldChg>
      <pc:sldChg chg="addSp delSp modSp add del">
        <pc:chgData name="Darby,  Paul" userId="d672655a-9a29-4872-953f-9379244022ef" providerId="ADAL" clId="{5AF73D54-AC8B-44EC-9CAD-71870CD70F98}" dt="2022-03-30T13:23:20.613" v="466" actId="2696"/>
        <pc:sldMkLst>
          <pc:docMk/>
          <pc:sldMk cId="973558775" sldId="7939"/>
        </pc:sldMkLst>
        <pc:spChg chg="add mod">
          <ac:chgData name="Darby,  Paul" userId="d672655a-9a29-4872-953f-9379244022ef" providerId="ADAL" clId="{5AF73D54-AC8B-44EC-9CAD-71870CD70F98}" dt="2022-03-30T12:30:59.563" v="384" actId="207"/>
          <ac:spMkLst>
            <pc:docMk/>
            <pc:sldMk cId="973558775" sldId="7939"/>
            <ac:spMk id="3" creationId="{660EEB45-D2DB-4DE6-90A4-3CDA737BC25D}"/>
          </ac:spMkLst>
        </pc:spChg>
        <pc:spChg chg="mod">
          <ac:chgData name="Darby,  Paul" userId="d672655a-9a29-4872-953f-9379244022ef" providerId="ADAL" clId="{5AF73D54-AC8B-44EC-9CAD-71870CD70F98}" dt="2022-03-30T13:21:37.344" v="464" actId="14100"/>
          <ac:spMkLst>
            <pc:docMk/>
            <pc:sldMk cId="973558775" sldId="7939"/>
            <ac:spMk id="8" creationId="{B87FEA47-37D2-4D74-B655-BA1CCCCC2EB3}"/>
          </ac:spMkLst>
        </pc:spChg>
        <pc:spChg chg="add del mod">
          <ac:chgData name="Darby,  Paul" userId="d672655a-9a29-4872-953f-9379244022ef" providerId="ADAL" clId="{5AF73D54-AC8B-44EC-9CAD-71870CD70F98}" dt="2022-03-30T12:52:47.336" v="389" actId="113"/>
          <ac:spMkLst>
            <pc:docMk/>
            <pc:sldMk cId="973558775" sldId="7939"/>
            <ac:spMk id="12" creationId="{3540F574-43C3-4C9F-8BEF-278A64C1BFA9}"/>
          </ac:spMkLst>
        </pc:spChg>
        <pc:spChg chg="mod">
          <ac:chgData name="Darby,  Paul" userId="d672655a-9a29-4872-953f-9379244022ef" providerId="ADAL" clId="{5AF73D54-AC8B-44EC-9CAD-71870CD70F98}" dt="2022-03-30T13:22:30.567" v="465" actId="208"/>
          <ac:spMkLst>
            <pc:docMk/>
            <pc:sldMk cId="973558775" sldId="7939"/>
            <ac:spMk id="14" creationId="{CD94BB0A-62BD-4AC8-BA5D-3CD845FC122B}"/>
          </ac:spMkLst>
        </pc:spChg>
        <pc:graphicFrameChg chg="del mod modGraphic">
          <ac:chgData name="Darby,  Paul" userId="d672655a-9a29-4872-953f-9379244022ef" providerId="ADAL" clId="{5AF73D54-AC8B-44EC-9CAD-71870CD70F98}" dt="2022-03-30T12:15:31.134" v="209" actId="478"/>
          <ac:graphicFrameMkLst>
            <pc:docMk/>
            <pc:sldMk cId="973558775" sldId="7939"/>
            <ac:graphicFrameMk id="10" creationId="{7932AD6F-028C-4CD3-B6D2-CD0CC3EA746E}"/>
          </ac:graphicFrameMkLst>
        </pc:graphicFrameChg>
      </pc:sldChg>
      <pc:sldChg chg="modSp add">
        <pc:chgData name="Darby,  Paul" userId="d672655a-9a29-4872-953f-9379244022ef" providerId="ADAL" clId="{5AF73D54-AC8B-44EC-9CAD-71870CD70F98}" dt="2022-04-05T08:43:02.765" v="1193" actId="113"/>
        <pc:sldMkLst>
          <pc:docMk/>
          <pc:sldMk cId="3762427090" sldId="7940"/>
        </pc:sldMkLst>
        <pc:spChg chg="mod">
          <ac:chgData name="Darby,  Paul" userId="d672655a-9a29-4872-953f-9379244022ef" providerId="ADAL" clId="{5AF73D54-AC8B-44EC-9CAD-71870CD70F98}" dt="2022-03-30T12:01:34.721" v="176" actId="20577"/>
          <ac:spMkLst>
            <pc:docMk/>
            <pc:sldMk cId="3762427090" sldId="7940"/>
            <ac:spMk id="2" creationId="{2CDBE2D6-69FA-4A36-9DD6-C9E5CEF59381}"/>
          </ac:spMkLst>
        </pc:spChg>
        <pc:spChg chg="mod">
          <ac:chgData name="Darby,  Paul" userId="d672655a-9a29-4872-953f-9379244022ef" providerId="ADAL" clId="{5AF73D54-AC8B-44EC-9CAD-71870CD70F98}" dt="2022-04-05T08:43:02.765" v="1193" actId="113"/>
          <ac:spMkLst>
            <pc:docMk/>
            <pc:sldMk cId="3762427090" sldId="7940"/>
            <ac:spMk id="5" creationId="{BD710D62-12DC-49E3-AA23-908B79FD7810}"/>
          </ac:spMkLst>
        </pc:spChg>
        <pc:spChg chg="mod">
          <ac:chgData name="Darby,  Paul" userId="d672655a-9a29-4872-953f-9379244022ef" providerId="ADAL" clId="{5AF73D54-AC8B-44EC-9CAD-71870CD70F98}" dt="2022-04-05T08:42:20.906" v="1187" actId="5793"/>
          <ac:spMkLst>
            <pc:docMk/>
            <pc:sldMk cId="3762427090" sldId="7940"/>
            <ac:spMk id="6" creationId="{DA3ED47E-5526-44ED-A628-8822BDB6AC8D}"/>
          </ac:spMkLst>
        </pc:spChg>
        <pc:picChg chg="mod">
          <ac:chgData name="Darby,  Paul" userId="d672655a-9a29-4872-953f-9379244022ef" providerId="ADAL" clId="{5AF73D54-AC8B-44EC-9CAD-71870CD70F98}" dt="2022-03-30T11:58:24.711" v="152" actId="14100"/>
          <ac:picMkLst>
            <pc:docMk/>
            <pc:sldMk cId="3762427090" sldId="7940"/>
            <ac:picMk id="7" creationId="{B9E3C693-E2A8-4C46-B3B0-C861454A2015}"/>
          </ac:picMkLst>
        </pc:picChg>
      </pc:sldChg>
      <pc:sldChg chg="addSp delSp modSp add">
        <pc:chgData name="Darby,  Paul" userId="d672655a-9a29-4872-953f-9379244022ef" providerId="ADAL" clId="{5AF73D54-AC8B-44EC-9CAD-71870CD70F98}" dt="2022-04-06T12:03:32.441" v="2100" actId="2"/>
        <pc:sldMkLst>
          <pc:docMk/>
          <pc:sldMk cId="2924722561" sldId="7941"/>
        </pc:sldMkLst>
        <pc:spChg chg="mod">
          <ac:chgData name="Darby,  Paul" userId="d672655a-9a29-4872-953f-9379244022ef" providerId="ADAL" clId="{5AF73D54-AC8B-44EC-9CAD-71870CD70F98}" dt="2022-04-05T08:51:52.264" v="1247" actId="20577"/>
          <ac:spMkLst>
            <pc:docMk/>
            <pc:sldMk cId="2924722561" sldId="7941"/>
            <ac:spMk id="2" creationId="{FF49085E-6F5E-4760-9FD9-947C78157FE7}"/>
          </ac:spMkLst>
        </pc:spChg>
        <pc:spChg chg="mod">
          <ac:chgData name="Darby,  Paul" userId="d672655a-9a29-4872-953f-9379244022ef" providerId="ADAL" clId="{5AF73D54-AC8B-44EC-9CAD-71870CD70F98}" dt="2022-04-06T12:03:32.441" v="2100" actId="2"/>
          <ac:spMkLst>
            <pc:docMk/>
            <pc:sldMk cId="2924722561" sldId="7941"/>
            <ac:spMk id="3" creationId="{B3B54945-3AED-42F4-A915-25C4AEE67E4B}"/>
          </ac:spMkLst>
        </pc:spChg>
        <pc:picChg chg="add del mod">
          <ac:chgData name="Darby,  Paul" userId="d672655a-9a29-4872-953f-9379244022ef" providerId="ADAL" clId="{5AF73D54-AC8B-44EC-9CAD-71870CD70F98}" dt="2022-04-05T08:49:18.333" v="1230" actId="478"/>
          <ac:picMkLst>
            <pc:docMk/>
            <pc:sldMk cId="2924722561" sldId="7941"/>
            <ac:picMk id="5" creationId="{6F025E0E-C17A-434E-9882-1251097A63E8}"/>
          </ac:picMkLst>
        </pc:picChg>
        <pc:picChg chg="add mod modCrop">
          <ac:chgData name="Darby,  Paul" userId="d672655a-9a29-4872-953f-9379244022ef" providerId="ADAL" clId="{5AF73D54-AC8B-44EC-9CAD-71870CD70F98}" dt="2022-04-05T08:51:07.689" v="1245" actId="1076"/>
          <ac:picMkLst>
            <pc:docMk/>
            <pc:sldMk cId="2924722561" sldId="7941"/>
            <ac:picMk id="7" creationId="{13B776C0-75C1-4105-BEE9-9C1A57B16F33}"/>
          </ac:picMkLst>
        </pc:picChg>
      </pc:sldChg>
      <pc:sldChg chg="addSp delSp modSp add del">
        <pc:chgData name="Darby,  Paul" userId="d672655a-9a29-4872-953f-9379244022ef" providerId="ADAL" clId="{5AF73D54-AC8B-44EC-9CAD-71870CD70F98}" dt="2022-03-30T12:53:09.906" v="392" actId="2696"/>
        <pc:sldMkLst>
          <pc:docMk/>
          <pc:sldMk cId="1322390372" sldId="7942"/>
        </pc:sldMkLst>
        <pc:spChg chg="add">
          <ac:chgData name="Darby,  Paul" userId="d672655a-9a29-4872-953f-9379244022ef" providerId="ADAL" clId="{5AF73D54-AC8B-44EC-9CAD-71870CD70F98}" dt="2022-03-30T12:14:02.731" v="184"/>
          <ac:spMkLst>
            <pc:docMk/>
            <pc:sldMk cId="1322390372" sldId="7942"/>
            <ac:spMk id="3" creationId="{8D668576-A92D-4D34-A291-DAA3138E1F9B}"/>
          </ac:spMkLst>
        </pc:spChg>
        <pc:spChg chg="del">
          <ac:chgData name="Darby,  Paul" userId="d672655a-9a29-4872-953f-9379244022ef" providerId="ADAL" clId="{5AF73D54-AC8B-44EC-9CAD-71870CD70F98}" dt="2022-03-30T12:13:57.953" v="181" actId="478"/>
          <ac:spMkLst>
            <pc:docMk/>
            <pc:sldMk cId="1322390372" sldId="7942"/>
            <ac:spMk id="12" creationId="{3540F574-43C3-4C9F-8BEF-278A64C1BFA9}"/>
          </ac:spMkLst>
        </pc:spChg>
        <pc:spChg chg="del">
          <ac:chgData name="Darby,  Paul" userId="d672655a-9a29-4872-953f-9379244022ef" providerId="ADAL" clId="{5AF73D54-AC8B-44EC-9CAD-71870CD70F98}" dt="2022-03-30T12:13:59.503" v="182" actId="478"/>
          <ac:spMkLst>
            <pc:docMk/>
            <pc:sldMk cId="1322390372" sldId="7942"/>
            <ac:spMk id="14" creationId="{CD94BB0A-62BD-4AC8-BA5D-3CD845FC122B}"/>
          </ac:spMkLst>
        </pc:spChg>
        <pc:graphicFrameChg chg="del modGraphic">
          <ac:chgData name="Darby,  Paul" userId="d672655a-9a29-4872-953f-9379244022ef" providerId="ADAL" clId="{5AF73D54-AC8B-44EC-9CAD-71870CD70F98}" dt="2022-03-30T12:14:00.326" v="183" actId="478"/>
          <ac:graphicFrameMkLst>
            <pc:docMk/>
            <pc:sldMk cId="1322390372" sldId="7942"/>
            <ac:graphicFrameMk id="10" creationId="{7932AD6F-028C-4CD3-B6D2-CD0CC3EA746E}"/>
          </ac:graphicFrameMkLst>
        </pc:graphicFrameChg>
      </pc:sldChg>
      <pc:sldChg chg="modSp add ord">
        <pc:chgData name="Darby,  Paul" userId="d672655a-9a29-4872-953f-9379244022ef" providerId="ADAL" clId="{5AF73D54-AC8B-44EC-9CAD-71870CD70F98}" dt="2022-04-06T11:50:17.849" v="1995"/>
        <pc:sldMkLst>
          <pc:docMk/>
          <pc:sldMk cId="2344627338" sldId="7942"/>
        </pc:sldMkLst>
        <pc:spChg chg="mod">
          <ac:chgData name="Darby,  Paul" userId="d672655a-9a29-4872-953f-9379244022ef" providerId="ADAL" clId="{5AF73D54-AC8B-44EC-9CAD-71870CD70F98}" dt="2022-03-30T13:08:39.706" v="458" actId="14100"/>
          <ac:spMkLst>
            <pc:docMk/>
            <pc:sldMk cId="2344627338" sldId="7942"/>
            <ac:spMk id="3" creationId="{660EEB45-D2DB-4DE6-90A4-3CDA737BC25D}"/>
          </ac:spMkLst>
        </pc:spChg>
        <pc:spChg chg="mod">
          <ac:chgData name="Darby,  Paul" userId="d672655a-9a29-4872-953f-9379244022ef" providerId="ADAL" clId="{5AF73D54-AC8B-44EC-9CAD-71870CD70F98}" dt="2022-03-30T13:23:33.640" v="468" actId="255"/>
          <ac:spMkLst>
            <pc:docMk/>
            <pc:sldMk cId="2344627338" sldId="7942"/>
            <ac:spMk id="8" creationId="{B87FEA47-37D2-4D74-B655-BA1CCCCC2EB3}"/>
          </ac:spMkLst>
        </pc:spChg>
        <pc:spChg chg="mod">
          <ac:chgData name="Darby,  Paul" userId="d672655a-9a29-4872-953f-9379244022ef" providerId="ADAL" clId="{5AF73D54-AC8B-44EC-9CAD-71870CD70F98}" dt="2022-03-30T13:08:53.241" v="460" actId="1076"/>
          <ac:spMkLst>
            <pc:docMk/>
            <pc:sldMk cId="2344627338" sldId="7942"/>
            <ac:spMk id="12" creationId="{3540F574-43C3-4C9F-8BEF-278A64C1BFA9}"/>
          </ac:spMkLst>
        </pc:spChg>
        <pc:spChg chg="mod">
          <ac:chgData name="Darby,  Paul" userId="d672655a-9a29-4872-953f-9379244022ef" providerId="ADAL" clId="{5AF73D54-AC8B-44EC-9CAD-71870CD70F98}" dt="2022-03-30T13:21:05.693" v="462" actId="20577"/>
          <ac:spMkLst>
            <pc:docMk/>
            <pc:sldMk cId="2344627338" sldId="7942"/>
            <ac:spMk id="14" creationId="{CD94BB0A-62BD-4AC8-BA5D-3CD845FC122B}"/>
          </ac:spMkLst>
        </pc:spChg>
      </pc:sldChg>
      <pc:sldChg chg="delSp modSp add ord">
        <pc:chgData name="Darby,  Paul" userId="d672655a-9a29-4872-953f-9379244022ef" providerId="ADAL" clId="{5AF73D54-AC8B-44EC-9CAD-71870CD70F98}" dt="2022-04-06T11:50:17.849" v="1995"/>
        <pc:sldMkLst>
          <pc:docMk/>
          <pc:sldMk cId="4094123879" sldId="7943"/>
        </pc:sldMkLst>
        <pc:spChg chg="del">
          <ac:chgData name="Darby,  Paul" userId="d672655a-9a29-4872-953f-9379244022ef" providerId="ADAL" clId="{5AF73D54-AC8B-44EC-9CAD-71870CD70F98}" dt="2022-03-30T13:26:37.919" v="472" actId="478"/>
          <ac:spMkLst>
            <pc:docMk/>
            <pc:sldMk cId="4094123879" sldId="7943"/>
            <ac:spMk id="12" creationId="{176BEE66-32EA-4955-9E07-5FF8B2D4B837}"/>
          </ac:spMkLst>
        </pc:spChg>
        <pc:picChg chg="mod">
          <ac:chgData name="Darby,  Paul" userId="d672655a-9a29-4872-953f-9379244022ef" providerId="ADAL" clId="{5AF73D54-AC8B-44EC-9CAD-71870CD70F98}" dt="2022-03-30T13:26:40.281" v="473" actId="14100"/>
          <ac:picMkLst>
            <pc:docMk/>
            <pc:sldMk cId="4094123879" sldId="7943"/>
            <ac:picMk id="14" creationId="{6F04A69F-5DB9-404F-8DB3-DE7D006028BB}"/>
          </ac:picMkLst>
        </pc:picChg>
      </pc:sldChg>
      <pc:sldChg chg="add del">
        <pc:chgData name="Darby,  Paul" userId="d672655a-9a29-4872-953f-9379244022ef" providerId="ADAL" clId="{5AF73D54-AC8B-44EC-9CAD-71870CD70F98}" dt="2022-03-30T14:44:28.254" v="531" actId="2696"/>
        <pc:sldMkLst>
          <pc:docMk/>
          <pc:sldMk cId="3742168776" sldId="7944"/>
        </pc:sldMkLst>
      </pc:sldChg>
      <pc:sldChg chg="addSp delSp modSp add ord">
        <pc:chgData name="Darby,  Paul" userId="d672655a-9a29-4872-953f-9379244022ef" providerId="ADAL" clId="{5AF73D54-AC8B-44EC-9CAD-71870CD70F98}" dt="2022-04-06T11:50:17.849" v="1995"/>
        <pc:sldMkLst>
          <pc:docMk/>
          <pc:sldMk cId="2531345160" sldId="7945"/>
        </pc:sldMkLst>
        <pc:spChg chg="del">
          <ac:chgData name="Darby,  Paul" userId="d672655a-9a29-4872-953f-9379244022ef" providerId="ADAL" clId="{5AF73D54-AC8B-44EC-9CAD-71870CD70F98}" dt="2022-03-30T14:43:43.545" v="479" actId="478"/>
          <ac:spMkLst>
            <pc:docMk/>
            <pc:sldMk cId="2531345160" sldId="7945"/>
            <ac:spMk id="3" creationId="{660EEB45-D2DB-4DE6-90A4-3CDA737BC25D}"/>
          </ac:spMkLst>
        </pc:spChg>
        <pc:spChg chg="del">
          <ac:chgData name="Darby,  Paul" userId="d672655a-9a29-4872-953f-9379244022ef" providerId="ADAL" clId="{5AF73D54-AC8B-44EC-9CAD-71870CD70F98}" dt="2022-03-30T14:43:52.986" v="480" actId="478"/>
          <ac:spMkLst>
            <pc:docMk/>
            <pc:sldMk cId="2531345160" sldId="7945"/>
            <ac:spMk id="5" creationId="{BD710D62-12DC-49E3-AA23-908B79FD7810}"/>
          </ac:spMkLst>
        </pc:spChg>
        <pc:spChg chg="mod">
          <ac:chgData name="Darby,  Paul" userId="d672655a-9a29-4872-953f-9379244022ef" providerId="ADAL" clId="{5AF73D54-AC8B-44EC-9CAD-71870CD70F98}" dt="2022-04-05T08:54:18.206" v="1272" actId="20577"/>
          <ac:spMkLst>
            <pc:docMk/>
            <pc:sldMk cId="2531345160" sldId="7945"/>
            <ac:spMk id="8" creationId="{B87FEA47-37D2-4D74-B655-BA1CCCCC2EB3}"/>
          </ac:spMkLst>
        </pc:spChg>
        <pc:spChg chg="add mod">
          <ac:chgData name="Darby,  Paul" userId="d672655a-9a29-4872-953f-9379244022ef" providerId="ADAL" clId="{5AF73D54-AC8B-44EC-9CAD-71870CD70F98}" dt="2022-04-05T08:55:05.810" v="1281" actId="1076"/>
          <ac:spMkLst>
            <pc:docMk/>
            <pc:sldMk cId="2531345160" sldId="7945"/>
            <ac:spMk id="9" creationId="{092E494D-398B-4885-8573-CE60AC160AE8}"/>
          </ac:spMkLst>
        </pc:spChg>
        <pc:spChg chg="add mod">
          <ac:chgData name="Darby,  Paul" userId="d672655a-9a29-4872-953f-9379244022ef" providerId="ADAL" clId="{5AF73D54-AC8B-44EC-9CAD-71870CD70F98}" dt="2022-04-05T08:55:19.520" v="1283" actId="113"/>
          <ac:spMkLst>
            <pc:docMk/>
            <pc:sldMk cId="2531345160" sldId="7945"/>
            <ac:spMk id="11" creationId="{4D8DDCB2-90B1-4B3E-89BA-432A7D93F658}"/>
          </ac:spMkLst>
        </pc:spChg>
        <pc:spChg chg="del">
          <ac:chgData name="Darby,  Paul" userId="d672655a-9a29-4872-953f-9379244022ef" providerId="ADAL" clId="{5AF73D54-AC8B-44EC-9CAD-71870CD70F98}" dt="2022-03-30T14:43:40.101" v="477" actId="478"/>
          <ac:spMkLst>
            <pc:docMk/>
            <pc:sldMk cId="2531345160" sldId="7945"/>
            <ac:spMk id="12" creationId="{3540F574-43C3-4C9F-8BEF-278A64C1BFA9}"/>
          </ac:spMkLst>
        </pc:spChg>
        <pc:spChg chg="add mod">
          <ac:chgData name="Darby,  Paul" userId="d672655a-9a29-4872-953f-9379244022ef" providerId="ADAL" clId="{5AF73D54-AC8B-44EC-9CAD-71870CD70F98}" dt="2022-04-05T08:54:42.518" v="1275" actId="12"/>
          <ac:spMkLst>
            <pc:docMk/>
            <pc:sldMk cId="2531345160" sldId="7945"/>
            <ac:spMk id="13" creationId="{9A6043DE-4818-4904-B51E-34E1D82E6024}"/>
          </ac:spMkLst>
        </pc:spChg>
        <pc:spChg chg="del">
          <ac:chgData name="Darby,  Paul" userId="d672655a-9a29-4872-953f-9379244022ef" providerId="ADAL" clId="{5AF73D54-AC8B-44EC-9CAD-71870CD70F98}" dt="2022-03-30T14:43:41.608" v="478" actId="478"/>
          <ac:spMkLst>
            <pc:docMk/>
            <pc:sldMk cId="2531345160" sldId="7945"/>
            <ac:spMk id="14" creationId="{CD94BB0A-62BD-4AC8-BA5D-3CD845FC122B}"/>
          </ac:spMkLst>
        </pc:spChg>
        <pc:picChg chg="add mod">
          <ac:chgData name="Darby,  Paul" userId="d672655a-9a29-4872-953f-9379244022ef" providerId="ADAL" clId="{5AF73D54-AC8B-44EC-9CAD-71870CD70F98}" dt="2022-04-05T08:53:20.437" v="1255" actId="1076"/>
          <ac:picMkLst>
            <pc:docMk/>
            <pc:sldMk cId="2531345160" sldId="7945"/>
            <ac:picMk id="10" creationId="{DB09C5C6-342A-443A-8EE3-28650E1D5115}"/>
          </ac:picMkLst>
        </pc:picChg>
      </pc:sldChg>
      <pc:sldChg chg="delSp modSp add">
        <pc:chgData name="Darby,  Paul" userId="d672655a-9a29-4872-953f-9379244022ef" providerId="ADAL" clId="{5AF73D54-AC8B-44EC-9CAD-71870CD70F98}" dt="2022-04-05T08:31:24.610" v="1092" actId="115"/>
        <pc:sldMkLst>
          <pc:docMk/>
          <pc:sldMk cId="1574393984" sldId="7946"/>
        </pc:sldMkLst>
        <pc:spChg chg="mod">
          <ac:chgData name="Darby,  Paul" userId="d672655a-9a29-4872-953f-9379244022ef" providerId="ADAL" clId="{5AF73D54-AC8B-44EC-9CAD-71870CD70F98}" dt="2022-04-05T08:27:26.201" v="1002" actId="20577"/>
          <ac:spMkLst>
            <pc:docMk/>
            <pc:sldMk cId="1574393984" sldId="7946"/>
            <ac:spMk id="2" creationId="{E77C3338-8EC5-4257-89E7-E5297CB3327C}"/>
          </ac:spMkLst>
        </pc:spChg>
        <pc:spChg chg="mod">
          <ac:chgData name="Darby,  Paul" userId="d672655a-9a29-4872-953f-9379244022ef" providerId="ADAL" clId="{5AF73D54-AC8B-44EC-9CAD-71870CD70F98}" dt="2022-04-05T08:31:08.092" v="1091" actId="1076"/>
          <ac:spMkLst>
            <pc:docMk/>
            <pc:sldMk cId="1574393984" sldId="7946"/>
            <ac:spMk id="3" creationId="{34E1DCE6-B9B6-40A9-8802-26B79D5339DB}"/>
          </ac:spMkLst>
        </pc:spChg>
        <pc:spChg chg="mod">
          <ac:chgData name="Darby,  Paul" userId="d672655a-9a29-4872-953f-9379244022ef" providerId="ADAL" clId="{5AF73D54-AC8B-44EC-9CAD-71870CD70F98}" dt="2022-04-05T08:31:24.610" v="1092" actId="115"/>
          <ac:spMkLst>
            <pc:docMk/>
            <pc:sldMk cId="1574393984" sldId="7946"/>
            <ac:spMk id="5" creationId="{D5240622-E8ED-4AE8-B075-408B3E3DEAB5}"/>
          </ac:spMkLst>
        </pc:spChg>
        <pc:spChg chg="del">
          <ac:chgData name="Darby,  Paul" userId="d672655a-9a29-4872-953f-9379244022ef" providerId="ADAL" clId="{5AF73D54-AC8B-44EC-9CAD-71870CD70F98}" dt="2022-04-05T08:26:00.118" v="991" actId="478"/>
          <ac:spMkLst>
            <pc:docMk/>
            <pc:sldMk cId="1574393984" sldId="7946"/>
            <ac:spMk id="7" creationId="{84B62E4A-8372-438B-B2AD-E7355E4EE6BC}"/>
          </ac:spMkLst>
        </pc:spChg>
        <pc:picChg chg="mod">
          <ac:chgData name="Darby,  Paul" userId="d672655a-9a29-4872-953f-9379244022ef" providerId="ADAL" clId="{5AF73D54-AC8B-44EC-9CAD-71870CD70F98}" dt="2022-04-05T08:31:08.092" v="1091" actId="1076"/>
          <ac:picMkLst>
            <pc:docMk/>
            <pc:sldMk cId="1574393984" sldId="7946"/>
            <ac:picMk id="6" creationId="{49AEA69F-DC96-43F6-961E-CC0FBFDE3B89}"/>
          </ac:picMkLst>
        </pc:picChg>
      </pc:sldChg>
      <pc:sldChg chg="addSp delSp modSp add">
        <pc:chgData name="Darby,  Paul" userId="d672655a-9a29-4872-953f-9379244022ef" providerId="ADAL" clId="{5AF73D54-AC8B-44EC-9CAD-71870CD70F98}" dt="2022-04-06T11:59:20.320" v="2084" actId="20577"/>
        <pc:sldMkLst>
          <pc:docMk/>
          <pc:sldMk cId="2490475132" sldId="7947"/>
        </pc:sldMkLst>
        <pc:spChg chg="add del mod">
          <ac:chgData name="Darby,  Paul" userId="d672655a-9a29-4872-953f-9379244022ef" providerId="ADAL" clId="{5AF73D54-AC8B-44EC-9CAD-71870CD70F98}" dt="2022-04-04T15:25:10.353" v="836" actId="478"/>
          <ac:spMkLst>
            <pc:docMk/>
            <pc:sldMk cId="2490475132" sldId="7947"/>
            <ac:spMk id="4" creationId="{4C46C770-D25A-4D01-9FB6-523016115ACF}"/>
          </ac:spMkLst>
        </pc:spChg>
        <pc:spChg chg="add mod">
          <ac:chgData name="Darby,  Paul" userId="d672655a-9a29-4872-953f-9379244022ef" providerId="ADAL" clId="{5AF73D54-AC8B-44EC-9CAD-71870CD70F98}" dt="2022-04-06T11:59:20.320" v="2084" actId="20577"/>
          <ac:spMkLst>
            <pc:docMk/>
            <pc:sldMk cId="2490475132" sldId="7947"/>
            <ac:spMk id="5" creationId="{22C6D44C-66CA-48F8-9B77-D253121D8E04}"/>
          </ac:spMkLst>
        </pc:spChg>
        <pc:spChg chg="mod">
          <ac:chgData name="Darby,  Paul" userId="d672655a-9a29-4872-953f-9379244022ef" providerId="ADAL" clId="{5AF73D54-AC8B-44EC-9CAD-71870CD70F98}" dt="2022-04-04T15:25:43.827" v="843"/>
          <ac:spMkLst>
            <pc:docMk/>
            <pc:sldMk cId="2490475132" sldId="7947"/>
            <ac:spMk id="8" creationId="{B87FEA47-37D2-4D74-B655-BA1CCCCC2EB3}"/>
          </ac:spMkLst>
        </pc:spChg>
        <pc:spChg chg="del mod">
          <ac:chgData name="Darby,  Paul" userId="d672655a-9a29-4872-953f-9379244022ef" providerId="ADAL" clId="{5AF73D54-AC8B-44EC-9CAD-71870CD70F98}" dt="2022-04-04T15:25:02.938" v="835" actId="478"/>
          <ac:spMkLst>
            <pc:docMk/>
            <pc:sldMk cId="2490475132" sldId="7947"/>
            <ac:spMk id="9" creationId="{092E494D-398B-4885-8573-CE60AC160AE8}"/>
          </ac:spMkLst>
        </pc:spChg>
        <pc:spChg chg="mod">
          <ac:chgData name="Darby,  Paul" userId="d672655a-9a29-4872-953f-9379244022ef" providerId="ADAL" clId="{5AF73D54-AC8B-44EC-9CAD-71870CD70F98}" dt="2022-04-04T15:44:43.437" v="942" actId="14100"/>
          <ac:spMkLst>
            <pc:docMk/>
            <pc:sldMk cId="2490475132" sldId="7947"/>
            <ac:spMk id="11" creationId="{4D8DDCB2-90B1-4B3E-89BA-432A7D93F658}"/>
          </ac:spMkLst>
        </pc:spChg>
        <pc:spChg chg="del">
          <ac:chgData name="Darby,  Paul" userId="d672655a-9a29-4872-953f-9379244022ef" providerId="ADAL" clId="{5AF73D54-AC8B-44EC-9CAD-71870CD70F98}" dt="2022-04-04T15:24:59.113" v="834" actId="478"/>
          <ac:spMkLst>
            <pc:docMk/>
            <pc:sldMk cId="2490475132" sldId="7947"/>
            <ac:spMk id="13" creationId="{9A6043DE-4818-4904-B51E-34E1D82E6024}"/>
          </ac:spMkLst>
        </pc:spChg>
        <pc:picChg chg="del">
          <ac:chgData name="Darby,  Paul" userId="d672655a-9a29-4872-953f-9379244022ef" providerId="ADAL" clId="{5AF73D54-AC8B-44EC-9CAD-71870CD70F98}" dt="2022-04-04T15:24:47.455" v="831" actId="478"/>
          <ac:picMkLst>
            <pc:docMk/>
            <pc:sldMk cId="2490475132" sldId="7947"/>
            <ac:picMk id="10" creationId="{DB09C5C6-342A-443A-8EE3-28650E1D5115}"/>
          </ac:picMkLst>
        </pc:picChg>
      </pc:sldChg>
      <pc:sldChg chg="addSp delSp modSp add ord">
        <pc:chgData name="Darby,  Paul" userId="d672655a-9a29-4872-953f-9379244022ef" providerId="ADAL" clId="{5AF73D54-AC8B-44EC-9CAD-71870CD70F98}" dt="2022-04-06T11:59:48.521" v="2086" actId="20577"/>
        <pc:sldMkLst>
          <pc:docMk/>
          <pc:sldMk cId="1071754235" sldId="7948"/>
        </pc:sldMkLst>
        <pc:spChg chg="del">
          <ac:chgData name="Darby,  Paul" userId="d672655a-9a29-4872-953f-9379244022ef" providerId="ADAL" clId="{5AF73D54-AC8B-44EC-9CAD-71870CD70F98}" dt="2022-04-05T14:49:46.344" v="1806" actId="478"/>
          <ac:spMkLst>
            <pc:docMk/>
            <pc:sldMk cId="1071754235" sldId="7948"/>
            <ac:spMk id="2" creationId="{2CDBE2D6-69FA-4A36-9DD6-C9E5CEF59381}"/>
          </ac:spMkLst>
        </pc:spChg>
        <pc:spChg chg="add del mod">
          <ac:chgData name="Darby,  Paul" userId="d672655a-9a29-4872-953f-9379244022ef" providerId="ADAL" clId="{5AF73D54-AC8B-44EC-9CAD-71870CD70F98}" dt="2022-04-05T14:48:50.644" v="1775" actId="478"/>
          <ac:spMkLst>
            <pc:docMk/>
            <pc:sldMk cId="1071754235" sldId="7948"/>
            <ac:spMk id="3" creationId="{AE504E3E-DD5A-401C-932C-0C66C32D5292}"/>
          </ac:spMkLst>
        </pc:spChg>
        <pc:spChg chg="add mod">
          <ac:chgData name="Darby,  Paul" userId="d672655a-9a29-4872-953f-9379244022ef" providerId="ADAL" clId="{5AF73D54-AC8B-44EC-9CAD-71870CD70F98}" dt="2022-04-06T11:59:48.521" v="2086" actId="20577"/>
          <ac:spMkLst>
            <pc:docMk/>
            <pc:sldMk cId="1071754235" sldId="7948"/>
            <ac:spMk id="4" creationId="{3376E91D-48C3-4D8F-A3FB-594E5ECCC3AD}"/>
          </ac:spMkLst>
        </pc:spChg>
        <pc:spChg chg="del mod">
          <ac:chgData name="Darby,  Paul" userId="d672655a-9a29-4872-953f-9379244022ef" providerId="ADAL" clId="{5AF73D54-AC8B-44EC-9CAD-71870CD70F98}" dt="2022-04-05T14:48:47.120" v="1773" actId="478"/>
          <ac:spMkLst>
            <pc:docMk/>
            <pc:sldMk cId="1071754235" sldId="7948"/>
            <ac:spMk id="5" creationId="{22C6D44C-66CA-48F8-9B77-D253121D8E04}"/>
          </ac:spMkLst>
        </pc:spChg>
        <pc:spChg chg="add mod">
          <ac:chgData name="Darby,  Paul" userId="d672655a-9a29-4872-953f-9379244022ef" providerId="ADAL" clId="{5AF73D54-AC8B-44EC-9CAD-71870CD70F98}" dt="2022-04-05T15:24:06.929" v="1885" actId="1076"/>
          <ac:spMkLst>
            <pc:docMk/>
            <pc:sldMk cId="1071754235" sldId="7948"/>
            <ac:spMk id="6" creationId="{148AB87B-E8BA-4F97-8274-75AE641B14C1}"/>
          </ac:spMkLst>
        </pc:spChg>
        <pc:spChg chg="add del mod">
          <ac:chgData name="Darby,  Paul" userId="d672655a-9a29-4872-953f-9379244022ef" providerId="ADAL" clId="{5AF73D54-AC8B-44EC-9CAD-71870CD70F98}" dt="2022-04-05T14:49:50.121" v="1807" actId="478"/>
          <ac:spMkLst>
            <pc:docMk/>
            <pc:sldMk cId="1071754235" sldId="7948"/>
            <ac:spMk id="7" creationId="{6A142C83-4A64-439D-8200-CE75A6242857}"/>
          </ac:spMkLst>
        </pc:spChg>
        <pc:spChg chg="mod">
          <ac:chgData name="Darby,  Paul" userId="d672655a-9a29-4872-953f-9379244022ef" providerId="ADAL" clId="{5AF73D54-AC8B-44EC-9CAD-71870CD70F98}" dt="2022-04-05T15:10:56.440" v="1842" actId="20577"/>
          <ac:spMkLst>
            <pc:docMk/>
            <pc:sldMk cId="1071754235" sldId="7948"/>
            <ac:spMk id="8" creationId="{B87FEA47-37D2-4D74-B655-BA1CCCCC2EB3}"/>
          </ac:spMkLst>
        </pc:spChg>
        <pc:spChg chg="add mod">
          <ac:chgData name="Darby,  Paul" userId="d672655a-9a29-4872-953f-9379244022ef" providerId="ADAL" clId="{5AF73D54-AC8B-44EC-9CAD-71870CD70F98}" dt="2022-04-05T15:15:18.282" v="1873" actId="113"/>
          <ac:spMkLst>
            <pc:docMk/>
            <pc:sldMk cId="1071754235" sldId="7948"/>
            <ac:spMk id="9" creationId="{A8007C56-9AB2-44B1-8AB4-A38091C97079}"/>
          </ac:spMkLst>
        </pc:spChg>
        <pc:spChg chg="add mod">
          <ac:chgData name="Darby,  Paul" userId="d672655a-9a29-4872-953f-9379244022ef" providerId="ADAL" clId="{5AF73D54-AC8B-44EC-9CAD-71870CD70F98}" dt="2022-04-05T15:14:32.105" v="1869" actId="113"/>
          <ac:spMkLst>
            <pc:docMk/>
            <pc:sldMk cId="1071754235" sldId="7948"/>
            <ac:spMk id="10" creationId="{61FD4101-F0FA-4B76-AAEC-F060C8FD84C5}"/>
          </ac:spMkLst>
        </pc:spChg>
        <pc:spChg chg="del mod">
          <ac:chgData name="Darby,  Paul" userId="d672655a-9a29-4872-953f-9379244022ef" providerId="ADAL" clId="{5AF73D54-AC8B-44EC-9CAD-71870CD70F98}" dt="2022-04-05T14:48:48.592" v="1774" actId="478"/>
          <ac:spMkLst>
            <pc:docMk/>
            <pc:sldMk cId="1071754235" sldId="7948"/>
            <ac:spMk id="11" creationId="{4D8DDCB2-90B1-4B3E-89BA-432A7D93F658}"/>
          </ac:spMkLst>
        </pc:spChg>
      </pc:sldChg>
      <pc:sldChg chg="delSp add del">
        <pc:chgData name="Darby,  Paul" userId="d672655a-9a29-4872-953f-9379244022ef" providerId="ADAL" clId="{5AF73D54-AC8B-44EC-9CAD-71870CD70F98}" dt="2022-04-05T15:15:41.111" v="1874" actId="2696"/>
        <pc:sldMkLst>
          <pc:docMk/>
          <pc:sldMk cId="1276295865" sldId="7949"/>
        </pc:sldMkLst>
        <pc:spChg chg="del">
          <ac:chgData name="Darby,  Paul" userId="d672655a-9a29-4872-953f-9379244022ef" providerId="ADAL" clId="{5AF73D54-AC8B-44EC-9CAD-71870CD70F98}" dt="2022-04-05T15:11:15.169" v="1844" actId="478"/>
          <ac:spMkLst>
            <pc:docMk/>
            <pc:sldMk cId="1276295865" sldId="7949"/>
            <ac:spMk id="3" creationId="{AE504E3E-DD5A-401C-932C-0C66C32D5292}"/>
          </ac:spMkLst>
        </pc:spChg>
        <pc:spChg chg="del">
          <ac:chgData name="Darby,  Paul" userId="d672655a-9a29-4872-953f-9379244022ef" providerId="ADAL" clId="{5AF73D54-AC8B-44EC-9CAD-71870CD70F98}" dt="2022-04-05T15:09:57.300" v="1830"/>
          <ac:spMkLst>
            <pc:docMk/>
            <pc:sldMk cId="1276295865" sldId="7949"/>
            <ac:spMk id="5" creationId="{22C6D44C-66CA-48F8-9B77-D253121D8E04}"/>
          </ac:spMkLst>
        </pc:spChg>
        <pc:spChg chg="del">
          <ac:chgData name="Darby,  Paul" userId="d672655a-9a29-4872-953f-9379244022ef" providerId="ADAL" clId="{5AF73D54-AC8B-44EC-9CAD-71870CD70F98}" dt="2022-04-05T15:11:12.048" v="1843" actId="478"/>
          <ac:spMkLst>
            <pc:docMk/>
            <pc:sldMk cId="1276295865" sldId="7949"/>
            <ac:spMk id="11" creationId="{4D8DDCB2-90B1-4B3E-89BA-432A7D93F658}"/>
          </ac:spMkLst>
        </pc:spChg>
      </pc:sldChg>
      <pc:sldChg chg="addSp delSp modSp add del ord">
        <pc:chgData name="Darby,  Paul" userId="d672655a-9a29-4872-953f-9379244022ef" providerId="ADAL" clId="{5AF73D54-AC8B-44EC-9CAD-71870CD70F98}" dt="2022-04-06T11:56:09.827" v="2042" actId="2696"/>
        <pc:sldMkLst>
          <pc:docMk/>
          <pc:sldMk cId="3742168776" sldId="7949"/>
        </pc:sldMkLst>
        <pc:spChg chg="del mod">
          <ac:chgData name="Darby,  Paul" userId="d672655a-9a29-4872-953f-9379244022ef" providerId="ADAL" clId="{5AF73D54-AC8B-44EC-9CAD-71870CD70F98}" dt="2022-04-06T11:55:48.968" v="2037"/>
          <ac:spMkLst>
            <pc:docMk/>
            <pc:sldMk cId="3742168776" sldId="7949"/>
            <ac:spMk id="2" creationId="{24460B97-474E-42B9-8271-B5E73866629B}"/>
          </ac:spMkLst>
        </pc:spChg>
        <pc:spChg chg="del">
          <ac:chgData name="Darby,  Paul" userId="d672655a-9a29-4872-953f-9379244022ef" providerId="ADAL" clId="{5AF73D54-AC8B-44EC-9CAD-71870CD70F98}" dt="2022-04-06T11:55:48.968" v="2037"/>
          <ac:spMkLst>
            <pc:docMk/>
            <pc:sldMk cId="3742168776" sldId="7949"/>
            <ac:spMk id="3" creationId="{20F69124-BA16-41EE-83B3-4D94343E5968}"/>
          </ac:spMkLst>
        </pc:spChg>
        <pc:spChg chg="add mod">
          <ac:chgData name="Darby,  Paul" userId="d672655a-9a29-4872-953f-9379244022ef" providerId="ADAL" clId="{5AF73D54-AC8B-44EC-9CAD-71870CD70F98}" dt="2022-04-06T11:55:48.968" v="2037"/>
          <ac:spMkLst>
            <pc:docMk/>
            <pc:sldMk cId="3742168776" sldId="7949"/>
            <ac:spMk id="5" creationId="{594864BE-B15E-4D9B-BEE8-6CBB7E6847ED}"/>
          </ac:spMkLst>
        </pc:spChg>
        <pc:spChg chg="del">
          <ac:chgData name="Darby,  Paul" userId="d672655a-9a29-4872-953f-9379244022ef" providerId="ADAL" clId="{5AF73D54-AC8B-44EC-9CAD-71870CD70F98}" dt="2022-04-06T11:55:48.968" v="2037"/>
          <ac:spMkLst>
            <pc:docMk/>
            <pc:sldMk cId="3742168776" sldId="7949"/>
            <ac:spMk id="6" creationId="{2BCE75D7-97C3-4103-8D06-088299B56C6A}"/>
          </ac:spMkLst>
        </pc:spChg>
        <pc:spChg chg="add mod">
          <ac:chgData name="Darby,  Paul" userId="d672655a-9a29-4872-953f-9379244022ef" providerId="ADAL" clId="{5AF73D54-AC8B-44EC-9CAD-71870CD70F98}" dt="2022-04-06T11:55:48.968" v="2037"/>
          <ac:spMkLst>
            <pc:docMk/>
            <pc:sldMk cId="3742168776" sldId="7949"/>
            <ac:spMk id="8" creationId="{2DC58B00-664D-4C1D-A90D-A5C47211FD1A}"/>
          </ac:spMkLst>
        </pc:spChg>
        <pc:spChg chg="del">
          <ac:chgData name="Darby,  Paul" userId="d672655a-9a29-4872-953f-9379244022ef" providerId="ADAL" clId="{5AF73D54-AC8B-44EC-9CAD-71870CD70F98}" dt="2022-04-06T11:55:48.968" v="2037"/>
          <ac:spMkLst>
            <pc:docMk/>
            <pc:sldMk cId="3742168776" sldId="7949"/>
            <ac:spMk id="10" creationId="{74EFCA9F-636C-48A7-A971-6A92045B157D}"/>
          </ac:spMkLst>
        </pc:spChg>
      </pc:sldChg>
      <pc:sldChg chg="addSp delSp modSp add">
        <pc:chgData name="Darby,  Paul" userId="d672655a-9a29-4872-953f-9379244022ef" providerId="ADAL" clId="{5AF73D54-AC8B-44EC-9CAD-71870CD70F98}" dt="2022-04-06T11:56:48.996" v="2051" actId="1076"/>
        <pc:sldMkLst>
          <pc:docMk/>
          <pc:sldMk cId="3771048199" sldId="7950"/>
        </pc:sldMkLst>
        <pc:spChg chg="del">
          <ac:chgData name="Darby,  Paul" userId="d672655a-9a29-4872-953f-9379244022ef" providerId="ADAL" clId="{5AF73D54-AC8B-44EC-9CAD-71870CD70F98}" dt="2022-04-06T11:55:57.221" v="2038" actId="478"/>
          <ac:spMkLst>
            <pc:docMk/>
            <pc:sldMk cId="3771048199" sldId="7950"/>
            <ac:spMk id="4" creationId="{92C755D6-F93B-403F-ACA2-2C853E0403B3}"/>
          </ac:spMkLst>
        </pc:spChg>
        <pc:spChg chg="del">
          <ac:chgData name="Darby,  Paul" userId="d672655a-9a29-4872-953f-9379244022ef" providerId="ADAL" clId="{5AF73D54-AC8B-44EC-9CAD-71870CD70F98}" dt="2022-04-06T11:55:57.221" v="2038" actId="478"/>
          <ac:spMkLst>
            <pc:docMk/>
            <pc:sldMk cId="3771048199" sldId="7950"/>
            <ac:spMk id="7" creationId="{DD656FD9-7380-4928-8090-F84A7A477E14}"/>
          </ac:spMkLst>
        </pc:spChg>
        <pc:spChg chg="del">
          <ac:chgData name="Darby,  Paul" userId="d672655a-9a29-4872-953f-9379244022ef" providerId="ADAL" clId="{5AF73D54-AC8B-44EC-9CAD-71870CD70F98}" dt="2022-04-06T11:55:57.221" v="2038" actId="478"/>
          <ac:spMkLst>
            <pc:docMk/>
            <pc:sldMk cId="3771048199" sldId="7950"/>
            <ac:spMk id="8" creationId="{4257207A-3435-40E9-BDFD-1CE2A8696EF6}"/>
          </ac:spMkLst>
        </pc:spChg>
        <pc:spChg chg="del">
          <ac:chgData name="Darby,  Paul" userId="d672655a-9a29-4872-953f-9379244022ef" providerId="ADAL" clId="{5AF73D54-AC8B-44EC-9CAD-71870CD70F98}" dt="2022-04-06T11:55:57.221" v="2038" actId="478"/>
          <ac:spMkLst>
            <pc:docMk/>
            <pc:sldMk cId="3771048199" sldId="7950"/>
            <ac:spMk id="9" creationId="{DDFE2215-7B0F-4DD0-8A52-707B59E4B2A6}"/>
          </ac:spMkLst>
        </pc:spChg>
        <pc:spChg chg="add mod">
          <ac:chgData name="Darby,  Paul" userId="d672655a-9a29-4872-953f-9379244022ef" providerId="ADAL" clId="{5AF73D54-AC8B-44EC-9CAD-71870CD70F98}" dt="2022-04-06T11:56:48.996" v="2051" actId="1076"/>
          <ac:spMkLst>
            <pc:docMk/>
            <pc:sldMk cId="3771048199" sldId="7950"/>
            <ac:spMk id="10" creationId="{3248211A-CBDB-4D72-9591-C78D15B27404}"/>
          </ac:spMkLst>
        </pc:spChg>
        <pc:spChg chg="add mod">
          <ac:chgData name="Darby,  Paul" userId="d672655a-9a29-4872-953f-9379244022ef" providerId="ADAL" clId="{5AF73D54-AC8B-44EC-9CAD-71870CD70F98}" dt="2022-04-06T11:56:27.826" v="2050" actId="27636"/>
          <ac:spMkLst>
            <pc:docMk/>
            <pc:sldMk cId="3771048199" sldId="7950"/>
            <ac:spMk id="11" creationId="{228289B8-DDE3-4396-8441-D028D3CD806A}"/>
          </ac:spMkLst>
        </pc:spChg>
        <pc:spChg chg="add">
          <ac:chgData name="Darby,  Paul" userId="d672655a-9a29-4872-953f-9379244022ef" providerId="ADAL" clId="{5AF73D54-AC8B-44EC-9CAD-71870CD70F98}" dt="2022-04-06T11:55:59.031" v="2039"/>
          <ac:spMkLst>
            <pc:docMk/>
            <pc:sldMk cId="3771048199" sldId="7950"/>
            <ac:spMk id="13" creationId="{FD9CDCF4-6BB4-495D-A856-CCF3ACFA9CA0}"/>
          </ac:spMkLst>
        </pc:spChg>
        <pc:spChg chg="add">
          <ac:chgData name="Darby,  Paul" userId="d672655a-9a29-4872-953f-9379244022ef" providerId="ADAL" clId="{5AF73D54-AC8B-44EC-9CAD-71870CD70F98}" dt="2022-04-06T11:55:59.031" v="2039"/>
          <ac:spMkLst>
            <pc:docMk/>
            <pc:sldMk cId="3771048199" sldId="7950"/>
            <ac:spMk id="14" creationId="{3A868684-433E-43AA-8663-6000AEAEFE8A}"/>
          </ac:spMkLst>
        </pc:spChg>
        <pc:picChg chg="del">
          <ac:chgData name="Darby,  Paul" userId="d672655a-9a29-4872-953f-9379244022ef" providerId="ADAL" clId="{5AF73D54-AC8B-44EC-9CAD-71870CD70F98}" dt="2022-04-06T11:55:57.221" v="2038" actId="478"/>
          <ac:picMkLst>
            <pc:docMk/>
            <pc:sldMk cId="3771048199" sldId="7950"/>
            <ac:picMk id="6" creationId="{3BE38ECF-0E29-4CE3-9A8C-0E0E84C28647}"/>
          </ac:picMkLst>
        </pc:picChg>
        <pc:picChg chg="del">
          <ac:chgData name="Darby,  Paul" userId="d672655a-9a29-4872-953f-9379244022ef" providerId="ADAL" clId="{5AF73D54-AC8B-44EC-9CAD-71870CD70F98}" dt="2022-04-06T11:55:57.221" v="2038" actId="478"/>
          <ac:picMkLst>
            <pc:docMk/>
            <pc:sldMk cId="3771048199" sldId="7950"/>
            <ac:picMk id="12" creationId="{0FA69EF5-CAC8-4C59-AA42-74924F578E8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chemeClr val="accent1">
            <a:lumMod val="40000"/>
            <a:lumOff val="60000"/>
          </a:schemeClr>
        </a:solidFill>
        <a:ln>
          <a:noFill/>
        </a:ln>
      </dgm:spPr>
      <dgm:t>
        <a:bodyPr/>
        <a:lstStyle/>
        <a:p>
          <a:r>
            <a:rPr lang="en-GB" sz="2000" b="1" dirty="0">
              <a:latin typeface="+mj-lt"/>
            </a:rPr>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chemeClr val="accent1">
            <a:lumMod val="60000"/>
            <a:lumOff val="40000"/>
          </a:schemeClr>
        </a:solidFill>
        <a:ln>
          <a:noFill/>
        </a:ln>
      </dgm:spPr>
      <dgm:t>
        <a:bodyPr/>
        <a:lstStyle/>
        <a:p>
          <a:r>
            <a:rPr lang="en-GB" sz="2000" b="1" dirty="0">
              <a:latin typeface="+mj-lt"/>
            </a:rPr>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chemeClr val="accent1"/>
        </a:solidFill>
        <a:ln>
          <a:noFill/>
        </a:ln>
      </dgm:spPr>
      <dgm:t>
        <a:bodyPr/>
        <a:lstStyle/>
        <a:p>
          <a:r>
            <a:rPr lang="en-GB" sz="2000" b="1" dirty="0">
              <a:latin typeface="+mj-lt"/>
            </a:rPr>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3242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9226" y="30587"/>
          <a:ext cx="8249164" cy="1003680"/>
        </a:xfrm>
        <a:prstGeom prst="roundRect">
          <a:avLst/>
        </a:prstGeom>
        <a:solidFill>
          <a:schemeClr val="accent1">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How might these changes affect our team?</a:t>
          </a:r>
        </a:p>
      </dsp:txBody>
      <dsp:txXfrm>
        <a:off x="638222" y="79583"/>
        <a:ext cx="8151172" cy="905688"/>
      </dsp:txXfrm>
    </dsp:sp>
    <dsp:sp modelId="{CE971A16-963B-4B6A-AAD2-2D174B2AF089}">
      <dsp:nvSpPr>
        <dsp:cNvPr id="0" name=""/>
        <dsp:cNvSpPr/>
      </dsp:nvSpPr>
      <dsp:spPr>
        <a:xfrm>
          <a:off x="0" y="207466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9226" y="1572828"/>
          <a:ext cx="8249164" cy="1003680"/>
        </a:xfrm>
        <a:prstGeom prst="round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Are we clear on our individual and team next steps and delivery?</a:t>
          </a:r>
        </a:p>
      </dsp:txBody>
      <dsp:txXfrm>
        <a:off x="638222" y="1621824"/>
        <a:ext cx="8151172" cy="905688"/>
      </dsp:txXfrm>
    </dsp:sp>
    <dsp:sp modelId="{05C1D062-D12D-469C-B8F0-91033F981BC3}">
      <dsp:nvSpPr>
        <dsp:cNvPr id="0" name=""/>
        <dsp:cNvSpPr/>
      </dsp:nvSpPr>
      <dsp:spPr>
        <a:xfrm>
          <a:off x="0" y="361690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9226" y="3115067"/>
          <a:ext cx="8249164" cy="1003680"/>
        </a:xfrm>
        <a:prstGeom prst="round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How are we managing change?  Do we need support?</a:t>
          </a:r>
        </a:p>
      </dsp:txBody>
      <dsp:txXfrm>
        <a:off x="638222" y="3164063"/>
        <a:ext cx="8151172"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08/04/2022</a:t>
            </a:fld>
            <a:endParaRPr lang="en-GB" dirty="0"/>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dirty="0"/>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4/8/2022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dirty="0"/>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a:t>
            </a:fld>
            <a:endParaRPr lang="en-US" dirty="0"/>
          </a:p>
        </p:txBody>
      </p:sp>
    </p:spTree>
    <p:extLst>
      <p:ext uri="{BB962C8B-B14F-4D97-AF65-F5344CB8AC3E}">
        <p14:creationId xmlns:p14="http://schemas.microsoft.com/office/powerpoint/2010/main" val="850884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10</a:t>
            </a:fld>
            <a:endParaRPr lang="en-US" dirty="0"/>
          </a:p>
        </p:txBody>
      </p:sp>
    </p:spTree>
    <p:extLst>
      <p:ext uri="{BB962C8B-B14F-4D97-AF65-F5344CB8AC3E}">
        <p14:creationId xmlns:p14="http://schemas.microsoft.com/office/powerpoint/2010/main" val="320625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11</a:t>
            </a:fld>
            <a:endParaRPr lang="en-US" dirty="0"/>
          </a:p>
        </p:txBody>
      </p:sp>
    </p:spTree>
    <p:extLst>
      <p:ext uri="{BB962C8B-B14F-4D97-AF65-F5344CB8AC3E}">
        <p14:creationId xmlns:p14="http://schemas.microsoft.com/office/powerpoint/2010/main" val="325714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12</a:t>
            </a:fld>
            <a:endParaRPr lang="en-US" dirty="0"/>
          </a:p>
        </p:txBody>
      </p:sp>
    </p:spTree>
    <p:extLst>
      <p:ext uri="{BB962C8B-B14F-4D97-AF65-F5344CB8AC3E}">
        <p14:creationId xmlns:p14="http://schemas.microsoft.com/office/powerpoint/2010/main" val="312168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13</a:t>
            </a:fld>
            <a:endParaRPr lang="en-US" dirty="0"/>
          </a:p>
        </p:txBody>
      </p:sp>
    </p:spTree>
    <p:extLst>
      <p:ext uri="{BB962C8B-B14F-4D97-AF65-F5344CB8AC3E}">
        <p14:creationId xmlns:p14="http://schemas.microsoft.com/office/powerpoint/2010/main" val="18612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14</a:t>
            </a:fld>
            <a:endParaRPr lang="en-US" dirty="0"/>
          </a:p>
        </p:txBody>
      </p:sp>
    </p:spTree>
    <p:extLst>
      <p:ext uri="{BB962C8B-B14F-4D97-AF65-F5344CB8AC3E}">
        <p14:creationId xmlns:p14="http://schemas.microsoft.com/office/powerpoint/2010/main" val="59067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15</a:t>
            </a:fld>
            <a:endParaRPr lang="en-US" dirty="0"/>
          </a:p>
        </p:txBody>
      </p:sp>
    </p:spTree>
    <p:extLst>
      <p:ext uri="{BB962C8B-B14F-4D97-AF65-F5344CB8AC3E}">
        <p14:creationId xmlns:p14="http://schemas.microsoft.com/office/powerpoint/2010/main" val="177499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16</a:t>
            </a:fld>
            <a:endParaRPr lang="en-US" dirty="0"/>
          </a:p>
        </p:txBody>
      </p:sp>
    </p:spTree>
    <p:extLst>
      <p:ext uri="{BB962C8B-B14F-4D97-AF65-F5344CB8AC3E}">
        <p14:creationId xmlns:p14="http://schemas.microsoft.com/office/powerpoint/2010/main" val="312168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17</a:t>
            </a:fld>
            <a:endParaRPr lang="en-US" dirty="0"/>
          </a:p>
        </p:txBody>
      </p:sp>
    </p:spTree>
    <p:extLst>
      <p:ext uri="{BB962C8B-B14F-4D97-AF65-F5344CB8AC3E}">
        <p14:creationId xmlns:p14="http://schemas.microsoft.com/office/powerpoint/2010/main" val="3417810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18</a:t>
            </a:fld>
            <a:endParaRPr lang="en-US" dirty="0"/>
          </a:p>
        </p:txBody>
      </p:sp>
    </p:spTree>
    <p:extLst>
      <p:ext uri="{BB962C8B-B14F-4D97-AF65-F5344CB8AC3E}">
        <p14:creationId xmlns:p14="http://schemas.microsoft.com/office/powerpoint/2010/main" val="3166332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19</a:t>
            </a:fld>
            <a:endParaRPr lang="en-US" dirty="0"/>
          </a:p>
        </p:txBody>
      </p:sp>
    </p:spTree>
    <p:extLst>
      <p:ext uri="{BB962C8B-B14F-4D97-AF65-F5344CB8AC3E}">
        <p14:creationId xmlns:p14="http://schemas.microsoft.com/office/powerpoint/2010/main" val="301241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dirty="0"/>
          </a:p>
        </p:txBody>
      </p:sp>
    </p:spTree>
    <p:extLst>
      <p:ext uri="{BB962C8B-B14F-4D97-AF65-F5344CB8AC3E}">
        <p14:creationId xmlns:p14="http://schemas.microsoft.com/office/powerpoint/2010/main" val="164929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20</a:t>
            </a:fld>
            <a:endParaRPr lang="en-US" dirty="0"/>
          </a:p>
        </p:txBody>
      </p:sp>
    </p:spTree>
    <p:extLst>
      <p:ext uri="{BB962C8B-B14F-4D97-AF65-F5344CB8AC3E}">
        <p14:creationId xmlns:p14="http://schemas.microsoft.com/office/powerpoint/2010/main" val="315308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21</a:t>
            </a:fld>
            <a:endParaRPr lang="en-US" dirty="0"/>
          </a:p>
        </p:txBody>
      </p:sp>
    </p:spTree>
    <p:extLst>
      <p:ext uri="{BB962C8B-B14F-4D97-AF65-F5344CB8AC3E}">
        <p14:creationId xmlns:p14="http://schemas.microsoft.com/office/powerpoint/2010/main" val="1073563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22</a:t>
            </a:fld>
            <a:endParaRPr lang="en-US" dirty="0"/>
          </a:p>
        </p:txBody>
      </p:sp>
    </p:spTree>
    <p:extLst>
      <p:ext uri="{BB962C8B-B14F-4D97-AF65-F5344CB8AC3E}">
        <p14:creationId xmlns:p14="http://schemas.microsoft.com/office/powerpoint/2010/main" val="964002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24</a:t>
            </a:fld>
            <a:endParaRPr lang="en-US" dirty="0"/>
          </a:p>
        </p:txBody>
      </p:sp>
    </p:spTree>
    <p:extLst>
      <p:ext uri="{BB962C8B-B14F-4D97-AF65-F5344CB8AC3E}">
        <p14:creationId xmlns:p14="http://schemas.microsoft.com/office/powerpoint/2010/main" val="66320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25</a:t>
            </a:fld>
            <a:endParaRPr lang="en-US" dirty="0"/>
          </a:p>
        </p:txBody>
      </p:sp>
    </p:spTree>
    <p:extLst>
      <p:ext uri="{BB962C8B-B14F-4D97-AF65-F5344CB8AC3E}">
        <p14:creationId xmlns:p14="http://schemas.microsoft.com/office/powerpoint/2010/main" val="3273396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26</a:t>
            </a:fld>
            <a:endParaRPr lang="en-US" dirty="0"/>
          </a:p>
        </p:txBody>
      </p:sp>
    </p:spTree>
    <p:extLst>
      <p:ext uri="{BB962C8B-B14F-4D97-AF65-F5344CB8AC3E}">
        <p14:creationId xmlns:p14="http://schemas.microsoft.com/office/powerpoint/2010/main" val="349699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27</a:t>
            </a:fld>
            <a:endParaRPr lang="en-US" dirty="0"/>
          </a:p>
        </p:txBody>
      </p:sp>
    </p:spTree>
    <p:extLst>
      <p:ext uri="{BB962C8B-B14F-4D97-AF65-F5344CB8AC3E}">
        <p14:creationId xmlns:p14="http://schemas.microsoft.com/office/powerpoint/2010/main" val="4075624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28</a:t>
            </a:fld>
            <a:endParaRPr lang="en-US" dirty="0"/>
          </a:p>
        </p:txBody>
      </p:sp>
    </p:spTree>
    <p:extLst>
      <p:ext uri="{BB962C8B-B14F-4D97-AF65-F5344CB8AC3E}">
        <p14:creationId xmlns:p14="http://schemas.microsoft.com/office/powerpoint/2010/main" val="359127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3</a:t>
            </a:fld>
            <a:endParaRPr lang="en-US" dirty="0"/>
          </a:p>
        </p:txBody>
      </p:sp>
    </p:spTree>
    <p:extLst>
      <p:ext uri="{BB962C8B-B14F-4D97-AF65-F5344CB8AC3E}">
        <p14:creationId xmlns:p14="http://schemas.microsoft.com/office/powerpoint/2010/main" val="137873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4</a:t>
            </a:fld>
            <a:endParaRPr lang="en-US" dirty="0"/>
          </a:p>
        </p:txBody>
      </p:sp>
    </p:spTree>
    <p:extLst>
      <p:ext uri="{BB962C8B-B14F-4D97-AF65-F5344CB8AC3E}">
        <p14:creationId xmlns:p14="http://schemas.microsoft.com/office/powerpoint/2010/main" val="70404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5</a:t>
            </a:fld>
            <a:endParaRPr lang="en-US" dirty="0"/>
          </a:p>
        </p:txBody>
      </p:sp>
    </p:spTree>
    <p:extLst>
      <p:ext uri="{BB962C8B-B14F-4D97-AF65-F5344CB8AC3E}">
        <p14:creationId xmlns:p14="http://schemas.microsoft.com/office/powerpoint/2010/main" val="345423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6</a:t>
            </a:fld>
            <a:endParaRPr lang="en-US" dirty="0"/>
          </a:p>
        </p:txBody>
      </p:sp>
    </p:spTree>
    <p:extLst>
      <p:ext uri="{BB962C8B-B14F-4D97-AF65-F5344CB8AC3E}">
        <p14:creationId xmlns:p14="http://schemas.microsoft.com/office/powerpoint/2010/main" val="115856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7</a:t>
            </a:fld>
            <a:endParaRPr lang="en-US" dirty="0"/>
          </a:p>
        </p:txBody>
      </p:sp>
    </p:spTree>
    <p:extLst>
      <p:ext uri="{BB962C8B-B14F-4D97-AF65-F5344CB8AC3E}">
        <p14:creationId xmlns:p14="http://schemas.microsoft.com/office/powerpoint/2010/main" val="96400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8</a:t>
            </a:fld>
            <a:endParaRPr lang="en-US" dirty="0"/>
          </a:p>
        </p:txBody>
      </p:sp>
    </p:spTree>
    <p:extLst>
      <p:ext uri="{BB962C8B-B14F-4D97-AF65-F5344CB8AC3E}">
        <p14:creationId xmlns:p14="http://schemas.microsoft.com/office/powerpoint/2010/main" val="53387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9</a:t>
            </a:fld>
            <a:endParaRPr lang="en-US" dirty="0"/>
          </a:p>
        </p:txBody>
      </p:sp>
    </p:spTree>
    <p:extLst>
      <p:ext uri="{BB962C8B-B14F-4D97-AF65-F5344CB8AC3E}">
        <p14:creationId xmlns:p14="http://schemas.microsoft.com/office/powerpoint/2010/main" val="3121684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a:prstGeom prst="rect">
            <a:avLst/>
          </a:prstGeom>
        </p:spPr>
        <p:txBody>
          <a:bodyPr/>
          <a:lstStyle>
            <a:lvl1pPr algn="ctr">
              <a:defRPr/>
            </a:lvl1pPr>
          </a:lstStyle>
          <a:p>
            <a:fld id="{6BA6D896-E1CD-4198-B852-D6590D56DF76}" type="slidenum">
              <a:rPr lang="en-GB" smtClean="0"/>
              <a:pPr/>
              <a:t>‹#›</a:t>
            </a:fld>
            <a:endParaRPr lang="en-GB" dirty="0"/>
          </a:p>
        </p:txBody>
      </p:sp>
      <p:sp>
        <p:nvSpPr>
          <p:cNvPr id="7" name="TextBox 6">
            <a:extLst>
              <a:ext uri="{FF2B5EF4-FFF2-40B4-BE49-F238E27FC236}">
                <a16:creationId xmlns:a16="http://schemas.microsoft.com/office/drawing/2014/main" id="{7FFEC3FD-791D-470A-AA36-9522E58E9FED}"/>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54593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587004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pic>
        <p:nvPicPr>
          <p:cNvPr id="5" name="Picture 4">
            <a:extLst>
              <a:ext uri="{FF2B5EF4-FFF2-40B4-BE49-F238E27FC236}">
                <a16:creationId xmlns:a16="http://schemas.microsoft.com/office/drawing/2014/main" id="{27B22C2D-5F72-40FA-9AA4-117107DE43A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4" r:id="rId1"/>
    <p:sldLayoutId id="2147483670" r:id="rId2"/>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aul.darby@justice.gov.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ntranet.noms.gsi.gov.uk/news-and-updates/news/new-nps-smarter-working-strateg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elcome-hub.hmppsintranet.org.uk/my-work/my-workplace-and-technology/snapshot-estat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elcome-hub.hmppsintranet.org.uk/my-work/my-service/sentence-management-em/snapshot-sentence-manage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NEIP@justice.gov.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quip-portal.rocstac.com/CtrlWebIsapi.dll?__id=webMyTopics.searchOne&amp;k=3335&amp;as_sfid=AAAAAAW4gqWzZE6HQZeZLzTInb5psLF_lNtrdmCSNVYg6FhHbCe2CCiI3kBnyt3drf6bwWI96CjaERzW7f6uREQxkD-QdKHi04HGrn7NnSvGvxAW97NAEwzZg0QechWBIV6y8lg%3D&amp;as_fid=2342c8eebf9fe39dbe67d66962a92bcc3ee6641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quip-portal.rocstac.com/CtrlWebIsapi.dll?__id=webMyTopics.searchOne&amp;k=3335&amp;as_sfid=AAAAAAW4gqWzZE6HQZeZLzTInb5psLF_lNtrdmCSNVYg6FhHbCe2CCiI3kBnyt3drf6bwWI96CjaERzW7f6uREQxkD-QdKHi04HGrn7NnSvGvxAW97NAEwzZg0QechWBIV6y8lg%3D&amp;as_fid=2342c8eebf9fe39dbe67d66962a92bcc3ee6641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eams.microsoft.com/l/meetup-join/19%3ameeting_ZTJiZTFkM2ItMzc4My00NDQxLWExNDEtYzQyN2UzOTFkZmRh%40thread.v2/0?context=%7b%22Tid%22%3a%22c6874728-71e6-41fe-a9e1-2e8c36776ad8%22%2c%22Oid%22%3a%22a7b614ad-a8e8-43ce-aff2-c792e1d2d88a%22%2c%22IsBroadcastMeeting%22%3atrue%7d&amp;btype=a&amp;role=a" TargetMode="External"/><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hmpps.myhub.sscl.com/hr-and-pay/working-here-staff-working-here/competency-based-pay-progression-framework-cbf-nps" TargetMode="External"/><Relationship Id="rId4" Type="http://schemas.openxmlformats.org/officeDocument/2006/relationships/hyperlink" Target="https://welcome-hub.hmppsintranet.org.uk/my-work/my-pay-and-benif/competency-based-framewor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lcome-hub.hmppsintranet.org.uk/my-work/my-service/sentence-management-em/create-and-vary-a-licence-cvl-servi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ocs.google.com/forms/d/e/1FAIpQLSet9Hj4MoaLqCOrtJvi8GSr2rFV1HwpPL7TBTQWxFM4sF0Xzg/viewfor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elcome-hub.hmppsintranet.org.uk/2022/03/28/new-learning-managing-violence-aggression-in-the-workplac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hmpps-child-safeguarding-policy-framewor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national.delivery.team@justice.gov.uk" TargetMode="External"/><Relationship Id="rId4" Type="http://schemas.openxmlformats.org/officeDocument/2006/relationships/hyperlink" Target="https://mydevelopment.org.uk/enrol/index.php?id=395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ydevelopment.org.uk/course/index.php?categoryid=155" TargetMode="External"/><Relationship Id="rId7" Type="http://schemas.openxmlformats.org/officeDocument/2006/relationships/hyperlink" Target="https://welcome-hub.hmppsintranet.org.uk/draft-seeds2-for-manager-when-do-you-need-to-complet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elcome-hub.hmppsintranet.org.uk/my-work/my-performance-learning-and-development/learning-courses/regional-probation-learning-leads/" TargetMode="External"/><Relationship Id="rId5" Type="http://schemas.openxmlformats.org/officeDocument/2006/relationships/hyperlink" Target="https://welcome-hub.hmppsintranet.org.uk/2022/03/23/new-me-mot-complete-consent-disclaimer-first/" TargetMode="External"/><Relationship Id="rId4" Type="http://schemas.openxmlformats.org/officeDocument/2006/relationships/hyperlink" Target="https://mydevelopment.org.uk/course/view.php?id=950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mppsinsights.co.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hmppsintranet.org.uk/video/insights22/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quip-portal.rocstac.com/CtrlWebIsapi.dll/?__id=docDetails.showDoc&amp;doc=12E7AB9998A64D1F971292D8406BA346&amp;dpt=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equip-portal.rocstac.com/CtrlWebIsapi.dll/?__id=webDiagram.show&amp;map=0%3AFF2D8D3F16B44268B814F7F8177A16F7&amp;dgm=3E951D8DAC3F43F98C773E8CD17592F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elcome-hub.hmppsintranet.org.uk/my-work/my-service/supporting-victims/snapshot-victim-servi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elcome-hub.hmppsintranet.org.uk/2022/03/25/ukraine-information-pa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elcome-hub.hmppsintranet.org.uk/my-work/prioritising-probation/#toggle-id-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elcome-hub.hmppsintranet.org.uk/my-work/my-performance-learning-and-development/developing-your-career-in-the-probation-service/different-routes-to-become-a-pqip/vetting-proces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MoJ-recruitment-vetting-enquiries@gov.sscl.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quip-portal.rocstac.com/CtrlWebIsapi.dll/?__id=docDetails.showDoc&amp;doc=4856AFA9CE69478CB2E1BF096C124F73&amp;dpt=1&amp;download=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hmppsintranet.org.uk/uploads/estates-key-principles-design-guide.pdf"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Presenter’s notes</a:t>
            </a:r>
          </a:p>
        </p:txBody>
      </p:sp>
      <p:sp>
        <p:nvSpPr>
          <p:cNvPr id="5" name="Content Placeholder 2">
            <a:extLst>
              <a:ext uri="{FF2B5EF4-FFF2-40B4-BE49-F238E27FC236}">
                <a16:creationId xmlns:a16="http://schemas.microsoft.com/office/drawing/2014/main" id="{AEF137A9-75AB-4BC1-B232-AF0B02A6B7AF}"/>
              </a:ext>
            </a:extLst>
          </p:cNvPr>
          <p:cNvSpPr>
            <a:spLocks noGrp="1"/>
          </p:cNvSpPr>
          <p:nvPr>
            <p:ph idx="1"/>
          </p:nvPr>
        </p:nvSpPr>
        <p:spPr>
          <a:xfrm>
            <a:off x="439201" y="1203582"/>
            <a:ext cx="10742400" cy="4616647"/>
          </a:xfrm>
        </p:spPr>
        <p:txBody>
          <a:bodyPr/>
          <a:lstStyle/>
          <a:p>
            <a:pPr marL="285750" lvl="0" indent="-285750">
              <a:buFont typeface="Arial" panose="020B0604020202020204" pitchFamily="34" charset="0"/>
              <a:buChar char="•"/>
            </a:pPr>
            <a:r>
              <a:rPr lang="en-GB" sz="1800" dirty="0">
                <a:latin typeface="+mn-lt"/>
              </a:rPr>
              <a:t>The </a:t>
            </a:r>
            <a:r>
              <a:rPr lang="en-GB" sz="1800" b="1" dirty="0">
                <a:latin typeface="+mn-lt"/>
              </a:rPr>
              <a:t>April Regional Team Briefing </a:t>
            </a:r>
            <a:r>
              <a:rPr lang="en-GB" sz="1800" dirty="0">
                <a:latin typeface="+mn-lt"/>
              </a:rPr>
              <a:t>is attached</a:t>
            </a:r>
          </a:p>
          <a:p>
            <a:pPr marL="285750" lvl="0" indent="-285750">
              <a:buFont typeface="Arial" panose="020B0604020202020204" pitchFamily="34" charset="0"/>
              <a:buChar char="•"/>
            </a:pPr>
            <a:r>
              <a:rPr lang="en-GB" sz="1800" dirty="0">
                <a:latin typeface="+mn-lt"/>
              </a:rPr>
              <a:t>The PCET* team work with Probation Programmes workstream design leads to consolidate several communication products into one monthly cascade deck, to </a:t>
            </a:r>
            <a:r>
              <a:rPr lang="en-GB" sz="1800" b="1" dirty="0">
                <a:latin typeface="+mn-lt"/>
              </a:rPr>
              <a:t>support clear and consistent communication with our staff in all regions, roles and functions</a:t>
            </a:r>
          </a:p>
          <a:p>
            <a:pPr marL="285750" lvl="0" indent="-285750">
              <a:buFont typeface="Arial" panose="020B0604020202020204" pitchFamily="34" charset="0"/>
              <a:buChar char="•"/>
            </a:pPr>
            <a:r>
              <a:rPr lang="en-GB" sz="1800" dirty="0">
                <a:latin typeface="+mn-lt"/>
              </a:rPr>
              <a:t>These packs have been </a:t>
            </a:r>
            <a:r>
              <a:rPr lang="en-GB" sz="1800" b="1" dirty="0">
                <a:latin typeface="+mn-lt"/>
              </a:rPr>
              <a:t>designed as a prompt to support you </a:t>
            </a:r>
            <a:r>
              <a:rPr lang="en-GB" sz="1800" dirty="0">
                <a:latin typeface="+mn-lt"/>
              </a:rPr>
              <a:t>and your management teams in communicating updates and changes </a:t>
            </a:r>
            <a:r>
              <a:rPr lang="en-GB" sz="1800" b="1" dirty="0">
                <a:latin typeface="+mn-lt"/>
              </a:rPr>
              <a:t>in team meetings/events</a:t>
            </a:r>
            <a:r>
              <a:rPr lang="en-GB" sz="1800" dirty="0">
                <a:latin typeface="+mn-lt"/>
              </a:rPr>
              <a:t> over the next month</a:t>
            </a:r>
          </a:p>
          <a:p>
            <a:pPr marL="285750" lvl="0" indent="-285750">
              <a:buFont typeface="Arial" panose="020B0604020202020204" pitchFamily="34" charset="0"/>
              <a:buChar char="•"/>
            </a:pPr>
            <a:r>
              <a:rPr lang="en-GB" sz="1800" dirty="0">
                <a:latin typeface="+mn-lt"/>
              </a:rPr>
              <a:t>In line with our </a:t>
            </a:r>
            <a:r>
              <a:rPr lang="en-GB" sz="1800" b="1" dirty="0">
                <a:latin typeface="+mn-lt"/>
              </a:rPr>
              <a:t>Fixed, Flexible, Free </a:t>
            </a:r>
            <a:r>
              <a:rPr lang="en-GB" sz="1800" dirty="0">
                <a:latin typeface="+mn-lt"/>
              </a:rPr>
              <a:t>model, this deck includes sections for you to add in your team or region specific information.</a:t>
            </a:r>
            <a:endParaRPr lang="en-GB" sz="1800" b="1" dirty="0">
              <a:latin typeface="+mn-lt"/>
            </a:endParaRPr>
          </a:p>
          <a:p>
            <a:pPr marL="285750" lvl="0" indent="-285750">
              <a:buFont typeface="Arial" panose="020B0604020202020204" pitchFamily="34" charset="0"/>
              <a:buChar char="•"/>
            </a:pPr>
            <a:r>
              <a:rPr lang="en-GB" sz="1800" dirty="0">
                <a:latin typeface="+mn-lt"/>
              </a:rPr>
              <a:t>Please do also </a:t>
            </a:r>
            <a:r>
              <a:rPr lang="en-GB" sz="1800" b="1" dirty="0">
                <a:latin typeface="+mn-lt"/>
              </a:rPr>
              <a:t>use the content in your regional communications channels as you feel appropriate</a:t>
            </a:r>
            <a:endParaRPr lang="en-GB" sz="1800" dirty="0">
              <a:latin typeface="+mn-lt"/>
            </a:endParaRPr>
          </a:p>
          <a:p>
            <a:pPr marL="285750" lvl="0" indent="-285750">
              <a:buFont typeface="Arial" panose="020B0604020202020204" pitchFamily="34" charset="0"/>
              <a:buChar char="•"/>
            </a:pPr>
            <a:r>
              <a:rPr lang="en-GB" sz="1800" dirty="0">
                <a:latin typeface="+mn-lt"/>
              </a:rPr>
              <a:t>Your </a:t>
            </a:r>
            <a:r>
              <a:rPr lang="en-GB" sz="1800" b="1" dirty="0">
                <a:latin typeface="+mn-lt"/>
              </a:rPr>
              <a:t>feedback on design, content, language</a:t>
            </a:r>
            <a:r>
              <a:rPr lang="en-GB" sz="1800" dirty="0">
                <a:latin typeface="+mn-lt"/>
              </a:rPr>
              <a:t>, etc, is valued and welcome – please contact </a:t>
            </a:r>
            <a:r>
              <a:rPr lang="en-GB" sz="1800" u="sng" dirty="0">
                <a:latin typeface="+mn-lt"/>
                <a:hlinkClick r:id="rId3"/>
              </a:rPr>
              <a:t>paul.darby@justice.gov.uk</a:t>
            </a:r>
            <a:endParaRPr lang="en-GB" sz="1800" u="sng" dirty="0">
              <a:latin typeface="+mn-lt"/>
            </a:endParaRPr>
          </a:p>
          <a:p>
            <a:pPr algn="ctr"/>
            <a:endParaRPr lang="en-GB" sz="2000" b="1" dirty="0">
              <a:solidFill>
                <a:srgbClr val="00B0F0"/>
              </a:solidFill>
            </a:endParaRPr>
          </a:p>
          <a:p>
            <a:pPr algn="ctr"/>
            <a:r>
              <a:rPr lang="en-GB" sz="2000" b="1" dirty="0">
                <a:solidFill>
                  <a:schemeClr val="accent1"/>
                </a:solidFill>
              </a:rPr>
              <a:t>Please delete this slide before you present this deck to your team – thank you</a:t>
            </a:r>
          </a:p>
        </p:txBody>
      </p:sp>
      <p:sp>
        <p:nvSpPr>
          <p:cNvPr id="3" name="Rectangle 2">
            <a:extLst>
              <a:ext uri="{FF2B5EF4-FFF2-40B4-BE49-F238E27FC236}">
                <a16:creationId xmlns:a16="http://schemas.microsoft.com/office/drawing/2014/main" id="{A867173B-C619-46E4-B52E-64D0E0AD789B}"/>
              </a:ext>
            </a:extLst>
          </p:cNvPr>
          <p:cNvSpPr/>
          <p:nvPr/>
        </p:nvSpPr>
        <p:spPr>
          <a:xfrm>
            <a:off x="439201" y="5979886"/>
            <a:ext cx="6919542" cy="523220"/>
          </a:xfrm>
          <a:prstGeom prst="rect">
            <a:avLst/>
          </a:prstGeom>
        </p:spPr>
        <p:txBody>
          <a:bodyPr wrap="square">
            <a:spAutoFit/>
          </a:bodyPr>
          <a:lstStyle/>
          <a:p>
            <a:r>
              <a:rPr lang="en-GB" sz="1400" i="1" dirty="0"/>
              <a:t>* Portfolio Communication and Engagement Team formerly Communication, Engagement and Marketing Team (CEM)</a:t>
            </a:r>
          </a:p>
        </p:txBody>
      </p:sp>
    </p:spTree>
    <p:extLst>
      <p:ext uri="{BB962C8B-B14F-4D97-AF65-F5344CB8AC3E}">
        <p14:creationId xmlns:p14="http://schemas.microsoft.com/office/powerpoint/2010/main" val="256103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95BA-7DBC-440E-87CD-15D4B10E963B}"/>
              </a:ext>
            </a:extLst>
          </p:cNvPr>
          <p:cNvSpPr>
            <a:spLocks noGrp="1"/>
          </p:cNvSpPr>
          <p:nvPr>
            <p:ph type="title"/>
          </p:nvPr>
        </p:nvSpPr>
        <p:spPr>
          <a:xfrm>
            <a:off x="277256" y="0"/>
            <a:ext cx="11306750" cy="1325563"/>
          </a:xfrm>
        </p:spPr>
        <p:txBody>
          <a:bodyPr/>
          <a:lstStyle/>
          <a:p>
            <a:r>
              <a:rPr lang="en-GB" dirty="0"/>
              <a:t>Estates – The National Picture</a:t>
            </a:r>
          </a:p>
        </p:txBody>
      </p:sp>
      <p:sp>
        <p:nvSpPr>
          <p:cNvPr id="11" name="Rectangle 10">
            <a:extLst>
              <a:ext uri="{FF2B5EF4-FFF2-40B4-BE49-F238E27FC236}">
                <a16:creationId xmlns:a16="http://schemas.microsoft.com/office/drawing/2014/main" id="{3FEC8A4E-89FB-4DE6-964B-C9150F06946E}"/>
              </a:ext>
            </a:extLst>
          </p:cNvPr>
          <p:cNvSpPr/>
          <p:nvPr/>
        </p:nvSpPr>
        <p:spPr>
          <a:xfrm>
            <a:off x="277256" y="990699"/>
            <a:ext cx="8257144" cy="2862322"/>
          </a:xfrm>
          <a:prstGeom prst="rect">
            <a:avLst/>
          </a:prstGeom>
        </p:spPr>
        <p:txBody>
          <a:bodyPr wrap="square">
            <a:spAutoFit/>
          </a:bodyPr>
          <a:lstStyle/>
          <a:p>
            <a:pPr marL="285750" indent="-285750">
              <a:buFont typeface="Arial" panose="020B0604020202020204" pitchFamily="34" charset="0"/>
              <a:buChar char="•"/>
            </a:pPr>
            <a:r>
              <a:rPr lang="en-GB" dirty="0"/>
              <a:t>In the first two years of our strategy, </a:t>
            </a:r>
            <a:r>
              <a:rPr lang="en-GB" b="1" dirty="0"/>
              <a:t>over £60m has been invested </a:t>
            </a:r>
            <a:r>
              <a:rPr lang="en-GB" dirty="0"/>
              <a:t>to upgrade our buildings.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Following completion of our Year 2 projects, the Estates Team will have delivered </a:t>
            </a:r>
            <a:r>
              <a:rPr lang="en-GB" b="1" dirty="0"/>
              <a:t>22 new properties</a:t>
            </a:r>
            <a:r>
              <a:rPr lang="en-GB" dirty="0"/>
              <a:t>, significantly </a:t>
            </a:r>
            <a:r>
              <a:rPr lang="en-GB" b="1" dirty="0"/>
              <a:t>refurbished 36 sites</a:t>
            </a:r>
            <a:r>
              <a:rPr lang="en-GB" dirty="0"/>
              <a:t>, carried </a:t>
            </a:r>
            <a:r>
              <a:rPr lang="en-GB" b="1" dirty="0"/>
              <a:t>out 36 </a:t>
            </a:r>
            <a:r>
              <a:rPr lang="en-GB" b="1" u="sng" dirty="0">
                <a:hlinkClick r:id="rId3"/>
              </a:rPr>
              <a:t>Smarter Working</a:t>
            </a:r>
            <a:r>
              <a:rPr lang="en-GB" b="1" dirty="0"/>
              <a:t> projects </a:t>
            </a:r>
            <a:r>
              <a:rPr lang="en-GB" dirty="0"/>
              <a:t>and addressed backlog </a:t>
            </a:r>
            <a:r>
              <a:rPr lang="en-GB" b="1" dirty="0"/>
              <a:t>maintenance works at over 100 properties</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Years 3 and 4 of the strategy we will </a:t>
            </a:r>
            <a:r>
              <a:rPr lang="en-GB" b="1" dirty="0"/>
              <a:t>invest a further £39m </a:t>
            </a:r>
            <a:r>
              <a:rPr lang="en-GB" dirty="0"/>
              <a:t>in our estate.</a:t>
            </a:r>
          </a:p>
          <a:p>
            <a:pPr marL="285750" indent="-285750">
              <a:buFont typeface="Arial" panose="020B0604020202020204" pitchFamily="34" charset="0"/>
              <a:buChar char="•"/>
            </a:pPr>
            <a:endParaRPr lang="en-GB" dirty="0"/>
          </a:p>
        </p:txBody>
      </p:sp>
      <p:pic>
        <p:nvPicPr>
          <p:cNvPr id="6" name="Picture 4">
            <a:extLst>
              <a:ext uri="{FF2B5EF4-FFF2-40B4-BE49-F238E27FC236}">
                <a16:creationId xmlns:a16="http://schemas.microsoft.com/office/drawing/2014/main" id="{7F34183E-9A30-4359-83E4-ADAB78B42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1" y="1247580"/>
            <a:ext cx="3657599" cy="1981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093A3C0-7E3B-4894-AF3A-BDE40CA7A1A8}"/>
              </a:ext>
            </a:extLst>
          </p:cNvPr>
          <p:cNvSpPr/>
          <p:nvPr/>
        </p:nvSpPr>
        <p:spPr>
          <a:xfrm>
            <a:off x="277256" y="3628571"/>
            <a:ext cx="11914743" cy="2881086"/>
          </a:xfrm>
          <a:prstGeom prst="rect">
            <a:avLst/>
          </a:prstGeom>
        </p:spPr>
        <p:txBody>
          <a:bodyPr wrap="square">
            <a:spAutoFit/>
          </a:bodyPr>
          <a:lstStyle/>
          <a:p>
            <a:pPr marL="285750" indent="-285750">
              <a:buFont typeface="Arial" panose="020B0604020202020204" pitchFamily="34" charset="0"/>
              <a:buChar char="•"/>
            </a:pPr>
            <a:r>
              <a:rPr lang="en-GB" b="1" dirty="0"/>
              <a:t>Up to 15 new properties and 7 refurbishments </a:t>
            </a:r>
            <a:r>
              <a:rPr lang="en-GB" dirty="0"/>
              <a:t>are planned for delivery in April 2022 – April 2023, with security upgrades included at each site to facilitate mixed caseloads.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Over the coming months we will also </a:t>
            </a:r>
            <a:r>
              <a:rPr lang="en-GB" b="1" dirty="0"/>
              <a:t>complete the remaining Smarter Working initiatives </a:t>
            </a:r>
            <a:r>
              <a:rPr lang="en-GB" dirty="0"/>
              <a:t>that were approved in 2021/22 and undertake a </a:t>
            </a:r>
            <a:r>
              <a:rPr lang="en-GB" b="1" dirty="0"/>
              <a:t>further round of backlog maintenance activities</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Projects to be delivered in 2023-2024 </a:t>
            </a:r>
            <a:r>
              <a:rPr lang="en-GB" dirty="0"/>
              <a:t>will be confirmed towards the end of 2022-23.</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Estates Team continue to work with the </a:t>
            </a:r>
            <a:r>
              <a:rPr lang="en-GB" b="1" dirty="0"/>
              <a:t>Unpaid Work </a:t>
            </a:r>
            <a:r>
              <a:rPr lang="en-GB" dirty="0"/>
              <a:t>Team to support operational delivery, including assisting with the </a:t>
            </a:r>
            <a:r>
              <a:rPr lang="en-GB" b="1" dirty="0"/>
              <a:t>design of the Community Payback future operating model</a:t>
            </a:r>
            <a:r>
              <a:rPr lang="en-GB" dirty="0"/>
              <a:t>.</a:t>
            </a:r>
          </a:p>
        </p:txBody>
      </p:sp>
    </p:spTree>
    <p:extLst>
      <p:ext uri="{BB962C8B-B14F-4D97-AF65-F5344CB8AC3E}">
        <p14:creationId xmlns:p14="http://schemas.microsoft.com/office/powerpoint/2010/main" val="193598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95BA-7DBC-440E-87CD-15D4B10E963B}"/>
              </a:ext>
            </a:extLst>
          </p:cNvPr>
          <p:cNvSpPr>
            <a:spLocks noGrp="1"/>
          </p:cNvSpPr>
          <p:nvPr>
            <p:ph type="title"/>
          </p:nvPr>
        </p:nvSpPr>
        <p:spPr>
          <a:xfrm>
            <a:off x="277256" y="0"/>
            <a:ext cx="11306750" cy="1325563"/>
          </a:xfrm>
        </p:spPr>
        <p:txBody>
          <a:bodyPr/>
          <a:lstStyle/>
          <a:p>
            <a:r>
              <a:rPr lang="en-GB" dirty="0"/>
              <a:t>Estates – Your Region</a:t>
            </a:r>
          </a:p>
        </p:txBody>
      </p:sp>
      <p:sp>
        <p:nvSpPr>
          <p:cNvPr id="11" name="Rectangle 10">
            <a:extLst>
              <a:ext uri="{FF2B5EF4-FFF2-40B4-BE49-F238E27FC236}">
                <a16:creationId xmlns:a16="http://schemas.microsoft.com/office/drawing/2014/main" id="{3FEC8A4E-89FB-4DE6-964B-C9150F06946E}"/>
              </a:ext>
            </a:extLst>
          </p:cNvPr>
          <p:cNvSpPr/>
          <p:nvPr/>
        </p:nvSpPr>
        <p:spPr>
          <a:xfrm>
            <a:off x="260204" y="990699"/>
            <a:ext cx="8342088" cy="5078313"/>
          </a:xfrm>
          <a:prstGeom prst="rect">
            <a:avLst/>
          </a:prstGeom>
        </p:spPr>
        <p:txBody>
          <a:bodyPr wrap="square">
            <a:spAutoFit/>
          </a:bodyPr>
          <a:lstStyle/>
          <a:p>
            <a:r>
              <a:rPr lang="en-GB" b="1" dirty="0"/>
              <a:t>What’s Happening</a:t>
            </a:r>
          </a:p>
          <a:p>
            <a:endParaRPr lang="en-GB" b="1" dirty="0"/>
          </a:p>
          <a:p>
            <a:pPr marL="285750" indent="-285750">
              <a:buFont typeface="Arial" panose="020B0604020202020204" pitchFamily="34" charset="0"/>
              <a:buChar char="•"/>
            </a:pPr>
            <a:r>
              <a:rPr lang="en-GB" dirty="0">
                <a:highlight>
                  <a:srgbClr val="FFFF00"/>
                </a:highlight>
              </a:rPr>
              <a:t>Region to fill in - Projects completed in first years of strategy</a:t>
            </a:r>
          </a:p>
          <a:p>
            <a:pPr marL="285750" indent="-285750">
              <a:buFont typeface="Arial" panose="020B0604020202020204" pitchFamily="34" charset="0"/>
              <a:buChar char="•"/>
            </a:pPr>
            <a:endParaRPr lang="en-GB" dirty="0">
              <a:highlight>
                <a:srgbClr val="FFFF00"/>
              </a:highlight>
            </a:endParaRPr>
          </a:p>
          <a:p>
            <a:pPr marL="342900" indent="-342900">
              <a:buFont typeface="Arial" panose="020B0604020202020204" pitchFamily="34" charset="0"/>
              <a:buChar char="•"/>
            </a:pPr>
            <a:endParaRPr lang="en-GB" dirty="0">
              <a:highlight>
                <a:srgbClr val="FFFF00"/>
              </a:highlight>
            </a:endParaRPr>
          </a:p>
          <a:p>
            <a:pPr marL="285750" lvl="0" indent="-285750">
              <a:buFont typeface="Arial" panose="020B0604020202020204" pitchFamily="34" charset="0"/>
              <a:buChar char="•"/>
            </a:pPr>
            <a:r>
              <a:rPr lang="en-GB" dirty="0">
                <a:highlight>
                  <a:srgbClr val="FFFF00"/>
                </a:highlight>
              </a:rPr>
              <a:t>Region to fill in -  Projects underway that will be wrapping up in the next 6 months</a:t>
            </a:r>
          </a:p>
          <a:p>
            <a:pPr marL="285750" lvl="0" indent="-285750">
              <a:buFont typeface="Arial" panose="020B0604020202020204" pitchFamily="34" charset="0"/>
              <a:buChar char="•"/>
            </a:pPr>
            <a:endParaRPr lang="en-GB" dirty="0">
              <a:highlight>
                <a:srgbClr val="FFFF00"/>
              </a:highlight>
            </a:endParaRPr>
          </a:p>
          <a:p>
            <a:pPr marL="285750" lvl="0" indent="-285750">
              <a:buFont typeface="Arial" panose="020B0604020202020204" pitchFamily="34" charset="0"/>
              <a:buChar char="•"/>
            </a:pPr>
            <a:endParaRPr lang="en-GB" dirty="0">
              <a:highlight>
                <a:srgbClr val="FFFF00"/>
              </a:highlight>
            </a:endParaRPr>
          </a:p>
          <a:p>
            <a:pPr marL="285750" lvl="0" indent="-285750">
              <a:buFont typeface="Arial" panose="020B0604020202020204" pitchFamily="34" charset="0"/>
              <a:buChar char="•"/>
            </a:pPr>
            <a:r>
              <a:rPr lang="en-GB" dirty="0">
                <a:highlight>
                  <a:srgbClr val="FFFF00"/>
                </a:highlight>
              </a:rPr>
              <a:t>Region to fill in - Any additional projects for 2022/23</a:t>
            </a:r>
            <a:endParaRPr lang="en-GB" b="1" dirty="0"/>
          </a:p>
          <a:p>
            <a:endParaRPr lang="en-GB" b="1" dirty="0"/>
          </a:p>
          <a:p>
            <a:r>
              <a:rPr lang="en-GB" b="1" dirty="0"/>
              <a:t>Your region</a:t>
            </a:r>
          </a:p>
          <a:p>
            <a:pPr marL="285750" indent="-285750">
              <a:buFont typeface="Arial" panose="020B0604020202020204" pitchFamily="34" charset="0"/>
              <a:buChar char="•"/>
            </a:pPr>
            <a:r>
              <a:rPr lang="en-GB" dirty="0"/>
              <a:t>Please direct local office or regional Estates questions to your Estates Team or Business Strategy and Change Team contacts</a:t>
            </a:r>
          </a:p>
          <a:p>
            <a:endParaRPr lang="en-GB" dirty="0"/>
          </a:p>
          <a:p>
            <a:pPr marL="285750" indent="-285750">
              <a:buFont typeface="Arial" panose="020B0604020202020204" pitchFamily="34" charset="0"/>
              <a:buChar char="•"/>
            </a:pPr>
            <a:r>
              <a:rPr lang="en-GB" dirty="0"/>
              <a:t>Your leadership team and your regional Estates team will keep you informed about what all this means for your local office and region</a:t>
            </a:r>
          </a:p>
          <a:p>
            <a:endParaRPr lang="en-GB" b="1" dirty="0"/>
          </a:p>
        </p:txBody>
      </p:sp>
      <p:sp>
        <p:nvSpPr>
          <p:cNvPr id="12" name="Rectangle 11">
            <a:extLst>
              <a:ext uri="{FF2B5EF4-FFF2-40B4-BE49-F238E27FC236}">
                <a16:creationId xmlns:a16="http://schemas.microsoft.com/office/drawing/2014/main" id="{176BEE66-32EA-4955-9E07-5FF8B2D4B837}"/>
              </a:ext>
            </a:extLst>
          </p:cNvPr>
          <p:cNvSpPr/>
          <p:nvPr/>
        </p:nvSpPr>
        <p:spPr>
          <a:xfrm>
            <a:off x="8933030" y="990699"/>
            <a:ext cx="2981714" cy="1754326"/>
          </a:xfrm>
          <a:prstGeom prst="rect">
            <a:avLst/>
          </a:prstGeom>
          <a:ln>
            <a:solidFill>
              <a:schemeClr val="accent1"/>
            </a:solidFill>
          </a:ln>
        </p:spPr>
        <p:txBody>
          <a:bodyPr wrap="square">
            <a:spAutoFit/>
          </a:bodyPr>
          <a:lstStyle/>
          <a:p>
            <a:r>
              <a:rPr lang="en-GB" b="1" dirty="0"/>
              <a:t>Further information</a:t>
            </a:r>
          </a:p>
          <a:p>
            <a:endParaRPr lang="en-GB" dirty="0"/>
          </a:p>
          <a:p>
            <a:r>
              <a:rPr lang="en-GB" dirty="0"/>
              <a:t>Check out the </a:t>
            </a:r>
            <a:r>
              <a:rPr lang="en-GB" dirty="0">
                <a:hlinkClick r:id="rId3"/>
              </a:rPr>
              <a:t>Estates and Facilities Management section</a:t>
            </a:r>
            <a:r>
              <a:rPr lang="en-GB" dirty="0"/>
              <a:t> on the Probation Hub</a:t>
            </a:r>
          </a:p>
        </p:txBody>
      </p:sp>
    </p:spTree>
    <p:extLst>
      <p:ext uri="{BB962C8B-B14F-4D97-AF65-F5344CB8AC3E}">
        <p14:creationId xmlns:p14="http://schemas.microsoft.com/office/powerpoint/2010/main" val="83894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95BA-7DBC-440E-87CD-15D4B10E963B}"/>
              </a:ext>
            </a:extLst>
          </p:cNvPr>
          <p:cNvSpPr>
            <a:spLocks noGrp="1"/>
          </p:cNvSpPr>
          <p:nvPr>
            <p:ph type="title"/>
          </p:nvPr>
        </p:nvSpPr>
        <p:spPr>
          <a:xfrm>
            <a:off x="277256" y="0"/>
            <a:ext cx="12132458" cy="1325563"/>
          </a:xfrm>
        </p:spPr>
        <p:txBody>
          <a:bodyPr/>
          <a:lstStyle/>
          <a:p>
            <a:r>
              <a:rPr lang="en-GB" dirty="0"/>
              <a:t>Approved Suite of Probation Practitioner Toolkits (ASPPT) </a:t>
            </a:r>
            <a:br>
              <a:rPr lang="en-GB" dirty="0"/>
            </a:br>
            <a:r>
              <a:rPr lang="en-GB" dirty="0"/>
              <a:t>Update April 2022</a:t>
            </a:r>
          </a:p>
        </p:txBody>
      </p:sp>
      <p:sp>
        <p:nvSpPr>
          <p:cNvPr id="11" name="Rectangle 10">
            <a:extLst>
              <a:ext uri="{FF2B5EF4-FFF2-40B4-BE49-F238E27FC236}">
                <a16:creationId xmlns:a16="http://schemas.microsoft.com/office/drawing/2014/main" id="{3FEC8A4E-89FB-4DE6-964B-C9150F06946E}"/>
              </a:ext>
            </a:extLst>
          </p:cNvPr>
          <p:cNvSpPr/>
          <p:nvPr/>
        </p:nvSpPr>
        <p:spPr>
          <a:xfrm>
            <a:off x="407884" y="1150932"/>
            <a:ext cx="8286173" cy="5539978"/>
          </a:xfrm>
          <a:prstGeom prst="rect">
            <a:avLst/>
          </a:prstGeom>
        </p:spPr>
        <p:txBody>
          <a:bodyPr wrap="square">
            <a:spAutoFit/>
          </a:bodyPr>
          <a:lstStyle/>
          <a:p>
            <a:pPr marL="342900" indent="-342900">
              <a:buFont typeface="Arial" panose="020B0604020202020204" pitchFamily="34" charset="0"/>
              <a:buChar char="•"/>
            </a:pPr>
            <a:r>
              <a:rPr lang="en-GB" sz="1600" b="1" dirty="0"/>
              <a:t>The National Effective Intervention Panel </a:t>
            </a:r>
            <a:r>
              <a:rPr lang="en-GB" sz="1600" dirty="0"/>
              <a:t>concluded ASPPT approvals in January 2022</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The panel approved a further 4 toolkits </a:t>
            </a:r>
            <a:r>
              <a:rPr lang="en-GB" sz="1600" b="1" dirty="0"/>
              <a:t>First Steps to Change (women), Moving On, Creating Positive Connections and Responsibly Aware</a:t>
            </a:r>
            <a:r>
              <a:rPr lang="en-GB" sz="1600" dirty="0"/>
              <a:t> (refer to next slide for further details)</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These Toolkits will be </a:t>
            </a:r>
            <a:r>
              <a:rPr lang="en-GB" sz="1600" b="1" dirty="0"/>
              <a:t>available from 25</a:t>
            </a:r>
            <a:r>
              <a:rPr lang="en-GB" sz="1600" b="1" baseline="30000" dirty="0"/>
              <a:t>th</a:t>
            </a:r>
            <a:r>
              <a:rPr lang="en-GB" sz="1600" b="1" dirty="0"/>
              <a:t> April 2022 (</a:t>
            </a:r>
            <a:r>
              <a:rPr lang="en-GB" sz="1600" dirty="0"/>
              <a:t>represented on the EPF Tool and each have specific Ndelius NSIs for recording)</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Additional </a:t>
            </a:r>
            <a:r>
              <a:rPr lang="en-GB" sz="1600" b="1" dirty="0"/>
              <a:t>guidance </a:t>
            </a:r>
            <a:r>
              <a:rPr lang="en-GB" sz="1600" dirty="0"/>
              <a:t>and a </a:t>
            </a:r>
            <a:r>
              <a:rPr lang="en-GB" sz="1600" b="1" dirty="0"/>
              <a:t>ASPPT briefing video </a:t>
            </a:r>
            <a:r>
              <a:rPr lang="en-GB" sz="1600" dirty="0"/>
              <a:t>will also be available to support the implementation of the now completed suite from 25</a:t>
            </a:r>
            <a:r>
              <a:rPr lang="en-GB" sz="1600" baseline="30000" dirty="0"/>
              <a:t>th</a:t>
            </a:r>
            <a:r>
              <a:rPr lang="en-GB" sz="1600" dirty="0"/>
              <a:t> of April 2022.</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No new toolkits are planned for development for the foreseeable future with resource focussed on implementation and promotion and undertaking of a ASPPT Implementation Review during 2022. </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solidFill>
                  <a:schemeClr val="dk1"/>
                </a:solidFill>
                <a:ea typeface="Roboto"/>
              </a:rPr>
              <a:t>Check out the </a:t>
            </a:r>
            <a:r>
              <a:rPr lang="en-GB" sz="1600" dirty="0">
                <a:solidFill>
                  <a:schemeClr val="dk1"/>
                </a:solidFill>
                <a:ea typeface="Roboto"/>
                <a:hlinkClick r:id="rId3"/>
              </a:rPr>
              <a:t>ASPPT Probation Hub </a:t>
            </a:r>
            <a:r>
              <a:rPr lang="en-GB" sz="1600" dirty="0">
                <a:solidFill>
                  <a:schemeClr val="dk1"/>
                </a:solidFill>
                <a:ea typeface="Roboto"/>
              </a:rPr>
              <a:t>page for a summary. Full </a:t>
            </a:r>
            <a:r>
              <a:rPr lang="en-GB" sz="1600" b="1" dirty="0">
                <a:solidFill>
                  <a:schemeClr val="dk1"/>
                </a:solidFill>
                <a:ea typeface="Roboto"/>
              </a:rPr>
              <a:t>information and guidance </a:t>
            </a:r>
            <a:r>
              <a:rPr lang="en-GB" sz="1600" dirty="0">
                <a:solidFill>
                  <a:schemeClr val="dk1"/>
                </a:solidFill>
                <a:ea typeface="Roboto"/>
              </a:rPr>
              <a:t>is available and homed in </a:t>
            </a:r>
            <a:r>
              <a:rPr lang="en-GB" sz="1600" b="1" dirty="0">
                <a:solidFill>
                  <a:schemeClr val="dk1"/>
                </a:solidFill>
                <a:ea typeface="Roboto"/>
              </a:rPr>
              <a:t>EQuiP.  </a:t>
            </a:r>
          </a:p>
          <a:p>
            <a:pPr marL="342900" indent="-342900">
              <a:buFont typeface="Arial" panose="020B0604020202020204" pitchFamily="34" charset="0"/>
              <a:buChar char="•"/>
            </a:pPr>
            <a:endParaRPr lang="en-GB" sz="1600" b="1" dirty="0">
              <a:solidFill>
                <a:schemeClr val="dk1"/>
              </a:solidFill>
              <a:ea typeface="Roboto"/>
            </a:endParaRPr>
          </a:p>
          <a:p>
            <a:pPr marL="342900" indent="-342900">
              <a:buFont typeface="Arial" panose="020B0604020202020204" pitchFamily="34" charset="0"/>
              <a:buChar char="•"/>
            </a:pPr>
            <a:r>
              <a:rPr lang="en-GB" sz="1600" dirty="0">
                <a:solidFill>
                  <a:schemeClr val="dk1"/>
                </a:solidFill>
                <a:ea typeface="Roboto"/>
              </a:rPr>
              <a:t>All </a:t>
            </a:r>
            <a:r>
              <a:rPr lang="en-GB" sz="1600" b="1" dirty="0">
                <a:solidFill>
                  <a:schemeClr val="dk1"/>
                </a:solidFill>
                <a:ea typeface="Roboto"/>
              </a:rPr>
              <a:t>queries and feedback should</a:t>
            </a:r>
            <a:r>
              <a:rPr lang="en-GB" sz="1600" dirty="0">
                <a:solidFill>
                  <a:schemeClr val="dk1"/>
                </a:solidFill>
                <a:ea typeface="Roboto"/>
              </a:rPr>
              <a:t> to be directed to </a:t>
            </a:r>
            <a:r>
              <a:rPr lang="en-GB" sz="1600" dirty="0">
                <a:solidFill>
                  <a:schemeClr val="dk1"/>
                </a:solidFill>
                <a:ea typeface="Roboto"/>
                <a:cs typeface="Roboto"/>
                <a:sym typeface="Roboto"/>
                <a:hlinkClick r:id="rId4"/>
              </a:rPr>
              <a:t>NEIP@justice.gov.uk</a:t>
            </a:r>
            <a:r>
              <a:rPr lang="en-GB" sz="1600" dirty="0">
                <a:solidFill>
                  <a:schemeClr val="dk1"/>
                </a:solidFill>
                <a:ea typeface="Roboto"/>
                <a:cs typeface="Roboto"/>
                <a:sym typeface="Roboto"/>
              </a:rPr>
              <a:t> </a:t>
            </a:r>
            <a:endParaRPr lang="en-GB" sz="1600" dirty="0">
              <a:solidFill>
                <a:schemeClr val="dk1"/>
              </a:solidFill>
              <a:ea typeface="Roboto"/>
            </a:endParaRPr>
          </a:p>
          <a:p>
            <a:endParaRPr lang="en-GB" dirty="0"/>
          </a:p>
        </p:txBody>
      </p:sp>
      <p:sp>
        <p:nvSpPr>
          <p:cNvPr id="8" name="Rectangle 7">
            <a:extLst>
              <a:ext uri="{FF2B5EF4-FFF2-40B4-BE49-F238E27FC236}">
                <a16:creationId xmlns:a16="http://schemas.microsoft.com/office/drawing/2014/main" id="{64DC3513-C9BE-4BF5-B9F8-3C4225313AD5}"/>
              </a:ext>
            </a:extLst>
          </p:cNvPr>
          <p:cNvSpPr/>
          <p:nvPr/>
        </p:nvSpPr>
        <p:spPr>
          <a:xfrm>
            <a:off x="9146948" y="1167187"/>
            <a:ext cx="2809875" cy="4616648"/>
          </a:xfrm>
          <a:prstGeom prst="rect">
            <a:avLst/>
          </a:prstGeom>
          <a:solidFill>
            <a:schemeClr val="accent1">
              <a:lumMod val="20000"/>
              <a:lumOff val="80000"/>
            </a:schemeClr>
          </a:solidFill>
        </p:spPr>
        <p:txBody>
          <a:bodyPr wrap="square">
            <a:spAutoFit/>
          </a:bodyPr>
          <a:lstStyle/>
          <a:p>
            <a:r>
              <a:rPr lang="en-GB" sz="1600" b="1" dirty="0">
                <a:ea typeface="Calibri" panose="020F0502020204030204" pitchFamily="34" charset="0"/>
              </a:rPr>
              <a:t>Toolkit development</a:t>
            </a:r>
          </a:p>
          <a:p>
            <a:endParaRPr lang="en-GB" sz="1400" b="1" dirty="0">
              <a:ea typeface="Calibri" panose="020F0502020204030204" pitchFamily="34" charset="0"/>
            </a:endParaRPr>
          </a:p>
          <a:p>
            <a:pPr marL="285750" indent="-285750">
              <a:buFont typeface="Arial" panose="020B0604020202020204" pitchFamily="34" charset="0"/>
              <a:buChar char="•"/>
            </a:pPr>
            <a:r>
              <a:rPr lang="en-GB" sz="1400" dirty="0">
                <a:ea typeface="Calibri" panose="020F0502020204030204" pitchFamily="34" charset="0"/>
              </a:rPr>
              <a:t>All Toolkits are </a:t>
            </a:r>
            <a:r>
              <a:rPr lang="en-GB" sz="1400" b="1" dirty="0">
                <a:ea typeface="Calibri" panose="020F0502020204030204" pitchFamily="34" charset="0"/>
              </a:rPr>
              <a:t>National Effective Intervention Panel </a:t>
            </a:r>
            <a:r>
              <a:rPr lang="en-GB" sz="1400" dirty="0">
                <a:ea typeface="Calibri" panose="020F0502020204030204" pitchFamily="34" charset="0"/>
              </a:rPr>
              <a:t>approved and endorsed by </a:t>
            </a:r>
            <a:r>
              <a:rPr lang="en-GB" sz="1400" b="1" dirty="0">
                <a:ea typeface="Calibri" panose="020F0502020204030204" pitchFamily="34" charset="0"/>
              </a:rPr>
              <a:t>Accredited Programmes and Interventions Delivery Strategy Board.</a:t>
            </a:r>
          </a:p>
          <a:p>
            <a:pPr lvl="0">
              <a:spcAft>
                <a:spcPts val="0"/>
              </a:spcAft>
            </a:pPr>
            <a:endParaRPr lang="en-GB" sz="1400" dirty="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400" dirty="0"/>
              <a:t>Approved toolkit developers will </a:t>
            </a:r>
            <a:r>
              <a:rPr lang="en-GB" sz="1400" b="1" dirty="0"/>
              <a:t>maintain and improve materials </a:t>
            </a:r>
            <a:r>
              <a:rPr lang="en-GB" sz="1400" dirty="0"/>
              <a:t>as required to ensure they remain responsive to Practitioners needs and those of People on Probation.</a:t>
            </a:r>
          </a:p>
          <a:p>
            <a:pPr lvl="0"/>
            <a:endParaRPr lang="en-GB" sz="1400" dirty="0"/>
          </a:p>
          <a:p>
            <a:pPr marL="285750" lvl="0" indent="-285750">
              <a:buFont typeface="Arial" panose="020B0604020202020204" pitchFamily="34" charset="0"/>
              <a:buChar char="•"/>
            </a:pPr>
            <a:r>
              <a:rPr lang="en-GB" sz="1400" dirty="0"/>
              <a:t>New Toolkits to have </a:t>
            </a:r>
            <a:r>
              <a:rPr lang="en-GB" sz="1400" b="1" dirty="0"/>
              <a:t>branding</a:t>
            </a:r>
            <a:r>
              <a:rPr lang="en-GB" sz="1400" dirty="0"/>
              <a:t> and </a:t>
            </a:r>
            <a:r>
              <a:rPr lang="en-GB" sz="1400" b="1" dirty="0"/>
              <a:t>formatting </a:t>
            </a:r>
            <a:r>
              <a:rPr lang="en-GB" sz="1400" dirty="0"/>
              <a:t>work undertaken by </a:t>
            </a:r>
            <a:r>
              <a:rPr lang="en-GB" sz="1400" b="1" dirty="0"/>
              <a:t>professional design studio.</a:t>
            </a:r>
          </a:p>
        </p:txBody>
      </p:sp>
    </p:spTree>
    <p:extLst>
      <p:ext uri="{BB962C8B-B14F-4D97-AF65-F5344CB8AC3E}">
        <p14:creationId xmlns:p14="http://schemas.microsoft.com/office/powerpoint/2010/main" val="401160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95BA-7DBC-440E-87CD-15D4B10E963B}"/>
              </a:ext>
            </a:extLst>
          </p:cNvPr>
          <p:cNvSpPr>
            <a:spLocks noGrp="1"/>
          </p:cNvSpPr>
          <p:nvPr>
            <p:ph type="title"/>
          </p:nvPr>
        </p:nvSpPr>
        <p:spPr>
          <a:xfrm>
            <a:off x="277256" y="0"/>
            <a:ext cx="12132458" cy="1325563"/>
          </a:xfrm>
        </p:spPr>
        <p:txBody>
          <a:bodyPr/>
          <a:lstStyle/>
          <a:p>
            <a:r>
              <a:rPr lang="en-GB" dirty="0"/>
              <a:t>Approved Suite of Probation Practitioner Toolkits (ASPPT) </a:t>
            </a:r>
            <a:br>
              <a:rPr lang="en-GB" dirty="0"/>
            </a:br>
            <a:r>
              <a:rPr lang="en-GB" dirty="0"/>
              <a:t>Update April 2022</a:t>
            </a:r>
          </a:p>
        </p:txBody>
      </p:sp>
      <p:graphicFrame>
        <p:nvGraphicFramePr>
          <p:cNvPr id="4" name="Table 3">
            <a:extLst>
              <a:ext uri="{FF2B5EF4-FFF2-40B4-BE49-F238E27FC236}">
                <a16:creationId xmlns:a16="http://schemas.microsoft.com/office/drawing/2014/main" id="{FE503F48-E785-4273-A3F8-20026229DD18}"/>
              </a:ext>
            </a:extLst>
          </p:cNvPr>
          <p:cNvGraphicFramePr>
            <a:graphicFrameLocks noGrp="1"/>
          </p:cNvGraphicFramePr>
          <p:nvPr>
            <p:extLst>
              <p:ext uri="{D42A27DB-BD31-4B8C-83A1-F6EECF244321}">
                <p14:modId xmlns:p14="http://schemas.microsoft.com/office/powerpoint/2010/main" val="1810395362"/>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721524">
                  <a:extLst>
                    <a:ext uri="{9D8B030D-6E8A-4147-A177-3AD203B41FA5}">
                      <a16:colId xmlns:a16="http://schemas.microsoft.com/office/drawing/2014/main" val="2989250344"/>
                    </a:ext>
                  </a:extLst>
                </a:gridCol>
                <a:gridCol w="7726540">
                  <a:extLst>
                    <a:ext uri="{9D8B030D-6E8A-4147-A177-3AD203B41FA5}">
                      <a16:colId xmlns:a16="http://schemas.microsoft.com/office/drawing/2014/main" val="2616296709"/>
                    </a:ext>
                  </a:extLst>
                </a:gridCol>
                <a:gridCol w="2743936">
                  <a:extLst>
                    <a:ext uri="{9D8B030D-6E8A-4147-A177-3AD203B41FA5}">
                      <a16:colId xmlns:a16="http://schemas.microsoft.com/office/drawing/2014/main" val="4220086155"/>
                    </a:ext>
                  </a:extLst>
                </a:gridCol>
              </a:tblGrid>
              <a:tr h="902185">
                <a:tc>
                  <a:txBody>
                    <a:bodyPr/>
                    <a:lstStyle/>
                    <a:p>
                      <a:pPr algn="ctr">
                        <a:spcAft>
                          <a:spcPts val="0"/>
                        </a:spcAft>
                      </a:pPr>
                      <a:endParaRPr lang="en-GB" sz="1800" dirty="0">
                        <a:effectLst/>
                        <a:latin typeface="+mn-lt"/>
                        <a:ea typeface="Calibri" panose="020F0502020204030204" pitchFamily="34" charset="0"/>
                        <a:cs typeface="Times New Roman" panose="02020603050405020304" pitchFamily="18" charset="0"/>
                      </a:endParaRPr>
                    </a:p>
                    <a:p>
                      <a:pPr algn="ctr">
                        <a:spcAft>
                          <a:spcPts val="0"/>
                        </a:spcAft>
                      </a:pPr>
                      <a:r>
                        <a:rPr lang="en-GB" sz="1800" dirty="0">
                          <a:effectLst/>
                          <a:latin typeface="+mn-lt"/>
                          <a:ea typeface="Calibri" panose="020F0502020204030204" pitchFamily="34" charset="0"/>
                          <a:cs typeface="Times New Roman" panose="02020603050405020304" pitchFamily="18" charset="0"/>
                        </a:rPr>
                        <a:t>Toolkits</a:t>
                      </a:r>
                    </a:p>
                  </a:txBody>
                  <a:tcPr marL="68580" marR="68580" marT="0" marB="0"/>
                </a:tc>
                <a:tc>
                  <a:txBody>
                    <a:bodyPr/>
                    <a:lstStyle/>
                    <a:p>
                      <a:pPr algn="ctr">
                        <a:spcAft>
                          <a:spcPts val="0"/>
                        </a:spcAft>
                      </a:pPr>
                      <a:endParaRPr lang="en-GB" sz="1800" dirty="0">
                        <a:effectLst/>
                        <a:latin typeface="+mn-lt"/>
                        <a:ea typeface="Calibri" panose="020F0502020204030204" pitchFamily="34" charset="0"/>
                        <a:cs typeface="Times New Roman" panose="02020603050405020304" pitchFamily="18" charset="0"/>
                      </a:endParaRPr>
                    </a:p>
                    <a:p>
                      <a:pPr algn="ctr">
                        <a:spcAft>
                          <a:spcPts val="0"/>
                        </a:spcAft>
                      </a:pPr>
                      <a:r>
                        <a:rPr lang="en-GB" sz="1800" dirty="0">
                          <a:effectLst/>
                          <a:latin typeface="+mn-lt"/>
                          <a:ea typeface="Calibri" panose="020F0502020204030204" pitchFamily="34" charset="0"/>
                          <a:cs typeface="Times New Roman" panose="02020603050405020304" pitchFamily="18" charset="0"/>
                        </a:rPr>
                        <a:t>Suite Update</a:t>
                      </a:r>
                    </a:p>
                  </a:txBody>
                  <a:tcPr marL="68580" marR="68580" marT="0" marB="0"/>
                </a:tc>
                <a:tc>
                  <a:txBody>
                    <a:bodyPr/>
                    <a:lstStyle/>
                    <a:p>
                      <a:pPr algn="ctr">
                        <a:spcAft>
                          <a:spcPts val="0"/>
                        </a:spcAft>
                      </a:pPr>
                      <a:endParaRPr lang="en-GB" sz="1800" dirty="0">
                        <a:effectLst/>
                        <a:latin typeface="+mn-lt"/>
                      </a:endParaRPr>
                    </a:p>
                    <a:p>
                      <a:pPr algn="ctr">
                        <a:spcAft>
                          <a:spcPts val="0"/>
                        </a:spcAft>
                      </a:pPr>
                      <a:r>
                        <a:rPr lang="en-GB" sz="1800" dirty="0">
                          <a:effectLst/>
                          <a:latin typeface="+mn-lt"/>
                        </a:rPr>
                        <a:t>Go-Live</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5757952"/>
                  </a:ext>
                </a:extLst>
              </a:tr>
              <a:tr h="5955815">
                <a:tc>
                  <a:txBody>
                    <a:bodyPr/>
                    <a:lstStyle/>
                    <a:p>
                      <a:pPr>
                        <a:spcAft>
                          <a:spcPts val="0"/>
                        </a:spcAft>
                      </a:pPr>
                      <a:r>
                        <a:rPr lang="en-GB" sz="1600" dirty="0">
                          <a:effectLst/>
                          <a:latin typeface="+mn-lt"/>
                        </a:rPr>
                        <a:t>The Approved Suite of Probation Practitioner Toolkits</a:t>
                      </a:r>
                    </a:p>
                    <a:p>
                      <a:pPr>
                        <a:spcAft>
                          <a:spcPts val="0"/>
                        </a:spcAft>
                      </a:pPr>
                      <a:r>
                        <a:rPr lang="en-GB" sz="1600" dirty="0">
                          <a:effectLst/>
                          <a:latin typeface="+mn-lt"/>
                        </a:rPr>
                        <a:t>as launched June 2021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lvl="0">
                        <a:buFont typeface="Wingdings" panose="05000000000000000000" pitchFamily="2" charset="2"/>
                        <a:buChar char="ü"/>
                      </a:pPr>
                      <a:endParaRPr lang="en-GB" sz="1600" b="1" dirty="0"/>
                    </a:p>
                    <a:p>
                      <a:pPr lvl="0">
                        <a:buFont typeface="Wingdings" panose="05000000000000000000" pitchFamily="2" charset="2"/>
                        <a:buChar char="ü"/>
                      </a:pPr>
                      <a:r>
                        <a:rPr lang="en-GB" sz="1600" b="1" dirty="0"/>
                        <a:t>New Me MOT</a:t>
                      </a:r>
                    </a:p>
                    <a:p>
                      <a:pPr lvl="0">
                        <a:buFont typeface="Wingdings" panose="05000000000000000000" pitchFamily="2" charset="2"/>
                        <a:buChar char="ü"/>
                      </a:pPr>
                      <a:endParaRPr lang="en-GB" sz="1600" b="1" dirty="0"/>
                    </a:p>
                    <a:p>
                      <a:pPr lvl="0">
                        <a:buFont typeface="Wingdings" panose="05000000000000000000" pitchFamily="2" charset="2"/>
                        <a:buChar char="ü"/>
                      </a:pPr>
                      <a:r>
                        <a:rPr lang="en-GB" sz="1600" b="1" dirty="0"/>
                        <a:t>Constructive Conversations (replaces Developing Dialogues)</a:t>
                      </a:r>
                    </a:p>
                    <a:p>
                      <a:pPr lvl="0">
                        <a:buFont typeface="Wingdings" panose="05000000000000000000" pitchFamily="2" charset="2"/>
                        <a:buChar char="ü"/>
                      </a:pPr>
                      <a:endParaRPr lang="en-GB" sz="1600" b="1" dirty="0"/>
                    </a:p>
                    <a:p>
                      <a:pPr lvl="0">
                        <a:buFont typeface="Wingdings" panose="05000000000000000000" pitchFamily="2" charset="2"/>
                        <a:buChar char="ü"/>
                      </a:pPr>
                      <a:r>
                        <a:rPr lang="en-GB" sz="1600" b="1" dirty="0"/>
                        <a:t>Stepping Stones</a:t>
                      </a:r>
                    </a:p>
                    <a:p>
                      <a:pPr lvl="0">
                        <a:buFont typeface="Wingdings" panose="05000000000000000000" pitchFamily="2" charset="2"/>
                        <a:buChar char="ü"/>
                      </a:pPr>
                      <a:endParaRPr lang="en-GB" sz="16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dirty="0"/>
                        <a:t>Skills for Relationships - </a:t>
                      </a:r>
                      <a:r>
                        <a:rPr lang="en-GB" sz="1600" i="0" kern="1200" dirty="0">
                          <a:solidFill>
                            <a:schemeClr val="dk1"/>
                          </a:solidFill>
                          <a:effectLst/>
                          <a:latin typeface="+mn-lt"/>
                          <a:ea typeface="+mn-ea"/>
                          <a:cs typeface="+mn-cs"/>
                        </a:rPr>
                        <a:t>A new version of the Skills for Relationships Toolkit is set to be released in May following a content refresh and design work to align it with Structured Interventions. </a:t>
                      </a:r>
                    </a:p>
                    <a:p>
                      <a:pPr lvl="0">
                        <a:buFont typeface="Wingdings" panose="05000000000000000000" pitchFamily="2" charset="2"/>
                        <a:buNone/>
                      </a:pPr>
                      <a:endParaRPr lang="en-GB" sz="1600" b="1" dirty="0"/>
                    </a:p>
                    <a:p>
                      <a:pPr lvl="0">
                        <a:buFont typeface="Wingdings" panose="05000000000000000000" pitchFamily="2" charset="2"/>
                        <a:buChar char="ü"/>
                      </a:pPr>
                      <a:r>
                        <a:rPr lang="en-GB" sz="1600" b="1" dirty="0"/>
                        <a:t>Choices and Changes</a:t>
                      </a:r>
                    </a:p>
                    <a:p>
                      <a:pPr lvl="0">
                        <a:buFont typeface="Wingdings" panose="05000000000000000000" pitchFamily="2" charset="2"/>
                        <a:buChar char="ü"/>
                      </a:pPr>
                      <a:endParaRPr lang="en-GB" sz="1600" b="1" dirty="0"/>
                    </a:p>
                    <a:p>
                      <a:pPr lvl="0">
                        <a:buFont typeface="Wingdings" panose="05000000000000000000" pitchFamily="2" charset="2"/>
                        <a:buChar char="ü"/>
                      </a:pPr>
                      <a:r>
                        <a:rPr lang="en-GB" sz="1600" b="1" dirty="0"/>
                        <a:t>Maps for Change </a:t>
                      </a:r>
                    </a:p>
                    <a:p>
                      <a:pPr lvl="0">
                        <a:buFont typeface="Wingdings" panose="05000000000000000000" pitchFamily="2" charset="2"/>
                        <a:buNone/>
                      </a:pPr>
                      <a:endParaRPr lang="en-GB" sz="1600" b="1" dirty="0"/>
                    </a:p>
                    <a:p>
                      <a:pPr lvl="0">
                        <a:buFont typeface="Wingdings" panose="05000000000000000000" pitchFamily="2" charset="2"/>
                        <a:buChar char="ü"/>
                      </a:pPr>
                      <a:r>
                        <a:rPr lang="en-GB" sz="1600" b="1" dirty="0"/>
                        <a:t>Pathways for Change (added October 2021)</a:t>
                      </a:r>
                    </a:p>
                    <a:p>
                      <a:pPr lvl="0">
                        <a:buFont typeface="Wingdings" panose="05000000000000000000" pitchFamily="2" charset="2"/>
                        <a:buChar char="ü"/>
                      </a:pPr>
                      <a:endParaRPr lang="en-GB" sz="16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6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600" b="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b="1" dirty="0"/>
                        <a:t>Connection and Community – Chemsex (London Only) </a:t>
                      </a:r>
                      <a:r>
                        <a:rPr lang="en-GB" sz="1600" b="0" dirty="0"/>
                        <a:t>will be discussed at Accredited Programme Interventions and Strategy Board in April 22 for decision on continuation and format of materials as well as consideration of the availability of the agreed product nationally in the future.</a:t>
                      </a:r>
                    </a:p>
                  </a:txBody>
                  <a:tcPr marL="68580" marR="68580" marT="0" marB="0"/>
                </a:tc>
                <a:tc>
                  <a:txBody>
                    <a:bodyPr/>
                    <a:lstStyle/>
                    <a:p>
                      <a:pPr>
                        <a:spcAft>
                          <a:spcPts val="0"/>
                        </a:spcAft>
                      </a:pPr>
                      <a:endParaRPr lang="en-GB" sz="1600" dirty="0">
                        <a:effectLst/>
                        <a:latin typeface="+mn-lt"/>
                      </a:endParaRPr>
                    </a:p>
                    <a:p>
                      <a:pPr>
                        <a:spcAft>
                          <a:spcPts val="0"/>
                        </a:spcAft>
                      </a:pPr>
                      <a:r>
                        <a:rPr lang="en-GB" sz="1600" dirty="0">
                          <a:effectLst/>
                          <a:latin typeface="+mn-lt"/>
                        </a:rPr>
                        <a:t>Can be found on EQuiP; </a:t>
                      </a:r>
                      <a:r>
                        <a:rPr lang="en-GB" sz="1600" u="sng" dirty="0">
                          <a:effectLst/>
                          <a:latin typeface="+mn-lt"/>
                          <a:hlinkClick r:id="rId3"/>
                        </a:rPr>
                        <a:t>EquiP process and guidance – RAR Toolkit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5614211"/>
                  </a:ext>
                </a:extLst>
              </a:tr>
            </a:tbl>
          </a:graphicData>
        </a:graphic>
      </p:graphicFrame>
    </p:spTree>
    <p:extLst>
      <p:ext uri="{BB962C8B-B14F-4D97-AF65-F5344CB8AC3E}">
        <p14:creationId xmlns:p14="http://schemas.microsoft.com/office/powerpoint/2010/main" val="3784633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95BA-7DBC-440E-87CD-15D4B10E963B}"/>
              </a:ext>
            </a:extLst>
          </p:cNvPr>
          <p:cNvSpPr>
            <a:spLocks noGrp="1"/>
          </p:cNvSpPr>
          <p:nvPr>
            <p:ph type="title"/>
          </p:nvPr>
        </p:nvSpPr>
        <p:spPr>
          <a:xfrm>
            <a:off x="277256" y="0"/>
            <a:ext cx="12132458" cy="1325563"/>
          </a:xfrm>
        </p:spPr>
        <p:txBody>
          <a:bodyPr/>
          <a:lstStyle/>
          <a:p>
            <a:r>
              <a:rPr lang="en-GB" dirty="0"/>
              <a:t>Approved Suite of Probation Practitioner Toolkits (ASPPT) </a:t>
            </a:r>
            <a:br>
              <a:rPr lang="en-GB" dirty="0"/>
            </a:br>
            <a:r>
              <a:rPr lang="en-GB" dirty="0"/>
              <a:t>Update April 2022</a:t>
            </a:r>
          </a:p>
        </p:txBody>
      </p:sp>
      <p:graphicFrame>
        <p:nvGraphicFramePr>
          <p:cNvPr id="4" name="Table 3">
            <a:extLst>
              <a:ext uri="{FF2B5EF4-FFF2-40B4-BE49-F238E27FC236}">
                <a16:creationId xmlns:a16="http://schemas.microsoft.com/office/drawing/2014/main" id="{FE503F48-E785-4273-A3F8-20026229DD18}"/>
              </a:ext>
            </a:extLst>
          </p:cNvPr>
          <p:cNvGraphicFramePr>
            <a:graphicFrameLocks noGrp="1"/>
          </p:cNvGraphicFramePr>
          <p:nvPr>
            <p:extLst>
              <p:ext uri="{D42A27DB-BD31-4B8C-83A1-F6EECF244321}">
                <p14:modId xmlns:p14="http://schemas.microsoft.com/office/powerpoint/2010/main" val="732094889"/>
              </p:ext>
            </p:extLst>
          </p:nvPr>
        </p:nvGraphicFramePr>
        <p:xfrm>
          <a:off x="0" y="0"/>
          <a:ext cx="12192000" cy="6857999"/>
        </p:xfrm>
        <a:graphic>
          <a:graphicData uri="http://schemas.openxmlformats.org/drawingml/2006/table">
            <a:tbl>
              <a:tblPr firstRow="1" firstCol="1" bandRow="1">
                <a:tableStyleId>{5C22544A-7EE6-4342-B048-85BDC9FD1C3A}</a:tableStyleId>
              </a:tblPr>
              <a:tblGrid>
                <a:gridCol w="1721524">
                  <a:extLst>
                    <a:ext uri="{9D8B030D-6E8A-4147-A177-3AD203B41FA5}">
                      <a16:colId xmlns:a16="http://schemas.microsoft.com/office/drawing/2014/main" val="2989250344"/>
                    </a:ext>
                  </a:extLst>
                </a:gridCol>
                <a:gridCol w="7726541">
                  <a:extLst>
                    <a:ext uri="{9D8B030D-6E8A-4147-A177-3AD203B41FA5}">
                      <a16:colId xmlns:a16="http://schemas.microsoft.com/office/drawing/2014/main" val="2616296709"/>
                    </a:ext>
                  </a:extLst>
                </a:gridCol>
                <a:gridCol w="2743935">
                  <a:extLst>
                    <a:ext uri="{9D8B030D-6E8A-4147-A177-3AD203B41FA5}">
                      <a16:colId xmlns:a16="http://schemas.microsoft.com/office/drawing/2014/main" val="4220086155"/>
                    </a:ext>
                  </a:extLst>
                </a:gridCol>
              </a:tblGrid>
              <a:tr h="833505">
                <a:tc>
                  <a:txBody>
                    <a:bodyPr/>
                    <a:lstStyle/>
                    <a:p>
                      <a:pPr algn="ctr">
                        <a:spcAft>
                          <a:spcPts val="0"/>
                        </a:spcAft>
                      </a:pPr>
                      <a:endParaRPr lang="en-GB" sz="1800" dirty="0">
                        <a:effectLst/>
                        <a:latin typeface="+mn-lt"/>
                        <a:ea typeface="Calibri" panose="020F0502020204030204" pitchFamily="34" charset="0"/>
                        <a:cs typeface="Times New Roman" panose="02020603050405020304" pitchFamily="18" charset="0"/>
                      </a:endParaRPr>
                    </a:p>
                    <a:p>
                      <a:pPr algn="ctr">
                        <a:spcAft>
                          <a:spcPts val="0"/>
                        </a:spcAft>
                      </a:pPr>
                      <a:r>
                        <a:rPr lang="en-GB" sz="1800" dirty="0">
                          <a:effectLst/>
                          <a:latin typeface="+mn-lt"/>
                          <a:ea typeface="Calibri" panose="020F0502020204030204" pitchFamily="34" charset="0"/>
                          <a:cs typeface="Times New Roman" panose="02020603050405020304" pitchFamily="18" charset="0"/>
                        </a:rPr>
                        <a:t>Toolkits</a:t>
                      </a:r>
                    </a:p>
                    <a:p>
                      <a:pPr algn="ctr">
                        <a:spcAft>
                          <a:spcPts val="0"/>
                        </a:spcAft>
                      </a:pP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endParaRPr lang="en-GB" sz="1800" dirty="0">
                        <a:effectLst/>
                        <a:latin typeface="+mn-lt"/>
                        <a:ea typeface="Calibri" panose="020F0502020204030204" pitchFamily="34" charset="0"/>
                        <a:cs typeface="Times New Roman" panose="02020603050405020304" pitchFamily="18" charset="0"/>
                      </a:endParaRPr>
                    </a:p>
                    <a:p>
                      <a:pPr algn="ctr">
                        <a:spcAft>
                          <a:spcPts val="0"/>
                        </a:spcAft>
                      </a:pPr>
                      <a:r>
                        <a:rPr lang="en-GB" sz="1800" dirty="0">
                          <a:effectLst/>
                          <a:latin typeface="+mn-lt"/>
                          <a:ea typeface="Calibri" panose="020F0502020204030204" pitchFamily="34" charset="0"/>
                          <a:cs typeface="Times New Roman" panose="02020603050405020304" pitchFamily="18" charset="0"/>
                        </a:rPr>
                        <a:t>Suite Update</a:t>
                      </a:r>
                    </a:p>
                  </a:txBody>
                  <a:tcPr marL="68580" marR="68580" marT="0" marB="0"/>
                </a:tc>
                <a:tc>
                  <a:txBody>
                    <a:bodyPr/>
                    <a:lstStyle/>
                    <a:p>
                      <a:pPr algn="ctr">
                        <a:spcAft>
                          <a:spcPts val="0"/>
                        </a:spcAft>
                      </a:pPr>
                      <a:endParaRPr lang="en-GB" sz="1800" dirty="0">
                        <a:effectLst/>
                        <a:latin typeface="+mn-lt"/>
                      </a:endParaRPr>
                    </a:p>
                    <a:p>
                      <a:pPr algn="ctr">
                        <a:spcAft>
                          <a:spcPts val="0"/>
                        </a:spcAft>
                      </a:pPr>
                      <a:r>
                        <a:rPr lang="en-GB" sz="1800" dirty="0">
                          <a:effectLst/>
                          <a:latin typeface="+mn-lt"/>
                        </a:rPr>
                        <a:t>Go-Live</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5757952"/>
                  </a:ext>
                </a:extLst>
              </a:tr>
              <a:tr h="4179287">
                <a:tc>
                  <a:txBody>
                    <a:bodyPr/>
                    <a:lstStyle/>
                    <a:p>
                      <a:pPr>
                        <a:spcAft>
                          <a:spcPts val="0"/>
                        </a:spcAft>
                      </a:pPr>
                      <a:r>
                        <a:rPr lang="en-GB" sz="1600" i="0" dirty="0">
                          <a:effectLst/>
                          <a:latin typeface="+mn-lt"/>
                        </a:rPr>
                        <a:t>Former CRC Toolkits </a:t>
                      </a:r>
                      <a:endParaRPr lang="en-GB" sz="16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r>
                        <a:rPr lang="en-GB" sz="1600" b="1" i="0" dirty="0">
                          <a:effectLst/>
                          <a:latin typeface="+mn-lt"/>
                        </a:rPr>
                        <a:t>Moving On - </a:t>
                      </a:r>
                      <a:r>
                        <a:rPr lang="en-GB" sz="1600" b="0" i="0" dirty="0">
                          <a:effectLst/>
                          <a:latin typeface="+mn-lt"/>
                        </a:rPr>
                        <a:t>Men 18+ </a:t>
                      </a:r>
                      <a:r>
                        <a:rPr lang="en-GB" sz="1600" b="0" i="0" kern="1200" dirty="0">
                          <a:solidFill>
                            <a:schemeClr val="dk1"/>
                          </a:solidFill>
                          <a:effectLst/>
                          <a:latin typeface="+mn-lt"/>
                          <a:ea typeface="+mn-ea"/>
                          <a:cs typeface="+mn-cs"/>
                        </a:rPr>
                        <a:t>who are experiencing emotional or psychological blocks that prevent them from moving forward positively with their lives, potentially hindering desistance. These individuals are likely to be emotionally ‘stuck’, grappling with shame feelings or other negative self-directed thoughts,</a:t>
                      </a:r>
                      <a:r>
                        <a:rPr lang="en-GB" sz="1600" b="0" i="0" dirty="0">
                          <a:effectLst/>
                          <a:latin typeface="+mn-lt"/>
                        </a:rPr>
                        <a:t> </a:t>
                      </a:r>
                      <a:r>
                        <a:rPr lang="en-GB" sz="1600" b="1" i="0" dirty="0">
                          <a:effectLst/>
                          <a:latin typeface="+mn-lt"/>
                        </a:rPr>
                        <a:t>Will have an initial 3 month soft launch in 2 regions (London plus 1 TBC) before full national roll out.</a:t>
                      </a:r>
                    </a:p>
                    <a:p>
                      <a:pPr marL="0" lvl="0" indent="0">
                        <a:spcAft>
                          <a:spcPts val="0"/>
                        </a:spcAft>
                        <a:buFont typeface="Symbol" panose="05050102010706020507" pitchFamily="18" charset="2"/>
                        <a:buNone/>
                      </a:pPr>
                      <a:endParaRPr lang="en-GB" sz="1600" b="1" i="0" dirty="0">
                        <a:effectLst/>
                        <a:latin typeface="+mn-lt"/>
                      </a:endParaRPr>
                    </a:p>
                    <a:p>
                      <a:pPr marL="0" lvl="0" indent="0">
                        <a:spcAft>
                          <a:spcPts val="0"/>
                        </a:spcAft>
                        <a:buFont typeface="Symbol" panose="05050102010706020507" pitchFamily="18" charset="2"/>
                        <a:buNone/>
                      </a:pPr>
                      <a:r>
                        <a:rPr lang="en-GB" sz="1600" b="1" i="0" dirty="0">
                          <a:effectLst/>
                          <a:latin typeface="+mn-lt"/>
                        </a:rPr>
                        <a:t>Positive Connections - </a:t>
                      </a:r>
                      <a:r>
                        <a:rPr lang="en-GB" sz="1600" b="0" i="0" dirty="0">
                          <a:effectLst/>
                          <a:latin typeface="+mn-lt"/>
                        </a:rPr>
                        <a:t>Men 18+ where it has been identified that they could benefit from developing skills to identify support networks, build self esteem and confidence to support development of social capital and personal connections.</a:t>
                      </a:r>
                      <a:endParaRPr lang="en-GB" sz="1600" b="1" i="0" dirty="0">
                        <a:effectLst/>
                        <a:latin typeface="+mn-lt"/>
                      </a:endParaRPr>
                    </a:p>
                    <a:p>
                      <a:pPr marL="342900" lvl="0" indent="-342900">
                        <a:spcAft>
                          <a:spcPts val="0"/>
                        </a:spcAft>
                        <a:buFont typeface="Symbol" panose="05050102010706020507" pitchFamily="18" charset="2"/>
                        <a:buChar char=""/>
                      </a:pPr>
                      <a:endParaRPr lang="en-GB" sz="1600" b="1" i="0" dirty="0">
                        <a:effectLst/>
                        <a:latin typeface="+mn-lt"/>
                      </a:endParaRPr>
                    </a:p>
                    <a:p>
                      <a:pPr marL="0" lvl="0" indent="0">
                        <a:spcAft>
                          <a:spcPts val="0"/>
                        </a:spcAft>
                        <a:buFont typeface="Symbol" panose="05050102010706020507" pitchFamily="18" charset="2"/>
                        <a:buNone/>
                      </a:pPr>
                      <a:r>
                        <a:rPr lang="en-GB" sz="1600" b="1" i="0" dirty="0">
                          <a:effectLst/>
                          <a:latin typeface="+mn-lt"/>
                        </a:rPr>
                        <a:t>Responsibly Aware - </a:t>
                      </a:r>
                      <a:r>
                        <a:rPr lang="en-GB" sz="1600" b="0" i="0" dirty="0">
                          <a:effectLst/>
                          <a:latin typeface="+mn-lt"/>
                        </a:rPr>
                        <a:t>Men 18+ developed as an early intervention toolkit for males who have started to experience problems in relation to their substance misuse. It takes a harm reduction approach encouraging the participant to develop safe and responsible use. It is not for people who substance use has reached addiction where alternative intervention would be required.</a:t>
                      </a:r>
                    </a:p>
                  </a:txBody>
                  <a:tcPr marL="68580" marR="68580" marT="0" marB="0"/>
                </a:tc>
                <a:tc>
                  <a:txBody>
                    <a:bodyPr/>
                    <a:lstStyle/>
                    <a:p>
                      <a:pPr>
                        <a:spcAft>
                          <a:spcPts val="0"/>
                        </a:spcAft>
                      </a:pPr>
                      <a:r>
                        <a:rPr lang="en-GB" sz="1600" b="1" dirty="0">
                          <a:effectLst/>
                          <a:latin typeface="+mn-lt"/>
                          <a:ea typeface="Calibri" panose="020F0502020204030204" pitchFamily="34" charset="0"/>
                          <a:cs typeface="Times New Roman" panose="02020603050405020304" pitchFamily="18" charset="0"/>
                        </a:rPr>
                        <a:t>25</a:t>
                      </a:r>
                      <a:r>
                        <a:rPr lang="en-GB" sz="1600" b="1" baseline="30000" dirty="0">
                          <a:effectLst/>
                          <a:latin typeface="+mn-lt"/>
                          <a:ea typeface="Calibri" panose="020F0502020204030204" pitchFamily="34" charset="0"/>
                          <a:cs typeface="Times New Roman" panose="02020603050405020304" pitchFamily="18" charset="0"/>
                        </a:rPr>
                        <a:t>th</a:t>
                      </a:r>
                      <a:r>
                        <a:rPr lang="en-GB" sz="1600" b="1" dirty="0">
                          <a:effectLst/>
                          <a:latin typeface="+mn-lt"/>
                          <a:ea typeface="Calibri" panose="020F0502020204030204" pitchFamily="34" charset="0"/>
                          <a:cs typeface="Times New Roman" panose="02020603050405020304" pitchFamily="18" charset="0"/>
                        </a:rPr>
                        <a:t> of April</a:t>
                      </a:r>
                    </a:p>
                    <a:p>
                      <a:pPr>
                        <a:spcAft>
                          <a:spcPts val="0"/>
                        </a:spcAft>
                      </a:pPr>
                      <a:endParaRPr lang="en-GB" sz="1600" dirty="0">
                        <a:effectLst/>
                        <a:latin typeface="+mn-lt"/>
                        <a:ea typeface="Calibri" panose="020F0502020204030204" pitchFamily="34" charset="0"/>
                        <a:cs typeface="Times New Roman" panose="02020603050405020304" pitchFamily="18" charset="0"/>
                      </a:endParaRPr>
                    </a:p>
                    <a:p>
                      <a:pPr>
                        <a:spcAft>
                          <a:spcPts val="0"/>
                        </a:spcAft>
                      </a:pPr>
                      <a:r>
                        <a:rPr lang="en-GB" sz="1600" dirty="0">
                          <a:effectLst/>
                          <a:latin typeface="+mn-lt"/>
                          <a:ea typeface="Calibri" panose="020F0502020204030204" pitchFamily="34" charset="0"/>
                          <a:cs typeface="Times New Roman" panose="02020603050405020304" pitchFamily="18" charset="0"/>
                        </a:rPr>
                        <a:t>Will be available at;</a:t>
                      </a:r>
                    </a:p>
                    <a:p>
                      <a:pPr>
                        <a:spcAft>
                          <a:spcPts val="0"/>
                        </a:spcAft>
                      </a:pPr>
                      <a:r>
                        <a:rPr lang="en-GB" sz="1600" u="sng" dirty="0">
                          <a:effectLst/>
                          <a:latin typeface="+mn-lt"/>
                          <a:hlinkClick r:id="rId3"/>
                        </a:rPr>
                        <a:t>EquiP process and guidance – RAR Toolkit </a:t>
                      </a:r>
                      <a:endParaRPr lang="en-GB" sz="1600" u="sng" dirty="0">
                        <a:effectLst/>
                        <a:latin typeface="+mn-lt"/>
                      </a:endParaRPr>
                    </a:p>
                    <a:p>
                      <a:pPr>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1596916"/>
                  </a:ext>
                </a:extLst>
              </a:tr>
              <a:tr h="1845207">
                <a:tc>
                  <a:txBody>
                    <a:bodyPr/>
                    <a:lstStyle/>
                    <a:p>
                      <a:pPr>
                        <a:spcAft>
                          <a:spcPts val="0"/>
                        </a:spcAft>
                      </a:pPr>
                      <a:r>
                        <a:rPr lang="en-GB" sz="1600" dirty="0">
                          <a:effectLst/>
                          <a:latin typeface="+mn-lt"/>
                        </a:rPr>
                        <a:t>Women’s Toolkit</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600" b="1" dirty="0">
                          <a:solidFill>
                            <a:srgbClr val="000000"/>
                          </a:solidFill>
                          <a:effectLst/>
                          <a:latin typeface="+mn-lt"/>
                          <a:ea typeface="Calibri" panose="020F0502020204030204" pitchFamily="34" charset="0"/>
                          <a:cs typeface="Calibri" panose="020F0502020204030204" pitchFamily="34" charset="0"/>
                        </a:rPr>
                        <a:t>First Steps to Change -</a:t>
                      </a:r>
                      <a:r>
                        <a:rPr lang="en-GB" sz="1600" dirty="0">
                          <a:solidFill>
                            <a:srgbClr val="000000"/>
                          </a:solidFill>
                          <a:effectLst/>
                          <a:latin typeface="+mn-lt"/>
                          <a:ea typeface="Calibri" panose="020F0502020204030204" pitchFamily="34" charset="0"/>
                          <a:cs typeface="Calibri" panose="020F0502020204030204" pitchFamily="34" charset="0"/>
                        </a:rPr>
                        <a:t> Women 18+ intends to support </a:t>
                      </a:r>
                      <a:r>
                        <a:rPr lang="en-GB" sz="1600" b="1" dirty="0">
                          <a:solidFill>
                            <a:srgbClr val="000000"/>
                          </a:solidFill>
                          <a:effectLst/>
                          <a:latin typeface="+mn-lt"/>
                          <a:ea typeface="Calibri" panose="020F0502020204030204" pitchFamily="34" charset="0"/>
                          <a:cs typeface="Calibri" panose="020F0502020204030204" pitchFamily="34" charset="0"/>
                        </a:rPr>
                        <a:t>engagement and compliance </a:t>
                      </a:r>
                      <a:r>
                        <a:rPr lang="en-GB" sz="1600" dirty="0">
                          <a:solidFill>
                            <a:srgbClr val="000000"/>
                          </a:solidFill>
                          <a:effectLst/>
                          <a:latin typeface="+mn-lt"/>
                          <a:ea typeface="Calibri" panose="020F0502020204030204" pitchFamily="34" charset="0"/>
                          <a:cs typeface="Calibri" panose="020F0502020204030204" pitchFamily="34" charset="0"/>
                        </a:rPr>
                        <a:t>during the early stages of an Order/Licence by providing practical activities focused on building skills, strengths and strategies to encourage them to desist from offending and have a positive future, taking into account that for a woman to be motivated, she needs to feel safe and supported by someone with a genuine interest in her story.</a:t>
                      </a:r>
                      <a:endParaRPr lang="en-GB" sz="1600" dirty="0">
                        <a:effectLst/>
                        <a:latin typeface="+mn-lt"/>
                        <a:ea typeface="Calibri" panose="020F0502020204030204" pitchFamily="34" charset="0"/>
                        <a:cs typeface="Times New Roman" panose="02020603050405020304" pitchFamily="18" charset="0"/>
                      </a:endParaRPr>
                    </a:p>
                  </a:txBody>
                  <a:tcPr marL="114300" marR="114300" marT="0" marB="0"/>
                </a:tc>
                <a:tc>
                  <a:txBody>
                    <a:bodyPr/>
                    <a:lstStyle/>
                    <a:p>
                      <a:pPr>
                        <a:spcAft>
                          <a:spcPts val="0"/>
                        </a:spcAft>
                      </a:pPr>
                      <a:r>
                        <a:rPr lang="en-GB" sz="1600" b="1" dirty="0">
                          <a:effectLst/>
                          <a:latin typeface="+mn-lt"/>
                          <a:ea typeface="Calibri" panose="020F0502020204030204" pitchFamily="34" charset="0"/>
                          <a:cs typeface="Times New Roman" panose="02020603050405020304" pitchFamily="18" charset="0"/>
                        </a:rPr>
                        <a:t>25</a:t>
                      </a:r>
                      <a:r>
                        <a:rPr lang="en-GB" sz="1600" b="1" baseline="30000" dirty="0">
                          <a:effectLst/>
                          <a:latin typeface="+mn-lt"/>
                          <a:ea typeface="Calibri" panose="020F0502020204030204" pitchFamily="34" charset="0"/>
                          <a:cs typeface="Times New Roman" panose="02020603050405020304" pitchFamily="18" charset="0"/>
                        </a:rPr>
                        <a:t>th</a:t>
                      </a:r>
                      <a:r>
                        <a:rPr lang="en-GB" sz="1600" b="1" dirty="0">
                          <a:effectLst/>
                          <a:latin typeface="+mn-lt"/>
                          <a:ea typeface="Calibri" panose="020F0502020204030204" pitchFamily="34" charset="0"/>
                          <a:cs typeface="Times New Roman" panose="02020603050405020304" pitchFamily="18" charset="0"/>
                        </a:rPr>
                        <a:t> of April</a:t>
                      </a:r>
                    </a:p>
                    <a:p>
                      <a:pPr>
                        <a:spcAft>
                          <a:spcPts val="0"/>
                        </a:spcAft>
                      </a:pPr>
                      <a:r>
                        <a:rPr lang="en-GB" sz="1600" dirty="0">
                          <a:effectLst/>
                          <a:latin typeface="+mn-lt"/>
                          <a:ea typeface="Calibri" panose="020F0502020204030204" pitchFamily="34" charset="0"/>
                          <a:cs typeface="Times New Roman" panose="02020603050405020304" pitchFamily="18" charset="0"/>
                        </a:rPr>
                        <a:t>Will be available at;</a:t>
                      </a:r>
                    </a:p>
                    <a:p>
                      <a:pPr>
                        <a:spcAft>
                          <a:spcPts val="0"/>
                        </a:spcAft>
                      </a:pPr>
                      <a:r>
                        <a:rPr lang="en-GB" sz="1600" u="sng" dirty="0">
                          <a:effectLst/>
                          <a:latin typeface="+mn-lt"/>
                          <a:hlinkClick r:id="rId3"/>
                        </a:rPr>
                        <a:t>EquiP process and guidance – RAR Toolkit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0869707"/>
                  </a:ext>
                </a:extLst>
              </a:tr>
            </a:tbl>
          </a:graphicData>
        </a:graphic>
      </p:graphicFrame>
    </p:spTree>
    <p:extLst>
      <p:ext uri="{BB962C8B-B14F-4D97-AF65-F5344CB8AC3E}">
        <p14:creationId xmlns:p14="http://schemas.microsoft.com/office/powerpoint/2010/main" val="41326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384326"/>
            <a:ext cx="11306750" cy="1325563"/>
          </a:xfrm>
        </p:spPr>
        <p:txBody>
          <a:bodyPr>
            <a:normAutofit/>
          </a:bodyPr>
          <a:lstStyle/>
          <a:p>
            <a:r>
              <a:rPr lang="en-GB" sz="2800" dirty="0">
                <a:solidFill>
                  <a:srgbClr val="7030A0"/>
                </a:solidFill>
              </a:rPr>
              <a:t>Competency Based Framework (CBF) –what do I have to do?</a:t>
            </a:r>
            <a:br>
              <a:rPr lang="en-GB" sz="2800" dirty="0">
                <a:solidFill>
                  <a:srgbClr val="7030A0"/>
                </a:solidFill>
              </a:rPr>
            </a:br>
            <a:br>
              <a:rPr lang="en-GB" sz="2800" dirty="0">
                <a:solidFill>
                  <a:srgbClr val="7030A0"/>
                </a:solidFill>
              </a:rPr>
            </a:br>
            <a:endParaRPr lang="en-GB" sz="2800"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0" y="3380957"/>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6" name="Rectangle 5">
            <a:extLst>
              <a:ext uri="{FF2B5EF4-FFF2-40B4-BE49-F238E27FC236}">
                <a16:creationId xmlns:a16="http://schemas.microsoft.com/office/drawing/2014/main" id="{DA3ED47E-5526-44ED-A628-8822BDB6AC8D}"/>
              </a:ext>
            </a:extLst>
          </p:cNvPr>
          <p:cNvSpPr/>
          <p:nvPr/>
        </p:nvSpPr>
        <p:spPr>
          <a:xfrm>
            <a:off x="259057" y="5359847"/>
            <a:ext cx="9530685" cy="1015663"/>
          </a:xfrm>
          <a:prstGeom prst="rect">
            <a:avLst/>
          </a:prstGeom>
        </p:spPr>
        <p:txBody>
          <a:bodyPr wrap="square">
            <a:spAutoFit/>
          </a:bodyPr>
          <a:lstStyle/>
          <a:p>
            <a:pPr eaLnBrk="0" fontAlgn="base" hangingPunct="0">
              <a:spcBef>
                <a:spcPct val="0"/>
              </a:spcBef>
              <a:spcAft>
                <a:spcPct val="0"/>
              </a:spcAft>
            </a:pPr>
            <a:r>
              <a:rPr lang="en-GB" altLang="en-US" sz="2000" b="1" dirty="0">
                <a:latin typeface="Arial" panose="020B0604020202020204" pitchFamily="34" charset="0"/>
              </a:rPr>
              <a:t>To watch the recent CBF staff event, please click on the </a:t>
            </a:r>
            <a:r>
              <a:rPr lang="en-GB" altLang="en-US" sz="2000" b="1" dirty="0">
                <a:latin typeface="Arial" panose="020B0604020202020204" pitchFamily="34" charset="0"/>
                <a:hlinkClick r:id="rId3"/>
              </a:rPr>
              <a:t>Event Recording</a:t>
            </a:r>
            <a:endParaRPr lang="en-GB" altLang="en-US" sz="2000" b="1" u="sng" dirty="0">
              <a:solidFill>
                <a:srgbClr val="7030A0"/>
              </a:solidFill>
              <a:latin typeface="Arial" panose="020B0604020202020204" pitchFamily="34" charset="0"/>
            </a:endParaRPr>
          </a:p>
          <a:p>
            <a:pPr eaLnBrk="0" fontAlgn="base" hangingPunct="0">
              <a:spcBef>
                <a:spcPct val="0"/>
              </a:spcBef>
              <a:spcAft>
                <a:spcPct val="0"/>
              </a:spcAft>
            </a:pPr>
            <a:endParaRPr lang="en-GB" altLang="en-US" sz="2000" b="1" dirty="0">
              <a:latin typeface="Arial" panose="020B0604020202020204" pitchFamily="34" charset="0"/>
            </a:endParaRPr>
          </a:p>
          <a:p>
            <a:pPr eaLnBrk="0" fontAlgn="base" hangingPunct="0">
              <a:spcBef>
                <a:spcPct val="0"/>
              </a:spcBef>
              <a:spcAft>
                <a:spcPct val="0"/>
              </a:spcAft>
            </a:pPr>
            <a:r>
              <a:rPr lang="en-GB" altLang="en-US" sz="2000" b="1" dirty="0">
                <a:latin typeface="Arial" panose="020B0604020202020204" pitchFamily="34" charset="0"/>
              </a:rPr>
              <a:t>To find out more, please visit </a:t>
            </a:r>
            <a:r>
              <a:rPr lang="en-GB" altLang="en-US" sz="2000" dirty="0">
                <a:solidFill>
                  <a:srgbClr val="000000"/>
                </a:solidFill>
                <a:latin typeface="Arial" panose="020B0604020202020204" pitchFamily="34" charset="0"/>
                <a:hlinkClick r:id="rId4"/>
              </a:rPr>
              <a:t>Probation Hub </a:t>
            </a:r>
            <a:r>
              <a:rPr lang="en-GB" altLang="en-US" sz="2000" dirty="0">
                <a:solidFill>
                  <a:srgbClr val="000000"/>
                </a:solidFill>
                <a:latin typeface="Arial" panose="020B0604020202020204" pitchFamily="34" charset="0"/>
              </a:rPr>
              <a:t>and the </a:t>
            </a:r>
            <a:r>
              <a:rPr lang="en-GB" altLang="en-US" sz="2000" dirty="0">
                <a:solidFill>
                  <a:srgbClr val="000000"/>
                </a:solidFill>
                <a:latin typeface="Arial" panose="020B0604020202020204" pitchFamily="34" charset="0"/>
                <a:hlinkClick r:id="rId5"/>
              </a:rPr>
              <a:t>My Hub</a:t>
            </a:r>
            <a:endParaRPr lang="en-GB" altLang="en-US" sz="2000" b="1" u="sng" dirty="0">
              <a:solidFill>
                <a:srgbClr val="7030A0"/>
              </a:solidFill>
              <a:latin typeface="Arial" panose="020B0604020202020204" pitchFamily="34" charset="0"/>
            </a:endParaRPr>
          </a:p>
        </p:txBody>
      </p:sp>
      <p:pic>
        <p:nvPicPr>
          <p:cNvPr id="2050" name="Picture 2">
            <a:extLst>
              <a:ext uri="{FF2B5EF4-FFF2-40B4-BE49-F238E27FC236}">
                <a16:creationId xmlns:a16="http://schemas.microsoft.com/office/drawing/2014/main" id="{FC2129C0-485E-454D-8B32-38DC93A908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1623" y="1475957"/>
            <a:ext cx="52578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638E7C8-DBB6-4FD5-B0A5-9448C32F4270}"/>
              </a:ext>
            </a:extLst>
          </p:cNvPr>
          <p:cNvPicPr>
            <a:picLocks noChangeAspect="1"/>
          </p:cNvPicPr>
          <p:nvPr/>
        </p:nvPicPr>
        <p:blipFill>
          <a:blip r:embed="rId7"/>
          <a:stretch>
            <a:fillRect/>
          </a:stretch>
        </p:blipFill>
        <p:spPr>
          <a:xfrm>
            <a:off x="446049" y="1169033"/>
            <a:ext cx="1127858" cy="3926164"/>
          </a:xfrm>
          <a:prstGeom prst="rect">
            <a:avLst/>
          </a:prstGeom>
        </p:spPr>
      </p:pic>
      <p:sp>
        <p:nvSpPr>
          <p:cNvPr id="31" name="Text Box 5">
            <a:extLst>
              <a:ext uri="{FF2B5EF4-FFF2-40B4-BE49-F238E27FC236}">
                <a16:creationId xmlns:a16="http://schemas.microsoft.com/office/drawing/2014/main" id="{0897DE2E-FC1A-4E8A-B2D5-C161EB6B006B}"/>
              </a:ext>
            </a:extLst>
          </p:cNvPr>
          <p:cNvSpPr txBox="1">
            <a:spLocks noChangeArrowheads="1"/>
          </p:cNvSpPr>
          <p:nvPr/>
        </p:nvSpPr>
        <p:spPr bwMode="auto">
          <a:xfrm>
            <a:off x="9153844" y="2757777"/>
            <a:ext cx="2659784" cy="696913"/>
          </a:xfrm>
          <a:prstGeom prst="rect">
            <a:avLst/>
          </a:prstGeom>
          <a:noFill/>
          <a:ln>
            <a:noFill/>
          </a:ln>
          <a:effectLst/>
          <a:extLst>
            <a:ext uri="{909E8E84-426E-40DD-AFC4-6F175D3DCCD1}">
              <a14:hiddenFill xmlns:a14="http://schemas.microsoft.com/office/drawing/2010/main">
                <a:solidFill>
                  <a:srgbClr val="775F5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rgbClr val="FF0000"/>
                </a:solidFill>
                <a:effectLst/>
                <a:latin typeface="Franklin Gothic Demi" panose="020B0703020102020204" pitchFamily="34" charset="0"/>
              </a:rPr>
              <a:t>LEGISLATION, POLICY &amp; PROCEDURE</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000" dirty="0">
              <a:solidFill>
                <a:srgbClr val="FF0000"/>
              </a:solidFill>
              <a:latin typeface="Franklin Gothic Demi" panose="020B07030201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rgbClr val="003399"/>
                </a:solidFill>
                <a:effectLst/>
                <a:latin typeface="Franklin Gothic Demi" panose="020B0703020102020204" pitchFamily="34" charset="0"/>
              </a:rPr>
              <a:t>RISK</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000" dirty="0">
              <a:latin typeface="Franklin Gothic Demi" panose="020B07030201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000" dirty="0">
                <a:solidFill>
                  <a:srgbClr val="9966FF"/>
                </a:solidFill>
                <a:latin typeface="Franklin Gothic Demi" panose="020B0703020102020204" pitchFamily="34" charset="0"/>
              </a:rPr>
              <a:t>SERVICE DELIVERY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i="0" u="none" strike="noStrike" cap="none" normalizeH="0" baseline="0" dirty="0">
              <a:ln>
                <a:noFill/>
              </a:ln>
              <a:solidFill>
                <a:schemeClr val="tx1"/>
              </a:solidFill>
              <a:effectLst/>
              <a:latin typeface="Franklin Gothic Demi" panose="020B07030201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000" dirty="0">
                <a:solidFill>
                  <a:schemeClr val="accent1"/>
                </a:solidFill>
                <a:latin typeface="Franklin Gothic Demi" panose="020B0703020102020204" pitchFamily="34" charset="0"/>
              </a:rPr>
              <a:t>LEADERSHIP &amp; MANAGEMENT</a:t>
            </a:r>
            <a:endParaRPr kumimoji="0" lang="en-GB" altLang="en-US" sz="2000" i="0" u="none" strike="noStrike" cap="none" normalizeH="0" baseline="0" dirty="0">
              <a:ln>
                <a:noFill/>
              </a:ln>
              <a:solidFill>
                <a:schemeClr val="accent1"/>
              </a:solidFill>
              <a:effectLst/>
              <a:latin typeface="Franklin Gothic Demi" panose="020B07030201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000" dirty="0">
              <a:latin typeface="Franklin Gothic Demi" panose="020B07030201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i="0" u="none" strike="noStrike" cap="none" normalizeH="0" baseline="0" dirty="0">
              <a:ln>
                <a:noFill/>
              </a:ln>
              <a:solidFill>
                <a:schemeClr val="tx1"/>
              </a:solidFill>
              <a:effectLst/>
              <a:latin typeface="Franklin Gothic Demi" panose="020B0703020102020204" pitchFamily="34" charset="0"/>
            </a:endParaRPr>
          </a:p>
        </p:txBody>
      </p:sp>
      <p:sp>
        <p:nvSpPr>
          <p:cNvPr id="33" name="Text Box 4">
            <a:extLst>
              <a:ext uri="{FF2B5EF4-FFF2-40B4-BE49-F238E27FC236}">
                <a16:creationId xmlns:a16="http://schemas.microsoft.com/office/drawing/2014/main" id="{DB5E13FB-FA38-455D-8EB2-57199C0B5832}"/>
              </a:ext>
            </a:extLst>
          </p:cNvPr>
          <p:cNvSpPr txBox="1">
            <a:spLocks noChangeArrowheads="1"/>
          </p:cNvSpPr>
          <p:nvPr/>
        </p:nvSpPr>
        <p:spPr bwMode="auto">
          <a:xfrm>
            <a:off x="9214673" y="2135347"/>
            <a:ext cx="2538126" cy="438137"/>
          </a:xfrm>
          <a:prstGeom prst="rect">
            <a:avLst/>
          </a:prstGeom>
          <a:noFill/>
          <a:ln>
            <a:noFill/>
          </a:ln>
          <a:effectLst/>
          <a:extLst>
            <a:ext uri="{909E8E84-426E-40DD-AFC4-6F175D3DCCD1}">
              <a14:hiddenFill xmlns:a14="http://schemas.microsoft.com/office/drawing/2010/main">
                <a:solidFill>
                  <a:srgbClr val="775F5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rgbClr val="00B050"/>
                </a:solidFill>
                <a:effectLst/>
                <a:latin typeface="Franklin Gothic Demi" panose="020B0703020102020204" pitchFamily="34" charset="0"/>
              </a:rPr>
              <a:t>DECISION MAKING </a:t>
            </a:r>
            <a:endParaRPr kumimoji="0" lang="en-US" altLang="en-US" sz="2400" i="0" u="none" strike="noStrike" cap="none" normalizeH="0" baseline="0" dirty="0">
              <a:ln>
                <a:noFill/>
              </a:ln>
              <a:solidFill>
                <a:srgbClr val="00B050"/>
              </a:solidFill>
              <a:effectLst/>
              <a:latin typeface="Franklin Gothic Demi" panose="020B0703020102020204" pitchFamily="34" charset="0"/>
            </a:endParaRPr>
          </a:p>
        </p:txBody>
      </p:sp>
      <p:sp>
        <p:nvSpPr>
          <p:cNvPr id="34" name="Text Box 7">
            <a:extLst>
              <a:ext uri="{FF2B5EF4-FFF2-40B4-BE49-F238E27FC236}">
                <a16:creationId xmlns:a16="http://schemas.microsoft.com/office/drawing/2014/main" id="{30A310FA-FE3E-46CB-9D2E-324F3C1C2D19}"/>
              </a:ext>
            </a:extLst>
          </p:cNvPr>
          <p:cNvSpPr txBox="1">
            <a:spLocks noChangeArrowheads="1"/>
          </p:cNvSpPr>
          <p:nvPr/>
        </p:nvSpPr>
        <p:spPr bwMode="auto">
          <a:xfrm>
            <a:off x="9789742" y="1333361"/>
            <a:ext cx="1490346" cy="645044"/>
          </a:xfrm>
          <a:prstGeom prst="rect">
            <a:avLst/>
          </a:prstGeom>
          <a:noFill/>
          <a:ln>
            <a:noFill/>
          </a:ln>
          <a:effectLst/>
          <a:extLst>
            <a:ext uri="{909E8E84-426E-40DD-AFC4-6F175D3DCCD1}">
              <a14:hiddenFill xmlns:a14="http://schemas.microsoft.com/office/drawing/2010/main">
                <a:solidFill>
                  <a:srgbClr val="775F5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chemeClr val="accent5"/>
                </a:solidFill>
                <a:effectLst/>
                <a:latin typeface="Franklin Gothic Demi" panose="020B0703020102020204" pitchFamily="34" charset="0"/>
              </a:rPr>
              <a:t>TEAMWORK</a:t>
            </a:r>
            <a:endParaRPr kumimoji="0" lang="en-US" altLang="en-US" sz="2000" i="0" u="none" strike="noStrike" cap="none" normalizeH="0" baseline="0" dirty="0">
              <a:ln>
                <a:noFill/>
              </a:ln>
              <a:solidFill>
                <a:schemeClr val="accent5"/>
              </a:solidFill>
              <a:effectLst/>
              <a:latin typeface="Franklin Gothic Demi" panose="020B0703020102020204" pitchFamily="34" charset="0"/>
            </a:endParaRPr>
          </a:p>
        </p:txBody>
      </p:sp>
    </p:spTree>
    <p:extLst>
      <p:ext uri="{BB962C8B-B14F-4D97-AF65-F5344CB8AC3E}">
        <p14:creationId xmlns:p14="http://schemas.microsoft.com/office/powerpoint/2010/main" val="1021386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95BA-7DBC-440E-87CD-15D4B10E963B}"/>
              </a:ext>
            </a:extLst>
          </p:cNvPr>
          <p:cNvSpPr>
            <a:spLocks noGrp="1"/>
          </p:cNvSpPr>
          <p:nvPr>
            <p:ph type="title"/>
          </p:nvPr>
        </p:nvSpPr>
        <p:spPr>
          <a:xfrm>
            <a:off x="277256" y="0"/>
            <a:ext cx="11306750" cy="1325563"/>
          </a:xfrm>
        </p:spPr>
        <p:txBody>
          <a:bodyPr/>
          <a:lstStyle/>
          <a:p>
            <a:r>
              <a:rPr lang="en-GB" dirty="0"/>
              <a:t>Digital Systems and Tools: What’s happening </a:t>
            </a:r>
          </a:p>
        </p:txBody>
      </p:sp>
      <p:sp>
        <p:nvSpPr>
          <p:cNvPr id="11" name="Rectangle 10">
            <a:extLst>
              <a:ext uri="{FF2B5EF4-FFF2-40B4-BE49-F238E27FC236}">
                <a16:creationId xmlns:a16="http://schemas.microsoft.com/office/drawing/2014/main" id="{3FEC8A4E-89FB-4DE6-964B-C9150F06946E}"/>
              </a:ext>
            </a:extLst>
          </p:cNvPr>
          <p:cNvSpPr/>
          <p:nvPr/>
        </p:nvSpPr>
        <p:spPr>
          <a:xfrm>
            <a:off x="260204" y="990699"/>
            <a:ext cx="8342088" cy="5325625"/>
          </a:xfrm>
          <a:prstGeom prst="rect">
            <a:avLst/>
          </a:prstGeom>
        </p:spPr>
        <p:txBody>
          <a:bodyPr wrap="square">
            <a:spAutoFit/>
          </a:bodyPr>
          <a:lstStyle/>
          <a:p>
            <a:pPr>
              <a:lnSpc>
                <a:spcPct val="107000"/>
              </a:lnSpc>
              <a:spcAft>
                <a:spcPts val="800"/>
              </a:spcAft>
            </a:pPr>
            <a:r>
              <a:rPr lang="en-GB" b="1" dirty="0">
                <a:solidFill>
                  <a:schemeClr val="accent1"/>
                </a:solidFill>
                <a:ea typeface="Calibri" panose="020F0502020204030204" pitchFamily="34" charset="0"/>
                <a:cs typeface="Times New Roman" panose="02020603050405020304" pitchFamily="18" charset="0"/>
              </a:rPr>
              <a:t>Digital support</a:t>
            </a:r>
            <a:r>
              <a:rPr lang="en-GB" dirty="0">
                <a:solidFill>
                  <a:schemeClr val="accent1"/>
                </a:solidFill>
                <a:ea typeface="Calibri" panose="020F0502020204030204" pitchFamily="34" charset="0"/>
                <a:cs typeface="Times New Roman" panose="02020603050405020304" pitchFamily="18" charset="0"/>
              </a:rPr>
              <a:t> </a:t>
            </a:r>
            <a:endParaRPr lang="en-GB"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We are </a:t>
            </a:r>
            <a:r>
              <a:rPr lang="en-GB" b="1" dirty="0">
                <a:ea typeface="Calibri" panose="020F0502020204030204" pitchFamily="34" charset="0"/>
                <a:cs typeface="Times New Roman" panose="02020603050405020304" pitchFamily="18" charset="0"/>
              </a:rPr>
              <a:t>modernising your digital tools and systems </a:t>
            </a:r>
            <a:r>
              <a:rPr lang="en-GB" dirty="0">
                <a:ea typeface="Calibri" panose="020F0502020204030204" pitchFamily="34" charset="0"/>
                <a:cs typeface="Times New Roman" panose="02020603050405020304" pitchFamily="18" charset="0"/>
              </a:rPr>
              <a:t>to better support you with your work and ‘deliver excellent practice’. </a:t>
            </a:r>
          </a:p>
          <a:p>
            <a:pPr marL="285750" indent="-285750">
              <a:lnSpc>
                <a:spcPct val="107000"/>
              </a:lnSpc>
              <a:spcAft>
                <a:spcPts val="8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We are </a:t>
            </a:r>
            <a:r>
              <a:rPr lang="en-GB" b="1" dirty="0">
                <a:ea typeface="Calibri" panose="020F0502020204030204" pitchFamily="34" charset="0"/>
                <a:cs typeface="Times New Roman" panose="02020603050405020304" pitchFamily="18" charset="0"/>
              </a:rPr>
              <a:t>reducing duplication </a:t>
            </a:r>
            <a:r>
              <a:rPr lang="en-GB" dirty="0">
                <a:ea typeface="Calibri" panose="020F0502020204030204" pitchFamily="34" charset="0"/>
                <a:cs typeface="Times New Roman" panose="02020603050405020304" pitchFamily="18" charset="0"/>
              </a:rPr>
              <a:t>in systems, </a:t>
            </a:r>
            <a:r>
              <a:rPr lang="en-GB" b="1" dirty="0">
                <a:ea typeface="Calibri" panose="020F0502020204030204" pitchFamily="34" charset="0"/>
                <a:cs typeface="Times New Roman" panose="02020603050405020304" pitchFamily="18" charset="0"/>
              </a:rPr>
              <a:t>streamlining processes </a:t>
            </a:r>
            <a:r>
              <a:rPr lang="en-GB" dirty="0">
                <a:ea typeface="Calibri" panose="020F0502020204030204" pitchFamily="34" charset="0"/>
                <a:cs typeface="Times New Roman" panose="02020603050405020304" pitchFamily="18" charset="0"/>
              </a:rPr>
              <a:t>and </a:t>
            </a:r>
            <a:r>
              <a:rPr lang="en-GB" b="1" dirty="0">
                <a:ea typeface="Calibri" panose="020F0502020204030204" pitchFamily="34" charset="0"/>
                <a:cs typeface="Times New Roman" panose="02020603050405020304" pitchFamily="18" charset="0"/>
              </a:rPr>
              <a:t>enabling better data recording and analysis</a:t>
            </a:r>
            <a:r>
              <a:rPr lang="en-GB" dirty="0">
                <a:ea typeface="Calibri" panose="020F0502020204030204" pitchFamily="34" charset="0"/>
                <a:cs typeface="Times New Roman" panose="02020603050405020304" pitchFamily="18" charset="0"/>
              </a:rPr>
              <a:t>, to support you with your workload management and decision making. </a:t>
            </a:r>
          </a:p>
          <a:p>
            <a:pPr marL="285750" indent="-285750">
              <a:lnSpc>
                <a:spcPct val="107000"/>
              </a:lnSpc>
              <a:spcAft>
                <a:spcPts val="8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We have </a:t>
            </a:r>
            <a:r>
              <a:rPr lang="en-GB" b="1" dirty="0">
                <a:ea typeface="Calibri" panose="020F0502020204030204" pitchFamily="34" charset="0"/>
                <a:cs typeface="Times New Roman" panose="02020603050405020304" pitchFamily="18" charset="0"/>
              </a:rPr>
              <a:t>reviewed tools </a:t>
            </a:r>
            <a:r>
              <a:rPr lang="en-GB" dirty="0">
                <a:ea typeface="Calibri" panose="020F0502020204030204" pitchFamily="34" charset="0"/>
                <a:cs typeface="Times New Roman" panose="02020603050405020304" pitchFamily="18" charset="0"/>
              </a:rPr>
              <a:t>that were used to good effect in the NPS and CRCs prior to unification, adopting and </a:t>
            </a:r>
            <a:r>
              <a:rPr lang="en-GB" b="1" dirty="0">
                <a:ea typeface="Calibri" panose="020F0502020204030204" pitchFamily="34" charset="0"/>
                <a:cs typeface="Times New Roman" panose="02020603050405020304" pitchFamily="18" charset="0"/>
              </a:rPr>
              <a:t>improving them</a:t>
            </a:r>
            <a:r>
              <a:rPr lang="en-GB" dirty="0">
                <a:ea typeface="Calibri" panose="020F0502020204030204" pitchFamily="34" charset="0"/>
                <a:cs typeface="Times New Roman" panose="02020603050405020304" pitchFamily="18" charset="0"/>
              </a:rPr>
              <a:t>, or </a:t>
            </a:r>
            <a:r>
              <a:rPr lang="en-GB" b="1" dirty="0">
                <a:ea typeface="Calibri" panose="020F0502020204030204" pitchFamily="34" charset="0"/>
                <a:cs typeface="Times New Roman" panose="02020603050405020304" pitchFamily="18" charset="0"/>
              </a:rPr>
              <a:t>identifying gaps </a:t>
            </a:r>
            <a:r>
              <a:rPr lang="en-GB" dirty="0">
                <a:ea typeface="Calibri" panose="020F0502020204030204" pitchFamily="34" charset="0"/>
                <a:cs typeface="Times New Roman" panose="02020603050405020304" pitchFamily="18" charset="0"/>
              </a:rPr>
              <a:t>and </a:t>
            </a:r>
            <a:r>
              <a:rPr lang="en-GB" b="1" dirty="0">
                <a:ea typeface="Calibri" panose="020F0502020204030204" pitchFamily="34" charset="0"/>
                <a:cs typeface="Times New Roman" panose="02020603050405020304" pitchFamily="18" charset="0"/>
              </a:rPr>
              <a:t>building new ones</a:t>
            </a:r>
            <a:r>
              <a:rPr lang="en-GB" dirty="0">
                <a:ea typeface="Calibri" panose="020F0502020204030204" pitchFamily="34" charset="0"/>
                <a:cs typeface="Times New Roman" panose="02020603050405020304" pitchFamily="18" charset="0"/>
              </a:rPr>
              <a:t>. </a:t>
            </a:r>
          </a:p>
          <a:p>
            <a:pPr>
              <a:lnSpc>
                <a:spcPct val="107000"/>
              </a:lnSpc>
              <a:spcAft>
                <a:spcPts val="800"/>
              </a:spcAft>
            </a:pPr>
            <a:r>
              <a:rPr lang="en-GB" b="1" dirty="0">
                <a:solidFill>
                  <a:schemeClr val="accent1"/>
                </a:solidFill>
                <a:ea typeface="Calibri" panose="020F0502020204030204" pitchFamily="34" charset="0"/>
                <a:cs typeface="Times New Roman" panose="02020603050405020304" pitchFamily="18" charset="0"/>
              </a:rPr>
              <a:t>Built iteratively by digital specialists with ops staff, for ops staff</a:t>
            </a:r>
            <a:r>
              <a:rPr lang="en-GB" dirty="0">
                <a:solidFill>
                  <a:schemeClr val="accent1"/>
                </a:solidFill>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New Probation tools and systems are being </a:t>
            </a:r>
            <a:r>
              <a:rPr lang="en-GB" b="1" dirty="0">
                <a:ea typeface="Calibri" panose="020F0502020204030204" pitchFamily="34" charset="0"/>
                <a:cs typeface="Times New Roman" panose="02020603050405020304" pitchFamily="18" charset="0"/>
              </a:rPr>
              <a:t>built iteratively </a:t>
            </a:r>
            <a:r>
              <a:rPr lang="en-GB" dirty="0">
                <a:ea typeface="Calibri" panose="020F0502020204030204" pitchFamily="34" charset="0"/>
                <a:cs typeface="Times New Roman" panose="02020603050405020304" pitchFamily="18" charset="0"/>
              </a:rPr>
              <a:t>by probation programme staff, operational staff and digital specialists </a:t>
            </a:r>
            <a:r>
              <a:rPr lang="en-GB" b="1" dirty="0">
                <a:ea typeface="Calibri" panose="020F0502020204030204" pitchFamily="34" charset="0"/>
                <a:cs typeface="Times New Roman" panose="02020603050405020304" pitchFamily="18" charset="0"/>
              </a:rPr>
              <a:t>working together</a:t>
            </a:r>
            <a:r>
              <a:rPr lang="en-GB" dirty="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Beta versions of tools are launched</a:t>
            </a:r>
            <a:r>
              <a:rPr lang="en-GB" dirty="0">
                <a:ea typeface="Calibri" panose="020F0502020204030204" pitchFamily="34" charset="0"/>
                <a:cs typeface="Times New Roman" panose="02020603050405020304" pitchFamily="18" charset="0"/>
              </a:rPr>
              <a:t>, ops staff experiences are tracked, the digital team get a better understanding of what works and what could be changed, and </a:t>
            </a:r>
            <a:r>
              <a:rPr lang="en-GB" b="1" dirty="0">
                <a:ea typeface="Calibri" panose="020F0502020204030204" pitchFamily="34" charset="0"/>
                <a:cs typeface="Times New Roman" panose="02020603050405020304" pitchFamily="18" charset="0"/>
              </a:rPr>
              <a:t>build and develop even better versions </a:t>
            </a:r>
            <a:r>
              <a:rPr lang="en-GB" dirty="0">
                <a:ea typeface="Calibri" panose="020F0502020204030204" pitchFamily="34" charset="0"/>
                <a:cs typeface="Times New Roman" panose="02020603050405020304" pitchFamily="18" charset="0"/>
              </a:rPr>
              <a:t>of the tools with you</a:t>
            </a:r>
          </a:p>
        </p:txBody>
      </p:sp>
      <p:pic>
        <p:nvPicPr>
          <p:cNvPr id="14" name="Picture 13">
            <a:extLst>
              <a:ext uri="{FF2B5EF4-FFF2-40B4-BE49-F238E27FC236}">
                <a16:creationId xmlns:a16="http://schemas.microsoft.com/office/drawing/2014/main" id="{6F04A69F-5DB9-404F-8DB3-DE7D006028BB}"/>
              </a:ext>
            </a:extLst>
          </p:cNvPr>
          <p:cNvPicPr>
            <a:picLocks noChangeAspect="1"/>
          </p:cNvPicPr>
          <p:nvPr/>
        </p:nvPicPr>
        <p:blipFill>
          <a:blip r:embed="rId3"/>
          <a:stretch>
            <a:fillRect/>
          </a:stretch>
        </p:blipFill>
        <p:spPr>
          <a:xfrm>
            <a:off x="8912345" y="586203"/>
            <a:ext cx="2981714" cy="5325625"/>
          </a:xfrm>
          <a:prstGeom prst="rect">
            <a:avLst/>
          </a:prstGeom>
        </p:spPr>
      </p:pic>
    </p:spTree>
    <p:extLst>
      <p:ext uri="{BB962C8B-B14F-4D97-AF65-F5344CB8AC3E}">
        <p14:creationId xmlns:p14="http://schemas.microsoft.com/office/powerpoint/2010/main" val="409412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1" y="3461654"/>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8" name="Title 1">
            <a:extLst>
              <a:ext uri="{FF2B5EF4-FFF2-40B4-BE49-F238E27FC236}">
                <a16:creationId xmlns:a16="http://schemas.microsoft.com/office/drawing/2014/main" id="{B87FEA47-37D2-4D74-B655-BA1CCCCC2EB3}"/>
              </a:ext>
            </a:extLst>
          </p:cNvPr>
          <p:cNvSpPr txBox="1">
            <a:spLocks/>
          </p:cNvSpPr>
          <p:nvPr/>
        </p:nvSpPr>
        <p:spPr>
          <a:xfrm>
            <a:off x="226135" y="8247"/>
            <a:ext cx="11519816" cy="75899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Digital Spotlight:  Create and Vary a Licence (CVL) Service</a:t>
            </a:r>
          </a:p>
        </p:txBody>
      </p:sp>
      <p:sp>
        <p:nvSpPr>
          <p:cNvPr id="12" name="Rectangle 1">
            <a:extLst>
              <a:ext uri="{FF2B5EF4-FFF2-40B4-BE49-F238E27FC236}">
                <a16:creationId xmlns:a16="http://schemas.microsoft.com/office/drawing/2014/main" id="{3540F574-43C3-4C9F-8BEF-278A64C1BFA9}"/>
              </a:ext>
            </a:extLst>
          </p:cNvPr>
          <p:cNvSpPr>
            <a:spLocks noChangeArrowheads="1"/>
          </p:cNvSpPr>
          <p:nvPr/>
        </p:nvSpPr>
        <p:spPr bwMode="auto">
          <a:xfrm>
            <a:off x="226135" y="717061"/>
            <a:ext cx="832277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t>What is it?</a:t>
            </a:r>
            <a:endParaRPr lang="en-GB" dirty="0"/>
          </a:p>
          <a:p>
            <a:pPr marL="285750" indent="-285750">
              <a:buFont typeface="Arial" panose="020B0604020202020204" pitchFamily="34" charset="0"/>
              <a:buChar char="•"/>
            </a:pPr>
            <a:r>
              <a:rPr lang="en-GB" i="1" dirty="0"/>
              <a:t>Create and vary a licence</a:t>
            </a:r>
            <a:r>
              <a:rPr lang="en-GB" dirty="0"/>
              <a:t> is a new digital service that allows probation practitioners to </a:t>
            </a:r>
            <a:r>
              <a:rPr lang="en-GB" b="1" dirty="0"/>
              <a:t>create licences for prison leavers</a:t>
            </a:r>
            <a:r>
              <a:rPr lang="en-GB" dirty="0"/>
              <a:t>, prisons to approve, print and share the licences, and </a:t>
            </a:r>
            <a:r>
              <a:rPr lang="en-GB" b="1" dirty="0"/>
              <a:t>probation practitioners to vary active licences (with PDU Heads approving the variations) for those already released</a:t>
            </a:r>
          </a:p>
          <a:p>
            <a:endParaRPr lang="en-GB" b="1" dirty="0"/>
          </a:p>
          <a:p>
            <a:r>
              <a:rPr lang="en-GB" b="1" dirty="0"/>
              <a:t>Who needs to know in Probation?</a:t>
            </a:r>
            <a:endParaRPr lang="en-GB" dirty="0"/>
          </a:p>
          <a:p>
            <a:pPr marL="285750" lvl="0" indent="-285750">
              <a:buFont typeface="Arial" panose="020B0604020202020204" pitchFamily="34" charset="0"/>
              <a:buChar char="•"/>
            </a:pPr>
            <a:r>
              <a:rPr lang="en-GB" dirty="0"/>
              <a:t>Probation practitioners who currently send licence conditions to prison.</a:t>
            </a:r>
          </a:p>
          <a:p>
            <a:pPr marL="285750" lvl="0" indent="-285750">
              <a:buFont typeface="Arial" panose="020B0604020202020204" pitchFamily="34" charset="0"/>
              <a:buChar char="•"/>
            </a:pPr>
            <a:r>
              <a:rPr lang="en-GB" dirty="0"/>
              <a:t>Case administrators in prison OMU teams.</a:t>
            </a:r>
          </a:p>
          <a:p>
            <a:pPr marL="285750" lvl="0" indent="-285750">
              <a:buFont typeface="Arial" panose="020B0604020202020204" pitchFamily="34" charset="0"/>
              <a:buChar char="•"/>
            </a:pPr>
            <a:r>
              <a:rPr lang="en-GB" dirty="0"/>
              <a:t>Head of PDU’s who sign variations</a:t>
            </a:r>
          </a:p>
          <a:p>
            <a:endParaRPr lang="en-GB" b="1" dirty="0"/>
          </a:p>
          <a:p>
            <a:r>
              <a:rPr lang="en-GB" b="1" dirty="0"/>
              <a:t>What’s happening?</a:t>
            </a:r>
            <a:endParaRPr lang="en-GB" dirty="0"/>
          </a:p>
          <a:p>
            <a:pPr marL="285750" indent="-285750">
              <a:buFont typeface="Arial" panose="020B0604020202020204" pitchFamily="34" charset="0"/>
              <a:buChar char="•"/>
            </a:pPr>
            <a:r>
              <a:rPr lang="en-GB" dirty="0"/>
              <a:t>The </a:t>
            </a:r>
            <a:r>
              <a:rPr lang="en-GB" b="1" dirty="0"/>
              <a:t>early adopter region is Wales </a:t>
            </a:r>
            <a:r>
              <a:rPr lang="en-GB" dirty="0"/>
              <a:t>– excluding HMP Berwyn – and all Welsh probation areas and South Wales prisons have been included in the current roll-out going on right now.</a:t>
            </a:r>
          </a:p>
          <a:p>
            <a:endParaRPr lang="en-GB" dirty="0"/>
          </a:p>
          <a:p>
            <a:pPr marL="285750" indent="-285750">
              <a:buFont typeface="Arial" panose="020B0604020202020204" pitchFamily="34" charset="0"/>
              <a:buChar char="•"/>
            </a:pPr>
            <a:r>
              <a:rPr lang="en-GB" b="1" dirty="0"/>
              <a:t>Engagement is currently taking place with all other regions </a:t>
            </a:r>
            <a:r>
              <a:rPr lang="en-GB" dirty="0"/>
              <a:t>to discuss implementation plans and timescales. A timetable will be issued shortly.</a:t>
            </a:r>
          </a:p>
        </p:txBody>
      </p:sp>
      <p:sp>
        <p:nvSpPr>
          <p:cNvPr id="14" name="Rectangle 13">
            <a:extLst>
              <a:ext uri="{FF2B5EF4-FFF2-40B4-BE49-F238E27FC236}">
                <a16:creationId xmlns:a16="http://schemas.microsoft.com/office/drawing/2014/main" id="{CD94BB0A-62BD-4AC8-BA5D-3CD845FC122B}"/>
              </a:ext>
            </a:extLst>
          </p:cNvPr>
          <p:cNvSpPr/>
          <p:nvPr/>
        </p:nvSpPr>
        <p:spPr>
          <a:xfrm>
            <a:off x="8974477" y="717061"/>
            <a:ext cx="2778322" cy="2554545"/>
          </a:xfrm>
          <a:prstGeom prst="rect">
            <a:avLst/>
          </a:prstGeom>
          <a:ln>
            <a:solidFill>
              <a:srgbClr val="7030A0"/>
            </a:solidFill>
          </a:ln>
        </p:spPr>
        <p:txBody>
          <a:bodyPr wrap="square">
            <a:spAutoFit/>
          </a:bodyPr>
          <a:lstStyle/>
          <a:p>
            <a:pPr lvl="0" eaLnBrk="0" fontAlgn="base" hangingPunct="0">
              <a:spcBef>
                <a:spcPct val="0"/>
              </a:spcBef>
              <a:spcAft>
                <a:spcPct val="0"/>
              </a:spcAft>
            </a:pPr>
            <a:r>
              <a:rPr lang="en-GB" altLang="en-US" b="1" dirty="0">
                <a:ea typeface="Times New Roman" panose="02020603050405020304" pitchFamily="18" charset="0"/>
                <a:cs typeface="Arial" panose="020B0604020202020204" pitchFamily="34" charset="0"/>
              </a:rPr>
              <a:t>What do I need to do?</a:t>
            </a:r>
          </a:p>
          <a:p>
            <a:pPr lvl="0" eaLnBrk="0" fontAlgn="base" hangingPunct="0">
              <a:spcBef>
                <a:spcPct val="0"/>
              </a:spcBef>
              <a:spcAft>
                <a:spcPct val="0"/>
              </a:spcAft>
            </a:pPr>
            <a:endParaRPr lang="en-GB" sz="1600" b="1" dirty="0">
              <a:ea typeface="Calibri" panose="020F0502020204030204" pitchFamily="34" charset="0"/>
              <a:cs typeface="Arial" panose="020B0604020202020204" pitchFamily="34" charset="0"/>
            </a:endParaRPr>
          </a:p>
          <a:p>
            <a:pPr lvl="0" eaLnBrk="0" fontAlgn="base" hangingPunct="0">
              <a:spcBef>
                <a:spcPct val="0"/>
              </a:spcBef>
              <a:spcAft>
                <a:spcPct val="0"/>
              </a:spcAft>
            </a:pPr>
            <a:r>
              <a:rPr lang="en-GB" b="1" dirty="0">
                <a:ea typeface="Calibri" panose="020F0502020204030204" pitchFamily="34" charset="0"/>
                <a:cs typeface="Times New Roman" panose="02020603050405020304" pitchFamily="18" charset="0"/>
              </a:rPr>
              <a:t>Local training </a:t>
            </a:r>
            <a:r>
              <a:rPr lang="en-GB" dirty="0">
                <a:ea typeface="Calibri" panose="020F0502020204030204" pitchFamily="34" charset="0"/>
                <a:cs typeface="Times New Roman" panose="02020603050405020304" pitchFamily="18" charset="0"/>
              </a:rPr>
              <a:t>will be available for VLOs in pilot areas by VLO managers. </a:t>
            </a:r>
          </a:p>
          <a:p>
            <a:pPr lvl="0" eaLnBrk="0" fontAlgn="base" hangingPunct="0">
              <a:spcBef>
                <a:spcPct val="0"/>
              </a:spcBef>
              <a:spcAft>
                <a:spcPct val="0"/>
              </a:spcAft>
            </a:pPr>
            <a:endParaRPr lang="en-GB"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GB" dirty="0">
                <a:ea typeface="Calibri" panose="020F0502020204030204" pitchFamily="34" charset="0"/>
                <a:cs typeface="Times New Roman" panose="02020603050405020304" pitchFamily="18" charset="0"/>
              </a:rPr>
              <a:t>Look out for</a:t>
            </a:r>
            <a:r>
              <a:rPr lang="en-GB" b="1" dirty="0">
                <a:ea typeface="Calibri" panose="020F0502020204030204" pitchFamily="34" charset="0"/>
                <a:cs typeface="Times New Roman" panose="02020603050405020304" pitchFamily="18" charset="0"/>
              </a:rPr>
              <a:t> local briefings</a:t>
            </a:r>
            <a:r>
              <a:rPr lang="en-GB" dirty="0">
                <a:ea typeface="Calibri" panose="020F0502020204030204" pitchFamily="34" charset="0"/>
                <a:cs typeface="Times New Roman" panose="02020603050405020304" pitchFamily="18" charset="0"/>
              </a:rPr>
              <a:t> in VLUs by VLO managers</a:t>
            </a:r>
          </a:p>
        </p:txBody>
      </p:sp>
      <p:sp>
        <p:nvSpPr>
          <p:cNvPr id="3" name="Rectangle 2">
            <a:extLst>
              <a:ext uri="{FF2B5EF4-FFF2-40B4-BE49-F238E27FC236}">
                <a16:creationId xmlns:a16="http://schemas.microsoft.com/office/drawing/2014/main" id="{660EEB45-D2DB-4DE6-90A4-3CDA737BC25D}"/>
              </a:ext>
            </a:extLst>
          </p:cNvPr>
          <p:cNvSpPr/>
          <p:nvPr/>
        </p:nvSpPr>
        <p:spPr>
          <a:xfrm>
            <a:off x="8974477" y="3601436"/>
            <a:ext cx="2802194" cy="2308324"/>
          </a:xfrm>
          <a:prstGeom prst="rect">
            <a:avLst/>
          </a:prstGeom>
          <a:solidFill>
            <a:srgbClr val="B7CFFF"/>
          </a:solidFill>
        </p:spPr>
        <p:txBody>
          <a:bodyPr wrap="square">
            <a:spAutoFit/>
          </a:bodyPr>
          <a:lstStyle/>
          <a:p>
            <a:r>
              <a:rPr lang="en-GB" b="1" dirty="0"/>
              <a:t>Further information</a:t>
            </a:r>
            <a:endParaRPr lang="en-GB" dirty="0"/>
          </a:p>
          <a:p>
            <a:r>
              <a:rPr lang="en-GB" u="sng" dirty="0">
                <a:hlinkClick r:id="rId3"/>
              </a:rPr>
              <a:t>Further information on the Create and Vary a Licence (CVL) Service</a:t>
            </a:r>
            <a:r>
              <a:rPr lang="en-GB" dirty="0"/>
              <a:t> is available on the Probation Hub including an intro video and two-page explainer</a:t>
            </a:r>
          </a:p>
        </p:txBody>
      </p:sp>
    </p:spTree>
    <p:extLst>
      <p:ext uri="{BB962C8B-B14F-4D97-AF65-F5344CB8AC3E}">
        <p14:creationId xmlns:p14="http://schemas.microsoft.com/office/powerpoint/2010/main" val="234462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8" name="Title 1">
            <a:extLst>
              <a:ext uri="{FF2B5EF4-FFF2-40B4-BE49-F238E27FC236}">
                <a16:creationId xmlns:a16="http://schemas.microsoft.com/office/drawing/2014/main" id="{B87FEA47-37D2-4D74-B655-BA1CCCCC2EB3}"/>
              </a:ext>
            </a:extLst>
          </p:cNvPr>
          <p:cNvSpPr txBox="1">
            <a:spLocks/>
          </p:cNvSpPr>
          <p:nvPr/>
        </p:nvSpPr>
        <p:spPr>
          <a:xfrm>
            <a:off x="226135" y="8247"/>
            <a:ext cx="11519816" cy="75899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Digital Spotlight:  Help shape the new HMPPS Intranet redesign</a:t>
            </a:r>
          </a:p>
        </p:txBody>
      </p:sp>
      <p:sp>
        <p:nvSpPr>
          <p:cNvPr id="9" name="Content Placeholder 2">
            <a:extLst>
              <a:ext uri="{FF2B5EF4-FFF2-40B4-BE49-F238E27FC236}">
                <a16:creationId xmlns:a16="http://schemas.microsoft.com/office/drawing/2014/main" id="{092E494D-398B-4885-8573-CE60AC160AE8}"/>
              </a:ext>
            </a:extLst>
          </p:cNvPr>
          <p:cNvSpPr>
            <a:spLocks noGrp="1"/>
          </p:cNvSpPr>
          <p:nvPr>
            <p:ph idx="1"/>
          </p:nvPr>
        </p:nvSpPr>
        <p:spPr>
          <a:xfrm>
            <a:off x="493364" y="1042564"/>
            <a:ext cx="6133986" cy="1235180"/>
          </a:xfrm>
        </p:spPr>
        <p:txBody>
          <a:bodyPr>
            <a:normAutofit fontScale="92500" lnSpcReduction="10000"/>
          </a:bodyPr>
          <a:lstStyle/>
          <a:p>
            <a:pPr marL="342900" indent="-342900">
              <a:spcAft>
                <a:spcPts val="0"/>
              </a:spcAft>
              <a:buFont typeface="Arial" panose="020B0604020202020204" pitchFamily="34" charset="0"/>
              <a:buChar char="•"/>
            </a:pPr>
            <a:r>
              <a:rPr lang="en-GB" dirty="0"/>
              <a:t>Are you interested in </a:t>
            </a:r>
            <a:r>
              <a:rPr lang="en-GB" b="1" dirty="0"/>
              <a:t>getting involved in what the new HMPPS intranet looks like </a:t>
            </a:r>
            <a:r>
              <a:rPr lang="en-GB" dirty="0"/>
              <a:t>and how information is structured and labelled?</a:t>
            </a:r>
          </a:p>
        </p:txBody>
      </p:sp>
      <p:pic>
        <p:nvPicPr>
          <p:cNvPr id="10" name="Picture 9">
            <a:extLst>
              <a:ext uri="{FF2B5EF4-FFF2-40B4-BE49-F238E27FC236}">
                <a16:creationId xmlns:a16="http://schemas.microsoft.com/office/drawing/2014/main" id="{DB09C5C6-342A-443A-8EE3-28650E1D51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752" y="1120223"/>
            <a:ext cx="4031199" cy="2352288"/>
          </a:xfrm>
          <a:prstGeom prst="rect">
            <a:avLst/>
          </a:prstGeom>
          <a:noFill/>
          <a:ln>
            <a:noFill/>
          </a:ln>
          <a:effectLst>
            <a:outerShdw blurRad="127000" dist="127000" dir="2700000" algn="tl" rotWithShape="0">
              <a:prstClr val="black">
                <a:alpha val="40000"/>
              </a:prstClr>
            </a:outerShdw>
          </a:effectLst>
        </p:spPr>
      </p:pic>
      <p:sp>
        <p:nvSpPr>
          <p:cNvPr id="11" name="Rectangle 10">
            <a:extLst>
              <a:ext uri="{FF2B5EF4-FFF2-40B4-BE49-F238E27FC236}">
                <a16:creationId xmlns:a16="http://schemas.microsoft.com/office/drawing/2014/main" id="{4D8DDCB2-90B1-4B3E-89BA-432A7D93F658}"/>
              </a:ext>
            </a:extLst>
          </p:cNvPr>
          <p:cNvSpPr/>
          <p:nvPr/>
        </p:nvSpPr>
        <p:spPr>
          <a:xfrm>
            <a:off x="446049" y="2391226"/>
            <a:ext cx="6833429" cy="2246769"/>
          </a:xfrm>
          <a:prstGeom prst="rect">
            <a:avLst/>
          </a:prstGeom>
        </p:spPr>
        <p:txBody>
          <a:bodyPr wrap="square">
            <a:spAutoFit/>
          </a:bodyPr>
          <a:lstStyle/>
          <a:p>
            <a:pPr marL="342900" indent="-342900">
              <a:spcAft>
                <a:spcPts val="0"/>
              </a:spcAft>
              <a:buFont typeface="Arial" panose="020B0604020202020204" pitchFamily="34" charset="0"/>
              <a:buChar char="•"/>
            </a:pPr>
            <a:r>
              <a:rPr lang="en-GB" sz="2000" dirty="0"/>
              <a:t>We are looking for staff from the Probation Service who are </a:t>
            </a:r>
            <a:r>
              <a:rPr lang="en-GB" sz="2000" b="1" dirty="0"/>
              <a:t>interested in taking part in some user research </a:t>
            </a:r>
            <a:r>
              <a:rPr lang="en-GB" sz="2000" dirty="0"/>
              <a:t>with MOJ Digital &amp; Technology. </a:t>
            </a:r>
          </a:p>
          <a:p>
            <a:pPr marL="342900" indent="-342900">
              <a:spcAft>
                <a:spcPts val="0"/>
              </a:spcAft>
              <a:buFont typeface="Arial" panose="020B0604020202020204" pitchFamily="34" charset="0"/>
              <a:buChar char="•"/>
            </a:pPr>
            <a:endParaRPr lang="en-GB" sz="2000" dirty="0"/>
          </a:p>
          <a:p>
            <a:pPr marL="342900" indent="-342900">
              <a:spcAft>
                <a:spcPts val="0"/>
              </a:spcAft>
              <a:buFont typeface="Arial" panose="020B0604020202020204" pitchFamily="34" charset="0"/>
              <a:buChar char="•"/>
            </a:pPr>
            <a:r>
              <a:rPr lang="en-GB" sz="2000" dirty="0"/>
              <a:t>You’ll be asked to </a:t>
            </a:r>
            <a:r>
              <a:rPr lang="en-GB" sz="2000" b="1" dirty="0"/>
              <a:t>complete an online exercise </a:t>
            </a:r>
            <a:r>
              <a:rPr lang="en-GB" sz="2000" dirty="0"/>
              <a:t>which involves sorting various information that you might find on the intranet into categories that make sense to you. </a:t>
            </a:r>
          </a:p>
        </p:txBody>
      </p:sp>
      <p:sp>
        <p:nvSpPr>
          <p:cNvPr id="13" name="Rectangle 12">
            <a:extLst>
              <a:ext uri="{FF2B5EF4-FFF2-40B4-BE49-F238E27FC236}">
                <a16:creationId xmlns:a16="http://schemas.microsoft.com/office/drawing/2014/main" id="{9A6043DE-4818-4904-B51E-34E1D82E6024}"/>
              </a:ext>
            </a:extLst>
          </p:cNvPr>
          <p:cNvSpPr/>
          <p:nvPr/>
        </p:nvSpPr>
        <p:spPr>
          <a:xfrm>
            <a:off x="446049" y="4781150"/>
            <a:ext cx="10739755" cy="1323439"/>
          </a:xfrm>
          <a:prstGeom prst="rect">
            <a:avLst/>
          </a:prstGeom>
        </p:spPr>
        <p:txBody>
          <a:bodyPr wrap="square">
            <a:spAutoFit/>
          </a:bodyPr>
          <a:lstStyle/>
          <a:p>
            <a:pPr marL="342900" lvl="0" indent="-342900">
              <a:buFont typeface="Arial" panose="020B0604020202020204" pitchFamily="34" charset="0"/>
              <a:buChar char="•"/>
            </a:pPr>
            <a:r>
              <a:rPr lang="en-GB" sz="2000" b="1" dirty="0">
                <a:solidFill>
                  <a:prstClr val="black"/>
                </a:solidFill>
              </a:rPr>
              <a:t>If you would like to take part </a:t>
            </a:r>
            <a:r>
              <a:rPr lang="en-GB" sz="2000" dirty="0">
                <a:solidFill>
                  <a:prstClr val="black"/>
                </a:solidFill>
              </a:rPr>
              <a:t>register your interest </a:t>
            </a:r>
            <a:r>
              <a:rPr lang="en-GB" sz="2000" dirty="0">
                <a:solidFill>
                  <a:srgbClr val="0070C0"/>
                </a:solidFill>
              </a:rPr>
              <a:t>by </a:t>
            </a:r>
            <a:r>
              <a:rPr lang="en-GB" sz="2000" dirty="0">
                <a:solidFill>
                  <a:srgbClr val="0070C0"/>
                </a:solidFill>
                <a:hlinkClick r:id="rId4">
                  <a:extLst>
                    <a:ext uri="{A12FA001-AC4F-418D-AE19-62706E023703}">
                      <ahyp:hlinkClr xmlns:ahyp="http://schemas.microsoft.com/office/drawing/2018/hyperlinkcolor" val="tx"/>
                    </a:ext>
                  </a:extLst>
                </a:hlinkClick>
              </a:rPr>
              <a:t>completing this form </a:t>
            </a:r>
            <a:r>
              <a:rPr lang="en-GB" sz="2000" dirty="0">
                <a:solidFill>
                  <a:prstClr val="black"/>
                </a:solidFill>
              </a:rPr>
              <a:t>by 15 April. </a:t>
            </a:r>
          </a:p>
          <a:p>
            <a:pPr marL="342900" lvl="0" indent="-342900">
              <a:buFont typeface="Arial" panose="020B0604020202020204" pitchFamily="34" charset="0"/>
              <a:buChar char="•"/>
            </a:pPr>
            <a:r>
              <a:rPr lang="en-GB" sz="2000" dirty="0">
                <a:solidFill>
                  <a:prstClr val="black"/>
                </a:solidFill>
              </a:rPr>
              <a:t>You will then be sent an invite for an online exercise on the 18 April for completion by 22 April. </a:t>
            </a:r>
          </a:p>
          <a:p>
            <a:pPr marL="342900" lvl="0" indent="-342900">
              <a:buFont typeface="Arial" panose="020B0604020202020204" pitchFamily="34" charset="0"/>
              <a:buChar char="•"/>
            </a:pPr>
            <a:r>
              <a:rPr lang="en-GB" sz="2000" dirty="0">
                <a:solidFill>
                  <a:prstClr val="black"/>
                </a:solidFill>
              </a:rPr>
              <a:t>You will also have the chance to express your interest in being involved in future research.</a:t>
            </a:r>
          </a:p>
        </p:txBody>
      </p:sp>
    </p:spTree>
    <p:extLst>
      <p:ext uri="{BB962C8B-B14F-4D97-AF65-F5344CB8AC3E}">
        <p14:creationId xmlns:p14="http://schemas.microsoft.com/office/powerpoint/2010/main" val="253134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359565" y="136820"/>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1" y="3461654"/>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7" name="Title 1">
            <a:extLst>
              <a:ext uri="{FF2B5EF4-FFF2-40B4-BE49-F238E27FC236}">
                <a16:creationId xmlns:a16="http://schemas.microsoft.com/office/drawing/2014/main" id="{DD656FD9-7380-4928-8090-F84A7A477E14}"/>
              </a:ext>
            </a:extLst>
          </p:cNvPr>
          <p:cNvSpPr txBox="1">
            <a:spLocks/>
          </p:cNvSpPr>
          <p:nvPr/>
        </p:nvSpPr>
        <p:spPr>
          <a:xfrm>
            <a:off x="439201" y="255579"/>
            <a:ext cx="10743406" cy="63047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New learning -  </a:t>
            </a:r>
            <a:r>
              <a:rPr lang="en-US" dirty="0"/>
              <a:t>Managing Violence &amp; Aggression in the Workplace </a:t>
            </a:r>
            <a:endParaRPr lang="en-GB" dirty="0"/>
          </a:p>
        </p:txBody>
      </p:sp>
      <p:sp>
        <p:nvSpPr>
          <p:cNvPr id="9" name="Rectangle 8">
            <a:extLst>
              <a:ext uri="{FF2B5EF4-FFF2-40B4-BE49-F238E27FC236}">
                <a16:creationId xmlns:a16="http://schemas.microsoft.com/office/drawing/2014/main" id="{DDFE2215-7B0F-4DD0-8A52-707B59E4B2A6}"/>
              </a:ext>
            </a:extLst>
          </p:cNvPr>
          <p:cNvSpPr/>
          <p:nvPr/>
        </p:nvSpPr>
        <p:spPr>
          <a:xfrm>
            <a:off x="369105" y="1108325"/>
            <a:ext cx="8576211" cy="2585323"/>
          </a:xfrm>
          <a:prstGeom prst="rect">
            <a:avLst/>
          </a:prstGeom>
        </p:spPr>
        <p:txBody>
          <a:bodyPr wrap="square">
            <a:spAutoFit/>
          </a:bodyPr>
          <a:lstStyle/>
          <a:p>
            <a:pPr marL="285750" indent="-285750">
              <a:buFont typeface="Arial" panose="020B0604020202020204" pitchFamily="34" charset="0"/>
              <a:buChar char="•"/>
            </a:pPr>
            <a:r>
              <a:rPr lang="en-US" b="1" dirty="0"/>
              <a:t>NEW Managing Violence &amp; Aggression in the Workplace – new digital learning product now available</a:t>
            </a:r>
            <a:endParaRPr lang="en-GB" dirty="0"/>
          </a:p>
          <a:p>
            <a:endParaRPr lang="en-GB" b="1" dirty="0"/>
          </a:p>
          <a:p>
            <a:pPr marL="285750" indent="-285750">
              <a:buFont typeface="Arial" panose="020B0604020202020204" pitchFamily="34" charset="0"/>
              <a:buChar char="•"/>
            </a:pPr>
            <a:r>
              <a:rPr lang="en-US" dirty="0"/>
              <a:t>Understanding and managing the risk of violence and aggression is required learning for any frontline member of staff in the Probation Service.</a:t>
            </a:r>
            <a:endParaRPr lang="en-GB" dirty="0"/>
          </a:p>
          <a:p>
            <a:pPr marL="285750" indent="-285750">
              <a:buFont typeface="Arial" panose="020B0604020202020204" pitchFamily="34" charset="0"/>
              <a:buChar char="•"/>
            </a:pPr>
            <a:r>
              <a:rPr lang="en-US" dirty="0"/>
              <a:t> </a:t>
            </a:r>
            <a:endParaRPr lang="en-GB" dirty="0"/>
          </a:p>
          <a:p>
            <a:pPr marL="285750" indent="-285750">
              <a:buFont typeface="Arial" panose="020B0604020202020204" pitchFamily="34" charset="0"/>
              <a:buChar char="•"/>
            </a:pPr>
            <a:r>
              <a:rPr lang="en-US" dirty="0"/>
              <a:t>This redesigned learning product will help learners understand the behaviours and triggers that can lead to violence and aggression as well as providing an understanding of the techniques for reducing risk.</a:t>
            </a:r>
            <a:endParaRPr lang="en-GB" dirty="0"/>
          </a:p>
        </p:txBody>
      </p:sp>
      <p:sp>
        <p:nvSpPr>
          <p:cNvPr id="8" name="Rectangle 7">
            <a:extLst>
              <a:ext uri="{FF2B5EF4-FFF2-40B4-BE49-F238E27FC236}">
                <a16:creationId xmlns:a16="http://schemas.microsoft.com/office/drawing/2014/main" id="{4257207A-3435-40E9-BDFD-1CE2A8696EF6}"/>
              </a:ext>
            </a:extLst>
          </p:cNvPr>
          <p:cNvSpPr/>
          <p:nvPr/>
        </p:nvSpPr>
        <p:spPr>
          <a:xfrm>
            <a:off x="9329799" y="2570661"/>
            <a:ext cx="2227489" cy="1569660"/>
          </a:xfrm>
          <a:prstGeom prst="rect">
            <a:avLst/>
          </a:prstGeom>
          <a:solidFill>
            <a:schemeClr val="bg1">
              <a:lumMod val="95000"/>
            </a:schemeClr>
          </a:solidFill>
        </p:spPr>
        <p:txBody>
          <a:bodyPr wrap="square">
            <a:spAutoFit/>
          </a:bodyPr>
          <a:lstStyle/>
          <a:p>
            <a:r>
              <a:rPr lang="en-GB" sz="1600" b="1" dirty="0"/>
              <a:t>Access the course</a:t>
            </a:r>
          </a:p>
          <a:p>
            <a:endParaRPr lang="en-GB" sz="1600" b="1" dirty="0"/>
          </a:p>
          <a:p>
            <a:r>
              <a:rPr lang="en-US" sz="1600" dirty="0"/>
              <a:t>For more information and to access the course go to the </a:t>
            </a:r>
            <a:r>
              <a:rPr lang="en-US" sz="1600" u="sng" dirty="0">
                <a:hlinkClick r:id="rId3"/>
              </a:rPr>
              <a:t>Probation Hub</a:t>
            </a:r>
            <a:r>
              <a:rPr lang="en-US" sz="1600" dirty="0"/>
              <a:t>.</a:t>
            </a:r>
            <a:endParaRPr lang="en-GB" sz="1600" dirty="0"/>
          </a:p>
        </p:txBody>
      </p:sp>
      <p:sp>
        <p:nvSpPr>
          <p:cNvPr id="4" name="Rectangle 3">
            <a:extLst>
              <a:ext uri="{FF2B5EF4-FFF2-40B4-BE49-F238E27FC236}">
                <a16:creationId xmlns:a16="http://schemas.microsoft.com/office/drawing/2014/main" id="{92C755D6-F93B-403F-ACA2-2C853E0403B3}"/>
              </a:ext>
            </a:extLst>
          </p:cNvPr>
          <p:cNvSpPr/>
          <p:nvPr/>
        </p:nvSpPr>
        <p:spPr>
          <a:xfrm>
            <a:off x="359565" y="4138201"/>
            <a:ext cx="11470177" cy="2062103"/>
          </a:xfrm>
          <a:prstGeom prst="rect">
            <a:avLst/>
          </a:prstGeom>
        </p:spPr>
        <p:txBody>
          <a:bodyPr wrap="square">
            <a:spAutoFit/>
          </a:bodyPr>
          <a:lstStyle/>
          <a:p>
            <a:r>
              <a:rPr lang="en-US" sz="2000" b="1" dirty="0">
                <a:solidFill>
                  <a:srgbClr val="7030A0"/>
                </a:solidFill>
              </a:rPr>
              <a:t>Who should complete it?</a:t>
            </a:r>
            <a:endParaRPr lang="en-GB" sz="2000" b="1" dirty="0">
              <a:solidFill>
                <a:srgbClr val="7030A0"/>
              </a:solidFill>
            </a:endParaRPr>
          </a:p>
          <a:p>
            <a:pPr marL="285750" indent="-285750">
              <a:buFont typeface="Arial" panose="020B0604020202020204" pitchFamily="34" charset="0"/>
              <a:buChar char="•"/>
            </a:pPr>
            <a:r>
              <a:rPr lang="en-US" dirty="0"/>
              <a:t>The new </a:t>
            </a:r>
            <a:r>
              <a:rPr lang="en-US" b="1" dirty="0"/>
              <a:t>Managing Violence &amp; Aggression in the Workplace </a:t>
            </a:r>
            <a:r>
              <a:rPr lang="en-US" dirty="0"/>
              <a:t>learning package is </a:t>
            </a:r>
            <a:r>
              <a:rPr lang="en-US" b="1" dirty="0"/>
              <a:t>designed for all frontline probation staff who have face to face contact with people on probation</a:t>
            </a:r>
            <a:r>
              <a:rPr lang="en-US" dirty="0"/>
              <a:t>. This includes reception/administrative staff, sentence management probation practitioners, unpaid work, programme staff and those working in Approved Premises. </a:t>
            </a:r>
            <a:endParaRPr lang="en-GB" dirty="0"/>
          </a:p>
          <a:p>
            <a:pPr marL="285750" indent="-285750">
              <a:buFont typeface="Arial" panose="020B0604020202020204" pitchFamily="34" charset="0"/>
              <a:buChar char="•"/>
            </a:pPr>
            <a:r>
              <a:rPr lang="en-US" dirty="0"/>
              <a:t>For experienced staff it will be beneficial for refreshing skills and knowledge and remaining up to date with practice in this area.</a:t>
            </a:r>
            <a:endParaRPr lang="en-GB" dirty="0"/>
          </a:p>
        </p:txBody>
      </p:sp>
      <p:pic>
        <p:nvPicPr>
          <p:cNvPr id="6" name="Picture 5">
            <a:extLst>
              <a:ext uri="{FF2B5EF4-FFF2-40B4-BE49-F238E27FC236}">
                <a16:creationId xmlns:a16="http://schemas.microsoft.com/office/drawing/2014/main" id="{3BE38ECF-0E29-4CE3-9A8C-0E0E84C28647}"/>
              </a:ext>
            </a:extLst>
          </p:cNvPr>
          <p:cNvPicPr>
            <a:picLocks noChangeAspect="1"/>
          </p:cNvPicPr>
          <p:nvPr/>
        </p:nvPicPr>
        <p:blipFill>
          <a:blip r:embed="rId4"/>
          <a:stretch>
            <a:fillRect/>
          </a:stretch>
        </p:blipFill>
        <p:spPr>
          <a:xfrm>
            <a:off x="8972243" y="811270"/>
            <a:ext cx="2857500" cy="1590675"/>
          </a:xfrm>
          <a:prstGeom prst="rect">
            <a:avLst/>
          </a:prstGeom>
          <a:effectLst>
            <a:outerShdw blurRad="127000" dist="127000" dir="2700000" algn="tl" rotWithShape="0">
              <a:prstClr val="black">
                <a:alpha val="40000"/>
              </a:prstClr>
            </a:outerShdw>
          </a:effectLst>
        </p:spPr>
      </p:pic>
      <p:pic>
        <p:nvPicPr>
          <p:cNvPr id="12" name="Picture 11">
            <a:extLst>
              <a:ext uri="{FF2B5EF4-FFF2-40B4-BE49-F238E27FC236}">
                <a16:creationId xmlns:a16="http://schemas.microsoft.com/office/drawing/2014/main" id="{0FA69EF5-CAC8-4C59-AA42-74924F578E85}"/>
              </a:ext>
            </a:extLst>
          </p:cNvPr>
          <p:cNvPicPr>
            <a:picLocks noChangeAspect="1"/>
          </p:cNvPicPr>
          <p:nvPr/>
        </p:nvPicPr>
        <p:blipFill>
          <a:blip r:embed="rId5"/>
          <a:stretch>
            <a:fillRect/>
          </a:stretch>
        </p:blipFill>
        <p:spPr>
          <a:xfrm>
            <a:off x="6075301" y="3468250"/>
            <a:ext cx="3219450" cy="895350"/>
          </a:xfrm>
          <a:prstGeom prst="rect">
            <a:avLst/>
          </a:prstGeom>
        </p:spPr>
      </p:pic>
    </p:spTree>
    <p:extLst>
      <p:ext uri="{BB962C8B-B14F-4D97-AF65-F5344CB8AC3E}">
        <p14:creationId xmlns:p14="http://schemas.microsoft.com/office/powerpoint/2010/main" val="34078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Probation</a:t>
            </a:r>
          </a:p>
        </p:txBody>
      </p:sp>
      <p:sp>
        <p:nvSpPr>
          <p:cNvPr id="6" name="Title 1">
            <a:extLst>
              <a:ext uri="{FF2B5EF4-FFF2-40B4-BE49-F238E27FC236}">
                <a16:creationId xmlns:a16="http://schemas.microsoft.com/office/drawing/2014/main" id="{AAA20611-0E7C-47C4-9EEF-2FC03B54AA66}"/>
              </a:ext>
            </a:extLst>
          </p:cNvPr>
          <p:cNvSpPr txBox="1">
            <a:spLocks/>
          </p:cNvSpPr>
          <p:nvPr/>
        </p:nvSpPr>
        <p:spPr>
          <a:xfrm>
            <a:off x="446049" y="3161176"/>
            <a:ext cx="11313413" cy="535648"/>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US" sz="3200" dirty="0"/>
              <a:t>April 2022 Regional Team Briefing </a:t>
            </a:r>
          </a:p>
        </p:txBody>
      </p:sp>
      <p:pic>
        <p:nvPicPr>
          <p:cNvPr id="7" name="Graphic 6" descr="Marker">
            <a:extLst>
              <a:ext uri="{FF2B5EF4-FFF2-40B4-BE49-F238E27FC236}">
                <a16:creationId xmlns:a16="http://schemas.microsoft.com/office/drawing/2014/main" id="{60038500-9289-4CA6-B0D2-8FC47C8E1C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930" y="4378935"/>
            <a:ext cx="1624396" cy="1624396"/>
          </a:xfrm>
          <a:prstGeom prst="rect">
            <a:avLst/>
          </a:prstGeom>
        </p:spPr>
      </p:pic>
      <p:sp>
        <p:nvSpPr>
          <p:cNvPr id="8" name="TextBox 7">
            <a:extLst>
              <a:ext uri="{FF2B5EF4-FFF2-40B4-BE49-F238E27FC236}">
                <a16:creationId xmlns:a16="http://schemas.microsoft.com/office/drawing/2014/main" id="{FFA7472C-5328-4ECF-A9C2-A3DD748743CE}"/>
              </a:ext>
            </a:extLst>
          </p:cNvPr>
          <p:cNvSpPr txBox="1"/>
          <p:nvPr/>
        </p:nvSpPr>
        <p:spPr>
          <a:xfrm>
            <a:off x="188942" y="5929077"/>
            <a:ext cx="173637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r>
              <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Insert region</a:t>
            </a: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90603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359565" y="136820"/>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1" y="3461654"/>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10" name="Title 1">
            <a:extLst>
              <a:ext uri="{FF2B5EF4-FFF2-40B4-BE49-F238E27FC236}">
                <a16:creationId xmlns:a16="http://schemas.microsoft.com/office/drawing/2014/main" id="{3248211A-CBDB-4D72-9591-C78D15B27404}"/>
              </a:ext>
            </a:extLst>
          </p:cNvPr>
          <p:cNvSpPr txBox="1">
            <a:spLocks/>
          </p:cNvSpPr>
          <p:nvPr/>
        </p:nvSpPr>
        <p:spPr>
          <a:xfrm>
            <a:off x="439201" y="321919"/>
            <a:ext cx="10743406" cy="63047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New learning -  </a:t>
            </a:r>
            <a:r>
              <a:rPr lang="en-US" dirty="0"/>
              <a:t>Child Safeguarding</a:t>
            </a:r>
            <a:endParaRPr lang="en-GB" dirty="0"/>
          </a:p>
        </p:txBody>
      </p:sp>
      <p:sp>
        <p:nvSpPr>
          <p:cNvPr id="11" name="Content Placeholder 2">
            <a:extLst>
              <a:ext uri="{FF2B5EF4-FFF2-40B4-BE49-F238E27FC236}">
                <a16:creationId xmlns:a16="http://schemas.microsoft.com/office/drawing/2014/main" id="{228289B8-DDE3-4396-8441-D028D3CD806A}"/>
              </a:ext>
            </a:extLst>
          </p:cNvPr>
          <p:cNvSpPr>
            <a:spLocks noGrp="1"/>
          </p:cNvSpPr>
          <p:nvPr>
            <p:ph idx="1"/>
          </p:nvPr>
        </p:nvSpPr>
        <p:spPr>
          <a:xfrm>
            <a:off x="485263" y="1462355"/>
            <a:ext cx="6796780" cy="1325563"/>
          </a:xfrm>
        </p:spPr>
        <p:txBody>
          <a:bodyPr>
            <a:normAutofit fontScale="70000" lnSpcReduction="20000"/>
          </a:bodyPr>
          <a:lstStyle/>
          <a:p>
            <a:pPr>
              <a:lnSpc>
                <a:spcPct val="120000"/>
              </a:lnSpc>
            </a:pPr>
            <a:r>
              <a:rPr lang="en-GB" sz="2300" dirty="0"/>
              <a:t>Designed to support the new </a:t>
            </a:r>
            <a:r>
              <a:rPr lang="en-GB" sz="2300" u="sng" dirty="0">
                <a:hlinkClick r:id="rId3"/>
              </a:rPr>
              <a:t>Policy Framework</a:t>
            </a:r>
            <a:r>
              <a:rPr lang="en-GB" sz="2300" dirty="0"/>
              <a:t> this session provides an opportunity to explore professional practice through a range of case studies, supporting the messaging of the upcoming </a:t>
            </a:r>
            <a:r>
              <a:rPr lang="en-GB" sz="2300" b="1" dirty="0"/>
              <a:t>‘Think Child’ </a:t>
            </a:r>
            <a:r>
              <a:rPr lang="en-GB" sz="2300" dirty="0"/>
              <a:t>campaign whilst dispelling some of the common myths associated with the </a:t>
            </a:r>
            <a:r>
              <a:rPr lang="en-GB" sz="2300" b="1" dirty="0"/>
              <a:t>safeguarding of children.</a:t>
            </a:r>
          </a:p>
          <a:p>
            <a:endParaRPr lang="en-GB" sz="1800" b="1" dirty="0"/>
          </a:p>
        </p:txBody>
      </p:sp>
      <p:sp>
        <p:nvSpPr>
          <p:cNvPr id="13" name="Text Box 2">
            <a:extLst>
              <a:ext uri="{FF2B5EF4-FFF2-40B4-BE49-F238E27FC236}">
                <a16:creationId xmlns:a16="http://schemas.microsoft.com/office/drawing/2014/main" id="{FD9CDCF4-6BB4-495D-A856-CCF3ACFA9CA0}"/>
              </a:ext>
            </a:extLst>
          </p:cNvPr>
          <p:cNvSpPr txBox="1">
            <a:spLocks noChangeArrowheads="1"/>
          </p:cNvSpPr>
          <p:nvPr/>
        </p:nvSpPr>
        <p:spPr bwMode="auto">
          <a:xfrm>
            <a:off x="7558268" y="1497207"/>
            <a:ext cx="4314644" cy="1200329"/>
          </a:xfrm>
          <a:prstGeom prst="rect">
            <a:avLst/>
          </a:prstGeom>
          <a:solidFill>
            <a:srgbClr val="7030A0"/>
          </a:solidFill>
          <a:ln w="38100">
            <a:noFill/>
            <a:prstDash val="lgDash"/>
            <a:miter lim="800000"/>
            <a:headEnd/>
            <a:tailEnd/>
          </a:ln>
          <a:effectLst>
            <a:outerShdw blurRad="127000" dist="127000" dir="2700000" algn="tl" rotWithShape="0">
              <a:prstClr val="black">
                <a:alpha val="40000"/>
              </a:prstClr>
            </a:outerShdw>
          </a:effectLst>
        </p:spPr>
        <p:txBody>
          <a:bodyPr rot="0" vert="horz" wrap="square" lIns="91440" tIns="45720" rIns="91440" bIns="45720" anchor="t" anchorCtr="0">
            <a:spAutoFit/>
          </a:bodyPr>
          <a:lstStyle/>
          <a:p>
            <a:pPr>
              <a:spcAft>
                <a:spcPts val="0"/>
              </a:spcAft>
            </a:pPr>
            <a:r>
              <a:rPr lang="en-GB" b="1" dirty="0">
                <a:ln>
                  <a:noFill/>
                </a:ln>
                <a:solidFill>
                  <a:srgbClr val="FFFFFF"/>
                </a:solidFill>
                <a:effectLst/>
                <a:latin typeface="+mj-lt"/>
                <a:ea typeface="Calibri" panose="020F0502020204030204" pitchFamily="34" charset="0"/>
              </a:rPr>
              <a:t>Title:</a:t>
            </a:r>
            <a:r>
              <a:rPr lang="en-GB" dirty="0">
                <a:ln>
                  <a:noFill/>
                </a:ln>
                <a:solidFill>
                  <a:srgbClr val="FFFFFF"/>
                </a:solidFill>
                <a:effectLst/>
                <a:latin typeface="+mj-lt"/>
                <a:ea typeface="Calibri" panose="020F0502020204030204" pitchFamily="34" charset="0"/>
              </a:rPr>
              <a:t>  Child Safeguarding</a:t>
            </a:r>
            <a:endParaRPr lang="en-GB" dirty="0">
              <a:effectLst/>
              <a:latin typeface="+mj-lt"/>
              <a:ea typeface="Calibri" panose="020F0502020204030204" pitchFamily="34" charset="0"/>
            </a:endParaRPr>
          </a:p>
          <a:p>
            <a:pPr>
              <a:spcAft>
                <a:spcPts val="0"/>
              </a:spcAft>
            </a:pPr>
            <a:r>
              <a:rPr lang="en-GB" b="1" dirty="0">
                <a:ln>
                  <a:noFill/>
                </a:ln>
                <a:solidFill>
                  <a:srgbClr val="FFFFFF"/>
                </a:solidFill>
                <a:effectLst/>
                <a:latin typeface="+mj-lt"/>
                <a:ea typeface="Calibri" panose="020F0502020204030204" pitchFamily="34" charset="0"/>
              </a:rPr>
              <a:t>Audience:</a:t>
            </a:r>
            <a:r>
              <a:rPr lang="en-GB" dirty="0">
                <a:ln>
                  <a:noFill/>
                </a:ln>
                <a:solidFill>
                  <a:srgbClr val="FFFFFF"/>
                </a:solidFill>
                <a:effectLst/>
                <a:latin typeface="+mj-lt"/>
                <a:ea typeface="Calibri" panose="020F0502020204030204" pitchFamily="34" charset="0"/>
              </a:rPr>
              <a:t>  All Probation Practitioners*</a:t>
            </a:r>
            <a:endParaRPr lang="en-GB" dirty="0">
              <a:effectLst/>
              <a:latin typeface="+mj-lt"/>
              <a:ea typeface="Calibri" panose="020F0502020204030204" pitchFamily="34" charset="0"/>
            </a:endParaRPr>
          </a:p>
          <a:p>
            <a:pPr>
              <a:spcAft>
                <a:spcPts val="0"/>
              </a:spcAft>
            </a:pPr>
            <a:r>
              <a:rPr lang="en-GB" b="1" dirty="0">
                <a:ln>
                  <a:noFill/>
                </a:ln>
                <a:solidFill>
                  <a:srgbClr val="FFFFFF"/>
                </a:solidFill>
                <a:effectLst/>
                <a:latin typeface="+mj-lt"/>
                <a:ea typeface="Calibri" panose="020F0502020204030204" pitchFamily="34" charset="0"/>
              </a:rPr>
              <a:t>Type:</a:t>
            </a:r>
            <a:r>
              <a:rPr lang="en-GB" dirty="0">
                <a:ln>
                  <a:noFill/>
                </a:ln>
                <a:solidFill>
                  <a:srgbClr val="FFFFFF"/>
                </a:solidFill>
                <a:effectLst/>
                <a:latin typeface="+mj-lt"/>
                <a:ea typeface="Calibri" panose="020F0502020204030204" pitchFamily="34" charset="0"/>
              </a:rPr>
              <a:t>  ‘Required’ </a:t>
            </a:r>
            <a:endParaRPr lang="en-GB" dirty="0">
              <a:effectLst/>
              <a:latin typeface="+mj-lt"/>
              <a:ea typeface="Calibri" panose="020F0502020204030204" pitchFamily="34" charset="0"/>
            </a:endParaRPr>
          </a:p>
          <a:p>
            <a:pPr>
              <a:spcAft>
                <a:spcPts val="0"/>
              </a:spcAft>
            </a:pPr>
            <a:r>
              <a:rPr lang="en-GB" b="1" dirty="0">
                <a:ln>
                  <a:noFill/>
                </a:ln>
                <a:solidFill>
                  <a:srgbClr val="FFFFFF"/>
                </a:solidFill>
                <a:effectLst/>
                <a:latin typeface="+mj-lt"/>
                <a:ea typeface="Calibri" panose="020F0502020204030204" pitchFamily="34" charset="0"/>
              </a:rPr>
              <a:t>Time:</a:t>
            </a:r>
            <a:r>
              <a:rPr lang="en-GB" dirty="0">
                <a:ln>
                  <a:noFill/>
                </a:ln>
                <a:solidFill>
                  <a:srgbClr val="FFFFFF"/>
                </a:solidFill>
                <a:effectLst/>
                <a:latin typeface="+mj-lt"/>
                <a:ea typeface="Calibri" panose="020F0502020204030204" pitchFamily="34" charset="0"/>
              </a:rPr>
              <a:t>  Four-hour face to face MS teams</a:t>
            </a:r>
            <a:endParaRPr lang="en-GB" dirty="0">
              <a:effectLst/>
              <a:latin typeface="+mj-lt"/>
              <a:ea typeface="Calibri" panose="020F0502020204030204" pitchFamily="34" charset="0"/>
            </a:endParaRPr>
          </a:p>
        </p:txBody>
      </p:sp>
      <p:sp>
        <p:nvSpPr>
          <p:cNvPr id="14" name="Rectangle 13">
            <a:extLst>
              <a:ext uri="{FF2B5EF4-FFF2-40B4-BE49-F238E27FC236}">
                <a16:creationId xmlns:a16="http://schemas.microsoft.com/office/drawing/2014/main" id="{3A868684-433E-43AA-8663-6000AEAEFE8A}"/>
              </a:ext>
            </a:extLst>
          </p:cNvPr>
          <p:cNvSpPr/>
          <p:nvPr/>
        </p:nvSpPr>
        <p:spPr>
          <a:xfrm>
            <a:off x="450538" y="3086999"/>
            <a:ext cx="10743405" cy="3093154"/>
          </a:xfrm>
          <a:prstGeom prst="rect">
            <a:avLst/>
          </a:prstGeom>
        </p:spPr>
        <p:txBody>
          <a:bodyPr wrap="square">
            <a:spAutoFit/>
          </a:bodyPr>
          <a:lstStyle/>
          <a:p>
            <a:pPr lvl="0">
              <a:spcAft>
                <a:spcPts val="600"/>
              </a:spcAft>
            </a:pPr>
            <a:r>
              <a:rPr lang="en-GB" b="1" dirty="0">
                <a:solidFill>
                  <a:prstClr val="black"/>
                </a:solidFill>
                <a:latin typeface="Arial" panose="020B0604020202020204" pitchFamily="34" charset="0"/>
                <a:cs typeface="Arial" panose="020B0604020202020204" pitchFamily="34" charset="0"/>
              </a:rPr>
              <a:t>Two steps to booking</a:t>
            </a:r>
          </a:p>
          <a:p>
            <a:pPr marL="342900" lvl="0" indent="-342900">
              <a:spcAft>
                <a:spcPts val="600"/>
              </a:spcAft>
              <a:buFont typeface="Arial" panose="020B0604020202020204" pitchFamily="34" charset="0"/>
              <a:buAutoNum type="arabicPeriod"/>
            </a:pPr>
            <a:r>
              <a:rPr lang="en-GB" b="1" dirty="0">
                <a:solidFill>
                  <a:srgbClr val="7030A0"/>
                </a:solidFill>
                <a:latin typeface="Arial" panose="020B0604020202020204" pitchFamily="34" charset="0"/>
                <a:cs typeface="Arial" panose="020B0604020202020204" pitchFamily="34" charset="0"/>
              </a:rPr>
              <a:t>Before booking on the Child Safeguarding session </a:t>
            </a:r>
            <a:r>
              <a:rPr lang="en-GB" dirty="0">
                <a:solidFill>
                  <a:prstClr val="black"/>
                </a:solidFill>
                <a:latin typeface="Arial" panose="020B0604020202020204" pitchFamily="34" charset="0"/>
                <a:cs typeface="Arial" panose="020B0604020202020204" pitchFamily="34" charset="0"/>
              </a:rPr>
              <a:t>you must first complete </a:t>
            </a:r>
            <a:r>
              <a:rPr lang="en-GB" dirty="0">
                <a:solidFill>
                  <a:srgbClr val="3399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 Protection &amp; Safeguarding eLearning</a:t>
            </a:r>
            <a:r>
              <a:rPr lang="en-GB" dirty="0">
                <a:solidFill>
                  <a:srgbClr val="3399FF"/>
                </a:solidFill>
                <a:latin typeface="Arial" panose="020B0604020202020204" pitchFamily="34" charset="0"/>
                <a:cs typeface="Arial" panose="020B0604020202020204" pitchFamily="34" charset="0"/>
              </a:rPr>
              <a:t> (1 hr)</a:t>
            </a:r>
          </a:p>
          <a:p>
            <a:pPr marL="342900" lvl="0" indent="-342900">
              <a:spcAft>
                <a:spcPts val="600"/>
              </a:spcAft>
              <a:buFont typeface="Arial" panose="020B0604020202020204" pitchFamily="34" charset="0"/>
              <a:buAutoNum type="arabicPeriod"/>
            </a:pPr>
            <a:endParaRPr lang="en-GB" dirty="0">
              <a:solidFill>
                <a:srgbClr val="3399FF"/>
              </a:solidFill>
              <a:latin typeface="Arial" panose="020B0604020202020204" pitchFamily="34" charset="0"/>
              <a:cs typeface="Arial" panose="020B0604020202020204" pitchFamily="34" charset="0"/>
            </a:endParaRPr>
          </a:p>
          <a:p>
            <a:pPr lvl="0"/>
            <a:r>
              <a:rPr lang="en-GB" b="1" dirty="0">
                <a:solidFill>
                  <a:srgbClr val="7030A0"/>
                </a:solidFill>
                <a:latin typeface="Arial" panose="020B0604020202020204" pitchFamily="34" charset="0"/>
                <a:cs typeface="Arial" panose="020B0604020202020204" pitchFamily="34" charset="0"/>
              </a:rPr>
              <a:t>2.  Once you’ve completed the above course email</a:t>
            </a:r>
            <a:r>
              <a:rPr lang="en-GB"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dirty="0">
                <a:solidFill>
                  <a:srgbClr val="3399FF"/>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national.delivery.team@justice.gov.uk</a:t>
            </a:r>
            <a:r>
              <a:rPr lang="en-GB" dirty="0">
                <a:solidFill>
                  <a:srgbClr val="3399FF"/>
                </a:solidFill>
                <a:latin typeface="Arial" panose="020B0604020202020204" pitchFamily="34" charset="0"/>
                <a:ea typeface="Calibri" panose="020F0502020204030204" pitchFamily="34" charset="0"/>
                <a:cs typeface="Arial" panose="020B0604020202020204" pitchFamily="34" charset="0"/>
              </a:rPr>
              <a:t> </a:t>
            </a: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confirming your name, employee number and preferred date from the list below and they’ll book you on to the face to face Child Safeguarding session:</a:t>
            </a:r>
          </a:p>
          <a:p>
            <a:pPr marL="800100" lvl="1" indent="-342900">
              <a:buFont typeface="Symbol" panose="05050102010706020507" pitchFamily="18" charset="2"/>
              <a:buChar char=""/>
            </a:pP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Tuesday 10/05/22</a:t>
            </a:r>
          </a:p>
          <a:p>
            <a:pPr marL="800100" lvl="1" indent="-342900">
              <a:buFont typeface="Symbol" panose="05050102010706020507" pitchFamily="18" charset="2"/>
              <a:buChar char=""/>
            </a:pP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Thursday 19/05/22</a:t>
            </a:r>
          </a:p>
          <a:p>
            <a:pPr marL="800100" lvl="1" indent="-342900">
              <a:buFont typeface="Symbol" panose="05050102010706020507" pitchFamily="18" charset="2"/>
              <a:buChar char=""/>
            </a:pP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Monday 23/05/22</a:t>
            </a:r>
          </a:p>
        </p:txBody>
      </p:sp>
    </p:spTree>
    <p:extLst>
      <p:ext uri="{BB962C8B-B14F-4D97-AF65-F5344CB8AC3E}">
        <p14:creationId xmlns:p14="http://schemas.microsoft.com/office/powerpoint/2010/main" val="377104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1" y="3461654"/>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7" name="Title 1">
            <a:extLst>
              <a:ext uri="{FF2B5EF4-FFF2-40B4-BE49-F238E27FC236}">
                <a16:creationId xmlns:a16="http://schemas.microsoft.com/office/drawing/2014/main" id="{DD656FD9-7380-4928-8090-F84A7A477E14}"/>
              </a:ext>
            </a:extLst>
          </p:cNvPr>
          <p:cNvSpPr txBox="1">
            <a:spLocks/>
          </p:cNvSpPr>
          <p:nvPr/>
        </p:nvSpPr>
        <p:spPr>
          <a:xfrm>
            <a:off x="446049" y="182558"/>
            <a:ext cx="10743406" cy="63047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Updates on existing learning - </a:t>
            </a:r>
            <a:r>
              <a:rPr lang="en-GB" dirty="0">
                <a:solidFill>
                  <a:srgbClr val="7030A0"/>
                </a:solidFill>
              </a:rPr>
              <a:t>New Me MOT learning / SEEDS2</a:t>
            </a:r>
            <a:r>
              <a:rPr lang="en-GB" dirty="0"/>
              <a:t> </a:t>
            </a:r>
          </a:p>
        </p:txBody>
      </p:sp>
      <p:sp>
        <p:nvSpPr>
          <p:cNvPr id="9" name="Rectangle 8">
            <a:extLst>
              <a:ext uri="{FF2B5EF4-FFF2-40B4-BE49-F238E27FC236}">
                <a16:creationId xmlns:a16="http://schemas.microsoft.com/office/drawing/2014/main" id="{DDFE2215-7B0F-4DD0-8A52-707B59E4B2A6}"/>
              </a:ext>
            </a:extLst>
          </p:cNvPr>
          <p:cNvSpPr/>
          <p:nvPr/>
        </p:nvSpPr>
        <p:spPr>
          <a:xfrm>
            <a:off x="416051" y="1015791"/>
            <a:ext cx="11313598" cy="3200876"/>
          </a:xfrm>
          <a:prstGeom prst="rect">
            <a:avLst/>
          </a:prstGeom>
        </p:spPr>
        <p:txBody>
          <a:bodyPr wrap="square">
            <a:spAutoFit/>
          </a:bodyPr>
          <a:lstStyle/>
          <a:p>
            <a:r>
              <a:rPr lang="en-GB" sz="2200" b="1" dirty="0">
                <a:solidFill>
                  <a:srgbClr val="7030A0"/>
                </a:solidFill>
              </a:rPr>
              <a:t>New Me MOT learning – complete consent/disclaimer first</a:t>
            </a:r>
          </a:p>
          <a:p>
            <a:pPr fontAlgn="base"/>
            <a:r>
              <a:rPr lang="en-GB" b="1" dirty="0"/>
              <a:t>Prior to accessing the New Me MOT training you must first </a:t>
            </a:r>
            <a:r>
              <a:rPr lang="en-GB" u="sng" dirty="0">
                <a:hlinkClick r:id="rId3"/>
              </a:rPr>
              <a:t>complete the consent/disclaimer for interventions</a:t>
            </a:r>
            <a:r>
              <a:rPr lang="en-GB" u="sng" dirty="0"/>
              <a:t>.</a:t>
            </a:r>
            <a:endParaRPr lang="en-GB" dirty="0"/>
          </a:p>
          <a:p>
            <a:pPr fontAlgn="base"/>
            <a:r>
              <a:rPr lang="en-GB" dirty="0"/>
              <a:t> </a:t>
            </a:r>
          </a:p>
          <a:p>
            <a:pPr marL="285750" indent="-285750" fontAlgn="base">
              <a:buFont typeface="Arial" panose="020B0604020202020204" pitchFamily="34" charset="0"/>
              <a:buChar char="•"/>
            </a:pPr>
            <a:r>
              <a:rPr lang="en-GB" dirty="0"/>
              <a:t>Once you’ve completed, please wait 30 minutes before accessing the course either by searching on New Me MOT or NMMOT, or following this link </a:t>
            </a:r>
            <a:r>
              <a:rPr lang="en-GB" u="sng" dirty="0">
                <a:hlinkClick r:id="rId4"/>
              </a:rPr>
              <a:t>New Me MOT – modular training package (mydevelopment.org.uk)</a:t>
            </a:r>
            <a:r>
              <a:rPr lang="en-GB" u="sng" dirty="0"/>
              <a:t>.</a:t>
            </a:r>
            <a:endParaRPr lang="en-GB" dirty="0"/>
          </a:p>
          <a:p>
            <a:pPr fontAlgn="base"/>
            <a:endParaRPr lang="en-GB" dirty="0"/>
          </a:p>
          <a:p>
            <a:pPr fontAlgn="base"/>
            <a:r>
              <a:rPr lang="en-GB" sz="1600" i="1" dirty="0"/>
              <a:t>NB:  If you have ‘admin’ rights you must put yourself in ‘learner’ mode to complete the disclaimer.</a:t>
            </a:r>
            <a:endParaRPr lang="en-GB" sz="1600" dirty="0"/>
          </a:p>
          <a:p>
            <a:pPr fontAlgn="base"/>
            <a:endParaRPr lang="en-GB" sz="1600" dirty="0"/>
          </a:p>
          <a:p>
            <a:pPr marL="285750" indent="-285750" fontAlgn="base">
              <a:buFont typeface="Arial" panose="020B0604020202020204" pitchFamily="34" charset="0"/>
              <a:buChar char="•"/>
            </a:pPr>
            <a:r>
              <a:rPr lang="en-GB" dirty="0"/>
              <a:t>Further details on the consent form can be found on the </a:t>
            </a:r>
            <a:r>
              <a:rPr lang="en-GB" u="sng" dirty="0">
                <a:hlinkClick r:id="rId5"/>
              </a:rPr>
              <a:t>Probation Hub</a:t>
            </a:r>
            <a:r>
              <a:rPr lang="en-GB" dirty="0"/>
              <a:t>.</a:t>
            </a:r>
          </a:p>
        </p:txBody>
      </p:sp>
      <p:sp>
        <p:nvSpPr>
          <p:cNvPr id="8" name="Rectangle 7">
            <a:extLst>
              <a:ext uri="{FF2B5EF4-FFF2-40B4-BE49-F238E27FC236}">
                <a16:creationId xmlns:a16="http://schemas.microsoft.com/office/drawing/2014/main" id="{4257207A-3435-40E9-BDFD-1CE2A8696EF6}"/>
              </a:ext>
            </a:extLst>
          </p:cNvPr>
          <p:cNvSpPr/>
          <p:nvPr/>
        </p:nvSpPr>
        <p:spPr>
          <a:xfrm>
            <a:off x="9788383" y="4831690"/>
            <a:ext cx="2227489" cy="1200329"/>
          </a:xfrm>
          <a:prstGeom prst="rect">
            <a:avLst/>
          </a:prstGeom>
          <a:solidFill>
            <a:schemeClr val="bg1">
              <a:lumMod val="95000"/>
            </a:schemeClr>
          </a:solidFill>
        </p:spPr>
        <p:txBody>
          <a:bodyPr wrap="square">
            <a:spAutoFit/>
          </a:bodyPr>
          <a:lstStyle/>
          <a:p>
            <a:r>
              <a:rPr lang="en-GB" dirty="0"/>
              <a:t>For more information on all learning visit the </a:t>
            </a:r>
            <a:r>
              <a:rPr lang="en-GB" dirty="0">
                <a:hlinkClick r:id="rId6"/>
              </a:rPr>
              <a:t>Probation Hub</a:t>
            </a:r>
            <a:endParaRPr lang="en-GB" dirty="0"/>
          </a:p>
        </p:txBody>
      </p:sp>
      <p:sp>
        <p:nvSpPr>
          <p:cNvPr id="4" name="Rectangle 3">
            <a:extLst>
              <a:ext uri="{FF2B5EF4-FFF2-40B4-BE49-F238E27FC236}">
                <a16:creationId xmlns:a16="http://schemas.microsoft.com/office/drawing/2014/main" id="{2E9C0B1F-DE33-4F1C-9F4B-14EE56192586}"/>
              </a:ext>
            </a:extLst>
          </p:cNvPr>
          <p:cNvSpPr/>
          <p:nvPr/>
        </p:nvSpPr>
        <p:spPr>
          <a:xfrm>
            <a:off x="439201" y="4493136"/>
            <a:ext cx="9167786" cy="1538883"/>
          </a:xfrm>
          <a:prstGeom prst="rect">
            <a:avLst/>
          </a:prstGeom>
        </p:spPr>
        <p:txBody>
          <a:bodyPr wrap="square">
            <a:spAutoFit/>
          </a:bodyPr>
          <a:lstStyle/>
          <a:p>
            <a:r>
              <a:rPr lang="en-GB" sz="2200" b="1" dirty="0">
                <a:solidFill>
                  <a:srgbClr val="7030A0"/>
                </a:solidFill>
              </a:rPr>
              <a:t>SEEDS2 for Managers – are your part of the evaluation process? </a:t>
            </a:r>
          </a:p>
          <a:p>
            <a:pPr marL="285750" indent="-285750">
              <a:buFont typeface="Arial" panose="020B0604020202020204" pitchFamily="34" charset="0"/>
              <a:buChar char="•"/>
            </a:pPr>
            <a:r>
              <a:rPr lang="en-GB" dirty="0"/>
              <a:t>There is an evaluation process taking place as part of the SEEDS2 for Manager learning package.  As a result, staff are being asked to undertake this learning at specific times.  The course is now available to book, but before you do please </a:t>
            </a:r>
            <a:r>
              <a:rPr lang="en-GB" u="sng" dirty="0">
                <a:hlinkClick r:id="rId7"/>
              </a:rPr>
              <a:t>double check when you should book on</a:t>
            </a:r>
            <a:r>
              <a:rPr lang="en-GB" u="sng" dirty="0"/>
              <a:t>.</a:t>
            </a:r>
            <a:endParaRPr lang="en-GB" b="1" dirty="0"/>
          </a:p>
        </p:txBody>
      </p:sp>
      <p:cxnSp>
        <p:nvCxnSpPr>
          <p:cNvPr id="10" name="Straight Connector 9">
            <a:extLst>
              <a:ext uri="{FF2B5EF4-FFF2-40B4-BE49-F238E27FC236}">
                <a16:creationId xmlns:a16="http://schemas.microsoft.com/office/drawing/2014/main" id="{40404BA7-A2A3-4384-BAEF-E8BF0405B0F8}"/>
              </a:ext>
            </a:extLst>
          </p:cNvPr>
          <p:cNvCxnSpPr/>
          <p:nvPr/>
        </p:nvCxnSpPr>
        <p:spPr>
          <a:xfrm>
            <a:off x="446049" y="4335550"/>
            <a:ext cx="8808335"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5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218884" y="-43577"/>
            <a:ext cx="8301002" cy="1135825"/>
          </a:xfrm>
        </p:spPr>
        <p:txBody>
          <a:bodyPr>
            <a:normAutofit/>
          </a:bodyPr>
          <a:lstStyle/>
          <a:p>
            <a:r>
              <a:rPr lang="en-GB" sz="2700" b="1" dirty="0">
                <a:solidFill>
                  <a:srgbClr val="7030A0"/>
                </a:solidFill>
                <a:latin typeface="Arial Nova" panose="020B0504020202020204" pitchFamily="34" charset="0"/>
              </a:rPr>
              <a:t>INSIGHTS 22 Festival – what are you going to do?</a:t>
            </a: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262270" y="748899"/>
            <a:ext cx="6504426" cy="5709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marL="285750" indent="-285750">
              <a:buFont typeface="Arial" panose="020B0604020202020204" pitchFamily="34" charset="0"/>
              <a:buChar char="•"/>
            </a:pPr>
            <a:r>
              <a:rPr lang="en-GB" dirty="0">
                <a:effectLst/>
                <a:latin typeface="+mn-lt"/>
                <a:ea typeface="Times New Roman" panose="02020603050405020304" pitchFamily="18" charset="0"/>
                <a:cs typeface="Times New Roman" panose="02020603050405020304" pitchFamily="18" charset="0"/>
              </a:rPr>
              <a:t>The INSIGHTS22 festival is back, bigger and better running from 9 May until 20 May. There are over </a:t>
            </a:r>
            <a:r>
              <a:rPr lang="en-GB" b="1" dirty="0">
                <a:effectLst/>
                <a:latin typeface="+mn-lt"/>
                <a:ea typeface="Times New Roman" panose="02020603050405020304" pitchFamily="18" charset="0"/>
                <a:cs typeface="Times New Roman" panose="02020603050405020304" pitchFamily="18" charset="0"/>
              </a:rPr>
              <a:t>500 free</a:t>
            </a:r>
            <a:r>
              <a:rPr lang="en-GB" dirty="0">
                <a:effectLst/>
                <a:latin typeface="+mn-lt"/>
                <a:ea typeface="Times New Roman" panose="02020603050405020304" pitchFamily="18" charset="0"/>
                <a:cs typeface="Times New Roman" panose="02020603050405020304" pitchFamily="18" charset="0"/>
              </a:rPr>
              <a:t> learning and development opportunities.</a:t>
            </a:r>
          </a:p>
          <a:p>
            <a:pPr marL="285750" indent="-285750">
              <a:buFont typeface="Arial" panose="020B0604020202020204" pitchFamily="34" charset="0"/>
              <a:buChar char="•"/>
            </a:pPr>
            <a:endParaRPr lang="en-GB" dirty="0">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effectLst/>
                <a:latin typeface="+mn-lt"/>
                <a:ea typeface="Calibri" panose="020F0502020204030204" pitchFamily="34" charset="0"/>
              </a:rPr>
              <a:t>Fancy </a:t>
            </a:r>
            <a:r>
              <a:rPr lang="en-GB" b="1" dirty="0">
                <a:effectLst/>
                <a:latin typeface="+mn-lt"/>
                <a:ea typeface="Calibri" panose="020F0502020204030204" pitchFamily="34" charset="0"/>
              </a:rPr>
              <a:t>shadowing the Director General </a:t>
            </a:r>
            <a:r>
              <a:rPr lang="en-GB" dirty="0">
                <a:effectLst/>
                <a:latin typeface="+mn-lt"/>
                <a:ea typeface="Calibri" panose="020F0502020204030204" pitchFamily="34" charset="0"/>
              </a:rPr>
              <a:t>of Prisons or Director General of Probation, Wales and Youth? </a:t>
            </a:r>
            <a:r>
              <a:rPr lang="en-GB" b="1" dirty="0">
                <a:effectLst/>
                <a:latin typeface="+mn-lt"/>
                <a:ea typeface="Calibri" panose="020F0502020204030204" pitchFamily="34" charset="0"/>
              </a:rPr>
              <a:t>Training a prison dog</a:t>
            </a:r>
            <a:r>
              <a:rPr lang="en-GB" dirty="0">
                <a:effectLst/>
                <a:latin typeface="+mn-lt"/>
                <a:ea typeface="Calibri" panose="020F0502020204030204" pitchFamily="34" charset="0"/>
              </a:rPr>
              <a:t> for the day? How </a:t>
            </a:r>
            <a:r>
              <a:rPr lang="en-GB" b="1" dirty="0">
                <a:effectLst/>
                <a:latin typeface="+mn-lt"/>
                <a:ea typeface="Calibri" panose="020F0502020204030204" pitchFamily="34" charset="0"/>
              </a:rPr>
              <a:t>about afternoon tea with a judge</a:t>
            </a:r>
            <a:r>
              <a:rPr lang="en-GB" dirty="0">
                <a:effectLst/>
                <a:latin typeface="+mn-lt"/>
                <a:ea typeface="Calibri" panose="020F0502020204030204" pitchFamily="34" charset="0"/>
              </a:rPr>
              <a:t>? Maybe you’d like to find out </a:t>
            </a:r>
            <a:r>
              <a:rPr lang="en-GB" b="1" dirty="0">
                <a:effectLst/>
                <a:latin typeface="+mn-lt"/>
                <a:ea typeface="Calibri" panose="020F0502020204030204" pitchFamily="34" charset="0"/>
              </a:rPr>
              <a:t>how prison documentaries are made</a:t>
            </a:r>
            <a:r>
              <a:rPr lang="en-GB" dirty="0">
                <a:effectLst/>
                <a:latin typeface="+mn-lt"/>
                <a:ea typeface="Calibri" panose="020F0502020204030204" pitchFamily="34" charset="0"/>
              </a:rPr>
              <a:t>? Or, maybe you’d like to go out </a:t>
            </a:r>
            <a:r>
              <a:rPr lang="en-GB" b="1" dirty="0">
                <a:effectLst/>
                <a:latin typeface="+mn-lt"/>
                <a:ea typeface="Calibri" panose="020F0502020204030204" pitchFamily="34" charset="0"/>
              </a:rPr>
              <a:t>on patrol with the Metropolitan Police</a:t>
            </a:r>
            <a:r>
              <a:rPr lang="en-GB" dirty="0">
                <a:effectLst/>
                <a:latin typeface="+mn-lt"/>
                <a:ea typeface="Calibri" panose="020F0502020204030204" pitchFamily="34" charset="0"/>
              </a:rPr>
              <a:t>?  Please check individual events for further details and deadlines.</a:t>
            </a:r>
            <a:endParaRPr lang="en-GB" dirty="0">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b="1" dirty="0">
                <a:effectLst/>
                <a:latin typeface="+mn-lt"/>
                <a:ea typeface="Calibri" panose="020F0502020204030204" pitchFamily="34" charset="0"/>
                <a:cs typeface="Times New Roman" panose="02020603050405020304" pitchFamily="18" charset="0"/>
              </a:rPr>
              <a:t>Open to everyone </a:t>
            </a:r>
            <a:r>
              <a:rPr lang="en-GB" dirty="0">
                <a:effectLst/>
                <a:latin typeface="+mn-lt"/>
                <a:ea typeface="Calibri" panose="020F0502020204030204" pitchFamily="34" charset="0"/>
                <a:cs typeface="Times New Roman" panose="02020603050405020304" pitchFamily="18" charset="0"/>
              </a:rPr>
              <a:t>working or volunteering across the criminal justice sector including third sector, partners, arms length bodies. </a:t>
            </a:r>
          </a:p>
          <a:p>
            <a:pPr marL="285750" indent="-285750">
              <a:buFont typeface="Arial" panose="020B0604020202020204" pitchFamily="34" charset="0"/>
              <a:buChar char="•"/>
            </a:pPr>
            <a:endParaRPr lang="en-GB" u="sng" dirty="0">
              <a:solidFill>
                <a:srgbClr val="222222"/>
              </a:solidFill>
              <a:latin typeface="+mn-lt"/>
              <a:ea typeface="Calibri" panose="020F0502020204030204" pitchFamily="34" charset="0"/>
              <a:cs typeface="Times New Roman" panose="02020603050405020304" pitchFamily="18" charset="0"/>
              <a:hlinkClick r:id="rId3"/>
            </a:endParaRPr>
          </a:p>
          <a:p>
            <a:pPr marL="285750" indent="-285750">
              <a:buFont typeface="Arial" panose="020B0604020202020204" pitchFamily="34" charset="0"/>
              <a:buChar char="•"/>
            </a:pPr>
            <a:r>
              <a:rPr lang="en-GB" u="sng" dirty="0">
                <a:solidFill>
                  <a:srgbClr val="222222"/>
                </a:solidFill>
                <a:effectLst/>
                <a:latin typeface="+mn-lt"/>
                <a:ea typeface="Calibri" panose="020F0502020204030204" pitchFamily="34" charset="0"/>
                <a:hlinkClick r:id="rId3"/>
              </a:rPr>
              <a:t>Visit the Insights website to book your tickets now</a:t>
            </a:r>
            <a:r>
              <a:rPr lang="en-GB" dirty="0">
                <a:solidFill>
                  <a:srgbClr val="222222"/>
                </a:solidFill>
                <a:effectLst/>
                <a:latin typeface="+mn-lt"/>
                <a:ea typeface="Calibri" panose="020F0502020204030204" pitchFamily="34" charset="0"/>
              </a:rPr>
              <a:t> </a:t>
            </a:r>
            <a:endParaRPr lang="en-GB" dirty="0">
              <a:effectLst/>
              <a:latin typeface="+mn-lt"/>
              <a:ea typeface="Calibri" panose="020F0502020204030204" pitchFamily="34" charset="0"/>
            </a:endParaRPr>
          </a:p>
          <a:p>
            <a:pPr marL="285750" indent="-285750">
              <a:buFont typeface="Arial" panose="020B0604020202020204" pitchFamily="34" charset="0"/>
              <a:buChar char="•"/>
            </a:pPr>
            <a:endParaRPr lang="en-GB" b="1" dirty="0">
              <a:solidFill>
                <a:srgbClr val="7030A0"/>
              </a:solidFill>
              <a:latin typeface="+mn-lt"/>
            </a:endParaRPr>
          </a:p>
          <a:p>
            <a:pPr algn="ctr"/>
            <a:r>
              <a:rPr lang="en-GB" b="1" dirty="0">
                <a:solidFill>
                  <a:srgbClr val="7030A0"/>
                </a:solidFill>
                <a:latin typeface="+mn-lt"/>
              </a:rPr>
              <a:t>www.hmppsinsights.co.uk</a:t>
            </a:r>
          </a:p>
          <a:p>
            <a:endParaRPr lang="en-GB" dirty="0"/>
          </a:p>
        </p:txBody>
      </p:sp>
      <p:sp>
        <p:nvSpPr>
          <p:cNvPr id="6" name="Rectangle 5">
            <a:extLst>
              <a:ext uri="{FF2B5EF4-FFF2-40B4-BE49-F238E27FC236}">
                <a16:creationId xmlns:a16="http://schemas.microsoft.com/office/drawing/2014/main" id="{DA3ED47E-5526-44ED-A628-8822BDB6AC8D}"/>
              </a:ext>
            </a:extLst>
          </p:cNvPr>
          <p:cNvSpPr/>
          <p:nvPr/>
        </p:nvSpPr>
        <p:spPr>
          <a:xfrm>
            <a:off x="7045842" y="3603526"/>
            <a:ext cx="4883888" cy="2308324"/>
          </a:xfrm>
          <a:prstGeom prst="rect">
            <a:avLst/>
          </a:prstGeom>
          <a:ln>
            <a:solidFill>
              <a:schemeClr val="accent1"/>
            </a:solidFill>
          </a:ln>
        </p:spPr>
        <p:txBody>
          <a:bodyPr wrap="square">
            <a:spAutoFit/>
          </a:bodyPr>
          <a:lstStyle/>
          <a:p>
            <a:pPr algn="l"/>
            <a:r>
              <a:rPr lang="en-GB" sz="1600" b="1" dirty="0">
                <a:solidFill>
                  <a:srgbClr val="7030A0"/>
                </a:solidFill>
                <a:effectLst/>
                <a:latin typeface="Arial" panose="020B0604020202020204" pitchFamily="34" charset="0"/>
              </a:rPr>
              <a:t>Deadlines for tickets</a:t>
            </a:r>
          </a:p>
          <a:p>
            <a:pPr algn="l"/>
            <a:endParaRPr lang="en-GB" sz="1600" b="1" dirty="0">
              <a:solidFill>
                <a:srgbClr val="7030A0"/>
              </a:solidFill>
              <a:effectLst/>
              <a:latin typeface="Arial" panose="020B0604020202020204" pitchFamily="34" charset="0"/>
            </a:endParaRPr>
          </a:p>
          <a:p>
            <a:pPr marL="285750" indent="-285750" algn="l">
              <a:buFont typeface="Arial" panose="020B0604020202020204" pitchFamily="34" charset="0"/>
              <a:buChar char="•"/>
            </a:pPr>
            <a:r>
              <a:rPr lang="en-GB" sz="1600" b="0" i="0" dirty="0">
                <a:solidFill>
                  <a:srgbClr val="333333"/>
                </a:solidFill>
                <a:effectLst/>
                <a:latin typeface="Arial" panose="020B0604020202020204" pitchFamily="34" charset="0"/>
              </a:rPr>
              <a:t>VIP events – 19 April 2022</a:t>
            </a:r>
          </a:p>
          <a:p>
            <a:pPr marL="285750" indent="-285750" algn="l">
              <a:buFont typeface="Arial" panose="020B0604020202020204" pitchFamily="34" charset="0"/>
              <a:buChar char="•"/>
            </a:pPr>
            <a:r>
              <a:rPr lang="en-GB" sz="1600" b="0" i="0" dirty="0">
                <a:solidFill>
                  <a:srgbClr val="333333"/>
                </a:solidFill>
                <a:effectLst/>
                <a:latin typeface="Arial" panose="020B0604020202020204" pitchFamily="34" charset="0"/>
              </a:rPr>
              <a:t>In-person events – 22 April 2022</a:t>
            </a:r>
          </a:p>
          <a:p>
            <a:pPr marL="285750" indent="-285750" algn="l">
              <a:buFont typeface="Arial" panose="020B0604020202020204" pitchFamily="34" charset="0"/>
              <a:buChar char="•"/>
            </a:pPr>
            <a:r>
              <a:rPr lang="en-GB" sz="1600" b="0" i="0" dirty="0">
                <a:solidFill>
                  <a:srgbClr val="333333"/>
                </a:solidFill>
                <a:effectLst/>
                <a:latin typeface="Arial" panose="020B0604020202020204" pitchFamily="34" charset="0"/>
              </a:rPr>
              <a:t>Online event – 6 May 2022</a:t>
            </a:r>
          </a:p>
          <a:p>
            <a:pPr algn="l"/>
            <a:endParaRPr lang="en-GB" sz="1600" b="0" i="0" dirty="0">
              <a:solidFill>
                <a:srgbClr val="333333"/>
              </a:solidFill>
              <a:effectLst/>
              <a:latin typeface="Arial" panose="020B0604020202020204" pitchFamily="34" charset="0"/>
            </a:endParaRPr>
          </a:p>
          <a:p>
            <a:pPr marL="285750" indent="-285750" algn="l">
              <a:buFont typeface="Arial" panose="020B0604020202020204" pitchFamily="34" charset="0"/>
              <a:buChar char="•"/>
            </a:pPr>
            <a:r>
              <a:rPr lang="en-GB" sz="1600" b="0" i="0" dirty="0">
                <a:solidFill>
                  <a:srgbClr val="333333"/>
                </a:solidFill>
                <a:effectLst/>
                <a:latin typeface="Arial" panose="020B0604020202020204" pitchFamily="34" charset="0"/>
              </a:rPr>
              <a:t>Please check individual events for full details. </a:t>
            </a:r>
          </a:p>
          <a:p>
            <a:endParaRPr lang="en-GB" sz="1600" dirty="0">
              <a:solidFill>
                <a:srgbClr val="333333"/>
              </a:solidFill>
              <a:latin typeface="Arial" panose="020B0604020202020204" pitchFamily="34" charset="0"/>
            </a:endParaRPr>
          </a:p>
          <a:p>
            <a:pPr marL="285750" indent="-285750">
              <a:buFont typeface="Arial" panose="020B0604020202020204" pitchFamily="34" charset="0"/>
              <a:buChar char="•"/>
            </a:pPr>
            <a:r>
              <a:rPr lang="en-GB" sz="1600" dirty="0">
                <a:latin typeface="Arial Nova" panose="020B0504020202020204" pitchFamily="34" charset="0"/>
                <a:hlinkClick r:id="rId4"/>
              </a:rPr>
              <a:t>Watch the Insights video now</a:t>
            </a:r>
            <a:endParaRPr lang="en-GB" sz="1600" dirty="0">
              <a:latin typeface="Arial Nova" panose="020B05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B9E3C693-E2A8-4C46-B3B0-C861454A20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45842" y="748898"/>
            <a:ext cx="4883888" cy="2745511"/>
          </a:xfrm>
          <a:prstGeom prst="rect">
            <a:avLst/>
          </a:prstGeom>
          <a:noFill/>
          <a:ln>
            <a:noFill/>
          </a:ln>
        </p:spPr>
      </p:pic>
    </p:spTree>
    <p:extLst>
      <p:ext uri="{BB962C8B-B14F-4D97-AF65-F5344CB8AC3E}">
        <p14:creationId xmlns:p14="http://schemas.microsoft.com/office/powerpoint/2010/main" val="376242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085E-6F5E-4760-9FD9-947C78157FE7}"/>
              </a:ext>
            </a:extLst>
          </p:cNvPr>
          <p:cNvSpPr>
            <a:spLocks noGrp="1"/>
          </p:cNvSpPr>
          <p:nvPr>
            <p:ph type="title"/>
          </p:nvPr>
        </p:nvSpPr>
        <p:spPr>
          <a:xfrm>
            <a:off x="442625" y="18255"/>
            <a:ext cx="11306750" cy="1325563"/>
          </a:xfrm>
        </p:spPr>
        <p:txBody>
          <a:bodyPr>
            <a:normAutofit/>
          </a:bodyPr>
          <a:lstStyle/>
          <a:p>
            <a:r>
              <a:rPr lang="en-GB" sz="2800" b="1" dirty="0">
                <a:solidFill>
                  <a:srgbClr val="7030A0"/>
                </a:solidFill>
                <a:latin typeface="Arial Nova" panose="020B0504020202020204" pitchFamily="34" charset="0"/>
              </a:rPr>
              <a:t>Date for your diary – National Stalking Awareness Week Events </a:t>
            </a:r>
          </a:p>
        </p:txBody>
      </p:sp>
      <p:sp>
        <p:nvSpPr>
          <p:cNvPr id="3" name="Content Placeholder 2">
            <a:extLst>
              <a:ext uri="{FF2B5EF4-FFF2-40B4-BE49-F238E27FC236}">
                <a16:creationId xmlns:a16="http://schemas.microsoft.com/office/drawing/2014/main" id="{B3B54945-3AED-42F4-A915-25C4AEE67E4B}"/>
              </a:ext>
            </a:extLst>
          </p:cNvPr>
          <p:cNvSpPr>
            <a:spLocks noGrp="1"/>
          </p:cNvSpPr>
          <p:nvPr>
            <p:ph sz="half" idx="1"/>
          </p:nvPr>
        </p:nvSpPr>
        <p:spPr>
          <a:xfrm>
            <a:off x="442625" y="1532503"/>
            <a:ext cx="5653375" cy="4351338"/>
          </a:xfrm>
        </p:spPr>
        <p:txBody>
          <a:bodyPr>
            <a:noAutofit/>
          </a:bodyPr>
          <a:lstStyle/>
          <a:p>
            <a:pPr marL="285750" indent="-285750">
              <a:buFont typeface="Arial" panose="020B0604020202020204" pitchFamily="34" charset="0"/>
              <a:buChar char="•"/>
            </a:pPr>
            <a:r>
              <a:rPr lang="en-US" sz="2000" dirty="0">
                <a:effectLst/>
                <a:latin typeface="Arial" panose="020B0604020202020204" pitchFamily="34" charset="0"/>
                <a:ea typeface="Arial Unicode MS"/>
              </a:rPr>
              <a:t>This year the National Stalking Awareness Week 2022 takes place from 25 – 29 April 2022. </a:t>
            </a:r>
          </a:p>
          <a:p>
            <a:pPr marL="0" indent="0"/>
            <a:endParaRPr lang="en-US" sz="2000" dirty="0">
              <a:effectLst/>
              <a:latin typeface="Arial" panose="020B0604020202020204" pitchFamily="34" charset="0"/>
              <a:ea typeface="Arial Unicode MS"/>
            </a:endParaRPr>
          </a:p>
          <a:p>
            <a:pPr marL="285750" indent="-285750">
              <a:buFont typeface="Arial" panose="020B0604020202020204" pitchFamily="34" charset="0"/>
              <a:buChar char="•"/>
            </a:pPr>
            <a:r>
              <a:rPr lang="en-US" sz="2000" dirty="0">
                <a:effectLst/>
                <a:latin typeface="Arial" panose="020B0604020202020204" pitchFamily="34" charset="0"/>
                <a:ea typeface="Arial Unicode MS"/>
              </a:rPr>
              <a:t>HMPPS will be running three events that examine:</a:t>
            </a:r>
          </a:p>
          <a:p>
            <a:pPr marL="742950" lvl="1" indent="-285750"/>
            <a:r>
              <a:rPr lang="en-US" sz="2000" dirty="0">
                <a:effectLst/>
                <a:latin typeface="Arial" panose="020B0604020202020204" pitchFamily="34" charset="0"/>
                <a:ea typeface="Arial Unicode MS"/>
              </a:rPr>
              <a:t>stalking behaviours</a:t>
            </a:r>
          </a:p>
          <a:p>
            <a:pPr marL="742950" lvl="1" indent="-285750"/>
            <a:r>
              <a:rPr lang="en-US" sz="2000" dirty="0">
                <a:effectLst/>
                <a:latin typeface="Arial" panose="020B0604020202020204" pitchFamily="34" charset="0"/>
                <a:ea typeface="Arial Unicode MS"/>
              </a:rPr>
              <a:t>cyber stalking, and </a:t>
            </a:r>
          </a:p>
          <a:p>
            <a:pPr marL="742950" lvl="1" indent="-285750"/>
            <a:r>
              <a:rPr lang="en-US" sz="2000" dirty="0">
                <a:effectLst/>
                <a:latin typeface="Arial" panose="020B0604020202020204" pitchFamily="34" charset="0"/>
                <a:ea typeface="Arial Unicode MS"/>
              </a:rPr>
              <a:t>the impact on victims from respected experts in the field. </a:t>
            </a:r>
          </a:p>
          <a:p>
            <a:pPr marL="742950" lvl="1" indent="-285750"/>
            <a:endParaRPr lang="en-US" sz="2000" dirty="0">
              <a:latin typeface="Arial" panose="020B0604020202020204" pitchFamily="34" charset="0"/>
              <a:ea typeface="Arial Unicode MS"/>
            </a:endParaRPr>
          </a:p>
          <a:p>
            <a:pPr marL="342900" lvl="1" indent="-342900"/>
            <a:r>
              <a:rPr lang="en-US" sz="2000" dirty="0">
                <a:effectLst/>
                <a:latin typeface="Arial" panose="020B0604020202020204" pitchFamily="34" charset="0"/>
                <a:ea typeface="Arial Unicode MS"/>
              </a:rPr>
              <a:t>Look out for further information and booking details in issue 58 of Probation News and don’t miss out.</a:t>
            </a:r>
          </a:p>
        </p:txBody>
      </p:sp>
      <p:pic>
        <p:nvPicPr>
          <p:cNvPr id="7" name="Picture 6" descr="Logo&#10;&#10;Description automatically generated">
            <a:extLst>
              <a:ext uri="{FF2B5EF4-FFF2-40B4-BE49-F238E27FC236}">
                <a16:creationId xmlns:a16="http://schemas.microsoft.com/office/drawing/2014/main" id="{13B776C0-75C1-4105-BEE9-9C1A57B16F33}"/>
              </a:ext>
            </a:extLst>
          </p:cNvPr>
          <p:cNvPicPr>
            <a:picLocks noChangeAspect="1"/>
          </p:cNvPicPr>
          <p:nvPr/>
        </p:nvPicPr>
        <p:blipFill rotWithShape="1">
          <a:blip r:embed="rId2"/>
          <a:srcRect l="24701" t="-1632" r="26950" b="1750"/>
          <a:stretch/>
        </p:blipFill>
        <p:spPr>
          <a:xfrm>
            <a:off x="6809015" y="912017"/>
            <a:ext cx="5138057" cy="4777930"/>
          </a:xfrm>
          <a:prstGeom prst="rect">
            <a:avLst/>
          </a:prstGeom>
        </p:spPr>
      </p:pic>
    </p:spTree>
    <p:extLst>
      <p:ext uri="{BB962C8B-B14F-4D97-AF65-F5344CB8AC3E}">
        <p14:creationId xmlns:p14="http://schemas.microsoft.com/office/powerpoint/2010/main" val="292472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7FEA47-37D2-4D74-B655-BA1CCCCC2EB3}"/>
              </a:ext>
            </a:extLst>
          </p:cNvPr>
          <p:cNvSpPr txBox="1">
            <a:spLocks/>
          </p:cNvSpPr>
          <p:nvPr/>
        </p:nvSpPr>
        <p:spPr>
          <a:xfrm>
            <a:off x="291450" y="302162"/>
            <a:ext cx="12657108" cy="75899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Probation in Court - </a:t>
            </a:r>
            <a:r>
              <a:rPr lang="en-GB" dirty="0">
                <a:ea typeface="Calibri" panose="020F0502020204030204" pitchFamily="34" charset="0"/>
                <a:cs typeface="Times New Roman" panose="02020603050405020304" pitchFamily="18" charset="0"/>
              </a:rPr>
              <a:t>EM Curfew requirement mandatory enquiries (checks)</a:t>
            </a:r>
          </a:p>
          <a:p>
            <a:r>
              <a:rPr lang="en-GB" sz="2200" dirty="0"/>
              <a:t> </a:t>
            </a:r>
          </a:p>
        </p:txBody>
      </p:sp>
      <p:sp>
        <p:nvSpPr>
          <p:cNvPr id="4" name="Rectangle 3">
            <a:extLst>
              <a:ext uri="{FF2B5EF4-FFF2-40B4-BE49-F238E27FC236}">
                <a16:creationId xmlns:a16="http://schemas.microsoft.com/office/drawing/2014/main" id="{3376E91D-48C3-4D8F-A3FB-594E5ECCC3AD}"/>
              </a:ext>
            </a:extLst>
          </p:cNvPr>
          <p:cNvSpPr/>
          <p:nvPr/>
        </p:nvSpPr>
        <p:spPr>
          <a:xfrm>
            <a:off x="291450" y="864014"/>
            <a:ext cx="11674415" cy="959943"/>
          </a:xfrm>
          <a:prstGeom prst="rect">
            <a:avLst/>
          </a:prstGeom>
          <a:solidFill>
            <a:srgbClr val="B7CFFF"/>
          </a:solidFill>
        </p:spPr>
        <p:txBody>
          <a:bodyPr wrap="square">
            <a:spAutoFit/>
          </a:bodyPr>
          <a:lstStyle/>
          <a:p>
            <a:pPr>
              <a:lnSpc>
                <a:spcPct val="107000"/>
              </a:lnSpc>
              <a:spcAft>
                <a:spcPts val="800"/>
              </a:spcAft>
            </a:pPr>
            <a:r>
              <a:rPr lang="en-GB" b="1" dirty="0">
                <a:ea typeface="Calibri" panose="020F0502020204030204" pitchFamily="34" charset="0"/>
                <a:cs typeface="Times New Roman" panose="02020603050405020304" pitchFamily="18" charset="0"/>
              </a:rPr>
              <a:t>From 4th April 2022, before making a recommendation for an electronic monitoring curfew requirement, it will be mandatory for a probation practitioner to collate information from police (domestic abuse), the local authority (safeguarding) and the main property occupier to formulate a risk assessment.</a:t>
            </a:r>
          </a:p>
        </p:txBody>
      </p:sp>
      <p:sp>
        <p:nvSpPr>
          <p:cNvPr id="9" name="Rectangle 8">
            <a:extLst>
              <a:ext uri="{FF2B5EF4-FFF2-40B4-BE49-F238E27FC236}">
                <a16:creationId xmlns:a16="http://schemas.microsoft.com/office/drawing/2014/main" id="{A8007C56-9AB2-44B1-8AB4-A38091C97079}"/>
              </a:ext>
            </a:extLst>
          </p:cNvPr>
          <p:cNvSpPr/>
          <p:nvPr/>
        </p:nvSpPr>
        <p:spPr>
          <a:xfrm>
            <a:off x="5380007" y="1971547"/>
            <a:ext cx="6811993" cy="3381695"/>
          </a:xfrm>
          <a:prstGeom prst="rect">
            <a:avLst/>
          </a:prstGeom>
        </p:spPr>
        <p:txBody>
          <a:bodyPr wrap="square">
            <a:spAutoFit/>
          </a:bodyPr>
          <a:lstStyle/>
          <a:p>
            <a:pPr>
              <a:lnSpc>
                <a:spcPct val="107000"/>
              </a:lnSpc>
              <a:spcAft>
                <a:spcPts val="800"/>
              </a:spcAft>
            </a:pPr>
            <a:r>
              <a:rPr lang="en-GB" sz="1600" b="1" dirty="0">
                <a:ea typeface="Calibri" panose="020F0502020204030204" pitchFamily="34" charset="0"/>
                <a:cs typeface="Times New Roman" panose="02020603050405020304" pitchFamily="18" charset="0"/>
              </a:rPr>
              <a:t>Time</a:t>
            </a:r>
            <a:endParaRPr lang="en-GB" sz="16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Court Probation practitioners will need </a:t>
            </a:r>
            <a:r>
              <a:rPr lang="en-GB" sz="1600" b="1" dirty="0">
                <a:ea typeface="Calibri" panose="020F0502020204030204" pitchFamily="34" charset="0"/>
                <a:cs typeface="Times New Roman" panose="02020603050405020304" pitchFamily="18" charset="0"/>
              </a:rPr>
              <a:t>use current processes for making the information enquiries</a:t>
            </a:r>
            <a:r>
              <a:rPr lang="en-GB" sz="1600" dirty="0">
                <a:ea typeface="Calibri" panose="020F0502020204030204" pitchFamily="34" charset="0"/>
                <a:cs typeface="Times New Roman" panose="02020603050405020304" pitchFamily="18" charset="0"/>
              </a:rPr>
              <a:t> and will need to </a:t>
            </a:r>
            <a:r>
              <a:rPr lang="en-GB" sz="1600" b="1" dirty="0">
                <a:ea typeface="Calibri" panose="020F0502020204030204" pitchFamily="34" charset="0"/>
                <a:cs typeface="Times New Roman" panose="02020603050405020304" pitchFamily="18" charset="0"/>
              </a:rPr>
              <a:t>notify the court of any adjournment period required for this to be undertaken</a:t>
            </a:r>
            <a:r>
              <a:rPr lang="en-GB" sz="1600" dirty="0">
                <a:ea typeface="Calibri" panose="020F0502020204030204" pitchFamily="34" charset="0"/>
                <a:cs typeface="Times New Roman" panose="02020603050405020304" pitchFamily="18" charset="0"/>
              </a:rPr>
              <a:t>.</a:t>
            </a:r>
          </a:p>
          <a:p>
            <a:pPr>
              <a:lnSpc>
                <a:spcPct val="107000"/>
              </a:lnSpc>
              <a:spcAft>
                <a:spcPts val="800"/>
              </a:spcAft>
            </a:pPr>
            <a:r>
              <a:rPr lang="en-GB" sz="1600" b="1" dirty="0">
                <a:ea typeface="Calibri" panose="020F0502020204030204" pitchFamily="34" charset="0"/>
                <a:cs typeface="Times New Roman" panose="02020603050405020304" pitchFamily="18" charset="0"/>
              </a:rPr>
              <a:t>In summary</a:t>
            </a:r>
            <a:endParaRPr lang="en-GB" sz="16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Pre-sentence report authors will be required to secure information from </a:t>
            </a:r>
            <a:r>
              <a:rPr lang="en-GB" sz="1600" b="1" dirty="0">
                <a:ea typeface="Calibri" panose="020F0502020204030204" pitchFamily="34" charset="0"/>
                <a:cs typeface="Times New Roman" panose="02020603050405020304" pitchFamily="18" charset="0"/>
              </a:rPr>
              <a:t>three sources: police, local authority and main property resident </a:t>
            </a:r>
            <a:r>
              <a:rPr lang="en-GB" sz="1600" dirty="0">
                <a:ea typeface="Calibri" panose="020F0502020204030204" pitchFamily="34" charset="0"/>
                <a:cs typeface="Times New Roman" panose="02020603050405020304" pitchFamily="18" charset="0"/>
              </a:rPr>
              <a:t>before recommending an EMC requirement to Court. </a:t>
            </a:r>
          </a:p>
          <a:p>
            <a:pPr marL="285750" indent="-28575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For same day sentencing and where the court have identified EMC as an option probation staff will need to </a:t>
            </a:r>
            <a:r>
              <a:rPr lang="en-GB" sz="1600" b="1" dirty="0">
                <a:ea typeface="Calibri" panose="020F0502020204030204" pitchFamily="34" charset="0"/>
                <a:cs typeface="Times New Roman" panose="02020603050405020304" pitchFamily="18" charset="0"/>
              </a:rPr>
              <a:t>notify the court of any adjournment period needed </a:t>
            </a:r>
            <a:r>
              <a:rPr lang="en-GB" sz="1600" dirty="0">
                <a:ea typeface="Calibri" panose="020F0502020204030204" pitchFamily="34" charset="0"/>
                <a:cs typeface="Times New Roman" panose="02020603050405020304" pitchFamily="18" charset="0"/>
              </a:rPr>
              <a:t>to secure all the information required.</a:t>
            </a:r>
          </a:p>
        </p:txBody>
      </p:sp>
      <p:sp>
        <p:nvSpPr>
          <p:cNvPr id="10" name="Rectangle 9">
            <a:extLst>
              <a:ext uri="{FF2B5EF4-FFF2-40B4-BE49-F238E27FC236}">
                <a16:creationId xmlns:a16="http://schemas.microsoft.com/office/drawing/2014/main" id="{61FD4101-F0FA-4B76-AAEC-F060C8FD84C5}"/>
              </a:ext>
            </a:extLst>
          </p:cNvPr>
          <p:cNvSpPr/>
          <p:nvPr/>
        </p:nvSpPr>
        <p:spPr>
          <a:xfrm>
            <a:off x="291450" y="1971547"/>
            <a:ext cx="5113307" cy="3542573"/>
          </a:xfrm>
          <a:prstGeom prst="rect">
            <a:avLst/>
          </a:prstGeom>
        </p:spPr>
        <p:txBody>
          <a:bodyPr wrap="square">
            <a:spAutoFit/>
          </a:bodyPr>
          <a:lstStyle/>
          <a:p>
            <a:pPr>
              <a:lnSpc>
                <a:spcPct val="107000"/>
              </a:lnSpc>
              <a:spcAft>
                <a:spcPts val="800"/>
              </a:spcAft>
            </a:pPr>
            <a:r>
              <a:rPr lang="en-GB" sz="1600" b="1" dirty="0">
                <a:ea typeface="Calibri" panose="020F0502020204030204" pitchFamily="34" charset="0"/>
                <a:cs typeface="Times New Roman" panose="02020603050405020304" pitchFamily="18" charset="0"/>
              </a:rPr>
              <a:t>Why the change?</a:t>
            </a:r>
            <a:endParaRPr lang="en-GB" sz="16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This is being introduced to </a:t>
            </a:r>
            <a:r>
              <a:rPr lang="en-GB" sz="1600" b="1" dirty="0">
                <a:ea typeface="Calibri" panose="020F0502020204030204" pitchFamily="34" charset="0"/>
                <a:cs typeface="Times New Roman" panose="02020603050405020304" pitchFamily="18" charset="0"/>
              </a:rPr>
              <a:t>ensure we only recommend electronic monitoring curfews where it is safe to do so</a:t>
            </a:r>
            <a:r>
              <a:rPr lang="en-GB" sz="1600" dirty="0">
                <a:ea typeface="Calibri" panose="020F0502020204030204" pitchFamily="34" charset="0"/>
                <a:cs typeface="Times New Roman" panose="02020603050405020304" pitchFamily="18" charset="0"/>
              </a:rPr>
              <a:t>. This is in line with our public protection responsibilities and in response to a recommendation from HM Inspectorate of Probation.</a:t>
            </a:r>
          </a:p>
          <a:p>
            <a:pPr>
              <a:lnSpc>
                <a:spcPct val="107000"/>
              </a:lnSpc>
              <a:spcAft>
                <a:spcPts val="800"/>
              </a:spcAft>
            </a:pPr>
            <a:r>
              <a:rPr lang="en-GB" sz="1600" b="1" dirty="0">
                <a:ea typeface="Calibri" panose="020F0502020204030204" pitchFamily="34" charset="0"/>
                <a:cs typeface="Times New Roman" panose="02020603050405020304" pitchFamily="18" charset="0"/>
              </a:rPr>
              <a:t>Information sharing</a:t>
            </a:r>
            <a:endParaRPr lang="en-GB" sz="16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If Probation practitioners do not receive the </a:t>
            </a:r>
            <a:r>
              <a:rPr lang="en-GB" sz="1600" b="1" dirty="0">
                <a:ea typeface="Calibri" panose="020F0502020204030204" pitchFamily="34" charset="0"/>
                <a:cs typeface="Times New Roman" panose="02020603050405020304" pitchFamily="18" charset="0"/>
              </a:rPr>
              <a:t>relevant information requested from the police or local authority</a:t>
            </a:r>
            <a:r>
              <a:rPr lang="en-GB" sz="1600" dirty="0">
                <a:ea typeface="Calibri" panose="020F0502020204030204" pitchFamily="34" charset="0"/>
                <a:cs typeface="Times New Roman" panose="02020603050405020304" pitchFamily="18" charset="0"/>
              </a:rPr>
              <a:t> they will not be permitted to recommend an electronic monitoring requirement.</a:t>
            </a:r>
          </a:p>
        </p:txBody>
      </p:sp>
      <p:sp>
        <p:nvSpPr>
          <p:cNvPr id="6" name="Rectangle 5">
            <a:extLst>
              <a:ext uri="{FF2B5EF4-FFF2-40B4-BE49-F238E27FC236}">
                <a16:creationId xmlns:a16="http://schemas.microsoft.com/office/drawing/2014/main" id="{148AB87B-E8BA-4F97-8274-75AE641B14C1}"/>
              </a:ext>
            </a:extLst>
          </p:cNvPr>
          <p:cNvSpPr/>
          <p:nvPr/>
        </p:nvSpPr>
        <p:spPr>
          <a:xfrm>
            <a:off x="0" y="5661710"/>
            <a:ext cx="8678379" cy="738664"/>
          </a:xfrm>
          <a:prstGeom prst="rect">
            <a:avLst/>
          </a:prstGeom>
          <a:solidFill>
            <a:srgbClr val="B7CFFF"/>
          </a:solidFill>
        </p:spPr>
        <p:txBody>
          <a:bodyPr wrap="square">
            <a:spAutoFit/>
          </a:bodyPr>
          <a:lstStyle/>
          <a:p>
            <a:r>
              <a:rPr lang="en-GB" sz="1400" b="1" dirty="0"/>
              <a:t>Further information </a:t>
            </a:r>
            <a:r>
              <a:rPr lang="en-GB" sz="1400" dirty="0"/>
              <a:t>Full operational guidance and an FAQ on this can be found at </a:t>
            </a:r>
            <a:r>
              <a:rPr lang="en-GB" sz="1400" u="sng" dirty="0">
                <a:hlinkClick r:id="rId3"/>
              </a:rPr>
              <a:t>Probation Court Guidance - EM Curfew Requirement</a:t>
            </a:r>
            <a:r>
              <a:rPr lang="en-GB" sz="1400" dirty="0"/>
              <a:t> and </a:t>
            </a:r>
            <a:r>
              <a:rPr lang="en-GB" sz="1400" u="sng" dirty="0">
                <a:hlinkClick r:id="rId4"/>
              </a:rPr>
              <a:t>Conduct Address Checks / Complete HDC Report</a:t>
            </a:r>
            <a:r>
              <a:rPr lang="en-GB" sz="1400" dirty="0"/>
              <a:t> on EQUIP. </a:t>
            </a:r>
          </a:p>
          <a:p>
            <a:r>
              <a:rPr lang="en-GB" sz="1400" dirty="0"/>
              <a:t>If you have any questions or concerns, please refer to your line manager in the first instance.</a:t>
            </a:r>
          </a:p>
        </p:txBody>
      </p:sp>
    </p:spTree>
    <p:extLst>
      <p:ext uri="{BB962C8B-B14F-4D97-AF65-F5344CB8AC3E}">
        <p14:creationId xmlns:p14="http://schemas.microsoft.com/office/powerpoint/2010/main" val="1071754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8" name="Title 1">
            <a:extLst>
              <a:ext uri="{FF2B5EF4-FFF2-40B4-BE49-F238E27FC236}">
                <a16:creationId xmlns:a16="http://schemas.microsoft.com/office/drawing/2014/main" id="{B87FEA47-37D2-4D74-B655-BA1CCCCC2EB3}"/>
              </a:ext>
            </a:extLst>
          </p:cNvPr>
          <p:cNvSpPr txBox="1">
            <a:spLocks/>
          </p:cNvSpPr>
          <p:nvPr/>
        </p:nvSpPr>
        <p:spPr>
          <a:xfrm>
            <a:off x="226135" y="8247"/>
            <a:ext cx="11519816" cy="75899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Expansion of the victims contact scheme to stalking/harassment offences</a:t>
            </a:r>
          </a:p>
        </p:txBody>
      </p:sp>
      <p:sp>
        <p:nvSpPr>
          <p:cNvPr id="11" name="Rectangle 10">
            <a:extLst>
              <a:ext uri="{FF2B5EF4-FFF2-40B4-BE49-F238E27FC236}">
                <a16:creationId xmlns:a16="http://schemas.microsoft.com/office/drawing/2014/main" id="{4D8DDCB2-90B1-4B3E-89BA-432A7D93F658}"/>
              </a:ext>
            </a:extLst>
          </p:cNvPr>
          <p:cNvSpPr/>
          <p:nvPr/>
        </p:nvSpPr>
        <p:spPr>
          <a:xfrm>
            <a:off x="219287" y="767245"/>
            <a:ext cx="6210542" cy="5632311"/>
          </a:xfrm>
          <a:prstGeom prst="rect">
            <a:avLst/>
          </a:prstGeom>
        </p:spPr>
        <p:txBody>
          <a:bodyPr wrap="square">
            <a:spAutoFit/>
          </a:bodyPr>
          <a:lstStyle/>
          <a:p>
            <a:r>
              <a:rPr lang="en-GB" b="1" dirty="0"/>
              <a:t>What is it?</a:t>
            </a:r>
            <a:endParaRPr lang="en-GB" dirty="0"/>
          </a:p>
          <a:p>
            <a:pPr marL="285750" indent="-285750">
              <a:buFont typeface="Arial" panose="020B0604020202020204" pitchFamily="34" charset="0"/>
              <a:buChar char="•"/>
            </a:pPr>
            <a:r>
              <a:rPr lang="en-GB" dirty="0"/>
              <a:t>Victims of offences characterised by stalking and harassment offences will be </a:t>
            </a:r>
            <a:r>
              <a:rPr lang="en-GB" b="1" dirty="0"/>
              <a:t>offered information about the offender’s sentence and be notified of their release</a:t>
            </a:r>
          </a:p>
          <a:p>
            <a:pPr marL="285750" indent="-285750">
              <a:buFont typeface="Arial" panose="020B0604020202020204" pitchFamily="34" charset="0"/>
              <a:buChar char="•"/>
            </a:pPr>
            <a:r>
              <a:rPr lang="en-GB" dirty="0"/>
              <a:t>For this reason, the </a:t>
            </a:r>
            <a:r>
              <a:rPr lang="en-GB" b="1" dirty="0"/>
              <a:t>Victim Contact Scheme is expanding </a:t>
            </a:r>
            <a:r>
              <a:rPr lang="en-GB" dirty="0"/>
              <a:t>to provide information to victims of specified stalking and harassment offences, where the offender receives a custodial sentence.</a:t>
            </a:r>
          </a:p>
          <a:p>
            <a:endParaRPr lang="en-GB" b="1" dirty="0"/>
          </a:p>
          <a:p>
            <a:r>
              <a:rPr lang="en-GB" b="1" dirty="0"/>
              <a:t>Who needs to know?</a:t>
            </a:r>
            <a:endParaRPr lang="en-GB" dirty="0"/>
          </a:p>
          <a:p>
            <a:pPr marL="285750" indent="-285750">
              <a:buFont typeface="Arial" panose="020B0604020202020204" pitchFamily="34" charset="0"/>
              <a:buChar char="•"/>
            </a:pPr>
            <a:r>
              <a:rPr lang="en-GB" dirty="0"/>
              <a:t>Victim Liaison Units (VLOs, VLO managers and administrators), probation practitioners who work with victims, staff based in court and prison; intervention staff.</a:t>
            </a:r>
          </a:p>
          <a:p>
            <a:endParaRPr lang="en-GB" b="1" dirty="0"/>
          </a:p>
          <a:p>
            <a:r>
              <a:rPr lang="en-GB" b="1" dirty="0"/>
              <a:t>What do I need to do?</a:t>
            </a:r>
            <a:endParaRPr lang="en-GB" dirty="0"/>
          </a:p>
          <a:p>
            <a:pPr marL="285750" indent="-285750">
              <a:buFont typeface="Arial" panose="020B0604020202020204" pitchFamily="34" charset="0"/>
              <a:buChar char="•"/>
            </a:pPr>
            <a:r>
              <a:rPr lang="en-GB" b="1" dirty="0"/>
              <a:t>Local training </a:t>
            </a:r>
            <a:r>
              <a:rPr lang="en-GB" dirty="0"/>
              <a:t>will be available for VLOs in pilot areas by VLO managers.</a:t>
            </a:r>
          </a:p>
          <a:p>
            <a:pPr marL="285750" indent="-285750">
              <a:buFont typeface="Arial" panose="020B0604020202020204" pitchFamily="34" charset="0"/>
              <a:buChar char="•"/>
            </a:pPr>
            <a:r>
              <a:rPr lang="en-GB" dirty="0"/>
              <a:t>Look out for </a:t>
            </a:r>
            <a:r>
              <a:rPr lang="en-GB" b="1" dirty="0"/>
              <a:t>local briefings </a:t>
            </a:r>
            <a:r>
              <a:rPr lang="en-GB" dirty="0"/>
              <a:t>in VLUs by VLO managers</a:t>
            </a:r>
          </a:p>
        </p:txBody>
      </p:sp>
      <p:sp>
        <p:nvSpPr>
          <p:cNvPr id="5" name="Rectangle 4">
            <a:extLst>
              <a:ext uri="{FF2B5EF4-FFF2-40B4-BE49-F238E27FC236}">
                <a16:creationId xmlns:a16="http://schemas.microsoft.com/office/drawing/2014/main" id="{22C6D44C-66CA-48F8-9B77-D253121D8E04}"/>
              </a:ext>
            </a:extLst>
          </p:cNvPr>
          <p:cNvSpPr/>
          <p:nvPr/>
        </p:nvSpPr>
        <p:spPr>
          <a:xfrm>
            <a:off x="6649743" y="932397"/>
            <a:ext cx="5535408" cy="4801314"/>
          </a:xfrm>
          <a:prstGeom prst="rect">
            <a:avLst/>
          </a:prstGeom>
          <a:solidFill>
            <a:srgbClr val="B7CFFF"/>
          </a:solidFill>
        </p:spPr>
        <p:txBody>
          <a:bodyPr wrap="square">
            <a:spAutoFit/>
          </a:bodyPr>
          <a:lstStyle/>
          <a:p>
            <a:r>
              <a:rPr lang="en-GB" b="1" dirty="0"/>
              <a:t>What’s happening - Pilot Scheme</a:t>
            </a:r>
            <a:endParaRPr lang="en-GB" dirty="0"/>
          </a:p>
          <a:p>
            <a:endParaRPr lang="en-GB" dirty="0"/>
          </a:p>
          <a:p>
            <a:pPr marL="285750" indent="-285750">
              <a:buFont typeface="Arial" panose="020B0604020202020204" pitchFamily="34" charset="0"/>
              <a:buChar char="•"/>
            </a:pPr>
            <a:r>
              <a:rPr lang="en-GB" b="1" dirty="0"/>
              <a:t>A pilot </a:t>
            </a:r>
            <a:r>
              <a:rPr lang="en-GB" dirty="0"/>
              <a:t>of the Probation Victim Contact Scheme (VCS) to victims of stalking and harassment </a:t>
            </a:r>
            <a:r>
              <a:rPr lang="en-GB" b="1" dirty="0"/>
              <a:t>including those where the sentence is less than 12 months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a:t>
            </a:r>
            <a:r>
              <a:rPr lang="en-GB" b="1" dirty="0"/>
              <a:t>pilot will start in Hampshire and the whole of Kent, Surrey and Sussex </a:t>
            </a:r>
            <a:r>
              <a:rPr lang="en-GB" dirty="0"/>
              <a:t>on the 4th April and </a:t>
            </a:r>
            <a:r>
              <a:rPr lang="en-GB" b="1" dirty="0"/>
              <a:t>Northumbria and Thames Valley </a:t>
            </a:r>
            <a:r>
              <a:rPr lang="en-GB" dirty="0"/>
              <a:t>on the 3rd May. The pilot will run for a minimum of 6 months.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pilot will be evaluated with the aim of the scheme being </a:t>
            </a:r>
            <a:r>
              <a:rPr lang="en-GB" b="1" dirty="0"/>
              <a:t>rolled out nationally in England and Wales from November 2022</a:t>
            </a:r>
          </a:p>
          <a:p>
            <a:endParaRPr lang="en-GB" dirty="0"/>
          </a:p>
          <a:p>
            <a:r>
              <a:rPr lang="en-GB" dirty="0">
                <a:hlinkClick r:id="rId3"/>
              </a:rPr>
              <a:t>Expansion details are available on the probation hub</a:t>
            </a:r>
            <a:endParaRPr lang="en-GB" dirty="0"/>
          </a:p>
        </p:txBody>
      </p:sp>
    </p:spTree>
    <p:extLst>
      <p:ext uri="{BB962C8B-B14F-4D97-AF65-F5344CB8AC3E}">
        <p14:creationId xmlns:p14="http://schemas.microsoft.com/office/powerpoint/2010/main" val="249047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A5CD31-66B4-432F-BFB4-18A393D640D3}"/>
              </a:ext>
            </a:extLst>
          </p:cNvPr>
          <p:cNvSpPr>
            <a:spLocks noGrp="1"/>
          </p:cNvSpPr>
          <p:nvPr>
            <p:ph type="title"/>
          </p:nvPr>
        </p:nvSpPr>
        <p:spPr>
          <a:xfrm>
            <a:off x="588741" y="440966"/>
            <a:ext cx="10743406" cy="630470"/>
          </a:xfrm>
        </p:spPr>
        <p:txBody>
          <a:bodyPr/>
          <a:lstStyle/>
          <a:p>
            <a:r>
              <a:rPr lang="en-GB" dirty="0"/>
              <a:t>[</a:t>
            </a:r>
            <a:r>
              <a:rPr lang="en-GB" dirty="0">
                <a:highlight>
                  <a:srgbClr val="FFFF00"/>
                </a:highlight>
              </a:rPr>
              <a:t>Region</a:t>
            </a:r>
            <a:r>
              <a:rPr lang="en-GB" dirty="0"/>
              <a:t>] : Our April area/s of focus </a:t>
            </a:r>
          </a:p>
        </p:txBody>
      </p:sp>
      <p:sp>
        <p:nvSpPr>
          <p:cNvPr id="12" name="Content Placeholder 2">
            <a:extLst>
              <a:ext uri="{FF2B5EF4-FFF2-40B4-BE49-F238E27FC236}">
                <a16:creationId xmlns:a16="http://schemas.microsoft.com/office/drawing/2014/main" id="{3FEAA415-E863-460F-B62B-0917E3713782}"/>
              </a:ext>
            </a:extLst>
          </p:cNvPr>
          <p:cNvSpPr>
            <a:spLocks noGrp="1"/>
          </p:cNvSpPr>
          <p:nvPr>
            <p:ph idx="1"/>
          </p:nvPr>
        </p:nvSpPr>
        <p:spPr>
          <a:xfrm>
            <a:off x="716757" y="1334400"/>
            <a:ext cx="10742400" cy="4351338"/>
          </a:xfrm>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endParaRPr lang="en-GB" sz="2000" dirty="0"/>
          </a:p>
        </p:txBody>
      </p:sp>
    </p:spTree>
    <p:extLst>
      <p:ext uri="{BB962C8B-B14F-4D97-AF65-F5344CB8AC3E}">
        <p14:creationId xmlns:p14="http://schemas.microsoft.com/office/powerpoint/2010/main" val="414430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89FCC7-7CFE-47EF-ABD1-49C592C85454}"/>
              </a:ext>
            </a:extLst>
          </p:cNvPr>
          <p:cNvSpPr>
            <a:spLocks noGrp="1"/>
          </p:cNvSpPr>
          <p:nvPr>
            <p:ph type="title"/>
          </p:nvPr>
        </p:nvSpPr>
        <p:spPr>
          <a:xfrm>
            <a:off x="466034" y="381383"/>
            <a:ext cx="10743406" cy="630470"/>
          </a:xfrm>
        </p:spPr>
        <p:txBody>
          <a:bodyPr/>
          <a:lstStyle/>
          <a:p>
            <a:r>
              <a:rPr lang="en-GB" dirty="0"/>
              <a:t>Team discussion </a:t>
            </a:r>
          </a:p>
        </p:txBody>
      </p:sp>
      <p:graphicFrame>
        <p:nvGraphicFramePr>
          <p:cNvPr id="9" name="Diagram 8">
            <a:extLst>
              <a:ext uri="{FF2B5EF4-FFF2-40B4-BE49-F238E27FC236}">
                <a16:creationId xmlns:a16="http://schemas.microsoft.com/office/drawing/2014/main" id="{31DB1AF5-8715-4825-A8E2-AF7832399F86}"/>
              </a:ext>
            </a:extLst>
          </p:cNvPr>
          <p:cNvGraphicFramePr/>
          <p:nvPr>
            <p:extLst>
              <p:ext uri="{D42A27DB-BD31-4B8C-83A1-F6EECF244321}">
                <p14:modId xmlns:p14="http://schemas.microsoft.com/office/powerpoint/2010/main" val="1068980724"/>
              </p:ext>
            </p:extLst>
          </p:nvPr>
        </p:nvGraphicFramePr>
        <p:xfrm>
          <a:off x="222421" y="1476375"/>
          <a:ext cx="11784521" cy="450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177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0DD8B9-5B7C-4504-9814-C2D72328FFF0}"/>
              </a:ext>
            </a:extLst>
          </p:cNvPr>
          <p:cNvSpPr>
            <a:spLocks noGrp="1"/>
          </p:cNvSpPr>
          <p:nvPr>
            <p:ph type="title"/>
          </p:nvPr>
        </p:nvSpPr>
        <p:spPr>
          <a:xfrm>
            <a:off x="2988243" y="1240929"/>
            <a:ext cx="10743406" cy="630470"/>
          </a:xfrm>
        </p:spPr>
        <p:txBody>
          <a:bodyPr/>
          <a:lstStyle/>
          <a:p>
            <a:r>
              <a:rPr lang="en-GB" dirty="0"/>
              <a:t>Your thoughts, questions and feedback </a:t>
            </a:r>
          </a:p>
        </p:txBody>
      </p:sp>
      <p:sp>
        <p:nvSpPr>
          <p:cNvPr id="7" name="Rectangle 6">
            <a:extLst>
              <a:ext uri="{FF2B5EF4-FFF2-40B4-BE49-F238E27FC236}">
                <a16:creationId xmlns:a16="http://schemas.microsoft.com/office/drawing/2014/main" id="{F3F97441-A26C-4C73-8D92-475114C90852}"/>
              </a:ext>
            </a:extLst>
          </p:cNvPr>
          <p:cNvSpPr/>
          <p:nvPr/>
        </p:nvSpPr>
        <p:spPr>
          <a:xfrm>
            <a:off x="646193" y="1871399"/>
            <a:ext cx="11132149" cy="400110"/>
          </a:xfrm>
          <a:prstGeom prst="rect">
            <a:avLst/>
          </a:prstGeom>
        </p:spPr>
        <p:txBody>
          <a:bodyPr wrap="square">
            <a:spAutoFit/>
          </a:bodyPr>
          <a:lstStyle/>
          <a:p>
            <a:pPr marL="0" indent="0" algn="ctr">
              <a:buNone/>
            </a:pPr>
            <a:r>
              <a:rPr lang="en-GB" sz="2000" dirty="0">
                <a:latin typeface="Arial" panose="020B0604020202020204" pitchFamily="34" charset="0"/>
                <a:cs typeface="Arial" panose="020B0604020202020204" pitchFamily="34" charset="0"/>
              </a:rPr>
              <a:t>Please email [</a:t>
            </a:r>
            <a:r>
              <a:rPr lang="en-GB" sz="2000" dirty="0">
                <a:highlight>
                  <a:srgbClr val="FFFF00"/>
                </a:highlight>
                <a:latin typeface="Arial" panose="020B0604020202020204" pitchFamily="34" charset="0"/>
                <a:cs typeface="Arial" panose="020B0604020202020204" pitchFamily="34" charset="0"/>
              </a:rPr>
              <a:t>insert your region’s preferred account</a:t>
            </a:r>
            <a:r>
              <a:rPr lang="en-GB" sz="2000"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8AB7BD6A-B6D4-439F-941F-FD95498CB6D9}"/>
              </a:ext>
            </a:extLst>
          </p:cNvPr>
          <p:cNvSpPr txBox="1"/>
          <p:nvPr/>
        </p:nvSpPr>
        <p:spPr>
          <a:xfrm>
            <a:off x="2743200" y="2901979"/>
            <a:ext cx="7924801" cy="1569660"/>
          </a:xfrm>
          <a:prstGeom prst="rect">
            <a:avLst/>
          </a:prstGeom>
          <a:noFill/>
        </p:spPr>
        <p:txBody>
          <a:bodyPr wrap="square" rtlCol="0">
            <a:spAutoFit/>
          </a:bodyPr>
          <a:lstStyle/>
          <a:p>
            <a:r>
              <a:rPr lang="en-GB" sz="9600" b="1" dirty="0">
                <a:solidFill>
                  <a:schemeClr val="accent1"/>
                </a:solidFill>
              </a:rPr>
              <a:t>Thank You</a:t>
            </a:r>
          </a:p>
        </p:txBody>
      </p:sp>
    </p:spTree>
    <p:extLst>
      <p:ext uri="{BB962C8B-B14F-4D97-AF65-F5344CB8AC3E}">
        <p14:creationId xmlns:p14="http://schemas.microsoft.com/office/powerpoint/2010/main" val="131943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r>
              <a:rPr lang="en-GB" dirty="0"/>
              <a:t>Our team’s opportunity to talk </a:t>
            </a:r>
          </a:p>
        </p:txBody>
      </p:sp>
      <p:sp>
        <p:nvSpPr>
          <p:cNvPr id="9" name="Speech Bubble: Oval 8">
            <a:extLst>
              <a:ext uri="{FF2B5EF4-FFF2-40B4-BE49-F238E27FC236}">
                <a16:creationId xmlns:a16="http://schemas.microsoft.com/office/drawing/2014/main" id="{2805F0BD-5824-43E9-9AD9-DD76ACFF6D6A}"/>
              </a:ext>
            </a:extLst>
          </p:cNvPr>
          <p:cNvSpPr/>
          <p:nvPr/>
        </p:nvSpPr>
        <p:spPr>
          <a:xfrm>
            <a:off x="408748" y="1262743"/>
            <a:ext cx="3015343" cy="2797629"/>
          </a:xfrm>
          <a:prstGeom prst="wedgeEllipseCallou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 celebrate our team and our successes</a:t>
            </a:r>
          </a:p>
        </p:txBody>
      </p:sp>
      <p:sp>
        <p:nvSpPr>
          <p:cNvPr id="10" name="Speech Bubble: Oval 9">
            <a:extLst>
              <a:ext uri="{FF2B5EF4-FFF2-40B4-BE49-F238E27FC236}">
                <a16:creationId xmlns:a16="http://schemas.microsoft.com/office/drawing/2014/main" id="{EDB125DE-E74A-41D8-A135-ECD3AC1FAD50}"/>
              </a:ext>
            </a:extLst>
          </p:cNvPr>
          <p:cNvSpPr/>
          <p:nvPr/>
        </p:nvSpPr>
        <p:spPr>
          <a:xfrm>
            <a:off x="5916919" y="468086"/>
            <a:ext cx="3015343" cy="2797629"/>
          </a:xfrm>
          <a:prstGeom prst="wedgeEllipse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 discuss how change might impact our team</a:t>
            </a:r>
          </a:p>
        </p:txBody>
      </p:sp>
      <p:sp>
        <p:nvSpPr>
          <p:cNvPr id="11" name="Speech Bubble: Oval 10">
            <a:extLst>
              <a:ext uri="{FF2B5EF4-FFF2-40B4-BE49-F238E27FC236}">
                <a16:creationId xmlns:a16="http://schemas.microsoft.com/office/drawing/2014/main" id="{EBFE7A03-BFDA-4075-8F55-9DFFDB340A22}"/>
              </a:ext>
            </a:extLst>
          </p:cNvPr>
          <p:cNvSpPr/>
          <p:nvPr/>
        </p:nvSpPr>
        <p:spPr>
          <a:xfrm>
            <a:off x="3211285" y="3265715"/>
            <a:ext cx="3015343" cy="2797629"/>
          </a:xfrm>
          <a:prstGeom prst="wedgeEllipseCallou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We’re aware of and informed about change</a:t>
            </a:r>
          </a:p>
        </p:txBody>
      </p:sp>
      <p:sp>
        <p:nvSpPr>
          <p:cNvPr id="12" name="Speech Bubble: Oval 11">
            <a:extLst>
              <a:ext uri="{FF2B5EF4-FFF2-40B4-BE49-F238E27FC236}">
                <a16:creationId xmlns:a16="http://schemas.microsoft.com/office/drawing/2014/main" id="{3E0CA102-778E-4029-B107-BEA13DD65614}"/>
              </a:ext>
            </a:extLst>
          </p:cNvPr>
          <p:cNvSpPr/>
          <p:nvPr/>
        </p:nvSpPr>
        <p:spPr>
          <a:xfrm>
            <a:off x="8719456" y="2427514"/>
            <a:ext cx="3015343" cy="2797629"/>
          </a:xfrm>
          <a:prstGeom prst="wedgeEllipseCallou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We agree our team’s big deliverables</a:t>
            </a:r>
          </a:p>
        </p:txBody>
      </p:sp>
    </p:spTree>
    <p:extLst>
      <p:ext uri="{BB962C8B-B14F-4D97-AF65-F5344CB8AC3E}">
        <p14:creationId xmlns:p14="http://schemas.microsoft.com/office/powerpoint/2010/main" val="86335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333709" y="-184783"/>
            <a:ext cx="11306750" cy="1325563"/>
          </a:xfrm>
        </p:spPr>
        <p:txBody>
          <a:bodyPr/>
          <a:lstStyle/>
          <a:p>
            <a:r>
              <a:rPr lang="en-GB" dirty="0"/>
              <a:t>Today’s conversation – new this month </a:t>
            </a:r>
          </a:p>
        </p:txBody>
      </p:sp>
      <p:sp>
        <p:nvSpPr>
          <p:cNvPr id="4" name="Rectangle 3">
            <a:extLst>
              <a:ext uri="{FF2B5EF4-FFF2-40B4-BE49-F238E27FC236}">
                <a16:creationId xmlns:a16="http://schemas.microsoft.com/office/drawing/2014/main" id="{337F7616-3966-4F69-A682-E43CA0285C05}"/>
              </a:ext>
            </a:extLst>
          </p:cNvPr>
          <p:cNvSpPr/>
          <p:nvPr/>
        </p:nvSpPr>
        <p:spPr>
          <a:xfrm>
            <a:off x="446048" y="950345"/>
            <a:ext cx="4125951" cy="3939540"/>
          </a:xfrm>
          <a:prstGeom prst="rect">
            <a:avLst/>
          </a:prstGeom>
        </p:spPr>
        <p:txBody>
          <a:bodyPr wrap="square">
            <a:spAutoFit/>
          </a:bodyPr>
          <a:lstStyle/>
          <a:p>
            <a:pPr marL="342900" indent="-342900">
              <a:buFont typeface="Arial" panose="020B0604020202020204" pitchFamily="34" charset="0"/>
              <a:buChar char="•"/>
            </a:pPr>
            <a:r>
              <a:rPr lang="en-GB" dirty="0"/>
              <a:t>Ukraine Information Pack</a:t>
            </a:r>
          </a:p>
          <a:p>
            <a:pPr marL="342900" indent="-342900">
              <a:buFont typeface="Arial" panose="020B0604020202020204" pitchFamily="34" charset="0"/>
              <a:buChar char="•"/>
            </a:pPr>
            <a:r>
              <a:rPr lang="en-GB" dirty="0"/>
              <a:t>Prioritising Probation – speeding up recruitment</a:t>
            </a:r>
          </a:p>
          <a:p>
            <a:pPr marL="342900" indent="-342900">
              <a:buFont typeface="Arial" panose="020B0604020202020204" pitchFamily="34" charset="0"/>
              <a:buChar char="•"/>
            </a:pPr>
            <a:r>
              <a:rPr lang="en-GB" dirty="0"/>
              <a:t>Vetting</a:t>
            </a:r>
          </a:p>
          <a:p>
            <a:pPr marL="342900" indent="-342900">
              <a:buFont typeface="Arial" panose="020B0604020202020204" pitchFamily="34" charset="0"/>
              <a:buChar char="•"/>
            </a:pPr>
            <a:r>
              <a:rPr lang="en-GB" dirty="0"/>
              <a:t>Equalities Monitoring</a:t>
            </a:r>
          </a:p>
          <a:p>
            <a:pPr marL="342900" indent="-342900">
              <a:buFont typeface="Arial" panose="020B0604020202020204" pitchFamily="34" charset="0"/>
              <a:buChar char="•"/>
            </a:pPr>
            <a:r>
              <a:rPr lang="en-GB" dirty="0"/>
              <a:t>Estates</a:t>
            </a:r>
          </a:p>
          <a:p>
            <a:pPr marL="342900" indent="-342900">
              <a:buFont typeface="Arial" panose="020B0604020202020204" pitchFamily="34" charset="0"/>
              <a:buChar char="•"/>
            </a:pPr>
            <a:r>
              <a:rPr lang="en-GB" dirty="0"/>
              <a:t>New Toolkits launching</a:t>
            </a:r>
          </a:p>
          <a:p>
            <a:pPr marL="342900" indent="-342900">
              <a:buFont typeface="Arial" panose="020B0604020202020204" pitchFamily="34" charset="0"/>
              <a:buChar char="•"/>
            </a:pPr>
            <a:r>
              <a:rPr lang="en-GB" dirty="0"/>
              <a:t>Competency Based Framework</a:t>
            </a:r>
          </a:p>
          <a:p>
            <a:endParaRPr lang="en-GB" dirty="0"/>
          </a:p>
          <a:p>
            <a:pPr marL="342900" indent="-342900">
              <a:buFont typeface="Arial" panose="020B0604020202020204" pitchFamily="34" charset="0"/>
              <a:buChar char="•"/>
            </a:pPr>
            <a:r>
              <a:rPr lang="en-GB" dirty="0"/>
              <a:t>Digital Spotlight</a:t>
            </a:r>
          </a:p>
          <a:p>
            <a:pPr marL="342900" indent="-342900">
              <a:buFont typeface="Wingdings" panose="05000000000000000000" pitchFamily="2" charset="2"/>
              <a:buChar char="Ø"/>
            </a:pPr>
            <a:r>
              <a:rPr lang="en-GB" dirty="0"/>
              <a:t>Create and Vary a Licence</a:t>
            </a:r>
          </a:p>
          <a:p>
            <a:pPr marL="342900" indent="-342900">
              <a:buFont typeface="Wingdings" panose="05000000000000000000" pitchFamily="2" charset="2"/>
              <a:buChar char="Ø"/>
            </a:pPr>
            <a:r>
              <a:rPr lang="en-GB" dirty="0"/>
              <a:t>Help shape the new HMPPS Intranet</a:t>
            </a:r>
          </a:p>
          <a:p>
            <a:endParaRPr lang="en-GB" sz="1600" dirty="0"/>
          </a:p>
        </p:txBody>
      </p:sp>
      <p:pic>
        <p:nvPicPr>
          <p:cNvPr id="5" name="Picture 4" descr="A picture containing person, indoor&#10;&#10;Description automatically generated">
            <a:extLst>
              <a:ext uri="{FF2B5EF4-FFF2-40B4-BE49-F238E27FC236}">
                <a16:creationId xmlns:a16="http://schemas.microsoft.com/office/drawing/2014/main" id="{FC372452-2BF2-43B2-8885-C1D041AD11B6}"/>
              </a:ext>
            </a:extLst>
          </p:cNvPr>
          <p:cNvPicPr>
            <a:picLocks noChangeAspect="1"/>
          </p:cNvPicPr>
          <p:nvPr/>
        </p:nvPicPr>
        <p:blipFill>
          <a:blip r:embed="rId3"/>
          <a:stretch>
            <a:fillRect/>
          </a:stretch>
        </p:blipFill>
        <p:spPr>
          <a:xfrm>
            <a:off x="5226151" y="941679"/>
            <a:ext cx="1986442" cy="4867314"/>
          </a:xfrm>
          <a:prstGeom prst="rect">
            <a:avLst/>
          </a:prstGeom>
        </p:spPr>
      </p:pic>
      <p:sp>
        <p:nvSpPr>
          <p:cNvPr id="3" name="Rectangle 2">
            <a:extLst>
              <a:ext uri="{FF2B5EF4-FFF2-40B4-BE49-F238E27FC236}">
                <a16:creationId xmlns:a16="http://schemas.microsoft.com/office/drawing/2014/main" id="{51298A2F-1474-45CB-A1C3-FB14B2CE435E}"/>
              </a:ext>
            </a:extLst>
          </p:cNvPr>
          <p:cNvSpPr/>
          <p:nvPr/>
        </p:nvSpPr>
        <p:spPr>
          <a:xfrm>
            <a:off x="7866745" y="836180"/>
            <a:ext cx="4238290" cy="5078313"/>
          </a:xfrm>
          <a:prstGeom prst="rect">
            <a:avLst/>
          </a:prstGeom>
        </p:spPr>
        <p:txBody>
          <a:bodyPr wrap="square">
            <a:spAutoFit/>
          </a:bodyPr>
          <a:lstStyle/>
          <a:p>
            <a:r>
              <a:rPr lang="en-GB" dirty="0"/>
              <a:t>Learning and Development</a:t>
            </a:r>
          </a:p>
          <a:p>
            <a:pPr marL="342900" indent="-342900">
              <a:buFont typeface="Wingdings" panose="05000000000000000000" pitchFamily="2" charset="2"/>
              <a:buChar char="Ø"/>
            </a:pPr>
            <a:r>
              <a:rPr lang="en-US" dirty="0"/>
              <a:t>Managing Violence &amp; Aggression in the Workplace - </a:t>
            </a:r>
            <a:r>
              <a:rPr lang="en-US" b="1" dirty="0">
                <a:solidFill>
                  <a:srgbClr val="7030A0"/>
                </a:solidFill>
              </a:rPr>
              <a:t>NEW</a:t>
            </a:r>
          </a:p>
          <a:p>
            <a:pPr marL="342900" indent="-342900">
              <a:buFont typeface="Wingdings" panose="05000000000000000000" pitchFamily="2" charset="2"/>
              <a:buChar char="Ø"/>
            </a:pPr>
            <a:r>
              <a:rPr lang="en-GB" dirty="0"/>
              <a:t>Child Safeguarding - </a:t>
            </a:r>
            <a:r>
              <a:rPr lang="en-GB" b="1" dirty="0">
                <a:solidFill>
                  <a:srgbClr val="7030A0"/>
                </a:solidFill>
              </a:rPr>
              <a:t>NEW</a:t>
            </a:r>
            <a:endParaRPr lang="en-US" b="1" dirty="0">
              <a:solidFill>
                <a:srgbClr val="7030A0"/>
              </a:solidFill>
            </a:endParaRPr>
          </a:p>
          <a:p>
            <a:pPr marL="342900" indent="-342900">
              <a:buFont typeface="Wingdings" panose="05000000000000000000" pitchFamily="2" charset="2"/>
              <a:buChar char="Ø"/>
            </a:pPr>
            <a:r>
              <a:rPr lang="en-GB" dirty="0"/>
              <a:t>New Me MOT learning / SEEDS2 – UPDATE</a:t>
            </a:r>
          </a:p>
          <a:p>
            <a:pPr marL="342900" indent="-342900">
              <a:buFont typeface="Wingdings" panose="05000000000000000000" pitchFamily="2" charset="2"/>
              <a:buChar char="Ø"/>
            </a:pPr>
            <a:r>
              <a:rPr lang="en-GB" dirty="0"/>
              <a:t>Insights Festival</a:t>
            </a:r>
          </a:p>
          <a:p>
            <a:pPr marL="342900" indent="-342900">
              <a:buFont typeface="Wingdings" panose="05000000000000000000" pitchFamily="2" charset="2"/>
              <a:buChar char="Ø"/>
            </a:pPr>
            <a:r>
              <a:rPr lang="en-GB" dirty="0"/>
              <a:t>Stalking awareness events</a:t>
            </a:r>
          </a:p>
          <a:p>
            <a:endParaRPr lang="en-GB" dirty="0">
              <a:solidFill>
                <a:srgbClr val="7030A0"/>
              </a:solidFill>
            </a:endParaRPr>
          </a:p>
          <a:p>
            <a:pPr marL="285750" indent="-285750">
              <a:buFont typeface="Arial" panose="020B0604020202020204" pitchFamily="34" charset="0"/>
              <a:buChar char="•"/>
            </a:pPr>
            <a:r>
              <a:rPr lang="en-GB" dirty="0"/>
              <a:t>Probation in Court - </a:t>
            </a:r>
            <a:r>
              <a:rPr lang="en-GB" dirty="0">
                <a:ea typeface="Calibri" panose="020F0502020204030204" pitchFamily="34" charset="0"/>
                <a:cs typeface="Times New Roman" panose="02020603050405020304" pitchFamily="18" charset="0"/>
              </a:rPr>
              <a:t>EM Curfew requirement mandatory enquiries (checks)</a:t>
            </a:r>
          </a:p>
          <a:p>
            <a:pPr marL="342900" indent="-342900">
              <a:buFont typeface="Arial" panose="020B0604020202020204" pitchFamily="34" charset="0"/>
              <a:buChar char="•"/>
            </a:pPr>
            <a:r>
              <a:rPr lang="en-GB" dirty="0"/>
              <a:t>Expansion of the victims contact scheme to stalking/harassment offences</a:t>
            </a:r>
          </a:p>
          <a:p>
            <a:endParaRPr lang="en-GB" u="sng" dirty="0"/>
          </a:p>
          <a:p>
            <a:pPr marL="342900" indent="-342900">
              <a:buFont typeface="Arial" panose="020B0604020202020204" pitchFamily="34" charset="0"/>
              <a:buChar char="•"/>
            </a:pPr>
            <a:r>
              <a:rPr lang="en-GB" dirty="0"/>
              <a:t>[</a:t>
            </a:r>
            <a:r>
              <a:rPr lang="en-GB" dirty="0">
                <a:highlight>
                  <a:srgbClr val="FFFF00"/>
                </a:highlight>
              </a:rPr>
              <a:t>Insert region</a:t>
            </a:r>
            <a:r>
              <a:rPr lang="en-GB" dirty="0"/>
              <a:t>] – April areas of focus, core team delivery</a:t>
            </a:r>
          </a:p>
        </p:txBody>
      </p:sp>
    </p:spTree>
    <p:extLst>
      <p:ext uri="{BB962C8B-B14F-4D97-AF65-F5344CB8AC3E}">
        <p14:creationId xmlns:p14="http://schemas.microsoft.com/office/powerpoint/2010/main" val="309792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sz="3200" b="1" dirty="0">
                <a:solidFill>
                  <a:srgbClr val="7030A0"/>
                </a:solidFill>
                <a:latin typeface="Arial" panose="020B0604020202020204" pitchFamily="34" charset="0"/>
                <a:cs typeface="Arial" panose="020B0604020202020204" pitchFamily="34" charset="0"/>
              </a:rPr>
              <a:t>Ukraine Information Pack</a:t>
            </a:r>
          </a:p>
        </p:txBody>
      </p:sp>
      <p:sp>
        <p:nvSpPr>
          <p:cNvPr id="10" name="Rectangle 9">
            <a:extLst>
              <a:ext uri="{FF2B5EF4-FFF2-40B4-BE49-F238E27FC236}">
                <a16:creationId xmlns:a16="http://schemas.microsoft.com/office/drawing/2014/main" id="{1253AB6B-118B-425A-A01A-089D57C7D5B7}"/>
              </a:ext>
            </a:extLst>
          </p:cNvPr>
          <p:cNvSpPr/>
          <p:nvPr/>
        </p:nvSpPr>
        <p:spPr>
          <a:xfrm>
            <a:off x="291207" y="1491381"/>
            <a:ext cx="7213601" cy="2554545"/>
          </a:xfrm>
          <a:prstGeom prst="rect">
            <a:avLst/>
          </a:prstGeom>
        </p:spPr>
        <p:txBody>
          <a:bodyPr wrap="square">
            <a:spAutoFit/>
          </a:bodyPr>
          <a:lstStyle/>
          <a:p>
            <a:pPr marL="285750" indent="-285750">
              <a:buFont typeface="Arial" panose="020B0604020202020204" pitchFamily="34" charset="0"/>
              <a:buChar char="•"/>
            </a:pPr>
            <a:r>
              <a:rPr lang="en-GB" sz="2000" dirty="0"/>
              <a:t>A ‘Ukraine Pack’ is now available with information for staff and people on probation </a:t>
            </a:r>
          </a:p>
          <a:p>
            <a:pPr marL="285750" indent="-285750">
              <a:buFont typeface="Arial" panose="020B0604020202020204" pitchFamily="34" charset="0"/>
              <a:buChar char="•"/>
            </a:pPr>
            <a:endParaRPr lang="en-GB" sz="2000" dirty="0"/>
          </a:p>
          <a:p>
            <a:r>
              <a:rPr lang="en-GB" sz="2000" b="1" dirty="0"/>
              <a:t>Details include:</a:t>
            </a:r>
          </a:p>
          <a:p>
            <a:pPr marL="285750" indent="-285750">
              <a:buFont typeface="Wingdings" panose="05000000000000000000" pitchFamily="2" charset="2"/>
              <a:buChar char="Ø"/>
            </a:pPr>
            <a:r>
              <a:rPr lang="en-GB" sz="2000" dirty="0"/>
              <a:t>Various Ukrainian support schemes </a:t>
            </a:r>
          </a:p>
          <a:p>
            <a:pPr marL="285750" indent="-285750">
              <a:buFont typeface="Wingdings" panose="05000000000000000000" pitchFamily="2" charset="2"/>
              <a:buChar char="Ø"/>
            </a:pPr>
            <a:r>
              <a:rPr lang="en-GB" sz="2000" dirty="0"/>
              <a:t>Information on services accessible to Ukrainians coming to the UK </a:t>
            </a:r>
          </a:p>
          <a:p>
            <a:pPr marL="285750" indent="-285750">
              <a:buFont typeface="Wingdings" panose="05000000000000000000" pitchFamily="2" charset="2"/>
              <a:buChar char="Ø"/>
            </a:pPr>
            <a:r>
              <a:rPr lang="en-GB" sz="2000" dirty="0"/>
              <a:t>Information for staff on the Homes for Ukraine scheme.</a:t>
            </a:r>
          </a:p>
        </p:txBody>
      </p:sp>
      <p:pic>
        <p:nvPicPr>
          <p:cNvPr id="12" name="Picture 11" descr="Shape, rectangle&#10;&#10;Description automatically generated">
            <a:extLst>
              <a:ext uri="{FF2B5EF4-FFF2-40B4-BE49-F238E27FC236}">
                <a16:creationId xmlns:a16="http://schemas.microsoft.com/office/drawing/2014/main" id="{62699189-E245-428C-9683-2F6DB30CD70E}"/>
              </a:ext>
            </a:extLst>
          </p:cNvPr>
          <p:cNvPicPr>
            <a:picLocks noChangeAspect="1"/>
          </p:cNvPicPr>
          <p:nvPr/>
        </p:nvPicPr>
        <p:blipFill>
          <a:blip r:embed="rId3"/>
          <a:stretch>
            <a:fillRect/>
          </a:stretch>
        </p:blipFill>
        <p:spPr>
          <a:xfrm>
            <a:off x="7895771" y="1491381"/>
            <a:ext cx="4005022" cy="2668346"/>
          </a:xfrm>
          <a:prstGeom prst="rect">
            <a:avLst/>
          </a:prstGeom>
        </p:spPr>
      </p:pic>
      <p:sp>
        <p:nvSpPr>
          <p:cNvPr id="5" name="Rectangle 4">
            <a:extLst>
              <a:ext uri="{FF2B5EF4-FFF2-40B4-BE49-F238E27FC236}">
                <a16:creationId xmlns:a16="http://schemas.microsoft.com/office/drawing/2014/main" id="{0E7D6E8F-B5B9-4E0A-B0FF-4D3A2F9657A9}"/>
              </a:ext>
            </a:extLst>
          </p:cNvPr>
          <p:cNvSpPr/>
          <p:nvPr/>
        </p:nvSpPr>
        <p:spPr>
          <a:xfrm>
            <a:off x="291207" y="4797386"/>
            <a:ext cx="7689926" cy="400110"/>
          </a:xfrm>
          <a:prstGeom prst="rect">
            <a:avLst/>
          </a:prstGeom>
        </p:spPr>
        <p:txBody>
          <a:bodyPr wrap="none">
            <a:spAutoFit/>
          </a:bodyPr>
          <a:lstStyle/>
          <a:p>
            <a:r>
              <a:rPr lang="en-GB" sz="2000" dirty="0">
                <a:hlinkClick r:id="rId4"/>
              </a:rPr>
              <a:t>The Ukraine Information Pack </a:t>
            </a:r>
            <a:r>
              <a:rPr lang="en-GB" sz="2000" dirty="0"/>
              <a:t>can be found on the Probation Hub </a:t>
            </a:r>
          </a:p>
        </p:txBody>
      </p:sp>
    </p:spTree>
    <p:extLst>
      <p:ext uri="{BB962C8B-B14F-4D97-AF65-F5344CB8AC3E}">
        <p14:creationId xmlns:p14="http://schemas.microsoft.com/office/powerpoint/2010/main" val="231936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338-8EC5-4257-89E7-E5297CB3327C}"/>
              </a:ext>
            </a:extLst>
          </p:cNvPr>
          <p:cNvSpPr>
            <a:spLocks noGrp="1"/>
          </p:cNvSpPr>
          <p:nvPr>
            <p:ph type="title"/>
          </p:nvPr>
        </p:nvSpPr>
        <p:spPr>
          <a:xfrm>
            <a:off x="291207" y="-130129"/>
            <a:ext cx="11306750" cy="1325563"/>
          </a:xfrm>
        </p:spPr>
        <p:txBody>
          <a:bodyPr>
            <a:normAutofit/>
          </a:bodyPr>
          <a:lstStyle/>
          <a:p>
            <a:r>
              <a:rPr lang="en-GB" sz="3200" b="1" dirty="0">
                <a:solidFill>
                  <a:srgbClr val="7030A0"/>
                </a:solidFill>
                <a:latin typeface="Arial" panose="020B0604020202020204" pitchFamily="34" charset="0"/>
                <a:cs typeface="Arial" panose="020B0604020202020204" pitchFamily="34" charset="0"/>
              </a:rPr>
              <a:t>Prioritising Probation - ‘protecting the frontline’ UPDATE</a:t>
            </a:r>
          </a:p>
        </p:txBody>
      </p:sp>
      <p:sp>
        <p:nvSpPr>
          <p:cNvPr id="8" name="Content Placeholder 2">
            <a:extLst>
              <a:ext uri="{FF2B5EF4-FFF2-40B4-BE49-F238E27FC236}">
                <a16:creationId xmlns:a16="http://schemas.microsoft.com/office/drawing/2014/main" id="{4E44039B-7A74-4671-B19A-4ECBDE83BCA8}"/>
              </a:ext>
            </a:extLst>
          </p:cNvPr>
          <p:cNvSpPr>
            <a:spLocks noGrp="1"/>
          </p:cNvSpPr>
          <p:nvPr>
            <p:ph sz="half" idx="1"/>
          </p:nvPr>
        </p:nvSpPr>
        <p:spPr>
          <a:xfrm>
            <a:off x="291206" y="847092"/>
            <a:ext cx="11609587" cy="5789979"/>
          </a:xfrm>
        </p:spPr>
        <p:txBody>
          <a:bodyPr vert="horz" lIns="91440" tIns="45720" rIns="91440" bIns="45720" rtlCol="0" anchor="t">
            <a:no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b="1" dirty="0">
              <a:cs typeface="Arial"/>
            </a:endParaRPr>
          </a:p>
          <a:p>
            <a:pPr marL="285750" indent="-285750">
              <a:spcBef>
                <a:spcPts val="600"/>
              </a:spcBef>
              <a:spcAft>
                <a:spcPts val="600"/>
              </a:spcAft>
              <a:buFont typeface="Arial" panose="020B0604020202020204" pitchFamily="34" charset="0"/>
              <a:buChar char="•"/>
            </a:pPr>
            <a:endParaRPr lang="en-GB" sz="1600" dirty="0"/>
          </a:p>
          <a:p>
            <a:pPr marL="342900" indent="-342900">
              <a:spcBef>
                <a:spcPts val="600"/>
              </a:spcBef>
              <a:spcAft>
                <a:spcPts val="600"/>
              </a:spcAft>
              <a:buFont typeface="Arial" panose="020B0604020202020204" pitchFamily="34" charset="0"/>
              <a:buChar char="•"/>
            </a:pPr>
            <a:endParaRPr lang="en-GB" sz="1600" dirty="0"/>
          </a:p>
          <a:p>
            <a:pPr marL="285750" indent="-285750">
              <a:spcBef>
                <a:spcPts val="600"/>
              </a:spcBef>
              <a:spcAft>
                <a:spcPts val="600"/>
              </a:spcAft>
              <a:buFont typeface="Arial" panose="020B0604020202020204" pitchFamily="34" charset="0"/>
              <a:buChar char="•"/>
            </a:pPr>
            <a:endParaRPr lang="en-GB" sz="1600" dirty="0"/>
          </a:p>
          <a:p>
            <a:pPr marL="285750" indent="-285750">
              <a:spcBef>
                <a:spcPts val="600"/>
              </a:spcBef>
              <a:spcAft>
                <a:spcPts val="600"/>
              </a:spcAft>
              <a:buFont typeface="Arial" panose="020B0604020202020204" pitchFamily="34" charset="0"/>
              <a:buChar char="•"/>
            </a:pPr>
            <a:endParaRPr lang="en-GB" sz="1600" dirty="0"/>
          </a:p>
        </p:txBody>
      </p:sp>
      <p:sp>
        <p:nvSpPr>
          <p:cNvPr id="5" name="Content Placeholder 2">
            <a:extLst>
              <a:ext uri="{FF2B5EF4-FFF2-40B4-BE49-F238E27FC236}">
                <a16:creationId xmlns:a16="http://schemas.microsoft.com/office/drawing/2014/main" id="{D5240622-E8ED-4AE8-B075-408B3E3DEAB5}"/>
              </a:ext>
            </a:extLst>
          </p:cNvPr>
          <p:cNvSpPr txBox="1">
            <a:spLocks/>
          </p:cNvSpPr>
          <p:nvPr/>
        </p:nvSpPr>
        <p:spPr>
          <a:xfrm>
            <a:off x="291207" y="808813"/>
            <a:ext cx="11609586" cy="5445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GB" sz="1600" b="1" dirty="0">
                <a:solidFill>
                  <a:srgbClr val="7030A0"/>
                </a:solidFill>
                <a:latin typeface="Arial" panose="020B0604020202020204" pitchFamily="34" charset="0"/>
                <a:cs typeface="Arial" panose="020B0604020202020204" pitchFamily="34" charset="0"/>
              </a:rPr>
              <a:t>Areas of focus</a:t>
            </a:r>
          </a:p>
          <a:p>
            <a:pPr marL="285750" indent="-285750" fontAlgn="base">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Speeding up recruitment and increase the number of staff</a:t>
            </a:r>
          </a:p>
          <a:p>
            <a:pPr marL="285750" indent="-285750" fontAlgn="base">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Give regions more flexibility to pause or stop non-essential activity</a:t>
            </a:r>
          </a:p>
          <a:p>
            <a:pPr marL="285750" indent="-285750" fontAlgn="base">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Simplify or stop some processes</a:t>
            </a:r>
          </a:p>
          <a:p>
            <a:pPr marL="285750" indent="-285750" fontAlgn="base">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Lessen the amount of changes or spread them out more during 2022</a:t>
            </a:r>
          </a:p>
          <a:p>
            <a:pPr marL="285750" indent="-285750" fontAlgn="base">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Reduce or better manage requests from HQ to regions</a:t>
            </a:r>
          </a:p>
          <a:p>
            <a:pPr>
              <a:spcBef>
                <a:spcPts val="300"/>
              </a:spcBef>
            </a:pPr>
            <a:r>
              <a:rPr lang="en-GB" sz="1500" dirty="0">
                <a:latin typeface="Arial" panose="020B0604020202020204" pitchFamily="34" charset="0"/>
                <a:cs typeface="Arial" panose="020B0604020202020204" pitchFamily="34" charset="0"/>
              </a:rPr>
              <a:t> </a:t>
            </a:r>
          </a:p>
          <a:p>
            <a:pPr>
              <a:spcBef>
                <a:spcPts val="300"/>
              </a:spcBef>
            </a:pPr>
            <a:r>
              <a:rPr lang="en-GB" sz="1600" b="1" dirty="0">
                <a:solidFill>
                  <a:srgbClr val="7030A0"/>
                </a:solidFill>
                <a:latin typeface="Arial" panose="020B0604020202020204" pitchFamily="34" charset="0"/>
                <a:cs typeface="Arial" panose="020B0604020202020204" pitchFamily="34" charset="0"/>
              </a:rPr>
              <a:t>Reducing workloads by speeding up recruitment</a:t>
            </a:r>
          </a:p>
          <a:p>
            <a:pPr>
              <a:spcBef>
                <a:spcPts val="600"/>
              </a:spcBef>
            </a:pPr>
            <a:r>
              <a:rPr lang="en-GB" sz="1600" dirty="0">
                <a:latin typeface="Arial" panose="020B0604020202020204" pitchFamily="34" charset="0"/>
                <a:cs typeface="Arial" panose="020B0604020202020204" pitchFamily="34" charset="0"/>
              </a:rPr>
              <a:t>Findings within the ‘speeding up recruitment’ focus area have resulted in several solutions:</a:t>
            </a:r>
          </a:p>
          <a:p>
            <a:pPr marL="285750" indent="-285750" fontAlgn="base">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Post-employment vetting:</a:t>
            </a:r>
            <a:r>
              <a:rPr lang="en-GB" sz="1600" dirty="0">
                <a:latin typeface="Arial" panose="020B0604020202020204" pitchFamily="34" charset="0"/>
                <a:cs typeface="Arial" panose="020B0604020202020204" pitchFamily="34" charset="0"/>
              </a:rPr>
              <a:t> Making conditional offers shaves time off the recruitment processes as people can start work before vetting is complete. Over 400 candidates have now been offered roles subject to passing the final stage of vetting post-employment</a:t>
            </a:r>
          </a:p>
          <a:p>
            <a:pPr marL="285750" indent="-285750" fontAlgn="base">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Existing candidates stuck in the recruitment system: </a:t>
            </a:r>
            <a:r>
              <a:rPr lang="en-GB" sz="1600" dirty="0">
                <a:latin typeface="Arial" panose="020B0604020202020204" pitchFamily="34" charset="0"/>
                <a:cs typeface="Arial" panose="020B0604020202020204" pitchFamily="34" charset="0"/>
              </a:rPr>
              <a:t>These potential recruits have been identified and currently being targeted to push them through the system faster</a:t>
            </a:r>
          </a:p>
          <a:p>
            <a:pPr marL="285750" indent="-285750" fontAlgn="base">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Single Point of Contact: </a:t>
            </a:r>
            <a:r>
              <a:rPr lang="en-GB" sz="1600" dirty="0">
                <a:latin typeface="Arial" panose="020B0604020202020204" pitchFamily="34" charset="0"/>
                <a:cs typeface="Arial" panose="020B0604020202020204" pitchFamily="34" charset="0"/>
              </a:rPr>
              <a:t>MoJ Resourcing are establishing bespoke support for several regions with the greatest recruitment needs</a:t>
            </a:r>
          </a:p>
          <a:p>
            <a:pPr marL="285750" indent="-285750" fontAlgn="base">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Improved agency staff provider support:</a:t>
            </a:r>
            <a:r>
              <a:rPr lang="en-GB" sz="1600" dirty="0">
                <a:latin typeface="Arial" panose="020B0604020202020204" pitchFamily="34" charset="0"/>
                <a:cs typeface="Arial" panose="020B0604020202020204" pitchFamily="34" charset="0"/>
              </a:rPr>
              <a:t> Where an agency is unable to fill a post immediately, they will go to other agencies to source candidates</a:t>
            </a:r>
          </a:p>
          <a:p>
            <a:pPr marL="285750" indent="-285750" fontAlgn="base">
              <a:spcBef>
                <a:spcPts val="600"/>
              </a:spcBef>
              <a:buFont typeface="Arial" panose="020B0604020202020204" pitchFamily="34" charset="0"/>
              <a:buChar char="•"/>
            </a:pPr>
            <a:r>
              <a:rPr lang="en-GB" sz="1600" b="1" dirty="0">
                <a:latin typeface="Arial" panose="020B0604020202020204" pitchFamily="34" charset="0"/>
                <a:cs typeface="Arial" panose="020B0604020202020204" pitchFamily="34" charset="0"/>
              </a:rPr>
              <a:t>Identifying further blockages:</a:t>
            </a:r>
            <a:r>
              <a:rPr lang="en-GB" sz="1600" dirty="0">
                <a:latin typeface="Arial" panose="020B0604020202020204" pitchFamily="34" charset="0"/>
                <a:cs typeface="Arial" panose="020B0604020202020204" pitchFamily="34" charset="0"/>
              </a:rPr>
              <a:t> A Recruitment Task Force has been stood up. It has started a process mapping exercise across the recruitment system to further identify delays and blockages in an effort to reduced them</a:t>
            </a:r>
          </a:p>
          <a:p>
            <a:pPr>
              <a:spcBef>
                <a:spcPts val="300"/>
              </a:spcBef>
            </a:pPr>
            <a:endParaRPr lang="en-GB"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9AEA69F-DC96-43F6-961E-CC0FBFDE3B89}"/>
              </a:ext>
            </a:extLst>
          </p:cNvPr>
          <p:cNvPicPr>
            <a:picLocks noChangeAspect="1"/>
          </p:cNvPicPr>
          <p:nvPr/>
        </p:nvPicPr>
        <p:blipFill>
          <a:blip r:embed="rId3"/>
          <a:stretch>
            <a:fillRect/>
          </a:stretch>
        </p:blipFill>
        <p:spPr>
          <a:xfrm>
            <a:off x="7686323" y="1195434"/>
            <a:ext cx="3911634" cy="1173490"/>
          </a:xfrm>
          <a:prstGeom prst="rect">
            <a:avLst/>
          </a:prstGeom>
        </p:spPr>
      </p:pic>
      <p:sp>
        <p:nvSpPr>
          <p:cNvPr id="3" name="Rectangle 2">
            <a:extLst>
              <a:ext uri="{FF2B5EF4-FFF2-40B4-BE49-F238E27FC236}">
                <a16:creationId xmlns:a16="http://schemas.microsoft.com/office/drawing/2014/main" id="{34E1DCE6-B9B6-40A9-8802-26B79D5339DB}"/>
              </a:ext>
            </a:extLst>
          </p:cNvPr>
          <p:cNvSpPr/>
          <p:nvPr/>
        </p:nvSpPr>
        <p:spPr>
          <a:xfrm>
            <a:off x="7787628" y="2396105"/>
            <a:ext cx="3911634" cy="707886"/>
          </a:xfrm>
          <a:prstGeom prst="rect">
            <a:avLst/>
          </a:prstGeom>
        </p:spPr>
        <p:txBody>
          <a:bodyPr wrap="square">
            <a:spAutoFit/>
          </a:bodyPr>
          <a:lstStyle/>
          <a:p>
            <a:pPr lvl="0" algn="ctr">
              <a:spcBef>
                <a:spcPts val="600"/>
              </a:spcBef>
            </a:pPr>
            <a:r>
              <a:rPr lang="en-GB" sz="2000" dirty="0">
                <a:solidFill>
                  <a:prstClr val="black"/>
                </a:solidFill>
                <a:latin typeface="Arial" panose="020B0604020202020204" pitchFamily="34" charset="0"/>
                <a:cs typeface="Arial" panose="020B0604020202020204" pitchFamily="34" charset="0"/>
              </a:rPr>
              <a:t>Regular updates available on the </a:t>
            </a:r>
            <a:r>
              <a:rPr lang="en-GB" sz="20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Probation Hub</a:t>
            </a:r>
            <a:endParaRPr lang="en-GB"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39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8" y="173399"/>
            <a:ext cx="11471131" cy="1325563"/>
          </a:xfrm>
        </p:spPr>
        <p:txBody>
          <a:bodyPr/>
          <a:lstStyle/>
          <a:p>
            <a:r>
              <a:rPr lang="en-GB" dirty="0">
                <a:solidFill>
                  <a:srgbClr val="7030A0"/>
                </a:solidFill>
              </a:rPr>
              <a:t>Completion of vetting – former CRC, parent organisation &amp; supply chain staff</a:t>
            </a:r>
            <a:br>
              <a:rPr lang="en-GB" dirty="0">
                <a:solidFill>
                  <a:srgbClr val="7030A0"/>
                </a:solidFill>
              </a:rPr>
            </a:br>
            <a:br>
              <a:rPr lang="en-GB" dirty="0">
                <a:solidFill>
                  <a:srgbClr val="7030A0"/>
                </a:solidFill>
              </a:rPr>
            </a:b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1" y="3461659"/>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4" name="Rectangle 3">
            <a:extLst>
              <a:ext uri="{FF2B5EF4-FFF2-40B4-BE49-F238E27FC236}">
                <a16:creationId xmlns:a16="http://schemas.microsoft.com/office/drawing/2014/main" id="{65BB2705-94E9-4A46-ABD6-8EDA5A41646C}"/>
              </a:ext>
            </a:extLst>
          </p:cNvPr>
          <p:cNvSpPr/>
          <p:nvPr/>
        </p:nvSpPr>
        <p:spPr>
          <a:xfrm>
            <a:off x="294347" y="944542"/>
            <a:ext cx="11774532" cy="5016758"/>
          </a:xfrm>
          <a:prstGeom prst="rect">
            <a:avLst/>
          </a:prstGeom>
        </p:spPr>
        <p:txBody>
          <a:bodyPr wrap="square">
            <a:spAutoFit/>
          </a:bodyPr>
          <a:lstStyle/>
          <a:p>
            <a:pPr marL="285750" indent="-285750">
              <a:spcAft>
                <a:spcPts val="0"/>
              </a:spcAft>
              <a:buFont typeface="Arial" panose="020B0604020202020204" pitchFamily="34" charset="0"/>
              <a:buChar char="•"/>
            </a:pPr>
            <a:r>
              <a:rPr lang="en-GB" dirty="0">
                <a:latin typeface="Arial" panose="020B0604020202020204" pitchFamily="34" charset="0"/>
                <a:ea typeface="Gulim" panose="020B0600000101010101" pitchFamily="34" charset="-127"/>
                <a:cs typeface="Gulim" panose="020B0600000101010101" pitchFamily="34" charset="-127"/>
              </a:rPr>
              <a:t>During March, many former CRC, parent organisation and supply chain staff have been contacted by SSCL to complete their outstanding vetting requirements.</a:t>
            </a:r>
            <a:r>
              <a:rPr lang="en-GB" sz="1600" dirty="0">
                <a:latin typeface="Calibri" panose="020F0502020204030204" pitchFamily="34" charset="0"/>
                <a:ea typeface="Gulim" panose="020B0600000101010101" pitchFamily="34" charset="-127"/>
                <a:cs typeface="Gulim" panose="020B0600000101010101" pitchFamily="34" charset="-127"/>
              </a:rPr>
              <a:t> </a:t>
            </a:r>
            <a:r>
              <a:rPr lang="en-GB" dirty="0">
                <a:latin typeface="Arial" panose="020B0604020202020204" pitchFamily="34" charset="0"/>
                <a:ea typeface="Gulim" panose="020B0600000101010101" pitchFamily="34" charset="-127"/>
                <a:cs typeface="Gulim" panose="020B0600000101010101" pitchFamily="34" charset="-127"/>
              </a:rPr>
              <a:t>Significant efforts have been taken across regions to correct staff contact details and remind everyone of the vetting requirements and steps needed to complete these.</a:t>
            </a:r>
            <a:endParaRPr lang="en-GB" sz="1600" dirty="0">
              <a:latin typeface="Calibri" panose="020F0502020204030204" pitchFamily="34" charset="0"/>
              <a:ea typeface="Gulim" panose="020B0600000101010101" pitchFamily="34" charset="-127"/>
              <a:cs typeface="Gulim" panose="020B0600000101010101" pitchFamily="34" charset="-127"/>
            </a:endParaRPr>
          </a:p>
          <a:p>
            <a:pPr>
              <a:spcAft>
                <a:spcPts val="0"/>
              </a:spcAft>
            </a:pPr>
            <a:endParaRPr lang="en-GB" sz="1600" dirty="0">
              <a:latin typeface="Calibri" panose="020F0502020204030204" pitchFamily="34" charset="0"/>
              <a:ea typeface="Gulim" panose="020B0600000101010101" pitchFamily="34" charset="-127"/>
              <a:cs typeface="Gulim" panose="020B0600000101010101" pitchFamily="34" charset="-127"/>
            </a:endParaRPr>
          </a:p>
          <a:p>
            <a:pPr marL="285750" indent="-285750">
              <a:spcAft>
                <a:spcPts val="0"/>
              </a:spcAft>
              <a:buFont typeface="Arial" panose="020B0604020202020204" pitchFamily="34" charset="0"/>
              <a:buChar char="•"/>
            </a:pPr>
            <a:r>
              <a:rPr lang="en-GB" dirty="0">
                <a:latin typeface="Arial" panose="020B0604020202020204" pitchFamily="34" charset="0"/>
                <a:ea typeface="Gulim" panose="020B0600000101010101" pitchFamily="34" charset="-127"/>
                <a:cs typeface="Gulim" panose="020B0600000101010101" pitchFamily="34" charset="-127"/>
              </a:rPr>
              <a:t>We have seen a significant reduction in the number of outstanding vetting cases with a combination of over a 1,000 individuals either progressing, completing or being correctly identified and communicated with across the vetting steps. Thank you all for your attention so far.</a:t>
            </a:r>
            <a:endParaRPr lang="en-GB" dirty="0">
              <a:latin typeface="Calibri" panose="020F0502020204030204" pitchFamily="34" charset="0"/>
              <a:ea typeface="Gulim" panose="020B0600000101010101" pitchFamily="34" charset="-127"/>
              <a:cs typeface="Gulim" panose="020B0600000101010101" pitchFamily="34" charset="-127"/>
            </a:endParaRPr>
          </a:p>
          <a:p>
            <a:pPr>
              <a:spcAft>
                <a:spcPts val="0"/>
              </a:spcAft>
            </a:pPr>
            <a:endParaRPr lang="en-GB" sz="1600" dirty="0">
              <a:latin typeface="Calibri" panose="020F0502020204030204" pitchFamily="34" charset="0"/>
              <a:ea typeface="Gulim" panose="020B0600000101010101" pitchFamily="34" charset="-127"/>
              <a:cs typeface="Gulim" panose="020B0600000101010101" pitchFamily="34" charset="-127"/>
            </a:endParaRPr>
          </a:p>
          <a:p>
            <a:pPr marL="285750" indent="-285750">
              <a:spcAft>
                <a:spcPts val="0"/>
              </a:spcAft>
              <a:buFont typeface="Arial" panose="020B0604020202020204" pitchFamily="34" charset="0"/>
              <a:buChar char="•"/>
            </a:pPr>
            <a:r>
              <a:rPr lang="en-GB" dirty="0">
                <a:latin typeface="Arial" panose="020B0604020202020204" pitchFamily="34" charset="0"/>
                <a:ea typeface="Gulim" panose="020B0600000101010101" pitchFamily="34" charset="-127"/>
                <a:cs typeface="Gulim" panose="020B0600000101010101" pitchFamily="34" charset="-127"/>
              </a:rPr>
              <a:t>Over the last few weeks, a number of common questions have arisen. We have updated the vetting information on the Probation Hub –read the updated FAQs </a:t>
            </a:r>
            <a:r>
              <a:rPr lang="en-GB" b="1" u="sng" dirty="0">
                <a:hlinkClick r:id="rId3"/>
              </a:rPr>
              <a:t>here</a:t>
            </a:r>
            <a:r>
              <a:rPr lang="en-GB" b="1" dirty="0">
                <a:latin typeface="Arial" panose="020B0604020202020204" pitchFamily="34" charset="0"/>
                <a:ea typeface="Gulim" panose="020B0600000101010101" pitchFamily="34" charset="-127"/>
                <a:cs typeface="Gulim" panose="020B0600000101010101" pitchFamily="34" charset="-127"/>
              </a:rPr>
              <a:t>. </a:t>
            </a:r>
          </a:p>
          <a:p>
            <a:pPr>
              <a:spcAft>
                <a:spcPts val="0"/>
              </a:spcAft>
            </a:pPr>
            <a:endParaRPr lang="en-GB" dirty="0">
              <a:latin typeface="Arial" panose="020B0604020202020204" pitchFamily="34" charset="0"/>
              <a:ea typeface="Gulim" panose="020B0600000101010101" pitchFamily="34" charset="-127"/>
              <a:cs typeface="Gulim" panose="020B0600000101010101" pitchFamily="34" charset="-127"/>
            </a:endParaRPr>
          </a:p>
          <a:p>
            <a:pPr marL="285750" indent="-285750">
              <a:spcAft>
                <a:spcPts val="0"/>
              </a:spcAft>
              <a:buFont typeface="Arial" panose="020B0604020202020204" pitchFamily="34" charset="0"/>
              <a:buChar char="•"/>
            </a:pPr>
            <a:r>
              <a:rPr lang="en-GB" b="1" dirty="0">
                <a:latin typeface="Arial" panose="020B0604020202020204" pitchFamily="34" charset="0"/>
                <a:ea typeface="Gulim" panose="020B0600000101010101" pitchFamily="34" charset="-127"/>
                <a:cs typeface="Gulim" panose="020B0600000101010101" pitchFamily="34" charset="-127"/>
              </a:rPr>
              <a:t>Please do not hesitate to contact SSCL if you are unsure of your current status</a:t>
            </a:r>
            <a:r>
              <a:rPr lang="en-GB" dirty="0">
                <a:latin typeface="Arial" panose="020B0604020202020204" pitchFamily="34" charset="0"/>
                <a:ea typeface="Gulim" panose="020B0600000101010101" pitchFamily="34" charset="-127"/>
                <a:cs typeface="Gulim" panose="020B0600000101010101" pitchFamily="34" charset="-127"/>
              </a:rPr>
              <a:t>. Details below</a:t>
            </a:r>
            <a:endParaRPr lang="en-GB" sz="1600" dirty="0">
              <a:latin typeface="Calibri" panose="020F0502020204030204" pitchFamily="34" charset="0"/>
              <a:ea typeface="Gulim" panose="020B0600000101010101" pitchFamily="34" charset="-127"/>
              <a:cs typeface="Gulim" panose="020B0600000101010101" pitchFamily="34" charset="-127"/>
            </a:endParaRPr>
          </a:p>
          <a:p>
            <a:pPr>
              <a:spcAft>
                <a:spcPts val="0"/>
              </a:spcAft>
            </a:pPr>
            <a:r>
              <a:rPr lang="en-GB" b="1" dirty="0">
                <a:latin typeface="Arial" panose="020B0604020202020204" pitchFamily="34" charset="0"/>
                <a:ea typeface="Gulim" panose="020B0600000101010101" pitchFamily="34" charset="-127"/>
                <a:cs typeface="Gulim" panose="020B0600000101010101" pitchFamily="34" charset="-127"/>
              </a:rPr>
              <a:t> </a:t>
            </a:r>
            <a:endParaRPr lang="en-GB" dirty="0">
              <a:latin typeface="Gulim" panose="020B0600000101010101" pitchFamily="34" charset="-127"/>
              <a:ea typeface="Gulim" panose="020B0600000101010101" pitchFamily="34" charset="-127"/>
              <a:cs typeface="Gulim" panose="020B0600000101010101" pitchFamily="34" charset="-127"/>
            </a:endParaRPr>
          </a:p>
          <a:p>
            <a:pPr>
              <a:spcAft>
                <a:spcPts val="0"/>
              </a:spcAft>
            </a:pPr>
            <a:r>
              <a:rPr lang="en-GB" b="1" dirty="0">
                <a:solidFill>
                  <a:srgbClr val="7030A0"/>
                </a:solidFill>
                <a:latin typeface="Arial" panose="020B0604020202020204" pitchFamily="34" charset="0"/>
                <a:ea typeface="Gulim" panose="020B0600000101010101" pitchFamily="34" charset="-127"/>
                <a:cs typeface="Gulim" panose="020B0600000101010101" pitchFamily="34" charset="-127"/>
              </a:rPr>
              <a:t>SSCL</a:t>
            </a:r>
            <a:endParaRPr lang="en-GB" dirty="0">
              <a:solidFill>
                <a:srgbClr val="7030A0"/>
              </a:solidFill>
              <a:latin typeface="Gulim" panose="020B0600000101010101" pitchFamily="34" charset="-127"/>
              <a:ea typeface="Gulim" panose="020B0600000101010101" pitchFamily="34" charset="-127"/>
              <a:cs typeface="Gulim" panose="020B0600000101010101" pitchFamily="34" charset="-127"/>
            </a:endParaRPr>
          </a:p>
          <a:p>
            <a:pPr>
              <a:spcAft>
                <a:spcPts val="0"/>
              </a:spcAft>
            </a:pPr>
            <a:r>
              <a:rPr lang="en-GB" b="1" dirty="0">
                <a:solidFill>
                  <a:srgbClr val="000000"/>
                </a:solidFill>
                <a:latin typeface="Arial" panose="020B0604020202020204" pitchFamily="34" charset="0"/>
                <a:ea typeface="Gulim" panose="020B0600000101010101" pitchFamily="34" charset="-127"/>
                <a:cs typeface="Gulim" panose="020B0600000101010101" pitchFamily="34" charset="-127"/>
              </a:rPr>
              <a:t>Telephone</a:t>
            </a:r>
            <a:r>
              <a:rPr lang="en-GB" dirty="0">
                <a:solidFill>
                  <a:srgbClr val="000000"/>
                </a:solidFill>
                <a:latin typeface="Arial" panose="020B0604020202020204" pitchFamily="34" charset="0"/>
                <a:ea typeface="Gulim" panose="020B0600000101010101" pitchFamily="34" charset="-127"/>
                <a:cs typeface="Gulim" panose="020B0600000101010101" pitchFamily="34" charset="-127"/>
              </a:rPr>
              <a:t>: 0345 241 5359 </a:t>
            </a:r>
            <a:endParaRPr lang="en-GB" dirty="0">
              <a:latin typeface="Gulim" panose="020B0600000101010101" pitchFamily="34" charset="-127"/>
              <a:ea typeface="Gulim" panose="020B0600000101010101" pitchFamily="34" charset="-127"/>
              <a:cs typeface="Gulim" panose="020B0600000101010101" pitchFamily="34" charset="-127"/>
            </a:endParaRPr>
          </a:p>
          <a:p>
            <a:pPr>
              <a:spcAft>
                <a:spcPts val="0"/>
              </a:spcAft>
            </a:pPr>
            <a:r>
              <a:rPr lang="en-GB" b="1" dirty="0">
                <a:solidFill>
                  <a:srgbClr val="000000"/>
                </a:solidFill>
                <a:latin typeface="Arial" panose="020B0604020202020204" pitchFamily="34" charset="0"/>
                <a:ea typeface="Gulim" panose="020B0600000101010101" pitchFamily="34" charset="-127"/>
                <a:cs typeface="Gulim" panose="020B0600000101010101" pitchFamily="34" charset="-127"/>
              </a:rPr>
              <a:t>Email</a:t>
            </a:r>
            <a:r>
              <a:rPr lang="en-GB" dirty="0">
                <a:solidFill>
                  <a:srgbClr val="000000"/>
                </a:solidFill>
                <a:latin typeface="Arial" panose="020B0604020202020204" pitchFamily="34" charset="0"/>
                <a:ea typeface="Gulim" panose="020B0600000101010101" pitchFamily="34" charset="-127"/>
                <a:cs typeface="Gulim" panose="020B0600000101010101" pitchFamily="34" charset="-127"/>
              </a:rPr>
              <a:t>: </a:t>
            </a:r>
            <a:r>
              <a:rPr lang="en-GB" dirty="0">
                <a:solidFill>
                  <a:srgbClr val="000000"/>
                </a:solidFill>
                <a:latin typeface="Arial" panose="020B0604020202020204" pitchFamily="34" charset="0"/>
                <a:ea typeface="Gulim" panose="020B0600000101010101" pitchFamily="34" charset="-127"/>
                <a:cs typeface="Gulim" panose="020B0600000101010101" pitchFamily="34" charset="-127"/>
                <a:hlinkClick r:id="rId4"/>
              </a:rPr>
              <a:t>MoJ-recruitment-vetting-enquiries@gov.sscl.com </a:t>
            </a:r>
            <a:endParaRPr lang="en-GB" dirty="0">
              <a:latin typeface="Gulim" panose="020B0600000101010101" pitchFamily="34" charset="-127"/>
              <a:ea typeface="Gulim" panose="020B0600000101010101" pitchFamily="34" charset="-127"/>
              <a:cs typeface="Gulim" panose="020B0600000101010101" pitchFamily="34" charset="-127"/>
            </a:endParaRPr>
          </a:p>
          <a:p>
            <a:pPr>
              <a:spcAft>
                <a:spcPts val="0"/>
              </a:spcAft>
            </a:pPr>
            <a:r>
              <a:rPr lang="en-GB" dirty="0">
                <a:solidFill>
                  <a:srgbClr val="000000"/>
                </a:solidFill>
                <a:latin typeface="Arial" panose="020B0604020202020204" pitchFamily="34" charset="0"/>
                <a:ea typeface="Gulim" panose="020B0600000101010101" pitchFamily="34" charset="-127"/>
                <a:cs typeface="Gulim" panose="020B0600000101010101" pitchFamily="34" charset="-127"/>
              </a:rPr>
              <a:t>There is also a </a:t>
            </a:r>
            <a:r>
              <a:rPr lang="en-GB" b="1" dirty="0">
                <a:solidFill>
                  <a:srgbClr val="000000"/>
                </a:solidFill>
                <a:latin typeface="Arial" panose="020B0604020202020204" pitchFamily="34" charset="0"/>
                <a:ea typeface="Gulim" panose="020B0600000101010101" pitchFamily="34" charset="-127"/>
                <a:cs typeface="Gulim" panose="020B0600000101010101" pitchFamily="34" charset="-127"/>
              </a:rPr>
              <a:t>live chat function </a:t>
            </a:r>
            <a:r>
              <a:rPr lang="en-GB" dirty="0">
                <a:solidFill>
                  <a:srgbClr val="000000"/>
                </a:solidFill>
                <a:latin typeface="Arial" panose="020B0604020202020204" pitchFamily="34" charset="0"/>
                <a:ea typeface="Gulim" panose="020B0600000101010101" pitchFamily="34" charset="-127"/>
                <a:cs typeface="Gulim" panose="020B0600000101010101" pitchFamily="34" charset="-127"/>
              </a:rPr>
              <a:t>available within the system, accessible from each section of the vetting questionnaire. </a:t>
            </a:r>
            <a:endParaRPr lang="en-GB" dirty="0">
              <a:latin typeface="Gulim" panose="020B0600000101010101" pitchFamily="34" charset="-127"/>
              <a:ea typeface="Gulim" panose="020B0600000101010101" pitchFamily="34" charset="-127"/>
              <a:cs typeface="Gulim" panose="020B0600000101010101" pitchFamily="34" charset="-127"/>
            </a:endParaRPr>
          </a:p>
        </p:txBody>
      </p:sp>
    </p:spTree>
    <p:extLst>
      <p:ext uri="{BB962C8B-B14F-4D97-AF65-F5344CB8AC3E}">
        <p14:creationId xmlns:p14="http://schemas.microsoft.com/office/powerpoint/2010/main" val="428017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E2D6-69FA-4A36-9DD6-C9E5CEF59381}"/>
              </a:ext>
            </a:extLst>
          </p:cNvPr>
          <p:cNvSpPr>
            <a:spLocks noGrp="1"/>
          </p:cNvSpPr>
          <p:nvPr>
            <p:ph type="title"/>
          </p:nvPr>
        </p:nvSpPr>
        <p:spPr>
          <a:xfrm>
            <a:off x="446049" y="173399"/>
            <a:ext cx="11306750" cy="1325563"/>
          </a:xfrm>
        </p:spPr>
        <p:txBody>
          <a:bodyPr/>
          <a:lstStyle/>
          <a:p>
            <a:br>
              <a:rPr lang="en-GB" dirty="0">
                <a:solidFill>
                  <a:srgbClr val="7030A0"/>
                </a:solidFill>
              </a:rPr>
            </a:br>
            <a:br>
              <a:rPr lang="en-GB" dirty="0">
                <a:solidFill>
                  <a:srgbClr val="7030A0"/>
                </a:solidFill>
              </a:rPr>
            </a:br>
            <a:endParaRPr lang="en-GB" dirty="0">
              <a:solidFill>
                <a:srgbClr val="7030A0"/>
              </a:solidFill>
            </a:endParaRPr>
          </a:p>
        </p:txBody>
      </p:sp>
      <p:sp>
        <p:nvSpPr>
          <p:cNvPr id="5" name="Rectangle 5">
            <a:extLst>
              <a:ext uri="{FF2B5EF4-FFF2-40B4-BE49-F238E27FC236}">
                <a16:creationId xmlns:a16="http://schemas.microsoft.com/office/drawing/2014/main" id="{BD710D62-12DC-49E3-AA23-908B79FD7810}"/>
              </a:ext>
            </a:extLst>
          </p:cNvPr>
          <p:cNvSpPr>
            <a:spLocks noChangeArrowheads="1"/>
          </p:cNvSpPr>
          <p:nvPr/>
        </p:nvSpPr>
        <p:spPr bwMode="auto">
          <a:xfrm>
            <a:off x="439201" y="3461654"/>
            <a:ext cx="9548319"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p:txBody>
      </p:sp>
      <p:sp>
        <p:nvSpPr>
          <p:cNvPr id="8" name="Title 1">
            <a:extLst>
              <a:ext uri="{FF2B5EF4-FFF2-40B4-BE49-F238E27FC236}">
                <a16:creationId xmlns:a16="http://schemas.microsoft.com/office/drawing/2014/main" id="{B87FEA47-37D2-4D74-B655-BA1CCCCC2EB3}"/>
              </a:ext>
            </a:extLst>
          </p:cNvPr>
          <p:cNvSpPr txBox="1">
            <a:spLocks/>
          </p:cNvSpPr>
          <p:nvPr/>
        </p:nvSpPr>
        <p:spPr>
          <a:xfrm>
            <a:off x="226135" y="8247"/>
            <a:ext cx="9778703" cy="75899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r>
              <a:rPr lang="en-GB" dirty="0"/>
              <a:t>Equalities Monitoring - Update</a:t>
            </a:r>
          </a:p>
        </p:txBody>
      </p:sp>
      <p:sp>
        <p:nvSpPr>
          <p:cNvPr id="12" name="Rectangle 1">
            <a:extLst>
              <a:ext uri="{FF2B5EF4-FFF2-40B4-BE49-F238E27FC236}">
                <a16:creationId xmlns:a16="http://schemas.microsoft.com/office/drawing/2014/main" id="{3540F574-43C3-4C9F-8BEF-278A64C1BFA9}"/>
              </a:ext>
            </a:extLst>
          </p:cNvPr>
          <p:cNvSpPr>
            <a:spLocks noChangeArrowheads="1"/>
          </p:cNvSpPr>
          <p:nvPr/>
        </p:nvSpPr>
        <p:spPr bwMode="auto">
          <a:xfrm>
            <a:off x="226134" y="757551"/>
            <a:ext cx="800346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GB" sz="1600" dirty="0"/>
              <a:t>The </a:t>
            </a:r>
            <a:r>
              <a:rPr lang="en-GB" sz="1600" b="1" dirty="0"/>
              <a:t>Equalities Monitoring Tool for Probation (P-EMT) </a:t>
            </a:r>
            <a:r>
              <a:rPr lang="en-GB" sz="1600" dirty="0"/>
              <a:t>was launched in February.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It is being used by Performance and Quality teams and regional equalities leads to </a:t>
            </a:r>
            <a:r>
              <a:rPr lang="en-GB" sz="1600" b="1" dirty="0"/>
              <a:t>investigate evidence of disparity </a:t>
            </a:r>
            <a:r>
              <a:rPr lang="en-GB" sz="1600" dirty="0"/>
              <a:t>according to key measures on </a:t>
            </a:r>
            <a:r>
              <a:rPr lang="en-GB" sz="1600" b="1" dirty="0"/>
              <a:t>unpaid work, accredited programmes, enforcement, and housing and employment.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For the first time, regions have </a:t>
            </a:r>
            <a:r>
              <a:rPr lang="en-GB" sz="1600" b="1" dirty="0"/>
              <a:t>systematic evidence </a:t>
            </a:r>
            <a:r>
              <a:rPr lang="en-GB" sz="1600" dirty="0"/>
              <a:t>on how services are being experienced by people on probation, whether they are </a:t>
            </a:r>
            <a:r>
              <a:rPr lang="en-GB" sz="1600" b="1" dirty="0"/>
              <a:t>male or female, young or old, or have a disability and by people of different ethnicity, nationality, religion, and sexual orientation.</a:t>
            </a:r>
            <a:endParaRPr lang="en-GB" sz="1600" dirty="0"/>
          </a:p>
          <a:p>
            <a:endParaRPr lang="en-GB" sz="1600" b="1" dirty="0"/>
          </a:p>
          <a:p>
            <a:r>
              <a:rPr lang="en-GB" sz="1600" b="1" dirty="0"/>
              <a:t>How can you help?</a:t>
            </a:r>
          </a:p>
          <a:p>
            <a:endParaRPr lang="en-GB" sz="1600" dirty="0"/>
          </a:p>
          <a:p>
            <a:pPr marL="285750" indent="-285750">
              <a:buFont typeface="Arial" panose="020B0604020202020204" pitchFamily="34" charset="0"/>
              <a:buChar char="•"/>
            </a:pPr>
            <a:r>
              <a:rPr lang="en-GB" sz="1600" dirty="0"/>
              <a:t>Please support the work of your regional colleagues </a:t>
            </a:r>
            <a:r>
              <a:rPr lang="en-GB" sz="1600" b="1" dirty="0"/>
              <a:t>by using the new diversity and inclusion form. </a:t>
            </a:r>
          </a:p>
          <a:p>
            <a:endParaRPr lang="en-GB" sz="1600" dirty="0"/>
          </a:p>
          <a:p>
            <a:pPr marL="285750" indent="-285750">
              <a:buFont typeface="Arial" panose="020B0604020202020204" pitchFamily="34" charset="0"/>
              <a:buChar char="•"/>
            </a:pPr>
            <a:r>
              <a:rPr lang="en-GB" sz="1600" dirty="0"/>
              <a:t>The P-EMT needs accurate data. </a:t>
            </a:r>
            <a:r>
              <a:rPr lang="en-GB" sz="1600" b="1" dirty="0"/>
              <a:t>Using the new form improves how people on probation are asked about their protected characteristics </a:t>
            </a:r>
            <a:r>
              <a:rPr lang="en-GB" sz="1600" dirty="0"/>
              <a:t>so these can be recorded accurately on the Equalities Monitoring Pane in nDelius. </a:t>
            </a:r>
          </a:p>
          <a:p>
            <a:endParaRPr lang="en-GB" sz="1600" b="1" dirty="0"/>
          </a:p>
          <a:p>
            <a:r>
              <a:rPr lang="en-GB" sz="1600" b="1" dirty="0"/>
              <a:t>Further information</a:t>
            </a:r>
            <a:endParaRPr lang="en-GB" sz="1600" dirty="0"/>
          </a:p>
          <a:p>
            <a:pPr marL="285750" indent="-285750">
              <a:buFont typeface="Arial" panose="020B0604020202020204" pitchFamily="34" charset="0"/>
              <a:buChar char="•"/>
            </a:pPr>
            <a:r>
              <a:rPr lang="en-GB" sz="1600" dirty="0"/>
              <a:t>Search for ‘Equality and Inclusion’ in Equip to access the short </a:t>
            </a:r>
            <a:r>
              <a:rPr lang="en-GB" sz="1600" u="sng" dirty="0">
                <a:hlinkClick r:id="rId3"/>
              </a:rPr>
              <a:t>Equality Monitoring Leaflet</a:t>
            </a:r>
            <a:r>
              <a:rPr lang="en-GB" sz="1600" dirty="0"/>
              <a:t> for all you need to know</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i="1" dirty="0">
              <a:ea typeface="Times New Roman" panose="02020603050405020304" pitchFamily="18" charset="0"/>
              <a:cs typeface="Arial" panose="020B0604020202020204" pitchFamily="34" charset="0"/>
            </a:endParaRPr>
          </a:p>
        </p:txBody>
      </p:sp>
      <p:pic>
        <p:nvPicPr>
          <p:cNvPr id="4" name="Picture 3" descr="Graphical user interface, website&#10;&#10;Description automatically generated">
            <a:extLst>
              <a:ext uri="{FF2B5EF4-FFF2-40B4-BE49-F238E27FC236}">
                <a16:creationId xmlns:a16="http://schemas.microsoft.com/office/drawing/2014/main" id="{39190524-526E-40F2-8931-551A0AC5594A}"/>
              </a:ext>
            </a:extLst>
          </p:cNvPr>
          <p:cNvPicPr>
            <a:picLocks noChangeAspect="1"/>
          </p:cNvPicPr>
          <p:nvPr/>
        </p:nvPicPr>
        <p:blipFill>
          <a:blip r:embed="rId4"/>
          <a:stretch>
            <a:fillRect/>
          </a:stretch>
        </p:blipFill>
        <p:spPr>
          <a:xfrm>
            <a:off x="8229599" y="836180"/>
            <a:ext cx="3877060" cy="5033701"/>
          </a:xfrm>
          <a:prstGeom prst="rect">
            <a:avLst/>
          </a:prstGeom>
          <a:ln>
            <a:solidFill>
              <a:schemeClr val="accent1"/>
            </a:solidFill>
          </a:ln>
        </p:spPr>
      </p:pic>
    </p:spTree>
    <p:extLst>
      <p:ext uri="{BB962C8B-B14F-4D97-AF65-F5344CB8AC3E}">
        <p14:creationId xmlns:p14="http://schemas.microsoft.com/office/powerpoint/2010/main" val="265382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95BA-7DBC-440E-87CD-15D4B10E963B}"/>
              </a:ext>
            </a:extLst>
          </p:cNvPr>
          <p:cNvSpPr>
            <a:spLocks noGrp="1"/>
          </p:cNvSpPr>
          <p:nvPr>
            <p:ph type="title"/>
          </p:nvPr>
        </p:nvSpPr>
        <p:spPr>
          <a:xfrm>
            <a:off x="277256" y="0"/>
            <a:ext cx="11306750" cy="1325563"/>
          </a:xfrm>
        </p:spPr>
        <p:txBody>
          <a:bodyPr/>
          <a:lstStyle/>
          <a:p>
            <a:r>
              <a:rPr lang="en-GB" dirty="0"/>
              <a:t>Estates</a:t>
            </a:r>
          </a:p>
        </p:txBody>
      </p:sp>
      <p:sp>
        <p:nvSpPr>
          <p:cNvPr id="11" name="Rectangle 10">
            <a:extLst>
              <a:ext uri="{FF2B5EF4-FFF2-40B4-BE49-F238E27FC236}">
                <a16:creationId xmlns:a16="http://schemas.microsoft.com/office/drawing/2014/main" id="{3FEC8A4E-89FB-4DE6-964B-C9150F06946E}"/>
              </a:ext>
            </a:extLst>
          </p:cNvPr>
          <p:cNvSpPr/>
          <p:nvPr/>
        </p:nvSpPr>
        <p:spPr>
          <a:xfrm>
            <a:off x="260204" y="990699"/>
            <a:ext cx="8342088" cy="2031325"/>
          </a:xfrm>
          <a:prstGeom prst="rect">
            <a:avLst/>
          </a:prstGeom>
        </p:spPr>
        <p:txBody>
          <a:bodyPr wrap="square">
            <a:spAutoFit/>
          </a:bodyPr>
          <a:lstStyle/>
          <a:p>
            <a:pPr marL="285750" indent="-285750">
              <a:buFont typeface="Arial" panose="020B0604020202020204" pitchFamily="34" charset="0"/>
              <a:buChar char="•"/>
            </a:pPr>
            <a:r>
              <a:rPr lang="en-GB" b="1" dirty="0"/>
              <a:t>We’re modernising our estate </a:t>
            </a:r>
            <a:r>
              <a:rPr lang="en-GB" dirty="0"/>
              <a:t>to provide you, colleagues from partner organisations and people on probation with </a:t>
            </a:r>
            <a:r>
              <a:rPr lang="en-GB" b="1" dirty="0"/>
              <a:t>modern, safe and enabling environments. </a:t>
            </a:r>
          </a:p>
          <a:p>
            <a:endParaRPr lang="en-GB" dirty="0"/>
          </a:p>
          <a:p>
            <a:pPr marL="285750" indent="-285750">
              <a:buFont typeface="Arial" panose="020B0604020202020204" pitchFamily="34" charset="0"/>
              <a:buChar char="•"/>
            </a:pPr>
            <a:r>
              <a:rPr lang="en-GB" dirty="0"/>
              <a:t>It is one of our key priorities highlighted in our </a:t>
            </a:r>
            <a:r>
              <a:rPr lang="en-GB" u="sng" dirty="0">
                <a:hlinkClick r:id="rId3"/>
              </a:rPr>
              <a:t>Target Operating Model for Probation Services in England and Wales</a:t>
            </a:r>
            <a:r>
              <a:rPr lang="en-GB" u="sng" dirty="0"/>
              <a:t> (pages 155-157)</a:t>
            </a:r>
            <a:endParaRPr lang="en-GB" dirty="0"/>
          </a:p>
          <a:p>
            <a:endParaRPr lang="en-GB" dirty="0"/>
          </a:p>
        </p:txBody>
      </p:sp>
      <p:pic>
        <p:nvPicPr>
          <p:cNvPr id="6" name="Picture 6" descr="Redfern office, Manchester">
            <a:extLst>
              <a:ext uri="{FF2B5EF4-FFF2-40B4-BE49-F238E27FC236}">
                <a16:creationId xmlns:a16="http://schemas.microsoft.com/office/drawing/2014/main" id="{B04BAF97-6F1E-417A-8BC8-B0C4A6405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086" y="990700"/>
            <a:ext cx="3976914" cy="22340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56C08F1-19F4-40A6-BB05-98A3CD6F9AAA}"/>
              </a:ext>
            </a:extLst>
          </p:cNvPr>
          <p:cNvSpPr/>
          <p:nvPr/>
        </p:nvSpPr>
        <p:spPr>
          <a:xfrm>
            <a:off x="260204" y="3633211"/>
            <a:ext cx="11576196" cy="2308324"/>
          </a:xfrm>
          <a:prstGeom prst="rect">
            <a:avLst/>
          </a:prstGeom>
        </p:spPr>
        <p:txBody>
          <a:bodyPr wrap="square">
            <a:spAutoFit/>
          </a:bodyPr>
          <a:lstStyle/>
          <a:p>
            <a:pPr marL="285750" indent="-285750">
              <a:buFont typeface="Arial" panose="020B0604020202020204" pitchFamily="34" charset="0"/>
              <a:buChar char="•"/>
            </a:pPr>
            <a:r>
              <a:rPr lang="en-GB" dirty="0"/>
              <a:t>Our Estates strategy is focussed on:</a:t>
            </a:r>
          </a:p>
          <a:p>
            <a:pPr marL="285750" lvl="0" indent="-285750">
              <a:buFont typeface="Wingdings" panose="05000000000000000000" pitchFamily="2" charset="2"/>
              <a:buChar char="Ø"/>
            </a:pPr>
            <a:r>
              <a:rPr lang="en-GB" dirty="0"/>
              <a:t>Providing a </a:t>
            </a:r>
            <a:r>
              <a:rPr lang="en-GB" b="1" dirty="0"/>
              <a:t>modern workplace</a:t>
            </a:r>
          </a:p>
          <a:p>
            <a:pPr marL="285750" lvl="0" indent="-285750">
              <a:buFont typeface="Wingdings" panose="05000000000000000000" pitchFamily="2" charset="2"/>
              <a:buChar char="Ø"/>
            </a:pPr>
            <a:r>
              <a:rPr lang="en-GB" dirty="0"/>
              <a:t>Enabling our estate to act as a </a:t>
            </a:r>
            <a:r>
              <a:rPr lang="en-GB" b="1" dirty="0"/>
              <a:t>catalyst to change </a:t>
            </a:r>
            <a:r>
              <a:rPr lang="en-GB" dirty="0"/>
              <a:t>the way Probation Service staff work</a:t>
            </a:r>
          </a:p>
          <a:p>
            <a:pPr marL="285750" lvl="0" indent="-285750">
              <a:buFont typeface="Wingdings" panose="05000000000000000000" pitchFamily="2" charset="2"/>
              <a:buChar char="Ø"/>
            </a:pPr>
            <a:r>
              <a:rPr lang="en-GB" dirty="0"/>
              <a:t>Enabling the Probation Service to work toward environmental </a:t>
            </a:r>
            <a:r>
              <a:rPr lang="en-GB" b="1" dirty="0"/>
              <a:t>sustainability and equality compliance</a:t>
            </a:r>
          </a:p>
          <a:p>
            <a:pPr marL="285750" lvl="0" indent="-285750">
              <a:buFont typeface="Wingdings" panose="05000000000000000000" pitchFamily="2" charset="2"/>
              <a:buChar char="Ø"/>
            </a:pPr>
            <a:r>
              <a:rPr lang="en-GB" dirty="0"/>
              <a:t>Creating a </a:t>
            </a:r>
            <a:r>
              <a:rPr lang="en-GB" b="1" dirty="0"/>
              <a:t>corporate look and feel </a:t>
            </a:r>
            <a:r>
              <a:rPr lang="en-GB" dirty="0"/>
              <a:t>(see our </a:t>
            </a:r>
            <a:r>
              <a:rPr lang="en-GB" u="sng" dirty="0">
                <a:hlinkClick r:id="rId5"/>
              </a:rPr>
              <a:t>Probation Estates Design Guide</a:t>
            </a:r>
            <a:r>
              <a:rPr lang="en-GB" dirty="0"/>
              <a:t>)</a:t>
            </a:r>
          </a:p>
          <a:p>
            <a:endParaRPr lang="en-GB" dirty="0"/>
          </a:p>
          <a:p>
            <a:pPr marL="285750" indent="-285750">
              <a:buFont typeface="Arial" panose="020B0604020202020204" pitchFamily="34" charset="0"/>
              <a:buChar char="•"/>
            </a:pPr>
            <a:r>
              <a:rPr lang="en-GB" dirty="0"/>
              <a:t>We also aim to deliver a </a:t>
            </a:r>
            <a:r>
              <a:rPr lang="en-GB" b="1" dirty="0"/>
              <a:t>smaller probation estate </a:t>
            </a:r>
            <a:r>
              <a:rPr lang="en-GB" dirty="0"/>
              <a:t>and achieve </a:t>
            </a:r>
            <a:r>
              <a:rPr lang="en-GB" b="1" dirty="0"/>
              <a:t>better value for money</a:t>
            </a:r>
          </a:p>
          <a:p>
            <a:endParaRPr lang="en-GB" dirty="0"/>
          </a:p>
        </p:txBody>
      </p:sp>
    </p:spTree>
    <p:extLst>
      <p:ext uri="{BB962C8B-B14F-4D97-AF65-F5344CB8AC3E}">
        <p14:creationId xmlns:p14="http://schemas.microsoft.com/office/powerpoint/2010/main" val="146305435"/>
      </p:ext>
    </p:extLst>
  </p:cSld>
  <p:clrMapOvr>
    <a:masterClrMapping/>
  </p:clrMapOvr>
</p:sld>
</file>

<file path=ppt/theme/theme1.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FFC98711BAF4AB61EB183DB732DB5" ma:contentTypeVersion="13" ma:contentTypeDescription="Create a new document." ma:contentTypeScope="" ma:versionID="012178b715990215ed436d50ba31697b">
  <xsd:schema xmlns:xsd="http://www.w3.org/2001/XMLSchema" xmlns:xs="http://www.w3.org/2001/XMLSchema" xmlns:p="http://schemas.microsoft.com/office/2006/metadata/properties" xmlns:ns2="7d810726-36c5-41d1-b836-f8d77240351d" xmlns:ns3="5d2742bd-2738-4b52-951e-a969b0795c54" targetNamespace="http://schemas.microsoft.com/office/2006/metadata/properties" ma:root="true" ma:fieldsID="aef97e5ae1b7d6ac81a0e358cb7c459d" ns2:_="" ns3:_="">
    <xsd:import namespace="7d810726-36c5-41d1-b836-f8d77240351d"/>
    <xsd:import namespace="5d2742bd-2738-4b52-951e-a969b0795c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810726-36c5-41d1-b836-f8d772403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2742bd-2738-4b52-951e-a969b0795c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2D01C8-9676-472A-95ED-966935793E22}">
  <ds:schemaRefs>
    <ds:schemaRef ds:uri="http://schemas.microsoft.com/sharepoint/v3/contenttype/forms"/>
  </ds:schemaRefs>
</ds:datastoreItem>
</file>

<file path=customXml/itemProps2.xml><?xml version="1.0" encoding="utf-8"?>
<ds:datastoreItem xmlns:ds="http://schemas.openxmlformats.org/officeDocument/2006/customXml" ds:itemID="{A25C00F4-86FC-454D-A4B9-A60AFED0A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810726-36c5-41d1-b836-f8d77240351d"/>
    <ds:schemaRef ds:uri="5d2742bd-2738-4b52-951e-a969b0795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3E7F5D-48C0-4967-86A6-5CFA7FA558E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HMPPS-PowerPoint-template-English</Template>
  <TotalTime>1199</TotalTime>
  <Words>4073</Words>
  <Application>Microsoft Office PowerPoint</Application>
  <PresentationFormat>Widescreen</PresentationFormat>
  <Paragraphs>406</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Gulim</vt:lpstr>
      <vt:lpstr>Arial</vt:lpstr>
      <vt:lpstr>Arial Nova</vt:lpstr>
      <vt:lpstr>Calibri</vt:lpstr>
      <vt:lpstr>Franklin Gothic Demi</vt:lpstr>
      <vt:lpstr>Symbol</vt:lpstr>
      <vt:lpstr>Wingdings</vt:lpstr>
      <vt:lpstr>Office Theme</vt:lpstr>
      <vt:lpstr>Presenter’s notes</vt:lpstr>
      <vt:lpstr>Probation</vt:lpstr>
      <vt:lpstr>Our team’s opportunity to talk </vt:lpstr>
      <vt:lpstr>Today’s conversation – new this month </vt:lpstr>
      <vt:lpstr>Ukraine Information Pack</vt:lpstr>
      <vt:lpstr>Prioritising Probation - ‘protecting the frontline’ UPDATE</vt:lpstr>
      <vt:lpstr>Completion of vetting – former CRC, parent organisation &amp; supply chain staff  </vt:lpstr>
      <vt:lpstr>  </vt:lpstr>
      <vt:lpstr>Estates</vt:lpstr>
      <vt:lpstr>Estates – The National Picture</vt:lpstr>
      <vt:lpstr>Estates – Your Region</vt:lpstr>
      <vt:lpstr>Approved Suite of Probation Practitioner Toolkits (ASPPT)  Update April 2022</vt:lpstr>
      <vt:lpstr>Approved Suite of Probation Practitioner Toolkits (ASPPT)  Update April 2022</vt:lpstr>
      <vt:lpstr>Approved Suite of Probation Practitioner Toolkits (ASPPT)  Update April 2022</vt:lpstr>
      <vt:lpstr>Competency Based Framework (CBF) –what do I have to do?  </vt:lpstr>
      <vt:lpstr>Digital Systems and Tools: What’s happening </vt:lpstr>
      <vt:lpstr>  </vt:lpstr>
      <vt:lpstr>  </vt:lpstr>
      <vt:lpstr>  </vt:lpstr>
      <vt:lpstr>  </vt:lpstr>
      <vt:lpstr>  </vt:lpstr>
      <vt:lpstr>INSIGHTS 22 Festival – what are you going to do?</vt:lpstr>
      <vt:lpstr>Date for your diary – National Stalking Awareness Week Events </vt:lpstr>
      <vt:lpstr>PowerPoint Presentation</vt:lpstr>
      <vt:lpstr>  </vt:lpstr>
      <vt:lpstr>[Region] : Our April area/s of focus </vt:lpstr>
      <vt:lpstr>Team discussion </vt:lpstr>
      <vt:lpstr>Your thoughts, questions and feedback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Darby,  Paul</cp:lastModifiedBy>
  <cp:revision>2</cp:revision>
  <dcterms:created xsi:type="dcterms:W3CDTF">2021-07-22T08:59:25Z</dcterms:created>
  <dcterms:modified xsi:type="dcterms:W3CDTF">2022-04-08T08:56:30Z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0x010100D8DFFC98711BAF4AB61EB183DB732DB5</vt:lpwstr>
  </property>
</Properties>
</file>