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HelveticaNeue LT 45 Light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 LT Pro" panose="020B0604020202020204" charset="0"/>
      <p:regular r:id="rId9"/>
    </p:embeddedFont>
    <p:embeddedFont>
      <p:font typeface="Helvetica Neue LT St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18" Type="http://schemas.openxmlformats.org/officeDocument/2006/relationships/package" Target="../embeddings/Microsoft_Word_Document2.docx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svg"/><Relationship Id="rId5" Type="http://schemas.openxmlformats.org/officeDocument/2006/relationships/image" Target="../media/image5.png"/><Relationship Id="rId15" Type="http://schemas.openxmlformats.org/officeDocument/2006/relationships/package" Target="../embeddings/Microsoft_Word_Document1.docx"/><Relationship Id="rId19" Type="http://schemas.openxmlformats.org/officeDocument/2006/relationships/image" Target="../media/image2.emf"/><Relationship Id="rId4" Type="http://schemas.openxmlformats.org/officeDocument/2006/relationships/image" Target="../media/image4.png"/><Relationship Id="rId1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15.png"/><Relationship Id="rId18" Type="http://schemas.openxmlformats.org/officeDocument/2006/relationships/image" Target="../media/image25.sv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12" Type="http://schemas.openxmlformats.org/officeDocument/2006/relationships/image" Target="../media/image19.svg"/><Relationship Id="rId17" Type="http://schemas.openxmlformats.org/officeDocument/2006/relationships/image" Target="../media/image17.png"/><Relationship Id="rId2" Type="http://schemas.openxmlformats.org/officeDocument/2006/relationships/image" Target="../media/image4.png"/><Relationship Id="rId16" Type="http://schemas.openxmlformats.org/officeDocument/2006/relationships/image" Target="../media/image23.svg"/><Relationship Id="rId20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image" Target="../media/image17.svg"/><Relationship Id="rId19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28600" y="1358579"/>
            <a:ext cx="4305640" cy="8824418"/>
            <a:chOff x="0" y="0"/>
            <a:chExt cx="1456476" cy="29850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72266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4718544" y="1347488"/>
            <a:ext cx="4305640" cy="8824418"/>
            <a:chOff x="0" y="0"/>
            <a:chExt cx="1456476" cy="29850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83290" y="1473402"/>
            <a:ext cx="1576148" cy="62077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-10101" y="0"/>
            <a:ext cx="18298101" cy="1028700"/>
            <a:chOff x="0" y="0"/>
            <a:chExt cx="6189728" cy="34798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9923771" y="1376847"/>
            <a:ext cx="7796114" cy="967906"/>
            <a:chOff x="0" y="0"/>
            <a:chExt cx="2637204" cy="32741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637204" cy="327415"/>
            </a:xfrm>
            <a:custGeom>
              <a:avLst/>
              <a:gdLst/>
              <a:ahLst/>
              <a:cxnLst/>
              <a:rect l="l" t="t" r="r" b="b"/>
              <a:pathLst>
                <a:path w="2637204" h="327415">
                  <a:moveTo>
                    <a:pt x="0" y="0"/>
                  </a:moveTo>
                  <a:lnTo>
                    <a:pt x="2637204" y="0"/>
                  </a:lnTo>
                  <a:lnTo>
                    <a:pt x="2637204" y="327415"/>
                  </a:lnTo>
                  <a:lnTo>
                    <a:pt x="0" y="327415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9923771" y="2344753"/>
            <a:ext cx="2709109" cy="5449595"/>
            <a:chOff x="0" y="0"/>
            <a:chExt cx="916415" cy="184344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2435073" y="2344753"/>
            <a:ext cx="2709109" cy="5449595"/>
            <a:chOff x="0" y="0"/>
            <a:chExt cx="916415" cy="18434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15010776" y="2344753"/>
            <a:ext cx="2709109" cy="5449595"/>
            <a:chOff x="0" y="0"/>
            <a:chExt cx="916415" cy="18434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15144182" y="2511755"/>
            <a:ext cx="2419040" cy="290587"/>
            <a:chOff x="0" y="0"/>
            <a:chExt cx="1995432" cy="23970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995432" cy="239701"/>
            </a:xfrm>
            <a:custGeom>
              <a:avLst/>
              <a:gdLst/>
              <a:ahLst/>
              <a:cxnLst/>
              <a:rect l="l" t="t" r="r" b="b"/>
              <a:pathLst>
                <a:path w="1995432" h="239701">
                  <a:moveTo>
                    <a:pt x="0" y="0"/>
                  </a:moveTo>
                  <a:lnTo>
                    <a:pt x="1995432" y="0"/>
                  </a:lnTo>
                  <a:lnTo>
                    <a:pt x="1995432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50145" y="9185467"/>
            <a:ext cx="2071029" cy="912969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6569023" y="9185467"/>
            <a:ext cx="976480" cy="97214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/>
          <a:srcRect b="28058"/>
          <a:stretch>
            <a:fillRect/>
          </a:stretch>
        </p:blipFill>
        <p:spPr>
          <a:xfrm>
            <a:off x="12990537" y="9423020"/>
            <a:ext cx="2243067" cy="635566"/>
          </a:xfrm>
          <a:prstGeom prst="rect">
            <a:avLst/>
          </a:prstGeom>
        </p:spPr>
      </p:pic>
      <p:sp>
        <p:nvSpPr>
          <p:cNvPr id="22" name="AutoShape 22"/>
          <p:cNvSpPr/>
          <p:nvPr/>
        </p:nvSpPr>
        <p:spPr>
          <a:xfrm>
            <a:off x="10111539" y="3768418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23" name="Group 23"/>
          <p:cNvGrpSpPr/>
          <p:nvPr/>
        </p:nvGrpSpPr>
        <p:grpSpPr>
          <a:xfrm>
            <a:off x="10050145" y="2511755"/>
            <a:ext cx="2481468" cy="303852"/>
            <a:chOff x="0" y="0"/>
            <a:chExt cx="1957569" cy="23970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957568" cy="239701"/>
            </a:xfrm>
            <a:custGeom>
              <a:avLst/>
              <a:gdLst/>
              <a:ahLst/>
              <a:cxnLst/>
              <a:rect l="l" t="t" r="r" b="b"/>
              <a:pathLst>
                <a:path w="1957568" h="239701">
                  <a:moveTo>
                    <a:pt x="0" y="0"/>
                  </a:moveTo>
                  <a:lnTo>
                    <a:pt x="1957568" y="0"/>
                  </a:lnTo>
                  <a:lnTo>
                    <a:pt x="1957568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10333723" y="1876586"/>
            <a:ext cx="7009674" cy="385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90"/>
              </a:lnSpc>
            </a:pP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Examples of </a:t>
            </a:r>
            <a:r>
              <a:rPr lang="en-US" sz="2350" dirty="0" smtClean="0">
                <a:solidFill>
                  <a:srgbClr val="FFFFFF"/>
                </a:solidFill>
                <a:latin typeface="Helvetica Neue LT Pro"/>
              </a:rPr>
              <a:t>CFO </a:t>
            </a: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Activity Hubs includes: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12584610" y="2511755"/>
            <a:ext cx="2397312" cy="290587"/>
            <a:chOff x="0" y="0"/>
            <a:chExt cx="1977509" cy="239701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977509" cy="239701"/>
            </a:xfrm>
            <a:custGeom>
              <a:avLst/>
              <a:gdLst/>
              <a:ahLst/>
              <a:cxnLst/>
              <a:rect l="l" t="t" r="r" b="b"/>
              <a:pathLst>
                <a:path w="1977509" h="239701">
                  <a:moveTo>
                    <a:pt x="0" y="0"/>
                  </a:moveTo>
                  <a:lnTo>
                    <a:pt x="1977509" y="0"/>
                  </a:lnTo>
                  <a:lnTo>
                    <a:pt x="1977509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15211930" y="3959308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ISO2 - A supported pathway into accredited programmes, e.g. Thinking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CBT programme to address the way offenders think and their behaviour associated with offending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29" name="AutoShape 29"/>
          <p:cNvSpPr/>
          <p:nvPr/>
        </p:nvSpPr>
        <p:spPr>
          <a:xfrm>
            <a:off x="10118232" y="4654430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0" name="AutoShape 30"/>
          <p:cNvSpPr/>
          <p:nvPr/>
        </p:nvSpPr>
        <p:spPr>
          <a:xfrm>
            <a:off x="10124925" y="5639693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1" name="AutoShape 31"/>
          <p:cNvSpPr/>
          <p:nvPr/>
        </p:nvSpPr>
        <p:spPr>
          <a:xfrm>
            <a:off x="10131618" y="6649224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32" name="Group 32"/>
          <p:cNvGrpSpPr/>
          <p:nvPr/>
        </p:nvGrpSpPr>
        <p:grpSpPr>
          <a:xfrm>
            <a:off x="9923771" y="8065197"/>
            <a:ext cx="7796114" cy="568386"/>
            <a:chOff x="0" y="0"/>
            <a:chExt cx="6095496" cy="444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6095496" cy="444400"/>
            </a:xfrm>
            <a:custGeom>
              <a:avLst/>
              <a:gdLst/>
              <a:ahLst/>
              <a:cxnLst/>
              <a:rect l="l" t="t" r="r" b="b"/>
              <a:pathLst>
                <a:path w="6095496" h="444400">
                  <a:moveTo>
                    <a:pt x="0" y="0"/>
                  </a:moveTo>
                  <a:lnTo>
                    <a:pt x="6095496" y="0"/>
                  </a:lnTo>
                  <a:lnTo>
                    <a:pt x="6095496" y="444400"/>
                  </a:lnTo>
                  <a:lnTo>
                    <a:pt x="0" y="44440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34" name="Picture 34"/>
          <p:cNvPicPr>
            <a:picLocks noChangeAspect="1"/>
          </p:cNvPicPr>
          <p:nvPr/>
        </p:nvPicPr>
        <p:blipFill>
          <a:blip r:embed="rId7"/>
          <a:srcRect b="26121"/>
          <a:stretch>
            <a:fillRect/>
          </a:stretch>
        </p:blipFill>
        <p:spPr>
          <a:xfrm>
            <a:off x="965568" y="1510627"/>
            <a:ext cx="1877581" cy="546324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395454" y="2976009"/>
            <a:ext cx="508904" cy="508904"/>
          </a:xfrm>
          <a:prstGeom prst="rect">
            <a:avLst/>
          </a:prstGeom>
        </p:spPr>
      </p:pic>
      <p:sp>
        <p:nvSpPr>
          <p:cNvPr id="37" name="AutoShape 37"/>
          <p:cNvSpPr/>
          <p:nvPr/>
        </p:nvSpPr>
        <p:spPr>
          <a:xfrm rot="20845">
            <a:off x="421177" y="5404046"/>
            <a:ext cx="3927003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5743775" y="2989580"/>
            <a:ext cx="508904" cy="508904"/>
          </a:xfrm>
          <a:prstGeom prst="rect">
            <a:avLst/>
          </a:prstGeom>
        </p:spPr>
      </p:pic>
      <p:sp>
        <p:nvSpPr>
          <p:cNvPr id="39" name="AutoShape 39"/>
          <p:cNvSpPr/>
          <p:nvPr/>
        </p:nvSpPr>
        <p:spPr>
          <a:xfrm>
            <a:off x="4897880" y="5427859"/>
            <a:ext cx="3888838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40" name="TextBox 40"/>
          <p:cNvSpPr txBox="1"/>
          <p:nvPr/>
        </p:nvSpPr>
        <p:spPr>
          <a:xfrm>
            <a:off x="421213" y="5692778"/>
            <a:ext cx="3859773" cy="30310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Our service includes, but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is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not limited to: 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Core activities - support with ID, CV and Disclosure statements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Life skills - including financial, organisational, coping and communication skills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err="1" smtClean="0">
                <a:solidFill>
                  <a:srgbClr val="FFFEFF"/>
                </a:solidFill>
                <a:latin typeface="HelveticaNeue LT 45 Light"/>
              </a:rPr>
              <a:t>Labour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 market supportive measures - interview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skills, mentoring, self-employment, advice and conflict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resolution, job brokerage</a:t>
            </a: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Support tailored to each individual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4262214" y="106680"/>
            <a:ext cx="11358786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CFO and CRS Provision - East Midlands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0394694" y="1463002"/>
            <a:ext cx="7009674" cy="226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All activities aim to complement CRS services and will not duplicate existing services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0118232" y="252814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SL2 - Human Citizenship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262618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SL3 - Community &amp; Social Factors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5208583" y="482027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Interventions &amp; Services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114886" y="2826172"/>
            <a:ext cx="2320187" cy="28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 dirty="0">
                <a:solidFill>
                  <a:srgbClr val="000000"/>
                </a:solidFill>
                <a:latin typeface="Helvetica Neue LT Std"/>
              </a:rPr>
              <a:t>HC01 - Feelings of hope and self-efficacy</a:t>
            </a:r>
          </a:p>
          <a:p>
            <a:pPr>
              <a:lnSpc>
                <a:spcPts val="1120"/>
              </a:lnSpc>
            </a:pPr>
            <a:r>
              <a:rPr lang="en-US" sz="800" dirty="0">
                <a:solidFill>
                  <a:srgbClr val="494F56"/>
                </a:solidFill>
                <a:latin typeface="Helvetica Neue LT Std"/>
              </a:rPr>
              <a:t>Exploring offending behaviours and triggers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2661735" y="282617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CS01 - Strong ties to family and pro-social personal support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Helping build family ties and pro-social identities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5208583" y="2826172"/>
            <a:ext cx="2320187" cy="966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ISO1 - A supported pathway into accredited programmes, e.g. Relationships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Accredited programmes targeted at individuals with higher risk scores to develop skills such as emotional regulation and problem solving, for example; Building Better Relationships (BBR)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49" name="TextBox 49"/>
          <p:cNvSpPr txBox="1"/>
          <p:nvPr/>
        </p:nvSpPr>
        <p:spPr>
          <a:xfrm>
            <a:off x="10114886" y="3983121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HC02 - A future focus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Motivational interviewing techniques, to co-produce plans and empower individuals with personal agency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2661735" y="3983121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CS02 - Relationship coaching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1-2-1 relationship coaching delivered by a family specialist provider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520523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SL4 - Interventions &amp; Services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2658388" y="4853259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CS07 - Life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Providing core skills training such as; communication and reliability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0131618" y="5838522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HC04 - Doing good, to be good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 way to engage some older participants or those with long term health conditions for whom employment is not within immediate reach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2665081" y="583852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CS014 - Debt advice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Support workers will deliver sessions tailored to individual needs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0192180" y="6848054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HC05 - Arts and crafts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HC06 - Sports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HC10 - Music and dance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2671774" y="6848054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CS15 - Practical support to access services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Assistance with logistical problems which prevent mainstream provision e.g. securing ID, opening a bank account. 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0030899" y="8035383"/>
            <a:ext cx="2481468" cy="513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10"/>
              </a:lnSpc>
            </a:pPr>
            <a:r>
              <a:rPr lang="en-US" sz="2650">
                <a:solidFill>
                  <a:srgbClr val="FFFFFF"/>
                </a:solidFill>
                <a:latin typeface="Helvetica Neue LT Pro"/>
              </a:rPr>
              <a:t>Referral form: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31832" y="9451464"/>
            <a:ext cx="3527711" cy="472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CFO3 is based in 9 custodial locations: Foston Hall, Glen Parva, Lincoln, North Sea Camp, Nottingham, Onley, Ranby, Stocken, Whatton &amp; co-located in majority of Probation sites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63975" y="2235287"/>
            <a:ext cx="3984169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CFO3 offers through the gate service with a focus on preparing for employment  and release in custody, followed by training and employment.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2195688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70414" y="3856893"/>
            <a:ext cx="3810572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Those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serving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 custodial sentence (within 3 years of earliest release date)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39389" y="9647751"/>
            <a:ext cx="3652429" cy="167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 Activity Hubs can be found at: Leicester, Nottingham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897880" y="5692778"/>
            <a:ext cx="3888838" cy="3270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CFO Activity Hubs offers a safe space for participants to spend their time. Delivery </a:t>
            </a:r>
            <a:r>
              <a:rPr lang="en-US" sz="1200" smtClean="0">
                <a:solidFill>
                  <a:srgbClr val="FFFFFF"/>
                </a:solidFill>
                <a:latin typeface="HelveticaNeue LT 45 Light"/>
              </a:rPr>
              <a:t>can include:</a:t>
            </a: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A safe space to engage in a range of activities including sports, media and </a:t>
            </a: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arts, or simply just pop in for tea or coffee</a:t>
            </a: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Practical support packages tailored to each </a:t>
            </a: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individual; accommodation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, finance and debt, relationships, attitudes and behaviours, education, employment and substance misuse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Citizenship and mentoring built into every 'package' of support which complements Probation Practitioner arrangements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865986" y="2211157"/>
            <a:ext cx="4010756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CFO Activity Hubs offers support for those that are not successfully engaging with statutory activities or 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those for </a:t>
            </a: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whom additional support would be beneficial.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6672355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865986" y="3808084"/>
            <a:ext cx="4010756" cy="1064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Able to provide details of their Probation Practitioner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10124925" y="4829799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HC03 - A sense of new and pro-social identity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Builds on successes in sports or arts engagement (HC05/06/10) with practical, classroom activity to develop empathy/help participants maximise their potential to live crime-free lives</a:t>
            </a:r>
          </a:p>
        </p:txBody>
      </p:sp>
      <p:pic>
        <p:nvPicPr>
          <p:cNvPr id="68" name="Picture 68"/>
          <p:cNvPicPr>
            <a:picLocks noChangeAspect="1"/>
          </p:cNvPicPr>
          <p:nvPr/>
        </p:nvPicPr>
        <p:blipFill>
          <a:blip r:embed="rId12"/>
          <a:srcRect t="20449" b="20959"/>
          <a:stretch>
            <a:fillRect/>
          </a:stretch>
        </p:blipFill>
        <p:spPr>
          <a:xfrm>
            <a:off x="6141534" y="8800999"/>
            <a:ext cx="1061641" cy="622021"/>
          </a:xfrm>
          <a:prstGeom prst="rect">
            <a:avLst/>
          </a:prstGeom>
        </p:spPr>
      </p:pic>
      <p:pic>
        <p:nvPicPr>
          <p:cNvPr id="69" name="Picture 6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1330843" y="8731769"/>
            <a:ext cx="1824586" cy="608195"/>
          </a:xfrm>
          <a:prstGeom prst="rect">
            <a:avLst/>
          </a:prstGeom>
        </p:spPr>
      </p:pic>
      <p:sp>
        <p:nvSpPr>
          <p:cNvPr id="70" name="TextBox 70"/>
          <p:cNvSpPr txBox="1"/>
          <p:nvPr/>
        </p:nvSpPr>
        <p:spPr>
          <a:xfrm>
            <a:off x="15208583" y="4829446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ISO3 - A supported pathway into accredited programmes, e.g. Victim-offender conferencing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For violent and acquisitive offenders with an identifiable victim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71" name="TextBox 71"/>
          <p:cNvSpPr txBox="1"/>
          <p:nvPr/>
        </p:nvSpPr>
        <p:spPr>
          <a:xfrm>
            <a:off x="15243035" y="5770788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ISO5 - A supported pathway into accredited programmes, e.g. Substance misuse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Utilising specialist partners to deliver a wide range of substance misuse programmes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72" name="TextBox 72"/>
          <p:cNvSpPr txBox="1"/>
          <p:nvPr/>
        </p:nvSpPr>
        <p:spPr>
          <a:xfrm>
            <a:off x="15243035" y="6780319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ISO6 - Other Activities Gang violence and knife crime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Support through mentoring/counselling / coaching young people who are involved in knife crime and or gang culture</a:t>
            </a: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45881"/>
              </p:ext>
            </p:extLst>
          </p:nvPr>
        </p:nvGraphicFramePr>
        <p:xfrm>
          <a:off x="12353286" y="8012871"/>
          <a:ext cx="7381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showAsIcon="1" r:id="rId15" imgW="914400" imgH="771480" progId="Word.Document.12">
                  <p:embed/>
                </p:oleObj>
              </mc:Choice>
              <mc:Fallback>
                <p:oleObj name="Document" showAsIcon="1" r:id="rId15" imgW="914400" imgH="77148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3286" y="8012871"/>
                        <a:ext cx="738188" cy="620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4752"/>
              </p:ext>
            </p:extLst>
          </p:nvPr>
        </p:nvGraphicFramePr>
        <p:xfrm>
          <a:off x="14214637" y="8053743"/>
          <a:ext cx="9906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showAsIcon="1" r:id="rId18" imgW="1227240" imgH="794160" progId="Word.Document.12">
                  <p:embed/>
                </p:oleObj>
              </mc:Choice>
              <mc:Fallback>
                <p:oleObj name="Document" showAsIcon="1" r:id="rId18" imgW="1227240" imgH="79416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4637" y="8053743"/>
                        <a:ext cx="990600" cy="638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/>
        </p:nvSpPr>
        <p:spPr>
          <a:xfrm>
            <a:off x="2771166" y="1270037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bg1"/>
                </a:solidFill>
                <a:latin typeface="Helvetica Neue LT Pro" panose="020B0604020202020204" charset="0"/>
              </a:rPr>
              <a:t>3</a:t>
            </a:r>
            <a:endParaRPr lang="en-US" sz="5400" b="1" cap="none" spc="0" dirty="0">
              <a:ln w="0"/>
              <a:solidFill>
                <a:schemeClr val="bg1"/>
              </a:solidFill>
              <a:latin typeface="Helvetica Neue LT Pro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964763" y="8425297"/>
            <a:ext cx="1887386" cy="83201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36961" y="8425297"/>
            <a:ext cx="836722" cy="83300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 b="28058"/>
          <a:stretch>
            <a:fillRect/>
          </a:stretch>
        </p:blipFill>
        <p:spPr>
          <a:xfrm>
            <a:off x="15569464" y="9423624"/>
            <a:ext cx="2243067" cy="63556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210754" y="8603039"/>
            <a:ext cx="7326560" cy="1566852"/>
            <a:chOff x="0" y="0"/>
            <a:chExt cx="5256981" cy="112425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256981" cy="1124253"/>
            </a:xfrm>
            <a:custGeom>
              <a:avLst/>
              <a:gdLst/>
              <a:ahLst/>
              <a:cxnLst/>
              <a:rect l="l" t="t" r="r" b="b"/>
              <a:pathLst>
                <a:path w="5256981" h="1124253">
                  <a:moveTo>
                    <a:pt x="0" y="0"/>
                  </a:moveTo>
                  <a:lnTo>
                    <a:pt x="0" y="1124253"/>
                  </a:lnTo>
                  <a:lnTo>
                    <a:pt x="5256981" y="1124253"/>
                  </a:lnTo>
                  <a:lnTo>
                    <a:pt x="5256981" y="0"/>
                  </a:lnTo>
                  <a:lnTo>
                    <a:pt x="0" y="0"/>
                  </a:lnTo>
                  <a:close/>
                  <a:moveTo>
                    <a:pt x="5196021" y="1063293"/>
                  </a:moveTo>
                  <a:lnTo>
                    <a:pt x="59690" y="1063293"/>
                  </a:lnTo>
                  <a:lnTo>
                    <a:pt x="59690" y="59690"/>
                  </a:lnTo>
                  <a:lnTo>
                    <a:pt x="5196021" y="59690"/>
                  </a:lnTo>
                  <a:lnTo>
                    <a:pt x="5196021" y="1063293"/>
                  </a:lnTo>
                  <a:close/>
                </a:path>
              </a:pathLst>
            </a:custGeom>
            <a:solidFill>
              <a:srgbClr val="494F56">
                <a:alpha val="98824"/>
              </a:srgbClr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208373" y="8587099"/>
            <a:ext cx="7328941" cy="239870"/>
            <a:chOff x="0" y="0"/>
            <a:chExt cx="4656403" cy="1524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656403" cy="152400"/>
            </a:xfrm>
            <a:custGeom>
              <a:avLst/>
              <a:gdLst/>
              <a:ahLst/>
              <a:cxnLst/>
              <a:rect l="l" t="t" r="r" b="b"/>
              <a:pathLst>
                <a:path w="4656403" h="152400">
                  <a:moveTo>
                    <a:pt x="0" y="0"/>
                  </a:moveTo>
                  <a:lnTo>
                    <a:pt x="4656403" y="0"/>
                  </a:lnTo>
                  <a:lnTo>
                    <a:pt x="4656403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5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3154601" y="9634827"/>
            <a:ext cx="333678" cy="333678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497118" y="8957897"/>
            <a:ext cx="449022" cy="542625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9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3158056" y="8939706"/>
            <a:ext cx="330224" cy="33022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1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>
            <a:off x="5460200" y="8924177"/>
            <a:ext cx="332938" cy="239715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7572258" y="1358952"/>
            <a:ext cx="3163685" cy="507636"/>
            <a:chOff x="0" y="0"/>
            <a:chExt cx="1913890" cy="30709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913890" cy="307097"/>
            </a:xfrm>
            <a:custGeom>
              <a:avLst/>
              <a:gdLst/>
              <a:ahLst/>
              <a:cxnLst/>
              <a:rect l="l" t="t" r="r" b="b"/>
              <a:pathLst>
                <a:path w="1913890" h="307097">
                  <a:moveTo>
                    <a:pt x="0" y="0"/>
                  </a:moveTo>
                  <a:lnTo>
                    <a:pt x="1913890" y="0"/>
                  </a:lnTo>
                  <a:lnTo>
                    <a:pt x="1913890" y="307097"/>
                  </a:lnTo>
                  <a:lnTo>
                    <a:pt x="0" y="307097"/>
                  </a:lnTo>
                  <a:close/>
                </a:path>
              </a:pathLst>
            </a:custGeom>
            <a:solidFill>
              <a:srgbClr val="E13219"/>
            </a:solidFill>
          </p:spPr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13957458" y="2895772"/>
            <a:ext cx="3008920" cy="1816635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3880075" y="5739484"/>
            <a:ext cx="3163685" cy="985447"/>
            <a:chOff x="0" y="0"/>
            <a:chExt cx="1913890" cy="59615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913890" cy="596152"/>
            </a:xfrm>
            <a:custGeom>
              <a:avLst/>
              <a:gdLst/>
              <a:ahLst/>
              <a:cxnLst/>
              <a:rect l="l" t="t" r="r" b="b"/>
              <a:pathLst>
                <a:path w="1913890" h="596152">
                  <a:moveTo>
                    <a:pt x="0" y="0"/>
                  </a:moveTo>
                  <a:lnTo>
                    <a:pt x="1913890" y="0"/>
                  </a:lnTo>
                  <a:lnTo>
                    <a:pt x="1913890" y="596152"/>
                  </a:lnTo>
                  <a:lnTo>
                    <a:pt x="0" y="596152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20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 rot="5400000">
            <a:off x="15327211" y="5287367"/>
            <a:ext cx="269414" cy="478958"/>
          </a:xfrm>
          <a:prstGeom prst="rect">
            <a:avLst/>
          </a:prstGeom>
        </p:spPr>
      </p:pic>
      <p:grpSp>
        <p:nvGrpSpPr>
          <p:cNvPr id="21" name="Group 21"/>
          <p:cNvGrpSpPr/>
          <p:nvPr/>
        </p:nvGrpSpPr>
        <p:grpSpPr>
          <a:xfrm>
            <a:off x="7554786" y="2638814"/>
            <a:ext cx="3198630" cy="1062428"/>
            <a:chOff x="0" y="0"/>
            <a:chExt cx="2764057" cy="91808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7554786" y="4337379"/>
            <a:ext cx="3198630" cy="1062428"/>
            <a:chOff x="0" y="0"/>
            <a:chExt cx="2764057" cy="91808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5" name="Group 25"/>
          <p:cNvGrpSpPr/>
          <p:nvPr/>
        </p:nvGrpSpPr>
        <p:grpSpPr>
          <a:xfrm>
            <a:off x="7554786" y="6033308"/>
            <a:ext cx="3198630" cy="1062428"/>
            <a:chOff x="0" y="0"/>
            <a:chExt cx="2764057" cy="91808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778194" y="2819128"/>
            <a:ext cx="3283488" cy="3281813"/>
            <a:chOff x="0" y="0"/>
            <a:chExt cx="2489200" cy="2487930"/>
          </a:xfrm>
        </p:grpSpPr>
        <p:sp>
          <p:nvSpPr>
            <p:cNvPr id="28" name="Freeform 28"/>
            <p:cNvSpPr/>
            <p:nvPr/>
          </p:nvSpPr>
          <p:spPr>
            <a:xfrm>
              <a:off x="-1270" y="-1270"/>
              <a:ext cx="2493010" cy="2491740"/>
            </a:xfrm>
            <a:custGeom>
              <a:avLst/>
              <a:gdLst/>
              <a:ahLst/>
              <a:cxnLst/>
              <a:rect l="l" t="t" r="r" b="b"/>
              <a:pathLst>
                <a:path w="2493010" h="2491740">
                  <a:moveTo>
                    <a:pt x="2327910" y="904240"/>
                  </a:moveTo>
                  <a:cubicBezTo>
                    <a:pt x="2311400" y="773430"/>
                    <a:pt x="2336800" y="645160"/>
                    <a:pt x="2401570" y="530860"/>
                  </a:cubicBezTo>
                  <a:cubicBezTo>
                    <a:pt x="2459990" y="430530"/>
                    <a:pt x="2461260" y="306070"/>
                    <a:pt x="2402840" y="207010"/>
                  </a:cubicBezTo>
                  <a:cubicBezTo>
                    <a:pt x="2313940" y="53340"/>
                    <a:pt x="2117090" y="0"/>
                    <a:pt x="1963420" y="88900"/>
                  </a:cubicBezTo>
                  <a:cubicBezTo>
                    <a:pt x="1850390" y="153670"/>
                    <a:pt x="1722120" y="180340"/>
                    <a:pt x="1592580" y="165100"/>
                  </a:cubicBezTo>
                  <a:cubicBezTo>
                    <a:pt x="1463040" y="149860"/>
                    <a:pt x="1343660" y="93980"/>
                    <a:pt x="1249680" y="3810"/>
                  </a:cubicBezTo>
                  <a:lnTo>
                    <a:pt x="1248410" y="1270"/>
                  </a:lnTo>
                  <a:lnTo>
                    <a:pt x="1243330" y="1270"/>
                  </a:lnTo>
                  <a:lnTo>
                    <a:pt x="1240790" y="3810"/>
                  </a:lnTo>
                  <a:cubicBezTo>
                    <a:pt x="1148080" y="91440"/>
                    <a:pt x="1026160" y="148590"/>
                    <a:pt x="897890" y="165100"/>
                  </a:cubicBezTo>
                  <a:cubicBezTo>
                    <a:pt x="768350" y="180340"/>
                    <a:pt x="637540" y="153670"/>
                    <a:pt x="527050" y="88900"/>
                  </a:cubicBezTo>
                  <a:cubicBezTo>
                    <a:pt x="452120" y="45720"/>
                    <a:pt x="365760" y="34290"/>
                    <a:pt x="283210" y="57150"/>
                  </a:cubicBezTo>
                  <a:cubicBezTo>
                    <a:pt x="200660" y="78740"/>
                    <a:pt x="130810" y="132080"/>
                    <a:pt x="87630" y="207010"/>
                  </a:cubicBezTo>
                  <a:cubicBezTo>
                    <a:pt x="30480" y="306070"/>
                    <a:pt x="30480" y="430530"/>
                    <a:pt x="88900" y="529590"/>
                  </a:cubicBezTo>
                  <a:cubicBezTo>
                    <a:pt x="153670" y="643890"/>
                    <a:pt x="180340" y="773430"/>
                    <a:pt x="162560" y="902970"/>
                  </a:cubicBezTo>
                  <a:cubicBezTo>
                    <a:pt x="147320" y="1029970"/>
                    <a:pt x="90170" y="1149350"/>
                    <a:pt x="3810" y="1240790"/>
                  </a:cubicBezTo>
                  <a:lnTo>
                    <a:pt x="1270" y="1243330"/>
                  </a:lnTo>
                  <a:lnTo>
                    <a:pt x="1270" y="1248410"/>
                  </a:lnTo>
                  <a:lnTo>
                    <a:pt x="3810" y="1250950"/>
                  </a:lnTo>
                  <a:cubicBezTo>
                    <a:pt x="91440" y="1343660"/>
                    <a:pt x="148590" y="1465580"/>
                    <a:pt x="165100" y="1593850"/>
                  </a:cubicBezTo>
                  <a:cubicBezTo>
                    <a:pt x="180340" y="1723390"/>
                    <a:pt x="153670" y="1854200"/>
                    <a:pt x="88900" y="1964690"/>
                  </a:cubicBezTo>
                  <a:cubicBezTo>
                    <a:pt x="0" y="2118360"/>
                    <a:pt x="53340" y="2315210"/>
                    <a:pt x="207010" y="2404110"/>
                  </a:cubicBezTo>
                  <a:cubicBezTo>
                    <a:pt x="307340" y="2461260"/>
                    <a:pt x="431800" y="2461260"/>
                    <a:pt x="530860" y="2402840"/>
                  </a:cubicBezTo>
                  <a:cubicBezTo>
                    <a:pt x="645160" y="2338070"/>
                    <a:pt x="774700" y="2311400"/>
                    <a:pt x="904240" y="2329180"/>
                  </a:cubicBezTo>
                  <a:cubicBezTo>
                    <a:pt x="1029970" y="2345690"/>
                    <a:pt x="1150620" y="2402840"/>
                    <a:pt x="1242060" y="2489200"/>
                  </a:cubicBezTo>
                  <a:lnTo>
                    <a:pt x="1244600" y="2491740"/>
                  </a:lnTo>
                  <a:lnTo>
                    <a:pt x="1249680" y="2491740"/>
                  </a:lnTo>
                  <a:lnTo>
                    <a:pt x="1252220" y="2490470"/>
                  </a:lnTo>
                  <a:cubicBezTo>
                    <a:pt x="1344930" y="2402840"/>
                    <a:pt x="1466850" y="2345690"/>
                    <a:pt x="1595120" y="2329180"/>
                  </a:cubicBezTo>
                  <a:cubicBezTo>
                    <a:pt x="1724660" y="2313940"/>
                    <a:pt x="1855470" y="2340610"/>
                    <a:pt x="1965960" y="2405380"/>
                  </a:cubicBezTo>
                  <a:cubicBezTo>
                    <a:pt x="2016760" y="2434590"/>
                    <a:pt x="2071370" y="2448560"/>
                    <a:pt x="2125980" y="2448560"/>
                  </a:cubicBezTo>
                  <a:cubicBezTo>
                    <a:pt x="2237740" y="2448560"/>
                    <a:pt x="2345690" y="2391410"/>
                    <a:pt x="2405380" y="2287270"/>
                  </a:cubicBezTo>
                  <a:cubicBezTo>
                    <a:pt x="2462530" y="2186940"/>
                    <a:pt x="2462530" y="2062480"/>
                    <a:pt x="2404110" y="1963420"/>
                  </a:cubicBezTo>
                  <a:cubicBezTo>
                    <a:pt x="2339340" y="1849120"/>
                    <a:pt x="2312670" y="1719580"/>
                    <a:pt x="2330450" y="1590040"/>
                  </a:cubicBezTo>
                  <a:cubicBezTo>
                    <a:pt x="2346960" y="1464310"/>
                    <a:pt x="2404110" y="1343660"/>
                    <a:pt x="2490470" y="1252220"/>
                  </a:cubicBezTo>
                  <a:lnTo>
                    <a:pt x="2493010" y="1249680"/>
                  </a:lnTo>
                  <a:lnTo>
                    <a:pt x="2493010" y="1244600"/>
                  </a:lnTo>
                  <a:lnTo>
                    <a:pt x="2490470" y="1242060"/>
                  </a:lnTo>
                  <a:cubicBezTo>
                    <a:pt x="2400300" y="1149350"/>
                    <a:pt x="2343150" y="1029970"/>
                    <a:pt x="2327910" y="904240"/>
                  </a:cubicBezTo>
                  <a:lnTo>
                    <a:pt x="2327910" y="90424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sp>
        <p:nvSpPr>
          <p:cNvPr id="29" name="TextBox 29"/>
          <p:cNvSpPr txBox="1"/>
          <p:nvPr/>
        </p:nvSpPr>
        <p:spPr>
          <a:xfrm>
            <a:off x="3774559" y="106680"/>
            <a:ext cx="11190204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Commissioned Rehabilitative Services- CRS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758677" y="8583989"/>
            <a:ext cx="6438804" cy="1536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Accommodation, Personal Well-being Services (Social Inclusion element) and Women’s Services can be referred to as an in-reach/pre-release intervention.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ETE services are Community based but a referral can be made pre-release in preparation for release. </a:t>
            </a: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Referral Mechanism: Probation Practitioners to refer via the Refer and Monitor (R&amp;M) System. HMPPS Digital Services - Sign-in (justice.gov.uk)   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Training on CRS and R&amp;M is completed via My Learning: Course: CRS for PSO, PO, SPO and CRS champions (mydevelopment.org.uk) CRS admin (mydevelopment.org.uk)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58328" y="8598826"/>
            <a:ext cx="1032463" cy="2281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3"/>
              </a:lnSpc>
            </a:pPr>
            <a:r>
              <a:rPr lang="en-US" sz="1202">
                <a:solidFill>
                  <a:srgbClr val="FFFFFF"/>
                </a:solidFill>
                <a:latin typeface="Helvetica Neue LT Pro"/>
              </a:rPr>
              <a:t>CRS Providers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9109" y="9632623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188"/>
              </a:lnSpc>
              <a:spcBef>
                <a:spcPct val="0"/>
              </a:spcBef>
            </a:pPr>
            <a:r>
              <a:rPr lang="en-US" sz="848" u="none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Accomodation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9109" y="8909359"/>
            <a:ext cx="1814160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Education, Training &amp; Employment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98595" y="883093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Women's Services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569109" y="9747588"/>
            <a:ext cx="1631596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Nacro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98595" y="8941216"/>
            <a:ext cx="1893970" cy="1051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Derbyshire: Women's work Derbyshire</a:t>
            </a:r>
          </a:p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Leicestershire: Changing Lives</a:t>
            </a:r>
          </a:p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Lincoln: Lincolnshire Action Trust</a:t>
            </a:r>
          </a:p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Nottinghamshire: Nottingham Women's Centre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69109" y="9075384"/>
            <a:ext cx="1542805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Ingeus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75395" y="890935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Personal Wellbeing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875395" y="9019635"/>
            <a:ext cx="1584604" cy="708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Derbyshire, Leicestershire &amp; Nottinghamshire: Ingeus</a:t>
            </a:r>
          </a:p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Lincolnshire: The Forward Trust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325176" y="1402267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EFF"/>
                </a:solidFill>
                <a:latin typeface="Helvetica Neue LT Pro"/>
              </a:rPr>
              <a:t>ETE support identified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4584228" y="3436425"/>
            <a:ext cx="1755380" cy="659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Refer to CRS Provider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4064257" y="5771515"/>
            <a:ext cx="2795323" cy="854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CRS can refer onto CFO as part of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their 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action plan 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with the </a:t>
            </a:r>
            <a:r>
              <a:rPr lang="en-US" sz="1600" dirty="0" err="1">
                <a:solidFill>
                  <a:srgbClr val="FFFFFF"/>
                </a:solidFill>
                <a:latin typeface="Helvetica Neue LT Pro"/>
              </a:rPr>
              <a:t>PoP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325176" y="2959525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Need related to offending?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325176" y="4658091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Enforceable appointment?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825458" y="6071842"/>
            <a:ext cx="2622342" cy="973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Allocated RAR Days / License condition as High Priority Need?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38801" y="3183890"/>
            <a:ext cx="2795323" cy="1683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CFO3 provider as per existing processes 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OR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 Activity Hubs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38801" y="4894299"/>
            <a:ext cx="2795323" cy="938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20"/>
              </a:lnSpc>
            </a:pPr>
            <a:r>
              <a:rPr lang="en-US" sz="1300">
                <a:solidFill>
                  <a:srgbClr val="FFFFFF"/>
                </a:solidFill>
                <a:latin typeface="Helvetica Neue LT Pro"/>
              </a:rPr>
              <a:t>(available for wraparound support &amp; some specialist activities including; arts &amp; crafts, dance and mindfulness.) </a:t>
            </a:r>
          </a:p>
        </p:txBody>
      </p:sp>
      <p:sp>
        <p:nvSpPr>
          <p:cNvPr id="48" name="AutoShape 48"/>
          <p:cNvSpPr/>
          <p:nvPr/>
        </p:nvSpPr>
        <p:spPr>
          <a:xfrm rot="5400000">
            <a:off x="15065118" y="5202162"/>
            <a:ext cx="793599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9" name="Picture 4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 rot="-5400000">
            <a:off x="2285231" y="6225225"/>
            <a:ext cx="269414" cy="478958"/>
          </a:xfrm>
          <a:prstGeom prst="rect">
            <a:avLst/>
          </a:prstGeom>
        </p:spPr>
      </p:pic>
      <p:sp>
        <p:nvSpPr>
          <p:cNvPr id="50" name="AutoShape 50"/>
          <p:cNvSpPr/>
          <p:nvPr/>
        </p:nvSpPr>
        <p:spPr>
          <a:xfrm rot="-5400000">
            <a:off x="1763115" y="6963007"/>
            <a:ext cx="131364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-10800000">
            <a:off x="2396125" y="7643642"/>
            <a:ext cx="1308960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5400000">
            <a:off x="15022902" y="7228439"/>
            <a:ext cx="878031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4290791" y="3465000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10800000">
            <a:off x="4290791" y="4844781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 rot="-10800000">
            <a:off x="4736911" y="6626225"/>
            <a:ext cx="2723088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376280">
            <a:off x="4345766" y="6208395"/>
            <a:ext cx="835680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4372047" y="5832829"/>
            <a:ext cx="418254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 rot="-10800000">
            <a:off x="4237340" y="5617162"/>
            <a:ext cx="269414" cy="478958"/>
          </a:xfrm>
          <a:prstGeom prst="rect">
            <a:avLst/>
          </a:prstGeom>
        </p:spPr>
      </p:pic>
      <p:pic>
        <p:nvPicPr>
          <p:cNvPr id="59" name="Picture 5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4605302"/>
            <a:ext cx="269414" cy="478958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3249334"/>
            <a:ext cx="269414" cy="478958"/>
          </a:xfrm>
          <a:prstGeom prst="rect">
            <a:avLst/>
          </a:prstGeom>
        </p:spPr>
      </p:pic>
      <p:pic>
        <p:nvPicPr>
          <p:cNvPr id="61" name="Picture 6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rcRect/>
          <a:stretch>
            <a:fillRect/>
          </a:stretch>
        </p:blipFill>
        <p:spPr>
          <a:xfrm rot="5400000">
            <a:off x="8898617" y="2205264"/>
            <a:ext cx="269414" cy="478958"/>
          </a:xfrm>
          <a:prstGeom prst="rect">
            <a:avLst/>
          </a:prstGeom>
        </p:spPr>
      </p:pic>
      <p:sp>
        <p:nvSpPr>
          <p:cNvPr id="62" name="AutoShape 62"/>
          <p:cNvSpPr/>
          <p:nvPr/>
        </p:nvSpPr>
        <p:spPr>
          <a:xfrm rot="5399999">
            <a:off x="8755977" y="2181684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rcRect/>
          <a:stretch>
            <a:fillRect/>
          </a:stretch>
        </p:blipFill>
        <p:spPr>
          <a:xfrm rot="5400000">
            <a:off x="8922429" y="3963194"/>
            <a:ext cx="269414" cy="478958"/>
          </a:xfrm>
          <a:prstGeom prst="rect">
            <a:avLst/>
          </a:prstGeom>
        </p:spPr>
      </p:pic>
      <p:sp>
        <p:nvSpPr>
          <p:cNvPr id="64" name="AutoShape 64"/>
          <p:cNvSpPr/>
          <p:nvPr/>
        </p:nvSpPr>
        <p:spPr>
          <a:xfrm rot="5399999">
            <a:off x="8779790" y="393961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5" name="Picture 6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rcRect/>
          <a:stretch>
            <a:fillRect/>
          </a:stretch>
        </p:blipFill>
        <p:spPr>
          <a:xfrm rot="5400000">
            <a:off x="8946242" y="5669253"/>
            <a:ext cx="269414" cy="478958"/>
          </a:xfrm>
          <a:prstGeom prst="rect">
            <a:avLst/>
          </a:prstGeom>
        </p:spPr>
      </p:pic>
      <p:sp>
        <p:nvSpPr>
          <p:cNvPr id="66" name="AutoShape 66"/>
          <p:cNvSpPr/>
          <p:nvPr/>
        </p:nvSpPr>
        <p:spPr>
          <a:xfrm rot="5399999">
            <a:off x="8803602" y="564567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67" name="TextBox 67"/>
          <p:cNvSpPr txBox="1"/>
          <p:nvPr/>
        </p:nvSpPr>
        <p:spPr>
          <a:xfrm>
            <a:off x="9272803" y="3714115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9320428" y="5429220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093415" y="3038832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7093415" y="4484370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093415" y="6219717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2" name="AutoShape 72"/>
          <p:cNvSpPr/>
          <p:nvPr/>
        </p:nvSpPr>
        <p:spPr>
          <a:xfrm rot="-10800000">
            <a:off x="10871267" y="6626225"/>
            <a:ext cx="2723088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3" name="AutoShape 73"/>
          <p:cNvSpPr/>
          <p:nvPr/>
        </p:nvSpPr>
        <p:spPr>
          <a:xfrm rot="-5400000">
            <a:off x="12317143" y="5414531"/>
            <a:ext cx="2471456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4" name="AutoShape 74"/>
          <p:cNvSpPr/>
          <p:nvPr/>
        </p:nvSpPr>
        <p:spPr>
          <a:xfrm>
            <a:off x="13529059" y="4240772"/>
            <a:ext cx="418254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75" name="Picture 7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13688044" y="4025106"/>
            <a:ext cx="269414" cy="478958"/>
          </a:xfrm>
          <a:prstGeom prst="rect">
            <a:avLst/>
          </a:prstGeom>
        </p:spPr>
      </p:pic>
      <p:sp>
        <p:nvSpPr>
          <p:cNvPr id="76" name="TextBox 76"/>
          <p:cNvSpPr txBox="1"/>
          <p:nvPr/>
        </p:nvSpPr>
        <p:spPr>
          <a:xfrm>
            <a:off x="10931486" y="6219717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916</Words>
  <Application>Microsoft Office PowerPoint</Application>
  <PresentationFormat>Custom</PresentationFormat>
  <Paragraphs>108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HelveticaNeue LT 45 Light</vt:lpstr>
      <vt:lpstr>Calibri</vt:lpstr>
      <vt:lpstr>Helvetica Neue LT Pro</vt:lpstr>
      <vt:lpstr>HelveticaNeue LT 45 Light Bold</vt:lpstr>
      <vt:lpstr>Helvetica Neue LT Std</vt:lpstr>
      <vt:lpstr>Arial</vt:lpstr>
      <vt:lpstr>Office Theme</vt:lpstr>
      <vt:lpstr>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and CRO Provision - East Midlands</dc:title>
  <dc:creator>Farley, Carly [HMPS]</dc:creator>
  <cp:lastModifiedBy>Dugdale, Kate [NOMS]</cp:lastModifiedBy>
  <cp:revision>9</cp:revision>
  <dcterms:created xsi:type="dcterms:W3CDTF">2006-08-16T00:00:00Z</dcterms:created>
  <dcterms:modified xsi:type="dcterms:W3CDTF">2022-03-10T13:57:28Z</dcterms:modified>
  <dc:identifier>DAE5FH0Bf0E</dc:identifier>
</cp:coreProperties>
</file>