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 LT Pro" panose="020B0604020202020204" charset="0"/>
      <p:regular r:id="rId8"/>
    </p:embeddedFont>
    <p:embeddedFont>
      <p:font typeface="Helvetica Neue LT Std" panose="020B0604020202020204" charset="0"/>
      <p:regular r:id="rId9"/>
    </p:embeddedFont>
    <p:embeddedFont>
      <p:font typeface="HelveticaNeue LT 45 Light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package" Target="../embeddings/Microsoft_Word_Document2.docx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5.png"/><Relationship Id="rId15" Type="http://schemas.openxmlformats.org/officeDocument/2006/relationships/package" Target="../embeddings/Microsoft_Word_Document1.docx"/><Relationship Id="rId19" Type="http://schemas.openxmlformats.org/officeDocument/2006/relationships/image" Target="../media/image2.emf"/><Relationship Id="rId4" Type="http://schemas.openxmlformats.org/officeDocument/2006/relationships/image" Target="../media/image4.png"/><Relationship Id="rId1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1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7.sv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025" y="1347488"/>
            <a:ext cx="4305640" cy="8824418"/>
            <a:chOff x="0" y="0"/>
            <a:chExt cx="1456476" cy="2985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6476" cy="2985050"/>
            </a:xfrm>
            <a:custGeom>
              <a:avLst/>
              <a:gdLst/>
              <a:ahLst/>
              <a:cxnLst/>
              <a:rect l="l" t="t" r="r" b="b"/>
              <a:pathLst>
                <a:path w="1456476" h="2985050">
                  <a:moveTo>
                    <a:pt x="0" y="0"/>
                  </a:moveTo>
                  <a:lnTo>
                    <a:pt x="1456476" y="0"/>
                  </a:lnTo>
                  <a:lnTo>
                    <a:pt x="1456476" y="2985050"/>
                  </a:lnTo>
                  <a:lnTo>
                    <a:pt x="0" y="2985050"/>
                  </a:lnTo>
                  <a:close/>
                </a:path>
              </a:pathLst>
            </a:custGeom>
            <a:solidFill>
              <a:srgbClr val="7226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18544" y="1347488"/>
            <a:ext cx="4305640" cy="8824418"/>
            <a:chOff x="0" y="0"/>
            <a:chExt cx="1456476" cy="2985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476" cy="2985050"/>
            </a:xfrm>
            <a:custGeom>
              <a:avLst/>
              <a:gdLst/>
              <a:ahLst/>
              <a:cxnLst/>
              <a:rect l="l" t="t" r="r" b="b"/>
              <a:pathLst>
                <a:path w="1456476" h="2985050">
                  <a:moveTo>
                    <a:pt x="0" y="0"/>
                  </a:moveTo>
                  <a:lnTo>
                    <a:pt x="1456476" y="0"/>
                  </a:lnTo>
                  <a:lnTo>
                    <a:pt x="1456476" y="2985050"/>
                  </a:lnTo>
                  <a:lnTo>
                    <a:pt x="0" y="298505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3290" y="1473402"/>
            <a:ext cx="1576148" cy="62077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0101" y="0"/>
            <a:ext cx="18298101" cy="1028700"/>
            <a:chOff x="0" y="0"/>
            <a:chExt cx="6189728" cy="3479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89728" cy="347980"/>
            </a:xfrm>
            <a:custGeom>
              <a:avLst/>
              <a:gdLst/>
              <a:ahLst/>
              <a:cxnLst/>
              <a:rect l="l" t="t" r="r" b="b"/>
              <a:pathLst>
                <a:path w="6189728" h="347980">
                  <a:moveTo>
                    <a:pt x="0" y="0"/>
                  </a:moveTo>
                  <a:lnTo>
                    <a:pt x="6189728" y="0"/>
                  </a:lnTo>
                  <a:lnTo>
                    <a:pt x="6189728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923771" y="1376847"/>
            <a:ext cx="7796114" cy="967906"/>
            <a:chOff x="0" y="0"/>
            <a:chExt cx="2637204" cy="3274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7204" cy="327415"/>
            </a:xfrm>
            <a:custGeom>
              <a:avLst/>
              <a:gdLst/>
              <a:ahLst/>
              <a:cxnLst/>
              <a:rect l="l" t="t" r="r" b="b"/>
              <a:pathLst>
                <a:path w="2637204" h="327415">
                  <a:moveTo>
                    <a:pt x="0" y="0"/>
                  </a:moveTo>
                  <a:lnTo>
                    <a:pt x="2637204" y="0"/>
                  </a:lnTo>
                  <a:lnTo>
                    <a:pt x="2637204" y="327415"/>
                  </a:lnTo>
                  <a:lnTo>
                    <a:pt x="0" y="327415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923771" y="2344753"/>
            <a:ext cx="2709109" cy="5449595"/>
            <a:chOff x="0" y="0"/>
            <a:chExt cx="916415" cy="18434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435073" y="2344753"/>
            <a:ext cx="2709109" cy="5449595"/>
            <a:chOff x="0" y="0"/>
            <a:chExt cx="916415" cy="18434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010776" y="2344753"/>
            <a:ext cx="2709109" cy="5449595"/>
            <a:chOff x="0" y="0"/>
            <a:chExt cx="916415" cy="18434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44182" y="2511755"/>
            <a:ext cx="2419040" cy="290587"/>
            <a:chOff x="0" y="0"/>
            <a:chExt cx="1995432" cy="2397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5432" cy="239701"/>
            </a:xfrm>
            <a:custGeom>
              <a:avLst/>
              <a:gdLst/>
              <a:ahLst/>
              <a:cxnLst/>
              <a:rect l="l" t="t" r="r" b="b"/>
              <a:pathLst>
                <a:path w="1995432" h="239701">
                  <a:moveTo>
                    <a:pt x="0" y="0"/>
                  </a:moveTo>
                  <a:lnTo>
                    <a:pt x="1995432" y="0"/>
                  </a:lnTo>
                  <a:lnTo>
                    <a:pt x="1995432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50145" y="9185467"/>
            <a:ext cx="2071029" cy="9129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69023" y="9185467"/>
            <a:ext cx="976480" cy="97214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b="28058"/>
          <a:stretch>
            <a:fillRect/>
          </a:stretch>
        </p:blipFill>
        <p:spPr>
          <a:xfrm>
            <a:off x="12990537" y="9423020"/>
            <a:ext cx="2243067" cy="635566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0111539" y="3768418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grpSp>
        <p:nvGrpSpPr>
          <p:cNvPr id="23" name="Group 23"/>
          <p:cNvGrpSpPr/>
          <p:nvPr/>
        </p:nvGrpSpPr>
        <p:grpSpPr>
          <a:xfrm>
            <a:off x="10050145" y="2511755"/>
            <a:ext cx="2481468" cy="303852"/>
            <a:chOff x="0" y="0"/>
            <a:chExt cx="1957569" cy="2397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57568" cy="239701"/>
            </a:xfrm>
            <a:custGeom>
              <a:avLst/>
              <a:gdLst/>
              <a:ahLst/>
              <a:cxnLst/>
              <a:rect l="l" t="t" r="r" b="b"/>
              <a:pathLst>
                <a:path w="1957568" h="239701">
                  <a:moveTo>
                    <a:pt x="0" y="0"/>
                  </a:moveTo>
                  <a:lnTo>
                    <a:pt x="1957568" y="0"/>
                  </a:lnTo>
                  <a:lnTo>
                    <a:pt x="1957568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0274758" y="1915130"/>
            <a:ext cx="7009674" cy="38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dirty="0">
                <a:solidFill>
                  <a:srgbClr val="FFFFFF"/>
                </a:solidFill>
                <a:latin typeface="Helvetica Neue LT Pro"/>
              </a:rPr>
              <a:t>Examples of </a:t>
            </a:r>
            <a:r>
              <a:rPr lang="en-US" sz="2350" dirty="0" smtClean="0">
                <a:solidFill>
                  <a:srgbClr val="FFFFFF"/>
                </a:solidFill>
                <a:latin typeface="Helvetica Neue LT Pro"/>
              </a:rPr>
              <a:t>CFO </a:t>
            </a:r>
            <a:r>
              <a:rPr lang="en-US" sz="2350" dirty="0">
                <a:solidFill>
                  <a:srgbClr val="FFFFFF"/>
                </a:solidFill>
                <a:latin typeface="Helvetica Neue LT Pro"/>
              </a:rPr>
              <a:t>Activity Hubs includes: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584610" y="2511755"/>
            <a:ext cx="2397312" cy="290587"/>
            <a:chOff x="0" y="0"/>
            <a:chExt cx="1977509" cy="23970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77509" cy="239701"/>
            </a:xfrm>
            <a:custGeom>
              <a:avLst/>
              <a:gdLst/>
              <a:ahLst/>
              <a:cxnLst/>
              <a:rect l="l" t="t" r="r" b="b"/>
              <a:pathLst>
                <a:path w="1977509" h="239701">
                  <a:moveTo>
                    <a:pt x="0" y="0"/>
                  </a:moveTo>
                  <a:lnTo>
                    <a:pt x="1977509" y="0"/>
                  </a:lnTo>
                  <a:lnTo>
                    <a:pt x="1977509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5211930" y="3959308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ISO2 - A supported pathway into accredited programmes, e.g. Thinking skills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CBT programme to address the way offenders think and their behaviour associated with offending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10118232" y="4654430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>
            <a:off x="10124925" y="5639693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31" name="AutoShape 31"/>
          <p:cNvSpPr/>
          <p:nvPr/>
        </p:nvSpPr>
        <p:spPr>
          <a:xfrm>
            <a:off x="10131618" y="6649224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grpSp>
        <p:nvGrpSpPr>
          <p:cNvPr id="32" name="Group 32"/>
          <p:cNvGrpSpPr/>
          <p:nvPr/>
        </p:nvGrpSpPr>
        <p:grpSpPr>
          <a:xfrm>
            <a:off x="9923771" y="8065197"/>
            <a:ext cx="7796114" cy="568386"/>
            <a:chOff x="0" y="0"/>
            <a:chExt cx="6095496" cy="444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095496" cy="444400"/>
            </a:xfrm>
            <a:custGeom>
              <a:avLst/>
              <a:gdLst/>
              <a:ahLst/>
              <a:cxnLst/>
              <a:rect l="l" t="t" r="r" b="b"/>
              <a:pathLst>
                <a:path w="6095496" h="444400">
                  <a:moveTo>
                    <a:pt x="0" y="0"/>
                  </a:moveTo>
                  <a:lnTo>
                    <a:pt x="6095496" y="0"/>
                  </a:lnTo>
                  <a:lnTo>
                    <a:pt x="6095496" y="444400"/>
                  </a:lnTo>
                  <a:lnTo>
                    <a:pt x="0" y="44440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7"/>
          <a:srcRect b="26121"/>
          <a:stretch>
            <a:fillRect/>
          </a:stretch>
        </p:blipFill>
        <p:spPr>
          <a:xfrm>
            <a:off x="965568" y="1510627"/>
            <a:ext cx="1877581" cy="54632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5454" y="2976009"/>
            <a:ext cx="508904" cy="508904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 rot="20845">
            <a:off x="421177" y="5404046"/>
            <a:ext cx="3927003" cy="0"/>
          </a:xfrm>
          <a:prstGeom prst="line">
            <a:avLst/>
          </a:prstGeom>
          <a:ln w="47625" cap="rnd">
            <a:solidFill>
              <a:srgbClr val="FFFEFF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743775" y="2989580"/>
            <a:ext cx="508904" cy="508904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4897880" y="5427859"/>
            <a:ext cx="3888838" cy="0"/>
          </a:xfrm>
          <a:prstGeom prst="line">
            <a:avLst/>
          </a:prstGeom>
          <a:ln w="47625" cap="rnd">
            <a:solidFill>
              <a:srgbClr val="FFFE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3286162" y="106680"/>
            <a:ext cx="1294443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 dirty="0">
                <a:solidFill>
                  <a:srgbClr val="FFFFFF"/>
                </a:solidFill>
                <a:latin typeface="Helvetica Neue LT Pro"/>
              </a:rPr>
              <a:t>CFO and CRS Provision - Kent, Surrey &amp; Sussex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394694" y="1463002"/>
            <a:ext cx="7009674" cy="22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All activities aim to complement CRS services and will not duplicate existing services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18232" y="2528144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SL2 - Human Citizenship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626187" y="2535008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SL3 - Community &amp; Social Factors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208583" y="4820274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SL4 Interventions &amp; Services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114886" y="2826172"/>
            <a:ext cx="2320187" cy="28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HC01 - Feelings of hope and self-efficacy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Exploring offending behaviours and triggers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661735" y="2826172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CS01 - Strong ties to family and pro-social personal support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Helping build family ties and pro-social identities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208583" y="2826172"/>
            <a:ext cx="2320187" cy="9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ISO1 - A supported pathway into accredited programmes, e.g. Relationships 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Accredited programmes targeted at individuals with higher risk scores to develop skills such as emotional regulation and problem solving, for example; Building Better Relationships (BBR)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114886" y="3983121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HC02 - A future focus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Motivational interviewing techniques, to co-produce plans and empower individuals with personal agency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661735" y="3983121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CS02 - Relationship coaching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1-2-1 relationship coaching delivered by a family specialist provider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205237" y="2535008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SL4 - Interventions &amp; Services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111539" y="4853259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HC03 - A sense of new and pro-social identity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Builds on successes in sports or arts engagement (HC05/06/10) with practical, classroom activity to develop empathy/help participants maximise their potential to live crime-free lives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658388" y="4853259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CS07 - Life skills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Providing core skills training such as; communication and reliability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084182" y="4834879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ISO3 - A supported pathway into accredited programmes, e.g. Victim-offender conferencing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For violent and acquisitive offenders with an identifiable victim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0118232" y="5838522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HC04 - Doing good, to be good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 way to engage some older participants or those with long term health conditions for whom employment is not within immediate reach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665081" y="5838522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CS014 - Debt advice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Support workers will deliver sessions tailored to individual needs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5225316" y="6806352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ISO5 - A supported pathway into accredited programmes, e.g. Substance misuse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Utilising specialist partners to deliver a wide range of substance misuse programmes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0124925" y="6848054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HC05 - Arts and crafts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HC06 - Sports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HC08 - Drama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HC09 - Media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HC10 - Music and dance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671774" y="6848054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CS15 - Practical support to access services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Assistance with logistical problems which prevent mainstream provision e.g. securing ID, opening a bank account.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030899" y="8035383"/>
            <a:ext cx="2481468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0"/>
              </a:lnSpc>
            </a:pPr>
            <a:r>
              <a:rPr lang="en-US" sz="2650">
                <a:solidFill>
                  <a:srgbClr val="FFFFFF"/>
                </a:solidFill>
                <a:latin typeface="Helvetica Neue LT Pro"/>
              </a:rPr>
              <a:t>Referral form: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70414" y="9354381"/>
            <a:ext cx="3527711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FFFFFF"/>
                </a:solidFill>
                <a:latin typeface="Helvetica Neue LT Std"/>
              </a:rPr>
              <a:t>CFO3 is based in 15 custodial locations; Aylesbury, Bronzefield, Bullingdon, Cookham Wood, Downview, East Sutton Park, Elmley, Ford, Grendon, Rochester, Send, Spring Hill, Standford Hill, Swaleside, Woodhill &amp; co-located in majority of Probation sites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21213" y="5692778"/>
            <a:ext cx="3859773" cy="303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Our service includes, but </a:t>
            </a:r>
            <a:r>
              <a:rPr lang="en-US" sz="1200" dirty="0" smtClean="0">
                <a:solidFill>
                  <a:srgbClr val="FFFEFF"/>
                </a:solidFill>
                <a:latin typeface="HelveticaNeue LT 45 Light"/>
              </a:rPr>
              <a:t>is </a:t>
            </a: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not limited to: 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Core activities - support with ID, CV and Disclosure statements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Life skills - including financial, </a:t>
            </a:r>
            <a:r>
              <a:rPr lang="en-US" sz="1200" dirty="0" err="1">
                <a:solidFill>
                  <a:srgbClr val="FFFEFF"/>
                </a:solidFill>
                <a:latin typeface="HelveticaNeue LT 45 Light"/>
              </a:rPr>
              <a:t>organisational</a:t>
            </a: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, coping and communication skills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 err="1">
                <a:solidFill>
                  <a:srgbClr val="FFFEFF"/>
                </a:solidFill>
                <a:latin typeface="HelveticaNeue LT 45 Light"/>
              </a:rPr>
              <a:t>Labour</a:t>
            </a: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 market supportive measures - interview skills, mentoring, self-employment, advice and conflict </a:t>
            </a:r>
            <a:r>
              <a:rPr lang="en-US" sz="1200" dirty="0" smtClean="0">
                <a:solidFill>
                  <a:srgbClr val="FFFEFF"/>
                </a:solidFill>
                <a:latin typeface="HelveticaNeue LT 45 Light"/>
              </a:rPr>
              <a:t>resolution, job brokerage</a:t>
            </a: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Support tailored to each individual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363975" y="2235287"/>
            <a:ext cx="3984169" cy="59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CFO3 offers through the gate service with a focus on preparing for employment  and release in custody, followed by training and employment.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195688" y="3095417"/>
            <a:ext cx="1289451" cy="25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EFF"/>
                </a:solidFill>
                <a:latin typeface="Helvetica Neue LT Pro"/>
              </a:rPr>
              <a:t>Eligibility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70414" y="3856893"/>
            <a:ext cx="381057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People on Probation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Those </a:t>
            </a:r>
            <a:r>
              <a:rPr lang="en-US" sz="1200" dirty="0" smtClean="0">
                <a:solidFill>
                  <a:srgbClr val="FFFFFF"/>
                </a:solidFill>
                <a:latin typeface="Helvetica Neue LT Std"/>
              </a:rPr>
              <a:t>serving </a:t>
            </a: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a custodial sentence (within 3 years of </a:t>
            </a:r>
            <a:r>
              <a:rPr lang="en-US" sz="1200" dirty="0" smtClean="0">
                <a:solidFill>
                  <a:srgbClr val="FFFFFF"/>
                </a:solidFill>
                <a:latin typeface="Helvetica Neue LT Std"/>
              </a:rPr>
              <a:t>earliest potential </a:t>
            </a: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release date)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Emphasis is placed on females, ethnic minorities, 50+ and those with a disability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Not already in paid employment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939389" y="9647751"/>
            <a:ext cx="3652429" cy="16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FFFFFF"/>
                </a:solidFill>
                <a:latin typeface="Helvetica Neue LT Std"/>
              </a:rPr>
              <a:t>CFO Activity Hubs can be found at: Chatham, Hastings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897880" y="5692778"/>
            <a:ext cx="3888838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CFO Activity Hubs offers a safe space for participants to spend their time. Delivery can include: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A safe space to engage in a range of activities including sports, media and arts, or simply just pop in for tea or coffee</a:t>
            </a:r>
          </a:p>
          <a:p>
            <a:pPr marL="129540" lvl="1">
              <a:lnSpc>
                <a:spcPts val="1679"/>
              </a:lnSpc>
            </a:pPr>
            <a:endParaRPr lang="en-US" sz="1200" dirty="0" smtClean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latin typeface="HelveticaNeue LT 45 Light"/>
              </a:rPr>
              <a:t>Practical 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support packages tailored to each individual; accommodation, finance and debt, relationships, attitudes and </a:t>
            </a:r>
            <a:r>
              <a:rPr lang="en-US" sz="1200" dirty="0" err="1">
                <a:solidFill>
                  <a:srgbClr val="FFFFFF"/>
                </a:solidFill>
                <a:latin typeface="HelveticaNeue LT 45 Light"/>
              </a:rPr>
              <a:t>behaviours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, education, employment and substance misuse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Citizenship and mentoring built into every 'package' of support which complements Probation Practitioner arrangements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865986" y="2211157"/>
            <a:ext cx="401075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FFFFFF"/>
                </a:solidFill>
                <a:latin typeface="Helvetica Neue LT Pro"/>
              </a:rPr>
              <a:t>CFO Activity Hubs offers support for those that are not successfully engaging with statutory activities or those </a:t>
            </a:r>
            <a:r>
              <a:rPr lang="en-US" sz="1100" dirty="0" smtClean="0">
                <a:solidFill>
                  <a:srgbClr val="FFFFFF"/>
                </a:solidFill>
                <a:latin typeface="Helvetica Neue LT Pro"/>
              </a:rPr>
              <a:t> for whom </a:t>
            </a:r>
            <a:r>
              <a:rPr lang="en-US" sz="1100" dirty="0">
                <a:solidFill>
                  <a:srgbClr val="FFFFFF"/>
                </a:solidFill>
                <a:latin typeface="Helvetica Neue LT Pro"/>
              </a:rPr>
              <a:t>additional support would be beneficial.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672355" y="3095417"/>
            <a:ext cx="1289451" cy="25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EFF"/>
                </a:solidFill>
                <a:latin typeface="Helvetica Neue LT Pro"/>
              </a:rPr>
              <a:t>Eligibility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65986" y="3808084"/>
            <a:ext cx="4010756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Helvetica Neue LT Std"/>
              </a:rPr>
              <a:t>People on Probation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Helvetica Neue LT Std"/>
              </a:rPr>
              <a:t>Not already in paid employment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Helvetica Neue LT Std"/>
              </a:rPr>
              <a:t>Able to provide details of their Probation Practitioner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Helvetica Neue LT Std"/>
              </a:rPr>
              <a:t>Emphasis is placed on females, ethnic minorities, 50+ and those with a disability</a:t>
            </a: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49906" y="8549098"/>
            <a:ext cx="1120947" cy="747298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13"/>
          <a:srcRect t="28454" b="28181"/>
          <a:stretch>
            <a:fillRect/>
          </a:stretch>
        </p:blipFill>
        <p:spPr>
          <a:xfrm>
            <a:off x="5589317" y="8817048"/>
            <a:ext cx="2166076" cy="626189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5243035" y="5721597"/>
            <a:ext cx="2320187" cy="9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"/>
              </a:lnSpc>
              <a:spcBef>
                <a:spcPct val="0"/>
              </a:spcBef>
            </a:pPr>
            <a:r>
              <a:rPr lang="en-US" sz="800" u="none">
                <a:solidFill>
                  <a:srgbClr val="171615"/>
                </a:solidFill>
                <a:latin typeface="Helvetica Neue LT Std"/>
              </a:rPr>
              <a:t>ISO4 - A supported pathway into indirect restorative justice</a:t>
            </a:r>
          </a:p>
          <a:p>
            <a:pPr marL="0" lvl="0" indent="0" algn="l">
              <a:lnSpc>
                <a:spcPts val="1120"/>
              </a:lnSpc>
              <a:spcBef>
                <a:spcPct val="0"/>
              </a:spcBef>
            </a:pPr>
            <a:r>
              <a:rPr lang="en-US" sz="800" u="none">
                <a:solidFill>
                  <a:srgbClr val="494F56"/>
                </a:solidFill>
                <a:latin typeface="Helvetica Neue LT Std"/>
              </a:rPr>
              <a:t>Preparatory programme for participants to develop their understanding of restorative justice processes and approaches through group delivery and individual sessions</a:t>
            </a:r>
          </a:p>
          <a:p>
            <a:pPr marL="0" lvl="0" indent="0" algn="l">
              <a:lnSpc>
                <a:spcPts val="1120"/>
              </a:lnSpc>
              <a:spcBef>
                <a:spcPct val="0"/>
              </a:spcBef>
            </a:pPr>
            <a:endParaRPr lang="en-US" sz="800" u="none">
              <a:solidFill>
                <a:srgbClr val="494F56"/>
              </a:solidFill>
              <a:latin typeface="Helvetica Neue LT Std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74579"/>
              </p:ext>
            </p:extLst>
          </p:nvPr>
        </p:nvGraphicFramePr>
        <p:xfrm>
          <a:off x="12431726" y="8060543"/>
          <a:ext cx="85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showAsIcon="1" r:id="rId15" imgW="1227240" imgH="794160" progId="Word.Document.12">
                  <p:embed/>
                </p:oleObj>
              </mc:Choice>
              <mc:Fallback>
                <p:oleObj name="Document" showAsIcon="1" r:id="rId15" imgW="1227240" imgH="7941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1726" y="8060543"/>
                        <a:ext cx="8572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45054"/>
              </p:ext>
            </p:extLst>
          </p:nvPr>
        </p:nvGraphicFramePr>
        <p:xfrm>
          <a:off x="15075805" y="8060543"/>
          <a:ext cx="85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showAsIcon="1" r:id="rId18" imgW="1227240" imgH="794160" progId="Word.Document.12">
                  <p:embed/>
                </p:oleObj>
              </mc:Choice>
              <mc:Fallback>
                <p:oleObj name="Document" showAsIcon="1" r:id="rId18" imgW="1227240" imgH="7941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5805" y="8060543"/>
                        <a:ext cx="8572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2777118" y="12957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Helvetica Neue LT Pro" panose="020B0604020202020204" charset="0"/>
              </a:rPr>
              <a:t>3</a:t>
            </a:r>
            <a:endParaRPr lang="en-US" sz="5400" b="1" cap="none" spc="0" dirty="0">
              <a:ln w="0"/>
              <a:solidFill>
                <a:schemeClr val="bg1"/>
              </a:solidFill>
              <a:latin typeface="Helvetica Neue LT Pro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98101" cy="1028700"/>
            <a:chOff x="0" y="0"/>
            <a:chExt cx="6189728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728" cy="347980"/>
            </a:xfrm>
            <a:custGeom>
              <a:avLst/>
              <a:gdLst/>
              <a:ahLst/>
              <a:cxnLst/>
              <a:rect l="l" t="t" r="r" b="b"/>
              <a:pathLst>
                <a:path w="6189728" h="347980">
                  <a:moveTo>
                    <a:pt x="0" y="0"/>
                  </a:moveTo>
                  <a:lnTo>
                    <a:pt x="6189728" y="0"/>
                  </a:lnTo>
                  <a:lnTo>
                    <a:pt x="6189728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763" y="8425297"/>
            <a:ext cx="1887386" cy="832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36961" y="8425297"/>
            <a:ext cx="836722" cy="833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28058"/>
          <a:stretch>
            <a:fillRect/>
          </a:stretch>
        </p:blipFill>
        <p:spPr>
          <a:xfrm>
            <a:off x="15569464" y="9423624"/>
            <a:ext cx="2243067" cy="63556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0754" y="8603039"/>
            <a:ext cx="7326560" cy="1566852"/>
            <a:chOff x="0" y="0"/>
            <a:chExt cx="5256981" cy="112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56981" cy="1124253"/>
            </a:xfrm>
            <a:custGeom>
              <a:avLst/>
              <a:gdLst/>
              <a:ahLst/>
              <a:cxnLst/>
              <a:rect l="l" t="t" r="r" b="b"/>
              <a:pathLst>
                <a:path w="5256981" h="1124253">
                  <a:moveTo>
                    <a:pt x="0" y="0"/>
                  </a:moveTo>
                  <a:lnTo>
                    <a:pt x="0" y="1124253"/>
                  </a:lnTo>
                  <a:lnTo>
                    <a:pt x="5256981" y="1124253"/>
                  </a:lnTo>
                  <a:lnTo>
                    <a:pt x="5256981" y="0"/>
                  </a:lnTo>
                  <a:lnTo>
                    <a:pt x="0" y="0"/>
                  </a:lnTo>
                  <a:close/>
                  <a:moveTo>
                    <a:pt x="5196021" y="1063293"/>
                  </a:moveTo>
                  <a:lnTo>
                    <a:pt x="59690" y="1063293"/>
                  </a:lnTo>
                  <a:lnTo>
                    <a:pt x="59690" y="59690"/>
                  </a:lnTo>
                  <a:lnTo>
                    <a:pt x="5196021" y="59690"/>
                  </a:lnTo>
                  <a:lnTo>
                    <a:pt x="5196021" y="1063293"/>
                  </a:lnTo>
                  <a:close/>
                </a:path>
              </a:pathLst>
            </a:custGeom>
            <a:solidFill>
              <a:srgbClr val="494F56">
                <a:alpha val="9882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08373" y="8587099"/>
            <a:ext cx="7328941" cy="239870"/>
            <a:chOff x="0" y="0"/>
            <a:chExt cx="4656403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6403" cy="152400"/>
            </a:xfrm>
            <a:custGeom>
              <a:avLst/>
              <a:gdLst/>
              <a:ahLst/>
              <a:cxnLst/>
              <a:rect l="l" t="t" r="r" b="b"/>
              <a:pathLst>
                <a:path w="4656403" h="152400">
                  <a:moveTo>
                    <a:pt x="0" y="0"/>
                  </a:moveTo>
                  <a:lnTo>
                    <a:pt x="4656403" y="0"/>
                  </a:lnTo>
                  <a:lnTo>
                    <a:pt x="465640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05DC1">
                <a:alpha val="9882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54601" y="9634827"/>
            <a:ext cx="333678" cy="3336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7118" y="8957897"/>
            <a:ext cx="449022" cy="5426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158056" y="8939706"/>
            <a:ext cx="330224" cy="3302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0200" y="8924177"/>
            <a:ext cx="332938" cy="23971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7572258" y="1358952"/>
            <a:ext cx="3163685" cy="507636"/>
            <a:chOff x="0" y="0"/>
            <a:chExt cx="1913890" cy="3070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307097"/>
            </a:xfrm>
            <a:custGeom>
              <a:avLst/>
              <a:gdLst/>
              <a:ahLst/>
              <a:cxnLst/>
              <a:rect l="l" t="t" r="r" b="b"/>
              <a:pathLst>
                <a:path w="1913890" h="307097">
                  <a:moveTo>
                    <a:pt x="0" y="0"/>
                  </a:moveTo>
                  <a:lnTo>
                    <a:pt x="1913890" y="0"/>
                  </a:lnTo>
                  <a:lnTo>
                    <a:pt x="1913890" y="307097"/>
                  </a:lnTo>
                  <a:lnTo>
                    <a:pt x="0" y="307097"/>
                  </a:lnTo>
                  <a:close/>
                </a:path>
              </a:pathLst>
            </a:custGeom>
            <a:solidFill>
              <a:srgbClr val="E13219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957458" y="2895772"/>
            <a:ext cx="3008920" cy="181663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3880075" y="5739484"/>
            <a:ext cx="3163685" cy="985447"/>
            <a:chOff x="0" y="0"/>
            <a:chExt cx="1913890" cy="5961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596152"/>
            </a:xfrm>
            <a:custGeom>
              <a:avLst/>
              <a:gdLst/>
              <a:ahLst/>
              <a:cxnLst/>
              <a:rect l="l" t="t" r="r" b="b"/>
              <a:pathLst>
                <a:path w="1913890" h="596152">
                  <a:moveTo>
                    <a:pt x="0" y="0"/>
                  </a:moveTo>
                  <a:lnTo>
                    <a:pt x="1913890" y="0"/>
                  </a:lnTo>
                  <a:lnTo>
                    <a:pt x="1913890" y="596152"/>
                  </a:lnTo>
                  <a:lnTo>
                    <a:pt x="0" y="596152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5400000">
            <a:off x="15327211" y="5287367"/>
            <a:ext cx="269414" cy="47895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554786" y="2638814"/>
            <a:ext cx="3198630" cy="1062428"/>
            <a:chOff x="0" y="0"/>
            <a:chExt cx="2764057" cy="9180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554786" y="4337379"/>
            <a:ext cx="3198630" cy="1062428"/>
            <a:chOff x="0" y="0"/>
            <a:chExt cx="2764057" cy="9180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554786" y="6033308"/>
            <a:ext cx="3198630" cy="1062428"/>
            <a:chOff x="0" y="0"/>
            <a:chExt cx="2764057" cy="9180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78194" y="2819128"/>
            <a:ext cx="3283488" cy="3281813"/>
            <a:chOff x="0" y="0"/>
            <a:chExt cx="2489200" cy="2487930"/>
          </a:xfrm>
        </p:grpSpPr>
        <p:sp>
          <p:nvSpPr>
            <p:cNvPr id="28" name="Freeform 28"/>
            <p:cNvSpPr/>
            <p:nvPr/>
          </p:nvSpPr>
          <p:spPr>
            <a:xfrm>
              <a:off x="-1270" y="-1270"/>
              <a:ext cx="2493010" cy="2491740"/>
            </a:xfrm>
            <a:custGeom>
              <a:avLst/>
              <a:gdLst/>
              <a:ahLst/>
              <a:cxnLst/>
              <a:rect l="l" t="t" r="r" b="b"/>
              <a:pathLst>
                <a:path w="2493010" h="2491740">
                  <a:moveTo>
                    <a:pt x="2327910" y="904240"/>
                  </a:moveTo>
                  <a:cubicBezTo>
                    <a:pt x="2311400" y="773430"/>
                    <a:pt x="2336800" y="645160"/>
                    <a:pt x="2401570" y="530860"/>
                  </a:cubicBezTo>
                  <a:cubicBezTo>
                    <a:pt x="2459990" y="430530"/>
                    <a:pt x="2461260" y="306070"/>
                    <a:pt x="2402840" y="207010"/>
                  </a:cubicBezTo>
                  <a:cubicBezTo>
                    <a:pt x="2313940" y="53340"/>
                    <a:pt x="2117090" y="0"/>
                    <a:pt x="1963420" y="88900"/>
                  </a:cubicBezTo>
                  <a:cubicBezTo>
                    <a:pt x="1850390" y="153670"/>
                    <a:pt x="1722120" y="180340"/>
                    <a:pt x="1592580" y="165100"/>
                  </a:cubicBezTo>
                  <a:cubicBezTo>
                    <a:pt x="1463040" y="149860"/>
                    <a:pt x="1343660" y="93980"/>
                    <a:pt x="1249680" y="3810"/>
                  </a:cubicBezTo>
                  <a:lnTo>
                    <a:pt x="1248410" y="1270"/>
                  </a:lnTo>
                  <a:lnTo>
                    <a:pt x="1243330" y="1270"/>
                  </a:lnTo>
                  <a:lnTo>
                    <a:pt x="1240790" y="3810"/>
                  </a:lnTo>
                  <a:cubicBezTo>
                    <a:pt x="1148080" y="91440"/>
                    <a:pt x="1026160" y="148590"/>
                    <a:pt x="897890" y="165100"/>
                  </a:cubicBezTo>
                  <a:cubicBezTo>
                    <a:pt x="768350" y="180340"/>
                    <a:pt x="637540" y="153670"/>
                    <a:pt x="527050" y="88900"/>
                  </a:cubicBezTo>
                  <a:cubicBezTo>
                    <a:pt x="452120" y="45720"/>
                    <a:pt x="365760" y="34290"/>
                    <a:pt x="283210" y="57150"/>
                  </a:cubicBezTo>
                  <a:cubicBezTo>
                    <a:pt x="200660" y="78740"/>
                    <a:pt x="130810" y="132080"/>
                    <a:pt x="87630" y="207010"/>
                  </a:cubicBezTo>
                  <a:cubicBezTo>
                    <a:pt x="30480" y="306070"/>
                    <a:pt x="30480" y="430530"/>
                    <a:pt x="88900" y="529590"/>
                  </a:cubicBezTo>
                  <a:cubicBezTo>
                    <a:pt x="153670" y="643890"/>
                    <a:pt x="180340" y="773430"/>
                    <a:pt x="162560" y="902970"/>
                  </a:cubicBezTo>
                  <a:cubicBezTo>
                    <a:pt x="147320" y="1029970"/>
                    <a:pt x="90170" y="1149350"/>
                    <a:pt x="3810" y="1240790"/>
                  </a:cubicBezTo>
                  <a:lnTo>
                    <a:pt x="1270" y="1243330"/>
                  </a:lnTo>
                  <a:lnTo>
                    <a:pt x="1270" y="1248410"/>
                  </a:lnTo>
                  <a:lnTo>
                    <a:pt x="3810" y="1250950"/>
                  </a:lnTo>
                  <a:cubicBezTo>
                    <a:pt x="91440" y="1343660"/>
                    <a:pt x="148590" y="1465580"/>
                    <a:pt x="165100" y="1593850"/>
                  </a:cubicBezTo>
                  <a:cubicBezTo>
                    <a:pt x="180340" y="1723390"/>
                    <a:pt x="153670" y="1854200"/>
                    <a:pt x="88900" y="1964690"/>
                  </a:cubicBezTo>
                  <a:cubicBezTo>
                    <a:pt x="0" y="2118360"/>
                    <a:pt x="53340" y="2315210"/>
                    <a:pt x="207010" y="2404110"/>
                  </a:cubicBezTo>
                  <a:cubicBezTo>
                    <a:pt x="307340" y="2461260"/>
                    <a:pt x="431800" y="2461260"/>
                    <a:pt x="530860" y="2402840"/>
                  </a:cubicBezTo>
                  <a:cubicBezTo>
                    <a:pt x="645160" y="2338070"/>
                    <a:pt x="774700" y="2311400"/>
                    <a:pt x="904240" y="2329180"/>
                  </a:cubicBezTo>
                  <a:cubicBezTo>
                    <a:pt x="1029970" y="2345690"/>
                    <a:pt x="1150620" y="2402840"/>
                    <a:pt x="1242060" y="2489200"/>
                  </a:cubicBezTo>
                  <a:lnTo>
                    <a:pt x="1244600" y="2491740"/>
                  </a:lnTo>
                  <a:lnTo>
                    <a:pt x="1249680" y="2491740"/>
                  </a:lnTo>
                  <a:lnTo>
                    <a:pt x="1252220" y="2490470"/>
                  </a:lnTo>
                  <a:cubicBezTo>
                    <a:pt x="1344930" y="2402840"/>
                    <a:pt x="1466850" y="2345690"/>
                    <a:pt x="1595120" y="2329180"/>
                  </a:cubicBezTo>
                  <a:cubicBezTo>
                    <a:pt x="1724660" y="2313940"/>
                    <a:pt x="1855470" y="2340610"/>
                    <a:pt x="1965960" y="2405380"/>
                  </a:cubicBezTo>
                  <a:cubicBezTo>
                    <a:pt x="2016760" y="2434590"/>
                    <a:pt x="2071370" y="2448560"/>
                    <a:pt x="2125980" y="2448560"/>
                  </a:cubicBezTo>
                  <a:cubicBezTo>
                    <a:pt x="2237740" y="2448560"/>
                    <a:pt x="2345690" y="2391410"/>
                    <a:pt x="2405380" y="2287270"/>
                  </a:cubicBezTo>
                  <a:cubicBezTo>
                    <a:pt x="2462530" y="2186940"/>
                    <a:pt x="2462530" y="2062480"/>
                    <a:pt x="2404110" y="1963420"/>
                  </a:cubicBezTo>
                  <a:cubicBezTo>
                    <a:pt x="2339340" y="1849120"/>
                    <a:pt x="2312670" y="1719580"/>
                    <a:pt x="2330450" y="1590040"/>
                  </a:cubicBezTo>
                  <a:cubicBezTo>
                    <a:pt x="2346960" y="1464310"/>
                    <a:pt x="2404110" y="1343660"/>
                    <a:pt x="2490470" y="1252220"/>
                  </a:cubicBezTo>
                  <a:lnTo>
                    <a:pt x="2493010" y="1249680"/>
                  </a:lnTo>
                  <a:lnTo>
                    <a:pt x="2493010" y="1244600"/>
                  </a:lnTo>
                  <a:lnTo>
                    <a:pt x="2490470" y="1242060"/>
                  </a:lnTo>
                  <a:cubicBezTo>
                    <a:pt x="2400300" y="1149350"/>
                    <a:pt x="2343150" y="1029970"/>
                    <a:pt x="2327910" y="904240"/>
                  </a:cubicBezTo>
                  <a:lnTo>
                    <a:pt x="2327910" y="90424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774559" y="106680"/>
            <a:ext cx="10759083" cy="79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>
                <a:solidFill>
                  <a:srgbClr val="FFFFFF"/>
                </a:solidFill>
                <a:latin typeface="Helvetica Neue LT Pro"/>
              </a:rPr>
              <a:t>Commissioned Rehabilitative Services- CRS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58677" y="8583989"/>
            <a:ext cx="6438804" cy="153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Accommodation, Personal Well-being Services (Social Inclusion element) and Women’s Services can be referred to as an in-reach/pre-release intervention.</a:t>
            </a:r>
          </a:p>
          <a:p>
            <a:pPr>
              <a:lnSpc>
                <a:spcPts val="1399"/>
              </a:lnSpc>
            </a:pPr>
            <a:endParaRPr lang="en-US" sz="999" spc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ETE services are Community based but a referral can be made pre-release in preparation for release. </a:t>
            </a: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Referral Mechanism: Probation Practitioners to refer via the Refer and Monitor (R&amp;M) System. HMPPS Digital Services - Sign-in (justice.gov.uk)   </a:t>
            </a:r>
          </a:p>
          <a:p>
            <a:pPr>
              <a:lnSpc>
                <a:spcPts val="1399"/>
              </a:lnSpc>
            </a:pPr>
            <a:endParaRPr lang="en-US" sz="999" spc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Training on CRS and R&amp;M is completed via My Learning: Course: CRS for PSO, PO, SPO and CRS champions (mydevelopment.org.uk) CRS admin (mydevelopment.org.uk)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58328" y="8598826"/>
            <a:ext cx="1032463" cy="2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Helvetica Neue LT Pro"/>
              </a:rPr>
              <a:t>CRS Providers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69109" y="9632623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8"/>
              </a:lnSpc>
              <a:spcBef>
                <a:spcPct val="0"/>
              </a:spcBef>
            </a:pPr>
            <a:r>
              <a:rPr lang="en-US" sz="848" u="none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Accomodation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9109" y="8909359"/>
            <a:ext cx="1814160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Education, Training &amp; Employment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595" y="883093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Women's Services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69109" y="9747588"/>
            <a:ext cx="1631596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Seetec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98595" y="8941216"/>
            <a:ext cx="1893970" cy="53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Kent: Advance Charity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Surrey: Women in Prison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Sussex: Brighton Women's Centre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9109" y="9075384"/>
            <a:ext cx="1542805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Seetec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75395" y="890935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Personal Wellbeing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75395" y="9019635"/>
            <a:ext cx="1584604" cy="53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Kent: Seetec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Surrey: The Forward Trust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Sussex: The Forward Trust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25176" y="1402267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EFF"/>
                </a:solidFill>
                <a:latin typeface="Helvetica Neue LT Pro"/>
              </a:rPr>
              <a:t>ETE support identified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584228" y="3436425"/>
            <a:ext cx="1755380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05DC1"/>
                </a:solidFill>
                <a:latin typeface="Helvetica Neue LT Pro"/>
              </a:rPr>
              <a:t>Refer to CRS Provider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064257" y="5771515"/>
            <a:ext cx="2795323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CRS can refer onto CFO as part of </a:t>
            </a:r>
            <a:r>
              <a:rPr lang="en-US" sz="1600" smtClean="0">
                <a:solidFill>
                  <a:srgbClr val="FFFFFF"/>
                </a:solidFill>
                <a:latin typeface="Helvetica Neue LT Pro"/>
              </a:rPr>
              <a:t>their action </a:t>
            </a:r>
            <a:r>
              <a:rPr lang="en-US" sz="1600">
                <a:solidFill>
                  <a:srgbClr val="FFFFFF"/>
                </a:solidFill>
                <a:latin typeface="Helvetica Neue LT Pro"/>
              </a:rPr>
              <a:t>plan with the </a:t>
            </a:r>
            <a:r>
              <a:rPr lang="en-US" sz="1600" dirty="0" err="1">
                <a:solidFill>
                  <a:srgbClr val="FFFFFF"/>
                </a:solidFill>
                <a:latin typeface="Helvetica Neue LT Pro"/>
              </a:rPr>
              <a:t>PoP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25176" y="2959525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Need related to offending?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25176" y="4658091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Enforceable appointment?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25458" y="6071842"/>
            <a:ext cx="262234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Allocated RAR Days / License condition as High Priority Need?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8801" y="3183890"/>
            <a:ext cx="2795323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CFO3 provider as per existing processes 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OR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 Activity Hubs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8801" y="4894299"/>
            <a:ext cx="2795323" cy="93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Helvetica Neue LT Pro"/>
              </a:rPr>
              <a:t>(available for wraparound support &amp; some specialist activities including; arts &amp; crafts, dance and mindfulness.) </a:t>
            </a:r>
          </a:p>
        </p:txBody>
      </p:sp>
      <p:sp>
        <p:nvSpPr>
          <p:cNvPr id="48" name="AutoShape 48"/>
          <p:cNvSpPr/>
          <p:nvPr/>
        </p:nvSpPr>
        <p:spPr>
          <a:xfrm rot="5400000">
            <a:off x="15065118" y="5202162"/>
            <a:ext cx="793599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2285231" y="6225225"/>
            <a:ext cx="269414" cy="478958"/>
          </a:xfrm>
          <a:prstGeom prst="rect">
            <a:avLst/>
          </a:prstGeom>
        </p:spPr>
      </p:pic>
      <p:sp>
        <p:nvSpPr>
          <p:cNvPr id="50" name="AutoShape 50"/>
          <p:cNvSpPr/>
          <p:nvPr/>
        </p:nvSpPr>
        <p:spPr>
          <a:xfrm rot="-5400000">
            <a:off x="1763115" y="6963007"/>
            <a:ext cx="131364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10800000">
            <a:off x="2396125" y="7643642"/>
            <a:ext cx="1308960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5400000">
            <a:off x="15022902" y="7228439"/>
            <a:ext cx="878031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-10800000">
            <a:off x="4290791" y="3465000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10800000">
            <a:off x="4290791" y="4844781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10800000">
            <a:off x="4736911" y="6626225"/>
            <a:ext cx="2723088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5376280">
            <a:off x="4345766" y="6208395"/>
            <a:ext cx="835680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4372047" y="5832829"/>
            <a:ext cx="418254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37340" y="5617162"/>
            <a:ext cx="269414" cy="47895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06775" y="4605302"/>
            <a:ext cx="269414" cy="47895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06775" y="3249334"/>
            <a:ext cx="269414" cy="478958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898617" y="2205264"/>
            <a:ext cx="269414" cy="478958"/>
          </a:xfrm>
          <a:prstGeom prst="rect">
            <a:avLst/>
          </a:prstGeom>
        </p:spPr>
      </p:pic>
      <p:sp>
        <p:nvSpPr>
          <p:cNvPr id="62" name="AutoShape 62"/>
          <p:cNvSpPr/>
          <p:nvPr/>
        </p:nvSpPr>
        <p:spPr>
          <a:xfrm rot="5399999">
            <a:off x="8755977" y="2181684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922429" y="3963194"/>
            <a:ext cx="269414" cy="478958"/>
          </a:xfrm>
          <a:prstGeom prst="rect">
            <a:avLst/>
          </a:prstGeom>
        </p:spPr>
      </p:pic>
      <p:sp>
        <p:nvSpPr>
          <p:cNvPr id="64" name="AutoShape 64"/>
          <p:cNvSpPr/>
          <p:nvPr/>
        </p:nvSpPr>
        <p:spPr>
          <a:xfrm rot="5399999">
            <a:off x="8779790" y="393961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946242" y="5669253"/>
            <a:ext cx="269414" cy="478958"/>
          </a:xfrm>
          <a:prstGeom prst="rect">
            <a:avLst/>
          </a:prstGeom>
        </p:spPr>
      </p:pic>
      <p:sp>
        <p:nvSpPr>
          <p:cNvPr id="66" name="AutoShape 66"/>
          <p:cNvSpPr/>
          <p:nvPr/>
        </p:nvSpPr>
        <p:spPr>
          <a:xfrm rot="5399999">
            <a:off x="8803602" y="564567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TextBox 67"/>
          <p:cNvSpPr txBox="1"/>
          <p:nvPr/>
        </p:nvSpPr>
        <p:spPr>
          <a:xfrm>
            <a:off x="9272803" y="3714115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320428" y="5429220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093415" y="3038832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93415" y="4484370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93415" y="6219717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2" name="AutoShape 72"/>
          <p:cNvSpPr/>
          <p:nvPr/>
        </p:nvSpPr>
        <p:spPr>
          <a:xfrm rot="-10800000">
            <a:off x="10871267" y="6626225"/>
            <a:ext cx="2723088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-5400000">
            <a:off x="12317143" y="5414531"/>
            <a:ext cx="2471456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13529059" y="4240772"/>
            <a:ext cx="418254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3688044" y="4025106"/>
            <a:ext cx="269414" cy="478958"/>
          </a:xfrm>
          <a:prstGeom prst="rect">
            <a:avLst/>
          </a:prstGeom>
        </p:spPr>
      </p:pic>
      <p:sp>
        <p:nvSpPr>
          <p:cNvPr id="76" name="TextBox 76"/>
          <p:cNvSpPr txBox="1"/>
          <p:nvPr/>
        </p:nvSpPr>
        <p:spPr>
          <a:xfrm>
            <a:off x="10931486" y="6219717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05DC1"/>
                </a:solidFill>
                <a:latin typeface="Helvetica Neue LT Pro"/>
              </a:rPr>
              <a:t>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938</Words>
  <Application>Microsoft Office PowerPoint</Application>
  <PresentationFormat>Custom</PresentationFormat>
  <Paragraphs>110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Helvetica Neue LT Pro</vt:lpstr>
      <vt:lpstr>Helvetica Neue LT Std</vt:lpstr>
      <vt:lpstr>HelveticaNeue LT 45 Light Bold</vt:lpstr>
      <vt:lpstr>Arial</vt:lpstr>
      <vt:lpstr>HelveticaNeue LT 45 Light</vt:lpstr>
      <vt:lpstr>Office Theme</vt:lpstr>
      <vt:lpstr>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and CRO Provision Kent Surrey &amp; Sussex - updated</dc:title>
  <dc:creator>Farley, Carly [HMPS]</dc:creator>
  <cp:lastModifiedBy>Dugdale, Kate [NOMS]</cp:lastModifiedBy>
  <cp:revision>8</cp:revision>
  <dcterms:created xsi:type="dcterms:W3CDTF">2006-08-16T00:00:00Z</dcterms:created>
  <dcterms:modified xsi:type="dcterms:W3CDTF">2022-03-10T13:58:59Z</dcterms:modified>
  <dc:identifier>DAE5EzJkcRU</dc:identifier>
</cp:coreProperties>
</file>