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Helvetica Neue LT Pro" panose="020B0604020202020204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Arimo Bold" panose="020B0604020202020204" charset="0"/>
      <p:regular r:id="rId9"/>
    </p:embeddedFont>
    <p:embeddedFont>
      <p:font typeface="Helvetica Neue LT Std" panose="020B0604020202020204" charset="0"/>
      <p:regular r:id="rId10"/>
    </p:embeddedFont>
    <p:embeddedFont>
      <p:font typeface="HelveticaNeue LT 45 Light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9.png"/><Relationship Id="rId18" Type="http://schemas.openxmlformats.org/officeDocument/2006/relationships/image" Target="../media/image16.svg"/><Relationship Id="rId3" Type="http://schemas.openxmlformats.org/officeDocument/2006/relationships/image" Target="../media/image2.png"/><Relationship Id="rId21" Type="http://schemas.openxmlformats.org/officeDocument/2006/relationships/package" Target="../embeddings/Microsoft_Word_Document1.docx"/><Relationship Id="rId7" Type="http://schemas.openxmlformats.org/officeDocument/2006/relationships/image" Target="../media/image6.png"/><Relationship Id="rId12" Type="http://schemas.openxmlformats.org/officeDocument/2006/relationships/image" Target="../media/image10.sv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svg"/><Relationship Id="rId20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10" Type="http://schemas.openxmlformats.org/officeDocument/2006/relationships/image" Target="../media/image8.svg"/><Relationship Id="rId19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12" Type="http://schemas.openxmlformats.org/officeDocument/2006/relationships/image" Target="../media/image2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svg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image" Target="../media/image23.sv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0101" y="0"/>
            <a:ext cx="18298101" cy="1028700"/>
            <a:chOff x="0" y="0"/>
            <a:chExt cx="6189728" cy="3479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218025" y="1347488"/>
            <a:ext cx="4305640" cy="8824418"/>
            <a:chOff x="0" y="0"/>
            <a:chExt cx="1456476" cy="29850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722660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050145" y="9185467"/>
            <a:ext cx="2071029" cy="912969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569023" y="9185467"/>
            <a:ext cx="976480" cy="97214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rcRect b="28058"/>
          <a:stretch>
            <a:fillRect/>
          </a:stretch>
        </p:blipFill>
        <p:spPr>
          <a:xfrm>
            <a:off x="12990537" y="9423020"/>
            <a:ext cx="2243067" cy="635566"/>
          </a:xfrm>
          <a:prstGeom prst="rect">
            <a:avLst/>
          </a:prstGeom>
        </p:spPr>
      </p:pic>
      <p:grpSp>
        <p:nvGrpSpPr>
          <p:cNvPr id="9" name="Group 9"/>
          <p:cNvGrpSpPr/>
          <p:nvPr/>
        </p:nvGrpSpPr>
        <p:grpSpPr>
          <a:xfrm>
            <a:off x="10015659" y="7799489"/>
            <a:ext cx="7796114" cy="1081652"/>
            <a:chOff x="71844" y="101710"/>
            <a:chExt cx="6095496" cy="444400"/>
          </a:xfrm>
        </p:grpSpPr>
        <p:sp>
          <p:nvSpPr>
            <p:cNvPr id="10" name="Freeform 10"/>
            <p:cNvSpPr/>
            <p:nvPr/>
          </p:nvSpPr>
          <p:spPr>
            <a:xfrm>
              <a:off x="71844" y="101710"/>
              <a:ext cx="6095496" cy="444400"/>
            </a:xfrm>
            <a:custGeom>
              <a:avLst/>
              <a:gdLst/>
              <a:ahLst/>
              <a:cxnLst/>
              <a:rect l="l" t="t" r="r" b="b"/>
              <a:pathLst>
                <a:path w="6095496" h="444400">
                  <a:moveTo>
                    <a:pt x="0" y="0"/>
                  </a:moveTo>
                  <a:lnTo>
                    <a:pt x="6095496" y="0"/>
                  </a:lnTo>
                  <a:lnTo>
                    <a:pt x="6095496" y="444400"/>
                  </a:lnTo>
                  <a:lnTo>
                    <a:pt x="0" y="44440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6"/>
          <a:srcRect b="26121"/>
          <a:stretch>
            <a:fillRect/>
          </a:stretch>
        </p:blipFill>
        <p:spPr>
          <a:xfrm>
            <a:off x="965568" y="1510627"/>
            <a:ext cx="1877581" cy="546324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 l="31158" t="27079" r="31152" b="25906"/>
          <a:stretch>
            <a:fillRect/>
          </a:stretch>
        </p:blipFill>
        <p:spPr>
          <a:xfrm>
            <a:off x="2843148" y="1510627"/>
            <a:ext cx="415970" cy="518890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>
            <a:off x="1395454" y="2976009"/>
            <a:ext cx="508904" cy="508904"/>
          </a:xfrm>
          <a:prstGeom prst="rect">
            <a:avLst/>
          </a:prstGeom>
        </p:spPr>
      </p:pic>
      <p:sp>
        <p:nvSpPr>
          <p:cNvPr id="14" name="AutoShape 14"/>
          <p:cNvSpPr/>
          <p:nvPr/>
        </p:nvSpPr>
        <p:spPr>
          <a:xfrm rot="20845">
            <a:off x="421177" y="5404046"/>
            <a:ext cx="3927003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grpSp>
        <p:nvGrpSpPr>
          <p:cNvPr id="15" name="Group 15"/>
          <p:cNvGrpSpPr/>
          <p:nvPr/>
        </p:nvGrpSpPr>
        <p:grpSpPr>
          <a:xfrm>
            <a:off x="4833310" y="1347488"/>
            <a:ext cx="4305640" cy="8824731"/>
            <a:chOff x="0" y="0"/>
            <a:chExt cx="1456476" cy="2985156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456476" cy="2985156"/>
            </a:xfrm>
            <a:custGeom>
              <a:avLst/>
              <a:gdLst/>
              <a:ahLst/>
              <a:cxnLst/>
              <a:rect l="l" t="t" r="r" b="b"/>
              <a:pathLst>
                <a:path w="1456476" h="2985156">
                  <a:moveTo>
                    <a:pt x="0" y="0"/>
                  </a:moveTo>
                  <a:lnTo>
                    <a:pt x="1456476" y="0"/>
                  </a:lnTo>
                  <a:lnTo>
                    <a:pt x="1456476" y="2985156"/>
                  </a:lnTo>
                  <a:lnTo>
                    <a:pt x="0" y="2985156"/>
                  </a:lnTo>
                  <a:close/>
                </a:path>
              </a:pathLst>
            </a:custGeom>
            <a:solidFill>
              <a:srgbClr val="505DC1">
                <a:alpha val="98824"/>
              </a:srgbClr>
            </a:solidFill>
          </p:spPr>
        </p:sp>
      </p:grpSp>
      <p:grpSp>
        <p:nvGrpSpPr>
          <p:cNvPr id="17" name="Group 17"/>
          <p:cNvGrpSpPr/>
          <p:nvPr/>
        </p:nvGrpSpPr>
        <p:grpSpPr>
          <a:xfrm>
            <a:off x="10052526" y="2421052"/>
            <a:ext cx="7326560" cy="5102649"/>
            <a:chOff x="0" y="0"/>
            <a:chExt cx="5256981" cy="3661272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5256981" cy="3661272"/>
            </a:xfrm>
            <a:custGeom>
              <a:avLst/>
              <a:gdLst/>
              <a:ahLst/>
              <a:cxnLst/>
              <a:rect l="l" t="t" r="r" b="b"/>
              <a:pathLst>
                <a:path w="5256981" h="3661272">
                  <a:moveTo>
                    <a:pt x="0" y="0"/>
                  </a:moveTo>
                  <a:lnTo>
                    <a:pt x="0" y="3661272"/>
                  </a:lnTo>
                  <a:lnTo>
                    <a:pt x="5256981" y="3661272"/>
                  </a:lnTo>
                  <a:lnTo>
                    <a:pt x="5256981" y="0"/>
                  </a:lnTo>
                  <a:lnTo>
                    <a:pt x="0" y="0"/>
                  </a:lnTo>
                  <a:close/>
                  <a:moveTo>
                    <a:pt x="5196021" y="3600312"/>
                  </a:moveTo>
                  <a:lnTo>
                    <a:pt x="59690" y="3600312"/>
                  </a:lnTo>
                  <a:lnTo>
                    <a:pt x="59690" y="59690"/>
                  </a:lnTo>
                  <a:lnTo>
                    <a:pt x="5196021" y="59690"/>
                  </a:lnTo>
                  <a:lnTo>
                    <a:pt x="5196021" y="3600312"/>
                  </a:lnTo>
                  <a:close/>
                </a:path>
              </a:pathLst>
            </a:custGeom>
            <a:solidFill>
              <a:srgbClr val="494F56">
                <a:alpha val="98824"/>
              </a:srgbClr>
            </a:solidFill>
          </p:spPr>
        </p:sp>
      </p:grpSp>
      <p:grpSp>
        <p:nvGrpSpPr>
          <p:cNvPr id="19" name="Group 19"/>
          <p:cNvGrpSpPr/>
          <p:nvPr/>
        </p:nvGrpSpPr>
        <p:grpSpPr>
          <a:xfrm>
            <a:off x="10050145" y="1347488"/>
            <a:ext cx="7328941" cy="1073564"/>
            <a:chOff x="0" y="0"/>
            <a:chExt cx="4656403" cy="682083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4656403" cy="682083"/>
            </a:xfrm>
            <a:custGeom>
              <a:avLst/>
              <a:gdLst/>
              <a:ahLst/>
              <a:cxnLst/>
              <a:rect l="l" t="t" r="r" b="b"/>
              <a:pathLst>
                <a:path w="4656403" h="682083">
                  <a:moveTo>
                    <a:pt x="0" y="0"/>
                  </a:moveTo>
                  <a:lnTo>
                    <a:pt x="4656403" y="0"/>
                  </a:lnTo>
                  <a:lnTo>
                    <a:pt x="4656403" y="682083"/>
                  </a:lnTo>
                  <a:lnTo>
                    <a:pt x="0" y="682083"/>
                  </a:lnTo>
                  <a:close/>
                </a:path>
              </a:pathLst>
            </a:custGeom>
            <a:solidFill>
              <a:srgbClr val="505DC1">
                <a:alpha val="98824"/>
              </a:srgbClr>
            </a:solidFill>
          </p:spPr>
        </p:sp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1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>
            <a:off x="10466263" y="5252108"/>
            <a:ext cx="660335" cy="660335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13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10338891" y="2857971"/>
            <a:ext cx="776841" cy="938781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15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>
            <a:off x="10487879" y="4223744"/>
            <a:ext cx="618583" cy="618583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17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10487879" y="6314997"/>
            <a:ext cx="693965" cy="499655"/>
          </a:xfrm>
          <a:prstGeom prst="rect">
            <a:avLst/>
          </a:prstGeom>
        </p:spPr>
      </p:pic>
      <p:pic>
        <p:nvPicPr>
          <p:cNvPr id="25" name="Picture 25"/>
          <p:cNvPicPr>
            <a:picLocks noChangeAspect="1"/>
          </p:cNvPicPr>
          <p:nvPr/>
        </p:nvPicPr>
        <p:blipFill>
          <a:blip r:embed="rId19"/>
          <a:srcRect t="11051" b="15342"/>
          <a:stretch>
            <a:fillRect/>
          </a:stretch>
        </p:blipFill>
        <p:spPr>
          <a:xfrm>
            <a:off x="1315140" y="8624573"/>
            <a:ext cx="1611451" cy="790259"/>
          </a:xfrm>
          <a:prstGeom prst="rect">
            <a:avLst/>
          </a:prstGeom>
        </p:spPr>
      </p:pic>
      <p:sp>
        <p:nvSpPr>
          <p:cNvPr id="26" name="TextBox 26"/>
          <p:cNvSpPr txBox="1"/>
          <p:nvPr/>
        </p:nvSpPr>
        <p:spPr>
          <a:xfrm>
            <a:off x="4174703" y="106680"/>
            <a:ext cx="9938593" cy="7994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>
                <a:solidFill>
                  <a:srgbClr val="FFFFFF"/>
                </a:solidFill>
                <a:latin typeface="Helvetica Neue LT Pro"/>
              </a:rPr>
              <a:t>CFO and CRS Provision - South Central  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63975" y="9527418"/>
            <a:ext cx="3984313" cy="1676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CFO3 is based in co-located in majority of Probation sites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0030899" y="8035383"/>
            <a:ext cx="2481468" cy="513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10"/>
              </a:lnSpc>
            </a:pPr>
            <a:r>
              <a:rPr lang="en-US" sz="2650">
                <a:solidFill>
                  <a:srgbClr val="FFFFFF"/>
                </a:solidFill>
                <a:latin typeface="Helvetica Neue LT Pro"/>
              </a:rPr>
              <a:t>Referral form: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21213" y="5692778"/>
            <a:ext cx="3859773" cy="30521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Our service includes, but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is 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not limited to: 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Core activities - support with ID, CV and Disclosure statements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Life skills - including financial, </a:t>
            </a: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organisational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, coping and communication skills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Labour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 market supportive measures - interview skills, mentoring, self-employment, advice and conflict resolution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Support tailored to each individual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363975" y="2235287"/>
            <a:ext cx="3984169" cy="591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CFO3 offers through the gate service with a focus on preparing for employment  and release in custody, followed by training and employment.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2195688" y="3095417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70414" y="3856893"/>
            <a:ext cx="3810572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Those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serving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a custodial sentence (within 3 years of earliest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potential release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date)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884365" y="3582548"/>
            <a:ext cx="4052975" cy="60001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CRS providers deliver rehabilitation / resettlement interventions to women on Community Orders or Suspended Sentence Orders with a RAR, and on licence or Post-Sentence Supervision.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Accommodation and personal wellbeing interventions are also available pre-release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For those with a RAR as part of their Order, appointments are counted as RAR Activity Days.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These appointments are enforceable as attendance is not voluntary. Enforcement activity is the responsibility of the Probation Practitioner.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Referrals can only be made by HMPPS staff.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CRS interventions are intended to address issues related to their risk of harm, risk of reoffending, or to provide stability to enable them to address issues related to their offending.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CRS providers have expertise in delivering gender specific and trauma responsive services behaviour in a holistic manner.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CRS provider will develop an action plan in conjunction with the Probation Practitioner and the person on probation which includes the specific outcomes sought.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Service delivery is tailored to the individual circumstances and will reflect the complexity of their needs.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ALL OFFENDERS can engage with CFO3 or CFO Activity Hubs alongside CRS interventions, but Probation Practitioners should carefully consider sequencing activities to ensure effective engagement.</a:t>
            </a:r>
          </a:p>
          <a:p>
            <a:pPr marL="248286" lvl="1" indent="-124143">
              <a:lnSpc>
                <a:spcPts val="1610"/>
              </a:lnSpc>
              <a:buFont typeface="Arial"/>
              <a:buChar char="•"/>
            </a:pPr>
            <a:r>
              <a:rPr lang="en-US" sz="1150">
                <a:solidFill>
                  <a:srgbClr val="FFFFFF"/>
                </a:solidFill>
                <a:latin typeface="HelveticaNeue LT 45 Light"/>
              </a:rPr>
              <a:t>CFO3 and CFO Activity Hubs can provide additional follow-on support on a voluntary basis both during and after the person has completed their CRS interventions. 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6144300" y="1319239"/>
            <a:ext cx="1533106" cy="8243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79"/>
              </a:lnSpc>
            </a:pPr>
            <a:r>
              <a:rPr lang="en-US" sz="4771">
                <a:solidFill>
                  <a:srgbClr val="FFFEFF"/>
                </a:solidFill>
                <a:latin typeface="Arimo Bold"/>
              </a:rPr>
              <a:t>CRS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955556" y="2235287"/>
            <a:ext cx="3981785" cy="11104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95"/>
              </a:lnSpc>
              <a:spcBef>
                <a:spcPct val="0"/>
              </a:spcBef>
            </a:pPr>
            <a:r>
              <a:rPr lang="en-US" sz="1282">
                <a:solidFill>
                  <a:srgbClr val="FFFEFF"/>
                </a:solidFill>
                <a:latin typeface="Helvetica Neue LT Pro"/>
              </a:rPr>
              <a:t>Commissioned Rehabilitative Services are part of the Ministry of Justice's new probation system, procured by Regional Probation Directors to provide flexible, responsive services to help break the cycle of reoffending.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1858951" y="1516931"/>
            <a:ext cx="4447849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742"/>
              </a:lnSpc>
            </a:pPr>
            <a:r>
              <a:rPr lang="en-US" sz="4102" dirty="0">
                <a:solidFill>
                  <a:srgbClr val="FFFFFF"/>
                </a:solidFill>
                <a:latin typeface="Helvetica Neue LT Pro"/>
              </a:rPr>
              <a:t>CRS Providers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1286555" y="5228096"/>
            <a:ext cx="1949559" cy="332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351"/>
              </a:lnSpc>
              <a:spcBef>
                <a:spcPct val="0"/>
              </a:spcBef>
            </a:pPr>
            <a:r>
              <a:rPr lang="en-US" sz="1679" u="none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Accomodation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1257872" y="4153750"/>
            <a:ext cx="3398322" cy="3089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25"/>
              </a:lnSpc>
            </a:pPr>
            <a:r>
              <a:rPr lang="en-US" sz="1589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Education, Training &amp; Employment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1379490" y="2630611"/>
            <a:ext cx="1704373" cy="280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55"/>
              </a:lnSpc>
            </a:pPr>
            <a:r>
              <a:rPr lang="en-US" sz="146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Women's Services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1286555" y="5493307"/>
            <a:ext cx="3228856" cy="3669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675"/>
              </a:lnSpc>
            </a:pPr>
            <a:r>
              <a:rPr lang="en-US" sz="1911">
                <a:solidFill>
                  <a:srgbClr val="000000"/>
                </a:solidFill>
                <a:latin typeface="Helvetica Neue LT Std"/>
              </a:rPr>
              <a:t>Ingeus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1379490" y="2833267"/>
            <a:ext cx="3276704" cy="3303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39"/>
              </a:lnSpc>
            </a:pPr>
            <a:r>
              <a:rPr lang="en-US" sz="1670">
                <a:solidFill>
                  <a:srgbClr val="000000"/>
                </a:solidFill>
                <a:latin typeface="Helvetica Neue LT Std"/>
              </a:rPr>
              <a:t>Advance Charity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1257872" y="4490912"/>
            <a:ext cx="1845395" cy="3514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32"/>
              </a:lnSpc>
            </a:pPr>
            <a:r>
              <a:rPr lang="en-US" sz="1809">
                <a:solidFill>
                  <a:srgbClr val="000000"/>
                </a:solidFill>
                <a:latin typeface="Helvetica Neue LT Std"/>
              </a:rPr>
              <a:t>Ingeus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1353298" y="6276995"/>
            <a:ext cx="2053405" cy="3362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76"/>
              </a:lnSpc>
            </a:pPr>
            <a:r>
              <a:rPr lang="en-US" sz="176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Personal Wellbeing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1353298" y="6527509"/>
            <a:ext cx="3302896" cy="3919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18"/>
              </a:lnSpc>
            </a:pPr>
            <a:r>
              <a:rPr lang="en-US" sz="2012">
                <a:solidFill>
                  <a:srgbClr val="000000"/>
                </a:solidFill>
                <a:latin typeface="Helvetica Neue LT Std"/>
              </a:rPr>
              <a:t>Catch 22</a:t>
            </a: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345341"/>
              </p:ext>
            </p:extLst>
          </p:nvPr>
        </p:nvGraphicFramePr>
        <p:xfrm>
          <a:off x="12800215" y="798988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showAsIcon="1" r:id="rId21" imgW="914400" imgH="771480" progId="Word.Document.12">
                  <p:embed/>
                </p:oleObj>
              </mc:Choice>
              <mc:Fallback>
                <p:oleObj name="Document" showAsIcon="1" r:id="rId21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2800215" y="7989888"/>
                        <a:ext cx="914400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98101" cy="1028700"/>
            <a:chOff x="0" y="0"/>
            <a:chExt cx="6189728" cy="3479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964763" y="8425297"/>
            <a:ext cx="1887386" cy="83201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136961" y="8425297"/>
            <a:ext cx="836722" cy="83300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 b="28058"/>
          <a:stretch>
            <a:fillRect/>
          </a:stretch>
        </p:blipFill>
        <p:spPr>
          <a:xfrm>
            <a:off x="15569464" y="9423624"/>
            <a:ext cx="2243067" cy="635566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7572258" y="1358952"/>
            <a:ext cx="3163685" cy="507636"/>
            <a:chOff x="0" y="0"/>
            <a:chExt cx="1913890" cy="307097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913890" cy="307097"/>
            </a:xfrm>
            <a:custGeom>
              <a:avLst/>
              <a:gdLst/>
              <a:ahLst/>
              <a:cxnLst/>
              <a:rect l="l" t="t" r="r" b="b"/>
              <a:pathLst>
                <a:path w="1913890" h="307097">
                  <a:moveTo>
                    <a:pt x="0" y="0"/>
                  </a:moveTo>
                  <a:lnTo>
                    <a:pt x="1913890" y="0"/>
                  </a:lnTo>
                  <a:lnTo>
                    <a:pt x="1913890" y="307097"/>
                  </a:lnTo>
                  <a:lnTo>
                    <a:pt x="0" y="307097"/>
                  </a:lnTo>
                  <a:close/>
                </a:path>
              </a:pathLst>
            </a:custGeom>
            <a:solidFill>
              <a:srgbClr val="E13219"/>
            </a:solidFill>
          </p:spPr>
        </p:sp>
      </p:grpSp>
      <p:pic>
        <p:nvPicPr>
          <p:cNvPr id="9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3957458" y="2895772"/>
            <a:ext cx="3008920" cy="1816635"/>
          </a:xfrm>
          <a:prstGeom prst="rect">
            <a:avLst/>
          </a:prstGeom>
        </p:spPr>
      </p:pic>
      <p:grpSp>
        <p:nvGrpSpPr>
          <p:cNvPr id="10" name="Group 10"/>
          <p:cNvGrpSpPr/>
          <p:nvPr/>
        </p:nvGrpSpPr>
        <p:grpSpPr>
          <a:xfrm>
            <a:off x="13880075" y="5739484"/>
            <a:ext cx="3163685" cy="985447"/>
            <a:chOff x="0" y="0"/>
            <a:chExt cx="1913890" cy="596152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913890" cy="596152"/>
            </a:xfrm>
            <a:custGeom>
              <a:avLst/>
              <a:gdLst/>
              <a:ahLst/>
              <a:cxnLst/>
              <a:rect l="l" t="t" r="r" b="b"/>
              <a:pathLst>
                <a:path w="1913890" h="596152">
                  <a:moveTo>
                    <a:pt x="0" y="0"/>
                  </a:moveTo>
                  <a:lnTo>
                    <a:pt x="1913890" y="0"/>
                  </a:lnTo>
                  <a:lnTo>
                    <a:pt x="1913890" y="596152"/>
                  </a:lnTo>
                  <a:lnTo>
                    <a:pt x="0" y="596152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 rot="5400000">
            <a:off x="15327211" y="5287367"/>
            <a:ext cx="269414" cy="478958"/>
          </a:xfrm>
          <a:prstGeom prst="rect">
            <a:avLst/>
          </a:prstGeom>
        </p:spPr>
      </p:pic>
      <p:grpSp>
        <p:nvGrpSpPr>
          <p:cNvPr id="13" name="Group 13"/>
          <p:cNvGrpSpPr/>
          <p:nvPr/>
        </p:nvGrpSpPr>
        <p:grpSpPr>
          <a:xfrm>
            <a:off x="7554786" y="2638814"/>
            <a:ext cx="3198630" cy="1062428"/>
            <a:chOff x="0" y="0"/>
            <a:chExt cx="2764057" cy="918084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15" name="Group 15"/>
          <p:cNvGrpSpPr/>
          <p:nvPr/>
        </p:nvGrpSpPr>
        <p:grpSpPr>
          <a:xfrm>
            <a:off x="7554786" y="4337379"/>
            <a:ext cx="3198630" cy="1062428"/>
            <a:chOff x="0" y="0"/>
            <a:chExt cx="2764057" cy="91808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17" name="Group 17"/>
          <p:cNvGrpSpPr/>
          <p:nvPr/>
        </p:nvGrpSpPr>
        <p:grpSpPr>
          <a:xfrm>
            <a:off x="7554786" y="6033308"/>
            <a:ext cx="3198630" cy="1062428"/>
            <a:chOff x="0" y="0"/>
            <a:chExt cx="2764057" cy="918084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19" name="Group 19"/>
          <p:cNvGrpSpPr>
            <a:grpSpLocks noChangeAspect="1"/>
          </p:cNvGrpSpPr>
          <p:nvPr/>
        </p:nvGrpSpPr>
        <p:grpSpPr>
          <a:xfrm>
            <a:off x="778194" y="2819128"/>
            <a:ext cx="3283488" cy="3281813"/>
            <a:chOff x="0" y="0"/>
            <a:chExt cx="2489200" cy="2487930"/>
          </a:xfrm>
        </p:grpSpPr>
        <p:sp>
          <p:nvSpPr>
            <p:cNvPr id="20" name="Freeform 20"/>
            <p:cNvSpPr/>
            <p:nvPr/>
          </p:nvSpPr>
          <p:spPr>
            <a:xfrm>
              <a:off x="-1270" y="-1270"/>
              <a:ext cx="2493010" cy="2491740"/>
            </a:xfrm>
            <a:custGeom>
              <a:avLst/>
              <a:gdLst/>
              <a:ahLst/>
              <a:cxnLst/>
              <a:rect l="l" t="t" r="r" b="b"/>
              <a:pathLst>
                <a:path w="2493010" h="2491740">
                  <a:moveTo>
                    <a:pt x="2327910" y="904240"/>
                  </a:moveTo>
                  <a:cubicBezTo>
                    <a:pt x="2311400" y="773430"/>
                    <a:pt x="2336800" y="645160"/>
                    <a:pt x="2401570" y="530860"/>
                  </a:cubicBezTo>
                  <a:cubicBezTo>
                    <a:pt x="2459990" y="430530"/>
                    <a:pt x="2461260" y="306070"/>
                    <a:pt x="2402840" y="207010"/>
                  </a:cubicBezTo>
                  <a:cubicBezTo>
                    <a:pt x="2313940" y="53340"/>
                    <a:pt x="2117090" y="0"/>
                    <a:pt x="1963420" y="88900"/>
                  </a:cubicBezTo>
                  <a:cubicBezTo>
                    <a:pt x="1850390" y="153670"/>
                    <a:pt x="1722120" y="180340"/>
                    <a:pt x="1592580" y="165100"/>
                  </a:cubicBezTo>
                  <a:cubicBezTo>
                    <a:pt x="1463040" y="149860"/>
                    <a:pt x="1343660" y="93980"/>
                    <a:pt x="1249680" y="3810"/>
                  </a:cubicBezTo>
                  <a:lnTo>
                    <a:pt x="1248410" y="1270"/>
                  </a:lnTo>
                  <a:lnTo>
                    <a:pt x="1243330" y="1270"/>
                  </a:lnTo>
                  <a:lnTo>
                    <a:pt x="1240790" y="3810"/>
                  </a:lnTo>
                  <a:cubicBezTo>
                    <a:pt x="1148080" y="91440"/>
                    <a:pt x="1026160" y="148590"/>
                    <a:pt x="897890" y="165100"/>
                  </a:cubicBezTo>
                  <a:cubicBezTo>
                    <a:pt x="768350" y="180340"/>
                    <a:pt x="637540" y="153670"/>
                    <a:pt x="527050" y="88900"/>
                  </a:cubicBezTo>
                  <a:cubicBezTo>
                    <a:pt x="452120" y="45720"/>
                    <a:pt x="365760" y="34290"/>
                    <a:pt x="283210" y="57150"/>
                  </a:cubicBezTo>
                  <a:cubicBezTo>
                    <a:pt x="200660" y="78740"/>
                    <a:pt x="130810" y="132080"/>
                    <a:pt x="87630" y="207010"/>
                  </a:cubicBezTo>
                  <a:cubicBezTo>
                    <a:pt x="30480" y="306070"/>
                    <a:pt x="30480" y="430530"/>
                    <a:pt x="88900" y="529590"/>
                  </a:cubicBezTo>
                  <a:cubicBezTo>
                    <a:pt x="153670" y="643890"/>
                    <a:pt x="180340" y="773430"/>
                    <a:pt x="162560" y="902970"/>
                  </a:cubicBezTo>
                  <a:cubicBezTo>
                    <a:pt x="147320" y="1029970"/>
                    <a:pt x="90170" y="1149350"/>
                    <a:pt x="3810" y="1240790"/>
                  </a:cubicBezTo>
                  <a:lnTo>
                    <a:pt x="1270" y="1243330"/>
                  </a:lnTo>
                  <a:lnTo>
                    <a:pt x="1270" y="1248410"/>
                  </a:lnTo>
                  <a:lnTo>
                    <a:pt x="3810" y="1250950"/>
                  </a:lnTo>
                  <a:cubicBezTo>
                    <a:pt x="91440" y="1343660"/>
                    <a:pt x="148590" y="1465580"/>
                    <a:pt x="165100" y="1593850"/>
                  </a:cubicBezTo>
                  <a:cubicBezTo>
                    <a:pt x="180340" y="1723390"/>
                    <a:pt x="153670" y="1854200"/>
                    <a:pt x="88900" y="1964690"/>
                  </a:cubicBezTo>
                  <a:cubicBezTo>
                    <a:pt x="0" y="2118360"/>
                    <a:pt x="53340" y="2315210"/>
                    <a:pt x="207010" y="2404110"/>
                  </a:cubicBezTo>
                  <a:cubicBezTo>
                    <a:pt x="307340" y="2461260"/>
                    <a:pt x="431800" y="2461260"/>
                    <a:pt x="530860" y="2402840"/>
                  </a:cubicBezTo>
                  <a:cubicBezTo>
                    <a:pt x="645160" y="2338070"/>
                    <a:pt x="774700" y="2311400"/>
                    <a:pt x="904240" y="2329180"/>
                  </a:cubicBezTo>
                  <a:cubicBezTo>
                    <a:pt x="1029970" y="2345690"/>
                    <a:pt x="1150620" y="2402840"/>
                    <a:pt x="1242060" y="2489200"/>
                  </a:cubicBezTo>
                  <a:lnTo>
                    <a:pt x="1244600" y="2491740"/>
                  </a:lnTo>
                  <a:lnTo>
                    <a:pt x="1249680" y="2491740"/>
                  </a:lnTo>
                  <a:lnTo>
                    <a:pt x="1252220" y="2490470"/>
                  </a:lnTo>
                  <a:cubicBezTo>
                    <a:pt x="1344930" y="2402840"/>
                    <a:pt x="1466850" y="2345690"/>
                    <a:pt x="1595120" y="2329180"/>
                  </a:cubicBezTo>
                  <a:cubicBezTo>
                    <a:pt x="1724660" y="2313940"/>
                    <a:pt x="1855470" y="2340610"/>
                    <a:pt x="1965960" y="2405380"/>
                  </a:cubicBezTo>
                  <a:cubicBezTo>
                    <a:pt x="2016760" y="2434590"/>
                    <a:pt x="2071370" y="2448560"/>
                    <a:pt x="2125980" y="2448560"/>
                  </a:cubicBezTo>
                  <a:cubicBezTo>
                    <a:pt x="2237740" y="2448560"/>
                    <a:pt x="2345690" y="2391410"/>
                    <a:pt x="2405380" y="2287270"/>
                  </a:cubicBezTo>
                  <a:cubicBezTo>
                    <a:pt x="2462530" y="2186940"/>
                    <a:pt x="2462530" y="2062480"/>
                    <a:pt x="2404110" y="1963420"/>
                  </a:cubicBezTo>
                  <a:cubicBezTo>
                    <a:pt x="2339340" y="1849120"/>
                    <a:pt x="2312670" y="1719580"/>
                    <a:pt x="2330450" y="1590040"/>
                  </a:cubicBezTo>
                  <a:cubicBezTo>
                    <a:pt x="2346960" y="1464310"/>
                    <a:pt x="2404110" y="1343660"/>
                    <a:pt x="2490470" y="1252220"/>
                  </a:cubicBezTo>
                  <a:lnTo>
                    <a:pt x="2493010" y="1249680"/>
                  </a:lnTo>
                  <a:lnTo>
                    <a:pt x="2493010" y="1244600"/>
                  </a:lnTo>
                  <a:lnTo>
                    <a:pt x="2490470" y="1242060"/>
                  </a:lnTo>
                  <a:cubicBezTo>
                    <a:pt x="2400300" y="1149350"/>
                    <a:pt x="2343150" y="1029970"/>
                    <a:pt x="2327910" y="904240"/>
                  </a:cubicBezTo>
                  <a:lnTo>
                    <a:pt x="2327910" y="90424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sp>
        <p:nvSpPr>
          <p:cNvPr id="21" name="TextBox 21"/>
          <p:cNvSpPr txBox="1"/>
          <p:nvPr/>
        </p:nvSpPr>
        <p:spPr>
          <a:xfrm>
            <a:off x="3774559" y="106680"/>
            <a:ext cx="11926838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Commissioned Rehabilitative Services- CRS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56567" y="8583989"/>
            <a:ext cx="14162979" cy="1022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999" spc="0" dirty="0">
                <a:solidFill>
                  <a:srgbClr val="171615"/>
                </a:solidFill>
                <a:latin typeface="HelveticaNeue LT 45 Light Bold"/>
              </a:rPr>
              <a:t>Accommodation, Personal Well-being Services (Social Inclusion element) and Women’s Services can be referred to as an in-reach/pre-release intervention.</a:t>
            </a:r>
          </a:p>
          <a:p>
            <a:pPr>
              <a:lnSpc>
                <a:spcPts val="1399"/>
              </a:lnSpc>
            </a:pPr>
            <a:endParaRPr lang="en-US" sz="999" spc="0" dirty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ETE services are Community based but a referral can be made pre-release in preparation for release. </a:t>
            </a:r>
          </a:p>
          <a:p>
            <a:pPr>
              <a:lnSpc>
                <a:spcPts val="1399"/>
              </a:lnSpc>
            </a:pPr>
            <a:r>
              <a:rPr lang="en-US" sz="999" spc="0" dirty="0">
                <a:solidFill>
                  <a:srgbClr val="171615"/>
                </a:solidFill>
                <a:latin typeface="HelveticaNeue LT 45 Light Bold"/>
              </a:rPr>
              <a:t>Referral Mechanism: Probation Practitioners to refer via the Refer and Monitor (R&amp;M) System. HMPPS Digital Services - Sign-in (justice.gov.uk)   </a:t>
            </a:r>
          </a:p>
          <a:p>
            <a:pPr>
              <a:lnSpc>
                <a:spcPts val="1399"/>
              </a:lnSpc>
            </a:pPr>
            <a:endParaRPr lang="en-US" sz="999" spc="0" dirty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 dirty="0">
                <a:solidFill>
                  <a:srgbClr val="171615"/>
                </a:solidFill>
                <a:latin typeface="HelveticaNeue LT 45 Light Bold"/>
              </a:rPr>
              <a:t>Training on CRS and R&amp;M is completed via My Learning: Course: CRS for PSO, PO, SPO and CRS champions (mydevelopment.org.uk) CRS admin (mydevelopment.org.uk)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6325176" y="1402267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FFEFF"/>
                </a:solidFill>
                <a:latin typeface="Helvetica Neue LT Pro"/>
              </a:rPr>
              <a:t>ETE support identified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4584228" y="3436425"/>
            <a:ext cx="1755380" cy="6591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Refer to CRS Provider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4064257" y="5771515"/>
            <a:ext cx="2795323" cy="854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CRS can refer onto CFO as part of </a:t>
            </a:r>
            <a:r>
              <a:rPr lang="en-US" sz="1600" smtClean="0">
                <a:solidFill>
                  <a:srgbClr val="FFFFFF"/>
                </a:solidFill>
                <a:latin typeface="Helvetica Neue LT Pro"/>
              </a:rPr>
              <a:t>their action </a:t>
            </a:r>
            <a:r>
              <a:rPr lang="en-US" sz="1600">
                <a:solidFill>
                  <a:srgbClr val="FFFFFF"/>
                </a:solidFill>
                <a:latin typeface="Helvetica Neue LT Pro"/>
              </a:rPr>
              <a:t>plan with the </a:t>
            </a:r>
            <a:r>
              <a:rPr lang="en-US" sz="1600" dirty="0" err="1">
                <a:solidFill>
                  <a:srgbClr val="FFFFFF"/>
                </a:solidFill>
                <a:latin typeface="Helvetica Neue LT Pro"/>
              </a:rPr>
              <a:t>PoP</a:t>
            </a: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6325176" y="2959525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Need related to offending?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6325176" y="4658091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Enforceable appointment?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7825458" y="6071842"/>
            <a:ext cx="2622342" cy="973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Allocated RAR Days / License condition as High Priority Need? 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924607" y="4240772"/>
            <a:ext cx="2795323" cy="11285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Refer to CFO3 provider as per existing processes </a:t>
            </a:r>
          </a:p>
          <a:p>
            <a:pPr algn="ctr">
              <a:lnSpc>
                <a:spcPts val="2240"/>
              </a:lnSpc>
            </a:pPr>
            <a:endParaRPr lang="en-US" sz="1600" dirty="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endParaRPr lang="en-US" sz="1600" dirty="0">
              <a:solidFill>
                <a:srgbClr val="FFFFFF"/>
              </a:solidFill>
              <a:latin typeface="Helvetica Neue LT Pro"/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1038801" y="4894299"/>
            <a:ext cx="2795323" cy="210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20"/>
              </a:lnSpc>
            </a:pPr>
            <a:endParaRPr lang="en-US" sz="1300" dirty="0">
              <a:solidFill>
                <a:srgbClr val="FFFFFF"/>
              </a:solidFill>
              <a:latin typeface="Helvetica Neue LT Pro"/>
            </a:endParaRPr>
          </a:p>
        </p:txBody>
      </p:sp>
      <p:sp>
        <p:nvSpPr>
          <p:cNvPr id="31" name="AutoShape 31"/>
          <p:cNvSpPr/>
          <p:nvPr/>
        </p:nvSpPr>
        <p:spPr>
          <a:xfrm rot="5400000">
            <a:off x="15065118" y="5202162"/>
            <a:ext cx="793599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32" name="Pictur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 rot="-5400000">
            <a:off x="2285231" y="6225225"/>
            <a:ext cx="269414" cy="478958"/>
          </a:xfrm>
          <a:prstGeom prst="rect">
            <a:avLst/>
          </a:prstGeom>
        </p:spPr>
      </p:pic>
      <p:sp>
        <p:nvSpPr>
          <p:cNvPr id="33" name="AutoShape 33"/>
          <p:cNvSpPr/>
          <p:nvPr/>
        </p:nvSpPr>
        <p:spPr>
          <a:xfrm rot="-5400000">
            <a:off x="1763115" y="6963007"/>
            <a:ext cx="131364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4" name="AutoShape 34"/>
          <p:cNvSpPr/>
          <p:nvPr/>
        </p:nvSpPr>
        <p:spPr>
          <a:xfrm rot="-10800000">
            <a:off x="2396125" y="7643642"/>
            <a:ext cx="1308960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5" name="AutoShape 35"/>
          <p:cNvSpPr/>
          <p:nvPr/>
        </p:nvSpPr>
        <p:spPr>
          <a:xfrm rot="5400000">
            <a:off x="15022902" y="7228439"/>
            <a:ext cx="878031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6" name="AutoShape 36"/>
          <p:cNvSpPr/>
          <p:nvPr/>
        </p:nvSpPr>
        <p:spPr>
          <a:xfrm rot="-10800000">
            <a:off x="4290791" y="3465000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7" name="AutoShape 37"/>
          <p:cNvSpPr/>
          <p:nvPr/>
        </p:nvSpPr>
        <p:spPr>
          <a:xfrm rot="-10800000">
            <a:off x="4290791" y="4844781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8" name="AutoShape 38"/>
          <p:cNvSpPr/>
          <p:nvPr/>
        </p:nvSpPr>
        <p:spPr>
          <a:xfrm rot="-10800000">
            <a:off x="4736911" y="6626225"/>
            <a:ext cx="2723088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9" name="AutoShape 39"/>
          <p:cNvSpPr/>
          <p:nvPr/>
        </p:nvSpPr>
        <p:spPr>
          <a:xfrm rot="-5376280">
            <a:off x="4345766" y="6208395"/>
            <a:ext cx="835680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40" name="AutoShape 40"/>
          <p:cNvSpPr/>
          <p:nvPr/>
        </p:nvSpPr>
        <p:spPr>
          <a:xfrm>
            <a:off x="4372047" y="5832829"/>
            <a:ext cx="418254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41" name="Picture 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 rot="-10800000">
            <a:off x="4237340" y="5617162"/>
            <a:ext cx="269414" cy="478958"/>
          </a:xfrm>
          <a:prstGeom prst="rect">
            <a:avLst/>
          </a:prstGeom>
        </p:spPr>
      </p:pic>
      <p:pic>
        <p:nvPicPr>
          <p:cNvPr id="42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 rot="-10800000">
            <a:off x="4206775" y="4605302"/>
            <a:ext cx="269414" cy="478958"/>
          </a:xfrm>
          <a:prstGeom prst="rect">
            <a:avLst/>
          </a:prstGeom>
        </p:spPr>
      </p:pic>
      <p:pic>
        <p:nvPicPr>
          <p:cNvPr id="43" name="Picture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 rot="-10800000">
            <a:off x="4206775" y="3249334"/>
            <a:ext cx="269414" cy="478958"/>
          </a:xfrm>
          <a:prstGeom prst="rect">
            <a:avLst/>
          </a:prstGeom>
        </p:spPr>
      </p:pic>
      <p:pic>
        <p:nvPicPr>
          <p:cNvPr id="44" name="Picture 4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 rot="5400000">
            <a:off x="8898617" y="2205264"/>
            <a:ext cx="269414" cy="478958"/>
          </a:xfrm>
          <a:prstGeom prst="rect">
            <a:avLst/>
          </a:prstGeom>
        </p:spPr>
      </p:pic>
      <p:sp>
        <p:nvSpPr>
          <p:cNvPr id="45" name="AutoShape 45"/>
          <p:cNvSpPr/>
          <p:nvPr/>
        </p:nvSpPr>
        <p:spPr>
          <a:xfrm rot="5399999">
            <a:off x="8755977" y="2181684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46" name="Picture 4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 rot="5400000">
            <a:off x="8922429" y="3963194"/>
            <a:ext cx="269414" cy="478958"/>
          </a:xfrm>
          <a:prstGeom prst="rect">
            <a:avLst/>
          </a:prstGeom>
        </p:spPr>
      </p:pic>
      <p:sp>
        <p:nvSpPr>
          <p:cNvPr id="47" name="AutoShape 47"/>
          <p:cNvSpPr/>
          <p:nvPr/>
        </p:nvSpPr>
        <p:spPr>
          <a:xfrm rot="5399999">
            <a:off x="8779790" y="393961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48" name="Picture 4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 rot="5400000">
            <a:off x="8946242" y="5669253"/>
            <a:ext cx="269414" cy="478958"/>
          </a:xfrm>
          <a:prstGeom prst="rect">
            <a:avLst/>
          </a:prstGeom>
        </p:spPr>
      </p:pic>
      <p:sp>
        <p:nvSpPr>
          <p:cNvPr id="49" name="AutoShape 49"/>
          <p:cNvSpPr/>
          <p:nvPr/>
        </p:nvSpPr>
        <p:spPr>
          <a:xfrm rot="5399999">
            <a:off x="8803602" y="564567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0" name="TextBox 50"/>
          <p:cNvSpPr txBox="1"/>
          <p:nvPr/>
        </p:nvSpPr>
        <p:spPr>
          <a:xfrm>
            <a:off x="9272803" y="3714115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9320428" y="5429220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7093415" y="3038832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093415" y="4484370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7093415" y="6219717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55" name="AutoShape 55"/>
          <p:cNvSpPr/>
          <p:nvPr/>
        </p:nvSpPr>
        <p:spPr>
          <a:xfrm rot="-10800000">
            <a:off x="10871267" y="6626225"/>
            <a:ext cx="2723088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6" name="AutoShape 56"/>
          <p:cNvSpPr/>
          <p:nvPr/>
        </p:nvSpPr>
        <p:spPr>
          <a:xfrm rot="-5400000">
            <a:off x="12317143" y="5414531"/>
            <a:ext cx="2471456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7" name="AutoShape 57"/>
          <p:cNvSpPr/>
          <p:nvPr/>
        </p:nvSpPr>
        <p:spPr>
          <a:xfrm>
            <a:off x="13529059" y="4240772"/>
            <a:ext cx="418254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58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13688044" y="4025106"/>
            <a:ext cx="269414" cy="478958"/>
          </a:xfrm>
          <a:prstGeom prst="rect">
            <a:avLst/>
          </a:prstGeom>
        </p:spPr>
      </p:pic>
      <p:sp>
        <p:nvSpPr>
          <p:cNvPr id="59" name="TextBox 59"/>
          <p:cNvSpPr txBox="1"/>
          <p:nvPr/>
        </p:nvSpPr>
        <p:spPr>
          <a:xfrm>
            <a:off x="10931486" y="6219717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574</Words>
  <Application>Microsoft Office PowerPoint</Application>
  <PresentationFormat>Custom</PresentationFormat>
  <Paragraphs>60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HelveticaNeue LT 45 Light Bold</vt:lpstr>
      <vt:lpstr>Helvetica Neue LT Pro</vt:lpstr>
      <vt:lpstr>Calibri</vt:lpstr>
      <vt:lpstr>Arimo Bold</vt:lpstr>
      <vt:lpstr>Helvetica Neue LT Std</vt:lpstr>
      <vt:lpstr>HelveticaNeue LT 45 Light</vt:lpstr>
      <vt:lpstr>Arial</vt:lpstr>
      <vt:lpstr>Office Theme</vt:lpstr>
      <vt:lpstr>Document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and CRS Provision - South Central</dc:title>
  <dc:creator>Farley, Carly [HMPS]</dc:creator>
  <cp:lastModifiedBy>Dugdale, Kate [NOMS]</cp:lastModifiedBy>
  <cp:revision>6</cp:revision>
  <dcterms:created xsi:type="dcterms:W3CDTF">2006-08-16T00:00:00Z</dcterms:created>
  <dcterms:modified xsi:type="dcterms:W3CDTF">2022-03-10T13:58:32Z</dcterms:modified>
  <dc:identifier>DAE5EnpHOSU</dc:identifier>
</cp:coreProperties>
</file>