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 LT Pro" panose="020B0604020202020204" charset="0"/>
      <p:regular r:id="rId8"/>
    </p:embeddedFont>
    <p:embeddedFont>
      <p:font typeface="HelveticaNeue LT 45 Light" panose="020B0604020202020204" charset="0"/>
      <p:regular r:id="rId9"/>
    </p:embeddedFont>
    <p:embeddedFont>
      <p:font typeface="Helvetica Neue LT Std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Archivo Black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png"/><Relationship Id="rId18" Type="http://schemas.openxmlformats.org/officeDocument/2006/relationships/image" Target="../media/image25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17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7.sv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954" y="1176541"/>
            <a:ext cx="6009378" cy="8081759"/>
            <a:chOff x="0" y="0"/>
            <a:chExt cx="2032802" cy="2733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2802" cy="2733829"/>
            </a:xfrm>
            <a:custGeom>
              <a:avLst/>
              <a:gdLst/>
              <a:ahLst/>
              <a:cxnLst/>
              <a:rect l="l" t="t" r="r" b="b"/>
              <a:pathLst>
                <a:path w="2032802" h="2733829">
                  <a:moveTo>
                    <a:pt x="0" y="0"/>
                  </a:moveTo>
                  <a:lnTo>
                    <a:pt x="2032802" y="0"/>
                  </a:lnTo>
                  <a:lnTo>
                    <a:pt x="2032802" y="2733829"/>
                  </a:lnTo>
                  <a:lnTo>
                    <a:pt x="0" y="2733829"/>
                  </a:lnTo>
                  <a:close/>
                </a:path>
              </a:pathLst>
            </a:custGeom>
            <a:solidFill>
              <a:srgbClr val="722660">
                <a:alpha val="9764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134332" y="1182455"/>
            <a:ext cx="6020336" cy="8075845"/>
            <a:chOff x="0" y="0"/>
            <a:chExt cx="2036509" cy="27318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36509" cy="2731829"/>
            </a:xfrm>
            <a:custGeom>
              <a:avLst/>
              <a:gdLst/>
              <a:ahLst/>
              <a:cxnLst/>
              <a:rect l="l" t="t" r="r" b="b"/>
              <a:pathLst>
                <a:path w="2036509" h="2731829">
                  <a:moveTo>
                    <a:pt x="0" y="0"/>
                  </a:moveTo>
                  <a:lnTo>
                    <a:pt x="2036509" y="0"/>
                  </a:lnTo>
                  <a:lnTo>
                    <a:pt x="2036509" y="2731829"/>
                  </a:lnTo>
                  <a:lnTo>
                    <a:pt x="0" y="2731829"/>
                  </a:lnTo>
                  <a:close/>
                </a:path>
              </a:pathLst>
            </a:custGeom>
            <a:solidFill>
              <a:srgbClr val="0C698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13106" y="1354203"/>
            <a:ext cx="2447230" cy="9638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30569"/>
          <a:stretch>
            <a:fillRect/>
          </a:stretch>
        </p:blipFill>
        <p:spPr>
          <a:xfrm>
            <a:off x="1428325" y="1356479"/>
            <a:ext cx="2406918" cy="65818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0101" y="0"/>
            <a:ext cx="18298101" cy="1087755"/>
            <a:chOff x="0" y="0"/>
            <a:chExt cx="6189728" cy="36795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189728" cy="367957"/>
            </a:xfrm>
            <a:custGeom>
              <a:avLst/>
              <a:gdLst/>
              <a:ahLst/>
              <a:cxnLst/>
              <a:rect l="l" t="t" r="r" b="b"/>
              <a:pathLst>
                <a:path w="6189728" h="367957">
                  <a:moveTo>
                    <a:pt x="0" y="0"/>
                  </a:moveTo>
                  <a:lnTo>
                    <a:pt x="6189728" y="0"/>
                  </a:lnTo>
                  <a:lnTo>
                    <a:pt x="6189728" y="367957"/>
                  </a:lnTo>
                  <a:lnTo>
                    <a:pt x="0" y="367957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72971" y="9452566"/>
            <a:ext cx="1436603" cy="6332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373526" y="9437279"/>
            <a:ext cx="695558" cy="6924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b="28058"/>
          <a:stretch>
            <a:fillRect/>
          </a:stretch>
        </p:blipFill>
        <p:spPr>
          <a:xfrm>
            <a:off x="8094965" y="9565659"/>
            <a:ext cx="2094416" cy="59344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2154669" y="1182455"/>
            <a:ext cx="6008378" cy="8075845"/>
            <a:chOff x="0" y="0"/>
            <a:chExt cx="2032464" cy="27318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2464" cy="2731829"/>
            </a:xfrm>
            <a:custGeom>
              <a:avLst/>
              <a:gdLst/>
              <a:ahLst/>
              <a:cxnLst/>
              <a:rect l="l" t="t" r="r" b="b"/>
              <a:pathLst>
                <a:path w="2032464" h="2731829">
                  <a:moveTo>
                    <a:pt x="0" y="0"/>
                  </a:moveTo>
                  <a:lnTo>
                    <a:pt x="2032464" y="0"/>
                  </a:lnTo>
                  <a:lnTo>
                    <a:pt x="2032464" y="2731829"/>
                  </a:lnTo>
                  <a:lnTo>
                    <a:pt x="0" y="2731829"/>
                  </a:lnTo>
                  <a:close/>
                </a:path>
              </a:pathLst>
            </a:custGeom>
            <a:solidFill>
              <a:srgbClr val="505DC1">
                <a:alpha val="98824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783344" y="252160"/>
            <a:ext cx="12711209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 dirty="0" smtClean="0">
                <a:solidFill>
                  <a:srgbClr val="FFFFFF"/>
                </a:solidFill>
                <a:latin typeface="Helvetica Neue LT Pro"/>
              </a:rPr>
              <a:t>South West Provision</a:t>
            </a:r>
            <a:endParaRPr lang="en-US" sz="2950" dirty="0">
              <a:solidFill>
                <a:srgbClr val="FFFFFF"/>
              </a:solidFill>
              <a:latin typeface="Helvetica Neue LT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54531" y="2386965"/>
            <a:ext cx="5518380" cy="608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6"/>
              </a:lnSpc>
            </a:pPr>
            <a:r>
              <a:rPr lang="en-US" sz="1197" dirty="0">
                <a:solidFill>
                  <a:srgbClr val="FFFFFF"/>
                </a:solidFill>
                <a:latin typeface="Helvetica Neue LT Pro"/>
              </a:rPr>
              <a:t>HMPPS Co-Financing </a:t>
            </a:r>
            <a:r>
              <a:rPr lang="en-US" sz="1197" dirty="0" err="1">
                <a:solidFill>
                  <a:srgbClr val="FFFFFF"/>
                </a:solidFill>
                <a:latin typeface="Helvetica Neue LT Pro"/>
              </a:rPr>
              <a:t>programme</a:t>
            </a:r>
            <a:r>
              <a:rPr lang="en-US" sz="1197" dirty="0">
                <a:solidFill>
                  <a:srgbClr val="FFFFFF"/>
                </a:solidFill>
                <a:latin typeface="Helvetica Neue LT Pro"/>
              </a:rPr>
              <a:t> ‘CFO3’ which </a:t>
            </a:r>
            <a:r>
              <a:rPr lang="en-US" sz="1197" dirty="0" err="1">
                <a:solidFill>
                  <a:srgbClr val="FFFFFF"/>
                </a:solidFill>
                <a:latin typeface="Helvetica Neue LT Pro"/>
              </a:rPr>
              <a:t>utilises</a:t>
            </a:r>
            <a:r>
              <a:rPr lang="en-US" sz="1197" dirty="0">
                <a:solidFill>
                  <a:srgbClr val="FFFFFF"/>
                </a:solidFill>
                <a:latin typeface="Helvetica Neue LT Pro"/>
              </a:rPr>
              <a:t> funding from the European Social Fund to deliver specialist provision to the offender cohort. The project will deliver until August 2023. </a:t>
            </a:r>
          </a:p>
          <a:p>
            <a:pPr algn="ctr">
              <a:lnSpc>
                <a:spcPts val="1676"/>
              </a:lnSpc>
            </a:pPr>
            <a:endParaRPr lang="en-US" sz="1197" dirty="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1676"/>
              </a:lnSpc>
            </a:pPr>
            <a:endParaRPr lang="en-US" sz="1197" dirty="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1676"/>
              </a:lnSpc>
            </a:pPr>
            <a:endParaRPr lang="en-US" sz="1197" dirty="0">
              <a:solidFill>
                <a:srgbClr val="FFFFFF"/>
              </a:solidFill>
              <a:latin typeface="Helvetica Neue LT Pro"/>
            </a:endParaRP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Social inclusion </a:t>
            </a:r>
            <a:r>
              <a:rPr lang="en-US" sz="1197" dirty="0" err="1">
                <a:solidFill>
                  <a:srgbClr val="FFFFFF"/>
                </a:solidFill>
                <a:latin typeface="HelveticaNeue LT 45 Light"/>
              </a:rPr>
              <a:t>programme</a:t>
            </a: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 addressing multiple barriers including employment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A </a:t>
            </a:r>
            <a:r>
              <a:rPr lang="en-US" sz="1197" dirty="0" err="1">
                <a:solidFill>
                  <a:srgbClr val="FFFFFF"/>
                </a:solidFill>
                <a:latin typeface="HelveticaNeue LT 45 Light"/>
              </a:rPr>
              <a:t>programme</a:t>
            </a: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 designed for those serving a custodial sentence (within 3 years of earliest potential release date)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Gender specific provision delivered to people on probation (</a:t>
            </a:r>
            <a:r>
              <a:rPr lang="en-US" sz="1197" dirty="0" err="1">
                <a:solidFill>
                  <a:srgbClr val="FFFFFF"/>
                </a:solidFill>
                <a:latin typeface="HelveticaNeue LT 45 Light"/>
              </a:rPr>
              <a:t>PoPs</a:t>
            </a: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) and those serving custodial sentences (within 3 years of earliest potential release date) with multiple barriers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Emphasis is placed on ‘hardest to help’ as well as ESF priority groups (female, ethnic minorities, 50+ &amp; those with a disability)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To be eligible, women must be completing a post-custodial </a:t>
            </a:r>
            <a:r>
              <a:rPr lang="en-US" sz="1197" dirty="0" err="1" smtClean="0">
                <a:solidFill>
                  <a:srgbClr val="FFFFFF"/>
                </a:solidFill>
                <a:latin typeface="HelveticaNeue LT 45 Light"/>
              </a:rPr>
              <a:t>licence</a:t>
            </a:r>
            <a:r>
              <a:rPr lang="en-US" sz="1197" dirty="0" smtClean="0">
                <a:solidFill>
                  <a:srgbClr val="FFFFFF"/>
                </a:solidFill>
                <a:latin typeface="HelveticaNeue LT 45 Light"/>
              </a:rPr>
              <a:t>/supervision </a:t>
            </a: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period or serving a community order, unemployed and 18+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Referrals can be made by Probation, CRS and CFO Activity Hubs and Women’s Services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The focus of the </a:t>
            </a:r>
            <a:r>
              <a:rPr lang="en-US" sz="1197" dirty="0" err="1">
                <a:solidFill>
                  <a:srgbClr val="FFFFFF"/>
                </a:solidFill>
                <a:latin typeface="HelveticaNeue LT 45 Light"/>
              </a:rPr>
              <a:t>programme</a:t>
            </a: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 is to help women move towards mainstream provision such as training and employment. This will be achieved by facilitating access to comprehensive support mechanisms, appropriate to their individual circumstance and addressed need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Holistic female based support is delivered in the following areas; mental health, substance misuse issues, 50+  and vulnerable women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Access to </a:t>
            </a:r>
            <a:r>
              <a:rPr lang="en-US" sz="1197" dirty="0" err="1">
                <a:solidFill>
                  <a:srgbClr val="FFFFFF"/>
                </a:solidFill>
                <a:latin typeface="HelveticaNeue LT 45 Light"/>
              </a:rPr>
              <a:t>labour</a:t>
            </a: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 market led training, employment and self-employment opportunities</a:t>
            </a:r>
          </a:p>
          <a:p>
            <a:pPr marL="258570" lvl="1" indent="-129285">
              <a:lnSpc>
                <a:spcPts val="1676"/>
              </a:lnSpc>
              <a:buFont typeface="Arial"/>
              <a:buChar char="•"/>
            </a:pPr>
            <a:r>
              <a:rPr lang="en-US" sz="1197" dirty="0">
                <a:solidFill>
                  <a:srgbClr val="FFFFFF"/>
                </a:solidFill>
                <a:latin typeface="HelveticaNeue LT 45 Light"/>
              </a:rPr>
              <a:t>Through the gate continuous Case Worker relationship</a:t>
            </a:r>
          </a:p>
          <a:p>
            <a:pPr>
              <a:lnSpc>
                <a:spcPts val="1676"/>
              </a:lnSpc>
            </a:pPr>
            <a:endParaRPr lang="en-US" sz="1197" dirty="0">
              <a:solidFill>
                <a:srgbClr val="FFFFFF"/>
              </a:solidFill>
              <a:latin typeface="HelveticaNeue LT 45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32066" y="2386965"/>
            <a:ext cx="5209308" cy="567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Helvetica Neue LT Pro"/>
              </a:rPr>
              <a:t>HMPPS Co-Financing </a:t>
            </a:r>
            <a:r>
              <a:rPr lang="en-US" sz="1200" dirty="0" err="1">
                <a:solidFill>
                  <a:srgbClr val="FFFFFF"/>
                </a:solidFill>
                <a:latin typeface="Helvetica Neue LT Pro"/>
              </a:rPr>
              <a:t>programme</a:t>
            </a:r>
            <a:r>
              <a:rPr lang="en-US" sz="1200" dirty="0">
                <a:solidFill>
                  <a:srgbClr val="FFFFFF"/>
                </a:solidFill>
                <a:latin typeface="Helvetica Neue LT Pro"/>
              </a:rPr>
              <a:t> ‘CFO Activity Hubs’ which </a:t>
            </a:r>
            <a:r>
              <a:rPr lang="en-US" sz="1200" dirty="0" err="1">
                <a:solidFill>
                  <a:srgbClr val="FFFFFF"/>
                </a:solidFill>
                <a:latin typeface="Helvetica Neue LT Pro"/>
              </a:rPr>
              <a:t>utilises</a:t>
            </a:r>
            <a:r>
              <a:rPr lang="en-US" sz="1200" dirty="0">
                <a:solidFill>
                  <a:srgbClr val="FFFFFF"/>
                </a:solidFill>
                <a:latin typeface="Helvetica Neue LT Pro"/>
              </a:rPr>
              <a:t> funding from the European Social Fund to deliver provision to the offender cohort. Provision is available with a gender based approach. The project will run up until August 2023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 Neue LT Pro"/>
            </a:endParaRP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 Neue LT Pro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Represent a safe space for women where they can, and importantly want to engage in a range of activities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Dual aims to increase effective engagement with mainstream/core services and to encourage participation in social, creative and group activities to assist women to lead law-abiding lives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Support for women not successfully engaging with statutory activity or those for whom additional support would be beneficial alongside existing support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Supplementary support to individuals accessing additional support 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  <a:latin typeface="HelveticaNeue LT 45 Light"/>
              </a:rPr>
              <a:t>Attendance </a:t>
            </a: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is voluntary/non-enforceable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Referrals from a range of providers (HMPPS, CFO3 Prime Providers, Women’s Services, National Community &amp; Voluntary Sector </a:t>
            </a:r>
            <a:r>
              <a:rPr lang="en-US" sz="1200" dirty="0" err="1">
                <a:solidFill>
                  <a:srgbClr val="FFFFFF"/>
                </a:solidFill>
                <a:latin typeface="HelveticaNeue LT 45 Light"/>
              </a:rPr>
              <a:t>Organisations</a:t>
            </a: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) however must be subject to probation supervision/</a:t>
            </a:r>
            <a:r>
              <a:rPr lang="en-US" sz="1200" dirty="0" err="1">
                <a:solidFill>
                  <a:srgbClr val="FFFFFF"/>
                </a:solidFill>
                <a:latin typeface="HelveticaNeue LT 45 Light"/>
              </a:rPr>
              <a:t>licence</a:t>
            </a: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 and referred in conjunction with Probation Practitioner 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General referrals (even if no specific delivery is required) – somewhere to </a:t>
            </a:r>
            <a:r>
              <a:rPr lang="en-US" sz="1200" dirty="0" err="1">
                <a:solidFill>
                  <a:srgbClr val="FFFFFF"/>
                </a:solidFill>
                <a:latin typeface="HelveticaNeue LT 45 Light"/>
              </a:rPr>
              <a:t>socialise</a:t>
            </a: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, receive peer support etc.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All activities should be consistent with any risk of harm </a:t>
            </a:r>
            <a:r>
              <a:rPr lang="en-US" sz="1200">
                <a:solidFill>
                  <a:srgbClr val="FFFFFF"/>
                </a:solidFill>
                <a:latin typeface="HelveticaNeue LT 45 Light"/>
              </a:rPr>
              <a:t>and </a:t>
            </a:r>
            <a:r>
              <a:rPr lang="en-US" sz="1200" smtClean="0">
                <a:solidFill>
                  <a:srgbClr val="FFFFFF"/>
                </a:solidFill>
                <a:latin typeface="HelveticaNeue LT 45 Light"/>
              </a:rPr>
              <a:t>Sentence Management </a:t>
            </a: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arrangements. Work will take place with Probation Practitioners to determine risk levels before any delivery takes place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Not suitable for those already in paid employment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11913" y="3624442"/>
            <a:ext cx="5725953" cy="485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Women’s CRS providers deliver rehabilitation / resettlement interventions to women on Community Orders or Suspended Sentence Orders with a RAR, and on licence or Post-Sentence Supervision.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Accommodation and personal wellbeing interventions are also available pre-release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For women with a RAR as part of their Order, appointments are counted as RAR Activity Days.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These appointments are enforceable as attendance is not voluntary. Enforcement activity is the responsibility of the Probation Practitioner.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Referrals can only be made by HMPPS staff.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Women’s CRS interventions are intended to address issues related to a woman’s risk of harm, risk of reoffending, or to provide stability to enable them to address issues related to their offending.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Women’s CRS providers have expertise in delivering gender specific and trauma responsive services behaviour in a holistic manner.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The women’s CRS provider will develop an action plan in conjunction with the Probation Practitioner and the woman on probation which includes the specific outcomes sought.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Service delivery is tailored to the individual woman’s circumstances and will reflect the complexity of their needs.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Women can engage with CFO3 or CFO Activity Hubs alongside CRS interventions, but Probation Practitioners should carefully consider sequencing activities to ensure effective engagement.</a:t>
            </a:r>
          </a:p>
          <a:p>
            <a:pPr marL="248286" lvl="1" indent="-124143">
              <a:lnSpc>
                <a:spcPts val="1610"/>
              </a:lnSpc>
              <a:buFont typeface="Arial"/>
              <a:buChar char="•"/>
            </a:pPr>
            <a:r>
              <a:rPr lang="en-US" sz="1150">
                <a:solidFill>
                  <a:srgbClr val="FFFFFF"/>
                </a:solidFill>
                <a:latin typeface="HelveticaNeue LT 45 Light"/>
              </a:rPr>
              <a:t>CFO3 and CFO Activity Hubs can provide additional follow-on support on a voluntary basis once a woman has completed their CRS interventions.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46062" y="1033666"/>
            <a:ext cx="953053" cy="113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8"/>
              </a:lnSpc>
            </a:pPr>
            <a:r>
              <a:rPr lang="en-US" sz="6591">
                <a:solidFill>
                  <a:srgbClr val="FFFFFF"/>
                </a:solidFill>
                <a:latin typeface="Archivo Black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10901" y="1192253"/>
            <a:ext cx="1927976" cy="1038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FFFEFF"/>
                </a:solidFill>
                <a:latin typeface="Arimo Bold"/>
              </a:rPr>
              <a:t>CRS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11913" y="2386965"/>
            <a:ext cx="5725953" cy="67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5"/>
              </a:lnSpc>
              <a:spcBef>
                <a:spcPct val="0"/>
              </a:spcBef>
            </a:pPr>
            <a:r>
              <a:rPr lang="en-US" sz="1282">
                <a:solidFill>
                  <a:srgbClr val="FFFEFF"/>
                </a:solidFill>
                <a:latin typeface="Helvetica Neue LT Pro"/>
              </a:rPr>
              <a:t>Commissioned Rehabilitative Services are part of the Ministry of Justice's new probation system, procured by Regional Probation Directors to provide flexible, responsive services to help break the cycle of reoffending.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2273757" y="8486630"/>
          <a:ext cx="1019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showAsIcon="1" r:id="rId9" imgW="1227240" imgH="794160" progId="Word.Document.12">
                  <p:embed/>
                </p:oleObj>
              </mc:Choice>
              <mc:Fallback>
                <p:oleObj name="Document" showAsIcon="1" r:id="rId9" imgW="1227240" imgH="7941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757" y="8486630"/>
                        <a:ext cx="1019175" cy="657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8674824" y="841245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8579520" y="84294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showAsIcon="1" r:id="rId12" imgW="914400" imgH="771480" progId="Word.Document.12">
                  <p:embed/>
                </p:oleObj>
              </mc:Choice>
              <mc:Fallback>
                <p:oleObj name="Document" showAsIcon="1" r:id="rId12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79520" y="8429479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31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98101" cy="1028700"/>
            <a:chOff x="0" y="0"/>
            <a:chExt cx="6189728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9728" cy="347980"/>
            </a:xfrm>
            <a:custGeom>
              <a:avLst/>
              <a:gdLst/>
              <a:ahLst/>
              <a:cxnLst/>
              <a:rect l="l" t="t" r="r" b="b"/>
              <a:pathLst>
                <a:path w="6189728" h="347980">
                  <a:moveTo>
                    <a:pt x="0" y="0"/>
                  </a:moveTo>
                  <a:lnTo>
                    <a:pt x="6189728" y="0"/>
                  </a:lnTo>
                  <a:lnTo>
                    <a:pt x="6189728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505DC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763" y="8425297"/>
            <a:ext cx="1887386" cy="8320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36961" y="8425297"/>
            <a:ext cx="836722" cy="833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28058"/>
          <a:stretch>
            <a:fillRect/>
          </a:stretch>
        </p:blipFill>
        <p:spPr>
          <a:xfrm>
            <a:off x="15569464" y="9423624"/>
            <a:ext cx="2243067" cy="63556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0754" y="8603039"/>
            <a:ext cx="7326560" cy="1566852"/>
            <a:chOff x="0" y="0"/>
            <a:chExt cx="5256981" cy="112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56981" cy="1124253"/>
            </a:xfrm>
            <a:custGeom>
              <a:avLst/>
              <a:gdLst/>
              <a:ahLst/>
              <a:cxnLst/>
              <a:rect l="l" t="t" r="r" b="b"/>
              <a:pathLst>
                <a:path w="5256981" h="1124253">
                  <a:moveTo>
                    <a:pt x="0" y="0"/>
                  </a:moveTo>
                  <a:lnTo>
                    <a:pt x="0" y="1124253"/>
                  </a:lnTo>
                  <a:lnTo>
                    <a:pt x="5256981" y="1124253"/>
                  </a:lnTo>
                  <a:lnTo>
                    <a:pt x="5256981" y="0"/>
                  </a:lnTo>
                  <a:lnTo>
                    <a:pt x="0" y="0"/>
                  </a:lnTo>
                  <a:close/>
                  <a:moveTo>
                    <a:pt x="5196021" y="1063293"/>
                  </a:moveTo>
                  <a:lnTo>
                    <a:pt x="59690" y="1063293"/>
                  </a:lnTo>
                  <a:lnTo>
                    <a:pt x="59690" y="59690"/>
                  </a:lnTo>
                  <a:lnTo>
                    <a:pt x="5196021" y="59690"/>
                  </a:lnTo>
                  <a:lnTo>
                    <a:pt x="5196021" y="1063293"/>
                  </a:lnTo>
                  <a:close/>
                </a:path>
              </a:pathLst>
            </a:custGeom>
            <a:solidFill>
              <a:srgbClr val="494F56">
                <a:alpha val="9882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08373" y="8587099"/>
            <a:ext cx="7328941" cy="239870"/>
            <a:chOff x="0" y="0"/>
            <a:chExt cx="4656403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56403" cy="152400"/>
            </a:xfrm>
            <a:custGeom>
              <a:avLst/>
              <a:gdLst/>
              <a:ahLst/>
              <a:cxnLst/>
              <a:rect l="l" t="t" r="r" b="b"/>
              <a:pathLst>
                <a:path w="4656403" h="152400">
                  <a:moveTo>
                    <a:pt x="0" y="0"/>
                  </a:moveTo>
                  <a:lnTo>
                    <a:pt x="4656403" y="0"/>
                  </a:lnTo>
                  <a:lnTo>
                    <a:pt x="465640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05DC1">
                <a:alpha val="9882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54601" y="9634827"/>
            <a:ext cx="333678" cy="3336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7118" y="8957897"/>
            <a:ext cx="449022" cy="5426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158056" y="8939706"/>
            <a:ext cx="330224" cy="3302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460200" y="8924177"/>
            <a:ext cx="332938" cy="239715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7572258" y="1358952"/>
            <a:ext cx="3163685" cy="507636"/>
            <a:chOff x="0" y="0"/>
            <a:chExt cx="1913890" cy="3070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307097"/>
            </a:xfrm>
            <a:custGeom>
              <a:avLst/>
              <a:gdLst/>
              <a:ahLst/>
              <a:cxnLst/>
              <a:rect l="l" t="t" r="r" b="b"/>
              <a:pathLst>
                <a:path w="1913890" h="307097">
                  <a:moveTo>
                    <a:pt x="0" y="0"/>
                  </a:moveTo>
                  <a:lnTo>
                    <a:pt x="1913890" y="0"/>
                  </a:lnTo>
                  <a:lnTo>
                    <a:pt x="1913890" y="307097"/>
                  </a:lnTo>
                  <a:lnTo>
                    <a:pt x="0" y="307097"/>
                  </a:lnTo>
                  <a:close/>
                </a:path>
              </a:pathLst>
            </a:custGeom>
            <a:solidFill>
              <a:srgbClr val="E13219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957458" y="2895772"/>
            <a:ext cx="3008920" cy="181663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3880075" y="5739484"/>
            <a:ext cx="3163685" cy="985447"/>
            <a:chOff x="0" y="0"/>
            <a:chExt cx="1913890" cy="5961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596152"/>
            </a:xfrm>
            <a:custGeom>
              <a:avLst/>
              <a:gdLst/>
              <a:ahLst/>
              <a:cxnLst/>
              <a:rect l="l" t="t" r="r" b="b"/>
              <a:pathLst>
                <a:path w="1913890" h="596152">
                  <a:moveTo>
                    <a:pt x="0" y="0"/>
                  </a:moveTo>
                  <a:lnTo>
                    <a:pt x="1913890" y="0"/>
                  </a:lnTo>
                  <a:lnTo>
                    <a:pt x="1913890" y="596152"/>
                  </a:lnTo>
                  <a:lnTo>
                    <a:pt x="0" y="596152"/>
                  </a:lnTo>
                  <a:close/>
                </a:path>
              </a:pathLst>
            </a:custGeom>
            <a:solidFill>
              <a:srgbClr val="505DC1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5400000">
            <a:off x="15327211" y="5287367"/>
            <a:ext cx="269414" cy="47895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554786" y="2638814"/>
            <a:ext cx="3198630" cy="1062428"/>
            <a:chOff x="0" y="0"/>
            <a:chExt cx="2764057" cy="9180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554786" y="4337379"/>
            <a:ext cx="3198630" cy="1062428"/>
            <a:chOff x="0" y="0"/>
            <a:chExt cx="2764057" cy="9180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554786" y="6033308"/>
            <a:ext cx="3198630" cy="1062428"/>
            <a:chOff x="0" y="0"/>
            <a:chExt cx="2764057" cy="9180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78194" y="2819128"/>
            <a:ext cx="3283488" cy="3281813"/>
            <a:chOff x="0" y="0"/>
            <a:chExt cx="2489200" cy="2487930"/>
          </a:xfrm>
        </p:grpSpPr>
        <p:sp>
          <p:nvSpPr>
            <p:cNvPr id="28" name="Freeform 28"/>
            <p:cNvSpPr/>
            <p:nvPr/>
          </p:nvSpPr>
          <p:spPr>
            <a:xfrm>
              <a:off x="-1270" y="-1270"/>
              <a:ext cx="2493010" cy="2491740"/>
            </a:xfrm>
            <a:custGeom>
              <a:avLst/>
              <a:gdLst/>
              <a:ahLst/>
              <a:cxnLst/>
              <a:rect l="l" t="t" r="r" b="b"/>
              <a:pathLst>
                <a:path w="2493010" h="2491740">
                  <a:moveTo>
                    <a:pt x="2327910" y="904240"/>
                  </a:moveTo>
                  <a:cubicBezTo>
                    <a:pt x="2311400" y="773430"/>
                    <a:pt x="2336800" y="645160"/>
                    <a:pt x="2401570" y="530860"/>
                  </a:cubicBezTo>
                  <a:cubicBezTo>
                    <a:pt x="2459990" y="430530"/>
                    <a:pt x="2461260" y="306070"/>
                    <a:pt x="2402840" y="207010"/>
                  </a:cubicBezTo>
                  <a:cubicBezTo>
                    <a:pt x="2313940" y="53340"/>
                    <a:pt x="2117090" y="0"/>
                    <a:pt x="1963420" y="88900"/>
                  </a:cubicBezTo>
                  <a:cubicBezTo>
                    <a:pt x="1850390" y="153670"/>
                    <a:pt x="1722120" y="180340"/>
                    <a:pt x="1592580" y="165100"/>
                  </a:cubicBezTo>
                  <a:cubicBezTo>
                    <a:pt x="1463040" y="149860"/>
                    <a:pt x="1343660" y="93980"/>
                    <a:pt x="1249680" y="3810"/>
                  </a:cubicBezTo>
                  <a:lnTo>
                    <a:pt x="1248410" y="1270"/>
                  </a:lnTo>
                  <a:lnTo>
                    <a:pt x="1243330" y="1270"/>
                  </a:lnTo>
                  <a:lnTo>
                    <a:pt x="1240790" y="3810"/>
                  </a:lnTo>
                  <a:cubicBezTo>
                    <a:pt x="1148080" y="91440"/>
                    <a:pt x="1026160" y="148590"/>
                    <a:pt x="897890" y="165100"/>
                  </a:cubicBezTo>
                  <a:cubicBezTo>
                    <a:pt x="768350" y="180340"/>
                    <a:pt x="637540" y="153670"/>
                    <a:pt x="527050" y="88900"/>
                  </a:cubicBezTo>
                  <a:cubicBezTo>
                    <a:pt x="452120" y="45720"/>
                    <a:pt x="365760" y="34290"/>
                    <a:pt x="283210" y="57150"/>
                  </a:cubicBezTo>
                  <a:cubicBezTo>
                    <a:pt x="200660" y="78740"/>
                    <a:pt x="130810" y="132080"/>
                    <a:pt x="87630" y="207010"/>
                  </a:cubicBezTo>
                  <a:cubicBezTo>
                    <a:pt x="30480" y="306070"/>
                    <a:pt x="30480" y="430530"/>
                    <a:pt x="88900" y="529590"/>
                  </a:cubicBezTo>
                  <a:cubicBezTo>
                    <a:pt x="153670" y="643890"/>
                    <a:pt x="180340" y="773430"/>
                    <a:pt x="162560" y="902970"/>
                  </a:cubicBezTo>
                  <a:cubicBezTo>
                    <a:pt x="147320" y="1029970"/>
                    <a:pt x="90170" y="1149350"/>
                    <a:pt x="3810" y="1240790"/>
                  </a:cubicBezTo>
                  <a:lnTo>
                    <a:pt x="1270" y="1243330"/>
                  </a:lnTo>
                  <a:lnTo>
                    <a:pt x="1270" y="1248410"/>
                  </a:lnTo>
                  <a:lnTo>
                    <a:pt x="3810" y="1250950"/>
                  </a:lnTo>
                  <a:cubicBezTo>
                    <a:pt x="91440" y="1343660"/>
                    <a:pt x="148590" y="1465580"/>
                    <a:pt x="165100" y="1593850"/>
                  </a:cubicBezTo>
                  <a:cubicBezTo>
                    <a:pt x="180340" y="1723390"/>
                    <a:pt x="153670" y="1854200"/>
                    <a:pt x="88900" y="1964690"/>
                  </a:cubicBezTo>
                  <a:cubicBezTo>
                    <a:pt x="0" y="2118360"/>
                    <a:pt x="53340" y="2315210"/>
                    <a:pt x="207010" y="2404110"/>
                  </a:cubicBezTo>
                  <a:cubicBezTo>
                    <a:pt x="307340" y="2461260"/>
                    <a:pt x="431800" y="2461260"/>
                    <a:pt x="530860" y="2402840"/>
                  </a:cubicBezTo>
                  <a:cubicBezTo>
                    <a:pt x="645160" y="2338070"/>
                    <a:pt x="774700" y="2311400"/>
                    <a:pt x="904240" y="2329180"/>
                  </a:cubicBezTo>
                  <a:cubicBezTo>
                    <a:pt x="1029970" y="2345690"/>
                    <a:pt x="1150620" y="2402840"/>
                    <a:pt x="1242060" y="2489200"/>
                  </a:cubicBezTo>
                  <a:lnTo>
                    <a:pt x="1244600" y="2491740"/>
                  </a:lnTo>
                  <a:lnTo>
                    <a:pt x="1249680" y="2491740"/>
                  </a:lnTo>
                  <a:lnTo>
                    <a:pt x="1252220" y="2490470"/>
                  </a:lnTo>
                  <a:cubicBezTo>
                    <a:pt x="1344930" y="2402840"/>
                    <a:pt x="1466850" y="2345690"/>
                    <a:pt x="1595120" y="2329180"/>
                  </a:cubicBezTo>
                  <a:cubicBezTo>
                    <a:pt x="1724660" y="2313940"/>
                    <a:pt x="1855470" y="2340610"/>
                    <a:pt x="1965960" y="2405380"/>
                  </a:cubicBezTo>
                  <a:cubicBezTo>
                    <a:pt x="2016760" y="2434590"/>
                    <a:pt x="2071370" y="2448560"/>
                    <a:pt x="2125980" y="2448560"/>
                  </a:cubicBezTo>
                  <a:cubicBezTo>
                    <a:pt x="2237740" y="2448560"/>
                    <a:pt x="2345690" y="2391410"/>
                    <a:pt x="2405380" y="2287270"/>
                  </a:cubicBezTo>
                  <a:cubicBezTo>
                    <a:pt x="2462530" y="2186940"/>
                    <a:pt x="2462530" y="2062480"/>
                    <a:pt x="2404110" y="1963420"/>
                  </a:cubicBezTo>
                  <a:cubicBezTo>
                    <a:pt x="2339340" y="1849120"/>
                    <a:pt x="2312670" y="1719580"/>
                    <a:pt x="2330450" y="1590040"/>
                  </a:cubicBezTo>
                  <a:cubicBezTo>
                    <a:pt x="2346960" y="1464310"/>
                    <a:pt x="2404110" y="1343660"/>
                    <a:pt x="2490470" y="1252220"/>
                  </a:cubicBezTo>
                  <a:lnTo>
                    <a:pt x="2493010" y="1249680"/>
                  </a:lnTo>
                  <a:lnTo>
                    <a:pt x="2493010" y="1244600"/>
                  </a:lnTo>
                  <a:lnTo>
                    <a:pt x="2490470" y="1242060"/>
                  </a:lnTo>
                  <a:cubicBezTo>
                    <a:pt x="2400300" y="1149350"/>
                    <a:pt x="2343150" y="1029970"/>
                    <a:pt x="2327910" y="904240"/>
                  </a:cubicBezTo>
                  <a:lnTo>
                    <a:pt x="2327910" y="904240"/>
                  </a:lnTo>
                  <a:close/>
                </a:path>
              </a:pathLst>
            </a:custGeom>
            <a:solidFill>
              <a:srgbClr val="0C6980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3774559" y="106680"/>
            <a:ext cx="11998841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9"/>
              </a:lnSpc>
            </a:pPr>
            <a:r>
              <a:rPr lang="en-US" sz="4149" dirty="0">
                <a:solidFill>
                  <a:srgbClr val="FFFFFF"/>
                </a:solidFill>
                <a:latin typeface="Helvetica Neue LT Pro"/>
              </a:rPr>
              <a:t>Commissioned Rehabilitative Services- CRS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58677" y="8583989"/>
            <a:ext cx="6438804" cy="153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 spc="0" dirty="0">
                <a:solidFill>
                  <a:srgbClr val="171615"/>
                </a:solidFill>
                <a:latin typeface="HelveticaNeue LT 45 Light Bold"/>
              </a:rPr>
              <a:t>Accommodation, Personal Well-being Services (Social Inclusion element) and Women’s Services can be referred to as an in-reach/pre-release intervention.</a:t>
            </a:r>
          </a:p>
          <a:p>
            <a:pPr>
              <a:lnSpc>
                <a:spcPts val="1399"/>
              </a:lnSpc>
            </a:pPr>
            <a:endParaRPr lang="en-US" sz="999" spc="0" dirty="0">
              <a:solidFill>
                <a:srgbClr val="171615"/>
              </a:solidFill>
              <a:latin typeface="HelveticaNeue LT 45 Light Bold"/>
            </a:endParaRPr>
          </a:p>
          <a:p>
            <a:pPr>
              <a:lnSpc>
                <a:spcPts val="1399"/>
              </a:lnSpc>
            </a:pPr>
            <a:r>
              <a:rPr lang="en-US" sz="999" spc="0" dirty="0">
                <a:solidFill>
                  <a:srgbClr val="171615"/>
                </a:solidFill>
                <a:latin typeface="HelveticaNeue LT 45 Light Bold"/>
              </a:rPr>
              <a:t>ETE services are Community based but a referral can be made pre-release in preparation for release. </a:t>
            </a:r>
          </a:p>
          <a:p>
            <a:pPr>
              <a:lnSpc>
                <a:spcPts val="1399"/>
              </a:lnSpc>
            </a:pPr>
            <a:r>
              <a:rPr lang="en-US" sz="999" spc="0" dirty="0">
                <a:solidFill>
                  <a:srgbClr val="171615"/>
                </a:solidFill>
                <a:latin typeface="HelveticaNeue LT 45 Light Bold"/>
              </a:rPr>
              <a:t>Referral Mechanism: Probation Practitioners to refer via the Refer and Monitor (R&amp;M) System. HMPPS Digital Services - Sign-in (justice.gov.uk)   </a:t>
            </a:r>
          </a:p>
          <a:p>
            <a:pPr>
              <a:lnSpc>
                <a:spcPts val="1399"/>
              </a:lnSpc>
            </a:pPr>
            <a:endParaRPr lang="en-US" sz="999" spc="0" dirty="0">
              <a:solidFill>
                <a:srgbClr val="171615"/>
              </a:solidFill>
              <a:latin typeface="HelveticaNeue LT 45 Light Bold"/>
            </a:endParaRPr>
          </a:p>
          <a:p>
            <a:pPr>
              <a:lnSpc>
                <a:spcPts val="1399"/>
              </a:lnSpc>
            </a:pPr>
            <a:r>
              <a:rPr lang="en-US" sz="999" spc="0" dirty="0">
                <a:solidFill>
                  <a:srgbClr val="171615"/>
                </a:solidFill>
                <a:latin typeface="HelveticaNeue LT 45 Light Bold"/>
              </a:rPr>
              <a:t>Training on CRS and R&amp;M is completed via My Learning: Course: CRS for PSO, PO, SPO and CRS champions (mydevelopment.org.uk) CRS admin (mydevelopment.org.uk)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58328" y="8598826"/>
            <a:ext cx="1032463" cy="22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202">
                <a:solidFill>
                  <a:srgbClr val="FFFFFF"/>
                </a:solidFill>
                <a:latin typeface="Helvetica Neue LT Pro"/>
              </a:rPr>
              <a:t>CRS Providers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69109" y="9632623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88"/>
              </a:lnSpc>
              <a:spcBef>
                <a:spcPct val="0"/>
              </a:spcBef>
            </a:pPr>
            <a:r>
              <a:rPr lang="en-US" sz="848" u="none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Accomodation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69109" y="8909359"/>
            <a:ext cx="1814160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Education, Training &amp; Employment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8595" y="8830939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Women's Services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69109" y="9747588"/>
            <a:ext cx="1631596" cy="1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Seetec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98595" y="8940037"/>
            <a:ext cx="1893970" cy="105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Dorset: The Women's Centre Cornwall</a:t>
            </a:r>
          </a:p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Devon &amp; Cornwall: The Women's Centre Cornwall</a:t>
            </a:r>
          </a:p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Avon&amp; Somerset, Gloucestershire and Wiltshire: Nelson Trust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69109" y="9075384"/>
            <a:ext cx="985146" cy="1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Seetec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875395" y="8909359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Personal Wellbeing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875395" y="9019635"/>
            <a:ext cx="1584604" cy="1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Catch 22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25176" y="1402267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EFF"/>
                </a:solidFill>
                <a:latin typeface="Helvetica Neue LT Pro"/>
              </a:rPr>
              <a:t>ETE support identified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584228" y="3436425"/>
            <a:ext cx="1755380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05DC1"/>
                </a:solidFill>
                <a:latin typeface="Helvetica Neue LT Pro"/>
              </a:rPr>
              <a:t>Refer to CRS Provider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064257" y="5771515"/>
            <a:ext cx="2795323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CRS can refer onto CFO </a:t>
            </a:r>
            <a:r>
              <a:rPr lang="en-US" sz="1600" dirty="0" smtClean="0">
                <a:solidFill>
                  <a:srgbClr val="FFFFFF"/>
                </a:solidFill>
                <a:latin typeface="Helvetica Neue LT Pro"/>
              </a:rPr>
              <a:t>as </a:t>
            </a: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part of </a:t>
            </a:r>
            <a:r>
              <a:rPr lang="en-US" sz="1600">
                <a:solidFill>
                  <a:srgbClr val="FFFFFF"/>
                </a:solidFill>
                <a:latin typeface="Helvetica Neue LT Pro"/>
              </a:rPr>
              <a:t>their </a:t>
            </a:r>
            <a:r>
              <a:rPr lang="en-US" sz="1600" smtClean="0">
                <a:solidFill>
                  <a:srgbClr val="FFFFFF"/>
                </a:solidFill>
                <a:latin typeface="Helvetica Neue LT Pro"/>
              </a:rPr>
              <a:t>action</a:t>
            </a:r>
            <a:r>
              <a:rPr lang="en-US" sz="1600" smtClean="0">
                <a:solidFill>
                  <a:srgbClr val="FFFFFF"/>
                </a:solidFill>
                <a:latin typeface="Helvetica Neue LT Pro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plan with the </a:t>
            </a:r>
            <a:r>
              <a:rPr lang="en-US" sz="1600" dirty="0" err="1">
                <a:solidFill>
                  <a:srgbClr val="FFFFFF"/>
                </a:solidFill>
                <a:latin typeface="Helvetica Neue LT Pro"/>
              </a:rPr>
              <a:t>PoP</a:t>
            </a: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25176" y="2959525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Need related to offending?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25176" y="4658091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Enforceable appointment?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825458" y="6071842"/>
            <a:ext cx="262234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Allocated RAR Days / License condition as High Priority Need?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38801" y="3183890"/>
            <a:ext cx="2795323" cy="168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Refer to CFO3 provider as per existing processes 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OR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Refer to CFO Activity Hubs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38801" y="4894299"/>
            <a:ext cx="2795323" cy="93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Helvetica Neue LT Pro"/>
              </a:rPr>
              <a:t>(available for wraparound support &amp; some specialist activities including; arts &amp; crafts, dance and mindfulness.) </a:t>
            </a:r>
          </a:p>
        </p:txBody>
      </p:sp>
      <p:sp>
        <p:nvSpPr>
          <p:cNvPr id="48" name="AutoShape 48"/>
          <p:cNvSpPr/>
          <p:nvPr/>
        </p:nvSpPr>
        <p:spPr>
          <a:xfrm rot="5400000">
            <a:off x="15065118" y="5202162"/>
            <a:ext cx="793599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5400000">
            <a:off x="2285231" y="6225225"/>
            <a:ext cx="269414" cy="478958"/>
          </a:xfrm>
          <a:prstGeom prst="rect">
            <a:avLst/>
          </a:prstGeom>
        </p:spPr>
      </p:pic>
      <p:sp>
        <p:nvSpPr>
          <p:cNvPr id="50" name="AutoShape 50"/>
          <p:cNvSpPr/>
          <p:nvPr/>
        </p:nvSpPr>
        <p:spPr>
          <a:xfrm rot="-5400000">
            <a:off x="1763115" y="6963007"/>
            <a:ext cx="1313645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-10800000">
            <a:off x="2396125" y="7643642"/>
            <a:ext cx="13089605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 rot="5400000">
            <a:off x="15022902" y="7228439"/>
            <a:ext cx="878031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rot="-10800000">
            <a:off x="4290791" y="3465000"/>
            <a:ext cx="3169207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rot="-10800000">
            <a:off x="4290791" y="4844781"/>
            <a:ext cx="3169207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rot="-10800000">
            <a:off x="4736911" y="6626225"/>
            <a:ext cx="2723088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5376280">
            <a:off x="4345766" y="6208395"/>
            <a:ext cx="835680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>
            <a:off x="4372047" y="5832829"/>
            <a:ext cx="418254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0800000">
            <a:off x="4237340" y="5617162"/>
            <a:ext cx="269414" cy="47895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0800000">
            <a:off x="4206775" y="4605302"/>
            <a:ext cx="269414" cy="478958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0800000">
            <a:off x="4206775" y="3249334"/>
            <a:ext cx="269414" cy="478958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5400000">
            <a:off x="8898617" y="2205264"/>
            <a:ext cx="269414" cy="478958"/>
          </a:xfrm>
          <a:prstGeom prst="rect">
            <a:avLst/>
          </a:prstGeom>
        </p:spPr>
      </p:pic>
      <p:sp>
        <p:nvSpPr>
          <p:cNvPr id="62" name="AutoShape 62"/>
          <p:cNvSpPr/>
          <p:nvPr/>
        </p:nvSpPr>
        <p:spPr>
          <a:xfrm rot="5399999">
            <a:off x="8755977" y="2181684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5400000">
            <a:off x="8922429" y="3963194"/>
            <a:ext cx="269414" cy="478958"/>
          </a:xfrm>
          <a:prstGeom prst="rect">
            <a:avLst/>
          </a:prstGeom>
        </p:spPr>
      </p:pic>
      <p:sp>
        <p:nvSpPr>
          <p:cNvPr id="64" name="AutoShape 64"/>
          <p:cNvSpPr/>
          <p:nvPr/>
        </p:nvSpPr>
        <p:spPr>
          <a:xfrm rot="5399999">
            <a:off x="8779790" y="3939613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65" name="Picture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5400000">
            <a:off x="8946242" y="5669253"/>
            <a:ext cx="269414" cy="478958"/>
          </a:xfrm>
          <a:prstGeom prst="rect">
            <a:avLst/>
          </a:prstGeom>
        </p:spPr>
      </p:pic>
      <p:sp>
        <p:nvSpPr>
          <p:cNvPr id="66" name="AutoShape 66"/>
          <p:cNvSpPr/>
          <p:nvPr/>
        </p:nvSpPr>
        <p:spPr>
          <a:xfrm rot="5399999">
            <a:off x="8803602" y="5645673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7" name="TextBox 67"/>
          <p:cNvSpPr txBox="1"/>
          <p:nvPr/>
        </p:nvSpPr>
        <p:spPr>
          <a:xfrm>
            <a:off x="9272803" y="3714115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Yes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320428" y="5429220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Yes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093415" y="3038832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093415" y="4484370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093415" y="6219717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2" name="AutoShape 72"/>
          <p:cNvSpPr/>
          <p:nvPr/>
        </p:nvSpPr>
        <p:spPr>
          <a:xfrm rot="-10800000">
            <a:off x="10871267" y="6626225"/>
            <a:ext cx="2723088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rot="-5400000">
            <a:off x="12317143" y="5414531"/>
            <a:ext cx="2471456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13529059" y="4240772"/>
            <a:ext cx="418254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3688044" y="4025106"/>
            <a:ext cx="269414" cy="478958"/>
          </a:xfrm>
          <a:prstGeom prst="rect">
            <a:avLst/>
          </a:prstGeom>
        </p:spPr>
      </p:pic>
      <p:sp>
        <p:nvSpPr>
          <p:cNvPr id="76" name="TextBox 76"/>
          <p:cNvSpPr txBox="1"/>
          <p:nvPr/>
        </p:nvSpPr>
        <p:spPr>
          <a:xfrm>
            <a:off x="10931486" y="6219717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05DC1"/>
                </a:solidFill>
                <a:latin typeface="Helvetica Neue LT Pro"/>
              </a:rPr>
              <a:t>Yes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939</Words>
  <Application>Microsoft Office PowerPoint</Application>
  <PresentationFormat>Custom</PresentationFormat>
  <Paragraphs>77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Calibri</vt:lpstr>
      <vt:lpstr>Helvetica Neue LT Pro</vt:lpstr>
      <vt:lpstr>HelveticaNeue LT 45 Light</vt:lpstr>
      <vt:lpstr>Helvetica Neue LT Std</vt:lpstr>
      <vt:lpstr>Arimo Bold</vt:lpstr>
      <vt:lpstr>Archivo Black</vt:lpstr>
      <vt:lpstr>Arial</vt:lpstr>
      <vt:lpstr>HelveticaNeue LT 45 Light Bold</vt:lpstr>
      <vt:lpstr>Office Theme</vt:lpstr>
      <vt:lpstr>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and CRS Provision - South West - updated</dc:title>
  <dc:creator>Farley, Carly [HMPS]</dc:creator>
  <cp:lastModifiedBy>Dugdale, Kate [NOMS]</cp:lastModifiedBy>
  <cp:revision>8</cp:revision>
  <dcterms:created xsi:type="dcterms:W3CDTF">2006-08-16T00:00:00Z</dcterms:created>
  <dcterms:modified xsi:type="dcterms:W3CDTF">2022-03-10T14:01:08Z</dcterms:modified>
  <dc:identifier>DAE5EtwfKQU</dc:identifier>
</cp:coreProperties>
</file>