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Helvetica Neue LT Pro" panose="020B0604020202020204" charset="0"/>
      <p:regular r:id="rId11"/>
    </p:embeddedFont>
    <p:embeddedFont>
      <p:font typeface="Helvetica Neue LT Std" panose="020B0604020202020204" charset="0"/>
      <p:regular r:id="rId12"/>
    </p:embeddedFont>
    <p:embeddedFont>
      <p:font typeface="HelveticaNeue LT 45 Light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.w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package" Target="../embeddings/Microsoft_Word_Document1.doc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18" Type="http://schemas.openxmlformats.org/officeDocument/2006/relationships/hyperlink" Target="https://justiceuk-my.sharepoint.com/personal/janine_burns_justice_gov_uk/Documents/Documents/Community%20Integration/Partnership/CFO/CFO%20Referral%20Form.docx?web=1" TargetMode="External"/><Relationship Id="rId3" Type="http://schemas.openxmlformats.org/officeDocument/2006/relationships/image" Target="../media/image4.png"/><Relationship Id="rId21" Type="http://schemas.openxmlformats.org/officeDocument/2006/relationships/image" Target="../media/image25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17" Type="http://schemas.openxmlformats.org/officeDocument/2006/relationships/hyperlink" Target="https://sign-in.hmpps.service.justice.gov.uk/auth/sign-in?redirect_uri=https://refer-monitor-intervention.service.justice.gov.uk/login/callback" TargetMode="External"/><Relationship Id="rId2" Type="http://schemas.openxmlformats.org/officeDocument/2006/relationships/image" Target="../media/image3.png"/><Relationship Id="rId16" Type="http://schemas.openxmlformats.org/officeDocument/2006/relationships/image" Target="../media/image22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19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15.png"/><Relationship Id="rId14" Type="http://schemas.openxmlformats.org/officeDocument/2006/relationships/image" Target="../media/image20.svg"/><Relationship Id="rId22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1750" y="1402501"/>
            <a:ext cx="4305640" cy="8824418"/>
            <a:chOff x="0" y="0"/>
            <a:chExt cx="1456476" cy="29850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56476" cy="2985050"/>
            </a:xfrm>
            <a:custGeom>
              <a:avLst/>
              <a:gdLst/>
              <a:ahLst/>
              <a:cxnLst/>
              <a:rect l="l" t="t" r="r" b="b"/>
              <a:pathLst>
                <a:path w="1456476" h="2985050">
                  <a:moveTo>
                    <a:pt x="0" y="0"/>
                  </a:moveTo>
                  <a:lnTo>
                    <a:pt x="1456476" y="0"/>
                  </a:lnTo>
                  <a:lnTo>
                    <a:pt x="1456476" y="2985050"/>
                  </a:lnTo>
                  <a:lnTo>
                    <a:pt x="0" y="2985050"/>
                  </a:lnTo>
                  <a:close/>
                </a:path>
              </a:pathLst>
            </a:custGeom>
            <a:solidFill>
              <a:srgbClr val="72266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731803" y="1426313"/>
            <a:ext cx="4305640" cy="8824418"/>
            <a:chOff x="0" y="0"/>
            <a:chExt cx="1456476" cy="29850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6476" cy="2985050"/>
            </a:xfrm>
            <a:custGeom>
              <a:avLst/>
              <a:gdLst/>
              <a:ahLst/>
              <a:cxnLst/>
              <a:rect l="l" t="t" r="r" b="b"/>
              <a:pathLst>
                <a:path w="1456476" h="2985050">
                  <a:moveTo>
                    <a:pt x="0" y="0"/>
                  </a:moveTo>
                  <a:lnTo>
                    <a:pt x="1456476" y="0"/>
                  </a:lnTo>
                  <a:lnTo>
                    <a:pt x="1456476" y="2985050"/>
                  </a:lnTo>
                  <a:lnTo>
                    <a:pt x="0" y="2985050"/>
                  </a:lnTo>
                  <a:close/>
                </a:path>
              </a:pathLst>
            </a:custGeom>
            <a:solidFill>
              <a:srgbClr val="0C6980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83290" y="1473402"/>
            <a:ext cx="1576148" cy="62077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10101" y="0"/>
            <a:ext cx="18298101" cy="1028700"/>
            <a:chOff x="0" y="0"/>
            <a:chExt cx="6189728" cy="3479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189728" cy="347980"/>
            </a:xfrm>
            <a:custGeom>
              <a:avLst/>
              <a:gdLst/>
              <a:ahLst/>
              <a:cxnLst/>
              <a:rect l="l" t="t" r="r" b="b"/>
              <a:pathLst>
                <a:path w="6189728" h="347980">
                  <a:moveTo>
                    <a:pt x="0" y="0"/>
                  </a:moveTo>
                  <a:lnTo>
                    <a:pt x="6189728" y="0"/>
                  </a:lnTo>
                  <a:lnTo>
                    <a:pt x="6189728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494F5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9923771" y="1376847"/>
            <a:ext cx="7796114" cy="967906"/>
            <a:chOff x="0" y="0"/>
            <a:chExt cx="2637204" cy="32741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37204" cy="327415"/>
            </a:xfrm>
            <a:custGeom>
              <a:avLst/>
              <a:gdLst/>
              <a:ahLst/>
              <a:cxnLst/>
              <a:rect l="l" t="t" r="r" b="b"/>
              <a:pathLst>
                <a:path w="2637204" h="327415">
                  <a:moveTo>
                    <a:pt x="0" y="0"/>
                  </a:moveTo>
                  <a:lnTo>
                    <a:pt x="2637204" y="0"/>
                  </a:lnTo>
                  <a:lnTo>
                    <a:pt x="2637204" y="327415"/>
                  </a:lnTo>
                  <a:lnTo>
                    <a:pt x="0" y="327415"/>
                  </a:lnTo>
                  <a:close/>
                </a:path>
              </a:pathLst>
            </a:custGeom>
            <a:solidFill>
              <a:srgbClr val="494F56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923771" y="2344753"/>
            <a:ext cx="2709109" cy="5449595"/>
            <a:chOff x="0" y="0"/>
            <a:chExt cx="916415" cy="18434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16415" cy="1843443"/>
            </a:xfrm>
            <a:custGeom>
              <a:avLst/>
              <a:gdLst/>
              <a:ahLst/>
              <a:cxnLst/>
              <a:rect l="l" t="t" r="r" b="b"/>
              <a:pathLst>
                <a:path w="916415" h="1843443">
                  <a:moveTo>
                    <a:pt x="0" y="0"/>
                  </a:moveTo>
                  <a:lnTo>
                    <a:pt x="0" y="1843443"/>
                  </a:lnTo>
                  <a:lnTo>
                    <a:pt x="916415" y="1843443"/>
                  </a:lnTo>
                  <a:lnTo>
                    <a:pt x="916415" y="0"/>
                  </a:lnTo>
                  <a:lnTo>
                    <a:pt x="0" y="0"/>
                  </a:lnTo>
                  <a:close/>
                  <a:moveTo>
                    <a:pt x="855455" y="1782483"/>
                  </a:moveTo>
                  <a:lnTo>
                    <a:pt x="59690" y="1782483"/>
                  </a:lnTo>
                  <a:lnTo>
                    <a:pt x="59690" y="59690"/>
                  </a:lnTo>
                  <a:lnTo>
                    <a:pt x="855455" y="59690"/>
                  </a:lnTo>
                  <a:lnTo>
                    <a:pt x="855455" y="1782483"/>
                  </a:lnTo>
                  <a:close/>
                </a:path>
              </a:pathLst>
            </a:custGeom>
            <a:solidFill>
              <a:srgbClr val="494F56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2435073" y="2344753"/>
            <a:ext cx="2709109" cy="5449595"/>
            <a:chOff x="0" y="0"/>
            <a:chExt cx="916415" cy="18434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16415" cy="1843443"/>
            </a:xfrm>
            <a:custGeom>
              <a:avLst/>
              <a:gdLst/>
              <a:ahLst/>
              <a:cxnLst/>
              <a:rect l="l" t="t" r="r" b="b"/>
              <a:pathLst>
                <a:path w="916415" h="1843443">
                  <a:moveTo>
                    <a:pt x="0" y="0"/>
                  </a:moveTo>
                  <a:lnTo>
                    <a:pt x="0" y="1843443"/>
                  </a:lnTo>
                  <a:lnTo>
                    <a:pt x="916415" y="1843443"/>
                  </a:lnTo>
                  <a:lnTo>
                    <a:pt x="916415" y="0"/>
                  </a:lnTo>
                  <a:lnTo>
                    <a:pt x="0" y="0"/>
                  </a:lnTo>
                  <a:close/>
                  <a:moveTo>
                    <a:pt x="855455" y="1782483"/>
                  </a:moveTo>
                  <a:lnTo>
                    <a:pt x="59690" y="1782483"/>
                  </a:lnTo>
                  <a:lnTo>
                    <a:pt x="59690" y="59690"/>
                  </a:lnTo>
                  <a:lnTo>
                    <a:pt x="855455" y="59690"/>
                  </a:lnTo>
                  <a:lnTo>
                    <a:pt x="855455" y="1782483"/>
                  </a:lnTo>
                  <a:close/>
                </a:path>
              </a:pathLst>
            </a:custGeom>
            <a:solidFill>
              <a:srgbClr val="494F56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5010776" y="2344753"/>
            <a:ext cx="2709109" cy="5449595"/>
            <a:chOff x="0" y="0"/>
            <a:chExt cx="916415" cy="184344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16415" cy="1843443"/>
            </a:xfrm>
            <a:custGeom>
              <a:avLst/>
              <a:gdLst/>
              <a:ahLst/>
              <a:cxnLst/>
              <a:rect l="l" t="t" r="r" b="b"/>
              <a:pathLst>
                <a:path w="916415" h="1843443">
                  <a:moveTo>
                    <a:pt x="0" y="0"/>
                  </a:moveTo>
                  <a:lnTo>
                    <a:pt x="0" y="1843443"/>
                  </a:lnTo>
                  <a:lnTo>
                    <a:pt x="916415" y="1843443"/>
                  </a:lnTo>
                  <a:lnTo>
                    <a:pt x="916415" y="0"/>
                  </a:lnTo>
                  <a:lnTo>
                    <a:pt x="0" y="0"/>
                  </a:lnTo>
                  <a:close/>
                  <a:moveTo>
                    <a:pt x="855455" y="1782483"/>
                  </a:moveTo>
                  <a:lnTo>
                    <a:pt x="59690" y="1782483"/>
                  </a:lnTo>
                  <a:lnTo>
                    <a:pt x="59690" y="59690"/>
                  </a:lnTo>
                  <a:lnTo>
                    <a:pt x="855455" y="59690"/>
                  </a:lnTo>
                  <a:lnTo>
                    <a:pt x="855455" y="1782483"/>
                  </a:lnTo>
                  <a:close/>
                </a:path>
              </a:pathLst>
            </a:custGeom>
            <a:solidFill>
              <a:srgbClr val="494F56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5144182" y="2511755"/>
            <a:ext cx="2419040" cy="290587"/>
            <a:chOff x="0" y="0"/>
            <a:chExt cx="1995432" cy="23970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95432" cy="239701"/>
            </a:xfrm>
            <a:custGeom>
              <a:avLst/>
              <a:gdLst/>
              <a:ahLst/>
              <a:cxnLst/>
              <a:rect l="l" t="t" r="r" b="b"/>
              <a:pathLst>
                <a:path w="1995432" h="239701">
                  <a:moveTo>
                    <a:pt x="0" y="0"/>
                  </a:moveTo>
                  <a:lnTo>
                    <a:pt x="1995432" y="0"/>
                  </a:lnTo>
                  <a:lnTo>
                    <a:pt x="1995432" y="239701"/>
                  </a:lnTo>
                  <a:lnTo>
                    <a:pt x="0" y="239701"/>
                  </a:lnTo>
                  <a:close/>
                </a:path>
              </a:pathLst>
            </a:custGeom>
            <a:solidFill>
              <a:srgbClr val="494F56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050145" y="9185467"/>
            <a:ext cx="2071029" cy="91296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569023" y="9185467"/>
            <a:ext cx="976480" cy="97214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/>
          <a:srcRect b="28058"/>
          <a:stretch>
            <a:fillRect/>
          </a:stretch>
        </p:blipFill>
        <p:spPr>
          <a:xfrm>
            <a:off x="12990537" y="9423020"/>
            <a:ext cx="2243067" cy="63556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53008" y="8889220"/>
            <a:ext cx="1120947" cy="74729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/>
          <a:srcRect t="20099" b="20959"/>
          <a:stretch>
            <a:fillRect/>
          </a:stretch>
        </p:blipFill>
        <p:spPr>
          <a:xfrm>
            <a:off x="6353802" y="8937210"/>
            <a:ext cx="1061641" cy="625741"/>
          </a:xfrm>
          <a:prstGeom prst="rect">
            <a:avLst/>
          </a:prstGeom>
        </p:spPr>
      </p:pic>
      <p:sp>
        <p:nvSpPr>
          <p:cNvPr id="24" name="AutoShape 24"/>
          <p:cNvSpPr/>
          <p:nvPr/>
        </p:nvSpPr>
        <p:spPr>
          <a:xfrm>
            <a:off x="10111539" y="3768418"/>
            <a:ext cx="7413885" cy="0"/>
          </a:xfrm>
          <a:prstGeom prst="line">
            <a:avLst/>
          </a:prstGeom>
          <a:ln w="47625" cap="rnd">
            <a:solidFill>
              <a:srgbClr val="494F56"/>
            </a:solidFill>
            <a:prstDash val="sysDot"/>
            <a:headEnd type="triangle" w="lg" len="med"/>
            <a:tailEnd type="triangle" w="lg" len="med"/>
          </a:ln>
        </p:spPr>
      </p:sp>
      <p:grpSp>
        <p:nvGrpSpPr>
          <p:cNvPr id="25" name="Group 25"/>
          <p:cNvGrpSpPr/>
          <p:nvPr/>
        </p:nvGrpSpPr>
        <p:grpSpPr>
          <a:xfrm>
            <a:off x="10050145" y="2511755"/>
            <a:ext cx="2481468" cy="303852"/>
            <a:chOff x="0" y="0"/>
            <a:chExt cx="1957569" cy="23970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957568" cy="239701"/>
            </a:xfrm>
            <a:custGeom>
              <a:avLst/>
              <a:gdLst/>
              <a:ahLst/>
              <a:cxnLst/>
              <a:rect l="l" t="t" r="r" b="b"/>
              <a:pathLst>
                <a:path w="1957568" h="239701">
                  <a:moveTo>
                    <a:pt x="0" y="0"/>
                  </a:moveTo>
                  <a:lnTo>
                    <a:pt x="1957568" y="0"/>
                  </a:lnTo>
                  <a:lnTo>
                    <a:pt x="1957568" y="239701"/>
                  </a:lnTo>
                  <a:lnTo>
                    <a:pt x="0" y="239701"/>
                  </a:lnTo>
                  <a:close/>
                </a:path>
              </a:pathLst>
            </a:custGeom>
            <a:solidFill>
              <a:srgbClr val="494F56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4136231" y="106680"/>
            <a:ext cx="10015538" cy="799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9"/>
              </a:lnSpc>
            </a:pPr>
            <a:r>
              <a:rPr lang="en-US" sz="4149">
                <a:solidFill>
                  <a:srgbClr val="FFFFFF"/>
                </a:solidFill>
                <a:latin typeface="Helvetica Neue LT Pro"/>
              </a:rPr>
              <a:t>CFO and CRS Provision - West Midlands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84790" y="1837075"/>
            <a:ext cx="7009674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0"/>
              </a:lnSpc>
            </a:pPr>
            <a:r>
              <a:rPr lang="en-US" sz="2350" dirty="0">
                <a:solidFill>
                  <a:srgbClr val="FFFFFF"/>
                </a:solidFill>
                <a:latin typeface="Helvetica Neue LT Pro"/>
              </a:rPr>
              <a:t>Examples of CFO Activity Hubs includes: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394694" y="1463002"/>
            <a:ext cx="7009674" cy="226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Helvetica Neue LT Std"/>
              </a:rPr>
              <a:t>All activities aim to complement CRS services and will not duplicate existing services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118232" y="2528144"/>
            <a:ext cx="2320187" cy="210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FFFEFF"/>
                </a:solidFill>
                <a:latin typeface="Helvetica Neue LT Pro"/>
              </a:rPr>
              <a:t>SL2 - Human Citizenship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2584610" y="2511755"/>
            <a:ext cx="2397312" cy="290587"/>
            <a:chOff x="0" y="0"/>
            <a:chExt cx="1977509" cy="239701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977509" cy="239701"/>
            </a:xfrm>
            <a:custGeom>
              <a:avLst/>
              <a:gdLst/>
              <a:ahLst/>
              <a:cxnLst/>
              <a:rect l="l" t="t" r="r" b="b"/>
              <a:pathLst>
                <a:path w="1977509" h="239701">
                  <a:moveTo>
                    <a:pt x="0" y="0"/>
                  </a:moveTo>
                  <a:lnTo>
                    <a:pt x="1977509" y="0"/>
                  </a:lnTo>
                  <a:lnTo>
                    <a:pt x="1977509" y="239701"/>
                  </a:lnTo>
                  <a:lnTo>
                    <a:pt x="0" y="239701"/>
                  </a:lnTo>
                  <a:close/>
                </a:path>
              </a:pathLst>
            </a:custGeom>
            <a:solidFill>
              <a:srgbClr val="494F56"/>
            </a:solidFill>
          </p:spPr>
        </p:sp>
      </p:grpSp>
      <p:sp>
        <p:nvSpPr>
          <p:cNvPr id="33" name="TextBox 33"/>
          <p:cNvSpPr txBox="1"/>
          <p:nvPr/>
        </p:nvSpPr>
        <p:spPr>
          <a:xfrm>
            <a:off x="12626187" y="2535008"/>
            <a:ext cx="2320187" cy="210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FFFEFF"/>
                </a:solidFill>
                <a:latin typeface="Helvetica Neue LT Pro"/>
              </a:rPr>
              <a:t>SL3 - Community &amp; Social Factors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208583" y="4820274"/>
            <a:ext cx="2320187" cy="210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FFFEFF"/>
                </a:solidFill>
                <a:latin typeface="Helvetica Neue LT Pro"/>
              </a:rPr>
              <a:t>SL4 Interventions &amp; Services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114886" y="2826172"/>
            <a:ext cx="2320187" cy="288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Helvetica Neue LT Std"/>
              </a:rPr>
              <a:t>HC01 - Feelings of hope and self-efficacy</a:t>
            </a:r>
          </a:p>
          <a:p>
            <a:pPr>
              <a:lnSpc>
                <a:spcPts val="1120"/>
              </a:lnSpc>
            </a:pPr>
            <a:r>
              <a:rPr lang="en-US" sz="800">
                <a:solidFill>
                  <a:srgbClr val="494F56"/>
                </a:solidFill>
                <a:latin typeface="Helvetica Neue LT Std"/>
              </a:rPr>
              <a:t>Exploring offending behaviours and triggers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661735" y="2826172"/>
            <a:ext cx="2320187" cy="424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Helvetica Neue LT Std"/>
              </a:rPr>
              <a:t>CS01 - Strong ties to family and pro-social personal support</a:t>
            </a:r>
          </a:p>
          <a:p>
            <a:pPr>
              <a:lnSpc>
                <a:spcPts val="1120"/>
              </a:lnSpc>
            </a:pPr>
            <a:r>
              <a:rPr lang="en-US" sz="800">
                <a:solidFill>
                  <a:srgbClr val="494F56"/>
                </a:solidFill>
                <a:latin typeface="Helvetica Neue LT Std"/>
              </a:rPr>
              <a:t>Helping build family ties and pro-social identities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5208583" y="2826172"/>
            <a:ext cx="2320187" cy="96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Helvetica Neue LT Std"/>
              </a:rPr>
              <a:t>ISO1 - A supported pathway into accredited programmes, e.g. Relationships </a:t>
            </a:r>
          </a:p>
          <a:p>
            <a:pPr>
              <a:lnSpc>
                <a:spcPts val="1120"/>
              </a:lnSpc>
            </a:pPr>
            <a:r>
              <a:rPr lang="en-US" sz="800">
                <a:solidFill>
                  <a:srgbClr val="494F56"/>
                </a:solidFill>
                <a:latin typeface="Helvetica Neue LT Std"/>
              </a:rPr>
              <a:t>Accredited programmes targeted at individuals with higher risk scores to develop skills such as emotional regulation and problem solving, for example; Building Better Relationships (BBR)</a:t>
            </a:r>
          </a:p>
          <a:p>
            <a:pPr>
              <a:lnSpc>
                <a:spcPts val="1120"/>
              </a:lnSpc>
            </a:pPr>
            <a:endParaRPr lang="en-US" sz="800">
              <a:solidFill>
                <a:srgbClr val="494F56"/>
              </a:solidFill>
              <a:latin typeface="Helvetica Neue LT St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0114886" y="3983121"/>
            <a:ext cx="2320187" cy="559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Helvetica Neue LT Std"/>
              </a:rPr>
              <a:t>HC02 - A future focus</a:t>
            </a:r>
          </a:p>
          <a:p>
            <a:pPr>
              <a:lnSpc>
                <a:spcPts val="1120"/>
              </a:lnSpc>
            </a:pPr>
            <a:r>
              <a:rPr lang="en-US" sz="800">
                <a:solidFill>
                  <a:srgbClr val="494F56"/>
                </a:solidFill>
                <a:latin typeface="Helvetica Neue LT Std"/>
              </a:rPr>
              <a:t>Motivational interviewing techniques, to co-produce plans and empower individuals with personal agency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661735" y="3983121"/>
            <a:ext cx="2320187" cy="424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Helvetica Neue LT Std"/>
              </a:rPr>
              <a:t>CS02 - Relationship coaching</a:t>
            </a:r>
          </a:p>
          <a:p>
            <a:pPr>
              <a:lnSpc>
                <a:spcPts val="1120"/>
              </a:lnSpc>
            </a:pPr>
            <a:r>
              <a:rPr lang="en-US" sz="800">
                <a:solidFill>
                  <a:srgbClr val="494F56"/>
                </a:solidFill>
                <a:latin typeface="Helvetica Neue LT Std"/>
              </a:rPr>
              <a:t>1-2-1 relationship coaching delivered by a family specialist provider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5211930" y="3959308"/>
            <a:ext cx="2320187" cy="695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Helvetica Neue LT Std"/>
              </a:rPr>
              <a:t>ISO2 - A supported pathway into accredited programmes, e.g. Thinking skills</a:t>
            </a:r>
          </a:p>
          <a:p>
            <a:pPr>
              <a:lnSpc>
                <a:spcPts val="1120"/>
              </a:lnSpc>
            </a:pPr>
            <a:r>
              <a:rPr lang="en-US" sz="800">
                <a:solidFill>
                  <a:srgbClr val="494F56"/>
                </a:solidFill>
                <a:latin typeface="Helvetica Neue LT Std"/>
              </a:rPr>
              <a:t>CBT programme to address the way offenders think and their behaviour associated with offending</a:t>
            </a:r>
          </a:p>
          <a:p>
            <a:pPr>
              <a:lnSpc>
                <a:spcPts val="1120"/>
              </a:lnSpc>
            </a:pPr>
            <a:endParaRPr lang="en-US" sz="800">
              <a:solidFill>
                <a:srgbClr val="494F56"/>
              </a:solidFill>
              <a:latin typeface="Helvetica Neue LT St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5205237" y="2535008"/>
            <a:ext cx="2320187" cy="210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FFFEFF"/>
                </a:solidFill>
                <a:latin typeface="Helvetica Neue LT Pro"/>
              </a:rPr>
              <a:t>SL4 - Interventions &amp; Services</a:t>
            </a:r>
          </a:p>
        </p:txBody>
      </p:sp>
      <p:sp>
        <p:nvSpPr>
          <p:cNvPr id="42" name="AutoShape 42"/>
          <p:cNvSpPr/>
          <p:nvPr/>
        </p:nvSpPr>
        <p:spPr>
          <a:xfrm>
            <a:off x="10118232" y="4654430"/>
            <a:ext cx="7413885" cy="0"/>
          </a:xfrm>
          <a:prstGeom prst="line">
            <a:avLst/>
          </a:prstGeom>
          <a:ln w="47625" cap="rnd">
            <a:solidFill>
              <a:srgbClr val="494F56"/>
            </a:solidFill>
            <a:prstDash val="sysDot"/>
            <a:headEnd type="triangle" w="lg" len="med"/>
            <a:tailEnd type="triangle" w="lg" len="med"/>
          </a:ln>
        </p:spPr>
      </p:sp>
      <p:sp>
        <p:nvSpPr>
          <p:cNvPr id="43" name="TextBox 43"/>
          <p:cNvSpPr txBox="1"/>
          <p:nvPr/>
        </p:nvSpPr>
        <p:spPr>
          <a:xfrm>
            <a:off x="10111539" y="4853259"/>
            <a:ext cx="2320187" cy="695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Helvetica Neue LT Std"/>
              </a:rPr>
              <a:t>HC03 - A sense of new and pro-social identity</a:t>
            </a:r>
          </a:p>
          <a:p>
            <a:pPr>
              <a:lnSpc>
                <a:spcPts val="1120"/>
              </a:lnSpc>
            </a:pPr>
            <a:r>
              <a:rPr lang="en-US" sz="800">
                <a:solidFill>
                  <a:srgbClr val="494F56"/>
                </a:solidFill>
                <a:latin typeface="Helvetica Neue LT Std"/>
              </a:rPr>
              <a:t>Builds on successes in sports or arts engagement (HC05/06/10) with practical, classroom activity to develop empathy/help participants maximise their potential to live crime-free lives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2658388" y="4853259"/>
            <a:ext cx="2320187" cy="424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Helvetica Neue LT Std"/>
              </a:rPr>
              <a:t>CS07 - Life skills</a:t>
            </a:r>
          </a:p>
          <a:p>
            <a:pPr>
              <a:lnSpc>
                <a:spcPts val="1120"/>
              </a:lnSpc>
            </a:pPr>
            <a:r>
              <a:rPr lang="en-US" sz="800">
                <a:solidFill>
                  <a:srgbClr val="494F56"/>
                </a:solidFill>
                <a:latin typeface="Helvetica Neue LT Std"/>
              </a:rPr>
              <a:t>Providing core skills training such as; communication and reliability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5208583" y="4829446"/>
            <a:ext cx="2320187" cy="695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Helvetica Neue LT Std"/>
              </a:rPr>
              <a:t>ISO3 - A supported pathway into accredited programmes, e.g. Victim-offender conferencing</a:t>
            </a:r>
          </a:p>
          <a:p>
            <a:pPr>
              <a:lnSpc>
                <a:spcPts val="1120"/>
              </a:lnSpc>
            </a:pPr>
            <a:r>
              <a:rPr lang="en-US" sz="800">
                <a:solidFill>
                  <a:srgbClr val="494F56"/>
                </a:solidFill>
                <a:latin typeface="Helvetica Neue LT Std"/>
              </a:rPr>
              <a:t>For violent and acquisitive offenders with an identifiable victim</a:t>
            </a:r>
          </a:p>
          <a:p>
            <a:pPr>
              <a:lnSpc>
                <a:spcPts val="1120"/>
              </a:lnSpc>
            </a:pPr>
            <a:endParaRPr lang="en-US" sz="800">
              <a:solidFill>
                <a:srgbClr val="494F56"/>
              </a:solidFill>
              <a:latin typeface="Helvetica Neue LT Std"/>
            </a:endParaRPr>
          </a:p>
        </p:txBody>
      </p:sp>
      <p:sp>
        <p:nvSpPr>
          <p:cNvPr id="46" name="AutoShape 46"/>
          <p:cNvSpPr/>
          <p:nvPr/>
        </p:nvSpPr>
        <p:spPr>
          <a:xfrm>
            <a:off x="10124925" y="5639693"/>
            <a:ext cx="7413885" cy="0"/>
          </a:xfrm>
          <a:prstGeom prst="line">
            <a:avLst/>
          </a:prstGeom>
          <a:ln w="47625" cap="rnd">
            <a:solidFill>
              <a:srgbClr val="494F56"/>
            </a:solidFill>
            <a:prstDash val="sysDot"/>
            <a:headEnd type="triangle" w="lg" len="med"/>
            <a:tailEnd type="triangle" w="lg" len="med"/>
          </a:ln>
        </p:spPr>
      </p:sp>
      <p:sp>
        <p:nvSpPr>
          <p:cNvPr id="47" name="TextBox 47"/>
          <p:cNvSpPr txBox="1"/>
          <p:nvPr/>
        </p:nvSpPr>
        <p:spPr>
          <a:xfrm>
            <a:off x="10118232" y="5838522"/>
            <a:ext cx="2320187" cy="559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Helvetica Neue LT Std"/>
              </a:rPr>
              <a:t>HC04 - Doing good, to be good</a:t>
            </a:r>
          </a:p>
          <a:p>
            <a:pPr>
              <a:lnSpc>
                <a:spcPts val="1120"/>
              </a:lnSpc>
            </a:pPr>
            <a:r>
              <a:rPr lang="en-US" sz="800">
                <a:solidFill>
                  <a:srgbClr val="494F56"/>
                </a:solidFill>
                <a:latin typeface="Helvetica Neue LT Std"/>
              </a:rPr>
              <a:t>A way to engage some older participants or those with long term health conditions for whom employment is not within immediate reach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665081" y="5838522"/>
            <a:ext cx="2320187" cy="424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Helvetica Neue LT Std"/>
              </a:rPr>
              <a:t>CS014 - Debt advice</a:t>
            </a:r>
          </a:p>
          <a:p>
            <a:pPr>
              <a:lnSpc>
                <a:spcPts val="1120"/>
              </a:lnSpc>
            </a:pPr>
            <a:r>
              <a:rPr lang="en-US" sz="800">
                <a:solidFill>
                  <a:srgbClr val="494F56"/>
                </a:solidFill>
                <a:latin typeface="Helvetica Neue LT Std"/>
              </a:rPr>
              <a:t>Support workers will deliver sessions tailored to individual needs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5215276" y="5814710"/>
            <a:ext cx="2320187" cy="695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Helvetica Neue LT Std"/>
              </a:rPr>
              <a:t>ISO5 - A supported pathway into accredited programmes, e.g. Substance misuse</a:t>
            </a:r>
          </a:p>
          <a:p>
            <a:pPr>
              <a:lnSpc>
                <a:spcPts val="1120"/>
              </a:lnSpc>
            </a:pPr>
            <a:r>
              <a:rPr lang="en-US" sz="800">
                <a:solidFill>
                  <a:srgbClr val="494F56"/>
                </a:solidFill>
                <a:latin typeface="Helvetica Neue LT Std"/>
              </a:rPr>
              <a:t>Utilising specialist partners to deliver a wide range of substance misuse programmes</a:t>
            </a:r>
          </a:p>
          <a:p>
            <a:pPr>
              <a:lnSpc>
                <a:spcPts val="1120"/>
              </a:lnSpc>
            </a:pPr>
            <a:endParaRPr lang="en-US" sz="800">
              <a:solidFill>
                <a:srgbClr val="494F56"/>
              </a:solidFill>
              <a:latin typeface="Helvetica Neue LT Std"/>
            </a:endParaRPr>
          </a:p>
        </p:txBody>
      </p:sp>
      <p:sp>
        <p:nvSpPr>
          <p:cNvPr id="50" name="AutoShape 50"/>
          <p:cNvSpPr/>
          <p:nvPr/>
        </p:nvSpPr>
        <p:spPr>
          <a:xfrm>
            <a:off x="10131618" y="6649224"/>
            <a:ext cx="7413885" cy="0"/>
          </a:xfrm>
          <a:prstGeom prst="line">
            <a:avLst/>
          </a:prstGeom>
          <a:ln w="47625" cap="rnd">
            <a:solidFill>
              <a:srgbClr val="494F56"/>
            </a:solidFill>
            <a:prstDash val="sysDot"/>
            <a:headEnd type="triangle" w="lg" len="med"/>
            <a:tailEnd type="triangle" w="lg" len="med"/>
          </a:ln>
        </p:spPr>
      </p:sp>
      <p:sp>
        <p:nvSpPr>
          <p:cNvPr id="51" name="TextBox 51"/>
          <p:cNvSpPr txBox="1"/>
          <p:nvPr/>
        </p:nvSpPr>
        <p:spPr>
          <a:xfrm>
            <a:off x="10124925" y="6848054"/>
            <a:ext cx="2320187" cy="424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Helvetica Neue LT Std"/>
              </a:rPr>
              <a:t>HC05 - Arts and crafts</a:t>
            </a:r>
          </a:p>
          <a:p>
            <a:pPr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Helvetica Neue LT Std"/>
              </a:rPr>
              <a:t>HC06 - Sports</a:t>
            </a:r>
          </a:p>
          <a:p>
            <a:pPr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Helvetica Neue LT Std"/>
              </a:rPr>
              <a:t>HC10 - Music and dance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2671774" y="6848054"/>
            <a:ext cx="2320187" cy="559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Helvetica Neue LT Std"/>
              </a:rPr>
              <a:t>CS15 - Practical support to access services</a:t>
            </a:r>
          </a:p>
          <a:p>
            <a:pPr>
              <a:lnSpc>
                <a:spcPts val="1120"/>
              </a:lnSpc>
            </a:pPr>
            <a:r>
              <a:rPr lang="en-US" sz="800">
                <a:solidFill>
                  <a:srgbClr val="494F56"/>
                </a:solidFill>
                <a:latin typeface="Helvetica Neue LT Std"/>
              </a:rPr>
              <a:t>Assistance with logistical problems which prevent mainstream provision e.g. securing ID, opening a bank account. 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5221970" y="6824241"/>
            <a:ext cx="2320187" cy="83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Helvetica Neue LT Std"/>
              </a:rPr>
              <a:t>ISO6 - Other activities: Gang violence and knife crimes</a:t>
            </a:r>
          </a:p>
          <a:p>
            <a:pPr>
              <a:lnSpc>
                <a:spcPts val="1120"/>
              </a:lnSpc>
            </a:pPr>
            <a:r>
              <a:rPr lang="en-US" sz="800">
                <a:solidFill>
                  <a:srgbClr val="000000"/>
                </a:solidFill>
                <a:latin typeface="Helvetica Neue LT Std"/>
              </a:rPr>
              <a:t>Support through mentoring /counselling/coaching </a:t>
            </a:r>
            <a:r>
              <a:rPr lang="en-US" sz="800">
                <a:solidFill>
                  <a:srgbClr val="494F56"/>
                </a:solidFill>
                <a:latin typeface="Helvetica Neue LT Std"/>
              </a:rPr>
              <a:t>young people who are involved in knife crime and/or gang culture</a:t>
            </a:r>
          </a:p>
          <a:p>
            <a:pPr>
              <a:lnSpc>
                <a:spcPts val="1120"/>
              </a:lnSpc>
            </a:pPr>
            <a:endParaRPr lang="en-US" sz="800">
              <a:solidFill>
                <a:srgbClr val="494F56"/>
              </a:solidFill>
              <a:latin typeface="Helvetica Neue LT Std"/>
            </a:endParaRPr>
          </a:p>
        </p:txBody>
      </p:sp>
      <p:grpSp>
        <p:nvGrpSpPr>
          <p:cNvPr id="54" name="Group 54"/>
          <p:cNvGrpSpPr/>
          <p:nvPr/>
        </p:nvGrpSpPr>
        <p:grpSpPr>
          <a:xfrm>
            <a:off x="9923771" y="8065197"/>
            <a:ext cx="7796114" cy="568386"/>
            <a:chOff x="0" y="0"/>
            <a:chExt cx="6095496" cy="4444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6095496" cy="444400"/>
            </a:xfrm>
            <a:custGeom>
              <a:avLst/>
              <a:gdLst/>
              <a:ahLst/>
              <a:cxnLst/>
              <a:rect l="l" t="t" r="r" b="b"/>
              <a:pathLst>
                <a:path w="6095496" h="444400">
                  <a:moveTo>
                    <a:pt x="0" y="0"/>
                  </a:moveTo>
                  <a:lnTo>
                    <a:pt x="6095496" y="0"/>
                  </a:lnTo>
                  <a:lnTo>
                    <a:pt x="6095496" y="444400"/>
                  </a:lnTo>
                  <a:lnTo>
                    <a:pt x="0" y="444400"/>
                  </a:lnTo>
                  <a:close/>
                </a:path>
              </a:pathLst>
            </a:custGeom>
            <a:solidFill>
              <a:srgbClr val="0C6980"/>
            </a:solidFill>
          </p:spPr>
        </p:sp>
      </p:grpSp>
      <p:sp>
        <p:nvSpPr>
          <p:cNvPr id="56" name="TextBox 56"/>
          <p:cNvSpPr txBox="1"/>
          <p:nvPr/>
        </p:nvSpPr>
        <p:spPr>
          <a:xfrm>
            <a:off x="10030899" y="8035383"/>
            <a:ext cx="2481468" cy="513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0"/>
              </a:lnSpc>
            </a:pPr>
            <a:r>
              <a:rPr lang="en-US" sz="2650">
                <a:solidFill>
                  <a:srgbClr val="FFFFFF"/>
                </a:solidFill>
                <a:latin typeface="Helvetica Neue LT Pro"/>
              </a:rPr>
              <a:t>Referral form:</a:t>
            </a:r>
          </a:p>
        </p:txBody>
      </p:sp>
      <p:pic>
        <p:nvPicPr>
          <p:cNvPr id="57" name="Picture 57"/>
          <p:cNvPicPr>
            <a:picLocks noChangeAspect="1"/>
          </p:cNvPicPr>
          <p:nvPr/>
        </p:nvPicPr>
        <p:blipFill>
          <a:blip r:embed="rId9"/>
          <a:srcRect b="26121"/>
          <a:stretch>
            <a:fillRect/>
          </a:stretch>
        </p:blipFill>
        <p:spPr>
          <a:xfrm>
            <a:off x="965568" y="1510627"/>
            <a:ext cx="1877581" cy="546324"/>
          </a:xfrm>
          <a:prstGeom prst="rect">
            <a:avLst/>
          </a:prstGeom>
        </p:spPr>
      </p:pic>
      <p:pic>
        <p:nvPicPr>
          <p:cNvPr id="59" name="Picture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52459" y="3502962"/>
            <a:ext cx="508904" cy="508904"/>
          </a:xfrm>
          <a:prstGeom prst="rect">
            <a:avLst/>
          </a:prstGeom>
        </p:spPr>
      </p:pic>
      <p:sp>
        <p:nvSpPr>
          <p:cNvPr id="60" name="TextBox 60"/>
          <p:cNvSpPr txBox="1"/>
          <p:nvPr/>
        </p:nvSpPr>
        <p:spPr>
          <a:xfrm>
            <a:off x="479280" y="9560121"/>
            <a:ext cx="3527711" cy="472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900" dirty="0">
                <a:solidFill>
                  <a:srgbClr val="FFFFFF"/>
                </a:solidFill>
                <a:latin typeface="Helvetica Neue LT Std"/>
              </a:rPr>
              <a:t>CFO3 is based in 8 custodial locations: Birmingham, </a:t>
            </a:r>
            <a:r>
              <a:rPr lang="en-US" sz="900" dirty="0" err="1">
                <a:solidFill>
                  <a:srgbClr val="FFFFFF"/>
                </a:solidFill>
                <a:latin typeface="Helvetica Neue LT Std"/>
              </a:rPr>
              <a:t>Brinsford</a:t>
            </a:r>
            <a:r>
              <a:rPr lang="en-US" sz="900" dirty="0">
                <a:solidFill>
                  <a:srgbClr val="FFFFFF"/>
                </a:solidFill>
                <a:latin typeface="Helvetica Neue LT Std"/>
              </a:rPr>
              <a:t>, Drake Hall, Featherstone, </a:t>
            </a:r>
            <a:r>
              <a:rPr lang="en-US" sz="900" dirty="0" err="1">
                <a:solidFill>
                  <a:srgbClr val="FFFFFF"/>
                </a:solidFill>
                <a:latin typeface="Helvetica Neue LT Std"/>
              </a:rPr>
              <a:t>Hewell</a:t>
            </a:r>
            <a:r>
              <a:rPr lang="en-US" sz="900" dirty="0">
                <a:solidFill>
                  <a:srgbClr val="FFFFFF"/>
                </a:solidFill>
                <a:latin typeface="Helvetica Neue LT Std"/>
              </a:rPr>
              <a:t>, Stoke Heath, </a:t>
            </a:r>
            <a:r>
              <a:rPr lang="en-US" sz="900" dirty="0" err="1">
                <a:solidFill>
                  <a:srgbClr val="FFFFFF"/>
                </a:solidFill>
                <a:latin typeface="Helvetica Neue LT Std"/>
              </a:rPr>
              <a:t>Swinfen</a:t>
            </a:r>
            <a:r>
              <a:rPr lang="en-US" sz="900" dirty="0">
                <a:solidFill>
                  <a:srgbClr val="FFFFFF"/>
                </a:solidFill>
                <a:latin typeface="Helvetica Neue LT Std"/>
              </a:rPr>
              <a:t> Hall, </a:t>
            </a:r>
            <a:r>
              <a:rPr lang="en-US" sz="900" dirty="0" err="1">
                <a:solidFill>
                  <a:srgbClr val="FFFFFF"/>
                </a:solidFill>
                <a:latin typeface="Helvetica Neue LT Std"/>
              </a:rPr>
              <a:t>Werrington</a:t>
            </a:r>
            <a:r>
              <a:rPr lang="en-US" sz="900" dirty="0">
                <a:solidFill>
                  <a:srgbClr val="FFFFFF"/>
                </a:solidFill>
                <a:latin typeface="Helvetica Neue LT Std"/>
              </a:rPr>
              <a:t> &amp; co-located in majority of Probation sites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354055" y="5844401"/>
            <a:ext cx="3859773" cy="3031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 dirty="0">
                <a:solidFill>
                  <a:srgbClr val="FFFEFF"/>
                </a:solidFill>
                <a:latin typeface="HelveticaNeue LT 45 Light"/>
              </a:rPr>
              <a:t>Our service includes, but is not limited to: </a:t>
            </a:r>
          </a:p>
          <a:p>
            <a:pPr>
              <a:lnSpc>
                <a:spcPts val="1679"/>
              </a:lnSpc>
            </a:pPr>
            <a:endParaRPr lang="en-US" sz="1200" dirty="0">
              <a:solidFill>
                <a:srgbClr val="FFFEFF"/>
              </a:solidFill>
              <a:latin typeface="HelveticaNeue LT 45 Light"/>
            </a:endParaRP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FFFEFF"/>
                </a:solidFill>
                <a:latin typeface="HelveticaNeue LT 45 Light"/>
              </a:rPr>
              <a:t>Core activities - support with ID, CV and Disclosure statements</a:t>
            </a:r>
          </a:p>
          <a:p>
            <a:pPr>
              <a:lnSpc>
                <a:spcPts val="1679"/>
              </a:lnSpc>
            </a:pPr>
            <a:endParaRPr lang="en-US" sz="1200" dirty="0">
              <a:solidFill>
                <a:srgbClr val="FFFEFF"/>
              </a:solidFill>
              <a:latin typeface="HelveticaNeue LT 45 Light"/>
            </a:endParaRP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FFFEFF"/>
                </a:solidFill>
                <a:latin typeface="HelveticaNeue LT 45 Light"/>
              </a:rPr>
              <a:t>Life skills - including financial, </a:t>
            </a:r>
            <a:r>
              <a:rPr lang="en-US" sz="1200" dirty="0" err="1">
                <a:solidFill>
                  <a:srgbClr val="FFFEFF"/>
                </a:solidFill>
                <a:latin typeface="HelveticaNeue LT 45 Light"/>
              </a:rPr>
              <a:t>organisational</a:t>
            </a:r>
            <a:r>
              <a:rPr lang="en-US" sz="1200" dirty="0">
                <a:solidFill>
                  <a:srgbClr val="FFFEFF"/>
                </a:solidFill>
                <a:latin typeface="HelveticaNeue LT 45 Light"/>
              </a:rPr>
              <a:t>, coping and communication skills</a:t>
            </a:r>
          </a:p>
          <a:p>
            <a:pPr>
              <a:lnSpc>
                <a:spcPts val="1679"/>
              </a:lnSpc>
            </a:pPr>
            <a:endParaRPr lang="en-US" sz="1200" dirty="0">
              <a:solidFill>
                <a:srgbClr val="FFFEFF"/>
              </a:solidFill>
              <a:latin typeface="HelveticaNeue LT 45 Light"/>
            </a:endParaRP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 err="1">
                <a:solidFill>
                  <a:srgbClr val="FFFEFF"/>
                </a:solidFill>
                <a:latin typeface="HelveticaNeue LT 45 Light"/>
              </a:rPr>
              <a:t>Labour</a:t>
            </a:r>
            <a:r>
              <a:rPr lang="en-US" sz="1200" dirty="0">
                <a:solidFill>
                  <a:srgbClr val="FFFEFF"/>
                </a:solidFill>
                <a:latin typeface="HelveticaNeue LT 45 Light"/>
              </a:rPr>
              <a:t> market supportive measures - interview skills, mentoring, self-employment, advice, job brokerage, and conflict resolution</a:t>
            </a:r>
          </a:p>
          <a:p>
            <a:pPr>
              <a:lnSpc>
                <a:spcPts val="1679"/>
              </a:lnSpc>
            </a:pPr>
            <a:endParaRPr lang="en-US" sz="1200" dirty="0">
              <a:solidFill>
                <a:srgbClr val="FFFEFF"/>
              </a:solidFill>
              <a:latin typeface="HelveticaNeue LT 45 Light"/>
            </a:endParaRP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FFFEFF"/>
                </a:solidFill>
                <a:latin typeface="HelveticaNeue LT 45 Light"/>
              </a:rPr>
              <a:t>Support tailored to each individual</a:t>
            </a:r>
          </a:p>
          <a:p>
            <a:pPr>
              <a:lnSpc>
                <a:spcPts val="1679"/>
              </a:lnSpc>
            </a:pPr>
            <a:endParaRPr lang="en-US" sz="1200" dirty="0">
              <a:solidFill>
                <a:srgbClr val="FFFEFF"/>
              </a:solidFill>
              <a:latin typeface="HelveticaNeue LT 45 Light"/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363975" y="2235287"/>
            <a:ext cx="3984169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 dirty="0">
                <a:solidFill>
                  <a:srgbClr val="FFFEFF"/>
                </a:solidFill>
                <a:latin typeface="Helvetica Neue LT Pro"/>
              </a:rPr>
              <a:t>CFO3 offers through the gate service with a focus on preparing for employment  and release in custody, followed by training and employment. 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endParaRPr lang="en-US" sz="1100" dirty="0">
              <a:solidFill>
                <a:srgbClr val="FFFEFF"/>
              </a:solidFill>
              <a:latin typeface="Helvetica Neue LT Pro"/>
            </a:endParaRP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 dirty="0">
                <a:solidFill>
                  <a:srgbClr val="FFFEFF"/>
                </a:solidFill>
                <a:latin typeface="Helvetica Neue LT Pro"/>
              </a:rPr>
              <a:t>Attendance is voluntary/non enforceable. Refer to CRS for enforceable/ RAR activity.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685227" y="3567785"/>
            <a:ext cx="1289451" cy="252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en-US" sz="1300" dirty="0">
                <a:solidFill>
                  <a:srgbClr val="FFFEFF"/>
                </a:solidFill>
                <a:latin typeface="Helvetica Neue LT Pro"/>
              </a:rPr>
              <a:t>Eligibility 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378655" y="4125379"/>
            <a:ext cx="3810572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Helvetica Neue LT Std"/>
              </a:rPr>
              <a:t>People on Probation</a:t>
            </a: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Helvetica Neue LT Std"/>
              </a:rPr>
              <a:t>Those serving a custodial sentence (within 3 years of earliest potential release date)</a:t>
            </a: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Helvetica Neue LT Std"/>
              </a:rPr>
              <a:t>Emphasis is placed on females, ethnic minorities, 50+ and those with a disability</a:t>
            </a: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Helvetica Neue LT Std"/>
              </a:rPr>
              <a:t>Not already in paid employment </a:t>
            </a:r>
          </a:p>
        </p:txBody>
      </p:sp>
      <p:sp>
        <p:nvSpPr>
          <p:cNvPr id="65" name="AutoShape 65"/>
          <p:cNvSpPr/>
          <p:nvPr/>
        </p:nvSpPr>
        <p:spPr>
          <a:xfrm rot="20845">
            <a:off x="354019" y="5639693"/>
            <a:ext cx="3927003" cy="0"/>
          </a:xfrm>
          <a:prstGeom prst="line">
            <a:avLst/>
          </a:prstGeom>
          <a:ln w="47625" cap="rnd">
            <a:solidFill>
              <a:srgbClr val="FFFE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66" name="TextBox 66"/>
          <p:cNvSpPr txBox="1"/>
          <p:nvPr/>
        </p:nvSpPr>
        <p:spPr>
          <a:xfrm>
            <a:off x="4905100" y="9640524"/>
            <a:ext cx="3652429" cy="320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900" dirty="0">
                <a:solidFill>
                  <a:srgbClr val="FFFFFF"/>
                </a:solidFill>
                <a:latin typeface="Helvetica Neue LT Std"/>
              </a:rPr>
              <a:t>CFO Activity Hubs can be found at: Stoke on Trent, Wolverhampton and Birmingham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4886410" y="5787887"/>
            <a:ext cx="3888838" cy="3270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 dirty="0">
                <a:solidFill>
                  <a:srgbClr val="FFFFFF"/>
                </a:solidFill>
                <a:latin typeface="HelveticaNeue LT 45 Light"/>
              </a:rPr>
              <a:t>CFO Activity Hubs offers a safe space for participants to spend their time. Delivery can include:</a:t>
            </a:r>
          </a:p>
          <a:p>
            <a:pPr>
              <a:lnSpc>
                <a:spcPts val="1679"/>
              </a:lnSpc>
            </a:pPr>
            <a:endParaRPr lang="en-US" sz="1200" dirty="0">
              <a:solidFill>
                <a:srgbClr val="FFFFFF"/>
              </a:solidFill>
              <a:latin typeface="HelveticaNeue LT 45 Light"/>
            </a:endParaRP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HelveticaNeue LT 45 Light"/>
              </a:rPr>
              <a:t>A safe space to engage in a range of activities including sports, media and arts, or simply just pop in for tea or coffee</a:t>
            </a:r>
          </a:p>
          <a:p>
            <a:pPr marL="129540" lvl="1">
              <a:lnSpc>
                <a:spcPts val="1679"/>
              </a:lnSpc>
            </a:pPr>
            <a:endParaRPr lang="en-US" sz="1200" dirty="0">
              <a:solidFill>
                <a:srgbClr val="FFFFFF"/>
              </a:solidFill>
              <a:latin typeface="HelveticaNeue LT 45 Light"/>
            </a:endParaRP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HelveticaNeue LT 45 Light"/>
              </a:rPr>
              <a:t>Practical support packages tailored to each individual; accommodation, finance and debt, relationships, attitudes and </a:t>
            </a:r>
            <a:r>
              <a:rPr lang="en-US" sz="1200" dirty="0" err="1">
                <a:solidFill>
                  <a:srgbClr val="FFFFFF"/>
                </a:solidFill>
                <a:latin typeface="HelveticaNeue LT 45 Light"/>
              </a:rPr>
              <a:t>behaviours</a:t>
            </a:r>
            <a:r>
              <a:rPr lang="en-US" sz="1200" dirty="0">
                <a:solidFill>
                  <a:srgbClr val="FFFFFF"/>
                </a:solidFill>
                <a:latin typeface="HelveticaNeue LT 45 Light"/>
              </a:rPr>
              <a:t>, education, employment and substance misuse</a:t>
            </a:r>
          </a:p>
          <a:p>
            <a:pPr>
              <a:lnSpc>
                <a:spcPts val="1679"/>
              </a:lnSpc>
            </a:pPr>
            <a:endParaRPr lang="en-US" sz="1200" dirty="0">
              <a:solidFill>
                <a:srgbClr val="FFFFFF"/>
              </a:solidFill>
              <a:latin typeface="HelveticaNeue LT 45 Light"/>
            </a:endParaRP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HelveticaNeue LT 45 Light"/>
              </a:rPr>
              <a:t>Citizenship and mentoring built into every 'package' of support which complements Probation Practitioner arrangements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4865986" y="2211157"/>
            <a:ext cx="4010756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 dirty="0">
                <a:solidFill>
                  <a:srgbClr val="FFFFFF"/>
                </a:solidFill>
                <a:latin typeface="Helvetica Neue LT Pro"/>
              </a:rPr>
              <a:t>CFO Activity Hubs offers support for those that are not successfully engaging with statutory activities or those for whom additional support would be beneficial.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endParaRPr lang="en-US" sz="1100" dirty="0">
              <a:solidFill>
                <a:srgbClr val="FFFFFF"/>
              </a:solidFill>
              <a:latin typeface="Helvetica Neue LT Pro"/>
            </a:endParaRP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 dirty="0">
                <a:solidFill>
                  <a:srgbClr val="FFFEFF"/>
                </a:solidFill>
                <a:latin typeface="Helvetica Neue LT Pro"/>
              </a:rPr>
              <a:t>Attendance is voluntary/non enforceable. Refer to CRS for enforceable/ RAR activity.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endParaRPr lang="en-US" sz="1100" dirty="0">
              <a:solidFill>
                <a:srgbClr val="FFFFFF"/>
              </a:solidFill>
              <a:latin typeface="Helvetica Neue LT Pro"/>
            </a:endParaRPr>
          </a:p>
        </p:txBody>
      </p:sp>
      <p:pic>
        <p:nvPicPr>
          <p:cNvPr id="69" name="Picture 6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393718" y="3470030"/>
            <a:ext cx="508904" cy="508904"/>
          </a:xfrm>
          <a:prstGeom prst="rect">
            <a:avLst/>
          </a:prstGeom>
        </p:spPr>
      </p:pic>
      <p:sp>
        <p:nvSpPr>
          <p:cNvPr id="70" name="TextBox 70"/>
          <p:cNvSpPr txBox="1"/>
          <p:nvPr/>
        </p:nvSpPr>
        <p:spPr>
          <a:xfrm>
            <a:off x="6442547" y="3583724"/>
            <a:ext cx="1289451" cy="252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20"/>
              </a:lnSpc>
            </a:pPr>
            <a:r>
              <a:rPr lang="en-US" sz="1300" dirty="0">
                <a:solidFill>
                  <a:srgbClr val="FFFEFF"/>
                </a:solidFill>
                <a:latin typeface="Helvetica Neue LT Pro"/>
              </a:rPr>
              <a:t>Eligibility 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4773719" y="4082117"/>
            <a:ext cx="4010756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Helvetica Neue LT Std"/>
              </a:rPr>
              <a:t>People on Probation</a:t>
            </a: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Helvetica Neue LT Std"/>
              </a:rPr>
              <a:t>Not already in paid employment </a:t>
            </a: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Helvetica Neue LT Std"/>
              </a:rPr>
              <a:t>Able to provide details of their Probation Practitioner </a:t>
            </a: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FFFFFF"/>
                </a:solidFill>
                <a:latin typeface="Helvetica Neue LT Std"/>
              </a:rPr>
              <a:t>Emphasis is placed on females, ethnic minorities, 50+ and those with a disability</a:t>
            </a: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endParaRPr lang="en-US" sz="1200" dirty="0">
              <a:solidFill>
                <a:srgbClr val="FFFFFF"/>
              </a:solidFill>
              <a:latin typeface="Helvetica Neue LT Std"/>
            </a:endParaRPr>
          </a:p>
          <a:p>
            <a:pPr marL="129540" lvl="1">
              <a:lnSpc>
                <a:spcPts val="1679"/>
              </a:lnSpc>
            </a:pPr>
            <a:endParaRPr lang="en-US" sz="1200" dirty="0">
              <a:solidFill>
                <a:srgbClr val="FFFFFF"/>
              </a:solidFill>
              <a:latin typeface="Helvetica Neue LT Std"/>
            </a:endParaRPr>
          </a:p>
          <a:p>
            <a:pPr marL="129540" lvl="1">
              <a:lnSpc>
                <a:spcPts val="1679"/>
              </a:lnSpc>
            </a:pPr>
            <a:endParaRPr lang="en-US" sz="1200" dirty="0">
              <a:solidFill>
                <a:srgbClr val="FFFFFF"/>
              </a:solidFill>
              <a:latin typeface="Helvetica Neue LT Std"/>
            </a:endParaRPr>
          </a:p>
        </p:txBody>
      </p:sp>
      <p:sp>
        <p:nvSpPr>
          <p:cNvPr id="72" name="AutoShape 72"/>
          <p:cNvSpPr/>
          <p:nvPr/>
        </p:nvSpPr>
        <p:spPr>
          <a:xfrm>
            <a:off x="4886410" y="5645546"/>
            <a:ext cx="3888838" cy="0"/>
          </a:xfrm>
          <a:prstGeom prst="line">
            <a:avLst/>
          </a:prstGeom>
          <a:ln w="47625" cap="rnd">
            <a:solidFill>
              <a:srgbClr val="FFFEFF"/>
            </a:solidFill>
            <a:prstDash val="sysDot"/>
            <a:headEnd type="none" w="sm" len="sm"/>
            <a:tailEnd type="none" w="sm" len="sm"/>
          </a:ln>
        </p:spPr>
      </p: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898228"/>
              </p:ext>
            </p:extLst>
          </p:nvPr>
        </p:nvGraphicFramePr>
        <p:xfrm>
          <a:off x="12451597" y="805047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Document" showAsIcon="1" r:id="rId12" imgW="914400" imgH="771480" progId="Word.Document.12">
                  <p:embed/>
                </p:oleObj>
              </mc:Choice>
              <mc:Fallback>
                <p:oleObj name="Document" showAsIcon="1" r:id="rId12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451597" y="8050470"/>
                        <a:ext cx="914400" cy="771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967782"/>
              </p:ext>
            </p:extLst>
          </p:nvPr>
        </p:nvGraphicFramePr>
        <p:xfrm>
          <a:off x="14319204" y="806105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Document" showAsIcon="1" r:id="rId14" imgW="914400" imgH="771480" progId="Word.Document.12">
                  <p:embed/>
                </p:oleObj>
              </mc:Choice>
              <mc:Fallback>
                <p:oleObj name="Document" showAsIcon="1" r:id="rId1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319204" y="8061055"/>
                        <a:ext cx="914400" cy="771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Rectangle 75"/>
          <p:cNvSpPr/>
          <p:nvPr/>
        </p:nvSpPr>
        <p:spPr>
          <a:xfrm>
            <a:off x="2771166" y="132457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>
                <a:ln w="0"/>
                <a:solidFill>
                  <a:schemeClr val="bg1"/>
                </a:solidFill>
                <a:latin typeface="Helvetica Neue LT Pro" panose="020B0604020202020204" charset="0"/>
              </a:rPr>
              <a:t>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98101" cy="1028700"/>
            <a:chOff x="0" y="0"/>
            <a:chExt cx="6189728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9728" cy="347980"/>
            </a:xfrm>
            <a:custGeom>
              <a:avLst/>
              <a:gdLst/>
              <a:ahLst/>
              <a:cxnLst/>
              <a:rect l="l" t="t" r="r" b="b"/>
              <a:pathLst>
                <a:path w="6189728" h="347980">
                  <a:moveTo>
                    <a:pt x="0" y="0"/>
                  </a:moveTo>
                  <a:lnTo>
                    <a:pt x="6189728" y="0"/>
                  </a:lnTo>
                  <a:lnTo>
                    <a:pt x="6189728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505DC1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64763" y="8425297"/>
            <a:ext cx="1887386" cy="8320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136961" y="8425297"/>
            <a:ext cx="836722" cy="8330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b="28058"/>
          <a:stretch>
            <a:fillRect/>
          </a:stretch>
        </p:blipFill>
        <p:spPr>
          <a:xfrm>
            <a:off x="15569464" y="9423624"/>
            <a:ext cx="2243067" cy="63556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0754" y="8603039"/>
            <a:ext cx="7326560" cy="1566852"/>
            <a:chOff x="0" y="0"/>
            <a:chExt cx="5256981" cy="11242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256981" cy="1124253"/>
            </a:xfrm>
            <a:custGeom>
              <a:avLst/>
              <a:gdLst/>
              <a:ahLst/>
              <a:cxnLst/>
              <a:rect l="l" t="t" r="r" b="b"/>
              <a:pathLst>
                <a:path w="5256981" h="1124253">
                  <a:moveTo>
                    <a:pt x="0" y="0"/>
                  </a:moveTo>
                  <a:lnTo>
                    <a:pt x="0" y="1124253"/>
                  </a:lnTo>
                  <a:lnTo>
                    <a:pt x="5256981" y="1124253"/>
                  </a:lnTo>
                  <a:lnTo>
                    <a:pt x="5256981" y="0"/>
                  </a:lnTo>
                  <a:lnTo>
                    <a:pt x="0" y="0"/>
                  </a:lnTo>
                  <a:close/>
                  <a:moveTo>
                    <a:pt x="5196021" y="1063293"/>
                  </a:moveTo>
                  <a:lnTo>
                    <a:pt x="59690" y="1063293"/>
                  </a:lnTo>
                  <a:lnTo>
                    <a:pt x="59690" y="59690"/>
                  </a:lnTo>
                  <a:lnTo>
                    <a:pt x="5196021" y="59690"/>
                  </a:lnTo>
                  <a:lnTo>
                    <a:pt x="5196021" y="1063293"/>
                  </a:lnTo>
                  <a:close/>
                </a:path>
              </a:pathLst>
            </a:custGeom>
            <a:solidFill>
              <a:srgbClr val="494F56">
                <a:alpha val="98824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208373" y="8587099"/>
            <a:ext cx="7328941" cy="239870"/>
            <a:chOff x="0" y="0"/>
            <a:chExt cx="4656403" cy="152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56403" cy="152400"/>
            </a:xfrm>
            <a:custGeom>
              <a:avLst/>
              <a:gdLst/>
              <a:ahLst/>
              <a:cxnLst/>
              <a:rect l="l" t="t" r="r" b="b"/>
              <a:pathLst>
                <a:path w="4656403" h="152400">
                  <a:moveTo>
                    <a:pt x="0" y="0"/>
                  </a:moveTo>
                  <a:lnTo>
                    <a:pt x="4656403" y="0"/>
                  </a:lnTo>
                  <a:lnTo>
                    <a:pt x="4656403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505DC1">
                <a:alpha val="98824"/>
              </a:srgbClr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154601" y="9634827"/>
            <a:ext cx="333678" cy="33367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97118" y="8957897"/>
            <a:ext cx="449022" cy="5426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158056" y="8939706"/>
            <a:ext cx="330224" cy="3302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460200" y="8924177"/>
            <a:ext cx="332938" cy="239715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7572258" y="1358952"/>
            <a:ext cx="3163685" cy="507636"/>
            <a:chOff x="0" y="0"/>
            <a:chExt cx="1913890" cy="30709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13890" cy="307097"/>
            </a:xfrm>
            <a:custGeom>
              <a:avLst/>
              <a:gdLst/>
              <a:ahLst/>
              <a:cxnLst/>
              <a:rect l="l" t="t" r="r" b="b"/>
              <a:pathLst>
                <a:path w="1913890" h="307097">
                  <a:moveTo>
                    <a:pt x="0" y="0"/>
                  </a:moveTo>
                  <a:lnTo>
                    <a:pt x="1913890" y="0"/>
                  </a:lnTo>
                  <a:lnTo>
                    <a:pt x="1913890" y="307097"/>
                  </a:lnTo>
                  <a:lnTo>
                    <a:pt x="0" y="307097"/>
                  </a:lnTo>
                  <a:close/>
                </a:path>
              </a:pathLst>
            </a:custGeom>
            <a:solidFill>
              <a:srgbClr val="E13219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001580" y="2905570"/>
            <a:ext cx="3008920" cy="1816635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3880075" y="5739484"/>
            <a:ext cx="3163685" cy="985447"/>
            <a:chOff x="0" y="0"/>
            <a:chExt cx="1913890" cy="59615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13890" cy="596152"/>
            </a:xfrm>
            <a:custGeom>
              <a:avLst/>
              <a:gdLst/>
              <a:ahLst/>
              <a:cxnLst/>
              <a:rect l="l" t="t" r="r" b="b"/>
              <a:pathLst>
                <a:path w="1913890" h="596152">
                  <a:moveTo>
                    <a:pt x="0" y="0"/>
                  </a:moveTo>
                  <a:lnTo>
                    <a:pt x="1913890" y="0"/>
                  </a:lnTo>
                  <a:lnTo>
                    <a:pt x="1913890" y="596152"/>
                  </a:lnTo>
                  <a:lnTo>
                    <a:pt x="0" y="596152"/>
                  </a:lnTo>
                  <a:close/>
                </a:path>
              </a:pathLst>
            </a:custGeom>
            <a:solidFill>
              <a:srgbClr val="505DC1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5400000">
            <a:off x="15327211" y="5287367"/>
            <a:ext cx="269414" cy="47895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7554786" y="2638814"/>
            <a:ext cx="3198630" cy="1062428"/>
            <a:chOff x="0" y="0"/>
            <a:chExt cx="2764057" cy="91808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764057" cy="918084"/>
            </a:xfrm>
            <a:custGeom>
              <a:avLst/>
              <a:gdLst/>
              <a:ahLst/>
              <a:cxnLst/>
              <a:rect l="l" t="t" r="r" b="b"/>
              <a:pathLst>
                <a:path w="2764057" h="918084">
                  <a:moveTo>
                    <a:pt x="2639597" y="59690"/>
                  </a:moveTo>
                  <a:cubicBezTo>
                    <a:pt x="2675157" y="59690"/>
                    <a:pt x="2704367" y="88900"/>
                    <a:pt x="2704367" y="124460"/>
                  </a:cubicBezTo>
                  <a:lnTo>
                    <a:pt x="2704367" y="793624"/>
                  </a:lnTo>
                  <a:cubicBezTo>
                    <a:pt x="2704367" y="829184"/>
                    <a:pt x="2675157" y="858394"/>
                    <a:pt x="2639597" y="858394"/>
                  </a:cubicBezTo>
                  <a:lnTo>
                    <a:pt x="124460" y="858394"/>
                  </a:lnTo>
                  <a:cubicBezTo>
                    <a:pt x="88900" y="858394"/>
                    <a:pt x="59690" y="829184"/>
                    <a:pt x="59690" y="79362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639597" y="59690"/>
                  </a:lnTo>
                  <a:moveTo>
                    <a:pt x="263959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93624"/>
                  </a:lnTo>
                  <a:cubicBezTo>
                    <a:pt x="0" y="862204"/>
                    <a:pt x="55880" y="918084"/>
                    <a:pt x="124460" y="918084"/>
                  </a:cubicBezTo>
                  <a:lnTo>
                    <a:pt x="2639597" y="918084"/>
                  </a:lnTo>
                  <a:cubicBezTo>
                    <a:pt x="2708178" y="918084"/>
                    <a:pt x="2764057" y="862204"/>
                    <a:pt x="2764057" y="793624"/>
                  </a:cubicBezTo>
                  <a:lnTo>
                    <a:pt x="2764057" y="124460"/>
                  </a:lnTo>
                  <a:cubicBezTo>
                    <a:pt x="2764057" y="55880"/>
                    <a:pt x="2708177" y="0"/>
                    <a:pt x="2639597" y="0"/>
                  </a:cubicBezTo>
                  <a:close/>
                </a:path>
              </a:pathLst>
            </a:custGeom>
            <a:solidFill>
              <a:srgbClr val="E13219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7554786" y="4337379"/>
            <a:ext cx="3198630" cy="1062428"/>
            <a:chOff x="0" y="0"/>
            <a:chExt cx="2764057" cy="91808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764057" cy="918084"/>
            </a:xfrm>
            <a:custGeom>
              <a:avLst/>
              <a:gdLst/>
              <a:ahLst/>
              <a:cxnLst/>
              <a:rect l="l" t="t" r="r" b="b"/>
              <a:pathLst>
                <a:path w="2764057" h="918084">
                  <a:moveTo>
                    <a:pt x="2639597" y="59690"/>
                  </a:moveTo>
                  <a:cubicBezTo>
                    <a:pt x="2675157" y="59690"/>
                    <a:pt x="2704367" y="88900"/>
                    <a:pt x="2704367" y="124460"/>
                  </a:cubicBezTo>
                  <a:lnTo>
                    <a:pt x="2704367" y="793624"/>
                  </a:lnTo>
                  <a:cubicBezTo>
                    <a:pt x="2704367" y="829184"/>
                    <a:pt x="2675157" y="858394"/>
                    <a:pt x="2639597" y="858394"/>
                  </a:cubicBezTo>
                  <a:lnTo>
                    <a:pt x="124460" y="858394"/>
                  </a:lnTo>
                  <a:cubicBezTo>
                    <a:pt x="88900" y="858394"/>
                    <a:pt x="59690" y="829184"/>
                    <a:pt x="59690" y="79362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639597" y="59690"/>
                  </a:lnTo>
                  <a:moveTo>
                    <a:pt x="263959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93624"/>
                  </a:lnTo>
                  <a:cubicBezTo>
                    <a:pt x="0" y="862204"/>
                    <a:pt x="55880" y="918084"/>
                    <a:pt x="124460" y="918084"/>
                  </a:cubicBezTo>
                  <a:lnTo>
                    <a:pt x="2639597" y="918084"/>
                  </a:lnTo>
                  <a:cubicBezTo>
                    <a:pt x="2708178" y="918084"/>
                    <a:pt x="2764057" y="862204"/>
                    <a:pt x="2764057" y="793624"/>
                  </a:cubicBezTo>
                  <a:lnTo>
                    <a:pt x="2764057" y="124460"/>
                  </a:lnTo>
                  <a:cubicBezTo>
                    <a:pt x="2764057" y="55880"/>
                    <a:pt x="2708177" y="0"/>
                    <a:pt x="2639597" y="0"/>
                  </a:cubicBezTo>
                  <a:close/>
                </a:path>
              </a:pathLst>
            </a:custGeom>
            <a:solidFill>
              <a:srgbClr val="E13219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7554786" y="6033308"/>
            <a:ext cx="3198630" cy="1062428"/>
            <a:chOff x="0" y="0"/>
            <a:chExt cx="2764057" cy="91808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764057" cy="918084"/>
            </a:xfrm>
            <a:custGeom>
              <a:avLst/>
              <a:gdLst/>
              <a:ahLst/>
              <a:cxnLst/>
              <a:rect l="l" t="t" r="r" b="b"/>
              <a:pathLst>
                <a:path w="2764057" h="918084">
                  <a:moveTo>
                    <a:pt x="2639597" y="59690"/>
                  </a:moveTo>
                  <a:cubicBezTo>
                    <a:pt x="2675157" y="59690"/>
                    <a:pt x="2704367" y="88900"/>
                    <a:pt x="2704367" y="124460"/>
                  </a:cubicBezTo>
                  <a:lnTo>
                    <a:pt x="2704367" y="793624"/>
                  </a:lnTo>
                  <a:cubicBezTo>
                    <a:pt x="2704367" y="829184"/>
                    <a:pt x="2675157" y="858394"/>
                    <a:pt x="2639597" y="858394"/>
                  </a:cubicBezTo>
                  <a:lnTo>
                    <a:pt x="124460" y="858394"/>
                  </a:lnTo>
                  <a:cubicBezTo>
                    <a:pt x="88900" y="858394"/>
                    <a:pt x="59690" y="829184"/>
                    <a:pt x="59690" y="79362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639597" y="59690"/>
                  </a:lnTo>
                  <a:moveTo>
                    <a:pt x="263959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93624"/>
                  </a:lnTo>
                  <a:cubicBezTo>
                    <a:pt x="0" y="862204"/>
                    <a:pt x="55880" y="918084"/>
                    <a:pt x="124460" y="918084"/>
                  </a:cubicBezTo>
                  <a:lnTo>
                    <a:pt x="2639597" y="918084"/>
                  </a:lnTo>
                  <a:cubicBezTo>
                    <a:pt x="2708178" y="918084"/>
                    <a:pt x="2764057" y="862204"/>
                    <a:pt x="2764057" y="793624"/>
                  </a:cubicBezTo>
                  <a:lnTo>
                    <a:pt x="2764057" y="124460"/>
                  </a:lnTo>
                  <a:cubicBezTo>
                    <a:pt x="2764057" y="55880"/>
                    <a:pt x="2708177" y="0"/>
                    <a:pt x="2639597" y="0"/>
                  </a:cubicBezTo>
                  <a:close/>
                </a:path>
              </a:pathLst>
            </a:custGeom>
            <a:solidFill>
              <a:srgbClr val="E13219"/>
            </a:solidFill>
          </p:spPr>
        </p:sp>
      </p:grp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322159" y="2741977"/>
            <a:ext cx="4068372" cy="4066297"/>
            <a:chOff x="0" y="0"/>
            <a:chExt cx="2489200" cy="2487930"/>
          </a:xfrm>
        </p:grpSpPr>
        <p:sp>
          <p:nvSpPr>
            <p:cNvPr id="28" name="Freeform 28"/>
            <p:cNvSpPr/>
            <p:nvPr/>
          </p:nvSpPr>
          <p:spPr>
            <a:xfrm>
              <a:off x="-1270" y="-1270"/>
              <a:ext cx="2493010" cy="2491740"/>
            </a:xfrm>
            <a:custGeom>
              <a:avLst/>
              <a:gdLst/>
              <a:ahLst/>
              <a:cxnLst/>
              <a:rect l="l" t="t" r="r" b="b"/>
              <a:pathLst>
                <a:path w="2493010" h="2491740">
                  <a:moveTo>
                    <a:pt x="2327910" y="904240"/>
                  </a:moveTo>
                  <a:cubicBezTo>
                    <a:pt x="2311400" y="773430"/>
                    <a:pt x="2336800" y="645160"/>
                    <a:pt x="2401570" y="530860"/>
                  </a:cubicBezTo>
                  <a:cubicBezTo>
                    <a:pt x="2459990" y="430530"/>
                    <a:pt x="2461260" y="306070"/>
                    <a:pt x="2402840" y="207010"/>
                  </a:cubicBezTo>
                  <a:cubicBezTo>
                    <a:pt x="2313940" y="53340"/>
                    <a:pt x="2117090" y="0"/>
                    <a:pt x="1963420" y="88900"/>
                  </a:cubicBezTo>
                  <a:cubicBezTo>
                    <a:pt x="1850390" y="153670"/>
                    <a:pt x="1722120" y="180340"/>
                    <a:pt x="1592580" y="165100"/>
                  </a:cubicBezTo>
                  <a:cubicBezTo>
                    <a:pt x="1463040" y="149860"/>
                    <a:pt x="1343660" y="93980"/>
                    <a:pt x="1249680" y="3810"/>
                  </a:cubicBezTo>
                  <a:lnTo>
                    <a:pt x="1248410" y="1270"/>
                  </a:lnTo>
                  <a:lnTo>
                    <a:pt x="1243330" y="1270"/>
                  </a:lnTo>
                  <a:lnTo>
                    <a:pt x="1240790" y="3810"/>
                  </a:lnTo>
                  <a:cubicBezTo>
                    <a:pt x="1148080" y="91440"/>
                    <a:pt x="1026160" y="148590"/>
                    <a:pt x="897890" y="165100"/>
                  </a:cubicBezTo>
                  <a:cubicBezTo>
                    <a:pt x="768350" y="180340"/>
                    <a:pt x="637540" y="153670"/>
                    <a:pt x="527050" y="88900"/>
                  </a:cubicBezTo>
                  <a:cubicBezTo>
                    <a:pt x="452120" y="45720"/>
                    <a:pt x="365760" y="34290"/>
                    <a:pt x="283210" y="57150"/>
                  </a:cubicBezTo>
                  <a:cubicBezTo>
                    <a:pt x="200660" y="78740"/>
                    <a:pt x="130810" y="132080"/>
                    <a:pt x="87630" y="207010"/>
                  </a:cubicBezTo>
                  <a:cubicBezTo>
                    <a:pt x="30480" y="306070"/>
                    <a:pt x="30480" y="430530"/>
                    <a:pt x="88900" y="529590"/>
                  </a:cubicBezTo>
                  <a:cubicBezTo>
                    <a:pt x="153670" y="643890"/>
                    <a:pt x="180340" y="773430"/>
                    <a:pt x="162560" y="902970"/>
                  </a:cubicBezTo>
                  <a:cubicBezTo>
                    <a:pt x="147320" y="1029970"/>
                    <a:pt x="90170" y="1149350"/>
                    <a:pt x="3810" y="1240790"/>
                  </a:cubicBezTo>
                  <a:lnTo>
                    <a:pt x="1270" y="1243330"/>
                  </a:lnTo>
                  <a:lnTo>
                    <a:pt x="1270" y="1248410"/>
                  </a:lnTo>
                  <a:lnTo>
                    <a:pt x="3810" y="1250950"/>
                  </a:lnTo>
                  <a:cubicBezTo>
                    <a:pt x="91440" y="1343660"/>
                    <a:pt x="148590" y="1465580"/>
                    <a:pt x="165100" y="1593850"/>
                  </a:cubicBezTo>
                  <a:cubicBezTo>
                    <a:pt x="180340" y="1723390"/>
                    <a:pt x="153670" y="1854200"/>
                    <a:pt x="88900" y="1964690"/>
                  </a:cubicBezTo>
                  <a:cubicBezTo>
                    <a:pt x="0" y="2118360"/>
                    <a:pt x="53340" y="2315210"/>
                    <a:pt x="207010" y="2404110"/>
                  </a:cubicBezTo>
                  <a:cubicBezTo>
                    <a:pt x="307340" y="2461260"/>
                    <a:pt x="431800" y="2461260"/>
                    <a:pt x="530860" y="2402840"/>
                  </a:cubicBezTo>
                  <a:cubicBezTo>
                    <a:pt x="645160" y="2338070"/>
                    <a:pt x="774700" y="2311400"/>
                    <a:pt x="904240" y="2329180"/>
                  </a:cubicBezTo>
                  <a:cubicBezTo>
                    <a:pt x="1029970" y="2345690"/>
                    <a:pt x="1150620" y="2402840"/>
                    <a:pt x="1242060" y="2489200"/>
                  </a:cubicBezTo>
                  <a:lnTo>
                    <a:pt x="1244600" y="2491740"/>
                  </a:lnTo>
                  <a:lnTo>
                    <a:pt x="1249680" y="2491740"/>
                  </a:lnTo>
                  <a:lnTo>
                    <a:pt x="1252220" y="2490470"/>
                  </a:lnTo>
                  <a:cubicBezTo>
                    <a:pt x="1344930" y="2402840"/>
                    <a:pt x="1466850" y="2345690"/>
                    <a:pt x="1595120" y="2329180"/>
                  </a:cubicBezTo>
                  <a:cubicBezTo>
                    <a:pt x="1724660" y="2313940"/>
                    <a:pt x="1855470" y="2340610"/>
                    <a:pt x="1965960" y="2405380"/>
                  </a:cubicBezTo>
                  <a:cubicBezTo>
                    <a:pt x="2016760" y="2434590"/>
                    <a:pt x="2071370" y="2448560"/>
                    <a:pt x="2125980" y="2448560"/>
                  </a:cubicBezTo>
                  <a:cubicBezTo>
                    <a:pt x="2237740" y="2448560"/>
                    <a:pt x="2345690" y="2391410"/>
                    <a:pt x="2405380" y="2287270"/>
                  </a:cubicBezTo>
                  <a:cubicBezTo>
                    <a:pt x="2462530" y="2186940"/>
                    <a:pt x="2462530" y="2062480"/>
                    <a:pt x="2404110" y="1963420"/>
                  </a:cubicBezTo>
                  <a:cubicBezTo>
                    <a:pt x="2339340" y="1849120"/>
                    <a:pt x="2312670" y="1719580"/>
                    <a:pt x="2330450" y="1590040"/>
                  </a:cubicBezTo>
                  <a:cubicBezTo>
                    <a:pt x="2346960" y="1464310"/>
                    <a:pt x="2404110" y="1343660"/>
                    <a:pt x="2490470" y="1252220"/>
                  </a:cubicBezTo>
                  <a:lnTo>
                    <a:pt x="2493010" y="1249680"/>
                  </a:lnTo>
                  <a:lnTo>
                    <a:pt x="2493010" y="1244600"/>
                  </a:lnTo>
                  <a:lnTo>
                    <a:pt x="2490470" y="1242060"/>
                  </a:lnTo>
                  <a:cubicBezTo>
                    <a:pt x="2400300" y="1149350"/>
                    <a:pt x="2343150" y="1029970"/>
                    <a:pt x="2327910" y="904240"/>
                  </a:cubicBezTo>
                  <a:lnTo>
                    <a:pt x="2327910" y="904240"/>
                  </a:lnTo>
                  <a:close/>
                </a:path>
              </a:pathLst>
            </a:custGeom>
            <a:solidFill>
              <a:srgbClr val="0C6980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3185631" y="132254"/>
            <a:ext cx="11926838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09"/>
              </a:lnSpc>
            </a:pPr>
            <a:r>
              <a:rPr lang="en-US" sz="4149" dirty="0">
                <a:solidFill>
                  <a:srgbClr val="FFFFFF"/>
                </a:solidFill>
                <a:latin typeface="Helvetica Neue LT Pro"/>
              </a:rPr>
              <a:t>Commissioned Rehabilitative Services- CRS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758677" y="8583989"/>
            <a:ext cx="6438804" cy="153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9"/>
              </a:lnSpc>
            </a:pPr>
            <a:r>
              <a:rPr lang="en-US" sz="999" spc="0">
                <a:solidFill>
                  <a:srgbClr val="171615"/>
                </a:solidFill>
                <a:latin typeface="HelveticaNeue LT 45 Light Bold"/>
              </a:rPr>
              <a:t>Accommodation, Personal Well-being Services (Social Inclusion element) and Women’s Services can be referred to as an in-reach/pre-release intervention.</a:t>
            </a:r>
          </a:p>
          <a:p>
            <a:pPr>
              <a:lnSpc>
                <a:spcPts val="1399"/>
              </a:lnSpc>
            </a:pPr>
            <a:endParaRPr lang="en-US" sz="999" spc="0">
              <a:solidFill>
                <a:srgbClr val="171615"/>
              </a:solidFill>
              <a:latin typeface="HelveticaNeue LT 45 Light Bold"/>
            </a:endParaRPr>
          </a:p>
          <a:p>
            <a:pPr>
              <a:lnSpc>
                <a:spcPts val="1399"/>
              </a:lnSpc>
            </a:pPr>
            <a:r>
              <a:rPr lang="en-US" sz="999" spc="0">
                <a:solidFill>
                  <a:srgbClr val="171615"/>
                </a:solidFill>
                <a:latin typeface="HelveticaNeue LT 45 Light Bold"/>
              </a:rPr>
              <a:t>ETE services are Community based but a referral can be made pre-release in preparation for release. </a:t>
            </a:r>
          </a:p>
          <a:p>
            <a:pPr>
              <a:lnSpc>
                <a:spcPts val="1399"/>
              </a:lnSpc>
            </a:pPr>
            <a:r>
              <a:rPr lang="en-US" sz="999" spc="0">
                <a:solidFill>
                  <a:srgbClr val="171615"/>
                </a:solidFill>
                <a:latin typeface="HelveticaNeue LT 45 Light Bold"/>
              </a:rPr>
              <a:t>Referral Mechanism: Probation Practitioners to refer via the Refer and Monitor (R&amp;M) System. HMPPS Digital Services - Sign-in (justice.gov.uk)   </a:t>
            </a:r>
          </a:p>
          <a:p>
            <a:pPr>
              <a:lnSpc>
                <a:spcPts val="1399"/>
              </a:lnSpc>
            </a:pPr>
            <a:endParaRPr lang="en-US" sz="999" spc="0">
              <a:solidFill>
                <a:srgbClr val="171615"/>
              </a:solidFill>
              <a:latin typeface="HelveticaNeue LT 45 Light Bold"/>
            </a:endParaRPr>
          </a:p>
          <a:p>
            <a:pPr>
              <a:lnSpc>
                <a:spcPts val="1399"/>
              </a:lnSpc>
            </a:pPr>
            <a:r>
              <a:rPr lang="en-US" sz="999" spc="0">
                <a:solidFill>
                  <a:srgbClr val="171615"/>
                </a:solidFill>
                <a:latin typeface="HelveticaNeue LT 45 Light Bold"/>
              </a:rPr>
              <a:t>Training on CRS and R&amp;M is completed via My Learning: Course: CRS for PSO, PO, SPO and CRS champions (mydevelopment.org.uk) CRS admin (mydevelopment.org.uk)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258328" y="8598826"/>
            <a:ext cx="1032463" cy="228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3"/>
              </a:lnSpc>
            </a:pPr>
            <a:r>
              <a:rPr lang="en-US" sz="1202">
                <a:solidFill>
                  <a:srgbClr val="FFFFFF"/>
                </a:solidFill>
                <a:latin typeface="Helvetica Neue LT Pro"/>
              </a:rPr>
              <a:t>CRS Providers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569109" y="9632623"/>
            <a:ext cx="985146" cy="157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88"/>
              </a:lnSpc>
              <a:spcBef>
                <a:spcPct val="0"/>
              </a:spcBef>
            </a:pPr>
            <a:r>
              <a:rPr lang="en-US" sz="848" u="none">
                <a:solidFill>
                  <a:srgbClr val="E13219">
                    <a:alpha val="80000"/>
                  </a:srgbClr>
                </a:solidFill>
                <a:latin typeface="Helvetica Neue LT Pro"/>
              </a:rPr>
              <a:t>Accomodation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569109" y="8909359"/>
            <a:ext cx="1814160" cy="157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88"/>
              </a:lnSpc>
            </a:pPr>
            <a:r>
              <a:rPr lang="en-US" sz="848">
                <a:solidFill>
                  <a:srgbClr val="E13219">
                    <a:alpha val="80000"/>
                  </a:srgbClr>
                </a:solidFill>
                <a:latin typeface="Helvetica Neue LT Pro"/>
              </a:rPr>
              <a:t>Education, Training &amp; Employment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98595" y="8830939"/>
            <a:ext cx="985146" cy="157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88"/>
              </a:lnSpc>
            </a:pPr>
            <a:r>
              <a:rPr lang="en-US" sz="848">
                <a:solidFill>
                  <a:srgbClr val="E13219">
                    <a:alpha val="80000"/>
                  </a:srgbClr>
                </a:solidFill>
                <a:latin typeface="Helvetica Neue LT Pro"/>
              </a:rPr>
              <a:t>Women's Services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569109" y="9747588"/>
            <a:ext cx="1631596" cy="19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2"/>
              </a:lnSpc>
            </a:pPr>
            <a:r>
              <a:rPr lang="en-US" sz="965">
                <a:solidFill>
                  <a:srgbClr val="000000"/>
                </a:solidFill>
                <a:latin typeface="Helvetica Neue LT Std"/>
              </a:rPr>
              <a:t>Nacro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05113" y="9030093"/>
            <a:ext cx="1893970" cy="708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2"/>
              </a:lnSpc>
            </a:pPr>
            <a:r>
              <a:rPr lang="en-US" sz="965" dirty="0">
                <a:solidFill>
                  <a:srgbClr val="000000"/>
                </a:solidFill>
                <a:latin typeface="Helvetica Neue LT Std"/>
              </a:rPr>
              <a:t>Staffordshire: Changing Lives</a:t>
            </a:r>
          </a:p>
          <a:p>
            <a:pPr>
              <a:lnSpc>
                <a:spcPts val="1352"/>
              </a:lnSpc>
            </a:pPr>
            <a:r>
              <a:rPr lang="en-US" sz="965" dirty="0">
                <a:solidFill>
                  <a:srgbClr val="000000"/>
                </a:solidFill>
                <a:latin typeface="Helvetica Neue LT Std"/>
              </a:rPr>
              <a:t>West Mercia: </a:t>
            </a:r>
            <a:r>
              <a:rPr lang="en-US" sz="965" dirty="0" err="1">
                <a:solidFill>
                  <a:srgbClr val="000000"/>
                </a:solidFill>
                <a:latin typeface="Helvetica Neue LT Std"/>
              </a:rPr>
              <a:t>Willowdene</a:t>
            </a:r>
            <a:endParaRPr lang="en-US" sz="965" dirty="0">
              <a:solidFill>
                <a:srgbClr val="000000"/>
              </a:solidFill>
              <a:latin typeface="Helvetica Neue LT Std"/>
            </a:endParaRPr>
          </a:p>
          <a:p>
            <a:pPr>
              <a:lnSpc>
                <a:spcPts val="1352"/>
              </a:lnSpc>
            </a:pPr>
            <a:r>
              <a:rPr lang="en-US" sz="965" dirty="0">
                <a:solidFill>
                  <a:srgbClr val="000000"/>
                </a:solidFill>
                <a:latin typeface="Helvetica Neue LT Std"/>
              </a:rPr>
              <a:t>Warwickshire: Changing Lives</a:t>
            </a:r>
          </a:p>
          <a:p>
            <a:pPr>
              <a:lnSpc>
                <a:spcPts val="1352"/>
              </a:lnSpc>
            </a:pPr>
            <a:r>
              <a:rPr lang="en-US" sz="965" dirty="0">
                <a:solidFill>
                  <a:srgbClr val="000000"/>
                </a:solidFill>
                <a:latin typeface="Helvetica Neue LT Std"/>
              </a:rPr>
              <a:t>West Midlands: Changing Lives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569109" y="9075384"/>
            <a:ext cx="985146" cy="19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2"/>
              </a:lnSpc>
            </a:pPr>
            <a:r>
              <a:rPr lang="en-US" sz="965">
                <a:solidFill>
                  <a:srgbClr val="000000"/>
                </a:solidFill>
                <a:latin typeface="Helvetica Neue LT Std"/>
              </a:rPr>
              <a:t>Maximus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875395" y="8909359"/>
            <a:ext cx="985146" cy="157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88"/>
              </a:lnSpc>
            </a:pPr>
            <a:r>
              <a:rPr lang="en-US" sz="848">
                <a:solidFill>
                  <a:srgbClr val="E13219">
                    <a:alpha val="80000"/>
                  </a:srgbClr>
                </a:solidFill>
                <a:latin typeface="Helvetica Neue LT Pro"/>
              </a:rPr>
              <a:t>Personal Wellbeing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875394" y="9095331"/>
            <a:ext cx="1584604" cy="708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2"/>
              </a:lnSpc>
            </a:pPr>
            <a:r>
              <a:rPr lang="en-US" sz="965" dirty="0">
                <a:solidFill>
                  <a:srgbClr val="000000"/>
                </a:solidFill>
                <a:latin typeface="Helvetica Neue LT Std"/>
              </a:rPr>
              <a:t>Staffordshire: </a:t>
            </a:r>
            <a:r>
              <a:rPr lang="en-US" sz="965" dirty="0" err="1">
                <a:solidFill>
                  <a:srgbClr val="000000"/>
                </a:solidFill>
                <a:latin typeface="Helvetica Neue LT Std"/>
              </a:rPr>
              <a:t>Ingeus</a:t>
            </a:r>
            <a:endParaRPr lang="en-US" sz="965" dirty="0">
              <a:solidFill>
                <a:srgbClr val="000000"/>
              </a:solidFill>
              <a:latin typeface="Helvetica Neue LT Std"/>
            </a:endParaRPr>
          </a:p>
          <a:p>
            <a:pPr>
              <a:lnSpc>
                <a:spcPts val="1352"/>
              </a:lnSpc>
            </a:pPr>
            <a:r>
              <a:rPr lang="en-US" sz="965" dirty="0">
                <a:solidFill>
                  <a:srgbClr val="000000"/>
                </a:solidFill>
                <a:latin typeface="Helvetica Neue LT Std"/>
              </a:rPr>
              <a:t>West Mercia: Catch 22 </a:t>
            </a:r>
          </a:p>
          <a:p>
            <a:pPr>
              <a:lnSpc>
                <a:spcPts val="1352"/>
              </a:lnSpc>
            </a:pPr>
            <a:r>
              <a:rPr lang="en-US" sz="965" dirty="0">
                <a:solidFill>
                  <a:srgbClr val="000000"/>
                </a:solidFill>
                <a:latin typeface="Helvetica Neue LT Std"/>
              </a:rPr>
              <a:t>Warwickshire: </a:t>
            </a:r>
            <a:r>
              <a:rPr lang="en-US" sz="965" dirty="0" err="1">
                <a:solidFill>
                  <a:srgbClr val="000000"/>
                </a:solidFill>
                <a:latin typeface="Helvetica Neue LT Std"/>
              </a:rPr>
              <a:t>Ingeus</a:t>
            </a:r>
            <a:r>
              <a:rPr lang="en-US" sz="965" dirty="0">
                <a:solidFill>
                  <a:srgbClr val="000000"/>
                </a:solidFill>
                <a:latin typeface="Helvetica Neue LT Std"/>
              </a:rPr>
              <a:t> </a:t>
            </a:r>
          </a:p>
          <a:p>
            <a:pPr>
              <a:lnSpc>
                <a:spcPts val="1352"/>
              </a:lnSpc>
            </a:pPr>
            <a:r>
              <a:rPr lang="en-US" sz="965" dirty="0">
                <a:solidFill>
                  <a:srgbClr val="000000"/>
                </a:solidFill>
                <a:latin typeface="Helvetica Neue LT Std"/>
              </a:rPr>
              <a:t>West Midlands: </a:t>
            </a:r>
            <a:r>
              <a:rPr lang="en-US" sz="965" dirty="0" err="1">
                <a:solidFill>
                  <a:srgbClr val="000000"/>
                </a:solidFill>
                <a:latin typeface="Helvetica Neue LT Std"/>
              </a:rPr>
              <a:t>Ingeus</a:t>
            </a:r>
            <a:r>
              <a:rPr lang="en-US" sz="965" dirty="0">
                <a:solidFill>
                  <a:srgbClr val="000000"/>
                </a:solidFill>
                <a:latin typeface="Helvetica Neue LT Std"/>
              </a:rPr>
              <a:t>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325176" y="1402267"/>
            <a:ext cx="5657850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EFF"/>
                </a:solidFill>
                <a:latin typeface="Helvetica Neue LT Pro"/>
              </a:rPr>
              <a:t>ETE support identified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4611104" y="3119881"/>
            <a:ext cx="1952869" cy="1261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505DC1"/>
                </a:solidFill>
                <a:latin typeface="Helvetica Neue LT Pro"/>
              </a:rPr>
              <a:t>Refer to CRS Provider</a:t>
            </a:r>
          </a:p>
          <a:p>
            <a:pPr algn="ctr">
              <a:lnSpc>
                <a:spcPts val="2520"/>
              </a:lnSpc>
            </a:pPr>
            <a:r>
              <a:rPr lang="en-GB" u="sng" dirty="0">
                <a:hlinkClick r:id="rId17"/>
              </a:rPr>
              <a:t>Refer and Monitor Sign In</a:t>
            </a:r>
            <a:endParaRPr lang="en-US" sz="1800" dirty="0">
              <a:solidFill>
                <a:srgbClr val="505DC1"/>
              </a:solidFill>
              <a:latin typeface="Helvetica Neue LT Pro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4064257" y="5771515"/>
            <a:ext cx="2795323" cy="854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dirty="0">
                <a:solidFill>
                  <a:srgbClr val="FFFFFF"/>
                </a:solidFill>
                <a:latin typeface="Helvetica Neue LT Pro"/>
              </a:rPr>
              <a:t>CRS can refer onto CFO as part of </a:t>
            </a:r>
            <a:r>
              <a:rPr lang="en-US" sz="1600">
                <a:solidFill>
                  <a:srgbClr val="FFFFFF"/>
                </a:solidFill>
                <a:latin typeface="Helvetica Neue LT Pro"/>
              </a:rPr>
              <a:t>their action </a:t>
            </a:r>
            <a:r>
              <a:rPr lang="en-US" sz="1600" dirty="0">
                <a:solidFill>
                  <a:srgbClr val="FFFFFF"/>
                </a:solidFill>
                <a:latin typeface="Helvetica Neue LT Pro"/>
              </a:rPr>
              <a:t>plan with the </a:t>
            </a:r>
            <a:r>
              <a:rPr lang="en-US" sz="1600" dirty="0" err="1">
                <a:solidFill>
                  <a:srgbClr val="FFFFFF"/>
                </a:solidFill>
                <a:latin typeface="Helvetica Neue LT Pro"/>
              </a:rPr>
              <a:t>PoP</a:t>
            </a:r>
            <a:r>
              <a:rPr lang="en-US" sz="1600" dirty="0">
                <a:solidFill>
                  <a:srgbClr val="FFFFFF"/>
                </a:solidFill>
                <a:latin typeface="Helvetica Neue LT Pro"/>
              </a:rPr>
              <a:t>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325176" y="2959525"/>
            <a:ext cx="5657850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E13219"/>
                </a:solidFill>
                <a:latin typeface="Helvetica Neue LT Pro"/>
              </a:rPr>
              <a:t>Need related to offending?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325176" y="4658091"/>
            <a:ext cx="5657850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E13219"/>
                </a:solidFill>
                <a:latin typeface="Helvetica Neue LT Pro"/>
              </a:rPr>
              <a:t>Enforceable appointment?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825458" y="6071842"/>
            <a:ext cx="2622342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E13219"/>
                </a:solidFill>
                <a:latin typeface="Helvetica Neue LT Pro"/>
              </a:rPr>
              <a:t>Allocated RAR Days / License condition as High Priority Need?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38801" y="3183890"/>
            <a:ext cx="2795323" cy="1683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Helvetica Neue LT Pro"/>
              </a:rPr>
              <a:t>Refer to CFO3 provider as per existing processes </a:t>
            </a:r>
          </a:p>
          <a:p>
            <a:pPr algn="ctr">
              <a:lnSpc>
                <a:spcPts val="2240"/>
              </a:lnSpc>
            </a:pPr>
            <a:endParaRPr lang="en-US" sz="1600">
              <a:solidFill>
                <a:srgbClr val="FFFFFF"/>
              </a:solidFill>
              <a:latin typeface="Helvetica Neue LT Pro"/>
            </a:endParaRPr>
          </a:p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Helvetica Neue LT Pro"/>
              </a:rPr>
              <a:t>OR</a:t>
            </a:r>
          </a:p>
          <a:p>
            <a:pPr algn="ctr">
              <a:lnSpc>
                <a:spcPts val="2240"/>
              </a:lnSpc>
            </a:pPr>
            <a:endParaRPr lang="en-US" sz="1600">
              <a:solidFill>
                <a:srgbClr val="FFFFFF"/>
              </a:solidFill>
              <a:latin typeface="Helvetica Neue LT Pro"/>
            </a:endParaRPr>
          </a:p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Helvetica Neue LT Pro"/>
              </a:rPr>
              <a:t>Refer to CFO Activity Hubs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38801" y="4894299"/>
            <a:ext cx="2795323" cy="1595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dirty="0">
                <a:solidFill>
                  <a:srgbClr val="FFFFFF"/>
                </a:solidFill>
                <a:latin typeface="Helvetica Neue LT Pro"/>
              </a:rPr>
              <a:t>(available for wraparound support &amp; some specialist activities including; arts &amp; crafts, dance and mindfulness.) </a:t>
            </a:r>
          </a:p>
          <a:p>
            <a:pPr algn="ctr">
              <a:lnSpc>
                <a:spcPts val="1820"/>
              </a:lnSpc>
            </a:pPr>
            <a:endParaRPr lang="en-US" sz="1300" dirty="0">
              <a:solidFill>
                <a:srgbClr val="FFFFFF"/>
              </a:solidFill>
              <a:latin typeface="Helvetica Neue LT Pro"/>
            </a:endParaRPr>
          </a:p>
          <a:p>
            <a:pPr algn="ctr">
              <a:lnSpc>
                <a:spcPts val="1820"/>
              </a:lnSpc>
            </a:pPr>
            <a:r>
              <a:rPr lang="en-US" sz="1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18"/>
              </a:rPr>
              <a:t>CFO Referral Form</a:t>
            </a:r>
            <a:endParaRPr lang="en-US" sz="13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820"/>
              </a:lnSpc>
            </a:pPr>
            <a:endParaRPr lang="en-US" sz="1300" dirty="0">
              <a:solidFill>
                <a:srgbClr val="FFFFFF"/>
              </a:solidFill>
              <a:latin typeface="Helvetica Neue LT Pro"/>
            </a:endParaRPr>
          </a:p>
        </p:txBody>
      </p:sp>
      <p:sp>
        <p:nvSpPr>
          <p:cNvPr id="48" name="AutoShape 48"/>
          <p:cNvSpPr/>
          <p:nvPr/>
        </p:nvSpPr>
        <p:spPr>
          <a:xfrm rot="5400000">
            <a:off x="15065118" y="5202162"/>
            <a:ext cx="793599" cy="0"/>
          </a:xfrm>
          <a:prstGeom prst="line">
            <a:avLst/>
          </a:prstGeom>
          <a:ln w="47625" cap="rnd">
            <a:solidFill>
              <a:srgbClr val="505DC1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49" name="Picture 4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5400000">
            <a:off x="2285231" y="6225225"/>
            <a:ext cx="269414" cy="478958"/>
          </a:xfrm>
          <a:prstGeom prst="rect">
            <a:avLst/>
          </a:prstGeom>
        </p:spPr>
      </p:pic>
      <p:sp>
        <p:nvSpPr>
          <p:cNvPr id="50" name="AutoShape 50"/>
          <p:cNvSpPr/>
          <p:nvPr/>
        </p:nvSpPr>
        <p:spPr>
          <a:xfrm rot="-5400000">
            <a:off x="1763115" y="6963007"/>
            <a:ext cx="1313645" cy="0"/>
          </a:xfrm>
          <a:prstGeom prst="line">
            <a:avLst/>
          </a:prstGeom>
          <a:ln w="47625" cap="rnd">
            <a:solidFill>
              <a:srgbClr val="0C698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1" name="AutoShape 51"/>
          <p:cNvSpPr/>
          <p:nvPr/>
        </p:nvSpPr>
        <p:spPr>
          <a:xfrm rot="-10800000">
            <a:off x="2396125" y="7643642"/>
            <a:ext cx="13089605" cy="0"/>
          </a:xfrm>
          <a:prstGeom prst="line">
            <a:avLst/>
          </a:prstGeom>
          <a:ln w="47625" cap="rnd">
            <a:solidFill>
              <a:srgbClr val="0C698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2" name="AutoShape 52"/>
          <p:cNvSpPr/>
          <p:nvPr/>
        </p:nvSpPr>
        <p:spPr>
          <a:xfrm rot="5400000">
            <a:off x="15022902" y="7228439"/>
            <a:ext cx="878031" cy="0"/>
          </a:xfrm>
          <a:prstGeom prst="line">
            <a:avLst/>
          </a:prstGeom>
          <a:ln w="47625" cap="rnd">
            <a:solidFill>
              <a:srgbClr val="0C698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3" name="AutoShape 53"/>
          <p:cNvSpPr/>
          <p:nvPr/>
        </p:nvSpPr>
        <p:spPr>
          <a:xfrm rot="-10800000">
            <a:off x="4290791" y="3465000"/>
            <a:ext cx="3169207" cy="0"/>
          </a:xfrm>
          <a:prstGeom prst="line">
            <a:avLst/>
          </a:prstGeom>
          <a:ln w="47625" cap="rnd">
            <a:solidFill>
              <a:srgbClr val="0C698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4" name="AutoShape 54"/>
          <p:cNvSpPr/>
          <p:nvPr/>
        </p:nvSpPr>
        <p:spPr>
          <a:xfrm rot="-10800000">
            <a:off x="4290791" y="4844781"/>
            <a:ext cx="3169207" cy="0"/>
          </a:xfrm>
          <a:prstGeom prst="line">
            <a:avLst/>
          </a:prstGeom>
          <a:ln w="47625" cap="rnd">
            <a:solidFill>
              <a:srgbClr val="0C698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5" name="AutoShape 55"/>
          <p:cNvSpPr/>
          <p:nvPr/>
        </p:nvSpPr>
        <p:spPr>
          <a:xfrm rot="-10800000">
            <a:off x="4736911" y="6626225"/>
            <a:ext cx="2723088" cy="0"/>
          </a:xfrm>
          <a:prstGeom prst="line">
            <a:avLst/>
          </a:prstGeom>
          <a:ln w="47625" cap="rnd">
            <a:solidFill>
              <a:srgbClr val="0C698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6" name="AutoShape 56"/>
          <p:cNvSpPr/>
          <p:nvPr/>
        </p:nvSpPr>
        <p:spPr>
          <a:xfrm rot="-5376280">
            <a:off x="4345766" y="6208395"/>
            <a:ext cx="835680" cy="0"/>
          </a:xfrm>
          <a:prstGeom prst="line">
            <a:avLst/>
          </a:prstGeom>
          <a:ln w="47625" cap="rnd">
            <a:solidFill>
              <a:srgbClr val="0C698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7" name="AutoShape 57"/>
          <p:cNvSpPr/>
          <p:nvPr/>
        </p:nvSpPr>
        <p:spPr>
          <a:xfrm>
            <a:off x="4372047" y="5832829"/>
            <a:ext cx="418254" cy="0"/>
          </a:xfrm>
          <a:prstGeom prst="line">
            <a:avLst/>
          </a:prstGeom>
          <a:ln w="47625" cap="rnd">
            <a:solidFill>
              <a:srgbClr val="0C6980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58" name="Picture 5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0800000">
            <a:off x="4237340" y="5617162"/>
            <a:ext cx="269414" cy="478958"/>
          </a:xfrm>
          <a:prstGeom prst="rect">
            <a:avLst/>
          </a:prstGeom>
        </p:spPr>
      </p:pic>
      <p:pic>
        <p:nvPicPr>
          <p:cNvPr id="59" name="Picture 5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0800000">
            <a:off x="4206775" y="4605302"/>
            <a:ext cx="269414" cy="478958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0800000">
            <a:off x="4206775" y="3249334"/>
            <a:ext cx="269414" cy="478958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400000">
            <a:off x="8898617" y="2205264"/>
            <a:ext cx="269414" cy="478958"/>
          </a:xfrm>
          <a:prstGeom prst="rect">
            <a:avLst/>
          </a:prstGeom>
        </p:spPr>
      </p:pic>
      <p:sp>
        <p:nvSpPr>
          <p:cNvPr id="62" name="AutoShape 62"/>
          <p:cNvSpPr/>
          <p:nvPr/>
        </p:nvSpPr>
        <p:spPr>
          <a:xfrm rot="5399999">
            <a:off x="8755977" y="2181684"/>
            <a:ext cx="554693" cy="0"/>
          </a:xfrm>
          <a:prstGeom prst="line">
            <a:avLst/>
          </a:prstGeom>
          <a:ln w="47625" cap="rnd">
            <a:solidFill>
              <a:srgbClr val="E13219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63" name="Picture 6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400000">
            <a:off x="8922429" y="3963194"/>
            <a:ext cx="269414" cy="478958"/>
          </a:xfrm>
          <a:prstGeom prst="rect">
            <a:avLst/>
          </a:prstGeom>
        </p:spPr>
      </p:pic>
      <p:sp>
        <p:nvSpPr>
          <p:cNvPr id="64" name="AutoShape 64"/>
          <p:cNvSpPr/>
          <p:nvPr/>
        </p:nvSpPr>
        <p:spPr>
          <a:xfrm rot="5399999">
            <a:off x="8779790" y="3939613"/>
            <a:ext cx="554693" cy="0"/>
          </a:xfrm>
          <a:prstGeom prst="line">
            <a:avLst/>
          </a:prstGeom>
          <a:ln w="47625" cap="rnd">
            <a:solidFill>
              <a:srgbClr val="E13219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65" name="Picture 6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400000">
            <a:off x="8946242" y="5669253"/>
            <a:ext cx="269414" cy="478958"/>
          </a:xfrm>
          <a:prstGeom prst="rect">
            <a:avLst/>
          </a:prstGeom>
        </p:spPr>
      </p:pic>
      <p:sp>
        <p:nvSpPr>
          <p:cNvPr id="66" name="AutoShape 66"/>
          <p:cNvSpPr/>
          <p:nvPr/>
        </p:nvSpPr>
        <p:spPr>
          <a:xfrm rot="5399999">
            <a:off x="8803602" y="5645673"/>
            <a:ext cx="554693" cy="0"/>
          </a:xfrm>
          <a:prstGeom prst="line">
            <a:avLst/>
          </a:prstGeom>
          <a:ln w="47625" cap="rnd">
            <a:solidFill>
              <a:srgbClr val="E13219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67" name="TextBox 67"/>
          <p:cNvSpPr txBox="1"/>
          <p:nvPr/>
        </p:nvSpPr>
        <p:spPr>
          <a:xfrm>
            <a:off x="9272803" y="3714115"/>
            <a:ext cx="393859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E13219"/>
                </a:solidFill>
                <a:latin typeface="Helvetica Neue LT Pro"/>
              </a:rPr>
              <a:t>Yes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9320428" y="5429220"/>
            <a:ext cx="393859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E13219"/>
                </a:solidFill>
                <a:latin typeface="Helvetica Neue LT Pro"/>
              </a:rPr>
              <a:t>Yes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7093415" y="3038832"/>
            <a:ext cx="300672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C6980"/>
                </a:solidFill>
                <a:latin typeface="Helvetica Neue LT Pro"/>
              </a:rPr>
              <a:t>No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7093415" y="4484370"/>
            <a:ext cx="300672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C6980"/>
                </a:solidFill>
                <a:latin typeface="Helvetica Neue LT Pro"/>
              </a:rPr>
              <a:t>No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7093415" y="6219717"/>
            <a:ext cx="300672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C6980"/>
                </a:solidFill>
                <a:latin typeface="Helvetica Neue LT Pro"/>
              </a:rPr>
              <a:t>No</a:t>
            </a:r>
          </a:p>
        </p:txBody>
      </p:sp>
      <p:sp>
        <p:nvSpPr>
          <p:cNvPr id="72" name="AutoShape 72"/>
          <p:cNvSpPr/>
          <p:nvPr/>
        </p:nvSpPr>
        <p:spPr>
          <a:xfrm rot="-10800000">
            <a:off x="10871267" y="6626225"/>
            <a:ext cx="2723088" cy="0"/>
          </a:xfrm>
          <a:prstGeom prst="line">
            <a:avLst/>
          </a:prstGeom>
          <a:ln w="47625" cap="rnd">
            <a:solidFill>
              <a:srgbClr val="505DC1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3" name="AutoShape 73"/>
          <p:cNvSpPr/>
          <p:nvPr/>
        </p:nvSpPr>
        <p:spPr>
          <a:xfrm rot="-5400000">
            <a:off x="12317143" y="5414531"/>
            <a:ext cx="2471456" cy="0"/>
          </a:xfrm>
          <a:prstGeom prst="line">
            <a:avLst/>
          </a:prstGeom>
          <a:ln w="47625" cap="rnd">
            <a:solidFill>
              <a:srgbClr val="505DC1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4" name="AutoShape 74"/>
          <p:cNvSpPr/>
          <p:nvPr/>
        </p:nvSpPr>
        <p:spPr>
          <a:xfrm>
            <a:off x="13529059" y="4240772"/>
            <a:ext cx="418254" cy="0"/>
          </a:xfrm>
          <a:prstGeom prst="line">
            <a:avLst/>
          </a:prstGeom>
          <a:ln w="47625" cap="rnd">
            <a:solidFill>
              <a:srgbClr val="505DC1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75" name="Picture 7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3688044" y="4025106"/>
            <a:ext cx="269414" cy="478958"/>
          </a:xfrm>
          <a:prstGeom prst="rect">
            <a:avLst/>
          </a:prstGeom>
        </p:spPr>
      </p:pic>
      <p:sp>
        <p:nvSpPr>
          <p:cNvPr id="76" name="TextBox 76"/>
          <p:cNvSpPr txBox="1"/>
          <p:nvPr/>
        </p:nvSpPr>
        <p:spPr>
          <a:xfrm>
            <a:off x="10931486" y="6219717"/>
            <a:ext cx="393859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505DC1"/>
                </a:solidFill>
                <a:latin typeface="Helvetica Neue LT Pro"/>
              </a:rPr>
              <a:t>Yes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6B875B690094EB376E50439058B69" ma:contentTypeVersion="11" ma:contentTypeDescription="Create a new document." ma:contentTypeScope="" ma:versionID="796ee53ff3516a7e039e3663f8461484">
  <xsd:schema xmlns:xsd="http://www.w3.org/2001/XMLSchema" xmlns:xs="http://www.w3.org/2001/XMLSchema" xmlns:p="http://schemas.microsoft.com/office/2006/metadata/properties" xmlns:ns3="c6d8c062-6d10-4215-b97d-8f4fdb19623c" xmlns:ns4="386dc2d9-9d05-400c-8092-2ad595fba74b" targetNamespace="http://schemas.microsoft.com/office/2006/metadata/properties" ma:root="true" ma:fieldsID="6e453b2597060e110abfb8c47bc8e8b6" ns3:_="" ns4:_="">
    <xsd:import namespace="c6d8c062-6d10-4215-b97d-8f4fdb19623c"/>
    <xsd:import namespace="386dc2d9-9d05-400c-8092-2ad595fba7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8c062-6d10-4215-b97d-8f4fdb1962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dc2d9-9d05-400c-8092-2ad595fba74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7F6391-3E8D-41F8-A8C8-8513A8F816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d8c062-6d10-4215-b97d-8f4fdb19623c"/>
    <ds:schemaRef ds:uri="386dc2d9-9d05-400c-8092-2ad595fba7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5C80BA-C63D-4D93-9F3B-4D7F5A5300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0DFAC6-6658-462B-B5D3-26E3558C1A1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994</Words>
  <Application>Microsoft Office PowerPoint</Application>
  <PresentationFormat>Custom</PresentationFormat>
  <Paragraphs>118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HelveticaNeue LT 45 Light Bold</vt:lpstr>
      <vt:lpstr>Helvetica Neue LT Std</vt:lpstr>
      <vt:lpstr>Arial</vt:lpstr>
      <vt:lpstr>HelveticaNeue LT 45 Light</vt:lpstr>
      <vt:lpstr>Helvetica Neue LT Pro</vt:lpstr>
      <vt:lpstr>Calibri</vt:lpstr>
      <vt:lpstr>Office Theme</vt:lpstr>
      <vt:lpstr>Document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and CRO Provision - West Midlands - updated</dc:title>
  <dc:creator>Farley, Carly [HMPS]</dc:creator>
  <cp:lastModifiedBy>Burns, Janine</cp:lastModifiedBy>
  <cp:revision>11</cp:revision>
  <dcterms:created xsi:type="dcterms:W3CDTF">2006-08-16T00:00:00Z</dcterms:created>
  <dcterms:modified xsi:type="dcterms:W3CDTF">2022-03-28T11:25:44Z</dcterms:modified>
  <dc:identifier>DAEs4KoaUE4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0x0101003E46B875B690094EB376E50439058B69</vt:lpwstr>
  </property>
</Properties>
</file>