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Helvetica Neue LT Pro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 LT Std" panose="020B0604020202020204" charset="0"/>
      <p:regular r:id="rId9"/>
    </p:embeddedFont>
    <p:embeddedFont>
      <p:font typeface="HelveticaNeue LT 45 Light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18" Type="http://schemas.openxmlformats.org/officeDocument/2006/relationships/package" Target="../embeddings/Microsoft_Word_Document2.docx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svg"/><Relationship Id="rId5" Type="http://schemas.openxmlformats.org/officeDocument/2006/relationships/image" Target="../media/image5.png"/><Relationship Id="rId15" Type="http://schemas.openxmlformats.org/officeDocument/2006/relationships/package" Target="../embeddings/Microsoft_Word_Document1.docx"/><Relationship Id="rId19" Type="http://schemas.openxmlformats.org/officeDocument/2006/relationships/image" Target="../media/image2.wmf"/><Relationship Id="rId4" Type="http://schemas.openxmlformats.org/officeDocument/2006/relationships/image" Target="../media/image4.png"/><Relationship Id="rId1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15.png"/><Relationship Id="rId18" Type="http://schemas.openxmlformats.org/officeDocument/2006/relationships/image" Target="../media/image25.sv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12" Type="http://schemas.openxmlformats.org/officeDocument/2006/relationships/image" Target="../media/image19.sv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23.svg"/><Relationship Id="rId20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image" Target="../media/image17.svg"/><Relationship Id="rId19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8025" y="1347488"/>
            <a:ext cx="4305640" cy="8824418"/>
            <a:chOff x="0" y="0"/>
            <a:chExt cx="1456476" cy="29850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4718544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3290" y="1473402"/>
            <a:ext cx="1576148" cy="62077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9923771" y="1376847"/>
            <a:ext cx="7796114" cy="967906"/>
            <a:chOff x="0" y="0"/>
            <a:chExt cx="2637204" cy="32741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37204" cy="327415"/>
            </a:xfrm>
            <a:custGeom>
              <a:avLst/>
              <a:gdLst/>
              <a:ahLst/>
              <a:cxnLst/>
              <a:rect l="l" t="t" r="r" b="b"/>
              <a:pathLst>
                <a:path w="2637204" h="327415">
                  <a:moveTo>
                    <a:pt x="0" y="0"/>
                  </a:moveTo>
                  <a:lnTo>
                    <a:pt x="2637204" y="0"/>
                  </a:lnTo>
                  <a:lnTo>
                    <a:pt x="2637204" y="327415"/>
                  </a:lnTo>
                  <a:lnTo>
                    <a:pt x="0" y="327415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923771" y="2344753"/>
            <a:ext cx="2709109" cy="5449595"/>
            <a:chOff x="0" y="0"/>
            <a:chExt cx="916415" cy="184344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2435073" y="2344753"/>
            <a:ext cx="2709109" cy="5449595"/>
            <a:chOff x="0" y="0"/>
            <a:chExt cx="916415" cy="18434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15010776" y="2344753"/>
            <a:ext cx="2709109" cy="5449595"/>
            <a:chOff x="0" y="0"/>
            <a:chExt cx="916415" cy="18434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5144182" y="2511755"/>
            <a:ext cx="2419040" cy="290587"/>
            <a:chOff x="0" y="0"/>
            <a:chExt cx="1995432" cy="23970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995432" cy="239701"/>
            </a:xfrm>
            <a:custGeom>
              <a:avLst/>
              <a:gdLst/>
              <a:ahLst/>
              <a:cxnLst/>
              <a:rect l="l" t="t" r="r" b="b"/>
              <a:pathLst>
                <a:path w="1995432" h="239701">
                  <a:moveTo>
                    <a:pt x="0" y="0"/>
                  </a:moveTo>
                  <a:lnTo>
                    <a:pt x="1995432" y="0"/>
                  </a:lnTo>
                  <a:lnTo>
                    <a:pt x="1995432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>
            <a:off x="10111539" y="3768418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23" name="Group 23"/>
          <p:cNvGrpSpPr/>
          <p:nvPr/>
        </p:nvGrpSpPr>
        <p:grpSpPr>
          <a:xfrm>
            <a:off x="10050145" y="2511755"/>
            <a:ext cx="2481468" cy="303852"/>
            <a:chOff x="0" y="0"/>
            <a:chExt cx="1957569" cy="23970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957568" cy="239701"/>
            </a:xfrm>
            <a:custGeom>
              <a:avLst/>
              <a:gdLst/>
              <a:ahLst/>
              <a:cxnLst/>
              <a:rect l="l" t="t" r="r" b="b"/>
              <a:pathLst>
                <a:path w="1957568" h="239701">
                  <a:moveTo>
                    <a:pt x="0" y="0"/>
                  </a:moveTo>
                  <a:lnTo>
                    <a:pt x="1957568" y="0"/>
                  </a:lnTo>
                  <a:lnTo>
                    <a:pt x="1957568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0333723" y="1915676"/>
            <a:ext cx="7009674" cy="423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0"/>
              </a:lnSpc>
            </a:pP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Examples </a:t>
            </a:r>
            <a:r>
              <a:rPr lang="en-US" sz="2350" dirty="0" smtClean="0">
                <a:solidFill>
                  <a:srgbClr val="FFFFFF"/>
                </a:solidFill>
                <a:latin typeface="Helvetica Neue LT Pro"/>
              </a:rPr>
              <a:t>of </a:t>
            </a: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CFO Activity Hubs includes: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584610" y="2511755"/>
            <a:ext cx="2397312" cy="290587"/>
            <a:chOff x="0" y="0"/>
            <a:chExt cx="1977509" cy="239701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977509" cy="239701"/>
            </a:xfrm>
            <a:custGeom>
              <a:avLst/>
              <a:gdLst/>
              <a:ahLst/>
              <a:cxnLst/>
              <a:rect l="l" t="t" r="r" b="b"/>
              <a:pathLst>
                <a:path w="1977509" h="239701">
                  <a:moveTo>
                    <a:pt x="0" y="0"/>
                  </a:moveTo>
                  <a:lnTo>
                    <a:pt x="1977509" y="0"/>
                  </a:lnTo>
                  <a:lnTo>
                    <a:pt x="1977509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5211930" y="395930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ISO2 - A supported pathway into accredited programmes, e.g. Thinking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CBT programme to address the way offenders think and their behaviour associated with offending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10118232" y="4654430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0" name="AutoShape 30"/>
          <p:cNvSpPr/>
          <p:nvPr/>
        </p:nvSpPr>
        <p:spPr>
          <a:xfrm>
            <a:off x="10124925" y="5639693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1" name="AutoShape 31"/>
          <p:cNvSpPr/>
          <p:nvPr/>
        </p:nvSpPr>
        <p:spPr>
          <a:xfrm>
            <a:off x="10131618" y="6649224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32" name="Group 32"/>
          <p:cNvGrpSpPr/>
          <p:nvPr/>
        </p:nvGrpSpPr>
        <p:grpSpPr>
          <a:xfrm>
            <a:off x="9923771" y="8065197"/>
            <a:ext cx="7796114" cy="568386"/>
            <a:chOff x="0" y="0"/>
            <a:chExt cx="6095496" cy="444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528027" y="3424656"/>
            <a:ext cx="508904" cy="508904"/>
          </a:xfrm>
          <a:prstGeom prst="rect">
            <a:avLst/>
          </a:prstGeom>
        </p:spPr>
      </p:pic>
      <p:sp>
        <p:nvSpPr>
          <p:cNvPr id="37" name="AutoShape 37"/>
          <p:cNvSpPr/>
          <p:nvPr/>
        </p:nvSpPr>
        <p:spPr>
          <a:xfrm rot="20845">
            <a:off x="387597" y="5612584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4931910" y="3424656"/>
            <a:ext cx="508904" cy="508904"/>
          </a:xfrm>
          <a:prstGeom prst="rect">
            <a:avLst/>
          </a:prstGeom>
        </p:spPr>
      </p:pic>
      <p:sp>
        <p:nvSpPr>
          <p:cNvPr id="39" name="AutoShape 39"/>
          <p:cNvSpPr/>
          <p:nvPr/>
        </p:nvSpPr>
        <p:spPr>
          <a:xfrm>
            <a:off x="4865986" y="5635078"/>
            <a:ext cx="3888838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0" name="Picture 40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5998227" y="8814825"/>
            <a:ext cx="1534752" cy="657751"/>
          </a:xfrm>
          <a:prstGeom prst="rect">
            <a:avLst/>
          </a:prstGeom>
        </p:spPr>
      </p:pic>
      <p:pic>
        <p:nvPicPr>
          <p:cNvPr id="41" name="Picture 4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1330843" y="8731769"/>
            <a:ext cx="1824586" cy="608195"/>
          </a:xfrm>
          <a:prstGeom prst="rect">
            <a:avLst/>
          </a:prstGeom>
        </p:spPr>
      </p:pic>
      <p:sp>
        <p:nvSpPr>
          <p:cNvPr id="42" name="TextBox 42"/>
          <p:cNvSpPr txBox="1"/>
          <p:nvPr/>
        </p:nvSpPr>
        <p:spPr>
          <a:xfrm>
            <a:off x="4764993" y="106680"/>
            <a:ext cx="8758014" cy="7994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>
                <a:solidFill>
                  <a:srgbClr val="FFFFFF"/>
                </a:solidFill>
                <a:latin typeface="Helvetica Neue LT Pro"/>
              </a:rPr>
              <a:t>CFO and CRS Provision - Yorkshire 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0394694" y="1463002"/>
            <a:ext cx="7009674" cy="226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All activities aim to complement CRS services and will not duplicate existing services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118232" y="252814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SL2 - Human Citizenship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262618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SL3 - Community &amp; Social Factors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5208583" y="482027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Interventions &amp; Services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114886" y="282617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HC01 - Feelings of hope and self-efficacy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Exploring offending behaviours and triggers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2661735" y="282617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CS01 - Strong ties to family and pro-social personal support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Helping build family ties and pro-social identities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5208583" y="2826172"/>
            <a:ext cx="2320187" cy="966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ISO1 - A supported pathway into accredited programmes, e.g. Relationships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Accredited programmes targeted at individuals with higher risk scores to develop skills such as emotional regulation and problem solving, for example; Building Better Relationships (BBR)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50" name="TextBox 50"/>
          <p:cNvSpPr txBox="1"/>
          <p:nvPr/>
        </p:nvSpPr>
        <p:spPr>
          <a:xfrm>
            <a:off x="10114886" y="3983121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HC02 - A future focus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Motivational interviewing techniques, to co-produce plans and empower individuals with personal agency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2661735" y="3983121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CS02 - Relationship coaching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1-2-1 relationship coaching delivered by a family specialist provider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520523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SL4 - Interventions &amp; Services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0111539" y="4853259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HC03 - A sense of new and pro-social identity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Builds on successes in sports or arts engagement (HC05/06/10) with practical, classroom activity to develop empathy/help participants maximise their potential to live crime-free lives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2658388" y="4853259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CS07 - Life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Providing core skills training such as; communication and reliability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5208583" y="4829446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ISO3 - A supported pathway into accredited programmes, e.g. Victim-offender conferencing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For violent and acquisitive offenders with an identifiable victim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56" name="TextBox 56"/>
          <p:cNvSpPr txBox="1"/>
          <p:nvPr/>
        </p:nvSpPr>
        <p:spPr>
          <a:xfrm>
            <a:off x="10118232" y="5838522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HC04 - Doing good, to be good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 way to engage some older participants or those with long term health conditions for whom employment is not within immediate reach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2665081" y="583852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CS014 - Debt advice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workers will deliver sessions tailored to individual needs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5215276" y="5814710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ISO5 - A supported pathway into accredited programmes, e.g. Substance misuse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Utilising specialist partners to deliver a wide range of substance misuse programmes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59" name="TextBox 59"/>
          <p:cNvSpPr txBox="1"/>
          <p:nvPr/>
        </p:nvSpPr>
        <p:spPr>
          <a:xfrm>
            <a:off x="10124925" y="6848054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HC05 - Arts and crafts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HC06 - Sports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HC08 - Drama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HC09 - Media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HC10 - Music and dance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2671774" y="6848054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CS15 - Practical support to access services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Assistance with logistical problems which prevent mainstream provision e.g. securing ID, opening a bank account. 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15221970" y="6824241"/>
            <a:ext cx="2320187" cy="830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ISO6 - Other activities: Gang violence and knife crimes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Support through mentoring /counselling/coaching </a:t>
            </a:r>
            <a:r>
              <a:rPr lang="en-US" sz="800">
                <a:solidFill>
                  <a:srgbClr val="494F56"/>
                </a:solidFill>
                <a:latin typeface="Helvetica Neue LT Std"/>
              </a:rPr>
              <a:t>young people who are involved in knife crime and/or gang culture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62" name="TextBox 62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79280" y="9483921"/>
            <a:ext cx="3527711" cy="624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10 custodial locations; Askham Grange, Doncaster, Full Sutton, Hatfield, Humber, Leeds, Lindholme, Moorland Close, New Hall, Wealstun &amp; co-located in majority of Probation sites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21213" y="5692778"/>
            <a:ext cx="3859773" cy="30310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not 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</a:t>
            </a: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organisational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 market supportive measures - interview skills, mentoring, self-employment,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advice, job brokerage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and conflict resolution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sp>
        <p:nvSpPr>
          <p:cNvPr id="65" name="TextBox 65"/>
          <p:cNvSpPr txBox="1"/>
          <p:nvPr/>
        </p:nvSpPr>
        <p:spPr>
          <a:xfrm>
            <a:off x="306740" y="2259780"/>
            <a:ext cx="4125523" cy="21159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</a:t>
            </a:r>
            <a:r>
              <a:rPr lang="en-US" sz="1100" dirty="0" smtClean="0">
                <a:solidFill>
                  <a:srgbClr val="FFFEFF"/>
                </a:solidFill>
                <a:latin typeface="Helvetica Neue LT Pro"/>
              </a:rPr>
              <a:t>. </a:t>
            </a: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E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EFF"/>
                </a:solidFill>
                <a:latin typeface="Helvetica Neue LT Pro"/>
              </a:rPr>
              <a:t>Attendance is voluntary/non enforceable. Refer to CRS for enforceable/ RAR activity.</a:t>
            </a: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 smtClean="0">
              <a:solidFill>
                <a:srgbClr val="FFFE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E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 smtClean="0">
              <a:solidFill>
                <a:srgbClr val="FFFE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E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EFF"/>
              </a:solidFill>
              <a:latin typeface="Helvetica Neue LT Pro"/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1456607" y="3629490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 dirty="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79280" y="4244736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Probation</a:t>
            </a:r>
            <a:endParaRPr lang="en-US" sz="1200" dirty="0">
              <a:solidFill>
                <a:srgbClr val="FFFFFF"/>
              </a:solidFill>
              <a:latin typeface="Helvetica Neue LT Std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serving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potential release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939389" y="9647751"/>
            <a:ext cx="3652429" cy="167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 Activity Hubs can be found at: Leeds, Sheffield and York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897880" y="5692778"/>
            <a:ext cx="3888838" cy="3270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CFO Activity Hubs offers a safe space for participants to spend their time. Delivery can include: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A safe space to engage in a range of activities including sports, media and arts, or simply just pop in for tea or coffee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171450" lvl="1" indent="-171450">
              <a:lnSpc>
                <a:spcPts val="167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Practical support packages tailored to each individual; accommodation, finance and debt, relationships, attitudes and </a:t>
            </a:r>
            <a:r>
              <a:rPr lang="en-US" sz="1200" dirty="0" err="1">
                <a:solidFill>
                  <a:srgbClr val="FFFFFF"/>
                </a:solidFill>
                <a:latin typeface="HelveticaNeue LT 45 Light"/>
              </a:rPr>
              <a:t>behaviours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, education, employment and substance misuse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Citizenship and mentoring built into every 'package' of support which complements Probation Practitioner arrangements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865986" y="2211157"/>
            <a:ext cx="4010756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CFO Activity Hubs offers support for those that are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not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successfully engaging with statutory activities or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those for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whom additional support would be beneficial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.</a:t>
            </a: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 smtClean="0">
                <a:solidFill>
                  <a:srgbClr val="FFFEFF"/>
                </a:solidFill>
                <a:latin typeface="Helvetica Neue LT Pro"/>
              </a:rPr>
              <a:t>Attendance </a:t>
            </a:r>
            <a:r>
              <a:rPr lang="en-US" sz="1100" dirty="0">
                <a:solidFill>
                  <a:srgbClr val="FFFEFF"/>
                </a:solidFill>
                <a:latin typeface="Helvetica Neue LT Pro"/>
              </a:rPr>
              <a:t>is voluntary/non enforceable. Refer to CRS for enforceable/ RAR activity.</a:t>
            </a:r>
          </a:p>
          <a:p>
            <a:pPr algn="ctr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FFFFFF"/>
              </a:solidFill>
              <a:latin typeface="Helvetica Neue LT Pro"/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5856807" y="3606489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 dirty="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841821" y="4296998"/>
            <a:ext cx="4010756" cy="106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Able to provide details of their Probation Practitioner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799653"/>
              </p:ext>
            </p:extLst>
          </p:nvPr>
        </p:nvGraphicFramePr>
        <p:xfrm>
          <a:off x="12493759" y="8050517"/>
          <a:ext cx="9715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showAsIcon="1" r:id="rId15" imgW="1227240" imgH="794160" progId="Word.Document.12">
                  <p:embed/>
                </p:oleObj>
              </mc:Choice>
              <mc:Fallback>
                <p:oleObj name="Document" showAsIcon="1" r:id="rId15" imgW="1227240" imgH="79416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759" y="8050517"/>
                        <a:ext cx="971550" cy="628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416334"/>
              </p:ext>
            </p:extLst>
          </p:nvPr>
        </p:nvGraphicFramePr>
        <p:xfrm>
          <a:off x="14995525" y="8072438"/>
          <a:ext cx="7524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showAsIcon="1" r:id="rId18" imgW="914400" imgH="771480" progId="Word.Document.12">
                  <p:embed/>
                </p:oleObj>
              </mc:Choice>
              <mc:Fallback>
                <p:oleObj name="Document" showAsIcon="1" r:id="rId18" imgW="914400" imgH="77148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5525" y="8072438"/>
                        <a:ext cx="752475" cy="638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2768551" y="1297645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 smtClean="0">
                <a:ln w="0"/>
                <a:solidFill>
                  <a:schemeClr val="bg1"/>
                </a:solidFill>
                <a:latin typeface="Helvetica Neue LT Pro" panose="020B0604020202020204" charset="0"/>
              </a:rPr>
              <a:t>3</a:t>
            </a:r>
            <a:endParaRPr lang="en-US" sz="5400" b="1" cap="none" spc="0" dirty="0">
              <a:ln w="0"/>
              <a:solidFill>
                <a:schemeClr val="bg1"/>
              </a:solidFill>
              <a:latin typeface="Helvetica Neue LT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10754" y="8603039"/>
            <a:ext cx="7326560" cy="1566852"/>
            <a:chOff x="0" y="0"/>
            <a:chExt cx="5256981" cy="112425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256981" cy="1124253"/>
            </a:xfrm>
            <a:custGeom>
              <a:avLst/>
              <a:gdLst/>
              <a:ahLst/>
              <a:cxnLst/>
              <a:rect l="l" t="t" r="r" b="b"/>
              <a:pathLst>
                <a:path w="5256981" h="1124253">
                  <a:moveTo>
                    <a:pt x="0" y="0"/>
                  </a:moveTo>
                  <a:lnTo>
                    <a:pt x="0" y="1124253"/>
                  </a:lnTo>
                  <a:lnTo>
                    <a:pt x="5256981" y="1124253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1063293"/>
                  </a:moveTo>
                  <a:lnTo>
                    <a:pt x="59690" y="1063293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1063293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208373" y="8587099"/>
            <a:ext cx="7328941" cy="239870"/>
            <a:chOff x="0" y="0"/>
            <a:chExt cx="4656403" cy="152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656403" cy="152400"/>
            </a:xfrm>
            <a:custGeom>
              <a:avLst/>
              <a:gdLst/>
              <a:ahLst/>
              <a:cxnLst/>
              <a:rect l="l" t="t" r="r" b="b"/>
              <a:pathLst>
                <a:path w="4656403" h="152400">
                  <a:moveTo>
                    <a:pt x="0" y="0"/>
                  </a:moveTo>
                  <a:lnTo>
                    <a:pt x="4656403" y="0"/>
                  </a:lnTo>
                  <a:lnTo>
                    <a:pt x="4656403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3154601" y="9634827"/>
            <a:ext cx="333678" cy="33367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497118" y="8957897"/>
            <a:ext cx="449022" cy="54262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3158056" y="8939706"/>
            <a:ext cx="330224" cy="33022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1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5460200" y="8924177"/>
            <a:ext cx="332938" cy="239715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20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21" name="Group 21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5" name="Group 25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8" name="Freeform 28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3043427" y="119135"/>
            <a:ext cx="12075041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758677" y="8583989"/>
            <a:ext cx="6438804" cy="161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 dirty="0">
              <a:solidFill>
                <a:srgbClr val="FF0000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 dirty="0">
                <a:latin typeface="HelveticaNeue LT 45 Light Bold"/>
              </a:rPr>
              <a:t>ETE services are Community based but a referral can be made pre-release in preparation for release</a:t>
            </a:r>
            <a:r>
              <a:rPr lang="en-US" sz="999" spc="0" dirty="0">
                <a:solidFill>
                  <a:srgbClr val="FF0000"/>
                </a:solidFill>
                <a:latin typeface="HelveticaNeue LT 45 Light Bold"/>
              </a:rPr>
              <a:t>. </a:t>
            </a:r>
          </a:p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 dirty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58328" y="8598826"/>
            <a:ext cx="1032463" cy="2281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en-US" sz="1202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9109" y="9632623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188"/>
              </a:lnSpc>
              <a:spcBef>
                <a:spcPct val="0"/>
              </a:spcBef>
            </a:pPr>
            <a:r>
              <a:rPr lang="en-US" sz="848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9109" y="8909359"/>
            <a:ext cx="1814160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98595" y="883093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9109" y="9747588"/>
            <a:ext cx="1631596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Shelter 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73470" y="9044034"/>
            <a:ext cx="1893970" cy="8803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West Yorkshire and Humberside: Together Women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South Yorkshire: Changing Lives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North Yorkshire: St. Giles Wise Group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69109" y="9075384"/>
            <a:ext cx="1542805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The Growth Company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49474" y="8918245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 dirty="0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772484" y="9149650"/>
            <a:ext cx="1618340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West Yorkshire and Humberside: </a:t>
            </a:r>
            <a:r>
              <a:rPr lang="en-US" sz="965" dirty="0" err="1">
                <a:solidFill>
                  <a:srgbClr val="000000"/>
                </a:solidFill>
                <a:latin typeface="Helvetica Neue LT Std"/>
              </a:rPr>
              <a:t>Ingeus</a:t>
            </a:r>
            <a:endParaRPr lang="en-US" sz="965" dirty="0">
              <a:solidFill>
                <a:srgbClr val="000000"/>
              </a:solidFill>
              <a:latin typeface="Helvetica Neue LT Std"/>
            </a:endParaRP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South Yorkshire: The Growth Company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North Yorkshire: Foundation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dirty="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</a:t>
            </a:r>
            <a:r>
              <a:rPr lang="en-US" sz="1600" dirty="0" smtClean="0">
                <a:solidFill>
                  <a:srgbClr val="FFFFFF"/>
                </a:solidFill>
                <a:latin typeface="Helvetica Neue LT Pro"/>
              </a:rPr>
              <a:t>as 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part of their </a:t>
            </a:r>
            <a:r>
              <a:rPr lang="en-US" sz="1600" dirty="0" smtClean="0">
                <a:solidFill>
                  <a:srgbClr val="FFFFFF"/>
                </a:solidFill>
                <a:latin typeface="Helvetica Neue LT Pro"/>
              </a:rPr>
              <a:t>action plan 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38801" y="3183890"/>
            <a:ext cx="2795323" cy="1683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OR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 Activity Hubs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38801" y="4894299"/>
            <a:ext cx="2795323" cy="938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sz="1300">
                <a:solidFill>
                  <a:srgbClr val="FFFFFF"/>
                </a:solidFill>
                <a:latin typeface="Helvetica Neue LT Pro"/>
              </a:rPr>
              <a:t>(available for wraparound support &amp; some specialist activities including; arts &amp; crafts, dance and mindfulness.) </a:t>
            </a:r>
          </a:p>
        </p:txBody>
      </p:sp>
      <p:sp>
        <p:nvSpPr>
          <p:cNvPr id="48" name="AutoShape 48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9" name="Picture 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50" name="AutoShape 50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61" name="Picture 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62" name="AutoShape 62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64" name="AutoShape 64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66" name="AutoShape 66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67" name="TextBox 67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2" name="AutoShape 72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3" name="AutoShape 73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4" name="AutoShape 74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76" name="TextBox 76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961</Words>
  <Application>Microsoft Office PowerPoint</Application>
  <PresentationFormat>Custom</PresentationFormat>
  <Paragraphs>117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Helvetica Neue LT Pro</vt:lpstr>
      <vt:lpstr>Calibri</vt:lpstr>
      <vt:lpstr>Helvetica Neue LT Std</vt:lpstr>
      <vt:lpstr>HelveticaNeue LT 45 Light Bold</vt:lpstr>
      <vt:lpstr>HelveticaNeue LT 45 Light</vt:lpstr>
      <vt:lpstr>Arial</vt:lpstr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CRO Provision - Yorkshire - updated</dc:title>
  <dc:creator>Farley, Carly [HMPS]</dc:creator>
  <cp:lastModifiedBy>Dugdale, Kate [NOMS]</cp:lastModifiedBy>
  <cp:revision>14</cp:revision>
  <dcterms:created xsi:type="dcterms:W3CDTF">2006-08-16T00:00:00Z</dcterms:created>
  <dcterms:modified xsi:type="dcterms:W3CDTF">2022-03-30T11:45:09Z</dcterms:modified>
  <dc:identifier>DAE5Ef8m01Y</dc:identifier>
</cp:coreProperties>
</file>