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6" r:id="rId5"/>
    <p:sldId id="259" r:id="rId6"/>
    <p:sldId id="257" r:id="rId7"/>
    <p:sldId id="261" r:id="rId8"/>
    <p:sldId id="262" r:id="rId9"/>
    <p:sldId id="269" r:id="rId10"/>
    <p:sldId id="263" r:id="rId11"/>
    <p:sldId id="270" r:id="rId12"/>
    <p:sldId id="264" r:id="rId13"/>
    <p:sldId id="271" r:id="rId14"/>
    <p:sldId id="265" r:id="rId15"/>
    <p:sldId id="272" r:id="rId16"/>
    <p:sldId id="266" r:id="rId17"/>
    <p:sldId id="273" r:id="rId18"/>
    <p:sldId id="268" r:id="rId19"/>
    <p:sldId id="26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nnelly, Laura" initials="DL" lastIdx="10" clrIdx="0">
    <p:extLst>
      <p:ext uri="{19B8F6BF-5375-455C-9EA6-DF929625EA0E}">
        <p15:presenceInfo xmlns:p15="http://schemas.microsoft.com/office/powerpoint/2012/main" userId="S::Laura.Donnelly@justice.gov.uk::d1a4e3a6-88ba-49c3-bdec-010cc85c260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ADEB"/>
    <a:srgbClr val="8F418B"/>
    <a:srgbClr val="A32DA3"/>
    <a:srgbClr val="F6D1FD"/>
    <a:srgbClr val="F3D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086A89-B9B0-4AD5-B1AF-21F3C21872C0}" v="2" dt="2022-05-26T15:30:57.794"/>
    <p1510:client id="{5A2DA778-7791-43D1-B876-30E27D5806B1}" v="2" dt="2022-05-27T08:58:00.6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5" d="100"/>
          <a:sy n="55" d="100"/>
        </p:scale>
        <p:origin x="1004"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image" Target="../media/image4.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F4D010-DAB2-46BC-B36B-C70BC5DE7C7E}" type="doc">
      <dgm:prSet loTypeId="urn:microsoft.com/office/officeart/2005/8/layout/vList3" loCatId="picture" qsTypeId="urn:microsoft.com/office/officeart/2005/8/quickstyle/simple5" qsCatId="simple" csTypeId="urn:microsoft.com/office/officeart/2005/8/colors/accent3_1" csCatId="accent3" phldr="1"/>
      <dgm:spPr/>
      <dgm:t>
        <a:bodyPr/>
        <a:lstStyle/>
        <a:p>
          <a:endParaRPr lang="en-GB"/>
        </a:p>
      </dgm:t>
    </dgm:pt>
    <dgm:pt modelId="{E5B6F8E7-D25B-44A5-9F24-5DADC58E23A5}">
      <dgm:prSet phldrT="[Text]" custT="1"/>
      <dgm:spPr>
        <a:solidFill>
          <a:schemeClr val="bg2"/>
        </a:solidFill>
      </dgm:spPr>
      <dgm:t>
        <a:bodyPr/>
        <a:lstStyle/>
        <a:p>
          <a:r>
            <a:rPr lang="en-GB" sz="2400">
              <a:solidFill>
                <a:srgbClr val="7030A0"/>
              </a:solidFill>
              <a:latin typeface="Calibri" panose="020F0502020204030204" pitchFamily="34" charset="0"/>
              <a:cs typeface="Calibri" panose="020F0502020204030204" pitchFamily="34" charset="0"/>
            </a:rPr>
            <a:t>Timing activity workshops</a:t>
          </a:r>
        </a:p>
      </dgm:t>
    </dgm:pt>
    <dgm:pt modelId="{3C68502D-264C-4CE9-9330-E3EDEF50215A}" type="parTrans" cxnId="{2C83493B-0DE7-4D51-BA66-048A13F1ECFE}">
      <dgm:prSet/>
      <dgm:spPr/>
      <dgm:t>
        <a:bodyPr/>
        <a:lstStyle/>
        <a:p>
          <a:endParaRPr lang="en-GB" sz="1800"/>
        </a:p>
      </dgm:t>
    </dgm:pt>
    <dgm:pt modelId="{42430438-614A-4D7A-8425-41F7F65CC760}" type="sibTrans" cxnId="{2C83493B-0DE7-4D51-BA66-048A13F1ECFE}">
      <dgm:prSet/>
      <dgm:spPr/>
      <dgm:t>
        <a:bodyPr/>
        <a:lstStyle/>
        <a:p>
          <a:endParaRPr lang="en-GB" sz="1800"/>
        </a:p>
      </dgm:t>
    </dgm:pt>
    <dgm:pt modelId="{CF1847F6-C770-446F-9318-5C1434FDA82C}">
      <dgm:prSet phldrT="[Text]" custT="1"/>
      <dgm:spPr/>
      <dgm:t>
        <a:bodyPr/>
        <a:lstStyle/>
        <a:p>
          <a:r>
            <a:rPr lang="en-GB" sz="2400">
              <a:solidFill>
                <a:srgbClr val="7030A0"/>
              </a:solidFill>
              <a:latin typeface="Calibri" panose="020F0502020204030204" pitchFamily="34" charset="0"/>
              <a:cs typeface="Calibri" panose="020F0502020204030204" pitchFamily="34" charset="0"/>
            </a:rPr>
            <a:t>Qualitative focus groups</a:t>
          </a:r>
        </a:p>
      </dgm:t>
    </dgm:pt>
    <dgm:pt modelId="{E8277548-33EA-4491-96B4-61475796EA66}" type="parTrans" cxnId="{E0621730-D0EE-4290-8459-8CF2B0322FA4}">
      <dgm:prSet/>
      <dgm:spPr/>
      <dgm:t>
        <a:bodyPr/>
        <a:lstStyle/>
        <a:p>
          <a:endParaRPr lang="en-GB" sz="1800"/>
        </a:p>
      </dgm:t>
    </dgm:pt>
    <dgm:pt modelId="{C2F6C68E-5C68-4BCA-9484-F7EFBD01A43D}" type="sibTrans" cxnId="{E0621730-D0EE-4290-8459-8CF2B0322FA4}">
      <dgm:prSet/>
      <dgm:spPr/>
      <dgm:t>
        <a:bodyPr/>
        <a:lstStyle/>
        <a:p>
          <a:endParaRPr lang="en-GB" sz="1800"/>
        </a:p>
      </dgm:t>
    </dgm:pt>
    <dgm:pt modelId="{90D9AF98-BED7-4A51-8822-FA5687BFF666}">
      <dgm:prSet phldrT="[Text]" custT="1"/>
      <dgm:spPr/>
      <dgm:t>
        <a:bodyPr/>
        <a:lstStyle/>
        <a:p>
          <a:r>
            <a:rPr lang="en-GB" sz="2400">
              <a:solidFill>
                <a:srgbClr val="7030A0"/>
              </a:solidFill>
              <a:latin typeface="Calibri" panose="020F0502020204030204" pitchFamily="34" charset="0"/>
              <a:cs typeface="Calibri" panose="020F0502020204030204" pitchFamily="34" charset="0"/>
            </a:rPr>
            <a:t>Data analysis and document review</a:t>
          </a:r>
        </a:p>
      </dgm:t>
    </dgm:pt>
    <dgm:pt modelId="{428E7AEC-8DDE-41FE-B6EF-51D88F461049}" type="parTrans" cxnId="{EB2696AD-B938-41A7-90B6-95D20AEC6E99}">
      <dgm:prSet/>
      <dgm:spPr/>
      <dgm:t>
        <a:bodyPr/>
        <a:lstStyle/>
        <a:p>
          <a:endParaRPr lang="en-GB" sz="1800"/>
        </a:p>
      </dgm:t>
    </dgm:pt>
    <dgm:pt modelId="{88D7D337-A825-4290-88F0-CFDFC50275F0}" type="sibTrans" cxnId="{EB2696AD-B938-41A7-90B6-95D20AEC6E99}">
      <dgm:prSet/>
      <dgm:spPr/>
      <dgm:t>
        <a:bodyPr/>
        <a:lstStyle/>
        <a:p>
          <a:endParaRPr lang="en-GB" sz="1800"/>
        </a:p>
      </dgm:t>
    </dgm:pt>
    <dgm:pt modelId="{552BC1AA-323F-48EA-B676-D6788B0907B9}" type="pres">
      <dgm:prSet presAssocID="{E0F4D010-DAB2-46BC-B36B-C70BC5DE7C7E}" presName="linearFlow" presStyleCnt="0">
        <dgm:presLayoutVars>
          <dgm:dir/>
          <dgm:resizeHandles val="exact"/>
        </dgm:presLayoutVars>
      </dgm:prSet>
      <dgm:spPr/>
    </dgm:pt>
    <dgm:pt modelId="{74966436-1049-437B-89AF-1A30D5F14E4F}" type="pres">
      <dgm:prSet presAssocID="{E5B6F8E7-D25B-44A5-9F24-5DADC58E23A5}" presName="composite" presStyleCnt="0"/>
      <dgm:spPr/>
    </dgm:pt>
    <dgm:pt modelId="{392C4CE4-DCB4-4474-A2A9-70C9B88DF023}" type="pres">
      <dgm:prSet presAssocID="{E5B6F8E7-D25B-44A5-9F24-5DADC58E23A5}" presName="imgShp" presStyleLbl="fgImgPlac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7030A0"/>
          </a:solidFill>
        </a:ln>
      </dgm:spPr>
    </dgm:pt>
    <dgm:pt modelId="{852D822E-6406-4946-8E08-9832D29A4B94}" type="pres">
      <dgm:prSet presAssocID="{E5B6F8E7-D25B-44A5-9F24-5DADC58E23A5}" presName="txShp" presStyleLbl="node1" presStyleIdx="0" presStyleCnt="3" custLinFactNeighborX="-940" custLinFactNeighborY="-111">
        <dgm:presLayoutVars>
          <dgm:bulletEnabled val="1"/>
        </dgm:presLayoutVars>
      </dgm:prSet>
      <dgm:spPr/>
    </dgm:pt>
    <dgm:pt modelId="{785EA1FD-376B-4428-BDF5-88755E6E3D72}" type="pres">
      <dgm:prSet presAssocID="{42430438-614A-4D7A-8425-41F7F65CC760}" presName="spacing" presStyleCnt="0"/>
      <dgm:spPr/>
    </dgm:pt>
    <dgm:pt modelId="{CBF98D9F-84C4-4B64-BD9C-F606C68D3C7F}" type="pres">
      <dgm:prSet presAssocID="{CF1847F6-C770-446F-9318-5C1434FDA82C}" presName="composite" presStyleCnt="0"/>
      <dgm:spPr/>
    </dgm:pt>
    <dgm:pt modelId="{624752DF-87A8-4693-B231-20E102EFAB38}" type="pres">
      <dgm:prSet presAssocID="{CF1847F6-C770-446F-9318-5C1434FDA82C}" presName="imgShp" presStyleLbl="fgImgPlac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7030A0"/>
          </a:solidFill>
        </a:ln>
      </dgm:spPr>
      <dgm:extLst>
        <a:ext uri="{E40237B7-FDA0-4F09-8148-C483321AD2D9}">
          <dgm14:cNvPr xmlns:dgm14="http://schemas.microsoft.com/office/drawing/2010/diagram" id="0" name="" descr="Chat"/>
        </a:ext>
      </dgm:extLst>
    </dgm:pt>
    <dgm:pt modelId="{21EC4A83-C800-412D-831B-B97113E7100C}" type="pres">
      <dgm:prSet presAssocID="{CF1847F6-C770-446F-9318-5C1434FDA82C}" presName="txShp" presStyleLbl="node1" presStyleIdx="1" presStyleCnt="3">
        <dgm:presLayoutVars>
          <dgm:bulletEnabled val="1"/>
        </dgm:presLayoutVars>
      </dgm:prSet>
      <dgm:spPr/>
    </dgm:pt>
    <dgm:pt modelId="{415A8831-3775-4D15-A8BB-CEEC266340BA}" type="pres">
      <dgm:prSet presAssocID="{C2F6C68E-5C68-4BCA-9484-F7EFBD01A43D}" presName="spacing" presStyleCnt="0"/>
      <dgm:spPr/>
    </dgm:pt>
    <dgm:pt modelId="{D801B5DE-D4BB-48E4-AE06-E3F209EC26A0}" type="pres">
      <dgm:prSet presAssocID="{90D9AF98-BED7-4A51-8822-FA5687BFF666}" presName="composite" presStyleCnt="0"/>
      <dgm:spPr/>
    </dgm:pt>
    <dgm:pt modelId="{A058AA84-4BBD-43C9-9C1E-8BE3CC1FB90C}" type="pres">
      <dgm:prSet presAssocID="{90D9AF98-BED7-4A51-8822-FA5687BFF666}" presName="imgShp" presStyleLbl="fgImgPlac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7030A0"/>
          </a:solidFill>
        </a:ln>
      </dgm:spPr>
      <dgm:extLst>
        <a:ext uri="{E40237B7-FDA0-4F09-8148-C483321AD2D9}">
          <dgm14:cNvPr xmlns:dgm14="http://schemas.microsoft.com/office/drawing/2010/diagram" id="0" name="" descr="Bar chart"/>
        </a:ext>
      </dgm:extLst>
    </dgm:pt>
    <dgm:pt modelId="{6CD92F7B-5B43-4AC2-A3CA-B6E03D160CA8}" type="pres">
      <dgm:prSet presAssocID="{90D9AF98-BED7-4A51-8822-FA5687BFF666}" presName="txShp" presStyleLbl="node1" presStyleIdx="2" presStyleCnt="3">
        <dgm:presLayoutVars>
          <dgm:bulletEnabled val="1"/>
        </dgm:presLayoutVars>
      </dgm:prSet>
      <dgm:spPr/>
    </dgm:pt>
  </dgm:ptLst>
  <dgm:cxnLst>
    <dgm:cxn modelId="{E0621730-D0EE-4290-8459-8CF2B0322FA4}" srcId="{E0F4D010-DAB2-46BC-B36B-C70BC5DE7C7E}" destId="{CF1847F6-C770-446F-9318-5C1434FDA82C}" srcOrd="1" destOrd="0" parTransId="{E8277548-33EA-4491-96B4-61475796EA66}" sibTransId="{C2F6C68E-5C68-4BCA-9484-F7EFBD01A43D}"/>
    <dgm:cxn modelId="{2C83493B-0DE7-4D51-BA66-048A13F1ECFE}" srcId="{E0F4D010-DAB2-46BC-B36B-C70BC5DE7C7E}" destId="{E5B6F8E7-D25B-44A5-9F24-5DADC58E23A5}" srcOrd="0" destOrd="0" parTransId="{3C68502D-264C-4CE9-9330-E3EDEF50215A}" sibTransId="{42430438-614A-4D7A-8425-41F7F65CC760}"/>
    <dgm:cxn modelId="{FA105345-3E5E-422D-8AC7-416845A983F6}" type="presOf" srcId="{90D9AF98-BED7-4A51-8822-FA5687BFF666}" destId="{6CD92F7B-5B43-4AC2-A3CA-B6E03D160CA8}" srcOrd="0" destOrd="0" presId="urn:microsoft.com/office/officeart/2005/8/layout/vList3"/>
    <dgm:cxn modelId="{B09E2457-A486-4EF7-8096-CA9DF39BD880}" type="presOf" srcId="{CF1847F6-C770-446F-9318-5C1434FDA82C}" destId="{21EC4A83-C800-412D-831B-B97113E7100C}" srcOrd="0" destOrd="0" presId="urn:microsoft.com/office/officeart/2005/8/layout/vList3"/>
    <dgm:cxn modelId="{C4E15F57-81CF-41B4-82C4-4C0D72E7813C}" type="presOf" srcId="{E5B6F8E7-D25B-44A5-9F24-5DADC58E23A5}" destId="{852D822E-6406-4946-8E08-9832D29A4B94}" srcOrd="0" destOrd="0" presId="urn:microsoft.com/office/officeart/2005/8/layout/vList3"/>
    <dgm:cxn modelId="{361E869B-C7D8-440A-A7DF-76CF233815CA}" type="presOf" srcId="{E0F4D010-DAB2-46BC-B36B-C70BC5DE7C7E}" destId="{552BC1AA-323F-48EA-B676-D6788B0907B9}" srcOrd="0" destOrd="0" presId="urn:microsoft.com/office/officeart/2005/8/layout/vList3"/>
    <dgm:cxn modelId="{EB2696AD-B938-41A7-90B6-95D20AEC6E99}" srcId="{E0F4D010-DAB2-46BC-B36B-C70BC5DE7C7E}" destId="{90D9AF98-BED7-4A51-8822-FA5687BFF666}" srcOrd="2" destOrd="0" parTransId="{428E7AEC-8DDE-41FE-B6EF-51D88F461049}" sibTransId="{88D7D337-A825-4290-88F0-CFDFC50275F0}"/>
    <dgm:cxn modelId="{81DB96DD-6E73-4310-8738-E231AC0DF917}" type="presParOf" srcId="{552BC1AA-323F-48EA-B676-D6788B0907B9}" destId="{74966436-1049-437B-89AF-1A30D5F14E4F}" srcOrd="0" destOrd="0" presId="urn:microsoft.com/office/officeart/2005/8/layout/vList3"/>
    <dgm:cxn modelId="{E8820C8E-9D39-4F0E-BEC7-58C238DEFDD8}" type="presParOf" srcId="{74966436-1049-437B-89AF-1A30D5F14E4F}" destId="{392C4CE4-DCB4-4474-A2A9-70C9B88DF023}" srcOrd="0" destOrd="0" presId="urn:microsoft.com/office/officeart/2005/8/layout/vList3"/>
    <dgm:cxn modelId="{9E5B70D7-9402-4CE1-ADF6-E007BDC70420}" type="presParOf" srcId="{74966436-1049-437B-89AF-1A30D5F14E4F}" destId="{852D822E-6406-4946-8E08-9832D29A4B94}" srcOrd="1" destOrd="0" presId="urn:microsoft.com/office/officeart/2005/8/layout/vList3"/>
    <dgm:cxn modelId="{48969DFC-814D-4EC4-A7B5-BA57D8FBE34A}" type="presParOf" srcId="{552BC1AA-323F-48EA-B676-D6788B0907B9}" destId="{785EA1FD-376B-4428-BDF5-88755E6E3D72}" srcOrd="1" destOrd="0" presId="urn:microsoft.com/office/officeart/2005/8/layout/vList3"/>
    <dgm:cxn modelId="{BD90CA62-4EAC-4C95-9292-434D1BF78E04}" type="presParOf" srcId="{552BC1AA-323F-48EA-B676-D6788B0907B9}" destId="{CBF98D9F-84C4-4B64-BD9C-F606C68D3C7F}" srcOrd="2" destOrd="0" presId="urn:microsoft.com/office/officeart/2005/8/layout/vList3"/>
    <dgm:cxn modelId="{942016B7-ABC4-4040-8BFA-B4F8B298762D}" type="presParOf" srcId="{CBF98D9F-84C4-4B64-BD9C-F606C68D3C7F}" destId="{624752DF-87A8-4693-B231-20E102EFAB38}" srcOrd="0" destOrd="0" presId="urn:microsoft.com/office/officeart/2005/8/layout/vList3"/>
    <dgm:cxn modelId="{FDF52D13-E3D2-444B-9933-EDD67B054F10}" type="presParOf" srcId="{CBF98D9F-84C4-4B64-BD9C-F606C68D3C7F}" destId="{21EC4A83-C800-412D-831B-B97113E7100C}" srcOrd="1" destOrd="0" presId="urn:microsoft.com/office/officeart/2005/8/layout/vList3"/>
    <dgm:cxn modelId="{B7A824C0-9D9C-4461-9403-7737E0CE6ABC}" type="presParOf" srcId="{552BC1AA-323F-48EA-B676-D6788B0907B9}" destId="{415A8831-3775-4D15-A8BB-CEEC266340BA}" srcOrd="3" destOrd="0" presId="urn:microsoft.com/office/officeart/2005/8/layout/vList3"/>
    <dgm:cxn modelId="{38B18FBA-626D-4B00-88F1-D898C5E3BB0E}" type="presParOf" srcId="{552BC1AA-323F-48EA-B676-D6788B0907B9}" destId="{D801B5DE-D4BB-48E4-AE06-E3F209EC26A0}" srcOrd="4" destOrd="0" presId="urn:microsoft.com/office/officeart/2005/8/layout/vList3"/>
    <dgm:cxn modelId="{70257689-CD01-45F9-811A-9B9F98ED633C}" type="presParOf" srcId="{D801B5DE-D4BB-48E4-AE06-E3F209EC26A0}" destId="{A058AA84-4BBD-43C9-9C1E-8BE3CC1FB90C}" srcOrd="0" destOrd="0" presId="urn:microsoft.com/office/officeart/2005/8/layout/vList3"/>
    <dgm:cxn modelId="{EE562D4D-4794-4DEC-BC3C-F936F8F620B5}" type="presParOf" srcId="{D801B5DE-D4BB-48E4-AE06-E3F209EC26A0}" destId="{6CD92F7B-5B43-4AC2-A3CA-B6E03D160CA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D822E-6406-4946-8E08-9832D29A4B94}">
      <dsp:nvSpPr>
        <dsp:cNvPr id="0" name=""/>
        <dsp:cNvSpPr/>
      </dsp:nvSpPr>
      <dsp:spPr>
        <a:xfrm rot="10800000">
          <a:off x="2026426" y="5"/>
          <a:ext cx="7247019" cy="1076687"/>
        </a:xfrm>
        <a:prstGeom prst="homePlate">
          <a:avLst/>
        </a:prstGeom>
        <a:solidFill>
          <a:schemeClr val="bg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7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7030A0"/>
              </a:solidFill>
              <a:latin typeface="Calibri" panose="020F0502020204030204" pitchFamily="34" charset="0"/>
              <a:cs typeface="Calibri" panose="020F0502020204030204" pitchFamily="34" charset="0"/>
            </a:rPr>
            <a:t>Timing activity workshops</a:t>
          </a:r>
        </a:p>
      </dsp:txBody>
      <dsp:txXfrm rot="10800000">
        <a:off x="2295598" y="5"/>
        <a:ext cx="6977847" cy="1076687"/>
      </dsp:txXfrm>
    </dsp:sp>
    <dsp:sp modelId="{392C4CE4-DCB4-4474-A2A9-70C9B88DF023}">
      <dsp:nvSpPr>
        <dsp:cNvPr id="0" name=""/>
        <dsp:cNvSpPr/>
      </dsp:nvSpPr>
      <dsp:spPr>
        <a:xfrm>
          <a:off x="1556205" y="1200"/>
          <a:ext cx="1076687" cy="1076687"/>
        </a:xfrm>
        <a:prstGeom prst="ellipse">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solidFill>
            <a:srgbClr val="7030A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21EC4A83-C800-412D-831B-B97113E7100C}">
      <dsp:nvSpPr>
        <dsp:cNvPr id="0" name=""/>
        <dsp:cNvSpPr/>
      </dsp:nvSpPr>
      <dsp:spPr>
        <a:xfrm rot="10800000">
          <a:off x="2094548" y="1357442"/>
          <a:ext cx="7247019" cy="107668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7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7030A0"/>
              </a:solidFill>
              <a:latin typeface="Calibri" panose="020F0502020204030204" pitchFamily="34" charset="0"/>
              <a:cs typeface="Calibri" panose="020F0502020204030204" pitchFamily="34" charset="0"/>
            </a:rPr>
            <a:t>Qualitative focus groups</a:t>
          </a:r>
        </a:p>
      </dsp:txBody>
      <dsp:txXfrm rot="10800000">
        <a:off x="2363720" y="1357442"/>
        <a:ext cx="6977847" cy="1076687"/>
      </dsp:txXfrm>
    </dsp:sp>
    <dsp:sp modelId="{624752DF-87A8-4693-B231-20E102EFAB38}">
      <dsp:nvSpPr>
        <dsp:cNvPr id="0" name=""/>
        <dsp:cNvSpPr/>
      </dsp:nvSpPr>
      <dsp:spPr>
        <a:xfrm>
          <a:off x="1556205" y="1357442"/>
          <a:ext cx="1076687" cy="1076687"/>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solidFill>
            <a:srgbClr val="7030A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6CD92F7B-5B43-4AC2-A3CA-B6E03D160CA8}">
      <dsp:nvSpPr>
        <dsp:cNvPr id="0" name=""/>
        <dsp:cNvSpPr/>
      </dsp:nvSpPr>
      <dsp:spPr>
        <a:xfrm rot="10800000">
          <a:off x="2094548" y="2713683"/>
          <a:ext cx="7247019" cy="1076687"/>
        </a:xfrm>
        <a:prstGeom prst="homePlate">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74789" tIns="91440" rIns="170688" bIns="91440"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7030A0"/>
              </a:solidFill>
              <a:latin typeface="Calibri" panose="020F0502020204030204" pitchFamily="34" charset="0"/>
              <a:cs typeface="Calibri" panose="020F0502020204030204" pitchFamily="34" charset="0"/>
            </a:rPr>
            <a:t>Data analysis and document review</a:t>
          </a:r>
        </a:p>
      </dsp:txBody>
      <dsp:txXfrm rot="10800000">
        <a:off x="2363720" y="2713683"/>
        <a:ext cx="6977847" cy="1076687"/>
      </dsp:txXfrm>
    </dsp:sp>
    <dsp:sp modelId="{A058AA84-4BBD-43C9-9C1E-8BE3CC1FB90C}">
      <dsp:nvSpPr>
        <dsp:cNvPr id="0" name=""/>
        <dsp:cNvSpPr/>
      </dsp:nvSpPr>
      <dsp:spPr>
        <a:xfrm>
          <a:off x="1556205" y="2713683"/>
          <a:ext cx="1076687" cy="107668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solidFill>
            <a:srgbClr val="7030A0"/>
          </a:solid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Managerial Role Review has been conducted by the Probation Workforce Programme and is available to read as a full report (link at end of presentation).  This presentation has been put together with some key points of the report so that it can be used in team meetings.</a:t>
            </a:r>
          </a:p>
        </p:txBody>
      </p:sp>
      <p:sp>
        <p:nvSpPr>
          <p:cNvPr id="4" name="Slide Number Placeholder 3"/>
          <p:cNvSpPr>
            <a:spLocks noGrp="1"/>
          </p:cNvSpPr>
          <p:nvPr>
            <p:ph type="sldNum" sz="quarter" idx="5"/>
          </p:nvPr>
        </p:nvSpPr>
        <p:spPr/>
        <p:txBody>
          <a:bodyPr/>
          <a:lstStyle/>
          <a:p>
            <a:fld id="{68D8A50D-95A0-3449-9134-B4955750AE5B}" type="slidenum">
              <a:rPr lang="en-US" smtClean="0"/>
              <a:t>1</a:t>
            </a:fld>
            <a:endParaRPr lang="en-US"/>
          </a:p>
        </p:txBody>
      </p:sp>
    </p:spTree>
    <p:extLst>
      <p:ext uri="{BB962C8B-B14F-4D97-AF65-F5344CB8AC3E}">
        <p14:creationId xmlns:p14="http://schemas.microsoft.com/office/powerpoint/2010/main" val="1739904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Development of SPO Continuous Professional Development role packs</a:t>
            </a:r>
            <a:r>
              <a:rPr lang="en-GB" sz="1200" kern="1200">
                <a:solidFill>
                  <a:schemeClr val="tx1"/>
                </a:solidFill>
                <a:effectLst/>
                <a:latin typeface="+mn-lt"/>
                <a:ea typeface="+mn-ea"/>
                <a:cs typeface="+mn-cs"/>
              </a:rPr>
              <a:t>: Learning role packs are currently being developed for all grades, mapping out what learning resources are currently available and identifying gaps. This learning will then be collated and developed into Learning role packs which will be accessible from the Probation Hubs so that learning can take place at the point of need. Protected learning time would also need to be provided to ensure SPOs prioritise their own learning and development. Learning role packs will help SPOs develop the knowledge and confidence, increasing their efficiency when carrying out the relevant tasks.</a:t>
            </a:r>
          </a:p>
          <a:p>
            <a:pPr lvl="0"/>
            <a:r>
              <a:rPr lang="en-GB" sz="1200" b="1" kern="1200">
                <a:solidFill>
                  <a:schemeClr val="tx1"/>
                </a:solidFill>
                <a:effectLst/>
                <a:latin typeface="+mn-lt"/>
                <a:ea typeface="+mn-ea"/>
                <a:cs typeface="+mn-cs"/>
              </a:rPr>
              <a:t>Commissioning HR specific Continuous Professional Development: </a:t>
            </a:r>
            <a:r>
              <a:rPr lang="en-GB" sz="1200" kern="1200">
                <a:solidFill>
                  <a:schemeClr val="tx1"/>
                </a:solidFill>
                <a:effectLst/>
                <a:latin typeface="+mn-lt"/>
                <a:ea typeface="+mn-ea"/>
                <a:cs typeface="+mn-cs"/>
              </a:rPr>
              <a:t>Creating accessible videos with staff with HR related expertise will provide learning opportunities accessible at the point of need, resulting in a greater confidence and reduced stress when dealing with more challenging situations. This recommendation could also be aligned with other learning and development recommendations such as the Communities of Practice framework and Learning Role Packs.</a:t>
            </a:r>
          </a:p>
          <a:p>
            <a:pPr lvl="0"/>
            <a:r>
              <a:rPr lang="en-GB" sz="1200" b="1" kern="1200">
                <a:solidFill>
                  <a:schemeClr val="tx1"/>
                </a:solidFill>
                <a:effectLst/>
                <a:latin typeface="+mn-lt"/>
                <a:ea typeface="+mn-ea"/>
                <a:cs typeface="+mn-cs"/>
              </a:rPr>
              <a:t>Strengths based profiling and selection</a:t>
            </a:r>
            <a:r>
              <a:rPr lang="en-GB" sz="1200" kern="1200">
                <a:solidFill>
                  <a:schemeClr val="tx1"/>
                </a:solidFill>
                <a:effectLst/>
                <a:latin typeface="+mn-lt"/>
                <a:ea typeface="+mn-ea"/>
                <a:cs typeface="+mn-cs"/>
              </a:rPr>
              <a:t>: Basing recruitment and selection decision on the strengths that highly effective SPOs have in common will enable us to selection and develop a highly capable workforce whilst informing learning and development on an ongoing basis. Strength profiling will need to be undertaken to identify the strengths that differentiate our best performers. Strengths that relate to high performance in probation practitioners are not necessarily the same that set great SPOs apart. However, strengths profiling for selection has not been conducted for either SPOs or practitioners. Sequencing this after the review of job descriptions will ensure the strengths align with the applicable responsibilities. </a:t>
            </a:r>
          </a:p>
          <a:p>
            <a:pPr lvl="0"/>
            <a:r>
              <a:rPr lang="en-GB" sz="1200" b="1" kern="1200">
                <a:solidFill>
                  <a:schemeClr val="tx1"/>
                </a:solidFill>
                <a:effectLst/>
                <a:latin typeface="+mn-lt"/>
                <a:ea typeface="+mn-ea"/>
                <a:cs typeface="+mn-cs"/>
              </a:rPr>
              <a:t>SEEDs learning and development to support delivery of Reflective Practice Supervision Sessions (RPSS):</a:t>
            </a:r>
            <a:r>
              <a:rPr lang="en-GB" sz="1200" kern="1200">
                <a:solidFill>
                  <a:schemeClr val="tx1"/>
                </a:solidFill>
                <a:effectLst/>
                <a:latin typeface="+mn-lt"/>
                <a:ea typeface="+mn-ea"/>
                <a:cs typeface="+mn-cs"/>
              </a:rPr>
              <a:t> The data from the MRR Review shows that staff believe SEEDS and RPSS will provide numerous benefits including the cultural shift towards building staff capability and empowerment. SPOs are aware that learning and development for SEEDS is due to be implemented although have reservations about their own capacity to undertake the learning and embed it within the team. Ensuring staff have protected time whilst learning at the point of need will improve the success of embedding RPSS.</a:t>
            </a:r>
          </a:p>
          <a:p>
            <a:pPr lvl="0"/>
            <a:r>
              <a:rPr lang="en-GB" sz="1200" b="1" kern="1200">
                <a:solidFill>
                  <a:schemeClr val="tx1"/>
                </a:solidFill>
                <a:effectLst/>
                <a:latin typeface="+mn-lt"/>
                <a:ea typeface="+mn-ea"/>
                <a:cs typeface="+mn-cs"/>
              </a:rPr>
              <a:t>Promotion of First Line Manager (FLM) course and Aspiring Leaders Programme (ALP): </a:t>
            </a:r>
            <a:r>
              <a:rPr lang="en-GB" sz="1200" kern="1200">
                <a:solidFill>
                  <a:schemeClr val="tx1"/>
                </a:solidFill>
                <a:effectLst/>
                <a:latin typeface="+mn-lt"/>
                <a:ea typeface="+mn-ea"/>
                <a:cs typeface="+mn-cs"/>
              </a:rPr>
              <a:t>FLM would support staff transitioning to the role of SPO, increasing knowledge of key managerial competencies, including managing performance, delegation and attendance management. ALP was recently piloted for practitioners who want to progress into management. There was a large amount of interest with 500 applications for only 20 spaces. The ALP provides development opportunities for aspiring SPOs, supporting them to consider how they can work towards managerial roles. Promotion of the ALP would help aid the transition from practitioner to SPO and help support career progression which is one of the identified retention drivers. Both FLM and ALP would build capabilities to deliver key people management activities. This would need to be balanced with appropriate resourcing to ensure completion in a timely manner.</a:t>
            </a:r>
          </a:p>
          <a:p>
            <a:pPr lvl="0"/>
            <a:r>
              <a:rPr lang="en-GB" sz="1200" b="1" kern="1200">
                <a:solidFill>
                  <a:schemeClr val="tx1"/>
                </a:solidFill>
                <a:effectLst/>
                <a:latin typeface="+mn-lt"/>
                <a:ea typeface="+mn-ea"/>
                <a:cs typeface="+mn-cs"/>
              </a:rPr>
              <a:t>Leadership Journey: </a:t>
            </a:r>
            <a:r>
              <a:rPr lang="en-US" sz="1200" kern="1200">
                <a:solidFill>
                  <a:schemeClr val="tx1"/>
                </a:solidFill>
                <a:effectLst/>
                <a:latin typeface="+mn-lt"/>
                <a:ea typeface="+mn-ea"/>
                <a:cs typeface="+mn-cs"/>
              </a:rPr>
              <a:t>A new training initiative designed to help people fulfil their potential with online content and peer-to-peer learning.  It is currently being </a:t>
            </a:r>
            <a:r>
              <a:rPr lang="en-GB" sz="1200" kern="1200">
                <a:solidFill>
                  <a:schemeClr val="tx1"/>
                </a:solidFill>
                <a:effectLst/>
                <a:latin typeface="+mn-lt"/>
                <a:ea typeface="+mn-ea"/>
                <a:cs typeface="+mn-cs"/>
              </a:rPr>
              <a:t>piloted in North East and Yorkshire PDUs with the goal of inspiring staff, improving service delivery, increasing performance and developing a culture change. </a:t>
            </a:r>
          </a:p>
          <a:p>
            <a:pPr lvl="0"/>
            <a:r>
              <a:rPr lang="en-GB" sz="1200" b="1" kern="1200">
                <a:solidFill>
                  <a:schemeClr val="tx1"/>
                </a:solidFill>
                <a:effectLst/>
                <a:latin typeface="+mn-lt"/>
                <a:ea typeface="+mn-ea"/>
                <a:cs typeface="+mn-cs"/>
              </a:rPr>
              <a:t>Communities of Practice framework pilot</a:t>
            </a:r>
            <a:r>
              <a:rPr lang="en-GB" sz="1200" kern="1200">
                <a:solidFill>
                  <a:schemeClr val="tx1"/>
                </a:solidFill>
                <a:effectLst/>
                <a:latin typeface="+mn-lt"/>
                <a:ea typeface="+mn-ea"/>
                <a:cs typeface="+mn-cs"/>
              </a:rPr>
              <a:t>: This promotes peer-to-peer learning and support for SPOs through meeting regularly to share experiences, knowledge and reflect on ideas or problems. The SPO Review (2020) identified a clear ask for SPOs to have more regular contact with peers to aid learning which resulted in the development of this framework. However, this has not yet been implemented due to the pandemic and reunification. The framework should support professional development and provide a platform for more experienced SPOs to share their knowledge with staff that are new to the grade. Protected learning time would also need to be provided to ensure SPOs prioritise their own learning and development.</a:t>
            </a:r>
          </a:p>
          <a:p>
            <a:pPr lvl="0"/>
            <a:r>
              <a:rPr lang="en-GB" sz="1200" b="1" kern="1200">
                <a:solidFill>
                  <a:schemeClr val="tx1"/>
                </a:solidFill>
                <a:effectLst/>
                <a:latin typeface="+mn-lt"/>
                <a:ea typeface="+mn-ea"/>
                <a:cs typeface="+mn-cs"/>
              </a:rPr>
              <a:t>Review of Greater Manchester Talent Programme</a:t>
            </a:r>
            <a:r>
              <a:rPr lang="en-GB" sz="1200" kern="1200">
                <a:solidFill>
                  <a:schemeClr val="tx1"/>
                </a:solidFill>
                <a:effectLst/>
                <a:latin typeface="+mn-lt"/>
                <a:ea typeface="+mn-ea"/>
                <a:cs typeface="+mn-cs"/>
              </a:rPr>
              <a:t>: This Talent Programme has been developed and implemented within Greater Manchester to enable CPD for SPOs and probation practitioners. The programme spans 12 months and utilises classroom learning and one- to-one mentoring. SPOs on the programme are required to take a lead on a strategic project to develop experience and prepare for future promotion. Learning time is protected. We would recommend that PWP monitor the progress of this programme and receive feedback from Greater Manchester to consider whether it could be implemented in other regions to develop the capability of SPOs and practitioners. </a:t>
            </a:r>
          </a:p>
          <a:p>
            <a:pPr lvl="0"/>
            <a:r>
              <a:rPr lang="en-GB" sz="1200" b="1" kern="1200">
                <a:solidFill>
                  <a:schemeClr val="tx1"/>
                </a:solidFill>
                <a:effectLst/>
                <a:latin typeface="+mn-lt"/>
                <a:ea typeface="+mn-ea"/>
                <a:cs typeface="+mn-cs"/>
              </a:rPr>
              <a:t>Review </a:t>
            </a:r>
            <a:r>
              <a:rPr lang="en-GB" sz="1200" b="1" kern="1200" err="1">
                <a:solidFill>
                  <a:schemeClr val="tx1"/>
                </a:solidFill>
                <a:effectLst/>
                <a:latin typeface="+mn-lt"/>
                <a:ea typeface="+mn-ea"/>
                <a:cs typeface="+mn-cs"/>
              </a:rPr>
              <a:t>PQiP</a:t>
            </a:r>
            <a:r>
              <a:rPr lang="en-GB" sz="1200" b="1" kern="1200">
                <a:solidFill>
                  <a:schemeClr val="tx1"/>
                </a:solidFill>
                <a:effectLst/>
                <a:latin typeface="+mn-lt"/>
                <a:ea typeface="+mn-ea"/>
                <a:cs typeface="+mn-cs"/>
              </a:rPr>
              <a:t> training: </a:t>
            </a:r>
            <a:r>
              <a:rPr lang="en-GB" sz="1200" kern="1200">
                <a:solidFill>
                  <a:schemeClr val="tx1"/>
                </a:solidFill>
                <a:effectLst/>
                <a:latin typeface="+mn-lt"/>
                <a:ea typeface="+mn-ea"/>
                <a:cs typeface="+mn-cs"/>
              </a:rPr>
              <a:t>Ensuring that frontline staff are competent and capable once qualified will reduce the time required for SPOs to bridge the experience gaps of newly qualified officers. Practitioners should also take responsibility for their own CPD to alleviate the pressures upon SPOs.</a:t>
            </a:r>
          </a:p>
          <a:p>
            <a:pPr lvl="0"/>
            <a:r>
              <a:rPr lang="en-GB" sz="1200" b="1" kern="1200">
                <a:solidFill>
                  <a:schemeClr val="tx1"/>
                </a:solidFill>
                <a:effectLst/>
                <a:latin typeface="+mn-lt"/>
                <a:ea typeface="+mn-ea"/>
                <a:cs typeface="+mn-cs"/>
              </a:rPr>
              <a:t>Professional Registration:</a:t>
            </a:r>
            <a:r>
              <a:rPr lang="en-GB" sz="1200" kern="1200">
                <a:solidFill>
                  <a:schemeClr val="tx1"/>
                </a:solidFill>
                <a:effectLst/>
                <a:latin typeface="+mn-lt"/>
                <a:ea typeface="+mn-ea"/>
                <a:cs typeface="+mn-cs"/>
              </a:rPr>
              <a:t> Implementing a professional registration scheme will enable a culture shift that moves responsibility for CPD from the SPO to the practitioner. This recommendation will support an empowerment culture, improving confidence and capabilities of the workforce. SPOs will spend less time undertaking informal discussions and/or supervisions which has been highlighted as an issue within the MRR data.</a:t>
            </a:r>
          </a:p>
          <a:p>
            <a:pPr lvl="0"/>
            <a:r>
              <a:rPr lang="en-GB" sz="1200" b="1" kern="1200">
                <a:solidFill>
                  <a:schemeClr val="tx1"/>
                </a:solidFill>
                <a:effectLst/>
                <a:latin typeface="+mn-lt"/>
                <a:ea typeface="+mn-ea"/>
                <a:cs typeface="+mn-cs"/>
              </a:rPr>
              <a:t>Further promotion of the PSO Pathway:</a:t>
            </a:r>
            <a:r>
              <a:rPr lang="en-GB" sz="1200" kern="1200">
                <a:solidFill>
                  <a:schemeClr val="tx1"/>
                </a:solidFill>
                <a:effectLst/>
                <a:latin typeface="+mn-lt"/>
                <a:ea typeface="+mn-ea"/>
                <a:cs typeface="+mn-cs"/>
              </a:rPr>
              <a:t> MRR data has highlighted that staff who progress internally through the PSO pathway require considerably less oversight and support that external </a:t>
            </a:r>
            <a:r>
              <a:rPr lang="en-GB" sz="1200" kern="1200" err="1">
                <a:solidFill>
                  <a:schemeClr val="tx1"/>
                </a:solidFill>
                <a:effectLst/>
                <a:latin typeface="+mn-lt"/>
                <a:ea typeface="+mn-ea"/>
                <a:cs typeface="+mn-cs"/>
              </a:rPr>
              <a:t>PQiPs</a:t>
            </a:r>
            <a:r>
              <a:rPr lang="en-GB" sz="1200" kern="1200">
                <a:solidFill>
                  <a:schemeClr val="tx1"/>
                </a:solidFill>
                <a:effectLst/>
                <a:latin typeface="+mn-lt"/>
                <a:ea typeface="+mn-ea"/>
                <a:cs typeface="+mn-cs"/>
              </a:rPr>
              <a:t>. Promotion of the Pathway will support career progression of current staff whilst reducing the timings for SPO oversight.</a:t>
            </a:r>
          </a:p>
          <a:p>
            <a:r>
              <a:rPr lang="en-GB" sz="1200" kern="1200">
                <a:solidFill>
                  <a:schemeClr val="tx1"/>
                </a:solidFill>
                <a:effectLst/>
                <a:latin typeface="+mn-lt"/>
                <a:ea typeface="+mn-ea"/>
                <a:cs typeface="+mn-cs"/>
              </a:rPr>
              <a:t> </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12</a:t>
            </a:fld>
            <a:endParaRPr lang="en-US"/>
          </a:p>
        </p:txBody>
      </p:sp>
    </p:spTree>
    <p:extLst>
      <p:ext uri="{BB962C8B-B14F-4D97-AF65-F5344CB8AC3E}">
        <p14:creationId xmlns:p14="http://schemas.microsoft.com/office/powerpoint/2010/main" val="1123227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kern="1200">
                <a:solidFill>
                  <a:schemeClr val="tx1"/>
                </a:solidFill>
                <a:effectLst/>
                <a:latin typeface="+mn-lt"/>
                <a:ea typeface="+mn-ea"/>
                <a:cs typeface="+mn-cs"/>
              </a:rPr>
              <a:t>A review of the Touchpoints</a:t>
            </a:r>
            <a:r>
              <a:rPr lang="en-GB" sz="1200" kern="1200">
                <a:solidFill>
                  <a:schemeClr val="tx1"/>
                </a:solidFill>
                <a:effectLst/>
                <a:latin typeface="+mn-lt"/>
                <a:ea typeface="+mn-ea"/>
                <a:cs typeface="+mn-cs"/>
              </a:rPr>
              <a:t> </a:t>
            </a:r>
            <a:r>
              <a:rPr lang="en-GB" sz="1200" b="1" kern="1200">
                <a:solidFill>
                  <a:schemeClr val="tx1"/>
                </a:solidFill>
                <a:effectLst/>
                <a:latin typeface="+mn-lt"/>
                <a:ea typeface="+mn-ea"/>
                <a:cs typeface="+mn-cs"/>
              </a:rPr>
              <a:t>Model</a:t>
            </a:r>
            <a:r>
              <a:rPr lang="en-GB" sz="1200" kern="1200">
                <a:solidFill>
                  <a:schemeClr val="tx1"/>
                </a:solidFill>
                <a:effectLst/>
                <a:latin typeface="+mn-lt"/>
                <a:ea typeface="+mn-ea"/>
                <a:cs typeface="+mn-cs"/>
              </a:rPr>
              <a:t> in line with the ABC methodology will enable a comparison of the benefits and impact upon resources whilst ensuring it reflects the unified service and compliments to implementation of RPSS. </a:t>
            </a:r>
            <a:endParaRPr lang="en-GB" sz="1200" b="1" kern="1200">
              <a:solidFill>
                <a:schemeClr val="tx1"/>
              </a:solidFill>
              <a:effectLst/>
              <a:latin typeface="+mn-lt"/>
              <a:ea typeface="+mn-ea"/>
              <a:cs typeface="+mn-cs"/>
            </a:endParaRPr>
          </a:p>
          <a:p>
            <a:pPr lvl="0"/>
            <a:r>
              <a:rPr lang="en-GB" sz="1200" b="1" kern="1200">
                <a:solidFill>
                  <a:schemeClr val="tx1"/>
                </a:solidFill>
                <a:effectLst/>
                <a:latin typeface="+mn-lt"/>
                <a:ea typeface="+mn-ea"/>
                <a:cs typeface="+mn-cs"/>
              </a:rPr>
              <a:t>Improve change implementation:</a:t>
            </a:r>
            <a:r>
              <a:rPr lang="en-GB" sz="1200" kern="1200">
                <a:solidFill>
                  <a:schemeClr val="tx1"/>
                </a:solidFill>
                <a:effectLst/>
                <a:latin typeface="+mn-lt"/>
                <a:ea typeface="+mn-ea"/>
                <a:cs typeface="+mn-cs"/>
              </a:rPr>
              <a:t> HMPPS have implemented ‘Change Champions’ who have oversight of rate and consistency of change, regular change forums have been established for leaders working across the regions and programme to share best practice. Furthermore, the National change map has been created to articulate the changes happening across the organisation and persona mapping is underway within the Probation Reform Programme to assess how change might impact various groups.</a:t>
            </a:r>
          </a:p>
          <a:p>
            <a:pPr lvl="0"/>
            <a:r>
              <a:rPr lang="en-GB" sz="1200" b="1" kern="1200">
                <a:solidFill>
                  <a:schemeClr val="tx1"/>
                </a:solidFill>
                <a:effectLst/>
                <a:latin typeface="+mn-lt"/>
                <a:ea typeface="+mn-ea"/>
                <a:cs typeface="+mn-cs"/>
              </a:rPr>
              <a:t>Human Factors Pilot</a:t>
            </a:r>
            <a:r>
              <a:rPr lang="en-GB" sz="1200" kern="1200">
                <a:solidFill>
                  <a:schemeClr val="tx1"/>
                </a:solidFill>
                <a:effectLst/>
                <a:latin typeface="+mn-lt"/>
                <a:ea typeface="+mn-ea"/>
                <a:cs typeface="+mn-cs"/>
              </a:rPr>
              <a:t>: Creating a shift away from the culture of fear and blame through consideration of the situation and conditions. Human Factors has successfully been implemented within 14 Prisons and the Youth Custody Service and creates change through implementing checklists and structured communications, with teams having honest conversations about what is achievable.</a:t>
            </a:r>
          </a:p>
          <a:p>
            <a:pPr lvl="0"/>
            <a:r>
              <a:rPr lang="en-GB" sz="1200" b="1" kern="1200">
                <a:solidFill>
                  <a:schemeClr val="tx1"/>
                </a:solidFill>
                <a:effectLst/>
                <a:latin typeface="+mn-lt"/>
                <a:ea typeface="+mn-ea"/>
                <a:cs typeface="+mn-cs"/>
              </a:rPr>
              <a:t>Promotion of Reflective Sessions through employee support: </a:t>
            </a:r>
            <a:r>
              <a:rPr lang="en-GB" sz="1200" kern="1200">
                <a:solidFill>
                  <a:schemeClr val="tx1"/>
                </a:solidFill>
                <a:effectLst/>
                <a:latin typeface="+mn-lt"/>
                <a:ea typeface="+mn-ea"/>
                <a:cs typeface="+mn-cs"/>
              </a:rPr>
              <a:t>Utilising this support will reduce the time spent providing pastoral support and improve overall wellbeing of staff. This service could also be utilised by SPOs to improve well-being, although protected time would need to be provided to maximise the utilisation. </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14</a:t>
            </a:fld>
            <a:endParaRPr lang="en-US"/>
          </a:p>
        </p:txBody>
      </p:sp>
    </p:spTree>
    <p:extLst>
      <p:ext uri="{BB962C8B-B14F-4D97-AF65-F5344CB8AC3E}">
        <p14:creationId xmlns:p14="http://schemas.microsoft.com/office/powerpoint/2010/main" val="42109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a:solidFill>
                  <a:schemeClr val="tx1"/>
                </a:solidFill>
                <a:effectLst/>
                <a:latin typeface="+mn-lt"/>
                <a:ea typeface="+mn-ea"/>
                <a:cs typeface="+mn-cs"/>
              </a:rPr>
              <a:t>Criticism from previous reviews is that they have failed to implement and realise any benefits for the frontline.  We have developed a robust implementation plan to address this.  The MRR Team will be responsible for driving a number of the key recommendations, specifically; Case Administration support for SPOs, JES for the SPO role and role review of Business Managers.  It intends to partner with the Workforce Impact Planning Team to scope potential activity-based costing sprints for the managerial responsibilities of other SPO roles [Prisons, Interventions etc.] and provide oversight. </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The MRR Team will be commissioning reviews of the Touch Points Model and The Learner Support Model and continue to provide the relevant functions with support in these reviews.</a:t>
            </a:r>
          </a:p>
          <a:p>
            <a:endParaRPr lang="en-GB" sz="1200" kern="1200">
              <a:solidFill>
                <a:schemeClr val="tx1"/>
              </a:solidFill>
              <a:effectLst/>
              <a:latin typeface="+mn-lt"/>
              <a:ea typeface="+mn-ea"/>
              <a:cs typeface="+mn-cs"/>
            </a:endParaRPr>
          </a:p>
          <a:p>
            <a:r>
              <a:rPr lang="en-GB" sz="1200" kern="1200">
                <a:solidFill>
                  <a:schemeClr val="tx1"/>
                </a:solidFill>
                <a:effectLst/>
                <a:latin typeface="+mn-lt"/>
                <a:ea typeface="+mn-ea"/>
                <a:cs typeface="+mn-cs"/>
              </a:rPr>
              <a:t>Where the MRR Team are not specifically responsible for the implementation of a recommendation, the team will support wider functions to ensure the recommendations are implemented and provide quarterly updates to the Probation Workforce Programme Board. </a:t>
            </a:r>
            <a:endParaRPr lang="en-GB"/>
          </a:p>
          <a:p>
            <a:pPr marL="0" indent="0">
              <a:buFont typeface="Arial" panose="020B0604020202020204" pitchFamily="34" charset="0"/>
              <a:buNone/>
            </a:pPr>
            <a:endParaRPr lang="en-GB"/>
          </a:p>
          <a:p>
            <a:pPr marL="0" indent="0">
              <a:buFont typeface="Arial" panose="020B0604020202020204" pitchFamily="34" charset="0"/>
              <a:buNone/>
            </a:pPr>
            <a:r>
              <a:rPr lang="en-GB"/>
              <a:t>These recommendations have been designed to benefit HMPPs through the provision of more manageable workloads and increased efficiency for SPOs.  These recommendations have been mapped to demonstrate how each feeds into PWP Strategy and Strategic Benefits and overall aims of HMPPS.  We will be making changes to allow our staff to perform to the best of their ability in their role to protect the public and help people lead law abiding lives.</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15</a:t>
            </a:fld>
            <a:endParaRPr lang="en-US"/>
          </a:p>
        </p:txBody>
      </p:sp>
    </p:spTree>
    <p:extLst>
      <p:ext uri="{BB962C8B-B14F-4D97-AF65-F5344CB8AC3E}">
        <p14:creationId xmlns:p14="http://schemas.microsoft.com/office/powerpoint/2010/main" val="4975779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16</a:t>
            </a:fld>
            <a:endParaRPr lang="en-US"/>
          </a:p>
        </p:txBody>
      </p:sp>
    </p:spTree>
    <p:extLst>
      <p:ext uri="{BB962C8B-B14F-4D97-AF65-F5344CB8AC3E}">
        <p14:creationId xmlns:p14="http://schemas.microsoft.com/office/powerpoint/2010/main" val="441052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lgn="just">
              <a:spcBef>
                <a:spcPts val="600"/>
              </a:spcBef>
              <a:buClr>
                <a:srgbClr val="7030A0"/>
              </a:buClr>
            </a:pPr>
            <a:r>
              <a:rPr lang="en-US" sz="1200" kern="1200">
                <a:solidFill>
                  <a:schemeClr val="tx1"/>
                </a:solidFill>
                <a:latin typeface="+mn-lt"/>
                <a:ea typeface="+mn-ea"/>
                <a:cs typeface="+mn-cs"/>
              </a:rPr>
              <a:t>In April 2021, The Probation Workforce </a:t>
            </a:r>
            <a:r>
              <a:rPr lang="en-US" sz="1200" kern="1200" err="1">
                <a:solidFill>
                  <a:schemeClr val="tx1"/>
                </a:solidFill>
                <a:latin typeface="+mn-lt"/>
                <a:ea typeface="+mn-ea"/>
                <a:cs typeface="+mn-cs"/>
              </a:rPr>
              <a:t>Programme</a:t>
            </a:r>
            <a:r>
              <a:rPr lang="en-US" sz="1200" kern="1200">
                <a:solidFill>
                  <a:schemeClr val="tx1"/>
                </a:solidFill>
                <a:latin typeface="+mn-lt"/>
                <a:ea typeface="+mn-ea"/>
                <a:cs typeface="+mn-cs"/>
              </a:rPr>
              <a:t> launched the Recruitment and Retention Strategy, it states </a:t>
            </a:r>
            <a:r>
              <a:rPr lang="en-US" sz="1200" b="1" kern="1200">
                <a:solidFill>
                  <a:srgbClr val="7030A0"/>
                </a:solidFill>
                <a:latin typeface="+mn-lt"/>
                <a:ea typeface="+mn-ea"/>
                <a:cs typeface="+mn-cs"/>
              </a:rPr>
              <a:t>‘we must provide manageable workloads. Current workloads are not</a:t>
            </a:r>
          </a:p>
          <a:p>
            <a:pPr marL="228600" indent="-228600" algn="just">
              <a:spcBef>
                <a:spcPts val="600"/>
              </a:spcBef>
              <a:buClr>
                <a:srgbClr val="7030A0"/>
              </a:buClr>
            </a:pPr>
            <a:r>
              <a:rPr lang="en-US" sz="1200" b="1" kern="1200">
                <a:solidFill>
                  <a:srgbClr val="7030A0"/>
                </a:solidFill>
                <a:latin typeface="+mn-lt"/>
                <a:ea typeface="+mn-ea"/>
                <a:cs typeface="+mn-cs"/>
              </a:rPr>
              <a:t>sustainable long term, particularly for Probation Officers and Senior Probation Officers.’ </a:t>
            </a:r>
            <a:r>
              <a:rPr lang="en-US" sz="1200" kern="1200">
                <a:solidFill>
                  <a:schemeClr val="tx1"/>
                </a:solidFill>
                <a:latin typeface="+mn-lt"/>
                <a:ea typeface="+mn-ea"/>
                <a:cs typeface="+mn-cs"/>
              </a:rPr>
              <a:t>From this strategy, the </a:t>
            </a:r>
            <a:r>
              <a:rPr lang="en-US" sz="1200" b="1" kern="1200">
                <a:solidFill>
                  <a:srgbClr val="7030A0"/>
                </a:solidFill>
                <a:latin typeface="+mn-lt"/>
                <a:ea typeface="+mn-ea"/>
                <a:cs typeface="+mn-cs"/>
              </a:rPr>
              <a:t>Managerial Role Review (MRR)</a:t>
            </a:r>
            <a:r>
              <a:rPr lang="en-US" sz="1200" kern="1200">
                <a:solidFill>
                  <a:schemeClr val="tx1"/>
                </a:solidFill>
                <a:latin typeface="+mn-lt"/>
                <a:ea typeface="+mn-ea"/>
                <a:cs typeface="+mn-cs"/>
              </a:rPr>
              <a:t> has commenced with an initial focus </a:t>
            </a:r>
          </a:p>
          <a:p>
            <a:pPr marL="228600" indent="-228600" algn="just">
              <a:spcBef>
                <a:spcPts val="600"/>
              </a:spcBef>
              <a:buClr>
                <a:srgbClr val="7030A0"/>
              </a:buClr>
            </a:pPr>
            <a:r>
              <a:rPr lang="en-US" sz="1200" kern="1200">
                <a:solidFill>
                  <a:schemeClr val="tx1"/>
                </a:solidFill>
                <a:latin typeface="+mn-lt"/>
                <a:ea typeface="+mn-ea"/>
                <a:cs typeface="+mn-cs"/>
              </a:rPr>
              <a:t>on Senior Probation Officer Roles in Sentence Management and Courts.</a:t>
            </a:r>
          </a:p>
          <a:p>
            <a:pPr marL="228600" indent="-228600" algn="just">
              <a:spcBef>
                <a:spcPts val="1000"/>
              </a:spcBef>
              <a:buClr>
                <a:srgbClr val="7030A0"/>
              </a:buClr>
            </a:pPr>
            <a:r>
              <a:rPr lang="en-US" sz="1200" kern="1200">
                <a:solidFill>
                  <a:schemeClr val="tx1"/>
                </a:solidFill>
                <a:latin typeface="+mn-lt"/>
                <a:ea typeface="+mn-ea"/>
                <a:cs typeface="+mn-cs"/>
              </a:rPr>
              <a:t> </a:t>
            </a:r>
          </a:p>
          <a:p>
            <a:pPr marL="228600" indent="-228600" algn="just">
              <a:spcBef>
                <a:spcPts val="600"/>
              </a:spcBef>
              <a:buClr>
                <a:srgbClr val="7030A0"/>
              </a:buClr>
            </a:pPr>
            <a:r>
              <a:rPr lang="en-US" sz="1200" kern="1200">
                <a:solidFill>
                  <a:schemeClr val="tx1"/>
                </a:solidFill>
                <a:latin typeface="+mn-lt"/>
                <a:ea typeface="+mn-ea"/>
                <a:cs typeface="+mn-cs"/>
              </a:rPr>
              <a:t>The MRR has utilized qualitative and quantitative research methods to produce a report containing</a:t>
            </a:r>
            <a:r>
              <a:rPr lang="en-US" sz="1200" b="1" kern="1200">
                <a:solidFill>
                  <a:srgbClr val="7030A0"/>
                </a:solidFill>
                <a:latin typeface="+mn-lt"/>
                <a:ea typeface="+mn-ea"/>
                <a:cs typeface="+mn-cs"/>
              </a:rPr>
              <a:t> forty recommendations </a:t>
            </a:r>
            <a:r>
              <a:rPr lang="en-US" sz="1200" kern="1200">
                <a:solidFill>
                  <a:schemeClr val="tx1"/>
                </a:solidFill>
                <a:latin typeface="+mn-lt"/>
                <a:ea typeface="+mn-ea"/>
                <a:cs typeface="+mn-cs"/>
              </a:rPr>
              <a:t>that are set</a:t>
            </a:r>
            <a:r>
              <a:rPr lang="en-US" sz="1200" b="1" kern="1200">
                <a:solidFill>
                  <a:schemeClr val="tx1"/>
                </a:solidFill>
                <a:latin typeface="+mn-lt"/>
                <a:ea typeface="+mn-ea"/>
                <a:cs typeface="+mn-cs"/>
              </a:rPr>
              <a:t> </a:t>
            </a:r>
            <a:r>
              <a:rPr lang="en-US" sz="1200" b="0" kern="1200">
                <a:solidFill>
                  <a:schemeClr val="tx1"/>
                </a:solidFill>
                <a:latin typeface="+mn-lt"/>
                <a:ea typeface="+mn-ea"/>
                <a:cs typeface="+mn-cs"/>
              </a:rPr>
              <a:t>t</a:t>
            </a:r>
            <a:r>
              <a:rPr lang="en-US" sz="1200" kern="1200">
                <a:solidFill>
                  <a:schemeClr val="tx1"/>
                </a:solidFill>
                <a:latin typeface="+mn-lt"/>
                <a:ea typeface="+mn-ea"/>
                <a:cs typeface="+mn-cs"/>
              </a:rPr>
              <a:t>o be implemented for the benefit of SPOs. </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1271081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GB" sz="1200"/>
              <a:t>The MRR used a blend of </a:t>
            </a:r>
            <a:r>
              <a:rPr lang="en-GB" sz="1200" b="1">
                <a:solidFill>
                  <a:srgbClr val="7030A0"/>
                </a:solidFill>
              </a:rPr>
              <a:t>Quantitative and Qualitative research</a:t>
            </a:r>
            <a:r>
              <a:rPr lang="en-GB" sz="1200"/>
              <a:t>, this has been combined with Secondary Research (reviewing documents and data, identifying trends, opportunities and anomalies) and Stakeholder Engagement where findings and recommendations have been shared with Stakeholders to assess the potential impact. </a:t>
            </a:r>
          </a:p>
          <a:p>
            <a:pPr algn="just"/>
            <a:endParaRPr lang="en-GB" sz="1200"/>
          </a:p>
          <a:p>
            <a:pPr algn="just"/>
            <a:r>
              <a:rPr lang="en-GB" sz="1200"/>
              <a:t>The Quantitative Research involved SPOs attending workshops to established activity-based timings for activities. </a:t>
            </a:r>
          </a:p>
          <a:p>
            <a:pPr algn="just"/>
            <a:r>
              <a:rPr lang="en-GB" sz="1200"/>
              <a:t>The Qualitative Research used structured interviews and focus groups to gain SPOs perspectives and suggestions for improvement. </a:t>
            </a:r>
          </a:p>
          <a:p>
            <a:pPr algn="just"/>
            <a:endParaRPr lang="en-GB" sz="1200"/>
          </a:p>
          <a:p>
            <a:pPr algn="just"/>
            <a:r>
              <a:rPr lang="en-GB" sz="1200"/>
              <a:t>Secondary Research: Review of relevant documents and data to identify opportunities, trends and anomalies to inform recommendations.</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3</a:t>
            </a:fld>
            <a:endParaRPr lang="en-US"/>
          </a:p>
        </p:txBody>
      </p:sp>
    </p:spTree>
    <p:extLst>
      <p:ext uri="{BB962C8B-B14F-4D97-AF65-F5344CB8AC3E}">
        <p14:creationId xmlns:p14="http://schemas.microsoft.com/office/powerpoint/2010/main" val="4281839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a:t>The recommendations have been divided into five categories listed below:</a:t>
            </a:r>
            <a:endParaRPr lang="en-GB" b="1"/>
          </a:p>
          <a:p>
            <a:pPr lvl="0"/>
            <a:r>
              <a:rPr lang="en-GB" b="1"/>
              <a:t>Organisation design -</a:t>
            </a:r>
            <a:r>
              <a:rPr lang="en-GB"/>
              <a:t> recommendations to ensure operating model, organisational structures, job design and role accountabilities are fit for purpose and operating effectively.</a:t>
            </a:r>
          </a:p>
          <a:p>
            <a:pPr lvl="0"/>
            <a:r>
              <a:rPr lang="en-GB" b="1"/>
              <a:t>Workforce planning / resource modelling -</a:t>
            </a:r>
            <a:r>
              <a:rPr lang="en-GB"/>
              <a:t> recommendations designed to enable capacity planning and resource modelling to undertake workforce planning to meet demands of PS.</a:t>
            </a:r>
          </a:p>
          <a:p>
            <a:pPr lvl="0"/>
            <a:r>
              <a:rPr lang="en-GB" b="1"/>
              <a:t>Change implementation and culture -</a:t>
            </a:r>
            <a:r>
              <a:rPr lang="en-GB"/>
              <a:t> recommendations to improve work environment relating to ways of working and organisational stress.</a:t>
            </a:r>
          </a:p>
          <a:p>
            <a:pPr lvl="0"/>
            <a:r>
              <a:rPr lang="en-GB" b="1"/>
              <a:t>Capability and development -</a:t>
            </a:r>
            <a:r>
              <a:rPr lang="en-GB"/>
              <a:t> recommendations to enhance capability of practitioners through selection, retention, development and continuous professional development (CPD). Includes any diversity considerations.</a:t>
            </a:r>
          </a:p>
          <a:p>
            <a:pPr lvl="0"/>
            <a:r>
              <a:rPr lang="en-GB" b="1"/>
              <a:t>Systems and process improvement - </a:t>
            </a:r>
            <a:r>
              <a:rPr lang="en-GB"/>
              <a:t>recommendations to enhance efficiency and effectiveness of processes and practices through enhanced use of technology, automation, migration of best practice, policy/process improvement etc.</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4</a:t>
            </a:fld>
            <a:endParaRPr lang="en-US"/>
          </a:p>
        </p:txBody>
      </p:sp>
    </p:spTree>
    <p:extLst>
      <p:ext uri="{BB962C8B-B14F-4D97-AF65-F5344CB8AC3E}">
        <p14:creationId xmlns:p14="http://schemas.microsoft.com/office/powerpoint/2010/main" val="1409325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The quotes within the following slides are from SPOs and reflect the qualitative data from the review used, along with quantitative data, to inform the recommendations outlined.  </a:t>
            </a:r>
          </a:p>
        </p:txBody>
      </p:sp>
      <p:sp>
        <p:nvSpPr>
          <p:cNvPr id="4" name="Slide Number Placeholder 3"/>
          <p:cNvSpPr>
            <a:spLocks noGrp="1"/>
          </p:cNvSpPr>
          <p:nvPr>
            <p:ph type="sldNum" sz="quarter" idx="5"/>
          </p:nvPr>
        </p:nvSpPr>
        <p:spPr/>
        <p:txBody>
          <a:bodyPr/>
          <a:lstStyle/>
          <a:p>
            <a:fld id="{68D8A50D-95A0-3449-9134-B4955750AE5B}" type="slidenum">
              <a:rPr lang="en-US" smtClean="0"/>
              <a:t>5</a:t>
            </a:fld>
            <a:endParaRPr lang="en-US"/>
          </a:p>
        </p:txBody>
      </p:sp>
    </p:spTree>
    <p:extLst>
      <p:ext uri="{BB962C8B-B14F-4D97-AF65-F5344CB8AC3E}">
        <p14:creationId xmlns:p14="http://schemas.microsoft.com/office/powerpoint/2010/main" val="1701599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Review of the Business Manager Role </a:t>
            </a:r>
            <a:r>
              <a:rPr lang="en-GB" sz="1200" kern="1200">
                <a:solidFill>
                  <a:schemeClr val="tx1"/>
                </a:solidFill>
                <a:effectLst/>
                <a:latin typeface="+mn-lt"/>
                <a:ea typeface="+mn-ea"/>
                <a:cs typeface="+mn-cs"/>
              </a:rPr>
              <a:t>through reviewing the PDU structure and assigning tasks appropriately, including the reallocation of non-core activities and assessing the resource adjustments necessary to enable this to occur. </a:t>
            </a:r>
          </a:p>
          <a:p>
            <a:pPr lvl="0"/>
            <a:r>
              <a:rPr lang="en-GB" sz="1200" b="1" kern="1200">
                <a:solidFill>
                  <a:schemeClr val="tx1"/>
                </a:solidFill>
                <a:effectLst/>
                <a:latin typeface="+mn-lt"/>
                <a:ea typeface="+mn-ea"/>
                <a:cs typeface="+mn-cs"/>
              </a:rPr>
              <a:t>Clarify job description (Job Evaluation Scheme)</a:t>
            </a:r>
            <a:r>
              <a:rPr lang="en-GB" sz="1200" kern="1200">
                <a:solidFill>
                  <a:schemeClr val="tx1"/>
                </a:solidFill>
                <a:effectLst/>
                <a:latin typeface="+mn-lt"/>
                <a:ea typeface="+mn-ea"/>
                <a:cs typeface="+mn-cs"/>
              </a:rPr>
              <a:t> to ensure that SPO tasks are clearly defined, additions of annexes for the generic SPO role would provide clarity for specialised roles. This would enable SPOs to focus on key operational and management tasks whilst ensuring a consistent approach across regions. We recommend one core job description with supporting annexes to account for the differences in roles across different parts of the PS.  This should be undertaken alongside the activity to utilise ABC methodology for resource modelling so an accurate resource model can be developed.</a:t>
            </a:r>
          </a:p>
          <a:p>
            <a:pPr lvl="0"/>
            <a:r>
              <a:rPr lang="en-GB" sz="1200" b="1" kern="1200">
                <a:solidFill>
                  <a:schemeClr val="tx1"/>
                </a:solidFill>
                <a:effectLst/>
                <a:latin typeface="+mn-lt"/>
                <a:ea typeface="+mn-ea"/>
                <a:cs typeface="+mn-cs"/>
              </a:rPr>
              <a:t>PODs to be implemented as part of Target Operating Model</a:t>
            </a:r>
            <a:r>
              <a:rPr lang="en-GB" sz="1200" kern="1200">
                <a:solidFill>
                  <a:schemeClr val="tx1"/>
                </a:solidFill>
                <a:effectLst/>
                <a:latin typeface="+mn-lt"/>
                <a:ea typeface="+mn-ea"/>
                <a:cs typeface="+mn-cs"/>
              </a:rPr>
              <a:t> which would enable more peer to peer discussion. PODs would need to have an appropriate mix of staff and flexibility to ensure they are not disbanded once experienced practitioners change role. </a:t>
            </a:r>
          </a:p>
          <a:p>
            <a:pPr lvl="0"/>
            <a:r>
              <a:rPr lang="en-GB" sz="1200" b="1" kern="1200">
                <a:solidFill>
                  <a:schemeClr val="tx1"/>
                </a:solidFill>
                <a:effectLst/>
                <a:latin typeface="+mn-lt"/>
                <a:ea typeface="+mn-ea"/>
                <a:cs typeface="+mn-cs"/>
              </a:rPr>
              <a:t>Review the Learner Support Model </a:t>
            </a:r>
            <a:r>
              <a:rPr lang="en-GB" sz="1200" kern="1200">
                <a:solidFill>
                  <a:schemeClr val="tx1"/>
                </a:solidFill>
                <a:effectLst/>
                <a:latin typeface="+mn-lt"/>
                <a:ea typeface="+mn-ea"/>
                <a:cs typeface="+mn-cs"/>
              </a:rPr>
              <a:t>to explore the relationship between Practice Tutor Assessors (PTA), Quality Development Officers (QDO), SPO PQIP and SPO SM roles as they sit together in learner support roles.  This will provide clarity, national consistency and clear role boundaries about what needs to be done and who is best placed to do it.</a:t>
            </a:r>
          </a:p>
          <a:p>
            <a:pPr lvl="0"/>
            <a:r>
              <a:rPr lang="en-GB" sz="1200" b="1" kern="1200">
                <a:solidFill>
                  <a:schemeClr val="tx1"/>
                </a:solidFill>
                <a:effectLst/>
                <a:latin typeface="+mn-lt"/>
                <a:ea typeface="+mn-ea"/>
                <a:cs typeface="+mn-cs"/>
              </a:rPr>
              <a:t>Review Management Coordination Hubs (MCH)</a:t>
            </a:r>
            <a:r>
              <a:rPr lang="en-GB" sz="1200" kern="1200">
                <a:solidFill>
                  <a:schemeClr val="tx1"/>
                </a:solidFill>
                <a:effectLst/>
                <a:latin typeface="+mn-lt"/>
                <a:ea typeface="+mn-ea"/>
                <a:cs typeface="+mn-cs"/>
              </a:rPr>
              <a:t> once fully embedded to ensure the benefits are fully realised and enable consideration of additional tasks that could be included within the remit of the MCH.</a:t>
            </a:r>
          </a:p>
          <a:p>
            <a:pPr lvl="0"/>
            <a:r>
              <a:rPr lang="en-GB" sz="1200" b="1" kern="1200">
                <a:solidFill>
                  <a:schemeClr val="tx1"/>
                </a:solidFill>
                <a:effectLst/>
                <a:latin typeface="+mn-lt"/>
                <a:ea typeface="+mn-ea"/>
                <a:cs typeface="+mn-cs"/>
              </a:rPr>
              <a:t>Pay Band 5 to be reviewed in line with Probation Pay Reform </a:t>
            </a:r>
            <a:r>
              <a:rPr lang="en-GB" sz="1200" kern="1200">
                <a:solidFill>
                  <a:schemeClr val="tx1"/>
                </a:solidFill>
                <a:effectLst/>
                <a:latin typeface="+mn-lt"/>
                <a:ea typeface="+mn-ea"/>
                <a:cs typeface="+mn-cs"/>
              </a:rPr>
              <a:t>Pay has been highlighted as a key component to retain SPO staff. Improving retention rates will contribute to a more experienced workforce. </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6</a:t>
            </a:fld>
            <a:endParaRPr lang="en-US"/>
          </a:p>
        </p:txBody>
      </p:sp>
    </p:spTree>
    <p:extLst>
      <p:ext uri="{BB962C8B-B14F-4D97-AF65-F5344CB8AC3E}">
        <p14:creationId xmlns:p14="http://schemas.microsoft.com/office/powerpoint/2010/main" val="8162084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7</a:t>
            </a:fld>
            <a:endParaRPr lang="en-US"/>
          </a:p>
        </p:txBody>
      </p:sp>
    </p:spTree>
    <p:extLst>
      <p:ext uri="{BB962C8B-B14F-4D97-AF65-F5344CB8AC3E}">
        <p14:creationId xmlns:p14="http://schemas.microsoft.com/office/powerpoint/2010/main" val="3874741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Recruiting to fill the current SPO vacancies to bring spans of control to the intended ratio before </a:t>
            </a:r>
            <a:r>
              <a:rPr lang="en-GB" sz="1200" b="1" i="1" kern="1200">
                <a:solidFill>
                  <a:schemeClr val="tx1"/>
                </a:solidFill>
                <a:effectLst/>
                <a:latin typeface="+mn-lt"/>
                <a:ea typeface="+mn-ea"/>
                <a:cs typeface="+mn-cs"/>
              </a:rPr>
              <a:t>provisionally </a:t>
            </a:r>
            <a:r>
              <a:rPr lang="en-GB" sz="1200" b="1" kern="1200">
                <a:solidFill>
                  <a:schemeClr val="tx1"/>
                </a:solidFill>
                <a:effectLst/>
                <a:latin typeface="+mn-lt"/>
                <a:ea typeface="+mn-ea"/>
                <a:cs typeface="+mn-cs"/>
              </a:rPr>
              <a:t>repositioning funding in April 2023 to reflect the SPO resource modelling. </a:t>
            </a:r>
            <a:r>
              <a:rPr lang="en-GB" sz="1200" kern="1200">
                <a:solidFill>
                  <a:schemeClr val="tx1"/>
                </a:solidFill>
                <a:effectLst/>
                <a:latin typeface="+mn-lt"/>
                <a:ea typeface="+mn-ea"/>
                <a:cs typeface="+mn-cs"/>
              </a:rPr>
              <a:t>The SPO Review 2020 and initial ABC data collected within MRR demonstrates that reducing spans of control and recruiting more SPOs is the direction of travel we need to be working towards. </a:t>
            </a:r>
            <a:r>
              <a:rPr lang="en-GB" sz="1200" b="1" kern="1200">
                <a:solidFill>
                  <a:schemeClr val="tx1"/>
                </a:solidFill>
                <a:effectLst/>
                <a:latin typeface="+mn-lt"/>
                <a:ea typeface="+mn-ea"/>
                <a:cs typeface="+mn-cs"/>
              </a:rPr>
              <a:t> </a:t>
            </a:r>
            <a:r>
              <a:rPr lang="en-GB" sz="1200" kern="1200">
                <a:solidFill>
                  <a:schemeClr val="tx1"/>
                </a:solidFill>
                <a:effectLst/>
                <a:latin typeface="+mn-lt"/>
                <a:ea typeface="+mn-ea"/>
                <a:cs typeface="+mn-cs"/>
              </a:rPr>
              <a:t>Recruiting the current shortfall will improve staffing by 13.7%, it will provide more manageable workloads for SPOs and reduce current spans of control.  The review recognises that SPOs ability to manage workloads will be improved if they have fewer members of staff in their spans of control.  This would allow them to focus on the key objectives of the role and complete some of the activities they are unable to do so currently which is causing stress.  Spans of control at this time are too high and showing as over what is intended by current target staffing calculations.  We would recommend the Probation Service focus on recruiting to fill the current vacancies bringing spans of control in Sentence Management to 1:10 and Courts to 1:12 as an interim measure until we can move to ABC informed workforce modelling. We can then use additional data to review spans of control once this position has been achieved and inform target staffing moving forward. PWP would be able to revisit this in September 2022 with additional data from ABC and following the impact of some of the MRR recommendations to inform this adjustment.  This would also allow more time for the on-boarding of </a:t>
            </a:r>
            <a:r>
              <a:rPr lang="en-GB" sz="1200" kern="1200" err="1">
                <a:solidFill>
                  <a:schemeClr val="tx1"/>
                </a:solidFill>
                <a:effectLst/>
                <a:latin typeface="+mn-lt"/>
                <a:ea typeface="+mn-ea"/>
                <a:cs typeface="+mn-cs"/>
              </a:rPr>
              <a:t>PQiPs</a:t>
            </a:r>
            <a:r>
              <a:rPr lang="en-GB" sz="1200" kern="1200">
                <a:solidFill>
                  <a:schemeClr val="tx1"/>
                </a:solidFill>
                <a:effectLst/>
                <a:latin typeface="+mn-lt"/>
                <a:ea typeface="+mn-ea"/>
                <a:cs typeface="+mn-cs"/>
              </a:rPr>
              <a:t> so that the impact of drawing from the frontline will be staggered.  If we were to reduce target staffing on spans of control at this time on top of recruiting to fill the shortfall then the impact on the frontline would be an increase workload of 4.4%.  This timing would allow for that impact to be mitigated once more </a:t>
            </a:r>
            <a:r>
              <a:rPr lang="en-GB" sz="1200" kern="1200" err="1">
                <a:solidFill>
                  <a:schemeClr val="tx1"/>
                </a:solidFill>
                <a:effectLst/>
                <a:latin typeface="+mn-lt"/>
                <a:ea typeface="+mn-ea"/>
                <a:cs typeface="+mn-cs"/>
              </a:rPr>
              <a:t>PQiPs</a:t>
            </a:r>
            <a:r>
              <a:rPr lang="en-GB" sz="1200" kern="1200">
                <a:solidFill>
                  <a:schemeClr val="tx1"/>
                </a:solidFill>
                <a:effectLst/>
                <a:latin typeface="+mn-lt"/>
                <a:ea typeface="+mn-ea"/>
                <a:cs typeface="+mn-cs"/>
              </a:rPr>
              <a:t> have been onboarded.</a:t>
            </a:r>
          </a:p>
          <a:p>
            <a:pPr lvl="0"/>
            <a:r>
              <a:rPr lang="en-GB" sz="1200" b="1" kern="1200">
                <a:solidFill>
                  <a:schemeClr val="tx1"/>
                </a:solidFill>
                <a:effectLst/>
                <a:latin typeface="+mn-lt"/>
                <a:ea typeface="+mn-ea"/>
                <a:cs typeface="+mn-cs"/>
              </a:rPr>
              <a:t>Provide more individual administrative support for SPOs in Sentence Management and Courts</a:t>
            </a:r>
            <a:r>
              <a:rPr lang="en-GB" sz="1200" kern="1200">
                <a:solidFill>
                  <a:schemeClr val="tx1"/>
                </a:solidFill>
                <a:effectLst/>
                <a:latin typeface="+mn-lt"/>
                <a:ea typeface="+mn-ea"/>
                <a:cs typeface="+mn-cs"/>
              </a:rPr>
              <a:t>: This would be a more cost-effective way of completing administrative tasks that SPOs currently undertake. It would enable more proactive and focused support than the Management Coordination Hubs currently provide. A ratio of 1 Case Administrator to 5 SPOs and subsequent increase of Senior Administrative Support would cost approximately £5.8 million.  This recruitment would not need to pull on the existing workforce on the frontline. This would need to be impact assessed before being added into target staffing for 2023/24.</a:t>
            </a:r>
          </a:p>
          <a:p>
            <a:pPr lvl="0"/>
            <a:r>
              <a:rPr lang="en-GB" sz="1200" b="1" kern="1200">
                <a:solidFill>
                  <a:schemeClr val="tx1"/>
                </a:solidFill>
                <a:effectLst/>
                <a:latin typeface="+mn-lt"/>
                <a:ea typeface="+mn-ea"/>
                <a:cs typeface="+mn-cs"/>
              </a:rPr>
              <a:t>Long term approach to resource modelling using the ABC methodology</a:t>
            </a:r>
            <a:r>
              <a:rPr lang="en-GB" sz="1200" kern="1200">
                <a:solidFill>
                  <a:schemeClr val="tx1"/>
                </a:solidFill>
                <a:effectLst/>
                <a:latin typeface="+mn-lt"/>
                <a:ea typeface="+mn-ea"/>
                <a:cs typeface="+mn-cs"/>
              </a:rPr>
              <a:t>: Having timings of activities and processes within the remit of SPO’s will enable an informed decision when considering workforce planning and implementation of new activities. This would provide more accurate cost-benefit analysis of new activities prior to embedding them within the role.  It would also overcome the complexities of FTE compared with headcount when calculating spans of control and would be based on activity.</a:t>
            </a:r>
          </a:p>
          <a:p>
            <a:pPr lvl="0"/>
            <a:r>
              <a:rPr lang="en-GB" sz="1200" b="1" kern="1200">
                <a:solidFill>
                  <a:schemeClr val="tx1"/>
                </a:solidFill>
                <a:effectLst/>
                <a:latin typeface="+mn-lt"/>
                <a:ea typeface="+mn-ea"/>
                <a:cs typeface="+mn-cs"/>
              </a:rPr>
              <a:t>ABC to structure an examination of processes </a:t>
            </a:r>
            <a:r>
              <a:rPr lang="en-GB" sz="1200" kern="1200">
                <a:solidFill>
                  <a:schemeClr val="tx1"/>
                </a:solidFill>
                <a:effectLst/>
                <a:latin typeface="+mn-lt"/>
                <a:ea typeface="+mn-ea"/>
                <a:cs typeface="+mn-cs"/>
              </a:rPr>
              <a:t>This would identify activities that are resource intensive which would help inform how processes could be streamlined to improve capacity and efficiency. Resource within the Probation Workforce Programme will need to be allocated to allow an examination of each individual process.</a:t>
            </a:r>
          </a:p>
          <a:p>
            <a:pPr lvl="0"/>
            <a:r>
              <a:rPr lang="en-GB" sz="1200" b="1" kern="1200" err="1">
                <a:solidFill>
                  <a:schemeClr val="tx1"/>
                </a:solidFill>
                <a:effectLst/>
                <a:latin typeface="+mn-lt"/>
                <a:ea typeface="+mn-ea"/>
                <a:cs typeface="+mn-cs"/>
              </a:rPr>
              <a:t>PQiP</a:t>
            </a:r>
            <a:r>
              <a:rPr lang="en-GB" sz="1200" b="1" kern="1200">
                <a:solidFill>
                  <a:schemeClr val="tx1"/>
                </a:solidFill>
                <a:effectLst/>
                <a:latin typeface="+mn-lt"/>
                <a:ea typeface="+mn-ea"/>
                <a:cs typeface="+mn-cs"/>
              </a:rPr>
              <a:t> recruitment and workforce planning to reduce high workloads for probation practitioners: </a:t>
            </a:r>
            <a:r>
              <a:rPr lang="en-GB" sz="1200" kern="1200">
                <a:solidFill>
                  <a:schemeClr val="tx1"/>
                </a:solidFill>
                <a:effectLst/>
                <a:latin typeface="+mn-lt"/>
                <a:ea typeface="+mn-ea"/>
                <a:cs typeface="+mn-cs"/>
              </a:rPr>
              <a:t>Developing holistic workforce planning will ensure that workloads for practitioners become manageable which in turn reduces SPO workload.  This would also minimise the risk of SPOs picking up practitioner tasks and workload.  The benefits would not be realised in the short term but would support greater benefits in the long-term.</a:t>
            </a:r>
          </a:p>
          <a:p>
            <a:pPr lvl="0"/>
            <a:r>
              <a:rPr lang="en-GB" sz="1200" b="1" kern="1200">
                <a:solidFill>
                  <a:schemeClr val="tx1"/>
                </a:solidFill>
                <a:effectLst/>
                <a:latin typeface="+mn-lt"/>
                <a:ea typeface="+mn-ea"/>
                <a:cs typeface="+mn-cs"/>
              </a:rPr>
              <a:t>Retention of experienced staff through the Recruitment and Retention Strategy: </a:t>
            </a:r>
            <a:r>
              <a:rPr lang="en-GB" sz="1200" kern="1200">
                <a:solidFill>
                  <a:schemeClr val="tx1"/>
                </a:solidFill>
                <a:effectLst/>
                <a:latin typeface="+mn-lt"/>
                <a:ea typeface="+mn-ea"/>
                <a:cs typeface="+mn-cs"/>
              </a:rPr>
              <a:t>The Recruitment and Retention Strategy has recently been refreshed and informed by MRR data.  It includes development of a national retention toolkit which is being adapted for the Probation Service, following successfully application within the Prison Service. The toolkit is based on retention drivers, outlining areas of retention best practice so that HMPPS improve employee engagement and morale and reduce attrition rates. It also includes plans with HR to work with regions to develop local retention plans.</a:t>
            </a:r>
          </a:p>
          <a:p>
            <a:pPr lvl="0"/>
            <a:r>
              <a:rPr lang="en-GB" sz="1200" b="1" kern="1200">
                <a:solidFill>
                  <a:schemeClr val="tx1"/>
                </a:solidFill>
                <a:effectLst/>
                <a:latin typeface="+mn-lt"/>
                <a:ea typeface="+mn-ea"/>
                <a:cs typeface="+mn-cs"/>
              </a:rPr>
              <a:t>Demand Management Strategy;</a:t>
            </a:r>
            <a:r>
              <a:rPr lang="en-GB" sz="1200" kern="1200">
                <a:solidFill>
                  <a:schemeClr val="tx1"/>
                </a:solidFill>
                <a:effectLst/>
                <a:latin typeface="+mn-lt"/>
                <a:ea typeface="+mn-ea"/>
                <a:cs typeface="+mn-cs"/>
              </a:rPr>
              <a:t> Prioritising Probation is considering ways to speed up recruitment and increase staff numbers, give regions more flexibility to pause or stop non-essential activity, simplify or stop some processes, improve change management in 2022 and improve management of HQ requests to regions. This may help improve SPO workload by removing non-essential tasks.</a:t>
            </a:r>
          </a:p>
          <a:p>
            <a:pPr lvl="0"/>
            <a:r>
              <a:rPr lang="en-GB" sz="1200" b="1" kern="1200">
                <a:solidFill>
                  <a:schemeClr val="tx1"/>
                </a:solidFill>
                <a:effectLst/>
                <a:latin typeface="+mn-lt"/>
                <a:ea typeface="+mn-ea"/>
                <a:cs typeface="+mn-cs"/>
              </a:rPr>
              <a:t>SOP data quality improvement project</a:t>
            </a:r>
            <a:r>
              <a:rPr lang="en-GB" sz="1200" kern="1200">
                <a:solidFill>
                  <a:schemeClr val="tx1"/>
                </a:solidFill>
                <a:effectLst/>
                <a:latin typeface="+mn-lt"/>
                <a:ea typeface="+mn-ea"/>
                <a:cs typeface="+mn-cs"/>
              </a:rPr>
              <a:t>: A SOP data quality improvement project is underway to ensure that the relevant data is available on an ongoing basis; this will support accurate recruitment planning in addition to developing an understanding of attrition rates and the workforce areas that are difficult to recruit for. This, in turn, will benefit SPOs.</a:t>
            </a:r>
          </a:p>
          <a:p>
            <a:pPr lvl="0"/>
            <a:r>
              <a:rPr lang="en-GB" sz="1200" b="1" kern="1200">
                <a:solidFill>
                  <a:schemeClr val="tx1"/>
                </a:solidFill>
                <a:effectLst/>
                <a:latin typeface="+mn-lt"/>
                <a:ea typeface="+mn-ea"/>
                <a:cs typeface="+mn-cs"/>
              </a:rPr>
              <a:t>Maintain the SPO </a:t>
            </a:r>
            <a:r>
              <a:rPr lang="en-GB" sz="1200" b="1" kern="1200" err="1">
                <a:solidFill>
                  <a:schemeClr val="tx1"/>
                </a:solidFill>
                <a:effectLst/>
                <a:latin typeface="+mn-lt"/>
                <a:ea typeface="+mn-ea"/>
                <a:cs typeface="+mn-cs"/>
              </a:rPr>
              <a:t>PQiP</a:t>
            </a:r>
            <a:r>
              <a:rPr lang="en-GB" sz="1200" b="1" kern="1200">
                <a:solidFill>
                  <a:schemeClr val="tx1"/>
                </a:solidFill>
                <a:effectLst/>
                <a:latin typeface="+mn-lt"/>
                <a:ea typeface="+mn-ea"/>
                <a:cs typeface="+mn-cs"/>
              </a:rPr>
              <a:t> Role: </a:t>
            </a:r>
            <a:r>
              <a:rPr lang="en-GB" sz="1200" kern="1200">
                <a:solidFill>
                  <a:schemeClr val="tx1"/>
                </a:solidFill>
                <a:effectLst/>
                <a:latin typeface="+mn-lt"/>
                <a:ea typeface="+mn-ea"/>
                <a:cs typeface="+mn-cs"/>
              </a:rPr>
              <a:t>PQIP SPOs have had a positive impact upon SPOs within Sentence Management through holding line management responsibility of </a:t>
            </a:r>
            <a:r>
              <a:rPr lang="en-GB" sz="1200" kern="1200" err="1">
                <a:solidFill>
                  <a:schemeClr val="tx1"/>
                </a:solidFill>
                <a:effectLst/>
                <a:latin typeface="+mn-lt"/>
                <a:ea typeface="+mn-ea"/>
                <a:cs typeface="+mn-cs"/>
              </a:rPr>
              <a:t>PQiP</a:t>
            </a:r>
            <a:r>
              <a:rPr lang="en-GB" sz="1200" kern="1200">
                <a:solidFill>
                  <a:schemeClr val="tx1"/>
                </a:solidFill>
                <a:effectLst/>
                <a:latin typeface="+mn-lt"/>
                <a:ea typeface="+mn-ea"/>
                <a:cs typeface="+mn-cs"/>
              </a:rPr>
              <a:t> learners moving through the process; MRR data highlights that PQIP learners have called heavily on SPOs’ time. The majority of PQIP SPO’s are temporary having been funded centrally, including this resource within regions will enable a more holistic approach to resource allocation and continue to utilise a resource which has proved beneficial.  </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8</a:t>
            </a:fld>
            <a:endParaRPr lang="en-US"/>
          </a:p>
        </p:txBody>
      </p:sp>
    </p:spTree>
    <p:extLst>
      <p:ext uri="{BB962C8B-B14F-4D97-AF65-F5344CB8AC3E}">
        <p14:creationId xmlns:p14="http://schemas.microsoft.com/office/powerpoint/2010/main" val="626636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a:solidFill>
                  <a:schemeClr val="tx1"/>
                </a:solidFill>
                <a:effectLst/>
                <a:latin typeface="+mn-lt"/>
                <a:ea typeface="+mn-ea"/>
                <a:cs typeface="+mn-cs"/>
              </a:rPr>
              <a:t>Improve SSCL processes, forms and provide a feedback loop for ongoing development</a:t>
            </a:r>
            <a:r>
              <a:rPr lang="en-GB" sz="1200" kern="1200">
                <a:solidFill>
                  <a:schemeClr val="tx1"/>
                </a:solidFill>
                <a:effectLst/>
                <a:latin typeface="+mn-lt"/>
                <a:ea typeface="+mn-ea"/>
                <a:cs typeface="+mn-cs"/>
              </a:rPr>
              <a:t>: Improvement of SSCL processes and feedback loops will enable a greater level of proficiency. Stakeholder workshops and diagnostic support are currently underway in addition to guides being available within </a:t>
            </a:r>
            <a:r>
              <a:rPr lang="en-GB" sz="1200" kern="1200" err="1">
                <a:solidFill>
                  <a:schemeClr val="tx1"/>
                </a:solidFill>
                <a:effectLst/>
                <a:latin typeface="+mn-lt"/>
                <a:ea typeface="+mn-ea"/>
                <a:cs typeface="+mn-cs"/>
              </a:rPr>
              <a:t>MyHub</a:t>
            </a:r>
            <a:r>
              <a:rPr lang="en-GB" sz="1200" kern="1200">
                <a:solidFill>
                  <a:schemeClr val="tx1"/>
                </a:solidFill>
                <a:effectLst/>
                <a:latin typeface="+mn-lt"/>
                <a:ea typeface="+mn-ea"/>
                <a:cs typeface="+mn-cs"/>
              </a:rPr>
              <a:t>. Promotion of these positive actions will aid a culture shift towards user-led learning, which would require an element of protected time to complete.</a:t>
            </a:r>
          </a:p>
          <a:p>
            <a:pPr lvl="0"/>
            <a:r>
              <a:rPr lang="en-GB" sz="1200" b="1" kern="1200">
                <a:solidFill>
                  <a:schemeClr val="tx1"/>
                </a:solidFill>
                <a:effectLst/>
                <a:latin typeface="+mn-lt"/>
                <a:ea typeface="+mn-ea"/>
                <a:cs typeface="+mn-cs"/>
              </a:rPr>
              <a:t>Review options for performance and quality (P&amp;Q) dashboards to be embedded nationally:</a:t>
            </a:r>
            <a:r>
              <a:rPr lang="en-GB" sz="1200" kern="1200">
                <a:solidFill>
                  <a:schemeClr val="tx1"/>
                </a:solidFill>
                <a:effectLst/>
                <a:latin typeface="+mn-lt"/>
                <a:ea typeface="+mn-ea"/>
                <a:cs typeface="+mn-cs"/>
              </a:rPr>
              <a:t> Having automated dashboards allow for SPOs, PDU heads and practitioners to access relevant data in one place, removing the need for email correspondence and filtering information to determine its relevance. Court teams have been identified as areas where P&amp;Q support is lacking and nationally embedding these dashboards will ensure their benefit is fully realised. The National Reporting Solution is currently scoping dashboards that can be consistently implemented.</a:t>
            </a:r>
          </a:p>
          <a:p>
            <a:pPr lvl="0"/>
            <a:r>
              <a:rPr lang="en-GB" sz="1200" b="1" kern="1200">
                <a:solidFill>
                  <a:schemeClr val="tx1"/>
                </a:solidFill>
                <a:effectLst/>
                <a:latin typeface="+mn-lt"/>
                <a:ea typeface="+mn-ea"/>
                <a:cs typeface="+mn-cs"/>
              </a:rPr>
              <a:t>Review </a:t>
            </a:r>
            <a:r>
              <a:rPr lang="en-GB" sz="1200" b="1" kern="1200" err="1">
                <a:solidFill>
                  <a:schemeClr val="tx1"/>
                </a:solidFill>
                <a:effectLst/>
                <a:latin typeface="+mn-lt"/>
                <a:ea typeface="+mn-ea"/>
                <a:cs typeface="+mn-cs"/>
              </a:rPr>
              <a:t>JitBit</a:t>
            </a:r>
            <a:r>
              <a:rPr lang="en-GB" sz="1200" b="1" kern="1200">
                <a:solidFill>
                  <a:schemeClr val="tx1"/>
                </a:solidFill>
                <a:effectLst/>
                <a:latin typeface="+mn-lt"/>
                <a:ea typeface="+mn-ea"/>
                <a:cs typeface="+mn-cs"/>
              </a:rPr>
              <a:t> to consider further utilisation for Management Coordination Hubs</a:t>
            </a:r>
            <a:r>
              <a:rPr lang="en-GB" sz="1200" kern="1200">
                <a:solidFill>
                  <a:schemeClr val="tx1"/>
                </a:solidFill>
                <a:effectLst/>
                <a:latin typeface="+mn-lt"/>
                <a:ea typeface="+mn-ea"/>
                <a:cs typeface="+mn-cs"/>
              </a:rPr>
              <a:t>: </a:t>
            </a:r>
            <a:r>
              <a:rPr lang="en-GB" sz="1200" kern="1200" err="1">
                <a:solidFill>
                  <a:schemeClr val="tx1"/>
                </a:solidFill>
                <a:effectLst/>
                <a:latin typeface="+mn-lt"/>
                <a:ea typeface="+mn-ea"/>
                <a:cs typeface="+mn-cs"/>
              </a:rPr>
              <a:t>JitBit</a:t>
            </a:r>
            <a:r>
              <a:rPr lang="en-GB" sz="1200" kern="1200">
                <a:solidFill>
                  <a:schemeClr val="tx1"/>
                </a:solidFill>
                <a:effectLst/>
                <a:latin typeface="+mn-lt"/>
                <a:ea typeface="+mn-ea"/>
                <a:cs typeface="+mn-cs"/>
              </a:rPr>
              <a:t> is due to be embedded nationally (April 2022) to provide a consistent approach to how administrative tasks are performed, utilising a ticketing system which has received positive feedback. Once fully embedded, we recommend that consideration is given to how it could be utilised further within Management Coordination Hubs. This will further alleviate administrative workload from SPOs.</a:t>
            </a:r>
          </a:p>
          <a:p>
            <a:pPr lvl="0"/>
            <a:r>
              <a:rPr lang="en-GB" sz="1200" b="1" kern="1200">
                <a:solidFill>
                  <a:schemeClr val="tx1"/>
                </a:solidFill>
                <a:effectLst/>
                <a:latin typeface="+mn-lt"/>
                <a:ea typeface="+mn-ea"/>
                <a:cs typeface="+mn-cs"/>
              </a:rPr>
              <a:t>Improvement of systems and processes:</a:t>
            </a:r>
            <a:r>
              <a:rPr lang="en-GB" sz="1200" kern="1200">
                <a:solidFill>
                  <a:schemeClr val="tx1"/>
                </a:solidFill>
                <a:effectLst/>
                <a:latin typeface="+mn-lt"/>
                <a:ea typeface="+mn-ea"/>
                <a:cs typeface="+mn-cs"/>
              </a:rPr>
              <a:t> The Probation Reform Programme Digital Data and Technology Board are completing work on Manager Workforce to improve Case Allocation. Other digital improvement processes are being considered, including a tool to support making recall decisions. It is also working on Assess, Risk and Need, a longer-term project to support the coordination and embedding of all assessment tools into one platform. Digitally enabled processes will help save time, reduce costs, increase productivity and reduce the margin for error.</a:t>
            </a:r>
          </a:p>
          <a:p>
            <a:pPr lvl="0"/>
            <a:r>
              <a:rPr lang="en-GB" sz="1200" b="1" kern="1200">
                <a:solidFill>
                  <a:schemeClr val="tx1"/>
                </a:solidFill>
                <a:effectLst/>
                <a:latin typeface="+mn-lt"/>
                <a:ea typeface="+mn-ea"/>
                <a:cs typeface="+mn-cs"/>
              </a:rPr>
              <a:t>Promote Smarter Working and embed nationally</a:t>
            </a:r>
            <a:r>
              <a:rPr lang="en-GB" sz="1200" kern="1200">
                <a:solidFill>
                  <a:schemeClr val="tx1"/>
                </a:solidFill>
                <a:effectLst/>
                <a:latin typeface="+mn-lt"/>
                <a:ea typeface="+mn-ea"/>
                <a:cs typeface="+mn-cs"/>
              </a:rPr>
              <a:t>: The Smarter Working initiative aims to harness flexible working through utilising digital tools and reducing the reliance on estates. Regions, where this is fully embedded, have given positive feedback throughout the MRR workshops. To date, however, this has only been embedded in approximately 50% of regions. Promoting the initiative further will ensure all regions are embedding and benefiting before consideration can be given to how this can be continuously developed.</a:t>
            </a:r>
          </a:p>
          <a:p>
            <a:pPr lvl="0"/>
            <a:r>
              <a:rPr lang="en-GB" sz="1200" b="1" kern="1200">
                <a:solidFill>
                  <a:schemeClr val="tx1"/>
                </a:solidFill>
                <a:effectLst/>
                <a:latin typeface="+mn-lt"/>
                <a:ea typeface="+mn-ea"/>
                <a:cs typeface="+mn-cs"/>
              </a:rPr>
              <a:t>Exit interviews to be recorded centrally:</a:t>
            </a:r>
            <a:r>
              <a:rPr lang="en-GB" sz="1200" kern="1200">
                <a:solidFill>
                  <a:schemeClr val="tx1"/>
                </a:solidFill>
                <a:effectLst/>
                <a:latin typeface="+mn-lt"/>
                <a:ea typeface="+mn-ea"/>
                <a:cs typeface="+mn-cs"/>
              </a:rPr>
              <a:t> Exit interview data is held locally and not centrally, so we were unable to access relevant insights into why staff leave. Exit interviews are beneficial when considering the culture of the working environment and creating a holistic view of positive or counterproductive ways of working. A standardised exit interview is currently being embedded which is based on relevant retention drivers. Data will be stored and analysed centrally to help identify root cause of attrition and enable trend reporting. The requirement for exit interviews will need to be promoted as over 60% of leavers since September 2021 have failed to complete an exit interview.</a:t>
            </a:r>
          </a:p>
          <a:p>
            <a:pPr lvl="0"/>
            <a:r>
              <a:rPr lang="en-GB" sz="1200" b="1" kern="1200">
                <a:solidFill>
                  <a:schemeClr val="tx1"/>
                </a:solidFill>
                <a:effectLst/>
                <a:latin typeface="+mn-lt"/>
                <a:ea typeface="+mn-ea"/>
                <a:cs typeface="+mn-cs"/>
              </a:rPr>
              <a:t>National approach to case transfers: </a:t>
            </a:r>
            <a:r>
              <a:rPr lang="en-GB" sz="1200" kern="1200">
                <a:solidFill>
                  <a:schemeClr val="tx1"/>
                </a:solidFill>
                <a:effectLst/>
                <a:latin typeface="+mn-lt"/>
                <a:ea typeface="+mn-ea"/>
                <a:cs typeface="+mn-cs"/>
              </a:rPr>
              <a:t>Develop a set of principles and options to support regions to develop a standardised approach to case transfers. Exploring potential digital solutions to case transfers will move aspects of this activity away from SPOs whilst ensuring a standardised approach.</a:t>
            </a:r>
          </a:p>
          <a:p>
            <a:pPr lvl="0"/>
            <a:r>
              <a:rPr lang="en-GB" sz="1200" b="1" kern="1200">
                <a:solidFill>
                  <a:schemeClr val="tx1"/>
                </a:solidFill>
                <a:effectLst/>
                <a:latin typeface="+mn-lt"/>
                <a:ea typeface="+mn-ea"/>
                <a:cs typeface="+mn-cs"/>
              </a:rPr>
              <a:t>The Countersigning Framework:</a:t>
            </a:r>
            <a:r>
              <a:rPr lang="en-GB" sz="1200" kern="1200">
                <a:solidFill>
                  <a:schemeClr val="tx1"/>
                </a:solidFill>
                <a:effectLst/>
                <a:latin typeface="+mn-lt"/>
                <a:ea typeface="+mn-ea"/>
                <a:cs typeface="+mn-cs"/>
              </a:rPr>
              <a:t> This recommendation came out of the SPO Review 2020 and was designed to reduce the incidences of countersigning that takes place. This was rolled out nationally in March 2021 but requires evaluation to assess the impact and modify if further changes are required.</a:t>
            </a:r>
          </a:p>
          <a:p>
            <a:pPr lvl="0"/>
            <a:r>
              <a:rPr lang="en-GB" sz="1200" b="1" kern="1200">
                <a:solidFill>
                  <a:schemeClr val="tx1"/>
                </a:solidFill>
                <a:effectLst/>
                <a:latin typeface="+mn-lt"/>
                <a:ea typeface="+mn-ea"/>
                <a:cs typeface="+mn-cs"/>
              </a:rPr>
              <a:t>A Review of Quality Development Tools (QDTs); </a:t>
            </a:r>
            <a:r>
              <a:rPr lang="en-GB" sz="1200" kern="1200">
                <a:solidFill>
                  <a:schemeClr val="tx1"/>
                </a:solidFill>
                <a:effectLst/>
                <a:latin typeface="+mn-lt"/>
                <a:ea typeface="+mn-ea"/>
                <a:cs typeface="+mn-cs"/>
              </a:rPr>
              <a:t>The current set of QDTs included in the Core Quality Management Framework (CQMF) are being used inconsistently by regions and with varied success and benefits.  A review of the current suite of QDTs will allow consideration of their impact and if any changes are needed to the model which will help SPOs to manage this activity moving forward.</a:t>
            </a:r>
          </a:p>
          <a:p>
            <a:endParaRPr lang="en-GB"/>
          </a:p>
        </p:txBody>
      </p:sp>
      <p:sp>
        <p:nvSpPr>
          <p:cNvPr id="4" name="Slide Number Placeholder 3"/>
          <p:cNvSpPr>
            <a:spLocks noGrp="1"/>
          </p:cNvSpPr>
          <p:nvPr>
            <p:ph type="sldNum" sz="quarter" idx="5"/>
          </p:nvPr>
        </p:nvSpPr>
        <p:spPr/>
        <p:txBody>
          <a:bodyPr/>
          <a:lstStyle/>
          <a:p>
            <a:fld id="{68D8A50D-95A0-3449-9134-B4955750AE5B}" type="slidenum">
              <a:rPr lang="en-US" smtClean="0"/>
              <a:t>10</a:t>
            </a:fld>
            <a:endParaRPr lang="en-US"/>
          </a:p>
        </p:txBody>
      </p:sp>
    </p:spTree>
    <p:extLst>
      <p:ext uri="{BB962C8B-B14F-4D97-AF65-F5344CB8AC3E}">
        <p14:creationId xmlns:p14="http://schemas.microsoft.com/office/powerpoint/2010/main" val="585114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Presentation title goes here</a:t>
            </a:r>
            <a:endParaRPr lang="en-US"/>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a:t>Section divider goes here</a:t>
            </a:r>
            <a:endParaRPr lang="en-US"/>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a:t>Presentation title two columns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a:t>Presentation title one column / picture</a:t>
            </a:r>
            <a:endParaRPr lang="en-US"/>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a:solidFill>
                <a:schemeClr val="bg1"/>
              </a:solidFill>
              <a:latin typeface="+mj-lt"/>
            </a:endParaRP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mailto:MRR@justice.gov.uk" TargetMode="External"/><Relationship Id="rId7" Type="http://schemas.openxmlformats.org/officeDocument/2006/relationships/hyperlink" Target="https://justiceuk.sharepoint.com/:b:/s/MRRComms/EXjr57FMLk1JmRP7A9xD9rMBeExoXr5rqWnHWyIwTtFSbQ?e=eDhcZp"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justiceuk.sharepoint.com/:b:/s/MRRComms/EWvEJH1HqYRIiWTZ_WWe6kgBOMZJwhTxRrkxtvxRfrtLXg?e=NEpiDl" TargetMode="External"/><Relationship Id="rId5" Type="http://schemas.openxmlformats.org/officeDocument/2006/relationships/image" Target="../media/image19.sv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p:txBody>
          <a:bodyPr>
            <a:normAutofit fontScale="90000"/>
          </a:bodyPr>
          <a:lstStyle/>
          <a:p>
            <a:r>
              <a:rPr lang="en-US"/>
              <a:t>Probation Workforce </a:t>
            </a:r>
            <a:r>
              <a:rPr lang="en-US" err="1"/>
              <a:t>Programme</a:t>
            </a:r>
            <a:endParaRPr lang="en-US"/>
          </a:p>
        </p:txBody>
      </p:sp>
      <p:sp>
        <p:nvSpPr>
          <p:cNvPr id="3" name="Content Placeholder 2">
            <a:extLst>
              <a:ext uri="{FF2B5EF4-FFF2-40B4-BE49-F238E27FC236}">
                <a16:creationId xmlns:a16="http://schemas.microsoft.com/office/drawing/2014/main" id="{FA6E8851-DDF6-464E-AF87-5B0ED924083B}"/>
              </a:ext>
            </a:extLst>
          </p:cNvPr>
          <p:cNvSpPr>
            <a:spLocks noGrp="1"/>
          </p:cNvSpPr>
          <p:nvPr>
            <p:ph idx="1"/>
          </p:nvPr>
        </p:nvSpPr>
        <p:spPr/>
        <p:txBody>
          <a:bodyPr>
            <a:normAutofit fontScale="92500" lnSpcReduction="10000"/>
          </a:bodyPr>
          <a:lstStyle/>
          <a:p>
            <a:r>
              <a:rPr lang="en-US"/>
              <a:t>The Managerial Role Review</a:t>
            </a:r>
          </a:p>
        </p:txBody>
      </p:sp>
    </p:spTree>
    <p:extLst>
      <p:ext uri="{BB962C8B-B14F-4D97-AF65-F5344CB8AC3E}">
        <p14:creationId xmlns:p14="http://schemas.microsoft.com/office/powerpoint/2010/main" val="36969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53ABD5-C793-4ADE-A495-7D83D27833E0}"/>
              </a:ext>
            </a:extLst>
          </p:cNvPr>
          <p:cNvSpPr/>
          <p:nvPr/>
        </p:nvSpPr>
        <p:spPr>
          <a:xfrm>
            <a:off x="459827" y="260465"/>
            <a:ext cx="11272345" cy="5970865"/>
          </a:xfrm>
          <a:prstGeom prst="rect">
            <a:avLst/>
          </a:prstGeom>
        </p:spPr>
        <p:txBody>
          <a:bodyPr wrap="square">
            <a:spAutoFit/>
          </a:bodyPr>
          <a:lstStyle/>
          <a:p>
            <a:r>
              <a:rPr lang="en-GB" sz="2400" b="1">
                <a:solidFill>
                  <a:srgbClr val="7030A0"/>
                </a:solidFill>
                <a:latin typeface="Calibri" panose="020F0502020204030204" pitchFamily="34" charset="0"/>
                <a:cs typeface="Calibri" panose="020F0502020204030204" pitchFamily="34" charset="0"/>
              </a:rPr>
              <a:t>Systems and Process Improvement Recommendations </a:t>
            </a:r>
          </a:p>
          <a:p>
            <a:endParaRPr lang="en-GB">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Improve </a:t>
            </a:r>
            <a:r>
              <a:rPr lang="en-GB" sz="2000" b="1">
                <a:solidFill>
                  <a:srgbClr val="7030A0"/>
                </a:solidFill>
                <a:latin typeface="Calibri" panose="020F0502020204030204" pitchFamily="34" charset="0"/>
                <a:cs typeface="Calibri" panose="020F0502020204030204" pitchFamily="34" charset="0"/>
              </a:rPr>
              <a:t>SSCL processes</a:t>
            </a:r>
            <a:r>
              <a:rPr lang="en-GB" sz="2000">
                <a:latin typeface="Calibri" panose="020F0502020204030204" pitchFamily="34" charset="0"/>
                <a:cs typeface="Calibri" panose="020F0502020204030204" pitchFamily="34" charset="0"/>
              </a:rPr>
              <a:t>, forms and provide a feedback loop for ongoing development.</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National Reporting solutions, review options for </a:t>
            </a:r>
            <a:r>
              <a:rPr lang="en-GB" sz="2000" b="1">
                <a:solidFill>
                  <a:srgbClr val="7030A0"/>
                </a:solidFill>
                <a:latin typeface="Calibri" panose="020F0502020204030204" pitchFamily="34" charset="0"/>
                <a:cs typeface="Calibri" panose="020F0502020204030204" pitchFamily="34" charset="0"/>
              </a:rPr>
              <a:t>P&amp;Q dashboards </a:t>
            </a:r>
            <a:r>
              <a:rPr lang="en-GB" sz="2000">
                <a:latin typeface="Calibri" panose="020F0502020204030204" pitchFamily="34" charset="0"/>
                <a:cs typeface="Calibri" panose="020F0502020204030204" pitchFamily="34" charset="0"/>
              </a:rPr>
              <a:t>to be embedded nationally.</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Review </a:t>
            </a:r>
            <a:r>
              <a:rPr lang="en-GB" sz="2000" b="1" err="1">
                <a:solidFill>
                  <a:srgbClr val="7030A0"/>
                </a:solidFill>
                <a:latin typeface="Calibri" panose="020F0502020204030204" pitchFamily="34" charset="0"/>
                <a:cs typeface="Calibri" panose="020F0502020204030204" pitchFamily="34" charset="0"/>
              </a:rPr>
              <a:t>JitBit</a:t>
            </a:r>
            <a:r>
              <a:rPr lang="en-GB" sz="2000">
                <a:latin typeface="Calibri" panose="020F0502020204030204" pitchFamily="34" charset="0"/>
                <a:cs typeface="Calibri" panose="020F0502020204030204" pitchFamily="34" charset="0"/>
              </a:rPr>
              <a:t> to consider further utilisation for</a:t>
            </a:r>
            <a:r>
              <a:rPr lang="en-GB" sz="2000" b="1">
                <a:solidFill>
                  <a:schemeClr val="tx2"/>
                </a:solidFill>
                <a:latin typeface="Calibri" panose="020F0502020204030204" pitchFamily="34" charset="0"/>
                <a:cs typeface="Calibri" panose="020F0502020204030204" pitchFamily="34" charset="0"/>
              </a:rPr>
              <a:t> </a:t>
            </a:r>
            <a:r>
              <a:rPr lang="en-GB" sz="2000" b="1">
                <a:solidFill>
                  <a:srgbClr val="7030A0"/>
                </a:solidFill>
                <a:latin typeface="Calibri" panose="020F0502020204030204" pitchFamily="34" charset="0"/>
                <a:cs typeface="Calibri" panose="020F0502020204030204" pitchFamily="34" charset="0"/>
              </a:rPr>
              <a:t>Management Coordination Hubs</a:t>
            </a:r>
            <a:r>
              <a:rPr lang="en-GB" sz="2000">
                <a:solidFill>
                  <a:srgbClr val="7030A0"/>
                </a:solidFill>
                <a:latin typeface="Calibri" panose="020F0502020204030204" pitchFamily="34" charset="0"/>
                <a:cs typeface="Calibri" panose="020F0502020204030204" pitchFamily="34" charset="0"/>
              </a:rPr>
              <a:t>.</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Digital Design and Technology Board – </a:t>
            </a:r>
            <a:r>
              <a:rPr lang="en-GB" sz="2000" b="1">
                <a:solidFill>
                  <a:srgbClr val="7030A0"/>
                </a:solidFill>
                <a:latin typeface="Calibri" panose="020F0502020204030204" pitchFamily="34" charset="0"/>
                <a:cs typeface="Calibri" panose="020F0502020204030204" pitchFamily="34" charset="0"/>
              </a:rPr>
              <a:t>Improvement of systems/processes</a:t>
            </a:r>
            <a:r>
              <a:rPr lang="en-GB" sz="2000">
                <a:solidFill>
                  <a:srgbClr val="7030A0"/>
                </a:solidFill>
                <a:latin typeface="Calibri" panose="020F0502020204030204" pitchFamily="34" charset="0"/>
                <a:cs typeface="Calibri" panose="020F0502020204030204" pitchFamily="34" charset="0"/>
              </a:rPr>
              <a:t>.</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a:solidFill>
                  <a:srgbClr val="7030A0"/>
                </a:solidFill>
                <a:latin typeface="Calibri" panose="020F0502020204030204" pitchFamily="34" charset="0"/>
                <a:cs typeface="Calibri" panose="020F0502020204030204" pitchFamily="34" charset="0"/>
              </a:rPr>
              <a:t>Smarter working </a:t>
            </a:r>
            <a:r>
              <a:rPr lang="en-GB" sz="2000">
                <a:latin typeface="Calibri" panose="020F0502020204030204" pitchFamily="34" charset="0"/>
                <a:cs typeface="Calibri" panose="020F0502020204030204" pitchFamily="34" charset="0"/>
              </a:rPr>
              <a:t>to be promoted and embedded nationally.</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a:solidFill>
                  <a:srgbClr val="7030A0"/>
                </a:solidFill>
                <a:latin typeface="Calibri" panose="020F0502020204030204" pitchFamily="34" charset="0"/>
                <a:cs typeface="Calibri" panose="020F0502020204030204" pitchFamily="34" charset="0"/>
              </a:rPr>
              <a:t>Exit interviews </a:t>
            </a:r>
            <a:r>
              <a:rPr lang="en-GB" sz="2000">
                <a:latin typeface="Calibri" panose="020F0502020204030204" pitchFamily="34" charset="0"/>
                <a:cs typeface="Calibri" panose="020F0502020204030204" pitchFamily="34" charset="0"/>
              </a:rPr>
              <a:t>to be recorded</a:t>
            </a:r>
            <a:r>
              <a:rPr lang="en-GB" sz="2000" b="1">
                <a:solidFill>
                  <a:schemeClr val="tx2"/>
                </a:solidFill>
                <a:latin typeface="Calibri" panose="020F0502020204030204" pitchFamily="34" charset="0"/>
                <a:cs typeface="Calibri" panose="020F0502020204030204" pitchFamily="34" charset="0"/>
              </a:rPr>
              <a:t> </a:t>
            </a:r>
            <a:r>
              <a:rPr lang="en-GB" sz="2000" b="1">
                <a:solidFill>
                  <a:srgbClr val="7030A0"/>
                </a:solidFill>
                <a:latin typeface="Calibri" panose="020F0502020204030204" pitchFamily="34" charset="0"/>
                <a:cs typeface="Calibri" panose="020F0502020204030204" pitchFamily="34" charset="0"/>
              </a:rPr>
              <a:t>centrally </a:t>
            </a:r>
            <a:r>
              <a:rPr lang="en-GB" sz="2000">
                <a:latin typeface="Calibri" panose="020F0502020204030204" pitchFamily="34" charset="0"/>
                <a:cs typeface="Calibri" panose="020F0502020204030204" pitchFamily="34" charset="0"/>
              </a:rPr>
              <a:t>to better inform policy decisions.</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National approach to </a:t>
            </a:r>
            <a:r>
              <a:rPr lang="en-GB" sz="2000" b="1">
                <a:solidFill>
                  <a:srgbClr val="7030A0"/>
                </a:solidFill>
                <a:latin typeface="Calibri" panose="020F0502020204030204" pitchFamily="34" charset="0"/>
                <a:cs typeface="Calibri" panose="020F0502020204030204" pitchFamily="34" charset="0"/>
              </a:rPr>
              <a:t>case transfers </a:t>
            </a:r>
            <a:r>
              <a:rPr lang="en-GB" sz="2000">
                <a:latin typeface="Calibri" panose="020F0502020204030204" pitchFamily="34" charset="0"/>
                <a:cs typeface="Calibri" panose="020F0502020204030204" pitchFamily="34" charset="0"/>
              </a:rPr>
              <a:t>between regions.</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The</a:t>
            </a:r>
            <a:r>
              <a:rPr lang="en-GB" sz="2000" b="1">
                <a:solidFill>
                  <a:schemeClr val="tx2"/>
                </a:solidFill>
                <a:latin typeface="Calibri" panose="020F0502020204030204" pitchFamily="34" charset="0"/>
                <a:cs typeface="Calibri" panose="020F0502020204030204" pitchFamily="34" charset="0"/>
              </a:rPr>
              <a:t> </a:t>
            </a:r>
            <a:r>
              <a:rPr lang="en-GB" sz="2000" b="1">
                <a:solidFill>
                  <a:srgbClr val="7030A0"/>
                </a:solidFill>
                <a:latin typeface="Calibri" panose="020F0502020204030204" pitchFamily="34" charset="0"/>
                <a:cs typeface="Calibri" panose="020F0502020204030204" pitchFamily="34" charset="0"/>
              </a:rPr>
              <a:t>Countersigning Framework</a:t>
            </a:r>
            <a:r>
              <a:rPr lang="en-GB" sz="2000">
                <a:latin typeface="Calibri" panose="020F0502020204030204" pitchFamily="34" charset="0"/>
                <a:cs typeface="Calibri" panose="020F0502020204030204" pitchFamily="34" charset="0"/>
              </a:rPr>
              <a:t>, this requires </a:t>
            </a:r>
            <a:r>
              <a:rPr lang="en-GB" sz="2000" b="1">
                <a:solidFill>
                  <a:srgbClr val="7030A0"/>
                </a:solidFill>
                <a:latin typeface="Calibri" panose="020F0502020204030204" pitchFamily="34" charset="0"/>
                <a:cs typeface="Calibri" panose="020F0502020204030204" pitchFamily="34" charset="0"/>
              </a:rPr>
              <a:t>evaluation</a:t>
            </a:r>
            <a:r>
              <a:rPr lang="en-GB" sz="2000" b="1">
                <a:solidFill>
                  <a:schemeClr val="tx2"/>
                </a:solidFill>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to assess the impact and modify if required.</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A review of the </a:t>
            </a:r>
            <a:r>
              <a:rPr lang="en-GB" sz="2000" b="1">
                <a:solidFill>
                  <a:srgbClr val="7030A0"/>
                </a:solidFill>
                <a:latin typeface="Calibri" panose="020F0502020204030204" pitchFamily="34" charset="0"/>
                <a:cs typeface="Calibri" panose="020F0502020204030204" pitchFamily="34" charset="0"/>
              </a:rPr>
              <a:t>Core Quality Management Framework </a:t>
            </a:r>
            <a:r>
              <a:rPr lang="en-GB" sz="2000">
                <a:latin typeface="Calibri" panose="020F0502020204030204" pitchFamily="34" charset="0"/>
                <a:cs typeface="Calibri" panose="020F0502020204030204" pitchFamily="34" charset="0"/>
              </a:rPr>
              <a:t>(CQMF).</a:t>
            </a:r>
          </a:p>
        </p:txBody>
      </p:sp>
      <p:pic>
        <p:nvPicPr>
          <p:cNvPr id="5" name="Picture 4">
            <a:extLst>
              <a:ext uri="{FF2B5EF4-FFF2-40B4-BE49-F238E27FC236}">
                <a16:creationId xmlns:a16="http://schemas.microsoft.com/office/drawing/2014/main" id="{03B58B7E-E5C4-4967-8841-ED3F3434F8F8}"/>
              </a:ext>
            </a:extLst>
          </p:cNvPr>
          <p:cNvPicPr>
            <a:picLocks noChangeAspect="1"/>
          </p:cNvPicPr>
          <p:nvPr/>
        </p:nvPicPr>
        <p:blipFill>
          <a:blip r:embed="rId3"/>
          <a:stretch>
            <a:fillRect/>
          </a:stretch>
        </p:blipFill>
        <p:spPr>
          <a:xfrm>
            <a:off x="7442375" y="132128"/>
            <a:ext cx="642846" cy="642846"/>
          </a:xfrm>
          <a:prstGeom prst="rect">
            <a:avLst/>
          </a:prstGeom>
          <a:solidFill>
            <a:schemeClr val="bg1"/>
          </a:solidFill>
          <a:ln>
            <a:solidFill>
              <a:schemeClr val="bg1"/>
            </a:solidFill>
          </a:ln>
        </p:spPr>
      </p:pic>
    </p:spTree>
    <p:extLst>
      <p:ext uri="{BB962C8B-B14F-4D97-AF65-F5344CB8AC3E}">
        <p14:creationId xmlns:p14="http://schemas.microsoft.com/office/powerpoint/2010/main" val="3151398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40162DC9-6F30-46F5-A6E5-A29564E1823F}"/>
              </a:ext>
            </a:extLst>
          </p:cNvPr>
          <p:cNvSpPr/>
          <p:nvPr/>
        </p:nvSpPr>
        <p:spPr>
          <a:xfrm>
            <a:off x="6238642" y="1276750"/>
            <a:ext cx="5738812" cy="4134266"/>
          </a:xfrm>
          <a:prstGeom prst="wedgeRoundRectCallou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pPr>
              <a:spcAft>
                <a:spcPts val="1200"/>
              </a:spcAft>
            </a:pPr>
            <a:r>
              <a:rPr lang="en-GB">
                <a:latin typeface="Calibri" panose="020F0502020204030204" pitchFamily="34" charset="0"/>
                <a:cs typeface="Calibri" panose="020F0502020204030204" pitchFamily="34" charset="0"/>
              </a:rPr>
              <a:t>“I've been landed with a basically a disciplinary investigation to do, which is a serious allegation, that could end up with someone being dismissed. So I've got no help for that, it's literally ‘here's the policy, you familiarize yourself with that, arrange a meeting, do the report on this template and it all needs to be done by this date’. So I'm going to do that because I've been asked to do it and that's my job. But if I get that wrong, that is serious for that person. We need proper trained HR professionals to do disciplinary meetings, not some bloke who was a probation officer and is now an SPO.[…]”</a:t>
            </a:r>
          </a:p>
        </p:txBody>
      </p:sp>
      <p:sp>
        <p:nvSpPr>
          <p:cNvPr id="5" name="Speech Bubble: Rectangle with Corners Rounded 4">
            <a:extLst>
              <a:ext uri="{FF2B5EF4-FFF2-40B4-BE49-F238E27FC236}">
                <a16:creationId xmlns:a16="http://schemas.microsoft.com/office/drawing/2014/main" id="{5016BE8F-8BA7-4FE7-86D1-7E192F4180DD}"/>
              </a:ext>
            </a:extLst>
          </p:cNvPr>
          <p:cNvSpPr/>
          <p:nvPr/>
        </p:nvSpPr>
        <p:spPr>
          <a:xfrm>
            <a:off x="523177" y="862277"/>
            <a:ext cx="5572823" cy="1434586"/>
          </a:xfrm>
          <a:prstGeom prst="wedgeRoundRectCallou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GB">
                <a:latin typeface="Calibri" panose="020F0502020204030204" pitchFamily="34" charset="0"/>
                <a:cs typeface="Calibri" panose="020F0502020204030204" pitchFamily="34" charset="0"/>
              </a:rPr>
              <a:t>“For me the value of that model [SEEDS2] cannot be understated, in terms of the purpose of supervision, the use of observation”</a:t>
            </a:r>
          </a:p>
          <a:p>
            <a:endParaRPr lang="en-GB" sz="1600">
              <a:solidFill>
                <a:schemeClr val="tx1"/>
              </a:solidFill>
            </a:endParaRPr>
          </a:p>
        </p:txBody>
      </p:sp>
      <p:sp>
        <p:nvSpPr>
          <p:cNvPr id="6" name="Speech Bubble: Rectangle with Corners Rounded 5">
            <a:extLst>
              <a:ext uri="{FF2B5EF4-FFF2-40B4-BE49-F238E27FC236}">
                <a16:creationId xmlns:a16="http://schemas.microsoft.com/office/drawing/2014/main" id="{EF13217A-E774-4CF5-92C1-F2BED97E4603}"/>
              </a:ext>
            </a:extLst>
          </p:cNvPr>
          <p:cNvSpPr/>
          <p:nvPr/>
        </p:nvSpPr>
        <p:spPr>
          <a:xfrm>
            <a:off x="357187" y="4505814"/>
            <a:ext cx="5738813" cy="1413108"/>
          </a:xfrm>
          <a:prstGeom prst="wedgeRoundRectCallou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GB">
                <a:solidFill>
                  <a:schemeClr val="tx1"/>
                </a:solidFill>
                <a:latin typeface="Calibri" panose="020F0502020204030204" pitchFamily="34" charset="0"/>
                <a:cs typeface="Calibri" panose="020F0502020204030204" pitchFamily="34" charset="0"/>
              </a:rPr>
              <a:t>It feels like we've gone back to micromanaging staff, and I wonder if that's because what we're not investing is the time and effort to the team to develop their ability, their knowledge, their confidence. </a:t>
            </a:r>
          </a:p>
          <a:p>
            <a:endParaRPr lang="en-GB" sz="1600">
              <a:solidFill>
                <a:schemeClr val="tx1"/>
              </a:solidFill>
            </a:endParaRPr>
          </a:p>
        </p:txBody>
      </p:sp>
      <p:sp>
        <p:nvSpPr>
          <p:cNvPr id="7" name="Speech Bubble: Rectangle with Corners Rounded 6">
            <a:extLst>
              <a:ext uri="{FF2B5EF4-FFF2-40B4-BE49-F238E27FC236}">
                <a16:creationId xmlns:a16="http://schemas.microsoft.com/office/drawing/2014/main" id="{8874BFBF-CBC5-413D-896F-1A66A8CFDBE4}"/>
              </a:ext>
            </a:extLst>
          </p:cNvPr>
          <p:cNvSpPr/>
          <p:nvPr/>
        </p:nvSpPr>
        <p:spPr>
          <a:xfrm>
            <a:off x="357188" y="2626590"/>
            <a:ext cx="5738812" cy="1434586"/>
          </a:xfrm>
          <a:prstGeom prst="wedgeRoundRectCallout">
            <a:avLst/>
          </a:prstGeom>
          <a:solidFill>
            <a:schemeClr val="accent1">
              <a:lumMod val="20000"/>
              <a:lumOff val="80000"/>
            </a:schemeClr>
          </a:solidFill>
        </p:spPr>
        <p:style>
          <a:lnRef idx="1">
            <a:schemeClr val="accent3"/>
          </a:lnRef>
          <a:fillRef idx="2">
            <a:schemeClr val="accent3"/>
          </a:fillRef>
          <a:effectRef idx="1">
            <a:schemeClr val="accent3"/>
          </a:effectRef>
          <a:fontRef idx="minor">
            <a:schemeClr val="dk1"/>
          </a:fontRef>
        </p:style>
        <p:txBody>
          <a:bodyPr rtlCol="0" anchor="ctr"/>
          <a:lstStyle/>
          <a:p>
            <a:r>
              <a:rPr lang="en-GB">
                <a:solidFill>
                  <a:schemeClr val="tx1"/>
                </a:solidFill>
                <a:latin typeface="Calibri" panose="020F0502020204030204" pitchFamily="34" charset="0"/>
                <a:cs typeface="Calibri" panose="020F0502020204030204" pitchFamily="34" charset="0"/>
              </a:rPr>
              <a:t>I think the structured mentoring programme for new officers would be good, new mangers, and then a refresh, if you had a structured programme of training for new managers, because the new managers are often the better ones, to be honest with you.</a:t>
            </a:r>
          </a:p>
        </p:txBody>
      </p:sp>
      <p:sp>
        <p:nvSpPr>
          <p:cNvPr id="8" name="TextBox 7">
            <a:extLst>
              <a:ext uri="{FF2B5EF4-FFF2-40B4-BE49-F238E27FC236}">
                <a16:creationId xmlns:a16="http://schemas.microsoft.com/office/drawing/2014/main" id="{19637C09-DF8C-4CCE-B3D0-FA85FAB97E4B}"/>
              </a:ext>
            </a:extLst>
          </p:cNvPr>
          <p:cNvSpPr txBox="1"/>
          <p:nvPr/>
        </p:nvSpPr>
        <p:spPr>
          <a:xfrm>
            <a:off x="5514975" y="130652"/>
            <a:ext cx="6150237" cy="369332"/>
          </a:xfrm>
          <a:prstGeom prst="rect">
            <a:avLst/>
          </a:prstGeom>
          <a:noFill/>
        </p:spPr>
        <p:txBody>
          <a:bodyPr wrap="square" rtlCol="0">
            <a:spAutoFit/>
          </a:bodyPr>
          <a:lstStyle/>
          <a:p>
            <a:r>
              <a:rPr lang="en-GB" b="1">
                <a:solidFill>
                  <a:srgbClr val="7030A0"/>
                </a:solidFill>
                <a:latin typeface="Calibri" panose="020F0502020204030204" pitchFamily="34" charset="0"/>
                <a:cs typeface="Calibri" panose="020F0502020204030204" pitchFamily="34" charset="0"/>
              </a:rPr>
              <a:t>     </a:t>
            </a:r>
            <a:endParaRPr lang="en-GB" sz="130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67F00B62-D793-4F2A-8C4F-F391E707448E}"/>
              </a:ext>
            </a:extLst>
          </p:cNvPr>
          <p:cNvSpPr txBox="1"/>
          <p:nvPr/>
        </p:nvSpPr>
        <p:spPr>
          <a:xfrm>
            <a:off x="523177" y="112638"/>
            <a:ext cx="9455012" cy="584775"/>
          </a:xfrm>
          <a:prstGeom prst="rect">
            <a:avLst/>
          </a:prstGeom>
          <a:noFill/>
        </p:spPr>
        <p:txBody>
          <a:bodyPr wrap="square" rtlCol="0">
            <a:spAutoFit/>
          </a:bodyPr>
          <a:lstStyle/>
          <a:p>
            <a:r>
              <a:rPr lang="en-GB" sz="3200" b="1">
                <a:solidFill>
                  <a:srgbClr val="7030A0"/>
                </a:solidFill>
                <a:latin typeface="Calibri" panose="020F0502020204030204" pitchFamily="34" charset="0"/>
                <a:cs typeface="Calibri" panose="020F0502020204030204" pitchFamily="34" charset="0"/>
              </a:rPr>
              <a:t>Capability and Development</a:t>
            </a:r>
            <a:endParaRPr lang="en-GB" sz="3200"/>
          </a:p>
        </p:txBody>
      </p:sp>
    </p:spTree>
    <p:extLst>
      <p:ext uri="{BB962C8B-B14F-4D97-AF65-F5344CB8AC3E}">
        <p14:creationId xmlns:p14="http://schemas.microsoft.com/office/powerpoint/2010/main" val="1135058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BE5B95-9A17-48F5-A5A8-C848B822462E}"/>
              </a:ext>
            </a:extLst>
          </p:cNvPr>
          <p:cNvSpPr/>
          <p:nvPr/>
        </p:nvSpPr>
        <p:spPr>
          <a:xfrm>
            <a:off x="536028" y="0"/>
            <a:ext cx="10720551" cy="5878532"/>
          </a:xfrm>
          <a:prstGeom prst="rect">
            <a:avLst/>
          </a:prstGeom>
        </p:spPr>
        <p:txBody>
          <a:bodyPr wrap="square">
            <a:spAutoFit/>
          </a:bodyPr>
          <a:lstStyle/>
          <a:p>
            <a:r>
              <a:rPr lang="en-GB" sz="2400" b="1">
                <a:solidFill>
                  <a:srgbClr val="7030A0"/>
                </a:solidFill>
                <a:latin typeface="Calibri" panose="020F0502020204030204" pitchFamily="34" charset="0"/>
                <a:cs typeface="Calibri" panose="020F0502020204030204" pitchFamily="34" charset="0"/>
              </a:rPr>
              <a:t>Capability and Development Recommendations </a:t>
            </a:r>
          </a:p>
          <a:p>
            <a:pPr marL="285750" indent="-285750">
              <a:buFont typeface="Arial" panose="020B0604020202020204" pitchFamily="34" charset="0"/>
              <a:buChar char="•"/>
            </a:pPr>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The development of SPO </a:t>
            </a:r>
            <a:r>
              <a:rPr lang="en-GB" sz="1600" b="1">
                <a:solidFill>
                  <a:srgbClr val="7030A0"/>
                </a:solidFill>
                <a:latin typeface="Calibri" panose="020F0502020204030204" pitchFamily="34" charset="0"/>
                <a:cs typeface="Calibri" panose="020F0502020204030204" pitchFamily="34" charset="0"/>
              </a:rPr>
              <a:t>Continuous Professional Development </a:t>
            </a:r>
            <a:r>
              <a:rPr lang="en-GB" sz="1600">
                <a:latin typeface="Calibri" panose="020F0502020204030204" pitchFamily="34" charset="0"/>
                <a:cs typeface="Calibri" panose="020F0502020204030204" pitchFamily="34" charset="0"/>
              </a:rPr>
              <a:t>(CPD) role packs and specific </a:t>
            </a:r>
            <a:r>
              <a:rPr lang="en-GB" sz="1600" b="1">
                <a:solidFill>
                  <a:srgbClr val="7030A0"/>
                </a:solidFill>
                <a:latin typeface="Calibri" panose="020F0502020204030204" pitchFamily="34" charset="0"/>
                <a:cs typeface="Calibri" panose="020F0502020204030204" pitchFamily="34" charset="0"/>
              </a:rPr>
              <a:t>CPD on HR</a:t>
            </a:r>
            <a:r>
              <a:rPr lang="en-GB" sz="1600">
                <a:latin typeface="Calibri" panose="020F0502020204030204" pitchFamily="34" charset="0"/>
                <a:cs typeface="Calibri" panose="020F0502020204030204" pitchFamily="34" charset="0"/>
              </a:rPr>
              <a:t>.</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1">
                <a:solidFill>
                  <a:srgbClr val="7030A0"/>
                </a:solidFill>
                <a:latin typeface="Calibri" panose="020F0502020204030204" pitchFamily="34" charset="0"/>
                <a:cs typeface="Calibri" panose="020F0502020204030204" pitchFamily="34" charset="0"/>
              </a:rPr>
              <a:t>Strength based approach </a:t>
            </a:r>
            <a:r>
              <a:rPr lang="en-GB" sz="1600">
                <a:latin typeface="Calibri" panose="020F0502020204030204" pitchFamily="34" charset="0"/>
                <a:cs typeface="Calibri" panose="020F0502020204030204" pitchFamily="34" charset="0"/>
              </a:rPr>
              <a:t>to recruitment of SPOs.</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1">
                <a:solidFill>
                  <a:srgbClr val="7030A0"/>
                </a:solidFill>
                <a:latin typeface="Calibri" panose="020F0502020204030204" pitchFamily="34" charset="0"/>
                <a:cs typeface="Calibri" panose="020F0502020204030204" pitchFamily="34" charset="0"/>
              </a:rPr>
              <a:t>SEEDs learning and development </a:t>
            </a:r>
            <a:r>
              <a:rPr lang="en-GB" sz="1600">
                <a:latin typeface="Calibri" panose="020F0502020204030204" pitchFamily="34" charset="0"/>
                <a:cs typeface="Calibri" panose="020F0502020204030204" pitchFamily="34" charset="0"/>
              </a:rPr>
              <a:t>to support delivery of Reflective Practice Supervision Sessions and enable staff.</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1">
                <a:solidFill>
                  <a:srgbClr val="7030A0"/>
                </a:solidFill>
                <a:latin typeface="Calibri" panose="020F0502020204030204" pitchFamily="34" charset="0"/>
                <a:cs typeface="Calibri" panose="020F0502020204030204" pitchFamily="34" charset="0"/>
              </a:rPr>
              <a:t>First Line Manager Training </a:t>
            </a:r>
            <a:r>
              <a:rPr lang="en-GB" sz="1600">
                <a:latin typeface="Calibri" panose="020F0502020204030204" pitchFamily="34" charset="0"/>
                <a:cs typeface="Calibri" panose="020F0502020204030204" pitchFamily="34" charset="0"/>
              </a:rPr>
              <a:t>for SPOs when they come into the role. Promotion of </a:t>
            </a:r>
            <a:r>
              <a:rPr lang="en-GB" sz="1600" b="1">
                <a:solidFill>
                  <a:srgbClr val="7030A0"/>
                </a:solidFill>
                <a:latin typeface="Calibri" panose="020F0502020204030204" pitchFamily="34" charset="0"/>
                <a:cs typeface="Calibri" panose="020F0502020204030204" pitchFamily="34" charset="0"/>
              </a:rPr>
              <a:t>Aspiring Leaders Programme</a:t>
            </a:r>
            <a:r>
              <a:rPr lang="en-GB" sz="1600">
                <a:solidFill>
                  <a:srgbClr val="7030A0"/>
                </a:solidFill>
                <a:latin typeface="Calibri" panose="020F0502020204030204" pitchFamily="34" charset="0"/>
                <a:cs typeface="Calibri" panose="020F0502020204030204" pitchFamily="34" charset="0"/>
              </a:rPr>
              <a:t>. </a:t>
            </a:r>
            <a:r>
              <a:rPr lang="en-GB" sz="1600" b="1">
                <a:solidFill>
                  <a:srgbClr val="7030A0"/>
                </a:solidFill>
                <a:latin typeface="Calibri" panose="020F0502020204030204" pitchFamily="34" charset="0"/>
                <a:cs typeface="Calibri" panose="020F0502020204030204" pitchFamily="34" charset="0"/>
              </a:rPr>
              <a:t>The Leadership Journey</a:t>
            </a:r>
            <a:r>
              <a:rPr lang="en-GB" sz="1600">
                <a:solidFill>
                  <a:srgbClr val="7030A0"/>
                </a:solidFill>
                <a:latin typeface="Calibri" panose="020F0502020204030204" pitchFamily="34" charset="0"/>
                <a:cs typeface="Calibri" panose="020F0502020204030204" pitchFamily="34" charset="0"/>
              </a:rPr>
              <a:t>, </a:t>
            </a:r>
            <a:r>
              <a:rPr lang="en-GB" sz="1600">
                <a:latin typeface="Calibri" panose="020F0502020204030204" pitchFamily="34" charset="0"/>
                <a:cs typeface="Calibri" panose="020F0502020204030204" pitchFamily="34" charset="0"/>
              </a:rPr>
              <a:t>a new training initiative with online content and peer-to-peer learning.</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Communities of Practice Framework, this would aim to </a:t>
            </a:r>
            <a:r>
              <a:rPr lang="en-GB" sz="1600" b="1">
                <a:solidFill>
                  <a:srgbClr val="7030A0"/>
                </a:solidFill>
                <a:latin typeface="Calibri" panose="020F0502020204030204" pitchFamily="34" charset="0"/>
                <a:cs typeface="Calibri" panose="020F0502020204030204" pitchFamily="34" charset="0"/>
              </a:rPr>
              <a:t>promote peer-to-peer learning and support for SPOs </a:t>
            </a:r>
            <a:r>
              <a:rPr lang="en-GB" sz="1600">
                <a:latin typeface="Calibri" panose="020F0502020204030204" pitchFamily="34" charset="0"/>
                <a:cs typeface="Calibri" panose="020F0502020204030204" pitchFamily="34" charset="0"/>
              </a:rPr>
              <a:t>allowing regular meetings to share experiences, knowledge and reflect on ideas or problems.</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Review of </a:t>
            </a:r>
            <a:r>
              <a:rPr lang="en-GB" sz="1600" b="1">
                <a:solidFill>
                  <a:srgbClr val="7030A0"/>
                </a:solidFill>
                <a:latin typeface="Calibri" panose="020F0502020204030204" pitchFamily="34" charset="0"/>
                <a:cs typeface="Calibri" panose="020F0502020204030204" pitchFamily="34" charset="0"/>
              </a:rPr>
              <a:t>Greater Manchester Talent Scheme</a:t>
            </a:r>
            <a:r>
              <a:rPr lang="en-GB" sz="1600">
                <a:solidFill>
                  <a:srgbClr val="7030A0"/>
                </a:solidFill>
                <a:latin typeface="Calibri" panose="020F0502020204030204" pitchFamily="34" charset="0"/>
                <a:cs typeface="Calibri" panose="020F0502020204030204" pitchFamily="34" charset="0"/>
              </a:rPr>
              <a:t>, </a:t>
            </a:r>
            <a:r>
              <a:rPr lang="en-GB" sz="1600">
                <a:latin typeface="Calibri" panose="020F0502020204030204" pitchFamily="34" charset="0"/>
                <a:cs typeface="Calibri" panose="020F0502020204030204" pitchFamily="34" charset="0"/>
              </a:rPr>
              <a:t> this has been developed and implemented within Greater Manchester to enable CPD for SPOs and Probation Practitioners. The recommendation is for PWP to monitor the progress of this programme to consider if it could be implemented in other regions.</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Review of </a:t>
            </a:r>
            <a:r>
              <a:rPr lang="en-GB" sz="1600" b="1" err="1">
                <a:solidFill>
                  <a:srgbClr val="7030A0"/>
                </a:solidFill>
                <a:latin typeface="Calibri" panose="020F0502020204030204" pitchFamily="34" charset="0"/>
                <a:cs typeface="Calibri" panose="020F0502020204030204" pitchFamily="34" charset="0"/>
              </a:rPr>
              <a:t>PQiP</a:t>
            </a:r>
            <a:r>
              <a:rPr lang="en-GB" sz="1600" b="1">
                <a:solidFill>
                  <a:srgbClr val="7030A0"/>
                </a:solidFill>
                <a:latin typeface="Calibri" panose="020F0502020204030204" pitchFamily="34" charset="0"/>
                <a:cs typeface="Calibri" panose="020F0502020204030204" pitchFamily="34" charset="0"/>
              </a:rPr>
              <a:t> Training </a:t>
            </a:r>
            <a:r>
              <a:rPr lang="en-GB" sz="1600">
                <a:latin typeface="Calibri" panose="020F0502020204030204" pitchFamily="34" charset="0"/>
                <a:cs typeface="Calibri" panose="020F0502020204030204" pitchFamily="34" charset="0"/>
              </a:rPr>
              <a:t>Programme.</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b="1">
                <a:solidFill>
                  <a:srgbClr val="7030A0"/>
                </a:solidFill>
                <a:latin typeface="Calibri" panose="020F0502020204030204" pitchFamily="34" charset="0"/>
                <a:cs typeface="Calibri" panose="020F0502020204030204" pitchFamily="34" charset="0"/>
              </a:rPr>
              <a:t>Professional Registration </a:t>
            </a:r>
            <a:r>
              <a:rPr lang="en-GB" sz="1600">
                <a:latin typeface="Calibri" panose="020F0502020204030204" pitchFamily="34" charset="0"/>
                <a:cs typeface="Calibri" panose="020F0502020204030204" pitchFamily="34" charset="0"/>
              </a:rPr>
              <a:t>to empower PP and move the responsibility of CPD to an individual employee. </a:t>
            </a:r>
          </a:p>
          <a:p>
            <a:endParaRPr lang="en-GB" sz="16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600">
                <a:latin typeface="Calibri" panose="020F0502020204030204" pitchFamily="34" charset="0"/>
                <a:cs typeface="Calibri" panose="020F0502020204030204" pitchFamily="34" charset="0"/>
              </a:rPr>
              <a:t>Further </a:t>
            </a:r>
            <a:r>
              <a:rPr lang="en-GB" sz="1600" b="1">
                <a:solidFill>
                  <a:srgbClr val="7030A0"/>
                </a:solidFill>
                <a:latin typeface="Calibri" panose="020F0502020204030204" pitchFamily="34" charset="0"/>
                <a:cs typeface="Calibri" panose="020F0502020204030204" pitchFamily="34" charset="0"/>
              </a:rPr>
              <a:t>promotion of the PSO </a:t>
            </a:r>
            <a:r>
              <a:rPr lang="en-GB" sz="1600">
                <a:latin typeface="Calibri" panose="020F0502020204030204" pitchFamily="34" charset="0"/>
                <a:cs typeface="Calibri" panose="020F0502020204030204" pitchFamily="34" charset="0"/>
              </a:rPr>
              <a:t>Pathway</a:t>
            </a:r>
          </a:p>
        </p:txBody>
      </p:sp>
      <p:pic>
        <p:nvPicPr>
          <p:cNvPr id="5" name="Picture 4">
            <a:extLst>
              <a:ext uri="{FF2B5EF4-FFF2-40B4-BE49-F238E27FC236}">
                <a16:creationId xmlns:a16="http://schemas.microsoft.com/office/drawing/2014/main" id="{A04C5FD0-2438-40BB-B5A7-8E2E423FF432}"/>
              </a:ext>
            </a:extLst>
          </p:cNvPr>
          <p:cNvPicPr>
            <a:picLocks noChangeAspect="1"/>
          </p:cNvPicPr>
          <p:nvPr/>
        </p:nvPicPr>
        <p:blipFill>
          <a:blip r:embed="rId3"/>
          <a:stretch>
            <a:fillRect/>
          </a:stretch>
        </p:blipFill>
        <p:spPr>
          <a:xfrm>
            <a:off x="6686654" y="0"/>
            <a:ext cx="583324" cy="583324"/>
          </a:xfrm>
          <a:prstGeom prst="rect">
            <a:avLst/>
          </a:prstGeom>
          <a:solidFill>
            <a:schemeClr val="bg1"/>
          </a:solidFill>
          <a:ln>
            <a:solidFill>
              <a:schemeClr val="bg1"/>
            </a:solidFill>
          </a:ln>
        </p:spPr>
      </p:pic>
    </p:spTree>
    <p:extLst>
      <p:ext uri="{BB962C8B-B14F-4D97-AF65-F5344CB8AC3E}">
        <p14:creationId xmlns:p14="http://schemas.microsoft.com/office/powerpoint/2010/main" val="177870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Rectangle with Corners Rounded 4">
            <a:extLst>
              <a:ext uri="{FF2B5EF4-FFF2-40B4-BE49-F238E27FC236}">
                <a16:creationId xmlns:a16="http://schemas.microsoft.com/office/drawing/2014/main" id="{D16FF73B-9891-4883-849A-6E9996B94CB7}"/>
              </a:ext>
            </a:extLst>
          </p:cNvPr>
          <p:cNvSpPr/>
          <p:nvPr/>
        </p:nvSpPr>
        <p:spPr>
          <a:xfrm>
            <a:off x="201125" y="1048406"/>
            <a:ext cx="6167591" cy="2714645"/>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“The other thing is the amount of information we get sent. […] There seems to be so many different strands of communication that […] sometimes I don't even know where it's come from. [...] there seems to be a massive information overload. Sometimes I dread turning on the computer just to see how many new emails I've got, not from the team but from external, that I have to work out then, what do I do with them, and how much do I need to push these things as well? Is it a national guidance, is at a local guide? What is it?”</a:t>
            </a:r>
          </a:p>
        </p:txBody>
      </p:sp>
      <p:sp>
        <p:nvSpPr>
          <p:cNvPr id="7" name="Speech Bubble: Rectangle with Corners Rounded 6">
            <a:extLst>
              <a:ext uri="{FF2B5EF4-FFF2-40B4-BE49-F238E27FC236}">
                <a16:creationId xmlns:a16="http://schemas.microsoft.com/office/drawing/2014/main" id="{752036F5-4D17-442B-9516-825191F7DB1A}"/>
              </a:ext>
            </a:extLst>
          </p:cNvPr>
          <p:cNvSpPr/>
          <p:nvPr/>
        </p:nvSpPr>
        <p:spPr>
          <a:xfrm>
            <a:off x="235145" y="4258627"/>
            <a:ext cx="5860855" cy="1663262"/>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“Everything that's come with reform and unification, that’s presented so many challenges, particularly around allocations, we’re a new PDU with a new management team. […] That assimilation of cultures from legacy teams as well, I think it is definitely a challenge.“</a:t>
            </a:r>
          </a:p>
        </p:txBody>
      </p:sp>
      <p:sp>
        <p:nvSpPr>
          <p:cNvPr id="8" name="Speech Bubble: Rectangle with Corners Rounded 7">
            <a:extLst>
              <a:ext uri="{FF2B5EF4-FFF2-40B4-BE49-F238E27FC236}">
                <a16:creationId xmlns:a16="http://schemas.microsoft.com/office/drawing/2014/main" id="{A1B7545E-4211-42E2-92EF-098832148B82}"/>
              </a:ext>
            </a:extLst>
          </p:cNvPr>
          <p:cNvSpPr/>
          <p:nvPr/>
        </p:nvSpPr>
        <p:spPr>
          <a:xfrm>
            <a:off x="6511159" y="2879481"/>
            <a:ext cx="4848683" cy="2764573"/>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“The amount of new processes like, ‘here's a new enforcement process, we’ll tell you about it the day before. Just it roll out to your staff’ and we haven't even had time to absorb it, […] don't have the time to fully read it and understand it. And then we're expect to implement that the next day.”</a:t>
            </a:r>
          </a:p>
        </p:txBody>
      </p:sp>
      <p:sp>
        <p:nvSpPr>
          <p:cNvPr id="9" name="Speech Bubble: Rectangle with Corners Rounded 8">
            <a:extLst>
              <a:ext uri="{FF2B5EF4-FFF2-40B4-BE49-F238E27FC236}">
                <a16:creationId xmlns:a16="http://schemas.microsoft.com/office/drawing/2014/main" id="{A0CEC4AD-62AA-431F-9C68-5E10515CE0BA}"/>
              </a:ext>
            </a:extLst>
          </p:cNvPr>
          <p:cNvSpPr/>
          <p:nvPr/>
        </p:nvSpPr>
        <p:spPr>
          <a:xfrm>
            <a:off x="6960987" y="125573"/>
            <a:ext cx="4848683" cy="2328869"/>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“Absolutely I can see some benefits and the reasons why it might have been introduced, […] but all of a sudden, we're told, ‘right, you need to do that’. Well, OK, but how are you creating the space to make that possible, in any way. “</a:t>
            </a:r>
          </a:p>
        </p:txBody>
      </p:sp>
      <p:sp>
        <p:nvSpPr>
          <p:cNvPr id="2" name="TextBox 1">
            <a:extLst>
              <a:ext uri="{FF2B5EF4-FFF2-40B4-BE49-F238E27FC236}">
                <a16:creationId xmlns:a16="http://schemas.microsoft.com/office/drawing/2014/main" id="{8F338D41-AC62-4980-8CEE-C31F1756DB48}"/>
              </a:ext>
            </a:extLst>
          </p:cNvPr>
          <p:cNvSpPr txBox="1"/>
          <p:nvPr/>
        </p:nvSpPr>
        <p:spPr>
          <a:xfrm>
            <a:off x="235145" y="320842"/>
            <a:ext cx="7304644" cy="584775"/>
          </a:xfrm>
          <a:prstGeom prst="rect">
            <a:avLst/>
          </a:prstGeom>
          <a:noFill/>
        </p:spPr>
        <p:txBody>
          <a:bodyPr wrap="square" rtlCol="0">
            <a:spAutoFit/>
          </a:bodyPr>
          <a:lstStyle/>
          <a:p>
            <a:r>
              <a:rPr lang="en-GB" sz="3200" b="1">
                <a:solidFill>
                  <a:srgbClr val="7030A0"/>
                </a:solidFill>
                <a:latin typeface="Calibri" panose="020F0502020204030204" pitchFamily="34" charset="0"/>
                <a:cs typeface="Calibri" panose="020F0502020204030204" pitchFamily="34" charset="0"/>
              </a:rPr>
              <a:t>Change Implementation and Culture</a:t>
            </a:r>
            <a:endParaRPr lang="en-GB" sz="3200"/>
          </a:p>
        </p:txBody>
      </p:sp>
    </p:spTree>
    <p:extLst>
      <p:ext uri="{BB962C8B-B14F-4D97-AF65-F5344CB8AC3E}">
        <p14:creationId xmlns:p14="http://schemas.microsoft.com/office/powerpoint/2010/main" val="23395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BE4DD7-418B-4E74-AA53-4DAE16ABC8C7}"/>
              </a:ext>
            </a:extLst>
          </p:cNvPr>
          <p:cNvSpPr/>
          <p:nvPr/>
        </p:nvSpPr>
        <p:spPr>
          <a:xfrm>
            <a:off x="441435" y="362607"/>
            <a:ext cx="11398468" cy="4585871"/>
          </a:xfrm>
          <a:prstGeom prst="rect">
            <a:avLst/>
          </a:prstGeom>
        </p:spPr>
        <p:txBody>
          <a:bodyPr wrap="square">
            <a:spAutoFit/>
          </a:bodyPr>
          <a:lstStyle/>
          <a:p>
            <a:r>
              <a:rPr lang="en-GB" sz="2800" b="1">
                <a:solidFill>
                  <a:srgbClr val="7030A0"/>
                </a:solidFill>
                <a:latin typeface="Calibri" panose="020F0502020204030204" pitchFamily="34" charset="0"/>
                <a:cs typeface="Calibri" panose="020F0502020204030204" pitchFamily="34" charset="0"/>
              </a:rPr>
              <a:t>Change Implementation and Culture Recommendations </a:t>
            </a:r>
            <a:endParaRPr lang="en-GB" sz="2800">
              <a:solidFill>
                <a:srgbClr val="7030A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GB" sz="2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A </a:t>
            </a:r>
            <a:r>
              <a:rPr lang="en-GB" sz="2400" b="1">
                <a:solidFill>
                  <a:srgbClr val="7030A0"/>
                </a:solidFill>
                <a:latin typeface="Calibri" panose="020F0502020204030204" pitchFamily="34" charset="0"/>
                <a:cs typeface="Calibri" panose="020F0502020204030204" pitchFamily="34" charset="0"/>
              </a:rPr>
              <a:t>review of the Touch Point Model </a:t>
            </a:r>
            <a:r>
              <a:rPr lang="en-GB" sz="2400">
                <a:latin typeface="Calibri" panose="020F0502020204030204" pitchFamily="34" charset="0"/>
                <a:cs typeface="Calibri" panose="020F0502020204030204" pitchFamily="34" charset="0"/>
              </a:rPr>
              <a:t>to ensure it is reflective of the work we do post unification. </a:t>
            </a:r>
          </a:p>
          <a:p>
            <a:endParaRPr lang="en-GB" sz="2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b="1">
                <a:solidFill>
                  <a:srgbClr val="7030A0"/>
                </a:solidFill>
                <a:latin typeface="Calibri" panose="020F0502020204030204" pitchFamily="34" charset="0"/>
                <a:cs typeface="Calibri" panose="020F0502020204030204" pitchFamily="34" charset="0"/>
              </a:rPr>
              <a:t>Human Factors Pilot</a:t>
            </a:r>
            <a:r>
              <a:rPr lang="en-GB" sz="2400">
                <a:latin typeface="Calibri" panose="020F0502020204030204" pitchFamily="34" charset="0"/>
                <a:cs typeface="Calibri" panose="020F0502020204030204" pitchFamily="34" charset="0"/>
              </a:rPr>
              <a:t>, this has been implemented in some prisons and the Youth Custody Service allowing for </a:t>
            </a:r>
            <a:r>
              <a:rPr lang="en-GB" sz="2400" b="1">
                <a:solidFill>
                  <a:srgbClr val="7030A0"/>
                </a:solidFill>
                <a:latin typeface="Calibri" panose="020F0502020204030204" pitchFamily="34" charset="0"/>
                <a:cs typeface="Calibri" panose="020F0502020204030204" pitchFamily="34" charset="0"/>
              </a:rPr>
              <a:t>checklists, structured communications</a:t>
            </a:r>
            <a:r>
              <a:rPr lang="en-GB" sz="2400">
                <a:latin typeface="Calibri" panose="020F0502020204030204" pitchFamily="34" charset="0"/>
                <a:cs typeface="Calibri" panose="020F0502020204030204" pitchFamily="34" charset="0"/>
              </a:rPr>
              <a:t> and teams having </a:t>
            </a:r>
            <a:r>
              <a:rPr lang="en-GB" sz="2400" b="1">
                <a:solidFill>
                  <a:srgbClr val="7030A0"/>
                </a:solidFill>
                <a:latin typeface="Calibri" panose="020F0502020204030204" pitchFamily="34" charset="0"/>
                <a:cs typeface="Calibri" panose="020F0502020204030204" pitchFamily="34" charset="0"/>
              </a:rPr>
              <a:t>open conversations </a:t>
            </a:r>
            <a:r>
              <a:rPr lang="en-GB" sz="2400">
                <a:latin typeface="Calibri" panose="020F0502020204030204" pitchFamily="34" charset="0"/>
                <a:cs typeface="Calibri" panose="020F0502020204030204" pitchFamily="34" charset="0"/>
              </a:rPr>
              <a:t>about what is achievable.</a:t>
            </a:r>
          </a:p>
          <a:p>
            <a:pPr marL="285750" indent="-285750">
              <a:buFont typeface="Arial" panose="020B0604020202020204" pitchFamily="34" charset="0"/>
              <a:buChar char="•"/>
            </a:pPr>
            <a:endParaRPr lang="en-GB" sz="2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To </a:t>
            </a:r>
            <a:r>
              <a:rPr lang="en-GB" sz="2400" b="1">
                <a:solidFill>
                  <a:srgbClr val="7030A0"/>
                </a:solidFill>
                <a:latin typeface="Calibri" panose="020F0502020204030204" pitchFamily="34" charset="0"/>
                <a:cs typeface="Calibri" panose="020F0502020204030204" pitchFamily="34" charset="0"/>
              </a:rPr>
              <a:t>improve the impact of change</a:t>
            </a:r>
            <a:r>
              <a:rPr lang="en-GB" sz="2400">
                <a:latin typeface="Calibri" panose="020F0502020204030204" pitchFamily="34" charset="0"/>
                <a:cs typeface="Calibri" panose="020F0502020204030204" pitchFamily="34" charset="0"/>
              </a:rPr>
              <a:t> within HMPPS</a:t>
            </a:r>
          </a:p>
          <a:p>
            <a:endParaRPr lang="en-GB" sz="24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400">
                <a:latin typeface="Calibri" panose="020F0502020204030204" pitchFamily="34" charset="0"/>
                <a:cs typeface="Calibri" panose="020F0502020204030204" pitchFamily="34" charset="0"/>
              </a:rPr>
              <a:t>Promotion of </a:t>
            </a:r>
            <a:r>
              <a:rPr lang="en-GB" sz="2400" b="1">
                <a:solidFill>
                  <a:srgbClr val="7030A0"/>
                </a:solidFill>
                <a:latin typeface="Calibri" panose="020F0502020204030204" pitchFamily="34" charset="0"/>
                <a:cs typeface="Calibri" panose="020F0502020204030204" pitchFamily="34" charset="0"/>
              </a:rPr>
              <a:t>Reflective Sessions </a:t>
            </a:r>
            <a:r>
              <a:rPr lang="en-GB" sz="2400">
                <a:latin typeface="Calibri" panose="020F0502020204030204" pitchFamily="34" charset="0"/>
                <a:cs typeface="Calibri" panose="020F0502020204030204" pitchFamily="34" charset="0"/>
              </a:rPr>
              <a:t>through PAM Assist employee support. </a:t>
            </a:r>
          </a:p>
        </p:txBody>
      </p:sp>
      <p:pic>
        <p:nvPicPr>
          <p:cNvPr id="5" name="Graphic 4" descr="Cheers">
            <a:extLst>
              <a:ext uri="{FF2B5EF4-FFF2-40B4-BE49-F238E27FC236}">
                <a16:creationId xmlns:a16="http://schemas.microsoft.com/office/drawing/2014/main" id="{1F72FE02-A83A-44D7-957A-0AAB2971CC1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827546" y="362606"/>
            <a:ext cx="568701" cy="568701"/>
          </a:xfrm>
          <a:prstGeom prst="rect">
            <a:avLst/>
          </a:prstGeom>
        </p:spPr>
      </p:pic>
    </p:spTree>
    <p:extLst>
      <p:ext uri="{BB962C8B-B14F-4D97-AF65-F5344CB8AC3E}">
        <p14:creationId xmlns:p14="http://schemas.microsoft.com/office/powerpoint/2010/main" val="15833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a:extLst>
              <a:ext uri="{FF2B5EF4-FFF2-40B4-BE49-F238E27FC236}">
                <a16:creationId xmlns:a16="http://schemas.microsoft.com/office/drawing/2014/main" id="{E5405FF7-7B98-4A69-B24F-AE0C3B5DD19B}"/>
              </a:ext>
            </a:extLst>
          </p:cNvPr>
          <p:cNvSpPr/>
          <p:nvPr/>
        </p:nvSpPr>
        <p:spPr>
          <a:xfrm>
            <a:off x="1436915" y="1668236"/>
            <a:ext cx="9644742" cy="957943"/>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a:t>Recommendations</a:t>
            </a:r>
          </a:p>
        </p:txBody>
      </p:sp>
      <p:sp>
        <p:nvSpPr>
          <p:cNvPr id="8" name="Arrow: Down 7">
            <a:extLst>
              <a:ext uri="{FF2B5EF4-FFF2-40B4-BE49-F238E27FC236}">
                <a16:creationId xmlns:a16="http://schemas.microsoft.com/office/drawing/2014/main" id="{38D524BE-E809-470C-BD35-69DBCBBD8C47}"/>
              </a:ext>
            </a:extLst>
          </p:cNvPr>
          <p:cNvSpPr/>
          <p:nvPr/>
        </p:nvSpPr>
        <p:spPr>
          <a:xfrm>
            <a:off x="1736077" y="2826389"/>
            <a:ext cx="684940" cy="91946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Flowchart: Alternate Process 12">
            <a:extLst>
              <a:ext uri="{FF2B5EF4-FFF2-40B4-BE49-F238E27FC236}">
                <a16:creationId xmlns:a16="http://schemas.microsoft.com/office/drawing/2014/main" id="{EB41E040-C4FB-4679-9673-88220521D047}"/>
              </a:ext>
            </a:extLst>
          </p:cNvPr>
          <p:cNvSpPr/>
          <p:nvPr/>
        </p:nvSpPr>
        <p:spPr>
          <a:xfrm>
            <a:off x="8523513" y="4052131"/>
            <a:ext cx="3287486" cy="797378"/>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Managerial Role Review Team</a:t>
            </a:r>
          </a:p>
        </p:txBody>
      </p:sp>
      <p:sp>
        <p:nvSpPr>
          <p:cNvPr id="14" name="Flowchart: Alternate Process 13">
            <a:extLst>
              <a:ext uri="{FF2B5EF4-FFF2-40B4-BE49-F238E27FC236}">
                <a16:creationId xmlns:a16="http://schemas.microsoft.com/office/drawing/2014/main" id="{FC88CC61-C79C-4D9C-9824-A8B4EB4C3C26}"/>
              </a:ext>
            </a:extLst>
          </p:cNvPr>
          <p:cNvSpPr/>
          <p:nvPr/>
        </p:nvSpPr>
        <p:spPr>
          <a:xfrm>
            <a:off x="4452256" y="4033138"/>
            <a:ext cx="3287486" cy="797378"/>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Other workstreams within PWP</a:t>
            </a:r>
          </a:p>
        </p:txBody>
      </p:sp>
      <p:sp>
        <p:nvSpPr>
          <p:cNvPr id="15" name="Flowchart: Alternate Process 14">
            <a:extLst>
              <a:ext uri="{FF2B5EF4-FFF2-40B4-BE49-F238E27FC236}">
                <a16:creationId xmlns:a16="http://schemas.microsoft.com/office/drawing/2014/main" id="{02489D30-FFFE-4DFE-9C9F-5A18CEC6D948}"/>
              </a:ext>
            </a:extLst>
          </p:cNvPr>
          <p:cNvSpPr/>
          <p:nvPr/>
        </p:nvSpPr>
        <p:spPr>
          <a:xfrm>
            <a:off x="380999" y="4011379"/>
            <a:ext cx="3287486" cy="797379"/>
          </a:xfrm>
          <a:prstGeom prst="flowChartAlternateProcess">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t>Wider HMPPS Functions &amp; MOJ</a:t>
            </a:r>
          </a:p>
        </p:txBody>
      </p:sp>
      <p:pic>
        <p:nvPicPr>
          <p:cNvPr id="16" name="Picture 15">
            <a:extLst>
              <a:ext uri="{FF2B5EF4-FFF2-40B4-BE49-F238E27FC236}">
                <a16:creationId xmlns:a16="http://schemas.microsoft.com/office/drawing/2014/main" id="{78346C61-AA54-471E-81B9-7472EF88C720}"/>
              </a:ext>
            </a:extLst>
          </p:cNvPr>
          <p:cNvPicPr>
            <a:picLocks noChangeAspect="1"/>
          </p:cNvPicPr>
          <p:nvPr/>
        </p:nvPicPr>
        <p:blipFill>
          <a:blip r:embed="rId3"/>
          <a:stretch>
            <a:fillRect/>
          </a:stretch>
        </p:blipFill>
        <p:spPr>
          <a:xfrm>
            <a:off x="9770982" y="2826389"/>
            <a:ext cx="792549" cy="975445"/>
          </a:xfrm>
          <a:prstGeom prst="rect">
            <a:avLst/>
          </a:prstGeom>
        </p:spPr>
      </p:pic>
      <p:pic>
        <p:nvPicPr>
          <p:cNvPr id="17" name="Picture 16">
            <a:extLst>
              <a:ext uri="{FF2B5EF4-FFF2-40B4-BE49-F238E27FC236}">
                <a16:creationId xmlns:a16="http://schemas.microsoft.com/office/drawing/2014/main" id="{3ECE4603-20D0-4D50-B896-0E1B6593E459}"/>
              </a:ext>
            </a:extLst>
          </p:cNvPr>
          <p:cNvPicPr>
            <a:picLocks noChangeAspect="1"/>
          </p:cNvPicPr>
          <p:nvPr/>
        </p:nvPicPr>
        <p:blipFill>
          <a:blip r:embed="rId3"/>
          <a:stretch>
            <a:fillRect/>
          </a:stretch>
        </p:blipFill>
        <p:spPr>
          <a:xfrm>
            <a:off x="5699725" y="2770412"/>
            <a:ext cx="792549" cy="975445"/>
          </a:xfrm>
          <a:prstGeom prst="rect">
            <a:avLst/>
          </a:prstGeom>
        </p:spPr>
      </p:pic>
      <p:sp>
        <p:nvSpPr>
          <p:cNvPr id="18" name="TextBox 17">
            <a:extLst>
              <a:ext uri="{FF2B5EF4-FFF2-40B4-BE49-F238E27FC236}">
                <a16:creationId xmlns:a16="http://schemas.microsoft.com/office/drawing/2014/main" id="{D9C8D351-77C0-491C-AD0C-90536C748167}"/>
              </a:ext>
            </a:extLst>
          </p:cNvPr>
          <p:cNvSpPr txBox="1"/>
          <p:nvPr/>
        </p:nvSpPr>
        <p:spPr>
          <a:xfrm>
            <a:off x="381000" y="370115"/>
            <a:ext cx="11430000" cy="954107"/>
          </a:xfrm>
          <a:prstGeom prst="rect">
            <a:avLst/>
          </a:prstGeom>
          <a:noFill/>
        </p:spPr>
        <p:txBody>
          <a:bodyPr wrap="square" rtlCol="0">
            <a:spAutoFit/>
          </a:bodyPr>
          <a:lstStyle/>
          <a:p>
            <a:pPr algn="ctr"/>
            <a:r>
              <a:rPr lang="en-GB" sz="2800" b="1">
                <a:solidFill>
                  <a:srgbClr val="7030A0"/>
                </a:solidFill>
                <a:latin typeface="Calibri" panose="020F0502020204030204" pitchFamily="34" charset="0"/>
                <a:cs typeface="Calibri" panose="020F0502020204030204" pitchFamily="34" charset="0"/>
              </a:rPr>
              <a:t>Probation Workforce Programme to implement key recommendations and monitor the wider recommendations. </a:t>
            </a:r>
          </a:p>
        </p:txBody>
      </p:sp>
    </p:spTree>
    <p:extLst>
      <p:ext uri="{BB962C8B-B14F-4D97-AF65-F5344CB8AC3E}">
        <p14:creationId xmlns:p14="http://schemas.microsoft.com/office/powerpoint/2010/main" val="1969120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D2BD3-33E3-480D-8D51-B8D0300C4CD0}"/>
              </a:ext>
            </a:extLst>
          </p:cNvPr>
          <p:cNvSpPr/>
          <p:nvPr/>
        </p:nvSpPr>
        <p:spPr>
          <a:xfrm>
            <a:off x="64170" y="142875"/>
            <a:ext cx="11582397" cy="4832092"/>
          </a:xfrm>
          <a:prstGeom prst="rect">
            <a:avLst/>
          </a:prstGeom>
        </p:spPr>
        <p:txBody>
          <a:bodyPr wrap="square">
            <a:spAutoFit/>
          </a:bodyPr>
          <a:lstStyle/>
          <a:p>
            <a:r>
              <a:rPr lang="en-GB" sz="2800" b="1">
                <a:solidFill>
                  <a:srgbClr val="7030A0"/>
                </a:solidFill>
                <a:latin typeface="Calibri" panose="020F0502020204030204" pitchFamily="34" charset="0"/>
                <a:cs typeface="Calibri" panose="020F0502020204030204" pitchFamily="34" charset="0"/>
              </a:rPr>
              <a:t>Next Steps </a:t>
            </a:r>
          </a:p>
          <a:p>
            <a:endParaRPr lang="en-GB" sz="2000" b="1">
              <a:solidFill>
                <a:srgbClr val="7030A0"/>
              </a:solidFill>
              <a:latin typeface="Calibri" panose="020F0502020204030204" pitchFamily="34" charset="0"/>
              <a:cs typeface="Calibri" panose="020F0502020204030204" pitchFamily="34" charset="0"/>
            </a:endParaRPr>
          </a:p>
          <a:p>
            <a:r>
              <a:rPr lang="en-GB" sz="2000">
                <a:latin typeface="Calibri" panose="020F0502020204030204" pitchFamily="34" charset="0"/>
                <a:cs typeface="Calibri" panose="020F0502020204030204" pitchFamily="34" charset="0"/>
              </a:rPr>
              <a:t>The recommendations have been approved and are now in the implementation phase. </a:t>
            </a:r>
            <a:r>
              <a:rPr lang="en-GB" sz="2000" b="1">
                <a:solidFill>
                  <a:srgbClr val="7030A0"/>
                </a:solidFill>
                <a:latin typeface="Calibri" panose="020F0502020204030204" pitchFamily="34" charset="0"/>
                <a:cs typeface="Calibri" panose="020F0502020204030204" pitchFamily="34" charset="0"/>
              </a:rPr>
              <a:t>SPOs and their teams should begin to see improvements during the third and forth quarters of 2022. </a:t>
            </a:r>
          </a:p>
          <a:p>
            <a:endParaRPr lang="en-GB" sz="2000">
              <a:latin typeface="Calibri" panose="020F0502020204030204" pitchFamily="34" charset="0"/>
              <a:cs typeface="Calibri" panose="020F0502020204030204" pitchFamily="34" charset="0"/>
            </a:endParaRPr>
          </a:p>
          <a:p>
            <a:r>
              <a:rPr lang="en-GB" sz="2000" b="1">
                <a:solidFill>
                  <a:srgbClr val="7030A0"/>
                </a:solidFill>
                <a:latin typeface="Calibri" panose="020F0502020204030204" pitchFamily="34" charset="0"/>
                <a:cs typeface="Calibri" panose="020F0502020204030204" pitchFamily="34" charset="0"/>
              </a:rPr>
              <a:t>June 2022 to December 2022:</a:t>
            </a: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SPO Case Administrators to be appointed and a review of the benefits to commence in September 2022.</a:t>
            </a: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The SPO role to go through the Job Evaluation Scheme.</a:t>
            </a: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A review of the Touch Point Model (to be completed by EPSIG) with support from the MRR team.</a:t>
            </a: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A review of the Learner Support Model. </a:t>
            </a:r>
          </a:p>
          <a:p>
            <a:endParaRPr lang="en-GB" sz="2000">
              <a:latin typeface="Calibri" panose="020F0502020204030204" pitchFamily="34" charset="0"/>
              <a:cs typeface="Calibri" panose="020F0502020204030204" pitchFamily="34" charset="0"/>
            </a:endParaRPr>
          </a:p>
          <a:p>
            <a:r>
              <a:rPr lang="en-GB" sz="2000" b="1">
                <a:solidFill>
                  <a:srgbClr val="7030A0"/>
                </a:solidFill>
                <a:latin typeface="Calibri" panose="020F0502020204030204" pitchFamily="34" charset="0"/>
                <a:cs typeface="Calibri" panose="020F0502020204030204" pitchFamily="34" charset="0"/>
              </a:rPr>
              <a:t>Future Steps:</a:t>
            </a:r>
          </a:p>
          <a:p>
            <a:pPr marL="171450" indent="-171450">
              <a:buFont typeface="Arial" panose="020B0604020202020204" pitchFamily="34" charset="0"/>
              <a:buChar char="•"/>
            </a:pPr>
            <a:r>
              <a:rPr lang="en-GB" sz="2000">
                <a:latin typeface="Calibri" panose="020F0502020204030204" pitchFamily="34" charset="0"/>
                <a:cs typeface="Calibri" panose="020F0502020204030204" pitchFamily="34" charset="0"/>
              </a:rPr>
              <a:t>A review of the Business Manager Role</a:t>
            </a:r>
          </a:p>
          <a:p>
            <a:pPr marL="171450" indent="-171450">
              <a:buFont typeface="Arial" panose="020B0604020202020204" pitchFamily="34" charset="0"/>
              <a:buChar char="•"/>
            </a:pPr>
            <a:r>
              <a:rPr lang="en-GB" sz="2000">
                <a:latin typeface="Calibri" panose="020F0502020204030204" pitchFamily="34" charset="0"/>
                <a:cs typeface="Calibri" panose="020F0502020204030204" pitchFamily="34" charset="0"/>
              </a:rPr>
              <a:t>A review of SPOs working in other areas, including Prisons and Interventions. </a:t>
            </a:r>
          </a:p>
          <a:p>
            <a:pPr marL="171450" indent="-171450">
              <a:buFont typeface="Arial" panose="020B0604020202020204" pitchFamily="34" charset="0"/>
              <a:buChar char="•"/>
            </a:pPr>
            <a:r>
              <a:rPr lang="en-GB" sz="2000">
                <a:latin typeface="Calibri" panose="020F0502020204030204" pitchFamily="34" charset="0"/>
                <a:cs typeface="Calibri" panose="020F0502020204030204" pitchFamily="34" charset="0"/>
              </a:rPr>
              <a:t>Obtain remaining activity timings to complete an SPO resource model. </a:t>
            </a:r>
          </a:p>
        </p:txBody>
      </p:sp>
      <p:sp>
        <p:nvSpPr>
          <p:cNvPr id="5" name="Rectangle 4">
            <a:extLst>
              <a:ext uri="{FF2B5EF4-FFF2-40B4-BE49-F238E27FC236}">
                <a16:creationId xmlns:a16="http://schemas.microsoft.com/office/drawing/2014/main" id="{7ADC5A22-4BFD-45A5-A74D-8ED5D724125A}"/>
              </a:ext>
            </a:extLst>
          </p:cNvPr>
          <p:cNvSpPr/>
          <p:nvPr/>
        </p:nvSpPr>
        <p:spPr>
          <a:xfrm>
            <a:off x="64170" y="5772302"/>
            <a:ext cx="9737557" cy="369332"/>
          </a:xfrm>
          <a:prstGeom prst="rect">
            <a:avLst/>
          </a:prstGeom>
        </p:spPr>
        <p:txBody>
          <a:bodyPr wrap="square">
            <a:spAutoFit/>
          </a:bodyPr>
          <a:lstStyle/>
          <a:p>
            <a:r>
              <a:rPr lang="en-GB">
                <a:latin typeface="Calibri" panose="020F0502020204030204" pitchFamily="34" charset="0"/>
                <a:cs typeface="Calibri" panose="020F0502020204030204" pitchFamily="34" charset="0"/>
              </a:rPr>
              <a:t>Should you have any comments or questions, please email the MRR Team at: </a:t>
            </a:r>
            <a:r>
              <a:rPr lang="en-GB">
                <a:latin typeface="Calibri" panose="020F0502020204030204" pitchFamily="34" charset="0"/>
                <a:cs typeface="Calibri" panose="020F0502020204030204" pitchFamily="34" charset="0"/>
                <a:hlinkClick r:id="rId3"/>
              </a:rPr>
              <a:t>MRR@justice.gov.uk</a:t>
            </a:r>
            <a:endParaRPr lang="en-GB">
              <a:latin typeface="Calibri" panose="020F0502020204030204" pitchFamily="34" charset="0"/>
              <a:cs typeface="Calibri" panose="020F0502020204030204" pitchFamily="34" charset="0"/>
            </a:endParaRPr>
          </a:p>
        </p:txBody>
      </p:sp>
      <p:pic>
        <p:nvPicPr>
          <p:cNvPr id="6" name="Graphic 5" descr="Shoe footprints">
            <a:extLst>
              <a:ext uri="{FF2B5EF4-FFF2-40B4-BE49-F238E27FC236}">
                <a16:creationId xmlns:a16="http://schemas.microsoft.com/office/drawing/2014/main" id="{D99BB789-B3E8-4285-BFE6-5926EA69A6D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167922">
            <a:off x="1782133" y="239073"/>
            <a:ext cx="696883" cy="696883"/>
          </a:xfrm>
          <a:prstGeom prst="rect">
            <a:avLst/>
          </a:prstGeom>
        </p:spPr>
      </p:pic>
      <p:sp>
        <p:nvSpPr>
          <p:cNvPr id="2" name="TextBox 1">
            <a:extLst>
              <a:ext uri="{FF2B5EF4-FFF2-40B4-BE49-F238E27FC236}">
                <a16:creationId xmlns:a16="http://schemas.microsoft.com/office/drawing/2014/main" id="{4B3C8E36-8357-45BB-BD61-8943FFA9C40E}"/>
              </a:ext>
            </a:extLst>
          </p:cNvPr>
          <p:cNvSpPr txBox="1"/>
          <p:nvPr/>
        </p:nvSpPr>
        <p:spPr>
          <a:xfrm>
            <a:off x="64169" y="4974967"/>
            <a:ext cx="12127831" cy="369332"/>
          </a:xfrm>
          <a:prstGeom prst="rect">
            <a:avLst/>
          </a:prstGeom>
          <a:noFill/>
        </p:spPr>
        <p:txBody>
          <a:bodyPr wrap="square" rtlCol="0">
            <a:spAutoFit/>
          </a:bodyPr>
          <a:lstStyle/>
          <a:p>
            <a:r>
              <a:rPr lang="en-GB">
                <a:latin typeface="Calibri" panose="020F0502020204030204" pitchFamily="34" charset="0"/>
                <a:cs typeface="Calibri" panose="020F0502020204030204" pitchFamily="34" charset="0"/>
              </a:rPr>
              <a:t>The MRR Report can be read by selecting the following link </a:t>
            </a:r>
            <a:r>
              <a:rPr lang="en-GB">
                <a:latin typeface="Calibri" panose="020F0502020204030204" pitchFamily="34" charset="0"/>
                <a:cs typeface="Calibri" panose="020F0502020204030204" pitchFamily="34" charset="0"/>
                <a:hlinkClick r:id="rId6"/>
              </a:rPr>
              <a:t>her</a:t>
            </a:r>
            <a:r>
              <a:rPr lang="en-GB">
                <a:latin typeface="Calibri" panose="020F0502020204030204" pitchFamily="34" charset="0"/>
                <a:cs typeface="Calibri" panose="020F0502020204030204" pitchFamily="34" charset="0"/>
                <a:hlinkClick r:id="rId7"/>
              </a:rPr>
              <a:t>e</a:t>
            </a:r>
            <a:endParaRPr lang="en-GB" sz="1600"/>
          </a:p>
        </p:txBody>
      </p:sp>
    </p:spTree>
    <p:extLst>
      <p:ext uri="{BB962C8B-B14F-4D97-AF65-F5344CB8AC3E}">
        <p14:creationId xmlns:p14="http://schemas.microsoft.com/office/powerpoint/2010/main" val="1815698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6BD7E83-42F7-4E87-BFB2-A3F681D16AD8}"/>
              </a:ext>
            </a:extLst>
          </p:cNvPr>
          <p:cNvSpPr txBox="1"/>
          <p:nvPr/>
        </p:nvSpPr>
        <p:spPr>
          <a:xfrm>
            <a:off x="441960" y="381000"/>
            <a:ext cx="11129404" cy="1477328"/>
          </a:xfrm>
          <a:prstGeom prst="rect">
            <a:avLst/>
          </a:prstGeom>
          <a:noFill/>
        </p:spPr>
        <p:txBody>
          <a:bodyPr wrap="square" rtlCol="0">
            <a:spAutoFit/>
          </a:bodyPr>
          <a:lstStyle/>
          <a:p>
            <a:pPr algn="ctr"/>
            <a:r>
              <a:rPr lang="en-GB" sz="2400">
                <a:solidFill>
                  <a:srgbClr val="7030A0"/>
                </a:solidFill>
                <a:latin typeface="Calibri" panose="020F0502020204030204" pitchFamily="34" charset="0"/>
                <a:cs typeface="Calibri" panose="020F0502020204030204" pitchFamily="34" charset="0"/>
              </a:rPr>
              <a:t>The Managerial Role Review (MRR) is </a:t>
            </a:r>
            <a:r>
              <a:rPr lang="en-GB" sz="2400" b="1" u="sng">
                <a:solidFill>
                  <a:srgbClr val="7030A0"/>
                </a:solidFill>
                <a:latin typeface="Calibri" panose="020F0502020204030204" pitchFamily="34" charset="0"/>
                <a:cs typeface="Calibri" panose="020F0502020204030204" pitchFamily="34" charset="0"/>
              </a:rPr>
              <a:t>committed to improving the capacity and efficiency of SPOs </a:t>
            </a:r>
            <a:r>
              <a:rPr lang="en-GB" sz="2400">
                <a:solidFill>
                  <a:srgbClr val="7030A0"/>
                </a:solidFill>
                <a:latin typeface="Calibri" panose="020F0502020204030204" pitchFamily="34" charset="0"/>
                <a:cs typeface="Calibri" panose="020F0502020204030204" pitchFamily="34" charset="0"/>
              </a:rPr>
              <a:t>whilst working towards The Probation Workforce Programme’s (PWP) six priorities to 2025.</a:t>
            </a:r>
          </a:p>
          <a:p>
            <a:endParaRPr lang="en-GB"/>
          </a:p>
        </p:txBody>
      </p:sp>
      <p:sp>
        <p:nvSpPr>
          <p:cNvPr id="2" name="Flowchart: Alternate Process 1">
            <a:extLst>
              <a:ext uri="{FF2B5EF4-FFF2-40B4-BE49-F238E27FC236}">
                <a16:creationId xmlns:a16="http://schemas.microsoft.com/office/drawing/2014/main" id="{8F7A6B2A-D6A0-4D8D-8E46-5967A2D15839}"/>
              </a:ext>
            </a:extLst>
          </p:cNvPr>
          <p:cNvSpPr/>
          <p:nvPr/>
        </p:nvSpPr>
        <p:spPr>
          <a:xfrm>
            <a:off x="5053110" y="1992494"/>
            <a:ext cx="2603938" cy="13910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solidFill>
                  <a:schemeClr val="bg1"/>
                </a:solidFill>
                <a:latin typeface="Calibri" panose="020F0502020204030204" pitchFamily="34" charset="0"/>
                <a:cs typeface="Calibri" panose="020F0502020204030204" pitchFamily="34" charset="0"/>
              </a:rPr>
              <a:t>Attract 1500 </a:t>
            </a:r>
            <a:r>
              <a:rPr lang="en-GB" err="1">
                <a:solidFill>
                  <a:schemeClr val="bg1"/>
                </a:solidFill>
                <a:latin typeface="Calibri" panose="020F0502020204030204" pitchFamily="34" charset="0"/>
                <a:cs typeface="Calibri" panose="020F0502020204030204" pitchFamily="34" charset="0"/>
              </a:rPr>
              <a:t>PQiPs</a:t>
            </a:r>
            <a:r>
              <a:rPr lang="en-GB">
                <a:solidFill>
                  <a:schemeClr val="bg1"/>
                </a:solidFill>
                <a:latin typeface="Calibri" panose="020F0502020204030204" pitchFamily="34" charset="0"/>
                <a:cs typeface="Calibri" panose="020F0502020204030204" pitchFamily="34" charset="0"/>
              </a:rPr>
              <a:t> each financial year to 2024.</a:t>
            </a:r>
          </a:p>
        </p:txBody>
      </p:sp>
      <p:sp>
        <p:nvSpPr>
          <p:cNvPr id="3" name="Flowchart: Alternate Process 2">
            <a:extLst>
              <a:ext uri="{FF2B5EF4-FFF2-40B4-BE49-F238E27FC236}">
                <a16:creationId xmlns:a16="http://schemas.microsoft.com/office/drawing/2014/main" id="{77E6EA7E-F581-433A-B8F0-B507C4FC140E}"/>
              </a:ext>
            </a:extLst>
          </p:cNvPr>
          <p:cNvSpPr/>
          <p:nvPr/>
        </p:nvSpPr>
        <p:spPr>
          <a:xfrm>
            <a:off x="1198441" y="1992494"/>
            <a:ext cx="2679875" cy="13910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solidFill>
                  <a:schemeClr val="bg1"/>
                </a:solidFill>
                <a:latin typeface="Calibri" panose="020F0502020204030204" pitchFamily="34" charset="0"/>
                <a:cs typeface="Calibri" panose="020F0502020204030204" pitchFamily="34" charset="0"/>
              </a:rPr>
              <a:t>Deliver a workload management tool and workforce modelling capability.</a:t>
            </a:r>
          </a:p>
        </p:txBody>
      </p:sp>
      <p:sp>
        <p:nvSpPr>
          <p:cNvPr id="6" name="Flowchart: Alternate Process 5">
            <a:extLst>
              <a:ext uri="{FF2B5EF4-FFF2-40B4-BE49-F238E27FC236}">
                <a16:creationId xmlns:a16="http://schemas.microsoft.com/office/drawing/2014/main" id="{E959A5A3-27FF-4AE0-B331-083448264973}"/>
              </a:ext>
            </a:extLst>
          </p:cNvPr>
          <p:cNvSpPr/>
          <p:nvPr/>
        </p:nvSpPr>
        <p:spPr>
          <a:xfrm>
            <a:off x="1198441" y="3925616"/>
            <a:ext cx="2806000" cy="139105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solidFill>
                  <a:schemeClr val="bg1"/>
                </a:solidFill>
                <a:latin typeface="Calibri" panose="020F0502020204030204" pitchFamily="34" charset="0"/>
                <a:cs typeface="Calibri" panose="020F0502020204030204" pitchFamily="34" charset="0"/>
              </a:rPr>
              <a:t>Implement the 21/22 &amp; 22/23 Pay Agreement and Competency Based Framework </a:t>
            </a:r>
          </a:p>
        </p:txBody>
      </p:sp>
      <p:sp>
        <p:nvSpPr>
          <p:cNvPr id="7" name="Flowchart: Alternate Process 6">
            <a:extLst>
              <a:ext uri="{FF2B5EF4-FFF2-40B4-BE49-F238E27FC236}">
                <a16:creationId xmlns:a16="http://schemas.microsoft.com/office/drawing/2014/main" id="{578DE5C2-4331-4874-B56C-CCB4BD362F09}"/>
              </a:ext>
            </a:extLst>
          </p:cNvPr>
          <p:cNvSpPr/>
          <p:nvPr/>
        </p:nvSpPr>
        <p:spPr>
          <a:xfrm>
            <a:off x="5053110" y="4020206"/>
            <a:ext cx="2679875" cy="12964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solidFill>
                  <a:schemeClr val="bg1"/>
                </a:solidFill>
                <a:latin typeface="Calibri" panose="020F0502020204030204" pitchFamily="34" charset="0"/>
                <a:cs typeface="Calibri" panose="020F0502020204030204" pitchFamily="34" charset="0"/>
              </a:rPr>
              <a:t>Developing a fully resourced Learning Development Model</a:t>
            </a:r>
          </a:p>
        </p:txBody>
      </p:sp>
      <p:sp>
        <p:nvSpPr>
          <p:cNvPr id="8" name="Flowchart: Alternate Process 7">
            <a:extLst>
              <a:ext uri="{FF2B5EF4-FFF2-40B4-BE49-F238E27FC236}">
                <a16:creationId xmlns:a16="http://schemas.microsoft.com/office/drawing/2014/main" id="{85DD5C68-6707-4E02-A7BF-1C5C079D8E97}"/>
              </a:ext>
            </a:extLst>
          </p:cNvPr>
          <p:cNvSpPr/>
          <p:nvPr/>
        </p:nvSpPr>
        <p:spPr>
          <a:xfrm>
            <a:off x="8831842" y="2053420"/>
            <a:ext cx="2429731" cy="1391053"/>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solidFill>
                  <a:schemeClr val="bg1"/>
                </a:solidFill>
                <a:latin typeface="Calibri" panose="020F0502020204030204" pitchFamily="34" charset="0"/>
                <a:cs typeface="Calibri" panose="020F0502020204030204" pitchFamily="34" charset="0"/>
              </a:rPr>
              <a:t>Implement a Recruitment &amp; Retention Strategy</a:t>
            </a:r>
            <a:r>
              <a:rPr lang="en-GB" sz="800"/>
              <a:t>.</a:t>
            </a:r>
          </a:p>
        </p:txBody>
      </p:sp>
      <p:sp>
        <p:nvSpPr>
          <p:cNvPr id="9" name="Flowchart: Alternate Process 8">
            <a:extLst>
              <a:ext uri="{FF2B5EF4-FFF2-40B4-BE49-F238E27FC236}">
                <a16:creationId xmlns:a16="http://schemas.microsoft.com/office/drawing/2014/main" id="{2CE5542D-50F8-4B1A-8489-C34F7320CDA6}"/>
              </a:ext>
            </a:extLst>
          </p:cNvPr>
          <p:cNvSpPr/>
          <p:nvPr/>
        </p:nvSpPr>
        <p:spPr>
          <a:xfrm>
            <a:off x="8781654" y="4020206"/>
            <a:ext cx="2479919" cy="1296462"/>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a:solidFill>
                  <a:schemeClr val="bg1"/>
                </a:solidFill>
                <a:latin typeface="Calibri" panose="020F0502020204030204" pitchFamily="34" charset="0"/>
                <a:cs typeface="Calibri" panose="020F0502020204030204" pitchFamily="34" charset="0"/>
              </a:rPr>
              <a:t>Create a Professional Register</a:t>
            </a:r>
          </a:p>
        </p:txBody>
      </p:sp>
    </p:spTree>
    <p:extLst>
      <p:ext uri="{BB962C8B-B14F-4D97-AF65-F5344CB8AC3E}">
        <p14:creationId xmlns:p14="http://schemas.microsoft.com/office/powerpoint/2010/main" val="2655819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3">
            <a:extLst>
              <a:ext uri="{FF2B5EF4-FFF2-40B4-BE49-F238E27FC236}">
                <a16:creationId xmlns:a16="http://schemas.microsoft.com/office/drawing/2014/main" id="{BD722728-6D8E-4BD0-867D-AAF6D5B04BFC}"/>
              </a:ext>
            </a:extLst>
          </p:cNvPr>
          <p:cNvGraphicFramePr>
            <a:graphicFrameLocks noGrp="1"/>
          </p:cNvGraphicFramePr>
          <p:nvPr>
            <p:ph sz="half" idx="1"/>
            <p:extLst>
              <p:ext uri="{D42A27DB-BD31-4B8C-83A1-F6EECF244321}">
                <p14:modId xmlns:p14="http://schemas.microsoft.com/office/powerpoint/2010/main" val="3065672649"/>
              </p:ext>
            </p:extLst>
          </p:nvPr>
        </p:nvGraphicFramePr>
        <p:xfrm>
          <a:off x="446049" y="1690688"/>
          <a:ext cx="10897773" cy="37915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a:extLst>
              <a:ext uri="{FF2B5EF4-FFF2-40B4-BE49-F238E27FC236}">
                <a16:creationId xmlns:a16="http://schemas.microsoft.com/office/drawing/2014/main" id="{91DEEC84-11EC-4759-8459-D9DAEFB69A78}"/>
              </a:ext>
            </a:extLst>
          </p:cNvPr>
          <p:cNvSpPr txBox="1"/>
          <p:nvPr/>
        </p:nvSpPr>
        <p:spPr>
          <a:xfrm>
            <a:off x="3263124" y="430800"/>
            <a:ext cx="5263621" cy="646986"/>
          </a:xfrm>
          <a:prstGeom prst="roundRect">
            <a:avLst/>
          </a:prstGeom>
          <a:solidFill>
            <a:schemeClr val="bg2"/>
          </a:solidFill>
          <a:ln>
            <a:solidFill>
              <a:srgbClr val="7030A0"/>
            </a:solidFill>
          </a:ln>
        </p:spPr>
        <p:txBody>
          <a:bodyPr wrap="square" rtlCol="0">
            <a:spAutoFit/>
          </a:bodyPr>
          <a:lstStyle/>
          <a:p>
            <a:pPr algn="ctr"/>
            <a:r>
              <a:rPr lang="en-GB" sz="3200" b="1">
                <a:solidFill>
                  <a:srgbClr val="7030A0"/>
                </a:solidFill>
                <a:latin typeface="Calibri" panose="020F0502020204030204" pitchFamily="34" charset="0"/>
                <a:cs typeface="Calibri" panose="020F0502020204030204" pitchFamily="34" charset="0"/>
              </a:rPr>
              <a:t> Methodology </a:t>
            </a:r>
          </a:p>
        </p:txBody>
      </p:sp>
    </p:spTree>
    <p:extLst>
      <p:ext uri="{BB962C8B-B14F-4D97-AF65-F5344CB8AC3E}">
        <p14:creationId xmlns:p14="http://schemas.microsoft.com/office/powerpoint/2010/main" val="2854091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Diagram&#10;&#10;Description automatically generated">
            <a:extLst>
              <a:ext uri="{FF2B5EF4-FFF2-40B4-BE49-F238E27FC236}">
                <a16:creationId xmlns:a16="http://schemas.microsoft.com/office/drawing/2014/main" id="{09078E92-308A-4CA7-B40F-49DFE67E8526}"/>
              </a:ext>
            </a:extLst>
          </p:cNvPr>
          <p:cNvPicPr>
            <a:picLocks noGrp="1"/>
          </p:cNvPicPr>
          <p:nvPr>
            <p:ph sz="half" idx="1"/>
          </p:nvPr>
        </p:nvPicPr>
        <p:blipFill>
          <a:blip r:embed="rId3" cstate="print">
            <a:extLst>
              <a:ext uri="{28A0092B-C50C-407E-A947-70E740481C1C}">
                <a14:useLocalDpi xmlns:a14="http://schemas.microsoft.com/office/drawing/2010/main" val="0"/>
              </a:ext>
            </a:extLst>
          </a:blip>
          <a:stretch>
            <a:fillRect/>
          </a:stretch>
        </p:blipFill>
        <p:spPr bwMode="auto">
          <a:xfrm>
            <a:off x="2078049" y="806905"/>
            <a:ext cx="7716581" cy="4842934"/>
          </a:xfrm>
          <a:prstGeom prst="rect">
            <a:avLst/>
          </a:prstGeom>
          <a:noFill/>
          <a:effectLst>
            <a:glow rad="63500">
              <a:schemeClr val="accent1">
                <a:satMod val="175000"/>
                <a:alpha val="40000"/>
              </a:schemeClr>
            </a:glow>
          </a:effectLst>
        </p:spPr>
      </p:pic>
      <p:sp>
        <p:nvSpPr>
          <p:cNvPr id="6" name="TextBox 5">
            <a:extLst>
              <a:ext uri="{FF2B5EF4-FFF2-40B4-BE49-F238E27FC236}">
                <a16:creationId xmlns:a16="http://schemas.microsoft.com/office/drawing/2014/main" id="{660E8B90-541D-4F52-95E9-E29C501490F0}"/>
              </a:ext>
            </a:extLst>
          </p:cNvPr>
          <p:cNvSpPr txBox="1"/>
          <p:nvPr/>
        </p:nvSpPr>
        <p:spPr>
          <a:xfrm>
            <a:off x="350520" y="320040"/>
            <a:ext cx="3855720" cy="461665"/>
          </a:xfrm>
          <a:prstGeom prst="rect">
            <a:avLst/>
          </a:prstGeom>
          <a:noFill/>
        </p:spPr>
        <p:txBody>
          <a:bodyPr wrap="square" rtlCol="0">
            <a:spAutoFit/>
          </a:bodyPr>
          <a:lstStyle/>
          <a:p>
            <a:r>
              <a:rPr lang="en-GB" sz="2400" b="1">
                <a:solidFill>
                  <a:srgbClr val="7030A0"/>
                </a:solidFill>
                <a:latin typeface="Calibri" panose="020F0502020204030204" pitchFamily="34" charset="0"/>
                <a:cs typeface="Calibri" panose="020F0502020204030204" pitchFamily="34" charset="0"/>
              </a:rPr>
              <a:t>Recommendation Categories</a:t>
            </a:r>
          </a:p>
        </p:txBody>
      </p:sp>
    </p:spTree>
    <p:extLst>
      <p:ext uri="{BB962C8B-B14F-4D97-AF65-F5344CB8AC3E}">
        <p14:creationId xmlns:p14="http://schemas.microsoft.com/office/powerpoint/2010/main" val="2061244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8CAFF7F-DF93-4794-9359-E25FD3A502EE}"/>
              </a:ext>
            </a:extLst>
          </p:cNvPr>
          <p:cNvSpPr txBox="1"/>
          <p:nvPr/>
        </p:nvSpPr>
        <p:spPr>
          <a:xfrm>
            <a:off x="6997429" y="1993730"/>
            <a:ext cx="5389124" cy="369332"/>
          </a:xfrm>
          <a:prstGeom prst="rect">
            <a:avLst/>
          </a:prstGeom>
          <a:noFill/>
        </p:spPr>
        <p:txBody>
          <a:bodyPr wrap="square" rtlCol="0">
            <a:spAutoFit/>
          </a:bodyPr>
          <a:lstStyle/>
          <a:p>
            <a:r>
              <a:rPr lang="en-GB">
                <a:solidFill>
                  <a:srgbClr val="7030A0"/>
                </a:solidFill>
                <a:latin typeface="Calibri" panose="020F0502020204030204" pitchFamily="34" charset="0"/>
                <a:cs typeface="Calibri" panose="020F0502020204030204" pitchFamily="34" charset="0"/>
              </a:rPr>
              <a:t>     </a:t>
            </a:r>
            <a:r>
              <a:rPr lang="en-GB"/>
              <a:t> </a:t>
            </a:r>
          </a:p>
        </p:txBody>
      </p:sp>
      <p:sp>
        <p:nvSpPr>
          <p:cNvPr id="7" name="Speech Bubble: Rectangle with Corners Rounded 6">
            <a:extLst>
              <a:ext uri="{FF2B5EF4-FFF2-40B4-BE49-F238E27FC236}">
                <a16:creationId xmlns:a16="http://schemas.microsoft.com/office/drawing/2014/main" id="{440C58CC-D500-4FAF-86A7-5D7ED8E23EDF}"/>
              </a:ext>
            </a:extLst>
          </p:cNvPr>
          <p:cNvSpPr/>
          <p:nvPr/>
        </p:nvSpPr>
        <p:spPr>
          <a:xfrm>
            <a:off x="212758" y="1195432"/>
            <a:ext cx="6333167" cy="2050149"/>
          </a:xfrm>
          <a:prstGeom prst="wedgeRoundRectCallout">
            <a:avLst/>
          </a:prstGeom>
          <a:solidFill>
            <a:schemeClr val="accent1">
              <a:lumMod val="20000"/>
              <a:lumOff val="8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kern="1200">
                <a:solidFill>
                  <a:schemeClr val="tx1"/>
                </a:solidFill>
                <a:effectLst/>
                <a:latin typeface="Calibri" panose="020F0502020204030204" pitchFamily="34" charset="0"/>
                <a:ea typeface="Calibri" panose="020F0502020204030204" pitchFamily="34" charset="0"/>
                <a:cs typeface="Calibri" panose="020F0502020204030204" pitchFamily="34" charset="0"/>
              </a:rPr>
              <a:t>“SAOs and business managers, there's lots of things they should be doing, but our staff shortages go right across. So if your SAO is as brilliant as mine is, but is managing God knows how many staff across two offices that are quite a long way apart and is absolutely on her knees, the last thing I'm going to do is say, ‘oh, actually, this is your job.’ It just doesn't work like that.”</a:t>
            </a:r>
            <a:endParaRPr lang="en-GB">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GB" sz="1100">
                <a:effectLst/>
                <a:ea typeface="Calibri" panose="020F0502020204030204" pitchFamily="34" charset="0"/>
                <a:cs typeface="Arial" panose="020B0604020202020204" pitchFamily="34" charset="0"/>
              </a:rPr>
              <a:t> </a:t>
            </a:r>
          </a:p>
        </p:txBody>
      </p:sp>
      <p:sp>
        <p:nvSpPr>
          <p:cNvPr id="11" name="Speech Bubble: Rectangle with Corners Rounded 10">
            <a:extLst>
              <a:ext uri="{FF2B5EF4-FFF2-40B4-BE49-F238E27FC236}">
                <a16:creationId xmlns:a16="http://schemas.microsoft.com/office/drawing/2014/main" id="{0A53F18D-4BD3-431D-B65B-FA941C462188}"/>
              </a:ext>
            </a:extLst>
          </p:cNvPr>
          <p:cNvSpPr/>
          <p:nvPr/>
        </p:nvSpPr>
        <p:spPr>
          <a:xfrm>
            <a:off x="177620" y="3813174"/>
            <a:ext cx="5236263" cy="1849394"/>
          </a:xfrm>
          <a:prstGeom prst="wedgeRoundRectCallout">
            <a:avLst/>
          </a:prstGeom>
          <a:solidFill>
            <a:schemeClr val="accent1">
              <a:lumMod val="20000"/>
              <a:lumOff val="80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a:effectLst/>
                <a:latin typeface="Calibri" panose="020F0502020204030204" pitchFamily="34" charset="0"/>
                <a:ea typeface="Calibri" panose="020F0502020204030204" pitchFamily="34" charset="0"/>
                <a:cs typeface="Calibri" panose="020F0502020204030204" pitchFamily="34" charset="0"/>
              </a:rPr>
              <a:t>“</a:t>
            </a:r>
            <a:r>
              <a:rPr lang="en-GB">
                <a:solidFill>
                  <a:schemeClr val="tx1"/>
                </a:solidFill>
                <a:effectLst/>
                <a:latin typeface="Calibri" panose="020F0502020204030204" pitchFamily="34" charset="0"/>
                <a:ea typeface="Calibri" panose="020F0502020204030204" pitchFamily="34" charset="0"/>
                <a:cs typeface="Calibri" panose="020F0502020204030204" pitchFamily="34" charset="0"/>
              </a:rPr>
              <a:t>I'll do anything to support anyone to learn and get them the opportunities and the shadowing opportunities, but with the best will in the world, I don't have time to sit with someone and train them. “</a:t>
            </a:r>
          </a:p>
          <a:p>
            <a:pPr algn="ctr">
              <a:lnSpc>
                <a:spcPct val="107000"/>
              </a:lnSpc>
              <a:spcAft>
                <a:spcPts val="800"/>
              </a:spcAft>
            </a:pPr>
            <a:r>
              <a:rPr lang="en-GB" sz="1100">
                <a:effectLst/>
                <a:ea typeface="Calibri" panose="020F0502020204030204" pitchFamily="34" charset="0"/>
                <a:cs typeface="Arial" panose="020B0604020202020204" pitchFamily="34" charset="0"/>
              </a:rPr>
              <a:t> </a:t>
            </a:r>
          </a:p>
        </p:txBody>
      </p:sp>
      <p:sp>
        <p:nvSpPr>
          <p:cNvPr id="15" name="Speech Bubble: Rectangle with Corners Rounded 14">
            <a:extLst>
              <a:ext uri="{FF2B5EF4-FFF2-40B4-BE49-F238E27FC236}">
                <a16:creationId xmlns:a16="http://schemas.microsoft.com/office/drawing/2014/main" id="{C0AFD847-13B7-44AF-BBF6-44D64114256D}"/>
              </a:ext>
            </a:extLst>
          </p:cNvPr>
          <p:cNvSpPr/>
          <p:nvPr/>
        </p:nvSpPr>
        <p:spPr>
          <a:xfrm>
            <a:off x="5864498" y="4103663"/>
            <a:ext cx="3531750" cy="1849394"/>
          </a:xfrm>
          <a:prstGeom prst="wedgeRoundRectCallout">
            <a:avLst/>
          </a:prstGeom>
          <a:solidFill>
            <a:schemeClr val="accent1">
              <a:lumMod val="20000"/>
              <a:lumOff val="80000"/>
            </a:schemeClr>
          </a:solidFill>
          <a:ln w="12700" cap="flat" cmpd="sng" algn="ctr">
            <a:solidFill>
              <a:srgbClr val="E7E6E6">
                <a:lumMod val="75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Arial" panose="020B0604020202020204" pitchFamily="34" charset="0"/>
              </a:rPr>
              <a:t>“</a:t>
            </a:r>
            <a:r>
              <a:rPr kumimoji="0" lang="en-GB" b="0" i="0" u="none" strike="noStrike" kern="0" cap="none" spc="0" normalizeH="0" baseline="0" noProof="0">
                <a:ln>
                  <a:noFill/>
                </a:ln>
                <a:solidFill>
                  <a:prstClr val="black"/>
                </a:solidFill>
                <a:effectLst/>
                <a:uLnTx/>
                <a:uFillTx/>
                <a:latin typeface="Calibri" panose="020F0502020204030204"/>
                <a:ea typeface="Calibri" panose="020F0502020204030204" pitchFamily="34" charset="0"/>
                <a:cs typeface="Arial" panose="020B0604020202020204" pitchFamily="34" charset="0"/>
              </a:rPr>
              <a:t>The management support hub I think it should be called the ‘Just do it yourself hub’, I don't see the point of it at all. It is useless”</a:t>
            </a:r>
          </a:p>
          <a:p>
            <a:pPr marL="0" marR="0" lvl="0" indent="0" algn="ctr" defTabSz="914400" eaLnBrk="1" fontAlgn="auto" latinLnBrk="0" hangingPunct="1">
              <a:lnSpc>
                <a:spcPct val="107000"/>
              </a:lnSpc>
              <a:spcBef>
                <a:spcPts val="0"/>
              </a:spcBef>
              <a:spcAft>
                <a:spcPts val="800"/>
              </a:spcAft>
              <a:buClrTx/>
              <a:buSzTx/>
              <a:buFontTx/>
              <a:buNone/>
              <a:tabLst/>
              <a:defRPr/>
            </a:pPr>
            <a:r>
              <a:rPr kumimoji="0" lang="en-GB" sz="1100" b="0" i="0" u="none" strike="noStrike" kern="0" cap="none" spc="0" normalizeH="0" baseline="0" noProof="0">
                <a:ln>
                  <a:noFill/>
                </a:ln>
                <a:solidFill>
                  <a:prstClr val="white"/>
                </a:solidFill>
                <a:effectLst/>
                <a:uLnTx/>
                <a:uFillTx/>
                <a:latin typeface="Calibri" panose="020F0502020204030204"/>
                <a:ea typeface="Calibri" panose="020F0502020204030204" pitchFamily="34" charset="0"/>
                <a:cs typeface="Arial" panose="020B0604020202020204" pitchFamily="34" charset="0"/>
              </a:rPr>
              <a:t> </a:t>
            </a:r>
          </a:p>
        </p:txBody>
      </p:sp>
      <p:sp>
        <p:nvSpPr>
          <p:cNvPr id="16" name="Speech Bubble: Rectangle with Corners Rounded 15">
            <a:extLst>
              <a:ext uri="{FF2B5EF4-FFF2-40B4-BE49-F238E27FC236}">
                <a16:creationId xmlns:a16="http://schemas.microsoft.com/office/drawing/2014/main" id="{8EB1BA71-3521-41F6-B12A-0957965AB370}"/>
              </a:ext>
            </a:extLst>
          </p:cNvPr>
          <p:cNvSpPr/>
          <p:nvPr/>
        </p:nvSpPr>
        <p:spPr>
          <a:xfrm>
            <a:off x="6822617" y="113502"/>
            <a:ext cx="4690074" cy="1725716"/>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“You become almost a dumping ground for everything […] Being given more and more roles, particularly on the back of </a:t>
            </a:r>
            <a:r>
              <a:rPr lang="en-GB" kern="0">
                <a:solidFill>
                  <a:prstClr val="black"/>
                </a:solidFill>
                <a:latin typeface="Calibri" panose="020F0502020204030204"/>
              </a:rPr>
              <a:t>COVID</a:t>
            </a: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 where you don't actually have the time to do it properly, well, to do the main role as well as the additional stuff.”</a:t>
            </a:r>
          </a:p>
        </p:txBody>
      </p:sp>
      <p:sp>
        <p:nvSpPr>
          <p:cNvPr id="17" name="Speech Bubble: Rectangle with Corners Rounded 16">
            <a:extLst>
              <a:ext uri="{FF2B5EF4-FFF2-40B4-BE49-F238E27FC236}">
                <a16:creationId xmlns:a16="http://schemas.microsoft.com/office/drawing/2014/main" id="{CA4D343F-3836-4E2A-A066-08C69E8C9D7A}"/>
              </a:ext>
            </a:extLst>
          </p:cNvPr>
          <p:cNvSpPr/>
          <p:nvPr/>
        </p:nvSpPr>
        <p:spPr>
          <a:xfrm>
            <a:off x="7548440" y="2302755"/>
            <a:ext cx="4287101" cy="1457325"/>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“think we have developed a culture […] that if somebody doesn't have the capacity it falls to Offender Management to pick up. As if there is an infinite amount of capacity amongst these individuals […]”</a:t>
            </a:r>
          </a:p>
        </p:txBody>
      </p:sp>
      <p:sp>
        <p:nvSpPr>
          <p:cNvPr id="2" name="TextBox 1">
            <a:extLst>
              <a:ext uri="{FF2B5EF4-FFF2-40B4-BE49-F238E27FC236}">
                <a16:creationId xmlns:a16="http://schemas.microsoft.com/office/drawing/2014/main" id="{84DA1711-E8B9-4F25-8E21-5B6B0B22232B}"/>
              </a:ext>
            </a:extLst>
          </p:cNvPr>
          <p:cNvSpPr txBox="1"/>
          <p:nvPr/>
        </p:nvSpPr>
        <p:spPr>
          <a:xfrm>
            <a:off x="504497" y="409903"/>
            <a:ext cx="5043051" cy="584775"/>
          </a:xfrm>
          <a:prstGeom prst="rect">
            <a:avLst/>
          </a:prstGeom>
          <a:noFill/>
        </p:spPr>
        <p:txBody>
          <a:bodyPr wrap="square" rtlCol="0">
            <a:spAutoFit/>
          </a:bodyPr>
          <a:lstStyle/>
          <a:p>
            <a:r>
              <a:rPr lang="en-GB" sz="3200" b="1">
                <a:solidFill>
                  <a:srgbClr val="7030A0"/>
                </a:solidFill>
                <a:latin typeface="Calibri" panose="020F0502020204030204" pitchFamily="34" charset="0"/>
                <a:cs typeface="Calibri" panose="020F0502020204030204" pitchFamily="34" charset="0"/>
              </a:rPr>
              <a:t>Organisational Design</a:t>
            </a:r>
          </a:p>
        </p:txBody>
      </p:sp>
    </p:spTree>
    <p:extLst>
      <p:ext uri="{BB962C8B-B14F-4D97-AF65-F5344CB8AC3E}">
        <p14:creationId xmlns:p14="http://schemas.microsoft.com/office/powerpoint/2010/main" val="471828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24971B-D028-4851-8188-9371EC530B6D}"/>
              </a:ext>
            </a:extLst>
          </p:cNvPr>
          <p:cNvSpPr txBox="1"/>
          <p:nvPr/>
        </p:nvSpPr>
        <p:spPr>
          <a:xfrm>
            <a:off x="646386" y="443566"/>
            <a:ext cx="10925503" cy="5355312"/>
          </a:xfrm>
          <a:prstGeom prst="rect">
            <a:avLst/>
          </a:prstGeom>
          <a:noFill/>
        </p:spPr>
        <p:txBody>
          <a:bodyPr wrap="square" rtlCol="0">
            <a:spAutoFit/>
          </a:bodyPr>
          <a:lstStyle/>
          <a:p>
            <a:r>
              <a:rPr lang="en-GB" sz="2400" b="1">
                <a:solidFill>
                  <a:srgbClr val="7030A0"/>
                </a:solidFill>
                <a:latin typeface="Calibri" panose="020F0502020204030204" pitchFamily="34" charset="0"/>
                <a:cs typeface="Calibri" panose="020F0502020204030204" pitchFamily="34" charset="0"/>
              </a:rPr>
              <a:t>Organisation Design Recommendations </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Review of </a:t>
            </a:r>
            <a:r>
              <a:rPr lang="en-GB" sz="2000" b="1">
                <a:solidFill>
                  <a:srgbClr val="7030A0"/>
                </a:solidFill>
                <a:latin typeface="Calibri" panose="020F0502020204030204" pitchFamily="34" charset="0"/>
                <a:cs typeface="Calibri" panose="020F0502020204030204" pitchFamily="34" charset="0"/>
              </a:rPr>
              <a:t>Business Manager Role</a:t>
            </a:r>
            <a:r>
              <a:rPr lang="en-GB" sz="2000">
                <a:solidFill>
                  <a:srgbClr val="7030A0"/>
                </a:solidFill>
                <a:latin typeface="Calibri" panose="020F0502020204030204" pitchFamily="34" charset="0"/>
                <a:cs typeface="Calibri" panose="020F0502020204030204" pitchFamily="34" charset="0"/>
              </a:rPr>
              <a:t>,</a:t>
            </a:r>
            <a:r>
              <a:rPr lang="en-GB" sz="2000">
                <a:latin typeface="Calibri" panose="020F0502020204030204" pitchFamily="34" charset="0"/>
                <a:cs typeface="Calibri" panose="020F0502020204030204" pitchFamily="34" charset="0"/>
              </a:rPr>
              <a:t> the scope of this is considered too wide with SPOs picking up additional tasks. </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Clarify Job Description through </a:t>
            </a:r>
            <a:r>
              <a:rPr lang="en-GB" sz="2000" b="1">
                <a:solidFill>
                  <a:srgbClr val="7030A0"/>
                </a:solidFill>
                <a:latin typeface="Calibri" panose="020F0502020204030204" pitchFamily="34" charset="0"/>
                <a:cs typeface="Calibri" panose="020F0502020204030204" pitchFamily="34" charset="0"/>
              </a:rPr>
              <a:t>Job Evaluation Scheme</a:t>
            </a:r>
            <a:r>
              <a:rPr lang="en-GB" sz="2000">
                <a:solidFill>
                  <a:srgbClr val="7030A0"/>
                </a:solidFill>
                <a:latin typeface="Calibri" panose="020F0502020204030204" pitchFamily="34" charset="0"/>
                <a:cs typeface="Calibri" panose="020F0502020204030204" pitchFamily="34" charset="0"/>
              </a:rPr>
              <a:t> </a:t>
            </a:r>
            <a:r>
              <a:rPr lang="en-GB" sz="2000">
                <a:latin typeface="Calibri" panose="020F0502020204030204" pitchFamily="34" charset="0"/>
                <a:cs typeface="Calibri" panose="020F0502020204030204" pitchFamily="34" charset="0"/>
              </a:rPr>
              <a:t>(JES) to enable SPOs to focus on key operational tasks.</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a:solidFill>
                  <a:srgbClr val="7030A0"/>
                </a:solidFill>
                <a:latin typeface="Calibri" panose="020F0502020204030204" pitchFamily="34" charset="0"/>
                <a:cs typeface="Calibri" panose="020F0502020204030204" pitchFamily="34" charset="0"/>
              </a:rPr>
              <a:t>PODs</a:t>
            </a:r>
            <a:r>
              <a:rPr lang="en-GB" sz="2000">
                <a:latin typeface="Calibri" panose="020F0502020204030204" pitchFamily="34" charset="0"/>
                <a:cs typeface="Calibri" panose="020F0502020204030204" pitchFamily="34" charset="0"/>
              </a:rPr>
              <a:t> to be implemented as part of the Target Operating Model.</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A review of the </a:t>
            </a:r>
            <a:r>
              <a:rPr lang="en-GB" sz="2000" b="1">
                <a:solidFill>
                  <a:srgbClr val="7030A0"/>
                </a:solidFill>
                <a:latin typeface="Calibri" panose="020F0502020204030204" pitchFamily="34" charset="0"/>
                <a:cs typeface="Calibri" panose="020F0502020204030204" pitchFamily="34" charset="0"/>
              </a:rPr>
              <a:t>Learner Support Model Roles </a:t>
            </a:r>
            <a:r>
              <a:rPr lang="en-GB" sz="2000">
                <a:latin typeface="Calibri" panose="020F0502020204030204" pitchFamily="34" charset="0"/>
                <a:cs typeface="Calibri" panose="020F0502020204030204" pitchFamily="34" charset="0"/>
              </a:rPr>
              <a:t>to explore the relationships between PTA, QDO, SPO </a:t>
            </a:r>
            <a:r>
              <a:rPr lang="en-GB" sz="2000" err="1">
                <a:latin typeface="Calibri" panose="020F0502020204030204" pitchFamily="34" charset="0"/>
                <a:cs typeface="Calibri" panose="020F0502020204030204" pitchFamily="34" charset="0"/>
              </a:rPr>
              <a:t>PQiP</a:t>
            </a:r>
            <a:r>
              <a:rPr lang="en-GB" sz="2000">
                <a:latin typeface="Calibri" panose="020F0502020204030204" pitchFamily="34" charset="0"/>
                <a:cs typeface="Calibri" panose="020F0502020204030204" pitchFamily="34" charset="0"/>
              </a:rPr>
              <a:t> and SPO.</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a:latin typeface="Calibri" panose="020F0502020204030204" pitchFamily="34" charset="0"/>
                <a:cs typeface="Calibri" panose="020F0502020204030204" pitchFamily="34" charset="0"/>
              </a:rPr>
              <a:t>Review </a:t>
            </a:r>
            <a:r>
              <a:rPr lang="en-GB" sz="2000" b="1">
                <a:solidFill>
                  <a:srgbClr val="7030A0"/>
                </a:solidFill>
                <a:latin typeface="Calibri" panose="020F0502020204030204" pitchFamily="34" charset="0"/>
                <a:cs typeface="Calibri" panose="020F0502020204030204" pitchFamily="34" charset="0"/>
              </a:rPr>
              <a:t>Management Coordination Hubs </a:t>
            </a:r>
            <a:r>
              <a:rPr lang="en-GB" sz="2000">
                <a:latin typeface="Calibri" panose="020F0502020204030204" pitchFamily="34" charset="0"/>
                <a:cs typeface="Calibri" panose="020F0502020204030204" pitchFamily="34" charset="0"/>
              </a:rPr>
              <a:t>ensuring the benefits are fully realised. </a:t>
            </a:r>
          </a:p>
          <a:p>
            <a:endParaRPr lang="en-GB" sz="20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2000" b="1">
                <a:solidFill>
                  <a:srgbClr val="7030A0"/>
                </a:solidFill>
                <a:latin typeface="Calibri" panose="020F0502020204030204" pitchFamily="34" charset="0"/>
                <a:cs typeface="Calibri" panose="020F0502020204030204" pitchFamily="34" charset="0"/>
              </a:rPr>
              <a:t>Pay band 5 to be reviewed </a:t>
            </a:r>
            <a:r>
              <a:rPr lang="en-GB" sz="2000">
                <a:latin typeface="Calibri" panose="020F0502020204030204" pitchFamily="34" charset="0"/>
                <a:cs typeface="Calibri" panose="020F0502020204030204" pitchFamily="34" charset="0"/>
              </a:rPr>
              <a:t>as part of Probation Pay Reform in consultation with Trade Unions.</a:t>
            </a:r>
          </a:p>
          <a:p>
            <a:endParaRPr lang="en-GB"/>
          </a:p>
        </p:txBody>
      </p:sp>
      <p:pic>
        <p:nvPicPr>
          <p:cNvPr id="5" name="Picture 4">
            <a:extLst>
              <a:ext uri="{FF2B5EF4-FFF2-40B4-BE49-F238E27FC236}">
                <a16:creationId xmlns:a16="http://schemas.microsoft.com/office/drawing/2014/main" id="{134437AF-48E2-4DCD-B17F-DF0EDCA5E03A}"/>
              </a:ext>
            </a:extLst>
          </p:cNvPr>
          <p:cNvPicPr>
            <a:picLocks noChangeAspect="1"/>
          </p:cNvPicPr>
          <p:nvPr/>
        </p:nvPicPr>
        <p:blipFill>
          <a:blip r:embed="rId3"/>
          <a:stretch>
            <a:fillRect/>
          </a:stretch>
        </p:blipFill>
        <p:spPr>
          <a:xfrm>
            <a:off x="5806482" y="333207"/>
            <a:ext cx="715833" cy="725915"/>
          </a:xfrm>
          <a:prstGeom prst="rect">
            <a:avLst/>
          </a:prstGeom>
        </p:spPr>
      </p:pic>
    </p:spTree>
    <p:extLst>
      <p:ext uri="{BB962C8B-B14F-4D97-AF65-F5344CB8AC3E}">
        <p14:creationId xmlns:p14="http://schemas.microsoft.com/office/powerpoint/2010/main" val="3647675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CA0F6D28-AC9B-47D5-97D3-CDDC72D96652}"/>
              </a:ext>
            </a:extLst>
          </p:cNvPr>
          <p:cNvSpPr/>
          <p:nvPr/>
        </p:nvSpPr>
        <p:spPr>
          <a:xfrm>
            <a:off x="397230" y="3137338"/>
            <a:ext cx="4348191" cy="2585545"/>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“We've always had quite a high turnover of staff, […] and what I've noticed, particularly the last two years, [is] really struggling to retain any staff, not just the experienced ones, but even the new ones coming through, because of the massive workloads, and they're looking for ways out very quickly. “</a:t>
            </a:r>
          </a:p>
        </p:txBody>
      </p:sp>
      <p:sp>
        <p:nvSpPr>
          <p:cNvPr id="5" name="Speech Bubble: Rectangle with Corners Rounded 4">
            <a:extLst>
              <a:ext uri="{FF2B5EF4-FFF2-40B4-BE49-F238E27FC236}">
                <a16:creationId xmlns:a16="http://schemas.microsoft.com/office/drawing/2014/main" id="{55A1279E-713B-42F9-BDD6-2DB72E7F7483}"/>
              </a:ext>
            </a:extLst>
          </p:cNvPr>
          <p:cNvSpPr/>
          <p:nvPr/>
        </p:nvSpPr>
        <p:spPr>
          <a:xfrm>
            <a:off x="5484990" y="3532786"/>
            <a:ext cx="4206520" cy="2293883"/>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“I think all of those people who are leaving would be saying about the pace of change and the ridiculous expectations, and that we're almost becoming like a child protection social workers who burn out in 2½, 3 years.”</a:t>
            </a:r>
          </a:p>
        </p:txBody>
      </p:sp>
      <p:sp>
        <p:nvSpPr>
          <p:cNvPr id="6" name="Speech Bubble: Rectangle with Corners Rounded 5">
            <a:extLst>
              <a:ext uri="{FF2B5EF4-FFF2-40B4-BE49-F238E27FC236}">
                <a16:creationId xmlns:a16="http://schemas.microsoft.com/office/drawing/2014/main" id="{67FF858D-C0F9-4904-9C6D-818324CBFA77}"/>
              </a:ext>
            </a:extLst>
          </p:cNvPr>
          <p:cNvSpPr/>
          <p:nvPr/>
        </p:nvSpPr>
        <p:spPr>
          <a:xfrm>
            <a:off x="7588250" y="1031331"/>
            <a:ext cx="4206520" cy="2106008"/>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“The amount that has then been put onto an SPO to be able to do on top of everything else has been unmanageable, quite frankly. When you've got an entire team that are operating at 130 or 140, 168%, what does that say about your own workload in it?”</a:t>
            </a:r>
          </a:p>
        </p:txBody>
      </p:sp>
      <p:sp>
        <p:nvSpPr>
          <p:cNvPr id="7" name="Speech Bubble: Rectangle with Corners Rounded 6">
            <a:extLst>
              <a:ext uri="{FF2B5EF4-FFF2-40B4-BE49-F238E27FC236}">
                <a16:creationId xmlns:a16="http://schemas.microsoft.com/office/drawing/2014/main" id="{0A6775D2-D841-4730-ADEA-219E87D4FAD2}"/>
              </a:ext>
            </a:extLst>
          </p:cNvPr>
          <p:cNvSpPr/>
          <p:nvPr/>
        </p:nvSpPr>
        <p:spPr>
          <a:xfrm>
            <a:off x="546839" y="1161081"/>
            <a:ext cx="6837758" cy="1525299"/>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“We’ve still got half the number of staff, probation service officers we’re due to have, we’re short of managers, we’re short of case administrators. We haven't got nearly the staff we need, staffing is the biggest issue at the minute. It takes ridiculous amounts time to get staff through the door and trained and doing their job.”</a:t>
            </a:r>
          </a:p>
        </p:txBody>
      </p:sp>
      <p:sp>
        <p:nvSpPr>
          <p:cNvPr id="2" name="TextBox 1">
            <a:extLst>
              <a:ext uri="{FF2B5EF4-FFF2-40B4-BE49-F238E27FC236}">
                <a16:creationId xmlns:a16="http://schemas.microsoft.com/office/drawing/2014/main" id="{6224F75D-6B87-4FA2-B0D1-649E2ABF19BA}"/>
              </a:ext>
            </a:extLst>
          </p:cNvPr>
          <p:cNvSpPr txBox="1"/>
          <p:nvPr/>
        </p:nvSpPr>
        <p:spPr>
          <a:xfrm>
            <a:off x="397230" y="256674"/>
            <a:ext cx="9667175" cy="584775"/>
          </a:xfrm>
          <a:prstGeom prst="rect">
            <a:avLst/>
          </a:prstGeom>
          <a:noFill/>
        </p:spPr>
        <p:txBody>
          <a:bodyPr wrap="square" rtlCol="0">
            <a:spAutoFit/>
          </a:bodyPr>
          <a:lstStyle/>
          <a:p>
            <a:r>
              <a:rPr lang="en-GB" sz="3200" b="1">
                <a:solidFill>
                  <a:srgbClr val="7030A0"/>
                </a:solidFill>
                <a:latin typeface="Calibri" panose="020F0502020204030204" pitchFamily="34" charset="0"/>
                <a:cs typeface="Calibri" panose="020F0502020204030204" pitchFamily="34" charset="0"/>
              </a:rPr>
              <a:t>Workforce Planning and Resource Planning Modelling</a:t>
            </a:r>
            <a:endParaRPr lang="en-GB" sz="3200"/>
          </a:p>
        </p:txBody>
      </p:sp>
    </p:spTree>
    <p:extLst>
      <p:ext uri="{BB962C8B-B14F-4D97-AF65-F5344CB8AC3E}">
        <p14:creationId xmlns:p14="http://schemas.microsoft.com/office/powerpoint/2010/main" val="1310333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7FBB32E-2868-4DE8-B9EE-D90B53AE4EDE}"/>
              </a:ext>
            </a:extLst>
          </p:cNvPr>
          <p:cNvSpPr/>
          <p:nvPr/>
        </p:nvSpPr>
        <p:spPr>
          <a:xfrm>
            <a:off x="1" y="0"/>
            <a:ext cx="12006470" cy="6355586"/>
          </a:xfrm>
          <a:prstGeom prst="rect">
            <a:avLst/>
          </a:prstGeom>
        </p:spPr>
        <p:txBody>
          <a:bodyPr wrap="square">
            <a:spAutoFit/>
          </a:bodyPr>
          <a:lstStyle/>
          <a:p>
            <a:pPr algn="just"/>
            <a:r>
              <a:rPr lang="en-GB" sz="2400" b="1">
                <a:solidFill>
                  <a:srgbClr val="7030A0"/>
                </a:solidFill>
                <a:latin typeface="Calibri" panose="020F0502020204030204" pitchFamily="34" charset="0"/>
                <a:cs typeface="Calibri" panose="020F0502020204030204" pitchFamily="34" charset="0"/>
              </a:rPr>
              <a:t>Workforce Planning and Resource Planning Modelling Recommendations </a:t>
            </a:r>
          </a:p>
          <a:p>
            <a:pPr algn="just"/>
            <a:endParaRPr lang="en-GB" sz="2200" b="1">
              <a:solidFill>
                <a:srgbClr val="7030A0"/>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900" b="1">
                <a:solidFill>
                  <a:srgbClr val="7030A0"/>
                </a:solidFill>
                <a:latin typeface="Calibri" panose="020F0502020204030204" pitchFamily="34" charset="0"/>
                <a:cs typeface="Calibri" panose="020F0502020204030204" pitchFamily="34" charset="0"/>
              </a:rPr>
              <a:t>Recruiting to fill SPO shortfall </a:t>
            </a:r>
            <a:r>
              <a:rPr lang="en-GB" sz="1900">
                <a:latin typeface="Calibri" panose="020F0502020204030204" pitchFamily="34" charset="0"/>
                <a:cs typeface="Calibri" panose="020F0502020204030204" pitchFamily="34" charset="0"/>
              </a:rPr>
              <a:t>to bring spans of control to intended ratio, following this, there will be a further review of spans of control and target staffing.</a:t>
            </a:r>
          </a:p>
          <a:p>
            <a:pPr algn="just"/>
            <a:endParaRPr lang="en-GB" sz="1900">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en-GB" sz="1900">
                <a:latin typeface="Calibri" panose="020F0502020204030204" pitchFamily="34" charset="0"/>
                <a:cs typeface="Calibri" panose="020F0502020204030204" pitchFamily="34" charset="0"/>
              </a:rPr>
              <a:t>Provide </a:t>
            </a:r>
            <a:r>
              <a:rPr lang="en-GB" sz="1900" b="1">
                <a:solidFill>
                  <a:srgbClr val="7030A0"/>
                </a:solidFill>
                <a:latin typeface="Calibri" panose="020F0502020204030204" pitchFamily="34" charset="0"/>
                <a:cs typeface="Calibri" panose="020F0502020204030204" pitchFamily="34" charset="0"/>
              </a:rPr>
              <a:t>administrative support to SPOs </a:t>
            </a:r>
            <a:r>
              <a:rPr lang="en-GB" sz="1900">
                <a:latin typeface="Calibri" panose="020F0502020204030204" pitchFamily="34" charset="0"/>
                <a:cs typeface="Calibri" panose="020F0502020204030204" pitchFamily="34" charset="0"/>
              </a:rPr>
              <a:t>– SPOs are the only operational grade without direct administrative support. A ratio of 1 case administrator to 5 SPOs has been suggested. This would need to be impact assessed before being added into target staffing for 2023/24. </a:t>
            </a:r>
          </a:p>
          <a:p>
            <a:endParaRPr lang="en-GB" sz="19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900">
                <a:latin typeface="Calibri" panose="020F0502020204030204" pitchFamily="34" charset="0"/>
                <a:cs typeface="Calibri" panose="020F0502020204030204" pitchFamily="34" charset="0"/>
              </a:rPr>
              <a:t>HMPPS take a </a:t>
            </a:r>
            <a:r>
              <a:rPr lang="en-GB" sz="1900" b="1">
                <a:solidFill>
                  <a:srgbClr val="7030A0"/>
                </a:solidFill>
                <a:latin typeface="Calibri" panose="020F0502020204030204" pitchFamily="34" charset="0"/>
                <a:cs typeface="Calibri" panose="020F0502020204030204" pitchFamily="34" charset="0"/>
              </a:rPr>
              <a:t>longer-term approach to resource modelling </a:t>
            </a:r>
            <a:r>
              <a:rPr lang="en-GB" sz="1900">
                <a:latin typeface="Calibri" panose="020F0502020204030204" pitchFamily="34" charset="0"/>
                <a:cs typeface="Calibri" panose="020F0502020204030204" pitchFamily="34" charset="0"/>
              </a:rPr>
              <a:t>SPOs. This would involve using Activity Based Costing (ABC) methodology to determine how long attributable tasks take. </a:t>
            </a:r>
          </a:p>
          <a:p>
            <a:endParaRPr lang="en-GB" sz="190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900" b="1" err="1">
                <a:solidFill>
                  <a:srgbClr val="7030A0"/>
                </a:solidFill>
                <a:latin typeface="Calibri" panose="020F0502020204030204" pitchFamily="34" charset="0"/>
                <a:cs typeface="Calibri" panose="020F0502020204030204" pitchFamily="34" charset="0"/>
              </a:rPr>
              <a:t>PQiP</a:t>
            </a:r>
            <a:r>
              <a:rPr lang="en-GB" sz="1900" b="1">
                <a:solidFill>
                  <a:srgbClr val="7030A0"/>
                </a:solidFill>
                <a:latin typeface="Calibri" panose="020F0502020204030204" pitchFamily="34" charset="0"/>
                <a:cs typeface="Calibri" panose="020F0502020204030204" pitchFamily="34" charset="0"/>
              </a:rPr>
              <a:t> Recruitment </a:t>
            </a:r>
            <a:r>
              <a:rPr lang="en-GB" sz="1900">
                <a:latin typeface="Calibri" panose="020F0502020204030204" pitchFamily="34" charset="0"/>
                <a:cs typeface="Calibri" panose="020F0502020204030204" pitchFamily="34" charset="0"/>
              </a:rPr>
              <a:t>and </a:t>
            </a:r>
            <a:r>
              <a:rPr lang="en-GB" sz="1900" b="1">
                <a:solidFill>
                  <a:srgbClr val="7030A0"/>
                </a:solidFill>
                <a:latin typeface="Calibri" panose="020F0502020204030204" pitchFamily="34" charset="0"/>
                <a:cs typeface="Calibri" panose="020F0502020204030204" pitchFamily="34" charset="0"/>
              </a:rPr>
              <a:t>Workforce Planning</a:t>
            </a:r>
            <a:r>
              <a:rPr lang="en-GB" sz="1900">
                <a:latin typeface="Calibri" panose="020F0502020204030204" pitchFamily="34" charset="0"/>
                <a:cs typeface="Calibri" panose="020F0502020204030204" pitchFamily="34" charset="0"/>
              </a:rPr>
              <a:t> to reduce high workloads.</a:t>
            </a:r>
          </a:p>
          <a:p>
            <a:endParaRPr lang="en-GB" sz="1900">
              <a:solidFill>
                <a:srgbClr val="7030A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GB" sz="1900" b="1">
                <a:solidFill>
                  <a:srgbClr val="7030A0"/>
                </a:solidFill>
                <a:latin typeface="Calibri" panose="020F0502020204030204" pitchFamily="34" charset="0"/>
                <a:cs typeface="Calibri" panose="020F0502020204030204" pitchFamily="34" charset="0"/>
              </a:rPr>
              <a:t>Retention of experienced staff </a:t>
            </a:r>
            <a:r>
              <a:rPr lang="en-GB" sz="1900">
                <a:latin typeface="Calibri" panose="020F0502020204030204" pitchFamily="34" charset="0"/>
                <a:cs typeface="Calibri" panose="020F0502020204030204" pitchFamily="34" charset="0"/>
              </a:rPr>
              <a:t>through recruitment and retention strategy.</a:t>
            </a:r>
          </a:p>
          <a:p>
            <a:endParaRPr lang="en-GB" sz="19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900" b="1">
                <a:solidFill>
                  <a:srgbClr val="7030A0"/>
                </a:solidFill>
                <a:latin typeface="Calibri" panose="020F0502020204030204" pitchFamily="34" charset="0"/>
                <a:cs typeface="Calibri" panose="020F0502020204030204" pitchFamily="34" charset="0"/>
              </a:rPr>
              <a:t>Demand Management Strategy </a:t>
            </a:r>
            <a:r>
              <a:rPr lang="en-GB" sz="1900">
                <a:latin typeface="Calibri" panose="020F0502020204030204" pitchFamily="34" charset="0"/>
                <a:cs typeface="Calibri" panose="020F0502020204030204" pitchFamily="34" charset="0"/>
              </a:rPr>
              <a:t>will aim to remove non-essential tasks from SPOs.</a:t>
            </a:r>
          </a:p>
          <a:p>
            <a:endParaRPr lang="en-GB" sz="19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900" b="1">
                <a:solidFill>
                  <a:srgbClr val="7030A0"/>
                </a:solidFill>
                <a:latin typeface="Calibri" panose="020F0502020204030204" pitchFamily="34" charset="0"/>
                <a:cs typeface="Calibri" panose="020F0502020204030204" pitchFamily="34" charset="0"/>
              </a:rPr>
              <a:t>Improve data quality </a:t>
            </a:r>
            <a:r>
              <a:rPr lang="en-GB" sz="1900">
                <a:latin typeface="Calibri" panose="020F0502020204030204" pitchFamily="34" charset="0"/>
                <a:cs typeface="Calibri" panose="020F0502020204030204" pitchFamily="34" charset="0"/>
              </a:rPr>
              <a:t>on SOP. </a:t>
            </a:r>
          </a:p>
          <a:p>
            <a:endParaRPr lang="en-GB" sz="190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1900">
                <a:latin typeface="Calibri" panose="020F0502020204030204" pitchFamily="34" charset="0"/>
                <a:cs typeface="Calibri" panose="020F0502020204030204" pitchFamily="34" charset="0"/>
              </a:rPr>
              <a:t>Maintain the </a:t>
            </a:r>
            <a:r>
              <a:rPr lang="en-GB" sz="1900" b="1">
                <a:solidFill>
                  <a:srgbClr val="7030A0"/>
                </a:solidFill>
                <a:latin typeface="Calibri" panose="020F0502020204030204" pitchFamily="34" charset="0"/>
                <a:cs typeface="Calibri" panose="020F0502020204030204" pitchFamily="34" charset="0"/>
              </a:rPr>
              <a:t>SPO </a:t>
            </a:r>
            <a:r>
              <a:rPr lang="en-GB" sz="1900" b="1" err="1">
                <a:solidFill>
                  <a:srgbClr val="7030A0"/>
                </a:solidFill>
                <a:latin typeface="Calibri" panose="020F0502020204030204" pitchFamily="34" charset="0"/>
                <a:cs typeface="Calibri" panose="020F0502020204030204" pitchFamily="34" charset="0"/>
              </a:rPr>
              <a:t>PQiP</a:t>
            </a:r>
            <a:r>
              <a:rPr lang="en-GB" sz="1900" b="1">
                <a:solidFill>
                  <a:srgbClr val="7030A0"/>
                </a:solidFill>
                <a:latin typeface="Calibri" panose="020F0502020204030204" pitchFamily="34" charset="0"/>
                <a:cs typeface="Calibri" panose="020F0502020204030204" pitchFamily="34" charset="0"/>
              </a:rPr>
              <a:t> Role</a:t>
            </a:r>
            <a:r>
              <a:rPr lang="en-GB" sz="1900">
                <a:latin typeface="Calibri" panose="020F0502020204030204" pitchFamily="34" charset="0"/>
                <a:cs typeface="Calibri" panose="020F0502020204030204" pitchFamily="34" charset="0"/>
              </a:rPr>
              <a:t>.</a:t>
            </a:r>
          </a:p>
        </p:txBody>
      </p:sp>
      <p:pic>
        <p:nvPicPr>
          <p:cNvPr id="6" name="Picture 5">
            <a:extLst>
              <a:ext uri="{FF2B5EF4-FFF2-40B4-BE49-F238E27FC236}">
                <a16:creationId xmlns:a16="http://schemas.microsoft.com/office/drawing/2014/main" id="{C6E84076-9914-40FA-A385-56AAEFAAC9E3}"/>
              </a:ext>
            </a:extLst>
          </p:cNvPr>
          <p:cNvPicPr>
            <a:picLocks noChangeAspect="1"/>
          </p:cNvPicPr>
          <p:nvPr/>
        </p:nvPicPr>
        <p:blipFill>
          <a:blip r:embed="rId3"/>
          <a:stretch>
            <a:fillRect/>
          </a:stretch>
        </p:blipFill>
        <p:spPr>
          <a:xfrm>
            <a:off x="9319572" y="14315"/>
            <a:ext cx="525282" cy="518877"/>
          </a:xfrm>
          <a:prstGeom prst="rect">
            <a:avLst/>
          </a:prstGeom>
        </p:spPr>
      </p:pic>
    </p:spTree>
    <p:extLst>
      <p:ext uri="{BB962C8B-B14F-4D97-AF65-F5344CB8AC3E}">
        <p14:creationId xmlns:p14="http://schemas.microsoft.com/office/powerpoint/2010/main" val="40984508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90D2F1FE-7513-4941-BA3B-E8BF35B2140C}"/>
              </a:ext>
            </a:extLst>
          </p:cNvPr>
          <p:cNvSpPr/>
          <p:nvPr/>
        </p:nvSpPr>
        <p:spPr>
          <a:xfrm>
            <a:off x="7751122" y="3386208"/>
            <a:ext cx="3763618" cy="1776828"/>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“You can lose half a day to trying to do a task on SOP.</a:t>
            </a:r>
          </a:p>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SOP is a minefield. It's almost impossible to find the correct process we are supposed to follow.”</a:t>
            </a:r>
          </a:p>
        </p:txBody>
      </p:sp>
      <p:sp>
        <p:nvSpPr>
          <p:cNvPr id="5" name="Speech Bubble: Rectangle with Corners Rounded 4">
            <a:extLst>
              <a:ext uri="{FF2B5EF4-FFF2-40B4-BE49-F238E27FC236}">
                <a16:creationId xmlns:a16="http://schemas.microsoft.com/office/drawing/2014/main" id="{631E5431-2F65-4880-9796-E06889F3E3BA}"/>
              </a:ext>
            </a:extLst>
          </p:cNvPr>
          <p:cNvSpPr/>
          <p:nvPr/>
        </p:nvSpPr>
        <p:spPr>
          <a:xfrm>
            <a:off x="5354363" y="838871"/>
            <a:ext cx="6617375" cy="1776828"/>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“I wonder whether we can use digital solutions better. I think the amount of times you have to double and triple key stuff into different places, you have to put it into ND, you always have to put into an email and stuff like that, whether there's better things.” </a:t>
            </a:r>
          </a:p>
        </p:txBody>
      </p:sp>
      <p:sp>
        <p:nvSpPr>
          <p:cNvPr id="6" name="Speech Bubble: Rectangle with Corners Rounded 5">
            <a:extLst>
              <a:ext uri="{FF2B5EF4-FFF2-40B4-BE49-F238E27FC236}">
                <a16:creationId xmlns:a16="http://schemas.microsoft.com/office/drawing/2014/main" id="{3F8EF3EF-6A09-4215-93DC-018D152F42EB}"/>
              </a:ext>
            </a:extLst>
          </p:cNvPr>
          <p:cNvSpPr/>
          <p:nvPr/>
        </p:nvSpPr>
        <p:spPr>
          <a:xfrm>
            <a:off x="462048" y="3023535"/>
            <a:ext cx="6832587" cy="2529030"/>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120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“The managerial oversight that's required now is unreal. But maybe we were doing that, but it wasn't in such a recorded way. I have no problems with the touch points model </a:t>
            </a:r>
            <a:r>
              <a:rPr kumimoji="0" lang="en-GB" b="0" i="0" u="none" strike="noStrike" kern="0" cap="none" spc="0" normalizeH="0" baseline="0" noProof="0" err="1">
                <a:ln>
                  <a:noFill/>
                </a:ln>
                <a:solidFill>
                  <a:prstClr val="black"/>
                </a:solidFill>
                <a:effectLst/>
                <a:uLnTx/>
                <a:uFillTx/>
                <a:latin typeface="Calibri" panose="020F0502020204030204"/>
                <a:ea typeface="+mn-ea"/>
                <a:cs typeface="+mn-cs"/>
              </a:rPr>
              <a:t>'cause</a:t>
            </a: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 I can understand the reasons why it's being introduced, but it's almost not possible to focus on the touch points model alongside all those other things that everybody has just mentioned, which is obscene.”</a:t>
            </a:r>
          </a:p>
        </p:txBody>
      </p:sp>
      <p:sp>
        <p:nvSpPr>
          <p:cNvPr id="7" name="Speech Bubble: Rectangle with Corners Rounded 6">
            <a:extLst>
              <a:ext uri="{FF2B5EF4-FFF2-40B4-BE49-F238E27FC236}">
                <a16:creationId xmlns:a16="http://schemas.microsoft.com/office/drawing/2014/main" id="{2B57DD0B-1F00-432D-8639-BA682ED25B47}"/>
              </a:ext>
            </a:extLst>
          </p:cNvPr>
          <p:cNvSpPr/>
          <p:nvPr/>
        </p:nvSpPr>
        <p:spPr>
          <a:xfrm>
            <a:off x="462047" y="1054167"/>
            <a:ext cx="4366627" cy="1448401"/>
          </a:xfrm>
          <a:prstGeom prst="wedgeRoundRectCallout">
            <a:avLst/>
          </a:prstGeom>
          <a:solidFill>
            <a:schemeClr val="accent1">
              <a:lumMod val="20000"/>
              <a:lumOff val="80000"/>
            </a:schemeClr>
          </a:solidFill>
          <a:ln w="6350" cap="flat" cmpd="sng" algn="ctr">
            <a:solidFill>
              <a:srgbClr val="A5A5A5"/>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a:ln>
                  <a:noFill/>
                </a:ln>
                <a:solidFill>
                  <a:prstClr val="black"/>
                </a:solidFill>
                <a:effectLst/>
                <a:uLnTx/>
                <a:uFillTx/>
                <a:latin typeface="Calibri" panose="020F0502020204030204"/>
                <a:ea typeface="+mn-ea"/>
                <a:cs typeface="+mn-cs"/>
              </a:rPr>
              <a:t>“One issue with the QA tools are they are often a sledgehammer to crack a nut.”</a:t>
            </a:r>
          </a:p>
        </p:txBody>
      </p:sp>
      <p:sp>
        <p:nvSpPr>
          <p:cNvPr id="2" name="TextBox 1">
            <a:extLst>
              <a:ext uri="{FF2B5EF4-FFF2-40B4-BE49-F238E27FC236}">
                <a16:creationId xmlns:a16="http://schemas.microsoft.com/office/drawing/2014/main" id="{D950179B-2CAB-411E-89A8-0020877A14EA}"/>
              </a:ext>
            </a:extLst>
          </p:cNvPr>
          <p:cNvSpPr txBox="1"/>
          <p:nvPr/>
        </p:nvSpPr>
        <p:spPr>
          <a:xfrm>
            <a:off x="462048" y="68362"/>
            <a:ext cx="10334289" cy="861774"/>
          </a:xfrm>
          <a:prstGeom prst="rect">
            <a:avLst/>
          </a:prstGeom>
          <a:noFill/>
        </p:spPr>
        <p:txBody>
          <a:bodyPr wrap="square" rtlCol="0">
            <a:spAutoFit/>
          </a:bodyPr>
          <a:lstStyle/>
          <a:p>
            <a:r>
              <a:rPr lang="en-GB" sz="3200" b="1">
                <a:solidFill>
                  <a:srgbClr val="7030A0"/>
                </a:solidFill>
                <a:latin typeface="Calibri" panose="020F0502020204030204" pitchFamily="34" charset="0"/>
                <a:cs typeface="Calibri" panose="020F0502020204030204" pitchFamily="34" charset="0"/>
              </a:rPr>
              <a:t>Systems and Process Improvement</a:t>
            </a:r>
          </a:p>
          <a:p>
            <a:endParaRPr lang="en-GB"/>
          </a:p>
        </p:txBody>
      </p:sp>
    </p:spTree>
    <p:extLst>
      <p:ext uri="{BB962C8B-B14F-4D97-AF65-F5344CB8AC3E}">
        <p14:creationId xmlns:p14="http://schemas.microsoft.com/office/powerpoint/2010/main" val="41696059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B3706FE8459AE41ADA2C10C351564F7" ma:contentTypeVersion="14" ma:contentTypeDescription="Create a new document." ma:contentTypeScope="" ma:versionID="6889df83456ba661c92ea46b716e3a9d">
  <xsd:schema xmlns:xsd="http://www.w3.org/2001/XMLSchema" xmlns:xs="http://www.w3.org/2001/XMLSchema" xmlns:p="http://schemas.microsoft.com/office/2006/metadata/properties" xmlns:ns3="a1a83138-f4f8-4885-a836-7db7288e30b6" xmlns:ns4="a1078028-aa81-4734-bcf3-497e480b76d0" targetNamespace="http://schemas.microsoft.com/office/2006/metadata/properties" ma:root="true" ma:fieldsID="63a93f390d645d380d8be3b6f86e926b" ns3:_="" ns4:_="">
    <xsd:import namespace="a1a83138-f4f8-4885-a836-7db7288e30b6"/>
    <xsd:import namespace="a1078028-aa81-4734-bcf3-497e480b76d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1a83138-f4f8-4885-a836-7db7288e3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1078028-aa81-4734-bcf3-497e480b76d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529C313-F8BE-4188-AC4B-2638729B4EF1}">
  <ds:schemaRefs>
    <ds:schemaRef ds:uri="a1a83138-f4f8-4885-a836-7db7288e30b6"/>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1078028-aa81-4734-bcf3-497e480b76d0"/>
    <ds:schemaRef ds:uri="http://www.w3.org/XML/1998/namespace"/>
    <ds:schemaRef ds:uri="http://purl.org/dc/dcmitype/"/>
  </ds:schemaRefs>
</ds:datastoreItem>
</file>

<file path=customXml/itemProps2.xml><?xml version="1.0" encoding="utf-8"?>
<ds:datastoreItem xmlns:ds="http://schemas.openxmlformats.org/officeDocument/2006/customXml" ds:itemID="{867486BC-027A-459E-8DC5-EFDE0F412E57}">
  <ds:schemaRefs>
    <ds:schemaRef ds:uri="http://schemas.microsoft.com/sharepoint/v3/contenttype/forms"/>
  </ds:schemaRefs>
</ds:datastoreItem>
</file>

<file path=customXml/itemProps3.xml><?xml version="1.0" encoding="utf-8"?>
<ds:datastoreItem xmlns:ds="http://schemas.openxmlformats.org/officeDocument/2006/customXml" ds:itemID="{A58C36BB-65C5-4066-B3EA-C3A6DD53E4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1a83138-f4f8-4885-a836-7db7288e30b6"/>
    <ds:schemaRef ds:uri="a1078028-aa81-4734-bcf3-497e480b76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5943</Words>
  <Application>Microsoft Office PowerPoint</Application>
  <PresentationFormat>Widescreen</PresentationFormat>
  <Paragraphs>223</Paragraphs>
  <Slides>16</Slides>
  <Notes>13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Times New Roman</vt:lpstr>
      <vt:lpstr>Office Theme</vt:lpstr>
      <vt:lpstr>Probation Workforce Programme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Probation Workforce Programme</dc:title>
  <dc:creator>Trainor, Leah</dc:creator>
  <cp:lastModifiedBy>Macnamara, Annie</cp:lastModifiedBy>
  <cp:revision>2</cp:revision>
  <dcterms:created xsi:type="dcterms:W3CDTF">2022-05-17T14:18:55Z</dcterms:created>
  <dcterms:modified xsi:type="dcterms:W3CDTF">2022-05-27T08:58:01Z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0x0101000B3706FE8459AE41ADA2C10C351564F7</vt:lpwstr>
  </property>
</Properties>
</file>