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1"/>
  </p:notesMasterIdLst>
  <p:handoutMasterIdLst>
    <p:handoutMasterId r:id="rId32"/>
  </p:handoutMasterIdLst>
  <p:sldIdLst>
    <p:sldId id="7904" r:id="rId5"/>
    <p:sldId id="7905" r:id="rId6"/>
    <p:sldId id="7906" r:id="rId7"/>
    <p:sldId id="7891" r:id="rId8"/>
    <p:sldId id="7954" r:id="rId9"/>
    <p:sldId id="7959" r:id="rId10"/>
    <p:sldId id="7963" r:id="rId11"/>
    <p:sldId id="7966" r:id="rId12"/>
    <p:sldId id="7936" r:id="rId13"/>
    <p:sldId id="7964" r:id="rId14"/>
    <p:sldId id="7965" r:id="rId15"/>
    <p:sldId id="7970" r:id="rId16"/>
    <p:sldId id="7971" r:id="rId17"/>
    <p:sldId id="7972" r:id="rId18"/>
    <p:sldId id="7973" r:id="rId19"/>
    <p:sldId id="7975" r:id="rId20"/>
    <p:sldId id="7974" r:id="rId21"/>
    <p:sldId id="7921" r:id="rId22"/>
    <p:sldId id="7952" r:id="rId23"/>
    <p:sldId id="257" r:id="rId24"/>
    <p:sldId id="7967" r:id="rId25"/>
    <p:sldId id="7968" r:id="rId26"/>
    <p:sldId id="7969" r:id="rId27"/>
    <p:sldId id="7919" r:id="rId28"/>
    <p:sldId id="7912" r:id="rId29"/>
    <p:sldId id="79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B7CFFF"/>
    <a:srgbClr val="99CCFF"/>
    <a:srgbClr val="9966FF"/>
    <a:srgbClr val="6699FF"/>
    <a:srgbClr val="339966"/>
    <a:srgbClr val="3399FF"/>
    <a:srgbClr val="FFFFFF"/>
    <a:srgbClr val="33CCFF"/>
    <a:srgbClr val="D4C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CCB74-89F7-40C0-B9E9-600E8CED2C09}" v="117" dt="2022-06-09T08:33:26.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5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A2EAED3F-8259-474E-9787-22E9F3E5B2EE}"/>
    <pc:docChg chg="custSel addSld delSld modSld sldOrd">
      <pc:chgData name="Darby,  Paul" userId="d672655a-9a29-4872-953f-9379244022ef" providerId="ADAL" clId="{A2EAED3F-8259-474E-9787-22E9F3E5B2EE}" dt="2022-05-31T08:10:08.792" v="168" actId="14100"/>
      <pc:docMkLst>
        <pc:docMk/>
      </pc:docMkLst>
      <pc:sldChg chg="addSp delSp modSp add ord">
        <pc:chgData name="Darby,  Paul" userId="d672655a-9a29-4872-953f-9379244022ef" providerId="ADAL" clId="{A2EAED3F-8259-474E-9787-22E9F3E5B2EE}" dt="2022-05-31T08:10:08.792" v="168" actId="14100"/>
        <pc:sldMkLst>
          <pc:docMk/>
          <pc:sldMk cId="2899066555" sldId="7964"/>
        </pc:sldMkLst>
        <pc:spChg chg="mod">
          <ac:chgData name="Darby,  Paul" userId="d672655a-9a29-4872-953f-9379244022ef" providerId="ADAL" clId="{A2EAED3F-8259-474E-9787-22E9F3E5B2EE}" dt="2022-05-31T08:06:17.310" v="136" actId="20577"/>
          <ac:spMkLst>
            <pc:docMk/>
            <pc:sldMk cId="2899066555" sldId="7964"/>
            <ac:spMk id="2" creationId="{E77C3338-8EC5-4257-89E7-E5297CB3327C}"/>
          </ac:spMkLst>
        </pc:spChg>
        <pc:spChg chg="del mod">
          <ac:chgData name="Darby,  Paul" userId="d672655a-9a29-4872-953f-9379244022ef" providerId="ADAL" clId="{A2EAED3F-8259-474E-9787-22E9F3E5B2EE}" dt="2022-05-31T08:05:31.551" v="124" actId="478"/>
          <ac:spMkLst>
            <pc:docMk/>
            <pc:sldMk cId="2899066555" sldId="7964"/>
            <ac:spMk id="3" creationId="{34E1DCE6-B9B6-40A9-8802-26B79D5339DB}"/>
          </ac:spMkLst>
        </pc:spChg>
        <pc:spChg chg="add mod">
          <ac:chgData name="Darby,  Paul" userId="d672655a-9a29-4872-953f-9379244022ef" providerId="ADAL" clId="{A2EAED3F-8259-474E-9787-22E9F3E5B2EE}" dt="2022-05-31T08:10:08.792" v="168" actId="14100"/>
          <ac:spMkLst>
            <pc:docMk/>
            <pc:sldMk cId="2899066555" sldId="7964"/>
            <ac:spMk id="4" creationId="{D090148F-36A3-40D8-8E47-D0BAE9A9E4AC}"/>
          </ac:spMkLst>
        </pc:spChg>
        <pc:spChg chg="mod">
          <ac:chgData name="Darby,  Paul" userId="d672655a-9a29-4872-953f-9379244022ef" providerId="ADAL" clId="{A2EAED3F-8259-474E-9787-22E9F3E5B2EE}" dt="2022-05-31T08:10:01.065" v="165" actId="14100"/>
          <ac:spMkLst>
            <pc:docMk/>
            <pc:sldMk cId="2899066555" sldId="7964"/>
            <ac:spMk id="5" creationId="{D5240622-E8ED-4AE8-B075-408B3E3DEAB5}"/>
          </ac:spMkLst>
        </pc:spChg>
        <pc:picChg chg="del">
          <ac:chgData name="Darby,  Paul" userId="d672655a-9a29-4872-953f-9379244022ef" providerId="ADAL" clId="{A2EAED3F-8259-474E-9787-22E9F3E5B2EE}" dt="2022-05-31T08:02:00.834" v="70" actId="478"/>
          <ac:picMkLst>
            <pc:docMk/>
            <pc:sldMk cId="2899066555" sldId="7964"/>
            <ac:picMk id="6" creationId="{49AEA69F-DC96-43F6-961E-CC0FBFDE3B89}"/>
          </ac:picMkLst>
        </pc:picChg>
      </pc:sldChg>
      <pc:sldChg chg="add del ord">
        <pc:chgData name="Darby,  Paul" userId="d672655a-9a29-4872-953f-9379244022ef" providerId="ADAL" clId="{A2EAED3F-8259-474E-9787-22E9F3E5B2EE}" dt="2022-05-31T08:01:01.693" v="2" actId="2696"/>
        <pc:sldMkLst>
          <pc:docMk/>
          <pc:sldMk cId="3576464703" sldId="7964"/>
        </pc:sldMkLst>
      </pc:sldChg>
      <pc:sldChg chg="addSp delSp modSp add">
        <pc:chgData name="Darby,  Paul" userId="d672655a-9a29-4872-953f-9379244022ef" providerId="ADAL" clId="{A2EAED3F-8259-474E-9787-22E9F3E5B2EE}" dt="2022-05-31T08:09:56.264" v="164"/>
        <pc:sldMkLst>
          <pc:docMk/>
          <pc:sldMk cId="4178799157" sldId="7965"/>
        </pc:sldMkLst>
        <pc:spChg chg="mod">
          <ac:chgData name="Darby,  Paul" userId="d672655a-9a29-4872-953f-9379244022ef" providerId="ADAL" clId="{A2EAED3F-8259-474E-9787-22E9F3E5B2EE}" dt="2022-05-31T08:09:04.496" v="156" actId="1076"/>
          <ac:spMkLst>
            <pc:docMk/>
            <pc:sldMk cId="4178799157" sldId="7965"/>
            <ac:spMk id="3" creationId="{34E1DCE6-B9B6-40A9-8802-26B79D5339DB}"/>
          </ac:spMkLst>
        </pc:spChg>
        <pc:spChg chg="add mod">
          <ac:chgData name="Darby,  Paul" userId="d672655a-9a29-4872-953f-9379244022ef" providerId="ADAL" clId="{A2EAED3F-8259-474E-9787-22E9F3E5B2EE}" dt="2022-05-31T08:09:56.264" v="164"/>
          <ac:spMkLst>
            <pc:docMk/>
            <pc:sldMk cId="4178799157" sldId="7965"/>
            <ac:spMk id="4" creationId="{F6FCDD26-E6AF-4FBF-B6DB-151DC3EB2326}"/>
          </ac:spMkLst>
        </pc:spChg>
        <pc:spChg chg="del">
          <ac:chgData name="Darby,  Paul" userId="d672655a-9a29-4872-953f-9379244022ef" providerId="ADAL" clId="{A2EAED3F-8259-474E-9787-22E9F3E5B2EE}" dt="2022-05-31T08:04:00.685" v="105" actId="478"/>
          <ac:spMkLst>
            <pc:docMk/>
            <pc:sldMk cId="4178799157" sldId="7965"/>
            <ac:spMk id="5" creationId="{D5240622-E8ED-4AE8-B075-408B3E3DEAB5}"/>
          </ac:spMkLst>
        </pc:spChg>
      </pc:sldChg>
    </pc:docChg>
  </pc:docChgLst>
  <pc:docChgLst>
    <pc:chgData name="Darby,  Paul" userId="d672655a-9a29-4872-953f-9379244022ef" providerId="ADAL" clId="{458CCB74-89F7-40C0-B9E9-600E8CED2C09}"/>
    <pc:docChg chg="undo custSel addSld delSld modSld sldOrd">
      <pc:chgData name="Darby,  Paul" userId="d672655a-9a29-4872-953f-9379244022ef" providerId="ADAL" clId="{458CCB74-89F7-40C0-B9E9-600E8CED2C09}" dt="2022-06-09T08:35:20.911" v="1886" actId="20577"/>
      <pc:docMkLst>
        <pc:docMk/>
      </pc:docMkLst>
      <pc:sldChg chg="delSp modSp add setBg delDesignElem">
        <pc:chgData name="Darby,  Paul" userId="d672655a-9a29-4872-953f-9379244022ef" providerId="ADAL" clId="{458CCB74-89F7-40C0-B9E9-600E8CED2C09}" dt="2022-06-07T13:59:11.086" v="1367" actId="20577"/>
        <pc:sldMkLst>
          <pc:docMk/>
          <pc:sldMk cId="4254137815" sldId="257"/>
        </pc:sldMkLst>
        <pc:spChg chg="mod">
          <ac:chgData name="Darby,  Paul" userId="d672655a-9a29-4872-953f-9379244022ef" providerId="ADAL" clId="{458CCB74-89F7-40C0-B9E9-600E8CED2C09}" dt="2022-06-06T12:22:15.046" v="192" actId="1076"/>
          <ac:spMkLst>
            <pc:docMk/>
            <pc:sldMk cId="4254137815" sldId="257"/>
            <ac:spMk id="2" creationId="{7C7D377F-55B2-4F65-99F1-7E1C53A0D7FC}"/>
          </ac:spMkLst>
        </pc:spChg>
        <pc:spChg chg="mod">
          <ac:chgData name="Darby,  Paul" userId="d672655a-9a29-4872-953f-9379244022ef" providerId="ADAL" clId="{458CCB74-89F7-40C0-B9E9-600E8CED2C09}" dt="2022-06-07T13:59:11.086" v="1367" actId="20577"/>
          <ac:spMkLst>
            <pc:docMk/>
            <pc:sldMk cId="4254137815" sldId="257"/>
            <ac:spMk id="3" creationId="{C7AF4D65-95FF-4A59-849D-2904BD9BA60E}"/>
          </ac:spMkLst>
        </pc:spChg>
        <pc:spChg chg="del">
          <ac:chgData name="Darby,  Paul" userId="d672655a-9a29-4872-953f-9379244022ef" providerId="ADAL" clId="{458CCB74-89F7-40C0-B9E9-600E8CED2C09}" dt="2022-06-01T13:21:09.637" v="7"/>
          <ac:spMkLst>
            <pc:docMk/>
            <pc:sldMk cId="4254137815" sldId="257"/>
            <ac:spMk id="73" creationId="{45D37F4E-DDB4-456B-97E0-9937730A039F}"/>
          </ac:spMkLst>
        </pc:spChg>
        <pc:spChg chg="del">
          <ac:chgData name="Darby,  Paul" userId="d672655a-9a29-4872-953f-9379244022ef" providerId="ADAL" clId="{458CCB74-89F7-40C0-B9E9-600E8CED2C09}" dt="2022-06-01T13:21:09.637" v="7"/>
          <ac:spMkLst>
            <pc:docMk/>
            <pc:sldMk cId="4254137815" sldId="257"/>
            <ac:spMk id="75" creationId="{B2DD41CD-8F47-4F56-AD12-4E2FF7696987}"/>
          </ac:spMkLst>
        </pc:spChg>
      </pc:sldChg>
      <pc:sldChg chg="del">
        <pc:chgData name="Darby,  Paul" userId="d672655a-9a29-4872-953f-9379244022ef" providerId="ADAL" clId="{458CCB74-89F7-40C0-B9E9-600E8CED2C09}" dt="2022-06-06T10:57:32.658" v="24" actId="2696"/>
        <pc:sldMkLst>
          <pc:docMk/>
          <pc:sldMk cId="3311011059" sldId="259"/>
        </pc:sldMkLst>
      </pc:sldChg>
      <pc:sldChg chg="modSp ord">
        <pc:chgData name="Darby,  Paul" userId="d672655a-9a29-4872-953f-9379244022ef" providerId="ADAL" clId="{458CCB74-89F7-40C0-B9E9-600E8CED2C09}" dt="2022-06-09T08:35:20.911" v="1886" actId="20577"/>
        <pc:sldMkLst>
          <pc:docMk/>
          <pc:sldMk cId="3097927330" sldId="7891"/>
        </pc:sldMkLst>
        <pc:spChg chg="mod">
          <ac:chgData name="Darby,  Paul" userId="d672655a-9a29-4872-953f-9379244022ef" providerId="ADAL" clId="{458CCB74-89F7-40C0-B9E9-600E8CED2C09}" dt="2022-06-07T10:55:31.105" v="1189" actId="20577"/>
          <ac:spMkLst>
            <pc:docMk/>
            <pc:sldMk cId="3097927330" sldId="7891"/>
            <ac:spMk id="2" creationId="{2CDBE2D6-69FA-4A36-9DD6-C9E5CEF59381}"/>
          </ac:spMkLst>
        </pc:spChg>
        <pc:spChg chg="mod">
          <ac:chgData name="Darby,  Paul" userId="d672655a-9a29-4872-953f-9379244022ef" providerId="ADAL" clId="{458CCB74-89F7-40C0-B9E9-600E8CED2C09}" dt="2022-06-09T08:25:24.366" v="1764" actId="2711"/>
          <ac:spMkLst>
            <pc:docMk/>
            <pc:sldMk cId="3097927330" sldId="7891"/>
            <ac:spMk id="3" creationId="{51298A2F-1474-45CB-A1C3-FB14B2CE435E}"/>
          </ac:spMkLst>
        </pc:spChg>
        <pc:spChg chg="mod">
          <ac:chgData name="Darby,  Paul" userId="d672655a-9a29-4872-953f-9379244022ef" providerId="ADAL" clId="{458CCB74-89F7-40C0-B9E9-600E8CED2C09}" dt="2022-06-09T08:35:20.911" v="1886" actId="20577"/>
          <ac:spMkLst>
            <pc:docMk/>
            <pc:sldMk cId="3097927330" sldId="7891"/>
            <ac:spMk id="4" creationId="{337F7616-3966-4F69-A682-E43CA0285C05}"/>
          </ac:spMkLst>
        </pc:spChg>
        <pc:picChg chg="mod">
          <ac:chgData name="Darby,  Paul" userId="d672655a-9a29-4872-953f-9379244022ef" providerId="ADAL" clId="{458CCB74-89F7-40C0-B9E9-600E8CED2C09}" dt="2022-06-06T14:48:49.273" v="795" actId="1076"/>
          <ac:picMkLst>
            <pc:docMk/>
            <pc:sldMk cId="3097927330" sldId="7891"/>
            <ac:picMk id="5" creationId="{FC372452-2BF2-43B2-8885-C1D041AD11B6}"/>
          </ac:picMkLst>
        </pc:picChg>
      </pc:sldChg>
      <pc:sldChg chg="modSp">
        <pc:chgData name="Darby,  Paul" userId="d672655a-9a29-4872-953f-9379244022ef" providerId="ADAL" clId="{458CCB74-89F7-40C0-B9E9-600E8CED2C09}" dt="2022-06-07T09:43:15.052" v="1055" actId="20577"/>
        <pc:sldMkLst>
          <pc:docMk/>
          <pc:sldMk cId="2561036238" sldId="7904"/>
        </pc:sldMkLst>
        <pc:spChg chg="mod">
          <ac:chgData name="Darby,  Paul" userId="d672655a-9a29-4872-953f-9379244022ef" providerId="ADAL" clId="{458CCB74-89F7-40C0-B9E9-600E8CED2C09}" dt="2022-06-07T09:43:15.052" v="1055" actId="20577"/>
          <ac:spMkLst>
            <pc:docMk/>
            <pc:sldMk cId="2561036238" sldId="7904"/>
            <ac:spMk id="3" creationId="{A867173B-C619-46E4-B52E-64D0E0AD789B}"/>
          </ac:spMkLst>
        </pc:spChg>
        <pc:spChg chg="mod">
          <ac:chgData name="Darby,  Paul" userId="d672655a-9a29-4872-953f-9379244022ef" providerId="ADAL" clId="{458CCB74-89F7-40C0-B9E9-600E8CED2C09}" dt="2022-06-01T13:18:11.933" v="3" actId="20577"/>
          <ac:spMkLst>
            <pc:docMk/>
            <pc:sldMk cId="2561036238" sldId="7904"/>
            <ac:spMk id="5" creationId="{AEF137A9-75AB-4BC1-B232-AF0B02A6B7AF}"/>
          </ac:spMkLst>
        </pc:spChg>
      </pc:sldChg>
      <pc:sldChg chg="modSp ord">
        <pc:chgData name="Darby,  Paul" userId="d672655a-9a29-4872-953f-9379244022ef" providerId="ADAL" clId="{458CCB74-89F7-40C0-B9E9-600E8CED2C09}" dt="2022-06-06T11:03:12.551" v="44" actId="20577"/>
        <pc:sldMkLst>
          <pc:docMk/>
          <pc:sldMk cId="3906037766" sldId="7905"/>
        </pc:sldMkLst>
        <pc:spChg chg="mod">
          <ac:chgData name="Darby,  Paul" userId="d672655a-9a29-4872-953f-9379244022ef" providerId="ADAL" clId="{458CCB74-89F7-40C0-B9E9-600E8CED2C09}" dt="2022-06-06T11:03:12.551" v="44" actId="20577"/>
          <ac:spMkLst>
            <pc:docMk/>
            <pc:sldMk cId="3906037766" sldId="7905"/>
            <ac:spMk id="2" creationId="{2CDBE2D6-69FA-4A36-9DD6-C9E5CEF59381}"/>
          </ac:spMkLst>
        </pc:spChg>
        <pc:spChg chg="mod">
          <ac:chgData name="Darby,  Paul" userId="d672655a-9a29-4872-953f-9379244022ef" providerId="ADAL" clId="{458CCB74-89F7-40C0-B9E9-600E8CED2C09}" dt="2022-06-06T11:03:00.432" v="37" actId="20577"/>
          <ac:spMkLst>
            <pc:docMk/>
            <pc:sldMk cId="3906037766" sldId="7905"/>
            <ac:spMk id="6" creationId="{AAA20611-0E7C-47C4-9EEF-2FC03B54AA66}"/>
          </ac:spMkLst>
        </pc:spChg>
      </pc:sldChg>
      <pc:sldChg chg="modSp ord">
        <pc:chgData name="Darby,  Paul" userId="d672655a-9a29-4872-953f-9379244022ef" providerId="ADAL" clId="{458CCB74-89F7-40C0-B9E9-600E8CED2C09}" dt="2022-06-09T08:24:23.831" v="1735" actId="207"/>
        <pc:sldMkLst>
          <pc:docMk/>
          <pc:sldMk cId="863356032" sldId="7906"/>
        </pc:sldMkLst>
        <pc:spChg chg="mod">
          <ac:chgData name="Darby,  Paul" userId="d672655a-9a29-4872-953f-9379244022ef" providerId="ADAL" clId="{458CCB74-89F7-40C0-B9E9-600E8CED2C09}" dt="2022-06-09T08:24:23.831" v="1735" actId="207"/>
          <ac:spMkLst>
            <pc:docMk/>
            <pc:sldMk cId="863356032" sldId="7906"/>
            <ac:spMk id="9" creationId="{2805F0BD-5824-43E9-9AD9-DD76ACFF6D6A}"/>
          </ac:spMkLst>
        </pc:spChg>
        <pc:spChg chg="mod">
          <ac:chgData name="Darby,  Paul" userId="d672655a-9a29-4872-953f-9379244022ef" providerId="ADAL" clId="{458CCB74-89F7-40C0-B9E9-600E8CED2C09}" dt="2022-06-09T08:24:14.633" v="1734" actId="207"/>
          <ac:spMkLst>
            <pc:docMk/>
            <pc:sldMk cId="863356032" sldId="7906"/>
            <ac:spMk id="11" creationId="{EBFE7A03-BFDA-4075-8F55-9DFFDB340A22}"/>
          </ac:spMkLst>
        </pc:spChg>
      </pc:sldChg>
      <pc:sldChg chg="modSp">
        <pc:chgData name="Darby,  Paul" userId="d672655a-9a29-4872-953f-9379244022ef" providerId="ADAL" clId="{458CCB74-89F7-40C0-B9E9-600E8CED2C09}" dt="2022-06-08T14:29:39.723" v="1733" actId="1076"/>
        <pc:sldMkLst>
          <pc:docMk/>
          <pc:sldMk cId="1319435956" sldId="7913"/>
        </pc:sldMkLst>
        <pc:spChg chg="mod">
          <ac:chgData name="Darby,  Paul" userId="d672655a-9a29-4872-953f-9379244022ef" providerId="ADAL" clId="{458CCB74-89F7-40C0-B9E9-600E8CED2C09}" dt="2022-06-08T14:29:39.723" v="1733" actId="1076"/>
          <ac:spMkLst>
            <pc:docMk/>
            <pc:sldMk cId="1319435956" sldId="7913"/>
            <ac:spMk id="8" creationId="{8AB7BD6A-B6D4-439F-941F-FD95498CB6D9}"/>
          </ac:spMkLst>
        </pc:spChg>
      </pc:sldChg>
      <pc:sldChg chg="addSp delSp modSp add ord">
        <pc:chgData name="Darby,  Paul" userId="d672655a-9a29-4872-953f-9379244022ef" providerId="ADAL" clId="{458CCB74-89F7-40C0-B9E9-600E8CED2C09}" dt="2022-06-09T08:32:03.468" v="1873" actId="20577"/>
        <pc:sldMkLst>
          <pc:docMk/>
          <pc:sldMk cId="1021386440" sldId="7919"/>
        </pc:sldMkLst>
        <pc:spChg chg="del mod">
          <ac:chgData name="Darby,  Paul" userId="d672655a-9a29-4872-953f-9379244022ef" providerId="ADAL" clId="{458CCB74-89F7-40C0-B9E9-600E8CED2C09}" dt="2022-06-06T12:16:19.793" v="134" actId="478"/>
          <ac:spMkLst>
            <pc:docMk/>
            <pc:sldMk cId="1021386440" sldId="7919"/>
            <ac:spMk id="2" creationId="{2CDBE2D6-69FA-4A36-9DD6-C9E5CEF59381}"/>
          </ac:spMkLst>
        </pc:spChg>
        <pc:spChg chg="del">
          <ac:chgData name="Darby,  Paul" userId="d672655a-9a29-4872-953f-9379244022ef" providerId="ADAL" clId="{458CCB74-89F7-40C0-B9E9-600E8CED2C09}" dt="2022-06-06T12:15:59.691" v="131" actId="478"/>
          <ac:spMkLst>
            <pc:docMk/>
            <pc:sldMk cId="1021386440" sldId="7919"/>
            <ac:spMk id="3" creationId="{2B5505F7-2A61-4265-AC6D-93ED824D892B}"/>
          </ac:spMkLst>
        </pc:spChg>
        <pc:spChg chg="add del mod">
          <ac:chgData name="Darby,  Paul" userId="d672655a-9a29-4872-953f-9379244022ef" providerId="ADAL" clId="{458CCB74-89F7-40C0-B9E9-600E8CED2C09}" dt="2022-06-06T12:16:48.291" v="140" actId="478"/>
          <ac:spMkLst>
            <pc:docMk/>
            <pc:sldMk cId="1021386440" sldId="7919"/>
            <ac:spMk id="6" creationId="{FC3105AC-00E2-4B8F-9C14-804F7B2410D0}"/>
          </ac:spMkLst>
        </pc:spChg>
        <pc:spChg chg="mod">
          <ac:chgData name="Darby,  Paul" userId="d672655a-9a29-4872-953f-9379244022ef" providerId="ADAL" clId="{458CCB74-89F7-40C0-B9E9-600E8CED2C09}" dt="2022-06-09T08:32:03.468" v="1873" actId="20577"/>
          <ac:spMkLst>
            <pc:docMk/>
            <pc:sldMk cId="1021386440" sldId="7919"/>
            <ac:spMk id="7" creationId="{3600B279-896D-42D4-A736-0382AE6331E1}"/>
          </ac:spMkLst>
        </pc:spChg>
        <pc:spChg chg="del">
          <ac:chgData name="Darby,  Paul" userId="d672655a-9a29-4872-953f-9379244022ef" providerId="ADAL" clId="{458CCB74-89F7-40C0-B9E9-600E8CED2C09}" dt="2022-06-06T12:16:52.184" v="141" actId="478"/>
          <ac:spMkLst>
            <pc:docMk/>
            <pc:sldMk cId="1021386440" sldId="7919"/>
            <ac:spMk id="8" creationId="{2E9F0A87-2F41-4D87-A633-14889F2DFD97}"/>
          </ac:spMkLst>
        </pc:spChg>
        <pc:spChg chg="add del mod">
          <ac:chgData name="Darby,  Paul" userId="d672655a-9a29-4872-953f-9379244022ef" providerId="ADAL" clId="{458CCB74-89F7-40C0-B9E9-600E8CED2C09}" dt="2022-06-06T12:16:22.429" v="135" actId="478"/>
          <ac:spMkLst>
            <pc:docMk/>
            <pc:sldMk cId="1021386440" sldId="7919"/>
            <ac:spMk id="10" creationId="{3F3328B0-521F-421E-B120-41CBA93E06DF}"/>
          </ac:spMkLst>
        </pc:spChg>
        <pc:spChg chg="mod">
          <ac:chgData name="Darby,  Paul" userId="d672655a-9a29-4872-953f-9379244022ef" providerId="ADAL" clId="{458CCB74-89F7-40C0-B9E9-600E8CED2C09}" dt="2022-06-07T09:48:50.670" v="1171"/>
          <ac:spMkLst>
            <pc:docMk/>
            <pc:sldMk cId="1021386440" sldId="7919"/>
            <ac:spMk id="13" creationId="{D4406277-1A91-44EA-BAC1-7A91E9EFDCED}"/>
          </ac:spMkLst>
        </pc:spChg>
      </pc:sldChg>
      <pc:sldChg chg="modSp add">
        <pc:chgData name="Darby,  Paul" userId="d672655a-9a29-4872-953f-9379244022ef" providerId="ADAL" clId="{458CCB74-89F7-40C0-B9E9-600E8CED2C09}" dt="2022-06-06T12:15:42.168" v="130" actId="207"/>
        <pc:sldMkLst>
          <pc:docMk/>
          <pc:sldMk cId="300767642" sldId="7921"/>
        </pc:sldMkLst>
        <pc:spChg chg="mod">
          <ac:chgData name="Darby,  Paul" userId="d672655a-9a29-4872-953f-9379244022ef" providerId="ADAL" clId="{458CCB74-89F7-40C0-B9E9-600E8CED2C09}" dt="2022-06-06T12:15:42.168" v="130" actId="207"/>
          <ac:spMkLst>
            <pc:docMk/>
            <pc:sldMk cId="300767642" sldId="7921"/>
            <ac:spMk id="6" creationId="{16C5E075-687B-4572-A55E-91ECE7EFBBFE}"/>
          </ac:spMkLst>
        </pc:spChg>
        <pc:spChg chg="mod">
          <ac:chgData name="Darby,  Paul" userId="d672655a-9a29-4872-953f-9379244022ef" providerId="ADAL" clId="{458CCB74-89F7-40C0-B9E9-600E8CED2C09}" dt="2022-06-06T12:13:50.785" v="113" actId="1076"/>
          <ac:spMkLst>
            <pc:docMk/>
            <pc:sldMk cId="300767642" sldId="7921"/>
            <ac:spMk id="11" creationId="{6DE92E40-6B60-4E98-813F-8F9ACEDDE457}"/>
          </ac:spMkLst>
        </pc:spChg>
        <pc:picChg chg="mod">
          <ac:chgData name="Darby,  Paul" userId="d672655a-9a29-4872-953f-9379244022ef" providerId="ADAL" clId="{458CCB74-89F7-40C0-B9E9-600E8CED2C09}" dt="2022-06-06T12:15:01.188" v="129" actId="1076"/>
          <ac:picMkLst>
            <pc:docMk/>
            <pc:sldMk cId="300767642" sldId="7921"/>
            <ac:picMk id="2050" creationId="{74F98009-4E9A-47FA-94B1-0B2D2782C803}"/>
          </ac:picMkLst>
        </pc:picChg>
      </pc:sldChg>
      <pc:sldChg chg="del">
        <pc:chgData name="Darby,  Paul" userId="d672655a-9a29-4872-953f-9379244022ef" providerId="ADAL" clId="{458CCB74-89F7-40C0-B9E9-600E8CED2C09}" dt="2022-06-06T10:57:58.310" v="27" actId="2696"/>
        <pc:sldMkLst>
          <pc:docMk/>
          <pc:sldMk cId="2653824055" sldId="7922"/>
        </pc:sldMkLst>
      </pc:sldChg>
      <pc:sldChg chg="del">
        <pc:chgData name="Darby,  Paul" userId="d672655a-9a29-4872-953f-9379244022ef" providerId="ADAL" clId="{458CCB74-89F7-40C0-B9E9-600E8CED2C09}" dt="2022-06-06T10:57:54.525" v="26" actId="2696"/>
        <pc:sldMkLst>
          <pc:docMk/>
          <pc:sldMk cId="653686256" sldId="7923"/>
        </pc:sldMkLst>
      </pc:sldChg>
      <pc:sldChg chg="modSp ord">
        <pc:chgData name="Darby,  Paul" userId="d672655a-9a29-4872-953f-9379244022ef" providerId="ADAL" clId="{458CCB74-89F7-40C0-B9E9-600E8CED2C09}" dt="2022-06-08T14:13:18.842" v="1610" actId="20577"/>
        <pc:sldMkLst>
          <pc:docMk/>
          <pc:sldMk cId="4011601675" sldId="7936"/>
        </pc:sldMkLst>
        <pc:spChg chg="mod">
          <ac:chgData name="Darby,  Paul" userId="d672655a-9a29-4872-953f-9379244022ef" providerId="ADAL" clId="{458CCB74-89F7-40C0-B9E9-600E8CED2C09}" dt="2022-06-06T14:37:06.975" v="629" actId="14100"/>
          <ac:spMkLst>
            <pc:docMk/>
            <pc:sldMk cId="4011601675" sldId="7936"/>
            <ac:spMk id="3" creationId="{29D295BA-7DBC-440E-87CD-15D4B10E963B}"/>
          </ac:spMkLst>
        </pc:spChg>
        <pc:spChg chg="mod">
          <ac:chgData name="Darby,  Paul" userId="d672655a-9a29-4872-953f-9379244022ef" providerId="ADAL" clId="{458CCB74-89F7-40C0-B9E9-600E8CED2C09}" dt="2022-06-06T14:37:21.688" v="632" actId="1076"/>
          <ac:spMkLst>
            <pc:docMk/>
            <pc:sldMk cId="4011601675" sldId="7936"/>
            <ac:spMk id="8" creationId="{64DC3513-C9BE-4BF5-B9F8-3C4225313AD5}"/>
          </ac:spMkLst>
        </pc:spChg>
        <pc:spChg chg="mod">
          <ac:chgData name="Darby,  Paul" userId="d672655a-9a29-4872-953f-9379244022ef" providerId="ADAL" clId="{458CCB74-89F7-40C0-B9E9-600E8CED2C09}" dt="2022-06-08T14:13:18.842" v="1610" actId="20577"/>
          <ac:spMkLst>
            <pc:docMk/>
            <pc:sldMk cId="4011601675" sldId="7936"/>
            <ac:spMk id="11" creationId="{3FEC8A4E-89FB-4DE6-964B-C9150F06946E}"/>
          </ac:spMkLst>
        </pc:spChg>
      </pc:sldChg>
      <pc:sldChg chg="del">
        <pc:chgData name="Darby,  Paul" userId="d672655a-9a29-4872-953f-9379244022ef" providerId="ADAL" clId="{458CCB74-89F7-40C0-B9E9-600E8CED2C09}" dt="2022-06-06T10:58:01.247" v="28" actId="2696"/>
        <pc:sldMkLst>
          <pc:docMk/>
          <pc:sldMk cId="4094123879" sldId="7943"/>
        </pc:sldMkLst>
      </pc:sldChg>
      <pc:sldChg chg="del">
        <pc:chgData name="Darby,  Paul" userId="d672655a-9a29-4872-953f-9379244022ef" providerId="ADAL" clId="{458CCB74-89F7-40C0-B9E9-600E8CED2C09}" dt="2022-06-06T10:59:46.329" v="32" actId="2696"/>
        <pc:sldMkLst>
          <pc:docMk/>
          <pc:sldMk cId="1574393984" sldId="7946"/>
        </pc:sldMkLst>
      </pc:sldChg>
      <pc:sldChg chg="modSp ord">
        <pc:chgData name="Darby,  Paul" userId="d672655a-9a29-4872-953f-9379244022ef" providerId="ADAL" clId="{458CCB74-89F7-40C0-B9E9-600E8CED2C09}" dt="2022-06-09T08:33:41.465" v="1878"/>
        <pc:sldMkLst>
          <pc:docMk/>
          <pc:sldMk cId="3916784619" sldId="7952"/>
        </pc:sldMkLst>
        <pc:spChg chg="mod">
          <ac:chgData name="Darby,  Paul" userId="d672655a-9a29-4872-953f-9379244022ef" providerId="ADAL" clId="{458CCB74-89F7-40C0-B9E9-600E8CED2C09}" dt="2022-06-06T12:19:05.968" v="149" actId="255"/>
          <ac:spMkLst>
            <pc:docMk/>
            <pc:sldMk cId="3916784619" sldId="7952"/>
            <ac:spMk id="12" creationId="{7398F32D-6AE1-4F82-A3F0-F876653C24C0}"/>
          </ac:spMkLst>
        </pc:spChg>
        <pc:spChg chg="mod">
          <ac:chgData name="Darby,  Paul" userId="d672655a-9a29-4872-953f-9379244022ef" providerId="ADAL" clId="{458CCB74-89F7-40C0-B9E9-600E8CED2C09}" dt="2022-06-09T08:33:41.465" v="1878"/>
          <ac:spMkLst>
            <pc:docMk/>
            <pc:sldMk cId="3916784619" sldId="7952"/>
            <ac:spMk id="13" creationId="{848E90BA-422D-4D00-BDAD-6FF8F696A224}"/>
          </ac:spMkLst>
        </pc:spChg>
        <pc:picChg chg="mod">
          <ac:chgData name="Darby,  Paul" userId="d672655a-9a29-4872-953f-9379244022ef" providerId="ADAL" clId="{458CCB74-89F7-40C0-B9E9-600E8CED2C09}" dt="2022-06-08T14:18:41.979" v="1674" actId="14100"/>
          <ac:picMkLst>
            <pc:docMk/>
            <pc:sldMk cId="3916784619" sldId="7952"/>
            <ac:picMk id="17" creationId="{70AB932A-AB27-42EB-A445-ED9469B88CCA}"/>
          </ac:picMkLst>
        </pc:picChg>
      </pc:sldChg>
      <pc:sldChg chg="del">
        <pc:chgData name="Darby,  Paul" userId="d672655a-9a29-4872-953f-9379244022ef" providerId="ADAL" clId="{458CCB74-89F7-40C0-B9E9-600E8CED2C09}" dt="2022-06-06T10:57:42.706" v="25" actId="2696"/>
        <pc:sldMkLst>
          <pc:docMk/>
          <pc:sldMk cId="3366809972" sldId="7953"/>
        </pc:sldMkLst>
      </pc:sldChg>
      <pc:sldChg chg="addSp delSp modSp ord">
        <pc:chgData name="Darby,  Paul" userId="d672655a-9a29-4872-953f-9379244022ef" providerId="ADAL" clId="{458CCB74-89F7-40C0-B9E9-600E8CED2C09}" dt="2022-06-07T13:41:13.239" v="1242" actId="113"/>
        <pc:sldMkLst>
          <pc:docMk/>
          <pc:sldMk cId="2477258651" sldId="7954"/>
        </pc:sldMkLst>
        <pc:spChg chg="add mod">
          <ac:chgData name="Darby,  Paul" userId="d672655a-9a29-4872-953f-9379244022ef" providerId="ADAL" clId="{458CCB74-89F7-40C0-B9E9-600E8CED2C09}" dt="2022-06-07T13:41:13.239" v="1242" actId="113"/>
          <ac:spMkLst>
            <pc:docMk/>
            <pc:sldMk cId="2477258651" sldId="7954"/>
            <ac:spMk id="2" creationId="{21903D98-E7F7-4950-B8F3-2872849B50E6}"/>
          </ac:spMkLst>
        </pc:spChg>
        <pc:spChg chg="add mod">
          <ac:chgData name="Darby,  Paul" userId="d672655a-9a29-4872-953f-9379244022ef" providerId="ADAL" clId="{458CCB74-89F7-40C0-B9E9-600E8CED2C09}" dt="2022-06-06T14:31:17.250" v="593" actId="1076"/>
          <ac:spMkLst>
            <pc:docMk/>
            <pc:sldMk cId="2477258651" sldId="7954"/>
            <ac:spMk id="3" creationId="{757E9D36-795E-41DF-8192-ADFCF830DC61}"/>
          </ac:spMkLst>
        </pc:spChg>
        <pc:spChg chg="mod">
          <ac:chgData name="Darby,  Paul" userId="d672655a-9a29-4872-953f-9379244022ef" providerId="ADAL" clId="{458CCB74-89F7-40C0-B9E9-600E8CED2C09}" dt="2022-06-06T13:42:12.345" v="387" actId="14100"/>
          <ac:spMkLst>
            <pc:docMk/>
            <pc:sldMk cId="2477258651" sldId="7954"/>
            <ac:spMk id="4" creationId="{1B488264-F210-4609-AE80-EADE8D7FAC14}"/>
          </ac:spMkLst>
        </pc:spChg>
        <pc:spChg chg="del mod">
          <ac:chgData name="Darby,  Paul" userId="d672655a-9a29-4872-953f-9379244022ef" providerId="ADAL" clId="{458CCB74-89F7-40C0-B9E9-600E8CED2C09}" dt="2022-06-06T13:40:12.608" v="290" actId="478"/>
          <ac:spMkLst>
            <pc:docMk/>
            <pc:sldMk cId="2477258651" sldId="7954"/>
            <ac:spMk id="5" creationId="{28CCF5BC-F63F-455A-9A29-15BB5689E6F0}"/>
          </ac:spMkLst>
        </pc:spChg>
        <pc:spChg chg="del">
          <ac:chgData name="Darby,  Paul" userId="d672655a-9a29-4872-953f-9379244022ef" providerId="ADAL" clId="{458CCB74-89F7-40C0-B9E9-600E8CED2C09}" dt="2022-06-06T13:40:10.285" v="289" actId="478"/>
          <ac:spMkLst>
            <pc:docMk/>
            <pc:sldMk cId="2477258651" sldId="7954"/>
            <ac:spMk id="7" creationId="{BF723CA0-9A0E-4C7C-8D85-9C08B6CDF225}"/>
          </ac:spMkLst>
        </pc:spChg>
        <pc:picChg chg="mod">
          <ac:chgData name="Darby,  Paul" userId="d672655a-9a29-4872-953f-9379244022ef" providerId="ADAL" clId="{458CCB74-89F7-40C0-B9E9-600E8CED2C09}" dt="2022-06-06T14:31:22.401" v="594" actId="1076"/>
          <ac:picMkLst>
            <pc:docMk/>
            <pc:sldMk cId="2477258651" sldId="7954"/>
            <ac:picMk id="6" creationId="{3EE42CB4-3425-4C6E-967D-D1E2DA71C243}"/>
          </ac:picMkLst>
        </pc:picChg>
      </pc:sldChg>
      <pc:sldChg chg="del">
        <pc:chgData name="Darby,  Paul" userId="d672655a-9a29-4872-953f-9379244022ef" providerId="ADAL" clId="{458CCB74-89F7-40C0-B9E9-600E8CED2C09}" dt="2022-06-06T10:57:29.584" v="23" actId="2696"/>
        <pc:sldMkLst>
          <pc:docMk/>
          <pc:sldMk cId="4217603145" sldId="7956"/>
        </pc:sldMkLst>
      </pc:sldChg>
      <pc:sldChg chg="del">
        <pc:chgData name="Darby,  Paul" userId="d672655a-9a29-4872-953f-9379244022ef" providerId="ADAL" clId="{458CCB74-89F7-40C0-B9E9-600E8CED2C09}" dt="2022-06-06T10:57:21.993" v="21" actId="2696"/>
        <pc:sldMkLst>
          <pc:docMk/>
          <pc:sldMk cId="362735097" sldId="7957"/>
        </pc:sldMkLst>
      </pc:sldChg>
      <pc:sldChg chg="del">
        <pc:chgData name="Darby,  Paul" userId="d672655a-9a29-4872-953f-9379244022ef" providerId="ADAL" clId="{458CCB74-89F7-40C0-B9E9-600E8CED2C09}" dt="2022-06-06T10:57:25.272" v="22" actId="2696"/>
        <pc:sldMkLst>
          <pc:docMk/>
          <pc:sldMk cId="1977350478" sldId="7958"/>
        </pc:sldMkLst>
      </pc:sldChg>
      <pc:sldChg chg="delSp modSp ord">
        <pc:chgData name="Darby,  Paul" userId="d672655a-9a29-4872-953f-9379244022ef" providerId="ADAL" clId="{458CCB74-89F7-40C0-B9E9-600E8CED2C09}" dt="2022-06-08T14:11:37.336" v="1604" actId="20577"/>
        <pc:sldMkLst>
          <pc:docMk/>
          <pc:sldMk cId="2346959470" sldId="7959"/>
        </pc:sldMkLst>
        <pc:spChg chg="mod">
          <ac:chgData name="Darby,  Paul" userId="d672655a-9a29-4872-953f-9379244022ef" providerId="ADAL" clId="{458CCB74-89F7-40C0-B9E9-600E8CED2C09}" dt="2022-06-07T13:42:52.609" v="1263" actId="20577"/>
          <ac:spMkLst>
            <pc:docMk/>
            <pc:sldMk cId="2346959470" sldId="7959"/>
            <ac:spMk id="4" creationId="{1B488264-F210-4609-AE80-EADE8D7FAC14}"/>
          </ac:spMkLst>
        </pc:spChg>
        <pc:spChg chg="mod">
          <ac:chgData name="Darby,  Paul" userId="d672655a-9a29-4872-953f-9379244022ef" providerId="ADAL" clId="{458CCB74-89F7-40C0-B9E9-600E8CED2C09}" dt="2022-06-08T14:11:16.558" v="1600"/>
          <ac:spMkLst>
            <pc:docMk/>
            <pc:sldMk cId="2346959470" sldId="7959"/>
            <ac:spMk id="8" creationId="{2ED689F3-7BFE-4228-B789-7E39FD421276}"/>
          </ac:spMkLst>
        </pc:spChg>
        <pc:spChg chg="mod">
          <ac:chgData name="Darby,  Paul" userId="d672655a-9a29-4872-953f-9379244022ef" providerId="ADAL" clId="{458CCB74-89F7-40C0-B9E9-600E8CED2C09}" dt="2022-06-06T14:32:01.242" v="613" actId="27636"/>
          <ac:spMkLst>
            <pc:docMk/>
            <pc:sldMk cId="2346959470" sldId="7959"/>
            <ac:spMk id="9" creationId="{3C76B3A4-A9BB-4E71-879B-EC345ED4E42A}"/>
          </ac:spMkLst>
        </pc:spChg>
        <pc:spChg chg="mod">
          <ac:chgData name="Darby,  Paul" userId="d672655a-9a29-4872-953f-9379244022ef" providerId="ADAL" clId="{458CCB74-89F7-40C0-B9E9-600E8CED2C09}" dt="2022-06-08T14:11:37.336" v="1604" actId="20577"/>
          <ac:spMkLst>
            <pc:docMk/>
            <pc:sldMk cId="2346959470" sldId="7959"/>
            <ac:spMk id="10" creationId="{F7B30F2B-F1B3-4621-9D96-06690057D4AE}"/>
          </ac:spMkLst>
        </pc:spChg>
        <pc:picChg chg="del">
          <ac:chgData name="Darby,  Paul" userId="d672655a-9a29-4872-953f-9379244022ef" providerId="ADAL" clId="{458CCB74-89F7-40C0-B9E9-600E8CED2C09}" dt="2022-06-06T14:31:31.512" v="595" actId="478"/>
          <ac:picMkLst>
            <pc:docMk/>
            <pc:sldMk cId="2346959470" sldId="7959"/>
            <ac:picMk id="6" creationId="{3EE42CB4-3425-4C6E-967D-D1E2DA71C243}"/>
          </ac:picMkLst>
        </pc:picChg>
      </pc:sldChg>
      <pc:sldChg chg="del">
        <pc:chgData name="Darby,  Paul" userId="d672655a-9a29-4872-953f-9379244022ef" providerId="ADAL" clId="{458CCB74-89F7-40C0-B9E9-600E8CED2C09}" dt="2022-06-06T10:58:15.470" v="31" actId="2696"/>
        <pc:sldMkLst>
          <pc:docMk/>
          <pc:sldMk cId="3670561303" sldId="7960"/>
        </pc:sldMkLst>
      </pc:sldChg>
      <pc:sldChg chg="del">
        <pc:chgData name="Darby,  Paul" userId="d672655a-9a29-4872-953f-9379244022ef" providerId="ADAL" clId="{458CCB74-89F7-40C0-B9E9-600E8CED2C09}" dt="2022-06-06T10:58:10.871" v="30" actId="2696"/>
        <pc:sldMkLst>
          <pc:docMk/>
          <pc:sldMk cId="219334718" sldId="7961"/>
        </pc:sldMkLst>
      </pc:sldChg>
      <pc:sldChg chg="del">
        <pc:chgData name="Darby,  Paul" userId="d672655a-9a29-4872-953f-9379244022ef" providerId="ADAL" clId="{458CCB74-89F7-40C0-B9E9-600E8CED2C09}" dt="2022-06-06T10:58:08.419" v="29" actId="2696"/>
        <pc:sldMkLst>
          <pc:docMk/>
          <pc:sldMk cId="3021912183" sldId="7962"/>
        </pc:sldMkLst>
      </pc:sldChg>
      <pc:sldChg chg="modSp ord">
        <pc:chgData name="Darby,  Paul" userId="d672655a-9a29-4872-953f-9379244022ef" providerId="ADAL" clId="{458CCB74-89F7-40C0-B9E9-600E8CED2C09}" dt="2022-06-08T14:12:42.318" v="1607" actId="20577"/>
        <pc:sldMkLst>
          <pc:docMk/>
          <pc:sldMk cId="39740967" sldId="7963"/>
        </pc:sldMkLst>
        <pc:spChg chg="mod">
          <ac:chgData name="Darby,  Paul" userId="d672655a-9a29-4872-953f-9379244022ef" providerId="ADAL" clId="{458CCB74-89F7-40C0-B9E9-600E8CED2C09}" dt="2022-06-06T13:46:45.454" v="431" actId="255"/>
          <ac:spMkLst>
            <pc:docMk/>
            <pc:sldMk cId="39740967" sldId="7963"/>
            <ac:spMk id="2" creationId="{E77C3338-8EC5-4257-89E7-E5297CB3327C}"/>
          </ac:spMkLst>
        </pc:spChg>
        <pc:spChg chg="mod">
          <ac:chgData name="Darby,  Paul" userId="d672655a-9a29-4872-953f-9379244022ef" providerId="ADAL" clId="{458CCB74-89F7-40C0-B9E9-600E8CED2C09}" dt="2022-06-06T13:48:14.770" v="469" actId="1076"/>
          <ac:spMkLst>
            <pc:docMk/>
            <pc:sldMk cId="39740967" sldId="7963"/>
            <ac:spMk id="3" creationId="{34E1DCE6-B9B6-40A9-8802-26B79D5339DB}"/>
          </ac:spMkLst>
        </pc:spChg>
        <pc:spChg chg="mod">
          <ac:chgData name="Darby,  Paul" userId="d672655a-9a29-4872-953f-9379244022ef" providerId="ADAL" clId="{458CCB74-89F7-40C0-B9E9-600E8CED2C09}" dt="2022-06-08T14:12:42.318" v="1607" actId="20577"/>
          <ac:spMkLst>
            <pc:docMk/>
            <pc:sldMk cId="39740967" sldId="7963"/>
            <ac:spMk id="5" creationId="{D5240622-E8ED-4AE8-B075-408B3E3DEAB5}"/>
          </ac:spMkLst>
        </pc:spChg>
        <pc:picChg chg="mod">
          <ac:chgData name="Darby,  Paul" userId="d672655a-9a29-4872-953f-9379244022ef" providerId="ADAL" clId="{458CCB74-89F7-40C0-B9E9-600E8CED2C09}" dt="2022-06-06T13:48:11.203" v="468" actId="1076"/>
          <ac:picMkLst>
            <pc:docMk/>
            <pc:sldMk cId="39740967" sldId="7963"/>
            <ac:picMk id="6" creationId="{49AEA69F-DC96-43F6-961E-CC0FBFDE3B89}"/>
          </ac:picMkLst>
        </pc:picChg>
      </pc:sldChg>
      <pc:sldChg chg="modSp">
        <pc:chgData name="Darby,  Paul" userId="d672655a-9a29-4872-953f-9379244022ef" providerId="ADAL" clId="{458CCB74-89F7-40C0-B9E9-600E8CED2C09}" dt="2022-06-08T14:14:09.029" v="1611" actId="20577"/>
        <pc:sldMkLst>
          <pc:docMk/>
          <pc:sldMk cId="2899066555" sldId="7964"/>
        </pc:sldMkLst>
        <pc:spChg chg="mod">
          <ac:chgData name="Darby,  Paul" userId="d672655a-9a29-4872-953f-9379244022ef" providerId="ADAL" clId="{458CCB74-89F7-40C0-B9E9-600E8CED2C09}" dt="2022-06-06T14:38:21.300" v="641" actId="20577"/>
          <ac:spMkLst>
            <pc:docMk/>
            <pc:sldMk cId="2899066555" sldId="7964"/>
            <ac:spMk id="2" creationId="{E77C3338-8EC5-4257-89E7-E5297CB3327C}"/>
          </ac:spMkLst>
        </pc:spChg>
        <pc:spChg chg="mod">
          <ac:chgData name="Darby,  Paul" userId="d672655a-9a29-4872-953f-9379244022ef" providerId="ADAL" clId="{458CCB74-89F7-40C0-B9E9-600E8CED2C09}" dt="2022-06-07T13:53:22.839" v="1303" actId="14100"/>
          <ac:spMkLst>
            <pc:docMk/>
            <pc:sldMk cId="2899066555" sldId="7964"/>
            <ac:spMk id="4" creationId="{D090148F-36A3-40D8-8E47-D0BAE9A9E4AC}"/>
          </ac:spMkLst>
        </pc:spChg>
        <pc:spChg chg="mod">
          <ac:chgData name="Darby,  Paul" userId="d672655a-9a29-4872-953f-9379244022ef" providerId="ADAL" clId="{458CCB74-89F7-40C0-B9E9-600E8CED2C09}" dt="2022-06-08T14:14:09.029" v="1611" actId="20577"/>
          <ac:spMkLst>
            <pc:docMk/>
            <pc:sldMk cId="2899066555" sldId="7964"/>
            <ac:spMk id="5" creationId="{D5240622-E8ED-4AE8-B075-408B3E3DEAB5}"/>
          </ac:spMkLst>
        </pc:spChg>
      </pc:sldChg>
      <pc:sldChg chg="modSp">
        <pc:chgData name="Darby,  Paul" userId="d672655a-9a29-4872-953f-9379244022ef" providerId="ADAL" clId="{458CCB74-89F7-40C0-B9E9-600E8CED2C09}" dt="2022-06-08T14:15:04.738" v="1639" actId="20577"/>
        <pc:sldMkLst>
          <pc:docMk/>
          <pc:sldMk cId="4178799157" sldId="7965"/>
        </pc:sldMkLst>
        <pc:spChg chg="mod">
          <ac:chgData name="Darby,  Paul" userId="d672655a-9a29-4872-953f-9379244022ef" providerId="ADAL" clId="{458CCB74-89F7-40C0-B9E9-600E8CED2C09}" dt="2022-06-06T14:38:42.129" v="644" actId="20577"/>
          <ac:spMkLst>
            <pc:docMk/>
            <pc:sldMk cId="4178799157" sldId="7965"/>
            <ac:spMk id="2" creationId="{E77C3338-8EC5-4257-89E7-E5297CB3327C}"/>
          </ac:spMkLst>
        </pc:spChg>
        <pc:spChg chg="mod">
          <ac:chgData name="Darby,  Paul" userId="d672655a-9a29-4872-953f-9379244022ef" providerId="ADAL" clId="{458CCB74-89F7-40C0-B9E9-600E8CED2C09}" dt="2022-06-08T14:15:04.738" v="1639" actId="20577"/>
          <ac:spMkLst>
            <pc:docMk/>
            <pc:sldMk cId="4178799157" sldId="7965"/>
            <ac:spMk id="3" creationId="{34E1DCE6-B9B6-40A9-8802-26B79D5339DB}"/>
          </ac:spMkLst>
        </pc:spChg>
        <pc:spChg chg="mod">
          <ac:chgData name="Darby,  Paul" userId="d672655a-9a29-4872-953f-9379244022ef" providerId="ADAL" clId="{458CCB74-89F7-40C0-B9E9-600E8CED2C09}" dt="2022-06-07T13:54:34.458" v="1311" actId="20577"/>
          <ac:spMkLst>
            <pc:docMk/>
            <pc:sldMk cId="4178799157" sldId="7965"/>
            <ac:spMk id="4" creationId="{F6FCDD26-E6AF-4FBF-B6DB-151DC3EB2326}"/>
          </ac:spMkLst>
        </pc:spChg>
      </pc:sldChg>
      <pc:sldChg chg="modSp add ord">
        <pc:chgData name="Darby,  Paul" userId="d672655a-9a29-4872-953f-9379244022ef" providerId="ADAL" clId="{458CCB74-89F7-40C0-B9E9-600E8CED2C09}" dt="2022-06-08T14:13:00.045" v="1608" actId="20577"/>
        <pc:sldMkLst>
          <pc:docMk/>
          <pc:sldMk cId="1985971822" sldId="7966"/>
        </pc:sldMkLst>
        <pc:spChg chg="mod">
          <ac:chgData name="Darby,  Paul" userId="d672655a-9a29-4872-953f-9379244022ef" providerId="ADAL" clId="{458CCB74-89F7-40C0-B9E9-600E8CED2C09}" dt="2022-06-06T12:23:16.855" v="201" actId="113"/>
          <ac:spMkLst>
            <pc:docMk/>
            <pc:sldMk cId="1985971822" sldId="7966"/>
            <ac:spMk id="8" creationId="{3A3494EC-1E7E-4370-A1DA-EB152D06CEE3}"/>
          </ac:spMkLst>
        </pc:spChg>
        <pc:spChg chg="mod">
          <ac:chgData name="Darby,  Paul" userId="d672655a-9a29-4872-953f-9379244022ef" providerId="ADAL" clId="{458CCB74-89F7-40C0-B9E9-600E8CED2C09}" dt="2022-06-06T12:22:35.753" v="196" actId="255"/>
          <ac:spMkLst>
            <pc:docMk/>
            <pc:sldMk cId="1985971822" sldId="7966"/>
            <ac:spMk id="10" creationId="{3248211A-CBDB-4D72-9591-C78D15B27404}"/>
          </ac:spMkLst>
        </pc:spChg>
        <pc:spChg chg="mod">
          <ac:chgData name="Darby,  Paul" userId="d672655a-9a29-4872-953f-9379244022ef" providerId="ADAL" clId="{458CCB74-89F7-40C0-B9E9-600E8CED2C09}" dt="2022-06-06T13:36:23.124" v="285" actId="14100"/>
          <ac:spMkLst>
            <pc:docMk/>
            <pc:sldMk cId="1985971822" sldId="7966"/>
            <ac:spMk id="11" creationId="{228289B8-DDE3-4396-8441-D028D3CD806A}"/>
          </ac:spMkLst>
        </pc:spChg>
        <pc:spChg chg="mod">
          <ac:chgData name="Darby,  Paul" userId="d672655a-9a29-4872-953f-9379244022ef" providerId="ADAL" clId="{458CCB74-89F7-40C0-B9E9-600E8CED2C09}" dt="2022-06-08T14:13:00.045" v="1608" actId="20577"/>
          <ac:spMkLst>
            <pc:docMk/>
            <pc:sldMk cId="1985971822" sldId="7966"/>
            <ac:spMk id="13" creationId="{6173041B-228A-4396-BA57-2A429D4BB4D9}"/>
          </ac:spMkLst>
        </pc:spChg>
        <pc:picChg chg="mod">
          <ac:chgData name="Darby,  Paul" userId="d672655a-9a29-4872-953f-9379244022ef" providerId="ADAL" clId="{458CCB74-89F7-40C0-B9E9-600E8CED2C09}" dt="2022-06-06T12:23:03.306" v="199" actId="1076"/>
          <ac:picMkLst>
            <pc:docMk/>
            <pc:sldMk cId="1985971822" sldId="7966"/>
            <ac:picMk id="14" creationId="{100CF972-4A88-4D09-9D6B-222A8A0B6553}"/>
          </ac:picMkLst>
        </pc:picChg>
      </pc:sldChg>
      <pc:sldChg chg="modSp add">
        <pc:chgData name="Darby,  Paul" userId="d672655a-9a29-4872-953f-9379244022ef" providerId="ADAL" clId="{458CCB74-89F7-40C0-B9E9-600E8CED2C09}" dt="2022-06-06T12:39:17.004" v="224" actId="113"/>
        <pc:sldMkLst>
          <pc:docMk/>
          <pc:sldMk cId="1681678540" sldId="7967"/>
        </pc:sldMkLst>
        <pc:spChg chg="mod">
          <ac:chgData name="Darby,  Paul" userId="d672655a-9a29-4872-953f-9379244022ef" providerId="ADAL" clId="{458CCB74-89F7-40C0-B9E9-600E8CED2C09}" dt="2022-06-06T12:39:17.004" v="224" actId="113"/>
          <ac:spMkLst>
            <pc:docMk/>
            <pc:sldMk cId="1681678540" sldId="7967"/>
            <ac:spMk id="7" creationId="{0E202CA4-E8CE-49A9-BB7F-2D67197CDEC7}"/>
          </ac:spMkLst>
        </pc:spChg>
        <pc:spChg chg="mod">
          <ac:chgData name="Darby,  Paul" userId="d672655a-9a29-4872-953f-9379244022ef" providerId="ADAL" clId="{458CCB74-89F7-40C0-B9E9-600E8CED2C09}" dt="2022-06-06T12:39:03.615" v="223" actId="1076"/>
          <ac:spMkLst>
            <pc:docMk/>
            <pc:sldMk cId="1681678540" sldId="7967"/>
            <ac:spMk id="9" creationId="{C807C2EB-2E47-48D5-B2D3-2AC3ED391520}"/>
          </ac:spMkLst>
        </pc:spChg>
        <pc:spChg chg="mod">
          <ac:chgData name="Darby,  Paul" userId="d672655a-9a29-4872-953f-9379244022ef" providerId="ADAL" clId="{458CCB74-89F7-40C0-B9E9-600E8CED2C09}" dt="2022-06-06T12:38:29.627" v="218" actId="113"/>
          <ac:spMkLst>
            <pc:docMk/>
            <pc:sldMk cId="1681678540" sldId="7967"/>
            <ac:spMk id="10" creationId="{3248211A-CBDB-4D72-9591-C78D15B27404}"/>
          </ac:spMkLst>
        </pc:spChg>
      </pc:sldChg>
      <pc:sldChg chg="addSp delSp modSp add">
        <pc:chgData name="Darby,  Paul" userId="d672655a-9a29-4872-953f-9379244022ef" providerId="ADAL" clId="{458CCB74-89F7-40C0-B9E9-600E8CED2C09}" dt="2022-06-08T14:21:15.097" v="1684" actId="20577"/>
        <pc:sldMkLst>
          <pc:docMk/>
          <pc:sldMk cId="242476850" sldId="7968"/>
        </pc:sldMkLst>
        <pc:spChg chg="mod">
          <ac:chgData name="Darby,  Paul" userId="d672655a-9a29-4872-953f-9379244022ef" providerId="ADAL" clId="{458CCB74-89F7-40C0-B9E9-600E8CED2C09}" dt="2022-06-08T14:21:15.097" v="1684" actId="20577"/>
          <ac:spMkLst>
            <pc:docMk/>
            <pc:sldMk cId="242476850" sldId="7968"/>
            <ac:spMk id="6" creationId="{46B25384-E8EE-474F-90A6-6208DA4C5C97}"/>
          </ac:spMkLst>
        </pc:spChg>
        <pc:spChg chg="add del mod">
          <ac:chgData name="Darby,  Paul" userId="d672655a-9a29-4872-953f-9379244022ef" providerId="ADAL" clId="{458CCB74-89F7-40C0-B9E9-600E8CED2C09}" dt="2022-06-06T12:40:49.014" v="233" actId="113"/>
          <ac:spMkLst>
            <pc:docMk/>
            <pc:sldMk cId="242476850" sldId="7968"/>
            <ac:spMk id="7" creationId="{A81E84F1-EF3D-4663-AD70-370C6575657A}"/>
          </ac:spMkLst>
        </pc:spChg>
        <pc:spChg chg="mod">
          <ac:chgData name="Darby,  Paul" userId="d672655a-9a29-4872-953f-9379244022ef" providerId="ADAL" clId="{458CCB74-89F7-40C0-B9E9-600E8CED2C09}" dt="2022-06-08T14:21:06.522" v="1676" actId="20577"/>
          <ac:spMkLst>
            <pc:docMk/>
            <pc:sldMk cId="242476850" sldId="7968"/>
            <ac:spMk id="8" creationId="{106A8A3F-65FE-415D-B37D-923F35208511}"/>
          </ac:spMkLst>
        </pc:spChg>
      </pc:sldChg>
      <pc:sldChg chg="delSp modSp add">
        <pc:chgData name="Darby,  Paul" userId="d672655a-9a29-4872-953f-9379244022ef" providerId="ADAL" clId="{458CCB74-89F7-40C0-B9E9-600E8CED2C09}" dt="2022-06-08T14:24:09.533" v="1731" actId="20577"/>
        <pc:sldMkLst>
          <pc:docMk/>
          <pc:sldMk cId="1106125680" sldId="7969"/>
        </pc:sldMkLst>
        <pc:spChg chg="mod">
          <ac:chgData name="Darby,  Paul" userId="d672655a-9a29-4872-953f-9379244022ef" providerId="ADAL" clId="{458CCB74-89F7-40C0-B9E9-600E8CED2C09}" dt="2022-06-07T09:48:18.553" v="1170" actId="20577"/>
          <ac:spMkLst>
            <pc:docMk/>
            <pc:sldMk cId="1106125680" sldId="7969"/>
            <ac:spMk id="2" creationId="{A12FA1FF-8F5C-435E-BA73-011F6452608E}"/>
          </ac:spMkLst>
        </pc:spChg>
        <pc:spChg chg="mod">
          <ac:chgData name="Darby,  Paul" userId="d672655a-9a29-4872-953f-9379244022ef" providerId="ADAL" clId="{458CCB74-89F7-40C0-B9E9-600E8CED2C09}" dt="2022-06-08T14:24:09.533" v="1731" actId="20577"/>
          <ac:spMkLst>
            <pc:docMk/>
            <pc:sldMk cId="1106125680" sldId="7969"/>
            <ac:spMk id="3" creationId="{8299483F-0CF3-469B-83E6-DDF16C0C339E}"/>
          </ac:spMkLst>
        </pc:spChg>
        <pc:spChg chg="del mod">
          <ac:chgData name="Darby,  Paul" userId="d672655a-9a29-4872-953f-9379244022ef" providerId="ADAL" clId="{458CCB74-89F7-40C0-B9E9-600E8CED2C09}" dt="2022-06-08T14:23:01.590" v="1686" actId="478"/>
          <ac:spMkLst>
            <pc:docMk/>
            <pc:sldMk cId="1106125680" sldId="7969"/>
            <ac:spMk id="9" creationId="{099101F2-ED80-4BFB-A546-DEA76CC856D1}"/>
          </ac:spMkLst>
        </pc:spChg>
        <pc:picChg chg="mod">
          <ac:chgData name="Darby,  Paul" userId="d672655a-9a29-4872-953f-9379244022ef" providerId="ADAL" clId="{458CCB74-89F7-40C0-B9E9-600E8CED2C09}" dt="2022-06-08T14:23:24.085" v="1695" actId="14100"/>
          <ac:picMkLst>
            <pc:docMk/>
            <pc:sldMk cId="1106125680" sldId="7969"/>
            <ac:picMk id="5" creationId="{3409299F-9F8E-47C0-86CE-F6F3F578C8E8}"/>
          </ac:picMkLst>
        </pc:picChg>
      </pc:sldChg>
      <pc:sldChg chg="modSp add">
        <pc:chgData name="Darby,  Paul" userId="d672655a-9a29-4872-953f-9379244022ef" providerId="ADAL" clId="{458CCB74-89F7-40C0-B9E9-600E8CED2C09}" dt="2022-06-08T14:16:19.699" v="1645" actId="20577"/>
        <pc:sldMkLst>
          <pc:docMk/>
          <pc:sldMk cId="1937377261" sldId="7970"/>
        </pc:sldMkLst>
        <pc:spChg chg="mod">
          <ac:chgData name="Darby,  Paul" userId="d672655a-9a29-4872-953f-9379244022ef" providerId="ADAL" clId="{458CCB74-89F7-40C0-B9E9-600E8CED2C09}" dt="2022-06-07T13:56:51.190" v="1323" actId="20577"/>
          <ac:spMkLst>
            <pc:docMk/>
            <pc:sldMk cId="1937377261" sldId="7970"/>
            <ac:spMk id="2" creationId="{E77C3338-8EC5-4257-89E7-E5297CB3327C}"/>
          </ac:spMkLst>
        </pc:spChg>
        <pc:spChg chg="mod">
          <ac:chgData name="Darby,  Paul" userId="d672655a-9a29-4872-953f-9379244022ef" providerId="ADAL" clId="{458CCB74-89F7-40C0-B9E9-600E8CED2C09}" dt="2022-06-08T14:16:19.699" v="1645" actId="20577"/>
          <ac:spMkLst>
            <pc:docMk/>
            <pc:sldMk cId="1937377261" sldId="7970"/>
            <ac:spMk id="3" creationId="{34E1DCE6-B9B6-40A9-8802-26B79D5339DB}"/>
          </ac:spMkLst>
        </pc:spChg>
        <pc:spChg chg="mod">
          <ac:chgData name="Darby,  Paul" userId="d672655a-9a29-4872-953f-9379244022ef" providerId="ADAL" clId="{458CCB74-89F7-40C0-B9E9-600E8CED2C09}" dt="2022-06-07T13:57:19.715" v="1353" actId="20577"/>
          <ac:spMkLst>
            <pc:docMk/>
            <pc:sldMk cId="1937377261" sldId="7970"/>
            <ac:spMk id="4" creationId="{F6FCDD26-E6AF-4FBF-B6DB-151DC3EB2326}"/>
          </ac:spMkLst>
        </pc:spChg>
        <pc:spChg chg="mod">
          <ac:chgData name="Darby,  Paul" userId="d672655a-9a29-4872-953f-9379244022ef" providerId="ADAL" clId="{458CCB74-89F7-40C0-B9E9-600E8CED2C09}" dt="2022-06-07T08:43:54.925" v="880" actId="1076"/>
          <ac:spMkLst>
            <pc:docMk/>
            <pc:sldMk cId="1937377261" sldId="7970"/>
            <ac:spMk id="8" creationId="{4E44039B-7A74-4671-B19A-4ECBDE83BCA8}"/>
          </ac:spMkLst>
        </pc:spChg>
      </pc:sldChg>
      <pc:sldChg chg="delSp modSp add">
        <pc:chgData name="Darby,  Paul" userId="d672655a-9a29-4872-953f-9379244022ef" providerId="ADAL" clId="{458CCB74-89F7-40C0-B9E9-600E8CED2C09}" dt="2022-06-08T14:17:46.113" v="1669" actId="20577"/>
        <pc:sldMkLst>
          <pc:docMk/>
          <pc:sldMk cId="2097878504" sldId="7971"/>
        </pc:sldMkLst>
        <pc:spChg chg="mod">
          <ac:chgData name="Darby,  Paul" userId="d672655a-9a29-4872-953f-9379244022ef" providerId="ADAL" clId="{458CCB74-89F7-40C0-B9E9-600E8CED2C09}" dt="2022-06-07T13:58:06.765" v="1365" actId="20577"/>
          <ac:spMkLst>
            <pc:docMk/>
            <pc:sldMk cId="2097878504" sldId="7971"/>
            <ac:spMk id="2" creationId="{E77C3338-8EC5-4257-89E7-E5297CB3327C}"/>
          </ac:spMkLst>
        </pc:spChg>
        <pc:spChg chg="del">
          <ac:chgData name="Darby,  Paul" userId="d672655a-9a29-4872-953f-9379244022ef" providerId="ADAL" clId="{458CCB74-89F7-40C0-B9E9-600E8CED2C09}" dt="2022-06-07T08:53:09.083" v="989" actId="478"/>
          <ac:spMkLst>
            <pc:docMk/>
            <pc:sldMk cId="2097878504" sldId="7971"/>
            <ac:spMk id="3" creationId="{34E1DCE6-B9B6-40A9-8802-26B79D5339DB}"/>
          </ac:spMkLst>
        </pc:spChg>
        <pc:spChg chg="del mod">
          <ac:chgData name="Darby,  Paul" userId="d672655a-9a29-4872-953f-9379244022ef" providerId="ADAL" clId="{458CCB74-89F7-40C0-B9E9-600E8CED2C09}" dt="2022-06-07T08:53:09.089" v="991"/>
          <ac:spMkLst>
            <pc:docMk/>
            <pc:sldMk cId="2097878504" sldId="7971"/>
            <ac:spMk id="4" creationId="{F6FCDD26-E6AF-4FBF-B6DB-151DC3EB2326}"/>
          </ac:spMkLst>
        </pc:spChg>
        <pc:spChg chg="mod">
          <ac:chgData name="Darby,  Paul" userId="d672655a-9a29-4872-953f-9379244022ef" providerId="ADAL" clId="{458CCB74-89F7-40C0-B9E9-600E8CED2C09}" dt="2022-06-08T14:17:46.113" v="1669" actId="20577"/>
          <ac:spMkLst>
            <pc:docMk/>
            <pc:sldMk cId="2097878504" sldId="7971"/>
            <ac:spMk id="8" creationId="{4E44039B-7A74-4671-B19A-4ECBDE83BCA8}"/>
          </ac:spMkLst>
        </pc:spChg>
      </pc:sldChg>
      <pc:sldChg chg="modSp add">
        <pc:chgData name="Darby,  Paul" userId="d672655a-9a29-4872-953f-9379244022ef" providerId="ADAL" clId="{458CCB74-89F7-40C0-B9E9-600E8CED2C09}" dt="2022-06-08T13:52:18.371" v="1387" actId="20577"/>
        <pc:sldMkLst>
          <pc:docMk/>
          <pc:sldMk cId="4216122970" sldId="7972"/>
        </pc:sldMkLst>
        <pc:spChg chg="mod">
          <ac:chgData name="Darby,  Paul" userId="d672655a-9a29-4872-953f-9379244022ef" providerId="ADAL" clId="{458CCB74-89F7-40C0-B9E9-600E8CED2C09}" dt="2022-06-08T13:52:18.371" v="1387" actId="20577"/>
          <ac:spMkLst>
            <pc:docMk/>
            <pc:sldMk cId="4216122970" sldId="7972"/>
            <ac:spMk id="2" creationId="{E77C3338-8EC5-4257-89E7-E5297CB3327C}"/>
          </ac:spMkLst>
        </pc:spChg>
      </pc:sldChg>
      <pc:sldChg chg="addSp modSp add">
        <pc:chgData name="Darby,  Paul" userId="d672655a-9a29-4872-953f-9379244022ef" providerId="ADAL" clId="{458CCB74-89F7-40C0-B9E9-600E8CED2C09}" dt="2022-06-09T08:34:43.357" v="1882" actId="20577"/>
        <pc:sldMkLst>
          <pc:docMk/>
          <pc:sldMk cId="1876892050" sldId="7973"/>
        </pc:sldMkLst>
        <pc:spChg chg="mod">
          <ac:chgData name="Darby,  Paul" userId="d672655a-9a29-4872-953f-9379244022ef" providerId="ADAL" clId="{458CCB74-89F7-40C0-B9E9-600E8CED2C09}" dt="2022-06-08T13:52:38.797" v="1405" actId="20577"/>
          <ac:spMkLst>
            <pc:docMk/>
            <pc:sldMk cId="1876892050" sldId="7973"/>
            <ac:spMk id="2" creationId="{E77C3338-8EC5-4257-89E7-E5297CB3327C}"/>
          </ac:spMkLst>
        </pc:spChg>
        <pc:spChg chg="add mod">
          <ac:chgData name="Darby,  Paul" userId="d672655a-9a29-4872-953f-9379244022ef" providerId="ADAL" clId="{458CCB74-89F7-40C0-B9E9-600E8CED2C09}" dt="2022-06-09T08:34:43.357" v="1882" actId="20577"/>
          <ac:spMkLst>
            <pc:docMk/>
            <pc:sldMk cId="1876892050" sldId="7973"/>
            <ac:spMk id="3" creationId="{5E218395-2DC3-49B9-A923-B72146E13D42}"/>
          </ac:spMkLst>
        </pc:spChg>
        <pc:spChg chg="mod">
          <ac:chgData name="Darby,  Paul" userId="d672655a-9a29-4872-953f-9379244022ef" providerId="ADAL" clId="{458CCB74-89F7-40C0-B9E9-600E8CED2C09}" dt="2022-06-08T13:57:40.069" v="1536" actId="20577"/>
          <ac:spMkLst>
            <pc:docMk/>
            <pc:sldMk cId="1876892050" sldId="7973"/>
            <ac:spMk id="4" creationId="{38520F4C-5E50-4406-9511-290655C3DB10}"/>
          </ac:spMkLst>
        </pc:spChg>
        <pc:spChg chg="add mod">
          <ac:chgData name="Darby,  Paul" userId="d672655a-9a29-4872-953f-9379244022ef" providerId="ADAL" clId="{458CCB74-89F7-40C0-B9E9-600E8CED2C09}" dt="2022-06-08T13:57:07.194" v="1529" actId="14100"/>
          <ac:spMkLst>
            <pc:docMk/>
            <pc:sldMk cId="1876892050" sldId="7973"/>
            <ac:spMk id="5" creationId="{85A70BD4-9FAD-41DB-80E9-2E36CF819163}"/>
          </ac:spMkLst>
        </pc:spChg>
      </pc:sldChg>
      <pc:sldChg chg="addSp modSp add">
        <pc:chgData name="Darby,  Paul" userId="d672655a-9a29-4872-953f-9379244022ef" providerId="ADAL" clId="{458CCB74-89F7-40C0-B9E9-600E8CED2C09}" dt="2022-06-09T08:31:23.942" v="1870" actId="1076"/>
        <pc:sldMkLst>
          <pc:docMk/>
          <pc:sldMk cId="183188602" sldId="7974"/>
        </pc:sldMkLst>
        <pc:spChg chg="mod">
          <ac:chgData name="Darby,  Paul" userId="d672655a-9a29-4872-953f-9379244022ef" providerId="ADAL" clId="{458CCB74-89F7-40C0-B9E9-600E8CED2C09}" dt="2022-06-09T08:31:23.942" v="1870" actId="1076"/>
          <ac:spMkLst>
            <pc:docMk/>
            <pc:sldMk cId="183188602" sldId="7974"/>
            <ac:spMk id="4" creationId="{F522963F-1B70-4904-9557-B6CE96234010}"/>
          </ac:spMkLst>
        </pc:spChg>
        <pc:spChg chg="add mod">
          <ac:chgData name="Darby,  Paul" userId="d672655a-9a29-4872-953f-9379244022ef" providerId="ADAL" clId="{458CCB74-89F7-40C0-B9E9-600E8CED2C09}" dt="2022-06-09T08:31:01.302" v="1856" actId="20577"/>
          <ac:spMkLst>
            <pc:docMk/>
            <pc:sldMk cId="183188602" sldId="7974"/>
            <ac:spMk id="5" creationId="{99DE213A-DB7D-44B3-A3EE-9CC102A99861}"/>
          </ac:spMkLst>
        </pc:spChg>
      </pc:sldChg>
      <pc:sldChg chg="addSp modSp add">
        <pc:chgData name="Darby,  Paul" userId="d672655a-9a29-4872-953f-9379244022ef" providerId="ADAL" clId="{458CCB74-89F7-40C0-B9E9-600E8CED2C09}" dt="2022-06-08T13:55:46.720" v="1512" actId="20577"/>
        <pc:sldMkLst>
          <pc:docMk/>
          <pc:sldMk cId="888043323" sldId="7975"/>
        </pc:sldMkLst>
        <pc:spChg chg="add mod">
          <ac:chgData name="Darby,  Paul" userId="d672655a-9a29-4872-953f-9379244022ef" providerId="ADAL" clId="{458CCB74-89F7-40C0-B9E9-600E8CED2C09}" dt="2022-06-08T13:55:46.720" v="1512" actId="20577"/>
          <ac:spMkLst>
            <pc:docMk/>
            <pc:sldMk cId="888043323" sldId="7975"/>
            <ac:spMk id="2" creationId="{3B37C766-EE4F-4984-942D-BD6A8793915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chemeClr val="accent1">
            <a:lumMod val="40000"/>
            <a:lumOff val="60000"/>
          </a:schemeClr>
        </a:solidFill>
        <a:ln>
          <a:noFill/>
        </a:ln>
      </dgm:spPr>
      <dgm:t>
        <a:bodyPr/>
        <a:lstStyle/>
        <a:p>
          <a:r>
            <a:rPr lang="en-GB" sz="2000" b="1"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chemeClr val="accent1">
            <a:lumMod val="60000"/>
            <a:lumOff val="40000"/>
          </a:schemeClr>
        </a:solidFill>
        <a:ln>
          <a:noFill/>
        </a:ln>
      </dgm:spPr>
      <dgm:t>
        <a:bodyPr/>
        <a:lstStyle/>
        <a:p>
          <a:r>
            <a:rPr lang="en-GB" sz="2000" b="1"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chemeClr val="accent1"/>
        </a:solidFill>
        <a:ln>
          <a:noFill/>
        </a:ln>
      </dgm:spPr>
      <dgm:t>
        <a:bodyPr/>
        <a:lstStyle/>
        <a:p>
          <a:r>
            <a:rPr lang="en-GB" sz="2000" b="1"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9226" y="30587"/>
          <a:ext cx="8249164" cy="1003680"/>
        </a:xfrm>
        <a:prstGeom prst="roundRect">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might these changes affect our team?</a:t>
          </a:r>
        </a:p>
      </dsp:txBody>
      <dsp:txXfrm>
        <a:off x="638222" y="79583"/>
        <a:ext cx="8151172" cy="905688"/>
      </dsp:txXfrm>
    </dsp:sp>
    <dsp:sp modelId="{CE971A16-963B-4B6A-AAD2-2D174B2AF089}">
      <dsp:nvSpPr>
        <dsp:cNvPr id="0" name=""/>
        <dsp:cNvSpPr/>
      </dsp:nvSpPr>
      <dsp:spPr>
        <a:xfrm>
          <a:off x="0" y="207466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9226" y="1572828"/>
          <a:ext cx="8249164" cy="1003680"/>
        </a:xfrm>
        <a:prstGeom prst="round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Are we clear on our individual and team next steps and delivery?</a:t>
          </a:r>
        </a:p>
      </dsp:txBody>
      <dsp:txXfrm>
        <a:off x="638222" y="1621824"/>
        <a:ext cx="8151172" cy="905688"/>
      </dsp:txXfrm>
    </dsp:sp>
    <dsp:sp modelId="{05C1D062-D12D-469C-B8F0-91033F981BC3}">
      <dsp:nvSpPr>
        <dsp:cNvPr id="0" name=""/>
        <dsp:cNvSpPr/>
      </dsp:nvSpPr>
      <dsp:spPr>
        <a:xfrm>
          <a:off x="0" y="361690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9226" y="3115067"/>
          <a:ext cx="8249164" cy="1003680"/>
        </a:xfrm>
        <a:prstGeom prst="round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are we managing change?  Do we need support?</a:t>
          </a:r>
        </a:p>
      </dsp:txBody>
      <dsp:txXfrm>
        <a:off x="638222" y="3164063"/>
        <a:ext cx="8151172"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09/06/2022</a:t>
            </a:fld>
            <a:endParaRPr lang="en-GB" dirty="0"/>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dirty="0"/>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6/9/2022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dirty="0"/>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a:t>
            </a:fld>
            <a:endParaRPr lang="en-US" dirty="0"/>
          </a:p>
        </p:txBody>
      </p:sp>
    </p:spTree>
    <p:extLst>
      <p:ext uri="{BB962C8B-B14F-4D97-AF65-F5344CB8AC3E}">
        <p14:creationId xmlns:p14="http://schemas.microsoft.com/office/powerpoint/2010/main" val="85088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dirty="0"/>
          </a:p>
        </p:txBody>
      </p:sp>
    </p:spTree>
    <p:extLst>
      <p:ext uri="{BB962C8B-B14F-4D97-AF65-F5344CB8AC3E}">
        <p14:creationId xmlns:p14="http://schemas.microsoft.com/office/powerpoint/2010/main" val="68473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13</a:t>
            </a:fld>
            <a:endParaRPr lang="en-US" dirty="0"/>
          </a:p>
        </p:txBody>
      </p:sp>
    </p:spTree>
    <p:extLst>
      <p:ext uri="{BB962C8B-B14F-4D97-AF65-F5344CB8AC3E}">
        <p14:creationId xmlns:p14="http://schemas.microsoft.com/office/powerpoint/2010/main" val="375777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14</a:t>
            </a:fld>
            <a:endParaRPr lang="en-US" dirty="0"/>
          </a:p>
        </p:txBody>
      </p:sp>
    </p:spTree>
    <p:extLst>
      <p:ext uri="{BB962C8B-B14F-4D97-AF65-F5344CB8AC3E}">
        <p14:creationId xmlns:p14="http://schemas.microsoft.com/office/powerpoint/2010/main" val="34239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15</a:t>
            </a:fld>
            <a:endParaRPr lang="en-US" dirty="0"/>
          </a:p>
        </p:txBody>
      </p:sp>
    </p:spTree>
    <p:extLst>
      <p:ext uri="{BB962C8B-B14F-4D97-AF65-F5344CB8AC3E}">
        <p14:creationId xmlns:p14="http://schemas.microsoft.com/office/powerpoint/2010/main" val="123624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16</a:t>
            </a:fld>
            <a:endParaRPr lang="en-US" dirty="0"/>
          </a:p>
        </p:txBody>
      </p:sp>
    </p:spTree>
    <p:extLst>
      <p:ext uri="{BB962C8B-B14F-4D97-AF65-F5344CB8AC3E}">
        <p14:creationId xmlns:p14="http://schemas.microsoft.com/office/powerpoint/2010/main" val="215791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17</a:t>
            </a:fld>
            <a:endParaRPr lang="en-US" dirty="0"/>
          </a:p>
        </p:txBody>
      </p:sp>
    </p:spTree>
    <p:extLst>
      <p:ext uri="{BB962C8B-B14F-4D97-AF65-F5344CB8AC3E}">
        <p14:creationId xmlns:p14="http://schemas.microsoft.com/office/powerpoint/2010/main" val="404754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18</a:t>
            </a:fld>
            <a:endParaRPr lang="en-US"/>
          </a:p>
        </p:txBody>
      </p:sp>
    </p:spTree>
    <p:extLst>
      <p:ext uri="{BB962C8B-B14F-4D97-AF65-F5344CB8AC3E}">
        <p14:creationId xmlns:p14="http://schemas.microsoft.com/office/powerpoint/2010/main" val="159557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19</a:t>
            </a:fld>
            <a:endParaRPr lang="en-US" dirty="0"/>
          </a:p>
        </p:txBody>
      </p:sp>
    </p:spTree>
    <p:extLst>
      <p:ext uri="{BB962C8B-B14F-4D97-AF65-F5344CB8AC3E}">
        <p14:creationId xmlns:p14="http://schemas.microsoft.com/office/powerpoint/2010/main" val="31530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21</a:t>
            </a:fld>
            <a:endParaRPr lang="en-US" dirty="0"/>
          </a:p>
        </p:txBody>
      </p:sp>
    </p:spTree>
    <p:extLst>
      <p:ext uri="{BB962C8B-B14F-4D97-AF65-F5344CB8AC3E}">
        <p14:creationId xmlns:p14="http://schemas.microsoft.com/office/powerpoint/2010/main" val="51577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23</a:t>
            </a:fld>
            <a:endParaRPr lang="en-US" dirty="0"/>
          </a:p>
        </p:txBody>
      </p:sp>
    </p:spTree>
    <p:extLst>
      <p:ext uri="{BB962C8B-B14F-4D97-AF65-F5344CB8AC3E}">
        <p14:creationId xmlns:p14="http://schemas.microsoft.com/office/powerpoint/2010/main" val="235423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dirty="0"/>
          </a:p>
        </p:txBody>
      </p:sp>
    </p:spTree>
    <p:extLst>
      <p:ext uri="{BB962C8B-B14F-4D97-AF65-F5344CB8AC3E}">
        <p14:creationId xmlns:p14="http://schemas.microsoft.com/office/powerpoint/2010/main" val="164929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24</a:t>
            </a:fld>
            <a:endParaRPr lang="en-US"/>
          </a:p>
        </p:txBody>
      </p:sp>
    </p:spTree>
    <p:extLst>
      <p:ext uri="{BB962C8B-B14F-4D97-AF65-F5344CB8AC3E}">
        <p14:creationId xmlns:p14="http://schemas.microsoft.com/office/powerpoint/2010/main" val="1774994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25</a:t>
            </a:fld>
            <a:endParaRPr lang="en-US" dirty="0"/>
          </a:p>
        </p:txBody>
      </p:sp>
    </p:spTree>
    <p:extLst>
      <p:ext uri="{BB962C8B-B14F-4D97-AF65-F5344CB8AC3E}">
        <p14:creationId xmlns:p14="http://schemas.microsoft.com/office/powerpoint/2010/main" val="407562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26</a:t>
            </a:fld>
            <a:endParaRPr lang="en-US" dirty="0"/>
          </a:p>
        </p:txBody>
      </p:sp>
    </p:spTree>
    <p:extLst>
      <p:ext uri="{BB962C8B-B14F-4D97-AF65-F5344CB8AC3E}">
        <p14:creationId xmlns:p14="http://schemas.microsoft.com/office/powerpoint/2010/main" val="359127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dirty="0"/>
          </a:p>
        </p:txBody>
      </p:sp>
    </p:spTree>
    <p:extLst>
      <p:ext uri="{BB962C8B-B14F-4D97-AF65-F5344CB8AC3E}">
        <p14:creationId xmlns:p14="http://schemas.microsoft.com/office/powerpoint/2010/main" val="13787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4</a:t>
            </a:fld>
            <a:endParaRPr lang="en-US" dirty="0"/>
          </a:p>
        </p:txBody>
      </p:sp>
    </p:spTree>
    <p:extLst>
      <p:ext uri="{BB962C8B-B14F-4D97-AF65-F5344CB8AC3E}">
        <p14:creationId xmlns:p14="http://schemas.microsoft.com/office/powerpoint/2010/main" val="7040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7</a:t>
            </a:fld>
            <a:endParaRPr lang="en-US" dirty="0"/>
          </a:p>
        </p:txBody>
      </p:sp>
    </p:spTree>
    <p:extLst>
      <p:ext uri="{BB962C8B-B14F-4D97-AF65-F5344CB8AC3E}">
        <p14:creationId xmlns:p14="http://schemas.microsoft.com/office/powerpoint/2010/main" val="26294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8</a:t>
            </a:fld>
            <a:endParaRPr lang="en-US" dirty="0"/>
          </a:p>
        </p:txBody>
      </p:sp>
    </p:spTree>
    <p:extLst>
      <p:ext uri="{BB962C8B-B14F-4D97-AF65-F5344CB8AC3E}">
        <p14:creationId xmlns:p14="http://schemas.microsoft.com/office/powerpoint/2010/main" val="284036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9</a:t>
            </a:fld>
            <a:endParaRPr lang="en-US" dirty="0"/>
          </a:p>
        </p:txBody>
      </p:sp>
    </p:spTree>
    <p:extLst>
      <p:ext uri="{BB962C8B-B14F-4D97-AF65-F5344CB8AC3E}">
        <p14:creationId xmlns:p14="http://schemas.microsoft.com/office/powerpoint/2010/main" val="312168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10</a:t>
            </a:fld>
            <a:endParaRPr lang="en-US" dirty="0"/>
          </a:p>
        </p:txBody>
      </p:sp>
    </p:spTree>
    <p:extLst>
      <p:ext uri="{BB962C8B-B14F-4D97-AF65-F5344CB8AC3E}">
        <p14:creationId xmlns:p14="http://schemas.microsoft.com/office/powerpoint/2010/main" val="81858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11</a:t>
            </a:fld>
            <a:endParaRPr lang="en-US" dirty="0"/>
          </a:p>
        </p:txBody>
      </p:sp>
    </p:spTree>
    <p:extLst>
      <p:ext uri="{BB962C8B-B14F-4D97-AF65-F5344CB8AC3E}">
        <p14:creationId xmlns:p14="http://schemas.microsoft.com/office/powerpoint/2010/main" val="530528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587004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 id="2147483670" r:id="rId2"/>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ul.darby@justice.gov.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dd.adobe.com/embed/a17ea31e-1426-483d-b84b-87060ea504b1?startpage=1&amp;allowFullscreen=true%22" TargetMode="External"/><Relationship Id="rId7" Type="http://schemas.openxmlformats.org/officeDocument/2006/relationships/hyperlink" Target="https://web.microsoftstream.com/video/563d2de0-0d9f-4a79-b4fe-b883476fde8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eb.microsoftstream.com/video/51fb3854-8696-4d8c-b1ef-08861cb3a214" TargetMode="External"/><Relationship Id="rId5" Type="http://schemas.openxmlformats.org/officeDocument/2006/relationships/hyperlink" Target="https://equip-portal.rocstac.com/CtrlWebIsapi.dll/?__id=webDiagram.show&amp;map=0%3AFF2D8D3F16B44268B814F7F8177A16F7&amp;dgm=1A2A01554DE546A7A1EBAA334C07DF29" TargetMode="External"/><Relationship Id="rId4" Type="http://schemas.openxmlformats.org/officeDocument/2006/relationships/hyperlink" Target="https://welcome-hub.hmppsintranet.org.uk/wp-content/uploads/2022/05/Pre-Intervention-Module-Guidance-V2.0.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405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eventbrite.co.uk/e/aml-england-roll-out-drop-in-briefings-for-probation-practitioners-tickets-345569195767?keep_tld=1" TargetMode="External"/><Relationship Id="rId4" Type="http://schemas.openxmlformats.org/officeDocument/2006/relationships/hyperlink" Target="mailto:emchange@justice.gov.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ventbrite.co.uk/e/police-crime-sentencing-and-courts-pcsc-act-briefing-probation-tickets-34265093717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lcome-hub.hmppsintranet.org.uk/my-work/building-our-new-service/change-by-roles-homepage/probation-officer-probation-services-officer/important-changes-to-electronic-monitoring-new-pcsc-bill-po-ps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elcome-hub.hmppsintranet.org.uk/my-work/my-service/sentence-management-em/electronic-monitoring-e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ntranet.noms.gsi.gov.uk/news-and-updates/news/probation-pay-update-may-2022"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intranet.noms.gsi.gov.uk/support/hr/performance-management" TargetMode="External"/><Relationship Id="rId7"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hmpps.myhub.sscl.com/search?query=CB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justicejobs.tal.net/vx/lang-en-GB/appcentre-3/brand-15/user-29382/xf-b4f7cb6456d2/wid-1/candidate/jobboard/vacancy/4/adv/?ftq=Internal+Ministry+of+Justice+Campaign" TargetMode="External"/><Relationship Id="rId4" Type="http://schemas.openxmlformats.org/officeDocument/2006/relationships/hyperlink" Target="https://justicejobs.tal.net/vx/lang-en-GB/appcentre-3/brand-15/user-29382/xf-b4f7cb6456d2/wid-1/candidate/jobboard/vacancy/4/adv/?ftq=PSO+Progress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intranet.noms.gsi.gov.uk/news-and-updates/news/edib-action-plan-keeping-diversity-and-inclusion-at-the-heart-of-who-we-are" TargetMode="External"/><Relationship Id="rId2" Type="http://schemas.openxmlformats.org/officeDocument/2006/relationships/hyperlink" Target="https://intranet.noms.gsi.gov.uk/news-and-updates/news/increasing-the-focus-on-recruitment-and-retention-in-the-probation-service"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elcome-hub.hmppsintranet.org.uk/improving-capacity-and-efficiency-of-senior-probation-officers-spo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elcome-hub.hmppsintranet.org.uk/wp-content/uploads/2022/04/Business-Change_Articulating-the-Change_Your-Probation-Change-Map-April-2022-002.pptx" TargetMode="External"/><Relationship Id="rId7" Type="http://schemas.openxmlformats.org/officeDocument/2006/relationships/hyperlink" Target="https://welcome-hub.hmppsintranet.org.uk/up-to-speed/briefing-packs/"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elcome-hub.hmppsintranet.org.uk/my-work/my-service/sentence-management-em/jitbit/" TargetMode="External"/><Relationship Id="rId5" Type="http://schemas.openxmlformats.org/officeDocument/2006/relationships/hyperlink" Target="https://welcome-hub.hmppsintranet.org.uk/my-work/building-our-new-service/our-new-operating-model/" TargetMode="External"/><Relationship Id="rId4" Type="http://schemas.openxmlformats.org/officeDocument/2006/relationships/hyperlink" Target="https://welcome-hub.hmppsintranet.org.uk/my-work/building-our-new-service/change-by-roles-homepage/probation-officer-probation-services-officer/important-changes-to-electronic-monitoring-new-pcsc-bill-po-pso/"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elcome-hub.hmppsintranet.org.uk/wp-content/uploads/2022/04/Business-Change_Articulating-the-Change_Your-Probation-Change-Map-April-2022-002.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quip-portal.rocstac.com/CtrlWebIsapi.dll/V6%20Prioritising%20Framework%20for%20Sentence%20Management%20Phase%203.docx?__id=webFile.save&amp;doc=2C87498441BB45C68F2D61841E5E6267&amp;dpt=1&amp;save=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elcome-hub.hmppsintranet.org.uk/my-work/prioritising-probation/" TargetMode="External"/><Relationship Id="rId5" Type="http://schemas.openxmlformats.org/officeDocument/2006/relationships/image" Target="../media/image7.png"/><Relationship Id="rId4" Type="http://schemas.openxmlformats.org/officeDocument/2006/relationships/hyperlink" Target="https://justicejobs.tal.net/vx/lang-en-GB/appcentre-1/brand-15/user-40293/xf-3524081f3fe7/wid-1/candidate/jobboard/vacancy/3/adv/?f_Item_Opportunity_42285_lk=13639&amp;f_Item_Opportunity_42285_lk=13638&amp;f_Item_Opportunity_34384_lk=21016&amp;f_Item_Opportunity_32092_lk=3978&amp;ftq=flexible%20hou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lcome-hub.hmppsintranet.org.uk/part-time-roles-for-family-frien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justicejobs.tal.net/vx/lang-en-GB/appcentre-1/brand-15/user-40293/xf-3524081f3fe7/wid-1/candidate/jobboard/vacancy/3/adv/?f_Item_Opportunity_42285_lk=13639&amp;f_Item_Opportunity_42285_lk=13638&amp;f_Item_Opportunity_34384_lk=21016&amp;f_Item_Opportunity_32092_lk=3978&amp;ftq=flexible%20hou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lcome-hub.hmppsintranet.org.uk/my-work/my-service/sentence-management-em/snapshot-sentence-manag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NEIP@justic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Presenter’s notes</a:t>
            </a:r>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1203582"/>
            <a:ext cx="10742400" cy="4616647"/>
          </a:xfrm>
        </p:spPr>
        <p:txBody>
          <a:bodyPr/>
          <a:lstStyle/>
          <a:p>
            <a:pPr marL="285750" lvl="0" indent="-285750">
              <a:buFont typeface="Arial" panose="020B0604020202020204" pitchFamily="34" charset="0"/>
              <a:buChar char="•"/>
            </a:pPr>
            <a:r>
              <a:rPr lang="en-GB" sz="1800" dirty="0">
                <a:latin typeface="+mn-lt"/>
              </a:rPr>
              <a:t>The </a:t>
            </a:r>
            <a:r>
              <a:rPr lang="en-GB" sz="1800" b="1" dirty="0">
                <a:latin typeface="+mn-lt"/>
              </a:rPr>
              <a:t>June Regional Team Briefing </a:t>
            </a:r>
            <a:r>
              <a:rPr lang="en-GB" sz="1800" dirty="0">
                <a:latin typeface="+mn-lt"/>
              </a:rPr>
              <a:t>is attached</a:t>
            </a:r>
          </a:p>
          <a:p>
            <a:pPr marL="285750" lvl="0" indent="-285750">
              <a:buFont typeface="Arial" panose="020B0604020202020204" pitchFamily="34" charset="0"/>
              <a:buChar char="•"/>
            </a:pPr>
            <a:r>
              <a:rPr lang="en-GB" sz="1800" dirty="0">
                <a:latin typeface="+mn-lt"/>
              </a:rPr>
              <a:t>The PCET* team work with Probation Programmes workstream design leads to consolidate several communication products into one monthly cascade deck, to </a:t>
            </a:r>
            <a:r>
              <a:rPr lang="en-GB" sz="1800" b="1" dirty="0">
                <a:latin typeface="+mn-lt"/>
              </a:rPr>
              <a:t>support clear and consistent communication with our staff in all regions, roles and functions</a:t>
            </a:r>
          </a:p>
          <a:p>
            <a:pPr marL="285750" lvl="0" indent="-285750">
              <a:buFont typeface="Arial" panose="020B0604020202020204" pitchFamily="34" charset="0"/>
              <a:buChar char="•"/>
            </a:pPr>
            <a:r>
              <a:rPr lang="en-GB" sz="1800" dirty="0">
                <a:latin typeface="+mn-lt"/>
              </a:rPr>
              <a:t>These packs have been </a:t>
            </a:r>
            <a:r>
              <a:rPr lang="en-GB" sz="1800" b="1" dirty="0">
                <a:latin typeface="+mn-lt"/>
              </a:rPr>
              <a:t>designed as a prompt to support you </a:t>
            </a:r>
            <a:r>
              <a:rPr lang="en-GB" sz="1800" dirty="0">
                <a:latin typeface="+mn-lt"/>
              </a:rPr>
              <a:t>and your management teams in communicating updates and changes </a:t>
            </a:r>
            <a:r>
              <a:rPr lang="en-GB" sz="1800" b="1" dirty="0">
                <a:latin typeface="+mn-lt"/>
              </a:rPr>
              <a:t>in team meetings/events</a:t>
            </a:r>
            <a:r>
              <a:rPr lang="en-GB" sz="1800" dirty="0">
                <a:latin typeface="+mn-lt"/>
              </a:rPr>
              <a:t> over the next month</a:t>
            </a:r>
          </a:p>
          <a:p>
            <a:pPr marL="285750" lvl="0" indent="-285750">
              <a:buFont typeface="Arial" panose="020B0604020202020204" pitchFamily="34" charset="0"/>
              <a:buChar char="•"/>
            </a:pPr>
            <a:r>
              <a:rPr lang="en-GB" sz="1800" dirty="0">
                <a:latin typeface="+mn-lt"/>
              </a:rPr>
              <a:t>In line with our </a:t>
            </a:r>
            <a:r>
              <a:rPr lang="en-GB" sz="1800" b="1" dirty="0">
                <a:latin typeface="+mn-lt"/>
              </a:rPr>
              <a:t>Fixed, Flexible, Free </a:t>
            </a:r>
            <a:r>
              <a:rPr lang="en-GB" sz="1800" dirty="0">
                <a:latin typeface="+mn-lt"/>
              </a:rPr>
              <a:t>model, this deck includes sections for you to add in your team or region specific information.</a:t>
            </a:r>
            <a:endParaRPr lang="en-GB" sz="1800" b="1" dirty="0">
              <a:latin typeface="+mn-lt"/>
            </a:endParaRPr>
          </a:p>
          <a:p>
            <a:pPr marL="285750" lvl="0" indent="-285750">
              <a:buFont typeface="Arial" panose="020B0604020202020204" pitchFamily="34" charset="0"/>
              <a:buChar char="•"/>
            </a:pPr>
            <a:r>
              <a:rPr lang="en-GB" sz="1800" dirty="0">
                <a:latin typeface="+mn-lt"/>
              </a:rPr>
              <a:t>Please do also </a:t>
            </a:r>
            <a:r>
              <a:rPr lang="en-GB" sz="1800" b="1" dirty="0">
                <a:latin typeface="+mn-lt"/>
              </a:rPr>
              <a:t>use the content in your regional communications channels as you feel appropriate</a:t>
            </a:r>
            <a:endParaRPr lang="en-GB" sz="1800" dirty="0">
              <a:latin typeface="+mn-lt"/>
            </a:endParaRPr>
          </a:p>
          <a:p>
            <a:pPr marL="285750" lvl="0" indent="-285750">
              <a:buFont typeface="Arial" panose="020B0604020202020204" pitchFamily="34" charset="0"/>
              <a:buChar char="•"/>
            </a:pPr>
            <a:r>
              <a:rPr lang="en-GB" sz="1800" dirty="0">
                <a:latin typeface="+mn-lt"/>
              </a:rPr>
              <a:t>Your </a:t>
            </a:r>
            <a:r>
              <a:rPr lang="en-GB" sz="1800" b="1" dirty="0">
                <a:latin typeface="+mn-lt"/>
              </a:rPr>
              <a:t>feedback on design, content, language</a:t>
            </a:r>
            <a:r>
              <a:rPr lang="en-GB" sz="1800" dirty="0">
                <a:latin typeface="+mn-lt"/>
              </a:rPr>
              <a:t>, etc, is valued and welcome – please contact </a:t>
            </a:r>
            <a:r>
              <a:rPr lang="en-GB" sz="1800" u="sng" dirty="0">
                <a:latin typeface="+mn-lt"/>
                <a:hlinkClick r:id="rId3"/>
              </a:rPr>
              <a:t>paul.darby@justice.gov.uk</a:t>
            </a:r>
            <a:endParaRPr lang="en-GB" sz="1800" u="sng" dirty="0">
              <a:latin typeface="+mn-lt"/>
            </a:endParaRPr>
          </a:p>
          <a:p>
            <a:pPr algn="ctr"/>
            <a:endParaRPr lang="en-GB" sz="2000" b="1" dirty="0">
              <a:solidFill>
                <a:srgbClr val="00B0F0"/>
              </a:solidFill>
            </a:endParaRPr>
          </a:p>
          <a:p>
            <a:pPr algn="ctr"/>
            <a:r>
              <a:rPr lang="en-GB" sz="2000" b="1" dirty="0">
                <a:solidFill>
                  <a:schemeClr val="accent1"/>
                </a:solidFill>
              </a:rPr>
              <a:t>Please delete this slide before you present this deck to your team – thank you</a:t>
            </a:r>
          </a:p>
        </p:txBody>
      </p:sp>
      <p:sp>
        <p:nvSpPr>
          <p:cNvPr id="3" name="Rectangle 2">
            <a:extLst>
              <a:ext uri="{FF2B5EF4-FFF2-40B4-BE49-F238E27FC236}">
                <a16:creationId xmlns:a16="http://schemas.microsoft.com/office/drawing/2014/main" id="{A867173B-C619-46E4-B52E-64D0E0AD789B}"/>
              </a:ext>
            </a:extLst>
          </p:cNvPr>
          <p:cNvSpPr/>
          <p:nvPr/>
        </p:nvSpPr>
        <p:spPr>
          <a:xfrm>
            <a:off x="439201" y="5979886"/>
            <a:ext cx="6919542" cy="307777"/>
          </a:xfrm>
          <a:prstGeom prst="rect">
            <a:avLst/>
          </a:prstGeom>
        </p:spPr>
        <p:txBody>
          <a:bodyPr wrap="square">
            <a:spAutoFit/>
          </a:bodyPr>
          <a:lstStyle/>
          <a:p>
            <a:r>
              <a:rPr lang="en-GB" sz="1400" i="1" dirty="0"/>
              <a:t>*  Probation Portfolio Communications and Engagement Team</a:t>
            </a:r>
          </a:p>
        </p:txBody>
      </p:sp>
    </p:spTree>
    <p:extLst>
      <p:ext uri="{BB962C8B-B14F-4D97-AF65-F5344CB8AC3E}">
        <p14:creationId xmlns:p14="http://schemas.microsoft.com/office/powerpoint/2010/main" val="256103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b="1" dirty="0">
                <a:solidFill>
                  <a:srgbClr val="7030A0"/>
                </a:solidFill>
                <a:latin typeface="Arial" panose="020B0604020202020204" pitchFamily="34" charset="0"/>
                <a:cs typeface="Arial" panose="020B0604020202020204" pitchFamily="34" charset="0"/>
              </a:rPr>
              <a:t>Pre-Intervention support</a:t>
            </a:r>
          </a:p>
        </p:txBody>
      </p:sp>
      <p:sp>
        <p:nvSpPr>
          <p:cNvPr id="8" name="Content Placeholder 2">
            <a:extLst>
              <a:ext uri="{FF2B5EF4-FFF2-40B4-BE49-F238E27FC236}">
                <a16:creationId xmlns:a16="http://schemas.microsoft.com/office/drawing/2014/main" id="{4E44039B-7A74-4671-B19A-4ECBDE83BCA8}"/>
              </a:ext>
            </a:extLst>
          </p:cNvPr>
          <p:cNvSpPr>
            <a:spLocks noGrp="1"/>
          </p:cNvSpPr>
          <p:nvPr>
            <p:ph sz="half" idx="1"/>
          </p:nvPr>
        </p:nvSpPr>
        <p:spPr>
          <a:xfrm>
            <a:off x="291206" y="847092"/>
            <a:ext cx="11609587" cy="5789979"/>
          </a:xfrm>
        </p:spPr>
        <p:txBody>
          <a:bodyPr vert="horz" lIns="91440" tIns="45720" rIns="91440" bIns="45720" rtlCol="0" anchor="t">
            <a:no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b="1" dirty="0">
              <a:cs typeface="Arial"/>
            </a:endParaRPr>
          </a:p>
          <a:p>
            <a:pPr marL="285750" indent="-285750">
              <a:spcBef>
                <a:spcPts val="600"/>
              </a:spcBef>
              <a:spcAft>
                <a:spcPts val="600"/>
              </a:spcAft>
              <a:buFont typeface="Arial" panose="020B0604020202020204" pitchFamily="34" charset="0"/>
              <a:buChar char="•"/>
            </a:pPr>
            <a:endParaRPr lang="en-GB" sz="1600" dirty="0"/>
          </a:p>
          <a:p>
            <a:pPr marL="342900" indent="-342900">
              <a:spcBef>
                <a:spcPts val="600"/>
              </a:spcBef>
              <a:spcAft>
                <a:spcPts val="600"/>
              </a:spcAft>
              <a:buFont typeface="Arial" panose="020B0604020202020204" pitchFamily="34" charset="0"/>
              <a:buChar char="•"/>
            </a:pPr>
            <a:endParaRPr lang="en-GB" sz="1600" dirty="0"/>
          </a:p>
          <a:p>
            <a:pPr>
              <a:spcBef>
                <a:spcPts val="600"/>
              </a:spcBef>
              <a:spcAft>
                <a:spcPts val="600"/>
              </a:spcAft>
            </a:pPr>
            <a:endParaRPr lang="en-GB" sz="1600" dirty="0"/>
          </a:p>
        </p:txBody>
      </p:sp>
      <p:sp>
        <p:nvSpPr>
          <p:cNvPr id="5" name="Content Placeholder 2">
            <a:extLst>
              <a:ext uri="{FF2B5EF4-FFF2-40B4-BE49-F238E27FC236}">
                <a16:creationId xmlns:a16="http://schemas.microsoft.com/office/drawing/2014/main" id="{D5240622-E8ED-4AE8-B075-408B3E3DEAB5}"/>
              </a:ext>
            </a:extLst>
          </p:cNvPr>
          <p:cNvSpPr txBox="1">
            <a:spLocks/>
          </p:cNvSpPr>
          <p:nvPr/>
        </p:nvSpPr>
        <p:spPr>
          <a:xfrm>
            <a:off x="291207" y="985739"/>
            <a:ext cx="8520928" cy="5882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What’s happening?</a:t>
            </a:r>
            <a:endParaRPr lang="en-GB" sz="2000" dirty="0"/>
          </a:p>
          <a:p>
            <a:pPr marL="342900" indent="-342900">
              <a:buFont typeface="Arial" panose="020B0604020202020204" pitchFamily="34" charset="0"/>
              <a:buChar char="•"/>
            </a:pPr>
            <a:r>
              <a:rPr lang="en-GB" sz="1800" b="1" dirty="0"/>
              <a:t>A tool is now available</a:t>
            </a:r>
            <a:r>
              <a:rPr lang="en-GB" sz="1800" dirty="0"/>
              <a:t> </a:t>
            </a:r>
            <a:r>
              <a:rPr lang="en-GB" sz="1800" b="1" dirty="0"/>
              <a:t>to help practitioners structure conversations</a:t>
            </a:r>
            <a:r>
              <a:rPr lang="en-GB" sz="1800" dirty="0"/>
              <a:t> with people on probation </a:t>
            </a:r>
            <a:r>
              <a:rPr lang="en-GB" sz="1800" b="1" dirty="0"/>
              <a:t>about</a:t>
            </a:r>
            <a:r>
              <a:rPr lang="en-GB" sz="1800" dirty="0"/>
              <a:t> </a:t>
            </a:r>
            <a:r>
              <a:rPr lang="en-GB" sz="1800" b="1" dirty="0"/>
              <a:t>taking part in Structured Interventions. </a:t>
            </a:r>
          </a:p>
          <a:p>
            <a:r>
              <a:rPr lang="en-GB" sz="1600" b="1" dirty="0"/>
              <a:t> </a:t>
            </a:r>
            <a:endParaRPr lang="en-GB" sz="1600" dirty="0"/>
          </a:p>
          <a:p>
            <a:r>
              <a:rPr lang="en-GB" sz="2000" b="1" dirty="0"/>
              <a:t>What’s the benefit?</a:t>
            </a:r>
            <a:endParaRPr lang="en-GB" sz="2000" dirty="0"/>
          </a:p>
          <a:p>
            <a:r>
              <a:rPr lang="en-GB" sz="1800" i="1" dirty="0"/>
              <a:t>People on probation</a:t>
            </a:r>
            <a:endParaRPr lang="en-GB" sz="1800" dirty="0"/>
          </a:p>
          <a:p>
            <a:pPr marL="342900" indent="-342900">
              <a:buFont typeface="Arial" panose="020B0604020202020204" pitchFamily="34" charset="0"/>
              <a:buChar char="•"/>
            </a:pPr>
            <a:r>
              <a:rPr lang="en-GB" sz="1800" dirty="0"/>
              <a:t>When people on probation are referred to interventions, they might be experiencing a range of practical, social, emotional and psychological challenges that can affect their readiness to participate. </a:t>
            </a:r>
            <a:r>
              <a:rPr lang="en-GB" sz="1800" b="1" dirty="0"/>
              <a:t>This brief module will help people on probation get ‘group room ready’.</a:t>
            </a:r>
          </a:p>
          <a:p>
            <a:pPr marL="342900" indent="-342900">
              <a:buFont typeface="Arial" panose="020B0604020202020204" pitchFamily="34" charset="0"/>
              <a:buChar char="•"/>
            </a:pPr>
            <a:r>
              <a:rPr lang="en-GB" sz="1800" dirty="0"/>
              <a:t>The module encourages participants to think about: how they might </a:t>
            </a:r>
            <a:r>
              <a:rPr lang="en-GB" sz="1800" b="1" dirty="0"/>
              <a:t>overcome barriers </a:t>
            </a:r>
            <a:r>
              <a:rPr lang="en-GB" sz="1800" dirty="0"/>
              <a:t>to engagement, </a:t>
            </a:r>
            <a:r>
              <a:rPr lang="en-GB" sz="1800" b="1" dirty="0"/>
              <a:t>changes they might want to make </a:t>
            </a:r>
            <a:r>
              <a:rPr lang="en-GB" sz="1800" dirty="0"/>
              <a:t>and </a:t>
            </a:r>
            <a:r>
              <a:rPr lang="en-GB" sz="1800" b="1" dirty="0"/>
              <a:t>how interventions might support change.</a:t>
            </a:r>
          </a:p>
          <a:p>
            <a:r>
              <a:rPr lang="en-GB" sz="1800" i="1" dirty="0"/>
              <a:t>Probation Practitioner</a:t>
            </a:r>
          </a:p>
          <a:p>
            <a:pPr marL="342900" indent="-342900">
              <a:buFont typeface="Arial" panose="020B0604020202020204" pitchFamily="34" charset="0"/>
              <a:buChar char="•"/>
            </a:pPr>
            <a:r>
              <a:rPr lang="en-GB" sz="1800" dirty="0"/>
              <a:t>The module </a:t>
            </a:r>
            <a:r>
              <a:rPr lang="en-GB" sz="1800" b="1" dirty="0"/>
              <a:t>enables practitioners to use their motivational skills </a:t>
            </a:r>
            <a:r>
              <a:rPr lang="en-GB" sz="1800" dirty="0"/>
              <a:t>to help people on probation prepare for Structured Interventions.</a:t>
            </a:r>
            <a:r>
              <a:rPr lang="en-GB" sz="1800" b="1" dirty="0"/>
              <a:t> </a:t>
            </a:r>
            <a:endParaRPr lang="en-GB" sz="1800" dirty="0"/>
          </a:p>
        </p:txBody>
      </p:sp>
      <p:sp>
        <p:nvSpPr>
          <p:cNvPr id="4" name="Rectangle 3">
            <a:extLst>
              <a:ext uri="{FF2B5EF4-FFF2-40B4-BE49-F238E27FC236}">
                <a16:creationId xmlns:a16="http://schemas.microsoft.com/office/drawing/2014/main" id="{D090148F-36A3-40D8-8E47-D0BAE9A9E4AC}"/>
              </a:ext>
            </a:extLst>
          </p:cNvPr>
          <p:cNvSpPr/>
          <p:nvPr/>
        </p:nvSpPr>
        <p:spPr>
          <a:xfrm>
            <a:off x="9114971" y="985739"/>
            <a:ext cx="2785822" cy="4832092"/>
          </a:xfrm>
          <a:prstGeom prst="rect">
            <a:avLst/>
          </a:prstGeom>
          <a:solidFill>
            <a:srgbClr val="B7CFFF"/>
          </a:solidFill>
        </p:spPr>
        <p:txBody>
          <a:bodyPr wrap="square">
            <a:spAutoFit/>
          </a:bodyPr>
          <a:lstStyle/>
          <a:p>
            <a:r>
              <a:rPr lang="en-GB" b="1" dirty="0"/>
              <a:t>Who needs to know?</a:t>
            </a:r>
          </a:p>
          <a:p>
            <a:endParaRPr lang="en-GB" dirty="0"/>
          </a:p>
          <a:p>
            <a:pPr marL="285750" indent="-285750">
              <a:buFont typeface="Arial" panose="020B0604020202020204" pitchFamily="34" charset="0"/>
              <a:buChar char="•"/>
            </a:pPr>
            <a:r>
              <a:rPr lang="en-GB" sz="1600" dirty="0"/>
              <a:t>Whilst the module is designed to be delivered by the Probation Practitioner, </a:t>
            </a:r>
            <a:r>
              <a:rPr lang="en-GB" sz="1600" b="1" dirty="0"/>
              <a:t>regions have flexibility in how they choose to implement it and the interventions team will support and promote its use.</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dirty="0"/>
              <a:t>If you have any or any questions about the pre-intervention module, contact a treatment manager for Structured Interventions. </a:t>
            </a:r>
            <a:endParaRPr lang="en-GB" sz="1600" b="1" dirty="0"/>
          </a:p>
        </p:txBody>
      </p:sp>
    </p:spTree>
    <p:extLst>
      <p:ext uri="{BB962C8B-B14F-4D97-AF65-F5344CB8AC3E}">
        <p14:creationId xmlns:p14="http://schemas.microsoft.com/office/powerpoint/2010/main" val="289906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b="1" dirty="0">
                <a:solidFill>
                  <a:srgbClr val="7030A0"/>
                </a:solidFill>
                <a:latin typeface="Arial" panose="020B0604020202020204" pitchFamily="34" charset="0"/>
                <a:cs typeface="Arial" panose="020B0604020202020204" pitchFamily="34" charset="0"/>
              </a:rPr>
              <a:t>Pre-Intervention support</a:t>
            </a:r>
          </a:p>
        </p:txBody>
      </p:sp>
      <p:sp>
        <p:nvSpPr>
          <p:cNvPr id="8" name="Content Placeholder 2">
            <a:extLst>
              <a:ext uri="{FF2B5EF4-FFF2-40B4-BE49-F238E27FC236}">
                <a16:creationId xmlns:a16="http://schemas.microsoft.com/office/drawing/2014/main" id="{4E44039B-7A74-4671-B19A-4ECBDE83BCA8}"/>
              </a:ext>
            </a:extLst>
          </p:cNvPr>
          <p:cNvSpPr>
            <a:spLocks noGrp="1"/>
          </p:cNvSpPr>
          <p:nvPr>
            <p:ph sz="half" idx="1"/>
          </p:nvPr>
        </p:nvSpPr>
        <p:spPr>
          <a:xfrm>
            <a:off x="291206" y="847092"/>
            <a:ext cx="11609587" cy="5789979"/>
          </a:xfrm>
        </p:spPr>
        <p:txBody>
          <a:bodyPr vert="horz" lIns="91440" tIns="45720" rIns="91440" bIns="45720" rtlCol="0" anchor="t">
            <a:no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b="1" dirty="0">
              <a:cs typeface="Arial"/>
            </a:endParaRPr>
          </a:p>
          <a:p>
            <a:pPr marL="285750" indent="-285750">
              <a:spcBef>
                <a:spcPts val="600"/>
              </a:spcBef>
              <a:spcAft>
                <a:spcPts val="600"/>
              </a:spcAft>
              <a:buFont typeface="Arial" panose="020B0604020202020204" pitchFamily="34" charset="0"/>
              <a:buChar char="•"/>
            </a:pPr>
            <a:endParaRPr lang="en-GB" sz="1600" dirty="0"/>
          </a:p>
          <a:p>
            <a:pPr marL="342900" indent="-342900">
              <a:spcBef>
                <a:spcPts val="600"/>
              </a:spcBef>
              <a:spcAft>
                <a:spcPts val="600"/>
              </a:spcAft>
              <a:buFont typeface="Arial" panose="020B0604020202020204" pitchFamily="34" charset="0"/>
              <a:buChar char="•"/>
            </a:pPr>
            <a:endParaRPr lang="en-GB" sz="1600" dirty="0"/>
          </a:p>
          <a:p>
            <a:pPr>
              <a:spcBef>
                <a:spcPts val="600"/>
              </a:spcBef>
              <a:spcAft>
                <a:spcPts val="600"/>
              </a:spcAft>
            </a:pPr>
            <a:endParaRPr lang="en-GB" sz="1600" dirty="0"/>
          </a:p>
        </p:txBody>
      </p:sp>
      <p:sp>
        <p:nvSpPr>
          <p:cNvPr id="3" name="Rectangle 2">
            <a:extLst>
              <a:ext uri="{FF2B5EF4-FFF2-40B4-BE49-F238E27FC236}">
                <a16:creationId xmlns:a16="http://schemas.microsoft.com/office/drawing/2014/main" id="{34E1DCE6-B9B6-40A9-8802-26B79D5339DB}"/>
              </a:ext>
            </a:extLst>
          </p:cNvPr>
          <p:cNvSpPr/>
          <p:nvPr/>
        </p:nvSpPr>
        <p:spPr>
          <a:xfrm>
            <a:off x="4696352" y="1587645"/>
            <a:ext cx="7335067" cy="4308872"/>
          </a:xfrm>
          <a:prstGeom prst="rect">
            <a:avLst/>
          </a:prstGeom>
          <a:solidFill>
            <a:srgbClr val="B7CFFF"/>
          </a:solidFill>
        </p:spPr>
        <p:txBody>
          <a:bodyPr wrap="square">
            <a:spAutoFit/>
          </a:bodyPr>
          <a:lstStyle/>
          <a:p>
            <a:r>
              <a:rPr lang="en-GB" b="1" dirty="0"/>
              <a:t>Further information and guidance</a:t>
            </a:r>
            <a:endParaRPr lang="en-GB" dirty="0"/>
          </a:p>
          <a:p>
            <a:endParaRPr lang="en-GB" sz="1600" dirty="0"/>
          </a:p>
          <a:p>
            <a:pPr marL="285750" indent="-285750">
              <a:buFont typeface="Arial" panose="020B0604020202020204" pitchFamily="34" charset="0"/>
              <a:buChar char="•"/>
            </a:pPr>
            <a:r>
              <a:rPr lang="en-GB" sz="1600" dirty="0">
                <a:hlinkClick r:id="rId3"/>
              </a:rPr>
              <a:t>Here’s the module</a:t>
            </a:r>
            <a:r>
              <a:rPr lang="en-GB" sz="1600" dirty="0"/>
              <a:t> in the Structured Interventions workbook</a:t>
            </a:r>
            <a:br>
              <a:rPr lang="en-GB" sz="1600" b="1" dirty="0"/>
            </a:br>
            <a:endParaRPr lang="en-GB" sz="1600" dirty="0"/>
          </a:p>
          <a:p>
            <a:pPr marL="285750" indent="-285750">
              <a:buFont typeface="Arial" panose="020B0604020202020204" pitchFamily="34" charset="0"/>
              <a:buChar char="•"/>
            </a:pPr>
            <a:r>
              <a:rPr lang="en-GB" sz="1600" dirty="0">
                <a:hlinkClick r:id="rId4"/>
              </a:rPr>
              <a:t>Here’s guidance on how to complete the pre-intervention module</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Guidance on how to complete the pre-intervention module can also be found by clicking on the paper clip in the first step of the </a:t>
            </a:r>
            <a:r>
              <a:rPr lang="en-GB" sz="1600" u="sng" dirty="0">
                <a:hlinkClick r:id="rId5"/>
              </a:rPr>
              <a:t>Structured Intervention EQUIP process map</a:t>
            </a:r>
            <a:r>
              <a:rPr lang="en-GB" sz="1600" dirty="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Video 1 </a:t>
            </a:r>
            <a:r>
              <a:rPr lang="en-GB" sz="1600" u="sng" dirty="0">
                <a:hlinkClick r:id="rId6"/>
              </a:rPr>
              <a:t>A walkthrough how to use the tool</a:t>
            </a:r>
            <a:r>
              <a:rPr lang="en-GB" sz="1600" dirty="0"/>
              <a:t> (7mins 15secs)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Video 2 </a:t>
            </a:r>
            <a:r>
              <a:rPr lang="en-GB" sz="1600" u="sng" dirty="0">
                <a:hlinkClick r:id="rId7"/>
              </a:rPr>
              <a:t>An account from a probation practitioner who has used it</a:t>
            </a:r>
            <a:r>
              <a:rPr lang="en-GB" sz="1600" dirty="0"/>
              <a:t> (3mins 49secs)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If you have any or any questions about the pre-intervention module, contact a treatment manager for Structured Interventions. </a:t>
            </a:r>
          </a:p>
        </p:txBody>
      </p:sp>
      <p:sp>
        <p:nvSpPr>
          <p:cNvPr id="4" name="Rectangle 3">
            <a:extLst>
              <a:ext uri="{FF2B5EF4-FFF2-40B4-BE49-F238E27FC236}">
                <a16:creationId xmlns:a16="http://schemas.microsoft.com/office/drawing/2014/main" id="{F6FCDD26-E6AF-4FBF-B6DB-151DC3EB2326}"/>
              </a:ext>
            </a:extLst>
          </p:cNvPr>
          <p:cNvSpPr/>
          <p:nvPr/>
        </p:nvSpPr>
        <p:spPr>
          <a:xfrm>
            <a:off x="421833" y="754759"/>
            <a:ext cx="3975996" cy="5570756"/>
          </a:xfrm>
          <a:prstGeom prst="rect">
            <a:avLst/>
          </a:prstGeom>
        </p:spPr>
        <p:txBody>
          <a:bodyPr wrap="square">
            <a:spAutoFit/>
          </a:bodyPr>
          <a:lstStyle/>
          <a:p>
            <a:pPr marL="285750" indent="-285750">
              <a:buFont typeface="Arial" panose="020B0604020202020204" pitchFamily="34" charset="0"/>
              <a:buChar char="•"/>
            </a:pPr>
            <a:endParaRPr lang="en-GB" sz="1600" dirty="0"/>
          </a:p>
          <a:p>
            <a:r>
              <a:rPr lang="en-GB" b="1" dirty="0"/>
              <a:t>How to use it</a:t>
            </a:r>
          </a:p>
          <a:p>
            <a:endParaRPr lang="en-GB" dirty="0"/>
          </a:p>
          <a:p>
            <a:pPr marL="285750" indent="-285750">
              <a:buFont typeface="Arial" panose="020B0604020202020204" pitchFamily="34" charset="0"/>
              <a:buChar char="•"/>
            </a:pPr>
            <a:r>
              <a:rPr lang="en-GB" sz="1600" dirty="0"/>
              <a:t>The booklet is in an </a:t>
            </a:r>
            <a:r>
              <a:rPr lang="en-GB" sz="1600" b="1" dirty="0"/>
              <a:t>interactive online format</a:t>
            </a:r>
            <a:r>
              <a:rPr lang="en-GB" sz="1600" dirty="0"/>
              <a:t> that can also be </a:t>
            </a:r>
            <a:r>
              <a:rPr lang="en-GB" sz="1600" b="1" dirty="0"/>
              <a:t>printed out to let participants record their thoughts in writing </a:t>
            </a:r>
            <a:r>
              <a:rPr lang="en-GB" sz="1600" dirty="0"/>
              <a:t>and share them with supporters.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module is generic, but it is currently </a:t>
            </a:r>
            <a:r>
              <a:rPr lang="en-GB" sz="1600" b="1" dirty="0"/>
              <a:t>mandated as a prerequisite for Structured Interventions</a:t>
            </a:r>
            <a:r>
              <a:rPr lang="en-GB" sz="1600" dirty="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The module is designed to only need completing once</a:t>
            </a:r>
            <a:r>
              <a:rPr lang="en-GB" sz="1600" dirty="0"/>
              <a:t>, but it can be revisited throughout the sentence if this is deemed to be beneficial by the Probation Practitioner. </a:t>
            </a:r>
            <a:r>
              <a:rPr lang="en-GB" sz="1600" b="1" dirty="0"/>
              <a:t>Completion of the module is counted as a single Rehabilitative Activity Requirement day </a:t>
            </a:r>
            <a:r>
              <a:rPr lang="en-GB" sz="1600" dirty="0"/>
              <a:t>(no matter how many times it is revisited). </a:t>
            </a:r>
          </a:p>
        </p:txBody>
      </p:sp>
    </p:spTree>
    <p:extLst>
      <p:ext uri="{BB962C8B-B14F-4D97-AF65-F5344CB8AC3E}">
        <p14:creationId xmlns:p14="http://schemas.microsoft.com/office/powerpoint/2010/main" val="417879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pPr fontAlgn="base"/>
            <a:r>
              <a:rPr lang="en-US" dirty="0"/>
              <a:t>Briefings: Alcohol Monitoring on </a:t>
            </a:r>
            <a:r>
              <a:rPr lang="en-GB" dirty="0"/>
              <a:t>licence</a:t>
            </a:r>
          </a:p>
        </p:txBody>
      </p:sp>
      <p:sp>
        <p:nvSpPr>
          <p:cNvPr id="8" name="Content Placeholder 2">
            <a:extLst>
              <a:ext uri="{FF2B5EF4-FFF2-40B4-BE49-F238E27FC236}">
                <a16:creationId xmlns:a16="http://schemas.microsoft.com/office/drawing/2014/main" id="{4E44039B-7A74-4671-B19A-4ECBDE83BCA8}"/>
              </a:ext>
            </a:extLst>
          </p:cNvPr>
          <p:cNvSpPr>
            <a:spLocks noGrp="1"/>
          </p:cNvSpPr>
          <p:nvPr>
            <p:ph sz="half" idx="1"/>
          </p:nvPr>
        </p:nvSpPr>
        <p:spPr>
          <a:xfrm>
            <a:off x="291206" y="963372"/>
            <a:ext cx="11609587" cy="5789979"/>
          </a:xfrm>
        </p:spPr>
        <p:txBody>
          <a:bodyPr vert="horz" lIns="91440" tIns="45720" rIns="91440" bIns="45720" rtlCol="0" anchor="t">
            <a:no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b="1" dirty="0">
              <a:cs typeface="Arial"/>
            </a:endParaRPr>
          </a:p>
          <a:p>
            <a:pPr marL="285750" indent="-285750">
              <a:spcBef>
                <a:spcPts val="600"/>
              </a:spcBef>
              <a:spcAft>
                <a:spcPts val="600"/>
              </a:spcAft>
              <a:buFont typeface="Arial" panose="020B0604020202020204" pitchFamily="34" charset="0"/>
              <a:buChar char="•"/>
            </a:pPr>
            <a:endParaRPr lang="en-GB" sz="1600" dirty="0"/>
          </a:p>
          <a:p>
            <a:pPr marL="342900" indent="-342900">
              <a:spcBef>
                <a:spcPts val="600"/>
              </a:spcBef>
              <a:spcAft>
                <a:spcPts val="600"/>
              </a:spcAft>
              <a:buFont typeface="Arial" panose="020B0604020202020204" pitchFamily="34" charset="0"/>
              <a:buChar char="•"/>
            </a:pPr>
            <a:endParaRPr lang="en-GB" sz="1600" dirty="0"/>
          </a:p>
          <a:p>
            <a:pPr>
              <a:spcBef>
                <a:spcPts val="600"/>
              </a:spcBef>
              <a:spcAft>
                <a:spcPts val="600"/>
              </a:spcAft>
            </a:pPr>
            <a:endParaRPr lang="en-GB" sz="1600" dirty="0"/>
          </a:p>
        </p:txBody>
      </p:sp>
      <p:sp>
        <p:nvSpPr>
          <p:cNvPr id="3" name="Rectangle 2">
            <a:extLst>
              <a:ext uri="{FF2B5EF4-FFF2-40B4-BE49-F238E27FC236}">
                <a16:creationId xmlns:a16="http://schemas.microsoft.com/office/drawing/2014/main" id="{34E1DCE6-B9B6-40A9-8802-26B79D5339DB}"/>
              </a:ext>
            </a:extLst>
          </p:cNvPr>
          <p:cNvSpPr/>
          <p:nvPr/>
        </p:nvSpPr>
        <p:spPr>
          <a:xfrm>
            <a:off x="7745338" y="847092"/>
            <a:ext cx="4164676" cy="4555093"/>
          </a:xfrm>
          <a:prstGeom prst="rect">
            <a:avLst/>
          </a:prstGeom>
          <a:solidFill>
            <a:srgbClr val="B7CFFF"/>
          </a:solidFill>
        </p:spPr>
        <p:txBody>
          <a:bodyPr wrap="square">
            <a:spAutoFit/>
          </a:bodyPr>
          <a:lstStyle/>
          <a:p>
            <a:r>
              <a:rPr lang="en-GB" b="1" dirty="0"/>
              <a:t>Further information and guidance</a:t>
            </a:r>
            <a:endParaRPr lang="en-GB" dirty="0"/>
          </a:p>
          <a:p>
            <a:endParaRPr lang="en-GB" sz="1600" dirty="0"/>
          </a:p>
          <a:p>
            <a:pPr marL="285750" lvl="0" indent="-285750" fontAlgn="base">
              <a:buFont typeface="Arial" panose="020B0604020202020204" pitchFamily="34" charset="0"/>
              <a:buChar char="•"/>
            </a:pPr>
            <a:r>
              <a:rPr lang="en-US" sz="1600" dirty="0"/>
              <a:t>All AML guidance and supporting materials are now live </a:t>
            </a:r>
            <a:r>
              <a:rPr lang="en-US" sz="1600" dirty="0">
                <a:hlinkClick r:id="rId3"/>
              </a:rPr>
              <a:t>on </a:t>
            </a:r>
            <a:r>
              <a:rPr lang="en-GB" sz="1600" dirty="0" err="1">
                <a:hlinkClick r:id="rId3"/>
              </a:rPr>
              <a:t>EQuIP</a:t>
            </a:r>
            <a:endParaRPr lang="en-GB" sz="1600" dirty="0"/>
          </a:p>
          <a:p>
            <a:pPr lvl="0" fontAlgn="base"/>
            <a:endParaRPr lang="en-GB" sz="1600" dirty="0"/>
          </a:p>
          <a:p>
            <a:pPr marL="285750" lvl="0" indent="-285750" fontAlgn="base">
              <a:buFont typeface="Arial" panose="020B0604020202020204" pitchFamily="34" charset="0"/>
              <a:buChar char="•"/>
            </a:pPr>
            <a:r>
              <a:rPr lang="en-US" sz="1600" dirty="0"/>
              <a:t>The Alcohol Monitoring eLearning module on </a:t>
            </a:r>
            <a:r>
              <a:rPr lang="en-GB" sz="1600" dirty="0" err="1"/>
              <a:t>myLearning</a:t>
            </a:r>
            <a:r>
              <a:rPr lang="en-GB" sz="1600" dirty="0"/>
              <a:t> has been updated to include AML and can be accessed on </a:t>
            </a:r>
            <a:r>
              <a:rPr lang="en-GB" sz="1600" dirty="0" err="1"/>
              <a:t>myLearning</a:t>
            </a:r>
            <a:endParaRPr lang="en-GB" sz="1600" dirty="0"/>
          </a:p>
          <a:p>
            <a:pPr marL="285750" lvl="0" indent="-285750" fontAlgn="base">
              <a:buFont typeface="Arial" panose="020B0604020202020204" pitchFamily="34" charset="0"/>
              <a:buChar char="•"/>
            </a:pPr>
            <a:endParaRPr lang="en-GB" sz="1600" dirty="0"/>
          </a:p>
          <a:p>
            <a:pPr marL="285750" lvl="0" indent="-285750" fontAlgn="base">
              <a:buFont typeface="Arial" panose="020B0604020202020204" pitchFamily="34" charset="0"/>
              <a:buChar char="•"/>
            </a:pPr>
            <a:r>
              <a:rPr lang="en-US" sz="1600" dirty="0"/>
              <a:t>Additional sessions for AM Coordinators (PDU Case Admin) have been advertised through the AM </a:t>
            </a:r>
            <a:r>
              <a:rPr lang="en-GB" sz="1600" dirty="0" err="1"/>
              <a:t>SPoCs</a:t>
            </a:r>
            <a:r>
              <a:rPr lang="en-GB" sz="1600" dirty="0"/>
              <a:t> and sent to PDU functional mailboxes. </a:t>
            </a:r>
          </a:p>
          <a:p>
            <a:pPr marL="285750" lvl="0" indent="-285750" fontAlgn="base">
              <a:buFont typeface="Arial" panose="020B0604020202020204" pitchFamily="34" charset="0"/>
              <a:buChar char="•"/>
            </a:pPr>
            <a:endParaRPr lang="en-GB" sz="1600" dirty="0"/>
          </a:p>
          <a:p>
            <a:pPr marL="285750" lvl="0" indent="-285750" fontAlgn="base">
              <a:buFont typeface="Arial" panose="020B0604020202020204" pitchFamily="34" charset="0"/>
              <a:buChar char="•"/>
            </a:pPr>
            <a:r>
              <a:rPr lang="en-US" sz="1600" dirty="0"/>
              <a:t>Any queries please contact the EM Business Change Team: </a:t>
            </a:r>
            <a:r>
              <a:rPr lang="en-US" sz="1600" dirty="0">
                <a:hlinkClick r:id="rId4"/>
              </a:rPr>
              <a:t>emchange@justice.gov.uk</a:t>
            </a:r>
            <a:endParaRPr lang="en-GB" sz="1600" dirty="0"/>
          </a:p>
        </p:txBody>
      </p:sp>
      <p:sp>
        <p:nvSpPr>
          <p:cNvPr id="4" name="Rectangle 3">
            <a:extLst>
              <a:ext uri="{FF2B5EF4-FFF2-40B4-BE49-F238E27FC236}">
                <a16:creationId xmlns:a16="http://schemas.microsoft.com/office/drawing/2014/main" id="{F6FCDD26-E6AF-4FBF-B6DB-151DC3EB2326}"/>
              </a:ext>
            </a:extLst>
          </p:cNvPr>
          <p:cNvSpPr/>
          <p:nvPr/>
        </p:nvSpPr>
        <p:spPr>
          <a:xfrm>
            <a:off x="421832" y="754759"/>
            <a:ext cx="7020670" cy="5509200"/>
          </a:xfrm>
          <a:prstGeom prst="rect">
            <a:avLst/>
          </a:prstGeom>
        </p:spPr>
        <p:txBody>
          <a:bodyPr wrap="square">
            <a:spAutoFit/>
          </a:bodyPr>
          <a:lstStyle/>
          <a:p>
            <a:pPr marL="285750" indent="-285750" fontAlgn="base">
              <a:buFont typeface="Arial" panose="020B0604020202020204" pitchFamily="34" charset="0"/>
              <a:buChar char="•"/>
            </a:pPr>
            <a:r>
              <a:rPr lang="en-GB" sz="1600" dirty="0"/>
              <a:t>The EM Business Change Team are running two </a:t>
            </a:r>
            <a:r>
              <a:rPr lang="en-GB" sz="1600" b="1" dirty="0"/>
              <a:t>final awareness sessions before </a:t>
            </a:r>
            <a:r>
              <a:rPr lang="en-US" sz="1600" b="1" dirty="0"/>
              <a:t>Alcohol Monitoring on </a:t>
            </a:r>
            <a:r>
              <a:rPr lang="en-GB" sz="1600" b="1" dirty="0"/>
              <a:t>licence (AML) goes live </a:t>
            </a:r>
            <a:r>
              <a:rPr lang="en-GB" sz="1600" dirty="0"/>
              <a:t>in England on 15 June.</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r>
              <a:rPr lang="en-US" sz="1600" dirty="0"/>
              <a:t>These are extra dates following the popular briefings on </a:t>
            </a:r>
            <a:r>
              <a:rPr lang="en-GB" sz="1600" dirty="0"/>
              <a:t>AML for Probation Practitioners in February and March</a:t>
            </a:r>
          </a:p>
          <a:p>
            <a:pPr lvl="0" fontAlgn="base"/>
            <a:endParaRPr lang="en-GB" sz="1600" dirty="0"/>
          </a:p>
          <a:p>
            <a:pPr marL="285750" lvl="0" indent="-285750" fontAlgn="base">
              <a:buFont typeface="Arial" panose="020B0604020202020204" pitchFamily="34" charset="0"/>
              <a:buChar char="•"/>
            </a:pPr>
            <a:r>
              <a:rPr lang="en-US" sz="1600" dirty="0"/>
              <a:t>These additional sessions are open to:</a:t>
            </a:r>
            <a:r>
              <a:rPr lang="en-GB" sz="1600" dirty="0"/>
              <a:t> </a:t>
            </a:r>
          </a:p>
          <a:p>
            <a:pPr marL="285750" lvl="0" indent="-285750" fontAlgn="base">
              <a:buFont typeface="Wingdings" panose="05000000000000000000" pitchFamily="2" charset="2"/>
              <a:buChar char="Ø"/>
            </a:pPr>
            <a:r>
              <a:rPr lang="en-US" sz="1600" dirty="0"/>
              <a:t>Probation Practitioners who will be </a:t>
            </a:r>
            <a:r>
              <a:rPr lang="en-US" sz="1600" b="1" dirty="0"/>
              <a:t>recommending </a:t>
            </a:r>
            <a:r>
              <a:rPr lang="en-GB" sz="1600" b="1" dirty="0"/>
              <a:t>licence conditions and supervising individuals on release from prison</a:t>
            </a:r>
          </a:p>
          <a:p>
            <a:pPr marL="285750" lvl="0" indent="-285750" fontAlgn="base">
              <a:buFont typeface="Wingdings" panose="05000000000000000000" pitchFamily="2" charset="2"/>
              <a:buChar char="Ø"/>
            </a:pPr>
            <a:r>
              <a:rPr lang="en-US" sz="1600" dirty="0"/>
              <a:t>Probation Practitioners who may </a:t>
            </a:r>
            <a:r>
              <a:rPr lang="en-US" sz="1600" b="1" dirty="0"/>
              <a:t>not have been able to attend previous sessions</a:t>
            </a:r>
            <a:endParaRPr lang="en-GB" sz="1600" b="1" dirty="0"/>
          </a:p>
          <a:p>
            <a:pPr marL="285750" lvl="0" indent="-285750" fontAlgn="base">
              <a:buFont typeface="Wingdings" panose="05000000000000000000" pitchFamily="2" charset="2"/>
              <a:buChar char="Ø"/>
            </a:pPr>
            <a:r>
              <a:rPr lang="en-US" sz="1600" dirty="0"/>
              <a:t>Anyone who may want </a:t>
            </a:r>
            <a:r>
              <a:rPr lang="en-US" sz="1600" b="1" dirty="0"/>
              <a:t>a recap or have queries and questions</a:t>
            </a:r>
            <a:endParaRPr lang="en-GB" sz="1600" b="1" dirty="0"/>
          </a:p>
          <a:p>
            <a:pPr fontAlgn="base"/>
            <a:r>
              <a:rPr lang="en-GB" sz="1600" dirty="0"/>
              <a:t> </a:t>
            </a:r>
          </a:p>
          <a:p>
            <a:pPr fontAlgn="base"/>
            <a:r>
              <a:rPr lang="en-US" sz="1600" dirty="0"/>
              <a:t>They will take place on:</a:t>
            </a:r>
            <a:r>
              <a:rPr lang="en-GB" sz="1600" dirty="0"/>
              <a:t> </a:t>
            </a:r>
          </a:p>
          <a:p>
            <a:pPr marL="285750" indent="-285750" fontAlgn="base">
              <a:buFont typeface="Arial" panose="020B0604020202020204" pitchFamily="34" charset="0"/>
              <a:buChar char="•"/>
            </a:pPr>
            <a:r>
              <a:rPr lang="en-US" sz="1600" dirty="0"/>
              <a:t>13 June 11:00 – 12:00</a:t>
            </a:r>
            <a:r>
              <a:rPr lang="en-GB" sz="1600" dirty="0"/>
              <a:t> </a:t>
            </a:r>
          </a:p>
          <a:p>
            <a:pPr marL="285750" indent="-285750" fontAlgn="base">
              <a:buFont typeface="Arial" panose="020B0604020202020204" pitchFamily="34" charset="0"/>
              <a:buChar char="•"/>
            </a:pPr>
            <a:r>
              <a:rPr lang="en-US" sz="1600" dirty="0"/>
              <a:t>14 June 15:00 – 16:00</a:t>
            </a:r>
            <a:r>
              <a:rPr lang="en-GB" sz="1600" dirty="0"/>
              <a:t> </a:t>
            </a:r>
          </a:p>
          <a:p>
            <a:pPr fontAlgn="base"/>
            <a:r>
              <a:rPr lang="en-US" sz="1600" dirty="0"/>
              <a:t> </a:t>
            </a:r>
            <a:endParaRPr lang="en-GB" sz="1600" dirty="0"/>
          </a:p>
          <a:p>
            <a:pPr marL="285750" indent="-285750" fontAlgn="base">
              <a:buFont typeface="Arial" panose="020B0604020202020204" pitchFamily="34" charset="0"/>
              <a:buChar char="•"/>
            </a:pPr>
            <a:r>
              <a:rPr lang="en-US" sz="1600" dirty="0"/>
              <a:t>Please </a:t>
            </a:r>
            <a:r>
              <a:rPr lang="en-US" sz="1600" u="sng" dirty="0">
                <a:hlinkClick r:id="rId5"/>
              </a:rPr>
              <a:t>click to book on to a session</a:t>
            </a:r>
            <a:endParaRPr lang="en-GB" sz="1600" u="sng" dirty="0"/>
          </a:p>
          <a:p>
            <a:pPr marL="285750" indent="-285750" fontAlgn="base">
              <a:buFont typeface="Arial" panose="020B0604020202020204" pitchFamily="34" charset="0"/>
              <a:buChar char="•"/>
            </a:pPr>
            <a:endParaRPr lang="en-GB" sz="1600" u="sng" dirty="0"/>
          </a:p>
          <a:p>
            <a:pPr marL="285750" indent="-285750" fontAlgn="base">
              <a:buFont typeface="Arial" panose="020B0604020202020204" pitchFamily="34" charset="0"/>
              <a:buChar char="•"/>
            </a:pPr>
            <a:r>
              <a:rPr lang="en-US" sz="1600" dirty="0"/>
              <a:t>Separate sessions have been arranged for AM Coordinators (PDU Case Admin)</a:t>
            </a:r>
            <a:endParaRPr lang="en-GB" sz="1600" dirty="0"/>
          </a:p>
        </p:txBody>
      </p:sp>
    </p:spTree>
    <p:extLst>
      <p:ext uri="{BB962C8B-B14F-4D97-AF65-F5344CB8AC3E}">
        <p14:creationId xmlns:p14="http://schemas.microsoft.com/office/powerpoint/2010/main" val="193737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dirty="0"/>
              <a:t>Briefings: Police, Crime, Sentencing and Courts (PCSC) Act</a:t>
            </a:r>
          </a:p>
        </p:txBody>
      </p:sp>
      <p:sp>
        <p:nvSpPr>
          <p:cNvPr id="8" name="Content Placeholder 2">
            <a:extLst>
              <a:ext uri="{FF2B5EF4-FFF2-40B4-BE49-F238E27FC236}">
                <a16:creationId xmlns:a16="http://schemas.microsoft.com/office/drawing/2014/main" id="{4E44039B-7A74-4671-B19A-4ECBDE83BCA8}"/>
              </a:ext>
            </a:extLst>
          </p:cNvPr>
          <p:cNvSpPr>
            <a:spLocks noGrp="1"/>
          </p:cNvSpPr>
          <p:nvPr>
            <p:ph sz="half" idx="1"/>
          </p:nvPr>
        </p:nvSpPr>
        <p:spPr>
          <a:xfrm>
            <a:off x="291206" y="963372"/>
            <a:ext cx="11609587" cy="5789979"/>
          </a:xfrm>
        </p:spPr>
        <p:txBody>
          <a:bodyPr vert="horz" lIns="91440" tIns="45720" rIns="91440" bIns="45720" rtlCol="0" anchor="t">
            <a:noAutofit/>
          </a:bodyPr>
          <a:lstStyle/>
          <a:p>
            <a:pPr marL="285750" indent="-285750">
              <a:buFont typeface="Arial" panose="020B0604020202020204" pitchFamily="34" charset="0"/>
              <a:buChar char="•"/>
            </a:pPr>
            <a:r>
              <a:rPr lang="en-GB" sz="1800" dirty="0"/>
              <a:t>The Electronic Monitoring Business Change team will be delivering an update on the new Police, Crime, Sentencing and Courts Act (2022)</a:t>
            </a:r>
          </a:p>
          <a:p>
            <a:endParaRPr lang="en-GB" sz="1800" dirty="0"/>
          </a:p>
          <a:p>
            <a:pPr marL="285750" indent="-285750">
              <a:buFont typeface="Arial" panose="020B0604020202020204" pitchFamily="34" charset="0"/>
              <a:buChar char="•"/>
            </a:pPr>
            <a:r>
              <a:rPr lang="en-GB" sz="1800" dirty="0"/>
              <a:t>This will include </a:t>
            </a:r>
            <a:r>
              <a:rPr lang="en-GB" sz="1800" b="1" dirty="0"/>
              <a:t>information on practice changes and new limited powers for Probation services </a:t>
            </a:r>
            <a:r>
              <a:rPr lang="en-GB" sz="1800" dirty="0"/>
              <a:t>included in the Act.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These briefings are </a:t>
            </a:r>
            <a:r>
              <a:rPr lang="en-GB" sz="1800" b="1" dirty="0"/>
              <a:t>aimed primarily at Offender Managers, other operational staff, Court and EM leads</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dirty="0"/>
              <a:t>The update sessions will run on </a:t>
            </a:r>
            <a:r>
              <a:rPr lang="en-GB" sz="1800" b="1" dirty="0"/>
              <a:t>Tuesdays, Wednesdays, and Thursdays at 11.30am and 5pm from 7 to 23 June</a:t>
            </a:r>
            <a:r>
              <a:rPr lang="en-GB" sz="1800" dirty="0"/>
              <a:t>, before the Act goes live on the 28th of June, to allow services some time to prepare for the changes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They will last a </a:t>
            </a:r>
            <a:r>
              <a:rPr lang="en-GB" sz="1800" b="1" dirty="0"/>
              <a:t>maximum of 30 minutes</a:t>
            </a:r>
            <a:r>
              <a:rPr lang="en-GB" sz="1800" dirty="0"/>
              <a:t>, including time for Q&amp;A, and will be available as open national sessions across England &amp; Wales. A session will also be recorded and made accessible through the Probation intranet and Probation Hub</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To register, book tickets through the following link: </a:t>
            </a:r>
            <a:r>
              <a:rPr lang="en-GB" sz="1800" u="sng" dirty="0">
                <a:hlinkClick r:id="rId3"/>
              </a:rPr>
              <a:t>Police, Crime, Sentencing and Courts (PCSC) Act Briefing - Probation Tickets, Multiple Dates | Eventbrite</a:t>
            </a:r>
            <a:r>
              <a:rPr lang="en-GB" sz="1800" dirty="0"/>
              <a:t> </a:t>
            </a:r>
          </a:p>
        </p:txBody>
      </p:sp>
    </p:spTree>
    <p:extLst>
      <p:ext uri="{BB962C8B-B14F-4D97-AF65-F5344CB8AC3E}">
        <p14:creationId xmlns:p14="http://schemas.microsoft.com/office/powerpoint/2010/main" val="209787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dirty="0"/>
              <a:t>Police, Crime, Sentencing and Courts (PCSC) Act – Key Changes</a:t>
            </a:r>
          </a:p>
        </p:txBody>
      </p:sp>
      <p:sp>
        <p:nvSpPr>
          <p:cNvPr id="6" name="Rectangle 5">
            <a:extLst>
              <a:ext uri="{FF2B5EF4-FFF2-40B4-BE49-F238E27FC236}">
                <a16:creationId xmlns:a16="http://schemas.microsoft.com/office/drawing/2014/main" id="{74AF8645-0D4D-4E82-BD7C-B25BE841BAF9}"/>
              </a:ext>
            </a:extLst>
          </p:cNvPr>
          <p:cNvSpPr/>
          <p:nvPr/>
        </p:nvSpPr>
        <p:spPr>
          <a:xfrm>
            <a:off x="101600" y="-9268803"/>
            <a:ext cx="9042400" cy="5254195"/>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The Police, Crime, Sentencing and Courts (PCSC) Act – Changes impacting Electronic Monitoring and Probation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Changes that impact Electronic Monitoring and Probation</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When: </a:t>
            </a:r>
            <a:r>
              <a:rPr lang="en-GB" dirty="0">
                <a:latin typeface="Calibri" panose="020F0502020204030204" pitchFamily="34" charset="0"/>
                <a:ea typeface="Calibri" panose="020F0502020204030204" pitchFamily="34" charset="0"/>
                <a:cs typeface="Times New Roman" panose="02020603050405020304" pitchFamily="18" charset="0"/>
              </a:rPr>
              <a:t>Changes will come into effect on 28 June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(2 months after the Bill received Royal Assent)</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Changes 1: Increase in daily curfew and maximum length for adult community sentences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 increase in maximum daily curfew from 16 hrs to 20 hrs (weekly max remains 112 hours) </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 increase in maximum length of curfew from 12 months to 2 years, for adult Community Sentences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Aim/Benefit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 strengthen community sentences and make curfew options more flexible</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Additional information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EPF will be updated to reflect these changes in Pre-Sentencing Report guidance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4FAB6CB-0A52-42B7-A60C-BE51465061B8}"/>
              </a:ext>
            </a:extLst>
          </p:cNvPr>
          <p:cNvSpPr/>
          <p:nvPr/>
        </p:nvSpPr>
        <p:spPr>
          <a:xfrm>
            <a:off x="3048000" y="-9268803"/>
            <a:ext cx="6096000" cy="6337056"/>
          </a:xfrm>
          <a:prstGeom prst="rect">
            <a:avLst/>
          </a:prstGeom>
        </p:spPr>
        <p:txBody>
          <a:bodyPr>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The Police, Crime, Sentencing and Courts (PCSC) Act – Changes impacting Electronic Monitoring and Probation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Changes that impact Electronic Monitoring and Probation</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When: </a:t>
            </a:r>
            <a:r>
              <a:rPr lang="en-GB" dirty="0">
                <a:latin typeface="Calibri" panose="020F0502020204030204" pitchFamily="34" charset="0"/>
                <a:ea typeface="Calibri" panose="020F0502020204030204" pitchFamily="34" charset="0"/>
                <a:cs typeface="Times New Roman" panose="02020603050405020304" pitchFamily="18" charset="0"/>
              </a:rPr>
              <a:t>Changes will come into effect on 28 June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(2 months after the Bill received Royal Assent)</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Changes 1: Increase in daily curfew and maximum length for adult community sentences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 increase in maximum daily curfew from 16 hrs to 20 hrs (weekly max remains 112 hours) </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 increase in maximum length of curfew from 12 months to 2 years, for adult Community Sentences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Aim/Benefit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To strengthen community sentences and make curfew options more flexible</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Additional information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EPF will be updated to reflect these changes in Pre-Sentencing Report guidance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6C00FDE-E868-4385-8371-A401F47DD13F}"/>
              </a:ext>
            </a:extLst>
          </p:cNvPr>
          <p:cNvSpPr/>
          <p:nvPr/>
        </p:nvSpPr>
        <p:spPr>
          <a:xfrm>
            <a:off x="291207" y="2099822"/>
            <a:ext cx="11306750" cy="3752630"/>
          </a:xfrm>
          <a:prstGeom prst="rect">
            <a:avLst/>
          </a:prstGeom>
        </p:spPr>
        <p:txBody>
          <a:bodyPr wrap="squar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Change 1: </a:t>
            </a:r>
          </a:p>
          <a:p>
            <a:pPr>
              <a:lnSpc>
                <a:spcPct val="107000"/>
              </a:lnSpc>
              <a:spcAft>
                <a:spcPts val="800"/>
              </a:spcAft>
            </a:pPr>
            <a:r>
              <a:rPr lang="en-GB" b="1" dirty="0">
                <a:ea typeface="Calibri" panose="020F0502020204030204" pitchFamily="34" charset="0"/>
                <a:cs typeface="Times New Roman" panose="02020603050405020304" pitchFamily="18" charset="0"/>
              </a:rPr>
              <a:t>Increase in daily curfew and maximum length for adult community sentences (ACS)</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An increase in maximum daily curfew from 16 hrs to 20 hrs. Weekly max remains 112 hours (ACS only) </a:t>
            </a:r>
          </a:p>
          <a:p>
            <a:pPr marL="342900" lvl="0" indent="-342900">
              <a:lnSpc>
                <a:spcPct val="107000"/>
              </a:lnSpc>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An increase in maximum length of curfew from 12 months to 2 years (for ACS only)</a:t>
            </a:r>
            <a:endParaRPr lang="en-GB" dirty="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endParaRPr lang="en-GB" b="1" dirty="0">
              <a:ea typeface="Calibri" panose="020F0502020204030204" pitchFamily="34" charset="0"/>
              <a:cs typeface="Times New Roman" panose="02020603050405020304" pitchFamily="18" charset="0"/>
            </a:endParaRPr>
          </a:p>
          <a:p>
            <a:pPr>
              <a:lnSpc>
                <a:spcPct val="107000"/>
              </a:lnSpc>
              <a:spcAft>
                <a:spcPts val="800"/>
              </a:spcAft>
            </a:pPr>
            <a:r>
              <a:rPr lang="en-GB" b="1" dirty="0">
                <a:ea typeface="Calibri" panose="020F0502020204030204" pitchFamily="34" charset="0"/>
                <a:cs typeface="Times New Roman" panose="02020603050405020304" pitchFamily="18" charset="0"/>
              </a:rPr>
              <a:t>Aim/Benefit</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To strengthen community sentences and make curfew options more flexible</a:t>
            </a:r>
            <a:r>
              <a:rPr lang="en-US" dirty="0">
                <a:ea typeface="Calibri" panose="020F0502020204030204" pitchFamily="34" charset="0"/>
                <a:cs typeface="Times New Roman" panose="02020603050405020304" pitchFamily="18" charset="0"/>
              </a:rPr>
              <a:t> </a:t>
            </a:r>
            <a:endParaRPr lang="en-GB" dirty="0">
              <a:ea typeface="Calibri" panose="020F0502020204030204" pitchFamily="34" charset="0"/>
              <a:cs typeface="Times New Roman" panose="02020603050405020304" pitchFamily="18" charset="0"/>
            </a:endParaRPr>
          </a:p>
          <a:p>
            <a:pPr>
              <a:lnSpc>
                <a:spcPct val="107000"/>
              </a:lnSpc>
              <a:spcAft>
                <a:spcPts val="800"/>
              </a:spcAft>
            </a:pPr>
            <a:endParaRPr lang="en-GB" b="1" dirty="0">
              <a:ea typeface="Calibri" panose="020F0502020204030204" pitchFamily="34" charset="0"/>
              <a:cs typeface="Times New Roman" panose="02020603050405020304" pitchFamily="18" charset="0"/>
            </a:endParaRPr>
          </a:p>
          <a:p>
            <a:pPr>
              <a:lnSpc>
                <a:spcPct val="107000"/>
              </a:lnSpc>
              <a:spcAft>
                <a:spcPts val="800"/>
              </a:spcAft>
            </a:pPr>
            <a:r>
              <a:rPr lang="en-GB" b="1" dirty="0">
                <a:ea typeface="Calibri" panose="020F0502020204030204" pitchFamily="34" charset="0"/>
                <a:cs typeface="Times New Roman" panose="02020603050405020304" pitchFamily="18" charset="0"/>
              </a:rPr>
              <a:t>Additional information</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EPF will be updated to reflect these changes in Pre-Sentencing Report guidance</a:t>
            </a:r>
            <a:endParaRPr lang="en-GB" dirty="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B827D22-66B4-44AF-8994-3D9725885FD6}"/>
              </a:ext>
            </a:extLst>
          </p:cNvPr>
          <p:cNvSpPr/>
          <p:nvPr/>
        </p:nvSpPr>
        <p:spPr>
          <a:xfrm>
            <a:off x="291207" y="952732"/>
            <a:ext cx="11102507" cy="829651"/>
          </a:xfrm>
          <a:prstGeom prst="rect">
            <a:avLst/>
          </a:prstGeom>
          <a:solidFill>
            <a:srgbClr val="B7CFFF"/>
          </a:solidFill>
        </p:spPr>
        <p:txBody>
          <a:bodyPr wrap="square">
            <a:spAutoFit/>
          </a:bodyPr>
          <a:lstStyle/>
          <a:p>
            <a:pPr>
              <a:lnSpc>
                <a:spcPct val="107000"/>
              </a:lnSpc>
              <a:spcAft>
                <a:spcPts val="800"/>
              </a:spcAft>
            </a:pPr>
            <a:r>
              <a:rPr lang="en-GB" sz="2000" b="1" dirty="0">
                <a:ea typeface="Calibri" panose="020F0502020204030204" pitchFamily="34" charset="0"/>
                <a:cs typeface="Times New Roman" panose="02020603050405020304" pitchFamily="18" charset="0"/>
              </a:rPr>
              <a:t>Changes that impact Electronic Monitoring and Probation</a:t>
            </a:r>
          </a:p>
          <a:p>
            <a:pPr>
              <a:lnSpc>
                <a:spcPct val="107000"/>
              </a:lnSpc>
              <a:spcAft>
                <a:spcPts val="800"/>
              </a:spcAft>
            </a:pPr>
            <a:r>
              <a:rPr lang="en-GB" sz="2000" b="1" dirty="0">
                <a:ea typeface="Calibri" panose="020F0502020204030204" pitchFamily="34" charset="0"/>
                <a:cs typeface="Times New Roman" panose="02020603050405020304" pitchFamily="18" charset="0"/>
              </a:rPr>
              <a:t>When: </a:t>
            </a:r>
            <a:r>
              <a:rPr lang="en-GB" sz="2000" dirty="0">
                <a:ea typeface="Calibri" panose="020F0502020204030204" pitchFamily="34" charset="0"/>
                <a:cs typeface="Times New Roman" panose="02020603050405020304" pitchFamily="18" charset="0"/>
              </a:rPr>
              <a:t>Changes will come into effect on 28 June (2 months after the Bill received Royal Assent)</a:t>
            </a:r>
          </a:p>
        </p:txBody>
      </p:sp>
    </p:spTree>
    <p:extLst>
      <p:ext uri="{BB962C8B-B14F-4D97-AF65-F5344CB8AC3E}">
        <p14:creationId xmlns:p14="http://schemas.microsoft.com/office/powerpoint/2010/main" val="421612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dirty="0"/>
              <a:t>Briefings: Police, Crime, Sentencing and Courts (PCSC) Act – Key Changes</a:t>
            </a:r>
          </a:p>
        </p:txBody>
      </p:sp>
      <p:sp>
        <p:nvSpPr>
          <p:cNvPr id="4" name="Rectangle 3">
            <a:extLst>
              <a:ext uri="{FF2B5EF4-FFF2-40B4-BE49-F238E27FC236}">
                <a16:creationId xmlns:a16="http://schemas.microsoft.com/office/drawing/2014/main" id="{38520F4C-5E50-4406-9511-290655C3DB10}"/>
              </a:ext>
            </a:extLst>
          </p:cNvPr>
          <p:cNvSpPr/>
          <p:nvPr/>
        </p:nvSpPr>
        <p:spPr>
          <a:xfrm>
            <a:off x="291206" y="1458838"/>
            <a:ext cx="3874394" cy="5123390"/>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Introduction of limited powers for Probation to shift start / end times of the curfew period/s within a 24-hour period only (the total curfew hours imposed may not be changed)  and the address (unless it would interfere with a residency requirement) for Adult Community Sentences. </a:t>
            </a:r>
          </a:p>
          <a:p>
            <a:pPr>
              <a:lnSpc>
                <a:spcPct val="107000"/>
              </a:lnSpc>
              <a:spcAft>
                <a:spcPts val="800"/>
              </a:spcAft>
            </a:pPr>
            <a:r>
              <a:rPr lang="en-GB" sz="1600" b="1" dirty="0">
                <a:ea typeface="Calibri" panose="020F0502020204030204" pitchFamily="34" charset="0"/>
                <a:cs typeface="Times New Roman" panose="02020603050405020304" pitchFamily="18" charset="0"/>
              </a:rPr>
              <a:t>Aims/Benefits</a:t>
            </a:r>
            <a:endParaRPr lang="en-GB" sz="16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This measure will help to reduce pressure on Probation and courts by removing the requirement to return to court to vary a curfew time or address</a:t>
            </a:r>
          </a:p>
          <a:p>
            <a:pPr marL="342900" lvl="0" indent="-342900">
              <a:lnSpc>
                <a:spcPct val="107000"/>
              </a:lnSpc>
              <a:spcAft>
                <a:spcPts val="800"/>
              </a:spcAft>
              <a:buFont typeface="Symbol" panose="05050102010706020507" pitchFamily="18" charset="2"/>
              <a:buChar char=""/>
            </a:pPr>
            <a:r>
              <a:rPr lang="en-GB" sz="1600" dirty="0">
                <a:ea typeface="Calibri" panose="020F0502020204030204" pitchFamily="34" charset="0"/>
                <a:cs typeface="Times New Roman" panose="02020603050405020304" pitchFamily="18" charset="0"/>
              </a:rPr>
              <a:t>It will also support effective supervision and reduce breaches</a:t>
            </a:r>
          </a:p>
          <a:p>
            <a:pPr marL="342900" lvl="0" indent="-342900">
              <a:lnSpc>
                <a:spcPct val="107000"/>
              </a:lnSpc>
              <a:spcAft>
                <a:spcPts val="0"/>
              </a:spcAft>
              <a:buFont typeface="Symbol" panose="05050102010706020507" pitchFamily="18" charset="2"/>
              <a:buChar char=""/>
            </a:pPr>
            <a:endParaRPr lang="en-GB" sz="160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E218395-2DC3-49B9-A923-B72146E13D42}"/>
              </a:ext>
            </a:extLst>
          </p:cNvPr>
          <p:cNvSpPr/>
          <p:nvPr/>
        </p:nvSpPr>
        <p:spPr>
          <a:xfrm>
            <a:off x="5442857" y="1458838"/>
            <a:ext cx="6647543" cy="4915256"/>
          </a:xfrm>
          <a:prstGeom prst="rect">
            <a:avLst/>
          </a:prstGeom>
        </p:spPr>
        <p:txBody>
          <a:bodyPr wrap="squar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Additional Information</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Probation will complete a Variation Notice to notify the sentencing court of the curfew changes and provide reassurance that the Person on Probation has given consent to these changes.</a:t>
            </a:r>
          </a:p>
          <a:p>
            <a:pPr marL="342900" lvl="0" indent="-342900">
              <a:lnSpc>
                <a:spcPct val="107000"/>
              </a:lnSpc>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Changes to the boundary area of the address where a boundary has been stipulated are not in scope of the legislation, these will need to be returned to court.</a:t>
            </a:r>
          </a:p>
          <a:p>
            <a:pPr marL="342900" lvl="0" indent="-342900">
              <a:lnSpc>
                <a:spcPct val="107000"/>
              </a:lnSpc>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If Probation refuse the request, the Person on Probation </a:t>
            </a:r>
            <a:r>
              <a:rPr lang="en-GB" dirty="0">
                <a:ea typeface="Calibri" panose="020F0502020204030204" pitchFamily="34" charset="0"/>
                <a:cs typeface="Times New Roman" panose="02020603050405020304" pitchFamily="18" charset="0"/>
              </a:rPr>
              <a:t>has the right to appeal the decision to the court</a:t>
            </a:r>
          </a:p>
          <a:p>
            <a:pPr marL="342900" lvl="0" indent="-342900">
              <a:lnSpc>
                <a:spcPct val="107000"/>
              </a:lnSpc>
              <a:spcAft>
                <a:spcPts val="0"/>
              </a:spcAft>
              <a:buFont typeface="Symbol" panose="05050102010706020507" pitchFamily="18" charset="2"/>
              <a:buChar char=""/>
            </a:pP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242424"/>
                </a:solidFill>
              </a:rPr>
              <a:t>The changes also apply to non-electronically monitored curfews</a:t>
            </a:r>
          </a:p>
          <a:p>
            <a:pPr marL="342900" lvl="0" indent="-342900">
              <a:lnSpc>
                <a:spcPct val="107000"/>
              </a:lnSpc>
              <a:spcAft>
                <a:spcPts val="0"/>
              </a:spcAft>
              <a:buFont typeface="Symbol" panose="05050102010706020507" pitchFamily="18" charset="2"/>
              <a:buChar char=""/>
            </a:pPr>
            <a:r>
              <a:rPr lang="en-GB" dirty="0">
                <a:solidFill>
                  <a:srgbClr val="242424"/>
                </a:solidFill>
              </a:rPr>
              <a:t>All changes impacting Probation apply to those convicted on or after the commencement date of the relevant section of the Act (28 June 2022)</a:t>
            </a:r>
          </a:p>
        </p:txBody>
      </p:sp>
      <p:sp>
        <p:nvSpPr>
          <p:cNvPr id="5" name="Rectangle 4">
            <a:extLst>
              <a:ext uri="{FF2B5EF4-FFF2-40B4-BE49-F238E27FC236}">
                <a16:creationId xmlns:a16="http://schemas.microsoft.com/office/drawing/2014/main" id="{85A70BD4-9FAD-41DB-80E9-2E36CF819163}"/>
              </a:ext>
            </a:extLst>
          </p:cNvPr>
          <p:cNvSpPr/>
          <p:nvPr/>
        </p:nvSpPr>
        <p:spPr>
          <a:xfrm>
            <a:off x="291206" y="863644"/>
            <a:ext cx="11306750" cy="397738"/>
          </a:xfrm>
          <a:prstGeom prst="rect">
            <a:avLst/>
          </a:prstGeom>
          <a:solidFill>
            <a:srgbClr val="B7CFFF"/>
          </a:solidFill>
        </p:spPr>
        <p:txBody>
          <a:bodyPr wrap="square">
            <a:spAutoFit/>
          </a:bodyPr>
          <a:lstStyle/>
          <a:p>
            <a:pPr>
              <a:lnSpc>
                <a:spcPct val="107000"/>
              </a:lnSpc>
              <a:spcAft>
                <a:spcPts val="800"/>
              </a:spcAft>
            </a:pPr>
            <a:r>
              <a:rPr lang="en-GB" sz="2000" b="1" dirty="0">
                <a:ea typeface="Calibri" panose="020F0502020204030204" pitchFamily="34" charset="0"/>
                <a:cs typeface="Times New Roman" panose="02020603050405020304" pitchFamily="18" charset="0"/>
              </a:rPr>
              <a:t>Change 2: Probation powers to shift start/end times and the address</a:t>
            </a:r>
            <a:endParaRPr lang="en-GB"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9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120D2368-2235-49B8-B689-80A96760C787}"/>
              </a:ext>
            </a:extLst>
          </p:cNvPr>
          <p:cNvPicPr>
            <a:picLocks noGrp="1" noChangeAspect="1"/>
          </p:cNvPicPr>
          <p:nvPr>
            <p:ph idx="1"/>
          </p:nvPr>
        </p:nvPicPr>
        <p:blipFill>
          <a:blip r:embed="rId3"/>
          <a:stretch>
            <a:fillRect/>
          </a:stretch>
        </p:blipFill>
        <p:spPr>
          <a:xfrm>
            <a:off x="0" y="0"/>
            <a:ext cx="11903273" cy="6121600"/>
          </a:xfrm>
        </p:spPr>
      </p:pic>
      <p:sp>
        <p:nvSpPr>
          <p:cNvPr id="2" name="Rectangle 1">
            <a:extLst>
              <a:ext uri="{FF2B5EF4-FFF2-40B4-BE49-F238E27FC236}">
                <a16:creationId xmlns:a16="http://schemas.microsoft.com/office/drawing/2014/main" id="{3B37C766-EE4F-4984-942D-BD6A87939150}"/>
              </a:ext>
            </a:extLst>
          </p:cNvPr>
          <p:cNvSpPr/>
          <p:nvPr/>
        </p:nvSpPr>
        <p:spPr>
          <a:xfrm>
            <a:off x="-261257" y="6012190"/>
            <a:ext cx="8969828" cy="523220"/>
          </a:xfrm>
          <a:prstGeom prst="rect">
            <a:avLst/>
          </a:prstGeom>
        </p:spPr>
        <p:txBody>
          <a:bodyPr wrap="square">
            <a:spAutoFit/>
          </a:bodyPr>
          <a:lstStyle/>
          <a:p>
            <a:pPr marL="252095" lvl="2"/>
            <a:r>
              <a:rPr lang="en-US" sz="1400" dirty="0">
                <a:cs typeface="Arial"/>
              </a:rPr>
              <a:t>The new process to change curfew time or address will be uploaded to </a:t>
            </a:r>
            <a:r>
              <a:rPr lang="en-US" sz="1400" dirty="0" err="1">
                <a:cs typeface="Arial"/>
              </a:rPr>
              <a:t>EQuiP</a:t>
            </a:r>
            <a:r>
              <a:rPr lang="en-US" sz="1400" dirty="0">
                <a:cs typeface="Arial"/>
              </a:rPr>
              <a:t> before implementation date. See screenshot of draft process above *subject to change</a:t>
            </a:r>
          </a:p>
        </p:txBody>
      </p:sp>
    </p:spTree>
    <p:extLst>
      <p:ext uri="{BB962C8B-B14F-4D97-AF65-F5344CB8AC3E}">
        <p14:creationId xmlns:p14="http://schemas.microsoft.com/office/powerpoint/2010/main" val="88804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dirty="0"/>
              <a:t>Briefings: Police, Crime, Sentencing and Courts (PCSC) Act</a:t>
            </a:r>
          </a:p>
        </p:txBody>
      </p:sp>
      <p:sp>
        <p:nvSpPr>
          <p:cNvPr id="4" name="Rectangle 3">
            <a:extLst>
              <a:ext uri="{FF2B5EF4-FFF2-40B4-BE49-F238E27FC236}">
                <a16:creationId xmlns:a16="http://schemas.microsoft.com/office/drawing/2014/main" id="{F522963F-1B70-4904-9557-B6CE96234010}"/>
              </a:ext>
            </a:extLst>
          </p:cNvPr>
          <p:cNvSpPr/>
          <p:nvPr/>
        </p:nvSpPr>
        <p:spPr>
          <a:xfrm>
            <a:off x="262179" y="1615218"/>
            <a:ext cx="8141593" cy="5242782"/>
          </a:xfrm>
          <a:prstGeom prst="rect">
            <a:avLst/>
          </a:prstGeom>
        </p:spPr>
        <p:txBody>
          <a:bodyPr wrap="squar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Change 1: Removal of Senior Attendance Centres for adults from the menu requirements available to the judiciary</a:t>
            </a:r>
          </a:p>
          <a:p>
            <a:pPr>
              <a:lnSpc>
                <a:spcPct val="107000"/>
              </a:lnSpc>
              <a:spcAft>
                <a:spcPts val="800"/>
              </a:spcAft>
            </a:pPr>
            <a:r>
              <a:rPr lang="en-GB" b="1" i="1" dirty="0">
                <a:ea typeface="Calibri" panose="020F0502020204030204" pitchFamily="34" charset="0"/>
                <a:cs typeface="Times New Roman" panose="02020603050405020304" pitchFamily="18" charset="0"/>
              </a:rPr>
              <a:t>Benefits</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The use of SACs has been declining since the introduction of RARs, in 2014, and provision is not universally available across the country. </a:t>
            </a:r>
          </a:p>
          <a:p>
            <a:pPr marL="342900" lvl="0" indent="-342900">
              <a:lnSpc>
                <a:spcPct val="107000"/>
              </a:lnSpc>
              <a:spcAft>
                <a:spcPts val="80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Removing SACs will help to create more consistent national sentencing options, by meeting offender needs through other rehabilitative interventions which are available across all regions.</a:t>
            </a:r>
          </a:p>
          <a:p>
            <a:pPr>
              <a:lnSpc>
                <a:spcPct val="107000"/>
              </a:lnSpc>
              <a:spcAft>
                <a:spcPts val="800"/>
              </a:spcAft>
            </a:pPr>
            <a:r>
              <a:rPr lang="en-GB" b="1" dirty="0">
                <a:ea typeface="Calibri" panose="020F0502020204030204" pitchFamily="34" charset="0"/>
                <a:cs typeface="Times New Roman" panose="02020603050405020304" pitchFamily="18" charset="0"/>
              </a:rPr>
              <a:t>Additional Information</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Your region has been given discretion as to whether to work off outstanding SAC hours under the current delivery format or whether to move to delivering the remaining SAC hours via the newly implemented Structured Interventions. </a:t>
            </a:r>
          </a:p>
          <a:p>
            <a:pPr>
              <a:lnSpc>
                <a:spcPct val="107000"/>
              </a:lnSpc>
              <a:spcAft>
                <a:spcPts val="800"/>
              </a:spcAft>
            </a:pPr>
            <a:r>
              <a:rPr lang="en-GB" dirty="0">
                <a:highlight>
                  <a:srgbClr val="FFFF00"/>
                </a:highlight>
                <a:ea typeface="Calibri" panose="020F0502020204030204" pitchFamily="34" charset="0"/>
                <a:cs typeface="Times New Roman" panose="02020603050405020304" pitchFamily="18" charset="0"/>
              </a:rPr>
              <a:t> REGIONAL INFORMATION HERE</a:t>
            </a:r>
            <a:endParaRPr lang="en-GB" dirty="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18C3493-1F24-49A6-B44A-A13FE5444DF5}"/>
              </a:ext>
            </a:extLst>
          </p:cNvPr>
          <p:cNvSpPr/>
          <p:nvPr/>
        </p:nvSpPr>
        <p:spPr>
          <a:xfrm>
            <a:off x="8592457" y="3895051"/>
            <a:ext cx="3119650" cy="1984582"/>
          </a:xfrm>
          <a:prstGeom prst="rect">
            <a:avLst/>
          </a:prstGeom>
          <a:solidFill>
            <a:srgbClr val="B7CFFF"/>
          </a:solidFill>
        </p:spPr>
        <p:txBody>
          <a:bodyPr wrap="square">
            <a:spAutoFit/>
          </a:bodyPr>
          <a:lstStyle/>
          <a:p>
            <a:pPr>
              <a:lnSpc>
                <a:spcPct val="107000"/>
              </a:lnSpc>
              <a:spcAft>
                <a:spcPts val="800"/>
              </a:spcAft>
            </a:pPr>
            <a:r>
              <a:rPr lang="en-GB" sz="2000" b="1" dirty="0">
                <a:ea typeface="Calibri" panose="020F0502020204030204" pitchFamily="34" charset="0"/>
                <a:cs typeface="Times New Roman" panose="02020603050405020304" pitchFamily="18" charset="0"/>
              </a:rPr>
              <a:t>Useful Links</a:t>
            </a:r>
            <a:endParaRPr lang="en-GB"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Probation Hub: </a:t>
            </a:r>
            <a:r>
              <a:rPr lang="en-GB" u="sng" dirty="0">
                <a:solidFill>
                  <a:srgbClr val="0563C1"/>
                </a:solidFill>
                <a:ea typeface="Calibri" panose="020F0502020204030204" pitchFamily="34" charset="0"/>
                <a:cs typeface="Times New Roman" panose="02020603050405020304" pitchFamily="18" charset="0"/>
                <a:hlinkClick r:id="rId3"/>
              </a:rPr>
              <a:t>Changes by Role Map</a:t>
            </a:r>
            <a:r>
              <a:rPr lang="en-GB" dirty="0">
                <a:ea typeface="Calibri" panose="020F0502020204030204" pitchFamily="34" charset="0"/>
                <a:cs typeface="Times New Roman" panose="02020603050405020304" pitchFamily="18" charset="0"/>
              </a:rPr>
              <a:t> &amp; </a:t>
            </a:r>
            <a:r>
              <a:rPr lang="en-GB" u="sng" dirty="0">
                <a:solidFill>
                  <a:srgbClr val="0563C1"/>
                </a:solidFill>
                <a:ea typeface="Calibri" panose="020F0502020204030204" pitchFamily="34" charset="0"/>
                <a:cs typeface="Times New Roman" panose="02020603050405020304" pitchFamily="18" charset="0"/>
                <a:hlinkClick r:id="rId4"/>
              </a:rPr>
              <a:t>Changes by Theme</a:t>
            </a:r>
            <a:endParaRPr lang="en-GB" u="sng" dirty="0">
              <a:solidFill>
                <a:srgbClr val="0563C1"/>
              </a:solidFill>
              <a:ea typeface="Calibri" panose="020F0502020204030204" pitchFamily="34" charset="0"/>
              <a:cs typeface="Times New Roman" panose="02020603050405020304" pitchFamily="18" charset="0"/>
            </a:endParaRPr>
          </a:p>
          <a:p>
            <a:pPr lvl="0">
              <a:lnSpc>
                <a:spcPct val="107000"/>
              </a:lnSpc>
              <a:spcAft>
                <a:spcPts val="0"/>
              </a:spcAft>
            </a:pP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Also see </a:t>
            </a:r>
            <a:r>
              <a:rPr lang="en-GB" dirty="0" err="1">
                <a:ea typeface="Calibri" panose="020F0502020204030204" pitchFamily="34" charset="0"/>
                <a:cs typeface="Times New Roman" panose="02020603050405020304" pitchFamily="18" charset="0"/>
              </a:rPr>
              <a:t>EQuiP</a:t>
            </a:r>
            <a:endParaRPr lang="en-GB" dirty="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9DE213A-DB7D-44B3-A3EE-9CC102A99861}"/>
              </a:ext>
            </a:extLst>
          </p:cNvPr>
          <p:cNvSpPr/>
          <p:nvPr/>
        </p:nvSpPr>
        <p:spPr>
          <a:xfrm>
            <a:off x="291206" y="863644"/>
            <a:ext cx="11306750" cy="397738"/>
          </a:xfrm>
          <a:prstGeom prst="rect">
            <a:avLst/>
          </a:prstGeom>
          <a:solidFill>
            <a:srgbClr val="B7CFFF"/>
          </a:solidFill>
        </p:spPr>
        <p:txBody>
          <a:bodyPr wrap="square">
            <a:spAutoFit/>
          </a:bodyPr>
          <a:lstStyle/>
          <a:p>
            <a:pPr>
              <a:lnSpc>
                <a:spcPct val="107000"/>
              </a:lnSpc>
              <a:spcAft>
                <a:spcPts val="800"/>
              </a:spcAft>
            </a:pPr>
            <a:r>
              <a:rPr lang="en-GB" sz="2000" b="1" dirty="0">
                <a:ea typeface="Calibri" panose="020F0502020204030204" pitchFamily="34" charset="0"/>
                <a:cs typeface="Times New Roman" panose="02020603050405020304" pitchFamily="18" charset="0"/>
              </a:rPr>
              <a:t>Changes that impact Senior Attendance Centres</a:t>
            </a:r>
            <a:endParaRPr lang="en-GB"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18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CDC2615-9D7A-4963-977D-678C26C31FFE}"/>
              </a:ext>
            </a:extLst>
          </p:cNvPr>
          <p:cNvSpPr txBox="1">
            <a:spLocks/>
          </p:cNvSpPr>
          <p:nvPr/>
        </p:nvSpPr>
        <p:spPr>
          <a:xfrm>
            <a:off x="-1661410" y="-693826"/>
            <a:ext cx="12042098"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br>
              <a:rPr lang="en-GB" sz="2800" dirty="0">
                <a:solidFill>
                  <a:srgbClr val="7030A0"/>
                </a:solidFill>
              </a:rPr>
            </a:br>
            <a:br>
              <a:rPr lang="en-GB" sz="2800" dirty="0">
                <a:solidFill>
                  <a:srgbClr val="7030A0"/>
                </a:solidFill>
              </a:rPr>
            </a:br>
            <a:endParaRPr lang="en-GB" sz="2800" dirty="0">
              <a:solidFill>
                <a:srgbClr val="7030A0"/>
              </a:solidFill>
            </a:endParaRPr>
          </a:p>
        </p:txBody>
      </p:sp>
      <p:sp>
        <p:nvSpPr>
          <p:cNvPr id="8" name="Rectangle 7">
            <a:extLst>
              <a:ext uri="{FF2B5EF4-FFF2-40B4-BE49-F238E27FC236}">
                <a16:creationId xmlns:a16="http://schemas.microsoft.com/office/drawing/2014/main" id="{2E9F0A87-2F41-4D87-A633-14889F2DFD97}"/>
              </a:ext>
            </a:extLst>
          </p:cNvPr>
          <p:cNvSpPr/>
          <p:nvPr/>
        </p:nvSpPr>
        <p:spPr>
          <a:xfrm>
            <a:off x="149902" y="1193730"/>
            <a:ext cx="11892196" cy="607539"/>
          </a:xfrm>
          <a:prstGeom prst="rect">
            <a:avLst/>
          </a:prstGeom>
        </p:spPr>
        <p:txBody>
          <a:bodyPr wrap="square">
            <a:spAutoFit/>
          </a:bodyPr>
          <a:lstStyle/>
          <a:p>
            <a:pPr>
              <a:lnSpc>
                <a:spcPct val="107000"/>
              </a:lnSpc>
              <a:spcAft>
                <a:spcPts val="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600B279-896D-42D4-A736-0382AE6331E1}"/>
              </a:ext>
            </a:extLst>
          </p:cNvPr>
          <p:cNvSpPr/>
          <p:nvPr/>
        </p:nvSpPr>
        <p:spPr>
          <a:xfrm>
            <a:off x="149902" y="1399659"/>
            <a:ext cx="11435508" cy="369332"/>
          </a:xfrm>
          <a:prstGeom prst="rect">
            <a:avLst/>
          </a:prstGeom>
        </p:spPr>
        <p:txBody>
          <a:bodyPr wrap="square">
            <a:spAutoFit/>
          </a:bodyPr>
          <a:lstStyle/>
          <a:p>
            <a:pPr marL="285750" indent="-285750" fontAlgn="base">
              <a:buFont typeface="Arial" panose="020B0604020202020204" pitchFamily="34" charset="0"/>
              <a:buChar char="•"/>
            </a:pPr>
            <a:endParaRPr lang="en-GB" b="0" i="0" dirty="0">
              <a:solidFill>
                <a:srgbClr val="000000"/>
              </a:solidFill>
              <a:effectLst/>
            </a:endParaRPr>
          </a:p>
        </p:txBody>
      </p:sp>
      <p:pic>
        <p:nvPicPr>
          <p:cNvPr id="2050" name="Picture 2">
            <a:extLst>
              <a:ext uri="{FF2B5EF4-FFF2-40B4-BE49-F238E27FC236}">
                <a16:creationId xmlns:a16="http://schemas.microsoft.com/office/drawing/2014/main" id="{74F98009-4E9A-47FA-94B1-0B2D2782C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934" y="183422"/>
            <a:ext cx="1723296" cy="165182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DE92E40-6B60-4E98-813F-8F9ACEDDE457}"/>
              </a:ext>
            </a:extLst>
          </p:cNvPr>
          <p:cNvSpPr txBox="1">
            <a:spLocks/>
          </p:cNvSpPr>
          <p:nvPr/>
        </p:nvSpPr>
        <p:spPr>
          <a:xfrm>
            <a:off x="378246" y="-479359"/>
            <a:ext cx="12042098"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br>
              <a:rPr lang="en-GB" sz="2800" dirty="0">
                <a:solidFill>
                  <a:srgbClr val="7030A0"/>
                </a:solidFill>
              </a:rPr>
            </a:br>
            <a:br>
              <a:rPr lang="en-GB" sz="2800" dirty="0">
                <a:solidFill>
                  <a:srgbClr val="7030A0"/>
                </a:solidFill>
              </a:rPr>
            </a:br>
            <a:r>
              <a:rPr lang="en-GB" dirty="0">
                <a:solidFill>
                  <a:srgbClr val="7030A0"/>
                </a:solidFill>
              </a:rPr>
              <a:t>Probation Pay</a:t>
            </a:r>
          </a:p>
        </p:txBody>
      </p:sp>
      <p:sp>
        <p:nvSpPr>
          <p:cNvPr id="6" name="TextBox 5">
            <a:extLst>
              <a:ext uri="{FF2B5EF4-FFF2-40B4-BE49-F238E27FC236}">
                <a16:creationId xmlns:a16="http://schemas.microsoft.com/office/drawing/2014/main" id="{16C5E075-687B-4572-A55E-91ECE7EFBBFE}"/>
              </a:ext>
            </a:extLst>
          </p:cNvPr>
          <p:cNvSpPr txBox="1"/>
          <p:nvPr/>
        </p:nvSpPr>
        <p:spPr>
          <a:xfrm>
            <a:off x="275770" y="1108912"/>
            <a:ext cx="9586344" cy="5386090"/>
          </a:xfrm>
          <a:prstGeom prst="rect">
            <a:avLst/>
          </a:prstGeom>
          <a:noFill/>
        </p:spPr>
        <p:txBody>
          <a:bodyPr wrap="square" rtlCol="0">
            <a:spAutoFit/>
          </a:bodyPr>
          <a:lstStyle/>
          <a:p>
            <a:pPr marL="342900" indent="-342900">
              <a:buFont typeface="Arial" panose="020B0604020202020204" pitchFamily="34" charset="0"/>
              <a:buChar char="•"/>
            </a:pPr>
            <a:r>
              <a:rPr lang="en-US" dirty="0"/>
              <a:t>Following receipt of the </a:t>
            </a:r>
            <a:r>
              <a:rPr lang="en-US" b="1" dirty="0"/>
              <a:t>Trade Unions’ pay claim</a:t>
            </a:r>
            <a:r>
              <a:rPr lang="en-US" dirty="0"/>
              <a:t>, we continue to engage with HM Treasury and Cabinet Office colleagues to secure their agreement to our multi-year pay reform deal.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a multi-year pay offer is agreed by Cabinet Office and Treasury, the terms will then be </a:t>
            </a:r>
            <a:r>
              <a:rPr lang="en-US" b="1" dirty="0"/>
              <a:t>negotiated </a:t>
            </a:r>
            <a:r>
              <a:rPr lang="en-US" dirty="0"/>
              <a:t>with our recognised Probation Trade Unions.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Assuming negotiations reach a successful outcome, the </a:t>
            </a:r>
            <a:r>
              <a:rPr lang="en-US" b="1" dirty="0"/>
              <a:t>Trade Unions (TUs) will </a:t>
            </a:r>
            <a:r>
              <a:rPr lang="en-US" b="1" dirty="0" err="1"/>
              <a:t>organise</a:t>
            </a:r>
            <a:r>
              <a:rPr lang="en-US" b="1" dirty="0"/>
              <a:t> ballots </a:t>
            </a:r>
            <a:r>
              <a:rPr lang="en-US" dirty="0"/>
              <a:t>on the offer. We will work with TUs to ensure staff are fully informed about the final outcome of negotiations before the deal goes to ballot.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final pay offer cannot be implemented unless it is </a:t>
            </a:r>
            <a:r>
              <a:rPr lang="en-US" b="1" dirty="0"/>
              <a:t>successfully endorsed </a:t>
            </a:r>
            <a:r>
              <a:rPr lang="en-US" dirty="0"/>
              <a:t>through ballots by TU members. To take part in the ballot, you will need to be a member of one of the 3 recognised Probation Trade Unions.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Any pay award will be </a:t>
            </a:r>
            <a:r>
              <a:rPr lang="en-US" b="1" dirty="0"/>
              <a:t>backdated to 1</a:t>
            </a:r>
            <a:r>
              <a:rPr lang="en-US" b="1" baseline="30000" dirty="0"/>
              <a:t>st</a:t>
            </a:r>
            <a:r>
              <a:rPr lang="en-US" b="1" dirty="0"/>
              <a:t> April 2022.</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dirty="0"/>
              <a:t>Please read Ian Barrow’s </a:t>
            </a:r>
            <a:r>
              <a:rPr lang="en-US" b="1" dirty="0">
                <a:solidFill>
                  <a:srgbClr val="00B0F0"/>
                </a:solidFill>
                <a:hlinkClick r:id="rId4">
                  <a:extLst>
                    <a:ext uri="{A12FA001-AC4F-418D-AE19-62706E023703}">
                      <ahyp:hlinkClr xmlns:ahyp="http://schemas.microsoft.com/office/drawing/2018/hyperlinkcolor" val="tx"/>
                    </a:ext>
                  </a:extLst>
                </a:hlinkClick>
              </a:rPr>
              <a:t>latest pay blog </a:t>
            </a:r>
            <a:r>
              <a:rPr lang="en-US" dirty="0"/>
              <a:t>for more information.</a:t>
            </a:r>
            <a:endParaRPr lang="en-GB" sz="2000" dirty="0"/>
          </a:p>
          <a:p>
            <a:endParaRPr lang="en-IE" sz="2000" dirty="0"/>
          </a:p>
        </p:txBody>
      </p:sp>
    </p:spTree>
    <p:extLst>
      <p:ext uri="{BB962C8B-B14F-4D97-AF65-F5344CB8AC3E}">
        <p14:creationId xmlns:p14="http://schemas.microsoft.com/office/powerpoint/2010/main" val="30076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59565" y="408964"/>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733798"/>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12" name="Title 1">
            <a:extLst>
              <a:ext uri="{FF2B5EF4-FFF2-40B4-BE49-F238E27FC236}">
                <a16:creationId xmlns:a16="http://schemas.microsoft.com/office/drawing/2014/main" id="{7398F32D-6AE1-4F82-A3F0-F876653C24C0}"/>
              </a:ext>
            </a:extLst>
          </p:cNvPr>
          <p:cNvSpPr txBox="1">
            <a:spLocks/>
          </p:cNvSpPr>
          <p:nvPr/>
        </p:nvSpPr>
        <p:spPr>
          <a:xfrm>
            <a:off x="149902" y="378663"/>
            <a:ext cx="12042098"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solidFill>
                  <a:srgbClr val="7030A0"/>
                </a:solidFill>
              </a:rPr>
              <a:t>Competency Based Framework (CBF), Reflective Practice and Performance Management explained</a:t>
            </a:r>
            <a:br>
              <a:rPr lang="en-GB" sz="2800" dirty="0">
                <a:solidFill>
                  <a:srgbClr val="7030A0"/>
                </a:solidFill>
              </a:rPr>
            </a:br>
            <a:br>
              <a:rPr lang="en-GB" sz="2800" dirty="0">
                <a:solidFill>
                  <a:srgbClr val="7030A0"/>
                </a:solidFill>
              </a:rPr>
            </a:br>
            <a:endParaRPr lang="en-GB" sz="2800" dirty="0">
              <a:solidFill>
                <a:srgbClr val="7030A0"/>
              </a:solidFill>
            </a:endParaRPr>
          </a:p>
        </p:txBody>
      </p:sp>
      <p:sp>
        <p:nvSpPr>
          <p:cNvPr id="13" name="Rectangle 12">
            <a:extLst>
              <a:ext uri="{FF2B5EF4-FFF2-40B4-BE49-F238E27FC236}">
                <a16:creationId xmlns:a16="http://schemas.microsoft.com/office/drawing/2014/main" id="{848E90BA-422D-4D00-BDAD-6FF8F696A224}"/>
              </a:ext>
            </a:extLst>
          </p:cNvPr>
          <p:cNvSpPr/>
          <p:nvPr/>
        </p:nvSpPr>
        <p:spPr>
          <a:xfrm>
            <a:off x="149902" y="1193730"/>
            <a:ext cx="11892196" cy="5547160"/>
          </a:xfrm>
          <a:prstGeom prst="rect">
            <a:avLst/>
          </a:prstGeom>
        </p:spPr>
        <p:txBody>
          <a:bodyPr wrap="square">
            <a:spAutoFit/>
          </a:bodyPr>
          <a:lstStyle/>
          <a:p>
            <a:pPr>
              <a:lnSpc>
                <a:spcPct val="107000"/>
              </a:lnSpc>
              <a:spcAft>
                <a:spcPts val="0"/>
              </a:spcAft>
            </a:pPr>
            <a:r>
              <a:rPr lang="en-GB" sz="2000" b="1" dirty="0">
                <a:latin typeface="Arial" panose="020B0604020202020204" pitchFamily="34" charset="0"/>
                <a:ea typeface="Calibri" panose="020F0502020204030204" pitchFamily="34" charset="0"/>
                <a:cs typeface="Times New Roman" panose="02020603050405020304" pitchFamily="18" charset="0"/>
              </a:rPr>
              <a:t>These processes all focus on conversations between staff and their line managers, but all have different purposes</a:t>
            </a:r>
          </a:p>
          <a:p>
            <a:pPr marL="285750" indent="-285750">
              <a:lnSpc>
                <a:spcPct val="107000"/>
              </a:lnSpc>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1347788" indent="-1347788" defTabSz="674688">
              <a:lnSpc>
                <a:spcPct val="107000"/>
              </a:lnSpc>
              <a:spcAft>
                <a:spcPts val="0"/>
              </a:spcAft>
              <a:tabLst>
                <a:tab pos="1255713" algn="l"/>
              </a:tabLst>
            </a:pPr>
            <a:r>
              <a:rPr lang="en-GB" b="1" dirty="0">
                <a:solidFill>
                  <a:srgbClr val="7030A0"/>
                </a:solidFill>
              </a:rPr>
              <a:t>		CBF </a:t>
            </a:r>
            <a:r>
              <a:rPr lang="en-GB" dirty="0"/>
              <a:t>is purely for staff to demonstrate competence and to progress through the pay points within their  pay band. </a:t>
            </a:r>
          </a:p>
          <a:p>
            <a:pPr marL="285750" indent="-285750">
              <a:lnSpc>
                <a:spcPct val="107000"/>
              </a:lnSpc>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defTabSz="720725">
              <a:lnSpc>
                <a:spcPct val="107000"/>
              </a:lnSpc>
              <a:spcAft>
                <a:spcPts val="0"/>
              </a:spcAft>
            </a:pPr>
            <a:r>
              <a:rPr lang="en-GB" b="1" dirty="0">
                <a:solidFill>
                  <a:srgbClr val="7030A0"/>
                </a:solidFill>
              </a:rPr>
              <a:t>		Reflective Practice Supervision </a:t>
            </a:r>
            <a:r>
              <a:rPr lang="en-GB" dirty="0"/>
              <a:t>is used by frontline operational probation staff (PO/PSO/AP 		           Res workers) and is a formal process of regular meetings between probation practitioners and 		           their line manager.</a:t>
            </a:r>
          </a:p>
          <a:p>
            <a:pPr marL="1441450" indent="77788">
              <a:lnSpc>
                <a:spcPct val="107000"/>
              </a:lnSpc>
              <a:spcAft>
                <a:spcPts val="0"/>
              </a:spcAft>
            </a:pPr>
            <a:endParaRPr lang="en-GB" sz="1600" dirty="0">
              <a:latin typeface="Arial" panose="020B0604020202020204" pitchFamily="34" charset="0"/>
              <a:cs typeface="Times New Roman" panose="02020603050405020304" pitchFamily="18" charset="0"/>
            </a:endParaRPr>
          </a:p>
          <a:p>
            <a:pPr marL="1441450" indent="77788">
              <a:lnSpc>
                <a:spcPct val="107000"/>
              </a:lnSpc>
              <a:spcAft>
                <a:spcPts val="0"/>
              </a:spcAft>
            </a:pPr>
            <a:r>
              <a:rPr lang="en-GB" b="1" dirty="0">
                <a:solidFill>
                  <a:srgbClr val="7030A0"/>
                </a:solidFill>
              </a:rPr>
              <a:t>Performance Management </a:t>
            </a:r>
            <a:r>
              <a:rPr lang="en-GB" dirty="0"/>
              <a:t>is replacing the SPDR process. Performance Management will be used by all areas of the MoJ including probation staff. It focuses on agreeing performance expectations, setting personal development goals and, both short- and long-term aspirations.  </a:t>
            </a:r>
          </a:p>
          <a:p>
            <a:pPr>
              <a:lnSpc>
                <a:spcPct val="107000"/>
              </a:lnSpc>
              <a:spcAft>
                <a:spcPts val="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dirty="0"/>
              <a:t>You can </a:t>
            </a:r>
            <a:r>
              <a:rPr lang="en-GB" dirty="0">
                <a:hlinkClick r:id="rId3"/>
              </a:rPr>
              <a:t>read more about the introduction of Performance Management on the intranet </a:t>
            </a:r>
            <a:r>
              <a:rPr lang="en-GB" dirty="0"/>
              <a:t>. </a:t>
            </a:r>
            <a:r>
              <a:rPr lang="en-GB" b="1" dirty="0"/>
              <a:t>Guidance on flexibility within the system for the Probation Service </a:t>
            </a:r>
            <a:r>
              <a:rPr lang="en-GB" dirty="0"/>
              <a:t>can be found in the PM toolkit (page 5) and the PM FAQs (page 2). </a:t>
            </a:r>
          </a:p>
          <a:p>
            <a:pPr>
              <a:lnSpc>
                <a:spcPct val="107000"/>
              </a:lnSpc>
              <a:spcAft>
                <a:spcPts val="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phic 14" descr="Coins">
            <a:extLst>
              <a:ext uri="{FF2B5EF4-FFF2-40B4-BE49-F238E27FC236}">
                <a16:creationId xmlns:a16="http://schemas.microsoft.com/office/drawing/2014/main" id="{CA8F67CF-A9D0-4BE4-BF88-599FF967F4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321" y="1911843"/>
            <a:ext cx="914400" cy="914400"/>
          </a:xfrm>
          <a:prstGeom prst="rect">
            <a:avLst/>
          </a:prstGeom>
        </p:spPr>
      </p:pic>
      <p:pic>
        <p:nvPicPr>
          <p:cNvPr id="16" name="Graphic 15" descr="Boardroom">
            <a:extLst>
              <a:ext uri="{FF2B5EF4-FFF2-40B4-BE49-F238E27FC236}">
                <a16:creationId xmlns:a16="http://schemas.microsoft.com/office/drawing/2014/main" id="{CE98B9E0-AF67-4F87-9DF2-60087E2F9F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298" y="2790522"/>
            <a:ext cx="1182056" cy="1152212"/>
          </a:xfrm>
          <a:prstGeom prst="rect">
            <a:avLst/>
          </a:prstGeom>
        </p:spPr>
      </p:pic>
      <p:pic>
        <p:nvPicPr>
          <p:cNvPr id="17" name="Graphic 16" descr="Person with idea">
            <a:extLst>
              <a:ext uri="{FF2B5EF4-FFF2-40B4-BE49-F238E27FC236}">
                <a16:creationId xmlns:a16="http://schemas.microsoft.com/office/drawing/2014/main" id="{70AB932A-AB27-42EB-A445-ED9469B88C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7183" y="4063126"/>
            <a:ext cx="1254171" cy="1057288"/>
          </a:xfrm>
          <a:prstGeom prst="rect">
            <a:avLst/>
          </a:prstGeom>
        </p:spPr>
      </p:pic>
    </p:spTree>
    <p:extLst>
      <p:ext uri="{BB962C8B-B14F-4D97-AF65-F5344CB8AC3E}">
        <p14:creationId xmlns:p14="http://schemas.microsoft.com/office/powerpoint/2010/main" val="391678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Probation Change</a:t>
            </a:r>
          </a:p>
        </p:txBody>
      </p:sp>
      <p:sp>
        <p:nvSpPr>
          <p:cNvPr id="6" name="Title 1">
            <a:extLst>
              <a:ext uri="{FF2B5EF4-FFF2-40B4-BE49-F238E27FC236}">
                <a16:creationId xmlns:a16="http://schemas.microsoft.com/office/drawing/2014/main" id="{AAA20611-0E7C-47C4-9EEF-2FC03B54AA66}"/>
              </a:ext>
            </a:extLst>
          </p:cNvPr>
          <p:cNvSpPr txBox="1">
            <a:spLocks/>
          </p:cNvSpPr>
          <p:nvPr/>
        </p:nvSpPr>
        <p:spPr>
          <a:xfrm>
            <a:off x="446049" y="3161176"/>
            <a:ext cx="11313413" cy="53564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US" sz="3200" dirty="0"/>
              <a:t>June 2022 Regional Team Briefing </a:t>
            </a:r>
          </a:p>
        </p:txBody>
      </p:sp>
      <p:pic>
        <p:nvPicPr>
          <p:cNvPr id="7" name="Graphic 6" descr="Marker">
            <a:extLst>
              <a:ext uri="{FF2B5EF4-FFF2-40B4-BE49-F238E27FC236}">
                <a16:creationId xmlns:a16="http://schemas.microsoft.com/office/drawing/2014/main" id="{60038500-9289-4CA6-B0D2-8FC47C8E1C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30" y="4378935"/>
            <a:ext cx="1624396" cy="1624396"/>
          </a:xfrm>
          <a:prstGeom prst="rect">
            <a:avLst/>
          </a:prstGeom>
        </p:spPr>
      </p:pic>
      <p:sp>
        <p:nvSpPr>
          <p:cNvPr id="8" name="TextBox 7">
            <a:extLst>
              <a:ext uri="{FF2B5EF4-FFF2-40B4-BE49-F238E27FC236}">
                <a16:creationId xmlns:a16="http://schemas.microsoft.com/office/drawing/2014/main" id="{FFA7472C-5328-4ECF-A9C2-A3DD748743CE}"/>
              </a:ext>
            </a:extLst>
          </p:cNvPr>
          <p:cNvSpPr txBox="1"/>
          <p:nvPr/>
        </p:nvSpPr>
        <p:spPr>
          <a:xfrm>
            <a:off x="188942" y="5929077"/>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90603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F4D65-95FF-4A59-849D-2904BD9BA60E}"/>
              </a:ext>
            </a:extLst>
          </p:cNvPr>
          <p:cNvSpPr>
            <a:spLocks noGrp="1"/>
          </p:cNvSpPr>
          <p:nvPr>
            <p:ph idx="1"/>
          </p:nvPr>
        </p:nvSpPr>
        <p:spPr>
          <a:xfrm>
            <a:off x="572493" y="1467494"/>
            <a:ext cx="6713552" cy="4119172"/>
          </a:xfrm>
        </p:spPr>
        <p:txBody>
          <a:bodyPr anchor="t">
            <a:normAutofit fontScale="92500"/>
          </a:bodyPr>
          <a:lstStyle/>
          <a:p>
            <a:pPr marL="342900" indent="-342900">
              <a:buFont typeface="Arial" panose="020B0604020202020204" pitchFamily="34" charset="0"/>
              <a:buChar char="•"/>
            </a:pPr>
            <a:r>
              <a:rPr lang="en-GB" sz="2200" b="1" dirty="0">
                <a:solidFill>
                  <a:schemeClr val="tx2"/>
                </a:solidFill>
                <a:effectLst/>
                <a:latin typeface="+mn-lt"/>
                <a:ea typeface="Calibri" panose="020F0502020204030204" pitchFamily="34" charset="0"/>
                <a:cs typeface="Arial" panose="020B0604020202020204" pitchFamily="34" charset="0"/>
              </a:rPr>
              <a:t>CBF will be linked to pay outcomes for April 2023 at the end of this financial year.</a:t>
            </a:r>
          </a:p>
          <a:p>
            <a:pPr marL="342900" indent="-342900">
              <a:buFont typeface="Arial" panose="020B0604020202020204" pitchFamily="34" charset="0"/>
              <a:buChar char="•"/>
            </a:pPr>
            <a:endParaRPr lang="en-GB" sz="2200" b="1" dirty="0">
              <a:solidFill>
                <a:srgbClr val="C00000"/>
              </a:solidFill>
              <a:effectLst/>
              <a:latin typeface="+mn-lt"/>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200" dirty="0">
                <a:effectLst/>
                <a:latin typeface="+mn-lt"/>
                <a:cs typeface="Arial" panose="020B0604020202020204" pitchFamily="34" charset="0"/>
              </a:rPr>
              <a:t>It is </a:t>
            </a:r>
            <a:r>
              <a:rPr lang="en-US" sz="2200" b="1" dirty="0">
                <a:effectLst/>
                <a:latin typeface="+mn-lt"/>
                <a:cs typeface="Arial" panose="020B0604020202020204" pitchFamily="34" charset="0"/>
              </a:rPr>
              <a:t>crucial that line managers open their records </a:t>
            </a:r>
            <a:r>
              <a:rPr lang="en-US" sz="2200" dirty="0">
                <a:effectLst/>
                <a:latin typeface="+mn-lt"/>
                <a:cs typeface="Arial" panose="020B0604020202020204" pitchFamily="34" charset="0"/>
              </a:rPr>
              <a:t>as soon as possible, and that </a:t>
            </a:r>
            <a:r>
              <a:rPr lang="en-US" sz="2200" b="1" dirty="0">
                <a:effectLst/>
                <a:latin typeface="+mn-lt"/>
                <a:cs typeface="Arial" panose="020B0604020202020204" pitchFamily="34" charset="0"/>
              </a:rPr>
              <a:t>line managers and staff engage in their ‘opening conversations’.</a:t>
            </a:r>
            <a:endParaRPr lang="en-US" sz="2200" b="1" dirty="0">
              <a:latin typeface="+mn-lt"/>
            </a:endParaRPr>
          </a:p>
          <a:p>
            <a:pPr marL="342900" indent="-342900">
              <a:buFont typeface="Arial" panose="020B0604020202020204" pitchFamily="34" charset="0"/>
              <a:buChar char="•"/>
            </a:pPr>
            <a:endParaRPr lang="en-US" sz="2200" b="1" dirty="0">
              <a:effectLst/>
              <a:latin typeface="+mn-lt"/>
              <a:cs typeface="Arial" panose="020B0604020202020204" pitchFamily="34" charset="0"/>
            </a:endParaRPr>
          </a:p>
          <a:p>
            <a:pPr marL="342900" indent="-342900">
              <a:buFont typeface="Arial" panose="020B0604020202020204" pitchFamily="34" charset="0"/>
              <a:buChar char="•"/>
            </a:pPr>
            <a:r>
              <a:rPr lang="en-US" sz="2200" b="1" dirty="0">
                <a:effectLst/>
                <a:latin typeface="+mn-lt"/>
                <a:cs typeface="Arial" panose="020B0604020202020204" pitchFamily="34" charset="0"/>
              </a:rPr>
              <a:t>The recommended deadline </a:t>
            </a:r>
            <a:r>
              <a:rPr lang="en-US" sz="2200" dirty="0">
                <a:effectLst/>
                <a:latin typeface="+mn-lt"/>
                <a:cs typeface="Arial" panose="020B0604020202020204" pitchFamily="34" charset="0"/>
              </a:rPr>
              <a:t>for completion of the opening conversations, and for this to be reflected on SOP</a:t>
            </a:r>
            <a:r>
              <a:rPr lang="en-US" sz="2200" b="1" dirty="0">
                <a:effectLst/>
                <a:latin typeface="+mn-lt"/>
                <a:cs typeface="Arial" panose="020B0604020202020204" pitchFamily="34" charset="0"/>
              </a:rPr>
              <a:t> was the 1</a:t>
            </a:r>
            <a:r>
              <a:rPr lang="en-US" sz="2200" b="1" baseline="30000" dirty="0">
                <a:effectLst/>
                <a:latin typeface="+mn-lt"/>
                <a:cs typeface="Arial" panose="020B0604020202020204" pitchFamily="34" charset="0"/>
              </a:rPr>
              <a:t>st</a:t>
            </a:r>
            <a:r>
              <a:rPr lang="en-US" sz="2200" b="1" dirty="0">
                <a:effectLst/>
                <a:latin typeface="+mn-lt"/>
                <a:cs typeface="Arial" panose="020B0604020202020204" pitchFamily="34" charset="0"/>
              </a:rPr>
              <a:t> of June 2022.</a:t>
            </a:r>
            <a:endParaRPr lang="en-US" sz="2200" b="1" dirty="0">
              <a:latin typeface="+mn-lt"/>
            </a:endParaRPr>
          </a:p>
          <a:p>
            <a:pPr marL="342900" indent="-342900">
              <a:buFont typeface="Arial" panose="020B0604020202020204" pitchFamily="34" charset="0"/>
              <a:buChar char="•"/>
            </a:pPr>
            <a:endParaRPr lang="en-GB" sz="2200" dirty="0">
              <a:effectLst/>
              <a:latin typeface="+mn-lt"/>
              <a:ea typeface="Calibri" panose="020F0502020204030204" pitchFamily="34" charset="0"/>
            </a:endParaRPr>
          </a:p>
          <a:p>
            <a:pPr marL="342900" indent="-342900">
              <a:buFont typeface="Arial" panose="020B0604020202020204" pitchFamily="34" charset="0"/>
              <a:buChar char="•"/>
            </a:pPr>
            <a:r>
              <a:rPr lang="en-GB" sz="2200" dirty="0">
                <a:effectLst/>
                <a:latin typeface="+mn-lt"/>
                <a:ea typeface="Calibri" panose="020F0502020204030204" pitchFamily="34" charset="0"/>
              </a:rPr>
              <a:t>Go to </a:t>
            </a:r>
            <a:r>
              <a:rPr lang="en-GB" sz="2200" dirty="0">
                <a:effectLst/>
                <a:latin typeface="+mn-lt"/>
                <a:ea typeface="Calibri" panose="020F0502020204030204" pitchFamily="34" charset="0"/>
                <a:hlinkClick r:id="rId2"/>
              </a:rPr>
              <a:t>myHub for supporting documentation</a:t>
            </a:r>
            <a:endParaRPr lang="en-GB" sz="2200" dirty="0"/>
          </a:p>
        </p:txBody>
      </p:sp>
      <p:pic>
        <p:nvPicPr>
          <p:cNvPr id="1028" name="Picture 4" descr="A gentle reminder - What to do if co-worker fails to return your money |  The Economic Times">
            <a:extLst>
              <a:ext uri="{FF2B5EF4-FFF2-40B4-BE49-F238E27FC236}">
                <a16:creationId xmlns:a16="http://schemas.microsoft.com/office/drawing/2014/main" id="{49EE9D46-9CB9-4C6C-927D-92FD6EED7C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71" r="5867"/>
          <a:stretch/>
        </p:blipFill>
        <p:spPr bwMode="auto">
          <a:xfrm>
            <a:off x="7513319" y="1853406"/>
            <a:ext cx="3220329" cy="33473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7D377F-55B2-4F65-99F1-7E1C53A0D7FC}"/>
              </a:ext>
            </a:extLst>
          </p:cNvPr>
          <p:cNvSpPr txBox="1"/>
          <p:nvPr/>
        </p:nvSpPr>
        <p:spPr>
          <a:xfrm>
            <a:off x="572493" y="259248"/>
            <a:ext cx="10555052" cy="461665"/>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Competency Based Pay Progression Framework (CBF)</a:t>
            </a:r>
          </a:p>
        </p:txBody>
      </p:sp>
    </p:spTree>
    <p:extLst>
      <p:ext uri="{BB962C8B-B14F-4D97-AF65-F5344CB8AC3E}">
        <p14:creationId xmlns:p14="http://schemas.microsoft.com/office/powerpoint/2010/main" val="425413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59565" y="408964"/>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733798"/>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10" name="Title 1">
            <a:extLst>
              <a:ext uri="{FF2B5EF4-FFF2-40B4-BE49-F238E27FC236}">
                <a16:creationId xmlns:a16="http://schemas.microsoft.com/office/drawing/2014/main" id="{3248211A-CBDB-4D72-9591-C78D15B27404}"/>
              </a:ext>
            </a:extLst>
          </p:cNvPr>
          <p:cNvSpPr txBox="1">
            <a:spLocks/>
          </p:cNvSpPr>
          <p:nvPr/>
        </p:nvSpPr>
        <p:spPr>
          <a:xfrm>
            <a:off x="359565" y="280669"/>
            <a:ext cx="11393234" cy="6304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Have you got what it takes to become a Probation Officer?</a:t>
            </a:r>
            <a:endParaRPr lang="en-GB" dirty="0">
              <a:solidFill>
                <a:srgbClr val="7030A0"/>
              </a:solidFill>
            </a:endParaRPr>
          </a:p>
        </p:txBody>
      </p:sp>
      <p:pic>
        <p:nvPicPr>
          <p:cNvPr id="3" name="Picture 2">
            <a:extLst>
              <a:ext uri="{FF2B5EF4-FFF2-40B4-BE49-F238E27FC236}">
                <a16:creationId xmlns:a16="http://schemas.microsoft.com/office/drawing/2014/main" id="{5DF8046F-6A40-4ABB-B9A9-2DF67611DCA8}"/>
              </a:ext>
            </a:extLst>
          </p:cNvPr>
          <p:cNvPicPr>
            <a:picLocks noChangeAspect="1"/>
          </p:cNvPicPr>
          <p:nvPr/>
        </p:nvPicPr>
        <p:blipFill>
          <a:blip r:embed="rId3"/>
          <a:stretch>
            <a:fillRect/>
          </a:stretch>
        </p:blipFill>
        <p:spPr>
          <a:xfrm>
            <a:off x="9656956" y="1591888"/>
            <a:ext cx="2087541" cy="2222222"/>
          </a:xfrm>
          <a:prstGeom prst="rect">
            <a:avLst/>
          </a:prstGeom>
          <a:effectLst>
            <a:outerShdw blurRad="127000" dist="127000" dir="2700000" algn="tl" rotWithShape="0">
              <a:prstClr val="black">
                <a:alpha val="40000"/>
              </a:prstClr>
            </a:outerShdw>
          </a:effectLst>
        </p:spPr>
      </p:pic>
      <p:sp>
        <p:nvSpPr>
          <p:cNvPr id="7" name="Content Placeholder 6">
            <a:extLst>
              <a:ext uri="{FF2B5EF4-FFF2-40B4-BE49-F238E27FC236}">
                <a16:creationId xmlns:a16="http://schemas.microsoft.com/office/drawing/2014/main" id="{0E202CA4-E8CE-49A9-BB7F-2D67197CDEC7}"/>
              </a:ext>
            </a:extLst>
          </p:cNvPr>
          <p:cNvSpPr>
            <a:spLocks noGrp="1"/>
          </p:cNvSpPr>
          <p:nvPr>
            <p:ph sz="half" idx="1"/>
          </p:nvPr>
        </p:nvSpPr>
        <p:spPr>
          <a:xfrm>
            <a:off x="439201" y="1094850"/>
            <a:ext cx="8492297" cy="3754942"/>
          </a:xfrm>
        </p:spPr>
        <p:txBody>
          <a:bodyPr>
            <a:noAutofit/>
          </a:bodyPr>
          <a:lstStyle/>
          <a:p>
            <a:pPr fontAlgn="base"/>
            <a:r>
              <a:rPr lang="en-GB" sz="2000" b="1" dirty="0"/>
              <a:t>The next PQiP internal recruitment campaign is now open and closes 12 June</a:t>
            </a:r>
          </a:p>
          <a:p>
            <a:pPr fontAlgn="base"/>
            <a:r>
              <a:rPr lang="en-GB" sz="2000" dirty="0"/>
              <a:t>We encourage and</a:t>
            </a:r>
            <a:r>
              <a:rPr lang="en-GB" sz="2000" b="1" dirty="0"/>
              <a:t> welcome applications from Probation staff working in any role/grade</a:t>
            </a:r>
            <a:r>
              <a:rPr lang="en-GB" sz="2000" dirty="0"/>
              <a:t> who meet the eligibility criteria.</a:t>
            </a:r>
          </a:p>
          <a:p>
            <a:pPr fontAlgn="base"/>
            <a:r>
              <a:rPr lang="en-GB" sz="2000" dirty="0"/>
              <a:t>This internal campaign is open to:</a:t>
            </a:r>
          </a:p>
          <a:p>
            <a:pPr marL="342900" indent="-342900" fontAlgn="base">
              <a:buFont typeface="Arial" panose="020B0604020202020204" pitchFamily="34" charset="0"/>
              <a:buChar char="•"/>
            </a:pPr>
            <a:r>
              <a:rPr lang="en-GB" sz="2000" b="1" dirty="0"/>
              <a:t>Probation Services Officer (PSO) progression</a:t>
            </a:r>
            <a:r>
              <a:rPr lang="en-GB" sz="2000" dirty="0"/>
              <a:t> – open to existing PSOs, graduates and non-graduates, have who completed six months effective service as a PSO, with a minimum of a level 3 qualification</a:t>
            </a:r>
          </a:p>
          <a:p>
            <a:pPr marL="342900" indent="-342900" fontAlgn="base">
              <a:buFont typeface="Arial" panose="020B0604020202020204" pitchFamily="34" charset="0"/>
              <a:buChar char="•"/>
            </a:pPr>
            <a:r>
              <a:rPr lang="en-GB" sz="2000" b="1" dirty="0"/>
              <a:t>Staff internal to MoJ including </a:t>
            </a:r>
            <a:r>
              <a:rPr lang="en-GB" sz="2000" b="1" u="sng" dirty="0"/>
              <a:t>staff in the Probation service </a:t>
            </a:r>
            <a:r>
              <a:rPr lang="en-GB" sz="2000" b="1" dirty="0"/>
              <a:t>in any role, MoJ Agencies and Arms-Length Bodies</a:t>
            </a:r>
            <a:r>
              <a:rPr lang="en-GB" sz="2000" dirty="0"/>
              <a:t> who have a level 5 qualification</a:t>
            </a:r>
          </a:p>
          <a:p>
            <a:pPr fontAlgn="base"/>
            <a:r>
              <a:rPr lang="en-GB" sz="2000" dirty="0"/>
              <a:t>NB:  Some part-time learning placements may available in your region</a:t>
            </a:r>
          </a:p>
          <a:p>
            <a:pPr marL="342900" indent="-342900" fontAlgn="base">
              <a:buFont typeface="Arial" panose="020B0604020202020204" pitchFamily="34" charset="0"/>
              <a:buChar char="•"/>
            </a:pPr>
            <a:endParaRPr lang="en-GB" sz="2000" dirty="0"/>
          </a:p>
          <a:p>
            <a:endParaRPr lang="en-GB" sz="2000" dirty="0"/>
          </a:p>
        </p:txBody>
      </p:sp>
      <p:sp>
        <p:nvSpPr>
          <p:cNvPr id="8" name="Rectangle 7">
            <a:extLst>
              <a:ext uri="{FF2B5EF4-FFF2-40B4-BE49-F238E27FC236}">
                <a16:creationId xmlns:a16="http://schemas.microsoft.com/office/drawing/2014/main" id="{69CFFF02-7D04-492F-A2EB-26D41CCED915}"/>
              </a:ext>
            </a:extLst>
          </p:cNvPr>
          <p:cNvSpPr/>
          <p:nvPr/>
        </p:nvSpPr>
        <p:spPr>
          <a:xfrm>
            <a:off x="439201" y="4986001"/>
            <a:ext cx="11045671" cy="1631216"/>
          </a:xfrm>
          <a:prstGeom prst="rect">
            <a:avLst/>
          </a:prstGeom>
        </p:spPr>
        <p:txBody>
          <a:bodyPr wrap="square">
            <a:spAutoFit/>
          </a:bodyPr>
          <a:lstStyle/>
          <a:p>
            <a:pPr fontAlgn="base"/>
            <a:endParaRPr lang="en-GB" sz="2000" dirty="0"/>
          </a:p>
          <a:p>
            <a:pPr fontAlgn="base"/>
            <a:r>
              <a:rPr lang="en-GB" sz="2000" b="1" dirty="0">
                <a:solidFill>
                  <a:srgbClr val="7030A0"/>
                </a:solidFill>
              </a:rPr>
              <a:t>APPLY NOW!</a:t>
            </a:r>
          </a:p>
          <a:p>
            <a:pPr fontAlgn="base"/>
            <a:r>
              <a:rPr lang="en-GB" sz="2000" dirty="0"/>
              <a:t>Apply via the </a:t>
            </a:r>
            <a:r>
              <a:rPr lang="en-GB" sz="2000" dirty="0">
                <a:hlinkClick r:id="rId4"/>
              </a:rPr>
              <a:t>PSO progression route</a:t>
            </a:r>
            <a:r>
              <a:rPr lang="en-GB" sz="2000" dirty="0"/>
              <a:t>, or</a:t>
            </a:r>
          </a:p>
          <a:p>
            <a:pPr fontAlgn="base"/>
            <a:r>
              <a:rPr lang="en-GB" sz="2000" dirty="0">
                <a:hlinkClick r:id="rId5"/>
              </a:rPr>
              <a:t>Application for all other staff</a:t>
            </a:r>
            <a:r>
              <a:rPr lang="en-GB" sz="2000" dirty="0"/>
              <a:t> (including Probation Staff not in a PSO role)</a:t>
            </a:r>
          </a:p>
          <a:p>
            <a:pPr marL="285750" indent="-285750" fontAlgn="base">
              <a:buFont typeface="Arial" panose="020B0604020202020204" pitchFamily="34" charset="0"/>
              <a:buChar char="•"/>
            </a:pPr>
            <a:endParaRPr lang="en-GB" sz="2000" dirty="0"/>
          </a:p>
        </p:txBody>
      </p:sp>
      <p:sp>
        <p:nvSpPr>
          <p:cNvPr id="9" name="Rectangle 8">
            <a:extLst>
              <a:ext uri="{FF2B5EF4-FFF2-40B4-BE49-F238E27FC236}">
                <a16:creationId xmlns:a16="http://schemas.microsoft.com/office/drawing/2014/main" id="{C807C2EB-2E47-48D5-B2D3-2AC3ED391520}"/>
              </a:ext>
            </a:extLst>
          </p:cNvPr>
          <p:cNvSpPr/>
          <p:nvPr/>
        </p:nvSpPr>
        <p:spPr>
          <a:xfrm>
            <a:off x="9656956" y="3910084"/>
            <a:ext cx="2884087" cy="584775"/>
          </a:xfrm>
          <a:prstGeom prst="rect">
            <a:avLst/>
          </a:prstGeom>
        </p:spPr>
        <p:txBody>
          <a:bodyPr wrap="square">
            <a:spAutoFit/>
          </a:bodyPr>
          <a:lstStyle/>
          <a:p>
            <a:pPr fontAlgn="base"/>
            <a:r>
              <a:rPr lang="en-GB" sz="1600" dirty="0">
                <a:solidFill>
                  <a:schemeClr val="tx2"/>
                </a:solidFill>
              </a:rPr>
              <a:t>A great opportunity to progress you career</a:t>
            </a:r>
          </a:p>
        </p:txBody>
      </p:sp>
    </p:spTree>
    <p:extLst>
      <p:ext uri="{BB962C8B-B14F-4D97-AF65-F5344CB8AC3E}">
        <p14:creationId xmlns:p14="http://schemas.microsoft.com/office/powerpoint/2010/main" val="168167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B25384-E8EE-474F-90A6-6208DA4C5C97}"/>
              </a:ext>
            </a:extLst>
          </p:cNvPr>
          <p:cNvSpPr txBox="1">
            <a:spLocks/>
          </p:cNvSpPr>
          <p:nvPr/>
        </p:nvSpPr>
        <p:spPr>
          <a:xfrm>
            <a:off x="457345" y="283516"/>
            <a:ext cx="11393234" cy="6304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Focus on our people: Recruitment &amp; Retention, and EDIB Strategy</a:t>
            </a:r>
            <a:endParaRPr lang="en-GB" dirty="0">
              <a:solidFill>
                <a:srgbClr val="7030A0"/>
              </a:solidFill>
            </a:endParaRPr>
          </a:p>
        </p:txBody>
      </p:sp>
      <p:sp>
        <p:nvSpPr>
          <p:cNvPr id="7" name="Content Placeholder 6">
            <a:extLst>
              <a:ext uri="{FF2B5EF4-FFF2-40B4-BE49-F238E27FC236}">
                <a16:creationId xmlns:a16="http://schemas.microsoft.com/office/drawing/2014/main" id="{A81E84F1-EF3D-4663-AD70-370C6575657A}"/>
              </a:ext>
            </a:extLst>
          </p:cNvPr>
          <p:cNvSpPr txBox="1">
            <a:spLocks/>
          </p:cNvSpPr>
          <p:nvPr/>
        </p:nvSpPr>
        <p:spPr>
          <a:xfrm>
            <a:off x="457345" y="1031466"/>
            <a:ext cx="8537409" cy="152842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2000" b="1" dirty="0"/>
              <a:t>Increasing the focus on Recruitment &amp; Retention</a:t>
            </a:r>
          </a:p>
          <a:p>
            <a:pPr fontAlgn="base"/>
            <a:r>
              <a:rPr lang="en-GB" sz="2000" dirty="0"/>
              <a:t>Launched:  26 May</a:t>
            </a:r>
          </a:p>
          <a:p>
            <a:pPr fontAlgn="base"/>
            <a:r>
              <a:rPr lang="en-GB" sz="2000" dirty="0"/>
              <a:t>Purpose: Our updated </a:t>
            </a:r>
            <a:r>
              <a:rPr lang="en-GB" sz="2000" u="sng" dirty="0">
                <a:hlinkClick r:id="rId2"/>
              </a:rPr>
              <a:t>Recruitment and Retention Strategy</a:t>
            </a:r>
            <a:r>
              <a:rPr lang="en-GB" sz="2000" dirty="0"/>
              <a:t> has been developed </a:t>
            </a:r>
            <a:r>
              <a:rPr lang="en-GB" sz="2000" b="1" dirty="0"/>
              <a:t>to enhance recruitment and retention </a:t>
            </a:r>
            <a:r>
              <a:rPr lang="en-GB" sz="2000" dirty="0"/>
              <a:t>in the Probation Service and </a:t>
            </a:r>
            <a:r>
              <a:rPr lang="en-GB" sz="2000" b="1" dirty="0"/>
              <a:t>support a culture where staff can thrive </a:t>
            </a:r>
            <a:r>
              <a:rPr lang="en-GB" sz="2000" dirty="0"/>
              <a:t>in protecting the public and help people live law-abiding, positive lives. </a:t>
            </a:r>
          </a:p>
          <a:p>
            <a:pPr fontAlgn="base"/>
            <a:r>
              <a:rPr lang="en-GB" sz="2000" dirty="0"/>
              <a:t>Read more:  </a:t>
            </a:r>
            <a:r>
              <a:rPr lang="en-GB" sz="2000" dirty="0">
                <a:hlinkClick r:id="rId2"/>
              </a:rPr>
              <a:t>Increasing the focus on recruitment and retention in the Probation Service - HMPPS Intranet (gsi.gov.uk)</a:t>
            </a:r>
            <a:endParaRPr lang="en-GB" sz="2000" dirty="0"/>
          </a:p>
          <a:p>
            <a:pPr fontAlgn="base"/>
            <a:endParaRPr lang="en-GB" sz="2000" dirty="0"/>
          </a:p>
          <a:p>
            <a:endParaRPr lang="en-GB" sz="2000" dirty="0"/>
          </a:p>
        </p:txBody>
      </p:sp>
      <p:sp>
        <p:nvSpPr>
          <p:cNvPr id="8" name="Content Placeholder 6">
            <a:extLst>
              <a:ext uri="{FF2B5EF4-FFF2-40B4-BE49-F238E27FC236}">
                <a16:creationId xmlns:a16="http://schemas.microsoft.com/office/drawing/2014/main" id="{106A8A3F-65FE-415D-B37D-923F35208511}"/>
              </a:ext>
            </a:extLst>
          </p:cNvPr>
          <p:cNvSpPr txBox="1">
            <a:spLocks/>
          </p:cNvSpPr>
          <p:nvPr/>
        </p:nvSpPr>
        <p:spPr>
          <a:xfrm>
            <a:off x="457345" y="4298106"/>
            <a:ext cx="7877186" cy="152842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2000" b="1" dirty="0"/>
              <a:t>Equality, Diversity, Inclusion &amp; Belonging (EDIB) Strategy Update</a:t>
            </a:r>
          </a:p>
          <a:p>
            <a:pPr fontAlgn="base"/>
            <a:r>
              <a:rPr lang="en-GB" sz="2000" dirty="0"/>
              <a:t>Launched: 31 May</a:t>
            </a:r>
          </a:p>
          <a:p>
            <a:pPr fontAlgn="base"/>
            <a:r>
              <a:rPr lang="en-GB" sz="2000" dirty="0"/>
              <a:t>Read more: </a:t>
            </a:r>
            <a:r>
              <a:rPr lang="en-GB" sz="2000" dirty="0">
                <a:hlinkClick r:id="rId3"/>
              </a:rPr>
              <a:t>EDIB Action Plan: keeping diversity and inclusion at the heart of who we are - HMPPS Intranet (gsi.gov.uk)</a:t>
            </a:r>
            <a:endParaRPr lang="en-GB" sz="2000" dirty="0"/>
          </a:p>
          <a:p>
            <a:endParaRPr lang="en-GB" sz="2000" dirty="0"/>
          </a:p>
        </p:txBody>
      </p:sp>
      <p:pic>
        <p:nvPicPr>
          <p:cNvPr id="10" name="Picture 9" descr="Graphical user interface, text, application&#10;&#10;Description automatically generated">
            <a:extLst>
              <a:ext uri="{FF2B5EF4-FFF2-40B4-BE49-F238E27FC236}">
                <a16:creationId xmlns:a16="http://schemas.microsoft.com/office/drawing/2014/main" id="{FF0E5746-B888-48BA-BE2A-9535D263D3DF}"/>
              </a:ext>
            </a:extLst>
          </p:cNvPr>
          <p:cNvPicPr>
            <a:picLocks noChangeAspect="1"/>
          </p:cNvPicPr>
          <p:nvPr/>
        </p:nvPicPr>
        <p:blipFill>
          <a:blip r:embed="rId4"/>
          <a:stretch>
            <a:fillRect/>
          </a:stretch>
        </p:blipFill>
        <p:spPr>
          <a:xfrm>
            <a:off x="9143716" y="1031466"/>
            <a:ext cx="2590939" cy="2157162"/>
          </a:xfrm>
          <a:prstGeom prst="rect">
            <a:avLst/>
          </a:prstGeom>
        </p:spPr>
      </p:pic>
      <p:pic>
        <p:nvPicPr>
          <p:cNvPr id="11" name="Picture 10">
            <a:extLst>
              <a:ext uri="{FF2B5EF4-FFF2-40B4-BE49-F238E27FC236}">
                <a16:creationId xmlns:a16="http://schemas.microsoft.com/office/drawing/2014/main" id="{DEDEF161-5E6A-47B8-8A06-7296841D607D}"/>
              </a:ext>
            </a:extLst>
          </p:cNvPr>
          <p:cNvPicPr>
            <a:picLocks noChangeAspect="1"/>
          </p:cNvPicPr>
          <p:nvPr/>
        </p:nvPicPr>
        <p:blipFill>
          <a:blip r:embed="rId5"/>
          <a:stretch>
            <a:fillRect/>
          </a:stretch>
        </p:blipFill>
        <p:spPr>
          <a:xfrm>
            <a:off x="9143717" y="3807787"/>
            <a:ext cx="2590938" cy="2136227"/>
          </a:xfrm>
          <a:prstGeom prst="rect">
            <a:avLst/>
          </a:prstGeom>
        </p:spPr>
      </p:pic>
    </p:spTree>
    <p:extLst>
      <p:ext uri="{BB962C8B-B14F-4D97-AF65-F5344CB8AC3E}">
        <p14:creationId xmlns:p14="http://schemas.microsoft.com/office/powerpoint/2010/main" val="24247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7694" y="0"/>
            <a:ext cx="11749375" cy="1325563"/>
          </a:xfrm>
        </p:spPr>
        <p:txBody>
          <a:bodyPr>
            <a:normAutofit/>
          </a:bodyPr>
          <a:lstStyle/>
          <a:p>
            <a:r>
              <a:rPr lang="en-GB" dirty="0"/>
              <a:t>Focus on our people: Supporting SPOs - Improving capacity &amp; efficiency</a:t>
            </a: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37694" y="1268284"/>
            <a:ext cx="7500020" cy="4351338"/>
          </a:xfrm>
        </p:spPr>
        <p:txBody>
          <a:bodyPr>
            <a:noAutofit/>
          </a:bodyPr>
          <a:lstStyle/>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SPOs within sentence management and courts </a:t>
            </a:r>
            <a:r>
              <a:rPr lang="en-GB" sz="2000" dirty="0">
                <a:latin typeface="Arial" panose="020B0604020202020204" pitchFamily="34" charset="0"/>
                <a:cs typeface="Arial" panose="020B0604020202020204" pitchFamily="34" charset="0"/>
              </a:rPr>
              <a:t>have been the starting point for the Managerial Role Review</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t>Conversations have been held with staff to gain insights into the role – </a:t>
            </a:r>
            <a:r>
              <a:rPr lang="en-GB" sz="2000" b="1" dirty="0"/>
              <a:t>what works, what doesn’t and what needs to change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These conversations captured valuable insights which </a:t>
            </a:r>
            <a:r>
              <a:rPr lang="en-GB" sz="2000" b="1" dirty="0"/>
              <a:t>identified 40 recommendations</a:t>
            </a:r>
            <a:r>
              <a:rPr lang="en-GB" sz="2000" dirty="0"/>
              <a:t> as providing the best opportunities for reducing the workload of SPOs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Recommendations have been identified and approved which will aim to improve the capacity and efficiency of the SPO role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Read more about these areas of focus on the </a:t>
            </a:r>
            <a:r>
              <a:rPr lang="en-GB" sz="2000" dirty="0">
                <a:hlinkClick r:id="rId3"/>
              </a:rPr>
              <a:t>Probation Hub</a:t>
            </a:r>
            <a:endParaRPr lang="en-GB" sz="20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09299F-9F8E-47C0-86CE-F6F3F578C8E8}"/>
              </a:ext>
            </a:extLst>
          </p:cNvPr>
          <p:cNvPicPr>
            <a:picLocks noChangeAspect="1"/>
          </p:cNvPicPr>
          <p:nvPr/>
        </p:nvPicPr>
        <p:blipFill>
          <a:blip r:embed="rId4"/>
          <a:stretch>
            <a:fillRect/>
          </a:stretch>
        </p:blipFill>
        <p:spPr>
          <a:xfrm>
            <a:off x="8127391" y="1268284"/>
            <a:ext cx="3805513" cy="3202116"/>
          </a:xfrm>
          <a:prstGeom prst="rect">
            <a:avLst/>
          </a:prstGeom>
        </p:spPr>
      </p:pic>
    </p:spTree>
    <p:extLst>
      <p:ext uri="{BB962C8B-B14F-4D97-AF65-F5344CB8AC3E}">
        <p14:creationId xmlns:p14="http://schemas.microsoft.com/office/powerpoint/2010/main" val="110612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0" y="3380957"/>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13" name="Title 1">
            <a:extLst>
              <a:ext uri="{FF2B5EF4-FFF2-40B4-BE49-F238E27FC236}">
                <a16:creationId xmlns:a16="http://schemas.microsoft.com/office/drawing/2014/main" id="{D4406277-1A91-44EA-BAC1-7A91E9EFDCED}"/>
              </a:ext>
            </a:extLst>
          </p:cNvPr>
          <p:cNvSpPr txBox="1">
            <a:spLocks/>
          </p:cNvSpPr>
          <p:nvPr/>
        </p:nvSpPr>
        <p:spPr>
          <a:xfrm>
            <a:off x="439200" y="-20221"/>
            <a:ext cx="12042098"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Focus on our people: </a:t>
            </a:r>
            <a:r>
              <a:rPr lang="en-GB" dirty="0">
                <a:solidFill>
                  <a:srgbClr val="7030A0"/>
                </a:solidFill>
              </a:rPr>
              <a:t>Domestic Abuse Safety Officers (DASOs)</a:t>
            </a:r>
          </a:p>
        </p:txBody>
      </p:sp>
      <p:sp>
        <p:nvSpPr>
          <p:cNvPr id="14" name="Title 1">
            <a:extLst>
              <a:ext uri="{FF2B5EF4-FFF2-40B4-BE49-F238E27FC236}">
                <a16:creationId xmlns:a16="http://schemas.microsoft.com/office/drawing/2014/main" id="{ACDC2615-9D7A-4963-977D-678C26C31FFE}"/>
              </a:ext>
            </a:extLst>
          </p:cNvPr>
          <p:cNvSpPr txBox="1">
            <a:spLocks/>
          </p:cNvSpPr>
          <p:nvPr/>
        </p:nvSpPr>
        <p:spPr>
          <a:xfrm>
            <a:off x="272321" y="1514079"/>
            <a:ext cx="12042098"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br>
              <a:rPr lang="en-GB" sz="2800" dirty="0">
                <a:solidFill>
                  <a:srgbClr val="7030A0"/>
                </a:solidFill>
              </a:rPr>
            </a:br>
            <a:br>
              <a:rPr lang="en-GB" sz="2800" dirty="0">
                <a:solidFill>
                  <a:srgbClr val="7030A0"/>
                </a:solidFill>
              </a:rPr>
            </a:br>
            <a:endParaRPr lang="en-GB" sz="2800" dirty="0">
              <a:solidFill>
                <a:srgbClr val="7030A0"/>
              </a:solidFill>
            </a:endParaRPr>
          </a:p>
        </p:txBody>
      </p:sp>
      <p:sp>
        <p:nvSpPr>
          <p:cNvPr id="7" name="Rectangle 6">
            <a:extLst>
              <a:ext uri="{FF2B5EF4-FFF2-40B4-BE49-F238E27FC236}">
                <a16:creationId xmlns:a16="http://schemas.microsoft.com/office/drawing/2014/main" id="{3600B279-896D-42D4-A736-0382AE6331E1}"/>
              </a:ext>
            </a:extLst>
          </p:cNvPr>
          <p:cNvSpPr/>
          <p:nvPr/>
        </p:nvSpPr>
        <p:spPr>
          <a:xfrm>
            <a:off x="166879" y="1305342"/>
            <a:ext cx="11435508" cy="4801314"/>
          </a:xfrm>
          <a:prstGeom prst="rect">
            <a:avLst/>
          </a:prstGeom>
        </p:spPr>
        <p:txBody>
          <a:bodyPr wrap="square">
            <a:spAutoFit/>
          </a:bodyPr>
          <a:lstStyle/>
          <a:p>
            <a:pPr marL="285750" indent="-285750" fontAlgn="base">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role title of Partner Link Worker (PLW) has changed to </a:t>
            </a:r>
            <a:r>
              <a:rPr lang="en-GB" b="1" dirty="0">
                <a:solidFill>
                  <a:srgbClr val="000000"/>
                </a:solidFill>
                <a:latin typeface="Arial" panose="020B0604020202020204" pitchFamily="34" charset="0"/>
                <a:cs typeface="Arial" panose="020B0604020202020204" pitchFamily="34" charset="0"/>
              </a:rPr>
              <a:t>Domestic Abuse Safety Officer (DASO) to better reflect the work this vital role plays in supporting victims of domestic abuse.</a:t>
            </a:r>
            <a:r>
              <a:rPr lang="en-GB" dirty="0">
                <a:solidFill>
                  <a:srgbClr val="000000"/>
                </a:solidFill>
                <a:latin typeface="Arial" panose="020B0604020202020204" pitchFamily="34" charset="0"/>
                <a:cs typeface="Arial" panose="020B0604020202020204" pitchFamily="34" charset="0"/>
              </a:rPr>
              <a:t> </a:t>
            </a:r>
          </a:p>
          <a:p>
            <a:pPr fontAlgn="base"/>
            <a:r>
              <a:rPr lang="en-GB" b="1" dirty="0">
                <a:solidFill>
                  <a:srgbClr val="000000"/>
                </a:solidFill>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 </a:t>
            </a:r>
          </a:p>
          <a:p>
            <a:pPr marL="285750" indent="-285750" fontAlgn="base">
              <a:buFont typeface="Arial" panose="020B0604020202020204" pitchFamily="34" charset="0"/>
              <a:buChar char="•"/>
            </a:pPr>
            <a:r>
              <a:rPr lang="en-GB" b="1" dirty="0">
                <a:solidFill>
                  <a:srgbClr val="000000"/>
                </a:solidFill>
                <a:latin typeface="Arial" panose="020B0604020202020204" pitchFamily="34" charset="0"/>
                <a:cs typeface="Arial" panose="020B0604020202020204" pitchFamily="34" charset="0"/>
              </a:rPr>
              <a:t>DASOs play a specific yet essential role within regional interventions teams</a:t>
            </a:r>
            <a:r>
              <a:rPr lang="en-GB" dirty="0">
                <a:solidFill>
                  <a:srgbClr val="000000"/>
                </a:solidFill>
                <a:latin typeface="Arial" panose="020B0604020202020204" pitchFamily="34" charset="0"/>
                <a:cs typeface="Arial" panose="020B0604020202020204" pitchFamily="34" charset="0"/>
              </a:rPr>
              <a:t>, working with victims of men who are participating in the Building Better Relationship (BBR) accredited programme. BBR targets men who have committed a domestic abuse offence against an intimate partner.  </a:t>
            </a:r>
          </a:p>
          <a:p>
            <a:pPr fontAlgn="base"/>
            <a:r>
              <a:rPr lang="en-GB" dirty="0">
                <a:solidFill>
                  <a:srgbClr val="000000"/>
                </a:solidFill>
                <a:latin typeface="Arial" panose="020B0604020202020204" pitchFamily="34" charset="0"/>
                <a:cs typeface="Arial" panose="020B0604020202020204" pitchFamily="34" charset="0"/>
              </a:rPr>
              <a:t>  </a:t>
            </a:r>
          </a:p>
          <a:p>
            <a:pPr marL="285750" indent="-285750" fontAlgn="base">
              <a:buFont typeface="Arial" panose="020B0604020202020204" pitchFamily="34" charset="0"/>
              <a:buChar char="•"/>
            </a:pPr>
            <a:r>
              <a:rPr lang="en-GB" b="1" dirty="0">
                <a:solidFill>
                  <a:srgbClr val="000000"/>
                </a:solidFill>
                <a:latin typeface="Arial" panose="020B0604020202020204" pitchFamily="34" charset="0"/>
                <a:cs typeface="Arial" panose="020B0604020202020204" pitchFamily="34" charset="0"/>
              </a:rPr>
              <a:t>DASOs provide information, advice and signposting to services </a:t>
            </a:r>
            <a:r>
              <a:rPr lang="en-GB" dirty="0">
                <a:solidFill>
                  <a:srgbClr val="000000"/>
                </a:solidFill>
                <a:latin typeface="Arial" panose="020B0604020202020204" pitchFamily="34" charset="0"/>
                <a:cs typeface="Arial" panose="020B0604020202020204" pitchFamily="34" charset="0"/>
              </a:rPr>
              <a:t>that can support victims of domestic abuse and work with various external agencies and stakeholders. </a:t>
            </a:r>
          </a:p>
          <a:p>
            <a:pPr marL="285750" indent="-285750" fontAlgn="base">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DASO team felt that the title </a:t>
            </a:r>
            <a:r>
              <a:rPr lang="en-GB" b="1" dirty="0">
                <a:solidFill>
                  <a:srgbClr val="000000"/>
                </a:solidFill>
                <a:latin typeface="Arial" panose="020B0604020202020204" pitchFamily="34" charset="0"/>
                <a:cs typeface="Arial" panose="020B0604020202020204" pitchFamily="34" charset="0"/>
              </a:rPr>
              <a:t>Partner Link Worker did not accurately represent the support role</a:t>
            </a:r>
            <a:r>
              <a:rPr lang="en-GB" dirty="0">
                <a:solidFill>
                  <a:srgbClr val="000000"/>
                </a:solidFill>
                <a:latin typeface="Arial" panose="020B0604020202020204" pitchFamily="34" charset="0"/>
                <a:cs typeface="Arial" panose="020B0604020202020204" pitchFamily="34" charset="0"/>
              </a:rPr>
              <a:t> they offer to victims of domestic abuse.</a:t>
            </a:r>
          </a:p>
          <a:p>
            <a:pPr marL="285750" indent="-285750" fontAlgn="base">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name change has been </a:t>
            </a:r>
            <a:r>
              <a:rPr lang="en-GB" b="1" dirty="0">
                <a:solidFill>
                  <a:srgbClr val="000000"/>
                </a:solidFill>
                <a:latin typeface="Arial" panose="020B0604020202020204" pitchFamily="34" charset="0"/>
                <a:cs typeface="Arial" panose="020B0604020202020204" pitchFamily="34" charset="0"/>
              </a:rPr>
              <a:t>approved via the JES Management Group.</a:t>
            </a:r>
          </a:p>
          <a:p>
            <a:pPr marL="285750" indent="-285750" fontAlgn="base">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b="1" i="0" dirty="0">
                <a:solidFill>
                  <a:srgbClr val="000000"/>
                </a:solidFill>
                <a:effectLst/>
                <a:latin typeface="Arial" panose="020B0604020202020204" pitchFamily="34" charset="0"/>
                <a:cs typeface="Arial" panose="020B0604020202020204" pitchFamily="34" charset="0"/>
              </a:rPr>
              <a:t>Updates to manuals, training and CPD are in progress </a:t>
            </a:r>
            <a:r>
              <a:rPr lang="en-GB" b="0" i="0" dirty="0">
                <a:solidFill>
                  <a:srgbClr val="000000"/>
                </a:solidFill>
                <a:effectLst/>
                <a:latin typeface="Arial" panose="020B0604020202020204" pitchFamily="34" charset="0"/>
                <a:cs typeface="Arial" panose="020B0604020202020204" pitchFamily="34" charset="0"/>
              </a:rPr>
              <a:t>and </a:t>
            </a:r>
            <a:r>
              <a:rPr lang="en-GB" b="1" i="0" dirty="0">
                <a:solidFill>
                  <a:srgbClr val="000000"/>
                </a:solidFill>
                <a:effectLst/>
                <a:latin typeface="Arial" panose="020B0604020202020204" pitchFamily="34" charset="0"/>
                <a:cs typeface="Arial" panose="020B0604020202020204" pitchFamily="34" charset="0"/>
              </a:rPr>
              <a:t>regions will be supported with further comms to share with their stakeholders</a:t>
            </a:r>
            <a:r>
              <a:rPr lang="en-GB" b="0" i="0" dirty="0">
                <a:solidFill>
                  <a:srgbClr val="000000"/>
                </a:solidFill>
                <a:effectLst/>
                <a:latin typeface="Arial" panose="020B0604020202020204" pitchFamily="34" charset="0"/>
                <a:cs typeface="Arial" panose="020B0604020202020204" pitchFamily="34" charset="0"/>
              </a:rPr>
              <a:t> about the rationale for the name change.</a:t>
            </a:r>
          </a:p>
        </p:txBody>
      </p:sp>
    </p:spTree>
    <p:extLst>
      <p:ext uri="{BB962C8B-B14F-4D97-AF65-F5344CB8AC3E}">
        <p14:creationId xmlns:p14="http://schemas.microsoft.com/office/powerpoint/2010/main" val="102138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89FCC7-7CFE-47EF-ABD1-49C592C85454}"/>
              </a:ext>
            </a:extLst>
          </p:cNvPr>
          <p:cNvSpPr>
            <a:spLocks noGrp="1"/>
          </p:cNvSpPr>
          <p:nvPr>
            <p:ph type="title"/>
          </p:nvPr>
        </p:nvSpPr>
        <p:spPr>
          <a:xfrm>
            <a:off x="466034" y="381383"/>
            <a:ext cx="10743406" cy="630470"/>
          </a:xfrm>
        </p:spPr>
        <p:txBody>
          <a:bodyPr/>
          <a:lstStyle/>
          <a:p>
            <a:r>
              <a:rPr lang="en-GB" dirty="0"/>
              <a:t>Team discussion </a:t>
            </a:r>
          </a:p>
        </p:txBody>
      </p:sp>
      <p:graphicFrame>
        <p:nvGraphicFramePr>
          <p:cNvPr id="9" name="Diagram 8">
            <a:extLst>
              <a:ext uri="{FF2B5EF4-FFF2-40B4-BE49-F238E27FC236}">
                <a16:creationId xmlns:a16="http://schemas.microsoft.com/office/drawing/2014/main" id="{31DB1AF5-8715-4825-A8E2-AF7832399F86}"/>
              </a:ext>
            </a:extLst>
          </p:cNvPr>
          <p:cNvGraphicFramePr/>
          <p:nvPr>
            <p:extLst>
              <p:ext uri="{D42A27DB-BD31-4B8C-83A1-F6EECF244321}">
                <p14:modId xmlns:p14="http://schemas.microsoft.com/office/powerpoint/2010/main" val="1068980724"/>
              </p:ext>
            </p:extLst>
          </p:nvPr>
        </p:nvGraphicFramePr>
        <p:xfrm>
          <a:off x="222421" y="1476375"/>
          <a:ext cx="11784521" cy="450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17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0DD8B9-5B7C-4504-9814-C2D72328FFF0}"/>
              </a:ext>
            </a:extLst>
          </p:cNvPr>
          <p:cNvSpPr>
            <a:spLocks noGrp="1"/>
          </p:cNvSpPr>
          <p:nvPr>
            <p:ph type="title"/>
          </p:nvPr>
        </p:nvSpPr>
        <p:spPr>
          <a:xfrm>
            <a:off x="2988243" y="1240929"/>
            <a:ext cx="10743406" cy="630470"/>
          </a:xfrm>
        </p:spPr>
        <p:txBody>
          <a:bodyPr/>
          <a:lstStyle/>
          <a:p>
            <a:r>
              <a:rPr lang="en-GB" dirty="0"/>
              <a:t>Your thoughts, questions and feedback </a:t>
            </a:r>
          </a:p>
        </p:txBody>
      </p:sp>
      <p:sp>
        <p:nvSpPr>
          <p:cNvPr id="7" name="Rectangle 6">
            <a:extLst>
              <a:ext uri="{FF2B5EF4-FFF2-40B4-BE49-F238E27FC236}">
                <a16:creationId xmlns:a16="http://schemas.microsoft.com/office/drawing/2014/main" id="{F3F97441-A26C-4C73-8D92-475114C90852}"/>
              </a:ext>
            </a:extLst>
          </p:cNvPr>
          <p:cNvSpPr/>
          <p:nvPr/>
        </p:nvSpPr>
        <p:spPr>
          <a:xfrm>
            <a:off x="646193" y="1871399"/>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account</a:t>
            </a:r>
            <a:r>
              <a:rPr lang="en-GB" sz="20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AB7BD6A-B6D4-439F-941F-FD95498CB6D9}"/>
              </a:ext>
            </a:extLst>
          </p:cNvPr>
          <p:cNvSpPr txBox="1"/>
          <p:nvPr/>
        </p:nvSpPr>
        <p:spPr>
          <a:xfrm>
            <a:off x="2685142" y="3016832"/>
            <a:ext cx="7924801" cy="1569660"/>
          </a:xfrm>
          <a:prstGeom prst="rect">
            <a:avLst/>
          </a:prstGeom>
          <a:noFill/>
        </p:spPr>
        <p:txBody>
          <a:bodyPr wrap="square" rtlCol="0">
            <a:spAutoFit/>
          </a:bodyPr>
          <a:lstStyle/>
          <a:p>
            <a:r>
              <a:rPr lang="en-GB" sz="9600" b="1" dirty="0">
                <a:solidFill>
                  <a:schemeClr val="accent1"/>
                </a:solidFill>
              </a:rPr>
              <a:t>Thank You</a:t>
            </a:r>
          </a:p>
        </p:txBody>
      </p:sp>
    </p:spTree>
    <p:extLst>
      <p:ext uri="{BB962C8B-B14F-4D97-AF65-F5344CB8AC3E}">
        <p14:creationId xmlns:p14="http://schemas.microsoft.com/office/powerpoint/2010/main" val="131943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Our team’s opportunity to talk </a:t>
            </a:r>
          </a:p>
        </p:txBody>
      </p:sp>
      <p:sp>
        <p:nvSpPr>
          <p:cNvPr id="9" name="Speech Bubble: Oval 8">
            <a:extLst>
              <a:ext uri="{FF2B5EF4-FFF2-40B4-BE49-F238E27FC236}">
                <a16:creationId xmlns:a16="http://schemas.microsoft.com/office/drawing/2014/main" id="{2805F0BD-5824-43E9-9AD9-DD76ACFF6D6A}"/>
              </a:ext>
            </a:extLst>
          </p:cNvPr>
          <p:cNvSpPr/>
          <p:nvPr/>
        </p:nvSpPr>
        <p:spPr>
          <a:xfrm>
            <a:off x="408748" y="1262743"/>
            <a:ext cx="3015343" cy="2797629"/>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celebrate our team and our successes</a:t>
            </a:r>
          </a:p>
        </p:txBody>
      </p:sp>
      <p:sp>
        <p:nvSpPr>
          <p:cNvPr id="10" name="Speech Bubble: Oval 9">
            <a:extLst>
              <a:ext uri="{FF2B5EF4-FFF2-40B4-BE49-F238E27FC236}">
                <a16:creationId xmlns:a16="http://schemas.microsoft.com/office/drawing/2014/main" id="{EDB125DE-E74A-41D8-A135-ECD3AC1FAD50}"/>
              </a:ext>
            </a:extLst>
          </p:cNvPr>
          <p:cNvSpPr/>
          <p:nvPr/>
        </p:nvSpPr>
        <p:spPr>
          <a:xfrm>
            <a:off x="5916919" y="468086"/>
            <a:ext cx="3015343" cy="2797629"/>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discuss how change might impact our team</a:t>
            </a:r>
          </a:p>
        </p:txBody>
      </p:sp>
      <p:sp>
        <p:nvSpPr>
          <p:cNvPr id="11" name="Speech Bubble: Oval 10">
            <a:extLst>
              <a:ext uri="{FF2B5EF4-FFF2-40B4-BE49-F238E27FC236}">
                <a16:creationId xmlns:a16="http://schemas.microsoft.com/office/drawing/2014/main" id="{EBFE7A03-BFDA-4075-8F55-9DFFDB340A22}"/>
              </a:ext>
            </a:extLst>
          </p:cNvPr>
          <p:cNvSpPr/>
          <p:nvPr/>
        </p:nvSpPr>
        <p:spPr>
          <a:xfrm>
            <a:off x="3211285" y="3265715"/>
            <a:ext cx="3015343" cy="2797629"/>
          </a:xfrm>
          <a:prstGeom prst="wedgeEllipseCallou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We’re aware of and informed about change</a:t>
            </a:r>
          </a:p>
        </p:txBody>
      </p:sp>
      <p:sp>
        <p:nvSpPr>
          <p:cNvPr id="12" name="Speech Bubble: Oval 11">
            <a:extLst>
              <a:ext uri="{FF2B5EF4-FFF2-40B4-BE49-F238E27FC236}">
                <a16:creationId xmlns:a16="http://schemas.microsoft.com/office/drawing/2014/main" id="{3E0CA102-778E-4029-B107-BEA13DD65614}"/>
              </a:ext>
            </a:extLst>
          </p:cNvPr>
          <p:cNvSpPr/>
          <p:nvPr/>
        </p:nvSpPr>
        <p:spPr>
          <a:xfrm>
            <a:off x="8719456" y="2427514"/>
            <a:ext cx="3015343" cy="2797629"/>
          </a:xfrm>
          <a:prstGeom prst="wedgeEllipseCallou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agree our team’s big deliverables</a:t>
            </a:r>
          </a:p>
        </p:txBody>
      </p:sp>
    </p:spTree>
    <p:extLst>
      <p:ext uri="{BB962C8B-B14F-4D97-AF65-F5344CB8AC3E}">
        <p14:creationId xmlns:p14="http://schemas.microsoft.com/office/powerpoint/2010/main" val="86335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33709" y="-184783"/>
            <a:ext cx="11306750" cy="1325563"/>
          </a:xfrm>
        </p:spPr>
        <p:txBody>
          <a:bodyPr/>
          <a:lstStyle/>
          <a:p>
            <a:r>
              <a:rPr lang="en-GB" dirty="0"/>
              <a:t>Today’s conversation</a:t>
            </a:r>
          </a:p>
        </p:txBody>
      </p:sp>
      <p:sp>
        <p:nvSpPr>
          <p:cNvPr id="4" name="Rectangle 3">
            <a:extLst>
              <a:ext uri="{FF2B5EF4-FFF2-40B4-BE49-F238E27FC236}">
                <a16:creationId xmlns:a16="http://schemas.microsoft.com/office/drawing/2014/main" id="{337F7616-3966-4F69-A682-E43CA0285C05}"/>
              </a:ext>
            </a:extLst>
          </p:cNvPr>
          <p:cNvSpPr/>
          <p:nvPr/>
        </p:nvSpPr>
        <p:spPr>
          <a:xfrm>
            <a:off x="446048" y="950345"/>
            <a:ext cx="4082409" cy="6124754"/>
          </a:xfrm>
          <a:prstGeom prst="rect">
            <a:avLst/>
          </a:prstGeom>
        </p:spPr>
        <p:txBody>
          <a:bodyPr wrap="square">
            <a:spAutoFit/>
          </a:bodyPr>
          <a:lstStyle/>
          <a:p>
            <a:endParaRPr lang="en-GB" dirty="0"/>
          </a:p>
          <a:p>
            <a:pPr marL="342900" indent="-342900">
              <a:buFont typeface="Arial" panose="020B0604020202020204" pitchFamily="34" charset="0"/>
              <a:buChar char="•"/>
            </a:pPr>
            <a:r>
              <a:rPr lang="en-GB" sz="1600" dirty="0"/>
              <a:t>Understanding the changes</a:t>
            </a:r>
          </a:p>
          <a:p>
            <a:pPr marL="342900" indent="-342900">
              <a:buFont typeface="Wingdings" panose="05000000000000000000" pitchFamily="2" charset="2"/>
              <a:buChar char="Ø"/>
            </a:pPr>
            <a:r>
              <a:rPr lang="en-GB" sz="1600" dirty="0"/>
              <a:t>Overview: Further info</a:t>
            </a:r>
          </a:p>
          <a:p>
            <a:pPr marL="342900" indent="-342900">
              <a:buFont typeface="Wingdings" panose="05000000000000000000" pitchFamily="2" charset="2"/>
              <a:buChar char="Ø"/>
            </a:pPr>
            <a:r>
              <a:rPr lang="en-GB" sz="1600" dirty="0"/>
              <a:t>In focus: The Change Map</a:t>
            </a:r>
          </a:p>
          <a:p>
            <a:pPr marL="342900" indent="-342900">
              <a:buFont typeface="Wingdings" panose="05000000000000000000" pitchFamily="2" charset="2"/>
              <a:buChar char="Ø"/>
            </a:pPr>
            <a:r>
              <a:rPr lang="en-GB" sz="1600" dirty="0">
                <a:highlight>
                  <a:srgbClr val="FFFF00"/>
                </a:highlight>
              </a:rPr>
              <a:t>Our changes (Region/Team to update)</a:t>
            </a:r>
          </a:p>
          <a:p>
            <a:pPr marL="342900" indent="-342900">
              <a:buFont typeface="Wingdings" panose="05000000000000000000" pitchFamily="2" charset="2"/>
              <a:buChar char="Ø"/>
            </a:pPr>
            <a:endParaRPr lang="en-GB" sz="1600" dirty="0">
              <a:highlight>
                <a:srgbClr val="FFFF00"/>
              </a:highlight>
            </a:endParaRPr>
          </a:p>
          <a:p>
            <a:pPr marL="342900" indent="-342900">
              <a:buFont typeface="Arial" panose="020B0604020202020204" pitchFamily="34" charset="0"/>
              <a:buChar char="•"/>
            </a:pPr>
            <a:r>
              <a:rPr lang="en-GB" sz="1600" dirty="0"/>
              <a:t>Prioritising Probation </a:t>
            </a:r>
            <a:r>
              <a:rPr lang="en-GB" sz="1600" dirty="0">
                <a:solidFill>
                  <a:srgbClr val="7030A0"/>
                </a:solidFill>
              </a:rPr>
              <a:t>UPDATE</a:t>
            </a:r>
            <a:endParaRPr lang="en-GB" sz="1600" dirty="0">
              <a:solidFill>
                <a:srgbClr val="7030A0"/>
              </a:solidFill>
              <a:highlight>
                <a:srgbClr val="FFFF00"/>
              </a:highlight>
            </a:endParaRPr>
          </a:p>
          <a:p>
            <a:pPr marL="342900" indent="-342900">
              <a:buFont typeface="Wingdings" panose="05000000000000000000" pitchFamily="2" charset="2"/>
              <a:buChar char="Ø"/>
            </a:pPr>
            <a:r>
              <a:rPr lang="en-GB" sz="1600" dirty="0"/>
              <a:t>Part time admin roles for family &amp; friends</a:t>
            </a:r>
            <a:endParaRPr lang="en-GB" sz="1600" dirty="0">
              <a:solidFill>
                <a:srgbClr val="7030A0"/>
              </a:solidFill>
            </a:endParaRP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Awareness Briefings </a:t>
            </a:r>
          </a:p>
          <a:p>
            <a:pPr marL="342900" indent="-342900">
              <a:buFont typeface="Wingdings" panose="05000000000000000000" pitchFamily="2" charset="2"/>
              <a:buChar char="Ø"/>
            </a:pPr>
            <a:r>
              <a:rPr lang="en-US" sz="1600" dirty="0"/>
              <a:t>Alcohol Monitoring on </a:t>
            </a:r>
            <a:r>
              <a:rPr lang="en-GB" sz="1600" dirty="0"/>
              <a:t>licence</a:t>
            </a:r>
          </a:p>
          <a:p>
            <a:pPr marL="342900" indent="-342900">
              <a:buFont typeface="Wingdings" panose="05000000000000000000" pitchFamily="2" charset="2"/>
              <a:buChar char="Ø"/>
            </a:pPr>
            <a:r>
              <a:rPr lang="en-GB" sz="1600" dirty="0"/>
              <a:t>Police, Crime, Sentencing and Courts (PCSC) Act and Probation</a:t>
            </a:r>
          </a:p>
          <a:p>
            <a:endParaRPr lang="en-GB" sz="1600" dirty="0"/>
          </a:p>
          <a:p>
            <a:pPr marL="342900" indent="-342900">
              <a:buFont typeface="Arial" panose="020B0604020202020204" pitchFamily="34" charset="0"/>
              <a:buChar char="•"/>
            </a:pPr>
            <a:r>
              <a:rPr lang="en-GB" sz="1600" dirty="0"/>
              <a:t>PCSC Act - Electronic Monitoring changes</a:t>
            </a:r>
          </a:p>
          <a:p>
            <a:pPr marL="342900" indent="-342900">
              <a:buFont typeface="Arial" panose="020B0604020202020204" pitchFamily="34" charset="0"/>
              <a:buChar char="•"/>
            </a:pPr>
            <a:r>
              <a:rPr lang="en-GB" sz="1600"/>
              <a:t>PCSC Act </a:t>
            </a:r>
            <a:r>
              <a:rPr lang="en-GB" sz="1600" dirty="0"/>
              <a:t>– Senior Attendance Centre changes</a:t>
            </a:r>
          </a:p>
          <a:p>
            <a:pPr marL="342900" indent="-342900">
              <a:buFont typeface="Arial" panose="020B0604020202020204" pitchFamily="34" charset="0"/>
              <a:buChar char="•"/>
            </a:pPr>
            <a:r>
              <a:rPr lang="en-GB" sz="1600" dirty="0"/>
              <a:t>New Toolkits available </a:t>
            </a:r>
            <a:r>
              <a:rPr lang="en-GB" sz="1600" dirty="0">
                <a:solidFill>
                  <a:srgbClr val="7030A0"/>
                </a:solidFill>
              </a:rPr>
              <a:t>REMINDER</a:t>
            </a:r>
          </a:p>
          <a:p>
            <a:pPr marL="342900" indent="-342900">
              <a:buFont typeface="Arial" panose="020B0604020202020204" pitchFamily="34" charset="0"/>
              <a:buChar char="•"/>
            </a:pPr>
            <a:r>
              <a:rPr lang="en-GB" sz="1600" dirty="0"/>
              <a:t>New Pre-Intervention tool launched</a:t>
            </a:r>
          </a:p>
          <a:p>
            <a:endParaRPr lang="en-GB" dirty="0">
              <a:solidFill>
                <a:srgbClr val="FF0000"/>
              </a:solidFill>
            </a:endParaRPr>
          </a:p>
          <a:p>
            <a:pPr marL="342900" indent="-342900">
              <a:buFont typeface="Wingdings" panose="05000000000000000000" pitchFamily="2" charset="2"/>
              <a:buChar char="Ø"/>
            </a:pPr>
            <a:endParaRPr lang="en-GB" dirty="0"/>
          </a:p>
          <a:p>
            <a:endParaRPr lang="en-GB" dirty="0"/>
          </a:p>
        </p:txBody>
      </p:sp>
      <p:pic>
        <p:nvPicPr>
          <p:cNvPr id="5" name="Picture 4" descr="A picture containing person, indoor&#10;&#10;Description automatically generated">
            <a:extLst>
              <a:ext uri="{FF2B5EF4-FFF2-40B4-BE49-F238E27FC236}">
                <a16:creationId xmlns:a16="http://schemas.microsoft.com/office/drawing/2014/main" id="{FC372452-2BF2-43B2-8885-C1D041AD11B6}"/>
              </a:ext>
            </a:extLst>
          </p:cNvPr>
          <p:cNvPicPr>
            <a:picLocks noChangeAspect="1"/>
          </p:cNvPicPr>
          <p:nvPr/>
        </p:nvPicPr>
        <p:blipFill>
          <a:blip r:embed="rId3"/>
          <a:stretch>
            <a:fillRect/>
          </a:stretch>
        </p:blipFill>
        <p:spPr>
          <a:xfrm>
            <a:off x="4645579" y="950345"/>
            <a:ext cx="1986442" cy="4867314"/>
          </a:xfrm>
          <a:prstGeom prst="rect">
            <a:avLst/>
          </a:prstGeom>
        </p:spPr>
      </p:pic>
      <p:sp>
        <p:nvSpPr>
          <p:cNvPr id="3" name="Rectangle 2">
            <a:extLst>
              <a:ext uri="{FF2B5EF4-FFF2-40B4-BE49-F238E27FC236}">
                <a16:creationId xmlns:a16="http://schemas.microsoft.com/office/drawing/2014/main" id="{51298A2F-1474-45CB-A1C3-FB14B2CE435E}"/>
              </a:ext>
            </a:extLst>
          </p:cNvPr>
          <p:cNvSpPr/>
          <p:nvPr/>
        </p:nvSpPr>
        <p:spPr>
          <a:xfrm>
            <a:off x="6894286" y="836180"/>
            <a:ext cx="5210749" cy="3785652"/>
          </a:xfrm>
          <a:prstGeom prst="rect">
            <a:avLst/>
          </a:prstGeom>
        </p:spPr>
        <p:txBody>
          <a:bodyPr wrap="square">
            <a:spAutoFit/>
          </a:bodyPr>
          <a:lstStyle/>
          <a:p>
            <a:pPr marL="342900" indent="-342900">
              <a:buFont typeface="Arial" panose="020B0604020202020204" pitchFamily="34" charset="0"/>
              <a:buChar char="•"/>
            </a:pPr>
            <a:r>
              <a:rPr lang="en-GB" sz="1600" dirty="0"/>
              <a:t>Pay </a:t>
            </a:r>
            <a:r>
              <a:rPr lang="en-GB" sz="1600" dirty="0">
                <a:solidFill>
                  <a:srgbClr val="7030A0"/>
                </a:solidFill>
              </a:rPr>
              <a:t>UPDATE</a:t>
            </a:r>
          </a:p>
          <a:p>
            <a:pPr marL="342900" indent="-342900">
              <a:buFont typeface="Arial" panose="020B0604020202020204" pitchFamily="34" charset="0"/>
              <a:buChar char="•"/>
            </a:pPr>
            <a:r>
              <a:rPr lang="en-GB" sz="1600" dirty="0"/>
              <a:t>Competency Based Framework (CBF), Reflective Practice and Performance Management explained </a:t>
            </a:r>
            <a:r>
              <a:rPr lang="en-GB" sz="1600" dirty="0">
                <a:solidFill>
                  <a:srgbClr val="7030A0"/>
                </a:solidFill>
              </a:rPr>
              <a:t>REMINDER</a:t>
            </a:r>
            <a:endParaRPr lang="en-GB" sz="1600" dirty="0"/>
          </a:p>
          <a:p>
            <a:pPr marL="342900" indent="-342900">
              <a:buFont typeface="Arial" panose="020B0604020202020204" pitchFamily="34" charset="0"/>
              <a:buChar char="•"/>
            </a:pPr>
            <a:r>
              <a:rPr lang="en-GB" sz="1600" dirty="0"/>
              <a:t>CBF ‘to do’ list for line managers </a:t>
            </a:r>
            <a:r>
              <a:rPr lang="en-GB" sz="1600" dirty="0">
                <a:solidFill>
                  <a:srgbClr val="7030A0"/>
                </a:solidFill>
              </a:rPr>
              <a:t>REMINDER</a:t>
            </a:r>
          </a:p>
          <a:p>
            <a:pPr marL="342900" indent="-342900">
              <a:buFont typeface="Arial" panose="020B0604020202020204" pitchFamily="34" charset="0"/>
              <a:buChar char="•"/>
            </a:pPr>
            <a:r>
              <a:rPr lang="en-GB" sz="1600" dirty="0"/>
              <a:t>The next </a:t>
            </a:r>
            <a:r>
              <a:rPr lang="en-GB" sz="1600" dirty="0" err="1"/>
              <a:t>PQiP</a:t>
            </a:r>
            <a:r>
              <a:rPr lang="en-GB" sz="1600" dirty="0"/>
              <a:t> internal recruitment campaign </a:t>
            </a:r>
            <a:r>
              <a:rPr lang="en-GB" sz="1600" dirty="0">
                <a:solidFill>
                  <a:srgbClr val="7030A0"/>
                </a:solidFill>
              </a:rPr>
              <a:t>REMINDER</a:t>
            </a:r>
          </a:p>
          <a:p>
            <a:pPr marL="285750" indent="-285750" fontAlgn="base">
              <a:buFont typeface="Arial" panose="020B0604020202020204" pitchFamily="34" charset="0"/>
              <a:buChar char="•"/>
            </a:pPr>
            <a:endParaRPr lang="en-GB" sz="1600" dirty="0">
              <a:solidFill>
                <a:srgbClr val="7030A0"/>
              </a:solidFill>
            </a:endParaRPr>
          </a:p>
          <a:p>
            <a:pPr marL="285750" indent="-285750" fontAlgn="base">
              <a:buFont typeface="Arial" panose="020B0604020202020204" pitchFamily="34" charset="0"/>
              <a:buChar char="•"/>
            </a:pPr>
            <a:r>
              <a:rPr lang="en-GB" sz="1600" dirty="0"/>
              <a:t>Focus on our people</a:t>
            </a:r>
            <a:endParaRPr lang="en-GB" sz="1600" dirty="0">
              <a:solidFill>
                <a:srgbClr val="7030A0"/>
              </a:solidFill>
            </a:endParaRPr>
          </a:p>
          <a:p>
            <a:pPr marL="285750" indent="-285750" fontAlgn="base">
              <a:buFont typeface="Wingdings" panose="05000000000000000000" pitchFamily="2" charset="2"/>
              <a:buChar char="Ø"/>
            </a:pPr>
            <a:r>
              <a:rPr lang="en-GB" sz="1600" dirty="0"/>
              <a:t>Increasing the focus on Recruitment &amp; Retention</a:t>
            </a:r>
          </a:p>
          <a:p>
            <a:pPr marL="285750" indent="-285750" fontAlgn="base">
              <a:buFont typeface="Wingdings" panose="05000000000000000000" pitchFamily="2" charset="2"/>
              <a:buChar char="Ø"/>
            </a:pPr>
            <a:r>
              <a:rPr lang="en-GB" sz="1600" dirty="0"/>
              <a:t>Equality, Diversity, Inclusion &amp; Belonging (EDIB) Strategy Update</a:t>
            </a:r>
          </a:p>
          <a:p>
            <a:pPr marL="285750" indent="-285750" fontAlgn="base">
              <a:buFont typeface="Wingdings" panose="05000000000000000000" pitchFamily="2" charset="2"/>
              <a:buChar char="Ø"/>
            </a:pPr>
            <a:r>
              <a:rPr lang="en-GB" sz="1600" dirty="0"/>
              <a:t>Supporting SPOs: Improving capacity &amp; efficiency</a:t>
            </a:r>
          </a:p>
          <a:p>
            <a:pPr marL="285750" indent="-285750" fontAlgn="base">
              <a:buFont typeface="Wingdings" panose="05000000000000000000" pitchFamily="2" charset="2"/>
              <a:buChar char="Ø"/>
            </a:pPr>
            <a:r>
              <a:rPr lang="en-GB" sz="1600" dirty="0">
                <a:solidFill>
                  <a:srgbClr val="000000"/>
                </a:solidFill>
                <a:cs typeface="Arial" panose="020B0604020202020204" pitchFamily="34" charset="0"/>
              </a:rPr>
              <a:t>Name change: Partner Link Worker (PLW) to Domestic Abuse Safety Officer</a:t>
            </a:r>
            <a:endParaRPr lang="en-GB" sz="1600" dirty="0"/>
          </a:p>
        </p:txBody>
      </p:sp>
    </p:spTree>
    <p:extLst>
      <p:ext uri="{BB962C8B-B14F-4D97-AF65-F5344CB8AC3E}">
        <p14:creationId xmlns:p14="http://schemas.microsoft.com/office/powerpoint/2010/main" val="309792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488264-F210-4609-AE80-EADE8D7FAC14}"/>
              </a:ext>
            </a:extLst>
          </p:cNvPr>
          <p:cNvSpPr>
            <a:spLocks noGrp="1"/>
          </p:cNvSpPr>
          <p:nvPr>
            <p:ph type="title"/>
          </p:nvPr>
        </p:nvSpPr>
        <p:spPr>
          <a:xfrm>
            <a:off x="349247" y="321004"/>
            <a:ext cx="11045600" cy="630470"/>
          </a:xfrm>
        </p:spPr>
        <p:txBody>
          <a:bodyPr>
            <a:normAutofit/>
          </a:bodyPr>
          <a:lstStyle/>
          <a:p>
            <a:pPr>
              <a:spcAft>
                <a:spcPts val="0"/>
              </a:spcAft>
            </a:pPr>
            <a:r>
              <a:rPr lang="en-GB" dirty="0">
                <a:ea typeface="Calibri" panose="020F0502020204030204" pitchFamily="34" charset="0"/>
              </a:rPr>
              <a:t>Understanding and communicating changes</a:t>
            </a:r>
            <a:endParaRPr lang="en-GB" sz="2000"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3EE42CB4-3425-4C6E-967D-D1E2DA71C243}"/>
              </a:ext>
            </a:extLst>
          </p:cNvPr>
          <p:cNvPicPr>
            <a:picLocks noChangeAspect="1"/>
          </p:cNvPicPr>
          <p:nvPr/>
        </p:nvPicPr>
        <p:blipFill>
          <a:blip r:embed="rId2"/>
          <a:stretch>
            <a:fillRect/>
          </a:stretch>
        </p:blipFill>
        <p:spPr>
          <a:xfrm>
            <a:off x="7706835" y="951474"/>
            <a:ext cx="4135918" cy="2316114"/>
          </a:xfrm>
          <a:prstGeom prst="rect">
            <a:avLst/>
          </a:prstGeom>
          <a:effectLst>
            <a:outerShdw blurRad="127000" dist="127000" dir="2700000" algn="tl" rotWithShape="0">
              <a:prstClr val="black">
                <a:alpha val="40000"/>
              </a:prstClr>
            </a:outerShdw>
          </a:effectLst>
        </p:spPr>
      </p:pic>
      <p:sp>
        <p:nvSpPr>
          <p:cNvPr id="2" name="Rectangle 1">
            <a:extLst>
              <a:ext uri="{FF2B5EF4-FFF2-40B4-BE49-F238E27FC236}">
                <a16:creationId xmlns:a16="http://schemas.microsoft.com/office/drawing/2014/main" id="{21903D98-E7F7-4950-B8F3-2872849B50E6}"/>
              </a:ext>
            </a:extLst>
          </p:cNvPr>
          <p:cNvSpPr/>
          <p:nvPr/>
        </p:nvSpPr>
        <p:spPr>
          <a:xfrm>
            <a:off x="172722" y="997565"/>
            <a:ext cx="7360192" cy="5509200"/>
          </a:xfrm>
          <a:prstGeom prst="rect">
            <a:avLst/>
          </a:prstGeom>
        </p:spPr>
        <p:txBody>
          <a:bodyPr wrap="square">
            <a:spAutoFit/>
          </a:bodyPr>
          <a:lstStyle/>
          <a:p>
            <a:pPr>
              <a:spcAft>
                <a:spcPts val="0"/>
              </a:spcAft>
            </a:pPr>
            <a:r>
              <a:rPr lang="en-GB" sz="1600" dirty="0">
                <a:ea typeface="Calibri" panose="020F0502020204030204" pitchFamily="34" charset="0"/>
              </a:rPr>
              <a:t>Several products have been developed to </a:t>
            </a:r>
            <a:r>
              <a:rPr lang="en-GB" sz="1600" b="1" dirty="0">
                <a:ea typeface="Calibri" panose="020F0502020204030204" pitchFamily="34" charset="0"/>
              </a:rPr>
              <a:t>help managers and front-line staff to understand the changes </a:t>
            </a:r>
            <a:r>
              <a:rPr lang="en-GB" sz="1600" dirty="0">
                <a:ea typeface="Calibri" panose="020F0502020204030204" pitchFamily="34" charset="0"/>
              </a:rPr>
              <a:t>and </a:t>
            </a:r>
            <a:r>
              <a:rPr lang="en-GB" sz="1600" b="1" dirty="0">
                <a:ea typeface="Calibri" panose="020F0502020204030204" pitchFamily="34" charset="0"/>
              </a:rPr>
              <a:t>when they are happening</a:t>
            </a:r>
            <a:r>
              <a:rPr lang="en-GB" sz="1600" dirty="0">
                <a:ea typeface="Calibri" panose="020F0502020204030204" pitchFamily="34" charset="0"/>
              </a:rPr>
              <a:t>.  These include:</a:t>
            </a:r>
          </a:p>
          <a:p>
            <a:pPr>
              <a:spcAft>
                <a:spcPts val="0"/>
              </a:spcAft>
            </a:pPr>
            <a:r>
              <a:rPr lang="en-GB" sz="1600" dirty="0">
                <a:ea typeface="Calibri" panose="020F0502020204030204" pitchFamily="34" charset="0"/>
              </a:rPr>
              <a:t> </a:t>
            </a:r>
          </a:p>
          <a:p>
            <a:pPr marL="285750" indent="-285750">
              <a:spcAft>
                <a:spcPts val="0"/>
              </a:spcAft>
              <a:buFont typeface="Arial" panose="020B0604020202020204" pitchFamily="34" charset="0"/>
              <a:buChar char="•"/>
            </a:pPr>
            <a:r>
              <a:rPr lang="en-GB" sz="1600" u="sng" dirty="0">
                <a:solidFill>
                  <a:srgbClr val="0563C1"/>
                </a:solidFill>
                <a:ea typeface="Calibri" panose="020F0502020204030204" pitchFamily="34" charset="0"/>
                <a:hlinkClick r:id="rId3"/>
              </a:rPr>
              <a:t>The Change Map</a:t>
            </a:r>
            <a:r>
              <a:rPr lang="en-GB" sz="1600" dirty="0">
                <a:ea typeface="Calibri" panose="020F0502020204030204" pitchFamily="34" charset="0"/>
                <a:hlinkClick r:id="rId3"/>
              </a:rPr>
              <a:t> </a:t>
            </a:r>
            <a:r>
              <a:rPr lang="en-GB" sz="1600" dirty="0">
                <a:ea typeface="Calibri" panose="020F0502020204030204" pitchFamily="34" charset="0"/>
              </a:rPr>
              <a:t>– issued quarterly, it shows </a:t>
            </a:r>
            <a:r>
              <a:rPr lang="en-GB" sz="1600" b="1" dirty="0">
                <a:ea typeface="Calibri" panose="020F0502020204030204" pitchFamily="34" charset="0"/>
              </a:rPr>
              <a:t>high level changes by theme such as sentence management</a:t>
            </a:r>
            <a:r>
              <a:rPr lang="en-GB" sz="1600" dirty="0">
                <a:ea typeface="Calibri" panose="020F0502020204030204" pitchFamily="34" charset="0"/>
              </a:rPr>
              <a:t>, unpaid work, programmes and courts</a:t>
            </a:r>
          </a:p>
          <a:p>
            <a:pPr marL="285750" indent="-285750">
              <a:spcAft>
                <a:spcPts val="0"/>
              </a:spcAft>
              <a:buFont typeface="Arial" panose="020B0604020202020204" pitchFamily="34" charset="0"/>
              <a:buChar char="•"/>
            </a:pPr>
            <a:endParaRPr lang="en-GB" sz="1600" dirty="0">
              <a:ea typeface="Calibri" panose="020F0502020204030204" pitchFamily="34" charset="0"/>
            </a:endParaRPr>
          </a:p>
          <a:p>
            <a:pPr marL="285750" indent="-285750">
              <a:spcAft>
                <a:spcPts val="0"/>
              </a:spcAft>
              <a:buFont typeface="Arial" panose="020B0604020202020204" pitchFamily="34" charset="0"/>
              <a:buChar char="•"/>
            </a:pPr>
            <a:r>
              <a:rPr lang="en-GB" sz="1600" u="sng" dirty="0">
                <a:solidFill>
                  <a:srgbClr val="0563C1"/>
                </a:solidFill>
                <a:ea typeface="Calibri" panose="020F0502020204030204" pitchFamily="34" charset="0"/>
                <a:hlinkClick r:id="rId4"/>
              </a:rPr>
              <a:t>My Role Maps</a:t>
            </a:r>
            <a:r>
              <a:rPr lang="en-GB" sz="1600" dirty="0">
                <a:ea typeface="Calibri" panose="020F0502020204030204" pitchFamily="34" charset="0"/>
              </a:rPr>
              <a:t> – Updated in April 2022 to provide a better reading experience. They </a:t>
            </a:r>
            <a:r>
              <a:rPr lang="en-GB" sz="1600" b="1" dirty="0">
                <a:ea typeface="Calibri" panose="020F0502020204030204" pitchFamily="34" charset="0"/>
              </a:rPr>
              <a:t>show what the changes mean by role</a:t>
            </a:r>
            <a:r>
              <a:rPr lang="en-GB" sz="1600" dirty="0">
                <a:ea typeface="Calibri" panose="020F0502020204030204" pitchFamily="34" charset="0"/>
              </a:rPr>
              <a:t>*</a:t>
            </a:r>
          </a:p>
          <a:p>
            <a:pPr marL="285750" indent="-285750">
              <a:spcAft>
                <a:spcPts val="0"/>
              </a:spcAft>
              <a:buFont typeface="Arial" panose="020B0604020202020204" pitchFamily="34" charset="0"/>
              <a:buChar char="•"/>
            </a:pPr>
            <a:endParaRPr lang="en-GB" sz="1600" dirty="0">
              <a:ea typeface="Calibri" panose="020F0502020204030204" pitchFamily="34" charset="0"/>
            </a:endParaRPr>
          </a:p>
          <a:p>
            <a:r>
              <a:rPr lang="en-GB" sz="1600" dirty="0"/>
              <a:t>Both Change and Role maps provide a </a:t>
            </a:r>
            <a:r>
              <a:rPr lang="en-GB" sz="1600" b="1" dirty="0"/>
              <a:t>forward look into the coming months</a:t>
            </a:r>
            <a:r>
              <a:rPr lang="en-GB" sz="1600" dirty="0"/>
              <a:t>, as well as sections that shows </a:t>
            </a:r>
            <a:r>
              <a:rPr lang="en-GB" sz="1600" b="1" dirty="0"/>
              <a:t>changes that have already taken place</a:t>
            </a:r>
            <a:endParaRPr lang="en-GB" sz="1600" dirty="0">
              <a:ea typeface="Calibri" panose="020F0502020204030204" pitchFamily="34" charset="0"/>
            </a:endParaRPr>
          </a:p>
          <a:p>
            <a:pPr marL="285750" indent="-285750">
              <a:spcAft>
                <a:spcPts val="0"/>
              </a:spcAft>
              <a:buFont typeface="Arial" panose="020B0604020202020204" pitchFamily="34" charset="0"/>
              <a:buChar char="•"/>
            </a:pPr>
            <a:endParaRPr lang="en-GB" sz="1600" dirty="0">
              <a:ea typeface="Calibri" panose="020F0502020204030204" pitchFamily="34" charset="0"/>
            </a:endParaRPr>
          </a:p>
          <a:p>
            <a:pPr marL="285750" indent="-285750">
              <a:spcAft>
                <a:spcPts val="0"/>
              </a:spcAft>
              <a:buFont typeface="Arial" panose="020B0604020202020204" pitchFamily="34" charset="0"/>
              <a:buChar char="•"/>
            </a:pPr>
            <a:r>
              <a:rPr lang="en-GB" sz="1600" u="sng" dirty="0">
                <a:solidFill>
                  <a:srgbClr val="0563C1"/>
                </a:solidFill>
                <a:ea typeface="Calibri" panose="020F0502020204030204" pitchFamily="34" charset="0"/>
                <a:hlinkClick r:id="rId5"/>
              </a:rPr>
              <a:t>Probation Hub</a:t>
            </a:r>
            <a:r>
              <a:rPr lang="en-GB" sz="1600" dirty="0">
                <a:ea typeface="Calibri" panose="020F0502020204030204" pitchFamily="34" charset="0"/>
              </a:rPr>
              <a:t> – Dedicated </a:t>
            </a:r>
            <a:r>
              <a:rPr lang="en-GB" sz="1600" b="1" dirty="0">
                <a:ea typeface="Calibri" panose="020F0502020204030204" pitchFamily="34" charset="0"/>
              </a:rPr>
              <a:t>workstream pages go into a little more detail </a:t>
            </a:r>
            <a:r>
              <a:rPr lang="en-GB" sz="1600" dirty="0">
                <a:ea typeface="Calibri" panose="020F0502020204030204" pitchFamily="34" charset="0"/>
              </a:rPr>
              <a:t>e.g. Here’s one on the roll-out of the </a:t>
            </a:r>
            <a:r>
              <a:rPr lang="en-GB" sz="1600" u="sng" dirty="0" err="1">
                <a:solidFill>
                  <a:srgbClr val="0563C1"/>
                </a:solidFill>
                <a:ea typeface="Calibri" panose="020F0502020204030204" pitchFamily="34" charset="0"/>
                <a:hlinkClick r:id="rId6"/>
              </a:rPr>
              <a:t>JitBit</a:t>
            </a:r>
            <a:r>
              <a:rPr lang="en-GB" sz="1600" u="sng" dirty="0">
                <a:solidFill>
                  <a:srgbClr val="0563C1"/>
                </a:solidFill>
                <a:ea typeface="Calibri" panose="020F0502020204030204" pitchFamily="34" charset="0"/>
                <a:hlinkClick r:id="rId6"/>
              </a:rPr>
              <a:t> admin tool</a:t>
            </a:r>
            <a:r>
              <a:rPr lang="en-GB" sz="1600" dirty="0">
                <a:ea typeface="Calibri" panose="020F0502020204030204" pitchFamily="34" charset="0"/>
              </a:rPr>
              <a:t>.</a:t>
            </a:r>
          </a:p>
          <a:p>
            <a:pPr>
              <a:spcAft>
                <a:spcPts val="0"/>
              </a:spcAft>
            </a:pPr>
            <a:endParaRPr lang="en-GB" sz="1600" dirty="0">
              <a:ea typeface="Calibri" panose="020F0502020204030204" pitchFamily="34" charset="0"/>
            </a:endParaRPr>
          </a:p>
          <a:p>
            <a:pPr marL="285750" indent="-285750">
              <a:spcAft>
                <a:spcPts val="0"/>
              </a:spcAft>
              <a:buFont typeface="Arial" panose="020B0604020202020204" pitchFamily="34" charset="0"/>
              <a:buChar char="•"/>
            </a:pPr>
            <a:r>
              <a:rPr lang="en-GB" sz="1600" u="sng" dirty="0">
                <a:solidFill>
                  <a:srgbClr val="0563C1"/>
                </a:solidFill>
                <a:ea typeface="Calibri" panose="020F0502020204030204" pitchFamily="34" charset="0"/>
                <a:hlinkClick r:id="rId7"/>
              </a:rPr>
              <a:t>Regional Team Briefing</a:t>
            </a:r>
            <a:r>
              <a:rPr lang="en-GB" sz="1600" dirty="0">
                <a:ea typeface="Calibri" panose="020F0502020204030204" pitchFamily="34" charset="0"/>
              </a:rPr>
              <a:t> – This! Issued monthly, it has been developed to </a:t>
            </a:r>
            <a:r>
              <a:rPr lang="en-GB" sz="1600" b="1" dirty="0">
                <a:ea typeface="Calibri" panose="020F0502020204030204" pitchFamily="34" charset="0"/>
              </a:rPr>
              <a:t>support leaders and middle managers in communicating changes at team meetings</a:t>
            </a:r>
            <a:r>
              <a:rPr lang="en-GB" sz="1600" dirty="0">
                <a:ea typeface="Calibri" panose="020F0502020204030204" pitchFamily="34" charset="0"/>
              </a:rPr>
              <a:t>. Same info…different way of communicating it and receiving it. Also stored on the Hub</a:t>
            </a:r>
          </a:p>
          <a:p>
            <a:pPr marL="285750" indent="-285750">
              <a:spcAft>
                <a:spcPts val="0"/>
              </a:spcAft>
              <a:buFont typeface="Arial" panose="020B0604020202020204" pitchFamily="34" charset="0"/>
              <a:buChar char="•"/>
            </a:pPr>
            <a:endParaRPr lang="en-GB" sz="1600" dirty="0">
              <a:latin typeface="Arial" panose="020B0604020202020204" pitchFamily="34" charset="0"/>
              <a:ea typeface="Calibri" panose="020F0502020204030204" pitchFamily="34" charset="0"/>
            </a:endParaRPr>
          </a:p>
          <a:p>
            <a:pPr marL="285750" indent="-285750">
              <a:spcAft>
                <a:spcPts val="0"/>
              </a:spcAft>
              <a:buFont typeface="Arial" panose="020B0604020202020204" pitchFamily="34" charset="0"/>
              <a:buChar char="•"/>
            </a:pPr>
            <a:endParaRPr lang="en-GB" sz="1600"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757E9D36-795E-41DF-8192-ADFCF830DC61}"/>
              </a:ext>
            </a:extLst>
          </p:cNvPr>
          <p:cNvSpPr/>
          <p:nvPr/>
        </p:nvSpPr>
        <p:spPr>
          <a:xfrm>
            <a:off x="7706835" y="3530600"/>
            <a:ext cx="4135918" cy="2554545"/>
          </a:xfrm>
          <a:prstGeom prst="rect">
            <a:avLst/>
          </a:prstGeom>
          <a:solidFill>
            <a:srgbClr val="99CCFF"/>
          </a:solidFill>
        </p:spPr>
        <p:txBody>
          <a:bodyPr wrap="square">
            <a:spAutoFit/>
          </a:bodyPr>
          <a:lstStyle/>
          <a:p>
            <a:pPr>
              <a:spcAft>
                <a:spcPts val="0"/>
              </a:spcAft>
            </a:pPr>
            <a:r>
              <a:rPr lang="en-GB" dirty="0">
                <a:latin typeface="Arial" panose="020B0604020202020204" pitchFamily="34" charset="0"/>
                <a:ea typeface="Calibri" panose="020F0502020204030204" pitchFamily="34" charset="0"/>
              </a:rPr>
              <a:t>The Change Map, My Role Maps, Probation Hub and Regional Team Briefing all link to detailed guidance, process maps and learning requirements on </a:t>
            </a:r>
            <a:r>
              <a:rPr lang="en-GB" dirty="0" err="1">
                <a:latin typeface="Arial" panose="020B0604020202020204" pitchFamily="34" charset="0"/>
                <a:ea typeface="Calibri" panose="020F0502020204030204" pitchFamily="34" charset="0"/>
              </a:rPr>
              <a:t>EQuiP</a:t>
            </a:r>
            <a:r>
              <a:rPr lang="en-GB" dirty="0">
                <a:latin typeface="Arial" panose="020B0604020202020204" pitchFamily="34" charset="0"/>
                <a:ea typeface="Calibri" panose="020F0502020204030204" pitchFamily="34" charset="0"/>
              </a:rPr>
              <a:t> and MyLearning.</a:t>
            </a:r>
          </a:p>
          <a:p>
            <a:pPr>
              <a:spcAft>
                <a:spcPts val="0"/>
              </a:spcAft>
            </a:pPr>
            <a:endParaRPr lang="en-GB" sz="1600" dirty="0">
              <a:latin typeface="Arial" panose="020B0604020202020204" pitchFamily="34" charset="0"/>
              <a:ea typeface="Calibri" panose="020F0502020204030204" pitchFamily="34" charset="0"/>
            </a:endParaRPr>
          </a:p>
          <a:p>
            <a:pPr>
              <a:spcAft>
                <a:spcPts val="0"/>
              </a:spcAft>
            </a:pPr>
            <a:r>
              <a:rPr lang="en-GB" sz="1600" dirty="0">
                <a:latin typeface="Arial" panose="020B0604020202020204" pitchFamily="34" charset="0"/>
                <a:ea typeface="Calibri" panose="020F0502020204030204" pitchFamily="34" charset="0"/>
              </a:rPr>
              <a:t>*Operations role maps will be available very soon.</a:t>
            </a:r>
            <a:endParaRPr lang="en-GB"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725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488264-F210-4609-AE80-EADE8D7FAC14}"/>
              </a:ext>
            </a:extLst>
          </p:cNvPr>
          <p:cNvSpPr>
            <a:spLocks noGrp="1"/>
          </p:cNvSpPr>
          <p:nvPr>
            <p:ph type="title"/>
          </p:nvPr>
        </p:nvSpPr>
        <p:spPr>
          <a:xfrm>
            <a:off x="542586" y="223124"/>
            <a:ext cx="10743406" cy="630470"/>
          </a:xfrm>
        </p:spPr>
        <p:txBody>
          <a:bodyPr>
            <a:normAutofit/>
          </a:bodyPr>
          <a:lstStyle/>
          <a:p>
            <a:r>
              <a:rPr lang="en-GB" dirty="0"/>
              <a:t>Change products in focus – The Change Map</a:t>
            </a:r>
          </a:p>
        </p:txBody>
      </p:sp>
      <p:sp>
        <p:nvSpPr>
          <p:cNvPr id="8" name="Rectangle 7">
            <a:extLst>
              <a:ext uri="{FF2B5EF4-FFF2-40B4-BE49-F238E27FC236}">
                <a16:creationId xmlns:a16="http://schemas.microsoft.com/office/drawing/2014/main" id="{2ED689F3-7BFE-4228-B789-7E39FD421276}"/>
              </a:ext>
            </a:extLst>
          </p:cNvPr>
          <p:cNvSpPr/>
          <p:nvPr/>
        </p:nvSpPr>
        <p:spPr>
          <a:xfrm>
            <a:off x="0" y="1059129"/>
            <a:ext cx="6766560" cy="5078313"/>
          </a:xfrm>
          <a:prstGeom prst="rect">
            <a:avLst/>
          </a:prstGeom>
        </p:spPr>
        <p:txBody>
          <a:bodyPr wrap="square">
            <a:spAutoFit/>
          </a:bodyPr>
          <a:lstStyle/>
          <a:p>
            <a:pPr marL="911225" lvl="2" indent="-285750">
              <a:buFont typeface="Arial" panose="020B0604020202020204" pitchFamily="34" charset="0"/>
              <a:buChar char="•"/>
            </a:pPr>
            <a:r>
              <a:rPr lang="en-GB" dirty="0">
                <a:hlinkClick r:id="rId2"/>
              </a:rPr>
              <a:t>The Probation Change Map </a:t>
            </a:r>
            <a:r>
              <a:rPr lang="en-GB" dirty="0"/>
              <a:t>is one of the tools that seeks to help all staff </a:t>
            </a:r>
            <a:r>
              <a:rPr lang="en-GB" b="1" dirty="0"/>
              <a:t>understand the changes</a:t>
            </a:r>
            <a:r>
              <a:rPr lang="en-GB" dirty="0"/>
              <a:t>, what the changes mean and </a:t>
            </a:r>
            <a:r>
              <a:rPr lang="en-GB" b="1" dirty="0"/>
              <a:t>when you can expect them to land</a:t>
            </a:r>
            <a:r>
              <a:rPr lang="en-GB" dirty="0"/>
              <a:t>. It provides a </a:t>
            </a:r>
            <a:r>
              <a:rPr lang="en-GB" b="1" dirty="0"/>
              <a:t>forward look into the coming months</a:t>
            </a:r>
            <a:r>
              <a:rPr lang="en-GB" dirty="0"/>
              <a:t>, as well as a section that shows </a:t>
            </a:r>
            <a:r>
              <a:rPr lang="en-GB" b="1" dirty="0"/>
              <a:t>changes that have already taken place</a:t>
            </a:r>
            <a:r>
              <a:rPr lang="en-GB" dirty="0"/>
              <a:t>.</a:t>
            </a:r>
            <a:endParaRPr lang="en-GB" dirty="0">
              <a:cs typeface="Arial"/>
            </a:endParaRPr>
          </a:p>
          <a:p>
            <a:pPr marL="911225" lvl="2" indent="-285750">
              <a:buFont typeface="Arial" panose="020B0604020202020204" pitchFamily="34" charset="0"/>
              <a:buChar char="•"/>
            </a:pPr>
            <a:endParaRPr lang="en-GB" dirty="0">
              <a:cs typeface="Arial"/>
            </a:endParaRPr>
          </a:p>
          <a:p>
            <a:pPr marL="911225" lvl="2" indent="-285750">
              <a:buFont typeface="Arial" panose="020B0604020202020204" pitchFamily="34" charset="0"/>
              <a:buChar char="•"/>
            </a:pPr>
            <a:r>
              <a:rPr lang="en-GB" dirty="0">
                <a:ea typeface="+mn-lt"/>
                <a:cs typeface="+mn-lt"/>
              </a:rPr>
              <a:t>The map provides the </a:t>
            </a:r>
            <a:r>
              <a:rPr lang="en-GB" b="1" dirty="0">
                <a:ea typeface="+mn-lt"/>
                <a:cs typeface="+mn-lt"/>
              </a:rPr>
              <a:t>national perspective </a:t>
            </a:r>
            <a:r>
              <a:rPr lang="en-GB" dirty="0">
                <a:ea typeface="+mn-lt"/>
                <a:cs typeface="+mn-lt"/>
              </a:rPr>
              <a:t>- it gives a high-level overview; there will be regional differences that will be communicated by the regions, and it is updated </a:t>
            </a:r>
            <a:r>
              <a:rPr lang="en-GB" dirty="0">
                <a:cs typeface="Arial"/>
              </a:rPr>
              <a:t>on a quarterly basis.</a:t>
            </a:r>
          </a:p>
          <a:p>
            <a:pPr marL="625475" lvl="2"/>
            <a:endParaRPr lang="en-GB" dirty="0">
              <a:cs typeface="Arial"/>
            </a:endParaRPr>
          </a:p>
          <a:p>
            <a:pPr marL="911225" lvl="2" indent="-285750">
              <a:buFont typeface="Arial" panose="020B0604020202020204" pitchFamily="34" charset="0"/>
              <a:buChar char="•"/>
            </a:pPr>
            <a:r>
              <a:rPr lang="en-GB" dirty="0">
                <a:cs typeface="Arial"/>
              </a:rPr>
              <a:t>In this 6</a:t>
            </a:r>
            <a:r>
              <a:rPr lang="en-GB" baseline="30000" dirty="0">
                <a:cs typeface="Arial"/>
              </a:rPr>
              <a:t>th</a:t>
            </a:r>
            <a:r>
              <a:rPr lang="en-GB" dirty="0">
                <a:cs typeface="Arial"/>
              </a:rPr>
              <a:t> edition there is an </a:t>
            </a:r>
            <a:r>
              <a:rPr lang="en-GB" b="1" dirty="0">
                <a:cs typeface="Arial"/>
              </a:rPr>
              <a:t>overview slide that covers the whole journey</a:t>
            </a:r>
            <a:r>
              <a:rPr lang="en-GB" dirty="0">
                <a:cs typeface="Arial"/>
              </a:rPr>
              <a:t> and if you click on each work area you'll be taken directly to the update.</a:t>
            </a:r>
          </a:p>
          <a:p>
            <a:pPr marL="911225" lvl="2" indent="-285750">
              <a:buFont typeface="Arial" panose="020B0604020202020204" pitchFamily="34" charset="0"/>
              <a:buChar char="•"/>
            </a:pPr>
            <a:endParaRPr lang="en-GB" dirty="0">
              <a:cs typeface="Arial"/>
            </a:endParaRPr>
          </a:p>
          <a:p>
            <a:pPr marL="911225" lvl="2" indent="-285750">
              <a:buFont typeface="Arial" panose="020B0604020202020204" pitchFamily="34" charset="0"/>
              <a:buChar char="•"/>
            </a:pPr>
            <a:r>
              <a:rPr lang="en-GB" dirty="0">
                <a:cs typeface="Arial"/>
              </a:rPr>
              <a:t>Don’t be put off by the size of the map, it's meant to be something you can </a:t>
            </a:r>
            <a:r>
              <a:rPr lang="en-GB" b="1" dirty="0">
                <a:cs typeface="Arial"/>
              </a:rPr>
              <a:t>dip in and out </a:t>
            </a:r>
            <a:r>
              <a:rPr lang="en-GB" dirty="0">
                <a:cs typeface="Arial"/>
              </a:rPr>
              <a:t>of!</a:t>
            </a:r>
            <a:endParaRPr lang="en-GB" dirty="0"/>
          </a:p>
        </p:txBody>
      </p:sp>
      <p:sp>
        <p:nvSpPr>
          <p:cNvPr id="9" name="Content Placeholder 2">
            <a:extLst>
              <a:ext uri="{FF2B5EF4-FFF2-40B4-BE49-F238E27FC236}">
                <a16:creationId xmlns:a16="http://schemas.microsoft.com/office/drawing/2014/main" id="{3C76B3A4-A9BB-4E71-879B-EC345ED4E42A}"/>
              </a:ext>
            </a:extLst>
          </p:cNvPr>
          <p:cNvSpPr>
            <a:spLocks noGrp="1"/>
          </p:cNvSpPr>
          <p:nvPr>
            <p:ph idx="1"/>
          </p:nvPr>
        </p:nvSpPr>
        <p:spPr>
          <a:xfrm>
            <a:off x="7824093" y="1870447"/>
            <a:ext cx="4459474" cy="3993324"/>
          </a:xfrm>
        </p:spPr>
        <p:txBody>
          <a:bodyPr>
            <a:normAutofit/>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p:txBody>
      </p:sp>
      <p:sp>
        <p:nvSpPr>
          <p:cNvPr id="10" name="Rectangle 9">
            <a:extLst>
              <a:ext uri="{FF2B5EF4-FFF2-40B4-BE49-F238E27FC236}">
                <a16:creationId xmlns:a16="http://schemas.microsoft.com/office/drawing/2014/main" id="{F7B30F2B-F1B3-4621-9D96-06690057D4AE}"/>
              </a:ext>
            </a:extLst>
          </p:cNvPr>
          <p:cNvSpPr/>
          <p:nvPr/>
        </p:nvSpPr>
        <p:spPr>
          <a:xfrm>
            <a:off x="7824093" y="1279591"/>
            <a:ext cx="4736438" cy="369332"/>
          </a:xfrm>
          <a:prstGeom prst="rect">
            <a:avLst/>
          </a:prstGeom>
        </p:spPr>
        <p:txBody>
          <a:bodyPr wrap="square">
            <a:spAutoFit/>
          </a:bodyPr>
          <a:lstStyle/>
          <a:p>
            <a:r>
              <a:rPr lang="en-GB" dirty="0"/>
              <a:t>[</a:t>
            </a:r>
            <a:r>
              <a:rPr lang="en-GB" dirty="0">
                <a:highlight>
                  <a:srgbClr val="FFFF00"/>
                </a:highlight>
              </a:rPr>
              <a:t>Region</a:t>
            </a:r>
            <a:r>
              <a:rPr lang="en-GB" dirty="0"/>
              <a:t>] : Our June area/s of focus </a:t>
            </a:r>
          </a:p>
        </p:txBody>
      </p:sp>
    </p:spTree>
    <p:extLst>
      <p:ext uri="{BB962C8B-B14F-4D97-AF65-F5344CB8AC3E}">
        <p14:creationId xmlns:p14="http://schemas.microsoft.com/office/powerpoint/2010/main" val="234695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b="1" dirty="0">
                <a:solidFill>
                  <a:srgbClr val="7030A0"/>
                </a:solidFill>
                <a:latin typeface="Arial" panose="020B0604020202020204" pitchFamily="34" charset="0"/>
                <a:cs typeface="Arial" panose="020B0604020202020204" pitchFamily="34" charset="0"/>
              </a:rPr>
              <a:t>Prioritising Probation</a:t>
            </a:r>
          </a:p>
        </p:txBody>
      </p:sp>
      <p:sp>
        <p:nvSpPr>
          <p:cNvPr id="8" name="Content Placeholder 2">
            <a:extLst>
              <a:ext uri="{FF2B5EF4-FFF2-40B4-BE49-F238E27FC236}">
                <a16:creationId xmlns:a16="http://schemas.microsoft.com/office/drawing/2014/main" id="{4E44039B-7A74-4671-B19A-4ECBDE83BCA8}"/>
              </a:ext>
            </a:extLst>
          </p:cNvPr>
          <p:cNvSpPr>
            <a:spLocks noGrp="1"/>
          </p:cNvSpPr>
          <p:nvPr>
            <p:ph sz="half" idx="1"/>
          </p:nvPr>
        </p:nvSpPr>
        <p:spPr>
          <a:xfrm>
            <a:off x="291206" y="847092"/>
            <a:ext cx="11609587" cy="5789979"/>
          </a:xfrm>
        </p:spPr>
        <p:txBody>
          <a:bodyPr vert="horz" lIns="91440" tIns="45720" rIns="91440" bIns="45720" rtlCol="0" anchor="t">
            <a:no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b="1" dirty="0">
              <a:cs typeface="Arial"/>
            </a:endParaRPr>
          </a:p>
          <a:p>
            <a:pPr marL="285750" indent="-285750">
              <a:spcBef>
                <a:spcPts val="600"/>
              </a:spcBef>
              <a:spcAft>
                <a:spcPts val="600"/>
              </a:spcAft>
              <a:buFont typeface="Arial" panose="020B0604020202020204" pitchFamily="34" charset="0"/>
              <a:buChar char="•"/>
            </a:pPr>
            <a:endParaRPr lang="en-GB" sz="1600" dirty="0"/>
          </a:p>
          <a:p>
            <a:pPr marL="342900" indent="-342900">
              <a:spcBef>
                <a:spcPts val="600"/>
              </a:spcBef>
              <a:spcAft>
                <a:spcPts val="600"/>
              </a:spcAft>
              <a:buFont typeface="Arial" panose="020B0604020202020204" pitchFamily="34" charset="0"/>
              <a:buChar char="•"/>
            </a:pPr>
            <a:endParaRPr lang="en-GB" sz="1600" dirty="0"/>
          </a:p>
          <a:p>
            <a:pPr>
              <a:spcBef>
                <a:spcPts val="600"/>
              </a:spcBef>
              <a:spcAft>
                <a:spcPts val="600"/>
              </a:spcAft>
            </a:pPr>
            <a:endParaRPr lang="en-GB" sz="1600" dirty="0"/>
          </a:p>
        </p:txBody>
      </p:sp>
      <p:sp>
        <p:nvSpPr>
          <p:cNvPr id="5" name="Content Placeholder 2">
            <a:extLst>
              <a:ext uri="{FF2B5EF4-FFF2-40B4-BE49-F238E27FC236}">
                <a16:creationId xmlns:a16="http://schemas.microsoft.com/office/drawing/2014/main" id="{D5240622-E8ED-4AE8-B075-408B3E3DEAB5}"/>
              </a:ext>
            </a:extLst>
          </p:cNvPr>
          <p:cNvSpPr txBox="1">
            <a:spLocks/>
          </p:cNvSpPr>
          <p:nvPr/>
        </p:nvSpPr>
        <p:spPr>
          <a:xfrm>
            <a:off x="291207" y="864370"/>
            <a:ext cx="11609586" cy="5882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GB" sz="2000" b="1" dirty="0">
                <a:solidFill>
                  <a:srgbClr val="7030A0"/>
                </a:solidFill>
                <a:latin typeface="+mn-lt"/>
                <a:cs typeface="Arial" panose="020B0604020202020204" pitchFamily="34" charset="0"/>
              </a:rPr>
              <a:t>Areas of focus</a:t>
            </a:r>
          </a:p>
          <a:p>
            <a:pPr marL="285750" indent="-285750" fontAlgn="base">
              <a:spcBef>
                <a:spcPts val="600"/>
              </a:spcBef>
              <a:buFont typeface="Arial" panose="020B0604020202020204" pitchFamily="34" charset="0"/>
              <a:buChar char="•"/>
            </a:pPr>
            <a:r>
              <a:rPr lang="en-GB" sz="1800" dirty="0">
                <a:latin typeface="+mn-lt"/>
                <a:cs typeface="Arial" panose="020B0604020202020204" pitchFamily="34" charset="0"/>
              </a:rPr>
              <a:t>Speed up recruitment and increase the number of staff</a:t>
            </a:r>
          </a:p>
          <a:p>
            <a:pPr marL="285750" indent="-285750" fontAlgn="base">
              <a:spcBef>
                <a:spcPts val="600"/>
              </a:spcBef>
              <a:buFont typeface="Arial" panose="020B0604020202020204" pitchFamily="34" charset="0"/>
              <a:buChar char="•"/>
            </a:pPr>
            <a:r>
              <a:rPr lang="en-GB" sz="1800" dirty="0">
                <a:latin typeface="+mn-lt"/>
                <a:cs typeface="Arial" panose="020B0604020202020204" pitchFamily="34" charset="0"/>
              </a:rPr>
              <a:t>Give regions more flexibility to pause or stop non-essential activity</a:t>
            </a:r>
          </a:p>
          <a:p>
            <a:pPr marL="285750" indent="-285750" fontAlgn="base">
              <a:spcBef>
                <a:spcPts val="600"/>
              </a:spcBef>
              <a:buFont typeface="Arial" panose="020B0604020202020204" pitchFamily="34" charset="0"/>
              <a:buChar char="•"/>
            </a:pPr>
            <a:r>
              <a:rPr lang="en-GB" sz="1800" dirty="0">
                <a:latin typeface="+mn-lt"/>
                <a:cs typeface="Arial" panose="020B0604020202020204" pitchFamily="34" charset="0"/>
              </a:rPr>
              <a:t>Simplify or stop some processes</a:t>
            </a:r>
          </a:p>
          <a:p>
            <a:pPr marL="285750" indent="-285750" fontAlgn="base">
              <a:spcBef>
                <a:spcPts val="600"/>
              </a:spcBef>
              <a:buFont typeface="Arial" panose="020B0604020202020204" pitchFamily="34" charset="0"/>
              <a:buChar char="•"/>
            </a:pPr>
            <a:r>
              <a:rPr lang="en-GB" sz="1800" dirty="0">
                <a:latin typeface="+mn-lt"/>
                <a:cs typeface="Arial" panose="020B0604020202020204" pitchFamily="34" charset="0"/>
              </a:rPr>
              <a:t>Lessen the amount of changes or spread them out more during 2022</a:t>
            </a:r>
          </a:p>
          <a:p>
            <a:pPr marL="285750" indent="-285750" fontAlgn="base">
              <a:spcBef>
                <a:spcPts val="600"/>
              </a:spcBef>
              <a:buFont typeface="Arial" panose="020B0604020202020204" pitchFamily="34" charset="0"/>
              <a:buChar char="•"/>
            </a:pPr>
            <a:r>
              <a:rPr lang="en-GB" sz="1800" dirty="0">
                <a:latin typeface="+mn-lt"/>
                <a:cs typeface="Arial" panose="020B0604020202020204" pitchFamily="34" charset="0"/>
              </a:rPr>
              <a:t>Reduce or better manage requests from HQ to regions</a:t>
            </a:r>
          </a:p>
          <a:p>
            <a:pPr>
              <a:spcBef>
                <a:spcPts val="300"/>
              </a:spcBef>
            </a:pPr>
            <a:r>
              <a:rPr lang="en-GB" sz="1800" dirty="0">
                <a:latin typeface="+mn-lt"/>
                <a:cs typeface="Arial" panose="020B0604020202020204" pitchFamily="34" charset="0"/>
              </a:rPr>
              <a:t> </a:t>
            </a:r>
          </a:p>
          <a:p>
            <a:pPr>
              <a:spcBef>
                <a:spcPts val="300"/>
              </a:spcBef>
            </a:pPr>
            <a:r>
              <a:rPr lang="en-GB" sz="1800" b="1" dirty="0">
                <a:solidFill>
                  <a:srgbClr val="7030A0"/>
                </a:solidFill>
                <a:latin typeface="+mn-lt"/>
                <a:cs typeface="Arial" panose="020B0604020202020204" pitchFamily="34" charset="0"/>
              </a:rPr>
              <a:t>Prioritisation Framework new version</a:t>
            </a:r>
          </a:p>
          <a:p>
            <a:pPr marL="285750" indent="-285750">
              <a:spcBef>
                <a:spcPts val="300"/>
              </a:spcBef>
              <a:buFont typeface="Arial" panose="020B0604020202020204" pitchFamily="34" charset="0"/>
              <a:buChar char="•"/>
            </a:pPr>
            <a:r>
              <a:rPr lang="en-GB" sz="1800" dirty="0"/>
              <a:t>Version 3 of the Prioritisation Framework is </a:t>
            </a:r>
            <a:r>
              <a:rPr lang="en-GB" sz="1800" dirty="0">
                <a:hlinkClick r:id="rId3"/>
              </a:rPr>
              <a:t>now available on </a:t>
            </a:r>
            <a:r>
              <a:rPr lang="en-GB" sz="1800" dirty="0" err="1">
                <a:hlinkClick r:id="rId3"/>
              </a:rPr>
              <a:t>EQuiP</a:t>
            </a:r>
            <a:r>
              <a:rPr lang="en-GB" sz="1800" dirty="0" err="1"/>
              <a:t>.</a:t>
            </a:r>
            <a:r>
              <a:rPr lang="en-GB" sz="1800" dirty="0"/>
              <a:t> </a:t>
            </a:r>
          </a:p>
          <a:p>
            <a:pPr marL="285750" indent="-285750">
              <a:spcBef>
                <a:spcPts val="300"/>
              </a:spcBef>
              <a:buFont typeface="Arial" panose="020B0604020202020204" pitchFamily="34" charset="0"/>
              <a:buChar char="•"/>
            </a:pPr>
            <a:r>
              <a:rPr lang="en-GB" sz="1800" dirty="0"/>
              <a:t>The Framework continues to be an evolving tool and this latest version has been simplified in response to your feedback that previous editions were overly complex.  </a:t>
            </a:r>
          </a:p>
          <a:p>
            <a:pPr marL="285750" indent="-285750">
              <a:spcBef>
                <a:spcPts val="300"/>
              </a:spcBef>
              <a:buFont typeface="Arial" panose="020B0604020202020204" pitchFamily="34" charset="0"/>
              <a:buChar char="•"/>
            </a:pPr>
            <a:r>
              <a:rPr lang="en-GB" sz="1800" dirty="0"/>
              <a:t>The Prioritising Probation project team will be offering teach-in sessions for anyone who wants to find out more, so look out for invites to those when they come through. </a:t>
            </a:r>
          </a:p>
          <a:p>
            <a:pPr marL="285750" indent="-285750">
              <a:spcBef>
                <a:spcPts val="300"/>
              </a:spcBef>
              <a:buFont typeface="Arial" panose="020B0604020202020204" pitchFamily="34" charset="0"/>
              <a:buChar char="•"/>
            </a:pPr>
            <a:r>
              <a:rPr lang="en-GB" sz="1800" dirty="0"/>
              <a:t>A stand-alone teaching tool will also be made available.</a:t>
            </a:r>
            <a:endParaRPr lang="en-GB" sz="1800" dirty="0">
              <a:latin typeface="+mn-lt"/>
              <a:cs typeface="Arial" panose="020B0604020202020204" pitchFamily="34" charset="0"/>
            </a:endParaRPr>
          </a:p>
          <a:p>
            <a:pPr>
              <a:spcBef>
                <a:spcPts val="300"/>
              </a:spcBef>
            </a:pPr>
            <a:endParaRPr lang="en-GB" sz="1800" b="1" dirty="0">
              <a:solidFill>
                <a:srgbClr val="7030A0"/>
              </a:solidFill>
              <a:latin typeface="+mn-lt"/>
              <a:cs typeface="Arial" panose="020B0604020202020204" pitchFamily="34" charset="0"/>
            </a:endParaRPr>
          </a:p>
          <a:p>
            <a:r>
              <a:rPr lang="en-GB" sz="1800" b="1" dirty="0">
                <a:solidFill>
                  <a:srgbClr val="7030A0"/>
                </a:solidFill>
              </a:rPr>
              <a:t>Undergraduate recruitment campaign</a:t>
            </a:r>
            <a:endParaRPr lang="en-GB" sz="1800" dirty="0">
              <a:solidFill>
                <a:srgbClr val="7030A0"/>
              </a:solidFill>
            </a:endParaRPr>
          </a:p>
          <a:p>
            <a:r>
              <a:rPr lang="en-GB" sz="1800" dirty="0"/>
              <a:t>a </a:t>
            </a:r>
            <a:r>
              <a:rPr lang="en-GB" sz="1800" dirty="0">
                <a:hlinkClick r:id="rId4"/>
              </a:rPr>
              <a:t>nationwide recruitment campaign</a:t>
            </a:r>
            <a:r>
              <a:rPr lang="en-GB" sz="1800" dirty="0"/>
              <a:t> for 300 part-time admin roles has just been launched (see next slide)</a:t>
            </a:r>
            <a:endParaRPr lang="en-GB" sz="1600" dirty="0">
              <a:cs typeface="Arial" panose="020B0604020202020204" pitchFamily="34" charset="0"/>
            </a:endParaRPr>
          </a:p>
        </p:txBody>
      </p:sp>
      <p:pic>
        <p:nvPicPr>
          <p:cNvPr id="6" name="Picture 5">
            <a:extLst>
              <a:ext uri="{FF2B5EF4-FFF2-40B4-BE49-F238E27FC236}">
                <a16:creationId xmlns:a16="http://schemas.microsoft.com/office/drawing/2014/main" id="{49AEA69F-DC96-43F6-961E-CC0FBFDE3B89}"/>
              </a:ext>
            </a:extLst>
          </p:cNvPr>
          <p:cNvPicPr>
            <a:picLocks noChangeAspect="1"/>
          </p:cNvPicPr>
          <p:nvPr/>
        </p:nvPicPr>
        <p:blipFill>
          <a:blip r:embed="rId5"/>
          <a:stretch>
            <a:fillRect/>
          </a:stretch>
        </p:blipFill>
        <p:spPr>
          <a:xfrm>
            <a:off x="7989159" y="277625"/>
            <a:ext cx="3911634" cy="1173490"/>
          </a:xfrm>
          <a:prstGeom prst="rect">
            <a:avLst/>
          </a:prstGeom>
        </p:spPr>
      </p:pic>
      <p:sp>
        <p:nvSpPr>
          <p:cNvPr id="3" name="Rectangle 2">
            <a:extLst>
              <a:ext uri="{FF2B5EF4-FFF2-40B4-BE49-F238E27FC236}">
                <a16:creationId xmlns:a16="http://schemas.microsoft.com/office/drawing/2014/main" id="{34E1DCE6-B9B6-40A9-8802-26B79D5339DB}"/>
              </a:ext>
            </a:extLst>
          </p:cNvPr>
          <p:cNvSpPr/>
          <p:nvPr/>
        </p:nvSpPr>
        <p:spPr>
          <a:xfrm>
            <a:off x="7989159" y="1464769"/>
            <a:ext cx="3911634" cy="707886"/>
          </a:xfrm>
          <a:prstGeom prst="rect">
            <a:avLst/>
          </a:prstGeom>
        </p:spPr>
        <p:txBody>
          <a:bodyPr wrap="square">
            <a:spAutoFit/>
          </a:bodyPr>
          <a:lstStyle/>
          <a:p>
            <a:pPr lvl="0" algn="ctr">
              <a:spcBef>
                <a:spcPts val="600"/>
              </a:spcBef>
            </a:pPr>
            <a:r>
              <a:rPr lang="en-GB" sz="2000" b="1" dirty="0">
                <a:solidFill>
                  <a:prstClr val="black"/>
                </a:solidFill>
                <a:latin typeface="Arial" panose="020B0604020202020204" pitchFamily="34" charset="0"/>
                <a:cs typeface="Arial" panose="020B0604020202020204" pitchFamily="34" charset="0"/>
              </a:rPr>
              <a:t>Regular updates available on the </a:t>
            </a:r>
            <a:r>
              <a:rPr lang="en-GB" sz="2000" b="1" u="sng"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Probation Hub</a:t>
            </a:r>
            <a:endParaRPr lang="en-GB"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59565" y="408964"/>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733798"/>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10" name="Title 1">
            <a:extLst>
              <a:ext uri="{FF2B5EF4-FFF2-40B4-BE49-F238E27FC236}">
                <a16:creationId xmlns:a16="http://schemas.microsoft.com/office/drawing/2014/main" id="{3248211A-CBDB-4D72-9591-C78D15B27404}"/>
              </a:ext>
            </a:extLst>
          </p:cNvPr>
          <p:cNvSpPr txBox="1">
            <a:spLocks/>
          </p:cNvSpPr>
          <p:nvPr/>
        </p:nvSpPr>
        <p:spPr>
          <a:xfrm>
            <a:off x="359565" y="293141"/>
            <a:ext cx="11393234" cy="6304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Part time admin roles for family &amp; friends</a:t>
            </a:r>
            <a:endParaRPr lang="en-GB" dirty="0">
              <a:solidFill>
                <a:srgbClr val="7030A0"/>
              </a:solidFill>
            </a:endParaRPr>
          </a:p>
        </p:txBody>
      </p:sp>
      <p:sp>
        <p:nvSpPr>
          <p:cNvPr id="11" name="Content Placeholder 2">
            <a:extLst>
              <a:ext uri="{FF2B5EF4-FFF2-40B4-BE49-F238E27FC236}">
                <a16:creationId xmlns:a16="http://schemas.microsoft.com/office/drawing/2014/main" id="{228289B8-DDE3-4396-8441-D028D3CD806A}"/>
              </a:ext>
            </a:extLst>
          </p:cNvPr>
          <p:cNvSpPr>
            <a:spLocks noGrp="1"/>
          </p:cNvSpPr>
          <p:nvPr>
            <p:ph idx="1"/>
          </p:nvPr>
        </p:nvSpPr>
        <p:spPr>
          <a:xfrm>
            <a:off x="258885" y="1850350"/>
            <a:ext cx="6179891" cy="4129536"/>
          </a:xfrm>
        </p:spPr>
        <p:txBody>
          <a:bodyPr>
            <a:noAutofit/>
          </a:bodyPr>
          <a:lstStyle/>
          <a:p>
            <a:pPr>
              <a:lnSpc>
                <a:spcPct val="120000"/>
              </a:lnSpc>
              <a:spcAft>
                <a:spcPts val="0"/>
              </a:spcAft>
            </a:pPr>
            <a:r>
              <a:rPr lang="en-GB" b="1" dirty="0">
                <a:solidFill>
                  <a:srgbClr val="7030A0"/>
                </a:solidFill>
                <a:ea typeface="Calibri" panose="020F0502020204030204" pitchFamily="34" charset="0"/>
              </a:rPr>
              <a:t>Part time admin vacancies for under grads</a:t>
            </a:r>
          </a:p>
          <a:p>
            <a:pPr marL="342900" indent="-342900">
              <a:buFont typeface="Arial" panose="020B0604020202020204" pitchFamily="34" charset="0"/>
              <a:buChar char="•"/>
            </a:pPr>
            <a:r>
              <a:rPr lang="en-GB" sz="1800" b="1" dirty="0"/>
              <a:t>Students studying away from home will be offered part time work</a:t>
            </a:r>
            <a:r>
              <a:rPr lang="en-GB" sz="1800" dirty="0"/>
              <a:t> to be undertaken from their ‘home’ area during holidays  </a:t>
            </a:r>
          </a:p>
          <a:p>
            <a:pPr marL="342900" indent="-342900">
              <a:buFont typeface="Arial" panose="020B0604020202020204" pitchFamily="34" charset="0"/>
              <a:buChar char="•"/>
            </a:pPr>
            <a:r>
              <a:rPr lang="en-GB" sz="1800" b="1" dirty="0"/>
              <a:t>Fixed term contracts will be offered </a:t>
            </a:r>
            <a:r>
              <a:rPr lang="en-GB" sz="1800" dirty="0"/>
              <a:t>with potential for roles to be extended/made permanent</a:t>
            </a:r>
          </a:p>
          <a:p>
            <a:pPr marL="342900" indent="-342900">
              <a:buFont typeface="Arial" panose="020B0604020202020204" pitchFamily="34" charset="0"/>
              <a:buChar char="•"/>
            </a:pPr>
            <a:r>
              <a:rPr lang="en-GB" sz="1800" dirty="0"/>
              <a:t>Candidates recruited through this route will </a:t>
            </a:r>
            <a:r>
              <a:rPr lang="en-GB" sz="1800" b="1" dirty="0"/>
              <a:t>develop knowledge and experience valuable for future applications</a:t>
            </a:r>
            <a:r>
              <a:rPr lang="en-GB" sz="1800" dirty="0"/>
              <a:t> for PQiP / permanent roles</a:t>
            </a:r>
          </a:p>
          <a:p>
            <a:pPr marL="342900" indent="-342900">
              <a:buFont typeface="Arial" panose="020B0604020202020204" pitchFamily="34" charset="0"/>
              <a:buChar char="•"/>
            </a:pPr>
            <a:r>
              <a:rPr lang="en-GB" sz="1800" dirty="0">
                <a:ea typeface="Calibri" panose="020F0502020204030204" pitchFamily="34" charset="0"/>
              </a:rPr>
              <a:t>Candidates </a:t>
            </a:r>
            <a:r>
              <a:rPr lang="en-GB" sz="1800" b="1" dirty="0">
                <a:ea typeface="Calibri" panose="020F0502020204030204" pitchFamily="34" charset="0"/>
              </a:rPr>
              <a:t>must be able to work a minimum of 1 day a week</a:t>
            </a:r>
          </a:p>
          <a:p>
            <a:pPr marL="358775" indent="-358775">
              <a:buFont typeface="Arial" panose="020B0604020202020204" pitchFamily="34" charset="0"/>
              <a:buChar char="•"/>
            </a:pPr>
            <a:r>
              <a:rPr lang="en-GB" sz="1800" b="1" dirty="0"/>
              <a:t>The roles are also open for anyone to apply</a:t>
            </a:r>
            <a:r>
              <a:rPr lang="en-GB" sz="1800" dirty="0"/>
              <a:t>, and might also suit people looking to return to the workplace</a:t>
            </a:r>
          </a:p>
        </p:txBody>
      </p:sp>
      <p:sp>
        <p:nvSpPr>
          <p:cNvPr id="8" name="Rectangle 7">
            <a:extLst>
              <a:ext uri="{FF2B5EF4-FFF2-40B4-BE49-F238E27FC236}">
                <a16:creationId xmlns:a16="http://schemas.microsoft.com/office/drawing/2014/main" id="{3A3494EC-1E7E-4370-A1DA-EB152D06CEE3}"/>
              </a:ext>
            </a:extLst>
          </p:cNvPr>
          <p:cNvSpPr/>
          <p:nvPr/>
        </p:nvSpPr>
        <p:spPr>
          <a:xfrm>
            <a:off x="912469" y="1006083"/>
            <a:ext cx="10367061" cy="494751"/>
          </a:xfrm>
          <a:prstGeom prst="rect">
            <a:avLst/>
          </a:prstGeom>
          <a:solidFill>
            <a:srgbClr val="7030A0"/>
          </a:solidFill>
        </p:spPr>
        <p:txBody>
          <a:bodyPr wrap="square">
            <a:spAutoFit/>
          </a:bodyPr>
          <a:lstStyle/>
          <a:p>
            <a:pPr lvl="0" algn="ctr">
              <a:lnSpc>
                <a:spcPct val="120000"/>
              </a:lnSpc>
            </a:pPr>
            <a:r>
              <a:rPr lang="en-GB" sz="2400" b="1" dirty="0">
                <a:solidFill>
                  <a:schemeClr val="bg1"/>
                </a:solidFill>
                <a:latin typeface="Arial" panose="020B0604020202020204" pitchFamily="34" charset="0"/>
                <a:ea typeface="Calibri" panose="020F0502020204030204" pitchFamily="34" charset="0"/>
                <a:cs typeface="Arial" panose="020B0604020202020204" pitchFamily="34" charset="0"/>
              </a:rPr>
              <a:t>Do you know someone at university looking for part time work?</a:t>
            </a:r>
          </a:p>
        </p:txBody>
      </p:sp>
      <p:sp>
        <p:nvSpPr>
          <p:cNvPr id="13" name="Content Placeholder 2">
            <a:extLst>
              <a:ext uri="{FF2B5EF4-FFF2-40B4-BE49-F238E27FC236}">
                <a16:creationId xmlns:a16="http://schemas.microsoft.com/office/drawing/2014/main" id="{6173041B-228A-4396-BA57-2A429D4BB4D9}"/>
              </a:ext>
            </a:extLst>
          </p:cNvPr>
          <p:cNvSpPr txBox="1">
            <a:spLocks/>
          </p:cNvSpPr>
          <p:nvPr/>
        </p:nvSpPr>
        <p:spPr>
          <a:xfrm>
            <a:off x="6865575" y="1850350"/>
            <a:ext cx="4800740" cy="21685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pPr>
            <a:r>
              <a:rPr lang="en-GB" b="1" dirty="0">
                <a:solidFill>
                  <a:srgbClr val="7030A0"/>
                </a:solidFill>
                <a:ea typeface="Calibri" panose="020F0502020204030204" pitchFamily="34" charset="0"/>
              </a:rPr>
              <a:t>Tell your friends and family</a:t>
            </a:r>
          </a:p>
          <a:p>
            <a:pPr marL="285750" indent="-285750">
              <a:lnSpc>
                <a:spcPct val="120000"/>
              </a:lnSpc>
              <a:spcAft>
                <a:spcPts val="0"/>
              </a:spcAft>
              <a:buFont typeface="Arial" panose="020B0604020202020204" pitchFamily="34" charset="0"/>
              <a:buChar char="•"/>
            </a:pPr>
            <a:r>
              <a:rPr lang="en-GB" sz="1800" b="1" dirty="0"/>
              <a:t>This is an excellent opportunity for students to undertake part time work during their studies</a:t>
            </a:r>
            <a:r>
              <a:rPr lang="en-GB" sz="1800" dirty="0"/>
              <a:t>, while learning more about what a rewarding future career in the Probation Service could offer</a:t>
            </a:r>
            <a:r>
              <a:rPr lang="en-GB" sz="1800" dirty="0">
                <a:ea typeface="Calibri" panose="020F0502020204030204" pitchFamily="34" charset="0"/>
              </a:rPr>
              <a:t>. If you know of a friend or family member who might be interested, please spread the word!</a:t>
            </a:r>
          </a:p>
          <a:p>
            <a:pPr marL="285750" indent="-285750">
              <a:lnSpc>
                <a:spcPct val="120000"/>
              </a:lnSpc>
              <a:spcAft>
                <a:spcPts val="0"/>
              </a:spcAft>
              <a:buFont typeface="Arial" panose="020B0604020202020204" pitchFamily="34" charset="0"/>
              <a:buChar char="•"/>
            </a:pPr>
            <a:endParaRPr lang="en-GB" sz="1600" dirty="0">
              <a:highlight>
                <a:srgbClr val="FFFF00"/>
              </a:highlight>
              <a:ea typeface="Calibri" panose="020F0502020204030204" pitchFamily="34" charset="0"/>
            </a:endParaRPr>
          </a:p>
          <a:p>
            <a:pPr>
              <a:lnSpc>
                <a:spcPct val="120000"/>
              </a:lnSpc>
            </a:pPr>
            <a:endParaRPr lang="en-GB" sz="1600" dirty="0"/>
          </a:p>
        </p:txBody>
      </p:sp>
      <p:sp>
        <p:nvSpPr>
          <p:cNvPr id="9" name="TextBox 8">
            <a:extLst>
              <a:ext uri="{FF2B5EF4-FFF2-40B4-BE49-F238E27FC236}">
                <a16:creationId xmlns:a16="http://schemas.microsoft.com/office/drawing/2014/main" id="{D43D878B-5696-4988-A223-72CE880F2CED}"/>
              </a:ext>
            </a:extLst>
          </p:cNvPr>
          <p:cNvSpPr txBox="1"/>
          <p:nvPr/>
        </p:nvSpPr>
        <p:spPr>
          <a:xfrm>
            <a:off x="9547764" y="4863193"/>
            <a:ext cx="2385351" cy="923330"/>
          </a:xfrm>
          <a:prstGeom prst="rect">
            <a:avLst/>
          </a:prstGeom>
          <a:solidFill>
            <a:schemeClr val="accent6"/>
          </a:solidFill>
        </p:spPr>
        <p:txBody>
          <a:bodyPr wrap="square" rtlCol="0">
            <a:spAutoFit/>
          </a:bodyPr>
          <a:lstStyle/>
          <a:p>
            <a:pPr marL="285750" indent="-285750">
              <a:buFont typeface="Arial" panose="020B0604020202020204" pitchFamily="34" charset="0"/>
              <a:buChar char="•"/>
            </a:pPr>
            <a:r>
              <a:rPr lang="en-GB" dirty="0">
                <a:hlinkClick r:id="rId3"/>
              </a:rPr>
              <a:t>Read full article</a:t>
            </a:r>
            <a:endParaRPr lang="en-GB" dirty="0"/>
          </a:p>
          <a:p>
            <a:pPr marL="285750" indent="-285750">
              <a:buFont typeface="Arial" panose="020B0604020202020204" pitchFamily="34" charset="0"/>
              <a:buChar char="•"/>
            </a:pPr>
            <a:r>
              <a:rPr lang="en-GB" dirty="0">
                <a:hlinkClick r:id="rId4"/>
              </a:rPr>
              <a:t>Share the application link</a:t>
            </a:r>
            <a:endParaRPr lang="en-GB" dirty="0"/>
          </a:p>
        </p:txBody>
      </p:sp>
      <p:pic>
        <p:nvPicPr>
          <p:cNvPr id="14" name="Picture 13">
            <a:extLst>
              <a:ext uri="{FF2B5EF4-FFF2-40B4-BE49-F238E27FC236}">
                <a16:creationId xmlns:a16="http://schemas.microsoft.com/office/drawing/2014/main" id="{100CF972-4A88-4D09-9D6B-222A8A0B6553}"/>
              </a:ext>
            </a:extLst>
          </p:cNvPr>
          <p:cNvPicPr>
            <a:picLocks noChangeAspect="1"/>
          </p:cNvPicPr>
          <p:nvPr/>
        </p:nvPicPr>
        <p:blipFill>
          <a:blip r:embed="rId5"/>
          <a:stretch>
            <a:fillRect/>
          </a:stretch>
        </p:blipFill>
        <p:spPr>
          <a:xfrm>
            <a:off x="6651454" y="4827359"/>
            <a:ext cx="2048434" cy="1621677"/>
          </a:xfrm>
          <a:prstGeom prst="rect">
            <a:avLst/>
          </a:prstGeom>
        </p:spPr>
      </p:pic>
    </p:spTree>
    <p:extLst>
      <p:ext uri="{BB962C8B-B14F-4D97-AF65-F5344CB8AC3E}">
        <p14:creationId xmlns:p14="http://schemas.microsoft.com/office/powerpoint/2010/main" val="198597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2132458" cy="943429"/>
          </a:xfrm>
        </p:spPr>
        <p:txBody>
          <a:bodyPr/>
          <a:lstStyle/>
          <a:p>
            <a:r>
              <a:rPr lang="en-GB" dirty="0"/>
              <a:t>Reminder: New Approved Suite of Probation Practitioner Toolkits (ASPPT)</a:t>
            </a:r>
          </a:p>
        </p:txBody>
      </p:sp>
      <p:sp>
        <p:nvSpPr>
          <p:cNvPr id="11" name="Rectangle 10">
            <a:extLst>
              <a:ext uri="{FF2B5EF4-FFF2-40B4-BE49-F238E27FC236}">
                <a16:creationId xmlns:a16="http://schemas.microsoft.com/office/drawing/2014/main" id="{3FEC8A4E-89FB-4DE6-964B-C9150F06946E}"/>
              </a:ext>
            </a:extLst>
          </p:cNvPr>
          <p:cNvSpPr/>
          <p:nvPr/>
        </p:nvSpPr>
        <p:spPr>
          <a:xfrm>
            <a:off x="450980" y="720044"/>
            <a:ext cx="8286173" cy="5601533"/>
          </a:xfrm>
          <a:prstGeom prst="rect">
            <a:avLst/>
          </a:prstGeom>
        </p:spPr>
        <p:txBody>
          <a:bodyPr wrap="square">
            <a:spAutoFit/>
          </a:bodyPr>
          <a:lstStyle/>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dirty="0"/>
              <a:t>4 new toolkits: </a:t>
            </a:r>
            <a:r>
              <a:rPr lang="en-GB" b="1" dirty="0"/>
              <a:t>First Steps to Change, Moving On, Creating Positive Connections and Responsibly Aware </a:t>
            </a:r>
            <a:r>
              <a:rPr lang="en-GB" dirty="0"/>
              <a:t>are now available </a:t>
            </a:r>
            <a:r>
              <a:rPr lang="en-GB" b="1" dirty="0"/>
              <a:t>(</a:t>
            </a:r>
            <a:r>
              <a:rPr lang="en-GB" dirty="0"/>
              <a:t>represented on the EPF Tool and each have specific </a:t>
            </a:r>
            <a:r>
              <a:rPr lang="en-GB" dirty="0" err="1"/>
              <a:t>nDelius</a:t>
            </a:r>
            <a:r>
              <a:rPr lang="en-GB" dirty="0"/>
              <a:t> NSIs for recording)</a:t>
            </a:r>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Skills for Relationships</a:t>
            </a:r>
            <a:r>
              <a:rPr lang="en-GB" dirty="0"/>
              <a:t> has also been updated</a:t>
            </a:r>
          </a:p>
          <a:p>
            <a:pPr marL="342900" indent="-342900">
              <a:buFont typeface="Arial" panose="020B0604020202020204" pitchFamily="34" charset="0"/>
              <a:buChar char="•"/>
            </a:pPr>
            <a:endParaRPr lang="en-GB" dirty="0"/>
          </a:p>
          <a:p>
            <a:pPr marL="285750" lvl="0" indent="-285750">
              <a:buFont typeface="Arial" panose="020B0604020202020204" pitchFamily="34" charset="0"/>
              <a:buChar char="•"/>
            </a:pPr>
            <a:r>
              <a:rPr lang="en-GB" dirty="0"/>
              <a:t>These form part of a suite that also include: New Me MOT; Constructive Conversations; Stepping Stones; Choices and Changes; Maps for Change; Pathways for Change</a:t>
            </a:r>
          </a:p>
          <a:p>
            <a:endParaRPr lang="en-GB" dirty="0"/>
          </a:p>
          <a:p>
            <a:pPr marL="342900" indent="-342900">
              <a:buFont typeface="Arial" panose="020B0604020202020204" pitchFamily="34" charset="0"/>
              <a:buChar char="•"/>
            </a:pPr>
            <a:r>
              <a:rPr lang="en-GB" dirty="0">
                <a:solidFill>
                  <a:schemeClr val="dk1"/>
                </a:solidFill>
                <a:ea typeface="Roboto"/>
              </a:rPr>
              <a:t>Check out the </a:t>
            </a:r>
            <a:r>
              <a:rPr lang="en-GB" dirty="0">
                <a:solidFill>
                  <a:schemeClr val="dk1"/>
                </a:solidFill>
                <a:ea typeface="Roboto"/>
                <a:hlinkClick r:id="rId3"/>
              </a:rPr>
              <a:t>ASPPT Probation Hub </a:t>
            </a:r>
            <a:r>
              <a:rPr lang="en-GB" dirty="0">
                <a:solidFill>
                  <a:schemeClr val="dk1"/>
                </a:solidFill>
                <a:ea typeface="Roboto"/>
              </a:rPr>
              <a:t>page for a summary. Full </a:t>
            </a:r>
            <a:r>
              <a:rPr lang="en-GB" b="1" dirty="0">
                <a:solidFill>
                  <a:schemeClr val="dk1"/>
                </a:solidFill>
                <a:ea typeface="Roboto"/>
              </a:rPr>
              <a:t>information and guidance </a:t>
            </a:r>
            <a:r>
              <a:rPr lang="en-GB" dirty="0">
                <a:solidFill>
                  <a:schemeClr val="dk1"/>
                </a:solidFill>
                <a:ea typeface="Roboto"/>
              </a:rPr>
              <a:t>is available and homed in </a:t>
            </a:r>
            <a:r>
              <a:rPr lang="en-GB" b="1" dirty="0" err="1">
                <a:solidFill>
                  <a:schemeClr val="dk1"/>
                </a:solidFill>
                <a:ea typeface="Roboto"/>
              </a:rPr>
              <a:t>EQuiP</a:t>
            </a:r>
            <a:r>
              <a:rPr lang="en-GB" b="1" dirty="0">
                <a:solidFill>
                  <a:schemeClr val="dk1"/>
                </a:solidFill>
                <a:ea typeface="Roboto"/>
              </a:rPr>
              <a:t> </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 new toolkits are planned for development for the foreseeable future with the focus now on supporting implementation. An ASPPT implementation review will take place later in the year. </a:t>
            </a:r>
          </a:p>
          <a:p>
            <a:endParaRPr lang="en-GB" b="1" dirty="0">
              <a:solidFill>
                <a:schemeClr val="dk1"/>
              </a:solidFill>
              <a:ea typeface="Roboto"/>
            </a:endParaRPr>
          </a:p>
          <a:p>
            <a:pPr marL="342900" indent="-342900">
              <a:buFont typeface="Arial" panose="020B0604020202020204" pitchFamily="34" charset="0"/>
              <a:buChar char="•"/>
            </a:pPr>
            <a:r>
              <a:rPr lang="en-GB" dirty="0">
                <a:solidFill>
                  <a:schemeClr val="dk1"/>
                </a:solidFill>
                <a:ea typeface="Roboto"/>
              </a:rPr>
              <a:t>All </a:t>
            </a:r>
            <a:r>
              <a:rPr lang="en-GB" b="1" dirty="0">
                <a:solidFill>
                  <a:schemeClr val="dk1"/>
                </a:solidFill>
                <a:ea typeface="Roboto"/>
              </a:rPr>
              <a:t>queries and feedback should</a:t>
            </a:r>
            <a:r>
              <a:rPr lang="en-GB" dirty="0">
                <a:solidFill>
                  <a:schemeClr val="dk1"/>
                </a:solidFill>
                <a:ea typeface="Roboto"/>
              </a:rPr>
              <a:t> to be directed to </a:t>
            </a:r>
            <a:r>
              <a:rPr lang="en-GB" dirty="0">
                <a:solidFill>
                  <a:schemeClr val="dk1"/>
                </a:solidFill>
                <a:ea typeface="Roboto"/>
                <a:cs typeface="Roboto"/>
                <a:sym typeface="Roboto"/>
                <a:hlinkClick r:id="rId4"/>
              </a:rPr>
              <a:t>NEIP@justice.gov.uk</a:t>
            </a:r>
            <a:r>
              <a:rPr lang="en-GB" dirty="0">
                <a:solidFill>
                  <a:schemeClr val="dk1"/>
                </a:solidFill>
                <a:ea typeface="Roboto"/>
                <a:cs typeface="Roboto"/>
                <a:sym typeface="Roboto"/>
              </a:rPr>
              <a:t> </a:t>
            </a:r>
            <a:endParaRPr lang="en-GB" dirty="0">
              <a:solidFill>
                <a:schemeClr val="dk1"/>
              </a:solidFill>
              <a:ea typeface="Roboto"/>
            </a:endParaRPr>
          </a:p>
          <a:p>
            <a:endParaRPr lang="en-GB" dirty="0"/>
          </a:p>
        </p:txBody>
      </p:sp>
      <p:sp>
        <p:nvSpPr>
          <p:cNvPr id="8" name="Rectangle 7">
            <a:extLst>
              <a:ext uri="{FF2B5EF4-FFF2-40B4-BE49-F238E27FC236}">
                <a16:creationId xmlns:a16="http://schemas.microsoft.com/office/drawing/2014/main" id="{64DC3513-C9BE-4BF5-B9F8-3C4225313AD5}"/>
              </a:ext>
            </a:extLst>
          </p:cNvPr>
          <p:cNvSpPr/>
          <p:nvPr/>
        </p:nvSpPr>
        <p:spPr>
          <a:xfrm>
            <a:off x="9104869" y="943429"/>
            <a:ext cx="2809875" cy="4431983"/>
          </a:xfrm>
          <a:prstGeom prst="rect">
            <a:avLst/>
          </a:prstGeom>
          <a:solidFill>
            <a:schemeClr val="accent1">
              <a:lumMod val="20000"/>
              <a:lumOff val="80000"/>
            </a:schemeClr>
          </a:solidFill>
        </p:spPr>
        <p:txBody>
          <a:bodyPr wrap="square">
            <a:spAutoFit/>
          </a:bodyPr>
          <a:lstStyle/>
          <a:p>
            <a:r>
              <a:rPr lang="en-GB" sz="1600" b="1" dirty="0">
                <a:ea typeface="Calibri" panose="020F0502020204030204" pitchFamily="34" charset="0"/>
              </a:rPr>
              <a:t>Toolkit development</a:t>
            </a:r>
          </a:p>
          <a:p>
            <a:endParaRPr lang="en-GB" sz="1400" b="1" dirty="0">
              <a:ea typeface="Calibri" panose="020F0502020204030204" pitchFamily="34" charset="0"/>
            </a:endParaRPr>
          </a:p>
          <a:p>
            <a:pPr marL="285750" indent="-285750">
              <a:buFont typeface="Arial" panose="020B0604020202020204" pitchFamily="34" charset="0"/>
              <a:buChar char="•"/>
            </a:pPr>
            <a:r>
              <a:rPr lang="en-GB" sz="1400" dirty="0">
                <a:ea typeface="Calibri" panose="020F0502020204030204" pitchFamily="34" charset="0"/>
              </a:rPr>
              <a:t>All Toolkits are </a:t>
            </a:r>
            <a:r>
              <a:rPr lang="en-GB" sz="1400" b="1" dirty="0">
                <a:ea typeface="Calibri" panose="020F0502020204030204" pitchFamily="34" charset="0"/>
              </a:rPr>
              <a:t>National Effective Intervention Panel </a:t>
            </a:r>
            <a:r>
              <a:rPr lang="en-GB" sz="1400" dirty="0">
                <a:ea typeface="Calibri" panose="020F0502020204030204" pitchFamily="34" charset="0"/>
              </a:rPr>
              <a:t>approved and endorsed by </a:t>
            </a:r>
            <a:r>
              <a:rPr lang="en-GB" sz="1400" b="1" dirty="0">
                <a:ea typeface="Calibri" panose="020F0502020204030204" pitchFamily="34" charset="0"/>
              </a:rPr>
              <a:t>Accredited Programmes and Interventions Delivery Strategy Board.</a:t>
            </a:r>
          </a:p>
          <a:p>
            <a:pPr lvl="0">
              <a:spcAft>
                <a:spcPts val="0"/>
              </a:spcAft>
            </a:pPr>
            <a:endParaRPr lang="en-GB" sz="1400" dirty="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400" dirty="0"/>
              <a:t>Approved toolkit developers will </a:t>
            </a:r>
            <a:r>
              <a:rPr lang="en-GB" sz="1400" b="1" dirty="0"/>
              <a:t>maintain and improve materials </a:t>
            </a:r>
            <a:r>
              <a:rPr lang="en-GB" sz="1400" dirty="0"/>
              <a:t>as required to ensure they remain responsive to Practitioners needs and those of People on Probation.</a:t>
            </a:r>
          </a:p>
          <a:p>
            <a:pPr lvl="0"/>
            <a:endParaRPr lang="en-GB" sz="1400" dirty="0"/>
          </a:p>
          <a:p>
            <a:pPr marL="285750" lvl="0" indent="-285750">
              <a:buFont typeface="Arial" panose="020B0604020202020204" pitchFamily="34" charset="0"/>
              <a:buChar char="•"/>
            </a:pPr>
            <a:r>
              <a:rPr lang="en-GB" sz="1400" dirty="0"/>
              <a:t>New Toolkits have </a:t>
            </a:r>
            <a:r>
              <a:rPr lang="en-GB" sz="1400" b="1" dirty="0"/>
              <a:t>been produced </a:t>
            </a:r>
            <a:r>
              <a:rPr lang="en-GB" sz="1400" dirty="0"/>
              <a:t>by a </a:t>
            </a:r>
            <a:r>
              <a:rPr lang="en-GB" sz="1400" b="1" dirty="0"/>
              <a:t>professional design studio.</a:t>
            </a:r>
          </a:p>
        </p:txBody>
      </p:sp>
    </p:spTree>
    <p:extLst>
      <p:ext uri="{BB962C8B-B14F-4D97-AF65-F5344CB8AC3E}">
        <p14:creationId xmlns:p14="http://schemas.microsoft.com/office/powerpoint/2010/main" val="4011601675"/>
      </p:ext>
    </p:extLst>
  </p:cSld>
  <p:clrMapOvr>
    <a:masterClrMapping/>
  </p:clrMapOvr>
</p:sld>
</file>

<file path=ppt/theme/theme1.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FFC98711BAF4AB61EB183DB732DB5" ma:contentTypeVersion="13" ma:contentTypeDescription="Create a new document." ma:contentTypeScope="" ma:versionID="012178b715990215ed436d50ba31697b">
  <xsd:schema xmlns:xsd="http://www.w3.org/2001/XMLSchema" xmlns:xs="http://www.w3.org/2001/XMLSchema" xmlns:p="http://schemas.microsoft.com/office/2006/metadata/properties" xmlns:ns2="7d810726-36c5-41d1-b836-f8d77240351d" xmlns:ns3="5d2742bd-2738-4b52-951e-a969b0795c54" targetNamespace="http://schemas.microsoft.com/office/2006/metadata/properties" ma:root="true" ma:fieldsID="aef97e5ae1b7d6ac81a0e358cb7c459d" ns2:_="" ns3:_="">
    <xsd:import namespace="7d810726-36c5-41d1-b836-f8d77240351d"/>
    <xsd:import namespace="5d2742bd-2738-4b52-951e-a969b0795c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10726-36c5-41d1-b836-f8d772403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2742bd-2738-4b52-951e-a969b0795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3E7F5D-48C0-4967-86A6-5CFA7FA558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2D01C8-9676-472A-95ED-966935793E22}">
  <ds:schemaRefs>
    <ds:schemaRef ds:uri="http://schemas.microsoft.com/sharepoint/v3/contenttype/forms"/>
  </ds:schemaRefs>
</ds:datastoreItem>
</file>

<file path=customXml/itemProps3.xml><?xml version="1.0" encoding="utf-8"?>
<ds:datastoreItem xmlns:ds="http://schemas.openxmlformats.org/officeDocument/2006/customXml" ds:itemID="{A25C00F4-86FC-454D-A4B9-A60AFED0A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10726-36c5-41d1-b836-f8d77240351d"/>
    <ds:schemaRef ds:uri="5d2742bd-2738-4b52-951e-a969b0795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2121</TotalTime>
  <Words>4030</Words>
  <Application>Microsoft Office PowerPoint</Application>
  <PresentationFormat>Widescreen</PresentationFormat>
  <Paragraphs>386</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Symbol</vt:lpstr>
      <vt:lpstr>Wingdings</vt:lpstr>
      <vt:lpstr>Office Theme</vt:lpstr>
      <vt:lpstr>Presenter’s notes</vt:lpstr>
      <vt:lpstr>Probation Change</vt:lpstr>
      <vt:lpstr>Our team’s opportunity to talk </vt:lpstr>
      <vt:lpstr>Today’s conversation</vt:lpstr>
      <vt:lpstr>Understanding and communicating changes</vt:lpstr>
      <vt:lpstr>Change products in focus – The Change Map</vt:lpstr>
      <vt:lpstr>Prioritising Probation</vt:lpstr>
      <vt:lpstr>  </vt:lpstr>
      <vt:lpstr>Reminder: New Approved Suite of Probation Practitioner Toolkits (ASPPT)</vt:lpstr>
      <vt:lpstr>Pre-Intervention support</vt:lpstr>
      <vt:lpstr>Pre-Intervention support</vt:lpstr>
      <vt:lpstr>Briefings: Alcohol Monitoring on licence</vt:lpstr>
      <vt:lpstr>Briefings: Police, Crime, Sentencing and Courts (PCSC) Act</vt:lpstr>
      <vt:lpstr>Police, Crime, Sentencing and Courts (PCSC) Act – Key Changes</vt:lpstr>
      <vt:lpstr>Briefings: Police, Crime, Sentencing and Courts (PCSC) Act – Key Changes</vt:lpstr>
      <vt:lpstr>PowerPoint Presentation</vt:lpstr>
      <vt:lpstr>Briefings: Police, Crime, Sentencing and Courts (PCSC) Act</vt:lpstr>
      <vt:lpstr>PowerPoint Presentation</vt:lpstr>
      <vt:lpstr>  </vt:lpstr>
      <vt:lpstr>PowerPoint Presentation</vt:lpstr>
      <vt:lpstr>  </vt:lpstr>
      <vt:lpstr>PowerPoint Presentation</vt:lpstr>
      <vt:lpstr>Focus on our people: Supporting SPOs - Improving capacity &amp; efficiency</vt:lpstr>
      <vt:lpstr>PowerPoint Presentation</vt:lpstr>
      <vt:lpstr>Team discussion </vt:lpstr>
      <vt:lpstr>Your thoughts, questions and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2</cp:revision>
  <dcterms:created xsi:type="dcterms:W3CDTF">2021-07-22T08:59:25Z</dcterms:created>
  <dcterms:modified xsi:type="dcterms:W3CDTF">2022-06-09T08:35:30Z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0x010100D8DFFC98711BAF4AB61EB183DB732DB5</vt:lpwstr>
  </property>
</Properties>
</file>