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70" r:id="rId5"/>
    <p:sldId id="289" r:id="rId6"/>
    <p:sldId id="259" r:id="rId7"/>
    <p:sldId id="290" r:id="rId8"/>
    <p:sldId id="291" r:id="rId9"/>
    <p:sldId id="292" r:id="rId10"/>
    <p:sldId id="282" r:id="rId11"/>
    <p:sldId id="279" r:id="rId12"/>
    <p:sldId id="272" r:id="rId13"/>
    <p:sldId id="274" r:id="rId14"/>
    <p:sldId id="277" r:id="rId15"/>
    <p:sldId id="288" r:id="rId16"/>
    <p:sldId id="280" r:id="rId17"/>
    <p:sldId id="266" r:id="rId18"/>
    <p:sldId id="265" r:id="rId19"/>
    <p:sldId id="267" r:id="rId20"/>
    <p:sldId id="268" r:id="rId21"/>
    <p:sldId id="269" r:id="rId22"/>
    <p:sldId id="281" r:id="rId23"/>
    <p:sldId id="283" r:id="rId24"/>
    <p:sldId id="284" r:id="rId25"/>
    <p:sldId id="285"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ne, Christopher" initials="BC" lastIdx="43" clrIdx="0">
    <p:extLst>
      <p:ext uri="{19B8F6BF-5375-455C-9EA6-DF929625EA0E}">
        <p15:presenceInfo xmlns:p15="http://schemas.microsoft.com/office/powerpoint/2012/main" userId="S::Christopher.Byrne@justice.gov.uk::bc375e47-0b62-428a-95d7-e144f120bf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49B5C0"/>
    <a:srgbClr val="7030A0"/>
    <a:srgbClr val="8B2FAB"/>
    <a:srgbClr val="882CB1"/>
    <a:srgbClr val="5499DB"/>
    <a:srgbClr val="913CB6"/>
    <a:srgbClr val="73C2B5"/>
    <a:srgbClr val="00A499"/>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196"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33833a5e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33833a5e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3833a5e9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3833a5e9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49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07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23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72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8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78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42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955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33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3833a5e9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3833a5e9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97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33833a5e9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33833a5e9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86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3833a5e9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3833a5e9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854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01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3833a5e9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33833a5e9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82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65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3833a5e9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3833a5e9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69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 name="Slide Number Placeholder 1">
            <a:extLst>
              <a:ext uri="{FF2B5EF4-FFF2-40B4-BE49-F238E27FC236}">
                <a16:creationId xmlns:a16="http://schemas.microsoft.com/office/drawing/2014/main" id="{E4CF31FC-5E17-4040-AB9B-270E93759A1A}"/>
              </a:ext>
            </a:extLst>
          </p:cNvPr>
          <p:cNvSpPr>
            <a:spLocks noGrp="1"/>
          </p:cNvSpPr>
          <p:nvPr>
            <p:ph type="sldNum" idx="10"/>
          </p:nvPr>
        </p:nvSpPr>
        <p:spPr/>
        <p:txBody>
          <a:bodyPr/>
          <a:lstStyle/>
          <a:p>
            <a:fld id="{F12522C8-971F-4FE1-913F-818E369E206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334537" y="273844"/>
            <a:ext cx="8480063" cy="994172"/>
          </a:xfrm>
          <a:prstGeom prst="rect">
            <a:avLst/>
          </a:prstGeom>
        </p:spPr>
        <p:txBody>
          <a:bodyPr/>
          <a:lstStyle>
            <a:lvl1pPr>
              <a:defRPr sz="18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334537" y="1369219"/>
            <a:ext cx="8480063" cy="3263504"/>
          </a:xfrm>
          <a:prstGeom prst="rect">
            <a:avLst/>
          </a:prstGeom>
        </p:spPr>
        <p:txBody>
          <a:bodyPr/>
          <a:lstStyle>
            <a:lvl1pPr>
              <a:buNone/>
              <a:defRPr sz="1800"/>
            </a:lvl1pPr>
          </a:lstStyle>
          <a:p>
            <a:pPr lvl="0"/>
            <a:r>
              <a:rPr lang="en-US"/>
              <a:t>Click to edit Master text styles</a:t>
            </a:r>
          </a:p>
        </p:txBody>
      </p:sp>
    </p:spTree>
    <p:extLst>
      <p:ext uri="{BB962C8B-B14F-4D97-AF65-F5344CB8AC3E}">
        <p14:creationId xmlns:p14="http://schemas.microsoft.com/office/powerpoint/2010/main" val="98818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400" b="1">
                <a:solidFill>
                  <a:schemeClr val="lt1"/>
                </a:solidFill>
              </a:defRPr>
            </a:lvl1pPr>
            <a:lvl2pPr lvl="1">
              <a:buNone/>
              <a:defRPr sz="1400" b="1">
                <a:solidFill>
                  <a:schemeClr val="lt1"/>
                </a:solidFill>
              </a:defRPr>
            </a:lvl2pPr>
            <a:lvl3pPr lvl="2">
              <a:buNone/>
              <a:defRPr sz="1400" b="1">
                <a:solidFill>
                  <a:schemeClr val="lt1"/>
                </a:solidFill>
              </a:defRPr>
            </a:lvl3pPr>
            <a:lvl4pPr lvl="3">
              <a:buNone/>
              <a:defRPr sz="1400" b="1">
                <a:solidFill>
                  <a:schemeClr val="lt1"/>
                </a:solidFill>
              </a:defRPr>
            </a:lvl4pPr>
            <a:lvl5pPr lvl="4">
              <a:buNone/>
              <a:defRPr sz="1400" b="1">
                <a:solidFill>
                  <a:schemeClr val="lt1"/>
                </a:solidFill>
              </a:defRPr>
            </a:lvl5pPr>
            <a:lvl6pPr lvl="5">
              <a:buNone/>
              <a:defRPr sz="1400" b="1">
                <a:solidFill>
                  <a:schemeClr val="lt1"/>
                </a:solidFill>
              </a:defRPr>
            </a:lvl6pPr>
            <a:lvl7pPr lvl="6">
              <a:buNone/>
              <a:defRPr sz="1400" b="1">
                <a:solidFill>
                  <a:schemeClr val="lt1"/>
                </a:solidFill>
              </a:defRPr>
            </a:lvl7pPr>
            <a:lvl8pPr lvl="7">
              <a:buNone/>
              <a:defRPr sz="1400" b="1">
                <a:solidFill>
                  <a:schemeClr val="lt1"/>
                </a:solidFill>
              </a:defRPr>
            </a:lvl8pPr>
            <a:lvl9pPr lvl="8">
              <a:buNone/>
              <a:defRPr sz="1400" b="1">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0" y="0"/>
            <a:ext cx="9144002" cy="5143489"/>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400" b="1">
                <a:solidFill>
                  <a:schemeClr val="bg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F12522C8-971F-4FE1-913F-818E369E206E}" type="slidenum">
              <a:rPr lang="en-GB" smtClean="0"/>
              <a:pPr/>
              <a:t>‹#›</a:t>
            </a:fld>
            <a:endParaRPr lang="en-GB"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amb1@justice.gov.uk?subject=Feedback%20on%20RTB"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elcome-hub.hmppsintranet.org.uk/my-work/my-service/interventions-unpaid-work-and-crs/community-payback-new-induction-materials-for-manage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elcome-hub.hmppsintranet.org.uk/up-to-speed/briefing-packs/" TargetMode="External"/><Relationship Id="rId3" Type="http://schemas.openxmlformats.org/officeDocument/2006/relationships/hyperlink" Target="https://welcome-hub.hmppsintranet.org.uk/wp-content/uploads/2022/04/Business-Change_Articulating-the-Change_Your-Probation-Change-Map-April-2022-002.pptx" TargetMode="External"/><Relationship Id="rId7" Type="http://schemas.openxmlformats.org/officeDocument/2006/relationships/hyperlink" Target="https://welcome-hub.hmppsintranet.org.uk/my-work/my-service/sentence-management-em/jitbi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elcome-hub.hmppsintranet.org.uk/my-work/building-our-new-service/our-new-operating-model/" TargetMode="External"/><Relationship Id="rId5" Type="http://schemas.openxmlformats.org/officeDocument/2006/relationships/hyperlink" Target="https://welcome-hub.hmppsintranet.org.uk/my-work/building-our-new-service/my-role-map-homepage/annie-draft-changes_case_administrator/" TargetMode="External"/><Relationship Id="rId4" Type="http://schemas.openxmlformats.org/officeDocument/2006/relationships/hyperlink" Target="https://welcome-hub.hmppsintranet.org.uk/my-work/building-our-new-service/change-by-roles-homepage/probation-officer-probation-services-officer/important-changes-to-electronic-monitoring-new-pcsc-bill-po-pso/" TargetMode="Externa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teams.microsoft.com/l/meetup-join/19%3ameeting_ZmEyZWJhMjctNjI3ZC00NWRkLWJmMDEtNjA3ZGVmYWJlM2Rm%40thread.v2/0?context=%7b%22Tid%22%3a%22c6874728-71e6-41fe-a9e1-2e8c36776ad8%22%2c%22Oid%22%3a%22453cb7ee-bc41-4123-87c6-757070b68b7f%22%7d" TargetMode="External"/><Relationship Id="rId2" Type="http://schemas.openxmlformats.org/officeDocument/2006/relationships/hyperlink" Target="https://equip-portal.equip.service.justice.gov.uk/CtrlWebIsapi.dll/V6%20Prioritising%20Framework%20for%20Sentence%20Management%20Phase%203.docx"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strengthening-probation-building-confidenc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hyperlink" Target="https://welcome-hub.hmppsintranet.org.uk/my-work/building-our-new-service/our-new-operating-model/" TargetMode="External"/><Relationship Id="rId7"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elcome-hub.hmppsintranet.org.uk/my-work/building-our-new-service/my-role-map-homepage/probation-officer-probation-services-officer/refer-monitor-amend-a-referral/" TargetMode="External"/><Relationship Id="rId5" Type="http://schemas.openxmlformats.org/officeDocument/2006/relationships/hyperlink" Target="file:///C:\Users\KFL57C\AppData\Local\Microsoft\Windows\INetCache\Content.Outlook\Z77Q0ZQ2\&#8226;%09https:\welcome-hub.hmppsintranet.org.uk\my-work\building-our-new-service\my-role-map-homepage\senior-probation-officer-spo\refer-monitor-amend-a-referral-spo\" TargetMode="External"/><Relationship Id="rId4" Type="http://schemas.openxmlformats.org/officeDocument/2006/relationships/hyperlink" Target="https://welcome-hub.hmppsintranet.org.uk/refer-monitor-amend-a-referra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lcome-hub.hmppsintranet.org.uk/2022/07/07/case-allocation-syste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elcome-hub.hmppsintranet.org.uk/2022/07/07/case-allocation-syste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justiceuk.sharepoint.com/:p:/s/MRRComms/Efcot91EXwlBlV-VO8IY7rcB21VLBdgPDq45x_luvMKX1w?e=fVT8ex" TargetMode="External"/><Relationship Id="rId2" Type="http://schemas.openxmlformats.org/officeDocument/2006/relationships/hyperlink" Target="https://justiceuk.sharepoint.com/:p:/s/MRRComms/EcI6BS9QsOFBlhcu_bUVjw0BwpxfEYxbsjw20awRg7xECQ?e=oAJKjL" TargetMode="External"/><Relationship Id="rId1" Type="http://schemas.openxmlformats.org/officeDocument/2006/relationships/slideLayout" Target="../slideLayouts/slideLayout12.xml"/><Relationship Id="rId4" Type="http://schemas.openxmlformats.org/officeDocument/2006/relationships/hyperlink" Target="mailto:laura.donnelly@justice.gov.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https://equip-portal.rocstac.com/CtrlWebIsapi.dll/?__id=webDiagram.show&amp;map=0%3A9A63E167DE4B400EA07F81A9271E1944&amp;dgm=CE5FAA4B9E0B4168AE889D1F9442E900"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teams.microsoft.com/l/meetup-join/19%3ameeting_NzI4OWE0ZWEtNDQzZC00NDhiLWIzNTYtOGJmMmJmMTc0NDY1%40thread.v2/0?context=%7b%22Tid%22%3a%22c6874728-71e6-41fe-a9e1-2e8c36776ad8%22%2c%22Oid%22%3a%224c8b1cf8-2394-4f0d-bf59-2b2a85f5d28c%22%7d" TargetMode="External"/><Relationship Id="rId13" Type="http://schemas.openxmlformats.org/officeDocument/2006/relationships/hyperlink" Target="https://teams.microsoft.com/l/meetup-join/19%3ameeting_ZGVhMTA5MGItOWVjYy00OWZiLWJhZTYtNjA1OGMxZDA4MWI1%40thread.v2/0?context=%7b%22Tid%22%3a%22c6874728-71e6-41fe-a9e1-2e8c36776ad8%22%2c%22Oid%22%3a%224c8b1cf8-2394-4f0d-bf59-2b2a85f5d28c%22%7d" TargetMode="External"/><Relationship Id="rId3" Type="http://schemas.openxmlformats.org/officeDocument/2006/relationships/hyperlink" Target="https://teams.microsoft.com/l/meetup-join/19%3ameeting_MjA0YzY1MGMtMzRlMC00YWVjLWJjZWUtMDRmYmFhOThkZWFl%40thread.v2/0?context=%7b%22Tid%22%3a%22c6874728-71e6-41fe-a9e1-2e8c36776ad8%22%2c%22Oid%22%3a%224c8b1cf8-2394-4f0d-bf59-2b2a85f5d28c%22%7d" TargetMode="External"/><Relationship Id="rId7" Type="http://schemas.openxmlformats.org/officeDocument/2006/relationships/hyperlink" Target="https://teams.microsoft.com/l/meetup-join/19%3ameeting_MTkwY2ExZTgtNzZlMy00MDVmLWE2OGUtZjY2NzhhZjk0MDM4%40thread.v2/0?context=%7b%22Tid%22%3a%22c6874728-71e6-41fe-a9e1-2e8c36776ad8%22%2c%22Oid%22%3a%224c8b1cf8-2394-4f0d-bf59-2b2a85f5d28c%22%7d" TargetMode="External"/><Relationship Id="rId12" Type="http://schemas.openxmlformats.org/officeDocument/2006/relationships/hyperlink" Target="https://teams.microsoft.com/l/meetup-join/19%3ameeting_MWZkNWFjOWEtOTdhNy00NTE1LWEwMWQtNTQyZWM4NmJkY2Vi%40thread.v2/0?context=%7b%22Tid%22%3a%22c6874728-71e6-41fe-a9e1-2e8c36776ad8%22%2c%22Oid%22%3a%224c8b1cf8-2394-4f0d-bf59-2b2a85f5d28c%22%7d" TargetMode="External"/><Relationship Id="rId17" Type="http://schemas.openxmlformats.org/officeDocument/2006/relationships/hyperlink" Target="mailto:Louise.Holmes4@justice.gov.uk" TargetMode="External"/><Relationship Id="rId2" Type="http://schemas.openxmlformats.org/officeDocument/2006/relationships/hyperlink" Target="https://teams.microsoft.com/l/meetup-join/19%3ameeting_NTk0ZmYwMWQtNzEzYi00YzM5LWEyYjgtMDc4YmRhOTkzMzNk%40thread.v2/0?context=%7b%22Tid%22%3a%22c6874728-71e6-41fe-a9e1-2e8c36776ad8%22%2c%22Oid%22%3a%224c8b1cf8-2394-4f0d-bf59-2b2a85f5d28c%22%7d" TargetMode="External"/><Relationship Id="rId16" Type="http://schemas.openxmlformats.org/officeDocument/2006/relationships/hyperlink" Target="https://teams.microsoft.com/l/meetup-join/19%3ameeting_MzYyMTQxNWQtZjhlYi00ZTc3LTk5OTYtYjI4MDc1NzJjYjNl%40thread.v2/0?context=%7b%22Tid%22%3a%22c6874728-71e6-41fe-a9e1-2e8c36776ad8%22%2c%22Oid%22%3a%224c8b1cf8-2394-4f0d-bf59-2b2a85f5d28c%22%7d" TargetMode="External"/><Relationship Id="rId1" Type="http://schemas.openxmlformats.org/officeDocument/2006/relationships/slideLayout" Target="../slideLayouts/slideLayout12.xml"/><Relationship Id="rId6" Type="http://schemas.openxmlformats.org/officeDocument/2006/relationships/hyperlink" Target="https://teams.microsoft.com/l/meetup-join/19%3ameeting_N2FkNmY4ZWMtYzA3My00NDQ4LTgwODktYjk1MGE1YTRkZmQy%40thread.v2/0?context=%7b%22Tid%22%3a%22c6874728-71e6-41fe-a9e1-2e8c36776ad8%22%2c%22Oid%22%3a%224c8b1cf8-2394-4f0d-bf59-2b2a85f5d28c%22%7d" TargetMode="External"/><Relationship Id="rId11" Type="http://schemas.openxmlformats.org/officeDocument/2006/relationships/hyperlink" Target="https://teams.microsoft.com/l/meetup-join/19%3ameeting_ZTNjNTNiZDYtMmVlYS00MzkwLWFjM2MtOTFjMTg4ZjVhZjRj%40thread.v2/0?context=%7b%22Tid%22%3a%22c6874728-71e6-41fe-a9e1-2e8c36776ad8%22%2c%22Oid%22%3a%224c8b1cf8-2394-4f0d-bf59-2b2a85f5d28c%22%7d" TargetMode="External"/><Relationship Id="rId5" Type="http://schemas.openxmlformats.org/officeDocument/2006/relationships/hyperlink" Target="https://teams.microsoft.com/l/meetup-join/19%3ameeting_ZGUwMzZhMWMtNmQ3Zi00YjUyLWEyNzYtYTFlODc0MDg1OTNh%40thread.v2/0?context=%7b%22Tid%22%3a%22c6874728-71e6-41fe-a9e1-2e8c36776ad8%22%2c%22Oid%22%3a%224c8b1cf8-2394-4f0d-bf59-2b2a85f5d28c%22%7d" TargetMode="External"/><Relationship Id="rId15" Type="http://schemas.openxmlformats.org/officeDocument/2006/relationships/hyperlink" Target="https://teams.microsoft.com/l/meetup-join/19%3ameeting_NjlmZTVmYWQtYjM0NC00MTEzLTgyNGMtOWRjZmYzZmRiN2U4%40thread.v2/0?context=%7b%22Tid%22%3a%22c6874728-71e6-41fe-a9e1-2e8c36776ad8%22%2c%22Oid%22%3a%224c8b1cf8-2394-4f0d-bf59-2b2a85f5d28c%22%7d" TargetMode="External"/><Relationship Id="rId10" Type="http://schemas.openxmlformats.org/officeDocument/2006/relationships/hyperlink" Target="https://teams.microsoft.com/l/meetup-join/19%3ameeting_MGRlZmNkOTQtYzEzNS00ZjE3LWFhOGYtOWI3Y2Q1ZmJhYjZk%40thread.v2/0?context=%7b%22Tid%22%3a%22c6874728-71e6-41fe-a9e1-2e8c36776ad8%22%2c%22Oid%22%3a%224c8b1cf8-2394-4f0d-bf59-2b2a85f5d28c%22%7d" TargetMode="External"/><Relationship Id="rId4" Type="http://schemas.openxmlformats.org/officeDocument/2006/relationships/hyperlink" Target="https://teams.microsoft.com/l/meetup-join/19%3ameeting_MjhkM2I3ZjQtMTBhZC00Yjg3LWJlY2QtMDY3OTUwNGU3Nzdi%40thread.v2/0?context=%7b%22Tid%22%3a%22c6874728-71e6-41fe-a9e1-2e8c36776ad8%22%2c%22Oid%22%3a%224c8b1cf8-2394-4f0d-bf59-2b2a85f5d28c%22%7d" TargetMode="External"/><Relationship Id="rId9" Type="http://schemas.openxmlformats.org/officeDocument/2006/relationships/hyperlink" Target="https://teams.microsoft.com/l/meetup-join/19%3ameeting_OGQ1ZmE0ZjUtYjQzNS00NmI1LTk2MmEtMDM1NzY0MDY1ODYz%40thread.v2/0?context=%7b%22Tid%22%3a%22c6874728-71e6-41fe-a9e1-2e8c36776ad8%22%2c%22Oid%22%3a%224c8b1cf8-2394-4f0d-bf59-2b2a85f5d28c%22%7d" TargetMode="External"/><Relationship Id="rId14" Type="http://schemas.openxmlformats.org/officeDocument/2006/relationships/hyperlink" Target="https://teams.microsoft.com/l/meetup-join/19%3ameeting_NjllZjQ3YjMtZjE1NS00Y2Y0LTljNzEtNDIwZmU5MzNiNmNk%40thread.v2/0?context=%7b%22Tid%22%3a%22c6874728-71e6-41fe-a9e1-2e8c36776ad8%22%2c%22Oid%22%3a%224c8b1cf8-2394-4f0d-bf59-2b2a85f5d28c%22%7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3" name="Google Shape;53;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200" b="1" dirty="0">
                <a:solidFill>
                  <a:srgbClr val="882CB1"/>
                </a:solidFill>
                <a:highlight>
                  <a:schemeClr val="lt1"/>
                </a:highlight>
              </a:rPr>
              <a:t>Presenter’s notes</a:t>
            </a:r>
            <a:r>
              <a:rPr lang="en-GB" sz="2200" dirty="0">
                <a:highlight>
                  <a:schemeClr val="lt1"/>
                </a:highlight>
              </a:rPr>
              <a:t>​</a:t>
            </a:r>
            <a:endParaRPr dirty="0">
              <a:highlight>
                <a:schemeClr val="lt1"/>
              </a:highlight>
            </a:endParaRPr>
          </a:p>
        </p:txBody>
      </p:sp>
      <p:sp>
        <p:nvSpPr>
          <p:cNvPr id="54" name="Google Shape;54;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17658" algn="l" rtl="0">
              <a:spcBef>
                <a:spcPts val="0"/>
              </a:spcBef>
              <a:spcAft>
                <a:spcPts val="0"/>
              </a:spcAft>
              <a:buClr>
                <a:srgbClr val="882CB1"/>
              </a:buClr>
              <a:buSzPct val="100000"/>
              <a:buFont typeface="Arial" panose="020B0604020202020204" pitchFamily="34" charset="0"/>
              <a:buChar char="•"/>
            </a:pPr>
            <a:r>
              <a:rPr lang="en-GB" sz="1600" dirty="0">
                <a:solidFill>
                  <a:schemeClr val="dk1"/>
                </a:solidFill>
                <a:highlight>
                  <a:schemeClr val="lt1"/>
                </a:highlight>
              </a:rPr>
              <a:t>This month’s Regional Team Briefing is attached​.</a:t>
            </a:r>
            <a:endParaRPr sz="1600" dirty="0">
              <a:solidFill>
                <a:schemeClr val="dk1"/>
              </a:solidFill>
              <a:highlight>
                <a:schemeClr val="lt1"/>
              </a:highlight>
            </a:endParaRPr>
          </a:p>
          <a:p>
            <a:pPr marL="457200" lvl="0" indent="-317658" algn="l" rtl="0">
              <a:spcBef>
                <a:spcPts val="0"/>
              </a:spcBef>
              <a:spcAft>
                <a:spcPts val="0"/>
              </a:spcAft>
              <a:buClr>
                <a:srgbClr val="882CB1"/>
              </a:buClr>
              <a:buSzPct val="103125"/>
              <a:buFont typeface="Arial" panose="020B0604020202020204" pitchFamily="34" charset="0"/>
              <a:buChar char="•"/>
            </a:pPr>
            <a:r>
              <a:rPr lang="en-GB" sz="1600" dirty="0">
                <a:solidFill>
                  <a:schemeClr val="dk1"/>
                </a:solidFill>
                <a:highlight>
                  <a:schemeClr val="lt1"/>
                </a:highlight>
              </a:rPr>
              <a:t>The </a:t>
            </a:r>
            <a:r>
              <a:rPr lang="en-GB" sz="1600" dirty="0">
                <a:solidFill>
                  <a:schemeClr val="dk1"/>
                </a:solidFill>
              </a:rPr>
              <a:t>Probation Portfolio Communications and Engagement Team</a:t>
            </a:r>
            <a:r>
              <a:rPr lang="en-GB" sz="1600" dirty="0">
                <a:solidFill>
                  <a:schemeClr val="dk1"/>
                </a:solidFill>
                <a:highlight>
                  <a:schemeClr val="lt1"/>
                </a:highlight>
              </a:rPr>
              <a:t> work with Probation Programmes workstream design leads to consolidate several communication products into one monthly cascade deck. This supports clear and consistent communication with our staff in all regions, roles and functions​.</a:t>
            </a:r>
            <a:endParaRPr sz="1600" dirty="0">
              <a:solidFill>
                <a:schemeClr val="dk1"/>
              </a:solidFill>
              <a:highlight>
                <a:schemeClr val="lt1"/>
              </a:highlight>
            </a:endParaRPr>
          </a:p>
          <a:p>
            <a:pPr marL="457200" lvl="0" indent="-317658" algn="l" rtl="0">
              <a:spcBef>
                <a:spcPts val="0"/>
              </a:spcBef>
              <a:spcAft>
                <a:spcPts val="0"/>
              </a:spcAft>
              <a:buClr>
                <a:srgbClr val="882CB1"/>
              </a:buClr>
              <a:buSzPct val="100000"/>
              <a:buFont typeface="Arial" panose="020B0604020202020204" pitchFamily="34" charset="0"/>
              <a:buChar char="•"/>
            </a:pPr>
            <a:r>
              <a:rPr lang="en-GB" sz="1600" dirty="0">
                <a:solidFill>
                  <a:schemeClr val="dk1"/>
                </a:solidFill>
                <a:highlight>
                  <a:schemeClr val="lt1"/>
                </a:highlight>
              </a:rPr>
              <a:t>These packs have been designed as a prompt to support you and your management teams in communicating updates and changes in team meetings/events over the next month​.</a:t>
            </a:r>
            <a:endParaRPr sz="1600" dirty="0">
              <a:solidFill>
                <a:schemeClr val="dk1"/>
              </a:solidFill>
              <a:highlight>
                <a:schemeClr val="lt1"/>
              </a:highlight>
            </a:endParaRPr>
          </a:p>
          <a:p>
            <a:pPr marL="457200" lvl="0" indent="-317658" algn="l" rtl="0">
              <a:spcBef>
                <a:spcPts val="0"/>
              </a:spcBef>
              <a:spcAft>
                <a:spcPts val="0"/>
              </a:spcAft>
              <a:buClr>
                <a:srgbClr val="882CB1"/>
              </a:buClr>
              <a:buSzPct val="100000"/>
              <a:buFont typeface="Arial" panose="020B0604020202020204" pitchFamily="34" charset="0"/>
              <a:buChar char="•"/>
            </a:pPr>
            <a:r>
              <a:rPr lang="en-GB" sz="1600" dirty="0">
                <a:solidFill>
                  <a:schemeClr val="dk1"/>
                </a:solidFill>
                <a:highlight>
                  <a:schemeClr val="lt1"/>
                </a:highlight>
              </a:rPr>
              <a:t>In line with our Fixed, Flexible, Free model, this deck includes sections for you to add in your team or region specific information.</a:t>
            </a:r>
            <a:endParaRPr sz="1600" dirty="0">
              <a:solidFill>
                <a:schemeClr val="dk1"/>
              </a:solidFill>
              <a:highlight>
                <a:schemeClr val="lt1"/>
              </a:highlight>
            </a:endParaRPr>
          </a:p>
          <a:p>
            <a:pPr marL="457200" lvl="0" indent="-317658" algn="l" rtl="0">
              <a:spcBef>
                <a:spcPts val="0"/>
              </a:spcBef>
              <a:spcAft>
                <a:spcPts val="0"/>
              </a:spcAft>
              <a:buClr>
                <a:srgbClr val="882CB1"/>
              </a:buClr>
              <a:buSzPct val="100000"/>
              <a:buFont typeface="Arial" panose="020B0604020202020204" pitchFamily="34" charset="0"/>
              <a:buChar char="•"/>
            </a:pPr>
            <a:r>
              <a:rPr lang="en-GB" sz="1600" dirty="0">
                <a:solidFill>
                  <a:schemeClr val="dk1"/>
                </a:solidFill>
                <a:highlight>
                  <a:schemeClr val="lt1"/>
                </a:highlight>
              </a:rPr>
              <a:t>Please also use the content in your regional communications channels as you deem appropriate​.</a:t>
            </a:r>
            <a:endParaRPr sz="1600" dirty="0">
              <a:solidFill>
                <a:schemeClr val="dk1"/>
              </a:solidFill>
              <a:highlight>
                <a:schemeClr val="lt1"/>
              </a:highlight>
            </a:endParaRPr>
          </a:p>
          <a:p>
            <a:pPr marL="457200" lvl="0" indent="-317658" algn="l" rtl="0">
              <a:spcBef>
                <a:spcPts val="0"/>
              </a:spcBef>
              <a:spcAft>
                <a:spcPts val="0"/>
              </a:spcAft>
              <a:buClr>
                <a:srgbClr val="882CB1"/>
              </a:buClr>
              <a:buSzPct val="100000"/>
              <a:buFont typeface="Arial" panose="020B0604020202020204" pitchFamily="34" charset="0"/>
              <a:buChar char="•"/>
            </a:pPr>
            <a:r>
              <a:rPr lang="en-GB" sz="1600" dirty="0">
                <a:solidFill>
                  <a:schemeClr val="dk1"/>
                </a:solidFill>
                <a:highlight>
                  <a:schemeClr val="lt1"/>
                </a:highlight>
              </a:rPr>
              <a:t>Your feedback on design, content, language, etc, is valued and welcome – please contact</a:t>
            </a:r>
            <a:r>
              <a:rPr lang="en-GB" sz="1600" dirty="0">
                <a:solidFill>
                  <a:srgbClr val="505DC1"/>
                </a:solidFill>
                <a:highlight>
                  <a:schemeClr val="lt1"/>
                </a:highlight>
              </a:rPr>
              <a:t> </a:t>
            </a:r>
            <a:r>
              <a:rPr lang="en-GB" sz="1600" u="sng" dirty="0">
                <a:solidFill>
                  <a:srgbClr val="505DC1"/>
                </a:solidFill>
                <a:highlight>
                  <a:schemeClr val="lt1"/>
                </a:highlight>
                <a:hlinkClick r:id="rId3"/>
              </a:rPr>
              <a:t>Peter Lamb</a:t>
            </a:r>
            <a:r>
              <a:rPr lang="en-GB" sz="1600" dirty="0">
                <a:solidFill>
                  <a:schemeClr val="dk1"/>
                </a:solidFill>
                <a:highlight>
                  <a:schemeClr val="lt1"/>
                </a:highlight>
              </a:rPr>
              <a:t>​</a:t>
            </a:r>
            <a:endParaRPr sz="1600" dirty="0">
              <a:solidFill>
                <a:schemeClr val="dk1"/>
              </a:solidFill>
              <a:highlight>
                <a:schemeClr val="lt1"/>
              </a:highlight>
            </a:endParaRPr>
          </a:p>
          <a:p>
            <a:pPr marL="0" lvl="0" indent="0" algn="ctr" rtl="0">
              <a:spcBef>
                <a:spcPts val="0"/>
              </a:spcBef>
              <a:spcAft>
                <a:spcPts val="0"/>
              </a:spcAft>
              <a:buClr>
                <a:schemeClr val="dk1"/>
              </a:buClr>
              <a:buSzPct val="61111"/>
              <a:buFont typeface="Arial"/>
              <a:buNone/>
            </a:pPr>
            <a:r>
              <a:rPr lang="en-GB" sz="1600" dirty="0">
                <a:solidFill>
                  <a:schemeClr val="dk1"/>
                </a:solidFill>
                <a:highlight>
                  <a:schemeClr val="lt1"/>
                </a:highlight>
              </a:rPr>
              <a:t>​</a:t>
            </a:r>
            <a:endParaRPr sz="1600" dirty="0">
              <a:solidFill>
                <a:schemeClr val="dk1"/>
              </a:solidFill>
              <a:highlight>
                <a:schemeClr val="lt1"/>
              </a:highlight>
            </a:endParaRPr>
          </a:p>
          <a:p>
            <a:pPr marL="0" lvl="0" indent="0" algn="ctr" rtl="0">
              <a:spcBef>
                <a:spcPts val="0"/>
              </a:spcBef>
              <a:spcAft>
                <a:spcPts val="0"/>
              </a:spcAft>
              <a:buClr>
                <a:schemeClr val="dk1"/>
              </a:buClr>
              <a:buSzPct val="61111"/>
              <a:buFont typeface="Arial"/>
              <a:buNone/>
            </a:pPr>
            <a:r>
              <a:rPr lang="en-GB" b="1" dirty="0">
                <a:solidFill>
                  <a:srgbClr val="882CB1"/>
                </a:solidFill>
                <a:highlight>
                  <a:schemeClr val="lt1"/>
                </a:highlight>
              </a:rPr>
              <a:t>Please delete this slide before you present this deck to your team – thank you</a:t>
            </a:r>
            <a:endParaRPr b="1" dirty="0">
              <a:solidFill>
                <a:srgbClr val="882CB1"/>
              </a:solidFill>
              <a:highlight>
                <a:schemeClr val="lt1"/>
              </a:highlight>
            </a:endParaRPr>
          </a:p>
          <a:p>
            <a:pPr marL="0" lvl="0" indent="0" algn="l" rtl="0">
              <a:spcBef>
                <a:spcPts val="0"/>
              </a:spcBef>
              <a:spcAft>
                <a:spcPts val="1200"/>
              </a:spcAft>
              <a:buNone/>
            </a:pPr>
            <a:endParaRPr dirty="0">
              <a:highlight>
                <a:schemeClr val="lt1"/>
              </a:highlight>
            </a:endParaRPr>
          </a:p>
        </p:txBody>
      </p:sp>
      <p:sp>
        <p:nvSpPr>
          <p:cNvPr id="5" name="Google Shape;130;p21">
            <a:extLst>
              <a:ext uri="{FF2B5EF4-FFF2-40B4-BE49-F238E27FC236}">
                <a16:creationId xmlns:a16="http://schemas.microsoft.com/office/drawing/2014/main" id="{E7CD08AF-47D6-4373-96A8-C3091F38D174}"/>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dirty="0">
                <a:solidFill>
                  <a:srgbClr val="5C3183"/>
                </a:solidFill>
                <a:effectLst/>
                <a:latin typeface="+mj-lt"/>
              </a:rPr>
              <a:t>Community Payback – new induction materials for managers</a:t>
            </a:r>
            <a:endParaRPr sz="2200" b="1" dirty="0">
              <a:solidFill>
                <a:srgbClr val="5C3183"/>
              </a:solidFill>
              <a:latin typeface="+mj-lt"/>
            </a:endParaRPr>
          </a:p>
        </p:txBody>
      </p:sp>
      <p:sp>
        <p:nvSpPr>
          <p:cNvPr id="129" name="Google Shape;129;p21"/>
          <p:cNvSpPr txBox="1">
            <a:spLocks noGrp="1"/>
          </p:cNvSpPr>
          <p:nvPr>
            <p:ph type="body" idx="1"/>
          </p:nvPr>
        </p:nvSpPr>
        <p:spPr>
          <a:xfrm>
            <a:off x="311699" y="712924"/>
            <a:ext cx="8520600" cy="4037751"/>
          </a:xfrm>
          <a:prstGeom prst="rect">
            <a:avLst/>
          </a:prstGeom>
        </p:spPr>
        <p:txBody>
          <a:bodyPr spcFirstLastPara="1" wrap="square" lIns="91425" tIns="91425" rIns="91425" bIns="91425" anchor="t" anchorCtr="0">
            <a:normAutofit/>
          </a:bodyPr>
          <a:lstStyle/>
          <a:p>
            <a:pPr marL="0" indent="0" fontAlgn="base">
              <a:lnSpc>
                <a:spcPct val="120000"/>
              </a:lnSpc>
              <a:buNone/>
            </a:pPr>
            <a:r>
              <a:rPr lang="en-GB" sz="1800" dirty="0">
                <a:solidFill>
                  <a:srgbClr val="242424"/>
                </a:solidFill>
                <a:effectLst/>
                <a:latin typeface="+mn-lt"/>
                <a:ea typeface="Times New Roman" panose="02020603050405020304" pitchFamily="18" charset="0"/>
              </a:rPr>
              <a:t>Community Payback (CP) are in the process of recruiting circa 500 new staff across England and Wales, many of which will be new CP Supervisors, CP Placement Coordinators and CP Operations Managers. </a:t>
            </a:r>
          </a:p>
          <a:p>
            <a:pPr marL="0" indent="0" fontAlgn="base">
              <a:lnSpc>
                <a:spcPct val="120000"/>
              </a:lnSpc>
              <a:buNone/>
            </a:pPr>
            <a:endParaRPr lang="en-GB" sz="1800" dirty="0">
              <a:effectLst/>
              <a:latin typeface="+mn-lt"/>
              <a:ea typeface="Times New Roman" panose="02020603050405020304" pitchFamily="18" charset="0"/>
            </a:endParaRPr>
          </a:p>
          <a:p>
            <a:pPr marL="0" indent="0" fontAlgn="base">
              <a:lnSpc>
                <a:spcPct val="120000"/>
              </a:lnSpc>
              <a:buNone/>
            </a:pPr>
            <a:r>
              <a:rPr lang="en-GB" sz="1800" dirty="0">
                <a:solidFill>
                  <a:srgbClr val="242424"/>
                </a:solidFill>
                <a:effectLst/>
                <a:latin typeface="+mn-lt"/>
                <a:ea typeface="Times New Roman" panose="02020603050405020304" pitchFamily="18" charset="0"/>
              </a:rPr>
              <a:t>The central Community Payback team have developed bespoke induction manuals for each of the roles as well as a learning grid that holds all the information on the learning requirements in one place.</a:t>
            </a:r>
          </a:p>
          <a:p>
            <a:pPr marL="0" indent="0" fontAlgn="base">
              <a:lnSpc>
                <a:spcPct val="120000"/>
              </a:lnSpc>
              <a:buNone/>
            </a:pPr>
            <a:endParaRPr lang="en-GB" sz="1800" dirty="0">
              <a:solidFill>
                <a:srgbClr val="242424"/>
              </a:solidFill>
              <a:latin typeface="+mn-lt"/>
              <a:ea typeface="Times New Roman" panose="02020603050405020304" pitchFamily="18" charset="0"/>
            </a:endParaRPr>
          </a:p>
          <a:p>
            <a:pPr marL="0" indent="0" fontAlgn="base">
              <a:lnSpc>
                <a:spcPct val="120000"/>
              </a:lnSpc>
              <a:buNone/>
            </a:pPr>
            <a:r>
              <a:rPr lang="en-GB" sz="1800" dirty="0">
                <a:solidFill>
                  <a:srgbClr val="242424"/>
                </a:solidFill>
                <a:effectLst/>
                <a:latin typeface="+mn-lt"/>
                <a:ea typeface="Times New Roman" panose="02020603050405020304" pitchFamily="18" charset="0"/>
              </a:rPr>
              <a:t>The new inductions manuals and the learning grid can be found on </a:t>
            </a:r>
            <a:r>
              <a:rPr lang="en-GB" sz="1800" dirty="0">
                <a:solidFill>
                  <a:srgbClr val="242424"/>
                </a:solidFill>
                <a:effectLst/>
                <a:latin typeface="+mn-lt"/>
                <a:ea typeface="Times New Roman" panose="02020603050405020304" pitchFamily="18" charset="0"/>
                <a:hlinkClick r:id="rId3"/>
              </a:rPr>
              <a:t>the Probation Hub</a:t>
            </a:r>
            <a:r>
              <a:rPr lang="en-GB" sz="1800" dirty="0">
                <a:solidFill>
                  <a:srgbClr val="242424"/>
                </a:solidFill>
                <a:effectLst/>
                <a:latin typeface="+mn-lt"/>
                <a:ea typeface="Times New Roman" panose="02020603050405020304" pitchFamily="18" charset="0"/>
              </a:rPr>
              <a:t>.</a:t>
            </a:r>
            <a:endParaRPr lang="en-GB" sz="1800" dirty="0">
              <a:effectLst/>
              <a:latin typeface="+mn-lt"/>
              <a:ea typeface="Times New Roman" panose="02020603050405020304" pitchFamily="18" charset="0"/>
            </a:endParaRPr>
          </a:p>
          <a:p>
            <a:pPr marL="0" indent="0">
              <a:lnSpc>
                <a:spcPct val="120000"/>
              </a:lnSpc>
              <a:buNone/>
            </a:pPr>
            <a:endParaRPr sz="1800" i="1" dirty="0">
              <a:latin typeface="+mn-lt"/>
            </a:endParaRPr>
          </a:p>
        </p:txBody>
      </p:sp>
      <p:sp>
        <p:nvSpPr>
          <p:cNvPr id="5" name="Google Shape;130;p21">
            <a:extLst>
              <a:ext uri="{FF2B5EF4-FFF2-40B4-BE49-F238E27FC236}">
                <a16:creationId xmlns:a16="http://schemas.microsoft.com/office/drawing/2014/main" id="{E4D851E0-D551-4A8C-BF43-4F66D130132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10</a:t>
            </a:fld>
            <a:endParaRPr dirty="0"/>
          </a:p>
        </p:txBody>
      </p:sp>
    </p:spTree>
    <p:extLst>
      <p:ext uri="{BB962C8B-B14F-4D97-AF65-F5344CB8AC3E}">
        <p14:creationId xmlns:p14="http://schemas.microsoft.com/office/powerpoint/2010/main" val="203817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gn="l" fontAlgn="base"/>
            <a:r>
              <a:rPr lang="en-GB" sz="2200" b="1" i="0" dirty="0">
                <a:solidFill>
                  <a:srgbClr val="5C3183"/>
                </a:solidFill>
                <a:effectLst/>
                <a:latin typeface="+mj-lt"/>
              </a:rPr>
              <a:t>Local changes</a:t>
            </a:r>
            <a:endParaRPr sz="2200" b="1" dirty="0">
              <a:solidFill>
                <a:srgbClr val="5C3183"/>
              </a:solidFill>
              <a:latin typeface="+mj-lt"/>
            </a:endParaRPr>
          </a:p>
        </p:txBody>
      </p:sp>
      <p:sp>
        <p:nvSpPr>
          <p:cNvPr id="129" name="Google Shape;129;p21"/>
          <p:cNvSpPr txBox="1">
            <a:spLocks noGrp="1"/>
          </p:cNvSpPr>
          <p:nvPr>
            <p:ph type="body" idx="1"/>
          </p:nvPr>
        </p:nvSpPr>
        <p:spPr>
          <a:xfrm>
            <a:off x="311699" y="712925"/>
            <a:ext cx="8585308" cy="3785504"/>
          </a:xfrm>
          <a:prstGeom prst="rect">
            <a:avLst/>
          </a:prstGeom>
        </p:spPr>
        <p:txBody>
          <a:bodyPr spcFirstLastPara="1" wrap="square" lIns="91425" tIns="91425" rIns="91425" bIns="91425" anchor="t" anchorCtr="0">
            <a:normAutofit/>
          </a:bodyPr>
          <a:lstStyle/>
          <a:p>
            <a:pPr marL="0" indent="0" fontAlgn="base">
              <a:lnSpc>
                <a:spcPct val="120000"/>
              </a:lnSpc>
              <a:buNone/>
            </a:pPr>
            <a:r>
              <a:rPr lang="en-GB" dirty="0">
                <a:solidFill>
                  <a:srgbClr val="242424"/>
                </a:solidFill>
                <a:effectLst/>
                <a:latin typeface="+mn-lt"/>
                <a:ea typeface="Times New Roman" panose="02020603050405020304" pitchFamily="18" charset="0"/>
              </a:rPr>
              <a:t>Please enter your local change information on this slide. </a:t>
            </a:r>
          </a:p>
          <a:p>
            <a:pPr marL="0" indent="0" fontAlgn="base">
              <a:lnSpc>
                <a:spcPct val="120000"/>
              </a:lnSpc>
              <a:buNone/>
            </a:pPr>
            <a:endParaRPr lang="en-GB" dirty="0">
              <a:solidFill>
                <a:srgbClr val="242424"/>
              </a:solidFill>
              <a:effectLst/>
              <a:latin typeface="+mn-lt"/>
              <a:ea typeface="Times New Roman" panose="02020603050405020304" pitchFamily="18" charset="0"/>
            </a:endParaRPr>
          </a:p>
          <a:p>
            <a:pPr marL="0" indent="0" fontAlgn="base">
              <a:lnSpc>
                <a:spcPct val="120000"/>
              </a:lnSpc>
              <a:buNone/>
            </a:pPr>
            <a:r>
              <a:rPr lang="en-GB" dirty="0">
                <a:solidFill>
                  <a:srgbClr val="242424"/>
                </a:solidFill>
                <a:latin typeface="+mn-lt"/>
                <a:ea typeface="Times New Roman" panose="02020603050405020304" pitchFamily="18" charset="0"/>
              </a:rPr>
              <a:t>Please delete this slide if you do not use it</a:t>
            </a:r>
            <a:endParaRPr lang="en-GB" dirty="0">
              <a:effectLst/>
              <a:latin typeface="+mn-lt"/>
              <a:ea typeface="Times New Roman" panose="02020603050405020304" pitchFamily="18" charset="0"/>
            </a:endParaRPr>
          </a:p>
          <a:p>
            <a:pPr marL="0" indent="0">
              <a:lnSpc>
                <a:spcPct val="120000"/>
              </a:lnSpc>
              <a:buNone/>
            </a:pPr>
            <a:endParaRPr sz="1100" dirty="0">
              <a:latin typeface="+mn-lt"/>
            </a:endParaRPr>
          </a:p>
        </p:txBody>
      </p:sp>
      <p:sp>
        <p:nvSpPr>
          <p:cNvPr id="130" name="Google Shape;13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11</a:t>
            </a:fld>
            <a:endParaRPr dirty="0"/>
          </a:p>
        </p:txBody>
      </p:sp>
    </p:spTree>
    <p:extLst>
      <p:ext uri="{BB962C8B-B14F-4D97-AF65-F5344CB8AC3E}">
        <p14:creationId xmlns:p14="http://schemas.microsoft.com/office/powerpoint/2010/main" val="328239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12</a:t>
            </a:fld>
            <a:endParaRPr/>
          </a:p>
        </p:txBody>
      </p:sp>
      <p:sp>
        <p:nvSpPr>
          <p:cNvPr id="101" name="Google Shape;101;p18"/>
          <p:cNvSpPr txBox="1">
            <a:spLocks noGrp="1"/>
          </p:cNvSpPr>
          <p:nvPr>
            <p:ph type="body" idx="1"/>
          </p:nvPr>
        </p:nvSpPr>
        <p:spPr>
          <a:xfrm>
            <a:off x="311700" y="712925"/>
            <a:ext cx="6165300" cy="4058772"/>
          </a:xfrm>
          <a:prstGeom prst="rect">
            <a:avLst/>
          </a:prstGeom>
        </p:spPr>
        <p:txBody>
          <a:bodyPr spcFirstLastPara="1" wrap="square" lIns="91425" tIns="91425" rIns="91425" bIns="91425" anchor="t" anchorCtr="0">
            <a:normAutofit fontScale="85000" lnSpcReduction="20000"/>
          </a:bodyPr>
          <a:lstStyle/>
          <a:p>
            <a:pPr marL="0" indent="0">
              <a:spcAft>
                <a:spcPts val="0"/>
              </a:spcAft>
              <a:buNone/>
            </a:pPr>
            <a:r>
              <a:rPr lang="en-GB" sz="1400" dirty="0">
                <a:solidFill>
                  <a:schemeClr val="tx1"/>
                </a:solidFill>
                <a:ea typeface="Calibri" panose="020F0502020204030204" pitchFamily="34" charset="0"/>
              </a:rPr>
              <a:t>Several products have been developed to help managers and front-line staff to understand the changes and when they are happening.  These include:</a:t>
            </a:r>
          </a:p>
          <a:p>
            <a:pPr marL="139700" indent="0">
              <a:spcAft>
                <a:spcPts val="0"/>
              </a:spcAft>
              <a:buNone/>
            </a:pPr>
            <a:r>
              <a:rPr lang="en-GB" sz="1400" dirty="0">
                <a:ea typeface="Calibri" panose="020F0502020204030204" pitchFamily="34" charset="0"/>
              </a:rPr>
              <a:t> </a:t>
            </a:r>
          </a:p>
          <a:p>
            <a:pPr marL="285750" indent="-196850">
              <a:spcAft>
                <a:spcPts val="0"/>
              </a:spcAft>
              <a:buClr>
                <a:srgbClr val="5499DB"/>
              </a:buClr>
              <a:buFont typeface="Arial" panose="020B0604020202020204" pitchFamily="34" charset="0"/>
              <a:buChar char="•"/>
            </a:pPr>
            <a:r>
              <a:rPr lang="en-GB" sz="1400" u="sng" dirty="0">
                <a:solidFill>
                  <a:srgbClr val="0563C1"/>
                </a:solidFill>
                <a:ea typeface="Calibri" panose="020F0502020204030204" pitchFamily="34" charset="0"/>
                <a:hlinkClick r:id="rId3"/>
              </a:rPr>
              <a:t>The Change Map</a:t>
            </a:r>
            <a:r>
              <a:rPr lang="en-GB" sz="1400" dirty="0">
                <a:ea typeface="Calibri" panose="020F0502020204030204" pitchFamily="34" charset="0"/>
              </a:rPr>
              <a:t> – </a:t>
            </a:r>
            <a:r>
              <a:rPr lang="en-GB" sz="1400" dirty="0">
                <a:solidFill>
                  <a:schemeClr val="tx1"/>
                </a:solidFill>
                <a:ea typeface="Calibri" panose="020F0502020204030204" pitchFamily="34" charset="0"/>
              </a:rPr>
              <a:t>issued quarterly, it shows high level changes by theme such as sentence management, unpaid work, programmes and courts</a:t>
            </a:r>
          </a:p>
          <a:p>
            <a:pPr marL="285750" indent="-196850">
              <a:spcAft>
                <a:spcPts val="0"/>
              </a:spcAft>
              <a:buClr>
                <a:srgbClr val="5499DB"/>
              </a:buClr>
              <a:buFont typeface="Arial" panose="020B0604020202020204" pitchFamily="34" charset="0"/>
              <a:buChar char="•"/>
            </a:pPr>
            <a:endParaRPr lang="en-GB" sz="1400" dirty="0">
              <a:ea typeface="Calibri" panose="020F0502020204030204" pitchFamily="34" charset="0"/>
            </a:endParaRPr>
          </a:p>
          <a:p>
            <a:pPr marL="285750" indent="-196850">
              <a:buClr>
                <a:srgbClr val="5499DB"/>
              </a:buClr>
              <a:buFont typeface="Arial" panose="020B0604020202020204" pitchFamily="34" charset="0"/>
              <a:buChar char="•"/>
            </a:pPr>
            <a:r>
              <a:rPr lang="en-GB" sz="1400" u="sng" dirty="0">
                <a:solidFill>
                  <a:srgbClr val="0563C1"/>
                </a:solidFill>
                <a:ea typeface="Calibri" panose="020F0502020204030204" pitchFamily="34" charset="0"/>
                <a:hlinkClick r:id="rId4"/>
              </a:rPr>
              <a:t>My Role Maps</a:t>
            </a:r>
            <a:r>
              <a:rPr lang="en-GB" sz="1400" dirty="0">
                <a:ea typeface="Calibri" panose="020F0502020204030204" pitchFamily="34" charset="0"/>
              </a:rPr>
              <a:t> – </a:t>
            </a:r>
            <a:r>
              <a:rPr lang="en-GB" sz="1400" dirty="0">
                <a:solidFill>
                  <a:schemeClr val="tx1"/>
                </a:solidFill>
                <a:ea typeface="Calibri" panose="020F0502020204030204" pitchFamily="34" charset="0"/>
              </a:rPr>
              <a:t>Updated in April 2022 to provide a better reading experience. They show what the changes mean by role (</a:t>
            </a:r>
            <a:r>
              <a:rPr lang="en-GB" sz="1400" dirty="0">
                <a:solidFill>
                  <a:schemeClr val="tx1"/>
                </a:solidFill>
                <a:latin typeface="Arial" panose="020B0604020202020204" pitchFamily="34" charset="0"/>
                <a:ea typeface="Calibri" panose="020F0502020204030204" pitchFamily="34" charset="0"/>
              </a:rPr>
              <a:t>operations role maps will be available very soon)</a:t>
            </a:r>
          </a:p>
          <a:p>
            <a:pPr marL="742950" lvl="1" indent="-196850">
              <a:buClr>
                <a:srgbClr val="5499DB"/>
              </a:buClr>
              <a:buFont typeface="Arial" panose="020B0604020202020204" pitchFamily="34" charset="0"/>
              <a:buChar char="•"/>
            </a:pPr>
            <a:r>
              <a:rPr lang="en-GB" sz="1400" dirty="0">
                <a:solidFill>
                  <a:schemeClr val="tx1"/>
                </a:solidFill>
                <a:latin typeface="Arial" panose="020B0604020202020204" pitchFamily="34" charset="0"/>
                <a:ea typeface="Calibri" panose="020F0502020204030204" pitchFamily="34" charset="0"/>
              </a:rPr>
              <a:t>The </a:t>
            </a:r>
            <a:r>
              <a:rPr lang="en-GB" sz="1400" dirty="0">
                <a:solidFill>
                  <a:schemeClr val="tx1"/>
                </a:solidFill>
                <a:latin typeface="Arial" panose="020B0604020202020204" pitchFamily="34" charset="0"/>
                <a:ea typeface="Calibri" panose="020F0502020204030204" pitchFamily="34" charset="0"/>
                <a:hlinkClick r:id="rId5"/>
              </a:rPr>
              <a:t>Role Map for Case Administrators</a:t>
            </a:r>
            <a:r>
              <a:rPr lang="en-GB" sz="1400" dirty="0">
                <a:solidFill>
                  <a:schemeClr val="tx1"/>
                </a:solidFill>
                <a:latin typeface="Arial" panose="020B0604020202020204" pitchFamily="34" charset="0"/>
                <a:ea typeface="Calibri" panose="020F0502020204030204" pitchFamily="34" charset="0"/>
              </a:rPr>
              <a:t> has recently been uploaded to the Probation Hub (NEW)</a:t>
            </a:r>
            <a:endParaRPr lang="en-GB" sz="1400" dirty="0">
              <a:solidFill>
                <a:schemeClr val="tx1"/>
              </a:solidFill>
              <a:ea typeface="Calibri" panose="020F0502020204030204" pitchFamily="34" charset="0"/>
            </a:endParaRPr>
          </a:p>
          <a:p>
            <a:pPr marL="285750" indent="-285750">
              <a:spcAft>
                <a:spcPts val="0"/>
              </a:spcAft>
              <a:buFont typeface="Arial" panose="020B0604020202020204" pitchFamily="34" charset="0"/>
              <a:buChar char="•"/>
            </a:pPr>
            <a:endParaRPr lang="en-GB" sz="1400" dirty="0">
              <a:ea typeface="Calibri" panose="020F0502020204030204" pitchFamily="34" charset="0"/>
            </a:endParaRPr>
          </a:p>
          <a:p>
            <a:pPr marL="0" indent="0">
              <a:buNone/>
            </a:pPr>
            <a:r>
              <a:rPr lang="en-GB" sz="1400" dirty="0">
                <a:solidFill>
                  <a:schemeClr val="tx1"/>
                </a:solidFill>
              </a:rPr>
              <a:t>Both Change and Role maps provide a forward look into the coming months, as well as sections that show changes that have already taken place:</a:t>
            </a:r>
            <a:endParaRPr lang="en-GB" sz="1400" dirty="0">
              <a:solidFill>
                <a:schemeClr val="tx1"/>
              </a:solidFill>
              <a:ea typeface="Calibri" panose="020F0502020204030204" pitchFamily="34" charset="0"/>
            </a:endParaRPr>
          </a:p>
          <a:p>
            <a:pPr marL="285750" indent="-285750">
              <a:spcAft>
                <a:spcPts val="0"/>
              </a:spcAft>
              <a:buFont typeface="Arial" panose="020B0604020202020204" pitchFamily="34" charset="0"/>
              <a:buChar char="•"/>
            </a:pPr>
            <a:endParaRPr lang="en-GB" sz="1400" dirty="0">
              <a:ea typeface="Calibri" panose="020F0502020204030204" pitchFamily="34" charset="0"/>
            </a:endParaRPr>
          </a:p>
          <a:p>
            <a:pPr marL="268288" indent="-179388">
              <a:spcAft>
                <a:spcPts val="0"/>
              </a:spcAft>
              <a:buClr>
                <a:srgbClr val="5499DB"/>
              </a:buClr>
              <a:buFont typeface="Arial" panose="020B0604020202020204" pitchFamily="34" charset="0"/>
              <a:buChar char="•"/>
            </a:pPr>
            <a:r>
              <a:rPr lang="en-GB" sz="1400" u="sng" dirty="0">
                <a:solidFill>
                  <a:srgbClr val="0563C1"/>
                </a:solidFill>
                <a:ea typeface="Calibri" panose="020F0502020204030204" pitchFamily="34" charset="0"/>
                <a:hlinkClick r:id="rId6"/>
              </a:rPr>
              <a:t>Probation Hub</a:t>
            </a:r>
            <a:r>
              <a:rPr lang="en-GB" sz="1400" dirty="0">
                <a:ea typeface="Calibri" panose="020F0502020204030204" pitchFamily="34" charset="0"/>
              </a:rPr>
              <a:t> </a:t>
            </a:r>
            <a:r>
              <a:rPr lang="en-GB" sz="1400" dirty="0">
                <a:solidFill>
                  <a:schemeClr val="tx1"/>
                </a:solidFill>
                <a:ea typeface="Calibri" panose="020F0502020204030204" pitchFamily="34" charset="0"/>
              </a:rPr>
              <a:t>– Dedicated workstream pages go into a little more detail e.g. Here’s one on the roll-out of the </a:t>
            </a:r>
            <a:r>
              <a:rPr lang="en-GB" sz="1400" u="sng" dirty="0" err="1">
                <a:solidFill>
                  <a:srgbClr val="0563C1"/>
                </a:solidFill>
                <a:ea typeface="Calibri" panose="020F0502020204030204" pitchFamily="34" charset="0"/>
                <a:hlinkClick r:id="rId7"/>
              </a:rPr>
              <a:t>JitBit</a:t>
            </a:r>
            <a:r>
              <a:rPr lang="en-GB" sz="1400" u="sng" dirty="0">
                <a:solidFill>
                  <a:srgbClr val="0563C1"/>
                </a:solidFill>
                <a:ea typeface="Calibri" panose="020F0502020204030204" pitchFamily="34" charset="0"/>
                <a:hlinkClick r:id="rId7"/>
              </a:rPr>
              <a:t> admin tool</a:t>
            </a:r>
            <a:endParaRPr lang="en-GB" sz="1400" dirty="0">
              <a:ea typeface="Calibri" panose="020F0502020204030204" pitchFamily="34" charset="0"/>
            </a:endParaRPr>
          </a:p>
          <a:p>
            <a:pPr marL="268288" indent="-179388">
              <a:spcAft>
                <a:spcPts val="0"/>
              </a:spcAft>
              <a:buClr>
                <a:srgbClr val="5499DB"/>
              </a:buClr>
              <a:buFont typeface="Arial" panose="020B0604020202020204" pitchFamily="34" charset="0"/>
              <a:buChar char="•"/>
            </a:pPr>
            <a:endParaRPr lang="en-GB" sz="1400" dirty="0">
              <a:ea typeface="Calibri" panose="020F0502020204030204" pitchFamily="34" charset="0"/>
            </a:endParaRPr>
          </a:p>
          <a:p>
            <a:pPr marL="268288" indent="-179388">
              <a:spcAft>
                <a:spcPts val="0"/>
              </a:spcAft>
              <a:buClr>
                <a:srgbClr val="5499DB"/>
              </a:buClr>
              <a:buFont typeface="Arial" panose="020B0604020202020204" pitchFamily="34" charset="0"/>
              <a:buChar char="•"/>
            </a:pPr>
            <a:r>
              <a:rPr lang="en-GB" sz="1400" u="sng" dirty="0">
                <a:solidFill>
                  <a:srgbClr val="0563C1"/>
                </a:solidFill>
                <a:ea typeface="Calibri" panose="020F0502020204030204" pitchFamily="34" charset="0"/>
                <a:hlinkClick r:id="rId8"/>
              </a:rPr>
              <a:t>Regional Team Briefing</a:t>
            </a:r>
            <a:r>
              <a:rPr lang="en-GB" sz="1400" dirty="0">
                <a:ea typeface="Calibri" panose="020F0502020204030204" pitchFamily="34" charset="0"/>
              </a:rPr>
              <a:t> – </a:t>
            </a:r>
            <a:r>
              <a:rPr lang="en-GB" sz="1400" dirty="0">
                <a:solidFill>
                  <a:schemeClr val="tx1"/>
                </a:solidFill>
                <a:ea typeface="Calibri" panose="020F0502020204030204" pitchFamily="34" charset="0"/>
              </a:rPr>
              <a:t>This presentation! Issued monthly</a:t>
            </a:r>
            <a:r>
              <a:rPr lang="en-GB" dirty="0">
                <a:solidFill>
                  <a:schemeClr val="tx1"/>
                </a:solidFill>
                <a:ea typeface="Calibri" panose="020F0502020204030204" pitchFamily="34" charset="0"/>
              </a:rPr>
              <a:t> and </a:t>
            </a:r>
            <a:r>
              <a:rPr lang="en-GB" sz="1400" dirty="0">
                <a:solidFill>
                  <a:schemeClr val="tx1"/>
                </a:solidFill>
                <a:ea typeface="Calibri" panose="020F0502020204030204" pitchFamily="34" charset="0"/>
              </a:rPr>
              <a:t>has been developed to support leaders and middle managers in communicating changes at team meetings. Same info…different way of communicating it and receiving it. Also stored on the Hub</a:t>
            </a:r>
          </a:p>
          <a:p>
            <a:pPr marL="0" lvl="0" indent="0" algn="l" rtl="0">
              <a:spcBef>
                <a:spcPts val="1200"/>
              </a:spcBef>
              <a:spcAft>
                <a:spcPts val="1200"/>
              </a:spcAft>
              <a:buNone/>
            </a:pPr>
            <a:endParaRPr dirty="0"/>
          </a:p>
        </p:txBody>
      </p:sp>
      <p:sp>
        <p:nvSpPr>
          <p:cNvPr id="102" name="Google Shape;102;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5499DB"/>
                </a:solidFill>
                <a:ea typeface="Calibri" panose="020F0502020204030204" pitchFamily="34" charset="0"/>
              </a:rPr>
              <a:t>Understanding and communicating changes</a:t>
            </a:r>
            <a:endParaRPr b="1" dirty="0">
              <a:solidFill>
                <a:srgbClr val="5499DB"/>
              </a:solidFill>
            </a:endParaRPr>
          </a:p>
        </p:txBody>
      </p:sp>
      <p:cxnSp>
        <p:nvCxnSpPr>
          <p:cNvPr id="103" name="Google Shape;103;p18"/>
          <p:cNvCxnSpPr/>
          <p:nvPr/>
        </p:nvCxnSpPr>
        <p:spPr>
          <a:xfrm>
            <a:off x="6581775" y="752475"/>
            <a:ext cx="0" cy="3829200"/>
          </a:xfrm>
          <a:prstGeom prst="straightConnector1">
            <a:avLst/>
          </a:prstGeom>
          <a:noFill/>
          <a:ln w="9525" cap="flat" cmpd="sng">
            <a:solidFill>
              <a:srgbClr val="0095D7"/>
            </a:solidFill>
            <a:prstDash val="solid"/>
            <a:round/>
            <a:headEnd type="none" w="med" len="med"/>
            <a:tailEnd type="none" w="med" len="med"/>
          </a:ln>
        </p:spPr>
      </p:cxnSp>
      <p:sp>
        <p:nvSpPr>
          <p:cNvPr id="8" name="Google Shape;90;p17">
            <a:extLst>
              <a:ext uri="{FF2B5EF4-FFF2-40B4-BE49-F238E27FC236}">
                <a16:creationId xmlns:a16="http://schemas.microsoft.com/office/drawing/2014/main" id="{A3900E6F-BD0C-45A2-A4A2-7274CC8198F9}"/>
              </a:ext>
            </a:extLst>
          </p:cNvPr>
          <p:cNvSpPr/>
          <p:nvPr/>
        </p:nvSpPr>
        <p:spPr>
          <a:xfrm>
            <a:off x="6720425" y="712925"/>
            <a:ext cx="2300700" cy="2163600"/>
          </a:xfrm>
          <a:prstGeom prst="roundRect">
            <a:avLst>
              <a:gd name="adj" fmla="val 7239"/>
            </a:avLst>
          </a:prstGeom>
          <a:solidFill>
            <a:srgbClr val="5499DB"/>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a:spcAft>
                <a:spcPts val="0"/>
              </a:spcAft>
            </a:pPr>
            <a:r>
              <a:rPr lang="en-GB" dirty="0">
                <a:solidFill>
                  <a:schemeClr val="bg1"/>
                </a:solidFill>
                <a:latin typeface="Arial" panose="020B0604020202020204" pitchFamily="34" charset="0"/>
                <a:ea typeface="Calibri" panose="020F0502020204030204" pitchFamily="34" charset="0"/>
              </a:rPr>
              <a:t>The Change Map, My Role Maps, Probation Hub and Regional Team Briefing all link to detailed guidance, process maps and learning requirements on </a:t>
            </a:r>
            <a:r>
              <a:rPr lang="en-GB" dirty="0" err="1">
                <a:solidFill>
                  <a:schemeClr val="bg1"/>
                </a:solidFill>
                <a:latin typeface="Arial" panose="020B0604020202020204" pitchFamily="34" charset="0"/>
                <a:ea typeface="Calibri" panose="020F0502020204030204" pitchFamily="34" charset="0"/>
              </a:rPr>
              <a:t>EQuiP</a:t>
            </a:r>
            <a:r>
              <a:rPr lang="en-GB" dirty="0">
                <a:solidFill>
                  <a:schemeClr val="bg1"/>
                </a:solidFill>
                <a:latin typeface="Arial" panose="020B0604020202020204" pitchFamily="34" charset="0"/>
                <a:ea typeface="Calibri" panose="020F0502020204030204" pitchFamily="34" charset="0"/>
              </a:rPr>
              <a:t> and MyLearning.</a:t>
            </a:r>
          </a:p>
          <a:p>
            <a:pPr marL="0" lvl="0" indent="0" algn="l" rtl="0">
              <a:spcBef>
                <a:spcPts val="1200"/>
              </a:spcBef>
              <a:spcAft>
                <a:spcPts val="0"/>
              </a:spcAft>
              <a:buNone/>
            </a:pPr>
            <a:endParaRPr dirty="0"/>
          </a:p>
        </p:txBody>
      </p:sp>
      <p:pic>
        <p:nvPicPr>
          <p:cNvPr id="10" name="Picture 9">
            <a:extLst>
              <a:ext uri="{FF2B5EF4-FFF2-40B4-BE49-F238E27FC236}">
                <a16:creationId xmlns:a16="http://schemas.microsoft.com/office/drawing/2014/main" id="{6F636B77-9EF6-4E0D-8CB4-4DF74E52137A}"/>
              </a:ext>
            </a:extLst>
          </p:cNvPr>
          <p:cNvPicPr>
            <a:picLocks noChangeAspect="1"/>
          </p:cNvPicPr>
          <p:nvPr/>
        </p:nvPicPr>
        <p:blipFill rotWithShape="1">
          <a:blip r:embed="rId9"/>
          <a:srcRect l="3838" r="5647"/>
          <a:stretch/>
        </p:blipFill>
        <p:spPr>
          <a:xfrm>
            <a:off x="6720426" y="3007151"/>
            <a:ext cx="2300700" cy="1423423"/>
          </a:xfrm>
          <a:prstGeom prst="rect">
            <a:avLst/>
          </a:prstGeom>
          <a:effectLst/>
        </p:spPr>
      </p:pic>
    </p:spTree>
    <p:extLst>
      <p:ext uri="{BB962C8B-B14F-4D97-AF65-F5344CB8AC3E}">
        <p14:creationId xmlns:p14="http://schemas.microsoft.com/office/powerpoint/2010/main" val="317233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13</a:t>
            </a:fld>
            <a:endParaRPr/>
          </a:p>
        </p:txBody>
      </p:sp>
      <p:sp>
        <p:nvSpPr>
          <p:cNvPr id="102" name="Google Shape;102;p18"/>
          <p:cNvSpPr txBox="1">
            <a:spLocks noGrp="1"/>
          </p:cNvSpPr>
          <p:nvPr>
            <p:ph type="title"/>
          </p:nvPr>
        </p:nvSpPr>
        <p:spPr>
          <a:xfrm>
            <a:off x="229915" y="12858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100" b="1" dirty="0">
                <a:solidFill>
                  <a:srgbClr val="5499DB"/>
                </a:solidFill>
              </a:rPr>
              <a:t>Police, Crime, Sentencing and Courts (PCSC) Act – Key Changes</a:t>
            </a:r>
            <a:endParaRPr sz="2100" b="1" dirty="0">
              <a:solidFill>
                <a:srgbClr val="5499DB"/>
              </a:solidFill>
            </a:endParaRPr>
          </a:p>
        </p:txBody>
      </p:sp>
      <p:cxnSp>
        <p:nvCxnSpPr>
          <p:cNvPr id="103" name="Google Shape;103;p18"/>
          <p:cNvCxnSpPr/>
          <p:nvPr/>
        </p:nvCxnSpPr>
        <p:spPr>
          <a:xfrm>
            <a:off x="6581775" y="752475"/>
            <a:ext cx="0" cy="3829200"/>
          </a:xfrm>
          <a:prstGeom prst="straightConnector1">
            <a:avLst/>
          </a:prstGeom>
          <a:noFill/>
          <a:ln w="9525" cap="flat" cmpd="sng">
            <a:solidFill>
              <a:srgbClr val="0095D7"/>
            </a:solidFill>
            <a:prstDash val="solid"/>
            <a:round/>
            <a:headEnd type="none" w="med" len="med"/>
            <a:tailEnd type="none" w="med" len="med"/>
          </a:ln>
        </p:spPr>
      </p:cxnSp>
      <p:sp>
        <p:nvSpPr>
          <p:cNvPr id="8" name="Google Shape;101;p18">
            <a:extLst>
              <a:ext uri="{FF2B5EF4-FFF2-40B4-BE49-F238E27FC236}">
                <a16:creationId xmlns:a16="http://schemas.microsoft.com/office/drawing/2014/main" id="{EA3D8CAB-84D5-4FA5-ADC7-2F5BB728A886}"/>
              </a:ext>
            </a:extLst>
          </p:cNvPr>
          <p:cNvSpPr txBox="1">
            <a:spLocks/>
          </p:cNvSpPr>
          <p:nvPr/>
        </p:nvSpPr>
        <p:spPr>
          <a:xfrm>
            <a:off x="229916" y="650095"/>
            <a:ext cx="6351859" cy="3843309"/>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nSpc>
                <a:spcPct val="120000"/>
              </a:lnSpc>
              <a:buFont typeface="Arial"/>
              <a:buNone/>
            </a:pPr>
            <a:r>
              <a:rPr lang="en-GB" sz="1700" b="1" dirty="0">
                <a:solidFill>
                  <a:schemeClr val="tx1"/>
                </a:solidFill>
                <a:ea typeface="Calibri" panose="020F0502020204030204" pitchFamily="34" charset="0"/>
                <a:cs typeface="Times New Roman" panose="02020603050405020304" pitchFamily="18" charset="0"/>
              </a:rPr>
              <a:t>Changes that impact Electronic Monitoring and Probation - came into effect on 28 June</a:t>
            </a:r>
          </a:p>
          <a:p>
            <a:pPr marL="0" indent="0">
              <a:lnSpc>
                <a:spcPct val="120000"/>
              </a:lnSpc>
              <a:buFont typeface="Arial"/>
              <a:buNone/>
            </a:pPr>
            <a:endParaRPr lang="en-GB" dirty="0">
              <a:solidFill>
                <a:schemeClr val="tx1"/>
              </a:solidFill>
              <a:ea typeface="Calibri" panose="020F0502020204030204" pitchFamily="34" charset="0"/>
              <a:cs typeface="Times New Roman" panose="02020603050405020304" pitchFamily="18" charset="0"/>
            </a:endParaRPr>
          </a:p>
          <a:p>
            <a:pPr marL="0" indent="0">
              <a:lnSpc>
                <a:spcPct val="120000"/>
              </a:lnSpc>
              <a:buFont typeface="Arial"/>
              <a:buNone/>
            </a:pPr>
            <a:r>
              <a:rPr lang="en-GB" sz="1300" b="1" dirty="0">
                <a:solidFill>
                  <a:schemeClr val="tx1"/>
                </a:solidFill>
                <a:ea typeface="Calibri" panose="020F0502020204030204" pitchFamily="34" charset="0"/>
                <a:cs typeface="Times New Roman" panose="02020603050405020304" pitchFamily="18" charset="0"/>
              </a:rPr>
              <a:t>Change 1: </a:t>
            </a:r>
            <a:r>
              <a:rPr lang="en-GB" sz="1300" dirty="0">
                <a:solidFill>
                  <a:schemeClr val="tx1"/>
                </a:solidFill>
                <a:ea typeface="Calibri" panose="020F0502020204030204" pitchFamily="34" charset="0"/>
                <a:cs typeface="Times New Roman" panose="02020603050405020304" pitchFamily="18" charset="0"/>
              </a:rPr>
              <a:t>Increase in daily curfew and maximum length for adult community sentences (ACS):</a:t>
            </a:r>
          </a:p>
          <a:p>
            <a:pPr marL="0" indent="0">
              <a:lnSpc>
                <a:spcPct val="120000"/>
              </a:lnSpc>
              <a:buFont typeface="Arial"/>
              <a:buNone/>
            </a:pPr>
            <a:endParaRPr lang="en-GB" sz="1300" dirty="0">
              <a:solidFill>
                <a:schemeClr val="tx1"/>
              </a:solidFill>
              <a:ea typeface="Calibri" panose="020F0502020204030204" pitchFamily="34" charset="0"/>
              <a:cs typeface="Times New Roman" panose="02020603050405020304" pitchFamily="18" charset="0"/>
            </a:endParaRPr>
          </a:p>
          <a:p>
            <a:pPr marL="374650" indent="-285750">
              <a:lnSpc>
                <a:spcPct val="120000"/>
              </a:lnSpc>
              <a:buClr>
                <a:srgbClr val="5499DB"/>
              </a:buClr>
              <a:buFont typeface="Arial" panose="020B0604020202020204" pitchFamily="34" charset="0"/>
              <a:buChar char="•"/>
            </a:pPr>
            <a:r>
              <a:rPr lang="en-GB" sz="1300" dirty="0">
                <a:solidFill>
                  <a:schemeClr val="tx1"/>
                </a:solidFill>
                <a:ea typeface="Calibri" panose="020F0502020204030204" pitchFamily="34" charset="0"/>
                <a:cs typeface="Times New Roman" panose="02020603050405020304" pitchFamily="18" charset="0"/>
              </a:rPr>
              <a:t>An increase in maximum daily curfew from 16 hrs to 20 hrs. Weekly max remains 112 hours (ACS only).</a:t>
            </a:r>
          </a:p>
          <a:p>
            <a:pPr marL="374650" indent="-285750">
              <a:lnSpc>
                <a:spcPct val="120000"/>
              </a:lnSpc>
              <a:buClr>
                <a:srgbClr val="5499DB"/>
              </a:buClr>
              <a:buFont typeface="Arial" panose="020B0604020202020204" pitchFamily="34" charset="0"/>
              <a:buChar char="•"/>
            </a:pPr>
            <a:r>
              <a:rPr lang="en-GB" sz="1300" dirty="0">
                <a:solidFill>
                  <a:schemeClr val="tx1"/>
                </a:solidFill>
                <a:ea typeface="Calibri" panose="020F0502020204030204" pitchFamily="34" charset="0"/>
                <a:cs typeface="Times New Roman" panose="02020603050405020304" pitchFamily="18" charset="0"/>
              </a:rPr>
              <a:t>An increase in maximum length of curfew from 12 months to 2 years (for ACS only)</a:t>
            </a:r>
          </a:p>
          <a:p>
            <a:pPr marL="0" indent="0">
              <a:lnSpc>
                <a:spcPct val="120000"/>
              </a:lnSpc>
              <a:buFont typeface="Arial"/>
              <a:buNone/>
            </a:pPr>
            <a:endParaRPr lang="en-GB" sz="1300" dirty="0">
              <a:solidFill>
                <a:schemeClr val="tx1"/>
              </a:solidFill>
              <a:ea typeface="Calibri" panose="020F0502020204030204" pitchFamily="34" charset="0"/>
              <a:cs typeface="Times New Roman" panose="02020603050405020304" pitchFamily="18" charset="0"/>
            </a:endParaRPr>
          </a:p>
          <a:p>
            <a:pPr marL="0" indent="0">
              <a:lnSpc>
                <a:spcPct val="120000"/>
              </a:lnSpc>
              <a:buFont typeface="Arial"/>
              <a:buNone/>
            </a:pPr>
            <a:r>
              <a:rPr lang="en-GB" sz="1300" b="1" dirty="0">
                <a:solidFill>
                  <a:schemeClr val="tx1"/>
                </a:solidFill>
                <a:ea typeface="Calibri" panose="020F0502020204030204" pitchFamily="34" charset="0"/>
                <a:cs typeface="Times New Roman" panose="02020603050405020304" pitchFamily="18" charset="0"/>
              </a:rPr>
              <a:t>Aim/Benefit</a:t>
            </a:r>
          </a:p>
          <a:p>
            <a:pPr marL="0" indent="0">
              <a:lnSpc>
                <a:spcPct val="120000"/>
              </a:lnSpc>
              <a:buFont typeface="Arial"/>
              <a:buNone/>
            </a:pPr>
            <a:r>
              <a:rPr lang="en-GB" sz="1300" dirty="0">
                <a:solidFill>
                  <a:schemeClr val="tx1"/>
                </a:solidFill>
                <a:ea typeface="Calibri" panose="020F0502020204030204" pitchFamily="34" charset="0"/>
                <a:cs typeface="Times New Roman" panose="02020603050405020304" pitchFamily="18" charset="0"/>
              </a:rPr>
              <a:t>To strengthen community sentences and make curfew options more flexible</a:t>
            </a:r>
          </a:p>
          <a:p>
            <a:pPr marL="0" indent="0">
              <a:lnSpc>
                <a:spcPct val="120000"/>
              </a:lnSpc>
              <a:buFont typeface="Arial"/>
              <a:buNone/>
            </a:pPr>
            <a:endParaRPr lang="en-GB" sz="1300" dirty="0">
              <a:solidFill>
                <a:schemeClr val="tx1"/>
              </a:solidFill>
              <a:ea typeface="Calibri" panose="020F0502020204030204" pitchFamily="34" charset="0"/>
              <a:cs typeface="Times New Roman" panose="02020603050405020304" pitchFamily="18" charset="0"/>
            </a:endParaRPr>
          </a:p>
          <a:p>
            <a:pPr marL="0" indent="0">
              <a:lnSpc>
                <a:spcPct val="120000"/>
              </a:lnSpc>
              <a:buFont typeface="Arial"/>
              <a:buNone/>
            </a:pPr>
            <a:r>
              <a:rPr lang="en-GB" sz="1300" b="1" dirty="0">
                <a:solidFill>
                  <a:schemeClr val="tx1"/>
                </a:solidFill>
                <a:ea typeface="Calibri" panose="020F0502020204030204" pitchFamily="34" charset="0"/>
                <a:cs typeface="Times New Roman" panose="02020603050405020304" pitchFamily="18" charset="0"/>
              </a:rPr>
              <a:t>Additional information</a:t>
            </a:r>
          </a:p>
          <a:p>
            <a:pPr marL="0" indent="0">
              <a:lnSpc>
                <a:spcPct val="120000"/>
              </a:lnSpc>
              <a:buFont typeface="Arial"/>
              <a:buNone/>
            </a:pPr>
            <a:r>
              <a:rPr lang="en-GB" sz="1300" dirty="0">
                <a:solidFill>
                  <a:schemeClr val="tx1"/>
                </a:solidFill>
                <a:ea typeface="Calibri" panose="020F0502020204030204" pitchFamily="34" charset="0"/>
                <a:cs typeface="Times New Roman" panose="02020603050405020304" pitchFamily="18" charset="0"/>
              </a:rPr>
              <a:t>EPF will be updated to reflect these changes in Pre-Sentencing Report guidance</a:t>
            </a:r>
          </a:p>
          <a:p>
            <a:pPr marL="0" indent="0">
              <a:lnSpc>
                <a:spcPct val="120000"/>
              </a:lnSpc>
              <a:spcBef>
                <a:spcPts val="1200"/>
              </a:spcBef>
              <a:buFont typeface="Arial"/>
              <a:buNone/>
            </a:pPr>
            <a:endParaRPr lang="en-GB" dirty="0">
              <a:solidFill>
                <a:schemeClr val="tx1"/>
              </a:solidFill>
            </a:endParaRPr>
          </a:p>
        </p:txBody>
      </p:sp>
      <p:pic>
        <p:nvPicPr>
          <p:cNvPr id="5" name="Picture 4" descr="A picture containing person, outdoor, way, sidewalk&#10;&#10;Description automatically generated">
            <a:extLst>
              <a:ext uri="{FF2B5EF4-FFF2-40B4-BE49-F238E27FC236}">
                <a16:creationId xmlns:a16="http://schemas.microsoft.com/office/drawing/2014/main" id="{2E63E072-DBDA-4F77-A474-C7769FC20BFD}"/>
              </a:ext>
            </a:extLst>
          </p:cNvPr>
          <p:cNvPicPr>
            <a:picLocks noChangeAspect="1"/>
          </p:cNvPicPr>
          <p:nvPr/>
        </p:nvPicPr>
        <p:blipFill rotWithShape="1">
          <a:blip r:embed="rId3"/>
          <a:srcRect l="3361" t="11935" r="60739" b="3774"/>
          <a:stretch/>
        </p:blipFill>
        <p:spPr>
          <a:xfrm>
            <a:off x="6720448" y="752476"/>
            <a:ext cx="2300703" cy="3601668"/>
          </a:xfrm>
          <a:prstGeom prst="rect">
            <a:avLst/>
          </a:prstGeom>
        </p:spPr>
      </p:pic>
    </p:spTree>
    <p:extLst>
      <p:ext uri="{BB962C8B-B14F-4D97-AF65-F5344CB8AC3E}">
        <p14:creationId xmlns:p14="http://schemas.microsoft.com/office/powerpoint/2010/main" val="219526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27618" y="137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100" b="1" dirty="0">
                <a:solidFill>
                  <a:srgbClr val="5499DB"/>
                </a:solidFill>
              </a:rPr>
              <a:t>Police, Crime, Sentencing and Courts (PCSC) Act – Key Changes</a:t>
            </a:r>
            <a:endParaRPr sz="2100" b="1" dirty="0">
              <a:solidFill>
                <a:srgbClr val="5499DB"/>
              </a:solidFill>
            </a:endParaRPr>
          </a:p>
        </p:txBody>
      </p:sp>
      <p:sp>
        <p:nvSpPr>
          <p:cNvPr id="110" name="Google Shape;110;p19"/>
          <p:cNvSpPr txBox="1">
            <a:spLocks noGrp="1"/>
          </p:cNvSpPr>
          <p:nvPr>
            <p:ph type="body" idx="1"/>
          </p:nvPr>
        </p:nvSpPr>
        <p:spPr>
          <a:xfrm>
            <a:off x="227618" y="736150"/>
            <a:ext cx="4291830" cy="3763800"/>
          </a:xfrm>
          <a:prstGeom prst="rect">
            <a:avLst/>
          </a:prstGeom>
        </p:spPr>
        <p:txBody>
          <a:bodyPr spcFirstLastPara="1" wrap="square" lIns="91425" tIns="91425" rIns="91425" bIns="91425" anchor="t" anchorCtr="0">
            <a:normAutofit fontScale="92500" lnSpcReduction="10000"/>
          </a:bodyPr>
          <a:lstStyle/>
          <a:p>
            <a:pPr marL="0" indent="0">
              <a:lnSpc>
                <a:spcPct val="110000"/>
              </a:lnSpc>
              <a:buNone/>
            </a:pPr>
            <a:r>
              <a:rPr lang="en-GB" sz="1400" b="1" dirty="0">
                <a:solidFill>
                  <a:schemeClr val="tx1"/>
                </a:solidFill>
                <a:ea typeface="Calibri" panose="020F0502020204030204" pitchFamily="34" charset="0"/>
                <a:cs typeface="Times New Roman" panose="02020603050405020304" pitchFamily="18" charset="0"/>
              </a:rPr>
              <a:t>Change 2: </a:t>
            </a:r>
            <a:r>
              <a:rPr lang="en-GB" sz="1400" dirty="0">
                <a:solidFill>
                  <a:schemeClr val="tx1"/>
                </a:solidFill>
                <a:ea typeface="Calibri" panose="020F0502020204030204" pitchFamily="34" charset="0"/>
                <a:cs typeface="Times New Roman" panose="02020603050405020304" pitchFamily="18" charset="0"/>
              </a:rPr>
              <a:t>Probation powers to shift start/end times and the address.</a:t>
            </a:r>
          </a:p>
          <a:p>
            <a:pPr marL="0" indent="0">
              <a:lnSpc>
                <a:spcPct val="110000"/>
              </a:lnSpc>
              <a:buNone/>
            </a:pPr>
            <a:endParaRPr lang="en-GB" b="1" dirty="0">
              <a:solidFill>
                <a:schemeClr val="tx1"/>
              </a:solidFill>
              <a:ea typeface="Calibri" panose="020F0502020204030204" pitchFamily="34" charset="0"/>
              <a:cs typeface="Times New Roman" panose="02020603050405020304" pitchFamily="18" charset="0"/>
            </a:endParaRPr>
          </a:p>
          <a:p>
            <a:pPr marL="0" lvl="0" indent="0">
              <a:lnSpc>
                <a:spcPct val="110000"/>
              </a:lnSpc>
              <a:buNone/>
            </a:pPr>
            <a:r>
              <a:rPr lang="en-GB" sz="1400" dirty="0">
                <a:solidFill>
                  <a:schemeClr val="tx1"/>
                </a:solidFill>
                <a:ea typeface="Calibri" panose="020F0502020204030204" pitchFamily="34" charset="0"/>
                <a:cs typeface="Times New Roman" panose="02020603050405020304" pitchFamily="18" charset="0"/>
              </a:rPr>
              <a:t>Introduction of limited powers for Probation to shift start/end times of the curfew period/s within a 24-hour period only (the total curfew hours imposed may not be changed) and the address (unless it would interfere with a residency requirement) for Adult Community Sentences. </a:t>
            </a:r>
          </a:p>
          <a:p>
            <a:pPr marL="0" lvl="0" indent="0">
              <a:lnSpc>
                <a:spcPct val="110000"/>
              </a:lnSpc>
              <a:buNone/>
            </a:pPr>
            <a:endParaRPr lang="en-GB" sz="1400" dirty="0">
              <a:solidFill>
                <a:schemeClr val="tx1"/>
              </a:solidFill>
              <a:ea typeface="Calibri" panose="020F0502020204030204" pitchFamily="34" charset="0"/>
              <a:cs typeface="Times New Roman" panose="02020603050405020304" pitchFamily="18" charset="0"/>
            </a:endParaRPr>
          </a:p>
          <a:p>
            <a:pPr marL="0" indent="0">
              <a:lnSpc>
                <a:spcPct val="110000"/>
              </a:lnSpc>
              <a:buNone/>
            </a:pPr>
            <a:r>
              <a:rPr lang="en-GB" sz="1400" b="1" dirty="0">
                <a:solidFill>
                  <a:schemeClr val="tx1"/>
                </a:solidFill>
                <a:ea typeface="Calibri" panose="020F0502020204030204" pitchFamily="34" charset="0"/>
                <a:cs typeface="Times New Roman" panose="02020603050405020304" pitchFamily="18" charset="0"/>
              </a:rPr>
              <a:t>Aims/Benefits</a:t>
            </a:r>
          </a:p>
          <a:p>
            <a:pPr marL="0" indent="0">
              <a:lnSpc>
                <a:spcPct val="110000"/>
              </a:lnSpc>
              <a:buNone/>
            </a:pPr>
            <a:endParaRPr lang="en-GB" sz="1400" dirty="0">
              <a:solidFill>
                <a:schemeClr val="tx1"/>
              </a:solidFill>
              <a:ea typeface="Calibri" panose="020F0502020204030204" pitchFamily="34" charset="0"/>
              <a:cs typeface="Times New Roman" panose="02020603050405020304" pitchFamily="18" charset="0"/>
            </a:endParaRPr>
          </a:p>
          <a:p>
            <a:pPr marL="0" lvl="0" indent="0">
              <a:lnSpc>
                <a:spcPct val="110000"/>
              </a:lnSpc>
              <a:buNone/>
            </a:pPr>
            <a:r>
              <a:rPr lang="en-GB" sz="1400" dirty="0">
                <a:solidFill>
                  <a:schemeClr val="tx1"/>
                </a:solidFill>
                <a:ea typeface="Calibri" panose="020F0502020204030204" pitchFamily="34" charset="0"/>
                <a:cs typeface="Times New Roman" panose="02020603050405020304" pitchFamily="18" charset="0"/>
              </a:rPr>
              <a:t>This measure will help to reduce pressure on Probation and courts by removing the requirement to return to court to vary a curfew time or address.</a:t>
            </a:r>
          </a:p>
          <a:p>
            <a:pPr marL="0" lvl="0" indent="0">
              <a:lnSpc>
                <a:spcPct val="110000"/>
              </a:lnSpc>
              <a:buNone/>
            </a:pPr>
            <a:endParaRPr lang="en-GB" sz="1400" dirty="0">
              <a:solidFill>
                <a:schemeClr val="tx1"/>
              </a:solidFill>
              <a:ea typeface="Calibri" panose="020F0502020204030204" pitchFamily="34" charset="0"/>
              <a:cs typeface="Times New Roman" panose="02020603050405020304" pitchFamily="18" charset="0"/>
            </a:endParaRPr>
          </a:p>
          <a:p>
            <a:pPr marL="0" lvl="0" indent="0">
              <a:lnSpc>
                <a:spcPct val="110000"/>
              </a:lnSpc>
              <a:buNone/>
            </a:pPr>
            <a:r>
              <a:rPr lang="en-GB" sz="1400" dirty="0">
                <a:solidFill>
                  <a:schemeClr val="tx1"/>
                </a:solidFill>
                <a:ea typeface="Calibri" panose="020F0502020204030204" pitchFamily="34" charset="0"/>
                <a:cs typeface="Times New Roman" panose="02020603050405020304" pitchFamily="18" charset="0"/>
              </a:rPr>
              <a:t>It will also support effective supervision and reduce breaches.</a:t>
            </a:r>
          </a:p>
          <a:p>
            <a:pPr>
              <a:lnSpc>
                <a:spcPct val="107000"/>
              </a:lnSpc>
              <a:spcAft>
                <a:spcPts val="800"/>
              </a:spcAft>
            </a:pPr>
            <a:endParaRPr lang="en-GB" sz="1400" dirty="0">
              <a:ea typeface="Calibri" panose="020F0502020204030204" pitchFamily="34" charset="0"/>
              <a:cs typeface="Times New Roman" panose="02020603050405020304" pitchFamily="18" charset="0"/>
            </a:endParaRPr>
          </a:p>
          <a:p>
            <a:pPr marL="0" lvl="0" indent="0" algn="l" rtl="0">
              <a:spcBef>
                <a:spcPts val="1200"/>
              </a:spcBef>
              <a:spcAft>
                <a:spcPts val="1200"/>
              </a:spcAft>
              <a:buNone/>
            </a:pPr>
            <a:endParaRPr lang="en-GB" dirty="0"/>
          </a:p>
        </p:txBody>
      </p:sp>
      <p:sp>
        <p:nvSpPr>
          <p:cNvPr id="111" name="Google Shape;11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14</a:t>
            </a:fld>
            <a:endParaRPr/>
          </a:p>
        </p:txBody>
      </p:sp>
      <p:sp>
        <p:nvSpPr>
          <p:cNvPr id="112" name="Google Shape;112;p19"/>
          <p:cNvSpPr/>
          <p:nvPr/>
        </p:nvSpPr>
        <p:spPr>
          <a:xfrm>
            <a:off x="4572000" y="712924"/>
            <a:ext cx="4365218" cy="3787025"/>
          </a:xfrm>
          <a:prstGeom prst="roundRect">
            <a:avLst>
              <a:gd name="adj" fmla="val 7038"/>
            </a:avLst>
          </a:prstGeom>
          <a:solidFill>
            <a:srgbClr val="5499DB"/>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pPr>
              <a:lnSpc>
                <a:spcPct val="107000"/>
              </a:lnSpc>
              <a:spcAft>
                <a:spcPts val="800"/>
              </a:spcAft>
              <a:buClr>
                <a:schemeClr val="bg1"/>
              </a:buClr>
            </a:pPr>
            <a:r>
              <a:rPr lang="en-GB" sz="1200" b="1" dirty="0">
                <a:solidFill>
                  <a:schemeClr val="bg1"/>
                </a:solidFill>
                <a:ea typeface="Calibri" panose="020F0502020204030204" pitchFamily="34" charset="0"/>
                <a:cs typeface="Times New Roman" panose="02020603050405020304" pitchFamily="18" charset="0"/>
              </a:rPr>
              <a:t>Additional Information</a:t>
            </a:r>
            <a:endParaRPr lang="en-GB" sz="1200" dirty="0">
              <a:solidFill>
                <a:schemeClr val="bg1"/>
              </a:solidFill>
              <a:ea typeface="Calibri" panose="020F0502020204030204" pitchFamily="34" charset="0"/>
              <a:cs typeface="Times New Roman" panose="02020603050405020304" pitchFamily="18" charset="0"/>
            </a:endParaRPr>
          </a:p>
          <a:p>
            <a:pPr marL="342900" lvl="0" indent="-342900">
              <a:lnSpc>
                <a:spcPct val="107000"/>
              </a:lnSpc>
              <a:spcAft>
                <a:spcPts val="0"/>
              </a:spcAft>
              <a:buClr>
                <a:schemeClr val="bg1"/>
              </a:buClr>
              <a:buFont typeface="Arial" panose="020B0604020202020204" pitchFamily="34" charset="0"/>
              <a:buChar char="•"/>
            </a:pPr>
            <a:r>
              <a:rPr lang="en-GB" sz="1100" dirty="0">
                <a:solidFill>
                  <a:schemeClr val="bg1"/>
                </a:solidFill>
                <a:ea typeface="Calibri" panose="020F0502020204030204" pitchFamily="34" charset="0"/>
                <a:cs typeface="Times New Roman" panose="02020603050405020304" pitchFamily="18" charset="0"/>
              </a:rPr>
              <a:t>Probation will complete a Variation Notice to notify the sentencing court of the curfew changes and provide reassurance that the Person on Probation has given consent to these changes.</a:t>
            </a:r>
          </a:p>
          <a:p>
            <a:pPr marL="342900" lvl="0" indent="-342900">
              <a:lnSpc>
                <a:spcPct val="107000"/>
              </a:lnSpc>
              <a:spcAft>
                <a:spcPts val="0"/>
              </a:spcAft>
              <a:buClr>
                <a:schemeClr val="bg1"/>
              </a:buClr>
              <a:buFont typeface="Arial" panose="020B0604020202020204" pitchFamily="34" charset="0"/>
              <a:buChar char="•"/>
            </a:pPr>
            <a:r>
              <a:rPr lang="en-GB" sz="1100" dirty="0">
                <a:solidFill>
                  <a:schemeClr val="bg1"/>
                </a:solidFill>
                <a:ea typeface="Calibri" panose="020F0502020204030204" pitchFamily="34" charset="0"/>
                <a:cs typeface="Times New Roman" panose="02020603050405020304" pitchFamily="18" charset="0"/>
              </a:rPr>
              <a:t>Changes to the boundary area of the address where a boundary has been stipulated are not in scope of the legislation. These will need to be returned to court.</a:t>
            </a:r>
          </a:p>
          <a:p>
            <a:pPr marL="342900" lvl="0" indent="-342900">
              <a:lnSpc>
                <a:spcPct val="107000"/>
              </a:lnSpc>
              <a:spcAft>
                <a:spcPts val="0"/>
              </a:spcAft>
              <a:buClr>
                <a:schemeClr val="bg1"/>
              </a:buClr>
              <a:buFont typeface="Arial" panose="020B0604020202020204" pitchFamily="34" charset="0"/>
              <a:buChar char="•"/>
            </a:pPr>
            <a:r>
              <a:rPr lang="en-US" sz="1100" dirty="0">
                <a:solidFill>
                  <a:schemeClr val="bg1"/>
                </a:solidFill>
                <a:ea typeface="Calibri" panose="020F0502020204030204" pitchFamily="34" charset="0"/>
                <a:cs typeface="Times New Roman" panose="02020603050405020304" pitchFamily="18" charset="0"/>
              </a:rPr>
              <a:t>If Probation refuse the request, the Person on Probation </a:t>
            </a:r>
            <a:r>
              <a:rPr lang="en-GB" sz="1100" dirty="0">
                <a:solidFill>
                  <a:schemeClr val="bg1"/>
                </a:solidFill>
                <a:ea typeface="Calibri" panose="020F0502020204030204" pitchFamily="34" charset="0"/>
                <a:cs typeface="Times New Roman" panose="02020603050405020304" pitchFamily="18" charset="0"/>
              </a:rPr>
              <a:t>has the right to appeal the decision to the court.</a:t>
            </a:r>
          </a:p>
          <a:p>
            <a:pPr marL="342900" lvl="0" indent="-342900">
              <a:lnSpc>
                <a:spcPct val="107000"/>
              </a:lnSpc>
              <a:spcAft>
                <a:spcPts val="0"/>
              </a:spcAft>
              <a:buClr>
                <a:schemeClr val="bg1"/>
              </a:buClr>
              <a:buFont typeface="Arial" panose="020B0604020202020204" pitchFamily="34" charset="0"/>
              <a:buChar char="•"/>
            </a:pPr>
            <a:r>
              <a:rPr lang="en-GB" sz="1100" dirty="0">
                <a:solidFill>
                  <a:schemeClr val="bg1"/>
                </a:solidFill>
              </a:rPr>
              <a:t>The changes also apply to non-electronically monitored curfews.</a:t>
            </a:r>
          </a:p>
          <a:p>
            <a:pPr marL="342900" lvl="0" indent="-342900">
              <a:lnSpc>
                <a:spcPct val="107000"/>
              </a:lnSpc>
              <a:spcAft>
                <a:spcPts val="0"/>
              </a:spcAft>
              <a:buClr>
                <a:schemeClr val="bg1"/>
              </a:buClr>
              <a:buFont typeface="Arial" panose="020B0604020202020204" pitchFamily="34" charset="0"/>
              <a:buChar char="•"/>
            </a:pPr>
            <a:r>
              <a:rPr lang="en-GB" sz="1100" dirty="0">
                <a:solidFill>
                  <a:schemeClr val="bg1"/>
                </a:solidFill>
              </a:rPr>
              <a:t>All changes impacting Probation apply to those convicted on or after the commencement date of the relevant section of the Act (28 June 2022).</a:t>
            </a:r>
          </a:p>
          <a:p>
            <a:pPr marL="342900" indent="-342900">
              <a:lnSpc>
                <a:spcPct val="107000"/>
              </a:lnSpc>
              <a:buClr>
                <a:schemeClr val="bg1"/>
              </a:buClr>
              <a:buFont typeface="Arial" panose="020B0604020202020204" pitchFamily="34" charset="0"/>
              <a:buChar char="•"/>
            </a:pPr>
            <a:r>
              <a:rPr lang="en-US" sz="1100" dirty="0">
                <a:solidFill>
                  <a:schemeClr val="bg1"/>
                </a:solidFill>
                <a:cs typeface="Arial"/>
              </a:rPr>
              <a:t>The new process to change curfew time or address will be uploaded to </a:t>
            </a:r>
            <a:r>
              <a:rPr lang="en-US" sz="1100" dirty="0" err="1">
                <a:solidFill>
                  <a:schemeClr val="bg1"/>
                </a:solidFill>
                <a:cs typeface="Arial"/>
              </a:rPr>
              <a:t>EQuiP</a:t>
            </a:r>
            <a:endParaRPr lang="en-GB" sz="1100" dirty="0">
              <a:solidFill>
                <a:schemeClr val="bg1"/>
              </a:solidFill>
            </a:endParaRPr>
          </a:p>
          <a:p>
            <a:pPr marL="285750" lvl="0" indent="-285750" algn="l" rtl="0">
              <a:spcBef>
                <a:spcPts val="1200"/>
              </a:spcBef>
              <a:spcAft>
                <a:spcPts val="0"/>
              </a:spcAft>
              <a:buClr>
                <a:schemeClr val="bg1"/>
              </a:buClr>
              <a:buFont typeface="Arial" panose="020B0604020202020204" pitchFamily="34" charset="0"/>
              <a:buChar char="•"/>
            </a:pPr>
            <a:endParaRPr sz="1200" dirty="0">
              <a:solidFill>
                <a:schemeClr val="bg1"/>
              </a:solidFill>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sz="1400" b="1">
                <a:solidFill>
                  <a:schemeClr val="lt1"/>
                </a:solidFill>
              </a:rPr>
              <a:t>5</a:t>
            </a:r>
            <a:endParaRPr sz="1400" b="1">
              <a:solidFill>
                <a:schemeClr val="lt1"/>
              </a:solidFill>
            </a:endParaRPr>
          </a:p>
        </p:txBody>
      </p:sp>
    </p:spTree>
    <p:extLst>
      <p:ext uri="{BB962C8B-B14F-4D97-AF65-F5344CB8AC3E}">
        <p14:creationId xmlns:p14="http://schemas.microsoft.com/office/powerpoint/2010/main" val="122329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7A079-65DD-475D-8ED0-7F3C0560A755}"/>
              </a:ext>
            </a:extLst>
          </p:cNvPr>
          <p:cNvSpPr>
            <a:spLocks noGrp="1"/>
          </p:cNvSpPr>
          <p:nvPr>
            <p:ph type="title"/>
          </p:nvPr>
        </p:nvSpPr>
        <p:spPr>
          <a:xfrm>
            <a:off x="311700" y="228286"/>
            <a:ext cx="8520600" cy="572700"/>
          </a:xfrm>
        </p:spPr>
        <p:txBody>
          <a:bodyPr>
            <a:normAutofit fontScale="90000"/>
          </a:bodyPr>
          <a:lstStyle/>
          <a:p>
            <a:r>
              <a:rPr lang="en-GB" b="1" dirty="0">
                <a:solidFill>
                  <a:srgbClr val="5499DB"/>
                </a:solidFill>
                <a:latin typeface="Arial" panose="020B0604020202020204" pitchFamily="34" charset="0"/>
                <a:cs typeface="Times New Roman" panose="02020603050405020304" pitchFamily="18" charset="0"/>
              </a:rPr>
              <a:t>Prioritisation Framework – online event 14 July</a:t>
            </a:r>
            <a:endParaRPr lang="en-GB" dirty="0">
              <a:solidFill>
                <a:srgbClr val="5499DB"/>
              </a:solidFill>
            </a:endParaRPr>
          </a:p>
        </p:txBody>
      </p:sp>
      <p:sp>
        <p:nvSpPr>
          <p:cNvPr id="3" name="Slide Number Placeholder 2">
            <a:extLst>
              <a:ext uri="{FF2B5EF4-FFF2-40B4-BE49-F238E27FC236}">
                <a16:creationId xmlns:a16="http://schemas.microsoft.com/office/drawing/2014/main" id="{DA47D5A9-7E65-4364-B4B8-14841EE79963}"/>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GB" smtClean="0"/>
              <a:t>15</a:t>
            </a:fld>
            <a:endParaRPr lang="en-GB"/>
          </a:p>
        </p:txBody>
      </p:sp>
      <p:sp>
        <p:nvSpPr>
          <p:cNvPr id="5" name="TextBox 4">
            <a:extLst>
              <a:ext uri="{FF2B5EF4-FFF2-40B4-BE49-F238E27FC236}">
                <a16:creationId xmlns:a16="http://schemas.microsoft.com/office/drawing/2014/main" id="{7FDA011B-9731-4269-800F-AAF701E24D93}"/>
              </a:ext>
            </a:extLst>
          </p:cNvPr>
          <p:cNvSpPr txBox="1"/>
          <p:nvPr/>
        </p:nvSpPr>
        <p:spPr>
          <a:xfrm>
            <a:off x="311700" y="969282"/>
            <a:ext cx="8160759" cy="2313454"/>
          </a:xfrm>
          <a:prstGeom prst="rect">
            <a:avLst/>
          </a:prstGeom>
          <a:noFill/>
        </p:spPr>
        <p:txBody>
          <a:bodyPr wrap="square">
            <a:spAutoFit/>
          </a:bodyPr>
          <a:lstStyle/>
          <a:p>
            <a:pPr fontAlgn="base"/>
            <a:r>
              <a:rPr lang="en-GB" sz="1700" dirty="0">
                <a:solidFill>
                  <a:schemeClr val="tx1"/>
                </a:solidFill>
                <a:effectLst/>
                <a:latin typeface="+mj-lt"/>
                <a:ea typeface="Times New Roman" panose="02020603050405020304" pitchFamily="18" charset="0"/>
              </a:rPr>
              <a:t>On Thursday 14 July at 2pm – 2:45pm, </a:t>
            </a:r>
            <a:r>
              <a:rPr lang="en-GB" sz="1700" dirty="0">
                <a:solidFill>
                  <a:schemeClr val="tx1"/>
                </a:solidFill>
                <a:latin typeface="+mj-lt"/>
                <a:ea typeface="Times New Roman" panose="02020603050405020304" pitchFamily="18" charset="0"/>
              </a:rPr>
              <a:t>there will be an </a:t>
            </a:r>
            <a:r>
              <a:rPr lang="en-GB" sz="1700" dirty="0">
                <a:solidFill>
                  <a:schemeClr val="tx1"/>
                </a:solidFill>
                <a:effectLst/>
                <a:latin typeface="+mj-lt"/>
                <a:ea typeface="Times New Roman" panose="02020603050405020304" pitchFamily="18" charset="0"/>
              </a:rPr>
              <a:t>online event to talk Probation colleagues through the latest version of the </a:t>
            </a:r>
            <a:r>
              <a:rPr lang="en-GB" sz="1700" u="none" strike="noStrike" dirty="0">
                <a:solidFill>
                  <a:srgbClr val="242424"/>
                </a:solidFill>
                <a:effectLst/>
                <a:latin typeface="+mj-lt"/>
                <a:ea typeface="Times New Roman" panose="02020603050405020304" pitchFamily="18" charset="0"/>
                <a:hlinkClick r:id="rId2"/>
              </a:rPr>
              <a:t>Prioritisation Framework</a:t>
            </a:r>
            <a:r>
              <a:rPr lang="en-GB" sz="1700" dirty="0">
                <a:solidFill>
                  <a:srgbClr val="242424"/>
                </a:solidFill>
                <a:effectLst/>
                <a:latin typeface="+mj-lt"/>
                <a:ea typeface="Times New Roman" panose="02020603050405020304" pitchFamily="18" charset="0"/>
              </a:rPr>
              <a:t>. </a:t>
            </a:r>
          </a:p>
          <a:p>
            <a:pPr fontAlgn="base"/>
            <a:endParaRPr lang="en-GB" sz="1700" dirty="0">
              <a:solidFill>
                <a:srgbClr val="242424"/>
              </a:solidFill>
              <a:latin typeface="+mj-lt"/>
              <a:ea typeface="Times New Roman" panose="02020603050405020304" pitchFamily="18" charset="0"/>
            </a:endParaRPr>
          </a:p>
          <a:p>
            <a:pPr fontAlgn="base"/>
            <a:r>
              <a:rPr lang="en-GB" sz="1700" dirty="0">
                <a:solidFill>
                  <a:schemeClr val="tx1"/>
                </a:solidFill>
                <a:effectLst/>
                <a:latin typeface="+mj-lt"/>
                <a:ea typeface="Times New Roman" panose="02020603050405020304" pitchFamily="18" charset="0"/>
              </a:rPr>
              <a:t>Come along to find out how the Framework helps regions respond flexibly to current pressures and to ask questions about what this means for you.</a:t>
            </a:r>
            <a:br>
              <a:rPr lang="en-GB" sz="1700" dirty="0">
                <a:solidFill>
                  <a:schemeClr val="tx1"/>
                </a:solidFill>
                <a:effectLst/>
                <a:latin typeface="+mj-lt"/>
                <a:ea typeface="Times New Roman" panose="02020603050405020304" pitchFamily="18" charset="0"/>
              </a:rPr>
            </a:br>
            <a:endParaRPr lang="en-GB" sz="1700" dirty="0">
              <a:solidFill>
                <a:schemeClr val="tx1"/>
              </a:solidFill>
              <a:effectLst/>
              <a:latin typeface="+mj-lt"/>
              <a:ea typeface="Times New Roman" panose="02020603050405020304" pitchFamily="18" charset="0"/>
            </a:endParaRPr>
          </a:p>
          <a:p>
            <a:pPr algn="l" fontAlgn="base"/>
            <a:r>
              <a:rPr lang="en-GB" sz="1700" u="none" strike="noStrike" dirty="0">
                <a:solidFill>
                  <a:srgbClr val="242424"/>
                </a:solidFill>
                <a:effectLst/>
                <a:latin typeface="+mj-lt"/>
                <a:ea typeface="Times New Roman" panose="02020603050405020304" pitchFamily="18" charset="0"/>
              </a:rPr>
              <a:t>You can </a:t>
            </a:r>
            <a:r>
              <a:rPr lang="en-GB" sz="1700" u="none" strike="noStrike" dirty="0">
                <a:solidFill>
                  <a:srgbClr val="242424"/>
                </a:solidFill>
                <a:effectLst/>
                <a:latin typeface="+mj-lt"/>
                <a:ea typeface="Times New Roman" panose="02020603050405020304" pitchFamily="18" charset="0"/>
                <a:hlinkClick r:id="rId3"/>
              </a:rPr>
              <a:t>join the event on Teams using this link</a:t>
            </a:r>
            <a:r>
              <a:rPr lang="en-GB" sz="1700" u="none" strike="noStrike" dirty="0">
                <a:solidFill>
                  <a:srgbClr val="242424"/>
                </a:solidFill>
                <a:effectLst/>
                <a:latin typeface="+mj-lt"/>
                <a:ea typeface="Times New Roman" panose="02020603050405020304" pitchFamily="18" charset="0"/>
              </a:rPr>
              <a:t>.</a:t>
            </a:r>
            <a:endParaRPr lang="en-GB" sz="1700" dirty="0">
              <a:effectLst/>
              <a:latin typeface="+mj-lt"/>
              <a:ea typeface="Times New Roman" panose="02020603050405020304" pitchFamily="18" charset="0"/>
            </a:endParaRPr>
          </a:p>
          <a:p>
            <a:pPr algn="l" fontAlgn="base">
              <a:spcBef>
                <a:spcPts val="1020"/>
              </a:spcBef>
              <a:spcAft>
                <a:spcPts val="1020"/>
              </a:spcAft>
            </a:pPr>
            <a:r>
              <a:rPr lang="en-GB" sz="1700" dirty="0">
                <a:solidFill>
                  <a:schemeClr val="tx1"/>
                </a:solidFill>
                <a:effectLst/>
                <a:latin typeface="+mj-lt"/>
                <a:ea typeface="Times New Roman" panose="02020603050405020304" pitchFamily="18" charset="0"/>
              </a:rPr>
              <a:t>A recording will be made available for those who can’t make it.</a:t>
            </a:r>
          </a:p>
        </p:txBody>
      </p:sp>
      <p:pic>
        <p:nvPicPr>
          <p:cNvPr id="6" name="Picture 5">
            <a:extLst>
              <a:ext uri="{FF2B5EF4-FFF2-40B4-BE49-F238E27FC236}">
                <a16:creationId xmlns:a16="http://schemas.microsoft.com/office/drawing/2014/main" id="{D1BCA195-068B-4BFA-BEFE-4ADED2D3F340}"/>
              </a:ext>
            </a:extLst>
          </p:cNvPr>
          <p:cNvPicPr>
            <a:picLocks noChangeAspect="1"/>
          </p:cNvPicPr>
          <p:nvPr/>
        </p:nvPicPr>
        <p:blipFill rotWithShape="1">
          <a:blip r:embed="rId4"/>
          <a:srcRect r="1203" b="9320"/>
          <a:stretch/>
        </p:blipFill>
        <p:spPr>
          <a:xfrm>
            <a:off x="2454658" y="3384954"/>
            <a:ext cx="4234684" cy="1166024"/>
          </a:xfrm>
          <a:prstGeom prst="rect">
            <a:avLst/>
          </a:prstGeom>
        </p:spPr>
      </p:pic>
    </p:spTree>
    <p:extLst>
      <p:ext uri="{BB962C8B-B14F-4D97-AF65-F5344CB8AC3E}">
        <p14:creationId xmlns:p14="http://schemas.microsoft.com/office/powerpoint/2010/main" val="365545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16</a:t>
            </a:fld>
            <a:endParaRPr/>
          </a:p>
        </p:txBody>
      </p:sp>
      <p:sp>
        <p:nvSpPr>
          <p:cNvPr id="102" name="Google Shape;102;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100" b="1" dirty="0">
                <a:solidFill>
                  <a:srgbClr val="5499DB"/>
                </a:solidFill>
              </a:rPr>
              <a:t>Local reminders</a:t>
            </a:r>
            <a:endParaRPr sz="2100" b="1" dirty="0">
              <a:solidFill>
                <a:srgbClr val="5499DB"/>
              </a:solidFill>
            </a:endParaRPr>
          </a:p>
        </p:txBody>
      </p:sp>
      <p:sp>
        <p:nvSpPr>
          <p:cNvPr id="8" name="Google Shape;101;p18">
            <a:extLst>
              <a:ext uri="{FF2B5EF4-FFF2-40B4-BE49-F238E27FC236}">
                <a16:creationId xmlns:a16="http://schemas.microsoft.com/office/drawing/2014/main" id="{EA3D8CAB-84D5-4FA5-ADC7-2F5BB728A886}"/>
              </a:ext>
            </a:extLst>
          </p:cNvPr>
          <p:cNvSpPr txBox="1">
            <a:spLocks/>
          </p:cNvSpPr>
          <p:nvPr/>
        </p:nvSpPr>
        <p:spPr>
          <a:xfrm>
            <a:off x="311700" y="654496"/>
            <a:ext cx="8520599" cy="3843309"/>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pPr marL="0" indent="0">
              <a:lnSpc>
                <a:spcPct val="120000"/>
              </a:lnSpc>
              <a:spcBef>
                <a:spcPts val="1200"/>
              </a:spcBef>
              <a:buFont typeface="Arial"/>
              <a:buNone/>
            </a:pPr>
            <a:r>
              <a:rPr lang="en-GB" dirty="0">
                <a:solidFill>
                  <a:schemeClr val="tx1"/>
                </a:solidFill>
              </a:rPr>
              <a:t>Please enter your local reminders here.</a:t>
            </a:r>
          </a:p>
          <a:p>
            <a:pPr marL="0" indent="0">
              <a:lnSpc>
                <a:spcPct val="120000"/>
              </a:lnSpc>
              <a:spcBef>
                <a:spcPts val="1200"/>
              </a:spcBef>
              <a:buFont typeface="Arial"/>
              <a:buNone/>
            </a:pPr>
            <a:r>
              <a:rPr lang="en-GB" dirty="0">
                <a:solidFill>
                  <a:schemeClr val="tx1"/>
                </a:solidFill>
              </a:rPr>
              <a:t>Please delete this slide if you do not use it.</a:t>
            </a:r>
          </a:p>
        </p:txBody>
      </p:sp>
    </p:spTree>
    <p:extLst>
      <p:ext uri="{BB962C8B-B14F-4D97-AF65-F5344CB8AC3E}">
        <p14:creationId xmlns:p14="http://schemas.microsoft.com/office/powerpoint/2010/main" val="157334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17</a:t>
            </a:fld>
            <a:endParaRPr/>
          </a:p>
        </p:txBody>
      </p:sp>
      <p:sp>
        <p:nvSpPr>
          <p:cNvPr id="89" name="Google Shape;89;p17"/>
          <p:cNvSpPr txBox="1">
            <a:spLocks noGrp="1"/>
          </p:cNvSpPr>
          <p:nvPr>
            <p:ph type="body" idx="1"/>
          </p:nvPr>
        </p:nvSpPr>
        <p:spPr>
          <a:xfrm>
            <a:off x="311700" y="712925"/>
            <a:ext cx="5312482" cy="4043006"/>
          </a:xfrm>
          <a:prstGeom prst="rect">
            <a:avLst/>
          </a:prstGeom>
        </p:spPr>
        <p:txBody>
          <a:bodyPr spcFirstLastPara="1" wrap="square" lIns="91425" tIns="91425" rIns="91425" bIns="91425" anchor="t" anchorCtr="0">
            <a:normAutofit/>
          </a:bodyPr>
          <a:lstStyle/>
          <a:p>
            <a:pPr marL="0" indent="0">
              <a:buNone/>
            </a:pPr>
            <a:r>
              <a:rPr lang="en-GB" sz="2000" b="1" dirty="0">
                <a:solidFill>
                  <a:srgbClr val="00A499"/>
                </a:solidFill>
                <a:effectLst/>
                <a:latin typeface="+mn-lt"/>
                <a:ea typeface="Arial" panose="020B0604020202020204" pitchFamily="34" charset="0"/>
              </a:rPr>
              <a:t>New features, fixes and improvements released</a:t>
            </a:r>
            <a:endParaRPr lang="en-GB" sz="2000" dirty="0">
              <a:solidFill>
                <a:srgbClr val="00A499"/>
              </a:solidFill>
              <a:effectLst/>
              <a:latin typeface="+mn-lt"/>
              <a:ea typeface="Arial" panose="020B0604020202020204" pitchFamily="34" charset="0"/>
            </a:endParaRPr>
          </a:p>
          <a:p>
            <a:pPr marL="0" indent="0">
              <a:buNone/>
            </a:pPr>
            <a:endParaRPr lang="en-GB" sz="800" b="1" dirty="0">
              <a:solidFill>
                <a:schemeClr val="tx1"/>
              </a:solidFill>
              <a:latin typeface="+mn-lt"/>
              <a:ea typeface="Times New Roman" panose="02020603050405020304" pitchFamily="18" charset="0"/>
            </a:endParaRPr>
          </a:p>
          <a:p>
            <a:pPr marL="0" indent="0">
              <a:buNone/>
            </a:pPr>
            <a:r>
              <a:rPr lang="en-GB" sz="1600" b="1" dirty="0">
                <a:solidFill>
                  <a:schemeClr val="tx1"/>
                </a:solidFill>
                <a:effectLst/>
                <a:latin typeface="+mn-lt"/>
                <a:ea typeface="Times New Roman" panose="02020603050405020304" pitchFamily="18" charset="0"/>
              </a:rPr>
              <a:t>Amend a referral: changing 2 or more parts of a referral</a:t>
            </a:r>
          </a:p>
          <a:p>
            <a:pPr marL="0" indent="0">
              <a:buNone/>
            </a:pPr>
            <a:endParaRPr lang="en-GB" sz="900" b="1" dirty="0">
              <a:solidFill>
                <a:schemeClr val="tx1"/>
              </a:solidFill>
              <a:latin typeface="+mn-lt"/>
            </a:endParaRPr>
          </a:p>
          <a:p>
            <a:pPr marL="0" indent="0">
              <a:buNone/>
            </a:pPr>
            <a:r>
              <a:rPr lang="en-GB" sz="1600" dirty="0">
                <a:solidFill>
                  <a:schemeClr val="tx1"/>
                </a:solidFill>
                <a:effectLst/>
                <a:latin typeface="+mn-lt"/>
                <a:ea typeface="Times New Roman" panose="02020603050405020304" pitchFamily="18" charset="0"/>
              </a:rPr>
              <a:t>In their last Digital Round Up, the R&amp;M Development Team highlighted their work to allow probation practitioners to edit the enforceable days and referral end date within a referral so that the referral does not have to be cancelled and restarted. </a:t>
            </a:r>
          </a:p>
          <a:p>
            <a:pPr marL="0" indent="0">
              <a:buNone/>
            </a:pPr>
            <a:endParaRPr lang="en-GB" sz="900" dirty="0">
              <a:solidFill>
                <a:schemeClr val="tx1"/>
              </a:solidFill>
              <a:effectLst/>
              <a:latin typeface="+mn-lt"/>
              <a:ea typeface="Arial" panose="020B0604020202020204" pitchFamily="34" charset="0"/>
            </a:endParaRPr>
          </a:p>
          <a:p>
            <a:pPr marL="0" indent="0">
              <a:buNone/>
            </a:pPr>
            <a:r>
              <a:rPr lang="en-GB" sz="1600" dirty="0">
                <a:solidFill>
                  <a:schemeClr val="tx1"/>
                </a:solidFill>
                <a:effectLst/>
                <a:latin typeface="+mn-lt"/>
                <a:ea typeface="Times New Roman" panose="02020603050405020304" pitchFamily="18" charset="0"/>
              </a:rPr>
              <a:t>This feature was made available in April 2022 and stats already show that it is improving delivery.</a:t>
            </a:r>
            <a:endParaRPr lang="en-GB" sz="1600" dirty="0">
              <a:solidFill>
                <a:schemeClr val="tx1"/>
              </a:solidFill>
              <a:effectLst/>
              <a:latin typeface="+mn-lt"/>
              <a:ea typeface="Arial" panose="020B0604020202020204" pitchFamily="34" charset="0"/>
            </a:endParaRPr>
          </a:p>
          <a:p>
            <a:pPr marL="0" indent="0">
              <a:buNone/>
            </a:pPr>
            <a:endParaRPr dirty="0">
              <a:solidFill>
                <a:schemeClr val="tx1"/>
              </a:solidFill>
              <a:latin typeface="+mn-lt"/>
            </a:endParaRPr>
          </a:p>
        </p:txBody>
      </p:sp>
      <p:sp>
        <p:nvSpPr>
          <p:cNvPr id="90" name="Google Shape;90;p17"/>
          <p:cNvSpPr/>
          <p:nvPr/>
        </p:nvSpPr>
        <p:spPr>
          <a:xfrm>
            <a:off x="5910987" y="712924"/>
            <a:ext cx="3110138" cy="3829199"/>
          </a:xfrm>
          <a:prstGeom prst="roundRect">
            <a:avLst>
              <a:gd name="adj" fmla="val 7239"/>
            </a:avLst>
          </a:prstGeom>
          <a:solidFill>
            <a:srgbClr val="00A499"/>
          </a:solidFill>
          <a:ln w="9525" cap="flat" cmpd="sng">
            <a:solidFill>
              <a:schemeClr val="bg1"/>
            </a:solidFill>
            <a:prstDash val="solid"/>
            <a:round/>
            <a:headEnd type="none" w="sm" len="sm"/>
            <a:tailEnd type="none" w="sm" len="sm"/>
          </a:ln>
        </p:spPr>
        <p:txBody>
          <a:bodyPr spcFirstLastPara="1" wrap="square" lIns="91425" tIns="91425" rIns="91425" bIns="91425" anchor="t" anchorCtr="0">
            <a:noAutofit/>
          </a:bodyPr>
          <a:lstStyle/>
          <a:p>
            <a:r>
              <a:rPr lang="en-GB" sz="1200" b="1" dirty="0">
                <a:solidFill>
                  <a:schemeClr val="bg1"/>
                </a:solidFill>
                <a:effectLst/>
                <a:latin typeface="+mn-lt"/>
                <a:ea typeface="Times New Roman" panose="02020603050405020304" pitchFamily="18" charset="0"/>
              </a:rPr>
              <a:t>Other improvements</a:t>
            </a:r>
          </a:p>
          <a:p>
            <a:endParaRPr lang="en-GB" sz="1200" dirty="0">
              <a:solidFill>
                <a:schemeClr val="bg1"/>
              </a:solidFill>
              <a:effectLst/>
              <a:latin typeface="+mn-lt"/>
              <a:ea typeface="Arial" panose="020B0604020202020204" pitchFamily="34" charset="0"/>
            </a:endParaRPr>
          </a:p>
          <a:p>
            <a:r>
              <a:rPr lang="en-GB" sz="1200" dirty="0">
                <a:solidFill>
                  <a:schemeClr val="bg1"/>
                </a:solidFill>
                <a:effectLst/>
                <a:latin typeface="+mn-lt"/>
                <a:ea typeface="Times New Roman" panose="02020603050405020304" pitchFamily="18" charset="0"/>
              </a:rPr>
              <a:t>As part of their commitment to continuous improvement, the team have been making small incremental changes to the service to improve the user experience. </a:t>
            </a:r>
          </a:p>
          <a:p>
            <a:endParaRPr lang="en-GB" sz="1200" dirty="0">
              <a:solidFill>
                <a:schemeClr val="bg1"/>
              </a:solidFill>
              <a:latin typeface="+mn-lt"/>
              <a:ea typeface="Times New Roman" panose="02020603050405020304" pitchFamily="18" charset="0"/>
            </a:endParaRPr>
          </a:p>
          <a:p>
            <a:r>
              <a:rPr lang="en-GB" sz="1200" dirty="0">
                <a:solidFill>
                  <a:schemeClr val="bg1"/>
                </a:solidFill>
                <a:effectLst/>
                <a:latin typeface="+mn-lt"/>
                <a:ea typeface="Times New Roman" panose="02020603050405020304" pitchFamily="18" charset="0"/>
              </a:rPr>
              <a:t>These include:</a:t>
            </a:r>
          </a:p>
          <a:p>
            <a:endParaRPr lang="en-GB" sz="1200" dirty="0">
              <a:solidFill>
                <a:schemeClr val="bg1"/>
              </a:solidFill>
              <a:effectLst/>
              <a:latin typeface="+mn-lt"/>
              <a:ea typeface="Arial" panose="020B0604020202020204" pitchFamily="34" charset="0"/>
            </a:endParaRPr>
          </a:p>
          <a:p>
            <a:pPr marL="342900" lvl="0" indent="-342900" fontAlgn="base">
              <a:buClr>
                <a:schemeClr val="bg1"/>
              </a:buClr>
              <a:buSzPts val="1000"/>
              <a:buFont typeface="Symbol" panose="05050102010706020507" pitchFamily="18" charset="2"/>
              <a:buChar char=""/>
              <a:tabLst>
                <a:tab pos="457200" algn="l"/>
              </a:tabLst>
            </a:pPr>
            <a:r>
              <a:rPr lang="en-GB" sz="1200" dirty="0">
                <a:solidFill>
                  <a:schemeClr val="bg1"/>
                </a:solidFill>
                <a:effectLst/>
                <a:latin typeface="+mn-lt"/>
                <a:ea typeface="Times New Roman" panose="02020603050405020304" pitchFamily="18" charset="0"/>
              </a:rPr>
              <a:t>improving error messages so that users know what has happened and what they need to do next</a:t>
            </a:r>
            <a:endParaRPr lang="en-GB" sz="1200" dirty="0">
              <a:solidFill>
                <a:schemeClr val="bg1"/>
              </a:solidFill>
              <a:effectLst/>
              <a:latin typeface="+mn-lt"/>
              <a:ea typeface="Arial" panose="020B0604020202020204" pitchFamily="34" charset="0"/>
            </a:endParaRPr>
          </a:p>
          <a:p>
            <a:pPr marL="342900" lvl="0" indent="-342900" fontAlgn="base">
              <a:buClr>
                <a:schemeClr val="bg1"/>
              </a:buClr>
              <a:buSzPts val="1000"/>
              <a:buFont typeface="Symbol" panose="05050102010706020507" pitchFamily="18" charset="2"/>
              <a:buChar char=""/>
              <a:tabLst>
                <a:tab pos="457200" algn="l"/>
              </a:tabLst>
            </a:pPr>
            <a:r>
              <a:rPr lang="en-GB" sz="1200" dirty="0">
                <a:solidFill>
                  <a:schemeClr val="bg1"/>
                </a:solidFill>
                <a:effectLst/>
                <a:latin typeface="+mn-lt"/>
                <a:ea typeface="Times New Roman" panose="02020603050405020304" pitchFamily="18" charset="0"/>
              </a:rPr>
              <a:t>making it easier to find the accessibility statement in the service (now in the service footer)</a:t>
            </a:r>
            <a:endParaRPr lang="en-GB" sz="1200" dirty="0">
              <a:solidFill>
                <a:schemeClr val="bg1"/>
              </a:solidFill>
              <a:effectLst/>
              <a:latin typeface="+mn-lt"/>
              <a:ea typeface="Arial" panose="020B0604020202020204" pitchFamily="34" charset="0"/>
            </a:endParaRPr>
          </a:p>
          <a:p>
            <a:pPr marL="342900" lvl="0" indent="-342900" fontAlgn="base">
              <a:buClr>
                <a:schemeClr val="bg1"/>
              </a:buClr>
              <a:buSzPts val="1000"/>
              <a:buFont typeface="Symbol" panose="05050102010706020507" pitchFamily="18" charset="2"/>
              <a:buChar char=""/>
              <a:tabLst>
                <a:tab pos="457200" algn="l"/>
              </a:tabLst>
            </a:pPr>
            <a:r>
              <a:rPr lang="en-GB" sz="1200" dirty="0">
                <a:solidFill>
                  <a:schemeClr val="bg1"/>
                </a:solidFill>
                <a:effectLst/>
                <a:latin typeface="+mn-lt"/>
                <a:ea typeface="Times New Roman" panose="02020603050405020304" pitchFamily="18" charset="0"/>
              </a:rPr>
              <a:t>fixing bugs and errors in the service and in email templates</a:t>
            </a:r>
            <a:endParaRPr lang="en-GB" sz="1200" dirty="0">
              <a:solidFill>
                <a:schemeClr val="bg1"/>
              </a:solidFill>
              <a:effectLst/>
              <a:latin typeface="+mn-lt"/>
              <a:ea typeface="Arial" panose="020B0604020202020204" pitchFamily="34" charset="0"/>
            </a:endParaRPr>
          </a:p>
          <a:p>
            <a:pPr marL="0" lvl="0" indent="0" algn="l" rtl="0">
              <a:spcBef>
                <a:spcPts val="1200"/>
              </a:spcBef>
              <a:spcAft>
                <a:spcPts val="0"/>
              </a:spcAft>
              <a:buNone/>
            </a:pPr>
            <a:endParaRPr sz="1200" dirty="0"/>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Refer and Monitor an Intervention Digital Service Round Up</a:t>
            </a:r>
            <a:endParaRPr lang="en-GB" sz="2300" dirty="0">
              <a:solidFill>
                <a:srgbClr val="00A499"/>
              </a:solidFill>
              <a:effectLst/>
              <a:latin typeface="Calibri" panose="020F0502020204030204" pitchFamily="34" charset="0"/>
              <a:ea typeface="Arial" panose="020B0604020202020204" pitchFamily="34" charset="0"/>
            </a:endParaRPr>
          </a:p>
        </p:txBody>
      </p:sp>
      <p:cxnSp>
        <p:nvCxnSpPr>
          <p:cNvPr id="93" name="Google Shape;93;p17"/>
          <p:cNvCxnSpPr/>
          <p:nvPr/>
        </p:nvCxnSpPr>
        <p:spPr>
          <a:xfrm>
            <a:off x="5767584" y="657150"/>
            <a:ext cx="0" cy="3829200"/>
          </a:xfrm>
          <a:prstGeom prst="straightConnector1">
            <a:avLst/>
          </a:prstGeom>
          <a:noFill/>
          <a:ln w="9525" cap="flat" cmpd="sng">
            <a:solidFill>
              <a:srgbClr val="289D95"/>
            </a:solidFill>
            <a:prstDash val="solid"/>
            <a:round/>
            <a:headEnd type="none" w="med" len="med"/>
            <a:tailEnd type="none" w="med" len="med"/>
          </a:ln>
        </p:spPr>
      </p:cxnSp>
    </p:spTree>
    <p:extLst>
      <p:ext uri="{BB962C8B-B14F-4D97-AF65-F5344CB8AC3E}">
        <p14:creationId xmlns:p14="http://schemas.microsoft.com/office/powerpoint/2010/main" val="3446720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18</a:t>
            </a:fld>
            <a:endParaRPr/>
          </a:p>
        </p:txBody>
      </p:sp>
      <p:sp>
        <p:nvSpPr>
          <p:cNvPr id="89" name="Google Shape;89;p17"/>
          <p:cNvSpPr txBox="1">
            <a:spLocks noGrp="1"/>
          </p:cNvSpPr>
          <p:nvPr>
            <p:ph type="body" idx="1"/>
          </p:nvPr>
        </p:nvSpPr>
        <p:spPr>
          <a:xfrm>
            <a:off x="311700" y="712925"/>
            <a:ext cx="6165300" cy="4043006"/>
          </a:xfrm>
          <a:prstGeom prst="rect">
            <a:avLst/>
          </a:prstGeom>
        </p:spPr>
        <p:txBody>
          <a:bodyPr spcFirstLastPara="1" wrap="square" lIns="91425" tIns="91425" rIns="91425" bIns="91425" anchor="t" anchorCtr="0">
            <a:normAutofit fontScale="85000" lnSpcReduction="20000"/>
          </a:bodyPr>
          <a:lstStyle/>
          <a:p>
            <a:pPr marL="0" indent="0">
              <a:buNone/>
            </a:pPr>
            <a:r>
              <a:rPr lang="en-GB" sz="2000" b="1" dirty="0">
                <a:solidFill>
                  <a:srgbClr val="00A499"/>
                </a:solidFill>
                <a:effectLst/>
                <a:latin typeface="Arial" panose="020B0604020202020204" pitchFamily="34" charset="0"/>
                <a:ea typeface="Arial" panose="020B0604020202020204" pitchFamily="34" charset="0"/>
              </a:rPr>
              <a:t>New features, fixes and improvements being worked on </a:t>
            </a:r>
          </a:p>
          <a:p>
            <a:pPr marL="0" indent="0">
              <a:buNone/>
            </a:pPr>
            <a:r>
              <a:rPr lang="en-GB" sz="2000" b="1" dirty="0">
                <a:solidFill>
                  <a:srgbClr val="00A499"/>
                </a:solidFill>
                <a:effectLst/>
                <a:latin typeface="Arial" panose="020B0604020202020204" pitchFamily="34" charset="0"/>
                <a:ea typeface="Arial" panose="020B0604020202020204" pitchFamily="34" charset="0"/>
              </a:rPr>
              <a:t>(1 of 2)</a:t>
            </a:r>
            <a:endParaRPr lang="en-GB" sz="2000" b="1" dirty="0">
              <a:solidFill>
                <a:srgbClr val="00A499"/>
              </a:solidFill>
              <a:latin typeface="Calibri" panose="020F0502020204030204" pitchFamily="34" charset="0"/>
              <a:ea typeface="Arial" panose="020B0604020202020204" pitchFamily="34" charset="0"/>
            </a:endParaRPr>
          </a:p>
          <a:p>
            <a:pPr marL="0" indent="0">
              <a:buNone/>
            </a:pPr>
            <a:endParaRPr lang="en-GB" sz="900" dirty="0">
              <a:solidFill>
                <a:srgbClr val="289D95"/>
              </a:solidFill>
              <a:effectLst/>
              <a:latin typeface="Calibri" panose="020F0502020204030204" pitchFamily="34" charset="0"/>
              <a:ea typeface="Arial" panose="020B0604020202020204" pitchFamily="34" charset="0"/>
            </a:endParaRPr>
          </a:p>
          <a:p>
            <a:pPr marL="0" indent="0">
              <a:buNone/>
            </a:pPr>
            <a:r>
              <a:rPr lang="en-GB" sz="1900" b="1" dirty="0">
                <a:solidFill>
                  <a:srgbClr val="000000"/>
                </a:solidFill>
                <a:effectLst/>
                <a:latin typeface="Arial" panose="020B0604020202020204" pitchFamily="34" charset="0"/>
                <a:ea typeface="Times New Roman" panose="02020603050405020304" pitchFamily="18" charset="0"/>
              </a:rPr>
              <a:t>Searching the ‘all case’ list</a:t>
            </a:r>
            <a:endParaRPr lang="en-GB" sz="1900" dirty="0">
              <a:effectLst/>
              <a:latin typeface="Calibri" panose="020F0502020204030204" pitchFamily="34" charset="0"/>
              <a:ea typeface="Arial" panose="020B0604020202020204" pitchFamily="34" charset="0"/>
            </a:endParaRPr>
          </a:p>
          <a:p>
            <a:pPr marL="0" indent="0">
              <a:buNone/>
            </a:pPr>
            <a:r>
              <a:rPr lang="en-GB" sz="1900" dirty="0">
                <a:solidFill>
                  <a:srgbClr val="000000"/>
                </a:solidFill>
                <a:effectLst/>
                <a:latin typeface="Arial" panose="020B0604020202020204" pitchFamily="34" charset="0"/>
                <a:ea typeface="Times New Roman" panose="02020603050405020304" pitchFamily="18" charset="0"/>
              </a:rPr>
              <a:t> </a:t>
            </a:r>
            <a:endParaRPr lang="en-GB" sz="1900" dirty="0">
              <a:effectLst/>
              <a:latin typeface="Calibri" panose="020F0502020204030204" pitchFamily="34" charset="0"/>
              <a:ea typeface="Arial" panose="020B0604020202020204" pitchFamily="34" charset="0"/>
            </a:endParaRPr>
          </a:p>
          <a:p>
            <a:pPr marL="0" indent="0">
              <a:buNone/>
            </a:pPr>
            <a:r>
              <a:rPr lang="en-GB" sz="1900" dirty="0">
                <a:solidFill>
                  <a:srgbClr val="000000"/>
                </a:solidFill>
                <a:effectLst/>
                <a:latin typeface="Arial" panose="020B0604020202020204" pitchFamily="34" charset="0"/>
                <a:ea typeface="Times New Roman" panose="02020603050405020304" pitchFamily="18" charset="0"/>
              </a:rPr>
              <a:t>Some time ago, the team made a change to introduce pagination to the list labelled ‘all cases’ which allows users to view the ‘all cases’ tab in pages - rather than a list. This helped to ensure the service kept working for users who had a long list.</a:t>
            </a:r>
            <a:endParaRPr lang="en-GB" sz="1900" dirty="0">
              <a:effectLst/>
              <a:latin typeface="Calibri" panose="020F0502020204030204" pitchFamily="34" charset="0"/>
              <a:ea typeface="Arial" panose="020B0604020202020204" pitchFamily="34" charset="0"/>
            </a:endParaRPr>
          </a:p>
          <a:p>
            <a:pPr marL="0" indent="0">
              <a:buNone/>
            </a:pPr>
            <a:r>
              <a:rPr lang="en-GB" sz="1900" dirty="0">
                <a:effectLst/>
                <a:latin typeface="Times New Roman" panose="02020603050405020304" pitchFamily="18" charset="0"/>
                <a:ea typeface="Times New Roman" panose="02020603050405020304" pitchFamily="18" charset="0"/>
              </a:rPr>
              <a:t> </a:t>
            </a:r>
            <a:endParaRPr lang="en-GB" sz="1900" dirty="0">
              <a:effectLst/>
              <a:latin typeface="Calibri" panose="020F0502020204030204" pitchFamily="34" charset="0"/>
              <a:ea typeface="Arial" panose="020B0604020202020204" pitchFamily="34" charset="0"/>
            </a:endParaRPr>
          </a:p>
          <a:p>
            <a:pPr marL="0" indent="0">
              <a:buNone/>
            </a:pPr>
            <a:r>
              <a:rPr lang="en-GB" sz="1900" dirty="0">
                <a:solidFill>
                  <a:srgbClr val="000000"/>
                </a:solidFill>
                <a:effectLst/>
                <a:latin typeface="Arial" panose="020B0604020202020204" pitchFamily="34" charset="0"/>
                <a:ea typeface="Times New Roman" panose="02020603050405020304" pitchFamily="18" charset="0"/>
              </a:rPr>
              <a:t>However, you fed back that it was slowing down your searches for cases when you used Ctrl + F in ‘all cases’. To fix this, the team are making it possible for service providers to search by caseworker. After they’ve deployed that, they will measure how it works and use the findings to build another case search: a search for the person on probation.</a:t>
            </a:r>
            <a:endParaRPr lang="en-GB" sz="1900" dirty="0">
              <a:effectLst/>
              <a:latin typeface="Calibri" panose="020F0502020204030204" pitchFamily="34" charset="0"/>
              <a:ea typeface="Arial" panose="020B0604020202020204" pitchFamily="34" charset="0"/>
            </a:endParaRPr>
          </a:p>
          <a:p>
            <a:pPr marL="0" indent="0">
              <a:buNone/>
            </a:pPr>
            <a:endParaRPr lang="en-GB" dirty="0">
              <a:solidFill>
                <a:schemeClr val="tx1"/>
              </a:solidFill>
              <a:latin typeface="+mn-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Refer and Monitor an Intervention Digital Service Round Up</a:t>
            </a:r>
            <a:endParaRPr lang="en-GB" sz="2300" dirty="0">
              <a:solidFill>
                <a:srgbClr val="00A499"/>
              </a:solidFill>
              <a:effectLst/>
              <a:latin typeface="Calibri" panose="020F0502020204030204" pitchFamily="34" charset="0"/>
              <a:ea typeface="Arial" panose="020B0604020202020204" pitchFamily="34" charset="0"/>
            </a:endParaRPr>
          </a:p>
        </p:txBody>
      </p:sp>
      <p:cxnSp>
        <p:nvCxnSpPr>
          <p:cNvPr id="93" name="Google Shape;93;p17"/>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pic>
        <p:nvPicPr>
          <p:cNvPr id="9" name="Google Shape;91;p17">
            <a:extLst>
              <a:ext uri="{FF2B5EF4-FFF2-40B4-BE49-F238E27FC236}">
                <a16:creationId xmlns:a16="http://schemas.microsoft.com/office/drawing/2014/main" id="{D46CDB81-8033-457C-9B45-135A7DB09777}"/>
              </a:ext>
            </a:extLst>
          </p:cNvPr>
          <p:cNvPicPr preferRelativeResize="0"/>
          <p:nvPr/>
        </p:nvPicPr>
        <p:blipFill rotWithShape="1">
          <a:blip r:embed="rId3">
            <a:alphaModFix/>
          </a:blip>
          <a:srcRect l="52642" t="5320" r="8122" b="7129"/>
          <a:stretch/>
        </p:blipFill>
        <p:spPr>
          <a:xfrm>
            <a:off x="6686550" y="712925"/>
            <a:ext cx="2334607" cy="3829199"/>
          </a:xfrm>
          <a:prstGeom prst="rect">
            <a:avLst/>
          </a:prstGeom>
          <a:noFill/>
          <a:ln>
            <a:noFill/>
          </a:ln>
        </p:spPr>
      </p:pic>
    </p:spTree>
    <p:extLst>
      <p:ext uri="{BB962C8B-B14F-4D97-AF65-F5344CB8AC3E}">
        <p14:creationId xmlns:p14="http://schemas.microsoft.com/office/powerpoint/2010/main" val="226043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19</a:t>
            </a:fld>
            <a:endParaRPr/>
          </a:p>
        </p:txBody>
      </p:sp>
      <p:sp>
        <p:nvSpPr>
          <p:cNvPr id="89" name="Google Shape;89;p17"/>
          <p:cNvSpPr txBox="1">
            <a:spLocks noGrp="1"/>
          </p:cNvSpPr>
          <p:nvPr>
            <p:ph type="body" idx="1"/>
          </p:nvPr>
        </p:nvSpPr>
        <p:spPr>
          <a:xfrm>
            <a:off x="311700" y="606021"/>
            <a:ext cx="6165300" cy="4043006"/>
          </a:xfrm>
          <a:prstGeom prst="rect">
            <a:avLst/>
          </a:prstGeom>
        </p:spPr>
        <p:txBody>
          <a:bodyPr spcFirstLastPara="1" wrap="square" lIns="91425" tIns="91425" rIns="91425" bIns="91425" anchor="t" anchorCtr="0">
            <a:noAutofit/>
          </a:bodyPr>
          <a:lstStyle/>
          <a:p>
            <a:pPr marL="0" indent="0">
              <a:buNone/>
            </a:pPr>
            <a:r>
              <a:rPr lang="en-GB" sz="1700" b="1" dirty="0">
                <a:solidFill>
                  <a:srgbClr val="289D95"/>
                </a:solidFill>
                <a:effectLst/>
                <a:latin typeface="Arial" panose="020B0604020202020204" pitchFamily="34" charset="0"/>
                <a:ea typeface="Arial" panose="020B0604020202020204" pitchFamily="34" charset="0"/>
              </a:rPr>
              <a:t>New </a:t>
            </a:r>
            <a:r>
              <a:rPr lang="en-GB" sz="1700" b="1" dirty="0">
                <a:solidFill>
                  <a:srgbClr val="00A499"/>
                </a:solidFill>
                <a:effectLst/>
                <a:latin typeface="Arial" panose="020B0604020202020204" pitchFamily="34" charset="0"/>
                <a:ea typeface="Arial" panose="020B0604020202020204" pitchFamily="34" charset="0"/>
              </a:rPr>
              <a:t>features</a:t>
            </a:r>
            <a:r>
              <a:rPr lang="en-GB" sz="1700" b="1" dirty="0">
                <a:solidFill>
                  <a:srgbClr val="289D95"/>
                </a:solidFill>
                <a:effectLst/>
                <a:latin typeface="Arial" panose="020B0604020202020204" pitchFamily="34" charset="0"/>
                <a:ea typeface="Arial" panose="020B0604020202020204" pitchFamily="34" charset="0"/>
              </a:rPr>
              <a:t>, fixes and improvements being worked on </a:t>
            </a:r>
          </a:p>
          <a:p>
            <a:pPr marL="0" indent="0">
              <a:buNone/>
            </a:pPr>
            <a:r>
              <a:rPr lang="en-GB" sz="1700" b="1" dirty="0">
                <a:solidFill>
                  <a:srgbClr val="289D95"/>
                </a:solidFill>
                <a:effectLst/>
                <a:latin typeface="Arial" panose="020B0604020202020204" pitchFamily="34" charset="0"/>
                <a:ea typeface="Arial" panose="020B0604020202020204" pitchFamily="34" charset="0"/>
              </a:rPr>
              <a:t>(2 of 2)</a:t>
            </a:r>
            <a:endParaRPr lang="en-GB" sz="1700" b="1" dirty="0">
              <a:solidFill>
                <a:srgbClr val="289D95"/>
              </a:solidFill>
              <a:latin typeface="Calibri" panose="020F0502020204030204" pitchFamily="34" charset="0"/>
              <a:ea typeface="Arial" panose="020B0604020202020204" pitchFamily="34" charset="0"/>
            </a:endParaRPr>
          </a:p>
          <a:p>
            <a:pPr marL="0" indent="0">
              <a:buNone/>
            </a:pPr>
            <a:r>
              <a:rPr lang="en-GB" sz="1000" b="1" dirty="0">
                <a:effectLst/>
                <a:latin typeface="+mj-lt"/>
                <a:ea typeface="Arial" panose="020B0604020202020204" pitchFamily="34" charset="0"/>
              </a:rPr>
              <a:t> </a:t>
            </a:r>
            <a:endParaRPr lang="en-GB" sz="1000" dirty="0">
              <a:effectLst/>
              <a:latin typeface="+mj-lt"/>
              <a:ea typeface="Arial" panose="020B0604020202020204" pitchFamily="34" charset="0"/>
            </a:endParaRPr>
          </a:p>
          <a:p>
            <a:pPr marL="0" indent="0">
              <a:buNone/>
            </a:pPr>
            <a:r>
              <a:rPr lang="en-GB" sz="1600" b="1" dirty="0">
                <a:solidFill>
                  <a:srgbClr val="000000"/>
                </a:solidFill>
                <a:effectLst/>
                <a:latin typeface="+mj-lt"/>
                <a:ea typeface="Times New Roman" panose="02020603050405020304" pitchFamily="18" charset="0"/>
              </a:rPr>
              <a:t>Amend a referral</a:t>
            </a:r>
            <a:endParaRPr lang="en-GB" sz="1600" dirty="0">
              <a:effectLst/>
              <a:latin typeface="+mj-lt"/>
              <a:ea typeface="Arial" panose="020B0604020202020204" pitchFamily="34" charset="0"/>
            </a:endParaRPr>
          </a:p>
          <a:p>
            <a:pPr marL="0" indent="0">
              <a:buNone/>
            </a:pPr>
            <a:r>
              <a:rPr lang="en-GB" sz="1000" dirty="0">
                <a:effectLst/>
                <a:latin typeface="+mj-lt"/>
                <a:ea typeface="Times New Roman" panose="02020603050405020304" pitchFamily="18" charset="0"/>
              </a:rPr>
              <a:t> </a:t>
            </a:r>
            <a:endParaRPr lang="en-GB" sz="1000" dirty="0">
              <a:effectLst/>
              <a:latin typeface="+mj-lt"/>
              <a:ea typeface="Arial" panose="020B0604020202020204" pitchFamily="34" charset="0"/>
            </a:endParaRPr>
          </a:p>
          <a:p>
            <a:pPr marL="0" indent="0">
              <a:buNone/>
            </a:pPr>
            <a:r>
              <a:rPr lang="en-GB" sz="1200" dirty="0">
                <a:solidFill>
                  <a:srgbClr val="000000"/>
                </a:solidFill>
                <a:effectLst/>
                <a:latin typeface="+mj-lt"/>
                <a:ea typeface="Times New Roman" panose="02020603050405020304" pitchFamily="18" charset="0"/>
              </a:rPr>
              <a:t>In the last update the team shared that they were starting user research to help them work out which parts of a referral should be changed. They have used their findings to create designs which they have tested. </a:t>
            </a:r>
            <a:endParaRPr lang="en-GB" sz="1200" dirty="0">
              <a:latin typeface="+mj-lt"/>
              <a:ea typeface="Times New Roman" panose="02020603050405020304" pitchFamily="18" charset="0"/>
            </a:endParaRPr>
          </a:p>
          <a:p>
            <a:pPr marL="0" indent="0">
              <a:buNone/>
            </a:pPr>
            <a:endParaRPr lang="en-GB" sz="1200" dirty="0">
              <a:solidFill>
                <a:srgbClr val="000000"/>
              </a:solidFill>
              <a:effectLst/>
              <a:latin typeface="+mj-lt"/>
              <a:ea typeface="Times New Roman" panose="02020603050405020304" pitchFamily="18" charset="0"/>
            </a:endParaRPr>
          </a:p>
          <a:p>
            <a:pPr marL="0" indent="0">
              <a:buNone/>
            </a:pPr>
            <a:r>
              <a:rPr lang="en-GB" sz="1200" dirty="0">
                <a:solidFill>
                  <a:srgbClr val="000000"/>
                </a:solidFill>
                <a:effectLst/>
                <a:latin typeface="+mj-lt"/>
                <a:ea typeface="Times New Roman" panose="02020603050405020304" pitchFamily="18" charset="0"/>
              </a:rPr>
              <a:t>The new designed changes will enable users to:</a:t>
            </a:r>
          </a:p>
          <a:p>
            <a:pPr marL="0" indent="0">
              <a:buNone/>
            </a:pPr>
            <a:endParaRPr lang="en-GB" sz="1200" dirty="0">
              <a:effectLst/>
              <a:latin typeface="+mj-lt"/>
              <a:ea typeface="Arial" panose="020B0604020202020204" pitchFamily="34"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change the person’s needs and requirements</a:t>
            </a:r>
            <a:endParaRPr lang="en-GB" sz="1200" dirty="0">
              <a:solidFill>
                <a:srgbClr val="000000"/>
              </a:solidFill>
              <a:effectLst/>
              <a:latin typeface="+mj-lt"/>
              <a:ea typeface="Arial" panose="020B0604020202020204" pitchFamily="34"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change the referral’s desired outcomes</a:t>
            </a:r>
            <a:endParaRPr lang="en-GB" sz="1200" dirty="0">
              <a:solidFill>
                <a:srgbClr val="000000"/>
              </a:solidFill>
              <a:effectLst/>
              <a:latin typeface="+mj-lt"/>
              <a:ea typeface="Arial" panose="020B0604020202020204" pitchFamily="34"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change the referral’s complexity level </a:t>
            </a:r>
            <a:endParaRPr lang="en-GB" sz="1200" dirty="0">
              <a:solidFill>
                <a:srgbClr val="000000"/>
              </a:solidFill>
              <a:effectLst/>
              <a:latin typeface="+mj-lt"/>
              <a:ea typeface="Arial" panose="020B0604020202020204" pitchFamily="34"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add or remove a service category to a cohort referral</a:t>
            </a:r>
            <a:endParaRPr lang="en-GB" sz="1200" dirty="0">
              <a:solidFill>
                <a:srgbClr val="000000"/>
              </a:solidFill>
              <a:effectLst/>
              <a:latin typeface="+mj-lt"/>
              <a:ea typeface="Arial" panose="020B0604020202020204" pitchFamily="34"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view changes to the referral in a new feature called a change log</a:t>
            </a:r>
            <a:endParaRPr lang="en-GB" sz="1200" dirty="0">
              <a:solidFill>
                <a:srgbClr val="000000"/>
              </a:solidFill>
              <a:latin typeface="+mj-lt"/>
              <a:ea typeface="Times New Roman" panose="02020603050405020304" pitchFamily="18" charset="0"/>
            </a:endParaRPr>
          </a:p>
          <a:p>
            <a:pPr marL="177800" indent="-177800" fontAlgn="base">
              <a:buClr>
                <a:srgbClr val="00A499"/>
              </a:buClr>
              <a:buSzPts val="1000"/>
              <a:buFont typeface="Arial" panose="020B0604020202020204" pitchFamily="34" charset="0"/>
              <a:buChar char="•"/>
              <a:tabLst>
                <a:tab pos="457200" algn="l"/>
              </a:tabLst>
            </a:pPr>
            <a:r>
              <a:rPr lang="en-GB" sz="1200" dirty="0">
                <a:solidFill>
                  <a:srgbClr val="000000"/>
                </a:solidFill>
                <a:effectLst/>
                <a:latin typeface="+mj-lt"/>
                <a:ea typeface="Times New Roman" panose="02020603050405020304" pitchFamily="18" charset="0"/>
              </a:rPr>
              <a:t>be notified of changes (through on-screen banners and emails)</a:t>
            </a:r>
            <a:endParaRPr lang="en-GB" sz="1200" dirty="0">
              <a:solidFill>
                <a:srgbClr val="000000"/>
              </a:solidFill>
              <a:effectLst/>
              <a:latin typeface="+mj-lt"/>
              <a:ea typeface="Arial" panose="020B0604020202020204" pitchFamily="34" charset="0"/>
            </a:endParaRPr>
          </a:p>
          <a:p>
            <a:pPr marL="0" indent="0">
              <a:spcAft>
                <a:spcPts val="1200"/>
              </a:spcAft>
              <a:buNone/>
            </a:pPr>
            <a:br>
              <a:rPr lang="en-GB" sz="1200" dirty="0">
                <a:effectLst/>
                <a:latin typeface="+mj-lt"/>
                <a:ea typeface="Times New Roman" panose="02020603050405020304" pitchFamily="18" charset="0"/>
              </a:rPr>
            </a:br>
            <a:r>
              <a:rPr lang="en-GB" sz="1200" dirty="0">
                <a:solidFill>
                  <a:srgbClr val="000000"/>
                </a:solidFill>
                <a:effectLst/>
                <a:latin typeface="+mj-lt"/>
                <a:ea typeface="Times New Roman" panose="02020603050405020304" pitchFamily="18" charset="0"/>
              </a:rPr>
              <a:t>A team of developers will start the work to build and deliver these changes this month.</a:t>
            </a:r>
            <a:endParaRPr lang="en-GB" sz="1200" dirty="0">
              <a:effectLst/>
              <a:latin typeface="+mj-lt"/>
              <a:ea typeface="Arial" panose="020B0604020202020204" pitchFamily="34" charset="0"/>
            </a:endParaRPr>
          </a:p>
          <a:p>
            <a:pPr marL="0" indent="0">
              <a:buNone/>
            </a:pPr>
            <a:endParaRPr lang="en-GB" sz="1000" dirty="0">
              <a:solidFill>
                <a:schemeClr val="tx1"/>
              </a:solidFill>
              <a:latin typeface="+mj-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Refer and Monitor an Intervention Digital Service Round Up</a:t>
            </a:r>
            <a:endParaRPr lang="en-GB" sz="2300" dirty="0">
              <a:solidFill>
                <a:srgbClr val="00A499"/>
              </a:solidFill>
              <a:effectLst/>
              <a:latin typeface="Calibri" panose="020F0502020204030204" pitchFamily="34" charset="0"/>
              <a:ea typeface="Arial" panose="020B0604020202020204" pitchFamily="34" charset="0"/>
            </a:endParaRPr>
          </a:p>
        </p:txBody>
      </p:sp>
      <p:cxnSp>
        <p:nvCxnSpPr>
          <p:cNvPr id="93" name="Google Shape;93;p17"/>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pic>
        <p:nvPicPr>
          <p:cNvPr id="9" name="Google Shape;91;p17">
            <a:extLst>
              <a:ext uri="{FF2B5EF4-FFF2-40B4-BE49-F238E27FC236}">
                <a16:creationId xmlns:a16="http://schemas.microsoft.com/office/drawing/2014/main" id="{D46CDB81-8033-457C-9B45-135A7DB09777}"/>
              </a:ext>
            </a:extLst>
          </p:cNvPr>
          <p:cNvPicPr preferRelativeResize="0"/>
          <p:nvPr/>
        </p:nvPicPr>
        <p:blipFill rotWithShape="1">
          <a:blip r:embed="rId3">
            <a:alphaModFix/>
          </a:blip>
          <a:srcRect l="52642" t="5320" r="8122" b="7129"/>
          <a:stretch/>
        </p:blipFill>
        <p:spPr>
          <a:xfrm>
            <a:off x="6686550" y="712925"/>
            <a:ext cx="2334607" cy="3829199"/>
          </a:xfrm>
          <a:prstGeom prst="rect">
            <a:avLst/>
          </a:prstGeom>
          <a:noFill/>
          <a:ln>
            <a:noFill/>
          </a:ln>
        </p:spPr>
      </p:pic>
    </p:spTree>
    <p:extLst>
      <p:ext uri="{BB962C8B-B14F-4D97-AF65-F5344CB8AC3E}">
        <p14:creationId xmlns:p14="http://schemas.microsoft.com/office/powerpoint/2010/main" val="62498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2233200"/>
            <a:ext cx="8520600" cy="6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3580" b="1" dirty="0">
                <a:solidFill>
                  <a:srgbClr val="882CB1"/>
                </a:solidFill>
              </a:rPr>
              <a:t>Region Team Briefing</a:t>
            </a:r>
            <a:br>
              <a:rPr lang="en-GB" sz="3580" b="1" dirty="0">
                <a:solidFill>
                  <a:srgbClr val="882CB1"/>
                </a:solidFill>
              </a:rPr>
            </a:br>
            <a:r>
              <a:rPr lang="en-GB" sz="3580" b="1" dirty="0">
                <a:solidFill>
                  <a:srgbClr val="882CB1"/>
                </a:solidFill>
              </a:rPr>
              <a:t>July 2022</a:t>
            </a:r>
            <a:endParaRPr sz="3580" b="1" dirty="0">
              <a:solidFill>
                <a:srgbClr val="882CB1"/>
              </a:solidFill>
            </a:endParaRPr>
          </a:p>
        </p:txBody>
      </p:sp>
      <p:pic>
        <p:nvPicPr>
          <p:cNvPr id="60" name="Google Shape;60;p14"/>
          <p:cNvPicPr preferRelativeResize="0"/>
          <p:nvPr/>
        </p:nvPicPr>
        <p:blipFill>
          <a:blip r:embed="rId3">
            <a:alphaModFix/>
          </a:blip>
          <a:stretch>
            <a:fillRect/>
          </a:stretch>
        </p:blipFill>
        <p:spPr>
          <a:xfrm>
            <a:off x="254550" y="254000"/>
            <a:ext cx="2164800" cy="858700"/>
          </a:xfrm>
          <a:prstGeom prst="rect">
            <a:avLst/>
          </a:prstGeom>
          <a:noFill/>
          <a:ln>
            <a:noFill/>
          </a:ln>
        </p:spPr>
      </p:pic>
      <p:pic>
        <p:nvPicPr>
          <p:cNvPr id="61" name="Google Shape;61;p14"/>
          <p:cNvPicPr preferRelativeResize="0"/>
          <p:nvPr/>
        </p:nvPicPr>
        <p:blipFill>
          <a:blip r:embed="rId4">
            <a:alphaModFix/>
          </a:blip>
          <a:stretch>
            <a:fillRect/>
          </a:stretch>
        </p:blipFill>
        <p:spPr>
          <a:xfrm flipH="1">
            <a:off x="8525326" y="253996"/>
            <a:ext cx="367635" cy="534701"/>
          </a:xfrm>
          <a:prstGeom prst="rect">
            <a:avLst/>
          </a:prstGeom>
          <a:noFill/>
          <a:ln>
            <a:noFill/>
          </a:ln>
        </p:spPr>
      </p:pic>
      <p:sp>
        <p:nvSpPr>
          <p:cNvPr id="62" name="Google Shape;62;p14"/>
          <p:cNvSpPr txBox="1"/>
          <p:nvPr/>
        </p:nvSpPr>
        <p:spPr>
          <a:xfrm>
            <a:off x="6855375" y="277725"/>
            <a:ext cx="1719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[INSERT REGION]</a:t>
            </a:r>
            <a:endParaRPr/>
          </a:p>
        </p:txBody>
      </p:sp>
      <p:sp>
        <p:nvSpPr>
          <p:cNvPr id="7" name="Google Shape;130;p21">
            <a:extLst>
              <a:ext uri="{FF2B5EF4-FFF2-40B4-BE49-F238E27FC236}">
                <a16:creationId xmlns:a16="http://schemas.microsoft.com/office/drawing/2014/main" id="{E19F304C-D0FE-4917-BE20-496F68356156}"/>
              </a:ext>
            </a:extLst>
          </p:cNvPr>
          <p:cNvSpPr txBox="1">
            <a:spLocks/>
          </p:cNvSpPr>
          <p:nvPr/>
        </p:nvSpPr>
        <p:spPr>
          <a:xfrm>
            <a:off x="8472458" y="4663217"/>
            <a:ext cx="548700" cy="393600"/>
          </a:xfrm>
          <a:prstGeom prst="rect">
            <a:avLst/>
          </a:prstGeom>
        </p:spPr>
        <p:txBody>
          <a:bodyPr spcFirstLastPara="1" wrap="square" lIns="91425" tIns="91425" rIns="91425" bIns="91425"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b="1" smtClean="0">
                <a:solidFill>
                  <a:schemeClr val="bg1"/>
                </a:solidFill>
              </a:rPr>
              <a:pPr algn="r"/>
              <a:t>2</a:t>
            </a:fld>
            <a:endParaRPr lang="en-GB"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20</a:t>
            </a:fld>
            <a:endParaRPr/>
          </a:p>
        </p:txBody>
      </p:sp>
      <p:sp>
        <p:nvSpPr>
          <p:cNvPr id="89" name="Google Shape;89;p17"/>
          <p:cNvSpPr txBox="1">
            <a:spLocks noGrp="1"/>
          </p:cNvSpPr>
          <p:nvPr>
            <p:ph type="body" idx="1"/>
          </p:nvPr>
        </p:nvSpPr>
        <p:spPr>
          <a:xfrm>
            <a:off x="311700" y="712925"/>
            <a:ext cx="6165300" cy="4043006"/>
          </a:xfrm>
          <a:prstGeom prst="rect">
            <a:avLst/>
          </a:prstGeom>
        </p:spPr>
        <p:txBody>
          <a:bodyPr spcFirstLastPara="1" wrap="square" lIns="91425" tIns="91425" rIns="91425" bIns="91425" anchor="t" anchorCtr="0">
            <a:noAutofit/>
          </a:bodyPr>
          <a:lstStyle/>
          <a:p>
            <a:pPr marL="0" indent="0">
              <a:buNone/>
            </a:pPr>
            <a:r>
              <a:rPr lang="en-GB" sz="1600" b="1" dirty="0">
                <a:solidFill>
                  <a:srgbClr val="00A499"/>
                </a:solidFill>
                <a:effectLst/>
                <a:latin typeface="Arial" panose="020B0604020202020204" pitchFamily="34" charset="0"/>
                <a:ea typeface="Arial" panose="020B0604020202020204" pitchFamily="34" charset="0"/>
              </a:rPr>
              <a:t>The Digital and CRS Teams are also continuing to explore the following:</a:t>
            </a:r>
            <a:endParaRPr lang="en-GB" sz="1600" dirty="0">
              <a:solidFill>
                <a:srgbClr val="00A499"/>
              </a:solidFill>
              <a:effectLst/>
              <a:latin typeface="Calibri" panose="020F0502020204030204" pitchFamily="34" charset="0"/>
              <a:ea typeface="Arial" panose="020B0604020202020204" pitchFamily="34" charset="0"/>
            </a:endParaRPr>
          </a:p>
          <a:p>
            <a:pPr marL="0" indent="0">
              <a:buNone/>
            </a:pPr>
            <a:r>
              <a:rPr lang="en-GB" sz="1000" b="1" dirty="0">
                <a:solidFill>
                  <a:srgbClr val="289D95"/>
                </a:solidFill>
                <a:effectLst/>
                <a:latin typeface="+mj-lt"/>
                <a:ea typeface="Arial" panose="020B0604020202020204" pitchFamily="34" charset="0"/>
              </a:rPr>
              <a:t> </a:t>
            </a:r>
            <a:endParaRPr lang="en-GB" sz="1000" dirty="0">
              <a:solidFill>
                <a:srgbClr val="289D95"/>
              </a:solidFill>
              <a:effectLst/>
              <a:latin typeface="+mj-lt"/>
              <a:ea typeface="Arial" panose="020B0604020202020204" pitchFamily="34" charset="0"/>
            </a:endParaRPr>
          </a:p>
          <a:p>
            <a:pPr marL="0" indent="0">
              <a:buNone/>
            </a:pPr>
            <a:r>
              <a:rPr lang="en-GB" sz="1600" b="1" dirty="0">
                <a:solidFill>
                  <a:srgbClr val="000000"/>
                </a:solidFill>
                <a:effectLst/>
                <a:latin typeface="Arial" panose="020B0604020202020204" pitchFamily="34" charset="0"/>
                <a:ea typeface="Times New Roman" panose="02020603050405020304" pitchFamily="18" charset="0"/>
              </a:rPr>
              <a:t>Unsentenced referrals - exploring the problem</a:t>
            </a:r>
            <a:endParaRPr lang="en-GB" sz="1600" dirty="0">
              <a:effectLst/>
              <a:latin typeface="Calibri" panose="020F0502020204030204" pitchFamily="34" charset="0"/>
              <a:ea typeface="Arial" panose="020B0604020202020204" pitchFamily="34" charset="0"/>
            </a:endParaRPr>
          </a:p>
          <a:p>
            <a:pPr marL="0" indent="0">
              <a:buNone/>
            </a:pPr>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The refer and monitor an intervention service team are starting to investigate referrals for people who haven't been sentenced yet. </a:t>
            </a:r>
            <a:endParaRPr lang="en-GB" sz="12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 </a:t>
            </a:r>
            <a:endParaRPr lang="en-GB" sz="12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It will take approximately 3 months to explore unsentenced referrals and deliver a digital service to support probation practitioners making referrals to these services.</a:t>
            </a:r>
            <a:endParaRPr lang="en-GB" sz="1200" dirty="0">
              <a:effectLst/>
              <a:latin typeface="Calibri" panose="020F0502020204030204" pitchFamily="34" charset="0"/>
              <a:ea typeface="Arial" panose="020B0604020202020204" pitchFamily="34" charset="0"/>
            </a:endParaRPr>
          </a:p>
          <a:p>
            <a:pPr marL="0" indent="0">
              <a:buNone/>
            </a:pPr>
            <a:r>
              <a:rPr lang="en-GB" sz="1000" dirty="0">
                <a:effectLst/>
                <a:latin typeface="Times New Roman" panose="02020603050405020304" pitchFamily="18" charset="0"/>
                <a:ea typeface="Times New Roman" panose="02020603050405020304" pitchFamily="18" charset="0"/>
              </a:rPr>
              <a:t> </a:t>
            </a:r>
            <a:endParaRPr lang="en-GB" sz="1000" dirty="0">
              <a:effectLst/>
              <a:latin typeface="Calibri" panose="020F0502020204030204" pitchFamily="34" charset="0"/>
              <a:ea typeface="Arial" panose="020B0604020202020204" pitchFamily="34" charset="0"/>
            </a:endParaRPr>
          </a:p>
          <a:p>
            <a:pPr marL="0" indent="0">
              <a:buNone/>
            </a:pPr>
            <a:r>
              <a:rPr lang="en-GB" sz="1600" b="1" dirty="0">
                <a:solidFill>
                  <a:srgbClr val="000000"/>
                </a:solidFill>
                <a:effectLst/>
                <a:latin typeface="Arial" panose="020B0604020202020204" pitchFamily="34" charset="0"/>
                <a:ea typeface="Times New Roman" panose="02020603050405020304" pitchFamily="18" charset="0"/>
              </a:rPr>
              <a:t>Accredited Programmes </a:t>
            </a:r>
            <a:endParaRPr lang="en-GB" sz="1600" b="1" dirty="0">
              <a:solidFill>
                <a:srgbClr val="000000"/>
              </a:solidFill>
              <a:latin typeface="Calibri" panose="020F0502020204030204" pitchFamily="34" charset="0"/>
              <a:ea typeface="Times New Roman" panose="02020603050405020304" pitchFamily="18" charset="0"/>
            </a:endParaRPr>
          </a:p>
          <a:p>
            <a:pPr marL="0" indent="0">
              <a:buNone/>
            </a:pPr>
            <a:r>
              <a:rPr lang="en-GB" sz="1000" dirty="0">
                <a:effectLst/>
                <a:latin typeface="Times New Roman" panose="02020603050405020304" pitchFamily="18" charset="0"/>
                <a:ea typeface="Times New Roman" panose="02020603050405020304" pitchFamily="18" charset="0"/>
              </a:rPr>
              <a:t> </a:t>
            </a:r>
            <a:endParaRPr lang="en-GB" sz="10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A new team will be working from October 2022 to start to build Accredited Programmes into the refer and monitor an intervention service. </a:t>
            </a:r>
            <a:endParaRPr lang="en-GB" sz="12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 </a:t>
            </a:r>
            <a:endParaRPr lang="en-GB" sz="1200" dirty="0">
              <a:effectLst/>
              <a:latin typeface="Calibri" panose="020F0502020204030204" pitchFamily="34" charset="0"/>
              <a:ea typeface="Arial" panose="020B0604020202020204" pitchFamily="34" charset="0"/>
            </a:endParaRPr>
          </a:p>
          <a:p>
            <a:pPr marL="0" indent="0">
              <a:buNone/>
            </a:pPr>
            <a:r>
              <a:rPr lang="en-GB" sz="1200" dirty="0">
                <a:solidFill>
                  <a:srgbClr val="000000"/>
                </a:solidFill>
                <a:effectLst/>
                <a:latin typeface="Arial" panose="020B0604020202020204" pitchFamily="34" charset="0"/>
                <a:ea typeface="Times New Roman" panose="02020603050405020304" pitchFamily="18" charset="0"/>
              </a:rPr>
              <a:t>Eventually you’ll be able to make referrals for all types of interventions through the service as set out in the </a:t>
            </a:r>
            <a:r>
              <a:rPr lang="en-GB" sz="1200" u="sng" dirty="0">
                <a:solidFill>
                  <a:srgbClr val="0070C0"/>
                </a:solidFill>
                <a:effectLst/>
                <a:latin typeface="Arial" panose="020B0604020202020204" pitchFamily="34" charset="0"/>
                <a:ea typeface="Times New Roman" panose="02020603050405020304" pitchFamily="18" charset="0"/>
                <a:hlinkClick r:id="rId3"/>
              </a:rPr>
              <a:t>Target Operating Model</a:t>
            </a:r>
            <a:r>
              <a:rPr lang="en-GB" sz="1200" dirty="0">
                <a:solidFill>
                  <a:srgbClr val="0070C0"/>
                </a:solidFill>
                <a:effectLst/>
                <a:latin typeface="Arial" panose="020B0604020202020204" pitchFamily="34" charset="0"/>
                <a:ea typeface="Times New Roman" panose="02020603050405020304" pitchFamily="18" charset="0"/>
              </a:rPr>
              <a:t>. </a:t>
            </a:r>
            <a:endParaRPr lang="en-GB" sz="1200" dirty="0">
              <a:effectLst/>
              <a:latin typeface="Calibri" panose="020F0502020204030204" pitchFamily="34" charset="0"/>
              <a:ea typeface="Arial" panose="020B0604020202020204" pitchFamily="34" charset="0"/>
            </a:endParaRPr>
          </a:p>
          <a:p>
            <a:pPr marL="0" indent="0">
              <a:buNone/>
            </a:pPr>
            <a:endParaRPr lang="en-GB" sz="1000" dirty="0">
              <a:solidFill>
                <a:schemeClr val="tx1"/>
              </a:solidFill>
              <a:latin typeface="+mj-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Refer and Monitor an Intervention Digital Service Round Up</a:t>
            </a:r>
            <a:endParaRPr lang="en-GB" sz="2300" dirty="0">
              <a:solidFill>
                <a:srgbClr val="00A499"/>
              </a:solidFill>
              <a:effectLst/>
              <a:latin typeface="Calibri" panose="020F0502020204030204" pitchFamily="34" charset="0"/>
              <a:ea typeface="Arial" panose="020B0604020202020204" pitchFamily="34" charset="0"/>
            </a:endParaRPr>
          </a:p>
        </p:txBody>
      </p:sp>
      <p:cxnSp>
        <p:nvCxnSpPr>
          <p:cNvPr id="93" name="Google Shape;93;p17"/>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pic>
        <p:nvPicPr>
          <p:cNvPr id="9" name="Google Shape;91;p17">
            <a:extLst>
              <a:ext uri="{FF2B5EF4-FFF2-40B4-BE49-F238E27FC236}">
                <a16:creationId xmlns:a16="http://schemas.microsoft.com/office/drawing/2014/main" id="{D46CDB81-8033-457C-9B45-135A7DB09777}"/>
              </a:ext>
            </a:extLst>
          </p:cNvPr>
          <p:cNvPicPr preferRelativeResize="0"/>
          <p:nvPr/>
        </p:nvPicPr>
        <p:blipFill rotWithShape="1">
          <a:blip r:embed="rId4">
            <a:alphaModFix/>
          </a:blip>
          <a:srcRect l="52642" t="5320" r="8122" b="7129"/>
          <a:stretch/>
        </p:blipFill>
        <p:spPr>
          <a:xfrm>
            <a:off x="6686550" y="712925"/>
            <a:ext cx="2334607" cy="3829199"/>
          </a:xfrm>
          <a:prstGeom prst="rect">
            <a:avLst/>
          </a:prstGeom>
          <a:noFill/>
          <a:ln>
            <a:noFill/>
          </a:ln>
        </p:spPr>
      </p:pic>
    </p:spTree>
    <p:extLst>
      <p:ext uri="{BB962C8B-B14F-4D97-AF65-F5344CB8AC3E}">
        <p14:creationId xmlns:p14="http://schemas.microsoft.com/office/powerpoint/2010/main" val="2963277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21</a:t>
            </a:fld>
            <a:endParaRPr/>
          </a:p>
        </p:txBody>
      </p:sp>
      <p:sp>
        <p:nvSpPr>
          <p:cNvPr id="89" name="Google Shape;89;p17"/>
          <p:cNvSpPr txBox="1">
            <a:spLocks noGrp="1"/>
          </p:cNvSpPr>
          <p:nvPr>
            <p:ph type="body" idx="1"/>
          </p:nvPr>
        </p:nvSpPr>
        <p:spPr>
          <a:xfrm>
            <a:off x="311700" y="712925"/>
            <a:ext cx="6165300" cy="4043006"/>
          </a:xfrm>
          <a:prstGeom prst="rect">
            <a:avLst/>
          </a:prstGeom>
        </p:spPr>
        <p:txBody>
          <a:bodyPr spcFirstLastPara="1" wrap="square" lIns="91425" tIns="91425" rIns="91425" bIns="91425" anchor="t" anchorCtr="0">
            <a:noAutofit/>
          </a:bodyPr>
          <a:lstStyle/>
          <a:p>
            <a:pPr marL="0" indent="0">
              <a:buNone/>
            </a:pPr>
            <a:r>
              <a:rPr lang="en-GB" sz="2000" b="1" dirty="0">
                <a:solidFill>
                  <a:srgbClr val="00A499"/>
                </a:solidFill>
                <a:effectLst/>
                <a:latin typeface="Arial" panose="020B0604020202020204" pitchFamily="34" charset="0"/>
                <a:ea typeface="Arial" panose="020B0604020202020204" pitchFamily="34" charset="0"/>
              </a:rPr>
              <a:t>Further information</a:t>
            </a:r>
          </a:p>
          <a:p>
            <a:pPr marL="0" indent="0">
              <a:buNone/>
            </a:pPr>
            <a:endParaRPr lang="en-GB" sz="800" dirty="0">
              <a:solidFill>
                <a:srgbClr val="00A499"/>
              </a:solidFill>
              <a:effectLst/>
              <a:latin typeface="Calibri" panose="020F0502020204030204" pitchFamily="34" charset="0"/>
              <a:ea typeface="Arial" panose="020B0604020202020204" pitchFamily="34" charset="0"/>
            </a:endParaRPr>
          </a:p>
          <a:p>
            <a:pPr marL="342900" lvl="0" indent="-342900">
              <a:lnSpc>
                <a:spcPct val="107000"/>
              </a:lnSpc>
              <a:buClr>
                <a:srgbClr val="00A499"/>
              </a:buClr>
              <a:buFont typeface="Arial" panose="020B0604020202020204" pitchFamily="34" charset="0"/>
              <a:buChar char="•"/>
            </a:pPr>
            <a:r>
              <a:rPr lang="en-GB" sz="1200" dirty="0">
                <a:solidFill>
                  <a:schemeClr val="tx1"/>
                </a:solidFill>
                <a:effectLst/>
                <a:latin typeface="Arial" panose="020B0604020202020204" pitchFamily="34" charset="0"/>
                <a:ea typeface="Arial" panose="020B0604020202020204" pitchFamily="34" charset="0"/>
                <a:cs typeface="Arial" panose="020B0604020202020204" pitchFamily="34" charset="0"/>
              </a:rPr>
              <a:t>Contact the IT Helpdesk for technical questions. These are then collated and prioritised and allocated to the R&amp;M Digital Team</a:t>
            </a: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Clr>
                <a:srgbClr val="00A499"/>
              </a:buClr>
              <a:buFont typeface="Arial" panose="020B0604020202020204" pitchFamily="34" charset="0"/>
              <a:buChar char="•"/>
            </a:pPr>
            <a:r>
              <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All the other feedback we have received has been shared with our contract management team and policy teams and they will be feeding back through the normal channels </a:t>
            </a:r>
          </a:p>
          <a:p>
            <a:pPr marL="342900" lvl="0" indent="-342900">
              <a:lnSpc>
                <a:spcPct val="107000"/>
              </a:lnSpc>
              <a:buClr>
                <a:srgbClr val="00A499"/>
              </a:buClr>
              <a:buFont typeface="Arial" panose="020B0604020202020204" pitchFamily="34" charset="0"/>
              <a:buChar char="•"/>
            </a:pPr>
            <a:r>
              <a:rPr lang="en-GB" sz="12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CRS and R&amp;M are a key component of the </a:t>
            </a:r>
            <a:r>
              <a:rPr lang="en-GB" sz="1200" u="sng" strike="noStrike"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rPr>
              <a:t>Target Operating Model</a:t>
            </a:r>
            <a:r>
              <a:rPr lang="en-GB"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solidFill>
                  <a:srgbClr val="212121"/>
                </a:solidFill>
                <a:effectLst/>
                <a:latin typeface="Arial" panose="020B0604020202020204" pitchFamily="34" charset="0"/>
                <a:ea typeface="Times New Roman" panose="02020603050405020304" pitchFamily="18" charset="0"/>
                <a:cs typeface="Arial" panose="020B0604020202020204" pitchFamily="34" charset="0"/>
              </a:rPr>
              <a:t>being delivered through the Probation Reform Programme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Clr>
                <a:srgbClr val="00A499"/>
              </a:buClr>
              <a:buFont typeface="Arial" panose="020B0604020202020204" pitchFamily="34" charset="0"/>
              <a:buChar char="•"/>
            </a:pPr>
            <a:r>
              <a:rPr lang="en-GB" sz="1200" strike="noStrike"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a:t>
            </a:r>
            <a:r>
              <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Probation Hub includes </a:t>
            </a:r>
            <a:r>
              <a:rPr lang="en-GB" sz="1200" u="sng" dirty="0">
                <a:solidFill>
                  <a:srgbClr val="0070C0"/>
                </a:solidFill>
                <a:effectLst/>
                <a:latin typeface="Arial" panose="020B0604020202020204" pitchFamily="34" charset="0"/>
                <a:ea typeface="Arial" panose="020B0604020202020204" pitchFamily="34" charset="0"/>
                <a:cs typeface="Times New Roman" panose="02020603050405020304" pitchFamily="18" charset="0"/>
                <a:hlinkClick r:id="rId4"/>
              </a:rPr>
              <a:t>top tips on using the tool</a:t>
            </a:r>
            <a:r>
              <a:rPr lang="en-GB" sz="1200" dirty="0">
                <a:solidFill>
                  <a:srgbClr val="00B0F0"/>
                </a:solidFill>
                <a:effectLst/>
                <a:latin typeface="Arial" panose="020B0604020202020204" pitchFamily="34" charset="0"/>
                <a:ea typeface="Arial" panose="020B0604020202020204" pitchFamily="34" charset="0"/>
                <a:cs typeface="Times New Roman" panose="02020603050405020304" pitchFamily="18" charset="0"/>
              </a:rPr>
              <a:t>. </a:t>
            </a:r>
            <a:r>
              <a:rPr lang="en-GB"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can also find Referral changes listed by role </a:t>
            </a:r>
            <a:r>
              <a:rPr lang="en-GB" sz="1200" u="sng" strike="noStrike" dirty="0">
                <a:solidFill>
                  <a:srgbClr val="0070C0"/>
                </a:solidFill>
                <a:effectLst/>
                <a:latin typeface="Arial" panose="020B0604020202020204" pitchFamily="34" charset="0"/>
                <a:ea typeface="Arial" panose="020B0604020202020204" pitchFamily="34" charset="0"/>
                <a:cs typeface="Times New Roman" panose="02020603050405020304" pitchFamily="18" charset="0"/>
                <a:hlinkClick r:id="rId5"/>
              </a:rPr>
              <a:t>SPO</a:t>
            </a:r>
            <a:r>
              <a:rPr lang="en-GB" sz="1200" u="sng"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 / </a:t>
            </a:r>
            <a:r>
              <a:rPr lang="en-GB" sz="1200" u="sng" strike="noStrike" dirty="0">
                <a:solidFill>
                  <a:srgbClr val="0070C0"/>
                </a:solidFill>
                <a:effectLst/>
                <a:latin typeface="Arial" panose="020B0604020202020204" pitchFamily="34" charset="0"/>
                <a:ea typeface="Arial" panose="020B0604020202020204" pitchFamily="34" charset="0"/>
                <a:cs typeface="Times New Roman" panose="02020603050405020304" pitchFamily="18" charset="0"/>
                <a:hlinkClick r:id="rId6"/>
              </a:rPr>
              <a:t>PO &amp; PSO</a:t>
            </a:r>
            <a:br>
              <a:rPr lang="en-GB" sz="1200" u="sng" strike="noStrike" dirty="0">
                <a:solidFill>
                  <a:srgbClr val="0070C0"/>
                </a:solidFill>
                <a:latin typeface="Arial" panose="020B0604020202020204" pitchFamily="34" charset="0"/>
                <a:ea typeface="Arial" panose="020B0604020202020204" pitchFamily="34" charset="0"/>
                <a:cs typeface="Times New Roman" panose="02020603050405020304" pitchFamily="18" charset="0"/>
              </a:rPr>
            </a:br>
            <a:endParaRPr lang="en-GB" sz="1200" u="sng"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7000"/>
              </a:lnSpc>
              <a:spcAft>
                <a:spcPts val="800"/>
              </a:spcAft>
              <a:buNone/>
            </a:pPr>
            <a:r>
              <a:rPr lang="en-GB" sz="2000" b="1" dirty="0">
                <a:solidFill>
                  <a:srgbClr val="00A499"/>
                </a:solidFill>
                <a:latin typeface="Arial" panose="020B0604020202020204" pitchFamily="34" charset="0"/>
                <a:ea typeface="Arial" panose="020B0604020202020204" pitchFamily="34" charset="0"/>
                <a:cs typeface="Times New Roman" panose="02020603050405020304" pitchFamily="18" charset="0"/>
              </a:rPr>
              <a:t>Feedback</a:t>
            </a:r>
            <a:endParaRPr lang="en-GB" sz="1200" u="sng" dirty="0">
              <a:solidFill>
                <a:srgbClr val="00A499"/>
              </a:solidFill>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7000"/>
              </a:lnSpc>
              <a:spcAft>
                <a:spcPts val="800"/>
              </a:spcAft>
              <a:buNone/>
            </a:pPr>
            <a:r>
              <a:rPr lang="en-GB" dirty="0">
                <a:solidFill>
                  <a:schemeClr val="tx1"/>
                </a:solidFill>
                <a:effectLst/>
                <a:latin typeface="Arial" panose="020B0604020202020204" pitchFamily="34" charset="0"/>
                <a:ea typeface="Arial" panose="020B0604020202020204" pitchFamily="34" charset="0"/>
              </a:rPr>
              <a:t>To send feedback on the R&amp;M tool direct to the R&amp;M development team, use the feedback option in the R&amp;M Tool.</a:t>
            </a:r>
            <a:endParaRPr lang="en-GB" dirty="0">
              <a:solidFill>
                <a:schemeClr val="tx1"/>
              </a:solidFill>
              <a:effectLst/>
              <a:latin typeface="Calibri" panose="020F0502020204030204" pitchFamily="34" charset="0"/>
              <a:ea typeface="Arial" panose="020B0604020202020204" pitchFamily="34" charset="0"/>
            </a:endParaRPr>
          </a:p>
          <a:p>
            <a:pPr marL="0" lvl="0" indent="0">
              <a:lnSpc>
                <a:spcPct val="107000"/>
              </a:lnSpc>
              <a:spcAft>
                <a:spcPts val="800"/>
              </a:spcAft>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GB" sz="1000" dirty="0">
              <a:solidFill>
                <a:schemeClr val="tx1"/>
              </a:solidFill>
              <a:latin typeface="+mj-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Refer and Monitor an Intervention Digital Service Round Up</a:t>
            </a:r>
            <a:endParaRPr lang="en-GB" sz="2300" dirty="0">
              <a:solidFill>
                <a:srgbClr val="00A499"/>
              </a:solidFill>
              <a:effectLst/>
              <a:latin typeface="Calibri" panose="020F0502020204030204" pitchFamily="34" charset="0"/>
              <a:ea typeface="Arial" panose="020B0604020202020204" pitchFamily="34" charset="0"/>
            </a:endParaRPr>
          </a:p>
        </p:txBody>
      </p:sp>
      <p:cxnSp>
        <p:nvCxnSpPr>
          <p:cNvPr id="93" name="Google Shape;93;p17"/>
          <p:cNvCxnSpPr/>
          <p:nvPr/>
        </p:nvCxnSpPr>
        <p:spPr>
          <a:xfrm>
            <a:off x="6581775" y="752475"/>
            <a:ext cx="0" cy="3829200"/>
          </a:xfrm>
          <a:prstGeom prst="straightConnector1">
            <a:avLst/>
          </a:prstGeom>
          <a:noFill/>
          <a:ln w="9525" cap="flat" cmpd="sng">
            <a:solidFill>
              <a:srgbClr val="289D95"/>
            </a:solidFill>
            <a:prstDash val="solid"/>
            <a:round/>
            <a:headEnd type="none" w="med" len="med"/>
            <a:tailEnd type="none" w="med" len="med"/>
          </a:ln>
        </p:spPr>
      </p:cxnSp>
      <p:pic>
        <p:nvPicPr>
          <p:cNvPr id="9" name="Google Shape;91;p17">
            <a:extLst>
              <a:ext uri="{FF2B5EF4-FFF2-40B4-BE49-F238E27FC236}">
                <a16:creationId xmlns:a16="http://schemas.microsoft.com/office/drawing/2014/main" id="{D46CDB81-8033-457C-9B45-135A7DB09777}"/>
              </a:ext>
            </a:extLst>
          </p:cNvPr>
          <p:cNvPicPr preferRelativeResize="0"/>
          <p:nvPr/>
        </p:nvPicPr>
        <p:blipFill rotWithShape="1">
          <a:blip r:embed="rId7">
            <a:alphaModFix/>
          </a:blip>
          <a:srcRect l="52642" t="5320" r="8122" b="7129"/>
          <a:stretch/>
        </p:blipFill>
        <p:spPr>
          <a:xfrm>
            <a:off x="6686550" y="712925"/>
            <a:ext cx="2334607" cy="3829199"/>
          </a:xfrm>
          <a:prstGeom prst="rect">
            <a:avLst/>
          </a:prstGeom>
          <a:noFill/>
          <a:ln>
            <a:noFill/>
          </a:ln>
        </p:spPr>
      </p:pic>
    </p:spTree>
    <p:extLst>
      <p:ext uri="{BB962C8B-B14F-4D97-AF65-F5344CB8AC3E}">
        <p14:creationId xmlns:p14="http://schemas.microsoft.com/office/powerpoint/2010/main" val="157233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22</a:t>
            </a:fld>
            <a:endParaRPr/>
          </a:p>
        </p:txBody>
      </p:sp>
      <p:sp>
        <p:nvSpPr>
          <p:cNvPr id="89" name="Google Shape;89;p17"/>
          <p:cNvSpPr txBox="1">
            <a:spLocks noGrp="1"/>
          </p:cNvSpPr>
          <p:nvPr>
            <p:ph type="body" idx="1"/>
          </p:nvPr>
        </p:nvSpPr>
        <p:spPr>
          <a:xfrm>
            <a:off x="311699" y="712925"/>
            <a:ext cx="8469693" cy="3780247"/>
          </a:xfrm>
          <a:prstGeom prst="rect">
            <a:avLst/>
          </a:prstGeom>
        </p:spPr>
        <p:txBody>
          <a:bodyPr spcFirstLastPara="1" wrap="square" lIns="91425" tIns="91425" rIns="91425" bIns="91425" anchor="t" anchorCtr="0">
            <a:noAutofit/>
          </a:bodyPr>
          <a:lstStyle/>
          <a:p>
            <a:pPr marL="0" lvl="0" indent="0">
              <a:lnSpc>
                <a:spcPct val="100000"/>
              </a:lnSpc>
              <a:buNone/>
            </a:pPr>
            <a:r>
              <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enter any local updates here.</a:t>
            </a:r>
          </a:p>
          <a:p>
            <a:pPr marL="0" lvl="0" indent="0">
              <a:lnSpc>
                <a:spcPct val="100000"/>
              </a:lnSpc>
              <a:buNone/>
            </a:pP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r>
              <a:rPr lang="en-GB" sz="1200" dirty="0">
                <a:solidFill>
                  <a:schemeClr val="tx1"/>
                </a:solidFill>
                <a:latin typeface="Arial" panose="020B0604020202020204" pitchFamily="34" charset="0"/>
                <a:ea typeface="Arial" panose="020B0604020202020204" pitchFamily="34" charset="0"/>
                <a:cs typeface="Times New Roman" panose="02020603050405020304" pitchFamily="18" charset="0"/>
              </a:rPr>
              <a:t>Please delete this slide if you do not use it</a:t>
            </a: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dirty="0">
              <a:solidFill>
                <a:schemeClr val="tx1"/>
              </a:solidFill>
              <a:latin typeface="+mj-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A499"/>
                </a:solidFill>
                <a:effectLst/>
                <a:latin typeface="Arial" panose="020B0604020202020204" pitchFamily="34" charset="0"/>
                <a:ea typeface="Arial" panose="020B0604020202020204" pitchFamily="34" charset="0"/>
              </a:rPr>
              <a:t>Local updates</a:t>
            </a:r>
            <a:endParaRPr lang="en-GB" sz="2300" dirty="0">
              <a:solidFill>
                <a:srgbClr val="00A499"/>
              </a:solidFill>
              <a:effectLst/>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417247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23</a:t>
            </a:fld>
            <a:endParaRPr/>
          </a:p>
        </p:txBody>
      </p:sp>
      <p:sp>
        <p:nvSpPr>
          <p:cNvPr id="89" name="Google Shape;89;p17"/>
          <p:cNvSpPr txBox="1">
            <a:spLocks noGrp="1"/>
          </p:cNvSpPr>
          <p:nvPr>
            <p:ph type="body" idx="1"/>
          </p:nvPr>
        </p:nvSpPr>
        <p:spPr>
          <a:xfrm>
            <a:off x="311699" y="712925"/>
            <a:ext cx="8469693" cy="3780247"/>
          </a:xfrm>
          <a:prstGeom prst="rect">
            <a:avLst/>
          </a:prstGeom>
        </p:spPr>
        <p:txBody>
          <a:bodyPr spcFirstLastPara="1" wrap="square" lIns="91425" tIns="91425" rIns="91425" bIns="91425" anchor="t" anchorCtr="0">
            <a:noAutofit/>
          </a:bodyPr>
          <a:lstStyle/>
          <a:p>
            <a:pPr marL="0" lvl="0" indent="0">
              <a:lnSpc>
                <a:spcPct val="100000"/>
              </a:lnSpc>
              <a:buNone/>
            </a:pPr>
            <a:r>
              <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enter any local actions here.</a:t>
            </a:r>
          </a:p>
          <a:p>
            <a:pPr marL="0" lvl="0" indent="0">
              <a:lnSpc>
                <a:spcPct val="100000"/>
              </a:lnSpc>
              <a:buNone/>
            </a:pP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r>
              <a:rPr lang="en-GB" sz="1200" dirty="0">
                <a:solidFill>
                  <a:schemeClr val="tx1"/>
                </a:solidFill>
                <a:latin typeface="Arial" panose="020B0604020202020204" pitchFamily="34" charset="0"/>
                <a:ea typeface="Arial" panose="020B0604020202020204" pitchFamily="34" charset="0"/>
                <a:cs typeface="Times New Roman" panose="02020603050405020304" pitchFamily="18" charset="0"/>
              </a:rPr>
              <a:t>Please delete this slide if you do not use it.</a:t>
            </a: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dirty="0">
              <a:solidFill>
                <a:schemeClr val="tx1"/>
              </a:solidFill>
              <a:latin typeface="+mj-lt"/>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sz="2300" b="1" dirty="0">
                <a:solidFill>
                  <a:srgbClr val="002554"/>
                </a:solidFill>
                <a:effectLst/>
                <a:latin typeface="Arial" panose="020B0604020202020204" pitchFamily="34" charset="0"/>
                <a:ea typeface="Arial" panose="020B0604020202020204" pitchFamily="34" charset="0"/>
              </a:rPr>
              <a:t>Local actions</a:t>
            </a:r>
            <a:endParaRPr lang="en-GB" sz="2300" dirty="0">
              <a:solidFill>
                <a:srgbClr val="002554"/>
              </a:solidFill>
              <a:effectLst/>
              <a:latin typeface="Calibri" panose="020F0502020204030204" pitchFamily="34" charset="0"/>
              <a:ea typeface="Arial" panose="020B0604020202020204" pitchFamily="34" charset="0"/>
            </a:endParaRPr>
          </a:p>
        </p:txBody>
      </p:sp>
    </p:spTree>
    <p:extLst>
      <p:ext uri="{BB962C8B-B14F-4D97-AF65-F5344CB8AC3E}">
        <p14:creationId xmlns:p14="http://schemas.microsoft.com/office/powerpoint/2010/main" val="274854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6" name="Rectangle 15">
            <a:extLst>
              <a:ext uri="{FF2B5EF4-FFF2-40B4-BE49-F238E27FC236}">
                <a16:creationId xmlns:a16="http://schemas.microsoft.com/office/drawing/2014/main" id="{B0E94559-08D7-4738-B4D6-87EC457EAF70}"/>
              </a:ext>
            </a:extLst>
          </p:cNvPr>
          <p:cNvSpPr/>
          <p:nvPr/>
        </p:nvSpPr>
        <p:spPr>
          <a:xfrm>
            <a:off x="262947" y="2373976"/>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a:extLst>
              <a:ext uri="{FF2B5EF4-FFF2-40B4-BE49-F238E27FC236}">
                <a16:creationId xmlns:a16="http://schemas.microsoft.com/office/drawing/2014/main" id="{D50C7F95-560A-4135-9B3B-B0926F488654}"/>
              </a:ext>
            </a:extLst>
          </p:cNvPr>
          <p:cNvSpPr/>
          <p:nvPr/>
        </p:nvSpPr>
        <p:spPr>
          <a:xfrm>
            <a:off x="262947" y="3588177"/>
            <a:ext cx="7658662"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24</a:t>
            </a:fld>
            <a:endParaRPr/>
          </a:p>
        </p:txBody>
      </p:sp>
      <p:sp>
        <p:nvSpPr>
          <p:cNvPr id="92" name="Google Shape;92;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r>
              <a:rPr lang="en-GB" b="1" dirty="0">
                <a:solidFill>
                  <a:srgbClr val="002554"/>
                </a:solidFill>
                <a:effectLst/>
                <a:latin typeface="Arial" panose="020B0604020202020204" pitchFamily="34" charset="0"/>
                <a:ea typeface="Arial" panose="020B0604020202020204" pitchFamily="34" charset="0"/>
              </a:rPr>
              <a:t>Team discussion</a:t>
            </a:r>
            <a:endParaRPr lang="en-GB" dirty="0">
              <a:solidFill>
                <a:srgbClr val="002554"/>
              </a:solidFill>
              <a:effectLst/>
              <a:latin typeface="Calibri" panose="020F0502020204030204" pitchFamily="34" charset="0"/>
              <a:ea typeface="Arial" panose="020B0604020202020204" pitchFamily="34" charset="0"/>
            </a:endParaRPr>
          </a:p>
        </p:txBody>
      </p:sp>
      <p:grpSp>
        <p:nvGrpSpPr>
          <p:cNvPr id="4" name="Group 3">
            <a:extLst>
              <a:ext uri="{FF2B5EF4-FFF2-40B4-BE49-F238E27FC236}">
                <a16:creationId xmlns:a16="http://schemas.microsoft.com/office/drawing/2014/main" id="{E81B7B29-2E15-450D-A6C8-C36B8A2E6C82}"/>
              </a:ext>
            </a:extLst>
          </p:cNvPr>
          <p:cNvGrpSpPr/>
          <p:nvPr/>
        </p:nvGrpSpPr>
        <p:grpSpPr>
          <a:xfrm>
            <a:off x="311700" y="712925"/>
            <a:ext cx="8832299" cy="3603984"/>
            <a:chOff x="311700" y="712925"/>
            <a:chExt cx="9429051" cy="3603984"/>
          </a:xfrm>
        </p:grpSpPr>
        <p:sp>
          <p:nvSpPr>
            <p:cNvPr id="5" name="Rectangle 4">
              <a:extLst>
                <a:ext uri="{FF2B5EF4-FFF2-40B4-BE49-F238E27FC236}">
                  <a16:creationId xmlns:a16="http://schemas.microsoft.com/office/drawing/2014/main" id="{BC8BBAA8-D76E-4BD4-838B-E6A0CC7DD4DE}"/>
                </a:ext>
              </a:extLst>
            </p:cNvPr>
            <p:cNvSpPr/>
            <p:nvPr/>
          </p:nvSpPr>
          <p:spPr>
            <a:xfrm>
              <a:off x="311700" y="712925"/>
              <a:ext cx="9429051" cy="3603984"/>
            </a:xfrm>
            <a:prstGeom prst="rect">
              <a:avLst/>
            </a:prstGeom>
            <a:ln w="28575"/>
          </p:spPr>
        </p:sp>
        <p:sp>
          <p:nvSpPr>
            <p:cNvPr id="6" name="Rectangle 5">
              <a:extLst>
                <a:ext uri="{FF2B5EF4-FFF2-40B4-BE49-F238E27FC236}">
                  <a16:creationId xmlns:a16="http://schemas.microsoft.com/office/drawing/2014/main" id="{0B614A4F-2614-4B88-B9E5-7DDB90A5DC99}"/>
                </a:ext>
              </a:extLst>
            </p:cNvPr>
            <p:cNvSpPr/>
            <p:nvPr/>
          </p:nvSpPr>
          <p:spPr>
            <a:xfrm>
              <a:off x="311700" y="1155427"/>
              <a:ext cx="8176118" cy="680400"/>
            </a:xfrm>
            <a:prstGeom prst="rect">
              <a:avLst/>
            </a:prstGeom>
            <a:ln w="28575">
              <a:solidFill>
                <a:schemeClr val="bg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B785B65A-D95B-4308-A62F-ACB61B389A6A}"/>
                </a:ext>
              </a:extLst>
            </p:cNvPr>
            <p:cNvSpPr/>
            <p:nvPr/>
          </p:nvSpPr>
          <p:spPr>
            <a:xfrm>
              <a:off x="783152" y="75073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5C318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How might these changes affect our team?</a:t>
              </a:r>
            </a:p>
          </p:txBody>
        </p:sp>
        <p:sp>
          <p:nvSpPr>
            <p:cNvPr id="10" name="Freeform: Shape 9">
              <a:extLst>
                <a:ext uri="{FF2B5EF4-FFF2-40B4-BE49-F238E27FC236}">
                  <a16:creationId xmlns:a16="http://schemas.microsoft.com/office/drawing/2014/main" id="{FA4DEC74-4FDD-4BE6-A453-28C0F917A9AB}"/>
                </a:ext>
              </a:extLst>
            </p:cNvPr>
            <p:cNvSpPr/>
            <p:nvPr/>
          </p:nvSpPr>
          <p:spPr>
            <a:xfrm>
              <a:off x="783152" y="197545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913CB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Are we clear on our individual and team next steps and delivery?</a:t>
              </a:r>
            </a:p>
          </p:txBody>
        </p:sp>
        <p:sp>
          <p:nvSpPr>
            <p:cNvPr id="12" name="Freeform: Shape 11">
              <a:extLst>
                <a:ext uri="{FF2B5EF4-FFF2-40B4-BE49-F238E27FC236}">
                  <a16:creationId xmlns:a16="http://schemas.microsoft.com/office/drawing/2014/main" id="{2220926D-0FBC-49A2-9B80-C2E96339F4D9}"/>
                </a:ext>
              </a:extLst>
            </p:cNvPr>
            <p:cNvSpPr/>
            <p:nvPr/>
          </p:nvSpPr>
          <p:spPr>
            <a:xfrm>
              <a:off x="783152" y="3200176"/>
              <a:ext cx="6600335" cy="797040"/>
            </a:xfrm>
            <a:custGeom>
              <a:avLst/>
              <a:gdLst>
                <a:gd name="connsiteX0" fmla="*/ 0 w 6600335"/>
                <a:gd name="connsiteY0" fmla="*/ 132843 h 797040"/>
                <a:gd name="connsiteX1" fmla="*/ 132843 w 6600335"/>
                <a:gd name="connsiteY1" fmla="*/ 0 h 797040"/>
                <a:gd name="connsiteX2" fmla="*/ 6467492 w 6600335"/>
                <a:gd name="connsiteY2" fmla="*/ 0 h 797040"/>
                <a:gd name="connsiteX3" fmla="*/ 6600335 w 6600335"/>
                <a:gd name="connsiteY3" fmla="*/ 132843 h 797040"/>
                <a:gd name="connsiteX4" fmla="*/ 6600335 w 6600335"/>
                <a:gd name="connsiteY4" fmla="*/ 664197 h 797040"/>
                <a:gd name="connsiteX5" fmla="*/ 6467492 w 6600335"/>
                <a:gd name="connsiteY5" fmla="*/ 797040 h 797040"/>
                <a:gd name="connsiteX6" fmla="*/ 132843 w 6600335"/>
                <a:gd name="connsiteY6" fmla="*/ 797040 h 797040"/>
                <a:gd name="connsiteX7" fmla="*/ 0 w 6600335"/>
                <a:gd name="connsiteY7" fmla="*/ 664197 h 797040"/>
                <a:gd name="connsiteX8" fmla="*/ 0 w 6600335"/>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0335" h="797040">
                  <a:moveTo>
                    <a:pt x="0" y="132843"/>
                  </a:moveTo>
                  <a:cubicBezTo>
                    <a:pt x="0" y="59476"/>
                    <a:pt x="59476" y="0"/>
                    <a:pt x="132843" y="0"/>
                  </a:cubicBezTo>
                  <a:lnTo>
                    <a:pt x="6467492" y="0"/>
                  </a:lnTo>
                  <a:cubicBezTo>
                    <a:pt x="6540859" y="0"/>
                    <a:pt x="6600335" y="59476"/>
                    <a:pt x="6600335" y="132843"/>
                  </a:cubicBezTo>
                  <a:lnTo>
                    <a:pt x="6600335" y="664197"/>
                  </a:lnTo>
                  <a:cubicBezTo>
                    <a:pt x="6600335" y="737564"/>
                    <a:pt x="6540859" y="797040"/>
                    <a:pt x="6467492" y="797040"/>
                  </a:cubicBezTo>
                  <a:lnTo>
                    <a:pt x="132843" y="797040"/>
                  </a:lnTo>
                  <a:cubicBezTo>
                    <a:pt x="59476" y="797040"/>
                    <a:pt x="0" y="737564"/>
                    <a:pt x="0" y="664197"/>
                  </a:cubicBezTo>
                  <a:lnTo>
                    <a:pt x="0" y="132843"/>
                  </a:lnTo>
                  <a:close/>
                </a:path>
              </a:pathLst>
            </a:custGeom>
            <a:solidFill>
              <a:srgbClr val="8B2FA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8385" tIns="38908" rIns="288385" bIns="38908" numCol="1" spcCol="1270" anchor="ctr" anchorCtr="0">
              <a:noAutofit/>
            </a:bodyPr>
            <a:lstStyle/>
            <a:p>
              <a:pPr marL="0" lvl="0" indent="0" algn="l" defTabSz="889000">
                <a:lnSpc>
                  <a:spcPct val="90000"/>
                </a:lnSpc>
                <a:spcBef>
                  <a:spcPct val="0"/>
                </a:spcBef>
                <a:spcAft>
                  <a:spcPct val="35000"/>
                </a:spcAft>
                <a:buNone/>
              </a:pPr>
              <a:r>
                <a:rPr lang="en-GB" sz="2000" b="1" kern="1200">
                  <a:latin typeface="+mj-lt"/>
                </a:rPr>
                <a:t>How are we managing change?  Do we need support?</a:t>
              </a:r>
            </a:p>
          </p:txBody>
        </p:sp>
      </p:grpSp>
    </p:spTree>
    <p:extLst>
      <p:ext uri="{BB962C8B-B14F-4D97-AF65-F5344CB8AC3E}">
        <p14:creationId xmlns:p14="http://schemas.microsoft.com/office/powerpoint/2010/main" val="15287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25</a:t>
            </a:fld>
            <a:endParaRPr/>
          </a:p>
        </p:txBody>
      </p:sp>
      <p:sp>
        <p:nvSpPr>
          <p:cNvPr id="89" name="Google Shape;89;p17"/>
          <p:cNvSpPr txBox="1">
            <a:spLocks noGrp="1"/>
          </p:cNvSpPr>
          <p:nvPr>
            <p:ph type="body" idx="1"/>
          </p:nvPr>
        </p:nvSpPr>
        <p:spPr>
          <a:xfrm>
            <a:off x="311699" y="289035"/>
            <a:ext cx="8469693" cy="4204138"/>
          </a:xfrm>
          <a:prstGeom prst="rect">
            <a:avLst/>
          </a:prstGeom>
        </p:spPr>
        <p:txBody>
          <a:bodyPr spcFirstLastPara="1" wrap="square" lIns="91425" tIns="91425" rIns="91425" bIns="91425" anchor="t" anchorCtr="0">
            <a:noAutofit/>
          </a:bodyPr>
          <a:lstStyle/>
          <a:p>
            <a:pPr marL="0" lvl="0" indent="0" algn="ctr">
              <a:lnSpc>
                <a:spcPct val="100000"/>
              </a:lnSpc>
              <a:buNone/>
            </a:pPr>
            <a:endParaRPr lang="en-GB" sz="3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3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Your thoughts, questions and feedback…</a:t>
            </a:r>
          </a:p>
          <a:p>
            <a:pPr marL="0" lvl="0" indent="0" algn="ctr">
              <a:lnSpc>
                <a:spcPct val="100000"/>
              </a:lnSpc>
              <a:buNone/>
            </a:pPr>
            <a:endParaRPr lang="en-GB" sz="12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Please email [insert your region’s preferred email account here]</a:t>
            </a:r>
          </a:p>
          <a:p>
            <a:pPr marL="0" lvl="0" indent="0" algn="ctr">
              <a:lnSpc>
                <a:spcPct val="100000"/>
              </a:lnSpc>
              <a:buNone/>
            </a:pPr>
            <a:endParaRPr lang="en-GB" sz="12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0" lvl="0" indent="0" algn="ctr">
              <a:lnSpc>
                <a:spcPct val="100000"/>
              </a:lnSpc>
              <a:buNone/>
            </a:pPr>
            <a:r>
              <a:rPr lang="en-GB" sz="7200" b="1" dirty="0">
                <a:solidFill>
                  <a:srgbClr val="882CB1"/>
                </a:solidFill>
                <a:effectLst/>
                <a:latin typeface="Arial" panose="020B0604020202020204" pitchFamily="34" charset="0"/>
                <a:ea typeface="Arial" panose="020B0604020202020204" pitchFamily="34" charset="0"/>
                <a:cs typeface="Times New Roman" panose="02020603050405020304" pitchFamily="18" charset="0"/>
              </a:rPr>
              <a:t>Thank</a:t>
            </a:r>
            <a:r>
              <a:rPr lang="en-GB" sz="7200" b="1" dirty="0">
                <a:solidFill>
                  <a:srgbClr val="5C3183"/>
                </a:solidFill>
                <a:effectLst/>
                <a:latin typeface="Arial" panose="020B0604020202020204" pitchFamily="34" charset="0"/>
                <a:ea typeface="Arial" panose="020B0604020202020204" pitchFamily="34" charset="0"/>
                <a:cs typeface="Times New Roman" panose="02020603050405020304" pitchFamily="18" charset="0"/>
              </a:rPr>
              <a:t> </a:t>
            </a:r>
            <a:r>
              <a:rPr lang="en-GB" sz="7200" b="1" dirty="0">
                <a:solidFill>
                  <a:srgbClr val="882CB1"/>
                </a:solidFill>
                <a:effectLst/>
                <a:latin typeface="Arial" panose="020B0604020202020204" pitchFamily="34" charset="0"/>
                <a:ea typeface="Arial" panose="020B0604020202020204" pitchFamily="34" charset="0"/>
                <a:cs typeface="Times New Roman" panose="02020603050405020304" pitchFamily="18" charset="0"/>
              </a:rPr>
              <a:t>you</a:t>
            </a:r>
          </a:p>
          <a:p>
            <a:pPr marL="0" lvl="0" indent="0">
              <a:lnSpc>
                <a:spcPct val="100000"/>
              </a:lnSpc>
              <a:buNone/>
            </a:pPr>
            <a:endParaRPr lang="en-GB" sz="12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latin typeface="Arial" panose="020B0604020202020204" pitchFamily="34" charset="0"/>
              <a:ea typeface="Arial" panose="020B0604020202020204" pitchFamily="34" charset="0"/>
              <a:cs typeface="Times New Roman" panose="02020603050405020304" pitchFamily="18" charset="0"/>
            </a:endParaRPr>
          </a:p>
          <a:p>
            <a:pPr marL="0" lvl="0" indent="0">
              <a:lnSpc>
                <a:spcPct val="100000"/>
              </a:lnSpc>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buNone/>
            </a:pPr>
            <a:endParaRPr lang="en-GB" sz="1000" dirty="0">
              <a:solidFill>
                <a:schemeClr val="tx1"/>
              </a:solidFill>
              <a:latin typeface="+mj-lt"/>
            </a:endParaRPr>
          </a:p>
        </p:txBody>
      </p:sp>
    </p:spTree>
    <p:extLst>
      <p:ext uri="{BB962C8B-B14F-4D97-AF65-F5344CB8AC3E}">
        <p14:creationId xmlns:p14="http://schemas.microsoft.com/office/powerpoint/2010/main" val="54034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dirty="0">
                <a:solidFill>
                  <a:srgbClr val="882CB1"/>
                </a:solidFill>
              </a:rPr>
              <a:t>Today’s conversation</a:t>
            </a:r>
            <a:endParaRPr b="1" dirty="0">
              <a:solidFill>
                <a:srgbClr val="882CB1"/>
              </a:solidFill>
            </a:endParaRPr>
          </a:p>
        </p:txBody>
      </p:sp>
      <p:sp>
        <p:nvSpPr>
          <p:cNvPr id="68" name="Google Shape;68;p15"/>
          <p:cNvSpPr txBox="1">
            <a:spLocks noGrp="1"/>
          </p:cNvSpPr>
          <p:nvPr>
            <p:ph type="body" idx="1"/>
          </p:nvPr>
        </p:nvSpPr>
        <p:spPr>
          <a:xfrm>
            <a:off x="311700" y="748728"/>
            <a:ext cx="4260300" cy="2278954"/>
          </a:xfrm>
          <a:prstGeom prst="rect">
            <a:avLst/>
          </a:prstGeom>
        </p:spPr>
        <p:txBody>
          <a:bodyPr spcFirstLastPara="1" wrap="square" lIns="91425" tIns="91425" rIns="91425" bIns="91425" anchor="t" anchorCtr="0">
            <a:noAutofit/>
          </a:bodyPr>
          <a:lstStyle/>
          <a:p>
            <a:pPr marL="0" lvl="0" indent="0" algn="l" rtl="0">
              <a:lnSpc>
                <a:spcPct val="100000"/>
              </a:lnSpc>
              <a:buNone/>
            </a:pPr>
            <a:r>
              <a:rPr lang="en-GB" sz="1600" b="1" dirty="0">
                <a:solidFill>
                  <a:srgbClr val="5C3183"/>
                </a:solidFill>
                <a:latin typeface="+mn-lt"/>
              </a:rPr>
              <a:t>Change</a:t>
            </a:r>
          </a:p>
          <a:p>
            <a:pPr marL="0" lvl="0" indent="0" algn="l" rtl="0">
              <a:lnSpc>
                <a:spcPct val="100000"/>
              </a:lnSpc>
              <a:buNone/>
            </a:pPr>
            <a:endParaRPr sz="800" b="1" dirty="0">
              <a:solidFill>
                <a:srgbClr val="7030A0"/>
              </a:solidFill>
              <a:latin typeface="+mn-lt"/>
            </a:endParaRPr>
          </a:p>
          <a:p>
            <a:pPr marL="179388" indent="-179388">
              <a:lnSpc>
                <a:spcPct val="100000"/>
              </a:lnSpc>
              <a:buClrTx/>
              <a:buFont typeface="Arial" panose="020B0604020202020204" pitchFamily="34" charset="0"/>
              <a:buChar char="•"/>
            </a:pPr>
            <a:r>
              <a:rPr lang="en-GB" sz="1200" dirty="0">
                <a:solidFill>
                  <a:schemeClr val="tx1"/>
                </a:solidFill>
                <a:effectLst/>
                <a:latin typeface="+mn-lt"/>
                <a:ea typeface="Calibri" panose="020F0502020204030204" pitchFamily="34" charset="0"/>
                <a:cs typeface="Times New Roman" panose="02020603050405020304" pitchFamily="18" charset="0"/>
              </a:rPr>
              <a:t>Offender management in custody – decommissioning of the Case Allocation System (CAS)</a:t>
            </a:r>
          </a:p>
          <a:p>
            <a:pPr marL="0" indent="0">
              <a:lnSpc>
                <a:spcPct val="100000"/>
              </a:lnSpc>
              <a:buClrTx/>
              <a:buNone/>
            </a:pPr>
            <a:endParaRPr lang="en-GB" sz="800" dirty="0">
              <a:solidFill>
                <a:schemeClr val="tx1"/>
              </a:solidFill>
              <a:latin typeface="+mn-lt"/>
            </a:endParaRPr>
          </a:p>
          <a:p>
            <a:pPr marL="179388" indent="-179388">
              <a:lnSpc>
                <a:spcPct val="100000"/>
              </a:lnSpc>
              <a:buClrTx/>
              <a:buFont typeface="Arial" panose="020B0604020202020204" pitchFamily="34" charset="0"/>
              <a:buChar char="•"/>
            </a:pPr>
            <a:r>
              <a:rPr lang="en-GB" sz="1200" dirty="0">
                <a:solidFill>
                  <a:schemeClr val="tx1"/>
                </a:solidFill>
                <a:latin typeface="+mn-lt"/>
              </a:rPr>
              <a:t>Case administrative resource can now be allocated to Senior Probation Officers</a:t>
            </a:r>
          </a:p>
          <a:p>
            <a:pPr marL="0" indent="0">
              <a:lnSpc>
                <a:spcPct val="100000"/>
              </a:lnSpc>
              <a:buClrTx/>
              <a:buNone/>
            </a:pPr>
            <a:endParaRPr lang="en-GB" sz="800" dirty="0">
              <a:solidFill>
                <a:schemeClr val="tx1"/>
              </a:solidFill>
              <a:effectLst/>
              <a:latin typeface="+mn-lt"/>
              <a:ea typeface="Calibri" panose="020F0502020204030204" pitchFamily="34" charset="0"/>
              <a:cs typeface="Times New Roman" panose="02020603050405020304" pitchFamily="18" charset="0"/>
            </a:endParaRPr>
          </a:p>
          <a:p>
            <a:pPr marL="179388" indent="-179388">
              <a:lnSpc>
                <a:spcPct val="100000"/>
              </a:lnSpc>
              <a:buClrTx/>
              <a:buFont typeface="Arial" panose="020B0604020202020204" pitchFamily="34" charset="0"/>
              <a:buChar char="•"/>
            </a:pPr>
            <a:r>
              <a:rPr lang="en-GB" sz="1200" i="0" dirty="0">
                <a:solidFill>
                  <a:schemeClr val="tx1"/>
                </a:solidFill>
                <a:effectLst/>
                <a:latin typeface="+mn-lt"/>
              </a:rPr>
              <a:t>Community Payback – new induction materials for managers</a:t>
            </a:r>
          </a:p>
          <a:p>
            <a:pPr marL="179388" indent="-179388">
              <a:lnSpc>
                <a:spcPct val="100000"/>
              </a:lnSpc>
              <a:buClrTx/>
              <a:buFont typeface="Arial" panose="020B0604020202020204" pitchFamily="34" charset="0"/>
              <a:buChar char="•"/>
            </a:pPr>
            <a:endParaRPr lang="en-GB" sz="800" i="0" dirty="0">
              <a:solidFill>
                <a:schemeClr val="tx1"/>
              </a:solidFill>
              <a:effectLst/>
              <a:latin typeface="+mn-lt"/>
            </a:endParaRPr>
          </a:p>
          <a:p>
            <a:pPr marL="179388" indent="-179388">
              <a:lnSpc>
                <a:spcPct val="100000"/>
              </a:lnSpc>
              <a:buClrTx/>
              <a:buFont typeface="Arial" panose="020B0604020202020204" pitchFamily="34" charset="0"/>
              <a:buChar char="•"/>
            </a:pPr>
            <a:r>
              <a:rPr lang="en-GB" sz="1200" dirty="0">
                <a:solidFill>
                  <a:schemeClr val="tx1"/>
                </a:solidFill>
                <a:effectLst/>
                <a:latin typeface="+mn-lt"/>
                <a:ea typeface="Times New Roman" panose="02020603050405020304" pitchFamily="18" charset="0"/>
              </a:rPr>
              <a:t>Changes to parole and recall </a:t>
            </a:r>
            <a:r>
              <a:rPr lang="en-GB" sz="1200" dirty="0">
                <a:solidFill>
                  <a:schemeClr val="tx1"/>
                </a:solidFill>
                <a:latin typeface="+mn-lt"/>
                <a:ea typeface="Times New Roman" panose="02020603050405020304" pitchFamily="18" charset="0"/>
              </a:rPr>
              <a:t>r</a:t>
            </a:r>
            <a:r>
              <a:rPr lang="en-GB" sz="1200" dirty="0">
                <a:solidFill>
                  <a:schemeClr val="tx1"/>
                </a:solidFill>
                <a:effectLst/>
                <a:latin typeface="+mn-lt"/>
                <a:ea typeface="Times New Roman" panose="02020603050405020304" pitchFamily="18" charset="0"/>
              </a:rPr>
              <a:t>eport </a:t>
            </a:r>
            <a:r>
              <a:rPr lang="en-GB" sz="1200" dirty="0">
                <a:solidFill>
                  <a:schemeClr val="tx1"/>
                </a:solidFill>
                <a:latin typeface="+mn-lt"/>
                <a:ea typeface="Times New Roman" panose="02020603050405020304" pitchFamily="18" charset="0"/>
              </a:rPr>
              <a:t>re</a:t>
            </a:r>
            <a:r>
              <a:rPr lang="en-GB" sz="1200" dirty="0">
                <a:solidFill>
                  <a:schemeClr val="tx1"/>
                </a:solidFill>
                <a:effectLst/>
                <a:latin typeface="+mn-lt"/>
                <a:ea typeface="Times New Roman" panose="02020603050405020304" pitchFamily="18" charset="0"/>
              </a:rPr>
              <a:t>commendations to the Parole Board – Single Secretary of State View </a:t>
            </a:r>
            <a:endParaRPr lang="en-GB" sz="1200" i="0" dirty="0">
              <a:solidFill>
                <a:schemeClr val="tx1"/>
              </a:solidFill>
              <a:effectLst/>
              <a:latin typeface="+mn-lt"/>
            </a:endParaRPr>
          </a:p>
          <a:p>
            <a:pPr marL="179388" indent="-179388">
              <a:lnSpc>
                <a:spcPct val="100000"/>
              </a:lnSpc>
              <a:buClrTx/>
              <a:buFont typeface="Arial" panose="020B0604020202020204" pitchFamily="34" charset="0"/>
              <a:buChar char="•"/>
            </a:pPr>
            <a:endParaRPr lang="en-GB" sz="800" i="0" dirty="0">
              <a:solidFill>
                <a:schemeClr val="tx1"/>
              </a:solidFill>
              <a:effectLst/>
              <a:latin typeface="+mn-lt"/>
            </a:endParaRPr>
          </a:p>
          <a:p>
            <a:pPr marL="179388" indent="-179388">
              <a:lnSpc>
                <a:spcPct val="100000"/>
              </a:lnSpc>
              <a:buClrTx/>
              <a:buFont typeface="Arial" panose="020B0604020202020204" pitchFamily="34" charset="0"/>
              <a:buChar char="•"/>
            </a:pPr>
            <a:r>
              <a:rPr lang="en-GB" sz="1200" dirty="0">
                <a:solidFill>
                  <a:schemeClr val="tx1"/>
                </a:solidFill>
                <a:latin typeface="+mn-lt"/>
                <a:ea typeface="Calibri" panose="020F0502020204030204" pitchFamily="34" charset="0"/>
                <a:cs typeface="Times New Roman" panose="02020603050405020304" pitchFamily="18" charset="0"/>
              </a:rPr>
              <a:t>Local changes [delete if not used]</a:t>
            </a:r>
            <a:endParaRPr lang="en-GB"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70" name="Google Shape;70;p15"/>
          <p:cNvSpPr txBox="1">
            <a:spLocks noGrp="1"/>
          </p:cNvSpPr>
          <p:nvPr>
            <p:ph type="body" idx="1"/>
          </p:nvPr>
        </p:nvSpPr>
        <p:spPr>
          <a:xfrm>
            <a:off x="340275" y="3478924"/>
            <a:ext cx="4260300" cy="157789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b="1" dirty="0">
                <a:solidFill>
                  <a:srgbClr val="00A499"/>
                </a:solidFill>
              </a:rPr>
              <a:t>Updates</a:t>
            </a:r>
          </a:p>
          <a:p>
            <a:pPr marL="0" lvl="0" indent="0" algn="l" rtl="0">
              <a:spcBef>
                <a:spcPts val="0"/>
              </a:spcBef>
              <a:spcAft>
                <a:spcPts val="0"/>
              </a:spcAft>
              <a:buNone/>
            </a:pPr>
            <a:endParaRPr lang="en-GB" sz="800" b="1" dirty="0">
              <a:solidFill>
                <a:srgbClr val="00A499"/>
              </a:solidFill>
            </a:endParaRPr>
          </a:p>
          <a:p>
            <a:pPr marL="171450" indent="-171450">
              <a:buClrTx/>
              <a:buFont typeface="Arial" panose="020B0604020202020204" pitchFamily="34" charset="0"/>
              <a:buChar char="•"/>
            </a:pPr>
            <a:r>
              <a:rPr lang="en-GB" sz="1200" dirty="0">
                <a:solidFill>
                  <a:schemeClr val="tx1"/>
                </a:solidFill>
                <a:effectLst/>
                <a:latin typeface="Arial" panose="020B0604020202020204" pitchFamily="34" charset="0"/>
                <a:ea typeface="Arial" panose="020B0604020202020204" pitchFamily="34" charset="0"/>
              </a:rPr>
              <a:t>Refer and Monitor an Intervention Digital Service Round Up</a:t>
            </a:r>
          </a:p>
          <a:p>
            <a:pPr marL="171450" indent="-171450">
              <a:buClrTx/>
              <a:buFont typeface="Arial" panose="020B0604020202020204" pitchFamily="34" charset="0"/>
              <a:buChar char="•"/>
            </a:pPr>
            <a:endParaRPr lang="en-GB" sz="800" dirty="0">
              <a:solidFill>
                <a:schemeClr val="tx1"/>
              </a:solidFill>
              <a:effectLst/>
              <a:latin typeface="Arial" panose="020B0604020202020204" pitchFamily="34" charset="0"/>
              <a:ea typeface="Arial" panose="020B0604020202020204" pitchFamily="34" charset="0"/>
            </a:endParaRPr>
          </a:p>
          <a:p>
            <a:pPr marL="171450" indent="-171450">
              <a:buClrTx/>
              <a:buFont typeface="Arial" panose="020B0604020202020204" pitchFamily="34" charset="0"/>
              <a:buChar char="•"/>
            </a:pPr>
            <a:r>
              <a:rPr lang="en-GB" sz="1200" dirty="0">
                <a:solidFill>
                  <a:schemeClr val="tx1"/>
                </a:solidFill>
                <a:latin typeface="Arial" panose="020B0604020202020204" pitchFamily="34" charset="0"/>
              </a:rPr>
              <a:t>Local updates [delete if not used]</a:t>
            </a:r>
            <a:endParaRPr sz="1200" dirty="0">
              <a:solidFill>
                <a:schemeClr val="tx1"/>
              </a:solidFill>
            </a:endParaRPr>
          </a:p>
        </p:txBody>
      </p:sp>
      <p:sp>
        <p:nvSpPr>
          <p:cNvPr id="71" name="Google Shape;71;p15"/>
          <p:cNvSpPr txBox="1">
            <a:spLocks noGrp="1"/>
          </p:cNvSpPr>
          <p:nvPr>
            <p:ph type="body" idx="1"/>
          </p:nvPr>
        </p:nvSpPr>
        <p:spPr>
          <a:xfrm>
            <a:off x="4760850" y="748727"/>
            <a:ext cx="4260300" cy="18229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solidFill>
                  <a:srgbClr val="5499DB"/>
                </a:solidFill>
              </a:rPr>
              <a:t>Reminder</a:t>
            </a:r>
          </a:p>
          <a:p>
            <a:pPr marL="0" lvl="0" indent="0" algn="l" rtl="0">
              <a:spcBef>
                <a:spcPts val="0"/>
              </a:spcBef>
              <a:spcAft>
                <a:spcPts val="0"/>
              </a:spcAft>
              <a:buNone/>
            </a:pPr>
            <a:endParaRPr sz="800" b="1" dirty="0">
              <a:solidFill>
                <a:srgbClr val="0095D7"/>
              </a:solidFill>
            </a:endParaRPr>
          </a:p>
          <a:p>
            <a:pPr marL="179388" indent="-179388">
              <a:lnSpc>
                <a:spcPct val="100000"/>
              </a:lnSpc>
              <a:buClrTx/>
              <a:buFont typeface="Arial" panose="020B0604020202020204" pitchFamily="34" charset="0"/>
              <a:buChar char="•"/>
              <a:tabLst>
                <a:tab pos="179388" algn="l"/>
              </a:tabLst>
            </a:pPr>
            <a:r>
              <a:rPr lang="en-GB" sz="1200" dirty="0">
                <a:solidFill>
                  <a:schemeClr val="tx1"/>
                </a:solidFill>
                <a:ea typeface="Calibri" panose="020F0502020204030204" pitchFamily="34" charset="0"/>
              </a:rPr>
              <a:t>Understanding and communicating changes</a:t>
            </a:r>
          </a:p>
          <a:p>
            <a:pPr marL="179388" indent="-179388">
              <a:lnSpc>
                <a:spcPct val="100000"/>
              </a:lnSpc>
              <a:buClrTx/>
              <a:buFont typeface="Arial" panose="020B0604020202020204" pitchFamily="34" charset="0"/>
              <a:buChar char="•"/>
              <a:tabLst>
                <a:tab pos="179388" algn="l"/>
              </a:tabLst>
            </a:pPr>
            <a:endParaRPr lang="en-GB" sz="1200" dirty="0">
              <a:solidFill>
                <a:schemeClr val="tx1"/>
              </a:solidFill>
              <a:ea typeface="Calibri" panose="020F0502020204030204" pitchFamily="34" charset="0"/>
            </a:endParaRPr>
          </a:p>
          <a:p>
            <a:pPr marL="179388" indent="-179388">
              <a:lnSpc>
                <a:spcPct val="100000"/>
              </a:lnSpc>
              <a:buClrTx/>
              <a:buFont typeface="Arial" panose="020B0604020202020204" pitchFamily="34" charset="0"/>
              <a:buChar char="•"/>
              <a:tabLst>
                <a:tab pos="179388" algn="l"/>
              </a:tabLst>
            </a:pPr>
            <a:r>
              <a:rPr lang="en-GB" sz="1200" dirty="0">
                <a:solidFill>
                  <a:schemeClr val="tx1"/>
                </a:solidFill>
              </a:rPr>
              <a:t>Police, Crime, Sentencing and Courts (PCSC) Act – Key Changes</a:t>
            </a:r>
          </a:p>
          <a:p>
            <a:pPr marL="179388" indent="-179388">
              <a:lnSpc>
                <a:spcPct val="100000"/>
              </a:lnSpc>
              <a:buClrTx/>
              <a:buFont typeface="Arial" panose="020B0604020202020204" pitchFamily="34" charset="0"/>
              <a:buChar char="•"/>
              <a:tabLst>
                <a:tab pos="179388" algn="l"/>
              </a:tabLst>
            </a:pPr>
            <a:endParaRPr lang="en-GB" sz="1200" dirty="0">
              <a:solidFill>
                <a:schemeClr val="tx1"/>
              </a:solidFill>
            </a:endParaRPr>
          </a:p>
          <a:p>
            <a:pPr marL="179388" indent="-179388">
              <a:lnSpc>
                <a:spcPct val="100000"/>
              </a:lnSpc>
              <a:buClrTx/>
              <a:buFont typeface="Arial" panose="020B0604020202020204" pitchFamily="34" charset="0"/>
              <a:buChar char="•"/>
              <a:tabLst>
                <a:tab pos="179388" algn="l"/>
              </a:tabLst>
            </a:pPr>
            <a:r>
              <a:rPr lang="en-GB" sz="1200" dirty="0">
                <a:solidFill>
                  <a:schemeClr val="tx1"/>
                </a:solidFill>
                <a:latin typeface="Arial" panose="020B0604020202020204" pitchFamily="34" charset="0"/>
                <a:cs typeface="Times New Roman" panose="02020603050405020304" pitchFamily="18" charset="0"/>
              </a:rPr>
              <a:t>Prioritisation Framework – online event: 14 July</a:t>
            </a:r>
            <a:endParaRPr lang="en-GB" sz="1200" dirty="0">
              <a:solidFill>
                <a:schemeClr val="tx1"/>
              </a:solidFill>
            </a:endParaRPr>
          </a:p>
          <a:p>
            <a:pPr marL="179388" indent="-179388">
              <a:lnSpc>
                <a:spcPct val="100000"/>
              </a:lnSpc>
              <a:buClrTx/>
              <a:buFont typeface="Arial" panose="020B0604020202020204" pitchFamily="34" charset="0"/>
              <a:buChar char="•"/>
              <a:tabLst>
                <a:tab pos="179388" algn="l"/>
              </a:tabLst>
            </a:pPr>
            <a:endParaRPr lang="en-GB" sz="1200" dirty="0">
              <a:solidFill>
                <a:schemeClr val="tx1"/>
              </a:solidFill>
            </a:endParaRPr>
          </a:p>
          <a:p>
            <a:pPr marL="179388" indent="-179388">
              <a:lnSpc>
                <a:spcPct val="100000"/>
              </a:lnSpc>
              <a:buClrTx/>
              <a:buFont typeface="Arial" panose="020B0604020202020204" pitchFamily="34" charset="0"/>
              <a:buChar char="•"/>
              <a:tabLst>
                <a:tab pos="179388" algn="l"/>
              </a:tabLst>
            </a:pPr>
            <a:r>
              <a:rPr lang="en-GB" sz="1200" dirty="0">
                <a:solidFill>
                  <a:schemeClr val="tx1"/>
                </a:solidFill>
              </a:rPr>
              <a:t>Local reminders [delete if not used]</a:t>
            </a:r>
            <a:endParaRPr sz="1200" dirty="0">
              <a:solidFill>
                <a:schemeClr val="tx1"/>
              </a:solidFill>
            </a:endParaRPr>
          </a:p>
        </p:txBody>
      </p:sp>
      <p:sp>
        <p:nvSpPr>
          <p:cNvPr id="72" name="Google Shape;72;p15"/>
          <p:cNvSpPr txBox="1">
            <a:spLocks noGrp="1"/>
          </p:cNvSpPr>
          <p:nvPr>
            <p:ph type="body" idx="1"/>
          </p:nvPr>
        </p:nvSpPr>
        <p:spPr>
          <a:xfrm>
            <a:off x="4760850" y="3027682"/>
            <a:ext cx="4260300" cy="182085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600" b="1" dirty="0">
                <a:solidFill>
                  <a:srgbClr val="002554"/>
                </a:solidFill>
              </a:rPr>
              <a:t>Action</a:t>
            </a:r>
          </a:p>
          <a:p>
            <a:pPr marL="0" lvl="0" indent="0" algn="l" rtl="0">
              <a:spcBef>
                <a:spcPts val="0"/>
              </a:spcBef>
              <a:spcAft>
                <a:spcPts val="0"/>
              </a:spcAft>
              <a:buNone/>
            </a:pPr>
            <a:endParaRPr lang="en-GB" b="1" dirty="0">
              <a:solidFill>
                <a:srgbClr val="B32C85"/>
              </a:solidFill>
            </a:endParaRPr>
          </a:p>
          <a:p>
            <a:pPr marL="342900" indent="-342900">
              <a:buClrTx/>
              <a:buFont typeface="Arial" panose="020B0604020202020204" pitchFamily="34" charset="0"/>
              <a:buChar char="•"/>
            </a:pPr>
            <a:r>
              <a:rPr lang="en-GB" sz="1200" dirty="0">
                <a:solidFill>
                  <a:schemeClr val="tx1"/>
                </a:solidFill>
              </a:rPr>
              <a:t>Local actions [delete if not used]</a:t>
            </a:r>
          </a:p>
          <a:p>
            <a:pPr marL="0" indent="0">
              <a:buClrTx/>
              <a:buNone/>
            </a:pPr>
            <a:endParaRPr lang="en-GB" sz="1200" dirty="0">
              <a:solidFill>
                <a:schemeClr val="tx1"/>
              </a:solidFill>
            </a:endParaRPr>
          </a:p>
          <a:p>
            <a:pPr marL="342900" indent="-342900">
              <a:buClrTx/>
              <a:buFont typeface="Arial" panose="020B0604020202020204" pitchFamily="34" charset="0"/>
              <a:buChar char="•"/>
            </a:pPr>
            <a:r>
              <a:rPr lang="en-GB" sz="1200" dirty="0">
                <a:solidFill>
                  <a:schemeClr val="tx1"/>
                </a:solidFill>
              </a:rPr>
              <a:t>Team discussion</a:t>
            </a:r>
            <a:endParaRPr sz="1200" dirty="0">
              <a:solidFill>
                <a:schemeClr val="tx1"/>
              </a:solidFill>
            </a:endParaRPr>
          </a:p>
        </p:txBody>
      </p:sp>
      <p:cxnSp>
        <p:nvCxnSpPr>
          <p:cNvPr id="73" name="Google Shape;73;p15"/>
          <p:cNvCxnSpPr/>
          <p:nvPr/>
        </p:nvCxnSpPr>
        <p:spPr>
          <a:xfrm>
            <a:off x="4629150" y="723900"/>
            <a:ext cx="28500" cy="3886200"/>
          </a:xfrm>
          <a:prstGeom prst="straightConnector1">
            <a:avLst/>
          </a:prstGeom>
          <a:noFill/>
          <a:ln w="9525" cap="flat" cmpd="sng">
            <a:solidFill>
              <a:srgbClr val="882CB1"/>
            </a:solidFill>
            <a:prstDash val="solid"/>
            <a:round/>
            <a:headEnd type="none" w="med" len="med"/>
            <a:tailEnd type="none" w="med" len="med"/>
          </a:ln>
        </p:spPr>
      </p:cxnSp>
      <p:sp>
        <p:nvSpPr>
          <p:cNvPr id="10" name="Google Shape;130;p21">
            <a:extLst>
              <a:ext uri="{FF2B5EF4-FFF2-40B4-BE49-F238E27FC236}">
                <a16:creationId xmlns:a16="http://schemas.microsoft.com/office/drawing/2014/main" id="{80C004EF-882C-492E-82F1-A7CD7A75D57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GB" sz="2000" b="1" dirty="0">
                <a:solidFill>
                  <a:srgbClr val="5C3183"/>
                </a:solidFill>
                <a:effectLst/>
                <a:latin typeface="Arial" panose="020B0604020202020204" pitchFamily="34" charset="0"/>
                <a:ea typeface="Calibri" panose="020F0502020204030204" pitchFamily="34" charset="0"/>
                <a:cs typeface="Times New Roman" panose="02020603050405020304" pitchFamily="18" charset="0"/>
              </a:rPr>
              <a:t>Offender management in custody – decommissioning the Case Allocation System (CAS)</a:t>
            </a:r>
            <a:endParaRPr lang="en-GB" sz="2000" dirty="0">
              <a:solidFill>
                <a:srgbClr val="5C318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Google Shape;80;p16"/>
          <p:cNvSpPr txBox="1">
            <a:spLocks noGrp="1"/>
          </p:cNvSpPr>
          <p:nvPr>
            <p:ph type="body" idx="1"/>
          </p:nvPr>
        </p:nvSpPr>
        <p:spPr>
          <a:xfrm>
            <a:off x="311700" y="1018740"/>
            <a:ext cx="6165300" cy="3896534"/>
          </a:xfrm>
          <a:prstGeom prst="rect">
            <a:avLst/>
          </a:prstGeom>
        </p:spPr>
        <p:txBody>
          <a:bodyPr spcFirstLastPara="1" wrap="square" lIns="91425" tIns="91425" rIns="91425" bIns="91425" anchor="t" anchorCtr="0">
            <a:noAutofit/>
          </a:bodyPr>
          <a:lstStyle/>
          <a:p>
            <a:pPr marL="0" indent="0">
              <a:lnSpc>
                <a:spcPct val="120000"/>
              </a:lnSpc>
              <a:buNone/>
            </a:pPr>
            <a:r>
              <a:rPr lang="en-GB" sz="1600" dirty="0">
                <a:solidFill>
                  <a:schemeClr val="tx1"/>
                </a:solidFill>
                <a:effectLst/>
                <a:latin typeface="+mn-lt"/>
                <a:ea typeface="Calibri" panose="020F0502020204030204" pitchFamily="34" charset="0"/>
                <a:cs typeface="Times New Roman" panose="02020603050405020304" pitchFamily="18" charset="0"/>
              </a:rPr>
              <a:t>Court staff will no longer be required to complete a manual CAS assessment, as this will be undertaken by an automated process</a:t>
            </a:r>
          </a:p>
          <a:p>
            <a:pPr marL="0" indent="0">
              <a:lnSpc>
                <a:spcPct val="120000"/>
              </a:lnSpc>
              <a:buNone/>
            </a:pPr>
            <a:endParaRPr lang="en-GB" sz="16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sz="1600" dirty="0">
                <a:solidFill>
                  <a:schemeClr val="tx1"/>
                </a:solidFill>
                <a:effectLst/>
                <a:latin typeface="+mn-lt"/>
                <a:ea typeface="Calibri" panose="020F0502020204030204" pitchFamily="34" charset="0"/>
                <a:cs typeface="Times New Roman" panose="02020603050405020304" pitchFamily="18" charset="0"/>
              </a:rPr>
              <a:t>These changes will be implemented with the launch of the next </a:t>
            </a:r>
            <a:r>
              <a:rPr lang="en-GB" sz="1600" dirty="0" err="1">
                <a:solidFill>
                  <a:schemeClr val="tx1"/>
                </a:solidFill>
                <a:effectLst/>
                <a:latin typeface="+mn-lt"/>
                <a:ea typeface="Calibri" panose="020F0502020204030204" pitchFamily="34" charset="0"/>
                <a:cs typeface="Times New Roman" panose="02020603050405020304" pitchFamily="18" charset="0"/>
              </a:rPr>
              <a:t>nDelius</a:t>
            </a:r>
            <a:r>
              <a:rPr lang="en-GB" sz="1600" dirty="0">
                <a:solidFill>
                  <a:schemeClr val="tx1"/>
                </a:solidFill>
                <a:effectLst/>
                <a:latin typeface="+mn-lt"/>
                <a:ea typeface="Calibri" panose="020F0502020204030204" pitchFamily="34" charset="0"/>
                <a:cs typeface="Times New Roman" panose="02020603050405020304" pitchFamily="18" charset="0"/>
              </a:rPr>
              <a:t> upgrade. This release is anticipated to happen on 16 July 2022</a:t>
            </a:r>
            <a:endParaRPr lang="en-GB" sz="1600" b="1"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16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sz="1600" dirty="0">
                <a:solidFill>
                  <a:schemeClr val="tx1"/>
                </a:solidFill>
                <a:effectLst/>
                <a:latin typeface="+mn-lt"/>
                <a:ea typeface="Calibri" panose="020F0502020204030204" pitchFamily="34" charset="0"/>
                <a:cs typeface="Times New Roman" panose="02020603050405020304" pitchFamily="18" charset="0"/>
              </a:rPr>
              <a:t>A CAS decision screen will still exist on </a:t>
            </a:r>
            <a:r>
              <a:rPr lang="en-GB" sz="1600" dirty="0" err="1">
                <a:solidFill>
                  <a:schemeClr val="tx1"/>
                </a:solidFill>
                <a:effectLst/>
                <a:latin typeface="+mn-lt"/>
                <a:ea typeface="Calibri" panose="020F0502020204030204" pitchFamily="34" charset="0"/>
                <a:cs typeface="Times New Roman" panose="02020603050405020304" pitchFamily="18" charset="0"/>
              </a:rPr>
              <a:t>nDelius</a:t>
            </a:r>
            <a:r>
              <a:rPr lang="en-GB" sz="1600" dirty="0">
                <a:solidFill>
                  <a:schemeClr val="tx1"/>
                </a:solidFill>
                <a:effectLst/>
                <a:latin typeface="+mn-lt"/>
                <a:ea typeface="Calibri" panose="020F0502020204030204" pitchFamily="34" charset="0"/>
                <a:cs typeface="Times New Roman" panose="02020603050405020304" pitchFamily="18" charset="0"/>
              </a:rPr>
              <a:t> in the same place, but there will be no need to complete any questions from the previous CAS tool. The new screen will show the details of any historic recording where a CAS assessment has previously been input </a:t>
            </a:r>
            <a:endParaRPr lang="en-GB" sz="10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sz="1100" dirty="0">
              <a:solidFill>
                <a:schemeClr val="tx1"/>
              </a:solidFill>
              <a:latin typeface="+mn-lt"/>
            </a:endParaRPr>
          </a:p>
        </p:txBody>
      </p:sp>
      <p:cxnSp>
        <p:nvCxnSpPr>
          <p:cNvPr id="82" name="Google Shape;82;p16"/>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
        <p:nvSpPr>
          <p:cNvPr id="83" name="Google Shape;83;p16"/>
          <p:cNvSpPr/>
          <p:nvPr/>
        </p:nvSpPr>
        <p:spPr>
          <a:xfrm>
            <a:off x="6720450" y="689700"/>
            <a:ext cx="2300700" cy="2200645"/>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8074" lvl="0" algn="l" rtl="0">
              <a:lnSpc>
                <a:spcPct val="115000"/>
              </a:lnSpc>
              <a:spcBef>
                <a:spcPts val="0"/>
              </a:spcBef>
              <a:spcAft>
                <a:spcPts val="0"/>
              </a:spcAft>
              <a:buClr>
                <a:schemeClr val="lt1"/>
              </a:buClr>
              <a:buSzPts val="1200"/>
            </a:pPr>
            <a:r>
              <a:rPr lang="en-GB" sz="1600" b="1" dirty="0">
                <a:solidFill>
                  <a:schemeClr val="lt1"/>
                </a:solidFill>
              </a:rPr>
              <a:t>Find out more</a:t>
            </a:r>
          </a:p>
          <a:p>
            <a:pPr marL="18074" lvl="0" algn="l" rtl="0">
              <a:lnSpc>
                <a:spcPct val="115000"/>
              </a:lnSpc>
              <a:spcBef>
                <a:spcPts val="0"/>
              </a:spcBef>
              <a:spcAft>
                <a:spcPts val="0"/>
              </a:spcAft>
              <a:buClr>
                <a:schemeClr val="lt1"/>
              </a:buClr>
              <a:buSzPts val="1200"/>
            </a:pPr>
            <a:endParaRPr lang="en-GB" sz="1200" b="1" dirty="0">
              <a:solidFill>
                <a:schemeClr val="lt1"/>
              </a:solidFill>
            </a:endParaRPr>
          </a:p>
          <a:p>
            <a:pPr marL="18074" lvl="0" algn="l" rtl="0">
              <a:lnSpc>
                <a:spcPct val="115000"/>
              </a:lnSpc>
              <a:spcBef>
                <a:spcPts val="0"/>
              </a:spcBef>
              <a:spcAft>
                <a:spcPts val="0"/>
              </a:spcAft>
              <a:buClr>
                <a:schemeClr val="lt1"/>
              </a:buClr>
              <a:buSzPts val="1200"/>
            </a:pPr>
            <a:r>
              <a:rPr lang="en-GB" sz="1200" dirty="0">
                <a:solidFill>
                  <a:schemeClr val="lt1"/>
                </a:solidFill>
              </a:rPr>
              <a:t>A Q&amp;A document and </a:t>
            </a:r>
            <a:r>
              <a:rPr lang="en-GB" sz="1200" dirty="0" err="1">
                <a:solidFill>
                  <a:schemeClr val="lt1"/>
                </a:solidFill>
              </a:rPr>
              <a:t>OMiC</a:t>
            </a:r>
            <a:r>
              <a:rPr lang="en-GB" sz="1200" dirty="0">
                <a:solidFill>
                  <a:schemeClr val="lt1"/>
                </a:solidFill>
              </a:rPr>
              <a:t> Case Allocation Quick Guide are both available on the </a:t>
            </a:r>
            <a:r>
              <a:rPr lang="en-GB" sz="1200" dirty="0">
                <a:solidFill>
                  <a:schemeClr val="bg1"/>
                </a:solidFill>
                <a:hlinkClick r:id="rId3">
                  <a:extLst>
                    <a:ext uri="{A12FA001-AC4F-418D-AE19-62706E023703}">
                      <ahyp:hlinkClr xmlns:ahyp="http://schemas.microsoft.com/office/drawing/2018/hyperlinkcolor" val="tx"/>
                    </a:ext>
                  </a:extLst>
                </a:hlinkClick>
              </a:rPr>
              <a:t>Probation Hub</a:t>
            </a:r>
            <a:endParaRPr sz="1200" dirty="0">
              <a:solidFill>
                <a:schemeClr val="bg1"/>
              </a:solidFill>
            </a:endParaRPr>
          </a:p>
          <a:p>
            <a:pPr marL="0" lvl="0" indent="0" algn="l" rtl="0">
              <a:spcBef>
                <a:spcPts val="1200"/>
              </a:spcBef>
              <a:spcAft>
                <a:spcPts val="0"/>
              </a:spcAft>
              <a:buNone/>
            </a:pPr>
            <a:endParaRPr dirty="0"/>
          </a:p>
        </p:txBody>
      </p:sp>
      <p:sp>
        <p:nvSpPr>
          <p:cNvPr id="10" name="Google Shape;130;p21">
            <a:extLst>
              <a:ext uri="{FF2B5EF4-FFF2-40B4-BE49-F238E27FC236}">
                <a16:creationId xmlns:a16="http://schemas.microsoft.com/office/drawing/2014/main" id="{8619DD27-251E-4950-912B-76ED1BA18C4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4</a:t>
            </a:fld>
            <a:endParaRPr dirty="0"/>
          </a:p>
        </p:txBody>
      </p:sp>
      <p:pic>
        <p:nvPicPr>
          <p:cNvPr id="5" name="Picture 4" descr="Text&#10;&#10;Description automatically generated with medium confidence">
            <a:extLst>
              <a:ext uri="{FF2B5EF4-FFF2-40B4-BE49-F238E27FC236}">
                <a16:creationId xmlns:a16="http://schemas.microsoft.com/office/drawing/2014/main" id="{477C62AD-0ADE-4642-8437-273059BE8E49}"/>
              </a:ext>
            </a:extLst>
          </p:cNvPr>
          <p:cNvPicPr>
            <a:picLocks noChangeAspect="1"/>
          </p:cNvPicPr>
          <p:nvPr/>
        </p:nvPicPr>
        <p:blipFill rotWithShape="1">
          <a:blip r:embed="rId4"/>
          <a:srcRect l="13855" t="16671" r="21353" b="18913"/>
          <a:stretch/>
        </p:blipFill>
        <p:spPr>
          <a:xfrm>
            <a:off x="6720450" y="2967007"/>
            <a:ext cx="2300106" cy="1524456"/>
          </a:xfrm>
          <a:prstGeom prst="rect">
            <a:avLst/>
          </a:prstGeom>
        </p:spPr>
      </p:pic>
    </p:spTree>
    <p:extLst>
      <p:ext uri="{BB962C8B-B14F-4D97-AF65-F5344CB8AC3E}">
        <p14:creationId xmlns:p14="http://schemas.microsoft.com/office/powerpoint/2010/main" val="255511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a:lnSpc>
                <a:spcPct val="107000"/>
              </a:lnSpc>
              <a:spcAft>
                <a:spcPts val="800"/>
              </a:spcAft>
            </a:pPr>
            <a:r>
              <a:rPr lang="en-GB" sz="2000" b="1" dirty="0">
                <a:solidFill>
                  <a:srgbClr val="5C3183"/>
                </a:solidFill>
                <a:effectLst/>
                <a:latin typeface="Arial" panose="020B0604020202020204" pitchFamily="34" charset="0"/>
                <a:ea typeface="Calibri" panose="020F0502020204030204" pitchFamily="34" charset="0"/>
                <a:cs typeface="Times New Roman" panose="02020603050405020304" pitchFamily="18" charset="0"/>
              </a:rPr>
              <a:t>Offender management in custody – decommissioning the Case Allocation System (CAS) </a:t>
            </a:r>
            <a:endParaRPr lang="en-GB" sz="2000" dirty="0">
              <a:solidFill>
                <a:srgbClr val="5C318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Google Shape;80;p16"/>
          <p:cNvSpPr txBox="1">
            <a:spLocks noGrp="1"/>
          </p:cNvSpPr>
          <p:nvPr>
            <p:ph type="body" idx="1"/>
          </p:nvPr>
        </p:nvSpPr>
        <p:spPr>
          <a:xfrm>
            <a:off x="311700" y="903891"/>
            <a:ext cx="6165300" cy="3896534"/>
          </a:xfrm>
          <a:prstGeom prst="rect">
            <a:avLst/>
          </a:prstGeom>
        </p:spPr>
        <p:txBody>
          <a:bodyPr spcFirstLastPara="1" wrap="square" lIns="91425" tIns="91425" rIns="91425" bIns="91425" anchor="t" anchorCtr="0">
            <a:normAutofit fontScale="92500"/>
          </a:bodyPr>
          <a:lstStyle/>
          <a:p>
            <a:pPr marL="0" indent="0">
              <a:lnSpc>
                <a:spcPct val="120000"/>
              </a:lnSpc>
              <a:buNone/>
            </a:pPr>
            <a:r>
              <a:rPr lang="en-GB" dirty="0">
                <a:solidFill>
                  <a:schemeClr val="tx1"/>
                </a:solidFill>
                <a:effectLst/>
                <a:latin typeface="+mn-lt"/>
                <a:ea typeface="Calibri" panose="020F0502020204030204" pitchFamily="34" charset="0"/>
                <a:cs typeface="Times New Roman" panose="02020603050405020304" pitchFamily="18" charset="0"/>
              </a:rPr>
              <a:t>The only fields which</a:t>
            </a:r>
            <a:r>
              <a:rPr lang="en-GB" dirty="0">
                <a:solidFill>
                  <a:schemeClr val="tx1"/>
                </a:solidFill>
                <a:latin typeface="+mn-lt"/>
                <a:ea typeface="Calibri" panose="020F0502020204030204" pitchFamily="34" charset="0"/>
                <a:cs typeface="Times New Roman" panose="02020603050405020304" pitchFamily="18" charset="0"/>
              </a:rPr>
              <a:t> </a:t>
            </a:r>
            <a:r>
              <a:rPr lang="en-GB" dirty="0">
                <a:solidFill>
                  <a:schemeClr val="tx1"/>
                </a:solidFill>
                <a:effectLst/>
                <a:latin typeface="+mn-lt"/>
                <a:ea typeface="Calibri" panose="020F0502020204030204" pitchFamily="34" charset="0"/>
                <a:cs typeface="Times New Roman" panose="02020603050405020304" pitchFamily="18" charset="0"/>
              </a:rPr>
              <a:t>will still need to be updated manually by court staff will be the RSR and OSP scores, as appropriate.  </a:t>
            </a:r>
            <a:endParaRPr lang="en-GB" i="1"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i="1" dirty="0">
              <a:solidFill>
                <a:schemeClr val="tx1"/>
              </a:solidFill>
              <a:latin typeface="+mn-lt"/>
              <a:ea typeface="Calibri" panose="020F0502020204030204" pitchFamily="34" charset="0"/>
              <a:cs typeface="Times New Roman" panose="02020603050405020304" pitchFamily="18" charset="0"/>
            </a:endParaRPr>
          </a:p>
          <a:p>
            <a:pPr marL="0" indent="0">
              <a:lnSpc>
                <a:spcPct val="120000"/>
              </a:lnSpc>
              <a:buNone/>
            </a:pPr>
            <a:r>
              <a:rPr lang="en-GB" dirty="0" err="1">
                <a:solidFill>
                  <a:schemeClr val="tx1"/>
                </a:solidFill>
                <a:effectLst/>
                <a:latin typeface="+mn-lt"/>
                <a:ea typeface="Calibri" panose="020F0502020204030204" pitchFamily="34" charset="0"/>
                <a:cs typeface="Times New Roman" panose="02020603050405020304" pitchFamily="18" charset="0"/>
              </a:rPr>
              <a:t>nDelius</a:t>
            </a:r>
            <a:r>
              <a:rPr lang="en-GB" dirty="0">
                <a:solidFill>
                  <a:schemeClr val="tx1"/>
                </a:solidFill>
                <a:effectLst/>
                <a:latin typeface="+mn-lt"/>
                <a:ea typeface="Calibri" panose="020F0502020204030204" pitchFamily="34" charset="0"/>
                <a:cs typeface="Times New Roman" panose="02020603050405020304" pitchFamily="18" charset="0"/>
              </a:rPr>
              <a:t> will automatically identify how each case is then to be allocated under the </a:t>
            </a:r>
            <a:r>
              <a:rPr lang="en-GB" dirty="0" err="1">
                <a:solidFill>
                  <a:schemeClr val="tx1"/>
                </a:solidFill>
                <a:effectLst/>
                <a:latin typeface="+mn-lt"/>
                <a:ea typeface="Calibri" panose="020F0502020204030204" pitchFamily="34" charset="0"/>
                <a:cs typeface="Times New Roman" panose="02020603050405020304" pitchFamily="18" charset="0"/>
              </a:rPr>
              <a:t>OMiC</a:t>
            </a:r>
            <a:r>
              <a:rPr lang="en-GB" dirty="0">
                <a:solidFill>
                  <a:schemeClr val="tx1"/>
                </a:solidFill>
                <a:effectLst/>
                <a:latin typeface="+mn-lt"/>
                <a:ea typeface="Calibri" panose="020F0502020204030204" pitchFamily="34" charset="0"/>
                <a:cs typeface="Times New Roman" panose="02020603050405020304" pitchFamily="18" charset="0"/>
              </a:rPr>
              <a:t> model rules. </a:t>
            </a:r>
          </a:p>
          <a:p>
            <a:pPr marL="0" indent="0">
              <a:lnSpc>
                <a:spcPct val="120000"/>
              </a:lnSpc>
              <a:buNone/>
            </a:pPr>
            <a:endParaRPr lang="en-GB"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dirty="0">
                <a:solidFill>
                  <a:schemeClr val="tx1"/>
                </a:solidFill>
                <a:effectLst/>
                <a:latin typeface="+mn-lt"/>
                <a:ea typeface="Calibri" panose="020F0502020204030204" pitchFamily="34" charset="0"/>
                <a:cs typeface="Times New Roman" panose="02020603050405020304" pitchFamily="18" charset="0"/>
              </a:rPr>
              <a:t>All Wales cases will be shown as “Retained / Enhanced Resourcing” as a result of the calculation and no manual adjustment for Wales Community Supervision responsibility will be required.</a:t>
            </a:r>
          </a:p>
          <a:p>
            <a:pPr marL="0" indent="0">
              <a:lnSpc>
                <a:spcPct val="120000"/>
              </a:lnSpc>
              <a:buNone/>
            </a:pPr>
            <a:endParaRPr lang="en-GB"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r>
              <a:rPr lang="en-GB" dirty="0">
                <a:solidFill>
                  <a:schemeClr val="tx1"/>
                </a:solidFill>
                <a:effectLst/>
                <a:latin typeface="+mn-lt"/>
                <a:ea typeface="Calibri" panose="020F0502020204030204" pitchFamily="34" charset="0"/>
                <a:cs typeface="Times New Roman" panose="02020603050405020304" pitchFamily="18" charset="0"/>
              </a:rPr>
              <a:t>There will be very little impact to OMIC cases and OMIC staff, and the process will continue to work as it does now.  The ability to differentiate between levels of resource allocation and handover points is retained through the retention of the CAS decision screen, which the MPC digital function will use to communicate allocation information in the same way as it currently does</a:t>
            </a:r>
          </a:p>
          <a:p>
            <a:pPr marL="0" indent="0">
              <a:lnSpc>
                <a:spcPct val="120000"/>
              </a:lnSpc>
              <a:buNone/>
            </a:pPr>
            <a:endParaRPr lang="en-GB" sz="16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1600" dirty="0">
              <a:solidFill>
                <a:schemeClr val="tx1"/>
              </a:solidFill>
              <a:effectLst/>
              <a:latin typeface="+mn-lt"/>
              <a:ea typeface="Calibri" panose="020F0502020204030204" pitchFamily="34" charset="0"/>
              <a:cs typeface="Times New Roman" panose="02020603050405020304" pitchFamily="18" charset="0"/>
            </a:endParaRPr>
          </a:p>
          <a:p>
            <a:pPr marL="0" indent="0">
              <a:lnSpc>
                <a:spcPct val="120000"/>
              </a:lnSpc>
              <a:spcBef>
                <a:spcPts val="1200"/>
              </a:spcBef>
              <a:spcAft>
                <a:spcPts val="1200"/>
              </a:spcAft>
              <a:buNone/>
            </a:pPr>
            <a:endParaRPr sz="1100" dirty="0">
              <a:solidFill>
                <a:schemeClr val="tx1"/>
              </a:solidFill>
              <a:latin typeface="+mn-lt"/>
            </a:endParaRPr>
          </a:p>
        </p:txBody>
      </p:sp>
      <p:cxnSp>
        <p:nvCxnSpPr>
          <p:cNvPr id="82" name="Google Shape;82;p16"/>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
        <p:nvSpPr>
          <p:cNvPr id="83" name="Google Shape;83;p16"/>
          <p:cNvSpPr/>
          <p:nvPr/>
        </p:nvSpPr>
        <p:spPr>
          <a:xfrm>
            <a:off x="6720450" y="689700"/>
            <a:ext cx="2300700" cy="2200645"/>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18074" lvl="0" algn="l" rtl="0">
              <a:lnSpc>
                <a:spcPct val="115000"/>
              </a:lnSpc>
              <a:spcBef>
                <a:spcPts val="0"/>
              </a:spcBef>
              <a:spcAft>
                <a:spcPts val="0"/>
              </a:spcAft>
              <a:buClr>
                <a:schemeClr val="lt1"/>
              </a:buClr>
              <a:buSzPts val="1200"/>
            </a:pPr>
            <a:r>
              <a:rPr lang="en-GB" sz="1600" b="1" dirty="0">
                <a:solidFill>
                  <a:schemeClr val="lt1"/>
                </a:solidFill>
              </a:rPr>
              <a:t>Find out more</a:t>
            </a:r>
          </a:p>
          <a:p>
            <a:pPr marL="18074" lvl="0" algn="l" rtl="0">
              <a:lnSpc>
                <a:spcPct val="115000"/>
              </a:lnSpc>
              <a:spcBef>
                <a:spcPts val="0"/>
              </a:spcBef>
              <a:spcAft>
                <a:spcPts val="0"/>
              </a:spcAft>
              <a:buClr>
                <a:schemeClr val="lt1"/>
              </a:buClr>
              <a:buSzPts val="1200"/>
            </a:pPr>
            <a:endParaRPr lang="en-GB" sz="1200" b="1" dirty="0">
              <a:solidFill>
                <a:schemeClr val="lt1"/>
              </a:solidFill>
            </a:endParaRPr>
          </a:p>
          <a:p>
            <a:pPr marL="18074" lvl="0" algn="l" rtl="0">
              <a:lnSpc>
                <a:spcPct val="115000"/>
              </a:lnSpc>
              <a:spcBef>
                <a:spcPts val="0"/>
              </a:spcBef>
              <a:spcAft>
                <a:spcPts val="0"/>
              </a:spcAft>
              <a:buClr>
                <a:schemeClr val="lt1"/>
              </a:buClr>
              <a:buSzPts val="1200"/>
            </a:pPr>
            <a:r>
              <a:rPr lang="en-GB" sz="1200" dirty="0">
                <a:solidFill>
                  <a:schemeClr val="lt1"/>
                </a:solidFill>
              </a:rPr>
              <a:t>A Q&amp;A document and </a:t>
            </a:r>
            <a:r>
              <a:rPr lang="en-GB" sz="1200" dirty="0" err="1">
                <a:solidFill>
                  <a:schemeClr val="lt1"/>
                </a:solidFill>
              </a:rPr>
              <a:t>OMiC</a:t>
            </a:r>
            <a:r>
              <a:rPr lang="en-GB" sz="1200" dirty="0">
                <a:solidFill>
                  <a:schemeClr val="lt1"/>
                </a:solidFill>
              </a:rPr>
              <a:t> Case Allocation Quick Guide are both available on the </a:t>
            </a:r>
            <a:r>
              <a:rPr lang="en-GB" sz="1200" dirty="0">
                <a:solidFill>
                  <a:schemeClr val="bg1"/>
                </a:solidFill>
                <a:hlinkClick r:id="rId3">
                  <a:extLst>
                    <a:ext uri="{A12FA001-AC4F-418D-AE19-62706E023703}">
                      <ahyp:hlinkClr xmlns:ahyp="http://schemas.microsoft.com/office/drawing/2018/hyperlinkcolor" val="tx"/>
                    </a:ext>
                  </a:extLst>
                </a:hlinkClick>
              </a:rPr>
              <a:t>Probation Hub</a:t>
            </a:r>
            <a:endParaRPr lang="en-GB" sz="1200" dirty="0">
              <a:solidFill>
                <a:schemeClr val="bg1"/>
              </a:solidFill>
            </a:endParaRPr>
          </a:p>
        </p:txBody>
      </p:sp>
      <p:sp>
        <p:nvSpPr>
          <p:cNvPr id="10" name="Google Shape;130;p21">
            <a:extLst>
              <a:ext uri="{FF2B5EF4-FFF2-40B4-BE49-F238E27FC236}">
                <a16:creationId xmlns:a16="http://schemas.microsoft.com/office/drawing/2014/main" id="{8619DD27-251E-4950-912B-76ED1BA18C4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GB"/>
              <a:t>5</a:t>
            </a:fld>
            <a:endParaRPr dirty="0"/>
          </a:p>
        </p:txBody>
      </p:sp>
      <p:pic>
        <p:nvPicPr>
          <p:cNvPr id="5" name="Picture 4" descr="Text&#10;&#10;Description automatically generated with medium confidence">
            <a:extLst>
              <a:ext uri="{FF2B5EF4-FFF2-40B4-BE49-F238E27FC236}">
                <a16:creationId xmlns:a16="http://schemas.microsoft.com/office/drawing/2014/main" id="{477C62AD-0ADE-4642-8437-273059BE8E49}"/>
              </a:ext>
            </a:extLst>
          </p:cNvPr>
          <p:cNvPicPr>
            <a:picLocks noChangeAspect="1"/>
          </p:cNvPicPr>
          <p:nvPr/>
        </p:nvPicPr>
        <p:blipFill rotWithShape="1">
          <a:blip r:embed="rId4"/>
          <a:srcRect l="13855" t="16671" r="21353" b="18913"/>
          <a:stretch/>
        </p:blipFill>
        <p:spPr>
          <a:xfrm>
            <a:off x="6720450" y="2967007"/>
            <a:ext cx="2300106" cy="1524456"/>
          </a:xfrm>
          <a:prstGeom prst="rect">
            <a:avLst/>
          </a:prstGeom>
        </p:spPr>
      </p:pic>
    </p:spTree>
    <p:extLst>
      <p:ext uri="{BB962C8B-B14F-4D97-AF65-F5344CB8AC3E}">
        <p14:creationId xmlns:p14="http://schemas.microsoft.com/office/powerpoint/2010/main" val="279928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8" y="163192"/>
            <a:ext cx="8480063" cy="545049"/>
          </a:xfrm>
        </p:spPr>
        <p:txBody>
          <a:bodyPr>
            <a:noAutofit/>
          </a:bodyPr>
          <a:lstStyle/>
          <a:p>
            <a:r>
              <a:rPr lang="en-GB" sz="2400" b="1" dirty="0">
                <a:solidFill>
                  <a:srgbClr val="7030A0"/>
                </a:solidFill>
              </a:rPr>
              <a:t>Case administrative support for SPOs (CASPOs)</a:t>
            </a: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1968" y="1329852"/>
            <a:ext cx="6223001" cy="3263504"/>
          </a:xfrm>
        </p:spPr>
        <p:txBody>
          <a:bodyPr>
            <a:normAutofit fontScale="92500" lnSpcReduction="10000"/>
          </a:bodyPr>
          <a:lstStyle/>
          <a:p>
            <a:pPr marL="0" indent="0"/>
            <a:r>
              <a:rPr lang="en-GB" sz="1350" dirty="0">
                <a:solidFill>
                  <a:schemeClr val="tx1"/>
                </a:solidFill>
              </a:rPr>
              <a:t>As a result of the Managerial Role Review (MRR) target staffing has now been amended to allow case administrative resource to be recruited and allocated to SPOs in sentence management and court on a ratio of 1:5.</a:t>
            </a:r>
          </a:p>
          <a:p>
            <a:pPr marL="0" indent="0"/>
            <a:endParaRPr lang="en-GB" sz="1350" dirty="0">
              <a:solidFill>
                <a:schemeClr val="tx1"/>
              </a:solidFill>
            </a:endParaRPr>
          </a:p>
          <a:p>
            <a:pPr marL="0" indent="0"/>
            <a:r>
              <a:rPr lang="en-GB" sz="1350" dirty="0">
                <a:solidFill>
                  <a:schemeClr val="tx1"/>
                </a:solidFill>
              </a:rPr>
              <a:t>Target staffing for SAO has also been reflected to support this change</a:t>
            </a:r>
          </a:p>
          <a:p>
            <a:pPr marL="0" indent="0"/>
            <a:r>
              <a:rPr lang="en-GB" sz="1350" dirty="0">
                <a:solidFill>
                  <a:schemeClr val="tx1"/>
                </a:solidFill>
              </a:rPr>
              <a:t>PDUs can structure this how they wish – </a:t>
            </a:r>
            <a:r>
              <a:rPr lang="en-GB" sz="1350" dirty="0" err="1">
                <a:solidFill>
                  <a:schemeClr val="tx1"/>
                </a:solidFill>
              </a:rPr>
              <a:t>eg</a:t>
            </a:r>
            <a:r>
              <a:rPr lang="en-GB" sz="1350" dirty="0">
                <a:solidFill>
                  <a:schemeClr val="tx1"/>
                </a:solidFill>
              </a:rPr>
              <a:t>: CA supporting 5 SPOs or CA supporting 4 Probation Practitioners and 1 SPO.</a:t>
            </a:r>
          </a:p>
          <a:p>
            <a:pPr marL="0" indent="0"/>
            <a:endParaRPr lang="en-GB" sz="1350" dirty="0">
              <a:solidFill>
                <a:schemeClr val="tx1"/>
              </a:solidFill>
              <a:latin typeface="Arial" panose="020B0604020202020204" pitchFamily="34" charset="0"/>
              <a:cs typeface="Arial" panose="020B0604020202020204" pitchFamily="34" charset="0"/>
            </a:endParaRPr>
          </a:p>
          <a:p>
            <a:pPr marL="0" indent="0"/>
            <a:r>
              <a:rPr lang="en-GB" sz="1350" dirty="0">
                <a:solidFill>
                  <a:schemeClr val="tx1"/>
                </a:solidFill>
              </a:rPr>
              <a:t>The role is Case Administrator job description so tasks are related to the management of cases and the team’s performance.</a:t>
            </a:r>
          </a:p>
          <a:p>
            <a:pPr marL="0" indent="0"/>
            <a:endParaRPr lang="en-GB" sz="1350" dirty="0">
              <a:solidFill>
                <a:schemeClr val="tx1"/>
              </a:solidFill>
            </a:endParaRPr>
          </a:p>
          <a:p>
            <a:pPr marL="0" indent="0"/>
            <a:r>
              <a:rPr lang="en-GB" sz="1350" dirty="0">
                <a:solidFill>
                  <a:schemeClr val="tx1"/>
                </a:solidFill>
              </a:rPr>
              <a:t>Transactional and HR related tasks will continue to be delivered via the Management Co-ordination Hubs.</a:t>
            </a:r>
          </a:p>
          <a:p>
            <a:pPr marL="0" indent="0"/>
            <a:endParaRPr lang="en-GB" sz="1350" dirty="0">
              <a:solidFill>
                <a:schemeClr val="tx1"/>
              </a:solidFill>
            </a:endParaRPr>
          </a:p>
          <a:p>
            <a:pPr marL="0" indent="0"/>
            <a:r>
              <a:rPr lang="en-GB" sz="1350" dirty="0">
                <a:solidFill>
                  <a:schemeClr val="tx1"/>
                </a:solidFill>
              </a:rPr>
              <a:t>We have provided some examples here of how the resource could be used for </a:t>
            </a:r>
            <a:r>
              <a:rPr lang="en-GB" sz="1350" dirty="0">
                <a:solidFill>
                  <a:srgbClr val="5499DB"/>
                </a:solidFill>
                <a:hlinkClick r:id="rId2"/>
              </a:rPr>
              <a:t>sentence management </a:t>
            </a:r>
            <a:r>
              <a:rPr lang="en-GB" sz="1350" dirty="0">
                <a:solidFill>
                  <a:schemeClr val="tx1"/>
                </a:solidFill>
              </a:rPr>
              <a:t>and for</a:t>
            </a:r>
            <a:r>
              <a:rPr lang="en-GB" sz="1350" dirty="0">
                <a:solidFill>
                  <a:srgbClr val="5499DB"/>
                </a:solidFill>
              </a:rPr>
              <a:t> </a:t>
            </a:r>
            <a:r>
              <a:rPr lang="en-GB" sz="1350" dirty="0">
                <a:solidFill>
                  <a:srgbClr val="5499DB"/>
                </a:solidFill>
                <a:hlinkClick r:id="rId3"/>
              </a:rPr>
              <a:t>courts</a:t>
            </a:r>
            <a:r>
              <a:rPr lang="en-GB" sz="1350" dirty="0">
                <a:solidFill>
                  <a:schemeClr val="tx1"/>
                </a:solidFill>
              </a:rPr>
              <a:t>.</a:t>
            </a:r>
          </a:p>
          <a:p>
            <a:endParaRPr lang="en-GB" sz="135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4303657-3ECD-43CA-9670-5024E3A60232}"/>
              </a:ext>
            </a:extLst>
          </p:cNvPr>
          <p:cNvSpPr/>
          <p:nvPr/>
        </p:nvSpPr>
        <p:spPr>
          <a:xfrm>
            <a:off x="331969" y="708241"/>
            <a:ext cx="6142404" cy="5450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rgbClr val="7030A0"/>
                </a:solidFill>
                <a:latin typeface="+mj-lt"/>
              </a:rPr>
              <a:t>Case administrative resource can now be allocated to Senior Probation Officers</a:t>
            </a:r>
            <a:endParaRPr lang="en-GB" sz="1500" b="1" dirty="0">
              <a:solidFill>
                <a:srgbClr val="7030A0"/>
              </a:solidFill>
              <a:latin typeface="+mj-lt"/>
            </a:endParaRPr>
          </a:p>
        </p:txBody>
      </p:sp>
      <p:sp>
        <p:nvSpPr>
          <p:cNvPr id="6" name="Google Shape;83;p16">
            <a:extLst>
              <a:ext uri="{FF2B5EF4-FFF2-40B4-BE49-F238E27FC236}">
                <a16:creationId xmlns:a16="http://schemas.microsoft.com/office/drawing/2014/main" id="{2F51F519-6F05-444D-8F55-DF2E6A7C8AFC}"/>
              </a:ext>
            </a:extLst>
          </p:cNvPr>
          <p:cNvSpPr/>
          <p:nvPr/>
        </p:nvSpPr>
        <p:spPr>
          <a:xfrm>
            <a:off x="6749879" y="708241"/>
            <a:ext cx="2300700" cy="2200645"/>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GB" sz="1800" b="1" dirty="0">
                <a:solidFill>
                  <a:schemeClr val="bg1"/>
                </a:solidFill>
                <a:latin typeface="+mj-lt"/>
              </a:rPr>
              <a:t>Get in touch</a:t>
            </a:r>
          </a:p>
          <a:p>
            <a:endParaRPr lang="en-GB" sz="800" dirty="0">
              <a:solidFill>
                <a:schemeClr val="bg1"/>
              </a:solidFill>
              <a:latin typeface="+mj-lt"/>
            </a:endParaRPr>
          </a:p>
          <a:p>
            <a:r>
              <a:rPr lang="en-GB" sz="1200" dirty="0">
                <a:solidFill>
                  <a:schemeClr val="bg1"/>
                </a:solidFill>
                <a:latin typeface="+mj-lt"/>
              </a:rPr>
              <a:t>If you would like more information or support from the Review Team in the Probation Workforce Programme then please contact </a:t>
            </a:r>
            <a:r>
              <a:rPr lang="en-GB" sz="1200" dirty="0">
                <a:solidFill>
                  <a:schemeClr val="bg1"/>
                </a:solidFill>
                <a:latin typeface="+mj-lt"/>
                <a:hlinkClick r:id="rId4">
                  <a:extLst>
                    <a:ext uri="{A12FA001-AC4F-418D-AE19-62706E023703}">
                      <ahyp:hlinkClr xmlns:ahyp="http://schemas.microsoft.com/office/drawing/2018/hyperlinkcolor" val="tx"/>
                    </a:ext>
                  </a:extLst>
                </a:hlinkClick>
              </a:rPr>
              <a:t>laura.donnelly@justice.gov.uk</a:t>
            </a:r>
            <a:endParaRPr lang="en-GB" sz="1200" dirty="0">
              <a:solidFill>
                <a:schemeClr val="bg1"/>
              </a:solidFill>
              <a:latin typeface="+mj-lt"/>
            </a:endParaRPr>
          </a:p>
        </p:txBody>
      </p:sp>
      <p:cxnSp>
        <p:nvCxnSpPr>
          <p:cNvPr id="8" name="Google Shape;82;p16">
            <a:extLst>
              <a:ext uri="{FF2B5EF4-FFF2-40B4-BE49-F238E27FC236}">
                <a16:creationId xmlns:a16="http://schemas.microsoft.com/office/drawing/2014/main" id="{0B868DDC-6E80-41C4-A8F0-D579DEBAB62E}"/>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331101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8" y="163192"/>
            <a:ext cx="8480063" cy="646105"/>
          </a:xfrm>
        </p:spPr>
        <p:txBody>
          <a:bodyPr>
            <a:noAutofit/>
          </a:bodyPr>
          <a:lstStyle/>
          <a:p>
            <a:r>
              <a:rPr lang="en-GB" sz="1600" b="1" dirty="0">
                <a:solidFill>
                  <a:srgbClr val="5C3183"/>
                </a:solidFill>
                <a:effectLst/>
                <a:latin typeface="Arial" panose="020B0604020202020204" pitchFamily="34" charset="0"/>
                <a:ea typeface="Times New Roman" panose="02020603050405020304" pitchFamily="18" charset="0"/>
              </a:rPr>
              <a:t>Changes to </a:t>
            </a:r>
            <a:r>
              <a:rPr lang="en-GB" sz="1600" b="1" dirty="0">
                <a:solidFill>
                  <a:srgbClr val="5C3183"/>
                </a:solidFill>
                <a:latin typeface="Arial" panose="020B0604020202020204" pitchFamily="34" charset="0"/>
                <a:ea typeface="Times New Roman" panose="02020603050405020304" pitchFamily="18" charset="0"/>
              </a:rPr>
              <a:t>p</a:t>
            </a:r>
            <a:r>
              <a:rPr lang="en-GB" sz="1600" b="1" dirty="0">
                <a:solidFill>
                  <a:srgbClr val="5C3183"/>
                </a:solidFill>
                <a:effectLst/>
                <a:latin typeface="Arial" panose="020B0604020202020204" pitchFamily="34" charset="0"/>
                <a:ea typeface="Times New Roman" panose="02020603050405020304" pitchFamily="18" charset="0"/>
              </a:rPr>
              <a:t>arole and recall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eport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ecommendations to the Parole Board – Single Secretary of State View </a:t>
            </a:r>
            <a:br>
              <a:rPr lang="en-GB" sz="1800" dirty="0">
                <a:effectLst/>
                <a:latin typeface="Times New Roman" panose="02020603050405020304" pitchFamily="18" charset="0"/>
                <a:ea typeface="Times New Roman" panose="02020603050405020304" pitchFamily="18" charset="0"/>
              </a:rPr>
            </a:br>
            <a:endParaRPr lang="en-GB" sz="2400" b="1" dirty="0">
              <a:solidFill>
                <a:srgbClr val="7030A0"/>
              </a:solidFill>
            </a:endParaRP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1968" y="809297"/>
            <a:ext cx="6223001" cy="3784059"/>
          </a:xfrm>
        </p:spPr>
        <p:txBody>
          <a:bodyPr>
            <a:normAutofit fontScale="85000" lnSpcReduction="20000"/>
          </a:bodyPr>
          <a:lstStyle/>
          <a:p>
            <a:pPr marL="0" indent="0" fontAlgn="base"/>
            <a:r>
              <a:rPr lang="en-GB" sz="1800" dirty="0">
                <a:solidFill>
                  <a:schemeClr val="tx1"/>
                </a:solidFill>
                <a:effectLst/>
                <a:latin typeface="Arial" panose="020B0604020202020204" pitchFamily="34" charset="0"/>
                <a:ea typeface="Times New Roman" panose="02020603050405020304" pitchFamily="18" charset="0"/>
              </a:rPr>
              <a:t>On 21</a:t>
            </a:r>
            <a:r>
              <a:rPr lang="en-GB" sz="1800" baseline="30000" dirty="0">
                <a:solidFill>
                  <a:schemeClr val="tx1"/>
                </a:solidFill>
                <a:effectLst/>
                <a:latin typeface="Arial" panose="020B0604020202020204" pitchFamily="34" charset="0"/>
                <a:ea typeface="Times New Roman" panose="02020603050405020304" pitchFamily="18" charset="0"/>
              </a:rPr>
              <a:t> </a:t>
            </a:r>
            <a:r>
              <a:rPr lang="en-GB" sz="1800" dirty="0">
                <a:solidFill>
                  <a:schemeClr val="tx1"/>
                </a:solidFill>
                <a:effectLst/>
                <a:latin typeface="Arial" panose="020B0604020202020204" pitchFamily="34" charset="0"/>
                <a:ea typeface="Times New Roman" panose="02020603050405020304" pitchFamily="18" charset="0"/>
              </a:rPr>
              <a:t>July 2022 the introduction of the Single Secretary of State View will come into force. As a result, reports submitted on or after 14 July 2022 to the Public Protection Casework Section (PPCS) must no longer contain the report author’s view or recommendation about the prisoner’s suitability for release or open conditions. </a:t>
            </a:r>
          </a:p>
          <a:p>
            <a:pPr marL="0" indent="0" fontAlgn="base"/>
            <a:endParaRPr lang="en-GB" dirty="0">
              <a:solidFill>
                <a:schemeClr val="tx1"/>
              </a:solidFill>
              <a:latin typeface="Arial" panose="020B0604020202020204" pitchFamily="34"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HMPPS must still provide a factual analysis of available evidence and an assessment of risk based on professional judgment.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We cannot delay making these changes as legislation states that any parole or recall reports referred to the Parole Board from 21 July 2022 must not include a recommendation on release or open conditions.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Until 14 July, all staff will still need to submit recommendations in their reports, including views on suitability for moves to open where relevant.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endParaRPr lang="en-GB" sz="1350" dirty="0">
              <a:latin typeface="Arial" panose="020B0604020202020204" pitchFamily="34" charset="0"/>
              <a:cs typeface="Arial" panose="020B0604020202020204" pitchFamily="34" charset="0"/>
            </a:endParaRPr>
          </a:p>
        </p:txBody>
      </p:sp>
      <p:sp>
        <p:nvSpPr>
          <p:cNvPr id="6" name="Google Shape;83;p16">
            <a:extLst>
              <a:ext uri="{FF2B5EF4-FFF2-40B4-BE49-F238E27FC236}">
                <a16:creationId xmlns:a16="http://schemas.microsoft.com/office/drawing/2014/main" id="{2F51F519-6F05-444D-8F55-DF2E6A7C8AFC}"/>
              </a:ext>
            </a:extLst>
          </p:cNvPr>
          <p:cNvSpPr/>
          <p:nvPr/>
        </p:nvSpPr>
        <p:spPr>
          <a:xfrm>
            <a:off x="6749879" y="708241"/>
            <a:ext cx="2300700" cy="3829200"/>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r>
              <a:rPr lang="en-GB" sz="1000" b="1" dirty="0">
                <a:solidFill>
                  <a:schemeClr val="bg1"/>
                </a:solidFill>
                <a:latin typeface="+mj-lt"/>
              </a:rPr>
              <a:t>More information</a:t>
            </a:r>
          </a:p>
          <a:p>
            <a:endParaRPr lang="en-GB" sz="1000" b="1" dirty="0">
              <a:solidFill>
                <a:schemeClr val="bg1"/>
              </a:solidFill>
              <a:latin typeface="+mj-lt"/>
            </a:endParaRPr>
          </a:p>
          <a:p>
            <a:pPr marL="179388" lvl="0" indent="-179388" fontAlgn="base">
              <a:buClr>
                <a:schemeClr val="bg1"/>
              </a:buClr>
              <a:buSzPts val="1000"/>
              <a:buFont typeface="Arial" panose="020B0604020202020204" pitchFamily="34" charset="0"/>
              <a:buChar char="•"/>
              <a:tabLst>
                <a:tab pos="450215" algn="l"/>
              </a:tabLst>
            </a:pPr>
            <a:r>
              <a:rPr lang="en-GB" sz="1000" dirty="0">
                <a:solidFill>
                  <a:schemeClr val="bg1"/>
                </a:solidFill>
                <a:effectLst/>
                <a:latin typeface="Arial" panose="020B0604020202020204" pitchFamily="34" charset="0"/>
                <a:ea typeface="Times New Roman" panose="02020603050405020304" pitchFamily="18" charset="0"/>
              </a:rPr>
              <a:t>Amended versions of the PAROM will be available on </a:t>
            </a:r>
            <a:r>
              <a:rPr lang="en-GB" sz="1000" dirty="0" err="1">
                <a:solidFill>
                  <a:schemeClr val="bg1"/>
                </a:solidFill>
                <a:effectLst/>
                <a:latin typeface="Arial" panose="020B0604020202020204" pitchFamily="34" charset="0"/>
                <a:ea typeface="Times New Roman" panose="02020603050405020304" pitchFamily="18" charset="0"/>
              </a:rPr>
              <a:t>nDelius</a:t>
            </a:r>
            <a:r>
              <a:rPr lang="en-GB" sz="1000" dirty="0">
                <a:solidFill>
                  <a:schemeClr val="bg1"/>
                </a:solidFill>
                <a:effectLst/>
                <a:latin typeface="Arial" panose="020B0604020202020204" pitchFamily="34" charset="0"/>
                <a:ea typeface="Times New Roman" panose="02020603050405020304" pitchFamily="18" charset="0"/>
              </a:rPr>
              <a:t> on Friday 8 July. Any reports due for submission to PPCS on or after 14 July 2022 must be completed on these new templates. </a:t>
            </a:r>
            <a:endParaRPr lang="en-GB" sz="1000" dirty="0">
              <a:solidFill>
                <a:schemeClr val="bg1"/>
              </a:solidFill>
              <a:effectLst/>
              <a:latin typeface="Times New Roman" panose="02020603050405020304" pitchFamily="18" charset="0"/>
              <a:ea typeface="Times New Roman" panose="02020603050405020304" pitchFamily="18" charset="0"/>
            </a:endParaRPr>
          </a:p>
          <a:p>
            <a:pPr fontAlgn="base">
              <a:buClr>
                <a:schemeClr val="bg1"/>
              </a:buClr>
              <a:tabLst>
                <a:tab pos="450215" algn="l"/>
              </a:tabLst>
            </a:pPr>
            <a:endParaRPr lang="en-GB" sz="1000" dirty="0">
              <a:solidFill>
                <a:schemeClr val="bg1"/>
              </a:solidFill>
              <a:effectLst/>
              <a:latin typeface="Times New Roman" panose="02020603050405020304" pitchFamily="18" charset="0"/>
              <a:ea typeface="Times New Roman" panose="02020603050405020304" pitchFamily="18" charset="0"/>
            </a:endParaRPr>
          </a:p>
          <a:p>
            <a:pPr marL="179388" lvl="0" indent="-179388" fontAlgn="base">
              <a:buClr>
                <a:schemeClr val="bg1"/>
              </a:buClr>
              <a:buSzPts val="1000"/>
              <a:buFont typeface="Arial" panose="020B0604020202020204" pitchFamily="34" charset="0"/>
              <a:buChar char="•"/>
              <a:tabLst>
                <a:tab pos="450215" algn="l"/>
              </a:tabLst>
            </a:pPr>
            <a:r>
              <a:rPr lang="en-GB" sz="1000" dirty="0">
                <a:solidFill>
                  <a:schemeClr val="bg1"/>
                </a:solidFill>
                <a:effectLst/>
                <a:latin typeface="Arial" panose="020B0604020202020204" pitchFamily="34" charset="0"/>
                <a:ea typeface="Times New Roman" panose="02020603050405020304" pitchFamily="18" charset="0"/>
              </a:rPr>
              <a:t>Amended versions of the Part B/C recall report templates will be available on </a:t>
            </a:r>
            <a:r>
              <a:rPr lang="en-GB" sz="1000" dirty="0" err="1">
                <a:solidFill>
                  <a:schemeClr val="bg1"/>
                </a:solidFill>
                <a:effectLst/>
                <a:latin typeface="Arial" panose="020B0604020202020204" pitchFamily="34" charset="0"/>
                <a:ea typeface="Times New Roman" panose="02020603050405020304" pitchFamily="18" charset="0"/>
              </a:rPr>
              <a:t>nDelius</a:t>
            </a:r>
            <a:r>
              <a:rPr lang="en-GB" sz="1000" dirty="0">
                <a:solidFill>
                  <a:schemeClr val="bg1"/>
                </a:solidFill>
                <a:effectLst/>
                <a:latin typeface="Arial" panose="020B0604020202020204" pitchFamily="34" charset="0"/>
                <a:ea typeface="Times New Roman" panose="02020603050405020304" pitchFamily="18" charset="0"/>
              </a:rPr>
              <a:t> on Wednesday 13 July. Any reports due for submission to PPCS on or after 14 July 2022 must be completed on these new templates.    </a:t>
            </a:r>
            <a:endParaRPr lang="en-GB" sz="1000" dirty="0">
              <a:solidFill>
                <a:schemeClr val="bg1"/>
              </a:solidFill>
              <a:effectLst/>
              <a:latin typeface="Times New Roman" panose="02020603050405020304" pitchFamily="18" charset="0"/>
              <a:ea typeface="Times New Roman" panose="02020603050405020304" pitchFamily="18" charset="0"/>
            </a:endParaRPr>
          </a:p>
          <a:p>
            <a:pPr fontAlgn="base">
              <a:buClr>
                <a:schemeClr val="bg1"/>
              </a:buClr>
              <a:tabLst>
                <a:tab pos="450215" algn="l"/>
              </a:tabLst>
            </a:pPr>
            <a:r>
              <a:rPr lang="en-GB" sz="1000" dirty="0">
                <a:solidFill>
                  <a:schemeClr val="bg1"/>
                </a:solidFill>
                <a:effectLst/>
                <a:latin typeface="Arial" panose="020B0604020202020204" pitchFamily="34" charset="0"/>
                <a:ea typeface="Times New Roman" panose="02020603050405020304" pitchFamily="18" charset="0"/>
              </a:rPr>
              <a:t> </a:t>
            </a:r>
            <a:endParaRPr lang="en-GB" sz="1000" dirty="0">
              <a:solidFill>
                <a:schemeClr val="bg1"/>
              </a:solidFill>
              <a:effectLst/>
              <a:latin typeface="Times New Roman" panose="02020603050405020304" pitchFamily="18" charset="0"/>
              <a:ea typeface="Times New Roman" panose="02020603050405020304" pitchFamily="18" charset="0"/>
            </a:endParaRPr>
          </a:p>
          <a:p>
            <a:pPr marL="179388" lvl="0" indent="-179388" fontAlgn="base">
              <a:buClr>
                <a:schemeClr val="bg1"/>
              </a:buClr>
              <a:buSzPts val="1000"/>
              <a:buFont typeface="Arial" panose="020B0604020202020204" pitchFamily="34" charset="0"/>
              <a:buChar char="•"/>
              <a:tabLst>
                <a:tab pos="450215" algn="l"/>
              </a:tabLst>
            </a:pPr>
            <a:r>
              <a:rPr lang="en-GB" sz="1000" dirty="0">
                <a:solidFill>
                  <a:schemeClr val="bg1"/>
                </a:solidFill>
                <a:effectLst/>
                <a:latin typeface="Arial" panose="020B0604020202020204" pitchFamily="34" charset="0"/>
                <a:ea typeface="Times New Roman" panose="02020603050405020304" pitchFamily="18" charset="0"/>
              </a:rPr>
              <a:t>Amended versions of the Psychology reports will be shared with psychologists in due course. </a:t>
            </a:r>
            <a:r>
              <a:rPr lang="en-GB"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endParaRPr lang="en-GB" sz="1000" dirty="0">
              <a:solidFill>
                <a:schemeClr val="bg1"/>
              </a:solidFill>
              <a:latin typeface="+mj-lt"/>
            </a:endParaRPr>
          </a:p>
        </p:txBody>
      </p:sp>
      <p:cxnSp>
        <p:nvCxnSpPr>
          <p:cNvPr id="8" name="Google Shape;82;p16">
            <a:extLst>
              <a:ext uri="{FF2B5EF4-FFF2-40B4-BE49-F238E27FC236}">
                <a16:creationId xmlns:a16="http://schemas.microsoft.com/office/drawing/2014/main" id="{0B868DDC-6E80-41C4-A8F0-D579DEBAB62E}"/>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150386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8" y="163192"/>
            <a:ext cx="8480063" cy="646105"/>
          </a:xfrm>
        </p:spPr>
        <p:txBody>
          <a:bodyPr>
            <a:noAutofit/>
          </a:bodyPr>
          <a:lstStyle/>
          <a:p>
            <a:r>
              <a:rPr lang="en-GB" sz="1600" b="1" dirty="0">
                <a:solidFill>
                  <a:srgbClr val="5C3183"/>
                </a:solidFill>
                <a:effectLst/>
                <a:latin typeface="Arial" panose="020B0604020202020204" pitchFamily="34" charset="0"/>
                <a:ea typeface="Times New Roman" panose="02020603050405020304" pitchFamily="18" charset="0"/>
              </a:rPr>
              <a:t>Changes to parole and recall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eport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ecommendations to the Parole Board – Single Secretary of State View </a:t>
            </a:r>
            <a:br>
              <a:rPr lang="en-GB" sz="1800" dirty="0">
                <a:effectLst/>
                <a:latin typeface="Times New Roman" panose="02020603050405020304" pitchFamily="18" charset="0"/>
                <a:ea typeface="Times New Roman" panose="02020603050405020304" pitchFamily="18" charset="0"/>
              </a:rPr>
            </a:br>
            <a:endParaRPr lang="en-GB" sz="2400" b="1" dirty="0">
              <a:solidFill>
                <a:srgbClr val="7030A0"/>
              </a:solidFill>
            </a:endParaRP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1968" y="809297"/>
            <a:ext cx="6223001" cy="3784059"/>
          </a:xfrm>
        </p:spPr>
        <p:txBody>
          <a:bodyPr>
            <a:normAutofit fontScale="85000" lnSpcReduction="20000"/>
          </a:bodyPr>
          <a:lstStyle/>
          <a:p>
            <a:pPr marL="0" indent="0" fontAlgn="base"/>
            <a:r>
              <a:rPr lang="en-GB" sz="1900" b="1" dirty="0">
                <a:solidFill>
                  <a:srgbClr val="5C3183"/>
                </a:solidFill>
                <a:effectLst/>
                <a:latin typeface="Arial" panose="020B0604020202020204" pitchFamily="34" charset="0"/>
                <a:ea typeface="Times New Roman" panose="02020603050405020304" pitchFamily="18" charset="0"/>
              </a:rPr>
              <a:t>Changes to the On / Post Tariff PAROM Digital Tool</a:t>
            </a:r>
            <a:r>
              <a:rPr lang="en-GB" sz="1900" dirty="0">
                <a:solidFill>
                  <a:srgbClr val="5C3183"/>
                </a:solidFill>
                <a:effectLst/>
                <a:latin typeface="Arial" panose="020B0604020202020204" pitchFamily="34" charset="0"/>
                <a:ea typeface="Times New Roman" panose="02020603050405020304" pitchFamily="18" charset="0"/>
              </a:rPr>
              <a:t> </a:t>
            </a:r>
            <a:endParaRPr lang="en-GB" sz="1900" dirty="0">
              <a:solidFill>
                <a:srgbClr val="5C3183"/>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To accommodate the changes mentioned above, the existing On/Post Tariff PAROM1 digital form, accessed via a link in </a:t>
            </a:r>
            <a:r>
              <a:rPr lang="en-GB" dirty="0" err="1">
                <a:solidFill>
                  <a:schemeClr val="tx1"/>
                </a:solidFill>
                <a:latin typeface="Arial" panose="020B0604020202020204" pitchFamily="34" charset="0"/>
                <a:ea typeface="Times New Roman" panose="02020603050405020304" pitchFamily="18" charset="0"/>
              </a:rPr>
              <a:t>n</a:t>
            </a:r>
            <a:r>
              <a:rPr lang="en-GB" sz="1800" dirty="0" err="1">
                <a:solidFill>
                  <a:schemeClr val="tx1"/>
                </a:solidFill>
                <a:effectLst/>
                <a:latin typeface="Arial" panose="020B0604020202020204" pitchFamily="34" charset="0"/>
                <a:ea typeface="Times New Roman" panose="02020603050405020304" pitchFamily="18" charset="0"/>
              </a:rPr>
              <a:t>Delius</a:t>
            </a:r>
            <a:r>
              <a:rPr lang="en-GB" sz="1800" dirty="0">
                <a:solidFill>
                  <a:schemeClr val="tx1"/>
                </a:solidFill>
                <a:effectLst/>
                <a:latin typeface="Arial" panose="020B0604020202020204" pitchFamily="34" charset="0"/>
                <a:ea typeface="Times New Roman" panose="02020603050405020304" pitchFamily="18" charset="0"/>
              </a:rPr>
              <a:t>, is being decommissioned and a new set of On/Post Tariff PAROM report templates will be available on 8 July 2022. In addition to the PAROM templates, work is currently underway to ensure that the PAROM PQAF is updated to reflect the new test and the changes regarding recommendations.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fontAlgn="base"/>
            <a:r>
              <a:rPr lang="en-GB" sz="1800" dirty="0">
                <a:solidFill>
                  <a:schemeClr val="tx1"/>
                </a:solidFill>
                <a:effectLst/>
                <a:latin typeface="Arial" panose="020B0604020202020204" pitchFamily="34" charset="0"/>
                <a:ea typeface="Times New Roman" panose="02020603050405020304" pitchFamily="18" charset="0"/>
              </a:rPr>
              <a:t>The On/Post Tariff PAROM report templates now contain a tick box which will require Probation Practitioners to confirm that the new test for open conditions has been considered.  The updated On/Post Tariff PAROM templates also contain a new section for information to be provided on prisoners’ mental health and/or mental capacity.  More information on the mental capacity process is </a:t>
            </a:r>
            <a:r>
              <a:rPr lang="en-GB" sz="1800" u="sng" dirty="0">
                <a:solidFill>
                  <a:srgbClr val="0097A7"/>
                </a:solidFill>
                <a:effectLst/>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available on </a:t>
            </a:r>
            <a:r>
              <a:rPr lang="en-GB" sz="1800" u="sng" dirty="0" err="1">
                <a:solidFill>
                  <a:srgbClr val="49B5C0"/>
                </a:solidFill>
                <a:effectLst/>
                <a:latin typeface="Arial" panose="020B0604020202020204" pitchFamily="34" charset="0"/>
                <a:ea typeface="Times New Roman" panose="02020603050405020304" pitchFamily="18" charset="0"/>
              </a:rPr>
              <a:t>EquiP</a:t>
            </a:r>
            <a:r>
              <a:rPr lang="en-GB" sz="1800" dirty="0" err="1">
                <a:solidFill>
                  <a:schemeClr val="tx1"/>
                </a:solidFill>
                <a:effectLst/>
                <a:latin typeface="Arial" panose="020B0604020202020204" pitchFamily="34" charset="0"/>
                <a:ea typeface="Times New Roman" panose="02020603050405020304" pitchFamily="18" charset="0"/>
              </a:rPr>
              <a:t>.</a:t>
            </a:r>
            <a:r>
              <a:rPr lang="en-GB" sz="1800" dirty="0">
                <a:solidFill>
                  <a:schemeClr val="tx1"/>
                </a:solidFill>
                <a:effectLst/>
                <a:latin typeface="Arial" panose="020B0604020202020204" pitchFamily="34" charset="0"/>
                <a:ea typeface="Times New Roman" panose="02020603050405020304" pitchFamily="18" charset="0"/>
              </a:rPr>
              <a:t> </a:t>
            </a:r>
            <a:endParaRPr lang="en-GB" sz="1800" dirty="0">
              <a:solidFill>
                <a:schemeClr val="tx1"/>
              </a:solidFill>
              <a:effectLst/>
              <a:latin typeface="Times New Roman" panose="02020603050405020304" pitchFamily="18" charset="0"/>
              <a:ea typeface="Times New Roman" panose="02020603050405020304" pitchFamily="18" charset="0"/>
            </a:endParaRPr>
          </a:p>
          <a:p>
            <a:pPr marL="0" indent="0"/>
            <a:endParaRPr lang="en-GB" sz="1350" dirty="0">
              <a:solidFill>
                <a:schemeClr val="tx1"/>
              </a:solidFill>
              <a:latin typeface="Arial" panose="020B0604020202020204" pitchFamily="34" charset="0"/>
              <a:cs typeface="Arial" panose="020B0604020202020204" pitchFamily="34" charset="0"/>
            </a:endParaRPr>
          </a:p>
        </p:txBody>
      </p:sp>
      <p:sp>
        <p:nvSpPr>
          <p:cNvPr id="6" name="Google Shape;83;p16">
            <a:extLst>
              <a:ext uri="{FF2B5EF4-FFF2-40B4-BE49-F238E27FC236}">
                <a16:creationId xmlns:a16="http://schemas.microsoft.com/office/drawing/2014/main" id="{2F51F519-6F05-444D-8F55-DF2E6A7C8AFC}"/>
              </a:ext>
            </a:extLst>
          </p:cNvPr>
          <p:cNvSpPr/>
          <p:nvPr/>
        </p:nvSpPr>
        <p:spPr>
          <a:xfrm>
            <a:off x="6749879" y="708241"/>
            <a:ext cx="2300700" cy="3829200"/>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fontAlgn="base">
              <a:buClr>
                <a:schemeClr val="bg1"/>
              </a:buClr>
            </a:pPr>
            <a:r>
              <a:rPr lang="en-GB" sz="11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The following reports will be affected:</a:t>
            </a:r>
          </a:p>
          <a:p>
            <a:pPr marL="171450" indent="-171450" fontAlgn="base">
              <a:buClr>
                <a:schemeClr val="bg1"/>
              </a:buClr>
              <a:buFont typeface="Arial" panose="020B0604020202020204" pitchFamily="34" charset="0"/>
              <a:buChar char="•"/>
            </a:pPr>
            <a:endPar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endParaRP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PAROM1 parole reports (including Pre-Tariff PAROM1s)  </a:t>
            </a: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PAROM1+ parole addendums (including Pre-Tariff addendums)  </a:t>
            </a: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Part B Post Recall Risk Management Report  </a:t>
            </a: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Part C Ongoing Reviews – Release and Risk Management Report  </a:t>
            </a: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Psychology Risk Assessment  </a:t>
            </a:r>
          </a:p>
          <a:p>
            <a:pPr marL="342900" lvl="0" indent="-342900" fontAlgn="base">
              <a:buClr>
                <a:schemeClr val="bg1"/>
              </a:buClr>
              <a:buSzPts val="1000"/>
              <a:buFont typeface="Arial" panose="020B0604020202020204" pitchFamily="34" charset="0"/>
              <a:buChar char="•"/>
              <a:tabLst>
                <a:tab pos="457200" algn="l"/>
              </a:tabLst>
            </a:pPr>
            <a:r>
              <a:rPr lang="en-GB" sz="1100"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Any reports commissioned on behalf of HMPPS </a:t>
            </a:r>
          </a:p>
        </p:txBody>
      </p:sp>
      <p:cxnSp>
        <p:nvCxnSpPr>
          <p:cNvPr id="8" name="Google Shape;82;p16">
            <a:extLst>
              <a:ext uri="{FF2B5EF4-FFF2-40B4-BE49-F238E27FC236}">
                <a16:creationId xmlns:a16="http://schemas.microsoft.com/office/drawing/2014/main" id="{0B868DDC-6E80-41C4-A8F0-D579DEBAB62E}"/>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255908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A1FF-8F5C-435E-BA73-011F6452608E}"/>
              </a:ext>
            </a:extLst>
          </p:cNvPr>
          <p:cNvSpPr>
            <a:spLocks noGrp="1"/>
          </p:cNvSpPr>
          <p:nvPr>
            <p:ph type="title"/>
          </p:nvPr>
        </p:nvSpPr>
        <p:spPr>
          <a:xfrm>
            <a:off x="331968" y="163192"/>
            <a:ext cx="8480063" cy="646105"/>
          </a:xfrm>
        </p:spPr>
        <p:txBody>
          <a:bodyPr>
            <a:noAutofit/>
          </a:bodyPr>
          <a:lstStyle/>
          <a:p>
            <a:r>
              <a:rPr lang="en-GB" sz="1600" b="1" dirty="0">
                <a:solidFill>
                  <a:srgbClr val="5C3183"/>
                </a:solidFill>
                <a:effectLst/>
                <a:latin typeface="Arial" panose="020B0604020202020204" pitchFamily="34" charset="0"/>
                <a:ea typeface="Times New Roman" panose="02020603050405020304" pitchFamily="18" charset="0"/>
              </a:rPr>
              <a:t>Changes to parole and recall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eport </a:t>
            </a:r>
            <a:r>
              <a:rPr lang="en-GB" sz="1600" b="1" dirty="0">
                <a:solidFill>
                  <a:srgbClr val="5C3183"/>
                </a:solidFill>
                <a:latin typeface="Arial" panose="020B0604020202020204" pitchFamily="34" charset="0"/>
                <a:ea typeface="Times New Roman" panose="02020603050405020304" pitchFamily="18" charset="0"/>
              </a:rPr>
              <a:t>r</a:t>
            </a:r>
            <a:r>
              <a:rPr lang="en-GB" sz="1600" b="1" dirty="0">
                <a:solidFill>
                  <a:srgbClr val="5C3183"/>
                </a:solidFill>
                <a:effectLst/>
                <a:latin typeface="Arial" panose="020B0604020202020204" pitchFamily="34" charset="0"/>
                <a:ea typeface="Times New Roman" panose="02020603050405020304" pitchFamily="18" charset="0"/>
              </a:rPr>
              <a:t>ecommendations to the Parole Board – Single Secretary of State View </a:t>
            </a:r>
            <a:br>
              <a:rPr lang="en-GB" sz="1800" dirty="0">
                <a:effectLst/>
                <a:latin typeface="Times New Roman" panose="02020603050405020304" pitchFamily="18" charset="0"/>
                <a:ea typeface="Times New Roman" panose="02020603050405020304" pitchFamily="18" charset="0"/>
              </a:rPr>
            </a:br>
            <a:endParaRPr lang="en-GB" sz="2400" b="1" dirty="0">
              <a:solidFill>
                <a:srgbClr val="7030A0"/>
              </a:solidFill>
            </a:endParaRPr>
          </a:p>
        </p:txBody>
      </p:sp>
      <p:sp>
        <p:nvSpPr>
          <p:cNvPr id="3" name="Content Placeholder 2">
            <a:extLst>
              <a:ext uri="{FF2B5EF4-FFF2-40B4-BE49-F238E27FC236}">
                <a16:creationId xmlns:a16="http://schemas.microsoft.com/office/drawing/2014/main" id="{8299483F-0CF3-469B-83E6-DDF16C0C339E}"/>
              </a:ext>
            </a:extLst>
          </p:cNvPr>
          <p:cNvSpPr>
            <a:spLocks noGrp="1"/>
          </p:cNvSpPr>
          <p:nvPr>
            <p:ph sz="half" idx="1"/>
          </p:nvPr>
        </p:nvSpPr>
        <p:spPr>
          <a:xfrm>
            <a:off x="331968" y="809297"/>
            <a:ext cx="6223001" cy="3784059"/>
          </a:xfrm>
        </p:spPr>
        <p:txBody>
          <a:bodyPr>
            <a:normAutofit fontScale="62500" lnSpcReduction="20000"/>
          </a:bodyPr>
          <a:lstStyle/>
          <a:p>
            <a:pPr marL="0" indent="0" fontAlgn="base"/>
            <a:r>
              <a:rPr lang="en-GB" sz="2600" b="1" dirty="0">
                <a:solidFill>
                  <a:srgbClr val="5C3183"/>
                </a:solidFill>
                <a:effectLst/>
                <a:latin typeface="+mn-lt"/>
                <a:ea typeface="Times New Roman" panose="02020603050405020304" pitchFamily="18" charset="0"/>
              </a:rPr>
              <a:t>Briefings for staff on the new </a:t>
            </a:r>
            <a:r>
              <a:rPr lang="en-GB" sz="2600" b="1" dirty="0">
                <a:solidFill>
                  <a:srgbClr val="5C3183"/>
                </a:solidFill>
                <a:latin typeface="+mn-lt"/>
                <a:ea typeface="Times New Roman" panose="02020603050405020304" pitchFamily="18" charset="0"/>
              </a:rPr>
              <a:t>r</a:t>
            </a:r>
            <a:r>
              <a:rPr lang="en-GB" sz="2600" b="1" dirty="0">
                <a:solidFill>
                  <a:srgbClr val="5C3183"/>
                </a:solidFill>
                <a:effectLst/>
                <a:latin typeface="+mn-lt"/>
                <a:ea typeface="Times New Roman" panose="02020603050405020304" pitchFamily="18" charset="0"/>
              </a:rPr>
              <a:t>eports </a:t>
            </a:r>
          </a:p>
          <a:p>
            <a:pPr marL="0" indent="0" fontAlgn="base"/>
            <a:r>
              <a:rPr lang="en-GB" sz="1800" dirty="0">
                <a:effectLst/>
                <a:latin typeface="+mn-lt"/>
                <a:ea typeface="Times New Roman" panose="02020603050405020304" pitchFamily="18" charset="0"/>
              </a:rPr>
              <a:t>  </a:t>
            </a:r>
          </a:p>
          <a:p>
            <a:pPr marL="0" indent="0" fontAlgn="base"/>
            <a:r>
              <a:rPr lang="en-GB" sz="1800" dirty="0">
                <a:solidFill>
                  <a:schemeClr val="tx1"/>
                </a:solidFill>
                <a:effectLst/>
                <a:latin typeface="+mn-lt"/>
                <a:ea typeface="Times New Roman" panose="02020603050405020304" pitchFamily="18" charset="0"/>
              </a:rPr>
              <a:t>There will be staff briefings to assist POMs, Probation Practitioners, Heads of OM Delivery, Psychologists and Senior Probation Officers via MS Teams on the following dates:</a:t>
            </a:r>
          </a:p>
          <a:p>
            <a:pPr marL="0" indent="0" fontAlgn="base"/>
            <a:endParaRPr lang="en-GB" dirty="0">
              <a:latin typeface="+mn-lt"/>
              <a:ea typeface="Times New Roman" panose="02020603050405020304" pitchFamily="18" charset="0"/>
              <a:hlinkClick r:id="rId2"/>
            </a:endParaRPr>
          </a:p>
          <a:p>
            <a:pPr marL="0" indent="0" fontAlgn="base"/>
            <a:r>
              <a:rPr lang="en-US" sz="1800" u="sng" dirty="0">
                <a:solidFill>
                  <a:srgbClr val="0070C0"/>
                </a:solidFill>
                <a:effectLst/>
                <a:latin typeface="+mn-lt"/>
                <a:ea typeface="Times New Roman" panose="02020603050405020304" pitchFamily="18" charset="0"/>
                <a:hlinkClick r:id="rId2"/>
              </a:rPr>
              <a:t>Tuesday 12 July 11am - 12.30am</a:t>
            </a:r>
            <a:r>
              <a:rPr lang="en-US" sz="1800" dirty="0">
                <a:solidFill>
                  <a:srgbClr val="0070C0"/>
                </a:solidFill>
                <a:effectLst/>
                <a:latin typeface="+mn-lt"/>
                <a:ea typeface="Times New Roman" panose="02020603050405020304" pitchFamily="18" charset="0"/>
              </a:rPr>
              <a:t> </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070C0"/>
                </a:solidFill>
                <a:effectLst/>
                <a:latin typeface="+mn-lt"/>
                <a:ea typeface="Times New Roman" panose="02020603050405020304" pitchFamily="18" charset="0"/>
                <a:hlinkClick r:id="rId3"/>
              </a:rPr>
              <a:t>Tuesday 12 July 1.30pm - 3pm</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070C0"/>
                </a:solidFill>
                <a:effectLst/>
                <a:latin typeface="+mn-lt"/>
                <a:ea typeface="Times New Roman" panose="02020603050405020304" pitchFamily="18" charset="0"/>
                <a:hlinkClick r:id="rId4"/>
              </a:rPr>
              <a:t>Tuesday 12 July 3pm - 4.30pm</a:t>
            </a:r>
            <a:r>
              <a:rPr lang="en-US" sz="1800" dirty="0">
                <a:solidFill>
                  <a:srgbClr val="0070C0"/>
                </a:solidFill>
                <a:effectLst/>
                <a:latin typeface="+mn-lt"/>
                <a:ea typeface="Times New Roman" panose="02020603050405020304" pitchFamily="18" charset="0"/>
              </a:rPr>
              <a:t> </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070C0"/>
                </a:solidFill>
                <a:effectLst/>
                <a:latin typeface="+mn-lt"/>
                <a:ea typeface="Times New Roman" panose="02020603050405020304" pitchFamily="18" charset="0"/>
                <a:hlinkClick r:id="rId5"/>
              </a:rPr>
              <a:t>Wednesday 13 July 12.30pm - 2pm</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070C0"/>
                </a:solidFill>
                <a:effectLst/>
                <a:latin typeface="+mn-lt"/>
                <a:ea typeface="Times New Roman" panose="02020603050405020304" pitchFamily="18" charset="0"/>
                <a:hlinkClick r:id="rId6"/>
              </a:rPr>
              <a:t>Wednesday 13 July 2.30pm - 4pm</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070C0"/>
                </a:solidFill>
                <a:effectLst/>
                <a:latin typeface="+mn-lt"/>
                <a:ea typeface="Times New Roman" panose="02020603050405020304" pitchFamily="18" charset="0"/>
                <a:hlinkClick r:id="rId7"/>
              </a:rPr>
              <a:t>Thursday 14 July 9.30am - 11am</a:t>
            </a:r>
            <a:r>
              <a:rPr lang="en-US" sz="1800" dirty="0">
                <a:solidFill>
                  <a:srgbClr val="0070C0"/>
                </a:solidFill>
                <a:effectLst/>
                <a:latin typeface="+mn-lt"/>
                <a:ea typeface="Times New Roman" panose="02020603050405020304" pitchFamily="18" charset="0"/>
              </a:rPr>
              <a:t> </a:t>
            </a:r>
            <a:r>
              <a:rPr lang="en-GB" sz="1800" dirty="0">
                <a:solidFill>
                  <a:srgbClr val="0070C0"/>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US" sz="1800" u="sng" dirty="0">
                <a:solidFill>
                  <a:srgbClr val="0563C1"/>
                </a:solidFill>
                <a:effectLst/>
                <a:latin typeface="+mn-lt"/>
                <a:ea typeface="Times New Roman" panose="02020603050405020304" pitchFamily="18" charset="0"/>
                <a:hlinkClick r:id="rId8"/>
              </a:rPr>
              <a:t>Thursday 14 July 11.30am - 1pm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9"/>
              </a:rPr>
              <a:t>Friday 15 July 10am - 11.30am</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0"/>
              </a:rPr>
              <a:t>Friday 15 July 12 noon - 1.30pm</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1"/>
              </a:rPr>
              <a:t>Monday 18 July 10am - 11.30am</a:t>
            </a:r>
            <a:r>
              <a:rPr lang="en-US" sz="1800" dirty="0">
                <a:effectLst/>
                <a:latin typeface="+mn-lt"/>
                <a:ea typeface="Times New Roman" panose="02020603050405020304" pitchFamily="18" charset="0"/>
              </a:rPr>
              <a:t>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2"/>
              </a:rPr>
              <a:t>Monday 18 July 12noon - 1.30pm</a:t>
            </a:r>
            <a:r>
              <a:rPr lang="en-US" sz="1800" dirty="0">
                <a:effectLst/>
                <a:latin typeface="+mn-lt"/>
                <a:ea typeface="Times New Roman" panose="02020603050405020304" pitchFamily="18" charset="0"/>
              </a:rPr>
              <a:t>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3"/>
              </a:rPr>
              <a:t>Tuesday 19 July 9.30am – 11am</a:t>
            </a:r>
            <a:r>
              <a:rPr lang="en-US" sz="1800" dirty="0">
                <a:effectLst/>
                <a:latin typeface="+mn-lt"/>
                <a:ea typeface="Times New Roman" panose="02020603050405020304" pitchFamily="18" charset="0"/>
              </a:rPr>
              <a:t>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4"/>
              </a:rPr>
              <a:t>Tuesday 19 July 11.30am - 1pm</a:t>
            </a:r>
            <a:r>
              <a:rPr lang="en-US" sz="1800" dirty="0">
                <a:effectLst/>
                <a:latin typeface="+mn-lt"/>
                <a:ea typeface="Times New Roman" panose="02020603050405020304" pitchFamily="18" charset="0"/>
              </a:rPr>
              <a:t>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5"/>
              </a:rPr>
              <a:t>Wednesday 20 July 9.30am - 11am</a:t>
            </a:r>
            <a:r>
              <a:rPr lang="en-US" sz="1800" dirty="0">
                <a:effectLst/>
                <a:latin typeface="+mn-lt"/>
                <a:ea typeface="Times New Roman" panose="02020603050405020304" pitchFamily="18" charset="0"/>
              </a:rPr>
              <a:t> </a:t>
            </a:r>
            <a:r>
              <a:rPr lang="en-GB" sz="1800" dirty="0">
                <a:effectLst/>
                <a:latin typeface="+mn-lt"/>
                <a:ea typeface="Times New Roman" panose="02020603050405020304" pitchFamily="18" charset="0"/>
              </a:rPr>
              <a:t> </a:t>
            </a:r>
          </a:p>
          <a:p>
            <a:pPr marL="0" indent="0" fontAlgn="base"/>
            <a:r>
              <a:rPr lang="en-US" sz="1800" u="sng" dirty="0">
                <a:solidFill>
                  <a:srgbClr val="0563C1"/>
                </a:solidFill>
                <a:effectLst/>
                <a:latin typeface="+mn-lt"/>
                <a:ea typeface="Times New Roman" panose="02020603050405020304" pitchFamily="18" charset="0"/>
                <a:hlinkClick r:id="rId16"/>
              </a:rPr>
              <a:t>Thursday 21 July 10am - 11.30am</a:t>
            </a:r>
            <a:r>
              <a:rPr lang="en-GB" sz="1800" dirty="0">
                <a:solidFill>
                  <a:srgbClr val="0563C1"/>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GB" sz="1800" dirty="0">
                <a:solidFill>
                  <a:srgbClr val="0563C1"/>
                </a:solidFill>
                <a:effectLst/>
                <a:latin typeface="+mn-lt"/>
                <a:ea typeface="Times New Roman" panose="02020603050405020304" pitchFamily="18" charset="0"/>
              </a:rPr>
              <a:t> </a:t>
            </a:r>
            <a:endParaRPr lang="en-GB" sz="1800" dirty="0">
              <a:effectLst/>
              <a:latin typeface="+mn-lt"/>
              <a:ea typeface="Times New Roman" panose="02020603050405020304" pitchFamily="18" charset="0"/>
            </a:endParaRPr>
          </a:p>
          <a:p>
            <a:pPr marL="0" indent="0" fontAlgn="base"/>
            <a:r>
              <a:rPr lang="en-GB" sz="1800" dirty="0">
                <a:solidFill>
                  <a:schemeClr val="tx1"/>
                </a:solidFill>
                <a:effectLst/>
                <a:latin typeface="+mn-lt"/>
                <a:ea typeface="Times New Roman" panose="02020603050405020304" pitchFamily="18" charset="0"/>
              </a:rPr>
              <a:t>If you are not able to make any of these sessions, a recording will be made available.</a:t>
            </a:r>
          </a:p>
        </p:txBody>
      </p:sp>
      <p:sp>
        <p:nvSpPr>
          <p:cNvPr id="6" name="Google Shape;83;p16">
            <a:extLst>
              <a:ext uri="{FF2B5EF4-FFF2-40B4-BE49-F238E27FC236}">
                <a16:creationId xmlns:a16="http://schemas.microsoft.com/office/drawing/2014/main" id="{2F51F519-6F05-444D-8F55-DF2E6A7C8AFC}"/>
              </a:ext>
            </a:extLst>
          </p:cNvPr>
          <p:cNvSpPr/>
          <p:nvPr/>
        </p:nvSpPr>
        <p:spPr>
          <a:xfrm>
            <a:off x="6749879" y="708241"/>
            <a:ext cx="2300700" cy="3829200"/>
          </a:xfrm>
          <a:prstGeom prst="roundRect">
            <a:avLst>
              <a:gd name="adj" fmla="val 7477"/>
            </a:avLst>
          </a:prstGeom>
          <a:solidFill>
            <a:srgbClr val="5C318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fontAlgn="base"/>
            <a:r>
              <a:rPr lang="en-US" sz="1200" dirty="0">
                <a:solidFill>
                  <a:schemeClr val="bg1"/>
                </a:solidFill>
                <a:effectLst/>
                <a:latin typeface="Arial" panose="020B0604020202020204" pitchFamily="34" charset="0"/>
                <a:ea typeface="Times New Roman" panose="02020603050405020304" pitchFamily="18" charset="0"/>
              </a:rPr>
              <a:t>After the initial round of sessions further sessions will be held </a:t>
            </a:r>
            <a:r>
              <a:rPr lang="en-US" sz="1200" dirty="0">
                <a:solidFill>
                  <a:schemeClr val="bg1"/>
                </a:solidFill>
                <a:latin typeface="Arial" panose="020B0604020202020204" pitchFamily="34" charset="0"/>
                <a:ea typeface="Times New Roman" panose="02020603050405020304" pitchFamily="18" charset="0"/>
              </a:rPr>
              <a:t>e</a:t>
            </a:r>
            <a:r>
              <a:rPr lang="en-US" sz="1200" dirty="0">
                <a:solidFill>
                  <a:schemeClr val="bg1"/>
                </a:solidFill>
                <a:effectLst/>
                <a:latin typeface="Arial" panose="020B0604020202020204" pitchFamily="34" charset="0"/>
                <a:ea typeface="Times New Roman" panose="02020603050405020304" pitchFamily="18" charset="0"/>
              </a:rPr>
              <a:t>very Tuesday from 26th July from 1-2.30pm</a:t>
            </a:r>
            <a:r>
              <a:rPr lang="en-US" sz="1200" strike="noStrike" dirty="0">
                <a:solidFill>
                  <a:schemeClr val="bg1"/>
                </a:solidFill>
                <a:effectLst/>
                <a:latin typeface="Arial" panose="020B0604020202020204" pitchFamily="34" charset="0"/>
                <a:ea typeface="Times New Roman" panose="02020603050405020304" pitchFamily="18" charset="0"/>
              </a:rPr>
              <a:t> </a:t>
            </a:r>
            <a:r>
              <a:rPr lang="en-GB" sz="1200" dirty="0">
                <a:solidFill>
                  <a:schemeClr val="bg1"/>
                </a:solidFill>
                <a:effectLst/>
                <a:latin typeface="Arial" panose="020B0604020202020204" pitchFamily="34" charset="0"/>
                <a:ea typeface="Times New Roman" panose="02020603050405020304" pitchFamily="18" charset="0"/>
              </a:rPr>
              <a:t>  </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  </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Email </a:t>
            </a:r>
            <a:r>
              <a:rPr lang="en-GB" sz="1200" u="sng" dirty="0">
                <a:solidFill>
                  <a:schemeClr val="bg1"/>
                </a:solidFill>
                <a:effectLst/>
                <a:latin typeface="Arial" panose="020B0604020202020204" pitchFamily="34" charset="0"/>
                <a:ea typeface="Times New Roman" panose="02020603050405020304" pitchFamily="18" charset="0"/>
                <a:hlinkClick r:id="rId17">
                  <a:extLst>
                    <a:ext uri="{A12FA001-AC4F-418D-AE19-62706E023703}">
                      <ahyp:hlinkClr xmlns:ahyp="http://schemas.microsoft.com/office/drawing/2018/hyperlinkcolor" val="tx"/>
                    </a:ext>
                  </a:extLst>
                </a:hlinkClick>
              </a:rPr>
              <a:t>Louise.Holmes4@justice.gov.uk</a:t>
            </a:r>
            <a:r>
              <a:rPr lang="en-GB" sz="1200" dirty="0">
                <a:solidFill>
                  <a:schemeClr val="bg1"/>
                </a:solidFill>
                <a:effectLst/>
                <a:latin typeface="Arial" panose="020B0604020202020204" pitchFamily="34" charset="0"/>
                <a:ea typeface="Times New Roman" panose="02020603050405020304" pitchFamily="18" charset="0"/>
              </a:rPr>
              <a:t> to book </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 </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We strongly encourage all staff who have reports due to be submitted, or those staff due to attend an oral hearing on or immediately following 14 July to attend.</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 </a:t>
            </a:r>
            <a:endParaRPr lang="en-GB" sz="1200" dirty="0">
              <a:solidFill>
                <a:schemeClr val="bg1"/>
              </a:solidFill>
              <a:effectLst/>
              <a:latin typeface="Times New Roman" panose="02020603050405020304" pitchFamily="18" charset="0"/>
              <a:ea typeface="Times New Roman" panose="02020603050405020304" pitchFamily="18" charset="0"/>
            </a:endParaRPr>
          </a:p>
          <a:p>
            <a:pPr fontAlgn="base"/>
            <a:r>
              <a:rPr lang="en-GB" sz="1200" dirty="0">
                <a:solidFill>
                  <a:schemeClr val="bg1"/>
                </a:solidFill>
                <a:effectLst/>
                <a:latin typeface="Arial" panose="020B0604020202020204" pitchFamily="34" charset="0"/>
                <a:ea typeface="Times New Roman" panose="02020603050405020304" pitchFamily="18" charset="0"/>
              </a:rPr>
              <a:t>Full staff guidance will be published shortly. </a:t>
            </a:r>
            <a:endParaRPr lang="en-GB" sz="1200" dirty="0">
              <a:solidFill>
                <a:schemeClr val="bg1"/>
              </a:solidFill>
              <a:effectLst/>
              <a:latin typeface="Times New Roman" panose="02020603050405020304" pitchFamily="18" charset="0"/>
              <a:ea typeface="Times New Roman" panose="02020603050405020304" pitchFamily="18" charset="0"/>
            </a:endParaRPr>
          </a:p>
        </p:txBody>
      </p:sp>
      <p:cxnSp>
        <p:nvCxnSpPr>
          <p:cNvPr id="8" name="Google Shape;82;p16">
            <a:extLst>
              <a:ext uri="{FF2B5EF4-FFF2-40B4-BE49-F238E27FC236}">
                <a16:creationId xmlns:a16="http://schemas.microsoft.com/office/drawing/2014/main" id="{0B868DDC-6E80-41C4-A8F0-D579DEBAB62E}"/>
              </a:ext>
            </a:extLst>
          </p:cNvPr>
          <p:cNvCxnSpPr/>
          <p:nvPr/>
        </p:nvCxnSpPr>
        <p:spPr>
          <a:xfrm>
            <a:off x="6581775" y="752475"/>
            <a:ext cx="0" cy="3829200"/>
          </a:xfrm>
          <a:prstGeom prst="straightConnector1">
            <a:avLst/>
          </a:prstGeom>
          <a:noFill/>
          <a:ln w="9525" cap="flat" cmpd="sng">
            <a:solidFill>
              <a:srgbClr val="73428E"/>
            </a:solidFill>
            <a:prstDash val="solid"/>
            <a:round/>
            <a:headEnd type="none" w="med" len="med"/>
            <a:tailEnd type="none" w="med" len="med"/>
          </a:ln>
        </p:spPr>
      </p:cxnSp>
    </p:spTree>
    <p:extLst>
      <p:ext uri="{BB962C8B-B14F-4D97-AF65-F5344CB8AC3E}">
        <p14:creationId xmlns:p14="http://schemas.microsoft.com/office/powerpoint/2010/main" val="44968341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2029</TotalTime>
  <Words>3196</Words>
  <Application>Microsoft Office PowerPoint</Application>
  <PresentationFormat>On-screen Show (16:9)</PresentationFormat>
  <Paragraphs>309</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Symbol</vt:lpstr>
      <vt:lpstr>Times New Roman</vt:lpstr>
      <vt:lpstr>Simple Light</vt:lpstr>
      <vt:lpstr>Presenter’s notes​</vt:lpstr>
      <vt:lpstr>Region Team Briefing July 2022</vt:lpstr>
      <vt:lpstr>Today’s conversation</vt:lpstr>
      <vt:lpstr>Offender management in custody – decommissioning the Case Allocation System (CAS)</vt:lpstr>
      <vt:lpstr>Offender management in custody – decommissioning the Case Allocation System (CAS) </vt:lpstr>
      <vt:lpstr>Case administrative support for SPOs (CASPOs)</vt:lpstr>
      <vt:lpstr>Changes to parole and recall report recommendations to the Parole Board – Single Secretary of State View  </vt:lpstr>
      <vt:lpstr>Changes to parole and recall report recommendations to the Parole Board – Single Secretary of State View  </vt:lpstr>
      <vt:lpstr>Changes to parole and recall report recommendations to the Parole Board – Single Secretary of State View  </vt:lpstr>
      <vt:lpstr>Community Payback – new induction materials for managers</vt:lpstr>
      <vt:lpstr>Local changes</vt:lpstr>
      <vt:lpstr>Understanding and communicating changes</vt:lpstr>
      <vt:lpstr>Police, Crime, Sentencing and Courts (PCSC) Act – Key Changes</vt:lpstr>
      <vt:lpstr>Police, Crime, Sentencing and Courts (PCSC) Act – Key Changes</vt:lpstr>
      <vt:lpstr>Prioritisation Framework – online event 14 July</vt:lpstr>
      <vt:lpstr>Local reminders</vt:lpstr>
      <vt:lpstr>Refer and Monitor an Intervention Digital Service Round Up</vt:lpstr>
      <vt:lpstr>Refer and Monitor an Intervention Digital Service Round Up</vt:lpstr>
      <vt:lpstr>Refer and Monitor an Intervention Digital Service Round Up</vt:lpstr>
      <vt:lpstr>Refer and Monitor an Intervention Digital Service Round Up</vt:lpstr>
      <vt:lpstr>Refer and Monitor an Intervention Digital Service Round Up</vt:lpstr>
      <vt:lpstr>Local updates</vt:lpstr>
      <vt:lpstr>Local actions</vt:lpstr>
      <vt:lpstr>Team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Presenter’s notes</dc:title>
  <dc:creator>Cullen, Fiona</dc:creator>
  <cp:lastModifiedBy>Lamb, Peter</cp:lastModifiedBy>
  <cp:revision>46</cp:revision>
  <dcterms:modified xsi:type="dcterms:W3CDTF">2022-07-07T11:15:25Z</dcterms:modified>
</cp:coreProperties>
</file>