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56" r:id="rId5"/>
    <p:sldId id="266" r:id="rId6"/>
    <p:sldId id="269" r:id="rId7"/>
    <p:sldId id="270" r:id="rId8"/>
    <p:sldId id="272" r:id="rId9"/>
    <p:sldId id="273" r:id="rId10"/>
    <p:sldId id="274" r:id="rId11"/>
    <p:sldId id="27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EC7E6DE-7922-4506-B9E1-62D4FA4AD6A7}">
          <p14:sldIdLst>
            <p14:sldId id="256"/>
            <p14:sldId id="266"/>
            <p14:sldId id="269"/>
            <p14:sldId id="270"/>
            <p14:sldId id="272"/>
            <p14:sldId id="273"/>
            <p14:sldId id="274"/>
            <p14:sldId id="2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8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DD8DAF-D3B1-46BC-998C-F513C6ABA880}" v="14" dt="2022-07-08T15:10:36.269"/>
    <p1510:client id="{B344EC7F-B970-434E-8F3D-55C86F13BDDF}" v="1157" dt="2022-07-07T17:34:53.4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1188" y="66"/>
      </p:cViewPr>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Laura" userId="4aca51c3-e802-4a34-84a2-7d52ba54c2cc" providerId="ADAL" clId="{B344EC7F-B970-434E-8F3D-55C86F13BDDF}"/>
    <pc:docChg chg="undo custSel addSld delSld modSld sldOrd modSection">
      <pc:chgData name="Jones, Laura" userId="4aca51c3-e802-4a34-84a2-7d52ba54c2cc" providerId="ADAL" clId="{B344EC7F-B970-434E-8F3D-55C86F13BDDF}" dt="2022-07-07T17:34:53.054" v="3932"/>
      <pc:docMkLst>
        <pc:docMk/>
      </pc:docMkLst>
      <pc:sldChg chg="modSp mod">
        <pc:chgData name="Jones, Laura" userId="4aca51c3-e802-4a34-84a2-7d52ba54c2cc" providerId="ADAL" clId="{B344EC7F-B970-434E-8F3D-55C86F13BDDF}" dt="2022-07-02T00:13:48.270" v="2360" actId="1076"/>
        <pc:sldMkLst>
          <pc:docMk/>
          <pc:sldMk cId="3689895745" sldId="256"/>
        </pc:sldMkLst>
        <pc:spChg chg="mod">
          <ac:chgData name="Jones, Laura" userId="4aca51c3-e802-4a34-84a2-7d52ba54c2cc" providerId="ADAL" clId="{B344EC7F-B970-434E-8F3D-55C86F13BDDF}" dt="2022-07-02T00:13:48.270" v="2360" actId="1076"/>
          <ac:spMkLst>
            <pc:docMk/>
            <pc:sldMk cId="3689895745" sldId="256"/>
            <ac:spMk id="2" creationId="{0D8AAC03-D55E-45C2-B91F-AF2B06848D0A}"/>
          </ac:spMkLst>
        </pc:spChg>
        <pc:spChg chg="mod">
          <ac:chgData name="Jones, Laura" userId="4aca51c3-e802-4a34-84a2-7d52ba54c2cc" providerId="ADAL" clId="{B344EC7F-B970-434E-8F3D-55C86F13BDDF}" dt="2022-07-02T00:13:40.037" v="2359" actId="1076"/>
          <ac:spMkLst>
            <pc:docMk/>
            <pc:sldMk cId="3689895745" sldId="256"/>
            <ac:spMk id="6" creationId="{1EDF4813-7068-4A18-BA95-ECA7551957EA}"/>
          </ac:spMkLst>
        </pc:spChg>
      </pc:sldChg>
      <pc:sldChg chg="del">
        <pc:chgData name="Jones, Laura" userId="4aca51c3-e802-4a34-84a2-7d52ba54c2cc" providerId="ADAL" clId="{B344EC7F-B970-434E-8F3D-55C86F13BDDF}" dt="2022-07-01T21:04:30.425" v="1012" actId="2696"/>
        <pc:sldMkLst>
          <pc:docMk/>
          <pc:sldMk cId="3446119889" sldId="264"/>
        </pc:sldMkLst>
      </pc:sldChg>
      <pc:sldChg chg="del">
        <pc:chgData name="Jones, Laura" userId="4aca51c3-e802-4a34-84a2-7d52ba54c2cc" providerId="ADAL" clId="{B344EC7F-B970-434E-8F3D-55C86F13BDDF}" dt="2022-07-01T21:04:27.630" v="1011" actId="2696"/>
        <pc:sldMkLst>
          <pc:docMk/>
          <pc:sldMk cId="4015413296" sldId="265"/>
        </pc:sldMkLst>
      </pc:sldChg>
      <pc:sldChg chg="addSp delSp modSp mod">
        <pc:chgData name="Jones, Laura" userId="4aca51c3-e802-4a34-84a2-7d52ba54c2cc" providerId="ADAL" clId="{B344EC7F-B970-434E-8F3D-55C86F13BDDF}" dt="2022-07-07T17:28:56.772" v="3880" actId="20577"/>
        <pc:sldMkLst>
          <pc:docMk/>
          <pc:sldMk cId="477931960" sldId="266"/>
        </pc:sldMkLst>
        <pc:graphicFrameChg chg="mod modGraphic">
          <ac:chgData name="Jones, Laura" userId="4aca51c3-e802-4a34-84a2-7d52ba54c2cc" providerId="ADAL" clId="{B344EC7F-B970-434E-8F3D-55C86F13BDDF}" dt="2022-07-07T17:28:56.772" v="3880" actId="20577"/>
          <ac:graphicFrameMkLst>
            <pc:docMk/>
            <pc:sldMk cId="477931960" sldId="266"/>
            <ac:graphicFrameMk id="6" creationId="{CB558B88-6447-4BAA-A8AA-6E88582C76B0}"/>
          </ac:graphicFrameMkLst>
        </pc:graphicFrameChg>
        <pc:graphicFrameChg chg="add mod">
          <ac:chgData name="Jones, Laura" userId="4aca51c3-e802-4a34-84a2-7d52ba54c2cc" providerId="ADAL" clId="{B344EC7F-B970-434E-8F3D-55C86F13BDDF}" dt="2022-07-07T17:26:20.047" v="3822"/>
          <ac:graphicFrameMkLst>
            <pc:docMk/>
            <pc:sldMk cId="477931960" sldId="266"/>
            <ac:graphicFrameMk id="7" creationId="{5ECB4252-0BCB-421D-905D-B5C2296D2A6F}"/>
          </ac:graphicFrameMkLst>
        </pc:graphicFrameChg>
        <pc:graphicFrameChg chg="add mod">
          <ac:chgData name="Jones, Laura" userId="4aca51c3-e802-4a34-84a2-7d52ba54c2cc" providerId="ADAL" clId="{B344EC7F-B970-434E-8F3D-55C86F13BDDF}" dt="2022-07-02T00:23:50.427" v="2450" actId="1076"/>
          <ac:graphicFrameMkLst>
            <pc:docMk/>
            <pc:sldMk cId="477931960" sldId="266"/>
            <ac:graphicFrameMk id="8" creationId="{A3673244-2043-4CFE-80B5-0F942D199687}"/>
          </ac:graphicFrameMkLst>
        </pc:graphicFrameChg>
        <pc:graphicFrameChg chg="add del mod">
          <ac:chgData name="Jones, Laura" userId="4aca51c3-e802-4a34-84a2-7d52ba54c2cc" providerId="ADAL" clId="{B344EC7F-B970-434E-8F3D-55C86F13BDDF}" dt="2022-07-07T17:25:24.850" v="3819" actId="478"/>
          <ac:graphicFrameMkLst>
            <pc:docMk/>
            <pc:sldMk cId="477931960" sldId="266"/>
            <ac:graphicFrameMk id="9" creationId="{8276A8BE-C2BD-4266-AA2F-9D0F417C2583}"/>
          </ac:graphicFrameMkLst>
        </pc:graphicFrameChg>
        <pc:graphicFrameChg chg="add mod">
          <ac:chgData name="Jones, Laura" userId="4aca51c3-e802-4a34-84a2-7d52ba54c2cc" providerId="ADAL" clId="{B344EC7F-B970-434E-8F3D-55C86F13BDDF}" dt="2022-07-02T00:29:02.899" v="2454" actId="1076"/>
          <ac:graphicFrameMkLst>
            <pc:docMk/>
            <pc:sldMk cId="477931960" sldId="266"/>
            <ac:graphicFrameMk id="10" creationId="{F35A7149-72F1-4669-ABF1-E2BE9F051089}"/>
          </ac:graphicFrameMkLst>
        </pc:graphicFrameChg>
      </pc:sldChg>
      <pc:sldChg chg="del">
        <pc:chgData name="Jones, Laura" userId="4aca51c3-e802-4a34-84a2-7d52ba54c2cc" providerId="ADAL" clId="{B344EC7F-B970-434E-8F3D-55C86F13BDDF}" dt="2022-07-01T21:04:32.810" v="1013" actId="2696"/>
        <pc:sldMkLst>
          <pc:docMk/>
          <pc:sldMk cId="4078531484" sldId="268"/>
        </pc:sldMkLst>
      </pc:sldChg>
      <pc:sldChg chg="addSp delSp modSp add mod">
        <pc:chgData name="Jones, Laura" userId="4aca51c3-e802-4a34-84a2-7d52ba54c2cc" providerId="ADAL" clId="{B344EC7F-B970-434E-8F3D-55C86F13BDDF}" dt="2022-07-07T17:34:36.880" v="3931"/>
        <pc:sldMkLst>
          <pc:docMk/>
          <pc:sldMk cId="1445575035" sldId="269"/>
        </pc:sldMkLst>
        <pc:graphicFrameChg chg="mod modGraphic">
          <ac:chgData name="Jones, Laura" userId="4aca51c3-e802-4a34-84a2-7d52ba54c2cc" providerId="ADAL" clId="{B344EC7F-B970-434E-8F3D-55C86F13BDDF}" dt="2022-07-07T17:02:51.731" v="3606" actId="115"/>
          <ac:graphicFrameMkLst>
            <pc:docMk/>
            <pc:sldMk cId="1445575035" sldId="269"/>
            <ac:graphicFrameMk id="6" creationId="{CB558B88-6447-4BAA-A8AA-6E88582C76B0}"/>
          </ac:graphicFrameMkLst>
        </pc:graphicFrameChg>
        <pc:graphicFrameChg chg="add del mod">
          <ac:chgData name="Jones, Laura" userId="4aca51c3-e802-4a34-84a2-7d52ba54c2cc" providerId="ADAL" clId="{B344EC7F-B970-434E-8F3D-55C86F13BDDF}" dt="2022-07-07T17:00:59.669" v="3600" actId="478"/>
          <ac:graphicFrameMkLst>
            <pc:docMk/>
            <pc:sldMk cId="1445575035" sldId="269"/>
            <ac:graphicFrameMk id="7" creationId="{574AA5FC-75A1-4ECF-A67D-240581FA3571}"/>
          </ac:graphicFrameMkLst>
        </pc:graphicFrameChg>
        <pc:graphicFrameChg chg="add mod">
          <ac:chgData name="Jones, Laura" userId="4aca51c3-e802-4a34-84a2-7d52ba54c2cc" providerId="ADAL" clId="{B344EC7F-B970-434E-8F3D-55C86F13BDDF}" dt="2022-07-07T17:34:36.880" v="3931"/>
          <ac:graphicFrameMkLst>
            <pc:docMk/>
            <pc:sldMk cId="1445575035" sldId="269"/>
            <ac:graphicFrameMk id="8" creationId="{FA1EE2BB-D309-4F4A-BE13-35B8F1CBF9ED}"/>
          </ac:graphicFrameMkLst>
        </pc:graphicFrameChg>
      </pc:sldChg>
      <pc:sldChg chg="addSp delSp modSp add mod">
        <pc:chgData name="Jones, Laura" userId="4aca51c3-e802-4a34-84a2-7d52ba54c2cc" providerId="ADAL" clId="{B344EC7F-B970-434E-8F3D-55C86F13BDDF}" dt="2022-07-07T17:34:53.054" v="3932"/>
        <pc:sldMkLst>
          <pc:docMk/>
          <pc:sldMk cId="3054003857" sldId="270"/>
        </pc:sldMkLst>
        <pc:spChg chg="mod">
          <ac:chgData name="Jones, Laura" userId="4aca51c3-e802-4a34-84a2-7d52ba54c2cc" providerId="ADAL" clId="{B344EC7F-B970-434E-8F3D-55C86F13BDDF}" dt="2022-07-02T00:14:11.302" v="2361" actId="1076"/>
          <ac:spMkLst>
            <pc:docMk/>
            <pc:sldMk cId="3054003857" sldId="270"/>
            <ac:spMk id="5" creationId="{EA3AD77A-4A90-4056-ADD8-9A40F2D70262}"/>
          </ac:spMkLst>
        </pc:spChg>
        <pc:graphicFrameChg chg="mod modGraphic">
          <ac:chgData name="Jones, Laura" userId="4aca51c3-e802-4a34-84a2-7d52ba54c2cc" providerId="ADAL" clId="{B344EC7F-B970-434E-8F3D-55C86F13BDDF}" dt="2022-07-07T17:31:33.552" v="3930" actId="14734"/>
          <ac:graphicFrameMkLst>
            <pc:docMk/>
            <pc:sldMk cId="3054003857" sldId="270"/>
            <ac:graphicFrameMk id="6" creationId="{CB558B88-6447-4BAA-A8AA-6E88582C76B0}"/>
          </ac:graphicFrameMkLst>
        </pc:graphicFrameChg>
        <pc:graphicFrameChg chg="add del mod">
          <ac:chgData name="Jones, Laura" userId="4aca51c3-e802-4a34-84a2-7d52ba54c2cc" providerId="ADAL" clId="{B344EC7F-B970-434E-8F3D-55C86F13BDDF}" dt="2022-07-07T17:13:11.268" v="3725" actId="478"/>
          <ac:graphicFrameMkLst>
            <pc:docMk/>
            <pc:sldMk cId="3054003857" sldId="270"/>
            <ac:graphicFrameMk id="7" creationId="{1E1FFC8E-AD99-4282-B66D-0688F718FBA5}"/>
          </ac:graphicFrameMkLst>
        </pc:graphicFrameChg>
        <pc:graphicFrameChg chg="del">
          <ac:chgData name="Jones, Laura" userId="4aca51c3-e802-4a34-84a2-7d52ba54c2cc" providerId="ADAL" clId="{B344EC7F-B970-434E-8F3D-55C86F13BDDF}" dt="2022-07-01T22:16:00.032" v="1089" actId="478"/>
          <ac:graphicFrameMkLst>
            <pc:docMk/>
            <pc:sldMk cId="3054003857" sldId="270"/>
            <ac:graphicFrameMk id="7" creationId="{574AA5FC-75A1-4ECF-A67D-240581FA3571}"/>
          </ac:graphicFrameMkLst>
        </pc:graphicFrameChg>
        <pc:graphicFrameChg chg="add del mod">
          <ac:chgData name="Jones, Laura" userId="4aca51c3-e802-4a34-84a2-7d52ba54c2cc" providerId="ADAL" clId="{B344EC7F-B970-434E-8F3D-55C86F13BDDF}" dt="2022-07-05T18:17:03.103" v="3141" actId="478"/>
          <ac:graphicFrameMkLst>
            <pc:docMk/>
            <pc:sldMk cId="3054003857" sldId="270"/>
            <ac:graphicFrameMk id="8" creationId="{0DCF8755-CFA9-44E5-8F84-9632B2549BDC}"/>
          </ac:graphicFrameMkLst>
        </pc:graphicFrameChg>
        <pc:graphicFrameChg chg="add del mod">
          <ac:chgData name="Jones, Laura" userId="4aca51c3-e802-4a34-84a2-7d52ba54c2cc" providerId="ADAL" clId="{B344EC7F-B970-434E-8F3D-55C86F13BDDF}" dt="2022-07-07T17:16:20.553" v="3727" actId="478"/>
          <ac:graphicFrameMkLst>
            <pc:docMk/>
            <pc:sldMk cId="3054003857" sldId="270"/>
            <ac:graphicFrameMk id="8" creationId="{E9EEBA4D-8EF9-4351-88A2-1043A0914725}"/>
          </ac:graphicFrameMkLst>
        </pc:graphicFrameChg>
        <pc:graphicFrameChg chg="add mod">
          <ac:chgData name="Jones, Laura" userId="4aca51c3-e802-4a34-84a2-7d52ba54c2cc" providerId="ADAL" clId="{B344EC7F-B970-434E-8F3D-55C86F13BDDF}" dt="2022-07-07T17:34:53.054" v="3932"/>
          <ac:graphicFrameMkLst>
            <pc:docMk/>
            <pc:sldMk cId="3054003857" sldId="270"/>
            <ac:graphicFrameMk id="9" creationId="{941E5566-D3FA-4AD1-8A9E-6E3D720AE2F7}"/>
          </ac:graphicFrameMkLst>
        </pc:graphicFrameChg>
      </pc:sldChg>
      <pc:sldChg chg="addSp delSp modSp add mod">
        <pc:chgData name="Jones, Laura" userId="4aca51c3-e802-4a34-84a2-7d52ba54c2cc" providerId="ADAL" clId="{B344EC7F-B970-434E-8F3D-55C86F13BDDF}" dt="2022-07-07T17:05:06.418" v="3723" actId="20577"/>
        <pc:sldMkLst>
          <pc:docMk/>
          <pc:sldMk cId="3600782490" sldId="271"/>
        </pc:sldMkLst>
        <pc:graphicFrameChg chg="mod modGraphic">
          <ac:chgData name="Jones, Laura" userId="4aca51c3-e802-4a34-84a2-7d52ba54c2cc" providerId="ADAL" clId="{B344EC7F-B970-434E-8F3D-55C86F13BDDF}" dt="2022-07-07T17:05:06.418" v="3723" actId="20577"/>
          <ac:graphicFrameMkLst>
            <pc:docMk/>
            <pc:sldMk cId="3600782490" sldId="271"/>
            <ac:graphicFrameMk id="6" creationId="{CB558B88-6447-4BAA-A8AA-6E88582C76B0}"/>
          </ac:graphicFrameMkLst>
        </pc:graphicFrameChg>
        <pc:graphicFrameChg chg="add mod">
          <ac:chgData name="Jones, Laura" userId="4aca51c3-e802-4a34-84a2-7d52ba54c2cc" providerId="ADAL" clId="{B344EC7F-B970-434E-8F3D-55C86F13BDDF}" dt="2022-07-02T08:35:34.531" v="3023" actId="1076"/>
          <ac:graphicFrameMkLst>
            <pc:docMk/>
            <pc:sldMk cId="3600782490" sldId="271"/>
            <ac:graphicFrameMk id="7" creationId="{F780911B-41F8-4E11-924C-7159020BF2A6}"/>
          </ac:graphicFrameMkLst>
        </pc:graphicFrameChg>
        <pc:graphicFrameChg chg="del">
          <ac:chgData name="Jones, Laura" userId="4aca51c3-e802-4a34-84a2-7d52ba54c2cc" providerId="ADAL" clId="{B344EC7F-B970-434E-8F3D-55C86F13BDDF}" dt="2022-07-01T22:54:23.293" v="1433" actId="478"/>
          <ac:graphicFrameMkLst>
            <pc:docMk/>
            <pc:sldMk cId="3600782490" sldId="271"/>
            <ac:graphicFrameMk id="8" creationId="{0DCF8755-CFA9-44E5-8F84-9632B2549BDC}"/>
          </ac:graphicFrameMkLst>
        </pc:graphicFrameChg>
        <pc:graphicFrameChg chg="add del mod">
          <ac:chgData name="Jones, Laura" userId="4aca51c3-e802-4a34-84a2-7d52ba54c2cc" providerId="ADAL" clId="{B344EC7F-B970-434E-8F3D-55C86F13BDDF}" dt="2022-07-01T23:21:01.835" v="1876" actId="478"/>
          <ac:graphicFrameMkLst>
            <pc:docMk/>
            <pc:sldMk cId="3600782490" sldId="271"/>
            <ac:graphicFrameMk id="9" creationId="{FF7EF3E2-A0FF-4D98-99E6-14D47F3D5F02}"/>
          </ac:graphicFrameMkLst>
        </pc:graphicFrameChg>
        <pc:graphicFrameChg chg="add mod">
          <ac:chgData name="Jones, Laura" userId="4aca51c3-e802-4a34-84a2-7d52ba54c2cc" providerId="ADAL" clId="{B344EC7F-B970-434E-8F3D-55C86F13BDDF}" dt="2022-07-02T08:35:44.741" v="3025" actId="1076"/>
          <ac:graphicFrameMkLst>
            <pc:docMk/>
            <pc:sldMk cId="3600782490" sldId="271"/>
            <ac:graphicFrameMk id="10" creationId="{ADEDC07E-FB7A-4F06-BF86-F41DC4F56051}"/>
          </ac:graphicFrameMkLst>
        </pc:graphicFrameChg>
      </pc:sldChg>
      <pc:sldChg chg="addSp delSp modSp add mod">
        <pc:chgData name="Jones, Laura" userId="4aca51c3-e802-4a34-84a2-7d52ba54c2cc" providerId="ADAL" clId="{B344EC7F-B970-434E-8F3D-55C86F13BDDF}" dt="2022-07-02T08:40:31.583" v="3054"/>
        <pc:sldMkLst>
          <pc:docMk/>
          <pc:sldMk cId="4147131873" sldId="272"/>
        </pc:sldMkLst>
        <pc:spChg chg="mod">
          <ac:chgData name="Jones, Laura" userId="4aca51c3-e802-4a34-84a2-7d52ba54c2cc" providerId="ADAL" clId="{B344EC7F-B970-434E-8F3D-55C86F13BDDF}" dt="2022-07-01T23:53:13.900" v="2336" actId="1076"/>
          <ac:spMkLst>
            <pc:docMk/>
            <pc:sldMk cId="4147131873" sldId="272"/>
            <ac:spMk id="5" creationId="{EA3AD77A-4A90-4056-ADD8-9A40F2D70262}"/>
          </ac:spMkLst>
        </pc:spChg>
        <pc:spChg chg="add del mod">
          <ac:chgData name="Jones, Laura" userId="4aca51c3-e802-4a34-84a2-7d52ba54c2cc" providerId="ADAL" clId="{B344EC7F-B970-434E-8F3D-55C86F13BDDF}" dt="2022-07-01T23:31:52.313" v="2176"/>
          <ac:spMkLst>
            <pc:docMk/>
            <pc:sldMk cId="4147131873" sldId="272"/>
            <ac:spMk id="7" creationId="{5C03091E-64FE-4490-8588-5385727C6A84}"/>
          </ac:spMkLst>
        </pc:spChg>
        <pc:graphicFrameChg chg="mod modGraphic">
          <ac:chgData name="Jones, Laura" userId="4aca51c3-e802-4a34-84a2-7d52ba54c2cc" providerId="ADAL" clId="{B344EC7F-B970-434E-8F3D-55C86F13BDDF}" dt="2022-07-02T08:37:47.196" v="3026" actId="20577"/>
          <ac:graphicFrameMkLst>
            <pc:docMk/>
            <pc:sldMk cId="4147131873" sldId="272"/>
            <ac:graphicFrameMk id="6" creationId="{CB558B88-6447-4BAA-A8AA-6E88582C76B0}"/>
          </ac:graphicFrameMkLst>
        </pc:graphicFrameChg>
        <pc:graphicFrameChg chg="add mod">
          <ac:chgData name="Jones, Laura" userId="4aca51c3-e802-4a34-84a2-7d52ba54c2cc" providerId="ADAL" clId="{B344EC7F-B970-434E-8F3D-55C86F13BDDF}" dt="2022-07-02T08:40:31.583" v="3054"/>
          <ac:graphicFrameMkLst>
            <pc:docMk/>
            <pc:sldMk cId="4147131873" sldId="272"/>
            <ac:graphicFrameMk id="7" creationId="{49859301-2D58-454E-94B2-273F61A97E71}"/>
          </ac:graphicFrameMkLst>
        </pc:graphicFrameChg>
        <pc:graphicFrameChg chg="del">
          <ac:chgData name="Jones, Laura" userId="4aca51c3-e802-4a34-84a2-7d52ba54c2cc" providerId="ADAL" clId="{B344EC7F-B970-434E-8F3D-55C86F13BDDF}" dt="2022-07-01T23:31:31.609" v="2174" actId="478"/>
          <ac:graphicFrameMkLst>
            <pc:docMk/>
            <pc:sldMk cId="4147131873" sldId="272"/>
            <ac:graphicFrameMk id="8" creationId="{0DCF8755-CFA9-44E5-8F84-9632B2549BDC}"/>
          </ac:graphicFrameMkLst>
        </pc:graphicFrameChg>
        <pc:graphicFrameChg chg="add del mod">
          <ac:chgData name="Jones, Laura" userId="4aca51c3-e802-4a34-84a2-7d52ba54c2cc" providerId="ADAL" clId="{B344EC7F-B970-434E-8F3D-55C86F13BDDF}" dt="2022-07-02T00:12:01.461" v="2349" actId="478"/>
          <ac:graphicFrameMkLst>
            <pc:docMk/>
            <pc:sldMk cId="4147131873" sldId="272"/>
            <ac:graphicFrameMk id="9" creationId="{3F33D8D9-3C49-4342-BC01-F29E2A4D13BF}"/>
          </ac:graphicFrameMkLst>
        </pc:graphicFrameChg>
        <pc:graphicFrameChg chg="add del mod">
          <ac:chgData name="Jones, Laura" userId="4aca51c3-e802-4a34-84a2-7d52ba54c2cc" providerId="ADAL" clId="{B344EC7F-B970-434E-8F3D-55C86F13BDDF}" dt="2022-07-02T08:39:44.139" v="3050" actId="478"/>
          <ac:graphicFrameMkLst>
            <pc:docMk/>
            <pc:sldMk cId="4147131873" sldId="272"/>
            <ac:graphicFrameMk id="10" creationId="{B10E2305-7951-4068-BBF9-59B795F9AF47}"/>
          </ac:graphicFrameMkLst>
        </pc:graphicFrameChg>
      </pc:sldChg>
      <pc:sldChg chg="addSp delSp modSp add mod ord">
        <pc:chgData name="Jones, Laura" userId="4aca51c3-e802-4a34-84a2-7d52ba54c2cc" providerId="ADAL" clId="{B344EC7F-B970-434E-8F3D-55C86F13BDDF}" dt="2022-07-02T08:38:51.822" v="3049" actId="113"/>
        <pc:sldMkLst>
          <pc:docMk/>
          <pc:sldMk cId="3746447250" sldId="273"/>
        </pc:sldMkLst>
        <pc:graphicFrameChg chg="mod modGraphic">
          <ac:chgData name="Jones, Laura" userId="4aca51c3-e802-4a34-84a2-7d52ba54c2cc" providerId="ADAL" clId="{B344EC7F-B970-434E-8F3D-55C86F13BDDF}" dt="2022-07-02T08:38:51.822" v="3049" actId="113"/>
          <ac:graphicFrameMkLst>
            <pc:docMk/>
            <pc:sldMk cId="3746447250" sldId="273"/>
            <ac:graphicFrameMk id="6" creationId="{CB558B88-6447-4BAA-A8AA-6E88582C76B0}"/>
          </ac:graphicFrameMkLst>
        </pc:graphicFrameChg>
        <pc:graphicFrameChg chg="add mod">
          <ac:chgData name="Jones, Laura" userId="4aca51c3-e802-4a34-84a2-7d52ba54c2cc" providerId="ADAL" clId="{B344EC7F-B970-434E-8F3D-55C86F13BDDF}" dt="2022-07-02T08:14:42.050" v="2685"/>
          <ac:graphicFrameMkLst>
            <pc:docMk/>
            <pc:sldMk cId="3746447250" sldId="273"/>
            <ac:graphicFrameMk id="7" creationId="{7E2FA590-1200-4589-96B5-50C883459197}"/>
          </ac:graphicFrameMkLst>
        </pc:graphicFrameChg>
        <pc:graphicFrameChg chg="add mod">
          <ac:chgData name="Jones, Laura" userId="4aca51c3-e802-4a34-84a2-7d52ba54c2cc" providerId="ADAL" clId="{B344EC7F-B970-434E-8F3D-55C86F13BDDF}" dt="2022-07-02T08:14:42.050" v="2685"/>
          <ac:graphicFrameMkLst>
            <pc:docMk/>
            <pc:sldMk cId="3746447250" sldId="273"/>
            <ac:graphicFrameMk id="8" creationId="{F3A312CD-8123-4553-A6A0-C5F007221556}"/>
          </ac:graphicFrameMkLst>
        </pc:graphicFrameChg>
        <pc:graphicFrameChg chg="del">
          <ac:chgData name="Jones, Laura" userId="4aca51c3-e802-4a34-84a2-7d52ba54c2cc" providerId="ADAL" clId="{B344EC7F-B970-434E-8F3D-55C86F13BDDF}" dt="2022-07-02T00:45:20.814" v="2476" actId="478"/>
          <ac:graphicFrameMkLst>
            <pc:docMk/>
            <pc:sldMk cId="3746447250" sldId="273"/>
            <ac:graphicFrameMk id="10" creationId="{B10E2305-7951-4068-BBF9-59B795F9AF47}"/>
          </ac:graphicFrameMkLst>
        </pc:graphicFrameChg>
      </pc:sldChg>
      <pc:sldChg chg="addSp delSp modSp add mod">
        <pc:chgData name="Jones, Laura" userId="4aca51c3-e802-4a34-84a2-7d52ba54c2cc" providerId="ADAL" clId="{B344EC7F-B970-434E-8F3D-55C86F13BDDF}" dt="2022-07-02T08:33:38.559" v="3021" actId="1076"/>
        <pc:sldMkLst>
          <pc:docMk/>
          <pc:sldMk cId="3413270523" sldId="274"/>
        </pc:sldMkLst>
        <pc:graphicFrameChg chg="mod modGraphic">
          <ac:chgData name="Jones, Laura" userId="4aca51c3-e802-4a34-84a2-7d52ba54c2cc" providerId="ADAL" clId="{B344EC7F-B970-434E-8F3D-55C86F13BDDF}" dt="2022-07-02T08:24:22.316" v="3018" actId="113"/>
          <ac:graphicFrameMkLst>
            <pc:docMk/>
            <pc:sldMk cId="3413270523" sldId="274"/>
            <ac:graphicFrameMk id="6" creationId="{CB558B88-6447-4BAA-A8AA-6E88582C76B0}"/>
          </ac:graphicFrameMkLst>
        </pc:graphicFrameChg>
        <pc:graphicFrameChg chg="del">
          <ac:chgData name="Jones, Laura" userId="4aca51c3-e802-4a34-84a2-7d52ba54c2cc" providerId="ADAL" clId="{B344EC7F-B970-434E-8F3D-55C86F13BDDF}" dt="2022-07-02T08:14:49.969" v="2687" actId="478"/>
          <ac:graphicFrameMkLst>
            <pc:docMk/>
            <pc:sldMk cId="3413270523" sldId="274"/>
            <ac:graphicFrameMk id="7" creationId="{7E2FA590-1200-4589-96B5-50C883459197}"/>
          </ac:graphicFrameMkLst>
        </pc:graphicFrameChg>
        <pc:graphicFrameChg chg="del">
          <ac:chgData name="Jones, Laura" userId="4aca51c3-e802-4a34-84a2-7d52ba54c2cc" providerId="ADAL" clId="{B344EC7F-B970-434E-8F3D-55C86F13BDDF}" dt="2022-07-02T08:14:51.355" v="2688" actId="478"/>
          <ac:graphicFrameMkLst>
            <pc:docMk/>
            <pc:sldMk cId="3413270523" sldId="274"/>
            <ac:graphicFrameMk id="8" creationId="{F3A312CD-8123-4553-A6A0-C5F007221556}"/>
          </ac:graphicFrameMkLst>
        </pc:graphicFrameChg>
        <pc:graphicFrameChg chg="add mod">
          <ac:chgData name="Jones, Laura" userId="4aca51c3-e802-4a34-84a2-7d52ba54c2cc" providerId="ADAL" clId="{B344EC7F-B970-434E-8F3D-55C86F13BDDF}" dt="2022-07-02T08:33:38.559" v="3021" actId="1076"/>
          <ac:graphicFrameMkLst>
            <pc:docMk/>
            <pc:sldMk cId="3413270523" sldId="274"/>
            <ac:graphicFrameMk id="9" creationId="{B182145C-3061-473B-898B-B3BF82F64273}"/>
          </ac:graphicFrameMkLst>
        </pc:graphicFrameChg>
      </pc:sldChg>
    </pc:docChg>
  </pc:docChgLst>
  <pc:docChgLst>
    <pc:chgData name="Darby,  Paul" userId="d672655a-9a29-4872-953f-9379244022ef" providerId="ADAL" clId="{62DD8DAF-D3B1-46BC-998C-F513C6ABA880}"/>
    <pc:docChg chg="undo custSel modSld">
      <pc:chgData name="Darby,  Paul" userId="d672655a-9a29-4872-953f-9379244022ef" providerId="ADAL" clId="{62DD8DAF-D3B1-46BC-998C-F513C6ABA880}" dt="2022-07-08T15:10:25.726" v="83"/>
      <pc:docMkLst>
        <pc:docMk/>
      </pc:docMkLst>
      <pc:sldChg chg="addSp delSp modSp mod">
        <pc:chgData name="Darby,  Paul" userId="d672655a-9a29-4872-953f-9379244022ef" providerId="ADAL" clId="{62DD8DAF-D3B1-46BC-998C-F513C6ABA880}" dt="2022-07-08T08:59:26.891" v="80" actId="14100"/>
        <pc:sldMkLst>
          <pc:docMk/>
          <pc:sldMk cId="3689895745" sldId="256"/>
        </pc:sldMkLst>
        <pc:spChg chg="mod">
          <ac:chgData name="Darby,  Paul" userId="d672655a-9a29-4872-953f-9379244022ef" providerId="ADAL" clId="{62DD8DAF-D3B1-46BC-998C-F513C6ABA880}" dt="2022-07-08T08:59:26.891" v="80" actId="14100"/>
          <ac:spMkLst>
            <pc:docMk/>
            <pc:sldMk cId="3689895745" sldId="256"/>
            <ac:spMk id="2" creationId="{0D8AAC03-D55E-45C2-B91F-AF2B06848D0A}"/>
          </ac:spMkLst>
        </pc:spChg>
        <pc:spChg chg="mod">
          <ac:chgData name="Darby,  Paul" userId="d672655a-9a29-4872-953f-9379244022ef" providerId="ADAL" clId="{62DD8DAF-D3B1-46BC-998C-F513C6ABA880}" dt="2022-07-08T08:59:08.777" v="79" actId="20577"/>
          <ac:spMkLst>
            <pc:docMk/>
            <pc:sldMk cId="3689895745" sldId="256"/>
            <ac:spMk id="6" creationId="{1EDF4813-7068-4A18-BA95-ECA7551957EA}"/>
          </ac:spMkLst>
        </pc:spChg>
        <pc:picChg chg="add del mod">
          <ac:chgData name="Darby,  Paul" userId="d672655a-9a29-4872-953f-9379244022ef" providerId="ADAL" clId="{62DD8DAF-D3B1-46BC-998C-F513C6ABA880}" dt="2022-07-08T08:50:03.589" v="37" actId="478"/>
          <ac:picMkLst>
            <pc:docMk/>
            <pc:sldMk cId="3689895745" sldId="256"/>
            <ac:picMk id="4" creationId="{254FB59B-B32F-4C51-A48F-83E44B840534}"/>
          </ac:picMkLst>
        </pc:picChg>
        <pc:picChg chg="add mod">
          <ac:chgData name="Darby,  Paul" userId="d672655a-9a29-4872-953f-9379244022ef" providerId="ADAL" clId="{62DD8DAF-D3B1-46BC-998C-F513C6ABA880}" dt="2022-07-08T08:57:02.883" v="56" actId="14100"/>
          <ac:picMkLst>
            <pc:docMk/>
            <pc:sldMk cId="3689895745" sldId="256"/>
            <ac:picMk id="5" creationId="{84ADD65C-3287-4043-BED5-CC98316E14D7}"/>
          </ac:picMkLst>
        </pc:picChg>
      </pc:sldChg>
      <pc:sldChg chg="modSp">
        <pc:chgData name="Darby,  Paul" userId="d672655a-9a29-4872-953f-9379244022ef" providerId="ADAL" clId="{62DD8DAF-D3B1-46BC-998C-F513C6ABA880}" dt="2022-07-08T15:10:25.726" v="83"/>
        <pc:sldMkLst>
          <pc:docMk/>
          <pc:sldMk cId="477931960" sldId="266"/>
        </pc:sldMkLst>
        <pc:graphicFrameChg chg="mod">
          <ac:chgData name="Darby,  Paul" userId="d672655a-9a29-4872-953f-9379244022ef" providerId="ADAL" clId="{62DD8DAF-D3B1-46BC-998C-F513C6ABA880}" dt="2022-07-08T15:09:18.965" v="82"/>
          <ac:graphicFrameMkLst>
            <pc:docMk/>
            <pc:sldMk cId="477931960" sldId="266"/>
            <ac:graphicFrameMk id="7" creationId="{5ECB4252-0BCB-421D-905D-B5C2296D2A6F}"/>
          </ac:graphicFrameMkLst>
        </pc:graphicFrameChg>
        <pc:graphicFrameChg chg="mod">
          <ac:chgData name="Darby,  Paul" userId="d672655a-9a29-4872-953f-9379244022ef" providerId="ADAL" clId="{62DD8DAF-D3B1-46BC-998C-F513C6ABA880}" dt="2022-07-08T15:06:47.358" v="81"/>
          <ac:graphicFrameMkLst>
            <pc:docMk/>
            <pc:sldMk cId="477931960" sldId="266"/>
            <ac:graphicFrameMk id="8" creationId="{A3673244-2043-4CFE-80B5-0F942D199687}"/>
          </ac:graphicFrameMkLst>
        </pc:graphicFrameChg>
        <pc:graphicFrameChg chg="mod">
          <ac:chgData name="Darby,  Paul" userId="d672655a-9a29-4872-953f-9379244022ef" providerId="ADAL" clId="{62DD8DAF-D3B1-46BC-998C-F513C6ABA880}" dt="2022-07-08T15:10:25.726" v="83"/>
          <ac:graphicFrameMkLst>
            <pc:docMk/>
            <pc:sldMk cId="477931960" sldId="266"/>
            <ac:graphicFrameMk id="10" creationId="{F35A7149-72F1-4669-ABF1-E2BE9F051089}"/>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307005-8F6D-48A9-8FF1-FE37E61ADC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94185321-7310-435F-A4D5-66C1FDA2D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E62F4E-B3F0-4F51-902B-754507B6F0B8}" type="datetimeFigureOut">
              <a:rPr lang="en-GB" smtClean="0"/>
              <a:t>08/07/2022</a:t>
            </a:fld>
            <a:endParaRPr lang="en-GB"/>
          </a:p>
        </p:txBody>
      </p:sp>
      <p:sp>
        <p:nvSpPr>
          <p:cNvPr id="4" name="Footer Placeholder 3">
            <a:extLst>
              <a:ext uri="{FF2B5EF4-FFF2-40B4-BE49-F238E27FC236}">
                <a16:creationId xmlns:a16="http://schemas.microsoft.com/office/drawing/2014/main" id="{8FA9C510-8022-411F-900B-FD3871342A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066E1EC5-A86D-424C-AE98-1222851887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86F2D9-A6B3-41DF-A07F-6A8D287BBC21}" type="slidenum">
              <a:rPr lang="en-GB" smtClean="0"/>
              <a:t>‹#›</a:t>
            </a:fld>
            <a:endParaRPr lang="en-GB"/>
          </a:p>
        </p:txBody>
      </p:sp>
    </p:spTree>
    <p:extLst>
      <p:ext uri="{BB962C8B-B14F-4D97-AF65-F5344CB8AC3E}">
        <p14:creationId xmlns:p14="http://schemas.microsoft.com/office/powerpoint/2010/main" val="1634841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E5368-4C58-40B7-BA70-E99A2C2DE553}" type="datetimeFigureOut">
              <a:rPr lang="en-GB" smtClean="0"/>
              <a:t>08/07/2022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463AAC-9506-437D-98EC-62EE245F63D8}" type="slidenum">
              <a:rPr lang="en-GB" smtClean="0"/>
              <a:t>‹#›</a:t>
            </a:fld>
            <a:endParaRPr lang="en-GB"/>
          </a:p>
        </p:txBody>
      </p:sp>
    </p:spTree>
    <p:extLst>
      <p:ext uri="{BB962C8B-B14F-4D97-AF65-F5344CB8AC3E}">
        <p14:creationId xmlns:p14="http://schemas.microsoft.com/office/powerpoint/2010/main" val="868364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descr="HM Prison &amp; Probation Service. Preventing victims by changing lives.">
            <a:extLst>
              <a:ext uri="{FF2B5EF4-FFF2-40B4-BE49-F238E27FC236}">
                <a16:creationId xmlns:a16="http://schemas.microsoft.com/office/drawing/2014/main" id="{609A58CD-5399-4887-9843-5C24EB302D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ext Placeholder 13">
            <a:extLst>
              <a:ext uri="{FF2B5EF4-FFF2-40B4-BE49-F238E27FC236}">
                <a16:creationId xmlns:a16="http://schemas.microsoft.com/office/drawing/2014/main" id="{5713C1D7-880E-4154-B26F-1B6489491C1D}"/>
              </a:ext>
            </a:extLst>
          </p:cNvPr>
          <p:cNvSpPr>
            <a:spLocks noGrp="1"/>
          </p:cNvSpPr>
          <p:nvPr>
            <p:ph type="body" sz="quarter" idx="10"/>
          </p:nvPr>
        </p:nvSpPr>
        <p:spPr>
          <a:xfrm>
            <a:off x="469197" y="5292090"/>
            <a:ext cx="5167515" cy="682825"/>
          </a:xfrm>
        </p:spPr>
        <p:txBody>
          <a:bodyPr>
            <a:noAutofit/>
          </a:bodyPr>
          <a:lstStyle>
            <a:lvl1pPr>
              <a:spcAft>
                <a:spcPts val="0"/>
              </a:spcAft>
              <a:defRPr sz="1400"/>
            </a:lvl1pPr>
            <a:lvl2pPr marL="0" indent="0">
              <a:spcAft>
                <a:spcPts val="0"/>
              </a:spcAft>
              <a:buNone/>
              <a:defRPr sz="1400"/>
            </a:lvl2pPr>
            <a:lvl3pPr>
              <a:spcAft>
                <a:spcPts val="0"/>
              </a:spcAft>
              <a:defRPr sz="1400"/>
            </a:lvl3pPr>
            <a:lvl4pPr>
              <a:spcAft>
                <a:spcPts val="0"/>
              </a:spcAft>
              <a:defRPr sz="1400"/>
            </a:lvl4pPr>
            <a:lvl5pPr>
              <a:spcAft>
                <a:spcPts val="0"/>
              </a:spcAft>
              <a:defRPr sz="1400"/>
            </a:lvl5pPr>
          </a:lstStyle>
          <a:p>
            <a:pPr lvl="0"/>
            <a:r>
              <a:rPr lang="en-US" noProof="0"/>
              <a:t>Click to edit Master text styles</a:t>
            </a:r>
          </a:p>
        </p:txBody>
      </p:sp>
      <p:sp>
        <p:nvSpPr>
          <p:cNvPr id="3" name="Subtitle 2">
            <a:extLst>
              <a:ext uri="{FF2B5EF4-FFF2-40B4-BE49-F238E27FC236}">
                <a16:creationId xmlns:a16="http://schemas.microsoft.com/office/drawing/2014/main" id="{137101A9-08E6-456E-8C41-59A5084EC6E8}"/>
              </a:ext>
            </a:extLst>
          </p:cNvPr>
          <p:cNvSpPr>
            <a:spLocks noGrp="1"/>
          </p:cNvSpPr>
          <p:nvPr>
            <p:ph type="subTitle" idx="1"/>
          </p:nvPr>
        </p:nvSpPr>
        <p:spPr>
          <a:xfrm>
            <a:off x="469197" y="3783096"/>
            <a:ext cx="7531803" cy="914164"/>
          </a:xfrm>
        </p:spPr>
        <p:txBody>
          <a:bodyPr>
            <a:normAutofit/>
          </a:bodyPr>
          <a:lstStyle>
            <a:lvl1pPr marL="0" indent="0" algn="l">
              <a:buNone/>
              <a:defRPr sz="2000" b="1">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GB" noProof="0" dirty="0"/>
          </a:p>
        </p:txBody>
      </p:sp>
      <p:sp>
        <p:nvSpPr>
          <p:cNvPr id="2" name="Title 1">
            <a:extLst>
              <a:ext uri="{FF2B5EF4-FFF2-40B4-BE49-F238E27FC236}">
                <a16:creationId xmlns:a16="http://schemas.microsoft.com/office/drawing/2014/main" id="{BB372D1A-1C17-4554-A692-FDE0F8200AD2}"/>
              </a:ext>
            </a:extLst>
          </p:cNvPr>
          <p:cNvSpPr>
            <a:spLocks noGrp="1"/>
          </p:cNvSpPr>
          <p:nvPr>
            <p:ph type="ctrTitle"/>
          </p:nvPr>
        </p:nvSpPr>
        <p:spPr>
          <a:xfrm>
            <a:off x="469197" y="2702037"/>
            <a:ext cx="8172385" cy="813258"/>
          </a:xfrm>
        </p:spPr>
        <p:txBody>
          <a:bodyPr anchor="t" anchorCtr="0">
            <a:normAutofit/>
          </a:bodyPr>
          <a:lstStyle>
            <a:lvl1pPr algn="l">
              <a:defRPr sz="2800"/>
            </a:lvl1pPr>
          </a:lstStyle>
          <a:p>
            <a:r>
              <a:rPr lang="en-US" noProof="0"/>
              <a:t>Click to edit Master title style</a:t>
            </a:r>
            <a:endParaRPr lang="en-GB" noProof="0" dirty="0"/>
          </a:p>
        </p:txBody>
      </p:sp>
      <p:pic>
        <p:nvPicPr>
          <p:cNvPr id="20" name="Picture 19" descr="Probation Service logo, South Central">
            <a:extLst>
              <a:ext uri="{FF2B5EF4-FFF2-40B4-BE49-F238E27FC236}">
                <a16:creationId xmlns:a16="http://schemas.microsoft.com/office/drawing/2014/main" id="{165B03A6-E2DB-4BDF-BC9B-EB3AB69347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0292" y="471268"/>
            <a:ext cx="2116800" cy="1234617"/>
          </a:xfrm>
          <a:prstGeom prst="rect">
            <a:avLst/>
          </a:prstGeom>
        </p:spPr>
      </p:pic>
    </p:spTree>
    <p:extLst>
      <p:ext uri="{BB962C8B-B14F-4D97-AF65-F5344CB8AC3E}">
        <p14:creationId xmlns:p14="http://schemas.microsoft.com/office/powerpoint/2010/main" val="286695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B71B6C6-6E67-46FE-9EF1-B8D092C8990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a:extLst>
              <a:ext uri="{FF2B5EF4-FFF2-40B4-BE49-F238E27FC236}">
                <a16:creationId xmlns:a16="http://schemas.microsoft.com/office/drawing/2014/main" id="{B992DFEE-568E-4713-9ABA-B6DBAF8162C5}"/>
              </a:ext>
            </a:extLst>
          </p:cNvPr>
          <p:cNvSpPr>
            <a:spLocks noGrp="1"/>
          </p:cNvSpPr>
          <p:nvPr>
            <p:ph type="body" idx="1"/>
          </p:nvPr>
        </p:nvSpPr>
        <p:spPr>
          <a:xfrm>
            <a:off x="468000" y="3780732"/>
            <a:ext cx="8208000" cy="1091519"/>
          </a:xfrm>
        </p:spPr>
        <p:txBody>
          <a:bodyPr>
            <a:normAutofit/>
          </a:bodyPr>
          <a:lstStyle>
            <a:lvl1pPr marL="0" indent="0">
              <a:buNone/>
              <a:defRPr sz="20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Click to edit Master text styles</a:t>
            </a:r>
          </a:p>
        </p:txBody>
      </p:sp>
      <p:sp>
        <p:nvSpPr>
          <p:cNvPr id="2" name="Title 1">
            <a:extLst>
              <a:ext uri="{FF2B5EF4-FFF2-40B4-BE49-F238E27FC236}">
                <a16:creationId xmlns:a16="http://schemas.microsoft.com/office/drawing/2014/main" id="{2B9DE519-1CCC-4437-93CB-B2A3A7216205}"/>
              </a:ext>
            </a:extLst>
          </p:cNvPr>
          <p:cNvSpPr>
            <a:spLocks noGrp="1"/>
          </p:cNvSpPr>
          <p:nvPr>
            <p:ph type="title"/>
          </p:nvPr>
        </p:nvSpPr>
        <p:spPr>
          <a:xfrm>
            <a:off x="468000" y="2699571"/>
            <a:ext cx="8208000" cy="729429"/>
          </a:xfrm>
        </p:spPr>
        <p:txBody>
          <a:bodyPr anchor="t" anchorCtr="0">
            <a:normAutofit/>
          </a:bodyPr>
          <a:lstStyle>
            <a:lvl1pPr>
              <a:defRPr sz="2800"/>
            </a:lvl1pPr>
          </a:lstStyle>
          <a:p>
            <a:r>
              <a:rPr lang="en-US" noProof="0"/>
              <a:t>Click to edit Master title style</a:t>
            </a:r>
            <a:endParaRPr lang="en-GB" noProof="0" dirty="0"/>
          </a:p>
        </p:txBody>
      </p:sp>
    </p:spTree>
    <p:extLst>
      <p:ext uri="{BB962C8B-B14F-4D97-AF65-F5344CB8AC3E}">
        <p14:creationId xmlns:p14="http://schemas.microsoft.com/office/powerpoint/2010/main" val="2395241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013EAA-746A-40A5-8D16-D94BFC71D08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a:extLst>
              <a:ext uri="{FF2B5EF4-FFF2-40B4-BE49-F238E27FC236}">
                <a16:creationId xmlns:a16="http://schemas.microsoft.com/office/drawing/2014/main" id="{837327FB-1204-418C-8CA0-5F28DC501855}"/>
              </a:ext>
            </a:extLst>
          </p:cNvPr>
          <p:cNvSpPr>
            <a:spLocks noGrp="1"/>
          </p:cNvSpPr>
          <p:nvPr>
            <p:ph type="sldNum" sz="quarter" idx="12"/>
          </p:nvPr>
        </p:nvSpPr>
        <p:spPr/>
        <p:txBody>
          <a:bodyPr/>
          <a:lstStyle/>
          <a:p>
            <a:fld id="{0BD5577A-C6B7-4530-91E0-BA60F6599166}" type="slidenum">
              <a:rPr lang="en-GB" smtClean="0"/>
              <a:t>‹#›</a:t>
            </a:fld>
            <a:endParaRPr lang="en-GB"/>
          </a:p>
        </p:txBody>
      </p:sp>
      <p:sp>
        <p:nvSpPr>
          <p:cNvPr id="5" name="Footer Placeholder 4">
            <a:extLst>
              <a:ext uri="{FF2B5EF4-FFF2-40B4-BE49-F238E27FC236}">
                <a16:creationId xmlns:a16="http://schemas.microsoft.com/office/drawing/2014/main" id="{0D4BFA41-9AF7-4E65-835D-61D1CAE8A8E3}"/>
              </a:ext>
            </a:extLst>
          </p:cNvPr>
          <p:cNvSpPr>
            <a:spLocks noGrp="1"/>
          </p:cNvSpPr>
          <p:nvPr>
            <p:ph type="ftr" sz="quarter" idx="11"/>
          </p:nvPr>
        </p:nvSpPr>
        <p:spPr/>
        <p:txBody>
          <a:bodyPr/>
          <a:lstStyle/>
          <a:p>
            <a:r>
              <a:rPr lang="en-GB" dirty="0"/>
              <a:t>On the Insert ribbon select Header &amp; Footer to edit this holding text</a:t>
            </a:r>
          </a:p>
        </p:txBody>
      </p:sp>
      <p:sp>
        <p:nvSpPr>
          <p:cNvPr id="3" name="Content Placeholder 2">
            <a:extLst>
              <a:ext uri="{FF2B5EF4-FFF2-40B4-BE49-F238E27FC236}">
                <a16:creationId xmlns:a16="http://schemas.microsoft.com/office/drawing/2014/main" id="{90E80D02-559F-44C1-B8B2-6FDA912F3E55}"/>
              </a:ext>
            </a:extLst>
          </p:cNvPr>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Title 1">
            <a:extLst>
              <a:ext uri="{FF2B5EF4-FFF2-40B4-BE49-F238E27FC236}">
                <a16:creationId xmlns:a16="http://schemas.microsoft.com/office/drawing/2014/main" id="{70921694-2795-4E81-86F6-E6EE3A1FDF52}"/>
              </a:ext>
            </a:extLst>
          </p:cNvPr>
          <p:cNvSpPr>
            <a:spLocks noGrp="1"/>
          </p:cNvSpPr>
          <p:nvPr>
            <p:ph type="title"/>
          </p:nvPr>
        </p:nvSpPr>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142465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6D0D6D9-B0FE-4BCD-8B80-28C21301968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6">
            <a:extLst>
              <a:ext uri="{FF2B5EF4-FFF2-40B4-BE49-F238E27FC236}">
                <a16:creationId xmlns:a16="http://schemas.microsoft.com/office/drawing/2014/main" id="{20B93128-C7C9-4D49-94A1-ED17CFB3626E}"/>
              </a:ext>
            </a:extLst>
          </p:cNvPr>
          <p:cNvSpPr>
            <a:spLocks noGrp="1"/>
          </p:cNvSpPr>
          <p:nvPr>
            <p:ph type="sldNum" sz="quarter" idx="12"/>
          </p:nvPr>
        </p:nvSpPr>
        <p:spPr/>
        <p:txBody>
          <a:bodyPr/>
          <a:lstStyle/>
          <a:p>
            <a:fld id="{0BD5577A-C6B7-4530-91E0-BA60F6599166}" type="slidenum">
              <a:rPr lang="en-GB" smtClean="0"/>
              <a:t>‹#›</a:t>
            </a:fld>
            <a:endParaRPr lang="en-GB" dirty="0"/>
          </a:p>
        </p:txBody>
      </p:sp>
      <p:sp>
        <p:nvSpPr>
          <p:cNvPr id="6" name="Footer Placeholder 5">
            <a:extLst>
              <a:ext uri="{FF2B5EF4-FFF2-40B4-BE49-F238E27FC236}">
                <a16:creationId xmlns:a16="http://schemas.microsoft.com/office/drawing/2014/main" id="{951CE50F-90B7-45AC-823D-5BB20B131BBE}"/>
              </a:ext>
            </a:extLst>
          </p:cNvPr>
          <p:cNvSpPr>
            <a:spLocks noGrp="1"/>
          </p:cNvSpPr>
          <p:nvPr>
            <p:ph type="ftr" sz="quarter" idx="11"/>
          </p:nvPr>
        </p:nvSpPr>
        <p:spPr/>
        <p:txBody>
          <a:bodyPr/>
          <a:lstStyle/>
          <a:p>
            <a:r>
              <a:rPr lang="en-GB" dirty="0"/>
              <a:t>On the Insert ribbon select Header &amp; Footer to edit this holding text</a:t>
            </a:r>
          </a:p>
        </p:txBody>
      </p:sp>
      <p:sp>
        <p:nvSpPr>
          <p:cNvPr id="4" name="Content Placeholder 3">
            <a:extLst>
              <a:ext uri="{FF2B5EF4-FFF2-40B4-BE49-F238E27FC236}">
                <a16:creationId xmlns:a16="http://schemas.microsoft.com/office/drawing/2014/main" id="{4C9A0511-E213-4135-8BAC-109172D19E7C}"/>
              </a:ext>
            </a:extLst>
          </p:cNvPr>
          <p:cNvSpPr>
            <a:spLocks noGrp="1"/>
          </p:cNvSpPr>
          <p:nvPr>
            <p:ph sz="half" idx="2"/>
          </p:nvPr>
        </p:nvSpPr>
        <p:spPr>
          <a:xfrm>
            <a:off x="4866468" y="1047600"/>
            <a:ext cx="3807782" cy="4824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 name="Content Placeholder 2">
            <a:extLst>
              <a:ext uri="{FF2B5EF4-FFF2-40B4-BE49-F238E27FC236}">
                <a16:creationId xmlns:a16="http://schemas.microsoft.com/office/drawing/2014/main" id="{2ED9FC6C-F204-41F3-96A4-275122A62DEB}"/>
              </a:ext>
            </a:extLst>
          </p:cNvPr>
          <p:cNvSpPr>
            <a:spLocks noGrp="1"/>
          </p:cNvSpPr>
          <p:nvPr>
            <p:ph sz="half" idx="1"/>
          </p:nvPr>
        </p:nvSpPr>
        <p:spPr>
          <a:xfrm>
            <a:off x="468790" y="1047600"/>
            <a:ext cx="3808800" cy="4824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Title 1">
            <a:extLst>
              <a:ext uri="{FF2B5EF4-FFF2-40B4-BE49-F238E27FC236}">
                <a16:creationId xmlns:a16="http://schemas.microsoft.com/office/drawing/2014/main" id="{F4A5F944-C36F-4A66-930D-5C304013026D}"/>
              </a:ext>
            </a:extLst>
          </p:cNvPr>
          <p:cNvSpPr>
            <a:spLocks noGrp="1"/>
          </p:cNvSpPr>
          <p:nvPr>
            <p:ph type="title"/>
          </p:nvPr>
        </p:nvSpPr>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28601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d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257DD0-D0CB-4DBF-93F6-3E78BEAAD7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a:extLst>
              <a:ext uri="{FF2B5EF4-FFF2-40B4-BE49-F238E27FC236}">
                <a16:creationId xmlns:a16="http://schemas.microsoft.com/office/drawing/2014/main" id="{B992DFEE-568E-4713-9ABA-B6DBAF8162C5}"/>
              </a:ext>
            </a:extLst>
          </p:cNvPr>
          <p:cNvSpPr>
            <a:spLocks noGrp="1"/>
          </p:cNvSpPr>
          <p:nvPr>
            <p:ph type="body" idx="1"/>
          </p:nvPr>
        </p:nvSpPr>
        <p:spPr>
          <a:xfrm>
            <a:off x="468000" y="3780732"/>
            <a:ext cx="4104000" cy="1875485"/>
          </a:xfrm>
        </p:spPr>
        <p:txBody>
          <a:bodyPr>
            <a:normAutofit/>
          </a:bodyPr>
          <a:lstStyle>
            <a:lvl1pPr marL="0" indent="0">
              <a:buNone/>
              <a:defRPr sz="1600" b="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Click to edit Master text styles</a:t>
            </a:r>
          </a:p>
        </p:txBody>
      </p:sp>
      <p:sp>
        <p:nvSpPr>
          <p:cNvPr id="2" name="Title 1">
            <a:extLst>
              <a:ext uri="{FF2B5EF4-FFF2-40B4-BE49-F238E27FC236}">
                <a16:creationId xmlns:a16="http://schemas.microsoft.com/office/drawing/2014/main" id="{2B9DE519-1CCC-4437-93CB-B2A3A7216205}"/>
              </a:ext>
            </a:extLst>
          </p:cNvPr>
          <p:cNvSpPr>
            <a:spLocks noGrp="1"/>
          </p:cNvSpPr>
          <p:nvPr>
            <p:ph type="title"/>
          </p:nvPr>
        </p:nvSpPr>
        <p:spPr>
          <a:xfrm>
            <a:off x="468000" y="439713"/>
            <a:ext cx="8208000" cy="2978624"/>
          </a:xfrm>
        </p:spPr>
        <p:txBody>
          <a:bodyPr anchor="t" anchorCtr="0">
            <a:normAutofit/>
          </a:bodyPr>
          <a:lstStyle>
            <a:lvl1pPr>
              <a:defRPr sz="1800" b="0">
                <a:solidFill>
                  <a:schemeClr val="tx1"/>
                </a:solidFill>
              </a:defRPr>
            </a:lvl1pPr>
          </a:lstStyle>
          <a:p>
            <a:r>
              <a:rPr lang="en-US" noProof="0"/>
              <a:t>Click to edit Master title style</a:t>
            </a:r>
            <a:endParaRPr lang="en-GB" noProof="0" dirty="0"/>
          </a:p>
        </p:txBody>
      </p:sp>
    </p:spTree>
    <p:extLst>
      <p:ext uri="{BB962C8B-B14F-4D97-AF65-F5344CB8AC3E}">
        <p14:creationId xmlns:p14="http://schemas.microsoft.com/office/powerpoint/2010/main" val="31585052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E2FFEC3-5C90-446F-B797-9EAB50C9C198}"/>
              </a:ext>
            </a:extLst>
          </p:cNvPr>
          <p:cNvSpPr>
            <a:spLocks noGrp="1"/>
          </p:cNvSpPr>
          <p:nvPr>
            <p:ph type="sldNum" sz="quarter" idx="4"/>
          </p:nvPr>
        </p:nvSpPr>
        <p:spPr>
          <a:xfrm>
            <a:off x="8470363" y="6295228"/>
            <a:ext cx="407773" cy="365125"/>
          </a:xfrm>
          <a:prstGeom prst="rect">
            <a:avLst/>
          </a:prstGeom>
        </p:spPr>
        <p:txBody>
          <a:bodyPr vert="horz" lIns="0" tIns="0" rIns="0" bIns="0" rtlCol="0" anchor="ctr"/>
          <a:lstStyle>
            <a:lvl1pPr algn="ctr">
              <a:defRPr sz="1400" b="1">
                <a:solidFill>
                  <a:schemeClr val="bg1"/>
                </a:solidFill>
              </a:defRPr>
            </a:lvl1pPr>
          </a:lstStyle>
          <a:p>
            <a:fld id="{0BD5577A-C6B7-4530-91E0-BA60F6599166}" type="slidenum">
              <a:rPr lang="en-GB" smtClean="0"/>
              <a:pPr/>
              <a:t>‹#›</a:t>
            </a:fld>
            <a:endParaRPr lang="en-GB" dirty="0"/>
          </a:p>
        </p:txBody>
      </p:sp>
      <p:sp>
        <p:nvSpPr>
          <p:cNvPr id="5" name="Footer Placeholder 4">
            <a:extLst>
              <a:ext uri="{FF2B5EF4-FFF2-40B4-BE49-F238E27FC236}">
                <a16:creationId xmlns:a16="http://schemas.microsoft.com/office/drawing/2014/main" id="{ED69E7F4-CB7B-4962-A85A-DD80BE963F8B}"/>
              </a:ext>
            </a:extLst>
          </p:cNvPr>
          <p:cNvSpPr>
            <a:spLocks noGrp="1"/>
          </p:cNvSpPr>
          <p:nvPr>
            <p:ph type="ftr" sz="quarter" idx="3"/>
          </p:nvPr>
        </p:nvSpPr>
        <p:spPr>
          <a:xfrm>
            <a:off x="469750" y="6008187"/>
            <a:ext cx="5152574" cy="365125"/>
          </a:xfrm>
          <a:prstGeom prst="rect">
            <a:avLst/>
          </a:prstGeom>
        </p:spPr>
        <p:txBody>
          <a:bodyPr vert="horz" lIns="0" tIns="0" rIns="0" bIns="0" rtlCol="0" anchor="b" anchorCtr="0"/>
          <a:lstStyle>
            <a:lvl1pPr algn="l">
              <a:defRPr sz="1200">
                <a:solidFill>
                  <a:schemeClr val="tx1"/>
                </a:solidFill>
              </a:defRPr>
            </a:lvl1pPr>
          </a:lstStyle>
          <a:p>
            <a:r>
              <a:rPr lang="en-GB" dirty="0"/>
              <a:t>On the Insert ribbon select Header &amp; Footer to edit this holding text</a:t>
            </a:r>
          </a:p>
        </p:txBody>
      </p:sp>
      <p:sp>
        <p:nvSpPr>
          <p:cNvPr id="3" name="Text Placeholder 2">
            <a:extLst>
              <a:ext uri="{FF2B5EF4-FFF2-40B4-BE49-F238E27FC236}">
                <a16:creationId xmlns:a16="http://schemas.microsoft.com/office/drawing/2014/main" id="{EEA1E2F8-DB9D-4B43-BE37-52CC91582FE0}"/>
              </a:ext>
            </a:extLst>
          </p:cNvPr>
          <p:cNvSpPr>
            <a:spLocks noGrp="1"/>
          </p:cNvSpPr>
          <p:nvPr>
            <p:ph type="body" idx="1"/>
          </p:nvPr>
        </p:nvSpPr>
        <p:spPr>
          <a:xfrm>
            <a:off x="468790" y="1047184"/>
            <a:ext cx="8208000" cy="4824479"/>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Title Placeholder 1">
            <a:extLst>
              <a:ext uri="{FF2B5EF4-FFF2-40B4-BE49-F238E27FC236}">
                <a16:creationId xmlns:a16="http://schemas.microsoft.com/office/drawing/2014/main" id="{E2A5762B-9832-4940-B740-E92A66E566FF}"/>
              </a:ext>
            </a:extLst>
          </p:cNvPr>
          <p:cNvSpPr>
            <a:spLocks noGrp="1"/>
          </p:cNvSpPr>
          <p:nvPr>
            <p:ph type="title"/>
          </p:nvPr>
        </p:nvSpPr>
        <p:spPr>
          <a:xfrm>
            <a:off x="468790" y="270000"/>
            <a:ext cx="8208000" cy="601200"/>
          </a:xfrm>
          <a:prstGeom prst="rect">
            <a:avLst/>
          </a:prstGeom>
        </p:spPr>
        <p:txBody>
          <a:bodyPr vert="horz" lIns="0" tIns="0" rIns="0" bIns="0" rtlCol="0" anchor="ctr">
            <a:normAutofit/>
          </a:bodyPr>
          <a:lstStyle/>
          <a:p>
            <a:r>
              <a:rPr lang="en-US" noProof="0"/>
              <a:t>Click to edit Master title style</a:t>
            </a:r>
            <a:endParaRPr lang="en-GB" noProof="0" dirty="0"/>
          </a:p>
        </p:txBody>
      </p:sp>
    </p:spTree>
    <p:extLst>
      <p:ext uri="{BB962C8B-B14F-4D97-AF65-F5344CB8AC3E}">
        <p14:creationId xmlns:p14="http://schemas.microsoft.com/office/powerpoint/2010/main" val="290621466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Lst>
  <p:hf hdr="0" dt="0"/>
  <p:txStyles>
    <p:titleStyle>
      <a:lvl1pPr algn="l" defTabSz="685800" rtl="0" eaLnBrk="1" latinLnBrk="0" hangingPunct="1">
        <a:lnSpc>
          <a:spcPct val="90000"/>
        </a:lnSpc>
        <a:spcBef>
          <a:spcPct val="0"/>
        </a:spcBef>
        <a:buNone/>
        <a:defRPr sz="2000" b="1"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1pPr>
      <a:lvl2pPr marL="252000" indent="-252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504000" indent="-252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756000" indent="-252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1008000" indent="-252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package" Target="../embeddings/Microsoft_Word_Document.docx"/><Relationship Id="rId7" Type="http://schemas.openxmlformats.org/officeDocument/2006/relationships/package" Target="../embeddings/Microsoft_Word_Document2.docx"/><Relationship Id="rId2" Type="http://schemas.openxmlformats.org/officeDocument/2006/relationships/hyperlink" Target="https://welcome-hub.hmppsintranet.org.uk/17085-2/" TargetMode="External"/><Relationship Id="rId1" Type="http://schemas.openxmlformats.org/officeDocument/2006/relationships/slideLayout" Target="../slideLayouts/slideLayout3.xml"/><Relationship Id="rId6" Type="http://schemas.openxmlformats.org/officeDocument/2006/relationships/image" Target="../media/image7.emf"/><Relationship Id="rId5" Type="http://schemas.openxmlformats.org/officeDocument/2006/relationships/package" Target="../embeddings/Microsoft_Word_Document1.docx"/><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Word_Document3.docx"/><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Word_Document4.docx"/><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Word_Document5.docx"/><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Word_Document6.docx"/><Relationship Id="rId1" Type="http://schemas.openxmlformats.org/officeDocument/2006/relationships/slideLayout" Target="../slideLayouts/slideLayout3.xml"/><Relationship Id="rId5" Type="http://schemas.openxmlformats.org/officeDocument/2006/relationships/image" Target="../media/image13.emf"/><Relationship Id="rId4" Type="http://schemas.openxmlformats.org/officeDocument/2006/relationships/package" Target="../embeddings/Microsoft_Word_Document7.docx"/></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Word_Document8.docx"/><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bin"/><Relationship Id="rId1" Type="http://schemas.openxmlformats.org/officeDocument/2006/relationships/slideLayout" Target="../slideLayouts/slideLayout3.xml"/><Relationship Id="rId5" Type="http://schemas.openxmlformats.org/officeDocument/2006/relationships/image" Target="../media/image16.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EDF4813-7068-4A18-BA95-ECA7551957EA}"/>
              </a:ext>
            </a:extLst>
          </p:cNvPr>
          <p:cNvSpPr>
            <a:spLocks noGrp="1"/>
          </p:cNvSpPr>
          <p:nvPr>
            <p:ph type="body" sz="quarter" idx="10"/>
          </p:nvPr>
        </p:nvSpPr>
        <p:spPr>
          <a:xfrm>
            <a:off x="469197" y="5220529"/>
            <a:ext cx="5167515" cy="682825"/>
          </a:xfrm>
        </p:spPr>
        <p:txBody>
          <a:bodyPr/>
          <a:lstStyle/>
          <a:p>
            <a:r>
              <a:rPr lang="en-GB" sz="1800" b="1" dirty="0"/>
              <a:t>Summary of changes impacting on Probation</a:t>
            </a:r>
          </a:p>
        </p:txBody>
      </p:sp>
      <p:sp>
        <p:nvSpPr>
          <p:cNvPr id="2" name="Title 1">
            <a:extLst>
              <a:ext uri="{FF2B5EF4-FFF2-40B4-BE49-F238E27FC236}">
                <a16:creationId xmlns:a16="http://schemas.microsoft.com/office/drawing/2014/main" id="{0D8AAC03-D55E-45C2-B91F-AF2B06848D0A}"/>
              </a:ext>
            </a:extLst>
          </p:cNvPr>
          <p:cNvSpPr>
            <a:spLocks noGrp="1"/>
          </p:cNvSpPr>
          <p:nvPr>
            <p:ph type="ctrTitle"/>
          </p:nvPr>
        </p:nvSpPr>
        <p:spPr>
          <a:xfrm>
            <a:off x="469197" y="2773598"/>
            <a:ext cx="8279424" cy="813258"/>
          </a:xfrm>
        </p:spPr>
        <p:txBody>
          <a:bodyPr>
            <a:normAutofit fontScale="90000"/>
          </a:bodyPr>
          <a:lstStyle/>
          <a:p>
            <a:r>
              <a:rPr lang="en-GB" dirty="0"/>
              <a:t>Police, Crime, Sentencing and Courts (PCSC) Act 2022</a:t>
            </a:r>
            <a:br>
              <a:rPr lang="en-GB" dirty="0"/>
            </a:br>
            <a:br>
              <a:rPr lang="en-GB" dirty="0"/>
            </a:br>
            <a:r>
              <a:rPr lang="en-GB" dirty="0"/>
              <a:t>Parole</a:t>
            </a:r>
            <a:br>
              <a:rPr lang="en-GB" dirty="0"/>
            </a:br>
            <a:br>
              <a:rPr lang="en-GB" dirty="0"/>
            </a:br>
            <a:r>
              <a:rPr lang="en-GB" dirty="0"/>
              <a:t>TACT cases</a:t>
            </a:r>
          </a:p>
        </p:txBody>
      </p:sp>
      <p:pic>
        <p:nvPicPr>
          <p:cNvPr id="5" name="Picture 4" descr="Probation Service logo, South Central">
            <a:extLst>
              <a:ext uri="{FF2B5EF4-FFF2-40B4-BE49-F238E27FC236}">
                <a16:creationId xmlns:a16="http://schemas.microsoft.com/office/drawing/2014/main" id="{84ADD65C-3287-4043-BED5-CC98316E14D7}"/>
              </a:ext>
            </a:extLst>
          </p:cNvPr>
          <p:cNvPicPr>
            <a:picLocks noChangeAspect="1"/>
          </p:cNvPicPr>
          <p:nvPr/>
        </p:nvPicPr>
        <p:blipFill rotWithShape="1">
          <a:blip r:embed="rId2">
            <a:extLst>
              <a:ext uri="{28A0092B-C50C-407E-A947-70E740481C1C}">
                <a14:useLocalDpi xmlns:a14="http://schemas.microsoft.com/office/drawing/2010/main" val="0"/>
              </a:ext>
            </a:extLst>
          </a:blip>
          <a:srcRect l="544" b="28067"/>
          <a:stretch/>
        </p:blipFill>
        <p:spPr>
          <a:xfrm>
            <a:off x="5636712" y="468251"/>
            <a:ext cx="3111909" cy="1343347"/>
          </a:xfrm>
          <a:prstGeom prst="rect">
            <a:avLst/>
          </a:prstGeom>
          <a:solidFill>
            <a:schemeClr val="bg1"/>
          </a:solidFill>
        </p:spPr>
      </p:pic>
    </p:spTree>
    <p:extLst>
      <p:ext uri="{BB962C8B-B14F-4D97-AF65-F5344CB8AC3E}">
        <p14:creationId xmlns:p14="http://schemas.microsoft.com/office/powerpoint/2010/main" val="3689895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184C24-27F3-4661-9DE9-60563BA833AE}"/>
              </a:ext>
            </a:extLst>
          </p:cNvPr>
          <p:cNvSpPr>
            <a:spLocks noGrp="1"/>
          </p:cNvSpPr>
          <p:nvPr>
            <p:ph type="sldNum" sz="quarter" idx="12"/>
          </p:nvPr>
        </p:nvSpPr>
        <p:spPr/>
        <p:txBody>
          <a:bodyPr/>
          <a:lstStyle/>
          <a:p>
            <a:fld id="{0BD5577A-C6B7-4530-91E0-BA60F6599166}" type="slidenum">
              <a:rPr lang="en-GB" smtClean="0"/>
              <a:t>2</a:t>
            </a:fld>
            <a:endParaRPr lang="en-GB"/>
          </a:p>
        </p:txBody>
      </p:sp>
      <p:sp>
        <p:nvSpPr>
          <p:cNvPr id="4" name="Content Placeholder 3">
            <a:extLst>
              <a:ext uri="{FF2B5EF4-FFF2-40B4-BE49-F238E27FC236}">
                <a16:creationId xmlns:a16="http://schemas.microsoft.com/office/drawing/2014/main" id="{53527185-5B57-48F0-88B6-94547FD9460D}"/>
              </a:ext>
            </a:extLst>
          </p:cNvPr>
          <p:cNvSpPr>
            <a:spLocks noGrp="1"/>
          </p:cNvSpPr>
          <p:nvPr>
            <p:ph idx="1"/>
          </p:nvPr>
        </p:nvSpPr>
        <p:spPr/>
        <p:txBody>
          <a:bodyPr/>
          <a:lstStyle/>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5" name="Title 4">
            <a:extLst>
              <a:ext uri="{FF2B5EF4-FFF2-40B4-BE49-F238E27FC236}">
                <a16:creationId xmlns:a16="http://schemas.microsoft.com/office/drawing/2014/main" id="{EA3AD77A-4A90-4056-ADD8-9A40F2D70262}"/>
              </a:ext>
            </a:extLst>
          </p:cNvPr>
          <p:cNvSpPr>
            <a:spLocks noGrp="1"/>
          </p:cNvSpPr>
          <p:nvPr>
            <p:ph type="title"/>
          </p:nvPr>
        </p:nvSpPr>
        <p:spPr/>
        <p:txBody>
          <a:bodyPr/>
          <a:lstStyle/>
          <a:p>
            <a:r>
              <a:rPr lang="en-GB" dirty="0"/>
              <a:t>Summary of changes</a:t>
            </a:r>
          </a:p>
        </p:txBody>
      </p:sp>
      <p:sp>
        <p:nvSpPr>
          <p:cNvPr id="3" name="TextBox 2">
            <a:extLst>
              <a:ext uri="{FF2B5EF4-FFF2-40B4-BE49-F238E27FC236}">
                <a16:creationId xmlns:a16="http://schemas.microsoft.com/office/drawing/2014/main" id="{14AD8CA0-8E49-4DD3-A36A-5B0F1310CE64}"/>
              </a:ext>
            </a:extLst>
          </p:cNvPr>
          <p:cNvSpPr txBox="1"/>
          <p:nvPr/>
        </p:nvSpPr>
        <p:spPr>
          <a:xfrm>
            <a:off x="97971" y="786028"/>
            <a:ext cx="8948057" cy="338554"/>
          </a:xfrm>
          <a:prstGeom prst="rect">
            <a:avLst/>
          </a:prstGeom>
          <a:noFill/>
        </p:spPr>
        <p:txBody>
          <a:bodyPr wrap="square" rtlCol="0">
            <a:spAutoFit/>
          </a:bodyPr>
          <a:lstStyle/>
          <a:p>
            <a:endParaRPr lang="en-GB" sz="1600" dirty="0"/>
          </a:p>
        </p:txBody>
      </p:sp>
      <p:graphicFrame>
        <p:nvGraphicFramePr>
          <p:cNvPr id="6" name="Table 6">
            <a:extLst>
              <a:ext uri="{FF2B5EF4-FFF2-40B4-BE49-F238E27FC236}">
                <a16:creationId xmlns:a16="http://schemas.microsoft.com/office/drawing/2014/main" id="{CB558B88-6447-4BAA-A8AA-6E88582C76B0}"/>
              </a:ext>
            </a:extLst>
          </p:cNvPr>
          <p:cNvGraphicFramePr>
            <a:graphicFrameLocks noGrp="1"/>
          </p:cNvGraphicFramePr>
          <p:nvPr>
            <p:extLst>
              <p:ext uri="{D42A27DB-BD31-4B8C-83A1-F6EECF244321}">
                <p14:modId xmlns:p14="http://schemas.microsoft.com/office/powerpoint/2010/main" val="193913487"/>
              </p:ext>
            </p:extLst>
          </p:nvPr>
        </p:nvGraphicFramePr>
        <p:xfrm>
          <a:off x="299318" y="1076907"/>
          <a:ext cx="8578818" cy="4900390"/>
        </p:xfrm>
        <a:graphic>
          <a:graphicData uri="http://schemas.openxmlformats.org/drawingml/2006/table">
            <a:tbl>
              <a:tblPr firstRow="1" bandRow="1">
                <a:tableStyleId>{5C22544A-7EE6-4342-B048-85BDC9FD1C3A}</a:tableStyleId>
              </a:tblPr>
              <a:tblGrid>
                <a:gridCol w="1362129">
                  <a:extLst>
                    <a:ext uri="{9D8B030D-6E8A-4147-A177-3AD203B41FA5}">
                      <a16:colId xmlns:a16="http://schemas.microsoft.com/office/drawing/2014/main" val="3667086387"/>
                    </a:ext>
                  </a:extLst>
                </a:gridCol>
                <a:gridCol w="3863795">
                  <a:extLst>
                    <a:ext uri="{9D8B030D-6E8A-4147-A177-3AD203B41FA5}">
                      <a16:colId xmlns:a16="http://schemas.microsoft.com/office/drawing/2014/main" val="992153994"/>
                    </a:ext>
                  </a:extLst>
                </a:gridCol>
                <a:gridCol w="1741336">
                  <a:extLst>
                    <a:ext uri="{9D8B030D-6E8A-4147-A177-3AD203B41FA5}">
                      <a16:colId xmlns:a16="http://schemas.microsoft.com/office/drawing/2014/main" val="632543420"/>
                    </a:ext>
                  </a:extLst>
                </a:gridCol>
                <a:gridCol w="1611558">
                  <a:extLst>
                    <a:ext uri="{9D8B030D-6E8A-4147-A177-3AD203B41FA5}">
                      <a16:colId xmlns:a16="http://schemas.microsoft.com/office/drawing/2014/main" val="3378298903"/>
                    </a:ext>
                  </a:extLst>
                </a:gridCol>
              </a:tblGrid>
              <a:tr h="331551">
                <a:tc>
                  <a:txBody>
                    <a:bodyPr/>
                    <a:lstStyle/>
                    <a:p>
                      <a:r>
                        <a:rPr lang="en-GB" sz="1100" dirty="0"/>
                        <a:t>Area of work </a:t>
                      </a:r>
                    </a:p>
                  </a:txBody>
                  <a:tcPr/>
                </a:tc>
                <a:tc>
                  <a:txBody>
                    <a:bodyPr/>
                    <a:lstStyle/>
                    <a:p>
                      <a:r>
                        <a:rPr lang="en-GB" sz="1100" dirty="0"/>
                        <a:t>Change</a:t>
                      </a:r>
                    </a:p>
                  </a:txBody>
                  <a:tcPr/>
                </a:tc>
                <a:tc>
                  <a:txBody>
                    <a:bodyPr/>
                    <a:lstStyle/>
                    <a:p>
                      <a:r>
                        <a:rPr lang="en-GB" sz="1100" dirty="0"/>
                        <a:t>Date of implementation</a:t>
                      </a:r>
                    </a:p>
                  </a:txBody>
                  <a:tcPr/>
                </a:tc>
                <a:tc>
                  <a:txBody>
                    <a:bodyPr/>
                    <a:lstStyle/>
                    <a:p>
                      <a:r>
                        <a:rPr lang="en-GB" sz="1100" dirty="0"/>
                        <a:t>Full details</a:t>
                      </a:r>
                    </a:p>
                  </a:txBody>
                  <a:tcPr/>
                </a:tc>
                <a:extLst>
                  <a:ext uri="{0D108BD9-81ED-4DB2-BD59-A6C34878D82A}">
                    <a16:rowId xmlns:a16="http://schemas.microsoft.com/office/drawing/2014/main" val="278594384"/>
                  </a:ext>
                </a:extLst>
              </a:tr>
              <a:tr h="1033159">
                <a:tc>
                  <a:txBody>
                    <a:bodyPr/>
                    <a:lstStyle/>
                    <a:p>
                      <a:r>
                        <a:rPr lang="en-GB" sz="1100" b="1" dirty="0"/>
                        <a:t>Senior Attendance Centre (SAC) requirements</a:t>
                      </a:r>
                    </a:p>
                  </a:txBody>
                  <a:tcPr/>
                </a:tc>
                <a:tc>
                  <a:txBody>
                    <a:bodyPr/>
                    <a:lstStyle/>
                    <a:p>
                      <a:pPr marL="171450" indent="-171450">
                        <a:buFont typeface="Arial" panose="020B0604020202020204" pitchFamily="34" charset="0"/>
                        <a:buChar char="•"/>
                      </a:pPr>
                      <a:r>
                        <a:rPr lang="en-GB" sz="1100" b="0" kern="1200" dirty="0">
                          <a:solidFill>
                            <a:schemeClr val="dk1"/>
                          </a:solidFill>
                          <a:effectLst/>
                          <a:latin typeface="+mn-lt"/>
                          <a:ea typeface="+mn-ea"/>
                          <a:cs typeface="+mn-cs"/>
                        </a:rPr>
                        <a:t>SAC requirements will be removed as a sentencing option</a:t>
                      </a:r>
                      <a:endParaRPr lang="en-GB" sz="1100" b="0" dirty="0"/>
                    </a:p>
                  </a:txBody>
                  <a:tcPr/>
                </a:tc>
                <a:tc>
                  <a:txBody>
                    <a:bodyPr/>
                    <a:lstStyle/>
                    <a:p>
                      <a:r>
                        <a:rPr lang="en-GB" sz="1100" dirty="0"/>
                        <a:t>Tuesday 28</a:t>
                      </a:r>
                      <a:r>
                        <a:rPr lang="en-GB" sz="1100" baseline="30000" dirty="0"/>
                        <a:t>th</a:t>
                      </a:r>
                      <a:r>
                        <a:rPr lang="en-GB" sz="1100" dirty="0"/>
                        <a:t> June 2022</a:t>
                      </a:r>
                    </a:p>
                  </a:txBody>
                  <a:tcPr/>
                </a:tc>
                <a:tc>
                  <a:txBody>
                    <a:bodyPr/>
                    <a:lstStyle/>
                    <a:p>
                      <a:endParaRPr lang="en-GB" sz="1100" dirty="0"/>
                    </a:p>
                  </a:txBody>
                  <a:tcPr/>
                </a:tc>
                <a:extLst>
                  <a:ext uri="{0D108BD9-81ED-4DB2-BD59-A6C34878D82A}">
                    <a16:rowId xmlns:a16="http://schemas.microsoft.com/office/drawing/2014/main" val="1564405064"/>
                  </a:ext>
                </a:extLst>
              </a:tr>
              <a:tr h="1033159">
                <a:tc>
                  <a:txBody>
                    <a:bodyPr/>
                    <a:lstStyle/>
                    <a:p>
                      <a:r>
                        <a:rPr lang="en-GB" sz="1100" b="1" dirty="0"/>
                        <a:t>Electronic Monitoring (EM)</a:t>
                      </a:r>
                    </a:p>
                  </a:txBody>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dirty="0">
                          <a:solidFill>
                            <a:schemeClr val="dk1"/>
                          </a:solidFill>
                          <a:effectLst/>
                          <a:latin typeface="+mn-lt"/>
                          <a:ea typeface="+mn-ea"/>
                          <a:cs typeface="+mn-cs"/>
                        </a:rPr>
                        <a:t>Increase in maximum daily curfew from 16 hours to 20 hours (for adult Community Sentences)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0" kern="1200" dirty="0">
                        <a:solidFill>
                          <a:schemeClr val="dk1"/>
                        </a:solidFill>
                        <a:effectLst/>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dirty="0">
                          <a:solidFill>
                            <a:schemeClr val="dk1"/>
                          </a:solidFill>
                          <a:effectLst/>
                          <a:latin typeface="+mn-lt"/>
                          <a:ea typeface="+mn-ea"/>
                          <a:cs typeface="+mn-cs"/>
                        </a:rPr>
                        <a:t>Increase in maximum length of curfew from 12 months to 2 years (for adult Community Sentences)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0" kern="1200" dirty="0">
                        <a:solidFill>
                          <a:schemeClr val="dk1"/>
                        </a:solidFill>
                        <a:effectLst/>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Powers for practitioners to vary curfew requirements as follows: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kern="1200" dirty="0">
                        <a:solidFill>
                          <a:schemeClr val="dk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kern="1200" dirty="0">
                          <a:solidFill>
                            <a:schemeClr val="dk1"/>
                          </a:solidFill>
                          <a:effectLst/>
                          <a:latin typeface="+mn-lt"/>
                          <a:ea typeface="+mn-ea"/>
                          <a:cs typeface="+mn-cs"/>
                        </a:rPr>
                        <a:t>         1. a shift in start/end times of the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kern="1200" dirty="0">
                          <a:solidFill>
                            <a:schemeClr val="dk1"/>
                          </a:solidFill>
                          <a:effectLst/>
                          <a:latin typeface="+mn-lt"/>
                          <a:ea typeface="+mn-ea"/>
                          <a:cs typeface="+mn-cs"/>
                        </a:rPr>
                        <a:t>             curfew within a 24-hour period</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kern="1200" dirty="0">
                        <a:solidFill>
                          <a:schemeClr val="dk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kern="1200" dirty="0">
                          <a:solidFill>
                            <a:schemeClr val="dk1"/>
                          </a:solidFill>
                          <a:effectLst/>
                          <a:latin typeface="+mn-lt"/>
                          <a:ea typeface="+mn-ea"/>
                          <a:cs typeface="+mn-cs"/>
                        </a:rPr>
                        <a:t>         2. a change to the curfew address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0" kern="1200" dirty="0">
                        <a:solidFill>
                          <a:schemeClr val="dk1"/>
                        </a:solidFill>
                        <a:effectLst/>
                        <a:latin typeface="+mn-lt"/>
                        <a:ea typeface="+mn-ea"/>
                        <a:cs typeface="+mn-cs"/>
                      </a:endParaRPr>
                    </a:p>
                  </a:txBody>
                  <a:tcPr/>
                </a:tc>
                <a:tc>
                  <a:txBody>
                    <a:bodyPr/>
                    <a:lstStyle/>
                    <a:p>
                      <a:r>
                        <a:rPr lang="en-GB" sz="1100" dirty="0"/>
                        <a:t>Tuesday 28</a:t>
                      </a:r>
                      <a:r>
                        <a:rPr lang="en-GB" sz="1100" baseline="30000" dirty="0"/>
                        <a:t>th</a:t>
                      </a:r>
                      <a:r>
                        <a:rPr lang="en-GB" sz="1100" dirty="0"/>
                        <a:t> June 2022</a:t>
                      </a:r>
                    </a:p>
                  </a:txBody>
                  <a:tcPr/>
                </a:tc>
                <a:tc>
                  <a:txBody>
                    <a:bodyPr/>
                    <a:lstStyle/>
                    <a:p>
                      <a:endParaRPr lang="en-GB" sz="1100" dirty="0"/>
                    </a:p>
                    <a:p>
                      <a:endParaRPr lang="en-GB" sz="1100" dirty="0"/>
                    </a:p>
                    <a:p>
                      <a:endParaRPr lang="en-GB" sz="1100" dirty="0"/>
                    </a:p>
                    <a:p>
                      <a:endParaRPr lang="en-GB" sz="1100" dirty="0"/>
                    </a:p>
                    <a:p>
                      <a:endParaRPr lang="en-GB" sz="1100" dirty="0"/>
                    </a:p>
                    <a:p>
                      <a:endParaRPr lang="en-GB" sz="1100" dirty="0"/>
                    </a:p>
                    <a:p>
                      <a:r>
                        <a:rPr lang="en-GB" sz="1100" dirty="0"/>
                        <a:t>Further guidance also available here: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100" u="sng" kern="1200" dirty="0">
                          <a:solidFill>
                            <a:schemeClr val="dk1"/>
                          </a:solidFill>
                          <a:effectLst/>
                          <a:latin typeface="+mn-lt"/>
                          <a:ea typeface="+mn-ea"/>
                          <a:cs typeface="+mn-cs"/>
                          <a:hlinkClick r:id="rId2"/>
                        </a:rPr>
                        <a:t>Police Crime Sentencing and Courts Act – Welcome Hub (hmppsintranet.org.uk)</a:t>
                      </a:r>
                      <a:endParaRPr lang="en-GB" sz="1100" kern="1200" dirty="0">
                        <a:solidFill>
                          <a:schemeClr val="dk1"/>
                        </a:solidFill>
                        <a:effectLst/>
                        <a:latin typeface="+mn-lt"/>
                        <a:ea typeface="+mn-ea"/>
                        <a:cs typeface="+mn-cs"/>
                      </a:endParaRPr>
                    </a:p>
                    <a:p>
                      <a:endParaRPr lang="en-GB" sz="1100" dirty="0"/>
                    </a:p>
                  </a:txBody>
                  <a:tcPr/>
                </a:tc>
                <a:extLst>
                  <a:ext uri="{0D108BD9-81ED-4DB2-BD59-A6C34878D82A}">
                    <a16:rowId xmlns:a16="http://schemas.microsoft.com/office/drawing/2014/main" val="4130030919"/>
                  </a:ext>
                </a:extLst>
              </a:tr>
              <a:tr h="1033159">
                <a:tc>
                  <a:txBody>
                    <a:bodyPr/>
                    <a:lstStyle/>
                    <a:p>
                      <a:r>
                        <a:rPr lang="en-GB" sz="1100" b="1" dirty="0"/>
                        <a:t>Unpaid Work (UPW)</a:t>
                      </a:r>
                    </a:p>
                  </a:txBody>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cs typeface="Calibri"/>
                        </a:rPr>
                        <a:t>Regional Probation Directors to consult each calendar year with key local and regional stakeholders on the delivery of UPW</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Each region must produce an annual report detailing UPW delivery outcomes and a forward look to future strategic development plans</a:t>
                      </a:r>
                      <a:endParaRPr lang="en-GB" sz="1100" dirty="0">
                        <a:cs typeface="Calibri"/>
                      </a:endParaRPr>
                    </a:p>
                  </a:txBody>
                  <a:tcPr/>
                </a:tc>
                <a:tc>
                  <a:txBody>
                    <a:bodyPr/>
                    <a:lstStyle/>
                    <a:p>
                      <a:r>
                        <a:rPr lang="en-GB" sz="1100" dirty="0"/>
                        <a:t>Tuesday 28</a:t>
                      </a:r>
                      <a:r>
                        <a:rPr lang="en-GB" sz="1100" baseline="30000" dirty="0"/>
                        <a:t>th</a:t>
                      </a:r>
                      <a:r>
                        <a:rPr lang="en-GB" sz="1100" dirty="0"/>
                        <a:t> June 2022</a:t>
                      </a:r>
                    </a:p>
                  </a:txBody>
                  <a:tcPr/>
                </a:tc>
                <a:tc>
                  <a:txBody>
                    <a:bodyPr/>
                    <a:lstStyle/>
                    <a:p>
                      <a:endParaRPr lang="en-GB" sz="1100" dirty="0"/>
                    </a:p>
                  </a:txBody>
                  <a:tcPr/>
                </a:tc>
                <a:extLst>
                  <a:ext uri="{0D108BD9-81ED-4DB2-BD59-A6C34878D82A}">
                    <a16:rowId xmlns:a16="http://schemas.microsoft.com/office/drawing/2014/main" val="1415289971"/>
                  </a:ext>
                </a:extLst>
              </a:tr>
            </a:tbl>
          </a:graphicData>
        </a:graphic>
      </p:graphicFrame>
      <p:graphicFrame>
        <p:nvGraphicFramePr>
          <p:cNvPr id="8" name="Object 7">
            <a:extLst>
              <a:ext uri="{FF2B5EF4-FFF2-40B4-BE49-F238E27FC236}">
                <a16:creationId xmlns:a16="http://schemas.microsoft.com/office/drawing/2014/main" id="{A3673244-2043-4CFE-80B5-0F942D199687}"/>
              </a:ext>
            </a:extLst>
          </p:cNvPr>
          <p:cNvGraphicFramePr>
            <a:graphicFrameLocks noChangeAspect="1"/>
          </p:cNvGraphicFramePr>
          <p:nvPr>
            <p:extLst>
              <p:ext uri="{D42A27DB-BD31-4B8C-83A1-F6EECF244321}">
                <p14:modId xmlns:p14="http://schemas.microsoft.com/office/powerpoint/2010/main" val="2303798078"/>
              </p:ext>
            </p:extLst>
          </p:nvPr>
        </p:nvGraphicFramePr>
        <p:xfrm>
          <a:off x="7667625" y="1644650"/>
          <a:ext cx="793750" cy="698500"/>
        </p:xfrm>
        <a:graphic>
          <a:graphicData uri="http://schemas.openxmlformats.org/presentationml/2006/ole">
            <mc:AlternateContent xmlns:mc="http://schemas.openxmlformats.org/markup-compatibility/2006">
              <mc:Choice xmlns:v="urn:schemas-microsoft-com:vml" Requires="v">
                <p:oleObj name="Document" showAsIcon="1" r:id="rId3" imgW="793800" imgH="698400" progId="Word.Document.12">
                  <p:embed/>
                </p:oleObj>
              </mc:Choice>
              <mc:Fallback>
                <p:oleObj name="Document" showAsIcon="1" r:id="rId3" imgW="793800" imgH="698400" progId="Word.Document.12">
                  <p:embed/>
                  <p:pic>
                    <p:nvPicPr>
                      <p:cNvPr id="8" name="Object 7">
                        <a:extLst>
                          <a:ext uri="{FF2B5EF4-FFF2-40B4-BE49-F238E27FC236}">
                            <a16:creationId xmlns:a16="http://schemas.microsoft.com/office/drawing/2014/main" id="{A3673244-2043-4CFE-80B5-0F942D199687}"/>
                          </a:ext>
                        </a:extLst>
                      </p:cNvPr>
                      <p:cNvPicPr/>
                      <p:nvPr/>
                    </p:nvPicPr>
                    <p:blipFill>
                      <a:blip r:embed="rId4"/>
                      <a:stretch>
                        <a:fillRect/>
                      </a:stretch>
                    </p:blipFill>
                    <p:spPr>
                      <a:xfrm>
                        <a:off x="7667625" y="1644650"/>
                        <a:ext cx="793750" cy="6985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F35A7149-72F1-4669-ABF1-E2BE9F051089}"/>
              </a:ext>
            </a:extLst>
          </p:cNvPr>
          <p:cNvGraphicFramePr>
            <a:graphicFrameLocks noChangeAspect="1"/>
          </p:cNvGraphicFramePr>
          <p:nvPr>
            <p:extLst>
              <p:ext uri="{D42A27DB-BD31-4B8C-83A1-F6EECF244321}">
                <p14:modId xmlns:p14="http://schemas.microsoft.com/office/powerpoint/2010/main" val="143682778"/>
              </p:ext>
            </p:extLst>
          </p:nvPr>
        </p:nvGraphicFramePr>
        <p:xfrm>
          <a:off x="7616825" y="5057775"/>
          <a:ext cx="793750" cy="698500"/>
        </p:xfrm>
        <a:graphic>
          <a:graphicData uri="http://schemas.openxmlformats.org/presentationml/2006/ole">
            <mc:AlternateContent xmlns:mc="http://schemas.openxmlformats.org/markup-compatibility/2006">
              <mc:Choice xmlns:v="urn:schemas-microsoft-com:vml" Requires="v">
                <p:oleObj name="Document" showAsIcon="1" r:id="rId5" imgW="793800" imgH="698400" progId="Word.Document.12">
                  <p:embed/>
                </p:oleObj>
              </mc:Choice>
              <mc:Fallback>
                <p:oleObj name="Document" showAsIcon="1" r:id="rId5" imgW="793800" imgH="698400" progId="Word.Document.12">
                  <p:embed/>
                  <p:pic>
                    <p:nvPicPr>
                      <p:cNvPr id="10" name="Object 9">
                        <a:extLst>
                          <a:ext uri="{FF2B5EF4-FFF2-40B4-BE49-F238E27FC236}">
                            <a16:creationId xmlns:a16="http://schemas.microsoft.com/office/drawing/2014/main" id="{F35A7149-72F1-4669-ABF1-E2BE9F051089}"/>
                          </a:ext>
                        </a:extLst>
                      </p:cNvPr>
                      <p:cNvPicPr/>
                      <p:nvPr/>
                    </p:nvPicPr>
                    <p:blipFill>
                      <a:blip r:embed="rId6"/>
                      <a:stretch>
                        <a:fillRect/>
                      </a:stretch>
                    </p:blipFill>
                    <p:spPr>
                      <a:xfrm>
                        <a:off x="7616825" y="5057775"/>
                        <a:ext cx="793750" cy="6985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5ECB4252-0BCB-421D-905D-B5C2296D2A6F}"/>
              </a:ext>
            </a:extLst>
          </p:cNvPr>
          <p:cNvGraphicFramePr>
            <a:graphicFrameLocks noChangeAspect="1"/>
          </p:cNvGraphicFramePr>
          <p:nvPr>
            <p:extLst>
              <p:ext uri="{D42A27DB-BD31-4B8C-83A1-F6EECF244321}">
                <p14:modId xmlns:p14="http://schemas.microsoft.com/office/powerpoint/2010/main" val="2609283937"/>
              </p:ext>
            </p:extLst>
          </p:nvPr>
        </p:nvGraphicFramePr>
        <p:xfrm>
          <a:off x="7667625" y="2625725"/>
          <a:ext cx="793750" cy="698500"/>
        </p:xfrm>
        <a:graphic>
          <a:graphicData uri="http://schemas.openxmlformats.org/presentationml/2006/ole">
            <mc:AlternateContent xmlns:mc="http://schemas.openxmlformats.org/markup-compatibility/2006">
              <mc:Choice xmlns:v="urn:schemas-microsoft-com:vml" Requires="v">
                <p:oleObj name="Document" showAsIcon="1" r:id="rId7" imgW="793800" imgH="698400" progId="Word.Document.12">
                  <p:embed/>
                </p:oleObj>
              </mc:Choice>
              <mc:Fallback>
                <p:oleObj name="Document" showAsIcon="1" r:id="rId7" imgW="793800" imgH="698400" progId="Word.Document.12">
                  <p:embed/>
                  <p:pic>
                    <p:nvPicPr>
                      <p:cNvPr id="7" name="Object 6">
                        <a:extLst>
                          <a:ext uri="{FF2B5EF4-FFF2-40B4-BE49-F238E27FC236}">
                            <a16:creationId xmlns:a16="http://schemas.microsoft.com/office/drawing/2014/main" id="{5ECB4252-0BCB-421D-905D-B5C2296D2A6F}"/>
                          </a:ext>
                        </a:extLst>
                      </p:cNvPr>
                      <p:cNvPicPr/>
                      <p:nvPr/>
                    </p:nvPicPr>
                    <p:blipFill>
                      <a:blip r:embed="rId8"/>
                      <a:stretch>
                        <a:fillRect/>
                      </a:stretch>
                    </p:blipFill>
                    <p:spPr>
                      <a:xfrm>
                        <a:off x="7667625" y="2625725"/>
                        <a:ext cx="793750" cy="698500"/>
                      </a:xfrm>
                      <a:prstGeom prst="rect">
                        <a:avLst/>
                      </a:prstGeom>
                    </p:spPr>
                  </p:pic>
                </p:oleObj>
              </mc:Fallback>
            </mc:AlternateContent>
          </a:graphicData>
        </a:graphic>
      </p:graphicFrame>
    </p:spTree>
    <p:extLst>
      <p:ext uri="{BB962C8B-B14F-4D97-AF65-F5344CB8AC3E}">
        <p14:creationId xmlns:p14="http://schemas.microsoft.com/office/powerpoint/2010/main" val="477931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184C24-27F3-4661-9DE9-60563BA833AE}"/>
              </a:ext>
            </a:extLst>
          </p:cNvPr>
          <p:cNvSpPr>
            <a:spLocks noGrp="1"/>
          </p:cNvSpPr>
          <p:nvPr>
            <p:ph type="sldNum" sz="quarter" idx="12"/>
          </p:nvPr>
        </p:nvSpPr>
        <p:spPr/>
        <p:txBody>
          <a:bodyPr/>
          <a:lstStyle/>
          <a:p>
            <a:fld id="{0BD5577A-C6B7-4530-91E0-BA60F6599166}" type="slidenum">
              <a:rPr lang="en-GB" smtClean="0"/>
              <a:t>3</a:t>
            </a:fld>
            <a:endParaRPr lang="en-GB"/>
          </a:p>
        </p:txBody>
      </p:sp>
      <p:sp>
        <p:nvSpPr>
          <p:cNvPr id="4" name="Content Placeholder 3">
            <a:extLst>
              <a:ext uri="{FF2B5EF4-FFF2-40B4-BE49-F238E27FC236}">
                <a16:creationId xmlns:a16="http://schemas.microsoft.com/office/drawing/2014/main" id="{53527185-5B57-48F0-88B6-94547FD9460D}"/>
              </a:ext>
            </a:extLst>
          </p:cNvPr>
          <p:cNvSpPr>
            <a:spLocks noGrp="1"/>
          </p:cNvSpPr>
          <p:nvPr>
            <p:ph idx="1"/>
          </p:nvPr>
        </p:nvSpPr>
        <p:spPr/>
        <p:txBody>
          <a:bodyPr/>
          <a:lstStyle/>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5" name="Title 4">
            <a:extLst>
              <a:ext uri="{FF2B5EF4-FFF2-40B4-BE49-F238E27FC236}">
                <a16:creationId xmlns:a16="http://schemas.microsoft.com/office/drawing/2014/main" id="{EA3AD77A-4A90-4056-ADD8-9A40F2D70262}"/>
              </a:ext>
            </a:extLst>
          </p:cNvPr>
          <p:cNvSpPr>
            <a:spLocks noGrp="1"/>
          </p:cNvSpPr>
          <p:nvPr>
            <p:ph type="title"/>
          </p:nvPr>
        </p:nvSpPr>
        <p:spPr/>
        <p:txBody>
          <a:bodyPr/>
          <a:lstStyle/>
          <a:p>
            <a:r>
              <a:rPr lang="en-GB" dirty="0"/>
              <a:t>Summary of changes</a:t>
            </a:r>
          </a:p>
        </p:txBody>
      </p:sp>
      <p:sp>
        <p:nvSpPr>
          <p:cNvPr id="3" name="TextBox 2">
            <a:extLst>
              <a:ext uri="{FF2B5EF4-FFF2-40B4-BE49-F238E27FC236}">
                <a16:creationId xmlns:a16="http://schemas.microsoft.com/office/drawing/2014/main" id="{14AD8CA0-8E49-4DD3-A36A-5B0F1310CE64}"/>
              </a:ext>
            </a:extLst>
          </p:cNvPr>
          <p:cNvSpPr txBox="1"/>
          <p:nvPr/>
        </p:nvSpPr>
        <p:spPr>
          <a:xfrm>
            <a:off x="97971" y="786028"/>
            <a:ext cx="8948057" cy="338554"/>
          </a:xfrm>
          <a:prstGeom prst="rect">
            <a:avLst/>
          </a:prstGeom>
          <a:noFill/>
        </p:spPr>
        <p:txBody>
          <a:bodyPr wrap="square" rtlCol="0">
            <a:spAutoFit/>
          </a:bodyPr>
          <a:lstStyle/>
          <a:p>
            <a:endParaRPr lang="en-GB" sz="1600" dirty="0"/>
          </a:p>
        </p:txBody>
      </p:sp>
      <p:graphicFrame>
        <p:nvGraphicFramePr>
          <p:cNvPr id="6" name="Table 6">
            <a:extLst>
              <a:ext uri="{FF2B5EF4-FFF2-40B4-BE49-F238E27FC236}">
                <a16:creationId xmlns:a16="http://schemas.microsoft.com/office/drawing/2014/main" id="{CB558B88-6447-4BAA-A8AA-6E88582C76B0}"/>
              </a:ext>
            </a:extLst>
          </p:cNvPr>
          <p:cNvGraphicFramePr>
            <a:graphicFrameLocks noGrp="1"/>
          </p:cNvGraphicFramePr>
          <p:nvPr>
            <p:extLst>
              <p:ext uri="{D42A27DB-BD31-4B8C-83A1-F6EECF244321}">
                <p14:modId xmlns:p14="http://schemas.microsoft.com/office/powerpoint/2010/main" val="3489134986"/>
              </p:ext>
            </p:extLst>
          </p:nvPr>
        </p:nvGraphicFramePr>
        <p:xfrm>
          <a:off x="409163" y="1091800"/>
          <a:ext cx="8325671" cy="4747378"/>
        </p:xfrm>
        <a:graphic>
          <a:graphicData uri="http://schemas.openxmlformats.org/drawingml/2006/table">
            <a:tbl>
              <a:tblPr firstRow="1" bandRow="1">
                <a:tableStyleId>{5C22544A-7EE6-4342-B048-85BDC9FD1C3A}</a:tableStyleId>
              </a:tblPr>
              <a:tblGrid>
                <a:gridCol w="1219049">
                  <a:extLst>
                    <a:ext uri="{9D8B030D-6E8A-4147-A177-3AD203B41FA5}">
                      <a16:colId xmlns:a16="http://schemas.microsoft.com/office/drawing/2014/main" val="3667086387"/>
                    </a:ext>
                  </a:extLst>
                </a:gridCol>
                <a:gridCol w="4164202">
                  <a:extLst>
                    <a:ext uri="{9D8B030D-6E8A-4147-A177-3AD203B41FA5}">
                      <a16:colId xmlns:a16="http://schemas.microsoft.com/office/drawing/2014/main" val="992153994"/>
                    </a:ext>
                  </a:extLst>
                </a:gridCol>
                <a:gridCol w="1614550">
                  <a:extLst>
                    <a:ext uri="{9D8B030D-6E8A-4147-A177-3AD203B41FA5}">
                      <a16:colId xmlns:a16="http://schemas.microsoft.com/office/drawing/2014/main" val="632543420"/>
                    </a:ext>
                  </a:extLst>
                </a:gridCol>
                <a:gridCol w="1327870">
                  <a:extLst>
                    <a:ext uri="{9D8B030D-6E8A-4147-A177-3AD203B41FA5}">
                      <a16:colId xmlns:a16="http://schemas.microsoft.com/office/drawing/2014/main" val="3619713946"/>
                    </a:ext>
                  </a:extLst>
                </a:gridCol>
              </a:tblGrid>
              <a:tr h="427297">
                <a:tc>
                  <a:txBody>
                    <a:bodyPr/>
                    <a:lstStyle/>
                    <a:p>
                      <a:r>
                        <a:rPr lang="en-GB" sz="1100" dirty="0">
                          <a:latin typeface="+mn-lt"/>
                        </a:rPr>
                        <a:t>Area of work </a:t>
                      </a:r>
                    </a:p>
                  </a:txBody>
                  <a:tcPr/>
                </a:tc>
                <a:tc>
                  <a:txBody>
                    <a:bodyPr/>
                    <a:lstStyle/>
                    <a:p>
                      <a:r>
                        <a:rPr lang="en-GB" sz="1100" dirty="0">
                          <a:latin typeface="+mn-lt"/>
                        </a:rPr>
                        <a:t>Change</a:t>
                      </a:r>
                    </a:p>
                  </a:txBody>
                  <a:tcPr/>
                </a:tc>
                <a:tc>
                  <a:txBody>
                    <a:bodyPr/>
                    <a:lstStyle/>
                    <a:p>
                      <a:r>
                        <a:rPr lang="en-GB" sz="1100" dirty="0">
                          <a:latin typeface="+mn-lt"/>
                        </a:rPr>
                        <a:t>Date of </a:t>
                      </a:r>
                    </a:p>
                    <a:p>
                      <a:r>
                        <a:rPr lang="en-GB" sz="1100" dirty="0">
                          <a:latin typeface="+mn-lt"/>
                        </a:rPr>
                        <a:t>implementation</a:t>
                      </a:r>
                    </a:p>
                  </a:txBody>
                  <a:tcPr/>
                </a:tc>
                <a:tc>
                  <a:txBody>
                    <a:bodyPr/>
                    <a:lstStyle/>
                    <a:p>
                      <a:r>
                        <a:rPr lang="en-GB" sz="1100" dirty="0">
                          <a:latin typeface="+mn-lt"/>
                        </a:rPr>
                        <a:t>Full details </a:t>
                      </a:r>
                    </a:p>
                  </a:txBody>
                  <a:tcPr/>
                </a:tc>
                <a:extLst>
                  <a:ext uri="{0D108BD9-81ED-4DB2-BD59-A6C34878D82A}">
                    <a16:rowId xmlns:a16="http://schemas.microsoft.com/office/drawing/2014/main" val="278594384"/>
                  </a:ext>
                </a:extLst>
              </a:tr>
              <a:tr h="3387709">
                <a:tc>
                  <a:txBody>
                    <a:bodyPr/>
                    <a:lstStyle/>
                    <a:p>
                      <a:r>
                        <a:rPr lang="en-GB" sz="1100" b="1" dirty="0">
                          <a:latin typeface="+mn-lt"/>
                        </a:rPr>
                        <a:t>Parole – Open conditions test</a:t>
                      </a:r>
                    </a:p>
                  </a:txBody>
                  <a:tcPr/>
                </a:tc>
                <a:tc>
                  <a:txBody>
                    <a:bodyPr/>
                    <a:lstStyle/>
                    <a:p>
                      <a:pPr marL="285750" indent="-285750">
                        <a:buFont typeface="Arial" panose="020B0604020202020204" pitchFamily="34" charset="0"/>
                        <a:buChar char="•"/>
                      </a:pPr>
                      <a:r>
                        <a:rPr lang="en-GB" sz="1100" kern="1200" dirty="0">
                          <a:solidFill>
                            <a:schemeClr val="dk1"/>
                          </a:solidFill>
                          <a:effectLst/>
                          <a:latin typeface="+mn-lt"/>
                          <a:ea typeface="+mn-ea"/>
                          <a:cs typeface="+mn-cs"/>
                        </a:rPr>
                        <a:t>Following the conclusion of the Root and Branch review of the Parole system, Ministers have introduced a new test for considering an indeterminate sentenced prisoner’s suitability for a move to open conditions. </a:t>
                      </a:r>
                    </a:p>
                    <a:p>
                      <a:endParaRPr lang="en-GB" sz="1100" b="0" i="0" kern="1200" dirty="0">
                        <a:solidFill>
                          <a:schemeClr val="dk1"/>
                        </a:solidFill>
                        <a:effectLst/>
                        <a:latin typeface="+mn-lt"/>
                        <a:ea typeface="+mn-ea"/>
                        <a:cs typeface="+mn-cs"/>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i="0" kern="1200" dirty="0">
                          <a:solidFill>
                            <a:schemeClr val="dk1"/>
                          </a:solidFill>
                          <a:effectLst/>
                          <a:latin typeface="+mn-lt"/>
                          <a:ea typeface="+mn-ea"/>
                          <a:cs typeface="+mn-cs"/>
                        </a:rPr>
                        <a:t>With immediate effect, all PAROM or addendum reports not yet submitted must reflect this new test in their recommendation. This includes any reports that are currently being drafted. </a:t>
                      </a:r>
                      <a:r>
                        <a:rPr lang="en-GB" sz="1100" b="0" i="0" kern="1200" dirty="0">
                          <a:solidFill>
                            <a:schemeClr val="dk1"/>
                          </a:solidFill>
                          <a:effectLst/>
                          <a:latin typeface="+mn-lt"/>
                          <a:ea typeface="+mn-ea"/>
                          <a:cs typeface="+mn-cs"/>
                        </a:rPr>
                        <a:t>Practitioners will need to assess the </a:t>
                      </a:r>
                      <a:r>
                        <a:rPr lang="en-GB" sz="1100" b="1" i="0" kern="1200" dirty="0">
                          <a:solidFill>
                            <a:schemeClr val="dk1"/>
                          </a:solidFill>
                          <a:effectLst/>
                          <a:latin typeface="+mn-lt"/>
                          <a:ea typeface="+mn-ea"/>
                          <a:cs typeface="+mn-cs"/>
                        </a:rPr>
                        <a:t>first 2 </a:t>
                      </a:r>
                      <a:r>
                        <a:rPr lang="en-GB" sz="1100" b="0" i="0" kern="1200" dirty="0">
                          <a:solidFill>
                            <a:schemeClr val="dk1"/>
                          </a:solidFill>
                          <a:effectLst/>
                          <a:latin typeface="+mn-lt"/>
                          <a:ea typeface="+mn-ea"/>
                          <a:cs typeface="+mn-cs"/>
                        </a:rPr>
                        <a:t>aspects of the test when considering suitability for open conditions.</a:t>
                      </a:r>
                      <a:r>
                        <a:rPr lang="en-GB" sz="1100" b="1" i="0" kern="1200" dirty="0">
                          <a:solidFill>
                            <a:schemeClr val="dk1"/>
                          </a:solidFill>
                          <a:effectLst/>
                          <a:latin typeface="+mn-lt"/>
                          <a:ea typeface="+mn-ea"/>
                          <a:cs typeface="+mn-cs"/>
                        </a:rPr>
                        <a:t> </a:t>
                      </a:r>
                      <a:endParaRPr lang="en-GB" sz="1100" b="0" i="0" kern="1200" dirty="0">
                        <a:solidFill>
                          <a:schemeClr val="dk1"/>
                        </a:solidFill>
                        <a:effectLst/>
                        <a:latin typeface="+mn-lt"/>
                        <a:ea typeface="+mn-ea"/>
                        <a:cs typeface="+mn-cs"/>
                      </a:endParaRPr>
                    </a:p>
                    <a:p>
                      <a:endParaRPr lang="en-GB" sz="1100" b="0" i="0" kern="1200" dirty="0">
                        <a:solidFill>
                          <a:schemeClr val="dk1"/>
                        </a:solidFill>
                        <a:effectLst/>
                        <a:latin typeface="+mn-lt"/>
                        <a:ea typeface="+mn-ea"/>
                        <a:cs typeface="+mn-cs"/>
                      </a:endParaRPr>
                    </a:p>
                    <a:p>
                      <a:pPr marL="342900" lvl="0" indent="-342900">
                        <a:buAutoNum type="arabicPeriod"/>
                      </a:pPr>
                      <a:r>
                        <a:rPr lang="en-GB" sz="1100" b="0" i="0" kern="1200" dirty="0">
                          <a:solidFill>
                            <a:schemeClr val="dk1"/>
                          </a:solidFill>
                          <a:effectLst/>
                          <a:latin typeface="+mn-lt"/>
                          <a:ea typeface="+mn-ea"/>
                          <a:cs typeface="+mn-cs"/>
                        </a:rPr>
                        <a:t>the prisoner is assessed as low risk of abscond</a:t>
                      </a:r>
                    </a:p>
                    <a:p>
                      <a:pPr marL="342900" lvl="0" indent="-342900">
                        <a:buAutoNum type="arabicPeriod"/>
                      </a:pPr>
                      <a:r>
                        <a:rPr lang="en-GB" sz="1100" b="0" i="0" u="sng" kern="1200" dirty="0">
                          <a:solidFill>
                            <a:schemeClr val="dk1"/>
                          </a:solidFill>
                          <a:effectLst/>
                          <a:latin typeface="+mn-lt"/>
                          <a:ea typeface="+mn-ea"/>
                          <a:cs typeface="+mn-cs"/>
                        </a:rPr>
                        <a:t>and</a:t>
                      </a:r>
                      <a:r>
                        <a:rPr lang="en-GB" sz="1100" b="0" i="0" u="none" kern="1200" dirty="0">
                          <a:solidFill>
                            <a:schemeClr val="dk1"/>
                          </a:solidFill>
                          <a:effectLst/>
                          <a:latin typeface="+mn-lt"/>
                          <a:ea typeface="+mn-ea"/>
                          <a:cs typeface="+mn-cs"/>
                        </a:rPr>
                        <a:t> a </a:t>
                      </a:r>
                      <a:r>
                        <a:rPr lang="en-GB" sz="1100" b="0" i="0" kern="1200" dirty="0">
                          <a:solidFill>
                            <a:schemeClr val="dk1"/>
                          </a:solidFill>
                          <a:effectLst/>
                          <a:latin typeface="+mn-lt"/>
                          <a:ea typeface="+mn-ea"/>
                          <a:cs typeface="+mn-cs"/>
                        </a:rPr>
                        <a:t>period in open conditions is considered essential to inform future decisions about release and to prepare for possible release on licence into the community</a:t>
                      </a:r>
                    </a:p>
                    <a:p>
                      <a:pPr marL="342900" lvl="0" indent="-342900">
                        <a:buAutoNum type="arabicPeriod"/>
                      </a:pPr>
                      <a:r>
                        <a:rPr lang="en-GB" sz="1100" b="0" i="0" u="sng" kern="1200" dirty="0">
                          <a:solidFill>
                            <a:schemeClr val="dk1"/>
                          </a:solidFill>
                          <a:effectLst/>
                          <a:latin typeface="+mn-lt"/>
                          <a:ea typeface="+mn-ea"/>
                          <a:cs typeface="+mn-cs"/>
                        </a:rPr>
                        <a:t>and</a:t>
                      </a:r>
                      <a:r>
                        <a:rPr lang="en-GB" sz="1100" b="0" i="0" u="none" kern="1200" dirty="0">
                          <a:solidFill>
                            <a:schemeClr val="dk1"/>
                          </a:solidFill>
                          <a:effectLst/>
                          <a:latin typeface="+mn-lt"/>
                          <a:ea typeface="+mn-ea"/>
                          <a:cs typeface="+mn-cs"/>
                        </a:rPr>
                        <a:t> a </a:t>
                      </a:r>
                      <a:r>
                        <a:rPr lang="en-GB" sz="1100" b="0" i="0" kern="1200" dirty="0">
                          <a:solidFill>
                            <a:schemeClr val="dk1"/>
                          </a:solidFill>
                          <a:effectLst/>
                          <a:latin typeface="+mn-lt"/>
                          <a:ea typeface="+mn-ea"/>
                          <a:cs typeface="+mn-cs"/>
                        </a:rPr>
                        <a:t>transfer to open conditions would not undermine public confidence in the criminal justice system.</a:t>
                      </a:r>
                    </a:p>
                    <a:p>
                      <a:pPr marL="342900" lvl="0" indent="-342900">
                        <a:buAutoNum type="arabicPeriod"/>
                      </a:pPr>
                      <a:endParaRPr lang="en-GB" sz="1100" b="0" i="0" kern="1200" dirty="0">
                        <a:solidFill>
                          <a:schemeClr val="dk1"/>
                        </a:solidFill>
                        <a:effectLst/>
                        <a:latin typeface="+mn-lt"/>
                        <a:ea typeface="+mn-ea"/>
                        <a:cs typeface="+mn-cs"/>
                      </a:endParaRPr>
                    </a:p>
                  </a:txBody>
                  <a:tcPr/>
                </a:tc>
                <a:tc>
                  <a:txBody>
                    <a:bodyPr/>
                    <a:lstStyle/>
                    <a:p>
                      <a:r>
                        <a:rPr lang="en-GB" sz="1100" dirty="0">
                          <a:latin typeface="+mn-lt"/>
                        </a:rPr>
                        <a:t>Monday 6</a:t>
                      </a:r>
                      <a:r>
                        <a:rPr lang="en-GB" sz="1100" baseline="30000" dirty="0">
                          <a:latin typeface="+mn-lt"/>
                        </a:rPr>
                        <a:t>th</a:t>
                      </a:r>
                      <a:r>
                        <a:rPr lang="en-GB" sz="1100" dirty="0">
                          <a:latin typeface="+mn-lt"/>
                        </a:rPr>
                        <a:t> June 2022 </a:t>
                      </a:r>
                    </a:p>
                  </a:txBody>
                  <a:tcPr/>
                </a:tc>
                <a:tc>
                  <a:txBody>
                    <a:bodyPr/>
                    <a:lstStyle/>
                    <a:p>
                      <a:endParaRPr lang="en-GB" sz="1100" dirty="0">
                        <a:latin typeface="+mn-lt"/>
                      </a:endParaRPr>
                    </a:p>
                  </a:txBody>
                  <a:tcPr/>
                </a:tc>
                <a:extLst>
                  <a:ext uri="{0D108BD9-81ED-4DB2-BD59-A6C34878D82A}">
                    <a16:rowId xmlns:a16="http://schemas.microsoft.com/office/drawing/2014/main" val="2235272695"/>
                  </a:ext>
                </a:extLst>
              </a:tr>
              <a:tr h="932372">
                <a:tc>
                  <a:txBody>
                    <a:bodyPr/>
                    <a:lstStyle/>
                    <a:p>
                      <a:r>
                        <a:rPr lang="en-GB" sz="1100" b="1" dirty="0">
                          <a:latin typeface="+mn-lt"/>
                        </a:rPr>
                        <a:t>Parole – Open conditions test amendment</a:t>
                      </a:r>
                    </a:p>
                  </a:txBody>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kern="1200" dirty="0">
                          <a:solidFill>
                            <a:schemeClr val="dk1"/>
                          </a:solidFill>
                          <a:effectLst/>
                          <a:latin typeface="+mn-lt"/>
                          <a:ea typeface="+mn-ea"/>
                          <a:cs typeface="+mn-cs"/>
                        </a:rPr>
                        <a:t>Practitioners are not required to assess whether a move to open conditions would undermine public confidence in the criminal justice system </a:t>
                      </a:r>
                      <a:r>
                        <a:rPr lang="en-GB" sz="1100" kern="1200" dirty="0">
                          <a:solidFill>
                            <a:schemeClr val="dk1"/>
                          </a:solidFill>
                          <a:effectLst/>
                          <a:latin typeface="+mn-lt"/>
                          <a:ea typeface="+mn-ea"/>
                          <a:cs typeface="+mn-cs"/>
                        </a:rPr>
                        <a:t>– this is a matter solely for the Secretary of State or his delegated authority </a:t>
                      </a:r>
                      <a:endParaRPr lang="en-GB" sz="110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effectLst/>
                          <a:latin typeface="+mn-lt"/>
                          <a:ea typeface="+mn-ea"/>
                          <a:cs typeface="+mn-cs"/>
                        </a:rPr>
                        <a:t>Thursday 30</a:t>
                      </a:r>
                      <a:r>
                        <a:rPr lang="en-GB" sz="1100" kern="1200" baseline="30000" dirty="0">
                          <a:solidFill>
                            <a:schemeClr val="dk1"/>
                          </a:solidFill>
                          <a:effectLst/>
                          <a:latin typeface="+mn-lt"/>
                          <a:ea typeface="+mn-ea"/>
                          <a:cs typeface="+mn-cs"/>
                        </a:rPr>
                        <a:t>th</a:t>
                      </a:r>
                      <a:r>
                        <a:rPr lang="en-GB" sz="1100" kern="1200" dirty="0">
                          <a:solidFill>
                            <a:schemeClr val="dk1"/>
                          </a:solidFill>
                          <a:effectLst/>
                          <a:latin typeface="+mn-lt"/>
                          <a:ea typeface="+mn-ea"/>
                          <a:cs typeface="+mn-cs"/>
                        </a:rPr>
                        <a:t> June 2022</a:t>
                      </a:r>
                      <a:endParaRPr lang="en-GB" sz="110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latin typeface="+mn-lt"/>
                        </a:rPr>
                        <a:t>As above </a:t>
                      </a:r>
                    </a:p>
                  </a:txBody>
                  <a:tcPr/>
                </a:tc>
                <a:extLst>
                  <a:ext uri="{0D108BD9-81ED-4DB2-BD59-A6C34878D82A}">
                    <a16:rowId xmlns:a16="http://schemas.microsoft.com/office/drawing/2014/main" val="1658490506"/>
                  </a:ext>
                </a:extLst>
              </a:tr>
            </a:tbl>
          </a:graphicData>
        </a:graphic>
      </p:graphicFrame>
      <p:graphicFrame>
        <p:nvGraphicFramePr>
          <p:cNvPr id="8" name="Object 7">
            <a:extLst>
              <a:ext uri="{FF2B5EF4-FFF2-40B4-BE49-F238E27FC236}">
                <a16:creationId xmlns:a16="http://schemas.microsoft.com/office/drawing/2014/main" id="{FA1EE2BB-D309-4F4A-BE13-35B8F1CBF9ED}"/>
              </a:ext>
            </a:extLst>
          </p:cNvPr>
          <p:cNvGraphicFramePr>
            <a:graphicFrameLocks noChangeAspect="1"/>
          </p:cNvGraphicFramePr>
          <p:nvPr>
            <p:extLst>
              <p:ext uri="{D42A27DB-BD31-4B8C-83A1-F6EECF244321}">
                <p14:modId xmlns:p14="http://schemas.microsoft.com/office/powerpoint/2010/main" val="1519259793"/>
              </p:ext>
            </p:extLst>
          </p:nvPr>
        </p:nvGraphicFramePr>
        <p:xfrm>
          <a:off x="7555963" y="1580632"/>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400" imgH="806335" progId="Word.Document.12">
                  <p:embed/>
                </p:oleObj>
              </mc:Choice>
              <mc:Fallback>
                <p:oleObj name="Document" showAsIcon="1" r:id="rId2" imgW="914400" imgH="806335" progId="Word.Document.12">
                  <p:embed/>
                  <p:pic>
                    <p:nvPicPr>
                      <p:cNvPr id="8" name="Object 7">
                        <a:extLst>
                          <a:ext uri="{FF2B5EF4-FFF2-40B4-BE49-F238E27FC236}">
                            <a16:creationId xmlns:a16="http://schemas.microsoft.com/office/drawing/2014/main" id="{FA1EE2BB-D309-4F4A-BE13-35B8F1CBF9ED}"/>
                          </a:ext>
                        </a:extLst>
                      </p:cNvPr>
                      <p:cNvPicPr/>
                      <p:nvPr/>
                    </p:nvPicPr>
                    <p:blipFill>
                      <a:blip r:embed="rId3"/>
                      <a:stretch>
                        <a:fillRect/>
                      </a:stretch>
                    </p:blipFill>
                    <p:spPr>
                      <a:xfrm>
                        <a:off x="7555963" y="1580632"/>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445575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184C24-27F3-4661-9DE9-60563BA833AE}"/>
              </a:ext>
            </a:extLst>
          </p:cNvPr>
          <p:cNvSpPr>
            <a:spLocks noGrp="1"/>
          </p:cNvSpPr>
          <p:nvPr>
            <p:ph type="sldNum" sz="quarter" idx="12"/>
          </p:nvPr>
        </p:nvSpPr>
        <p:spPr/>
        <p:txBody>
          <a:bodyPr/>
          <a:lstStyle/>
          <a:p>
            <a:fld id="{0BD5577A-C6B7-4530-91E0-BA60F6599166}" type="slidenum">
              <a:rPr lang="en-GB" smtClean="0"/>
              <a:t>4</a:t>
            </a:fld>
            <a:endParaRPr lang="en-GB"/>
          </a:p>
        </p:txBody>
      </p:sp>
      <p:sp>
        <p:nvSpPr>
          <p:cNvPr id="4" name="Content Placeholder 3">
            <a:extLst>
              <a:ext uri="{FF2B5EF4-FFF2-40B4-BE49-F238E27FC236}">
                <a16:creationId xmlns:a16="http://schemas.microsoft.com/office/drawing/2014/main" id="{53527185-5B57-48F0-88B6-94547FD9460D}"/>
              </a:ext>
            </a:extLst>
          </p:cNvPr>
          <p:cNvSpPr>
            <a:spLocks noGrp="1"/>
          </p:cNvSpPr>
          <p:nvPr>
            <p:ph idx="1"/>
          </p:nvPr>
        </p:nvSpPr>
        <p:spPr/>
        <p:txBody>
          <a:bodyPr/>
          <a:lstStyle/>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5" name="Title 4">
            <a:extLst>
              <a:ext uri="{FF2B5EF4-FFF2-40B4-BE49-F238E27FC236}">
                <a16:creationId xmlns:a16="http://schemas.microsoft.com/office/drawing/2014/main" id="{EA3AD77A-4A90-4056-ADD8-9A40F2D70262}"/>
              </a:ext>
            </a:extLst>
          </p:cNvPr>
          <p:cNvSpPr>
            <a:spLocks noGrp="1"/>
          </p:cNvSpPr>
          <p:nvPr>
            <p:ph type="title"/>
          </p:nvPr>
        </p:nvSpPr>
        <p:spPr>
          <a:xfrm>
            <a:off x="466249" y="100190"/>
            <a:ext cx="8208000" cy="601200"/>
          </a:xfrm>
        </p:spPr>
        <p:txBody>
          <a:bodyPr/>
          <a:lstStyle/>
          <a:p>
            <a:r>
              <a:rPr lang="en-GB" dirty="0"/>
              <a:t>Summary of changes</a:t>
            </a:r>
          </a:p>
        </p:txBody>
      </p:sp>
      <p:sp>
        <p:nvSpPr>
          <p:cNvPr id="3" name="TextBox 2">
            <a:extLst>
              <a:ext uri="{FF2B5EF4-FFF2-40B4-BE49-F238E27FC236}">
                <a16:creationId xmlns:a16="http://schemas.microsoft.com/office/drawing/2014/main" id="{14AD8CA0-8E49-4DD3-A36A-5B0F1310CE64}"/>
              </a:ext>
            </a:extLst>
          </p:cNvPr>
          <p:cNvSpPr txBox="1"/>
          <p:nvPr/>
        </p:nvSpPr>
        <p:spPr>
          <a:xfrm>
            <a:off x="97971" y="786028"/>
            <a:ext cx="8948057" cy="338554"/>
          </a:xfrm>
          <a:prstGeom prst="rect">
            <a:avLst/>
          </a:prstGeom>
          <a:noFill/>
        </p:spPr>
        <p:txBody>
          <a:bodyPr wrap="square" rtlCol="0">
            <a:spAutoFit/>
          </a:bodyPr>
          <a:lstStyle/>
          <a:p>
            <a:endParaRPr lang="en-GB" sz="1600" dirty="0"/>
          </a:p>
        </p:txBody>
      </p:sp>
      <p:graphicFrame>
        <p:nvGraphicFramePr>
          <p:cNvPr id="6" name="Table 6">
            <a:extLst>
              <a:ext uri="{FF2B5EF4-FFF2-40B4-BE49-F238E27FC236}">
                <a16:creationId xmlns:a16="http://schemas.microsoft.com/office/drawing/2014/main" id="{CB558B88-6447-4BAA-A8AA-6E88582C76B0}"/>
              </a:ext>
            </a:extLst>
          </p:cNvPr>
          <p:cNvGraphicFramePr>
            <a:graphicFrameLocks noGrp="1"/>
          </p:cNvGraphicFramePr>
          <p:nvPr>
            <p:extLst>
              <p:ext uri="{D42A27DB-BD31-4B8C-83A1-F6EECF244321}">
                <p14:modId xmlns:p14="http://schemas.microsoft.com/office/powerpoint/2010/main" val="1524912137"/>
              </p:ext>
            </p:extLst>
          </p:nvPr>
        </p:nvGraphicFramePr>
        <p:xfrm>
          <a:off x="97971" y="655320"/>
          <a:ext cx="8948058" cy="5379720"/>
        </p:xfrm>
        <a:graphic>
          <a:graphicData uri="http://schemas.openxmlformats.org/drawingml/2006/table">
            <a:tbl>
              <a:tblPr firstRow="1" bandRow="1">
                <a:tableStyleId>{5C22544A-7EE6-4342-B048-85BDC9FD1C3A}</a:tableStyleId>
              </a:tblPr>
              <a:tblGrid>
                <a:gridCol w="1557378">
                  <a:extLst>
                    <a:ext uri="{9D8B030D-6E8A-4147-A177-3AD203B41FA5}">
                      <a16:colId xmlns:a16="http://schemas.microsoft.com/office/drawing/2014/main" val="3667086387"/>
                    </a:ext>
                  </a:extLst>
                </a:gridCol>
                <a:gridCol w="4840867">
                  <a:extLst>
                    <a:ext uri="{9D8B030D-6E8A-4147-A177-3AD203B41FA5}">
                      <a16:colId xmlns:a16="http://schemas.microsoft.com/office/drawing/2014/main" val="992153994"/>
                    </a:ext>
                  </a:extLst>
                </a:gridCol>
                <a:gridCol w="1272208">
                  <a:extLst>
                    <a:ext uri="{9D8B030D-6E8A-4147-A177-3AD203B41FA5}">
                      <a16:colId xmlns:a16="http://schemas.microsoft.com/office/drawing/2014/main" val="632543420"/>
                    </a:ext>
                  </a:extLst>
                </a:gridCol>
                <a:gridCol w="1277605">
                  <a:extLst>
                    <a:ext uri="{9D8B030D-6E8A-4147-A177-3AD203B41FA5}">
                      <a16:colId xmlns:a16="http://schemas.microsoft.com/office/drawing/2014/main" val="3619713946"/>
                    </a:ext>
                  </a:extLst>
                </a:gridCol>
              </a:tblGrid>
              <a:tr h="416828">
                <a:tc>
                  <a:txBody>
                    <a:bodyPr/>
                    <a:lstStyle/>
                    <a:p>
                      <a:r>
                        <a:rPr lang="en-GB" sz="1100" dirty="0">
                          <a:latin typeface="+mn-lt"/>
                        </a:rPr>
                        <a:t>Area of work </a:t>
                      </a:r>
                    </a:p>
                  </a:txBody>
                  <a:tcPr/>
                </a:tc>
                <a:tc>
                  <a:txBody>
                    <a:bodyPr/>
                    <a:lstStyle/>
                    <a:p>
                      <a:r>
                        <a:rPr lang="en-GB" sz="1100" dirty="0">
                          <a:latin typeface="+mn-lt"/>
                        </a:rPr>
                        <a:t>Change</a:t>
                      </a:r>
                    </a:p>
                  </a:txBody>
                  <a:tcPr/>
                </a:tc>
                <a:tc>
                  <a:txBody>
                    <a:bodyPr/>
                    <a:lstStyle/>
                    <a:p>
                      <a:r>
                        <a:rPr lang="en-GB" sz="1100" dirty="0">
                          <a:latin typeface="+mn-lt"/>
                        </a:rPr>
                        <a:t>Date of </a:t>
                      </a:r>
                    </a:p>
                    <a:p>
                      <a:r>
                        <a:rPr lang="en-GB" sz="1100" dirty="0">
                          <a:latin typeface="+mn-lt"/>
                        </a:rPr>
                        <a:t>implementation</a:t>
                      </a:r>
                    </a:p>
                  </a:txBody>
                  <a:tcPr/>
                </a:tc>
                <a:tc>
                  <a:txBody>
                    <a:bodyPr/>
                    <a:lstStyle/>
                    <a:p>
                      <a:r>
                        <a:rPr lang="en-GB" sz="1100" dirty="0">
                          <a:latin typeface="+mn-lt"/>
                        </a:rPr>
                        <a:t>Full details </a:t>
                      </a:r>
                    </a:p>
                  </a:txBody>
                  <a:tcPr/>
                </a:tc>
                <a:extLst>
                  <a:ext uri="{0D108BD9-81ED-4DB2-BD59-A6C34878D82A}">
                    <a16:rowId xmlns:a16="http://schemas.microsoft.com/office/drawing/2014/main" val="278594384"/>
                  </a:ext>
                </a:extLst>
              </a:tr>
              <a:tr h="4831653">
                <a:tc>
                  <a:txBody>
                    <a:bodyPr/>
                    <a:lstStyle/>
                    <a:p>
                      <a:r>
                        <a:rPr lang="en-GB" sz="1100" b="1" dirty="0">
                          <a:latin typeface="+mn-lt"/>
                        </a:rPr>
                        <a:t>Parole – Recommendations for release and open conditions </a:t>
                      </a:r>
                    </a:p>
                    <a:p>
                      <a:endParaRPr lang="en-GB" sz="1100" b="1" dirty="0">
                        <a:latin typeface="+mn-lt"/>
                      </a:endParaRPr>
                    </a:p>
                    <a:p>
                      <a:r>
                        <a:rPr lang="en-GB" sz="1100" b="1" dirty="0">
                          <a:latin typeface="+mn-lt"/>
                        </a:rPr>
                        <a:t>Recall Reviews – Recommendations for release </a:t>
                      </a:r>
                    </a:p>
                  </a:txBody>
                  <a:tcPr/>
                </a:tc>
                <a:tc>
                  <a:txBody>
                    <a:bodyPr/>
                    <a:lstStyle/>
                    <a:p>
                      <a:pPr marL="171450" lvl="0" indent="-171450">
                        <a:buFont typeface="Arial" panose="020B0604020202020204" pitchFamily="34" charset="0"/>
                        <a:buChar char="•"/>
                      </a:pPr>
                      <a:r>
                        <a:rPr lang="en-GB" sz="1100" kern="1200" dirty="0">
                          <a:solidFill>
                            <a:schemeClr val="dk1"/>
                          </a:solidFill>
                          <a:effectLst/>
                          <a:latin typeface="+mn-lt"/>
                          <a:ea typeface="+mn-ea"/>
                          <a:cs typeface="+mn-cs"/>
                        </a:rPr>
                        <a:t>Ministers are introducing a change</a:t>
                      </a:r>
                      <a:r>
                        <a:rPr lang="en-GB" sz="1100" b="1" kern="1200" dirty="0">
                          <a:solidFill>
                            <a:schemeClr val="dk1"/>
                          </a:solidFill>
                          <a:effectLst/>
                          <a:latin typeface="+mn-lt"/>
                          <a:ea typeface="+mn-ea"/>
                          <a:cs typeface="+mn-cs"/>
                        </a:rPr>
                        <a:t> </a:t>
                      </a:r>
                      <a:r>
                        <a:rPr lang="en-GB" sz="1100" kern="1200" dirty="0">
                          <a:solidFill>
                            <a:schemeClr val="dk1"/>
                          </a:solidFill>
                          <a:effectLst/>
                          <a:latin typeface="+mn-lt"/>
                          <a:ea typeface="+mn-ea"/>
                          <a:cs typeface="+mn-cs"/>
                        </a:rPr>
                        <a:t>to how recommendations for release and open conditions are provided to the Parole Board by the Secretary of State and Probation. This will be called the Single Secretary of State View</a:t>
                      </a:r>
                      <a:endParaRPr lang="en-GB" sz="1100" b="0" u="none" kern="1200" dirty="0">
                        <a:solidFill>
                          <a:schemeClr val="dk1"/>
                        </a:solidFill>
                        <a:effectLst/>
                        <a:latin typeface="+mn-lt"/>
                        <a:ea typeface="+mn-ea"/>
                        <a:cs typeface="+mn-cs"/>
                      </a:endParaRPr>
                    </a:p>
                    <a:p>
                      <a:pPr marL="171450" lvl="0" indent="-171450">
                        <a:buFont typeface="Arial" panose="020B0604020202020204" pitchFamily="34" charset="0"/>
                        <a:buChar char="•"/>
                      </a:pPr>
                      <a:endParaRPr lang="en-GB" sz="1100" b="0" u="none" kern="1200" dirty="0">
                        <a:solidFill>
                          <a:schemeClr val="dk1"/>
                        </a:solidFill>
                        <a:effectLst/>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u="none" kern="1200" dirty="0">
                          <a:solidFill>
                            <a:schemeClr val="dk1"/>
                          </a:solidFill>
                          <a:effectLst/>
                          <a:latin typeface="+mn-lt"/>
                          <a:ea typeface="+mn-ea"/>
                          <a:cs typeface="+mn-cs"/>
                        </a:rPr>
                        <a:t>In all cases, practitioners must no longer present a view or recommendation as to the prisoner’s suitability for release or move to open prison conditions. PAROM and PAROM addendum templates will be amended to reflect this from Friday 8</a:t>
                      </a:r>
                      <a:r>
                        <a:rPr lang="en-GB" sz="1100" b="1" u="none" kern="1200" baseline="30000" dirty="0">
                          <a:solidFill>
                            <a:schemeClr val="dk1"/>
                          </a:solidFill>
                          <a:effectLst/>
                          <a:latin typeface="+mn-lt"/>
                          <a:ea typeface="+mn-ea"/>
                          <a:cs typeface="+mn-cs"/>
                        </a:rPr>
                        <a:t>th</a:t>
                      </a:r>
                      <a:r>
                        <a:rPr lang="en-GB" sz="1100" b="1" u="none" kern="1200" dirty="0">
                          <a:solidFill>
                            <a:schemeClr val="dk1"/>
                          </a:solidFill>
                          <a:effectLst/>
                          <a:latin typeface="+mn-lt"/>
                          <a:ea typeface="+mn-ea"/>
                          <a:cs typeface="+mn-cs"/>
                        </a:rPr>
                        <a:t> July, and Part B and Part C report templates will be amended from Wednesday 13</a:t>
                      </a:r>
                      <a:r>
                        <a:rPr lang="en-GB" sz="1100" b="1" u="none" kern="1200" baseline="30000" dirty="0">
                          <a:solidFill>
                            <a:schemeClr val="dk1"/>
                          </a:solidFill>
                          <a:effectLst/>
                          <a:latin typeface="+mn-lt"/>
                          <a:ea typeface="+mn-ea"/>
                          <a:cs typeface="+mn-cs"/>
                        </a:rPr>
                        <a:t>th</a:t>
                      </a:r>
                      <a:r>
                        <a:rPr lang="en-GB" sz="1100" b="1" u="none" kern="1200" dirty="0">
                          <a:solidFill>
                            <a:schemeClr val="dk1"/>
                          </a:solidFill>
                          <a:effectLst/>
                          <a:latin typeface="+mn-lt"/>
                          <a:ea typeface="+mn-ea"/>
                          <a:cs typeface="+mn-cs"/>
                        </a:rPr>
                        <a:t> July. Practitioners must use the updated templates from these dates. The templates will be available on nDelius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0" u="none" kern="1200" dirty="0">
                        <a:solidFill>
                          <a:schemeClr val="dk1"/>
                        </a:solidFill>
                        <a:effectLst/>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kern="1200" dirty="0">
                          <a:solidFill>
                            <a:schemeClr val="dk1"/>
                          </a:solidFill>
                          <a:effectLst/>
                          <a:latin typeface="+mn-lt"/>
                          <a:ea typeface="+mn-ea"/>
                          <a:cs typeface="+mn-cs"/>
                        </a:rPr>
                        <a:t>Practitioners should continue to prepare and write reports, providing a formal risk assessment, based on professional judgement</a:t>
                      </a:r>
                      <a:r>
                        <a:rPr lang="en-GB" sz="1100" kern="1200" dirty="0">
                          <a:solidFill>
                            <a:schemeClr val="dk1"/>
                          </a:solidFill>
                          <a:effectLst/>
                          <a:latin typeface="+mn-lt"/>
                          <a:ea typeface="+mn-ea"/>
                          <a:cs typeface="+mn-cs"/>
                        </a:rPr>
                        <a:t>. Practitioners’ professional assessment in these cases remains critical for the purpose of determining the overall risk of the case and informing the decisions which will be made by the Parole Board and the Secretary of State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0" u="none" kern="1200" dirty="0">
                        <a:solidFill>
                          <a:schemeClr val="dk1"/>
                        </a:solidFill>
                        <a:effectLst/>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kern="1200" dirty="0">
                          <a:solidFill>
                            <a:schemeClr val="dk1"/>
                          </a:solidFill>
                          <a:effectLst/>
                          <a:latin typeface="+mn-lt"/>
                          <a:ea typeface="+mn-ea"/>
                          <a:cs typeface="+mn-cs"/>
                        </a:rPr>
                        <a:t>In the most serious or high-profile cases, the Secretary of State may choose to provide the Parole Board with a single Secretary of State View </a:t>
                      </a:r>
                      <a:r>
                        <a:rPr lang="en-GB" sz="1100" b="0" kern="1200" dirty="0">
                          <a:solidFill>
                            <a:schemeClr val="dk1"/>
                          </a:solidFill>
                          <a:effectLst/>
                          <a:latin typeface="+mn-lt"/>
                          <a:ea typeface="+mn-ea"/>
                          <a:cs typeface="+mn-cs"/>
                        </a:rPr>
                        <a:t>which takes account of all the evidence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0" u="none" kern="1200" dirty="0">
                        <a:solidFill>
                          <a:schemeClr val="dk1"/>
                        </a:solidFill>
                        <a:effectLst/>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dk1"/>
                          </a:solidFill>
                          <a:effectLst/>
                          <a:latin typeface="+mn-lt"/>
                          <a:ea typeface="+mn-ea"/>
                          <a:cs typeface="+mn-cs"/>
                        </a:rPr>
                        <a:t>In these cases, the Secretary of State will be represented at the hearing by either a Secretary of State Representative from the Public Protection Casework Section (PPCS) or by Counsel. </a:t>
                      </a:r>
                      <a:r>
                        <a:rPr lang="en-GB" sz="1100" b="1" kern="1200" dirty="0">
                          <a:solidFill>
                            <a:schemeClr val="dk1"/>
                          </a:solidFill>
                          <a:effectLst/>
                          <a:latin typeface="+mn-lt"/>
                          <a:ea typeface="+mn-ea"/>
                          <a:cs typeface="+mn-cs"/>
                        </a:rPr>
                        <a:t>In such cases, PPCS will work very closely with practitioners, who will very likely continue to appear as witnesses at the Oral Hearing.</a:t>
                      </a:r>
                      <a:endParaRPr lang="en-GB" sz="1100" b="1" u="none" kern="1200" dirty="0">
                        <a:solidFill>
                          <a:schemeClr val="dk1"/>
                        </a:solidFill>
                        <a:effectLst/>
                        <a:latin typeface="+mn-lt"/>
                        <a:ea typeface="+mn-ea"/>
                        <a:cs typeface="+mn-cs"/>
                      </a:endParaRPr>
                    </a:p>
                  </a:txBody>
                  <a:tcPr/>
                </a:tc>
                <a:tc>
                  <a:txBody>
                    <a:bodyPr/>
                    <a:lstStyle/>
                    <a:p>
                      <a:r>
                        <a:rPr lang="en-GB" sz="1100" dirty="0">
                          <a:latin typeface="+mn-lt"/>
                        </a:rPr>
                        <a:t>Thursday 14</a:t>
                      </a:r>
                      <a:r>
                        <a:rPr lang="en-GB" sz="1100" baseline="30000" dirty="0">
                          <a:latin typeface="+mn-lt"/>
                        </a:rPr>
                        <a:t>th</a:t>
                      </a:r>
                      <a:r>
                        <a:rPr lang="en-GB" sz="1100" dirty="0">
                          <a:latin typeface="+mn-lt"/>
                        </a:rPr>
                        <a:t> July 2022 ready for full implementation by Thursday 21</a:t>
                      </a:r>
                      <a:r>
                        <a:rPr lang="en-GB" sz="1100" baseline="30000" dirty="0">
                          <a:latin typeface="+mn-lt"/>
                        </a:rPr>
                        <a:t>st</a:t>
                      </a:r>
                      <a:r>
                        <a:rPr lang="en-GB" sz="1100" dirty="0">
                          <a:latin typeface="+mn-lt"/>
                        </a:rPr>
                        <a:t> July 2022 </a:t>
                      </a:r>
                    </a:p>
                  </a:txBody>
                  <a:tcPr/>
                </a:tc>
                <a:tc>
                  <a:txBody>
                    <a:bodyPr/>
                    <a:lstStyle/>
                    <a:p>
                      <a:endParaRPr lang="en-GB" sz="1100" dirty="0">
                        <a:latin typeface="+mn-lt"/>
                      </a:endParaRPr>
                    </a:p>
                  </a:txBody>
                  <a:tcPr/>
                </a:tc>
                <a:extLst>
                  <a:ext uri="{0D108BD9-81ED-4DB2-BD59-A6C34878D82A}">
                    <a16:rowId xmlns:a16="http://schemas.microsoft.com/office/drawing/2014/main" val="2235272695"/>
                  </a:ext>
                </a:extLst>
              </a:tr>
            </a:tbl>
          </a:graphicData>
        </a:graphic>
      </p:graphicFrame>
      <p:graphicFrame>
        <p:nvGraphicFramePr>
          <p:cNvPr id="9" name="Object 8">
            <a:extLst>
              <a:ext uri="{FF2B5EF4-FFF2-40B4-BE49-F238E27FC236}">
                <a16:creationId xmlns:a16="http://schemas.microsoft.com/office/drawing/2014/main" id="{941E5566-D3FA-4AD1-8A9E-6E3D720AE2F7}"/>
              </a:ext>
            </a:extLst>
          </p:cNvPr>
          <p:cNvGraphicFramePr>
            <a:graphicFrameLocks noChangeAspect="1"/>
          </p:cNvGraphicFramePr>
          <p:nvPr>
            <p:extLst>
              <p:ext uri="{D42A27DB-BD31-4B8C-83A1-F6EECF244321}">
                <p14:modId xmlns:p14="http://schemas.microsoft.com/office/powerpoint/2010/main" val="2789450481"/>
              </p:ext>
            </p:extLst>
          </p:nvPr>
        </p:nvGraphicFramePr>
        <p:xfrm>
          <a:off x="7884023" y="1124582"/>
          <a:ext cx="977386" cy="874023"/>
        </p:xfrm>
        <a:graphic>
          <a:graphicData uri="http://schemas.openxmlformats.org/presentationml/2006/ole">
            <mc:AlternateContent xmlns:mc="http://schemas.openxmlformats.org/markup-compatibility/2006">
              <mc:Choice xmlns:v="urn:schemas-microsoft-com:vml" Requires="v">
                <p:oleObj name="Document" showAsIcon="1" r:id="rId2" imgW="914400" imgH="806335" progId="Word.Document.12">
                  <p:embed/>
                </p:oleObj>
              </mc:Choice>
              <mc:Fallback>
                <p:oleObj name="Document" showAsIcon="1" r:id="rId2" imgW="914400" imgH="806335" progId="Word.Document.12">
                  <p:embed/>
                  <p:pic>
                    <p:nvPicPr>
                      <p:cNvPr id="9" name="Object 8">
                        <a:extLst>
                          <a:ext uri="{FF2B5EF4-FFF2-40B4-BE49-F238E27FC236}">
                            <a16:creationId xmlns:a16="http://schemas.microsoft.com/office/drawing/2014/main" id="{941E5566-D3FA-4AD1-8A9E-6E3D720AE2F7}"/>
                          </a:ext>
                        </a:extLst>
                      </p:cNvPr>
                      <p:cNvPicPr/>
                      <p:nvPr/>
                    </p:nvPicPr>
                    <p:blipFill>
                      <a:blip r:embed="rId3"/>
                      <a:stretch>
                        <a:fillRect/>
                      </a:stretch>
                    </p:blipFill>
                    <p:spPr>
                      <a:xfrm>
                        <a:off x="7884023" y="1124582"/>
                        <a:ext cx="977386" cy="874023"/>
                      </a:xfrm>
                      <a:prstGeom prst="rect">
                        <a:avLst/>
                      </a:prstGeom>
                    </p:spPr>
                  </p:pic>
                </p:oleObj>
              </mc:Fallback>
            </mc:AlternateContent>
          </a:graphicData>
        </a:graphic>
      </p:graphicFrame>
    </p:spTree>
    <p:extLst>
      <p:ext uri="{BB962C8B-B14F-4D97-AF65-F5344CB8AC3E}">
        <p14:creationId xmlns:p14="http://schemas.microsoft.com/office/powerpoint/2010/main" val="3054003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184C24-27F3-4661-9DE9-60563BA833AE}"/>
              </a:ext>
            </a:extLst>
          </p:cNvPr>
          <p:cNvSpPr>
            <a:spLocks noGrp="1"/>
          </p:cNvSpPr>
          <p:nvPr>
            <p:ph type="sldNum" sz="quarter" idx="12"/>
          </p:nvPr>
        </p:nvSpPr>
        <p:spPr/>
        <p:txBody>
          <a:bodyPr/>
          <a:lstStyle/>
          <a:p>
            <a:fld id="{0BD5577A-C6B7-4530-91E0-BA60F6599166}" type="slidenum">
              <a:rPr lang="en-GB" smtClean="0"/>
              <a:t>5</a:t>
            </a:fld>
            <a:endParaRPr lang="en-GB"/>
          </a:p>
        </p:txBody>
      </p:sp>
      <p:sp>
        <p:nvSpPr>
          <p:cNvPr id="4" name="Content Placeholder 3">
            <a:extLst>
              <a:ext uri="{FF2B5EF4-FFF2-40B4-BE49-F238E27FC236}">
                <a16:creationId xmlns:a16="http://schemas.microsoft.com/office/drawing/2014/main" id="{53527185-5B57-48F0-88B6-94547FD9460D}"/>
              </a:ext>
            </a:extLst>
          </p:cNvPr>
          <p:cNvSpPr>
            <a:spLocks noGrp="1"/>
          </p:cNvSpPr>
          <p:nvPr>
            <p:ph idx="1"/>
          </p:nvPr>
        </p:nvSpPr>
        <p:spPr/>
        <p:txBody>
          <a:bodyPr/>
          <a:lstStyle/>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5" name="Title 4">
            <a:extLst>
              <a:ext uri="{FF2B5EF4-FFF2-40B4-BE49-F238E27FC236}">
                <a16:creationId xmlns:a16="http://schemas.microsoft.com/office/drawing/2014/main" id="{EA3AD77A-4A90-4056-ADD8-9A40F2D70262}"/>
              </a:ext>
            </a:extLst>
          </p:cNvPr>
          <p:cNvSpPr>
            <a:spLocks noGrp="1"/>
          </p:cNvSpPr>
          <p:nvPr>
            <p:ph type="title"/>
          </p:nvPr>
        </p:nvSpPr>
        <p:spPr>
          <a:xfrm>
            <a:off x="341569" y="96837"/>
            <a:ext cx="8208000" cy="601200"/>
          </a:xfrm>
        </p:spPr>
        <p:txBody>
          <a:bodyPr/>
          <a:lstStyle/>
          <a:p>
            <a:r>
              <a:rPr lang="en-GB" dirty="0"/>
              <a:t>Summary of changes</a:t>
            </a:r>
          </a:p>
        </p:txBody>
      </p:sp>
      <p:sp>
        <p:nvSpPr>
          <p:cNvPr id="3" name="TextBox 2">
            <a:extLst>
              <a:ext uri="{FF2B5EF4-FFF2-40B4-BE49-F238E27FC236}">
                <a16:creationId xmlns:a16="http://schemas.microsoft.com/office/drawing/2014/main" id="{14AD8CA0-8E49-4DD3-A36A-5B0F1310CE64}"/>
              </a:ext>
            </a:extLst>
          </p:cNvPr>
          <p:cNvSpPr txBox="1"/>
          <p:nvPr/>
        </p:nvSpPr>
        <p:spPr>
          <a:xfrm>
            <a:off x="97971" y="786028"/>
            <a:ext cx="8948057" cy="338554"/>
          </a:xfrm>
          <a:prstGeom prst="rect">
            <a:avLst/>
          </a:prstGeom>
          <a:noFill/>
        </p:spPr>
        <p:txBody>
          <a:bodyPr wrap="square" rtlCol="0">
            <a:spAutoFit/>
          </a:bodyPr>
          <a:lstStyle/>
          <a:p>
            <a:endParaRPr lang="en-GB" sz="1600" dirty="0"/>
          </a:p>
        </p:txBody>
      </p:sp>
      <p:graphicFrame>
        <p:nvGraphicFramePr>
          <p:cNvPr id="6" name="Table 6">
            <a:extLst>
              <a:ext uri="{FF2B5EF4-FFF2-40B4-BE49-F238E27FC236}">
                <a16:creationId xmlns:a16="http://schemas.microsoft.com/office/drawing/2014/main" id="{CB558B88-6447-4BAA-A8AA-6E88582C76B0}"/>
              </a:ext>
            </a:extLst>
          </p:cNvPr>
          <p:cNvGraphicFramePr>
            <a:graphicFrameLocks noGrp="1"/>
          </p:cNvGraphicFramePr>
          <p:nvPr>
            <p:extLst>
              <p:ext uri="{D42A27DB-BD31-4B8C-83A1-F6EECF244321}">
                <p14:modId xmlns:p14="http://schemas.microsoft.com/office/powerpoint/2010/main" val="792353450"/>
              </p:ext>
            </p:extLst>
          </p:nvPr>
        </p:nvGraphicFramePr>
        <p:xfrm>
          <a:off x="97970" y="739140"/>
          <a:ext cx="8948058" cy="5212080"/>
        </p:xfrm>
        <a:graphic>
          <a:graphicData uri="http://schemas.openxmlformats.org/drawingml/2006/table">
            <a:tbl>
              <a:tblPr firstRow="1" bandRow="1">
                <a:tableStyleId>{5C22544A-7EE6-4342-B048-85BDC9FD1C3A}</a:tableStyleId>
              </a:tblPr>
              <a:tblGrid>
                <a:gridCol w="1108072">
                  <a:extLst>
                    <a:ext uri="{9D8B030D-6E8A-4147-A177-3AD203B41FA5}">
                      <a16:colId xmlns:a16="http://schemas.microsoft.com/office/drawing/2014/main" val="3667086387"/>
                    </a:ext>
                  </a:extLst>
                </a:gridCol>
                <a:gridCol w="5608226">
                  <a:extLst>
                    <a:ext uri="{9D8B030D-6E8A-4147-A177-3AD203B41FA5}">
                      <a16:colId xmlns:a16="http://schemas.microsoft.com/office/drawing/2014/main" val="992153994"/>
                    </a:ext>
                  </a:extLst>
                </a:gridCol>
                <a:gridCol w="1248355">
                  <a:extLst>
                    <a:ext uri="{9D8B030D-6E8A-4147-A177-3AD203B41FA5}">
                      <a16:colId xmlns:a16="http://schemas.microsoft.com/office/drawing/2014/main" val="632543420"/>
                    </a:ext>
                  </a:extLst>
                </a:gridCol>
                <a:gridCol w="983405">
                  <a:extLst>
                    <a:ext uri="{9D8B030D-6E8A-4147-A177-3AD203B41FA5}">
                      <a16:colId xmlns:a16="http://schemas.microsoft.com/office/drawing/2014/main" val="3619713946"/>
                    </a:ext>
                  </a:extLst>
                </a:gridCol>
              </a:tblGrid>
              <a:tr h="417715">
                <a:tc>
                  <a:txBody>
                    <a:bodyPr/>
                    <a:lstStyle/>
                    <a:p>
                      <a:r>
                        <a:rPr lang="en-GB" sz="1100" dirty="0">
                          <a:latin typeface="+mn-lt"/>
                        </a:rPr>
                        <a:t>Area of work </a:t>
                      </a:r>
                    </a:p>
                  </a:txBody>
                  <a:tcPr/>
                </a:tc>
                <a:tc>
                  <a:txBody>
                    <a:bodyPr/>
                    <a:lstStyle/>
                    <a:p>
                      <a:r>
                        <a:rPr lang="en-GB" sz="1100" dirty="0">
                          <a:latin typeface="+mn-lt"/>
                        </a:rPr>
                        <a:t>Change</a:t>
                      </a:r>
                    </a:p>
                  </a:txBody>
                  <a:tcPr/>
                </a:tc>
                <a:tc>
                  <a:txBody>
                    <a:bodyPr/>
                    <a:lstStyle/>
                    <a:p>
                      <a:r>
                        <a:rPr lang="en-GB" sz="1100" dirty="0">
                          <a:latin typeface="+mn-lt"/>
                        </a:rPr>
                        <a:t>Date of </a:t>
                      </a:r>
                    </a:p>
                    <a:p>
                      <a:r>
                        <a:rPr lang="en-GB" sz="1100" dirty="0">
                          <a:latin typeface="+mn-lt"/>
                        </a:rPr>
                        <a:t>implementation</a:t>
                      </a:r>
                    </a:p>
                  </a:txBody>
                  <a:tcPr/>
                </a:tc>
                <a:tc>
                  <a:txBody>
                    <a:bodyPr/>
                    <a:lstStyle/>
                    <a:p>
                      <a:r>
                        <a:rPr lang="en-GB" sz="1100" dirty="0">
                          <a:latin typeface="+mn-lt"/>
                        </a:rPr>
                        <a:t>Full details </a:t>
                      </a:r>
                    </a:p>
                  </a:txBody>
                  <a:tcPr/>
                </a:tc>
                <a:extLst>
                  <a:ext uri="{0D108BD9-81ED-4DB2-BD59-A6C34878D82A}">
                    <a16:rowId xmlns:a16="http://schemas.microsoft.com/office/drawing/2014/main" val="278594384"/>
                  </a:ext>
                </a:extLst>
              </a:tr>
              <a:tr h="478305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kern="1200" dirty="0">
                          <a:solidFill>
                            <a:schemeClr val="dk1"/>
                          </a:solidFill>
                          <a:effectLst/>
                          <a:latin typeface="+mn-lt"/>
                          <a:ea typeface="+mn-ea"/>
                          <a:cs typeface="+mn-cs"/>
                        </a:rPr>
                        <a:t>Parole Board Power to Set Aside their Decision</a:t>
                      </a:r>
                    </a:p>
                    <a:p>
                      <a:endParaRPr lang="en-GB" sz="1100" b="1" dirty="0">
                        <a:latin typeface="+mn-lt"/>
                      </a:endParaRPr>
                    </a:p>
                  </a:txBody>
                  <a:tcPr/>
                </a:tc>
                <a:tc>
                  <a:txBody>
                    <a:bodyPr/>
                    <a:lstStyle/>
                    <a:p>
                      <a:pPr marL="171450" indent="-171450">
                        <a:buFont typeface="Arial" panose="020B0604020202020204" pitchFamily="34" charset="0"/>
                        <a:buChar char="•"/>
                      </a:pPr>
                      <a:r>
                        <a:rPr lang="en-GB" sz="1100" kern="1200" dirty="0">
                          <a:solidFill>
                            <a:schemeClr val="dk1"/>
                          </a:solidFill>
                          <a:effectLst/>
                          <a:latin typeface="+mn-lt"/>
                          <a:ea typeface="+mn-ea"/>
                          <a:cs typeface="+mn-cs"/>
                        </a:rPr>
                        <a:t>The Parole Board will have the power to set aside a final release decision, where a case meets either of the following 2 criteria:</a:t>
                      </a:r>
                    </a:p>
                    <a:p>
                      <a:r>
                        <a:rPr lang="en-GB" sz="1100" kern="1200" dirty="0">
                          <a:solidFill>
                            <a:schemeClr val="dk1"/>
                          </a:solidFill>
                          <a:effectLst/>
                          <a:latin typeface="+mn-lt"/>
                          <a:ea typeface="+mn-ea"/>
                          <a:cs typeface="+mn-cs"/>
                        </a:rPr>
                        <a:t> </a:t>
                      </a:r>
                    </a:p>
                    <a:p>
                      <a:pPr marL="228600" lvl="0" indent="-228600">
                        <a:buAutoNum type="arabicPeriod"/>
                      </a:pPr>
                      <a:r>
                        <a:rPr lang="en-GB" sz="1100" kern="1200" dirty="0">
                          <a:solidFill>
                            <a:schemeClr val="dk1"/>
                          </a:solidFill>
                          <a:effectLst/>
                          <a:latin typeface="+mn-lt"/>
                          <a:ea typeface="+mn-ea"/>
                          <a:cs typeface="+mn-cs"/>
                        </a:rPr>
                        <a:t>There has been an </a:t>
                      </a:r>
                      <a:r>
                        <a:rPr lang="en-GB" sz="1100" b="1" kern="1200" dirty="0">
                          <a:solidFill>
                            <a:schemeClr val="dk1"/>
                          </a:solidFill>
                          <a:effectLst/>
                          <a:latin typeface="+mn-lt"/>
                          <a:ea typeface="+mn-ea"/>
                          <a:cs typeface="+mn-cs"/>
                        </a:rPr>
                        <a:t>error of law or fact (where the proceedings were unlawful or relied on factually incorrect information) and the Parole Board made a decision, </a:t>
                      </a:r>
                      <a:r>
                        <a:rPr lang="en-GB" sz="1100" kern="1200" dirty="0">
                          <a:solidFill>
                            <a:schemeClr val="dk1"/>
                          </a:solidFill>
                          <a:effectLst/>
                          <a:latin typeface="+mn-lt"/>
                          <a:ea typeface="+mn-ea"/>
                          <a:cs typeface="+mn-cs"/>
                        </a:rPr>
                        <a:t>which they determine would not have been made were it not for the error</a:t>
                      </a:r>
                    </a:p>
                    <a:p>
                      <a:pPr marL="228600" lvl="0" indent="-228600">
                        <a:buAutoNum type="arabicPeriod"/>
                      </a:pPr>
                      <a:r>
                        <a:rPr lang="en-GB" sz="1100" kern="1200" dirty="0">
                          <a:solidFill>
                            <a:schemeClr val="dk1"/>
                          </a:solidFill>
                          <a:effectLst/>
                          <a:latin typeface="+mn-lt"/>
                          <a:ea typeface="+mn-ea"/>
                          <a:cs typeface="+mn-cs"/>
                        </a:rPr>
                        <a:t>Where there was a </a:t>
                      </a:r>
                      <a:r>
                        <a:rPr lang="en-GB" sz="1100" b="1" kern="1200" dirty="0">
                          <a:solidFill>
                            <a:schemeClr val="dk1"/>
                          </a:solidFill>
                          <a:effectLst/>
                          <a:latin typeface="+mn-lt"/>
                          <a:ea typeface="+mn-ea"/>
                          <a:cs typeface="+mn-cs"/>
                        </a:rPr>
                        <a:t>direction given by the Parole Board for the release of a prisoner</a:t>
                      </a:r>
                      <a:r>
                        <a:rPr lang="en-GB" sz="1100" kern="1200" dirty="0">
                          <a:solidFill>
                            <a:schemeClr val="dk1"/>
                          </a:solidFill>
                          <a:effectLst/>
                          <a:latin typeface="+mn-lt"/>
                          <a:ea typeface="+mn-ea"/>
                          <a:cs typeface="+mn-cs"/>
                        </a:rPr>
                        <a:t>, which the Parole Board determines it would not have given if: it had received information that was available but that was not provided when they made the decision, or, a change in circumstances relating to the prisoner, that occurred after the decision was issued, had occurred prior to the decision being made</a:t>
                      </a:r>
                    </a:p>
                    <a:p>
                      <a:pPr marL="171450" lvl="0" indent="-171450">
                        <a:buFont typeface="Arial" panose="020B0604020202020204" pitchFamily="34" charset="0"/>
                        <a:buChar char="•"/>
                      </a:pPr>
                      <a:endParaRPr lang="en-GB" sz="1100" b="0" i="0" u="none" kern="1200" dirty="0">
                        <a:solidFill>
                          <a:schemeClr val="dk1"/>
                        </a:solidFill>
                        <a:effectLst/>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kern="1200" dirty="0">
                          <a:solidFill>
                            <a:schemeClr val="dk1"/>
                          </a:solidFill>
                          <a:effectLst/>
                          <a:latin typeface="+mn-lt"/>
                          <a:ea typeface="+mn-ea"/>
                          <a:cs typeface="+mn-cs"/>
                        </a:rPr>
                        <a:t>Where the Probation Service or Prison determines that a case meets the criteria for the Parole Board to set aside their decision, they must inform the allocated PPCS case manager immediately</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GB" sz="1100" b="0" u="none" kern="1200" dirty="0">
                          <a:solidFill>
                            <a:schemeClr val="dk1"/>
                          </a:solidFill>
                          <a:effectLst/>
                          <a:latin typeface="+mn-lt"/>
                          <a:ea typeface="+mn-ea"/>
                          <a:cs typeface="+mn-cs"/>
                        </a:rPr>
                        <a:t>Where it is believed that there has been </a:t>
                      </a:r>
                      <a:r>
                        <a:rPr lang="en-GB" sz="1100" b="1" u="none" kern="1200" dirty="0">
                          <a:solidFill>
                            <a:schemeClr val="dk1"/>
                          </a:solidFill>
                          <a:effectLst/>
                          <a:latin typeface="+mn-lt"/>
                          <a:ea typeface="+mn-ea"/>
                          <a:cs typeface="+mn-cs"/>
                        </a:rPr>
                        <a:t>an error of fact or law</a:t>
                      </a:r>
                      <a:r>
                        <a:rPr lang="en-GB" sz="1100" b="0" u="none" kern="1200" dirty="0">
                          <a:solidFill>
                            <a:schemeClr val="dk1"/>
                          </a:solidFill>
                          <a:effectLst/>
                          <a:latin typeface="+mn-lt"/>
                          <a:ea typeface="+mn-ea"/>
                          <a:cs typeface="+mn-cs"/>
                        </a:rPr>
                        <a:t>, PPCS (on behalf of the Secretary of State), </a:t>
                      </a:r>
                      <a:r>
                        <a:rPr lang="en-GB" sz="1100" b="1" u="none" kern="1200" dirty="0">
                          <a:solidFill>
                            <a:schemeClr val="dk1"/>
                          </a:solidFill>
                          <a:effectLst/>
                          <a:latin typeface="+mn-lt"/>
                          <a:ea typeface="+mn-ea"/>
                          <a:cs typeface="+mn-cs"/>
                        </a:rPr>
                        <a:t>has 21 calendar days, from the date the decision becomes final</a:t>
                      </a:r>
                      <a:r>
                        <a:rPr lang="en-GB" sz="1100" b="0" u="none" kern="1200" dirty="0">
                          <a:solidFill>
                            <a:schemeClr val="dk1"/>
                          </a:solidFill>
                          <a:effectLst/>
                          <a:latin typeface="+mn-lt"/>
                          <a:ea typeface="+mn-ea"/>
                          <a:cs typeface="+mn-cs"/>
                        </a:rPr>
                        <a:t>, to apply to the Parole Board</a:t>
                      </a:r>
                    </a:p>
                    <a:p>
                      <a:pPr marL="0" indent="0">
                        <a:buFont typeface="Arial" panose="020B0604020202020204" pitchFamily="34" charset="0"/>
                        <a:buNone/>
                      </a:pPr>
                      <a:endParaRPr lang="en-GB" sz="11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GB" sz="1100" u="none" kern="1200" dirty="0">
                          <a:solidFill>
                            <a:schemeClr val="dk1"/>
                          </a:solidFill>
                          <a:effectLst/>
                          <a:latin typeface="+mn-lt"/>
                          <a:ea typeface="+mn-ea"/>
                          <a:cs typeface="+mn-cs"/>
                        </a:rPr>
                        <a:t>Where it is believed that there </a:t>
                      </a:r>
                      <a:r>
                        <a:rPr lang="en-GB" sz="1100" b="1" u="none" kern="1200" dirty="0">
                          <a:solidFill>
                            <a:schemeClr val="dk1"/>
                          </a:solidFill>
                          <a:effectLst/>
                          <a:latin typeface="+mn-lt"/>
                          <a:ea typeface="+mn-ea"/>
                          <a:cs typeface="+mn-cs"/>
                        </a:rPr>
                        <a:t>is new information or a change in circumstances</a:t>
                      </a:r>
                      <a:r>
                        <a:rPr lang="en-GB" sz="1100" b="0" u="none" kern="1200" dirty="0">
                          <a:solidFill>
                            <a:schemeClr val="dk1"/>
                          </a:solidFill>
                          <a:effectLst/>
                          <a:latin typeface="+mn-lt"/>
                          <a:ea typeface="+mn-ea"/>
                          <a:cs typeface="+mn-cs"/>
                        </a:rPr>
                        <a:t>,</a:t>
                      </a:r>
                      <a:r>
                        <a:rPr lang="en-GB" sz="1100" b="1" u="none" kern="1200" dirty="0">
                          <a:solidFill>
                            <a:schemeClr val="dk1"/>
                          </a:solidFill>
                          <a:effectLst/>
                          <a:latin typeface="+mn-lt"/>
                          <a:ea typeface="+mn-ea"/>
                          <a:cs typeface="+mn-cs"/>
                        </a:rPr>
                        <a:t> </a:t>
                      </a:r>
                      <a:r>
                        <a:rPr lang="en-GB" sz="1100" u="none" kern="1200" dirty="0">
                          <a:solidFill>
                            <a:schemeClr val="dk1"/>
                          </a:solidFill>
                          <a:effectLst/>
                          <a:latin typeface="+mn-lt"/>
                          <a:ea typeface="+mn-ea"/>
                          <a:cs typeface="+mn-cs"/>
                        </a:rPr>
                        <a:t>PPCS (on behalf of the Secretary of State), has </a:t>
                      </a:r>
                      <a:r>
                        <a:rPr lang="en-GB" sz="1100" b="1" u="none" kern="1200" dirty="0">
                          <a:solidFill>
                            <a:schemeClr val="dk1"/>
                          </a:solidFill>
                          <a:effectLst/>
                          <a:latin typeface="+mn-lt"/>
                          <a:ea typeface="+mn-ea"/>
                          <a:cs typeface="+mn-cs"/>
                        </a:rPr>
                        <a:t>up until the prisoner is released from custody</a:t>
                      </a:r>
                      <a:r>
                        <a:rPr lang="en-GB" sz="1100" u="none" kern="1200" dirty="0">
                          <a:solidFill>
                            <a:schemeClr val="dk1"/>
                          </a:solidFill>
                          <a:effectLst/>
                          <a:latin typeface="+mn-lt"/>
                          <a:ea typeface="+mn-ea"/>
                          <a:cs typeface="+mn-cs"/>
                        </a:rPr>
                        <a:t> to apply to the Parole Board</a:t>
                      </a:r>
                    </a:p>
                    <a:p>
                      <a:pPr marL="171450" lvl="0" indent="-171450">
                        <a:buFont typeface="Arial" panose="020B0604020202020204" pitchFamily="34" charset="0"/>
                        <a:buChar char="•"/>
                      </a:pPr>
                      <a:endParaRPr lang="en-GB" sz="1100" u="none" kern="1200" dirty="0">
                        <a:solidFill>
                          <a:schemeClr val="dk1"/>
                        </a:solidFill>
                        <a:effectLst/>
                        <a:latin typeface="+mn-lt"/>
                        <a:ea typeface="+mn-ea"/>
                        <a:cs typeface="+mn-cs"/>
                      </a:endParaRPr>
                    </a:p>
                    <a:p>
                      <a:pPr marL="171450" indent="-171450">
                        <a:buFont typeface="Arial" panose="020B0604020202020204" pitchFamily="34" charset="0"/>
                        <a:buChar char="•"/>
                      </a:pPr>
                      <a:r>
                        <a:rPr lang="en-GB" sz="1100" kern="1200" dirty="0">
                          <a:solidFill>
                            <a:schemeClr val="dk1"/>
                          </a:solidFill>
                          <a:effectLst/>
                          <a:latin typeface="+mn-lt"/>
                          <a:ea typeface="+mn-ea"/>
                          <a:cs typeface="+mn-cs"/>
                        </a:rPr>
                        <a:t>Where the Parole Board decides to set aside their release direction, the decision will be retaken. </a:t>
                      </a:r>
                      <a:r>
                        <a:rPr lang="en-GB" sz="1100" b="1" kern="1200" dirty="0">
                          <a:solidFill>
                            <a:schemeClr val="dk1"/>
                          </a:solidFill>
                          <a:effectLst/>
                          <a:latin typeface="+mn-lt"/>
                          <a:ea typeface="+mn-ea"/>
                          <a:cs typeface="+mn-cs"/>
                        </a:rPr>
                        <a:t>Practitioners must ensure that VLOs are informed of the Parole Board decision. VLOs must ensure that the victim is informed as soon as possible</a:t>
                      </a:r>
                      <a:r>
                        <a:rPr lang="en-GB" sz="1100" kern="1200" dirty="0">
                          <a:solidFill>
                            <a:schemeClr val="dk1"/>
                          </a:solidFill>
                          <a:effectLst/>
                          <a:latin typeface="+mn-lt"/>
                          <a:ea typeface="+mn-ea"/>
                          <a:cs typeface="+mn-cs"/>
                        </a:rPr>
                        <a:t>. </a:t>
                      </a:r>
                    </a:p>
                  </a:txBody>
                  <a:tcPr/>
                </a:tc>
                <a:tc>
                  <a:txBody>
                    <a:bodyPr/>
                    <a:lstStyle/>
                    <a:p>
                      <a:r>
                        <a:rPr lang="en-GB" sz="1100" dirty="0">
                          <a:latin typeface="+mn-lt"/>
                        </a:rPr>
                        <a:t>Thursday 21</a:t>
                      </a:r>
                      <a:r>
                        <a:rPr lang="en-GB" sz="1100" baseline="30000" dirty="0">
                          <a:latin typeface="+mn-lt"/>
                        </a:rPr>
                        <a:t>st</a:t>
                      </a:r>
                      <a:r>
                        <a:rPr lang="en-GB" sz="1100" dirty="0">
                          <a:latin typeface="+mn-lt"/>
                        </a:rPr>
                        <a:t> July 2022</a:t>
                      </a:r>
                    </a:p>
                  </a:txBody>
                  <a:tcPr/>
                </a:tc>
                <a:tc>
                  <a:txBody>
                    <a:bodyPr/>
                    <a:lstStyle/>
                    <a:p>
                      <a:endParaRPr lang="en-GB" sz="1100" dirty="0">
                        <a:latin typeface="+mn-lt"/>
                      </a:endParaRPr>
                    </a:p>
                  </a:txBody>
                  <a:tcPr/>
                </a:tc>
                <a:extLst>
                  <a:ext uri="{0D108BD9-81ED-4DB2-BD59-A6C34878D82A}">
                    <a16:rowId xmlns:a16="http://schemas.microsoft.com/office/drawing/2014/main" val="2235272695"/>
                  </a:ext>
                </a:extLst>
              </a:tr>
            </a:tbl>
          </a:graphicData>
        </a:graphic>
      </p:graphicFrame>
      <p:graphicFrame>
        <p:nvGraphicFramePr>
          <p:cNvPr id="7" name="Object 6">
            <a:extLst>
              <a:ext uri="{FF2B5EF4-FFF2-40B4-BE49-F238E27FC236}">
                <a16:creationId xmlns:a16="http://schemas.microsoft.com/office/drawing/2014/main" id="{49859301-2D58-454E-94B2-273F61A97E71}"/>
              </a:ext>
            </a:extLst>
          </p:cNvPr>
          <p:cNvGraphicFramePr>
            <a:graphicFrameLocks noChangeAspect="1"/>
          </p:cNvGraphicFramePr>
          <p:nvPr>
            <p:extLst>
              <p:ext uri="{D42A27DB-BD31-4B8C-83A1-F6EECF244321}">
                <p14:modId xmlns:p14="http://schemas.microsoft.com/office/powerpoint/2010/main" val="2894345548"/>
              </p:ext>
            </p:extLst>
          </p:nvPr>
        </p:nvGraphicFramePr>
        <p:xfrm>
          <a:off x="8092369" y="1252634"/>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400" imgH="806335" progId="Word.Document.12">
                  <p:embed/>
                </p:oleObj>
              </mc:Choice>
              <mc:Fallback>
                <p:oleObj name="Document" showAsIcon="1" r:id="rId2" imgW="914400" imgH="806335" progId="Word.Document.12">
                  <p:embed/>
                  <p:pic>
                    <p:nvPicPr>
                      <p:cNvPr id="7" name="Object 6">
                        <a:extLst>
                          <a:ext uri="{FF2B5EF4-FFF2-40B4-BE49-F238E27FC236}">
                            <a16:creationId xmlns:a16="http://schemas.microsoft.com/office/drawing/2014/main" id="{49859301-2D58-454E-94B2-273F61A97E71}"/>
                          </a:ext>
                        </a:extLst>
                      </p:cNvPr>
                      <p:cNvPicPr/>
                      <p:nvPr/>
                    </p:nvPicPr>
                    <p:blipFill>
                      <a:blip r:embed="rId3"/>
                      <a:stretch>
                        <a:fillRect/>
                      </a:stretch>
                    </p:blipFill>
                    <p:spPr>
                      <a:xfrm>
                        <a:off x="8092369" y="1252634"/>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47131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184C24-27F3-4661-9DE9-60563BA833AE}"/>
              </a:ext>
            </a:extLst>
          </p:cNvPr>
          <p:cNvSpPr>
            <a:spLocks noGrp="1"/>
          </p:cNvSpPr>
          <p:nvPr>
            <p:ph type="sldNum" sz="quarter" idx="12"/>
          </p:nvPr>
        </p:nvSpPr>
        <p:spPr/>
        <p:txBody>
          <a:bodyPr/>
          <a:lstStyle/>
          <a:p>
            <a:fld id="{0BD5577A-C6B7-4530-91E0-BA60F6599166}" type="slidenum">
              <a:rPr lang="en-GB" smtClean="0"/>
              <a:t>6</a:t>
            </a:fld>
            <a:endParaRPr lang="en-GB"/>
          </a:p>
        </p:txBody>
      </p:sp>
      <p:sp>
        <p:nvSpPr>
          <p:cNvPr id="4" name="Content Placeholder 3">
            <a:extLst>
              <a:ext uri="{FF2B5EF4-FFF2-40B4-BE49-F238E27FC236}">
                <a16:creationId xmlns:a16="http://schemas.microsoft.com/office/drawing/2014/main" id="{53527185-5B57-48F0-88B6-94547FD9460D}"/>
              </a:ext>
            </a:extLst>
          </p:cNvPr>
          <p:cNvSpPr>
            <a:spLocks noGrp="1"/>
          </p:cNvSpPr>
          <p:nvPr>
            <p:ph idx="1"/>
          </p:nvPr>
        </p:nvSpPr>
        <p:spPr/>
        <p:txBody>
          <a:bodyPr/>
          <a:lstStyle/>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5" name="Title 4">
            <a:extLst>
              <a:ext uri="{FF2B5EF4-FFF2-40B4-BE49-F238E27FC236}">
                <a16:creationId xmlns:a16="http://schemas.microsoft.com/office/drawing/2014/main" id="{EA3AD77A-4A90-4056-ADD8-9A40F2D70262}"/>
              </a:ext>
            </a:extLst>
          </p:cNvPr>
          <p:cNvSpPr>
            <a:spLocks noGrp="1"/>
          </p:cNvSpPr>
          <p:nvPr>
            <p:ph type="title"/>
          </p:nvPr>
        </p:nvSpPr>
        <p:spPr>
          <a:xfrm>
            <a:off x="341569" y="96837"/>
            <a:ext cx="8208000" cy="601200"/>
          </a:xfrm>
        </p:spPr>
        <p:txBody>
          <a:bodyPr/>
          <a:lstStyle/>
          <a:p>
            <a:r>
              <a:rPr lang="en-GB" dirty="0"/>
              <a:t>Summary of changes</a:t>
            </a:r>
          </a:p>
        </p:txBody>
      </p:sp>
      <p:sp>
        <p:nvSpPr>
          <p:cNvPr id="3" name="TextBox 2">
            <a:extLst>
              <a:ext uri="{FF2B5EF4-FFF2-40B4-BE49-F238E27FC236}">
                <a16:creationId xmlns:a16="http://schemas.microsoft.com/office/drawing/2014/main" id="{14AD8CA0-8E49-4DD3-A36A-5B0F1310CE64}"/>
              </a:ext>
            </a:extLst>
          </p:cNvPr>
          <p:cNvSpPr txBox="1"/>
          <p:nvPr/>
        </p:nvSpPr>
        <p:spPr>
          <a:xfrm>
            <a:off x="97971" y="786028"/>
            <a:ext cx="8948057" cy="338554"/>
          </a:xfrm>
          <a:prstGeom prst="rect">
            <a:avLst/>
          </a:prstGeom>
          <a:noFill/>
        </p:spPr>
        <p:txBody>
          <a:bodyPr wrap="square" rtlCol="0">
            <a:spAutoFit/>
          </a:bodyPr>
          <a:lstStyle/>
          <a:p>
            <a:endParaRPr lang="en-GB" sz="1600" dirty="0"/>
          </a:p>
        </p:txBody>
      </p:sp>
      <p:graphicFrame>
        <p:nvGraphicFramePr>
          <p:cNvPr id="6" name="Table 6">
            <a:extLst>
              <a:ext uri="{FF2B5EF4-FFF2-40B4-BE49-F238E27FC236}">
                <a16:creationId xmlns:a16="http://schemas.microsoft.com/office/drawing/2014/main" id="{CB558B88-6447-4BAA-A8AA-6E88582C76B0}"/>
              </a:ext>
            </a:extLst>
          </p:cNvPr>
          <p:cNvGraphicFramePr>
            <a:graphicFrameLocks noGrp="1"/>
          </p:cNvGraphicFramePr>
          <p:nvPr>
            <p:extLst>
              <p:ext uri="{D42A27DB-BD31-4B8C-83A1-F6EECF244321}">
                <p14:modId xmlns:p14="http://schemas.microsoft.com/office/powerpoint/2010/main" val="4105464796"/>
              </p:ext>
            </p:extLst>
          </p:nvPr>
        </p:nvGraphicFramePr>
        <p:xfrm>
          <a:off x="102450" y="786028"/>
          <a:ext cx="8775686" cy="5471160"/>
        </p:xfrm>
        <a:graphic>
          <a:graphicData uri="http://schemas.openxmlformats.org/drawingml/2006/table">
            <a:tbl>
              <a:tblPr firstRow="1" bandRow="1">
                <a:tableStyleId>{5C22544A-7EE6-4342-B048-85BDC9FD1C3A}</a:tableStyleId>
              </a:tblPr>
              <a:tblGrid>
                <a:gridCol w="1293508">
                  <a:extLst>
                    <a:ext uri="{9D8B030D-6E8A-4147-A177-3AD203B41FA5}">
                      <a16:colId xmlns:a16="http://schemas.microsoft.com/office/drawing/2014/main" val="3667086387"/>
                    </a:ext>
                  </a:extLst>
                </a:gridCol>
                <a:gridCol w="5152445">
                  <a:extLst>
                    <a:ext uri="{9D8B030D-6E8A-4147-A177-3AD203B41FA5}">
                      <a16:colId xmlns:a16="http://schemas.microsoft.com/office/drawing/2014/main" val="992153994"/>
                    </a:ext>
                  </a:extLst>
                </a:gridCol>
                <a:gridCol w="1296063">
                  <a:extLst>
                    <a:ext uri="{9D8B030D-6E8A-4147-A177-3AD203B41FA5}">
                      <a16:colId xmlns:a16="http://schemas.microsoft.com/office/drawing/2014/main" val="632543420"/>
                    </a:ext>
                  </a:extLst>
                </a:gridCol>
                <a:gridCol w="1033670">
                  <a:extLst>
                    <a:ext uri="{9D8B030D-6E8A-4147-A177-3AD203B41FA5}">
                      <a16:colId xmlns:a16="http://schemas.microsoft.com/office/drawing/2014/main" val="3619713946"/>
                    </a:ext>
                  </a:extLst>
                </a:gridCol>
              </a:tblGrid>
              <a:tr h="321506">
                <a:tc>
                  <a:txBody>
                    <a:bodyPr/>
                    <a:lstStyle/>
                    <a:p>
                      <a:r>
                        <a:rPr lang="en-GB" sz="1100" dirty="0">
                          <a:latin typeface="+mn-lt"/>
                        </a:rPr>
                        <a:t>Area of work </a:t>
                      </a:r>
                    </a:p>
                  </a:txBody>
                  <a:tcPr/>
                </a:tc>
                <a:tc>
                  <a:txBody>
                    <a:bodyPr/>
                    <a:lstStyle/>
                    <a:p>
                      <a:r>
                        <a:rPr lang="en-GB" sz="1100" dirty="0">
                          <a:latin typeface="+mn-lt"/>
                        </a:rPr>
                        <a:t>Change</a:t>
                      </a:r>
                    </a:p>
                  </a:txBody>
                  <a:tcPr/>
                </a:tc>
                <a:tc>
                  <a:txBody>
                    <a:bodyPr/>
                    <a:lstStyle/>
                    <a:p>
                      <a:r>
                        <a:rPr lang="en-GB" sz="1100" dirty="0">
                          <a:latin typeface="+mn-lt"/>
                        </a:rPr>
                        <a:t>Date of </a:t>
                      </a:r>
                    </a:p>
                    <a:p>
                      <a:r>
                        <a:rPr lang="en-GB" sz="1100" dirty="0">
                          <a:latin typeface="+mn-lt"/>
                        </a:rPr>
                        <a:t>implementation</a:t>
                      </a:r>
                    </a:p>
                  </a:txBody>
                  <a:tcPr/>
                </a:tc>
                <a:tc>
                  <a:txBody>
                    <a:bodyPr/>
                    <a:lstStyle/>
                    <a:p>
                      <a:r>
                        <a:rPr lang="en-GB" sz="1100" dirty="0">
                          <a:latin typeface="+mn-lt"/>
                        </a:rPr>
                        <a:t>Full details </a:t>
                      </a:r>
                    </a:p>
                  </a:txBody>
                  <a:tcPr/>
                </a:tc>
                <a:extLst>
                  <a:ext uri="{0D108BD9-81ED-4DB2-BD59-A6C34878D82A}">
                    <a16:rowId xmlns:a16="http://schemas.microsoft.com/office/drawing/2014/main" val="278594384"/>
                  </a:ext>
                </a:extLst>
              </a:tr>
              <a:tr h="90332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dirty="0">
                          <a:latin typeface="+mn-lt"/>
                        </a:rPr>
                        <a:t>Recall - </a:t>
                      </a:r>
                      <a:r>
                        <a:rPr lang="en-GB" sz="1100" b="1" kern="1200" dirty="0">
                          <a:solidFill>
                            <a:schemeClr val="dk1"/>
                          </a:solidFill>
                          <a:effectLst/>
                          <a:latin typeface="+mn-lt"/>
                          <a:ea typeface="+mn-ea"/>
                          <a:cs typeface="+mn-cs"/>
                        </a:rPr>
                        <a:t>Recalled Prisoner Annual Reviews and New Sentences   </a:t>
                      </a:r>
                    </a:p>
                    <a:p>
                      <a:endParaRPr lang="en-GB" sz="1100" b="1" dirty="0">
                        <a:latin typeface="+mn-lt"/>
                      </a:endParaRPr>
                    </a:p>
                  </a:txBody>
                  <a:tcPr/>
                </a:tc>
                <a:tc>
                  <a:txBody>
                    <a:bodyPr/>
                    <a:lstStyle/>
                    <a:p>
                      <a:pPr marL="171450" indent="-171450">
                        <a:buFont typeface="Arial" panose="020B0604020202020204" pitchFamily="34" charset="0"/>
                        <a:buChar char="•"/>
                      </a:pPr>
                      <a:r>
                        <a:rPr lang="en-GB" sz="1100" kern="1200" dirty="0">
                          <a:solidFill>
                            <a:schemeClr val="dk1"/>
                          </a:solidFill>
                          <a:effectLst/>
                          <a:latin typeface="+mn-lt"/>
                          <a:ea typeface="+mn-ea"/>
                          <a:cs typeface="+mn-cs"/>
                        </a:rPr>
                        <a:t>Prisoners will </a:t>
                      </a:r>
                      <a:r>
                        <a:rPr lang="en-GB" sz="1100" b="1" kern="1200" dirty="0">
                          <a:solidFill>
                            <a:schemeClr val="dk1"/>
                          </a:solidFill>
                          <a:effectLst/>
                          <a:latin typeface="+mn-lt"/>
                          <a:ea typeface="+mn-ea"/>
                          <a:cs typeface="+mn-cs"/>
                        </a:rPr>
                        <a:t>no longer be automatically eligible for Annual Reviews after Recall where they have received a new custodial sentence</a:t>
                      </a:r>
                      <a:endParaRPr lang="en-GB" sz="1100" kern="1200" dirty="0">
                        <a:solidFill>
                          <a:schemeClr val="dk1"/>
                        </a:solidFill>
                        <a:effectLst/>
                        <a:latin typeface="+mn-lt"/>
                        <a:ea typeface="+mn-ea"/>
                        <a:cs typeface="+mn-cs"/>
                      </a:endParaRPr>
                    </a:p>
                  </a:txBody>
                  <a:tcPr/>
                </a:tc>
                <a:tc>
                  <a:txBody>
                    <a:bodyPr/>
                    <a:lstStyle/>
                    <a:p>
                      <a:r>
                        <a:rPr lang="en-GB" sz="1100" dirty="0">
                          <a:latin typeface="+mn-lt"/>
                        </a:rPr>
                        <a:t>Tuesday 28</a:t>
                      </a:r>
                      <a:r>
                        <a:rPr lang="en-GB" sz="1100" baseline="30000" dirty="0">
                          <a:latin typeface="+mn-lt"/>
                        </a:rPr>
                        <a:t>th</a:t>
                      </a:r>
                      <a:r>
                        <a:rPr lang="en-GB" sz="1100" dirty="0">
                          <a:latin typeface="+mn-lt"/>
                        </a:rPr>
                        <a:t> June 2022</a:t>
                      </a:r>
                    </a:p>
                  </a:txBody>
                  <a:tcPr/>
                </a:tc>
                <a:tc>
                  <a:txBody>
                    <a:bodyPr/>
                    <a:lstStyle/>
                    <a:p>
                      <a:endParaRPr lang="en-GB" sz="1100" dirty="0">
                        <a:latin typeface="+mn-lt"/>
                      </a:endParaRPr>
                    </a:p>
                  </a:txBody>
                  <a:tcPr/>
                </a:tc>
                <a:extLst>
                  <a:ext uri="{0D108BD9-81ED-4DB2-BD59-A6C34878D82A}">
                    <a16:rowId xmlns:a16="http://schemas.microsoft.com/office/drawing/2014/main" val="2235272695"/>
                  </a:ext>
                </a:extLst>
              </a:tr>
              <a:tr h="903326">
                <a:tc>
                  <a:txBody>
                    <a:bodyPr/>
                    <a:lstStyle/>
                    <a:p>
                      <a:r>
                        <a:rPr lang="en-GB" sz="1100" b="1" dirty="0">
                          <a:latin typeface="+mn-lt"/>
                        </a:rPr>
                        <a:t>Recall - </a:t>
                      </a:r>
                      <a:r>
                        <a:rPr lang="en-GB" sz="1100" b="1" kern="1200" dirty="0">
                          <a:solidFill>
                            <a:schemeClr val="dk1"/>
                          </a:solidFill>
                          <a:effectLst/>
                          <a:latin typeface="+mn-lt"/>
                          <a:ea typeface="+mn-ea"/>
                          <a:cs typeface="+mn-cs"/>
                        </a:rPr>
                        <a:t>Immediate and Forward Release Decisions in Determinate Recall Cases</a:t>
                      </a:r>
                      <a:endParaRPr lang="en-GB" sz="1100" b="1" dirty="0">
                        <a:latin typeface="+mn-lt"/>
                      </a:endParaRPr>
                    </a:p>
                  </a:txBody>
                  <a:tcPr/>
                </a:tc>
                <a:tc>
                  <a:txBody>
                    <a:bodyPr/>
                    <a:lstStyle/>
                    <a:p>
                      <a:pPr marL="171450" indent="-171450">
                        <a:buFont typeface="Arial" panose="020B0604020202020204" pitchFamily="34" charset="0"/>
                        <a:buChar char="•"/>
                      </a:pPr>
                      <a:r>
                        <a:rPr lang="en-GB" sz="1100" b="1" kern="1200" dirty="0">
                          <a:solidFill>
                            <a:schemeClr val="dk1"/>
                          </a:solidFill>
                          <a:effectLst/>
                          <a:latin typeface="+mn-lt"/>
                          <a:ea typeface="+mn-ea"/>
                          <a:cs typeface="+mn-cs"/>
                        </a:rPr>
                        <a:t>The Parole Board will no longer have the power to issue immediate release decisions or set specific release dates</a:t>
                      </a:r>
                    </a:p>
                    <a:p>
                      <a:pPr marL="171450" indent="-171450">
                        <a:buFont typeface="Arial" panose="020B0604020202020204" pitchFamily="34" charset="0"/>
                        <a:buChar char="•"/>
                      </a:pPr>
                      <a:endParaRPr lang="en-GB" sz="1100" b="1" kern="1200" dirty="0">
                        <a:solidFill>
                          <a:schemeClr val="dk1"/>
                        </a:solidFill>
                        <a:effectLst/>
                        <a:latin typeface="+mn-lt"/>
                        <a:ea typeface="+mn-ea"/>
                        <a:cs typeface="+mn-cs"/>
                      </a:endParaRPr>
                    </a:p>
                    <a:p>
                      <a:pPr marL="171450" indent="-171450">
                        <a:buFont typeface="Arial" panose="020B0604020202020204" pitchFamily="34" charset="0"/>
                        <a:buChar char="•"/>
                      </a:pPr>
                      <a:r>
                        <a:rPr lang="en-GB" sz="1100" kern="1200" dirty="0">
                          <a:solidFill>
                            <a:schemeClr val="dk1"/>
                          </a:solidFill>
                          <a:effectLst/>
                          <a:latin typeface="+mn-lt"/>
                          <a:ea typeface="+mn-ea"/>
                          <a:cs typeface="+mn-cs"/>
                        </a:rPr>
                        <a:t>Where a recalled case is granted release by the Parole Board it will be the responsibility of the releasing prison to liaise with Probation to ensure that the release arrangements and the risk management plan are in place and that releases take place </a:t>
                      </a:r>
                      <a:r>
                        <a:rPr lang="en-GB" sz="1100" b="1" kern="1200" dirty="0">
                          <a:solidFill>
                            <a:schemeClr val="dk1"/>
                          </a:solidFill>
                          <a:effectLst/>
                          <a:latin typeface="+mn-lt"/>
                          <a:ea typeface="+mn-ea"/>
                          <a:cs typeface="+mn-cs"/>
                        </a:rPr>
                        <a:t>as soon as reasonably practicable</a:t>
                      </a:r>
                    </a:p>
                    <a:p>
                      <a:pPr marL="171450" indent="-171450">
                        <a:buFont typeface="Arial" panose="020B0604020202020204" pitchFamily="34" charset="0"/>
                        <a:buChar char="•"/>
                      </a:pPr>
                      <a:endParaRPr lang="en-GB" sz="1100" b="1" kern="1200" dirty="0">
                        <a:solidFill>
                          <a:schemeClr val="dk1"/>
                        </a:solidFill>
                        <a:effectLst/>
                        <a:latin typeface="+mn-lt"/>
                        <a:ea typeface="+mn-ea"/>
                        <a:cs typeface="+mn-cs"/>
                      </a:endParaRPr>
                    </a:p>
                    <a:p>
                      <a:pPr marL="171450" indent="-171450">
                        <a:buFont typeface="Arial" panose="020B0604020202020204" pitchFamily="34" charset="0"/>
                        <a:buChar char="•"/>
                      </a:pPr>
                      <a:r>
                        <a:rPr lang="en-GB" sz="1100" b="1" kern="1200" dirty="0">
                          <a:solidFill>
                            <a:schemeClr val="dk1"/>
                          </a:solidFill>
                          <a:effectLst/>
                          <a:latin typeface="+mn-lt"/>
                          <a:ea typeface="+mn-ea"/>
                          <a:cs typeface="+mn-cs"/>
                        </a:rPr>
                        <a:t> It is critical that practitioners ensure that timescales for release are clearly set out within their Part B and C reports</a:t>
                      </a:r>
                      <a:r>
                        <a:rPr lang="en-GB" sz="1100" kern="1200" dirty="0">
                          <a:solidFill>
                            <a:schemeClr val="dk1"/>
                          </a:solidFill>
                          <a:effectLst/>
                          <a:latin typeface="+mn-lt"/>
                          <a:ea typeface="+mn-ea"/>
                          <a:cs typeface="+mn-cs"/>
                        </a:rPr>
                        <a:t>, as this will be the timescale that must be adhered to when arranging a recalled prisoner’s release</a:t>
                      </a:r>
                    </a:p>
                    <a:p>
                      <a:pPr marL="171450" indent="-171450">
                        <a:buFont typeface="Arial" panose="020B0604020202020204" pitchFamily="34" charset="0"/>
                        <a:buChar char="•"/>
                      </a:pPr>
                      <a:endParaRPr lang="en-GB" sz="1100" kern="1200" dirty="0">
                        <a:solidFill>
                          <a:schemeClr val="dk1"/>
                        </a:solidFill>
                        <a:effectLst/>
                        <a:latin typeface="+mn-lt"/>
                        <a:ea typeface="+mn-ea"/>
                        <a:cs typeface="+mn-cs"/>
                      </a:endParaRPr>
                    </a:p>
                    <a:p>
                      <a:pPr marL="171450" indent="-171450">
                        <a:buFont typeface="Arial" panose="020B0604020202020204" pitchFamily="34" charset="0"/>
                        <a:buChar char="•"/>
                      </a:pPr>
                      <a:r>
                        <a:rPr lang="en-GB" sz="1100" kern="1200" dirty="0">
                          <a:solidFill>
                            <a:schemeClr val="dk1"/>
                          </a:solidFill>
                          <a:effectLst/>
                          <a:latin typeface="+mn-lt"/>
                          <a:ea typeface="+mn-ea"/>
                          <a:cs typeface="+mn-cs"/>
                        </a:rPr>
                        <a:t>Where there are barriers to release, prisons will be responsible for ensuring that all efforts are made to overcome these, including escalating any concerns to Probation in the first instance.  Where all options have been exhausted and release within the proposed timescales (as set out in the Part B/C/Parole Board Decision) looks unlikely, the prison must escalate the case to PPCS immediately</a:t>
                      </a:r>
                    </a:p>
                    <a:p>
                      <a:pPr marL="0" indent="0">
                        <a:buFont typeface="Arial" panose="020B0604020202020204" pitchFamily="34" charset="0"/>
                        <a:buNone/>
                      </a:pPr>
                      <a:endParaRPr lang="en-GB" sz="1100" kern="1200" dirty="0">
                        <a:solidFill>
                          <a:schemeClr val="dk1"/>
                        </a:solidFill>
                        <a:effectLst/>
                        <a:latin typeface="+mn-lt"/>
                        <a:ea typeface="+mn-ea"/>
                        <a:cs typeface="+mn-cs"/>
                      </a:endParaRPr>
                    </a:p>
                    <a:p>
                      <a:pPr marL="171450" indent="-171450">
                        <a:buFont typeface="Arial" panose="020B0604020202020204" pitchFamily="34" charset="0"/>
                        <a:buChar char="•"/>
                      </a:pPr>
                      <a:r>
                        <a:rPr lang="en-GB" sz="1100" b="1" kern="1200" dirty="0">
                          <a:solidFill>
                            <a:schemeClr val="dk1"/>
                          </a:solidFill>
                          <a:effectLst/>
                          <a:latin typeface="+mn-lt"/>
                          <a:ea typeface="+mn-ea"/>
                          <a:cs typeface="+mn-cs"/>
                        </a:rPr>
                        <a:t>The practitioner will be responsible for confirming that all release arrangements are in place and for providing the reporting instructions </a:t>
                      </a:r>
                      <a:r>
                        <a:rPr lang="en-GB" sz="1100" kern="1200" dirty="0">
                          <a:solidFill>
                            <a:schemeClr val="dk1"/>
                          </a:solidFill>
                          <a:effectLst/>
                          <a:latin typeface="+mn-lt"/>
                          <a:ea typeface="+mn-ea"/>
                          <a:cs typeface="+mn-cs"/>
                        </a:rPr>
                        <a:t>to the prison to enable the release to be finalised.   </a:t>
                      </a:r>
                    </a:p>
                    <a:p>
                      <a:pPr marL="171450" indent="-171450">
                        <a:buFont typeface="Arial" panose="020B0604020202020204" pitchFamily="34" charset="0"/>
                        <a:buChar char="•"/>
                      </a:pPr>
                      <a:endParaRPr lang="en-GB" sz="1100" kern="1200" dirty="0">
                        <a:solidFill>
                          <a:schemeClr val="dk1"/>
                        </a:solidFill>
                        <a:effectLst/>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latin typeface="+mn-lt"/>
                        </a:rPr>
                        <a:t>Tuesday 28</a:t>
                      </a:r>
                      <a:r>
                        <a:rPr lang="en-GB" sz="1100" baseline="30000" dirty="0">
                          <a:latin typeface="+mn-lt"/>
                        </a:rPr>
                        <a:t>th</a:t>
                      </a:r>
                      <a:r>
                        <a:rPr lang="en-GB" sz="1100" dirty="0">
                          <a:latin typeface="+mn-lt"/>
                        </a:rPr>
                        <a:t> June 2022</a:t>
                      </a:r>
                    </a:p>
                    <a:p>
                      <a:endParaRPr lang="en-GB" sz="1100" dirty="0">
                        <a:latin typeface="+mn-lt"/>
                      </a:endParaRPr>
                    </a:p>
                  </a:txBody>
                  <a:tcPr/>
                </a:tc>
                <a:tc>
                  <a:txBody>
                    <a:bodyPr/>
                    <a:lstStyle/>
                    <a:p>
                      <a:endParaRPr lang="en-GB" sz="1100" dirty="0">
                        <a:latin typeface="+mn-lt"/>
                      </a:endParaRPr>
                    </a:p>
                  </a:txBody>
                  <a:tcPr/>
                </a:tc>
                <a:extLst>
                  <a:ext uri="{0D108BD9-81ED-4DB2-BD59-A6C34878D82A}">
                    <a16:rowId xmlns:a16="http://schemas.microsoft.com/office/drawing/2014/main" val="3526253076"/>
                  </a:ext>
                </a:extLst>
              </a:tr>
            </a:tbl>
          </a:graphicData>
        </a:graphic>
      </p:graphicFrame>
      <p:graphicFrame>
        <p:nvGraphicFramePr>
          <p:cNvPr id="7" name="Object 6">
            <a:extLst>
              <a:ext uri="{FF2B5EF4-FFF2-40B4-BE49-F238E27FC236}">
                <a16:creationId xmlns:a16="http://schemas.microsoft.com/office/drawing/2014/main" id="{7E2FA590-1200-4589-96B5-50C883459197}"/>
              </a:ext>
            </a:extLst>
          </p:cNvPr>
          <p:cNvGraphicFramePr>
            <a:graphicFrameLocks noChangeAspect="1"/>
          </p:cNvGraphicFramePr>
          <p:nvPr>
            <p:extLst>
              <p:ext uri="{D42A27DB-BD31-4B8C-83A1-F6EECF244321}">
                <p14:modId xmlns:p14="http://schemas.microsoft.com/office/powerpoint/2010/main" val="748415909"/>
              </p:ext>
            </p:extLst>
          </p:nvPr>
        </p:nvGraphicFramePr>
        <p:xfrm>
          <a:off x="7918875" y="1255846"/>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400" imgH="806335" progId="Word.Document.12">
                  <p:embed/>
                </p:oleObj>
              </mc:Choice>
              <mc:Fallback>
                <p:oleObj name="Document" showAsIcon="1" r:id="rId2" imgW="914400" imgH="806335" progId="Word.Document.12">
                  <p:embed/>
                  <p:pic>
                    <p:nvPicPr>
                      <p:cNvPr id="7" name="Object 6">
                        <a:extLst>
                          <a:ext uri="{FF2B5EF4-FFF2-40B4-BE49-F238E27FC236}">
                            <a16:creationId xmlns:a16="http://schemas.microsoft.com/office/drawing/2014/main" id="{7E2FA590-1200-4589-96B5-50C883459197}"/>
                          </a:ext>
                        </a:extLst>
                      </p:cNvPr>
                      <p:cNvPicPr/>
                      <p:nvPr/>
                    </p:nvPicPr>
                    <p:blipFill>
                      <a:blip r:embed="rId3"/>
                      <a:stretch>
                        <a:fillRect/>
                      </a:stretch>
                    </p:blipFill>
                    <p:spPr>
                      <a:xfrm>
                        <a:off x="7918875" y="1255846"/>
                        <a:ext cx="914400" cy="8064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F3A312CD-8123-4553-A6A0-C5F007221556}"/>
              </a:ext>
            </a:extLst>
          </p:cNvPr>
          <p:cNvGraphicFramePr>
            <a:graphicFrameLocks noChangeAspect="1"/>
          </p:cNvGraphicFramePr>
          <p:nvPr>
            <p:extLst>
              <p:ext uri="{D42A27DB-BD31-4B8C-83A1-F6EECF244321}">
                <p14:modId xmlns:p14="http://schemas.microsoft.com/office/powerpoint/2010/main" val="3103469287"/>
              </p:ext>
            </p:extLst>
          </p:nvPr>
        </p:nvGraphicFramePr>
        <p:xfrm>
          <a:off x="7918875" y="2222815"/>
          <a:ext cx="914400" cy="806450"/>
        </p:xfrm>
        <a:graphic>
          <a:graphicData uri="http://schemas.openxmlformats.org/presentationml/2006/ole">
            <mc:AlternateContent xmlns:mc="http://schemas.openxmlformats.org/markup-compatibility/2006">
              <mc:Choice xmlns:v="urn:schemas-microsoft-com:vml" Requires="v">
                <p:oleObj name="Document" showAsIcon="1" r:id="rId4" imgW="914400" imgH="806335" progId="Word.Document.12">
                  <p:embed/>
                </p:oleObj>
              </mc:Choice>
              <mc:Fallback>
                <p:oleObj name="Document" showAsIcon="1" r:id="rId4" imgW="914400" imgH="806335" progId="Word.Document.12">
                  <p:embed/>
                  <p:pic>
                    <p:nvPicPr>
                      <p:cNvPr id="8" name="Object 7">
                        <a:extLst>
                          <a:ext uri="{FF2B5EF4-FFF2-40B4-BE49-F238E27FC236}">
                            <a16:creationId xmlns:a16="http://schemas.microsoft.com/office/drawing/2014/main" id="{F3A312CD-8123-4553-A6A0-C5F007221556}"/>
                          </a:ext>
                        </a:extLst>
                      </p:cNvPr>
                      <p:cNvPicPr/>
                      <p:nvPr/>
                    </p:nvPicPr>
                    <p:blipFill>
                      <a:blip r:embed="rId5"/>
                      <a:stretch>
                        <a:fillRect/>
                      </a:stretch>
                    </p:blipFill>
                    <p:spPr>
                      <a:xfrm>
                        <a:off x="7918875" y="222281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746447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184C24-27F3-4661-9DE9-60563BA833AE}"/>
              </a:ext>
            </a:extLst>
          </p:cNvPr>
          <p:cNvSpPr>
            <a:spLocks noGrp="1"/>
          </p:cNvSpPr>
          <p:nvPr>
            <p:ph type="sldNum" sz="quarter" idx="12"/>
          </p:nvPr>
        </p:nvSpPr>
        <p:spPr/>
        <p:txBody>
          <a:bodyPr/>
          <a:lstStyle/>
          <a:p>
            <a:fld id="{0BD5577A-C6B7-4530-91E0-BA60F6599166}" type="slidenum">
              <a:rPr lang="en-GB" smtClean="0"/>
              <a:t>7</a:t>
            </a:fld>
            <a:endParaRPr lang="en-GB"/>
          </a:p>
        </p:txBody>
      </p:sp>
      <p:sp>
        <p:nvSpPr>
          <p:cNvPr id="4" name="Content Placeholder 3">
            <a:extLst>
              <a:ext uri="{FF2B5EF4-FFF2-40B4-BE49-F238E27FC236}">
                <a16:creationId xmlns:a16="http://schemas.microsoft.com/office/drawing/2014/main" id="{53527185-5B57-48F0-88B6-94547FD9460D}"/>
              </a:ext>
            </a:extLst>
          </p:cNvPr>
          <p:cNvSpPr>
            <a:spLocks noGrp="1"/>
          </p:cNvSpPr>
          <p:nvPr>
            <p:ph idx="1"/>
          </p:nvPr>
        </p:nvSpPr>
        <p:spPr/>
        <p:txBody>
          <a:bodyPr/>
          <a:lstStyle/>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5" name="Title 4">
            <a:extLst>
              <a:ext uri="{FF2B5EF4-FFF2-40B4-BE49-F238E27FC236}">
                <a16:creationId xmlns:a16="http://schemas.microsoft.com/office/drawing/2014/main" id="{EA3AD77A-4A90-4056-ADD8-9A40F2D70262}"/>
              </a:ext>
            </a:extLst>
          </p:cNvPr>
          <p:cNvSpPr>
            <a:spLocks noGrp="1"/>
          </p:cNvSpPr>
          <p:nvPr>
            <p:ph type="title"/>
          </p:nvPr>
        </p:nvSpPr>
        <p:spPr>
          <a:xfrm>
            <a:off x="341569" y="96837"/>
            <a:ext cx="8208000" cy="601200"/>
          </a:xfrm>
        </p:spPr>
        <p:txBody>
          <a:bodyPr/>
          <a:lstStyle/>
          <a:p>
            <a:r>
              <a:rPr lang="en-GB" dirty="0"/>
              <a:t>Summary of changes</a:t>
            </a:r>
          </a:p>
        </p:txBody>
      </p:sp>
      <p:sp>
        <p:nvSpPr>
          <p:cNvPr id="3" name="TextBox 2">
            <a:extLst>
              <a:ext uri="{FF2B5EF4-FFF2-40B4-BE49-F238E27FC236}">
                <a16:creationId xmlns:a16="http://schemas.microsoft.com/office/drawing/2014/main" id="{14AD8CA0-8E49-4DD3-A36A-5B0F1310CE64}"/>
              </a:ext>
            </a:extLst>
          </p:cNvPr>
          <p:cNvSpPr txBox="1"/>
          <p:nvPr/>
        </p:nvSpPr>
        <p:spPr>
          <a:xfrm>
            <a:off x="97971" y="786028"/>
            <a:ext cx="8948057" cy="338554"/>
          </a:xfrm>
          <a:prstGeom prst="rect">
            <a:avLst/>
          </a:prstGeom>
          <a:noFill/>
        </p:spPr>
        <p:txBody>
          <a:bodyPr wrap="square" rtlCol="0">
            <a:spAutoFit/>
          </a:bodyPr>
          <a:lstStyle/>
          <a:p>
            <a:endParaRPr lang="en-GB" sz="1600" dirty="0"/>
          </a:p>
        </p:txBody>
      </p:sp>
      <p:graphicFrame>
        <p:nvGraphicFramePr>
          <p:cNvPr id="6" name="Table 6">
            <a:extLst>
              <a:ext uri="{FF2B5EF4-FFF2-40B4-BE49-F238E27FC236}">
                <a16:creationId xmlns:a16="http://schemas.microsoft.com/office/drawing/2014/main" id="{CB558B88-6447-4BAA-A8AA-6E88582C76B0}"/>
              </a:ext>
            </a:extLst>
          </p:cNvPr>
          <p:cNvGraphicFramePr>
            <a:graphicFrameLocks noGrp="1"/>
          </p:cNvGraphicFramePr>
          <p:nvPr>
            <p:extLst>
              <p:ext uri="{D42A27DB-BD31-4B8C-83A1-F6EECF244321}">
                <p14:modId xmlns:p14="http://schemas.microsoft.com/office/powerpoint/2010/main" val="607287257"/>
              </p:ext>
            </p:extLst>
          </p:nvPr>
        </p:nvGraphicFramePr>
        <p:xfrm>
          <a:off x="184156" y="881444"/>
          <a:ext cx="8775686" cy="3870960"/>
        </p:xfrm>
        <a:graphic>
          <a:graphicData uri="http://schemas.openxmlformats.org/drawingml/2006/table">
            <a:tbl>
              <a:tblPr firstRow="1" bandRow="1">
                <a:tableStyleId>{5C22544A-7EE6-4342-B048-85BDC9FD1C3A}</a:tableStyleId>
              </a:tblPr>
              <a:tblGrid>
                <a:gridCol w="1293508">
                  <a:extLst>
                    <a:ext uri="{9D8B030D-6E8A-4147-A177-3AD203B41FA5}">
                      <a16:colId xmlns:a16="http://schemas.microsoft.com/office/drawing/2014/main" val="3667086387"/>
                    </a:ext>
                  </a:extLst>
                </a:gridCol>
                <a:gridCol w="5152445">
                  <a:extLst>
                    <a:ext uri="{9D8B030D-6E8A-4147-A177-3AD203B41FA5}">
                      <a16:colId xmlns:a16="http://schemas.microsoft.com/office/drawing/2014/main" val="992153994"/>
                    </a:ext>
                  </a:extLst>
                </a:gridCol>
                <a:gridCol w="1296063">
                  <a:extLst>
                    <a:ext uri="{9D8B030D-6E8A-4147-A177-3AD203B41FA5}">
                      <a16:colId xmlns:a16="http://schemas.microsoft.com/office/drawing/2014/main" val="632543420"/>
                    </a:ext>
                  </a:extLst>
                </a:gridCol>
                <a:gridCol w="1033670">
                  <a:extLst>
                    <a:ext uri="{9D8B030D-6E8A-4147-A177-3AD203B41FA5}">
                      <a16:colId xmlns:a16="http://schemas.microsoft.com/office/drawing/2014/main" val="3619713946"/>
                    </a:ext>
                  </a:extLst>
                </a:gridCol>
              </a:tblGrid>
              <a:tr h="321506">
                <a:tc>
                  <a:txBody>
                    <a:bodyPr/>
                    <a:lstStyle/>
                    <a:p>
                      <a:r>
                        <a:rPr lang="en-GB" sz="1100" dirty="0">
                          <a:latin typeface="+mn-lt"/>
                        </a:rPr>
                        <a:t>Area of work </a:t>
                      </a:r>
                    </a:p>
                  </a:txBody>
                  <a:tcPr/>
                </a:tc>
                <a:tc>
                  <a:txBody>
                    <a:bodyPr/>
                    <a:lstStyle/>
                    <a:p>
                      <a:r>
                        <a:rPr lang="en-GB" sz="1100" dirty="0">
                          <a:latin typeface="+mn-lt"/>
                        </a:rPr>
                        <a:t>Change</a:t>
                      </a:r>
                    </a:p>
                  </a:txBody>
                  <a:tcPr/>
                </a:tc>
                <a:tc>
                  <a:txBody>
                    <a:bodyPr/>
                    <a:lstStyle/>
                    <a:p>
                      <a:r>
                        <a:rPr lang="en-GB" sz="1100" dirty="0">
                          <a:latin typeface="+mn-lt"/>
                        </a:rPr>
                        <a:t>Date of </a:t>
                      </a:r>
                    </a:p>
                    <a:p>
                      <a:r>
                        <a:rPr lang="en-GB" sz="1100" dirty="0">
                          <a:latin typeface="+mn-lt"/>
                        </a:rPr>
                        <a:t>implementation</a:t>
                      </a:r>
                    </a:p>
                  </a:txBody>
                  <a:tcPr/>
                </a:tc>
                <a:tc>
                  <a:txBody>
                    <a:bodyPr/>
                    <a:lstStyle/>
                    <a:p>
                      <a:r>
                        <a:rPr lang="en-GB" sz="1100" dirty="0">
                          <a:latin typeface="+mn-lt"/>
                        </a:rPr>
                        <a:t>Full details </a:t>
                      </a:r>
                    </a:p>
                  </a:txBody>
                  <a:tcPr/>
                </a:tc>
                <a:extLst>
                  <a:ext uri="{0D108BD9-81ED-4DB2-BD59-A6C34878D82A}">
                    <a16:rowId xmlns:a16="http://schemas.microsoft.com/office/drawing/2014/main" val="278594384"/>
                  </a:ext>
                </a:extLst>
              </a:tr>
              <a:tr h="90332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u="none" strike="noStrike" kern="1200" dirty="0">
                          <a:solidFill>
                            <a:schemeClr val="dk1"/>
                          </a:solidFill>
                          <a:effectLst/>
                          <a:latin typeface="+mn-lt"/>
                          <a:ea typeface="+mn-ea"/>
                          <a:cs typeface="+mn-cs"/>
                        </a:rPr>
                        <a:t>TACT and TACT connected cases arrested without a warrant</a:t>
                      </a:r>
                      <a:endParaRPr lang="en-GB" sz="1100" b="1" kern="1200" dirty="0">
                        <a:solidFill>
                          <a:schemeClr val="dk1"/>
                        </a:solidFill>
                        <a:effectLst/>
                        <a:latin typeface="+mn-lt"/>
                        <a:ea typeface="+mn-ea"/>
                        <a:cs typeface="+mn-cs"/>
                      </a:endParaRPr>
                    </a:p>
                    <a:p>
                      <a:endParaRPr lang="en-GB" sz="1100" b="1" dirty="0">
                        <a:latin typeface="+mn-lt"/>
                      </a:endParaRPr>
                    </a:p>
                  </a:txBody>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dirty="0">
                          <a:solidFill>
                            <a:schemeClr val="dk1"/>
                          </a:solidFill>
                          <a:effectLst/>
                          <a:latin typeface="+mn-lt"/>
                          <a:ea typeface="+mn-ea"/>
                          <a:cs typeface="+mn-cs"/>
                        </a:rPr>
                        <a:t>The police will have </a:t>
                      </a:r>
                      <a:r>
                        <a:rPr lang="en-GB" sz="1100" b="1" kern="1200" dirty="0">
                          <a:solidFill>
                            <a:schemeClr val="dk1"/>
                          </a:solidFill>
                          <a:effectLst/>
                          <a:latin typeface="+mn-lt"/>
                          <a:ea typeface="+mn-ea"/>
                          <a:cs typeface="+mn-cs"/>
                        </a:rPr>
                        <a:t>the power to undertake an urgent arrest of a TACT or TACT connected case who is likely to be recalled to custody </a:t>
                      </a:r>
                      <a:r>
                        <a:rPr lang="en-GB" sz="1100" b="0" kern="1200" dirty="0">
                          <a:solidFill>
                            <a:schemeClr val="dk1"/>
                          </a:solidFill>
                          <a:effectLst/>
                          <a:latin typeface="+mn-lt"/>
                          <a:ea typeface="+mn-ea"/>
                          <a:cs typeface="+mn-cs"/>
                        </a:rPr>
                        <a:t>due to a breach of their Licence Conditions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kern="1200" dirty="0">
                        <a:solidFill>
                          <a:schemeClr val="dk1"/>
                        </a:solidFill>
                        <a:effectLst/>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dk1"/>
                          </a:solidFill>
                          <a:effectLst/>
                          <a:latin typeface="+mn-lt"/>
                          <a:ea typeface="+mn-ea"/>
                          <a:cs typeface="+mn-cs"/>
                        </a:rPr>
                        <a:t>This power </a:t>
                      </a:r>
                      <a:r>
                        <a:rPr lang="en-GB" sz="1100" b="1" kern="1200" dirty="0">
                          <a:solidFill>
                            <a:schemeClr val="dk1"/>
                          </a:solidFill>
                          <a:effectLst/>
                          <a:latin typeface="+mn-lt"/>
                          <a:ea typeface="+mn-ea"/>
                          <a:cs typeface="+mn-cs"/>
                        </a:rPr>
                        <a:t>can only be used where the police reasonably consider that it is necessary, for purposes connected with protecting members of the public from a risk of terrorism</a:t>
                      </a:r>
                      <a:r>
                        <a:rPr lang="en-GB" sz="1100" kern="1200" dirty="0">
                          <a:solidFill>
                            <a:schemeClr val="dk1"/>
                          </a:solidFill>
                          <a:effectLst/>
                          <a:latin typeface="+mn-lt"/>
                          <a:ea typeface="+mn-ea"/>
                          <a:cs typeface="+mn-cs"/>
                        </a:rPr>
                        <a:t>, to detain the case until a recall decision is made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kern="1200" dirty="0">
                        <a:solidFill>
                          <a:schemeClr val="dk1"/>
                        </a:solidFill>
                        <a:effectLst/>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dk1"/>
                          </a:solidFill>
                          <a:effectLst/>
                          <a:latin typeface="+mn-lt"/>
                          <a:ea typeface="+mn-ea"/>
                          <a:cs typeface="+mn-cs"/>
                        </a:rPr>
                        <a:t>In these cases, </a:t>
                      </a:r>
                      <a:r>
                        <a:rPr lang="en-GB" sz="1100" b="1" kern="1200" dirty="0">
                          <a:solidFill>
                            <a:schemeClr val="dk1"/>
                          </a:solidFill>
                          <a:effectLst/>
                          <a:latin typeface="+mn-lt"/>
                          <a:ea typeface="+mn-ea"/>
                          <a:cs typeface="+mn-cs"/>
                        </a:rPr>
                        <a:t>the police must make immediate contact with Probation to allow the practitioner to consider recall proceedings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kern="1200" dirty="0">
                        <a:solidFill>
                          <a:schemeClr val="dk1"/>
                        </a:solidFill>
                        <a:effectLst/>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dk1"/>
                          </a:solidFill>
                          <a:effectLst/>
                          <a:latin typeface="+mn-lt"/>
                          <a:ea typeface="+mn-ea"/>
                          <a:cs typeface="+mn-cs"/>
                        </a:rPr>
                        <a:t>The </a:t>
                      </a:r>
                      <a:r>
                        <a:rPr lang="en-GB" sz="1100" b="0" kern="1200" dirty="0">
                          <a:solidFill>
                            <a:schemeClr val="dk1"/>
                          </a:solidFill>
                          <a:effectLst/>
                          <a:latin typeface="+mn-lt"/>
                          <a:ea typeface="+mn-ea"/>
                          <a:cs typeface="+mn-cs"/>
                        </a:rPr>
                        <a:t>police can </a:t>
                      </a:r>
                      <a:r>
                        <a:rPr lang="en-GB" sz="1100" b="1" kern="1200" dirty="0">
                          <a:solidFill>
                            <a:schemeClr val="dk1"/>
                          </a:solidFill>
                          <a:effectLst/>
                          <a:latin typeface="+mn-lt"/>
                          <a:ea typeface="+mn-ea"/>
                          <a:cs typeface="+mn-cs"/>
                        </a:rPr>
                        <a:t>only hold the individual for six hours, so the decision to recall must take place within this timeframe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kern="1200" dirty="0">
                        <a:solidFill>
                          <a:schemeClr val="dk1"/>
                        </a:solidFill>
                        <a:effectLst/>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dk1"/>
                          </a:solidFill>
                          <a:effectLst/>
                          <a:latin typeface="+mn-lt"/>
                          <a:ea typeface="+mn-ea"/>
                          <a:cs typeface="+mn-cs"/>
                        </a:rPr>
                        <a:t>Where it is decided that recall will be requested, the practitioner must complete this as an </a:t>
                      </a:r>
                      <a:r>
                        <a:rPr lang="en-GB" sz="1100" b="1" kern="1200" dirty="0">
                          <a:solidFill>
                            <a:schemeClr val="dk1"/>
                          </a:solidFill>
                          <a:effectLst/>
                          <a:latin typeface="+mn-lt"/>
                          <a:ea typeface="+mn-ea"/>
                          <a:cs typeface="+mn-cs"/>
                        </a:rPr>
                        <a:t>emergency recall and submit it to PPCS as a matter of urgency</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1" kern="1200" dirty="0">
                        <a:solidFill>
                          <a:schemeClr val="dk1"/>
                        </a:solidFill>
                        <a:effectLst/>
                        <a:latin typeface="+mn-lt"/>
                        <a:ea typeface="+mn-ea"/>
                        <a:cs typeface="+mn-cs"/>
                      </a:endParaRPr>
                    </a:p>
                    <a:p>
                      <a:pPr marL="171450" indent="-171450">
                        <a:buFont typeface="Arial" panose="020B0604020202020204" pitchFamily="34" charset="0"/>
                        <a:buChar char="•"/>
                      </a:pPr>
                      <a:endParaRPr lang="en-GB" sz="1100" kern="1200" dirty="0">
                        <a:solidFill>
                          <a:schemeClr val="dk1"/>
                        </a:solidFill>
                        <a:effectLst/>
                        <a:latin typeface="+mn-lt"/>
                        <a:ea typeface="+mn-ea"/>
                        <a:cs typeface="+mn-cs"/>
                      </a:endParaRPr>
                    </a:p>
                  </a:txBody>
                  <a:tcPr/>
                </a:tc>
                <a:tc>
                  <a:txBody>
                    <a:bodyPr/>
                    <a:lstStyle/>
                    <a:p>
                      <a:r>
                        <a:rPr lang="en-GB" sz="1100" dirty="0">
                          <a:latin typeface="+mn-lt"/>
                        </a:rPr>
                        <a:t>Tuesday 28</a:t>
                      </a:r>
                      <a:r>
                        <a:rPr lang="en-GB" sz="1100" baseline="30000" dirty="0">
                          <a:latin typeface="+mn-lt"/>
                        </a:rPr>
                        <a:t>th</a:t>
                      </a:r>
                      <a:r>
                        <a:rPr lang="en-GB" sz="1100" dirty="0">
                          <a:latin typeface="+mn-lt"/>
                        </a:rPr>
                        <a:t> June 2022</a:t>
                      </a:r>
                    </a:p>
                  </a:txBody>
                  <a:tcPr/>
                </a:tc>
                <a:tc>
                  <a:txBody>
                    <a:bodyPr/>
                    <a:lstStyle/>
                    <a:p>
                      <a:endParaRPr lang="en-GB" sz="1100" dirty="0">
                        <a:latin typeface="+mn-lt"/>
                      </a:endParaRPr>
                    </a:p>
                  </a:txBody>
                  <a:tcPr/>
                </a:tc>
                <a:extLst>
                  <a:ext uri="{0D108BD9-81ED-4DB2-BD59-A6C34878D82A}">
                    <a16:rowId xmlns:a16="http://schemas.microsoft.com/office/drawing/2014/main" val="2235272695"/>
                  </a:ext>
                </a:extLst>
              </a:tr>
            </a:tbl>
          </a:graphicData>
        </a:graphic>
      </p:graphicFrame>
      <p:graphicFrame>
        <p:nvGraphicFramePr>
          <p:cNvPr id="9" name="Object 8">
            <a:extLst>
              <a:ext uri="{FF2B5EF4-FFF2-40B4-BE49-F238E27FC236}">
                <a16:creationId xmlns:a16="http://schemas.microsoft.com/office/drawing/2014/main" id="{B182145C-3061-473B-898B-B3BF82F64273}"/>
              </a:ext>
            </a:extLst>
          </p:cNvPr>
          <p:cNvGraphicFramePr>
            <a:graphicFrameLocks noChangeAspect="1"/>
          </p:cNvGraphicFramePr>
          <p:nvPr>
            <p:extLst>
              <p:ext uri="{D42A27DB-BD31-4B8C-83A1-F6EECF244321}">
                <p14:modId xmlns:p14="http://schemas.microsoft.com/office/powerpoint/2010/main" val="1592284177"/>
              </p:ext>
            </p:extLst>
          </p:nvPr>
        </p:nvGraphicFramePr>
        <p:xfrm>
          <a:off x="7963736" y="1400248"/>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400" imgH="806335" progId="Word.Document.12">
                  <p:embed/>
                </p:oleObj>
              </mc:Choice>
              <mc:Fallback>
                <p:oleObj name="Document" showAsIcon="1" r:id="rId2" imgW="914400" imgH="806335" progId="Word.Document.12">
                  <p:embed/>
                  <p:pic>
                    <p:nvPicPr>
                      <p:cNvPr id="9" name="Object 8">
                        <a:extLst>
                          <a:ext uri="{FF2B5EF4-FFF2-40B4-BE49-F238E27FC236}">
                            <a16:creationId xmlns:a16="http://schemas.microsoft.com/office/drawing/2014/main" id="{B182145C-3061-473B-898B-B3BF82F64273}"/>
                          </a:ext>
                        </a:extLst>
                      </p:cNvPr>
                      <p:cNvPicPr/>
                      <p:nvPr/>
                    </p:nvPicPr>
                    <p:blipFill>
                      <a:blip r:embed="rId3"/>
                      <a:stretch>
                        <a:fillRect/>
                      </a:stretch>
                    </p:blipFill>
                    <p:spPr>
                      <a:xfrm>
                        <a:off x="7963736" y="1400248"/>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13270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184C24-27F3-4661-9DE9-60563BA833AE}"/>
              </a:ext>
            </a:extLst>
          </p:cNvPr>
          <p:cNvSpPr>
            <a:spLocks noGrp="1"/>
          </p:cNvSpPr>
          <p:nvPr>
            <p:ph type="sldNum" sz="quarter" idx="12"/>
          </p:nvPr>
        </p:nvSpPr>
        <p:spPr/>
        <p:txBody>
          <a:bodyPr/>
          <a:lstStyle/>
          <a:p>
            <a:fld id="{0BD5577A-C6B7-4530-91E0-BA60F6599166}" type="slidenum">
              <a:rPr lang="en-GB" smtClean="0"/>
              <a:t>8</a:t>
            </a:fld>
            <a:endParaRPr lang="en-GB"/>
          </a:p>
        </p:txBody>
      </p:sp>
      <p:sp>
        <p:nvSpPr>
          <p:cNvPr id="4" name="Content Placeholder 3">
            <a:extLst>
              <a:ext uri="{FF2B5EF4-FFF2-40B4-BE49-F238E27FC236}">
                <a16:creationId xmlns:a16="http://schemas.microsoft.com/office/drawing/2014/main" id="{53527185-5B57-48F0-88B6-94547FD9460D}"/>
              </a:ext>
            </a:extLst>
          </p:cNvPr>
          <p:cNvSpPr>
            <a:spLocks noGrp="1"/>
          </p:cNvSpPr>
          <p:nvPr>
            <p:ph idx="1"/>
          </p:nvPr>
        </p:nvSpPr>
        <p:spPr/>
        <p:txBody>
          <a:bodyPr/>
          <a:lstStyle/>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5" name="Title 4">
            <a:extLst>
              <a:ext uri="{FF2B5EF4-FFF2-40B4-BE49-F238E27FC236}">
                <a16:creationId xmlns:a16="http://schemas.microsoft.com/office/drawing/2014/main" id="{EA3AD77A-4A90-4056-ADD8-9A40F2D70262}"/>
              </a:ext>
            </a:extLst>
          </p:cNvPr>
          <p:cNvSpPr>
            <a:spLocks noGrp="1"/>
          </p:cNvSpPr>
          <p:nvPr>
            <p:ph type="title"/>
          </p:nvPr>
        </p:nvSpPr>
        <p:spPr/>
        <p:txBody>
          <a:bodyPr/>
          <a:lstStyle/>
          <a:p>
            <a:r>
              <a:rPr lang="en-GB" dirty="0"/>
              <a:t>Summary of changes</a:t>
            </a:r>
          </a:p>
        </p:txBody>
      </p:sp>
      <p:sp>
        <p:nvSpPr>
          <p:cNvPr id="3" name="TextBox 2">
            <a:extLst>
              <a:ext uri="{FF2B5EF4-FFF2-40B4-BE49-F238E27FC236}">
                <a16:creationId xmlns:a16="http://schemas.microsoft.com/office/drawing/2014/main" id="{14AD8CA0-8E49-4DD3-A36A-5B0F1310CE64}"/>
              </a:ext>
            </a:extLst>
          </p:cNvPr>
          <p:cNvSpPr txBox="1"/>
          <p:nvPr/>
        </p:nvSpPr>
        <p:spPr>
          <a:xfrm>
            <a:off x="97971" y="786028"/>
            <a:ext cx="8948057" cy="338554"/>
          </a:xfrm>
          <a:prstGeom prst="rect">
            <a:avLst/>
          </a:prstGeom>
          <a:noFill/>
        </p:spPr>
        <p:txBody>
          <a:bodyPr wrap="square" rtlCol="0">
            <a:spAutoFit/>
          </a:bodyPr>
          <a:lstStyle/>
          <a:p>
            <a:endParaRPr lang="en-GB" sz="1600" dirty="0"/>
          </a:p>
        </p:txBody>
      </p:sp>
      <p:graphicFrame>
        <p:nvGraphicFramePr>
          <p:cNvPr id="6" name="Table 6">
            <a:extLst>
              <a:ext uri="{FF2B5EF4-FFF2-40B4-BE49-F238E27FC236}">
                <a16:creationId xmlns:a16="http://schemas.microsoft.com/office/drawing/2014/main" id="{CB558B88-6447-4BAA-A8AA-6E88582C76B0}"/>
              </a:ext>
            </a:extLst>
          </p:cNvPr>
          <p:cNvGraphicFramePr>
            <a:graphicFrameLocks noGrp="1"/>
          </p:cNvGraphicFramePr>
          <p:nvPr>
            <p:extLst>
              <p:ext uri="{D42A27DB-BD31-4B8C-83A1-F6EECF244321}">
                <p14:modId xmlns:p14="http://schemas.microsoft.com/office/powerpoint/2010/main" val="3433651640"/>
              </p:ext>
            </p:extLst>
          </p:nvPr>
        </p:nvGraphicFramePr>
        <p:xfrm>
          <a:off x="352421" y="861060"/>
          <a:ext cx="8525715" cy="5135880"/>
        </p:xfrm>
        <a:graphic>
          <a:graphicData uri="http://schemas.openxmlformats.org/drawingml/2006/table">
            <a:tbl>
              <a:tblPr firstRow="1" bandRow="1">
                <a:tableStyleId>{5C22544A-7EE6-4342-B048-85BDC9FD1C3A}</a:tableStyleId>
              </a:tblPr>
              <a:tblGrid>
                <a:gridCol w="1719399">
                  <a:extLst>
                    <a:ext uri="{9D8B030D-6E8A-4147-A177-3AD203B41FA5}">
                      <a16:colId xmlns:a16="http://schemas.microsoft.com/office/drawing/2014/main" val="3667086387"/>
                    </a:ext>
                  </a:extLst>
                </a:gridCol>
                <a:gridCol w="3927944">
                  <a:extLst>
                    <a:ext uri="{9D8B030D-6E8A-4147-A177-3AD203B41FA5}">
                      <a16:colId xmlns:a16="http://schemas.microsoft.com/office/drawing/2014/main" val="992153994"/>
                    </a:ext>
                  </a:extLst>
                </a:gridCol>
                <a:gridCol w="1350458">
                  <a:extLst>
                    <a:ext uri="{9D8B030D-6E8A-4147-A177-3AD203B41FA5}">
                      <a16:colId xmlns:a16="http://schemas.microsoft.com/office/drawing/2014/main" val="632543420"/>
                    </a:ext>
                  </a:extLst>
                </a:gridCol>
                <a:gridCol w="1527914">
                  <a:extLst>
                    <a:ext uri="{9D8B030D-6E8A-4147-A177-3AD203B41FA5}">
                      <a16:colId xmlns:a16="http://schemas.microsoft.com/office/drawing/2014/main" val="3619713946"/>
                    </a:ext>
                  </a:extLst>
                </a:gridCol>
              </a:tblGrid>
              <a:tr h="393319">
                <a:tc>
                  <a:txBody>
                    <a:bodyPr/>
                    <a:lstStyle/>
                    <a:p>
                      <a:r>
                        <a:rPr lang="en-GB" sz="1100" dirty="0">
                          <a:latin typeface="+mn-lt"/>
                        </a:rPr>
                        <a:t>Area of work </a:t>
                      </a:r>
                    </a:p>
                  </a:txBody>
                  <a:tcPr/>
                </a:tc>
                <a:tc>
                  <a:txBody>
                    <a:bodyPr/>
                    <a:lstStyle/>
                    <a:p>
                      <a:r>
                        <a:rPr lang="en-GB" sz="1100" dirty="0">
                          <a:latin typeface="+mn-lt"/>
                        </a:rPr>
                        <a:t>Change</a:t>
                      </a:r>
                    </a:p>
                  </a:txBody>
                  <a:tcPr/>
                </a:tc>
                <a:tc>
                  <a:txBody>
                    <a:bodyPr/>
                    <a:lstStyle/>
                    <a:p>
                      <a:r>
                        <a:rPr lang="en-GB" sz="1100" dirty="0">
                          <a:latin typeface="+mn-lt"/>
                        </a:rPr>
                        <a:t>Date of </a:t>
                      </a:r>
                    </a:p>
                    <a:p>
                      <a:r>
                        <a:rPr lang="en-GB" sz="1100" dirty="0">
                          <a:latin typeface="+mn-lt"/>
                        </a:rPr>
                        <a:t>implementation</a:t>
                      </a:r>
                    </a:p>
                  </a:txBody>
                  <a:tcPr/>
                </a:tc>
                <a:tc>
                  <a:txBody>
                    <a:bodyPr/>
                    <a:lstStyle/>
                    <a:p>
                      <a:r>
                        <a:rPr lang="en-GB" sz="1100" dirty="0">
                          <a:latin typeface="+mn-lt"/>
                        </a:rPr>
                        <a:t>Full details </a:t>
                      </a:r>
                    </a:p>
                  </a:txBody>
                  <a:tcPr/>
                </a:tc>
                <a:extLst>
                  <a:ext uri="{0D108BD9-81ED-4DB2-BD59-A6C34878D82A}">
                    <a16:rowId xmlns:a16="http://schemas.microsoft.com/office/drawing/2014/main" val="278594384"/>
                  </a:ext>
                </a:extLst>
              </a:tr>
              <a:tr h="1629466">
                <a:tc>
                  <a:txBody>
                    <a:bodyPr/>
                    <a:lstStyle/>
                    <a:p>
                      <a:r>
                        <a:rPr lang="en-GB" sz="1100" b="1" kern="1200" dirty="0">
                          <a:solidFill>
                            <a:schemeClr val="dk1"/>
                          </a:solidFill>
                          <a:effectLst/>
                          <a:latin typeface="+mn-lt"/>
                          <a:ea typeface="+mn-ea"/>
                          <a:cs typeface="+mn-cs"/>
                        </a:rPr>
                        <a:t>Additional Licence Conditions for Extended Determinate Sentences and Special Sentences of Particular Concern</a:t>
                      </a:r>
                    </a:p>
                  </a:txBody>
                  <a:tcPr/>
                </a:tc>
                <a:tc>
                  <a:txBody>
                    <a:bodyPr/>
                    <a:lstStyle/>
                    <a:p>
                      <a:pPr marL="171450" lvl="0" indent="-171450">
                        <a:buFont typeface="Arial" panose="020B0604020202020204" pitchFamily="34" charset="0"/>
                        <a:buChar char="•"/>
                      </a:pPr>
                      <a:r>
                        <a:rPr lang="en-GB" sz="1100" b="1" kern="1200" dirty="0">
                          <a:solidFill>
                            <a:schemeClr val="dk1"/>
                          </a:solidFill>
                          <a:effectLst/>
                          <a:latin typeface="+mn-lt"/>
                          <a:ea typeface="+mn-ea"/>
                          <a:cs typeface="+mn-cs"/>
                        </a:rPr>
                        <a:t>The Parole Board will no longer need to approve </a:t>
                      </a:r>
                      <a:r>
                        <a:rPr lang="en-GB" sz="1100" b="0" kern="1200" dirty="0">
                          <a:solidFill>
                            <a:schemeClr val="dk1"/>
                          </a:solidFill>
                          <a:effectLst/>
                          <a:latin typeface="+mn-lt"/>
                          <a:ea typeface="+mn-ea"/>
                          <a:cs typeface="+mn-cs"/>
                        </a:rPr>
                        <a:t>requests for additional Licence Conditions for individuals sentenced to Extended Determinate Sentences and Special Sentences of Particular Concern who have been released automatically at the conditional release date</a:t>
                      </a:r>
                    </a:p>
                    <a:p>
                      <a:pPr marL="0" lvl="0" indent="0">
                        <a:buFont typeface="Arial" panose="020B0604020202020204" pitchFamily="34" charset="0"/>
                        <a:buNone/>
                      </a:pPr>
                      <a:endParaRPr lang="en-GB" sz="1100" b="0" kern="1200" dirty="0">
                        <a:solidFill>
                          <a:schemeClr val="dk1"/>
                        </a:solidFill>
                        <a:effectLst/>
                        <a:latin typeface="+mn-lt"/>
                        <a:ea typeface="+mn-ea"/>
                        <a:cs typeface="+mn-cs"/>
                      </a:endParaRPr>
                    </a:p>
                    <a:p>
                      <a:pPr marL="171450" lvl="0" indent="-171450">
                        <a:buFont typeface="Arial" panose="020B0604020202020204" pitchFamily="34" charset="0"/>
                        <a:buChar char="•"/>
                      </a:pPr>
                      <a:r>
                        <a:rPr lang="en-GB" sz="1100" b="0" kern="1200" dirty="0">
                          <a:solidFill>
                            <a:schemeClr val="dk1"/>
                          </a:solidFill>
                          <a:effectLst/>
                          <a:latin typeface="+mn-lt"/>
                          <a:ea typeface="+mn-ea"/>
                          <a:cs typeface="+mn-cs"/>
                        </a:rPr>
                        <a:t>Instead, the usual process outlined within the Licence Conditions Policy Framework for authorisation of additional licence conditions should be followed (see page 8).</a:t>
                      </a:r>
                    </a:p>
                    <a:p>
                      <a:pPr marL="0" lvl="0" indent="0">
                        <a:buFont typeface="Arial" panose="020B0604020202020204" pitchFamily="34" charset="0"/>
                        <a:buNone/>
                      </a:pPr>
                      <a:endParaRPr lang="en-GB" sz="1100" b="0" i="0" u="none" kern="1200" dirty="0">
                        <a:solidFill>
                          <a:schemeClr val="dk1"/>
                        </a:solidFill>
                        <a:effectLst/>
                        <a:latin typeface="+mn-lt"/>
                        <a:ea typeface="+mn-ea"/>
                        <a:cs typeface="+mn-cs"/>
                      </a:endParaRPr>
                    </a:p>
                  </a:txBody>
                  <a:tcPr/>
                </a:tc>
                <a:tc>
                  <a:txBody>
                    <a:bodyPr/>
                    <a:lstStyle/>
                    <a:p>
                      <a:r>
                        <a:rPr lang="en-GB" sz="1100" dirty="0">
                          <a:latin typeface="+mn-lt"/>
                        </a:rPr>
                        <a:t>Tuesday 28</a:t>
                      </a:r>
                      <a:r>
                        <a:rPr lang="en-GB" sz="1100" baseline="30000" dirty="0">
                          <a:latin typeface="+mn-lt"/>
                        </a:rPr>
                        <a:t>th</a:t>
                      </a:r>
                      <a:r>
                        <a:rPr lang="en-GB" sz="1100" dirty="0">
                          <a:latin typeface="+mn-lt"/>
                        </a:rPr>
                        <a:t> June 2022 </a:t>
                      </a:r>
                    </a:p>
                  </a:txBody>
                  <a:tcPr/>
                </a:tc>
                <a:tc>
                  <a:txBody>
                    <a:bodyPr/>
                    <a:lstStyle/>
                    <a:p>
                      <a:endParaRPr lang="en-GB" sz="1100" dirty="0">
                        <a:latin typeface="+mn-lt"/>
                      </a:endParaRPr>
                    </a:p>
                    <a:p>
                      <a:endParaRPr lang="en-GB" sz="1100" dirty="0">
                        <a:latin typeface="+mn-lt"/>
                      </a:endParaRPr>
                    </a:p>
                    <a:p>
                      <a:endParaRPr lang="en-GB" sz="1100" dirty="0">
                        <a:latin typeface="+mn-lt"/>
                      </a:endParaRPr>
                    </a:p>
                    <a:p>
                      <a:endParaRPr lang="en-GB" sz="1100" dirty="0">
                        <a:latin typeface="+mn-lt"/>
                      </a:endParaRPr>
                    </a:p>
                    <a:p>
                      <a:endParaRPr lang="en-GB" sz="1100" dirty="0">
                        <a:latin typeface="+mn-lt"/>
                      </a:endParaRPr>
                    </a:p>
                    <a:p>
                      <a:r>
                        <a:rPr lang="en-GB" sz="1100" dirty="0">
                          <a:latin typeface="+mn-lt"/>
                        </a:rPr>
                        <a:t>*Please note this Policy Framework will soon be updated to reflect the changes in full</a:t>
                      </a:r>
                    </a:p>
                  </a:txBody>
                  <a:tcPr/>
                </a:tc>
                <a:extLst>
                  <a:ext uri="{0D108BD9-81ED-4DB2-BD59-A6C34878D82A}">
                    <a16:rowId xmlns:a16="http://schemas.microsoft.com/office/drawing/2014/main" val="2235272695"/>
                  </a:ext>
                </a:extLst>
              </a:tr>
              <a:tr h="240205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kern="1200" dirty="0">
                          <a:solidFill>
                            <a:schemeClr val="dk1"/>
                          </a:solidFill>
                          <a:effectLst/>
                          <a:latin typeface="+mn-lt"/>
                          <a:ea typeface="+mn-ea"/>
                          <a:cs typeface="+mn-cs"/>
                        </a:rPr>
                        <a:t>HMP Minimum Term Review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effectLst/>
                          <a:latin typeface="+mn-lt"/>
                          <a:ea typeface="+mn-ea"/>
                          <a:cs typeface="+mn-cs"/>
                        </a:rPr>
                        <a:t>This applies to prisoners who have been sentenced to be detained at Her Majesty’s Pleasure and who were under 18 at the date of sentence. It allows eligible prisoners who are approaching the halfway point to request a reduction to their tariff</a:t>
                      </a:r>
                    </a:p>
                    <a:p>
                      <a:endParaRPr lang="en-GB" sz="1100" b="1" kern="1200" dirty="0">
                        <a:solidFill>
                          <a:schemeClr val="dk1"/>
                        </a:solidFill>
                        <a:effectLst/>
                        <a:latin typeface="+mn-lt"/>
                        <a:ea typeface="+mn-ea"/>
                        <a:cs typeface="+mn-cs"/>
                      </a:endParaRPr>
                    </a:p>
                  </a:txBody>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kern="1200" dirty="0">
                          <a:solidFill>
                            <a:schemeClr val="dk1"/>
                          </a:solidFill>
                          <a:effectLst/>
                          <a:latin typeface="+mn-lt"/>
                          <a:ea typeface="+mn-ea"/>
                          <a:cs typeface="+mn-cs"/>
                        </a:rPr>
                        <a:t>PPCS must refer the case to the High Court, unless the application is deemed “frivolous or vexatious”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0" kern="1200" dirty="0">
                        <a:solidFill>
                          <a:schemeClr val="dk1"/>
                        </a:solidFill>
                        <a:effectLst/>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dirty="0">
                          <a:solidFill>
                            <a:schemeClr val="dk1"/>
                          </a:solidFill>
                          <a:effectLst/>
                          <a:latin typeface="+mn-lt"/>
                          <a:ea typeface="+mn-ea"/>
                          <a:cs typeface="+mn-cs"/>
                        </a:rPr>
                        <a:t>PPCS will notify the practitioner and Victim Liaison Officer (VLO) that the prisoner has confirmed that they wish to apply. </a:t>
                      </a:r>
                      <a:r>
                        <a:rPr lang="en-GB" sz="1100" b="1" kern="1200" dirty="0">
                          <a:solidFill>
                            <a:schemeClr val="dk1"/>
                          </a:solidFill>
                          <a:effectLst/>
                          <a:latin typeface="+mn-lt"/>
                          <a:ea typeface="+mn-ea"/>
                          <a:cs typeface="+mn-cs"/>
                        </a:rPr>
                        <a:t>The VLO should contact the victim to ask if they wish to submit a Victim Personal Statement (VPS)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0" kern="1200" dirty="0">
                        <a:solidFill>
                          <a:schemeClr val="dk1"/>
                        </a:solidFill>
                        <a:effectLst/>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dk1"/>
                          </a:solidFill>
                          <a:effectLst/>
                          <a:latin typeface="+mn-lt"/>
                          <a:ea typeface="+mn-ea"/>
                          <a:cs typeface="+mn-cs"/>
                        </a:rPr>
                        <a:t>The High Court will now make a decision, rather than a recommendation, on whether to reduce the tariff, and this will then be communicated to the prisoner</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kern="1200" dirty="0">
                        <a:solidFill>
                          <a:schemeClr val="dk1"/>
                        </a:solidFill>
                        <a:effectLst/>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dirty="0">
                          <a:solidFill>
                            <a:schemeClr val="dk1"/>
                          </a:solidFill>
                          <a:effectLst/>
                          <a:latin typeface="+mn-lt"/>
                          <a:ea typeface="+mn-ea"/>
                          <a:cs typeface="+mn-cs"/>
                        </a:rPr>
                        <a:t>Rest of the process remains the same as it is now. This process is outlined in the Generic Parole Process Policy Framework (see pages 8 and 9).  </a:t>
                      </a:r>
                    </a:p>
                  </a:txBody>
                  <a:tcPr/>
                </a:tc>
                <a:tc>
                  <a:txBody>
                    <a:bodyPr/>
                    <a:lstStyle/>
                    <a:p>
                      <a:r>
                        <a:rPr lang="en-GB" sz="1100" dirty="0">
                          <a:latin typeface="+mn-lt"/>
                        </a:rPr>
                        <a:t>Tuesday 28</a:t>
                      </a:r>
                      <a:r>
                        <a:rPr lang="en-GB" sz="1100" baseline="30000" dirty="0">
                          <a:latin typeface="+mn-lt"/>
                        </a:rPr>
                        <a:t>th</a:t>
                      </a:r>
                      <a:r>
                        <a:rPr lang="en-GB" sz="1100" dirty="0">
                          <a:latin typeface="+mn-lt"/>
                        </a:rPr>
                        <a:t> June 2022 </a:t>
                      </a:r>
                    </a:p>
                  </a:txBody>
                  <a:tcPr/>
                </a:tc>
                <a:tc>
                  <a:txBody>
                    <a:bodyPr/>
                    <a:lstStyle/>
                    <a:p>
                      <a:endParaRPr lang="en-GB" sz="1100" dirty="0">
                        <a:latin typeface="+mn-lt"/>
                      </a:endParaRPr>
                    </a:p>
                    <a:p>
                      <a:endParaRPr lang="en-GB" sz="1100" dirty="0">
                        <a:latin typeface="+mn-lt"/>
                      </a:endParaRPr>
                    </a:p>
                    <a:p>
                      <a:endParaRPr lang="en-GB" sz="1100" dirty="0">
                        <a:latin typeface="+mn-lt"/>
                      </a:endParaRPr>
                    </a:p>
                    <a:p>
                      <a:endParaRPr lang="en-GB" sz="1100" dirty="0">
                        <a:latin typeface="+mn-lt"/>
                      </a:endParaRPr>
                    </a:p>
                    <a:p>
                      <a:endParaRPr lang="en-GB" sz="1100" dirty="0">
                        <a:latin typeface="+mn-lt"/>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latin typeface="+mn-lt"/>
                        </a:rPr>
                        <a:t>*Please note this Policy Framework will soon be updated to reflect the changes in full</a:t>
                      </a:r>
                    </a:p>
                    <a:p>
                      <a:endParaRPr lang="en-GB" sz="1100" dirty="0">
                        <a:latin typeface="+mn-lt"/>
                      </a:endParaRPr>
                    </a:p>
                  </a:txBody>
                  <a:tcPr/>
                </a:tc>
                <a:extLst>
                  <a:ext uri="{0D108BD9-81ED-4DB2-BD59-A6C34878D82A}">
                    <a16:rowId xmlns:a16="http://schemas.microsoft.com/office/drawing/2014/main" val="4017453781"/>
                  </a:ext>
                </a:extLst>
              </a:tr>
            </a:tbl>
          </a:graphicData>
        </a:graphic>
      </p:graphicFrame>
      <p:graphicFrame>
        <p:nvGraphicFramePr>
          <p:cNvPr id="7" name="Object 6">
            <a:extLst>
              <a:ext uri="{FF2B5EF4-FFF2-40B4-BE49-F238E27FC236}">
                <a16:creationId xmlns:a16="http://schemas.microsoft.com/office/drawing/2014/main" id="{F780911B-41F8-4E11-924C-7159020BF2A6}"/>
              </a:ext>
            </a:extLst>
          </p:cNvPr>
          <p:cNvGraphicFramePr>
            <a:graphicFrameLocks noChangeAspect="1"/>
          </p:cNvGraphicFramePr>
          <p:nvPr>
            <p:extLst>
              <p:ext uri="{D42A27DB-BD31-4B8C-83A1-F6EECF244321}">
                <p14:modId xmlns:p14="http://schemas.microsoft.com/office/powerpoint/2010/main" val="3681674175"/>
              </p:ext>
            </p:extLst>
          </p:nvPr>
        </p:nvGraphicFramePr>
        <p:xfrm>
          <a:off x="7607209" y="1387228"/>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400" imgH="806335" progId="AcroExch.Document.DC">
                  <p:embed/>
                </p:oleObj>
              </mc:Choice>
              <mc:Fallback>
                <p:oleObj name="Acrobat Document" showAsIcon="1" r:id="rId2" imgW="914400" imgH="806335" progId="AcroExch.Document.DC">
                  <p:embed/>
                  <p:pic>
                    <p:nvPicPr>
                      <p:cNvPr id="7" name="Object 6">
                        <a:extLst>
                          <a:ext uri="{FF2B5EF4-FFF2-40B4-BE49-F238E27FC236}">
                            <a16:creationId xmlns:a16="http://schemas.microsoft.com/office/drawing/2014/main" id="{F780911B-41F8-4E11-924C-7159020BF2A6}"/>
                          </a:ext>
                        </a:extLst>
                      </p:cNvPr>
                      <p:cNvPicPr/>
                      <p:nvPr/>
                    </p:nvPicPr>
                    <p:blipFill>
                      <a:blip r:embed="rId3"/>
                      <a:stretch>
                        <a:fillRect/>
                      </a:stretch>
                    </p:blipFill>
                    <p:spPr>
                      <a:xfrm>
                        <a:off x="7607209" y="1387228"/>
                        <a:ext cx="914400" cy="8064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ADEDC07E-FB7A-4F06-BF86-F41DC4F56051}"/>
              </a:ext>
            </a:extLst>
          </p:cNvPr>
          <p:cNvGraphicFramePr>
            <a:graphicFrameLocks noChangeAspect="1"/>
          </p:cNvGraphicFramePr>
          <p:nvPr>
            <p:extLst>
              <p:ext uri="{D42A27DB-BD31-4B8C-83A1-F6EECF244321}">
                <p14:modId xmlns:p14="http://schemas.microsoft.com/office/powerpoint/2010/main" val="3443019481"/>
              </p:ext>
            </p:extLst>
          </p:nvPr>
        </p:nvGraphicFramePr>
        <p:xfrm>
          <a:off x="7607209" y="330668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400" imgH="806335" progId="AcroExch.Document.DC">
                  <p:embed/>
                </p:oleObj>
              </mc:Choice>
              <mc:Fallback>
                <p:oleObj name="Acrobat Document" showAsIcon="1" r:id="rId4" imgW="914400" imgH="806335" progId="AcroExch.Document.DC">
                  <p:embed/>
                  <p:pic>
                    <p:nvPicPr>
                      <p:cNvPr id="10" name="Object 9">
                        <a:extLst>
                          <a:ext uri="{FF2B5EF4-FFF2-40B4-BE49-F238E27FC236}">
                            <a16:creationId xmlns:a16="http://schemas.microsoft.com/office/drawing/2014/main" id="{ADEDC07E-FB7A-4F06-BF86-F41DC4F56051}"/>
                          </a:ext>
                        </a:extLst>
                      </p:cNvPr>
                      <p:cNvPicPr/>
                      <p:nvPr/>
                    </p:nvPicPr>
                    <p:blipFill>
                      <a:blip r:embed="rId5"/>
                      <a:stretch>
                        <a:fillRect/>
                      </a:stretch>
                    </p:blipFill>
                    <p:spPr>
                      <a:xfrm>
                        <a:off x="7607209" y="330668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00782490"/>
      </p:ext>
    </p:extLst>
  </p:cSld>
  <p:clrMapOvr>
    <a:masterClrMapping/>
  </p:clrMapOvr>
</p:sld>
</file>

<file path=ppt/theme/theme1.xml><?xml version="1.0" encoding="utf-8"?>
<a:theme xmlns:a="http://schemas.openxmlformats.org/drawingml/2006/main" name="Office Theme">
  <a:themeElements>
    <a:clrScheme name="NPS">
      <a:dk1>
        <a:sysClr val="windowText" lastClr="000000"/>
      </a:dk1>
      <a:lt1>
        <a:sysClr val="window" lastClr="FFFFFF"/>
      </a:lt1>
      <a:dk2>
        <a:srgbClr val="000000"/>
      </a:dk2>
      <a:lt2>
        <a:srgbClr val="FFFFFF"/>
      </a:lt2>
      <a:accent1>
        <a:srgbClr val="5C3183"/>
      </a:accent1>
      <a:accent2>
        <a:srgbClr val="505DC1"/>
      </a:accent2>
      <a:accent3>
        <a:srgbClr val="2CCCD3"/>
      </a:accent3>
      <a:accent4>
        <a:srgbClr val="D61F50"/>
      </a:accent4>
      <a:accent5>
        <a:srgbClr val="FF8200"/>
      </a:accent5>
      <a:accent6>
        <a:srgbClr val="D0D3D4"/>
      </a:accent6>
      <a:hlink>
        <a:srgbClr val="505DC1"/>
      </a:hlink>
      <a:folHlink>
        <a:srgbClr val="D61F50"/>
      </a:folHlink>
    </a:clrScheme>
    <a:fontScheme name="NP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S PPT template - standard South Central.potx" id="{7AFA12BB-1ABE-4671-B8E9-4C7EEC71E55A}" vid="{94251D79-B782-49E0-9FDE-6ADF3F0B25BC}"/>
    </a:ext>
  </a:extLst>
</a:theme>
</file>

<file path=ppt/theme/theme2.xml><?xml version="1.0" encoding="utf-8"?>
<a:theme xmlns:a="http://schemas.openxmlformats.org/drawingml/2006/main" name="Office Theme">
  <a:themeElements>
    <a:clrScheme name="NPS">
      <a:dk1>
        <a:sysClr val="windowText" lastClr="000000"/>
      </a:dk1>
      <a:lt1>
        <a:sysClr val="window" lastClr="FFFFFF"/>
      </a:lt1>
      <a:dk2>
        <a:srgbClr val="000000"/>
      </a:dk2>
      <a:lt2>
        <a:srgbClr val="FFFFFF"/>
      </a:lt2>
      <a:accent1>
        <a:srgbClr val="5C3183"/>
      </a:accent1>
      <a:accent2>
        <a:srgbClr val="505DC1"/>
      </a:accent2>
      <a:accent3>
        <a:srgbClr val="2CCCD3"/>
      </a:accent3>
      <a:accent4>
        <a:srgbClr val="D61F50"/>
      </a:accent4>
      <a:accent5>
        <a:srgbClr val="FF8200"/>
      </a:accent5>
      <a:accent6>
        <a:srgbClr val="D0D3D4"/>
      </a:accent6>
      <a:hlink>
        <a:srgbClr val="505DC1"/>
      </a:hlink>
      <a:folHlink>
        <a:srgbClr val="D61F50"/>
      </a:folHlink>
    </a:clrScheme>
    <a:fontScheme name="NP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PS">
      <a:dk1>
        <a:sysClr val="windowText" lastClr="000000"/>
      </a:dk1>
      <a:lt1>
        <a:sysClr val="window" lastClr="FFFFFF"/>
      </a:lt1>
      <a:dk2>
        <a:srgbClr val="000000"/>
      </a:dk2>
      <a:lt2>
        <a:srgbClr val="FFFFFF"/>
      </a:lt2>
      <a:accent1>
        <a:srgbClr val="5C3183"/>
      </a:accent1>
      <a:accent2>
        <a:srgbClr val="505DC1"/>
      </a:accent2>
      <a:accent3>
        <a:srgbClr val="2CCCD3"/>
      </a:accent3>
      <a:accent4>
        <a:srgbClr val="D61F50"/>
      </a:accent4>
      <a:accent5>
        <a:srgbClr val="FF8200"/>
      </a:accent5>
      <a:accent6>
        <a:srgbClr val="D0D3D4"/>
      </a:accent6>
      <a:hlink>
        <a:srgbClr val="505DC1"/>
      </a:hlink>
      <a:folHlink>
        <a:srgbClr val="D61F50"/>
      </a:folHlink>
    </a:clrScheme>
    <a:fontScheme name="NP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28541CE1337E48ABA15E788EE89385" ma:contentTypeVersion="6" ma:contentTypeDescription="Create a new document." ma:contentTypeScope="" ma:versionID="874648916897c6d44c2d28e0d9f83fee">
  <xsd:schema xmlns:xsd="http://www.w3.org/2001/XMLSchema" xmlns:xs="http://www.w3.org/2001/XMLSchema" xmlns:p="http://schemas.microsoft.com/office/2006/metadata/properties" xmlns:ns2="d04dee35-e5c2-454b-8e31-cdc2fd797aea" xmlns:ns3="23e44ccc-75a3-48ce-94ff-1b352481a8d0" targetNamespace="http://schemas.microsoft.com/office/2006/metadata/properties" ma:root="true" ma:fieldsID="ce4b80f6e346a6f6ef8286f122f88453" ns2:_="" ns3:_="">
    <xsd:import namespace="d04dee35-e5c2-454b-8e31-cdc2fd797aea"/>
    <xsd:import namespace="23e44ccc-75a3-48ce-94ff-1b352481a8d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4dee35-e5c2-454b-8e31-cdc2fd797a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e44ccc-75a3-48ce-94ff-1b352481a8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4E42A5-AF1A-4902-BA5D-91B2EC9655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4dee35-e5c2-454b-8e31-cdc2fd797aea"/>
    <ds:schemaRef ds:uri="23e44ccc-75a3-48ce-94ff-1b352481a8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BC3E44-C85E-4269-A8CA-1A1ABDF640A9}">
  <ds:schemaRefs>
    <ds:schemaRef ds:uri="23e44ccc-75a3-48ce-94ff-1b352481a8d0"/>
    <ds:schemaRef ds:uri="http://schemas.microsoft.com/office/infopath/2007/PartnerControls"/>
    <ds:schemaRef ds:uri="http://purl.org/dc/terms/"/>
    <ds:schemaRef ds:uri="d04dee35-e5c2-454b-8e31-cdc2fd797aea"/>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56B4FA4-0C43-45C7-89C6-ED14310CC9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Probation Service PPT template - standard South Central</Template>
  <TotalTime>2276</TotalTime>
  <Words>1790</Words>
  <Application>Microsoft Office PowerPoint</Application>
  <PresentationFormat>On-screen Show (4:3)</PresentationFormat>
  <Paragraphs>176</Paragraphs>
  <Slides>8</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3</vt:i4>
      </vt:variant>
      <vt:variant>
        <vt:lpstr>Slide Titles</vt:lpstr>
      </vt:variant>
      <vt:variant>
        <vt:i4>8</vt:i4>
      </vt:variant>
    </vt:vector>
  </HeadingPairs>
  <TitlesOfParts>
    <vt:vector size="14" baseType="lpstr">
      <vt:lpstr>Arial</vt:lpstr>
      <vt:lpstr>Calibri</vt:lpstr>
      <vt:lpstr>Office Theme</vt:lpstr>
      <vt:lpstr>Microsoft Word Document</vt:lpstr>
      <vt:lpstr>Document</vt:lpstr>
      <vt:lpstr>Acrobat Document</vt:lpstr>
      <vt:lpstr>Police, Crime, Sentencing and Courts (PCSC) Act 2022  Parole  TACT cases</vt:lpstr>
      <vt:lpstr>Summary of changes</vt:lpstr>
      <vt:lpstr>Summary of changes</vt:lpstr>
      <vt:lpstr>Summary of changes</vt:lpstr>
      <vt:lpstr>Summary of changes</vt:lpstr>
      <vt:lpstr>Summary of changes</vt:lpstr>
      <vt:lpstr>Summary of changes</vt:lpstr>
      <vt:lpstr>Summary of changes</vt:lpstr>
    </vt:vector>
  </TitlesOfParts>
  <Manager>Probation Service</Manager>
  <Company>Probation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Space Themes* - staff from ethnic minority backgrounds</dc:title>
  <dc:subject>[Subtitle or description]</dc:subject>
  <dc:creator>Sargeaunt, Michelle</dc:creator>
  <cp:keywords>[Key words separated by commas]</cp:keywords>
  <cp:lastModifiedBy>Darby,  Paul</cp:lastModifiedBy>
  <cp:revision>9</cp:revision>
  <dcterms:created xsi:type="dcterms:W3CDTF">2022-03-07T10:28:14Z</dcterms:created>
  <dcterms:modified xsi:type="dcterms:W3CDTF">2022-07-08T15:10:36Z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0x0101002628541CE1337E48ABA15E788EE89385</vt:lpwstr>
  </property>
</Properties>
</file>