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3"/>
    <p:sldMasterId id="2147483661" r:id="rId4"/>
    <p:sldMasterId id="2147483665" r:id="rId5"/>
    <p:sldMasterId id="2147483678" r:id="rId6"/>
  </p:sldMasterIdLst>
  <p:notesMasterIdLst>
    <p:notesMasterId r:id="rId25"/>
  </p:notesMasterIdLst>
  <p:sldIdLst>
    <p:sldId id="256" r:id="rId7"/>
    <p:sldId id="257" r:id="rId8"/>
    <p:sldId id="258" r:id="rId9"/>
    <p:sldId id="7959" r:id="rId10"/>
    <p:sldId id="279" r:id="rId11"/>
    <p:sldId id="270" r:id="rId12"/>
    <p:sldId id="260" r:id="rId13"/>
    <p:sldId id="7968" r:id="rId14"/>
    <p:sldId id="7967" r:id="rId15"/>
    <p:sldId id="281" r:id="rId16"/>
    <p:sldId id="272" r:id="rId17"/>
    <p:sldId id="273" r:id="rId18"/>
    <p:sldId id="280" r:id="rId19"/>
    <p:sldId id="7961" r:id="rId20"/>
    <p:sldId id="7966" r:id="rId21"/>
    <p:sldId id="283" r:id="rId22"/>
    <p:sldId id="284" r:id="rId23"/>
    <p:sldId id="285"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54"/>
    <a:srgbClr val="5C3183"/>
    <a:srgbClr val="882CB1"/>
    <a:srgbClr val="0095D7"/>
    <a:srgbClr val="289D95"/>
    <a:srgbClr val="FFFFFF"/>
    <a:srgbClr val="B32C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67DF69-F5D9-4DEF-9BE8-9F2EDB227A9A}" v="363" dt="2022-08-11T13:48:33.682"/>
    <p1510:client id="{4ADB0987-9A30-4571-8395-5C24BB9A244C}" v="3" dt="2022-08-15T14:19:37.883"/>
    <p1510:client id="{8BF81D60-4882-6399-8D97-36451F01F1B0}" v="7" dt="2022-08-11T13:57:03.0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64" y="1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2.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133833a5e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133833a5e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33833a5e94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33833a5e94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0422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33833a5e94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33833a5e94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6152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33833a5e94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33833a5e94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807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D8A50D-95A0-3449-9134-B4955750AE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7089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171594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33833a5e94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33833a5e94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3955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33833a5e94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33833a5e94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2337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33833a5e94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33833a5e94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6975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33833a5e94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33833a5e94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D8A50D-95A0-3449-9134-B4955750AE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5772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33833a5e94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33833a5e94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1829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33833a5e94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33833a5e94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1867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33833a5e94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33833a5e94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33833a5e94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33833a5e94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D8A50D-95A0-3449-9134-B4955750AE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5772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2"/>
        <p:cNvGrpSpPr/>
        <p:nvPr/>
      </p:nvGrpSpPr>
      <p:grpSpPr>
        <a:xfrm>
          <a:off x="0" y="0"/>
          <a:ext cx="0" cy="0"/>
          <a:chOff x="0" y="0"/>
          <a:chExt cx="0" cy="0"/>
        </a:xfrm>
      </p:grpSpPr>
      <p:sp>
        <p:nvSpPr>
          <p:cNvPr id="43" name="Google Shape;4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4" name="Google Shape;4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5" name="Google Shape;4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D32D1-BD1B-9B41-AF84-030CA4A06A90}"/>
              </a:ext>
            </a:extLst>
          </p:cNvPr>
          <p:cNvSpPr>
            <a:spLocks noGrp="1"/>
          </p:cNvSpPr>
          <p:nvPr>
            <p:ph type="title" hasCustomPrompt="1"/>
          </p:nvPr>
        </p:nvSpPr>
        <p:spPr>
          <a:xfrm>
            <a:off x="334537" y="273844"/>
            <a:ext cx="8480063" cy="994172"/>
          </a:xfrm>
          <a:prstGeom prst="rect">
            <a:avLst/>
          </a:prstGeom>
        </p:spPr>
        <p:txBody>
          <a:bodyPr/>
          <a:lstStyle>
            <a:lvl1pPr>
              <a:defRPr sz="1800"/>
            </a:lvl1pPr>
          </a:lstStyle>
          <a:p>
            <a:r>
              <a:rPr lang="en-GB"/>
              <a:t>Presentation title one column / picture</a:t>
            </a:r>
            <a:endParaRPr lang="en-US"/>
          </a:p>
        </p:txBody>
      </p:sp>
      <p:sp>
        <p:nvSpPr>
          <p:cNvPr id="3" name="Content Placeholder 2">
            <a:extLst>
              <a:ext uri="{FF2B5EF4-FFF2-40B4-BE49-F238E27FC236}">
                <a16:creationId xmlns:a16="http://schemas.microsoft.com/office/drawing/2014/main" id="{B51772C9-68D0-404D-9CC2-150EE9B0DC26}"/>
              </a:ext>
            </a:extLst>
          </p:cNvPr>
          <p:cNvSpPr>
            <a:spLocks noGrp="1"/>
          </p:cNvSpPr>
          <p:nvPr>
            <p:ph sz="half" idx="1"/>
          </p:nvPr>
        </p:nvSpPr>
        <p:spPr>
          <a:xfrm>
            <a:off x="334537" y="1369219"/>
            <a:ext cx="8480063" cy="3263504"/>
          </a:xfrm>
          <a:prstGeom prst="rect">
            <a:avLst/>
          </a:prstGeom>
        </p:spPr>
        <p:txBody>
          <a:bodyPr/>
          <a:lstStyle>
            <a:lvl1pPr>
              <a:buNone/>
              <a:defRPr sz="1800"/>
            </a:lvl1pPr>
          </a:lstStyle>
          <a:p>
            <a:pPr lvl="0"/>
            <a:r>
              <a:rPr lang="en-US"/>
              <a:t>Click to edit Master text styles</a:t>
            </a:r>
          </a:p>
        </p:txBody>
      </p:sp>
    </p:spTree>
    <p:extLst>
      <p:ext uri="{BB962C8B-B14F-4D97-AF65-F5344CB8AC3E}">
        <p14:creationId xmlns:p14="http://schemas.microsoft.com/office/powerpoint/2010/main" val="1244985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83731BF-221D-4858-932D-B044E917F89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09BD9A42-A97A-4FAA-89C8-3216805CC491}"/>
              </a:ext>
            </a:extLst>
          </p:cNvPr>
          <p:cNvSpPr>
            <a:spLocks noGrp="1"/>
          </p:cNvSpPr>
          <p:nvPr>
            <p:ph type="title"/>
          </p:nvPr>
        </p:nvSpPr>
        <p:spPr/>
        <p:txBody>
          <a:bodyPr>
            <a:noAutofit/>
          </a:body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BB5A21B3-F91F-4C40-A2FF-7F2FDA7408EE}"/>
              </a:ext>
            </a:extLst>
          </p:cNvPr>
          <p:cNvSpPr>
            <a:spLocks noGrp="1"/>
          </p:cNvSpPr>
          <p:nvPr>
            <p:ph idx="1"/>
          </p:nvPr>
        </p:nvSpPr>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Slide Number Placeholder 5">
            <a:extLst>
              <a:ext uri="{FF2B5EF4-FFF2-40B4-BE49-F238E27FC236}">
                <a16:creationId xmlns:a16="http://schemas.microsoft.com/office/drawing/2014/main" id="{2FD018E3-1711-4800-B816-902F2740A433}"/>
              </a:ext>
            </a:extLst>
          </p:cNvPr>
          <p:cNvSpPr>
            <a:spLocks noGrp="1"/>
          </p:cNvSpPr>
          <p:nvPr>
            <p:ph type="sldNum" sz="quarter" idx="12"/>
          </p:nvPr>
        </p:nvSpPr>
        <p:spPr>
          <a:xfrm>
            <a:off x="8697516" y="4722193"/>
            <a:ext cx="207169" cy="273844"/>
          </a:xfrm>
          <a:prstGeom prst="rect">
            <a:avLst/>
          </a:prstGeom>
        </p:spPr>
        <p:txBody>
          <a:bodyPr/>
          <a:lstStyle>
            <a:lvl1pPr algn="ctr">
              <a:defRPr/>
            </a:lvl1pPr>
          </a:lstStyle>
          <a:p>
            <a:fld id="{6BA6D896-E1CD-4198-B852-D6590D56DF76}" type="slidenum">
              <a:rPr lang="en-GB" smtClean="0"/>
              <a:pPr/>
              <a:t>‹#›</a:t>
            </a:fld>
            <a:endParaRPr lang="en-GB"/>
          </a:p>
        </p:txBody>
      </p:sp>
      <p:sp>
        <p:nvSpPr>
          <p:cNvPr id="7" name="TextBox 6">
            <a:extLst>
              <a:ext uri="{FF2B5EF4-FFF2-40B4-BE49-F238E27FC236}">
                <a16:creationId xmlns:a16="http://schemas.microsoft.com/office/drawing/2014/main" id="{7FFEC3FD-791D-470A-AA36-9522E58E9FED}"/>
              </a:ext>
            </a:extLst>
          </p:cNvPr>
          <p:cNvSpPr txBox="1"/>
          <p:nvPr userDrawn="1"/>
        </p:nvSpPr>
        <p:spPr>
          <a:xfrm>
            <a:off x="3740579" y="4843813"/>
            <a:ext cx="1535998" cy="253916"/>
          </a:xfrm>
          <a:prstGeom prst="rect">
            <a:avLst/>
          </a:prstGeom>
          <a:noFill/>
        </p:spPr>
        <p:txBody>
          <a:bodyPr wrap="none" rtlCol="0">
            <a:spAutoFit/>
          </a:bodyPr>
          <a:lstStyle/>
          <a:p>
            <a:pPr algn="ctr"/>
            <a:r>
              <a:rPr lang="en-GB" sz="1050" u="sng">
                <a:latin typeface="+mj-lt"/>
              </a:rPr>
              <a:t>OFFICIAL-SENSITIVE</a:t>
            </a:r>
          </a:p>
        </p:txBody>
      </p:sp>
    </p:spTree>
    <p:extLst>
      <p:ext uri="{BB962C8B-B14F-4D97-AF65-F5344CB8AC3E}">
        <p14:creationId xmlns:p14="http://schemas.microsoft.com/office/powerpoint/2010/main" val="3748066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D32D1-BD1B-9B41-AF84-030CA4A06A90}"/>
              </a:ext>
            </a:extLst>
          </p:cNvPr>
          <p:cNvSpPr>
            <a:spLocks noGrp="1"/>
          </p:cNvSpPr>
          <p:nvPr>
            <p:ph type="title" hasCustomPrompt="1"/>
          </p:nvPr>
        </p:nvSpPr>
        <p:spPr>
          <a:xfrm>
            <a:off x="334537" y="273844"/>
            <a:ext cx="8480063" cy="994172"/>
          </a:xfrm>
          <a:prstGeom prst="rect">
            <a:avLst/>
          </a:prstGeom>
        </p:spPr>
        <p:txBody>
          <a:bodyPr/>
          <a:lstStyle>
            <a:lvl1pPr>
              <a:defRPr sz="1800"/>
            </a:lvl1pPr>
          </a:lstStyle>
          <a:p>
            <a:r>
              <a:rPr lang="en-GB"/>
              <a:t>Presentation title one column / picture</a:t>
            </a:r>
            <a:endParaRPr lang="en-US"/>
          </a:p>
        </p:txBody>
      </p:sp>
      <p:sp>
        <p:nvSpPr>
          <p:cNvPr id="3" name="Content Placeholder 2">
            <a:extLst>
              <a:ext uri="{FF2B5EF4-FFF2-40B4-BE49-F238E27FC236}">
                <a16:creationId xmlns:a16="http://schemas.microsoft.com/office/drawing/2014/main" id="{B51772C9-68D0-404D-9CC2-150EE9B0DC26}"/>
              </a:ext>
            </a:extLst>
          </p:cNvPr>
          <p:cNvSpPr>
            <a:spLocks noGrp="1"/>
          </p:cNvSpPr>
          <p:nvPr>
            <p:ph sz="half" idx="1"/>
          </p:nvPr>
        </p:nvSpPr>
        <p:spPr>
          <a:xfrm>
            <a:off x="334537" y="1369219"/>
            <a:ext cx="8480063" cy="3263504"/>
          </a:xfrm>
          <a:prstGeom prst="rect">
            <a:avLst/>
          </a:prstGeom>
        </p:spPr>
        <p:txBody>
          <a:bodyPr/>
          <a:lstStyle>
            <a:lvl1pPr>
              <a:buNone/>
              <a:defRPr sz="1800"/>
            </a:lvl1pPr>
          </a:lstStyle>
          <a:p>
            <a:pPr lvl="0"/>
            <a:r>
              <a:rPr lang="en-US"/>
              <a:t>Click to edit Master text styles</a:t>
            </a:r>
          </a:p>
        </p:txBody>
      </p:sp>
    </p:spTree>
    <p:extLst>
      <p:ext uri="{BB962C8B-B14F-4D97-AF65-F5344CB8AC3E}">
        <p14:creationId xmlns:p14="http://schemas.microsoft.com/office/powerpoint/2010/main" val="2816170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1276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 name="Slide Number Placeholder 1">
            <a:extLst>
              <a:ext uri="{FF2B5EF4-FFF2-40B4-BE49-F238E27FC236}">
                <a16:creationId xmlns:a16="http://schemas.microsoft.com/office/drawing/2014/main" id="{E4CF31FC-5E17-4040-AB9B-270E93759A1A}"/>
              </a:ext>
            </a:extLst>
          </p:cNvPr>
          <p:cNvSpPr>
            <a:spLocks noGrp="1"/>
          </p:cNvSpPr>
          <p:nvPr>
            <p:ph type="sldNum" idx="10"/>
          </p:nvPr>
        </p:nvSpPr>
        <p:spPr/>
        <p:txBody>
          <a:bodyPr/>
          <a:lstStyle/>
          <a:p>
            <a:fld id="{F12522C8-971F-4FE1-913F-818E369E206E}" type="slidenum">
              <a:rPr lang="en-GB" smtClean="0"/>
              <a:pPr/>
              <a:t>‹#›</a:t>
            </a:fld>
            <a:endParaRPr lang="en-GB"/>
          </a:p>
        </p:txBody>
      </p:sp>
    </p:spTree>
    <p:extLst>
      <p:ext uri="{BB962C8B-B14F-4D97-AF65-F5344CB8AC3E}">
        <p14:creationId xmlns:p14="http://schemas.microsoft.com/office/powerpoint/2010/main" val="3700096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15789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189" lvl="0" indent="-342892">
              <a:spcBef>
                <a:spcPts val="0"/>
              </a:spcBef>
              <a:spcAft>
                <a:spcPts val="0"/>
              </a:spcAft>
              <a:buSzPts val="1800"/>
              <a:buChar char="●"/>
              <a:defRPr/>
            </a:lvl1pPr>
            <a:lvl2pPr marL="914378" lvl="1" indent="-317492">
              <a:spcBef>
                <a:spcPts val="0"/>
              </a:spcBef>
              <a:spcAft>
                <a:spcPts val="0"/>
              </a:spcAft>
              <a:buSzPts val="1400"/>
              <a:buChar char="○"/>
              <a:defRPr/>
            </a:lvl2pPr>
            <a:lvl3pPr marL="1371566" lvl="2" indent="-317492">
              <a:spcBef>
                <a:spcPts val="0"/>
              </a:spcBef>
              <a:spcAft>
                <a:spcPts val="0"/>
              </a:spcAft>
              <a:buSzPts val="1400"/>
              <a:buChar char="■"/>
              <a:defRPr/>
            </a:lvl3pPr>
            <a:lvl4pPr marL="1828754" lvl="3" indent="-317492">
              <a:spcBef>
                <a:spcPts val="0"/>
              </a:spcBef>
              <a:spcAft>
                <a:spcPts val="0"/>
              </a:spcAft>
              <a:buSzPts val="1400"/>
              <a:buChar char="●"/>
              <a:defRPr/>
            </a:lvl4pPr>
            <a:lvl5pPr marL="2285943" lvl="4" indent="-317492">
              <a:spcBef>
                <a:spcPts val="0"/>
              </a:spcBef>
              <a:spcAft>
                <a:spcPts val="0"/>
              </a:spcAft>
              <a:buSzPts val="1400"/>
              <a:buChar char="○"/>
              <a:defRPr/>
            </a:lvl5pPr>
            <a:lvl6pPr marL="2743132" lvl="5" indent="-317492">
              <a:spcBef>
                <a:spcPts val="0"/>
              </a:spcBef>
              <a:spcAft>
                <a:spcPts val="0"/>
              </a:spcAft>
              <a:buSzPts val="1400"/>
              <a:buChar char="■"/>
              <a:defRPr/>
            </a:lvl6pPr>
            <a:lvl7pPr marL="3200320" lvl="6" indent="-317492">
              <a:spcBef>
                <a:spcPts val="0"/>
              </a:spcBef>
              <a:spcAft>
                <a:spcPts val="0"/>
              </a:spcAft>
              <a:buSzPts val="1400"/>
              <a:buChar char="●"/>
              <a:defRPr/>
            </a:lvl7pPr>
            <a:lvl8pPr marL="3657509" lvl="7" indent="-317492">
              <a:spcBef>
                <a:spcPts val="0"/>
              </a:spcBef>
              <a:spcAft>
                <a:spcPts val="0"/>
              </a:spcAft>
              <a:buSzPts val="1400"/>
              <a:buChar char="○"/>
              <a:defRPr/>
            </a:lvl8pPr>
            <a:lvl9pPr marL="4114697" lvl="8" indent="-317492">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sz="1400" b="1">
                <a:solidFill>
                  <a:schemeClr val="lt1"/>
                </a:solidFill>
              </a:defRPr>
            </a:lvl1pPr>
            <a:lvl2pPr lvl="1">
              <a:buNone/>
              <a:defRPr sz="1400" b="1">
                <a:solidFill>
                  <a:schemeClr val="lt1"/>
                </a:solidFill>
              </a:defRPr>
            </a:lvl2pPr>
            <a:lvl3pPr lvl="2">
              <a:buNone/>
              <a:defRPr sz="1400" b="1">
                <a:solidFill>
                  <a:schemeClr val="lt1"/>
                </a:solidFill>
              </a:defRPr>
            </a:lvl3pPr>
            <a:lvl4pPr lvl="3">
              <a:buNone/>
              <a:defRPr sz="1400" b="1">
                <a:solidFill>
                  <a:schemeClr val="lt1"/>
                </a:solidFill>
              </a:defRPr>
            </a:lvl4pPr>
            <a:lvl5pPr lvl="4">
              <a:buNone/>
              <a:defRPr sz="1400" b="1">
                <a:solidFill>
                  <a:schemeClr val="lt1"/>
                </a:solidFill>
              </a:defRPr>
            </a:lvl5pPr>
            <a:lvl6pPr lvl="5">
              <a:buNone/>
              <a:defRPr sz="1400" b="1">
                <a:solidFill>
                  <a:schemeClr val="lt1"/>
                </a:solidFill>
              </a:defRPr>
            </a:lvl6pPr>
            <a:lvl7pPr lvl="6">
              <a:buNone/>
              <a:defRPr sz="1400" b="1">
                <a:solidFill>
                  <a:schemeClr val="lt1"/>
                </a:solidFill>
              </a:defRPr>
            </a:lvl7pPr>
            <a:lvl8pPr lvl="7">
              <a:buNone/>
              <a:defRPr sz="1400" b="1">
                <a:solidFill>
                  <a:schemeClr val="lt1"/>
                </a:solidFill>
              </a:defRPr>
            </a:lvl8pPr>
            <a:lvl9pPr lvl="8">
              <a:buNone/>
              <a:defRPr sz="1400" b="1">
                <a:solidFill>
                  <a:schemeClr val="lt1"/>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890783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189" lvl="0" indent="-317492">
              <a:spcBef>
                <a:spcPts val="0"/>
              </a:spcBef>
              <a:spcAft>
                <a:spcPts val="0"/>
              </a:spcAft>
              <a:buSzPts val="1400"/>
              <a:buChar char="●"/>
              <a:defRPr sz="1400"/>
            </a:lvl1pPr>
            <a:lvl2pPr marL="914378" lvl="1" indent="-304793">
              <a:spcBef>
                <a:spcPts val="0"/>
              </a:spcBef>
              <a:spcAft>
                <a:spcPts val="0"/>
              </a:spcAft>
              <a:buSzPts val="1200"/>
              <a:buChar char="○"/>
              <a:defRPr sz="1200"/>
            </a:lvl2pPr>
            <a:lvl3pPr marL="1371566" lvl="2" indent="-304793">
              <a:spcBef>
                <a:spcPts val="0"/>
              </a:spcBef>
              <a:spcAft>
                <a:spcPts val="0"/>
              </a:spcAft>
              <a:buSzPts val="1200"/>
              <a:buChar char="■"/>
              <a:defRPr sz="1200"/>
            </a:lvl3pPr>
            <a:lvl4pPr marL="1828754" lvl="3" indent="-304793">
              <a:spcBef>
                <a:spcPts val="0"/>
              </a:spcBef>
              <a:spcAft>
                <a:spcPts val="0"/>
              </a:spcAft>
              <a:buSzPts val="1200"/>
              <a:buChar char="●"/>
              <a:defRPr sz="1200"/>
            </a:lvl4pPr>
            <a:lvl5pPr marL="2285943" lvl="4" indent="-304793">
              <a:spcBef>
                <a:spcPts val="0"/>
              </a:spcBef>
              <a:spcAft>
                <a:spcPts val="0"/>
              </a:spcAft>
              <a:buSzPts val="1200"/>
              <a:buChar char="○"/>
              <a:defRPr sz="1200"/>
            </a:lvl5pPr>
            <a:lvl6pPr marL="2743132" lvl="5" indent="-304793">
              <a:spcBef>
                <a:spcPts val="0"/>
              </a:spcBef>
              <a:spcAft>
                <a:spcPts val="0"/>
              </a:spcAft>
              <a:buSzPts val="1200"/>
              <a:buChar char="■"/>
              <a:defRPr sz="1200"/>
            </a:lvl6pPr>
            <a:lvl7pPr marL="3200320" lvl="6" indent="-304793">
              <a:spcBef>
                <a:spcPts val="0"/>
              </a:spcBef>
              <a:spcAft>
                <a:spcPts val="0"/>
              </a:spcAft>
              <a:buSzPts val="1200"/>
              <a:buChar char="●"/>
              <a:defRPr sz="1200"/>
            </a:lvl7pPr>
            <a:lvl8pPr marL="3657509" lvl="7" indent="-304793">
              <a:spcBef>
                <a:spcPts val="0"/>
              </a:spcBef>
              <a:spcAft>
                <a:spcPts val="0"/>
              </a:spcAft>
              <a:buSzPts val="1200"/>
              <a:buChar char="○"/>
              <a:defRPr sz="1200"/>
            </a:lvl8pPr>
            <a:lvl9pPr marL="4114697" lvl="8" indent="-304793">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189" lvl="0" indent="-317492">
              <a:spcBef>
                <a:spcPts val="0"/>
              </a:spcBef>
              <a:spcAft>
                <a:spcPts val="0"/>
              </a:spcAft>
              <a:buSzPts val="1400"/>
              <a:buChar char="●"/>
              <a:defRPr sz="1400"/>
            </a:lvl1pPr>
            <a:lvl2pPr marL="914378" lvl="1" indent="-304793">
              <a:spcBef>
                <a:spcPts val="0"/>
              </a:spcBef>
              <a:spcAft>
                <a:spcPts val="0"/>
              </a:spcAft>
              <a:buSzPts val="1200"/>
              <a:buChar char="○"/>
              <a:defRPr sz="1200"/>
            </a:lvl2pPr>
            <a:lvl3pPr marL="1371566" lvl="2" indent="-304793">
              <a:spcBef>
                <a:spcPts val="0"/>
              </a:spcBef>
              <a:spcAft>
                <a:spcPts val="0"/>
              </a:spcAft>
              <a:buSzPts val="1200"/>
              <a:buChar char="■"/>
              <a:defRPr sz="1200"/>
            </a:lvl3pPr>
            <a:lvl4pPr marL="1828754" lvl="3" indent="-304793">
              <a:spcBef>
                <a:spcPts val="0"/>
              </a:spcBef>
              <a:spcAft>
                <a:spcPts val="0"/>
              </a:spcAft>
              <a:buSzPts val="1200"/>
              <a:buChar char="●"/>
              <a:defRPr sz="1200"/>
            </a:lvl4pPr>
            <a:lvl5pPr marL="2285943" lvl="4" indent="-304793">
              <a:spcBef>
                <a:spcPts val="0"/>
              </a:spcBef>
              <a:spcAft>
                <a:spcPts val="0"/>
              </a:spcAft>
              <a:buSzPts val="1200"/>
              <a:buChar char="○"/>
              <a:defRPr sz="1200"/>
            </a:lvl5pPr>
            <a:lvl6pPr marL="2743132" lvl="5" indent="-304793">
              <a:spcBef>
                <a:spcPts val="0"/>
              </a:spcBef>
              <a:spcAft>
                <a:spcPts val="0"/>
              </a:spcAft>
              <a:buSzPts val="1200"/>
              <a:buChar char="■"/>
              <a:defRPr sz="1200"/>
            </a:lvl6pPr>
            <a:lvl7pPr marL="3200320" lvl="6" indent="-304793">
              <a:spcBef>
                <a:spcPts val="0"/>
              </a:spcBef>
              <a:spcAft>
                <a:spcPts val="0"/>
              </a:spcAft>
              <a:buSzPts val="1200"/>
              <a:buChar char="●"/>
              <a:defRPr sz="1200"/>
            </a:lvl7pPr>
            <a:lvl8pPr marL="3657509" lvl="7" indent="-304793">
              <a:spcBef>
                <a:spcPts val="0"/>
              </a:spcBef>
              <a:spcAft>
                <a:spcPts val="0"/>
              </a:spcAft>
              <a:buSzPts val="1200"/>
              <a:buChar char="○"/>
              <a:defRPr sz="1200"/>
            </a:lvl8pPr>
            <a:lvl9pPr marL="4114697" lvl="8" indent="-304793">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41953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595332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189" lvl="0" indent="-304793">
              <a:spcBef>
                <a:spcPts val="0"/>
              </a:spcBef>
              <a:spcAft>
                <a:spcPts val="0"/>
              </a:spcAft>
              <a:buSzPts val="1200"/>
              <a:buChar char="●"/>
              <a:defRPr sz="1200"/>
            </a:lvl1pPr>
            <a:lvl2pPr marL="914378" lvl="1" indent="-304793">
              <a:spcBef>
                <a:spcPts val="0"/>
              </a:spcBef>
              <a:spcAft>
                <a:spcPts val="0"/>
              </a:spcAft>
              <a:buSzPts val="1200"/>
              <a:buChar char="○"/>
              <a:defRPr sz="1200"/>
            </a:lvl2pPr>
            <a:lvl3pPr marL="1371566" lvl="2" indent="-304793">
              <a:spcBef>
                <a:spcPts val="0"/>
              </a:spcBef>
              <a:spcAft>
                <a:spcPts val="0"/>
              </a:spcAft>
              <a:buSzPts val="1200"/>
              <a:buChar char="■"/>
              <a:defRPr sz="1200"/>
            </a:lvl3pPr>
            <a:lvl4pPr marL="1828754" lvl="3" indent="-304793">
              <a:spcBef>
                <a:spcPts val="0"/>
              </a:spcBef>
              <a:spcAft>
                <a:spcPts val="0"/>
              </a:spcAft>
              <a:buSzPts val="1200"/>
              <a:buChar char="●"/>
              <a:defRPr sz="1200"/>
            </a:lvl4pPr>
            <a:lvl5pPr marL="2285943" lvl="4" indent="-304793">
              <a:spcBef>
                <a:spcPts val="0"/>
              </a:spcBef>
              <a:spcAft>
                <a:spcPts val="0"/>
              </a:spcAft>
              <a:buSzPts val="1200"/>
              <a:buChar char="○"/>
              <a:defRPr sz="1200"/>
            </a:lvl5pPr>
            <a:lvl6pPr marL="2743132" lvl="5" indent="-304793">
              <a:spcBef>
                <a:spcPts val="0"/>
              </a:spcBef>
              <a:spcAft>
                <a:spcPts val="0"/>
              </a:spcAft>
              <a:buSzPts val="1200"/>
              <a:buChar char="■"/>
              <a:defRPr sz="1200"/>
            </a:lvl6pPr>
            <a:lvl7pPr marL="3200320" lvl="6" indent="-304793">
              <a:spcBef>
                <a:spcPts val="0"/>
              </a:spcBef>
              <a:spcAft>
                <a:spcPts val="0"/>
              </a:spcAft>
              <a:buSzPts val="1200"/>
              <a:buChar char="●"/>
              <a:defRPr sz="1200"/>
            </a:lvl7pPr>
            <a:lvl8pPr marL="3657509" lvl="7" indent="-304793">
              <a:spcBef>
                <a:spcPts val="0"/>
              </a:spcBef>
              <a:spcAft>
                <a:spcPts val="0"/>
              </a:spcAft>
              <a:buSzPts val="1200"/>
              <a:buChar char="○"/>
              <a:defRPr sz="1200"/>
            </a:lvl8pPr>
            <a:lvl9pPr marL="4114697" lvl="8" indent="-304793">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3004945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673547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7" name="Google Shape;37;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8" name="Google Shape;3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19353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9"/>
        <p:cNvGrpSpPr/>
        <p:nvPr/>
      </p:nvGrpSpPr>
      <p:grpSpPr>
        <a:xfrm>
          <a:off x="0" y="0"/>
          <a:ext cx="0" cy="0"/>
          <a:chOff x="0" y="0"/>
          <a:chExt cx="0" cy="0"/>
        </a:xfrm>
      </p:grpSpPr>
      <p:sp>
        <p:nvSpPr>
          <p:cNvPr id="40" name="Google Shape;4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189" lvl="0" indent="-228594">
              <a:lnSpc>
                <a:spcPct val="100000"/>
              </a:lnSpc>
              <a:spcBef>
                <a:spcPts val="0"/>
              </a:spcBef>
              <a:spcAft>
                <a:spcPts val="0"/>
              </a:spcAft>
              <a:buSzPts val="1800"/>
              <a:buNone/>
              <a:defRPr/>
            </a:lvl1pPr>
          </a:lstStyle>
          <a:p>
            <a:endParaRPr/>
          </a:p>
        </p:txBody>
      </p:sp>
      <p:sp>
        <p:nvSpPr>
          <p:cNvPr id="41" name="Google Shape;4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919048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2"/>
        <p:cNvGrpSpPr/>
        <p:nvPr/>
      </p:nvGrpSpPr>
      <p:grpSpPr>
        <a:xfrm>
          <a:off x="0" y="0"/>
          <a:ext cx="0" cy="0"/>
          <a:chOff x="0" y="0"/>
          <a:chExt cx="0" cy="0"/>
        </a:xfrm>
      </p:grpSpPr>
      <p:sp>
        <p:nvSpPr>
          <p:cNvPr id="43" name="Google Shape;4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4" name="Google Shape;4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189" lvl="0" indent="-342892" algn="ctr">
              <a:spcBef>
                <a:spcPts val="0"/>
              </a:spcBef>
              <a:spcAft>
                <a:spcPts val="0"/>
              </a:spcAft>
              <a:buSzPts val="1800"/>
              <a:buChar char="●"/>
              <a:defRPr/>
            </a:lvl1pPr>
            <a:lvl2pPr marL="914378" lvl="1" indent="-317492" algn="ctr">
              <a:spcBef>
                <a:spcPts val="0"/>
              </a:spcBef>
              <a:spcAft>
                <a:spcPts val="0"/>
              </a:spcAft>
              <a:buSzPts val="1400"/>
              <a:buChar char="○"/>
              <a:defRPr/>
            </a:lvl2pPr>
            <a:lvl3pPr marL="1371566" lvl="2" indent="-317492" algn="ctr">
              <a:spcBef>
                <a:spcPts val="0"/>
              </a:spcBef>
              <a:spcAft>
                <a:spcPts val="0"/>
              </a:spcAft>
              <a:buSzPts val="1400"/>
              <a:buChar char="■"/>
              <a:defRPr/>
            </a:lvl3pPr>
            <a:lvl4pPr marL="1828754" lvl="3" indent="-317492" algn="ctr">
              <a:spcBef>
                <a:spcPts val="0"/>
              </a:spcBef>
              <a:spcAft>
                <a:spcPts val="0"/>
              </a:spcAft>
              <a:buSzPts val="1400"/>
              <a:buChar char="●"/>
              <a:defRPr/>
            </a:lvl4pPr>
            <a:lvl5pPr marL="2285943" lvl="4" indent="-317492" algn="ctr">
              <a:spcBef>
                <a:spcPts val="0"/>
              </a:spcBef>
              <a:spcAft>
                <a:spcPts val="0"/>
              </a:spcAft>
              <a:buSzPts val="1400"/>
              <a:buChar char="○"/>
              <a:defRPr/>
            </a:lvl5pPr>
            <a:lvl6pPr marL="2743132" lvl="5" indent="-317492" algn="ctr">
              <a:spcBef>
                <a:spcPts val="0"/>
              </a:spcBef>
              <a:spcAft>
                <a:spcPts val="0"/>
              </a:spcAft>
              <a:buSzPts val="1400"/>
              <a:buChar char="■"/>
              <a:defRPr/>
            </a:lvl6pPr>
            <a:lvl7pPr marL="3200320" lvl="6" indent="-317492" algn="ctr">
              <a:spcBef>
                <a:spcPts val="0"/>
              </a:spcBef>
              <a:spcAft>
                <a:spcPts val="0"/>
              </a:spcAft>
              <a:buSzPts val="1400"/>
              <a:buChar char="●"/>
              <a:defRPr/>
            </a:lvl7pPr>
            <a:lvl8pPr marL="3657509" lvl="7" indent="-317492" algn="ctr">
              <a:spcBef>
                <a:spcPts val="0"/>
              </a:spcBef>
              <a:spcAft>
                <a:spcPts val="0"/>
              </a:spcAft>
              <a:buSzPts val="1400"/>
              <a:buChar char="○"/>
              <a:defRPr/>
            </a:lvl8pPr>
            <a:lvl9pPr marL="4114697" lvl="8" indent="-317492" algn="ctr">
              <a:spcBef>
                <a:spcPts val="0"/>
              </a:spcBef>
              <a:spcAft>
                <a:spcPts val="0"/>
              </a:spcAft>
              <a:buSzPts val="1400"/>
              <a:buChar char="■"/>
              <a:defRPr/>
            </a:lvl9pPr>
          </a:lstStyle>
          <a:p>
            <a:endParaRPr/>
          </a:p>
        </p:txBody>
      </p:sp>
      <p:sp>
        <p:nvSpPr>
          <p:cNvPr id="45" name="Google Shape;4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3036665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2807052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D32D1-BD1B-9B41-AF84-030CA4A06A90}"/>
              </a:ext>
            </a:extLst>
          </p:cNvPr>
          <p:cNvSpPr>
            <a:spLocks noGrp="1"/>
          </p:cNvSpPr>
          <p:nvPr>
            <p:ph type="title" hasCustomPrompt="1"/>
          </p:nvPr>
        </p:nvSpPr>
        <p:spPr>
          <a:xfrm>
            <a:off x="334538" y="273844"/>
            <a:ext cx="8480063" cy="994172"/>
          </a:xfrm>
          <a:prstGeom prst="rect">
            <a:avLst/>
          </a:prstGeom>
        </p:spPr>
        <p:txBody>
          <a:bodyPr/>
          <a:lstStyle>
            <a:lvl1pPr>
              <a:defRPr sz="1800"/>
            </a:lvl1pPr>
          </a:lstStyle>
          <a:p>
            <a:r>
              <a:rPr lang="en-GB"/>
              <a:t>Presentation title one column / picture</a:t>
            </a:r>
            <a:endParaRPr lang="en-US"/>
          </a:p>
        </p:txBody>
      </p:sp>
      <p:sp>
        <p:nvSpPr>
          <p:cNvPr id="3" name="Content Placeholder 2">
            <a:extLst>
              <a:ext uri="{FF2B5EF4-FFF2-40B4-BE49-F238E27FC236}">
                <a16:creationId xmlns:a16="http://schemas.microsoft.com/office/drawing/2014/main" id="{B51772C9-68D0-404D-9CC2-150EE9B0DC26}"/>
              </a:ext>
            </a:extLst>
          </p:cNvPr>
          <p:cNvSpPr>
            <a:spLocks noGrp="1"/>
          </p:cNvSpPr>
          <p:nvPr>
            <p:ph sz="half" idx="1"/>
          </p:nvPr>
        </p:nvSpPr>
        <p:spPr>
          <a:xfrm>
            <a:off x="334538" y="1369219"/>
            <a:ext cx="8480063" cy="3263504"/>
          </a:xfrm>
          <a:prstGeom prst="rect">
            <a:avLst/>
          </a:prstGeom>
        </p:spPr>
        <p:txBody>
          <a:bodyPr/>
          <a:lstStyle>
            <a:lvl1pPr>
              <a:buNone/>
              <a:defRPr sz="1800"/>
            </a:lvl1pPr>
          </a:lstStyle>
          <a:p>
            <a:pPr lvl="0"/>
            <a:r>
              <a:rPr lang="en-US"/>
              <a:t>Click to edit Master text styles</a:t>
            </a:r>
          </a:p>
        </p:txBody>
      </p:sp>
    </p:spTree>
    <p:extLst>
      <p:ext uri="{BB962C8B-B14F-4D97-AF65-F5344CB8AC3E}">
        <p14:creationId xmlns:p14="http://schemas.microsoft.com/office/powerpoint/2010/main" val="15323314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1987278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006775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sz="1400" b="1">
                <a:solidFill>
                  <a:schemeClr val="lt1"/>
                </a:solidFill>
              </a:defRPr>
            </a:lvl1pPr>
            <a:lvl2pPr lvl="1">
              <a:buNone/>
              <a:defRPr sz="1400" b="1">
                <a:solidFill>
                  <a:schemeClr val="lt1"/>
                </a:solidFill>
              </a:defRPr>
            </a:lvl2pPr>
            <a:lvl3pPr lvl="2">
              <a:buNone/>
              <a:defRPr sz="1400" b="1">
                <a:solidFill>
                  <a:schemeClr val="lt1"/>
                </a:solidFill>
              </a:defRPr>
            </a:lvl3pPr>
            <a:lvl4pPr lvl="3">
              <a:buNone/>
              <a:defRPr sz="1400" b="1">
                <a:solidFill>
                  <a:schemeClr val="lt1"/>
                </a:solidFill>
              </a:defRPr>
            </a:lvl4pPr>
            <a:lvl5pPr lvl="4">
              <a:buNone/>
              <a:defRPr sz="1400" b="1">
                <a:solidFill>
                  <a:schemeClr val="lt1"/>
                </a:solidFill>
              </a:defRPr>
            </a:lvl5pPr>
            <a:lvl6pPr lvl="5">
              <a:buNone/>
              <a:defRPr sz="1400" b="1">
                <a:solidFill>
                  <a:schemeClr val="lt1"/>
                </a:solidFill>
              </a:defRPr>
            </a:lvl6pPr>
            <a:lvl7pPr lvl="6">
              <a:buNone/>
              <a:defRPr sz="1400" b="1">
                <a:solidFill>
                  <a:schemeClr val="lt1"/>
                </a:solidFill>
              </a:defRPr>
            </a:lvl7pPr>
            <a:lvl8pPr lvl="7">
              <a:buNone/>
              <a:defRPr sz="1400" b="1">
                <a:solidFill>
                  <a:schemeClr val="lt1"/>
                </a:solidFill>
              </a:defRPr>
            </a:lvl8pPr>
            <a:lvl9pPr lvl="8">
              <a:buNone/>
              <a:defRPr sz="1400" b="1">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189" lvl="0" indent="-342892">
              <a:spcBef>
                <a:spcPts val="0"/>
              </a:spcBef>
              <a:spcAft>
                <a:spcPts val="0"/>
              </a:spcAft>
              <a:buSzPts val="1800"/>
              <a:buChar char="●"/>
              <a:defRPr/>
            </a:lvl1pPr>
            <a:lvl2pPr marL="914378" lvl="1" indent="-317492">
              <a:spcBef>
                <a:spcPts val="0"/>
              </a:spcBef>
              <a:spcAft>
                <a:spcPts val="0"/>
              </a:spcAft>
              <a:buSzPts val="1400"/>
              <a:buChar char="○"/>
              <a:defRPr/>
            </a:lvl2pPr>
            <a:lvl3pPr marL="1371566" lvl="2" indent="-317492">
              <a:spcBef>
                <a:spcPts val="0"/>
              </a:spcBef>
              <a:spcAft>
                <a:spcPts val="0"/>
              </a:spcAft>
              <a:buSzPts val="1400"/>
              <a:buChar char="■"/>
              <a:defRPr/>
            </a:lvl3pPr>
            <a:lvl4pPr marL="1828754" lvl="3" indent="-317492">
              <a:spcBef>
                <a:spcPts val="0"/>
              </a:spcBef>
              <a:spcAft>
                <a:spcPts val="0"/>
              </a:spcAft>
              <a:buSzPts val="1400"/>
              <a:buChar char="●"/>
              <a:defRPr/>
            </a:lvl4pPr>
            <a:lvl5pPr marL="2285943" lvl="4" indent="-317492">
              <a:spcBef>
                <a:spcPts val="0"/>
              </a:spcBef>
              <a:spcAft>
                <a:spcPts val="0"/>
              </a:spcAft>
              <a:buSzPts val="1400"/>
              <a:buChar char="○"/>
              <a:defRPr/>
            </a:lvl5pPr>
            <a:lvl6pPr marL="2743132" lvl="5" indent="-317492">
              <a:spcBef>
                <a:spcPts val="0"/>
              </a:spcBef>
              <a:spcAft>
                <a:spcPts val="0"/>
              </a:spcAft>
              <a:buSzPts val="1400"/>
              <a:buChar char="■"/>
              <a:defRPr/>
            </a:lvl6pPr>
            <a:lvl7pPr marL="3200320" lvl="6" indent="-317492">
              <a:spcBef>
                <a:spcPts val="0"/>
              </a:spcBef>
              <a:spcAft>
                <a:spcPts val="0"/>
              </a:spcAft>
              <a:buSzPts val="1400"/>
              <a:buChar char="●"/>
              <a:defRPr/>
            </a:lvl7pPr>
            <a:lvl8pPr marL="3657509" lvl="7" indent="-317492">
              <a:spcBef>
                <a:spcPts val="0"/>
              </a:spcBef>
              <a:spcAft>
                <a:spcPts val="0"/>
              </a:spcAft>
              <a:buSzPts val="1400"/>
              <a:buChar char="○"/>
              <a:defRPr/>
            </a:lvl8pPr>
            <a:lvl9pPr marL="4114697" lvl="8" indent="-317492">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sz="1400" b="1">
                <a:solidFill>
                  <a:schemeClr val="lt1"/>
                </a:solidFill>
              </a:defRPr>
            </a:lvl1pPr>
            <a:lvl2pPr lvl="1">
              <a:buNone/>
              <a:defRPr sz="1400" b="1">
                <a:solidFill>
                  <a:schemeClr val="lt1"/>
                </a:solidFill>
              </a:defRPr>
            </a:lvl2pPr>
            <a:lvl3pPr lvl="2">
              <a:buNone/>
              <a:defRPr sz="1400" b="1">
                <a:solidFill>
                  <a:schemeClr val="lt1"/>
                </a:solidFill>
              </a:defRPr>
            </a:lvl3pPr>
            <a:lvl4pPr lvl="3">
              <a:buNone/>
              <a:defRPr sz="1400" b="1">
                <a:solidFill>
                  <a:schemeClr val="lt1"/>
                </a:solidFill>
              </a:defRPr>
            </a:lvl4pPr>
            <a:lvl5pPr lvl="4">
              <a:buNone/>
              <a:defRPr sz="1400" b="1">
                <a:solidFill>
                  <a:schemeClr val="lt1"/>
                </a:solidFill>
              </a:defRPr>
            </a:lvl5pPr>
            <a:lvl6pPr lvl="5">
              <a:buNone/>
              <a:defRPr sz="1400" b="1">
                <a:solidFill>
                  <a:schemeClr val="lt1"/>
                </a:solidFill>
              </a:defRPr>
            </a:lvl6pPr>
            <a:lvl7pPr lvl="6">
              <a:buNone/>
              <a:defRPr sz="1400" b="1">
                <a:solidFill>
                  <a:schemeClr val="lt1"/>
                </a:solidFill>
              </a:defRPr>
            </a:lvl7pPr>
            <a:lvl8pPr lvl="7">
              <a:buNone/>
              <a:defRPr sz="1400" b="1">
                <a:solidFill>
                  <a:schemeClr val="lt1"/>
                </a:solidFill>
              </a:defRPr>
            </a:lvl8pPr>
            <a:lvl9pPr lvl="8">
              <a:buNone/>
              <a:defRPr sz="1400" b="1">
                <a:solidFill>
                  <a:schemeClr val="lt1"/>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9231121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189" lvl="0" indent="-317492">
              <a:spcBef>
                <a:spcPts val="0"/>
              </a:spcBef>
              <a:spcAft>
                <a:spcPts val="0"/>
              </a:spcAft>
              <a:buSzPts val="1400"/>
              <a:buChar char="●"/>
              <a:defRPr sz="1400"/>
            </a:lvl1pPr>
            <a:lvl2pPr marL="914378" lvl="1" indent="-304793">
              <a:spcBef>
                <a:spcPts val="0"/>
              </a:spcBef>
              <a:spcAft>
                <a:spcPts val="0"/>
              </a:spcAft>
              <a:buSzPts val="1200"/>
              <a:buChar char="○"/>
              <a:defRPr sz="1200"/>
            </a:lvl2pPr>
            <a:lvl3pPr marL="1371566" lvl="2" indent="-304793">
              <a:spcBef>
                <a:spcPts val="0"/>
              </a:spcBef>
              <a:spcAft>
                <a:spcPts val="0"/>
              </a:spcAft>
              <a:buSzPts val="1200"/>
              <a:buChar char="■"/>
              <a:defRPr sz="1200"/>
            </a:lvl3pPr>
            <a:lvl4pPr marL="1828754" lvl="3" indent="-304793">
              <a:spcBef>
                <a:spcPts val="0"/>
              </a:spcBef>
              <a:spcAft>
                <a:spcPts val="0"/>
              </a:spcAft>
              <a:buSzPts val="1200"/>
              <a:buChar char="●"/>
              <a:defRPr sz="1200"/>
            </a:lvl4pPr>
            <a:lvl5pPr marL="2285943" lvl="4" indent="-304793">
              <a:spcBef>
                <a:spcPts val="0"/>
              </a:spcBef>
              <a:spcAft>
                <a:spcPts val="0"/>
              </a:spcAft>
              <a:buSzPts val="1200"/>
              <a:buChar char="○"/>
              <a:defRPr sz="1200"/>
            </a:lvl5pPr>
            <a:lvl6pPr marL="2743132" lvl="5" indent="-304793">
              <a:spcBef>
                <a:spcPts val="0"/>
              </a:spcBef>
              <a:spcAft>
                <a:spcPts val="0"/>
              </a:spcAft>
              <a:buSzPts val="1200"/>
              <a:buChar char="■"/>
              <a:defRPr sz="1200"/>
            </a:lvl6pPr>
            <a:lvl7pPr marL="3200320" lvl="6" indent="-304793">
              <a:spcBef>
                <a:spcPts val="0"/>
              </a:spcBef>
              <a:spcAft>
                <a:spcPts val="0"/>
              </a:spcAft>
              <a:buSzPts val="1200"/>
              <a:buChar char="●"/>
              <a:defRPr sz="1200"/>
            </a:lvl7pPr>
            <a:lvl8pPr marL="3657509" lvl="7" indent="-304793">
              <a:spcBef>
                <a:spcPts val="0"/>
              </a:spcBef>
              <a:spcAft>
                <a:spcPts val="0"/>
              </a:spcAft>
              <a:buSzPts val="1200"/>
              <a:buChar char="○"/>
              <a:defRPr sz="1200"/>
            </a:lvl8pPr>
            <a:lvl9pPr marL="4114697" lvl="8" indent="-304793">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189" lvl="0" indent="-317492">
              <a:spcBef>
                <a:spcPts val="0"/>
              </a:spcBef>
              <a:spcAft>
                <a:spcPts val="0"/>
              </a:spcAft>
              <a:buSzPts val="1400"/>
              <a:buChar char="●"/>
              <a:defRPr sz="1400"/>
            </a:lvl1pPr>
            <a:lvl2pPr marL="914378" lvl="1" indent="-304793">
              <a:spcBef>
                <a:spcPts val="0"/>
              </a:spcBef>
              <a:spcAft>
                <a:spcPts val="0"/>
              </a:spcAft>
              <a:buSzPts val="1200"/>
              <a:buChar char="○"/>
              <a:defRPr sz="1200"/>
            </a:lvl2pPr>
            <a:lvl3pPr marL="1371566" lvl="2" indent="-304793">
              <a:spcBef>
                <a:spcPts val="0"/>
              </a:spcBef>
              <a:spcAft>
                <a:spcPts val="0"/>
              </a:spcAft>
              <a:buSzPts val="1200"/>
              <a:buChar char="■"/>
              <a:defRPr sz="1200"/>
            </a:lvl3pPr>
            <a:lvl4pPr marL="1828754" lvl="3" indent="-304793">
              <a:spcBef>
                <a:spcPts val="0"/>
              </a:spcBef>
              <a:spcAft>
                <a:spcPts val="0"/>
              </a:spcAft>
              <a:buSzPts val="1200"/>
              <a:buChar char="●"/>
              <a:defRPr sz="1200"/>
            </a:lvl4pPr>
            <a:lvl5pPr marL="2285943" lvl="4" indent="-304793">
              <a:spcBef>
                <a:spcPts val="0"/>
              </a:spcBef>
              <a:spcAft>
                <a:spcPts val="0"/>
              </a:spcAft>
              <a:buSzPts val="1200"/>
              <a:buChar char="○"/>
              <a:defRPr sz="1200"/>
            </a:lvl5pPr>
            <a:lvl6pPr marL="2743132" lvl="5" indent="-304793">
              <a:spcBef>
                <a:spcPts val="0"/>
              </a:spcBef>
              <a:spcAft>
                <a:spcPts val="0"/>
              </a:spcAft>
              <a:buSzPts val="1200"/>
              <a:buChar char="■"/>
              <a:defRPr sz="1200"/>
            </a:lvl6pPr>
            <a:lvl7pPr marL="3200320" lvl="6" indent="-304793">
              <a:spcBef>
                <a:spcPts val="0"/>
              </a:spcBef>
              <a:spcAft>
                <a:spcPts val="0"/>
              </a:spcAft>
              <a:buSzPts val="1200"/>
              <a:buChar char="●"/>
              <a:defRPr sz="1200"/>
            </a:lvl7pPr>
            <a:lvl8pPr marL="3657509" lvl="7" indent="-304793">
              <a:spcBef>
                <a:spcPts val="0"/>
              </a:spcBef>
              <a:spcAft>
                <a:spcPts val="0"/>
              </a:spcAft>
              <a:buSzPts val="1200"/>
              <a:buChar char="○"/>
              <a:defRPr sz="1200"/>
            </a:lvl8pPr>
            <a:lvl9pPr marL="4114697" lvl="8" indent="-304793">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539034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6108027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189" lvl="0" indent="-304793">
              <a:spcBef>
                <a:spcPts val="0"/>
              </a:spcBef>
              <a:spcAft>
                <a:spcPts val="0"/>
              </a:spcAft>
              <a:buSzPts val="1200"/>
              <a:buChar char="●"/>
              <a:defRPr sz="1200"/>
            </a:lvl1pPr>
            <a:lvl2pPr marL="914378" lvl="1" indent="-304793">
              <a:spcBef>
                <a:spcPts val="0"/>
              </a:spcBef>
              <a:spcAft>
                <a:spcPts val="0"/>
              </a:spcAft>
              <a:buSzPts val="1200"/>
              <a:buChar char="○"/>
              <a:defRPr sz="1200"/>
            </a:lvl2pPr>
            <a:lvl3pPr marL="1371566" lvl="2" indent="-304793">
              <a:spcBef>
                <a:spcPts val="0"/>
              </a:spcBef>
              <a:spcAft>
                <a:spcPts val="0"/>
              </a:spcAft>
              <a:buSzPts val="1200"/>
              <a:buChar char="■"/>
              <a:defRPr sz="1200"/>
            </a:lvl3pPr>
            <a:lvl4pPr marL="1828754" lvl="3" indent="-304793">
              <a:spcBef>
                <a:spcPts val="0"/>
              </a:spcBef>
              <a:spcAft>
                <a:spcPts val="0"/>
              </a:spcAft>
              <a:buSzPts val="1200"/>
              <a:buChar char="●"/>
              <a:defRPr sz="1200"/>
            </a:lvl4pPr>
            <a:lvl5pPr marL="2285943" lvl="4" indent="-304793">
              <a:spcBef>
                <a:spcPts val="0"/>
              </a:spcBef>
              <a:spcAft>
                <a:spcPts val="0"/>
              </a:spcAft>
              <a:buSzPts val="1200"/>
              <a:buChar char="○"/>
              <a:defRPr sz="1200"/>
            </a:lvl5pPr>
            <a:lvl6pPr marL="2743132" lvl="5" indent="-304793">
              <a:spcBef>
                <a:spcPts val="0"/>
              </a:spcBef>
              <a:spcAft>
                <a:spcPts val="0"/>
              </a:spcAft>
              <a:buSzPts val="1200"/>
              <a:buChar char="■"/>
              <a:defRPr sz="1200"/>
            </a:lvl6pPr>
            <a:lvl7pPr marL="3200320" lvl="6" indent="-304793">
              <a:spcBef>
                <a:spcPts val="0"/>
              </a:spcBef>
              <a:spcAft>
                <a:spcPts val="0"/>
              </a:spcAft>
              <a:buSzPts val="1200"/>
              <a:buChar char="●"/>
              <a:defRPr sz="1200"/>
            </a:lvl7pPr>
            <a:lvl8pPr marL="3657509" lvl="7" indent="-304793">
              <a:spcBef>
                <a:spcPts val="0"/>
              </a:spcBef>
              <a:spcAft>
                <a:spcPts val="0"/>
              </a:spcAft>
              <a:buSzPts val="1200"/>
              <a:buChar char="○"/>
              <a:defRPr sz="1200"/>
            </a:lvl8pPr>
            <a:lvl9pPr marL="4114697" lvl="8" indent="-304793">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5283098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8957612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7" name="Google Shape;37;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8" name="Google Shape;3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348498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9"/>
        <p:cNvGrpSpPr/>
        <p:nvPr/>
      </p:nvGrpSpPr>
      <p:grpSpPr>
        <a:xfrm>
          <a:off x="0" y="0"/>
          <a:ext cx="0" cy="0"/>
          <a:chOff x="0" y="0"/>
          <a:chExt cx="0" cy="0"/>
        </a:xfrm>
      </p:grpSpPr>
      <p:sp>
        <p:nvSpPr>
          <p:cNvPr id="40" name="Google Shape;4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189" lvl="0" indent="-228594">
              <a:lnSpc>
                <a:spcPct val="100000"/>
              </a:lnSpc>
              <a:spcBef>
                <a:spcPts val="0"/>
              </a:spcBef>
              <a:spcAft>
                <a:spcPts val="0"/>
              </a:spcAft>
              <a:buSzPts val="1800"/>
              <a:buNone/>
              <a:defRPr/>
            </a:lvl1pPr>
          </a:lstStyle>
          <a:p>
            <a:endParaRPr/>
          </a:p>
        </p:txBody>
      </p:sp>
      <p:sp>
        <p:nvSpPr>
          <p:cNvPr id="41" name="Google Shape;4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8131282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2"/>
        <p:cNvGrpSpPr/>
        <p:nvPr/>
      </p:nvGrpSpPr>
      <p:grpSpPr>
        <a:xfrm>
          <a:off x="0" y="0"/>
          <a:ext cx="0" cy="0"/>
          <a:chOff x="0" y="0"/>
          <a:chExt cx="0" cy="0"/>
        </a:xfrm>
      </p:grpSpPr>
      <p:sp>
        <p:nvSpPr>
          <p:cNvPr id="43" name="Google Shape;4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4" name="Google Shape;4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189" lvl="0" indent="-342892" algn="ctr">
              <a:spcBef>
                <a:spcPts val="0"/>
              </a:spcBef>
              <a:spcAft>
                <a:spcPts val="0"/>
              </a:spcAft>
              <a:buSzPts val="1800"/>
              <a:buChar char="●"/>
              <a:defRPr/>
            </a:lvl1pPr>
            <a:lvl2pPr marL="914378" lvl="1" indent="-317492" algn="ctr">
              <a:spcBef>
                <a:spcPts val="0"/>
              </a:spcBef>
              <a:spcAft>
                <a:spcPts val="0"/>
              </a:spcAft>
              <a:buSzPts val="1400"/>
              <a:buChar char="○"/>
              <a:defRPr/>
            </a:lvl2pPr>
            <a:lvl3pPr marL="1371566" lvl="2" indent="-317492" algn="ctr">
              <a:spcBef>
                <a:spcPts val="0"/>
              </a:spcBef>
              <a:spcAft>
                <a:spcPts val="0"/>
              </a:spcAft>
              <a:buSzPts val="1400"/>
              <a:buChar char="■"/>
              <a:defRPr/>
            </a:lvl3pPr>
            <a:lvl4pPr marL="1828754" lvl="3" indent="-317492" algn="ctr">
              <a:spcBef>
                <a:spcPts val="0"/>
              </a:spcBef>
              <a:spcAft>
                <a:spcPts val="0"/>
              </a:spcAft>
              <a:buSzPts val="1400"/>
              <a:buChar char="●"/>
              <a:defRPr/>
            </a:lvl4pPr>
            <a:lvl5pPr marL="2285943" lvl="4" indent="-317492" algn="ctr">
              <a:spcBef>
                <a:spcPts val="0"/>
              </a:spcBef>
              <a:spcAft>
                <a:spcPts val="0"/>
              </a:spcAft>
              <a:buSzPts val="1400"/>
              <a:buChar char="○"/>
              <a:defRPr/>
            </a:lvl5pPr>
            <a:lvl6pPr marL="2743132" lvl="5" indent="-317492" algn="ctr">
              <a:spcBef>
                <a:spcPts val="0"/>
              </a:spcBef>
              <a:spcAft>
                <a:spcPts val="0"/>
              </a:spcAft>
              <a:buSzPts val="1400"/>
              <a:buChar char="■"/>
              <a:defRPr/>
            </a:lvl6pPr>
            <a:lvl7pPr marL="3200320" lvl="6" indent="-317492" algn="ctr">
              <a:spcBef>
                <a:spcPts val="0"/>
              </a:spcBef>
              <a:spcAft>
                <a:spcPts val="0"/>
              </a:spcAft>
              <a:buSzPts val="1400"/>
              <a:buChar char="●"/>
              <a:defRPr/>
            </a:lvl7pPr>
            <a:lvl8pPr marL="3657509" lvl="7" indent="-317492" algn="ctr">
              <a:spcBef>
                <a:spcPts val="0"/>
              </a:spcBef>
              <a:spcAft>
                <a:spcPts val="0"/>
              </a:spcAft>
              <a:buSzPts val="1400"/>
              <a:buChar char="○"/>
              <a:defRPr/>
            </a:lvl8pPr>
            <a:lvl9pPr marL="4114697" lvl="8" indent="-317492" algn="ctr">
              <a:spcBef>
                <a:spcPts val="0"/>
              </a:spcBef>
              <a:spcAft>
                <a:spcPts val="0"/>
              </a:spcAft>
              <a:buSzPts val="1400"/>
              <a:buChar char="■"/>
              <a:defRPr/>
            </a:lvl9pPr>
          </a:lstStyle>
          <a:p>
            <a:endParaRPr/>
          </a:p>
        </p:txBody>
      </p:sp>
      <p:sp>
        <p:nvSpPr>
          <p:cNvPr id="45" name="Google Shape;4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2364289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3319146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D32D1-BD1B-9B41-AF84-030CA4A06A90}"/>
              </a:ext>
            </a:extLst>
          </p:cNvPr>
          <p:cNvSpPr>
            <a:spLocks noGrp="1"/>
          </p:cNvSpPr>
          <p:nvPr>
            <p:ph type="title" hasCustomPrompt="1"/>
          </p:nvPr>
        </p:nvSpPr>
        <p:spPr>
          <a:xfrm>
            <a:off x="334538" y="273844"/>
            <a:ext cx="8480063" cy="994172"/>
          </a:xfrm>
          <a:prstGeom prst="rect">
            <a:avLst/>
          </a:prstGeom>
        </p:spPr>
        <p:txBody>
          <a:bodyPr/>
          <a:lstStyle>
            <a:lvl1pPr>
              <a:defRPr sz="1800"/>
            </a:lvl1pPr>
          </a:lstStyle>
          <a:p>
            <a:r>
              <a:rPr lang="en-GB"/>
              <a:t>Presentation title one column / picture</a:t>
            </a:r>
            <a:endParaRPr lang="en-US"/>
          </a:p>
        </p:txBody>
      </p:sp>
      <p:sp>
        <p:nvSpPr>
          <p:cNvPr id="3" name="Content Placeholder 2">
            <a:extLst>
              <a:ext uri="{FF2B5EF4-FFF2-40B4-BE49-F238E27FC236}">
                <a16:creationId xmlns:a16="http://schemas.microsoft.com/office/drawing/2014/main" id="{B51772C9-68D0-404D-9CC2-150EE9B0DC26}"/>
              </a:ext>
            </a:extLst>
          </p:cNvPr>
          <p:cNvSpPr>
            <a:spLocks noGrp="1"/>
          </p:cNvSpPr>
          <p:nvPr>
            <p:ph sz="half" idx="1"/>
          </p:nvPr>
        </p:nvSpPr>
        <p:spPr>
          <a:xfrm>
            <a:off x="334538" y="1369219"/>
            <a:ext cx="8480063" cy="3263504"/>
          </a:xfrm>
          <a:prstGeom prst="rect">
            <a:avLst/>
          </a:prstGeom>
        </p:spPr>
        <p:txBody>
          <a:bodyPr/>
          <a:lstStyle>
            <a:lvl1pPr>
              <a:buNone/>
              <a:defRPr sz="1800"/>
            </a:lvl1pPr>
          </a:lstStyle>
          <a:p>
            <a:pPr lvl="0"/>
            <a:r>
              <a:rPr lang="en-US"/>
              <a:t>Click to edit Master text styles</a:t>
            </a:r>
          </a:p>
        </p:txBody>
      </p:sp>
    </p:spTree>
    <p:extLst>
      <p:ext uri="{BB962C8B-B14F-4D97-AF65-F5344CB8AC3E}">
        <p14:creationId xmlns:p14="http://schemas.microsoft.com/office/powerpoint/2010/main" val="335695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7" name="Google Shape;37;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8" name="Google Shape;3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9"/>
        <p:cNvGrpSpPr/>
        <p:nvPr/>
      </p:nvGrpSpPr>
      <p:grpSpPr>
        <a:xfrm>
          <a:off x="0" y="0"/>
          <a:ext cx="0" cy="0"/>
          <a:chOff x="0" y="0"/>
          <a:chExt cx="0" cy="0"/>
        </a:xfrm>
      </p:grpSpPr>
      <p:sp>
        <p:nvSpPr>
          <p:cNvPr id="40" name="Google Shape;4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1" name="Google Shape;4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4">
            <a:alphaModFix/>
          </a:blip>
          <a:srcRect/>
          <a:stretch/>
        </p:blipFill>
        <p:spPr>
          <a:xfrm>
            <a:off x="0" y="0"/>
            <a:ext cx="9144002" cy="5143489"/>
          </a:xfrm>
          <a:prstGeom prst="rect">
            <a:avLst/>
          </a:prstGeom>
          <a:noFill/>
          <a:ln>
            <a:noFill/>
          </a:ln>
        </p:spPr>
      </p:pic>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9" name="Google Shape;9;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AC3EE9-71B6-4FE8-B8AA-15895CE72E91}"/>
              </a:ext>
            </a:extLst>
          </p:cNvPr>
          <p:cNvSpPr>
            <a:spLocks noGrp="1"/>
          </p:cNvSpPr>
          <p:nvPr>
            <p:ph type="title"/>
          </p:nvPr>
        </p:nvSpPr>
        <p:spPr>
          <a:xfrm>
            <a:off x="537568" y="385588"/>
            <a:ext cx="8057555" cy="472853"/>
          </a:xfrm>
          <a:prstGeom prst="rect">
            <a:avLst/>
          </a:prstGeom>
        </p:spPr>
        <p:txBody>
          <a:bodyPr vert="horz" lIns="0" tIns="0" rIns="0" bIns="0" rtlCol="0" anchor="ctr">
            <a:normAutofit/>
          </a:body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5E3875E1-C33E-4DDB-898A-C921EBC74F70}"/>
              </a:ext>
            </a:extLst>
          </p:cNvPr>
          <p:cNvSpPr>
            <a:spLocks noGrp="1"/>
          </p:cNvSpPr>
          <p:nvPr>
            <p:ph type="body" idx="1"/>
          </p:nvPr>
        </p:nvSpPr>
        <p:spPr>
          <a:xfrm>
            <a:off x="537568" y="1000800"/>
            <a:ext cx="8056800" cy="3263504"/>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TextBox 6">
            <a:extLst>
              <a:ext uri="{FF2B5EF4-FFF2-40B4-BE49-F238E27FC236}">
                <a16:creationId xmlns:a16="http://schemas.microsoft.com/office/drawing/2014/main" id="{C23CA4AA-8BEC-4E48-B9FD-5EB8FDD7F83F}"/>
              </a:ext>
            </a:extLst>
          </p:cNvPr>
          <p:cNvSpPr txBox="1"/>
          <p:nvPr userDrawn="1"/>
        </p:nvSpPr>
        <p:spPr>
          <a:xfrm>
            <a:off x="3740579" y="4843813"/>
            <a:ext cx="1535998" cy="253916"/>
          </a:xfrm>
          <a:prstGeom prst="rect">
            <a:avLst/>
          </a:prstGeom>
          <a:noFill/>
        </p:spPr>
        <p:txBody>
          <a:bodyPr wrap="none" rtlCol="0">
            <a:spAutoFit/>
          </a:bodyPr>
          <a:lstStyle/>
          <a:p>
            <a:pPr algn="ctr"/>
            <a:r>
              <a:rPr lang="en-GB" sz="1050" u="sng">
                <a:latin typeface="+mj-lt"/>
              </a:rPr>
              <a:t>OFFICIAL-SENSITIVE</a:t>
            </a:r>
          </a:p>
        </p:txBody>
      </p:sp>
      <p:pic>
        <p:nvPicPr>
          <p:cNvPr id="5" name="Picture 4">
            <a:extLst>
              <a:ext uri="{FF2B5EF4-FFF2-40B4-BE49-F238E27FC236}">
                <a16:creationId xmlns:a16="http://schemas.microsoft.com/office/drawing/2014/main" id="{27B22C2D-5F72-40FA-9AA4-117107DE43AD}"/>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2107885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hf hdr="0" dt="0"/>
  <p:txStyles>
    <p:titleStyle>
      <a:lvl1pPr algn="l" defTabSz="685800" rtl="0" eaLnBrk="1" latinLnBrk="0" hangingPunct="1">
        <a:lnSpc>
          <a:spcPct val="90000"/>
        </a:lnSpc>
        <a:spcBef>
          <a:spcPct val="0"/>
        </a:spcBef>
        <a:buNone/>
        <a:defRPr sz="1800" b="1" kern="1200">
          <a:solidFill>
            <a:schemeClr val="accent1"/>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lnSpc>
          <a:spcPct val="100000"/>
        </a:lnSpc>
        <a:spcBef>
          <a:spcPts val="0"/>
        </a:spcBef>
        <a:spcAft>
          <a:spcPts val="45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189000" indent="-189000" algn="l" defTabSz="685800" rtl="0" eaLnBrk="1" latinLnBrk="0" hangingPunct="1">
        <a:lnSpc>
          <a:spcPct val="100000"/>
        </a:lnSpc>
        <a:spcBef>
          <a:spcPts val="0"/>
        </a:spcBef>
        <a:spcAft>
          <a:spcPts val="450"/>
        </a:spcAft>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378000" indent="-189000" algn="l" defTabSz="685800" rtl="0" eaLnBrk="1" latinLnBrk="0" hangingPunct="1">
        <a:lnSpc>
          <a:spcPct val="100000"/>
        </a:lnSpc>
        <a:spcBef>
          <a:spcPts val="0"/>
        </a:spcBef>
        <a:spcAft>
          <a:spcPts val="450"/>
        </a:spcAft>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567000" indent="-189000" algn="l" defTabSz="685800" rtl="0" eaLnBrk="1" latinLnBrk="0" hangingPunct="1">
        <a:lnSpc>
          <a:spcPct val="100000"/>
        </a:lnSpc>
        <a:spcBef>
          <a:spcPts val="0"/>
        </a:spcBef>
        <a:spcAft>
          <a:spcPts val="450"/>
        </a:spcAft>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756000" indent="-189000" algn="l" defTabSz="685800" rtl="0" eaLnBrk="1" latinLnBrk="0" hangingPunct="1">
        <a:lnSpc>
          <a:spcPct val="100000"/>
        </a:lnSpc>
        <a:spcBef>
          <a:spcPts val="0"/>
        </a:spcBef>
        <a:spcAft>
          <a:spcPts val="450"/>
        </a:spcAft>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452">
          <p15:clr>
            <a:srgbClr val="F26B43"/>
          </p15:clr>
        </p15:guide>
        <p15:guide id="3" pos="722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4">
            <a:alphaModFix/>
          </a:blip>
          <a:srcRect/>
          <a:stretch/>
        </p:blipFill>
        <p:spPr>
          <a:xfrm>
            <a:off x="1" y="1"/>
            <a:ext cx="9144002" cy="5143489"/>
          </a:xfrm>
          <a:prstGeom prst="rect">
            <a:avLst/>
          </a:prstGeom>
          <a:noFill/>
          <a:ln>
            <a:noFill/>
          </a:ln>
        </p:spPr>
      </p:pic>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9" name="Google Shape;9;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400" b="1">
                <a:solidFill>
                  <a:schemeClr val="bg1"/>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F12522C8-971F-4FE1-913F-818E369E206E}" type="slidenum">
              <a:rPr lang="en-GB" smtClean="0"/>
              <a:pPr/>
              <a:t>‹#›</a:t>
            </a:fld>
            <a:endParaRPr lang="en-GB"/>
          </a:p>
        </p:txBody>
      </p:sp>
    </p:spTree>
    <p:extLst>
      <p:ext uri="{BB962C8B-B14F-4D97-AF65-F5344CB8AC3E}">
        <p14:creationId xmlns:p14="http://schemas.microsoft.com/office/powerpoint/2010/main" val="859277944"/>
      </p:ext>
    </p:extLst>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4">
            <a:alphaModFix/>
          </a:blip>
          <a:srcRect/>
          <a:stretch/>
        </p:blipFill>
        <p:spPr>
          <a:xfrm>
            <a:off x="1" y="1"/>
            <a:ext cx="9144002" cy="5143489"/>
          </a:xfrm>
          <a:prstGeom prst="rect">
            <a:avLst/>
          </a:prstGeom>
          <a:noFill/>
          <a:ln>
            <a:noFill/>
          </a:ln>
        </p:spPr>
      </p:pic>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9" name="Google Shape;9;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212289285"/>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eter.lamb1@justice.gov.uk?subject=Feedback%20on%20RTB"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justiceuk.sharepoint.com/:p:/s/MRRComms/Efcot91EXwlBlV-VO8IY7rcB21VLBdgPDq45x_luvMKX1w?e=fVT8ex" TargetMode="External"/><Relationship Id="rId2" Type="http://schemas.openxmlformats.org/officeDocument/2006/relationships/hyperlink" Target="https://justiceuk.sharepoint.com/:p:/s/MRRComms/EcI6BS9QsOFBlhcu_bUVjw0BwpxfEYxbsjw20awRg7xECQ?e=oAJKjL" TargetMode="External"/><Relationship Id="rId1" Type="http://schemas.openxmlformats.org/officeDocument/2006/relationships/slideLayout" Target="../slideLayouts/slideLayout12.xml"/><Relationship Id="rId4" Type="http://schemas.openxmlformats.org/officeDocument/2006/relationships/hyperlink" Target="mailto:laura.donnelly@justice.gov.u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teams.microsoft.com/l/meetup-join/19%3ameeting_OTI5ZDMzNWItMTgzNi00NTkwLWE0YjAtODBkOTY5Yjc2N2Ez%40thread.v2/0?context=%7b%22Tid%22%3a%22c6874728-71e6-41fe-a9e1-2e8c36776ad8%22%2c%22Oid%22%3a%22a7b614ad-a8e8-43ce-aff2-c792e1d2d88a%22%2c%22IsBroadcastMeeting%22%3atrue%7d&amp;btype=a&amp;role=a"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hyperlink" Target="https://teams.microsoft.com/registration/KEeHxuZx_kGp4S6MNndq2A,QQWtGCr_zU6ceVLEqGkZxw,3-jVKif8eUS2OFtdsg2APw,uEwLgKlKBEy4qpUp_WOZPw,q4t7cPgosEGbFNQIHDUdHQ,DvMMG8PjgkOgd0EVD547yg?mode=read&amp;tenantId=c6874728-71e6-41fe-a9e1-2e8c36776ad8" TargetMode="External"/><Relationship Id="rId13" Type="http://schemas.openxmlformats.org/officeDocument/2006/relationships/hyperlink" Target="https://teams.microsoft.com/registration/KEeHxuZx_kGp4S6MNndq2A,QQWtGCr_zU6ceVLEqGkZxw,3-jVKif8eUS2OFtdsg2APw,1UWxMj7znEmvKr486VGRIA,fHBY-JjAz022iKdzaxy7wA,OG1kaxUShk2mwW7oClRfUw?mode=read&amp;tenantId=c6874728-71e6-41fe-a9e1-2e8c36776ad8" TargetMode="External"/><Relationship Id="rId3" Type="http://schemas.openxmlformats.org/officeDocument/2006/relationships/hyperlink" Target="https://teams.microsoft.com/registration/KEeHxuZx_kGp4S6MNndq2A,QQWtGCr_zU6ceVLEqGkZxw,3-jVKif8eUS2OFtdsg2APw,s91AXs8-DU6lF3hNrvioUg,TIUZxjCFCUeZW5lYNc-16g,K1BisDesiUCT3aDXFa03ZQ?mode=read&amp;tenantId=c6874728-71e6-41fe-a9e1-2e8c36776ad8" TargetMode="External"/><Relationship Id="rId7" Type="http://schemas.openxmlformats.org/officeDocument/2006/relationships/hyperlink" Target="https://teams.microsoft.com/registration/KEeHxuZx_kGp4S6MNndq2A,QQWtGCr_zU6ceVLEqGkZxw,3-jVKif8eUS2OFtdsg2APw,pVM_KzfcskGeQsACtbERGg,464kgsUC60SprhimoRYtQQ,N73GqbbsPkaEtI9JJFHPCA?mode=read&amp;tenantId=c6874728-71e6-41fe-a9e1-2e8c36776ad8" TargetMode="External"/><Relationship Id="rId12" Type="http://schemas.openxmlformats.org/officeDocument/2006/relationships/hyperlink" Target="https://teams.microsoft.com/registration/KEeHxuZx_kGp4S6MNndq2A,QQWtGCr_zU6ceVLEqGkZxw,3-jVKif8eUS2OFtdsg2APw,OcXMXW4Xok-1a2bmgerVOg,Tm7rR3_61kSeTjjysuDCug,WaSAVJPPPUmVGeHL4-sRcg?mode=read&amp;tenantId=c6874728-71e6-41fe-a9e1-2e8c36776ad8"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hyperlink" Target="https://teams.microsoft.com/registration/KEeHxuZx_kGp4S6MNndq2A,QQWtGCr_zU6ceVLEqGkZxw,3-jVKif8eUS2OFtdsg2APw,C_7nOUeKHUOjWWyUGP04Ig,TR03SN1kw0KqMvuxwQf17g,5Hz64-yFJkejoS7mP67EaQ?mode=read&amp;tenantId=c6874728-71e6-41fe-a9e1-2e8c36776ad8" TargetMode="External"/><Relationship Id="rId11" Type="http://schemas.openxmlformats.org/officeDocument/2006/relationships/hyperlink" Target="https://teams.microsoft.com/registration/KEeHxuZx_kGp4S6MNndq2A,QQWtGCr_zU6ceVLEqGkZxw,3-jVKif8eUS2OFtdsg2APw,LjoA0ASX6k2BJ0hSIn-slg,RQGfTyFd30aVdoTBLAJTcQ,4ugDVQqxvkayhOaPbYvBhQ?mode=read&amp;tenantId=c6874728-71e6-41fe-a9e1-2e8c36776ad8" TargetMode="External"/><Relationship Id="rId5" Type="http://schemas.openxmlformats.org/officeDocument/2006/relationships/hyperlink" Target="https://teams.microsoft.com/registration/KEeHxuZx_kGp4S6MNndq2A,QQWtGCr_zU6ceVLEqGkZxw,3-jVKif8eUS2OFtdsg2APw,Bq0B7V7shE2znz2lAa2s_w,vkQRWG4h9EefMrEmWHJ5Uw,ElGA-D82BU2i3sJxmNoiuA?mode=read&amp;tenantId=c6874728-71e6-41fe-a9e1-2e8c36776ad8" TargetMode="External"/><Relationship Id="rId10" Type="http://schemas.openxmlformats.org/officeDocument/2006/relationships/hyperlink" Target="https://teams.microsoft.com/registration/KEeHxuZx_kGp4S6MNndq2A,QQWtGCr_zU6ceVLEqGkZxw,3-jVKif8eUS2OFtdsg2APw,SbjOR3I1sEKSgXVo7-1xMA,18n4TgT95kW4px2jYol2OQ,lMCM1fslu0en7GDM1CriGA?mode=read&amp;tenantId=c6874728-71e6-41fe-a9e1-2e8c36776ad8" TargetMode="External"/><Relationship Id="rId4" Type="http://schemas.openxmlformats.org/officeDocument/2006/relationships/hyperlink" Target="https://teams.microsoft.com/registration/KEeHxuZx_kGp4S6MNndq2A,QQWtGCr_zU6ceVLEqGkZxw,3-jVKif8eUS2OFtdsg2APw,Hunv_ufJ-U-xyqpxkJsmnw,cMo5EV2qOUCI8wXEsgIsYw,XAgEMt259kW545kdqjsHmQ?mode=read&amp;tenantId=c6874728-71e6-41fe-a9e1-2e8c36776ad8" TargetMode="External"/><Relationship Id="rId9" Type="http://schemas.openxmlformats.org/officeDocument/2006/relationships/hyperlink" Target="https://teams.microsoft.com/registration/KEeHxuZx_kGp4S6MNndq2A,QQWtGCr_zU6ceVLEqGkZxw,3-jVKif8eUS2OFtdsg2APw,KlVOpFjpxEWWrnjpi8H4cg,2eKzldNMmE-Dg_nisAUKTg,kMiv-Fq4wUyr7CUyKrF6fA?mode=read&amp;tenantId=c6874728-71e6-41fe-a9e1-2e8c36776ad8" TargetMode="External"/><Relationship Id="rId14" Type="http://schemas.openxmlformats.org/officeDocument/2006/relationships/hyperlink" Target="mailto:ProfessionalAgendaFeedback@justice.gov.uk"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mydevelopment.org.uk/course/view.php?id=3954"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hyperlink" Target="https://mydevelopment.org.uk/course/view.php?id=10296" TargetMode="External"/><Relationship Id="rId5" Type="http://schemas.openxmlformats.org/officeDocument/2006/relationships/hyperlink" Target="https://mydevelopment.org.uk/course/view.php?id=4389" TargetMode="External"/><Relationship Id="rId4" Type="http://schemas.openxmlformats.org/officeDocument/2006/relationships/hyperlink" Target="https://mydevelopment.org.uk/course/view.php?id=10294"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hyperlink" Target="mailto:pcetmailbox@justice.gov.uk?subject=Question%20re%20new%20intrane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elcome-hub.hmppsintranet.org.uk/my-work/my-pay-and-benif/harmonisation/" TargetMode="External"/><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hyperlink" Target="file:///C:\Users\rhg40w\AppData\Local\Microsoft\Windows\INetCache\Content.Outlook\8K9W8T4D\HandSTenquiries@justice.gov.uk"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intranet.noms.gsi.gov.uk/policies-and-subjects/probation"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eb.microsoftstream.com/video/11160fb5-9790-471e-bef9-2dd9dfd393e6" TargetMode="External"/><Relationship Id="rId7" Type="http://schemas.openxmlformats.org/officeDocument/2006/relationships/hyperlink" Target="https://portal.equip.service.justice.gov.uk/CtrlWebIsapi.dll/?__id=docDetails.showDoc&amp;doc=7797C4800C1A40C88EA03AEAAEA74380&amp;dpt=1" TargetMode="External"/><Relationship Id="rId2" Type="http://schemas.openxmlformats.org/officeDocument/2006/relationships/notesSlide" Target="../notesSlides/notesSlide8.xml"/><Relationship Id="rId1" Type="http://schemas.openxmlformats.org/officeDocument/2006/relationships/slideLayout" Target="../slideLayouts/slideLayout31.xml"/><Relationship Id="rId6" Type="http://schemas.openxmlformats.org/officeDocument/2006/relationships/hyperlink" Target="https://portal.equip.service.justice.gov.uk/CtrlWebIsapi.dll/?__id=docDetails.showDoc&amp;doc=1E18CDA35C9946DA8CA4A9B950B5D784&amp;dpt=1" TargetMode="External"/><Relationship Id="rId5" Type="http://schemas.openxmlformats.org/officeDocument/2006/relationships/hyperlink" Target="https://intranet.noms.gsi.gov.uk/news-and-updates/news/sonia-flynn-changes-to-parole-reporting" TargetMode="External"/><Relationship Id="rId4" Type="http://schemas.openxmlformats.org/officeDocument/2006/relationships/hyperlink" Target="mailto:Louise.Holmes4@justice.gov.uk"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traintobeaprobationofficer.com/employee-stories/" TargetMode="External"/><Relationship Id="rId3" Type="http://schemas.openxmlformats.org/officeDocument/2006/relationships/hyperlink" Target="https://www.gov.uk/what-different-qualification-levels-mean/list-of-qualification-levels" TargetMode="External"/><Relationship Id="rId7" Type="http://schemas.openxmlformats.org/officeDocument/2006/relationships/hyperlink" Target="https://www.traintobeaprobationofficer.com/becoming-a-probation-officer/"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hyperlink" Target="https://justicejobs.tal.net/vx/lang-en-GB/appcentre-1/brand-15/user-29382/xf-275c7294796c/wid-1/candidate/jobboard/vacancy/3/adv/?ftq=Trainee+Probation+Officer+%E2%80%93+Professional+Qualification+in+Probation+%28PQiP%29" TargetMode="External"/><Relationship Id="rId5" Type="http://schemas.openxmlformats.org/officeDocument/2006/relationships/hyperlink" Target="https://www.traintobeaprobationofficer.com/apply/"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3" name="Google Shape;53;p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200" b="1">
                <a:solidFill>
                  <a:srgbClr val="5C3183"/>
                </a:solidFill>
                <a:highlight>
                  <a:schemeClr val="lt1"/>
                </a:highlight>
              </a:rPr>
              <a:t>Presenter’s notes</a:t>
            </a:r>
            <a:r>
              <a:rPr lang="en-GB" sz="2200">
                <a:highlight>
                  <a:schemeClr val="lt1"/>
                </a:highlight>
              </a:rPr>
              <a:t>​</a:t>
            </a:r>
            <a:endParaRPr>
              <a:highlight>
                <a:schemeClr val="lt1"/>
              </a:highlight>
            </a:endParaRPr>
          </a:p>
        </p:txBody>
      </p:sp>
      <p:sp>
        <p:nvSpPr>
          <p:cNvPr id="54" name="Google Shape;54;p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10000"/>
          </a:bodyPr>
          <a:lstStyle/>
          <a:p>
            <a:pPr marL="457200" lvl="0" indent="-317658" algn="l" rtl="0">
              <a:spcBef>
                <a:spcPts val="0"/>
              </a:spcBef>
              <a:spcAft>
                <a:spcPts val="0"/>
              </a:spcAft>
              <a:buClr>
                <a:schemeClr val="dk1"/>
              </a:buClr>
              <a:buSzPct val="100000"/>
              <a:buChar char="●"/>
            </a:pPr>
            <a:r>
              <a:rPr lang="en-GB" sz="1650">
                <a:solidFill>
                  <a:schemeClr val="tx1"/>
                </a:solidFill>
                <a:highlight>
                  <a:schemeClr val="lt1"/>
                </a:highlight>
              </a:rPr>
              <a:t>This month’s Regional Team Briefing is attached​</a:t>
            </a:r>
            <a:endParaRPr sz="1650">
              <a:solidFill>
                <a:schemeClr val="tx1"/>
              </a:solidFill>
              <a:highlight>
                <a:schemeClr val="lt1"/>
              </a:highlight>
            </a:endParaRPr>
          </a:p>
          <a:p>
            <a:pPr marL="457200" lvl="0" indent="-317658" algn="l" rtl="0">
              <a:spcBef>
                <a:spcPts val="0"/>
              </a:spcBef>
              <a:spcAft>
                <a:spcPts val="0"/>
              </a:spcAft>
              <a:buClr>
                <a:schemeClr val="dk1"/>
              </a:buClr>
              <a:buSzPct val="103125"/>
              <a:buChar char="●"/>
            </a:pPr>
            <a:r>
              <a:rPr lang="en-GB" sz="1600">
                <a:solidFill>
                  <a:schemeClr val="tx1"/>
                </a:solidFill>
                <a:highlight>
                  <a:schemeClr val="lt1"/>
                </a:highlight>
              </a:rPr>
              <a:t>The </a:t>
            </a:r>
            <a:r>
              <a:rPr lang="en-GB" sz="1600">
                <a:solidFill>
                  <a:schemeClr val="tx1"/>
                </a:solidFill>
              </a:rPr>
              <a:t>Probation Portfolio Communications and Engagement Team</a:t>
            </a:r>
            <a:r>
              <a:rPr lang="en-GB" sz="1600">
                <a:solidFill>
                  <a:schemeClr val="tx1"/>
                </a:solidFill>
                <a:highlight>
                  <a:schemeClr val="lt1"/>
                </a:highlight>
              </a:rPr>
              <a:t> work with</a:t>
            </a:r>
            <a:r>
              <a:rPr lang="en-GB" sz="1650">
                <a:solidFill>
                  <a:schemeClr val="tx1"/>
                </a:solidFill>
                <a:highlight>
                  <a:schemeClr val="lt1"/>
                </a:highlight>
              </a:rPr>
              <a:t> Probation Programmes workstream design leads to consolidate several communication products into one monthly cascade deck, to support clear and consistent communication with our staff in all regions, roles and functions​</a:t>
            </a:r>
            <a:endParaRPr sz="1650">
              <a:solidFill>
                <a:schemeClr val="tx1"/>
              </a:solidFill>
              <a:highlight>
                <a:schemeClr val="lt1"/>
              </a:highlight>
            </a:endParaRPr>
          </a:p>
          <a:p>
            <a:pPr marL="457200" lvl="0" indent="-317658" algn="l" rtl="0">
              <a:spcBef>
                <a:spcPts val="0"/>
              </a:spcBef>
              <a:spcAft>
                <a:spcPts val="0"/>
              </a:spcAft>
              <a:buClr>
                <a:schemeClr val="dk1"/>
              </a:buClr>
              <a:buSzPct val="100000"/>
              <a:buChar char="●"/>
            </a:pPr>
            <a:r>
              <a:rPr lang="en-GB" sz="1650">
                <a:solidFill>
                  <a:schemeClr val="tx1"/>
                </a:solidFill>
                <a:highlight>
                  <a:schemeClr val="lt1"/>
                </a:highlight>
              </a:rPr>
              <a:t>These packs have been designed as a prompt to support you and your management teams in communicating updates and changes in team meetings/events over the next month​</a:t>
            </a:r>
            <a:endParaRPr sz="1650">
              <a:solidFill>
                <a:schemeClr val="tx1"/>
              </a:solidFill>
              <a:highlight>
                <a:schemeClr val="lt1"/>
              </a:highlight>
            </a:endParaRPr>
          </a:p>
          <a:p>
            <a:pPr marL="457200" lvl="0" indent="-317658" algn="l" rtl="0">
              <a:spcBef>
                <a:spcPts val="0"/>
              </a:spcBef>
              <a:spcAft>
                <a:spcPts val="0"/>
              </a:spcAft>
              <a:buClr>
                <a:schemeClr val="dk1"/>
              </a:buClr>
              <a:buSzPct val="100000"/>
              <a:buChar char="●"/>
            </a:pPr>
            <a:r>
              <a:rPr lang="en-GB" sz="1650">
                <a:solidFill>
                  <a:schemeClr val="tx1"/>
                </a:solidFill>
                <a:highlight>
                  <a:schemeClr val="lt1"/>
                </a:highlight>
              </a:rPr>
              <a:t>In line with our Fixed, Flexible, Free model, this deck includes sections for you to add in your team or region specific information.​</a:t>
            </a:r>
            <a:endParaRPr sz="1650">
              <a:solidFill>
                <a:schemeClr val="tx1"/>
              </a:solidFill>
              <a:highlight>
                <a:schemeClr val="lt1"/>
              </a:highlight>
            </a:endParaRPr>
          </a:p>
          <a:p>
            <a:pPr marL="457200" lvl="0" indent="-317658" algn="l" rtl="0">
              <a:spcBef>
                <a:spcPts val="0"/>
              </a:spcBef>
              <a:spcAft>
                <a:spcPts val="0"/>
              </a:spcAft>
              <a:buClr>
                <a:schemeClr val="dk1"/>
              </a:buClr>
              <a:buSzPct val="100000"/>
              <a:buChar char="●"/>
            </a:pPr>
            <a:r>
              <a:rPr lang="en-GB" sz="1650">
                <a:solidFill>
                  <a:schemeClr val="tx1"/>
                </a:solidFill>
                <a:highlight>
                  <a:schemeClr val="lt1"/>
                </a:highlight>
              </a:rPr>
              <a:t>Please do also use the content in your regional communications channels as you feel appropriate​</a:t>
            </a:r>
            <a:endParaRPr sz="1650">
              <a:solidFill>
                <a:schemeClr val="tx1"/>
              </a:solidFill>
              <a:highlight>
                <a:schemeClr val="lt1"/>
              </a:highlight>
            </a:endParaRPr>
          </a:p>
          <a:p>
            <a:pPr marL="457200" lvl="0" indent="-317658" algn="l" rtl="0">
              <a:spcBef>
                <a:spcPts val="0"/>
              </a:spcBef>
              <a:spcAft>
                <a:spcPts val="0"/>
              </a:spcAft>
              <a:buSzPct val="100000"/>
              <a:buChar char="●"/>
            </a:pPr>
            <a:r>
              <a:rPr lang="en-GB" sz="1650">
                <a:solidFill>
                  <a:schemeClr val="tx1"/>
                </a:solidFill>
                <a:highlight>
                  <a:schemeClr val="lt1"/>
                </a:highlight>
              </a:rPr>
              <a:t>Your feedback on design, content, language, etc, is valued and welcome – please contact </a:t>
            </a:r>
            <a:r>
              <a:rPr lang="en-GB" sz="1650" u="sng">
                <a:solidFill>
                  <a:schemeClr val="tx1"/>
                </a:solidFill>
                <a:highlight>
                  <a:schemeClr val="lt1"/>
                </a:highlight>
                <a:hlinkClick r:id="rId3">
                  <a:extLst>
                    <a:ext uri="{A12FA001-AC4F-418D-AE19-62706E023703}">
                      <ahyp:hlinkClr xmlns:ahyp="http://schemas.microsoft.com/office/drawing/2018/hyperlinkcolor" val="tx"/>
                    </a:ext>
                  </a:extLst>
                </a:hlinkClick>
              </a:rPr>
              <a:t>Peter Lamb</a:t>
            </a:r>
            <a:r>
              <a:rPr lang="en-GB" sz="1650">
                <a:solidFill>
                  <a:schemeClr val="tx1"/>
                </a:solidFill>
                <a:highlight>
                  <a:schemeClr val="lt1"/>
                </a:highlight>
              </a:rPr>
              <a:t>​</a:t>
            </a:r>
            <a:endParaRPr sz="1650">
              <a:solidFill>
                <a:schemeClr val="tx1"/>
              </a:solidFill>
              <a:highlight>
                <a:schemeClr val="lt1"/>
              </a:highlight>
            </a:endParaRPr>
          </a:p>
          <a:p>
            <a:pPr marL="0" lvl="0" indent="0" algn="ctr" rtl="0">
              <a:spcBef>
                <a:spcPts val="0"/>
              </a:spcBef>
              <a:spcAft>
                <a:spcPts val="0"/>
              </a:spcAft>
              <a:buClr>
                <a:schemeClr val="dk1"/>
              </a:buClr>
              <a:buSzPct val="61111"/>
              <a:buFont typeface="Arial"/>
              <a:buNone/>
            </a:pPr>
            <a:r>
              <a:rPr lang="en-GB">
                <a:solidFill>
                  <a:schemeClr val="tx1"/>
                </a:solidFill>
                <a:highlight>
                  <a:schemeClr val="lt1"/>
                </a:highlight>
              </a:rPr>
              <a:t>​</a:t>
            </a:r>
            <a:endParaRPr>
              <a:solidFill>
                <a:schemeClr val="tx1"/>
              </a:solidFill>
              <a:highlight>
                <a:schemeClr val="lt1"/>
              </a:highlight>
            </a:endParaRPr>
          </a:p>
          <a:p>
            <a:pPr marL="0" lvl="0" indent="0" algn="ctr" rtl="0">
              <a:spcBef>
                <a:spcPts val="0"/>
              </a:spcBef>
              <a:spcAft>
                <a:spcPts val="0"/>
              </a:spcAft>
              <a:buClr>
                <a:schemeClr val="dk1"/>
              </a:buClr>
              <a:buSzPct val="61111"/>
              <a:buFont typeface="Arial"/>
              <a:buNone/>
            </a:pPr>
            <a:r>
              <a:rPr lang="en-GB" b="1">
                <a:solidFill>
                  <a:schemeClr val="tx1"/>
                </a:solidFill>
                <a:highlight>
                  <a:schemeClr val="lt1"/>
                </a:highlight>
              </a:rPr>
              <a:t>Please delete this slide before you present this deck to your team – thank you</a:t>
            </a:r>
            <a:endParaRPr b="1">
              <a:solidFill>
                <a:schemeClr val="tx1"/>
              </a:solidFill>
              <a:highlight>
                <a:schemeClr val="lt1"/>
              </a:highlight>
            </a:endParaRPr>
          </a:p>
          <a:p>
            <a:pPr marL="0" lvl="0" indent="0" algn="l" rtl="0">
              <a:spcBef>
                <a:spcPts val="0"/>
              </a:spcBef>
              <a:spcAft>
                <a:spcPts val="1200"/>
              </a:spcAft>
              <a:buNone/>
            </a:pPr>
            <a:endParaRPr>
              <a:solidFill>
                <a:schemeClr val="tx1"/>
              </a:solidFill>
              <a:highlight>
                <a:schemeClr val="lt1"/>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92" name="Google Shape;92;p1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r>
              <a:rPr lang="en-GB" sz="2300" b="1">
                <a:solidFill>
                  <a:srgbClr val="00A499"/>
                </a:solidFill>
                <a:effectLst/>
                <a:latin typeface="Arial" panose="020B0604020202020204" pitchFamily="34" charset="0"/>
                <a:ea typeface="Arial" panose="020B0604020202020204" pitchFamily="34" charset="0"/>
              </a:rPr>
              <a:t>Local updates</a:t>
            </a:r>
            <a:endParaRPr lang="en-GB" sz="2300">
              <a:solidFill>
                <a:srgbClr val="00A499"/>
              </a:solidFill>
              <a:effectLst/>
              <a:latin typeface="Calibri" panose="020F0502020204030204" pitchFamily="34" charset="0"/>
              <a:ea typeface="Arial" panose="020B0604020202020204" pitchFamily="34" charset="0"/>
            </a:endParaRPr>
          </a:p>
        </p:txBody>
      </p:sp>
      <p:sp>
        <p:nvSpPr>
          <p:cNvPr id="89" name="Google Shape;89;p17"/>
          <p:cNvSpPr txBox="1">
            <a:spLocks noGrp="1"/>
          </p:cNvSpPr>
          <p:nvPr>
            <p:ph type="body" idx="1"/>
          </p:nvPr>
        </p:nvSpPr>
        <p:spPr>
          <a:xfrm>
            <a:off x="311699" y="712925"/>
            <a:ext cx="8469693" cy="3780247"/>
          </a:xfrm>
          <a:prstGeom prst="rect">
            <a:avLst/>
          </a:prstGeom>
        </p:spPr>
        <p:txBody>
          <a:bodyPr spcFirstLastPara="1" wrap="square" lIns="91425" tIns="91425" rIns="91425" bIns="91425" anchor="t" anchorCtr="0">
            <a:noAutofit/>
          </a:bodyPr>
          <a:lstStyle/>
          <a:p>
            <a:pPr marL="0" lvl="0" indent="0">
              <a:lnSpc>
                <a:spcPct val="100000"/>
              </a:lnSpc>
              <a:buNone/>
            </a:pPr>
            <a:r>
              <a:rPr lang="en-GB" sz="1200">
                <a:solidFill>
                  <a:schemeClr val="tx1"/>
                </a:solidFill>
                <a:effectLst/>
                <a:latin typeface="Arial" panose="020B0604020202020204" pitchFamily="34" charset="0"/>
                <a:ea typeface="Arial" panose="020B0604020202020204" pitchFamily="34" charset="0"/>
                <a:cs typeface="Times New Roman" panose="02020603050405020304" pitchFamily="18" charset="0"/>
              </a:rPr>
              <a:t>Please enter any local updates here.</a:t>
            </a:r>
          </a:p>
          <a:p>
            <a:pPr marL="0" lvl="0" indent="0">
              <a:lnSpc>
                <a:spcPct val="100000"/>
              </a:lnSpc>
              <a:buNone/>
            </a:pPr>
            <a:endParaRPr lang="en-GB"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nSpc>
                <a:spcPct val="100000"/>
              </a:lnSpc>
              <a:buNone/>
            </a:pPr>
            <a:r>
              <a:rPr lang="en-GB" sz="1200">
                <a:solidFill>
                  <a:schemeClr val="tx1"/>
                </a:solidFill>
                <a:latin typeface="Arial" panose="020B0604020202020204" pitchFamily="34" charset="0"/>
                <a:ea typeface="Arial" panose="020B0604020202020204" pitchFamily="34" charset="0"/>
                <a:cs typeface="Times New Roman" panose="02020603050405020304" pitchFamily="18" charset="0"/>
              </a:rPr>
              <a:t>Please delete this slide if you do not use it</a:t>
            </a:r>
            <a:endParaRPr lang="en-GB"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nSpc>
                <a:spcPct val="100000"/>
              </a:lnSpc>
              <a:buNone/>
            </a:pPr>
            <a:endParaRPr lang="en-GB" sz="1200">
              <a:latin typeface="Arial" panose="020B0604020202020204" pitchFamily="34" charset="0"/>
              <a:ea typeface="Arial" panose="020B0604020202020204" pitchFamily="34" charset="0"/>
              <a:cs typeface="Times New Roman" panose="02020603050405020304" pitchFamily="18" charset="0"/>
            </a:endParaRPr>
          </a:p>
          <a:p>
            <a:pPr marL="0" lvl="0" indent="0">
              <a:lnSpc>
                <a:spcPct val="100000"/>
              </a:lnSpc>
              <a:buNone/>
            </a:pPr>
            <a:endParaRPr lang="en-GB" sz="1200">
              <a:effectLst/>
              <a:latin typeface="Arial" panose="020B0604020202020204" pitchFamily="34" charset="0"/>
              <a:ea typeface="Arial" panose="020B0604020202020204" pitchFamily="34" charset="0"/>
              <a:cs typeface="Times New Roman" panose="02020603050405020304" pitchFamily="18" charset="0"/>
            </a:endParaRPr>
          </a:p>
          <a:p>
            <a:pPr marL="0" indent="0">
              <a:lnSpc>
                <a:spcPct val="100000"/>
              </a:lnSpc>
              <a:buNone/>
            </a:pPr>
            <a:endParaRPr lang="en-GB" sz="1000">
              <a:solidFill>
                <a:schemeClr val="tx1"/>
              </a:solidFill>
              <a:latin typeface="+mj-lt"/>
            </a:endParaRPr>
          </a:p>
        </p:txBody>
      </p:sp>
    </p:spTree>
    <p:extLst>
      <p:ext uri="{BB962C8B-B14F-4D97-AF65-F5344CB8AC3E}">
        <p14:creationId xmlns:p14="http://schemas.microsoft.com/office/powerpoint/2010/main" val="4172474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A1FF-8F5C-435E-BA73-011F6452608E}"/>
              </a:ext>
            </a:extLst>
          </p:cNvPr>
          <p:cNvSpPr>
            <a:spLocks noGrp="1"/>
          </p:cNvSpPr>
          <p:nvPr>
            <p:ph type="title"/>
          </p:nvPr>
        </p:nvSpPr>
        <p:spPr>
          <a:xfrm>
            <a:off x="331968" y="163192"/>
            <a:ext cx="8480063" cy="545049"/>
          </a:xfrm>
        </p:spPr>
        <p:txBody>
          <a:bodyPr>
            <a:noAutofit/>
          </a:bodyPr>
          <a:lstStyle/>
          <a:p>
            <a:r>
              <a:rPr lang="en-GB" sz="2400" b="1">
                <a:solidFill>
                  <a:srgbClr val="0095D7"/>
                </a:solidFill>
              </a:rPr>
              <a:t>Case administrative support for SPOs (CASPOs)</a:t>
            </a:r>
          </a:p>
        </p:txBody>
      </p:sp>
      <p:sp>
        <p:nvSpPr>
          <p:cNvPr id="3" name="Content Placeholder 2">
            <a:extLst>
              <a:ext uri="{FF2B5EF4-FFF2-40B4-BE49-F238E27FC236}">
                <a16:creationId xmlns:a16="http://schemas.microsoft.com/office/drawing/2014/main" id="{8299483F-0CF3-469B-83E6-DDF16C0C339E}"/>
              </a:ext>
            </a:extLst>
          </p:cNvPr>
          <p:cNvSpPr>
            <a:spLocks noGrp="1"/>
          </p:cNvSpPr>
          <p:nvPr>
            <p:ph sz="half" idx="1"/>
          </p:nvPr>
        </p:nvSpPr>
        <p:spPr>
          <a:xfrm>
            <a:off x="331968" y="1329852"/>
            <a:ext cx="6223001" cy="3263504"/>
          </a:xfrm>
        </p:spPr>
        <p:txBody>
          <a:bodyPr>
            <a:normAutofit fontScale="92500" lnSpcReduction="10000"/>
          </a:bodyPr>
          <a:lstStyle/>
          <a:p>
            <a:pPr marL="0" indent="0"/>
            <a:r>
              <a:rPr lang="en-GB" sz="1350">
                <a:solidFill>
                  <a:schemeClr val="tx1"/>
                </a:solidFill>
              </a:rPr>
              <a:t>As a result of the Managerial Role Review (MRR) target staffing has now been amended to allow case administrative resource to be recruited and allocated to SPOs in sentence management and court on a ratio of 1:5.</a:t>
            </a:r>
          </a:p>
          <a:p>
            <a:pPr marL="0" indent="0"/>
            <a:endParaRPr lang="en-GB" sz="1350">
              <a:solidFill>
                <a:schemeClr val="tx1"/>
              </a:solidFill>
            </a:endParaRPr>
          </a:p>
          <a:p>
            <a:pPr marL="0" indent="0"/>
            <a:r>
              <a:rPr lang="en-GB" sz="1350">
                <a:solidFill>
                  <a:schemeClr val="tx1"/>
                </a:solidFill>
              </a:rPr>
              <a:t>Target staffing for SAO has also been reflected to support this change</a:t>
            </a:r>
          </a:p>
          <a:p>
            <a:pPr marL="0" indent="0"/>
            <a:r>
              <a:rPr lang="en-GB" sz="1350">
                <a:solidFill>
                  <a:schemeClr val="tx1"/>
                </a:solidFill>
              </a:rPr>
              <a:t>PDUs can structure this how they wish – </a:t>
            </a:r>
            <a:r>
              <a:rPr lang="en-GB" sz="1350" err="1">
                <a:solidFill>
                  <a:schemeClr val="tx1"/>
                </a:solidFill>
              </a:rPr>
              <a:t>eg</a:t>
            </a:r>
            <a:r>
              <a:rPr lang="en-GB" sz="1350">
                <a:solidFill>
                  <a:schemeClr val="tx1"/>
                </a:solidFill>
              </a:rPr>
              <a:t>: CA supporting 5 SPOs or CA supporting 4 Probation Practitioners and 1 SPO.</a:t>
            </a:r>
          </a:p>
          <a:p>
            <a:pPr marL="0" indent="0"/>
            <a:endParaRPr lang="en-GB" sz="1350">
              <a:solidFill>
                <a:schemeClr val="tx1"/>
              </a:solidFill>
              <a:latin typeface="Arial" panose="020B0604020202020204" pitchFamily="34" charset="0"/>
              <a:cs typeface="Arial" panose="020B0604020202020204" pitchFamily="34" charset="0"/>
            </a:endParaRPr>
          </a:p>
          <a:p>
            <a:pPr marL="0" indent="0"/>
            <a:r>
              <a:rPr lang="en-GB" sz="1350">
                <a:solidFill>
                  <a:schemeClr val="tx1"/>
                </a:solidFill>
              </a:rPr>
              <a:t>The role is Case Administrator job description so tasks are related to the management of cases and the team’s performance.</a:t>
            </a:r>
          </a:p>
          <a:p>
            <a:pPr marL="0" indent="0"/>
            <a:endParaRPr lang="en-GB" sz="1350">
              <a:solidFill>
                <a:schemeClr val="tx1"/>
              </a:solidFill>
            </a:endParaRPr>
          </a:p>
          <a:p>
            <a:pPr marL="0" indent="0"/>
            <a:r>
              <a:rPr lang="en-GB" sz="1350">
                <a:solidFill>
                  <a:schemeClr val="tx1"/>
                </a:solidFill>
              </a:rPr>
              <a:t>Transactional and HR related tasks will continue to be delivered via the Management Co-ordination Hubs.</a:t>
            </a:r>
          </a:p>
          <a:p>
            <a:pPr marL="0" indent="0"/>
            <a:endParaRPr lang="en-GB" sz="1350">
              <a:solidFill>
                <a:schemeClr val="tx1"/>
              </a:solidFill>
            </a:endParaRPr>
          </a:p>
          <a:p>
            <a:pPr marL="0" indent="0"/>
            <a:r>
              <a:rPr lang="en-GB" sz="1350">
                <a:solidFill>
                  <a:schemeClr val="tx1"/>
                </a:solidFill>
              </a:rPr>
              <a:t>We have provided some examples here of how the resource could be used for </a:t>
            </a:r>
            <a:r>
              <a:rPr lang="en-GB" sz="1350">
                <a:solidFill>
                  <a:srgbClr val="5499DB"/>
                </a:solidFill>
                <a:hlinkClick r:id="rId2"/>
              </a:rPr>
              <a:t>sentence management </a:t>
            </a:r>
            <a:r>
              <a:rPr lang="en-GB" sz="1350">
                <a:solidFill>
                  <a:schemeClr val="tx1"/>
                </a:solidFill>
              </a:rPr>
              <a:t>and for</a:t>
            </a:r>
            <a:r>
              <a:rPr lang="en-GB" sz="1350">
                <a:solidFill>
                  <a:srgbClr val="5499DB"/>
                </a:solidFill>
              </a:rPr>
              <a:t> </a:t>
            </a:r>
            <a:r>
              <a:rPr lang="en-GB" sz="1350">
                <a:solidFill>
                  <a:srgbClr val="5499DB"/>
                </a:solidFill>
                <a:hlinkClick r:id="rId3"/>
              </a:rPr>
              <a:t>courts</a:t>
            </a:r>
            <a:r>
              <a:rPr lang="en-GB" sz="1350">
                <a:solidFill>
                  <a:schemeClr val="tx1"/>
                </a:solidFill>
              </a:rPr>
              <a:t>.</a:t>
            </a:r>
          </a:p>
          <a:p>
            <a:endParaRPr lang="en-GB" sz="135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4303657-3ECD-43CA-9670-5024E3A60232}"/>
              </a:ext>
            </a:extLst>
          </p:cNvPr>
          <p:cNvSpPr/>
          <p:nvPr/>
        </p:nvSpPr>
        <p:spPr>
          <a:xfrm>
            <a:off x="331969" y="708241"/>
            <a:ext cx="6142404" cy="54504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a:solidFill>
                  <a:srgbClr val="0095D7"/>
                </a:solidFill>
                <a:latin typeface="+mj-lt"/>
              </a:rPr>
              <a:t>Case administrative resource can now be allocated to Senior Probation Officers</a:t>
            </a:r>
            <a:endParaRPr lang="en-GB" sz="1500" b="1">
              <a:solidFill>
                <a:srgbClr val="0095D7"/>
              </a:solidFill>
              <a:latin typeface="+mj-lt"/>
            </a:endParaRPr>
          </a:p>
        </p:txBody>
      </p:sp>
      <p:sp>
        <p:nvSpPr>
          <p:cNvPr id="6" name="Google Shape;83;p16">
            <a:extLst>
              <a:ext uri="{FF2B5EF4-FFF2-40B4-BE49-F238E27FC236}">
                <a16:creationId xmlns:a16="http://schemas.microsoft.com/office/drawing/2014/main" id="{2F51F519-6F05-444D-8F55-DF2E6A7C8AFC}"/>
              </a:ext>
            </a:extLst>
          </p:cNvPr>
          <p:cNvSpPr/>
          <p:nvPr/>
        </p:nvSpPr>
        <p:spPr>
          <a:xfrm>
            <a:off x="6749879" y="708241"/>
            <a:ext cx="2300700" cy="2200645"/>
          </a:xfrm>
          <a:prstGeom prst="roundRect">
            <a:avLst>
              <a:gd name="adj" fmla="val 7477"/>
            </a:avLst>
          </a:prstGeom>
          <a:noFill/>
          <a:ln w="76200" cap="flat" cmpd="sng">
            <a:solidFill>
              <a:srgbClr val="0095D7"/>
            </a:solidFill>
            <a:prstDash val="solid"/>
            <a:round/>
            <a:headEnd type="none" w="sm" len="sm"/>
            <a:tailEnd type="none" w="sm" len="sm"/>
          </a:ln>
        </p:spPr>
        <p:txBody>
          <a:bodyPr spcFirstLastPara="1" wrap="square" lIns="91425" tIns="91425" rIns="91425" bIns="91425" anchor="t" anchorCtr="0">
            <a:noAutofit/>
          </a:bodyPr>
          <a:lstStyle/>
          <a:p>
            <a:r>
              <a:rPr lang="en-GB" sz="1800" b="1">
                <a:solidFill>
                  <a:schemeClr val="tx1"/>
                </a:solidFill>
                <a:latin typeface="+mj-lt"/>
              </a:rPr>
              <a:t>Get in touch</a:t>
            </a:r>
          </a:p>
          <a:p>
            <a:endParaRPr lang="en-GB" sz="800">
              <a:solidFill>
                <a:schemeClr val="tx1"/>
              </a:solidFill>
              <a:latin typeface="+mj-lt"/>
            </a:endParaRPr>
          </a:p>
          <a:p>
            <a:r>
              <a:rPr lang="en-GB" sz="1200">
                <a:solidFill>
                  <a:schemeClr val="tx1"/>
                </a:solidFill>
                <a:latin typeface="+mj-lt"/>
              </a:rPr>
              <a:t>If you would like more information or support from the Review Team in the Probation Workforce Programme then please contact </a:t>
            </a:r>
            <a:r>
              <a:rPr lang="en-GB" sz="1200">
                <a:solidFill>
                  <a:schemeClr val="tx1"/>
                </a:solidFill>
                <a:latin typeface="+mj-lt"/>
                <a:hlinkClick r:id="rId4">
                  <a:extLst>
                    <a:ext uri="{A12FA001-AC4F-418D-AE19-62706E023703}">
                      <ahyp:hlinkClr xmlns:ahyp="http://schemas.microsoft.com/office/drawing/2018/hyperlinkcolor" val="tx"/>
                    </a:ext>
                  </a:extLst>
                </a:hlinkClick>
              </a:rPr>
              <a:t>l</a:t>
            </a:r>
            <a:r>
              <a:rPr lang="en-GB" sz="1200">
                <a:solidFill>
                  <a:srgbClr val="0070C0"/>
                </a:solidFill>
                <a:latin typeface="+mj-lt"/>
                <a:hlinkClick r:id="rId4">
                  <a:extLst>
                    <a:ext uri="{A12FA001-AC4F-418D-AE19-62706E023703}">
                      <ahyp:hlinkClr xmlns:ahyp="http://schemas.microsoft.com/office/drawing/2018/hyperlinkcolor" val="tx"/>
                    </a:ext>
                  </a:extLst>
                </a:hlinkClick>
              </a:rPr>
              <a:t>aura.donnelly@justice.gov.uk</a:t>
            </a:r>
            <a:endParaRPr lang="en-GB" sz="1200">
              <a:solidFill>
                <a:srgbClr val="0070C0"/>
              </a:solidFill>
              <a:latin typeface="+mj-lt"/>
            </a:endParaRPr>
          </a:p>
        </p:txBody>
      </p:sp>
      <p:cxnSp>
        <p:nvCxnSpPr>
          <p:cNvPr id="8" name="Google Shape;82;p16">
            <a:extLst>
              <a:ext uri="{FF2B5EF4-FFF2-40B4-BE49-F238E27FC236}">
                <a16:creationId xmlns:a16="http://schemas.microsoft.com/office/drawing/2014/main" id="{0B868DDC-6E80-41C4-A8F0-D579DEBAB62E}"/>
              </a:ext>
              <a:ext uri="{C183D7F6-B498-43B3-948B-1728B52AA6E4}">
                <adec:decorative xmlns:adec="http://schemas.microsoft.com/office/drawing/2017/decorative" val="1"/>
              </a:ext>
            </a:extLst>
          </p:cNvPr>
          <p:cNvCxnSpPr/>
          <p:nvPr/>
        </p:nvCxnSpPr>
        <p:spPr>
          <a:xfrm>
            <a:off x="6581775" y="752475"/>
            <a:ext cx="0" cy="3829200"/>
          </a:xfrm>
          <a:prstGeom prst="straightConnector1">
            <a:avLst/>
          </a:prstGeom>
          <a:noFill/>
          <a:ln w="9525" cap="flat" cmpd="sng">
            <a:solidFill>
              <a:srgbClr val="73428E"/>
            </a:solidFill>
            <a:prstDash val="solid"/>
            <a:round/>
            <a:headEnd type="none" w="med" len="med"/>
            <a:tailEnd type="none" w="med" len="med"/>
          </a:ln>
        </p:spPr>
      </p:cxnSp>
    </p:spTree>
    <p:extLst>
      <p:ext uri="{BB962C8B-B14F-4D97-AF65-F5344CB8AC3E}">
        <p14:creationId xmlns:p14="http://schemas.microsoft.com/office/powerpoint/2010/main" val="3311011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2" name="Google Shape;102;p18"/>
          <p:cNvSpPr txBox="1">
            <a:spLocks noGrp="1"/>
          </p:cNvSpPr>
          <p:nvPr>
            <p:ph type="title"/>
          </p:nvPr>
        </p:nvSpPr>
        <p:spPr>
          <a:xfrm>
            <a:off x="311700" y="140225"/>
            <a:ext cx="8520600" cy="1041552"/>
          </a:xfrm>
          <a:prstGeom prst="rect">
            <a:avLst/>
          </a:prstGeom>
        </p:spPr>
        <p:txBody>
          <a:bodyPr spcFirstLastPara="1" wrap="square" lIns="91425" tIns="91425" rIns="91425" bIns="91425" anchor="t" anchorCtr="0">
            <a:normAutofit fontScale="90000"/>
          </a:bodyPr>
          <a:lstStyle/>
          <a:p>
            <a:r>
              <a:rPr lang="en-GB" sz="3600" b="1">
                <a:solidFill>
                  <a:srgbClr val="0095D7"/>
                </a:solidFill>
                <a:effectLst/>
                <a:latin typeface="Arial" panose="020B0604020202020204" pitchFamily="34" charset="0"/>
                <a:ea typeface="Arial" panose="020B0604020202020204" pitchFamily="34" charset="0"/>
              </a:rPr>
              <a:t>Probation Day 2022</a:t>
            </a:r>
            <a:br>
              <a:rPr lang="en-GB" sz="3600" b="1">
                <a:solidFill>
                  <a:srgbClr val="0095D7"/>
                </a:solidFill>
                <a:effectLst/>
                <a:latin typeface="Arial" panose="020B0604020202020204" pitchFamily="34" charset="0"/>
                <a:ea typeface="Arial" panose="020B0604020202020204" pitchFamily="34" charset="0"/>
              </a:rPr>
            </a:br>
            <a:r>
              <a:rPr lang="en-GB" sz="2200" b="1">
                <a:solidFill>
                  <a:srgbClr val="0095D7"/>
                </a:solidFill>
                <a:effectLst/>
                <a:latin typeface="Arial" panose="020B0604020202020204" pitchFamily="34" charset="0"/>
                <a:ea typeface="Arial" panose="020B0604020202020204" pitchFamily="34" charset="0"/>
              </a:rPr>
              <a:t>Launch Event 19 August 10.00am</a:t>
            </a:r>
            <a:endParaRPr lang="en-GB" sz="2200">
              <a:solidFill>
                <a:srgbClr val="0095D7"/>
              </a:solidFill>
              <a:effectLst/>
              <a:latin typeface="Times New Roman" panose="02020603050405020304" pitchFamily="18" charset="0"/>
              <a:ea typeface="Arial Unicode MS"/>
            </a:endParaRPr>
          </a:p>
        </p:txBody>
      </p:sp>
      <p:pic>
        <p:nvPicPr>
          <p:cNvPr id="1029" name="Picture 8">
            <a:extLst>
              <a:ext uri="{FF2B5EF4-FFF2-40B4-BE49-F238E27FC236}">
                <a16:creationId xmlns:a16="http://schemas.microsoft.com/office/drawing/2014/main" id="{0B3C28CE-F128-441C-B753-D6B0FE20672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7724" y="1181777"/>
            <a:ext cx="1592961" cy="104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973B94BC-6EE8-42DA-BB5B-149E203512CF}"/>
              </a:ext>
            </a:extLst>
          </p:cNvPr>
          <p:cNvSpPr txBox="1"/>
          <p:nvPr/>
        </p:nvSpPr>
        <p:spPr>
          <a:xfrm>
            <a:off x="311699" y="961060"/>
            <a:ext cx="6404411" cy="2677656"/>
          </a:xfrm>
          <a:prstGeom prst="rect">
            <a:avLst/>
          </a:prstGeom>
          <a:noFill/>
        </p:spPr>
        <p:txBody>
          <a:bodyPr wrap="square">
            <a:spAutoFit/>
          </a:bodyPr>
          <a:lstStyle/>
          <a:p>
            <a:r>
              <a:rPr lang="en-GB" sz="1400">
                <a:effectLst/>
                <a:latin typeface="Arial" panose="020B0604020202020204" pitchFamily="34" charset="0"/>
                <a:ea typeface="Arial" panose="020B0604020202020204" pitchFamily="34" charset="0"/>
              </a:rPr>
              <a:t> </a:t>
            </a:r>
            <a:endParaRPr lang="en-GB" sz="1400">
              <a:effectLst/>
              <a:latin typeface="Times New Roman" panose="02020603050405020304" pitchFamily="18" charset="0"/>
              <a:ea typeface="Arial Unicode MS"/>
            </a:endParaRPr>
          </a:p>
          <a:p>
            <a:r>
              <a:rPr lang="en-GB" sz="1400">
                <a:effectLst/>
                <a:latin typeface="Arial" panose="020B0604020202020204" pitchFamily="34" charset="0"/>
                <a:ea typeface="Arial" panose="020B0604020202020204" pitchFamily="34" charset="0"/>
              </a:rPr>
              <a:t>Probation Day 2022 is coming! </a:t>
            </a:r>
          </a:p>
          <a:p>
            <a:endParaRPr lang="en-GB">
              <a:latin typeface="Arial" panose="020B0604020202020204" pitchFamily="34" charset="0"/>
              <a:ea typeface="Arial" panose="020B0604020202020204" pitchFamily="34" charset="0"/>
            </a:endParaRPr>
          </a:p>
          <a:p>
            <a:r>
              <a:rPr lang="en-GB" sz="1400">
                <a:effectLst/>
                <a:latin typeface="Arial" panose="020B0604020202020204" pitchFamily="34" charset="0"/>
                <a:ea typeface="Arial" panose="020B0604020202020204" pitchFamily="34" charset="0"/>
              </a:rPr>
              <a:t>To celebrate our second annual Probation Day Amy Rees and Sonia Flynn, along with other members of the executive team, will be hosting a short celebration launch event and invite you all to attend.</a:t>
            </a:r>
            <a:endParaRPr lang="en-GB" sz="1400">
              <a:effectLst/>
              <a:latin typeface="Times New Roman" panose="02020603050405020304" pitchFamily="18" charset="0"/>
              <a:ea typeface="Arial Unicode MS"/>
            </a:endParaRPr>
          </a:p>
          <a:p>
            <a:r>
              <a:rPr lang="en-GB" sz="1400">
                <a:effectLst/>
                <a:latin typeface="Arial" panose="020B0604020202020204" pitchFamily="34" charset="0"/>
                <a:ea typeface="Arial" panose="020B0604020202020204" pitchFamily="34" charset="0"/>
              </a:rPr>
              <a:t> </a:t>
            </a:r>
            <a:endParaRPr lang="en-GB" sz="1400">
              <a:effectLst/>
              <a:latin typeface="Times New Roman" panose="02020603050405020304" pitchFamily="18" charset="0"/>
              <a:ea typeface="Arial Unicode MS"/>
            </a:endParaRPr>
          </a:p>
          <a:p>
            <a:r>
              <a:rPr lang="en-GB" sz="1400">
                <a:effectLst/>
                <a:latin typeface="Arial" panose="020B0604020202020204" pitchFamily="34" charset="0"/>
                <a:ea typeface="Arial" panose="020B0604020202020204" pitchFamily="34" charset="0"/>
              </a:rPr>
              <a:t>Please come along and join the</a:t>
            </a:r>
            <a:r>
              <a:rPr lang="en-GB" sz="1400">
                <a:solidFill>
                  <a:srgbClr val="0095D7"/>
                </a:solidFill>
                <a:effectLst/>
                <a:latin typeface="Arial" panose="020B0604020202020204" pitchFamily="34" charset="0"/>
                <a:ea typeface="Arial" panose="020B0604020202020204" pitchFamily="34" charset="0"/>
              </a:rPr>
              <a:t> </a:t>
            </a:r>
            <a:r>
              <a:rPr lang="en-GB" sz="1400" u="sng">
                <a:solidFill>
                  <a:srgbClr val="0095D7"/>
                </a:solidFill>
                <a:effectLst/>
                <a:latin typeface="Arial" panose="020B0604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Probation Day 2022 launch event</a:t>
            </a:r>
            <a:r>
              <a:rPr lang="en-GB" sz="1400" u="sng">
                <a:solidFill>
                  <a:srgbClr val="0095D7"/>
                </a:solidFill>
                <a:effectLst/>
                <a:latin typeface="Arial" panose="020B0604020202020204" pitchFamily="34" charset="0"/>
                <a:ea typeface="Arial" panose="020B0604020202020204" pitchFamily="34" charset="0"/>
              </a:rPr>
              <a:t> on teams</a:t>
            </a:r>
            <a:r>
              <a:rPr lang="en-GB" sz="1400">
                <a:solidFill>
                  <a:srgbClr val="0095D7"/>
                </a:solidFill>
                <a:effectLst/>
                <a:latin typeface="Times New Roman" panose="02020603050405020304" pitchFamily="18" charset="0"/>
                <a:ea typeface="Arial Unicode MS"/>
              </a:rPr>
              <a:t> </a:t>
            </a:r>
            <a:r>
              <a:rPr lang="en-GB" sz="1400">
                <a:effectLst/>
                <a:latin typeface="Times New Roman" panose="02020603050405020304" pitchFamily="18" charset="0"/>
                <a:ea typeface="Arial Unicode MS"/>
              </a:rPr>
              <a:t>- </a:t>
            </a:r>
            <a:r>
              <a:rPr lang="en-GB" sz="1400">
                <a:effectLst/>
                <a:latin typeface="Arial" panose="020B0604020202020204" pitchFamily="34" charset="0"/>
                <a:ea typeface="Arial" panose="020B0604020202020204" pitchFamily="34" charset="0"/>
              </a:rPr>
              <a:t>we look forward to seeing you there.</a:t>
            </a:r>
            <a:endParaRPr lang="en-GB" sz="1400">
              <a:effectLst/>
              <a:latin typeface="Times New Roman" panose="02020603050405020304" pitchFamily="18" charset="0"/>
              <a:ea typeface="Arial Unicode MS"/>
            </a:endParaRPr>
          </a:p>
          <a:p>
            <a:r>
              <a:rPr lang="en-GB" sz="1400">
                <a:effectLst/>
                <a:latin typeface="Arial" panose="020B0604020202020204" pitchFamily="34" charset="0"/>
                <a:ea typeface="Arial" panose="020B0604020202020204" pitchFamily="34" charset="0"/>
              </a:rPr>
              <a:t> </a:t>
            </a:r>
            <a:endParaRPr lang="en-GB" sz="1400">
              <a:effectLst/>
              <a:latin typeface="Times New Roman" panose="02020603050405020304" pitchFamily="18" charset="0"/>
              <a:ea typeface="Arial Unicode MS"/>
            </a:endParaRPr>
          </a:p>
          <a:p>
            <a:r>
              <a:rPr lang="en-GB" sz="1400">
                <a:solidFill>
                  <a:srgbClr val="242424"/>
                </a:solidFill>
                <a:effectLst/>
                <a:latin typeface="Arial" panose="020B0604020202020204" pitchFamily="34" charset="0"/>
                <a:ea typeface="Arial Unicode MS"/>
              </a:rPr>
              <a:t>Speak to your local staff engagement officer for details of local events happening near you.</a:t>
            </a:r>
            <a:endParaRPr lang="en-GB" sz="1400">
              <a:effectLst/>
              <a:latin typeface="Times New Roman" panose="02020603050405020304" pitchFamily="18" charset="0"/>
              <a:ea typeface="Arial Unicode MS"/>
            </a:endParaRPr>
          </a:p>
        </p:txBody>
      </p:sp>
    </p:spTree>
    <p:extLst>
      <p:ext uri="{BB962C8B-B14F-4D97-AF65-F5344CB8AC3E}">
        <p14:creationId xmlns:p14="http://schemas.microsoft.com/office/powerpoint/2010/main" val="2174372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2" name="Google Shape;102;p18"/>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100" b="1">
                <a:solidFill>
                  <a:srgbClr val="5499DB"/>
                </a:solidFill>
              </a:rPr>
              <a:t>Local reminders</a:t>
            </a:r>
            <a:endParaRPr sz="2100" b="1">
              <a:solidFill>
                <a:srgbClr val="5499DB"/>
              </a:solidFill>
            </a:endParaRPr>
          </a:p>
        </p:txBody>
      </p:sp>
      <p:sp>
        <p:nvSpPr>
          <p:cNvPr id="8" name="Google Shape;101;p18">
            <a:extLst>
              <a:ext uri="{FF2B5EF4-FFF2-40B4-BE49-F238E27FC236}">
                <a16:creationId xmlns:a16="http://schemas.microsoft.com/office/drawing/2014/main" id="{EA3D8CAB-84D5-4FA5-ADC7-2F5BB728A886}"/>
              </a:ext>
            </a:extLst>
          </p:cNvPr>
          <p:cNvSpPr txBox="1">
            <a:spLocks/>
          </p:cNvSpPr>
          <p:nvPr/>
        </p:nvSpPr>
        <p:spPr>
          <a:xfrm>
            <a:off x="311700" y="654496"/>
            <a:ext cx="8520599" cy="3843309"/>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pPr marL="0" indent="0">
              <a:lnSpc>
                <a:spcPct val="120000"/>
              </a:lnSpc>
              <a:spcBef>
                <a:spcPts val="1200"/>
              </a:spcBef>
              <a:buFont typeface="Arial"/>
              <a:buNone/>
            </a:pPr>
            <a:r>
              <a:rPr lang="en-GB">
                <a:solidFill>
                  <a:schemeClr val="tx1"/>
                </a:solidFill>
              </a:rPr>
              <a:t>Please enter your local reminders here.</a:t>
            </a:r>
          </a:p>
          <a:p>
            <a:pPr marL="0" indent="0">
              <a:lnSpc>
                <a:spcPct val="120000"/>
              </a:lnSpc>
              <a:spcBef>
                <a:spcPts val="1200"/>
              </a:spcBef>
              <a:buFont typeface="Arial"/>
              <a:buNone/>
            </a:pPr>
            <a:r>
              <a:rPr lang="en-GB">
                <a:solidFill>
                  <a:schemeClr val="tx1"/>
                </a:solidFill>
              </a:rPr>
              <a:t>Please delete this slide if you do not use it.</a:t>
            </a:r>
          </a:p>
        </p:txBody>
      </p:sp>
    </p:spTree>
    <p:extLst>
      <p:ext uri="{BB962C8B-B14F-4D97-AF65-F5344CB8AC3E}">
        <p14:creationId xmlns:p14="http://schemas.microsoft.com/office/powerpoint/2010/main" val="1573346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A1FF-8F5C-435E-BA73-011F6452608E}"/>
              </a:ext>
            </a:extLst>
          </p:cNvPr>
          <p:cNvSpPr>
            <a:spLocks noGrp="1"/>
          </p:cNvSpPr>
          <p:nvPr>
            <p:ph type="title"/>
          </p:nvPr>
        </p:nvSpPr>
        <p:spPr>
          <a:xfrm>
            <a:off x="331969" y="118884"/>
            <a:ext cx="8480063" cy="994172"/>
          </a:xfrm>
        </p:spPr>
        <p:txBody>
          <a:bodyPr>
            <a:normAutofit/>
          </a:bodyPr>
          <a:lstStyle/>
          <a:p>
            <a:r>
              <a:rPr lang="en-GB" sz="2700">
                <a:solidFill>
                  <a:srgbClr val="002554"/>
                </a:solidFill>
              </a:rPr>
              <a:t>Professional registration</a:t>
            </a:r>
            <a:br>
              <a:rPr lang="en-GB" sz="2700" b="0">
                <a:solidFill>
                  <a:srgbClr val="002554"/>
                </a:solidFill>
              </a:rPr>
            </a:br>
            <a:r>
              <a:rPr lang="en-GB" sz="2025" b="0">
                <a:solidFill>
                  <a:srgbClr val="002554"/>
                </a:solidFill>
              </a:rPr>
              <a:t>Recognising the skills and experience of Probation practitioners</a:t>
            </a:r>
          </a:p>
        </p:txBody>
      </p:sp>
      <p:sp>
        <p:nvSpPr>
          <p:cNvPr id="7" name="Rectangle 6">
            <a:extLst>
              <a:ext uri="{FF2B5EF4-FFF2-40B4-BE49-F238E27FC236}">
                <a16:creationId xmlns:a16="http://schemas.microsoft.com/office/drawing/2014/main" id="{F4303657-3ECD-43CA-9670-5024E3A60232}"/>
              </a:ext>
            </a:extLst>
          </p:cNvPr>
          <p:cNvSpPr/>
          <p:nvPr/>
        </p:nvSpPr>
        <p:spPr>
          <a:xfrm>
            <a:off x="261258" y="920551"/>
            <a:ext cx="6174013" cy="550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r>
              <a:rPr lang="en-GB" sz="1800" b="1" kern="1200">
                <a:solidFill>
                  <a:srgbClr val="002554"/>
                </a:solidFill>
                <a:latin typeface="Arial"/>
              </a:rPr>
              <a:t>Get involved in the conversation</a:t>
            </a:r>
            <a:endParaRPr lang="en-GB" sz="1500" b="1" kern="1200">
              <a:solidFill>
                <a:srgbClr val="002554"/>
              </a:solidFill>
              <a:latin typeface="Arial"/>
            </a:endParaRPr>
          </a:p>
        </p:txBody>
      </p:sp>
      <p:sp>
        <p:nvSpPr>
          <p:cNvPr id="4" name="TextBox 3">
            <a:extLst>
              <a:ext uri="{FF2B5EF4-FFF2-40B4-BE49-F238E27FC236}">
                <a16:creationId xmlns:a16="http://schemas.microsoft.com/office/drawing/2014/main" id="{3CF3A649-81F1-42A3-AC54-614AA1C8AF6C}"/>
              </a:ext>
            </a:extLst>
          </p:cNvPr>
          <p:cNvSpPr txBox="1"/>
          <p:nvPr/>
        </p:nvSpPr>
        <p:spPr>
          <a:xfrm>
            <a:off x="290794" y="1435609"/>
            <a:ext cx="6322422" cy="1457322"/>
          </a:xfrm>
          <a:prstGeom prst="rect">
            <a:avLst/>
          </a:prstGeom>
          <a:noFill/>
        </p:spPr>
        <p:txBody>
          <a:bodyPr wrap="square" rtlCol="0">
            <a:spAutoFit/>
          </a:bodyPr>
          <a:lstStyle/>
          <a:p>
            <a:pPr defTabSz="685800">
              <a:lnSpc>
                <a:spcPct val="105000"/>
              </a:lnSpc>
              <a:spcAft>
                <a:spcPts val="600"/>
              </a:spcAft>
              <a:buClrTx/>
            </a:pPr>
            <a:r>
              <a:rPr lang="en-GB" sz="1350" kern="1200">
                <a:solidFill>
                  <a:prstClr val="black"/>
                </a:solidFill>
                <a:ea typeface="Calibri" panose="020F0502020204030204" pitchFamily="34" charset="0"/>
                <a:cs typeface="+mn-cs"/>
              </a:rPr>
              <a:t>We’re holding several webinars and inviting employees from across the business to join us. We want to hear from you to get your views on our current proposals on the internal professional register and professional standards as well as help shape the policy framework as it progresses.</a:t>
            </a:r>
            <a:endParaRPr lang="en-GB" sz="1350" b="1" kern="1200">
              <a:solidFill>
                <a:prstClr val="black"/>
              </a:solidFill>
              <a:ea typeface="+mn-ea"/>
              <a:cs typeface="+mn-cs"/>
            </a:endParaRPr>
          </a:p>
          <a:p>
            <a:pPr defTabSz="685800">
              <a:buClrTx/>
            </a:pPr>
            <a:r>
              <a:rPr lang="en-GB" sz="1350" b="1" kern="1200">
                <a:solidFill>
                  <a:prstClr val="black"/>
                </a:solidFill>
                <a:ea typeface="+mn-ea"/>
                <a:cs typeface="+mn-cs"/>
              </a:rPr>
              <a:t>Click on a date below to register your interest and you will be sent an email invite. Accept the invite and it will be added to your Outlook calendar</a:t>
            </a:r>
          </a:p>
        </p:txBody>
      </p:sp>
      <p:sp>
        <p:nvSpPr>
          <p:cNvPr id="3" name="Content Placeholder 2">
            <a:extLst>
              <a:ext uri="{FF2B5EF4-FFF2-40B4-BE49-F238E27FC236}">
                <a16:creationId xmlns:a16="http://schemas.microsoft.com/office/drawing/2014/main" id="{8299483F-0CF3-469B-83E6-DDF16C0C339E}"/>
              </a:ext>
            </a:extLst>
          </p:cNvPr>
          <p:cNvSpPr>
            <a:spLocks noGrp="1"/>
          </p:cNvSpPr>
          <p:nvPr>
            <p:ph sz="half" idx="1"/>
          </p:nvPr>
        </p:nvSpPr>
        <p:spPr>
          <a:xfrm>
            <a:off x="378782" y="2974388"/>
            <a:ext cx="2822977" cy="1525830"/>
          </a:xfrm>
        </p:spPr>
        <p:txBody>
          <a:bodyPr>
            <a:noAutofit/>
          </a:bodyPr>
          <a:lstStyle/>
          <a:p>
            <a:pPr lvl="0"/>
            <a:r>
              <a:rPr lang="en-GB" sz="1200">
                <a:latin typeface="+mj-lt"/>
                <a:ea typeface="Times New Roman" panose="02020603050405020304" pitchFamily="18" charset="0"/>
                <a:hlinkClick r:id="rId3"/>
              </a:rPr>
              <a:t>Wednesday 17 August, 11am to 11.30am</a:t>
            </a:r>
            <a:endParaRPr lang="en-GB" sz="1200">
              <a:latin typeface="+mj-lt"/>
              <a:ea typeface="Calibri" panose="020F0502020204030204" pitchFamily="34" charset="0"/>
            </a:endParaRPr>
          </a:p>
          <a:p>
            <a:pPr lvl="0"/>
            <a:r>
              <a:rPr lang="en-GB" sz="1200">
                <a:latin typeface="+mj-lt"/>
                <a:ea typeface="Times New Roman" panose="02020603050405020304" pitchFamily="18" charset="0"/>
                <a:hlinkClick r:id="rId4"/>
              </a:rPr>
              <a:t>Friday 19 August, 11.30am to midday </a:t>
            </a:r>
            <a:endParaRPr lang="en-GB" sz="1200">
              <a:latin typeface="+mj-lt"/>
              <a:ea typeface="Calibri" panose="020F0502020204030204" pitchFamily="34" charset="0"/>
            </a:endParaRPr>
          </a:p>
          <a:p>
            <a:pPr lvl="0"/>
            <a:r>
              <a:rPr lang="en-GB" sz="1200">
                <a:latin typeface="+mj-lt"/>
                <a:ea typeface="Times New Roman" panose="02020603050405020304" pitchFamily="18" charset="0"/>
                <a:hlinkClick r:id="rId5"/>
              </a:rPr>
              <a:t>Tuesday 23 August, 11.00am to 11.30am</a:t>
            </a:r>
            <a:endParaRPr lang="en-GB" sz="1200">
              <a:latin typeface="+mj-lt"/>
              <a:ea typeface="Calibri" panose="020F0502020204030204" pitchFamily="34" charset="0"/>
            </a:endParaRPr>
          </a:p>
          <a:p>
            <a:pPr lvl="0"/>
            <a:r>
              <a:rPr lang="en-GB" sz="1200">
                <a:latin typeface="+mj-lt"/>
                <a:ea typeface="Times New Roman" panose="02020603050405020304" pitchFamily="18" charset="0"/>
                <a:hlinkClick r:id="rId6"/>
              </a:rPr>
              <a:t>Thursday 25 August, 3pm to 3.30pm</a:t>
            </a:r>
            <a:endParaRPr lang="en-GB" sz="1200">
              <a:latin typeface="+mj-lt"/>
              <a:ea typeface="Calibri" panose="020F0502020204030204" pitchFamily="34" charset="0"/>
            </a:endParaRPr>
          </a:p>
          <a:p>
            <a:pPr lvl="0"/>
            <a:r>
              <a:rPr lang="en-GB" sz="1200">
                <a:latin typeface="+mj-lt"/>
                <a:ea typeface="Times New Roman" panose="02020603050405020304" pitchFamily="18" charset="0"/>
                <a:hlinkClick r:id="rId7"/>
              </a:rPr>
              <a:t>Wednesday 31 August, 10am to 10.30am</a:t>
            </a:r>
            <a:endParaRPr lang="en-GB" sz="1200">
              <a:latin typeface="+mj-lt"/>
              <a:ea typeface="Calibri" panose="020F0502020204030204" pitchFamily="34" charset="0"/>
            </a:endParaRPr>
          </a:p>
          <a:p>
            <a:r>
              <a:rPr lang="en-GB" sz="1200">
                <a:latin typeface="+mj-lt"/>
                <a:ea typeface="Times New Roman" panose="02020603050405020304" pitchFamily="18" charset="0"/>
                <a:hlinkClick r:id="rId8"/>
              </a:rPr>
              <a:t>Friday 2 September, 11.30am to midday</a:t>
            </a:r>
            <a:endParaRPr lang="en-GB" sz="1200">
              <a:latin typeface="+mj-lt"/>
              <a:ea typeface="Calibri" panose="020F0502020204030204" pitchFamily="34" charset="0"/>
            </a:endParaRPr>
          </a:p>
          <a:p>
            <a:endParaRPr lang="en-GB" sz="1200">
              <a:latin typeface="+mj-lt"/>
            </a:endParaRPr>
          </a:p>
        </p:txBody>
      </p:sp>
      <p:sp>
        <p:nvSpPr>
          <p:cNvPr id="6" name="Content Placeholder 2">
            <a:extLst>
              <a:ext uri="{FF2B5EF4-FFF2-40B4-BE49-F238E27FC236}">
                <a16:creationId xmlns:a16="http://schemas.microsoft.com/office/drawing/2014/main" id="{BD48C59C-FCF9-47D8-92AF-50A3D0FF5FEE}"/>
              </a:ext>
            </a:extLst>
          </p:cNvPr>
          <p:cNvSpPr txBox="1">
            <a:spLocks/>
          </p:cNvSpPr>
          <p:nvPr/>
        </p:nvSpPr>
        <p:spPr>
          <a:xfrm>
            <a:off x="3348263" y="2974388"/>
            <a:ext cx="3087006" cy="152583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252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1008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Aft>
                <a:spcPts val="450"/>
              </a:spcAft>
              <a:buClrTx/>
            </a:pPr>
            <a:r>
              <a:rPr lang="en-GB" sz="1200">
                <a:solidFill>
                  <a:prstClr val="black"/>
                </a:solidFill>
                <a:latin typeface="Arial"/>
                <a:ea typeface="Times New Roman" panose="02020603050405020304" pitchFamily="18" charset="0"/>
                <a:hlinkClick r:id="rId9"/>
              </a:rPr>
              <a:t>Tuesday 6 September, 11.00am to 11.30am</a:t>
            </a:r>
            <a:endParaRPr lang="en-GB" sz="1200">
              <a:solidFill>
                <a:prstClr val="black"/>
              </a:solidFill>
              <a:latin typeface="Arial"/>
              <a:ea typeface="Calibri" panose="020F0502020204030204" pitchFamily="34" charset="0"/>
            </a:endParaRPr>
          </a:p>
          <a:p>
            <a:pPr defTabSz="685800">
              <a:spcAft>
                <a:spcPts val="450"/>
              </a:spcAft>
              <a:buClrTx/>
            </a:pPr>
            <a:r>
              <a:rPr lang="en-GB" sz="1200">
                <a:solidFill>
                  <a:prstClr val="black"/>
                </a:solidFill>
                <a:latin typeface="Arial"/>
                <a:ea typeface="Times New Roman" panose="02020603050405020304" pitchFamily="18" charset="0"/>
                <a:hlinkClick r:id="rId10"/>
              </a:rPr>
              <a:t>Thursday 8 September, 3pm to 3.30pm</a:t>
            </a:r>
            <a:endParaRPr lang="en-GB" sz="1200">
              <a:solidFill>
                <a:prstClr val="black"/>
              </a:solidFill>
              <a:latin typeface="Arial"/>
              <a:ea typeface="Calibri" panose="020F0502020204030204" pitchFamily="34" charset="0"/>
            </a:endParaRPr>
          </a:p>
          <a:p>
            <a:pPr defTabSz="685800">
              <a:spcAft>
                <a:spcPts val="450"/>
              </a:spcAft>
              <a:buClrTx/>
            </a:pPr>
            <a:r>
              <a:rPr lang="en-GB" sz="1200">
                <a:solidFill>
                  <a:prstClr val="black"/>
                </a:solidFill>
                <a:latin typeface="Arial"/>
                <a:ea typeface="Times New Roman" panose="02020603050405020304" pitchFamily="18" charset="0"/>
                <a:hlinkClick r:id="rId11"/>
              </a:rPr>
              <a:t>Monday 12 September, 4pm to 4.30pm</a:t>
            </a:r>
            <a:endParaRPr lang="en-GB" sz="1200">
              <a:solidFill>
                <a:prstClr val="black"/>
              </a:solidFill>
              <a:latin typeface="Arial"/>
              <a:ea typeface="Calibri" panose="020F0502020204030204" pitchFamily="34" charset="0"/>
            </a:endParaRPr>
          </a:p>
          <a:p>
            <a:pPr defTabSz="685800">
              <a:spcAft>
                <a:spcPts val="450"/>
              </a:spcAft>
              <a:buClrTx/>
            </a:pPr>
            <a:r>
              <a:rPr lang="en-GB" sz="1200">
                <a:solidFill>
                  <a:prstClr val="black"/>
                </a:solidFill>
                <a:latin typeface="Arial"/>
                <a:ea typeface="Times New Roman" panose="02020603050405020304" pitchFamily="18" charset="0"/>
                <a:hlinkClick r:id="rId12"/>
              </a:rPr>
              <a:t>Wednesday 14 September, 10am to 10.30am</a:t>
            </a:r>
            <a:endParaRPr lang="en-GB" sz="1200">
              <a:solidFill>
                <a:prstClr val="black"/>
              </a:solidFill>
              <a:latin typeface="Arial"/>
              <a:ea typeface="Calibri" panose="020F0502020204030204" pitchFamily="34" charset="0"/>
            </a:endParaRPr>
          </a:p>
          <a:p>
            <a:pPr defTabSz="685800">
              <a:spcAft>
                <a:spcPts val="450"/>
              </a:spcAft>
              <a:buClrTx/>
            </a:pPr>
            <a:r>
              <a:rPr lang="en-GB" sz="1200">
                <a:solidFill>
                  <a:prstClr val="black"/>
                </a:solidFill>
                <a:latin typeface="Arial"/>
                <a:ea typeface="Times New Roman" panose="02020603050405020304" pitchFamily="18" charset="0"/>
                <a:hlinkClick r:id="rId13"/>
              </a:rPr>
              <a:t>Friday 16 September, 11.30am to midday</a:t>
            </a:r>
            <a:endParaRPr lang="en-GB" sz="1200">
              <a:solidFill>
                <a:prstClr val="black"/>
              </a:solidFill>
              <a:latin typeface="Arial"/>
              <a:ea typeface="Calibri" panose="020F0502020204030204" pitchFamily="34" charset="0"/>
            </a:endParaRPr>
          </a:p>
          <a:p>
            <a:pPr defTabSz="685800">
              <a:spcAft>
                <a:spcPts val="450"/>
              </a:spcAft>
              <a:buClrTx/>
            </a:pPr>
            <a:endParaRPr lang="en-GB" sz="1200">
              <a:solidFill>
                <a:prstClr val="black"/>
              </a:solidFill>
              <a:latin typeface="Arial"/>
            </a:endParaRPr>
          </a:p>
        </p:txBody>
      </p:sp>
      <p:sp>
        <p:nvSpPr>
          <p:cNvPr id="11" name="Google Shape;83;p16">
            <a:extLst>
              <a:ext uri="{FF2B5EF4-FFF2-40B4-BE49-F238E27FC236}">
                <a16:creationId xmlns:a16="http://schemas.microsoft.com/office/drawing/2014/main" id="{C65F1A6A-41B9-433B-B2B2-85D4B68BC544}"/>
              </a:ext>
            </a:extLst>
          </p:cNvPr>
          <p:cNvSpPr/>
          <p:nvPr/>
        </p:nvSpPr>
        <p:spPr>
          <a:xfrm>
            <a:off x="6728280" y="1113056"/>
            <a:ext cx="2300700" cy="1685638"/>
          </a:xfrm>
          <a:prstGeom prst="roundRect">
            <a:avLst>
              <a:gd name="adj" fmla="val 7239"/>
            </a:avLst>
          </a:prstGeom>
          <a:noFill/>
          <a:ln w="76200" cap="flat" cmpd="sng">
            <a:solidFill>
              <a:srgbClr val="002554"/>
            </a:solidFill>
            <a:prstDash val="solid"/>
            <a:round/>
            <a:headEnd type="none" w="sm" len="sm"/>
            <a:tailEnd type="none" w="sm" len="sm"/>
          </a:ln>
        </p:spPr>
        <p:txBody>
          <a:bodyPr spcFirstLastPara="1" wrap="square" lIns="91425" tIns="91425" rIns="91425" bIns="91425" anchor="t" anchorCtr="0">
            <a:noAutofit/>
          </a:bodyPr>
          <a:lstStyle/>
          <a:p>
            <a:pPr defTabSz="685800">
              <a:buClrTx/>
            </a:pPr>
            <a:r>
              <a:rPr lang="en-GB" sz="1200" b="1" kern="1200">
                <a:solidFill>
                  <a:schemeClr val="tx1"/>
                </a:solidFill>
                <a:latin typeface="Arial"/>
              </a:rPr>
              <a:t>Get in touch</a:t>
            </a:r>
          </a:p>
          <a:p>
            <a:pPr defTabSz="685800">
              <a:buClrTx/>
            </a:pPr>
            <a:endParaRPr lang="en-GB" sz="1200" b="1" kern="1200">
              <a:solidFill>
                <a:schemeClr val="tx1"/>
              </a:solidFill>
              <a:latin typeface="Arial"/>
            </a:endParaRPr>
          </a:p>
          <a:p>
            <a:pPr defTabSz="685800">
              <a:buClrTx/>
            </a:pPr>
            <a:r>
              <a:rPr lang="en-GB" sz="1200" kern="1200">
                <a:solidFill>
                  <a:schemeClr val="tx1"/>
                </a:solidFill>
                <a:latin typeface="Arial"/>
              </a:rPr>
              <a:t>If you would like more information about this topic please contact </a:t>
            </a:r>
            <a:r>
              <a:rPr lang="en-GB" sz="1200" kern="1200">
                <a:solidFill>
                  <a:srgbClr val="0070C0"/>
                </a:solidFill>
                <a:latin typeface="Arial"/>
                <a:hlinkClick r:id="rId14">
                  <a:extLst>
                    <a:ext uri="{A12FA001-AC4F-418D-AE19-62706E023703}">
                      <ahyp:hlinkClr xmlns:ahyp="http://schemas.microsoft.com/office/drawing/2018/hyperlinkcolor" val="tx"/>
                    </a:ext>
                  </a:extLst>
                </a:hlinkClick>
              </a:rPr>
              <a:t>ProfessionalAgendaFeedback@justice.gov.uk</a:t>
            </a:r>
            <a:endParaRPr lang="en-GB" sz="1200" kern="1200">
              <a:solidFill>
                <a:srgbClr val="0070C0"/>
              </a:solidFill>
              <a:latin typeface="Arial"/>
            </a:endParaRPr>
          </a:p>
          <a:p>
            <a:pPr marL="0" lvl="0" indent="0" algn="l" rtl="0">
              <a:spcBef>
                <a:spcPts val="1200"/>
              </a:spcBef>
              <a:spcAft>
                <a:spcPts val="0"/>
              </a:spcAft>
              <a:buNone/>
            </a:pPr>
            <a:endParaRPr>
              <a:solidFill>
                <a:schemeClr val="tx1"/>
              </a:solidFill>
            </a:endParaRPr>
          </a:p>
        </p:txBody>
      </p:sp>
      <p:cxnSp>
        <p:nvCxnSpPr>
          <p:cNvPr id="12" name="Google Shape;82;p16">
            <a:extLst>
              <a:ext uri="{FF2B5EF4-FFF2-40B4-BE49-F238E27FC236}">
                <a16:creationId xmlns:a16="http://schemas.microsoft.com/office/drawing/2014/main" id="{17F45567-D595-4992-BDD2-27720EF644CA}"/>
              </a:ext>
              <a:ext uri="{C183D7F6-B498-43B3-948B-1728B52AA6E4}">
                <adec:decorative xmlns:adec="http://schemas.microsoft.com/office/drawing/2017/decorative" val="1"/>
              </a:ext>
            </a:extLst>
          </p:cNvPr>
          <p:cNvCxnSpPr>
            <a:cxnSpLocks/>
          </p:cNvCxnSpPr>
          <p:nvPr/>
        </p:nvCxnSpPr>
        <p:spPr>
          <a:xfrm>
            <a:off x="6581775" y="1113056"/>
            <a:ext cx="0" cy="3468619"/>
          </a:xfrm>
          <a:prstGeom prst="straightConnector1">
            <a:avLst/>
          </a:prstGeom>
          <a:noFill/>
          <a:ln w="9525" cap="flat" cmpd="sng">
            <a:solidFill>
              <a:srgbClr val="73428E"/>
            </a:solidFill>
            <a:prstDash val="solid"/>
            <a:round/>
            <a:headEnd type="none" w="med" len="med"/>
            <a:tailEnd type="none" w="med" len="med"/>
          </a:ln>
        </p:spPr>
      </p:cxnSp>
    </p:spTree>
    <p:extLst>
      <p:ext uri="{BB962C8B-B14F-4D97-AF65-F5344CB8AC3E}">
        <p14:creationId xmlns:p14="http://schemas.microsoft.com/office/powerpoint/2010/main" val="3161116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CB175-3DB7-417B-A702-278E8D257553}"/>
              </a:ext>
            </a:extLst>
          </p:cNvPr>
          <p:cNvSpPr>
            <a:spLocks noGrp="1"/>
          </p:cNvSpPr>
          <p:nvPr>
            <p:ph type="title" idx="4294967295"/>
          </p:nvPr>
        </p:nvSpPr>
        <p:spPr>
          <a:xfrm>
            <a:off x="269222" y="0"/>
            <a:ext cx="8480063" cy="518647"/>
          </a:xfrm>
        </p:spPr>
        <p:txBody>
          <a:bodyPr>
            <a:normAutofit/>
          </a:bodyPr>
          <a:lstStyle/>
          <a:p>
            <a:r>
              <a:rPr lang="en-GB" sz="2700">
                <a:solidFill>
                  <a:srgbClr val="002554"/>
                </a:solidFill>
              </a:rPr>
              <a:t>Upcoming learning</a:t>
            </a:r>
          </a:p>
        </p:txBody>
      </p:sp>
      <p:sp>
        <p:nvSpPr>
          <p:cNvPr id="6" name="Content Placeholder 5">
            <a:extLst>
              <a:ext uri="{FF2B5EF4-FFF2-40B4-BE49-F238E27FC236}">
                <a16:creationId xmlns:a16="http://schemas.microsoft.com/office/drawing/2014/main" id="{A37795B5-31B6-47DE-B5B8-FF81F1FD9C94}"/>
              </a:ext>
            </a:extLst>
          </p:cNvPr>
          <p:cNvSpPr>
            <a:spLocks noGrp="1"/>
          </p:cNvSpPr>
          <p:nvPr>
            <p:ph sz="half" idx="4294967295"/>
          </p:nvPr>
        </p:nvSpPr>
        <p:spPr>
          <a:xfrm>
            <a:off x="269222" y="534184"/>
            <a:ext cx="5871518" cy="1893489"/>
          </a:xfrm>
        </p:spPr>
        <p:txBody>
          <a:bodyPr>
            <a:noAutofit/>
          </a:bodyPr>
          <a:lstStyle/>
          <a:p>
            <a:r>
              <a:rPr lang="en-GB" sz="1200" b="1">
                <a:solidFill>
                  <a:srgbClr val="000000"/>
                </a:solidFill>
                <a:ea typeface="Calibri" panose="020F0502020204030204" pitchFamily="34" charset="0"/>
              </a:rPr>
              <a:t>Domestic Abuse</a:t>
            </a:r>
            <a:endParaRPr lang="en-GB" sz="1200">
              <a:solidFill>
                <a:srgbClr val="000000"/>
              </a:solidFill>
              <a:ea typeface="Calibri" panose="020F0502020204030204" pitchFamily="34" charset="0"/>
            </a:endParaRPr>
          </a:p>
          <a:p>
            <a:r>
              <a:rPr lang="en-GB" sz="1200">
                <a:solidFill>
                  <a:srgbClr val="000000"/>
                </a:solidFill>
                <a:ea typeface="Calibri" panose="020F0502020204030204" pitchFamily="34" charset="0"/>
              </a:rPr>
              <a:t>This session explores professional practice through a range of case studies. Developing skills in professional curiosity and promoting effective multi-agency working, this session aims to promote the identification and management of emerging domestic abuse risk as well as considering the intervention framework for perpetrators. This course will also highlight the principles of effective victim safety planning and is underpinned by the Domestic Abuse Policy Framework.</a:t>
            </a:r>
          </a:p>
          <a:p>
            <a:r>
              <a:rPr lang="en-GB" sz="1200" b="1">
                <a:solidFill>
                  <a:srgbClr val="000000"/>
                </a:solidFill>
                <a:ea typeface="Calibri" panose="020F0502020204030204" pitchFamily="34" charset="0"/>
              </a:rPr>
              <a:t>When:  Virtual face to face learning session Monday 19 September</a:t>
            </a:r>
          </a:p>
          <a:p>
            <a:r>
              <a:rPr lang="en-GB" sz="1200">
                <a:solidFill>
                  <a:srgbClr val="000000"/>
                </a:solidFill>
                <a:ea typeface="Calibri" panose="020F0502020204030204" pitchFamily="34" charset="0"/>
              </a:rPr>
              <a:t>Prior to attending you must complete </a:t>
            </a:r>
            <a:r>
              <a:rPr lang="en-GB" sz="1200" u="sng">
                <a:solidFill>
                  <a:srgbClr val="000000"/>
                </a:solidFill>
                <a:ea typeface="Calibri" panose="020F0502020204030204" pitchFamily="34" charset="0"/>
                <a:hlinkClick r:id="rId3"/>
              </a:rPr>
              <a:t>Course: NPS - Domestic Abuse Awareness eLearning* (mydevelopment.org.uk)</a:t>
            </a:r>
            <a:endParaRPr lang="en-GB" sz="1200">
              <a:solidFill>
                <a:srgbClr val="000000"/>
              </a:solidFill>
              <a:ea typeface="Calibri" panose="020F0502020204030204" pitchFamily="34" charset="0"/>
            </a:endParaRPr>
          </a:p>
          <a:p>
            <a:endParaRPr lang="en-GB" sz="900">
              <a:solidFill>
                <a:srgbClr val="000000"/>
              </a:solidFill>
              <a:ea typeface="Calibri" panose="020F0502020204030204" pitchFamily="34" charset="0"/>
            </a:endParaRPr>
          </a:p>
          <a:p>
            <a:endParaRPr lang="en-GB" sz="900"/>
          </a:p>
        </p:txBody>
      </p:sp>
      <p:sp>
        <p:nvSpPr>
          <p:cNvPr id="9" name="Google Shape;83;p16">
            <a:extLst>
              <a:ext uri="{FF2B5EF4-FFF2-40B4-BE49-F238E27FC236}">
                <a16:creationId xmlns:a16="http://schemas.microsoft.com/office/drawing/2014/main" id="{85E0CBBF-7F0D-44EF-9313-0701D1026243}"/>
              </a:ext>
            </a:extLst>
          </p:cNvPr>
          <p:cNvSpPr/>
          <p:nvPr/>
        </p:nvSpPr>
        <p:spPr>
          <a:xfrm>
            <a:off x="6216242" y="675702"/>
            <a:ext cx="2755726" cy="1465949"/>
          </a:xfrm>
          <a:prstGeom prst="roundRect">
            <a:avLst>
              <a:gd name="adj" fmla="val 7239"/>
            </a:avLst>
          </a:prstGeom>
          <a:noFill/>
          <a:ln w="76200" cap="flat" cmpd="sng">
            <a:solidFill>
              <a:srgbClr val="002554"/>
            </a:solidFill>
            <a:prstDash val="solid"/>
            <a:round/>
            <a:headEnd type="none" w="sm" len="sm"/>
            <a:tailEnd type="none" w="sm" len="sm"/>
          </a:ln>
        </p:spPr>
        <p:txBody>
          <a:bodyPr spcFirstLastPara="1" wrap="square" lIns="91425" tIns="91425" rIns="91425" bIns="91425" anchor="t" anchorCtr="0">
            <a:noAutofit/>
          </a:bodyPr>
          <a:lstStyle/>
          <a:p>
            <a:pPr defTabSz="685800">
              <a:buClrTx/>
            </a:pPr>
            <a:r>
              <a:rPr lang="en-GB" sz="1200" b="1" kern="1200">
                <a:solidFill>
                  <a:schemeClr val="tx1"/>
                </a:solidFill>
                <a:latin typeface="Arial" panose="020B0604020202020204" pitchFamily="34" charset="0"/>
                <a:ea typeface="Calibri" panose="020F0502020204030204" pitchFamily="34" charset="0"/>
                <a:cs typeface="Arial" panose="020B0604020202020204" pitchFamily="34" charset="0"/>
              </a:rPr>
              <a:t>Title:</a:t>
            </a:r>
            <a:r>
              <a:rPr lang="en-GB" sz="1200" kern="1200">
                <a:solidFill>
                  <a:schemeClr val="tx1"/>
                </a:solidFill>
                <a:latin typeface="Arial" panose="020B0604020202020204" pitchFamily="34" charset="0"/>
                <a:ea typeface="Calibri" panose="020F0502020204030204" pitchFamily="34" charset="0"/>
                <a:cs typeface="Arial" panose="020B0604020202020204" pitchFamily="34" charset="0"/>
              </a:rPr>
              <a:t>  Domestic Abuse (New)</a:t>
            </a:r>
          </a:p>
          <a:p>
            <a:pPr defTabSz="685800">
              <a:buClrTx/>
            </a:pPr>
            <a:r>
              <a:rPr lang="en-GB" sz="1200" b="1" kern="1200">
                <a:solidFill>
                  <a:schemeClr val="tx1"/>
                </a:solidFill>
                <a:latin typeface="Arial" panose="020B0604020202020204" pitchFamily="34" charset="0"/>
                <a:ea typeface="Calibri" panose="020F0502020204030204" pitchFamily="34" charset="0"/>
                <a:cs typeface="Arial" panose="020B0604020202020204" pitchFamily="34" charset="0"/>
              </a:rPr>
              <a:t>Audience:</a:t>
            </a:r>
            <a:r>
              <a:rPr lang="en-GB" sz="1200" kern="1200">
                <a:solidFill>
                  <a:schemeClr val="tx1"/>
                </a:solidFill>
                <a:latin typeface="Arial" panose="020B0604020202020204" pitchFamily="34" charset="0"/>
                <a:ea typeface="Calibri" panose="020F0502020204030204" pitchFamily="34" charset="0"/>
                <a:cs typeface="Arial" panose="020B0604020202020204" pitchFamily="34" charset="0"/>
              </a:rPr>
              <a:t>  All Probation Practitioners</a:t>
            </a:r>
          </a:p>
          <a:p>
            <a:pPr defTabSz="685800">
              <a:buClrTx/>
            </a:pPr>
            <a:r>
              <a:rPr lang="en-GB" sz="1200" b="1" kern="1200">
                <a:solidFill>
                  <a:schemeClr val="tx1"/>
                </a:solidFill>
                <a:latin typeface="Arial" panose="020B0604020202020204" pitchFamily="34" charset="0"/>
                <a:ea typeface="Calibri" panose="020F0502020204030204" pitchFamily="34" charset="0"/>
                <a:cs typeface="Arial" panose="020B0604020202020204" pitchFamily="34" charset="0"/>
              </a:rPr>
              <a:t>Type:</a:t>
            </a:r>
            <a:r>
              <a:rPr lang="en-GB" sz="1200" kern="1200">
                <a:solidFill>
                  <a:schemeClr val="tx1"/>
                </a:solidFill>
                <a:latin typeface="Arial" panose="020B0604020202020204" pitchFamily="34" charset="0"/>
                <a:ea typeface="Calibri" panose="020F0502020204030204" pitchFamily="34" charset="0"/>
                <a:cs typeface="Arial" panose="020B0604020202020204" pitchFamily="34" charset="0"/>
              </a:rPr>
              <a:t>  Required</a:t>
            </a:r>
          </a:p>
          <a:p>
            <a:pPr defTabSz="685800">
              <a:buClrTx/>
            </a:pPr>
            <a:r>
              <a:rPr lang="en-GB" sz="1200" b="1" kern="1200">
                <a:solidFill>
                  <a:schemeClr val="tx1"/>
                </a:solidFill>
                <a:latin typeface="Arial" panose="020B0604020202020204" pitchFamily="34" charset="0"/>
                <a:ea typeface="Calibri" panose="020F0502020204030204" pitchFamily="34" charset="0"/>
                <a:cs typeface="Arial" panose="020B0604020202020204" pitchFamily="34" charset="0"/>
              </a:rPr>
              <a:t>Format:</a:t>
            </a:r>
            <a:r>
              <a:rPr lang="en-GB" sz="1200" kern="1200">
                <a:solidFill>
                  <a:schemeClr val="tx1"/>
                </a:solidFill>
                <a:latin typeface="Arial" panose="020B0604020202020204" pitchFamily="34" charset="0"/>
                <a:ea typeface="Calibri" panose="020F0502020204030204" pitchFamily="34" charset="0"/>
                <a:cs typeface="Arial" panose="020B0604020202020204" pitchFamily="34" charset="0"/>
              </a:rPr>
              <a:t>  Virtual face to face (6 hours)</a:t>
            </a:r>
          </a:p>
          <a:p>
            <a:pPr defTabSz="685800">
              <a:buClrTx/>
            </a:pPr>
            <a:r>
              <a:rPr lang="en-GB" sz="1200" b="1" kern="1200">
                <a:solidFill>
                  <a:schemeClr val="tx1"/>
                </a:solidFill>
                <a:latin typeface="Arial" panose="020B0604020202020204" pitchFamily="34" charset="0"/>
                <a:ea typeface="Calibri" panose="020F0502020204030204" pitchFamily="34" charset="0"/>
                <a:cs typeface="Arial" panose="020B0604020202020204" pitchFamily="34" charset="0"/>
              </a:rPr>
              <a:t>Repeat:  </a:t>
            </a:r>
            <a:r>
              <a:rPr lang="en-GB" sz="1200" kern="1200">
                <a:solidFill>
                  <a:schemeClr val="tx1"/>
                </a:solidFill>
                <a:latin typeface="Arial" panose="020B0604020202020204" pitchFamily="34" charset="0"/>
                <a:ea typeface="Calibri" panose="020F0502020204030204" pitchFamily="34" charset="0"/>
                <a:cs typeface="Arial" panose="020B0604020202020204" pitchFamily="34" charset="0"/>
              </a:rPr>
              <a:t>Every three years</a:t>
            </a:r>
          </a:p>
        </p:txBody>
      </p:sp>
      <p:sp>
        <p:nvSpPr>
          <p:cNvPr id="3" name="TextBox 2">
            <a:extLst>
              <a:ext uri="{FF2B5EF4-FFF2-40B4-BE49-F238E27FC236}">
                <a16:creationId xmlns:a16="http://schemas.microsoft.com/office/drawing/2014/main" id="{5A0AE781-B36C-40F0-B73F-A63000E70A7D}"/>
              </a:ext>
            </a:extLst>
          </p:cNvPr>
          <p:cNvSpPr txBox="1"/>
          <p:nvPr/>
        </p:nvSpPr>
        <p:spPr>
          <a:xfrm>
            <a:off x="6766795" y="2141656"/>
            <a:ext cx="1654620" cy="392415"/>
          </a:xfrm>
          <a:prstGeom prst="rect">
            <a:avLst/>
          </a:prstGeom>
          <a:noFill/>
        </p:spPr>
        <p:txBody>
          <a:bodyPr wrap="none" rtlCol="0">
            <a:spAutoFit/>
          </a:bodyPr>
          <a:lstStyle/>
          <a:p>
            <a:pPr defTabSz="685800">
              <a:buClrTx/>
            </a:pPr>
            <a:r>
              <a:rPr lang="en-GB" sz="1950" kern="1200">
                <a:solidFill>
                  <a:prstClr val="black"/>
                </a:solidFill>
                <a:latin typeface="Arial" panose="020B0604020202020204" pitchFamily="34" charset="0"/>
                <a:ea typeface="+mn-ea"/>
                <a:cs typeface="Arial" panose="020B0604020202020204" pitchFamily="34" charset="0"/>
                <a:hlinkClick r:id="rId4"/>
              </a:rPr>
              <a:t>BOOK NOW</a:t>
            </a:r>
            <a:r>
              <a:rPr lang="en-GB" sz="1950" kern="1200">
                <a:solidFill>
                  <a:prstClr val="black"/>
                </a:solidFill>
                <a:latin typeface="Arial" panose="020B0604020202020204" pitchFamily="34" charset="0"/>
                <a:ea typeface="+mn-ea"/>
                <a:cs typeface="Arial" panose="020B0604020202020204" pitchFamily="34" charset="0"/>
              </a:rPr>
              <a:t> </a:t>
            </a:r>
          </a:p>
        </p:txBody>
      </p:sp>
      <p:cxnSp>
        <p:nvCxnSpPr>
          <p:cNvPr id="10" name="Straight Connector 9">
            <a:extLst>
              <a:ext uri="{FF2B5EF4-FFF2-40B4-BE49-F238E27FC236}">
                <a16:creationId xmlns:a16="http://schemas.microsoft.com/office/drawing/2014/main" id="{A9BAECCE-5E1B-4A7A-94C9-794D210A0ECC}"/>
              </a:ext>
              <a:ext uri="{C183D7F6-B498-43B3-948B-1728B52AA6E4}">
                <adec:decorative xmlns:adec="http://schemas.microsoft.com/office/drawing/2017/decorative" val="1"/>
              </a:ext>
            </a:extLst>
          </p:cNvPr>
          <p:cNvCxnSpPr/>
          <p:nvPr/>
        </p:nvCxnSpPr>
        <p:spPr>
          <a:xfrm>
            <a:off x="269222" y="2670076"/>
            <a:ext cx="8448058"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Google Shape;83;p16">
            <a:extLst>
              <a:ext uri="{FF2B5EF4-FFF2-40B4-BE49-F238E27FC236}">
                <a16:creationId xmlns:a16="http://schemas.microsoft.com/office/drawing/2014/main" id="{52EEBADB-7FD0-4BF6-AB81-207C95F4BDD7}"/>
              </a:ext>
            </a:extLst>
          </p:cNvPr>
          <p:cNvSpPr/>
          <p:nvPr/>
        </p:nvSpPr>
        <p:spPr>
          <a:xfrm>
            <a:off x="6216242" y="2789084"/>
            <a:ext cx="2755726" cy="1465947"/>
          </a:xfrm>
          <a:prstGeom prst="roundRect">
            <a:avLst>
              <a:gd name="adj" fmla="val 7239"/>
            </a:avLst>
          </a:prstGeom>
          <a:noFill/>
          <a:ln w="76200" cap="flat" cmpd="sng">
            <a:solidFill>
              <a:srgbClr val="002554"/>
            </a:solidFill>
            <a:prstDash val="solid"/>
            <a:round/>
            <a:headEnd type="none" w="sm" len="sm"/>
            <a:tailEnd type="none" w="sm" len="sm"/>
          </a:ln>
        </p:spPr>
        <p:txBody>
          <a:bodyPr spcFirstLastPara="1" wrap="square" lIns="91425" tIns="91425" rIns="91425" bIns="91425" anchor="t" anchorCtr="0">
            <a:noAutofit/>
          </a:bodyPr>
          <a:lstStyle/>
          <a:p>
            <a:pPr defTabSz="685800">
              <a:buClrTx/>
            </a:pPr>
            <a:r>
              <a:rPr lang="en-GB" sz="1200" b="1" kern="1200">
                <a:solidFill>
                  <a:schemeClr val="tx1"/>
                </a:solidFill>
                <a:latin typeface="Arial" panose="020B0604020202020204" pitchFamily="34" charset="0"/>
                <a:ea typeface="Calibri" panose="020F0502020204030204" pitchFamily="34" charset="0"/>
                <a:cs typeface="Arial" panose="020B0604020202020204" pitchFamily="34" charset="0"/>
              </a:rPr>
              <a:t>Title:</a:t>
            </a:r>
            <a:r>
              <a:rPr lang="en-GB" sz="1200" kern="1200">
                <a:solidFill>
                  <a:schemeClr val="tx1"/>
                </a:solidFill>
                <a:latin typeface="Arial" panose="020B0604020202020204" pitchFamily="34" charset="0"/>
                <a:ea typeface="Calibri" panose="020F0502020204030204" pitchFamily="34" charset="0"/>
                <a:cs typeface="Arial" panose="020B0604020202020204" pitchFamily="34" charset="0"/>
              </a:rPr>
              <a:t>  Adult Safeguarding (New)</a:t>
            </a:r>
          </a:p>
          <a:p>
            <a:pPr defTabSz="685800">
              <a:buClrTx/>
            </a:pPr>
            <a:r>
              <a:rPr lang="en-GB" sz="1200" b="1" kern="1200">
                <a:solidFill>
                  <a:schemeClr val="tx1"/>
                </a:solidFill>
                <a:latin typeface="Arial" panose="020B0604020202020204" pitchFamily="34" charset="0"/>
                <a:ea typeface="Calibri" panose="020F0502020204030204" pitchFamily="34" charset="0"/>
                <a:cs typeface="Arial" panose="020B0604020202020204" pitchFamily="34" charset="0"/>
              </a:rPr>
              <a:t>Audience:</a:t>
            </a:r>
            <a:r>
              <a:rPr lang="en-GB" sz="1200" kern="1200">
                <a:solidFill>
                  <a:schemeClr val="tx1"/>
                </a:solidFill>
                <a:latin typeface="Arial" panose="020B0604020202020204" pitchFamily="34" charset="0"/>
                <a:ea typeface="Calibri" panose="020F0502020204030204" pitchFamily="34" charset="0"/>
                <a:cs typeface="Arial" panose="020B0604020202020204" pitchFamily="34" charset="0"/>
              </a:rPr>
              <a:t>  All Probation Practitioners</a:t>
            </a:r>
          </a:p>
          <a:p>
            <a:pPr defTabSz="685800">
              <a:buClrTx/>
            </a:pPr>
            <a:r>
              <a:rPr lang="en-GB" sz="1200" b="1" kern="1200">
                <a:solidFill>
                  <a:schemeClr val="tx1"/>
                </a:solidFill>
                <a:latin typeface="Arial" panose="020B0604020202020204" pitchFamily="34" charset="0"/>
                <a:ea typeface="Calibri" panose="020F0502020204030204" pitchFamily="34" charset="0"/>
                <a:cs typeface="Arial" panose="020B0604020202020204" pitchFamily="34" charset="0"/>
              </a:rPr>
              <a:t>Type:</a:t>
            </a:r>
            <a:r>
              <a:rPr lang="en-GB" sz="1200" kern="1200">
                <a:solidFill>
                  <a:schemeClr val="tx1"/>
                </a:solidFill>
                <a:latin typeface="Arial" panose="020B0604020202020204" pitchFamily="34" charset="0"/>
                <a:ea typeface="Calibri" panose="020F0502020204030204" pitchFamily="34" charset="0"/>
                <a:cs typeface="Arial" panose="020B0604020202020204" pitchFamily="34" charset="0"/>
              </a:rPr>
              <a:t>  Required</a:t>
            </a:r>
          </a:p>
          <a:p>
            <a:pPr defTabSz="685800">
              <a:buClrTx/>
            </a:pPr>
            <a:r>
              <a:rPr lang="en-GB" sz="1200" b="1" kern="1200">
                <a:solidFill>
                  <a:schemeClr val="tx1"/>
                </a:solidFill>
                <a:latin typeface="Arial" panose="020B0604020202020204" pitchFamily="34" charset="0"/>
                <a:ea typeface="Calibri" panose="020F0502020204030204" pitchFamily="34" charset="0"/>
                <a:cs typeface="Arial" panose="020B0604020202020204" pitchFamily="34" charset="0"/>
              </a:rPr>
              <a:t>Format:</a:t>
            </a:r>
            <a:r>
              <a:rPr lang="en-GB" sz="1200" kern="1200">
                <a:solidFill>
                  <a:schemeClr val="tx1"/>
                </a:solidFill>
                <a:latin typeface="Arial" panose="020B0604020202020204" pitchFamily="34" charset="0"/>
                <a:ea typeface="Calibri" panose="020F0502020204030204" pitchFamily="34" charset="0"/>
                <a:cs typeface="Arial" panose="020B0604020202020204" pitchFamily="34" charset="0"/>
              </a:rPr>
              <a:t>  Virtual face to face (4 hours )</a:t>
            </a:r>
          </a:p>
          <a:p>
            <a:pPr defTabSz="685800">
              <a:buClrTx/>
            </a:pPr>
            <a:r>
              <a:rPr lang="en-GB" sz="1200" b="1" kern="1200">
                <a:solidFill>
                  <a:schemeClr val="tx1"/>
                </a:solidFill>
                <a:latin typeface="Arial" panose="020B0604020202020204" pitchFamily="34" charset="0"/>
                <a:ea typeface="Calibri" panose="020F0502020204030204" pitchFamily="34" charset="0"/>
                <a:cs typeface="Arial" panose="020B0604020202020204" pitchFamily="34" charset="0"/>
              </a:rPr>
              <a:t>Repeat:  </a:t>
            </a:r>
            <a:r>
              <a:rPr lang="en-GB" sz="1200" kern="1200">
                <a:solidFill>
                  <a:schemeClr val="tx1"/>
                </a:solidFill>
                <a:latin typeface="Arial" panose="020B0604020202020204" pitchFamily="34" charset="0"/>
                <a:ea typeface="Calibri" panose="020F0502020204030204" pitchFamily="34" charset="0"/>
                <a:cs typeface="Arial" panose="020B0604020202020204" pitchFamily="34" charset="0"/>
              </a:rPr>
              <a:t>Every three years</a:t>
            </a:r>
          </a:p>
        </p:txBody>
      </p:sp>
      <p:sp>
        <p:nvSpPr>
          <p:cNvPr id="12" name="TextBox 11">
            <a:extLst>
              <a:ext uri="{FF2B5EF4-FFF2-40B4-BE49-F238E27FC236}">
                <a16:creationId xmlns:a16="http://schemas.microsoft.com/office/drawing/2014/main" id="{22574D69-6667-4218-A029-F248E3D592D7}"/>
              </a:ext>
            </a:extLst>
          </p:cNvPr>
          <p:cNvSpPr txBox="1"/>
          <p:nvPr/>
        </p:nvSpPr>
        <p:spPr>
          <a:xfrm>
            <a:off x="197139" y="2713353"/>
            <a:ext cx="5943601" cy="1754326"/>
          </a:xfrm>
          <a:prstGeom prst="rect">
            <a:avLst/>
          </a:prstGeom>
          <a:noFill/>
        </p:spPr>
        <p:txBody>
          <a:bodyPr wrap="square">
            <a:spAutoFit/>
          </a:bodyPr>
          <a:lstStyle/>
          <a:p>
            <a:r>
              <a:rPr lang="en-GB" sz="1200" b="1">
                <a:solidFill>
                  <a:srgbClr val="000000"/>
                </a:solidFill>
                <a:ea typeface="Calibri" panose="020F0502020204030204" pitchFamily="34" charset="0"/>
              </a:rPr>
              <a:t>Adult Safeguarding</a:t>
            </a:r>
            <a:endParaRPr lang="en-GB" sz="1200">
              <a:solidFill>
                <a:srgbClr val="000000"/>
              </a:solidFill>
              <a:ea typeface="Calibri" panose="020F0502020204030204" pitchFamily="34" charset="0"/>
            </a:endParaRPr>
          </a:p>
          <a:p>
            <a:r>
              <a:rPr lang="en-GB" sz="1200">
                <a:solidFill>
                  <a:srgbClr val="000000"/>
                </a:solidFill>
                <a:ea typeface="Calibri" panose="020F0502020204030204" pitchFamily="34" charset="0"/>
              </a:rPr>
              <a:t>This course aims to increase confidence and competence in the identification and management of complex risks and vulnerabilities, whilst operating in line with relevant legislative frameworks. A range of case studies are used to explore a series of complex adult safeguarding concerns in the context of probation practice, promoting the application of professional curiosity and person-centred approaches throughout.</a:t>
            </a:r>
          </a:p>
          <a:p>
            <a:r>
              <a:rPr lang="en-GB" sz="1200" b="1">
                <a:solidFill>
                  <a:srgbClr val="000000"/>
                </a:solidFill>
                <a:ea typeface="Calibri" panose="020F0502020204030204" pitchFamily="34" charset="0"/>
              </a:rPr>
              <a:t>When:  Virtual face to face learning session Thursday 29 September</a:t>
            </a:r>
          </a:p>
          <a:p>
            <a:r>
              <a:rPr lang="en-GB" sz="1200">
                <a:solidFill>
                  <a:srgbClr val="000000"/>
                </a:solidFill>
                <a:ea typeface="Calibri" panose="020F0502020204030204" pitchFamily="34" charset="0"/>
              </a:rPr>
              <a:t>Prior to attending you must complete </a:t>
            </a:r>
            <a:r>
              <a:rPr lang="en-GB" sz="1200" u="sng">
                <a:solidFill>
                  <a:srgbClr val="000000"/>
                </a:solidFill>
                <a:ea typeface="Calibri" panose="020F0502020204030204" pitchFamily="34" charset="0"/>
                <a:hlinkClick r:id="rId5"/>
              </a:rPr>
              <a:t>Course: NPS - Adult Safeguarding eLearning* (mydevelopment.org.uk)</a:t>
            </a:r>
            <a:endParaRPr lang="en-GB" sz="1200">
              <a:solidFill>
                <a:srgbClr val="000000"/>
              </a:solidFill>
              <a:ea typeface="Calibri" panose="020F0502020204030204" pitchFamily="34" charset="0"/>
            </a:endParaRPr>
          </a:p>
        </p:txBody>
      </p:sp>
      <p:sp>
        <p:nvSpPr>
          <p:cNvPr id="8" name="TextBox 7">
            <a:extLst>
              <a:ext uri="{FF2B5EF4-FFF2-40B4-BE49-F238E27FC236}">
                <a16:creationId xmlns:a16="http://schemas.microsoft.com/office/drawing/2014/main" id="{C61C5C3E-F77F-499E-9132-EDBC0BBED38D}"/>
              </a:ext>
            </a:extLst>
          </p:cNvPr>
          <p:cNvSpPr txBox="1"/>
          <p:nvPr/>
        </p:nvSpPr>
        <p:spPr>
          <a:xfrm>
            <a:off x="6766795" y="4244348"/>
            <a:ext cx="1654620" cy="392415"/>
          </a:xfrm>
          <a:prstGeom prst="rect">
            <a:avLst/>
          </a:prstGeom>
          <a:noFill/>
        </p:spPr>
        <p:txBody>
          <a:bodyPr wrap="none" rtlCol="0">
            <a:spAutoFit/>
          </a:bodyPr>
          <a:lstStyle/>
          <a:p>
            <a:pPr defTabSz="685800">
              <a:buClrTx/>
            </a:pPr>
            <a:r>
              <a:rPr lang="en-GB" sz="1950" kern="1200">
                <a:solidFill>
                  <a:prstClr val="black"/>
                </a:solidFill>
                <a:latin typeface="Arial" panose="020B0604020202020204" pitchFamily="34" charset="0"/>
                <a:ea typeface="+mn-ea"/>
                <a:cs typeface="Arial" panose="020B0604020202020204" pitchFamily="34" charset="0"/>
                <a:hlinkClick r:id="rId6"/>
              </a:rPr>
              <a:t>BOOK NOW </a:t>
            </a:r>
            <a:endParaRPr lang="en-GB" sz="1950" kern="1200">
              <a:solidFill>
                <a:prstClr val="black"/>
              </a:solidFill>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E517EEAE-CC59-4FC0-ACFA-538E4BFCCE3A}"/>
              </a:ext>
            </a:extLst>
          </p:cNvPr>
          <p:cNvSpPr txBox="1"/>
          <p:nvPr/>
        </p:nvSpPr>
        <p:spPr>
          <a:xfrm>
            <a:off x="197139" y="4469010"/>
            <a:ext cx="5943601" cy="461665"/>
          </a:xfrm>
          <a:prstGeom prst="rect">
            <a:avLst/>
          </a:prstGeom>
          <a:noFill/>
        </p:spPr>
        <p:txBody>
          <a:bodyPr wrap="square">
            <a:spAutoFit/>
          </a:bodyPr>
          <a:lstStyle/>
          <a:p>
            <a:r>
              <a:rPr lang="en-GB" sz="1200" b="1">
                <a:solidFill>
                  <a:srgbClr val="000000"/>
                </a:solidFill>
                <a:ea typeface="Calibri" panose="020F0502020204030204" pitchFamily="34" charset="0"/>
              </a:rPr>
              <a:t>NB:  PQIPs and New Entrant PSOs don’t need to book via this route as they are booked in via the Regional teams</a:t>
            </a:r>
            <a:r>
              <a:rPr lang="en-GB" sz="1200">
                <a:solidFill>
                  <a:srgbClr val="000000"/>
                </a:solidFill>
                <a:ea typeface="Calibri" panose="020F0502020204030204" pitchFamily="34" charset="0"/>
              </a:rPr>
              <a:t>.</a:t>
            </a:r>
          </a:p>
        </p:txBody>
      </p:sp>
    </p:spTree>
    <p:extLst>
      <p:ext uri="{BB962C8B-B14F-4D97-AF65-F5344CB8AC3E}">
        <p14:creationId xmlns:p14="http://schemas.microsoft.com/office/powerpoint/2010/main" val="1095091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92" name="Google Shape;92;p1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r>
              <a:rPr lang="en-GB" sz="2300" b="1">
                <a:solidFill>
                  <a:srgbClr val="002554"/>
                </a:solidFill>
                <a:effectLst/>
                <a:latin typeface="Arial" panose="020B0604020202020204" pitchFamily="34" charset="0"/>
                <a:ea typeface="Arial" panose="020B0604020202020204" pitchFamily="34" charset="0"/>
              </a:rPr>
              <a:t>Local actions</a:t>
            </a:r>
            <a:endParaRPr lang="en-GB" sz="2300">
              <a:solidFill>
                <a:srgbClr val="002554"/>
              </a:solidFill>
              <a:effectLst/>
              <a:latin typeface="Calibri" panose="020F0502020204030204" pitchFamily="34" charset="0"/>
              <a:ea typeface="Arial" panose="020B0604020202020204" pitchFamily="34" charset="0"/>
            </a:endParaRPr>
          </a:p>
        </p:txBody>
      </p:sp>
      <p:sp>
        <p:nvSpPr>
          <p:cNvPr id="89" name="Google Shape;89;p17"/>
          <p:cNvSpPr txBox="1">
            <a:spLocks noGrp="1"/>
          </p:cNvSpPr>
          <p:nvPr>
            <p:ph type="body" idx="1"/>
          </p:nvPr>
        </p:nvSpPr>
        <p:spPr>
          <a:xfrm>
            <a:off x="311699" y="712925"/>
            <a:ext cx="8469693" cy="3780247"/>
          </a:xfrm>
          <a:prstGeom prst="rect">
            <a:avLst/>
          </a:prstGeom>
        </p:spPr>
        <p:txBody>
          <a:bodyPr spcFirstLastPara="1" wrap="square" lIns="91425" tIns="91425" rIns="91425" bIns="91425" anchor="t" anchorCtr="0">
            <a:noAutofit/>
          </a:bodyPr>
          <a:lstStyle/>
          <a:p>
            <a:pPr marL="0" lvl="0" indent="0">
              <a:lnSpc>
                <a:spcPct val="100000"/>
              </a:lnSpc>
              <a:buNone/>
            </a:pPr>
            <a:r>
              <a:rPr lang="en-GB" sz="1200">
                <a:solidFill>
                  <a:schemeClr val="tx1"/>
                </a:solidFill>
                <a:effectLst/>
                <a:latin typeface="Arial" panose="020B0604020202020204" pitchFamily="34" charset="0"/>
                <a:ea typeface="Arial" panose="020B0604020202020204" pitchFamily="34" charset="0"/>
                <a:cs typeface="Times New Roman" panose="02020603050405020304" pitchFamily="18" charset="0"/>
              </a:rPr>
              <a:t>Please enter any local actions here.</a:t>
            </a:r>
          </a:p>
          <a:p>
            <a:pPr marL="0" lvl="0" indent="0">
              <a:lnSpc>
                <a:spcPct val="100000"/>
              </a:lnSpc>
              <a:buNone/>
            </a:pPr>
            <a:endParaRPr lang="en-GB"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nSpc>
                <a:spcPct val="100000"/>
              </a:lnSpc>
              <a:buNone/>
            </a:pPr>
            <a:r>
              <a:rPr lang="en-GB" sz="1200">
                <a:solidFill>
                  <a:schemeClr val="tx1"/>
                </a:solidFill>
                <a:latin typeface="Arial" panose="020B0604020202020204" pitchFamily="34" charset="0"/>
                <a:ea typeface="Arial" panose="020B0604020202020204" pitchFamily="34" charset="0"/>
                <a:cs typeface="Times New Roman" panose="02020603050405020304" pitchFamily="18" charset="0"/>
              </a:rPr>
              <a:t>Please delete this slide if you do not use it.</a:t>
            </a:r>
            <a:endParaRPr lang="en-GB"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nSpc>
                <a:spcPct val="100000"/>
              </a:lnSpc>
              <a:buNone/>
            </a:pPr>
            <a:endParaRPr lang="en-GB" sz="1200">
              <a:latin typeface="Arial" panose="020B0604020202020204" pitchFamily="34" charset="0"/>
              <a:ea typeface="Arial" panose="020B0604020202020204" pitchFamily="34" charset="0"/>
              <a:cs typeface="Times New Roman" panose="02020603050405020304" pitchFamily="18" charset="0"/>
            </a:endParaRPr>
          </a:p>
          <a:p>
            <a:pPr marL="0" lvl="0" indent="0">
              <a:lnSpc>
                <a:spcPct val="100000"/>
              </a:lnSpc>
              <a:buNone/>
            </a:pPr>
            <a:endParaRPr lang="en-GB" sz="1200">
              <a:effectLst/>
              <a:latin typeface="Arial" panose="020B0604020202020204" pitchFamily="34" charset="0"/>
              <a:ea typeface="Arial" panose="020B0604020202020204" pitchFamily="34" charset="0"/>
              <a:cs typeface="Times New Roman" panose="02020603050405020304" pitchFamily="18" charset="0"/>
            </a:endParaRPr>
          </a:p>
          <a:p>
            <a:pPr marL="0" indent="0">
              <a:lnSpc>
                <a:spcPct val="100000"/>
              </a:lnSpc>
              <a:buNone/>
            </a:pPr>
            <a:endParaRPr lang="en-GB" sz="1000">
              <a:solidFill>
                <a:schemeClr val="tx1"/>
              </a:solidFill>
              <a:latin typeface="+mj-lt"/>
            </a:endParaRPr>
          </a:p>
        </p:txBody>
      </p:sp>
    </p:spTree>
    <p:extLst>
      <p:ext uri="{BB962C8B-B14F-4D97-AF65-F5344CB8AC3E}">
        <p14:creationId xmlns:p14="http://schemas.microsoft.com/office/powerpoint/2010/main" val="2748541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16" name="Rectangle 15">
            <a:extLst>
              <a:ext uri="{FF2B5EF4-FFF2-40B4-BE49-F238E27FC236}">
                <a16:creationId xmlns:a16="http://schemas.microsoft.com/office/drawing/2014/main" id="{B0E94559-08D7-4738-B4D6-87EC457EAF70}"/>
              </a:ext>
              <a:ext uri="{C183D7F6-B498-43B3-948B-1728B52AA6E4}">
                <adec:decorative xmlns:adec="http://schemas.microsoft.com/office/drawing/2017/decorative" val="1"/>
              </a:ext>
            </a:extLst>
          </p:cNvPr>
          <p:cNvSpPr/>
          <p:nvPr/>
        </p:nvSpPr>
        <p:spPr>
          <a:xfrm>
            <a:off x="262947" y="2373976"/>
            <a:ext cx="7658662" cy="680400"/>
          </a:xfrm>
          <a:prstGeom prst="rect">
            <a:avLst/>
          </a:prstGeom>
          <a:ln w="28575">
            <a:solidFill>
              <a:schemeClr val="bg1">
                <a:lumMod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ectangle 17">
            <a:extLst>
              <a:ext uri="{FF2B5EF4-FFF2-40B4-BE49-F238E27FC236}">
                <a16:creationId xmlns:a16="http://schemas.microsoft.com/office/drawing/2014/main" id="{D50C7F95-560A-4135-9B3B-B0926F488654}"/>
              </a:ext>
              <a:ext uri="{C183D7F6-B498-43B3-948B-1728B52AA6E4}">
                <adec:decorative xmlns:adec="http://schemas.microsoft.com/office/drawing/2017/decorative" val="1"/>
              </a:ext>
            </a:extLst>
          </p:cNvPr>
          <p:cNvSpPr/>
          <p:nvPr/>
        </p:nvSpPr>
        <p:spPr>
          <a:xfrm>
            <a:off x="262947" y="3588177"/>
            <a:ext cx="7658662" cy="680400"/>
          </a:xfrm>
          <a:prstGeom prst="rect">
            <a:avLst/>
          </a:prstGeom>
          <a:ln w="28575">
            <a:solidFill>
              <a:schemeClr val="bg1">
                <a:lumMod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2" name="Google Shape;92;p1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r>
              <a:rPr lang="en-GB" b="1">
                <a:solidFill>
                  <a:srgbClr val="002554"/>
                </a:solidFill>
                <a:effectLst/>
                <a:latin typeface="Arial" panose="020B0604020202020204" pitchFamily="34" charset="0"/>
                <a:ea typeface="Arial" panose="020B0604020202020204" pitchFamily="34" charset="0"/>
              </a:rPr>
              <a:t>Team discussion</a:t>
            </a:r>
            <a:endParaRPr lang="en-GB">
              <a:solidFill>
                <a:srgbClr val="002554"/>
              </a:solidFill>
              <a:effectLst/>
              <a:latin typeface="Calibri" panose="020F0502020204030204" pitchFamily="34" charset="0"/>
              <a:ea typeface="Arial" panose="020B0604020202020204" pitchFamily="34" charset="0"/>
            </a:endParaRPr>
          </a:p>
        </p:txBody>
      </p:sp>
      <p:grpSp>
        <p:nvGrpSpPr>
          <p:cNvPr id="4" name="Group 3">
            <a:extLst>
              <a:ext uri="{FF2B5EF4-FFF2-40B4-BE49-F238E27FC236}">
                <a16:creationId xmlns:a16="http://schemas.microsoft.com/office/drawing/2014/main" id="{E81B7B29-2E15-450D-A6C8-C36B8A2E6C82}"/>
              </a:ext>
              <a:ext uri="{C183D7F6-B498-43B3-948B-1728B52AA6E4}">
                <adec:decorative xmlns:adec="http://schemas.microsoft.com/office/drawing/2017/decorative" val="1"/>
              </a:ext>
            </a:extLst>
          </p:cNvPr>
          <p:cNvGrpSpPr/>
          <p:nvPr/>
        </p:nvGrpSpPr>
        <p:grpSpPr>
          <a:xfrm>
            <a:off x="311700" y="712925"/>
            <a:ext cx="8832299" cy="3603984"/>
            <a:chOff x="311700" y="712925"/>
            <a:chExt cx="9429051" cy="3603984"/>
          </a:xfrm>
        </p:grpSpPr>
        <p:sp>
          <p:nvSpPr>
            <p:cNvPr id="5" name="Rectangle 4">
              <a:extLst>
                <a:ext uri="{FF2B5EF4-FFF2-40B4-BE49-F238E27FC236}">
                  <a16:creationId xmlns:a16="http://schemas.microsoft.com/office/drawing/2014/main" id="{BC8BBAA8-D76E-4BD4-838B-E6A0CC7DD4DE}"/>
                </a:ext>
              </a:extLst>
            </p:cNvPr>
            <p:cNvSpPr/>
            <p:nvPr/>
          </p:nvSpPr>
          <p:spPr>
            <a:xfrm>
              <a:off x="311700" y="712925"/>
              <a:ext cx="9429051" cy="3603984"/>
            </a:xfrm>
            <a:prstGeom prst="rect">
              <a:avLst/>
            </a:prstGeom>
            <a:ln w="28575"/>
          </p:spPr>
        </p:sp>
        <p:sp>
          <p:nvSpPr>
            <p:cNvPr id="6" name="Rectangle 5">
              <a:extLst>
                <a:ext uri="{FF2B5EF4-FFF2-40B4-BE49-F238E27FC236}">
                  <a16:creationId xmlns:a16="http://schemas.microsoft.com/office/drawing/2014/main" id="{0B614A4F-2614-4B88-B9E5-7DDB90A5DC99}"/>
                </a:ext>
              </a:extLst>
            </p:cNvPr>
            <p:cNvSpPr/>
            <p:nvPr/>
          </p:nvSpPr>
          <p:spPr>
            <a:xfrm>
              <a:off x="311700" y="1155427"/>
              <a:ext cx="8176118" cy="680400"/>
            </a:xfrm>
            <a:prstGeom prst="rect">
              <a:avLst/>
            </a:prstGeom>
            <a:ln w="28575">
              <a:solidFill>
                <a:schemeClr val="bg1">
                  <a:lumMod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Freeform: Shape 7">
              <a:extLst>
                <a:ext uri="{FF2B5EF4-FFF2-40B4-BE49-F238E27FC236}">
                  <a16:creationId xmlns:a16="http://schemas.microsoft.com/office/drawing/2014/main" id="{B785B65A-D95B-4308-A62F-ACB61B389A6A}"/>
                </a:ext>
              </a:extLst>
            </p:cNvPr>
            <p:cNvSpPr/>
            <p:nvPr/>
          </p:nvSpPr>
          <p:spPr>
            <a:xfrm>
              <a:off x="783152" y="750736"/>
              <a:ext cx="6600335" cy="797040"/>
            </a:xfrm>
            <a:custGeom>
              <a:avLst/>
              <a:gdLst>
                <a:gd name="connsiteX0" fmla="*/ 0 w 6600335"/>
                <a:gd name="connsiteY0" fmla="*/ 132843 h 797040"/>
                <a:gd name="connsiteX1" fmla="*/ 132843 w 6600335"/>
                <a:gd name="connsiteY1" fmla="*/ 0 h 797040"/>
                <a:gd name="connsiteX2" fmla="*/ 6467492 w 6600335"/>
                <a:gd name="connsiteY2" fmla="*/ 0 h 797040"/>
                <a:gd name="connsiteX3" fmla="*/ 6600335 w 6600335"/>
                <a:gd name="connsiteY3" fmla="*/ 132843 h 797040"/>
                <a:gd name="connsiteX4" fmla="*/ 6600335 w 6600335"/>
                <a:gd name="connsiteY4" fmla="*/ 664197 h 797040"/>
                <a:gd name="connsiteX5" fmla="*/ 6467492 w 6600335"/>
                <a:gd name="connsiteY5" fmla="*/ 797040 h 797040"/>
                <a:gd name="connsiteX6" fmla="*/ 132843 w 6600335"/>
                <a:gd name="connsiteY6" fmla="*/ 797040 h 797040"/>
                <a:gd name="connsiteX7" fmla="*/ 0 w 6600335"/>
                <a:gd name="connsiteY7" fmla="*/ 664197 h 797040"/>
                <a:gd name="connsiteX8" fmla="*/ 0 w 6600335"/>
                <a:gd name="connsiteY8" fmla="*/ 132843 h 79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0335" h="797040">
                  <a:moveTo>
                    <a:pt x="0" y="132843"/>
                  </a:moveTo>
                  <a:cubicBezTo>
                    <a:pt x="0" y="59476"/>
                    <a:pt x="59476" y="0"/>
                    <a:pt x="132843" y="0"/>
                  </a:cubicBezTo>
                  <a:lnTo>
                    <a:pt x="6467492" y="0"/>
                  </a:lnTo>
                  <a:cubicBezTo>
                    <a:pt x="6540859" y="0"/>
                    <a:pt x="6600335" y="59476"/>
                    <a:pt x="6600335" y="132843"/>
                  </a:cubicBezTo>
                  <a:lnTo>
                    <a:pt x="6600335" y="664197"/>
                  </a:lnTo>
                  <a:cubicBezTo>
                    <a:pt x="6600335" y="737564"/>
                    <a:pt x="6540859" y="797040"/>
                    <a:pt x="6467492" y="797040"/>
                  </a:cubicBezTo>
                  <a:lnTo>
                    <a:pt x="132843" y="797040"/>
                  </a:lnTo>
                  <a:cubicBezTo>
                    <a:pt x="59476" y="797040"/>
                    <a:pt x="0" y="737564"/>
                    <a:pt x="0" y="664197"/>
                  </a:cubicBezTo>
                  <a:lnTo>
                    <a:pt x="0" y="132843"/>
                  </a:lnTo>
                  <a:close/>
                </a:path>
              </a:pathLst>
            </a:custGeom>
            <a:solidFill>
              <a:srgbClr val="5C318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88385" tIns="38908" rIns="288385" bIns="38908" numCol="1" spcCol="1270" anchor="ctr" anchorCtr="0">
              <a:noAutofit/>
            </a:bodyPr>
            <a:lstStyle/>
            <a:p>
              <a:pPr marL="0" lvl="0" indent="0" algn="l" defTabSz="889000">
                <a:lnSpc>
                  <a:spcPct val="90000"/>
                </a:lnSpc>
                <a:spcBef>
                  <a:spcPct val="0"/>
                </a:spcBef>
                <a:spcAft>
                  <a:spcPct val="35000"/>
                </a:spcAft>
                <a:buNone/>
              </a:pPr>
              <a:r>
                <a:rPr lang="en-GB" sz="2000" b="1" kern="1200">
                  <a:latin typeface="+mj-lt"/>
                </a:rPr>
                <a:t>How might these changes affect our team?</a:t>
              </a:r>
            </a:p>
          </p:txBody>
        </p:sp>
        <p:sp>
          <p:nvSpPr>
            <p:cNvPr id="10" name="Freeform: Shape 9">
              <a:extLst>
                <a:ext uri="{FF2B5EF4-FFF2-40B4-BE49-F238E27FC236}">
                  <a16:creationId xmlns:a16="http://schemas.microsoft.com/office/drawing/2014/main" id="{FA4DEC74-4FDD-4BE6-A453-28C0F917A9AB}"/>
                </a:ext>
              </a:extLst>
            </p:cNvPr>
            <p:cNvSpPr/>
            <p:nvPr/>
          </p:nvSpPr>
          <p:spPr>
            <a:xfrm>
              <a:off x="783152" y="1975456"/>
              <a:ext cx="6600335" cy="797040"/>
            </a:xfrm>
            <a:custGeom>
              <a:avLst/>
              <a:gdLst>
                <a:gd name="connsiteX0" fmla="*/ 0 w 6600335"/>
                <a:gd name="connsiteY0" fmla="*/ 132843 h 797040"/>
                <a:gd name="connsiteX1" fmla="*/ 132843 w 6600335"/>
                <a:gd name="connsiteY1" fmla="*/ 0 h 797040"/>
                <a:gd name="connsiteX2" fmla="*/ 6467492 w 6600335"/>
                <a:gd name="connsiteY2" fmla="*/ 0 h 797040"/>
                <a:gd name="connsiteX3" fmla="*/ 6600335 w 6600335"/>
                <a:gd name="connsiteY3" fmla="*/ 132843 h 797040"/>
                <a:gd name="connsiteX4" fmla="*/ 6600335 w 6600335"/>
                <a:gd name="connsiteY4" fmla="*/ 664197 h 797040"/>
                <a:gd name="connsiteX5" fmla="*/ 6467492 w 6600335"/>
                <a:gd name="connsiteY5" fmla="*/ 797040 h 797040"/>
                <a:gd name="connsiteX6" fmla="*/ 132843 w 6600335"/>
                <a:gd name="connsiteY6" fmla="*/ 797040 h 797040"/>
                <a:gd name="connsiteX7" fmla="*/ 0 w 6600335"/>
                <a:gd name="connsiteY7" fmla="*/ 664197 h 797040"/>
                <a:gd name="connsiteX8" fmla="*/ 0 w 6600335"/>
                <a:gd name="connsiteY8" fmla="*/ 132843 h 79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0335" h="797040">
                  <a:moveTo>
                    <a:pt x="0" y="132843"/>
                  </a:moveTo>
                  <a:cubicBezTo>
                    <a:pt x="0" y="59476"/>
                    <a:pt x="59476" y="0"/>
                    <a:pt x="132843" y="0"/>
                  </a:cubicBezTo>
                  <a:lnTo>
                    <a:pt x="6467492" y="0"/>
                  </a:lnTo>
                  <a:cubicBezTo>
                    <a:pt x="6540859" y="0"/>
                    <a:pt x="6600335" y="59476"/>
                    <a:pt x="6600335" y="132843"/>
                  </a:cubicBezTo>
                  <a:lnTo>
                    <a:pt x="6600335" y="664197"/>
                  </a:lnTo>
                  <a:cubicBezTo>
                    <a:pt x="6600335" y="737564"/>
                    <a:pt x="6540859" y="797040"/>
                    <a:pt x="6467492" y="797040"/>
                  </a:cubicBezTo>
                  <a:lnTo>
                    <a:pt x="132843" y="797040"/>
                  </a:lnTo>
                  <a:cubicBezTo>
                    <a:pt x="59476" y="797040"/>
                    <a:pt x="0" y="737564"/>
                    <a:pt x="0" y="664197"/>
                  </a:cubicBezTo>
                  <a:lnTo>
                    <a:pt x="0" y="132843"/>
                  </a:lnTo>
                  <a:close/>
                </a:path>
              </a:pathLst>
            </a:custGeom>
            <a:solidFill>
              <a:srgbClr val="913CB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88385" tIns="38908" rIns="288385" bIns="38908" numCol="1" spcCol="1270" anchor="ctr" anchorCtr="0">
              <a:noAutofit/>
            </a:bodyPr>
            <a:lstStyle/>
            <a:p>
              <a:pPr marL="0" lvl="0" indent="0" algn="l" defTabSz="889000">
                <a:lnSpc>
                  <a:spcPct val="90000"/>
                </a:lnSpc>
                <a:spcBef>
                  <a:spcPct val="0"/>
                </a:spcBef>
                <a:spcAft>
                  <a:spcPct val="35000"/>
                </a:spcAft>
                <a:buNone/>
              </a:pPr>
              <a:r>
                <a:rPr lang="en-GB" sz="2000" b="1" kern="1200">
                  <a:latin typeface="+mj-lt"/>
                </a:rPr>
                <a:t>Are we clear on our individual and team next steps and delivery?</a:t>
              </a:r>
            </a:p>
          </p:txBody>
        </p:sp>
        <p:sp>
          <p:nvSpPr>
            <p:cNvPr id="12" name="Freeform: Shape 11">
              <a:extLst>
                <a:ext uri="{FF2B5EF4-FFF2-40B4-BE49-F238E27FC236}">
                  <a16:creationId xmlns:a16="http://schemas.microsoft.com/office/drawing/2014/main" id="{2220926D-0FBC-49A2-9B80-C2E96339F4D9}"/>
                </a:ext>
              </a:extLst>
            </p:cNvPr>
            <p:cNvSpPr/>
            <p:nvPr/>
          </p:nvSpPr>
          <p:spPr>
            <a:xfrm>
              <a:off x="783152" y="3200176"/>
              <a:ext cx="6600335" cy="797040"/>
            </a:xfrm>
            <a:custGeom>
              <a:avLst/>
              <a:gdLst>
                <a:gd name="connsiteX0" fmla="*/ 0 w 6600335"/>
                <a:gd name="connsiteY0" fmla="*/ 132843 h 797040"/>
                <a:gd name="connsiteX1" fmla="*/ 132843 w 6600335"/>
                <a:gd name="connsiteY1" fmla="*/ 0 h 797040"/>
                <a:gd name="connsiteX2" fmla="*/ 6467492 w 6600335"/>
                <a:gd name="connsiteY2" fmla="*/ 0 h 797040"/>
                <a:gd name="connsiteX3" fmla="*/ 6600335 w 6600335"/>
                <a:gd name="connsiteY3" fmla="*/ 132843 h 797040"/>
                <a:gd name="connsiteX4" fmla="*/ 6600335 w 6600335"/>
                <a:gd name="connsiteY4" fmla="*/ 664197 h 797040"/>
                <a:gd name="connsiteX5" fmla="*/ 6467492 w 6600335"/>
                <a:gd name="connsiteY5" fmla="*/ 797040 h 797040"/>
                <a:gd name="connsiteX6" fmla="*/ 132843 w 6600335"/>
                <a:gd name="connsiteY6" fmla="*/ 797040 h 797040"/>
                <a:gd name="connsiteX7" fmla="*/ 0 w 6600335"/>
                <a:gd name="connsiteY7" fmla="*/ 664197 h 797040"/>
                <a:gd name="connsiteX8" fmla="*/ 0 w 6600335"/>
                <a:gd name="connsiteY8" fmla="*/ 132843 h 79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0335" h="797040">
                  <a:moveTo>
                    <a:pt x="0" y="132843"/>
                  </a:moveTo>
                  <a:cubicBezTo>
                    <a:pt x="0" y="59476"/>
                    <a:pt x="59476" y="0"/>
                    <a:pt x="132843" y="0"/>
                  </a:cubicBezTo>
                  <a:lnTo>
                    <a:pt x="6467492" y="0"/>
                  </a:lnTo>
                  <a:cubicBezTo>
                    <a:pt x="6540859" y="0"/>
                    <a:pt x="6600335" y="59476"/>
                    <a:pt x="6600335" y="132843"/>
                  </a:cubicBezTo>
                  <a:lnTo>
                    <a:pt x="6600335" y="664197"/>
                  </a:lnTo>
                  <a:cubicBezTo>
                    <a:pt x="6600335" y="737564"/>
                    <a:pt x="6540859" y="797040"/>
                    <a:pt x="6467492" y="797040"/>
                  </a:cubicBezTo>
                  <a:lnTo>
                    <a:pt x="132843" y="797040"/>
                  </a:lnTo>
                  <a:cubicBezTo>
                    <a:pt x="59476" y="797040"/>
                    <a:pt x="0" y="737564"/>
                    <a:pt x="0" y="664197"/>
                  </a:cubicBezTo>
                  <a:lnTo>
                    <a:pt x="0" y="132843"/>
                  </a:lnTo>
                  <a:close/>
                </a:path>
              </a:pathLst>
            </a:custGeom>
            <a:solidFill>
              <a:srgbClr val="8B2FA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88385" tIns="38908" rIns="288385" bIns="38908" numCol="1" spcCol="1270" anchor="ctr" anchorCtr="0">
              <a:noAutofit/>
            </a:bodyPr>
            <a:lstStyle/>
            <a:p>
              <a:pPr marL="0" lvl="0" indent="0" algn="l" defTabSz="889000">
                <a:lnSpc>
                  <a:spcPct val="90000"/>
                </a:lnSpc>
                <a:spcBef>
                  <a:spcPct val="0"/>
                </a:spcBef>
                <a:spcAft>
                  <a:spcPct val="35000"/>
                </a:spcAft>
                <a:buNone/>
              </a:pPr>
              <a:r>
                <a:rPr lang="en-GB" sz="2000" b="1" kern="1200">
                  <a:latin typeface="+mj-lt"/>
                </a:rPr>
                <a:t>How are we managing change?  Do we need support?</a:t>
              </a:r>
            </a:p>
          </p:txBody>
        </p:sp>
      </p:grpSp>
    </p:spTree>
    <p:extLst>
      <p:ext uri="{BB962C8B-B14F-4D97-AF65-F5344CB8AC3E}">
        <p14:creationId xmlns:p14="http://schemas.microsoft.com/office/powerpoint/2010/main" val="1528722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9" name="Google Shape;89;p17"/>
          <p:cNvSpPr txBox="1">
            <a:spLocks noGrp="1"/>
          </p:cNvSpPr>
          <p:nvPr>
            <p:ph type="body" idx="1"/>
          </p:nvPr>
        </p:nvSpPr>
        <p:spPr>
          <a:xfrm>
            <a:off x="311699" y="289035"/>
            <a:ext cx="8469693" cy="4204138"/>
          </a:xfrm>
          <a:prstGeom prst="rect">
            <a:avLst/>
          </a:prstGeom>
        </p:spPr>
        <p:txBody>
          <a:bodyPr spcFirstLastPara="1" wrap="square" lIns="91425" tIns="91425" rIns="91425" bIns="91425" anchor="t" anchorCtr="0">
            <a:noAutofit/>
          </a:bodyPr>
          <a:lstStyle/>
          <a:p>
            <a:pPr marL="0" lvl="0" indent="0" algn="ctr">
              <a:lnSpc>
                <a:spcPct val="100000"/>
              </a:lnSpc>
              <a:buNone/>
            </a:pPr>
            <a:endParaRPr lang="en-GB" sz="3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gn="ctr">
              <a:lnSpc>
                <a:spcPct val="100000"/>
              </a:lnSpc>
              <a:buNone/>
            </a:pPr>
            <a:r>
              <a:rPr lang="en-GB" sz="3200">
                <a:solidFill>
                  <a:schemeClr val="tx1"/>
                </a:solidFill>
                <a:effectLst/>
                <a:latin typeface="Arial" panose="020B0604020202020204" pitchFamily="34" charset="0"/>
                <a:ea typeface="Arial" panose="020B0604020202020204" pitchFamily="34" charset="0"/>
                <a:cs typeface="Times New Roman" panose="02020603050405020304" pitchFamily="18" charset="0"/>
              </a:rPr>
              <a:t>Your thoughts, questions and feedback…</a:t>
            </a:r>
          </a:p>
          <a:p>
            <a:pPr marL="0" lvl="0" indent="0" algn="ctr">
              <a:lnSpc>
                <a:spcPct val="100000"/>
              </a:lnSpc>
              <a:buNone/>
            </a:pPr>
            <a:endParaRPr lang="en-GB" sz="1200">
              <a:solidFill>
                <a:schemeClr val="tx1"/>
              </a:solidFill>
              <a:latin typeface="Arial" panose="020B0604020202020204" pitchFamily="34" charset="0"/>
              <a:ea typeface="Arial" panose="020B0604020202020204" pitchFamily="34" charset="0"/>
              <a:cs typeface="Times New Roman" panose="02020603050405020304" pitchFamily="18" charset="0"/>
            </a:endParaRPr>
          </a:p>
          <a:p>
            <a:pPr marL="0" lvl="0" indent="0" algn="ctr">
              <a:lnSpc>
                <a:spcPct val="100000"/>
              </a:lnSpc>
              <a:buNone/>
            </a:pPr>
            <a:r>
              <a:rPr lang="en-GB" sz="1800">
                <a:solidFill>
                  <a:schemeClr val="tx1"/>
                </a:solidFill>
                <a:effectLst/>
                <a:latin typeface="Arial" panose="020B0604020202020204" pitchFamily="34" charset="0"/>
                <a:ea typeface="Arial" panose="020B0604020202020204" pitchFamily="34" charset="0"/>
                <a:cs typeface="Times New Roman" panose="02020603050405020304" pitchFamily="18" charset="0"/>
              </a:rPr>
              <a:t>Please email [insert your region’s preferred email account here]</a:t>
            </a:r>
          </a:p>
          <a:p>
            <a:pPr marL="0" lvl="0" indent="0" algn="ctr">
              <a:lnSpc>
                <a:spcPct val="100000"/>
              </a:lnSpc>
              <a:buNone/>
            </a:pPr>
            <a:endParaRPr lang="en-GB" sz="1200">
              <a:solidFill>
                <a:schemeClr val="tx1"/>
              </a:solidFill>
              <a:latin typeface="Arial" panose="020B0604020202020204" pitchFamily="34" charset="0"/>
              <a:ea typeface="Arial" panose="020B0604020202020204" pitchFamily="34" charset="0"/>
              <a:cs typeface="Times New Roman" panose="02020603050405020304" pitchFamily="18" charset="0"/>
            </a:endParaRPr>
          </a:p>
          <a:p>
            <a:pPr marL="0" lvl="0" indent="0">
              <a:lnSpc>
                <a:spcPct val="100000"/>
              </a:lnSpc>
              <a:buNone/>
            </a:pPr>
            <a:endParaRPr lang="en-GB"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nSpc>
                <a:spcPct val="100000"/>
              </a:lnSpc>
              <a:buNone/>
            </a:pPr>
            <a:endParaRPr lang="en-GB" sz="1200">
              <a:latin typeface="Arial" panose="020B0604020202020204" pitchFamily="34" charset="0"/>
              <a:ea typeface="Arial" panose="020B0604020202020204" pitchFamily="34" charset="0"/>
              <a:cs typeface="Times New Roman" panose="02020603050405020304" pitchFamily="18" charset="0"/>
            </a:endParaRPr>
          </a:p>
          <a:p>
            <a:pPr marL="0" lvl="0" indent="0">
              <a:lnSpc>
                <a:spcPct val="100000"/>
              </a:lnSpc>
              <a:buNone/>
            </a:pPr>
            <a:endParaRPr lang="en-GB" sz="1200">
              <a:effectLst/>
              <a:latin typeface="Arial" panose="020B0604020202020204" pitchFamily="34" charset="0"/>
              <a:ea typeface="Arial" panose="020B0604020202020204" pitchFamily="34" charset="0"/>
              <a:cs typeface="Times New Roman" panose="02020603050405020304" pitchFamily="18" charset="0"/>
            </a:endParaRPr>
          </a:p>
          <a:p>
            <a:pPr marL="0" indent="0">
              <a:lnSpc>
                <a:spcPct val="100000"/>
              </a:lnSpc>
              <a:buNone/>
            </a:pPr>
            <a:endParaRPr lang="en-GB" sz="1000">
              <a:solidFill>
                <a:schemeClr val="tx1"/>
              </a:solidFill>
              <a:latin typeface="+mj-lt"/>
            </a:endParaRPr>
          </a:p>
        </p:txBody>
      </p:sp>
      <p:sp>
        <p:nvSpPr>
          <p:cNvPr id="2" name="Title 1">
            <a:extLst>
              <a:ext uri="{FF2B5EF4-FFF2-40B4-BE49-F238E27FC236}">
                <a16:creationId xmlns:a16="http://schemas.microsoft.com/office/drawing/2014/main" id="{ADBF4C67-0546-4C69-9482-FB1296777566}"/>
              </a:ext>
            </a:extLst>
          </p:cNvPr>
          <p:cNvSpPr>
            <a:spLocks noGrp="1"/>
          </p:cNvSpPr>
          <p:nvPr>
            <p:ph type="title"/>
          </p:nvPr>
        </p:nvSpPr>
        <p:spPr>
          <a:xfrm>
            <a:off x="2447998" y="1999050"/>
            <a:ext cx="8520600" cy="572700"/>
          </a:xfrm>
        </p:spPr>
        <p:txBody>
          <a:bodyPr>
            <a:normAutofit fontScale="90000"/>
          </a:bodyPr>
          <a:lstStyle/>
          <a:p>
            <a:pPr rtl="0"/>
            <a:r>
              <a:rPr lang="en-GB" sz="7200" b="1" i="0">
                <a:solidFill>
                  <a:srgbClr val="882CB1"/>
                </a:solidFill>
                <a:effectLst/>
                <a:latin typeface="Arial" panose="020B0604020202020204" pitchFamily="34" charset="0"/>
                <a:ea typeface="Arial" panose="020B0604020202020204" pitchFamily="34" charset="0"/>
                <a:cs typeface="Times New Roman" panose="02020603050405020304" pitchFamily="18" charset="0"/>
              </a:rPr>
              <a:t>Thank</a:t>
            </a:r>
            <a:r>
              <a:rPr lang="en-GB" sz="7200" b="1" i="0">
                <a:solidFill>
                  <a:srgbClr val="5C3183"/>
                </a:solidFill>
                <a:effectLst/>
                <a:latin typeface="Arial" panose="020B0604020202020204" pitchFamily="34" charset="0"/>
                <a:ea typeface="Arial" panose="020B0604020202020204" pitchFamily="34" charset="0"/>
                <a:cs typeface="Times New Roman" panose="02020603050405020304" pitchFamily="18" charset="0"/>
              </a:rPr>
              <a:t> </a:t>
            </a:r>
            <a:r>
              <a:rPr lang="en-GB" sz="7200" b="1" i="0">
                <a:solidFill>
                  <a:srgbClr val="882CB1"/>
                </a:solidFill>
                <a:effectLst/>
                <a:latin typeface="Arial" panose="020B0604020202020204" pitchFamily="34" charset="0"/>
                <a:ea typeface="Arial" panose="020B0604020202020204" pitchFamily="34" charset="0"/>
                <a:cs typeface="Times New Roman" panose="02020603050405020304" pitchFamily="18" charset="0"/>
              </a:rPr>
              <a:t>you</a:t>
            </a:r>
            <a:endParaRPr lang="en-GB">
              <a:effectLst/>
            </a:endParaRPr>
          </a:p>
          <a:p>
            <a:endParaRPr lang="en-GB"/>
          </a:p>
        </p:txBody>
      </p:sp>
    </p:spTree>
    <p:extLst>
      <p:ext uri="{BB962C8B-B14F-4D97-AF65-F5344CB8AC3E}">
        <p14:creationId xmlns:p14="http://schemas.microsoft.com/office/powerpoint/2010/main" val="540344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a:off x="311700" y="2233200"/>
            <a:ext cx="8520600" cy="67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GB" sz="3580" b="1">
                <a:solidFill>
                  <a:srgbClr val="882CB1"/>
                </a:solidFill>
              </a:rPr>
              <a:t>Region Team Briefing</a:t>
            </a:r>
            <a:br>
              <a:rPr lang="en-GB" sz="3580" b="1">
                <a:solidFill>
                  <a:srgbClr val="882CB1"/>
                </a:solidFill>
              </a:rPr>
            </a:br>
            <a:r>
              <a:rPr lang="en-GB" sz="3580" b="1">
                <a:solidFill>
                  <a:srgbClr val="882CB1"/>
                </a:solidFill>
              </a:rPr>
              <a:t>August 2022</a:t>
            </a:r>
          </a:p>
        </p:txBody>
      </p:sp>
      <p:pic>
        <p:nvPicPr>
          <p:cNvPr id="60" name="Google Shape;60;p14" descr="The Probation Service Logo"/>
          <p:cNvPicPr preferRelativeResize="0"/>
          <p:nvPr/>
        </p:nvPicPr>
        <p:blipFill>
          <a:blip r:embed="rId3">
            <a:alphaModFix/>
          </a:blip>
          <a:stretch>
            <a:fillRect/>
          </a:stretch>
        </p:blipFill>
        <p:spPr>
          <a:xfrm>
            <a:off x="254550" y="254000"/>
            <a:ext cx="2164800" cy="858700"/>
          </a:xfrm>
          <a:prstGeom prst="rect">
            <a:avLst/>
          </a:prstGeom>
          <a:noFill/>
          <a:ln>
            <a:noFill/>
          </a:ln>
        </p:spPr>
      </p:pic>
      <p:pic>
        <p:nvPicPr>
          <p:cNvPr id="61" name="Google Shape;61;p14">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flipH="1">
            <a:off x="8525326" y="253996"/>
            <a:ext cx="367635" cy="534701"/>
          </a:xfrm>
          <a:prstGeom prst="rect">
            <a:avLst/>
          </a:prstGeom>
          <a:noFill/>
          <a:ln>
            <a:noFill/>
          </a:ln>
        </p:spPr>
      </p:pic>
      <p:sp>
        <p:nvSpPr>
          <p:cNvPr id="62" name="Google Shape;62;p14"/>
          <p:cNvSpPr txBox="1"/>
          <p:nvPr/>
        </p:nvSpPr>
        <p:spPr>
          <a:xfrm>
            <a:off x="6855375" y="277725"/>
            <a:ext cx="17199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[INSERT REGION]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solidFill>
                  <a:srgbClr val="882CB1"/>
                </a:solidFill>
              </a:rPr>
              <a:t>Today’s conversation</a:t>
            </a:r>
            <a:endParaRPr b="1">
              <a:solidFill>
                <a:srgbClr val="5C3183"/>
              </a:solidFill>
            </a:endParaRPr>
          </a:p>
        </p:txBody>
      </p:sp>
      <p:sp>
        <p:nvSpPr>
          <p:cNvPr id="68" name="Google Shape;68;p15"/>
          <p:cNvSpPr txBox="1">
            <a:spLocks noGrp="1"/>
          </p:cNvSpPr>
          <p:nvPr>
            <p:ph type="body" idx="1"/>
          </p:nvPr>
        </p:nvSpPr>
        <p:spPr>
          <a:xfrm>
            <a:off x="311700" y="636725"/>
            <a:ext cx="4260300" cy="1935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000" b="1">
                <a:solidFill>
                  <a:srgbClr val="5C3183"/>
                </a:solidFill>
              </a:rPr>
              <a:t>Change</a:t>
            </a:r>
          </a:p>
          <a:p>
            <a:pPr marL="0" lvl="0" indent="0" algn="l" rtl="0">
              <a:spcBef>
                <a:spcPts val="0"/>
              </a:spcBef>
              <a:spcAft>
                <a:spcPts val="0"/>
              </a:spcAft>
              <a:buNone/>
            </a:pPr>
            <a:endParaRPr sz="800" b="1">
              <a:solidFill>
                <a:srgbClr val="5C3183"/>
              </a:solidFill>
            </a:endParaRPr>
          </a:p>
          <a:p>
            <a:pPr marL="285750" indent="-285750">
              <a:lnSpc>
                <a:spcPct val="100000"/>
              </a:lnSpc>
            </a:pPr>
            <a:r>
              <a:rPr lang="en-GB" sz="1200">
                <a:solidFill>
                  <a:schemeClr val="tx1"/>
                </a:solidFill>
              </a:rPr>
              <a:t>New intranet for HMPPS employees</a:t>
            </a:r>
          </a:p>
          <a:p>
            <a:pPr marL="285750" indent="-285750">
              <a:lnSpc>
                <a:spcPct val="100000"/>
              </a:lnSpc>
            </a:pPr>
            <a:endParaRPr lang="en-GB" sz="1200">
              <a:solidFill>
                <a:schemeClr val="tx1"/>
              </a:solidFill>
            </a:endParaRPr>
          </a:p>
          <a:p>
            <a:pPr marL="285750" indent="-285750">
              <a:lnSpc>
                <a:spcPct val="100000"/>
              </a:lnSpc>
            </a:pPr>
            <a:r>
              <a:rPr lang="en-GB" sz="1200">
                <a:solidFill>
                  <a:schemeClr val="tx1"/>
                </a:solidFill>
              </a:rPr>
              <a:t>Local changes </a:t>
            </a:r>
            <a:r>
              <a:rPr lang="en-GB" sz="1200">
                <a:solidFill>
                  <a:schemeClr val="tx1"/>
                </a:solidFill>
                <a:latin typeface="+mn-lt"/>
                <a:ea typeface="Calibri" panose="020F0502020204030204" pitchFamily="34" charset="0"/>
                <a:cs typeface="Times New Roman" panose="02020603050405020304" pitchFamily="18" charset="0"/>
              </a:rPr>
              <a:t>[delete if not used]</a:t>
            </a:r>
            <a:endParaRPr lang="en-GB" sz="1200">
              <a:solidFill>
                <a:schemeClr val="tx1"/>
              </a:solidFill>
            </a:endParaRPr>
          </a:p>
        </p:txBody>
      </p:sp>
      <p:sp>
        <p:nvSpPr>
          <p:cNvPr id="70" name="Google Shape;70;p15"/>
          <p:cNvSpPr txBox="1">
            <a:spLocks noGrp="1"/>
          </p:cNvSpPr>
          <p:nvPr>
            <p:ph type="body" idx="1"/>
          </p:nvPr>
        </p:nvSpPr>
        <p:spPr>
          <a:xfrm>
            <a:off x="311700" y="1955114"/>
            <a:ext cx="4260300" cy="222622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000" b="1">
                <a:solidFill>
                  <a:srgbClr val="289D95"/>
                </a:solidFill>
              </a:rPr>
              <a:t>Updates</a:t>
            </a:r>
          </a:p>
          <a:p>
            <a:pPr marL="0" lvl="0" indent="0" algn="l" rtl="0">
              <a:spcBef>
                <a:spcPts val="0"/>
              </a:spcBef>
              <a:spcAft>
                <a:spcPts val="0"/>
              </a:spcAft>
              <a:buNone/>
            </a:pPr>
            <a:endParaRPr lang="en-GB" sz="800" b="1">
              <a:solidFill>
                <a:srgbClr val="289D95"/>
              </a:solidFill>
            </a:endParaRPr>
          </a:p>
          <a:p>
            <a:pPr marL="342900" indent="-342900"/>
            <a:r>
              <a:rPr lang="en-GB" sz="1200">
                <a:solidFill>
                  <a:schemeClr val="tx1"/>
                </a:solidFill>
                <a:latin typeface="Arial" panose="020B0604020202020204" pitchFamily="34" charset="0"/>
                <a:ea typeface="Calibri" panose="020F0502020204030204" pitchFamily="34" charset="0"/>
                <a:cs typeface="Times New Roman" panose="02020603050405020304" pitchFamily="18" charset="0"/>
              </a:rPr>
              <a:t>Harmonisation – agreement reached with trade unions</a:t>
            </a:r>
          </a:p>
          <a:p>
            <a:pPr marL="342900" indent="-342900"/>
            <a:endParaRPr lang="en-GB" sz="120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342900" indent="-342900"/>
            <a:r>
              <a:rPr lang="en-GB" sz="1200">
                <a:solidFill>
                  <a:schemeClr val="tx1"/>
                </a:solidFill>
                <a:effectLst/>
                <a:latin typeface="Arial" panose="020B0604020202020204" pitchFamily="34" charset="0"/>
                <a:ea typeface="Arial Unicode MS"/>
              </a:rPr>
              <a:t>Protected Characteristics Plans update</a:t>
            </a:r>
          </a:p>
          <a:p>
            <a:pPr marL="0" indent="0">
              <a:buNone/>
            </a:pPr>
            <a:endParaRPr lang="en-GB" sz="1200">
              <a:solidFill>
                <a:schemeClr val="tx1"/>
              </a:solidFill>
              <a:effectLst/>
              <a:latin typeface="Arial" panose="020B0604020202020204" pitchFamily="34" charset="0"/>
              <a:ea typeface="Arial Unicode MS"/>
            </a:endParaRPr>
          </a:p>
          <a:p>
            <a:pPr marL="342900" indent="-342900"/>
            <a:r>
              <a:rPr lang="en-US" sz="1200">
                <a:solidFill>
                  <a:schemeClr val="tx1"/>
                </a:solidFill>
                <a:effectLst/>
                <a:latin typeface="+mn-lt"/>
                <a:ea typeface="Times New Roman" panose="02020603050405020304" pitchFamily="18" charset="0"/>
              </a:rPr>
              <a:t>Changes to the Parole Board Rules: Letter to Probation Staff</a:t>
            </a:r>
          </a:p>
          <a:p>
            <a:pPr marL="0" indent="0">
              <a:buNone/>
            </a:pPr>
            <a:endParaRPr lang="en-US" sz="1200">
              <a:solidFill>
                <a:schemeClr val="tx1"/>
              </a:solidFill>
              <a:effectLst/>
              <a:latin typeface="+mn-lt"/>
              <a:ea typeface="Times New Roman" panose="02020603050405020304" pitchFamily="18" charset="0"/>
            </a:endParaRPr>
          </a:p>
          <a:p>
            <a:pPr marL="342900" indent="-342900"/>
            <a:r>
              <a:rPr lang="en-US" sz="1200">
                <a:solidFill>
                  <a:schemeClr val="tx1"/>
                </a:solidFill>
                <a:latin typeface="+mn-lt"/>
                <a:ea typeface="Calibri" panose="020F0502020204030204" pitchFamily="34" charset="0"/>
              </a:rPr>
              <a:t>Local updates </a:t>
            </a:r>
            <a:r>
              <a:rPr lang="en-GB" sz="1200">
                <a:solidFill>
                  <a:schemeClr val="tx1"/>
                </a:solidFill>
                <a:latin typeface="+mn-lt"/>
                <a:ea typeface="Calibri" panose="020F0502020204030204" pitchFamily="34" charset="0"/>
                <a:cs typeface="Times New Roman" panose="02020603050405020304" pitchFamily="18" charset="0"/>
              </a:rPr>
              <a:t>[delete if not used]</a:t>
            </a:r>
          </a:p>
          <a:p>
            <a:pPr marL="0" indent="0">
              <a:buNone/>
            </a:pPr>
            <a:endParaRPr lang="en-GB" sz="1200">
              <a:solidFill>
                <a:schemeClr val="tx1"/>
              </a:solidFill>
              <a:latin typeface="+mn-lt"/>
              <a:ea typeface="Calibri" panose="020F0502020204030204" pitchFamily="34" charset="0"/>
              <a:cs typeface="Times New Roman" panose="02020603050405020304" pitchFamily="18" charset="0"/>
            </a:endParaRPr>
          </a:p>
          <a:p>
            <a:pPr marL="342900" indent="-342900"/>
            <a:r>
              <a:rPr lang="en-GB" sz="1200">
                <a:solidFill>
                  <a:schemeClr val="tx1"/>
                </a:solidFill>
              </a:rPr>
              <a:t>Training to become a Probation Officer</a:t>
            </a:r>
          </a:p>
          <a:p>
            <a:pPr marL="0" indent="0">
              <a:buNone/>
            </a:pPr>
            <a:br>
              <a:rPr lang="en-GB" sz="1600">
                <a:solidFill>
                  <a:srgbClr val="289D95"/>
                </a:solidFill>
                <a:effectLst/>
                <a:latin typeface="+mn-lt"/>
                <a:ea typeface="Calibri" panose="020F0502020204030204" pitchFamily="34" charset="0"/>
              </a:rPr>
            </a:br>
            <a:endParaRPr lang="en-GB">
              <a:solidFill>
                <a:schemeClr val="tx1"/>
              </a:solidFill>
            </a:endParaRPr>
          </a:p>
          <a:p>
            <a:pPr marL="0" lvl="0" indent="0" algn="l" rtl="0">
              <a:spcBef>
                <a:spcPts val="0"/>
              </a:spcBef>
              <a:spcAft>
                <a:spcPts val="0"/>
              </a:spcAft>
              <a:buNone/>
            </a:pPr>
            <a:endParaRPr lang="en-GB" sz="900" b="1">
              <a:solidFill>
                <a:srgbClr val="289D95"/>
              </a:solidFill>
            </a:endParaRPr>
          </a:p>
          <a:p>
            <a:pPr marL="285750" indent="-285750">
              <a:spcBef>
                <a:spcPts val="1200"/>
              </a:spcBef>
              <a:spcAft>
                <a:spcPts val="1200"/>
              </a:spcAft>
            </a:pPr>
            <a:endParaRPr>
              <a:solidFill>
                <a:srgbClr val="B32C85"/>
              </a:solidFill>
            </a:endParaRPr>
          </a:p>
        </p:txBody>
      </p:sp>
      <p:sp>
        <p:nvSpPr>
          <p:cNvPr id="71" name="Google Shape;71;p15"/>
          <p:cNvSpPr txBox="1">
            <a:spLocks noGrp="1"/>
          </p:cNvSpPr>
          <p:nvPr>
            <p:ph type="body" idx="1"/>
          </p:nvPr>
        </p:nvSpPr>
        <p:spPr>
          <a:xfrm>
            <a:off x="4760850" y="636725"/>
            <a:ext cx="4260300" cy="1935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000" b="1">
                <a:solidFill>
                  <a:srgbClr val="5499DB"/>
                </a:solidFill>
              </a:rPr>
              <a:t>Reminder</a:t>
            </a:r>
          </a:p>
          <a:p>
            <a:pPr marL="0" lvl="0" indent="0" algn="l" rtl="0">
              <a:spcBef>
                <a:spcPts val="0"/>
              </a:spcBef>
              <a:spcAft>
                <a:spcPts val="0"/>
              </a:spcAft>
              <a:buNone/>
            </a:pPr>
            <a:endParaRPr sz="800" b="1">
              <a:solidFill>
                <a:srgbClr val="0095D7"/>
              </a:solidFill>
            </a:endParaRPr>
          </a:p>
          <a:p>
            <a:pPr marL="285750" indent="-285750">
              <a:lnSpc>
                <a:spcPct val="100000"/>
              </a:lnSpc>
            </a:pPr>
            <a:r>
              <a:rPr lang="en-GB" sz="1200">
                <a:solidFill>
                  <a:schemeClr val="tx1"/>
                </a:solidFill>
              </a:rPr>
              <a:t>Case administrative support for SPOs (CASPOs)</a:t>
            </a:r>
          </a:p>
          <a:p>
            <a:pPr marL="0" indent="0">
              <a:lnSpc>
                <a:spcPct val="100000"/>
              </a:lnSpc>
              <a:buNone/>
            </a:pPr>
            <a:endParaRPr lang="en-GB" sz="1200">
              <a:solidFill>
                <a:schemeClr val="tx1"/>
              </a:solidFill>
            </a:endParaRPr>
          </a:p>
          <a:p>
            <a:pPr marL="285750" indent="-285750">
              <a:lnSpc>
                <a:spcPct val="100000"/>
              </a:lnSpc>
            </a:pPr>
            <a:r>
              <a:rPr lang="en-GB" sz="1200">
                <a:solidFill>
                  <a:schemeClr val="tx1"/>
                </a:solidFill>
                <a:effectLst/>
                <a:latin typeface="Arial" panose="020B0604020202020204" pitchFamily="34" charset="0"/>
                <a:ea typeface="Arial" panose="020B0604020202020204" pitchFamily="34" charset="0"/>
              </a:rPr>
              <a:t>Probation Day 2022</a:t>
            </a:r>
            <a:endParaRPr lang="en-GB" sz="1200">
              <a:solidFill>
                <a:schemeClr val="tx1"/>
              </a:solidFill>
            </a:endParaRPr>
          </a:p>
          <a:p>
            <a:pPr marL="0" indent="0">
              <a:lnSpc>
                <a:spcPct val="100000"/>
              </a:lnSpc>
              <a:buNone/>
            </a:pPr>
            <a:endParaRPr lang="en-GB" sz="1200">
              <a:solidFill>
                <a:schemeClr val="tx1"/>
              </a:solidFill>
            </a:endParaRPr>
          </a:p>
          <a:p>
            <a:pPr marL="285750" indent="-285750">
              <a:lnSpc>
                <a:spcPct val="100000"/>
              </a:lnSpc>
            </a:pPr>
            <a:r>
              <a:rPr lang="en-GB" sz="1200">
                <a:solidFill>
                  <a:schemeClr val="tx1"/>
                </a:solidFill>
              </a:rPr>
              <a:t>Local reminders </a:t>
            </a:r>
            <a:r>
              <a:rPr lang="en-GB" sz="1200">
                <a:solidFill>
                  <a:schemeClr val="tx1"/>
                </a:solidFill>
                <a:latin typeface="+mn-lt"/>
                <a:ea typeface="Calibri" panose="020F0502020204030204" pitchFamily="34" charset="0"/>
                <a:cs typeface="Times New Roman" panose="02020603050405020304" pitchFamily="18" charset="0"/>
              </a:rPr>
              <a:t>[delete if not used</a:t>
            </a:r>
            <a:endParaRPr sz="1200">
              <a:solidFill>
                <a:schemeClr val="tx1"/>
              </a:solidFill>
              <a:latin typeface="+mn-lt"/>
            </a:endParaRPr>
          </a:p>
        </p:txBody>
      </p:sp>
      <p:sp>
        <p:nvSpPr>
          <p:cNvPr id="72" name="Google Shape;72;p15"/>
          <p:cNvSpPr txBox="1">
            <a:spLocks noGrp="1"/>
          </p:cNvSpPr>
          <p:nvPr>
            <p:ph type="body" idx="1"/>
          </p:nvPr>
        </p:nvSpPr>
        <p:spPr>
          <a:xfrm>
            <a:off x="4760850" y="2571750"/>
            <a:ext cx="4260300" cy="1983900"/>
          </a:xfrm>
          <a:prstGeom prst="rect">
            <a:avLst/>
          </a:prstGeom>
        </p:spPr>
        <p:txBody>
          <a:bodyPr spcFirstLastPara="1" wrap="square" lIns="91425" tIns="91425" rIns="91425" bIns="91425" anchor="t" anchorCtr="0">
            <a:normAutofit/>
          </a:bodyPr>
          <a:lstStyle/>
          <a:p>
            <a:pPr marL="0" indent="0">
              <a:buNone/>
            </a:pPr>
            <a:r>
              <a:rPr lang="en-GB" sz="2000" b="1">
                <a:solidFill>
                  <a:srgbClr val="002554"/>
                </a:solidFill>
              </a:rPr>
              <a:t>Action</a:t>
            </a:r>
          </a:p>
          <a:p>
            <a:pPr marL="0" indent="0">
              <a:buNone/>
            </a:pPr>
            <a:endParaRPr lang="en-GB" sz="800" b="1">
              <a:solidFill>
                <a:srgbClr val="002554"/>
              </a:solidFill>
            </a:endParaRPr>
          </a:p>
          <a:p>
            <a:pPr marL="285750" indent="-285750">
              <a:lnSpc>
                <a:spcPct val="100000"/>
              </a:lnSpc>
            </a:pPr>
            <a:r>
              <a:rPr lang="en-GB" sz="1200">
                <a:solidFill>
                  <a:schemeClr val="tx1"/>
                </a:solidFill>
              </a:rPr>
              <a:t>Professional registration</a:t>
            </a:r>
          </a:p>
          <a:p>
            <a:pPr marL="0" indent="0">
              <a:lnSpc>
                <a:spcPct val="100000"/>
              </a:lnSpc>
              <a:buNone/>
            </a:pPr>
            <a:endParaRPr lang="en-GB" sz="1300">
              <a:solidFill>
                <a:schemeClr val="tx1"/>
              </a:solidFill>
            </a:endParaRPr>
          </a:p>
          <a:p>
            <a:pPr marL="285750" indent="-285750">
              <a:lnSpc>
                <a:spcPct val="100000"/>
              </a:lnSpc>
            </a:pPr>
            <a:r>
              <a:rPr lang="en-GB" sz="1200">
                <a:solidFill>
                  <a:schemeClr val="tx1"/>
                </a:solidFill>
              </a:rPr>
              <a:t>Upcoming learning</a:t>
            </a:r>
          </a:p>
          <a:p>
            <a:pPr marL="0" indent="0">
              <a:lnSpc>
                <a:spcPct val="100000"/>
              </a:lnSpc>
              <a:buNone/>
            </a:pPr>
            <a:endParaRPr lang="en-GB" sz="1200">
              <a:solidFill>
                <a:schemeClr val="tx1"/>
              </a:solidFill>
            </a:endParaRPr>
          </a:p>
          <a:p>
            <a:pPr marL="285750" indent="-285750">
              <a:lnSpc>
                <a:spcPct val="100000"/>
              </a:lnSpc>
            </a:pPr>
            <a:r>
              <a:rPr lang="en-GB" sz="1200">
                <a:solidFill>
                  <a:schemeClr val="tx1"/>
                </a:solidFill>
              </a:rPr>
              <a:t>Local actions </a:t>
            </a:r>
            <a:r>
              <a:rPr lang="en-GB" sz="1200">
                <a:solidFill>
                  <a:schemeClr val="tx1"/>
                </a:solidFill>
                <a:latin typeface="+mn-lt"/>
                <a:ea typeface="Calibri" panose="020F0502020204030204" pitchFamily="34" charset="0"/>
                <a:cs typeface="Times New Roman" panose="02020603050405020304" pitchFamily="18" charset="0"/>
              </a:rPr>
              <a:t>[delete if not used]</a:t>
            </a:r>
          </a:p>
          <a:p>
            <a:pPr marL="285750" indent="-285750">
              <a:lnSpc>
                <a:spcPct val="100000"/>
              </a:lnSpc>
            </a:pPr>
            <a:endParaRPr lang="en-GB" sz="1200">
              <a:solidFill>
                <a:schemeClr val="tx1"/>
              </a:solidFill>
            </a:endParaRPr>
          </a:p>
          <a:p>
            <a:pPr marL="285750" indent="-285750">
              <a:lnSpc>
                <a:spcPct val="100000"/>
              </a:lnSpc>
            </a:pPr>
            <a:r>
              <a:rPr lang="en-GB" sz="1200">
                <a:solidFill>
                  <a:schemeClr val="tx1"/>
                </a:solidFill>
              </a:rPr>
              <a:t>Team discussion</a:t>
            </a:r>
          </a:p>
          <a:p>
            <a:pPr marL="285750" indent="-285750">
              <a:lnSpc>
                <a:spcPct val="100000"/>
              </a:lnSpc>
            </a:pPr>
            <a:endParaRPr lang="en-GB" sz="1200">
              <a:solidFill>
                <a:schemeClr val="tx1"/>
              </a:solidFill>
              <a:latin typeface="+mn-lt"/>
            </a:endParaRPr>
          </a:p>
          <a:p>
            <a:pPr marL="0" indent="0">
              <a:buNone/>
            </a:pPr>
            <a:endParaRPr lang="en-GB" sz="2000" b="1">
              <a:solidFill>
                <a:srgbClr val="002554"/>
              </a:solidFill>
            </a:endParaRPr>
          </a:p>
          <a:p>
            <a:pPr marL="0" lvl="0" indent="0" algn="l" rtl="0">
              <a:spcBef>
                <a:spcPts val="1200"/>
              </a:spcBef>
              <a:spcAft>
                <a:spcPts val="12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E2D6-69FA-4A36-9DD6-C9E5CEF59381}"/>
              </a:ext>
            </a:extLst>
          </p:cNvPr>
          <p:cNvSpPr>
            <a:spLocks noGrp="1"/>
          </p:cNvSpPr>
          <p:nvPr>
            <p:ph type="title"/>
          </p:nvPr>
        </p:nvSpPr>
        <p:spPr>
          <a:xfrm>
            <a:off x="236536" y="0"/>
            <a:ext cx="8480063" cy="713252"/>
          </a:xfrm>
        </p:spPr>
        <p:txBody>
          <a:bodyPr>
            <a:normAutofit/>
          </a:bodyPr>
          <a:lstStyle/>
          <a:p>
            <a:r>
              <a:rPr lang="en-GB" sz="2800"/>
              <a:t>New intranet for HMPPS employees</a:t>
            </a:r>
            <a:endParaRPr lang="en-GB" sz="2800">
              <a:solidFill>
                <a:srgbClr val="7030A0"/>
              </a:solidFill>
            </a:endParaRPr>
          </a:p>
        </p:txBody>
      </p:sp>
      <p:sp>
        <p:nvSpPr>
          <p:cNvPr id="11" name="Content Placeholder 2">
            <a:extLst>
              <a:ext uri="{FF2B5EF4-FFF2-40B4-BE49-F238E27FC236}">
                <a16:creationId xmlns:a16="http://schemas.microsoft.com/office/drawing/2014/main" id="{228289B8-DDE3-4396-8441-D028D3CD806A}"/>
              </a:ext>
            </a:extLst>
          </p:cNvPr>
          <p:cNvSpPr>
            <a:spLocks noGrp="1"/>
          </p:cNvSpPr>
          <p:nvPr>
            <p:ph idx="1"/>
          </p:nvPr>
        </p:nvSpPr>
        <p:spPr>
          <a:xfrm>
            <a:off x="236536" y="824634"/>
            <a:ext cx="6088620" cy="3962828"/>
          </a:xfrm>
        </p:spPr>
        <p:txBody>
          <a:bodyPr>
            <a:noAutofit/>
          </a:bodyPr>
          <a:lstStyle/>
          <a:p>
            <a:pPr fontAlgn="base">
              <a:spcAft>
                <a:spcPts val="0"/>
              </a:spcAft>
            </a:pPr>
            <a:r>
              <a:rPr lang="en-GB" sz="1500">
                <a:solidFill>
                  <a:srgbClr val="242424"/>
                </a:solidFill>
                <a:latin typeface="+mj-lt"/>
              </a:rPr>
              <a:t>The central HMPPS Communications team in collaboration with the MOJ Digital Team are working on the development of a new intranet to service employees across HMPPS.</a:t>
            </a:r>
          </a:p>
          <a:p>
            <a:pPr fontAlgn="base">
              <a:spcAft>
                <a:spcPts val="0"/>
              </a:spcAft>
            </a:pPr>
            <a:endParaRPr lang="en-GB" sz="1500">
              <a:solidFill>
                <a:srgbClr val="242424"/>
              </a:solidFill>
              <a:latin typeface="+mj-lt"/>
            </a:endParaRPr>
          </a:p>
          <a:p>
            <a:pPr fontAlgn="base">
              <a:spcAft>
                <a:spcPts val="0"/>
              </a:spcAft>
            </a:pPr>
            <a:r>
              <a:rPr lang="en-GB" sz="1500">
                <a:solidFill>
                  <a:srgbClr val="242424"/>
                </a:solidFill>
                <a:latin typeface="+mj-lt"/>
              </a:rPr>
              <a:t>Relevant pages from the Probation Hub will be migrated to the new environment.</a:t>
            </a:r>
          </a:p>
          <a:p>
            <a:pPr fontAlgn="base">
              <a:spcAft>
                <a:spcPts val="0"/>
              </a:spcAft>
            </a:pPr>
            <a:endParaRPr lang="en-GB" sz="1500">
              <a:solidFill>
                <a:srgbClr val="242424"/>
              </a:solidFill>
              <a:latin typeface="+mj-lt"/>
            </a:endParaRPr>
          </a:p>
          <a:p>
            <a:pPr fontAlgn="base">
              <a:spcAft>
                <a:spcPts val="0"/>
              </a:spcAft>
            </a:pPr>
            <a:r>
              <a:rPr lang="en-GB" sz="1500">
                <a:solidFill>
                  <a:srgbClr val="242424"/>
                </a:solidFill>
                <a:latin typeface="+mj-lt"/>
              </a:rPr>
              <a:t>Transfer of this content will have no immediate impact on the Probation Hub but when the new environment is tested, stable and contains all relevant content, the Probation Hub will eventually be ‘retired’ – this date has yet to be confirmed.</a:t>
            </a:r>
          </a:p>
          <a:p>
            <a:pPr fontAlgn="base">
              <a:spcAft>
                <a:spcPts val="0"/>
              </a:spcAft>
            </a:pPr>
            <a:endParaRPr lang="en-GB" sz="1500">
              <a:solidFill>
                <a:srgbClr val="242424"/>
              </a:solidFill>
              <a:latin typeface="+mj-lt"/>
            </a:endParaRPr>
          </a:p>
          <a:p>
            <a:pPr defTabSz="685800" fontAlgn="base">
              <a:spcBef>
                <a:spcPts val="225"/>
              </a:spcBef>
              <a:spcAft>
                <a:spcPts val="0"/>
              </a:spcAft>
              <a:buClrTx/>
            </a:pPr>
            <a:r>
              <a:rPr lang="en-GB" sz="1500" b="0" i="0">
                <a:solidFill>
                  <a:srgbClr val="242424"/>
                </a:solidFill>
                <a:effectLst/>
                <a:latin typeface="+mj-lt"/>
              </a:rPr>
              <a:t>Before they go live, they need to carry out a final testing phase (known as Beta testing).</a:t>
            </a:r>
            <a:endParaRPr lang="en-GB" sz="1500" kern="1200">
              <a:solidFill>
                <a:srgbClr val="242424"/>
              </a:solidFill>
              <a:latin typeface="+mj-lt"/>
              <a:ea typeface="+mn-ea"/>
              <a:cs typeface="+mn-cs"/>
            </a:endParaRPr>
          </a:p>
          <a:p>
            <a:pPr defTabSz="685800" fontAlgn="base">
              <a:spcBef>
                <a:spcPts val="225"/>
              </a:spcBef>
              <a:spcAft>
                <a:spcPts val="0"/>
              </a:spcAft>
              <a:buClrTx/>
            </a:pPr>
            <a:endParaRPr lang="en-GB" sz="1500" kern="1200">
              <a:solidFill>
                <a:srgbClr val="242424"/>
              </a:solidFill>
              <a:ea typeface="+mn-ea"/>
              <a:cs typeface="+mn-cs"/>
            </a:endParaRPr>
          </a:p>
          <a:p>
            <a:pPr defTabSz="685800" fontAlgn="base">
              <a:spcBef>
                <a:spcPts val="225"/>
              </a:spcBef>
              <a:spcAft>
                <a:spcPts val="0"/>
              </a:spcAft>
              <a:buClrTx/>
            </a:pPr>
            <a:r>
              <a:rPr lang="en-GB" sz="1500" kern="1200">
                <a:solidFill>
                  <a:srgbClr val="242424"/>
                </a:solidFill>
                <a:ea typeface="+mn-ea"/>
                <a:cs typeface="+mn-cs"/>
              </a:rPr>
              <a:t>More information about the development of the new intranet will be shared via the Probation Hub and the HMPPS intranet.</a:t>
            </a:r>
            <a:endParaRPr lang="en-GB" sz="1500" b="1">
              <a:latin typeface="+mj-lt"/>
            </a:endParaRPr>
          </a:p>
          <a:p>
            <a:pPr marL="257175" indent="-257175">
              <a:spcAft>
                <a:spcPts val="0"/>
              </a:spcAft>
              <a:buFont typeface="Arial" panose="020B0604020202020204" pitchFamily="34" charset="0"/>
              <a:buChar char="•"/>
            </a:pPr>
            <a:endParaRPr lang="en-GB" sz="1500" b="1">
              <a:latin typeface="+mj-lt"/>
            </a:endParaRPr>
          </a:p>
        </p:txBody>
      </p:sp>
      <p:pic>
        <p:nvPicPr>
          <p:cNvPr id="7" name="Picture 6" descr="A screenshot of the new HMPPS intranet">
            <a:extLst>
              <a:ext uri="{FF2B5EF4-FFF2-40B4-BE49-F238E27FC236}">
                <a16:creationId xmlns:a16="http://schemas.microsoft.com/office/drawing/2014/main" id="{085BABA3-9C0C-4BFC-8A8E-1095D3555E1C}"/>
              </a:ext>
            </a:extLst>
          </p:cNvPr>
          <p:cNvPicPr>
            <a:picLocks noChangeAspect="1"/>
          </p:cNvPicPr>
          <p:nvPr/>
        </p:nvPicPr>
        <p:blipFill>
          <a:blip r:embed="rId3"/>
          <a:stretch>
            <a:fillRect/>
          </a:stretch>
        </p:blipFill>
        <p:spPr>
          <a:xfrm>
            <a:off x="6598726" y="760746"/>
            <a:ext cx="2429295" cy="1282920"/>
          </a:xfrm>
          <a:prstGeom prst="rect">
            <a:avLst/>
          </a:prstGeom>
        </p:spPr>
      </p:pic>
      <p:sp>
        <p:nvSpPr>
          <p:cNvPr id="9" name="Google Shape;83;p16">
            <a:extLst>
              <a:ext uri="{FF2B5EF4-FFF2-40B4-BE49-F238E27FC236}">
                <a16:creationId xmlns:a16="http://schemas.microsoft.com/office/drawing/2014/main" id="{2C3000A6-6730-4692-932D-0FB0F85A7779}"/>
              </a:ext>
            </a:extLst>
          </p:cNvPr>
          <p:cNvSpPr/>
          <p:nvPr/>
        </p:nvSpPr>
        <p:spPr>
          <a:xfrm>
            <a:off x="6663023" y="2266429"/>
            <a:ext cx="2300700" cy="944481"/>
          </a:xfrm>
          <a:prstGeom prst="roundRect">
            <a:avLst>
              <a:gd name="adj" fmla="val 7239"/>
            </a:avLst>
          </a:prstGeom>
          <a:noFill/>
          <a:ln w="76200" cap="flat" cmpd="sng">
            <a:solidFill>
              <a:srgbClr val="5C3183"/>
            </a:solidFill>
            <a:prstDash val="solid"/>
            <a:round/>
            <a:headEnd type="none" w="sm" len="sm"/>
            <a:tailEnd type="none" w="sm" len="sm"/>
          </a:ln>
        </p:spPr>
        <p:txBody>
          <a:bodyPr spcFirstLastPara="1" wrap="square" lIns="91425" tIns="91425" rIns="91425" bIns="91425" anchor="t" anchorCtr="0">
            <a:noAutofit/>
          </a:bodyPr>
          <a:lstStyle/>
          <a:p>
            <a:pPr defTabSz="685800">
              <a:buClrTx/>
            </a:pPr>
            <a:r>
              <a:rPr lang="en-GB" sz="1300" kern="1200">
                <a:solidFill>
                  <a:schemeClr val="tx1"/>
                </a:solidFill>
                <a:ea typeface="+mn-ea"/>
                <a:cs typeface="+mn-cs"/>
              </a:rPr>
              <a:t>For more information or to ask a question email us at </a:t>
            </a:r>
            <a:r>
              <a:rPr lang="en-GB" sz="1300" kern="1200">
                <a:solidFill>
                  <a:srgbClr val="0070C0"/>
                </a:solidFill>
                <a:ea typeface="+mn-ea"/>
                <a:cs typeface="+mn-cs"/>
                <a:hlinkClick r:id="rId4">
                  <a:extLst>
                    <a:ext uri="{A12FA001-AC4F-418D-AE19-62706E023703}">
                      <ahyp:hlinkClr xmlns:ahyp="http://schemas.microsoft.com/office/drawing/2018/hyperlinkcolor" val="tx"/>
                    </a:ext>
                  </a:extLst>
                </a:hlinkClick>
              </a:rPr>
              <a:t>pcetmailbox@justice.gov.uk</a:t>
            </a:r>
            <a:endParaRPr lang="en-GB" sz="1300" kern="1200">
              <a:solidFill>
                <a:srgbClr val="0070C0"/>
              </a:solidFill>
              <a:ea typeface="+mn-ea"/>
              <a:cs typeface="+mn-cs"/>
            </a:endParaRPr>
          </a:p>
        </p:txBody>
      </p:sp>
      <p:cxnSp>
        <p:nvCxnSpPr>
          <p:cNvPr id="13" name="Google Shape;82;p16">
            <a:extLst>
              <a:ext uri="{FF2B5EF4-FFF2-40B4-BE49-F238E27FC236}">
                <a16:creationId xmlns:a16="http://schemas.microsoft.com/office/drawing/2014/main" id="{9972C572-E4D8-45FF-98C7-B0240AE1DFFA}"/>
              </a:ext>
              <a:ext uri="{C183D7F6-B498-43B3-948B-1728B52AA6E4}">
                <adec:decorative xmlns:adec="http://schemas.microsoft.com/office/drawing/2017/decorative" val="1"/>
              </a:ext>
            </a:extLst>
          </p:cNvPr>
          <p:cNvCxnSpPr/>
          <p:nvPr/>
        </p:nvCxnSpPr>
        <p:spPr>
          <a:xfrm>
            <a:off x="6497692" y="657150"/>
            <a:ext cx="0" cy="3829200"/>
          </a:xfrm>
          <a:prstGeom prst="straightConnector1">
            <a:avLst/>
          </a:prstGeom>
          <a:noFill/>
          <a:ln w="9525" cap="flat" cmpd="sng">
            <a:solidFill>
              <a:srgbClr val="73428E"/>
            </a:solidFill>
            <a:prstDash val="solid"/>
            <a:round/>
            <a:headEnd type="none" w="med" len="med"/>
            <a:tailEnd type="none" w="med" len="med"/>
          </a:ln>
        </p:spPr>
      </p:cxnSp>
    </p:spTree>
    <p:extLst>
      <p:ext uri="{BB962C8B-B14F-4D97-AF65-F5344CB8AC3E}">
        <p14:creationId xmlns:p14="http://schemas.microsoft.com/office/powerpoint/2010/main" val="3882426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1"/>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algn="l" fontAlgn="base"/>
            <a:r>
              <a:rPr lang="en-GB" sz="2200" b="1" i="0">
                <a:solidFill>
                  <a:srgbClr val="5C3183"/>
                </a:solidFill>
                <a:effectLst/>
                <a:latin typeface="+mj-lt"/>
              </a:rPr>
              <a:t>Local changes</a:t>
            </a:r>
            <a:endParaRPr sz="2200" b="1">
              <a:solidFill>
                <a:srgbClr val="5C3183"/>
              </a:solidFill>
              <a:latin typeface="+mj-lt"/>
            </a:endParaRPr>
          </a:p>
        </p:txBody>
      </p:sp>
      <p:sp>
        <p:nvSpPr>
          <p:cNvPr id="129" name="Google Shape;129;p21"/>
          <p:cNvSpPr txBox="1">
            <a:spLocks noGrp="1"/>
          </p:cNvSpPr>
          <p:nvPr>
            <p:ph type="body" idx="1"/>
          </p:nvPr>
        </p:nvSpPr>
        <p:spPr>
          <a:xfrm>
            <a:off x="311699" y="712925"/>
            <a:ext cx="8585308" cy="3785504"/>
          </a:xfrm>
          <a:prstGeom prst="rect">
            <a:avLst/>
          </a:prstGeom>
        </p:spPr>
        <p:txBody>
          <a:bodyPr spcFirstLastPara="1" wrap="square" lIns="91425" tIns="91425" rIns="91425" bIns="91425" anchor="t" anchorCtr="0">
            <a:normAutofit/>
          </a:bodyPr>
          <a:lstStyle/>
          <a:p>
            <a:pPr marL="0" indent="0" fontAlgn="base">
              <a:lnSpc>
                <a:spcPct val="120000"/>
              </a:lnSpc>
              <a:buNone/>
            </a:pPr>
            <a:r>
              <a:rPr lang="en-GB">
                <a:solidFill>
                  <a:srgbClr val="242424"/>
                </a:solidFill>
                <a:effectLst/>
                <a:latin typeface="+mn-lt"/>
                <a:ea typeface="Times New Roman" panose="02020603050405020304" pitchFamily="18" charset="0"/>
              </a:rPr>
              <a:t>Please enter your local change information on this slide. </a:t>
            </a:r>
          </a:p>
          <a:p>
            <a:pPr marL="0" indent="0" fontAlgn="base">
              <a:lnSpc>
                <a:spcPct val="120000"/>
              </a:lnSpc>
              <a:buNone/>
            </a:pPr>
            <a:endParaRPr lang="en-GB">
              <a:solidFill>
                <a:srgbClr val="242424"/>
              </a:solidFill>
              <a:effectLst/>
              <a:latin typeface="+mn-lt"/>
              <a:ea typeface="Times New Roman" panose="02020603050405020304" pitchFamily="18" charset="0"/>
            </a:endParaRPr>
          </a:p>
          <a:p>
            <a:pPr marL="0" indent="0" fontAlgn="base">
              <a:lnSpc>
                <a:spcPct val="120000"/>
              </a:lnSpc>
              <a:buNone/>
            </a:pPr>
            <a:r>
              <a:rPr lang="en-GB">
                <a:solidFill>
                  <a:srgbClr val="242424"/>
                </a:solidFill>
                <a:latin typeface="+mn-lt"/>
                <a:ea typeface="Times New Roman" panose="02020603050405020304" pitchFamily="18" charset="0"/>
              </a:rPr>
              <a:t>Please delete this slide if you do not use it</a:t>
            </a:r>
            <a:endParaRPr lang="en-GB">
              <a:effectLst/>
              <a:latin typeface="+mn-lt"/>
              <a:ea typeface="Times New Roman" panose="02020603050405020304" pitchFamily="18" charset="0"/>
            </a:endParaRPr>
          </a:p>
          <a:p>
            <a:pPr marL="0" indent="0">
              <a:lnSpc>
                <a:spcPct val="120000"/>
              </a:lnSpc>
              <a:buNone/>
            </a:pPr>
            <a:endParaRPr sz="1100">
              <a:latin typeface="+mn-lt"/>
            </a:endParaRPr>
          </a:p>
        </p:txBody>
      </p:sp>
    </p:spTree>
    <p:extLst>
      <p:ext uri="{BB962C8B-B14F-4D97-AF65-F5344CB8AC3E}">
        <p14:creationId xmlns:p14="http://schemas.microsoft.com/office/powerpoint/2010/main" val="3282391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a:lnSpc>
                <a:spcPct val="107000"/>
              </a:lnSpc>
              <a:spcAft>
                <a:spcPts val="800"/>
              </a:spcAft>
            </a:pPr>
            <a:r>
              <a:rPr lang="en-GB" sz="2000" b="1">
                <a:solidFill>
                  <a:srgbClr val="289D95"/>
                </a:solidFill>
                <a:latin typeface="Arial" panose="020B0604020202020204" pitchFamily="34" charset="0"/>
                <a:ea typeface="Calibri" panose="020F0502020204030204" pitchFamily="34" charset="0"/>
                <a:cs typeface="Times New Roman" panose="02020603050405020304" pitchFamily="18" charset="0"/>
              </a:rPr>
              <a:t>Harmonisation – agreement reached with trade unions</a:t>
            </a:r>
            <a:endParaRPr lang="en-GB" sz="2000">
              <a:solidFill>
                <a:srgbClr val="289D95"/>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0" name="Google Shape;80;p16"/>
          <p:cNvSpPr txBox="1">
            <a:spLocks noGrp="1"/>
          </p:cNvSpPr>
          <p:nvPr>
            <p:ph type="body" idx="1"/>
          </p:nvPr>
        </p:nvSpPr>
        <p:spPr>
          <a:xfrm>
            <a:off x="311700" y="752476"/>
            <a:ext cx="6165300" cy="4162799"/>
          </a:xfrm>
          <a:prstGeom prst="rect">
            <a:avLst/>
          </a:prstGeom>
        </p:spPr>
        <p:txBody>
          <a:bodyPr spcFirstLastPara="1" wrap="square" lIns="91425" tIns="0" rIns="91425" bIns="91425" anchor="t" anchorCtr="0">
            <a:noAutofit/>
          </a:bodyPr>
          <a:lstStyle/>
          <a:p>
            <a:pPr marL="0" indent="0">
              <a:lnSpc>
                <a:spcPct val="100000"/>
              </a:lnSpc>
              <a:buNone/>
            </a:pPr>
            <a:r>
              <a:rPr lang="en-GB" sz="1600">
                <a:solidFill>
                  <a:schemeClr val="tx1"/>
                </a:solidFill>
                <a:latin typeface="+mn-lt"/>
              </a:rPr>
              <a:t>Negotiations have concluded and a proposal has been finalised to align the terms and conditions of former Parent Organisation and Supply Chain colleagues to those of the Probation Service.</a:t>
            </a:r>
          </a:p>
          <a:p>
            <a:pPr marL="0" indent="0">
              <a:lnSpc>
                <a:spcPct val="100000"/>
              </a:lnSpc>
              <a:buNone/>
            </a:pPr>
            <a:r>
              <a:rPr lang="en-GB" sz="1600">
                <a:solidFill>
                  <a:schemeClr val="tx1"/>
                </a:solidFill>
                <a:latin typeface="+mn-lt"/>
              </a:rPr>
              <a:t> </a:t>
            </a:r>
          </a:p>
          <a:p>
            <a:pPr marL="0" indent="0">
              <a:lnSpc>
                <a:spcPct val="100000"/>
              </a:lnSpc>
              <a:buNone/>
            </a:pPr>
            <a:r>
              <a:rPr lang="en-GB" sz="1600">
                <a:solidFill>
                  <a:schemeClr val="tx1"/>
                </a:solidFill>
                <a:latin typeface="+mn-lt"/>
              </a:rPr>
              <a:t>We would like to thank all impacted staff for their patience during what we know has been a frustrating and uncertain time.</a:t>
            </a:r>
          </a:p>
          <a:p>
            <a:pPr marL="0" indent="0">
              <a:lnSpc>
                <a:spcPct val="100000"/>
              </a:lnSpc>
              <a:buNone/>
            </a:pPr>
            <a:endParaRPr lang="en-GB" sz="1600">
              <a:solidFill>
                <a:schemeClr val="tx1"/>
              </a:solidFill>
              <a:latin typeface="+mn-lt"/>
            </a:endParaRPr>
          </a:p>
          <a:p>
            <a:pPr marL="0" indent="0">
              <a:lnSpc>
                <a:spcPct val="100000"/>
              </a:lnSpc>
              <a:buNone/>
            </a:pPr>
            <a:r>
              <a:rPr lang="en-GB" sz="1600">
                <a:solidFill>
                  <a:schemeClr val="tx1"/>
                </a:solidFill>
                <a:latin typeface="+mn-lt"/>
              </a:rPr>
              <a:t>Members of the three recognised probation trade unions will now be asked to accept or reject the agreed proposal in a ballot. Staff must be a member of a recognised probation trade union to vote. </a:t>
            </a:r>
          </a:p>
          <a:p>
            <a:pPr marL="0" indent="0">
              <a:lnSpc>
                <a:spcPct val="100000"/>
              </a:lnSpc>
              <a:buNone/>
            </a:pPr>
            <a:endParaRPr lang="en-GB" sz="1600">
              <a:solidFill>
                <a:schemeClr val="tx1"/>
              </a:solidFill>
              <a:latin typeface="+mn-lt"/>
            </a:endParaRPr>
          </a:p>
          <a:p>
            <a:pPr marL="0" indent="0">
              <a:lnSpc>
                <a:spcPct val="100000"/>
              </a:lnSpc>
              <a:buNone/>
            </a:pPr>
            <a:r>
              <a:rPr lang="en-GB" sz="1600">
                <a:solidFill>
                  <a:schemeClr val="tx1"/>
                </a:solidFill>
                <a:latin typeface="+mn-lt"/>
              </a:rPr>
              <a:t>Trade unions have contacted eligible staff with further information about the ballot process. Trade union members who believe they are eligible to vote but have not received this email should contact their trade union directly.</a:t>
            </a:r>
          </a:p>
        </p:txBody>
      </p:sp>
      <p:cxnSp>
        <p:nvCxnSpPr>
          <p:cNvPr id="82" name="Google Shape;82;p16">
            <a:extLst>
              <a:ext uri="{C183D7F6-B498-43B3-948B-1728B52AA6E4}">
                <adec:decorative xmlns:adec="http://schemas.microsoft.com/office/drawing/2017/decorative" val="1"/>
              </a:ext>
            </a:extLst>
          </p:cNvPr>
          <p:cNvCxnSpPr/>
          <p:nvPr/>
        </p:nvCxnSpPr>
        <p:spPr>
          <a:xfrm>
            <a:off x="6581775" y="752475"/>
            <a:ext cx="0" cy="3829200"/>
          </a:xfrm>
          <a:prstGeom prst="straightConnector1">
            <a:avLst/>
          </a:prstGeom>
          <a:noFill/>
          <a:ln w="9525" cap="flat" cmpd="sng">
            <a:solidFill>
              <a:srgbClr val="289D95"/>
            </a:solidFill>
            <a:prstDash val="solid"/>
            <a:round/>
            <a:headEnd type="none" w="med" len="med"/>
            <a:tailEnd type="none" w="med" len="med"/>
          </a:ln>
        </p:spPr>
      </p:cxnSp>
      <p:sp>
        <p:nvSpPr>
          <p:cNvPr id="83" name="Google Shape;83;p16"/>
          <p:cNvSpPr/>
          <p:nvPr/>
        </p:nvSpPr>
        <p:spPr>
          <a:xfrm>
            <a:off x="6686551" y="752474"/>
            <a:ext cx="2381895" cy="2694919"/>
          </a:xfrm>
          <a:prstGeom prst="roundRect">
            <a:avLst>
              <a:gd name="adj" fmla="val 7477"/>
            </a:avLst>
          </a:prstGeom>
          <a:noFill/>
          <a:ln w="76200" cap="flat" cmpd="sng">
            <a:solidFill>
              <a:srgbClr val="289D95"/>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FFFFFF"/>
              </a:buClr>
              <a:buSzPts val="1200"/>
            </a:pPr>
            <a:r>
              <a:rPr lang="en-GB" sz="1200" b="1">
                <a:solidFill>
                  <a:schemeClr val="tx1"/>
                </a:solidFill>
                <a:ea typeface="+mn-ea"/>
              </a:rPr>
              <a:t>Find out more</a:t>
            </a:r>
          </a:p>
          <a:p>
            <a:pPr defTabSz="914378">
              <a:buClr>
                <a:srgbClr val="FFFFFF"/>
              </a:buClr>
              <a:buSzPts val="1200"/>
            </a:pPr>
            <a:endParaRPr lang="en-GB" sz="1200" b="1">
              <a:solidFill>
                <a:schemeClr val="tx1"/>
              </a:solidFill>
              <a:ea typeface="+mn-ea"/>
            </a:endParaRPr>
          </a:p>
          <a:p>
            <a:pPr defTabSz="914378">
              <a:buClr>
                <a:srgbClr val="FFFFFF"/>
              </a:buClr>
              <a:buSzPts val="1200"/>
            </a:pPr>
            <a:r>
              <a:rPr lang="en-GB" sz="1200">
                <a:solidFill>
                  <a:schemeClr val="tx1"/>
                </a:solidFill>
                <a:ea typeface="+mn-ea"/>
              </a:rPr>
              <a:t>A short FAQ and further details about next steps can be found on the </a:t>
            </a:r>
            <a:r>
              <a:rPr lang="en-GB" sz="1200">
                <a:solidFill>
                  <a:srgbClr val="0095D7"/>
                </a:solidFill>
                <a:ea typeface="+mn-ea"/>
                <a:hlinkClick r:id="rId3">
                  <a:extLst>
                    <a:ext uri="{A12FA001-AC4F-418D-AE19-62706E023703}">
                      <ahyp:hlinkClr xmlns:ahyp="http://schemas.microsoft.com/office/drawing/2018/hyperlinkcolor" val="tx"/>
                    </a:ext>
                  </a:extLst>
                </a:hlinkClick>
              </a:rPr>
              <a:t>Probation Hub</a:t>
            </a:r>
            <a:r>
              <a:rPr lang="en-GB" sz="1200">
                <a:solidFill>
                  <a:schemeClr val="tx1"/>
                </a:solidFill>
                <a:ea typeface="+mn-ea"/>
                <a:hlinkClick r:id="rId3">
                  <a:extLst>
                    <a:ext uri="{A12FA001-AC4F-418D-AE19-62706E023703}">
                      <ahyp:hlinkClr xmlns:ahyp="http://schemas.microsoft.com/office/drawing/2018/hyperlinkcolor" val="tx"/>
                    </a:ext>
                  </a:extLst>
                </a:hlinkClick>
              </a:rPr>
              <a:t>.</a:t>
            </a:r>
            <a:r>
              <a:rPr lang="en-GB" sz="1200">
                <a:solidFill>
                  <a:schemeClr val="tx1"/>
                </a:solidFill>
                <a:ea typeface="+mn-ea"/>
              </a:rPr>
              <a:t> </a:t>
            </a:r>
          </a:p>
          <a:p>
            <a:pPr defTabSz="914378">
              <a:buClr>
                <a:srgbClr val="FFFFFF"/>
              </a:buClr>
              <a:buSzPts val="1200"/>
            </a:pPr>
            <a:endParaRPr lang="en-GB" sz="1200">
              <a:solidFill>
                <a:schemeClr val="tx1"/>
              </a:solidFill>
              <a:ea typeface="+mn-ea"/>
            </a:endParaRPr>
          </a:p>
          <a:p>
            <a:pPr defTabSz="914378">
              <a:buClr>
                <a:srgbClr val="FFFFFF"/>
              </a:buClr>
              <a:buSzPts val="1200"/>
            </a:pPr>
            <a:r>
              <a:rPr lang="en-GB" sz="1200">
                <a:solidFill>
                  <a:schemeClr val="tx1"/>
                </a:solidFill>
                <a:ea typeface="+mn-ea"/>
              </a:rPr>
              <a:t>General enquiries about harmonisation can be directed to the functional mailbox: </a:t>
            </a:r>
            <a:r>
              <a:rPr lang="en-GB" sz="1200" u="sng" kern="1200">
                <a:solidFill>
                  <a:srgbClr val="0095D7"/>
                </a:solidFill>
                <a:latin typeface="Arial" panose="020B0604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HandSTenquiries@justice.gov.uk</a:t>
            </a:r>
            <a:endParaRPr sz="1200">
              <a:solidFill>
                <a:srgbClr val="0095D7"/>
              </a:solidFill>
              <a:ea typeface="+mn-ea"/>
            </a:endParaRPr>
          </a:p>
        </p:txBody>
      </p:sp>
    </p:spTree>
    <p:extLst>
      <p:ext uri="{BB962C8B-B14F-4D97-AF65-F5344CB8AC3E}">
        <p14:creationId xmlns:p14="http://schemas.microsoft.com/office/powerpoint/2010/main" val="2555117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92" name="Google Shape;92;p1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rmAutofit fontScale="90000"/>
          </a:bodyPr>
          <a:lstStyle/>
          <a:p>
            <a:r>
              <a:rPr lang="en-GB" sz="2800" b="1">
                <a:solidFill>
                  <a:srgbClr val="289D95"/>
                </a:solidFill>
                <a:effectLst/>
                <a:latin typeface="Arial" panose="020B0604020202020204" pitchFamily="34" charset="0"/>
                <a:ea typeface="Arial Unicode MS"/>
              </a:rPr>
              <a:t>Protected Characteristics Plans update</a:t>
            </a:r>
            <a:endParaRPr b="1">
              <a:solidFill>
                <a:srgbClr val="289D95"/>
              </a:solidFill>
            </a:endParaRPr>
          </a:p>
        </p:txBody>
      </p:sp>
      <p:sp>
        <p:nvSpPr>
          <p:cNvPr id="89" name="Google Shape;89;p17"/>
          <p:cNvSpPr txBox="1">
            <a:spLocks noGrp="1"/>
          </p:cNvSpPr>
          <p:nvPr>
            <p:ph type="body" idx="1"/>
          </p:nvPr>
        </p:nvSpPr>
        <p:spPr>
          <a:xfrm>
            <a:off x="162912" y="712925"/>
            <a:ext cx="6314088" cy="3692400"/>
          </a:xfrm>
          <a:prstGeom prst="rect">
            <a:avLst/>
          </a:prstGeom>
        </p:spPr>
        <p:txBody>
          <a:bodyPr spcFirstLastPara="1" wrap="square" lIns="91425" tIns="91425" rIns="91425" bIns="91425" anchor="t" anchorCtr="0">
            <a:normAutofit/>
          </a:bodyPr>
          <a:lstStyle/>
          <a:p>
            <a:pPr marL="139700" indent="0">
              <a:buNone/>
            </a:pPr>
            <a:r>
              <a:rPr lang="en-GB" sz="1400">
                <a:solidFill>
                  <a:schemeClr val="tx1"/>
                </a:solidFill>
                <a:effectLst/>
                <a:ea typeface="Arial Unicode MS"/>
              </a:rPr>
              <a:t>Further Protected Characteristics Plans for the Probation Service have been launched for LGBT+, Gender, Faith and belief, Social Mobility, and Disability, alongside the Black, Asian and Minority Ethnic survey action plan. The plans set out the outcomes we want to achieve to improve diversity and inclusion along with the practical things that will be done to help deliver them.</a:t>
            </a:r>
            <a:r>
              <a:rPr lang="en-GB">
                <a:solidFill>
                  <a:schemeClr val="tx1"/>
                </a:solidFill>
                <a:ea typeface="Arial Unicode MS"/>
              </a:rPr>
              <a:t> </a:t>
            </a:r>
            <a:endParaRPr lang="en-GB" sz="1400">
              <a:solidFill>
                <a:schemeClr val="tx1"/>
              </a:solidFill>
              <a:effectLst/>
              <a:latin typeface="Times New Roman" panose="02020603050405020304" pitchFamily="18" charset="0"/>
              <a:ea typeface="Arial Unicode MS"/>
            </a:endParaRPr>
          </a:p>
          <a:p>
            <a:pPr marL="139700" indent="0">
              <a:buNone/>
            </a:pPr>
            <a:endParaRPr lang="en-GB" sz="1400">
              <a:solidFill>
                <a:schemeClr val="tx1"/>
              </a:solidFill>
              <a:effectLst/>
              <a:latin typeface="Segoe UI"/>
              <a:ea typeface="Arial Unicode MS"/>
            </a:endParaRPr>
          </a:p>
          <a:p>
            <a:pPr marL="139700" indent="0">
              <a:buNone/>
            </a:pPr>
            <a:r>
              <a:rPr lang="en-GB" sz="1400">
                <a:solidFill>
                  <a:schemeClr val="tx1"/>
                </a:solidFill>
                <a:effectLst/>
                <a:ea typeface="Times New Roman" panose="02020603050405020304" pitchFamily="18" charset="0"/>
              </a:rPr>
              <a:t>The</a:t>
            </a:r>
            <a:r>
              <a:rPr lang="en-GB" sz="1400">
                <a:solidFill>
                  <a:schemeClr val="tx1"/>
                </a:solidFill>
                <a:effectLst/>
                <a:latin typeface="Times New Roman"/>
                <a:ea typeface="Arial Unicode MS"/>
              </a:rPr>
              <a:t> </a:t>
            </a:r>
            <a:r>
              <a:rPr lang="en-GB" sz="1400">
                <a:solidFill>
                  <a:schemeClr val="tx1"/>
                </a:solidFill>
                <a:effectLst/>
                <a:ea typeface="Times New Roman" panose="02020603050405020304" pitchFamily="18" charset="0"/>
              </a:rPr>
              <a:t>Black, Asian and Minority Ethnic survey action plan has also been updated and demonstrates the progress made so far and what we’ll be working on over the next six months. The plan will be discussed in detail at an online all-staff event taking place on 27 September. Full details and a link to the event will follow soon.</a:t>
            </a:r>
            <a:endParaRPr lang="en-GB" sz="1400">
              <a:solidFill>
                <a:schemeClr val="tx1"/>
              </a:solidFill>
              <a:effectLst/>
              <a:ea typeface="Arial Unicode MS"/>
            </a:endParaRPr>
          </a:p>
          <a:p>
            <a:pPr marL="139700" indent="0">
              <a:buNone/>
            </a:pPr>
            <a:endParaRPr lang="en-GB" sz="1400">
              <a:effectLst/>
              <a:latin typeface="Times New Roman" panose="02020603050405020304" pitchFamily="18" charset="0"/>
              <a:ea typeface="Arial Unicode MS"/>
            </a:endParaRPr>
          </a:p>
          <a:p>
            <a:pPr marL="139700" indent="0">
              <a:buNone/>
            </a:pPr>
            <a:r>
              <a:rPr lang="en-GB" sz="1400">
                <a:effectLst/>
                <a:latin typeface="Arial" panose="020B0604020202020204" pitchFamily="34" charset="0"/>
                <a:ea typeface="Arial Unicode MS"/>
              </a:rPr>
              <a:t>You can view the </a:t>
            </a:r>
            <a:r>
              <a:rPr lang="en-GB" sz="1400" u="sng">
                <a:solidFill>
                  <a:srgbClr val="0070C0"/>
                </a:solidFill>
                <a:effectLst/>
                <a:latin typeface="Arial" panose="020B0604020202020204" pitchFamily="34" charset="0"/>
                <a:ea typeface="Arial Unicode MS"/>
                <a:hlinkClick r:id="rId3"/>
              </a:rPr>
              <a:t>all of the plans</a:t>
            </a:r>
            <a:r>
              <a:rPr lang="en-GB" sz="1400">
                <a:solidFill>
                  <a:srgbClr val="0070C0"/>
                </a:solidFill>
                <a:effectLst/>
                <a:latin typeface="Arial" panose="020B0604020202020204" pitchFamily="34" charset="0"/>
                <a:ea typeface="Arial Unicode MS"/>
              </a:rPr>
              <a:t> </a:t>
            </a:r>
            <a:r>
              <a:rPr lang="en-GB" sz="1400">
                <a:effectLst/>
                <a:latin typeface="Arial" panose="020B0604020202020204" pitchFamily="34" charset="0"/>
                <a:ea typeface="Arial Unicode MS"/>
              </a:rPr>
              <a:t>on the HMPPS intranet.</a:t>
            </a:r>
            <a:endParaRPr lang="en-GB" sz="1400">
              <a:effectLst/>
              <a:latin typeface="Times New Roman" panose="02020603050405020304" pitchFamily="18" charset="0"/>
              <a:ea typeface="Arial Unicode MS"/>
            </a:endParaRPr>
          </a:p>
          <a:p>
            <a:pPr marL="0" lvl="0" indent="0" algn="l" rtl="0">
              <a:spcBef>
                <a:spcPts val="1200"/>
              </a:spcBef>
              <a:spcAft>
                <a:spcPts val="1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Google Shape;101;p18"/>
          <p:cNvSpPr txBox="1">
            <a:spLocks noGrp="1"/>
          </p:cNvSpPr>
          <p:nvPr>
            <p:ph type="body" idx="1"/>
          </p:nvPr>
        </p:nvSpPr>
        <p:spPr>
          <a:xfrm>
            <a:off x="227623" y="704125"/>
            <a:ext cx="6165300" cy="4036041"/>
          </a:xfrm>
          <a:prstGeom prst="rect">
            <a:avLst/>
          </a:prstGeom>
        </p:spPr>
        <p:txBody>
          <a:bodyPr spcFirstLastPara="1" wrap="square" lIns="91425" tIns="91425" rIns="91425" bIns="91425" anchor="t" anchorCtr="0">
            <a:normAutofit lnSpcReduction="10000"/>
          </a:bodyPr>
          <a:lstStyle/>
          <a:p>
            <a:pPr marL="139697" indent="0">
              <a:buNone/>
            </a:pPr>
            <a:r>
              <a:rPr lang="en-US" b="1">
                <a:solidFill>
                  <a:srgbClr val="289D95"/>
                </a:solidFill>
                <a:effectLst/>
                <a:latin typeface="+mj-lt"/>
                <a:ea typeface="Times New Roman" panose="02020603050405020304" pitchFamily="18" charset="0"/>
              </a:rPr>
              <a:t>Letter to Probation Staff</a:t>
            </a:r>
          </a:p>
          <a:p>
            <a:pPr marL="139697" indent="0">
              <a:buNone/>
            </a:pPr>
            <a:endParaRPr lang="en-GB" sz="1200">
              <a:latin typeface="+mj-lt"/>
            </a:endParaRPr>
          </a:p>
          <a:p>
            <a:pPr marL="139697" indent="0">
              <a:buNone/>
            </a:pPr>
            <a:r>
              <a:rPr lang="en-GB" sz="1200">
                <a:solidFill>
                  <a:schemeClr val="tx1"/>
                </a:solidFill>
                <a:latin typeface="+mj-lt"/>
              </a:rPr>
              <a:t>On 28 July Sonia Flynn and Chris Jennings wrote out to all probation staff about the changes to parole board rules that came into effect on 21 July.</a:t>
            </a:r>
          </a:p>
          <a:p>
            <a:pPr marL="139697" indent="0">
              <a:buNone/>
            </a:pPr>
            <a:endParaRPr lang="en-GB" sz="1200">
              <a:solidFill>
                <a:schemeClr val="tx1"/>
              </a:solidFill>
              <a:latin typeface="+mj-lt"/>
            </a:endParaRPr>
          </a:p>
          <a:p>
            <a:pPr marL="139697" indent="0">
              <a:buNone/>
            </a:pPr>
            <a:r>
              <a:rPr lang="en-GB" sz="1200">
                <a:solidFill>
                  <a:schemeClr val="tx1"/>
                </a:solidFill>
                <a:latin typeface="+mj-lt"/>
              </a:rPr>
              <a:t>You should have received a copy of this letter, if you didn’t please speak to your line manager.</a:t>
            </a:r>
          </a:p>
          <a:p>
            <a:pPr marL="139697" indent="0">
              <a:buNone/>
            </a:pPr>
            <a:endParaRPr lang="en-GB" sz="1200">
              <a:latin typeface="+mj-lt"/>
            </a:endParaRPr>
          </a:p>
          <a:p>
            <a:pPr marL="139697" indent="0">
              <a:buNone/>
            </a:pPr>
            <a:r>
              <a:rPr lang="en-GB" b="1">
                <a:solidFill>
                  <a:srgbClr val="289D95"/>
                </a:solidFill>
                <a:latin typeface="+mj-lt"/>
              </a:rPr>
              <a:t>Briefing sessions</a:t>
            </a:r>
          </a:p>
          <a:p>
            <a:pPr marL="139697" indent="0">
              <a:buNone/>
            </a:pPr>
            <a:endParaRPr lang="en-GB" sz="1200" b="1">
              <a:solidFill>
                <a:srgbClr val="289D95"/>
              </a:solidFill>
              <a:latin typeface="+mj-lt"/>
            </a:endParaRPr>
          </a:p>
          <a:p>
            <a:pPr marL="139697" indent="0">
              <a:buNone/>
            </a:pPr>
            <a:r>
              <a:rPr lang="en-GB" sz="1200">
                <a:solidFill>
                  <a:schemeClr val="tx1"/>
                </a:solidFill>
                <a:latin typeface="+mj-lt"/>
              </a:rPr>
              <a:t>Staff briefing sessions took place between 14 and 21 July. Thank you to all those who attended a session.</a:t>
            </a:r>
          </a:p>
          <a:p>
            <a:pPr marL="139697" indent="0">
              <a:buNone/>
            </a:pPr>
            <a:endParaRPr lang="en-GB" sz="1200">
              <a:solidFill>
                <a:schemeClr val="tx1"/>
              </a:solidFill>
              <a:latin typeface="+mj-lt"/>
            </a:endParaRPr>
          </a:p>
          <a:p>
            <a:pPr marL="139697" indent="0">
              <a:buNone/>
            </a:pPr>
            <a:r>
              <a:rPr lang="en-GB" sz="1200">
                <a:solidFill>
                  <a:schemeClr val="tx1"/>
                </a:solidFill>
                <a:latin typeface="+mj-lt"/>
              </a:rPr>
              <a:t>A recorded session is available for you to </a:t>
            </a:r>
            <a:r>
              <a:rPr lang="en-GB" sz="1200">
                <a:solidFill>
                  <a:schemeClr val="tx1"/>
                </a:solidFill>
                <a:latin typeface="+mj-lt"/>
                <a:hlinkClick r:id="rId3"/>
              </a:rPr>
              <a:t>watch at your own convenience</a:t>
            </a:r>
            <a:r>
              <a:rPr lang="en-GB" sz="1200">
                <a:solidFill>
                  <a:schemeClr val="tx1"/>
                </a:solidFill>
                <a:latin typeface="+mj-lt"/>
              </a:rPr>
              <a:t> and weekly sessions are still taking place every Tuesday from 1pm to 2.30pm. Please </a:t>
            </a:r>
            <a:r>
              <a:rPr lang="en-GB" sz="1200">
                <a:solidFill>
                  <a:schemeClr val="tx1"/>
                </a:solidFill>
                <a:latin typeface="+mj-lt"/>
                <a:hlinkClick r:id="rId4"/>
              </a:rPr>
              <a:t>email Louise Holmes </a:t>
            </a:r>
            <a:r>
              <a:rPr lang="en-GB" sz="1200">
                <a:solidFill>
                  <a:schemeClr val="tx1"/>
                </a:solidFill>
                <a:latin typeface="+mj-lt"/>
              </a:rPr>
              <a:t>to book a place.</a:t>
            </a:r>
          </a:p>
          <a:p>
            <a:pPr marL="139697" indent="0">
              <a:buNone/>
            </a:pPr>
            <a:endParaRPr lang="en-GB" sz="1200">
              <a:solidFill>
                <a:schemeClr val="tx1"/>
              </a:solidFill>
              <a:latin typeface="+mj-lt"/>
            </a:endParaRPr>
          </a:p>
          <a:p>
            <a:pPr marL="139697" indent="0">
              <a:buNone/>
            </a:pPr>
            <a:r>
              <a:rPr lang="en-GB" sz="1200">
                <a:solidFill>
                  <a:schemeClr val="tx1"/>
                </a:solidFill>
                <a:latin typeface="+mj-lt"/>
              </a:rPr>
              <a:t>For more information, please </a:t>
            </a:r>
            <a:r>
              <a:rPr lang="en-GB" sz="1200">
                <a:solidFill>
                  <a:schemeClr val="tx1"/>
                </a:solidFill>
                <a:latin typeface="+mj-lt"/>
                <a:hlinkClick r:id="rId5"/>
              </a:rPr>
              <a:t>read Sonia’s update on the HMPPS intranet</a:t>
            </a:r>
            <a:r>
              <a:rPr lang="en-GB" sz="1200">
                <a:solidFill>
                  <a:schemeClr val="tx1"/>
                </a:solidFill>
                <a:latin typeface="+mj-lt"/>
              </a:rPr>
              <a:t>.</a:t>
            </a:r>
            <a:endParaRPr sz="1200">
              <a:solidFill>
                <a:schemeClr val="tx1"/>
              </a:solidFill>
              <a:latin typeface="+mj-lt"/>
            </a:endParaRPr>
          </a:p>
          <a:p>
            <a:pPr marL="0" indent="0">
              <a:spcBef>
                <a:spcPts val="1200"/>
              </a:spcBef>
              <a:spcAft>
                <a:spcPts val="1200"/>
              </a:spcAft>
              <a:buNone/>
            </a:pPr>
            <a:endParaRPr/>
          </a:p>
        </p:txBody>
      </p:sp>
      <p:sp>
        <p:nvSpPr>
          <p:cNvPr id="102" name="Google Shape;102;p18"/>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r>
              <a:rPr lang="en-US" sz="2200" b="1">
                <a:solidFill>
                  <a:srgbClr val="289D95"/>
                </a:solidFill>
                <a:latin typeface="+mn-lt"/>
                <a:ea typeface="Times New Roman" panose="02020603050405020304" pitchFamily="18" charset="0"/>
              </a:rPr>
              <a:t>Changes to the Parole Board Rules</a:t>
            </a:r>
            <a:endParaRPr lang="en-GB" sz="2500" b="1">
              <a:solidFill>
                <a:srgbClr val="289D95"/>
              </a:solidFill>
              <a:latin typeface="+mn-lt"/>
            </a:endParaRPr>
          </a:p>
        </p:txBody>
      </p:sp>
      <p:sp>
        <p:nvSpPr>
          <p:cNvPr id="4" name="Google Shape;83;p16">
            <a:extLst>
              <a:ext uri="{FF2B5EF4-FFF2-40B4-BE49-F238E27FC236}">
                <a16:creationId xmlns:a16="http://schemas.microsoft.com/office/drawing/2014/main" id="{F14E2DA4-6A7E-417B-B575-44508D8CA7CF}"/>
              </a:ext>
            </a:extLst>
          </p:cNvPr>
          <p:cNvSpPr/>
          <p:nvPr/>
        </p:nvSpPr>
        <p:spPr>
          <a:xfrm>
            <a:off x="6709117" y="752476"/>
            <a:ext cx="2300699" cy="2497679"/>
          </a:xfrm>
          <a:prstGeom prst="roundRect">
            <a:avLst>
              <a:gd name="adj" fmla="val 7477"/>
            </a:avLst>
          </a:prstGeom>
          <a:noFill/>
          <a:ln w="76200" cap="flat" cmpd="sng">
            <a:solidFill>
              <a:srgbClr val="289D95"/>
            </a:solidFill>
            <a:prstDash val="solid"/>
            <a:round/>
            <a:headEnd type="none" w="sm" len="sm"/>
            <a:tailEnd type="none" w="sm" len="sm"/>
          </a:ln>
        </p:spPr>
        <p:txBody>
          <a:bodyPr spcFirstLastPara="1" wrap="square" lIns="91425" tIns="91425" rIns="91425" bIns="91425" anchor="ctr" anchorCtr="0">
            <a:noAutofit/>
          </a:bodyPr>
          <a:lstStyle/>
          <a:p>
            <a:pPr defTabSz="914378"/>
            <a:r>
              <a:rPr lang="en-GB" sz="1200" b="1">
                <a:latin typeface="Arial" panose="020B0604020202020204" pitchFamily="34" charset="0"/>
                <a:ea typeface="+mn-ea"/>
              </a:rPr>
              <a:t>EQuiP guidance</a:t>
            </a:r>
          </a:p>
          <a:p>
            <a:pPr defTabSz="914378"/>
            <a:endParaRPr lang="en-GB" sz="1200" b="1">
              <a:latin typeface="Arial" panose="020B0604020202020204" pitchFamily="34" charset="0"/>
              <a:ea typeface="+mn-ea"/>
            </a:endParaRPr>
          </a:p>
          <a:p>
            <a:pPr defTabSz="914378"/>
            <a:r>
              <a:rPr lang="en-GB" sz="1200">
                <a:latin typeface="Arial" panose="020B0604020202020204" pitchFamily="34" charset="0"/>
                <a:ea typeface="+mn-ea"/>
              </a:rPr>
              <a:t>The </a:t>
            </a:r>
            <a:r>
              <a:rPr lang="en-GB" sz="1200">
                <a:solidFill>
                  <a:srgbClr val="0070C0"/>
                </a:solidFill>
                <a:latin typeface="Arial" panose="020B0604020202020204" pitchFamily="34" charset="0"/>
                <a:ea typeface="+mn-ea"/>
                <a:hlinkClick r:id="rId6">
                  <a:extLst>
                    <a:ext uri="{A12FA001-AC4F-418D-AE19-62706E023703}">
                      <ahyp:hlinkClr xmlns:ahyp="http://schemas.microsoft.com/office/drawing/2018/hyperlinkcolor" val="tx"/>
                    </a:ext>
                  </a:extLst>
                </a:hlinkClick>
              </a:rPr>
              <a:t>Parole Quality Assurance Framework</a:t>
            </a:r>
            <a:r>
              <a:rPr lang="en-GB" sz="1200">
                <a:solidFill>
                  <a:srgbClr val="0070C0"/>
                </a:solidFill>
                <a:latin typeface="Arial" panose="020B0604020202020204" pitchFamily="34" charset="0"/>
                <a:ea typeface="+mn-ea"/>
              </a:rPr>
              <a:t> </a:t>
            </a:r>
            <a:r>
              <a:rPr lang="en-GB" sz="1200">
                <a:latin typeface="Arial" panose="020B0604020202020204" pitchFamily="34" charset="0"/>
                <a:ea typeface="+mn-ea"/>
              </a:rPr>
              <a:t>has been updated along with </a:t>
            </a:r>
            <a:r>
              <a:rPr lang="en-GB" sz="1200">
                <a:solidFill>
                  <a:srgbClr val="0070C0"/>
                </a:solidFill>
                <a:latin typeface="Arial" panose="020B0604020202020204" pitchFamily="34" charset="0"/>
                <a:ea typeface="+mn-ea"/>
                <a:hlinkClick r:id="rId7">
                  <a:extLst>
                    <a:ext uri="{A12FA001-AC4F-418D-AE19-62706E023703}">
                      <ahyp:hlinkClr xmlns:ahyp="http://schemas.microsoft.com/office/drawing/2018/hyperlinkcolor" val="tx"/>
                    </a:ext>
                  </a:extLst>
                </a:hlinkClick>
              </a:rPr>
              <a:t>further guidance for staff</a:t>
            </a:r>
            <a:r>
              <a:rPr lang="en-GB" sz="1200">
                <a:latin typeface="Arial" panose="020B0604020202020204" pitchFamily="34" charset="0"/>
                <a:ea typeface="+mn-ea"/>
              </a:rPr>
              <a:t>.</a:t>
            </a:r>
          </a:p>
          <a:p>
            <a:pPr defTabSz="914378"/>
            <a:endParaRPr lang="en-GB" sz="1200">
              <a:latin typeface="Arial" panose="020B0604020202020204" pitchFamily="34" charset="0"/>
              <a:ea typeface="+mn-ea"/>
            </a:endParaRPr>
          </a:p>
          <a:p>
            <a:pPr defTabSz="914378"/>
            <a:r>
              <a:rPr lang="en-GB" sz="1200">
                <a:latin typeface="Arial" panose="020B0604020202020204" pitchFamily="34" charset="0"/>
                <a:ea typeface="+mn-ea"/>
              </a:rPr>
              <a:t>Please log in to EQuiP to access this information.</a:t>
            </a:r>
          </a:p>
          <a:p>
            <a:pPr defTabSz="914378"/>
            <a:endParaRPr lang="en-GB" sz="1200">
              <a:latin typeface="Arial" panose="020B0604020202020204" pitchFamily="34" charset="0"/>
              <a:ea typeface="+mn-ea"/>
            </a:endParaRPr>
          </a:p>
          <a:p>
            <a:pPr defTabSz="914378"/>
            <a:r>
              <a:rPr lang="en-GB" sz="1200">
                <a:latin typeface="Arial" panose="020B0604020202020204" pitchFamily="34" charset="0"/>
                <a:ea typeface="+mn-ea"/>
              </a:rPr>
              <a:t>This guidance will be reviewed as we embed these changes.</a:t>
            </a:r>
          </a:p>
        </p:txBody>
      </p:sp>
      <p:cxnSp>
        <p:nvCxnSpPr>
          <p:cNvPr id="5" name="Google Shape;82;p16">
            <a:extLst>
              <a:ext uri="{FF2B5EF4-FFF2-40B4-BE49-F238E27FC236}">
                <a16:creationId xmlns:a16="http://schemas.microsoft.com/office/drawing/2014/main" id="{FF539EDB-706A-480D-94C0-4EC8A4E1EDD9}"/>
              </a:ext>
              <a:ext uri="{C183D7F6-B498-43B3-948B-1728B52AA6E4}">
                <adec:decorative xmlns:adec="http://schemas.microsoft.com/office/drawing/2017/decorative" val="1"/>
              </a:ext>
            </a:extLst>
          </p:cNvPr>
          <p:cNvCxnSpPr/>
          <p:nvPr/>
        </p:nvCxnSpPr>
        <p:spPr>
          <a:xfrm>
            <a:off x="6581775" y="752475"/>
            <a:ext cx="0" cy="3829200"/>
          </a:xfrm>
          <a:prstGeom prst="straightConnector1">
            <a:avLst/>
          </a:prstGeom>
          <a:noFill/>
          <a:ln w="9525" cap="flat" cmpd="sng">
            <a:solidFill>
              <a:srgbClr val="289D95"/>
            </a:solidFill>
            <a:prstDash val="solid"/>
            <a:round/>
            <a:headEnd type="none" w="med" len="med"/>
            <a:tailEnd type="non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E2D6-69FA-4A36-9DD6-C9E5CEF59381}"/>
              </a:ext>
            </a:extLst>
          </p:cNvPr>
          <p:cNvSpPr>
            <a:spLocks noGrp="1"/>
          </p:cNvSpPr>
          <p:nvPr>
            <p:ph type="title"/>
          </p:nvPr>
        </p:nvSpPr>
        <p:spPr>
          <a:xfrm>
            <a:off x="236536" y="306724"/>
            <a:ext cx="8480063" cy="445751"/>
          </a:xfrm>
        </p:spPr>
        <p:txBody>
          <a:bodyPr>
            <a:normAutofit/>
          </a:bodyPr>
          <a:lstStyle/>
          <a:p>
            <a:r>
              <a:rPr lang="en-GB" sz="2800">
                <a:solidFill>
                  <a:srgbClr val="289D95"/>
                </a:solidFill>
              </a:rPr>
              <a:t>Training to become a Probation Officer</a:t>
            </a:r>
          </a:p>
        </p:txBody>
      </p:sp>
      <p:sp>
        <p:nvSpPr>
          <p:cNvPr id="11" name="Content Placeholder 2">
            <a:extLst>
              <a:ext uri="{FF2B5EF4-FFF2-40B4-BE49-F238E27FC236}">
                <a16:creationId xmlns:a16="http://schemas.microsoft.com/office/drawing/2014/main" id="{228289B8-DDE3-4396-8441-D028D3CD806A}"/>
              </a:ext>
            </a:extLst>
          </p:cNvPr>
          <p:cNvSpPr>
            <a:spLocks noGrp="1"/>
          </p:cNvSpPr>
          <p:nvPr>
            <p:ph idx="1"/>
          </p:nvPr>
        </p:nvSpPr>
        <p:spPr>
          <a:xfrm>
            <a:off x="236536" y="824633"/>
            <a:ext cx="6294027" cy="2767989"/>
          </a:xfrm>
        </p:spPr>
        <p:txBody>
          <a:bodyPr>
            <a:noAutofit/>
          </a:bodyPr>
          <a:lstStyle/>
          <a:p>
            <a:r>
              <a:rPr lang="en-GB" sz="1600"/>
              <a:t>Additional recruitment campaign for trainee probation officers (PQiP) runs throughout August (1st – 29</a:t>
            </a:r>
            <a:r>
              <a:rPr lang="en-GB" sz="1600" baseline="30000"/>
              <a:t>th</a:t>
            </a:r>
            <a:r>
              <a:rPr lang="en-GB" sz="1600"/>
              <a:t>)*</a:t>
            </a:r>
            <a:br>
              <a:rPr lang="en-GB" sz="1500" b="1"/>
            </a:br>
            <a:endParaRPr lang="en-GB" sz="1500" b="1"/>
          </a:p>
          <a:p>
            <a:pPr marL="257175" indent="-257175">
              <a:buFont typeface="Arial" panose="020B0604020202020204" pitchFamily="34" charset="0"/>
              <a:buChar char="•"/>
            </a:pPr>
            <a:r>
              <a:rPr lang="en-GB" sz="1500" b="1"/>
              <a:t>Positions are available in the following regions:  </a:t>
            </a:r>
            <a:r>
              <a:rPr lang="en-GB" sz="1500">
                <a:ea typeface="Calibri" panose="020F0502020204030204" pitchFamily="34" charset="0"/>
              </a:rPr>
              <a:t>Kent Surrey and Sussex, East of England, South Central, South West, East Midlands, West Midlands and London </a:t>
            </a:r>
          </a:p>
          <a:p>
            <a:pPr marL="257175" indent="-257175">
              <a:buFont typeface="Arial" panose="020B0604020202020204" pitchFamily="34" charset="0"/>
              <a:buChar char="•"/>
            </a:pPr>
            <a:r>
              <a:rPr lang="en-GB" sz="1500">
                <a:latin typeface="+mj-lt"/>
              </a:rPr>
              <a:t>There is no specific internal route for this campaign but staff who are Level 5 qualified and have been unsuccessful in previous campaigns are welcomed to apply again</a:t>
            </a:r>
          </a:p>
          <a:p>
            <a:pPr marL="257175" indent="-257175">
              <a:buFont typeface="Arial" panose="020B0604020202020204" pitchFamily="34" charset="0"/>
              <a:buChar char="•"/>
            </a:pPr>
            <a:r>
              <a:rPr lang="en-GB" sz="1500">
                <a:latin typeface="+mj-lt"/>
              </a:rPr>
              <a:t>We also welcome applications from friends and family looking for a career in probation </a:t>
            </a:r>
            <a:r>
              <a:rPr lang="en-GB" sz="1500"/>
              <a:t>with </a:t>
            </a:r>
            <a:r>
              <a:rPr lang="en-GB" sz="1500" u="sng">
                <a:hlinkClick r:id="rId3"/>
              </a:rPr>
              <a:t>level 5 or equivalent</a:t>
            </a:r>
            <a:endParaRPr lang="en-GB" sz="1500" u="sng"/>
          </a:p>
          <a:p>
            <a:endParaRPr lang="en-GB" sz="1500"/>
          </a:p>
          <a:p>
            <a:endParaRPr lang="en-GB" sz="1500" b="1"/>
          </a:p>
          <a:p>
            <a:endParaRPr lang="en-GB" sz="1500" b="1"/>
          </a:p>
        </p:txBody>
      </p:sp>
      <p:pic>
        <p:nvPicPr>
          <p:cNvPr id="3" name="Picture 2" descr="A photo of a probation worker meeting with a person on probation">
            <a:extLst>
              <a:ext uri="{FF2B5EF4-FFF2-40B4-BE49-F238E27FC236}">
                <a16:creationId xmlns:a16="http://schemas.microsoft.com/office/drawing/2014/main" id="{5DF8046F-6A40-4ABB-B9A9-2DF67611DCA8}"/>
              </a:ext>
            </a:extLst>
          </p:cNvPr>
          <p:cNvPicPr>
            <a:picLocks noChangeAspect="1"/>
          </p:cNvPicPr>
          <p:nvPr/>
        </p:nvPicPr>
        <p:blipFill rotWithShape="1">
          <a:blip r:embed="rId4"/>
          <a:srcRect t="5558" b="18626"/>
          <a:stretch/>
        </p:blipFill>
        <p:spPr>
          <a:xfrm>
            <a:off x="6749880" y="779577"/>
            <a:ext cx="2219173" cy="1791029"/>
          </a:xfrm>
          <a:prstGeom prst="rect">
            <a:avLst/>
          </a:prstGeom>
          <a:effectLst/>
        </p:spPr>
      </p:pic>
      <p:sp>
        <p:nvSpPr>
          <p:cNvPr id="6" name="TextBox 5">
            <a:extLst>
              <a:ext uri="{FF2B5EF4-FFF2-40B4-BE49-F238E27FC236}">
                <a16:creationId xmlns:a16="http://schemas.microsoft.com/office/drawing/2014/main" id="{565C2B85-84F9-4848-8BE2-AFB5B72F2A94}"/>
              </a:ext>
            </a:extLst>
          </p:cNvPr>
          <p:cNvSpPr txBox="1"/>
          <p:nvPr/>
        </p:nvSpPr>
        <p:spPr>
          <a:xfrm>
            <a:off x="120728" y="4173575"/>
            <a:ext cx="6469258" cy="646331"/>
          </a:xfrm>
          <a:prstGeom prst="rect">
            <a:avLst/>
          </a:prstGeom>
          <a:noFill/>
        </p:spPr>
        <p:txBody>
          <a:bodyPr wrap="square" lIns="91440" tIns="45720" rIns="91440" bIns="45720" rtlCol="0" anchor="t">
            <a:spAutoFit/>
          </a:bodyPr>
          <a:lstStyle/>
          <a:p>
            <a:pPr defTabSz="685800">
              <a:buClrTx/>
            </a:pPr>
            <a:r>
              <a:rPr lang="en-GB" sz="1200" kern="1200">
                <a:ea typeface="Calibri" panose="020F0502020204030204" pitchFamily="34" charset="0"/>
                <a:cs typeface="+mn-cs"/>
              </a:rPr>
              <a:t>*Candidates offered roles from this campaign will be considered for allocation for the March 2023 intake.  Any candidates who are not successfully allocated for the March intake, will be held on the merit list for 12 months and considered for allocation at the next intake.</a:t>
            </a:r>
            <a:endParaRPr lang="en-GB" sz="1200" kern="1200">
              <a:ea typeface="+mn-ea"/>
              <a:cs typeface="+mn-cs"/>
            </a:endParaRPr>
          </a:p>
        </p:txBody>
      </p:sp>
      <p:sp>
        <p:nvSpPr>
          <p:cNvPr id="13" name="Rectangle 12">
            <a:hlinkClick r:id="rId5"/>
            <a:extLst>
              <a:ext uri="{FF2B5EF4-FFF2-40B4-BE49-F238E27FC236}">
                <a16:creationId xmlns:a16="http://schemas.microsoft.com/office/drawing/2014/main" id="{5FFD6FFC-3EA3-4A48-AB35-8F11E39C6495}"/>
              </a:ext>
            </a:extLst>
          </p:cNvPr>
          <p:cNvSpPr/>
          <p:nvPr/>
        </p:nvSpPr>
        <p:spPr>
          <a:xfrm>
            <a:off x="2905416" y="3705143"/>
            <a:ext cx="1378585" cy="307777"/>
          </a:xfrm>
          <a:prstGeom prst="rect">
            <a:avLst/>
          </a:prstGeom>
          <a:noFill/>
          <a:ln w="38100">
            <a:solidFill>
              <a:srgbClr val="289D95"/>
            </a:solidFill>
          </a:ln>
        </p:spPr>
        <p:txBody>
          <a:bodyPr wrap="square">
            <a:spAutoFit/>
          </a:bodyPr>
          <a:lstStyle/>
          <a:p>
            <a:pPr algn="ctr" defTabSz="685800">
              <a:buClrTx/>
            </a:pPr>
            <a:r>
              <a:rPr lang="en-GB" kern="1200">
                <a:solidFill>
                  <a:schemeClr val="tx1"/>
                </a:solidFill>
                <a:ea typeface="+mn-ea"/>
                <a:cs typeface="+mn-cs"/>
                <a:hlinkClick r:id="rId6">
                  <a:extLst>
                    <a:ext uri="{A12FA001-AC4F-418D-AE19-62706E023703}">
                      <ahyp:hlinkClr xmlns:ahyp="http://schemas.microsoft.com/office/drawing/2018/hyperlinkcolor" val="tx"/>
                    </a:ext>
                  </a:extLst>
                </a:hlinkClick>
              </a:rPr>
              <a:t>APPLY HERE</a:t>
            </a:r>
            <a:endParaRPr lang="en-GB" kern="1200">
              <a:solidFill>
                <a:schemeClr val="tx1"/>
              </a:solidFill>
              <a:ea typeface="+mn-ea"/>
              <a:cs typeface="+mn-cs"/>
            </a:endParaRPr>
          </a:p>
        </p:txBody>
      </p:sp>
      <p:sp>
        <p:nvSpPr>
          <p:cNvPr id="14" name="Google Shape;83;p16">
            <a:extLst>
              <a:ext uri="{FF2B5EF4-FFF2-40B4-BE49-F238E27FC236}">
                <a16:creationId xmlns:a16="http://schemas.microsoft.com/office/drawing/2014/main" id="{D210F55C-0A69-4E9C-A187-09A4D1528C01}"/>
              </a:ext>
            </a:extLst>
          </p:cNvPr>
          <p:cNvSpPr/>
          <p:nvPr/>
        </p:nvSpPr>
        <p:spPr>
          <a:xfrm>
            <a:off x="6709116" y="2721619"/>
            <a:ext cx="2300699" cy="1667922"/>
          </a:xfrm>
          <a:prstGeom prst="roundRect">
            <a:avLst>
              <a:gd name="adj" fmla="val 7477"/>
            </a:avLst>
          </a:prstGeom>
          <a:noFill/>
          <a:ln w="76200" cap="flat" cmpd="sng">
            <a:solidFill>
              <a:srgbClr val="289D95"/>
            </a:solidFill>
            <a:prstDash val="solid"/>
            <a:round/>
            <a:headEnd type="none" w="sm" len="sm"/>
            <a:tailEnd type="none" w="sm" len="sm"/>
          </a:ln>
        </p:spPr>
        <p:txBody>
          <a:bodyPr spcFirstLastPara="1" wrap="square" lIns="91425" tIns="91425" rIns="91425" bIns="91425" anchor="ctr" anchorCtr="0">
            <a:noAutofit/>
          </a:bodyPr>
          <a:lstStyle/>
          <a:p>
            <a:r>
              <a:rPr lang="en-GB" kern="1200">
                <a:solidFill>
                  <a:schemeClr val="tx1"/>
                </a:solidFill>
                <a:effectLst/>
                <a:latin typeface="Arial" panose="020B0604020202020204" pitchFamily="34" charset="0"/>
                <a:ea typeface="Calibri" panose="020F0502020204030204" pitchFamily="34" charset="0"/>
              </a:rPr>
              <a:t>Read more about the role and benefits on the </a:t>
            </a:r>
            <a:r>
              <a:rPr lang="en-GB">
                <a:solidFill>
                  <a:schemeClr val="tx1"/>
                </a:solidFill>
                <a:effectLst/>
                <a:uFill>
                  <a:solidFill>
                    <a:srgbClr val="0563C0"/>
                  </a:solidFill>
                </a:uFill>
                <a:latin typeface="Arial" panose="020B0604020202020204" pitchFamily="34" charset="0"/>
                <a:ea typeface="Arial Unicode MS"/>
                <a:hlinkClick r:id="rId7"/>
              </a:rPr>
              <a:t>Train to be a Probation Officer website</a:t>
            </a:r>
            <a:r>
              <a:rPr lang="en-GB">
                <a:solidFill>
                  <a:schemeClr val="tx1"/>
                </a:solidFill>
                <a:effectLst/>
                <a:uFill>
                  <a:solidFill>
                    <a:srgbClr val="0563C0"/>
                  </a:solidFill>
                </a:uFill>
                <a:latin typeface="Arial" panose="020B0604020202020204" pitchFamily="34" charset="0"/>
                <a:ea typeface="Arial Unicode MS"/>
              </a:rPr>
              <a:t> and hear </a:t>
            </a:r>
            <a:r>
              <a:rPr lang="en-GB" kern="1200">
                <a:solidFill>
                  <a:schemeClr val="tx1"/>
                </a:solidFill>
                <a:effectLst/>
                <a:latin typeface="Arial" panose="020B0604020202020204" pitchFamily="34" charset="0"/>
                <a:ea typeface="Calibri" panose="020F0502020204030204" pitchFamily="34" charset="0"/>
              </a:rPr>
              <a:t>successful </a:t>
            </a:r>
            <a:r>
              <a:rPr lang="en-GB" kern="1200" err="1">
                <a:solidFill>
                  <a:schemeClr val="tx1"/>
                </a:solidFill>
                <a:effectLst/>
                <a:latin typeface="Arial" panose="020B0604020202020204" pitchFamily="34" charset="0"/>
                <a:ea typeface="Calibri" panose="020F0502020204030204" pitchFamily="34" charset="0"/>
              </a:rPr>
              <a:t>PQiP</a:t>
            </a:r>
            <a:r>
              <a:rPr lang="en-GB" kern="1200">
                <a:solidFill>
                  <a:schemeClr val="tx1"/>
                </a:solidFill>
                <a:effectLst/>
                <a:latin typeface="Arial" panose="020B0604020202020204" pitchFamily="34" charset="0"/>
                <a:ea typeface="Calibri" panose="020F0502020204030204" pitchFamily="34" charset="0"/>
              </a:rPr>
              <a:t> candidates </a:t>
            </a:r>
            <a:r>
              <a:rPr lang="en-GB">
                <a:solidFill>
                  <a:srgbClr val="0070C0"/>
                </a:solidFill>
                <a:effectLst/>
                <a:latin typeface="Arial" panose="020B0604020202020204" pitchFamily="34" charset="0"/>
                <a:ea typeface="Helvetica Neue"/>
                <a:cs typeface="Arial" panose="020B0604020202020204" pitchFamily="34" charset="0"/>
                <a:hlinkClick r:id="rId8">
                  <a:extLst>
                    <a:ext uri="{A12FA001-AC4F-418D-AE19-62706E023703}">
                      <ahyp:hlinkClr xmlns:ahyp="http://schemas.microsoft.com/office/drawing/2018/hyperlinkcolor" val="tx"/>
                    </a:ext>
                  </a:extLst>
                </a:hlinkClick>
              </a:rPr>
              <a:t>tell their stories</a:t>
            </a:r>
            <a:r>
              <a:rPr lang="en-GB" kern="1200">
                <a:solidFill>
                  <a:schemeClr val="tx1"/>
                </a:solidFill>
                <a:effectLst/>
                <a:latin typeface="Arial" panose="020B0604020202020204" pitchFamily="34" charset="0"/>
                <a:ea typeface="Calibri" panose="020F0502020204030204" pitchFamily="34" charset="0"/>
              </a:rPr>
              <a:t>.</a:t>
            </a:r>
            <a:endParaRPr lang="en-GB">
              <a:solidFill>
                <a:schemeClr val="tx1"/>
              </a:solidFill>
              <a:effectLst/>
              <a:latin typeface="Times New Roman" panose="02020603050405020304" pitchFamily="18" charset="0"/>
              <a:ea typeface="Arial Unicode MS"/>
            </a:endParaRPr>
          </a:p>
        </p:txBody>
      </p:sp>
      <p:cxnSp>
        <p:nvCxnSpPr>
          <p:cNvPr id="17" name="Google Shape;82;p16">
            <a:extLst>
              <a:ext uri="{FF2B5EF4-FFF2-40B4-BE49-F238E27FC236}">
                <a16:creationId xmlns:a16="http://schemas.microsoft.com/office/drawing/2014/main" id="{37A9BFDC-87F0-4A9C-96EF-846530D85A2A}"/>
              </a:ext>
              <a:ext uri="{C183D7F6-B498-43B3-948B-1728B52AA6E4}">
                <adec:decorative xmlns:adec="http://schemas.microsoft.com/office/drawing/2017/decorative" val="1"/>
              </a:ext>
            </a:extLst>
          </p:cNvPr>
          <p:cNvCxnSpPr/>
          <p:nvPr/>
        </p:nvCxnSpPr>
        <p:spPr>
          <a:xfrm>
            <a:off x="6581775" y="752475"/>
            <a:ext cx="0" cy="3829200"/>
          </a:xfrm>
          <a:prstGeom prst="straightConnector1">
            <a:avLst/>
          </a:prstGeom>
          <a:noFill/>
          <a:ln w="9525" cap="flat" cmpd="sng">
            <a:solidFill>
              <a:srgbClr val="289D95"/>
            </a:solidFill>
            <a:prstDash val="solid"/>
            <a:round/>
            <a:headEnd type="none" w="med" len="med"/>
            <a:tailEnd type="none" w="med" len="med"/>
          </a:ln>
        </p:spPr>
      </p:cxnSp>
    </p:spTree>
    <p:extLst>
      <p:ext uri="{BB962C8B-B14F-4D97-AF65-F5344CB8AC3E}">
        <p14:creationId xmlns:p14="http://schemas.microsoft.com/office/powerpoint/2010/main" val="149783972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NPS">
      <a:dk1>
        <a:sysClr val="windowText" lastClr="000000"/>
      </a:dk1>
      <a:lt1>
        <a:sysClr val="window" lastClr="FFFFFF"/>
      </a:lt1>
      <a:dk2>
        <a:srgbClr val="000000"/>
      </a:dk2>
      <a:lt2>
        <a:srgbClr val="FFFFFF"/>
      </a:lt2>
      <a:accent1>
        <a:srgbClr val="5C3183"/>
      </a:accent1>
      <a:accent2>
        <a:srgbClr val="505DC1"/>
      </a:accent2>
      <a:accent3>
        <a:srgbClr val="2CCCD3"/>
      </a:accent3>
      <a:accent4>
        <a:srgbClr val="D61F50"/>
      </a:accent4>
      <a:accent5>
        <a:srgbClr val="FF8200"/>
      </a:accent5>
      <a:accent6>
        <a:srgbClr val="D0D3D4"/>
      </a:accent6>
      <a:hlink>
        <a:srgbClr val="505DC1"/>
      </a:hlink>
      <a:folHlink>
        <a:srgbClr val="D61F50"/>
      </a:folHlink>
    </a:clrScheme>
    <a:fontScheme name="NP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S PPT template - widescreen ENGLISH.potx" id="{4ACC5157-9115-4149-91E2-DFC8797E45F0}" vid="{3FC044FD-2570-4FC4-B03D-7622B021C964}"/>
    </a:ext>
  </a:ext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80D2089C73B6408BAEAA163CFC5FE2" ma:contentTypeVersion="15" ma:contentTypeDescription="Create a new document." ma:contentTypeScope="" ma:versionID="d301ad4eb0ac7fd469ca4a0705d43399">
  <xsd:schema xmlns:xsd="http://www.w3.org/2001/XMLSchema" xmlns:xs="http://www.w3.org/2001/XMLSchema" xmlns:p="http://schemas.microsoft.com/office/2006/metadata/properties" xmlns:ns2="8a3c5d6c-a09f-4595-9bfa-51d414870001" xmlns:ns3="ce097bc8-960d-44e7-bd8c-05852b08b16f" targetNamespace="http://schemas.microsoft.com/office/2006/metadata/properties" ma:root="true" ma:fieldsID="626e756ec379f396aa5a61e4982e46d1" ns2:_="" ns3:_="">
    <xsd:import namespace="8a3c5d6c-a09f-4595-9bfa-51d414870001"/>
    <xsd:import namespace="ce097bc8-960d-44e7-bd8c-05852b08b16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3c5d6c-a09f-4595-9bfa-51d4148700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b7e4bc-7c04-4239-a3c8-056ff7db7bf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e097bc8-960d-44e7-bd8c-05852b08b16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40a74ce-4e05-408c-9b82-fdf79d87f054}" ma:internalName="TaxCatchAll" ma:showField="CatchAllData" ma:web="ce097bc8-960d-44e7-bd8c-05852b08b16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3990CB-923B-4F93-9C51-990457A3CE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3c5d6c-a09f-4595-9bfa-51d414870001"/>
    <ds:schemaRef ds:uri="ce097bc8-960d-44e7-bd8c-05852b08b1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DA8ADA-C98B-49C0-AE2F-D29F735AE2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1979</Words>
  <Application>Microsoft Office PowerPoint</Application>
  <PresentationFormat>On-screen Show (16:9)</PresentationFormat>
  <Paragraphs>202</Paragraphs>
  <Slides>18</Slides>
  <Notes>17</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18</vt:i4>
      </vt:variant>
    </vt:vector>
  </HeadingPairs>
  <TitlesOfParts>
    <vt:vector size="26" baseType="lpstr">
      <vt:lpstr>Arial</vt:lpstr>
      <vt:lpstr>Calibri</vt:lpstr>
      <vt:lpstr>Segoe UI</vt:lpstr>
      <vt:lpstr>Times New Roman</vt:lpstr>
      <vt:lpstr>Simple Light</vt:lpstr>
      <vt:lpstr>Office Theme</vt:lpstr>
      <vt:lpstr>1_Simple Light</vt:lpstr>
      <vt:lpstr>2_Simple Light</vt:lpstr>
      <vt:lpstr>Presenter’s notes​</vt:lpstr>
      <vt:lpstr>Region Team Briefing August 2022</vt:lpstr>
      <vt:lpstr>Today’s conversation</vt:lpstr>
      <vt:lpstr>New intranet for HMPPS employees</vt:lpstr>
      <vt:lpstr>Local changes</vt:lpstr>
      <vt:lpstr>Harmonisation – agreement reached with trade unions</vt:lpstr>
      <vt:lpstr>Protected Characteristics Plans update</vt:lpstr>
      <vt:lpstr>Changes to the Parole Board Rules</vt:lpstr>
      <vt:lpstr>Training to become a Probation Officer</vt:lpstr>
      <vt:lpstr>Local updates</vt:lpstr>
      <vt:lpstr>Case administrative support for SPOs (CASPOs)</vt:lpstr>
      <vt:lpstr>Probation Day 2022 Launch Event 19 August 10.00am</vt:lpstr>
      <vt:lpstr>Local reminders</vt:lpstr>
      <vt:lpstr>Professional registration Recognising the skills and experience of Probation practitioners</vt:lpstr>
      <vt:lpstr>Upcoming learning</vt:lpstr>
      <vt:lpstr>Local actions</vt:lpstr>
      <vt:lpstr>Team discussion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Presenter’s notes</dc:title>
  <dc:creator>Miah, Aliema</dc:creator>
  <cp:lastModifiedBy>Miah, Aliema</cp:lastModifiedBy>
  <cp:revision>3</cp:revision>
  <dcterms:modified xsi:type="dcterms:W3CDTF">2022-08-15T14:19:37Z</dcterms:modified>
</cp:coreProperties>
</file>