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5" r:id="rId2"/>
    <p:sldMasterId id="2147483680" r:id="rId3"/>
    <p:sldMasterId id="2147483682" r:id="rId4"/>
  </p:sldMasterIdLst>
  <p:notesMasterIdLst>
    <p:notesMasterId r:id="rId34"/>
  </p:notesMasterIdLst>
  <p:sldIdLst>
    <p:sldId id="256" r:id="rId5"/>
    <p:sldId id="257" r:id="rId6"/>
    <p:sldId id="258" r:id="rId7"/>
    <p:sldId id="264" r:id="rId8"/>
    <p:sldId id="260" r:id="rId9"/>
    <p:sldId id="7992" r:id="rId10"/>
    <p:sldId id="271" r:id="rId11"/>
    <p:sldId id="7974" r:id="rId12"/>
    <p:sldId id="7970" r:id="rId13"/>
    <p:sldId id="7978" r:id="rId14"/>
    <p:sldId id="7986" r:id="rId15"/>
    <p:sldId id="7985" r:id="rId16"/>
    <p:sldId id="7987" r:id="rId17"/>
    <p:sldId id="7979" r:id="rId18"/>
    <p:sldId id="7981" r:id="rId19"/>
    <p:sldId id="7983" r:id="rId20"/>
    <p:sldId id="7982" r:id="rId21"/>
    <p:sldId id="7968" r:id="rId22"/>
    <p:sldId id="7991" r:id="rId23"/>
    <p:sldId id="279" r:id="rId24"/>
    <p:sldId id="7972" r:id="rId25"/>
    <p:sldId id="289" r:id="rId26"/>
    <p:sldId id="7984" r:id="rId27"/>
    <p:sldId id="7990" r:id="rId28"/>
    <p:sldId id="7989" r:id="rId29"/>
    <p:sldId id="7961" r:id="rId30"/>
    <p:sldId id="283" r:id="rId31"/>
    <p:sldId id="284" r:id="rId32"/>
    <p:sldId id="285"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 Peter" initials="LP" lastIdx="3" clrIdx="0">
    <p:extLst>
      <p:ext uri="{19B8F6BF-5375-455C-9EA6-DF929625EA0E}">
        <p15:presenceInfo xmlns:p15="http://schemas.microsoft.com/office/powerpoint/2012/main" userId="S::Peter.Lamb1@justice.gov.uk::c565772d-9316-49ed-836d-637489026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183"/>
    <a:srgbClr val="289D95"/>
    <a:srgbClr val="0095D7"/>
    <a:srgbClr val="FFFFFF"/>
    <a:srgbClr val="002554"/>
    <a:srgbClr val="882CB1"/>
    <a:srgbClr val="B32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543FA-E71D-4C87-B1EA-3D2688A09255}" v="426" dt="2022-09-08T11:38:00.943"/>
    <p1510:client id="{2888037B-EC3B-488D-F593-8C8F7FC9E98C}" v="3" dt="2022-09-08T11:26:07.791"/>
    <p1510:client id="{4A68E37A-FBB5-F160-9CA9-73350DF04790}" v="2" dt="2022-09-08T10:45:34.104"/>
    <p1510:client id="{5404758D-1BBE-EDAE-2ECB-76F936366990}" v="1" dt="2022-09-08T10:21:56.567"/>
    <p1510:client id="{66786B91-36D2-D01A-BFB9-2B5DD9814F5C}" v="13" dt="2022-09-08T10:29:38.620"/>
    <p1510:client id="{70B1C93C-AFC4-C9ED-654F-7A3E897F3FD4}" v="69" dt="2022-09-08T09:35:49.546"/>
    <p1510:client id="{E02B693E-C4CD-D36C-D1A4-8946C9046466}" v="81" dt="2022-09-08T10:06:07.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96"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C0DA5-B906-4F71-9EC9-CC8E3EBA8EE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7CFD7ECF-ABD7-4ADA-B208-105C88344C01}">
      <dgm:prSet phldrT="[Text]"/>
      <dgm:spPr/>
      <dgm:t>
        <a:bodyPr/>
        <a:lstStyle/>
        <a:p>
          <a:r>
            <a:rPr lang="en-GB"/>
            <a:t>Uplifts to all staff salaries</a:t>
          </a:r>
        </a:p>
      </dgm:t>
    </dgm:pt>
    <dgm:pt modelId="{BE015718-7769-4977-BDC2-08BF430C19F1}" type="parTrans" cxnId="{2A2246CA-E5EE-4942-BDCC-D80C1007E4D0}">
      <dgm:prSet/>
      <dgm:spPr/>
      <dgm:t>
        <a:bodyPr/>
        <a:lstStyle/>
        <a:p>
          <a:endParaRPr lang="en-GB"/>
        </a:p>
      </dgm:t>
    </dgm:pt>
    <dgm:pt modelId="{7B3E4319-A266-4530-A62D-98908DD31F03}" type="sibTrans" cxnId="{2A2246CA-E5EE-4942-BDCC-D80C1007E4D0}">
      <dgm:prSet/>
      <dgm:spPr/>
      <dgm:t>
        <a:bodyPr/>
        <a:lstStyle/>
        <a:p>
          <a:endParaRPr lang="en-GB"/>
        </a:p>
      </dgm:t>
    </dgm:pt>
    <dgm:pt modelId="{A1F14F83-C8FF-4FD0-867A-D76465ACD4E4}">
      <dgm:prSet phldrT="[Text]"/>
      <dgm:spPr/>
      <dgm:t>
        <a:bodyPr/>
        <a:lstStyle/>
        <a:p>
          <a:r>
            <a:rPr lang="en-GB"/>
            <a:t>Reform to the pay structure</a:t>
          </a:r>
        </a:p>
      </dgm:t>
    </dgm:pt>
    <dgm:pt modelId="{B0991C28-9560-4062-8FCD-B2B1A30A7A48}" type="parTrans" cxnId="{5F2923F2-27C2-423D-8CFB-733380AECD5D}">
      <dgm:prSet/>
      <dgm:spPr/>
      <dgm:t>
        <a:bodyPr/>
        <a:lstStyle/>
        <a:p>
          <a:endParaRPr lang="en-GB"/>
        </a:p>
      </dgm:t>
    </dgm:pt>
    <dgm:pt modelId="{7C5380E6-1035-4267-A7FE-BA99C04BCA34}" type="sibTrans" cxnId="{5F2923F2-27C2-423D-8CFB-733380AECD5D}">
      <dgm:prSet/>
      <dgm:spPr/>
      <dgm:t>
        <a:bodyPr/>
        <a:lstStyle/>
        <a:p>
          <a:endParaRPr lang="en-GB"/>
        </a:p>
      </dgm:t>
    </dgm:pt>
    <dgm:pt modelId="{6DD0EB3B-88C1-4033-BC67-EABAF58B33CB}">
      <dgm:prSet phldrT="[Text]"/>
      <dgm:spPr/>
      <dgm:t>
        <a:bodyPr/>
        <a:lstStyle/>
        <a:p>
          <a:r>
            <a:rPr lang="en-GB"/>
            <a:t>Linking CBF to pay progression</a:t>
          </a:r>
        </a:p>
      </dgm:t>
    </dgm:pt>
    <dgm:pt modelId="{A9240D0A-238D-4068-A1FC-50E382DD2A79}" type="parTrans" cxnId="{A94CA132-5011-4C12-858E-ADE59D30CA6F}">
      <dgm:prSet/>
      <dgm:spPr/>
      <dgm:t>
        <a:bodyPr/>
        <a:lstStyle/>
        <a:p>
          <a:endParaRPr lang="en-GB"/>
        </a:p>
      </dgm:t>
    </dgm:pt>
    <dgm:pt modelId="{3D1CC16A-AA4C-4497-8539-0EFE3EAAC690}" type="sibTrans" cxnId="{A94CA132-5011-4C12-858E-ADE59D30CA6F}">
      <dgm:prSet/>
      <dgm:spPr/>
      <dgm:t>
        <a:bodyPr/>
        <a:lstStyle/>
        <a:p>
          <a:endParaRPr lang="en-GB"/>
        </a:p>
      </dgm:t>
    </dgm:pt>
    <dgm:pt modelId="{0EDB264A-AE1B-479B-8347-BBAC2332559E}">
      <dgm:prSet phldrT="[Text]"/>
      <dgm:spPr/>
      <dgm:t>
        <a:bodyPr/>
        <a:lstStyle/>
        <a:p>
          <a:r>
            <a:rPr lang="en-GB"/>
            <a:t>Top of pay band payments</a:t>
          </a:r>
        </a:p>
      </dgm:t>
    </dgm:pt>
    <dgm:pt modelId="{FF253BAE-D978-46A8-9640-FE53425721D2}" type="parTrans" cxnId="{AA1D031C-5175-4C50-A47E-190B1548C363}">
      <dgm:prSet/>
      <dgm:spPr/>
      <dgm:t>
        <a:bodyPr/>
        <a:lstStyle/>
        <a:p>
          <a:endParaRPr lang="en-GB"/>
        </a:p>
      </dgm:t>
    </dgm:pt>
    <dgm:pt modelId="{0139D906-B7FF-4FA5-9144-EDD611824904}" type="sibTrans" cxnId="{AA1D031C-5175-4C50-A47E-190B1548C363}">
      <dgm:prSet/>
      <dgm:spPr/>
      <dgm:t>
        <a:bodyPr/>
        <a:lstStyle/>
        <a:p>
          <a:endParaRPr lang="en-GB"/>
        </a:p>
      </dgm:t>
    </dgm:pt>
    <dgm:pt modelId="{616EFC8F-9BD4-487D-84F2-3332B361C210}">
      <dgm:prSet phldrT="[Text]"/>
      <dgm:spPr/>
      <dgm:t>
        <a:bodyPr/>
        <a:lstStyle/>
        <a:p>
          <a:r>
            <a:rPr lang="en-GB"/>
            <a:t>Increased allowances</a:t>
          </a:r>
        </a:p>
      </dgm:t>
    </dgm:pt>
    <dgm:pt modelId="{106B2F62-D395-438B-B8E0-F134240CCA37}" type="parTrans" cxnId="{F77AAAC8-F712-429E-B9A4-BCE4958727EE}">
      <dgm:prSet/>
      <dgm:spPr/>
      <dgm:t>
        <a:bodyPr/>
        <a:lstStyle/>
        <a:p>
          <a:endParaRPr lang="en-GB"/>
        </a:p>
      </dgm:t>
    </dgm:pt>
    <dgm:pt modelId="{B21FBE6D-6640-4AD2-8E42-7D8FF5316147}" type="sibTrans" cxnId="{F77AAAC8-F712-429E-B9A4-BCE4958727EE}">
      <dgm:prSet/>
      <dgm:spPr/>
      <dgm:t>
        <a:bodyPr/>
        <a:lstStyle/>
        <a:p>
          <a:endParaRPr lang="en-GB"/>
        </a:p>
      </dgm:t>
    </dgm:pt>
    <dgm:pt modelId="{10ADAE0E-EC6B-4382-874B-9FFF85F79E63}" type="pres">
      <dgm:prSet presAssocID="{E60C0DA5-B906-4F71-9EC9-CC8E3EBA8EEE}" presName="cycle" presStyleCnt="0">
        <dgm:presLayoutVars>
          <dgm:dir/>
          <dgm:resizeHandles val="exact"/>
        </dgm:presLayoutVars>
      </dgm:prSet>
      <dgm:spPr/>
    </dgm:pt>
    <dgm:pt modelId="{9205B9C5-54AC-49F7-AB4C-F7A03EB15493}" type="pres">
      <dgm:prSet presAssocID="{7CFD7ECF-ABD7-4ADA-B208-105C88344C01}" presName="node" presStyleLbl="node1" presStyleIdx="0" presStyleCnt="5">
        <dgm:presLayoutVars>
          <dgm:bulletEnabled val="1"/>
        </dgm:presLayoutVars>
      </dgm:prSet>
      <dgm:spPr/>
    </dgm:pt>
    <dgm:pt modelId="{08C63D77-6E49-4250-94D7-1AEB0ED0E006}" type="pres">
      <dgm:prSet presAssocID="{7CFD7ECF-ABD7-4ADA-B208-105C88344C01}" presName="spNode" presStyleCnt="0"/>
      <dgm:spPr/>
    </dgm:pt>
    <dgm:pt modelId="{FF5E6048-61CF-4A94-B0E2-89589E2A3D50}" type="pres">
      <dgm:prSet presAssocID="{7B3E4319-A266-4530-A62D-98908DD31F03}" presName="sibTrans" presStyleLbl="sibTrans1D1" presStyleIdx="0" presStyleCnt="5"/>
      <dgm:spPr/>
    </dgm:pt>
    <dgm:pt modelId="{F2C60145-E6A8-4EA6-B0E2-1EE1A7AD8E48}" type="pres">
      <dgm:prSet presAssocID="{A1F14F83-C8FF-4FD0-867A-D76465ACD4E4}" presName="node" presStyleLbl="node1" presStyleIdx="1" presStyleCnt="5">
        <dgm:presLayoutVars>
          <dgm:bulletEnabled val="1"/>
        </dgm:presLayoutVars>
      </dgm:prSet>
      <dgm:spPr/>
    </dgm:pt>
    <dgm:pt modelId="{4322F9D5-30E9-48DB-AA02-AE85CF459F91}" type="pres">
      <dgm:prSet presAssocID="{A1F14F83-C8FF-4FD0-867A-D76465ACD4E4}" presName="spNode" presStyleCnt="0"/>
      <dgm:spPr/>
    </dgm:pt>
    <dgm:pt modelId="{947DF102-DAD1-46D1-924B-8047E18827E9}" type="pres">
      <dgm:prSet presAssocID="{7C5380E6-1035-4267-A7FE-BA99C04BCA34}" presName="sibTrans" presStyleLbl="sibTrans1D1" presStyleIdx="1" presStyleCnt="5"/>
      <dgm:spPr/>
    </dgm:pt>
    <dgm:pt modelId="{5D368ACC-3C69-4453-8B80-0CE70AF76E8A}" type="pres">
      <dgm:prSet presAssocID="{6DD0EB3B-88C1-4033-BC67-EABAF58B33CB}" presName="node" presStyleLbl="node1" presStyleIdx="2" presStyleCnt="5">
        <dgm:presLayoutVars>
          <dgm:bulletEnabled val="1"/>
        </dgm:presLayoutVars>
      </dgm:prSet>
      <dgm:spPr/>
    </dgm:pt>
    <dgm:pt modelId="{705662F1-F2DB-414B-8B8F-DD221ED0D6A1}" type="pres">
      <dgm:prSet presAssocID="{6DD0EB3B-88C1-4033-BC67-EABAF58B33CB}" presName="spNode" presStyleCnt="0"/>
      <dgm:spPr/>
    </dgm:pt>
    <dgm:pt modelId="{1DD8E8EA-1BE1-40D4-8AF5-4FBAC030942E}" type="pres">
      <dgm:prSet presAssocID="{3D1CC16A-AA4C-4497-8539-0EFE3EAAC690}" presName="sibTrans" presStyleLbl="sibTrans1D1" presStyleIdx="2" presStyleCnt="5"/>
      <dgm:spPr/>
    </dgm:pt>
    <dgm:pt modelId="{AC82E8E1-7AEC-4705-980A-C36D1E4C78F8}" type="pres">
      <dgm:prSet presAssocID="{0EDB264A-AE1B-479B-8347-BBAC2332559E}" presName="node" presStyleLbl="node1" presStyleIdx="3" presStyleCnt="5">
        <dgm:presLayoutVars>
          <dgm:bulletEnabled val="1"/>
        </dgm:presLayoutVars>
      </dgm:prSet>
      <dgm:spPr/>
    </dgm:pt>
    <dgm:pt modelId="{B990797B-00F6-497F-8105-DB7EE4171C49}" type="pres">
      <dgm:prSet presAssocID="{0EDB264A-AE1B-479B-8347-BBAC2332559E}" presName="spNode" presStyleCnt="0"/>
      <dgm:spPr/>
    </dgm:pt>
    <dgm:pt modelId="{6BEE3DE3-8A0A-4B9D-91E8-4474EB8F49FC}" type="pres">
      <dgm:prSet presAssocID="{0139D906-B7FF-4FA5-9144-EDD611824904}" presName="sibTrans" presStyleLbl="sibTrans1D1" presStyleIdx="3" presStyleCnt="5"/>
      <dgm:spPr/>
    </dgm:pt>
    <dgm:pt modelId="{A9D313A2-2C61-471A-9074-26B04B85ECCA}" type="pres">
      <dgm:prSet presAssocID="{616EFC8F-9BD4-487D-84F2-3332B361C210}" presName="node" presStyleLbl="node1" presStyleIdx="4" presStyleCnt="5">
        <dgm:presLayoutVars>
          <dgm:bulletEnabled val="1"/>
        </dgm:presLayoutVars>
      </dgm:prSet>
      <dgm:spPr/>
    </dgm:pt>
    <dgm:pt modelId="{43990456-0707-4EA7-A74A-E32491EEE485}" type="pres">
      <dgm:prSet presAssocID="{616EFC8F-9BD4-487D-84F2-3332B361C210}" presName="spNode" presStyleCnt="0"/>
      <dgm:spPr/>
    </dgm:pt>
    <dgm:pt modelId="{FE2668B0-8643-465A-9E70-436E09CA8AB7}" type="pres">
      <dgm:prSet presAssocID="{B21FBE6D-6640-4AD2-8E42-7D8FF5316147}" presName="sibTrans" presStyleLbl="sibTrans1D1" presStyleIdx="4" presStyleCnt="5"/>
      <dgm:spPr/>
    </dgm:pt>
  </dgm:ptLst>
  <dgm:cxnLst>
    <dgm:cxn modelId="{AA1D031C-5175-4C50-A47E-190B1548C363}" srcId="{E60C0DA5-B906-4F71-9EC9-CC8E3EBA8EEE}" destId="{0EDB264A-AE1B-479B-8347-BBAC2332559E}" srcOrd="3" destOrd="0" parTransId="{FF253BAE-D978-46A8-9640-FE53425721D2}" sibTransId="{0139D906-B7FF-4FA5-9144-EDD611824904}"/>
    <dgm:cxn modelId="{517A171F-CE29-4FCD-A188-F2E26DF0D68D}" type="presOf" srcId="{E60C0DA5-B906-4F71-9EC9-CC8E3EBA8EEE}" destId="{10ADAE0E-EC6B-4382-874B-9FFF85F79E63}" srcOrd="0" destOrd="0" presId="urn:microsoft.com/office/officeart/2005/8/layout/cycle6"/>
    <dgm:cxn modelId="{A94CA132-5011-4C12-858E-ADE59D30CA6F}" srcId="{E60C0DA5-B906-4F71-9EC9-CC8E3EBA8EEE}" destId="{6DD0EB3B-88C1-4033-BC67-EABAF58B33CB}" srcOrd="2" destOrd="0" parTransId="{A9240D0A-238D-4068-A1FC-50E382DD2A79}" sibTransId="{3D1CC16A-AA4C-4497-8539-0EFE3EAAC690}"/>
    <dgm:cxn modelId="{8285A23F-C312-4E98-83FE-E5F1C4B263CA}" type="presOf" srcId="{616EFC8F-9BD4-487D-84F2-3332B361C210}" destId="{A9D313A2-2C61-471A-9074-26B04B85ECCA}" srcOrd="0" destOrd="0" presId="urn:microsoft.com/office/officeart/2005/8/layout/cycle6"/>
    <dgm:cxn modelId="{0692C95C-7864-4D47-B8C9-790B14B1B8A4}" type="presOf" srcId="{6DD0EB3B-88C1-4033-BC67-EABAF58B33CB}" destId="{5D368ACC-3C69-4453-8B80-0CE70AF76E8A}" srcOrd="0" destOrd="0" presId="urn:microsoft.com/office/officeart/2005/8/layout/cycle6"/>
    <dgm:cxn modelId="{0145D067-C73D-4A33-826B-F8554C40CFD8}" type="presOf" srcId="{0139D906-B7FF-4FA5-9144-EDD611824904}" destId="{6BEE3DE3-8A0A-4B9D-91E8-4474EB8F49FC}" srcOrd="0" destOrd="0" presId="urn:microsoft.com/office/officeart/2005/8/layout/cycle6"/>
    <dgm:cxn modelId="{57155A52-E200-4B0F-8B80-433AD68F96EB}" type="presOf" srcId="{0EDB264A-AE1B-479B-8347-BBAC2332559E}" destId="{AC82E8E1-7AEC-4705-980A-C36D1E4C78F8}" srcOrd="0" destOrd="0" presId="urn:microsoft.com/office/officeart/2005/8/layout/cycle6"/>
    <dgm:cxn modelId="{F30D6A93-1A43-4D50-8852-4D5C8D757BA5}" type="presOf" srcId="{7C5380E6-1035-4267-A7FE-BA99C04BCA34}" destId="{947DF102-DAD1-46D1-924B-8047E18827E9}" srcOrd="0" destOrd="0" presId="urn:microsoft.com/office/officeart/2005/8/layout/cycle6"/>
    <dgm:cxn modelId="{347229A8-AE7D-437D-BA2F-BF16E865DBF6}" type="presOf" srcId="{3D1CC16A-AA4C-4497-8539-0EFE3EAAC690}" destId="{1DD8E8EA-1BE1-40D4-8AF5-4FBAC030942E}" srcOrd="0" destOrd="0" presId="urn:microsoft.com/office/officeart/2005/8/layout/cycle6"/>
    <dgm:cxn modelId="{F77AAAC8-F712-429E-B9A4-BCE4958727EE}" srcId="{E60C0DA5-B906-4F71-9EC9-CC8E3EBA8EEE}" destId="{616EFC8F-9BD4-487D-84F2-3332B361C210}" srcOrd="4" destOrd="0" parTransId="{106B2F62-D395-438B-B8E0-F134240CCA37}" sibTransId="{B21FBE6D-6640-4AD2-8E42-7D8FF5316147}"/>
    <dgm:cxn modelId="{2A2246CA-E5EE-4942-BDCC-D80C1007E4D0}" srcId="{E60C0DA5-B906-4F71-9EC9-CC8E3EBA8EEE}" destId="{7CFD7ECF-ABD7-4ADA-B208-105C88344C01}" srcOrd="0" destOrd="0" parTransId="{BE015718-7769-4977-BDC2-08BF430C19F1}" sibTransId="{7B3E4319-A266-4530-A62D-98908DD31F03}"/>
    <dgm:cxn modelId="{855D53CC-F6C4-494F-8CEF-3FA94C32025F}" type="presOf" srcId="{A1F14F83-C8FF-4FD0-867A-D76465ACD4E4}" destId="{F2C60145-E6A8-4EA6-B0E2-1EE1A7AD8E48}" srcOrd="0" destOrd="0" presId="urn:microsoft.com/office/officeart/2005/8/layout/cycle6"/>
    <dgm:cxn modelId="{ADFA65E5-6801-4211-96AE-3B70308DBE1B}" type="presOf" srcId="{B21FBE6D-6640-4AD2-8E42-7D8FF5316147}" destId="{FE2668B0-8643-465A-9E70-436E09CA8AB7}" srcOrd="0" destOrd="0" presId="urn:microsoft.com/office/officeart/2005/8/layout/cycle6"/>
    <dgm:cxn modelId="{0FEACEF1-F8E8-4CAA-B0AB-8C0A7BA53BAF}" type="presOf" srcId="{7B3E4319-A266-4530-A62D-98908DD31F03}" destId="{FF5E6048-61CF-4A94-B0E2-89589E2A3D50}" srcOrd="0" destOrd="0" presId="urn:microsoft.com/office/officeart/2005/8/layout/cycle6"/>
    <dgm:cxn modelId="{5F2923F2-27C2-423D-8CFB-733380AECD5D}" srcId="{E60C0DA5-B906-4F71-9EC9-CC8E3EBA8EEE}" destId="{A1F14F83-C8FF-4FD0-867A-D76465ACD4E4}" srcOrd="1" destOrd="0" parTransId="{B0991C28-9560-4062-8FCD-B2B1A30A7A48}" sibTransId="{7C5380E6-1035-4267-A7FE-BA99C04BCA34}"/>
    <dgm:cxn modelId="{9F4E7FF9-AFC9-43B6-90C5-4877D637DF7F}" type="presOf" srcId="{7CFD7ECF-ABD7-4ADA-B208-105C88344C01}" destId="{9205B9C5-54AC-49F7-AB4C-F7A03EB15493}" srcOrd="0" destOrd="0" presId="urn:microsoft.com/office/officeart/2005/8/layout/cycle6"/>
    <dgm:cxn modelId="{E7091B40-9BD9-416F-89E1-212485AC263D}" type="presParOf" srcId="{10ADAE0E-EC6B-4382-874B-9FFF85F79E63}" destId="{9205B9C5-54AC-49F7-AB4C-F7A03EB15493}" srcOrd="0" destOrd="0" presId="urn:microsoft.com/office/officeart/2005/8/layout/cycle6"/>
    <dgm:cxn modelId="{F432EAD0-CBA1-4368-A0B2-65F01B56998B}" type="presParOf" srcId="{10ADAE0E-EC6B-4382-874B-9FFF85F79E63}" destId="{08C63D77-6E49-4250-94D7-1AEB0ED0E006}" srcOrd="1" destOrd="0" presId="urn:microsoft.com/office/officeart/2005/8/layout/cycle6"/>
    <dgm:cxn modelId="{C866020F-62D0-475C-83CF-AFC3EF8A182C}" type="presParOf" srcId="{10ADAE0E-EC6B-4382-874B-9FFF85F79E63}" destId="{FF5E6048-61CF-4A94-B0E2-89589E2A3D50}" srcOrd="2" destOrd="0" presId="urn:microsoft.com/office/officeart/2005/8/layout/cycle6"/>
    <dgm:cxn modelId="{AF9A1468-0299-4621-8D17-821852DEF939}" type="presParOf" srcId="{10ADAE0E-EC6B-4382-874B-9FFF85F79E63}" destId="{F2C60145-E6A8-4EA6-B0E2-1EE1A7AD8E48}" srcOrd="3" destOrd="0" presId="urn:microsoft.com/office/officeart/2005/8/layout/cycle6"/>
    <dgm:cxn modelId="{066221A5-CF2D-42ED-A0FD-FC96A0313AC9}" type="presParOf" srcId="{10ADAE0E-EC6B-4382-874B-9FFF85F79E63}" destId="{4322F9D5-30E9-48DB-AA02-AE85CF459F91}" srcOrd="4" destOrd="0" presId="urn:microsoft.com/office/officeart/2005/8/layout/cycle6"/>
    <dgm:cxn modelId="{E708E47E-D250-4033-A2AB-DB1D052F4E32}" type="presParOf" srcId="{10ADAE0E-EC6B-4382-874B-9FFF85F79E63}" destId="{947DF102-DAD1-46D1-924B-8047E18827E9}" srcOrd="5" destOrd="0" presId="urn:microsoft.com/office/officeart/2005/8/layout/cycle6"/>
    <dgm:cxn modelId="{C1FFBDA4-CA29-4FF5-A05F-694F7B6BBD26}" type="presParOf" srcId="{10ADAE0E-EC6B-4382-874B-9FFF85F79E63}" destId="{5D368ACC-3C69-4453-8B80-0CE70AF76E8A}" srcOrd="6" destOrd="0" presId="urn:microsoft.com/office/officeart/2005/8/layout/cycle6"/>
    <dgm:cxn modelId="{39942807-1F35-426F-9A8C-54F78EC1B967}" type="presParOf" srcId="{10ADAE0E-EC6B-4382-874B-9FFF85F79E63}" destId="{705662F1-F2DB-414B-8B8F-DD221ED0D6A1}" srcOrd="7" destOrd="0" presId="urn:microsoft.com/office/officeart/2005/8/layout/cycle6"/>
    <dgm:cxn modelId="{60813327-2FA5-4071-B744-AB4B9D2F7361}" type="presParOf" srcId="{10ADAE0E-EC6B-4382-874B-9FFF85F79E63}" destId="{1DD8E8EA-1BE1-40D4-8AF5-4FBAC030942E}" srcOrd="8" destOrd="0" presId="urn:microsoft.com/office/officeart/2005/8/layout/cycle6"/>
    <dgm:cxn modelId="{3177FCFC-1BE6-4C6A-B421-65569486DC7F}" type="presParOf" srcId="{10ADAE0E-EC6B-4382-874B-9FFF85F79E63}" destId="{AC82E8E1-7AEC-4705-980A-C36D1E4C78F8}" srcOrd="9" destOrd="0" presId="urn:microsoft.com/office/officeart/2005/8/layout/cycle6"/>
    <dgm:cxn modelId="{52F1AACD-67A2-4FE4-B767-95FBFB60AF2B}" type="presParOf" srcId="{10ADAE0E-EC6B-4382-874B-9FFF85F79E63}" destId="{B990797B-00F6-497F-8105-DB7EE4171C49}" srcOrd="10" destOrd="0" presId="urn:microsoft.com/office/officeart/2005/8/layout/cycle6"/>
    <dgm:cxn modelId="{657319DD-E5E7-42CE-A490-2923FEA7D12A}" type="presParOf" srcId="{10ADAE0E-EC6B-4382-874B-9FFF85F79E63}" destId="{6BEE3DE3-8A0A-4B9D-91E8-4474EB8F49FC}" srcOrd="11" destOrd="0" presId="urn:microsoft.com/office/officeart/2005/8/layout/cycle6"/>
    <dgm:cxn modelId="{12518807-C248-4152-8257-AF1B7C9A5DBF}" type="presParOf" srcId="{10ADAE0E-EC6B-4382-874B-9FFF85F79E63}" destId="{A9D313A2-2C61-471A-9074-26B04B85ECCA}" srcOrd="12" destOrd="0" presId="urn:microsoft.com/office/officeart/2005/8/layout/cycle6"/>
    <dgm:cxn modelId="{4B8FC873-9654-4A1B-B4AA-26DBFF3BCFA4}" type="presParOf" srcId="{10ADAE0E-EC6B-4382-874B-9FFF85F79E63}" destId="{43990456-0707-4EA7-A74A-E32491EEE485}" srcOrd="13" destOrd="0" presId="urn:microsoft.com/office/officeart/2005/8/layout/cycle6"/>
    <dgm:cxn modelId="{6643C45E-0460-4E95-BA17-5E43C6DE5947}" type="presParOf" srcId="{10ADAE0E-EC6B-4382-874B-9FFF85F79E63}" destId="{FE2668B0-8643-465A-9E70-436E09CA8AB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5B9C5-54AC-49F7-AB4C-F7A03EB15493}">
      <dsp:nvSpPr>
        <dsp:cNvPr id="0" name=""/>
        <dsp:cNvSpPr/>
      </dsp:nvSpPr>
      <dsp:spPr>
        <a:xfrm>
          <a:off x="1705290" y="1782"/>
          <a:ext cx="979657" cy="636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Uplifts to all staff salaries</a:t>
          </a:r>
        </a:p>
      </dsp:txBody>
      <dsp:txXfrm>
        <a:off x="1736375" y="32867"/>
        <a:ext cx="917487" cy="574607"/>
      </dsp:txXfrm>
    </dsp:sp>
    <dsp:sp modelId="{FF5E6048-61CF-4A94-B0E2-89589E2A3D50}">
      <dsp:nvSpPr>
        <dsp:cNvPr id="0" name=""/>
        <dsp:cNvSpPr/>
      </dsp:nvSpPr>
      <dsp:spPr>
        <a:xfrm>
          <a:off x="921547" y="320170"/>
          <a:ext cx="2547144" cy="2547144"/>
        </a:xfrm>
        <a:custGeom>
          <a:avLst/>
          <a:gdLst/>
          <a:ahLst/>
          <a:cxnLst/>
          <a:rect l="0" t="0" r="0" b="0"/>
          <a:pathLst>
            <a:path>
              <a:moveTo>
                <a:pt x="1770148" y="100798"/>
              </a:moveTo>
              <a:arcTo wR="1273572" hR="1273572" stAng="17576926" swAng="19640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C60145-E6A8-4EA6-B0E2-1EE1A7AD8E48}">
      <dsp:nvSpPr>
        <dsp:cNvPr id="0" name=""/>
        <dsp:cNvSpPr/>
      </dsp:nvSpPr>
      <dsp:spPr>
        <a:xfrm>
          <a:off x="2916529" y="881799"/>
          <a:ext cx="979657" cy="636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Reform to the pay structure</a:t>
          </a:r>
        </a:p>
      </dsp:txBody>
      <dsp:txXfrm>
        <a:off x="2947614" y="912884"/>
        <a:ext cx="917487" cy="574607"/>
      </dsp:txXfrm>
    </dsp:sp>
    <dsp:sp modelId="{947DF102-DAD1-46D1-924B-8047E18827E9}">
      <dsp:nvSpPr>
        <dsp:cNvPr id="0" name=""/>
        <dsp:cNvSpPr/>
      </dsp:nvSpPr>
      <dsp:spPr>
        <a:xfrm>
          <a:off x="921547" y="320170"/>
          <a:ext cx="2547144" cy="2547144"/>
        </a:xfrm>
        <a:custGeom>
          <a:avLst/>
          <a:gdLst/>
          <a:ahLst/>
          <a:cxnLst/>
          <a:rect l="0" t="0" r="0" b="0"/>
          <a:pathLst>
            <a:path>
              <a:moveTo>
                <a:pt x="2545380" y="1206553"/>
              </a:moveTo>
              <a:arcTo wR="1273572" hR="1273572" stAng="21419012" swAng="21982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368ACC-3C69-4453-8B80-0CE70AF76E8A}">
      <dsp:nvSpPr>
        <dsp:cNvPr id="0" name=""/>
        <dsp:cNvSpPr/>
      </dsp:nvSpPr>
      <dsp:spPr>
        <a:xfrm>
          <a:off x="2453877" y="2305696"/>
          <a:ext cx="979657" cy="636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Linking CBF to pay progression</a:t>
          </a:r>
        </a:p>
      </dsp:txBody>
      <dsp:txXfrm>
        <a:off x="2484962" y="2336781"/>
        <a:ext cx="917487" cy="574607"/>
      </dsp:txXfrm>
    </dsp:sp>
    <dsp:sp modelId="{1DD8E8EA-1BE1-40D4-8AF5-4FBAC030942E}">
      <dsp:nvSpPr>
        <dsp:cNvPr id="0" name=""/>
        <dsp:cNvSpPr/>
      </dsp:nvSpPr>
      <dsp:spPr>
        <a:xfrm>
          <a:off x="921547" y="320170"/>
          <a:ext cx="2547144" cy="2547144"/>
        </a:xfrm>
        <a:custGeom>
          <a:avLst/>
          <a:gdLst/>
          <a:ahLst/>
          <a:cxnLst/>
          <a:rect l="0" t="0" r="0" b="0"/>
          <a:pathLst>
            <a:path>
              <a:moveTo>
                <a:pt x="1527261" y="2521622"/>
              </a:moveTo>
              <a:arcTo wR="1273572" hR="1273572" stAng="4710608" swAng="13787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82E8E1-7AEC-4705-980A-C36D1E4C78F8}">
      <dsp:nvSpPr>
        <dsp:cNvPr id="0" name=""/>
        <dsp:cNvSpPr/>
      </dsp:nvSpPr>
      <dsp:spPr>
        <a:xfrm>
          <a:off x="956703" y="2305696"/>
          <a:ext cx="979657" cy="636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Top of pay band payments</a:t>
          </a:r>
        </a:p>
      </dsp:txBody>
      <dsp:txXfrm>
        <a:off x="987788" y="2336781"/>
        <a:ext cx="917487" cy="574607"/>
      </dsp:txXfrm>
    </dsp:sp>
    <dsp:sp modelId="{6BEE3DE3-8A0A-4B9D-91E8-4474EB8F49FC}">
      <dsp:nvSpPr>
        <dsp:cNvPr id="0" name=""/>
        <dsp:cNvSpPr/>
      </dsp:nvSpPr>
      <dsp:spPr>
        <a:xfrm>
          <a:off x="921547" y="320170"/>
          <a:ext cx="2547144" cy="2547144"/>
        </a:xfrm>
        <a:custGeom>
          <a:avLst/>
          <a:gdLst/>
          <a:ahLst/>
          <a:cxnLst/>
          <a:rect l="0" t="0" r="0" b="0"/>
          <a:pathLst>
            <a:path>
              <a:moveTo>
                <a:pt x="213044" y="1978744"/>
              </a:moveTo>
              <a:arcTo wR="1273572" hR="1273572" stAng="8782743" swAng="21982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D313A2-2C61-471A-9074-26B04B85ECCA}">
      <dsp:nvSpPr>
        <dsp:cNvPr id="0" name=""/>
        <dsp:cNvSpPr/>
      </dsp:nvSpPr>
      <dsp:spPr>
        <a:xfrm>
          <a:off x="494051" y="881799"/>
          <a:ext cx="979657" cy="636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Increased allowances</a:t>
          </a:r>
        </a:p>
      </dsp:txBody>
      <dsp:txXfrm>
        <a:off x="525136" y="912884"/>
        <a:ext cx="917487" cy="574607"/>
      </dsp:txXfrm>
    </dsp:sp>
    <dsp:sp modelId="{FE2668B0-8643-465A-9E70-436E09CA8AB7}">
      <dsp:nvSpPr>
        <dsp:cNvPr id="0" name=""/>
        <dsp:cNvSpPr/>
      </dsp:nvSpPr>
      <dsp:spPr>
        <a:xfrm>
          <a:off x="921547" y="320170"/>
          <a:ext cx="2547144" cy="2547144"/>
        </a:xfrm>
        <a:custGeom>
          <a:avLst/>
          <a:gdLst/>
          <a:ahLst/>
          <a:cxnLst/>
          <a:rect l="0" t="0" r="0" b="0"/>
          <a:pathLst>
            <a:path>
              <a:moveTo>
                <a:pt x="221687" y="555572"/>
              </a:moveTo>
              <a:arcTo wR="1273572" hR="1273572" stAng="12859010" swAng="19640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33833a5e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33833a5e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83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76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228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77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8D8A50D-95A0-3449-9134-B4955750AE5B}"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577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8D8A50D-95A0-3449-9134-B4955750AE5B}"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3253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3833a5e9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3833a5e9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82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3833a5e9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3833a5e9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86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3833a5e9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3833a5e9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85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3833a5e9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3833a5e9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93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3833a5e9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3833a5e9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67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71594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89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955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33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97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3833a5e9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33833a5e9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86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04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05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3833a5e9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3833a5e9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35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04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20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7"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7"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377643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 name="Slide Number Placeholder 1">
            <a:extLst>
              <a:ext uri="{FF2B5EF4-FFF2-40B4-BE49-F238E27FC236}">
                <a16:creationId xmlns:a16="http://schemas.microsoft.com/office/drawing/2014/main" id="{E4CF31FC-5E17-4040-AB9B-270E93759A1A}"/>
              </a:ext>
            </a:extLst>
          </p:cNvPr>
          <p:cNvSpPr>
            <a:spLocks noGrp="1"/>
          </p:cNvSpPr>
          <p:nvPr>
            <p:ph type="sldNum" idx="10"/>
          </p:nvPr>
        </p:nvSpPr>
        <p:spPr/>
        <p:txBody>
          <a:bodyPr/>
          <a:lstStyle/>
          <a:p>
            <a:fld id="{F12522C8-971F-4FE1-913F-818E369E206E}" type="slidenum">
              <a:rPr lang="en-GB" smtClean="0"/>
              <a:pPr/>
              <a:t>‹#›</a:t>
            </a:fld>
            <a:endParaRPr lang="en-GB"/>
          </a:p>
        </p:txBody>
      </p:sp>
    </p:spTree>
    <p:extLst>
      <p:ext uri="{BB962C8B-B14F-4D97-AF65-F5344CB8AC3E}">
        <p14:creationId xmlns:p14="http://schemas.microsoft.com/office/powerpoint/2010/main" val="370009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78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defRPr>
            </a:lvl1pPr>
            <a:lvl2pPr lvl="1">
              <a:buNone/>
              <a:defRPr sz="1400" b="1">
                <a:solidFill>
                  <a:schemeClr val="lt1"/>
                </a:solidFill>
              </a:defRPr>
            </a:lvl2pPr>
            <a:lvl3pPr lvl="2">
              <a:buNone/>
              <a:defRPr sz="1400" b="1">
                <a:solidFill>
                  <a:schemeClr val="lt1"/>
                </a:solidFill>
              </a:defRPr>
            </a:lvl3pPr>
            <a:lvl4pPr lvl="3">
              <a:buNone/>
              <a:defRPr sz="1400" b="1">
                <a:solidFill>
                  <a:schemeClr val="lt1"/>
                </a:solidFill>
              </a:defRPr>
            </a:lvl4pPr>
            <a:lvl5pPr lvl="4">
              <a:buNone/>
              <a:defRPr sz="1400" b="1">
                <a:solidFill>
                  <a:schemeClr val="lt1"/>
                </a:solidFill>
              </a:defRPr>
            </a:lvl5pPr>
            <a:lvl6pPr lvl="5">
              <a:buNone/>
              <a:defRPr sz="1400" b="1">
                <a:solidFill>
                  <a:schemeClr val="lt1"/>
                </a:solidFill>
              </a:defRPr>
            </a:lvl6pPr>
            <a:lvl7pPr lvl="6">
              <a:buNone/>
              <a:defRPr sz="1400" b="1">
                <a:solidFill>
                  <a:schemeClr val="lt1"/>
                </a:solidFill>
              </a:defRPr>
            </a:lvl7pPr>
            <a:lvl8pPr lvl="7">
              <a:buNone/>
              <a:defRPr sz="1400" b="1">
                <a:solidFill>
                  <a:schemeClr val="lt1"/>
                </a:solidFill>
              </a:defRPr>
            </a:lvl8pPr>
            <a:lvl9pPr lvl="8">
              <a:buNone/>
              <a:defRPr sz="1400" b="1">
                <a:solidFill>
                  <a:schemeClr val="lt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90783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95332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00494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73547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93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1904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03666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80705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8"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8"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1532331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8697516" y="4722193"/>
            <a:ext cx="207169" cy="273844"/>
          </a:xfrm>
          <a:prstGeom prst="rect">
            <a:avLst/>
          </a:prstGeom>
        </p:spPr>
        <p:txBody>
          <a:bodyPr/>
          <a:lstStyle>
            <a:lvl1pPr algn="ctr">
              <a:defRPr/>
            </a:lvl1pPr>
          </a:lstStyle>
          <a:p>
            <a:fld id="{6BA6D896-E1CD-4198-B852-D6590D56DF76}" type="slidenum">
              <a:rPr lang="en-GB" smtClean="0"/>
              <a:pPr/>
              <a:t>‹#›</a:t>
            </a:fld>
            <a:endParaRPr lang="en-GB"/>
          </a:p>
        </p:txBody>
      </p:sp>
    </p:spTree>
    <p:extLst>
      <p:ext uri="{BB962C8B-B14F-4D97-AF65-F5344CB8AC3E}">
        <p14:creationId xmlns:p14="http://schemas.microsoft.com/office/powerpoint/2010/main" val="693327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8697516" y="4722193"/>
            <a:ext cx="207169" cy="273844"/>
          </a:xfrm>
          <a:prstGeom prst="rect">
            <a:avLst/>
          </a:prstGeom>
        </p:spPr>
        <p:txBody>
          <a:bodyPr/>
          <a:lstStyle>
            <a:lvl1pPr algn="ctr">
              <a:defRPr/>
            </a:lvl1pPr>
          </a:lstStyle>
          <a:p>
            <a:fld id="{6BA6D896-E1CD-4198-B852-D6590D56DF76}" type="slidenum">
              <a:rPr lang="en-GB" smtClean="0"/>
              <a:pPr/>
              <a:t>‹#›</a:t>
            </a:fld>
            <a:endParaRPr lang="en-GB"/>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3740579" y="4843813"/>
            <a:ext cx="1535998" cy="253916"/>
          </a:xfrm>
          <a:prstGeom prst="rect">
            <a:avLst/>
          </a:prstGeom>
          <a:noFill/>
        </p:spPr>
        <p:txBody>
          <a:bodyPr wrap="none" rtlCol="0">
            <a:spAutoFit/>
          </a:bodyPr>
          <a:lstStyle/>
          <a:p>
            <a:pPr algn="ctr"/>
            <a:r>
              <a:rPr lang="en-GB" sz="1050" u="sng">
                <a:latin typeface="+mj-lt"/>
              </a:rPr>
              <a:t>OFFICIAL-SENSITIVE</a:t>
            </a:r>
          </a:p>
        </p:txBody>
      </p:sp>
    </p:spTree>
    <p:extLst>
      <p:ext uri="{BB962C8B-B14F-4D97-AF65-F5344CB8AC3E}">
        <p14:creationId xmlns:p14="http://schemas.microsoft.com/office/powerpoint/2010/main" val="391844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7"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7"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68074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88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defRPr>
            </a:lvl1pPr>
            <a:lvl2pPr lvl="1">
              <a:buNone/>
              <a:defRPr sz="1400" b="1">
                <a:solidFill>
                  <a:schemeClr val="lt1"/>
                </a:solidFill>
              </a:defRPr>
            </a:lvl2pPr>
            <a:lvl3pPr lvl="2">
              <a:buNone/>
              <a:defRPr sz="1400" b="1">
                <a:solidFill>
                  <a:schemeClr val="lt1"/>
                </a:solidFill>
              </a:defRPr>
            </a:lvl3pPr>
            <a:lvl4pPr lvl="3">
              <a:buNone/>
              <a:defRPr sz="1400" b="1">
                <a:solidFill>
                  <a:schemeClr val="lt1"/>
                </a:solidFill>
              </a:defRPr>
            </a:lvl4pPr>
            <a:lvl5pPr lvl="4">
              <a:buNone/>
              <a:defRPr sz="1400" b="1">
                <a:solidFill>
                  <a:schemeClr val="lt1"/>
                </a:solidFill>
              </a:defRPr>
            </a:lvl5pPr>
            <a:lvl6pPr lvl="5">
              <a:buNone/>
              <a:defRPr sz="1400" b="1">
                <a:solidFill>
                  <a:schemeClr val="lt1"/>
                </a:solidFill>
              </a:defRPr>
            </a:lvl6pPr>
            <a:lvl7pPr lvl="6">
              <a:buNone/>
              <a:defRPr sz="1400" b="1">
                <a:solidFill>
                  <a:schemeClr val="lt1"/>
                </a:solidFill>
              </a:defRPr>
            </a:lvl7pPr>
            <a:lvl8pPr lvl="7">
              <a:buNone/>
              <a:defRPr sz="1400" b="1">
                <a:solidFill>
                  <a:schemeClr val="lt1"/>
                </a:solidFill>
              </a:defRPr>
            </a:lvl8pPr>
            <a:lvl9pPr lvl="8">
              <a:buNone/>
              <a:defRPr sz="1400" b="1">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0"/>
            <a:ext cx="9144002" cy="5143489"/>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blip>
          <a:srcRect/>
          <a:stretch/>
        </p:blipFill>
        <p:spPr>
          <a:xfrm>
            <a:off x="1" y="1"/>
            <a:ext cx="9144002" cy="5143489"/>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400" b="1">
                <a:solidFill>
                  <a:schemeClr val="bg1"/>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F12522C8-971F-4FE1-913F-818E369E206E}" type="slidenum">
              <a:rPr lang="en-GB" smtClean="0"/>
              <a:pPr/>
              <a:t>‹#›</a:t>
            </a:fld>
            <a:endParaRPr lang="en-GB"/>
          </a:p>
        </p:txBody>
      </p:sp>
    </p:spTree>
    <p:extLst>
      <p:ext uri="{BB962C8B-B14F-4D97-AF65-F5344CB8AC3E}">
        <p14:creationId xmlns:p14="http://schemas.microsoft.com/office/powerpoint/2010/main" val="85927794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537568" y="385588"/>
            <a:ext cx="8057555" cy="472853"/>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537568" y="1000800"/>
            <a:ext cx="8056800" cy="3263504"/>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3740579" y="4843813"/>
            <a:ext cx="1535998" cy="253916"/>
          </a:xfrm>
          <a:prstGeom prst="rect">
            <a:avLst/>
          </a:prstGeom>
          <a:noFill/>
        </p:spPr>
        <p:txBody>
          <a:bodyPr wrap="none" rtlCol="0">
            <a:spAutoFit/>
          </a:bodyPr>
          <a:lstStyle/>
          <a:p>
            <a:pPr algn="ctr"/>
            <a:r>
              <a:rPr lang="en-GB" sz="1050" u="sng">
                <a:latin typeface="+mj-lt"/>
              </a:rPr>
              <a:t>OFFICIAL-SENSITIVE</a:t>
            </a:r>
          </a:p>
        </p:txBody>
      </p:sp>
      <p:pic>
        <p:nvPicPr>
          <p:cNvPr id="5" name="Picture 4">
            <a:extLst>
              <a:ext uri="{FF2B5EF4-FFF2-40B4-BE49-F238E27FC236}">
                <a16:creationId xmlns:a16="http://schemas.microsoft.com/office/drawing/2014/main" id="{27B22C2D-5F72-40FA-9AA4-117107DE43A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98784"/>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l" defTabSz="685800" rtl="0" eaLnBrk="1" latinLnBrk="0" hangingPunct="1">
        <a:lnSpc>
          <a:spcPct val="90000"/>
        </a:lnSpc>
        <a:spcBef>
          <a:spcPct val="0"/>
        </a:spcBef>
        <a:buNone/>
        <a:defRPr sz="18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189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378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567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756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2">
          <p15:clr>
            <a:srgbClr val="F26B43"/>
          </p15:clr>
        </p15:guide>
        <p15:guide id="3" pos="72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537568" y="385588"/>
            <a:ext cx="8057555" cy="472853"/>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537568" y="1000800"/>
            <a:ext cx="8056800" cy="3263504"/>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3740579" y="4843813"/>
            <a:ext cx="1535998" cy="253916"/>
          </a:xfrm>
          <a:prstGeom prst="rect">
            <a:avLst/>
          </a:prstGeom>
          <a:noFill/>
        </p:spPr>
        <p:txBody>
          <a:bodyPr wrap="none" rtlCol="0">
            <a:spAutoFit/>
          </a:bodyPr>
          <a:lstStyle/>
          <a:p>
            <a:pPr algn="ctr"/>
            <a:r>
              <a:rPr lang="en-GB" sz="1050" u="sng">
                <a:latin typeface="+mj-lt"/>
              </a:rPr>
              <a:t>OFFICIAL-SENSITIVE</a:t>
            </a:r>
          </a:p>
        </p:txBody>
      </p:sp>
      <p:pic>
        <p:nvPicPr>
          <p:cNvPr id="5" name="Picture 4">
            <a:extLst>
              <a:ext uri="{FF2B5EF4-FFF2-40B4-BE49-F238E27FC236}">
                <a16:creationId xmlns:a16="http://schemas.microsoft.com/office/drawing/2014/main" id="{27B22C2D-5F72-40FA-9AA4-117107DE43A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450475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dt="0"/>
  <p:txStyles>
    <p:titleStyle>
      <a:lvl1pPr algn="l" defTabSz="685800" rtl="0" eaLnBrk="1" latinLnBrk="0" hangingPunct="1">
        <a:lnSpc>
          <a:spcPct val="90000"/>
        </a:lnSpc>
        <a:spcBef>
          <a:spcPct val="0"/>
        </a:spcBef>
        <a:buNone/>
        <a:defRPr sz="18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189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378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567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756000" indent="-189000" algn="l" defTabSz="685800" rtl="0" eaLnBrk="1" latinLnBrk="0" hangingPunct="1">
        <a:lnSpc>
          <a:spcPct val="100000"/>
        </a:lnSpc>
        <a:spcBef>
          <a:spcPts val="0"/>
        </a:spcBef>
        <a:spcAft>
          <a:spcPts val="45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2">
          <p15:clr>
            <a:srgbClr val="F26B43"/>
          </p15:clr>
        </p15:guide>
        <p15:guide id="3" pos="72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eter.lamb1@justice.gov.uk?subject=Feedback%20on%20RTB"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elcome-hub.hmppsintranet.org.uk/wp-content/uploads/2022/09/Case-Transfer-FAQs-v2.doc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intranet.noms.gsi.gov.uk/news-and-updates/notices/smarter-working-toolkit-launched-today" TargetMode="External"/><Relationship Id="rId4" Type="http://schemas.openxmlformats.org/officeDocument/2006/relationships/hyperlink" Target="https://portal.equip.service.justice.gov.uk/CtrlWebIsapi.dll/?__id=docDetails.showDoc&amp;doc=D497A6136B514C05B0043EC2945929E0&amp;dpt=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elcome-hub.hmppsintranet.org.uk/wp-content/uploads/2022/09/Case-Transfer-FAQs-v2.docx" TargetMode="External"/><Relationship Id="rId7" Type="http://schemas.openxmlformats.org/officeDocument/2006/relationships/hyperlink" Target="https://welcome-hub.hmppsintranet.org.uk/wp-content/uploads/2022/09/Advice-Note-03092022-Case-Transfers-and-Temporary-Move-Request-recording-within-NDelius-v1.0.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elcome-hub.hmppsintranet.org.uk/my-work/building-our-new-service/my-role-map-homepage/" TargetMode="External"/><Relationship Id="rId5" Type="http://schemas.openxmlformats.org/officeDocument/2006/relationships/hyperlink" Target="https://www.gov.uk/government/publications/case-transfer-policy-framework" TargetMode="External"/><Relationship Id="rId4" Type="http://schemas.openxmlformats.org/officeDocument/2006/relationships/hyperlink" Target="https://welcome-hub.hmppsintranet.org.uk/my-work/my-policies-and-procedures/case-transfer-policy-framewor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case-transfer-policy-framework"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home-visits-policy-framewor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jobs.justice.gov.uk/role/probation-services-officer/"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jobs.justice.gov.uk/job/case-administrator-greater-manchester-probation-region-63671/" TargetMode="External"/><Relationship Id="rId13" Type="http://schemas.openxmlformats.org/officeDocument/2006/relationships/image" Target="../media/image17.png"/><Relationship Id="rId3" Type="http://schemas.openxmlformats.org/officeDocument/2006/relationships/hyperlink" Target="https://jobs.justice.gov.uk/job/probation-services-officer-greater-manchester-probation-region-63665/" TargetMode="External"/><Relationship Id="rId7" Type="http://schemas.openxmlformats.org/officeDocument/2006/relationships/hyperlink" Target="https://jobs.justice.gov.uk/job/probation-services-officer-east-of-england-probation-region-63720/" TargetMode="External"/><Relationship Id="rId12" Type="http://schemas.openxmlformats.org/officeDocument/2006/relationships/hyperlink" Target="https://jobs.justice.gov.uk/job/case-administrator-south-central-probation-region-63785/"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jobs.justice.gov.uk/job/probation-services-officer-south-central-probation-region-63724/" TargetMode="External"/><Relationship Id="rId11" Type="http://schemas.openxmlformats.org/officeDocument/2006/relationships/hyperlink" Target="https://jobs.justice.gov.uk/job/case-administrator-northwest-probation-region-63726/" TargetMode="External"/><Relationship Id="rId5" Type="http://schemas.openxmlformats.org/officeDocument/2006/relationships/hyperlink" Target="https://jobs.justice.gov.uk/job/probation-services-officer-northwest-probation-region-63722/" TargetMode="External"/><Relationship Id="rId10" Type="http://schemas.openxmlformats.org/officeDocument/2006/relationships/hyperlink" Target="https://jobs.justice.gov.uk/job/case-administrator-east-of-england-probation-region-63744/" TargetMode="External"/><Relationship Id="rId4" Type="http://schemas.openxmlformats.org/officeDocument/2006/relationships/hyperlink" Target="https://jobs.justice.gov.uk/job/probation-services-officer-kent-surrey-and-sussex-probation-region-63723/" TargetMode="External"/><Relationship Id="rId9" Type="http://schemas.openxmlformats.org/officeDocument/2006/relationships/hyperlink" Target="https://jobs.justice.gov.uk/job/case-administrator-kent-surrey-and-sussex-probation-region-63714/" TargetMode="External"/><Relationship Id="rId14" Type="http://schemas.openxmlformats.org/officeDocument/2006/relationships/hyperlink" Target="https://jobs.justice.gov.uk/role/probation-services-offic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elcome-hub.hmppsintranet.org.uk/2022/07/07/case-allocation-syste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hyperlink" Target="https://welcome-hub.hmppsintranet.org.uk/2022/07/07/case-allocation-syste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hyperlink" Target="https://welcome-hub.hmppsintranet.org.uk/2022/09/06/release-and-recal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s://welcome-hub.hmppsintranet.org.uk/wp-content/uploads/2022/09/Advice-Note-01092022-Automatic-Releases-and-Return-to-Custody-in-NDelius-v1.0.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ydevelopment.org.uk/course/view.php?id=3954"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hyperlink" Target="https://mydevelopment.org.uk/course/view.php?id=10296" TargetMode="External"/><Relationship Id="rId5" Type="http://schemas.openxmlformats.org/officeDocument/2006/relationships/hyperlink" Target="https://mydevelopment.org.uk/course/view.php?id=4389" TargetMode="External"/><Relationship Id="rId4" Type="http://schemas.openxmlformats.org/officeDocument/2006/relationships/hyperlink" Target="https://mydevelopment.org.uk/course/view.php?id=1029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eams.microsoft.com/registration/KEeHxuZx_kGp4S6MNndq2A,QQWtGCr_zU6ceVLEqGkZxw,3-jVKif8eUS2OFtdsg2APw,LjoA0ASX6k2BJ0hSIn-slg,RQGfTyFd30aVdoTBLAJTcQ,4ugDVQqxvkayhOaPbYvBhQ?mode=read&amp;tenantId=c6874728-71e6-41fe-a9e1-2e8c36776ad8" TargetMode="External"/><Relationship Id="rId7" Type="http://schemas.openxmlformats.org/officeDocument/2006/relationships/hyperlink" Target="mailto:ProfessionalAgendaFeedback@justice.gov.uk"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justiceuk.sharepoint.com/sites/HMPPSIntranet-Probation/SitePages/Recognising-the-skills-of-Probation-practitioners.aspx" TargetMode="External"/><Relationship Id="rId5" Type="http://schemas.openxmlformats.org/officeDocument/2006/relationships/hyperlink" Target="https://teams.microsoft.com/registration/KEeHxuZx_kGp4S6MNndq2A,QQWtGCr_zU6ceVLEqGkZxw,3-jVKif8eUS2OFtdsg2APw,1UWxMj7znEmvKr486VGRIA,fHBY-JjAz022iKdzaxy7wA,OG1kaxUShk2mwW7oClRfUw?mode=read&amp;tenantId=c6874728-71e6-41fe-a9e1-2e8c36776ad8" TargetMode="External"/><Relationship Id="rId4" Type="http://schemas.openxmlformats.org/officeDocument/2006/relationships/hyperlink" Target="https://teams.microsoft.com/registration/KEeHxuZx_kGp4S6MNndq2A,QQWtGCr_zU6ceVLEqGkZxw,3-jVKif8eUS2OFtdsg2APw,OcXMXW4Xok-1a2bmgerVOg,Tm7rR3_61kSeTjjysuDCug,WaSAVJPPPUmVGeHL4-sRcg?mode=read&amp;tenantId=c6874728-71e6-41fe-a9e1-2e8c36776ad8"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intranet.noms.gsi.gov.uk/__data/assets/word_doc/0011/1182179/Summary-of-changes-to-allowances-.docx" TargetMode="External"/><Relationship Id="rId3" Type="http://schemas.openxmlformats.org/officeDocument/2006/relationships/image" Target="../media/image7.svg"/><Relationship Id="rId7" Type="http://schemas.openxmlformats.org/officeDocument/2006/relationships/hyperlink" Target="https://intranet.noms.gsi.gov.uk/__data/assets/excel_doc/0003/1182180/Probation-pay-calculator.xlsx" TargetMode="External"/><Relationship Id="rId12"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hyperlink" Target="https://intranet.noms.gsi.gov.uk/__data/assets/word_doc/0010/1182187/FAQs-Probation-Pay.docx" TargetMode="External"/><Relationship Id="rId4" Type="http://schemas.openxmlformats.org/officeDocument/2006/relationships/hyperlink" Target="https://intranet.noms.gsi.gov.uk/__data/assets/word_doc/0007/1181887/Three-year-pay-offer-summary-2022-to-2025.docx" TargetMode="External"/><Relationship Id="rId9" Type="http://schemas.openxmlformats.org/officeDocument/2006/relationships/image" Target="../media/image11.svg"/><Relationship Id="rId14" Type="http://schemas.openxmlformats.org/officeDocument/2006/relationships/hyperlink" Target="https://welcome-hub.hmppsintranet.org.uk/up-to-speed/event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eams.microsoft.com/l/meetup-join/19%3ameeting_MGE3NWY5MmMtNGQ2Yi00Y2MyLWE5NGMtMDI4MjQxM2M5ZDJk%40thread.v2/0?context=%7b%22Tid%22%3a%22c6874728-71e6-41fe-a9e1-2e8c36776ad8%22%2c%22Oid%22%3a%2276fc55ef-1b2e-449c-97b9-413855477a52%22%7d" TargetMode="External"/><Relationship Id="rId13" Type="http://schemas.openxmlformats.org/officeDocument/2006/relationships/hyperlink" Target="https://teams.microsoft.com/l/meetup-join/19%3ameeting_MjA4NGI5ODEtZTY1ZC00MTAzLTllY2EtOWZiNTFlNjI2M2Q3%40thread.v2/0?context=%7b%22Tid%22%3a%22c6874728-71e6-41fe-a9e1-2e8c36776ad8%22%2c%22Oid%22%3a%2276fc55ef-1b2e-449c-97b9-413855477a52%22%7d" TargetMode="External"/><Relationship Id="rId3" Type="http://schemas.openxmlformats.org/officeDocument/2006/relationships/hyperlink" Target="https://teams.microsoft.com/l/meetup-join/19%3ameeting_NDA4OWYzMmUtN2Q1OC00OTRhLTgxY2EtZmVlOTU4NmE0MGYx%40thread.v2/0?context=%7B%22Tid%22%3A%22c6874728-71e6-41fe-a9e1-2e8c36776ad8%22%2C%22Oid%22%3A%2276fc55ef-1b2e-449c-97b9-413855477a52%22%2C%22IsBroadcastMeeting%22%3Atrue%2C%22role%22%3A%22a%22%7D&amp;btype=a&amp;role=a" TargetMode="External"/><Relationship Id="rId7" Type="http://schemas.openxmlformats.org/officeDocument/2006/relationships/hyperlink" Target="https://teams.microsoft.com/l/meetup-join/19%3ameeting_ODlhMGNhODEtNWI5Yy00YTk1LTg2NGQtMmY2NTIxNDEzMzNk%40thread.v2/0?context=%7b%22Tid%22%3a%22c6874728-71e6-41fe-a9e1-2e8c36776ad8%22%2c%22Oid%22%3a%2276fc55ef-1b2e-449c-97b9-413855477a52%22%7d" TargetMode="External"/><Relationship Id="rId12" Type="http://schemas.openxmlformats.org/officeDocument/2006/relationships/hyperlink" Target="https://teams.microsoft.com/l/meetup-join/19%3ameeting_ZTNiNmJhZmYtZjJiNC00Njc0LTg5M2MtMDkzMDIxNDZmOWRj%40thread.v2/0?context=%7b%22Tid%22%3a%22c6874728-71e6-41fe-a9e1-2e8c36776ad8%22%2c%22Oid%22%3a%2276fc55ef-1b2e-449c-97b9-413855477a52%22%7d" TargetMode="External"/><Relationship Id="rId2" Type="http://schemas.openxmlformats.org/officeDocument/2006/relationships/hyperlink" Target="https://teams.microsoft.com/l/meetup-join/19%3ameeting_N2E5NTk4ZmUtNjg0NC00ZjQ2LTkwYmMtM2UxYjc3YzQxMTQw%40thread.v2/0?context=%7B%22Tid%22%3A%22c6874728-71e6-41fe-a9e1-2e8c36776ad8%22%2C%22Oid%22%3A%2276fc55ef-1b2e-449c-97b9-413855477a52%22%2C%22IsBroadcastMeeting%22%3Atrue%2C%22role%22%3A%22a%22%7D&amp;btype=a&amp;role=a" TargetMode="External"/><Relationship Id="rId1" Type="http://schemas.openxmlformats.org/officeDocument/2006/relationships/slideLayout" Target="../slideLayouts/slideLayout4.xml"/><Relationship Id="rId6" Type="http://schemas.openxmlformats.org/officeDocument/2006/relationships/hyperlink" Target="https://teams.microsoft.com/l/meetup-join/19%3ameeting_NTM5ZGE4OTItOWMxYy00N2U3LWJlNDctZTA2ZGViY2VkZGIz%40thread.v2/0?context=%7b%22Tid%22%3a%22c6874728-71e6-41fe-a9e1-2e8c36776ad8%22%2c%22Oid%22%3a%2276fc55ef-1b2e-449c-97b9-413855477a52%22%7d" TargetMode="External"/><Relationship Id="rId11" Type="http://schemas.openxmlformats.org/officeDocument/2006/relationships/hyperlink" Target="https://teams.microsoft.com/l/meetup-join/19%3ameeting_MDQ5NDY2YjQtNTllNi00NWM3LWFhNGQtNzM2OTNlMDZlYmQ2%40thread.v2/0?context=%7b%22Tid%22%3a%22c6874728-71e6-41fe-a9e1-2e8c36776ad8%22%2c%22Oid%22%3a%2276fc55ef-1b2e-449c-97b9-413855477a52%22%7d" TargetMode="External"/><Relationship Id="rId5" Type="http://schemas.openxmlformats.org/officeDocument/2006/relationships/hyperlink" Target="https://teams.microsoft.com/l/meetup-join/19%3ameeting_YmU3Yjg0NzUtM2VhNS00NjNhLWJkMmMtN2U4MTY2Y2FlM2Ji%40thread.v2/0?context=%7b%22Tid%22%3a%22c6874728-71e6-41fe-a9e1-2e8c36776ad8%22%2c%22Oid%22%3a%2276fc55ef-1b2e-449c-97b9-413855477a52%22%7d" TargetMode="External"/><Relationship Id="rId15" Type="http://schemas.openxmlformats.org/officeDocument/2006/relationships/image" Target="../media/image14.png"/><Relationship Id="rId10" Type="http://schemas.openxmlformats.org/officeDocument/2006/relationships/hyperlink" Target="https://teams.microsoft.com/l/meetup-join/19%3ameeting_ZTgwOTFhYjEtMGFjNC00MTM4LWFkNTYtNzE4M2M5NTMxZDg0%40thread.v2/0?context=%7b%22Tid%22%3a%22c6874728-71e6-41fe-a9e1-2e8c36776ad8%22%2c%22Oid%22%3a%2276fc55ef-1b2e-449c-97b9-413855477a52%22%7d" TargetMode="External"/><Relationship Id="rId4" Type="http://schemas.openxmlformats.org/officeDocument/2006/relationships/hyperlink" Target="https://teams.microsoft.com/l/meetup-join/19%3ameeting_Zjc0NzljOGUtY2MxMy00YTZhLWIzYTQtNTI4YTEwNTE0MTRl%40thread.v2/0?context=%7b%22Tid%22%3a%22c6874728-71e6-41fe-a9e1-2e8c36776ad8%22%2c%22Oid%22%3a%2276fc55ef-1b2e-449c-97b9-413855477a52%22%7d" TargetMode="External"/><Relationship Id="rId9" Type="http://schemas.openxmlformats.org/officeDocument/2006/relationships/hyperlink" Target="https://teams.microsoft.com/l/meetup-join/19%3ameeting_OGM0ZDI5NzMtOWI4Ni00M2I2LWJkZDctMjMyZWY5ZTY3MTI1%40thread.v2/0?context=%7b%22Tid%22%3a%22c6874728-71e6-41fe-a9e1-2e8c36776ad8%22%2c%22Oid%22%3a%2276fc55ef-1b2e-449c-97b9-413855477a52%22%7d" TargetMode="External"/><Relationship Id="rId14" Type="http://schemas.openxmlformats.org/officeDocument/2006/relationships/hyperlink" Target="https://teams.microsoft.com/l/meetup-join/19%3ameeting_M2M3MGIyNDUtNDFlNC00ZTMxLTljNjMtYWE0MTY3M2Q2YTgz%40thread.v2/0?context=%7b%22Tid%22%3a%22c6874728-71e6-41fe-a9e1-2e8c36776ad8%22%2c%22Oid%22%3a%2276fc55ef-1b2e-449c-97b9-413855477a52%22%7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hyperlink" Target="https://welcome-hub.hmppsintranet.org.uk/my-work/building-our-new-service/the-rich-picture/" TargetMode="External"/><Relationship Id="rId3" Type="http://schemas.openxmlformats.org/officeDocument/2006/relationships/hyperlink" Target="https://welcome-hub.hmppsintranet.org.uk/wp-content/uploads/2022/08/Business-Change_Articulating-the-Change_Your-Probation-Change-Map-August-2022.pptx" TargetMode="External"/><Relationship Id="rId7" Type="http://schemas.openxmlformats.org/officeDocument/2006/relationships/hyperlink" Target="https://welcome-hub.hmppsintranet.org.uk/up-to-speed/briefing-pack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elcome-hub.hmppsintranet.org.uk/my-work/my-service/sentence-management-em/jitbit/" TargetMode="External"/><Relationship Id="rId5" Type="http://schemas.openxmlformats.org/officeDocument/2006/relationships/hyperlink" Target="https://welcome-hub.hmppsintranet.org.uk/my-work/building-our-new-service/our-new-operating-model/" TargetMode="External"/><Relationship Id="rId4" Type="http://schemas.openxmlformats.org/officeDocument/2006/relationships/hyperlink" Target="https://welcome-hub.hmppsintranet.org.uk/my-work/building-our-new-service/my-role-map-homepage/probation-officer-probation-services-officer/refer-monitor-amend-a-referral/"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welcome-hub.hmppsintranet.org.uk/my-work/building-our-new-service/the-rich-picture/" TargetMode="External"/><Relationship Id="rId3" Type="http://schemas.openxmlformats.org/officeDocument/2006/relationships/hyperlink" Target="https://welcome-hub.hmppsintranet.org.uk/my-work/building-our-new-service/my-role-map-homepage/changes-affecting-programme-managers/" TargetMode="External"/><Relationship Id="rId7" Type="http://schemas.openxmlformats.org/officeDocument/2006/relationships/hyperlink" Target="https://welcome-hub.hmppsintranet.org.uk/my-work/building-our-new-service/my-role-map-homepag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elcome-hub.hmppsintranet.org.uk/my-work/building-our-new-service/my-role-map-homepage/changes-affecting-facilitators/" TargetMode="External"/><Relationship Id="rId11" Type="http://schemas.openxmlformats.org/officeDocument/2006/relationships/image" Target="../media/image16.jpeg"/><Relationship Id="rId5" Type="http://schemas.openxmlformats.org/officeDocument/2006/relationships/hyperlink" Target="https://welcome-hub.hmppsintranet.org.uk/my-work/building-our-new-service/my-role-map-homepage/changes-affecting-treatment-managers/" TargetMode="External"/><Relationship Id="rId10" Type="http://schemas.openxmlformats.org/officeDocument/2006/relationships/hyperlink" Target="https://welcome-hub.hmppsintranet.org.uk/up-to-speed/briefing-packs/" TargetMode="External"/><Relationship Id="rId4" Type="http://schemas.openxmlformats.org/officeDocument/2006/relationships/hyperlink" Target="https://welcome-hub.hmppsintranet.org.uk/my-work/building-our-new-service/my-role-map-homepage/changes-affecting-domestic-abuse-support-officers-daso/" TargetMode="External"/><Relationship Id="rId9" Type="http://schemas.openxmlformats.org/officeDocument/2006/relationships/hyperlink" Target="https://welcome-hub.hmppsintranet.org.uk/my-work/my-policies-and-procedures/case-transfer-policy-frame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Google Shape;53;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200" b="1">
                <a:solidFill>
                  <a:srgbClr val="5C3183"/>
                </a:solidFill>
                <a:highlight>
                  <a:schemeClr val="lt1"/>
                </a:highlight>
              </a:rPr>
              <a:t>Presenter’s notes</a:t>
            </a:r>
            <a:r>
              <a:rPr lang="en-GB" sz="2200">
                <a:highlight>
                  <a:schemeClr val="lt1"/>
                </a:highlight>
              </a:rPr>
              <a:t>​</a:t>
            </a:r>
            <a:endParaRPr>
              <a:highlight>
                <a:schemeClr val="lt1"/>
              </a:highlight>
            </a:endParaRPr>
          </a:p>
        </p:txBody>
      </p:sp>
      <p:sp>
        <p:nvSpPr>
          <p:cNvPr id="54" name="Google Shape;54;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17500" algn="l" rtl="0">
              <a:spcBef>
                <a:spcPts val="0"/>
              </a:spcBef>
              <a:spcAft>
                <a:spcPts val="0"/>
              </a:spcAft>
              <a:buClr>
                <a:schemeClr val="dk1"/>
              </a:buClr>
              <a:buSzPct val="100000"/>
              <a:buChar char="●"/>
            </a:pPr>
            <a:r>
              <a:rPr lang="en-GB" sz="1650">
                <a:solidFill>
                  <a:schemeClr val="tx1"/>
                </a:solidFill>
                <a:highlight>
                  <a:schemeClr val="lt1"/>
                </a:highlight>
              </a:rPr>
              <a:t>This month’s Regional Team Briefing is attached​</a:t>
            </a:r>
            <a:endParaRPr lang="en-US" sz="1650">
              <a:solidFill>
                <a:schemeClr val="tx1"/>
              </a:solidFill>
              <a:highlight>
                <a:srgbClr val="FFFFFF"/>
              </a:highlight>
            </a:endParaRPr>
          </a:p>
          <a:p>
            <a:pPr indent="-317500">
              <a:buClr>
                <a:schemeClr val="dk1"/>
              </a:buClr>
              <a:buSzPct val="103125"/>
            </a:pPr>
            <a:r>
              <a:rPr lang="en-GB" sz="1600">
                <a:solidFill>
                  <a:schemeClr val="tx1"/>
                </a:solidFill>
                <a:highlight>
                  <a:schemeClr val="lt1"/>
                </a:highlight>
              </a:rPr>
              <a:t>The </a:t>
            </a:r>
            <a:r>
              <a:rPr lang="en-GB" sz="1600">
                <a:solidFill>
                  <a:schemeClr val="tx1"/>
                </a:solidFill>
              </a:rPr>
              <a:t>Probation Portfolio Communications and Engagement Team</a:t>
            </a:r>
            <a:r>
              <a:rPr lang="en-GB" sz="1600">
                <a:solidFill>
                  <a:schemeClr val="tx1"/>
                </a:solidFill>
                <a:highlight>
                  <a:schemeClr val="lt1"/>
                </a:highlight>
              </a:rPr>
              <a:t> work with</a:t>
            </a:r>
            <a:r>
              <a:rPr lang="en-GB" sz="1650">
                <a:solidFill>
                  <a:schemeClr val="tx1"/>
                </a:solidFill>
                <a:highlight>
                  <a:schemeClr val="lt1"/>
                </a:highlight>
              </a:rPr>
              <a:t> Probation Programmes workstream design leads to consolidate several communication products into one monthly deck, to support clear and consistent communication with our staff in all regions, roles and functions​</a:t>
            </a:r>
            <a:endParaRPr lang="en-GB" sz="1650">
              <a:solidFill>
                <a:schemeClr val="tx1"/>
              </a:solidFill>
              <a:highlight>
                <a:srgbClr val="FFFFFF"/>
              </a:highlight>
            </a:endParaRPr>
          </a:p>
          <a:p>
            <a:pPr marL="457200" lvl="0" indent="-317500" algn="l" rtl="0">
              <a:spcBef>
                <a:spcPts val="0"/>
              </a:spcBef>
              <a:spcAft>
                <a:spcPts val="0"/>
              </a:spcAft>
              <a:buClr>
                <a:schemeClr val="dk1"/>
              </a:buClr>
              <a:buSzPct val="100000"/>
              <a:buChar char="●"/>
            </a:pPr>
            <a:r>
              <a:rPr lang="en-GB" sz="1650">
                <a:solidFill>
                  <a:schemeClr val="tx1"/>
                </a:solidFill>
                <a:highlight>
                  <a:schemeClr val="lt1"/>
                </a:highlight>
              </a:rPr>
              <a:t>These packs have been designed as a prompt to support you and your management teams in communicating updates and changes in team meetings/events over the next month​</a:t>
            </a:r>
            <a:endParaRPr lang="en-GB" sz="1650">
              <a:solidFill>
                <a:schemeClr val="tx1"/>
              </a:solidFill>
              <a:highlight>
                <a:srgbClr val="FFFFFF"/>
              </a:highlight>
            </a:endParaRPr>
          </a:p>
          <a:p>
            <a:pPr marL="457200" lvl="0" indent="-317500" algn="l" rtl="0">
              <a:spcBef>
                <a:spcPts val="0"/>
              </a:spcBef>
              <a:spcAft>
                <a:spcPts val="0"/>
              </a:spcAft>
              <a:buClr>
                <a:schemeClr val="dk1"/>
              </a:buClr>
              <a:buSzPct val="100000"/>
              <a:buChar char="●"/>
            </a:pPr>
            <a:r>
              <a:rPr lang="en-GB" sz="1650">
                <a:solidFill>
                  <a:schemeClr val="tx1"/>
                </a:solidFill>
                <a:highlight>
                  <a:schemeClr val="lt1"/>
                </a:highlight>
              </a:rPr>
              <a:t>In line with our Fixed, Flexible, Free model, this deck includes sections for you to add in your team or region specific information.​</a:t>
            </a:r>
            <a:endParaRPr lang="en-GB" sz="1650">
              <a:solidFill>
                <a:schemeClr val="tx1"/>
              </a:solidFill>
              <a:highlight>
                <a:srgbClr val="FFFFFF"/>
              </a:highlight>
            </a:endParaRPr>
          </a:p>
          <a:p>
            <a:pPr marL="457200" lvl="0" indent="-317500" algn="l" rtl="0">
              <a:spcBef>
                <a:spcPts val="0"/>
              </a:spcBef>
              <a:spcAft>
                <a:spcPts val="0"/>
              </a:spcAft>
              <a:buClr>
                <a:schemeClr val="dk1"/>
              </a:buClr>
              <a:buSzPct val="100000"/>
              <a:buChar char="●"/>
            </a:pPr>
            <a:r>
              <a:rPr lang="en-GB" sz="1650">
                <a:solidFill>
                  <a:schemeClr val="tx1"/>
                </a:solidFill>
                <a:highlight>
                  <a:schemeClr val="lt1"/>
                </a:highlight>
              </a:rPr>
              <a:t>Please do also use the content in your regional communications channels as you feel appropriate​</a:t>
            </a:r>
            <a:endParaRPr lang="en-GB" sz="1650">
              <a:solidFill>
                <a:schemeClr val="tx1"/>
              </a:solidFill>
              <a:highlight>
                <a:srgbClr val="FFFFFF"/>
              </a:highlight>
            </a:endParaRPr>
          </a:p>
          <a:p>
            <a:pPr marL="457200" lvl="0" indent="-317500" algn="l" rtl="0">
              <a:spcBef>
                <a:spcPts val="0"/>
              </a:spcBef>
              <a:spcAft>
                <a:spcPts val="0"/>
              </a:spcAft>
              <a:buSzPct val="100000"/>
              <a:buChar char="●"/>
            </a:pPr>
            <a:r>
              <a:rPr lang="en-GB" sz="1650">
                <a:solidFill>
                  <a:schemeClr val="tx1"/>
                </a:solidFill>
                <a:highlight>
                  <a:schemeClr val="lt1"/>
                </a:highlight>
              </a:rPr>
              <a:t>Your feedback on design, content, language, etc, is valued and welcome – please contact </a:t>
            </a:r>
            <a:r>
              <a:rPr lang="en-GB" sz="1650" u="sng">
                <a:solidFill>
                  <a:srgbClr val="0070C0"/>
                </a:solidFill>
                <a:highlight>
                  <a:schemeClr val="lt1"/>
                </a:highlight>
                <a:hlinkClick r:id="rId3">
                  <a:extLst>
                    <a:ext uri="{A12FA001-AC4F-418D-AE19-62706E023703}">
                      <ahyp:hlinkClr xmlns:ahyp="http://schemas.microsoft.com/office/drawing/2018/hyperlinkcolor" val="tx"/>
                    </a:ext>
                  </a:extLst>
                </a:hlinkClick>
              </a:rPr>
              <a:t>Peter Lamb</a:t>
            </a:r>
            <a:r>
              <a:rPr lang="en-GB" sz="1650">
                <a:solidFill>
                  <a:srgbClr val="0070C0"/>
                </a:solidFill>
                <a:highlight>
                  <a:schemeClr val="lt1"/>
                </a:highlight>
              </a:rPr>
              <a:t>​</a:t>
            </a:r>
            <a:endParaRPr lang="en-GB" sz="1650">
              <a:solidFill>
                <a:srgbClr val="0070C0"/>
              </a:solidFill>
              <a:highlight>
                <a:srgbClr val="FFFFFF"/>
              </a:highlight>
            </a:endParaRPr>
          </a:p>
          <a:p>
            <a:pPr marL="0" lvl="0" indent="0" algn="ctr" rtl="0">
              <a:spcBef>
                <a:spcPts val="0"/>
              </a:spcBef>
              <a:spcAft>
                <a:spcPts val="0"/>
              </a:spcAft>
              <a:buClr>
                <a:schemeClr val="dk1"/>
              </a:buClr>
              <a:buSzPct val="61111"/>
              <a:buFont typeface="Arial"/>
              <a:buNone/>
            </a:pPr>
            <a:r>
              <a:rPr lang="en-GB">
                <a:solidFill>
                  <a:schemeClr val="tx1"/>
                </a:solidFill>
                <a:highlight>
                  <a:schemeClr val="lt1"/>
                </a:highlight>
              </a:rPr>
              <a:t>​</a:t>
            </a:r>
            <a:endParaRPr>
              <a:solidFill>
                <a:schemeClr val="tx1"/>
              </a:solidFill>
              <a:highlight>
                <a:schemeClr val="lt1"/>
              </a:highlight>
            </a:endParaRPr>
          </a:p>
          <a:p>
            <a:pPr marL="0" lvl="0" indent="0" algn="ctr" rtl="0">
              <a:spcBef>
                <a:spcPts val="0"/>
              </a:spcBef>
              <a:spcAft>
                <a:spcPts val="0"/>
              </a:spcAft>
              <a:buClr>
                <a:schemeClr val="dk1"/>
              </a:buClr>
              <a:buSzPct val="61111"/>
              <a:buFont typeface="Arial"/>
              <a:buNone/>
            </a:pPr>
            <a:r>
              <a:rPr lang="en-GB" b="1">
                <a:solidFill>
                  <a:schemeClr val="tx1"/>
                </a:solidFill>
                <a:highlight>
                  <a:schemeClr val="lt1"/>
                </a:highlight>
              </a:rPr>
              <a:t>Please delete this slide before you present this deck to your team – thank you</a:t>
            </a:r>
            <a:endParaRPr b="1">
              <a:solidFill>
                <a:schemeClr val="tx1"/>
              </a:solidFill>
              <a:highlight>
                <a:schemeClr val="lt1"/>
              </a:highlight>
            </a:endParaRPr>
          </a:p>
          <a:p>
            <a:pPr marL="0" lvl="0" indent="0" algn="l" rtl="0">
              <a:spcBef>
                <a:spcPts val="0"/>
              </a:spcBef>
              <a:spcAft>
                <a:spcPts val="1200"/>
              </a:spcAft>
              <a:buNone/>
            </a:pPr>
            <a:endParaRPr>
              <a:solidFill>
                <a:schemeClr val="tx1"/>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0" y="152430"/>
            <a:ext cx="8520600" cy="5727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GB" sz="2000" b="1">
                <a:solidFill>
                  <a:srgbClr val="5C3183"/>
                </a:solidFill>
                <a:effectLst/>
                <a:latin typeface="+mj-lt"/>
                <a:ea typeface="Calibri" panose="020F0502020204030204" pitchFamily="34" charset="0"/>
                <a:cs typeface="Times New Roman" panose="02020603050405020304" pitchFamily="18" charset="0"/>
              </a:rPr>
              <a:t>Smarter working</a:t>
            </a:r>
          </a:p>
        </p:txBody>
      </p:sp>
      <p:sp>
        <p:nvSpPr>
          <p:cNvPr id="2" name="Rectangle 1">
            <a:extLst>
              <a:ext uri="{FF2B5EF4-FFF2-40B4-BE49-F238E27FC236}">
                <a16:creationId xmlns:a16="http://schemas.microsoft.com/office/drawing/2014/main" id="{675331E4-743F-42AF-93AB-97DF4F896C2E}"/>
              </a:ext>
            </a:extLst>
          </p:cNvPr>
          <p:cNvSpPr>
            <a:spLocks noChangeArrowheads="1"/>
          </p:cNvSpPr>
          <p:nvPr/>
        </p:nvSpPr>
        <p:spPr bwMode="auto">
          <a:xfrm>
            <a:off x="131539" y="712924"/>
            <a:ext cx="658888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mj-lt"/>
              </a:rPr>
              <a:t>The revised Smarter Working Toolkit</a:t>
            </a:r>
            <a:r>
              <a:rPr kumimoji="0" lang="en-US" altLang="en-US" b="0" i="0" u="none" strike="noStrike" cap="none" normalizeH="0">
                <a:ln>
                  <a:noFill/>
                </a:ln>
                <a:solidFill>
                  <a:schemeClr val="tx1"/>
                </a:solidFill>
                <a:effectLst/>
                <a:latin typeface="+mj-lt"/>
              </a:rPr>
              <a:t> has been launched</a:t>
            </a:r>
            <a:endParaRPr kumimoji="0" lang="en-US" altLang="en-US"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mj-lt"/>
              </a:rPr>
              <a:t>The new toolkit has</a:t>
            </a:r>
            <a:r>
              <a:rPr kumimoji="0" lang="en-US" altLang="en-US" b="0" i="0" u="none" strike="noStrike" cap="none" normalizeH="0">
                <a:ln>
                  <a:noFill/>
                </a:ln>
                <a:solidFill>
                  <a:schemeClr val="tx1"/>
                </a:solidFill>
                <a:effectLst/>
                <a:latin typeface="+mj-lt"/>
              </a:rPr>
              <a:t> been developed </a:t>
            </a:r>
            <a:r>
              <a:rPr kumimoji="0" lang="en-US" altLang="en-US" b="0" i="0" u="none" strike="noStrike" cap="none" normalizeH="0" baseline="0">
                <a:ln>
                  <a:noFill/>
                </a:ln>
                <a:solidFill>
                  <a:schemeClr val="tx1"/>
                </a:solidFill>
                <a:effectLst/>
                <a:latin typeface="+mj-lt"/>
              </a:rPr>
              <a:t>using the lessons learned from the pandemic and period of recovery to make better use of our estates and technology, as well as clarifying the ways we can work together.</a:t>
            </a:r>
          </a:p>
          <a:p>
            <a:endParaRPr lang="en-GB">
              <a:latin typeface="+mj-lt"/>
            </a:endParaRPr>
          </a:p>
          <a:p>
            <a:r>
              <a:rPr lang="en-GB">
                <a:latin typeface="+mj-lt"/>
              </a:rPr>
              <a:t>The toolkit is separated into four elements:</a:t>
            </a:r>
          </a:p>
          <a:p>
            <a:endParaRPr lang="en-GB">
              <a:latin typeface="+mj-lt"/>
            </a:endParaRPr>
          </a:p>
          <a:p>
            <a:pPr marL="538163" lvl="0" indent="-179388">
              <a:buFont typeface="+mj-lt"/>
              <a:buAutoNum type="arabicPeriod"/>
            </a:pPr>
            <a:r>
              <a:rPr lang="en-GB">
                <a:latin typeface="+mj-lt"/>
              </a:rPr>
              <a:t>Leaders</a:t>
            </a:r>
          </a:p>
          <a:p>
            <a:pPr marL="538163" lvl="0" indent="-179388">
              <a:buFont typeface="+mj-lt"/>
              <a:buAutoNum type="arabicPeriod"/>
            </a:pPr>
            <a:r>
              <a:rPr lang="en-GB">
                <a:latin typeface="+mj-lt"/>
              </a:rPr>
              <a:t>Technology</a:t>
            </a:r>
          </a:p>
          <a:p>
            <a:pPr marL="538163" lvl="0" indent="-179388">
              <a:buFont typeface="+mj-lt"/>
              <a:buAutoNum type="arabicPeriod"/>
            </a:pPr>
            <a:r>
              <a:rPr lang="en-GB">
                <a:latin typeface="+mj-lt"/>
              </a:rPr>
              <a:t>Estates</a:t>
            </a:r>
          </a:p>
          <a:p>
            <a:pPr marL="538163" lvl="0" indent="-179388">
              <a:buFont typeface="+mj-lt"/>
              <a:buAutoNum type="arabicPeriod"/>
            </a:pPr>
            <a:r>
              <a:rPr lang="en-GB">
                <a:latin typeface="+mj-lt"/>
              </a:rPr>
              <a:t>People</a:t>
            </a:r>
          </a:p>
          <a:p>
            <a:endParaRPr lang="en-GB">
              <a:latin typeface="+mj-lt"/>
            </a:endParaRPr>
          </a:p>
          <a:p>
            <a:r>
              <a:rPr lang="en-GB">
                <a:latin typeface="+mj-lt"/>
              </a:rPr>
              <a:t>It allows for quick and easy access, focussing on practicalities and how you can implement Smarter Working into your day.</a:t>
            </a:r>
          </a:p>
          <a:p>
            <a:endParaRPr lang="en-GB">
              <a:latin typeface="+mj-lt"/>
            </a:endParaRPr>
          </a:p>
        </p:txBody>
      </p:sp>
      <p:cxnSp>
        <p:nvCxnSpPr>
          <p:cNvPr id="103" name="Google Shape;103;p18">
            <a:extLs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5C3183"/>
            </a:solidFill>
            <a:prstDash val="solid"/>
            <a:round/>
            <a:headEnd type="none" w="med" len="med"/>
            <a:tailEnd type="none" w="med" len="med"/>
          </a:ln>
        </p:spPr>
      </p:cxnSp>
      <p:sp>
        <p:nvSpPr>
          <p:cNvPr id="8" name="Google Shape;90;p17">
            <a:extLst>
              <a:ext uri="{FF2B5EF4-FFF2-40B4-BE49-F238E27FC236}">
                <a16:creationId xmlns:a16="http://schemas.microsoft.com/office/drawing/2014/main" id="{A3900E6F-BD0C-45A2-A4A2-7274CC8198F9}"/>
              </a:ext>
            </a:extLst>
          </p:cNvPr>
          <p:cNvSpPr/>
          <p:nvPr/>
        </p:nvSpPr>
        <p:spPr>
          <a:xfrm>
            <a:off x="6720425" y="712924"/>
            <a:ext cx="2300700" cy="2445327"/>
          </a:xfrm>
          <a:prstGeom prst="roundRect">
            <a:avLst>
              <a:gd name="adj" fmla="val 7239"/>
            </a:avLst>
          </a:prstGeom>
          <a:solidFill>
            <a:srgbClr val="5C3183"/>
          </a:solidFill>
          <a:ln w="952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r>
              <a:rPr lang="en-GB" sz="1200" b="1">
                <a:solidFill>
                  <a:schemeClr val="bg1"/>
                </a:solidFill>
              </a:rPr>
              <a:t>Further information</a:t>
            </a:r>
          </a:p>
          <a:p>
            <a:endParaRPr lang="en-GB" sz="1200" b="1">
              <a:solidFill>
                <a:schemeClr val="bg1"/>
              </a:solidFill>
              <a:hlinkClick r:id="rId3">
                <a:extLst>
                  <a:ext uri="{A12FA001-AC4F-418D-AE19-62706E023703}">
                    <ahyp:hlinkClr xmlns:ahyp="http://schemas.microsoft.com/office/drawing/2018/hyperlinkcolor" val="tx"/>
                  </a:ext>
                </a:extLst>
              </a:hlinkClick>
            </a:endParaRPr>
          </a:p>
          <a:p>
            <a:r>
              <a:rPr lang="en-GB" sz="1200">
                <a:solidFill>
                  <a:schemeClr val="bg1"/>
                </a:solidFill>
                <a:latin typeface="+mn-lt"/>
              </a:rPr>
              <a:t>You can find the revised </a:t>
            </a:r>
            <a:r>
              <a:rPr lang="en-GB" sz="1200" u="sng">
                <a:solidFill>
                  <a:schemeClr val="bg1"/>
                </a:solidFill>
                <a:latin typeface="+mn-lt"/>
                <a:hlinkClick r:id="rId4">
                  <a:extLst>
                    <a:ext uri="{A12FA001-AC4F-418D-AE19-62706E023703}">
                      <ahyp:hlinkClr xmlns:ahyp="http://schemas.microsoft.com/office/drawing/2018/hyperlinkcolor" val="tx"/>
                    </a:ext>
                  </a:extLst>
                </a:hlinkClick>
              </a:rPr>
              <a:t>Smarter Working Toolkit on Equip</a:t>
            </a:r>
            <a:r>
              <a:rPr lang="en-GB" sz="1200">
                <a:solidFill>
                  <a:schemeClr val="bg1"/>
                </a:solidFill>
                <a:latin typeface="+mn-lt"/>
              </a:rPr>
              <a:t>.</a:t>
            </a:r>
          </a:p>
          <a:p>
            <a:endParaRPr lang="en-US" altLang="en-US" sz="1200">
              <a:solidFill>
                <a:schemeClr val="bg1"/>
              </a:solidFill>
              <a:latin typeface="+mn-lt"/>
            </a:endParaRPr>
          </a:p>
          <a:p>
            <a:r>
              <a:rPr lang="en-US" altLang="en-US" sz="1200">
                <a:solidFill>
                  <a:schemeClr val="bg1"/>
                </a:solidFill>
                <a:latin typeface="+mn-lt"/>
              </a:rPr>
              <a:t>For an introduction see </a:t>
            </a:r>
            <a:r>
              <a:rPr lang="en-US" altLang="en-US" sz="1200">
                <a:solidFill>
                  <a:schemeClr val="bg1"/>
                </a:solidFill>
                <a:latin typeface="+mn-lt"/>
                <a:hlinkClick r:id="rId5">
                  <a:extLst>
                    <a:ext uri="{A12FA001-AC4F-418D-AE19-62706E023703}">
                      <ahyp:hlinkClr xmlns:ahyp="http://schemas.microsoft.com/office/drawing/2018/hyperlinkcolor" val="tx"/>
                    </a:ext>
                  </a:extLst>
                </a:hlinkClick>
              </a:rPr>
              <a:t>Sonia Flynn’s smarter working blog on the intranet.</a:t>
            </a:r>
            <a:endParaRPr lang="en-US" altLang="en-US" sz="1200">
              <a:solidFill>
                <a:schemeClr val="bg1"/>
              </a:solidFill>
              <a:latin typeface="+mn-lt"/>
            </a:endParaRPr>
          </a:p>
        </p:txBody>
      </p:sp>
      <p:pic>
        <p:nvPicPr>
          <p:cNvPr id="4" name="Picture 3" descr="Change spelt out on wooden blocks">
            <a:extLst>
              <a:ext uri="{FF2B5EF4-FFF2-40B4-BE49-F238E27FC236}">
                <a16:creationId xmlns:a16="http://schemas.microsoft.com/office/drawing/2014/main" id="{2D761BAB-6BF3-624F-68E9-45DFAE7C3146}"/>
              </a:ext>
            </a:extLst>
          </p:cNvPr>
          <p:cNvPicPr>
            <a:picLocks noChangeAspect="1"/>
          </p:cNvPicPr>
          <p:nvPr/>
        </p:nvPicPr>
        <p:blipFill rotWithShape="1">
          <a:blip r:embed="rId6"/>
          <a:srcRect l="3838" r="5647"/>
          <a:stretch/>
        </p:blipFill>
        <p:spPr>
          <a:xfrm>
            <a:off x="6720425" y="3210175"/>
            <a:ext cx="2300700" cy="1305075"/>
          </a:xfrm>
          <a:prstGeom prst="rect">
            <a:avLst/>
          </a:prstGeom>
          <a:effectLst/>
        </p:spPr>
      </p:pic>
    </p:spTree>
    <p:extLst>
      <p:ext uri="{BB962C8B-B14F-4D97-AF65-F5344CB8AC3E}">
        <p14:creationId xmlns:p14="http://schemas.microsoft.com/office/powerpoint/2010/main" val="310356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gn="l" fontAlgn="base"/>
            <a:r>
              <a:rPr lang="en-GB" sz="2200" b="1" i="0">
                <a:solidFill>
                  <a:srgbClr val="5C3183"/>
                </a:solidFill>
                <a:effectLst/>
                <a:latin typeface="+mj-lt"/>
              </a:rPr>
              <a:t>Local changes</a:t>
            </a:r>
            <a:endParaRPr sz="2200" b="1">
              <a:solidFill>
                <a:srgbClr val="5C3183"/>
              </a:solidFill>
              <a:latin typeface="+mj-lt"/>
            </a:endParaRPr>
          </a:p>
        </p:txBody>
      </p:sp>
      <p:sp>
        <p:nvSpPr>
          <p:cNvPr id="129" name="Google Shape;129;p21"/>
          <p:cNvSpPr txBox="1">
            <a:spLocks noGrp="1"/>
          </p:cNvSpPr>
          <p:nvPr>
            <p:ph type="body" idx="1"/>
          </p:nvPr>
        </p:nvSpPr>
        <p:spPr>
          <a:xfrm>
            <a:off x="311699" y="712925"/>
            <a:ext cx="8585308" cy="3785504"/>
          </a:xfrm>
          <a:prstGeom prst="rect">
            <a:avLst/>
          </a:prstGeom>
        </p:spPr>
        <p:txBody>
          <a:bodyPr spcFirstLastPara="1" wrap="square" lIns="91425" tIns="91425" rIns="91425" bIns="91425" anchor="t" anchorCtr="0">
            <a:normAutofit/>
          </a:bodyPr>
          <a:lstStyle/>
          <a:p>
            <a:pPr marL="0" indent="0" fontAlgn="base">
              <a:lnSpc>
                <a:spcPct val="100000"/>
              </a:lnSpc>
              <a:buNone/>
            </a:pPr>
            <a:r>
              <a:rPr lang="en-GB" sz="1200">
                <a:solidFill>
                  <a:srgbClr val="242424"/>
                </a:solidFill>
                <a:effectLst/>
                <a:latin typeface="+mn-lt"/>
                <a:ea typeface="Times New Roman" panose="02020603050405020304" pitchFamily="18" charset="0"/>
              </a:rPr>
              <a:t>Please enter your local change information on this slide. </a:t>
            </a:r>
          </a:p>
          <a:p>
            <a:pPr marL="0" indent="0" fontAlgn="base">
              <a:lnSpc>
                <a:spcPct val="100000"/>
              </a:lnSpc>
              <a:buNone/>
            </a:pPr>
            <a:endParaRPr lang="en-GB" sz="1200">
              <a:solidFill>
                <a:srgbClr val="242424"/>
              </a:solidFill>
              <a:effectLst/>
              <a:latin typeface="+mn-lt"/>
              <a:ea typeface="Times New Roman" panose="02020603050405020304" pitchFamily="18" charset="0"/>
            </a:endParaRPr>
          </a:p>
          <a:p>
            <a:pPr marL="0" indent="0" fontAlgn="base">
              <a:lnSpc>
                <a:spcPct val="100000"/>
              </a:lnSpc>
              <a:buNone/>
            </a:pPr>
            <a:r>
              <a:rPr lang="en-GB" sz="1200">
                <a:solidFill>
                  <a:srgbClr val="242424"/>
                </a:solidFill>
                <a:latin typeface="+mn-lt"/>
                <a:ea typeface="Times New Roman" panose="02020603050405020304" pitchFamily="18" charset="0"/>
              </a:rPr>
              <a:t>Please delete this slide if you do not use it</a:t>
            </a:r>
            <a:endParaRPr lang="en-GB" sz="1200">
              <a:effectLst/>
              <a:latin typeface="+mn-lt"/>
              <a:ea typeface="Times New Roman" panose="02020603050405020304" pitchFamily="18" charset="0"/>
            </a:endParaRPr>
          </a:p>
          <a:p>
            <a:pPr marL="0" indent="0">
              <a:lnSpc>
                <a:spcPct val="120000"/>
              </a:lnSpc>
              <a:buNone/>
            </a:pPr>
            <a:endParaRPr sz="1100">
              <a:latin typeface="+mn-lt"/>
            </a:endParaRPr>
          </a:p>
        </p:txBody>
      </p:sp>
    </p:spTree>
    <p:extLst>
      <p:ext uri="{BB962C8B-B14F-4D97-AF65-F5344CB8AC3E}">
        <p14:creationId xmlns:p14="http://schemas.microsoft.com/office/powerpoint/2010/main" val="215541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GB" sz="2000" b="1">
                <a:solidFill>
                  <a:srgbClr val="289D95"/>
                </a:solidFill>
                <a:effectLst/>
                <a:latin typeface="+mj-lt"/>
                <a:ea typeface="Calibri" panose="020F0502020204030204" pitchFamily="34" charset="0"/>
                <a:cs typeface="Times New Roman"/>
              </a:rPr>
              <a:t>New </a:t>
            </a:r>
            <a:r>
              <a:rPr lang="en-GB" sz="2000" b="1">
                <a:solidFill>
                  <a:srgbClr val="289D95"/>
                </a:solidFill>
                <a:latin typeface="+mj-lt"/>
                <a:ea typeface="Calibri" panose="020F0502020204030204" pitchFamily="34" charset="0"/>
                <a:cs typeface="Times New Roman"/>
              </a:rPr>
              <a:t>digital</a:t>
            </a:r>
            <a:r>
              <a:rPr lang="en-GB" sz="2000" b="1">
                <a:solidFill>
                  <a:srgbClr val="289D95"/>
                </a:solidFill>
                <a:effectLst/>
                <a:latin typeface="+mj-lt"/>
                <a:ea typeface="Calibri" panose="020F0502020204030204" pitchFamily="34" charset="0"/>
                <a:cs typeface="Times New Roman"/>
              </a:rPr>
              <a:t> </a:t>
            </a:r>
            <a:r>
              <a:rPr lang="en-GB" sz="2000" b="1">
                <a:solidFill>
                  <a:srgbClr val="289D95"/>
                </a:solidFill>
                <a:latin typeface="+mj-lt"/>
                <a:ea typeface="Calibri" panose="020F0502020204030204" pitchFamily="34" charset="0"/>
                <a:cs typeface="Times New Roman"/>
              </a:rPr>
              <a:t>solution</a:t>
            </a:r>
            <a:r>
              <a:rPr lang="en-GB" sz="2000" b="1">
                <a:solidFill>
                  <a:srgbClr val="289D95"/>
                </a:solidFill>
                <a:effectLst/>
                <a:latin typeface="+mj-lt"/>
                <a:ea typeface="Calibri" panose="020F0502020204030204" pitchFamily="34" charset="0"/>
                <a:cs typeface="Times New Roman"/>
              </a:rPr>
              <a:t> to case </a:t>
            </a:r>
            <a:r>
              <a:rPr lang="en-GB" sz="2000" b="1">
                <a:solidFill>
                  <a:srgbClr val="289D95"/>
                </a:solidFill>
                <a:latin typeface="+mj-lt"/>
                <a:ea typeface="Calibri" panose="020F0502020204030204" pitchFamily="34" charset="0"/>
                <a:cs typeface="Times New Roman"/>
              </a:rPr>
              <a:t>t</a:t>
            </a:r>
            <a:r>
              <a:rPr lang="en-GB" sz="2000" b="1">
                <a:solidFill>
                  <a:srgbClr val="289D95"/>
                </a:solidFill>
                <a:effectLst/>
                <a:latin typeface="+mj-lt"/>
                <a:ea typeface="Calibri" panose="020F0502020204030204" pitchFamily="34" charset="0"/>
                <a:cs typeface="Times New Roman"/>
              </a:rPr>
              <a:t>ransfer 1 of 6</a:t>
            </a:r>
          </a:p>
        </p:txBody>
      </p:sp>
      <p:sp>
        <p:nvSpPr>
          <p:cNvPr id="101" name="Google Shape;101;p18"/>
          <p:cNvSpPr txBox="1">
            <a:spLocks noGrp="1"/>
          </p:cNvSpPr>
          <p:nvPr>
            <p:ph type="body" idx="1"/>
          </p:nvPr>
        </p:nvSpPr>
        <p:spPr>
          <a:xfrm>
            <a:off x="0" y="456478"/>
            <a:ext cx="6498767" cy="4058772"/>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GB" b="1">
                <a:solidFill>
                  <a:schemeClr val="tx1"/>
                </a:solidFill>
                <a:effectLst/>
                <a:latin typeface="+mn-lt"/>
                <a:ea typeface="Calibri" panose="020F0502020204030204" pitchFamily="34" charset="0"/>
                <a:cs typeface="Times New Roman" panose="02020603050405020304" pitchFamily="18" charset="0"/>
              </a:rPr>
              <a:t>Who needs to know? </a:t>
            </a: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Practitioners, SPOs and Case Administrators </a:t>
            </a:r>
          </a:p>
          <a:p>
            <a:pPr marL="139700" indent="0">
              <a:lnSpc>
                <a:spcPct val="107000"/>
              </a:lnSpc>
              <a:spcAft>
                <a:spcPts val="800"/>
              </a:spcAft>
              <a:buNone/>
            </a:pPr>
            <a:r>
              <a:rPr lang="en-GB" b="1">
                <a:solidFill>
                  <a:schemeClr val="tx1"/>
                </a:solidFill>
                <a:effectLst/>
                <a:latin typeface="+mn-lt"/>
                <a:ea typeface="Calibri" panose="020F0502020204030204" pitchFamily="34" charset="0"/>
                <a:cs typeface="Times New Roman" panose="02020603050405020304" pitchFamily="18" charset="0"/>
              </a:rPr>
              <a:t>What is happening </a:t>
            </a:r>
          </a:p>
          <a:p>
            <a:pPr marL="139700" indent="0">
              <a:lnSpc>
                <a:spcPct val="107000"/>
              </a:lnSpc>
              <a:spcAft>
                <a:spcPts val="800"/>
              </a:spcAft>
              <a:buNone/>
            </a:pPr>
            <a:r>
              <a:rPr lang="en-GB" sz="1200">
                <a:solidFill>
                  <a:schemeClr val="tx1"/>
                </a:solidFill>
                <a:latin typeface="+mn-lt"/>
                <a:ea typeface="Calibri" panose="020F0502020204030204" pitchFamily="34" charset="0"/>
                <a:cs typeface="Times New Roman" panose="02020603050405020304" pitchFamily="18" charset="0"/>
              </a:rPr>
              <a:t>I</a:t>
            </a:r>
            <a:r>
              <a:rPr lang="en-GB" sz="1200">
                <a:solidFill>
                  <a:schemeClr val="tx1"/>
                </a:solidFill>
                <a:effectLst/>
                <a:latin typeface="+mn-lt"/>
                <a:ea typeface="Calibri" panose="020F0502020204030204" pitchFamily="34" charset="0"/>
                <a:cs typeface="Times New Roman" panose="02020603050405020304" pitchFamily="18" charset="0"/>
              </a:rPr>
              <a:t>n October (exact date to be confirmed) two new NSIs will launch to support you with case transfers and temporary moves.   </a:t>
            </a:r>
            <a:endParaRPr lang="en-GB" sz="1200">
              <a:solidFill>
                <a:schemeClr val="tx1"/>
              </a:solidFill>
              <a:latin typeface="+mn-lt"/>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A small change in practice, they will improve your ability to safely transfer and manage cases of people on probation.   </a:t>
            </a: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Key features include a slimmed down transfer form and ‘Action List’ attached to the NSI  </a:t>
            </a: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You will also have access to a National PDU locator to identify the team or contact you should transfer the NSI to. </a:t>
            </a: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*A case transfer is defined as where a person on probation is moving to a different geographical boundary that is covered by a different team </a:t>
            </a:r>
          </a:p>
        </p:txBody>
      </p:sp>
      <p:cxnSp>
        <p:nvCxnSpPr>
          <p:cNvPr id="103" name="Google Shape;103;p18">
            <a:extLst>
              <a:ext uri="{C183D7F6-B498-43B3-948B-1728B52AA6E4}">
                <adec:decorative xmlns:adec="http://schemas.microsoft.com/office/drawing/2017/decorative" val="1"/>
              </a:ext>
            </a:extLst>
          </p:cNvPr>
          <p:cNvCxnSpPr>
            <a:cxnSpLocks/>
          </p:cNvCxnSpPr>
          <p:nvPr/>
        </p:nvCxnSpPr>
        <p:spPr>
          <a:xfrm>
            <a:off x="6581775" y="572700"/>
            <a:ext cx="0" cy="4008975"/>
          </a:xfrm>
          <a:prstGeom prst="straightConnector1">
            <a:avLst/>
          </a:prstGeom>
          <a:noFill/>
          <a:ln w="9525" cap="flat" cmpd="sng">
            <a:solidFill>
              <a:srgbClr val="289D95"/>
            </a:solidFill>
            <a:prstDash val="solid"/>
            <a:round/>
            <a:headEnd type="none" w="med" len="med"/>
            <a:tailEnd type="none" w="med" len="med"/>
          </a:ln>
        </p:spPr>
      </p:cxnSp>
      <p:sp>
        <p:nvSpPr>
          <p:cNvPr id="8" name="Google Shape;90;p17">
            <a:extLst>
              <a:ext uri="{FF2B5EF4-FFF2-40B4-BE49-F238E27FC236}">
                <a16:creationId xmlns:a16="http://schemas.microsoft.com/office/drawing/2014/main" id="{A3900E6F-BD0C-45A2-A4A2-7274CC8198F9}"/>
              </a:ext>
            </a:extLst>
          </p:cNvPr>
          <p:cNvSpPr/>
          <p:nvPr/>
        </p:nvSpPr>
        <p:spPr>
          <a:xfrm>
            <a:off x="6720425" y="572700"/>
            <a:ext cx="2300700" cy="2531591"/>
          </a:xfrm>
          <a:prstGeom prst="roundRect">
            <a:avLst>
              <a:gd name="adj" fmla="val 7239"/>
            </a:avLst>
          </a:prstGeom>
          <a:solidFill>
            <a:schemeClr val="bg1"/>
          </a:solidFill>
          <a:ln w="38100" cap="flat" cmpd="sng">
            <a:solidFill>
              <a:srgbClr val="289D95"/>
            </a:solidFill>
            <a:prstDash val="solid"/>
            <a:round/>
            <a:headEnd type="none" w="sm" len="sm"/>
            <a:tailEnd type="none" w="sm" len="sm"/>
          </a:ln>
        </p:spPr>
        <p:txBody>
          <a:bodyPr spcFirstLastPara="1" wrap="square" lIns="91425" tIns="91425" rIns="91425" bIns="91425" anchor="t" anchorCtr="0">
            <a:noAutofit/>
          </a:bodyPr>
          <a:lstStyle/>
          <a:p>
            <a:r>
              <a:rPr lang="en-GB" sz="1200" b="1">
                <a:solidFill>
                  <a:schemeClr val="tx1"/>
                </a:solidFill>
              </a:rPr>
              <a:t>More information</a:t>
            </a:r>
            <a:endParaRPr lang="en-GB" sz="1200" b="1">
              <a:solidFill>
                <a:schemeClr val="tx1"/>
              </a:solidFill>
              <a:hlinkClick r:id="rId3">
                <a:extLst>
                  <a:ext uri="{A12FA001-AC4F-418D-AE19-62706E023703}">
                    <ahyp:hlinkClr xmlns:ahyp="http://schemas.microsoft.com/office/drawing/2018/hyperlinkcolor" val="tx"/>
                  </a:ext>
                </a:extLst>
              </a:hlinkClick>
            </a:endParaRPr>
          </a:p>
          <a:p>
            <a:endParaRPr lang="en-GB" sz="1200" u="sng">
              <a:solidFill>
                <a:schemeClr val="tx1"/>
              </a:solidFill>
              <a:hlinkClick r:id="rId3">
                <a:extLst>
                  <a:ext uri="{A12FA001-AC4F-418D-AE19-62706E023703}">
                    <ahyp:hlinkClr xmlns:ahyp="http://schemas.microsoft.com/office/drawing/2018/hyperlinkcolor" val="tx"/>
                  </a:ext>
                </a:extLst>
              </a:hlinkClick>
            </a:endParaRPr>
          </a:p>
          <a:p>
            <a:r>
              <a:rPr lang="en-GB" sz="1200">
                <a:solidFill>
                  <a:srgbClr val="0070C0"/>
                </a:solidFill>
                <a:hlinkClick r:id="rId4">
                  <a:extLst>
                    <a:ext uri="{A12FA001-AC4F-418D-AE19-62706E023703}">
                      <ahyp:hlinkClr xmlns:ahyp="http://schemas.microsoft.com/office/drawing/2018/hyperlinkcolor" val="tx"/>
                    </a:ext>
                  </a:extLst>
                </a:hlinkClick>
              </a:rPr>
              <a:t>Probation hub</a:t>
            </a:r>
            <a:endParaRPr lang="en-GB" sz="1200">
              <a:solidFill>
                <a:srgbClr val="0070C0"/>
              </a:solidFill>
              <a:hlinkClick r:id="" action="ppaction://noaction"/>
            </a:endParaRPr>
          </a:p>
          <a:p>
            <a:endParaRPr lang="en-GB" sz="1200">
              <a:solidFill>
                <a:srgbClr val="0070C0"/>
              </a:solidFill>
              <a:hlinkClick r:id="rId3">
                <a:extLst>
                  <a:ext uri="{A12FA001-AC4F-418D-AE19-62706E023703}">
                    <ahyp:hlinkClr xmlns:ahyp="http://schemas.microsoft.com/office/drawing/2018/hyperlinkcolor" val="tx"/>
                  </a:ext>
                </a:extLst>
              </a:hlinkClick>
            </a:endParaRPr>
          </a:p>
          <a:p>
            <a:r>
              <a:rPr lang="en-GB" sz="1200">
                <a:solidFill>
                  <a:srgbClr val="0070C0"/>
                </a:solidFill>
                <a:hlinkClick r:id="rId3">
                  <a:extLst>
                    <a:ext uri="{A12FA001-AC4F-418D-AE19-62706E023703}">
                      <ahyp:hlinkClr xmlns:ahyp="http://schemas.microsoft.com/office/drawing/2018/hyperlinkcolor" val="tx"/>
                    </a:ext>
                  </a:extLst>
                </a:hlinkClick>
              </a:rPr>
              <a:t>Case Transfer FAQs</a:t>
            </a:r>
            <a:endParaRPr lang="en-GB" sz="1200">
              <a:solidFill>
                <a:srgbClr val="0070C0"/>
              </a:solidFill>
            </a:endParaRPr>
          </a:p>
          <a:p>
            <a:endParaRPr lang="en-GB" sz="1200">
              <a:solidFill>
                <a:srgbClr val="0070C0"/>
              </a:solidFill>
            </a:endParaRPr>
          </a:p>
          <a:p>
            <a:r>
              <a:rPr lang="en-GB" sz="1200">
                <a:solidFill>
                  <a:srgbClr val="0070C0"/>
                </a:solidFill>
                <a:hlinkClick r:id="rId5">
                  <a:extLst>
                    <a:ext uri="{A12FA001-AC4F-418D-AE19-62706E023703}">
                      <ahyp:hlinkClr xmlns:ahyp="http://schemas.microsoft.com/office/drawing/2018/hyperlinkcolor" val="tx"/>
                    </a:ext>
                  </a:extLst>
                </a:hlinkClick>
              </a:rPr>
              <a:t>CT Framework In Full</a:t>
            </a:r>
            <a:endParaRPr lang="en-GB" sz="1200">
              <a:solidFill>
                <a:srgbClr val="0070C0"/>
              </a:solidFill>
            </a:endParaRPr>
          </a:p>
          <a:p>
            <a:endParaRPr lang="en-GB" sz="1200">
              <a:solidFill>
                <a:srgbClr val="0070C0"/>
              </a:solidFill>
            </a:endParaRPr>
          </a:p>
          <a:p>
            <a:r>
              <a:rPr lang="en-GB" sz="1200">
                <a:solidFill>
                  <a:srgbClr val="0070C0"/>
                </a:solidFill>
                <a:hlinkClick r:id="rId6">
                  <a:extLst>
                    <a:ext uri="{A12FA001-AC4F-418D-AE19-62706E023703}">
                      <ahyp:hlinkClr xmlns:ahyp="http://schemas.microsoft.com/office/drawing/2018/hyperlinkcolor" val="tx"/>
                    </a:ext>
                  </a:extLst>
                </a:hlinkClick>
              </a:rPr>
              <a:t>Role maps – changes in case transfer by role</a:t>
            </a:r>
            <a:endParaRPr lang="en-GB" sz="1200">
              <a:solidFill>
                <a:srgbClr val="0070C0"/>
              </a:solidFill>
            </a:endParaRPr>
          </a:p>
          <a:p>
            <a:endParaRPr lang="en-GB" sz="1200">
              <a:solidFill>
                <a:srgbClr val="0070C0"/>
              </a:solidFill>
            </a:endParaRPr>
          </a:p>
          <a:p>
            <a:r>
              <a:rPr lang="en-GB" sz="1200" err="1">
                <a:solidFill>
                  <a:srgbClr val="0070C0"/>
                </a:solidFill>
                <a:hlinkClick r:id="rId7">
                  <a:extLst>
                    <a:ext uri="{A12FA001-AC4F-418D-AE19-62706E023703}">
                      <ahyp:hlinkClr xmlns:ahyp="http://schemas.microsoft.com/office/drawing/2018/hyperlinkcolor" val="tx"/>
                    </a:ext>
                  </a:extLst>
                </a:hlinkClick>
              </a:rPr>
              <a:t>NDelius</a:t>
            </a:r>
            <a:r>
              <a:rPr lang="en-GB" sz="1200">
                <a:solidFill>
                  <a:srgbClr val="0070C0"/>
                </a:solidFill>
                <a:hlinkClick r:id="rId7">
                  <a:extLst>
                    <a:ext uri="{A12FA001-AC4F-418D-AE19-62706E023703}">
                      <ahyp:hlinkClr xmlns:ahyp="http://schemas.microsoft.com/office/drawing/2018/hyperlinkcolor" val="tx"/>
                    </a:ext>
                  </a:extLst>
                </a:hlinkClick>
              </a:rPr>
              <a:t> Advice Note</a:t>
            </a:r>
            <a:endParaRPr lang="en-GB">
              <a:solidFill>
                <a:srgbClr val="0070C0"/>
              </a:solidFill>
            </a:endParaRPr>
          </a:p>
        </p:txBody>
      </p:sp>
    </p:spTree>
    <p:extLst>
      <p:ext uri="{BB962C8B-B14F-4D97-AF65-F5344CB8AC3E}">
        <p14:creationId xmlns:p14="http://schemas.microsoft.com/office/powerpoint/2010/main" val="233164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GB" sz="2000" b="1">
                <a:solidFill>
                  <a:srgbClr val="289D95"/>
                </a:solidFill>
                <a:effectLst/>
                <a:latin typeface="+mj-lt"/>
                <a:ea typeface="Calibri" panose="020F0502020204030204" pitchFamily="34" charset="0"/>
                <a:cs typeface="Times New Roman"/>
              </a:rPr>
              <a:t>New </a:t>
            </a:r>
            <a:r>
              <a:rPr lang="en-GB" sz="2000" b="1">
                <a:solidFill>
                  <a:srgbClr val="289D95"/>
                </a:solidFill>
                <a:latin typeface="+mj-lt"/>
                <a:ea typeface="Calibri" panose="020F0502020204030204" pitchFamily="34" charset="0"/>
                <a:cs typeface="Times New Roman"/>
              </a:rPr>
              <a:t>digital</a:t>
            </a:r>
            <a:r>
              <a:rPr lang="en-GB" sz="2000" b="1">
                <a:solidFill>
                  <a:srgbClr val="289D95"/>
                </a:solidFill>
                <a:effectLst/>
                <a:latin typeface="+mj-lt"/>
                <a:ea typeface="Calibri" panose="020F0502020204030204" pitchFamily="34" charset="0"/>
                <a:cs typeface="Times New Roman"/>
              </a:rPr>
              <a:t> </a:t>
            </a:r>
            <a:r>
              <a:rPr lang="en-GB" sz="2000" b="1">
                <a:solidFill>
                  <a:srgbClr val="289D95"/>
                </a:solidFill>
                <a:latin typeface="+mj-lt"/>
                <a:ea typeface="Calibri" panose="020F0502020204030204" pitchFamily="34" charset="0"/>
                <a:cs typeface="Times New Roman"/>
              </a:rPr>
              <a:t>solution</a:t>
            </a:r>
            <a:r>
              <a:rPr lang="en-GB" sz="2000" b="1">
                <a:solidFill>
                  <a:srgbClr val="289D95"/>
                </a:solidFill>
                <a:effectLst/>
                <a:latin typeface="+mj-lt"/>
                <a:ea typeface="Calibri" panose="020F0502020204030204" pitchFamily="34" charset="0"/>
                <a:cs typeface="Times New Roman"/>
              </a:rPr>
              <a:t> to case </a:t>
            </a:r>
            <a:r>
              <a:rPr lang="en-GB" sz="2000" b="1">
                <a:solidFill>
                  <a:srgbClr val="289D95"/>
                </a:solidFill>
                <a:latin typeface="+mj-lt"/>
                <a:ea typeface="Calibri" panose="020F0502020204030204" pitchFamily="34" charset="0"/>
                <a:cs typeface="Times New Roman"/>
              </a:rPr>
              <a:t>t</a:t>
            </a:r>
            <a:r>
              <a:rPr lang="en-GB" sz="2000" b="1">
                <a:solidFill>
                  <a:srgbClr val="289D95"/>
                </a:solidFill>
                <a:effectLst/>
                <a:latin typeface="+mj-lt"/>
                <a:ea typeface="Calibri" panose="020F0502020204030204" pitchFamily="34" charset="0"/>
                <a:cs typeface="Times New Roman"/>
              </a:rPr>
              <a:t>ransfer 2 of 6</a:t>
            </a:r>
          </a:p>
        </p:txBody>
      </p:sp>
      <p:sp>
        <p:nvSpPr>
          <p:cNvPr id="101" name="Google Shape;101;p18"/>
          <p:cNvSpPr txBox="1">
            <a:spLocks noGrp="1"/>
          </p:cNvSpPr>
          <p:nvPr>
            <p:ph type="body" idx="1"/>
          </p:nvPr>
        </p:nvSpPr>
        <p:spPr>
          <a:xfrm>
            <a:off x="0" y="456478"/>
            <a:ext cx="9038897" cy="4058772"/>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GB" sz="1400" b="1">
                <a:solidFill>
                  <a:schemeClr val="tx1"/>
                </a:solidFill>
                <a:effectLst/>
                <a:latin typeface="+mn-lt"/>
                <a:ea typeface="Calibri" panose="020F0502020204030204" pitchFamily="34" charset="0"/>
                <a:cs typeface="Times New Roman" panose="02020603050405020304" pitchFamily="18" charset="0"/>
              </a:rPr>
              <a:t>Benefits to you, your person on probation and your region</a:t>
            </a: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The new digital solution will provide: </a:t>
            </a:r>
          </a:p>
          <a:p>
            <a:pPr>
              <a:lnSpc>
                <a:spcPct val="107000"/>
              </a:lnSpc>
              <a:spcAft>
                <a:spcPts val="800"/>
              </a:spcAft>
            </a:pPr>
            <a:r>
              <a:rPr lang="en-GB" sz="1200">
                <a:solidFill>
                  <a:schemeClr val="tx1"/>
                </a:solidFill>
                <a:effectLst/>
                <a:latin typeface="+mn-lt"/>
                <a:ea typeface="Calibri" panose="020F0502020204030204" pitchFamily="34" charset="0"/>
                <a:cs typeface="Times New Roman" panose="02020603050405020304" pitchFamily="18" charset="0"/>
              </a:rPr>
              <a:t>correct, sufficient, and consistent information </a:t>
            </a:r>
          </a:p>
          <a:p>
            <a:pPr>
              <a:lnSpc>
                <a:spcPct val="107000"/>
              </a:lnSpc>
              <a:spcAft>
                <a:spcPts val="800"/>
              </a:spcAft>
            </a:pPr>
            <a:r>
              <a:rPr lang="en-GB" sz="1200">
                <a:solidFill>
                  <a:schemeClr val="tx1"/>
                </a:solidFill>
                <a:effectLst/>
                <a:latin typeface="+mn-lt"/>
                <a:ea typeface="Calibri" panose="020F0502020204030204" pitchFamily="34" charset="0"/>
                <a:cs typeface="Times New Roman" panose="02020603050405020304" pitchFamily="18" charset="0"/>
              </a:rPr>
              <a:t>clear lines of responsibility and the ability to locate a single point of contact </a:t>
            </a:r>
          </a:p>
          <a:p>
            <a:pPr>
              <a:lnSpc>
                <a:spcPct val="107000"/>
              </a:lnSpc>
              <a:spcAft>
                <a:spcPts val="800"/>
              </a:spcAft>
            </a:pPr>
            <a:r>
              <a:rPr lang="en-GB" sz="1200">
                <a:solidFill>
                  <a:schemeClr val="tx1"/>
                </a:solidFill>
                <a:effectLst/>
                <a:latin typeface="+mn-lt"/>
                <a:ea typeface="Calibri" panose="020F0502020204030204" pitchFamily="34" charset="0"/>
                <a:cs typeface="Times New Roman" panose="02020603050405020304" pitchFamily="18" charset="0"/>
              </a:rPr>
              <a:t>visibility for all involved  </a:t>
            </a:r>
          </a:p>
          <a:p>
            <a:pPr>
              <a:lnSpc>
                <a:spcPct val="107000"/>
              </a:lnSpc>
              <a:spcAft>
                <a:spcPts val="800"/>
              </a:spcAft>
            </a:pPr>
            <a:r>
              <a:rPr lang="en-GB" sz="1200">
                <a:solidFill>
                  <a:schemeClr val="tx1"/>
                </a:solidFill>
                <a:effectLst/>
                <a:latin typeface="+mn-lt"/>
                <a:ea typeface="Calibri" panose="020F0502020204030204" pitchFamily="34" charset="0"/>
                <a:cs typeface="Times New Roman" panose="02020603050405020304" pitchFamily="18" charset="0"/>
              </a:rPr>
              <a:t>time savings </a:t>
            </a: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It does not replace the need to conversation and best practice. </a:t>
            </a:r>
          </a:p>
          <a:p>
            <a:pPr marL="139700" indent="0">
              <a:lnSpc>
                <a:spcPct val="107000"/>
              </a:lnSpc>
              <a:spcAft>
                <a:spcPts val="800"/>
              </a:spcAft>
              <a:buNone/>
            </a:pPr>
            <a:r>
              <a:rPr lang="en-GB" sz="1200">
                <a:solidFill>
                  <a:schemeClr val="tx1"/>
                </a:solidFill>
                <a:effectLst/>
                <a:latin typeface="+mn-lt"/>
                <a:ea typeface="Calibri" panose="020F0502020204030204" pitchFamily="34" charset="0"/>
                <a:cs typeface="Times New Roman" panose="02020603050405020304" pitchFamily="18" charset="0"/>
              </a:rPr>
              <a:t>Using an NSI will also help on a regional level to identify and monitor patterns of issues such as continual delays in returning police checks in a particular area. </a:t>
            </a:r>
          </a:p>
          <a:p>
            <a:pPr marL="139700" indent="0" fontAlgn="base">
              <a:buNone/>
            </a:pPr>
            <a:r>
              <a:rPr lang="en-GB" b="1">
                <a:solidFill>
                  <a:schemeClr val="tx1"/>
                </a:solidFill>
                <a:effectLst/>
                <a:latin typeface="+mn-lt"/>
                <a:ea typeface="Times New Roman" panose="02020603050405020304" pitchFamily="18" charset="0"/>
              </a:rPr>
              <a:t>What is changing (and what is not changing)</a:t>
            </a:r>
            <a:r>
              <a:rPr lang="en-GB">
                <a:solidFill>
                  <a:schemeClr val="tx1"/>
                </a:solidFill>
                <a:effectLst/>
                <a:latin typeface="+mn-lt"/>
                <a:ea typeface="Times New Roman" panose="02020603050405020304" pitchFamily="18" charset="0"/>
              </a:rPr>
              <a:t> </a:t>
            </a:r>
          </a:p>
          <a:p>
            <a:pPr marL="139700" indent="0" fontAlgn="base">
              <a:buNone/>
            </a:pPr>
            <a:endParaRPr lang="en-GB" sz="1200">
              <a:solidFill>
                <a:schemeClr val="tx1"/>
              </a:solidFill>
              <a:effectLst/>
              <a:latin typeface="+mn-lt"/>
              <a:ea typeface="Times New Roman" panose="02020603050405020304" pitchFamily="18" charset="0"/>
            </a:endParaRPr>
          </a:p>
          <a:p>
            <a:pPr marL="139700" indent="0" fontAlgn="base">
              <a:buNone/>
            </a:pPr>
            <a:r>
              <a:rPr lang="en-GB" sz="1200">
                <a:solidFill>
                  <a:schemeClr val="tx1"/>
                </a:solidFill>
                <a:effectLst/>
                <a:latin typeface="+mn-lt"/>
                <a:ea typeface="Times New Roman" panose="02020603050405020304" pitchFamily="18" charset="0"/>
              </a:rPr>
              <a:t>Staff should continue to follow the Case Transfer process outlined in the </a:t>
            </a:r>
            <a:r>
              <a:rPr lang="en-GB" sz="1200" u="none" strike="noStrike">
                <a:solidFill>
                  <a:schemeClr val="tx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Case Transfer Policy Framework</a:t>
            </a:r>
            <a:r>
              <a:rPr lang="en-GB" sz="1200">
                <a:solidFill>
                  <a:schemeClr val="tx1"/>
                </a:solidFill>
                <a:effectLst/>
                <a:latin typeface="+mn-lt"/>
                <a:ea typeface="Times New Roman" panose="02020603050405020304" pitchFamily="18" charset="0"/>
              </a:rPr>
              <a:t> relaunched in March 2022.  </a:t>
            </a:r>
          </a:p>
          <a:p>
            <a:pPr marL="139700" indent="0">
              <a:lnSpc>
                <a:spcPct val="107000"/>
              </a:lnSpc>
              <a:spcAft>
                <a:spcPts val="800"/>
              </a:spcAft>
              <a:buNone/>
            </a:pPr>
            <a:endParaRPr lang="en-GB" sz="120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9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0" y="0"/>
            <a:ext cx="8520600" cy="415816"/>
          </a:xfrm>
          <a:prstGeom prst="rect">
            <a:avLst/>
          </a:prstGeom>
        </p:spPr>
        <p:txBody>
          <a:bodyPr spcFirstLastPara="1" wrap="square" lIns="91425" tIns="91425" rIns="91425" bIns="91425" anchor="t" anchorCtr="0">
            <a:noAutofit/>
          </a:bodyPr>
          <a:lstStyle/>
          <a:p>
            <a:pPr marL="139700">
              <a:lnSpc>
                <a:spcPct val="107000"/>
              </a:lnSpc>
              <a:spcAft>
                <a:spcPts val="800"/>
              </a:spcAft>
            </a:pPr>
            <a:r>
              <a:rPr lang="en-GB" sz="2000" b="1">
                <a:solidFill>
                  <a:srgbClr val="289D95"/>
                </a:solidFill>
                <a:effectLst/>
                <a:latin typeface="+mj-lt"/>
                <a:ea typeface="Calibri" panose="020F0502020204030204" pitchFamily="34" charset="0"/>
                <a:cs typeface="Times New Roman"/>
              </a:rPr>
              <a:t>New </a:t>
            </a:r>
            <a:r>
              <a:rPr lang="en-GB" sz="2000" b="1">
                <a:solidFill>
                  <a:srgbClr val="289D95"/>
                </a:solidFill>
                <a:latin typeface="+mj-lt"/>
                <a:ea typeface="Calibri" panose="020F0502020204030204" pitchFamily="34" charset="0"/>
                <a:cs typeface="Times New Roman"/>
              </a:rPr>
              <a:t>digital solution</a:t>
            </a:r>
            <a:r>
              <a:rPr lang="en-GB" sz="2000" b="1">
                <a:solidFill>
                  <a:srgbClr val="289D95"/>
                </a:solidFill>
                <a:effectLst/>
                <a:latin typeface="+mj-lt"/>
                <a:ea typeface="Calibri" panose="020F0502020204030204" pitchFamily="34" charset="0"/>
                <a:cs typeface="Times New Roman"/>
              </a:rPr>
              <a:t> to case </a:t>
            </a:r>
            <a:r>
              <a:rPr lang="en-GB" sz="2000" b="1">
                <a:solidFill>
                  <a:srgbClr val="289D95"/>
                </a:solidFill>
                <a:latin typeface="+mj-lt"/>
                <a:ea typeface="Calibri" panose="020F0502020204030204" pitchFamily="34" charset="0"/>
                <a:cs typeface="Times New Roman"/>
              </a:rPr>
              <a:t>t</a:t>
            </a:r>
            <a:r>
              <a:rPr lang="en-GB" sz="2000" b="1">
                <a:solidFill>
                  <a:srgbClr val="289D95"/>
                </a:solidFill>
                <a:effectLst/>
                <a:latin typeface="+mj-lt"/>
                <a:ea typeface="Calibri" panose="020F0502020204030204" pitchFamily="34" charset="0"/>
                <a:cs typeface="Times New Roman"/>
              </a:rPr>
              <a:t>ransfer 3 of 6</a:t>
            </a:r>
            <a:r>
              <a:rPr lang="en-GB" sz="2000" b="1">
                <a:solidFill>
                  <a:srgbClr val="289D95"/>
                </a:solidFill>
                <a:latin typeface="+mj-lt"/>
                <a:ea typeface="Calibri" panose="020F0502020204030204" pitchFamily="34" charset="0"/>
                <a:cs typeface="Times New Roman"/>
              </a:rPr>
              <a:t> </a:t>
            </a:r>
            <a:endParaRPr lang="en-GB" sz="2000" b="1">
              <a:solidFill>
                <a:srgbClr val="289D95"/>
              </a:solidFill>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7D12163-650C-47FF-B127-7D6B0B973144}"/>
              </a:ext>
            </a:extLst>
          </p:cNvPr>
          <p:cNvSpPr txBox="1"/>
          <p:nvPr/>
        </p:nvSpPr>
        <p:spPr>
          <a:xfrm>
            <a:off x="122842" y="415816"/>
            <a:ext cx="8898316" cy="4154984"/>
          </a:xfrm>
          <a:prstGeom prst="rect">
            <a:avLst/>
          </a:prstGeom>
          <a:noFill/>
        </p:spPr>
        <p:txBody>
          <a:bodyPr wrap="square">
            <a:spAutoFit/>
          </a:bodyPr>
          <a:lstStyle/>
          <a:p>
            <a:pPr fontAlgn="base"/>
            <a:r>
              <a:rPr lang="en-GB" b="1">
                <a:effectLst/>
                <a:latin typeface="+mn-lt"/>
                <a:ea typeface="Times New Roman" panose="02020603050405020304" pitchFamily="18" charset="0"/>
              </a:rPr>
              <a:t>Practitioner (Transferring)</a:t>
            </a:r>
            <a:r>
              <a:rPr lang="en-GB">
                <a:effectLst/>
                <a:latin typeface="+mn-lt"/>
                <a:ea typeface="Times New Roman" panose="02020603050405020304" pitchFamily="18" charset="0"/>
              </a:rPr>
              <a:t>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To support a timely and safe transfer process within the required 20 working days, transferring practitioners will be responsible for raising an NSI when they want to: </a:t>
            </a:r>
          </a:p>
          <a:p>
            <a:pPr marL="342900" lvl="0" indent="-163513"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transfer a case </a:t>
            </a:r>
          </a:p>
          <a:p>
            <a:pPr marL="342900" lvl="0" indent="-163513"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request support from another PDU or region when a person on probation will be temporarily residing in their area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The NSI includes a new, shorter transfer form and ‘Action List’ to better support: </a:t>
            </a:r>
          </a:p>
          <a:p>
            <a:pPr marL="342900" lvl="0" indent="-163513"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the capture of all relevant risks of serious harm </a:t>
            </a:r>
          </a:p>
          <a:p>
            <a:pPr marL="342900" lvl="0" indent="-163513"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up to date assessments </a:t>
            </a:r>
          </a:p>
          <a:p>
            <a:pPr marL="342900" lvl="0" indent="-163513"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a single view of all activity related to the transfer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You will also have access to a National PDU locator to identify the team or contact you should transfer the NSI to. </a:t>
            </a:r>
          </a:p>
          <a:p>
            <a:pPr fontAlgn="base"/>
            <a:endParaRPr lang="en-GB" sz="1200">
              <a:latin typeface="+mn-lt"/>
              <a:ea typeface="Times New Roman" panose="02020603050405020304" pitchFamily="18" charset="0"/>
            </a:endParaRPr>
          </a:p>
          <a:p>
            <a:pPr fontAlgn="base"/>
            <a:r>
              <a:rPr lang="en-GB" sz="1200">
                <a:effectLst/>
                <a:latin typeface="+mn-lt"/>
                <a:ea typeface="Times New Roman" panose="02020603050405020304" pitchFamily="18" charset="0"/>
              </a:rPr>
              <a:t>You can track the transfer by looking at the NSI status and utilising the MIS (Management Information System) report and tracker.</a:t>
            </a:r>
          </a:p>
          <a:p>
            <a:pPr fontAlgn="base"/>
            <a:endParaRPr lang="en-GB" sz="1200">
              <a:latin typeface="+mn-lt"/>
              <a:ea typeface="Times New Roman" panose="02020603050405020304" pitchFamily="18" charset="0"/>
            </a:endParaRPr>
          </a:p>
          <a:p>
            <a:pPr fontAlgn="base"/>
            <a:r>
              <a:rPr lang="en-GB" sz="1200">
                <a:effectLst/>
                <a:latin typeface="+mn-lt"/>
                <a:ea typeface="Times New Roman" panose="02020603050405020304" pitchFamily="18" charset="0"/>
              </a:rPr>
              <a:t>Where your person on probation needs to reside for a short period at an address other than their home address, you will need to notify the local PDU team of a Temporary Move by raising an NSI. </a:t>
            </a:r>
          </a:p>
          <a:p>
            <a:pPr fontAlgn="base"/>
            <a:r>
              <a:rPr lang="en-GB" sz="1200">
                <a:effectLst/>
                <a:latin typeface="+mn-lt"/>
                <a:ea typeface="Times New Roman" panose="02020603050405020304" pitchFamily="18" charset="0"/>
              </a:rPr>
              <a:t> </a:t>
            </a:r>
          </a:p>
          <a:p>
            <a:pPr fontAlgn="base"/>
            <a:r>
              <a:rPr lang="en-GB" sz="1200">
                <a:effectLst/>
                <a:latin typeface="+mn-lt"/>
                <a:ea typeface="Times New Roman" panose="02020603050405020304" pitchFamily="18" charset="0"/>
              </a:rPr>
              <a:t>Whilst the team in the person on probation’s temporary location can support, you will remain responsible for that case. If you are concerned about the progress of a case transfer, you should escalate the issues reflected in the NSI to your SPO. </a:t>
            </a:r>
          </a:p>
        </p:txBody>
      </p:sp>
    </p:spTree>
    <p:extLst>
      <p:ext uri="{BB962C8B-B14F-4D97-AF65-F5344CB8AC3E}">
        <p14:creationId xmlns:p14="http://schemas.microsoft.com/office/powerpoint/2010/main" val="331454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0" y="0"/>
            <a:ext cx="8520600" cy="405741"/>
          </a:xfrm>
          <a:prstGeom prst="rect">
            <a:avLst/>
          </a:prstGeom>
        </p:spPr>
        <p:txBody>
          <a:bodyPr spcFirstLastPara="1" wrap="square" lIns="91425" tIns="91425" rIns="91425" bIns="91425" anchor="t" anchorCtr="0">
            <a:noAutofit/>
          </a:bodyPr>
          <a:lstStyle/>
          <a:p>
            <a:pPr marL="139700">
              <a:lnSpc>
                <a:spcPct val="107000"/>
              </a:lnSpc>
              <a:spcAft>
                <a:spcPts val="800"/>
              </a:spcAft>
            </a:pPr>
            <a:r>
              <a:rPr lang="en-GB" sz="2000" b="1">
                <a:solidFill>
                  <a:srgbClr val="289D95"/>
                </a:solidFill>
                <a:effectLst/>
                <a:latin typeface="+mj-lt"/>
                <a:ea typeface="Calibri" panose="020F0502020204030204" pitchFamily="34" charset="0"/>
                <a:cs typeface="Times New Roman"/>
              </a:rPr>
              <a:t>New </a:t>
            </a:r>
            <a:r>
              <a:rPr lang="en-GB" sz="2000" b="1">
                <a:solidFill>
                  <a:srgbClr val="289D95"/>
                </a:solidFill>
                <a:latin typeface="+mj-lt"/>
                <a:ea typeface="Calibri" panose="020F0502020204030204" pitchFamily="34" charset="0"/>
                <a:cs typeface="Times New Roman"/>
              </a:rPr>
              <a:t>digital solution</a:t>
            </a:r>
            <a:r>
              <a:rPr lang="en-GB" sz="2000" b="1">
                <a:solidFill>
                  <a:srgbClr val="289D95"/>
                </a:solidFill>
                <a:effectLst/>
                <a:latin typeface="+mj-lt"/>
                <a:ea typeface="Calibri" panose="020F0502020204030204" pitchFamily="34" charset="0"/>
                <a:cs typeface="Times New Roman"/>
              </a:rPr>
              <a:t> to case </a:t>
            </a:r>
            <a:r>
              <a:rPr lang="en-GB" sz="2000" b="1">
                <a:solidFill>
                  <a:srgbClr val="289D95"/>
                </a:solidFill>
                <a:latin typeface="+mj-lt"/>
                <a:ea typeface="Calibri" panose="020F0502020204030204" pitchFamily="34" charset="0"/>
                <a:cs typeface="Times New Roman"/>
              </a:rPr>
              <a:t>t</a:t>
            </a:r>
            <a:r>
              <a:rPr lang="en-GB" sz="2000" b="1">
                <a:solidFill>
                  <a:srgbClr val="289D95"/>
                </a:solidFill>
                <a:effectLst/>
                <a:latin typeface="+mj-lt"/>
                <a:ea typeface="Calibri" panose="020F0502020204030204" pitchFamily="34" charset="0"/>
                <a:cs typeface="Times New Roman"/>
              </a:rPr>
              <a:t>ransfer 4 of 6</a:t>
            </a:r>
            <a:r>
              <a:rPr lang="en-GB" sz="2000" b="1">
                <a:solidFill>
                  <a:srgbClr val="289D95"/>
                </a:solidFill>
                <a:latin typeface="+mj-lt"/>
                <a:ea typeface="Calibri" panose="020F0502020204030204" pitchFamily="34" charset="0"/>
                <a:cs typeface="Times New Roman"/>
              </a:rPr>
              <a:t> </a:t>
            </a:r>
            <a:endParaRPr lang="en-GB" sz="2000" b="1">
              <a:solidFill>
                <a:srgbClr val="289D95"/>
              </a:solidFill>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DBF3E88-ED6E-45AD-A342-5A16FFD910B5}"/>
              </a:ext>
            </a:extLst>
          </p:cNvPr>
          <p:cNvSpPr txBox="1"/>
          <p:nvPr/>
        </p:nvSpPr>
        <p:spPr>
          <a:xfrm>
            <a:off x="155850" y="522515"/>
            <a:ext cx="8832300" cy="3631763"/>
          </a:xfrm>
          <a:prstGeom prst="rect">
            <a:avLst/>
          </a:prstGeom>
          <a:noFill/>
        </p:spPr>
        <p:txBody>
          <a:bodyPr wrap="square" lIns="91440" tIns="45720" rIns="91440" bIns="45720" anchor="t">
            <a:spAutoFit/>
          </a:bodyPr>
          <a:lstStyle/>
          <a:p>
            <a:pPr fontAlgn="base"/>
            <a:r>
              <a:rPr lang="en-GB" b="1">
                <a:effectLst/>
                <a:latin typeface="+mn-lt"/>
                <a:ea typeface="Times New Roman" panose="02020603050405020304" pitchFamily="18" charset="0"/>
              </a:rPr>
              <a:t>Practitioner (Receiving) </a:t>
            </a:r>
          </a:p>
          <a:p>
            <a:pPr fontAlgn="base"/>
            <a:endParaRPr lang="en-GB" sz="1200" b="1">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Receiving practitioners will receive transferred cases or cases on a temporary move, via the NSI.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For case transfers, following receipt of the NSI, your SPO will allocate the case to you, and you must review and complete an address assessment within 10 working days.</a:t>
            </a:r>
            <a:r>
              <a:rPr lang="en-GB" sz="1200">
                <a:latin typeface="+mn-lt"/>
                <a:ea typeface="Times New Roman" panose="02020603050405020304" pitchFamily="18" charset="0"/>
              </a:rPr>
              <a:t> </a:t>
            </a:r>
            <a:endParaRPr lang="en-GB" sz="1200">
              <a:effectLst/>
              <a:latin typeface="+mn-lt"/>
              <a:ea typeface="Times New Roman" panose="02020603050405020304" pitchFamily="18" charset="0"/>
            </a:endParaRPr>
          </a:p>
          <a:p>
            <a:pPr fontAlgn="base"/>
            <a:endParaRPr lang="en-GB" sz="1200">
              <a:latin typeface="+mn-lt"/>
              <a:ea typeface="Times New Roman" panose="02020603050405020304" pitchFamily="18" charset="0"/>
            </a:endParaRPr>
          </a:p>
          <a:p>
            <a:pPr fontAlgn="base"/>
            <a:r>
              <a:rPr lang="en-GB" sz="1200">
                <a:effectLst/>
                <a:latin typeface="+mn-lt"/>
                <a:ea typeface="Times New Roman" panose="02020603050405020304" pitchFamily="18" charset="0"/>
              </a:rPr>
              <a:t>The address assessment should be completed online with the </a:t>
            </a:r>
            <a:r>
              <a:rPr lang="en-GB" sz="1200">
                <a:effectLst/>
                <a:latin typeface="+mn-lt"/>
                <a:ea typeface="Times New Roman" panose="02020603050405020304" pitchFamily="18" charset="0"/>
                <a:hlinkClick r:id="rId3"/>
              </a:rPr>
              <a:t>Home Visit PF (Policy Framework)</a:t>
            </a:r>
            <a:r>
              <a:rPr lang="en-GB" sz="1200">
                <a:effectLst/>
                <a:latin typeface="+mn-lt"/>
                <a:ea typeface="Times New Roman" panose="02020603050405020304" pitchFamily="18" charset="0"/>
              </a:rPr>
              <a:t> and could be a home visit or a desktop assessment depending on.</a:t>
            </a:r>
            <a:endParaRPr lang="en-GB" sz="1200">
              <a:latin typeface="+mn-lt"/>
              <a:ea typeface="Times New Roman" panose="02020603050405020304" pitchFamily="18" charset="0"/>
            </a:endParaRPr>
          </a:p>
          <a:p>
            <a:endParaRPr lang="en-GB" sz="1200">
              <a:effectLst/>
              <a:latin typeface="+mn-lt"/>
              <a:ea typeface="Times New Roman" panose="02020603050405020304" pitchFamily="18" charset="0"/>
            </a:endParaRPr>
          </a:p>
          <a:p>
            <a:pPr marL="342900" lvl="0" indent="-163195"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the type of accommodation or more likely who else lives in the property </a:t>
            </a:r>
          </a:p>
          <a:p>
            <a:pPr marL="342900" lvl="0" indent="-163195"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any restrictions in place, level, or risk which an NSI raised for home visits.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You will also receive a completed, nationally standardised transfer form and be prompted via an Action List to review the case and make the usual checks including</a:t>
            </a:r>
            <a:r>
              <a:rPr lang="en-GB" sz="1200">
                <a:latin typeface="+mn-lt"/>
                <a:ea typeface="Times New Roman" panose="02020603050405020304" pitchFamily="18" charset="0"/>
              </a:rPr>
              <a:t>:</a:t>
            </a:r>
          </a:p>
          <a:p>
            <a:pPr fontAlgn="base"/>
            <a:endParaRPr lang="en-GB" sz="1200">
              <a:effectLst/>
              <a:latin typeface="+mn-lt"/>
              <a:ea typeface="Times New Roman" panose="02020603050405020304" pitchFamily="18" charset="0"/>
            </a:endParaRPr>
          </a:p>
          <a:p>
            <a:pPr marL="342900" lvl="0" indent="-163195"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attending a three-way hand over session arranged by the practitioner responsible for the transfer </a:t>
            </a:r>
          </a:p>
          <a:p>
            <a:pPr marL="342900" lvl="0" indent="-163195" fontAlgn="base">
              <a:buSzPts val="1000"/>
              <a:buFont typeface="Symbol" panose="05050102010706020507" pitchFamily="18" charset="2"/>
              <a:buChar char=""/>
              <a:tabLst>
                <a:tab pos="457200" algn="l"/>
              </a:tabLst>
            </a:pPr>
            <a:r>
              <a:rPr lang="en-GB" sz="1200">
                <a:effectLst/>
                <a:latin typeface="+mn-lt"/>
                <a:ea typeface="Times New Roman" panose="02020603050405020304" pitchFamily="18" charset="0"/>
              </a:rPr>
              <a:t>support the practitioner responsible for the transfer, with any police checks if required </a:t>
            </a:r>
          </a:p>
          <a:p>
            <a:pPr fontAlgn="base"/>
            <a:endParaRPr lang="en-GB" sz="1200">
              <a:effectLst/>
              <a:latin typeface="+mn-lt"/>
              <a:ea typeface="Times New Roman" panose="02020603050405020304" pitchFamily="18" charset="0"/>
            </a:endParaRPr>
          </a:p>
        </p:txBody>
      </p:sp>
    </p:spTree>
    <p:extLst>
      <p:ext uri="{BB962C8B-B14F-4D97-AF65-F5344CB8AC3E}">
        <p14:creationId xmlns:p14="http://schemas.microsoft.com/office/powerpoint/2010/main" val="387132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6" name="TextBox 5">
            <a:extLst>
              <a:ext uri="{FF2B5EF4-FFF2-40B4-BE49-F238E27FC236}">
                <a16:creationId xmlns:a16="http://schemas.microsoft.com/office/drawing/2014/main" id="{8DBF3E88-ED6E-45AD-A342-5A16FFD910B5}"/>
              </a:ext>
            </a:extLst>
          </p:cNvPr>
          <p:cNvSpPr txBox="1"/>
          <p:nvPr/>
        </p:nvSpPr>
        <p:spPr>
          <a:xfrm>
            <a:off x="155850" y="533311"/>
            <a:ext cx="8832300" cy="3231654"/>
          </a:xfrm>
          <a:prstGeom prst="rect">
            <a:avLst/>
          </a:prstGeom>
          <a:noFill/>
        </p:spPr>
        <p:txBody>
          <a:bodyPr wrap="square">
            <a:spAutoFit/>
          </a:bodyPr>
          <a:lstStyle/>
          <a:p>
            <a:pPr fontAlgn="base"/>
            <a:r>
              <a:rPr lang="en-GB" b="1">
                <a:effectLst/>
                <a:latin typeface="+mn-lt"/>
                <a:ea typeface="Times New Roman" panose="02020603050405020304" pitchFamily="18" charset="0"/>
              </a:rPr>
              <a:t>Practitioner (Receiving) continued</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It is assumed that you will accept the case and it is your responsibility to raise any challenges to the transfer pertaining to risk. The transferring practitioner can enforce, or recall should the person on probation present a danger to themselves or the public.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You can track the transfer by looking at the NSI status. If you receive an email from another area or region informing you of an incoming case transfer, you should request the practitioner raise the required NSI and follow the process.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A person on probation may be released or allowed to live for a short period at an address other than their home address. </a:t>
            </a:r>
          </a:p>
          <a:p>
            <a:pPr fontAlgn="base"/>
            <a:endParaRPr lang="en-GB" sz="1200">
              <a:latin typeface="+mn-lt"/>
              <a:ea typeface="Times New Roman" panose="02020603050405020304" pitchFamily="18" charset="0"/>
            </a:endParaRPr>
          </a:p>
          <a:p>
            <a:pPr fontAlgn="base"/>
            <a:r>
              <a:rPr lang="en-GB" sz="1200">
                <a:effectLst/>
                <a:latin typeface="+mn-lt"/>
                <a:ea typeface="Times New Roman" panose="02020603050405020304" pitchFamily="18" charset="0"/>
              </a:rPr>
              <a:t>You would expect to be notified by the practitioner of a temporary move via an NSI, which may be allocated to you. You will need to support both the responsible practitioner and the person on probation with appointments to ensure the sentence or license requirements are still met, however you will not be responsible for the management of the case. The case should be reviewed when the person on probation returns to their original address. </a:t>
            </a:r>
          </a:p>
          <a:p>
            <a:pPr fontAlgn="base"/>
            <a:endParaRPr lang="en-GB" sz="1200">
              <a:effectLst/>
              <a:latin typeface="+mn-lt"/>
              <a:ea typeface="Times New Roman" panose="02020603050405020304" pitchFamily="18" charset="0"/>
            </a:endParaRPr>
          </a:p>
          <a:p>
            <a:pPr fontAlgn="base"/>
            <a:r>
              <a:rPr lang="en-GB" sz="1200">
                <a:effectLst/>
                <a:latin typeface="+mn-lt"/>
                <a:ea typeface="Times New Roman" panose="02020603050405020304" pitchFamily="18" charset="0"/>
              </a:rPr>
              <a:t>If a person on probation is released and wishes to reside in the receiving area this is a Case transfer. It is only a temporary move if the accommodation made available post release in temporary </a:t>
            </a:r>
          </a:p>
        </p:txBody>
      </p:sp>
      <p:sp>
        <p:nvSpPr>
          <p:cNvPr id="4" name="Title 3">
            <a:extLst>
              <a:ext uri="{FF2B5EF4-FFF2-40B4-BE49-F238E27FC236}">
                <a16:creationId xmlns:a16="http://schemas.microsoft.com/office/drawing/2014/main" id="{0E0C3B89-364E-4A12-AE0D-D95364DE6543}"/>
              </a:ext>
            </a:extLst>
          </p:cNvPr>
          <p:cNvSpPr>
            <a:spLocks noGrp="1"/>
          </p:cNvSpPr>
          <p:nvPr>
            <p:ph type="title"/>
          </p:nvPr>
        </p:nvSpPr>
        <p:spPr>
          <a:xfrm>
            <a:off x="155850" y="0"/>
            <a:ext cx="8520600" cy="572700"/>
          </a:xfrm>
        </p:spPr>
        <p:txBody>
          <a:bodyPr/>
          <a:lstStyle/>
          <a:p>
            <a:pPr rtl="0"/>
            <a:r>
              <a:rPr lang="en-GB" sz="2000" b="1" i="0">
                <a:solidFill>
                  <a:srgbClr val="289D95"/>
                </a:solidFill>
                <a:effectLst/>
                <a:latin typeface="Arial" panose="020B0604020202020204" pitchFamily="34" charset="0"/>
                <a:ea typeface="Calibri" panose="020F0502020204030204" pitchFamily="34" charset="0"/>
                <a:cs typeface="Times New Roman" panose="02020603050405020304" pitchFamily="18" charset="0"/>
              </a:rPr>
              <a:t>New Digital Solution to case transfer 5 of 6  </a:t>
            </a:r>
            <a:endParaRPr lang="en-GB">
              <a:effectLst/>
            </a:endParaRPr>
          </a:p>
          <a:p>
            <a:endParaRPr lang="en-GB"/>
          </a:p>
        </p:txBody>
      </p:sp>
    </p:spTree>
    <p:extLst>
      <p:ext uri="{BB962C8B-B14F-4D97-AF65-F5344CB8AC3E}">
        <p14:creationId xmlns:p14="http://schemas.microsoft.com/office/powerpoint/2010/main" val="159532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7" name="TextBox 6">
            <a:extLst>
              <a:ext uri="{FF2B5EF4-FFF2-40B4-BE49-F238E27FC236}">
                <a16:creationId xmlns:a16="http://schemas.microsoft.com/office/drawing/2014/main" id="{BDDAB401-0701-43D2-8025-4CB086A14D37}"/>
              </a:ext>
            </a:extLst>
          </p:cNvPr>
          <p:cNvSpPr txBox="1"/>
          <p:nvPr/>
        </p:nvSpPr>
        <p:spPr>
          <a:xfrm>
            <a:off x="142971" y="533400"/>
            <a:ext cx="8520600" cy="2923877"/>
          </a:xfrm>
          <a:prstGeom prst="rect">
            <a:avLst/>
          </a:prstGeom>
          <a:noFill/>
        </p:spPr>
        <p:txBody>
          <a:bodyPr wrap="square" lIns="91440" tIns="45720" rIns="91440" bIns="45720" anchor="t">
            <a:spAutoFit/>
          </a:bodyPr>
          <a:lstStyle/>
          <a:p>
            <a:pPr fontAlgn="base"/>
            <a:r>
              <a:rPr lang="en-GB" b="1">
                <a:effectLst/>
                <a:latin typeface="+mj-lt"/>
                <a:ea typeface="Times New Roman" panose="02020603050405020304" pitchFamily="18" charset="0"/>
              </a:rPr>
              <a:t>SPO</a:t>
            </a:r>
            <a:r>
              <a:rPr lang="en-GB">
                <a:effectLst/>
                <a:latin typeface="+mj-lt"/>
                <a:ea typeface="Times New Roman" panose="02020603050405020304" pitchFamily="18" charset="0"/>
              </a:rPr>
              <a:t> </a:t>
            </a:r>
          </a:p>
          <a:p>
            <a:pPr fontAlgn="base"/>
            <a:endParaRPr lang="en-GB" sz="1200">
              <a:effectLst/>
              <a:latin typeface="+mj-lt"/>
              <a:ea typeface="Times New Roman" panose="02020603050405020304" pitchFamily="18" charset="0"/>
            </a:endParaRPr>
          </a:p>
          <a:p>
            <a:pPr fontAlgn="base"/>
            <a:r>
              <a:rPr lang="en-GB" sz="1200">
                <a:solidFill>
                  <a:srgbClr val="000000"/>
                </a:solidFill>
                <a:effectLst/>
                <a:latin typeface="+mj-lt"/>
                <a:ea typeface="Times New Roman" panose="02020603050405020304" pitchFamily="18" charset="0"/>
              </a:rPr>
              <a:t>You</a:t>
            </a:r>
            <a:r>
              <a:rPr lang="en-GB" sz="1200">
                <a:effectLst/>
                <a:latin typeface="+mj-lt"/>
                <a:ea typeface="Times New Roman" panose="02020603050405020304" pitchFamily="18" charset="0"/>
              </a:rPr>
              <a:t> will be required to provide management oversight for all cases transferring in and out, in line with the Touch Point Model. For cases transferring in you will need to allocate the </a:t>
            </a:r>
            <a:r>
              <a:rPr lang="en-GB" sz="1200" err="1">
                <a:effectLst/>
                <a:latin typeface="+mj-lt"/>
                <a:ea typeface="Times New Roman" panose="02020603050405020304" pitchFamily="18" charset="0"/>
              </a:rPr>
              <a:t>PoP</a:t>
            </a:r>
            <a:r>
              <a:rPr lang="en-GB" sz="1200">
                <a:effectLst/>
                <a:latin typeface="+mj-lt"/>
                <a:ea typeface="Times New Roman" panose="02020603050405020304" pitchFamily="18" charset="0"/>
              </a:rPr>
              <a:t> and NSI to a PP for review and address assessment.</a:t>
            </a:r>
            <a:r>
              <a:rPr lang="en-GB" sz="1200">
                <a:latin typeface="+mj-lt"/>
                <a:ea typeface="Times New Roman" panose="02020603050405020304" pitchFamily="18" charset="0"/>
              </a:rPr>
              <a:t> </a:t>
            </a:r>
          </a:p>
          <a:p>
            <a:pPr fontAlgn="base"/>
            <a:endParaRPr lang="en-GB" sz="1200">
              <a:latin typeface="+mj-lt"/>
              <a:ea typeface="Times New Roman" panose="02020603050405020304" pitchFamily="18" charset="0"/>
            </a:endParaRPr>
          </a:p>
          <a:p>
            <a:pPr fontAlgn="base"/>
            <a:r>
              <a:rPr lang="en-GB" sz="1200">
                <a:effectLst/>
                <a:latin typeface="+mj-lt"/>
                <a:ea typeface="Times New Roman" panose="02020603050405020304" pitchFamily="18" charset="0"/>
              </a:rPr>
              <a:t>The address assessment must be completed within the first 10 days of receiving the NSI.</a:t>
            </a:r>
            <a:r>
              <a:rPr lang="en-GB" sz="1200">
                <a:solidFill>
                  <a:srgbClr val="000000"/>
                </a:solidFill>
                <a:effectLst/>
                <a:latin typeface="+mj-lt"/>
                <a:ea typeface="Times New Roman" panose="02020603050405020304" pitchFamily="18" charset="0"/>
              </a:rPr>
              <a:t> </a:t>
            </a:r>
            <a:endParaRPr lang="en-GB" sz="1200">
              <a:effectLst/>
              <a:latin typeface="+mj-lt"/>
              <a:ea typeface="Times New Roman" panose="02020603050405020304" pitchFamily="18" charset="0"/>
            </a:endParaRPr>
          </a:p>
          <a:p>
            <a:pPr fontAlgn="base"/>
            <a:endParaRPr lang="en-GB" sz="1200">
              <a:solidFill>
                <a:srgbClr val="000000"/>
              </a:solidFill>
              <a:effectLst/>
              <a:latin typeface="+mj-lt"/>
              <a:ea typeface="Times New Roman" panose="02020603050405020304" pitchFamily="18" charset="0"/>
            </a:endParaRPr>
          </a:p>
          <a:p>
            <a:pPr fontAlgn="base"/>
            <a:r>
              <a:rPr lang="en-GB" sz="1200">
                <a:solidFill>
                  <a:srgbClr val="000000"/>
                </a:solidFill>
                <a:effectLst/>
                <a:latin typeface="+mj-lt"/>
                <a:ea typeface="Times New Roman" panose="02020603050405020304" pitchFamily="18" charset="0"/>
              </a:rPr>
              <a:t>The NSI includes a new, slimmed down Transfer Form and an Action List detailing the usual, required activity </a:t>
            </a:r>
            <a:r>
              <a:rPr lang="en-GB" sz="1200">
                <a:effectLst/>
                <a:latin typeface="+mj-lt"/>
                <a:ea typeface="Times New Roman" panose="02020603050405020304" pitchFamily="18" charset="0"/>
              </a:rPr>
              <a:t>your practitioner and team need to complete. </a:t>
            </a:r>
            <a:r>
              <a:rPr lang="en-GB" sz="1200">
                <a:solidFill>
                  <a:srgbClr val="000000"/>
                </a:solidFill>
                <a:effectLst/>
                <a:latin typeface="+mj-lt"/>
                <a:ea typeface="Times New Roman" panose="02020603050405020304" pitchFamily="18" charset="0"/>
              </a:rPr>
              <a:t> </a:t>
            </a:r>
            <a:endParaRPr lang="en-GB" sz="1200">
              <a:effectLst/>
              <a:latin typeface="+mj-lt"/>
              <a:ea typeface="Times New Roman" panose="02020603050405020304" pitchFamily="18" charset="0"/>
            </a:endParaRPr>
          </a:p>
          <a:p>
            <a:pPr fontAlgn="base"/>
            <a:endParaRPr lang="en-GB" sz="1200">
              <a:solidFill>
                <a:srgbClr val="000000"/>
              </a:solidFill>
              <a:effectLst/>
              <a:latin typeface="+mj-lt"/>
              <a:ea typeface="Times New Roman" panose="02020603050405020304" pitchFamily="18" charset="0"/>
            </a:endParaRPr>
          </a:p>
          <a:p>
            <a:pPr fontAlgn="base"/>
            <a:r>
              <a:rPr lang="en-GB" sz="1200">
                <a:solidFill>
                  <a:srgbClr val="000000"/>
                </a:solidFill>
                <a:effectLst/>
                <a:latin typeface="+mj-lt"/>
                <a:ea typeface="Times New Roman" panose="02020603050405020304" pitchFamily="18" charset="0"/>
              </a:rPr>
              <a:t>You </a:t>
            </a:r>
            <a:r>
              <a:rPr lang="en-GB" sz="1200">
                <a:effectLst/>
                <a:latin typeface="+mj-lt"/>
                <a:ea typeface="Times New Roman" panose="02020603050405020304" pitchFamily="18" charset="0"/>
              </a:rPr>
              <a:t>will be the escalation point should your practitioner have any concerns over the transfer.</a:t>
            </a:r>
            <a:r>
              <a:rPr lang="en-GB" sz="1200">
                <a:solidFill>
                  <a:srgbClr val="000000"/>
                </a:solidFill>
                <a:effectLst/>
                <a:latin typeface="+mj-lt"/>
                <a:ea typeface="Times New Roman" panose="02020603050405020304" pitchFamily="18" charset="0"/>
              </a:rPr>
              <a:t> </a:t>
            </a:r>
            <a:endParaRPr lang="en-GB" sz="1200">
              <a:effectLst/>
              <a:latin typeface="+mj-lt"/>
              <a:ea typeface="Times New Roman" panose="02020603050405020304" pitchFamily="18" charset="0"/>
            </a:endParaRPr>
          </a:p>
          <a:p>
            <a:pPr fontAlgn="base"/>
            <a:endParaRPr lang="en-GB" sz="1200">
              <a:effectLst/>
              <a:latin typeface="+mj-lt"/>
              <a:ea typeface="Times New Roman" panose="02020603050405020304" pitchFamily="18" charset="0"/>
            </a:endParaRPr>
          </a:p>
          <a:p>
            <a:pPr fontAlgn="base"/>
            <a:r>
              <a:rPr lang="en-GB" b="1">
                <a:effectLst/>
                <a:latin typeface="+mj-lt"/>
                <a:ea typeface="Times New Roman" panose="02020603050405020304" pitchFamily="18" charset="0"/>
              </a:rPr>
              <a:t>Case Administrators</a:t>
            </a:r>
            <a:r>
              <a:rPr lang="en-GB">
                <a:effectLst/>
                <a:latin typeface="+mj-lt"/>
                <a:ea typeface="Times New Roman" panose="02020603050405020304" pitchFamily="18" charset="0"/>
              </a:rPr>
              <a:t> </a:t>
            </a:r>
            <a:r>
              <a:rPr lang="en-GB">
                <a:latin typeface="+mj-lt"/>
                <a:ea typeface="Times New Roman" panose="02020603050405020304" pitchFamily="18" charset="0"/>
              </a:rPr>
              <a:t> </a:t>
            </a:r>
            <a:endParaRPr lang="en-GB">
              <a:effectLst/>
              <a:latin typeface="+mj-lt"/>
              <a:ea typeface="Times New Roman" panose="02020603050405020304" pitchFamily="18" charset="0"/>
            </a:endParaRPr>
          </a:p>
          <a:p>
            <a:pPr fontAlgn="base"/>
            <a:endParaRPr lang="en-GB" sz="1200">
              <a:highlight>
                <a:srgbClr val="FFFF00"/>
              </a:highlight>
              <a:latin typeface="+mj-lt"/>
              <a:ea typeface="Times New Roman" panose="02020603050405020304" pitchFamily="18" charset="0"/>
            </a:endParaRPr>
          </a:p>
          <a:p>
            <a:pPr fontAlgn="base"/>
            <a:r>
              <a:rPr lang="en-GB" sz="1200">
                <a:effectLst/>
                <a:highlight>
                  <a:srgbClr val="FFFFFF"/>
                </a:highlight>
                <a:latin typeface="+mj-lt"/>
                <a:ea typeface="Times New Roman" panose="02020603050405020304" pitchFamily="18" charset="0"/>
              </a:rPr>
              <a:t>[Region</a:t>
            </a:r>
            <a:r>
              <a:rPr lang="en-GB" sz="1200">
                <a:highlight>
                  <a:srgbClr val="FFFFFF"/>
                </a:highlight>
                <a:latin typeface="+mj-lt"/>
                <a:ea typeface="Times New Roman" panose="02020603050405020304" pitchFamily="18" charset="0"/>
              </a:rPr>
              <a:t> process may vary.</a:t>
            </a:r>
            <a:r>
              <a:rPr lang="en-GB" sz="1200">
                <a:effectLst/>
                <a:highlight>
                  <a:srgbClr val="FFFFFF"/>
                </a:highlight>
                <a:latin typeface="+mj-lt"/>
                <a:ea typeface="Times New Roman" panose="02020603050405020304" pitchFamily="18" charset="0"/>
              </a:rPr>
              <a:t> </a:t>
            </a:r>
            <a:r>
              <a:rPr lang="en-GB" sz="1200">
                <a:highlight>
                  <a:srgbClr val="FFFFFF"/>
                </a:highlight>
                <a:latin typeface="+mj-lt"/>
                <a:ea typeface="Times New Roman" panose="02020603050405020304" pitchFamily="18" charset="0"/>
              </a:rPr>
              <a:t>Add</a:t>
            </a:r>
            <a:r>
              <a:rPr lang="en-GB" sz="1200">
                <a:effectLst/>
                <a:highlight>
                  <a:srgbClr val="FFFFFF"/>
                </a:highlight>
                <a:latin typeface="+mj-lt"/>
                <a:ea typeface="Times New Roman" panose="02020603050405020304" pitchFamily="18" charset="0"/>
              </a:rPr>
              <a:t> process here]</a:t>
            </a:r>
          </a:p>
        </p:txBody>
      </p:sp>
      <p:sp>
        <p:nvSpPr>
          <p:cNvPr id="4" name="Title 3">
            <a:extLst>
              <a:ext uri="{FF2B5EF4-FFF2-40B4-BE49-F238E27FC236}">
                <a16:creationId xmlns:a16="http://schemas.microsoft.com/office/drawing/2014/main" id="{EC8F2910-DC8D-4B84-8FE3-9E4DEFF912F4}"/>
              </a:ext>
            </a:extLst>
          </p:cNvPr>
          <p:cNvSpPr>
            <a:spLocks noGrp="1"/>
          </p:cNvSpPr>
          <p:nvPr>
            <p:ph type="title"/>
          </p:nvPr>
        </p:nvSpPr>
        <p:spPr>
          <a:xfrm>
            <a:off x="139696" y="0"/>
            <a:ext cx="8520600" cy="572700"/>
          </a:xfrm>
        </p:spPr>
        <p:txBody>
          <a:bodyPr/>
          <a:lstStyle/>
          <a:p>
            <a:r>
              <a:rPr lang="en-GB" sz="2000" b="1" i="0">
                <a:solidFill>
                  <a:srgbClr val="289D95"/>
                </a:solidFill>
                <a:effectLst/>
                <a:ea typeface="Calibri" panose="020F0502020204030204" pitchFamily="34" charset="0"/>
                <a:cs typeface="Times New Roman"/>
              </a:rPr>
              <a:t>New </a:t>
            </a:r>
            <a:r>
              <a:rPr lang="en-GB" sz="2000" b="1">
                <a:solidFill>
                  <a:srgbClr val="289D95"/>
                </a:solidFill>
                <a:ea typeface="Calibri" panose="020F0502020204030204" pitchFamily="34" charset="0"/>
                <a:cs typeface="Times New Roman"/>
              </a:rPr>
              <a:t>digital solution</a:t>
            </a:r>
            <a:r>
              <a:rPr lang="en-GB" sz="2000" b="1" i="0">
                <a:solidFill>
                  <a:srgbClr val="289D95"/>
                </a:solidFill>
                <a:effectLst/>
                <a:ea typeface="Calibri" panose="020F0502020204030204" pitchFamily="34" charset="0"/>
                <a:cs typeface="Times New Roman"/>
              </a:rPr>
              <a:t> to case transfer 6 of 6</a:t>
            </a:r>
            <a:r>
              <a:rPr lang="en-GB" sz="2000" b="1">
                <a:solidFill>
                  <a:srgbClr val="289D95"/>
                </a:solidFill>
                <a:ea typeface="Calibri" panose="020F0502020204030204" pitchFamily="34" charset="0"/>
                <a:cs typeface="Times New Roman"/>
              </a:rPr>
              <a:t> </a:t>
            </a:r>
            <a:endParaRPr lang="en-GB">
              <a:effectLst/>
            </a:endParaRPr>
          </a:p>
          <a:p>
            <a:endParaRPr lang="en-GB"/>
          </a:p>
        </p:txBody>
      </p:sp>
    </p:spTree>
    <p:extLst>
      <p:ext uri="{BB962C8B-B14F-4D97-AF65-F5344CB8AC3E}">
        <p14:creationId xmlns:p14="http://schemas.microsoft.com/office/powerpoint/2010/main" val="110255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3AD2C8-0699-454E-A13E-21C906C8E8F0}"/>
              </a:ext>
            </a:extLst>
          </p:cNvPr>
          <p:cNvSpPr>
            <a:spLocks noGrp="1"/>
          </p:cNvSpPr>
          <p:nvPr>
            <p:ph type="title"/>
          </p:nvPr>
        </p:nvSpPr>
        <p:spPr>
          <a:xfrm>
            <a:off x="80221" y="75614"/>
            <a:ext cx="8480063" cy="497086"/>
          </a:xfrm>
        </p:spPr>
        <p:txBody>
          <a:bodyPr/>
          <a:lstStyle/>
          <a:p>
            <a:pPr rtl="0" eaLnBrk="1" fontAlgn="auto" latinLnBrk="0" hangingPunct="1"/>
            <a:r>
              <a:rPr lang="en-GB" sz="2000" b="1" i="0" kern="1200" spc="0" baseline="0">
                <a:ln>
                  <a:noFill/>
                </a:ln>
                <a:solidFill>
                  <a:srgbClr val="289D95"/>
                </a:solidFill>
                <a:effectLst/>
                <a:latin typeface="Arial" panose="020B0604020202020204" pitchFamily="34" charset="0"/>
                <a:ea typeface="Arial" panose="020B0604020202020204" pitchFamily="34" charset="0"/>
                <a:cs typeface="Arial" panose="020B0604020202020204" pitchFamily="34" charset="0"/>
              </a:rPr>
              <a:t>Recruiting Probation Services Officers &amp; Case Administrators</a:t>
            </a:r>
            <a:endParaRPr lang="en-GB" b="1">
              <a:effectLst/>
            </a:endParaRPr>
          </a:p>
          <a:p>
            <a:endParaRPr lang="en-GB"/>
          </a:p>
        </p:txBody>
      </p:sp>
      <p:sp>
        <p:nvSpPr>
          <p:cNvPr id="11" name="Content Placeholder 2">
            <a:extLst>
              <a:ext uri="{FF2B5EF4-FFF2-40B4-BE49-F238E27FC236}">
                <a16:creationId xmlns:a16="http://schemas.microsoft.com/office/drawing/2014/main" id="{228289B8-DDE3-4396-8441-D028D3CD806A}"/>
              </a:ext>
            </a:extLst>
          </p:cNvPr>
          <p:cNvSpPr>
            <a:spLocks noGrp="1"/>
          </p:cNvSpPr>
          <p:nvPr>
            <p:ph idx="1"/>
          </p:nvPr>
        </p:nvSpPr>
        <p:spPr>
          <a:xfrm>
            <a:off x="80221" y="538529"/>
            <a:ext cx="6320579" cy="3873320"/>
          </a:xfrm>
        </p:spPr>
        <p:txBody>
          <a:bodyPr>
            <a:noAutofit/>
          </a:bodyPr>
          <a:lstStyle/>
          <a:p>
            <a:pPr marL="0" indent="0">
              <a:lnSpc>
                <a:spcPct val="100000"/>
              </a:lnSpc>
            </a:pPr>
            <a:r>
              <a:rPr lang="en-GB" sz="1200">
                <a:solidFill>
                  <a:schemeClr val="tx1"/>
                </a:solidFill>
                <a:latin typeface="+mn-lt"/>
              </a:rPr>
              <a:t>We’re recruiting Probation Services Officers (PSO) and Case Administrators (CA).  Both campaigns are now live and will be open until Monday 26 September for all regions apart from North West which closes on Monday 19 September.</a:t>
            </a:r>
          </a:p>
          <a:p>
            <a:pPr marL="0" indent="0">
              <a:lnSpc>
                <a:spcPct val="100000"/>
              </a:lnSpc>
            </a:pPr>
            <a:endParaRPr lang="en-GB" sz="1200">
              <a:solidFill>
                <a:schemeClr val="tx1"/>
              </a:solidFill>
              <a:latin typeface="+mn-lt"/>
            </a:endParaRPr>
          </a:p>
          <a:p>
            <a:pPr marL="0" indent="0">
              <a:lnSpc>
                <a:spcPct val="100000"/>
              </a:lnSpc>
            </a:pPr>
            <a:r>
              <a:rPr lang="en-GB" sz="1200">
                <a:solidFill>
                  <a:schemeClr val="tx1"/>
                </a:solidFill>
                <a:latin typeface="+mn-lt"/>
              </a:rPr>
              <a:t>Positions are available in the following regions:  </a:t>
            </a:r>
          </a:p>
          <a:p>
            <a:pPr marL="0" indent="0">
              <a:lnSpc>
                <a:spcPct val="100000"/>
              </a:lnSpc>
            </a:pPr>
            <a:endParaRPr lang="en-GB" sz="1200" b="1">
              <a:solidFill>
                <a:schemeClr val="tx1"/>
              </a:solidFill>
              <a:latin typeface="+mn-lt"/>
            </a:endParaRPr>
          </a:p>
          <a:p>
            <a:pPr marL="285750" indent="-285750">
              <a:lnSpc>
                <a:spcPct val="100000"/>
              </a:lnSpc>
              <a:buFont typeface="Arial" panose="020B0604020202020204" pitchFamily="34" charset="0"/>
              <a:buChar char="•"/>
            </a:pPr>
            <a:r>
              <a:rPr lang="en-GB" sz="1200">
                <a:solidFill>
                  <a:schemeClr val="tx1"/>
                </a:solidFill>
                <a:latin typeface="+mn-lt"/>
                <a:ea typeface="Calibri" panose="020F0502020204030204" pitchFamily="34" charset="0"/>
              </a:rPr>
              <a:t>Kent Surrey and Sussex</a:t>
            </a:r>
          </a:p>
          <a:p>
            <a:pPr marL="285750" indent="-285750">
              <a:lnSpc>
                <a:spcPct val="100000"/>
              </a:lnSpc>
              <a:buFont typeface="Arial" panose="020B0604020202020204" pitchFamily="34" charset="0"/>
              <a:buChar char="•"/>
            </a:pPr>
            <a:r>
              <a:rPr lang="en-GB" sz="1200">
                <a:solidFill>
                  <a:schemeClr val="tx1"/>
                </a:solidFill>
                <a:latin typeface="+mn-lt"/>
                <a:ea typeface="Calibri" panose="020F0502020204030204" pitchFamily="34" charset="0"/>
              </a:rPr>
              <a:t>East of England</a:t>
            </a:r>
          </a:p>
          <a:p>
            <a:pPr marL="285750" indent="-285750">
              <a:lnSpc>
                <a:spcPct val="100000"/>
              </a:lnSpc>
              <a:buFont typeface="Arial" panose="020B0604020202020204" pitchFamily="34" charset="0"/>
              <a:buChar char="•"/>
            </a:pPr>
            <a:r>
              <a:rPr lang="en-GB" sz="1200">
                <a:solidFill>
                  <a:schemeClr val="tx1"/>
                </a:solidFill>
                <a:latin typeface="+mn-lt"/>
                <a:ea typeface="Calibri" panose="020F0502020204030204" pitchFamily="34" charset="0"/>
              </a:rPr>
              <a:t>South Central</a:t>
            </a:r>
          </a:p>
          <a:p>
            <a:pPr marL="285750" indent="-285750">
              <a:lnSpc>
                <a:spcPct val="100000"/>
              </a:lnSpc>
              <a:buFont typeface="Arial" panose="020B0604020202020204" pitchFamily="34" charset="0"/>
              <a:buChar char="•"/>
            </a:pPr>
            <a:r>
              <a:rPr lang="en-GB" sz="1200">
                <a:solidFill>
                  <a:schemeClr val="tx1"/>
                </a:solidFill>
                <a:latin typeface="+mn-lt"/>
                <a:ea typeface="Calibri" panose="020F0502020204030204" pitchFamily="34" charset="0"/>
              </a:rPr>
              <a:t>North West</a:t>
            </a:r>
          </a:p>
          <a:p>
            <a:pPr marL="285750" indent="-285750">
              <a:lnSpc>
                <a:spcPct val="100000"/>
              </a:lnSpc>
              <a:buFont typeface="Arial" panose="020B0604020202020204" pitchFamily="34" charset="0"/>
              <a:buChar char="•"/>
            </a:pPr>
            <a:r>
              <a:rPr lang="en-GB" sz="1200">
                <a:solidFill>
                  <a:schemeClr val="tx1"/>
                </a:solidFill>
                <a:latin typeface="+mn-lt"/>
                <a:ea typeface="Calibri" panose="020F0502020204030204" pitchFamily="34" charset="0"/>
              </a:rPr>
              <a:t>Greater Manchester</a:t>
            </a:r>
          </a:p>
          <a:p>
            <a:pPr marL="285750" indent="-285750">
              <a:lnSpc>
                <a:spcPct val="100000"/>
              </a:lnSpc>
              <a:buFont typeface="Arial" panose="020B0604020202020204" pitchFamily="34" charset="0"/>
              <a:buChar char="•"/>
            </a:pPr>
            <a:endParaRPr lang="en-GB" sz="1200">
              <a:solidFill>
                <a:schemeClr val="tx1"/>
              </a:solidFill>
              <a:latin typeface="+mn-lt"/>
              <a:ea typeface="Calibri" panose="020F0502020204030204" pitchFamily="34" charset="0"/>
            </a:endParaRPr>
          </a:p>
          <a:p>
            <a:pPr marL="0" indent="0">
              <a:lnSpc>
                <a:spcPct val="100000"/>
              </a:lnSpc>
            </a:pPr>
            <a:r>
              <a:rPr lang="en-GB" sz="1200">
                <a:solidFill>
                  <a:schemeClr val="tx1"/>
                </a:solidFill>
                <a:latin typeface="+mn-lt"/>
              </a:rPr>
              <a:t>We also welcome applications from friends and family looking for a career in probation.</a:t>
            </a:r>
          </a:p>
          <a:p>
            <a:pPr marL="0" indent="0">
              <a:lnSpc>
                <a:spcPct val="100000"/>
              </a:lnSpc>
            </a:pPr>
            <a:endParaRPr lang="en-GB" sz="1200">
              <a:solidFill>
                <a:schemeClr val="tx1"/>
              </a:solidFill>
              <a:latin typeface="+mn-lt"/>
            </a:endParaRPr>
          </a:p>
          <a:p>
            <a:pPr marL="0" indent="0">
              <a:lnSpc>
                <a:spcPct val="100000"/>
              </a:lnSpc>
            </a:pPr>
            <a:r>
              <a:rPr lang="en-GB" sz="1200">
                <a:solidFill>
                  <a:schemeClr val="tx1"/>
                </a:solidFill>
                <a:latin typeface="+mn-lt"/>
              </a:rPr>
              <a:t>Both roles are integral to the work of the Probation Service in supporting people of probation and protecting the public from the effects of crime.</a:t>
            </a:r>
          </a:p>
          <a:p>
            <a:pPr marL="0" indent="0">
              <a:lnSpc>
                <a:spcPct val="100000"/>
              </a:lnSpc>
            </a:pPr>
            <a:endParaRPr lang="en-GB" sz="1200">
              <a:solidFill>
                <a:schemeClr val="tx1"/>
              </a:solidFill>
              <a:latin typeface="+mn-lt"/>
            </a:endParaRPr>
          </a:p>
          <a:p>
            <a:pPr marL="0" indent="0">
              <a:lnSpc>
                <a:spcPct val="100000"/>
              </a:lnSpc>
            </a:pPr>
            <a:r>
              <a:rPr lang="en-GB" sz="1200">
                <a:solidFill>
                  <a:schemeClr val="tx1"/>
                </a:solidFill>
                <a:latin typeface="+mn-lt"/>
              </a:rPr>
              <a:t>The links to the individual job adverts can be found on the next slide.</a:t>
            </a:r>
          </a:p>
          <a:p>
            <a:pPr>
              <a:lnSpc>
                <a:spcPct val="100000"/>
              </a:lnSpc>
            </a:pPr>
            <a:endParaRPr lang="en-GB" sz="1500" b="1">
              <a:solidFill>
                <a:schemeClr val="tx1"/>
              </a:solidFill>
            </a:endParaRPr>
          </a:p>
          <a:p>
            <a:pPr>
              <a:lnSpc>
                <a:spcPct val="100000"/>
              </a:lnSpc>
            </a:pPr>
            <a:endParaRPr lang="en-GB" sz="1500" b="1">
              <a:solidFill>
                <a:schemeClr val="tx1"/>
              </a:solidFill>
            </a:endParaRPr>
          </a:p>
        </p:txBody>
      </p:sp>
      <p:pic>
        <p:nvPicPr>
          <p:cNvPr id="3" name="Picture 2" descr="A probation officer sits with a person on probation">
            <a:extLst>
              <a:ext uri="{FF2B5EF4-FFF2-40B4-BE49-F238E27FC236}">
                <a16:creationId xmlns:a16="http://schemas.microsoft.com/office/drawing/2014/main" id="{5DF8046F-6A40-4ABB-B9A9-2DF67611DCA8}"/>
              </a:ext>
            </a:extLst>
          </p:cNvPr>
          <p:cNvPicPr>
            <a:picLocks noChangeAspect="1"/>
          </p:cNvPicPr>
          <p:nvPr/>
        </p:nvPicPr>
        <p:blipFill>
          <a:blip r:embed="rId3"/>
          <a:stretch>
            <a:fillRect/>
          </a:stretch>
        </p:blipFill>
        <p:spPr>
          <a:xfrm>
            <a:off x="6707811" y="572700"/>
            <a:ext cx="2355963" cy="2507962"/>
          </a:xfrm>
          <a:prstGeom prst="rect">
            <a:avLst/>
          </a:prstGeom>
          <a:effectLst/>
        </p:spPr>
      </p:pic>
      <p:cxnSp>
        <p:nvCxnSpPr>
          <p:cNvPr id="15" name="Google Shape;103;p18">
            <a:extLst>
              <a:ext uri="{FF2B5EF4-FFF2-40B4-BE49-F238E27FC236}">
                <a16:creationId xmlns:a16="http://schemas.microsoft.com/office/drawing/2014/main" id="{ED0A7F52-AA8C-40D0-AB62-80668EFDC493}"/>
              </a:ext>
              <a:ext uri="{C183D7F6-B498-43B3-948B-1728B52AA6E4}">
                <adec:decorative xmlns:adec="http://schemas.microsoft.com/office/drawing/2017/decorative" val="1"/>
              </a:ext>
            </a:extLst>
          </p:cNvPr>
          <p:cNvCxnSpPr>
            <a:cxnSpLocks/>
          </p:cNvCxnSpPr>
          <p:nvPr/>
        </p:nvCxnSpPr>
        <p:spPr>
          <a:xfrm>
            <a:off x="6581775" y="572700"/>
            <a:ext cx="0" cy="4008975"/>
          </a:xfrm>
          <a:prstGeom prst="straightConnector1">
            <a:avLst/>
          </a:prstGeom>
          <a:noFill/>
          <a:ln w="9525" cap="flat" cmpd="sng">
            <a:solidFill>
              <a:srgbClr val="289D95"/>
            </a:solidFill>
            <a:prstDash val="solid"/>
            <a:round/>
            <a:headEnd type="none" w="med" len="med"/>
            <a:tailEnd type="none" w="med" len="med"/>
          </a:ln>
        </p:spPr>
      </p:cxnSp>
      <p:sp>
        <p:nvSpPr>
          <p:cNvPr id="16" name="Google Shape;83;p16">
            <a:extLst>
              <a:ext uri="{FF2B5EF4-FFF2-40B4-BE49-F238E27FC236}">
                <a16:creationId xmlns:a16="http://schemas.microsoft.com/office/drawing/2014/main" id="{78B8FB7D-5734-4DB8-9E3C-D412E4E90BA8}"/>
              </a:ext>
            </a:extLst>
          </p:cNvPr>
          <p:cNvSpPr/>
          <p:nvPr/>
        </p:nvSpPr>
        <p:spPr>
          <a:xfrm>
            <a:off x="6735442" y="3195832"/>
            <a:ext cx="2300700" cy="1216018"/>
          </a:xfrm>
          <a:prstGeom prst="roundRect">
            <a:avLst>
              <a:gd name="adj" fmla="val 7477"/>
            </a:avLst>
          </a:prstGeom>
          <a:solidFill>
            <a:schemeClr val="bg1"/>
          </a:solidFill>
          <a:ln w="38100" cap="flat" cmpd="sng">
            <a:solidFill>
              <a:srgbClr val="0095D7"/>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Read more about the role and benefits at </a:t>
            </a:r>
            <a:r>
              <a:rPr kumimoji="0" lang="en-GB" sz="1200" b="0" i="0" u="none" strike="noStrike" kern="0" cap="none" spc="0" normalizeH="0" baseline="0" noProof="0">
                <a:ln>
                  <a:noFill/>
                </a:ln>
                <a:solidFill>
                  <a:srgbClr val="0070C0"/>
                </a:solidFill>
                <a:effectLst/>
                <a:uLnTx/>
                <a:uFillTx/>
                <a:latin typeface="Arial"/>
                <a:cs typeface="Arial"/>
                <a:sym typeface="Arial"/>
                <a:hlinkClick r:id="rId4">
                  <a:extLst>
                    <a:ext uri="{A12FA001-AC4F-418D-AE19-62706E023703}">
                      <ahyp:hlinkClr xmlns:ahyp="http://schemas.microsoft.com/office/drawing/2018/hyperlinkcolor" val="tx"/>
                    </a:ext>
                  </a:extLst>
                </a:hlinkClick>
              </a:rPr>
              <a:t>Probation services officer - Ministry of Justice</a:t>
            </a:r>
            <a:endParaRPr kumimoji="0" lang="en-GB" sz="1200" b="0" i="0" u="none" strike="noStrike" kern="0" cap="none" spc="0" normalizeH="0" baseline="0" noProof="0">
              <a:ln>
                <a:noFill/>
              </a:ln>
              <a:solidFill>
                <a:srgbClr val="0070C0"/>
              </a:solidFill>
              <a:effectLst/>
              <a:uLnTx/>
              <a:uFillTx/>
              <a:latin typeface="Arial"/>
              <a:cs typeface="Arial"/>
              <a:sym typeface="Arial"/>
            </a:endParaRPr>
          </a:p>
          <a:p>
            <a:pPr marL="0" lvl="0" indent="0" algn="l" rtl="0">
              <a:spcBef>
                <a:spcPts val="1200"/>
              </a:spcBef>
              <a:spcAft>
                <a:spcPts val="0"/>
              </a:spcAft>
              <a:buNone/>
            </a:pPr>
            <a:endParaRPr sz="1200">
              <a:solidFill>
                <a:schemeClr val="tx1"/>
              </a:solidFill>
            </a:endParaRPr>
          </a:p>
        </p:txBody>
      </p:sp>
    </p:spTree>
    <p:extLst>
      <p:ext uri="{BB962C8B-B14F-4D97-AF65-F5344CB8AC3E}">
        <p14:creationId xmlns:p14="http://schemas.microsoft.com/office/powerpoint/2010/main" val="328664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E10937-DD8F-4D75-B027-999EC42B7525}"/>
              </a:ext>
            </a:extLst>
          </p:cNvPr>
          <p:cNvSpPr>
            <a:spLocks noGrp="1"/>
          </p:cNvSpPr>
          <p:nvPr>
            <p:ph type="title"/>
          </p:nvPr>
        </p:nvSpPr>
        <p:spPr>
          <a:xfrm>
            <a:off x="80220" y="64739"/>
            <a:ext cx="8480063" cy="994172"/>
          </a:xfrm>
        </p:spPr>
        <p:txBody>
          <a:bodyPr/>
          <a:lstStyle/>
          <a:p>
            <a:pPr rtl="0" eaLnBrk="1" fontAlgn="auto" latinLnBrk="0" hangingPunct="1"/>
            <a:r>
              <a:rPr lang="en-GB" sz="2000" b="1" i="0" kern="1200" spc="0" baseline="0">
                <a:ln>
                  <a:noFill/>
                </a:ln>
                <a:solidFill>
                  <a:srgbClr val="289D95"/>
                </a:solidFill>
                <a:effectLst/>
                <a:latin typeface="Arial" panose="020B0604020202020204" pitchFamily="34" charset="0"/>
                <a:ea typeface="Arial" panose="020B0604020202020204" pitchFamily="34" charset="0"/>
                <a:cs typeface="Arial" panose="020B0604020202020204" pitchFamily="34" charset="0"/>
              </a:rPr>
              <a:t>Recruiting Probation Services Officers &amp; Case Administrators (cont’d)</a:t>
            </a:r>
            <a:endParaRPr lang="en-GB" sz="2000" b="1">
              <a:effectLst/>
            </a:endParaRPr>
          </a:p>
          <a:p>
            <a:endParaRPr lang="en-GB"/>
          </a:p>
        </p:txBody>
      </p:sp>
      <p:sp>
        <p:nvSpPr>
          <p:cNvPr id="9" name="TextBox 8">
            <a:extLst>
              <a:ext uri="{FF2B5EF4-FFF2-40B4-BE49-F238E27FC236}">
                <a16:creationId xmlns:a16="http://schemas.microsoft.com/office/drawing/2014/main" id="{518EDCE9-CF7C-44D4-B3E7-F88425890465}"/>
              </a:ext>
            </a:extLst>
          </p:cNvPr>
          <p:cNvSpPr txBox="1"/>
          <p:nvPr/>
        </p:nvSpPr>
        <p:spPr>
          <a:xfrm>
            <a:off x="80220" y="832812"/>
            <a:ext cx="6375518" cy="3908762"/>
          </a:xfrm>
          <a:prstGeom prst="rect">
            <a:avLst/>
          </a:prstGeom>
          <a:noFill/>
        </p:spPr>
        <p:txBody>
          <a:bodyPr wrap="square">
            <a:spAutoFit/>
          </a:bodyPr>
          <a:lstStyle/>
          <a:p>
            <a:pPr algn="l"/>
            <a:r>
              <a:rPr lang="en-GB" b="1" dirty="0">
                <a:solidFill>
                  <a:srgbClr val="242424"/>
                </a:solidFill>
                <a:effectLst/>
                <a:latin typeface="+mn-lt"/>
              </a:rPr>
              <a:t>Job </a:t>
            </a:r>
            <a:r>
              <a:rPr lang="en-GB" b="1" dirty="0">
                <a:solidFill>
                  <a:srgbClr val="242424"/>
                </a:solidFill>
                <a:latin typeface="+mn-lt"/>
              </a:rPr>
              <a:t>a</a:t>
            </a:r>
            <a:r>
              <a:rPr lang="en-GB" b="1" dirty="0">
                <a:solidFill>
                  <a:srgbClr val="242424"/>
                </a:solidFill>
                <a:effectLst/>
                <a:latin typeface="+mn-lt"/>
              </a:rPr>
              <a:t>dverts - Probation Services Officers</a:t>
            </a:r>
          </a:p>
          <a:p>
            <a:pPr algn="l"/>
            <a:endParaRPr lang="en-GB" sz="800" dirty="0">
              <a:solidFill>
                <a:srgbClr val="242424"/>
              </a:solidFill>
              <a:effectLst/>
              <a:latin typeface="+mn-lt"/>
            </a:endParaRPr>
          </a:p>
          <a:p>
            <a:pPr algn="l"/>
            <a:r>
              <a:rPr lang="en-GB" sz="1200" u="none" strike="noStrike" dirty="0">
                <a:solidFill>
                  <a:srgbClr val="4F52B2"/>
                </a:solidFill>
                <a:effectLst/>
                <a:latin typeface="+mn-lt"/>
                <a:hlinkClick r:id="rId3" tooltip="https://jobs.justice.gov.uk/job/probation-services-officer-greater-manchester-probation-region-63665/"/>
              </a:rPr>
              <a:t>Probation Services Officer - Greater Manchester Probation Region - 63665 - Ministry of Justice</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4" tooltip="https://jobs.justice.gov.uk/job/probation-services-officer-kent-surrey-and-sussex-probation-region-63723/"/>
              </a:rPr>
              <a:t>Probation Services Officer - Kent, Surrey and Sussex Probation Region - 63723 - Ministry of Justice</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5" tooltip="https://jobs.justice.gov.uk/job/probation-services-officer-northwest-probation-region-63722/"/>
              </a:rPr>
              <a:t>Probation Services Officer - Northwest Probation Region - 63722 - Ministry of Justice</a:t>
            </a:r>
            <a:r>
              <a:rPr lang="en-GB" sz="1200" u="sng" dirty="0">
                <a:solidFill>
                  <a:srgbClr val="242424"/>
                </a:solidFill>
                <a:effectLst/>
                <a:latin typeface="+mn-lt"/>
              </a:rPr>
              <a:t> (exception: closes 19 September)</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6" tooltip="https://jobs.justice.gov.uk/job/probation-services-officer-south-central-probation-region-63724/"/>
              </a:rPr>
              <a:t>Probation Services Officer - South Central Probation Region - 63724 - Ministry of Justice</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7" tooltip="https://jobs.justice.gov.uk/job/probation-services-officer-east-of-england-probation-region-63720/"/>
              </a:rPr>
              <a:t>Probation Services Officer - East of England Probation Region - 63720 - Ministry of Justice</a:t>
            </a:r>
            <a:endParaRPr lang="en-GB" sz="1200" dirty="0">
              <a:solidFill>
                <a:srgbClr val="242424"/>
              </a:solidFill>
              <a:effectLst/>
              <a:latin typeface="+mn-lt"/>
            </a:endParaRPr>
          </a:p>
          <a:p>
            <a:pPr algn="l"/>
            <a:br>
              <a:rPr lang="en-GB" sz="1200" dirty="0">
                <a:solidFill>
                  <a:srgbClr val="242424"/>
                </a:solidFill>
                <a:effectLst/>
                <a:latin typeface="+mn-lt"/>
              </a:rPr>
            </a:br>
            <a:endParaRPr lang="en-GB" sz="1200" dirty="0">
              <a:solidFill>
                <a:srgbClr val="242424"/>
              </a:solidFill>
              <a:effectLst/>
              <a:latin typeface="+mn-lt"/>
            </a:endParaRPr>
          </a:p>
          <a:p>
            <a:pPr algn="l"/>
            <a:r>
              <a:rPr lang="en-GB" b="1" dirty="0">
                <a:solidFill>
                  <a:srgbClr val="242424"/>
                </a:solidFill>
                <a:effectLst/>
                <a:latin typeface="+mn-lt"/>
              </a:rPr>
              <a:t>Case Administrators </a:t>
            </a:r>
          </a:p>
          <a:p>
            <a:pPr algn="l"/>
            <a:endParaRPr lang="en-GB" sz="800" dirty="0">
              <a:solidFill>
                <a:srgbClr val="242424"/>
              </a:solidFill>
              <a:effectLst/>
              <a:latin typeface="+mn-lt"/>
            </a:endParaRPr>
          </a:p>
          <a:p>
            <a:pPr algn="l"/>
            <a:r>
              <a:rPr lang="en-GB" sz="1200" u="none" strike="noStrike" dirty="0">
                <a:solidFill>
                  <a:srgbClr val="4F52B2"/>
                </a:solidFill>
                <a:effectLst/>
                <a:latin typeface="+mn-lt"/>
                <a:hlinkClick r:id="rId8" tooltip="https://jobs.justice.gov.uk/job/case-administrator-greater-manchester-probation-region-63671/"/>
              </a:rPr>
              <a:t>Case Administrator - Greater Manchester Probation Region - 63671 - Ministry of Justice</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9" tooltip="https://jobs.justice.gov.uk/job/case-administrator-kent-surrey-and-sussex-probation-region-63714/"/>
              </a:rPr>
              <a:t>Case Administrator - Kent, Surrey and Sussex Probation Region - 63714 - Ministry of Justice</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10" tooltip="https://jobs.justice.gov.uk/job/case-administrator-east-of-england-probation-region-63744/"/>
              </a:rPr>
              <a:t>Case Administrator - East of England Probation Region - 63744 - Ministry of Justice</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11" tooltip="https://jobs.justice.gov.uk/job/case-administrator-northwest-probation-region-63726/"/>
              </a:rPr>
              <a:t>Case Administrator - Northwest Probation Region - 63726 - Ministry of Justice</a:t>
            </a:r>
            <a:endParaRPr lang="en-GB" sz="1200" dirty="0">
              <a:solidFill>
                <a:srgbClr val="242424"/>
              </a:solidFill>
              <a:effectLst/>
              <a:latin typeface="+mn-lt"/>
            </a:endParaRPr>
          </a:p>
          <a:p>
            <a:pPr algn="l"/>
            <a:r>
              <a:rPr lang="en-GB" sz="1200" u="none" strike="noStrike" dirty="0">
                <a:solidFill>
                  <a:srgbClr val="4F52B2"/>
                </a:solidFill>
                <a:effectLst/>
                <a:latin typeface="+mn-lt"/>
                <a:hlinkClick r:id="rId12" tooltip="https://jobs.justice.gov.uk/job/case-administrator-south-central-probation-region-63785/"/>
              </a:rPr>
              <a:t>Case Administrator - South Central Probation Region - 63785 - Ministry of Justice</a:t>
            </a:r>
            <a:endParaRPr lang="en-GB" sz="1200" dirty="0">
              <a:solidFill>
                <a:srgbClr val="242424"/>
              </a:solidFill>
              <a:effectLst/>
              <a:latin typeface="+mn-lt"/>
            </a:endParaRPr>
          </a:p>
          <a:p>
            <a:endParaRPr lang="en-GB" sz="1200" dirty="0">
              <a:solidFill>
                <a:srgbClr val="0070C0"/>
              </a:solidFill>
              <a:effectLst/>
              <a:latin typeface="+mn-lt"/>
              <a:ea typeface="Calibri" panose="020F0502020204030204" pitchFamily="34" charset="0"/>
            </a:endParaRPr>
          </a:p>
        </p:txBody>
      </p:sp>
      <p:pic>
        <p:nvPicPr>
          <p:cNvPr id="3" name="Picture 2" descr="A probation officer sits with a person on probation">
            <a:extLst>
              <a:ext uri="{FF2B5EF4-FFF2-40B4-BE49-F238E27FC236}">
                <a16:creationId xmlns:a16="http://schemas.microsoft.com/office/drawing/2014/main" id="{5DF8046F-6A40-4ABB-B9A9-2DF67611DCA8}"/>
              </a:ext>
            </a:extLst>
          </p:cNvPr>
          <p:cNvPicPr>
            <a:picLocks noChangeAspect="1"/>
          </p:cNvPicPr>
          <p:nvPr/>
        </p:nvPicPr>
        <p:blipFill>
          <a:blip r:embed="rId13"/>
          <a:stretch>
            <a:fillRect/>
          </a:stretch>
        </p:blipFill>
        <p:spPr>
          <a:xfrm>
            <a:off x="6707811" y="572700"/>
            <a:ext cx="2355963" cy="2507962"/>
          </a:xfrm>
          <a:prstGeom prst="rect">
            <a:avLst/>
          </a:prstGeom>
          <a:effectLst/>
        </p:spPr>
      </p:pic>
      <p:cxnSp>
        <p:nvCxnSpPr>
          <p:cNvPr id="15" name="Google Shape;103;p18">
            <a:extLst>
              <a:ext uri="{FF2B5EF4-FFF2-40B4-BE49-F238E27FC236}">
                <a16:creationId xmlns:a16="http://schemas.microsoft.com/office/drawing/2014/main" id="{ED0A7F52-AA8C-40D0-AB62-80668EFDC493}"/>
              </a:ext>
              <a:ext uri="{C183D7F6-B498-43B3-948B-1728B52AA6E4}">
                <adec:decorative xmlns:adec="http://schemas.microsoft.com/office/drawing/2017/decorative" val="1"/>
              </a:ext>
            </a:extLst>
          </p:cNvPr>
          <p:cNvCxnSpPr>
            <a:cxnSpLocks/>
          </p:cNvCxnSpPr>
          <p:nvPr/>
        </p:nvCxnSpPr>
        <p:spPr>
          <a:xfrm>
            <a:off x="6581775" y="572700"/>
            <a:ext cx="0" cy="4008975"/>
          </a:xfrm>
          <a:prstGeom prst="straightConnector1">
            <a:avLst/>
          </a:prstGeom>
          <a:noFill/>
          <a:ln w="9525" cap="flat" cmpd="sng">
            <a:solidFill>
              <a:srgbClr val="289D95"/>
            </a:solidFill>
            <a:prstDash val="solid"/>
            <a:round/>
            <a:headEnd type="none" w="med" len="med"/>
            <a:tailEnd type="none" w="med" len="med"/>
          </a:ln>
        </p:spPr>
      </p:cxnSp>
      <p:sp>
        <p:nvSpPr>
          <p:cNvPr id="16" name="Google Shape;83;p16">
            <a:extLst>
              <a:ext uri="{FF2B5EF4-FFF2-40B4-BE49-F238E27FC236}">
                <a16:creationId xmlns:a16="http://schemas.microsoft.com/office/drawing/2014/main" id="{78B8FB7D-5734-4DB8-9E3C-D412E4E90BA8}"/>
              </a:ext>
            </a:extLst>
          </p:cNvPr>
          <p:cNvSpPr/>
          <p:nvPr/>
        </p:nvSpPr>
        <p:spPr>
          <a:xfrm>
            <a:off x="6735442" y="3195832"/>
            <a:ext cx="2300700" cy="1216018"/>
          </a:xfrm>
          <a:prstGeom prst="roundRect">
            <a:avLst>
              <a:gd name="adj" fmla="val 7477"/>
            </a:avLst>
          </a:prstGeom>
          <a:solidFill>
            <a:schemeClr val="bg1"/>
          </a:solidFill>
          <a:ln w="38100" cap="flat" cmpd="sng">
            <a:solidFill>
              <a:srgbClr val="0095D7"/>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cs typeface="Arial"/>
                <a:sym typeface="Arial"/>
              </a:rPr>
              <a:t>Read more about the role and benefits at </a:t>
            </a:r>
            <a:r>
              <a:rPr kumimoji="0" lang="en-GB" sz="1200" b="0" i="0" u="none" strike="noStrike" kern="0" cap="none" spc="0" normalizeH="0" baseline="0" noProof="0">
                <a:ln>
                  <a:noFill/>
                </a:ln>
                <a:solidFill>
                  <a:srgbClr val="0070C0"/>
                </a:solidFill>
                <a:effectLst/>
                <a:uLnTx/>
                <a:uFillTx/>
                <a:latin typeface="Arial"/>
                <a:cs typeface="Arial"/>
                <a:sym typeface="Arial"/>
                <a:hlinkClick r:id="rId14">
                  <a:extLst>
                    <a:ext uri="{A12FA001-AC4F-418D-AE19-62706E023703}">
                      <ahyp:hlinkClr xmlns:ahyp="http://schemas.microsoft.com/office/drawing/2018/hyperlinkcolor" val="tx"/>
                    </a:ext>
                  </a:extLst>
                </a:hlinkClick>
              </a:rPr>
              <a:t>Probation services officer - Ministry of Justice</a:t>
            </a:r>
            <a:endParaRPr kumimoji="0" lang="en-GB" sz="1200" b="0" i="0" u="none" strike="noStrike" kern="0" cap="none" spc="0" normalizeH="0" baseline="0" noProof="0">
              <a:ln>
                <a:noFill/>
              </a:ln>
              <a:solidFill>
                <a:srgbClr val="0070C0"/>
              </a:solidFill>
              <a:effectLst/>
              <a:uLnTx/>
              <a:uFillTx/>
              <a:latin typeface="Arial"/>
              <a:cs typeface="Arial"/>
              <a:sym typeface="Arial"/>
            </a:endParaRPr>
          </a:p>
          <a:p>
            <a:pPr marL="0" lvl="0" indent="0" algn="l" rtl="0">
              <a:spcBef>
                <a:spcPts val="1200"/>
              </a:spcBef>
              <a:spcAft>
                <a:spcPts val="0"/>
              </a:spcAft>
              <a:buNone/>
            </a:pPr>
            <a:endParaRPr sz="1200">
              <a:solidFill>
                <a:schemeClr val="tx1"/>
              </a:solidFill>
            </a:endParaRPr>
          </a:p>
        </p:txBody>
      </p:sp>
    </p:spTree>
    <p:extLst>
      <p:ext uri="{BB962C8B-B14F-4D97-AF65-F5344CB8AC3E}">
        <p14:creationId xmlns:p14="http://schemas.microsoft.com/office/powerpoint/2010/main" val="125505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2233200"/>
            <a:ext cx="8520600" cy="6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GB" sz="3580" b="1">
                <a:solidFill>
                  <a:srgbClr val="882CB1"/>
                </a:solidFill>
              </a:rPr>
              <a:t>Region Team Briefing</a:t>
            </a:r>
            <a:br>
              <a:rPr lang="en-GB" sz="3580" b="1">
                <a:solidFill>
                  <a:srgbClr val="882CB1"/>
                </a:solidFill>
              </a:rPr>
            </a:br>
            <a:r>
              <a:rPr lang="en-GB" sz="3580" b="1">
                <a:solidFill>
                  <a:srgbClr val="882CB1"/>
                </a:solidFill>
              </a:rPr>
              <a:t>September 2022</a:t>
            </a:r>
          </a:p>
        </p:txBody>
      </p:sp>
      <p:pic>
        <p:nvPicPr>
          <p:cNvPr id="60" name="Google Shape;60;p14" descr="The Probation Service Logo"/>
          <p:cNvPicPr preferRelativeResize="0"/>
          <p:nvPr/>
        </p:nvPicPr>
        <p:blipFill>
          <a:blip r:embed="rId3">
            <a:alphaModFix/>
          </a:blip>
          <a:stretch>
            <a:fillRect/>
          </a:stretch>
        </p:blipFill>
        <p:spPr>
          <a:xfrm>
            <a:off x="254550" y="254000"/>
            <a:ext cx="2164800" cy="858700"/>
          </a:xfrm>
          <a:prstGeom prst="rect">
            <a:avLst/>
          </a:prstGeom>
          <a:noFill/>
          <a:ln>
            <a:noFill/>
          </a:ln>
        </p:spPr>
      </p:pic>
      <p:pic>
        <p:nvPicPr>
          <p:cNvPr id="61" name="Google Shape;61;p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flipH="1">
            <a:off x="8525326" y="253996"/>
            <a:ext cx="367635" cy="534701"/>
          </a:xfrm>
          <a:prstGeom prst="rect">
            <a:avLst/>
          </a:prstGeom>
          <a:noFill/>
          <a:ln>
            <a:noFill/>
          </a:ln>
        </p:spPr>
      </p:pic>
      <p:sp>
        <p:nvSpPr>
          <p:cNvPr id="62" name="Google Shape;62;p14"/>
          <p:cNvSpPr txBox="1"/>
          <p:nvPr/>
        </p:nvSpPr>
        <p:spPr>
          <a:xfrm>
            <a:off x="6855375" y="277725"/>
            <a:ext cx="1719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[INSERT REGION]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gn="l" fontAlgn="base"/>
            <a:r>
              <a:rPr lang="en-GB" sz="2200" b="1" i="0">
                <a:solidFill>
                  <a:srgbClr val="289D95"/>
                </a:solidFill>
                <a:effectLst/>
                <a:latin typeface="+mj-lt"/>
              </a:rPr>
              <a:t>Local updates</a:t>
            </a:r>
            <a:endParaRPr sz="2200" b="1">
              <a:solidFill>
                <a:srgbClr val="289D95"/>
              </a:solidFill>
              <a:latin typeface="+mj-lt"/>
            </a:endParaRPr>
          </a:p>
        </p:txBody>
      </p:sp>
      <p:sp>
        <p:nvSpPr>
          <p:cNvPr id="129" name="Google Shape;129;p21"/>
          <p:cNvSpPr txBox="1">
            <a:spLocks noGrp="1"/>
          </p:cNvSpPr>
          <p:nvPr>
            <p:ph type="body" idx="1"/>
          </p:nvPr>
        </p:nvSpPr>
        <p:spPr>
          <a:xfrm>
            <a:off x="311699" y="712925"/>
            <a:ext cx="8585308" cy="3785504"/>
          </a:xfrm>
          <a:prstGeom prst="rect">
            <a:avLst/>
          </a:prstGeom>
        </p:spPr>
        <p:txBody>
          <a:bodyPr spcFirstLastPara="1" wrap="square" lIns="91425" tIns="91425" rIns="91425" bIns="91425" anchor="t" anchorCtr="0">
            <a:normAutofit/>
          </a:bodyPr>
          <a:lstStyle/>
          <a:p>
            <a:pPr marL="0" indent="0" fontAlgn="base">
              <a:lnSpc>
                <a:spcPct val="100000"/>
              </a:lnSpc>
              <a:buNone/>
            </a:pPr>
            <a:r>
              <a:rPr lang="en-GB" sz="1200">
                <a:solidFill>
                  <a:srgbClr val="242424"/>
                </a:solidFill>
                <a:effectLst/>
                <a:latin typeface="+mn-lt"/>
                <a:ea typeface="Times New Roman" panose="02020603050405020304" pitchFamily="18" charset="0"/>
              </a:rPr>
              <a:t>Please enter your local updates on this slide. </a:t>
            </a:r>
          </a:p>
          <a:p>
            <a:pPr marL="0" indent="0" fontAlgn="base">
              <a:lnSpc>
                <a:spcPct val="100000"/>
              </a:lnSpc>
              <a:buNone/>
            </a:pPr>
            <a:endParaRPr lang="en-GB" sz="1200">
              <a:solidFill>
                <a:srgbClr val="242424"/>
              </a:solidFill>
              <a:effectLst/>
              <a:latin typeface="+mn-lt"/>
              <a:ea typeface="Times New Roman" panose="02020603050405020304" pitchFamily="18" charset="0"/>
            </a:endParaRPr>
          </a:p>
          <a:p>
            <a:pPr marL="0" indent="0" fontAlgn="base">
              <a:lnSpc>
                <a:spcPct val="100000"/>
              </a:lnSpc>
              <a:buNone/>
            </a:pPr>
            <a:r>
              <a:rPr lang="en-GB" sz="1200">
                <a:solidFill>
                  <a:srgbClr val="242424"/>
                </a:solidFill>
                <a:latin typeface="+mn-lt"/>
                <a:ea typeface="Times New Roman" panose="02020603050405020304" pitchFamily="18" charset="0"/>
              </a:rPr>
              <a:t>Please delete this slide if you do not use it</a:t>
            </a:r>
            <a:endParaRPr lang="en-GB" sz="1200">
              <a:effectLst/>
              <a:latin typeface="+mn-lt"/>
              <a:ea typeface="Times New Roman" panose="02020603050405020304" pitchFamily="18" charset="0"/>
            </a:endParaRPr>
          </a:p>
          <a:p>
            <a:pPr marL="0" indent="0">
              <a:lnSpc>
                <a:spcPct val="120000"/>
              </a:lnSpc>
              <a:buNone/>
            </a:pPr>
            <a:endParaRPr sz="1100">
              <a:latin typeface="+mn-lt"/>
            </a:endParaRPr>
          </a:p>
        </p:txBody>
      </p:sp>
    </p:spTree>
    <p:extLst>
      <p:ext uri="{BB962C8B-B14F-4D97-AF65-F5344CB8AC3E}">
        <p14:creationId xmlns:p14="http://schemas.microsoft.com/office/powerpoint/2010/main" val="328239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40224"/>
            <a:ext cx="8520600" cy="801853"/>
          </a:xfrm>
          <a:prstGeom prst="rect">
            <a:avLst/>
          </a:prstGeom>
          <a:ln>
            <a:noFill/>
          </a:ln>
        </p:spPr>
        <p:txBody>
          <a:bodyPr spcFirstLastPara="1" wrap="square" lIns="91425" tIns="91425" rIns="91425" bIns="91425" anchor="t" anchorCtr="0">
            <a:noAutofit/>
          </a:bodyPr>
          <a:lstStyle/>
          <a:p>
            <a:pPr>
              <a:lnSpc>
                <a:spcPct val="107000"/>
              </a:lnSpc>
              <a:spcAft>
                <a:spcPts val="800"/>
              </a:spcAft>
            </a:pPr>
            <a:r>
              <a:rPr lang="en-GB" sz="2000" b="1">
                <a:solidFill>
                  <a:srgbClr val="0095D7"/>
                </a:solidFill>
                <a:effectLst/>
                <a:ea typeface="Calibri" panose="020F0502020204030204" pitchFamily="34" charset="0"/>
                <a:cs typeface="Times New Roman"/>
              </a:rPr>
              <a:t>Offender management in custody – decommissioning </a:t>
            </a:r>
            <a:r>
              <a:rPr lang="en-GB" sz="2000" b="1">
                <a:solidFill>
                  <a:srgbClr val="0095D7"/>
                </a:solidFill>
                <a:ea typeface="Calibri" panose="020F0502020204030204" pitchFamily="34" charset="0"/>
                <a:cs typeface="Times New Roman"/>
              </a:rPr>
              <a:t>of the</a:t>
            </a:r>
            <a:r>
              <a:rPr lang="en-GB" sz="2000" b="1">
                <a:solidFill>
                  <a:srgbClr val="0095D7"/>
                </a:solidFill>
                <a:effectLst/>
                <a:ea typeface="Calibri" panose="020F0502020204030204" pitchFamily="34" charset="0"/>
                <a:cs typeface="Times New Roman"/>
              </a:rPr>
              <a:t> Case Allocation System (CAS)</a:t>
            </a:r>
            <a:endParaRPr lang="en-GB" sz="2000">
              <a:solidFill>
                <a:srgbClr val="0095D7"/>
              </a:solidFill>
              <a:effectLst/>
              <a:ea typeface="Calibri" panose="020F0502020204030204" pitchFamily="34" charset="0"/>
              <a:cs typeface="Times New Roman"/>
            </a:endParaRPr>
          </a:p>
        </p:txBody>
      </p:sp>
      <p:sp>
        <p:nvSpPr>
          <p:cNvPr id="80" name="Google Shape;80;p16"/>
          <p:cNvSpPr txBox="1">
            <a:spLocks noGrp="1"/>
          </p:cNvSpPr>
          <p:nvPr>
            <p:ph type="body" idx="1"/>
          </p:nvPr>
        </p:nvSpPr>
        <p:spPr>
          <a:xfrm>
            <a:off x="311700" y="1018740"/>
            <a:ext cx="6165300" cy="3896534"/>
          </a:xfrm>
          <a:prstGeom prst="rect">
            <a:avLst/>
          </a:prstGeom>
        </p:spPr>
        <p:txBody>
          <a:bodyPr spcFirstLastPara="1" wrap="square" lIns="91425" tIns="91425" rIns="91425" bIns="91425" anchor="t" anchorCtr="0">
            <a:noAutofit/>
          </a:bodyPr>
          <a:lstStyle/>
          <a:p>
            <a:pPr marL="0" indent="0">
              <a:lnSpc>
                <a:spcPct val="120000"/>
              </a:lnSpc>
              <a:buNone/>
            </a:pPr>
            <a:r>
              <a:rPr lang="en-GB" sz="1600">
                <a:solidFill>
                  <a:schemeClr val="tx1"/>
                </a:solidFill>
                <a:effectLst/>
                <a:latin typeface="+mn-lt"/>
                <a:ea typeface="Calibri" panose="020F0502020204030204" pitchFamily="34" charset="0"/>
                <a:cs typeface="Times New Roman" panose="02020603050405020304" pitchFamily="18" charset="0"/>
              </a:rPr>
              <a:t>Court staff are no longer be required to complete a manual CAS assessment, as this will be undertaken by an automated process</a:t>
            </a:r>
          </a:p>
          <a:p>
            <a:pPr marL="0" indent="0">
              <a:lnSpc>
                <a:spcPct val="120000"/>
              </a:lnSpc>
              <a:buNone/>
            </a:pPr>
            <a:endParaRPr lang="en-GB" sz="160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sz="1600">
                <a:solidFill>
                  <a:schemeClr val="tx1"/>
                </a:solidFill>
                <a:effectLst/>
                <a:latin typeface="+mn-lt"/>
                <a:ea typeface="Calibri" panose="020F0502020204030204" pitchFamily="34" charset="0"/>
                <a:cs typeface="Times New Roman" panose="02020603050405020304" pitchFamily="18" charset="0"/>
              </a:rPr>
              <a:t>This changes was implemented with the launch of the last </a:t>
            </a:r>
            <a:r>
              <a:rPr lang="en-GB" sz="1600" err="1">
                <a:solidFill>
                  <a:schemeClr val="tx1"/>
                </a:solidFill>
                <a:effectLst/>
                <a:latin typeface="+mn-lt"/>
                <a:ea typeface="Calibri" panose="020F0502020204030204" pitchFamily="34" charset="0"/>
                <a:cs typeface="Times New Roman" panose="02020603050405020304" pitchFamily="18" charset="0"/>
              </a:rPr>
              <a:t>nDelius</a:t>
            </a:r>
            <a:r>
              <a:rPr lang="en-GB" sz="1600">
                <a:solidFill>
                  <a:schemeClr val="tx1"/>
                </a:solidFill>
                <a:effectLst/>
                <a:latin typeface="+mn-lt"/>
                <a:ea typeface="Calibri" panose="020F0502020204030204" pitchFamily="34" charset="0"/>
                <a:cs typeface="Times New Roman" panose="02020603050405020304" pitchFamily="18" charset="0"/>
              </a:rPr>
              <a:t> upgrade.</a:t>
            </a:r>
            <a:endParaRPr lang="en-GB" sz="1600" b="1">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160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sz="1600">
                <a:solidFill>
                  <a:schemeClr val="tx1"/>
                </a:solidFill>
                <a:effectLst/>
                <a:latin typeface="+mn-lt"/>
                <a:ea typeface="Calibri" panose="020F0502020204030204" pitchFamily="34" charset="0"/>
                <a:cs typeface="Times New Roman" panose="02020603050405020304" pitchFamily="18" charset="0"/>
              </a:rPr>
              <a:t>A CAS decision screen exists on </a:t>
            </a:r>
            <a:r>
              <a:rPr lang="en-GB" sz="1600" err="1">
                <a:solidFill>
                  <a:schemeClr val="tx1"/>
                </a:solidFill>
                <a:effectLst/>
                <a:latin typeface="+mn-lt"/>
                <a:ea typeface="Calibri" panose="020F0502020204030204" pitchFamily="34" charset="0"/>
                <a:cs typeface="Times New Roman" panose="02020603050405020304" pitchFamily="18" charset="0"/>
              </a:rPr>
              <a:t>nDelius</a:t>
            </a:r>
            <a:r>
              <a:rPr lang="en-GB" sz="1600">
                <a:solidFill>
                  <a:schemeClr val="tx1"/>
                </a:solidFill>
                <a:effectLst/>
                <a:latin typeface="+mn-lt"/>
                <a:ea typeface="Calibri" panose="020F0502020204030204" pitchFamily="34" charset="0"/>
                <a:cs typeface="Times New Roman" panose="02020603050405020304" pitchFamily="18" charset="0"/>
              </a:rPr>
              <a:t> in the same place, but there is no need to complete any questions from the previous CAS tool. The new screen shows the details of any historic recording where a CAS assessment has previously been input</a:t>
            </a:r>
            <a:endParaRPr lang="en-GB" sz="1000">
              <a:solidFill>
                <a:schemeClr val="tx1"/>
              </a:solidFill>
              <a:effectLst/>
              <a:latin typeface="+mn-lt"/>
              <a:ea typeface="Calibri" panose="020F0502020204030204" pitchFamily="34" charset="0"/>
              <a:cs typeface="Times New Roman" panose="02020603050405020304" pitchFamily="18" charset="0"/>
            </a:endParaRPr>
          </a:p>
        </p:txBody>
      </p:sp>
      <p:cxnSp>
        <p:nvCxnSpPr>
          <p:cNvPr id="82" name="Google Shape;82;p16">
            <a:extLs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0095D7"/>
            </a:solidFill>
            <a:prstDash val="solid"/>
            <a:round/>
            <a:headEnd type="none" w="med" len="med"/>
            <a:tailEnd type="none" w="med" len="med"/>
          </a:ln>
        </p:spPr>
      </p:cxnSp>
      <p:sp>
        <p:nvSpPr>
          <p:cNvPr id="83" name="Google Shape;83;p16"/>
          <p:cNvSpPr/>
          <p:nvPr/>
        </p:nvSpPr>
        <p:spPr>
          <a:xfrm>
            <a:off x="6720450" y="689700"/>
            <a:ext cx="2300700" cy="2200645"/>
          </a:xfrm>
          <a:prstGeom prst="roundRect">
            <a:avLst>
              <a:gd name="adj" fmla="val 7477"/>
            </a:avLst>
          </a:prstGeom>
          <a:solidFill>
            <a:schemeClr val="bg1"/>
          </a:solidFill>
          <a:ln w="38100" cap="flat" cmpd="sng">
            <a:solidFill>
              <a:srgbClr val="0095D7"/>
            </a:solidFill>
            <a:prstDash val="solid"/>
            <a:round/>
            <a:headEnd type="none" w="sm" len="sm"/>
            <a:tailEnd type="none" w="sm" len="sm"/>
          </a:ln>
        </p:spPr>
        <p:txBody>
          <a:bodyPr spcFirstLastPara="1" wrap="square" lIns="91425" tIns="91425" rIns="91425" bIns="91425" anchor="t" anchorCtr="0">
            <a:noAutofit/>
          </a:bodyPr>
          <a:lstStyle/>
          <a:p>
            <a:pPr marL="18074" lvl="0" algn="l" rtl="0">
              <a:lnSpc>
                <a:spcPct val="115000"/>
              </a:lnSpc>
              <a:spcBef>
                <a:spcPts val="0"/>
              </a:spcBef>
              <a:spcAft>
                <a:spcPts val="0"/>
              </a:spcAft>
              <a:buClr>
                <a:schemeClr val="lt1"/>
              </a:buClr>
              <a:buSzPts val="1200"/>
            </a:pPr>
            <a:r>
              <a:rPr lang="en-GB" sz="1600" b="1">
                <a:solidFill>
                  <a:schemeClr val="tx1"/>
                </a:solidFill>
              </a:rPr>
              <a:t>Find out more</a:t>
            </a:r>
          </a:p>
          <a:p>
            <a:pPr marL="18074" lvl="0" algn="l" rtl="0">
              <a:lnSpc>
                <a:spcPct val="115000"/>
              </a:lnSpc>
              <a:spcBef>
                <a:spcPts val="0"/>
              </a:spcBef>
              <a:spcAft>
                <a:spcPts val="0"/>
              </a:spcAft>
              <a:buClr>
                <a:schemeClr val="lt1"/>
              </a:buClr>
              <a:buSzPts val="1200"/>
            </a:pPr>
            <a:endParaRPr lang="en-GB" sz="1200" b="1">
              <a:solidFill>
                <a:schemeClr val="tx1"/>
              </a:solidFill>
            </a:endParaRPr>
          </a:p>
          <a:p>
            <a:pPr marL="18074" lvl="0" algn="l" rtl="0">
              <a:lnSpc>
                <a:spcPct val="115000"/>
              </a:lnSpc>
              <a:spcBef>
                <a:spcPts val="0"/>
              </a:spcBef>
              <a:spcAft>
                <a:spcPts val="0"/>
              </a:spcAft>
              <a:buClr>
                <a:schemeClr val="lt1"/>
              </a:buClr>
              <a:buSzPts val="1200"/>
            </a:pPr>
            <a:r>
              <a:rPr lang="en-GB" sz="1200">
                <a:solidFill>
                  <a:schemeClr val="tx1"/>
                </a:solidFill>
              </a:rPr>
              <a:t>A Q&amp;A document and </a:t>
            </a:r>
            <a:r>
              <a:rPr lang="en-GB" sz="1200" err="1">
                <a:solidFill>
                  <a:schemeClr val="tx1"/>
                </a:solidFill>
              </a:rPr>
              <a:t>OMiC</a:t>
            </a:r>
            <a:r>
              <a:rPr lang="en-GB" sz="1200">
                <a:solidFill>
                  <a:schemeClr val="tx1"/>
                </a:solidFill>
              </a:rPr>
              <a:t> Case Allocation Quick Guide are both available on the </a:t>
            </a:r>
            <a:r>
              <a:rPr lang="en-GB" sz="1200">
                <a:solidFill>
                  <a:srgbClr val="0070C0"/>
                </a:solidFill>
                <a:hlinkClick r:id="rId3">
                  <a:extLst>
                    <a:ext uri="{A12FA001-AC4F-418D-AE19-62706E023703}">
                      <ahyp:hlinkClr xmlns:ahyp="http://schemas.microsoft.com/office/drawing/2018/hyperlinkcolor" val="tx"/>
                    </a:ext>
                  </a:extLst>
                </a:hlinkClick>
              </a:rPr>
              <a:t>Probation Hub</a:t>
            </a:r>
            <a:endParaRPr sz="1200">
              <a:solidFill>
                <a:srgbClr val="0070C0"/>
              </a:solidFill>
            </a:endParaRPr>
          </a:p>
          <a:p>
            <a:pPr marL="0" lvl="0" indent="0" algn="l" rtl="0">
              <a:spcBef>
                <a:spcPts val="1200"/>
              </a:spcBef>
              <a:spcAft>
                <a:spcPts val="0"/>
              </a:spcAft>
              <a:buNone/>
            </a:pPr>
            <a:endParaRPr>
              <a:solidFill>
                <a:schemeClr val="tx1"/>
              </a:solidFill>
            </a:endParaRPr>
          </a:p>
        </p:txBody>
      </p:sp>
      <p:pic>
        <p:nvPicPr>
          <p:cNvPr id="5" name="Picture 4" descr="Code text on a black background">
            <a:extLst>
              <a:ext uri="{FF2B5EF4-FFF2-40B4-BE49-F238E27FC236}">
                <a16:creationId xmlns:a16="http://schemas.microsoft.com/office/drawing/2014/main" id="{477C62AD-0ADE-4642-8437-273059BE8E49}"/>
              </a:ext>
            </a:extLst>
          </p:cNvPr>
          <p:cNvPicPr>
            <a:picLocks noChangeAspect="1"/>
          </p:cNvPicPr>
          <p:nvPr/>
        </p:nvPicPr>
        <p:blipFill rotWithShape="1">
          <a:blip r:embed="rId4"/>
          <a:srcRect l="13855" t="16671" r="21353" b="18913"/>
          <a:stretch/>
        </p:blipFill>
        <p:spPr>
          <a:xfrm>
            <a:off x="6720450" y="2967007"/>
            <a:ext cx="2300106" cy="1524456"/>
          </a:xfrm>
          <a:prstGeom prst="rect">
            <a:avLst/>
          </a:prstGeom>
        </p:spPr>
      </p:pic>
    </p:spTree>
    <p:extLst>
      <p:ext uri="{BB962C8B-B14F-4D97-AF65-F5344CB8AC3E}">
        <p14:creationId xmlns:p14="http://schemas.microsoft.com/office/powerpoint/2010/main" val="157628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40225"/>
            <a:ext cx="8520600" cy="572700"/>
          </a:xfrm>
          <a:prstGeom prst="rect">
            <a:avLst/>
          </a:prstGeom>
          <a:ln>
            <a:noFill/>
          </a:ln>
        </p:spPr>
        <p:txBody>
          <a:bodyPr spcFirstLastPara="1" wrap="square" lIns="91425" tIns="91425" rIns="91425" bIns="91425" anchor="t" anchorCtr="0">
            <a:noAutofit/>
          </a:bodyPr>
          <a:lstStyle/>
          <a:p>
            <a:pPr>
              <a:lnSpc>
                <a:spcPct val="107000"/>
              </a:lnSpc>
              <a:spcAft>
                <a:spcPts val="800"/>
              </a:spcAft>
            </a:pPr>
            <a:r>
              <a:rPr lang="en-GB" sz="2000" b="1">
                <a:solidFill>
                  <a:srgbClr val="0095D7"/>
                </a:solidFill>
                <a:effectLst/>
                <a:ea typeface="Calibri" panose="020F0502020204030204" pitchFamily="34" charset="0"/>
                <a:cs typeface="Times New Roman"/>
              </a:rPr>
              <a:t>Offender management in custody – decommissioning the </a:t>
            </a:r>
            <a:r>
              <a:rPr lang="en-GB" sz="2000" b="1">
                <a:solidFill>
                  <a:srgbClr val="0095D7"/>
                </a:solidFill>
                <a:ea typeface="Calibri" panose="020F0502020204030204" pitchFamily="34" charset="0"/>
                <a:cs typeface="Times New Roman"/>
              </a:rPr>
              <a:t>of Case </a:t>
            </a:r>
            <a:r>
              <a:rPr lang="en-GB" sz="2000" b="1">
                <a:solidFill>
                  <a:srgbClr val="0095D7"/>
                </a:solidFill>
                <a:effectLst/>
                <a:ea typeface="Calibri" panose="020F0502020204030204" pitchFamily="34" charset="0"/>
                <a:cs typeface="Times New Roman"/>
              </a:rPr>
              <a:t>Allocation System (CAS)</a:t>
            </a:r>
            <a:r>
              <a:rPr lang="en-GB" sz="2000" b="1">
                <a:solidFill>
                  <a:srgbClr val="0095D7"/>
                </a:solidFill>
                <a:ea typeface="Calibri" panose="020F0502020204030204" pitchFamily="34" charset="0"/>
                <a:cs typeface="Times New Roman"/>
              </a:rPr>
              <a:t> </a:t>
            </a:r>
            <a:endParaRPr lang="en-GB" sz="2000">
              <a:solidFill>
                <a:srgbClr val="0095D7"/>
              </a:solidFill>
              <a:effectLst/>
              <a:latin typeface="Calibri"/>
              <a:ea typeface="Calibri" panose="020F0502020204030204" pitchFamily="34" charset="0"/>
              <a:cs typeface="Times New Roman" panose="02020603050405020304" pitchFamily="18" charset="0"/>
            </a:endParaRPr>
          </a:p>
        </p:txBody>
      </p:sp>
      <p:sp>
        <p:nvSpPr>
          <p:cNvPr id="80" name="Google Shape;80;p16"/>
          <p:cNvSpPr txBox="1">
            <a:spLocks noGrp="1"/>
          </p:cNvSpPr>
          <p:nvPr>
            <p:ph type="body" idx="1"/>
          </p:nvPr>
        </p:nvSpPr>
        <p:spPr>
          <a:xfrm>
            <a:off x="311700" y="903891"/>
            <a:ext cx="6165300" cy="3896534"/>
          </a:xfrm>
          <a:prstGeom prst="rect">
            <a:avLst/>
          </a:prstGeom>
        </p:spPr>
        <p:txBody>
          <a:bodyPr spcFirstLastPara="1" wrap="square" lIns="91425" tIns="91425" rIns="91425" bIns="91425" anchor="t" anchorCtr="0">
            <a:normAutofit fontScale="92500"/>
          </a:bodyPr>
          <a:lstStyle/>
          <a:p>
            <a:pPr marL="0" indent="0">
              <a:lnSpc>
                <a:spcPct val="120000"/>
              </a:lnSpc>
              <a:buNone/>
            </a:pPr>
            <a:r>
              <a:rPr lang="en-GB">
                <a:solidFill>
                  <a:schemeClr val="tx1"/>
                </a:solidFill>
                <a:effectLst/>
                <a:latin typeface="+mn-lt"/>
                <a:ea typeface="Calibri" panose="020F0502020204030204" pitchFamily="34" charset="0"/>
                <a:cs typeface="Times New Roman" panose="02020603050405020304" pitchFamily="18" charset="0"/>
              </a:rPr>
              <a:t>The only fields which</a:t>
            </a:r>
            <a:r>
              <a:rPr lang="en-GB">
                <a:solidFill>
                  <a:schemeClr val="tx1"/>
                </a:solidFill>
                <a:latin typeface="+mn-lt"/>
                <a:ea typeface="Calibri" panose="020F0502020204030204" pitchFamily="34" charset="0"/>
                <a:cs typeface="Times New Roman" panose="02020603050405020304" pitchFamily="18" charset="0"/>
              </a:rPr>
              <a:t> </a:t>
            </a:r>
            <a:r>
              <a:rPr lang="en-GB">
                <a:solidFill>
                  <a:schemeClr val="tx1"/>
                </a:solidFill>
                <a:effectLst/>
                <a:latin typeface="+mn-lt"/>
                <a:ea typeface="Calibri" panose="020F0502020204030204" pitchFamily="34" charset="0"/>
                <a:cs typeface="Times New Roman" panose="02020603050405020304" pitchFamily="18" charset="0"/>
              </a:rPr>
              <a:t>will still need to be updated manually by court staff will be the RSR and OSP scores, as appropriate.  </a:t>
            </a:r>
            <a:endParaRPr lang="en-GB" i="1">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i="1">
              <a:solidFill>
                <a:schemeClr val="tx1"/>
              </a:solidFill>
              <a:latin typeface="+mn-lt"/>
              <a:ea typeface="Calibri" panose="020F0502020204030204" pitchFamily="34" charset="0"/>
              <a:cs typeface="Times New Roman" panose="02020603050405020304" pitchFamily="18" charset="0"/>
            </a:endParaRPr>
          </a:p>
          <a:p>
            <a:pPr marL="0" indent="0">
              <a:lnSpc>
                <a:spcPct val="120000"/>
              </a:lnSpc>
              <a:buNone/>
            </a:pPr>
            <a:r>
              <a:rPr lang="en-GB" err="1">
                <a:solidFill>
                  <a:schemeClr val="tx1"/>
                </a:solidFill>
                <a:effectLst/>
                <a:latin typeface="+mn-lt"/>
                <a:ea typeface="Calibri" panose="020F0502020204030204" pitchFamily="34" charset="0"/>
                <a:cs typeface="Times New Roman" panose="02020603050405020304" pitchFamily="18" charset="0"/>
              </a:rPr>
              <a:t>nDelius</a:t>
            </a:r>
            <a:r>
              <a:rPr lang="en-GB">
                <a:solidFill>
                  <a:schemeClr val="tx1"/>
                </a:solidFill>
                <a:effectLst/>
                <a:latin typeface="+mn-lt"/>
                <a:ea typeface="Calibri" panose="020F0502020204030204" pitchFamily="34" charset="0"/>
                <a:cs typeface="Times New Roman" panose="02020603050405020304" pitchFamily="18" charset="0"/>
              </a:rPr>
              <a:t> will automatically identify how each case is then to be allocated under the </a:t>
            </a:r>
            <a:r>
              <a:rPr lang="en-GB" err="1">
                <a:solidFill>
                  <a:schemeClr val="tx1"/>
                </a:solidFill>
                <a:effectLst/>
                <a:latin typeface="+mn-lt"/>
                <a:ea typeface="Calibri" panose="020F0502020204030204" pitchFamily="34" charset="0"/>
                <a:cs typeface="Times New Roman" panose="02020603050405020304" pitchFamily="18" charset="0"/>
              </a:rPr>
              <a:t>OMiC</a:t>
            </a:r>
            <a:r>
              <a:rPr lang="en-GB">
                <a:solidFill>
                  <a:schemeClr val="tx1"/>
                </a:solidFill>
                <a:effectLst/>
                <a:latin typeface="+mn-lt"/>
                <a:ea typeface="Calibri" panose="020F0502020204030204" pitchFamily="34" charset="0"/>
                <a:cs typeface="Times New Roman" panose="02020603050405020304" pitchFamily="18" charset="0"/>
              </a:rPr>
              <a:t> model rules. </a:t>
            </a:r>
          </a:p>
          <a:p>
            <a:pPr marL="0" indent="0">
              <a:lnSpc>
                <a:spcPct val="120000"/>
              </a:lnSpc>
              <a:buNone/>
            </a:pPr>
            <a:endParaRPr lang="en-GB">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a:solidFill>
                  <a:schemeClr val="tx1"/>
                </a:solidFill>
                <a:effectLst/>
                <a:latin typeface="+mn-lt"/>
                <a:ea typeface="Calibri" panose="020F0502020204030204" pitchFamily="34" charset="0"/>
                <a:cs typeface="Times New Roman" panose="02020603050405020304" pitchFamily="18" charset="0"/>
              </a:rPr>
              <a:t>All Wales cases will be shown as “Retained / Enhanced Resourcing” as a result of the calculation and no manual adjustment for Wales Community Supervision responsibility will be required.</a:t>
            </a:r>
          </a:p>
          <a:p>
            <a:pPr marL="0" indent="0">
              <a:lnSpc>
                <a:spcPct val="120000"/>
              </a:lnSpc>
              <a:buNone/>
            </a:pPr>
            <a:endParaRPr lang="en-GB">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a:solidFill>
                  <a:schemeClr val="tx1"/>
                </a:solidFill>
                <a:effectLst/>
                <a:latin typeface="+mn-lt"/>
                <a:ea typeface="Calibri" panose="020F0502020204030204" pitchFamily="34" charset="0"/>
                <a:cs typeface="Times New Roman" panose="02020603050405020304" pitchFamily="18" charset="0"/>
              </a:rPr>
              <a:t>There will be very little impact to OMIC cases and OMIC staff, and the process will continue to work as it does now.  The ability to differentiate between levels of resource allocation and handover points is retained through the retention of the CAS decision screen, which the MPC digital function will use to communicate allocation information in the same way as it currently does</a:t>
            </a:r>
          </a:p>
          <a:p>
            <a:pPr marL="0" indent="0">
              <a:lnSpc>
                <a:spcPct val="120000"/>
              </a:lnSpc>
              <a:buNone/>
            </a:pPr>
            <a:endParaRPr lang="en-GB" sz="160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160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spcBef>
                <a:spcPts val="1200"/>
              </a:spcBef>
              <a:spcAft>
                <a:spcPts val="1200"/>
              </a:spcAft>
              <a:buNone/>
            </a:pPr>
            <a:endParaRPr sz="1100">
              <a:solidFill>
                <a:schemeClr val="tx1"/>
              </a:solidFill>
              <a:latin typeface="+mn-lt"/>
            </a:endParaRPr>
          </a:p>
        </p:txBody>
      </p:sp>
      <p:cxnSp>
        <p:nvCxnSpPr>
          <p:cNvPr id="82" name="Google Shape;82;p16">
            <a:extLs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0095D7"/>
            </a:solidFill>
            <a:prstDash val="solid"/>
            <a:round/>
            <a:headEnd type="none" w="med" len="med"/>
            <a:tailEnd type="none" w="med" len="med"/>
          </a:ln>
        </p:spPr>
      </p:cxnSp>
      <p:sp>
        <p:nvSpPr>
          <p:cNvPr id="83" name="Google Shape;83;p16"/>
          <p:cNvSpPr/>
          <p:nvPr/>
        </p:nvSpPr>
        <p:spPr>
          <a:xfrm>
            <a:off x="6720450" y="689700"/>
            <a:ext cx="2300700" cy="2200645"/>
          </a:xfrm>
          <a:prstGeom prst="roundRect">
            <a:avLst>
              <a:gd name="adj" fmla="val 7477"/>
            </a:avLst>
          </a:prstGeom>
          <a:solidFill>
            <a:schemeClr val="bg1"/>
          </a:solidFill>
          <a:ln w="38100" cap="flat" cmpd="sng">
            <a:solidFill>
              <a:srgbClr val="0095D7"/>
            </a:solidFill>
            <a:prstDash val="solid"/>
            <a:round/>
            <a:headEnd type="none" w="sm" len="sm"/>
            <a:tailEnd type="none" w="sm" len="sm"/>
          </a:ln>
        </p:spPr>
        <p:txBody>
          <a:bodyPr spcFirstLastPara="1" wrap="square" lIns="91425" tIns="91425" rIns="91425" bIns="91425" anchor="t" anchorCtr="0">
            <a:noAutofit/>
          </a:bodyPr>
          <a:lstStyle/>
          <a:p>
            <a:pPr marL="18074" lvl="0" algn="l" rtl="0">
              <a:lnSpc>
                <a:spcPct val="115000"/>
              </a:lnSpc>
              <a:spcBef>
                <a:spcPts val="0"/>
              </a:spcBef>
              <a:spcAft>
                <a:spcPts val="0"/>
              </a:spcAft>
              <a:buClr>
                <a:schemeClr val="lt1"/>
              </a:buClr>
              <a:buSzPts val="1200"/>
            </a:pPr>
            <a:r>
              <a:rPr lang="en-GB" sz="1600" b="1">
                <a:solidFill>
                  <a:schemeClr val="tx1"/>
                </a:solidFill>
              </a:rPr>
              <a:t>Find out more</a:t>
            </a:r>
          </a:p>
          <a:p>
            <a:pPr marL="18074" lvl="0" algn="l" rtl="0">
              <a:lnSpc>
                <a:spcPct val="115000"/>
              </a:lnSpc>
              <a:spcBef>
                <a:spcPts val="0"/>
              </a:spcBef>
              <a:spcAft>
                <a:spcPts val="0"/>
              </a:spcAft>
              <a:buClr>
                <a:schemeClr val="lt1"/>
              </a:buClr>
              <a:buSzPts val="1200"/>
            </a:pPr>
            <a:endParaRPr lang="en-GB" sz="1200" b="1">
              <a:solidFill>
                <a:schemeClr val="tx1"/>
              </a:solidFill>
            </a:endParaRPr>
          </a:p>
          <a:p>
            <a:pPr marL="18074" lvl="0" algn="l" rtl="0">
              <a:lnSpc>
                <a:spcPct val="115000"/>
              </a:lnSpc>
              <a:spcBef>
                <a:spcPts val="0"/>
              </a:spcBef>
              <a:spcAft>
                <a:spcPts val="0"/>
              </a:spcAft>
              <a:buClr>
                <a:schemeClr val="lt1"/>
              </a:buClr>
              <a:buSzPts val="1200"/>
            </a:pPr>
            <a:r>
              <a:rPr lang="en-GB" sz="1200">
                <a:solidFill>
                  <a:schemeClr val="tx1"/>
                </a:solidFill>
              </a:rPr>
              <a:t>A Q&amp;A document and </a:t>
            </a:r>
            <a:r>
              <a:rPr lang="en-GB" sz="1200" err="1">
                <a:solidFill>
                  <a:schemeClr val="tx1"/>
                </a:solidFill>
              </a:rPr>
              <a:t>OMiC</a:t>
            </a:r>
            <a:r>
              <a:rPr lang="en-GB" sz="1200">
                <a:solidFill>
                  <a:schemeClr val="tx1"/>
                </a:solidFill>
              </a:rPr>
              <a:t> Case Allocation Quick Guide are both available on the </a:t>
            </a:r>
            <a:r>
              <a:rPr lang="en-GB" sz="1200">
                <a:solidFill>
                  <a:srgbClr val="0070C0"/>
                </a:solidFill>
                <a:hlinkClick r:id="rId3">
                  <a:extLst>
                    <a:ext uri="{A12FA001-AC4F-418D-AE19-62706E023703}">
                      <ahyp:hlinkClr xmlns:ahyp="http://schemas.microsoft.com/office/drawing/2018/hyperlinkcolor" val="tx"/>
                    </a:ext>
                  </a:extLst>
                </a:hlinkClick>
              </a:rPr>
              <a:t>Probation Hub</a:t>
            </a:r>
            <a:r>
              <a:rPr lang="en-GB" sz="1200">
                <a:solidFill>
                  <a:schemeClr val="tx1"/>
                </a:solidFill>
              </a:rPr>
              <a:t>.</a:t>
            </a:r>
          </a:p>
        </p:txBody>
      </p:sp>
      <p:pic>
        <p:nvPicPr>
          <p:cNvPr id="5" name="Picture 4" descr="Code text on a black background">
            <a:extLst>
              <a:ext uri="{FF2B5EF4-FFF2-40B4-BE49-F238E27FC236}">
                <a16:creationId xmlns:a16="http://schemas.microsoft.com/office/drawing/2014/main" id="{477C62AD-0ADE-4642-8437-273059BE8E49}"/>
              </a:ext>
            </a:extLst>
          </p:cNvPr>
          <p:cNvPicPr>
            <a:picLocks noChangeAspect="1"/>
          </p:cNvPicPr>
          <p:nvPr/>
        </p:nvPicPr>
        <p:blipFill rotWithShape="1">
          <a:blip r:embed="rId4"/>
          <a:srcRect l="13855" t="16671" r="21353" b="18913"/>
          <a:stretch/>
        </p:blipFill>
        <p:spPr>
          <a:xfrm>
            <a:off x="6720450" y="2967007"/>
            <a:ext cx="2300106" cy="1524456"/>
          </a:xfrm>
          <a:prstGeom prst="rect">
            <a:avLst/>
          </a:prstGeom>
        </p:spPr>
      </p:pic>
    </p:spTree>
    <p:extLst>
      <p:ext uri="{BB962C8B-B14F-4D97-AF65-F5344CB8AC3E}">
        <p14:creationId xmlns:p14="http://schemas.microsoft.com/office/powerpoint/2010/main" val="279928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gn="just"/>
            <a:r>
              <a:rPr lang="en-GB" sz="2000" b="1">
                <a:solidFill>
                  <a:srgbClr val="0095D7"/>
                </a:solidFill>
                <a:effectLst/>
                <a:latin typeface="Arial" panose="020B0604020202020204" pitchFamily="34" charset="0"/>
                <a:ea typeface="Calibri" panose="020F0502020204030204" pitchFamily="34" charset="0"/>
              </a:rPr>
              <a:t>Automated Release and Recall End User Guidance</a:t>
            </a:r>
            <a:endParaRPr lang="en-GB" sz="2000">
              <a:solidFill>
                <a:srgbClr val="0095D7"/>
              </a:solidFill>
              <a:effectLst/>
              <a:latin typeface="Calibri" panose="020F0502020204030204" pitchFamily="34" charset="0"/>
              <a:ea typeface="Calibri" panose="020F0502020204030204" pitchFamily="34" charset="0"/>
            </a:endParaRPr>
          </a:p>
        </p:txBody>
      </p:sp>
      <p:sp>
        <p:nvSpPr>
          <p:cNvPr id="80" name="Google Shape;80;p16"/>
          <p:cNvSpPr txBox="1">
            <a:spLocks noGrp="1"/>
          </p:cNvSpPr>
          <p:nvPr>
            <p:ph type="body" idx="1"/>
          </p:nvPr>
        </p:nvSpPr>
        <p:spPr>
          <a:xfrm>
            <a:off x="169565" y="595367"/>
            <a:ext cx="6165300" cy="3896534"/>
          </a:xfrm>
          <a:prstGeom prst="rect">
            <a:avLst/>
          </a:prstGeom>
        </p:spPr>
        <p:txBody>
          <a:bodyPr spcFirstLastPara="1" wrap="square" lIns="91425" tIns="91425" rIns="91425" bIns="91425" anchor="t" anchorCtr="0">
            <a:normAutofit fontScale="85000" lnSpcReduction="20000"/>
          </a:bodyPr>
          <a:lstStyle/>
          <a:p>
            <a:pPr marL="139700" indent="0">
              <a:buNone/>
            </a:pPr>
            <a:r>
              <a:rPr lang="en-GB" sz="1800">
                <a:solidFill>
                  <a:schemeClr val="tx1"/>
                </a:solidFill>
                <a:effectLst/>
                <a:latin typeface="Arial" panose="020B0604020202020204" pitchFamily="34" charset="0"/>
                <a:ea typeface="Calibri" panose="020F0502020204030204" pitchFamily="34" charset="0"/>
              </a:rPr>
              <a:t>From 19 September 2022 most releases from Custody on an Adult Licence will be automatically recorded on the day of release in NDelius, based upon an update in NOMIS. </a:t>
            </a:r>
            <a:endParaRPr lang="en-GB" sz="1800">
              <a:solidFill>
                <a:schemeClr val="tx1"/>
              </a:solidFill>
              <a:latin typeface="Calibri" panose="020F0502020204030204" pitchFamily="34" charset="0"/>
              <a:ea typeface="Calibri" panose="020F0502020204030204" pitchFamily="34" charset="0"/>
            </a:endParaRPr>
          </a:p>
          <a:p>
            <a:pPr marL="139700" indent="0">
              <a:buNone/>
            </a:pPr>
            <a:endParaRPr lang="en-GB" sz="1800">
              <a:solidFill>
                <a:schemeClr val="tx1"/>
              </a:solidFill>
              <a:effectLst/>
              <a:latin typeface="Calibri" panose="020F0502020204030204" pitchFamily="34" charset="0"/>
              <a:ea typeface="Calibri" panose="020F0502020204030204" pitchFamily="34" charset="0"/>
            </a:endParaRPr>
          </a:p>
          <a:p>
            <a:pPr marL="139700" indent="0">
              <a:buNone/>
            </a:pPr>
            <a:r>
              <a:rPr lang="en-GB" sz="1800">
                <a:solidFill>
                  <a:schemeClr val="tx1"/>
                </a:solidFill>
                <a:effectLst/>
                <a:latin typeface="Arial" panose="020B0604020202020204" pitchFamily="34" charset="0"/>
                <a:ea typeface="Calibri" panose="020F0502020204030204" pitchFamily="34" charset="0"/>
              </a:rPr>
              <a:t>At this stage, the only thing that will change will be the overall status and the custody location, which will move from a known location to In the Community</a:t>
            </a:r>
          </a:p>
          <a:p>
            <a:pPr marL="139700" indent="0">
              <a:buNone/>
            </a:pPr>
            <a:endParaRPr lang="en-GB" sz="1800">
              <a:solidFill>
                <a:schemeClr val="tx1"/>
              </a:solidFill>
              <a:effectLst/>
              <a:latin typeface="Calibri" panose="020F0502020204030204" pitchFamily="34" charset="0"/>
              <a:ea typeface="Calibri" panose="020F0502020204030204" pitchFamily="34" charset="0"/>
            </a:endParaRPr>
          </a:p>
          <a:p>
            <a:pPr marL="139700" indent="0">
              <a:buNone/>
            </a:pPr>
            <a:r>
              <a:rPr lang="en-GB" sz="1800">
                <a:solidFill>
                  <a:schemeClr val="tx1"/>
                </a:solidFill>
                <a:effectLst/>
                <a:latin typeface="Arial" panose="020B0604020202020204" pitchFamily="34" charset="0"/>
                <a:ea typeface="Calibri" panose="020F0502020204030204" pitchFamily="34" charset="0"/>
              </a:rPr>
              <a:t>While most releases will be captured, not all will be and licence conditions will not be automatically added, so release status should still be checked, and licence conditions should be added once known in NDelius as current practice. </a:t>
            </a:r>
            <a:endParaRPr lang="en-GB" sz="1800">
              <a:solidFill>
                <a:schemeClr val="tx1"/>
              </a:solidFill>
              <a:effectLst/>
              <a:latin typeface="Calibri" panose="020F0502020204030204" pitchFamily="34" charset="0"/>
              <a:ea typeface="Calibri" panose="020F0502020204030204" pitchFamily="34" charset="0"/>
            </a:endParaRPr>
          </a:p>
          <a:p>
            <a:endParaRPr lang="en-GB" sz="1800">
              <a:solidFill>
                <a:schemeClr val="tx1"/>
              </a:solidFill>
              <a:effectLst/>
              <a:latin typeface="Calibri" panose="020F0502020204030204" pitchFamily="34" charset="0"/>
              <a:ea typeface="Calibri" panose="020F0502020204030204" pitchFamily="34" charset="0"/>
            </a:endParaRPr>
          </a:p>
          <a:p>
            <a:pPr marL="139700" indent="0">
              <a:buNone/>
            </a:pPr>
            <a:r>
              <a:rPr lang="en-GB" sz="1800">
                <a:solidFill>
                  <a:schemeClr val="tx1"/>
                </a:solidFill>
                <a:effectLst/>
                <a:latin typeface="Arial" panose="020B0604020202020204" pitchFamily="34" charset="0"/>
                <a:ea typeface="Calibri" panose="020F0502020204030204" pitchFamily="34" charset="0"/>
              </a:rPr>
              <a:t>Temporary releases and transfers to Secure Hospitals or to Immigration Detention are currently not covered by this process, although the expectation is that both will be included in due course.</a:t>
            </a:r>
            <a:endParaRPr lang="en-GB" sz="1800">
              <a:solidFill>
                <a:schemeClr val="tx1"/>
              </a:solidFill>
              <a:effectLst/>
              <a:latin typeface="Calibri" panose="020F0502020204030204" pitchFamily="34" charset="0"/>
              <a:ea typeface="Calibri" panose="020F0502020204030204" pitchFamily="34" charset="0"/>
            </a:endParaRPr>
          </a:p>
          <a:p>
            <a:pPr marL="0" indent="0">
              <a:lnSpc>
                <a:spcPct val="120000"/>
              </a:lnSpc>
              <a:buNone/>
            </a:pPr>
            <a:endParaRPr lang="en-GB" sz="160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spcBef>
                <a:spcPts val="1200"/>
              </a:spcBef>
              <a:spcAft>
                <a:spcPts val="1200"/>
              </a:spcAft>
              <a:buNone/>
            </a:pPr>
            <a:endParaRPr sz="1100">
              <a:solidFill>
                <a:schemeClr val="tx1"/>
              </a:solidFill>
              <a:latin typeface="+mn-lt"/>
            </a:endParaRPr>
          </a:p>
        </p:txBody>
      </p:sp>
      <p:cxnSp>
        <p:nvCxnSpPr>
          <p:cNvPr id="82" name="Google Shape;82;p16">
            <a:extLs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
        <p:nvSpPr>
          <p:cNvPr id="83" name="Google Shape;83;p16"/>
          <p:cNvSpPr/>
          <p:nvPr/>
        </p:nvSpPr>
        <p:spPr>
          <a:xfrm>
            <a:off x="6720450" y="689701"/>
            <a:ext cx="2300700" cy="2167800"/>
          </a:xfrm>
          <a:prstGeom prst="roundRect">
            <a:avLst>
              <a:gd name="adj" fmla="val 7477"/>
            </a:avLst>
          </a:prstGeom>
          <a:solidFill>
            <a:schemeClr val="bg1"/>
          </a:solidFill>
          <a:ln w="38100" cap="flat" cmpd="sng">
            <a:solidFill>
              <a:srgbClr val="0095D7"/>
            </a:solidFill>
            <a:prstDash val="solid"/>
            <a:round/>
            <a:headEnd type="none" w="sm" len="sm"/>
            <a:tailEnd type="none" w="sm" len="sm"/>
          </a:ln>
        </p:spPr>
        <p:txBody>
          <a:bodyPr spcFirstLastPara="1" wrap="square" lIns="91425" tIns="91425" rIns="91425" bIns="91425" anchor="t" anchorCtr="0">
            <a:noAutofit/>
          </a:bodyPr>
          <a:lstStyle/>
          <a:p>
            <a:pPr lvl="0" algn="l" rtl="0">
              <a:spcBef>
                <a:spcPts val="0"/>
              </a:spcBef>
              <a:spcAft>
                <a:spcPts val="0"/>
              </a:spcAft>
              <a:buClr>
                <a:schemeClr val="lt1"/>
              </a:buClr>
              <a:buSzPts val="1200"/>
            </a:pPr>
            <a:r>
              <a:rPr lang="en-GB" sz="1200">
                <a:solidFill>
                  <a:schemeClr val="tx1"/>
                </a:solidFill>
              </a:rPr>
              <a:t>Find out more on the</a:t>
            </a:r>
          </a:p>
          <a:p>
            <a:pPr lvl="0" algn="l" rtl="0">
              <a:spcBef>
                <a:spcPts val="0"/>
              </a:spcBef>
              <a:spcAft>
                <a:spcPts val="0"/>
              </a:spcAft>
              <a:buClr>
                <a:schemeClr val="lt1"/>
              </a:buClr>
              <a:buSzPts val="1200"/>
            </a:pPr>
            <a:r>
              <a:rPr lang="en-GB" sz="1200">
                <a:solidFill>
                  <a:srgbClr val="0070C0"/>
                </a:solidFill>
                <a:hlinkClick r:id="rId3">
                  <a:extLst>
                    <a:ext uri="{A12FA001-AC4F-418D-AE19-62706E023703}">
                      <ahyp:hlinkClr xmlns:ahyp="http://schemas.microsoft.com/office/drawing/2018/hyperlinkcolor" val="tx"/>
                    </a:ext>
                  </a:extLst>
                </a:hlinkClick>
              </a:rPr>
              <a:t>probation hub</a:t>
            </a:r>
            <a:endParaRPr lang="en-GB" sz="1200">
              <a:solidFill>
                <a:srgbClr val="0070C0"/>
              </a:solidFill>
            </a:endParaRPr>
          </a:p>
          <a:p>
            <a:pPr lvl="0" algn="l" rtl="0">
              <a:spcBef>
                <a:spcPts val="0"/>
              </a:spcBef>
              <a:spcAft>
                <a:spcPts val="0"/>
              </a:spcAft>
              <a:buClr>
                <a:schemeClr val="lt1"/>
              </a:buClr>
              <a:buSzPts val="1200"/>
            </a:pPr>
            <a:endParaRPr lang="en-GB" sz="1200" b="1">
              <a:solidFill>
                <a:schemeClr val="tx1"/>
              </a:solidFill>
            </a:endParaRPr>
          </a:p>
          <a:p>
            <a:pPr lvl="0">
              <a:buClr>
                <a:schemeClr val="lt1"/>
              </a:buClr>
              <a:buSzPts val="1200"/>
            </a:pPr>
            <a:r>
              <a:rPr lang="en-GB" sz="1200">
                <a:solidFill>
                  <a:schemeClr val="tx1"/>
                </a:solidFill>
                <a:latin typeface="Arial" panose="020B0604020202020204" pitchFamily="34" charset="0"/>
                <a:ea typeface="Calibri" panose="020F0502020204030204" pitchFamily="34" charset="0"/>
              </a:rPr>
              <a:t>Refer to </a:t>
            </a:r>
            <a:r>
              <a:rPr lang="en-GB" sz="1200">
                <a:solidFill>
                  <a:srgbClr val="0070C0"/>
                </a:solidFill>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Advice Note: 01092022 - Automatic Releases and Recall to Custody</a:t>
            </a:r>
            <a:endParaRPr lang="en-GB" sz="1200" b="1">
              <a:solidFill>
                <a:srgbClr val="0070C0"/>
              </a:solidFill>
            </a:endParaRPr>
          </a:p>
        </p:txBody>
      </p:sp>
      <p:pic>
        <p:nvPicPr>
          <p:cNvPr id="5" name="Picture 4" descr="Code text on a black background">
            <a:extLst>
              <a:ext uri="{FF2B5EF4-FFF2-40B4-BE49-F238E27FC236}">
                <a16:creationId xmlns:a16="http://schemas.microsoft.com/office/drawing/2014/main" id="{477C62AD-0ADE-4642-8437-273059BE8E49}"/>
              </a:ext>
            </a:extLst>
          </p:cNvPr>
          <p:cNvPicPr>
            <a:picLocks noChangeAspect="1"/>
          </p:cNvPicPr>
          <p:nvPr/>
        </p:nvPicPr>
        <p:blipFill rotWithShape="1">
          <a:blip r:embed="rId5"/>
          <a:srcRect l="13855" t="16671" r="21353" b="18913"/>
          <a:stretch/>
        </p:blipFill>
        <p:spPr>
          <a:xfrm>
            <a:off x="6720450" y="2967445"/>
            <a:ext cx="2300106" cy="1524456"/>
          </a:xfrm>
          <a:prstGeom prst="rect">
            <a:avLst/>
          </a:prstGeom>
        </p:spPr>
      </p:pic>
    </p:spTree>
    <p:extLst>
      <p:ext uri="{BB962C8B-B14F-4D97-AF65-F5344CB8AC3E}">
        <p14:creationId xmlns:p14="http://schemas.microsoft.com/office/powerpoint/2010/main" val="2543702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gn="l" fontAlgn="base"/>
            <a:r>
              <a:rPr lang="en-GB" sz="2200" b="1" i="0">
                <a:solidFill>
                  <a:srgbClr val="0095D7"/>
                </a:solidFill>
                <a:effectLst/>
                <a:latin typeface="+mj-lt"/>
              </a:rPr>
              <a:t>Local reminders</a:t>
            </a:r>
            <a:endParaRPr sz="2200" b="1">
              <a:solidFill>
                <a:srgbClr val="0095D7"/>
              </a:solidFill>
              <a:latin typeface="+mj-lt"/>
            </a:endParaRPr>
          </a:p>
        </p:txBody>
      </p:sp>
      <p:sp>
        <p:nvSpPr>
          <p:cNvPr id="129" name="Google Shape;129;p21"/>
          <p:cNvSpPr txBox="1">
            <a:spLocks noGrp="1"/>
          </p:cNvSpPr>
          <p:nvPr>
            <p:ph type="body" idx="1"/>
          </p:nvPr>
        </p:nvSpPr>
        <p:spPr>
          <a:xfrm>
            <a:off x="311699" y="712925"/>
            <a:ext cx="8585308" cy="3785504"/>
          </a:xfrm>
          <a:prstGeom prst="rect">
            <a:avLst/>
          </a:prstGeom>
        </p:spPr>
        <p:txBody>
          <a:bodyPr spcFirstLastPara="1" wrap="square" lIns="91425" tIns="91425" rIns="91425" bIns="91425" anchor="t" anchorCtr="0">
            <a:normAutofit/>
          </a:bodyPr>
          <a:lstStyle/>
          <a:p>
            <a:pPr marL="0" indent="0" fontAlgn="base">
              <a:lnSpc>
                <a:spcPct val="100000"/>
              </a:lnSpc>
              <a:buNone/>
            </a:pPr>
            <a:r>
              <a:rPr lang="en-GB" sz="1200">
                <a:solidFill>
                  <a:srgbClr val="242424"/>
                </a:solidFill>
                <a:effectLst/>
                <a:latin typeface="+mn-lt"/>
                <a:ea typeface="Times New Roman" panose="02020603050405020304" pitchFamily="18" charset="0"/>
              </a:rPr>
              <a:t>Please enter your local reminders on this slide. </a:t>
            </a:r>
          </a:p>
          <a:p>
            <a:pPr marL="0" indent="0" fontAlgn="base">
              <a:lnSpc>
                <a:spcPct val="100000"/>
              </a:lnSpc>
              <a:buNone/>
            </a:pPr>
            <a:endParaRPr lang="en-GB" sz="1200">
              <a:solidFill>
                <a:srgbClr val="242424"/>
              </a:solidFill>
              <a:effectLst/>
              <a:latin typeface="+mn-lt"/>
              <a:ea typeface="Times New Roman" panose="02020603050405020304" pitchFamily="18" charset="0"/>
            </a:endParaRPr>
          </a:p>
          <a:p>
            <a:pPr marL="0" indent="0" fontAlgn="base">
              <a:lnSpc>
                <a:spcPct val="100000"/>
              </a:lnSpc>
              <a:buNone/>
            </a:pPr>
            <a:r>
              <a:rPr lang="en-GB" sz="1200">
                <a:solidFill>
                  <a:srgbClr val="242424"/>
                </a:solidFill>
                <a:latin typeface="+mn-lt"/>
                <a:ea typeface="Times New Roman" panose="02020603050405020304" pitchFamily="18" charset="0"/>
              </a:rPr>
              <a:t>Please delete this slide if you do not use it</a:t>
            </a:r>
            <a:endParaRPr lang="en-GB" sz="1200">
              <a:effectLst/>
              <a:latin typeface="+mn-lt"/>
              <a:ea typeface="Times New Roman" panose="02020603050405020304" pitchFamily="18" charset="0"/>
            </a:endParaRPr>
          </a:p>
          <a:p>
            <a:pPr marL="0" indent="0">
              <a:lnSpc>
                <a:spcPct val="120000"/>
              </a:lnSpc>
              <a:buNone/>
            </a:pPr>
            <a:endParaRPr sz="1100">
              <a:latin typeface="+mn-lt"/>
            </a:endParaRPr>
          </a:p>
        </p:txBody>
      </p:sp>
    </p:spTree>
    <p:extLst>
      <p:ext uri="{BB962C8B-B14F-4D97-AF65-F5344CB8AC3E}">
        <p14:creationId xmlns:p14="http://schemas.microsoft.com/office/powerpoint/2010/main" val="1133682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B175-3DB7-417B-A702-278E8D257553}"/>
              </a:ext>
            </a:extLst>
          </p:cNvPr>
          <p:cNvSpPr>
            <a:spLocks noGrp="1"/>
          </p:cNvSpPr>
          <p:nvPr>
            <p:ph type="title" idx="4294967295"/>
          </p:nvPr>
        </p:nvSpPr>
        <p:spPr>
          <a:xfrm>
            <a:off x="269222" y="0"/>
            <a:ext cx="8480063" cy="518647"/>
          </a:xfrm>
        </p:spPr>
        <p:txBody>
          <a:bodyPr>
            <a:normAutofit/>
          </a:bodyPr>
          <a:lstStyle/>
          <a:p>
            <a:r>
              <a:rPr lang="en-GB" sz="2000">
                <a:solidFill>
                  <a:srgbClr val="002554"/>
                </a:solidFill>
              </a:rPr>
              <a:t>Upcoming learning</a:t>
            </a:r>
          </a:p>
        </p:txBody>
      </p:sp>
      <p:sp>
        <p:nvSpPr>
          <p:cNvPr id="6" name="Content Placeholder 5">
            <a:extLst>
              <a:ext uri="{FF2B5EF4-FFF2-40B4-BE49-F238E27FC236}">
                <a16:creationId xmlns:a16="http://schemas.microsoft.com/office/drawing/2014/main" id="{A37795B5-31B6-47DE-B5B8-FF81F1FD9C94}"/>
              </a:ext>
            </a:extLst>
          </p:cNvPr>
          <p:cNvSpPr>
            <a:spLocks noGrp="1"/>
          </p:cNvSpPr>
          <p:nvPr>
            <p:ph sz="half" idx="4294967295"/>
          </p:nvPr>
        </p:nvSpPr>
        <p:spPr>
          <a:xfrm>
            <a:off x="269222" y="534184"/>
            <a:ext cx="5871518" cy="1893489"/>
          </a:xfrm>
        </p:spPr>
        <p:txBody>
          <a:bodyPr>
            <a:noAutofit/>
          </a:bodyPr>
          <a:lstStyle/>
          <a:p>
            <a:r>
              <a:rPr lang="en-GB" sz="1200" b="1">
                <a:solidFill>
                  <a:srgbClr val="000000"/>
                </a:solidFill>
                <a:ea typeface="Calibri" panose="020F0502020204030204" pitchFamily="34" charset="0"/>
              </a:rPr>
              <a:t>Domestic Abuse</a:t>
            </a:r>
            <a:endParaRPr lang="en-GB" sz="1200">
              <a:solidFill>
                <a:srgbClr val="000000"/>
              </a:solidFill>
              <a:ea typeface="Calibri" panose="020F0502020204030204" pitchFamily="34" charset="0"/>
            </a:endParaRPr>
          </a:p>
          <a:p>
            <a:r>
              <a:rPr lang="en-GB" sz="1200">
                <a:solidFill>
                  <a:srgbClr val="000000"/>
                </a:solidFill>
                <a:ea typeface="Calibri" panose="020F0502020204030204" pitchFamily="34" charset="0"/>
              </a:rPr>
              <a:t>This session explores professional practice through a range of case studies. Developing skills in professional curiosity and promoting effective multi-agency working, this session aims to promote the identification and management of emerging domestic abuse risk as well as considering the intervention framework for perpetrators. This course will also highlight the principles of effective victim safety planning and is underpinned by the Domestic Abuse Policy Framework.</a:t>
            </a:r>
          </a:p>
          <a:p>
            <a:r>
              <a:rPr lang="en-GB" sz="1200" b="1">
                <a:solidFill>
                  <a:srgbClr val="000000"/>
                </a:solidFill>
                <a:ea typeface="Calibri" panose="020F0502020204030204" pitchFamily="34" charset="0"/>
              </a:rPr>
              <a:t>When:  Virtual face to face learning session Monday 19 September</a:t>
            </a:r>
          </a:p>
          <a:p>
            <a:r>
              <a:rPr lang="en-GB" sz="1200">
                <a:solidFill>
                  <a:srgbClr val="000000"/>
                </a:solidFill>
                <a:ea typeface="Calibri" panose="020F0502020204030204" pitchFamily="34" charset="0"/>
              </a:rPr>
              <a:t>Prior to attending you must complete </a:t>
            </a:r>
            <a:r>
              <a:rPr lang="en-GB" sz="1200" u="sng">
                <a:solidFill>
                  <a:srgbClr val="000000"/>
                </a:solidFill>
                <a:ea typeface="Calibri" panose="020F0502020204030204" pitchFamily="34" charset="0"/>
                <a:hlinkClick r:id="rId3"/>
              </a:rPr>
              <a:t>Course: NPS - Domestic Abuse Awareness eLearning* (mydevelopment.org.uk)</a:t>
            </a:r>
            <a:endParaRPr lang="en-GB" sz="1200">
              <a:solidFill>
                <a:srgbClr val="000000"/>
              </a:solidFill>
              <a:ea typeface="Calibri" panose="020F0502020204030204" pitchFamily="34" charset="0"/>
            </a:endParaRPr>
          </a:p>
          <a:p>
            <a:endParaRPr lang="en-GB" sz="900">
              <a:solidFill>
                <a:srgbClr val="000000"/>
              </a:solidFill>
              <a:ea typeface="Calibri" panose="020F0502020204030204" pitchFamily="34" charset="0"/>
            </a:endParaRPr>
          </a:p>
          <a:p>
            <a:endParaRPr lang="en-GB" sz="900"/>
          </a:p>
        </p:txBody>
      </p:sp>
      <p:sp>
        <p:nvSpPr>
          <p:cNvPr id="9" name="Google Shape;83;p16">
            <a:extLst>
              <a:ext uri="{FF2B5EF4-FFF2-40B4-BE49-F238E27FC236}">
                <a16:creationId xmlns:a16="http://schemas.microsoft.com/office/drawing/2014/main" id="{85E0CBBF-7F0D-44EF-9313-0701D1026243}"/>
              </a:ext>
            </a:extLst>
          </p:cNvPr>
          <p:cNvSpPr/>
          <p:nvPr/>
        </p:nvSpPr>
        <p:spPr>
          <a:xfrm>
            <a:off x="6216242" y="675702"/>
            <a:ext cx="2755726" cy="1465949"/>
          </a:xfrm>
          <a:prstGeom prst="roundRect">
            <a:avLst>
              <a:gd name="adj" fmla="val 7239"/>
            </a:avLst>
          </a:prstGeom>
          <a:noFill/>
          <a:ln w="76200" cap="flat" cmpd="sng">
            <a:solidFill>
              <a:srgbClr val="002554"/>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Title:</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Domestic Abuse (New)</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Audience:</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All Probation Practitioners</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Type:</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Required</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Format:</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Virtual face to face (6 hours)</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Repeat: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Every three years</a:t>
            </a:r>
          </a:p>
        </p:txBody>
      </p:sp>
      <p:sp>
        <p:nvSpPr>
          <p:cNvPr id="3" name="TextBox 2">
            <a:extLst>
              <a:ext uri="{FF2B5EF4-FFF2-40B4-BE49-F238E27FC236}">
                <a16:creationId xmlns:a16="http://schemas.microsoft.com/office/drawing/2014/main" id="{5A0AE781-B36C-40F0-B73F-A63000E70A7D}"/>
              </a:ext>
            </a:extLst>
          </p:cNvPr>
          <p:cNvSpPr txBox="1"/>
          <p:nvPr/>
        </p:nvSpPr>
        <p:spPr>
          <a:xfrm>
            <a:off x="6972781" y="2192471"/>
            <a:ext cx="1242648"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hlinkClick r:id="rId4"/>
              </a:rPr>
              <a:t>BOOK NOW</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p>
        </p:txBody>
      </p:sp>
      <p:cxnSp>
        <p:nvCxnSpPr>
          <p:cNvPr id="10" name="Straight Connector 9">
            <a:extLst>
              <a:ext uri="{FF2B5EF4-FFF2-40B4-BE49-F238E27FC236}">
                <a16:creationId xmlns:a16="http://schemas.microsoft.com/office/drawing/2014/main" id="{A9BAECCE-5E1B-4A7A-94C9-794D210A0ECC}"/>
              </a:ext>
              <a:ext uri="{C183D7F6-B498-43B3-948B-1728B52AA6E4}">
                <adec:decorative xmlns:adec="http://schemas.microsoft.com/office/drawing/2017/decorative" val="1"/>
              </a:ext>
            </a:extLst>
          </p:cNvPr>
          <p:cNvCxnSpPr/>
          <p:nvPr/>
        </p:nvCxnSpPr>
        <p:spPr>
          <a:xfrm>
            <a:off x="269222" y="2670076"/>
            <a:ext cx="844805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574D69-6667-4218-A029-F248E3D592D7}"/>
              </a:ext>
            </a:extLst>
          </p:cNvPr>
          <p:cNvSpPr txBox="1"/>
          <p:nvPr/>
        </p:nvSpPr>
        <p:spPr>
          <a:xfrm>
            <a:off x="197139" y="2713353"/>
            <a:ext cx="594360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Adult Safeguarding</a:t>
            </a:r>
            <a:endParaRPr kumimoji="0" lang="en-GB" sz="12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This course aims to increase confidence and competence in the identification and management of complex risks and vulnerabilities, whilst operating in line with relevant legislative frameworks. A range of case studies are used to explore a series of complex adult safeguarding concerns in the context of probation practice, promoting the application of professional curiosity and person-centred approaches throughout.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When:  Virtual face to face learning session Thursday 29 September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Prior to attending you must complete </a:t>
            </a:r>
            <a:r>
              <a:rPr kumimoji="0" lang="en-GB" sz="1200" b="0" i="0" u="sng" strike="noStrike" kern="0" cap="none" spc="0" normalizeH="0" baseline="0" noProof="0">
                <a:ln>
                  <a:noFill/>
                </a:ln>
                <a:solidFill>
                  <a:srgbClr val="000000"/>
                </a:solidFill>
                <a:effectLst/>
                <a:uLnTx/>
                <a:uFillTx/>
                <a:latin typeface="Arial"/>
                <a:ea typeface="Calibri" panose="020F0502020204030204" pitchFamily="34" charset="0"/>
                <a:cs typeface="Arial"/>
                <a:sym typeface="Arial"/>
                <a:hlinkClick r:id="rId5"/>
              </a:rPr>
              <a:t>Course: NPS - Adult Safeguarding eLearning* (mydevelopment.org.uk)</a:t>
            </a:r>
            <a:endParaRPr kumimoji="0" lang="en-GB" sz="12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endParaRPr>
          </a:p>
        </p:txBody>
      </p:sp>
      <p:sp>
        <p:nvSpPr>
          <p:cNvPr id="11" name="Google Shape;83;p16">
            <a:extLst>
              <a:ext uri="{FF2B5EF4-FFF2-40B4-BE49-F238E27FC236}">
                <a16:creationId xmlns:a16="http://schemas.microsoft.com/office/drawing/2014/main" id="{52EEBADB-7FD0-4BF6-AB81-207C95F4BDD7}"/>
              </a:ext>
            </a:extLst>
          </p:cNvPr>
          <p:cNvSpPr/>
          <p:nvPr/>
        </p:nvSpPr>
        <p:spPr>
          <a:xfrm>
            <a:off x="6216242" y="2789084"/>
            <a:ext cx="2755726" cy="1465947"/>
          </a:xfrm>
          <a:prstGeom prst="roundRect">
            <a:avLst>
              <a:gd name="adj" fmla="val 7239"/>
            </a:avLst>
          </a:prstGeom>
          <a:noFill/>
          <a:ln w="76200" cap="flat" cmpd="sng">
            <a:solidFill>
              <a:srgbClr val="002554"/>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Title:</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Adult Safeguarding (New)</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Audience:</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All Probation Practitioners</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Type:</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Required</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Format:</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Virtual face to face (4 hours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Repeat: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Every three years</a:t>
            </a:r>
          </a:p>
        </p:txBody>
      </p:sp>
      <p:sp>
        <p:nvSpPr>
          <p:cNvPr id="8" name="TextBox 7">
            <a:extLst>
              <a:ext uri="{FF2B5EF4-FFF2-40B4-BE49-F238E27FC236}">
                <a16:creationId xmlns:a16="http://schemas.microsoft.com/office/drawing/2014/main" id="{C61C5C3E-F77F-499E-9132-EDBC0BBED38D}"/>
              </a:ext>
            </a:extLst>
          </p:cNvPr>
          <p:cNvSpPr txBox="1"/>
          <p:nvPr/>
        </p:nvSpPr>
        <p:spPr>
          <a:xfrm>
            <a:off x="6972781" y="4260286"/>
            <a:ext cx="1242648"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hlinkClick r:id="rId6"/>
              </a:rPr>
              <a:t>BOOK NOW</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p>
        </p:txBody>
      </p:sp>
      <p:sp>
        <p:nvSpPr>
          <p:cNvPr id="13" name="TextBox 12">
            <a:extLst>
              <a:ext uri="{FF2B5EF4-FFF2-40B4-BE49-F238E27FC236}">
                <a16:creationId xmlns:a16="http://schemas.microsoft.com/office/drawing/2014/main" id="{E517EEAE-CC59-4FC0-ACFA-538E4BFCCE3A}"/>
              </a:ext>
            </a:extLst>
          </p:cNvPr>
          <p:cNvSpPr txBox="1"/>
          <p:nvPr/>
        </p:nvSpPr>
        <p:spPr>
          <a:xfrm>
            <a:off x="197139" y="4469010"/>
            <a:ext cx="59436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NB:  PQIPs and New Entrant PSOs don’t need to book via this route as they are booked in via the Regional teams</a:t>
            </a:r>
            <a:r>
              <a:rPr kumimoji="0" lang="en-GB" sz="12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a:t>
            </a:r>
          </a:p>
        </p:txBody>
      </p:sp>
    </p:spTree>
    <p:extLst>
      <p:ext uri="{BB962C8B-B14F-4D97-AF65-F5344CB8AC3E}">
        <p14:creationId xmlns:p14="http://schemas.microsoft.com/office/powerpoint/2010/main" val="394702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261258" y="37427"/>
            <a:ext cx="8480063" cy="800244"/>
          </a:xfrm>
        </p:spPr>
        <p:txBody>
          <a:bodyPr>
            <a:normAutofit/>
          </a:bodyPr>
          <a:lstStyle/>
          <a:p>
            <a:r>
              <a:rPr lang="en-GB" sz="2000" b="1">
                <a:solidFill>
                  <a:srgbClr val="002554"/>
                </a:solidFill>
              </a:rPr>
              <a:t>Professional registration</a:t>
            </a:r>
            <a:br>
              <a:rPr lang="en-GB" sz="2000" b="0">
                <a:solidFill>
                  <a:srgbClr val="002554"/>
                </a:solidFill>
              </a:rPr>
            </a:br>
            <a:r>
              <a:rPr lang="en-GB" b="0">
                <a:solidFill>
                  <a:srgbClr val="002554"/>
                </a:solidFill>
              </a:rPr>
              <a:t>Recognising the skills and experience of Probation practitioners</a:t>
            </a:r>
          </a:p>
        </p:txBody>
      </p:sp>
      <p:sp>
        <p:nvSpPr>
          <p:cNvPr id="7" name="Rectangle 6">
            <a:extLst>
              <a:ext uri="{FF2B5EF4-FFF2-40B4-BE49-F238E27FC236}">
                <a16:creationId xmlns:a16="http://schemas.microsoft.com/office/drawing/2014/main" id="{F4303657-3ECD-43CA-9670-5024E3A60232}"/>
              </a:ext>
              <a:ext uri="{C183D7F6-B498-43B3-948B-1728B52AA6E4}">
                <adec:decorative xmlns:adec="http://schemas.microsoft.com/office/drawing/2017/decorative" val="1"/>
              </a:ext>
            </a:extLst>
          </p:cNvPr>
          <p:cNvSpPr/>
          <p:nvPr/>
        </p:nvSpPr>
        <p:spPr>
          <a:xfrm>
            <a:off x="261258" y="837671"/>
            <a:ext cx="6174013" cy="550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GB" sz="1500" b="1" kern="1200">
              <a:solidFill>
                <a:srgbClr val="002554"/>
              </a:solidFill>
              <a:latin typeface="Arial"/>
            </a:endParaRPr>
          </a:p>
        </p:txBody>
      </p:sp>
      <p:sp>
        <p:nvSpPr>
          <p:cNvPr id="4" name="TextBox 3">
            <a:extLst>
              <a:ext uri="{FF2B5EF4-FFF2-40B4-BE49-F238E27FC236}">
                <a16:creationId xmlns:a16="http://schemas.microsoft.com/office/drawing/2014/main" id="{3CF3A649-81F1-42A3-AC54-614AA1C8AF6C}"/>
              </a:ext>
            </a:extLst>
          </p:cNvPr>
          <p:cNvSpPr txBox="1"/>
          <p:nvPr/>
        </p:nvSpPr>
        <p:spPr>
          <a:xfrm>
            <a:off x="259353" y="1034667"/>
            <a:ext cx="6322422" cy="1760482"/>
          </a:xfrm>
          <a:prstGeom prst="rect">
            <a:avLst/>
          </a:prstGeom>
          <a:noFill/>
        </p:spPr>
        <p:txBody>
          <a:bodyPr wrap="square" rtlCol="0">
            <a:spAutoFit/>
          </a:bodyPr>
          <a:lstStyle/>
          <a:p>
            <a:pPr defTabSz="685800">
              <a:lnSpc>
                <a:spcPct val="105000"/>
              </a:lnSpc>
              <a:spcAft>
                <a:spcPts val="600"/>
              </a:spcAft>
              <a:buClrTx/>
            </a:pPr>
            <a:r>
              <a:rPr lang="en-GB" sz="1400" b="1" kern="1200">
                <a:solidFill>
                  <a:srgbClr val="002554"/>
                </a:solidFill>
                <a:latin typeface="Arial"/>
              </a:rPr>
              <a:t>Get involved in the conversation</a:t>
            </a:r>
            <a:endParaRPr lang="en-GB" sz="1350" kern="1200">
              <a:solidFill>
                <a:prstClr val="black"/>
              </a:solidFill>
              <a:ea typeface="Calibri" panose="020F0502020204030204" pitchFamily="34" charset="0"/>
              <a:cs typeface="+mn-cs"/>
            </a:endParaRPr>
          </a:p>
          <a:p>
            <a:pPr defTabSz="685800">
              <a:lnSpc>
                <a:spcPct val="105000"/>
              </a:lnSpc>
              <a:spcAft>
                <a:spcPts val="600"/>
              </a:spcAft>
              <a:buClrTx/>
            </a:pPr>
            <a:r>
              <a:rPr lang="en-GB" sz="1350" kern="1200">
                <a:solidFill>
                  <a:prstClr val="black"/>
                </a:solidFill>
                <a:ea typeface="Calibri" panose="020F0502020204030204" pitchFamily="34" charset="0"/>
                <a:cs typeface="+mn-cs"/>
              </a:rPr>
              <a:t>We’re holding several webinars and inviting employees from across the business to join us. We want to hear from you to get your views on our current proposals on the internal professional register and professional standards as well as help shape the policy framework as it progresses.</a:t>
            </a:r>
            <a:endParaRPr lang="en-GB" sz="1350" b="1" kern="1200">
              <a:solidFill>
                <a:prstClr val="black"/>
              </a:solidFill>
              <a:ea typeface="+mn-ea"/>
              <a:cs typeface="+mn-cs"/>
            </a:endParaRPr>
          </a:p>
          <a:p>
            <a:pPr defTabSz="685800">
              <a:buClrTx/>
            </a:pPr>
            <a:r>
              <a:rPr lang="en-GB" sz="1350" kern="1200">
                <a:solidFill>
                  <a:prstClr val="black"/>
                </a:solidFill>
                <a:ea typeface="+mn-ea"/>
                <a:cs typeface="+mn-cs"/>
              </a:rPr>
              <a:t>Click on a date below to register your interest and you will be sent an email invite. Accept the invite and it will be added to your Outlook calendar.</a:t>
            </a:r>
          </a:p>
        </p:txBody>
      </p:sp>
      <p:sp>
        <p:nvSpPr>
          <p:cNvPr id="6" name="Content Placeholder 2">
            <a:extLst>
              <a:ext uri="{FF2B5EF4-FFF2-40B4-BE49-F238E27FC236}">
                <a16:creationId xmlns:a16="http://schemas.microsoft.com/office/drawing/2014/main" id="{BD48C59C-FCF9-47D8-92AF-50A3D0FF5FEE}"/>
              </a:ext>
            </a:extLst>
          </p:cNvPr>
          <p:cNvSpPr txBox="1">
            <a:spLocks/>
          </p:cNvSpPr>
          <p:nvPr/>
        </p:nvSpPr>
        <p:spPr>
          <a:xfrm>
            <a:off x="333558" y="2925497"/>
            <a:ext cx="3087006" cy="152583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450"/>
              </a:spcAft>
              <a:buClrTx/>
            </a:pPr>
            <a:r>
              <a:rPr lang="en-GB" sz="1200">
                <a:solidFill>
                  <a:srgbClr val="0070C0"/>
                </a:solidFill>
                <a:latin typeface="Arial"/>
                <a:ea typeface="Times New Roman" panose="02020603050405020304" pitchFamily="18" charset="0"/>
                <a:hlinkClick r:id="rId3">
                  <a:extLst>
                    <a:ext uri="{A12FA001-AC4F-418D-AE19-62706E023703}">
                      <ahyp:hlinkClr xmlns:ahyp="http://schemas.microsoft.com/office/drawing/2018/hyperlinkcolor" val="tx"/>
                    </a:ext>
                  </a:extLst>
                </a:hlinkClick>
              </a:rPr>
              <a:t>Monday</a:t>
            </a:r>
            <a:r>
              <a:rPr lang="en-GB" sz="1200">
                <a:solidFill>
                  <a:srgbClr val="0097A7"/>
                </a:solidFill>
                <a:latin typeface="Arial"/>
                <a:ea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1200">
                <a:solidFill>
                  <a:srgbClr val="0070C0"/>
                </a:solidFill>
                <a:latin typeface="Arial"/>
                <a:ea typeface="Times New Roman" panose="02020603050405020304" pitchFamily="18" charset="0"/>
                <a:hlinkClick r:id="rId3">
                  <a:extLst>
                    <a:ext uri="{A12FA001-AC4F-418D-AE19-62706E023703}">
                      <ahyp:hlinkClr xmlns:ahyp="http://schemas.microsoft.com/office/drawing/2018/hyperlinkcolor" val="tx"/>
                    </a:ext>
                  </a:extLst>
                </a:hlinkClick>
              </a:rPr>
              <a:t>12 September, 4pm to 4.30pm</a:t>
            </a:r>
            <a:endParaRPr lang="en-GB" sz="1200">
              <a:solidFill>
                <a:srgbClr val="0070C0"/>
              </a:solidFill>
              <a:latin typeface="Arial"/>
              <a:ea typeface="Calibri" panose="020F0502020204030204" pitchFamily="34" charset="0"/>
            </a:endParaRPr>
          </a:p>
          <a:p>
            <a:pPr defTabSz="685800">
              <a:spcAft>
                <a:spcPts val="450"/>
              </a:spcAft>
              <a:buClrTx/>
            </a:pPr>
            <a:r>
              <a:rPr lang="en-GB" sz="1200">
                <a:solidFill>
                  <a:srgbClr val="0070C0"/>
                </a:solidFill>
                <a:latin typeface="Arial"/>
                <a:ea typeface="Times New Roman" panose="02020603050405020304" pitchFamily="18" charset="0"/>
                <a:hlinkClick r:id="rId4">
                  <a:extLst>
                    <a:ext uri="{A12FA001-AC4F-418D-AE19-62706E023703}">
                      <ahyp:hlinkClr xmlns:ahyp="http://schemas.microsoft.com/office/drawing/2018/hyperlinkcolor" val="tx"/>
                    </a:ext>
                  </a:extLst>
                </a:hlinkClick>
              </a:rPr>
              <a:t>Wednesday 14 September, 10am to 10.30am</a:t>
            </a:r>
            <a:endParaRPr lang="en-GB" sz="1200">
              <a:solidFill>
                <a:srgbClr val="0070C0"/>
              </a:solidFill>
              <a:latin typeface="Arial"/>
              <a:ea typeface="Calibri" panose="020F0502020204030204" pitchFamily="34" charset="0"/>
            </a:endParaRPr>
          </a:p>
          <a:p>
            <a:pPr defTabSz="685800">
              <a:spcAft>
                <a:spcPts val="450"/>
              </a:spcAft>
              <a:buClrTx/>
            </a:pPr>
            <a:r>
              <a:rPr lang="en-GB" sz="1200">
                <a:solidFill>
                  <a:srgbClr val="0070C0"/>
                </a:solidFill>
                <a:latin typeface="Arial"/>
                <a:ea typeface="Times New Roman" panose="02020603050405020304" pitchFamily="18" charset="0"/>
                <a:hlinkClick r:id="rId5">
                  <a:extLst>
                    <a:ext uri="{A12FA001-AC4F-418D-AE19-62706E023703}">
                      <ahyp:hlinkClr xmlns:ahyp="http://schemas.microsoft.com/office/drawing/2018/hyperlinkcolor" val="tx"/>
                    </a:ext>
                  </a:extLst>
                </a:hlinkClick>
              </a:rPr>
              <a:t>Friday 16 September, 11.30am to midday</a:t>
            </a:r>
            <a:endParaRPr lang="en-GB" sz="1200">
              <a:solidFill>
                <a:srgbClr val="0070C0"/>
              </a:solidFill>
              <a:latin typeface="Arial"/>
              <a:ea typeface="Calibri" panose="020F0502020204030204" pitchFamily="34" charset="0"/>
            </a:endParaRPr>
          </a:p>
          <a:p>
            <a:pPr defTabSz="685800">
              <a:spcAft>
                <a:spcPts val="450"/>
              </a:spcAft>
              <a:buClrTx/>
            </a:pPr>
            <a:endParaRPr lang="en-GB" sz="1200">
              <a:solidFill>
                <a:prstClr val="black"/>
              </a:solidFill>
              <a:latin typeface="Arial"/>
            </a:endParaRPr>
          </a:p>
        </p:txBody>
      </p:sp>
      <p:sp>
        <p:nvSpPr>
          <p:cNvPr id="11" name="Google Shape;83;p16">
            <a:extLst>
              <a:ext uri="{FF2B5EF4-FFF2-40B4-BE49-F238E27FC236}">
                <a16:creationId xmlns:a16="http://schemas.microsoft.com/office/drawing/2014/main" id="{C65F1A6A-41B9-433B-B2B2-85D4B68BC544}"/>
              </a:ext>
            </a:extLst>
          </p:cNvPr>
          <p:cNvSpPr/>
          <p:nvPr/>
        </p:nvSpPr>
        <p:spPr>
          <a:xfrm>
            <a:off x="6728280" y="1113056"/>
            <a:ext cx="2300700" cy="1685638"/>
          </a:xfrm>
          <a:prstGeom prst="roundRect">
            <a:avLst>
              <a:gd name="adj" fmla="val 7239"/>
            </a:avLst>
          </a:prstGeom>
          <a:noFill/>
          <a:ln w="76200" cap="flat" cmpd="sng">
            <a:solidFill>
              <a:srgbClr val="002554"/>
            </a:solidFill>
            <a:prstDash val="solid"/>
            <a:round/>
            <a:headEnd type="none" w="sm" len="sm"/>
            <a:tailEnd type="none" w="sm" len="sm"/>
          </a:ln>
        </p:spPr>
        <p:txBody>
          <a:bodyPr spcFirstLastPara="1" wrap="square" lIns="91425" tIns="91425" rIns="91425" bIns="91425" anchor="t" anchorCtr="0">
            <a:noAutofit/>
          </a:bodyPr>
          <a:lstStyle/>
          <a:p>
            <a:pPr defTabSz="685800">
              <a:buClrTx/>
            </a:pPr>
            <a:r>
              <a:rPr lang="en-GB" sz="1200" b="1" kern="1200">
                <a:solidFill>
                  <a:schemeClr val="tx1"/>
                </a:solidFill>
                <a:latin typeface="Arial"/>
              </a:rPr>
              <a:t>Get in touch</a:t>
            </a:r>
          </a:p>
          <a:p>
            <a:pPr defTabSz="685800">
              <a:buClrTx/>
            </a:pPr>
            <a:endParaRPr lang="en-GB" sz="1200" b="1" kern="1200">
              <a:solidFill>
                <a:schemeClr val="tx1"/>
              </a:solidFill>
              <a:latin typeface="Arial"/>
            </a:endParaRPr>
          </a:p>
          <a:p>
            <a:pPr defTabSz="685800">
              <a:buClrTx/>
            </a:pPr>
            <a:r>
              <a:rPr lang="en-GB" sz="1200" kern="1200">
                <a:solidFill>
                  <a:schemeClr val="tx1"/>
                </a:solidFill>
                <a:latin typeface="Arial"/>
              </a:rPr>
              <a:t>If you would like more information about this topic please </a:t>
            </a:r>
            <a:r>
              <a:rPr lang="en-GB" sz="1200" kern="1200">
                <a:solidFill>
                  <a:srgbClr val="0070C0"/>
                </a:solidFill>
                <a:latin typeface="Arial"/>
                <a:hlinkClick r:id="rId6">
                  <a:extLst>
                    <a:ext uri="{A12FA001-AC4F-418D-AE19-62706E023703}">
                      <ahyp:hlinkClr xmlns:ahyp="http://schemas.microsoft.com/office/drawing/2018/hyperlinkcolor" val="tx"/>
                    </a:ext>
                  </a:extLst>
                </a:hlinkClick>
              </a:rPr>
              <a:t>visit the new HMPPS intranet</a:t>
            </a:r>
            <a:r>
              <a:rPr lang="en-GB" sz="1200" kern="1200">
                <a:solidFill>
                  <a:srgbClr val="0070C0"/>
                </a:solidFill>
                <a:latin typeface="Arial"/>
              </a:rPr>
              <a:t> </a:t>
            </a:r>
            <a:r>
              <a:rPr lang="en-GB" sz="1200" kern="1200">
                <a:solidFill>
                  <a:schemeClr val="tx1"/>
                </a:solidFill>
                <a:latin typeface="Arial"/>
              </a:rPr>
              <a:t>or contact </a:t>
            </a:r>
            <a:r>
              <a:rPr lang="en-GB" sz="1200" kern="1200">
                <a:solidFill>
                  <a:srgbClr val="0070C0"/>
                </a:solidFill>
                <a:latin typeface="Arial"/>
                <a:hlinkClick r:id="rId7">
                  <a:extLst>
                    <a:ext uri="{A12FA001-AC4F-418D-AE19-62706E023703}">
                      <ahyp:hlinkClr xmlns:ahyp="http://schemas.microsoft.com/office/drawing/2018/hyperlinkcolor" val="tx"/>
                    </a:ext>
                  </a:extLst>
                </a:hlinkClick>
              </a:rPr>
              <a:t>ProfessionalAgendaFeedback@justice.gov.uk</a:t>
            </a:r>
            <a:endParaRPr lang="en-GB" sz="1200" kern="1200">
              <a:solidFill>
                <a:srgbClr val="0070C0"/>
              </a:solidFill>
              <a:latin typeface="Arial"/>
            </a:endParaRPr>
          </a:p>
          <a:p>
            <a:pPr marL="0" lvl="0" indent="0" algn="l" rtl="0">
              <a:spcBef>
                <a:spcPts val="1200"/>
              </a:spcBef>
              <a:spcAft>
                <a:spcPts val="0"/>
              </a:spcAft>
              <a:buNone/>
            </a:pPr>
            <a:endParaRPr>
              <a:solidFill>
                <a:schemeClr val="tx1"/>
              </a:solidFill>
            </a:endParaRPr>
          </a:p>
        </p:txBody>
      </p:sp>
      <p:cxnSp>
        <p:nvCxnSpPr>
          <p:cNvPr id="12" name="Google Shape;82;p16">
            <a:extLst>
              <a:ext uri="{FF2B5EF4-FFF2-40B4-BE49-F238E27FC236}">
                <a16:creationId xmlns:a16="http://schemas.microsoft.com/office/drawing/2014/main" id="{17F45567-D595-4992-BDD2-27720EF644CA}"/>
              </a:ext>
              <a:ext uri="{C183D7F6-B498-43B3-948B-1728B52AA6E4}">
                <adec:decorative xmlns:adec="http://schemas.microsoft.com/office/drawing/2017/decorative" val="1"/>
              </a:ext>
            </a:extLst>
          </p:cNvPr>
          <p:cNvCxnSpPr>
            <a:cxnSpLocks/>
          </p:cNvCxnSpPr>
          <p:nvPr/>
        </p:nvCxnSpPr>
        <p:spPr>
          <a:xfrm>
            <a:off x="6581775" y="1113056"/>
            <a:ext cx="0" cy="3468619"/>
          </a:xfrm>
          <a:prstGeom prst="straightConnector1">
            <a:avLst/>
          </a:prstGeom>
          <a:noFill/>
          <a:ln w="9525" cap="flat" cmpd="sng">
            <a:solidFill>
              <a:srgbClr val="002554"/>
            </a:solidFill>
            <a:prstDash val="solid"/>
            <a:round/>
            <a:headEnd type="none" w="med" len="med"/>
            <a:tailEnd type="none" w="med" len="med"/>
          </a:ln>
        </p:spPr>
      </p:cxnSp>
    </p:spTree>
    <p:extLst>
      <p:ext uri="{BB962C8B-B14F-4D97-AF65-F5344CB8AC3E}">
        <p14:creationId xmlns:p14="http://schemas.microsoft.com/office/powerpoint/2010/main" val="3161116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a:solidFill>
                  <a:srgbClr val="002554"/>
                </a:solidFill>
                <a:effectLst/>
                <a:latin typeface="Arial" panose="020B0604020202020204" pitchFamily="34" charset="0"/>
                <a:ea typeface="Arial" panose="020B0604020202020204" pitchFamily="34" charset="0"/>
              </a:rPr>
              <a:t>Local actions</a:t>
            </a:r>
            <a:endParaRPr lang="en-GB" sz="2300">
              <a:solidFill>
                <a:srgbClr val="002554"/>
              </a:solidFill>
              <a:effectLst/>
              <a:latin typeface="Calibri" panose="020F0502020204030204" pitchFamily="34" charset="0"/>
              <a:ea typeface="Arial" panose="020B0604020202020204" pitchFamily="34" charset="0"/>
            </a:endParaRPr>
          </a:p>
        </p:txBody>
      </p:sp>
      <p:sp>
        <p:nvSpPr>
          <p:cNvPr id="89" name="Google Shape;89;p17"/>
          <p:cNvSpPr txBox="1">
            <a:spLocks noGrp="1"/>
          </p:cNvSpPr>
          <p:nvPr>
            <p:ph type="body" idx="1"/>
          </p:nvPr>
        </p:nvSpPr>
        <p:spPr>
          <a:xfrm>
            <a:off x="311699" y="712925"/>
            <a:ext cx="8469693" cy="3780247"/>
          </a:xfrm>
          <a:prstGeom prst="rect">
            <a:avLst/>
          </a:prstGeom>
        </p:spPr>
        <p:txBody>
          <a:bodyPr spcFirstLastPara="1" wrap="square" lIns="91425" tIns="91425" rIns="91425" bIns="91425" anchor="t" anchorCtr="0">
            <a:noAutofit/>
          </a:bodyPr>
          <a:lstStyle/>
          <a:p>
            <a:pPr marL="0" lvl="0" indent="0">
              <a:lnSpc>
                <a:spcPct val="100000"/>
              </a:lnSpc>
              <a:buNone/>
            </a:pPr>
            <a:r>
              <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enter any local actions here.</a:t>
            </a:r>
          </a:p>
          <a:p>
            <a:pPr marL="0" lvl="0" indent="0">
              <a:lnSpc>
                <a:spcPct val="100000"/>
              </a:lnSpc>
              <a:buNone/>
            </a:pP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r>
              <a:rPr lang="en-GB" sz="1200">
                <a:solidFill>
                  <a:schemeClr val="tx1"/>
                </a:solidFill>
                <a:latin typeface="Arial" panose="020B0604020202020204" pitchFamily="34" charset="0"/>
                <a:ea typeface="Arial" panose="020B0604020202020204" pitchFamily="34" charset="0"/>
                <a:cs typeface="Times New Roman" panose="02020603050405020304" pitchFamily="18" charset="0"/>
              </a:rPr>
              <a:t>Please delete this slide if you do not use it.</a:t>
            </a: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a:solidFill>
                <a:schemeClr val="tx1"/>
              </a:solidFill>
              <a:latin typeface="+mj-lt"/>
            </a:endParaRPr>
          </a:p>
        </p:txBody>
      </p:sp>
    </p:spTree>
    <p:extLst>
      <p:ext uri="{BB962C8B-B14F-4D97-AF65-F5344CB8AC3E}">
        <p14:creationId xmlns:p14="http://schemas.microsoft.com/office/powerpoint/2010/main" val="2748541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6" name="Rectangle 15">
            <a:extLst>
              <a:ext uri="{FF2B5EF4-FFF2-40B4-BE49-F238E27FC236}">
                <a16:creationId xmlns:a16="http://schemas.microsoft.com/office/drawing/2014/main" id="{B0E94559-08D7-4738-B4D6-87EC457EAF70}"/>
              </a:ext>
              <a:ext uri="{C183D7F6-B498-43B3-948B-1728B52AA6E4}">
                <adec:decorative xmlns:adec="http://schemas.microsoft.com/office/drawing/2017/decorative" val="1"/>
              </a:ext>
            </a:extLst>
          </p:cNvPr>
          <p:cNvSpPr/>
          <p:nvPr/>
        </p:nvSpPr>
        <p:spPr>
          <a:xfrm>
            <a:off x="262947" y="2373976"/>
            <a:ext cx="7658662"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a:extLst>
              <a:ext uri="{FF2B5EF4-FFF2-40B4-BE49-F238E27FC236}">
                <a16:creationId xmlns:a16="http://schemas.microsoft.com/office/drawing/2014/main" id="{D50C7F95-560A-4135-9B3B-B0926F488654}"/>
              </a:ext>
              <a:ext uri="{C183D7F6-B498-43B3-948B-1728B52AA6E4}">
                <adec:decorative xmlns:adec="http://schemas.microsoft.com/office/drawing/2017/decorative" val="1"/>
              </a:ext>
            </a:extLst>
          </p:cNvPr>
          <p:cNvSpPr/>
          <p:nvPr/>
        </p:nvSpPr>
        <p:spPr>
          <a:xfrm>
            <a:off x="262947" y="3588177"/>
            <a:ext cx="7658662"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b="1">
                <a:solidFill>
                  <a:srgbClr val="002554"/>
                </a:solidFill>
                <a:effectLst/>
                <a:latin typeface="Arial" panose="020B0604020202020204" pitchFamily="34" charset="0"/>
                <a:ea typeface="Arial" panose="020B0604020202020204" pitchFamily="34" charset="0"/>
              </a:rPr>
              <a:t>Team discussion</a:t>
            </a:r>
            <a:endParaRPr lang="en-GB">
              <a:solidFill>
                <a:srgbClr val="002554"/>
              </a:solidFill>
              <a:effectLst/>
              <a:latin typeface="Calibri" panose="020F0502020204030204" pitchFamily="34" charset="0"/>
              <a:ea typeface="Arial" panose="020B0604020202020204" pitchFamily="34" charset="0"/>
            </a:endParaRPr>
          </a:p>
        </p:txBody>
      </p:sp>
      <p:grpSp>
        <p:nvGrpSpPr>
          <p:cNvPr id="4" name="Group 3">
            <a:extLst>
              <a:ext uri="{FF2B5EF4-FFF2-40B4-BE49-F238E27FC236}">
                <a16:creationId xmlns:a16="http://schemas.microsoft.com/office/drawing/2014/main" id="{E81B7B29-2E15-450D-A6C8-C36B8A2E6C82}"/>
              </a:ext>
              <a:ext uri="{C183D7F6-B498-43B3-948B-1728B52AA6E4}">
                <adec:decorative xmlns:adec="http://schemas.microsoft.com/office/drawing/2017/decorative" val="1"/>
              </a:ext>
            </a:extLst>
          </p:cNvPr>
          <p:cNvGrpSpPr/>
          <p:nvPr/>
        </p:nvGrpSpPr>
        <p:grpSpPr>
          <a:xfrm>
            <a:off x="311700" y="712925"/>
            <a:ext cx="8832299" cy="3603984"/>
            <a:chOff x="311700" y="712925"/>
            <a:chExt cx="9429051" cy="3603984"/>
          </a:xfrm>
        </p:grpSpPr>
        <p:sp>
          <p:nvSpPr>
            <p:cNvPr id="5" name="Rectangle 4">
              <a:extLst>
                <a:ext uri="{FF2B5EF4-FFF2-40B4-BE49-F238E27FC236}">
                  <a16:creationId xmlns:a16="http://schemas.microsoft.com/office/drawing/2014/main" id="{BC8BBAA8-D76E-4BD4-838B-E6A0CC7DD4DE}"/>
                </a:ext>
              </a:extLst>
            </p:cNvPr>
            <p:cNvSpPr/>
            <p:nvPr/>
          </p:nvSpPr>
          <p:spPr>
            <a:xfrm>
              <a:off x="311700" y="712925"/>
              <a:ext cx="9429051" cy="3603984"/>
            </a:xfrm>
            <a:prstGeom prst="rect">
              <a:avLst/>
            </a:prstGeom>
            <a:ln w="28575"/>
          </p:spPr>
        </p:sp>
        <p:sp>
          <p:nvSpPr>
            <p:cNvPr id="6" name="Rectangle 5">
              <a:extLst>
                <a:ext uri="{FF2B5EF4-FFF2-40B4-BE49-F238E27FC236}">
                  <a16:creationId xmlns:a16="http://schemas.microsoft.com/office/drawing/2014/main" id="{0B614A4F-2614-4B88-B9E5-7DDB90A5DC99}"/>
                </a:ext>
              </a:extLst>
            </p:cNvPr>
            <p:cNvSpPr/>
            <p:nvPr/>
          </p:nvSpPr>
          <p:spPr>
            <a:xfrm>
              <a:off x="311700" y="1155427"/>
              <a:ext cx="8176118"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B785B65A-D95B-4308-A62F-ACB61B389A6A}"/>
                </a:ext>
              </a:extLst>
            </p:cNvPr>
            <p:cNvSpPr/>
            <p:nvPr/>
          </p:nvSpPr>
          <p:spPr>
            <a:xfrm>
              <a:off x="783152" y="75073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5C318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How might these changes affect our team?</a:t>
              </a:r>
            </a:p>
          </p:txBody>
        </p:sp>
        <p:sp>
          <p:nvSpPr>
            <p:cNvPr id="10" name="Freeform: Shape 9">
              <a:extLst>
                <a:ext uri="{FF2B5EF4-FFF2-40B4-BE49-F238E27FC236}">
                  <a16:creationId xmlns:a16="http://schemas.microsoft.com/office/drawing/2014/main" id="{FA4DEC74-4FDD-4BE6-A453-28C0F917A9AB}"/>
                </a:ext>
              </a:extLst>
            </p:cNvPr>
            <p:cNvSpPr/>
            <p:nvPr/>
          </p:nvSpPr>
          <p:spPr>
            <a:xfrm>
              <a:off x="783152" y="197545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913CB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Are we clear on our individual and team next steps and delivery?</a:t>
              </a:r>
            </a:p>
          </p:txBody>
        </p:sp>
        <p:sp>
          <p:nvSpPr>
            <p:cNvPr id="12" name="Freeform: Shape 11">
              <a:extLst>
                <a:ext uri="{FF2B5EF4-FFF2-40B4-BE49-F238E27FC236}">
                  <a16:creationId xmlns:a16="http://schemas.microsoft.com/office/drawing/2014/main" id="{2220926D-0FBC-49A2-9B80-C2E96339F4D9}"/>
                </a:ext>
              </a:extLst>
            </p:cNvPr>
            <p:cNvSpPr/>
            <p:nvPr/>
          </p:nvSpPr>
          <p:spPr>
            <a:xfrm>
              <a:off x="783152" y="320017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8B2FA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How are we managing change?  Do we need support?</a:t>
              </a:r>
            </a:p>
          </p:txBody>
        </p:sp>
      </p:grpSp>
    </p:spTree>
    <p:extLst>
      <p:ext uri="{BB962C8B-B14F-4D97-AF65-F5344CB8AC3E}">
        <p14:creationId xmlns:p14="http://schemas.microsoft.com/office/powerpoint/2010/main" val="1528722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7"/>
          <p:cNvSpPr txBox="1">
            <a:spLocks noGrp="1"/>
          </p:cNvSpPr>
          <p:nvPr>
            <p:ph type="body" idx="1"/>
          </p:nvPr>
        </p:nvSpPr>
        <p:spPr>
          <a:xfrm>
            <a:off x="311699" y="289035"/>
            <a:ext cx="8469693" cy="4204138"/>
          </a:xfrm>
          <a:prstGeom prst="rect">
            <a:avLst/>
          </a:prstGeom>
        </p:spPr>
        <p:txBody>
          <a:bodyPr spcFirstLastPara="1" wrap="square" lIns="91425" tIns="91425" rIns="91425" bIns="91425" anchor="t" anchorCtr="0">
            <a:noAutofit/>
          </a:bodyPr>
          <a:lstStyle/>
          <a:p>
            <a:pPr marL="0" lvl="0" indent="0" algn="ctr">
              <a:lnSpc>
                <a:spcPct val="100000"/>
              </a:lnSpc>
              <a:buNone/>
            </a:pPr>
            <a:endParaRPr lang="en-GB" sz="3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ctr">
              <a:lnSpc>
                <a:spcPct val="100000"/>
              </a:lnSpc>
              <a:buNone/>
            </a:pPr>
            <a:r>
              <a:rPr lang="en-GB" sz="3200">
                <a:solidFill>
                  <a:schemeClr val="tx1"/>
                </a:solidFill>
                <a:effectLst/>
                <a:latin typeface="Arial" panose="020B0604020202020204" pitchFamily="34" charset="0"/>
                <a:ea typeface="Arial" panose="020B0604020202020204" pitchFamily="34" charset="0"/>
                <a:cs typeface="Times New Roman" panose="02020603050405020304" pitchFamily="18" charset="0"/>
              </a:rPr>
              <a:t>Your thoughts, questions and feedback…</a:t>
            </a:r>
          </a:p>
          <a:p>
            <a:pPr marL="0" lvl="0" indent="0" algn="ctr">
              <a:lnSpc>
                <a:spcPct val="100000"/>
              </a:lnSpc>
              <a:buNone/>
            </a:pPr>
            <a:endParaRPr lang="en-GB" sz="120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marL="0" lvl="0" indent="0" algn="ctr">
              <a:lnSpc>
                <a:spcPct val="100000"/>
              </a:lnSpc>
              <a:buNone/>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email [insert your region’s preferred email account here]</a:t>
            </a:r>
          </a:p>
          <a:p>
            <a:pPr marL="0" lvl="0" indent="0" algn="ctr">
              <a:lnSpc>
                <a:spcPct val="100000"/>
              </a:lnSpc>
              <a:buNone/>
            </a:pPr>
            <a:endParaRPr lang="en-GB" sz="120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a:solidFill>
                <a:schemeClr val="tx1"/>
              </a:solidFill>
              <a:latin typeface="+mj-lt"/>
            </a:endParaRPr>
          </a:p>
        </p:txBody>
      </p:sp>
      <p:sp>
        <p:nvSpPr>
          <p:cNvPr id="2" name="Title 1">
            <a:extLst>
              <a:ext uri="{FF2B5EF4-FFF2-40B4-BE49-F238E27FC236}">
                <a16:creationId xmlns:a16="http://schemas.microsoft.com/office/drawing/2014/main" id="{ADBF4C67-0546-4C69-9482-FB1296777566}"/>
              </a:ext>
            </a:extLst>
          </p:cNvPr>
          <p:cNvSpPr>
            <a:spLocks noGrp="1"/>
          </p:cNvSpPr>
          <p:nvPr>
            <p:ph type="title"/>
          </p:nvPr>
        </p:nvSpPr>
        <p:spPr>
          <a:xfrm>
            <a:off x="2447998" y="1999050"/>
            <a:ext cx="8520600" cy="572700"/>
          </a:xfrm>
        </p:spPr>
        <p:txBody>
          <a:bodyPr>
            <a:normAutofit fontScale="90000"/>
          </a:bodyPr>
          <a:lstStyle/>
          <a:p>
            <a:pPr rtl="0"/>
            <a:r>
              <a:rPr lang="en-GB" sz="7200" b="1" i="0">
                <a:solidFill>
                  <a:srgbClr val="882CB1"/>
                </a:solidFill>
                <a:effectLst/>
                <a:latin typeface="Arial" panose="020B0604020202020204" pitchFamily="34" charset="0"/>
                <a:ea typeface="Arial" panose="020B0604020202020204" pitchFamily="34" charset="0"/>
                <a:cs typeface="Times New Roman" panose="02020603050405020304" pitchFamily="18" charset="0"/>
              </a:rPr>
              <a:t>Thank</a:t>
            </a:r>
            <a:r>
              <a:rPr lang="en-GB" sz="7200" b="1" i="0">
                <a:solidFill>
                  <a:srgbClr val="5C3183"/>
                </a:solidFill>
                <a:effectLst/>
                <a:latin typeface="Arial" panose="020B0604020202020204" pitchFamily="34" charset="0"/>
                <a:ea typeface="Arial" panose="020B0604020202020204" pitchFamily="34" charset="0"/>
                <a:cs typeface="Times New Roman" panose="02020603050405020304" pitchFamily="18" charset="0"/>
              </a:rPr>
              <a:t> </a:t>
            </a:r>
            <a:r>
              <a:rPr lang="en-GB" sz="7200" b="1" i="0">
                <a:solidFill>
                  <a:srgbClr val="882CB1"/>
                </a:solidFill>
                <a:effectLst/>
                <a:latin typeface="Arial" panose="020B0604020202020204" pitchFamily="34" charset="0"/>
                <a:ea typeface="Arial" panose="020B0604020202020204" pitchFamily="34" charset="0"/>
                <a:cs typeface="Times New Roman" panose="02020603050405020304" pitchFamily="18" charset="0"/>
              </a:rPr>
              <a:t>you</a:t>
            </a:r>
            <a:endParaRPr lang="en-GB">
              <a:effectLst/>
            </a:endParaRPr>
          </a:p>
          <a:p>
            <a:endParaRPr lang="en-GB"/>
          </a:p>
        </p:txBody>
      </p:sp>
    </p:spTree>
    <p:extLst>
      <p:ext uri="{BB962C8B-B14F-4D97-AF65-F5344CB8AC3E}">
        <p14:creationId xmlns:p14="http://schemas.microsoft.com/office/powerpoint/2010/main" val="54034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rgbClr val="882CB1"/>
                </a:solidFill>
              </a:rPr>
              <a:t>Today’s conversation</a:t>
            </a:r>
            <a:endParaRPr b="1">
              <a:solidFill>
                <a:srgbClr val="5C3183"/>
              </a:solidFill>
            </a:endParaRPr>
          </a:p>
        </p:txBody>
      </p:sp>
      <p:sp>
        <p:nvSpPr>
          <p:cNvPr id="68" name="Google Shape;68;p15"/>
          <p:cNvSpPr txBox="1">
            <a:spLocks noGrp="1"/>
          </p:cNvSpPr>
          <p:nvPr>
            <p:ph type="body" idx="1"/>
          </p:nvPr>
        </p:nvSpPr>
        <p:spPr>
          <a:xfrm>
            <a:off x="311700" y="636725"/>
            <a:ext cx="4260300" cy="2345014"/>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5C3183"/>
                </a:solidFill>
              </a:rPr>
              <a:t>Change</a:t>
            </a:r>
          </a:p>
          <a:p>
            <a:pPr marL="0" lvl="0" indent="0" algn="l" rtl="0">
              <a:spcBef>
                <a:spcPts val="0"/>
              </a:spcBef>
              <a:spcAft>
                <a:spcPts val="0"/>
              </a:spcAft>
              <a:buNone/>
            </a:pPr>
            <a:endParaRPr sz="800" b="1">
              <a:solidFill>
                <a:srgbClr val="5C3183"/>
              </a:solidFill>
              <a:latin typeface="+mj-lt"/>
            </a:endParaRPr>
          </a:p>
          <a:p>
            <a:pPr marL="285750" indent="-285750">
              <a:lnSpc>
                <a:spcPct val="100000"/>
              </a:lnSpc>
            </a:pPr>
            <a:r>
              <a:rPr lang="en-GB" sz="1200">
                <a:solidFill>
                  <a:schemeClr val="tx1"/>
                </a:solidFill>
                <a:latin typeface="+mj-lt"/>
              </a:rPr>
              <a:t>Probation Service pay offer (2022-25) - 5 key components</a:t>
            </a:r>
          </a:p>
          <a:p>
            <a:pPr marL="285750" indent="-285750">
              <a:lnSpc>
                <a:spcPct val="100000"/>
              </a:lnSpc>
            </a:pPr>
            <a:r>
              <a:rPr lang="en-GB" sz="1200">
                <a:solidFill>
                  <a:schemeClr val="tx1"/>
                </a:solidFill>
                <a:latin typeface="+mj-lt"/>
              </a:rPr>
              <a:t>Pay offer resources</a:t>
            </a:r>
          </a:p>
          <a:p>
            <a:pPr marL="285750" indent="-285750">
              <a:lnSpc>
                <a:spcPct val="100000"/>
              </a:lnSpc>
            </a:pPr>
            <a:r>
              <a:rPr lang="en-GB" sz="1200">
                <a:solidFill>
                  <a:schemeClr val="tx1"/>
                </a:solidFill>
                <a:latin typeface="+mj-lt"/>
              </a:rPr>
              <a:t>Probation Service Pay Offer – staff events</a:t>
            </a:r>
          </a:p>
          <a:p>
            <a:pPr marL="285750" indent="-285750">
              <a:lnSpc>
                <a:spcPct val="100000"/>
              </a:lnSpc>
            </a:pPr>
            <a:r>
              <a:rPr lang="en-GB" sz="1200">
                <a:solidFill>
                  <a:schemeClr val="tx1"/>
                </a:solidFill>
                <a:latin typeface="+mj-lt"/>
              </a:rPr>
              <a:t>Probation Service Pay Offer - next steps</a:t>
            </a:r>
          </a:p>
          <a:p>
            <a:pPr marL="285750" indent="-285750">
              <a:lnSpc>
                <a:spcPct val="100000"/>
              </a:lnSpc>
            </a:pPr>
            <a:r>
              <a:rPr lang="en-GB" sz="1200">
                <a:solidFill>
                  <a:schemeClr val="tx1"/>
                </a:solidFill>
                <a:latin typeface="+mj-lt"/>
              </a:rPr>
              <a:t>Understanding and communicating changes</a:t>
            </a:r>
          </a:p>
          <a:p>
            <a:pPr marL="285750" indent="-285750">
              <a:lnSpc>
                <a:spcPct val="100000"/>
              </a:lnSpc>
            </a:pPr>
            <a:r>
              <a:rPr lang="en-GB" sz="1200">
                <a:solidFill>
                  <a:schemeClr val="tx1"/>
                </a:solidFill>
                <a:latin typeface="+mj-lt"/>
              </a:rPr>
              <a:t>Smarter working</a:t>
            </a:r>
          </a:p>
          <a:p>
            <a:pPr marL="285750" indent="-285750">
              <a:lnSpc>
                <a:spcPct val="100000"/>
              </a:lnSpc>
            </a:pPr>
            <a:r>
              <a:rPr lang="en-GB" sz="1200">
                <a:solidFill>
                  <a:schemeClr val="tx1"/>
                </a:solidFill>
                <a:latin typeface="+mj-lt"/>
              </a:rPr>
              <a:t>Local changes </a:t>
            </a:r>
            <a:r>
              <a:rPr lang="en-GB" sz="1200">
                <a:solidFill>
                  <a:schemeClr val="tx1"/>
                </a:solidFill>
                <a:latin typeface="+mj-lt"/>
                <a:ea typeface="Calibri"/>
                <a:cs typeface="Times New Roman"/>
              </a:rPr>
              <a:t>[delete if not used]</a:t>
            </a:r>
          </a:p>
        </p:txBody>
      </p:sp>
      <p:sp>
        <p:nvSpPr>
          <p:cNvPr id="70" name="Google Shape;70;p15"/>
          <p:cNvSpPr txBox="1">
            <a:spLocks noGrp="1"/>
          </p:cNvSpPr>
          <p:nvPr>
            <p:ph type="body" idx="1"/>
          </p:nvPr>
        </p:nvSpPr>
        <p:spPr>
          <a:xfrm>
            <a:off x="311700" y="3231511"/>
            <a:ext cx="4260300" cy="22262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289D95"/>
                </a:solidFill>
              </a:rPr>
              <a:t>Updates</a:t>
            </a:r>
          </a:p>
          <a:p>
            <a:pPr marL="0" lvl="0" indent="0" algn="l" rtl="0">
              <a:spcBef>
                <a:spcPts val="0"/>
              </a:spcBef>
              <a:spcAft>
                <a:spcPts val="0"/>
              </a:spcAft>
              <a:buNone/>
            </a:pPr>
            <a:endParaRPr lang="en-GB" sz="800" b="1">
              <a:solidFill>
                <a:srgbClr val="289D95"/>
              </a:solidFill>
            </a:endParaRPr>
          </a:p>
          <a:p>
            <a:pPr marL="342900" indent="-342900"/>
            <a:r>
              <a:rPr lang="en-GB" sz="1200">
                <a:solidFill>
                  <a:schemeClr val="tx1"/>
                </a:solidFill>
                <a:ea typeface="Calibri" panose="020F0502020204030204" pitchFamily="34" charset="0"/>
                <a:cs typeface="Times New Roman"/>
              </a:rPr>
              <a:t>New digital solution to case transfer</a:t>
            </a:r>
          </a:p>
          <a:p>
            <a:pPr marL="342900" indent="-342900"/>
            <a:r>
              <a:rPr lang="en-GB" sz="1200">
                <a:solidFill>
                  <a:schemeClr val="tx1"/>
                </a:solidFill>
                <a:ea typeface="Calibri" panose="020F0502020204030204" pitchFamily="34" charset="0"/>
                <a:cs typeface="Times New Roman"/>
              </a:rPr>
              <a:t>Recruiting Probation Services Officers &amp; Case Administrators</a:t>
            </a:r>
            <a:endParaRPr lang="en-US" sz="1200">
              <a:solidFill>
                <a:schemeClr val="tx1"/>
              </a:solidFill>
              <a:effectLst/>
              <a:ea typeface="Times New Roman" panose="02020603050405020304" pitchFamily="18" charset="0"/>
              <a:cs typeface="Times New Roman"/>
            </a:endParaRPr>
          </a:p>
          <a:p>
            <a:pPr marL="342900" indent="-342900"/>
            <a:r>
              <a:rPr lang="en-US" sz="1200">
                <a:solidFill>
                  <a:schemeClr val="tx1"/>
                </a:solidFill>
                <a:latin typeface="+mn-lt"/>
                <a:ea typeface="Calibri" panose="020F0502020204030204" pitchFamily="34" charset="0"/>
              </a:rPr>
              <a:t>Local updates </a:t>
            </a:r>
            <a:r>
              <a:rPr lang="en-GB" sz="1200">
                <a:solidFill>
                  <a:schemeClr val="tx1"/>
                </a:solidFill>
                <a:latin typeface="+mn-lt"/>
                <a:ea typeface="Calibri" panose="020F0502020204030204" pitchFamily="34" charset="0"/>
                <a:cs typeface="Times New Roman"/>
              </a:rPr>
              <a:t>[delete if not used]</a:t>
            </a:r>
            <a:endParaRPr lang="en-GB" sz="900" b="1">
              <a:solidFill>
                <a:schemeClr val="tx1"/>
              </a:solidFill>
              <a:cs typeface="Times New Roman"/>
            </a:endParaRPr>
          </a:p>
          <a:p>
            <a:pPr marL="285750" indent="-285750">
              <a:spcBef>
                <a:spcPts val="1200"/>
              </a:spcBef>
              <a:spcAft>
                <a:spcPts val="1200"/>
              </a:spcAft>
            </a:pPr>
            <a:endParaRPr>
              <a:solidFill>
                <a:srgbClr val="B32C85"/>
              </a:solidFill>
            </a:endParaRPr>
          </a:p>
        </p:txBody>
      </p:sp>
      <p:sp>
        <p:nvSpPr>
          <p:cNvPr id="71" name="Google Shape;71;p15"/>
          <p:cNvSpPr txBox="1">
            <a:spLocks noGrp="1"/>
          </p:cNvSpPr>
          <p:nvPr>
            <p:ph type="body" idx="1"/>
          </p:nvPr>
        </p:nvSpPr>
        <p:spPr>
          <a:xfrm>
            <a:off x="4760850" y="636725"/>
            <a:ext cx="4260300" cy="193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b="1">
                <a:solidFill>
                  <a:srgbClr val="5499DB"/>
                </a:solidFill>
              </a:rPr>
              <a:t>Reminder</a:t>
            </a:r>
          </a:p>
          <a:p>
            <a:pPr marL="0" lvl="0" indent="0" algn="l" rtl="0">
              <a:spcBef>
                <a:spcPts val="0"/>
              </a:spcBef>
              <a:spcAft>
                <a:spcPts val="0"/>
              </a:spcAft>
              <a:buNone/>
            </a:pPr>
            <a:endParaRPr sz="800" b="1">
              <a:solidFill>
                <a:srgbClr val="0095D7"/>
              </a:solidFill>
            </a:endParaRPr>
          </a:p>
          <a:p>
            <a:pPr marL="285750" indent="-285750">
              <a:lnSpc>
                <a:spcPct val="100000"/>
              </a:lnSpc>
            </a:pPr>
            <a:r>
              <a:rPr lang="en-GB" sz="1200">
                <a:solidFill>
                  <a:schemeClr val="tx1"/>
                </a:solidFill>
              </a:rPr>
              <a:t>Offender management in custody – decommissioning the Case Allocation System (CAS)</a:t>
            </a:r>
          </a:p>
          <a:p>
            <a:pPr marL="285750" indent="-285750">
              <a:lnSpc>
                <a:spcPct val="100000"/>
              </a:lnSpc>
            </a:pPr>
            <a:r>
              <a:rPr lang="en-GB" sz="1200">
                <a:solidFill>
                  <a:schemeClr val="tx1"/>
                </a:solidFill>
                <a:effectLst/>
                <a:latin typeface="Arial" panose="020B0604020202020204" pitchFamily="34" charset="0"/>
                <a:ea typeface="Arial" panose="020B0604020202020204" pitchFamily="34" charset="0"/>
              </a:rPr>
              <a:t>Automated Release and Recall End User Guidance</a:t>
            </a:r>
          </a:p>
          <a:p>
            <a:pPr marL="285750" indent="-285750">
              <a:lnSpc>
                <a:spcPct val="100000"/>
              </a:lnSpc>
            </a:pPr>
            <a:r>
              <a:rPr lang="en-GB" sz="1200">
                <a:solidFill>
                  <a:schemeClr val="tx1"/>
                </a:solidFill>
              </a:rPr>
              <a:t>Local reminders </a:t>
            </a:r>
            <a:r>
              <a:rPr lang="en-GB" sz="1200">
                <a:solidFill>
                  <a:schemeClr val="tx1"/>
                </a:solidFill>
                <a:latin typeface="+mn-lt"/>
                <a:ea typeface="Calibri" panose="020F0502020204030204" pitchFamily="34" charset="0"/>
                <a:cs typeface="Times New Roman" panose="02020603050405020304" pitchFamily="18" charset="0"/>
              </a:rPr>
              <a:t>[delete if not used]</a:t>
            </a:r>
            <a:endParaRPr sz="1200">
              <a:solidFill>
                <a:schemeClr val="tx1"/>
              </a:solidFill>
              <a:latin typeface="+mn-lt"/>
            </a:endParaRPr>
          </a:p>
        </p:txBody>
      </p:sp>
      <p:sp>
        <p:nvSpPr>
          <p:cNvPr id="72" name="Google Shape;72;p15"/>
          <p:cNvSpPr txBox="1">
            <a:spLocks noGrp="1"/>
          </p:cNvSpPr>
          <p:nvPr>
            <p:ph type="body" idx="1"/>
          </p:nvPr>
        </p:nvSpPr>
        <p:spPr>
          <a:xfrm>
            <a:off x="4760850" y="2076275"/>
            <a:ext cx="4260300" cy="1983900"/>
          </a:xfrm>
          <a:prstGeom prst="rect">
            <a:avLst/>
          </a:prstGeom>
        </p:spPr>
        <p:txBody>
          <a:bodyPr spcFirstLastPara="1" wrap="square" lIns="91425" tIns="91425" rIns="91425" bIns="91425" anchor="t" anchorCtr="0">
            <a:normAutofit/>
          </a:bodyPr>
          <a:lstStyle/>
          <a:p>
            <a:pPr marL="0" indent="0">
              <a:buNone/>
            </a:pPr>
            <a:r>
              <a:rPr lang="en-GB" sz="2000" b="1">
                <a:solidFill>
                  <a:srgbClr val="002554"/>
                </a:solidFill>
              </a:rPr>
              <a:t>Action</a:t>
            </a:r>
          </a:p>
          <a:p>
            <a:pPr marL="0" indent="0">
              <a:buNone/>
            </a:pPr>
            <a:endParaRPr lang="en-GB" sz="800" b="1">
              <a:solidFill>
                <a:srgbClr val="002554"/>
              </a:solidFill>
            </a:endParaRPr>
          </a:p>
          <a:p>
            <a:pPr marL="285750" indent="-285750">
              <a:lnSpc>
                <a:spcPct val="100000"/>
              </a:lnSpc>
            </a:pPr>
            <a:r>
              <a:rPr lang="en-GB" sz="1200">
                <a:solidFill>
                  <a:schemeClr val="tx1"/>
                </a:solidFill>
              </a:rPr>
              <a:t>Upcoming learning</a:t>
            </a:r>
            <a:endParaRPr lang="en-GB" sz="1300">
              <a:solidFill>
                <a:schemeClr val="tx1"/>
              </a:solidFill>
            </a:endParaRPr>
          </a:p>
          <a:p>
            <a:pPr marL="285750" indent="-285750">
              <a:lnSpc>
                <a:spcPct val="100000"/>
              </a:lnSpc>
            </a:pPr>
            <a:r>
              <a:rPr lang="en-GB" sz="1200">
                <a:solidFill>
                  <a:schemeClr val="tx1"/>
                </a:solidFill>
              </a:rPr>
              <a:t>Professional registration</a:t>
            </a:r>
          </a:p>
          <a:p>
            <a:pPr marL="285750" indent="-285750">
              <a:lnSpc>
                <a:spcPct val="100000"/>
              </a:lnSpc>
            </a:pPr>
            <a:r>
              <a:rPr lang="en-GB" sz="1200">
                <a:solidFill>
                  <a:schemeClr val="tx1"/>
                </a:solidFill>
              </a:rPr>
              <a:t>Local actions </a:t>
            </a:r>
            <a:r>
              <a:rPr lang="en-GB" sz="1200">
                <a:solidFill>
                  <a:schemeClr val="tx1"/>
                </a:solidFill>
                <a:latin typeface="+mn-lt"/>
                <a:ea typeface="Calibri" panose="020F0502020204030204" pitchFamily="34" charset="0"/>
                <a:cs typeface="Times New Roman" panose="02020603050405020304" pitchFamily="18" charset="0"/>
              </a:rPr>
              <a:t>[delete if not used]</a:t>
            </a:r>
            <a:endParaRPr lang="en-GB" sz="1200">
              <a:solidFill>
                <a:schemeClr val="tx1"/>
              </a:solidFill>
            </a:endParaRPr>
          </a:p>
          <a:p>
            <a:pPr marL="285750" indent="-285750">
              <a:lnSpc>
                <a:spcPct val="100000"/>
              </a:lnSpc>
            </a:pPr>
            <a:r>
              <a:rPr lang="en-GB" sz="1200">
                <a:solidFill>
                  <a:schemeClr val="tx1"/>
                </a:solidFill>
              </a:rPr>
              <a:t>Team discussion</a:t>
            </a:r>
          </a:p>
          <a:p>
            <a:pPr marL="285750" indent="-285750">
              <a:lnSpc>
                <a:spcPct val="100000"/>
              </a:lnSpc>
            </a:pPr>
            <a:endParaRPr lang="en-GB" sz="1200">
              <a:solidFill>
                <a:schemeClr val="tx1"/>
              </a:solidFill>
              <a:latin typeface="+mn-lt"/>
            </a:endParaRPr>
          </a:p>
          <a:p>
            <a:pPr marL="0" indent="0">
              <a:buNone/>
            </a:pPr>
            <a:endParaRPr lang="en-GB" sz="2000" b="1">
              <a:solidFill>
                <a:srgbClr val="002554"/>
              </a:solidFill>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CDA90-9AE7-40C3-99D8-073BD9728758}"/>
              </a:ext>
            </a:extLst>
          </p:cNvPr>
          <p:cNvSpPr>
            <a:spLocks noGrp="1"/>
          </p:cNvSpPr>
          <p:nvPr>
            <p:ph type="title"/>
          </p:nvPr>
        </p:nvSpPr>
        <p:spPr>
          <a:xfrm>
            <a:off x="323957" y="228191"/>
            <a:ext cx="8057555" cy="472853"/>
          </a:xfrm>
        </p:spPr>
        <p:txBody>
          <a:bodyPr/>
          <a:lstStyle/>
          <a:p>
            <a:r>
              <a:rPr lang="en-GB">
                <a:solidFill>
                  <a:srgbClr val="5C3183"/>
                </a:solidFill>
              </a:rPr>
              <a:t>Probation Service pay offer (2022-25) - 5 key components</a:t>
            </a:r>
            <a:endParaRPr lang="en-IE">
              <a:solidFill>
                <a:srgbClr val="5C3183"/>
              </a:solidFill>
            </a:endParaRPr>
          </a:p>
        </p:txBody>
      </p:sp>
      <p:sp>
        <p:nvSpPr>
          <p:cNvPr id="5" name="Content Placeholder 4">
            <a:extLst>
              <a:ext uri="{FF2B5EF4-FFF2-40B4-BE49-F238E27FC236}">
                <a16:creationId xmlns:a16="http://schemas.microsoft.com/office/drawing/2014/main" id="{E0705860-D96E-4D09-A05E-C1C9A06D15EB}"/>
              </a:ext>
            </a:extLst>
          </p:cNvPr>
          <p:cNvSpPr>
            <a:spLocks noGrp="1"/>
          </p:cNvSpPr>
          <p:nvPr>
            <p:ph idx="1"/>
          </p:nvPr>
        </p:nvSpPr>
        <p:spPr>
          <a:xfrm>
            <a:off x="4503656" y="1078421"/>
            <a:ext cx="4090712" cy="3263504"/>
          </a:xfrm>
        </p:spPr>
        <p:txBody>
          <a:bodyPr/>
          <a:lstStyle/>
          <a:p>
            <a:pPr marL="257175" indent="-257175" fontAlgn="t">
              <a:spcAft>
                <a:spcPts val="0"/>
              </a:spcAft>
              <a:buFont typeface="+mj-lt"/>
              <a:buAutoNum type="arabicPeriod"/>
            </a:pPr>
            <a:r>
              <a:rPr lang="en-GB" sz="1200">
                <a:solidFill>
                  <a:srgbClr val="000000"/>
                </a:solidFill>
              </a:rPr>
              <a:t>Consolidated uplifts to all pay band values meaning uplifts to all staff salaries</a:t>
            </a:r>
          </a:p>
          <a:p>
            <a:pPr marL="257175" indent="-257175" fontAlgn="t">
              <a:spcAft>
                <a:spcPts val="0"/>
              </a:spcAft>
              <a:buFont typeface="+mj-lt"/>
              <a:buAutoNum type="arabicPeriod"/>
            </a:pPr>
            <a:endParaRPr lang="en-GB" sz="1200"/>
          </a:p>
          <a:p>
            <a:pPr marL="257175" indent="-257175" fontAlgn="t">
              <a:spcAft>
                <a:spcPts val="0"/>
              </a:spcAft>
              <a:buFont typeface="+mj-lt"/>
              <a:buAutoNum type="arabicPeriod"/>
            </a:pPr>
            <a:r>
              <a:rPr lang="en-GB" sz="1200">
                <a:solidFill>
                  <a:srgbClr val="000000"/>
                </a:solidFill>
              </a:rPr>
              <a:t>Reform to improve spacing within pay bands and between them; reducing pay band lengths</a:t>
            </a:r>
          </a:p>
          <a:p>
            <a:pPr marL="257175" indent="-257175" fontAlgn="t">
              <a:spcAft>
                <a:spcPts val="0"/>
              </a:spcAft>
              <a:buFont typeface="+mj-lt"/>
              <a:buAutoNum type="arabicPeriod"/>
            </a:pPr>
            <a:endParaRPr lang="en-GB" sz="1200"/>
          </a:p>
          <a:p>
            <a:pPr marL="257175" indent="-257175" fontAlgn="t">
              <a:spcAft>
                <a:spcPts val="0"/>
              </a:spcAft>
              <a:buFont typeface="+mj-lt"/>
              <a:buAutoNum type="arabicPeriod"/>
            </a:pPr>
            <a:r>
              <a:rPr lang="en-GB" sz="1200">
                <a:solidFill>
                  <a:srgbClr val="000000"/>
                </a:solidFill>
              </a:rPr>
              <a:t>Linking pay progression to the CBF after the successful trial year</a:t>
            </a:r>
          </a:p>
          <a:p>
            <a:pPr marL="257175" indent="-257175" fontAlgn="t">
              <a:spcAft>
                <a:spcPts val="0"/>
              </a:spcAft>
              <a:buFont typeface="+mj-lt"/>
              <a:buAutoNum type="arabicPeriod"/>
            </a:pPr>
            <a:endParaRPr lang="en-GB" sz="1200"/>
          </a:p>
          <a:p>
            <a:pPr marL="257175" indent="-257175" fontAlgn="t">
              <a:spcAft>
                <a:spcPts val="0"/>
              </a:spcAft>
              <a:buFont typeface="+mj-lt"/>
              <a:buAutoNum type="arabicPeriod"/>
            </a:pPr>
            <a:r>
              <a:rPr lang="en-GB" sz="1200">
                <a:solidFill>
                  <a:srgbClr val="000000"/>
                </a:solidFill>
              </a:rPr>
              <a:t>Non-consolidated payments for those not eligible for pay progression in year 2 and year 3 </a:t>
            </a:r>
            <a:r>
              <a:rPr lang="en-GB" sz="1200">
                <a:effectLst/>
                <a:latin typeface="Arial" panose="020B0604020202020204" pitchFamily="34" charset="0"/>
                <a:ea typeface="Calibri" panose="020F0502020204030204" pitchFamily="34" charset="0"/>
              </a:rPr>
              <a:t>as they are already at the top of their pay band</a:t>
            </a:r>
            <a:endParaRPr lang="en-GB" sz="1200">
              <a:effectLst/>
              <a:latin typeface="Calibri" panose="020F0502020204030204" pitchFamily="34" charset="0"/>
              <a:ea typeface="Calibri" panose="020F0502020204030204" pitchFamily="34" charset="0"/>
            </a:endParaRPr>
          </a:p>
          <a:p>
            <a:pPr marL="257175" indent="-257175" fontAlgn="t">
              <a:spcAft>
                <a:spcPts val="0"/>
              </a:spcAft>
              <a:buFont typeface="+mj-lt"/>
              <a:buAutoNum type="arabicPeriod"/>
            </a:pPr>
            <a:endParaRPr lang="en-GB" sz="1200">
              <a:solidFill>
                <a:srgbClr val="000000"/>
              </a:solidFill>
            </a:endParaRPr>
          </a:p>
          <a:p>
            <a:pPr marL="257175" indent="-257175" fontAlgn="t">
              <a:spcAft>
                <a:spcPts val="0"/>
              </a:spcAft>
              <a:buFont typeface="+mj-lt"/>
              <a:buAutoNum type="arabicPeriod"/>
            </a:pPr>
            <a:endParaRPr lang="en-GB" sz="1200"/>
          </a:p>
          <a:p>
            <a:pPr marL="257175" indent="-257175" fontAlgn="t">
              <a:spcAft>
                <a:spcPts val="0"/>
              </a:spcAft>
              <a:buFont typeface="+mj-lt"/>
              <a:buAutoNum type="arabicPeriod"/>
            </a:pPr>
            <a:r>
              <a:rPr lang="en-GB" sz="1200">
                <a:solidFill>
                  <a:srgbClr val="000000"/>
                </a:solidFill>
              </a:rPr>
              <a:t> Increasing allowances</a:t>
            </a:r>
            <a:endParaRPr lang="en-GB" sz="1200"/>
          </a:p>
          <a:p>
            <a:endParaRPr lang="en-IE" sz="1200"/>
          </a:p>
        </p:txBody>
      </p:sp>
      <p:graphicFrame>
        <p:nvGraphicFramePr>
          <p:cNvPr id="6" name="Diagram 5">
            <a:extLst>
              <a:ext uri="{FF2B5EF4-FFF2-40B4-BE49-F238E27FC236}">
                <a16:creationId xmlns:a16="http://schemas.microsoft.com/office/drawing/2014/main" id="{C87FDD98-76DD-4C3B-AE91-B819C170D6A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1505744"/>
              </p:ext>
            </p:extLst>
          </p:nvPr>
        </p:nvGraphicFramePr>
        <p:xfrm>
          <a:off x="181760" y="1078422"/>
          <a:ext cx="4390239" cy="2986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9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CDA90-9AE7-40C3-99D8-073BD9728758}"/>
              </a:ext>
            </a:extLst>
          </p:cNvPr>
          <p:cNvSpPr>
            <a:spLocks noGrp="1"/>
          </p:cNvSpPr>
          <p:nvPr>
            <p:ph type="title"/>
          </p:nvPr>
        </p:nvSpPr>
        <p:spPr>
          <a:xfrm>
            <a:off x="448757" y="172378"/>
            <a:ext cx="3552669" cy="472853"/>
          </a:xfrm>
        </p:spPr>
        <p:txBody>
          <a:bodyPr/>
          <a:lstStyle/>
          <a:p>
            <a:pPr algn="ctr"/>
            <a:r>
              <a:rPr lang="en-GB">
                <a:solidFill>
                  <a:srgbClr val="5C3183"/>
                </a:solidFill>
              </a:rPr>
              <a:t>Pay offer resources</a:t>
            </a:r>
            <a:endParaRPr lang="en-IE">
              <a:solidFill>
                <a:srgbClr val="5C3183"/>
              </a:solidFill>
            </a:endParaRPr>
          </a:p>
        </p:txBody>
      </p:sp>
      <p:sp>
        <p:nvSpPr>
          <p:cNvPr id="11" name="Rectangle: Rounded Corners 10">
            <a:extLst>
              <a:ext uri="{FF2B5EF4-FFF2-40B4-BE49-F238E27FC236}">
                <a16:creationId xmlns:a16="http://schemas.microsoft.com/office/drawing/2014/main" id="{A8B9092C-9E9D-4411-9FD1-CA5BD7B23E40}"/>
              </a:ext>
              <a:ext uri="{C183D7F6-B498-43B3-948B-1728B52AA6E4}">
                <adec:decorative xmlns:adec="http://schemas.microsoft.com/office/drawing/2017/decorative" val="1"/>
              </a:ext>
            </a:extLst>
          </p:cNvPr>
          <p:cNvSpPr/>
          <p:nvPr/>
        </p:nvSpPr>
        <p:spPr>
          <a:xfrm>
            <a:off x="553665" y="744818"/>
            <a:ext cx="1292941" cy="1314498"/>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IE" sz="1350" kern="1200">
              <a:solidFill>
                <a:prstClr val="black"/>
              </a:solidFill>
              <a:latin typeface="Arial"/>
            </a:endParaRPr>
          </a:p>
        </p:txBody>
      </p:sp>
      <p:pic>
        <p:nvPicPr>
          <p:cNvPr id="3" name="Graphic 2" descr="Document outline">
            <a:extLst>
              <a:ext uri="{FF2B5EF4-FFF2-40B4-BE49-F238E27FC236}">
                <a16:creationId xmlns:a16="http://schemas.microsoft.com/office/drawing/2014/main" id="{21F1DF9C-185C-4231-B7A0-7D45398CDC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537" y="966722"/>
            <a:ext cx="685800" cy="685800"/>
          </a:xfrm>
          <a:prstGeom prst="rect">
            <a:avLst/>
          </a:prstGeom>
        </p:spPr>
      </p:pic>
      <p:sp>
        <p:nvSpPr>
          <p:cNvPr id="12" name="TextBox 11">
            <a:extLst>
              <a:ext uri="{FF2B5EF4-FFF2-40B4-BE49-F238E27FC236}">
                <a16:creationId xmlns:a16="http://schemas.microsoft.com/office/drawing/2014/main" id="{47B21792-A0C1-47EF-A4AF-2CA23F72D078}"/>
              </a:ext>
            </a:extLst>
          </p:cNvPr>
          <p:cNvSpPr txBox="1"/>
          <p:nvPr/>
        </p:nvSpPr>
        <p:spPr>
          <a:xfrm>
            <a:off x="448758" y="2092676"/>
            <a:ext cx="1475357" cy="507831"/>
          </a:xfrm>
          <a:prstGeom prst="rect">
            <a:avLst/>
          </a:prstGeom>
          <a:noFill/>
        </p:spPr>
        <p:txBody>
          <a:bodyPr wrap="square" rtlCol="0">
            <a:spAutoFit/>
          </a:bodyPr>
          <a:lstStyle/>
          <a:p>
            <a:pPr algn="ctr" defTabSz="685800">
              <a:buClrTx/>
            </a:pPr>
            <a:r>
              <a:rPr lang="en-GB" sz="1350" b="1" kern="1200">
                <a:solidFill>
                  <a:srgbClr val="5C3183"/>
                </a:solidFill>
                <a:latin typeface="Arial" panose="020B0604020202020204" pitchFamily="34" charset="0"/>
                <a:ea typeface="+mn-ea"/>
                <a:cs typeface="Arial" panose="020B0604020202020204" pitchFamily="34" charset="0"/>
                <a:hlinkClick r:id="rId4"/>
              </a:rPr>
              <a:t>Pay offer summary</a:t>
            </a:r>
            <a:endParaRPr lang="en-IE" sz="1050" kern="1200">
              <a:solidFill>
                <a:prstClr val="black"/>
              </a:solidFill>
              <a:ea typeface="+mn-ea"/>
              <a:cs typeface="+mn-cs"/>
            </a:endParaRPr>
          </a:p>
        </p:txBody>
      </p:sp>
      <p:sp>
        <p:nvSpPr>
          <p:cNvPr id="31" name="Rectangle: Rounded Corners 30">
            <a:extLst>
              <a:ext uri="{FF2B5EF4-FFF2-40B4-BE49-F238E27FC236}">
                <a16:creationId xmlns:a16="http://schemas.microsoft.com/office/drawing/2014/main" id="{90393FC6-23E3-4478-9862-EB1A21C7A322}"/>
              </a:ext>
              <a:ext uri="{C183D7F6-B498-43B3-948B-1728B52AA6E4}">
                <adec:decorative xmlns:adec="http://schemas.microsoft.com/office/drawing/2017/decorative" val="1"/>
              </a:ext>
            </a:extLst>
          </p:cNvPr>
          <p:cNvSpPr/>
          <p:nvPr/>
        </p:nvSpPr>
        <p:spPr>
          <a:xfrm>
            <a:off x="2450505" y="756183"/>
            <a:ext cx="1292941" cy="1314498"/>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IE" sz="1350" kern="1200">
              <a:solidFill>
                <a:prstClr val="black"/>
              </a:solidFill>
              <a:latin typeface="Arial"/>
            </a:endParaRPr>
          </a:p>
        </p:txBody>
      </p:sp>
      <p:pic>
        <p:nvPicPr>
          <p:cNvPr id="34" name="Graphic 33" descr="Calculator outline">
            <a:extLst>
              <a:ext uri="{FF2B5EF4-FFF2-40B4-BE49-F238E27FC236}">
                <a16:creationId xmlns:a16="http://schemas.microsoft.com/office/drawing/2014/main" id="{B9B4EED0-BE15-498B-A7DD-9BCC0E75B3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4096" y="1012439"/>
            <a:ext cx="685800" cy="685800"/>
          </a:xfrm>
          <a:prstGeom prst="rect">
            <a:avLst/>
          </a:prstGeom>
        </p:spPr>
      </p:pic>
      <p:sp>
        <p:nvSpPr>
          <p:cNvPr id="32" name="TextBox 31">
            <a:extLst>
              <a:ext uri="{FF2B5EF4-FFF2-40B4-BE49-F238E27FC236}">
                <a16:creationId xmlns:a16="http://schemas.microsoft.com/office/drawing/2014/main" id="{A476FB78-CB07-40D5-8AFC-196D02E1ECB0}"/>
              </a:ext>
            </a:extLst>
          </p:cNvPr>
          <p:cNvSpPr txBox="1"/>
          <p:nvPr/>
        </p:nvSpPr>
        <p:spPr>
          <a:xfrm>
            <a:off x="2380585" y="2092676"/>
            <a:ext cx="1475357" cy="300082"/>
          </a:xfrm>
          <a:prstGeom prst="rect">
            <a:avLst/>
          </a:prstGeom>
          <a:noFill/>
        </p:spPr>
        <p:txBody>
          <a:bodyPr wrap="square" rtlCol="0">
            <a:spAutoFit/>
          </a:bodyPr>
          <a:lstStyle/>
          <a:p>
            <a:pPr algn="ctr" defTabSz="685800">
              <a:buClrTx/>
            </a:pPr>
            <a:r>
              <a:rPr lang="en-GB" sz="1350" b="1" kern="1200">
                <a:solidFill>
                  <a:srgbClr val="5C3183"/>
                </a:solidFill>
                <a:latin typeface="Arial" panose="020B0604020202020204" pitchFamily="34" charset="0"/>
                <a:ea typeface="+mn-ea"/>
                <a:cs typeface="Arial" panose="020B0604020202020204" pitchFamily="34" charset="0"/>
                <a:hlinkClick r:id="rId7"/>
              </a:rPr>
              <a:t>Pay calculator</a:t>
            </a:r>
            <a:endParaRPr lang="en-IE" sz="1050" kern="1200">
              <a:solidFill>
                <a:prstClr val="black"/>
              </a:solidFill>
              <a:ea typeface="+mn-ea"/>
              <a:cs typeface="+mn-cs"/>
            </a:endParaRPr>
          </a:p>
        </p:txBody>
      </p:sp>
      <p:sp>
        <p:nvSpPr>
          <p:cNvPr id="27" name="Rectangle: Rounded Corners 26">
            <a:extLst>
              <a:ext uri="{FF2B5EF4-FFF2-40B4-BE49-F238E27FC236}">
                <a16:creationId xmlns:a16="http://schemas.microsoft.com/office/drawing/2014/main" id="{3F9BEEDD-98A8-403C-9470-309C52D22CBB}"/>
              </a:ext>
              <a:ext uri="{C183D7F6-B498-43B3-948B-1728B52AA6E4}">
                <adec:decorative xmlns:adec="http://schemas.microsoft.com/office/drawing/2017/decorative" val="1"/>
              </a:ext>
            </a:extLst>
          </p:cNvPr>
          <p:cNvSpPr/>
          <p:nvPr/>
        </p:nvSpPr>
        <p:spPr>
          <a:xfrm>
            <a:off x="544473" y="2726479"/>
            <a:ext cx="1292941" cy="1314498"/>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IE" sz="1350" kern="1200">
              <a:solidFill>
                <a:prstClr val="black"/>
              </a:solidFill>
              <a:latin typeface="Arial"/>
            </a:endParaRPr>
          </a:p>
        </p:txBody>
      </p:sp>
      <p:pic>
        <p:nvPicPr>
          <p:cNvPr id="30" name="Graphic 29" descr="Questions outline">
            <a:extLst>
              <a:ext uri="{FF2B5EF4-FFF2-40B4-BE49-F238E27FC236}">
                <a16:creationId xmlns:a16="http://schemas.microsoft.com/office/drawing/2014/main" id="{FAF04FEA-D948-4B3B-A48B-63C96092EC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505" y="2977631"/>
            <a:ext cx="685800" cy="685800"/>
          </a:xfrm>
          <a:prstGeom prst="rect">
            <a:avLst/>
          </a:prstGeom>
        </p:spPr>
      </p:pic>
      <p:sp>
        <p:nvSpPr>
          <p:cNvPr id="35" name="TextBox 34">
            <a:extLst>
              <a:ext uri="{FF2B5EF4-FFF2-40B4-BE49-F238E27FC236}">
                <a16:creationId xmlns:a16="http://schemas.microsoft.com/office/drawing/2014/main" id="{4F6DDBC9-495D-4D57-9359-5D1BFA06F03F}"/>
              </a:ext>
            </a:extLst>
          </p:cNvPr>
          <p:cNvSpPr txBox="1"/>
          <p:nvPr/>
        </p:nvSpPr>
        <p:spPr>
          <a:xfrm>
            <a:off x="448759" y="4142434"/>
            <a:ext cx="1475357" cy="300082"/>
          </a:xfrm>
          <a:prstGeom prst="rect">
            <a:avLst/>
          </a:prstGeom>
          <a:noFill/>
        </p:spPr>
        <p:txBody>
          <a:bodyPr wrap="square" rtlCol="0">
            <a:spAutoFit/>
          </a:bodyPr>
          <a:lstStyle/>
          <a:p>
            <a:pPr algn="ctr" defTabSz="685800">
              <a:buClrTx/>
            </a:pPr>
            <a:r>
              <a:rPr lang="en-GB" sz="1350" b="1" kern="1200">
                <a:solidFill>
                  <a:srgbClr val="5C3183"/>
                </a:solidFill>
                <a:latin typeface="Arial" panose="020B0604020202020204" pitchFamily="34" charset="0"/>
                <a:ea typeface="+mn-ea"/>
                <a:cs typeface="Arial" panose="020B0604020202020204" pitchFamily="34" charset="0"/>
                <a:hlinkClick r:id="rId10"/>
              </a:rPr>
              <a:t>Pay FAQs</a:t>
            </a:r>
            <a:endParaRPr lang="en-IE" sz="1050" kern="1200">
              <a:solidFill>
                <a:prstClr val="black"/>
              </a:solidFill>
              <a:ea typeface="+mn-ea"/>
              <a:cs typeface="+mn-cs"/>
            </a:endParaRPr>
          </a:p>
        </p:txBody>
      </p:sp>
      <p:sp>
        <p:nvSpPr>
          <p:cNvPr id="9" name="Rectangle: Rounded Corners 8">
            <a:extLst>
              <a:ext uri="{FF2B5EF4-FFF2-40B4-BE49-F238E27FC236}">
                <a16:creationId xmlns:a16="http://schemas.microsoft.com/office/drawing/2014/main" id="{E676603A-1E9D-47FE-8F35-950E3409430B}"/>
              </a:ext>
              <a:ext uri="{C183D7F6-B498-43B3-948B-1728B52AA6E4}">
                <adec:decorative xmlns:adec="http://schemas.microsoft.com/office/drawing/2017/decorative" val="1"/>
              </a:ext>
            </a:extLst>
          </p:cNvPr>
          <p:cNvSpPr/>
          <p:nvPr/>
        </p:nvSpPr>
        <p:spPr>
          <a:xfrm>
            <a:off x="2463134" y="2620311"/>
            <a:ext cx="1292941" cy="1314498"/>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IE" sz="1350" kern="1200">
              <a:solidFill>
                <a:prstClr val="black"/>
              </a:solidFill>
              <a:latin typeface="Arial"/>
            </a:endParaRPr>
          </a:p>
        </p:txBody>
      </p:sp>
      <p:pic>
        <p:nvPicPr>
          <p:cNvPr id="6" name="Graphic 5" descr="Wallet outline">
            <a:extLst>
              <a:ext uri="{FF2B5EF4-FFF2-40B4-BE49-F238E27FC236}">
                <a16:creationId xmlns:a16="http://schemas.microsoft.com/office/drawing/2014/main" id="{15015BBB-A9DF-4AF2-A99D-5C55A89B1E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75364" y="2903721"/>
            <a:ext cx="685800" cy="685800"/>
          </a:xfrm>
          <a:prstGeom prst="rect">
            <a:avLst/>
          </a:prstGeom>
        </p:spPr>
      </p:pic>
      <p:sp>
        <p:nvSpPr>
          <p:cNvPr id="10" name="TextBox 9">
            <a:extLst>
              <a:ext uri="{FF2B5EF4-FFF2-40B4-BE49-F238E27FC236}">
                <a16:creationId xmlns:a16="http://schemas.microsoft.com/office/drawing/2014/main" id="{22FAF63F-D0C1-40AB-9E9C-FDFCA3E01900}"/>
              </a:ext>
            </a:extLst>
          </p:cNvPr>
          <p:cNvSpPr txBox="1"/>
          <p:nvPr/>
        </p:nvSpPr>
        <p:spPr>
          <a:xfrm>
            <a:off x="2359297" y="4059106"/>
            <a:ext cx="1475357" cy="715581"/>
          </a:xfrm>
          <a:prstGeom prst="rect">
            <a:avLst/>
          </a:prstGeom>
          <a:noFill/>
        </p:spPr>
        <p:txBody>
          <a:bodyPr wrap="square" rtlCol="0">
            <a:spAutoFit/>
          </a:bodyPr>
          <a:lstStyle/>
          <a:p>
            <a:pPr algn="ctr" defTabSz="685800">
              <a:buClrTx/>
            </a:pPr>
            <a:r>
              <a:rPr lang="en-GB" sz="1350" b="1" kern="1200">
                <a:solidFill>
                  <a:srgbClr val="5C3183"/>
                </a:solidFill>
                <a:latin typeface="Arial" panose="020B0604020202020204" pitchFamily="34" charset="0"/>
                <a:ea typeface="+mn-ea"/>
                <a:cs typeface="Arial" panose="020B0604020202020204" pitchFamily="34" charset="0"/>
                <a:hlinkClick r:id="rId13"/>
              </a:rPr>
              <a:t>Changes to Allowances summary</a:t>
            </a:r>
            <a:endParaRPr lang="en-IE" sz="1350" kern="1200">
              <a:solidFill>
                <a:prstClr val="black"/>
              </a:solidFill>
              <a:ea typeface="+mn-ea"/>
              <a:cs typeface="+mn-cs"/>
            </a:endParaRPr>
          </a:p>
        </p:txBody>
      </p:sp>
      <p:sp>
        <p:nvSpPr>
          <p:cNvPr id="17" name="Title 3">
            <a:extLst>
              <a:ext uri="{FF2B5EF4-FFF2-40B4-BE49-F238E27FC236}">
                <a16:creationId xmlns:a16="http://schemas.microsoft.com/office/drawing/2014/main" id="{22116262-0AA1-4F23-BA1F-EC096A601688}"/>
              </a:ext>
            </a:extLst>
          </p:cNvPr>
          <p:cNvSpPr txBox="1">
            <a:spLocks/>
          </p:cNvSpPr>
          <p:nvPr/>
        </p:nvSpPr>
        <p:spPr>
          <a:xfrm>
            <a:off x="5129994" y="192356"/>
            <a:ext cx="3552669" cy="4728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defTabSz="685800">
              <a:buClrTx/>
            </a:pPr>
            <a:r>
              <a:rPr lang="en-GB" sz="1800">
                <a:solidFill>
                  <a:srgbClr val="5C3183"/>
                </a:solidFill>
              </a:rPr>
              <a:t>Staff events</a:t>
            </a:r>
            <a:endParaRPr lang="en-IE" sz="1800">
              <a:solidFill>
                <a:srgbClr val="5C3183"/>
              </a:solidFill>
            </a:endParaRPr>
          </a:p>
        </p:txBody>
      </p:sp>
      <p:sp>
        <p:nvSpPr>
          <p:cNvPr id="19" name="Title 3">
            <a:extLst>
              <a:ext uri="{FF2B5EF4-FFF2-40B4-BE49-F238E27FC236}">
                <a16:creationId xmlns:a16="http://schemas.microsoft.com/office/drawing/2014/main" id="{DAA0E999-0BA9-4539-9D5A-6B8B229EA1EB}"/>
              </a:ext>
            </a:extLst>
          </p:cNvPr>
          <p:cNvSpPr txBox="1">
            <a:spLocks/>
          </p:cNvSpPr>
          <p:nvPr/>
        </p:nvSpPr>
        <p:spPr>
          <a:xfrm>
            <a:off x="5007513" y="851694"/>
            <a:ext cx="3797630" cy="278204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defTabSz="685800">
              <a:buClrTx/>
            </a:pPr>
            <a:r>
              <a:rPr lang="en-GB" sz="1800" b="0">
                <a:solidFill>
                  <a:schemeClr val="tx1"/>
                </a:solidFill>
              </a:rPr>
              <a:t>Weekly all-staff live sessions.</a:t>
            </a:r>
          </a:p>
          <a:p>
            <a:pPr algn="ctr" defTabSz="685800">
              <a:buClrTx/>
            </a:pPr>
            <a:endParaRPr lang="en-GB" sz="1800" b="0">
              <a:solidFill>
                <a:schemeClr val="tx1"/>
              </a:solidFill>
            </a:endParaRPr>
          </a:p>
          <a:p>
            <a:pPr algn="ctr" defTabSz="685800">
              <a:buClrTx/>
            </a:pPr>
            <a:r>
              <a:rPr lang="en-GB" sz="1800" b="0">
                <a:solidFill>
                  <a:schemeClr val="tx1"/>
                </a:solidFill>
              </a:rPr>
              <a:t>Re-cap/Q&amp;A sessions by region for Bands 1-6.</a:t>
            </a:r>
          </a:p>
          <a:p>
            <a:pPr algn="ctr" defTabSz="685800">
              <a:buClrTx/>
            </a:pPr>
            <a:endParaRPr lang="en-GB" sz="1800" b="0">
              <a:solidFill>
                <a:schemeClr val="tx1"/>
              </a:solidFill>
            </a:endParaRPr>
          </a:p>
          <a:p>
            <a:pPr algn="ctr" defTabSz="685800">
              <a:buClrTx/>
            </a:pPr>
            <a:r>
              <a:rPr lang="en-GB" sz="1800" b="0">
                <a:solidFill>
                  <a:schemeClr val="tx1"/>
                </a:solidFill>
              </a:rPr>
              <a:t>Re-cap /Q&amp;A sessions for Bands A-D.</a:t>
            </a:r>
          </a:p>
          <a:p>
            <a:pPr algn="ctr" defTabSz="685800">
              <a:buClrTx/>
            </a:pPr>
            <a:endParaRPr lang="en-GB" sz="1800" b="0">
              <a:solidFill>
                <a:schemeClr val="tx1"/>
              </a:solidFill>
            </a:endParaRPr>
          </a:p>
          <a:p>
            <a:pPr algn="ctr" defTabSz="685800">
              <a:buClrTx/>
            </a:pPr>
            <a:r>
              <a:rPr lang="en-GB" sz="1800" b="0">
                <a:solidFill>
                  <a:schemeClr val="tx1"/>
                </a:solidFill>
              </a:rPr>
              <a:t>Session info is </a:t>
            </a:r>
            <a:r>
              <a:rPr lang="en-GB" sz="1800" b="0">
                <a:solidFill>
                  <a:srgbClr val="5C3183">
                    <a:lumMod val="60000"/>
                    <a:lumOff val="40000"/>
                  </a:srgbClr>
                </a:solidFill>
                <a:hlinkClick r:id="rId14"/>
              </a:rPr>
              <a:t>available on the Hub</a:t>
            </a:r>
            <a:r>
              <a:rPr lang="en-GB" sz="1800" b="0">
                <a:solidFill>
                  <a:srgbClr val="5C3183">
                    <a:lumMod val="60000"/>
                    <a:lumOff val="40000"/>
                  </a:srgbClr>
                </a:solidFill>
              </a:rPr>
              <a:t> </a:t>
            </a:r>
            <a:r>
              <a:rPr lang="en-GB" sz="1800" b="0">
                <a:solidFill>
                  <a:schemeClr val="tx1"/>
                </a:solidFill>
              </a:rPr>
              <a:t>and links to the individual Teams meetings are on the next slide. </a:t>
            </a:r>
          </a:p>
          <a:p>
            <a:pPr algn="ctr" defTabSz="685800">
              <a:buClrTx/>
            </a:pPr>
            <a:endParaRPr lang="en-GB" sz="1800">
              <a:solidFill>
                <a:srgbClr val="5C3183">
                  <a:lumMod val="60000"/>
                  <a:lumOff val="40000"/>
                </a:srgbClr>
              </a:solidFill>
            </a:endParaRPr>
          </a:p>
        </p:txBody>
      </p:sp>
    </p:spTree>
    <p:extLst>
      <p:ext uri="{BB962C8B-B14F-4D97-AF65-F5344CB8AC3E}">
        <p14:creationId xmlns:p14="http://schemas.microsoft.com/office/powerpoint/2010/main" val="153886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139-AE2A-42CE-A4E9-6C3735CF61F9}"/>
              </a:ext>
            </a:extLst>
          </p:cNvPr>
          <p:cNvSpPr>
            <a:spLocks noGrp="1"/>
          </p:cNvSpPr>
          <p:nvPr>
            <p:ph type="title"/>
          </p:nvPr>
        </p:nvSpPr>
        <p:spPr>
          <a:xfrm>
            <a:off x="99429" y="86683"/>
            <a:ext cx="8520600" cy="572700"/>
          </a:xfrm>
        </p:spPr>
        <p:txBody>
          <a:bodyPr>
            <a:normAutofit/>
          </a:bodyPr>
          <a:lstStyle/>
          <a:p>
            <a:r>
              <a:rPr lang="en-GB" sz="2000" b="1">
                <a:solidFill>
                  <a:srgbClr val="5C3183"/>
                </a:solidFill>
                <a:latin typeface="Arial" panose="020B0604020202020204" pitchFamily="34" charset="0"/>
                <a:cs typeface="Arial" panose="020B0604020202020204" pitchFamily="34" charset="0"/>
              </a:rPr>
              <a:t>Probation Service Pay Offer – staff events</a:t>
            </a:r>
            <a:endParaRPr lang="en-GB" sz="2000">
              <a:solidFill>
                <a:srgbClr val="5C3183"/>
              </a:solidFill>
            </a:endParaRPr>
          </a:p>
        </p:txBody>
      </p:sp>
      <p:sp>
        <p:nvSpPr>
          <p:cNvPr id="7" name="TextBox 6">
            <a:extLst>
              <a:ext uri="{FF2B5EF4-FFF2-40B4-BE49-F238E27FC236}">
                <a16:creationId xmlns:a16="http://schemas.microsoft.com/office/drawing/2014/main" id="{84320987-586A-4CDC-8455-0B6DE3957CFB}"/>
              </a:ext>
            </a:extLst>
          </p:cNvPr>
          <p:cNvSpPr txBox="1"/>
          <p:nvPr/>
        </p:nvSpPr>
        <p:spPr>
          <a:xfrm>
            <a:off x="122842" y="520367"/>
            <a:ext cx="6484787" cy="3970318"/>
          </a:xfrm>
          <a:prstGeom prst="rect">
            <a:avLst/>
          </a:prstGeom>
          <a:noFill/>
        </p:spPr>
        <p:txBody>
          <a:bodyPr wrap="square">
            <a:spAutoFit/>
          </a:bodyPr>
          <a:lstStyle/>
          <a:p>
            <a:pPr algn="l" fontAlgn="base"/>
            <a:r>
              <a:rPr lang="en-GB" sz="1200" b="1" i="0" u="sng">
                <a:solidFill>
                  <a:srgbClr val="85189D"/>
                </a:solidFill>
                <a:effectLst/>
                <a:latin typeface="Arial" panose="020B0604020202020204" pitchFamily="34" charset="0"/>
                <a:cs typeface="Arial" panose="020B0604020202020204" pitchFamily="34" charset="0"/>
              </a:rPr>
              <a:t>Probation Pay Offer- Staff Support Live Events (for all Probation Service staff)</a:t>
            </a:r>
          </a:p>
          <a:p>
            <a:pPr algn="l" fontAlgn="base"/>
            <a:endParaRPr lang="en-GB" sz="1200" b="0" i="0">
              <a:solidFill>
                <a:srgbClr val="919191"/>
              </a:solidFill>
              <a:effectLst/>
              <a:latin typeface="Arial" panose="020B0604020202020204" pitchFamily="34" charset="0"/>
              <a:cs typeface="Arial" panose="020B0604020202020204" pitchFamily="34" charset="0"/>
            </a:endParaRPr>
          </a:p>
          <a:p>
            <a:pPr algn="l" fontAlgn="base"/>
            <a:r>
              <a:rPr lang="en-GB" sz="1200" b="0" i="0" u="sng">
                <a:solidFill>
                  <a:srgbClr val="6D0D87"/>
                </a:solidFill>
                <a:effectLst/>
                <a:latin typeface="Arial" panose="020B0604020202020204" pitchFamily="34" charset="0"/>
                <a:cs typeface="Arial" panose="020B0604020202020204" pitchFamily="34" charset="0"/>
                <a:hlinkClick r:id="rId2"/>
              </a:rPr>
              <a:t>12 September 10.00 – 10.25</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3"/>
              </a:rPr>
              <a:t>19 September 10.00 – 10.25</a:t>
            </a:r>
            <a:endParaRPr lang="en-GB" sz="1200" b="0" i="0">
              <a:solidFill>
                <a:srgbClr val="919191"/>
              </a:solidFill>
              <a:effectLst/>
              <a:latin typeface="Arial" panose="020B0604020202020204" pitchFamily="34" charset="0"/>
              <a:cs typeface="Arial" panose="020B0604020202020204" pitchFamily="34" charset="0"/>
            </a:endParaRPr>
          </a:p>
          <a:p>
            <a:pPr algn="l" fontAlgn="base"/>
            <a:endParaRPr lang="en-GB" sz="1200" b="0" i="0">
              <a:solidFill>
                <a:srgbClr val="919191"/>
              </a:solidFill>
              <a:effectLst/>
              <a:latin typeface="Arial" panose="020B0604020202020204" pitchFamily="34" charset="0"/>
              <a:cs typeface="Arial" panose="020B0604020202020204" pitchFamily="34" charset="0"/>
            </a:endParaRPr>
          </a:p>
          <a:p>
            <a:pPr algn="l" fontAlgn="base"/>
            <a:r>
              <a:rPr lang="en-GB" sz="1200" b="1" i="0" u="sng">
                <a:solidFill>
                  <a:srgbClr val="85189D"/>
                </a:solidFill>
                <a:effectLst/>
                <a:latin typeface="Arial" panose="020B0604020202020204" pitchFamily="34" charset="0"/>
                <a:cs typeface="Arial" panose="020B0604020202020204" pitchFamily="34" charset="0"/>
              </a:rPr>
              <a:t>Recap/Q&amp;A sessions for staff in Bands 1-6 (by region)</a:t>
            </a:r>
          </a:p>
          <a:p>
            <a:pPr algn="l" fontAlgn="base"/>
            <a:endParaRPr lang="en-GB" sz="1200" b="0" i="0">
              <a:solidFill>
                <a:srgbClr val="919191"/>
              </a:solidFill>
              <a:effectLst/>
              <a:latin typeface="Arial" panose="020B0604020202020204" pitchFamily="34" charset="0"/>
              <a:cs typeface="Arial" panose="020B0604020202020204" pitchFamily="34" charset="0"/>
            </a:endParaRPr>
          </a:p>
          <a:p>
            <a:pPr algn="l" fontAlgn="base"/>
            <a:r>
              <a:rPr lang="en-GB" sz="1200" b="0" i="0" u="none" strike="noStrike">
                <a:solidFill>
                  <a:srgbClr val="0645AD"/>
                </a:solidFill>
                <a:effectLst/>
                <a:latin typeface="Arial" panose="020B0604020202020204" pitchFamily="34" charset="0"/>
                <a:cs typeface="Arial" panose="020B0604020202020204" pitchFamily="34" charset="0"/>
                <a:hlinkClick r:id="rId4"/>
              </a:rPr>
              <a:t>6 September 10.00-10.45 – </a:t>
            </a:r>
            <a:r>
              <a:rPr lang="en-GB" sz="1200" b="0" i="0" u="none" strike="noStrike" err="1">
                <a:solidFill>
                  <a:srgbClr val="0645AD"/>
                </a:solidFill>
                <a:effectLst/>
                <a:latin typeface="Arial" panose="020B0604020202020204" pitchFamily="34" charset="0"/>
                <a:cs typeface="Arial" panose="020B0604020202020204" pitchFamily="34" charset="0"/>
                <a:hlinkClick r:id="rId4"/>
              </a:rPr>
              <a:t>YaTH</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5"/>
              </a:rPr>
              <a:t>8 September 12.00-12.45 – East Midlands &amp; West Midlands</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6"/>
              </a:rPr>
              <a:t>9 September 10.00-10.45 – North West &amp; Greater Manchester</a:t>
            </a:r>
            <a:endParaRPr lang="en-GB" sz="1200" b="0" i="0">
              <a:solidFill>
                <a:srgbClr val="919191"/>
              </a:solidFill>
              <a:effectLst/>
              <a:latin typeface="Arial" panose="020B0604020202020204" pitchFamily="34" charset="0"/>
              <a:cs typeface="Arial" panose="020B0604020202020204" pitchFamily="34" charset="0"/>
            </a:endParaRPr>
          </a:p>
          <a:p>
            <a:pPr algn="l" fontAlgn="base"/>
            <a:r>
              <a:rPr lang="en-GB" sz="1200" b="0" i="0" u="none" strike="noStrike">
                <a:solidFill>
                  <a:srgbClr val="0645AD"/>
                </a:solidFill>
                <a:effectLst/>
                <a:latin typeface="Arial" panose="020B0604020202020204" pitchFamily="34" charset="0"/>
                <a:cs typeface="Arial" panose="020B0604020202020204" pitchFamily="34" charset="0"/>
                <a:hlinkClick r:id="rId7"/>
              </a:rPr>
              <a:t>13 September 10.00-10.45 – Wales</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8"/>
              </a:rPr>
              <a:t>16 September 10.00-10.45 – London</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9"/>
              </a:rPr>
              <a:t>20 September 10.00-10.45 – North East &amp; East of England</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10"/>
              </a:rPr>
              <a:t>21 September 10.00-10.45 – South West &amp; South Central</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11"/>
              </a:rPr>
              <a:t>22 September 10.00-10.45 – Other PS Business Areas &amp; KSS</a:t>
            </a:r>
            <a:endParaRPr lang="en-GB" sz="1200" b="0" i="0">
              <a:solidFill>
                <a:srgbClr val="919191"/>
              </a:solidFill>
              <a:effectLst/>
              <a:latin typeface="Arial" panose="020B0604020202020204" pitchFamily="34" charset="0"/>
              <a:cs typeface="Arial" panose="020B0604020202020204" pitchFamily="34" charset="0"/>
            </a:endParaRPr>
          </a:p>
          <a:p>
            <a:pPr algn="l" fontAlgn="base"/>
            <a:endParaRPr lang="en-GB" sz="1200" b="0" i="0">
              <a:solidFill>
                <a:srgbClr val="919191"/>
              </a:solidFill>
              <a:effectLst/>
              <a:latin typeface="Arial" panose="020B0604020202020204" pitchFamily="34" charset="0"/>
              <a:cs typeface="Arial" panose="020B0604020202020204" pitchFamily="34" charset="0"/>
            </a:endParaRPr>
          </a:p>
          <a:p>
            <a:pPr algn="l" fontAlgn="base"/>
            <a:r>
              <a:rPr lang="en-GB" sz="1200" b="1" i="0" u="sng">
                <a:solidFill>
                  <a:srgbClr val="85189D"/>
                </a:solidFill>
                <a:effectLst/>
                <a:latin typeface="Arial" panose="020B0604020202020204" pitchFamily="34" charset="0"/>
                <a:cs typeface="Arial" panose="020B0604020202020204" pitchFamily="34" charset="0"/>
              </a:rPr>
              <a:t>Recap/Q&amp;A sessions for staff Bands A-D</a:t>
            </a:r>
          </a:p>
          <a:p>
            <a:pPr algn="l" fontAlgn="base"/>
            <a:endParaRPr lang="en-GB" sz="1200" b="0" i="0">
              <a:solidFill>
                <a:srgbClr val="919191"/>
              </a:solidFill>
              <a:effectLst/>
              <a:latin typeface="Arial" panose="020B0604020202020204" pitchFamily="34" charset="0"/>
              <a:cs typeface="Arial" panose="020B0604020202020204" pitchFamily="34" charset="0"/>
            </a:endParaRPr>
          </a:p>
          <a:p>
            <a:pPr algn="l" fontAlgn="base"/>
            <a:r>
              <a:rPr lang="en-GB" sz="1200" b="0" i="0" u="none" strike="noStrike">
                <a:solidFill>
                  <a:srgbClr val="0645AD"/>
                </a:solidFill>
                <a:effectLst/>
                <a:latin typeface="Arial" panose="020B0604020202020204" pitchFamily="34" charset="0"/>
                <a:cs typeface="Arial" panose="020B0604020202020204" pitchFamily="34" charset="0"/>
                <a:hlinkClick r:id="rId12"/>
              </a:rPr>
              <a:t>7 September 10.00-10.45</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13"/>
              </a:rPr>
              <a:t>14 September 10.00-10.45</a:t>
            </a:r>
            <a:br>
              <a:rPr lang="en-GB" sz="1200" b="0" i="0">
                <a:solidFill>
                  <a:srgbClr val="919191"/>
                </a:solidFill>
                <a:effectLst/>
                <a:latin typeface="Arial" panose="020B0604020202020204" pitchFamily="34" charset="0"/>
                <a:cs typeface="Arial" panose="020B0604020202020204" pitchFamily="34" charset="0"/>
              </a:rPr>
            </a:br>
            <a:r>
              <a:rPr lang="en-GB" sz="1200" b="0" i="0" u="none" strike="noStrike">
                <a:solidFill>
                  <a:srgbClr val="0645AD"/>
                </a:solidFill>
                <a:effectLst/>
                <a:latin typeface="Arial" panose="020B0604020202020204" pitchFamily="34" charset="0"/>
                <a:cs typeface="Arial" panose="020B0604020202020204" pitchFamily="34" charset="0"/>
                <a:hlinkClick r:id="rId14"/>
              </a:rPr>
              <a:t>23 September 12.00-12.45</a:t>
            </a:r>
            <a:endParaRPr lang="en-GB" sz="1200" b="0" i="0">
              <a:solidFill>
                <a:srgbClr val="919191"/>
              </a:solidFill>
              <a:effectLst/>
              <a:latin typeface="Arial" panose="020B0604020202020204" pitchFamily="34" charset="0"/>
              <a:cs typeface="Arial" panose="020B0604020202020204" pitchFamily="34" charset="0"/>
            </a:endParaRPr>
          </a:p>
        </p:txBody>
      </p:sp>
      <p:cxnSp>
        <p:nvCxnSpPr>
          <p:cNvPr id="8" name="Google Shape;103;p18">
            <a:extLst>
              <a:ext uri="{FF2B5EF4-FFF2-40B4-BE49-F238E27FC236}">
                <a16:creationId xmlns:a16="http://schemas.microsoft.com/office/drawing/2014/main" id="{7D238839-B2A8-47F0-8CD9-F3DF67F56ACC}"/>
              </a:ex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5C3183"/>
            </a:solidFill>
            <a:prstDash val="solid"/>
            <a:round/>
            <a:headEnd type="none" w="med" len="med"/>
            <a:tailEnd type="none" w="med" len="med"/>
          </a:ln>
        </p:spPr>
      </p:cxnSp>
      <p:sp>
        <p:nvSpPr>
          <p:cNvPr id="9" name="Google Shape;90;p17">
            <a:extLst>
              <a:ext uri="{FF2B5EF4-FFF2-40B4-BE49-F238E27FC236}">
                <a16:creationId xmlns:a16="http://schemas.microsoft.com/office/drawing/2014/main" id="{26FB0243-48C5-41FD-9B31-683D38AEE49F}"/>
              </a:ext>
            </a:extLst>
          </p:cNvPr>
          <p:cNvSpPr/>
          <p:nvPr/>
        </p:nvSpPr>
        <p:spPr>
          <a:xfrm>
            <a:off x="6720425" y="712925"/>
            <a:ext cx="2300700" cy="1964961"/>
          </a:xfrm>
          <a:prstGeom prst="roundRect">
            <a:avLst>
              <a:gd name="adj" fmla="val 7239"/>
            </a:avLst>
          </a:prstGeom>
          <a:solidFill>
            <a:srgbClr val="5C3183"/>
          </a:solidFill>
          <a:ln w="952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r>
              <a:rPr lang="en-GB" sz="1200">
                <a:solidFill>
                  <a:schemeClr val="bg1"/>
                </a:solidFill>
                <a:latin typeface="Arial" panose="020B0604020202020204" pitchFamily="34" charset="0"/>
                <a:cs typeface="Arial" panose="020B0604020202020204" pitchFamily="34" charset="0"/>
              </a:rPr>
              <a:t>These sessions are for you to walk through the pay offer and to ask your questions.</a:t>
            </a:r>
          </a:p>
          <a:p>
            <a:endParaRPr lang="en-GB" sz="1200">
              <a:solidFill>
                <a:schemeClr val="bg1"/>
              </a:solidFill>
              <a:latin typeface="Arial" panose="020B0604020202020204" pitchFamily="34" charset="0"/>
              <a:cs typeface="Arial" panose="020B0604020202020204" pitchFamily="34" charset="0"/>
            </a:endParaRPr>
          </a:p>
          <a:p>
            <a:r>
              <a:rPr lang="en-GB" sz="1200">
                <a:solidFill>
                  <a:schemeClr val="bg1"/>
                </a:solidFill>
                <a:latin typeface="Arial" panose="020B0604020202020204" pitchFamily="34" charset="0"/>
                <a:cs typeface="Arial" panose="020B0604020202020204" pitchFamily="34" charset="0"/>
              </a:rPr>
              <a:t>You are encouraged to attend the session for your region. </a:t>
            </a:r>
          </a:p>
          <a:p>
            <a:endParaRPr lang="en-GB" sz="1200">
              <a:solidFill>
                <a:schemeClr val="bg1"/>
              </a:solidFill>
              <a:latin typeface="Arial" panose="020B0604020202020204" pitchFamily="34" charset="0"/>
              <a:cs typeface="Arial" panose="020B0604020202020204" pitchFamily="34" charset="0"/>
            </a:endParaRPr>
          </a:p>
          <a:p>
            <a:r>
              <a:rPr lang="en-GB" sz="1200">
                <a:solidFill>
                  <a:schemeClr val="bg1"/>
                </a:solidFill>
                <a:latin typeface="Arial" panose="020B0604020202020204" pitchFamily="34" charset="0"/>
                <a:cs typeface="Arial" panose="020B0604020202020204" pitchFamily="34" charset="0"/>
              </a:rPr>
              <a:t>If you can’t attend, feel free to attend an alternative session.</a:t>
            </a:r>
          </a:p>
        </p:txBody>
      </p:sp>
      <p:pic>
        <p:nvPicPr>
          <p:cNvPr id="10" name="Picture 9">
            <a:extLst>
              <a:ext uri="{FF2B5EF4-FFF2-40B4-BE49-F238E27FC236}">
                <a16:creationId xmlns:a16="http://schemas.microsoft.com/office/drawing/2014/main" id="{3594D9DB-EC23-46EC-9C29-E773045AE273}"/>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6882103" y="2683823"/>
            <a:ext cx="1977343" cy="1897852"/>
          </a:xfrm>
          <a:prstGeom prst="rect">
            <a:avLst/>
          </a:prstGeom>
        </p:spPr>
      </p:pic>
    </p:spTree>
    <p:extLst>
      <p:ext uri="{BB962C8B-B14F-4D97-AF65-F5344CB8AC3E}">
        <p14:creationId xmlns:p14="http://schemas.microsoft.com/office/powerpoint/2010/main" val="78528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B4EE9C6-97DA-457A-9810-71DFAA42477F}"/>
              </a:ext>
              <a:ext uri="{C183D7F6-B498-43B3-948B-1728B52AA6E4}">
                <adec:decorative xmlns:adec="http://schemas.microsoft.com/office/drawing/2017/decorative" val="1"/>
              </a:ext>
            </a:extLst>
          </p:cNvPr>
          <p:cNvCxnSpPr>
            <a:cxnSpLocks/>
            <a:stCxn id="6" idx="3"/>
          </p:cNvCxnSpPr>
          <p:nvPr/>
        </p:nvCxnSpPr>
        <p:spPr>
          <a:xfrm flipV="1">
            <a:off x="1524101" y="2415742"/>
            <a:ext cx="5917544" cy="90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9189259-1750-47C2-82BE-37329280A1EB}"/>
              </a:ext>
            </a:extLst>
          </p:cNvPr>
          <p:cNvSpPr>
            <a:spLocks noGrp="1"/>
          </p:cNvSpPr>
          <p:nvPr>
            <p:ph type="title"/>
          </p:nvPr>
        </p:nvSpPr>
        <p:spPr>
          <a:xfrm>
            <a:off x="-1152690" y="238669"/>
            <a:ext cx="7512265" cy="472853"/>
          </a:xfrm>
        </p:spPr>
        <p:txBody>
          <a:bodyPr/>
          <a:lstStyle/>
          <a:p>
            <a:pPr algn="ctr"/>
            <a:r>
              <a:rPr lang="en-GB">
                <a:solidFill>
                  <a:srgbClr val="5C3183"/>
                </a:solidFill>
              </a:rPr>
              <a:t>Probation Service Pay Offer - </a:t>
            </a:r>
            <a:r>
              <a:rPr lang="en-GB" sz="2100">
                <a:solidFill>
                  <a:srgbClr val="5C3183"/>
                </a:solidFill>
              </a:rPr>
              <a:t>next steps</a:t>
            </a:r>
          </a:p>
        </p:txBody>
      </p:sp>
      <p:sp>
        <p:nvSpPr>
          <p:cNvPr id="18" name="Rectangle: Rounded Corners 17">
            <a:extLst>
              <a:ext uri="{FF2B5EF4-FFF2-40B4-BE49-F238E27FC236}">
                <a16:creationId xmlns:a16="http://schemas.microsoft.com/office/drawing/2014/main" id="{98D9E3AE-2361-488F-B88A-2C9E09A4CE93}"/>
              </a:ext>
            </a:extLst>
          </p:cNvPr>
          <p:cNvSpPr/>
          <p:nvPr/>
        </p:nvSpPr>
        <p:spPr>
          <a:xfrm>
            <a:off x="579834" y="1282329"/>
            <a:ext cx="1227758" cy="338767"/>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800" kern="1200">
                <a:solidFill>
                  <a:schemeClr val="tx1"/>
                </a:solidFill>
                <a:latin typeface="Arial"/>
              </a:rPr>
              <a:t>Ballots open</a:t>
            </a:r>
          </a:p>
        </p:txBody>
      </p:sp>
      <p:sp>
        <p:nvSpPr>
          <p:cNvPr id="6" name="Rectangle: Rounded Corners 5">
            <a:extLst>
              <a:ext uri="{FF2B5EF4-FFF2-40B4-BE49-F238E27FC236}">
                <a16:creationId xmlns:a16="http://schemas.microsoft.com/office/drawing/2014/main" id="{F28E4577-AEDE-4CE5-9053-5CAC507E4380}"/>
              </a:ext>
            </a:extLst>
          </p:cNvPr>
          <p:cNvSpPr/>
          <p:nvPr/>
        </p:nvSpPr>
        <p:spPr>
          <a:xfrm>
            <a:off x="734674" y="2302329"/>
            <a:ext cx="789427" cy="244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a:solidFill>
                  <a:prstClr val="white"/>
                </a:solidFill>
                <a:latin typeface="Arial"/>
              </a:rPr>
              <a:t>1 Sept</a:t>
            </a:r>
          </a:p>
        </p:txBody>
      </p:sp>
      <p:sp>
        <p:nvSpPr>
          <p:cNvPr id="22" name="Left Bracket 21">
            <a:extLst>
              <a:ext uri="{FF2B5EF4-FFF2-40B4-BE49-F238E27FC236}">
                <a16:creationId xmlns:a16="http://schemas.microsoft.com/office/drawing/2014/main" id="{621796F6-7753-4CF2-9866-8E74FE78B732}"/>
              </a:ext>
              <a:ext uri="{C183D7F6-B498-43B3-948B-1728B52AA6E4}">
                <adec:decorative xmlns:adec="http://schemas.microsoft.com/office/drawing/2017/decorative" val="1"/>
              </a:ext>
            </a:extLst>
          </p:cNvPr>
          <p:cNvSpPr/>
          <p:nvPr/>
        </p:nvSpPr>
        <p:spPr>
          <a:xfrm rot="16200000">
            <a:off x="2894223" y="1634255"/>
            <a:ext cx="481162" cy="2062238"/>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pPr>
            <a:endParaRPr lang="en-GB" sz="1350" kern="1200">
              <a:solidFill>
                <a:prstClr val="black"/>
              </a:solidFill>
              <a:latin typeface="Arial"/>
            </a:endParaRPr>
          </a:p>
        </p:txBody>
      </p:sp>
      <p:sp>
        <p:nvSpPr>
          <p:cNvPr id="24" name="Rectangle: Rounded Corners 23">
            <a:extLst>
              <a:ext uri="{FF2B5EF4-FFF2-40B4-BE49-F238E27FC236}">
                <a16:creationId xmlns:a16="http://schemas.microsoft.com/office/drawing/2014/main" id="{6D2F3E91-3721-4E37-9798-21FF0195F1FE}"/>
              </a:ext>
            </a:extLst>
          </p:cNvPr>
          <p:cNvSpPr/>
          <p:nvPr/>
        </p:nvSpPr>
        <p:spPr>
          <a:xfrm>
            <a:off x="2250702" y="3600610"/>
            <a:ext cx="1768203" cy="338767"/>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kern="1200">
                <a:solidFill>
                  <a:prstClr val="black"/>
                </a:solidFill>
                <a:latin typeface="Arial"/>
              </a:rPr>
              <a:t>Staff engagement sessions</a:t>
            </a:r>
          </a:p>
        </p:txBody>
      </p:sp>
      <p:sp>
        <p:nvSpPr>
          <p:cNvPr id="16" name="Rectangle: Rounded Corners 15">
            <a:extLst>
              <a:ext uri="{FF2B5EF4-FFF2-40B4-BE49-F238E27FC236}">
                <a16:creationId xmlns:a16="http://schemas.microsoft.com/office/drawing/2014/main" id="{8E503D69-4787-4216-B27C-42DD605397D5}"/>
              </a:ext>
            </a:extLst>
          </p:cNvPr>
          <p:cNvSpPr/>
          <p:nvPr/>
        </p:nvSpPr>
        <p:spPr>
          <a:xfrm>
            <a:off x="3552044" y="1243234"/>
            <a:ext cx="1227758" cy="338767"/>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800" kern="1200">
                <a:solidFill>
                  <a:schemeClr val="tx1"/>
                </a:solidFill>
                <a:latin typeface="Arial"/>
              </a:rPr>
              <a:t>Ballots close</a:t>
            </a:r>
          </a:p>
        </p:txBody>
      </p:sp>
      <p:sp>
        <p:nvSpPr>
          <p:cNvPr id="7" name="Rectangle: Rounded Corners 6">
            <a:extLst>
              <a:ext uri="{FF2B5EF4-FFF2-40B4-BE49-F238E27FC236}">
                <a16:creationId xmlns:a16="http://schemas.microsoft.com/office/drawing/2014/main" id="{8B336416-FDA1-48BC-BD5D-139A4B019931}"/>
              </a:ext>
            </a:extLst>
          </p:cNvPr>
          <p:cNvSpPr/>
          <p:nvPr/>
        </p:nvSpPr>
        <p:spPr>
          <a:xfrm>
            <a:off x="3834068" y="2302329"/>
            <a:ext cx="789427" cy="244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200" b="1" kern="1200">
                <a:solidFill>
                  <a:prstClr val="white"/>
                </a:solidFill>
                <a:latin typeface="Arial"/>
              </a:rPr>
              <a:t>23 Sept</a:t>
            </a:r>
          </a:p>
        </p:txBody>
      </p:sp>
      <p:sp>
        <p:nvSpPr>
          <p:cNvPr id="32" name="Rectangle: Rounded Corners 31">
            <a:extLst>
              <a:ext uri="{FF2B5EF4-FFF2-40B4-BE49-F238E27FC236}">
                <a16:creationId xmlns:a16="http://schemas.microsoft.com/office/drawing/2014/main" id="{5AC58AE6-CE56-405A-B017-17E79F74A012}"/>
              </a:ext>
            </a:extLst>
          </p:cNvPr>
          <p:cNvSpPr/>
          <p:nvPr/>
        </p:nvSpPr>
        <p:spPr>
          <a:xfrm>
            <a:off x="4736089" y="1156329"/>
            <a:ext cx="1227758" cy="542384"/>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kern="1200">
                <a:solidFill>
                  <a:prstClr val="black"/>
                </a:solidFill>
                <a:latin typeface="Arial"/>
              </a:rPr>
              <a:t>TUs</a:t>
            </a:r>
            <a:r>
              <a:rPr lang="en-GB" sz="1350" b="1" kern="1200">
                <a:solidFill>
                  <a:prstClr val="black"/>
                </a:solidFill>
                <a:latin typeface="Arial"/>
              </a:rPr>
              <a:t> </a:t>
            </a:r>
            <a:r>
              <a:rPr lang="en-GB" sz="1350" kern="1200">
                <a:solidFill>
                  <a:prstClr val="black"/>
                </a:solidFill>
                <a:latin typeface="Arial"/>
              </a:rPr>
              <a:t>likely to return ballot outcomes</a:t>
            </a:r>
          </a:p>
        </p:txBody>
      </p:sp>
      <p:sp>
        <p:nvSpPr>
          <p:cNvPr id="8" name="Rectangle: Rounded Corners 7">
            <a:extLst>
              <a:ext uri="{FF2B5EF4-FFF2-40B4-BE49-F238E27FC236}">
                <a16:creationId xmlns:a16="http://schemas.microsoft.com/office/drawing/2014/main" id="{30FE4A87-D1D6-427F-ADD5-0A495B839D4E}"/>
              </a:ext>
            </a:extLst>
          </p:cNvPr>
          <p:cNvSpPr/>
          <p:nvPr/>
        </p:nvSpPr>
        <p:spPr>
          <a:xfrm>
            <a:off x="4974559" y="2302329"/>
            <a:ext cx="789427" cy="244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200" b="1" kern="1200">
                <a:solidFill>
                  <a:prstClr val="white"/>
                </a:solidFill>
                <a:latin typeface="Arial"/>
              </a:rPr>
              <a:t>30 Sept</a:t>
            </a:r>
          </a:p>
        </p:txBody>
      </p:sp>
      <p:sp>
        <p:nvSpPr>
          <p:cNvPr id="34" name="Rectangle: Rounded Corners 33">
            <a:extLst>
              <a:ext uri="{FF2B5EF4-FFF2-40B4-BE49-F238E27FC236}">
                <a16:creationId xmlns:a16="http://schemas.microsoft.com/office/drawing/2014/main" id="{0A3577D9-C888-4069-9155-AE8F37A37E8B}"/>
              </a:ext>
            </a:extLst>
          </p:cNvPr>
          <p:cNvSpPr/>
          <p:nvPr/>
        </p:nvSpPr>
        <p:spPr>
          <a:xfrm>
            <a:off x="4462829" y="3191451"/>
            <a:ext cx="1768203" cy="338767"/>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kern="1200">
                <a:solidFill>
                  <a:prstClr val="black"/>
                </a:solidFill>
                <a:latin typeface="Arial"/>
              </a:rPr>
              <a:t>Communicate ballot outcomes</a:t>
            </a:r>
          </a:p>
        </p:txBody>
      </p:sp>
      <p:sp>
        <p:nvSpPr>
          <p:cNvPr id="51" name="Rectangle: Rounded Corners 50">
            <a:extLst>
              <a:ext uri="{FF2B5EF4-FFF2-40B4-BE49-F238E27FC236}">
                <a16:creationId xmlns:a16="http://schemas.microsoft.com/office/drawing/2014/main" id="{FD41B68B-3E59-46C3-960B-ABECB60837C4}"/>
              </a:ext>
            </a:extLst>
          </p:cNvPr>
          <p:cNvSpPr/>
          <p:nvPr/>
        </p:nvSpPr>
        <p:spPr>
          <a:xfrm>
            <a:off x="5847939" y="3643343"/>
            <a:ext cx="1768203" cy="338767"/>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kern="1200">
                <a:solidFill>
                  <a:prstClr val="black"/>
                </a:solidFill>
                <a:latin typeface="Arial"/>
              </a:rPr>
              <a:t>If agreed at ballot</a:t>
            </a:r>
          </a:p>
        </p:txBody>
      </p:sp>
      <p:sp>
        <p:nvSpPr>
          <p:cNvPr id="10" name="Rectangle: Rounded Corners 9">
            <a:extLst>
              <a:ext uri="{FF2B5EF4-FFF2-40B4-BE49-F238E27FC236}">
                <a16:creationId xmlns:a16="http://schemas.microsoft.com/office/drawing/2014/main" id="{3F9147F7-7EB1-4675-B039-10CB10937CDF}"/>
              </a:ext>
            </a:extLst>
          </p:cNvPr>
          <p:cNvSpPr/>
          <p:nvPr/>
        </p:nvSpPr>
        <p:spPr>
          <a:xfrm>
            <a:off x="7431250" y="2282227"/>
            <a:ext cx="900899" cy="244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a:solidFill>
                  <a:prstClr val="white"/>
                </a:solidFill>
                <a:latin typeface="Arial"/>
              </a:rPr>
              <a:t>Autumn </a:t>
            </a:r>
          </a:p>
        </p:txBody>
      </p:sp>
      <p:sp>
        <p:nvSpPr>
          <p:cNvPr id="36" name="Rectangle: Rounded Corners 35">
            <a:extLst>
              <a:ext uri="{FF2B5EF4-FFF2-40B4-BE49-F238E27FC236}">
                <a16:creationId xmlns:a16="http://schemas.microsoft.com/office/drawing/2014/main" id="{EBA33CEC-5F73-466B-9895-8EE0DF999AC4}"/>
              </a:ext>
            </a:extLst>
          </p:cNvPr>
          <p:cNvSpPr/>
          <p:nvPr/>
        </p:nvSpPr>
        <p:spPr>
          <a:xfrm>
            <a:off x="7142186" y="3022068"/>
            <a:ext cx="1476190" cy="338767"/>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kern="1200">
                <a:solidFill>
                  <a:prstClr val="black"/>
                </a:solidFill>
                <a:latin typeface="Arial"/>
              </a:rPr>
              <a:t>Process pay award</a:t>
            </a:r>
          </a:p>
        </p:txBody>
      </p:sp>
      <p:cxnSp>
        <p:nvCxnSpPr>
          <p:cNvPr id="14" name="Straight Arrow Connector 13">
            <a:extLst>
              <a:ext uri="{FF2B5EF4-FFF2-40B4-BE49-F238E27FC236}">
                <a16:creationId xmlns:a16="http://schemas.microsoft.com/office/drawing/2014/main" id="{4B283E12-A51E-473E-9AD4-24BB466CC69A}"/>
              </a:ext>
              <a:ext uri="{C183D7F6-B498-43B3-948B-1728B52AA6E4}">
                <adec:decorative xmlns:adec="http://schemas.microsoft.com/office/drawing/2017/decorative" val="1"/>
              </a:ext>
            </a:extLst>
          </p:cNvPr>
          <p:cNvCxnSpPr>
            <a:cxnSpLocks/>
          </p:cNvCxnSpPr>
          <p:nvPr/>
        </p:nvCxnSpPr>
        <p:spPr>
          <a:xfrm flipV="1">
            <a:off x="1193713" y="1759945"/>
            <a:ext cx="0" cy="542385"/>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47175D-2993-47F0-8849-0C7425FE7A27}"/>
              </a:ext>
              <a:ext uri="{C183D7F6-B498-43B3-948B-1728B52AA6E4}">
                <adec:decorative xmlns:adec="http://schemas.microsoft.com/office/drawing/2017/decorative" val="1"/>
              </a:ext>
            </a:extLst>
          </p:cNvPr>
          <p:cNvCxnSpPr>
            <a:cxnSpLocks/>
          </p:cNvCxnSpPr>
          <p:nvPr/>
        </p:nvCxnSpPr>
        <p:spPr>
          <a:xfrm flipV="1">
            <a:off x="4187762" y="1759945"/>
            <a:ext cx="0" cy="542385"/>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085E85E-5ABC-48D5-A0D2-15BE18EEC9A0}"/>
              </a:ext>
              <a:ext uri="{C183D7F6-B498-43B3-948B-1728B52AA6E4}">
                <adec:decorative xmlns:adec="http://schemas.microsoft.com/office/drawing/2017/decorative" val="1"/>
              </a:ext>
            </a:extLst>
          </p:cNvPr>
          <p:cNvCxnSpPr>
            <a:cxnSpLocks/>
          </p:cNvCxnSpPr>
          <p:nvPr/>
        </p:nvCxnSpPr>
        <p:spPr>
          <a:xfrm>
            <a:off x="3134804" y="2905955"/>
            <a:ext cx="0" cy="531160"/>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F00F0D-2251-47CD-A187-2940149C0422}"/>
              </a:ext>
              <a:ext uri="{C183D7F6-B498-43B3-948B-1728B52AA6E4}">
                <adec:decorative xmlns:adec="http://schemas.microsoft.com/office/drawing/2017/decorative" val="1"/>
              </a:ext>
            </a:extLst>
          </p:cNvPr>
          <p:cNvCxnSpPr>
            <a:cxnSpLocks/>
          </p:cNvCxnSpPr>
          <p:nvPr/>
        </p:nvCxnSpPr>
        <p:spPr>
          <a:xfrm flipV="1">
            <a:off x="5346931" y="1851292"/>
            <a:ext cx="3037" cy="455111"/>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0B23E5F-7348-4982-85D1-0E58409E15F7}"/>
              </a:ext>
              <a:ext uri="{C183D7F6-B498-43B3-948B-1728B52AA6E4}">
                <adec:decorative xmlns:adec="http://schemas.microsoft.com/office/drawing/2017/decorative" val="1"/>
              </a:ext>
            </a:extLst>
          </p:cNvPr>
          <p:cNvCxnSpPr>
            <a:cxnSpLocks/>
          </p:cNvCxnSpPr>
          <p:nvPr/>
        </p:nvCxnSpPr>
        <p:spPr>
          <a:xfrm>
            <a:off x="5346931" y="2571750"/>
            <a:ext cx="0" cy="531160"/>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C0D38E-9011-4317-88D3-A31FC917756A}"/>
              </a:ext>
              <a:ext uri="{C183D7F6-B498-43B3-948B-1728B52AA6E4}">
                <adec:decorative xmlns:adec="http://schemas.microsoft.com/office/drawing/2017/decorative" val="1"/>
              </a:ext>
            </a:extLst>
          </p:cNvPr>
          <p:cNvCxnSpPr>
            <a:cxnSpLocks/>
          </p:cNvCxnSpPr>
          <p:nvPr/>
        </p:nvCxnSpPr>
        <p:spPr>
          <a:xfrm>
            <a:off x="7886825" y="2571750"/>
            <a:ext cx="0" cy="338767"/>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C744F67-9CAD-4785-AFC8-DB7BF65B9EAE}"/>
              </a:ext>
              <a:ext uri="{C183D7F6-B498-43B3-948B-1728B52AA6E4}">
                <adec:decorative xmlns:adec="http://schemas.microsoft.com/office/drawing/2017/decorative" val="1"/>
              </a:ext>
            </a:extLst>
          </p:cNvPr>
          <p:cNvSpPr/>
          <p:nvPr/>
        </p:nvSpPr>
        <p:spPr>
          <a:xfrm>
            <a:off x="6429502" y="2137524"/>
            <a:ext cx="555725" cy="52785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Arial"/>
            </a:endParaRPr>
          </a:p>
        </p:txBody>
      </p:sp>
      <p:sp>
        <p:nvSpPr>
          <p:cNvPr id="45" name="Graphic 42" descr="Checkmark with solid fill">
            <a:extLst>
              <a:ext uri="{FF2B5EF4-FFF2-40B4-BE49-F238E27FC236}">
                <a16:creationId xmlns:a16="http://schemas.microsoft.com/office/drawing/2014/main" id="{4353F89C-FA91-4257-B955-D38078973D23}"/>
              </a:ext>
            </a:extLst>
          </p:cNvPr>
          <p:cNvSpPr>
            <a:spLocks noChangeAspect="1"/>
          </p:cNvSpPr>
          <p:nvPr/>
        </p:nvSpPr>
        <p:spPr>
          <a:xfrm>
            <a:off x="6509136" y="2277214"/>
            <a:ext cx="407011" cy="294536"/>
          </a:xfrm>
          <a:custGeom>
            <a:avLst/>
            <a:gdLst>
              <a:gd name="connsiteX0" fmla="*/ 621899 w 681654"/>
              <a:gd name="connsiteY0" fmla="*/ 0 h 478780"/>
              <a:gd name="connsiteX1" fmla="*/ 244186 w 681654"/>
              <a:gd name="connsiteY1" fmla="*/ 357057 h 478780"/>
              <a:gd name="connsiteX2" fmla="*/ 62706 w 681654"/>
              <a:gd name="connsiteY2" fmla="*/ 171151 h 478780"/>
              <a:gd name="connsiteX3" fmla="*/ 0 w 681654"/>
              <a:gd name="connsiteY3" fmla="*/ 230907 h 478780"/>
              <a:gd name="connsiteX4" fmla="*/ 241235 w 681654"/>
              <a:gd name="connsiteY4" fmla="*/ 478781 h 478780"/>
              <a:gd name="connsiteX5" fmla="*/ 304679 w 681654"/>
              <a:gd name="connsiteY5" fmla="*/ 419763 h 478780"/>
              <a:gd name="connsiteX6" fmla="*/ 681654 w 681654"/>
              <a:gd name="connsiteY6" fmla="*/ 61969 h 47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654" h="478780">
                <a:moveTo>
                  <a:pt x="621899" y="0"/>
                </a:moveTo>
                <a:lnTo>
                  <a:pt x="244186" y="357057"/>
                </a:lnTo>
                <a:lnTo>
                  <a:pt x="62706" y="171151"/>
                </a:lnTo>
                <a:lnTo>
                  <a:pt x="0" y="230907"/>
                </a:lnTo>
                <a:lnTo>
                  <a:pt x="241235" y="478781"/>
                </a:lnTo>
                <a:lnTo>
                  <a:pt x="304679" y="419763"/>
                </a:lnTo>
                <a:lnTo>
                  <a:pt x="681654" y="61969"/>
                </a:lnTo>
                <a:close/>
              </a:path>
            </a:pathLst>
          </a:custGeom>
          <a:solidFill>
            <a:srgbClr val="00B050"/>
          </a:solidFill>
          <a:ln w="7342" cap="flat">
            <a:noFill/>
            <a:prstDash val="solid"/>
            <a:miter/>
          </a:ln>
        </p:spPr>
        <p:txBody>
          <a:bodyPr rtlCol="0" anchor="ctr"/>
          <a:lstStyle/>
          <a:p>
            <a:pPr defTabSz="685800">
              <a:buClrTx/>
            </a:pPr>
            <a:endParaRPr lang="en-GB" sz="1350" kern="1200">
              <a:solidFill>
                <a:prstClr val="black"/>
              </a:solidFill>
              <a:ea typeface="+mn-ea"/>
              <a:cs typeface="+mn-cs"/>
            </a:endParaRPr>
          </a:p>
        </p:txBody>
      </p:sp>
      <p:cxnSp>
        <p:nvCxnSpPr>
          <p:cNvPr id="48" name="Straight Arrow Connector 47">
            <a:extLst>
              <a:ext uri="{FF2B5EF4-FFF2-40B4-BE49-F238E27FC236}">
                <a16:creationId xmlns:a16="http://schemas.microsoft.com/office/drawing/2014/main" id="{274DA227-8BCD-4212-8553-C15387FAE240}"/>
              </a:ext>
              <a:ext uri="{C183D7F6-B498-43B3-948B-1728B52AA6E4}">
                <adec:decorative xmlns:adec="http://schemas.microsoft.com/office/drawing/2017/decorative" val="1"/>
              </a:ext>
            </a:extLst>
          </p:cNvPr>
          <p:cNvCxnSpPr>
            <a:cxnSpLocks/>
          </p:cNvCxnSpPr>
          <p:nvPr/>
        </p:nvCxnSpPr>
        <p:spPr>
          <a:xfrm>
            <a:off x="6712641" y="2684108"/>
            <a:ext cx="0" cy="846110"/>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50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122875"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5C3183"/>
                </a:solidFill>
                <a:ea typeface="Calibri" panose="020F0502020204030204" pitchFamily="34" charset="0"/>
              </a:rPr>
              <a:t>Understanding and communicating changes</a:t>
            </a:r>
            <a:endParaRPr sz="2000" b="1">
              <a:solidFill>
                <a:srgbClr val="5C3183"/>
              </a:solidFill>
            </a:endParaRPr>
          </a:p>
        </p:txBody>
      </p:sp>
      <p:sp>
        <p:nvSpPr>
          <p:cNvPr id="101" name="Google Shape;101;p18"/>
          <p:cNvSpPr txBox="1">
            <a:spLocks noGrp="1"/>
          </p:cNvSpPr>
          <p:nvPr>
            <p:ph type="body" idx="1"/>
          </p:nvPr>
        </p:nvSpPr>
        <p:spPr>
          <a:xfrm>
            <a:off x="122842" y="604445"/>
            <a:ext cx="6165300" cy="4058772"/>
          </a:xfrm>
          <a:prstGeom prst="rect">
            <a:avLst/>
          </a:prstGeom>
        </p:spPr>
        <p:txBody>
          <a:bodyPr spcFirstLastPara="1" wrap="square" lIns="91425" tIns="91425" rIns="91425" bIns="91425" anchor="t" anchorCtr="0">
            <a:normAutofit fontScale="77500" lnSpcReduction="20000"/>
          </a:bodyPr>
          <a:lstStyle/>
          <a:p>
            <a:pPr marL="0" indent="0">
              <a:spcAft>
                <a:spcPts val="0"/>
              </a:spcAft>
              <a:buNone/>
            </a:pPr>
            <a:r>
              <a:rPr lang="en-GB" sz="1400">
                <a:solidFill>
                  <a:schemeClr val="tx1"/>
                </a:solidFill>
                <a:ea typeface="Calibri" panose="020F0502020204030204" pitchFamily="34" charset="0"/>
              </a:rPr>
              <a:t>Several products have been developed to help managers and front-line staff to understand the changes and when they are happening.  These include:</a:t>
            </a:r>
          </a:p>
          <a:p>
            <a:pPr marL="139700" indent="0">
              <a:spcAft>
                <a:spcPts val="0"/>
              </a:spcAft>
              <a:buNone/>
            </a:pPr>
            <a:endParaRPr lang="en-GB" sz="1400">
              <a:ea typeface="Calibri" panose="020F0502020204030204" pitchFamily="34" charset="0"/>
            </a:endParaRPr>
          </a:p>
          <a:p>
            <a:pPr marL="285750" indent="-196850">
              <a:spcAft>
                <a:spcPts val="0"/>
              </a:spcAft>
              <a:buClr>
                <a:srgbClr val="5499DB"/>
              </a:buClr>
              <a:buFont typeface="Arial" panose="020B0604020202020204" pitchFamily="34" charset="0"/>
              <a:buChar char="•"/>
            </a:pPr>
            <a:r>
              <a:rPr lang="en-GB" sz="1400" u="sng">
                <a:solidFill>
                  <a:srgbClr val="0563C1"/>
                </a:solidFill>
                <a:ea typeface="Calibri" panose="020F0502020204030204" pitchFamily="34" charset="0"/>
                <a:hlinkClick r:id="rId3"/>
              </a:rPr>
              <a:t>The Change Map</a:t>
            </a:r>
            <a:r>
              <a:rPr lang="en-GB" sz="1400">
                <a:ea typeface="Calibri" panose="020F0502020204030204" pitchFamily="34" charset="0"/>
                <a:hlinkClick r:id="rId3"/>
              </a:rPr>
              <a:t> </a:t>
            </a:r>
            <a:r>
              <a:rPr lang="en-GB" sz="1400">
                <a:ea typeface="Calibri" panose="020F0502020204030204" pitchFamily="34" charset="0"/>
              </a:rPr>
              <a:t>– </a:t>
            </a:r>
            <a:r>
              <a:rPr lang="en-GB" sz="1400">
                <a:solidFill>
                  <a:schemeClr val="tx1"/>
                </a:solidFill>
                <a:ea typeface="Calibri" panose="020F0502020204030204" pitchFamily="34" charset="0"/>
              </a:rPr>
              <a:t>issued quarterly, it shows high level changes by theme such as sentence management, unpaid work, programmes and courts. To help plan for and understand the changes </a:t>
            </a:r>
            <a:r>
              <a:rPr lang="en-GB">
                <a:solidFill>
                  <a:schemeClr val="tx1"/>
                </a:solidFill>
                <a:ea typeface="Calibri" panose="020F0502020204030204" pitchFamily="34" charset="0"/>
              </a:rPr>
              <a:t>across all workstreams.</a:t>
            </a:r>
            <a:endParaRPr lang="en-GB" sz="1400">
              <a:solidFill>
                <a:schemeClr val="tx1"/>
              </a:solidFill>
              <a:ea typeface="Calibri" panose="020F0502020204030204" pitchFamily="34" charset="0"/>
            </a:endParaRPr>
          </a:p>
          <a:p>
            <a:pPr marL="285750" indent="-196850">
              <a:spcAft>
                <a:spcPts val="0"/>
              </a:spcAft>
              <a:buClr>
                <a:srgbClr val="5499DB"/>
              </a:buClr>
              <a:buFont typeface="Arial" panose="020B0604020202020204" pitchFamily="34" charset="0"/>
              <a:buChar char="•"/>
            </a:pPr>
            <a:endParaRPr lang="en-GB" sz="1400">
              <a:ea typeface="Calibri" panose="020F0502020204030204" pitchFamily="34" charset="0"/>
            </a:endParaRPr>
          </a:p>
          <a:p>
            <a:pPr marL="285750" indent="-196850">
              <a:buClr>
                <a:srgbClr val="5499DB"/>
              </a:buClr>
              <a:buFont typeface="Arial" panose="020B0604020202020204" pitchFamily="34" charset="0"/>
              <a:buChar char="•"/>
            </a:pPr>
            <a:r>
              <a:rPr lang="en-GB" sz="1400" u="sng">
                <a:solidFill>
                  <a:srgbClr val="0563C1"/>
                </a:solidFill>
                <a:ea typeface="Calibri" panose="020F0502020204030204" pitchFamily="34" charset="0"/>
                <a:hlinkClick r:id="rId4"/>
              </a:rPr>
              <a:t>My Role Maps</a:t>
            </a:r>
            <a:r>
              <a:rPr lang="en-GB" sz="1400">
                <a:ea typeface="Calibri" panose="020F0502020204030204" pitchFamily="34" charset="0"/>
              </a:rPr>
              <a:t> –</a:t>
            </a:r>
            <a:r>
              <a:rPr lang="en-GB" sz="1400">
                <a:solidFill>
                  <a:schemeClr val="tx1"/>
                </a:solidFill>
                <a:ea typeface="Calibri" panose="020F0502020204030204" pitchFamily="34" charset="0"/>
              </a:rPr>
              <a:t>They show what the changes mean by role</a:t>
            </a:r>
            <a:r>
              <a:rPr lang="en-GB">
                <a:solidFill>
                  <a:schemeClr val="tx1"/>
                </a:solidFill>
                <a:latin typeface="+mn-lt"/>
                <a:ea typeface="Calibri" panose="020F0502020204030204" pitchFamily="34" charset="0"/>
              </a:rPr>
              <a:t>. A </a:t>
            </a:r>
            <a:r>
              <a:rPr lang="en-GB" b="0" i="0">
                <a:solidFill>
                  <a:schemeClr val="tx1"/>
                </a:solidFill>
                <a:effectLst/>
                <a:latin typeface="+mn-lt"/>
              </a:rPr>
              <a:t>useful </a:t>
            </a:r>
            <a:r>
              <a:rPr lang="en-GB">
                <a:solidFill>
                  <a:schemeClr val="tx1"/>
                </a:solidFill>
                <a:latin typeface="+mn-lt"/>
              </a:rPr>
              <a:t>tool for</a:t>
            </a:r>
            <a:r>
              <a:rPr lang="en-GB" b="0" i="0">
                <a:solidFill>
                  <a:schemeClr val="tx1"/>
                </a:solidFill>
                <a:effectLst/>
                <a:latin typeface="+mn-lt"/>
              </a:rPr>
              <a:t> line managers when planning inductions for new staff, in planning team meetings and supporting staff to navigate each change</a:t>
            </a:r>
          </a:p>
          <a:p>
            <a:pPr marL="0" indent="0">
              <a:buNone/>
            </a:pPr>
            <a:endParaRPr lang="en-GB" sz="1400">
              <a:solidFill>
                <a:schemeClr val="tx1"/>
              </a:solidFill>
              <a:ea typeface="Calibri" panose="020F0502020204030204" pitchFamily="34" charset="0"/>
            </a:endParaRPr>
          </a:p>
          <a:p>
            <a:pPr marL="267970" indent="-179070">
              <a:spcAft>
                <a:spcPts val="0"/>
              </a:spcAft>
              <a:buClr>
                <a:srgbClr val="5499DB"/>
              </a:buClr>
              <a:buFont typeface="Arial" panose="020B0604020202020204" pitchFamily="34" charset="0"/>
              <a:buChar char="•"/>
            </a:pPr>
            <a:r>
              <a:rPr lang="en-GB" sz="1400" u="sng">
                <a:solidFill>
                  <a:srgbClr val="0563C1"/>
                </a:solidFill>
                <a:ea typeface="Calibri" panose="020F0502020204030204" pitchFamily="34" charset="0"/>
                <a:hlinkClick r:id="rId5"/>
              </a:rPr>
              <a:t>Probation Hub</a:t>
            </a:r>
            <a:r>
              <a:rPr lang="en-GB" sz="1400">
                <a:ea typeface="Calibri" panose="020F0502020204030204" pitchFamily="34" charset="0"/>
              </a:rPr>
              <a:t> </a:t>
            </a:r>
            <a:r>
              <a:rPr lang="en-GB" sz="1400">
                <a:solidFill>
                  <a:schemeClr val="tx1"/>
                </a:solidFill>
                <a:ea typeface="Calibri" panose="020F0502020204030204" pitchFamily="34" charset="0"/>
              </a:rPr>
              <a:t>– Dedicated workstream pages go into a little more detail e.g. Here’s one on the roll-out of the </a:t>
            </a:r>
            <a:r>
              <a:rPr lang="en-GB" sz="1400" u="sng">
                <a:solidFill>
                  <a:srgbClr val="0563C1"/>
                </a:solidFill>
                <a:ea typeface="Calibri" panose="020F0502020204030204" pitchFamily="34" charset="0"/>
                <a:hlinkClick r:id="rId6"/>
              </a:rPr>
              <a:t>JitBit admin tool</a:t>
            </a:r>
            <a:r>
              <a:rPr lang="en-GB" sz="1400" u="sng">
                <a:solidFill>
                  <a:srgbClr val="0563C1"/>
                </a:solidFill>
                <a:ea typeface="Calibri" panose="020F0502020204030204" pitchFamily="34" charset="0"/>
              </a:rPr>
              <a:t>.</a:t>
            </a:r>
          </a:p>
          <a:p>
            <a:pPr marL="267970" indent="-179070">
              <a:spcAft>
                <a:spcPts val="0"/>
              </a:spcAft>
              <a:buClr>
                <a:srgbClr val="5499DB"/>
              </a:buClr>
              <a:buFont typeface="Arial" panose="020B0604020202020204" pitchFamily="34" charset="0"/>
              <a:buChar char="•"/>
            </a:pPr>
            <a:r>
              <a:rPr lang="en-GB" sz="1400">
                <a:solidFill>
                  <a:schemeClr val="tx1"/>
                </a:solidFill>
                <a:ea typeface="Calibri" panose="020F0502020204030204" pitchFamily="34" charset="0"/>
              </a:rPr>
              <a:t>The hub is being wound down and the new intranet will include dedicated probation change pages</a:t>
            </a:r>
          </a:p>
          <a:p>
            <a:pPr marL="267970" indent="-179070">
              <a:spcAft>
                <a:spcPts val="0"/>
              </a:spcAft>
              <a:buClr>
                <a:srgbClr val="5499DB"/>
              </a:buClr>
              <a:buFont typeface="Arial" panose="020B0604020202020204" pitchFamily="34" charset="0"/>
              <a:buChar char="•"/>
            </a:pPr>
            <a:endParaRPr lang="en-GB" sz="1400">
              <a:ea typeface="Calibri" panose="020F0502020204030204" pitchFamily="34" charset="0"/>
            </a:endParaRPr>
          </a:p>
          <a:p>
            <a:pPr marL="267970" indent="-179070">
              <a:spcAft>
                <a:spcPts val="0"/>
              </a:spcAft>
              <a:buClr>
                <a:srgbClr val="5499DB"/>
              </a:buClr>
              <a:buFont typeface="Arial" panose="020B0604020202020204" pitchFamily="34" charset="0"/>
              <a:buChar char="•"/>
            </a:pPr>
            <a:r>
              <a:rPr lang="en-GB" u="sng">
                <a:solidFill>
                  <a:srgbClr val="0563C1"/>
                </a:solidFill>
                <a:ea typeface="Calibri" panose="020F0502020204030204" pitchFamily="34" charset="0"/>
                <a:hlinkClick r:id="rId7"/>
              </a:rPr>
              <a:t>Region</a:t>
            </a:r>
            <a:r>
              <a:rPr lang="en-GB" sz="1400" u="sng">
                <a:solidFill>
                  <a:srgbClr val="0563C1"/>
                </a:solidFill>
                <a:ea typeface="Calibri" panose="020F0502020204030204" pitchFamily="34" charset="0"/>
                <a:hlinkClick r:id="rId7">
                  <a:extLst>
                    <a:ext uri="{A12FA001-AC4F-418D-AE19-62706E023703}">
                      <ahyp:hlinkClr xmlns:ahyp="http://schemas.microsoft.com/office/drawing/2018/hyperlinkcolor" val="tx"/>
                    </a:ext>
                  </a:extLst>
                </a:hlinkClick>
              </a:rPr>
              <a:t> </a:t>
            </a:r>
            <a:r>
              <a:rPr lang="en-GB" sz="1400" u="sng">
                <a:solidFill>
                  <a:srgbClr val="0563C1"/>
                </a:solidFill>
                <a:ea typeface="Calibri" panose="020F0502020204030204" pitchFamily="34" charset="0"/>
                <a:hlinkClick r:id="rId7"/>
              </a:rPr>
              <a:t>Team Briefing</a:t>
            </a:r>
            <a:r>
              <a:rPr lang="en-GB" sz="1400">
                <a:ea typeface="Calibri" panose="020F0502020204030204" pitchFamily="34" charset="0"/>
              </a:rPr>
              <a:t> – </a:t>
            </a:r>
            <a:r>
              <a:rPr lang="en-GB" sz="1400">
                <a:solidFill>
                  <a:schemeClr val="tx1"/>
                </a:solidFill>
                <a:ea typeface="Calibri" panose="020F0502020204030204" pitchFamily="34" charset="0"/>
              </a:rPr>
              <a:t>This </a:t>
            </a:r>
            <a:r>
              <a:rPr lang="en-GB">
                <a:solidFill>
                  <a:schemeClr val="tx1"/>
                </a:solidFill>
                <a:ea typeface="Calibri" panose="020F0502020204030204" pitchFamily="34" charset="0"/>
              </a:rPr>
              <a:t>deck</a:t>
            </a:r>
            <a:r>
              <a:rPr lang="en-GB" sz="1400">
                <a:solidFill>
                  <a:schemeClr val="tx1"/>
                </a:solidFill>
                <a:ea typeface="Calibri" panose="020F0502020204030204" pitchFamily="34" charset="0"/>
              </a:rPr>
              <a:t>! Issued monthly</a:t>
            </a:r>
            <a:r>
              <a:rPr lang="en-GB">
                <a:solidFill>
                  <a:schemeClr val="tx1"/>
                </a:solidFill>
                <a:ea typeface="Calibri" panose="020F0502020204030204" pitchFamily="34" charset="0"/>
              </a:rPr>
              <a:t> and </a:t>
            </a:r>
            <a:r>
              <a:rPr lang="en-GB" sz="1400">
                <a:solidFill>
                  <a:schemeClr val="tx1"/>
                </a:solidFill>
                <a:ea typeface="Calibri" panose="020F0502020204030204" pitchFamily="34" charset="0"/>
              </a:rPr>
              <a:t>has been developed to support leaders and middle managers in communicating changes at team meetings. Same info…different way of communicating it and receiving it. Also stored on the Hub</a:t>
            </a:r>
          </a:p>
          <a:p>
            <a:pPr marL="267970" indent="-179070">
              <a:spcAft>
                <a:spcPts val="0"/>
              </a:spcAft>
              <a:buClr>
                <a:srgbClr val="5499DB"/>
              </a:buClr>
              <a:buFont typeface="Arial" panose="020B0604020202020204" pitchFamily="34" charset="0"/>
              <a:buChar char="•"/>
            </a:pPr>
            <a:endParaRPr lang="en-GB">
              <a:solidFill>
                <a:schemeClr val="tx1"/>
              </a:solidFill>
              <a:ea typeface="Calibri" panose="020F0502020204030204" pitchFamily="34" charset="0"/>
            </a:endParaRPr>
          </a:p>
          <a:p>
            <a:pPr marL="267970" indent="-179070">
              <a:spcAft>
                <a:spcPts val="0"/>
              </a:spcAft>
              <a:buClr>
                <a:srgbClr val="5499DB"/>
              </a:buClr>
              <a:buFont typeface="Arial" panose="020B0604020202020204" pitchFamily="34" charset="0"/>
              <a:buChar char="•"/>
            </a:pPr>
            <a:r>
              <a:rPr lang="en-GB" sz="1400">
                <a:solidFill>
                  <a:schemeClr val="accent5"/>
                </a:solidFill>
                <a:ea typeface="Calibri" panose="020F0502020204030204" pitchFamily="34" charset="0"/>
                <a:hlinkClick r:id="rId8">
                  <a:extLst>
                    <a:ext uri="{A12FA001-AC4F-418D-AE19-62706E023703}">
                      <ahyp:hlinkClr xmlns:ahyp="http://schemas.microsoft.com/office/drawing/2018/hyperlinkcolor" val="tx"/>
                    </a:ext>
                  </a:extLst>
                </a:hlinkClick>
              </a:rPr>
              <a:t>Our </a:t>
            </a:r>
            <a:r>
              <a:rPr lang="en-GB">
                <a:solidFill>
                  <a:schemeClr val="accent5"/>
                </a:solidFill>
                <a:ea typeface="Calibri" panose="020F0502020204030204" pitchFamily="34" charset="0"/>
                <a:hlinkClick r:id="rId8">
                  <a:extLst>
                    <a:ext uri="{A12FA001-AC4F-418D-AE19-62706E023703}">
                      <ahyp:hlinkClr xmlns:ahyp="http://schemas.microsoft.com/office/drawing/2018/hyperlinkcolor" val="tx"/>
                    </a:ext>
                  </a:extLst>
                </a:hlinkClick>
              </a:rPr>
              <a:t>P</a:t>
            </a:r>
            <a:r>
              <a:rPr lang="en-GB" sz="1400">
                <a:solidFill>
                  <a:schemeClr val="accent5"/>
                </a:solidFill>
                <a:ea typeface="Calibri" panose="020F0502020204030204" pitchFamily="34" charset="0"/>
                <a:hlinkClick r:id="rId8">
                  <a:extLst>
                    <a:ext uri="{A12FA001-AC4F-418D-AE19-62706E023703}">
                      <ahyp:hlinkClr xmlns:ahyp="http://schemas.microsoft.com/office/drawing/2018/hyperlinkcolor" val="tx"/>
                    </a:ext>
                  </a:extLst>
                </a:hlinkClick>
              </a:rPr>
              <a:t>robation </a:t>
            </a:r>
            <a:r>
              <a:rPr lang="en-GB">
                <a:solidFill>
                  <a:schemeClr val="accent5"/>
                </a:solidFill>
                <a:ea typeface="Calibri" panose="020F0502020204030204" pitchFamily="34" charset="0"/>
                <a:hlinkClick r:id="rId8">
                  <a:extLst>
                    <a:ext uri="{A12FA001-AC4F-418D-AE19-62706E023703}">
                      <ahyp:hlinkClr xmlns:ahyp="http://schemas.microsoft.com/office/drawing/2018/hyperlinkcolor" val="tx"/>
                    </a:ext>
                  </a:extLst>
                </a:hlinkClick>
              </a:rPr>
              <a:t>S</a:t>
            </a:r>
            <a:r>
              <a:rPr lang="en-GB" sz="1400">
                <a:solidFill>
                  <a:schemeClr val="accent5"/>
                </a:solidFill>
                <a:ea typeface="Calibri" panose="020F0502020204030204" pitchFamily="34" charset="0"/>
                <a:hlinkClick r:id="rId8">
                  <a:extLst>
                    <a:ext uri="{A12FA001-AC4F-418D-AE19-62706E023703}">
                      <ahyp:hlinkClr xmlns:ahyp="http://schemas.microsoft.com/office/drawing/2018/hyperlinkcolor" val="tx"/>
                    </a:ext>
                  </a:extLst>
                </a:hlinkClick>
              </a:rPr>
              <a:t>ervice changes illustrated on a page </a:t>
            </a:r>
            <a:r>
              <a:rPr lang="en-GB" sz="1400">
                <a:solidFill>
                  <a:schemeClr val="tx1"/>
                </a:solidFill>
                <a:ea typeface="Calibri" panose="020F0502020204030204" pitchFamily="34" charset="0"/>
              </a:rPr>
              <a:t>- </a:t>
            </a:r>
            <a:r>
              <a:rPr lang="en-GB">
                <a:solidFill>
                  <a:schemeClr val="tx1"/>
                </a:solidFill>
              </a:rPr>
              <a:t>An articulation of changes through an illustration/poster</a:t>
            </a:r>
            <a:endParaRPr lang="en-GB" sz="1400">
              <a:solidFill>
                <a:schemeClr val="tx1"/>
              </a:solidFill>
              <a:ea typeface="Calibri" panose="020F0502020204030204" pitchFamily="34" charset="0"/>
            </a:endParaRPr>
          </a:p>
        </p:txBody>
      </p:sp>
      <p:cxnSp>
        <p:nvCxnSpPr>
          <p:cNvPr id="103" name="Google Shape;103;p18">
            <a:extLst>
              <a:ext uri="{C183D7F6-B498-43B3-948B-1728B52AA6E4}">
                <adec:decorative xmlns:adec="http://schemas.microsoft.com/office/drawing/2017/decorative" val="1"/>
              </a:ext>
            </a:extLst>
          </p:cNvPr>
          <p:cNvCxnSpPr/>
          <p:nvPr/>
        </p:nvCxnSpPr>
        <p:spPr>
          <a:xfrm>
            <a:off x="6581775" y="752475"/>
            <a:ext cx="0" cy="3829200"/>
          </a:xfrm>
          <a:prstGeom prst="straightConnector1">
            <a:avLst/>
          </a:prstGeom>
          <a:noFill/>
          <a:ln w="9525" cap="flat" cmpd="sng">
            <a:solidFill>
              <a:srgbClr val="5C3183"/>
            </a:solidFill>
            <a:prstDash val="solid"/>
            <a:round/>
            <a:headEnd type="none" w="med" len="med"/>
            <a:tailEnd type="none" w="med" len="med"/>
          </a:ln>
        </p:spPr>
      </p:cxnSp>
      <p:sp>
        <p:nvSpPr>
          <p:cNvPr id="8" name="Google Shape;90;p17">
            <a:extLst>
              <a:ext uri="{FF2B5EF4-FFF2-40B4-BE49-F238E27FC236}">
                <a16:creationId xmlns:a16="http://schemas.microsoft.com/office/drawing/2014/main" id="{A3900E6F-BD0C-45A2-A4A2-7274CC8198F9}"/>
              </a:ext>
            </a:extLst>
          </p:cNvPr>
          <p:cNvSpPr/>
          <p:nvPr/>
        </p:nvSpPr>
        <p:spPr>
          <a:xfrm>
            <a:off x="6720425" y="712925"/>
            <a:ext cx="2300700" cy="2163600"/>
          </a:xfrm>
          <a:prstGeom prst="roundRect">
            <a:avLst>
              <a:gd name="adj" fmla="val 7239"/>
            </a:avLst>
          </a:prstGeom>
          <a:solidFill>
            <a:srgbClr val="5C3183"/>
          </a:solidFill>
          <a:ln w="952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pPr>
              <a:spcAft>
                <a:spcPts val="0"/>
              </a:spcAft>
            </a:pPr>
            <a:r>
              <a:rPr lang="en-GB">
                <a:solidFill>
                  <a:schemeClr val="bg1"/>
                </a:solidFill>
                <a:ea typeface="Calibri" panose="020F0502020204030204" pitchFamily="34" charset="0"/>
              </a:rPr>
              <a:t>The Change Map, My Role Maps, Probation Hub and Region Team Briefing all link to detailed guidance, process maps and learning requirements on </a:t>
            </a:r>
            <a:r>
              <a:rPr lang="en-GB" err="1">
                <a:solidFill>
                  <a:schemeClr val="bg1"/>
                </a:solidFill>
                <a:ea typeface="Calibri" panose="020F0502020204030204" pitchFamily="34" charset="0"/>
              </a:rPr>
              <a:t>EQuiP</a:t>
            </a:r>
            <a:r>
              <a:rPr lang="en-GB">
                <a:solidFill>
                  <a:schemeClr val="bg1"/>
                </a:solidFill>
                <a:ea typeface="Calibri" panose="020F0502020204030204" pitchFamily="34" charset="0"/>
              </a:rPr>
              <a:t> and MyLearning.</a:t>
            </a:r>
          </a:p>
          <a:p>
            <a:pPr marL="0" lvl="0" indent="0" algn="l" rtl="0">
              <a:spcBef>
                <a:spcPts val="1200"/>
              </a:spcBef>
              <a:spcAft>
                <a:spcPts val="0"/>
              </a:spcAft>
              <a:buNone/>
            </a:pPr>
            <a:endParaRPr/>
          </a:p>
        </p:txBody>
      </p:sp>
      <p:pic>
        <p:nvPicPr>
          <p:cNvPr id="10" name="Picture 9" descr="Change spelt out on wooden blocks">
            <a:extLst>
              <a:ext uri="{FF2B5EF4-FFF2-40B4-BE49-F238E27FC236}">
                <a16:creationId xmlns:a16="http://schemas.microsoft.com/office/drawing/2014/main" id="{6F636B77-9EF6-4E0D-8CB4-4DF74E52137A}"/>
              </a:ext>
            </a:extLst>
          </p:cNvPr>
          <p:cNvPicPr>
            <a:picLocks noChangeAspect="1"/>
          </p:cNvPicPr>
          <p:nvPr/>
        </p:nvPicPr>
        <p:blipFill rotWithShape="1">
          <a:blip r:embed="rId9"/>
          <a:srcRect l="3838" r="5647"/>
          <a:stretch/>
        </p:blipFill>
        <p:spPr>
          <a:xfrm>
            <a:off x="6720426" y="3007151"/>
            <a:ext cx="2300700" cy="1423423"/>
          </a:xfrm>
          <a:prstGeom prst="rect">
            <a:avLst/>
          </a:prstGeom>
          <a:effectLst/>
        </p:spPr>
      </p:pic>
    </p:spTree>
    <p:extLst>
      <p:ext uri="{BB962C8B-B14F-4D97-AF65-F5344CB8AC3E}">
        <p14:creationId xmlns:p14="http://schemas.microsoft.com/office/powerpoint/2010/main" val="101703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8"/>
          <p:cNvSpPr txBox="1">
            <a:spLocks noGrp="1"/>
          </p:cNvSpPr>
          <p:nvPr>
            <p:ph type="title"/>
          </p:nvPr>
        </p:nvSpPr>
        <p:spPr>
          <a:xfrm>
            <a:off x="122875" y="12456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5C3183"/>
                </a:solidFill>
                <a:ea typeface="Calibri" panose="020F0502020204030204" pitchFamily="34" charset="0"/>
              </a:rPr>
              <a:t>Understanding and communicating changes (cont’d)</a:t>
            </a:r>
            <a:endParaRPr sz="2000" b="1">
              <a:solidFill>
                <a:srgbClr val="5C3183"/>
              </a:solidFill>
            </a:endParaRPr>
          </a:p>
        </p:txBody>
      </p:sp>
      <p:sp>
        <p:nvSpPr>
          <p:cNvPr id="101" name="Google Shape;101;p18"/>
          <p:cNvSpPr txBox="1">
            <a:spLocks noGrp="1"/>
          </p:cNvSpPr>
          <p:nvPr>
            <p:ph type="body" idx="1"/>
          </p:nvPr>
        </p:nvSpPr>
        <p:spPr>
          <a:xfrm>
            <a:off x="122876" y="598139"/>
            <a:ext cx="4979562" cy="4058772"/>
          </a:xfrm>
          <a:prstGeom prst="rect">
            <a:avLst/>
          </a:prstGeom>
        </p:spPr>
        <p:txBody>
          <a:bodyPr spcFirstLastPara="1" wrap="square" lIns="91425" tIns="91425" rIns="91425" bIns="91425" anchor="t" anchorCtr="0">
            <a:normAutofit fontScale="85000" lnSpcReduction="20000"/>
          </a:bodyPr>
          <a:lstStyle/>
          <a:p>
            <a:pPr marL="0" indent="0">
              <a:spcAft>
                <a:spcPts val="0"/>
              </a:spcAft>
              <a:buNone/>
            </a:pPr>
            <a:r>
              <a:rPr lang="en-GB" sz="1600" b="1">
                <a:solidFill>
                  <a:schemeClr val="tx1"/>
                </a:solidFill>
                <a:ea typeface="Calibri" panose="020F0502020204030204" pitchFamily="34" charset="0"/>
              </a:rPr>
              <a:t>New this month</a:t>
            </a:r>
          </a:p>
          <a:p>
            <a:pPr marL="0" indent="0">
              <a:spcAft>
                <a:spcPts val="0"/>
              </a:spcAft>
              <a:buNone/>
            </a:pPr>
            <a:endParaRPr lang="en-GB">
              <a:solidFill>
                <a:schemeClr val="tx1"/>
              </a:solidFill>
              <a:ea typeface="Calibri" panose="020F0502020204030204" pitchFamily="34" charset="0"/>
            </a:endParaRPr>
          </a:p>
          <a:p>
            <a:pPr marL="0" indent="0">
              <a:spcAft>
                <a:spcPts val="0"/>
              </a:spcAft>
              <a:buNone/>
            </a:pPr>
            <a:r>
              <a:rPr lang="en-GB" sz="1400" b="1">
                <a:solidFill>
                  <a:schemeClr val="tx1"/>
                </a:solidFill>
                <a:ea typeface="Calibri" panose="020F0502020204030204" pitchFamily="34" charset="0"/>
              </a:rPr>
              <a:t>Role maps</a:t>
            </a:r>
          </a:p>
          <a:p>
            <a:pPr marL="0" indent="0">
              <a:spcAft>
                <a:spcPts val="0"/>
              </a:spcAft>
              <a:buNone/>
            </a:pPr>
            <a:endParaRPr lang="en-GB" sz="1400" b="1">
              <a:solidFill>
                <a:schemeClr val="tx1"/>
              </a:solidFill>
              <a:ea typeface="Calibri" panose="020F0502020204030204" pitchFamily="34" charset="0"/>
            </a:endParaRPr>
          </a:p>
          <a:p>
            <a:pPr marL="0" indent="0">
              <a:buNone/>
            </a:pPr>
            <a:r>
              <a:rPr lang="en-GB" sz="1400">
                <a:solidFill>
                  <a:schemeClr val="tx1"/>
                </a:solidFill>
                <a:ea typeface="Calibri" panose="020F0502020204030204" pitchFamily="34" charset="0"/>
              </a:rPr>
              <a:t>Changes affecting </a:t>
            </a:r>
            <a:r>
              <a:rPr lang="en-GB" sz="1400">
                <a:solidFill>
                  <a:srgbClr val="0070C0"/>
                </a:solidFill>
                <a:ea typeface="Calibri" panose="020F0502020204030204" pitchFamily="34" charset="0"/>
                <a:hlinkClick r:id="rId3">
                  <a:extLst>
                    <a:ext uri="{A12FA001-AC4F-418D-AE19-62706E023703}">
                      <ahyp:hlinkClr xmlns:ahyp="http://schemas.microsoft.com/office/drawing/2018/hyperlinkcolor" val="tx"/>
                    </a:ext>
                  </a:extLst>
                </a:hlinkClick>
              </a:rPr>
              <a:t>Programme </a:t>
            </a:r>
            <a:r>
              <a:rPr lang="en-GB">
                <a:solidFill>
                  <a:srgbClr val="0070C0"/>
                </a:solidFill>
                <a:ea typeface="Calibri" panose="020F0502020204030204" pitchFamily="34" charset="0"/>
                <a:hlinkClick r:id="rId3">
                  <a:extLst>
                    <a:ext uri="{A12FA001-AC4F-418D-AE19-62706E023703}">
                      <ahyp:hlinkClr xmlns:ahyp="http://schemas.microsoft.com/office/drawing/2018/hyperlinkcolor" val="tx"/>
                    </a:ext>
                  </a:extLst>
                </a:hlinkClick>
              </a:rPr>
              <a:t>M</a:t>
            </a:r>
            <a:r>
              <a:rPr lang="en-GB" sz="1400">
                <a:solidFill>
                  <a:srgbClr val="0070C0"/>
                </a:solidFill>
                <a:ea typeface="Calibri" panose="020F0502020204030204" pitchFamily="34" charset="0"/>
                <a:hlinkClick r:id="rId3">
                  <a:extLst>
                    <a:ext uri="{A12FA001-AC4F-418D-AE19-62706E023703}">
                      <ahyp:hlinkClr xmlns:ahyp="http://schemas.microsoft.com/office/drawing/2018/hyperlinkcolor" val="tx"/>
                    </a:ext>
                  </a:extLst>
                </a:hlinkClick>
              </a:rPr>
              <a:t>anagers</a:t>
            </a:r>
            <a:endParaRPr lang="en-GB" sz="1400">
              <a:solidFill>
                <a:srgbClr val="0070C0"/>
              </a:solidFill>
              <a:ea typeface="Calibri" panose="020F0502020204030204" pitchFamily="34" charset="0"/>
            </a:endParaRPr>
          </a:p>
          <a:p>
            <a:pPr marL="0" indent="0">
              <a:buNone/>
            </a:pPr>
            <a:r>
              <a:rPr lang="en-GB" sz="1400">
                <a:solidFill>
                  <a:schemeClr val="tx1"/>
                </a:solidFill>
                <a:ea typeface="Calibri" panose="020F0502020204030204" pitchFamily="34" charset="0"/>
              </a:rPr>
              <a:t>Changes affecting </a:t>
            </a:r>
            <a:r>
              <a:rPr lang="en-GB">
                <a:solidFill>
                  <a:srgbClr val="0070C0"/>
                </a:solidFill>
                <a:ea typeface="Calibri" panose="020F0502020204030204" pitchFamily="34" charset="0"/>
                <a:hlinkClick r:id="rId4">
                  <a:extLst>
                    <a:ext uri="{A12FA001-AC4F-418D-AE19-62706E023703}">
                      <ahyp:hlinkClr xmlns:ahyp="http://schemas.microsoft.com/office/drawing/2018/hyperlinkcolor" val="tx"/>
                    </a:ext>
                  </a:extLst>
                </a:hlinkClick>
              </a:rPr>
              <a:t>Domestic Abuse Support Officers</a:t>
            </a:r>
            <a:endParaRPr lang="en-GB">
              <a:solidFill>
                <a:srgbClr val="0070C0"/>
              </a:solidFill>
              <a:ea typeface="Calibri" panose="020F0502020204030204" pitchFamily="34" charset="0"/>
            </a:endParaRPr>
          </a:p>
          <a:p>
            <a:pPr marL="0" indent="0">
              <a:buNone/>
            </a:pPr>
            <a:r>
              <a:rPr lang="en-GB" sz="1400">
                <a:solidFill>
                  <a:schemeClr val="tx1"/>
                </a:solidFill>
                <a:ea typeface="Calibri" panose="020F0502020204030204" pitchFamily="34" charset="0"/>
              </a:rPr>
              <a:t>Changes affecting </a:t>
            </a:r>
            <a:r>
              <a:rPr lang="en-GB">
                <a:solidFill>
                  <a:srgbClr val="0070C0"/>
                </a:solidFill>
                <a:ea typeface="Calibri" panose="020F0502020204030204" pitchFamily="34" charset="0"/>
                <a:hlinkClick r:id="rId5">
                  <a:extLst>
                    <a:ext uri="{A12FA001-AC4F-418D-AE19-62706E023703}">
                      <ahyp:hlinkClr xmlns:ahyp="http://schemas.microsoft.com/office/drawing/2018/hyperlinkcolor" val="tx"/>
                    </a:ext>
                  </a:extLst>
                </a:hlinkClick>
              </a:rPr>
              <a:t>T</a:t>
            </a:r>
            <a:r>
              <a:rPr lang="en-GB" sz="1400">
                <a:solidFill>
                  <a:srgbClr val="0070C0"/>
                </a:solidFill>
                <a:ea typeface="Calibri" panose="020F0502020204030204" pitchFamily="34" charset="0"/>
                <a:hlinkClick r:id="rId5">
                  <a:extLst>
                    <a:ext uri="{A12FA001-AC4F-418D-AE19-62706E023703}">
                      <ahyp:hlinkClr xmlns:ahyp="http://schemas.microsoft.com/office/drawing/2018/hyperlinkcolor" val="tx"/>
                    </a:ext>
                  </a:extLst>
                </a:hlinkClick>
              </a:rPr>
              <a:t>reatment </a:t>
            </a:r>
            <a:r>
              <a:rPr lang="en-GB">
                <a:solidFill>
                  <a:srgbClr val="0070C0"/>
                </a:solidFill>
                <a:ea typeface="Calibri" panose="020F0502020204030204" pitchFamily="34" charset="0"/>
                <a:hlinkClick r:id="rId5">
                  <a:extLst>
                    <a:ext uri="{A12FA001-AC4F-418D-AE19-62706E023703}">
                      <ahyp:hlinkClr xmlns:ahyp="http://schemas.microsoft.com/office/drawing/2018/hyperlinkcolor" val="tx"/>
                    </a:ext>
                  </a:extLst>
                </a:hlinkClick>
              </a:rPr>
              <a:t>M</a:t>
            </a:r>
            <a:r>
              <a:rPr lang="en-GB" sz="1400">
                <a:solidFill>
                  <a:srgbClr val="0070C0"/>
                </a:solidFill>
                <a:ea typeface="Calibri" panose="020F0502020204030204" pitchFamily="34" charset="0"/>
                <a:hlinkClick r:id="rId5">
                  <a:extLst>
                    <a:ext uri="{A12FA001-AC4F-418D-AE19-62706E023703}">
                      <ahyp:hlinkClr xmlns:ahyp="http://schemas.microsoft.com/office/drawing/2018/hyperlinkcolor" val="tx"/>
                    </a:ext>
                  </a:extLst>
                </a:hlinkClick>
              </a:rPr>
              <a:t>anagers</a:t>
            </a:r>
            <a:endParaRPr lang="en-GB">
              <a:solidFill>
                <a:srgbClr val="0070C0"/>
              </a:solidFill>
              <a:ea typeface="Calibri" panose="020F0502020204030204" pitchFamily="34" charset="0"/>
            </a:endParaRPr>
          </a:p>
          <a:p>
            <a:pPr marL="0" indent="0">
              <a:buNone/>
            </a:pPr>
            <a:r>
              <a:rPr lang="en-GB" sz="1400">
                <a:solidFill>
                  <a:schemeClr val="tx1"/>
                </a:solidFill>
                <a:ea typeface="Calibri" panose="020F0502020204030204" pitchFamily="34" charset="0"/>
              </a:rPr>
              <a:t>Changes affecting </a:t>
            </a:r>
            <a:r>
              <a:rPr lang="en-GB">
                <a:solidFill>
                  <a:srgbClr val="0070C0"/>
                </a:solidFill>
                <a:ea typeface="Calibri" panose="020F0502020204030204" pitchFamily="34" charset="0"/>
                <a:hlinkClick r:id="rId6">
                  <a:extLst>
                    <a:ext uri="{A12FA001-AC4F-418D-AE19-62706E023703}">
                      <ahyp:hlinkClr xmlns:ahyp="http://schemas.microsoft.com/office/drawing/2018/hyperlinkcolor" val="tx"/>
                    </a:ext>
                  </a:extLst>
                </a:hlinkClick>
              </a:rPr>
              <a:t>Facilitators</a:t>
            </a:r>
            <a:endParaRPr lang="en-GB" sz="1400">
              <a:solidFill>
                <a:srgbClr val="0070C0"/>
              </a:solidFill>
              <a:highlight>
                <a:srgbClr val="FFFF00"/>
              </a:highlight>
              <a:ea typeface="Calibri" panose="020F0502020204030204" pitchFamily="34" charset="0"/>
            </a:endParaRPr>
          </a:p>
          <a:p>
            <a:pPr marL="0" indent="0">
              <a:lnSpc>
                <a:spcPct val="114999"/>
              </a:lnSpc>
              <a:buNone/>
            </a:pPr>
            <a:r>
              <a:rPr lang="en-GB">
                <a:solidFill>
                  <a:schemeClr val="tx1"/>
                </a:solidFill>
                <a:ea typeface="Calibri" panose="020F0502020204030204" pitchFamily="34" charset="0"/>
              </a:rPr>
              <a:t>Changes affecting </a:t>
            </a:r>
            <a:r>
              <a:rPr lang="en-GB">
                <a:solidFill>
                  <a:srgbClr val="0070C0"/>
                </a:solidFill>
                <a:ea typeface="Calibri" panose="020F0502020204030204" pitchFamily="34" charset="0"/>
                <a:hlinkClick r:id="rId7">
                  <a:extLst>
                    <a:ext uri="{A12FA001-AC4F-418D-AE19-62706E023703}">
                      <ahyp:hlinkClr xmlns:ahyp="http://schemas.microsoft.com/office/drawing/2018/hyperlinkcolor" val="tx"/>
                    </a:ext>
                  </a:extLst>
                </a:hlinkClick>
              </a:rPr>
              <a:t>various unpaid work roles</a:t>
            </a:r>
            <a:endParaRPr lang="en-GB">
              <a:solidFill>
                <a:srgbClr val="0070C0"/>
              </a:solidFill>
              <a:ea typeface="Calibri" panose="020F0502020204030204" pitchFamily="34" charset="0"/>
            </a:endParaRPr>
          </a:p>
          <a:p>
            <a:pPr marL="285750" indent="-285750"/>
            <a:endParaRPr lang="en-GB">
              <a:solidFill>
                <a:schemeClr val="tx1"/>
              </a:solidFill>
              <a:ea typeface="Calibri" panose="020F0502020204030204" pitchFamily="34" charset="0"/>
            </a:endParaRPr>
          </a:p>
          <a:p>
            <a:pPr marL="0" indent="0">
              <a:buNone/>
            </a:pPr>
            <a:r>
              <a:rPr lang="en-GB" sz="1400" b="1">
                <a:solidFill>
                  <a:schemeClr val="tx1"/>
                </a:solidFill>
                <a:ea typeface="Calibri" panose="020F0502020204030204" pitchFamily="34" charset="0"/>
              </a:rPr>
              <a:t>Our Probation </a:t>
            </a:r>
            <a:r>
              <a:rPr lang="en-GB" b="1">
                <a:solidFill>
                  <a:schemeClr val="tx1"/>
                </a:solidFill>
                <a:ea typeface="Calibri" panose="020F0502020204030204" pitchFamily="34" charset="0"/>
              </a:rPr>
              <a:t>S</a:t>
            </a:r>
            <a:r>
              <a:rPr lang="en-GB" sz="1400" b="1">
                <a:solidFill>
                  <a:schemeClr val="tx1"/>
                </a:solidFill>
                <a:ea typeface="Calibri" panose="020F0502020204030204" pitchFamily="34" charset="0"/>
              </a:rPr>
              <a:t>ervice illustration on a page </a:t>
            </a:r>
            <a:r>
              <a:rPr lang="en-GB" b="1">
                <a:solidFill>
                  <a:schemeClr val="tx1"/>
                </a:solidFill>
                <a:ea typeface="Calibri" panose="020F0502020204030204" pitchFamily="34" charset="0"/>
              </a:rPr>
              <a:t>(</a:t>
            </a:r>
            <a:r>
              <a:rPr lang="en-GB" sz="1400" b="1">
                <a:solidFill>
                  <a:schemeClr val="tx1"/>
                </a:solidFill>
                <a:ea typeface="Calibri" panose="020F0502020204030204" pitchFamily="34" charset="0"/>
              </a:rPr>
              <a:t>see right)</a:t>
            </a:r>
          </a:p>
          <a:p>
            <a:pPr marL="0" indent="0">
              <a:buNone/>
            </a:pPr>
            <a:endParaRPr lang="en-GB" sz="1400" b="1">
              <a:solidFill>
                <a:schemeClr val="tx1"/>
              </a:solidFill>
              <a:ea typeface="Calibri" panose="020F0502020204030204" pitchFamily="34" charset="0"/>
            </a:endParaRPr>
          </a:p>
          <a:p>
            <a:pPr marL="0" indent="0">
              <a:buNone/>
            </a:pPr>
            <a:r>
              <a:rPr lang="en-GB">
                <a:solidFill>
                  <a:schemeClr val="tx1"/>
                </a:solidFill>
                <a:ea typeface="Calibri" panose="020F0502020204030204" pitchFamily="34" charset="0"/>
                <a:hlinkClick r:id="rId8"/>
              </a:rPr>
              <a:t>September 2022 version available</a:t>
            </a:r>
            <a:endParaRPr lang="en-GB">
              <a:solidFill>
                <a:schemeClr val="tx1"/>
              </a:solidFill>
              <a:ea typeface="Calibri" panose="020F0502020204030204" pitchFamily="34" charset="0"/>
            </a:endParaRPr>
          </a:p>
          <a:p>
            <a:pPr marL="285750" indent="-285750"/>
            <a:endParaRPr lang="en-GB" sz="1400">
              <a:solidFill>
                <a:schemeClr val="tx1"/>
              </a:solidFill>
              <a:ea typeface="Calibri" panose="020F0502020204030204" pitchFamily="34" charset="0"/>
            </a:endParaRPr>
          </a:p>
          <a:p>
            <a:pPr marL="0" indent="0">
              <a:buNone/>
            </a:pPr>
            <a:r>
              <a:rPr lang="en-GB" sz="1400" b="1">
                <a:solidFill>
                  <a:schemeClr val="tx1"/>
                </a:solidFill>
                <a:ea typeface="Calibri" panose="020F0502020204030204" pitchFamily="34" charset="0"/>
              </a:rPr>
              <a:t>Probation Hub / New </a:t>
            </a:r>
            <a:r>
              <a:rPr lang="en-GB" b="1">
                <a:solidFill>
                  <a:schemeClr val="tx1"/>
                </a:solidFill>
                <a:ea typeface="Calibri" panose="020F0502020204030204" pitchFamily="34" charset="0"/>
              </a:rPr>
              <a:t>HMPPS intranet workstream pages</a:t>
            </a:r>
          </a:p>
          <a:p>
            <a:pPr marL="0" indent="0">
              <a:buNone/>
            </a:pPr>
            <a:endParaRPr lang="en-GB" sz="1400" b="1">
              <a:solidFill>
                <a:schemeClr val="tx1"/>
              </a:solidFill>
              <a:ea typeface="Calibri" panose="020F0502020204030204" pitchFamily="34" charset="0"/>
            </a:endParaRPr>
          </a:p>
          <a:p>
            <a:pPr marL="0" indent="0">
              <a:buNone/>
            </a:pPr>
            <a:r>
              <a:rPr lang="en-GB" sz="1400">
                <a:solidFill>
                  <a:schemeClr val="tx1"/>
                </a:solidFill>
                <a:ea typeface="Calibri" panose="020F0502020204030204" pitchFamily="34" charset="0"/>
                <a:hlinkClick r:id="rId9"/>
              </a:rPr>
              <a:t>Case Transfers</a:t>
            </a:r>
            <a:endParaRPr lang="en-GB" sz="1400">
              <a:solidFill>
                <a:schemeClr val="tx1"/>
              </a:solidFill>
              <a:ea typeface="Calibri" panose="020F0502020204030204" pitchFamily="34" charset="0"/>
            </a:endParaRPr>
          </a:p>
          <a:p>
            <a:pPr marL="0" indent="0">
              <a:buNone/>
            </a:pPr>
            <a:endParaRPr lang="en-GB" sz="1400">
              <a:solidFill>
                <a:schemeClr val="tx1"/>
              </a:solidFill>
              <a:ea typeface="Calibri" panose="020F0502020204030204" pitchFamily="34" charset="0"/>
            </a:endParaRPr>
          </a:p>
          <a:p>
            <a:pPr marL="0" indent="0">
              <a:buNone/>
            </a:pPr>
            <a:r>
              <a:rPr lang="en-GB" sz="1400" b="1">
                <a:solidFill>
                  <a:schemeClr val="tx1"/>
                </a:solidFill>
                <a:ea typeface="Calibri" panose="020F0502020204030204" pitchFamily="34" charset="0"/>
              </a:rPr>
              <a:t>Regional team briefing</a:t>
            </a:r>
          </a:p>
          <a:p>
            <a:pPr marL="0" indent="0">
              <a:buNone/>
            </a:pPr>
            <a:endParaRPr lang="en-GB" sz="1400" b="1">
              <a:solidFill>
                <a:schemeClr val="tx1"/>
              </a:solidFill>
              <a:ea typeface="Calibri" panose="020F0502020204030204" pitchFamily="34" charset="0"/>
            </a:endParaRPr>
          </a:p>
          <a:p>
            <a:pPr marL="0" indent="0">
              <a:buNone/>
            </a:pPr>
            <a:r>
              <a:rPr lang="en-GB">
                <a:solidFill>
                  <a:schemeClr val="tx1"/>
                </a:solidFill>
                <a:ea typeface="Calibri" panose="020F0502020204030204" pitchFamily="34" charset="0"/>
              </a:rPr>
              <a:t>September issue  - here it is! </a:t>
            </a:r>
            <a:r>
              <a:rPr lang="en-GB">
                <a:solidFill>
                  <a:schemeClr val="tx1"/>
                </a:solidFill>
                <a:ea typeface="Calibri" panose="020F0502020204030204" pitchFamily="34" charset="0"/>
                <a:hlinkClick r:id="rId10"/>
              </a:rPr>
              <a:t>Also available on the Hub</a:t>
            </a:r>
            <a:endParaRPr lang="en-GB" sz="1400">
              <a:solidFill>
                <a:schemeClr val="tx1"/>
              </a:solidFill>
              <a:highlight>
                <a:srgbClr val="FFFF00"/>
              </a:highlight>
              <a:ea typeface="Calibri" panose="020F0502020204030204" pitchFamily="34" charset="0"/>
            </a:endParaRPr>
          </a:p>
          <a:p>
            <a:pPr marL="285750" indent="-285750"/>
            <a:endParaRPr lang="en-GB" sz="1400">
              <a:solidFill>
                <a:schemeClr val="tx1"/>
              </a:solidFill>
              <a:ea typeface="Calibri" panose="020F0502020204030204" pitchFamily="34" charset="0"/>
            </a:endParaRPr>
          </a:p>
          <a:p>
            <a:pPr marL="0" indent="0">
              <a:buNone/>
            </a:pPr>
            <a:endParaRPr lang="en-GB" sz="1400">
              <a:solidFill>
                <a:schemeClr val="tx1"/>
              </a:solidFill>
              <a:ea typeface="Calibri" panose="020F0502020204030204" pitchFamily="34" charset="0"/>
            </a:endParaRPr>
          </a:p>
          <a:p>
            <a:pPr marL="0" indent="0">
              <a:buNone/>
            </a:pPr>
            <a:endParaRPr lang="en-GB" sz="1400">
              <a:solidFill>
                <a:schemeClr val="tx1"/>
              </a:solidFill>
              <a:ea typeface="Calibri" panose="020F0502020204030204" pitchFamily="34" charset="0"/>
            </a:endParaRPr>
          </a:p>
          <a:p>
            <a:pPr marL="0" indent="0">
              <a:spcAft>
                <a:spcPts val="0"/>
              </a:spcAft>
              <a:buNone/>
            </a:pPr>
            <a:endParaRPr lang="en-GB">
              <a:solidFill>
                <a:schemeClr val="tx1"/>
              </a:solidFill>
              <a:ea typeface="Calibri" panose="020F0502020204030204" pitchFamily="34" charset="0"/>
            </a:endParaRPr>
          </a:p>
          <a:p>
            <a:pPr marL="0" indent="0">
              <a:spcAft>
                <a:spcPts val="0"/>
              </a:spcAft>
              <a:buNone/>
            </a:pPr>
            <a:endParaRPr lang="en-GB" sz="1400">
              <a:solidFill>
                <a:schemeClr val="tx1"/>
              </a:solidFill>
              <a:ea typeface="Calibri" panose="020F0502020204030204" pitchFamily="34" charset="0"/>
            </a:endParaRPr>
          </a:p>
        </p:txBody>
      </p:sp>
      <p:cxnSp>
        <p:nvCxnSpPr>
          <p:cNvPr id="103" name="Google Shape;103;p18">
            <a:extLst>
              <a:ext uri="{C183D7F6-B498-43B3-948B-1728B52AA6E4}">
                <adec:decorative xmlns:adec="http://schemas.microsoft.com/office/drawing/2017/decorative" val="1"/>
              </a:ext>
            </a:extLst>
          </p:cNvPr>
          <p:cNvCxnSpPr/>
          <p:nvPr/>
        </p:nvCxnSpPr>
        <p:spPr>
          <a:xfrm>
            <a:off x="5480088" y="712925"/>
            <a:ext cx="0" cy="3829200"/>
          </a:xfrm>
          <a:prstGeom prst="straightConnector1">
            <a:avLst/>
          </a:prstGeom>
          <a:noFill/>
          <a:ln w="9525" cap="flat" cmpd="sng">
            <a:solidFill>
              <a:srgbClr val="5C3183"/>
            </a:solidFill>
            <a:prstDash val="solid"/>
            <a:round/>
            <a:headEnd type="none" w="med" len="med"/>
            <a:tailEnd type="none" w="med" len="med"/>
          </a:ln>
        </p:spPr>
      </p:cxnSp>
      <p:sp>
        <p:nvSpPr>
          <p:cNvPr id="8" name="Google Shape;90;p17">
            <a:extLst>
              <a:ext uri="{FF2B5EF4-FFF2-40B4-BE49-F238E27FC236}">
                <a16:creationId xmlns:a16="http://schemas.microsoft.com/office/drawing/2014/main" id="{A3900E6F-BD0C-45A2-A4A2-7274CC8198F9}"/>
              </a:ext>
            </a:extLst>
          </p:cNvPr>
          <p:cNvSpPr/>
          <p:nvPr/>
        </p:nvSpPr>
        <p:spPr>
          <a:xfrm>
            <a:off x="5557206" y="697266"/>
            <a:ext cx="3463919" cy="1331060"/>
          </a:xfrm>
          <a:prstGeom prst="roundRect">
            <a:avLst>
              <a:gd name="adj" fmla="val 7239"/>
            </a:avLst>
          </a:prstGeom>
          <a:solidFill>
            <a:srgbClr val="5C3183"/>
          </a:solidFill>
          <a:ln w="952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pPr>
              <a:spcAft>
                <a:spcPts val="0"/>
              </a:spcAft>
            </a:pPr>
            <a:r>
              <a:rPr lang="en-GB">
                <a:solidFill>
                  <a:schemeClr val="bg1"/>
                </a:solidFill>
                <a:latin typeface="Arial" panose="020B0604020202020204" pitchFamily="34" charset="0"/>
                <a:ea typeface="Calibri" panose="020F0502020204030204" pitchFamily="34" charset="0"/>
              </a:rPr>
              <a:t>The Change Map, My Role Maps, Probation Hub and Regional Team Briefing all link to detailed guidance, process maps and learning requirements on </a:t>
            </a:r>
            <a:r>
              <a:rPr lang="en-GB" err="1">
                <a:solidFill>
                  <a:schemeClr val="bg1"/>
                </a:solidFill>
                <a:latin typeface="Arial" panose="020B0604020202020204" pitchFamily="34" charset="0"/>
                <a:ea typeface="Calibri" panose="020F0502020204030204" pitchFamily="34" charset="0"/>
              </a:rPr>
              <a:t>EQuiP</a:t>
            </a:r>
            <a:r>
              <a:rPr lang="en-GB">
                <a:solidFill>
                  <a:schemeClr val="bg1"/>
                </a:solidFill>
                <a:latin typeface="Arial" panose="020B0604020202020204" pitchFamily="34" charset="0"/>
                <a:ea typeface="Calibri" panose="020F0502020204030204" pitchFamily="34" charset="0"/>
              </a:rPr>
              <a:t> and MyLearning.</a:t>
            </a:r>
          </a:p>
        </p:txBody>
      </p:sp>
      <p:pic>
        <p:nvPicPr>
          <p:cNvPr id="3" name="Picture 2" descr="A screenshot of the new Our Probation Service illustration">
            <a:hlinkClick r:id="rId8"/>
            <a:extLst>
              <a:ext uri="{FF2B5EF4-FFF2-40B4-BE49-F238E27FC236}">
                <a16:creationId xmlns:a16="http://schemas.microsoft.com/office/drawing/2014/main" id="{F02A2CA0-162E-40DD-8ADC-2DC7C0E2EB60}"/>
              </a:ext>
            </a:extLst>
          </p:cNvPr>
          <p:cNvPicPr>
            <a:picLocks noChangeAspect="1"/>
          </p:cNvPicPr>
          <p:nvPr/>
        </p:nvPicPr>
        <p:blipFill>
          <a:blip r:embed="rId11"/>
          <a:stretch>
            <a:fillRect/>
          </a:stretch>
        </p:blipFill>
        <p:spPr>
          <a:xfrm>
            <a:off x="5623480" y="2137272"/>
            <a:ext cx="3397645" cy="2404853"/>
          </a:xfrm>
          <a:prstGeom prst="rect">
            <a:avLst/>
          </a:prstGeom>
          <a:ln>
            <a:solidFill>
              <a:schemeClr val="tx1"/>
            </a:solidFill>
          </a:ln>
        </p:spPr>
      </p:pic>
    </p:spTree>
    <p:extLst>
      <p:ext uri="{BB962C8B-B14F-4D97-AF65-F5344CB8AC3E}">
        <p14:creationId xmlns:p14="http://schemas.microsoft.com/office/powerpoint/2010/main" val="207463304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4.xml><?xml version="1.0" encoding="utf-8"?>
<a:theme xmlns:a="http://schemas.openxmlformats.org/drawingml/2006/main" name="1_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3541</Words>
  <Application>Microsoft Office PowerPoint</Application>
  <PresentationFormat>On-screen Show (16:9)</PresentationFormat>
  <Paragraphs>379</Paragraphs>
  <Slides>29</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29</vt:i4>
      </vt:variant>
    </vt:vector>
  </HeadingPairs>
  <TitlesOfParts>
    <vt:vector size="36" baseType="lpstr">
      <vt:lpstr>Arial</vt:lpstr>
      <vt:lpstr>Calibri</vt:lpstr>
      <vt:lpstr>Symbol</vt:lpstr>
      <vt:lpstr>Simple Light</vt:lpstr>
      <vt:lpstr>1_Simple Light</vt:lpstr>
      <vt:lpstr>Office Theme</vt:lpstr>
      <vt:lpstr>1_Office Theme</vt:lpstr>
      <vt:lpstr>Presenter’s notes​</vt:lpstr>
      <vt:lpstr>Region Team Briefing September 2022</vt:lpstr>
      <vt:lpstr>Today’s conversation</vt:lpstr>
      <vt:lpstr>Probation Service pay offer (2022-25) - 5 key components</vt:lpstr>
      <vt:lpstr>Pay offer resources</vt:lpstr>
      <vt:lpstr>Probation Service Pay Offer – staff events</vt:lpstr>
      <vt:lpstr>Probation Service Pay Offer - next steps</vt:lpstr>
      <vt:lpstr>Understanding and communicating changes</vt:lpstr>
      <vt:lpstr>Understanding and communicating changes (cont’d)</vt:lpstr>
      <vt:lpstr>Smarter working</vt:lpstr>
      <vt:lpstr>Local changes</vt:lpstr>
      <vt:lpstr>New digital solution to case transfer 1 of 6</vt:lpstr>
      <vt:lpstr>New digital solution to case transfer 2 of 6</vt:lpstr>
      <vt:lpstr>New digital solution to case transfer 3 of 6 </vt:lpstr>
      <vt:lpstr>New digital solution to case transfer 4 of 6 </vt:lpstr>
      <vt:lpstr>New Digital Solution to case transfer 5 of 6   </vt:lpstr>
      <vt:lpstr>New digital solution to case transfer 6 of 6  </vt:lpstr>
      <vt:lpstr>Recruiting Probation Services Officers &amp; Case Administrators </vt:lpstr>
      <vt:lpstr>Recruiting Probation Services Officers &amp; Case Administrators (cont’d) </vt:lpstr>
      <vt:lpstr>Local updates</vt:lpstr>
      <vt:lpstr>Offender management in custody – decommissioning of the Case Allocation System (CAS)</vt:lpstr>
      <vt:lpstr>Offender management in custody – decommissioning the of Case Allocation System (CAS) </vt:lpstr>
      <vt:lpstr>Automated Release and Recall End User Guidance</vt:lpstr>
      <vt:lpstr>Local reminders</vt:lpstr>
      <vt:lpstr>Upcoming learning</vt:lpstr>
      <vt:lpstr>Professional registration Recognising the skills and experience of Probation practitioners</vt:lpstr>
      <vt:lpstr>Local actions</vt:lpstr>
      <vt:lpstr>Team discussion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Presenter’s notes​</dc:title>
  <cp:lastModifiedBy>Lamb, Peter</cp:lastModifiedBy>
  <cp:revision>1</cp:revision>
  <dcterms:modified xsi:type="dcterms:W3CDTF">2022-09-08T12:34:04Z</dcterms:modified>
</cp:coreProperties>
</file>