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95" r:id="rId5"/>
    <p:sldId id="296" r:id="rId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70AD55-8B4D-56C4-2AD1-B6CD4B5AF300}" name="Elliott, Hazel" initials="EH" userId="S::Hazel.Elliott2@justice.gov.uk::4c7dc331-a802-42c6-bbf7-fdd784867fdf" providerId="AD"/>
  <p188:author id="{46F58094-D94F-C43B-5C5B-18FC3E99EB22}" name="Mackenzie, Louise" initials="ML" userId="S::louise.mackenzie@justice.gov.uk::cdcc4174-565e-4ef1-92d1-b6530dc5adbf" providerId="AD"/>
  <p188:author id="{2D7BA698-F9C3-1850-6998-DFC94805EF5C}" name="Katie Lomas" initials="KL" userId="41ffde1142fb9894" providerId="Windows Live"/>
  <p188:author id="{970FD7D5-972D-1C64-D724-98610BC0DE18}" name="Elliott, Hazel" initials="EH" userId="S::hazel.elliott2@justice.gov.uk::4c7dc331-a802-42c6-bbf7-fdd784867fd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liott, Hazel" initials="EH" lastIdx="9" clrIdx="0">
    <p:extLst>
      <p:ext uri="{19B8F6BF-5375-455C-9EA6-DF929625EA0E}">
        <p15:presenceInfo xmlns:p15="http://schemas.microsoft.com/office/powerpoint/2012/main" userId="S::Hazel.Elliott2@justice.gov.uk::4c7dc331-a802-42c6-bbf7-fdd784867fdf" providerId="AD"/>
      </p:ext>
    </p:extLst>
  </p:cmAuthor>
  <p:cmAuthor id="2" name="Murray, Suzanne" initials="MS" lastIdx="8" clrIdx="1">
    <p:extLst>
      <p:ext uri="{19B8F6BF-5375-455C-9EA6-DF929625EA0E}">
        <p15:presenceInfo xmlns:p15="http://schemas.microsoft.com/office/powerpoint/2012/main" userId="S::Suzanne.Murray@justice.gov.uk::b0afac1b-69e9-441a-92ee-fa628bcd975a" providerId="AD"/>
      </p:ext>
    </p:extLst>
  </p:cmAuthor>
  <p:cmAuthor id="3" name="Mackenzie, Louise" initials="ML" lastIdx="2" clrIdx="2">
    <p:extLst>
      <p:ext uri="{19B8F6BF-5375-455C-9EA6-DF929625EA0E}">
        <p15:presenceInfo xmlns:p15="http://schemas.microsoft.com/office/powerpoint/2012/main" userId="S::Louise.Mackenzie@justice.gov.uk::cdcc4174-565e-4ef1-92d1-b6530dc5ad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79F"/>
    <a:srgbClr val="81C7E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C4464-9FBB-4436-A178-B4AB6B226248}" v="208" dt="2022-08-26T08:29:19.271"/>
    <p1510:client id="{4AC9B52D-3485-4863-B237-381D920EFB5B}" v="8" dt="2022-08-26T10:45:31.760"/>
    <p1510:client id="{B44F2690-6CC2-40AB-9602-8A5FEBC58768}" v="80" dt="2022-08-26T09:52:05.01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8" d="100"/>
          <a:sy n="48" d="100"/>
        </p:scale>
        <p:origin x="1340" y="3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2573582-9555-4C69-BB38-47AFE95001A3}" type="datetimeFigureOut">
              <a:rPr lang="en-GB" smtClean="0"/>
              <a:t>12/10/2022</a:t>
            </a:fld>
            <a:endParaRPr lang="en-GB"/>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265AA450-DBDF-4090-B987-16CE6FDFD9A5}" type="slidenum">
              <a:rPr lang="en-GB" smtClean="0"/>
              <a:t>‹#›</a:t>
            </a:fld>
            <a:endParaRPr lang="en-GB"/>
          </a:p>
        </p:txBody>
      </p:sp>
    </p:spTree>
    <p:extLst>
      <p:ext uri="{BB962C8B-B14F-4D97-AF65-F5344CB8AC3E}">
        <p14:creationId xmlns:p14="http://schemas.microsoft.com/office/powerpoint/2010/main" val="545466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5AA450-DBDF-4090-B987-16CE6FDFD9A5}" type="slidenum">
              <a:rPr lang="en-GB" smtClean="0"/>
              <a:t>2</a:t>
            </a:fld>
            <a:endParaRPr lang="en-GB"/>
          </a:p>
        </p:txBody>
      </p:sp>
    </p:spTree>
    <p:extLst>
      <p:ext uri="{BB962C8B-B14F-4D97-AF65-F5344CB8AC3E}">
        <p14:creationId xmlns:p14="http://schemas.microsoft.com/office/powerpoint/2010/main" val="3529870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A013EAA-746A-40A5-8D16-D94BFC71D08B}"/>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837327FB-1204-418C-8CA0-5F28DC501855}"/>
              </a:ext>
            </a:extLst>
          </p:cNvPr>
          <p:cNvSpPr>
            <a:spLocks noGrp="1"/>
          </p:cNvSpPr>
          <p:nvPr>
            <p:ph type="sldNum" sz="quarter" idx="12"/>
          </p:nvPr>
        </p:nvSpPr>
        <p:spPr/>
        <p:txBody>
          <a:bodyPr/>
          <a:lstStyle/>
          <a:p>
            <a:fld id="{0BD5577A-C6B7-4530-91E0-BA60F6599166}" type="slidenum">
              <a:rPr lang="en-GB" smtClean="0"/>
              <a:t>‹#›</a:t>
            </a:fld>
            <a:endParaRPr lang="en-GB"/>
          </a:p>
        </p:txBody>
      </p:sp>
      <p:sp>
        <p:nvSpPr>
          <p:cNvPr id="5" name="Footer Placeholder 4">
            <a:extLst>
              <a:ext uri="{FF2B5EF4-FFF2-40B4-BE49-F238E27FC236}">
                <a16:creationId xmlns:a16="http://schemas.microsoft.com/office/drawing/2014/main" id="{0D4BFA41-9AF7-4E65-835D-61D1CAE8A8E3}"/>
              </a:ext>
            </a:extLst>
          </p:cNvPr>
          <p:cNvSpPr>
            <a:spLocks noGrp="1"/>
          </p:cNvSpPr>
          <p:nvPr>
            <p:ph type="ftr" sz="quarter" idx="11"/>
          </p:nvPr>
        </p:nvSpPr>
        <p:spPr/>
        <p:txBody>
          <a:bodyPr/>
          <a:lstStyle/>
          <a:p>
            <a:r>
              <a:rPr lang="en-GB"/>
              <a:t>On the Insert ribbon select Header &amp; Footer to edit this holding text</a:t>
            </a:r>
          </a:p>
        </p:txBody>
      </p:sp>
      <p:sp>
        <p:nvSpPr>
          <p:cNvPr id="3" name="Content Placeholder 2">
            <a:extLst>
              <a:ext uri="{FF2B5EF4-FFF2-40B4-BE49-F238E27FC236}">
                <a16:creationId xmlns:a16="http://schemas.microsoft.com/office/drawing/2014/main" id="{90E80D02-559F-44C1-B8B2-6FDA912F3E5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a:extLst>
              <a:ext uri="{FF2B5EF4-FFF2-40B4-BE49-F238E27FC236}">
                <a16:creationId xmlns:a16="http://schemas.microsoft.com/office/drawing/2014/main" id="{70921694-2795-4E81-86F6-E6EE3A1FDF52}"/>
              </a:ext>
            </a:extLst>
          </p:cNvPr>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142465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HM Prison &amp; Probation Service. Preventing victims by changing lives.">
            <a:extLst>
              <a:ext uri="{FF2B5EF4-FFF2-40B4-BE49-F238E27FC236}">
                <a16:creationId xmlns:a16="http://schemas.microsoft.com/office/drawing/2014/main" id="{609A58CD-5399-4887-9843-5C24EB302D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 name="Picture 19" descr="Probation Service logo">
            <a:extLst>
              <a:ext uri="{FF2B5EF4-FFF2-40B4-BE49-F238E27FC236}">
                <a16:creationId xmlns:a16="http://schemas.microsoft.com/office/drawing/2014/main" id="{34BFEE61-4F05-4C43-8CCA-F6868413E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7501" y="471269"/>
            <a:ext cx="2821956" cy="840007"/>
          </a:xfrm>
          <a:prstGeom prst="rect">
            <a:avLst/>
          </a:prstGeom>
        </p:spPr>
      </p:pic>
      <p:sp>
        <p:nvSpPr>
          <p:cNvPr id="14" name="Text Placeholder 13">
            <a:extLst>
              <a:ext uri="{FF2B5EF4-FFF2-40B4-BE49-F238E27FC236}">
                <a16:creationId xmlns:a16="http://schemas.microsoft.com/office/drawing/2014/main" id="{5713C1D7-880E-4154-B26F-1B6489491C1D}"/>
              </a:ext>
            </a:extLst>
          </p:cNvPr>
          <p:cNvSpPr>
            <a:spLocks noGrp="1"/>
          </p:cNvSpPr>
          <p:nvPr>
            <p:ph type="body" sz="quarter" idx="10"/>
          </p:nvPr>
        </p:nvSpPr>
        <p:spPr>
          <a:xfrm>
            <a:off x="625597" y="5292091"/>
            <a:ext cx="6890020" cy="682825"/>
          </a:xfrm>
        </p:spPr>
        <p:txBody>
          <a:bodyPr>
            <a:noAutofit/>
          </a:bodyPr>
          <a:lstStyle>
            <a:lvl1pPr>
              <a:spcAft>
                <a:spcPts val="0"/>
              </a:spcAft>
              <a:defRPr sz="1400"/>
            </a:lvl1pPr>
            <a:lvl2pPr marL="0" indent="0">
              <a:spcAft>
                <a:spcPts val="0"/>
              </a:spcAft>
              <a:buNone/>
              <a:defRPr sz="1400"/>
            </a:lvl2pPr>
            <a:lvl3pPr>
              <a:spcAft>
                <a:spcPts val="0"/>
              </a:spcAft>
              <a:defRPr sz="1400"/>
            </a:lvl3pPr>
            <a:lvl4pPr>
              <a:spcAft>
                <a:spcPts val="0"/>
              </a:spcAft>
              <a:defRPr sz="1400"/>
            </a:lvl4pPr>
            <a:lvl5pPr>
              <a:spcAft>
                <a:spcPts val="0"/>
              </a:spcAft>
              <a:defRPr sz="1400"/>
            </a:lvl5pPr>
          </a:lstStyle>
          <a:p>
            <a:pPr lvl="0"/>
            <a:r>
              <a:rPr lang="en-US" noProof="0"/>
              <a:t>Click to edit Master text styles</a:t>
            </a:r>
          </a:p>
        </p:txBody>
      </p:sp>
      <p:sp>
        <p:nvSpPr>
          <p:cNvPr id="3" name="Subtitle 2">
            <a:extLst>
              <a:ext uri="{FF2B5EF4-FFF2-40B4-BE49-F238E27FC236}">
                <a16:creationId xmlns:a16="http://schemas.microsoft.com/office/drawing/2014/main" id="{137101A9-08E6-456E-8C41-59A5084EC6E8}"/>
              </a:ext>
            </a:extLst>
          </p:cNvPr>
          <p:cNvSpPr>
            <a:spLocks noGrp="1"/>
          </p:cNvSpPr>
          <p:nvPr>
            <p:ph type="subTitle" idx="1"/>
          </p:nvPr>
        </p:nvSpPr>
        <p:spPr>
          <a:xfrm>
            <a:off x="625597" y="3783096"/>
            <a:ext cx="10042404" cy="914164"/>
          </a:xfrm>
        </p:spPr>
        <p:txBody>
          <a:bodyPr>
            <a:normAutofit/>
          </a:bodyPr>
          <a:lstStyle>
            <a:lvl1pPr marL="0" indent="0" algn="l">
              <a:buNone/>
              <a:defRPr sz="20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a:p>
        </p:txBody>
      </p:sp>
      <p:sp>
        <p:nvSpPr>
          <p:cNvPr id="2" name="Title 1">
            <a:extLst>
              <a:ext uri="{FF2B5EF4-FFF2-40B4-BE49-F238E27FC236}">
                <a16:creationId xmlns:a16="http://schemas.microsoft.com/office/drawing/2014/main" id="{BB372D1A-1C17-4554-A692-FDE0F8200AD2}"/>
              </a:ext>
            </a:extLst>
          </p:cNvPr>
          <p:cNvSpPr>
            <a:spLocks noGrp="1"/>
          </p:cNvSpPr>
          <p:nvPr>
            <p:ph type="ctrTitle"/>
          </p:nvPr>
        </p:nvSpPr>
        <p:spPr>
          <a:xfrm>
            <a:off x="625597" y="2702037"/>
            <a:ext cx="10896513" cy="813258"/>
          </a:xfrm>
        </p:spPr>
        <p:txBody>
          <a:bodyPr anchor="t" anchorCtr="0">
            <a:normAutofit/>
          </a:bodyPr>
          <a:lstStyle>
            <a:lvl1pPr algn="l">
              <a:defRPr sz="2800"/>
            </a:lvl1pPr>
          </a:lstStyle>
          <a:p>
            <a:r>
              <a:rPr lang="en-US" noProof="0"/>
              <a:t>Click to edit Master title style</a:t>
            </a:r>
            <a:endParaRPr lang="en-GB" noProof="0"/>
          </a:p>
        </p:txBody>
      </p:sp>
    </p:spTree>
    <p:extLst>
      <p:ext uri="{BB962C8B-B14F-4D97-AF65-F5344CB8AC3E}">
        <p14:creationId xmlns:p14="http://schemas.microsoft.com/office/powerpoint/2010/main" val="2866959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E2FFEC3-5C90-446F-B797-9EAB50C9C198}"/>
              </a:ext>
            </a:extLst>
          </p:cNvPr>
          <p:cNvSpPr>
            <a:spLocks noGrp="1"/>
          </p:cNvSpPr>
          <p:nvPr>
            <p:ph type="sldNum" sz="quarter" idx="4"/>
          </p:nvPr>
        </p:nvSpPr>
        <p:spPr>
          <a:xfrm>
            <a:off x="11293818" y="6295229"/>
            <a:ext cx="543697" cy="365125"/>
          </a:xfrm>
          <a:prstGeom prst="rect">
            <a:avLst/>
          </a:prstGeom>
        </p:spPr>
        <p:txBody>
          <a:bodyPr vert="horz" lIns="0" tIns="0" rIns="0" bIns="0" rtlCol="0" anchor="ctr"/>
          <a:lstStyle>
            <a:lvl1pPr algn="ctr">
              <a:defRPr sz="1400" b="1">
                <a:solidFill>
                  <a:schemeClr val="bg1"/>
                </a:solidFill>
              </a:defRPr>
            </a:lvl1pPr>
          </a:lstStyle>
          <a:p>
            <a:fld id="{0BD5577A-C6B7-4530-91E0-BA60F6599166}" type="slidenum">
              <a:rPr lang="en-GB" smtClean="0"/>
              <a:pPr/>
              <a:t>‹#›</a:t>
            </a:fld>
            <a:endParaRPr lang="en-GB"/>
          </a:p>
        </p:txBody>
      </p:sp>
      <p:sp>
        <p:nvSpPr>
          <p:cNvPr id="5" name="Footer Placeholder 4">
            <a:extLst>
              <a:ext uri="{FF2B5EF4-FFF2-40B4-BE49-F238E27FC236}">
                <a16:creationId xmlns:a16="http://schemas.microsoft.com/office/drawing/2014/main" id="{ED69E7F4-CB7B-4962-A85A-DD80BE963F8B}"/>
              </a:ext>
            </a:extLst>
          </p:cNvPr>
          <p:cNvSpPr>
            <a:spLocks noGrp="1"/>
          </p:cNvSpPr>
          <p:nvPr>
            <p:ph type="ftr" sz="quarter" idx="3"/>
          </p:nvPr>
        </p:nvSpPr>
        <p:spPr>
          <a:xfrm>
            <a:off x="626333" y="6008188"/>
            <a:ext cx="6870099" cy="365125"/>
          </a:xfrm>
          <a:prstGeom prst="rect">
            <a:avLst/>
          </a:prstGeom>
        </p:spPr>
        <p:txBody>
          <a:bodyPr vert="horz" lIns="0" tIns="0" rIns="0" bIns="0" rtlCol="0" anchor="b" anchorCtr="0"/>
          <a:lstStyle>
            <a:lvl1pPr algn="l">
              <a:defRPr sz="1200">
                <a:solidFill>
                  <a:schemeClr val="tx1"/>
                </a:solidFill>
              </a:defRPr>
            </a:lvl1pPr>
          </a:lstStyle>
          <a:p>
            <a:r>
              <a:rPr lang="en-GB"/>
              <a:t>On the Insert ribbon select Header &amp; Footer to edit this holding text</a:t>
            </a:r>
          </a:p>
        </p:txBody>
      </p:sp>
      <p:sp>
        <p:nvSpPr>
          <p:cNvPr id="3" name="Text Placeholder 2">
            <a:extLst>
              <a:ext uri="{FF2B5EF4-FFF2-40B4-BE49-F238E27FC236}">
                <a16:creationId xmlns:a16="http://schemas.microsoft.com/office/drawing/2014/main" id="{EEA1E2F8-DB9D-4B43-BE37-52CC91582FE0}"/>
              </a:ext>
            </a:extLst>
          </p:cNvPr>
          <p:cNvSpPr>
            <a:spLocks noGrp="1"/>
          </p:cNvSpPr>
          <p:nvPr>
            <p:ph type="body" idx="1"/>
          </p:nvPr>
        </p:nvSpPr>
        <p:spPr>
          <a:xfrm>
            <a:off x="625053" y="1047185"/>
            <a:ext cx="10944000" cy="4824479"/>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Placeholder 1">
            <a:extLst>
              <a:ext uri="{FF2B5EF4-FFF2-40B4-BE49-F238E27FC236}">
                <a16:creationId xmlns:a16="http://schemas.microsoft.com/office/drawing/2014/main" id="{E2A5762B-9832-4940-B740-E92A66E566FF}"/>
              </a:ext>
            </a:extLst>
          </p:cNvPr>
          <p:cNvSpPr>
            <a:spLocks noGrp="1"/>
          </p:cNvSpPr>
          <p:nvPr>
            <p:ph type="title"/>
          </p:nvPr>
        </p:nvSpPr>
        <p:spPr>
          <a:xfrm>
            <a:off x="625053" y="270000"/>
            <a:ext cx="10944000" cy="601200"/>
          </a:xfrm>
          <a:prstGeom prst="rect">
            <a:avLst/>
          </a:prstGeom>
        </p:spPr>
        <p:txBody>
          <a:bodyPr vert="horz" lIns="0" tIns="0" rIns="0" bIns="0" rtlCol="0" anchor="ctr">
            <a:normAutofit/>
          </a:bodyPr>
          <a:lstStyle/>
          <a:p>
            <a:r>
              <a:rPr lang="en-US" noProof="0"/>
              <a:t>Click to edit Master title style</a:t>
            </a:r>
            <a:endParaRPr lang="en-GB" noProof="0"/>
          </a:p>
        </p:txBody>
      </p:sp>
    </p:spTree>
    <p:extLst>
      <p:ext uri="{BB962C8B-B14F-4D97-AF65-F5344CB8AC3E}">
        <p14:creationId xmlns:p14="http://schemas.microsoft.com/office/powerpoint/2010/main" val="290621466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dt="0"/>
  <p:txStyles>
    <p:titleStyle>
      <a:lvl1pPr algn="l" defTabSz="685800" rtl="0" eaLnBrk="1" latinLnBrk="0" hangingPunct="1">
        <a:lnSpc>
          <a:spcPct val="90000"/>
        </a:lnSpc>
        <a:spcBef>
          <a:spcPct val="0"/>
        </a:spcBef>
        <a:buNone/>
        <a:defRPr sz="20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1pPr>
      <a:lvl2pPr marL="252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504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756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1008000" indent="-252000" algn="l" defTabSz="6858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DF3D27-6AA2-40AE-A9B5-ED751B54A7AB}"/>
              </a:ext>
            </a:extLst>
          </p:cNvPr>
          <p:cNvSpPr>
            <a:spLocks noGrp="1"/>
          </p:cNvSpPr>
          <p:nvPr>
            <p:ph type="sldNum" sz="quarter" idx="12"/>
          </p:nvPr>
        </p:nvSpPr>
        <p:spPr/>
        <p:txBody>
          <a:bodyPr/>
          <a:lstStyle/>
          <a:p>
            <a:fld id="{0BD5577A-C6B7-4530-91E0-BA60F6599166}" type="slidenum">
              <a:rPr lang="en-GB" smtClean="0"/>
              <a:t>1</a:t>
            </a:fld>
            <a:endParaRPr lang="en-GB"/>
          </a:p>
        </p:txBody>
      </p:sp>
      <p:sp>
        <p:nvSpPr>
          <p:cNvPr id="7" name="object 2">
            <a:extLst>
              <a:ext uri="{FF2B5EF4-FFF2-40B4-BE49-F238E27FC236}">
                <a16:creationId xmlns:a16="http://schemas.microsoft.com/office/drawing/2014/main" id="{0D2FA410-3030-4FC0-9598-C1F7646EB33B}"/>
              </a:ext>
            </a:extLst>
          </p:cNvPr>
          <p:cNvSpPr/>
          <p:nvPr/>
        </p:nvSpPr>
        <p:spPr>
          <a:xfrm>
            <a:off x="7620" y="210311"/>
            <a:ext cx="5078095" cy="688975"/>
          </a:xfrm>
          <a:custGeom>
            <a:avLst/>
            <a:gdLst/>
            <a:ahLst/>
            <a:cxnLst/>
            <a:rect l="l" t="t" r="r" b="b"/>
            <a:pathLst>
              <a:path w="5078095" h="688975">
                <a:moveTo>
                  <a:pt x="5077968" y="0"/>
                </a:moveTo>
                <a:lnTo>
                  <a:pt x="0" y="0"/>
                </a:lnTo>
                <a:lnTo>
                  <a:pt x="0" y="688847"/>
                </a:lnTo>
                <a:lnTo>
                  <a:pt x="5077968" y="688847"/>
                </a:lnTo>
                <a:lnTo>
                  <a:pt x="5077968" y="0"/>
                </a:lnTo>
                <a:close/>
              </a:path>
            </a:pathLst>
          </a:custGeom>
          <a:solidFill>
            <a:srgbClr val="7E409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3">
            <a:extLst>
              <a:ext uri="{FF2B5EF4-FFF2-40B4-BE49-F238E27FC236}">
                <a16:creationId xmlns:a16="http://schemas.microsoft.com/office/drawing/2014/main" id="{1AA1D0C8-8D35-426B-A210-C76B9720B943}"/>
              </a:ext>
            </a:extLst>
          </p:cNvPr>
          <p:cNvSpPr txBox="1"/>
          <p:nvPr/>
        </p:nvSpPr>
        <p:spPr>
          <a:xfrm>
            <a:off x="7620" y="210311"/>
            <a:ext cx="4998720" cy="550792"/>
          </a:xfrm>
          <a:prstGeom prst="rect">
            <a:avLst/>
          </a:prstGeom>
        </p:spPr>
        <p:txBody>
          <a:bodyPr vert="horz" wrap="square" lIns="0" tIns="118745" rIns="0" bIns="0" rtlCol="0">
            <a:spAutoFit/>
          </a:bodyPr>
          <a:lstStyle/>
          <a:p>
            <a:pPr marL="267970" marR="0" lvl="0" indent="0" algn="l" defTabSz="914400" rtl="0" eaLnBrk="1" fontAlgn="auto" latinLnBrk="0" hangingPunct="1">
              <a:lnSpc>
                <a:spcPct val="100000"/>
              </a:lnSpc>
              <a:spcBef>
                <a:spcPts val="935"/>
              </a:spcBef>
              <a:spcAft>
                <a:spcPts val="0"/>
              </a:spcAft>
              <a:buClrTx/>
              <a:buSzTx/>
              <a:buFontTx/>
              <a:buNone/>
              <a:tabLst/>
              <a:defRPr/>
            </a:pPr>
            <a:r>
              <a:rPr lang="en-GB" sz="2800" b="1" spc="-5">
                <a:solidFill>
                  <a:srgbClr val="FFFFFF"/>
                </a:solidFill>
                <a:latin typeface="Arial"/>
                <a:cs typeface="Arial"/>
              </a:rPr>
              <a:t>Harmonisation Proposal</a:t>
            </a:r>
            <a:endParaRPr kumimoji="0" sz="2800" b="0" i="0" u="none" strike="noStrike" kern="1200" cap="none" spc="0" normalizeH="0" baseline="0" noProof="0">
              <a:ln>
                <a:noFill/>
              </a:ln>
              <a:solidFill>
                <a:prstClr val="black"/>
              </a:solidFill>
              <a:effectLst/>
              <a:uLnTx/>
              <a:uFillTx/>
              <a:latin typeface="Arial"/>
              <a:ea typeface="+mn-ea"/>
              <a:cs typeface="Arial"/>
            </a:endParaRPr>
          </a:p>
        </p:txBody>
      </p:sp>
      <p:sp>
        <p:nvSpPr>
          <p:cNvPr id="9" name="object 4">
            <a:extLst>
              <a:ext uri="{FF2B5EF4-FFF2-40B4-BE49-F238E27FC236}">
                <a16:creationId xmlns:a16="http://schemas.microsoft.com/office/drawing/2014/main" id="{D94389D5-8012-439B-AB10-B39EEB567395}"/>
              </a:ext>
            </a:extLst>
          </p:cNvPr>
          <p:cNvSpPr txBox="1"/>
          <p:nvPr/>
        </p:nvSpPr>
        <p:spPr>
          <a:xfrm>
            <a:off x="264058" y="998296"/>
            <a:ext cx="4357370" cy="514350"/>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3200" b="0" i="0" u="none" strike="noStrike" kern="1200" cap="none" spc="-5" normalizeH="0" baseline="0" noProof="0">
                <a:ln>
                  <a:noFill/>
                </a:ln>
                <a:solidFill>
                  <a:prstClr val="black"/>
                </a:solidFill>
                <a:effectLst/>
                <a:uLnTx/>
                <a:uFillTx/>
                <a:latin typeface="Arial"/>
                <a:ea typeface="+mn-ea"/>
                <a:cs typeface="Arial"/>
              </a:rPr>
              <a:t>What </a:t>
            </a:r>
            <a:r>
              <a:rPr kumimoji="0" sz="3200" b="0" i="0" u="none" strike="noStrike" kern="1200" cap="none" spc="0" normalizeH="0" baseline="0" noProof="0">
                <a:ln>
                  <a:noFill/>
                </a:ln>
                <a:solidFill>
                  <a:prstClr val="black"/>
                </a:solidFill>
                <a:effectLst/>
                <a:uLnTx/>
                <a:uFillTx/>
                <a:latin typeface="Arial"/>
                <a:ea typeface="+mn-ea"/>
                <a:cs typeface="Arial"/>
              </a:rPr>
              <a:t>you </a:t>
            </a:r>
            <a:r>
              <a:rPr kumimoji="0" sz="3200" b="0" i="0" u="none" strike="noStrike" kern="1200" cap="none" spc="-5" normalizeH="0" baseline="0" noProof="0">
                <a:ln>
                  <a:noFill/>
                </a:ln>
                <a:solidFill>
                  <a:prstClr val="black"/>
                </a:solidFill>
                <a:effectLst/>
                <a:uLnTx/>
                <a:uFillTx/>
                <a:latin typeface="Arial"/>
                <a:ea typeface="+mn-ea"/>
                <a:cs typeface="Arial"/>
              </a:rPr>
              <a:t>need </a:t>
            </a:r>
            <a:r>
              <a:rPr kumimoji="0" sz="3200" b="0" i="0" u="none" strike="noStrike" kern="1200" cap="none" spc="0" normalizeH="0" baseline="0" noProof="0">
                <a:ln>
                  <a:noFill/>
                </a:ln>
                <a:solidFill>
                  <a:prstClr val="black"/>
                </a:solidFill>
                <a:effectLst/>
                <a:uLnTx/>
                <a:uFillTx/>
                <a:latin typeface="Arial"/>
                <a:ea typeface="+mn-ea"/>
                <a:cs typeface="Arial"/>
              </a:rPr>
              <a:t>to</a:t>
            </a:r>
            <a:r>
              <a:rPr kumimoji="0" sz="3200" b="0" i="0" u="none" strike="noStrike" kern="1200" cap="none" spc="-105" normalizeH="0" baseline="0" noProof="0">
                <a:ln>
                  <a:noFill/>
                </a:ln>
                <a:solidFill>
                  <a:prstClr val="black"/>
                </a:solidFill>
                <a:effectLst/>
                <a:uLnTx/>
                <a:uFillTx/>
                <a:latin typeface="Arial"/>
                <a:ea typeface="+mn-ea"/>
                <a:cs typeface="Arial"/>
              </a:rPr>
              <a:t> </a:t>
            </a:r>
            <a:r>
              <a:rPr kumimoji="0" sz="3200" b="1" i="0" u="none" strike="noStrike" kern="1200" cap="none" spc="0" normalizeH="0" baseline="0" noProof="0">
                <a:ln>
                  <a:noFill/>
                </a:ln>
                <a:solidFill>
                  <a:prstClr val="black"/>
                </a:solidFill>
                <a:effectLst/>
                <a:uLnTx/>
                <a:uFillTx/>
                <a:latin typeface="Arial"/>
                <a:ea typeface="+mn-ea"/>
                <a:cs typeface="Arial"/>
              </a:rPr>
              <a:t>know</a:t>
            </a:r>
            <a:endParaRPr kumimoji="0" sz="3200" b="0" i="0" u="none" strike="noStrike" kern="1200" cap="none" spc="0" normalizeH="0" baseline="0" noProof="0">
              <a:ln>
                <a:noFill/>
              </a:ln>
              <a:solidFill>
                <a:prstClr val="black"/>
              </a:solidFill>
              <a:effectLst/>
              <a:uLnTx/>
              <a:uFillTx/>
              <a:latin typeface="Arial"/>
              <a:ea typeface="+mn-ea"/>
              <a:cs typeface="Arial"/>
            </a:endParaRPr>
          </a:p>
        </p:txBody>
      </p:sp>
      <p:sp>
        <p:nvSpPr>
          <p:cNvPr id="10" name="object 19">
            <a:extLst>
              <a:ext uri="{FF2B5EF4-FFF2-40B4-BE49-F238E27FC236}">
                <a16:creationId xmlns:a16="http://schemas.microsoft.com/office/drawing/2014/main" id="{1A15F9E4-C363-4283-98DE-A5A2730F05F8}"/>
              </a:ext>
            </a:extLst>
          </p:cNvPr>
          <p:cNvSpPr/>
          <p:nvPr/>
        </p:nvSpPr>
        <p:spPr>
          <a:xfrm>
            <a:off x="10628376" y="0"/>
            <a:ext cx="1564005" cy="1391920"/>
          </a:xfrm>
          <a:custGeom>
            <a:avLst/>
            <a:gdLst/>
            <a:ahLst/>
            <a:cxnLst/>
            <a:rect l="l" t="t" r="r" b="b"/>
            <a:pathLst>
              <a:path w="1564004" h="1391920">
                <a:moveTo>
                  <a:pt x="1563624" y="0"/>
                </a:moveTo>
                <a:lnTo>
                  <a:pt x="0" y="0"/>
                </a:lnTo>
                <a:lnTo>
                  <a:pt x="0" y="1391412"/>
                </a:lnTo>
                <a:lnTo>
                  <a:pt x="1563624" y="1391412"/>
                </a:lnTo>
                <a:lnTo>
                  <a:pt x="1563624"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21">
            <a:extLst>
              <a:ext uri="{FF2B5EF4-FFF2-40B4-BE49-F238E27FC236}">
                <a16:creationId xmlns:a16="http://schemas.microsoft.com/office/drawing/2014/main" id="{8C253E3D-87DE-40A1-85AC-13A76F17F991}"/>
              </a:ext>
            </a:extLst>
          </p:cNvPr>
          <p:cNvSpPr txBox="1"/>
          <p:nvPr/>
        </p:nvSpPr>
        <p:spPr>
          <a:xfrm>
            <a:off x="5085588" y="279415"/>
            <a:ext cx="2461896" cy="557203"/>
          </a:xfrm>
          <a:prstGeom prst="rect">
            <a:avLst/>
          </a:prstGeom>
          <a:solidFill>
            <a:srgbClr val="81C7E9"/>
          </a:solidFill>
        </p:spPr>
        <p:txBody>
          <a:bodyPr vert="horz" wrap="square" lIns="0" tIns="61594" rIns="0" bIns="0" rtlCol="0">
            <a:spAutoFit/>
          </a:bodyPr>
          <a:lstStyle/>
          <a:p>
            <a:pPr marL="356235" marR="0" lvl="0" indent="0" defTabSz="914400" rtl="0" eaLnBrk="1" fontAlgn="auto" latinLnBrk="0" hangingPunct="1">
              <a:lnSpc>
                <a:spcPct val="100000"/>
              </a:lnSpc>
              <a:spcBef>
                <a:spcPts val="484"/>
              </a:spcBef>
              <a:spcAft>
                <a:spcPts val="0"/>
              </a:spcAft>
              <a:buClrTx/>
              <a:buSzTx/>
              <a:buFontTx/>
              <a:buNone/>
              <a:tabLst/>
              <a:defRPr/>
            </a:pPr>
            <a:r>
              <a:rPr kumimoji="0" lang="en-GB" sz="1400" b="1" i="0" u="none" strike="noStrike" kern="1200" cap="none" spc="-5" normalizeH="0" baseline="0" noProof="0">
                <a:ln>
                  <a:noFill/>
                </a:ln>
                <a:solidFill>
                  <a:srgbClr val="FFFFFF"/>
                </a:solidFill>
                <a:effectLst/>
                <a:uLnTx/>
                <a:uFillTx/>
                <a:latin typeface="Arial"/>
                <a:ea typeface="+mn-ea"/>
                <a:cs typeface="Arial"/>
              </a:rPr>
              <a:t>Factsheet</a:t>
            </a:r>
          </a:p>
          <a:p>
            <a:pPr marL="356235" marR="0" lvl="0" indent="0" algn="l" defTabSz="914400" rtl="0" eaLnBrk="1" fontAlgn="auto" latinLnBrk="0" hangingPunct="1">
              <a:lnSpc>
                <a:spcPct val="100000"/>
              </a:lnSpc>
              <a:spcBef>
                <a:spcPts val="484"/>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Arial"/>
              <a:ea typeface="+mn-ea"/>
              <a:cs typeface="Arial"/>
            </a:endParaRPr>
          </a:p>
        </p:txBody>
      </p:sp>
      <p:sp>
        <p:nvSpPr>
          <p:cNvPr id="12" name="object 33">
            <a:extLst>
              <a:ext uri="{FF2B5EF4-FFF2-40B4-BE49-F238E27FC236}">
                <a16:creationId xmlns:a16="http://schemas.microsoft.com/office/drawing/2014/main" id="{AE162BF8-AB9B-4193-930E-AE9B028FD17E}"/>
              </a:ext>
            </a:extLst>
          </p:cNvPr>
          <p:cNvSpPr txBox="1"/>
          <p:nvPr/>
        </p:nvSpPr>
        <p:spPr>
          <a:xfrm>
            <a:off x="404783" y="5928861"/>
            <a:ext cx="11782552" cy="391160"/>
          </a:xfrm>
          <a:prstGeom prst="rect">
            <a:avLst/>
          </a:prstGeom>
        </p:spPr>
        <p:txBody>
          <a:bodyPr vert="horz" wrap="square" lIns="0" tIns="12700" rIns="0" bIns="0" rtlCol="0" anchor="t">
            <a:spAutoFit/>
          </a:bodyPr>
          <a:lstStyle/>
          <a:p>
            <a:pPr marL="12700" marR="5080">
              <a:spcBef>
                <a:spcPts val="100"/>
              </a:spcBef>
              <a:defRPr/>
            </a:pPr>
            <a:r>
              <a:rPr kumimoji="0" sz="1200" b="1" i="0" u="none" strike="noStrike" kern="1200" cap="none" spc="0" normalizeH="0" baseline="0" noProof="0" dirty="0">
                <a:ln>
                  <a:noFill/>
                </a:ln>
                <a:effectLst/>
                <a:uLnTx/>
                <a:uFillTx/>
                <a:latin typeface="Arial"/>
                <a:ea typeface="+mn-ea"/>
                <a:cs typeface="Arial"/>
              </a:rPr>
              <a:t>This </a:t>
            </a:r>
            <a:r>
              <a:rPr kumimoji="0" sz="1200" b="1" i="0" u="none" strike="noStrike" kern="1200" cap="none" spc="-5" normalizeH="0" baseline="0" noProof="0" dirty="0">
                <a:ln>
                  <a:noFill/>
                </a:ln>
                <a:effectLst/>
                <a:uLnTx/>
                <a:uFillTx/>
                <a:latin typeface="Arial"/>
                <a:ea typeface="+mn-ea"/>
                <a:cs typeface="Arial"/>
              </a:rPr>
              <a:t>fact sheet </a:t>
            </a:r>
            <a:r>
              <a:rPr kumimoji="0" sz="1200" b="1" i="0" u="none" strike="noStrike" kern="1200" cap="none" spc="0" normalizeH="0" baseline="0" noProof="0" dirty="0">
                <a:ln>
                  <a:noFill/>
                </a:ln>
                <a:effectLst/>
                <a:uLnTx/>
                <a:uFillTx/>
                <a:latin typeface="Arial"/>
                <a:ea typeface="+mn-ea"/>
                <a:cs typeface="Arial"/>
              </a:rPr>
              <a:t>does not </a:t>
            </a:r>
            <a:r>
              <a:rPr kumimoji="0" sz="1200" b="1" i="0" u="none" strike="noStrike" kern="1200" cap="none" spc="-10" normalizeH="0" baseline="0" noProof="0" dirty="0">
                <a:ln>
                  <a:noFill/>
                </a:ln>
                <a:effectLst/>
                <a:uLnTx/>
                <a:uFillTx/>
                <a:latin typeface="Arial"/>
                <a:ea typeface="+mn-ea"/>
                <a:cs typeface="Arial"/>
              </a:rPr>
              <a:t>cover </a:t>
            </a:r>
            <a:r>
              <a:rPr kumimoji="0" lang="en-GB" sz="1200" b="1" i="0" u="none" strike="noStrike" kern="1200" cap="none" spc="0" normalizeH="0" baseline="0" noProof="0" dirty="0">
                <a:ln>
                  <a:noFill/>
                </a:ln>
                <a:effectLst/>
                <a:uLnTx/>
                <a:uFillTx/>
                <a:latin typeface="Arial"/>
                <a:ea typeface="+mn-ea"/>
                <a:cs typeface="Arial"/>
              </a:rPr>
              <a:t>all</a:t>
            </a:r>
            <a:r>
              <a:rPr kumimoji="0" sz="1200" b="1" i="0" u="none" strike="noStrike" kern="1200" cap="none" spc="0" normalizeH="0" baseline="0" noProof="0" dirty="0">
                <a:ln>
                  <a:noFill/>
                </a:ln>
                <a:effectLst/>
                <a:uLnTx/>
                <a:uFillTx/>
                <a:latin typeface="Arial"/>
                <a:ea typeface="+mn-ea"/>
                <a:cs typeface="Arial"/>
              </a:rPr>
              <a:t> </a:t>
            </a:r>
            <a:r>
              <a:rPr kumimoji="0" sz="1200" b="1" i="0" u="none" strike="noStrike" kern="1200" cap="none" spc="-5" normalizeH="0" baseline="0" noProof="0" dirty="0">
                <a:ln>
                  <a:noFill/>
                </a:ln>
                <a:effectLst/>
                <a:uLnTx/>
                <a:uFillTx/>
                <a:latin typeface="Arial"/>
                <a:ea typeface="+mn-ea"/>
                <a:cs typeface="Arial"/>
              </a:rPr>
              <a:t>the </a:t>
            </a:r>
            <a:r>
              <a:rPr kumimoji="0" sz="1200" b="1" i="0" u="none" strike="noStrike" kern="1200" cap="none" spc="0" normalizeH="0" baseline="0" noProof="0" dirty="0">
                <a:ln>
                  <a:noFill/>
                </a:ln>
                <a:effectLst/>
                <a:uLnTx/>
                <a:uFillTx/>
                <a:latin typeface="Arial"/>
                <a:ea typeface="+mn-ea"/>
                <a:cs typeface="Arial"/>
              </a:rPr>
              <a:t>detailed </a:t>
            </a:r>
            <a:r>
              <a:rPr kumimoji="0" sz="1200" b="1" i="0" u="none" strike="noStrike" kern="1200" cap="none" spc="-5" normalizeH="0" baseline="0" noProof="0" dirty="0">
                <a:ln>
                  <a:noFill/>
                </a:ln>
                <a:effectLst/>
                <a:uLnTx/>
                <a:uFillTx/>
                <a:latin typeface="Arial"/>
                <a:ea typeface="+mn-ea"/>
                <a:cs typeface="Arial"/>
              </a:rPr>
              <a:t>elements </a:t>
            </a:r>
            <a:r>
              <a:rPr kumimoji="0" sz="1200" b="1" i="0" u="none" strike="noStrike" kern="1200" cap="none" spc="0" normalizeH="0" baseline="0" noProof="0" dirty="0">
                <a:ln>
                  <a:noFill/>
                </a:ln>
                <a:effectLst/>
                <a:uLnTx/>
                <a:uFillTx/>
                <a:latin typeface="Arial"/>
                <a:ea typeface="+mn-ea"/>
                <a:cs typeface="Arial"/>
              </a:rPr>
              <a:t>in </a:t>
            </a:r>
            <a:r>
              <a:rPr kumimoji="0" sz="1200" b="1" i="0" u="none" strike="noStrike" kern="1200" cap="none" spc="-5" normalizeH="0" baseline="0" noProof="0" dirty="0">
                <a:ln>
                  <a:noFill/>
                </a:ln>
                <a:effectLst/>
                <a:uLnTx/>
                <a:uFillTx/>
                <a:latin typeface="Arial"/>
                <a:ea typeface="+mn-ea"/>
                <a:cs typeface="Arial"/>
              </a:rPr>
              <a:t>the </a:t>
            </a:r>
            <a:r>
              <a:rPr kumimoji="0" lang="en-GB" sz="1200" b="1" i="0" u="none" strike="noStrike" kern="1200" cap="none" spc="0" normalizeH="0" baseline="0" noProof="0" dirty="0">
                <a:ln>
                  <a:noFill/>
                </a:ln>
                <a:effectLst/>
                <a:uLnTx/>
                <a:uFillTx/>
                <a:latin typeface="Arial"/>
                <a:ea typeface="+mn-ea"/>
                <a:cs typeface="Arial"/>
              </a:rPr>
              <a:t>Harmonisation Proposal </a:t>
            </a:r>
            <a:r>
              <a:rPr kumimoji="0" sz="1200" b="1" i="0" u="none" strike="noStrike" kern="1200" cap="none" spc="-5" normalizeH="0" baseline="0" noProof="0" dirty="0">
                <a:ln>
                  <a:noFill/>
                </a:ln>
                <a:effectLst/>
                <a:uLnTx/>
                <a:uFillTx/>
                <a:latin typeface="Arial"/>
                <a:ea typeface="+mn-ea"/>
                <a:cs typeface="Arial"/>
              </a:rPr>
              <a:t>Agreement. Therefore</a:t>
            </a:r>
            <a:r>
              <a:rPr lang="en-US" sz="1200" b="1" spc="-5" dirty="0">
                <a:latin typeface="Arial"/>
                <a:cs typeface="Arial"/>
              </a:rPr>
              <a:t>,</a:t>
            </a:r>
            <a:r>
              <a:rPr kumimoji="0" sz="1200" b="1" i="0" u="none" strike="noStrike" kern="1200" cap="none" spc="-5" normalizeH="0" baseline="0" noProof="0" dirty="0">
                <a:ln>
                  <a:noFill/>
                </a:ln>
                <a:effectLst/>
                <a:uLnTx/>
                <a:uFillTx/>
                <a:latin typeface="Arial"/>
                <a:ea typeface="+mn-ea"/>
                <a:cs typeface="Arial"/>
              </a:rPr>
              <a:t> </a:t>
            </a:r>
            <a:r>
              <a:rPr kumimoji="0" sz="1200" b="1" i="0" u="none" strike="noStrike" kern="1200" cap="none" spc="10" normalizeH="0" baseline="0" noProof="0" dirty="0">
                <a:ln>
                  <a:noFill/>
                </a:ln>
                <a:effectLst/>
                <a:uLnTx/>
                <a:uFillTx/>
                <a:latin typeface="Arial"/>
                <a:ea typeface="+mn-ea"/>
                <a:cs typeface="Arial"/>
              </a:rPr>
              <a:t>we </a:t>
            </a:r>
            <a:r>
              <a:rPr kumimoji="0" sz="1200" b="1" i="0" u="none" strike="noStrike" kern="1200" cap="none" spc="-5" normalizeH="0" baseline="0" noProof="0" dirty="0">
                <a:ln>
                  <a:noFill/>
                </a:ln>
                <a:effectLst/>
                <a:uLnTx/>
                <a:uFillTx/>
                <a:latin typeface="Arial"/>
                <a:ea typeface="+mn-ea"/>
                <a:cs typeface="Arial"/>
              </a:rPr>
              <a:t>recommend that </a:t>
            </a:r>
            <a:r>
              <a:rPr kumimoji="0" sz="1200" b="1" i="0" u="none" strike="noStrike" kern="1200" cap="none" spc="-15" normalizeH="0" baseline="0" noProof="0" dirty="0">
                <a:ln>
                  <a:noFill/>
                </a:ln>
                <a:effectLst/>
                <a:uLnTx/>
                <a:uFillTx/>
                <a:latin typeface="Arial"/>
                <a:ea typeface="+mn-ea"/>
                <a:cs typeface="Arial"/>
              </a:rPr>
              <a:t>you </a:t>
            </a:r>
            <a:r>
              <a:rPr kumimoji="0" sz="1200" b="1" i="0" u="none" strike="noStrike" kern="1200" cap="none" spc="-5" normalizeH="0" baseline="0" noProof="0" dirty="0">
                <a:ln>
                  <a:noFill/>
                </a:ln>
                <a:effectLst/>
                <a:uLnTx/>
                <a:uFillTx/>
                <a:latin typeface="Arial"/>
                <a:ea typeface="+mn-ea"/>
                <a:cs typeface="Arial"/>
              </a:rPr>
              <a:t>read </a:t>
            </a:r>
            <a:r>
              <a:rPr kumimoji="0" sz="1200" b="1" i="0" u="none" strike="noStrike" kern="1200" cap="none" spc="15" normalizeH="0" baseline="0" noProof="0" dirty="0">
                <a:ln>
                  <a:noFill/>
                </a:ln>
                <a:effectLst/>
                <a:uLnTx/>
                <a:uFillTx/>
                <a:latin typeface="Arial"/>
                <a:ea typeface="+mn-ea"/>
                <a:cs typeface="Arial"/>
              </a:rPr>
              <a:t>the </a:t>
            </a:r>
            <a:r>
              <a:rPr kumimoji="0" sz="1200" b="1" i="0" u="none" strike="noStrike" kern="1200" cap="none" spc="0" normalizeH="0" baseline="0" noProof="0" dirty="0">
                <a:ln>
                  <a:noFill/>
                </a:ln>
                <a:effectLst/>
                <a:uLnTx/>
                <a:uFillTx/>
                <a:latin typeface="Arial"/>
                <a:ea typeface="+mn-ea"/>
                <a:cs typeface="Arial"/>
              </a:rPr>
              <a:t>complete </a:t>
            </a:r>
            <a:r>
              <a:rPr kumimoji="0" lang="en-GB" sz="1200" b="1" i="0" u="none" strike="noStrike" kern="1200" cap="none" spc="0" normalizeH="0" baseline="0" noProof="0" dirty="0">
                <a:ln>
                  <a:noFill/>
                </a:ln>
                <a:effectLst/>
                <a:uLnTx/>
                <a:uFillTx/>
                <a:latin typeface="Arial"/>
                <a:ea typeface="+mn-ea"/>
                <a:cs typeface="Arial"/>
              </a:rPr>
              <a:t>Harmonisation Proposal </a:t>
            </a:r>
            <a:r>
              <a:rPr kumimoji="0" sz="1200" b="1" i="0" u="none" strike="noStrike" kern="1200" cap="none" spc="-5" normalizeH="0" baseline="0" noProof="0" dirty="0">
                <a:ln>
                  <a:noFill/>
                </a:ln>
                <a:effectLst/>
                <a:uLnTx/>
                <a:uFillTx/>
                <a:latin typeface="Arial"/>
                <a:ea typeface="+mn-ea"/>
                <a:cs typeface="Arial"/>
              </a:rPr>
              <a:t>Agreement </a:t>
            </a:r>
            <a:r>
              <a:rPr kumimoji="0" sz="1200" b="1" i="0" u="none" strike="noStrike" kern="1200" cap="none" spc="0" normalizeH="0" baseline="0" noProof="0" dirty="0">
                <a:ln>
                  <a:noFill/>
                </a:ln>
                <a:effectLst/>
                <a:uLnTx/>
                <a:uFillTx/>
                <a:latin typeface="Arial"/>
                <a:ea typeface="+mn-ea"/>
                <a:cs typeface="Arial"/>
              </a:rPr>
              <a:t>document for </a:t>
            </a:r>
            <a:r>
              <a:rPr kumimoji="0" sz="1200" b="1" i="0" u="none" strike="noStrike" kern="1200" cap="none" spc="-5" normalizeH="0" baseline="0" noProof="0" dirty="0">
                <a:ln>
                  <a:noFill/>
                </a:ln>
                <a:effectLst/>
                <a:uLnTx/>
                <a:uFillTx/>
                <a:latin typeface="Arial"/>
                <a:ea typeface="+mn-ea"/>
                <a:cs typeface="Arial"/>
              </a:rPr>
              <a:t>further</a:t>
            </a:r>
            <a:r>
              <a:rPr kumimoji="0" sz="1200" b="1" i="0" u="none" strike="noStrike" kern="1200" cap="none" spc="10" normalizeH="0" baseline="0" noProof="0" dirty="0">
                <a:ln>
                  <a:noFill/>
                </a:ln>
                <a:effectLst/>
                <a:uLnTx/>
                <a:uFillTx/>
                <a:latin typeface="Arial"/>
                <a:ea typeface="+mn-ea"/>
                <a:cs typeface="Arial"/>
              </a:rPr>
              <a:t> </a:t>
            </a:r>
            <a:r>
              <a:rPr kumimoji="0" sz="1200" b="1" i="0" u="none" strike="noStrike" kern="1200" cap="none" spc="0" normalizeH="0" baseline="0" noProof="0" dirty="0">
                <a:ln>
                  <a:noFill/>
                </a:ln>
                <a:effectLst/>
                <a:uLnTx/>
                <a:uFillTx/>
                <a:latin typeface="Arial"/>
                <a:ea typeface="+mn-ea"/>
                <a:cs typeface="Arial"/>
              </a:rPr>
              <a:t>information</a:t>
            </a:r>
            <a:r>
              <a:rPr lang="en-US" sz="1200" b="1" dirty="0">
                <a:latin typeface="Arial"/>
                <a:cs typeface="Arial"/>
              </a:rPr>
              <a:t> here</a:t>
            </a:r>
            <a:r>
              <a:rPr kumimoji="0" sz="1200" b="1" i="0" u="none" strike="noStrike" kern="1200" cap="none" spc="0" normalizeH="0" baseline="0" noProof="0" dirty="0">
                <a:ln>
                  <a:noFill/>
                </a:ln>
                <a:effectLst/>
                <a:uLnTx/>
                <a:uFillTx/>
                <a:latin typeface="Arial"/>
                <a:ea typeface="+mn-ea"/>
                <a:cs typeface="Arial"/>
              </a:rPr>
              <a:t>.</a:t>
            </a:r>
            <a:endParaRPr kumimoji="0" sz="1200" b="0" i="0" u="none" strike="noStrike" kern="1200" cap="none" spc="0" normalizeH="0" baseline="0" noProof="0" dirty="0">
              <a:ln>
                <a:noFill/>
              </a:ln>
              <a:effectLst/>
              <a:uLnTx/>
              <a:uFillTx/>
              <a:latin typeface="Arial"/>
              <a:ea typeface="+mn-ea"/>
              <a:cs typeface="Arial"/>
            </a:endParaRPr>
          </a:p>
        </p:txBody>
      </p:sp>
      <p:sp>
        <p:nvSpPr>
          <p:cNvPr id="13" name="object 34">
            <a:extLst>
              <a:ext uri="{FF2B5EF4-FFF2-40B4-BE49-F238E27FC236}">
                <a16:creationId xmlns:a16="http://schemas.microsoft.com/office/drawing/2014/main" id="{64F71D80-AA1E-4FBF-8F53-CBFDB7E4F46B}"/>
              </a:ext>
            </a:extLst>
          </p:cNvPr>
          <p:cNvSpPr txBox="1"/>
          <p:nvPr/>
        </p:nvSpPr>
        <p:spPr>
          <a:xfrm>
            <a:off x="7658016" y="348741"/>
            <a:ext cx="3786461" cy="579646"/>
          </a:xfrm>
          <a:prstGeom prst="rect">
            <a:avLst/>
          </a:prstGeom>
        </p:spPr>
        <p:txBody>
          <a:bodyPr vert="horz" wrap="square" lIns="0" tIns="12700" rIns="0" bIns="0" rtlCol="0">
            <a:spAutoFit/>
          </a:bodyPr>
          <a:lstStyle/>
          <a:p>
            <a:pPr marL="44450" marR="5080" lvl="0" indent="-32384" algn="l" defTabSz="914400" rtl="0" eaLnBrk="1" fontAlgn="auto" latinLnBrk="0" hangingPunct="1">
              <a:lnSpc>
                <a:spcPct val="100000"/>
              </a:lnSpc>
              <a:spcBef>
                <a:spcPts val="100"/>
              </a:spcBef>
              <a:spcAft>
                <a:spcPts val="0"/>
              </a:spcAft>
              <a:buClrTx/>
              <a:buSzTx/>
              <a:buFontTx/>
              <a:buNone/>
              <a:tabLst/>
              <a:defRPr/>
            </a:pPr>
            <a:r>
              <a:rPr kumimoji="0" sz="1200" b="1" i="1" u="none" strike="noStrike" kern="1200" cap="none" spc="0" normalizeH="0" baseline="0" noProof="0">
                <a:ln>
                  <a:noFill/>
                </a:ln>
                <a:solidFill>
                  <a:srgbClr val="176385"/>
                </a:solidFill>
                <a:effectLst/>
                <a:uLnTx/>
                <a:uFillTx/>
                <a:latin typeface="Arial"/>
                <a:ea typeface="+mn-ea"/>
                <a:cs typeface="Arial"/>
              </a:rPr>
              <a:t>The information on </a:t>
            </a:r>
            <a:r>
              <a:rPr kumimoji="0" sz="1200" b="1" i="1" u="none" strike="noStrike" kern="1200" cap="none" spc="-5" normalizeH="0" baseline="0" noProof="0">
                <a:ln>
                  <a:noFill/>
                </a:ln>
                <a:solidFill>
                  <a:srgbClr val="176385"/>
                </a:solidFill>
                <a:effectLst/>
                <a:uLnTx/>
                <a:uFillTx/>
                <a:latin typeface="Arial"/>
                <a:ea typeface="+mn-ea"/>
                <a:cs typeface="Arial"/>
              </a:rPr>
              <a:t>this </a:t>
            </a:r>
            <a:r>
              <a:rPr kumimoji="0" sz="1200" b="1" i="1" u="none" strike="noStrike" kern="1200" cap="none" spc="0" normalizeH="0" baseline="0" noProof="0">
                <a:ln>
                  <a:noFill/>
                </a:ln>
                <a:solidFill>
                  <a:srgbClr val="176385"/>
                </a:solidFill>
                <a:effectLst/>
                <a:uLnTx/>
                <a:uFillTx/>
                <a:latin typeface="Arial"/>
                <a:ea typeface="+mn-ea"/>
                <a:cs typeface="Arial"/>
              </a:rPr>
              <a:t>page is only relevant to </a:t>
            </a:r>
            <a:r>
              <a:rPr kumimoji="0" sz="1200" b="1" i="1" u="none" strike="noStrike" kern="1200" cap="none" spc="-5" normalizeH="0" baseline="0" noProof="0">
                <a:ln>
                  <a:noFill/>
                </a:ln>
                <a:solidFill>
                  <a:srgbClr val="176385"/>
                </a:solidFill>
                <a:effectLst/>
                <a:uLnTx/>
                <a:uFillTx/>
                <a:latin typeface="Arial"/>
                <a:ea typeface="+mn-ea"/>
                <a:cs typeface="Arial"/>
              </a:rPr>
              <a:t>those </a:t>
            </a:r>
            <a:r>
              <a:rPr kumimoji="0" sz="1200" b="1" i="1" u="none" strike="noStrike" kern="1200" cap="none" spc="0" normalizeH="0" baseline="0" noProof="0">
                <a:ln>
                  <a:noFill/>
                </a:ln>
                <a:solidFill>
                  <a:srgbClr val="176385"/>
                </a:solidFill>
                <a:effectLst/>
                <a:uLnTx/>
                <a:uFillTx/>
                <a:latin typeface="Arial"/>
                <a:ea typeface="+mn-ea"/>
                <a:cs typeface="Arial"/>
              </a:rPr>
              <a:t>covered by the </a:t>
            </a:r>
            <a:r>
              <a:rPr kumimoji="0" lang="en-GB" sz="1200" b="1" i="1" u="none" strike="noStrike" kern="1200" cap="none" spc="0" normalizeH="0" baseline="0" noProof="0">
                <a:ln>
                  <a:noFill/>
                </a:ln>
                <a:solidFill>
                  <a:srgbClr val="176385"/>
                </a:solidFill>
                <a:effectLst/>
                <a:uLnTx/>
                <a:uFillTx/>
                <a:latin typeface="Arial"/>
                <a:ea typeface="+mn-ea"/>
                <a:cs typeface="Arial"/>
              </a:rPr>
              <a:t>Harmonisation Proposal</a:t>
            </a:r>
          </a:p>
          <a:p>
            <a:pPr marL="44450" marR="5080" lvl="0" indent="-32384" algn="l" defTabSz="914400" rtl="0" eaLnBrk="1" fontAlgn="auto" latinLnBrk="0" hangingPunct="1">
              <a:lnSpc>
                <a:spcPct val="100000"/>
              </a:lnSpc>
              <a:spcBef>
                <a:spcPts val="100"/>
              </a:spcBef>
              <a:spcAft>
                <a:spcPts val="0"/>
              </a:spcAft>
              <a:buClrTx/>
              <a:buSzTx/>
              <a:buFontTx/>
              <a:buNone/>
              <a:tabLst/>
              <a:defRPr/>
            </a:pPr>
            <a:endParaRPr lang="en-GB" sz="1200" b="1" i="1">
              <a:solidFill>
                <a:srgbClr val="176385"/>
              </a:solidFill>
              <a:latin typeface="Arial"/>
              <a:cs typeface="Arial"/>
            </a:endParaRPr>
          </a:p>
        </p:txBody>
      </p:sp>
      <p:sp>
        <p:nvSpPr>
          <p:cNvPr id="14" name="object 34">
            <a:extLst>
              <a:ext uri="{FF2B5EF4-FFF2-40B4-BE49-F238E27FC236}">
                <a16:creationId xmlns:a16="http://schemas.microsoft.com/office/drawing/2014/main" id="{D087DA55-BC13-43B1-8BB8-429C06A7052F}"/>
              </a:ext>
            </a:extLst>
          </p:cNvPr>
          <p:cNvSpPr txBox="1"/>
          <p:nvPr/>
        </p:nvSpPr>
        <p:spPr>
          <a:xfrm>
            <a:off x="6296059" y="733559"/>
            <a:ext cx="5359087" cy="764312"/>
          </a:xfrm>
          <a:prstGeom prst="rect">
            <a:avLst/>
          </a:prstGeom>
        </p:spPr>
        <p:txBody>
          <a:bodyPr vert="horz" wrap="square" lIns="0" tIns="12700" rIns="0" bIns="0" rtlCol="0">
            <a:spAutoFit/>
          </a:bodyPr>
          <a:lstStyle/>
          <a:p>
            <a:pPr marL="44450" marR="5080" lvl="0" indent="-32384" algn="l" defTabSz="914400" rtl="0" eaLnBrk="1" fontAlgn="auto" latinLnBrk="0" hangingPunct="1">
              <a:lnSpc>
                <a:spcPct val="100000"/>
              </a:lnSpc>
              <a:spcBef>
                <a:spcPts val="100"/>
              </a:spcBef>
              <a:spcAft>
                <a:spcPts val="0"/>
              </a:spcAft>
              <a:buClrTx/>
              <a:buSzTx/>
              <a:buFontTx/>
              <a:buNone/>
              <a:tabLst/>
              <a:defRPr/>
            </a:pPr>
            <a:endParaRPr lang="en-GB" sz="1200" b="1" i="1">
              <a:solidFill>
                <a:srgbClr val="FF0000"/>
              </a:solidFill>
              <a:latin typeface="Arial"/>
              <a:cs typeface="Arial"/>
            </a:endParaRPr>
          </a:p>
          <a:p>
            <a:pPr marL="44450" marR="5080" lvl="0" indent="-32384" algn="l" defTabSz="914400" rtl="0" eaLnBrk="1" fontAlgn="auto" latinLnBrk="0" hangingPunct="1">
              <a:lnSpc>
                <a:spcPct val="100000"/>
              </a:lnSpc>
              <a:spcBef>
                <a:spcPts val="100"/>
              </a:spcBef>
              <a:spcAft>
                <a:spcPts val="0"/>
              </a:spcAft>
              <a:buClrTx/>
              <a:buSzTx/>
              <a:buFontTx/>
              <a:buNone/>
              <a:tabLst/>
              <a:defRPr/>
            </a:pPr>
            <a:r>
              <a:rPr lang="en-GB" sz="1200" b="1" i="1">
                <a:solidFill>
                  <a:srgbClr val="FF0000"/>
                </a:solidFill>
                <a:latin typeface="Arial"/>
                <a:cs typeface="Arial"/>
              </a:rPr>
              <a:t>All references to ‘the point/date of transfer’  refer to the dates staff transferred into the unified Probation Service. This will be either the 26</a:t>
            </a:r>
            <a:r>
              <a:rPr lang="en-GB" sz="1200" b="1" i="1" baseline="30000">
                <a:solidFill>
                  <a:srgbClr val="FF0000"/>
                </a:solidFill>
                <a:latin typeface="Arial"/>
                <a:cs typeface="Arial"/>
              </a:rPr>
              <a:t>th</a:t>
            </a:r>
            <a:r>
              <a:rPr lang="en-GB" sz="1200" b="1" i="1">
                <a:solidFill>
                  <a:srgbClr val="FF0000"/>
                </a:solidFill>
                <a:latin typeface="Arial"/>
                <a:cs typeface="Arial"/>
              </a:rPr>
              <a:t> June 2021 or 1</a:t>
            </a:r>
            <a:r>
              <a:rPr lang="en-GB" sz="1200" b="1" i="1" baseline="30000">
                <a:solidFill>
                  <a:srgbClr val="FF0000"/>
                </a:solidFill>
                <a:latin typeface="Arial"/>
                <a:cs typeface="Arial"/>
              </a:rPr>
              <a:t>st</a:t>
            </a:r>
            <a:r>
              <a:rPr lang="en-GB" sz="1200" b="1" i="1">
                <a:solidFill>
                  <a:srgbClr val="FF0000"/>
                </a:solidFill>
                <a:latin typeface="Arial"/>
                <a:cs typeface="Arial"/>
              </a:rPr>
              <a:t> February 2022 for User Voice staff. </a:t>
            </a:r>
            <a:endParaRPr kumimoji="0" sz="1200" b="0" i="0" u="none" strike="noStrike" kern="1200" cap="none" spc="0" normalizeH="0" baseline="0" noProof="0">
              <a:ln>
                <a:noFill/>
              </a:ln>
              <a:solidFill>
                <a:srgbClr val="FF0000"/>
              </a:solidFill>
              <a:effectLst/>
              <a:uLnTx/>
              <a:uFillTx/>
              <a:latin typeface="Arial"/>
              <a:ea typeface="+mn-ea"/>
              <a:cs typeface="Arial"/>
            </a:endParaRPr>
          </a:p>
        </p:txBody>
      </p:sp>
      <p:graphicFrame>
        <p:nvGraphicFramePr>
          <p:cNvPr id="15" name="Table 6">
            <a:extLst>
              <a:ext uri="{FF2B5EF4-FFF2-40B4-BE49-F238E27FC236}">
                <a16:creationId xmlns:a16="http://schemas.microsoft.com/office/drawing/2014/main" id="{0450C7A7-AFC2-4EB4-BD70-9002349F6F40}"/>
              </a:ext>
            </a:extLst>
          </p:cNvPr>
          <p:cNvGraphicFramePr>
            <a:graphicFrameLocks noGrp="1"/>
          </p:cNvGraphicFramePr>
          <p:nvPr>
            <p:extLst>
              <p:ext uri="{D42A27DB-BD31-4B8C-83A1-F6EECF244321}">
                <p14:modId xmlns:p14="http://schemas.microsoft.com/office/powerpoint/2010/main" val="878664170"/>
              </p:ext>
            </p:extLst>
          </p:nvPr>
        </p:nvGraphicFramePr>
        <p:xfrm>
          <a:off x="425259" y="1512646"/>
          <a:ext cx="11361957" cy="4407919"/>
        </p:xfrm>
        <a:graphic>
          <a:graphicData uri="http://schemas.openxmlformats.org/drawingml/2006/table">
            <a:tbl>
              <a:tblPr firstRow="1" bandRow="1">
                <a:tableStyleId>{5C22544A-7EE6-4342-B048-85BDC9FD1C3A}</a:tableStyleId>
              </a:tblPr>
              <a:tblGrid>
                <a:gridCol w="3188798">
                  <a:extLst>
                    <a:ext uri="{9D8B030D-6E8A-4147-A177-3AD203B41FA5}">
                      <a16:colId xmlns:a16="http://schemas.microsoft.com/office/drawing/2014/main" val="2430253391"/>
                    </a:ext>
                  </a:extLst>
                </a:gridCol>
                <a:gridCol w="3489649">
                  <a:extLst>
                    <a:ext uri="{9D8B030D-6E8A-4147-A177-3AD203B41FA5}">
                      <a16:colId xmlns:a16="http://schemas.microsoft.com/office/drawing/2014/main" val="907064302"/>
                    </a:ext>
                  </a:extLst>
                </a:gridCol>
                <a:gridCol w="2880049">
                  <a:extLst>
                    <a:ext uri="{9D8B030D-6E8A-4147-A177-3AD203B41FA5}">
                      <a16:colId xmlns:a16="http://schemas.microsoft.com/office/drawing/2014/main" val="1092397472"/>
                    </a:ext>
                  </a:extLst>
                </a:gridCol>
                <a:gridCol w="1803461">
                  <a:extLst>
                    <a:ext uri="{9D8B030D-6E8A-4147-A177-3AD203B41FA5}">
                      <a16:colId xmlns:a16="http://schemas.microsoft.com/office/drawing/2014/main" val="1248005418"/>
                    </a:ext>
                  </a:extLst>
                </a:gridCol>
              </a:tblGrid>
              <a:tr h="592521">
                <a:tc>
                  <a:txBody>
                    <a:bodyPr/>
                    <a:lstStyle/>
                    <a:p>
                      <a:pPr algn="ctr"/>
                      <a:r>
                        <a:rPr lang="en-US"/>
                        <a:t>Hours of work</a:t>
                      </a:r>
                    </a:p>
                  </a:txBody>
                  <a:tcPr anchor="ctr">
                    <a:solidFill>
                      <a:srgbClr val="81C7E9"/>
                    </a:solidFill>
                  </a:tcPr>
                </a:tc>
                <a:tc>
                  <a:txBody>
                    <a:bodyPr/>
                    <a:lstStyle/>
                    <a:p>
                      <a:pPr algn="ctr"/>
                      <a:r>
                        <a:rPr lang="en-US"/>
                        <a:t>Pay</a:t>
                      </a:r>
                    </a:p>
                  </a:txBody>
                  <a:tcPr anchor="ctr">
                    <a:solidFill>
                      <a:srgbClr val="81C7E9"/>
                    </a:solidFill>
                  </a:tcPr>
                </a:tc>
                <a:tc>
                  <a:txBody>
                    <a:bodyPr/>
                    <a:lstStyle/>
                    <a:p>
                      <a:pPr algn="ctr"/>
                      <a:r>
                        <a:rPr lang="en-US"/>
                        <a:t>Pay Allowances </a:t>
                      </a:r>
                    </a:p>
                  </a:txBody>
                  <a:tcPr anchor="ctr">
                    <a:solidFill>
                      <a:srgbClr val="81C7E9"/>
                    </a:solidFill>
                  </a:tcPr>
                </a:tc>
                <a:tc>
                  <a:txBody>
                    <a:bodyPr/>
                    <a:lstStyle/>
                    <a:p>
                      <a:pPr algn="ctr"/>
                      <a:r>
                        <a:rPr lang="en-US"/>
                        <a:t>Pay Protection</a:t>
                      </a:r>
                    </a:p>
                  </a:txBody>
                  <a:tcPr anchor="ctr">
                    <a:solidFill>
                      <a:srgbClr val="81C7E9"/>
                    </a:solidFill>
                  </a:tcPr>
                </a:tc>
                <a:extLst>
                  <a:ext uri="{0D108BD9-81ED-4DB2-BD59-A6C34878D82A}">
                    <a16:rowId xmlns:a16="http://schemas.microsoft.com/office/drawing/2014/main" val="791583807"/>
                  </a:ext>
                </a:extLst>
              </a:tr>
              <a:tr h="3627911">
                <a:tc>
                  <a:txBody>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All </a:t>
                      </a:r>
                      <a:r>
                        <a:rPr kumimoji="0" lang="en-GB" sz="1100" b="1" i="0" u="none" strike="noStrike" kern="1200" cap="none" spc="0" normalizeH="0" baseline="0" noProof="0" dirty="0">
                          <a:ln>
                            <a:noFill/>
                          </a:ln>
                          <a:solidFill>
                            <a:srgbClr val="FFFFFF"/>
                          </a:solidFill>
                          <a:effectLst/>
                          <a:uLnTx/>
                          <a:uFillTx/>
                          <a:latin typeface="Arial"/>
                          <a:ea typeface="+mn-ea"/>
                          <a:cs typeface="Arial"/>
                        </a:rPr>
                        <a:t>full-time staff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move onto</a:t>
                      </a:r>
                      <a:endParaRPr kumimoji="0" lang="en-GB" sz="1100" b="0" i="0" u="none" strike="noStrike" kern="1200" cap="none" spc="0" normalizeH="0" baseline="0" noProof="0" dirty="0">
                        <a:ln>
                          <a:noFill/>
                        </a:ln>
                        <a:solidFill>
                          <a:prstClr val="black"/>
                        </a:solidFill>
                        <a:effectLst/>
                        <a:uLnTx/>
                        <a:uFillTx/>
                        <a:latin typeface="Arial"/>
                        <a:ea typeface="+mn-ea"/>
                        <a:cs typeface="Arial"/>
                      </a:endParaRPr>
                    </a:p>
                    <a:p>
                      <a:pPr marL="12700" marR="109855" lvl="0" indent="0" algn="l" defTabSz="914400" rtl="0" eaLnBrk="1" fontAlgn="auto" latinLnBrk="0" hangingPunct="1">
                        <a:lnSpc>
                          <a:spcPct val="100000"/>
                        </a:lnSpc>
                        <a:spcBef>
                          <a:spcPts val="5"/>
                        </a:spcBef>
                        <a:spcAft>
                          <a:spcPts val="0"/>
                        </a:spcAft>
                        <a:buClrTx/>
                        <a:buSzTx/>
                        <a:buFontTx/>
                        <a:buNone/>
                        <a:tabLst/>
                        <a:defRPr/>
                      </a:pPr>
                      <a:r>
                        <a:rPr kumimoji="0" lang="en-GB" sz="1100" b="0" i="0" u="none" strike="noStrike" kern="1200" cap="none" spc="0" normalizeH="0" baseline="0" noProof="0" dirty="0">
                          <a:ln>
                            <a:noFill/>
                          </a:ln>
                          <a:solidFill>
                            <a:srgbClr val="FFFFFF"/>
                          </a:solidFill>
                          <a:effectLst/>
                          <a:uLnTx/>
                          <a:uFillTx/>
                          <a:latin typeface="Arial"/>
                          <a:ea typeface="+mn-ea"/>
                          <a:cs typeface="Arial"/>
                        </a:rPr>
                        <a:t>the </a:t>
                      </a:r>
                      <a:r>
                        <a:rPr kumimoji="0" lang="en-GB" sz="1100" b="0" i="0" u="none" strike="noStrike" kern="1200" cap="none" spc="-5" normalizeH="0" baseline="0" noProof="0" dirty="0">
                          <a:ln>
                            <a:noFill/>
                          </a:ln>
                          <a:solidFill>
                            <a:srgbClr val="FFFFFF"/>
                          </a:solidFill>
                          <a:effectLst/>
                          <a:uLnTx/>
                          <a:uFillTx/>
                          <a:latin typeface="Arial"/>
                          <a:ea typeface="+mn-ea"/>
                          <a:cs typeface="Arial"/>
                        </a:rPr>
                        <a:t>Probation Service (PS), HMPPS &amp; MOJ </a:t>
                      </a:r>
                      <a:r>
                        <a:rPr kumimoji="0" lang="en-GB" sz="1100" b="0" i="0" u="none" strike="noStrike" kern="1200" cap="none" spc="0" normalizeH="0" baseline="0" noProof="0" dirty="0">
                          <a:ln>
                            <a:noFill/>
                          </a:ln>
                          <a:solidFill>
                            <a:srgbClr val="FFFFFF"/>
                          </a:solidFill>
                          <a:effectLst/>
                          <a:uLnTx/>
                          <a:uFillTx/>
                          <a:latin typeface="Arial"/>
                          <a:ea typeface="+mn-ea"/>
                          <a:cs typeface="Arial"/>
                        </a:rPr>
                        <a:t>standard 37 hour  working </a:t>
                      </a:r>
                      <a:r>
                        <a:rPr kumimoji="0" lang="en-GB" sz="1100" b="0" i="0" u="none" strike="noStrike" kern="1200" cap="none" spc="-5" normalizeH="0" baseline="0" noProof="0" dirty="0">
                          <a:ln>
                            <a:noFill/>
                          </a:ln>
                          <a:solidFill>
                            <a:srgbClr val="FFFFFF"/>
                          </a:solidFill>
                          <a:effectLst/>
                          <a:uLnTx/>
                          <a:uFillTx/>
                          <a:latin typeface="Arial"/>
                          <a:ea typeface="+mn-ea"/>
                          <a:cs typeface="Arial"/>
                        </a:rPr>
                        <a:t>week.  </a:t>
                      </a:r>
                      <a:r>
                        <a:rPr kumimoji="0" lang="en-GB" sz="1100" b="0" i="0" u="none" strike="noStrike" kern="1200" cap="none" spc="0" normalizeH="0" baseline="0" noProof="0" dirty="0">
                          <a:ln>
                            <a:noFill/>
                          </a:ln>
                          <a:solidFill>
                            <a:srgbClr val="FFFFFF"/>
                          </a:solidFill>
                          <a:effectLst/>
                          <a:uLnTx/>
                          <a:uFillTx/>
                          <a:latin typeface="Arial"/>
                          <a:ea typeface="+mn-ea"/>
                          <a:cs typeface="Arial"/>
                        </a:rPr>
                        <a:t>Some of </a:t>
                      </a:r>
                      <a:r>
                        <a:rPr kumimoji="0" lang="en-GB" sz="1100" b="0" i="0" u="none" strike="noStrike" kern="1200" cap="none" spc="-5" normalizeH="0" baseline="0" noProof="0" dirty="0">
                          <a:ln>
                            <a:noFill/>
                          </a:ln>
                          <a:solidFill>
                            <a:srgbClr val="FFFFFF"/>
                          </a:solidFill>
                          <a:effectLst/>
                          <a:uLnTx/>
                          <a:uFillTx/>
                          <a:latin typeface="Arial"/>
                          <a:ea typeface="+mn-ea"/>
                          <a:cs typeface="Arial"/>
                        </a:rPr>
                        <a:t>you </a:t>
                      </a:r>
                      <a:r>
                        <a:rPr kumimoji="0" lang="en-GB" sz="1100" b="0" i="0" u="none" strike="noStrike" kern="1200" cap="none" spc="0" normalizeH="0" baseline="0" noProof="0" dirty="0">
                          <a:ln>
                            <a:noFill/>
                          </a:ln>
                          <a:solidFill>
                            <a:srgbClr val="FFFFFF"/>
                          </a:solidFill>
                          <a:effectLst/>
                          <a:uLnTx/>
                          <a:uFillTx/>
                          <a:latin typeface="Arial"/>
                          <a:ea typeface="+mn-ea"/>
                          <a:cs typeface="Arial"/>
                        </a:rPr>
                        <a:t>may currently </a:t>
                      </a:r>
                      <a:r>
                        <a:rPr kumimoji="0" lang="en-GB" sz="1100" b="0" i="0" u="none" strike="noStrike" kern="1200" cap="none" spc="-5" normalizeH="0" baseline="0" noProof="0" dirty="0">
                          <a:ln>
                            <a:noFill/>
                          </a:ln>
                          <a:solidFill>
                            <a:srgbClr val="FFFFFF"/>
                          </a:solidFill>
                          <a:effectLst/>
                          <a:uLnTx/>
                          <a:uFillTx/>
                          <a:latin typeface="Arial"/>
                          <a:ea typeface="+mn-ea"/>
                          <a:cs typeface="Arial"/>
                        </a:rPr>
                        <a:t>work  </a:t>
                      </a:r>
                      <a:r>
                        <a:rPr kumimoji="0" lang="en-GB" sz="1100" b="0" i="0" u="none" strike="noStrike" kern="1200" cap="none" spc="0" normalizeH="0" baseline="0" noProof="0" dirty="0">
                          <a:ln>
                            <a:noFill/>
                          </a:ln>
                          <a:solidFill>
                            <a:srgbClr val="FFFFFF"/>
                          </a:solidFill>
                          <a:effectLst/>
                          <a:uLnTx/>
                          <a:uFillTx/>
                          <a:latin typeface="Arial"/>
                          <a:ea typeface="+mn-ea"/>
                          <a:cs typeface="Arial"/>
                        </a:rPr>
                        <a:t>longer or shorter </a:t>
                      </a:r>
                      <a:r>
                        <a:rPr kumimoji="0" lang="en-GB" sz="1100" b="0" i="0" u="none" strike="noStrike" kern="1200" cap="none" spc="-5" normalizeH="0" baseline="0" noProof="0" dirty="0">
                          <a:ln>
                            <a:noFill/>
                          </a:ln>
                          <a:solidFill>
                            <a:srgbClr val="FFFFFF"/>
                          </a:solidFill>
                          <a:effectLst/>
                          <a:uLnTx/>
                          <a:uFillTx/>
                          <a:latin typeface="Arial"/>
                          <a:ea typeface="+mn-ea"/>
                          <a:cs typeface="Arial"/>
                        </a:rPr>
                        <a:t>weeks </a:t>
                      </a:r>
                      <a:r>
                        <a:rPr kumimoji="0" lang="en-GB" sz="1100" b="0" i="0" u="none" strike="noStrike" kern="1200" cap="none" spc="0" normalizeH="0" baseline="0" noProof="0" dirty="0">
                          <a:ln>
                            <a:noFill/>
                          </a:ln>
                          <a:solidFill>
                            <a:srgbClr val="FFFFFF"/>
                          </a:solidFill>
                          <a:effectLst/>
                          <a:uLnTx/>
                          <a:uFillTx/>
                          <a:latin typeface="Arial"/>
                          <a:ea typeface="+mn-ea"/>
                          <a:cs typeface="Arial"/>
                        </a:rPr>
                        <a:t>and </a:t>
                      </a:r>
                      <a:r>
                        <a:rPr kumimoji="0" lang="en-GB" sz="1100" b="0" i="0" u="none" strike="noStrike" kern="1200" cap="none" spc="-5" normalizeH="0" baseline="0" noProof="0" dirty="0">
                          <a:ln>
                            <a:noFill/>
                          </a:ln>
                          <a:solidFill>
                            <a:srgbClr val="FFFFFF"/>
                          </a:solidFill>
                          <a:effectLst/>
                          <a:uLnTx/>
                          <a:uFillTx/>
                          <a:latin typeface="Arial"/>
                          <a:ea typeface="+mn-ea"/>
                          <a:cs typeface="Arial"/>
                        </a:rPr>
                        <a:t>your working week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change to 37 hours. </a:t>
                      </a:r>
                      <a:r>
                        <a:rPr kumimoji="0" lang="en-GB" sz="1100" b="0" i="0" u="none" strike="noStrike" kern="1200" cap="none" spc="0" normalizeH="0" baseline="0" noProof="0" dirty="0">
                          <a:ln>
                            <a:noFill/>
                          </a:ln>
                          <a:solidFill>
                            <a:prstClr val="white"/>
                          </a:solidFill>
                          <a:effectLst/>
                          <a:uLnTx/>
                          <a:uFillTx/>
                          <a:latin typeface="Arial"/>
                          <a:ea typeface="Calibri" panose="020F0502020204030204" pitchFamily="34" charset="0"/>
                          <a:cs typeface="Arial"/>
                        </a:rPr>
                        <a:t>There is no requirement to make up hours where your previous working week was less than 37 hours.</a:t>
                      </a:r>
                      <a:endParaRPr kumimoji="0" lang="en-GB" sz="1100" b="0" i="0" u="none" strike="noStrike" kern="1200" cap="none" spc="0" normalizeH="0" baseline="0" noProof="0" dirty="0">
                        <a:ln>
                          <a:noFill/>
                        </a:ln>
                        <a:solidFill>
                          <a:prstClr val="white"/>
                        </a:solidFill>
                        <a:effectLst/>
                        <a:uLnTx/>
                        <a:uFillTx/>
                        <a:latin typeface="Arial"/>
                        <a:ea typeface="+mn-ea"/>
                        <a:cs typeface="Arial"/>
                      </a:endParaRPr>
                    </a:p>
                    <a:p>
                      <a:pPr marL="12700" marR="109855" lvl="0" indent="0" algn="l" defTabSz="914400" rtl="0" eaLnBrk="1" fontAlgn="auto" latinLnBrk="0" hangingPunct="1">
                        <a:lnSpc>
                          <a:spcPct val="100000"/>
                        </a:lnSpc>
                        <a:spcBef>
                          <a:spcPts val="5"/>
                        </a:spcBef>
                        <a:spcAft>
                          <a:spcPts val="0"/>
                        </a:spcAft>
                        <a:buClrTx/>
                        <a:buSzTx/>
                        <a:buFontTx/>
                        <a:buNone/>
                        <a:tabLst/>
                        <a:defRPr/>
                      </a:pP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109855" lvl="0" indent="0" algn="l" defTabSz="914400" rtl="0" eaLnBrk="1" fontAlgn="auto" latinLnBrk="0" hangingPunct="1">
                        <a:lnSpc>
                          <a:spcPct val="100000"/>
                        </a:lnSpc>
                        <a:spcBef>
                          <a:spcPts val="5"/>
                        </a:spcBef>
                        <a:spcAft>
                          <a:spcPts val="0"/>
                        </a:spcAft>
                        <a:buClrTx/>
                        <a:buSzTx/>
                        <a:buFontTx/>
                        <a:buNone/>
                        <a:tabLst/>
                        <a:defRPr/>
                      </a:pPr>
                      <a:r>
                        <a:rPr kumimoji="0" lang="en-GB" sz="1100" b="0" i="0" u="none" strike="noStrike" kern="1200" cap="none" spc="0" normalizeH="0" baseline="0" noProof="0" dirty="0">
                          <a:ln>
                            <a:noFill/>
                          </a:ln>
                          <a:solidFill>
                            <a:srgbClr val="FFFFFF"/>
                          </a:solidFill>
                          <a:effectLst/>
                          <a:uLnTx/>
                          <a:uFillTx/>
                          <a:latin typeface="Arial"/>
                          <a:ea typeface="+mn-ea"/>
                          <a:cs typeface="Arial"/>
                        </a:rPr>
                        <a:t>Where the working week increases or decreases salary will be adjusted accordingly. </a:t>
                      </a:r>
                    </a:p>
                    <a:p>
                      <a:pPr marL="12700" marR="109855" lvl="0" indent="0" algn="l" defTabSz="914400" rtl="0" eaLnBrk="1" fontAlgn="auto" latinLnBrk="0" hangingPunct="1">
                        <a:lnSpc>
                          <a:spcPct val="100000"/>
                        </a:lnSpc>
                        <a:spcBef>
                          <a:spcPts val="5"/>
                        </a:spcBef>
                        <a:spcAft>
                          <a:spcPts val="0"/>
                        </a:spcAft>
                        <a:buClrTx/>
                        <a:buSzTx/>
                        <a:buFontTx/>
                        <a:buNone/>
                        <a:tabLst/>
                        <a:defRPr/>
                      </a:pPr>
                      <a:r>
                        <a:rPr kumimoji="0" lang="en-GB" sz="1100" b="0" i="0" u="none" strike="noStrike" kern="1200" cap="none" spc="0" normalizeH="0" baseline="0" noProof="0" dirty="0">
                          <a:ln>
                            <a:noFill/>
                          </a:ln>
                          <a:solidFill>
                            <a:srgbClr val="FFFFFF"/>
                          </a:solidFill>
                          <a:effectLst/>
                          <a:uLnTx/>
                          <a:uFillTx/>
                          <a:latin typeface="Arial"/>
                          <a:ea typeface="+mn-ea"/>
                          <a:cs typeface="Arial"/>
                        </a:rPr>
                        <a:t>This </a:t>
                      </a:r>
                      <a:r>
                        <a:rPr kumimoji="0" lang="en-GB" sz="1100" b="1" i="0" u="none" strike="noStrike" kern="1200" cap="none" spc="0" normalizeH="0" baseline="0" noProof="0" dirty="0">
                          <a:ln>
                            <a:noFill/>
                          </a:ln>
                          <a:solidFill>
                            <a:srgbClr val="FFFFFF"/>
                          </a:solidFill>
                          <a:effectLst/>
                          <a:uLnTx/>
                          <a:uFillTx/>
                          <a:latin typeface="Arial"/>
                          <a:ea typeface="+mn-ea"/>
                          <a:cs typeface="Arial"/>
                        </a:rPr>
                        <a:t>does</a:t>
                      </a:r>
                      <a:r>
                        <a:rPr kumimoji="0" lang="en-GB" sz="1100" b="1" i="0" u="none" strike="noStrike" kern="1200" cap="none" spc="-165" normalizeH="0" baseline="0" noProof="0" dirty="0">
                          <a:ln>
                            <a:noFill/>
                          </a:ln>
                          <a:solidFill>
                            <a:srgbClr val="FFFFFF"/>
                          </a:solidFill>
                          <a:effectLst/>
                          <a:uLnTx/>
                          <a:uFillTx/>
                          <a:latin typeface="Arial"/>
                          <a:ea typeface="+mn-ea"/>
                          <a:cs typeface="Arial"/>
                        </a:rPr>
                        <a:t> </a:t>
                      </a:r>
                      <a:r>
                        <a:rPr kumimoji="0" lang="en-GB" sz="1100" b="1" i="0" u="none" strike="noStrike" kern="1200" cap="none" spc="0" normalizeH="0" baseline="0" noProof="0" dirty="0">
                          <a:ln>
                            <a:noFill/>
                          </a:ln>
                          <a:solidFill>
                            <a:srgbClr val="FFFFFF"/>
                          </a:solidFill>
                          <a:effectLst/>
                          <a:uLnTx/>
                          <a:uFillTx/>
                          <a:latin typeface="Arial"/>
                          <a:ea typeface="+mn-ea"/>
                          <a:cs typeface="Arial"/>
                        </a:rPr>
                        <a:t>not </a:t>
                      </a:r>
                      <a:r>
                        <a:rPr kumimoji="0" lang="en-GB" sz="1100" b="0" i="0" u="none" strike="noStrike" kern="1200" cap="none" spc="-5" normalizeH="0" baseline="0" noProof="0" dirty="0">
                          <a:ln>
                            <a:noFill/>
                          </a:ln>
                          <a:solidFill>
                            <a:srgbClr val="FFFFFF"/>
                          </a:solidFill>
                          <a:effectLst/>
                          <a:uLnTx/>
                          <a:uFillTx/>
                          <a:latin typeface="Arial"/>
                          <a:ea typeface="+mn-ea"/>
                          <a:cs typeface="Arial"/>
                        </a:rPr>
                        <a:t>impact </a:t>
                      </a:r>
                      <a:r>
                        <a:rPr kumimoji="0" lang="en-GB" sz="1100" b="0" i="0" u="none" strike="noStrike" kern="1200" cap="none" spc="0" normalizeH="0" baseline="0" noProof="0" dirty="0">
                          <a:ln>
                            <a:noFill/>
                          </a:ln>
                          <a:solidFill>
                            <a:srgbClr val="FFFFFF"/>
                          </a:solidFill>
                          <a:effectLst/>
                          <a:uLnTx/>
                          <a:uFillTx/>
                          <a:latin typeface="Arial"/>
                          <a:ea typeface="+mn-ea"/>
                          <a:cs typeface="Arial"/>
                        </a:rPr>
                        <a:t>contractual </a:t>
                      </a:r>
                      <a:r>
                        <a:rPr kumimoji="0" lang="en-GB" sz="1100" b="0" i="0" u="none" strike="noStrike" kern="1200" cap="none" spc="-5" normalizeH="0" baseline="0" noProof="0" dirty="0">
                          <a:ln>
                            <a:noFill/>
                          </a:ln>
                          <a:solidFill>
                            <a:srgbClr val="FFFFFF"/>
                          </a:solidFill>
                          <a:effectLst/>
                          <a:uLnTx/>
                          <a:uFillTx/>
                          <a:latin typeface="Arial"/>
                          <a:ea typeface="+mn-ea"/>
                          <a:cs typeface="Arial"/>
                        </a:rPr>
                        <a:t>working </a:t>
                      </a:r>
                      <a:r>
                        <a:rPr kumimoji="0" lang="en-GB" sz="1100" b="0" i="0" u="none" strike="noStrike" kern="1200" cap="none" spc="0" normalizeH="0" baseline="0" noProof="0" dirty="0">
                          <a:ln>
                            <a:noFill/>
                          </a:ln>
                          <a:solidFill>
                            <a:srgbClr val="FFFFFF"/>
                          </a:solidFill>
                          <a:effectLst/>
                          <a:uLnTx/>
                          <a:uFillTx/>
                          <a:latin typeface="Arial"/>
                          <a:ea typeface="+mn-ea"/>
                          <a:cs typeface="Arial"/>
                        </a:rPr>
                        <a:t>hours  </a:t>
                      </a:r>
                      <a:r>
                        <a:rPr kumimoji="0" lang="en-GB" sz="1100" b="0" i="0" u="none" strike="noStrike" kern="1200" cap="none" spc="5" normalizeH="0" baseline="0" noProof="0" dirty="0">
                          <a:ln>
                            <a:noFill/>
                          </a:ln>
                          <a:solidFill>
                            <a:srgbClr val="FFFFFF"/>
                          </a:solidFill>
                          <a:effectLst/>
                          <a:uLnTx/>
                          <a:uFillTx/>
                          <a:latin typeface="Arial"/>
                          <a:ea typeface="+mn-ea"/>
                          <a:cs typeface="Arial"/>
                        </a:rPr>
                        <a:t>for </a:t>
                      </a:r>
                      <a:r>
                        <a:rPr kumimoji="0" lang="en-GB" sz="1100" b="1" i="0" u="none" strike="noStrike" kern="1200" cap="none" spc="0" normalizeH="0" baseline="0" noProof="0" dirty="0">
                          <a:ln>
                            <a:noFill/>
                          </a:ln>
                          <a:solidFill>
                            <a:srgbClr val="FFFFFF"/>
                          </a:solidFill>
                          <a:effectLst/>
                          <a:uLnTx/>
                          <a:uFillTx/>
                          <a:latin typeface="Arial"/>
                          <a:ea typeface="+mn-ea"/>
                          <a:cs typeface="Arial"/>
                        </a:rPr>
                        <a:t>part </a:t>
                      </a:r>
                      <a:r>
                        <a:rPr kumimoji="0" lang="en-GB" sz="1100" b="1" i="0" u="none" strike="noStrike" kern="1200" cap="none" spc="-5" normalizeH="0" baseline="0" noProof="0" dirty="0">
                          <a:ln>
                            <a:noFill/>
                          </a:ln>
                          <a:solidFill>
                            <a:srgbClr val="FFFFFF"/>
                          </a:solidFill>
                          <a:effectLst/>
                          <a:uLnTx/>
                          <a:uFillTx/>
                          <a:latin typeface="Arial"/>
                          <a:ea typeface="+mn-ea"/>
                          <a:cs typeface="Arial"/>
                        </a:rPr>
                        <a:t>time </a:t>
                      </a:r>
                      <a:r>
                        <a:rPr kumimoji="0" lang="en-GB" sz="1100" b="0" i="0" u="none" strike="noStrike" kern="1200" cap="none" spc="0" normalizeH="0" baseline="0" noProof="0" dirty="0">
                          <a:ln>
                            <a:noFill/>
                          </a:ln>
                          <a:solidFill>
                            <a:srgbClr val="FFFFFF"/>
                          </a:solidFill>
                          <a:effectLst/>
                          <a:uLnTx/>
                          <a:uFillTx/>
                          <a:latin typeface="Arial"/>
                          <a:ea typeface="+mn-ea"/>
                          <a:cs typeface="Arial"/>
                        </a:rPr>
                        <a:t>or</a:t>
                      </a:r>
                      <a:r>
                        <a:rPr kumimoji="0" lang="en-GB" sz="1100" b="1" i="0" u="none" strike="noStrike" kern="1200" cap="none" spc="0" normalizeH="0" baseline="0" noProof="0" dirty="0">
                          <a:ln>
                            <a:noFill/>
                          </a:ln>
                          <a:solidFill>
                            <a:srgbClr val="FFFFFF"/>
                          </a:solidFill>
                          <a:effectLst/>
                          <a:uLnTx/>
                          <a:uFillTx/>
                          <a:latin typeface="Arial"/>
                          <a:ea typeface="+mn-ea"/>
                          <a:cs typeface="Arial"/>
                        </a:rPr>
                        <a:t> job share staff, </a:t>
                      </a:r>
                      <a:r>
                        <a:rPr kumimoji="0" lang="en-GB" sz="1100" b="0" i="0" u="none" strike="noStrike" kern="1200" cap="none" spc="0" normalizeH="0" baseline="0" noProof="0" dirty="0">
                          <a:ln>
                            <a:noFill/>
                          </a:ln>
                          <a:solidFill>
                            <a:srgbClr val="FFFFFF"/>
                          </a:solidFill>
                          <a:effectLst/>
                          <a:uLnTx/>
                          <a:uFillTx/>
                          <a:latin typeface="Arial"/>
                          <a:ea typeface="+mn-ea"/>
                          <a:cs typeface="Arial"/>
                        </a:rPr>
                        <a:t>but the hourly rate may</a:t>
                      </a:r>
                      <a:r>
                        <a:rPr kumimoji="0" lang="en-GB" sz="1100" b="0" i="0" u="none" strike="noStrike" kern="1200" cap="none" spc="-10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differ.</a:t>
                      </a:r>
                    </a:p>
                    <a:p>
                      <a:pPr marL="12700" marR="109855" lvl="0" indent="0" algn="l" defTabSz="914400" rtl="0" eaLnBrk="1" fontAlgn="auto" latinLnBrk="0" hangingPunct="1">
                        <a:lnSpc>
                          <a:spcPct val="100000"/>
                        </a:lnSpc>
                        <a:spcBef>
                          <a:spcPts val="5"/>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a:ea typeface="+mn-ea"/>
                        <a:cs typeface="Arial"/>
                      </a:endParaRPr>
                    </a:p>
                    <a:p>
                      <a:pPr marL="12700" marR="106045"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New PS, MOJ &amp; HMPPS </a:t>
                      </a:r>
                      <a:r>
                        <a:rPr kumimoji="0" lang="en-GB" sz="1100" b="0" i="0" u="none" strike="noStrike" kern="1200" cap="none" spc="0" normalizeH="0" baseline="0" noProof="0" dirty="0">
                          <a:ln>
                            <a:noFill/>
                          </a:ln>
                          <a:solidFill>
                            <a:srgbClr val="FFFFFF"/>
                          </a:solidFill>
                          <a:effectLst/>
                          <a:uLnTx/>
                          <a:uFillTx/>
                          <a:latin typeface="Arial"/>
                          <a:ea typeface="+mn-ea"/>
                          <a:cs typeface="Arial"/>
                        </a:rPr>
                        <a:t>base pay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be  </a:t>
                      </a:r>
                      <a:r>
                        <a:rPr kumimoji="0" lang="en-GB" sz="1100" b="0" i="0" u="none" strike="noStrike" kern="1200" cap="none" spc="-5" normalizeH="0" baseline="0" noProof="0" dirty="0">
                          <a:ln>
                            <a:noFill/>
                          </a:ln>
                          <a:solidFill>
                            <a:srgbClr val="FFFFFF"/>
                          </a:solidFill>
                          <a:effectLst/>
                          <a:uLnTx/>
                          <a:uFillTx/>
                          <a:latin typeface="Arial"/>
                          <a:ea typeface="+mn-ea"/>
                          <a:cs typeface="Arial"/>
                        </a:rPr>
                        <a:t>calculated </a:t>
                      </a:r>
                      <a:r>
                        <a:rPr kumimoji="0" lang="en-GB" sz="1100" b="0" i="0" u="none" strike="noStrike" kern="1200" cap="none" spc="0" normalizeH="0" baseline="0" noProof="0" dirty="0">
                          <a:ln>
                            <a:noFill/>
                          </a:ln>
                          <a:solidFill>
                            <a:srgbClr val="FFFFFF"/>
                          </a:solidFill>
                          <a:effectLst/>
                          <a:uLnTx/>
                          <a:uFillTx/>
                          <a:latin typeface="Arial"/>
                          <a:ea typeface="+mn-ea"/>
                          <a:cs typeface="Arial"/>
                        </a:rPr>
                        <a:t>based on a 37-hour </a:t>
                      </a:r>
                      <a:r>
                        <a:rPr kumimoji="0" lang="en-GB" sz="1100" b="0" i="0" u="none" strike="noStrike" kern="1200" cap="none" spc="-5" normalizeH="0" baseline="0" noProof="0" dirty="0">
                          <a:ln>
                            <a:noFill/>
                          </a:ln>
                          <a:solidFill>
                            <a:srgbClr val="FFFFFF"/>
                          </a:solidFill>
                          <a:effectLst/>
                          <a:uLnTx/>
                          <a:uFillTx/>
                          <a:latin typeface="Arial"/>
                          <a:ea typeface="+mn-ea"/>
                          <a:cs typeface="Arial"/>
                        </a:rPr>
                        <a:t>working week. For </a:t>
                      </a:r>
                      <a:r>
                        <a:rPr kumimoji="0" lang="en-GB" sz="1100" b="0" i="0" u="none" strike="noStrike" kern="1200" cap="none" spc="0" normalizeH="0" baseline="0" noProof="0" dirty="0">
                          <a:ln>
                            <a:noFill/>
                          </a:ln>
                          <a:solidFill>
                            <a:srgbClr val="FFFFFF"/>
                          </a:solidFill>
                          <a:effectLst/>
                          <a:uLnTx/>
                          <a:uFillTx/>
                          <a:latin typeface="Arial"/>
                          <a:ea typeface="+mn-ea"/>
                          <a:cs typeface="Arial"/>
                        </a:rPr>
                        <a:t>three </a:t>
                      </a:r>
                      <a:r>
                        <a:rPr kumimoji="0" lang="en-GB" sz="1100" b="0" i="0" u="none" strike="noStrike" kern="1200" cap="none" spc="-5" normalizeH="0" baseline="0" noProof="0" dirty="0">
                          <a:ln>
                            <a:noFill/>
                          </a:ln>
                          <a:solidFill>
                            <a:srgbClr val="FFFFFF"/>
                          </a:solidFill>
                          <a:effectLst/>
                          <a:uLnTx/>
                          <a:uFillTx/>
                          <a:latin typeface="Arial"/>
                          <a:ea typeface="+mn-ea"/>
                          <a:cs typeface="Arial"/>
                        </a:rPr>
                        <a:t>years </a:t>
                      </a:r>
                      <a:r>
                        <a:rPr kumimoji="0" lang="en-GB" sz="1100" b="0" i="0" u="none" strike="noStrike" kern="1200" cap="none" spc="5" normalizeH="0" baseline="0" noProof="0" dirty="0">
                          <a:ln>
                            <a:noFill/>
                          </a:ln>
                          <a:solidFill>
                            <a:srgbClr val="FFFFFF"/>
                          </a:solidFill>
                          <a:effectLst/>
                          <a:uLnTx/>
                          <a:uFillTx/>
                          <a:latin typeface="Arial"/>
                          <a:ea typeface="+mn-ea"/>
                          <a:cs typeface="Arial"/>
                        </a:rPr>
                        <a:t>from </a:t>
                      </a:r>
                      <a:r>
                        <a:rPr kumimoji="0" lang="en-GB" sz="1100" b="0" i="0" u="none" strike="noStrike" kern="1200" cap="none" spc="0" normalizeH="0" baseline="0" noProof="0" dirty="0">
                          <a:ln>
                            <a:noFill/>
                          </a:ln>
                          <a:solidFill>
                            <a:srgbClr val="FFFFFF"/>
                          </a:solidFill>
                          <a:effectLst/>
                          <a:uLnTx/>
                          <a:uFillTx/>
                          <a:latin typeface="Arial"/>
                          <a:ea typeface="+mn-ea"/>
                          <a:cs typeface="Arial"/>
                        </a:rPr>
                        <a:t>the point of transfer </a:t>
                      </a:r>
                      <a:r>
                        <a:rPr kumimoji="0" lang="en-GB" sz="1100" b="0" i="0" u="none" strike="noStrike" kern="1200" cap="none" spc="-10" normalizeH="0" baseline="0" noProof="0" dirty="0">
                          <a:ln>
                            <a:noFill/>
                          </a:ln>
                          <a:solidFill>
                            <a:srgbClr val="FFFFFF"/>
                          </a:solidFill>
                          <a:effectLst/>
                          <a:uLnTx/>
                          <a:uFillTx/>
                          <a:latin typeface="Arial"/>
                          <a:ea typeface="+mn-ea"/>
                          <a:cs typeface="Arial"/>
                        </a:rPr>
                        <a:t>we will </a:t>
                      </a:r>
                      <a:r>
                        <a:rPr kumimoji="0" lang="en-GB" sz="1100" b="0" i="0" u="none" strike="noStrike" kern="1200" cap="none" spc="0" normalizeH="0" baseline="0" noProof="0" dirty="0">
                          <a:ln>
                            <a:noFill/>
                          </a:ln>
                          <a:solidFill>
                            <a:srgbClr val="FFFFFF"/>
                          </a:solidFill>
                          <a:effectLst/>
                          <a:uLnTx/>
                          <a:uFillTx/>
                          <a:latin typeface="Arial"/>
                          <a:ea typeface="+mn-ea"/>
                          <a:cs typeface="Arial"/>
                        </a:rPr>
                        <a:t>protect the difference</a:t>
                      </a:r>
                      <a:r>
                        <a:rPr kumimoji="0" lang="en-GB" sz="1100" b="0" i="0" u="none" strike="noStrike" kern="1200" cap="none" spc="-9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between your old </a:t>
                      </a:r>
                      <a:r>
                        <a:rPr kumimoji="0" lang="en-GB" sz="1100" b="0" i="0" u="none" strike="noStrike" kern="1200" cap="none" spc="0" normalizeH="0" baseline="0" noProof="0" dirty="0">
                          <a:ln>
                            <a:noFill/>
                          </a:ln>
                          <a:solidFill>
                            <a:srgbClr val="FFFFFF"/>
                          </a:solidFill>
                          <a:effectLst/>
                          <a:uLnTx/>
                          <a:uFillTx/>
                          <a:latin typeface="Arial"/>
                          <a:ea typeface="+mn-ea"/>
                          <a:cs typeface="Arial"/>
                        </a:rPr>
                        <a:t>base pay and </a:t>
                      </a:r>
                      <a:r>
                        <a:rPr kumimoji="0" lang="en-GB" sz="1100" b="0" i="0" u="none" strike="noStrike" kern="1200" cap="none" spc="-5" normalizeH="0" baseline="0" noProof="0" dirty="0">
                          <a:ln>
                            <a:noFill/>
                          </a:ln>
                          <a:solidFill>
                            <a:srgbClr val="FFFFFF"/>
                          </a:solidFill>
                          <a:effectLst/>
                          <a:uLnTx/>
                          <a:uFillTx/>
                          <a:latin typeface="Arial"/>
                          <a:ea typeface="+mn-ea"/>
                          <a:cs typeface="Arial"/>
                        </a:rPr>
                        <a:t>your </a:t>
                      </a:r>
                      <a:r>
                        <a:rPr kumimoji="0" lang="en-GB" sz="1100" b="0" i="0" u="none" strike="noStrike" kern="1200" cap="none" spc="0" normalizeH="0" baseline="0" noProof="0" dirty="0">
                          <a:ln>
                            <a:noFill/>
                          </a:ln>
                          <a:solidFill>
                            <a:srgbClr val="FFFFFF"/>
                          </a:solidFill>
                          <a:effectLst/>
                          <a:uLnTx/>
                          <a:uFillTx/>
                          <a:latin typeface="Arial"/>
                          <a:ea typeface="+mn-ea"/>
                          <a:cs typeface="Arial"/>
                        </a:rPr>
                        <a:t>new </a:t>
                      </a:r>
                      <a:r>
                        <a:rPr kumimoji="0" lang="en-GB" sz="1100" b="0" i="0" u="none" strike="noStrike" kern="1200" cap="none" spc="-5" normalizeH="0" baseline="0" noProof="0" dirty="0">
                          <a:ln>
                            <a:noFill/>
                          </a:ln>
                          <a:solidFill>
                            <a:srgbClr val="FFFFFF"/>
                          </a:solidFill>
                          <a:effectLst/>
                          <a:uLnTx/>
                          <a:uFillTx/>
                          <a:latin typeface="Arial"/>
                          <a:ea typeface="+mn-ea"/>
                          <a:cs typeface="Arial"/>
                        </a:rPr>
                        <a:t>PS, HMPPS or MoJ  </a:t>
                      </a:r>
                      <a:r>
                        <a:rPr kumimoji="0" lang="en-GB" sz="1100" b="0" i="0" u="none" strike="noStrike" kern="1200" cap="none" spc="0" normalizeH="0" baseline="0" noProof="0" dirty="0">
                          <a:ln>
                            <a:noFill/>
                          </a:ln>
                          <a:solidFill>
                            <a:srgbClr val="FFFFFF"/>
                          </a:solidFill>
                          <a:effectLst/>
                          <a:uLnTx/>
                          <a:uFillTx/>
                          <a:latin typeface="Arial"/>
                          <a:ea typeface="+mn-ea"/>
                          <a:cs typeface="Arial"/>
                        </a:rPr>
                        <a:t>base </a:t>
                      </a:r>
                      <a:r>
                        <a:rPr kumimoji="0" lang="en-GB" sz="1100" b="0" i="0" u="none" strike="noStrike" kern="1200" cap="none" spc="-5" normalizeH="0" baseline="0" noProof="0" dirty="0">
                          <a:ln>
                            <a:noFill/>
                          </a:ln>
                          <a:solidFill>
                            <a:srgbClr val="FFFFFF"/>
                          </a:solidFill>
                          <a:effectLst/>
                          <a:uLnTx/>
                          <a:uFillTx/>
                          <a:latin typeface="Arial"/>
                          <a:ea typeface="+mn-ea"/>
                          <a:cs typeface="Arial"/>
                        </a:rPr>
                        <a:t>pay. </a:t>
                      </a:r>
                      <a:endParaRPr lang="en-US" dirty="0"/>
                    </a:p>
                  </a:txBody>
                  <a:tcPr>
                    <a:solidFill>
                      <a:srgbClr val="1C779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For all staff </a:t>
                      </a:r>
                      <a:r>
                        <a:rPr kumimoji="0" lang="en-GB" sz="11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matched to a role</a:t>
                      </a:r>
                      <a:r>
                        <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 pay will be assimilated to the equivalent or next highest pay point in the pay band of the pay scales for the organisation where you are working, (PS, MOJ or HMPPS).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Arial"/>
                          <a:ea typeface="Calibri" panose="020F0502020204030204" pitchFamily="34" charset="0"/>
                          <a:cs typeface="Arial"/>
                        </a:rPr>
                        <a:t>For the period from transfer to the date of the harmonisation agreement, assimilated pay will be  based on your previous working hours. </a:t>
                      </a:r>
                      <a:endPar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Arial"/>
                          <a:ea typeface="Calibri" panose="020F0502020204030204" pitchFamily="34" charset="0"/>
                          <a:cs typeface="Arial"/>
                        </a:rPr>
                        <a:t>Once harmonised assimilated pay will be based on a  37-hour Full Time Equivalent (FTE) working week. </a:t>
                      </a:r>
                      <a:endPar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Arial"/>
                          <a:ea typeface="Calibri" panose="020F0502020204030204" pitchFamily="34" charset="0"/>
                          <a:cs typeface="Arial"/>
                        </a:rPr>
                        <a:t>Where harmonised pay is more than your previous pay the increase will be backdated to the point of transfer.  Where it is less we will pay protect any difference between your old base pay and your new PS, HMPPS or MOJ base pay.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100" b="0" i="0" u="none" strike="noStrike" kern="1200" cap="none" spc="0" normalizeH="0" baseline="0" dirty="0">
                          <a:ln>
                            <a:noFill/>
                          </a:ln>
                          <a:solidFill>
                            <a:prstClr val="white"/>
                          </a:solidFill>
                          <a:effectLst/>
                          <a:uLnTx/>
                          <a:uFillTx/>
                          <a:latin typeface="Arial"/>
                          <a:ea typeface="+mn-ea"/>
                          <a:cs typeface="Arial"/>
                        </a:rPr>
                        <a:t>Staff not matched to a role will remain on legacy pay until a permanent role is identified.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rgbClr val="1C779F"/>
                    </a:solidFill>
                  </a:tcPr>
                </a:tc>
                <a:tc>
                  <a:txBody>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All staff will become entitled to PS allowances if they meet the eligibility criteria. Entitlements will be backdated to the date of transfer with the exception of milage.​  </a:t>
                      </a:r>
                    </a:p>
                    <a:p>
                      <a:pPr marL="12700" marR="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Pay protection will apply to some legacy contractual payments that staff transferred in with. This includes, market forces payment, geographical supplements, London allowance, prison supplement, regular non-contractual overtime, contractual overtime, unsocial hours, standby, car allowances (including lease car payments) and legacy bonus payments. </a:t>
                      </a:r>
                    </a:p>
                    <a:p>
                      <a:pPr marL="12700" marR="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There will be no ongoing entitlement to allowances being paid in respect of private medical, health insurance or flexible benefits. </a:t>
                      </a:r>
                      <a:endParaRPr lang="en-US" dirty="0"/>
                    </a:p>
                  </a:txBody>
                  <a:tcPr>
                    <a:solidFill>
                      <a:srgbClr val="1C779F"/>
                    </a:solidFill>
                  </a:tcPr>
                </a:tc>
                <a:tc>
                  <a:txBody>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5" normalizeH="0" baseline="0" noProof="0" dirty="0">
                          <a:ln>
                            <a:noFill/>
                          </a:ln>
                          <a:solidFill>
                            <a:srgbClr val="FFFFFF"/>
                          </a:solidFill>
                          <a:effectLst/>
                          <a:uLnTx/>
                          <a:uFillTx/>
                          <a:latin typeface="Arial"/>
                          <a:ea typeface="+mn-ea"/>
                          <a:cs typeface="Arial"/>
                        </a:rPr>
                        <a:t>Where pay protection  is applied it will be on a marked time erodible basis and for a maximum of 3 years from the date of transfer to PS. </a:t>
                      </a:r>
                    </a:p>
                    <a:p>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5" normalizeH="0" baseline="0" dirty="0">
                          <a:ln>
                            <a:noFill/>
                          </a:ln>
                          <a:solidFill>
                            <a:srgbClr val="FFFFFF"/>
                          </a:solidFill>
                          <a:effectLst/>
                          <a:uLnTx/>
                          <a:uFillTx/>
                          <a:latin typeface="Arial"/>
                          <a:ea typeface="+mn-ea"/>
                          <a:cs typeface="Arial"/>
                        </a:rPr>
                        <a:t>Any increase in your pay (e.g. through progression, revaluation or promotion) will see your Mark Time Allowance will reduce by the same amount (i.e. it erodes away) until either the Mark Time Allowance has been entirely eaten away or the three year time limit for pay protection ends, whichever comes first. </a:t>
                      </a:r>
                    </a:p>
                    <a:p>
                      <a:endParaRPr lang="en-US" dirty="0"/>
                    </a:p>
                  </a:txBody>
                  <a:tcPr>
                    <a:solidFill>
                      <a:srgbClr val="1C779F"/>
                    </a:solidFill>
                  </a:tcPr>
                </a:tc>
                <a:extLst>
                  <a:ext uri="{0D108BD9-81ED-4DB2-BD59-A6C34878D82A}">
                    <a16:rowId xmlns:a16="http://schemas.microsoft.com/office/drawing/2014/main" val="1621714450"/>
                  </a:ext>
                </a:extLst>
              </a:tr>
            </a:tbl>
          </a:graphicData>
        </a:graphic>
      </p:graphicFrame>
    </p:spTree>
    <p:extLst>
      <p:ext uri="{BB962C8B-B14F-4D97-AF65-F5344CB8AC3E}">
        <p14:creationId xmlns:p14="http://schemas.microsoft.com/office/powerpoint/2010/main" val="335186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a:extLst>
              <a:ext uri="{FF2B5EF4-FFF2-40B4-BE49-F238E27FC236}">
                <a16:creationId xmlns:a16="http://schemas.microsoft.com/office/drawing/2014/main" id="{BD83EFC4-8276-41E1-8FF3-2FC591F72CD4}"/>
              </a:ext>
            </a:extLst>
          </p:cNvPr>
          <p:cNvSpPr/>
          <p:nvPr/>
        </p:nvSpPr>
        <p:spPr>
          <a:xfrm>
            <a:off x="7620" y="210311"/>
            <a:ext cx="5078095" cy="688975"/>
          </a:xfrm>
          <a:custGeom>
            <a:avLst/>
            <a:gdLst/>
            <a:ahLst/>
            <a:cxnLst/>
            <a:rect l="l" t="t" r="r" b="b"/>
            <a:pathLst>
              <a:path w="5078095" h="688975">
                <a:moveTo>
                  <a:pt x="5077968" y="0"/>
                </a:moveTo>
                <a:lnTo>
                  <a:pt x="0" y="0"/>
                </a:lnTo>
                <a:lnTo>
                  <a:pt x="0" y="688847"/>
                </a:lnTo>
                <a:lnTo>
                  <a:pt x="5077968" y="688847"/>
                </a:lnTo>
                <a:lnTo>
                  <a:pt x="5077968" y="0"/>
                </a:lnTo>
                <a:close/>
              </a:path>
            </a:pathLst>
          </a:custGeom>
          <a:solidFill>
            <a:srgbClr val="7E409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3">
            <a:extLst>
              <a:ext uri="{FF2B5EF4-FFF2-40B4-BE49-F238E27FC236}">
                <a16:creationId xmlns:a16="http://schemas.microsoft.com/office/drawing/2014/main" id="{C3C97ADA-8055-45AF-A2A8-1617BF97F79E}"/>
              </a:ext>
            </a:extLst>
          </p:cNvPr>
          <p:cNvSpPr txBox="1"/>
          <p:nvPr/>
        </p:nvSpPr>
        <p:spPr>
          <a:xfrm>
            <a:off x="7620" y="210311"/>
            <a:ext cx="4998720" cy="550792"/>
          </a:xfrm>
          <a:prstGeom prst="rect">
            <a:avLst/>
          </a:prstGeom>
        </p:spPr>
        <p:txBody>
          <a:bodyPr vert="horz" wrap="square" lIns="0" tIns="118745" rIns="0" bIns="0" rtlCol="0">
            <a:spAutoFit/>
          </a:bodyPr>
          <a:lstStyle/>
          <a:p>
            <a:pPr marL="267970" marR="0" lvl="0" indent="0" algn="l" defTabSz="914400" rtl="0" eaLnBrk="1" fontAlgn="auto" latinLnBrk="0" hangingPunct="1">
              <a:lnSpc>
                <a:spcPct val="100000"/>
              </a:lnSpc>
              <a:spcBef>
                <a:spcPts val="935"/>
              </a:spcBef>
              <a:spcAft>
                <a:spcPts val="0"/>
              </a:spcAft>
              <a:buClrTx/>
              <a:buSzTx/>
              <a:buFontTx/>
              <a:buNone/>
              <a:tabLst/>
              <a:defRPr/>
            </a:pPr>
            <a:r>
              <a:rPr lang="en-GB" sz="2800" b="1" spc="-5">
                <a:solidFill>
                  <a:srgbClr val="FFFFFF"/>
                </a:solidFill>
                <a:latin typeface="Arial"/>
                <a:cs typeface="Arial"/>
              </a:rPr>
              <a:t>Harmonisation Proposal</a:t>
            </a:r>
            <a:endParaRPr kumimoji="0" sz="2800" b="0" i="0" u="none" strike="noStrike" kern="1200" cap="none" spc="0" normalizeH="0" baseline="0" noProof="0">
              <a:ln>
                <a:noFill/>
              </a:ln>
              <a:solidFill>
                <a:prstClr val="black"/>
              </a:solidFill>
              <a:effectLst/>
              <a:uLnTx/>
              <a:uFillTx/>
              <a:latin typeface="Arial"/>
              <a:ea typeface="+mn-ea"/>
              <a:cs typeface="Arial"/>
            </a:endParaRPr>
          </a:p>
        </p:txBody>
      </p:sp>
      <p:sp>
        <p:nvSpPr>
          <p:cNvPr id="18" name="object 21">
            <a:extLst>
              <a:ext uri="{FF2B5EF4-FFF2-40B4-BE49-F238E27FC236}">
                <a16:creationId xmlns:a16="http://schemas.microsoft.com/office/drawing/2014/main" id="{F155E04A-D2AE-4C79-AF43-FD23A1DD1A26}"/>
              </a:ext>
            </a:extLst>
          </p:cNvPr>
          <p:cNvSpPr txBox="1"/>
          <p:nvPr/>
        </p:nvSpPr>
        <p:spPr>
          <a:xfrm>
            <a:off x="5085588" y="279415"/>
            <a:ext cx="2461896" cy="557203"/>
          </a:xfrm>
          <a:prstGeom prst="rect">
            <a:avLst/>
          </a:prstGeom>
          <a:solidFill>
            <a:srgbClr val="81C7E9"/>
          </a:solidFill>
        </p:spPr>
        <p:txBody>
          <a:bodyPr vert="horz" wrap="square" lIns="0" tIns="61594" rIns="0" bIns="0" rtlCol="0">
            <a:spAutoFit/>
          </a:bodyPr>
          <a:lstStyle/>
          <a:p>
            <a:pPr marL="356235" marR="0" lvl="0" indent="0" defTabSz="914400" rtl="0" eaLnBrk="1" fontAlgn="auto" latinLnBrk="0" hangingPunct="1">
              <a:lnSpc>
                <a:spcPct val="100000"/>
              </a:lnSpc>
              <a:spcBef>
                <a:spcPts val="484"/>
              </a:spcBef>
              <a:spcAft>
                <a:spcPts val="0"/>
              </a:spcAft>
              <a:buClrTx/>
              <a:buSzTx/>
              <a:buFontTx/>
              <a:buNone/>
              <a:tabLst/>
              <a:defRPr/>
            </a:pPr>
            <a:r>
              <a:rPr kumimoji="0" lang="en-GB" sz="1400" b="1" i="0" u="none" strike="noStrike" kern="1200" cap="none" spc="-5" normalizeH="0" baseline="0" noProof="0">
                <a:ln>
                  <a:noFill/>
                </a:ln>
                <a:solidFill>
                  <a:srgbClr val="FFFFFF"/>
                </a:solidFill>
                <a:effectLst/>
                <a:uLnTx/>
                <a:uFillTx/>
                <a:latin typeface="Arial"/>
                <a:ea typeface="+mn-ea"/>
                <a:cs typeface="Arial"/>
              </a:rPr>
              <a:t>Factsheet</a:t>
            </a:r>
          </a:p>
          <a:p>
            <a:pPr marL="356235" marR="0" lvl="0" indent="0" algn="l" defTabSz="914400" rtl="0" eaLnBrk="1" fontAlgn="auto" latinLnBrk="0" hangingPunct="1">
              <a:lnSpc>
                <a:spcPct val="100000"/>
              </a:lnSpc>
              <a:spcBef>
                <a:spcPts val="484"/>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Arial"/>
              <a:ea typeface="+mn-ea"/>
              <a:cs typeface="Arial"/>
            </a:endParaRPr>
          </a:p>
        </p:txBody>
      </p:sp>
      <p:sp>
        <p:nvSpPr>
          <p:cNvPr id="19" name="object 34">
            <a:extLst>
              <a:ext uri="{FF2B5EF4-FFF2-40B4-BE49-F238E27FC236}">
                <a16:creationId xmlns:a16="http://schemas.microsoft.com/office/drawing/2014/main" id="{00E3DE7F-A91F-4E34-BBA9-12DD2ED77EDF}"/>
              </a:ext>
            </a:extLst>
          </p:cNvPr>
          <p:cNvSpPr txBox="1"/>
          <p:nvPr/>
        </p:nvSpPr>
        <p:spPr>
          <a:xfrm>
            <a:off x="7658016" y="348741"/>
            <a:ext cx="3786461" cy="579646"/>
          </a:xfrm>
          <a:prstGeom prst="rect">
            <a:avLst/>
          </a:prstGeom>
        </p:spPr>
        <p:txBody>
          <a:bodyPr vert="horz" wrap="square" lIns="0" tIns="12700" rIns="0" bIns="0" rtlCol="0">
            <a:spAutoFit/>
          </a:bodyPr>
          <a:lstStyle/>
          <a:p>
            <a:pPr marL="44450" marR="5080" lvl="0" indent="-32384" algn="l" defTabSz="914400" rtl="0" eaLnBrk="1" fontAlgn="auto" latinLnBrk="0" hangingPunct="1">
              <a:lnSpc>
                <a:spcPct val="100000"/>
              </a:lnSpc>
              <a:spcBef>
                <a:spcPts val="100"/>
              </a:spcBef>
              <a:spcAft>
                <a:spcPts val="0"/>
              </a:spcAft>
              <a:buClrTx/>
              <a:buSzTx/>
              <a:buFontTx/>
              <a:buNone/>
              <a:tabLst/>
              <a:defRPr/>
            </a:pPr>
            <a:r>
              <a:rPr kumimoji="0" sz="1200" b="1" i="1" u="none" strike="noStrike" kern="1200" cap="none" spc="0" normalizeH="0" baseline="0" noProof="0">
                <a:ln>
                  <a:noFill/>
                </a:ln>
                <a:solidFill>
                  <a:srgbClr val="176385"/>
                </a:solidFill>
                <a:effectLst/>
                <a:uLnTx/>
                <a:uFillTx/>
                <a:latin typeface="Arial"/>
                <a:ea typeface="+mn-ea"/>
                <a:cs typeface="Arial"/>
              </a:rPr>
              <a:t>The information on </a:t>
            </a:r>
            <a:r>
              <a:rPr kumimoji="0" sz="1200" b="1" i="1" u="none" strike="noStrike" kern="1200" cap="none" spc="-5" normalizeH="0" baseline="0" noProof="0">
                <a:ln>
                  <a:noFill/>
                </a:ln>
                <a:solidFill>
                  <a:srgbClr val="176385"/>
                </a:solidFill>
                <a:effectLst/>
                <a:uLnTx/>
                <a:uFillTx/>
                <a:latin typeface="Arial"/>
                <a:ea typeface="+mn-ea"/>
                <a:cs typeface="Arial"/>
              </a:rPr>
              <a:t>this </a:t>
            </a:r>
            <a:r>
              <a:rPr kumimoji="0" sz="1200" b="1" i="1" u="none" strike="noStrike" kern="1200" cap="none" spc="0" normalizeH="0" baseline="0" noProof="0">
                <a:ln>
                  <a:noFill/>
                </a:ln>
                <a:solidFill>
                  <a:srgbClr val="176385"/>
                </a:solidFill>
                <a:effectLst/>
                <a:uLnTx/>
                <a:uFillTx/>
                <a:latin typeface="Arial"/>
                <a:ea typeface="+mn-ea"/>
                <a:cs typeface="Arial"/>
              </a:rPr>
              <a:t>page is only relevant to </a:t>
            </a:r>
            <a:r>
              <a:rPr kumimoji="0" sz="1200" b="1" i="1" u="none" strike="noStrike" kern="1200" cap="none" spc="-5" normalizeH="0" baseline="0" noProof="0">
                <a:ln>
                  <a:noFill/>
                </a:ln>
                <a:solidFill>
                  <a:srgbClr val="176385"/>
                </a:solidFill>
                <a:effectLst/>
                <a:uLnTx/>
                <a:uFillTx/>
                <a:latin typeface="Arial"/>
                <a:ea typeface="+mn-ea"/>
                <a:cs typeface="Arial"/>
              </a:rPr>
              <a:t>those </a:t>
            </a:r>
            <a:r>
              <a:rPr kumimoji="0" sz="1200" b="1" i="1" u="none" strike="noStrike" kern="1200" cap="none" spc="0" normalizeH="0" baseline="0" noProof="0">
                <a:ln>
                  <a:noFill/>
                </a:ln>
                <a:solidFill>
                  <a:srgbClr val="176385"/>
                </a:solidFill>
                <a:effectLst/>
                <a:uLnTx/>
                <a:uFillTx/>
                <a:latin typeface="Arial"/>
                <a:ea typeface="+mn-ea"/>
                <a:cs typeface="Arial"/>
              </a:rPr>
              <a:t>covered by the </a:t>
            </a:r>
            <a:r>
              <a:rPr kumimoji="0" lang="en-GB" sz="1200" b="1" i="1" u="none" strike="noStrike" kern="1200" cap="none" spc="0" normalizeH="0" baseline="0" noProof="0">
                <a:ln>
                  <a:noFill/>
                </a:ln>
                <a:solidFill>
                  <a:srgbClr val="176385"/>
                </a:solidFill>
                <a:effectLst/>
                <a:uLnTx/>
                <a:uFillTx/>
                <a:latin typeface="Arial"/>
                <a:ea typeface="+mn-ea"/>
                <a:cs typeface="Arial"/>
              </a:rPr>
              <a:t>Harmonisation Proposal</a:t>
            </a:r>
          </a:p>
          <a:p>
            <a:pPr marL="44450" marR="5080" lvl="0" indent="-32384" algn="l" defTabSz="914400" rtl="0" eaLnBrk="1" fontAlgn="auto" latinLnBrk="0" hangingPunct="1">
              <a:lnSpc>
                <a:spcPct val="100000"/>
              </a:lnSpc>
              <a:spcBef>
                <a:spcPts val="100"/>
              </a:spcBef>
              <a:spcAft>
                <a:spcPts val="0"/>
              </a:spcAft>
              <a:buClrTx/>
              <a:buSzTx/>
              <a:buFontTx/>
              <a:buNone/>
              <a:tabLst/>
              <a:defRPr/>
            </a:pPr>
            <a:endParaRPr lang="en-GB" sz="1200" b="1" i="1">
              <a:solidFill>
                <a:srgbClr val="176385"/>
              </a:solidFill>
              <a:latin typeface="Arial"/>
              <a:cs typeface="Arial"/>
            </a:endParaRPr>
          </a:p>
        </p:txBody>
      </p:sp>
      <p:sp>
        <p:nvSpPr>
          <p:cNvPr id="20" name="object 34">
            <a:extLst>
              <a:ext uri="{FF2B5EF4-FFF2-40B4-BE49-F238E27FC236}">
                <a16:creationId xmlns:a16="http://schemas.microsoft.com/office/drawing/2014/main" id="{16BC30BA-06C1-4A45-A8F7-C6A6CFF35511}"/>
              </a:ext>
            </a:extLst>
          </p:cNvPr>
          <p:cNvSpPr txBox="1"/>
          <p:nvPr/>
        </p:nvSpPr>
        <p:spPr>
          <a:xfrm>
            <a:off x="6296059" y="733559"/>
            <a:ext cx="5359087" cy="764312"/>
          </a:xfrm>
          <a:prstGeom prst="rect">
            <a:avLst/>
          </a:prstGeom>
        </p:spPr>
        <p:txBody>
          <a:bodyPr vert="horz" wrap="square" lIns="0" tIns="12700" rIns="0" bIns="0" rtlCol="0">
            <a:spAutoFit/>
          </a:bodyPr>
          <a:lstStyle/>
          <a:p>
            <a:pPr marL="44450" marR="5080" lvl="0" indent="-32384" algn="l" defTabSz="914400" rtl="0" eaLnBrk="1" fontAlgn="auto" latinLnBrk="0" hangingPunct="1">
              <a:lnSpc>
                <a:spcPct val="100000"/>
              </a:lnSpc>
              <a:spcBef>
                <a:spcPts val="100"/>
              </a:spcBef>
              <a:spcAft>
                <a:spcPts val="0"/>
              </a:spcAft>
              <a:buClrTx/>
              <a:buSzTx/>
              <a:buFontTx/>
              <a:buNone/>
              <a:tabLst/>
              <a:defRPr/>
            </a:pPr>
            <a:endParaRPr lang="en-GB" sz="1200" b="1" i="1">
              <a:solidFill>
                <a:srgbClr val="FF0000"/>
              </a:solidFill>
              <a:latin typeface="Arial"/>
              <a:cs typeface="Arial"/>
            </a:endParaRPr>
          </a:p>
          <a:p>
            <a:pPr marL="44450" marR="5080" lvl="0" indent="-32384" algn="l" defTabSz="914400" rtl="0" eaLnBrk="1" fontAlgn="auto" latinLnBrk="0" hangingPunct="1">
              <a:lnSpc>
                <a:spcPct val="100000"/>
              </a:lnSpc>
              <a:spcBef>
                <a:spcPts val="100"/>
              </a:spcBef>
              <a:spcAft>
                <a:spcPts val="0"/>
              </a:spcAft>
              <a:buClrTx/>
              <a:buSzTx/>
              <a:buFontTx/>
              <a:buNone/>
              <a:tabLst/>
              <a:defRPr/>
            </a:pPr>
            <a:r>
              <a:rPr lang="en-GB" sz="1200" b="1" i="1">
                <a:solidFill>
                  <a:srgbClr val="FF0000"/>
                </a:solidFill>
                <a:latin typeface="Arial"/>
                <a:cs typeface="Arial"/>
              </a:rPr>
              <a:t>All references to ‘the point/date of transfer’  refer to the dates staff transferred into the unified Probation Service. This will be either the 26</a:t>
            </a:r>
            <a:r>
              <a:rPr lang="en-GB" sz="1200" b="1" i="1" baseline="30000">
                <a:solidFill>
                  <a:srgbClr val="FF0000"/>
                </a:solidFill>
                <a:latin typeface="Arial"/>
                <a:cs typeface="Arial"/>
              </a:rPr>
              <a:t>th</a:t>
            </a:r>
            <a:r>
              <a:rPr lang="en-GB" sz="1200" b="1" i="1">
                <a:solidFill>
                  <a:srgbClr val="FF0000"/>
                </a:solidFill>
                <a:latin typeface="Arial"/>
                <a:cs typeface="Arial"/>
              </a:rPr>
              <a:t> June 2021 or 1</a:t>
            </a:r>
            <a:r>
              <a:rPr lang="en-GB" sz="1200" b="1" i="1" baseline="30000">
                <a:solidFill>
                  <a:srgbClr val="FF0000"/>
                </a:solidFill>
                <a:latin typeface="Arial"/>
                <a:cs typeface="Arial"/>
              </a:rPr>
              <a:t>st</a:t>
            </a:r>
            <a:r>
              <a:rPr lang="en-GB" sz="1200" b="1" i="1">
                <a:solidFill>
                  <a:srgbClr val="FF0000"/>
                </a:solidFill>
                <a:latin typeface="Arial"/>
                <a:cs typeface="Arial"/>
              </a:rPr>
              <a:t> February 2022 for User Voice staff. </a:t>
            </a:r>
            <a:endParaRPr kumimoji="0" sz="1200" b="0" i="0" u="none" strike="noStrike" kern="1200" cap="none" spc="0" normalizeH="0" baseline="0" noProof="0">
              <a:ln>
                <a:noFill/>
              </a:ln>
              <a:solidFill>
                <a:srgbClr val="FF0000"/>
              </a:solidFill>
              <a:effectLst/>
              <a:uLnTx/>
              <a:uFillTx/>
              <a:latin typeface="Arial"/>
              <a:ea typeface="+mn-ea"/>
              <a:cs typeface="Arial"/>
            </a:endParaRPr>
          </a:p>
        </p:txBody>
      </p:sp>
      <p:graphicFrame>
        <p:nvGraphicFramePr>
          <p:cNvPr id="21" name="Table 6">
            <a:extLst>
              <a:ext uri="{FF2B5EF4-FFF2-40B4-BE49-F238E27FC236}">
                <a16:creationId xmlns:a16="http://schemas.microsoft.com/office/drawing/2014/main" id="{30415F39-10A4-4858-9AE2-5849459B435C}"/>
              </a:ext>
            </a:extLst>
          </p:cNvPr>
          <p:cNvGraphicFramePr>
            <a:graphicFrameLocks noGrp="1"/>
          </p:cNvGraphicFramePr>
          <p:nvPr>
            <p:extLst>
              <p:ext uri="{D42A27DB-BD31-4B8C-83A1-F6EECF244321}">
                <p14:modId xmlns:p14="http://schemas.microsoft.com/office/powerpoint/2010/main" val="3857023164"/>
              </p:ext>
            </p:extLst>
          </p:nvPr>
        </p:nvGraphicFramePr>
        <p:xfrm>
          <a:off x="171941" y="1568050"/>
          <a:ext cx="11853482" cy="4534512"/>
        </p:xfrm>
        <a:graphic>
          <a:graphicData uri="http://schemas.openxmlformats.org/drawingml/2006/table">
            <a:tbl>
              <a:tblPr firstRow="1" bandRow="1">
                <a:tableStyleId>{5C22544A-7EE6-4342-B048-85BDC9FD1C3A}</a:tableStyleId>
              </a:tblPr>
              <a:tblGrid>
                <a:gridCol w="2284118">
                  <a:extLst>
                    <a:ext uri="{9D8B030D-6E8A-4147-A177-3AD203B41FA5}">
                      <a16:colId xmlns:a16="http://schemas.microsoft.com/office/drawing/2014/main" val="2430253391"/>
                    </a:ext>
                  </a:extLst>
                </a:gridCol>
                <a:gridCol w="2284118">
                  <a:extLst>
                    <a:ext uri="{9D8B030D-6E8A-4147-A177-3AD203B41FA5}">
                      <a16:colId xmlns:a16="http://schemas.microsoft.com/office/drawing/2014/main" val="907064302"/>
                    </a:ext>
                  </a:extLst>
                </a:gridCol>
                <a:gridCol w="2284118">
                  <a:extLst>
                    <a:ext uri="{9D8B030D-6E8A-4147-A177-3AD203B41FA5}">
                      <a16:colId xmlns:a16="http://schemas.microsoft.com/office/drawing/2014/main" val="1092397472"/>
                    </a:ext>
                  </a:extLst>
                </a:gridCol>
                <a:gridCol w="2284118">
                  <a:extLst>
                    <a:ext uri="{9D8B030D-6E8A-4147-A177-3AD203B41FA5}">
                      <a16:colId xmlns:a16="http://schemas.microsoft.com/office/drawing/2014/main" val="1248005418"/>
                    </a:ext>
                  </a:extLst>
                </a:gridCol>
                <a:gridCol w="2717010">
                  <a:extLst>
                    <a:ext uri="{9D8B030D-6E8A-4147-A177-3AD203B41FA5}">
                      <a16:colId xmlns:a16="http://schemas.microsoft.com/office/drawing/2014/main" val="2136332185"/>
                    </a:ext>
                  </a:extLst>
                </a:gridCol>
              </a:tblGrid>
              <a:tr h="704192">
                <a:tc>
                  <a:txBody>
                    <a:bodyPr/>
                    <a:lstStyle/>
                    <a:p>
                      <a:pPr algn="ctr"/>
                      <a:r>
                        <a:rPr lang="en-US" dirty="0"/>
                        <a:t>Travel &amp; Subsistence</a:t>
                      </a:r>
                    </a:p>
                  </a:txBody>
                  <a:tcPr anchor="ctr">
                    <a:solidFill>
                      <a:srgbClr val="81C7E9"/>
                    </a:solidFill>
                  </a:tcPr>
                </a:tc>
                <a:tc>
                  <a:txBody>
                    <a:bodyPr/>
                    <a:lstStyle/>
                    <a:p>
                      <a:pPr algn="ctr"/>
                      <a:r>
                        <a:rPr lang="en-US" dirty="0"/>
                        <a:t>Policy Alignment</a:t>
                      </a:r>
                    </a:p>
                  </a:txBody>
                  <a:tcPr anchor="ctr">
                    <a:solidFill>
                      <a:srgbClr val="81C7E9"/>
                    </a:solidFill>
                  </a:tcPr>
                </a:tc>
                <a:tc>
                  <a:txBody>
                    <a:bodyPr/>
                    <a:lstStyle/>
                    <a:p>
                      <a:pPr algn="ctr"/>
                      <a:r>
                        <a:rPr lang="en-US" dirty="0"/>
                        <a:t>Annual Leave</a:t>
                      </a:r>
                    </a:p>
                  </a:txBody>
                  <a:tcPr anchor="ctr">
                    <a:solidFill>
                      <a:srgbClr val="81C7E9"/>
                    </a:solidFill>
                  </a:tcPr>
                </a:tc>
                <a:tc>
                  <a:txBody>
                    <a:bodyPr/>
                    <a:lstStyle/>
                    <a:p>
                      <a:pPr algn="ctr"/>
                      <a:r>
                        <a:rPr lang="en-US" dirty="0"/>
                        <a:t>Family Leave</a:t>
                      </a:r>
                    </a:p>
                  </a:txBody>
                  <a:tcPr anchor="ctr">
                    <a:solidFill>
                      <a:srgbClr val="81C7E9"/>
                    </a:solidFill>
                  </a:tcPr>
                </a:tc>
                <a:tc>
                  <a:txBody>
                    <a:bodyPr/>
                    <a:lstStyle/>
                    <a:p>
                      <a:pPr marL="12700" marR="0" lvl="0" indent="0" algn="ctr" defTabSz="914400" rtl="0" eaLnBrk="1" fontAlgn="auto" latinLnBrk="0" hangingPunct="1">
                        <a:lnSpc>
                          <a:spcPct val="100000"/>
                        </a:lnSpc>
                        <a:spcBef>
                          <a:spcPts val="105"/>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Liberation Sans Narrow"/>
                          <a:ea typeface="+mn-ea"/>
                          <a:cs typeface="Liberation Sans Narrow"/>
                        </a:rPr>
                        <a:t>Enhanced Voluntary Redundancy (EVR)</a:t>
                      </a:r>
                      <a:endParaRPr lang="en-US" dirty="0"/>
                    </a:p>
                  </a:txBody>
                  <a:tcPr anchor="ctr">
                    <a:solidFill>
                      <a:srgbClr val="81C7E9"/>
                    </a:solidFill>
                  </a:tcPr>
                </a:tc>
                <a:extLst>
                  <a:ext uri="{0D108BD9-81ED-4DB2-BD59-A6C34878D82A}">
                    <a16:rowId xmlns:a16="http://schemas.microsoft.com/office/drawing/2014/main" val="791583807"/>
                  </a:ext>
                </a:extLst>
              </a:tr>
              <a:tr h="3505200">
                <a:tc>
                  <a:txBody>
                    <a:bodyPr/>
                    <a:lstStyle/>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From the date of</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harmonisation agreement, </a:t>
                      </a:r>
                      <a:r>
                        <a:rPr kumimoji="0" lang="en-GB" sz="1100" b="0" i="0" u="none" strike="noStrike" kern="1200" cap="none" spc="-5" normalizeH="0" baseline="0" noProof="0" dirty="0">
                          <a:ln>
                            <a:noFill/>
                          </a:ln>
                          <a:solidFill>
                            <a:srgbClr val="FFFFFF"/>
                          </a:solidFill>
                          <a:effectLst/>
                          <a:uLnTx/>
                          <a:uFillTx/>
                          <a:latin typeface="Arial"/>
                          <a:ea typeface="+mn-ea"/>
                          <a:cs typeface="Arial"/>
                        </a:rPr>
                        <a:t>you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a:t>
                      </a:r>
                      <a:r>
                        <a:rPr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be </a:t>
                      </a:r>
                      <a:r>
                        <a:rPr kumimoji="0" lang="en-GB" sz="1100" b="0" i="0" u="none" strike="noStrike" kern="1200" cap="none" spc="-5" normalizeH="0" baseline="0" noProof="0" dirty="0">
                          <a:ln>
                            <a:noFill/>
                          </a:ln>
                          <a:solidFill>
                            <a:srgbClr val="FFFFFF"/>
                          </a:solidFill>
                          <a:effectLst/>
                          <a:uLnTx/>
                          <a:uFillTx/>
                          <a:latin typeface="Arial"/>
                          <a:ea typeface="+mn-ea"/>
                          <a:cs typeface="Arial"/>
                        </a:rPr>
                        <a:t>aligned </a:t>
                      </a:r>
                      <a:r>
                        <a:rPr kumimoji="0" lang="en-GB" sz="1100" b="0" i="0" u="none" strike="noStrike" kern="1200" cap="none" spc="0" normalizeH="0" baseline="0" noProof="0" dirty="0">
                          <a:ln>
                            <a:noFill/>
                          </a:ln>
                          <a:solidFill>
                            <a:srgbClr val="FFFFFF"/>
                          </a:solidFill>
                          <a:effectLst/>
                          <a:uLnTx/>
                          <a:uFillTx/>
                          <a:latin typeface="Arial"/>
                          <a:ea typeface="+mn-ea"/>
                          <a:cs typeface="Arial"/>
                        </a:rPr>
                        <a:t>to the </a:t>
                      </a:r>
                      <a:r>
                        <a:rPr kumimoji="0" lang="en-GB" sz="1100" b="0" i="0" u="none" strike="noStrike" kern="1200" cap="none" spc="-5" normalizeH="0" baseline="0" noProof="0" dirty="0">
                          <a:ln>
                            <a:noFill/>
                          </a:ln>
                          <a:solidFill>
                            <a:srgbClr val="FFFFFF"/>
                          </a:solidFill>
                          <a:effectLst/>
                          <a:uLnTx/>
                          <a:uFillTx/>
                          <a:latin typeface="Arial"/>
                          <a:ea typeface="+mn-ea"/>
                          <a:cs typeface="Arial"/>
                        </a:rPr>
                        <a:t>PS</a:t>
                      </a:r>
                      <a:r>
                        <a:rPr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 travel </a:t>
                      </a:r>
                      <a:r>
                        <a:rPr kumimoji="0" lang="en-GB" sz="1100" b="0" i="0" u="none" strike="noStrike" kern="1200" cap="none" spc="0" normalizeH="0" baseline="0" noProof="0" dirty="0">
                          <a:ln>
                            <a:noFill/>
                          </a:ln>
                          <a:solidFill>
                            <a:srgbClr val="FFFFFF"/>
                          </a:solidFill>
                          <a:effectLst/>
                          <a:uLnTx/>
                          <a:uFillTx/>
                          <a:latin typeface="Arial"/>
                          <a:ea typeface="+mn-ea"/>
                          <a:cs typeface="Arial"/>
                        </a:rPr>
                        <a:t>and</a:t>
                      </a:r>
                      <a:r>
                        <a:rPr kumimoji="0" lang="en-GB" sz="1100" b="0" i="0" u="none" strike="noStrike" kern="1200" cap="none" spc="-5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subsistence</a:t>
                      </a:r>
                      <a:r>
                        <a:rPr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 policy. This will not be backdated.</a:t>
                      </a:r>
                      <a:r>
                        <a:rPr lang="en-GB" sz="1100" b="0" i="0" u="none" strike="noStrike" kern="1200" cap="none" spc="-5" normalizeH="0" baseline="0" noProof="0" dirty="0">
                          <a:ln>
                            <a:noFill/>
                          </a:ln>
                          <a:solidFill>
                            <a:srgbClr val="FFFFFF"/>
                          </a:solidFill>
                          <a:effectLst/>
                          <a:uLnTx/>
                          <a:uFillTx/>
                          <a:latin typeface="Arial"/>
                          <a:ea typeface="+mn-ea"/>
                          <a:cs typeface="Arial"/>
                        </a:rPr>
                        <a:t> </a:t>
                      </a:r>
                      <a:endParaRPr kumimoji="0" lang="en-GB" sz="1100" b="0" i="0" u="none" strike="noStrike" kern="1200" cap="none" spc="-5" normalizeH="0" baseline="0" noProof="0">
                        <a:ln>
                          <a:noFill/>
                        </a:ln>
                        <a:solidFill>
                          <a:srgbClr val="FFFFFF"/>
                        </a:solidFill>
                        <a:effectLst/>
                        <a:uLnTx/>
                        <a:uFillTx/>
                        <a:latin typeface="Arial"/>
                        <a:ea typeface="+mn-ea"/>
                        <a:cs typeface="Arial"/>
                      </a:endParaRPr>
                    </a:p>
                    <a:p>
                      <a:pPr marL="12700" marR="508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5" normalizeH="0" baseline="0" noProof="0">
                        <a:ln>
                          <a:noFill/>
                        </a:ln>
                        <a:solidFill>
                          <a:srgbClr val="FFFFFF"/>
                        </a:solidFill>
                        <a:effectLst/>
                        <a:uLnTx/>
                        <a:uFillTx/>
                        <a:latin typeface="Arial"/>
                        <a:ea typeface="+mn-ea"/>
                        <a:cs typeface="Arial"/>
                      </a:endParaRPr>
                    </a:p>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5" normalizeH="0" baseline="0" noProof="0" dirty="0">
                          <a:ln>
                            <a:noFill/>
                          </a:ln>
                          <a:solidFill>
                            <a:srgbClr val="FFFFFF"/>
                          </a:solidFill>
                          <a:effectLst/>
                          <a:uLnTx/>
                          <a:uFillTx/>
                          <a:latin typeface="Arial"/>
                          <a:ea typeface="+mn-ea"/>
                          <a:cs typeface="Arial"/>
                        </a:rPr>
                        <a:t>You</a:t>
                      </a:r>
                      <a:r>
                        <a:rPr kumimoji="0" lang="en-GB" sz="1100" b="0" i="0" u="none" strike="noStrike" kern="1200" cap="none" spc="-12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can see more </a:t>
                      </a:r>
                      <a:r>
                        <a:rPr kumimoji="0" lang="en-GB" sz="1100" b="0" i="0" u="none" strike="noStrike" kern="1200" cap="none" spc="-5" normalizeH="0" baseline="0" noProof="0" dirty="0">
                          <a:ln>
                            <a:noFill/>
                          </a:ln>
                          <a:solidFill>
                            <a:srgbClr val="FFFFFF"/>
                          </a:solidFill>
                          <a:effectLst/>
                          <a:uLnTx/>
                          <a:uFillTx/>
                          <a:latin typeface="Arial"/>
                          <a:ea typeface="+mn-ea"/>
                          <a:cs typeface="Arial"/>
                        </a:rPr>
                        <a:t>detail about</a:t>
                      </a:r>
                      <a:r>
                        <a:rPr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the </a:t>
                      </a:r>
                      <a:r>
                        <a:rPr kumimoji="0" lang="en-GB" sz="1100" b="0" i="0" u="none" strike="noStrike" kern="1200" cap="none" spc="-5" normalizeH="0" baseline="0" noProof="0" dirty="0">
                          <a:ln>
                            <a:noFill/>
                          </a:ln>
                          <a:solidFill>
                            <a:srgbClr val="FFFFFF"/>
                          </a:solidFill>
                          <a:effectLst/>
                          <a:uLnTx/>
                          <a:uFillTx/>
                          <a:latin typeface="Arial"/>
                          <a:ea typeface="+mn-ea"/>
                          <a:cs typeface="Arial"/>
                        </a:rPr>
                        <a:t>entitlements </a:t>
                      </a:r>
                      <a:r>
                        <a:rPr kumimoji="0" lang="en-GB" sz="1100" b="0" i="0" u="none" strike="noStrike" kern="1200" cap="none" spc="-10" normalizeH="0" baseline="0" noProof="0" dirty="0">
                          <a:ln>
                            <a:noFill/>
                          </a:ln>
                          <a:solidFill>
                            <a:srgbClr val="FFFFFF"/>
                          </a:solidFill>
                          <a:effectLst/>
                          <a:uLnTx/>
                          <a:uFillTx/>
                          <a:latin typeface="Arial"/>
                          <a:ea typeface="+mn-ea"/>
                          <a:cs typeface="Arial"/>
                        </a:rPr>
                        <a:t>within</a:t>
                      </a:r>
                      <a:r>
                        <a:rPr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the </a:t>
                      </a:r>
                      <a:r>
                        <a:rPr kumimoji="0" lang="en-GB" sz="1100" b="0" i="0" u="none" strike="noStrike" kern="1200" cap="none" spc="-10" normalizeH="0" baseline="0" noProof="0" dirty="0">
                          <a:ln>
                            <a:noFill/>
                          </a:ln>
                          <a:solidFill>
                            <a:srgbClr val="FFFFFF"/>
                          </a:solidFill>
                          <a:effectLst/>
                          <a:uLnTx/>
                          <a:uFillTx/>
                          <a:latin typeface="Arial"/>
                          <a:ea typeface="+mn-ea"/>
                          <a:cs typeface="Arial"/>
                        </a:rPr>
                        <a:t>PS </a:t>
                      </a:r>
                      <a:r>
                        <a:rPr kumimoji="0" lang="en-GB" sz="1100" b="0" i="0" u="none" strike="noStrike" kern="1200" cap="none" spc="0" normalizeH="0" baseline="0" noProof="0" dirty="0">
                          <a:ln>
                            <a:noFill/>
                          </a:ln>
                          <a:solidFill>
                            <a:srgbClr val="FFFFFF"/>
                          </a:solidFill>
                          <a:effectLst/>
                          <a:uLnTx/>
                          <a:uFillTx/>
                          <a:latin typeface="Arial"/>
                          <a:ea typeface="+mn-ea"/>
                          <a:cs typeface="Arial"/>
                        </a:rPr>
                        <a:t>and </a:t>
                      </a:r>
                      <a:r>
                        <a:rPr kumimoji="0" lang="en-GB" sz="1100" b="0" i="0" u="none" strike="noStrike" kern="1200" cap="none" spc="-5" normalizeH="0" baseline="0" noProof="0" dirty="0">
                          <a:ln>
                            <a:noFill/>
                          </a:ln>
                          <a:solidFill>
                            <a:srgbClr val="FFFFFF"/>
                          </a:solidFill>
                          <a:effectLst/>
                          <a:uLnTx/>
                          <a:uFillTx/>
                          <a:latin typeface="Arial"/>
                          <a:ea typeface="+mn-ea"/>
                          <a:cs typeface="Arial"/>
                        </a:rPr>
                        <a:t>you </a:t>
                      </a:r>
                      <a:r>
                        <a:rPr kumimoji="0" lang="en-GB" sz="1100" b="0" i="0" u="none" strike="noStrike" kern="1200" cap="none" spc="0" normalizeH="0" baseline="0" noProof="0" dirty="0">
                          <a:ln>
                            <a:noFill/>
                          </a:ln>
                          <a:solidFill>
                            <a:srgbClr val="FFFFFF"/>
                          </a:solidFill>
                          <a:effectLst/>
                          <a:uLnTx/>
                          <a:uFillTx/>
                          <a:latin typeface="Arial"/>
                          <a:ea typeface="+mn-ea"/>
                          <a:cs typeface="Arial"/>
                        </a:rPr>
                        <a:t>can read the full</a:t>
                      </a:r>
                      <a:r>
                        <a:rPr kumimoji="0" lang="en-GB" sz="1100" b="0" i="0" u="none" strike="noStrike" kern="1200" cap="none" spc="-13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policy </a:t>
                      </a:r>
                      <a:r>
                        <a:rPr kumimoji="0" lang="en-GB" sz="1100" b="0" i="0" u="none" strike="noStrike" kern="1200" cap="none" spc="0" normalizeH="0" baseline="0" noProof="0" dirty="0">
                          <a:ln>
                            <a:noFill/>
                          </a:ln>
                          <a:solidFill>
                            <a:srgbClr val="FFFFFF"/>
                          </a:solidFill>
                          <a:effectLst/>
                          <a:uLnTx/>
                          <a:uFillTx/>
                          <a:latin typeface="Arial"/>
                          <a:ea typeface="+mn-ea"/>
                          <a:cs typeface="Arial"/>
                        </a:rPr>
                        <a:t>on the </a:t>
                      </a:r>
                      <a:r>
                        <a:rPr kumimoji="0" lang="en-GB" sz="1100" b="0" i="0" u="none" strike="noStrike" kern="1200" cap="none" spc="-10" normalizeH="0" baseline="0" noProof="0" dirty="0">
                          <a:ln>
                            <a:noFill/>
                          </a:ln>
                          <a:solidFill>
                            <a:srgbClr val="FFFFFF"/>
                          </a:solidFill>
                          <a:effectLst/>
                          <a:uLnTx/>
                          <a:uFillTx/>
                          <a:latin typeface="Arial"/>
                          <a:ea typeface="+mn-ea"/>
                          <a:cs typeface="Arial"/>
                        </a:rPr>
                        <a:t>HMPPS</a:t>
                      </a:r>
                      <a:r>
                        <a:rPr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intranet .</a:t>
                      </a:r>
                    </a:p>
                    <a:p>
                      <a:pPr marL="12700" marR="508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0" normalizeH="0" baseline="0" noProof="0">
                        <a:ln>
                          <a:noFill/>
                        </a:ln>
                        <a:solidFill>
                          <a:srgbClr val="FFFFFF"/>
                        </a:solidFill>
                        <a:effectLst/>
                        <a:uLnTx/>
                        <a:uFillTx/>
                        <a:latin typeface="Arial"/>
                        <a:ea typeface="+mn-ea"/>
                        <a:cs typeface="Arial"/>
                      </a:endParaRPr>
                    </a:p>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Some</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people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be </a:t>
                      </a:r>
                      <a:r>
                        <a:rPr kumimoji="0" lang="en-GB" sz="1100" b="0" i="0" u="none" strike="noStrike" kern="1200" cap="none" spc="-5" normalizeH="0" baseline="0" noProof="0" dirty="0">
                          <a:ln>
                            <a:noFill/>
                          </a:ln>
                          <a:solidFill>
                            <a:srgbClr val="FFFFFF"/>
                          </a:solidFill>
                          <a:effectLst/>
                          <a:uLnTx/>
                          <a:uFillTx/>
                          <a:latin typeface="Arial"/>
                          <a:ea typeface="+mn-ea"/>
                          <a:cs typeface="Arial"/>
                        </a:rPr>
                        <a:t>eligible</a:t>
                      </a:r>
                      <a:r>
                        <a:rPr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for </a:t>
                      </a:r>
                      <a:r>
                        <a:rPr kumimoji="0" lang="en-GB" sz="1100" b="0" i="0" u="none" strike="noStrike" kern="1200" cap="none" spc="0" normalizeH="0" baseline="0" noProof="0" dirty="0">
                          <a:ln>
                            <a:noFill/>
                          </a:ln>
                          <a:solidFill>
                            <a:srgbClr val="FFFFFF"/>
                          </a:solidFill>
                          <a:effectLst/>
                          <a:uLnTx/>
                          <a:uFillTx/>
                          <a:latin typeface="Arial"/>
                          <a:ea typeface="+mn-ea"/>
                          <a:cs typeface="Arial"/>
                        </a:rPr>
                        <a:t>a buy out of</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mileage</a:t>
                      </a:r>
                      <a:r>
                        <a:rPr kumimoji="0" lang="en-GB" sz="1100" b="0" i="0" u="none" strike="noStrike" kern="1200" cap="none" spc="-2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allowances following agreement.</a:t>
                      </a:r>
                      <a:endParaRPr kumimoji="0" lang="en-GB" sz="1100" b="0" i="0" u="none" strike="noStrike" kern="1200" cap="none" spc="0" normalizeH="0" baseline="0" noProof="0" dirty="0">
                        <a:ln>
                          <a:noFill/>
                        </a:ln>
                        <a:solidFill>
                          <a:prstClr val="black"/>
                        </a:solidFill>
                        <a:effectLst/>
                        <a:uLnTx/>
                        <a:uFillTx/>
                        <a:latin typeface="Arial"/>
                        <a:ea typeface="+mn-ea"/>
                        <a:cs typeface="Arial"/>
                      </a:endParaRPr>
                    </a:p>
                    <a:p>
                      <a:endParaRPr lang="en-US"/>
                    </a:p>
                  </a:txBody>
                  <a:tcPr>
                    <a:solidFill>
                      <a:srgbClr val="1C779F"/>
                    </a:solidFill>
                  </a:tcPr>
                </a:tc>
                <a:tc>
                  <a:txBody>
                    <a:bodyPr/>
                    <a:lstStyle/>
                    <a:p>
                      <a:pPr marL="12700" marR="5080" lvl="0" indent="0" algn="l" defTabSz="914400" rtl="0" eaLnBrk="1" fontAlgn="auto" latinLnBrk="0" hangingPunct="1">
                        <a:lnSpc>
                          <a:spcPct val="100000"/>
                        </a:lnSpc>
                        <a:spcBef>
                          <a:spcPts val="105"/>
                        </a:spcBef>
                        <a:spcAft>
                          <a:spcPts val="0"/>
                        </a:spcAft>
                        <a:buClrTx/>
                        <a:buSzTx/>
                        <a:buFontTx/>
                        <a:buNone/>
                        <a:tabLst/>
                        <a:defRPr/>
                      </a:pPr>
                      <a:r>
                        <a:rPr kumimoji="0" lang="en-GB" sz="1100" b="0" i="0" u="none" strike="noStrike" kern="1200" cap="none" spc="0" normalizeH="0" baseline="0" noProof="0" dirty="0">
                          <a:ln>
                            <a:noFill/>
                          </a:ln>
                          <a:solidFill>
                            <a:srgbClr val="FFFFFF"/>
                          </a:solidFill>
                          <a:effectLst/>
                          <a:uLnTx/>
                          <a:uFillTx/>
                          <a:latin typeface="Arial"/>
                          <a:ea typeface="+mn-ea"/>
                          <a:cs typeface="Arial"/>
                        </a:rPr>
                        <a:t>Following harmonisation agreement, you will become subject to all PS policies and subsequent revisions.</a:t>
                      </a:r>
                    </a:p>
                    <a:p>
                      <a:pPr marL="12700" marR="508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These include special leave, career breaks, reward and recognition, long service awards, notice periods and mobility.</a:t>
                      </a:r>
                      <a:r>
                        <a:rPr lang="en-GB" sz="1100" b="0" i="0" u="none" strike="noStrike" kern="1200" cap="none" spc="0" normalizeH="0" baseline="0" noProof="0" dirty="0">
                          <a:ln>
                            <a:noFill/>
                          </a:ln>
                          <a:solidFill>
                            <a:srgbClr val="FFFFFF"/>
                          </a:solidFill>
                          <a:effectLst/>
                          <a:uLnTx/>
                          <a:uFillTx/>
                          <a:latin typeface="Arial"/>
                          <a:ea typeface="+mn-ea"/>
                          <a:cs typeface="Arial"/>
                        </a:rPr>
                        <a:t> </a:t>
                      </a: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endParaRPr lang="en-US" dirty="0"/>
                    </a:p>
                  </a:txBody>
                  <a:tcPr>
                    <a:solidFill>
                      <a:srgbClr val="1C779F"/>
                    </a:solidFill>
                  </a:tcPr>
                </a:tc>
                <a:tc>
                  <a:txBody>
                    <a:bodyPr/>
                    <a:lstStyle/>
                    <a:p>
                      <a:pPr rtl="0"/>
                      <a:r>
                        <a:rPr kumimoji="0" lang="en-GB" sz="1100" b="0" i="0" u="none" strike="noStrike" kern="1200" cap="none" spc="0" normalizeH="0" baseline="0" dirty="0">
                          <a:ln>
                            <a:noFill/>
                          </a:ln>
                          <a:solidFill>
                            <a:srgbClr val="FFFFFF"/>
                          </a:solidFill>
                          <a:effectLst/>
                          <a:uLnTx/>
                          <a:uFillTx/>
                          <a:latin typeface="Arial"/>
                          <a:ea typeface="+mn-ea"/>
                          <a:cs typeface="Arial"/>
                        </a:rPr>
                        <a:t>Where legacy entitlements exceed PS entitlements, the legacy entitlement continues to 28 February 2023.  From 1 March 2023, legacy entitlements will cease to apply, and the PS Annual Leave entitlements will apply without exception. </a:t>
                      </a:r>
                    </a:p>
                    <a:p>
                      <a:pPr rtl="0"/>
                      <a:endParaRPr kumimoji="0" lang="en-GB" sz="1100" b="0" i="0" u="none" strike="noStrike" kern="1200" cap="none" spc="0" normalizeH="0" baseline="0" dirty="0">
                        <a:ln>
                          <a:noFill/>
                        </a:ln>
                        <a:solidFill>
                          <a:srgbClr val="FFFFFF"/>
                        </a:solidFill>
                        <a:effectLst/>
                        <a:uLnTx/>
                        <a:uFillTx/>
                        <a:latin typeface="Arial"/>
                        <a:ea typeface="+mn-ea"/>
                        <a:cs typeface="Arial"/>
                      </a:endParaRPr>
                    </a:p>
                    <a:p>
                      <a:pPr rtl="0"/>
                      <a:r>
                        <a:rPr kumimoji="0" lang="en-GB" sz="1100" b="0" i="0" u="none" strike="noStrike" kern="1200" cap="none" spc="0" normalizeH="0" baseline="0" dirty="0">
                          <a:ln>
                            <a:noFill/>
                          </a:ln>
                          <a:solidFill>
                            <a:srgbClr val="FFFFFF"/>
                          </a:solidFill>
                          <a:effectLst/>
                          <a:uLnTx/>
                          <a:uFillTx/>
                          <a:latin typeface="Arial"/>
                          <a:ea typeface="+mn-ea"/>
                          <a:cs typeface="Arial"/>
                        </a:rPr>
                        <a:t>For staff with a legacy leave entitlement which is less than the PS entitlements, the PS entitlements will apply retrospectively from 26 June 2021 (excluding the Queen’s birthday privilege day which will only apply from 2022 onwards).</a:t>
                      </a:r>
                    </a:p>
                    <a:p>
                      <a:endParaRPr lang="en-US" dirty="0"/>
                    </a:p>
                  </a:txBody>
                  <a:tcPr>
                    <a:solidFill>
                      <a:srgbClr val="1C779F"/>
                    </a:solidFill>
                  </a:tcPr>
                </a:tc>
                <a:tc>
                  <a:txBody>
                    <a:bodyPr/>
                    <a:lstStyle/>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Legacy terms apply where Expected Week Childbirth (EWC)/Matching date is before</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the date of transfer, (i.e., 26 June 2021 or 01 Feb 2022). PS terms apply where EWC/Matching date is after the date of transfer.</a:t>
                      </a:r>
                      <a:r>
                        <a:rPr lang="en-GB" sz="1100" b="0" i="0" u="none" strike="noStrike" kern="1200" cap="none" spc="0" normalizeH="0" baseline="0" noProof="0" dirty="0">
                          <a:ln>
                            <a:noFill/>
                          </a:ln>
                          <a:solidFill>
                            <a:srgbClr val="FFFFFF"/>
                          </a:solidFill>
                          <a:effectLst/>
                          <a:uLnTx/>
                          <a:uFillTx/>
                          <a:latin typeface="Arial"/>
                          <a:ea typeface="+mn-ea"/>
                          <a:cs typeface="Arial"/>
                        </a:rPr>
                        <a:t> </a:t>
                      </a: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508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PS pay will apply for family leave taken from the date of transfer and any difference in pay will be backdated.</a:t>
                      </a:r>
                      <a:r>
                        <a:rPr lang="en-GB" sz="1100" b="0" i="0" u="none" strike="noStrike" kern="1200" cap="none" spc="0" normalizeH="0" baseline="0" noProof="0" dirty="0">
                          <a:ln>
                            <a:noFill/>
                          </a:ln>
                          <a:solidFill>
                            <a:srgbClr val="FFFFFF"/>
                          </a:solidFill>
                          <a:effectLst/>
                          <a:uLnTx/>
                          <a:uFillTx/>
                          <a:latin typeface="Arial"/>
                          <a:ea typeface="+mn-ea"/>
                          <a:cs typeface="Arial"/>
                        </a:rPr>
                        <a:t> </a:t>
                      </a: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5080" lvl="0" indent="0" algn="l" defTabSz="914400" rtl="0" eaLnBrk="1" fontAlgn="auto" latinLnBrk="0" hangingPunct="1">
                        <a:lnSpc>
                          <a:spcPct val="100000"/>
                        </a:lnSpc>
                        <a:spcBef>
                          <a:spcPts val="105"/>
                        </a:spcBef>
                        <a:spcAft>
                          <a:spcPts val="0"/>
                        </a:spcAft>
                        <a:buClrTx/>
                        <a:buSzTx/>
                        <a:buFontTx/>
                        <a:buNone/>
                        <a:tabLst/>
                        <a:defRPr/>
                      </a:pPr>
                      <a:endParaRPr kumimoji="0" lang="en-GB" sz="1100" b="0" i="0" u="none" strike="noStrike" kern="1200" cap="none" spc="0" normalizeH="0" baseline="0" noProof="0" dirty="0">
                        <a:ln>
                          <a:noFill/>
                        </a:ln>
                        <a:solidFill>
                          <a:srgbClr val="FFFFFF"/>
                        </a:solidFill>
                        <a:effectLst/>
                        <a:uLnTx/>
                        <a:uFillTx/>
                        <a:latin typeface="Arial"/>
                        <a:ea typeface="+mn-ea"/>
                        <a:cs typeface="Arial"/>
                      </a:endParaRPr>
                    </a:p>
                    <a:p>
                      <a:pPr marL="12700" marR="5080" lvl="0" indent="0" algn="l" rtl="0" eaLnBrk="1" fontAlgn="auto" latinLnBrk="0" hangingPunct="1">
                        <a:lnSpc>
                          <a:spcPct val="100000"/>
                        </a:lnSpc>
                        <a:spcBef>
                          <a:spcPts val="105"/>
                        </a:spcBef>
                        <a:spcAft>
                          <a:spcPts val="0"/>
                        </a:spcAft>
                        <a:buClrTx/>
                        <a:buSzTx/>
                        <a:buFont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Where someone has returned from maternity leave, (where EWC / matching date is after the date of transfer), pay will only be backdated for actual leave taken.</a:t>
                      </a:r>
                      <a:r>
                        <a:rPr lang="en-GB" sz="1100" b="0" i="0" u="none" strike="noStrike" kern="1200" cap="none" spc="0" normalizeH="0" baseline="0" noProof="0" dirty="0">
                          <a:ln>
                            <a:noFill/>
                          </a:ln>
                          <a:solidFill>
                            <a:srgbClr val="FFFFFF"/>
                          </a:solidFill>
                          <a:effectLst/>
                          <a:uLnTx/>
                          <a:uFillTx/>
                          <a:latin typeface="Arial"/>
                          <a:ea typeface="+mn-ea"/>
                          <a:cs typeface="Arial"/>
                        </a:rPr>
                        <a:t> </a:t>
                      </a:r>
                      <a:endParaRPr lang="en-US" dirty="0"/>
                    </a:p>
                  </a:txBody>
                  <a:tcPr>
                    <a:solidFill>
                      <a:srgbClr val="1C779F"/>
                    </a:solidFill>
                  </a:tcPr>
                </a:tc>
                <a:tc>
                  <a:txBody>
                    <a:bodyPr/>
                    <a:lstStyle/>
                    <a:p>
                      <a:pPr marL="0" marR="0" lvl="0" indent="0" algn="l" rtl="0" eaLnBrk="1" fontAlgn="auto" latinLnBrk="0" hangingPunct="1">
                        <a:lnSpc>
                          <a:spcPct val="100000"/>
                        </a:lnSpc>
                        <a:spcBef>
                          <a:spcPts val="0"/>
                        </a:spcBef>
                        <a:spcAft>
                          <a:spcPts val="0"/>
                        </a:spcAft>
                        <a:buClrTx/>
                        <a:buSzTx/>
                        <a:buNone/>
                      </a:pPr>
                      <a:r>
                        <a:rPr kumimoji="0" lang="en-GB" sz="1100" b="0" i="0" u="none" strike="noStrike" kern="1200" cap="none" spc="0" normalizeH="0" baseline="0" noProof="0" dirty="0">
                          <a:ln>
                            <a:noFill/>
                          </a:ln>
                          <a:solidFill>
                            <a:srgbClr val="FFFFFF"/>
                          </a:solidFill>
                          <a:effectLst/>
                          <a:uLnTx/>
                          <a:uFillTx/>
                          <a:latin typeface="Arial"/>
                          <a:ea typeface="+mn-ea"/>
                          <a:cs typeface="Arial"/>
                        </a:rPr>
                        <a:t>The EVR scheme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a:t>
                      </a:r>
                      <a:r>
                        <a:rPr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1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be </a:t>
                      </a:r>
                      <a:r>
                        <a:rPr kumimoji="0" lang="en-GB" sz="1100" b="0" i="0" u="none" strike="noStrike" kern="1200" cap="none" spc="-5" normalizeH="0" baseline="0" noProof="0" dirty="0">
                          <a:ln>
                            <a:noFill/>
                          </a:ln>
                          <a:solidFill>
                            <a:srgbClr val="FFFFFF"/>
                          </a:solidFill>
                          <a:effectLst/>
                          <a:uLnTx/>
                          <a:uFillTx/>
                          <a:latin typeface="Arial"/>
                          <a:ea typeface="+mn-ea"/>
                          <a:cs typeface="Arial"/>
                        </a:rPr>
                        <a:t>launched </a:t>
                      </a:r>
                      <a:r>
                        <a:rPr kumimoji="0" lang="en-GB" sz="1100" b="0" i="0" u="none" strike="noStrike" kern="1200" cap="none" spc="0" normalizeH="0" baseline="0" noProof="0" dirty="0">
                          <a:ln>
                            <a:noFill/>
                          </a:ln>
                          <a:solidFill>
                            <a:srgbClr val="FFFFFF"/>
                          </a:solidFill>
                          <a:effectLst/>
                          <a:uLnTx/>
                          <a:uFillTx/>
                          <a:latin typeface="Arial"/>
                          <a:ea typeface="+mn-ea"/>
                          <a:cs typeface="Arial"/>
                        </a:rPr>
                        <a:t>at</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the </a:t>
                      </a:r>
                      <a:r>
                        <a:rPr kumimoji="0" lang="en-GB" sz="1100" b="0" i="0" u="none" strike="noStrike" kern="1200" cap="none" spc="-5" normalizeH="0" baseline="0" noProof="0" dirty="0">
                          <a:ln>
                            <a:noFill/>
                          </a:ln>
                          <a:solidFill>
                            <a:srgbClr val="FFFFFF"/>
                          </a:solidFill>
                          <a:effectLst/>
                          <a:uLnTx/>
                          <a:uFillTx/>
                          <a:latin typeface="Arial"/>
                          <a:ea typeface="+mn-ea"/>
                          <a:cs typeface="Arial"/>
                        </a:rPr>
                        <a:t>point </a:t>
                      </a:r>
                      <a:r>
                        <a:rPr kumimoji="0" lang="en-GB" sz="1100" b="0" i="0" u="none" strike="noStrike" kern="1200" cap="none" spc="0" normalizeH="0" baseline="0" noProof="0" dirty="0">
                          <a:ln>
                            <a:noFill/>
                          </a:ln>
                          <a:solidFill>
                            <a:srgbClr val="FFFFFF"/>
                          </a:solidFill>
                          <a:effectLst/>
                          <a:uLnTx/>
                          <a:uFillTx/>
                          <a:latin typeface="Arial"/>
                          <a:ea typeface="+mn-ea"/>
                          <a:cs typeface="Arial"/>
                        </a:rPr>
                        <a:t>of successful agreement and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run </a:t>
                      </a:r>
                      <a:r>
                        <a:rPr kumimoji="0" lang="en-GB" sz="1100" b="0" i="0" u="none" strike="noStrike" kern="1200" cap="none" spc="5" normalizeH="0" baseline="0" noProof="0" dirty="0">
                          <a:ln>
                            <a:noFill/>
                          </a:ln>
                          <a:solidFill>
                            <a:srgbClr val="FFFFFF"/>
                          </a:solidFill>
                          <a:effectLst/>
                          <a:uLnTx/>
                          <a:uFillTx/>
                          <a:latin typeface="Arial"/>
                          <a:ea typeface="+mn-ea"/>
                          <a:cs typeface="Arial"/>
                        </a:rPr>
                        <a:t>for </a:t>
                      </a:r>
                      <a:r>
                        <a:rPr kumimoji="0" lang="en-GB" sz="1100" b="0" i="0" u="none" strike="noStrike" kern="1200" cap="none" spc="-5" normalizeH="0" baseline="0" noProof="0" dirty="0">
                          <a:ln>
                            <a:noFill/>
                          </a:ln>
                          <a:solidFill>
                            <a:srgbClr val="FFFFFF"/>
                          </a:solidFill>
                          <a:effectLst/>
                          <a:uLnTx/>
                          <a:uFillTx/>
                          <a:latin typeface="Arial"/>
                          <a:ea typeface="+mn-ea"/>
                          <a:cs typeface="Arial"/>
                        </a:rPr>
                        <a:t>two years. More detail </a:t>
                      </a:r>
                      <a:r>
                        <a:rPr kumimoji="0" lang="en-GB" sz="1100" b="0" i="0" u="none" strike="noStrike" kern="1200" cap="none" spc="-10" normalizeH="0" baseline="0" noProof="0" dirty="0">
                          <a:ln>
                            <a:noFill/>
                          </a:ln>
                          <a:solidFill>
                            <a:srgbClr val="FFFFFF"/>
                          </a:solidFill>
                          <a:effectLst/>
                          <a:uLnTx/>
                          <a:uFillTx/>
                          <a:latin typeface="Arial"/>
                          <a:ea typeface="+mn-ea"/>
                          <a:cs typeface="Arial"/>
                        </a:rPr>
                        <a:t>will </a:t>
                      </a:r>
                      <a:r>
                        <a:rPr kumimoji="0" lang="en-GB" sz="1100" b="0" i="0" u="none" strike="noStrike" kern="1200" cap="none" spc="0" normalizeH="0" baseline="0" noProof="0" dirty="0">
                          <a:ln>
                            <a:noFill/>
                          </a:ln>
                          <a:solidFill>
                            <a:srgbClr val="FFFFFF"/>
                          </a:solidFill>
                          <a:effectLst/>
                          <a:uLnTx/>
                          <a:uFillTx/>
                          <a:latin typeface="Arial"/>
                          <a:ea typeface="+mn-ea"/>
                          <a:cs typeface="Arial"/>
                        </a:rPr>
                        <a:t>become </a:t>
                      </a:r>
                      <a:r>
                        <a:rPr kumimoji="0" lang="en-GB" sz="1100" b="0" i="0" u="none" strike="noStrike" kern="1200" cap="none" spc="-5" normalizeH="0" baseline="0" noProof="0" dirty="0">
                          <a:ln>
                            <a:noFill/>
                          </a:ln>
                          <a:solidFill>
                            <a:srgbClr val="FFFFFF"/>
                          </a:solidFill>
                          <a:effectLst/>
                          <a:uLnTx/>
                          <a:uFillTx/>
                          <a:latin typeface="Arial"/>
                          <a:ea typeface="+mn-ea"/>
                          <a:cs typeface="Arial"/>
                        </a:rPr>
                        <a:t>available when </a:t>
                      </a:r>
                      <a:r>
                        <a:rPr kumimoji="0" lang="en-GB" sz="1100" b="0" i="0" u="none" strike="noStrike" kern="1200" cap="none" spc="0" normalizeH="0" baseline="0" noProof="0" dirty="0">
                          <a:ln>
                            <a:noFill/>
                          </a:ln>
                          <a:solidFill>
                            <a:srgbClr val="FFFFFF"/>
                          </a:solidFill>
                          <a:effectLst/>
                          <a:uLnTx/>
                          <a:uFillTx/>
                          <a:latin typeface="Arial"/>
                          <a:ea typeface="+mn-ea"/>
                          <a:cs typeface="Arial"/>
                        </a:rPr>
                        <a:t>the scheme</a:t>
                      </a:r>
                      <a:r>
                        <a:rPr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0" normalizeH="0" baseline="0" noProof="0" dirty="0">
                          <a:ln>
                            <a:noFill/>
                          </a:ln>
                          <a:solidFill>
                            <a:srgbClr val="FFFFFF"/>
                          </a:solidFill>
                          <a:effectLst/>
                          <a:uLnTx/>
                          <a:uFillTx/>
                          <a:latin typeface="Arial"/>
                          <a:ea typeface="+mn-ea"/>
                          <a:cs typeface="Arial"/>
                        </a:rPr>
                        <a:t> </a:t>
                      </a:r>
                      <a:r>
                        <a:rPr kumimoji="0" lang="en-GB" sz="1100" b="0" i="0" u="none" strike="noStrike" kern="1200" cap="none" spc="-5" normalizeH="0" baseline="0" noProof="0" dirty="0">
                          <a:ln>
                            <a:noFill/>
                          </a:ln>
                          <a:solidFill>
                            <a:srgbClr val="FFFFFF"/>
                          </a:solidFill>
                          <a:effectLst/>
                          <a:uLnTx/>
                          <a:uFillTx/>
                          <a:latin typeface="Arial"/>
                          <a:ea typeface="+mn-ea"/>
                          <a:cs typeface="Arial"/>
                        </a:rPr>
                        <a:t>launches.</a:t>
                      </a:r>
                    </a:p>
                    <a:p>
                      <a:pPr marL="0" marR="0" lvl="0" indent="0" algn="l" rtl="0" eaLnBrk="1" fontAlgn="auto" latinLnBrk="0" hangingPunct="1">
                        <a:lnSpc>
                          <a:spcPct val="100000"/>
                        </a:lnSpc>
                        <a:spcBef>
                          <a:spcPts val="0"/>
                        </a:spcBef>
                        <a:spcAft>
                          <a:spcPts val="0"/>
                        </a:spcAft>
                        <a:buClrTx/>
                        <a:buSzTx/>
                        <a:buNone/>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r>
                        <a:rPr kumimoji="0" lang="en-GB" sz="1100" b="0" i="0" u="none" strike="noStrike" kern="1200" cap="none" spc="-5" normalizeH="0" baseline="0" dirty="0">
                          <a:ln>
                            <a:noFill/>
                          </a:ln>
                          <a:solidFill>
                            <a:srgbClr val="FFFFFF"/>
                          </a:solidFill>
                          <a:effectLst/>
                          <a:uLnTx/>
                          <a:uFillTx/>
                          <a:latin typeface="Arial"/>
                          <a:ea typeface="+mn-ea"/>
                          <a:cs typeface="Arial"/>
                        </a:rPr>
                        <a:t>Redundancy compensation will be paid, subject to a maximum of 67.5 weeks’ pay and reckonable service of 15 complete years, as follows: ​</a:t>
                      </a:r>
                    </a:p>
                    <a:p>
                      <a:r>
                        <a:rPr kumimoji="0" lang="en-GB" sz="1100" b="0" i="0" u="none" strike="noStrike" kern="1200" cap="none" spc="-5" normalizeH="0" baseline="0" dirty="0">
                          <a:ln>
                            <a:noFill/>
                          </a:ln>
                          <a:solidFill>
                            <a:srgbClr val="FFFFFF"/>
                          </a:solidFill>
                          <a:effectLst/>
                          <a:uLnTx/>
                          <a:uFillTx/>
                          <a:latin typeface="Arial"/>
                          <a:ea typeface="+mn-ea"/>
                          <a:cs typeface="Arial"/>
                        </a:rPr>
                        <a:t>Four and a half weeks’ pay for each year of completed service ​</a:t>
                      </a:r>
                    </a:p>
                    <a:p>
                      <a:r>
                        <a:rPr kumimoji="0" lang="en-GB" sz="1100" b="0" i="0" u="none" strike="noStrike" kern="1200" cap="none" spc="-5" normalizeH="0" baseline="0" dirty="0">
                          <a:ln>
                            <a:noFill/>
                          </a:ln>
                          <a:solidFill>
                            <a:srgbClr val="FFFFFF"/>
                          </a:solidFill>
                          <a:effectLst/>
                          <a:uLnTx/>
                          <a:uFillTx/>
                          <a:latin typeface="Arial"/>
                          <a:ea typeface="+mn-ea"/>
                          <a:cs typeface="Arial"/>
                        </a:rPr>
                        <a:t>Any statutory redundancy payment is included in the compensation payable. ​</a:t>
                      </a:r>
                    </a:p>
                    <a:p>
                      <a:r>
                        <a:rPr kumimoji="0" lang="en-GB" sz="1100" b="0" i="0" u="none" strike="noStrike" kern="1200" cap="none" spc="-5" normalizeH="0" baseline="0" dirty="0">
                          <a:ln>
                            <a:noFill/>
                          </a:ln>
                          <a:solidFill>
                            <a:srgbClr val="FFFFFF"/>
                          </a:solidFill>
                          <a:effectLst/>
                          <a:uLnTx/>
                          <a:uFillTx/>
                          <a:latin typeface="Arial"/>
                          <a:ea typeface="+mn-ea"/>
                          <a:cs typeface="Arial"/>
                        </a:rPr>
                        <a:t>Payments will be based on the employee’s actual weekly pay and not the statutory maximum </a:t>
                      </a:r>
                    </a:p>
                    <a:p>
                      <a:pPr marL="0" marR="0" lvl="0" indent="0" algn="l" rtl="0" eaLnBrk="1" fontAlgn="auto" latinLnBrk="0" hangingPunct="1">
                        <a:lnSpc>
                          <a:spcPct val="100000"/>
                        </a:lnSpc>
                        <a:spcBef>
                          <a:spcPts val="0"/>
                        </a:spcBef>
                        <a:spcAft>
                          <a:spcPts val="0"/>
                        </a:spcAft>
                        <a:buClrTx/>
                        <a:buSzTx/>
                        <a:buNone/>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pPr marL="0" marR="0" lvl="0" indent="0" algn="l" rtl="0" eaLnBrk="1" fontAlgn="auto" latinLnBrk="0" hangingPunct="1">
                        <a:lnSpc>
                          <a:spcPct val="100000"/>
                        </a:lnSpc>
                        <a:spcBef>
                          <a:spcPts val="0"/>
                        </a:spcBef>
                        <a:spcAft>
                          <a:spcPts val="0"/>
                        </a:spcAft>
                        <a:buClrTx/>
                        <a:buSzTx/>
                        <a:buNone/>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pPr marL="0" marR="0" lvl="0" indent="0" algn="l" rtl="0" eaLnBrk="1" fontAlgn="auto" latinLnBrk="0" hangingPunct="1">
                        <a:lnSpc>
                          <a:spcPct val="100000"/>
                        </a:lnSpc>
                        <a:spcBef>
                          <a:spcPts val="0"/>
                        </a:spcBef>
                        <a:spcAft>
                          <a:spcPts val="0"/>
                        </a:spcAft>
                        <a:buClrTx/>
                        <a:buSzTx/>
                        <a:buNone/>
                      </a:pPr>
                      <a:endParaRPr lang="en-GB" sz="1100" b="0" i="0" u="none" strike="noStrike" kern="1200" cap="none" spc="-5" normalizeH="0" baseline="0" noProof="0" dirty="0">
                        <a:ln>
                          <a:noFill/>
                        </a:ln>
                        <a:effectLst/>
                        <a:uLnTx/>
                        <a:uFillTx/>
                      </a:endParaRPr>
                    </a:p>
                    <a:p>
                      <a:pPr marL="12700" marR="5080" lvl="0" indent="0" algn="l">
                        <a:lnSpc>
                          <a:spcPct val="100000"/>
                        </a:lnSpc>
                        <a:spcBef>
                          <a:spcPts val="105"/>
                        </a:spcBef>
                        <a:spcAft>
                          <a:spcPts val="0"/>
                        </a:spcAft>
                        <a:buClrTx/>
                        <a:buSzTx/>
                        <a:buFontTx/>
                        <a:buNone/>
                      </a:pPr>
                      <a:endParaRPr kumimoji="0" lang="en-GB" sz="1100" b="0" i="0" u="none" strike="noStrike" kern="1200" cap="none" spc="-5" normalizeH="0" baseline="0" noProof="0" dirty="0">
                        <a:ln>
                          <a:noFill/>
                        </a:ln>
                        <a:solidFill>
                          <a:srgbClr val="FFFFFF"/>
                        </a:solidFill>
                        <a:effectLst/>
                        <a:uLnTx/>
                        <a:uFillTx/>
                        <a:latin typeface="Arial"/>
                        <a:ea typeface="+mn-ea"/>
                        <a:cs typeface="Arial"/>
                      </a:endParaRPr>
                    </a:p>
                    <a:p>
                      <a:endParaRPr lang="en-US" dirty="0"/>
                    </a:p>
                  </a:txBody>
                  <a:tcPr>
                    <a:solidFill>
                      <a:srgbClr val="1C779F"/>
                    </a:solidFill>
                  </a:tcPr>
                </a:tc>
                <a:extLst>
                  <a:ext uri="{0D108BD9-81ED-4DB2-BD59-A6C34878D82A}">
                    <a16:rowId xmlns:a16="http://schemas.microsoft.com/office/drawing/2014/main" val="1621714450"/>
                  </a:ext>
                </a:extLst>
              </a:tr>
            </a:tbl>
          </a:graphicData>
        </a:graphic>
      </p:graphicFrame>
      <p:sp>
        <p:nvSpPr>
          <p:cNvPr id="23" name="Slide Number Placeholder 1">
            <a:extLst>
              <a:ext uri="{FF2B5EF4-FFF2-40B4-BE49-F238E27FC236}">
                <a16:creationId xmlns:a16="http://schemas.microsoft.com/office/drawing/2014/main" id="{AA5B5753-0AE5-462E-AE96-6080004DB945}"/>
              </a:ext>
            </a:extLst>
          </p:cNvPr>
          <p:cNvSpPr>
            <a:spLocks noGrp="1"/>
          </p:cNvSpPr>
          <p:nvPr>
            <p:ph type="sldNum" sz="quarter" idx="12"/>
          </p:nvPr>
        </p:nvSpPr>
        <p:spPr>
          <a:xfrm>
            <a:off x="11293818" y="6295229"/>
            <a:ext cx="543697" cy="365125"/>
          </a:xfrm>
        </p:spPr>
        <p:txBody>
          <a:bodyPr/>
          <a:lstStyle/>
          <a:p>
            <a:fld id="{0BD5577A-C6B7-4530-91E0-BA60F6599166}" type="slidenum">
              <a:rPr lang="en-GB" smtClean="0"/>
              <a:t>2</a:t>
            </a:fld>
            <a:endParaRPr lang="en-GB"/>
          </a:p>
        </p:txBody>
      </p:sp>
    </p:spTree>
    <p:extLst>
      <p:ext uri="{BB962C8B-B14F-4D97-AF65-F5344CB8AC3E}">
        <p14:creationId xmlns:p14="http://schemas.microsoft.com/office/powerpoint/2010/main" val="4254172665"/>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E3D4C313-F165-4C68-8EF8-D8051CF96191}" vid="{610B2976-6DD3-4338-B2B7-C7B6CFA4D3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2239A345DFD74288AAB8F268EDF74C" ma:contentTypeVersion="8" ma:contentTypeDescription="Create a new document." ma:contentTypeScope="" ma:versionID="5013ad25789cc9f702a44e8ff34b4efa">
  <xsd:schema xmlns:xsd="http://www.w3.org/2001/XMLSchema" xmlns:xs="http://www.w3.org/2001/XMLSchema" xmlns:p="http://schemas.microsoft.com/office/2006/metadata/properties" xmlns:ns2="dc8564ac-523e-4b47-bb01-539c8c88bf8b" xmlns:ns3="50d54971-3be0-4544-b866-f6ed12effd26" targetNamespace="http://schemas.microsoft.com/office/2006/metadata/properties" ma:root="true" ma:fieldsID="9802e74f499ef446bd091e525e15f11f" ns2:_="" ns3:_="">
    <xsd:import namespace="dc8564ac-523e-4b47-bb01-539c8c88bf8b"/>
    <xsd:import namespace="50d54971-3be0-4544-b866-f6ed12effd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8564ac-523e-4b47-bb01-539c8c88bf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d54971-3be0-4544-b866-f6ed12effd2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ED7099-736D-4C99-93A3-CD4175B8635E}">
  <ds:schemaRefs>
    <ds:schemaRef ds:uri="http://schemas.microsoft.com/sharepoint/v3/contenttype/forms"/>
  </ds:schemaRefs>
</ds:datastoreItem>
</file>

<file path=customXml/itemProps2.xml><?xml version="1.0" encoding="utf-8"?>
<ds:datastoreItem xmlns:ds="http://schemas.openxmlformats.org/officeDocument/2006/customXml" ds:itemID="{7599DD68-C94A-415A-BCDD-5A190F59AB81}">
  <ds:schemaRefs>
    <ds:schemaRef ds:uri="http://purl.org/dc/terms/"/>
    <ds:schemaRef ds:uri="http://schemas.openxmlformats.org/package/2006/metadata/core-properties"/>
    <ds:schemaRef ds:uri="dc8564ac-523e-4b47-bb01-539c8c88bf8b"/>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9A012F3-2187-4F08-96B5-950851D911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8564ac-523e-4b47-bb01-539c8c88bf8b"/>
    <ds:schemaRef ds:uri="50d54971-3be0-4544-b866-f6ed12effd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TotalTime>
  <Words>1042</Words>
  <Application>Microsoft Office PowerPoint</Application>
  <PresentationFormat>Widescreen</PresentationFormat>
  <Paragraphs>69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Rew-Dixon, Estelle (LAA)</dc:creator>
  <cp:lastModifiedBy>Murray, Suzanne</cp:lastModifiedBy>
  <cp:revision>20</cp:revision>
  <dcterms:created xsi:type="dcterms:W3CDTF">2022-05-06T10:53:03Z</dcterms:created>
  <dcterms:modified xsi:type="dcterms:W3CDTF">2022-10-12T13:52:29Z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2021-05-05T00:00:00Z</vt:filetime>
  </property>
  <property fmtid="{D5CDD505-2E9C-101B-9397-08002B2CF9AE}" pid="3" name="Creator">
    <vt:lpwstr>Microsoft® PowerPoint® for Office 365</vt:lpwstr>
  </property>
  <property fmtid="{D5CDD505-2E9C-101B-9397-08002B2CF9AE}" pid="4" name="LastSaved">
    <vt:filetime>2022-05-06T00:00:00Z</vt:filetime>
  </property>
  <property fmtid="{D5CDD505-2E9C-101B-9397-08002B2CF9AE}" pid="5" name="ContentTypeId">
    <vt:lpwstr>0x010100D22239A345DFD74288AAB8F268EDF74C</vt:lpwstr>
  </property>
</Properties>
</file>