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6" r:id="rId5"/>
    <p:sldId id="639" r:id="rId6"/>
    <p:sldId id="625" r:id="rId7"/>
    <p:sldId id="260" r:id="rId8"/>
    <p:sldId id="312" r:id="rId9"/>
    <p:sldId id="638" r:id="rId10"/>
    <p:sldId id="266" r:id="rId11"/>
    <p:sldId id="288" r:id="rId12"/>
    <p:sldId id="632" r:id="rId13"/>
    <p:sldId id="309" r:id="rId14"/>
    <p:sldId id="631" r:id="rId15"/>
    <p:sldId id="290" r:id="rId16"/>
    <p:sldId id="315" r:id="rId17"/>
    <p:sldId id="316" r:id="rId18"/>
    <p:sldId id="633" r:id="rId19"/>
    <p:sldId id="628" r:id="rId20"/>
    <p:sldId id="629" r:id="rId21"/>
    <p:sldId id="626" r:id="rId22"/>
    <p:sldId id="270" r:id="rId23"/>
    <p:sldId id="634" r:id="rId24"/>
    <p:sldId id="272" r:id="rId25"/>
    <p:sldId id="635" r:id="rId26"/>
    <p:sldId id="273" r:id="rId27"/>
    <p:sldId id="636" r:id="rId28"/>
    <p:sldId id="274" r:id="rId29"/>
    <p:sldId id="637" r:id="rId30"/>
    <p:sldId id="277" r:id="rId31"/>
    <p:sldId id="265" r:id="rId32"/>
    <p:sldId id="278" r:id="rId33"/>
    <p:sldId id="311" r:id="rId34"/>
    <p:sldId id="28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B5D9DD8B-46CC-47FB-9699-C0DA33BC3F37}">
          <p14:sldIdLst>
            <p14:sldId id="256"/>
            <p14:sldId id="639"/>
          </p14:sldIdLst>
        </p14:section>
        <p14:section name="Using the Change Map" id="{419F0109-88BB-4D43-97EA-A72BCC5DCC64}">
          <p14:sldIdLst>
            <p14:sldId id="625"/>
          </p14:sldIdLst>
        </p14:section>
        <p14:section name="Understanding how Probation will Change" id="{278CDF6B-0835-4E1E-8D42-D84E2CCC5E29}">
          <p14:sldIdLst>
            <p14:sldId id="260"/>
          </p14:sldIdLst>
        </p14:section>
        <p14:section name="Map Overview" id="{958344D8-0439-4710-8B7C-E5C1F9B95B66}">
          <p14:sldIdLst>
            <p14:sldId id="312"/>
            <p14:sldId id="638"/>
          </p14:sldIdLst>
        </p14:section>
        <p14:section name="January - June 22" id="{E890C88C-D9F1-4004-B53C-285BE4B3DB37}">
          <p14:sldIdLst>
            <p14:sldId id="266"/>
            <p14:sldId id="288"/>
            <p14:sldId id="632"/>
            <p14:sldId id="309"/>
            <p14:sldId id="631"/>
            <p14:sldId id="290"/>
          </p14:sldIdLst>
        </p14:section>
        <p14:section name="July - December 22" id="{2F22D0AD-CC0A-4533-ADCB-029D063253E1}">
          <p14:sldIdLst>
            <p14:sldId id="315"/>
            <p14:sldId id="316"/>
            <p14:sldId id="633"/>
            <p14:sldId id="628"/>
            <p14:sldId id="629"/>
          </p14:sldIdLst>
        </p14:section>
        <p14:section name="July-September 21" id="{B91A7E89-EFD1-47D2-8DF3-7CA0E6D41B16}">
          <p14:sldIdLst>
            <p14:sldId id="626"/>
            <p14:sldId id="270"/>
            <p14:sldId id="634"/>
            <p14:sldId id="272"/>
            <p14:sldId id="635"/>
            <p14:sldId id="273"/>
            <p14:sldId id="636"/>
            <p14:sldId id="274"/>
            <p14:sldId id="637"/>
            <p14:sldId id="277"/>
            <p14:sldId id="265"/>
            <p14:sldId id="278"/>
            <p14:sldId id="311"/>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glione, Luca" initials="ML" lastIdx="11" clrIdx="0">
    <p:extLst>
      <p:ext uri="{19B8F6BF-5375-455C-9EA6-DF929625EA0E}">
        <p15:presenceInfo xmlns:p15="http://schemas.microsoft.com/office/powerpoint/2012/main" userId="S::Luca.Margaglione@justice.gov.uk::2c75104a-5e42-4049-9f38-8897cba42603" providerId="AD"/>
      </p:ext>
    </p:extLst>
  </p:cmAuthor>
  <p:cmAuthor id="2" name="Gardiner, Aveen" initials="GA" lastIdx="19" clrIdx="1">
    <p:extLst>
      <p:ext uri="{19B8F6BF-5375-455C-9EA6-DF929625EA0E}">
        <p15:presenceInfo xmlns:p15="http://schemas.microsoft.com/office/powerpoint/2012/main" userId="S::Aveen.Gardiner@justice.gov.uk::82ad497c-caa3-427d-9ff4-4e57c76ec5b7" providerId="AD"/>
      </p:ext>
    </p:extLst>
  </p:cmAuthor>
  <p:cmAuthor id="3" name="D'Austin, Katrina" initials="DK" lastIdx="17" clrIdx="2">
    <p:extLst>
      <p:ext uri="{19B8F6BF-5375-455C-9EA6-DF929625EA0E}">
        <p15:presenceInfo xmlns:p15="http://schemas.microsoft.com/office/powerpoint/2012/main" userId="S::Katrina.D'Austin@justice.gov.uk::f05192f9-e1c3-4494-a93b-56ac705a89e0" providerId="AD"/>
      </p:ext>
    </p:extLst>
  </p:cmAuthor>
  <p:cmAuthor id="4" name="Sheppard, Isaac" initials="SI" lastIdx="12" clrIdx="3">
    <p:extLst>
      <p:ext uri="{19B8F6BF-5375-455C-9EA6-DF929625EA0E}">
        <p15:presenceInfo xmlns:p15="http://schemas.microsoft.com/office/powerpoint/2012/main" userId="S::Isaac.Sheppard@justice.gov.uk::ee3b80bc-baee-4f4c-af01-34509b74e96e" providerId="AD"/>
      </p:ext>
    </p:extLst>
  </p:cmAuthor>
  <p:cmAuthor id="5" name="Lintonbriggs, Lucinda" initials="LL" lastIdx="6" clrIdx="4">
    <p:extLst>
      <p:ext uri="{19B8F6BF-5375-455C-9EA6-DF929625EA0E}">
        <p15:presenceInfo xmlns:p15="http://schemas.microsoft.com/office/powerpoint/2012/main" userId="S::Lucinda.Lintonbriggs@justice.gov.uk::43fadaee-84eb-4b90-8e0f-801d98d539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B8EAFC"/>
    <a:srgbClr val="5C3183"/>
    <a:srgbClr val="7F4098"/>
    <a:srgbClr val="000000"/>
    <a:srgbClr val="2585C9"/>
    <a:srgbClr val="0C77C3"/>
    <a:srgbClr val="339933"/>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DEC7B-E2A5-4C7F-A316-2767E9166EAA}" v="3" dt="2022-12-20T09:51:49.354"/>
    <p1510:client id="{ADDC8C6F-963A-43A0-B638-B6DE303E71CD}" v="6" dt="2022-12-20T09:59:35.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9" autoAdjust="0"/>
    <p:restoredTop sz="96710" autoAdjust="0"/>
  </p:normalViewPr>
  <p:slideViewPr>
    <p:cSldViewPr snapToGrid="0">
      <p:cViewPr varScale="1">
        <p:scale>
          <a:sx n="125" d="100"/>
          <a:sy n="125" d="100"/>
        </p:scale>
        <p:origin x="37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glione, Luca" userId="2c75104a-5e42-4049-9f38-8897cba42603" providerId="ADAL" clId="{95D1EF11-C9E1-44FE-989A-027675165B89}"/>
    <pc:docChg chg="modSld">
      <pc:chgData name="Margaglione, Luca" userId="2c75104a-5e42-4049-9f38-8897cba42603" providerId="ADAL" clId="{95D1EF11-C9E1-44FE-989A-027675165B89}" dt="2022-12-20T09:54:27.019" v="8" actId="20577"/>
      <pc:docMkLst>
        <pc:docMk/>
      </pc:docMkLst>
      <pc:sldChg chg="modSp">
        <pc:chgData name="Margaglione, Luca" userId="2c75104a-5e42-4049-9f38-8897cba42603" providerId="ADAL" clId="{95D1EF11-C9E1-44FE-989A-027675165B89}" dt="2022-12-20T09:54:27.019" v="8" actId="20577"/>
        <pc:sldMkLst>
          <pc:docMk/>
          <pc:sldMk cId="1161475853" sldId="639"/>
        </pc:sldMkLst>
        <pc:spChg chg="mod">
          <ac:chgData name="Margaglione, Luca" userId="2c75104a-5e42-4049-9f38-8897cba42603" providerId="ADAL" clId="{95D1EF11-C9E1-44FE-989A-027675165B89}" dt="2022-12-20T09:54:27.019" v="8" actId="20577"/>
          <ac:spMkLst>
            <pc:docMk/>
            <pc:sldMk cId="1161475853" sldId="639"/>
            <ac:spMk id="4" creationId="{C7842ECF-E26D-436F-8DD7-EA97FE66DD94}"/>
          </ac:spMkLst>
        </pc:spChg>
      </pc:sldChg>
    </pc:docChg>
  </pc:docChgLst>
  <pc:docChgLst>
    <pc:chgData name="Lintonbriggs, Lucinda" userId="S::lucinda.lintonbriggs@justice.gov.uk::43fadaee-84eb-4b90-8e0f-801d98d539d9" providerId="AD" clId="Web-{ADDC8C6F-963A-43A0-B638-B6DE303E71CD}"/>
    <pc:docChg chg="modSld">
      <pc:chgData name="Lintonbriggs, Lucinda" userId="S::lucinda.lintonbriggs@justice.gov.uk::43fadaee-84eb-4b90-8e0f-801d98d539d9" providerId="AD" clId="Web-{ADDC8C6F-963A-43A0-B638-B6DE303E71CD}" dt="2022-12-20T09:59:34.924" v="1" actId="20577"/>
      <pc:docMkLst>
        <pc:docMk/>
      </pc:docMkLst>
      <pc:sldChg chg="modSp">
        <pc:chgData name="Lintonbriggs, Lucinda" userId="S::lucinda.lintonbriggs@justice.gov.uk::43fadaee-84eb-4b90-8e0f-801d98d539d9" providerId="AD" clId="Web-{ADDC8C6F-963A-43A0-B638-B6DE303E71CD}" dt="2022-12-20T09:59:34.924" v="1" actId="20577"/>
        <pc:sldMkLst>
          <pc:docMk/>
          <pc:sldMk cId="1161475853" sldId="639"/>
        </pc:sldMkLst>
        <pc:spChg chg="mod">
          <ac:chgData name="Lintonbriggs, Lucinda" userId="S::lucinda.lintonbriggs@justice.gov.uk::43fadaee-84eb-4b90-8e0f-801d98d539d9" providerId="AD" clId="Web-{ADDC8C6F-963A-43A0-B638-B6DE303E71CD}" dt="2022-12-20T09:59:34.924" v="1" actId="20577"/>
          <ac:spMkLst>
            <pc:docMk/>
            <pc:sldMk cId="1161475853" sldId="639"/>
            <ac:spMk id="4" creationId="{C7842ECF-E26D-436F-8DD7-EA97FE66DD94}"/>
          </ac:spMkLst>
        </pc:spChg>
      </pc:sldChg>
    </pc:docChg>
  </pc:docChgLst>
  <pc:docChgLst>
    <pc:chgData name="Margaglione, Luca" userId="2c75104a-5e42-4049-9f38-8897cba42603" providerId="ADAL" clId="{248DEC7B-E2A5-4C7F-A316-2767E9166EAA}"/>
    <pc:docChg chg="custSel addSld modSld">
      <pc:chgData name="Margaglione, Luca" userId="2c75104a-5e42-4049-9f38-8897cba42603" providerId="ADAL" clId="{248DEC7B-E2A5-4C7F-A316-2767E9166EAA}" dt="2022-12-20T09:52:17.056" v="63" actId="1076"/>
      <pc:docMkLst>
        <pc:docMk/>
      </pc:docMkLst>
      <pc:sldChg chg="modSp">
        <pc:chgData name="Margaglione, Luca" userId="2c75104a-5e42-4049-9f38-8897cba42603" providerId="ADAL" clId="{248DEC7B-E2A5-4C7F-A316-2767E9166EAA}" dt="2022-12-20T09:51:00.291" v="33" actId="20577"/>
        <pc:sldMkLst>
          <pc:docMk/>
          <pc:sldMk cId="1125333556" sldId="256"/>
        </pc:sldMkLst>
        <pc:spChg chg="mod">
          <ac:chgData name="Margaglione, Luca" userId="2c75104a-5e42-4049-9f38-8897cba42603" providerId="ADAL" clId="{248DEC7B-E2A5-4C7F-A316-2767E9166EAA}" dt="2022-12-20T09:51:00.291" v="33" actId="20577"/>
          <ac:spMkLst>
            <pc:docMk/>
            <pc:sldMk cId="1125333556" sldId="256"/>
            <ac:spMk id="3" creationId="{3730A418-B052-4BC2-AAC7-35A9D91DFE0A}"/>
          </ac:spMkLst>
        </pc:spChg>
        <pc:spChg chg="mod">
          <ac:chgData name="Margaglione, Luca" userId="2c75104a-5e42-4049-9f38-8897cba42603" providerId="ADAL" clId="{248DEC7B-E2A5-4C7F-A316-2767E9166EAA}" dt="2022-12-20T09:50:54.009" v="17" actId="20577"/>
          <ac:spMkLst>
            <pc:docMk/>
            <pc:sldMk cId="1125333556" sldId="256"/>
            <ac:spMk id="5" creationId="{99AFDC3F-E12E-4E42-8E96-8341D51935A8}"/>
          </ac:spMkLst>
        </pc:spChg>
      </pc:sldChg>
      <pc:sldChg chg="addSp delSp modSp add">
        <pc:chgData name="Margaglione, Luca" userId="2c75104a-5e42-4049-9f38-8897cba42603" providerId="ADAL" clId="{248DEC7B-E2A5-4C7F-A316-2767E9166EAA}" dt="2022-12-20T09:52:17.056" v="63" actId="1076"/>
        <pc:sldMkLst>
          <pc:docMk/>
          <pc:sldMk cId="1161475853" sldId="639"/>
        </pc:sldMkLst>
        <pc:spChg chg="del">
          <ac:chgData name="Margaglione, Luca" userId="2c75104a-5e42-4049-9f38-8897cba42603" providerId="ADAL" clId="{248DEC7B-E2A5-4C7F-A316-2767E9166EAA}" dt="2022-12-20T09:51:09.529" v="35" actId="478"/>
          <ac:spMkLst>
            <pc:docMk/>
            <pc:sldMk cId="1161475853" sldId="639"/>
            <ac:spMk id="2" creationId="{51C29060-986E-45F3-87BF-2F6D3F66371A}"/>
          </ac:spMkLst>
        </pc:spChg>
        <pc:spChg chg="del">
          <ac:chgData name="Margaglione, Luca" userId="2c75104a-5e42-4049-9f38-8897cba42603" providerId="ADAL" clId="{248DEC7B-E2A5-4C7F-A316-2767E9166EAA}" dt="2022-12-20T09:51:10.643" v="36" actId="478"/>
          <ac:spMkLst>
            <pc:docMk/>
            <pc:sldMk cId="1161475853" sldId="639"/>
            <ac:spMk id="3" creationId="{84BEB637-B147-495F-BD71-A0EBFE5D199B}"/>
          </ac:spMkLst>
        </pc:spChg>
        <pc:spChg chg="add mod">
          <ac:chgData name="Margaglione, Luca" userId="2c75104a-5e42-4049-9f38-8897cba42603" providerId="ADAL" clId="{248DEC7B-E2A5-4C7F-A316-2767E9166EAA}" dt="2022-12-20T09:51:19.913" v="40" actId="1076"/>
          <ac:spMkLst>
            <pc:docMk/>
            <pc:sldMk cId="1161475853" sldId="639"/>
            <ac:spMk id="4" creationId="{C7842ECF-E26D-436F-8DD7-EA97FE66DD94}"/>
          </ac:spMkLst>
        </pc:spChg>
        <pc:spChg chg="add mod">
          <ac:chgData name="Margaglione, Luca" userId="2c75104a-5e42-4049-9f38-8897cba42603" providerId="ADAL" clId="{248DEC7B-E2A5-4C7F-A316-2767E9166EAA}" dt="2022-12-20T09:52:17.056" v="63" actId="1076"/>
          <ac:spMkLst>
            <pc:docMk/>
            <pc:sldMk cId="1161475853" sldId="639"/>
            <ac:spMk id="5" creationId="{83876997-5E91-4156-94BB-1B6172CC396D}"/>
          </ac:spMkLst>
        </pc:spChg>
      </pc:sldChg>
    </pc:docChg>
  </pc:docChgLst>
  <pc:docChgLst>
    <pc:chgData name="Margaglione, Luca" userId="S::luca.margaglione@justice.gov.uk::2c75104a-5e42-4049-9f38-8897cba42603" providerId="AD" clId="Web-{188A67A7-D7B8-4F26-A358-E4602C5DFA1B}"/>
    <pc:docChg chg="modSld">
      <pc:chgData name="Margaglione, Luca" userId="S::luca.margaglione@justice.gov.uk::2c75104a-5e42-4049-9f38-8897cba42603" providerId="AD" clId="Web-{188A67A7-D7B8-4F26-A358-E4602C5DFA1B}" dt="2022-08-16T13:28:03.399" v="12" actId="20577"/>
      <pc:docMkLst>
        <pc:docMk/>
      </pc:docMkLst>
      <pc:sldChg chg="modSp">
        <pc:chgData name="Margaglione, Luca" userId="S::luca.margaglione@justice.gov.uk::2c75104a-5e42-4049-9f38-8897cba42603" providerId="AD" clId="Web-{188A67A7-D7B8-4F26-A358-E4602C5DFA1B}" dt="2022-08-16T13:26:22.329" v="3" actId="20577"/>
        <pc:sldMkLst>
          <pc:docMk/>
          <pc:sldMk cId="2653748819" sldId="288"/>
        </pc:sldMkLst>
        <pc:spChg chg="mod">
          <ac:chgData name="Margaglione, Luca" userId="S::luca.margaglione@justice.gov.uk::2c75104a-5e42-4049-9f38-8897cba42603" providerId="AD" clId="Web-{188A67A7-D7B8-4F26-A358-E4602C5DFA1B}" dt="2022-08-16T13:26:22.329" v="3" actId="20577"/>
          <ac:spMkLst>
            <pc:docMk/>
            <pc:sldMk cId="2653748819" sldId="288"/>
            <ac:spMk id="10" creationId="{FD9A5C93-1E46-48CE-8AD6-5FC81CEF72CB}"/>
          </ac:spMkLst>
        </pc:spChg>
      </pc:sldChg>
      <pc:sldChg chg="modSp">
        <pc:chgData name="Margaglione, Luca" userId="S::luca.margaglione@justice.gov.uk::2c75104a-5e42-4049-9f38-8897cba42603" providerId="AD" clId="Web-{188A67A7-D7B8-4F26-A358-E4602C5DFA1B}" dt="2022-08-16T13:28:03.399" v="12" actId="20577"/>
        <pc:sldMkLst>
          <pc:docMk/>
          <pc:sldMk cId="3980004743" sldId="290"/>
        </pc:sldMkLst>
        <pc:spChg chg="mod">
          <ac:chgData name="Margaglione, Luca" userId="S::luca.margaglione@justice.gov.uk::2c75104a-5e42-4049-9f38-8897cba42603" providerId="AD" clId="Web-{188A67A7-D7B8-4F26-A358-E4602C5DFA1B}" dt="2022-08-16T13:28:03.399" v="12" actId="20577"/>
          <ac:spMkLst>
            <pc:docMk/>
            <pc:sldMk cId="3980004743" sldId="290"/>
            <ac:spMk id="17" creationId="{E0A16B6E-EADE-4712-A1F3-31A98ADBB31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4A88D2-0111-49E0-937C-CDB9480A53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AFACC42-D939-4EAD-BA11-4654004289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F34C46-71C3-4D49-B256-00DF42DEC179}" type="datetimeFigureOut">
              <a:rPr lang="en-GB" smtClean="0"/>
              <a:t>20/12/2022</a:t>
            </a:fld>
            <a:endParaRPr lang="en-GB"/>
          </a:p>
        </p:txBody>
      </p:sp>
      <p:sp>
        <p:nvSpPr>
          <p:cNvPr id="4" name="Footer Placeholder 3">
            <a:extLst>
              <a:ext uri="{FF2B5EF4-FFF2-40B4-BE49-F238E27FC236}">
                <a16:creationId xmlns:a16="http://schemas.microsoft.com/office/drawing/2014/main" id="{51828A13-F330-4362-9922-FC7E55B534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98F3A9B-88FD-4EF6-8674-55A3C4695A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2B64B0-089E-451F-B065-1E30D971A003}" type="slidenum">
              <a:rPr lang="en-GB" smtClean="0"/>
              <a:t>‹#›</a:t>
            </a:fld>
            <a:endParaRPr lang="en-GB"/>
          </a:p>
        </p:txBody>
      </p:sp>
    </p:spTree>
    <p:extLst>
      <p:ext uri="{BB962C8B-B14F-4D97-AF65-F5344CB8AC3E}">
        <p14:creationId xmlns:p14="http://schemas.microsoft.com/office/powerpoint/2010/main" val="826254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DDD7E-F6DE-4ACE-9078-29050933ACF2}" type="datetimeFigureOut">
              <a:rPr lang="en-GB" smtClean="0"/>
              <a:t>20/12/2022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666A4-6823-44D6-9BDB-2DBA9AA84069}" type="slidenum">
              <a:rPr lang="en-GB" smtClean="0"/>
              <a:t>‹#›</a:t>
            </a:fld>
            <a:endParaRPr lang="en-GB"/>
          </a:p>
        </p:txBody>
      </p:sp>
    </p:spTree>
    <p:extLst>
      <p:ext uri="{BB962C8B-B14F-4D97-AF65-F5344CB8AC3E}">
        <p14:creationId xmlns:p14="http://schemas.microsoft.com/office/powerpoint/2010/main" val="307216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F666A4-6823-44D6-9BDB-2DBA9AA84069}" type="slidenum">
              <a:rPr lang="en-GB" smtClean="0"/>
              <a:t>1</a:t>
            </a:fld>
            <a:endParaRPr lang="en-GB"/>
          </a:p>
        </p:txBody>
      </p:sp>
    </p:spTree>
    <p:extLst>
      <p:ext uri="{BB962C8B-B14F-4D97-AF65-F5344CB8AC3E}">
        <p14:creationId xmlns:p14="http://schemas.microsoft.com/office/powerpoint/2010/main" val="420706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F666A4-6823-44D6-9BDB-2DBA9AA84069}" type="slidenum">
              <a:rPr lang="en-GB" smtClean="0"/>
              <a:t>13</a:t>
            </a:fld>
            <a:endParaRPr lang="en-GB"/>
          </a:p>
        </p:txBody>
      </p:sp>
    </p:spTree>
    <p:extLst>
      <p:ext uri="{BB962C8B-B14F-4D97-AF65-F5344CB8AC3E}">
        <p14:creationId xmlns:p14="http://schemas.microsoft.com/office/powerpoint/2010/main" val="308753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F666A4-6823-44D6-9BDB-2DBA9AA84069}" type="slidenum">
              <a:rPr lang="en-GB" smtClean="0"/>
              <a:t>14</a:t>
            </a:fld>
            <a:endParaRPr lang="en-GB"/>
          </a:p>
        </p:txBody>
      </p:sp>
    </p:spTree>
    <p:extLst>
      <p:ext uri="{BB962C8B-B14F-4D97-AF65-F5344CB8AC3E}">
        <p14:creationId xmlns:p14="http://schemas.microsoft.com/office/powerpoint/2010/main" val="205446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F666A4-6823-44D6-9BDB-2DBA9AA84069}" type="slidenum">
              <a:rPr lang="en-GB" smtClean="0"/>
              <a:t>15</a:t>
            </a:fld>
            <a:endParaRPr lang="en-GB"/>
          </a:p>
        </p:txBody>
      </p:sp>
    </p:spTree>
    <p:extLst>
      <p:ext uri="{BB962C8B-B14F-4D97-AF65-F5344CB8AC3E}">
        <p14:creationId xmlns:p14="http://schemas.microsoft.com/office/powerpoint/2010/main" val="387475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F666A4-6823-44D6-9BDB-2DBA9AA84069}" type="slidenum">
              <a:rPr lang="en-GB" smtClean="0"/>
              <a:t>16</a:t>
            </a:fld>
            <a:endParaRPr lang="en-GB"/>
          </a:p>
        </p:txBody>
      </p:sp>
    </p:spTree>
    <p:extLst>
      <p:ext uri="{BB962C8B-B14F-4D97-AF65-F5344CB8AC3E}">
        <p14:creationId xmlns:p14="http://schemas.microsoft.com/office/powerpoint/2010/main" val="195866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F666A4-6823-44D6-9BDB-2DBA9AA84069}" type="slidenum">
              <a:rPr lang="en-GB" smtClean="0"/>
              <a:t>17</a:t>
            </a:fld>
            <a:endParaRPr lang="en-GB"/>
          </a:p>
        </p:txBody>
      </p:sp>
    </p:spTree>
    <p:extLst>
      <p:ext uri="{BB962C8B-B14F-4D97-AF65-F5344CB8AC3E}">
        <p14:creationId xmlns:p14="http://schemas.microsoft.com/office/powerpoint/2010/main" val="163583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F666A4-6823-44D6-9BDB-2DBA9AA84069}" type="slidenum">
              <a:rPr lang="en-GB" smtClean="0"/>
              <a:t>29</a:t>
            </a:fld>
            <a:endParaRPr lang="en-GB"/>
          </a:p>
        </p:txBody>
      </p:sp>
    </p:spTree>
    <p:extLst>
      <p:ext uri="{BB962C8B-B14F-4D97-AF65-F5344CB8AC3E}">
        <p14:creationId xmlns:p14="http://schemas.microsoft.com/office/powerpoint/2010/main" val="1992302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F666A4-6823-44D6-9BDB-2DBA9AA84069}" type="slidenum">
              <a:rPr lang="en-GB" smtClean="0"/>
              <a:t>30</a:t>
            </a:fld>
            <a:endParaRPr lang="en-GB"/>
          </a:p>
        </p:txBody>
      </p:sp>
    </p:spTree>
    <p:extLst>
      <p:ext uri="{BB962C8B-B14F-4D97-AF65-F5344CB8AC3E}">
        <p14:creationId xmlns:p14="http://schemas.microsoft.com/office/powerpoint/2010/main" val="2558899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HM Prison &amp; Probation Service. &#10;Preventing victims by changing lives.">
            <a:extLst>
              <a:ext uri="{FF2B5EF4-FFF2-40B4-BE49-F238E27FC236}">
                <a16:creationId xmlns:a16="http://schemas.microsoft.com/office/drawing/2014/main" id="{80EEFBE7-0D55-4112-B309-F45D8C65727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30BF9A-004F-4E9D-B799-1DF203A56B83}"/>
              </a:ext>
            </a:extLst>
          </p:cNvPr>
          <p:cNvSpPr>
            <a:spLocks noGrp="1"/>
          </p:cNvSpPr>
          <p:nvPr>
            <p:ph type="ctrTitle"/>
          </p:nvPr>
        </p:nvSpPr>
        <p:spPr>
          <a:xfrm>
            <a:off x="717550" y="2693986"/>
            <a:ext cx="9950450" cy="908052"/>
          </a:xfrm>
        </p:spPr>
        <p:txBody>
          <a:bodyPr anchor="t">
            <a:noAutofit/>
          </a:bodyPr>
          <a:lstStyle>
            <a:lvl1pPr algn="l">
              <a:defRPr sz="3400"/>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A435637A-4A35-4B6C-808C-9289CEE39EC7}"/>
              </a:ext>
            </a:extLst>
          </p:cNvPr>
          <p:cNvSpPr>
            <a:spLocks noGrp="1"/>
          </p:cNvSpPr>
          <p:nvPr>
            <p:ph type="subTitle" idx="1"/>
          </p:nvPr>
        </p:nvSpPr>
        <p:spPr>
          <a:xfrm>
            <a:off x="717550" y="3845263"/>
            <a:ext cx="9144000" cy="813823"/>
          </a:xfrm>
        </p:spPr>
        <p:txBody>
          <a:bodyPr>
            <a:noAutofit/>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17" name="Picture 16" descr="Probation Service logo">
            <a:extLst>
              <a:ext uri="{FF2B5EF4-FFF2-40B4-BE49-F238E27FC236}">
                <a16:creationId xmlns:a16="http://schemas.microsoft.com/office/drawing/2014/main" id="{1AE7F78C-2549-4404-8A4D-60982BC53E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76217" y="711925"/>
            <a:ext cx="2593472" cy="1029326"/>
          </a:xfrm>
          <a:prstGeom prst="rect">
            <a:avLst/>
          </a:prstGeom>
        </p:spPr>
      </p:pic>
      <p:sp>
        <p:nvSpPr>
          <p:cNvPr id="21" name="Text Placeholder 18">
            <a:extLst>
              <a:ext uri="{FF2B5EF4-FFF2-40B4-BE49-F238E27FC236}">
                <a16:creationId xmlns:a16="http://schemas.microsoft.com/office/drawing/2014/main" id="{5F710B98-9BFF-4FBD-9F62-AC44C5A221E3}"/>
              </a:ext>
            </a:extLst>
          </p:cNvPr>
          <p:cNvSpPr>
            <a:spLocks noGrp="1"/>
          </p:cNvSpPr>
          <p:nvPr>
            <p:ph type="body" sz="quarter" idx="10"/>
          </p:nvPr>
        </p:nvSpPr>
        <p:spPr>
          <a:xfrm>
            <a:off x="717550" y="5427274"/>
            <a:ext cx="5576888" cy="419100"/>
          </a:xfrm>
        </p:spPr>
        <p:txBody>
          <a:bodyPr>
            <a:noAutofit/>
          </a:bodyPr>
          <a:lstStyle>
            <a:lvl1pPr>
              <a:defRPr sz="1600"/>
            </a:lvl1pPr>
          </a:lstStyle>
          <a:p>
            <a:pPr lvl="0"/>
            <a:r>
              <a:rPr lang="en-US" noProof="0"/>
              <a:t>Click to edit Master text styles</a:t>
            </a:r>
          </a:p>
        </p:txBody>
      </p:sp>
    </p:spTree>
    <p:extLst>
      <p:ext uri="{BB962C8B-B14F-4D97-AF65-F5344CB8AC3E}">
        <p14:creationId xmlns:p14="http://schemas.microsoft.com/office/powerpoint/2010/main" val="102122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3A3886-0E7B-4B92-82C5-F5B5724CAC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F50582-1AE8-4056-B6E7-3326327DE5B3}"/>
              </a:ext>
            </a:extLst>
          </p:cNvPr>
          <p:cNvSpPr>
            <a:spLocks noGrp="1"/>
          </p:cNvSpPr>
          <p:nvPr>
            <p:ph type="title"/>
          </p:nvPr>
        </p:nvSpPr>
        <p:spPr>
          <a:xfrm>
            <a:off x="716757" y="2693986"/>
            <a:ext cx="10743406" cy="907200"/>
          </a:xfrm>
        </p:spPr>
        <p:txBody>
          <a:bodyPr anchor="t">
            <a:noAutofit/>
          </a:bodyPr>
          <a:lstStyle>
            <a:lvl1pPr>
              <a:defRPr sz="3400"/>
            </a:lvl1pPr>
          </a:lstStyle>
          <a:p>
            <a:r>
              <a:rPr lang="en-US" noProof="0"/>
              <a:t>Click to edit Master title style</a:t>
            </a:r>
            <a:endParaRPr lang="en-GB" noProof="0"/>
          </a:p>
        </p:txBody>
      </p:sp>
      <p:sp>
        <p:nvSpPr>
          <p:cNvPr id="8" name="Text Placeholder 7">
            <a:extLst>
              <a:ext uri="{FF2B5EF4-FFF2-40B4-BE49-F238E27FC236}">
                <a16:creationId xmlns:a16="http://schemas.microsoft.com/office/drawing/2014/main" id="{AA6DE2AA-2EC2-4CCB-A6C1-721229E3B63B}"/>
              </a:ext>
            </a:extLst>
          </p:cNvPr>
          <p:cNvSpPr>
            <a:spLocks noGrp="1"/>
          </p:cNvSpPr>
          <p:nvPr>
            <p:ph type="body" sz="quarter" idx="12"/>
          </p:nvPr>
        </p:nvSpPr>
        <p:spPr>
          <a:xfrm>
            <a:off x="717550" y="3850710"/>
            <a:ext cx="8020050" cy="812800"/>
          </a:xfrm>
        </p:spPr>
        <p:txBody>
          <a:bodyPr>
            <a:noAutofit/>
          </a:bodyPr>
          <a:lstStyle>
            <a:lvl1pPr>
              <a:defRPr b="1">
                <a:solidFill>
                  <a:schemeClr val="accent1"/>
                </a:solidFill>
              </a:defRPr>
            </a:lvl1pPr>
          </a:lstStyle>
          <a:p>
            <a:pPr lvl="0"/>
            <a:r>
              <a:rPr lang="en-US" noProof="0"/>
              <a:t>Click to edit Master text styles</a:t>
            </a:r>
          </a:p>
        </p:txBody>
      </p:sp>
    </p:spTree>
    <p:extLst>
      <p:ext uri="{BB962C8B-B14F-4D97-AF65-F5344CB8AC3E}">
        <p14:creationId xmlns:p14="http://schemas.microsoft.com/office/powerpoint/2010/main" val="247192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0B988EC3-C1AC-456C-A714-29AD25AA99BF}"/>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p:spPr>
        <p:txBody>
          <a:bodyPr/>
          <a:lstStyle>
            <a:lvl1pPr algn="ctr">
              <a:defRPr/>
            </a:lvl1pPr>
          </a:lstStyle>
          <a:p>
            <a:fld id="{6BA6D896-E1CD-4198-B852-D6590D56DF76}" type="slidenum">
              <a:rPr lang="en-GB" smtClean="0"/>
              <a:pPr/>
              <a:t>‹#›</a:t>
            </a:fld>
            <a:endParaRPr lang="en-GB"/>
          </a:p>
        </p:txBody>
      </p:sp>
    </p:spTree>
    <p:extLst>
      <p:ext uri="{BB962C8B-B14F-4D97-AF65-F5344CB8AC3E}">
        <p14:creationId xmlns:p14="http://schemas.microsoft.com/office/powerpoint/2010/main" val="54593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a:xfrm>
            <a:off x="716757" y="514118"/>
            <a:ext cx="10743406" cy="630470"/>
          </a:xfrm>
        </p:spPr>
        <p:txBody>
          <a:bodyPr>
            <a:noAutofit/>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a:xfrm>
            <a:off x="716757" y="1334400"/>
            <a:ext cx="5083968" cy="4351338"/>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0B988EC3-C1AC-456C-A714-29AD25AA99BF}"/>
              </a:ext>
            </a:extLst>
          </p:cNvPr>
          <p:cNvSpPr>
            <a:spLocks noGrp="1"/>
          </p:cNvSpPr>
          <p:nvPr>
            <p:ph type="ftr" sz="quarter" idx="11"/>
          </p:nvPr>
        </p:nvSpPr>
        <p:spPr/>
        <p:txBody>
          <a:bodyPr/>
          <a:lstStyle/>
          <a:p>
            <a:r>
              <a:rPr lang="en-GB"/>
              <a:t>On the Insert ribbon select Header &amp; Footer to edit this holding text</a:t>
            </a:r>
          </a:p>
        </p:txBody>
      </p:sp>
      <p:sp>
        <p:nvSpPr>
          <p:cNvPr id="20" name="Text Placeholder 19">
            <a:extLst>
              <a:ext uri="{FF2B5EF4-FFF2-40B4-BE49-F238E27FC236}">
                <a16:creationId xmlns:a16="http://schemas.microsoft.com/office/drawing/2014/main" id="{7C04CA25-B8E9-4F60-822B-C0AE51D3990E}"/>
              </a:ext>
            </a:extLst>
          </p:cNvPr>
          <p:cNvSpPr>
            <a:spLocks noGrp="1"/>
          </p:cNvSpPr>
          <p:nvPr>
            <p:ph type="body" sz="quarter" idx="13"/>
          </p:nvPr>
        </p:nvSpPr>
        <p:spPr>
          <a:xfrm>
            <a:off x="6376963" y="1334400"/>
            <a:ext cx="5083200" cy="4352400"/>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Slide Number Placeholder 5">
            <a:extLst>
              <a:ext uri="{FF2B5EF4-FFF2-40B4-BE49-F238E27FC236}">
                <a16:creationId xmlns:a16="http://schemas.microsoft.com/office/drawing/2014/main" id="{6D294F5A-76D6-4580-B4B7-A8E4E27A680C}"/>
              </a:ext>
            </a:extLst>
          </p:cNvPr>
          <p:cNvSpPr>
            <a:spLocks noGrp="1"/>
          </p:cNvSpPr>
          <p:nvPr>
            <p:ph type="sldNum" sz="quarter" idx="12"/>
          </p:nvPr>
        </p:nvSpPr>
        <p:spPr>
          <a:xfrm>
            <a:off x="11596687" y="6296257"/>
            <a:ext cx="276225" cy="365125"/>
          </a:xfrm>
        </p:spPr>
        <p:txBody>
          <a:bodyPr/>
          <a:lstStyle>
            <a:lvl1pPr algn="ctr">
              <a:defRPr/>
            </a:lvl1pPr>
          </a:lstStyle>
          <a:p>
            <a:fld id="{C683B423-79B7-457A-8777-AAC2CF287E2B}" type="slidenum">
              <a:rPr lang="en-GB" smtClean="0"/>
              <a:pPr/>
              <a:t>‹#›</a:t>
            </a:fld>
            <a:endParaRPr lang="en-GB"/>
          </a:p>
        </p:txBody>
      </p:sp>
    </p:spTree>
    <p:extLst>
      <p:ext uri="{BB962C8B-B14F-4D97-AF65-F5344CB8AC3E}">
        <p14:creationId xmlns:p14="http://schemas.microsoft.com/office/powerpoint/2010/main" val="144957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B8D701-1394-42F4-B59F-EF2629109DC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DA38C1-B9B5-420E-882A-23988227C73E}"/>
              </a:ext>
            </a:extLst>
          </p:cNvPr>
          <p:cNvSpPr>
            <a:spLocks noGrp="1"/>
          </p:cNvSpPr>
          <p:nvPr>
            <p:ph type="title"/>
          </p:nvPr>
        </p:nvSpPr>
        <p:spPr>
          <a:xfrm>
            <a:off x="717550" y="678607"/>
            <a:ext cx="10752138" cy="975095"/>
          </a:xfrm>
        </p:spPr>
        <p:txBody>
          <a:bodyPr anchor="t">
            <a:noAutofit/>
          </a:bodyPr>
          <a:lstStyle>
            <a:lvl1pPr>
              <a:defRPr sz="2400" b="0">
                <a:solidFill>
                  <a:schemeClr val="tx1"/>
                </a:solidFill>
              </a:defRPr>
            </a:lvl1p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A65321AD-E801-4765-BF02-54E40B8C1683}"/>
              </a:ext>
            </a:extLst>
          </p:cNvPr>
          <p:cNvSpPr>
            <a:spLocks noGrp="1"/>
          </p:cNvSpPr>
          <p:nvPr>
            <p:ph type="body" idx="1"/>
          </p:nvPr>
        </p:nvSpPr>
        <p:spPr>
          <a:xfrm>
            <a:off x="717550" y="3772339"/>
            <a:ext cx="6130722" cy="1853761"/>
          </a:xfrm>
        </p:spPr>
        <p:txBody>
          <a:bodyPr>
            <a:no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10212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45D7D04E-64DF-42B2-8E30-7FB7A79023CF}"/>
              </a:ext>
            </a:extLst>
          </p:cNvPr>
          <p:cNvSpPr>
            <a:spLocks noGrp="1"/>
          </p:cNvSpPr>
          <p:nvPr>
            <p:ph type="ftr" sz="quarter" idx="3"/>
          </p:nvPr>
        </p:nvSpPr>
        <p:spPr>
          <a:xfrm>
            <a:off x="716757" y="5991225"/>
            <a:ext cx="7324725" cy="365125"/>
          </a:xfrm>
          <a:prstGeom prst="rect">
            <a:avLst/>
          </a:prstGeom>
        </p:spPr>
        <p:txBody>
          <a:bodyPr vert="horz" lIns="0" tIns="0" rIns="0" bIns="0" rtlCol="0" anchor="b"/>
          <a:lstStyle>
            <a:lvl1pPr algn="l">
              <a:defRPr sz="1200">
                <a:solidFill>
                  <a:schemeClr val="tx1"/>
                </a:solidFill>
              </a:defRPr>
            </a:lvl1p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BA6B1BCD-4FD2-4FE8-9CC4-693EAF30FDB2}"/>
              </a:ext>
            </a:extLst>
          </p:cNvPr>
          <p:cNvSpPr>
            <a:spLocks noGrp="1"/>
          </p:cNvSpPr>
          <p:nvPr>
            <p:ph type="sldNum" sz="quarter" idx="4"/>
          </p:nvPr>
        </p:nvSpPr>
        <p:spPr>
          <a:xfrm>
            <a:off x="9030713" y="6296257"/>
            <a:ext cx="2428444" cy="365125"/>
          </a:xfrm>
          <a:prstGeom prst="rect">
            <a:avLst/>
          </a:prstGeom>
        </p:spPr>
        <p:txBody>
          <a:bodyPr vert="horz" lIns="0" tIns="0" rIns="0" bIns="0" rtlCol="0" anchor="ctr"/>
          <a:lstStyle>
            <a:lvl1pPr algn="r">
              <a:defRPr sz="1600" b="1">
                <a:solidFill>
                  <a:schemeClr val="bg1"/>
                </a:solidFill>
              </a:defRPr>
            </a:lvl1pPr>
          </a:lstStyle>
          <a:p>
            <a:fld id="{3E3063E6-7AB2-4A74-A192-3E322B5BAD54}" type="slidenum">
              <a:rPr lang="en-GB" smtClean="0"/>
              <a:pPr/>
              <a:t>‹#›</a:t>
            </a:fld>
            <a:endParaRPr lang="en-GB"/>
          </a:p>
        </p:txBody>
      </p:sp>
    </p:spTree>
    <p:extLst>
      <p:ext uri="{BB962C8B-B14F-4D97-AF65-F5344CB8AC3E}">
        <p14:creationId xmlns:p14="http://schemas.microsoft.com/office/powerpoint/2010/main" val="62213788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0" r:id="rId4"/>
    <p:sldLayoutId id="2147483651" r:id="rId5"/>
  </p:sldLayoutIdLst>
  <p:hf hd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52" userDrawn="1">
          <p15:clr>
            <a:srgbClr val="F26B43"/>
          </p15:clr>
        </p15:guide>
        <p15:guide id="3" pos="72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elcome-hub.hmppsintranet.org.uk/my-work/building-our-new-service/my-role-map-homepage/" TargetMode="External"/><Relationship Id="rId2" Type="http://schemas.openxmlformats.org/officeDocument/2006/relationships/slide" Target="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elcome-hub.hmppsintranet.org.uk/my-work/building-our-new-service/my-role-map-homepag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elcome-hub.hmppsintranet.org.uk/17085-2/"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hyperlink" Target="https://welcome-hub.hmppsintranet.org.uk/my-work/building-our-new-service/my-role-map-homepage/" TargetMode="External"/><Relationship Id="rId5" Type="http://schemas.openxmlformats.org/officeDocument/2006/relationships/slide" Target="slide5.xml"/><Relationship Id="rId4" Type="http://schemas.openxmlformats.org/officeDocument/2006/relationships/hyperlink" Target="https://portal.equip.service.justice.gov.uk/CtrlWebIsapi.dll/?__id=webDiagram.show&amp;map=0%3AFF2D8D3F16B44268B814F7F8177A16F7&amp;dgm=E0B9E7DCB41F4F3F8BB551E1896B27C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elcome-hub.hmppsintranet.org.uk/my-work/building-our-new-service/my-role-map-homepage/" TargetMode="Externa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slide" Target="slide6.xml"/><Relationship Id="rId4" Type="http://schemas.openxmlformats.org/officeDocument/2006/relationships/hyperlink" Target="https://welcome-hub.hmppsintranet.org.uk/my-work/building-our-new-service/my-role-map-homepag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elcome-hub.hmppsintranet.org.uk/my-work/building-our-new-service/my-role-map-homepage/" TargetMode="Externa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elcome-hub.hmppsintranet.org.uk/my-work/building-our-new-service/my-role-map-homepage/" TargetMode="External"/><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elcome-hub.hmppsintranet.org.uk/my-work/building-our-new-service/my-role-map-homepage/" TargetMode="Externa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elcome-hub.hmppsintranet.org.uk/my-work/building-our-new-service/my-role-map-homepage/"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elcome-hub.hmppsintranet.org.uk/my-work/building-our-new-service/my-role-map-homepag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ydevelopment.org.uk/login/index.php" TargetMode="External"/><Relationship Id="rId2" Type="http://schemas.openxmlformats.org/officeDocument/2006/relationships/hyperlink" Target="https://welcome-hub.hmppsintranet.org.uk/" TargetMode="External"/><Relationship Id="rId1" Type="http://schemas.openxmlformats.org/officeDocument/2006/relationships/slideLayout" Target="../slideLayouts/slideLayout3.xml"/><Relationship Id="rId6" Type="http://schemas.openxmlformats.org/officeDocument/2006/relationships/hyperlink" Target="https://welcome-hub.hmppsintranet.org.uk/my-work/building-our-new-service/my-role-map-homepage/" TargetMode="External"/><Relationship Id="rId5" Type="http://schemas.openxmlformats.org/officeDocument/2006/relationships/slide" Target="slide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elcome-hub.hmppsintranet.org.uk/my-work/building-our-new-service/my-role-map-homepage/"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elcome-hub.hmppsintranet.org.uk/my-work/building-our-new-service/my-role-map-homepage/"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elcome-hub.hmppsintranet.org.uk/my-work/building-our-new-service/my-role-map-homepage/" TargetMode="External"/></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elcome-hub.hmppsintranet.org.uk/my-work/building-our-new-service/my-role-map-homepage/"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elcome-hub.hmppsintranet.org.uk/my-work/building-our-new-service/my-role-map-homepag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elcome-hub.hmppsintranet.org.uk/" TargetMode="Externa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elcome-hub.hmppsintranet.org.uk/my-work/building-our-new-service/my-role-map-homepage/" TargetMode="Externa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elcome-hub.hmppsintranet.org.uk/my-work/building-our-new-service/my-role-map-homepage/" TargetMode="Externa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elcome-hub.hmppsintranet.org.uk/my-work/building-our-new-service/my-role-map-homepag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elcome-hub.hmppsintranet.org.uk/my-work/building-our-new-service/my-role-map-homepage/" TargetMode="Externa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hyperlink" Target="https://welcome-hub.hmppsintranet.org.uk/my-work/building-our-new-service/my-role-map-homepage/"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elcome-hub.hmppsintranet.org.uk/my-work/building-our-new-service/my-role-map-homepage/" TargetMode="External"/><Relationship Id="rId4" Type="http://schemas.openxmlformats.org/officeDocument/2006/relationships/slide" Target="slide5.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elcome-hub.hmppsintranet.org.uk/my-work/building-our-new-service/my-role-map-homepag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18.xml"/><Relationship Id="rId2" Type="http://schemas.openxmlformats.org/officeDocument/2006/relationships/slide" Target="slide10.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3.xml"/><Relationship Id="rId1" Type="http://schemas.openxmlformats.org/officeDocument/2006/relationships/slideLayout" Target="../slideLayouts/slideLayout3.xml"/><Relationship Id="rId6" Type="http://schemas.openxmlformats.org/officeDocument/2006/relationships/slide" Target="slide18.xml"/><Relationship Id="rId5" Type="http://schemas.openxmlformats.org/officeDocument/2006/relationships/slide" Target="slide16.xml"/><Relationship Id="rId4" Type="http://schemas.openxmlformats.org/officeDocument/2006/relationships/slide" Target="slide14.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elcome-hub.hmppsintranet.org.uk/my-work/building-our-new-service/my-role-map-homepag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elcome-hub.hmppsintranet.org.uk/my-work/building-our-new-service/my-role-map-homepage/" TargetMode="External"/><Relationship Id="rId2" Type="http://schemas.openxmlformats.org/officeDocument/2006/relationships/slide" Target="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elcome-hub.hmppsintranet.org.uk/my-work/my-service/interventions-unpaid-work-and-crs/unpaid-work-assessment/"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welcome-hub.hmppsintranet.org.uk/my-work/building-our-new-service/my-role-map-home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AFDC3F-E12E-4E42-8E96-8341D51935A8}"/>
              </a:ext>
            </a:extLst>
          </p:cNvPr>
          <p:cNvSpPr>
            <a:spLocks noGrp="1"/>
          </p:cNvSpPr>
          <p:nvPr>
            <p:ph type="ctrTitle"/>
          </p:nvPr>
        </p:nvSpPr>
        <p:spPr/>
        <p:txBody>
          <a:bodyPr/>
          <a:lstStyle/>
          <a:p>
            <a:r>
              <a:rPr lang="en-GB" sz="3600" dirty="0">
                <a:solidFill>
                  <a:srgbClr val="5C3183"/>
                </a:solidFill>
              </a:rPr>
              <a:t>Your Probation Change Map</a:t>
            </a:r>
            <a:br>
              <a:rPr lang="en-GB" sz="3600" dirty="0">
                <a:solidFill>
                  <a:srgbClr val="5C3183"/>
                </a:solidFill>
              </a:rPr>
            </a:br>
            <a:br>
              <a:rPr lang="en-GB" sz="3600" dirty="0">
                <a:solidFill>
                  <a:srgbClr val="5C3183"/>
                </a:solidFill>
              </a:rPr>
            </a:br>
            <a:r>
              <a:rPr lang="en-GB" sz="2800" i="1" dirty="0">
                <a:solidFill>
                  <a:srgbClr val="5C3183"/>
                </a:solidFill>
              </a:rPr>
              <a:t>Version 8: December 2022</a:t>
            </a:r>
            <a:br>
              <a:rPr lang="en-GB" sz="2800" i="1" dirty="0">
                <a:solidFill>
                  <a:srgbClr val="5C3183"/>
                </a:solidFill>
              </a:rPr>
            </a:br>
            <a:endParaRPr lang="en-GB" dirty="0"/>
          </a:p>
        </p:txBody>
      </p:sp>
      <p:sp>
        <p:nvSpPr>
          <p:cNvPr id="3" name="Rectangle 2">
            <a:extLst>
              <a:ext uri="{FF2B5EF4-FFF2-40B4-BE49-F238E27FC236}">
                <a16:creationId xmlns:a16="http://schemas.microsoft.com/office/drawing/2014/main" id="{3730A418-B052-4BC2-AAC7-35A9D91DFE0A}"/>
              </a:ext>
              <a:ext uri="{C183D7F6-B498-43B3-948B-1728B52AA6E4}">
                <adec:decorative xmlns:adec="http://schemas.microsoft.com/office/drawing/2017/decorative" val="1"/>
              </a:ext>
            </a:extLst>
          </p:cNvPr>
          <p:cNvSpPr>
            <a:spLocks/>
          </p:cNvSpPr>
          <p:nvPr/>
        </p:nvSpPr>
        <p:spPr>
          <a:xfrm>
            <a:off x="680700" y="5532807"/>
            <a:ext cx="6096000" cy="46166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chemeClr val="tx1"/>
                </a:solidFill>
                <a:effectLst/>
                <a:uLnTx/>
                <a:uFillTx/>
                <a:latin typeface="+mn-lt"/>
                <a:ea typeface="+mn-ea"/>
                <a:cs typeface="+mn-cs"/>
              </a:rPr>
              <a:t>Please note: </a:t>
            </a:r>
            <a:r>
              <a:rPr kumimoji="0" lang="en-GB" sz="800" b="0" i="0" u="none" strike="noStrike" kern="1200" cap="none" spc="0" normalizeH="0" baseline="0" noProof="0" dirty="0">
                <a:ln>
                  <a:noFill/>
                </a:ln>
                <a:solidFill>
                  <a:schemeClr val="tx1"/>
                </a:solidFill>
                <a:effectLst/>
                <a:uLnTx/>
                <a:uFillTx/>
                <a:latin typeface="+mn-lt"/>
                <a:ea typeface="+mn-ea"/>
                <a:cs typeface="+mn-cs"/>
              </a:rPr>
              <a:t>This document provides information which was correct at the time of publishing (</a:t>
            </a:r>
            <a:r>
              <a:rPr lang="en-GB" sz="800" dirty="0"/>
              <a:t>December </a:t>
            </a:r>
            <a:r>
              <a:rPr kumimoji="0" lang="en-GB" sz="800" b="0" i="0" u="none" strike="noStrike" kern="1200" cap="none" spc="0" normalizeH="0" baseline="0" noProof="0" dirty="0">
                <a:ln>
                  <a:noFill/>
                </a:ln>
                <a:solidFill>
                  <a:schemeClr val="tx1"/>
                </a:solidFill>
                <a:effectLst/>
                <a:uLnTx/>
                <a:uFillTx/>
                <a:latin typeface="+mn-lt"/>
                <a:ea typeface="+mn-ea"/>
                <a:cs typeface="+mn-cs"/>
              </a:rPr>
              <a:t>2022) and may be subject to change. Further versions of this document will be shared throughout the lifecycle of the probation programmes. For more information, please contact the Change Strategy team. </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2533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D833DFCF-55A9-492E-8734-B960E0522764}"/>
              </a:ext>
            </a:extLst>
          </p:cNvPr>
          <p:cNvSpPr/>
          <p:nvPr/>
        </p:nvSpPr>
        <p:spPr>
          <a:xfrm>
            <a:off x="479896" y="161788"/>
            <a:ext cx="4505831" cy="489004"/>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a:solidFill>
                  <a:schemeClr val="bg1"/>
                </a:solidFill>
                <a:sym typeface="Arial"/>
              </a:rPr>
              <a:t>Building back better -</a:t>
            </a:r>
          </a:p>
          <a:p>
            <a:pPr algn="ctr" defTabSz="914400">
              <a:buClr>
                <a:srgbClr val="000000"/>
              </a:buClr>
            </a:pPr>
            <a:r>
              <a:rPr lang="en-GB" sz="1400" b="1" i="1" kern="0">
                <a:solidFill>
                  <a:schemeClr val="bg1"/>
                </a:solidFill>
                <a:latin typeface="Arial"/>
                <a:sym typeface="Arial"/>
              </a:rPr>
              <a:t>Improve</a:t>
            </a:r>
          </a:p>
        </p:txBody>
      </p:sp>
      <p:sp>
        <p:nvSpPr>
          <p:cNvPr id="10" name="Arrow: Chevron 9">
            <a:extLst>
              <a:ext uri="{FF2B5EF4-FFF2-40B4-BE49-F238E27FC236}">
                <a16:creationId xmlns:a16="http://schemas.microsoft.com/office/drawing/2014/main" id="{D1BDABF5-992C-48AD-B5D6-1B9094CA4B1B}"/>
              </a:ext>
            </a:extLst>
          </p:cNvPr>
          <p:cNvSpPr/>
          <p:nvPr/>
        </p:nvSpPr>
        <p:spPr>
          <a:xfrm>
            <a:off x="4880628" y="163403"/>
            <a:ext cx="4563256" cy="487933"/>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kern="0">
                <a:solidFill>
                  <a:schemeClr val="bg1"/>
                </a:solidFill>
                <a:latin typeface="Arial"/>
                <a:sym typeface="Arial"/>
              </a:rPr>
              <a:t>January – June 2022</a:t>
            </a:r>
          </a:p>
        </p:txBody>
      </p:sp>
      <p:sp>
        <p:nvSpPr>
          <p:cNvPr id="12" name="Rectangle 11">
            <a:extLst>
              <a:ext uri="{FF2B5EF4-FFF2-40B4-BE49-F238E27FC236}">
                <a16:creationId xmlns:a16="http://schemas.microsoft.com/office/drawing/2014/main" id="{405E6FF6-1038-42B1-85B4-67CE5FC75655}"/>
              </a:ext>
            </a:extLst>
          </p:cNvPr>
          <p:cNvSpPr/>
          <p:nvPr/>
        </p:nvSpPr>
        <p:spPr>
          <a:xfrm>
            <a:off x="376795" y="992597"/>
            <a:ext cx="11438410" cy="17927985"/>
          </a:xfrm>
          <a:prstGeom prst="rect">
            <a:avLst/>
          </a:prstGeom>
        </p:spPr>
        <p:txBody>
          <a:bodyPr wrap="square" lIns="91440" tIns="45720" rIns="91440" bIns="45720" numCol="2" spcCol="180000" anchor="t">
            <a:spAutoFit/>
          </a:bodyPr>
          <a:lstStyle/>
          <a:p>
            <a:pPr lvl="0">
              <a:spcBef>
                <a:spcPts val="1200"/>
              </a:spcBef>
            </a:pPr>
            <a:r>
              <a:rPr lang="en-GB" sz="1200" b="1" dirty="0">
                <a:solidFill>
                  <a:schemeClr val="accent1"/>
                </a:solidFill>
              </a:rPr>
              <a:t>Service Delivery</a:t>
            </a:r>
          </a:p>
          <a:p>
            <a:pPr lvl="0">
              <a:spcBef>
                <a:spcPts val="1200"/>
              </a:spcBef>
            </a:pPr>
            <a:r>
              <a:rPr lang="en-GB" sz="1200" b="1" u="sng" dirty="0"/>
              <a:t>Structured Interventions</a:t>
            </a:r>
          </a:p>
          <a:p>
            <a:pPr>
              <a:spcBef>
                <a:spcPts val="600"/>
              </a:spcBef>
              <a:spcAft>
                <a:spcPts val="600"/>
              </a:spcAft>
            </a:pPr>
            <a:r>
              <a:rPr lang="en-GB" sz="1200" dirty="0"/>
              <a:t>Each region will select at least three of the 12 approved Structured Interventions to deliver. </a:t>
            </a:r>
            <a:r>
              <a:rPr lang="en-GB" sz="1200" dirty="0">
                <a:latin typeface="Arial" panose="020B0604020202020204" pitchFamily="34" charset="0"/>
                <a:ea typeface="Calibri" panose="020F0502020204030204" pitchFamily="34" charset="0"/>
              </a:rPr>
              <a:t>These will fall into three categories: Domestic Abuse (DA), Attitudes, Thinking &amp; Behaviour (ATB) and Emotion Management (EM). Only Structured Interventions from the approved list will be available for delivery from 1</a:t>
            </a:r>
            <a:r>
              <a:rPr lang="en-GB" sz="1200" baseline="30000" dirty="0">
                <a:latin typeface="Arial" panose="020B0604020202020204" pitchFamily="34" charset="0"/>
                <a:ea typeface="Calibri" panose="020F0502020204030204" pitchFamily="34" charset="0"/>
              </a:rPr>
              <a:t>st</a:t>
            </a:r>
            <a:r>
              <a:rPr lang="en-GB" sz="1200" dirty="0">
                <a:latin typeface="Arial" panose="020B0604020202020204" pitchFamily="34" charset="0"/>
                <a:ea typeface="Calibri" panose="020F0502020204030204" pitchFamily="34" charset="0"/>
              </a:rPr>
              <a:t> April. </a:t>
            </a:r>
          </a:p>
          <a:p>
            <a:pPr>
              <a:spcBef>
                <a:spcPts val="600"/>
              </a:spcBef>
              <a:spcAft>
                <a:spcPts val="600"/>
              </a:spcAft>
            </a:pPr>
            <a:r>
              <a:rPr lang="en-GB" sz="1200" dirty="0">
                <a:latin typeface="Arial" panose="020B0604020202020204" pitchFamily="34" charset="0"/>
              </a:rPr>
              <a:t>Revised Structured Interventions practice guidance and 12 new facilitator manuals will be made available to interventions teams. A training framework will be implemented to enable facilitators to prepare to deliver the Structured Interventions selected for their region. The training round will be complete by mid-March. A second training round will be completed in July. </a:t>
            </a:r>
            <a:endParaRPr lang="en-GB" sz="1200" dirty="0"/>
          </a:p>
          <a:p>
            <a:pPr>
              <a:spcBef>
                <a:spcPts val="600"/>
              </a:spcBef>
              <a:spcAft>
                <a:spcPts val="600"/>
              </a:spcAft>
            </a:pPr>
            <a:r>
              <a:rPr lang="en-GB" sz="1200" dirty="0"/>
              <a:t>Work will begin to evaluate the approved Structured Interventions.</a:t>
            </a:r>
          </a:p>
          <a:p>
            <a:pPr>
              <a:spcBef>
                <a:spcPts val="600"/>
              </a:spcBef>
              <a:spcAft>
                <a:spcPts val="600"/>
              </a:spcAft>
            </a:pPr>
            <a:r>
              <a:rPr lang="en-GB" sz="1200" dirty="0"/>
              <a:t>A new quality assurance process will be developed and made available for use. </a:t>
            </a:r>
            <a:endParaRPr lang="en-GB"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r>
              <a:rPr lang="en-US" sz="1200" b="1" u="sng" dirty="0"/>
              <a:t>Commissioned Rehabilitative Services</a:t>
            </a:r>
            <a:endParaRPr lang="en-GB" sz="1200" b="1" u="sng" dirty="0"/>
          </a:p>
          <a:p>
            <a:pPr>
              <a:spcBef>
                <a:spcPts val="600"/>
              </a:spcBef>
              <a:spcAft>
                <a:spcPts val="600"/>
              </a:spcAft>
            </a:pPr>
            <a:r>
              <a:rPr lang="en-US" sz="1200" dirty="0"/>
              <a:t>Following introduction of CRS delivery arrangements for Day 1, the CRS team will continue working to support Courts staff, Probation Practitioners and Suppliers</a:t>
            </a:r>
            <a:r>
              <a:rPr lang="en-GB" sz="1200" dirty="0"/>
              <a:t> in </a:t>
            </a:r>
            <a:r>
              <a:rPr lang="en-US" sz="1200" dirty="0"/>
              <a:t>ensuring that the CRS services are delivered as intended.</a:t>
            </a:r>
          </a:p>
          <a:p>
            <a:pPr>
              <a:spcBef>
                <a:spcPts val="600"/>
              </a:spcBef>
              <a:spcAft>
                <a:spcPts val="600"/>
              </a:spcAft>
            </a:pPr>
            <a:r>
              <a:rPr lang="en-GB" sz="1200" dirty="0"/>
              <a:t>Planning will begin for the competitions in those areas where we did not receive bids for Day 1 and were required to direct award, to ensure that the replacement competitions receive more interest. </a:t>
            </a:r>
          </a:p>
          <a:p>
            <a:pPr>
              <a:spcBef>
                <a:spcPts val="600"/>
              </a:spcBef>
              <a:spcAft>
                <a:spcPts val="600"/>
              </a:spcAft>
            </a:pPr>
            <a:r>
              <a:rPr lang="en-GB" sz="1200" dirty="0"/>
              <a:t>The ‘Engaging People on Probation’ (EPOP) service will be in place in all regions. </a:t>
            </a:r>
          </a:p>
          <a:p>
            <a:pPr>
              <a:spcBef>
                <a:spcPts val="600"/>
              </a:spcBef>
              <a:spcAft>
                <a:spcPts val="600"/>
              </a:spcAft>
            </a:pPr>
            <a:r>
              <a:rPr lang="en-GB" sz="1200" dirty="0"/>
              <a:t>Central and regional Contract Management Team &amp; Commissioning Team structures will be in place and regional vacancies will begin to be filled by regions in order to effectively support the business.</a:t>
            </a:r>
            <a:endParaRPr lang="en-GB" sz="1200" b="1" u="sng" dirty="0"/>
          </a:p>
          <a:p>
            <a:pPr>
              <a:spcBef>
                <a:spcPts val="600"/>
              </a:spcBef>
              <a:spcAft>
                <a:spcPts val="600"/>
              </a:spcAft>
            </a:pPr>
            <a:endParaRPr lang="en-GB" sz="1000" dirty="0"/>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endParaRPr lang="en-GB" sz="1000" dirty="0"/>
          </a:p>
          <a:p>
            <a:pPr lvl="0">
              <a:spcBef>
                <a:spcPts val="600"/>
              </a:spcBef>
            </a:pPr>
            <a:endParaRPr lang="en-GB" sz="1000" dirty="0">
              <a:solidFill>
                <a:prstClr val="black"/>
              </a:solidFill>
            </a:endParaRPr>
          </a:p>
        </p:txBody>
      </p:sp>
      <p:sp>
        <p:nvSpPr>
          <p:cNvPr id="2" name="Title 1">
            <a:extLst>
              <a:ext uri="{FF2B5EF4-FFF2-40B4-BE49-F238E27FC236}">
                <a16:creationId xmlns:a16="http://schemas.microsoft.com/office/drawing/2014/main" id="{2C629AE6-1471-4D40-81C1-53A4A75FE0E2}"/>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January – June 2022</a:t>
            </a:r>
          </a:p>
        </p:txBody>
      </p:sp>
      <p:sp>
        <p:nvSpPr>
          <p:cNvPr id="15" name="Rectangle 14">
            <a:extLst>
              <a:ext uri="{FF2B5EF4-FFF2-40B4-BE49-F238E27FC236}">
                <a16:creationId xmlns:a16="http://schemas.microsoft.com/office/drawing/2014/main" id="{CBFCF180-10D6-4D75-B609-C0F4D1571052}"/>
              </a:ext>
            </a:extLst>
          </p:cNvPr>
          <p:cNvSpPr/>
          <p:nvPr/>
        </p:nvSpPr>
        <p:spPr>
          <a:xfrm>
            <a:off x="9740899" y="115864"/>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2"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6" name="Rectangle 15">
            <a:extLst>
              <a:ext uri="{FF2B5EF4-FFF2-40B4-BE49-F238E27FC236}">
                <a16:creationId xmlns:a16="http://schemas.microsoft.com/office/drawing/2014/main" id="{9F4E9486-C2FC-4C66-9C5C-AC2FE120843C}"/>
              </a:ext>
            </a:extLst>
          </p:cNvPr>
          <p:cNvSpPr/>
          <p:nvPr/>
        </p:nvSpPr>
        <p:spPr>
          <a:xfrm>
            <a:off x="9740899" y="557822"/>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3">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pic>
        <p:nvPicPr>
          <p:cNvPr id="11" name="Picture 10">
            <a:extLst>
              <a:ext uri="{FF2B5EF4-FFF2-40B4-BE49-F238E27FC236}">
                <a16:creationId xmlns:a16="http://schemas.microsoft.com/office/drawing/2014/main" id="{DB4235F4-119B-4C21-9F35-AED94C58EE7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03381" y="6307530"/>
            <a:ext cx="1049638" cy="434607"/>
          </a:xfrm>
          <a:prstGeom prst="rect">
            <a:avLst/>
          </a:prstGeom>
        </p:spPr>
      </p:pic>
    </p:spTree>
    <p:extLst>
      <p:ext uri="{BB962C8B-B14F-4D97-AF65-F5344CB8AC3E}">
        <p14:creationId xmlns:p14="http://schemas.microsoft.com/office/powerpoint/2010/main" val="47950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4235F4-119B-4C21-9F35-AED94C58EE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sp>
        <p:nvSpPr>
          <p:cNvPr id="14" name="Arrow: Chevron 13">
            <a:extLst>
              <a:ext uri="{FF2B5EF4-FFF2-40B4-BE49-F238E27FC236}">
                <a16:creationId xmlns:a16="http://schemas.microsoft.com/office/drawing/2014/main" id="{D833DFCF-55A9-492E-8734-B960E0522764}"/>
              </a:ext>
            </a:extLst>
          </p:cNvPr>
          <p:cNvSpPr/>
          <p:nvPr/>
        </p:nvSpPr>
        <p:spPr>
          <a:xfrm>
            <a:off x="479896" y="161788"/>
            <a:ext cx="4505831" cy="489004"/>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a:solidFill>
                  <a:schemeClr val="bg1"/>
                </a:solidFill>
                <a:sym typeface="Arial"/>
              </a:rPr>
              <a:t>Building back better -</a:t>
            </a:r>
          </a:p>
          <a:p>
            <a:pPr algn="ctr" defTabSz="914400">
              <a:buClr>
                <a:srgbClr val="000000"/>
              </a:buClr>
            </a:pPr>
            <a:r>
              <a:rPr lang="en-GB" sz="1400" b="1" i="1" kern="0">
                <a:solidFill>
                  <a:schemeClr val="bg1"/>
                </a:solidFill>
                <a:latin typeface="Arial"/>
                <a:sym typeface="Arial"/>
              </a:rPr>
              <a:t>Improve</a:t>
            </a:r>
          </a:p>
        </p:txBody>
      </p:sp>
      <p:sp>
        <p:nvSpPr>
          <p:cNvPr id="10" name="Arrow: Chevron 9">
            <a:extLst>
              <a:ext uri="{FF2B5EF4-FFF2-40B4-BE49-F238E27FC236}">
                <a16:creationId xmlns:a16="http://schemas.microsoft.com/office/drawing/2014/main" id="{D1BDABF5-992C-48AD-B5D6-1B9094CA4B1B}"/>
              </a:ext>
            </a:extLst>
          </p:cNvPr>
          <p:cNvSpPr/>
          <p:nvPr/>
        </p:nvSpPr>
        <p:spPr>
          <a:xfrm>
            <a:off x="4880628" y="163403"/>
            <a:ext cx="4563256" cy="487933"/>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kern="0">
                <a:solidFill>
                  <a:schemeClr val="bg1"/>
                </a:solidFill>
                <a:latin typeface="Arial"/>
                <a:sym typeface="Arial"/>
              </a:rPr>
              <a:t>January – June 2022</a:t>
            </a:r>
          </a:p>
        </p:txBody>
      </p:sp>
      <p:sp>
        <p:nvSpPr>
          <p:cNvPr id="12" name="Rectangle 11">
            <a:extLst>
              <a:ext uri="{FF2B5EF4-FFF2-40B4-BE49-F238E27FC236}">
                <a16:creationId xmlns:a16="http://schemas.microsoft.com/office/drawing/2014/main" id="{405E6FF6-1038-42B1-85B4-67CE5FC75655}"/>
              </a:ext>
            </a:extLst>
          </p:cNvPr>
          <p:cNvSpPr/>
          <p:nvPr/>
        </p:nvSpPr>
        <p:spPr>
          <a:xfrm>
            <a:off x="376795" y="992597"/>
            <a:ext cx="11438410" cy="18266539"/>
          </a:xfrm>
          <a:prstGeom prst="rect">
            <a:avLst/>
          </a:prstGeom>
        </p:spPr>
        <p:txBody>
          <a:bodyPr wrap="square" lIns="91440" tIns="45720" rIns="91440" bIns="45720" numCol="2" spcCol="180000" anchor="t">
            <a:spAutoFit/>
          </a:bodyPr>
          <a:lstStyle/>
          <a:p>
            <a:pPr lvl="0">
              <a:spcBef>
                <a:spcPts val="1200"/>
              </a:spcBef>
            </a:pPr>
            <a:r>
              <a:rPr lang="en-GB" sz="1200" b="1" dirty="0">
                <a:solidFill>
                  <a:schemeClr val="accent1"/>
                </a:solidFill>
              </a:rPr>
              <a:t>Service Delivery</a:t>
            </a:r>
            <a:endParaRPr lang="en-GB" sz="1200" b="1" u="sng" dirty="0"/>
          </a:p>
          <a:p>
            <a:pPr>
              <a:spcBef>
                <a:spcPts val="600"/>
              </a:spcBef>
              <a:spcAft>
                <a:spcPts val="600"/>
              </a:spcAft>
            </a:pPr>
            <a:r>
              <a:rPr lang="en-GB" sz="1200" b="1" u="sng" dirty="0"/>
              <a:t>Sentence Management</a:t>
            </a:r>
          </a:p>
          <a:p>
            <a:pPr>
              <a:spcBef>
                <a:spcPts val="600"/>
              </a:spcBef>
              <a:spcAft>
                <a:spcPts val="600"/>
              </a:spcAft>
            </a:pPr>
            <a:r>
              <a:rPr lang="en-GB" sz="1200" dirty="0"/>
              <a:t>The roll-out of </a:t>
            </a:r>
            <a:r>
              <a:rPr lang="en-GB" sz="1200" b="1" dirty="0"/>
              <a:t>mixed caseloads </a:t>
            </a:r>
            <a:r>
              <a:rPr lang="en-GB" sz="1200" dirty="0"/>
              <a:t>will continue, supported by the completion of relevant vetting.  </a:t>
            </a:r>
          </a:p>
          <a:p>
            <a:pPr>
              <a:spcBef>
                <a:spcPts val="600"/>
              </a:spcBef>
              <a:spcAft>
                <a:spcPts val="600"/>
              </a:spcAft>
            </a:pPr>
            <a:r>
              <a:rPr lang="en-GB" sz="1200" dirty="0"/>
              <a:t>The Home Visit Policy Framework was implemented in Nov 21. This framework highlights risk assessment and risk management obligations linked to the Serious Further Offence (SFO) recommendations and the expectations laid out in this framework are linked to the Blended Supervision Model.</a:t>
            </a:r>
            <a:endParaRPr lang="en-GB" sz="1200" dirty="0">
              <a:cs typeface="Arial"/>
            </a:endParaRPr>
          </a:p>
          <a:p>
            <a:pPr>
              <a:spcBef>
                <a:spcPts val="600"/>
              </a:spcBef>
              <a:spcAft>
                <a:spcPts val="600"/>
              </a:spcAft>
            </a:pPr>
            <a:r>
              <a:rPr lang="en-GB" sz="1200" dirty="0"/>
              <a:t>An approved suite of Probation Practitioner toolkits will be available to staff which will support consistent delivery as well as time saving benefits.</a:t>
            </a:r>
          </a:p>
          <a:p>
            <a:pPr>
              <a:spcBef>
                <a:spcPts val="600"/>
              </a:spcBef>
              <a:spcAft>
                <a:spcPts val="600"/>
              </a:spcAft>
            </a:pPr>
            <a:r>
              <a:rPr lang="en-GB" sz="1200" dirty="0"/>
              <a:t>Full National Standards will be launched in June 21. There will be regional variations on achieving the standards and any variations in place will be communicated to staff.</a:t>
            </a:r>
          </a:p>
          <a:p>
            <a:pPr>
              <a:spcBef>
                <a:spcPts val="600"/>
              </a:spcBef>
              <a:spcAft>
                <a:spcPts val="600"/>
              </a:spcAft>
            </a:pPr>
            <a:r>
              <a:rPr lang="en-GB" sz="1200" dirty="0"/>
              <a:t>The Continuous Professional Development offer for Sentence Management staff will be outlined within the role packs that are available via the Probation Hub from May 2022. </a:t>
            </a:r>
          </a:p>
          <a:p>
            <a:pPr>
              <a:spcBef>
                <a:spcPts val="600"/>
              </a:spcBef>
              <a:spcAft>
                <a:spcPts val="600"/>
              </a:spcAft>
            </a:pPr>
            <a:r>
              <a:rPr lang="en-GB" sz="1200" dirty="0"/>
              <a:t>Post-release referrals to social inclusion (pre and post-release mentoring) allowing for cases where there was not enough time to make a referral pre-release. </a:t>
            </a:r>
          </a:p>
          <a:p>
            <a:pPr>
              <a:spcBef>
                <a:spcPts val="600"/>
              </a:spcBef>
              <a:spcAft>
                <a:spcPts val="600"/>
              </a:spcAft>
            </a:pPr>
            <a:r>
              <a:rPr lang="en-GB" sz="1200" dirty="0"/>
              <a:t>Updated CRS R&amp;M practice guidance is now on EQUIP following probation practitioner feedback</a:t>
            </a:r>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r>
              <a:rPr lang="en-GB" sz="1200" b="1" u="sng" dirty="0"/>
              <a:t>Other</a:t>
            </a:r>
          </a:p>
          <a:p>
            <a:pPr>
              <a:spcBef>
                <a:spcPts val="600"/>
              </a:spcBef>
              <a:spcAft>
                <a:spcPts val="600"/>
              </a:spcAft>
            </a:pPr>
            <a:r>
              <a:rPr lang="en-GB" sz="1200" dirty="0"/>
              <a:t>The </a:t>
            </a:r>
            <a:r>
              <a:rPr lang="en-GB" sz="1200" b="1" dirty="0"/>
              <a:t>Young Adult Policy Framework </a:t>
            </a:r>
            <a:r>
              <a:rPr lang="en-GB" sz="1200" dirty="0"/>
              <a:t>will be implemented, this is a new policy framework to enhance the way we work with 18 to 25 year olds in the Probation Service with particular focus on Young Adults’ intersectionality.</a:t>
            </a:r>
          </a:p>
          <a:p>
            <a:pPr>
              <a:spcBef>
                <a:spcPts val="600"/>
              </a:spcBef>
              <a:spcAft>
                <a:spcPts val="600"/>
              </a:spcAft>
            </a:pPr>
            <a:r>
              <a:rPr lang="en-GB" sz="1200" b="1" u="sng" dirty="0">
                <a:solidFill>
                  <a:schemeClr val="accent1"/>
                </a:solidFill>
              </a:rPr>
              <a:t>Reducing Reoffending</a:t>
            </a:r>
            <a:endParaRPr lang="en-GB" sz="1200" b="1" u="sng" dirty="0"/>
          </a:p>
          <a:p>
            <a:pPr lvl="0">
              <a:spcBef>
                <a:spcPts val="600"/>
              </a:spcBef>
              <a:spcAft>
                <a:spcPts val="600"/>
              </a:spcAft>
            </a:pPr>
            <a:r>
              <a:rPr lang="en-GB" sz="1200" dirty="0">
                <a:solidFill>
                  <a:prstClr val="black"/>
                </a:solidFill>
              </a:rPr>
              <a:t>The Accelerator Prisons Project is working with 16 prisons to improve the support offered to prisoners and prison leavers across 4 key reducing reoffending pathways - education, employment, accommodation, and health and substance misuse. As part of the project several new roles will be tested alongside wider supporting initiatives, and while many of these roles will work closely with probation colleagues to improve support and join-up on release, one role (Health and Justice Coordinator) will be based within probation itself. Subject to securing additional funding, we hope to roll these roles out more widely in future.</a:t>
            </a:r>
          </a:p>
          <a:p>
            <a:pPr>
              <a:spcBef>
                <a:spcPts val="600"/>
              </a:spcBef>
              <a:spcAft>
                <a:spcPts val="600"/>
              </a:spcAft>
            </a:pPr>
            <a:endParaRPr lang="en-GB" sz="1000" dirty="0"/>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endParaRPr lang="en-GB" sz="1000" dirty="0"/>
          </a:p>
          <a:p>
            <a:pPr lvl="0">
              <a:spcBef>
                <a:spcPts val="600"/>
              </a:spcBef>
            </a:pPr>
            <a:endParaRPr lang="en-GB" sz="1000" dirty="0">
              <a:solidFill>
                <a:prstClr val="black"/>
              </a:solidFill>
            </a:endParaRPr>
          </a:p>
        </p:txBody>
      </p:sp>
      <p:sp>
        <p:nvSpPr>
          <p:cNvPr id="15" name="Rectangle 14">
            <a:extLst>
              <a:ext uri="{FF2B5EF4-FFF2-40B4-BE49-F238E27FC236}">
                <a16:creationId xmlns:a16="http://schemas.microsoft.com/office/drawing/2014/main" id="{CBFCF180-10D6-4D75-B609-C0F4D1571052}"/>
              </a:ext>
            </a:extLst>
          </p:cNvPr>
          <p:cNvSpPr/>
          <p:nvPr/>
        </p:nvSpPr>
        <p:spPr>
          <a:xfrm>
            <a:off x="9740899" y="115864"/>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3"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6" name="Rectangle 15">
            <a:extLst>
              <a:ext uri="{FF2B5EF4-FFF2-40B4-BE49-F238E27FC236}">
                <a16:creationId xmlns:a16="http://schemas.microsoft.com/office/drawing/2014/main" id="{9F4E9486-C2FC-4C66-9C5C-AC2FE120843C}"/>
              </a:ext>
            </a:extLst>
          </p:cNvPr>
          <p:cNvSpPr/>
          <p:nvPr/>
        </p:nvSpPr>
        <p:spPr>
          <a:xfrm>
            <a:off x="9740899" y="557822"/>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4">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
        <p:nvSpPr>
          <p:cNvPr id="2" name="Title 1">
            <a:extLst>
              <a:ext uri="{FF2B5EF4-FFF2-40B4-BE49-F238E27FC236}">
                <a16:creationId xmlns:a16="http://schemas.microsoft.com/office/drawing/2014/main" id="{2C629AE6-1471-4D40-81C1-53A4A75FE0E2}"/>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January – June 2022</a:t>
            </a:r>
          </a:p>
        </p:txBody>
      </p:sp>
    </p:spTree>
    <p:extLst>
      <p:ext uri="{BB962C8B-B14F-4D97-AF65-F5344CB8AC3E}">
        <p14:creationId xmlns:p14="http://schemas.microsoft.com/office/powerpoint/2010/main" val="47970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C7DBD6-02E5-4A47-B7F9-B7CD2180B4B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sp>
        <p:nvSpPr>
          <p:cNvPr id="13" name="Arrow: Chevron 12">
            <a:extLst>
              <a:ext uri="{FF2B5EF4-FFF2-40B4-BE49-F238E27FC236}">
                <a16:creationId xmlns:a16="http://schemas.microsoft.com/office/drawing/2014/main" id="{CA996238-B5F5-4841-8C30-537B732BD33F}"/>
              </a:ext>
            </a:extLst>
          </p:cNvPr>
          <p:cNvSpPr/>
          <p:nvPr/>
        </p:nvSpPr>
        <p:spPr>
          <a:xfrm>
            <a:off x="479896" y="161788"/>
            <a:ext cx="4505831" cy="489004"/>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dirty="0">
                <a:solidFill>
                  <a:schemeClr val="bg1"/>
                </a:solidFill>
                <a:sym typeface="Arial"/>
              </a:rPr>
              <a:t>Building back better -</a:t>
            </a:r>
          </a:p>
          <a:p>
            <a:pPr algn="ctr" defTabSz="914400">
              <a:buClr>
                <a:srgbClr val="000000"/>
              </a:buClr>
            </a:pPr>
            <a:r>
              <a:rPr lang="en-GB" sz="1400" b="1" i="1" kern="0" dirty="0">
                <a:solidFill>
                  <a:schemeClr val="bg1"/>
                </a:solidFill>
                <a:latin typeface="Arial"/>
                <a:sym typeface="Arial"/>
              </a:rPr>
              <a:t>Improve</a:t>
            </a:r>
          </a:p>
        </p:txBody>
      </p:sp>
      <p:sp>
        <p:nvSpPr>
          <p:cNvPr id="12" name="Arrow: Chevron 11">
            <a:extLst>
              <a:ext uri="{FF2B5EF4-FFF2-40B4-BE49-F238E27FC236}">
                <a16:creationId xmlns:a16="http://schemas.microsoft.com/office/drawing/2014/main" id="{BE21D8DE-B780-483C-9FF1-647D3837846E}"/>
              </a:ext>
            </a:extLst>
          </p:cNvPr>
          <p:cNvSpPr/>
          <p:nvPr/>
        </p:nvSpPr>
        <p:spPr>
          <a:xfrm>
            <a:off x="4880628" y="163403"/>
            <a:ext cx="4563256" cy="487933"/>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kern="0" dirty="0">
                <a:solidFill>
                  <a:schemeClr val="bg1"/>
                </a:solidFill>
                <a:latin typeface="Arial"/>
                <a:sym typeface="Arial"/>
              </a:rPr>
              <a:t>January – June 2022</a:t>
            </a:r>
          </a:p>
        </p:txBody>
      </p:sp>
      <p:sp>
        <p:nvSpPr>
          <p:cNvPr id="17" name="Rectangle 16">
            <a:extLst>
              <a:ext uri="{FF2B5EF4-FFF2-40B4-BE49-F238E27FC236}">
                <a16:creationId xmlns:a16="http://schemas.microsoft.com/office/drawing/2014/main" id="{E0A16B6E-EADE-4712-A1F3-31A98ADBB313}"/>
              </a:ext>
            </a:extLst>
          </p:cNvPr>
          <p:cNvSpPr/>
          <p:nvPr/>
        </p:nvSpPr>
        <p:spPr>
          <a:xfrm>
            <a:off x="86494" y="816570"/>
            <a:ext cx="12003932" cy="7596951"/>
          </a:xfrm>
          <a:prstGeom prst="rect">
            <a:avLst/>
          </a:prstGeom>
        </p:spPr>
        <p:txBody>
          <a:bodyPr wrap="square" lIns="91440" tIns="45720" rIns="91440" bIns="45720" numCol="2" spcCol="180000" anchor="t">
            <a:spAutoFit/>
          </a:bodyPr>
          <a:lstStyle/>
          <a:p>
            <a:pPr>
              <a:spcBef>
                <a:spcPts val="1200"/>
              </a:spcBef>
            </a:pPr>
            <a:r>
              <a:rPr lang="en-GB" sz="1200" b="1" dirty="0">
                <a:solidFill>
                  <a:schemeClr val="accent1"/>
                </a:solidFill>
              </a:rPr>
              <a:t>Technical Equipment and Digital Tools</a:t>
            </a:r>
            <a:endParaRPr lang="en-GB" sz="1200" b="1" u="sng" dirty="0"/>
          </a:p>
          <a:p>
            <a:pPr>
              <a:spcBef>
                <a:spcPts val="600"/>
              </a:spcBef>
              <a:spcAft>
                <a:spcPts val="600"/>
              </a:spcAft>
            </a:pPr>
            <a:r>
              <a:rPr lang="en-GB" sz="1200" dirty="0"/>
              <a:t>Our digital colleagues will continue to deliver work to  meet the Outcome Delivery Plan commitment to move away from OASys by the end of financial year 2024/2025 and from </a:t>
            </a:r>
            <a:r>
              <a:rPr lang="en-GB" sz="1200" dirty="0" err="1"/>
              <a:t>NDelius</a:t>
            </a:r>
            <a:r>
              <a:rPr lang="en-GB" sz="1200" dirty="0"/>
              <a:t> as soon as possible  with the goal to join up the user experience across prison and probation.</a:t>
            </a:r>
          </a:p>
          <a:p>
            <a:pPr>
              <a:spcBef>
                <a:spcPts val="600"/>
              </a:spcBef>
              <a:spcAft>
                <a:spcPts val="600"/>
              </a:spcAft>
            </a:pPr>
            <a:r>
              <a:rPr lang="en-GB" sz="1200" dirty="0"/>
              <a:t>Further developments to Refer and Monitor will be made to support CRS referrals and management.</a:t>
            </a:r>
          </a:p>
          <a:p>
            <a:pPr>
              <a:spcBef>
                <a:spcPts val="600"/>
              </a:spcBef>
              <a:spcAft>
                <a:spcPts val="600"/>
              </a:spcAft>
            </a:pPr>
            <a:r>
              <a:rPr lang="en-GB" sz="1200" dirty="0"/>
              <a:t>The new digital services 'Refer and Monitor an Intervention', and 'Prepare a Case for Sentence', will have assessments and risk predictors embedded within them, removing the need for users to interact with OASys.</a:t>
            </a:r>
          </a:p>
          <a:p>
            <a:pPr>
              <a:spcBef>
                <a:spcPts val="600"/>
              </a:spcBef>
              <a:spcAft>
                <a:spcPts val="600"/>
              </a:spcAft>
            </a:pPr>
            <a:r>
              <a:rPr lang="en-GB" sz="1200" dirty="0"/>
              <a:t>A Workload Measurement tool built in-house will replace the existing third-party product.</a:t>
            </a:r>
          </a:p>
          <a:p>
            <a:pPr>
              <a:spcBef>
                <a:spcPts val="600"/>
              </a:spcBef>
              <a:spcAft>
                <a:spcPts val="600"/>
              </a:spcAft>
            </a:pPr>
            <a:r>
              <a:rPr lang="en-GB" sz="1200" dirty="0"/>
              <a:t>Work will also begin to develop on a new digital service to increase the active involvement of People on Probation in the delivery of their sentence. </a:t>
            </a:r>
          </a:p>
          <a:p>
            <a:pPr>
              <a:spcBef>
                <a:spcPts val="600"/>
              </a:spcBef>
              <a:spcAft>
                <a:spcPts val="600"/>
              </a:spcAft>
            </a:pPr>
            <a:r>
              <a:rPr lang="en-GB" sz="1200" dirty="0">
                <a:solidFill>
                  <a:srgbClr val="00B050"/>
                </a:solidFill>
                <a:cs typeface="Arial"/>
              </a:rPr>
              <a:t>Structured Interventions brought into new 'Refer and Monitor an Intervention' digital service</a:t>
            </a:r>
            <a:endParaRPr lang="en-GB" dirty="0">
              <a:solidFill>
                <a:srgbClr val="00B050"/>
              </a:solidFill>
            </a:endParaRPr>
          </a:p>
          <a:p>
            <a:pPr>
              <a:spcBef>
                <a:spcPts val="600"/>
              </a:spcBef>
              <a:spcAft>
                <a:spcPts val="600"/>
              </a:spcAft>
            </a:pPr>
            <a:r>
              <a:rPr lang="en-GB" sz="1200" dirty="0">
                <a:solidFill>
                  <a:srgbClr val="00B050"/>
                </a:solidFill>
                <a:ea typeface="+mn-lt"/>
                <a:cs typeface="+mn-lt"/>
              </a:rPr>
              <a:t>Unpaid Work brought into new 'Refer and Monitor an Intervention' digital service</a:t>
            </a:r>
            <a:endParaRPr lang="en-GB" dirty="0">
              <a:solidFill>
                <a:srgbClr val="00B050"/>
              </a:solidFill>
            </a:endParaRPr>
          </a:p>
          <a:p>
            <a:pPr>
              <a:spcBef>
                <a:spcPts val="1200"/>
              </a:spcBef>
            </a:pPr>
            <a:r>
              <a:rPr lang="en-GB" sz="1200" b="1" dirty="0">
                <a:solidFill>
                  <a:schemeClr val="accent1"/>
                </a:solidFill>
              </a:rPr>
              <a:t>Electronic Monitoring</a:t>
            </a:r>
          </a:p>
          <a:p>
            <a:pPr>
              <a:spcBef>
                <a:spcPts val="1200"/>
              </a:spcBef>
            </a:pPr>
            <a:r>
              <a:rPr lang="en-GB" sz="1200" dirty="0"/>
              <a:t>Alcohol monitoring on Licence will be available as an intervention from mid-June 2022. Staff briefings will be communicated between January and May ahead of this change.</a:t>
            </a:r>
          </a:p>
          <a:p>
            <a:pPr>
              <a:spcBef>
                <a:spcPts val="1200"/>
              </a:spcBef>
            </a:pPr>
            <a:r>
              <a:rPr lang="en-GB" sz="1200" dirty="0"/>
              <a:t>The </a:t>
            </a:r>
            <a:r>
              <a:rPr lang="en-US" sz="1200" dirty="0"/>
              <a:t>Police, Crime, Sentencing and Courts</a:t>
            </a:r>
            <a:r>
              <a:rPr lang="en-GB" sz="1200" dirty="0"/>
              <a:t> (PCSC) Act 2022 introduced EM changes on June 28 2022. The Act gives staff additional authority to vary EM curfew start/end time and address, for adult Community Sentences. There are also changes to maximum daily curfew and maximum curfew length for adult Community Sentences. Probation briefings were held between June 7th – 23rd. Briefing recordings and detailed guidance is available on the Probation Hub </a:t>
            </a:r>
            <a:r>
              <a:rPr lang="en-GB" sz="1200" dirty="0">
                <a:hlinkClick r:id="rId3"/>
              </a:rPr>
              <a:t>here</a:t>
            </a:r>
            <a:r>
              <a:rPr lang="en-GB" sz="1200" dirty="0"/>
              <a:t> and the new curfew variation process is on </a:t>
            </a:r>
            <a:r>
              <a:rPr lang="en-GB" sz="1200" dirty="0" err="1"/>
              <a:t>EQuiP</a:t>
            </a:r>
            <a:r>
              <a:rPr lang="en-GB" sz="1200" dirty="0"/>
              <a:t> (key word search: “curfew variation”) </a:t>
            </a:r>
            <a:r>
              <a:rPr lang="en-GB" sz="1200" dirty="0">
                <a:hlinkClick r:id="rId4"/>
              </a:rPr>
              <a:t>here</a:t>
            </a:r>
            <a:r>
              <a:rPr lang="en-GB" sz="1200" dirty="0"/>
              <a:t>.</a:t>
            </a:r>
            <a:endParaRPr lang="en-GB" sz="1200" dirty="0">
              <a:ea typeface="Times New Roman" panose="02020603050405020304" pitchFamily="18" charset="0"/>
              <a:cs typeface="Times New Roman" panose="02020603050405020304" pitchFamily="18" charset="0"/>
            </a:endParaRPr>
          </a:p>
          <a:p>
            <a:pPr>
              <a:spcBef>
                <a:spcPts val="1200"/>
              </a:spcBef>
            </a:pPr>
            <a:endParaRPr lang="en-GB" sz="12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tabLst>
                <a:tab pos="723900" algn="l"/>
              </a:tabLst>
            </a:pPr>
            <a:endParaRPr lang="en-GB" sz="1200" dirty="0">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tabLst>
                <a:tab pos="723900" algn="l"/>
              </a:tabLst>
            </a:pPr>
            <a:endParaRPr lang="en-GB" sz="1200" b="1" dirty="0">
              <a:solidFill>
                <a:schemeClr val="accent1"/>
              </a:solidFill>
            </a:endParaRPr>
          </a:p>
          <a:p>
            <a:pPr>
              <a:lnSpc>
                <a:spcPct val="107000"/>
              </a:lnSpc>
              <a:spcAft>
                <a:spcPts val="800"/>
              </a:spcAft>
              <a:tabLst>
                <a:tab pos="723900" algn="l"/>
              </a:tabLst>
            </a:pPr>
            <a:endParaRPr lang="en-GB" sz="1200" b="1" dirty="0">
              <a:solidFill>
                <a:schemeClr val="accent1"/>
              </a:solidFill>
            </a:endParaRPr>
          </a:p>
          <a:p>
            <a:pPr>
              <a:lnSpc>
                <a:spcPct val="107000"/>
              </a:lnSpc>
              <a:spcAft>
                <a:spcPts val="800"/>
              </a:spcAft>
              <a:tabLst>
                <a:tab pos="723900" algn="l"/>
              </a:tabLst>
            </a:pPr>
            <a:endParaRPr lang="en-GB" sz="1200" b="1" dirty="0">
              <a:solidFill>
                <a:schemeClr val="accent1"/>
              </a:solidFill>
            </a:endParaRPr>
          </a:p>
          <a:p>
            <a:pPr>
              <a:lnSpc>
                <a:spcPct val="107000"/>
              </a:lnSpc>
              <a:spcAft>
                <a:spcPts val="800"/>
              </a:spcAft>
              <a:tabLst>
                <a:tab pos="723900" algn="l"/>
              </a:tabLst>
            </a:pPr>
            <a:endParaRPr lang="en-GB" sz="1200" b="1" dirty="0">
              <a:solidFill>
                <a:schemeClr val="accent1"/>
              </a:solidFill>
            </a:endParaRPr>
          </a:p>
          <a:p>
            <a:pPr>
              <a:lnSpc>
                <a:spcPct val="107000"/>
              </a:lnSpc>
              <a:spcAft>
                <a:spcPts val="800"/>
              </a:spcAft>
              <a:tabLst>
                <a:tab pos="723900" algn="l"/>
              </a:tabLst>
            </a:pPr>
            <a:r>
              <a:rPr lang="en-GB" sz="1200" b="1" dirty="0">
                <a:solidFill>
                  <a:schemeClr val="accent1"/>
                </a:solidFill>
              </a:rPr>
              <a:t>Standards, Practice and Performance</a:t>
            </a:r>
          </a:p>
          <a:p>
            <a:pPr>
              <a:lnSpc>
                <a:spcPct val="107000"/>
              </a:lnSpc>
              <a:spcAft>
                <a:spcPts val="800"/>
              </a:spcAft>
              <a:tabLst>
                <a:tab pos="723900" algn="l"/>
              </a:tabLst>
            </a:pPr>
            <a:r>
              <a:rPr lang="en-GB" sz="1200" dirty="0"/>
              <a:t>Full target levels apply on most Day 1 service levels from April 22 including ‘initial appointments on COs/SSOs’ and ‘recording protected characteristics’. </a:t>
            </a:r>
          </a:p>
          <a:p>
            <a:r>
              <a:rPr lang="en-GB" sz="1200" dirty="0"/>
              <a:t>On other Day 1 service levels, incremental targets on ‘unpaid work arranged’ and ‘unpaid work completed within 12 months’ will ramp up to full targets by April 23, and on accommodation and employment targets by July 23.</a:t>
            </a:r>
          </a:p>
          <a:p>
            <a:endParaRPr lang="en-GB" sz="1200" dirty="0"/>
          </a:p>
          <a:p>
            <a:r>
              <a:rPr lang="en-GB" sz="1200" dirty="0"/>
              <a:t>Targets have been set for new measures, including Prison Offender Manager/Community Offender Manager handover, monthly appointments, unpaid work stand downs, accredited programmes, and completing requirements before sentence expiry.  Incremental target levels apply from April 22 and ramp up to full target levels by April 23 (for completion of accredited programmes by Oct 23).</a:t>
            </a:r>
          </a:p>
          <a:p>
            <a:endParaRPr lang="en-GB" sz="1200" b="1" dirty="0"/>
          </a:p>
          <a:p>
            <a:r>
              <a:rPr lang="en-GB" sz="1200" dirty="0"/>
              <a:t>Targeting of pre-sentence reports, completion of pre-release sentence plans and completion of Structured Interventions will be monitored from July 2022, with a view to setting targets from April 23. </a:t>
            </a:r>
          </a:p>
          <a:p>
            <a:endParaRPr lang="en-GB" sz="1200" dirty="0"/>
          </a:p>
          <a:p>
            <a:r>
              <a:rPr lang="en-GB" sz="1200" dirty="0"/>
              <a:t>Quality measure on sentence management apply from April 2022. Development and testing of new quality measures on interventions and on court advice will start during 2022-23 and continue into 2023-24.</a:t>
            </a:r>
          </a:p>
          <a:p>
            <a:endParaRPr lang="en-GB" sz="1200" b="1" dirty="0">
              <a:solidFill>
                <a:srgbClr val="FF0000"/>
              </a:solidFill>
            </a:endParaRPr>
          </a:p>
          <a:p>
            <a:r>
              <a:rPr lang="en-GB" sz="1200" b="1" dirty="0">
                <a:solidFill>
                  <a:schemeClr val="accent1"/>
                </a:solidFill>
              </a:rPr>
              <a:t>Victims Services</a:t>
            </a:r>
          </a:p>
          <a:p>
            <a:pPr lvl="0">
              <a:spcBef>
                <a:spcPts val="1200"/>
              </a:spcBef>
            </a:pPr>
            <a:r>
              <a:rPr lang="en-GB" sz="1200" dirty="0"/>
              <a:t>The pilot for the </a:t>
            </a:r>
            <a:r>
              <a:rPr lang="en-GB" sz="1200" b="1" dirty="0"/>
              <a:t>expanded Victim Contact Scheme </a:t>
            </a:r>
            <a:r>
              <a:rPr lang="en-GB" sz="1200" dirty="0"/>
              <a:t>will start in some regions. This scheme will support victims of offences characterised by stalking or harassment, where People on Probation are sentenced to a custodial sentence, including those sentenced to less than 12 months. Victim contact operational guidance will be implemented.</a:t>
            </a:r>
          </a:p>
          <a:p>
            <a:pPr>
              <a:spcBef>
                <a:spcPts val="1200"/>
              </a:spcBef>
            </a:pPr>
            <a:endParaRPr lang="en-GB" sz="1000" b="1" dirty="0"/>
          </a:p>
          <a:p>
            <a:pPr>
              <a:spcBef>
                <a:spcPts val="600"/>
              </a:spcBef>
              <a:spcAft>
                <a:spcPts val="600"/>
              </a:spcAft>
            </a:pPr>
            <a:endParaRPr lang="en-GB" sz="1000" dirty="0"/>
          </a:p>
          <a:p>
            <a:pPr lvl="0">
              <a:spcBef>
                <a:spcPts val="600"/>
              </a:spcBef>
            </a:pPr>
            <a:endParaRPr lang="en-GB" sz="1000" dirty="0">
              <a:solidFill>
                <a:prstClr val="black"/>
              </a:solidFill>
            </a:endParaRPr>
          </a:p>
        </p:txBody>
      </p:sp>
      <p:sp>
        <p:nvSpPr>
          <p:cNvPr id="2" name="Title 1">
            <a:extLst>
              <a:ext uri="{FF2B5EF4-FFF2-40B4-BE49-F238E27FC236}">
                <a16:creationId xmlns:a16="http://schemas.microsoft.com/office/drawing/2014/main" id="{660D0361-6B42-465D-BBF8-E1DC3617DA12}"/>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January – June 2022</a:t>
            </a:r>
          </a:p>
        </p:txBody>
      </p:sp>
      <p:sp>
        <p:nvSpPr>
          <p:cNvPr id="14" name="Rectangle 13">
            <a:extLst>
              <a:ext uri="{FF2B5EF4-FFF2-40B4-BE49-F238E27FC236}">
                <a16:creationId xmlns:a16="http://schemas.microsoft.com/office/drawing/2014/main" id="{D7DAE774-0527-4F3C-A13F-6BF49F78152C}"/>
              </a:ext>
            </a:extLst>
          </p:cNvPr>
          <p:cNvSpPr/>
          <p:nvPr/>
        </p:nvSpPr>
        <p:spPr>
          <a:xfrm>
            <a:off x="9740899" y="115864"/>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5"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5" name="Rectangle 14">
            <a:extLst>
              <a:ext uri="{FF2B5EF4-FFF2-40B4-BE49-F238E27FC236}">
                <a16:creationId xmlns:a16="http://schemas.microsoft.com/office/drawing/2014/main" id="{569410D3-ABB8-4830-B4C4-7BA81F15D2F3}"/>
              </a:ext>
            </a:extLst>
          </p:cNvPr>
          <p:cNvSpPr/>
          <p:nvPr/>
        </p:nvSpPr>
        <p:spPr>
          <a:xfrm>
            <a:off x="9740899" y="557822"/>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6">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398000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852DB6-343C-4D94-A80D-B33FFB14F7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03381" y="6307530"/>
            <a:ext cx="1049638" cy="434607"/>
          </a:xfrm>
          <a:prstGeom prst="rect">
            <a:avLst/>
          </a:prstGeom>
        </p:spPr>
      </p:pic>
      <p:sp>
        <p:nvSpPr>
          <p:cNvPr id="21" name="Arrow: Chevron 20">
            <a:extLst>
              <a:ext uri="{FF2B5EF4-FFF2-40B4-BE49-F238E27FC236}">
                <a16:creationId xmlns:a16="http://schemas.microsoft.com/office/drawing/2014/main" id="{383F7C87-F4A7-4DAB-A2F3-115CD7D008F7}"/>
              </a:ext>
            </a:extLst>
          </p:cNvPr>
          <p:cNvSpPr/>
          <p:nvPr/>
        </p:nvSpPr>
        <p:spPr>
          <a:xfrm>
            <a:off x="339720" y="129229"/>
            <a:ext cx="4417299" cy="440554"/>
          </a:xfrm>
          <a:prstGeom prst="chevron">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dirty="0">
                <a:solidFill>
                  <a:schemeClr val="bg1"/>
                </a:solidFill>
                <a:sym typeface="Arial"/>
              </a:rPr>
              <a:t>Building back better -</a:t>
            </a:r>
          </a:p>
          <a:p>
            <a:pPr algn="ctr" defTabSz="914400">
              <a:buClr>
                <a:srgbClr val="000000"/>
              </a:buClr>
            </a:pPr>
            <a:r>
              <a:rPr lang="en-GB" sz="1400" b="1" i="1" kern="0" dirty="0">
                <a:solidFill>
                  <a:schemeClr val="bg1"/>
                </a:solidFill>
                <a:latin typeface="Arial"/>
                <a:sym typeface="Arial"/>
              </a:rPr>
              <a:t>Innovate</a:t>
            </a:r>
          </a:p>
        </p:txBody>
      </p:sp>
      <p:sp>
        <p:nvSpPr>
          <p:cNvPr id="22" name="Arrow: Chevron 21">
            <a:hlinkClick r:id="" action="ppaction://noaction"/>
            <a:extLst>
              <a:ext uri="{FF2B5EF4-FFF2-40B4-BE49-F238E27FC236}">
                <a16:creationId xmlns:a16="http://schemas.microsoft.com/office/drawing/2014/main" id="{8AE36AC0-E765-4C87-A77B-EB3AF18F0579}"/>
              </a:ext>
            </a:extLst>
          </p:cNvPr>
          <p:cNvSpPr/>
          <p:nvPr/>
        </p:nvSpPr>
        <p:spPr>
          <a:xfrm>
            <a:off x="4901699" y="129229"/>
            <a:ext cx="4405586" cy="440554"/>
          </a:xfrm>
          <a:prstGeom prst="chevron">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sym typeface="Arial"/>
              </a:rPr>
              <a:t>July – December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sym typeface="Arial"/>
              </a:rPr>
              <a:t>2022</a:t>
            </a:r>
            <a:endParaRPr kumimoji="0" lang="en-GB"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9476D226-6EA8-4656-A72D-B31C92D66BC4}"/>
              </a:ext>
            </a:extLst>
          </p:cNvPr>
          <p:cNvSpPr/>
          <p:nvPr/>
        </p:nvSpPr>
        <p:spPr>
          <a:xfrm>
            <a:off x="298315" y="848598"/>
            <a:ext cx="11438410" cy="32193428"/>
          </a:xfrm>
          <a:prstGeom prst="rect">
            <a:avLst/>
          </a:prstGeom>
        </p:spPr>
        <p:txBody>
          <a:bodyPr wrap="square" lIns="91440" tIns="45720" rIns="91440" bIns="45720" numCol="2" spcCol="180000" anchor="t">
            <a:spAutoFit/>
          </a:bodyPr>
          <a:lstStyle/>
          <a:p>
            <a:pPr>
              <a:spcBef>
                <a:spcPts val="1200"/>
              </a:spcBef>
            </a:pPr>
            <a:r>
              <a:rPr lang="en-GB" sz="1200" b="1" dirty="0">
                <a:solidFill>
                  <a:srgbClr val="5C3183"/>
                </a:solidFill>
              </a:rPr>
              <a:t>People, Workforce and Structures</a:t>
            </a:r>
            <a:endParaRPr lang="en-GB" sz="1200" b="1" dirty="0">
              <a:solidFill>
                <a:schemeClr val="accent1"/>
              </a:solidFill>
            </a:endParaRPr>
          </a:p>
          <a:p>
            <a:r>
              <a:rPr lang="en-GB" sz="1200" dirty="0">
                <a:cs typeface="Arial"/>
              </a:rPr>
              <a:t>Improved staffing model launched, helping better forecast workforce needs relevant to demand.</a:t>
            </a:r>
          </a:p>
          <a:p>
            <a:pPr>
              <a:spcBef>
                <a:spcPts val="600"/>
              </a:spcBef>
              <a:spcAft>
                <a:spcPts val="600"/>
              </a:spcAft>
            </a:pPr>
            <a:r>
              <a:rPr lang="en-GB" sz="1200" dirty="0" err="1"/>
              <a:t>PQiP</a:t>
            </a:r>
            <a:r>
              <a:rPr lang="en-GB" sz="1200" dirty="0"/>
              <a:t> 12 learners will have started and the recruitment campaign for </a:t>
            </a:r>
            <a:r>
              <a:rPr lang="en-GB" sz="1200" dirty="0" err="1"/>
              <a:t>PQiP</a:t>
            </a:r>
            <a:r>
              <a:rPr lang="en-GB" sz="1200" dirty="0"/>
              <a:t> 13 will be underway.</a:t>
            </a:r>
          </a:p>
          <a:p>
            <a:pPr>
              <a:spcBef>
                <a:spcPts val="600"/>
              </a:spcBef>
              <a:spcAft>
                <a:spcPts val="600"/>
              </a:spcAft>
            </a:pPr>
            <a:r>
              <a:rPr lang="en-GB" sz="1200" dirty="0"/>
              <a:t>Applications for all three PQIP routes will be closed, and candidates will be progressing through the selection stages and pre-employment checks. </a:t>
            </a:r>
          </a:p>
          <a:p>
            <a:pPr>
              <a:spcBef>
                <a:spcPts val="600"/>
              </a:spcBef>
              <a:spcAft>
                <a:spcPts val="600"/>
              </a:spcAft>
            </a:pPr>
            <a:r>
              <a:rPr lang="en-GB" sz="1200" dirty="0"/>
              <a:t>We will have recruited approx. 500 new Unpaid Work staff to tackle the backlog of cases. </a:t>
            </a:r>
          </a:p>
          <a:p>
            <a:pPr>
              <a:spcBef>
                <a:spcPts val="600"/>
              </a:spcBef>
              <a:spcAft>
                <a:spcPts val="600"/>
              </a:spcAft>
            </a:pPr>
            <a:r>
              <a:rPr lang="en-GB" sz="1200" dirty="0"/>
              <a:t>Consistent national L&amp;D requirements will be identified for Community Payback operational staff to undertake. Vocational Qualification Assessor training will be sourced ready to be introduced for Supervisors in 2023.</a:t>
            </a:r>
          </a:p>
          <a:p>
            <a:pPr>
              <a:spcBef>
                <a:spcPts val="600"/>
              </a:spcBef>
              <a:spcAft>
                <a:spcPts val="600"/>
              </a:spcAft>
            </a:pPr>
            <a:r>
              <a:rPr lang="en-GB" sz="1200" dirty="0"/>
              <a:t>A secondary transfer of some staff will take place to facilitate the transfer of </a:t>
            </a:r>
            <a:r>
              <a:rPr lang="en-GB" sz="1200" b="1" dirty="0"/>
              <a:t>Functional Leadership staff to HMPPS/</a:t>
            </a:r>
            <a:r>
              <a:rPr lang="en-GB" sz="1200" b="1" dirty="0" err="1"/>
              <a:t>MoJ</a:t>
            </a:r>
            <a:r>
              <a:rPr lang="en-GB" sz="1200" b="1" dirty="0"/>
              <a:t>. </a:t>
            </a:r>
            <a:r>
              <a:rPr lang="en-GB" sz="1200" dirty="0"/>
              <a:t>By the end of this phase, all staff that have transferred will have </a:t>
            </a:r>
            <a:r>
              <a:rPr lang="en-GB" sz="1200" b="1" dirty="0"/>
              <a:t>harmonised terms and conditions of employment </a:t>
            </a:r>
            <a:r>
              <a:rPr lang="en-GB" sz="1200" dirty="0"/>
              <a:t>and will have </a:t>
            </a:r>
            <a:r>
              <a:rPr lang="en-GB" sz="1200" b="1" dirty="0"/>
              <a:t>transferred into the appropriate organisation </a:t>
            </a:r>
            <a:r>
              <a:rPr lang="en-GB" sz="1200" dirty="0"/>
              <a:t>for their job role.</a:t>
            </a:r>
          </a:p>
          <a:p>
            <a:pPr>
              <a:spcBef>
                <a:spcPts val="600"/>
              </a:spcBef>
              <a:spcAft>
                <a:spcPts val="600"/>
              </a:spcAft>
            </a:pPr>
            <a:r>
              <a:rPr lang="en-GB" sz="1200" dirty="0"/>
              <a:t>Staff are routinely bringing competence to their 1:1 line manager meetings and supervisions, agreeing examples of competence for their CBF records. Some will have already agreed examples for each competence area. </a:t>
            </a:r>
          </a:p>
          <a:p>
            <a:pPr>
              <a:spcBef>
                <a:spcPts val="600"/>
              </a:spcBef>
              <a:spcAft>
                <a:spcPts val="600"/>
              </a:spcAft>
            </a:pPr>
            <a:r>
              <a:rPr lang="en-GB" sz="1200" dirty="0"/>
              <a:t>The Continuous Professional Development offer outlined within role packs will be available for all eligible roles via the Probation Hub.</a:t>
            </a:r>
          </a:p>
          <a:p>
            <a:pPr>
              <a:spcBef>
                <a:spcPts val="600"/>
              </a:spcBef>
              <a:spcAft>
                <a:spcPts val="600"/>
              </a:spcAft>
            </a:pPr>
            <a:r>
              <a:rPr lang="en-GB" sz="1200" dirty="0"/>
              <a:t>Regions will continue to align with the POD model and adhere to 10 national POD principles, with full implementation in all regions by December 2022.</a:t>
            </a: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endParaRPr lang="en-GB" sz="1200" b="1" u="sng" dirty="0">
              <a:solidFill>
                <a:srgbClr val="5C3183"/>
              </a:solidFill>
            </a:endParaRPr>
          </a:p>
          <a:p>
            <a:pPr>
              <a:spcBef>
                <a:spcPts val="1200"/>
              </a:spcBef>
            </a:pPr>
            <a:r>
              <a:rPr lang="en-GB" sz="1200" b="1" dirty="0">
                <a:solidFill>
                  <a:srgbClr val="5C3183"/>
                </a:solidFill>
              </a:rPr>
              <a:t>Victim Services</a:t>
            </a:r>
          </a:p>
          <a:p>
            <a:pPr>
              <a:spcBef>
                <a:spcPts val="1200"/>
              </a:spcBef>
            </a:pPr>
            <a:r>
              <a:rPr lang="en-GB" sz="1200" dirty="0"/>
              <a:t>Findings from the pilot on an </a:t>
            </a:r>
            <a:r>
              <a:rPr lang="en-GB" sz="1200" b="1" dirty="0"/>
              <a:t>expanded Victims Contact Scheme </a:t>
            </a:r>
            <a:r>
              <a:rPr lang="en-GB" sz="1200" dirty="0"/>
              <a:t>to support victims of offences characterised by stalking or  harassment will be reviewed and will inform decisions about a wider rollout. Victim Awareness Training to be rolled out.</a:t>
            </a:r>
          </a:p>
          <a:p>
            <a:pPr lvl="0">
              <a:spcBef>
                <a:spcPts val="1200"/>
              </a:spcBef>
            </a:pPr>
            <a:r>
              <a:rPr lang="en-GB" sz="1200" b="1" dirty="0">
                <a:solidFill>
                  <a:srgbClr val="5C3183"/>
                </a:solidFill>
              </a:rPr>
              <a:t>Technical Equipment and Digital Tools</a:t>
            </a:r>
          </a:p>
          <a:p>
            <a:pPr>
              <a:spcBef>
                <a:spcPts val="600"/>
              </a:spcBef>
              <a:spcAft>
                <a:spcPts val="600"/>
              </a:spcAft>
            </a:pPr>
            <a:r>
              <a:rPr lang="en-GB" sz="1200" dirty="0">
                <a:latin typeface="+mj-lt"/>
              </a:rPr>
              <a:t>Our digital colleagues will continue to deliver work to  meet the Outcome Delivery Plan  commitment to move away from OASys by the end of financial year 2024/2025  and from </a:t>
            </a:r>
            <a:r>
              <a:rPr lang="en-GB" sz="1200" dirty="0" err="1">
                <a:latin typeface="+mj-lt"/>
              </a:rPr>
              <a:t>NDelius</a:t>
            </a:r>
            <a:r>
              <a:rPr lang="en-GB" sz="1200" dirty="0">
                <a:latin typeface="+mj-lt"/>
              </a:rPr>
              <a:t> as soon as possible with the goal to join up the case management and risk digital service across prison and probation.  </a:t>
            </a:r>
          </a:p>
          <a:p>
            <a:r>
              <a:rPr lang="en-GB" sz="1200" dirty="0">
                <a:effectLst/>
                <a:latin typeface="+mj-lt"/>
                <a:ea typeface="Calibri" panose="020F0502020204030204" pitchFamily="34" charset="0"/>
              </a:rPr>
              <a:t>A new digital </a:t>
            </a:r>
            <a:r>
              <a:rPr lang="en-GB" sz="1200" dirty="0">
                <a:latin typeface="+mj-lt"/>
                <a:ea typeface="Calibri" panose="020F0502020204030204" pitchFamily="34" charset="0"/>
              </a:rPr>
              <a:t>tool  - t</a:t>
            </a:r>
            <a:r>
              <a:rPr lang="en-GB" sz="1200" dirty="0">
                <a:effectLst/>
                <a:latin typeface="+mj-lt"/>
                <a:ea typeface="Calibri" panose="020F0502020204030204" pitchFamily="34" charset="0"/>
              </a:rPr>
              <a:t>he Create and vary a licence service – wil</a:t>
            </a:r>
            <a:r>
              <a:rPr lang="en-GB" sz="1200" dirty="0">
                <a:latin typeface="+mj-lt"/>
                <a:ea typeface="Calibri" panose="020F0502020204030204" pitchFamily="34" charset="0"/>
              </a:rPr>
              <a:t>l be introduced </a:t>
            </a:r>
            <a:r>
              <a:rPr lang="en-GB" sz="1200" dirty="0">
                <a:effectLst/>
                <a:latin typeface="+mj-lt"/>
                <a:ea typeface="Calibri" panose="020F0502020204030204" pitchFamily="34" charset="0"/>
              </a:rPr>
              <a:t> that allows licences and post sentence supervision orders to be created by probation and approved by prison, removing the need for a PD1 form. It also lets probation practitioners vary these licences after someone is released. While the service can currently only be used for standard determinate licences, it will eventually be extended to cover other licence types.</a:t>
            </a:r>
            <a:endParaRPr lang="en-GB" sz="1200" dirty="0">
              <a:latin typeface="+mj-lt"/>
            </a:endParaRPr>
          </a:p>
          <a:p>
            <a:pPr>
              <a:spcBef>
                <a:spcPts val="600"/>
              </a:spcBef>
              <a:spcAft>
                <a:spcPts val="600"/>
              </a:spcAft>
            </a:pPr>
            <a:r>
              <a:rPr lang="en-GB" sz="1200" dirty="0">
                <a:latin typeface="+mj-lt"/>
              </a:rPr>
              <a:t>New digital tools are helping to modernise the end-to-end user journey for both People on Probation and staff, speeding up processes and helping to underpin and reinforce excellent standards of practice. </a:t>
            </a:r>
          </a:p>
          <a:p>
            <a:pPr>
              <a:spcBef>
                <a:spcPts val="600"/>
              </a:spcBef>
              <a:spcAft>
                <a:spcPts val="600"/>
              </a:spcAft>
            </a:pPr>
            <a:r>
              <a:rPr lang="en-GB" sz="1200" dirty="0">
                <a:latin typeface="+mj-lt"/>
              </a:rPr>
              <a:t>Integration of the new digital Workload Measurement Tool into </a:t>
            </a:r>
            <a:r>
              <a:rPr lang="en-GB" sz="1200" dirty="0" err="1">
                <a:latin typeface="+mj-lt"/>
              </a:rPr>
              <a:t>nDelius</a:t>
            </a:r>
            <a:r>
              <a:rPr lang="en-GB" sz="1200" dirty="0">
                <a:latin typeface="+mj-lt"/>
              </a:rPr>
              <a:t> will be completed, and further adjustments to the Workload Measurement Tool are in progress.</a:t>
            </a:r>
          </a:p>
          <a:p>
            <a:pPr>
              <a:spcBef>
                <a:spcPts val="600"/>
              </a:spcBef>
              <a:spcAft>
                <a:spcPts val="600"/>
              </a:spcAft>
            </a:pPr>
            <a:r>
              <a:rPr lang="en-GB" sz="1200" dirty="0">
                <a:latin typeface="+mj-lt"/>
              </a:rPr>
              <a:t>We will continue to work with </a:t>
            </a:r>
            <a:r>
              <a:rPr lang="en-GB" sz="1200" dirty="0" err="1">
                <a:latin typeface="+mj-lt"/>
              </a:rPr>
              <a:t>DDaT</a:t>
            </a:r>
            <a:r>
              <a:rPr lang="en-GB" sz="1200" dirty="0">
                <a:latin typeface="+mj-lt"/>
              </a:rPr>
              <a:t> and Regions to identify and develop digital products that support the improvement of Unpaid Work for both staff and People on Probation.</a:t>
            </a:r>
          </a:p>
          <a:p>
            <a:pPr>
              <a:spcBef>
                <a:spcPts val="600"/>
              </a:spcBef>
              <a:spcAft>
                <a:spcPts val="600"/>
              </a:spcAft>
            </a:pPr>
            <a:endParaRPr lang="en-GB" sz="1000" dirty="0">
              <a:cs typeface="Aria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p>
          <a:p>
            <a:pPr>
              <a:lnSpc>
                <a:spcPct val="107000"/>
              </a:lnSpc>
              <a:spcBef>
                <a:spcPts val="600"/>
              </a:spcBef>
              <a:spcAft>
                <a:spcPts val="600"/>
              </a:spcAft>
              <a:tabLst>
                <a:tab pos="457200" algn="l"/>
              </a:tabLs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p:txBody>
      </p:sp>
      <p:sp>
        <p:nvSpPr>
          <p:cNvPr id="2" name="Title 1">
            <a:extLst>
              <a:ext uri="{FF2B5EF4-FFF2-40B4-BE49-F238E27FC236}">
                <a16:creationId xmlns:a16="http://schemas.microsoft.com/office/drawing/2014/main" id="{637CDB4C-CD12-4659-B824-714F83380895}"/>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July – December 2022</a:t>
            </a:r>
          </a:p>
        </p:txBody>
      </p:sp>
      <p:sp>
        <p:nvSpPr>
          <p:cNvPr id="23" name="Rectangle 22">
            <a:hlinkClick r:id="rId4" action="ppaction://hlinksldjump"/>
            <a:extLst>
              <a:ext uri="{FF2B5EF4-FFF2-40B4-BE49-F238E27FC236}">
                <a16:creationId xmlns:a16="http://schemas.microsoft.com/office/drawing/2014/main" id="{F8CFD9C5-C7EC-47F3-8315-091602DBFD67}"/>
              </a:ext>
            </a:extLst>
          </p:cNvPr>
          <p:cNvSpPr/>
          <p:nvPr/>
        </p:nvSpPr>
        <p:spPr>
          <a:xfrm>
            <a:off x="9740899" y="115864"/>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4"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24" name="Rectangle 23">
            <a:extLst>
              <a:ext uri="{FF2B5EF4-FFF2-40B4-BE49-F238E27FC236}">
                <a16:creationId xmlns:a16="http://schemas.microsoft.com/office/drawing/2014/main" id="{BEFDB2D8-B782-4852-A7EA-BAA4813B6775}"/>
              </a:ext>
            </a:extLst>
          </p:cNvPr>
          <p:cNvSpPr/>
          <p:nvPr/>
        </p:nvSpPr>
        <p:spPr>
          <a:xfrm>
            <a:off x="9740899" y="557822"/>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5">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162236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852DB6-343C-4D94-A80D-B33FFB14F7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03381" y="6307530"/>
            <a:ext cx="1049638" cy="434607"/>
          </a:xfrm>
          <a:prstGeom prst="rect">
            <a:avLst/>
          </a:prstGeom>
        </p:spPr>
      </p:pic>
      <p:sp>
        <p:nvSpPr>
          <p:cNvPr id="16" name="Arrow: Chevron 15">
            <a:extLst>
              <a:ext uri="{FF2B5EF4-FFF2-40B4-BE49-F238E27FC236}">
                <a16:creationId xmlns:a16="http://schemas.microsoft.com/office/drawing/2014/main" id="{D01699CF-2803-4750-8DFD-370501F39FF5}"/>
              </a:ext>
            </a:extLst>
          </p:cNvPr>
          <p:cNvSpPr/>
          <p:nvPr/>
        </p:nvSpPr>
        <p:spPr>
          <a:xfrm>
            <a:off x="339720" y="129229"/>
            <a:ext cx="4417299" cy="440554"/>
          </a:xfrm>
          <a:prstGeom prst="chevron">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dirty="0">
                <a:solidFill>
                  <a:schemeClr val="bg1"/>
                </a:solidFill>
                <a:sym typeface="Arial"/>
              </a:rPr>
              <a:t>Building back better -</a:t>
            </a:r>
          </a:p>
          <a:p>
            <a:pPr algn="ctr" defTabSz="914400">
              <a:buClr>
                <a:srgbClr val="000000"/>
              </a:buClr>
            </a:pPr>
            <a:r>
              <a:rPr lang="en-GB" sz="1400" b="1" i="1" kern="0" dirty="0">
                <a:solidFill>
                  <a:schemeClr val="bg1"/>
                </a:solidFill>
                <a:latin typeface="Arial"/>
                <a:sym typeface="Arial"/>
              </a:rPr>
              <a:t>Innovate</a:t>
            </a:r>
          </a:p>
        </p:txBody>
      </p:sp>
      <p:sp>
        <p:nvSpPr>
          <p:cNvPr id="17" name="Arrow: Chevron 16">
            <a:hlinkClick r:id="" action="ppaction://noaction"/>
            <a:extLst>
              <a:ext uri="{FF2B5EF4-FFF2-40B4-BE49-F238E27FC236}">
                <a16:creationId xmlns:a16="http://schemas.microsoft.com/office/drawing/2014/main" id="{40F94765-34E6-475B-B0AD-DC8A9BD8B866}"/>
              </a:ext>
            </a:extLst>
          </p:cNvPr>
          <p:cNvSpPr/>
          <p:nvPr/>
        </p:nvSpPr>
        <p:spPr>
          <a:xfrm>
            <a:off x="4901699" y="129229"/>
            <a:ext cx="4405586" cy="440554"/>
          </a:xfrm>
          <a:prstGeom prst="chevron">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sym typeface="Arial"/>
              </a:rPr>
              <a:t>July – December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sym typeface="Arial"/>
              </a:rPr>
              <a:t>2022</a:t>
            </a:r>
            <a:endParaRPr kumimoji="0" lang="en-GB"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9476D226-6EA8-4656-A72D-B31C92D66BC4}"/>
              </a:ext>
            </a:extLst>
          </p:cNvPr>
          <p:cNvSpPr/>
          <p:nvPr/>
        </p:nvSpPr>
        <p:spPr>
          <a:xfrm>
            <a:off x="222072" y="852445"/>
            <a:ext cx="11438410" cy="103089760"/>
          </a:xfrm>
          <a:prstGeom prst="rect">
            <a:avLst/>
          </a:prstGeom>
        </p:spPr>
        <p:txBody>
          <a:bodyPr wrap="square" lIns="91440" tIns="45720" rIns="91440" bIns="45720" numCol="2" spcCol="180000" anchor="t">
            <a:spAutoFit/>
          </a:bodyPr>
          <a:lstStyle/>
          <a:p>
            <a:pPr>
              <a:spcBef>
                <a:spcPts val="1200"/>
              </a:spcBef>
            </a:pPr>
            <a:r>
              <a:rPr lang="en-GB" sz="1200" b="1" dirty="0">
                <a:solidFill>
                  <a:srgbClr val="5C3183"/>
                </a:solidFill>
              </a:rPr>
              <a:t>Service Delivery</a:t>
            </a:r>
            <a:endParaRPr lang="en-GB" sz="1200" b="1" dirty="0">
              <a:solidFill>
                <a:schemeClr val="accent1"/>
              </a:solidFill>
            </a:endParaRPr>
          </a:p>
          <a:p>
            <a:pPr lvl="0">
              <a:spcBef>
                <a:spcPts val="600"/>
              </a:spcBef>
              <a:spcAft>
                <a:spcPts val="600"/>
              </a:spcAft>
            </a:pPr>
            <a:r>
              <a:rPr lang="en-GB" sz="1200" b="1" u="sng" dirty="0"/>
              <a:t>Sentence Management</a:t>
            </a:r>
          </a:p>
          <a:p>
            <a:pPr lvl="0">
              <a:spcBef>
                <a:spcPts val="600"/>
              </a:spcBef>
              <a:spcAft>
                <a:spcPts val="600"/>
              </a:spcAft>
            </a:pPr>
            <a:r>
              <a:rPr lang="en-GB" sz="1200" dirty="0"/>
              <a:t>The move to </a:t>
            </a:r>
            <a:r>
              <a:rPr lang="en-GB" sz="1200" b="1" dirty="0"/>
              <a:t>mixed caseloads </a:t>
            </a:r>
            <a:r>
              <a:rPr lang="en-GB" sz="1200" dirty="0"/>
              <a:t>will largely be complete across all regions.</a:t>
            </a:r>
          </a:p>
          <a:p>
            <a:pPr>
              <a:spcBef>
                <a:spcPts val="600"/>
              </a:spcBef>
              <a:spcAft>
                <a:spcPts val="600"/>
              </a:spcAft>
            </a:pPr>
            <a:r>
              <a:rPr lang="en-GB" sz="1200" dirty="0">
                <a:ea typeface="+mn-lt"/>
                <a:cs typeface="+mn-lt"/>
              </a:rPr>
              <a:t>The new </a:t>
            </a:r>
            <a:r>
              <a:rPr lang="en-GB" sz="1200" b="1" dirty="0">
                <a:ea typeface="+mn-lt"/>
                <a:cs typeface="+mn-lt"/>
              </a:rPr>
              <a:t>Workload Measurement Tool </a:t>
            </a:r>
            <a:r>
              <a:rPr lang="en-GB" sz="1200" dirty="0">
                <a:ea typeface="+mn-lt"/>
                <a:cs typeface="+mn-lt"/>
              </a:rPr>
              <a:t>will be rolled out to regions in stages and relevant learning and development will be available to help make use of this tool.</a:t>
            </a:r>
            <a:endParaRPr lang="en-GB" sz="1200" dirty="0"/>
          </a:p>
          <a:p>
            <a:pPr>
              <a:spcBef>
                <a:spcPts val="600"/>
              </a:spcBef>
              <a:spcAft>
                <a:spcPts val="600"/>
              </a:spcAft>
            </a:pPr>
            <a:r>
              <a:rPr lang="en-GB" sz="1200" dirty="0"/>
              <a:t>To support the deployment of a </a:t>
            </a:r>
            <a:r>
              <a:rPr lang="en-GB" sz="1200" b="1" dirty="0"/>
              <a:t>Blended Supervision Model</a:t>
            </a:r>
            <a:r>
              <a:rPr lang="en-GB" sz="1200" dirty="0"/>
              <a:t>, the pilot evaluating the impact and effectiveness of different modes of contact will begin, with adjustments to the approach being implemented as more is learnt.</a:t>
            </a:r>
          </a:p>
          <a:p>
            <a:pPr>
              <a:spcBef>
                <a:spcPts val="600"/>
              </a:spcBef>
              <a:spcAft>
                <a:spcPts val="600"/>
              </a:spcAft>
            </a:pPr>
            <a:r>
              <a:rPr lang="en-GB" sz="1200" dirty="0"/>
              <a:t>A suite level implementation review will be undertaken and will conclude in September 2022. This work will help inform how </a:t>
            </a:r>
            <a:r>
              <a:rPr lang="en-GB" sz="1200" b="1" dirty="0"/>
              <a:t>toolkits</a:t>
            </a:r>
            <a:r>
              <a:rPr lang="en-GB" sz="1200" dirty="0"/>
              <a:t> have landed and are working to their ambition of improving the quality, quality and consistency of the 1:1 work Probation Practitioners deliver directly to People on Probation. Learning from this review will help inform future improvements and iterations to the suite.</a:t>
            </a:r>
          </a:p>
          <a:p>
            <a:pPr>
              <a:spcBef>
                <a:spcPts val="600"/>
              </a:spcBef>
              <a:spcAft>
                <a:spcPts val="600"/>
              </a:spcAft>
            </a:pPr>
            <a:r>
              <a:rPr lang="en-GB" sz="1200" dirty="0"/>
              <a:t>Further iterations of the digital </a:t>
            </a:r>
            <a:r>
              <a:rPr lang="en-GB" sz="1200" b="1" dirty="0"/>
              <a:t>Workload Measurement Tool </a:t>
            </a:r>
            <a:r>
              <a:rPr lang="en-GB" sz="1200" dirty="0"/>
              <a:t>will continue to be developed to enable the business to deploy and allocate workforce effectively and efficiently.</a:t>
            </a:r>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r>
              <a:rPr lang="en-US" sz="1200" b="1" u="sng" dirty="0"/>
              <a:t>Commissioned Rehabilitative Services</a:t>
            </a:r>
            <a:endParaRPr lang="en-GB" sz="1200" dirty="0"/>
          </a:p>
          <a:p>
            <a:pPr lvl="0">
              <a:spcBef>
                <a:spcPts val="600"/>
              </a:spcBef>
              <a:spcAft>
                <a:spcPts val="600"/>
              </a:spcAft>
            </a:pPr>
            <a:r>
              <a:rPr lang="en-GB" sz="1200" dirty="0"/>
              <a:t>New ways of working for commissioning and contract management teams in regions will have been embedded by the end of 2022.</a:t>
            </a:r>
          </a:p>
          <a:p>
            <a:pPr lvl="0">
              <a:spcBef>
                <a:spcPts val="600"/>
              </a:spcBef>
              <a:spcAft>
                <a:spcPts val="600"/>
              </a:spcAft>
            </a:pPr>
            <a:r>
              <a:rPr lang="en-GB" sz="1200" dirty="0"/>
              <a:t>In London, the Women's co-commissioned services (long term) will be in place</a:t>
            </a:r>
          </a:p>
          <a:p>
            <a:pPr lvl="0">
              <a:spcBef>
                <a:spcPts val="600"/>
              </a:spcBef>
              <a:spcAft>
                <a:spcPts val="600"/>
              </a:spcAft>
            </a:pPr>
            <a:r>
              <a:rPr lang="en-GB" sz="1200" dirty="0"/>
              <a:t>Plans will be in place for the next iteration of re-procurement of day one services and regions will look to build on what has been delivered.</a:t>
            </a:r>
          </a:p>
          <a:p>
            <a:pPr lvl="0">
              <a:spcBef>
                <a:spcPts val="600"/>
              </a:spcBef>
              <a:spcAft>
                <a:spcPts val="600"/>
              </a:spcAft>
            </a:pPr>
            <a:r>
              <a:rPr lang="en-GB" sz="1200" dirty="0"/>
              <a:t>‘Dependency and Recovery’ services and ‘Finance, Benefit and Debt’ services will have gone live across most regions with the rest due by April 2023.The Commissioned Rehabilitative Services (CRS) Grant Scheme will be funded by the Regional Outcomes and Innovation Fund (ROIF). The Probation Grants Application Portal will opened on 27th July for initial applications from VCS’s who wish to provide support to People from Ethnic Minority Groups. The competitive process is anticipated to be launched at the end of August 2022 and it is anticipated that the grants will be awarded in late November.</a:t>
            </a:r>
          </a:p>
          <a:p>
            <a:pPr>
              <a:spcBef>
                <a:spcPts val="600"/>
              </a:spcBef>
              <a:spcAft>
                <a:spcPts val="600"/>
              </a:spcAft>
            </a:pPr>
            <a:r>
              <a:rPr lang="en-GB" sz="1200" dirty="0"/>
              <a:t>Pre and post-sentence Targeting Guidance to support decisions on number of RAR days needed for CRS, Structured Interventions and Approved Toolkits to be made available on Equip.</a:t>
            </a:r>
            <a:endParaRPr lang="en-US" sz="1200" dirty="0"/>
          </a:p>
          <a:p>
            <a:pPr lvl="0">
              <a:spcBef>
                <a:spcPts val="600"/>
              </a:spcBef>
              <a:spcAft>
                <a:spcPts val="600"/>
              </a:spcAft>
            </a:pPr>
            <a:endParaRPr lang="en-GB" sz="1200" b="1" u="sng" dirty="0"/>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p>
          <a:p>
            <a:pPr>
              <a:lnSpc>
                <a:spcPct val="107000"/>
              </a:lnSpc>
              <a:spcBef>
                <a:spcPts val="600"/>
              </a:spcBef>
              <a:spcAft>
                <a:spcPts val="600"/>
              </a:spcAft>
              <a:tabLst>
                <a:tab pos="457200" algn="l"/>
              </a:tabLs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p:txBody>
      </p:sp>
      <p:sp>
        <p:nvSpPr>
          <p:cNvPr id="2" name="Title 1">
            <a:extLst>
              <a:ext uri="{FF2B5EF4-FFF2-40B4-BE49-F238E27FC236}">
                <a16:creationId xmlns:a16="http://schemas.microsoft.com/office/drawing/2014/main" id="{5347E713-80AF-41A0-845B-7789C37760B1}"/>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July – December 2022</a:t>
            </a:r>
          </a:p>
        </p:txBody>
      </p:sp>
      <p:sp>
        <p:nvSpPr>
          <p:cNvPr id="19" name="Rectangle 18">
            <a:extLst>
              <a:ext uri="{FF2B5EF4-FFF2-40B4-BE49-F238E27FC236}">
                <a16:creationId xmlns:a16="http://schemas.microsoft.com/office/drawing/2014/main" id="{934A2FC6-06EB-47BD-8932-877601153B35}"/>
              </a:ext>
            </a:extLst>
          </p:cNvPr>
          <p:cNvSpPr/>
          <p:nvPr/>
        </p:nvSpPr>
        <p:spPr>
          <a:xfrm>
            <a:off x="9740899" y="561168"/>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4">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
        <p:nvSpPr>
          <p:cNvPr id="22" name="Rectangle 21">
            <a:hlinkClick r:id="rId5" action="ppaction://hlinksldjump"/>
            <a:extLst>
              <a:ext uri="{FF2B5EF4-FFF2-40B4-BE49-F238E27FC236}">
                <a16:creationId xmlns:a16="http://schemas.microsoft.com/office/drawing/2014/main" id="{82E84DD7-5C2E-4254-A1A7-B6C8DF567F37}"/>
              </a:ext>
            </a:extLst>
          </p:cNvPr>
          <p:cNvSpPr/>
          <p:nvPr/>
        </p:nvSpPr>
        <p:spPr>
          <a:xfrm>
            <a:off x="9740899" y="92680"/>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5"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Tree>
    <p:extLst>
      <p:ext uri="{BB962C8B-B14F-4D97-AF65-F5344CB8AC3E}">
        <p14:creationId xmlns:p14="http://schemas.microsoft.com/office/powerpoint/2010/main" val="2372894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852DB6-343C-4D94-A80D-B33FFB14F7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03381" y="6307530"/>
            <a:ext cx="1049638" cy="434607"/>
          </a:xfrm>
          <a:prstGeom prst="rect">
            <a:avLst/>
          </a:prstGeom>
        </p:spPr>
      </p:pic>
      <p:sp>
        <p:nvSpPr>
          <p:cNvPr id="16" name="Arrow: Chevron 15">
            <a:extLst>
              <a:ext uri="{FF2B5EF4-FFF2-40B4-BE49-F238E27FC236}">
                <a16:creationId xmlns:a16="http://schemas.microsoft.com/office/drawing/2014/main" id="{D01699CF-2803-4750-8DFD-370501F39FF5}"/>
              </a:ext>
            </a:extLst>
          </p:cNvPr>
          <p:cNvSpPr/>
          <p:nvPr/>
        </p:nvSpPr>
        <p:spPr>
          <a:xfrm>
            <a:off x="339720" y="129229"/>
            <a:ext cx="4417299" cy="440554"/>
          </a:xfrm>
          <a:prstGeom prst="chevron">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dirty="0">
                <a:solidFill>
                  <a:schemeClr val="bg1"/>
                </a:solidFill>
                <a:sym typeface="Arial"/>
              </a:rPr>
              <a:t>Building back better -</a:t>
            </a:r>
          </a:p>
          <a:p>
            <a:pPr algn="ctr" defTabSz="914400">
              <a:buClr>
                <a:srgbClr val="000000"/>
              </a:buClr>
            </a:pPr>
            <a:r>
              <a:rPr lang="en-GB" sz="1400" b="1" i="1" kern="0" dirty="0">
                <a:solidFill>
                  <a:schemeClr val="bg1"/>
                </a:solidFill>
                <a:latin typeface="Arial"/>
                <a:sym typeface="Arial"/>
              </a:rPr>
              <a:t>Innovate</a:t>
            </a:r>
          </a:p>
        </p:txBody>
      </p:sp>
      <p:sp>
        <p:nvSpPr>
          <p:cNvPr id="17" name="Arrow: Chevron 16">
            <a:hlinkClick r:id="" action="ppaction://noaction"/>
            <a:extLst>
              <a:ext uri="{FF2B5EF4-FFF2-40B4-BE49-F238E27FC236}">
                <a16:creationId xmlns:a16="http://schemas.microsoft.com/office/drawing/2014/main" id="{40F94765-34E6-475B-B0AD-DC8A9BD8B866}"/>
              </a:ext>
            </a:extLst>
          </p:cNvPr>
          <p:cNvSpPr/>
          <p:nvPr/>
        </p:nvSpPr>
        <p:spPr>
          <a:xfrm>
            <a:off x="4901699" y="129229"/>
            <a:ext cx="4405586" cy="440554"/>
          </a:xfrm>
          <a:prstGeom prst="chevron">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sym typeface="Arial"/>
              </a:rPr>
              <a:t>July – December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sym typeface="Arial"/>
              </a:rPr>
              <a:t>2022</a:t>
            </a:r>
            <a:endParaRPr kumimoji="0" lang="en-GB"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9476D226-6EA8-4656-A72D-B31C92D66BC4}"/>
              </a:ext>
            </a:extLst>
          </p:cNvPr>
          <p:cNvSpPr/>
          <p:nvPr/>
        </p:nvSpPr>
        <p:spPr>
          <a:xfrm>
            <a:off x="222072" y="852445"/>
            <a:ext cx="11438410" cy="16758434"/>
          </a:xfrm>
          <a:prstGeom prst="rect">
            <a:avLst/>
          </a:prstGeom>
        </p:spPr>
        <p:txBody>
          <a:bodyPr wrap="square" lIns="91440" tIns="45720" rIns="91440" bIns="45720" numCol="2" spcCol="180000" anchor="t">
            <a:spAutoFit/>
          </a:bodyPr>
          <a:lstStyle/>
          <a:p>
            <a:pPr>
              <a:spcBef>
                <a:spcPts val="1200"/>
              </a:spcBef>
            </a:pPr>
            <a:r>
              <a:rPr lang="en-GB" sz="1200" b="1" dirty="0">
                <a:solidFill>
                  <a:srgbClr val="5C3183"/>
                </a:solidFill>
              </a:rPr>
              <a:t>Service Delivery</a:t>
            </a:r>
            <a:endParaRPr lang="en-GB" sz="1200" b="1" dirty="0">
              <a:solidFill>
                <a:schemeClr val="accent1"/>
              </a:solidFill>
            </a:endParaRPr>
          </a:p>
          <a:p>
            <a:pPr>
              <a:spcBef>
                <a:spcPts val="600"/>
              </a:spcBef>
              <a:spcAft>
                <a:spcPts val="600"/>
              </a:spcAft>
            </a:pPr>
            <a:r>
              <a:rPr lang="en-US" sz="1200" b="1" u="sng" dirty="0"/>
              <a:t>Services to Courts</a:t>
            </a:r>
            <a:endParaRPr lang="en-GB" sz="1200" dirty="0"/>
          </a:p>
          <a:p>
            <a:pPr>
              <a:spcBef>
                <a:spcPts val="600"/>
              </a:spcBef>
              <a:spcAft>
                <a:spcPts val="600"/>
              </a:spcAft>
            </a:pPr>
            <a:r>
              <a:rPr lang="en-GB" sz="1200" dirty="0"/>
              <a:t>The new Court Services Policy Framework will be published with associated guidance in September 2022. Regions will need to familiarise themselves with the new policy and identify any regional practice or processes that need to change in order to commence implementation of the framework in September 2022. </a:t>
            </a:r>
            <a:endParaRPr lang="en-GB" sz="1200" strike="sngStrike" dirty="0">
              <a:highlight>
                <a:srgbClr val="FF0000"/>
              </a:highlight>
            </a:endParaRPr>
          </a:p>
          <a:p>
            <a:pPr lvl="0">
              <a:spcBef>
                <a:spcPts val="600"/>
              </a:spcBef>
              <a:spcAft>
                <a:spcPts val="600"/>
              </a:spcAft>
            </a:pPr>
            <a:r>
              <a:rPr lang="en-GB" sz="1200" dirty="0"/>
              <a:t>Shadow performance targets will be introduced and communicated to regions in July 2022. </a:t>
            </a:r>
          </a:p>
          <a:p>
            <a:pPr lvl="0">
              <a:spcBef>
                <a:spcPts val="600"/>
              </a:spcBef>
              <a:spcAft>
                <a:spcPts val="600"/>
              </a:spcAft>
            </a:pPr>
            <a:r>
              <a:rPr lang="en-GB" sz="1200" dirty="0"/>
              <a:t>The new targeting criteria for Pre-Sentence Reports will be introduced in September 2022 and incorporated in to the ‘Prepare a Case for Sentence’ digital service.</a:t>
            </a:r>
          </a:p>
          <a:p>
            <a:pPr lvl="0">
              <a:spcBef>
                <a:spcPts val="600"/>
              </a:spcBef>
              <a:spcAft>
                <a:spcPts val="600"/>
              </a:spcAft>
            </a:pPr>
            <a:r>
              <a:rPr lang="en-GB" sz="1200" dirty="0"/>
              <a:t>A court case tracker will be introduced in December 2022 – this will automate paper processes providing a great opportunity to improve efficiency of our work.</a:t>
            </a:r>
          </a:p>
          <a:p>
            <a:pPr lvl="0">
              <a:spcBef>
                <a:spcPts val="600"/>
              </a:spcBef>
              <a:spcAft>
                <a:spcPts val="600"/>
              </a:spcAft>
            </a:pPr>
            <a:endParaRPr lang="en-GB" sz="1200" b="1" u="sng" dirty="0"/>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r>
              <a:rPr lang="en-GB" sz="1200" b="1" u="sng" dirty="0"/>
              <a:t>Interventions</a:t>
            </a:r>
          </a:p>
          <a:p>
            <a:pPr>
              <a:spcBef>
                <a:spcPts val="600"/>
              </a:spcBef>
              <a:spcAft>
                <a:spcPts val="600"/>
              </a:spcAft>
            </a:pPr>
            <a:r>
              <a:rPr lang="en-GB" sz="1200" dirty="0"/>
              <a:t>A </a:t>
            </a:r>
            <a:r>
              <a:rPr lang="en-GB" sz="1200" b="1" dirty="0"/>
              <a:t>Workload Measurement Tool</a:t>
            </a:r>
            <a:r>
              <a:rPr lang="en-GB" sz="1200" dirty="0"/>
              <a:t> for Interventions will be implemented.</a:t>
            </a:r>
            <a:endParaRPr lang="en-GB" sz="1200" b="1" u="sng" dirty="0"/>
          </a:p>
          <a:p>
            <a:pPr>
              <a:spcBef>
                <a:spcPts val="600"/>
              </a:spcBef>
              <a:spcAft>
                <a:spcPts val="600"/>
              </a:spcAft>
            </a:pPr>
            <a:endParaRPr lang="en-GB" sz="1200" b="1" u="sng" dirty="0"/>
          </a:p>
          <a:p>
            <a:pPr>
              <a:spcBef>
                <a:spcPts val="600"/>
              </a:spcBef>
              <a:spcAft>
                <a:spcPts val="600"/>
              </a:spcAft>
            </a:pPr>
            <a:r>
              <a:rPr lang="en-GB" sz="1200" b="1" u="sng" dirty="0"/>
              <a:t>Structured Interventions</a:t>
            </a:r>
            <a:endParaRPr lang="en-GB" sz="1200" b="1" u="sng" dirty="0">
              <a:cs typeface="Arial"/>
            </a:endParaRPr>
          </a:p>
          <a:p>
            <a:pPr lvl="0">
              <a:spcBef>
                <a:spcPts val="600"/>
              </a:spcBef>
              <a:spcAft>
                <a:spcPts val="600"/>
              </a:spcAft>
            </a:pPr>
            <a:r>
              <a:rPr lang="en-GB" sz="1200" dirty="0"/>
              <a:t>An implementation evaluation of Structured Interventions will be completed.</a:t>
            </a:r>
            <a:endParaRPr lang="en-GB" sz="1200" dirty="0">
              <a:cs typeface="Arial"/>
            </a:endParaRPr>
          </a:p>
          <a:p>
            <a:pPr lvl="0">
              <a:spcBef>
                <a:spcPts val="600"/>
              </a:spcBef>
              <a:spcAft>
                <a:spcPts val="600"/>
              </a:spcAft>
            </a:pPr>
            <a:r>
              <a:rPr lang="en-GB" sz="1200" dirty="0"/>
              <a:t>A pre-intervention module will be introduced to promote engagement with Structured Interventions.</a:t>
            </a:r>
            <a:endParaRPr lang="en-GB" sz="1200" dirty="0">
              <a:cs typeface="Arial"/>
            </a:endParaRPr>
          </a:p>
          <a:p>
            <a:pPr>
              <a:spcBef>
                <a:spcPts val="600"/>
              </a:spcBef>
              <a:spcAft>
                <a:spcPts val="600"/>
              </a:spcAft>
            </a:pPr>
            <a:r>
              <a:rPr lang="en-GB" sz="1200" dirty="0"/>
              <a:t>New digital content for Structured Interventions will be developed and implemented.</a:t>
            </a:r>
          </a:p>
          <a:p>
            <a:pPr>
              <a:spcBef>
                <a:spcPts val="600"/>
              </a:spcBef>
              <a:spcAft>
                <a:spcPts val="600"/>
              </a:spcAft>
            </a:pPr>
            <a:r>
              <a:rPr lang="en-GB" sz="1200" dirty="0">
                <a:cs typeface="Arial"/>
              </a:rPr>
              <a:t>Training modules will be incorporated into MyLearning.</a:t>
            </a: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p>
          <a:p>
            <a:pPr>
              <a:lnSpc>
                <a:spcPct val="107000"/>
              </a:lnSpc>
              <a:spcBef>
                <a:spcPts val="600"/>
              </a:spcBef>
              <a:spcAft>
                <a:spcPts val="600"/>
              </a:spcAft>
              <a:tabLst>
                <a:tab pos="457200" algn="l"/>
              </a:tabLs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p:txBody>
      </p:sp>
      <p:sp>
        <p:nvSpPr>
          <p:cNvPr id="18" name="Rectangle 17">
            <a:extLst>
              <a:ext uri="{FF2B5EF4-FFF2-40B4-BE49-F238E27FC236}">
                <a16:creationId xmlns:a16="http://schemas.microsoft.com/office/drawing/2014/main" id="{65DC28D6-BCB8-499A-A53E-678F89A463B1}"/>
              </a:ext>
            </a:extLst>
          </p:cNvPr>
          <p:cNvSpPr/>
          <p:nvPr/>
        </p:nvSpPr>
        <p:spPr>
          <a:xfrm>
            <a:off x="9740899" y="9538"/>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4"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9" name="Rectangle 18">
            <a:extLst>
              <a:ext uri="{FF2B5EF4-FFF2-40B4-BE49-F238E27FC236}">
                <a16:creationId xmlns:a16="http://schemas.microsoft.com/office/drawing/2014/main" id="{934A2FC6-06EB-47BD-8932-877601153B35}"/>
              </a:ext>
            </a:extLst>
          </p:cNvPr>
          <p:cNvSpPr/>
          <p:nvPr/>
        </p:nvSpPr>
        <p:spPr>
          <a:xfrm>
            <a:off x="9740899" y="471584"/>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5">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
        <p:nvSpPr>
          <p:cNvPr id="2" name="Title 1">
            <a:extLst>
              <a:ext uri="{FF2B5EF4-FFF2-40B4-BE49-F238E27FC236}">
                <a16:creationId xmlns:a16="http://schemas.microsoft.com/office/drawing/2014/main" id="{5347E713-80AF-41A0-845B-7789C37760B1}"/>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July – December 2022</a:t>
            </a:r>
          </a:p>
        </p:txBody>
      </p:sp>
    </p:spTree>
    <p:extLst>
      <p:ext uri="{BB962C8B-B14F-4D97-AF65-F5344CB8AC3E}">
        <p14:creationId xmlns:p14="http://schemas.microsoft.com/office/powerpoint/2010/main" val="25861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852DB6-343C-4D94-A80D-B33FFB14F7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03381" y="6307530"/>
            <a:ext cx="1049638" cy="434607"/>
          </a:xfrm>
          <a:prstGeom prst="rect">
            <a:avLst/>
          </a:prstGeom>
        </p:spPr>
      </p:pic>
      <p:sp>
        <p:nvSpPr>
          <p:cNvPr id="16" name="Arrow: Chevron 15">
            <a:extLst>
              <a:ext uri="{FF2B5EF4-FFF2-40B4-BE49-F238E27FC236}">
                <a16:creationId xmlns:a16="http://schemas.microsoft.com/office/drawing/2014/main" id="{6C38DED7-FD53-4E61-937E-C93E9ADC34FF}"/>
              </a:ext>
            </a:extLst>
          </p:cNvPr>
          <p:cNvSpPr/>
          <p:nvPr/>
        </p:nvSpPr>
        <p:spPr>
          <a:xfrm>
            <a:off x="339720" y="129229"/>
            <a:ext cx="4417299" cy="440554"/>
          </a:xfrm>
          <a:prstGeom prst="chevron">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dirty="0">
                <a:solidFill>
                  <a:schemeClr val="bg1"/>
                </a:solidFill>
                <a:sym typeface="Arial"/>
              </a:rPr>
              <a:t>Building back better -</a:t>
            </a:r>
          </a:p>
          <a:p>
            <a:pPr algn="ctr" defTabSz="914400">
              <a:buClr>
                <a:srgbClr val="000000"/>
              </a:buClr>
            </a:pPr>
            <a:r>
              <a:rPr lang="en-GB" sz="1400" b="1" i="1" kern="0" dirty="0">
                <a:solidFill>
                  <a:schemeClr val="bg1"/>
                </a:solidFill>
                <a:latin typeface="Arial"/>
                <a:sym typeface="Arial"/>
              </a:rPr>
              <a:t>Innovate</a:t>
            </a:r>
          </a:p>
        </p:txBody>
      </p:sp>
      <p:sp>
        <p:nvSpPr>
          <p:cNvPr id="17" name="Arrow: Chevron 16">
            <a:hlinkClick r:id="" action="ppaction://noaction"/>
            <a:extLst>
              <a:ext uri="{FF2B5EF4-FFF2-40B4-BE49-F238E27FC236}">
                <a16:creationId xmlns:a16="http://schemas.microsoft.com/office/drawing/2014/main" id="{37C27CDF-39BB-45BE-91A2-9236F68CC7DA}"/>
              </a:ext>
            </a:extLst>
          </p:cNvPr>
          <p:cNvSpPr/>
          <p:nvPr/>
        </p:nvSpPr>
        <p:spPr>
          <a:xfrm>
            <a:off x="4901699" y="129229"/>
            <a:ext cx="4405586" cy="440554"/>
          </a:xfrm>
          <a:prstGeom prst="chevron">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sym typeface="Arial"/>
              </a:rPr>
              <a:t>July – December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sym typeface="Arial"/>
              </a:rPr>
              <a:t>2022</a:t>
            </a:r>
            <a:endParaRPr kumimoji="0" lang="en-GB"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9476D226-6EA8-4656-A72D-B31C92D66BC4}"/>
              </a:ext>
            </a:extLst>
          </p:cNvPr>
          <p:cNvSpPr/>
          <p:nvPr/>
        </p:nvSpPr>
        <p:spPr>
          <a:xfrm>
            <a:off x="264957" y="942810"/>
            <a:ext cx="11438410" cy="116908927"/>
          </a:xfrm>
          <a:prstGeom prst="rect">
            <a:avLst/>
          </a:prstGeom>
        </p:spPr>
        <p:txBody>
          <a:bodyPr wrap="square" lIns="91440" tIns="45720" rIns="91440" bIns="45720" numCol="2" spcCol="180000" anchor="t">
            <a:spAutoFit/>
          </a:bodyPr>
          <a:lstStyle/>
          <a:p>
            <a:pPr>
              <a:spcBef>
                <a:spcPts val="1200"/>
              </a:spcBef>
            </a:pPr>
            <a:r>
              <a:rPr lang="en-GB" sz="1200" b="1" dirty="0">
                <a:solidFill>
                  <a:srgbClr val="5C3183"/>
                </a:solidFill>
              </a:rPr>
              <a:t>Service Delivery</a:t>
            </a:r>
            <a:endParaRPr lang="en-GB" sz="1200" b="1" u="sng" dirty="0"/>
          </a:p>
          <a:p>
            <a:pPr lvl="0">
              <a:spcBef>
                <a:spcPts val="600"/>
              </a:spcBef>
              <a:spcAft>
                <a:spcPts val="600"/>
              </a:spcAft>
            </a:pPr>
            <a:r>
              <a:rPr lang="en-GB" sz="1200" b="1" u="sng" dirty="0"/>
              <a:t>Resettlement</a:t>
            </a:r>
            <a:endParaRPr lang="en-GB" sz="1200" b="1" u="sng" dirty="0">
              <a:cs typeface="Arial"/>
            </a:endParaRPr>
          </a:p>
          <a:p>
            <a:pPr>
              <a:spcBef>
                <a:spcPts val="600"/>
              </a:spcBef>
              <a:spcAft>
                <a:spcPts val="600"/>
              </a:spcAft>
            </a:pPr>
            <a:r>
              <a:rPr lang="en-GB" sz="1200" b="1" dirty="0"/>
              <a:t>Pre-release teams </a:t>
            </a:r>
            <a:r>
              <a:rPr lang="en-GB" sz="1200" dirty="0"/>
              <a:t>will continue to complete BCST 2 assessments because the new risk and needs assessment tool will not be in place.</a:t>
            </a:r>
            <a:endParaRPr lang="en-GB" sz="1200" b="1" dirty="0">
              <a:solidFill>
                <a:srgbClr val="5C3183"/>
              </a:solidFill>
            </a:endParaRPr>
          </a:p>
          <a:p>
            <a:pPr>
              <a:spcBef>
                <a:spcPts val="1200"/>
              </a:spcBef>
            </a:pPr>
            <a:r>
              <a:rPr lang="en-GB" sz="1200" dirty="0">
                <a:cs typeface="Arial"/>
              </a:rPr>
              <a:t>All resettlement packs will be rolled out nationally.</a:t>
            </a:r>
          </a:p>
          <a:p>
            <a:pPr lvl="0">
              <a:spcBef>
                <a:spcPts val="600"/>
              </a:spcBef>
              <a:spcAft>
                <a:spcPts val="600"/>
              </a:spcAft>
            </a:pPr>
            <a:r>
              <a:rPr lang="en-GB" sz="1200" b="1" u="sng" dirty="0"/>
              <a:t>Community Payback (CP)</a:t>
            </a:r>
          </a:p>
          <a:p>
            <a:pPr>
              <a:spcBef>
                <a:spcPts val="1200"/>
              </a:spcBef>
            </a:pPr>
            <a:r>
              <a:rPr lang="en-GB" sz="1200" dirty="0"/>
              <a:t>National UPW Delivery will have reached 110% by September, then 155% by December.</a:t>
            </a:r>
          </a:p>
          <a:p>
            <a:pPr>
              <a:spcBef>
                <a:spcPts val="600"/>
              </a:spcBef>
              <a:spcAft>
                <a:spcPts val="600"/>
              </a:spcAft>
              <a:tabLst>
                <a:tab pos="457200" algn="l"/>
              </a:tabLst>
            </a:pPr>
            <a:r>
              <a:rPr lang="en-GB" sz="1200" dirty="0">
                <a:cs typeface="Calibri" panose="020F0502020204030204"/>
              </a:rPr>
              <a:t>An online ETE (Education, Training &amp; Employment) learning portal will be available for regions to utilise for CP delivery towards Autumn/Winter 2022.</a:t>
            </a: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r>
              <a:rPr lang="en-GB" sz="1200" dirty="0">
                <a:cs typeface="Calibri" panose="020F0502020204030204"/>
              </a:rPr>
              <a:t>The multiple application to extend process is progressing.  It is anticipated that all eligible cases will have been returned to court for extension by end of September 2022. Updated guidance on managing and preventing the backlog and compliance and enforcement will be available to regions by the end of July.</a:t>
            </a:r>
          </a:p>
          <a:p>
            <a:pPr>
              <a:spcBef>
                <a:spcPts val="600"/>
              </a:spcBef>
              <a:spcAft>
                <a:spcPts val="600"/>
              </a:spcAft>
              <a:tabLst>
                <a:tab pos="457200" algn="l"/>
              </a:tabLst>
            </a:pPr>
            <a:r>
              <a:rPr lang="en-GB" sz="1200" dirty="0"/>
              <a:t>We have agreed a new project with the Prison Service which will see prisoners make high-visibility vests for use on Community Payback projects. Prisoners will produce an estimated 70,000 vests a year, developing work related skills and experience that will improve their employability following release from prison. Community Payback teams will be able to start ordering the vests from April 2023, reducing our reliance on stretched global supply chains. </a:t>
            </a:r>
          </a:p>
          <a:p>
            <a:pPr>
              <a:spcBef>
                <a:spcPts val="600"/>
              </a:spcBef>
              <a:spcAft>
                <a:spcPts val="600"/>
              </a:spcAft>
              <a:tabLst>
                <a:tab pos="457200" algn="l"/>
              </a:tabLst>
            </a:pPr>
            <a:r>
              <a:rPr lang="en-GB" sz="1200" dirty="0"/>
              <a:t>Health &amp; Safety documentation will have been harmonised and be available for use by regions.</a:t>
            </a:r>
          </a:p>
          <a:p>
            <a:pPr>
              <a:spcBef>
                <a:spcPts val="1200"/>
              </a:spcBef>
            </a:pPr>
            <a:r>
              <a:rPr lang="en-GB" sz="1200" dirty="0">
                <a:cs typeface="Calibri" panose="020F0502020204030204"/>
              </a:rPr>
              <a:t>A new National Quality Assurance Framework will be developed and be available for use by regions early in the new year.</a:t>
            </a:r>
          </a:p>
          <a:p>
            <a:pPr>
              <a:spcBef>
                <a:spcPts val="1200"/>
              </a:spcBef>
            </a:pPr>
            <a:r>
              <a:rPr lang="en-GB" sz="1200" dirty="0"/>
              <a:t>For CP sites we will have established a set of minimum standards that can be applied to the different types of site.</a:t>
            </a:r>
          </a:p>
          <a:p>
            <a:pPr>
              <a:spcBef>
                <a:spcPts val="1200"/>
              </a:spcBef>
            </a:pPr>
            <a:endParaRPr lang="en-GB" sz="1200" b="1" dirty="0">
              <a:solidFill>
                <a:srgbClr val="5C3183"/>
              </a:solidFill>
            </a:endParaRPr>
          </a:p>
          <a:p>
            <a:pPr>
              <a:spcBef>
                <a:spcPts val="1200"/>
              </a:spcBef>
            </a:pPr>
            <a:r>
              <a:rPr lang="en-GB" sz="1200" b="1" dirty="0">
                <a:solidFill>
                  <a:srgbClr val="5C3183"/>
                </a:solidFill>
              </a:rPr>
              <a:t>Reducing Reoffending</a:t>
            </a:r>
            <a:endParaRPr lang="en-GB" sz="1200" b="1" dirty="0">
              <a:solidFill>
                <a:schemeClr val="accent1"/>
              </a:solidFill>
            </a:endParaRPr>
          </a:p>
          <a:p>
            <a:pPr lvl="0">
              <a:spcBef>
                <a:spcPts val="600"/>
              </a:spcBef>
              <a:spcAft>
                <a:spcPts val="600"/>
              </a:spcAft>
            </a:pPr>
            <a:r>
              <a:rPr lang="en-GB" sz="1200" dirty="0"/>
              <a:t>The HMPPS Reducing Reoffending Directorate will have overall ownership of the new National Effective Interventions Panel.</a:t>
            </a:r>
            <a:endParaRPr lang="en-GB" sz="1200" dirty="0">
              <a:cs typeface="Arial"/>
            </a:endParaRPr>
          </a:p>
          <a:p>
            <a:pPr>
              <a:spcBef>
                <a:spcPts val="600"/>
              </a:spcBef>
              <a:spcAft>
                <a:spcPts val="600"/>
              </a:spcAft>
            </a:pPr>
            <a:r>
              <a:rPr lang="en-GB" sz="1200" dirty="0"/>
              <a:t>By July 2023, we will have created an </a:t>
            </a:r>
            <a:r>
              <a:rPr lang="en-GB" sz="1200" b="1" dirty="0"/>
              <a:t>additional two hundred bedrooms in approved premises</a:t>
            </a:r>
            <a:r>
              <a:rPr lang="en-GB" sz="1200" dirty="0"/>
              <a:t>. This will see an extra 1,700 people leaving prison each year receive closer probation supervision on their release and represents a 10% increase in the current number of places available. These bedrooms will be created through extending and reconfiguring existing approved premises. </a:t>
            </a:r>
            <a:endParaRPr lang="en-GB" sz="1200" dirty="0">
              <a:cs typeface="Arial"/>
            </a:endParaRPr>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p>
          <a:p>
            <a:pPr>
              <a:lnSpc>
                <a:spcPct val="107000"/>
              </a:lnSpc>
              <a:spcBef>
                <a:spcPts val="600"/>
              </a:spcBef>
              <a:spcAft>
                <a:spcPts val="600"/>
              </a:spcAft>
              <a:tabLst>
                <a:tab pos="457200" algn="l"/>
              </a:tabLs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p:txBody>
      </p:sp>
      <p:sp>
        <p:nvSpPr>
          <p:cNvPr id="2" name="Title 1">
            <a:extLst>
              <a:ext uri="{FF2B5EF4-FFF2-40B4-BE49-F238E27FC236}">
                <a16:creationId xmlns:a16="http://schemas.microsoft.com/office/drawing/2014/main" id="{84D263AE-4FF3-43A0-8807-FAE19E31D078}"/>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July – December 2022</a:t>
            </a:r>
          </a:p>
        </p:txBody>
      </p:sp>
      <p:sp>
        <p:nvSpPr>
          <p:cNvPr id="18" name="Rectangle 17">
            <a:extLst>
              <a:ext uri="{FF2B5EF4-FFF2-40B4-BE49-F238E27FC236}">
                <a16:creationId xmlns:a16="http://schemas.microsoft.com/office/drawing/2014/main" id="{B843AD8E-49A6-4BD8-B6DF-A0AD4813726D}"/>
              </a:ext>
            </a:extLst>
          </p:cNvPr>
          <p:cNvSpPr/>
          <p:nvPr/>
        </p:nvSpPr>
        <p:spPr>
          <a:xfrm>
            <a:off x="9740899" y="115864"/>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4"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9" name="Rectangle 18">
            <a:extLst>
              <a:ext uri="{FF2B5EF4-FFF2-40B4-BE49-F238E27FC236}">
                <a16:creationId xmlns:a16="http://schemas.microsoft.com/office/drawing/2014/main" id="{40E3A0B6-45E1-45D9-B4EF-7F4D21239946}"/>
              </a:ext>
            </a:extLst>
          </p:cNvPr>
          <p:cNvSpPr/>
          <p:nvPr/>
        </p:nvSpPr>
        <p:spPr>
          <a:xfrm>
            <a:off x="9740899" y="557822"/>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5">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1388759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852DB6-343C-4D94-A80D-B33FFB14F7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03381" y="6307530"/>
            <a:ext cx="1049638" cy="434607"/>
          </a:xfrm>
          <a:prstGeom prst="rect">
            <a:avLst/>
          </a:prstGeom>
        </p:spPr>
      </p:pic>
      <p:sp>
        <p:nvSpPr>
          <p:cNvPr id="9" name="Arrow: Chevron 8">
            <a:extLst>
              <a:ext uri="{FF2B5EF4-FFF2-40B4-BE49-F238E27FC236}">
                <a16:creationId xmlns:a16="http://schemas.microsoft.com/office/drawing/2014/main" id="{48558E97-0C86-4829-9294-B0727BCE06E8}"/>
              </a:ext>
            </a:extLst>
          </p:cNvPr>
          <p:cNvSpPr/>
          <p:nvPr/>
        </p:nvSpPr>
        <p:spPr>
          <a:xfrm>
            <a:off x="339720" y="129229"/>
            <a:ext cx="4417299" cy="440554"/>
          </a:xfrm>
          <a:prstGeom prst="chevron">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dirty="0">
                <a:solidFill>
                  <a:schemeClr val="bg1"/>
                </a:solidFill>
                <a:sym typeface="Arial"/>
              </a:rPr>
              <a:t>Building back better -</a:t>
            </a:r>
          </a:p>
          <a:p>
            <a:pPr algn="ctr" defTabSz="914400">
              <a:buClr>
                <a:srgbClr val="000000"/>
              </a:buClr>
            </a:pPr>
            <a:r>
              <a:rPr lang="en-GB" sz="1400" b="1" i="1" kern="0" dirty="0">
                <a:solidFill>
                  <a:schemeClr val="bg1"/>
                </a:solidFill>
                <a:latin typeface="Arial"/>
                <a:sym typeface="Arial"/>
              </a:rPr>
              <a:t>Innovate</a:t>
            </a:r>
          </a:p>
        </p:txBody>
      </p:sp>
      <p:sp>
        <p:nvSpPr>
          <p:cNvPr id="11" name="Arrow: Chevron 10">
            <a:hlinkClick r:id="" action="ppaction://noaction"/>
            <a:extLst>
              <a:ext uri="{FF2B5EF4-FFF2-40B4-BE49-F238E27FC236}">
                <a16:creationId xmlns:a16="http://schemas.microsoft.com/office/drawing/2014/main" id="{BC6911B6-1DF5-40F9-9DFA-77A4B1147E6F}"/>
              </a:ext>
            </a:extLst>
          </p:cNvPr>
          <p:cNvSpPr/>
          <p:nvPr/>
        </p:nvSpPr>
        <p:spPr>
          <a:xfrm>
            <a:off x="4901699" y="129229"/>
            <a:ext cx="4405586" cy="440554"/>
          </a:xfrm>
          <a:prstGeom prst="chevron">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sym typeface="Arial"/>
              </a:rPr>
              <a:t>July – December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sym typeface="Arial"/>
              </a:rPr>
              <a:t>2022</a:t>
            </a:r>
            <a:endParaRPr kumimoji="0" lang="en-GB"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9476D226-6EA8-4656-A72D-B31C92D66BC4}"/>
              </a:ext>
            </a:extLst>
          </p:cNvPr>
          <p:cNvSpPr/>
          <p:nvPr/>
        </p:nvSpPr>
        <p:spPr>
          <a:xfrm>
            <a:off x="158277" y="933630"/>
            <a:ext cx="11438410" cy="154942544"/>
          </a:xfrm>
          <a:prstGeom prst="rect">
            <a:avLst/>
          </a:prstGeom>
        </p:spPr>
        <p:txBody>
          <a:bodyPr wrap="square" lIns="91440" tIns="45720" rIns="91440" bIns="45720" numCol="2" spcCol="180000" anchor="t">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1200" b="1" i="0" u="none" strike="noStrike" kern="1200" cap="none" spc="0" normalizeH="0" baseline="0" noProof="0" dirty="0">
                <a:ln>
                  <a:noFill/>
                </a:ln>
                <a:solidFill>
                  <a:srgbClr val="5C3183"/>
                </a:solidFill>
                <a:effectLst/>
                <a:uLnTx/>
                <a:uFillTx/>
                <a:latin typeface="Arial"/>
                <a:ea typeface="+mn-ea"/>
                <a:cs typeface="+mn-cs"/>
              </a:rPr>
              <a:t>Organisational Identity and Culture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roll-out of </a:t>
            </a:r>
            <a:r>
              <a:rPr kumimoji="0" lang="en-GB" sz="1200" b="1" i="0" u="none" strike="noStrike" kern="1200" cap="none" spc="0" normalizeH="0" baseline="0" noProof="0" dirty="0">
                <a:ln>
                  <a:noFill/>
                </a:ln>
                <a:solidFill>
                  <a:prstClr val="black"/>
                </a:solidFill>
                <a:effectLst/>
                <a:uLnTx/>
                <a:uFillTx/>
                <a:latin typeface="Arial"/>
                <a:ea typeface="+mn-ea"/>
                <a:cs typeface="+mn-cs"/>
              </a:rPr>
              <a:t>new branding</a:t>
            </a:r>
            <a:r>
              <a:rPr kumimoji="0" lang="en-GB" sz="1200" b="0" i="0" u="none" strike="noStrike" kern="1200" cap="none" spc="0" normalizeH="0" baseline="0" noProof="0" dirty="0">
                <a:ln>
                  <a:noFill/>
                </a:ln>
                <a:solidFill>
                  <a:prstClr val="black"/>
                </a:solidFill>
                <a:effectLst/>
                <a:uLnTx/>
                <a:uFillTx/>
                <a:latin typeface="Arial"/>
                <a:ea typeface="+mn-ea"/>
                <a:cs typeface="+mn-cs"/>
              </a:rPr>
              <a:t>, including revised estates signage, updated Office365 tool templates and updated Authority systems, will be complete to ensure common and cohesive branding across the whole service and estate. Staff will have been working as part of a unified Probation Service for around 18 months and will be </a:t>
            </a:r>
            <a:r>
              <a:rPr kumimoji="0" lang="en-GB" sz="1200" b="1" i="0" u="none" strike="noStrike" kern="1200" cap="none" spc="0" normalizeH="0" baseline="0" noProof="0" dirty="0">
                <a:ln>
                  <a:noFill/>
                </a:ln>
                <a:solidFill>
                  <a:prstClr val="black"/>
                </a:solidFill>
                <a:effectLst/>
                <a:uLnTx/>
                <a:uFillTx/>
                <a:latin typeface="Arial"/>
                <a:ea typeface="+mn-ea"/>
                <a:cs typeface="+mn-cs"/>
              </a:rPr>
              <a:t>seeing key elements of the Target Operating Model embedded </a:t>
            </a:r>
            <a:r>
              <a:rPr kumimoji="0" lang="en-GB" sz="1200" b="0" i="0" u="none" strike="noStrike" kern="1200" cap="none" spc="0" normalizeH="0" baseline="0" noProof="0" dirty="0">
                <a:ln>
                  <a:noFill/>
                </a:ln>
                <a:solidFill>
                  <a:prstClr val="black"/>
                </a:solidFill>
                <a:effectLst/>
                <a:uLnTx/>
                <a:uFillTx/>
                <a:latin typeface="Arial"/>
                <a:ea typeface="+mn-ea"/>
                <a:cs typeface="+mn-cs"/>
              </a:rPr>
              <a:t>in their day-to-day practice. We will have worked together to create new ways of working, bringing the best of both the NPS and CRCs and HMPPS HQ, as well as our external partners, to ensure probation is a place where staff are proud to work and feel valued. New staff joining the service at this point should notice a sense of unity and be unable to distinguish between staff who joined the Probation Service from CRCs or the NPS. </a:t>
            </a:r>
            <a:endParaRPr lang="en-GB" sz="1200" dirty="0">
              <a:solidFill>
                <a:prstClr val="black"/>
              </a:solidFill>
              <a:latin typeface="Arial"/>
              <a:cs typeface="Arial"/>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200" b="1" dirty="0">
                <a:solidFill>
                  <a:srgbClr val="5C3183"/>
                </a:solidFill>
              </a:rPr>
              <a:t>Electronic Monitoring</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200" dirty="0"/>
              <a:t>In August, a six-month Proof of Concept (POC) will evaluate increasing the availability of Electronic Monitoring (EM) as a standard licence variation option for the management of people serving Standard Determinate Sentences. The POC will test whether the availability of EM as a licence variation, when applied at early signs of non-compliance or risk escalation, can help to bring Persons on Probation (</a:t>
            </a:r>
            <a:r>
              <a:rPr lang="en-GB" sz="1200" dirty="0" err="1"/>
              <a:t>PoPs</a:t>
            </a:r>
            <a:r>
              <a:rPr lang="en-GB" sz="1200" dirty="0"/>
              <a:t>) ‘back on track’ by providing evidence of compliance with an additional licence condition and /or provide insights into behaviour via trail monitoring (note: it is not an alternative to recall). The POC will run in the East Midlands Probation region. If successful, this will be rolled out to half of the country in 2023 (dates TBC), then nationally in 2024 (dates TBC). Staff will be made aware of when this service will be available to them.</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200" dirty="0"/>
              <a:t>From August 2022, preparation will begin for the introduction of Electronic Monitoring (exclusion and curfew monitoring) for Domestic Abuse Protection Orders (DAPOs). </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GB" sz="1200" dirty="0"/>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1200" dirty="0"/>
              <a:t>A two-year pilot in 4/5 Police Force Areas (TBC) will commence in Spring of 2023 leading to a big bang national roll out in 2025. The pilot will test whether the use of Electronic Monitoring for DAPOs will support compliance and/or act as a deterrent. All impacted staff will be engaged prior to the go live of the pilot.</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The Acquisitive Crime Extension project will extend the current eligibility criteria to include 3+ month standard determinate sentences for eligible acquisitive crime offences; applicable to all in-scope people on probation released to reside within the 19 participating police force areas (PFA). The expansion will provide the opportunity for further </a:t>
            </a:r>
            <a:r>
              <a:rPr kumimoji="0" lang="en-GB" sz="1200" b="0" i="0" u="none" strike="noStrike" kern="1200" cap="none" spc="0" normalizeH="0" baseline="0" noProof="0" dirty="0" err="1">
                <a:ln>
                  <a:noFill/>
                </a:ln>
                <a:solidFill>
                  <a:prstClr val="black"/>
                </a:solidFill>
                <a:effectLst/>
                <a:uLnTx/>
                <a:uFillTx/>
                <a:latin typeface="Arial"/>
                <a:ea typeface="+mn-ea"/>
                <a:cs typeface="+mn-cs"/>
              </a:rPr>
              <a:t>PoPs</a:t>
            </a:r>
            <a:r>
              <a:rPr kumimoji="0" lang="en-GB" sz="1200" b="0" i="0" u="none" strike="noStrike" kern="1200" cap="none" spc="0" normalizeH="0" baseline="0" noProof="0" dirty="0">
                <a:ln>
                  <a:noFill/>
                </a:ln>
                <a:solidFill>
                  <a:prstClr val="black"/>
                </a:solidFill>
                <a:effectLst/>
                <a:uLnTx/>
                <a:uFillTx/>
                <a:latin typeface="Arial"/>
                <a:ea typeface="+mn-ea"/>
                <a:cs typeface="+mn-cs"/>
              </a:rPr>
              <a:t> to be part of the compulsory initiative, assisting their rehabilitation and reducing reoffending. This will also provide more probation practitioners with access to the Self-Service Portal, supporting daily </a:t>
            </a:r>
            <a:r>
              <a:rPr kumimoji="0" lang="en-GB" sz="1200" b="0" i="0" u="none" strike="noStrike" kern="1200" cap="none" spc="0" normalizeH="0" baseline="0" noProof="0" dirty="0" err="1">
                <a:ln>
                  <a:noFill/>
                </a:ln>
                <a:solidFill>
                  <a:prstClr val="black"/>
                </a:solidFill>
                <a:effectLst/>
                <a:uLnTx/>
                <a:uFillTx/>
                <a:latin typeface="Arial"/>
                <a:ea typeface="+mn-ea"/>
                <a:cs typeface="+mn-cs"/>
              </a:rPr>
              <a:t>PoP</a:t>
            </a:r>
            <a:r>
              <a:rPr kumimoji="0" lang="en-GB" sz="1200" b="0" i="0" u="none" strike="noStrike" kern="1200" cap="none" spc="0" normalizeH="0" baseline="0" noProof="0" dirty="0">
                <a:ln>
                  <a:noFill/>
                </a:ln>
                <a:solidFill>
                  <a:prstClr val="black"/>
                </a:solidFill>
                <a:effectLst/>
                <a:uLnTx/>
                <a:uFillTx/>
                <a:latin typeface="Arial"/>
                <a:ea typeface="+mn-ea"/>
                <a:cs typeface="+mn-cs"/>
              </a:rPr>
              <a:t> management. Additionally, the increased cohort will support the robust evaluation of the initiative.  The roll-out is proposed for 26 October (awaiting final sign-off from RPDs).</a:t>
            </a:r>
          </a:p>
          <a:p>
            <a:pPr marL="0" marR="0" lvl="0" indent="0" algn="l" defTabSz="914400" rtl="0" eaLnBrk="1" fontAlgn="auto" latinLnBrk="0" hangingPunct="1">
              <a:lnSpc>
                <a:spcPct val="100000"/>
              </a:lnSpc>
              <a:spcBef>
                <a:spcPts val="1200"/>
              </a:spcBef>
              <a:spcAft>
                <a:spcPts val="0"/>
              </a:spcAft>
              <a:buClrTx/>
              <a:buSzTx/>
              <a:buFontTx/>
              <a:buNone/>
              <a:tabLst/>
              <a:defRPr/>
            </a:pPr>
            <a:r>
              <a:rPr lang="en-GB" sz="1200" b="1" dirty="0">
                <a:solidFill>
                  <a:srgbClr val="5C3183"/>
                </a:solidFill>
              </a:rPr>
              <a:t>Estates</a:t>
            </a:r>
            <a:endParaRPr lang="en-GB" sz="1200" b="1" dirty="0">
              <a:solidFill>
                <a:srgbClr val="5C3183"/>
              </a:solidFill>
              <a:cs typeface="Arial"/>
            </a:endParaRPr>
          </a:p>
          <a:p>
            <a:pPr lvl="0">
              <a:spcBef>
                <a:spcPts val="1200"/>
              </a:spcBef>
            </a:pPr>
            <a:r>
              <a:rPr lang="en-GB" sz="1200" dirty="0"/>
              <a:t>Work continues on estates modernisation projects across England and Wales: fitting out new Offender Contact Centre properties and refurbishing existing sites to continue the rollout of modern, flexible work environments that can act as a platform for the Target Operating Model.</a:t>
            </a:r>
            <a:r>
              <a:rPr lang="en-GB" sz="1200" dirty="0">
                <a:cs typeface="Arial"/>
              </a:rPr>
              <a:t> </a:t>
            </a:r>
            <a:r>
              <a:rPr lang="en-GB" sz="1200" dirty="0"/>
              <a:t>As the estates work extends beyond the formal closure of the Probation Reform Programme in December 2022, during this period the governance, ways of working and resources required will all be agreed in order to ensure that progress continues to be made.</a:t>
            </a:r>
            <a:endParaRPr lang="en-GB" sz="1200" dirty="0">
              <a:cs typeface="Arial"/>
            </a:endParaRPr>
          </a:p>
          <a:p>
            <a:pPr lvl="0">
              <a:spcBef>
                <a:spcPts val="1200"/>
              </a:spcBef>
            </a:pPr>
            <a:endParaRPr lang="en-GB" sz="1200" dirty="0"/>
          </a:p>
          <a:p>
            <a:pPr lvl="0">
              <a:spcBef>
                <a:spcPts val="1200"/>
              </a:spcBef>
            </a:pPr>
            <a:endParaRPr lang="en-GB" sz="1200" dirty="0"/>
          </a:p>
          <a:p>
            <a:pPr lvl="0">
              <a:spcBef>
                <a:spcPts val="1200"/>
              </a:spcBef>
            </a:pPr>
            <a:endParaRPr lang="en-GB" sz="1200" dirty="0"/>
          </a:p>
          <a:p>
            <a:pPr lvl="0">
              <a:spcBef>
                <a:spcPts val="1200"/>
              </a:spcBef>
            </a:pPr>
            <a:endParaRPr lang="en-GB" sz="1200" dirty="0"/>
          </a:p>
          <a:p>
            <a:pPr lvl="0">
              <a:spcBef>
                <a:spcPts val="1200"/>
              </a:spcBef>
            </a:pPr>
            <a:endParaRPr lang="en-GB" sz="1200" dirty="0"/>
          </a:p>
          <a:p>
            <a:pPr lvl="0">
              <a:spcBef>
                <a:spcPts val="1200"/>
              </a:spcBef>
            </a:pPr>
            <a:endParaRPr lang="en-GB" sz="12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lvl="0">
              <a:spcBef>
                <a:spcPts val="1200"/>
              </a:spcBef>
            </a:pPr>
            <a:endParaRPr lang="en-GB" sz="1000" dirty="0"/>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1200"/>
              </a:spcBef>
            </a:pPr>
            <a:endParaRPr lang="en-GB" sz="1200" b="1" dirty="0">
              <a:solidFill>
                <a:srgbClr val="5C3183"/>
              </a:solidFill>
            </a:endParaRPr>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solidFill>
                <a:srgbClr val="FF0000"/>
              </a:solidFill>
            </a:endParaRPr>
          </a:p>
          <a:p>
            <a:pPr>
              <a:spcBef>
                <a:spcPts val="600"/>
              </a:spcBef>
              <a:spcAft>
                <a:spcPts val="600"/>
              </a:spcAft>
            </a:pPr>
            <a:endParaRPr lang="en-GB" sz="1000" dirty="0"/>
          </a:p>
          <a:p>
            <a:pPr>
              <a:lnSpc>
                <a:spcPct val="107000"/>
              </a:lnSpc>
              <a:spcBef>
                <a:spcPts val="600"/>
              </a:spcBef>
              <a:spcAft>
                <a:spcPts val="600"/>
              </a:spcAft>
              <a:tabLst>
                <a:tab pos="457200" algn="l"/>
              </a:tabLs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a:p>
            <a:pPr>
              <a:spcBef>
                <a:spcPts val="600"/>
              </a:spcBef>
              <a:spcAft>
                <a:spcPts val="600"/>
              </a:spcAft>
            </a:pPr>
            <a:endParaRPr lang="en-US" sz="1000" b="1" dirty="0"/>
          </a:p>
        </p:txBody>
      </p:sp>
      <p:sp>
        <p:nvSpPr>
          <p:cNvPr id="2" name="Title 1">
            <a:extLst>
              <a:ext uri="{FF2B5EF4-FFF2-40B4-BE49-F238E27FC236}">
                <a16:creationId xmlns:a16="http://schemas.microsoft.com/office/drawing/2014/main" id="{96D1E94D-814C-4D39-A7ED-BB997ECFBF75}"/>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July – December 2022</a:t>
            </a:r>
          </a:p>
        </p:txBody>
      </p:sp>
      <p:sp>
        <p:nvSpPr>
          <p:cNvPr id="14" name="Rectangle 13">
            <a:extLst>
              <a:ext uri="{FF2B5EF4-FFF2-40B4-BE49-F238E27FC236}">
                <a16:creationId xmlns:a16="http://schemas.microsoft.com/office/drawing/2014/main" id="{B5464CEA-3A67-4FCF-B2F9-10D07B9BBFF5}"/>
              </a:ext>
            </a:extLst>
          </p:cNvPr>
          <p:cNvSpPr/>
          <p:nvPr/>
        </p:nvSpPr>
        <p:spPr>
          <a:xfrm>
            <a:off x="9740899" y="115864"/>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4"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5" name="Rectangle 14">
            <a:extLst>
              <a:ext uri="{FF2B5EF4-FFF2-40B4-BE49-F238E27FC236}">
                <a16:creationId xmlns:a16="http://schemas.microsoft.com/office/drawing/2014/main" id="{35B35E33-7D34-48FB-A8DF-AFEA0AABE089}"/>
              </a:ext>
            </a:extLst>
          </p:cNvPr>
          <p:cNvSpPr/>
          <p:nvPr/>
        </p:nvSpPr>
        <p:spPr>
          <a:xfrm>
            <a:off x="9740899" y="557822"/>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5">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396527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DD155D5-6CA1-4AEF-B36E-7A96B7973D29}"/>
              </a:ext>
              <a:ext uri="{C183D7F6-B498-43B3-948B-1728B52AA6E4}">
                <adec:decorative xmlns:adec="http://schemas.microsoft.com/office/drawing/2017/decorative" val="0"/>
              </a:ext>
            </a:extLst>
          </p:cNvPr>
          <p:cNvSpPr>
            <a:spLocks noGrp="1"/>
          </p:cNvSpPr>
          <p:nvPr>
            <p:ph type="title"/>
          </p:nvPr>
        </p:nvSpPr>
        <p:spPr>
          <a:xfrm>
            <a:off x="216531" y="974832"/>
            <a:ext cx="11656381" cy="630470"/>
          </a:xfrm>
        </p:spPr>
        <p:txBody>
          <a:bodyPr/>
          <a:lstStyle/>
          <a:p>
            <a:pPr algn="ctr"/>
            <a:r>
              <a:rPr lang="en-GB" sz="6600" dirty="0"/>
              <a:t>The journey so far..</a:t>
            </a:r>
          </a:p>
        </p:txBody>
      </p:sp>
      <p:pic>
        <p:nvPicPr>
          <p:cNvPr id="7" name="Picture 6">
            <a:hlinkClick r:id="rId2" action="ppaction://hlinksldjump"/>
            <a:extLst>
              <a:ext uri="{FF2B5EF4-FFF2-40B4-BE49-F238E27FC236}">
                <a16:creationId xmlns:a16="http://schemas.microsoft.com/office/drawing/2014/main" id="{F38F47C8-13D0-4162-A733-7F46144221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672" y="2020354"/>
            <a:ext cx="3003229" cy="3003229"/>
          </a:xfrm>
          <a:prstGeom prst="rect">
            <a:avLst/>
          </a:prstGeom>
        </p:spPr>
      </p:pic>
    </p:spTree>
    <p:extLst>
      <p:ext uri="{BB962C8B-B14F-4D97-AF65-F5344CB8AC3E}">
        <p14:creationId xmlns:p14="http://schemas.microsoft.com/office/powerpoint/2010/main" val="2816818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Chevron 16">
            <a:extLst>
              <a:ext uri="{FF2B5EF4-FFF2-40B4-BE49-F238E27FC236}">
                <a16:creationId xmlns:a16="http://schemas.microsoft.com/office/drawing/2014/main" id="{EF5F224B-26A5-4AA0-BDF6-BFCBC8C7EA8B}"/>
              </a:ext>
            </a:extLst>
          </p:cNvPr>
          <p:cNvSpPr/>
          <p:nvPr/>
        </p:nvSpPr>
        <p:spPr>
          <a:xfrm>
            <a:off x="403515" y="133855"/>
            <a:ext cx="4417299" cy="456235"/>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a:solidFill>
                  <a:schemeClr val="tx1"/>
                </a:solidFill>
                <a:sym typeface="Arial"/>
              </a:rPr>
              <a:t>Laying the foundations -</a:t>
            </a:r>
          </a:p>
          <a:p>
            <a:pPr algn="ctr" defTabSz="914400">
              <a:buClr>
                <a:srgbClr val="000000"/>
              </a:buClr>
            </a:pPr>
            <a:r>
              <a:rPr lang="en-GB" sz="1400" b="1" kern="0">
                <a:solidFill>
                  <a:schemeClr val="tx1"/>
                </a:solidFill>
                <a:latin typeface="Arial"/>
                <a:sym typeface="Arial"/>
              </a:rPr>
              <a:t>Unify</a:t>
            </a:r>
          </a:p>
        </p:txBody>
      </p:sp>
      <p:sp>
        <p:nvSpPr>
          <p:cNvPr id="18" name="Arrow: Chevron 17">
            <a:hlinkClick r:id="" action="ppaction://noaction"/>
            <a:extLst>
              <a:ext uri="{FF2B5EF4-FFF2-40B4-BE49-F238E27FC236}">
                <a16:creationId xmlns:a16="http://schemas.microsoft.com/office/drawing/2014/main" id="{996EC13E-71B8-4B35-9B4B-CED286172C28}"/>
              </a:ext>
            </a:extLst>
          </p:cNvPr>
          <p:cNvSpPr/>
          <p:nvPr/>
        </p:nvSpPr>
        <p:spPr>
          <a:xfrm>
            <a:off x="4965494" y="133857"/>
            <a:ext cx="4405586" cy="456234"/>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July – </a:t>
            </a:r>
            <a:r>
              <a:rPr lang="en-GB" sz="1400" b="1" kern="0">
                <a:solidFill>
                  <a:schemeClr val="tx1"/>
                </a:solidFill>
                <a:latin typeface="Arial"/>
                <a:sym typeface="Arial"/>
              </a:rPr>
              <a:t>September</a:t>
            </a:r>
            <a:r>
              <a:rPr kumimoji="0" lang="en-GB" sz="1400" b="1" i="0" u="none" strike="noStrike" kern="0" cap="none" spc="0" normalizeH="0" baseline="0" noProof="0">
                <a:ln>
                  <a:noFill/>
                </a:ln>
                <a:solidFill>
                  <a:schemeClr val="tx1"/>
                </a:solidFill>
                <a:effectLst/>
                <a:uLnTx/>
                <a:uFillTx/>
                <a:latin typeface="Arial"/>
                <a:ea typeface="+mn-ea"/>
                <a:cs typeface="+mn-cs"/>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2021</a:t>
            </a:r>
            <a:endParaRPr kumimoji="0" lang="en-GB" sz="1400" b="0" i="0" u="none" strike="noStrike" kern="0" cap="none" spc="0" normalizeH="0" baseline="0" noProof="0">
              <a:ln>
                <a:noFill/>
              </a:ln>
              <a:solidFill>
                <a:schemeClr val="tx1"/>
              </a:solidFill>
              <a:effectLst/>
              <a:uLnTx/>
              <a:uFillTx/>
              <a:latin typeface="Arial"/>
              <a:ea typeface="+mn-ea"/>
              <a:cs typeface="+mn-cs"/>
              <a:sym typeface="Arial"/>
            </a:endParaRPr>
          </a:p>
        </p:txBody>
      </p:sp>
      <p:sp>
        <p:nvSpPr>
          <p:cNvPr id="9" name="Rectangle 8">
            <a:extLst>
              <a:ext uri="{FF2B5EF4-FFF2-40B4-BE49-F238E27FC236}">
                <a16:creationId xmlns:a16="http://schemas.microsoft.com/office/drawing/2014/main" id="{E693C820-84AE-49D1-9A0C-44B6C9B3F402}"/>
              </a:ext>
            </a:extLst>
          </p:cNvPr>
          <p:cNvSpPr/>
          <p:nvPr/>
        </p:nvSpPr>
        <p:spPr>
          <a:xfrm>
            <a:off x="336143" y="1008195"/>
            <a:ext cx="10825581" cy="5632311"/>
          </a:xfrm>
          <a:prstGeom prst="rect">
            <a:avLst/>
          </a:prstGeom>
        </p:spPr>
        <p:txBody>
          <a:bodyPr wrap="square" lIns="91440" tIns="45720" rIns="91440" bIns="45720" numCol="2" spcCol="180000" anchor="t">
            <a:spAutoFit/>
          </a:bodyPr>
          <a:lstStyle/>
          <a:p>
            <a:pPr lvl="0">
              <a:spcBef>
                <a:spcPts val="1200"/>
              </a:spcBef>
            </a:pPr>
            <a:r>
              <a:rPr lang="en-GB" sz="1200" b="1" dirty="0">
                <a:solidFill>
                  <a:schemeClr val="accent3"/>
                </a:solidFill>
              </a:rPr>
              <a:t>People, Workforce and Structures</a:t>
            </a:r>
          </a:p>
          <a:p>
            <a:pPr>
              <a:spcBef>
                <a:spcPts val="600"/>
              </a:spcBef>
              <a:spcAft>
                <a:spcPts val="600"/>
              </a:spcAft>
            </a:pPr>
            <a:r>
              <a:rPr lang="en-GB" sz="1200" dirty="0"/>
              <a:t>Everyone is working as part of our new Probation Service and staff have started </a:t>
            </a:r>
            <a:r>
              <a:rPr lang="en-GB" sz="1200" b="1" dirty="0"/>
              <a:t>priority Learning and Development</a:t>
            </a:r>
            <a:r>
              <a:rPr lang="en-GB" sz="1200" dirty="0"/>
              <a:t> activities that are specific to their roles in the new organisation. </a:t>
            </a:r>
          </a:p>
          <a:p>
            <a:pPr>
              <a:spcBef>
                <a:spcPts val="600"/>
              </a:spcBef>
              <a:spcAft>
                <a:spcPts val="600"/>
              </a:spcAft>
            </a:pPr>
            <a:r>
              <a:rPr lang="en-GB" sz="1200" dirty="0">
                <a:solidFill>
                  <a:prstClr val="black"/>
                </a:solidFill>
              </a:rPr>
              <a:t>There is ongoing activity to fully implement and deliver the </a:t>
            </a:r>
            <a:r>
              <a:rPr lang="en-GB" sz="1200" b="1" dirty="0">
                <a:solidFill>
                  <a:prstClr val="black"/>
                </a:solidFill>
              </a:rPr>
              <a:t>new unified model </a:t>
            </a:r>
            <a:r>
              <a:rPr lang="en-GB" sz="1200" dirty="0">
                <a:solidFill>
                  <a:prstClr val="black"/>
                </a:solidFill>
              </a:rPr>
              <a:t>including support and training to move to a mixed caseload and completing any outstanding vetting</a:t>
            </a:r>
            <a:r>
              <a:rPr lang="en-GB" sz="1200" dirty="0"/>
              <a:t>. Workforce planning tools are updated to reflect all probation activity and monitor staffing.</a:t>
            </a:r>
          </a:p>
          <a:p>
            <a:pPr>
              <a:spcBef>
                <a:spcPts val="600"/>
              </a:spcBef>
              <a:spcAft>
                <a:spcPts val="600"/>
              </a:spcAft>
            </a:pPr>
            <a:r>
              <a:rPr lang="en-GB" sz="1200" dirty="0">
                <a:solidFill>
                  <a:prstClr val="black"/>
                </a:solidFill>
              </a:rPr>
              <a:t>National and local </a:t>
            </a:r>
            <a:r>
              <a:rPr lang="en-GB" sz="1200" b="1" dirty="0">
                <a:solidFill>
                  <a:prstClr val="black"/>
                </a:solidFill>
              </a:rPr>
              <a:t>engagement events and activities </a:t>
            </a:r>
            <a:r>
              <a:rPr lang="en-GB" sz="1200" dirty="0">
                <a:solidFill>
                  <a:prstClr val="black"/>
                </a:solidFill>
              </a:rPr>
              <a:t>are continuing to support the integration of our workforce and embed our desired culture in the new organisation.</a:t>
            </a:r>
          </a:p>
          <a:p>
            <a:pPr>
              <a:spcBef>
                <a:spcPts val="600"/>
              </a:spcBef>
              <a:spcAft>
                <a:spcPts val="600"/>
              </a:spcAft>
            </a:pPr>
            <a:r>
              <a:rPr lang="en-GB" sz="1200" dirty="0"/>
              <a:t>The</a:t>
            </a:r>
            <a:r>
              <a:rPr lang="en-GB" sz="1200" b="1" dirty="0"/>
              <a:t> L&amp;D model</a:t>
            </a:r>
            <a:r>
              <a:rPr lang="en-GB" sz="1200" dirty="0"/>
              <a:t> supports staff in taking ownership of their learning journey and continuous professional development, in an agile and accessible way, with continued roll-out of re-designed priority learning resources and experiences. This has included the rolling out key post transition learning,. Additionally, it has included the Working with People who Commit Sexual Offences module, which relevant probation staff can still enrol on. </a:t>
            </a:r>
          </a:p>
          <a:p>
            <a:pPr>
              <a:spcBef>
                <a:spcPts val="600"/>
              </a:spcBef>
            </a:pPr>
            <a:r>
              <a:rPr lang="en-GB" sz="1200" dirty="0"/>
              <a:t>Staff will be undertaking the required </a:t>
            </a:r>
            <a:r>
              <a:rPr lang="en-GB" sz="1200" b="1" dirty="0"/>
              <a:t>learning pathway for sentence management, </a:t>
            </a:r>
            <a:r>
              <a:rPr lang="en-GB" sz="1200" dirty="0"/>
              <a:t>which will support them as they move to managing mixed caseloads. The learning has been designed to allow staff to build on current knowledge and skills and the majority is digitally accessible at a time and pace that will suit them. Learning pathways highlight where staff need to undertake face to face learning. </a:t>
            </a:r>
          </a:p>
          <a:p>
            <a:pPr>
              <a:spcBef>
                <a:spcPts val="600"/>
              </a:spcBef>
            </a:pPr>
            <a:r>
              <a:rPr lang="en-GB" sz="1200" dirty="0"/>
              <a:t>In July 2021 we onboarded </a:t>
            </a:r>
            <a:r>
              <a:rPr lang="en-GB" sz="1200" dirty="0" err="1"/>
              <a:t>PQiP</a:t>
            </a:r>
            <a:r>
              <a:rPr lang="en-GB" sz="1200" dirty="0"/>
              <a:t> 10a learners from the outstanding </a:t>
            </a:r>
            <a:r>
              <a:rPr lang="en-GB" sz="1200" dirty="0" err="1"/>
              <a:t>PQiP</a:t>
            </a:r>
            <a:r>
              <a:rPr lang="en-GB" sz="1200" dirty="0"/>
              <a:t> 9 merit.</a:t>
            </a:r>
          </a:p>
          <a:p>
            <a:endParaRPr lang="en-GB" sz="1000" dirty="0">
              <a:solidFill>
                <a:srgbClr val="FF0000"/>
              </a:solidFill>
              <a:highlight>
                <a:srgbClr val="FFFF00"/>
              </a:highlight>
            </a:endParaRPr>
          </a:p>
        </p:txBody>
      </p:sp>
      <p:pic>
        <p:nvPicPr>
          <p:cNvPr id="10" name="Picture 9">
            <a:extLst>
              <a:ext uri="{FF2B5EF4-FFF2-40B4-BE49-F238E27FC236}">
                <a16:creationId xmlns:a16="http://schemas.microsoft.com/office/drawing/2014/main" id="{B010E721-1F3A-417F-BA4A-2E9CFAA19E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sp>
        <p:nvSpPr>
          <p:cNvPr id="2" name="Title 1">
            <a:extLst>
              <a:ext uri="{FF2B5EF4-FFF2-40B4-BE49-F238E27FC236}">
                <a16:creationId xmlns:a16="http://schemas.microsoft.com/office/drawing/2014/main" id="{53F81C2E-7D9E-4B11-A008-1ED47CFD580D}"/>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July – September 2021</a:t>
            </a:r>
          </a:p>
        </p:txBody>
      </p:sp>
      <p:sp>
        <p:nvSpPr>
          <p:cNvPr id="14" name="Rectangle 13">
            <a:extLst>
              <a:ext uri="{FF2B5EF4-FFF2-40B4-BE49-F238E27FC236}">
                <a16:creationId xmlns:a16="http://schemas.microsoft.com/office/drawing/2014/main" id="{66C9EDAB-1C8B-439C-9F9D-68CCC1069AB8}"/>
              </a:ext>
            </a:extLst>
          </p:cNvPr>
          <p:cNvSpPr/>
          <p:nvPr/>
        </p:nvSpPr>
        <p:spPr>
          <a:xfrm>
            <a:off x="9668151" y="95214"/>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3"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5" name="Rectangle 14">
            <a:extLst>
              <a:ext uri="{FF2B5EF4-FFF2-40B4-BE49-F238E27FC236}">
                <a16:creationId xmlns:a16="http://schemas.microsoft.com/office/drawing/2014/main" id="{A93E9867-7F01-451C-8647-2E0D2AAC09CB}"/>
              </a:ext>
            </a:extLst>
          </p:cNvPr>
          <p:cNvSpPr/>
          <p:nvPr/>
        </p:nvSpPr>
        <p:spPr>
          <a:xfrm>
            <a:off x="9668151" y="537172"/>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4">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356000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842ECF-E26D-436F-8DD7-EA97FE66DD94}"/>
              </a:ext>
            </a:extLst>
          </p:cNvPr>
          <p:cNvSpPr/>
          <p:nvPr/>
        </p:nvSpPr>
        <p:spPr>
          <a:xfrm>
            <a:off x="499872" y="1264611"/>
            <a:ext cx="11527536" cy="1477328"/>
          </a:xfrm>
          <a:prstGeom prst="rect">
            <a:avLst/>
          </a:prstGeom>
        </p:spPr>
        <p:txBody>
          <a:bodyPr wrap="square" lIns="91440" tIns="45720" rIns="91440" bIns="45720" anchor="t">
            <a:spAutoFit/>
          </a:bodyPr>
          <a:lstStyle/>
          <a:p>
            <a:r>
              <a:rPr lang="en-GB" dirty="0">
                <a:latin typeface="Arial"/>
                <a:ea typeface="Calibri" panose="020F0502020204030204" pitchFamily="34" charset="0"/>
                <a:cs typeface="Arial"/>
              </a:rPr>
              <a:t>The change map currently resides on the probation hub. With the new intranet launched, the probation hub is closing and so with it the change map section. Plans are in place for changes in probation to be published on a dedicated change section of the intranet with supporting comms. Implementation of some of the changes shown in the map will continue to be delivered in 2023, you can see these in more detail via My Role Maps. For now, you can still find My Role Maps on the Hub </a:t>
            </a:r>
            <a:r>
              <a:rPr lang="en-GB" u="sng" dirty="0">
                <a:solidFill>
                  <a:srgbClr val="0563C1"/>
                </a:solidFill>
                <a:latin typeface="Arial"/>
                <a:ea typeface="Calibri" panose="020F0502020204030204" pitchFamily="34" charset="0"/>
                <a:cs typeface="Arial"/>
                <a:hlinkClick r:id="rId2"/>
              </a:rPr>
              <a:t>here</a:t>
            </a:r>
            <a:endParaRPr lang="en-GB" sz="1600" dirty="0">
              <a:effectLst/>
              <a:latin typeface="Arial"/>
              <a:ea typeface="Calibri" panose="020F0502020204030204" pitchFamily="34" charset="0"/>
              <a:cs typeface="Arial"/>
            </a:endParaRPr>
          </a:p>
        </p:txBody>
      </p:sp>
      <p:sp>
        <p:nvSpPr>
          <p:cNvPr id="5" name="Title 2">
            <a:extLst>
              <a:ext uri="{FF2B5EF4-FFF2-40B4-BE49-F238E27FC236}">
                <a16:creationId xmlns:a16="http://schemas.microsoft.com/office/drawing/2014/main" id="{83876997-5E91-4156-94BB-1B6172CC396D}"/>
              </a:ext>
            </a:extLst>
          </p:cNvPr>
          <p:cNvSpPr>
            <a:spLocks noGrp="1"/>
          </p:cNvSpPr>
          <p:nvPr>
            <p:ph type="title"/>
          </p:nvPr>
        </p:nvSpPr>
        <p:spPr>
          <a:xfrm>
            <a:off x="-213775" y="263674"/>
            <a:ext cx="11656381" cy="461137"/>
          </a:xfrm>
        </p:spPr>
        <p:txBody>
          <a:bodyPr/>
          <a:lstStyle/>
          <a:p>
            <a:pPr algn="ctr"/>
            <a:r>
              <a:rPr lang="en-GB" sz="2400" dirty="0"/>
              <a:t>Change Map Update</a:t>
            </a:r>
          </a:p>
        </p:txBody>
      </p:sp>
    </p:spTree>
    <p:extLst>
      <p:ext uri="{BB962C8B-B14F-4D97-AF65-F5344CB8AC3E}">
        <p14:creationId xmlns:p14="http://schemas.microsoft.com/office/powerpoint/2010/main" val="1161475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Chevron 16">
            <a:extLst>
              <a:ext uri="{FF2B5EF4-FFF2-40B4-BE49-F238E27FC236}">
                <a16:creationId xmlns:a16="http://schemas.microsoft.com/office/drawing/2014/main" id="{EF5F224B-26A5-4AA0-BDF6-BFCBC8C7EA8B}"/>
              </a:ext>
            </a:extLst>
          </p:cNvPr>
          <p:cNvSpPr/>
          <p:nvPr/>
        </p:nvSpPr>
        <p:spPr>
          <a:xfrm>
            <a:off x="403515" y="133855"/>
            <a:ext cx="4417299" cy="456235"/>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a:solidFill>
                  <a:schemeClr val="tx1"/>
                </a:solidFill>
                <a:sym typeface="Arial"/>
              </a:rPr>
              <a:t>Laying the foundations -</a:t>
            </a:r>
          </a:p>
          <a:p>
            <a:pPr algn="ctr" defTabSz="914400">
              <a:buClr>
                <a:srgbClr val="000000"/>
              </a:buClr>
            </a:pPr>
            <a:r>
              <a:rPr lang="en-GB" sz="1400" b="1" kern="0">
                <a:solidFill>
                  <a:schemeClr val="tx1"/>
                </a:solidFill>
                <a:latin typeface="Arial"/>
                <a:sym typeface="Arial"/>
              </a:rPr>
              <a:t>Unify</a:t>
            </a:r>
          </a:p>
        </p:txBody>
      </p:sp>
      <p:sp>
        <p:nvSpPr>
          <p:cNvPr id="18" name="Arrow: Chevron 17">
            <a:hlinkClick r:id="" action="ppaction://noaction"/>
            <a:extLst>
              <a:ext uri="{FF2B5EF4-FFF2-40B4-BE49-F238E27FC236}">
                <a16:creationId xmlns:a16="http://schemas.microsoft.com/office/drawing/2014/main" id="{996EC13E-71B8-4B35-9B4B-CED286172C28}"/>
              </a:ext>
            </a:extLst>
          </p:cNvPr>
          <p:cNvSpPr/>
          <p:nvPr/>
        </p:nvSpPr>
        <p:spPr>
          <a:xfrm>
            <a:off x="4965494" y="133857"/>
            <a:ext cx="4405586" cy="456234"/>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July – </a:t>
            </a:r>
            <a:r>
              <a:rPr lang="en-GB" sz="1400" b="1" kern="0">
                <a:solidFill>
                  <a:schemeClr val="tx1"/>
                </a:solidFill>
                <a:latin typeface="Arial"/>
                <a:sym typeface="Arial"/>
              </a:rPr>
              <a:t>September</a:t>
            </a:r>
            <a:r>
              <a:rPr kumimoji="0" lang="en-GB" sz="1400" b="1" i="0" u="none" strike="noStrike" kern="0" cap="none" spc="0" normalizeH="0" baseline="0" noProof="0">
                <a:ln>
                  <a:noFill/>
                </a:ln>
                <a:solidFill>
                  <a:schemeClr val="tx1"/>
                </a:solidFill>
                <a:effectLst/>
                <a:uLnTx/>
                <a:uFillTx/>
                <a:latin typeface="Arial"/>
                <a:ea typeface="+mn-ea"/>
                <a:cs typeface="+mn-cs"/>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2021</a:t>
            </a:r>
            <a:endParaRPr kumimoji="0" lang="en-GB" sz="1400" b="0" i="0" u="none" strike="noStrike" kern="0" cap="none" spc="0" normalizeH="0" baseline="0" noProof="0">
              <a:ln>
                <a:noFill/>
              </a:ln>
              <a:solidFill>
                <a:schemeClr val="tx1"/>
              </a:solidFill>
              <a:effectLst/>
              <a:uLnTx/>
              <a:uFillTx/>
              <a:latin typeface="Arial"/>
              <a:ea typeface="+mn-ea"/>
              <a:cs typeface="+mn-cs"/>
              <a:sym typeface="Arial"/>
            </a:endParaRPr>
          </a:p>
        </p:txBody>
      </p:sp>
      <p:sp>
        <p:nvSpPr>
          <p:cNvPr id="9" name="Rectangle 8">
            <a:extLst>
              <a:ext uri="{FF2B5EF4-FFF2-40B4-BE49-F238E27FC236}">
                <a16:creationId xmlns:a16="http://schemas.microsoft.com/office/drawing/2014/main" id="{E693C820-84AE-49D1-9A0C-44B6C9B3F402}"/>
              </a:ext>
            </a:extLst>
          </p:cNvPr>
          <p:cNvSpPr/>
          <p:nvPr/>
        </p:nvSpPr>
        <p:spPr>
          <a:xfrm>
            <a:off x="336143" y="1008195"/>
            <a:ext cx="10825581" cy="9048631"/>
          </a:xfrm>
          <a:prstGeom prst="rect">
            <a:avLst/>
          </a:prstGeom>
        </p:spPr>
        <p:txBody>
          <a:bodyPr wrap="square" lIns="91440" tIns="45720" rIns="91440" bIns="45720" numCol="2" spcCol="180000" anchor="t">
            <a:spAutoFit/>
          </a:bodyPr>
          <a:lstStyle/>
          <a:p>
            <a:pPr lvl="0">
              <a:spcBef>
                <a:spcPts val="1200"/>
              </a:spcBef>
            </a:pPr>
            <a:r>
              <a:rPr lang="en-GB" sz="1200" b="1" dirty="0">
                <a:solidFill>
                  <a:schemeClr val="accent3"/>
                </a:solidFill>
              </a:rPr>
              <a:t>People, Workforce and Structures continued</a:t>
            </a:r>
          </a:p>
          <a:p>
            <a:pPr>
              <a:spcBef>
                <a:spcPts val="600"/>
              </a:spcBef>
              <a:spcAft>
                <a:spcPts val="600"/>
              </a:spcAft>
            </a:pPr>
            <a:r>
              <a:rPr lang="en-GB" sz="1200" dirty="0">
                <a:ea typeface="+mn-lt"/>
                <a:cs typeface="+mn-lt"/>
              </a:rPr>
              <a:t>Enhanced vetting and </a:t>
            </a:r>
            <a:r>
              <a:rPr lang="en-GB" sz="1200" dirty="0" err="1">
                <a:ea typeface="+mn-lt"/>
                <a:cs typeface="+mn-lt"/>
              </a:rPr>
              <a:t>ViSOR</a:t>
            </a:r>
            <a:r>
              <a:rPr lang="en-GB" sz="1200" dirty="0">
                <a:ea typeface="+mn-lt"/>
                <a:cs typeface="+mn-lt"/>
              </a:rPr>
              <a:t> vetting is now taking place against tight timeframes to meet the </a:t>
            </a:r>
            <a:r>
              <a:rPr lang="en-GB" sz="1200" dirty="0" err="1">
                <a:ea typeface="+mn-lt"/>
                <a:cs typeface="+mn-lt"/>
              </a:rPr>
              <a:t>PQiP</a:t>
            </a:r>
            <a:r>
              <a:rPr lang="en-GB" sz="1200" dirty="0">
                <a:ea typeface="+mn-lt"/>
                <a:cs typeface="+mn-lt"/>
              </a:rPr>
              <a:t> 10b onboarding in November. </a:t>
            </a:r>
          </a:p>
          <a:p>
            <a:pPr>
              <a:spcBef>
                <a:spcPts val="600"/>
              </a:spcBef>
              <a:spcAft>
                <a:spcPts val="600"/>
              </a:spcAft>
            </a:pPr>
            <a:r>
              <a:rPr lang="en-GB" sz="1200" dirty="0"/>
              <a:t>The Workforce programme alongside Probation regions will continue to assess and review staffing levels in interventions. This will ensure that regions have the levels to deliver our interventions services and the ambition of the Target Operating Model.</a:t>
            </a:r>
            <a:endParaRPr lang="en-GB" sz="1200" dirty="0">
              <a:ea typeface="+mn-lt"/>
              <a:cs typeface="+mn-lt"/>
            </a:endParaRPr>
          </a:p>
          <a:p>
            <a:pPr>
              <a:spcBef>
                <a:spcPts val="600"/>
              </a:spcBef>
              <a:spcAft>
                <a:spcPts val="600"/>
              </a:spcAft>
            </a:pPr>
            <a:r>
              <a:rPr lang="en-GB" sz="1200" dirty="0">
                <a:ea typeface="+mn-lt"/>
                <a:cs typeface="+mn-lt"/>
              </a:rPr>
              <a:t>The </a:t>
            </a:r>
            <a:r>
              <a:rPr lang="en-GB" sz="1200" dirty="0" err="1">
                <a:ea typeface="+mn-lt"/>
                <a:cs typeface="+mn-lt"/>
              </a:rPr>
              <a:t>PQiP</a:t>
            </a:r>
            <a:r>
              <a:rPr lang="en-GB" sz="1200" dirty="0">
                <a:ea typeface="+mn-lt"/>
                <a:cs typeface="+mn-lt"/>
              </a:rPr>
              <a:t> 11 recruitment campaign went live internally on 26th July with new programmes offered to PSO graduates and non graduates and also provided a part-time option. This remained open until 15th August and will onboard in March 2022. </a:t>
            </a:r>
            <a:r>
              <a:rPr lang="en-GB" sz="1200" b="1" dirty="0">
                <a:ea typeface="+mn-lt"/>
                <a:cs typeface="+mn-lt"/>
              </a:rPr>
              <a:t>Q</a:t>
            </a:r>
            <a:r>
              <a:rPr lang="en-GB" sz="1200" b="1" dirty="0"/>
              <a:t>ualification alignment</a:t>
            </a:r>
            <a:r>
              <a:rPr lang="en-GB" sz="1200" dirty="0"/>
              <a:t> training continues.</a:t>
            </a:r>
          </a:p>
          <a:p>
            <a:pPr>
              <a:spcBef>
                <a:spcPts val="600"/>
              </a:spcBef>
              <a:spcAft>
                <a:spcPts val="600"/>
              </a:spcAft>
            </a:pPr>
            <a:r>
              <a:rPr lang="en-GB" sz="1200" dirty="0"/>
              <a:t>All staff are building their knowledge of the </a:t>
            </a:r>
            <a:r>
              <a:rPr lang="en-GB" sz="1200" b="1" dirty="0">
                <a:ea typeface="+mn-lt"/>
                <a:cs typeface="+mn-lt"/>
              </a:rPr>
              <a:t>Competency Based Pay Progression Framework</a:t>
            </a:r>
            <a:r>
              <a:rPr lang="en-GB" sz="1200" b="1" dirty="0"/>
              <a:t> (CBF)</a:t>
            </a:r>
            <a:r>
              <a:rPr lang="en-GB" sz="1200" dirty="0"/>
              <a:t> throughout the trial year. There are ongoing opportunities to feedback and input on the development of the framework.</a:t>
            </a:r>
          </a:p>
          <a:p>
            <a:pPr>
              <a:spcBef>
                <a:spcPts val="600"/>
              </a:spcBef>
              <a:spcAft>
                <a:spcPts val="600"/>
              </a:spcAft>
            </a:pPr>
            <a:r>
              <a:rPr lang="en-GB" sz="1200" dirty="0"/>
              <a:t>In bringing such a large number of people together into our new organisation, there is a certain amount of restructuring needed in order for our organisation to be able to function effectively and deliver our important services. There is a </a:t>
            </a:r>
            <a:r>
              <a:rPr lang="en-GB" sz="1200" b="1" dirty="0"/>
              <a:t>national approach for restructuring </a:t>
            </a:r>
            <a:r>
              <a:rPr lang="en-GB" sz="1200" dirty="0"/>
              <a:t>which will be used to guide and inform the required activity at a regional level. We will conclude the process for ACOs who are leaving on voluntary redundancy terms.</a:t>
            </a:r>
          </a:p>
          <a:p>
            <a:pPr>
              <a:spcBef>
                <a:spcPts val="600"/>
              </a:spcBef>
              <a:spcAft>
                <a:spcPts val="600"/>
              </a:spcAft>
            </a:pPr>
            <a:endParaRPr lang="en-GB" sz="1200" dirty="0"/>
          </a:p>
          <a:p>
            <a:pPr>
              <a:spcBef>
                <a:spcPts val="600"/>
              </a:spcBef>
              <a:spcAft>
                <a:spcPts val="600"/>
              </a:spcAft>
            </a:pPr>
            <a:endParaRPr lang="en-GB" sz="1200" dirty="0"/>
          </a:p>
          <a:p>
            <a:pPr>
              <a:spcBef>
                <a:spcPts val="600"/>
              </a:spcBef>
              <a:spcAft>
                <a:spcPts val="600"/>
              </a:spcAft>
            </a:pPr>
            <a:endParaRPr lang="en-GB" sz="1200" dirty="0"/>
          </a:p>
          <a:p>
            <a:pPr>
              <a:spcBef>
                <a:spcPts val="600"/>
              </a:spcBef>
              <a:spcAft>
                <a:spcPts val="600"/>
              </a:spcAft>
            </a:pPr>
            <a:endParaRPr lang="en-GB" sz="1200" dirty="0"/>
          </a:p>
          <a:p>
            <a:pPr>
              <a:spcBef>
                <a:spcPts val="600"/>
              </a:spcBef>
              <a:spcAft>
                <a:spcPts val="600"/>
              </a:spcAft>
            </a:pPr>
            <a:endParaRPr lang="en-GB" sz="1200" dirty="0"/>
          </a:p>
          <a:p>
            <a:pPr>
              <a:spcBef>
                <a:spcPts val="600"/>
              </a:spcBef>
              <a:spcAft>
                <a:spcPts val="600"/>
              </a:spcAft>
            </a:pPr>
            <a:endParaRPr lang="en-GB" sz="1200" dirty="0"/>
          </a:p>
          <a:p>
            <a:pPr>
              <a:spcBef>
                <a:spcPts val="600"/>
              </a:spcBef>
              <a:spcAft>
                <a:spcPts val="600"/>
              </a:spcAft>
            </a:pPr>
            <a:endParaRPr lang="en-GB" sz="1200" dirty="0"/>
          </a:p>
          <a:p>
            <a:pPr>
              <a:spcBef>
                <a:spcPts val="600"/>
              </a:spcBef>
              <a:spcAft>
                <a:spcPts val="600"/>
              </a:spcAft>
            </a:pPr>
            <a:endParaRPr lang="en-GB" sz="1200" dirty="0"/>
          </a:p>
          <a:p>
            <a:pPr>
              <a:spcBef>
                <a:spcPts val="600"/>
              </a:spcBef>
              <a:spcAft>
                <a:spcPts val="600"/>
              </a:spcAft>
            </a:pPr>
            <a:endParaRPr lang="en-GB" sz="1200" dirty="0"/>
          </a:p>
          <a:p>
            <a:pPr>
              <a:spcBef>
                <a:spcPts val="600"/>
              </a:spcBef>
              <a:spcAft>
                <a:spcPts val="600"/>
              </a:spcAft>
            </a:pPr>
            <a:endParaRPr lang="en-GB" sz="1200" dirty="0"/>
          </a:p>
          <a:p>
            <a:pPr>
              <a:spcBef>
                <a:spcPts val="600"/>
              </a:spcBef>
              <a:spcAft>
                <a:spcPts val="600"/>
              </a:spcAft>
            </a:pPr>
            <a:endParaRPr lang="en-GB" sz="1200" dirty="0"/>
          </a:p>
          <a:p>
            <a:pPr>
              <a:spcBef>
                <a:spcPts val="600"/>
              </a:spcBef>
              <a:spcAft>
                <a:spcPts val="600"/>
              </a:spcAft>
            </a:pPr>
            <a:endParaRPr lang="en-GB" sz="1200" dirty="0"/>
          </a:p>
          <a:p>
            <a:pPr>
              <a:spcBef>
                <a:spcPts val="600"/>
              </a:spcBef>
              <a:spcAft>
                <a:spcPts val="600"/>
              </a:spcAft>
            </a:pPr>
            <a:endParaRPr lang="en-GB" sz="1200" dirty="0"/>
          </a:p>
          <a:p>
            <a:pPr>
              <a:spcBef>
                <a:spcPts val="600"/>
              </a:spcBef>
              <a:spcAft>
                <a:spcPts val="600"/>
              </a:spcAft>
            </a:pPr>
            <a:r>
              <a:rPr lang="en-GB" sz="1200" dirty="0"/>
              <a:t>There are agreed </a:t>
            </a:r>
            <a:r>
              <a:rPr lang="en-GB" sz="1200" b="1" dirty="0"/>
              <a:t>national principles for staff placement</a:t>
            </a:r>
            <a:r>
              <a:rPr lang="en-GB" sz="1200" dirty="0"/>
              <a:t>, and regions are developing their regional staff placement delivery plans working closely with staff to support improved staff engagement. Where relevant, regions are also developing their approach to take on administrative functions in the coming months (to move away from Admin Hub models inherited on Day 1 in some regions). </a:t>
            </a:r>
          </a:p>
          <a:p>
            <a:pPr>
              <a:spcBef>
                <a:spcPts val="600"/>
              </a:spcBef>
              <a:spcAft>
                <a:spcPts val="600"/>
              </a:spcAft>
            </a:pPr>
            <a:r>
              <a:rPr lang="en-GB" sz="1200" dirty="0"/>
              <a:t>Sentence management staff will be engaging in a range of learning and development activity in support of our journey towards mixed caseloads.</a:t>
            </a:r>
          </a:p>
          <a:p>
            <a:pPr>
              <a:spcBef>
                <a:spcPts val="600"/>
              </a:spcBef>
              <a:spcAft>
                <a:spcPts val="600"/>
              </a:spcAft>
            </a:pPr>
            <a:r>
              <a:rPr lang="en-GB" sz="1200" dirty="0"/>
              <a:t>We identified mandatory pre-requisite learning for relevant staff groups, and PO/PSOs will only be allocated cases once the relevant L&amp;D for the case type has been completed. </a:t>
            </a:r>
          </a:p>
          <a:p>
            <a:pPr>
              <a:spcBef>
                <a:spcPts val="600"/>
              </a:spcBef>
              <a:spcAft>
                <a:spcPts val="600"/>
              </a:spcAft>
            </a:pPr>
            <a:r>
              <a:rPr lang="en-GB" sz="1200" dirty="0"/>
              <a:t>More information is available on the </a:t>
            </a:r>
            <a:r>
              <a:rPr lang="en-GB" sz="1200" u="sng" dirty="0">
                <a:hlinkClick r:id="rId2">
                  <a:extLst>
                    <a:ext uri="{A12FA001-AC4F-418D-AE19-62706E023703}">
                      <ahyp:hlinkClr xmlns:ahyp="http://schemas.microsoft.com/office/drawing/2018/hyperlinkcolor" val="tx"/>
                    </a:ext>
                  </a:extLst>
                </a:hlinkClick>
              </a:rPr>
              <a:t>Welcome Hub, </a:t>
            </a:r>
            <a:r>
              <a:rPr lang="en-GB" sz="1200" dirty="0"/>
              <a:t>including links to the relevant courses on </a:t>
            </a:r>
            <a:r>
              <a:rPr lang="en-GB" sz="1200" u="sng" dirty="0" err="1">
                <a:hlinkClick r:id="rId3">
                  <a:extLst>
                    <a:ext uri="{A12FA001-AC4F-418D-AE19-62706E023703}">
                      <ahyp:hlinkClr xmlns:ahyp="http://schemas.microsoft.com/office/drawing/2018/hyperlinkcolor" val="tx"/>
                    </a:ext>
                  </a:extLst>
                </a:hlinkClick>
              </a:rPr>
              <a:t>myLearning</a:t>
            </a:r>
            <a:r>
              <a:rPr lang="en-GB" sz="1200" u="sng" dirty="0"/>
              <a:t>.</a:t>
            </a:r>
          </a:p>
          <a:p>
            <a:pPr>
              <a:spcBef>
                <a:spcPts val="600"/>
              </a:spcBef>
              <a:spcAft>
                <a:spcPts val="600"/>
              </a:spcAft>
            </a:pPr>
            <a:r>
              <a:rPr lang="en-US" sz="1200" dirty="0"/>
              <a:t>Former CRC staff will have received their ID badges and lanyards.</a:t>
            </a:r>
          </a:p>
          <a:p>
            <a:pPr>
              <a:spcBef>
                <a:spcPts val="600"/>
              </a:spcBef>
              <a:spcAft>
                <a:spcPts val="600"/>
              </a:spcAft>
            </a:pPr>
            <a:r>
              <a:rPr lang="en-GB" sz="1200" dirty="0"/>
              <a:t>Change in this period will also include our approach to voluntary redundancy.</a:t>
            </a:r>
          </a:p>
          <a:p>
            <a:endParaRPr lang="en-GB" sz="1000" b="1" dirty="0">
              <a:solidFill>
                <a:srgbClr val="FF0000"/>
              </a:solidFill>
            </a:endParaRPr>
          </a:p>
          <a:p>
            <a:endParaRPr lang="en-GB" sz="1000" b="1" dirty="0">
              <a:solidFill>
                <a:srgbClr val="FF0000"/>
              </a:solidFill>
            </a:endParaRPr>
          </a:p>
          <a:p>
            <a:endParaRPr lang="en-GB" sz="1000" dirty="0">
              <a:solidFill>
                <a:srgbClr val="FF0000"/>
              </a:solidFill>
              <a:highlight>
                <a:srgbClr val="FFFF00"/>
              </a:highlight>
            </a:endParaRPr>
          </a:p>
        </p:txBody>
      </p:sp>
      <p:pic>
        <p:nvPicPr>
          <p:cNvPr id="10" name="Picture 9">
            <a:extLst>
              <a:ext uri="{FF2B5EF4-FFF2-40B4-BE49-F238E27FC236}">
                <a16:creationId xmlns:a16="http://schemas.microsoft.com/office/drawing/2014/main" id="{B010E721-1F3A-417F-BA4A-2E9CFAA19EC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03381" y="6307530"/>
            <a:ext cx="1049638" cy="434607"/>
          </a:xfrm>
          <a:prstGeom prst="rect">
            <a:avLst/>
          </a:prstGeom>
        </p:spPr>
      </p:pic>
      <p:sp>
        <p:nvSpPr>
          <p:cNvPr id="2" name="Title 1">
            <a:extLst>
              <a:ext uri="{FF2B5EF4-FFF2-40B4-BE49-F238E27FC236}">
                <a16:creationId xmlns:a16="http://schemas.microsoft.com/office/drawing/2014/main" id="{53F81C2E-7D9E-4B11-A008-1ED47CFD580D}"/>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July – September 2021</a:t>
            </a:r>
          </a:p>
        </p:txBody>
      </p:sp>
      <p:sp>
        <p:nvSpPr>
          <p:cNvPr id="14" name="Rectangle 13">
            <a:extLst>
              <a:ext uri="{FF2B5EF4-FFF2-40B4-BE49-F238E27FC236}">
                <a16:creationId xmlns:a16="http://schemas.microsoft.com/office/drawing/2014/main" id="{66C9EDAB-1C8B-439C-9F9D-68CCC1069AB8}"/>
              </a:ext>
            </a:extLst>
          </p:cNvPr>
          <p:cNvSpPr/>
          <p:nvPr/>
        </p:nvSpPr>
        <p:spPr>
          <a:xfrm>
            <a:off x="9668151" y="95214"/>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5"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5" name="Rectangle 14">
            <a:extLst>
              <a:ext uri="{FF2B5EF4-FFF2-40B4-BE49-F238E27FC236}">
                <a16:creationId xmlns:a16="http://schemas.microsoft.com/office/drawing/2014/main" id="{A93E9867-7F01-451C-8647-2E0D2AAC09CB}"/>
              </a:ext>
            </a:extLst>
          </p:cNvPr>
          <p:cNvSpPr/>
          <p:nvPr/>
        </p:nvSpPr>
        <p:spPr>
          <a:xfrm>
            <a:off x="9668151" y="537172"/>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6">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4091907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687AF8-FBC4-436B-B6B2-E4855A488E0D}"/>
              </a:ext>
            </a:extLst>
          </p:cNvPr>
          <p:cNvSpPr/>
          <p:nvPr/>
        </p:nvSpPr>
        <p:spPr>
          <a:xfrm>
            <a:off x="209355" y="979130"/>
            <a:ext cx="11611582" cy="14665553"/>
          </a:xfrm>
          <a:prstGeom prst="rect">
            <a:avLst/>
          </a:prstGeom>
        </p:spPr>
        <p:txBody>
          <a:bodyPr wrap="square" lIns="91440" tIns="45720" rIns="91440" bIns="45720" numCol="2" spcCol="180000" anchor="t">
            <a:spAutoFit/>
          </a:bodyPr>
          <a:lstStyle/>
          <a:p>
            <a:pPr lvl="0">
              <a:spcBef>
                <a:spcPts val="1200"/>
              </a:spcBef>
            </a:pPr>
            <a:r>
              <a:rPr lang="en-GB" sz="1200" b="1" dirty="0">
                <a:solidFill>
                  <a:schemeClr val="accent3"/>
                </a:solidFill>
              </a:rPr>
              <a:t>Service Delivery</a:t>
            </a:r>
            <a:endParaRPr lang="en-GB" sz="1200" dirty="0">
              <a:solidFill>
                <a:schemeClr val="accent3"/>
              </a:solidFill>
            </a:endParaRPr>
          </a:p>
          <a:p>
            <a:pPr lvl="0">
              <a:spcBef>
                <a:spcPts val="600"/>
              </a:spcBef>
              <a:spcAft>
                <a:spcPts val="600"/>
              </a:spcAft>
            </a:pPr>
            <a:r>
              <a:rPr lang="en-GB" sz="1200" b="1" u="sng" dirty="0">
                <a:solidFill>
                  <a:prstClr val="black"/>
                </a:solidFill>
              </a:rPr>
              <a:t>Sentence Management</a:t>
            </a:r>
          </a:p>
          <a:p>
            <a:pPr lvl="0">
              <a:spcBef>
                <a:spcPts val="600"/>
              </a:spcBef>
              <a:spcAft>
                <a:spcPts val="600"/>
              </a:spcAft>
            </a:pPr>
            <a:r>
              <a:rPr lang="en-GB" sz="1200" dirty="0">
                <a:solidFill>
                  <a:prstClr val="black"/>
                </a:solidFill>
              </a:rPr>
              <a:t>We have started to move towards a </a:t>
            </a:r>
            <a:r>
              <a:rPr lang="en-GB" sz="1200" b="1" dirty="0">
                <a:solidFill>
                  <a:prstClr val="black"/>
                </a:solidFill>
              </a:rPr>
              <a:t>mixed caseload </a:t>
            </a:r>
            <a:r>
              <a:rPr lang="en-GB" sz="1200" dirty="0">
                <a:solidFill>
                  <a:prstClr val="black"/>
                </a:solidFill>
              </a:rPr>
              <a:t>- communications will outline timescales and regional variations for this, and there are a range of events to involve you in the process. Training, L&amp;D and other support materials feature in this work, helping you to move towards this new way of working. </a:t>
            </a:r>
          </a:p>
          <a:p>
            <a:pPr>
              <a:spcBef>
                <a:spcPts val="600"/>
              </a:spcBef>
              <a:spcAft>
                <a:spcPts val="600"/>
              </a:spcAft>
            </a:pPr>
            <a:r>
              <a:rPr lang="en-GB" sz="1200" dirty="0"/>
              <a:t>A</a:t>
            </a:r>
            <a:r>
              <a:rPr lang="en-GB" sz="1200" b="1" dirty="0"/>
              <a:t> </a:t>
            </a:r>
            <a:r>
              <a:rPr lang="en-GB" sz="1200" dirty="0"/>
              <a:t>large suite of learning materials are available to support the move to mixed caseloads. Training and guidance is also available to help former CRC staff make use of the existing Workload Measurement Tool. At the same time, Digital colleagues are working on the development of a revised </a:t>
            </a:r>
            <a:r>
              <a:rPr lang="en-GB" sz="1200" b="1" dirty="0"/>
              <a:t>Workload Measurement Tool </a:t>
            </a:r>
            <a:r>
              <a:rPr lang="en-GB" sz="1200" dirty="0"/>
              <a:t>(minimum viable product), alongside tiering weightings being agreed to inform this. Digital work has also started on the development of a new ‘Manage Supervision’ minimum viable product and on a digital service replacement for the Public Protection Unit Database (PPUD). Guidance documents supporting the rollout of the Approved Suite of Probation Practitioner Toolkits has been launched to staff.</a:t>
            </a:r>
            <a:r>
              <a:rPr lang="en-GB" sz="1200" b="1" dirty="0"/>
              <a:t> </a:t>
            </a:r>
            <a:r>
              <a:rPr lang="en-US" sz="1200" dirty="0"/>
              <a:t>Induction paperwork has been updated to reinforce enforcement requirements for various modes of contact.</a:t>
            </a:r>
          </a:p>
          <a:p>
            <a:pPr>
              <a:spcBef>
                <a:spcPts val="600"/>
              </a:spcBef>
              <a:spcAft>
                <a:spcPts val="600"/>
              </a:spcAft>
            </a:pPr>
            <a:r>
              <a:rPr lang="en-GB" sz="1200" dirty="0"/>
              <a:t>The </a:t>
            </a:r>
            <a:r>
              <a:rPr lang="en-GB" sz="1200" b="1" dirty="0"/>
              <a:t>Approved Suite of Probation Practitioner Toolkits</a:t>
            </a:r>
            <a:r>
              <a:rPr lang="en-GB" sz="1200" dirty="0"/>
              <a:t> will be implemented as we move from Exceptional Delivery Models to standard business procedures.</a:t>
            </a:r>
            <a:endParaRPr lang="en-US" sz="1200" dirty="0">
              <a:solidFill>
                <a:prstClr val="black"/>
              </a:solidFill>
            </a:endParaRPr>
          </a:p>
          <a:p>
            <a:pPr>
              <a:spcBef>
                <a:spcPts val="600"/>
              </a:spcBef>
              <a:spcAft>
                <a:spcPts val="600"/>
              </a:spcAft>
            </a:pPr>
            <a:r>
              <a:rPr lang="en-GB" sz="1200" dirty="0"/>
              <a:t>A fully embedded </a:t>
            </a:r>
            <a:r>
              <a:rPr lang="en-GB" sz="1200" b="1" dirty="0"/>
              <a:t>Management Oversight Touchpoints </a:t>
            </a:r>
            <a:r>
              <a:rPr lang="en-GB" sz="1200" dirty="0"/>
              <a:t>model for enforcement and recall decision making is in place and Enforcement Hub models under review to enable a decision to be made on long-term arrangements for each region. </a:t>
            </a:r>
            <a:endParaRPr lang="en-GB" sz="1200" dirty="0">
              <a:solidFill>
                <a:prstClr val="black"/>
              </a:solidFill>
            </a:endParaRPr>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endParaRPr lang="en-GB" sz="1200" b="1" u="sng" dirty="0"/>
          </a:p>
          <a:p>
            <a:pPr lvl="0">
              <a:spcBef>
                <a:spcPts val="600"/>
              </a:spcBef>
              <a:spcAft>
                <a:spcPts val="600"/>
              </a:spcAft>
            </a:pPr>
            <a:r>
              <a:rPr lang="en-GB" sz="1200" b="1" u="sng" dirty="0"/>
              <a:t>Services to courts</a:t>
            </a:r>
          </a:p>
          <a:p>
            <a:pPr lvl="0">
              <a:spcBef>
                <a:spcPts val="600"/>
              </a:spcBef>
              <a:spcAft>
                <a:spcPts val="600"/>
              </a:spcAft>
            </a:pPr>
            <a:r>
              <a:rPr lang="en-GB" sz="1200" dirty="0"/>
              <a:t>Work is underway to improve the</a:t>
            </a:r>
            <a:r>
              <a:rPr lang="en-GB" sz="1200" b="1" dirty="0"/>
              <a:t> targeting of fuller Pre-Sentence Reports (PSRs) - </a:t>
            </a:r>
            <a:r>
              <a:rPr lang="en-GB" sz="1200" dirty="0"/>
              <a:t>which is part of work on</a:t>
            </a:r>
            <a:r>
              <a:rPr lang="en-GB" sz="1200" dirty="0">
                <a:solidFill>
                  <a:srgbClr val="FF0000"/>
                </a:solidFill>
              </a:rPr>
              <a:t> </a:t>
            </a:r>
            <a:r>
              <a:rPr lang="en-GB" sz="1200" dirty="0"/>
              <a:t>improving the quality of our advice to courts and pre-sentence reports - to ensure proposals target specific interventions and recommend treatment requirements that will facilitate reduced reoffending. The ambition around introducing targeting criteria for PSRs will consider staff capacity and the pressures that the courts are under given the impact of the pandemic – and will therefore allow for flexibility in terms of roll-out. </a:t>
            </a:r>
            <a:endParaRPr lang="en-GB" sz="1200" b="1" dirty="0"/>
          </a:p>
          <a:p>
            <a:pPr lvl="0">
              <a:spcBef>
                <a:spcPts val="600"/>
              </a:spcBef>
              <a:spcAft>
                <a:spcPts val="600"/>
              </a:spcAft>
            </a:pPr>
            <a:r>
              <a:rPr lang="en-GB" sz="1200" dirty="0"/>
              <a:t>The criteria for better targeting of Pre-Sentence Reports is being developed and training and guidance on how to apply the new targeting criteria is being rolled out.</a:t>
            </a:r>
            <a:r>
              <a:rPr lang="en-GB" sz="1200" b="1" u="sng" dirty="0"/>
              <a:t> </a:t>
            </a:r>
            <a:endParaRPr lang="en-GB" sz="1000" dirty="0"/>
          </a:p>
          <a:p>
            <a:pPr>
              <a:spcBef>
                <a:spcPts val="1200"/>
              </a:spcBef>
            </a:pPr>
            <a:endParaRPr lang="en-GB" sz="1000" dirty="0">
              <a:solidFill>
                <a:srgbClr val="FF0000"/>
              </a:solidFill>
            </a:endParaRPr>
          </a:p>
          <a:p>
            <a:pPr>
              <a:spcBef>
                <a:spcPts val="1200"/>
              </a:spcBef>
            </a:pPr>
            <a:endParaRPr lang="en-GB" sz="1000" dirty="0">
              <a:solidFill>
                <a:srgbClr val="00B050"/>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600"/>
              </a:spcBef>
            </a:pPr>
            <a:endParaRPr lang="en-GB" sz="1000" dirty="0">
              <a:solidFill>
                <a:prstClr val="black"/>
              </a:solidFill>
            </a:endParaRPr>
          </a:p>
        </p:txBody>
      </p:sp>
      <p:sp>
        <p:nvSpPr>
          <p:cNvPr id="10" name="Arrow: Chevron 9">
            <a:extLst>
              <a:ext uri="{FF2B5EF4-FFF2-40B4-BE49-F238E27FC236}">
                <a16:creationId xmlns:a16="http://schemas.microsoft.com/office/drawing/2014/main" id="{CC656A42-69E1-4E8A-BB7A-9482FCC66F5E}"/>
              </a:ext>
            </a:extLst>
          </p:cNvPr>
          <p:cNvSpPr/>
          <p:nvPr/>
        </p:nvSpPr>
        <p:spPr>
          <a:xfrm>
            <a:off x="403515" y="133855"/>
            <a:ext cx="4417299" cy="456235"/>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a:solidFill>
                  <a:schemeClr val="tx1"/>
                </a:solidFill>
                <a:sym typeface="Arial"/>
              </a:rPr>
              <a:t>Laying the foundations -</a:t>
            </a:r>
          </a:p>
          <a:p>
            <a:pPr algn="ctr" defTabSz="914400">
              <a:buClr>
                <a:srgbClr val="000000"/>
              </a:buClr>
            </a:pPr>
            <a:r>
              <a:rPr lang="en-GB" sz="1400" b="1" kern="0">
                <a:solidFill>
                  <a:schemeClr val="tx1"/>
                </a:solidFill>
                <a:latin typeface="Arial"/>
                <a:sym typeface="Arial"/>
              </a:rPr>
              <a:t>Unify</a:t>
            </a:r>
          </a:p>
        </p:txBody>
      </p:sp>
      <p:sp>
        <p:nvSpPr>
          <p:cNvPr id="12" name="Arrow: Chevron 11">
            <a:hlinkClick r:id="" action="ppaction://noaction"/>
            <a:extLst>
              <a:ext uri="{FF2B5EF4-FFF2-40B4-BE49-F238E27FC236}">
                <a16:creationId xmlns:a16="http://schemas.microsoft.com/office/drawing/2014/main" id="{3A1DE007-46E5-4462-A186-EB01408F5322}"/>
              </a:ext>
            </a:extLst>
          </p:cNvPr>
          <p:cNvSpPr/>
          <p:nvPr/>
        </p:nvSpPr>
        <p:spPr>
          <a:xfrm>
            <a:off x="4965494" y="133857"/>
            <a:ext cx="4405586" cy="456234"/>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July – </a:t>
            </a:r>
            <a:r>
              <a:rPr lang="en-GB" sz="1400" b="1" kern="0">
                <a:solidFill>
                  <a:schemeClr val="tx1"/>
                </a:solidFill>
                <a:latin typeface="Arial"/>
                <a:sym typeface="Arial"/>
              </a:rPr>
              <a:t>September</a:t>
            </a:r>
            <a:r>
              <a:rPr kumimoji="0" lang="en-GB" sz="1400" b="1" i="0" u="none" strike="noStrike" kern="0" cap="none" spc="0" normalizeH="0" baseline="0" noProof="0">
                <a:ln>
                  <a:noFill/>
                </a:ln>
                <a:solidFill>
                  <a:schemeClr val="tx1"/>
                </a:solidFill>
                <a:effectLst/>
                <a:uLnTx/>
                <a:uFillTx/>
                <a:latin typeface="Arial"/>
                <a:ea typeface="+mn-ea"/>
                <a:cs typeface="+mn-cs"/>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2021</a:t>
            </a:r>
            <a:endParaRPr kumimoji="0" lang="en-GB" sz="1400" b="0" i="0" u="none" strike="noStrike" kern="0" cap="none" spc="0" normalizeH="0" baseline="0" noProof="0">
              <a:ln>
                <a:noFill/>
              </a:ln>
              <a:solidFill>
                <a:schemeClr val="tx1"/>
              </a:solidFill>
              <a:effectLst/>
              <a:uLnTx/>
              <a:uFillTx/>
              <a:latin typeface="Arial"/>
              <a:ea typeface="+mn-ea"/>
              <a:cs typeface="+mn-cs"/>
              <a:sym typeface="Arial"/>
            </a:endParaRPr>
          </a:p>
        </p:txBody>
      </p:sp>
      <p:pic>
        <p:nvPicPr>
          <p:cNvPr id="11" name="Picture 10">
            <a:extLst>
              <a:ext uri="{FF2B5EF4-FFF2-40B4-BE49-F238E27FC236}">
                <a16:creationId xmlns:a16="http://schemas.microsoft.com/office/drawing/2014/main" id="{7FCE6FA1-BD19-474D-A458-6DFBAC4418E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sp>
        <p:nvSpPr>
          <p:cNvPr id="2" name="Title 1">
            <a:extLst>
              <a:ext uri="{FF2B5EF4-FFF2-40B4-BE49-F238E27FC236}">
                <a16:creationId xmlns:a16="http://schemas.microsoft.com/office/drawing/2014/main" id="{B9E76D14-2E38-4423-A2ED-F2533534DE32}"/>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July – September 2021</a:t>
            </a:r>
          </a:p>
        </p:txBody>
      </p:sp>
      <p:sp>
        <p:nvSpPr>
          <p:cNvPr id="16" name="Rectangle 15">
            <a:extLst>
              <a:ext uri="{FF2B5EF4-FFF2-40B4-BE49-F238E27FC236}">
                <a16:creationId xmlns:a16="http://schemas.microsoft.com/office/drawing/2014/main" id="{B4268A08-6278-4BB3-B25B-88B1399CADE9}"/>
              </a:ext>
            </a:extLst>
          </p:cNvPr>
          <p:cNvSpPr/>
          <p:nvPr/>
        </p:nvSpPr>
        <p:spPr>
          <a:xfrm>
            <a:off x="9668151" y="95214"/>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3"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7" name="Rectangle 16">
            <a:extLst>
              <a:ext uri="{FF2B5EF4-FFF2-40B4-BE49-F238E27FC236}">
                <a16:creationId xmlns:a16="http://schemas.microsoft.com/office/drawing/2014/main" id="{66BCE2B9-B25F-43F7-B318-620BAFF2D5B7}"/>
              </a:ext>
            </a:extLst>
          </p:cNvPr>
          <p:cNvSpPr/>
          <p:nvPr/>
        </p:nvSpPr>
        <p:spPr>
          <a:xfrm>
            <a:off x="9668151" y="537172"/>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4">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146399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687AF8-FBC4-436B-B6B2-E4855A488E0D}"/>
              </a:ext>
            </a:extLst>
          </p:cNvPr>
          <p:cNvSpPr/>
          <p:nvPr/>
        </p:nvSpPr>
        <p:spPr>
          <a:xfrm>
            <a:off x="209355" y="979130"/>
            <a:ext cx="11611582" cy="7771358"/>
          </a:xfrm>
          <a:prstGeom prst="rect">
            <a:avLst/>
          </a:prstGeom>
        </p:spPr>
        <p:txBody>
          <a:bodyPr wrap="square" lIns="91440" tIns="45720" rIns="91440" bIns="45720" numCol="2" spcCol="180000" anchor="t">
            <a:spAutoFit/>
          </a:bodyPr>
          <a:lstStyle/>
          <a:p>
            <a:pPr lvl="0">
              <a:spcBef>
                <a:spcPts val="1200"/>
              </a:spcBef>
            </a:pPr>
            <a:r>
              <a:rPr lang="en-GB" sz="1200" b="1" dirty="0">
                <a:solidFill>
                  <a:schemeClr val="accent3"/>
                </a:solidFill>
              </a:rPr>
              <a:t>Service Delivery</a:t>
            </a:r>
            <a:endParaRPr lang="en-GB" sz="1200" dirty="0">
              <a:solidFill>
                <a:schemeClr val="accent3"/>
              </a:solidFill>
            </a:endParaRPr>
          </a:p>
          <a:p>
            <a:pPr>
              <a:spcBef>
                <a:spcPts val="600"/>
              </a:spcBef>
              <a:spcAft>
                <a:spcPts val="600"/>
              </a:spcAft>
            </a:pPr>
            <a:r>
              <a:rPr lang="en-GB" sz="1200" b="1" u="sng" dirty="0"/>
              <a:t>Resettlement</a:t>
            </a:r>
          </a:p>
          <a:p>
            <a:pPr>
              <a:spcBef>
                <a:spcPts val="600"/>
              </a:spcBef>
              <a:spcAft>
                <a:spcPts val="600"/>
              </a:spcAft>
            </a:pPr>
            <a:r>
              <a:rPr lang="en-GB" sz="1200" dirty="0"/>
              <a:t>Former </a:t>
            </a:r>
            <a:r>
              <a:rPr lang="en-GB" sz="1200" dirty="0" err="1"/>
              <a:t>ETtG</a:t>
            </a:r>
            <a:r>
              <a:rPr lang="en-GB" sz="1200" dirty="0"/>
              <a:t> staff continue to be trained on how to use the ‘Refer and Monitor an Intervention’ digital service to enable them to support the Community Offender Manager with Resettlement activity. An approach for the implementation of a Short Sentence Function for the Women’s Estate has been developed and agreed. Resettlement packs have been reviewed in consultation with a range of stakeholders resulting in a rewrite in certain aspects and a consolidation of format.. Digital design work is being considered before they are rolled out to staff in the future. Former </a:t>
            </a:r>
            <a:r>
              <a:rPr lang="en-GB" sz="1200" dirty="0" err="1"/>
              <a:t>ETtG</a:t>
            </a:r>
            <a:r>
              <a:rPr lang="en-GB" sz="1200" dirty="0"/>
              <a:t> staff are continuing to complete their training on risk management. Regional Probation Directors were considering options on how to deploy former </a:t>
            </a:r>
            <a:r>
              <a:rPr lang="en-GB" sz="1200" dirty="0" err="1"/>
              <a:t>ETtG</a:t>
            </a:r>
            <a:r>
              <a:rPr lang="en-GB" sz="1200" dirty="0"/>
              <a:t> staff within resettlement prisons in their region.</a:t>
            </a:r>
          </a:p>
          <a:p>
            <a:pPr>
              <a:spcBef>
                <a:spcPts val="600"/>
              </a:spcBef>
              <a:spcAft>
                <a:spcPts val="600"/>
              </a:spcAft>
            </a:pPr>
            <a:r>
              <a:rPr lang="en-US" sz="1200" b="1" u="sng" dirty="0"/>
              <a:t>Other</a:t>
            </a:r>
          </a:p>
          <a:p>
            <a:pPr>
              <a:spcBef>
                <a:spcPts val="600"/>
              </a:spcBef>
              <a:spcAft>
                <a:spcPts val="600"/>
              </a:spcAft>
            </a:pPr>
            <a:r>
              <a:rPr lang="en-US" sz="1200" dirty="0"/>
              <a:t>The Probation Service staff will be accessing central MOJ/HMPPS contracts where applicable including:</a:t>
            </a:r>
            <a:endParaRPr lang="en-GB" sz="1200" dirty="0"/>
          </a:p>
          <a:p>
            <a:pPr marL="171450" lvl="0" indent="-171450">
              <a:spcBef>
                <a:spcPts val="600"/>
              </a:spcBef>
              <a:spcAft>
                <a:spcPts val="600"/>
              </a:spcAft>
              <a:buFont typeface="Arial" panose="020B0604020202020204" pitchFamily="34" charset="0"/>
              <a:buChar char="•"/>
            </a:pPr>
            <a:r>
              <a:rPr lang="en-US" sz="1200" dirty="0"/>
              <a:t>Former CRC staff will have access to Over the counter model (OTC) to reconcile petty cash.</a:t>
            </a:r>
            <a:endParaRPr lang="en-GB" sz="1200" dirty="0"/>
          </a:p>
          <a:p>
            <a:pPr marL="171450" lvl="0" indent="-171450">
              <a:spcBef>
                <a:spcPts val="600"/>
              </a:spcBef>
              <a:spcAft>
                <a:spcPts val="600"/>
              </a:spcAft>
              <a:buFont typeface="Arial" panose="020B0604020202020204" pitchFamily="34" charset="0"/>
              <a:buChar char="•"/>
            </a:pPr>
            <a:r>
              <a:rPr lang="en-US" sz="1200" dirty="0"/>
              <a:t>Appropriate former CRC staff will have access to a Government Procurement Card to purchase tools/vehicle repairs etc. </a:t>
            </a:r>
            <a:endParaRPr lang="en-GB" sz="1200" dirty="0"/>
          </a:p>
          <a:p>
            <a:pPr marL="171450" lvl="0" indent="-171450">
              <a:spcBef>
                <a:spcPts val="600"/>
              </a:spcBef>
              <a:spcAft>
                <a:spcPts val="600"/>
              </a:spcAft>
              <a:buFont typeface="Arial" panose="020B0604020202020204" pitchFamily="34" charset="0"/>
              <a:buChar char="•"/>
            </a:pPr>
            <a:r>
              <a:rPr lang="en-US" sz="1200" dirty="0"/>
              <a:t>Lone worker device accounts will be restructured into the 12 regions and former CRC rollout will have completed.</a:t>
            </a:r>
            <a:endParaRPr lang="en-GB" sz="1200" dirty="0"/>
          </a:p>
          <a:p>
            <a:pPr marL="171450" lvl="0" indent="-171450">
              <a:spcBef>
                <a:spcPts val="600"/>
              </a:spcBef>
              <a:spcAft>
                <a:spcPts val="600"/>
              </a:spcAft>
              <a:buFont typeface="Arial" panose="020B0604020202020204" pitchFamily="34" charset="0"/>
              <a:buChar char="•"/>
            </a:pPr>
            <a:r>
              <a:rPr lang="en-US" sz="1200" dirty="0"/>
              <a:t>Vehicle Replacement Strategy will be agreed.</a:t>
            </a:r>
            <a:endParaRPr lang="en-GB" sz="1200" dirty="0"/>
          </a:p>
          <a:p>
            <a:pPr>
              <a:spcBef>
                <a:spcPts val="1200"/>
              </a:spcBef>
            </a:pPr>
            <a:endParaRPr lang="en-GB" sz="1000" dirty="0"/>
          </a:p>
          <a:p>
            <a:pPr>
              <a:spcBef>
                <a:spcPts val="1200"/>
              </a:spcBef>
            </a:pPr>
            <a:endParaRPr lang="en-GB" sz="1000" dirty="0">
              <a:solidFill>
                <a:srgbClr val="FF0000"/>
              </a:solidFill>
            </a:endParaRPr>
          </a:p>
          <a:p>
            <a:pPr>
              <a:spcBef>
                <a:spcPts val="1200"/>
              </a:spcBef>
            </a:pPr>
            <a:endParaRPr lang="en-GB" sz="1000" dirty="0">
              <a:solidFill>
                <a:srgbClr val="00B050"/>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600"/>
              </a:spcBef>
            </a:pPr>
            <a:endParaRPr lang="en-GB" sz="1000" dirty="0">
              <a:solidFill>
                <a:prstClr val="black"/>
              </a:solidFill>
            </a:endParaRPr>
          </a:p>
        </p:txBody>
      </p:sp>
      <p:sp>
        <p:nvSpPr>
          <p:cNvPr id="10" name="Arrow: Chevron 9">
            <a:extLst>
              <a:ext uri="{FF2B5EF4-FFF2-40B4-BE49-F238E27FC236}">
                <a16:creationId xmlns:a16="http://schemas.microsoft.com/office/drawing/2014/main" id="{CC656A42-69E1-4E8A-BB7A-9482FCC66F5E}"/>
              </a:ext>
            </a:extLst>
          </p:cNvPr>
          <p:cNvSpPr/>
          <p:nvPr/>
        </p:nvSpPr>
        <p:spPr>
          <a:xfrm>
            <a:off x="403515" y="120792"/>
            <a:ext cx="4417299" cy="456235"/>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a:solidFill>
                  <a:schemeClr val="tx1"/>
                </a:solidFill>
                <a:sym typeface="Arial"/>
              </a:rPr>
              <a:t>Laying the foundations -</a:t>
            </a:r>
          </a:p>
          <a:p>
            <a:pPr algn="ctr" defTabSz="914400">
              <a:buClr>
                <a:srgbClr val="000000"/>
              </a:buClr>
            </a:pPr>
            <a:r>
              <a:rPr lang="en-GB" sz="1400" b="1" kern="0">
                <a:solidFill>
                  <a:schemeClr val="tx1"/>
                </a:solidFill>
                <a:latin typeface="Arial"/>
                <a:sym typeface="Arial"/>
              </a:rPr>
              <a:t>Unify</a:t>
            </a:r>
          </a:p>
        </p:txBody>
      </p:sp>
      <p:sp>
        <p:nvSpPr>
          <p:cNvPr id="12" name="Arrow: Chevron 11">
            <a:hlinkClick r:id="" action="ppaction://noaction"/>
            <a:extLst>
              <a:ext uri="{FF2B5EF4-FFF2-40B4-BE49-F238E27FC236}">
                <a16:creationId xmlns:a16="http://schemas.microsoft.com/office/drawing/2014/main" id="{3A1DE007-46E5-4462-A186-EB01408F5322}"/>
              </a:ext>
            </a:extLst>
          </p:cNvPr>
          <p:cNvSpPr/>
          <p:nvPr/>
        </p:nvSpPr>
        <p:spPr>
          <a:xfrm>
            <a:off x="4965494" y="133857"/>
            <a:ext cx="4405586" cy="456234"/>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July – </a:t>
            </a:r>
            <a:r>
              <a:rPr lang="en-GB" sz="1400" b="1" kern="0">
                <a:solidFill>
                  <a:schemeClr val="tx1"/>
                </a:solidFill>
                <a:latin typeface="Arial"/>
                <a:sym typeface="Arial"/>
              </a:rPr>
              <a:t>September</a:t>
            </a:r>
            <a:r>
              <a:rPr kumimoji="0" lang="en-GB" sz="1400" b="1" i="0" u="none" strike="noStrike" kern="0" cap="none" spc="0" normalizeH="0" baseline="0" noProof="0">
                <a:ln>
                  <a:noFill/>
                </a:ln>
                <a:solidFill>
                  <a:schemeClr val="tx1"/>
                </a:solidFill>
                <a:effectLst/>
                <a:uLnTx/>
                <a:uFillTx/>
                <a:latin typeface="Arial"/>
                <a:ea typeface="+mn-ea"/>
                <a:cs typeface="+mn-cs"/>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2021</a:t>
            </a:r>
            <a:endParaRPr kumimoji="0" lang="en-GB" sz="1400" b="0" i="0" u="none" strike="noStrike" kern="0" cap="none" spc="0" normalizeH="0" baseline="0" noProof="0">
              <a:ln>
                <a:noFill/>
              </a:ln>
              <a:solidFill>
                <a:schemeClr val="tx1"/>
              </a:solidFill>
              <a:effectLst/>
              <a:uLnTx/>
              <a:uFillTx/>
              <a:latin typeface="Arial"/>
              <a:ea typeface="+mn-ea"/>
              <a:cs typeface="+mn-cs"/>
              <a:sym typeface="Arial"/>
            </a:endParaRPr>
          </a:p>
        </p:txBody>
      </p:sp>
      <p:pic>
        <p:nvPicPr>
          <p:cNvPr id="11" name="Picture 10">
            <a:extLst>
              <a:ext uri="{FF2B5EF4-FFF2-40B4-BE49-F238E27FC236}">
                <a16:creationId xmlns:a16="http://schemas.microsoft.com/office/drawing/2014/main" id="{7FCE6FA1-BD19-474D-A458-6DFBAC4418E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sp>
        <p:nvSpPr>
          <p:cNvPr id="2" name="Title 1">
            <a:extLst>
              <a:ext uri="{FF2B5EF4-FFF2-40B4-BE49-F238E27FC236}">
                <a16:creationId xmlns:a16="http://schemas.microsoft.com/office/drawing/2014/main" id="{B9E76D14-2E38-4423-A2ED-F2533534DE32}"/>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July – September 2021</a:t>
            </a:r>
          </a:p>
        </p:txBody>
      </p:sp>
      <p:sp>
        <p:nvSpPr>
          <p:cNvPr id="16" name="Rectangle 15">
            <a:extLst>
              <a:ext uri="{FF2B5EF4-FFF2-40B4-BE49-F238E27FC236}">
                <a16:creationId xmlns:a16="http://schemas.microsoft.com/office/drawing/2014/main" id="{B4268A08-6278-4BB3-B25B-88B1399CADE9}"/>
              </a:ext>
            </a:extLst>
          </p:cNvPr>
          <p:cNvSpPr/>
          <p:nvPr/>
        </p:nvSpPr>
        <p:spPr>
          <a:xfrm>
            <a:off x="9668151" y="95214"/>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3"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7" name="Rectangle 16">
            <a:extLst>
              <a:ext uri="{FF2B5EF4-FFF2-40B4-BE49-F238E27FC236}">
                <a16:creationId xmlns:a16="http://schemas.microsoft.com/office/drawing/2014/main" id="{66BCE2B9-B25F-43F7-B318-620BAFF2D5B7}"/>
              </a:ext>
            </a:extLst>
          </p:cNvPr>
          <p:cNvSpPr/>
          <p:nvPr/>
        </p:nvSpPr>
        <p:spPr>
          <a:xfrm>
            <a:off x="9668151" y="537172"/>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4">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1107477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22FEB9-8A41-416D-B953-B32A32B7BBB6}"/>
              </a:ext>
            </a:extLst>
          </p:cNvPr>
          <p:cNvSpPr/>
          <p:nvPr/>
        </p:nvSpPr>
        <p:spPr>
          <a:xfrm>
            <a:off x="308812" y="1005298"/>
            <a:ext cx="11457865" cy="17727930"/>
          </a:xfrm>
          <a:prstGeom prst="rect">
            <a:avLst/>
          </a:prstGeom>
        </p:spPr>
        <p:txBody>
          <a:bodyPr wrap="square" lIns="91440" tIns="45720" rIns="91440" bIns="45720" numCol="2" spcCol="180000" anchor="t">
            <a:spAutoFit/>
          </a:bodyPr>
          <a:lstStyle/>
          <a:p>
            <a:pPr lvl="0">
              <a:spcBef>
                <a:spcPts val="1200"/>
              </a:spcBef>
            </a:pPr>
            <a:r>
              <a:rPr lang="en-GB" sz="1200" b="1" dirty="0">
                <a:solidFill>
                  <a:schemeClr val="accent3"/>
                </a:solidFill>
              </a:rPr>
              <a:t>Service Delivery continued</a:t>
            </a:r>
          </a:p>
          <a:p>
            <a:pPr>
              <a:spcBef>
                <a:spcPts val="600"/>
              </a:spcBef>
              <a:spcAft>
                <a:spcPts val="600"/>
              </a:spcAft>
            </a:pPr>
            <a:r>
              <a:rPr lang="en-GB" sz="1200" b="1" dirty="0"/>
              <a:t>Unpaid work</a:t>
            </a:r>
          </a:p>
          <a:p>
            <a:pPr>
              <a:spcBef>
                <a:spcPts val="600"/>
              </a:spcBef>
              <a:spcAft>
                <a:spcPts val="600"/>
              </a:spcAft>
            </a:pPr>
            <a:r>
              <a:rPr lang="en-GB" sz="1200" dirty="0"/>
              <a:t>There is a continuing central focus to secure national agreements with beneficiaries to increase national placements that can be tapped into regionally and placement coordinators are focusing on increasing local placements. The gov.uk public nomination page for Unpaid Work (UPW) projects are being monitored to understand volumes and the need/opportunities to improve the nomination process is being explored.</a:t>
            </a:r>
            <a:r>
              <a:rPr lang="en-GB" sz="1200" dirty="0">
                <a:solidFill>
                  <a:srgbClr val="FF0000"/>
                </a:solidFill>
              </a:rPr>
              <a:t> </a:t>
            </a:r>
            <a:r>
              <a:rPr lang="en-GB" sz="1200" dirty="0"/>
              <a:t>Work will be undertaken to understand the requirement of the Youth Offending Teams for delivery of UPW to individuals on Youth Rehabilitation Orders.</a:t>
            </a:r>
            <a:endParaRPr lang="en-GB" sz="1200" dirty="0">
              <a:solidFill>
                <a:srgbClr val="FF0000"/>
              </a:solidFill>
            </a:endParaRPr>
          </a:p>
          <a:p>
            <a:pPr>
              <a:spcBef>
                <a:spcPts val="600"/>
              </a:spcBef>
              <a:spcAft>
                <a:spcPts val="600"/>
              </a:spcAft>
            </a:pPr>
            <a:r>
              <a:rPr lang="en-GB" sz="1200" b="1" dirty="0"/>
              <a:t>Structured Interventions and Accredited Programmes</a:t>
            </a:r>
            <a:r>
              <a:rPr lang="en-GB" sz="1200" dirty="0"/>
              <a:t> </a:t>
            </a:r>
          </a:p>
          <a:p>
            <a:pPr>
              <a:spcBef>
                <a:spcPts val="600"/>
              </a:spcBef>
              <a:spcAft>
                <a:spcPts val="600"/>
              </a:spcAft>
            </a:pPr>
            <a:r>
              <a:rPr lang="en-GB" sz="1200" dirty="0"/>
              <a:t>Accredited Programmes training and Treatment Manager training is available for relevant staff. Working groups are established to oversee the consolidation of Structured Interventions from 45 to 12 to move towards an approved suite of Structured Interventions. A clear strategy for recording performance data for interventions is being developed which will inform digital and data infrastructure development. The Structured Interventions Quality Assurance process, Structured Interventions Practice Manual and Training manuals are in development. </a:t>
            </a:r>
            <a:endParaRPr lang="en-GB" sz="1200" dirty="0">
              <a:solidFill>
                <a:prstClr val="black"/>
              </a:solidFill>
            </a:endParaRPr>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r>
              <a:rPr lang="en-GB" sz="1200" b="1" dirty="0"/>
              <a:t>Commissioned Rehabilitative Services (CRS) </a:t>
            </a:r>
          </a:p>
          <a:p>
            <a:pPr>
              <a:spcBef>
                <a:spcPts val="600"/>
              </a:spcBef>
              <a:spcAft>
                <a:spcPts val="600"/>
              </a:spcAft>
              <a:tabLst>
                <a:tab pos="457200" algn="l"/>
              </a:tabLst>
            </a:pPr>
            <a:r>
              <a:rPr lang="en-GB" sz="1200" dirty="0"/>
              <a:t>Mobilisation activity of Day 1 contracts which had not been completed for Day 1 will carry on throughout this phase. Contract management activity of Day 1 CRS contracts will be handed over from the Probation Reform Programme Contract Management Team to regional Contract Management Teams during this phase. Regions will also scope commissioning requirements and draft a high-level plan for commissioning and an updated HMPPS Commissioning Guidance will be published.  </a:t>
            </a:r>
          </a:p>
          <a:p>
            <a:pPr>
              <a:spcBef>
                <a:spcPts val="600"/>
              </a:spcBef>
              <a:spcAft>
                <a:spcPts val="600"/>
              </a:spcAft>
              <a:tabLst>
                <a:tab pos="457200" algn="l"/>
              </a:tabLst>
            </a:pPr>
            <a:r>
              <a:rPr lang="en-GB" sz="1200" dirty="0"/>
              <a:t>The Commercial team will split into two, with the newly recruited </a:t>
            </a:r>
            <a:r>
              <a:rPr lang="en-GB" sz="1200" b="1" dirty="0"/>
              <a:t>Commercial Business Partners </a:t>
            </a:r>
            <a:r>
              <a:rPr lang="en-GB" sz="1200" dirty="0"/>
              <a:t>beginning begin to work with the regions on any immediate Commissioned Rehabilitative Services (CRS) procurement requirements, including Finance, Benefits and Debt and Dependency and Recovery as well as provide ad-hoc commercial advice. The CRS Sourcing team will be responsible for managing all CRS procurement activity and overseeing framework operations (including on and offboarding of suppliers).</a:t>
            </a: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endParaRPr lang="en-GB" sz="1200" dirty="0">
              <a:solidFill>
                <a:prstClr val="black"/>
              </a:solidFill>
            </a:endParaRPr>
          </a:p>
          <a:p>
            <a:pPr>
              <a:spcBef>
                <a:spcPts val="600"/>
              </a:spcBef>
              <a:spcAft>
                <a:spcPts val="600"/>
              </a:spcAft>
            </a:pPr>
            <a:r>
              <a:rPr lang="en-GB" sz="1200" dirty="0"/>
              <a:t>Guidance is being provided for Probation Practitioners to help provide clarity on how to make good referrals for CRS and to work effectively with CRS providers. These include responses to the most Frequently Asked Questions raised by Probation staff and include some information requested by Suppliers. Top Tips guides will be published monthly. Amends to the Refer and Monitor tool will be made to reflect emerging needs.</a:t>
            </a:r>
          </a:p>
          <a:p>
            <a:pPr>
              <a:spcBef>
                <a:spcPts val="600"/>
              </a:spcBef>
              <a:spcAft>
                <a:spcPts val="600"/>
              </a:spcAft>
            </a:pPr>
            <a:r>
              <a:rPr lang="en-GB" sz="1200" dirty="0">
                <a:solidFill>
                  <a:prstClr val="black"/>
                </a:solidFill>
              </a:rPr>
              <a:t>Consultation is underway for </a:t>
            </a:r>
            <a:r>
              <a:rPr lang="en-GB" sz="1200" b="1" dirty="0">
                <a:solidFill>
                  <a:prstClr val="black"/>
                </a:solidFill>
              </a:rPr>
              <a:t>new practice standards</a:t>
            </a:r>
            <a:r>
              <a:rPr lang="en-GB" sz="1200" dirty="0">
                <a:solidFill>
                  <a:prstClr val="black"/>
                </a:solidFill>
              </a:rPr>
              <a:t>, as well as the creation of a new professional register – your views and opinions will be valued for this, and you have multiple opportunities to have your say. </a:t>
            </a:r>
            <a:endParaRPr lang="en-GB" sz="1200" dirty="0"/>
          </a:p>
          <a:p>
            <a:pPr>
              <a:spcBef>
                <a:spcPts val="600"/>
              </a:spcBef>
              <a:spcAft>
                <a:spcPts val="600"/>
              </a:spcAft>
            </a:pPr>
            <a:endParaRPr lang="en-GB" sz="1000" dirty="0"/>
          </a:p>
          <a:p>
            <a:pPr>
              <a:spcBef>
                <a:spcPts val="1200"/>
              </a:spcBef>
            </a:pPr>
            <a:endParaRPr lang="en-GB" sz="1200" dirty="0"/>
          </a:p>
          <a:p>
            <a:pPr lvl="0">
              <a:spcBef>
                <a:spcPts val="1200"/>
              </a:spcBef>
            </a:pPr>
            <a:endParaRPr lang="en-GB" sz="1200" dirty="0">
              <a:solidFill>
                <a:prstClr val="black"/>
              </a:solidFill>
            </a:endParaRPr>
          </a:p>
          <a:p>
            <a:pPr>
              <a:spcBef>
                <a:spcPts val="1200"/>
              </a:spcBef>
            </a:pPr>
            <a:endParaRPr lang="en-GB" sz="1000" dirty="0"/>
          </a:p>
          <a:p>
            <a:pPr>
              <a:spcBef>
                <a:spcPts val="1200"/>
              </a:spcBef>
            </a:pPr>
            <a:endParaRPr lang="en-GB" sz="1000" dirty="0">
              <a:solidFill>
                <a:srgbClr val="FF0000"/>
              </a:solidFill>
            </a:endParaRPr>
          </a:p>
          <a:p>
            <a:pPr>
              <a:spcBef>
                <a:spcPts val="1200"/>
              </a:spcBef>
            </a:pPr>
            <a:endParaRPr lang="en-GB" sz="1000" dirty="0">
              <a:solidFill>
                <a:srgbClr val="00B050"/>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600"/>
              </a:spcBef>
            </a:pPr>
            <a:endParaRPr lang="en-GB" sz="1000" dirty="0">
              <a:solidFill>
                <a:prstClr val="black"/>
              </a:solidFill>
            </a:endParaRPr>
          </a:p>
        </p:txBody>
      </p:sp>
      <p:sp>
        <p:nvSpPr>
          <p:cNvPr id="11" name="Arrow: Chevron 10">
            <a:extLst>
              <a:ext uri="{FF2B5EF4-FFF2-40B4-BE49-F238E27FC236}">
                <a16:creationId xmlns:a16="http://schemas.microsoft.com/office/drawing/2014/main" id="{00C606BF-1C24-4A64-90E2-48BB9926FE68}"/>
              </a:ext>
            </a:extLst>
          </p:cNvPr>
          <p:cNvSpPr/>
          <p:nvPr/>
        </p:nvSpPr>
        <p:spPr>
          <a:xfrm>
            <a:off x="403515" y="133855"/>
            <a:ext cx="4417299" cy="456235"/>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dirty="0">
                <a:solidFill>
                  <a:schemeClr val="tx1"/>
                </a:solidFill>
                <a:sym typeface="Arial"/>
              </a:rPr>
              <a:t>Laying the foundations -</a:t>
            </a:r>
          </a:p>
          <a:p>
            <a:pPr algn="ctr" defTabSz="914400">
              <a:buClr>
                <a:srgbClr val="000000"/>
              </a:buClr>
            </a:pPr>
            <a:r>
              <a:rPr lang="en-GB" sz="1400" b="1" kern="0" dirty="0">
                <a:solidFill>
                  <a:schemeClr val="tx1"/>
                </a:solidFill>
                <a:latin typeface="Arial"/>
                <a:sym typeface="Arial"/>
              </a:rPr>
              <a:t>Unify</a:t>
            </a:r>
          </a:p>
        </p:txBody>
      </p:sp>
      <p:sp>
        <p:nvSpPr>
          <p:cNvPr id="12" name="Arrow: Chevron 11">
            <a:hlinkClick r:id="" action="ppaction://noaction"/>
            <a:extLst>
              <a:ext uri="{FF2B5EF4-FFF2-40B4-BE49-F238E27FC236}">
                <a16:creationId xmlns:a16="http://schemas.microsoft.com/office/drawing/2014/main" id="{B771C7E1-0AAC-4CA5-A47C-443CA645966A}"/>
              </a:ext>
            </a:extLst>
          </p:cNvPr>
          <p:cNvSpPr/>
          <p:nvPr/>
        </p:nvSpPr>
        <p:spPr>
          <a:xfrm>
            <a:off x="4965494" y="133857"/>
            <a:ext cx="4405586" cy="456234"/>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July – </a:t>
            </a:r>
            <a:r>
              <a:rPr lang="en-GB" sz="1400" b="1" kern="0">
                <a:solidFill>
                  <a:schemeClr val="tx1"/>
                </a:solidFill>
                <a:latin typeface="Arial"/>
                <a:sym typeface="Arial"/>
              </a:rPr>
              <a:t>September</a:t>
            </a:r>
            <a:r>
              <a:rPr kumimoji="0" lang="en-GB" sz="1400" b="1" i="0" u="none" strike="noStrike" kern="0" cap="none" spc="0" normalizeH="0" baseline="0" noProof="0">
                <a:ln>
                  <a:noFill/>
                </a:ln>
                <a:solidFill>
                  <a:schemeClr val="tx1"/>
                </a:solidFill>
                <a:effectLst/>
                <a:uLnTx/>
                <a:uFillTx/>
                <a:latin typeface="Arial"/>
                <a:ea typeface="+mn-ea"/>
                <a:cs typeface="+mn-cs"/>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2021</a:t>
            </a:r>
            <a:endParaRPr kumimoji="0" lang="en-GB" sz="1400" b="0" i="0" u="none" strike="noStrike" kern="0" cap="none" spc="0" normalizeH="0" baseline="0" noProof="0">
              <a:ln>
                <a:noFill/>
              </a:ln>
              <a:solidFill>
                <a:schemeClr val="tx1"/>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6680A161-70E4-4824-BDE6-AE103D323BE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sp>
        <p:nvSpPr>
          <p:cNvPr id="2" name="Title 1">
            <a:extLst>
              <a:ext uri="{FF2B5EF4-FFF2-40B4-BE49-F238E27FC236}">
                <a16:creationId xmlns:a16="http://schemas.microsoft.com/office/drawing/2014/main" id="{8701764B-3105-4D34-84C9-DA100FB29105}"/>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July – September 2021</a:t>
            </a:r>
          </a:p>
        </p:txBody>
      </p:sp>
      <p:sp>
        <p:nvSpPr>
          <p:cNvPr id="15" name="Rectangle 14">
            <a:extLst>
              <a:ext uri="{FF2B5EF4-FFF2-40B4-BE49-F238E27FC236}">
                <a16:creationId xmlns:a16="http://schemas.microsoft.com/office/drawing/2014/main" id="{6F5479D2-F3CA-45B0-B072-26933335FC35}"/>
              </a:ext>
            </a:extLst>
          </p:cNvPr>
          <p:cNvSpPr/>
          <p:nvPr/>
        </p:nvSpPr>
        <p:spPr>
          <a:xfrm>
            <a:off x="9668151" y="95214"/>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3"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7" name="Rectangle 16">
            <a:extLst>
              <a:ext uri="{FF2B5EF4-FFF2-40B4-BE49-F238E27FC236}">
                <a16:creationId xmlns:a16="http://schemas.microsoft.com/office/drawing/2014/main" id="{EFA0AB10-4339-4DD9-B11A-489EEB8D1EB6}"/>
              </a:ext>
            </a:extLst>
          </p:cNvPr>
          <p:cNvSpPr/>
          <p:nvPr/>
        </p:nvSpPr>
        <p:spPr>
          <a:xfrm>
            <a:off x="9668151" y="537172"/>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4">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1762042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22FEB9-8A41-416D-B953-B32A32B7BBB6}"/>
              </a:ext>
            </a:extLst>
          </p:cNvPr>
          <p:cNvSpPr/>
          <p:nvPr/>
        </p:nvSpPr>
        <p:spPr>
          <a:xfrm>
            <a:off x="308812" y="1005298"/>
            <a:ext cx="11457865" cy="8294578"/>
          </a:xfrm>
          <a:prstGeom prst="rect">
            <a:avLst/>
          </a:prstGeom>
        </p:spPr>
        <p:txBody>
          <a:bodyPr wrap="square" lIns="91440" tIns="45720" rIns="91440" bIns="45720" numCol="2" spcCol="180000" anchor="t">
            <a:spAutoFit/>
          </a:bodyPr>
          <a:lstStyle/>
          <a:p>
            <a:pPr lvl="0">
              <a:spcBef>
                <a:spcPts val="1200"/>
              </a:spcBef>
            </a:pPr>
            <a:r>
              <a:rPr lang="en-GB" sz="1200" b="1" dirty="0">
                <a:solidFill>
                  <a:schemeClr val="accent3"/>
                </a:solidFill>
              </a:rPr>
              <a:t>Service Delivery continued</a:t>
            </a:r>
          </a:p>
          <a:p>
            <a:pPr>
              <a:spcBef>
                <a:spcPts val="600"/>
              </a:spcBef>
              <a:spcAft>
                <a:spcPts val="600"/>
              </a:spcAft>
            </a:pPr>
            <a:r>
              <a:rPr lang="en-GB" sz="1200" b="1" dirty="0"/>
              <a:t>Other</a:t>
            </a:r>
          </a:p>
          <a:p>
            <a:pPr>
              <a:spcBef>
                <a:spcPts val="600"/>
              </a:spcBef>
              <a:spcAft>
                <a:spcPts val="600"/>
              </a:spcAft>
            </a:pPr>
            <a:r>
              <a:rPr lang="en-GB" sz="1200" dirty="0"/>
              <a:t>The new </a:t>
            </a:r>
            <a:r>
              <a:rPr lang="en-GB" sz="1200" b="1" dirty="0"/>
              <a:t>Community Accommodation Service Tier 3 </a:t>
            </a:r>
            <a:r>
              <a:rPr lang="en-GB" sz="1200" dirty="0"/>
              <a:t>service was launched in July 2021 providing 84 nights temporary accommodation for prison leavers who would otherwise be homeless. This is available in five probation regions (Greater Manchester, North West, Yorkshire and Humber, East of England and Kent Surrey and Sussex). Subject to securing additional funding we will then roll out this service to all probation regions. 19 Housing Specialists have been recruited working in prisons to support the prison’s strategic response to homelessness.</a:t>
            </a:r>
          </a:p>
          <a:p>
            <a:pPr>
              <a:spcBef>
                <a:spcPts val="600"/>
              </a:spcBef>
              <a:spcAft>
                <a:spcPts val="600"/>
              </a:spcAft>
            </a:pPr>
            <a:r>
              <a:rPr lang="en-GB" sz="1200" dirty="0"/>
              <a:t>A total of £16 million was spent in 20/21 on</a:t>
            </a:r>
            <a:r>
              <a:rPr lang="en-GB" sz="1200" b="1" dirty="0"/>
              <a:t> refurbishments and security for approved premises</a:t>
            </a:r>
            <a:r>
              <a:rPr lang="en-GB" sz="1200" dirty="0"/>
              <a:t>, including upgraded CCTV systems and personal alarms for staff. A similar figure will be spent in 21/22, further enhancing the quality of the estate.</a:t>
            </a:r>
          </a:p>
          <a:p>
            <a:pPr>
              <a:spcBef>
                <a:spcPts val="600"/>
              </a:spcBef>
              <a:spcAft>
                <a:spcPts val="600"/>
              </a:spcAft>
            </a:pPr>
            <a:r>
              <a:rPr lang="en-GB" sz="1200" dirty="0"/>
              <a:t>HMPPS will work in conjunction with Ministry for Housing, Communities and Local Government announced funding to support prison leavers at risk of homelessness into private rental tenancies.</a:t>
            </a:r>
          </a:p>
          <a:p>
            <a:pPr>
              <a:spcBef>
                <a:spcPts val="600"/>
              </a:spcBef>
              <a:spcAft>
                <a:spcPts val="600"/>
              </a:spcAft>
            </a:pPr>
            <a:r>
              <a:rPr lang="en-GB" sz="1200" dirty="0"/>
              <a:t>To strengthen the pathways to settled accommodation and our work with local partners we have retained the successful Homeless Prevention Teams which supported many homeless prison leavers during the </a:t>
            </a:r>
            <a:r>
              <a:rPr lang="en-GB" sz="1200" dirty="0" err="1"/>
              <a:t>Covid</a:t>
            </a:r>
            <a:r>
              <a:rPr lang="en-GB" sz="1200" dirty="0"/>
              <a:t> emergency period. We have also introduced a Housing Specialist role into 19 prisons across the estate to strengthen partnerships with key stakeholders and reduce the number of prison leavers released with no fixed abode.</a:t>
            </a:r>
          </a:p>
          <a:p>
            <a:pPr>
              <a:spcBef>
                <a:spcPts val="600"/>
              </a:spcBef>
              <a:spcAft>
                <a:spcPts val="600"/>
              </a:spcAft>
            </a:pPr>
            <a:endParaRPr lang="en-GB" sz="1000" dirty="0"/>
          </a:p>
          <a:p>
            <a:pPr>
              <a:spcBef>
                <a:spcPts val="1200"/>
              </a:spcBef>
            </a:pPr>
            <a:endParaRPr lang="en-GB" sz="1200" dirty="0"/>
          </a:p>
          <a:p>
            <a:pPr lvl="0">
              <a:spcBef>
                <a:spcPts val="1200"/>
              </a:spcBef>
            </a:pPr>
            <a:endParaRPr lang="en-GB" sz="1200" dirty="0">
              <a:solidFill>
                <a:prstClr val="black"/>
              </a:solidFill>
            </a:endParaRPr>
          </a:p>
          <a:p>
            <a:pPr>
              <a:spcBef>
                <a:spcPts val="1200"/>
              </a:spcBef>
            </a:pPr>
            <a:endParaRPr lang="en-GB" sz="1000" dirty="0"/>
          </a:p>
          <a:p>
            <a:pPr>
              <a:spcBef>
                <a:spcPts val="1200"/>
              </a:spcBef>
            </a:pPr>
            <a:endParaRPr lang="en-GB" sz="1000" dirty="0">
              <a:solidFill>
                <a:srgbClr val="FF0000"/>
              </a:solidFill>
            </a:endParaRPr>
          </a:p>
          <a:p>
            <a:pPr>
              <a:spcBef>
                <a:spcPts val="1200"/>
              </a:spcBef>
            </a:pPr>
            <a:endParaRPr lang="en-GB" sz="1000" dirty="0">
              <a:solidFill>
                <a:srgbClr val="00B050"/>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600"/>
              </a:spcBef>
            </a:pPr>
            <a:endParaRPr lang="en-GB" sz="1000" dirty="0">
              <a:solidFill>
                <a:prstClr val="black"/>
              </a:solidFill>
            </a:endParaRPr>
          </a:p>
        </p:txBody>
      </p:sp>
      <p:sp>
        <p:nvSpPr>
          <p:cNvPr id="11" name="Arrow: Chevron 10">
            <a:extLst>
              <a:ext uri="{FF2B5EF4-FFF2-40B4-BE49-F238E27FC236}">
                <a16:creationId xmlns:a16="http://schemas.microsoft.com/office/drawing/2014/main" id="{00C606BF-1C24-4A64-90E2-48BB9926FE68}"/>
              </a:ext>
            </a:extLst>
          </p:cNvPr>
          <p:cNvSpPr/>
          <p:nvPr/>
        </p:nvSpPr>
        <p:spPr>
          <a:xfrm>
            <a:off x="403515" y="133855"/>
            <a:ext cx="4417299" cy="456235"/>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dirty="0">
                <a:solidFill>
                  <a:schemeClr val="tx1"/>
                </a:solidFill>
                <a:sym typeface="Arial"/>
              </a:rPr>
              <a:t>Laying the foundations -</a:t>
            </a:r>
          </a:p>
          <a:p>
            <a:pPr algn="ctr" defTabSz="914400">
              <a:buClr>
                <a:srgbClr val="000000"/>
              </a:buClr>
            </a:pPr>
            <a:r>
              <a:rPr lang="en-GB" sz="1400" b="1" kern="0" dirty="0">
                <a:solidFill>
                  <a:schemeClr val="tx1"/>
                </a:solidFill>
                <a:latin typeface="Arial"/>
                <a:sym typeface="Arial"/>
              </a:rPr>
              <a:t>Unify</a:t>
            </a:r>
          </a:p>
        </p:txBody>
      </p:sp>
      <p:sp>
        <p:nvSpPr>
          <p:cNvPr id="12" name="Arrow: Chevron 11">
            <a:hlinkClick r:id="" action="ppaction://noaction"/>
            <a:extLst>
              <a:ext uri="{FF2B5EF4-FFF2-40B4-BE49-F238E27FC236}">
                <a16:creationId xmlns:a16="http://schemas.microsoft.com/office/drawing/2014/main" id="{B771C7E1-0AAC-4CA5-A47C-443CA645966A}"/>
              </a:ext>
            </a:extLst>
          </p:cNvPr>
          <p:cNvSpPr/>
          <p:nvPr/>
        </p:nvSpPr>
        <p:spPr>
          <a:xfrm>
            <a:off x="4965494" y="133857"/>
            <a:ext cx="4405586" cy="456234"/>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July – </a:t>
            </a:r>
            <a:r>
              <a:rPr lang="en-GB" sz="1400" b="1" kern="0">
                <a:solidFill>
                  <a:schemeClr val="tx1"/>
                </a:solidFill>
                <a:latin typeface="Arial"/>
                <a:sym typeface="Arial"/>
              </a:rPr>
              <a:t>September</a:t>
            </a:r>
            <a:r>
              <a:rPr kumimoji="0" lang="en-GB" sz="1400" b="1" i="0" u="none" strike="noStrike" kern="0" cap="none" spc="0" normalizeH="0" baseline="0" noProof="0">
                <a:ln>
                  <a:noFill/>
                </a:ln>
                <a:solidFill>
                  <a:schemeClr val="tx1"/>
                </a:solidFill>
                <a:effectLst/>
                <a:uLnTx/>
                <a:uFillTx/>
                <a:latin typeface="Arial"/>
                <a:ea typeface="+mn-ea"/>
                <a:cs typeface="+mn-cs"/>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2021</a:t>
            </a:r>
            <a:endParaRPr kumimoji="0" lang="en-GB" sz="1400" b="0" i="0" u="none" strike="noStrike" kern="0" cap="none" spc="0" normalizeH="0" baseline="0" noProof="0">
              <a:ln>
                <a:noFill/>
              </a:ln>
              <a:solidFill>
                <a:schemeClr val="tx1"/>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6680A161-70E4-4824-BDE6-AE103D323BE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sp>
        <p:nvSpPr>
          <p:cNvPr id="2" name="Title 1">
            <a:extLst>
              <a:ext uri="{FF2B5EF4-FFF2-40B4-BE49-F238E27FC236}">
                <a16:creationId xmlns:a16="http://schemas.microsoft.com/office/drawing/2014/main" id="{8701764B-3105-4D34-84C9-DA100FB29105}"/>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July – September 2021</a:t>
            </a:r>
          </a:p>
        </p:txBody>
      </p:sp>
      <p:sp>
        <p:nvSpPr>
          <p:cNvPr id="15" name="Rectangle 14">
            <a:extLst>
              <a:ext uri="{FF2B5EF4-FFF2-40B4-BE49-F238E27FC236}">
                <a16:creationId xmlns:a16="http://schemas.microsoft.com/office/drawing/2014/main" id="{6F5479D2-F3CA-45B0-B072-26933335FC35}"/>
              </a:ext>
            </a:extLst>
          </p:cNvPr>
          <p:cNvSpPr/>
          <p:nvPr/>
        </p:nvSpPr>
        <p:spPr>
          <a:xfrm>
            <a:off x="9668151" y="95214"/>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3"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7" name="Rectangle 16">
            <a:extLst>
              <a:ext uri="{FF2B5EF4-FFF2-40B4-BE49-F238E27FC236}">
                <a16:creationId xmlns:a16="http://schemas.microsoft.com/office/drawing/2014/main" id="{EFA0AB10-4339-4DD9-B11A-489EEB8D1EB6}"/>
              </a:ext>
            </a:extLst>
          </p:cNvPr>
          <p:cNvSpPr/>
          <p:nvPr/>
        </p:nvSpPr>
        <p:spPr>
          <a:xfrm>
            <a:off x="9668151" y="537172"/>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4">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218446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D9C3AE-FF37-4FD9-9E48-BC6C28BFA5A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sp>
        <p:nvSpPr>
          <p:cNvPr id="9" name="Arrow: Chevron 8">
            <a:extLst>
              <a:ext uri="{FF2B5EF4-FFF2-40B4-BE49-F238E27FC236}">
                <a16:creationId xmlns:a16="http://schemas.microsoft.com/office/drawing/2014/main" id="{D60346AD-A7A7-42AE-B5B4-4A4AA6ACDB45}"/>
              </a:ext>
            </a:extLst>
          </p:cNvPr>
          <p:cNvSpPr/>
          <p:nvPr/>
        </p:nvSpPr>
        <p:spPr>
          <a:xfrm>
            <a:off x="403515" y="133855"/>
            <a:ext cx="4417299" cy="456235"/>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a:solidFill>
                  <a:schemeClr val="tx1"/>
                </a:solidFill>
                <a:sym typeface="Arial"/>
              </a:rPr>
              <a:t>Laying the foundations -</a:t>
            </a:r>
          </a:p>
          <a:p>
            <a:pPr algn="ctr" defTabSz="914400">
              <a:buClr>
                <a:srgbClr val="000000"/>
              </a:buClr>
            </a:pPr>
            <a:r>
              <a:rPr lang="en-GB" sz="1400" b="1" kern="0">
                <a:solidFill>
                  <a:schemeClr val="tx1"/>
                </a:solidFill>
                <a:latin typeface="Arial"/>
                <a:sym typeface="Arial"/>
              </a:rPr>
              <a:t>Unify</a:t>
            </a:r>
          </a:p>
        </p:txBody>
      </p:sp>
      <p:sp>
        <p:nvSpPr>
          <p:cNvPr id="12" name="Arrow: Chevron 11">
            <a:hlinkClick r:id="" action="ppaction://noaction"/>
            <a:extLst>
              <a:ext uri="{FF2B5EF4-FFF2-40B4-BE49-F238E27FC236}">
                <a16:creationId xmlns:a16="http://schemas.microsoft.com/office/drawing/2014/main" id="{DB53C87A-1F4E-4AD2-B055-B1B4F23E2FE8}"/>
              </a:ext>
            </a:extLst>
          </p:cNvPr>
          <p:cNvSpPr/>
          <p:nvPr/>
        </p:nvSpPr>
        <p:spPr>
          <a:xfrm>
            <a:off x="4965494" y="133857"/>
            <a:ext cx="4405586" cy="456234"/>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July – </a:t>
            </a:r>
            <a:r>
              <a:rPr lang="en-GB" sz="1400" b="1" kern="0">
                <a:solidFill>
                  <a:schemeClr val="tx1"/>
                </a:solidFill>
                <a:latin typeface="Arial"/>
                <a:sym typeface="Arial"/>
              </a:rPr>
              <a:t>September</a:t>
            </a:r>
            <a:r>
              <a:rPr kumimoji="0" lang="en-GB" sz="1400" b="1" i="0" u="none" strike="noStrike" kern="0" cap="none" spc="0" normalizeH="0" baseline="0" noProof="0">
                <a:ln>
                  <a:noFill/>
                </a:ln>
                <a:solidFill>
                  <a:schemeClr val="tx1"/>
                </a:solidFill>
                <a:effectLst/>
                <a:uLnTx/>
                <a:uFillTx/>
                <a:latin typeface="Arial"/>
                <a:ea typeface="+mn-ea"/>
                <a:cs typeface="+mn-cs"/>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2021</a:t>
            </a:r>
            <a:endParaRPr kumimoji="0" lang="en-GB" sz="1400" b="0" i="0" u="none" strike="noStrike" kern="0" cap="none" spc="0" normalizeH="0" baseline="0" noProof="0">
              <a:ln>
                <a:noFill/>
              </a:ln>
              <a:solidFill>
                <a:schemeClr val="tx1"/>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E0719F69-1184-4482-A94D-590FD82014B5}"/>
              </a:ext>
            </a:extLst>
          </p:cNvPr>
          <p:cNvSpPr/>
          <p:nvPr/>
        </p:nvSpPr>
        <p:spPr>
          <a:xfrm>
            <a:off x="240707" y="1079862"/>
            <a:ext cx="11457865" cy="8571577"/>
          </a:xfrm>
          <a:prstGeom prst="rect">
            <a:avLst/>
          </a:prstGeom>
        </p:spPr>
        <p:txBody>
          <a:bodyPr wrap="square" lIns="91440" tIns="45720" rIns="91440" bIns="45720" numCol="2" spcCol="180000" anchor="t">
            <a:spAutoFit/>
          </a:bodyPr>
          <a:lstStyle/>
          <a:p>
            <a:r>
              <a:rPr lang="en-GB" sz="1200" b="1" dirty="0">
                <a:solidFill>
                  <a:schemeClr val="accent3"/>
                </a:solidFill>
              </a:rPr>
              <a:t>Technical Equipment and Digital Tools</a:t>
            </a:r>
          </a:p>
          <a:p>
            <a:pPr>
              <a:spcBef>
                <a:spcPts val="600"/>
              </a:spcBef>
              <a:spcAft>
                <a:spcPts val="600"/>
              </a:spcAft>
            </a:pPr>
            <a:r>
              <a:rPr lang="en-GB" sz="1200" b="1" dirty="0"/>
              <a:t>Rollout of some key digital and tech tools - </a:t>
            </a:r>
            <a:r>
              <a:rPr lang="en-GB" sz="1200" dirty="0">
                <a:ea typeface="+mn-lt"/>
                <a:cs typeface="+mn-lt"/>
              </a:rPr>
              <a:t>The migration of legacy CRC teams into the </a:t>
            </a:r>
            <a:r>
              <a:rPr lang="en-GB" sz="1200" b="1" dirty="0">
                <a:ea typeface="+mn-lt"/>
                <a:cs typeface="+mn-lt"/>
              </a:rPr>
              <a:t>Probation Delivery Unit (PDUs) </a:t>
            </a:r>
            <a:r>
              <a:rPr lang="en-GB" sz="1200" dirty="0">
                <a:ea typeface="+mn-lt"/>
                <a:cs typeface="+mn-lt"/>
              </a:rPr>
              <a:t>structure on authority systems wil</a:t>
            </a:r>
            <a:r>
              <a:rPr lang="en-GB" sz="1200" dirty="0"/>
              <a:t>l be under way.</a:t>
            </a:r>
            <a:endParaRPr lang="en-GB" sz="1200" dirty="0">
              <a:cs typeface="Arial"/>
            </a:endParaRPr>
          </a:p>
          <a:p>
            <a:pPr>
              <a:spcBef>
                <a:spcPts val="600"/>
              </a:spcBef>
              <a:spcAft>
                <a:spcPts val="600"/>
              </a:spcAft>
            </a:pPr>
            <a:r>
              <a:rPr lang="en-GB" sz="1200" b="1" dirty="0"/>
              <a:t>With the introduction of multiple changes to existing systems as well as new digital systems, the focus in this period will be ensuring everything is stable as well as beginning to collect new data. </a:t>
            </a:r>
          </a:p>
          <a:p>
            <a:pPr marL="171450" indent="-171450">
              <a:spcBef>
                <a:spcPts val="600"/>
              </a:spcBef>
              <a:spcAft>
                <a:spcPts val="600"/>
              </a:spcAft>
              <a:buFont typeface="Arial" panose="020B0604020202020204" pitchFamily="34" charset="0"/>
              <a:buChar char="•"/>
            </a:pPr>
            <a:r>
              <a:rPr lang="en-GB" sz="1200" dirty="0"/>
              <a:t>The Refer and Monitor an Intervention service will capture new data and send it to existing Management Information/ performance reporting.</a:t>
            </a:r>
          </a:p>
          <a:p>
            <a:pPr marL="171450" indent="-171450">
              <a:spcBef>
                <a:spcPts val="600"/>
              </a:spcBef>
              <a:spcAft>
                <a:spcPts val="600"/>
              </a:spcAft>
              <a:buFont typeface="Arial" panose="020B0604020202020204" pitchFamily="34" charset="0"/>
              <a:buChar char="•"/>
            </a:pPr>
            <a:r>
              <a:rPr lang="en-GB" sz="1200" dirty="0"/>
              <a:t>Tracking will be in place to ensure we are able to measure (and baseline) all the key business objectives as soon as data starts to be collected.</a:t>
            </a:r>
          </a:p>
          <a:p>
            <a:pPr>
              <a:spcBef>
                <a:spcPts val="600"/>
              </a:spcBef>
              <a:spcAft>
                <a:spcPts val="600"/>
              </a:spcAft>
            </a:pPr>
            <a:r>
              <a:rPr lang="en-GB" sz="1200" b="1" dirty="0"/>
              <a:t>Improving assessment – </a:t>
            </a:r>
            <a:r>
              <a:rPr lang="en-GB" sz="1200" dirty="0"/>
              <a:t>Digital work is underway to deliver a new pre-sentence report assessment tool for probation in Court, which will improve the assessment of People on Probation’s needs, risks and characteristics.</a:t>
            </a:r>
          </a:p>
          <a:p>
            <a:pPr>
              <a:spcBef>
                <a:spcPts val="600"/>
              </a:spcBef>
              <a:spcAft>
                <a:spcPts val="600"/>
              </a:spcAft>
            </a:pPr>
            <a:r>
              <a:rPr lang="en-GB" sz="1200" b="1" dirty="0"/>
              <a:t>Continuation of WAN infrastructure (Replacement of Smart Hubs and secondary circuit installs)</a:t>
            </a:r>
            <a:r>
              <a:rPr lang="en-GB" sz="1200" dirty="0"/>
              <a:t> – During the transition a number of sites went live on a smart hub solution, during this period we will be replacing the smart hubs with the primary Wide Area Network (WAN) links and where required installing secondary WAN links.</a:t>
            </a:r>
          </a:p>
          <a:p>
            <a:pPr>
              <a:spcBef>
                <a:spcPts val="600"/>
              </a:spcBef>
              <a:spcAft>
                <a:spcPts val="600"/>
              </a:spcAft>
            </a:pPr>
            <a:r>
              <a:rPr lang="en-GB" sz="1200" b="1" dirty="0"/>
              <a:t>The deployment of Teams telephony handsets to CRC sites will continue. </a:t>
            </a:r>
          </a:p>
          <a:p>
            <a:pPr lvl="0">
              <a:spcBef>
                <a:spcPts val="1200"/>
              </a:spcBef>
            </a:pPr>
            <a:endParaRPr lang="en-GB" sz="1200" b="1" dirty="0">
              <a:solidFill>
                <a:schemeClr val="accent3"/>
              </a:solidFill>
            </a:endParaRPr>
          </a:p>
          <a:p>
            <a:pPr>
              <a:spcBef>
                <a:spcPts val="600"/>
              </a:spcBef>
              <a:spcAft>
                <a:spcPts val="600"/>
              </a:spcAft>
            </a:pPr>
            <a:endParaRPr lang="en-GB" sz="1000" dirty="0"/>
          </a:p>
          <a:p>
            <a:pPr>
              <a:spcBef>
                <a:spcPts val="1200"/>
              </a:spcBef>
            </a:pPr>
            <a:endParaRPr lang="en-GB" sz="1200" dirty="0"/>
          </a:p>
          <a:p>
            <a:pPr lvl="0">
              <a:spcBef>
                <a:spcPts val="1200"/>
              </a:spcBef>
            </a:pPr>
            <a:endParaRPr lang="en-GB" sz="1200" dirty="0">
              <a:solidFill>
                <a:prstClr val="black"/>
              </a:solidFill>
            </a:endParaRPr>
          </a:p>
          <a:p>
            <a:pPr>
              <a:spcBef>
                <a:spcPts val="1200"/>
              </a:spcBef>
            </a:pPr>
            <a:endParaRPr lang="en-GB" sz="1000" dirty="0"/>
          </a:p>
          <a:p>
            <a:pPr>
              <a:spcBef>
                <a:spcPts val="1200"/>
              </a:spcBef>
            </a:pPr>
            <a:endParaRPr lang="en-GB" sz="1000" dirty="0">
              <a:solidFill>
                <a:srgbClr val="FF0000"/>
              </a:solidFill>
            </a:endParaRPr>
          </a:p>
          <a:p>
            <a:pPr>
              <a:spcBef>
                <a:spcPts val="1200"/>
              </a:spcBef>
            </a:pPr>
            <a:endParaRPr lang="en-GB" sz="1000" dirty="0">
              <a:solidFill>
                <a:srgbClr val="00B050"/>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600"/>
              </a:spcBef>
            </a:pPr>
            <a:endParaRPr lang="en-GB" sz="1000" dirty="0">
              <a:solidFill>
                <a:prstClr val="black"/>
              </a:solidFill>
            </a:endParaRPr>
          </a:p>
        </p:txBody>
      </p:sp>
      <p:sp>
        <p:nvSpPr>
          <p:cNvPr id="2" name="Title 1">
            <a:extLst>
              <a:ext uri="{FF2B5EF4-FFF2-40B4-BE49-F238E27FC236}">
                <a16:creationId xmlns:a16="http://schemas.microsoft.com/office/drawing/2014/main" id="{845DD85C-4422-4EA0-98B4-64FEA9BD181E}"/>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July – September 2021</a:t>
            </a:r>
          </a:p>
        </p:txBody>
      </p:sp>
      <p:sp>
        <p:nvSpPr>
          <p:cNvPr id="13" name="Rectangle 12">
            <a:extLst>
              <a:ext uri="{FF2B5EF4-FFF2-40B4-BE49-F238E27FC236}">
                <a16:creationId xmlns:a16="http://schemas.microsoft.com/office/drawing/2014/main" id="{5E2432C1-10CE-4FE4-B87D-FED6AC876FAB}"/>
              </a:ext>
            </a:extLst>
          </p:cNvPr>
          <p:cNvSpPr/>
          <p:nvPr/>
        </p:nvSpPr>
        <p:spPr>
          <a:xfrm>
            <a:off x="9668151" y="95214"/>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3"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6" name="Rectangle 15">
            <a:extLst>
              <a:ext uri="{FF2B5EF4-FFF2-40B4-BE49-F238E27FC236}">
                <a16:creationId xmlns:a16="http://schemas.microsoft.com/office/drawing/2014/main" id="{752B7046-B406-4250-956A-8EF92A835A40}"/>
              </a:ext>
            </a:extLst>
          </p:cNvPr>
          <p:cNvSpPr/>
          <p:nvPr/>
        </p:nvSpPr>
        <p:spPr>
          <a:xfrm>
            <a:off x="9668151" y="537172"/>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4">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3993947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D9C3AE-FF37-4FD9-9E48-BC6C28BFA5A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sp>
        <p:nvSpPr>
          <p:cNvPr id="9" name="Arrow: Chevron 8">
            <a:extLst>
              <a:ext uri="{FF2B5EF4-FFF2-40B4-BE49-F238E27FC236}">
                <a16:creationId xmlns:a16="http://schemas.microsoft.com/office/drawing/2014/main" id="{D60346AD-A7A7-42AE-B5B4-4A4AA6ACDB45}"/>
              </a:ext>
            </a:extLst>
          </p:cNvPr>
          <p:cNvSpPr/>
          <p:nvPr/>
        </p:nvSpPr>
        <p:spPr>
          <a:xfrm>
            <a:off x="403515" y="133855"/>
            <a:ext cx="4417299" cy="456235"/>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a:solidFill>
                  <a:schemeClr val="tx1"/>
                </a:solidFill>
                <a:sym typeface="Arial"/>
              </a:rPr>
              <a:t>Laying the foundations -</a:t>
            </a:r>
          </a:p>
          <a:p>
            <a:pPr algn="ctr" defTabSz="914400">
              <a:buClr>
                <a:srgbClr val="000000"/>
              </a:buClr>
            </a:pPr>
            <a:r>
              <a:rPr lang="en-GB" sz="1400" b="1" kern="0">
                <a:solidFill>
                  <a:schemeClr val="tx1"/>
                </a:solidFill>
                <a:latin typeface="Arial"/>
                <a:sym typeface="Arial"/>
              </a:rPr>
              <a:t>Unify</a:t>
            </a:r>
          </a:p>
        </p:txBody>
      </p:sp>
      <p:sp>
        <p:nvSpPr>
          <p:cNvPr id="12" name="Arrow: Chevron 11">
            <a:hlinkClick r:id="" action="ppaction://noaction"/>
            <a:extLst>
              <a:ext uri="{FF2B5EF4-FFF2-40B4-BE49-F238E27FC236}">
                <a16:creationId xmlns:a16="http://schemas.microsoft.com/office/drawing/2014/main" id="{DB53C87A-1F4E-4AD2-B055-B1B4F23E2FE8}"/>
              </a:ext>
            </a:extLst>
          </p:cNvPr>
          <p:cNvSpPr/>
          <p:nvPr/>
        </p:nvSpPr>
        <p:spPr>
          <a:xfrm>
            <a:off x="4965494" y="133857"/>
            <a:ext cx="4405586" cy="456234"/>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July – </a:t>
            </a:r>
            <a:r>
              <a:rPr lang="en-GB" sz="1400" b="1" kern="0">
                <a:solidFill>
                  <a:schemeClr val="tx1"/>
                </a:solidFill>
                <a:latin typeface="Arial"/>
                <a:sym typeface="Arial"/>
              </a:rPr>
              <a:t>September</a:t>
            </a:r>
            <a:r>
              <a:rPr kumimoji="0" lang="en-GB" sz="1400" b="1" i="0" u="none" strike="noStrike" kern="0" cap="none" spc="0" normalizeH="0" baseline="0" noProof="0">
                <a:ln>
                  <a:noFill/>
                </a:ln>
                <a:solidFill>
                  <a:schemeClr val="tx1"/>
                </a:solidFill>
                <a:effectLst/>
                <a:uLnTx/>
                <a:uFillTx/>
                <a:latin typeface="Arial"/>
                <a:ea typeface="+mn-ea"/>
                <a:cs typeface="+mn-cs"/>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chemeClr val="tx1"/>
                </a:solidFill>
                <a:effectLst/>
                <a:uLnTx/>
                <a:uFillTx/>
                <a:latin typeface="Arial"/>
                <a:ea typeface="+mn-ea"/>
                <a:cs typeface="+mn-cs"/>
                <a:sym typeface="Arial"/>
              </a:rPr>
              <a:t>2021</a:t>
            </a:r>
            <a:endParaRPr kumimoji="0" lang="en-GB" sz="1400" b="0" i="0" u="none" strike="noStrike" kern="0" cap="none" spc="0" normalizeH="0" baseline="0" noProof="0">
              <a:ln>
                <a:noFill/>
              </a:ln>
              <a:solidFill>
                <a:schemeClr val="tx1"/>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E0719F69-1184-4482-A94D-590FD82014B5}"/>
              </a:ext>
              <a:ext uri="{C183D7F6-B498-43B3-948B-1728B52AA6E4}">
                <adec:decorative xmlns:adec="http://schemas.microsoft.com/office/drawing/2017/decorative" val="0"/>
              </a:ext>
            </a:extLst>
          </p:cNvPr>
          <p:cNvSpPr/>
          <p:nvPr/>
        </p:nvSpPr>
        <p:spPr>
          <a:xfrm>
            <a:off x="240707" y="1079862"/>
            <a:ext cx="11457865" cy="10125849"/>
          </a:xfrm>
          <a:prstGeom prst="rect">
            <a:avLst/>
          </a:prstGeom>
        </p:spPr>
        <p:txBody>
          <a:bodyPr wrap="square" lIns="91440" tIns="45720" rIns="91440" bIns="45720" numCol="2" spcCol="180000" anchor="t">
            <a:spAutoFit/>
          </a:bodyPr>
          <a:lstStyle/>
          <a:p>
            <a:pPr lvl="0">
              <a:spcBef>
                <a:spcPts val="1200"/>
              </a:spcBef>
            </a:pPr>
            <a:r>
              <a:rPr lang="en-GB" sz="1200" b="1" dirty="0">
                <a:solidFill>
                  <a:schemeClr val="accent3"/>
                </a:solidFill>
              </a:rPr>
              <a:t>Estates</a:t>
            </a:r>
          </a:p>
          <a:p>
            <a:pPr>
              <a:spcBef>
                <a:spcPts val="600"/>
              </a:spcBef>
              <a:spcAft>
                <a:spcPts val="600"/>
              </a:spcAft>
            </a:pPr>
            <a:r>
              <a:rPr lang="en-GB" sz="1200" dirty="0"/>
              <a:t>Longer-term </a:t>
            </a:r>
            <a:r>
              <a:rPr lang="en-GB" sz="1200" b="1" dirty="0"/>
              <a:t>estates</a:t>
            </a:r>
            <a:r>
              <a:rPr lang="en-GB" sz="1200" dirty="0"/>
              <a:t> management planning is underway, in-line with the estates strategy. This means you may have the opportunity to get involved in local office refurbishments. The </a:t>
            </a:r>
            <a:r>
              <a:rPr lang="en-GB" sz="1200" b="1" dirty="0"/>
              <a:t>four year estates modernisation programme</a:t>
            </a:r>
            <a:r>
              <a:rPr lang="en-GB" sz="1200" dirty="0"/>
              <a:t> continues to harmonise our estate and modernise our non residential buildings, supporting better environments for our staff, </a:t>
            </a:r>
            <a:r>
              <a:rPr lang="en-GB" sz="1200" dirty="0">
                <a:ea typeface="+mn-lt"/>
                <a:cs typeface="+mn-lt"/>
              </a:rPr>
              <a:t>people on probation </a:t>
            </a:r>
            <a:r>
              <a:rPr lang="en-GB" sz="1200" dirty="0"/>
              <a:t>and partner organisation staff.</a:t>
            </a:r>
            <a:endParaRPr lang="en-GB" sz="1200" b="1" dirty="0"/>
          </a:p>
          <a:p>
            <a:pPr>
              <a:spcBef>
                <a:spcPts val="600"/>
              </a:spcBef>
              <a:spcAft>
                <a:spcPts val="600"/>
              </a:spcAft>
            </a:pPr>
            <a:r>
              <a:rPr lang="en-GB" sz="1200" b="1" dirty="0"/>
              <a:t>Security standards </a:t>
            </a:r>
            <a:r>
              <a:rPr lang="en-GB" sz="1200" dirty="0"/>
              <a:t>for our current estate were developed during our transition period and will be implemented during 2022. Preparations being made for a review of the </a:t>
            </a:r>
            <a:r>
              <a:rPr lang="en-GB" sz="1200" b="1" dirty="0"/>
              <a:t>future capacity </a:t>
            </a:r>
            <a:r>
              <a:rPr lang="en-GB" sz="1200" dirty="0"/>
              <a:t>of our estate, which begins in early 2022. </a:t>
            </a:r>
          </a:p>
          <a:p>
            <a:pPr>
              <a:spcBef>
                <a:spcPts val="600"/>
              </a:spcBef>
              <a:spcAft>
                <a:spcPts val="600"/>
              </a:spcAft>
            </a:pPr>
            <a:r>
              <a:rPr lang="en-GB" sz="1200" dirty="0"/>
              <a:t>The survey of our permanent signage requirements will be completed by the end of August. </a:t>
            </a:r>
            <a:endParaRPr lang="en-GB" sz="1200" b="1" dirty="0"/>
          </a:p>
          <a:p>
            <a:pPr>
              <a:spcBef>
                <a:spcPts val="600"/>
              </a:spcBef>
            </a:pPr>
            <a:r>
              <a:rPr lang="en-GB" sz="1200" b="1" dirty="0">
                <a:solidFill>
                  <a:schemeClr val="accent3"/>
                </a:solidFill>
              </a:rPr>
              <a:t>Organisational Identity and Culture </a:t>
            </a:r>
            <a:endParaRPr lang="en-GB" sz="1200" dirty="0">
              <a:solidFill>
                <a:schemeClr val="accent3"/>
              </a:solidFill>
            </a:endParaRPr>
          </a:p>
          <a:p>
            <a:pPr>
              <a:spcBef>
                <a:spcPts val="600"/>
              </a:spcBef>
              <a:spcAft>
                <a:spcPts val="600"/>
              </a:spcAft>
            </a:pPr>
            <a:r>
              <a:rPr lang="en-GB" sz="1200" dirty="0"/>
              <a:t>Staff </a:t>
            </a:r>
            <a:r>
              <a:rPr lang="en-GB" sz="1200" b="1" dirty="0"/>
              <a:t>events</a:t>
            </a:r>
            <a:r>
              <a:rPr lang="en-GB" sz="1200" dirty="0"/>
              <a:t> will continue in each region bringing you up to date with changes happening nationally and in your area. The events provide an opportunity for you to share your thoughts and ideas as well as start growing the culture of the new Probation Service. </a:t>
            </a:r>
          </a:p>
          <a:p>
            <a:pPr>
              <a:spcBef>
                <a:spcPts val="600"/>
              </a:spcBef>
              <a:spcAft>
                <a:spcPts val="600"/>
              </a:spcAft>
            </a:pPr>
            <a:r>
              <a:rPr lang="en-GB" sz="1200" b="1" dirty="0"/>
              <a:t>Personas</a:t>
            </a:r>
            <a:r>
              <a:rPr lang="en-GB" sz="1200" dirty="0"/>
              <a:t> will also be available on the </a:t>
            </a:r>
            <a:r>
              <a:rPr lang="en-GB" sz="1200" u="sng" dirty="0">
                <a:hlinkClick r:id="rId3">
                  <a:extLst>
                    <a:ext uri="{A12FA001-AC4F-418D-AE19-62706E023703}">
                      <ahyp:hlinkClr xmlns:ahyp="http://schemas.microsoft.com/office/drawing/2018/hyperlinkcolor" val="tx"/>
                    </a:ext>
                  </a:extLst>
                </a:hlinkClick>
              </a:rPr>
              <a:t>Welcome Hub</a:t>
            </a:r>
            <a:r>
              <a:rPr lang="en-GB" sz="1200" dirty="0"/>
              <a:t> for a range of roles to help guide when you personally will see changes or might need to do something new in your journey post Day One.</a:t>
            </a:r>
            <a:endParaRPr lang="en-GB" sz="1200" dirty="0">
              <a:solidFill>
                <a:srgbClr val="FF0000"/>
              </a:solidFill>
              <a:cs typeface="Aria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endParaRPr lang="en-GB" sz="1200" b="1" dirty="0">
              <a:solidFill>
                <a:schemeClr val="accent3"/>
              </a:solidFill>
            </a:endParaRPr>
          </a:p>
          <a:p>
            <a:r>
              <a:rPr lang="en-GB" sz="1200" b="1" dirty="0">
                <a:solidFill>
                  <a:schemeClr val="accent3"/>
                </a:solidFill>
              </a:rPr>
              <a:t>Victim Services</a:t>
            </a:r>
            <a:endParaRPr lang="en-GB" sz="1200" b="1" dirty="0">
              <a:solidFill>
                <a:schemeClr val="accent3"/>
              </a:solidFill>
              <a:cs typeface="Calibri" panose="020F0502020204030204" pitchFamily="34" charset="0"/>
            </a:endParaRPr>
          </a:p>
          <a:p>
            <a:endParaRPr lang="en-GB" sz="1200" b="1" dirty="0">
              <a:cs typeface="Calibri" panose="020F0502020204030204" pitchFamily="34" charset="0"/>
            </a:endParaRPr>
          </a:p>
          <a:p>
            <a:pPr>
              <a:spcBef>
                <a:spcPts val="600"/>
              </a:spcBef>
              <a:spcAft>
                <a:spcPts val="600"/>
              </a:spcAft>
            </a:pPr>
            <a:r>
              <a:rPr lang="en-GB" sz="1200" b="1" dirty="0">
                <a:cs typeface="Calibri" panose="020F0502020204030204" pitchFamily="34" charset="0"/>
              </a:rPr>
              <a:t>Victims awareness training</a:t>
            </a:r>
            <a:r>
              <a:rPr lang="en-GB" sz="1200" dirty="0">
                <a:cs typeface="Calibri" panose="020F0502020204030204" pitchFamily="34" charset="0"/>
              </a:rPr>
              <a:t> made available to staff.</a:t>
            </a:r>
          </a:p>
          <a:p>
            <a:pPr>
              <a:spcBef>
                <a:spcPts val="600"/>
              </a:spcBef>
              <a:spcAft>
                <a:spcPts val="600"/>
              </a:spcAft>
            </a:pPr>
            <a:r>
              <a:rPr lang="en-GB" sz="1200" dirty="0"/>
              <a:t>A plan put in place for the pilot to expand the </a:t>
            </a:r>
            <a:r>
              <a:rPr lang="en-GB" sz="1200" b="1" dirty="0"/>
              <a:t>Victim Contacts Scheme</a:t>
            </a:r>
            <a:r>
              <a:rPr lang="en-GB" sz="1200" dirty="0"/>
              <a:t> will start in some regions in January 2022 to support victims of offences characterised by stalking or harassment where People on Probation are sentenced to a custodial, including those sentenced to under 12 months.</a:t>
            </a:r>
          </a:p>
          <a:p>
            <a:pPr lvl="0">
              <a:spcBef>
                <a:spcPts val="1200"/>
              </a:spcBef>
            </a:pPr>
            <a:endParaRPr lang="en-GB" sz="1200" b="1" dirty="0">
              <a:solidFill>
                <a:schemeClr val="accent3"/>
              </a:solidFill>
            </a:endParaRPr>
          </a:p>
          <a:p>
            <a:pPr>
              <a:spcBef>
                <a:spcPts val="600"/>
              </a:spcBef>
              <a:spcAft>
                <a:spcPts val="600"/>
              </a:spcAft>
            </a:pPr>
            <a:endParaRPr lang="en-GB" sz="1000" dirty="0"/>
          </a:p>
          <a:p>
            <a:pPr>
              <a:spcBef>
                <a:spcPts val="1200"/>
              </a:spcBef>
            </a:pPr>
            <a:endParaRPr lang="en-GB" sz="1200" dirty="0"/>
          </a:p>
          <a:p>
            <a:pPr lvl="0">
              <a:spcBef>
                <a:spcPts val="1200"/>
              </a:spcBef>
            </a:pPr>
            <a:endParaRPr lang="en-GB" sz="1200" dirty="0">
              <a:solidFill>
                <a:prstClr val="black"/>
              </a:solidFill>
            </a:endParaRPr>
          </a:p>
          <a:p>
            <a:pPr>
              <a:spcBef>
                <a:spcPts val="1200"/>
              </a:spcBef>
            </a:pPr>
            <a:endParaRPr lang="en-GB" sz="1000" dirty="0"/>
          </a:p>
          <a:p>
            <a:pPr>
              <a:spcBef>
                <a:spcPts val="1200"/>
              </a:spcBef>
            </a:pPr>
            <a:endParaRPr lang="en-GB" sz="1000" dirty="0">
              <a:solidFill>
                <a:srgbClr val="FF0000"/>
              </a:solidFill>
            </a:endParaRPr>
          </a:p>
          <a:p>
            <a:pPr>
              <a:spcBef>
                <a:spcPts val="1200"/>
              </a:spcBef>
            </a:pPr>
            <a:endParaRPr lang="en-GB" sz="1000" dirty="0">
              <a:solidFill>
                <a:srgbClr val="00B050"/>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1200"/>
              </a:spcBef>
            </a:pPr>
            <a:endParaRPr lang="en-GB" sz="1000" dirty="0">
              <a:solidFill>
                <a:prstClr val="black"/>
              </a:solidFill>
            </a:endParaRPr>
          </a:p>
          <a:p>
            <a:pPr lvl="0">
              <a:spcBef>
                <a:spcPts val="600"/>
              </a:spcBef>
            </a:pPr>
            <a:endParaRPr lang="en-GB" sz="1000" dirty="0">
              <a:solidFill>
                <a:prstClr val="black"/>
              </a:solidFill>
            </a:endParaRPr>
          </a:p>
        </p:txBody>
      </p:sp>
      <p:sp>
        <p:nvSpPr>
          <p:cNvPr id="2" name="Title 1">
            <a:extLst>
              <a:ext uri="{FF2B5EF4-FFF2-40B4-BE49-F238E27FC236}">
                <a16:creationId xmlns:a16="http://schemas.microsoft.com/office/drawing/2014/main" id="{845DD85C-4422-4EA0-98B4-64FEA9BD181E}"/>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July – September 2021</a:t>
            </a:r>
          </a:p>
        </p:txBody>
      </p:sp>
      <p:sp>
        <p:nvSpPr>
          <p:cNvPr id="13" name="Rectangle 12">
            <a:extLst>
              <a:ext uri="{FF2B5EF4-FFF2-40B4-BE49-F238E27FC236}">
                <a16:creationId xmlns:a16="http://schemas.microsoft.com/office/drawing/2014/main" id="{5E2432C1-10CE-4FE4-B87D-FED6AC876FAB}"/>
              </a:ext>
            </a:extLst>
          </p:cNvPr>
          <p:cNvSpPr/>
          <p:nvPr/>
        </p:nvSpPr>
        <p:spPr>
          <a:xfrm>
            <a:off x="9668151" y="95214"/>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4"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6" name="Rectangle 15">
            <a:extLst>
              <a:ext uri="{FF2B5EF4-FFF2-40B4-BE49-F238E27FC236}">
                <a16:creationId xmlns:a16="http://schemas.microsoft.com/office/drawing/2014/main" id="{752B7046-B406-4250-956A-8EF92A835A40}"/>
              </a:ext>
            </a:extLst>
          </p:cNvPr>
          <p:cNvSpPr/>
          <p:nvPr/>
        </p:nvSpPr>
        <p:spPr>
          <a:xfrm>
            <a:off x="9668151" y="537172"/>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5">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1632508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4EA138-D687-4D8E-8037-C62D21E342D9}"/>
              </a:ext>
            </a:extLst>
          </p:cNvPr>
          <p:cNvSpPr/>
          <p:nvPr/>
        </p:nvSpPr>
        <p:spPr>
          <a:xfrm>
            <a:off x="403515" y="1003220"/>
            <a:ext cx="11659552" cy="8727710"/>
          </a:xfrm>
          <a:prstGeom prst="rect">
            <a:avLst/>
          </a:prstGeom>
        </p:spPr>
        <p:txBody>
          <a:bodyPr wrap="square" lIns="91440" tIns="45720" rIns="91440" bIns="45720" numCol="2" spcCol="180000" anchor="t">
            <a:spAutoFit/>
          </a:bodyPr>
          <a:lstStyle/>
          <a:p>
            <a:pPr lvl="0">
              <a:spcBef>
                <a:spcPts val="1200"/>
              </a:spcBef>
            </a:pPr>
            <a:r>
              <a:rPr lang="en-GB" sz="1200" b="1" dirty="0">
                <a:solidFill>
                  <a:schemeClr val="accent3"/>
                </a:solidFill>
              </a:rPr>
              <a:t>Standards, Practice and Performance</a:t>
            </a:r>
          </a:p>
          <a:p>
            <a:pPr lvl="0"/>
            <a:endParaRPr lang="en-GB" sz="1200" b="1" dirty="0">
              <a:solidFill>
                <a:srgbClr val="FF0000"/>
              </a:solidFill>
            </a:endParaRPr>
          </a:p>
          <a:p>
            <a:pPr>
              <a:spcBef>
                <a:spcPts val="600"/>
              </a:spcBef>
              <a:spcAft>
                <a:spcPts val="600"/>
              </a:spcAft>
              <a:tabLst>
                <a:tab pos="457200" algn="l"/>
              </a:tabLst>
            </a:pPr>
            <a:r>
              <a:rPr lang="en-GB" sz="1200" b="1" dirty="0"/>
              <a:t>Moving out of Exceptional Delivery Models (EDMs) </a:t>
            </a:r>
            <a:r>
              <a:rPr lang="en-GB" sz="1200" dirty="0"/>
              <a:t>- As of 26th June, V12 of the Probation Service Exceptional Delivery Model (EDM), Unpaid Work (UPW) EDM and Accredited Programmes (AP) EDM has been in place to guide our work as part of our Covid-19 response and recovery. Throughout the ‘Unify’ period, we expect regions to be working towards the end of EDMs and the full roll out of National Standards in around October 2021. However, we understand that transition and demand pressures will mean this will not be possible across all regions. In July, the process for demand management in regions and requests for pauses to National Standards and performance measures will have been communicated. Throughout August and September, we expect regions to be using this process to put together localised requests for some National Standards to be paused, based on their local needs. All regions will begin to align blended supervision models throughout the transition period.</a:t>
            </a:r>
          </a:p>
          <a:p>
            <a:pPr>
              <a:spcBef>
                <a:spcPts val="600"/>
              </a:spcBef>
              <a:spcAft>
                <a:spcPts val="600"/>
              </a:spcAft>
              <a:tabLst>
                <a:tab pos="457200" algn="l"/>
              </a:tabLst>
            </a:pPr>
            <a:r>
              <a:rPr lang="en-GB" sz="1200" dirty="0"/>
              <a:t>During this period </a:t>
            </a:r>
            <a:r>
              <a:rPr lang="en-GB" sz="1200" b="1" dirty="0"/>
              <a:t>National Standards and a Blended Supervision Model </a:t>
            </a:r>
            <a:r>
              <a:rPr lang="en-GB" sz="1200" dirty="0"/>
              <a:t>will come into use, allowing for a mix of face to face and virtual contacts with people on probation as we move out of EDMs.</a:t>
            </a:r>
            <a:r>
              <a:rPr lang="en-US" sz="1200" dirty="0"/>
              <a:t> It is important to note that compliance with National Standards will be mandatory as we move out of EDMs.</a:t>
            </a:r>
          </a:p>
          <a:p>
            <a:r>
              <a:rPr lang="en-GB" sz="1200" b="1" dirty="0"/>
              <a:t>Practice and performance – </a:t>
            </a:r>
            <a:r>
              <a:rPr lang="en-GB" sz="1200" dirty="0"/>
              <a:t>This was a period of setting the foundations for good quality performance measures and reporting. This period saw the start of a gradual ramp up to targets on accommodation and employment to support work on Reducing Reoffending and achievement of cross government Criminal Justice taskforce targets, as well as robust ramping up on recording protected characteristics. A phased approach allows regions to ramp up to performance measures based on their individual starting points. </a:t>
            </a:r>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endParaRPr lang="en-GB" sz="1200" b="1" dirty="0"/>
          </a:p>
          <a:p>
            <a:pPr>
              <a:spcBef>
                <a:spcPts val="600"/>
              </a:spcBef>
              <a:spcAft>
                <a:spcPts val="600"/>
              </a:spcAft>
              <a:tabLst>
                <a:tab pos="457200" algn="l"/>
              </a:tabLst>
            </a:pPr>
            <a:r>
              <a:rPr lang="en-GB" sz="1200" b="1" dirty="0"/>
              <a:t>Electronic Monitoring - </a:t>
            </a:r>
            <a:r>
              <a:rPr lang="en-GB" sz="1200" dirty="0"/>
              <a:t>All Foreign National Offenders (FNOs) subject to deportation proceedings or deportation orders will be tagged with </a:t>
            </a:r>
            <a:r>
              <a:rPr lang="en-GB" sz="1200" b="1" dirty="0"/>
              <a:t>fitted devices </a:t>
            </a:r>
            <a:r>
              <a:rPr lang="en-GB" sz="1200" dirty="0"/>
              <a:t>at the prison/IRC prior to discharge from August. This will enable Home Office Immigration Enforcement (HOIE) to monitor the location of FNOs or to investigate potential breaches of bail conditions.</a:t>
            </a:r>
          </a:p>
          <a:p>
            <a:r>
              <a:rPr lang="en-GB" sz="1200" dirty="0"/>
              <a:t>The second phase of the </a:t>
            </a:r>
            <a:r>
              <a:rPr lang="en-GB" sz="1200" b="1" dirty="0"/>
              <a:t>Electronic Monitoring for Acquisitive Crime on licence </a:t>
            </a:r>
            <a:r>
              <a:rPr lang="en-GB" sz="1200" dirty="0"/>
              <a:t>will start this autumn, 13 police forces will join from September 2021 following the successful roll-out for six pathfinder police force areas in April. This project will be supported by a SPOCs group (Single Point of Contacts) from late July, with a representative from each in-scope area; who will ensure communications are cascaded locally. This group will be supported by briefing and training sessions delivered by the EM Business Change team, with relevant information and guidance live on </a:t>
            </a:r>
            <a:r>
              <a:rPr lang="en-GB" sz="1200" dirty="0" err="1"/>
              <a:t>EQuIP</a:t>
            </a:r>
            <a:r>
              <a:rPr lang="en-GB" sz="1200" dirty="0"/>
              <a:t> and the EPF2 tool. The project will also continue to align to the refreshed IOM (Integrated Offender Management Strategy). </a:t>
            </a:r>
          </a:p>
          <a:p>
            <a:endParaRPr lang="en-GB" sz="1200" dirty="0"/>
          </a:p>
          <a:p>
            <a:r>
              <a:rPr lang="en-GB" sz="1200" dirty="0"/>
              <a:t>The second phase police forces are Bedfordshire, City of London, Cumbria, Derbyshire, Durham, Essex, Hampshire, Hertfordshire, Kent, Metropolitan Police, North Wales, Nottinghamshire, and Sussex.</a:t>
            </a:r>
          </a:p>
          <a:p>
            <a:pPr lvl="0">
              <a:spcBef>
                <a:spcPts val="600"/>
              </a:spcBef>
              <a:spcAft>
                <a:spcPts val="600"/>
              </a:spcAft>
            </a:pPr>
            <a:r>
              <a:rPr lang="en-GB" sz="1200" dirty="0"/>
              <a:t>IOM scheme representatives will engage and support Probation Practitioners in these regions from mid-August.</a:t>
            </a:r>
          </a:p>
          <a:p>
            <a:pPr>
              <a:lnSpc>
                <a:spcPct val="107000"/>
              </a:lnSpc>
              <a:spcAft>
                <a:spcPts val="800"/>
              </a:spcAft>
              <a:tabLst>
                <a:tab pos="457200" algn="l"/>
              </a:tabLst>
            </a:pPr>
            <a:endParaRPr lang="en-GB" sz="1000" dirty="0"/>
          </a:p>
          <a:p>
            <a:pPr>
              <a:lnSpc>
                <a:spcPct val="107000"/>
              </a:lnSpc>
              <a:spcAft>
                <a:spcPts val="800"/>
              </a:spcAft>
              <a:tabLst>
                <a:tab pos="457200" algn="l"/>
              </a:tabLst>
            </a:pPr>
            <a:endParaRPr lang="en-GB" sz="1000" dirty="0"/>
          </a:p>
          <a:p>
            <a:pPr>
              <a:lnSpc>
                <a:spcPct val="107000"/>
              </a:lnSpc>
              <a:spcAft>
                <a:spcPts val="800"/>
              </a:spcAft>
              <a:tabLst>
                <a:tab pos="457200" algn="l"/>
              </a:tabLst>
            </a:pPr>
            <a:endParaRPr lang="en-GB" sz="1000" dirty="0"/>
          </a:p>
          <a:p>
            <a:pPr lvl="0">
              <a:spcBef>
                <a:spcPts val="600"/>
              </a:spcBef>
            </a:pPr>
            <a:endParaRPr lang="en-GB" sz="1000" dirty="0">
              <a:solidFill>
                <a:prstClr val="black"/>
              </a:solidFill>
            </a:endParaRPr>
          </a:p>
        </p:txBody>
      </p:sp>
      <p:sp>
        <p:nvSpPr>
          <p:cNvPr id="12" name="Arrow: Chevron 11">
            <a:extLst>
              <a:ext uri="{FF2B5EF4-FFF2-40B4-BE49-F238E27FC236}">
                <a16:creationId xmlns:a16="http://schemas.microsoft.com/office/drawing/2014/main" id="{81ABF8B0-2C15-4199-9962-EB9CFE73662F}"/>
              </a:ext>
            </a:extLst>
          </p:cNvPr>
          <p:cNvSpPr/>
          <p:nvPr/>
        </p:nvSpPr>
        <p:spPr>
          <a:xfrm>
            <a:off x="403515" y="133855"/>
            <a:ext cx="4417299" cy="456235"/>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dirty="0">
                <a:solidFill>
                  <a:schemeClr val="tx1"/>
                </a:solidFill>
                <a:sym typeface="Arial"/>
              </a:rPr>
              <a:t>Laying the foundations -</a:t>
            </a:r>
          </a:p>
          <a:p>
            <a:pPr algn="ctr" defTabSz="914400">
              <a:buClr>
                <a:srgbClr val="000000"/>
              </a:buClr>
            </a:pPr>
            <a:r>
              <a:rPr lang="en-GB" sz="1400" b="1" kern="0" dirty="0">
                <a:solidFill>
                  <a:schemeClr val="tx1"/>
                </a:solidFill>
                <a:latin typeface="Arial"/>
                <a:sym typeface="Arial"/>
              </a:rPr>
              <a:t>Unify</a:t>
            </a:r>
          </a:p>
        </p:txBody>
      </p:sp>
      <p:sp>
        <p:nvSpPr>
          <p:cNvPr id="15" name="Arrow: Chevron 14">
            <a:hlinkClick r:id="" action="ppaction://noaction"/>
            <a:extLst>
              <a:ext uri="{FF2B5EF4-FFF2-40B4-BE49-F238E27FC236}">
                <a16:creationId xmlns:a16="http://schemas.microsoft.com/office/drawing/2014/main" id="{8FC15CB7-449F-4877-8EDA-056544D580FD}"/>
              </a:ext>
            </a:extLst>
          </p:cNvPr>
          <p:cNvSpPr/>
          <p:nvPr/>
        </p:nvSpPr>
        <p:spPr>
          <a:xfrm>
            <a:off x="4965494" y="133857"/>
            <a:ext cx="4405586" cy="456234"/>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chemeClr val="tx1"/>
                </a:solidFill>
                <a:effectLst/>
                <a:uLnTx/>
                <a:uFillTx/>
                <a:latin typeface="Arial"/>
                <a:ea typeface="+mn-ea"/>
                <a:cs typeface="+mn-cs"/>
                <a:sym typeface="Arial"/>
              </a:rPr>
              <a:t>July – </a:t>
            </a:r>
            <a:r>
              <a:rPr lang="en-GB" sz="1400" b="1" kern="0" dirty="0">
                <a:solidFill>
                  <a:schemeClr val="tx1"/>
                </a:solidFill>
                <a:latin typeface="Arial"/>
                <a:sym typeface="Arial"/>
              </a:rPr>
              <a:t>September</a:t>
            </a:r>
            <a:r>
              <a:rPr kumimoji="0" lang="en-GB" sz="1400" b="1" i="0" u="none" strike="noStrike" kern="0" cap="none" spc="0" normalizeH="0" baseline="0" noProof="0" dirty="0">
                <a:ln>
                  <a:noFill/>
                </a:ln>
                <a:solidFill>
                  <a:schemeClr val="tx1"/>
                </a:solidFill>
                <a:effectLst/>
                <a:uLnTx/>
                <a:uFillTx/>
                <a:latin typeface="Arial"/>
                <a:ea typeface="+mn-ea"/>
                <a:cs typeface="+mn-cs"/>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chemeClr val="tx1"/>
                </a:solidFill>
                <a:effectLst/>
                <a:uLnTx/>
                <a:uFillTx/>
                <a:latin typeface="Arial"/>
                <a:ea typeface="+mn-ea"/>
                <a:cs typeface="+mn-cs"/>
                <a:sym typeface="Arial"/>
              </a:rPr>
              <a:t>2021</a:t>
            </a:r>
            <a:endParaRPr kumimoji="0" lang="en-GB" sz="1400" b="0" i="0" u="none" strike="noStrike" kern="0" cap="none" spc="0" normalizeH="0" baseline="0" noProof="0" dirty="0">
              <a:ln>
                <a:noFill/>
              </a:ln>
              <a:solidFill>
                <a:schemeClr val="tx1"/>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297A29BD-60E4-4FC4-9F10-0538E6F18F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sp>
        <p:nvSpPr>
          <p:cNvPr id="2" name="Title 1">
            <a:extLst>
              <a:ext uri="{FF2B5EF4-FFF2-40B4-BE49-F238E27FC236}">
                <a16:creationId xmlns:a16="http://schemas.microsoft.com/office/drawing/2014/main" id="{FE9B8EFF-1889-41A1-8432-1FB1F142A536}"/>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July – September 2021</a:t>
            </a:r>
          </a:p>
        </p:txBody>
      </p:sp>
      <p:sp>
        <p:nvSpPr>
          <p:cNvPr id="16" name="Rectangle 15">
            <a:extLst>
              <a:ext uri="{FF2B5EF4-FFF2-40B4-BE49-F238E27FC236}">
                <a16:creationId xmlns:a16="http://schemas.microsoft.com/office/drawing/2014/main" id="{3B489E77-D437-4DB4-9A9E-14AB635971F1}"/>
              </a:ext>
            </a:extLst>
          </p:cNvPr>
          <p:cNvSpPr/>
          <p:nvPr/>
        </p:nvSpPr>
        <p:spPr>
          <a:xfrm>
            <a:off x="9668151" y="95214"/>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3"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7" name="Rectangle 16">
            <a:extLst>
              <a:ext uri="{FF2B5EF4-FFF2-40B4-BE49-F238E27FC236}">
                <a16:creationId xmlns:a16="http://schemas.microsoft.com/office/drawing/2014/main" id="{BDFFDADA-4AA6-4F13-A144-80F3348CAA5B}"/>
              </a:ext>
            </a:extLst>
          </p:cNvPr>
          <p:cNvSpPr/>
          <p:nvPr/>
        </p:nvSpPr>
        <p:spPr>
          <a:xfrm>
            <a:off x="9668151" y="537172"/>
            <a:ext cx="2152786" cy="375808"/>
          </a:xfrm>
          <a:prstGeom prst="rect">
            <a:avLst/>
          </a:prstGeom>
          <a:noFill/>
          <a:ln w="19050">
            <a:solidFill>
              <a:srgbClr val="B8E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4">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3851508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Chevron 5">
            <a:extLst>
              <a:ext uri="{FF2B5EF4-FFF2-40B4-BE49-F238E27FC236}">
                <a16:creationId xmlns:a16="http://schemas.microsoft.com/office/drawing/2014/main" id="{1E428DC8-C4B3-4F2C-9999-F4DE4C1016B5}"/>
              </a:ext>
            </a:extLst>
          </p:cNvPr>
          <p:cNvSpPr/>
          <p:nvPr/>
        </p:nvSpPr>
        <p:spPr>
          <a:xfrm>
            <a:off x="400961" y="117392"/>
            <a:ext cx="4505831" cy="451810"/>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dirty="0">
                <a:solidFill>
                  <a:schemeClr val="bg1"/>
                </a:solidFill>
                <a:sym typeface="Arial"/>
              </a:rPr>
              <a:t>Laying the foundations -</a:t>
            </a:r>
          </a:p>
          <a:p>
            <a:pPr algn="ctr" defTabSz="914400">
              <a:buClr>
                <a:srgbClr val="000000"/>
              </a:buClr>
            </a:pPr>
            <a:r>
              <a:rPr lang="en-GB" sz="1400" b="1" i="1" kern="0" dirty="0">
                <a:solidFill>
                  <a:schemeClr val="bg1"/>
                </a:solidFill>
                <a:latin typeface="Arial"/>
                <a:sym typeface="Arial"/>
              </a:rPr>
              <a:t>Embed</a:t>
            </a:r>
          </a:p>
        </p:txBody>
      </p:sp>
      <p:sp>
        <p:nvSpPr>
          <p:cNvPr id="7" name="Arrow: Chevron 6">
            <a:extLst>
              <a:ext uri="{FF2B5EF4-FFF2-40B4-BE49-F238E27FC236}">
                <a16:creationId xmlns:a16="http://schemas.microsoft.com/office/drawing/2014/main" id="{82172403-EA20-4AFF-AD18-12F2916D099D}"/>
              </a:ext>
            </a:extLst>
          </p:cNvPr>
          <p:cNvSpPr/>
          <p:nvPr/>
        </p:nvSpPr>
        <p:spPr>
          <a:xfrm>
            <a:off x="4937239" y="118324"/>
            <a:ext cx="4563256" cy="451809"/>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kern="0" dirty="0">
                <a:solidFill>
                  <a:schemeClr val="bg1"/>
                </a:solidFill>
                <a:latin typeface="Arial"/>
                <a:sym typeface="Arial"/>
              </a:rPr>
              <a:t>October – December 2021</a:t>
            </a:r>
          </a:p>
        </p:txBody>
      </p:sp>
      <p:pic>
        <p:nvPicPr>
          <p:cNvPr id="10" name="Picture 9">
            <a:extLst>
              <a:ext uri="{FF2B5EF4-FFF2-40B4-BE49-F238E27FC236}">
                <a16:creationId xmlns:a16="http://schemas.microsoft.com/office/drawing/2014/main" id="{EB31523A-7907-4AD9-AB6B-34DEF829158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sp>
        <p:nvSpPr>
          <p:cNvPr id="12" name="Rectangle 11">
            <a:extLst>
              <a:ext uri="{FF2B5EF4-FFF2-40B4-BE49-F238E27FC236}">
                <a16:creationId xmlns:a16="http://schemas.microsoft.com/office/drawing/2014/main" id="{1A982049-50C6-4654-9248-F179132841C8}"/>
              </a:ext>
            </a:extLst>
          </p:cNvPr>
          <p:cNvSpPr/>
          <p:nvPr/>
        </p:nvSpPr>
        <p:spPr>
          <a:xfrm>
            <a:off x="189405" y="1002916"/>
            <a:ext cx="11437761" cy="10787569"/>
          </a:xfrm>
          <a:prstGeom prst="rect">
            <a:avLst/>
          </a:prstGeom>
        </p:spPr>
        <p:txBody>
          <a:bodyPr wrap="square" lIns="91440" tIns="45720" rIns="91440" bIns="45720" numCol="2" spcCol="180000" anchor="t">
            <a:spAutoFit/>
          </a:bodyPr>
          <a:lstStyle/>
          <a:p>
            <a:pPr lvl="0">
              <a:spcBef>
                <a:spcPts val="1200"/>
              </a:spcBef>
            </a:pPr>
            <a:r>
              <a:rPr lang="en-GB" sz="1200" b="1" dirty="0">
                <a:solidFill>
                  <a:srgbClr val="0070C0"/>
                </a:solidFill>
              </a:rPr>
              <a:t>People, Workforce and Structures</a:t>
            </a:r>
          </a:p>
          <a:p>
            <a:pPr>
              <a:spcBef>
                <a:spcPts val="600"/>
              </a:spcBef>
              <a:spcAft>
                <a:spcPts val="600"/>
              </a:spcAft>
            </a:pPr>
            <a:r>
              <a:rPr lang="en-GB" sz="1200" dirty="0"/>
              <a:t>Staff are continuing to complete post transition Learning and Development, with the ongoing roll-out of re-designed priority learning resources and experiences, including Prevent (counter-terrorism) e-learning and MAPPA. This enables the mixing of caseloads; greater variety of caseloads supports practitioner wellbeing and professional development.  </a:t>
            </a:r>
          </a:p>
          <a:p>
            <a:pPr>
              <a:spcBef>
                <a:spcPts val="600"/>
              </a:spcBef>
              <a:spcAft>
                <a:spcPts val="600"/>
              </a:spcAft>
            </a:pPr>
            <a:r>
              <a:rPr lang="en-GB" sz="1200" dirty="0" err="1"/>
              <a:t>PQiP</a:t>
            </a:r>
            <a:r>
              <a:rPr lang="en-GB" sz="1200" dirty="0"/>
              <a:t> 10b onboarding is complete and final onboarding planning will be taking place for </a:t>
            </a:r>
            <a:r>
              <a:rPr lang="en-GB" sz="1200" dirty="0" err="1"/>
              <a:t>PQiP</a:t>
            </a:r>
            <a:r>
              <a:rPr lang="en-GB" sz="1200" dirty="0"/>
              <a:t> 11. Planning for </a:t>
            </a:r>
            <a:r>
              <a:rPr lang="en-GB" sz="1200" dirty="0" err="1"/>
              <a:t>PQiP</a:t>
            </a:r>
            <a:r>
              <a:rPr lang="en-GB" sz="1200" dirty="0"/>
              <a:t> 12 will be finalised and approval will be sought to begin the </a:t>
            </a:r>
            <a:r>
              <a:rPr lang="en-GB" sz="1200" dirty="0" err="1"/>
              <a:t>PQiP</a:t>
            </a:r>
            <a:r>
              <a:rPr lang="en-GB" sz="1200" dirty="0"/>
              <a:t> 12 campaign, to start in January 2022. Post transfer activity will complete to support transferring staff: this will include finalising the ACO Voluntary Redundancy activity, converting Zero Hours Contracts to Minimum Hours Contracts, resolving transitional pay issues and supporting Heads of HR with change management issues and concerns. Significant additional resourcing into Unpaid Work sees regions undertake recruitment for Unpaid Work staff to fill current vacancies whilst planning for a national recruitment campaign. Training for these staff and for existing staff will be reviewed and updated with additional training required to meet design ambitions.​</a:t>
            </a:r>
          </a:p>
          <a:p>
            <a:pPr fontAlgn="base">
              <a:spcBef>
                <a:spcPts val="600"/>
              </a:spcBef>
              <a:spcAft>
                <a:spcPts val="600"/>
              </a:spcAft>
            </a:pPr>
            <a:r>
              <a:rPr lang="en-GB" sz="1200" dirty="0"/>
              <a:t>Ongoing work to fully unify our workforce continues with work to harmonise terms and conditions of ex Parent Organisation and Supply Chain staff will begin.</a:t>
            </a:r>
            <a:r>
              <a:rPr lang="en-US" sz="1200" dirty="0"/>
              <a:t>​</a:t>
            </a:r>
            <a:endParaRPr lang="en-GB" sz="1200" dirty="0"/>
          </a:p>
          <a:p>
            <a:pPr fontAlgn="base">
              <a:spcBef>
                <a:spcPts val="600"/>
              </a:spcBef>
              <a:spcAft>
                <a:spcPts val="600"/>
              </a:spcAft>
            </a:pPr>
            <a:r>
              <a:rPr lang="en-GB" sz="1200" dirty="0"/>
              <a:t>Changes required to support the move to the new operating model, such as the regionalisation of the Professional Service Centres, will be nearing completion by end of the year.</a:t>
            </a:r>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endParaRPr lang="en-GB" sz="1200" dirty="0"/>
          </a:p>
          <a:p>
            <a:pPr fontAlgn="base">
              <a:spcBef>
                <a:spcPts val="600"/>
              </a:spcBef>
              <a:spcAft>
                <a:spcPts val="600"/>
              </a:spcAft>
            </a:pPr>
            <a:r>
              <a:rPr lang="en-GB" sz="1200" dirty="0"/>
              <a:t>Work has begun to streamline or discontinue case admin tools and amend processes to reflect the new ways of working, which will improve efficiency and quality of delivery by standardising processes, increasing consistency and save time. Staff are attending live events providing support in forming and recording their competence examples for CBF. </a:t>
            </a:r>
          </a:p>
          <a:p>
            <a:pPr fontAlgn="base">
              <a:spcBef>
                <a:spcPts val="600"/>
              </a:spcBef>
              <a:spcAft>
                <a:spcPts val="600"/>
              </a:spcAft>
            </a:pPr>
            <a:endParaRPr lang="en-GB" sz="1200" dirty="0">
              <a:solidFill>
                <a:srgbClr val="FF0000"/>
              </a:solidFill>
            </a:endParaRPr>
          </a:p>
          <a:p>
            <a:pPr fontAlgn="base">
              <a:spcBef>
                <a:spcPts val="600"/>
              </a:spcBef>
              <a:spcAft>
                <a:spcPts val="600"/>
              </a:spcAft>
            </a:pPr>
            <a:r>
              <a:rPr lang="en-GB" sz="1200" b="1" dirty="0">
                <a:solidFill>
                  <a:srgbClr val="0070C0"/>
                </a:solidFill>
              </a:rPr>
              <a:t>Organisational Identity and Culture</a:t>
            </a:r>
            <a:endParaRPr lang="en-GB" sz="1200" dirty="0">
              <a:solidFill>
                <a:srgbClr val="0070C0"/>
              </a:solidFill>
            </a:endParaRPr>
          </a:p>
          <a:p>
            <a:pPr>
              <a:spcAft>
                <a:spcPts val="800"/>
              </a:spcAft>
              <a:tabLst>
                <a:tab pos="457200" algn="l"/>
              </a:tabLst>
            </a:pPr>
            <a:r>
              <a:rPr lang="en-GB" sz="1200" dirty="0">
                <a:solidFill>
                  <a:srgbClr val="000000"/>
                </a:solidFill>
              </a:rPr>
              <a:t>There</a:t>
            </a:r>
            <a:r>
              <a:rPr lang="en-GB" sz="1200" dirty="0"/>
              <a:t> will be ongoing </a:t>
            </a:r>
            <a:r>
              <a:rPr lang="en-GB" sz="1200" b="1" dirty="0"/>
              <a:t>culture work</a:t>
            </a:r>
            <a:r>
              <a:rPr lang="en-GB" sz="1200" dirty="0"/>
              <a:t> with some key applications branded with the new Probation Service branding to ensure staff and People on Probation are starting to feel a cohesive, common brand for the way we work.</a:t>
            </a:r>
          </a:p>
          <a:p>
            <a:pPr>
              <a:spcAft>
                <a:spcPts val="800"/>
              </a:spcAft>
              <a:tabLst>
                <a:tab pos="457200" algn="l"/>
              </a:tabLst>
            </a:pPr>
            <a:endParaRPr lang="en-GB" sz="1200" b="1" dirty="0">
              <a:solidFill>
                <a:srgbClr val="0070C0"/>
              </a:solidFill>
            </a:endParaRPr>
          </a:p>
          <a:p>
            <a:pPr>
              <a:spcAft>
                <a:spcPts val="800"/>
              </a:spcAft>
              <a:tabLst>
                <a:tab pos="457200" algn="l"/>
              </a:tabLst>
            </a:pPr>
            <a:r>
              <a:rPr lang="en-GB" sz="1200" b="1" dirty="0">
                <a:solidFill>
                  <a:srgbClr val="0070C0"/>
                </a:solidFill>
              </a:rPr>
              <a:t>Estates</a:t>
            </a:r>
            <a:endParaRPr lang="en-GB" sz="1200" dirty="0">
              <a:solidFill>
                <a:srgbClr val="0070C0"/>
              </a:solidFill>
            </a:endParaRPr>
          </a:p>
          <a:p>
            <a:pPr>
              <a:spcBef>
                <a:spcPts val="600"/>
              </a:spcBef>
              <a:spcAft>
                <a:spcPts val="600"/>
              </a:spcAft>
            </a:pPr>
            <a:r>
              <a:rPr lang="en-GB" sz="1200" dirty="0"/>
              <a:t>Estates capital projects will continue, which are fundamental to transforming our estate and providing modern, fit for purpose spaces for our staff and people on probation.</a:t>
            </a:r>
          </a:p>
          <a:p>
            <a:pPr>
              <a:spcBef>
                <a:spcPts val="600"/>
              </a:spcBef>
              <a:spcAft>
                <a:spcPts val="600"/>
              </a:spcAft>
            </a:pPr>
            <a:r>
              <a:rPr lang="en-GB" sz="1200" dirty="0"/>
              <a:t>We will have determined the </a:t>
            </a:r>
            <a:r>
              <a:rPr lang="en-GB" sz="1200" b="1" dirty="0"/>
              <a:t>core security standards</a:t>
            </a:r>
            <a:r>
              <a:rPr lang="en-GB" sz="1200" dirty="0"/>
              <a:t> to deliver a mixed caseload. </a:t>
            </a:r>
          </a:p>
          <a:p>
            <a:pPr>
              <a:spcBef>
                <a:spcPts val="600"/>
              </a:spcBef>
              <a:spcAft>
                <a:spcPts val="600"/>
              </a:spcAft>
            </a:pPr>
            <a:r>
              <a:rPr lang="en-US" sz="1200" b="1" dirty="0"/>
              <a:t>Permanent signage </a:t>
            </a:r>
            <a:r>
              <a:rPr lang="en-US" sz="1200" dirty="0"/>
              <a:t>solutions will begin to be rolled out across the estate.</a:t>
            </a:r>
            <a:endParaRPr lang="en-GB" sz="1200" dirty="0">
              <a:highlight>
                <a:srgbClr val="FFFF00"/>
              </a:highlight>
            </a:endParaRPr>
          </a:p>
          <a:p>
            <a:pPr>
              <a:lnSpc>
                <a:spcPct val="107000"/>
              </a:lnSpc>
              <a:spcAft>
                <a:spcPts val="800"/>
              </a:spcAft>
              <a:tabLst>
                <a:tab pos="457200" algn="l"/>
              </a:tabLst>
            </a:pPr>
            <a:endParaRPr lang="en-US" sz="1200" dirty="0"/>
          </a:p>
          <a:p>
            <a:pPr fontAlgn="base">
              <a:spcBef>
                <a:spcPts val="600"/>
              </a:spcBef>
              <a:spcAft>
                <a:spcPts val="600"/>
              </a:spcAft>
            </a:pPr>
            <a:endParaRPr lang="en-GB" sz="1200" dirty="0">
              <a:solidFill>
                <a:srgbClr val="FF0000"/>
              </a:solidFill>
            </a:endParaRPr>
          </a:p>
          <a:p>
            <a:pPr fontAlgn="base">
              <a:spcBef>
                <a:spcPts val="600"/>
              </a:spcBef>
              <a:spcAft>
                <a:spcPts val="600"/>
              </a:spcAft>
            </a:pPr>
            <a:endParaRPr lang="en-GB" sz="1200" dirty="0"/>
          </a:p>
          <a:p>
            <a:pPr fontAlgn="base">
              <a:spcBef>
                <a:spcPts val="600"/>
              </a:spcBef>
              <a:spcAft>
                <a:spcPts val="600"/>
              </a:spcAft>
            </a:pPr>
            <a:endParaRPr lang="en-US" sz="1200" dirty="0"/>
          </a:p>
          <a:p>
            <a:endParaRPr lang="en-GB" sz="1000" b="1" dirty="0">
              <a:solidFill>
                <a:srgbClr val="FF0000"/>
              </a:solidFill>
            </a:endParaRPr>
          </a:p>
          <a:p>
            <a:endParaRPr lang="en-GB" sz="1000" b="1" dirty="0">
              <a:solidFill>
                <a:srgbClr val="FF0000"/>
              </a:solidFill>
            </a:endParaRPr>
          </a:p>
          <a:p>
            <a:endParaRPr lang="en-GB" sz="1000" dirty="0">
              <a:solidFill>
                <a:srgbClr val="FF0000"/>
              </a:solidFill>
              <a:highlight>
                <a:srgbClr val="FFFF00"/>
              </a:highlight>
            </a:endParaRPr>
          </a:p>
        </p:txBody>
      </p:sp>
      <p:sp>
        <p:nvSpPr>
          <p:cNvPr id="2" name="Title 1">
            <a:extLst>
              <a:ext uri="{FF2B5EF4-FFF2-40B4-BE49-F238E27FC236}">
                <a16:creationId xmlns:a16="http://schemas.microsoft.com/office/drawing/2014/main" id="{879A8A56-2009-4C2A-B366-ED9D4178EF9F}"/>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October – December 2021</a:t>
            </a:r>
          </a:p>
        </p:txBody>
      </p:sp>
      <p:sp>
        <p:nvSpPr>
          <p:cNvPr id="14" name="Rectangle 13">
            <a:extLst>
              <a:ext uri="{FF2B5EF4-FFF2-40B4-BE49-F238E27FC236}">
                <a16:creationId xmlns:a16="http://schemas.microsoft.com/office/drawing/2014/main" id="{DE115996-60A1-4A4B-95CE-87FD178503B3}"/>
              </a:ext>
            </a:extLst>
          </p:cNvPr>
          <p:cNvSpPr/>
          <p:nvPr/>
        </p:nvSpPr>
        <p:spPr>
          <a:xfrm>
            <a:off x="9668151" y="95214"/>
            <a:ext cx="2152786" cy="3758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3"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6" name="Rectangle 15">
            <a:extLst>
              <a:ext uri="{FF2B5EF4-FFF2-40B4-BE49-F238E27FC236}">
                <a16:creationId xmlns:a16="http://schemas.microsoft.com/office/drawing/2014/main" id="{B4B6B91D-8610-48B6-9584-0DAECE9F1CD2}"/>
              </a:ext>
            </a:extLst>
          </p:cNvPr>
          <p:cNvSpPr/>
          <p:nvPr/>
        </p:nvSpPr>
        <p:spPr>
          <a:xfrm>
            <a:off x="9668151" y="627108"/>
            <a:ext cx="2152786" cy="3758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4">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2915765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852DB6-343C-4D94-A80D-B33FFB14F7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03381" y="6307530"/>
            <a:ext cx="1049638" cy="434607"/>
          </a:xfrm>
          <a:prstGeom prst="rect">
            <a:avLst/>
          </a:prstGeom>
        </p:spPr>
      </p:pic>
      <p:sp>
        <p:nvSpPr>
          <p:cNvPr id="13" name="Arrow: Chevron 12">
            <a:extLst>
              <a:ext uri="{FF2B5EF4-FFF2-40B4-BE49-F238E27FC236}">
                <a16:creationId xmlns:a16="http://schemas.microsoft.com/office/drawing/2014/main" id="{9AB4B029-2089-480E-820E-0BEBD84E09BA}"/>
              </a:ext>
            </a:extLst>
          </p:cNvPr>
          <p:cNvSpPr/>
          <p:nvPr/>
        </p:nvSpPr>
        <p:spPr>
          <a:xfrm>
            <a:off x="400961" y="117392"/>
            <a:ext cx="4505831" cy="451810"/>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dirty="0">
                <a:solidFill>
                  <a:schemeClr val="bg1"/>
                </a:solidFill>
                <a:sym typeface="Arial"/>
              </a:rPr>
              <a:t>Laying the foundations -</a:t>
            </a:r>
          </a:p>
          <a:p>
            <a:pPr algn="ctr" defTabSz="914400">
              <a:buClr>
                <a:srgbClr val="000000"/>
              </a:buClr>
            </a:pPr>
            <a:r>
              <a:rPr lang="en-GB" sz="1400" b="1" i="1" kern="0" dirty="0">
                <a:solidFill>
                  <a:schemeClr val="bg1"/>
                </a:solidFill>
                <a:latin typeface="Arial"/>
                <a:sym typeface="Arial"/>
              </a:rPr>
              <a:t>Embed</a:t>
            </a:r>
          </a:p>
        </p:txBody>
      </p:sp>
      <p:sp>
        <p:nvSpPr>
          <p:cNvPr id="14" name="Arrow: Chevron 13">
            <a:extLst>
              <a:ext uri="{FF2B5EF4-FFF2-40B4-BE49-F238E27FC236}">
                <a16:creationId xmlns:a16="http://schemas.microsoft.com/office/drawing/2014/main" id="{05740F56-8404-4592-B04C-F1532A5A65F8}"/>
              </a:ext>
            </a:extLst>
          </p:cNvPr>
          <p:cNvSpPr/>
          <p:nvPr/>
        </p:nvSpPr>
        <p:spPr>
          <a:xfrm>
            <a:off x="4937239" y="118324"/>
            <a:ext cx="4563256" cy="451809"/>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kern="0" dirty="0">
                <a:solidFill>
                  <a:schemeClr val="bg1"/>
                </a:solidFill>
                <a:latin typeface="Arial"/>
                <a:sym typeface="Arial"/>
              </a:rPr>
              <a:t>October – December 2021</a:t>
            </a:r>
          </a:p>
        </p:txBody>
      </p:sp>
      <p:sp>
        <p:nvSpPr>
          <p:cNvPr id="12" name="Rectangle 11">
            <a:extLst>
              <a:ext uri="{FF2B5EF4-FFF2-40B4-BE49-F238E27FC236}">
                <a16:creationId xmlns:a16="http://schemas.microsoft.com/office/drawing/2014/main" id="{9476D226-6EA8-4656-A72D-B31C92D66BC4}"/>
              </a:ext>
            </a:extLst>
          </p:cNvPr>
          <p:cNvSpPr/>
          <p:nvPr/>
        </p:nvSpPr>
        <p:spPr>
          <a:xfrm>
            <a:off x="173517" y="868663"/>
            <a:ext cx="11438410" cy="19866977"/>
          </a:xfrm>
          <a:prstGeom prst="rect">
            <a:avLst/>
          </a:prstGeom>
        </p:spPr>
        <p:txBody>
          <a:bodyPr wrap="square" lIns="91440" tIns="45720" rIns="91440" bIns="45720" numCol="2" spcCol="180000" anchor="t">
            <a:spAutoFit/>
          </a:bodyPr>
          <a:lstStyle/>
          <a:p>
            <a:pPr lvl="0">
              <a:spcBef>
                <a:spcPts val="1200"/>
              </a:spcBef>
            </a:pPr>
            <a:r>
              <a:rPr lang="en-GB" sz="1200" b="1" dirty="0">
                <a:solidFill>
                  <a:srgbClr val="0070C0"/>
                </a:solidFill>
              </a:rPr>
              <a:t>Service Delivery</a:t>
            </a:r>
            <a:endParaRPr lang="en-GB" sz="1200" b="1" u="sng" dirty="0">
              <a:solidFill>
                <a:srgbClr val="0070C0"/>
              </a:solidFill>
            </a:endParaRPr>
          </a:p>
          <a:p>
            <a:pPr lvl="0">
              <a:spcBef>
                <a:spcPts val="1200"/>
              </a:spcBef>
            </a:pPr>
            <a:r>
              <a:rPr lang="en-US" sz="1200" b="1" u="sng" dirty="0"/>
              <a:t>Services to Courts</a:t>
            </a:r>
          </a:p>
          <a:p>
            <a:pPr>
              <a:spcBef>
                <a:spcPts val="600"/>
              </a:spcBef>
              <a:spcAft>
                <a:spcPts val="600"/>
              </a:spcAft>
              <a:tabLst>
                <a:tab pos="457200" algn="l"/>
              </a:tabLst>
            </a:pPr>
            <a:r>
              <a:rPr lang="en-GB" sz="1200" dirty="0"/>
              <a:t>A </a:t>
            </a:r>
            <a:r>
              <a:rPr lang="en-GB" sz="1200" b="1" dirty="0"/>
              <a:t>Continuous Professional Development </a:t>
            </a:r>
            <a:r>
              <a:rPr lang="en-GB" sz="1200" dirty="0"/>
              <a:t>offer for court staff will have been developed for the improvement of Pre-Sentence Report quality and ‘professional presence’ – this will recognise the visibility and critical nature of the work of court staff in influencing sentencing outcomes. The offer will support our staff to provide confident, evidence based and persuasive proposals to the court. </a:t>
            </a:r>
          </a:p>
          <a:p>
            <a:pPr>
              <a:spcBef>
                <a:spcPts val="600"/>
              </a:spcBef>
              <a:spcAft>
                <a:spcPts val="600"/>
              </a:spcAft>
              <a:tabLst>
                <a:tab pos="457200" algn="l"/>
              </a:tabLst>
            </a:pPr>
            <a:r>
              <a:rPr lang="en-GB" sz="1200" dirty="0"/>
              <a:t>National Effective Interventions Panels will be held to review </a:t>
            </a:r>
            <a:r>
              <a:rPr lang="en-GB" sz="1200" b="1" dirty="0"/>
              <a:t>Probation Practitioner Toolkits </a:t>
            </a:r>
            <a:r>
              <a:rPr lang="en-GB" sz="1200" dirty="0"/>
              <a:t>that were only partially approved pre-Day 1. Inflight cases for which non-approved Probation Practitioner Toolkits materials were being used will be closed and the regional roll down of non-approved toolkits will complete in this phase. </a:t>
            </a:r>
          </a:p>
          <a:p>
            <a:pPr>
              <a:spcBef>
                <a:spcPts val="600"/>
              </a:spcBef>
              <a:spcAft>
                <a:spcPts val="600"/>
              </a:spcAft>
            </a:pPr>
            <a:r>
              <a:rPr lang="en-US" sz="1200" b="1" u="sng" dirty="0"/>
              <a:t>Resettlement</a:t>
            </a:r>
            <a:endParaRPr lang="en-GB" sz="1200" b="1" u="sng" dirty="0"/>
          </a:p>
          <a:p>
            <a:pPr>
              <a:spcBef>
                <a:spcPts val="600"/>
              </a:spcBef>
              <a:spcAft>
                <a:spcPts val="600"/>
              </a:spcAft>
              <a:tabLst>
                <a:tab pos="457200" algn="l"/>
              </a:tabLst>
            </a:pPr>
            <a:r>
              <a:rPr lang="en-GB" sz="1200" dirty="0"/>
              <a:t>-  The Fixed, Flex and Free principles for pre-release and short sentence function (including the women’s estate) have been agreed and published and are informing design at regional level. Pre Release staff (Enhanced Through the Gate (</a:t>
            </a:r>
            <a:r>
              <a:rPr lang="en-GB" sz="1200" dirty="0" err="1"/>
              <a:t>ETtG</a:t>
            </a:r>
            <a:r>
              <a:rPr lang="en-GB" sz="1200" dirty="0"/>
              <a:t>) will have also completed their training on risk management. </a:t>
            </a:r>
          </a:p>
          <a:p>
            <a:pPr>
              <a:spcBef>
                <a:spcPts val="600"/>
              </a:spcBef>
              <a:spcAft>
                <a:spcPts val="600"/>
              </a:spcAft>
              <a:tabLst>
                <a:tab pos="457200" algn="l"/>
              </a:tabLst>
            </a:pPr>
            <a:r>
              <a:rPr lang="en-GB" sz="1200" dirty="0"/>
              <a:t>The final format and design of the resettlement packs is being agreed. </a:t>
            </a:r>
          </a:p>
          <a:p>
            <a:pPr>
              <a:spcBef>
                <a:spcPts val="600"/>
              </a:spcBef>
              <a:spcAft>
                <a:spcPts val="600"/>
              </a:spcAft>
              <a:tabLst>
                <a:tab pos="457200" algn="l"/>
              </a:tabLst>
            </a:pPr>
            <a:r>
              <a:rPr lang="en-GB" sz="1200" dirty="0"/>
              <a:t>Work will be underway to develop up to four more toolkits to be added to the </a:t>
            </a:r>
            <a:r>
              <a:rPr lang="en-GB" sz="1200" b="1" dirty="0"/>
              <a:t>Approved Suite of Probation Practitioner Toolkits</a:t>
            </a:r>
            <a:r>
              <a:rPr lang="en-GB" sz="1200" dirty="0"/>
              <a:t> suite and the use of non-approved materials will gradually stop.</a:t>
            </a:r>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endParaRPr lang="en-US" sz="1200" b="1" u="sng" dirty="0"/>
          </a:p>
          <a:p>
            <a:pPr>
              <a:spcBef>
                <a:spcPts val="600"/>
              </a:spcBef>
              <a:spcAft>
                <a:spcPts val="600"/>
              </a:spcAft>
            </a:pPr>
            <a:r>
              <a:rPr lang="en-US" sz="1200" b="1" u="sng" dirty="0"/>
              <a:t>UPW</a:t>
            </a:r>
          </a:p>
          <a:p>
            <a:pPr fontAlgn="base"/>
            <a:r>
              <a:rPr lang="en-GB" sz="1200" dirty="0"/>
              <a:t>Implementation of a plan to increase delivery to 105%. Performance management information will be readily available and used by managers to ensure, for example, that 6 and 9 month case reviews are undertaken. ​</a:t>
            </a:r>
          </a:p>
          <a:p>
            <a:pPr fontAlgn="base"/>
            <a:endParaRPr lang="en-GB" sz="1200" dirty="0"/>
          </a:p>
          <a:p>
            <a:pPr fontAlgn="base"/>
            <a:r>
              <a:rPr lang="en-GB" sz="1200" dirty="0"/>
              <a:t>There will be a continuing central focus on UPW so that Regions can undertake pilots to secure future national agreements. Placement coordinators will be focusing on increasing local placements. This should support work locally to reduce Unpaid Work backlogs. To support the reduction of the backlog, delivery of the allowed percentage of ETE hours will be a focus during this period, increasing nationally the average numbers of hours worked through ETE and an increase home working projects. </a:t>
            </a:r>
          </a:p>
          <a:p>
            <a:pPr fontAlgn="base"/>
            <a:r>
              <a:rPr lang="en-GB" sz="1200" dirty="0"/>
              <a:t>​</a:t>
            </a:r>
          </a:p>
          <a:p>
            <a:pPr fontAlgn="base"/>
            <a:r>
              <a:rPr lang="en-GB" sz="1200" dirty="0"/>
              <a:t>The gov.uk </a:t>
            </a:r>
            <a:r>
              <a:rPr lang="en-GB" sz="1200" b="1" dirty="0"/>
              <a:t>public nomination page for Unpaid Work projects </a:t>
            </a:r>
            <a:r>
              <a:rPr lang="en-GB" sz="1200" dirty="0"/>
              <a:t>will be monitored to understand volumes and the need/opportunities to improve the nomination process will be explored in the hope of driving up nominations. We will be refining ways to procure and pay for goods and services that support UPW.</a:t>
            </a:r>
          </a:p>
          <a:p>
            <a:pPr fontAlgn="base"/>
            <a:endParaRPr lang="en-GB" sz="1200" dirty="0"/>
          </a:p>
          <a:p>
            <a:pPr fontAlgn="base"/>
            <a:r>
              <a:rPr lang="en-GB" sz="1200" dirty="0"/>
              <a:t>A new digital Unpaid Work Assessment form is being tested in Nov/Dec 2021 and will be launched early 2022.</a:t>
            </a:r>
          </a:p>
          <a:p>
            <a:pPr>
              <a:spcBef>
                <a:spcPts val="600"/>
              </a:spcBef>
              <a:spcAft>
                <a:spcPts val="600"/>
              </a:spcAft>
            </a:pPr>
            <a:endParaRPr lang="en-GB" sz="1200" b="1" u="sng" dirty="0"/>
          </a:p>
          <a:p>
            <a:pPr>
              <a:spcBef>
                <a:spcPts val="600"/>
              </a:spcBef>
              <a:spcAft>
                <a:spcPts val="600"/>
              </a:spcAft>
            </a:pPr>
            <a:r>
              <a:rPr lang="en-GB" sz="1200" b="1" u="sng" dirty="0"/>
              <a:t>WMT &amp; Tiering</a:t>
            </a:r>
          </a:p>
          <a:p>
            <a:pPr>
              <a:spcBef>
                <a:spcPts val="600"/>
              </a:spcBef>
              <a:spcAft>
                <a:spcPts val="600"/>
              </a:spcAft>
            </a:pPr>
            <a:r>
              <a:rPr lang="en-US" sz="1200" dirty="0"/>
              <a:t>Training on how to allocate cases using the existing </a:t>
            </a:r>
            <a:r>
              <a:rPr lang="en-US" sz="1200" b="1" dirty="0"/>
              <a:t>Workload Measurement Tool</a:t>
            </a:r>
            <a:r>
              <a:rPr lang="en-US" sz="1200" dirty="0"/>
              <a:t> will continue to be available for transferred staff, and work will continue on the development of the new digital Workload Measurement Tool minimum viable product. </a:t>
            </a:r>
            <a:r>
              <a:rPr lang="en-GB" sz="1200" dirty="0"/>
              <a:t>To support this work, tiering weightings will be also be agreed.</a:t>
            </a:r>
          </a:p>
          <a:p>
            <a:pPr fontAlgn="base"/>
            <a:endParaRPr lang="en-GB" sz="1000" dirty="0">
              <a:solidFill>
                <a:srgbClr val="FF0000"/>
              </a:solidFill>
            </a:endParaRPr>
          </a:p>
          <a:p>
            <a:pPr>
              <a:lnSpc>
                <a:spcPct val="200000"/>
              </a:lnSpc>
              <a:spcBef>
                <a:spcPts val="600"/>
              </a:spcBef>
              <a:spcAft>
                <a:spcPts val="600"/>
              </a:spcAft>
            </a:pPr>
            <a:endParaRPr lang="en-GB" sz="1000" b="1" u="sng" dirty="0"/>
          </a:p>
          <a:p>
            <a:pPr>
              <a:lnSpc>
                <a:spcPct val="200000"/>
              </a:lnSpc>
              <a:spcBef>
                <a:spcPts val="600"/>
              </a:spcBef>
              <a:spcAft>
                <a:spcPts val="600"/>
              </a:spcAft>
            </a:pPr>
            <a:endParaRPr lang="en-GB" sz="1000" b="1" u="sng" dirty="0"/>
          </a:p>
          <a:p>
            <a:pPr fontAlgn="base"/>
            <a:endParaRPr lang="en-GB" sz="1000" dirty="0"/>
          </a:p>
          <a:p>
            <a:pPr fontAlgn="base"/>
            <a:endParaRPr lang="en-GB" sz="1000" dirty="0"/>
          </a:p>
          <a:p>
            <a:pPr>
              <a:spcBef>
                <a:spcPts val="600"/>
              </a:spcBef>
              <a:spcAft>
                <a:spcPts val="600"/>
              </a:spcAft>
            </a:pPr>
            <a:endParaRPr lang="en-GB" sz="1000" b="1" dirty="0"/>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endParaRPr lang="en-GB" sz="1000" dirty="0"/>
          </a:p>
          <a:p>
            <a:pPr lvl="0">
              <a:spcBef>
                <a:spcPts val="600"/>
              </a:spcBef>
            </a:pPr>
            <a:endParaRPr lang="en-GB" sz="1000" dirty="0">
              <a:solidFill>
                <a:prstClr val="black"/>
              </a:solidFill>
            </a:endParaRPr>
          </a:p>
        </p:txBody>
      </p:sp>
      <p:sp>
        <p:nvSpPr>
          <p:cNvPr id="2" name="Title 1">
            <a:extLst>
              <a:ext uri="{FF2B5EF4-FFF2-40B4-BE49-F238E27FC236}">
                <a16:creationId xmlns:a16="http://schemas.microsoft.com/office/drawing/2014/main" id="{F13953D3-5ABC-4F8D-80ED-17494B4B089B}"/>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October – December 2021</a:t>
            </a:r>
          </a:p>
        </p:txBody>
      </p:sp>
      <p:sp>
        <p:nvSpPr>
          <p:cNvPr id="15" name="Rectangle 14">
            <a:extLst>
              <a:ext uri="{FF2B5EF4-FFF2-40B4-BE49-F238E27FC236}">
                <a16:creationId xmlns:a16="http://schemas.microsoft.com/office/drawing/2014/main" id="{CDB0D86F-2B42-48BE-92D4-0BF1B825CFF2}"/>
              </a:ext>
            </a:extLst>
          </p:cNvPr>
          <p:cNvSpPr/>
          <p:nvPr/>
        </p:nvSpPr>
        <p:spPr>
          <a:xfrm>
            <a:off x="9668151" y="95214"/>
            <a:ext cx="2152786" cy="3758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4"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6" name="Rectangle 15">
            <a:extLst>
              <a:ext uri="{FF2B5EF4-FFF2-40B4-BE49-F238E27FC236}">
                <a16:creationId xmlns:a16="http://schemas.microsoft.com/office/drawing/2014/main" id="{FF355A3A-2D6C-4FA8-A76A-93E77D9F1635}"/>
              </a:ext>
            </a:extLst>
          </p:cNvPr>
          <p:cNvSpPr/>
          <p:nvPr/>
        </p:nvSpPr>
        <p:spPr>
          <a:xfrm>
            <a:off x="9668151" y="627108"/>
            <a:ext cx="2152786" cy="3758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5">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300738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6C933-AFA3-40D7-97FA-78AD1FBF0BD7}"/>
              </a:ext>
            </a:extLst>
          </p:cNvPr>
          <p:cNvSpPr>
            <a:spLocks noGrp="1"/>
          </p:cNvSpPr>
          <p:nvPr>
            <p:ph type="title"/>
          </p:nvPr>
        </p:nvSpPr>
        <p:spPr>
          <a:xfrm>
            <a:off x="267809" y="196618"/>
            <a:ext cx="11656381" cy="461137"/>
          </a:xfrm>
        </p:spPr>
        <p:txBody>
          <a:bodyPr/>
          <a:lstStyle/>
          <a:p>
            <a:pPr algn="ctr"/>
            <a:r>
              <a:rPr lang="en-GB" dirty="0"/>
              <a:t>Using the Change Map</a:t>
            </a:r>
          </a:p>
        </p:txBody>
      </p:sp>
      <p:pic>
        <p:nvPicPr>
          <p:cNvPr id="21" name="Picture 20">
            <a:extLst>
              <a:ext uri="{FF2B5EF4-FFF2-40B4-BE49-F238E27FC236}">
                <a16:creationId xmlns:a16="http://schemas.microsoft.com/office/drawing/2014/main" id="{7AFF3FF1-F3F4-4550-9E5B-1A892875F3D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sp>
        <p:nvSpPr>
          <p:cNvPr id="14" name="TextBox 13">
            <a:extLst>
              <a:ext uri="{FF2B5EF4-FFF2-40B4-BE49-F238E27FC236}">
                <a16:creationId xmlns:a16="http://schemas.microsoft.com/office/drawing/2014/main" id="{08D2CD92-57D3-486F-9E89-800FF5720BA3}"/>
              </a:ext>
            </a:extLst>
          </p:cNvPr>
          <p:cNvSpPr txBox="1"/>
          <p:nvPr/>
        </p:nvSpPr>
        <p:spPr>
          <a:xfrm>
            <a:off x="482854" y="1041191"/>
            <a:ext cx="11090566" cy="3785652"/>
          </a:xfrm>
          <a:prstGeom prst="rect">
            <a:avLst/>
          </a:prstGeom>
          <a:noFill/>
          <a:ln w="12700">
            <a:noFill/>
          </a:ln>
        </p:spPr>
        <p:txBody>
          <a:bodyPr wrap="square" lIns="91440" tIns="45720" rIns="91440" bIns="45720" rtlCol="0" anchor="t">
            <a:spAutoFit/>
          </a:bodyPr>
          <a:lstStyle/>
          <a:p>
            <a:pPr marL="625475" lvl="2"/>
            <a:r>
              <a:rPr lang="en-GB" sz="1500" dirty="0"/>
              <a:t>The Probation Change Map is one of the tools that seeks to help all staff understand the changes that will affect their roles, what the changes mean and when they can expect them to land. It provides a forward look into the coming months, as well as a section that shows changes that have already taken place.</a:t>
            </a:r>
            <a:endParaRPr lang="en-GB" sz="1500" dirty="0">
              <a:cs typeface="Arial"/>
            </a:endParaRPr>
          </a:p>
          <a:p>
            <a:pPr marL="625475" lvl="2"/>
            <a:endParaRPr lang="en-GB" sz="1500" dirty="0">
              <a:cs typeface="Arial"/>
            </a:endParaRPr>
          </a:p>
          <a:p>
            <a:pPr marL="625475" lvl="2"/>
            <a:r>
              <a:rPr lang="en-GB" sz="1500" dirty="0">
                <a:ea typeface="+mn-lt"/>
                <a:cs typeface="+mn-lt"/>
              </a:rPr>
              <a:t>The map provides the national perspective- it gives a high-level overview; there will be regional differences that will be communicated by the regions, and it is updated </a:t>
            </a:r>
            <a:r>
              <a:rPr lang="en-GB" sz="1500" dirty="0">
                <a:cs typeface="Arial"/>
              </a:rPr>
              <a:t>on a quarterly basis. The Role Maps give a more detailed look at how these changes effect your role, including links to further information on each change. The Role Maps can be accessed using the following link: </a:t>
            </a:r>
            <a:r>
              <a:rPr lang="en-GB" sz="1500" dirty="0">
                <a:ea typeface="+mn-lt"/>
                <a:cs typeface="+mn-lt"/>
                <a:hlinkClick r:id="rId3"/>
              </a:rPr>
              <a:t>My Role Map – Welcome Hub (hmppsintranet.org.uk)</a:t>
            </a:r>
          </a:p>
          <a:p>
            <a:pPr marL="625475" lvl="2"/>
            <a:endParaRPr lang="en-GB" sz="1500" dirty="0">
              <a:cs typeface="Arial"/>
            </a:endParaRPr>
          </a:p>
          <a:p>
            <a:pPr marL="625475" lvl="2"/>
            <a:r>
              <a:rPr lang="en-GB" sz="1500" dirty="0">
                <a:cs typeface="Arial"/>
              </a:rPr>
              <a:t>For the Change Map, there is an overview slide (slides 4 and 5) that cover the whole journey and if you click on each work area you'll be taken directly to the update.</a:t>
            </a:r>
          </a:p>
          <a:p>
            <a:pPr marL="625475" lvl="2"/>
            <a:endParaRPr lang="en-GB" sz="1500" dirty="0">
              <a:cs typeface="Arial"/>
            </a:endParaRPr>
          </a:p>
          <a:p>
            <a:pPr marL="625475" lvl="2"/>
            <a:r>
              <a:rPr lang="en-GB" sz="1500" dirty="0">
                <a:cs typeface="Arial"/>
              </a:rPr>
              <a:t>Don’t be put off by the size of the map, it's meant to be something you can dip in and out of. </a:t>
            </a:r>
            <a:endParaRPr lang="en-GB" sz="1500" dirty="0"/>
          </a:p>
          <a:p>
            <a:pPr marL="625475" lvl="2"/>
            <a:endParaRPr lang="en-GB" sz="1500" dirty="0">
              <a:cs typeface="Arial"/>
            </a:endParaRPr>
          </a:p>
          <a:p>
            <a:pPr marL="625475" lvl="2"/>
            <a:r>
              <a:rPr lang="en-GB" sz="1500" dirty="0">
                <a:cs typeface="Arial"/>
              </a:rPr>
              <a:t>To navigate the Change Map click on each work area to find out more (</a:t>
            </a:r>
            <a:r>
              <a:rPr lang="en-GB" sz="1500" i="1" dirty="0">
                <a:cs typeface="Arial"/>
              </a:rPr>
              <a:t>hold Ctrl to select</a:t>
            </a:r>
            <a:r>
              <a:rPr lang="en-GB" sz="1500" dirty="0">
                <a:cs typeface="Arial"/>
              </a:rPr>
              <a:t>). Click </a:t>
            </a:r>
            <a:r>
              <a:rPr lang="en-GB" sz="1500" i="1" dirty="0">
                <a:cs typeface="Arial"/>
              </a:rPr>
              <a:t>‘change map overview’ </a:t>
            </a:r>
            <a:r>
              <a:rPr lang="en-GB" sz="1500" dirty="0">
                <a:cs typeface="Arial"/>
              </a:rPr>
              <a:t>to return to the overview slide.</a:t>
            </a:r>
          </a:p>
        </p:txBody>
      </p:sp>
      <p:sp>
        <p:nvSpPr>
          <p:cNvPr id="2" name="Rectangle 1">
            <a:extLst>
              <a:ext uri="{FF2B5EF4-FFF2-40B4-BE49-F238E27FC236}">
                <a16:creationId xmlns:a16="http://schemas.microsoft.com/office/drawing/2014/main" id="{BB7D2170-2E06-473C-AEDD-312C44848037}"/>
              </a:ext>
              <a:ext uri="{C183D7F6-B498-43B3-948B-1728B52AA6E4}">
                <adec:decorative xmlns:adec="http://schemas.microsoft.com/office/drawing/2017/decorative" val="1"/>
              </a:ext>
            </a:extLst>
          </p:cNvPr>
          <p:cNvSpPr/>
          <p:nvPr/>
        </p:nvSpPr>
        <p:spPr>
          <a:xfrm>
            <a:off x="618580" y="769411"/>
            <a:ext cx="11441339" cy="48185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3630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852DB6-343C-4D94-A80D-B33FFB14F7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03381" y="6307530"/>
            <a:ext cx="1049638" cy="434607"/>
          </a:xfrm>
          <a:prstGeom prst="rect">
            <a:avLst/>
          </a:prstGeom>
        </p:spPr>
      </p:pic>
      <p:sp>
        <p:nvSpPr>
          <p:cNvPr id="9" name="Arrow: Chevron 8">
            <a:extLst>
              <a:ext uri="{FF2B5EF4-FFF2-40B4-BE49-F238E27FC236}">
                <a16:creationId xmlns:a16="http://schemas.microsoft.com/office/drawing/2014/main" id="{39415688-6ECA-4FA9-B5BA-4A2CE9DA3CDD}"/>
              </a:ext>
              <a:ext uri="{C183D7F6-B498-43B3-948B-1728B52AA6E4}">
                <adec:decorative xmlns:adec="http://schemas.microsoft.com/office/drawing/2017/decorative" val="0"/>
              </a:ext>
            </a:extLst>
          </p:cNvPr>
          <p:cNvSpPr/>
          <p:nvPr/>
        </p:nvSpPr>
        <p:spPr>
          <a:xfrm>
            <a:off x="400961" y="117392"/>
            <a:ext cx="4505831" cy="451810"/>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dirty="0">
                <a:solidFill>
                  <a:schemeClr val="bg1"/>
                </a:solidFill>
                <a:sym typeface="Arial"/>
              </a:rPr>
              <a:t>Laying the foundations -</a:t>
            </a:r>
          </a:p>
          <a:p>
            <a:pPr algn="ctr" defTabSz="914400">
              <a:buClr>
                <a:srgbClr val="000000"/>
              </a:buClr>
            </a:pPr>
            <a:r>
              <a:rPr lang="en-GB" sz="1400" b="1" i="1" kern="0" dirty="0">
                <a:solidFill>
                  <a:schemeClr val="bg1"/>
                </a:solidFill>
                <a:latin typeface="Arial"/>
                <a:sym typeface="Arial"/>
              </a:rPr>
              <a:t>Embed</a:t>
            </a:r>
          </a:p>
        </p:txBody>
      </p:sp>
      <p:sp>
        <p:nvSpPr>
          <p:cNvPr id="13" name="Arrow: Chevron 12">
            <a:extLst>
              <a:ext uri="{FF2B5EF4-FFF2-40B4-BE49-F238E27FC236}">
                <a16:creationId xmlns:a16="http://schemas.microsoft.com/office/drawing/2014/main" id="{3F59F8EB-18F0-408B-8B36-F95EEA60C9AC}"/>
              </a:ext>
            </a:extLst>
          </p:cNvPr>
          <p:cNvSpPr/>
          <p:nvPr/>
        </p:nvSpPr>
        <p:spPr>
          <a:xfrm>
            <a:off x="4937239" y="118324"/>
            <a:ext cx="4563256" cy="451809"/>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kern="0" dirty="0">
                <a:solidFill>
                  <a:schemeClr val="bg1"/>
                </a:solidFill>
                <a:latin typeface="Arial"/>
                <a:sym typeface="Arial"/>
              </a:rPr>
              <a:t>October – December 2021</a:t>
            </a:r>
          </a:p>
        </p:txBody>
      </p:sp>
      <p:sp>
        <p:nvSpPr>
          <p:cNvPr id="12" name="Rectangle 11">
            <a:extLst>
              <a:ext uri="{FF2B5EF4-FFF2-40B4-BE49-F238E27FC236}">
                <a16:creationId xmlns:a16="http://schemas.microsoft.com/office/drawing/2014/main" id="{9476D226-6EA8-4656-A72D-B31C92D66BC4}"/>
              </a:ext>
            </a:extLst>
          </p:cNvPr>
          <p:cNvSpPr/>
          <p:nvPr/>
        </p:nvSpPr>
        <p:spPr>
          <a:xfrm>
            <a:off x="243193" y="1101976"/>
            <a:ext cx="11438410" cy="20682585"/>
          </a:xfrm>
          <a:prstGeom prst="rect">
            <a:avLst/>
          </a:prstGeom>
        </p:spPr>
        <p:txBody>
          <a:bodyPr wrap="square" lIns="91440" tIns="45720" rIns="91440" bIns="45720" numCol="2" spcCol="180000" anchor="t">
            <a:spAutoFit/>
          </a:bodyPr>
          <a:lstStyle/>
          <a:p>
            <a:pPr lvl="0">
              <a:spcBef>
                <a:spcPts val="1200"/>
              </a:spcBef>
            </a:pPr>
            <a:r>
              <a:rPr lang="en-GB" sz="1200" b="1" dirty="0">
                <a:solidFill>
                  <a:srgbClr val="0070C0"/>
                </a:solidFill>
              </a:rPr>
              <a:t>Service Delivery continued</a:t>
            </a:r>
            <a:endParaRPr lang="en-GB" sz="1200" b="1" u="sng" dirty="0">
              <a:solidFill>
                <a:srgbClr val="0070C0"/>
              </a:solidFill>
            </a:endParaRPr>
          </a:p>
          <a:p>
            <a:pPr>
              <a:spcBef>
                <a:spcPts val="600"/>
              </a:spcBef>
              <a:spcAft>
                <a:spcPts val="600"/>
              </a:spcAft>
            </a:pPr>
            <a:r>
              <a:rPr lang="en-GB" sz="1200" b="1" u="sng" dirty="0"/>
              <a:t>Sentence Management</a:t>
            </a:r>
          </a:p>
          <a:p>
            <a:pPr>
              <a:spcBef>
                <a:spcPts val="600"/>
              </a:spcBef>
              <a:spcAft>
                <a:spcPts val="600"/>
              </a:spcAft>
              <a:tabLst>
                <a:tab pos="457200" algn="l"/>
              </a:tabLst>
            </a:pPr>
            <a:r>
              <a:rPr lang="en-GB" sz="1200" dirty="0"/>
              <a:t>Work will continue to support the move to </a:t>
            </a:r>
            <a:r>
              <a:rPr lang="en-US" sz="1200" b="1" dirty="0"/>
              <a:t>mixed caseloads</a:t>
            </a:r>
            <a:r>
              <a:rPr lang="en-GB" sz="1200" dirty="0"/>
              <a:t>, relevant </a:t>
            </a:r>
            <a:r>
              <a:rPr lang="en-US" sz="1200" dirty="0"/>
              <a:t>learning and development material</a:t>
            </a:r>
            <a:r>
              <a:rPr lang="en-GB" sz="1200" dirty="0"/>
              <a:t> will be delivered across regions, and the existing </a:t>
            </a:r>
            <a:r>
              <a:rPr lang="en-US" sz="1200" dirty="0"/>
              <a:t>process for case allocation</a:t>
            </a:r>
            <a:r>
              <a:rPr lang="en-GB" sz="1200" dirty="0"/>
              <a:t> between former CRCs and former NPS teams will have been replaced. </a:t>
            </a:r>
            <a:r>
              <a:rPr lang="en-US" sz="1200" dirty="0"/>
              <a:t>Induction paperwork will have been further streamlined and updated to reinforce enforcement requirements for various modes of contact. </a:t>
            </a:r>
          </a:p>
          <a:p>
            <a:pPr fontAlgn="base"/>
            <a:endParaRPr lang="en-GB" sz="1200" b="1" u="sng" dirty="0"/>
          </a:p>
          <a:p>
            <a:pPr fontAlgn="base"/>
            <a:r>
              <a:rPr lang="en-GB" sz="1200" b="1" u="sng" dirty="0" err="1"/>
              <a:t>Structrured</a:t>
            </a:r>
            <a:r>
              <a:rPr lang="en-GB" sz="1200" b="1" u="sng" dirty="0"/>
              <a:t> Interventions</a:t>
            </a:r>
          </a:p>
          <a:p>
            <a:pPr fontAlgn="base"/>
            <a:endParaRPr lang="en-GB" sz="1200" b="1" u="sng" dirty="0"/>
          </a:p>
          <a:p>
            <a:pPr fontAlgn="base"/>
            <a:r>
              <a:rPr lang="en-GB" sz="1200" dirty="0"/>
              <a:t>A clear strategy for recording performance data for interventions will have been developed, which will inform digital and data infrastructure development. The </a:t>
            </a:r>
            <a:r>
              <a:rPr lang="en-GB" sz="1200" b="1" dirty="0"/>
              <a:t>Structured Interventions Quality Assurance process</a:t>
            </a:r>
            <a:r>
              <a:rPr lang="en-GB" sz="1200" dirty="0"/>
              <a:t>, and the </a:t>
            </a:r>
            <a:r>
              <a:rPr lang="en-GB" sz="1200" b="1" dirty="0"/>
              <a:t>Structured Interventions Practice Manual </a:t>
            </a:r>
            <a:r>
              <a:rPr lang="en-GB" sz="1200" dirty="0"/>
              <a:t>and </a:t>
            </a:r>
            <a:r>
              <a:rPr lang="en-GB" sz="1200" b="1" dirty="0"/>
              <a:t>Training manuals </a:t>
            </a:r>
            <a:r>
              <a:rPr lang="en-GB" sz="1200" dirty="0"/>
              <a:t>will be in development. Digital colleagues will commence but not complete the development of a digital service to support Accredited Programmes by extending the ‘Refer and Monitor an intervention’ service.</a:t>
            </a:r>
          </a:p>
          <a:p>
            <a:pPr>
              <a:spcBef>
                <a:spcPts val="600"/>
              </a:spcBef>
              <a:spcAft>
                <a:spcPts val="600"/>
              </a:spcAft>
            </a:pPr>
            <a:r>
              <a:rPr lang="en-US" sz="1200" b="1" u="sng" dirty="0"/>
              <a:t>Commissioned Rehabilitative Services</a:t>
            </a:r>
          </a:p>
          <a:p>
            <a:pPr>
              <a:spcBef>
                <a:spcPts val="600"/>
              </a:spcBef>
              <a:spcAft>
                <a:spcPts val="600"/>
              </a:spcAft>
            </a:pPr>
            <a:r>
              <a:rPr lang="en-GB" sz="1200" dirty="0"/>
              <a:t>All Greater Manchester co-commissioned rehabilitative services will be in place and Regions will be commissioning services for the remainder of FY21/22 and finalising their commissioning plans for FY22/23. </a:t>
            </a:r>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endParaRPr lang="en-GB" sz="1200" b="1" dirty="0"/>
          </a:p>
          <a:p>
            <a:pPr>
              <a:spcBef>
                <a:spcPts val="600"/>
              </a:spcBef>
              <a:spcAft>
                <a:spcPts val="600"/>
              </a:spcAft>
            </a:pPr>
            <a:r>
              <a:rPr lang="en-GB" sz="1200" dirty="0"/>
              <a:t>We will start to allow other teams in </a:t>
            </a:r>
            <a:r>
              <a:rPr lang="en-GB" sz="1200" dirty="0" err="1"/>
              <a:t>MoJ</a:t>
            </a:r>
            <a:r>
              <a:rPr lang="en-GB" sz="1200" dirty="0"/>
              <a:t> to use the Dynamic Framework for commissioning, as well as opening the Commissioned Rehabilitation Services to other users in wider government, allowing interventions to be delivered to those customers to their specification from our qualified pool of suppliers and to our framework terms.</a:t>
            </a:r>
            <a:endParaRPr lang="en-US" sz="1200" dirty="0"/>
          </a:p>
          <a:p>
            <a:pPr>
              <a:spcBef>
                <a:spcPts val="600"/>
              </a:spcBef>
              <a:spcAft>
                <a:spcPts val="600"/>
              </a:spcAft>
            </a:pPr>
            <a:r>
              <a:rPr lang="en-US" sz="1200" dirty="0"/>
              <a:t>Following introduction of the CRS delivery arrangements for Day 1, the CRS team are involved in various activity to support Courts staff, Probation Practitioners, Prison staff and Suppliers</a:t>
            </a:r>
            <a:r>
              <a:rPr lang="en-GB" sz="1200" dirty="0"/>
              <a:t> in </a:t>
            </a:r>
            <a:r>
              <a:rPr lang="en-US" sz="1200" dirty="0"/>
              <a:t>ensuring that the CRS services are delivered as intended including targeting, information-exchange and the role of CRS alongside other interventions. </a:t>
            </a:r>
          </a:p>
          <a:p>
            <a:pPr>
              <a:spcBef>
                <a:spcPts val="600"/>
              </a:spcBef>
              <a:spcAft>
                <a:spcPts val="600"/>
              </a:spcAft>
            </a:pPr>
            <a:r>
              <a:rPr lang="en-GB" sz="1200" b="1" u="sng" dirty="0"/>
              <a:t>Other</a:t>
            </a:r>
          </a:p>
          <a:p>
            <a:pPr>
              <a:spcBef>
                <a:spcPts val="600"/>
              </a:spcBef>
              <a:spcAft>
                <a:spcPts val="600"/>
              </a:spcAft>
            </a:pPr>
            <a:r>
              <a:rPr lang="en-US" sz="1200" dirty="0"/>
              <a:t>The Probation Service staff will be accessing central MOJ/HMPPS contracts where applicable including:</a:t>
            </a:r>
            <a:endParaRPr lang="en-GB" sz="1200" dirty="0"/>
          </a:p>
          <a:p>
            <a:pPr marL="171450" indent="-171450">
              <a:spcBef>
                <a:spcPts val="600"/>
              </a:spcBef>
              <a:spcAft>
                <a:spcPts val="600"/>
              </a:spcAft>
              <a:buFont typeface="Arial" panose="020B0604020202020204" pitchFamily="34" charset="0"/>
              <a:buChar char="•"/>
            </a:pPr>
            <a:r>
              <a:rPr lang="en-US" sz="1200" dirty="0"/>
              <a:t>Former NPS probation practitioners will have access to lone worker devices.</a:t>
            </a:r>
            <a:endParaRPr lang="en-GB" sz="1200" dirty="0"/>
          </a:p>
          <a:p>
            <a:pPr marL="171450" indent="-171450">
              <a:spcBef>
                <a:spcPts val="600"/>
              </a:spcBef>
              <a:spcAft>
                <a:spcPts val="600"/>
              </a:spcAft>
              <a:buFont typeface="Arial" panose="020B0604020202020204" pitchFamily="34" charset="0"/>
              <a:buChar char="•"/>
            </a:pPr>
            <a:r>
              <a:rPr lang="en-US" sz="1200" dirty="0"/>
              <a:t>Travel for Persons on Probation PI will be adhered to.</a:t>
            </a:r>
          </a:p>
          <a:p>
            <a:pPr>
              <a:spcBef>
                <a:spcPts val="1200"/>
              </a:spcBef>
            </a:pPr>
            <a:r>
              <a:rPr lang="en-GB" sz="1200" b="1" dirty="0">
                <a:solidFill>
                  <a:srgbClr val="0070C0"/>
                </a:solidFill>
              </a:rPr>
              <a:t>Victim Services</a:t>
            </a:r>
          </a:p>
          <a:p>
            <a:pPr>
              <a:spcBef>
                <a:spcPts val="1200"/>
              </a:spcBef>
            </a:pPr>
            <a:r>
              <a:rPr lang="en-US" sz="1200" b="1" dirty="0"/>
              <a:t>Expansion of Victim Contact Schemes </a:t>
            </a:r>
            <a:r>
              <a:rPr lang="en-US" sz="1200" dirty="0"/>
              <a:t>- Work will begin to identify and prepare some regions for t</a:t>
            </a:r>
            <a:r>
              <a:rPr lang="en-GB" sz="1200" dirty="0"/>
              <a:t>he pilot for the expanded Victim Contacts Scheme. This will start in some regions in January 2022 to support victims of offences characterised by stalking and harassment where People on Probation are sentenced to a custodial sentence. This includes those sentenced to under 12 months.</a:t>
            </a:r>
          </a:p>
          <a:p>
            <a:pPr marL="171450" indent="-171450">
              <a:spcBef>
                <a:spcPts val="600"/>
              </a:spcBef>
              <a:spcAft>
                <a:spcPts val="600"/>
              </a:spcAft>
              <a:buFont typeface="Arial" panose="020B0604020202020204" pitchFamily="34" charset="0"/>
              <a:buChar char="•"/>
            </a:pPr>
            <a:endParaRPr lang="en-US" sz="1200" dirty="0"/>
          </a:p>
          <a:p>
            <a:pPr>
              <a:spcBef>
                <a:spcPts val="600"/>
              </a:spcBef>
              <a:spcAft>
                <a:spcPts val="600"/>
              </a:spcAft>
            </a:pPr>
            <a:endParaRPr lang="en-GB" sz="1200" b="1" u="sng" dirty="0"/>
          </a:p>
          <a:p>
            <a:pPr>
              <a:lnSpc>
                <a:spcPct val="200000"/>
              </a:lnSpc>
              <a:spcBef>
                <a:spcPts val="600"/>
              </a:spcBef>
              <a:spcAft>
                <a:spcPts val="600"/>
              </a:spcAft>
            </a:pPr>
            <a:endParaRPr lang="en-GB" sz="1200" b="1" u="sng" dirty="0"/>
          </a:p>
          <a:p>
            <a:pPr>
              <a:lnSpc>
                <a:spcPct val="200000"/>
              </a:lnSpc>
              <a:spcBef>
                <a:spcPts val="600"/>
              </a:spcBef>
              <a:spcAft>
                <a:spcPts val="600"/>
              </a:spcAft>
            </a:pPr>
            <a:endParaRPr lang="en-GB" sz="1000" b="1" u="sng" dirty="0"/>
          </a:p>
          <a:p>
            <a:pPr fontAlgn="base"/>
            <a:endParaRPr lang="en-GB" sz="1000" dirty="0"/>
          </a:p>
          <a:p>
            <a:pPr fontAlgn="base"/>
            <a:endParaRPr lang="en-GB" sz="1000" dirty="0"/>
          </a:p>
          <a:p>
            <a:pPr>
              <a:spcBef>
                <a:spcPts val="600"/>
              </a:spcBef>
              <a:spcAft>
                <a:spcPts val="600"/>
              </a:spcAft>
            </a:pPr>
            <a:endParaRPr lang="en-GB" sz="1000" b="1" dirty="0"/>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endParaRPr lang="en-GB" sz="1000" dirty="0"/>
          </a:p>
          <a:p>
            <a:pPr lvl="0">
              <a:spcBef>
                <a:spcPts val="600"/>
              </a:spcBef>
            </a:pPr>
            <a:endParaRPr lang="en-GB" sz="1000" dirty="0">
              <a:solidFill>
                <a:prstClr val="black"/>
              </a:solidFill>
            </a:endParaRPr>
          </a:p>
        </p:txBody>
      </p:sp>
      <p:sp>
        <p:nvSpPr>
          <p:cNvPr id="2" name="Title 1">
            <a:extLst>
              <a:ext uri="{FF2B5EF4-FFF2-40B4-BE49-F238E27FC236}">
                <a16:creationId xmlns:a16="http://schemas.microsoft.com/office/drawing/2014/main" id="{185B2B56-C3B6-40B1-AE78-501BC5A2BF5A}"/>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October – December 2021</a:t>
            </a:r>
          </a:p>
        </p:txBody>
      </p:sp>
      <p:sp>
        <p:nvSpPr>
          <p:cNvPr id="14" name="Rectangle 13">
            <a:extLst>
              <a:ext uri="{FF2B5EF4-FFF2-40B4-BE49-F238E27FC236}">
                <a16:creationId xmlns:a16="http://schemas.microsoft.com/office/drawing/2014/main" id="{688EC8E3-11C8-440D-9708-272182772409}"/>
              </a:ext>
            </a:extLst>
          </p:cNvPr>
          <p:cNvSpPr/>
          <p:nvPr/>
        </p:nvSpPr>
        <p:spPr>
          <a:xfrm>
            <a:off x="9668151" y="95214"/>
            <a:ext cx="2152786" cy="3758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4"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5" name="Rectangle 14">
            <a:extLst>
              <a:ext uri="{FF2B5EF4-FFF2-40B4-BE49-F238E27FC236}">
                <a16:creationId xmlns:a16="http://schemas.microsoft.com/office/drawing/2014/main" id="{4FE6DDB2-1BB1-43A2-B786-2F4487AC49A6}"/>
              </a:ext>
            </a:extLst>
          </p:cNvPr>
          <p:cNvSpPr/>
          <p:nvPr/>
        </p:nvSpPr>
        <p:spPr>
          <a:xfrm>
            <a:off x="9668151" y="627108"/>
            <a:ext cx="2152786" cy="3758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5">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2011965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78671E-3BD4-4B0F-87E0-2D7366F8E5F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sp>
        <p:nvSpPr>
          <p:cNvPr id="11" name="Arrow: Chevron 10">
            <a:extLst>
              <a:ext uri="{FF2B5EF4-FFF2-40B4-BE49-F238E27FC236}">
                <a16:creationId xmlns:a16="http://schemas.microsoft.com/office/drawing/2014/main" id="{D25DE6E7-03A8-41B7-8B72-29E482449A66}"/>
              </a:ext>
            </a:extLst>
          </p:cNvPr>
          <p:cNvSpPr/>
          <p:nvPr/>
        </p:nvSpPr>
        <p:spPr>
          <a:xfrm>
            <a:off x="400961" y="117392"/>
            <a:ext cx="4505831" cy="451810"/>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dirty="0">
                <a:solidFill>
                  <a:schemeClr val="bg1"/>
                </a:solidFill>
                <a:sym typeface="Arial"/>
              </a:rPr>
              <a:t>Laying the foundations -</a:t>
            </a:r>
          </a:p>
          <a:p>
            <a:pPr algn="ctr" defTabSz="914400">
              <a:buClr>
                <a:srgbClr val="000000"/>
              </a:buClr>
            </a:pPr>
            <a:r>
              <a:rPr lang="en-GB" sz="1400" b="1" i="1" kern="0" dirty="0">
                <a:solidFill>
                  <a:schemeClr val="bg1"/>
                </a:solidFill>
                <a:latin typeface="Arial"/>
                <a:sym typeface="Arial"/>
              </a:rPr>
              <a:t>Embed</a:t>
            </a:r>
          </a:p>
        </p:txBody>
      </p:sp>
      <p:sp>
        <p:nvSpPr>
          <p:cNvPr id="13" name="Arrow: Chevron 12">
            <a:extLst>
              <a:ext uri="{FF2B5EF4-FFF2-40B4-BE49-F238E27FC236}">
                <a16:creationId xmlns:a16="http://schemas.microsoft.com/office/drawing/2014/main" id="{9D534E43-6E52-4AB8-8E3C-757DF2BB088C}"/>
              </a:ext>
            </a:extLst>
          </p:cNvPr>
          <p:cNvSpPr/>
          <p:nvPr/>
        </p:nvSpPr>
        <p:spPr>
          <a:xfrm>
            <a:off x="4937239" y="118324"/>
            <a:ext cx="4563256" cy="451809"/>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kern="0" dirty="0">
                <a:solidFill>
                  <a:schemeClr val="bg1"/>
                </a:solidFill>
                <a:latin typeface="Arial"/>
                <a:sym typeface="Arial"/>
              </a:rPr>
              <a:t>October – December 2021</a:t>
            </a:r>
          </a:p>
        </p:txBody>
      </p:sp>
      <p:sp>
        <p:nvSpPr>
          <p:cNvPr id="14" name="Rectangle 13">
            <a:extLst>
              <a:ext uri="{FF2B5EF4-FFF2-40B4-BE49-F238E27FC236}">
                <a16:creationId xmlns:a16="http://schemas.microsoft.com/office/drawing/2014/main" id="{308D7642-4CC0-4820-BE89-993EDBD16A5A}"/>
              </a:ext>
            </a:extLst>
          </p:cNvPr>
          <p:cNvSpPr/>
          <p:nvPr/>
        </p:nvSpPr>
        <p:spPr>
          <a:xfrm>
            <a:off x="140870" y="1076008"/>
            <a:ext cx="11438410" cy="13018949"/>
          </a:xfrm>
          <a:prstGeom prst="rect">
            <a:avLst/>
          </a:prstGeom>
        </p:spPr>
        <p:txBody>
          <a:bodyPr wrap="square" lIns="91440" tIns="45720" rIns="91440" bIns="45720" numCol="2" spcCol="180000" anchor="t">
            <a:spAutoFit/>
          </a:bodyPr>
          <a:lstStyle/>
          <a:p>
            <a:pPr lvl="0">
              <a:spcBef>
                <a:spcPts val="1200"/>
              </a:spcBef>
            </a:pPr>
            <a:r>
              <a:rPr lang="en-GB" sz="1200" b="1" dirty="0">
                <a:solidFill>
                  <a:srgbClr val="0070C0"/>
                </a:solidFill>
              </a:rPr>
              <a:t>Technical, Equipment and Digital Tools</a:t>
            </a:r>
          </a:p>
          <a:p>
            <a:pPr>
              <a:spcBef>
                <a:spcPts val="600"/>
              </a:spcBef>
              <a:spcAft>
                <a:spcPts val="600"/>
              </a:spcAft>
              <a:tabLst>
                <a:tab pos="457200" algn="l"/>
              </a:tabLst>
            </a:pPr>
            <a:r>
              <a:rPr lang="en-GB" sz="1200" dirty="0"/>
              <a:t>The migration of legacy CRC teams into the </a:t>
            </a:r>
            <a:r>
              <a:rPr lang="en-GB" sz="1200" b="1" dirty="0"/>
              <a:t>Probation Delivery Unit (PDUs) </a:t>
            </a:r>
            <a:r>
              <a:rPr lang="en-GB" sz="1200" dirty="0"/>
              <a:t>structure on authority systems will have fully completed and London/SC/KSS will have stopped using the termination template and instead will have reverted to using OASYS. This will be a big step towards unified technology for all staff. </a:t>
            </a:r>
          </a:p>
          <a:p>
            <a:pPr>
              <a:spcBef>
                <a:spcPts val="600"/>
              </a:spcBef>
              <a:spcAft>
                <a:spcPts val="600"/>
              </a:spcAft>
              <a:tabLst>
                <a:tab pos="457200" algn="l"/>
              </a:tabLst>
            </a:pPr>
            <a:r>
              <a:rPr lang="en-GB" sz="1200" dirty="0"/>
              <a:t>Legacy CRC teams will have been introduced to </a:t>
            </a:r>
            <a:r>
              <a:rPr lang="en-GB" sz="1200" b="1" dirty="0"/>
              <a:t>Effective Proposal Framework 2 </a:t>
            </a:r>
            <a:r>
              <a:rPr lang="en-GB" sz="1200" dirty="0"/>
              <a:t>to support proposals for licence conditions planning.</a:t>
            </a:r>
          </a:p>
          <a:p>
            <a:pPr>
              <a:spcBef>
                <a:spcPts val="600"/>
              </a:spcBef>
              <a:spcAft>
                <a:spcPts val="600"/>
              </a:spcAft>
              <a:tabLst>
                <a:tab pos="457200" algn="l"/>
              </a:tabLst>
            </a:pPr>
            <a:r>
              <a:rPr lang="en-GB" sz="1200" dirty="0"/>
              <a:t>Digital colleagues will continue to deliver work to align with the HMT and Cabinet Office instruction to </a:t>
            </a:r>
            <a:r>
              <a:rPr lang="en-GB" sz="1200" b="1" dirty="0"/>
              <a:t>move away from </a:t>
            </a:r>
            <a:r>
              <a:rPr lang="en-GB" sz="1200" b="1" dirty="0" err="1"/>
              <a:t>nDelius</a:t>
            </a:r>
            <a:r>
              <a:rPr lang="en-GB" sz="1200" b="1" dirty="0"/>
              <a:t> and OASys by 2024/2025 </a:t>
            </a:r>
            <a:r>
              <a:rPr lang="en-GB" sz="1200" dirty="0"/>
              <a:t>and to achieve the goal of joining up the user experience across prison and probation (e.g. joining up case management and risk digital services). This phase will see the completion of work such as appointments integration and the start of integration work to digitally support the delivery of Accredited Programmes. </a:t>
            </a:r>
          </a:p>
          <a:p>
            <a:pPr>
              <a:spcBef>
                <a:spcPts val="600"/>
              </a:spcBef>
              <a:spcAft>
                <a:spcPts val="600"/>
              </a:spcAft>
              <a:tabLst>
                <a:tab pos="457200" algn="l"/>
              </a:tabLst>
            </a:pPr>
            <a:r>
              <a:rPr lang="en-GB" sz="1200" dirty="0"/>
              <a:t>During this phase </a:t>
            </a:r>
            <a:r>
              <a:rPr lang="en-GB" sz="1200" b="1" dirty="0"/>
              <a:t>WAN infrastructure (Replacement of Smart Hubs and secondary circuit installs) </a:t>
            </a:r>
            <a:r>
              <a:rPr lang="en-GB" sz="1200" dirty="0"/>
              <a:t>will be complete.</a:t>
            </a:r>
            <a:r>
              <a:rPr lang="en-GB" sz="1200" b="1" dirty="0"/>
              <a:t> </a:t>
            </a:r>
            <a:r>
              <a:rPr lang="en-GB" sz="1200" dirty="0"/>
              <a:t>We will also complete the replacement of smart hubs with primary Wide Area Networks (WAN) links and aim to complete the secondary WAN link installations.</a:t>
            </a:r>
          </a:p>
          <a:p>
            <a:pPr>
              <a:spcBef>
                <a:spcPts val="1200"/>
              </a:spcBef>
            </a:pPr>
            <a:r>
              <a:rPr lang="en-GB" sz="1200" dirty="0"/>
              <a:t>The </a:t>
            </a:r>
            <a:r>
              <a:rPr lang="en-GB" sz="1200" b="1" dirty="0"/>
              <a:t>deployment of Teams Telephony to CRC’s </a:t>
            </a:r>
            <a:r>
              <a:rPr lang="en-GB" sz="1200" dirty="0"/>
              <a:t>will be complete - the deployment of Teams Telephony handsets to all CRC’s and complete Teams roll out to MTC London and Thames Valley.</a:t>
            </a:r>
            <a:r>
              <a:rPr lang="en-GB" sz="1200" b="1" dirty="0">
                <a:solidFill>
                  <a:srgbClr val="0070C0"/>
                </a:solidFill>
              </a:rPr>
              <a:t> </a:t>
            </a: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endParaRPr lang="en-GB" sz="1200" b="1" dirty="0">
              <a:solidFill>
                <a:srgbClr val="0070C0"/>
              </a:solidFill>
            </a:endParaRPr>
          </a:p>
          <a:p>
            <a:pPr>
              <a:spcBef>
                <a:spcPts val="1200"/>
              </a:spcBef>
            </a:pPr>
            <a:r>
              <a:rPr lang="en-GB" sz="1200" b="1" dirty="0">
                <a:solidFill>
                  <a:srgbClr val="0070C0"/>
                </a:solidFill>
              </a:rPr>
              <a:t>Standards, Practice and Performance</a:t>
            </a:r>
          </a:p>
          <a:p>
            <a:pPr>
              <a:spcBef>
                <a:spcPts val="600"/>
              </a:spcBef>
              <a:spcAft>
                <a:spcPts val="600"/>
              </a:spcAft>
            </a:pPr>
            <a:r>
              <a:rPr lang="en-GB" sz="1200" dirty="0"/>
              <a:t>The </a:t>
            </a:r>
            <a:r>
              <a:rPr lang="en-GB" sz="1200" b="1" dirty="0"/>
              <a:t>Core Quality Management Framework (CQMF)</a:t>
            </a:r>
            <a:r>
              <a:rPr lang="en-GB" sz="1200" dirty="0"/>
              <a:t> and quality audit tools will have been fully rolled out and related training delivered. </a:t>
            </a:r>
          </a:p>
          <a:p>
            <a:pPr>
              <a:spcBef>
                <a:spcPts val="600"/>
              </a:spcBef>
              <a:spcAft>
                <a:spcPts val="600"/>
              </a:spcAft>
            </a:pPr>
            <a:r>
              <a:rPr lang="en-GB" sz="1200" dirty="0"/>
              <a:t>All staff will be working in accordance with the </a:t>
            </a:r>
            <a:r>
              <a:rPr lang="en-GB" sz="1200" b="1" dirty="0"/>
              <a:t>Transitional National Standards </a:t>
            </a:r>
            <a:r>
              <a:rPr lang="en-GB" sz="1200" dirty="0"/>
              <a:t>1 by Dec 2021 and Regional Probation Directors are accountable for performance against National Standards and ramping up to target levels on core ‘Day 1’ delivery metrics in the performance framework. Target levels apply on initial appointments on release from custody and initial sentence plans to support National Standards.</a:t>
            </a:r>
            <a:endParaRPr lang="en-GB" sz="1200" b="1" dirty="0">
              <a:solidFill>
                <a:srgbClr val="0070C0"/>
              </a:solidFill>
            </a:endParaRPr>
          </a:p>
          <a:p>
            <a:pPr>
              <a:spcBef>
                <a:spcPts val="1200"/>
              </a:spcBef>
            </a:pPr>
            <a:r>
              <a:rPr lang="en-GB" sz="1200" b="1" dirty="0">
                <a:solidFill>
                  <a:srgbClr val="0070C0"/>
                </a:solidFill>
              </a:rPr>
              <a:t>Electronic Monitoring</a:t>
            </a:r>
          </a:p>
          <a:p>
            <a:pPr>
              <a:spcBef>
                <a:spcPts val="600"/>
              </a:spcBef>
              <a:spcAft>
                <a:spcPts val="600"/>
              </a:spcAft>
            </a:pPr>
            <a:r>
              <a:rPr lang="en-GB" sz="1200" b="1" dirty="0"/>
              <a:t>Alcohol Monitoring on Licence </a:t>
            </a:r>
            <a:r>
              <a:rPr lang="en-GB" sz="1200" dirty="0"/>
              <a:t>will be rolled out in the Wales pathfinder on 17</a:t>
            </a:r>
            <a:r>
              <a:rPr lang="en-GB" sz="1200" baseline="30000" dirty="0"/>
              <a:t>th</a:t>
            </a:r>
            <a:r>
              <a:rPr lang="en-GB" sz="1200" dirty="0"/>
              <a:t> November 2021. This includes all prisons in Wales releasing to the supervision of Probation in Wales and also includes HMP Drake Hall, HMP Eastwood Park and HMP Styal releasing into Probation in Wales. Awareness sessions for Probation Practitioners in Wales will have taken place. Supporting Information and Guidance will be live on </a:t>
            </a:r>
            <a:r>
              <a:rPr lang="en-GB" sz="1200" dirty="0" err="1"/>
              <a:t>EQuIP</a:t>
            </a:r>
            <a:r>
              <a:rPr lang="en-GB" sz="1200" dirty="0"/>
              <a:t> and the EPF2 tool. Ongoing support will continue from the EM Business Change team.</a:t>
            </a:r>
          </a:p>
          <a:p>
            <a:pPr>
              <a:spcBef>
                <a:spcPts val="600"/>
              </a:spcBef>
              <a:spcAft>
                <a:spcPts val="600"/>
              </a:spcAft>
            </a:pPr>
            <a:r>
              <a:rPr lang="en-GB" sz="1200" dirty="0"/>
              <a:t>The Electronic Monitoring Business Change team will continue to support the second phase of the Electronic Monitoring for Acquisitive Crime on licence. This will predominantly be focused on training and communications on improvements to the Probation Practitioner capabilities, including transitioning the two capabilities into one portal.</a:t>
            </a:r>
          </a:p>
          <a:p>
            <a:pPr lvl="0">
              <a:spcBef>
                <a:spcPts val="600"/>
              </a:spcBef>
            </a:pPr>
            <a:endParaRPr lang="en-GB" sz="1000" dirty="0">
              <a:solidFill>
                <a:prstClr val="black"/>
              </a:solidFill>
            </a:endParaRPr>
          </a:p>
        </p:txBody>
      </p:sp>
      <p:sp>
        <p:nvSpPr>
          <p:cNvPr id="2" name="Title 1">
            <a:extLst>
              <a:ext uri="{FF2B5EF4-FFF2-40B4-BE49-F238E27FC236}">
                <a16:creationId xmlns:a16="http://schemas.microsoft.com/office/drawing/2014/main" id="{F8F284FA-C66A-4CE5-B5AC-8350D2CA0939}"/>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October – December 2021</a:t>
            </a:r>
          </a:p>
        </p:txBody>
      </p:sp>
      <p:sp>
        <p:nvSpPr>
          <p:cNvPr id="15" name="Rectangle 14">
            <a:extLst>
              <a:ext uri="{FF2B5EF4-FFF2-40B4-BE49-F238E27FC236}">
                <a16:creationId xmlns:a16="http://schemas.microsoft.com/office/drawing/2014/main" id="{699C22FE-161D-45EC-AA98-F8512BF1702A}"/>
              </a:ext>
            </a:extLst>
          </p:cNvPr>
          <p:cNvSpPr/>
          <p:nvPr/>
        </p:nvSpPr>
        <p:spPr>
          <a:xfrm>
            <a:off x="9668151" y="95214"/>
            <a:ext cx="2152786" cy="3758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3"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6" name="Rectangle 15">
            <a:extLst>
              <a:ext uri="{FF2B5EF4-FFF2-40B4-BE49-F238E27FC236}">
                <a16:creationId xmlns:a16="http://schemas.microsoft.com/office/drawing/2014/main" id="{23A9755E-B0F4-4DCB-BA52-F72CE95B7E3E}"/>
              </a:ext>
            </a:extLst>
          </p:cNvPr>
          <p:cNvSpPr/>
          <p:nvPr/>
        </p:nvSpPr>
        <p:spPr>
          <a:xfrm>
            <a:off x="9668151" y="627108"/>
            <a:ext cx="2152786" cy="37580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4">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Tree>
    <p:extLst>
      <p:ext uri="{BB962C8B-B14F-4D97-AF65-F5344CB8AC3E}">
        <p14:creationId xmlns:p14="http://schemas.microsoft.com/office/powerpoint/2010/main" val="405338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6C933-AFA3-40D7-97FA-78AD1FBF0BD7}"/>
              </a:ext>
            </a:extLst>
          </p:cNvPr>
          <p:cNvSpPr>
            <a:spLocks noGrp="1"/>
          </p:cNvSpPr>
          <p:nvPr>
            <p:ph type="title"/>
          </p:nvPr>
        </p:nvSpPr>
        <p:spPr>
          <a:xfrm>
            <a:off x="267809" y="196618"/>
            <a:ext cx="11656381" cy="630470"/>
          </a:xfrm>
        </p:spPr>
        <p:txBody>
          <a:bodyPr/>
          <a:lstStyle/>
          <a:p>
            <a:pPr algn="ctr"/>
            <a:r>
              <a:rPr lang="en-GB" dirty="0"/>
              <a:t>Your Probation Change Map: Understanding how Probation will change for you </a:t>
            </a:r>
          </a:p>
        </p:txBody>
      </p:sp>
      <p:sp>
        <p:nvSpPr>
          <p:cNvPr id="14" name="TextBox 13">
            <a:extLst>
              <a:ext uri="{FF2B5EF4-FFF2-40B4-BE49-F238E27FC236}">
                <a16:creationId xmlns:a16="http://schemas.microsoft.com/office/drawing/2014/main" id="{9C48D1B3-292F-4961-BF34-8109FB65B8A6}"/>
              </a:ext>
            </a:extLst>
          </p:cNvPr>
          <p:cNvSpPr txBox="1"/>
          <p:nvPr/>
        </p:nvSpPr>
        <p:spPr>
          <a:xfrm>
            <a:off x="965391" y="835421"/>
            <a:ext cx="10291495" cy="523220"/>
          </a:xfrm>
          <a:prstGeom prst="rect">
            <a:avLst/>
          </a:prstGeom>
          <a:noFill/>
          <a:ln w="12700">
            <a:noFill/>
          </a:ln>
        </p:spPr>
        <p:txBody>
          <a:bodyPr wrap="square" rtlCol="0">
            <a:spAutoFit/>
          </a:bodyPr>
          <a:lstStyle/>
          <a:p>
            <a:pPr algn="ctr"/>
            <a:r>
              <a:rPr lang="en-GB" sz="1400" i="1" dirty="0"/>
              <a:t>This document helps you identify when change will be experienced locally, where it may come from, and what you might need to do as a result of it. A living document, it articulates how and when change will land across probation.</a:t>
            </a:r>
          </a:p>
        </p:txBody>
      </p:sp>
      <p:sp>
        <p:nvSpPr>
          <p:cNvPr id="4" name="Rectangle 3">
            <a:extLst>
              <a:ext uri="{FF2B5EF4-FFF2-40B4-BE49-F238E27FC236}">
                <a16:creationId xmlns:a16="http://schemas.microsoft.com/office/drawing/2014/main" id="{9810120D-03B8-4B60-B6AE-F2B3B33EF347}"/>
              </a:ext>
            </a:extLst>
          </p:cNvPr>
          <p:cNvSpPr/>
          <p:nvPr/>
        </p:nvSpPr>
        <p:spPr>
          <a:xfrm>
            <a:off x="548699" y="1677671"/>
            <a:ext cx="4431674" cy="63047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a:solidFill>
                  <a:schemeClr val="bg2"/>
                </a:solidFill>
              </a:rPr>
              <a:t>Laying the foundations</a:t>
            </a:r>
          </a:p>
        </p:txBody>
      </p:sp>
      <p:sp>
        <p:nvSpPr>
          <p:cNvPr id="5" name="Rectangle 4">
            <a:extLst>
              <a:ext uri="{FF2B5EF4-FFF2-40B4-BE49-F238E27FC236}">
                <a16:creationId xmlns:a16="http://schemas.microsoft.com/office/drawing/2014/main" id="{CA0111AE-49FC-411F-8900-3C2B7F32E008}"/>
              </a:ext>
            </a:extLst>
          </p:cNvPr>
          <p:cNvSpPr/>
          <p:nvPr/>
        </p:nvSpPr>
        <p:spPr>
          <a:xfrm>
            <a:off x="6977525" y="1682214"/>
            <a:ext cx="4279361" cy="630470"/>
          </a:xfrm>
          <a:prstGeom prst="rect">
            <a:avLst/>
          </a:prstGeom>
          <a:solidFill>
            <a:srgbClr val="5C31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a:t>Building back better</a:t>
            </a:r>
          </a:p>
        </p:txBody>
      </p:sp>
      <p:sp>
        <p:nvSpPr>
          <p:cNvPr id="7" name="Arrow: Chevron 6">
            <a:extLst>
              <a:ext uri="{FF2B5EF4-FFF2-40B4-BE49-F238E27FC236}">
                <a16:creationId xmlns:a16="http://schemas.microsoft.com/office/drawing/2014/main" id="{F164D3E0-02B6-4067-87E4-CE5E98583626}"/>
              </a:ext>
            </a:extLst>
          </p:cNvPr>
          <p:cNvSpPr/>
          <p:nvPr/>
        </p:nvSpPr>
        <p:spPr>
          <a:xfrm>
            <a:off x="456762" y="2570780"/>
            <a:ext cx="2449194" cy="631023"/>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GB" sz="1300" b="1" kern="0">
                <a:solidFill>
                  <a:schemeClr val="tx1"/>
                </a:solidFill>
                <a:latin typeface="Arial"/>
                <a:sym typeface="Arial"/>
              </a:rPr>
              <a:t>July </a:t>
            </a:r>
            <a:r>
              <a:rPr lang="en-GB" sz="1300" b="1" kern="0">
                <a:solidFill>
                  <a:schemeClr val="tx1"/>
                </a:solidFill>
                <a:sym typeface="Arial"/>
              </a:rPr>
              <a:t>–</a:t>
            </a:r>
            <a:r>
              <a:rPr lang="en-GB" sz="1300" b="1" kern="0">
                <a:solidFill>
                  <a:schemeClr val="tx1"/>
                </a:solidFill>
                <a:latin typeface="Arial"/>
                <a:sym typeface="Arial"/>
              </a:rPr>
              <a:t> September </a:t>
            </a:r>
          </a:p>
          <a:p>
            <a:pPr algn="ctr" defTabSz="914400">
              <a:buClr>
                <a:srgbClr val="000000"/>
              </a:buClr>
            </a:pPr>
            <a:r>
              <a:rPr lang="en-GB" sz="1300" b="1" kern="0">
                <a:solidFill>
                  <a:schemeClr val="tx1"/>
                </a:solidFill>
                <a:latin typeface="Arial"/>
                <a:sym typeface="Arial"/>
              </a:rPr>
              <a:t>2021</a:t>
            </a:r>
            <a:endParaRPr lang="en-GB" sz="1300" kern="0">
              <a:solidFill>
                <a:schemeClr val="tx1"/>
              </a:solidFill>
              <a:latin typeface="Arial"/>
              <a:sym typeface="Arial"/>
            </a:endParaRPr>
          </a:p>
        </p:txBody>
      </p:sp>
      <p:sp>
        <p:nvSpPr>
          <p:cNvPr id="15" name="Arrow: Chevron 14">
            <a:extLst>
              <a:ext uri="{FF2B5EF4-FFF2-40B4-BE49-F238E27FC236}">
                <a16:creationId xmlns:a16="http://schemas.microsoft.com/office/drawing/2014/main" id="{BD91C093-F662-4DD3-9F03-E48AD936D73F}"/>
              </a:ext>
            </a:extLst>
          </p:cNvPr>
          <p:cNvSpPr/>
          <p:nvPr/>
        </p:nvSpPr>
        <p:spPr>
          <a:xfrm>
            <a:off x="456762" y="3463889"/>
            <a:ext cx="2449195" cy="587944"/>
          </a:xfrm>
          <a:prstGeom prst="chevron">
            <a:avLst/>
          </a:prstGeom>
          <a:solidFill>
            <a:srgbClr val="B8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600" b="1" kern="0">
                <a:solidFill>
                  <a:schemeClr val="tx1"/>
                </a:solidFill>
                <a:latin typeface="Arial"/>
                <a:sym typeface="Arial"/>
              </a:rPr>
              <a:t>Unify</a:t>
            </a:r>
            <a:endParaRPr lang="en-GB" sz="1600" kern="0">
              <a:solidFill>
                <a:schemeClr val="tx1"/>
              </a:solidFill>
              <a:latin typeface="Arial"/>
              <a:sym typeface="Arial"/>
            </a:endParaRPr>
          </a:p>
        </p:txBody>
      </p:sp>
      <p:sp>
        <p:nvSpPr>
          <p:cNvPr id="22" name="TextBox 21">
            <a:extLst>
              <a:ext uri="{FF2B5EF4-FFF2-40B4-BE49-F238E27FC236}">
                <a16:creationId xmlns:a16="http://schemas.microsoft.com/office/drawing/2014/main" id="{9897867E-35FD-4AC5-A05A-0A43F471B995}"/>
              </a:ext>
            </a:extLst>
          </p:cNvPr>
          <p:cNvSpPr txBox="1"/>
          <p:nvPr/>
        </p:nvSpPr>
        <p:spPr>
          <a:xfrm>
            <a:off x="396950" y="4172599"/>
            <a:ext cx="2251323" cy="2123658"/>
          </a:xfrm>
          <a:prstGeom prst="rect">
            <a:avLst/>
          </a:prstGeom>
          <a:noFill/>
        </p:spPr>
        <p:txBody>
          <a:bodyPr wrap="square" rtlCol="0">
            <a:spAutoFit/>
          </a:bodyPr>
          <a:lstStyle/>
          <a:p>
            <a:r>
              <a:rPr lang="en-GB" sz="1200" dirty="0">
                <a:solidFill>
                  <a:srgbClr val="5C3183"/>
                </a:solidFill>
                <a:cs typeface="Calibri Light" panose="020F0302020204030204" pitchFamily="34" charset="0"/>
              </a:rPr>
              <a:t>This period should have seen minimal change to operational processes and has focused on transition following the end of CRC contracts, for example staff moving into existing team structures. This is where we started to understand the transferring workforce and address any resourcing challenges.</a:t>
            </a:r>
            <a:endParaRPr lang="en-GB" sz="1200" dirty="0">
              <a:solidFill>
                <a:srgbClr val="5C3183"/>
              </a:solidFill>
            </a:endParaRPr>
          </a:p>
        </p:txBody>
      </p:sp>
      <p:sp>
        <p:nvSpPr>
          <p:cNvPr id="8" name="Arrow: Chevron 7">
            <a:extLst>
              <a:ext uri="{FF2B5EF4-FFF2-40B4-BE49-F238E27FC236}">
                <a16:creationId xmlns:a16="http://schemas.microsoft.com/office/drawing/2014/main" id="{9368CBE4-9582-42C9-8B88-0583B061EC00}"/>
              </a:ext>
            </a:extLst>
          </p:cNvPr>
          <p:cNvSpPr/>
          <p:nvPr/>
        </p:nvSpPr>
        <p:spPr>
          <a:xfrm>
            <a:off x="2700219" y="2570780"/>
            <a:ext cx="2682385" cy="630470"/>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GB" sz="1300" b="1" kern="0">
                <a:solidFill>
                  <a:schemeClr val="bg2"/>
                </a:solidFill>
                <a:latin typeface="Arial"/>
                <a:sym typeface="Arial"/>
              </a:rPr>
              <a:t>October </a:t>
            </a:r>
            <a:r>
              <a:rPr lang="en-GB" sz="1300" b="1" kern="0">
                <a:solidFill>
                  <a:schemeClr val="bg1"/>
                </a:solidFill>
                <a:sym typeface="Arial"/>
              </a:rPr>
              <a:t>–</a:t>
            </a:r>
            <a:r>
              <a:rPr lang="en-GB" sz="1300" b="1" kern="0">
                <a:solidFill>
                  <a:schemeClr val="bg2"/>
                </a:solidFill>
                <a:latin typeface="Arial"/>
                <a:sym typeface="Arial"/>
              </a:rPr>
              <a:t> December </a:t>
            </a:r>
          </a:p>
          <a:p>
            <a:pPr algn="ctr" defTabSz="914400">
              <a:buClr>
                <a:srgbClr val="000000"/>
              </a:buClr>
            </a:pPr>
            <a:r>
              <a:rPr lang="en-GB" sz="1300" b="1" kern="0">
                <a:solidFill>
                  <a:schemeClr val="bg2"/>
                </a:solidFill>
                <a:latin typeface="Arial"/>
                <a:sym typeface="Arial"/>
              </a:rPr>
              <a:t>2021</a:t>
            </a:r>
            <a:endParaRPr lang="en-GB" sz="1300" kern="0">
              <a:solidFill>
                <a:schemeClr val="bg2"/>
              </a:solidFill>
              <a:latin typeface="Arial"/>
              <a:sym typeface="Arial"/>
            </a:endParaRPr>
          </a:p>
        </p:txBody>
      </p:sp>
      <p:sp>
        <p:nvSpPr>
          <p:cNvPr id="16" name="Arrow: Chevron 15">
            <a:extLst>
              <a:ext uri="{FF2B5EF4-FFF2-40B4-BE49-F238E27FC236}">
                <a16:creationId xmlns:a16="http://schemas.microsoft.com/office/drawing/2014/main" id="{7CE1F430-8C0D-409E-B496-1D41CAC09079}"/>
              </a:ext>
            </a:extLst>
          </p:cNvPr>
          <p:cNvSpPr/>
          <p:nvPr/>
        </p:nvSpPr>
        <p:spPr>
          <a:xfrm>
            <a:off x="2665974" y="3463889"/>
            <a:ext cx="2727049" cy="58794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600" b="1" kern="0">
                <a:solidFill>
                  <a:schemeClr val="bg2"/>
                </a:solidFill>
                <a:latin typeface="Arial"/>
                <a:sym typeface="Arial"/>
              </a:rPr>
              <a:t>Embed</a:t>
            </a:r>
            <a:endParaRPr lang="en-GB" sz="1600" kern="0">
              <a:solidFill>
                <a:schemeClr val="bg2"/>
              </a:solidFill>
              <a:latin typeface="Arial"/>
              <a:sym typeface="Arial"/>
            </a:endParaRPr>
          </a:p>
        </p:txBody>
      </p:sp>
      <p:sp>
        <p:nvSpPr>
          <p:cNvPr id="23" name="TextBox 22">
            <a:extLst>
              <a:ext uri="{FF2B5EF4-FFF2-40B4-BE49-F238E27FC236}">
                <a16:creationId xmlns:a16="http://schemas.microsoft.com/office/drawing/2014/main" id="{4A7564A3-3607-45D5-B87B-185D954F46F6}"/>
              </a:ext>
            </a:extLst>
          </p:cNvPr>
          <p:cNvSpPr txBox="1"/>
          <p:nvPr/>
        </p:nvSpPr>
        <p:spPr>
          <a:xfrm>
            <a:off x="3127270" y="4201603"/>
            <a:ext cx="1828282" cy="1384995"/>
          </a:xfrm>
          <a:prstGeom prst="rect">
            <a:avLst/>
          </a:prstGeom>
          <a:noFill/>
        </p:spPr>
        <p:txBody>
          <a:bodyPr wrap="square" rtlCol="0">
            <a:spAutoFit/>
          </a:bodyPr>
          <a:lstStyle/>
          <a:p>
            <a:r>
              <a:rPr lang="en-GB" sz="1200" dirty="0">
                <a:solidFill>
                  <a:srgbClr val="5C3183"/>
                </a:solidFill>
                <a:cs typeface="Calibri Light" panose="020F0302020204030204" pitchFamily="34" charset="0"/>
              </a:rPr>
              <a:t>This phase has focused on stabilising the service and ensuring structural integration, including starting the work required to move to mixed caseloads.</a:t>
            </a:r>
          </a:p>
        </p:txBody>
      </p:sp>
      <p:sp>
        <p:nvSpPr>
          <p:cNvPr id="10" name="Arrow: Chevron 9">
            <a:extLst>
              <a:ext uri="{FF2B5EF4-FFF2-40B4-BE49-F238E27FC236}">
                <a16:creationId xmlns:a16="http://schemas.microsoft.com/office/drawing/2014/main" id="{748DD7B4-EF94-412F-8319-57DAA848A794}"/>
              </a:ext>
            </a:extLst>
          </p:cNvPr>
          <p:cNvSpPr/>
          <p:nvPr/>
        </p:nvSpPr>
        <p:spPr>
          <a:xfrm>
            <a:off x="6809398" y="2571332"/>
            <a:ext cx="2476646" cy="630471"/>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300" b="1" kern="0">
                <a:solidFill>
                  <a:schemeClr val="bg1"/>
                </a:solidFill>
                <a:latin typeface="Arial"/>
                <a:sym typeface="Arial"/>
              </a:rPr>
              <a:t>January – June </a:t>
            </a:r>
          </a:p>
          <a:p>
            <a:pPr algn="ctr" defTabSz="914400">
              <a:buClr>
                <a:srgbClr val="000000"/>
              </a:buClr>
            </a:pPr>
            <a:r>
              <a:rPr lang="en-GB" sz="1300" b="1" kern="0">
                <a:solidFill>
                  <a:schemeClr val="bg1"/>
                </a:solidFill>
                <a:latin typeface="Arial"/>
                <a:sym typeface="Arial"/>
              </a:rPr>
              <a:t>2022</a:t>
            </a:r>
            <a:endParaRPr lang="en-GB" sz="1300" kern="0">
              <a:solidFill>
                <a:schemeClr val="bg1"/>
              </a:solidFill>
              <a:latin typeface="Arial"/>
              <a:sym typeface="Arial"/>
            </a:endParaRPr>
          </a:p>
        </p:txBody>
      </p:sp>
      <p:sp>
        <p:nvSpPr>
          <p:cNvPr id="17" name="Arrow: Chevron 16">
            <a:extLst>
              <a:ext uri="{FF2B5EF4-FFF2-40B4-BE49-F238E27FC236}">
                <a16:creationId xmlns:a16="http://schemas.microsoft.com/office/drawing/2014/main" id="{2C7334B0-A3CD-4D06-8864-39DB00CE276F}"/>
              </a:ext>
            </a:extLst>
          </p:cNvPr>
          <p:cNvSpPr/>
          <p:nvPr/>
        </p:nvSpPr>
        <p:spPr>
          <a:xfrm>
            <a:off x="6809398" y="3472761"/>
            <a:ext cx="2476646" cy="585181"/>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600" b="1" kern="0">
                <a:solidFill>
                  <a:schemeClr val="bg2"/>
                </a:solidFill>
                <a:latin typeface="Arial"/>
                <a:sym typeface="Arial"/>
              </a:rPr>
              <a:t>Improve</a:t>
            </a:r>
            <a:endParaRPr lang="en-GB" sz="1600" kern="0">
              <a:solidFill>
                <a:schemeClr val="bg2"/>
              </a:solidFill>
              <a:latin typeface="Arial"/>
              <a:sym typeface="Arial"/>
            </a:endParaRPr>
          </a:p>
        </p:txBody>
      </p:sp>
      <p:sp>
        <p:nvSpPr>
          <p:cNvPr id="24" name="TextBox 23">
            <a:extLst>
              <a:ext uri="{FF2B5EF4-FFF2-40B4-BE49-F238E27FC236}">
                <a16:creationId xmlns:a16="http://schemas.microsoft.com/office/drawing/2014/main" id="{E0C989D3-72F2-4030-A6AF-7E4D5AC7FABE}"/>
              </a:ext>
            </a:extLst>
          </p:cNvPr>
          <p:cNvSpPr txBox="1"/>
          <p:nvPr/>
        </p:nvSpPr>
        <p:spPr>
          <a:xfrm>
            <a:off x="6542569" y="4201603"/>
            <a:ext cx="2626702" cy="1569660"/>
          </a:xfrm>
          <a:prstGeom prst="rect">
            <a:avLst/>
          </a:prstGeom>
          <a:noFill/>
        </p:spPr>
        <p:txBody>
          <a:bodyPr wrap="square" rtlCol="0">
            <a:spAutoFit/>
          </a:bodyPr>
          <a:lstStyle/>
          <a:p>
            <a:r>
              <a:rPr lang="en-GB" sz="1200" dirty="0">
                <a:solidFill>
                  <a:srgbClr val="5C3183"/>
                </a:solidFill>
                <a:cs typeface="Calibri Light" panose="020F0302020204030204" pitchFamily="34" charset="0"/>
              </a:rPr>
              <a:t>During this next period, the Programme will be able to focus on operational integration, including harmonising all processes and consistently implementing National Standards. This phase will see the delivery of some of the new digital services.</a:t>
            </a:r>
          </a:p>
        </p:txBody>
      </p:sp>
      <p:sp>
        <p:nvSpPr>
          <p:cNvPr id="11" name="Arrow: Chevron 10">
            <a:extLst>
              <a:ext uri="{FF2B5EF4-FFF2-40B4-BE49-F238E27FC236}">
                <a16:creationId xmlns:a16="http://schemas.microsoft.com/office/drawing/2014/main" id="{894DF58F-1256-4BC1-B006-CE88F02628B9}"/>
              </a:ext>
            </a:extLst>
          </p:cNvPr>
          <p:cNvSpPr/>
          <p:nvPr/>
        </p:nvSpPr>
        <p:spPr>
          <a:xfrm>
            <a:off x="9062129" y="2571332"/>
            <a:ext cx="2534558" cy="630471"/>
          </a:xfrm>
          <a:prstGeom prst="chevron">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300" b="1" kern="0">
                <a:solidFill>
                  <a:schemeClr val="bg1"/>
                </a:solidFill>
                <a:latin typeface="Arial"/>
                <a:sym typeface="Arial"/>
              </a:rPr>
              <a:t>July – December </a:t>
            </a:r>
          </a:p>
          <a:p>
            <a:pPr algn="ctr" defTabSz="914400">
              <a:buClr>
                <a:srgbClr val="000000"/>
              </a:buClr>
            </a:pPr>
            <a:r>
              <a:rPr lang="en-GB" sz="1300" b="1" kern="0">
                <a:solidFill>
                  <a:schemeClr val="bg1"/>
                </a:solidFill>
                <a:latin typeface="Arial"/>
                <a:sym typeface="Arial"/>
              </a:rPr>
              <a:t>2022</a:t>
            </a:r>
            <a:endParaRPr lang="en-GB" sz="1300" kern="0">
              <a:solidFill>
                <a:schemeClr val="bg1"/>
              </a:solidFill>
              <a:latin typeface="Arial"/>
              <a:sym typeface="Arial"/>
            </a:endParaRPr>
          </a:p>
        </p:txBody>
      </p:sp>
      <p:sp>
        <p:nvSpPr>
          <p:cNvPr id="18" name="Arrow: Chevron 17">
            <a:extLst>
              <a:ext uri="{FF2B5EF4-FFF2-40B4-BE49-F238E27FC236}">
                <a16:creationId xmlns:a16="http://schemas.microsoft.com/office/drawing/2014/main" id="{0ED08146-E8E2-4B26-8919-782E9E25E546}"/>
              </a:ext>
            </a:extLst>
          </p:cNvPr>
          <p:cNvSpPr/>
          <p:nvPr/>
        </p:nvSpPr>
        <p:spPr>
          <a:xfrm>
            <a:off x="9044597" y="3469137"/>
            <a:ext cx="2552090" cy="585181"/>
          </a:xfrm>
          <a:prstGeom prst="chevron">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600" b="1" kern="0">
                <a:solidFill>
                  <a:schemeClr val="bg2"/>
                </a:solidFill>
                <a:latin typeface="Arial"/>
                <a:sym typeface="Arial"/>
              </a:rPr>
              <a:t>Innovate</a:t>
            </a:r>
            <a:endParaRPr lang="en-GB" sz="1600" kern="0">
              <a:solidFill>
                <a:schemeClr val="bg2"/>
              </a:solidFill>
              <a:latin typeface="Arial"/>
              <a:sym typeface="Arial"/>
            </a:endParaRPr>
          </a:p>
        </p:txBody>
      </p:sp>
      <p:sp>
        <p:nvSpPr>
          <p:cNvPr id="25" name="TextBox 24">
            <a:extLst>
              <a:ext uri="{FF2B5EF4-FFF2-40B4-BE49-F238E27FC236}">
                <a16:creationId xmlns:a16="http://schemas.microsoft.com/office/drawing/2014/main" id="{8342839B-C3E0-4EEA-A982-EFB2CD608CA6}"/>
              </a:ext>
            </a:extLst>
          </p:cNvPr>
          <p:cNvSpPr txBox="1"/>
          <p:nvPr/>
        </p:nvSpPr>
        <p:spPr>
          <a:xfrm>
            <a:off x="9286044" y="4132330"/>
            <a:ext cx="3111511" cy="1938992"/>
          </a:xfrm>
          <a:prstGeom prst="rect">
            <a:avLst/>
          </a:prstGeom>
          <a:noFill/>
        </p:spPr>
        <p:txBody>
          <a:bodyPr wrap="square" rtlCol="0">
            <a:spAutoFit/>
          </a:bodyPr>
          <a:lstStyle/>
          <a:p>
            <a:r>
              <a:rPr lang="en-GB" sz="1200" dirty="0">
                <a:solidFill>
                  <a:srgbClr val="5C3183"/>
                </a:solidFill>
              </a:rPr>
              <a:t>This stage will bring alignment to operational processes and ways of working across the Probation Service, introducing elements of the Target Operating Model to improve service delivery - building back better. This phase will continue post December 2022 with delivery transferred to other parts of the department and to Business-As-Usual following Programme closure.</a:t>
            </a:r>
            <a:endParaRPr lang="en-GB" sz="1200" b="1" i="1" dirty="0">
              <a:solidFill>
                <a:srgbClr val="5C3183"/>
              </a:solidFill>
            </a:endParaRPr>
          </a:p>
        </p:txBody>
      </p:sp>
      <p:sp>
        <p:nvSpPr>
          <p:cNvPr id="6" name="Arrow: Notched Right 5">
            <a:extLst>
              <a:ext uri="{FF2B5EF4-FFF2-40B4-BE49-F238E27FC236}">
                <a16:creationId xmlns:a16="http://schemas.microsoft.com/office/drawing/2014/main" id="{43D5E633-EAFF-4527-9C0C-8483916B16E9}"/>
              </a:ext>
              <a:ext uri="{C183D7F6-B498-43B3-948B-1728B52AA6E4}">
                <adec:decorative xmlns:adec="http://schemas.microsoft.com/office/drawing/2017/decorative" val="1"/>
              </a:ext>
            </a:extLst>
          </p:cNvPr>
          <p:cNvSpPr/>
          <p:nvPr/>
        </p:nvSpPr>
        <p:spPr>
          <a:xfrm>
            <a:off x="5598849" y="1777762"/>
            <a:ext cx="994299" cy="479394"/>
          </a:xfrm>
          <a:prstGeom prst="notchedRightArrow">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Notched Right 18">
            <a:extLst>
              <a:ext uri="{FF2B5EF4-FFF2-40B4-BE49-F238E27FC236}">
                <a16:creationId xmlns:a16="http://schemas.microsoft.com/office/drawing/2014/main" id="{D0C289AC-966C-4FA7-AA86-D8A3D92D78BC}"/>
              </a:ext>
              <a:ext uri="{C183D7F6-B498-43B3-948B-1728B52AA6E4}">
                <adec:decorative xmlns:adec="http://schemas.microsoft.com/office/drawing/2017/decorative" val="1"/>
              </a:ext>
            </a:extLst>
          </p:cNvPr>
          <p:cNvSpPr/>
          <p:nvPr/>
        </p:nvSpPr>
        <p:spPr>
          <a:xfrm>
            <a:off x="5598848" y="2663724"/>
            <a:ext cx="994299" cy="479394"/>
          </a:xfrm>
          <a:prstGeom prst="notchedRightArrow">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Notched Right 19">
            <a:extLst>
              <a:ext uri="{FF2B5EF4-FFF2-40B4-BE49-F238E27FC236}">
                <a16:creationId xmlns:a16="http://schemas.microsoft.com/office/drawing/2014/main" id="{E90B4812-643B-4A8D-B703-03D82ACE9C44}"/>
              </a:ext>
              <a:ext uri="{C183D7F6-B498-43B3-948B-1728B52AA6E4}">
                <adec:decorative xmlns:adec="http://schemas.microsoft.com/office/drawing/2017/decorative" val="1"/>
              </a:ext>
            </a:extLst>
          </p:cNvPr>
          <p:cNvSpPr/>
          <p:nvPr/>
        </p:nvSpPr>
        <p:spPr>
          <a:xfrm>
            <a:off x="5613988" y="3549686"/>
            <a:ext cx="994299" cy="479394"/>
          </a:xfrm>
          <a:prstGeom prst="notchedRightArrow">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7AFF3FF1-F3F4-4550-9E5B-1A892875F3D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cxnSp>
        <p:nvCxnSpPr>
          <p:cNvPr id="26" name="Straight Connector 25">
            <a:extLst>
              <a:ext uri="{FF2B5EF4-FFF2-40B4-BE49-F238E27FC236}">
                <a16:creationId xmlns:a16="http://schemas.microsoft.com/office/drawing/2014/main" id="{65931AF2-9F8E-4C00-9F37-05E35A036328}"/>
              </a:ext>
              <a:ext uri="{C183D7F6-B498-43B3-948B-1728B52AA6E4}">
                <adec:decorative xmlns:adec="http://schemas.microsoft.com/office/drawing/2017/decorative" val="1"/>
              </a:ext>
            </a:extLst>
          </p:cNvPr>
          <p:cNvCxnSpPr>
            <a:cxnSpLocks/>
          </p:cNvCxnSpPr>
          <p:nvPr/>
        </p:nvCxnSpPr>
        <p:spPr>
          <a:xfrm>
            <a:off x="2811812" y="4172599"/>
            <a:ext cx="0" cy="232743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145B2F2-C01E-4E4C-B41C-2ADD98B64C3B}"/>
              </a:ext>
              <a:ext uri="{C183D7F6-B498-43B3-948B-1728B52AA6E4}">
                <adec:decorative xmlns:adec="http://schemas.microsoft.com/office/drawing/2017/decorative" val="1"/>
              </a:ext>
            </a:extLst>
          </p:cNvPr>
          <p:cNvCxnSpPr>
            <a:cxnSpLocks/>
          </p:cNvCxnSpPr>
          <p:nvPr/>
        </p:nvCxnSpPr>
        <p:spPr>
          <a:xfrm>
            <a:off x="9185448" y="4148922"/>
            <a:ext cx="0" cy="192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52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25C07BF-D805-449B-B5ED-212DF961CB19}"/>
              </a:ext>
              <a:ext uri="{C183D7F6-B498-43B3-948B-1728B52AA6E4}">
                <adec:decorative xmlns:adec="http://schemas.microsoft.com/office/drawing/2017/decorative" val="1"/>
              </a:ext>
            </a:extLst>
          </p:cNvPr>
          <p:cNvSpPr/>
          <p:nvPr/>
        </p:nvSpPr>
        <p:spPr>
          <a:xfrm>
            <a:off x="1" y="6114583"/>
            <a:ext cx="12192000" cy="781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a:extLst>
              <a:ext uri="{FF2B5EF4-FFF2-40B4-BE49-F238E27FC236}">
                <a16:creationId xmlns:a16="http://schemas.microsoft.com/office/drawing/2014/main" id="{D477C1CE-1B06-4B0D-85C2-BB0D5D096D7E}"/>
              </a:ext>
              <a:ext uri="{C183D7F6-B498-43B3-948B-1728B52AA6E4}">
                <adec:decorative xmlns:adec="http://schemas.microsoft.com/office/drawing/2017/decorative" val="1"/>
              </a:ext>
            </a:extLst>
          </p:cNvPr>
          <p:cNvSpPr>
            <a:spLocks noGrp="1"/>
          </p:cNvSpPr>
          <p:nvPr>
            <p:ph type="sldNum" sz="quarter" idx="12"/>
          </p:nvPr>
        </p:nvSpPr>
        <p:spPr/>
        <p:txBody>
          <a:bodyPr/>
          <a:lstStyle/>
          <a:p>
            <a:fld id="{18820401-DEAB-423F-BAB2-F868CA9773B4}" type="slidenum">
              <a:rPr lang="en-GB" smtClean="0"/>
              <a:pPr/>
              <a:t>5</a:t>
            </a:fld>
            <a:endParaRPr lang="en-GB"/>
          </a:p>
        </p:txBody>
      </p:sp>
      <p:sp>
        <p:nvSpPr>
          <p:cNvPr id="10" name="Arrow: Chevron 9">
            <a:hlinkClick r:id="rId2" action="ppaction://hlinksldjump"/>
            <a:extLst>
              <a:ext uri="{FF2B5EF4-FFF2-40B4-BE49-F238E27FC236}">
                <a16:creationId xmlns:a16="http://schemas.microsoft.com/office/drawing/2014/main" id="{748DD7B4-EF94-412F-8319-57DAA848A794}"/>
              </a:ext>
            </a:extLst>
          </p:cNvPr>
          <p:cNvSpPr/>
          <p:nvPr/>
        </p:nvSpPr>
        <p:spPr>
          <a:xfrm>
            <a:off x="2925032" y="84499"/>
            <a:ext cx="5374193" cy="545437"/>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kern="0" dirty="0">
                <a:solidFill>
                  <a:schemeClr val="bg1"/>
                </a:solidFill>
                <a:latin typeface="Arial"/>
                <a:sym typeface="Arial"/>
              </a:rPr>
              <a:t>January – June                 </a:t>
            </a:r>
          </a:p>
          <a:p>
            <a:pPr algn="ctr" defTabSz="914400">
              <a:buClr>
                <a:srgbClr val="000000"/>
              </a:buClr>
            </a:pPr>
            <a:r>
              <a:rPr lang="en-GB" sz="1400" b="1" kern="0" dirty="0">
                <a:solidFill>
                  <a:schemeClr val="bg1"/>
                </a:solidFill>
                <a:latin typeface="Arial"/>
                <a:sym typeface="Arial"/>
              </a:rPr>
              <a:t>2022</a:t>
            </a:r>
          </a:p>
        </p:txBody>
      </p:sp>
      <p:sp>
        <p:nvSpPr>
          <p:cNvPr id="2" name="Rectangle 1">
            <a:extLst>
              <a:ext uri="{FF2B5EF4-FFF2-40B4-BE49-F238E27FC236}">
                <a16:creationId xmlns:a16="http://schemas.microsoft.com/office/drawing/2014/main" id="{D119A4FB-AE7B-47DC-BEF9-A6600279B166}"/>
              </a:ext>
            </a:extLst>
          </p:cNvPr>
          <p:cNvSpPr/>
          <p:nvPr/>
        </p:nvSpPr>
        <p:spPr>
          <a:xfrm>
            <a:off x="9543580" y="99207"/>
            <a:ext cx="2520742" cy="4948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Click on each work area to find out more</a:t>
            </a:r>
          </a:p>
        </p:txBody>
      </p:sp>
      <p:sp>
        <p:nvSpPr>
          <p:cNvPr id="13" name="Rectangle 12">
            <a:extLst>
              <a:ext uri="{FF2B5EF4-FFF2-40B4-BE49-F238E27FC236}">
                <a16:creationId xmlns:a16="http://schemas.microsoft.com/office/drawing/2014/main" id="{299DC756-E6AC-4C4E-8B42-59777BF4926A}"/>
              </a:ext>
            </a:extLst>
          </p:cNvPr>
          <p:cNvSpPr/>
          <p:nvPr/>
        </p:nvSpPr>
        <p:spPr>
          <a:xfrm>
            <a:off x="602557" y="714436"/>
            <a:ext cx="11887157" cy="21698248"/>
          </a:xfrm>
          <a:prstGeom prst="rect">
            <a:avLst/>
          </a:prstGeom>
        </p:spPr>
        <p:txBody>
          <a:bodyPr wrap="square" lIns="91440" tIns="45720" rIns="91440" bIns="45720" numCol="2" spcCol="180000" anchor="t">
            <a:spAutoFit/>
          </a:bodyPr>
          <a:lstStyle/>
          <a:p>
            <a:r>
              <a:rPr lang="en-GB" sz="1200" b="1" u="sng" dirty="0">
                <a:solidFill>
                  <a:srgbClr val="7F4098"/>
                </a:solidFill>
                <a:cs typeface="Calibri Light"/>
                <a:hlinkClick r:id="rId3" action="ppaction://hlinksldjump">
                  <a:extLst>
                    <a:ext uri="{A12FA001-AC4F-418D-AE19-62706E023703}">
                      <ahyp:hlinkClr xmlns:ahyp="http://schemas.microsoft.com/office/drawing/2018/hyperlinkcolor" val="tx"/>
                    </a:ext>
                  </a:extLst>
                </a:hlinkClick>
              </a:rPr>
              <a:t>People, Workforce and Structures</a:t>
            </a:r>
            <a:endParaRPr lang="en-GB" sz="1200" dirty="0">
              <a:cs typeface="Calibri Light"/>
            </a:endParaRPr>
          </a:p>
          <a:p>
            <a:pPr marL="171450" indent="-171450">
              <a:buFont typeface="Arial" panose="020B0604020202020204" pitchFamily="34" charset="0"/>
              <a:buChar char="•"/>
            </a:pPr>
            <a:r>
              <a:rPr lang="en-GB" sz="1200" dirty="0"/>
              <a:t>Case administration functions will be regionalised</a:t>
            </a:r>
            <a:endParaRPr lang="en-GB" sz="1200" dirty="0">
              <a:cs typeface="Arial"/>
            </a:endParaRPr>
          </a:p>
          <a:p>
            <a:pPr marL="171450" indent="-171450">
              <a:buFont typeface="Arial" panose="020B0604020202020204" pitchFamily="34" charset="0"/>
              <a:buChar char="•"/>
            </a:pPr>
            <a:r>
              <a:rPr lang="en-GB" sz="1200" dirty="0"/>
              <a:t>Management coordination hubs and HR coordination hubs implemented</a:t>
            </a:r>
            <a:endParaRPr lang="en-GB" sz="1200" dirty="0">
              <a:cs typeface="Arial"/>
            </a:endParaRPr>
          </a:p>
          <a:p>
            <a:pPr marL="171450" indent="-171450">
              <a:buFont typeface="Arial" panose="020B0604020202020204" pitchFamily="34" charset="0"/>
              <a:buChar char="•"/>
            </a:pPr>
            <a:r>
              <a:rPr lang="en-GB" sz="1200" dirty="0">
                <a:cs typeface="Arial"/>
              </a:rPr>
              <a:t>SEEDS2 rollout for Managers and Practitioners</a:t>
            </a:r>
          </a:p>
          <a:p>
            <a:pPr marL="171450" indent="-171450">
              <a:buFont typeface="Arial" panose="020B0604020202020204" pitchFamily="34" charset="0"/>
              <a:buChar char="•"/>
            </a:pPr>
            <a:r>
              <a:rPr lang="en-GB" sz="1200" dirty="0" err="1">
                <a:cs typeface="Arial"/>
              </a:rPr>
              <a:t>PQiP</a:t>
            </a:r>
            <a:r>
              <a:rPr lang="en-GB" sz="1200" dirty="0">
                <a:cs typeface="Arial"/>
              </a:rPr>
              <a:t> 11 onboarded – new programmes for PSO graduates, non graduates and part time working</a:t>
            </a:r>
          </a:p>
          <a:p>
            <a:pPr marL="171450" indent="-171450">
              <a:buFont typeface="Arial" panose="020B0604020202020204" pitchFamily="34" charset="0"/>
              <a:buChar char="•"/>
            </a:pPr>
            <a:r>
              <a:rPr lang="en-GB" sz="1200" dirty="0" err="1">
                <a:cs typeface="Arial"/>
              </a:rPr>
              <a:t>PQiP</a:t>
            </a:r>
            <a:r>
              <a:rPr lang="en-GB" sz="1200" dirty="0">
                <a:cs typeface="Arial"/>
              </a:rPr>
              <a:t> 12 recruitment campaign begins </a:t>
            </a:r>
          </a:p>
          <a:p>
            <a:pPr marL="171450" indent="-171450">
              <a:buFont typeface="Arial" panose="020B0604020202020204" pitchFamily="34" charset="0"/>
              <a:buChar char="•"/>
            </a:pPr>
            <a:r>
              <a:rPr lang="en-GB" sz="1200" dirty="0"/>
              <a:t>Finalised plans for voluntary redundancies</a:t>
            </a:r>
            <a:endParaRPr lang="en-GB" sz="1200" dirty="0">
              <a:cs typeface="Arial"/>
            </a:endParaRPr>
          </a:p>
          <a:p>
            <a:pPr marL="171450" indent="-171450">
              <a:buFont typeface="Arial" panose="020B0604020202020204" pitchFamily="34" charset="0"/>
              <a:buChar char="•"/>
            </a:pPr>
            <a:r>
              <a:rPr lang="en-GB" sz="1200" dirty="0"/>
              <a:t>Job evaluation appeals and reviews completed</a:t>
            </a:r>
            <a:endParaRPr lang="en-GB" sz="1200" dirty="0">
              <a:cs typeface="Arial"/>
            </a:endParaRPr>
          </a:p>
          <a:p>
            <a:pPr marL="171450" indent="-171450">
              <a:buFont typeface="Arial" panose="020B0604020202020204" pitchFamily="34" charset="0"/>
              <a:buChar char="•"/>
            </a:pPr>
            <a:r>
              <a:rPr lang="en-US" sz="1200" dirty="0">
                <a:cs typeface="Arial"/>
              </a:rPr>
              <a:t>CBF records updated</a:t>
            </a:r>
          </a:p>
          <a:p>
            <a:pPr marL="171450" indent="-171450">
              <a:buFont typeface="Arial" panose="020B0604020202020204" pitchFamily="34" charset="0"/>
              <a:buChar char="•"/>
            </a:pPr>
            <a:r>
              <a:rPr lang="en-US" sz="1200" dirty="0">
                <a:cs typeface="Arial"/>
              </a:rPr>
              <a:t>Continuous Professional Development (CPD) rollout</a:t>
            </a:r>
          </a:p>
          <a:p>
            <a:pPr marL="171450" indent="-171450">
              <a:buFont typeface="Arial" panose="020B0604020202020204" pitchFamily="34" charset="0"/>
              <a:buChar char="•"/>
            </a:pPr>
            <a:r>
              <a:rPr lang="en-US" sz="1200" dirty="0">
                <a:cs typeface="Arial"/>
              </a:rPr>
              <a:t>POD Model implementation plans</a:t>
            </a:r>
          </a:p>
          <a:p>
            <a:endParaRPr lang="en-US" sz="1200" dirty="0">
              <a:solidFill>
                <a:srgbClr val="00B050"/>
              </a:solidFill>
              <a:cs typeface="Arial"/>
            </a:endParaRPr>
          </a:p>
          <a:p>
            <a:endParaRPr lang="en-GB" sz="1200" dirty="0">
              <a:solidFill>
                <a:srgbClr val="00B050"/>
              </a:solidFill>
              <a:cs typeface="Calibri Light" panose="020F0302020204030204" pitchFamily="34" charset="0"/>
            </a:endParaRPr>
          </a:p>
          <a:p>
            <a:r>
              <a:rPr lang="en-GB" sz="1200" b="1" u="sng" dirty="0">
                <a:solidFill>
                  <a:srgbClr val="7F4098"/>
                </a:solidFill>
                <a:cs typeface="Calibri Light"/>
                <a:hlinkClick r:id="rId4" action="ppaction://hlinksldjump">
                  <a:extLst>
                    <a:ext uri="{A12FA001-AC4F-418D-AE19-62706E023703}">
                      <ahyp:hlinkClr xmlns:ahyp="http://schemas.microsoft.com/office/drawing/2018/hyperlinkcolor" val="tx"/>
                    </a:ext>
                  </a:extLst>
                </a:hlinkClick>
              </a:rPr>
              <a:t>Service Delivery</a:t>
            </a:r>
            <a:endParaRPr lang="en-GB" sz="1200" b="1" u="sng" dirty="0">
              <a:solidFill>
                <a:srgbClr val="7F4098"/>
              </a:solidFill>
              <a:cs typeface="Calibri Light"/>
            </a:endParaRPr>
          </a:p>
          <a:p>
            <a:pPr marL="285750" indent="-285750">
              <a:buFont typeface="Arial" panose="020B0604020202020204" pitchFamily="34" charset="0"/>
              <a:buChar char="•"/>
            </a:pPr>
            <a:r>
              <a:rPr lang="en-GB" sz="1200" dirty="0">
                <a:cs typeface="Calibri"/>
              </a:rPr>
              <a:t>Case Allocation Probation Instruction</a:t>
            </a:r>
          </a:p>
          <a:p>
            <a:pPr marL="285750" indent="-285750">
              <a:buFont typeface="Arial" panose="020B0604020202020204" pitchFamily="34" charset="0"/>
              <a:buChar char="•"/>
            </a:pPr>
            <a:r>
              <a:rPr lang="en-GB" sz="1200" dirty="0">
                <a:cs typeface="Calibri"/>
              </a:rPr>
              <a:t>Continuous Professional Development offer for court staff</a:t>
            </a:r>
          </a:p>
          <a:p>
            <a:pPr marL="285750" indent="-285750">
              <a:buFont typeface="Arial" panose="020B0604020202020204" pitchFamily="34" charset="0"/>
              <a:buChar char="•"/>
            </a:pPr>
            <a:r>
              <a:rPr lang="en-GB" sz="1200" dirty="0">
                <a:cs typeface="Calibri"/>
              </a:rPr>
              <a:t>Prepare a Case for Sentence digital service</a:t>
            </a:r>
          </a:p>
          <a:p>
            <a:pPr marL="285750" indent="-285750">
              <a:buFont typeface="Arial" panose="020B0604020202020204" pitchFamily="34" charset="0"/>
              <a:buChar char="•"/>
            </a:pPr>
            <a:r>
              <a:rPr lang="en-GB" sz="1200" dirty="0">
                <a:cs typeface="Calibri"/>
              </a:rPr>
              <a:t>BCST 2 assessment continuation</a:t>
            </a:r>
          </a:p>
          <a:p>
            <a:pPr marL="285750" indent="-285750">
              <a:buFont typeface="Arial" panose="020B0604020202020204" pitchFamily="34" charset="0"/>
              <a:buChar char="•"/>
            </a:pPr>
            <a:r>
              <a:rPr lang="en-GB" sz="1200" dirty="0">
                <a:cs typeface="Calibri"/>
              </a:rPr>
              <a:t>Agreed model for phased implementation of a new Short Sentence Function</a:t>
            </a:r>
          </a:p>
          <a:p>
            <a:pPr marL="285750" indent="-285750">
              <a:buFont typeface="Arial" panose="020B0604020202020204" pitchFamily="34" charset="0"/>
              <a:buChar char="•"/>
            </a:pPr>
            <a:r>
              <a:rPr lang="en-GB" sz="1200" dirty="0"/>
              <a:t>Resettlement packs launched across 3 regions</a:t>
            </a:r>
            <a:endParaRPr lang="en-GB" sz="1200" dirty="0">
              <a:cs typeface="Arial"/>
            </a:endParaRPr>
          </a:p>
          <a:p>
            <a:pPr marL="285750" indent="-285750">
              <a:buFont typeface="Arial" panose="020B0604020202020204" pitchFamily="34" charset="0"/>
              <a:buChar char="•"/>
            </a:pPr>
            <a:r>
              <a:rPr lang="en-GB" sz="1200" dirty="0"/>
              <a:t>Interim interventions Workload Measurement Tool</a:t>
            </a:r>
            <a:endParaRPr lang="en-GB" sz="1200" b="1" dirty="0"/>
          </a:p>
          <a:p>
            <a:pPr marL="285750" indent="-285750">
              <a:buFont typeface="Arial" panose="020B0604020202020204" pitchFamily="34" charset="0"/>
              <a:buChar char="•"/>
            </a:pPr>
            <a:r>
              <a:rPr lang="en-GB" sz="1200" dirty="0"/>
              <a:t>National launch of the Unpaid Work assessment digital tool</a:t>
            </a:r>
            <a:endParaRPr lang="en-GB" sz="1200" dirty="0">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ea typeface="+mn-ea"/>
                <a:cs typeface="+mn-cs"/>
              </a:rPr>
              <a:t>CP National Project Canal &amp; River Trust MoU in place </a:t>
            </a:r>
            <a:endParaRPr kumimoji="0" lang="en-GB" sz="1200" b="0" i="0" u="none" strike="noStrike" kern="1200" cap="none" spc="0" normalizeH="0" baseline="0" noProof="0" dirty="0">
              <a:ln>
                <a:noFill/>
              </a:ln>
              <a:effectLst/>
              <a:uLnTx/>
              <a:uFillTx/>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ea typeface="+mn-ea"/>
                <a:cs typeface="+mn-cs"/>
              </a:rPr>
              <a:t>CP Staff Induction Manual &amp; L&amp;D Role Packs developed</a:t>
            </a:r>
            <a:endParaRPr kumimoji="0" lang="en-GB" sz="1200" b="0" i="0" u="none" strike="noStrike" kern="1200" cap="none" spc="0" normalizeH="0" baseline="0" noProof="0" dirty="0">
              <a:ln>
                <a:noFill/>
              </a:ln>
              <a:effectLst/>
              <a:uLnTx/>
              <a:uFillTx/>
              <a:ea typeface="+mn-ea"/>
              <a:cs typeface="Arial"/>
            </a:endParaRPr>
          </a:p>
          <a:p>
            <a:pPr marL="285750" indent="-285750">
              <a:buFont typeface="Arial" panose="020B0604020202020204" pitchFamily="34" charset="0"/>
              <a:buChar char="•"/>
            </a:pPr>
            <a:r>
              <a:rPr lang="en-US" sz="1200" dirty="0">
                <a:cs typeface="Calibri"/>
              </a:rPr>
              <a:t>Selection of approved Structured Interventions</a:t>
            </a:r>
          </a:p>
          <a:p>
            <a:pPr marL="285750" indent="-285750">
              <a:buFont typeface="Arial" panose="020B0604020202020204" pitchFamily="34" charset="0"/>
              <a:buChar char="•"/>
            </a:pPr>
            <a:r>
              <a:rPr lang="en-US" sz="1200" dirty="0">
                <a:cs typeface="Calibri"/>
              </a:rPr>
              <a:t>Revised Structured Interventions practice guidance and facilitator manuals</a:t>
            </a:r>
          </a:p>
          <a:p>
            <a:pPr marL="285750" indent="-285750">
              <a:buFont typeface="Arial" panose="020B0604020202020204" pitchFamily="34" charset="0"/>
              <a:buChar char="•"/>
            </a:pPr>
            <a:r>
              <a:rPr lang="en-US" sz="1200" dirty="0">
                <a:cs typeface="Calibri"/>
              </a:rPr>
              <a:t>Ongoing CRS Embedding and Improvement activity</a:t>
            </a:r>
            <a:endParaRPr lang="en-GB" sz="1200" dirty="0">
              <a:cs typeface="Calibri"/>
            </a:endParaRPr>
          </a:p>
          <a:p>
            <a:pPr marL="285750" indent="-285750">
              <a:buFont typeface="Arial" panose="020B0604020202020204" pitchFamily="34" charset="0"/>
              <a:buChar char="•"/>
            </a:pPr>
            <a:r>
              <a:rPr lang="en-GB" sz="1200" dirty="0"/>
              <a:t>Roll-out of mixed caseloads</a:t>
            </a:r>
            <a:endParaRPr lang="en-GB" sz="1200" dirty="0">
              <a:cs typeface="Arial"/>
            </a:endParaRPr>
          </a:p>
          <a:p>
            <a:pPr marL="285750" indent="-285750">
              <a:buFont typeface="Arial" panose="020B0604020202020204" pitchFamily="34" charset="0"/>
              <a:buChar char="•"/>
            </a:pPr>
            <a:r>
              <a:rPr lang="en-GB" sz="1200" dirty="0">
                <a:cs typeface="Times New Roman"/>
              </a:rPr>
              <a:t>Home Visit Policy Framework implemented</a:t>
            </a:r>
          </a:p>
          <a:p>
            <a:pPr marL="285750" indent="-285750">
              <a:buFont typeface="Arial" panose="020B0604020202020204" pitchFamily="34" charset="0"/>
              <a:buChar char="•"/>
            </a:pPr>
            <a:r>
              <a:rPr lang="en-GB" sz="1200" dirty="0"/>
              <a:t>Approved suite of Probation Practitioner toolkits</a:t>
            </a:r>
            <a:endParaRPr lang="en-US" sz="1200" dirty="0">
              <a:cs typeface="Calibri" panose="020F0502020204030204" pitchFamily="34" charset="0"/>
            </a:endParaRPr>
          </a:p>
          <a:p>
            <a:pPr marL="285750" indent="-285750">
              <a:buFont typeface="Arial" panose="020B0604020202020204" pitchFamily="34" charset="0"/>
              <a:buChar char="•"/>
            </a:pPr>
            <a:r>
              <a:rPr lang="en-GB" sz="1200" dirty="0">
                <a:cs typeface="Times New Roman"/>
              </a:rPr>
              <a:t>Full National Standards launched</a:t>
            </a:r>
            <a:endParaRPr lang="en-US" sz="1200" dirty="0">
              <a:cs typeface="Times New Roman"/>
            </a:endParaRPr>
          </a:p>
          <a:p>
            <a:pPr marL="285750" indent="-285750">
              <a:buFont typeface="Arial" panose="020B0604020202020204" pitchFamily="34" charset="0"/>
              <a:buChar char="•"/>
            </a:pPr>
            <a:r>
              <a:rPr lang="en-US" sz="1200" dirty="0"/>
              <a:t>The Young Adult Policy Framework</a:t>
            </a:r>
          </a:p>
          <a:p>
            <a:endParaRPr lang="en-US" sz="1200" dirty="0">
              <a:cs typeface="Arial"/>
            </a:endParaRPr>
          </a:p>
          <a:p>
            <a:pPr marL="285750" indent="-285750">
              <a:buFont typeface="Arial" panose="020B0604020202020204" pitchFamily="34" charset="0"/>
              <a:buChar char="•"/>
            </a:pPr>
            <a:endParaRPr lang="en-US" sz="1200" dirty="0">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endParaRPr>
          </a:p>
          <a:p>
            <a:endParaRPr lang="en-GB" sz="1200" b="1" u="sng" dirty="0">
              <a:solidFill>
                <a:srgbClr val="7F4098"/>
              </a:solidFill>
              <a:cs typeface="Calibri Light" panose="020F0302020204030204" pitchFamily="34" charset="0"/>
              <a:hlinkClick r:id="rId2" action="ppaction://hlinksldjump">
                <a:extLst>
                  <a:ext uri="{A12FA001-AC4F-418D-AE19-62706E023703}">
                    <ahyp:hlinkClr xmlns:ahyp="http://schemas.microsoft.com/office/drawing/2018/hyperlinkcolor" val="tx"/>
                  </a:ext>
                </a:extLst>
              </a:hlinkClick>
            </a:endParaRPr>
          </a:p>
          <a:p>
            <a:r>
              <a:rPr lang="en-GB" sz="1200" b="1" u="sng" dirty="0">
                <a:solidFill>
                  <a:srgbClr val="7F4098"/>
                </a:solidFill>
                <a:cs typeface="Calibri Light"/>
                <a:hlinkClick r:id="rId5" action="ppaction://hlinksldjump">
                  <a:extLst>
                    <a:ext uri="{A12FA001-AC4F-418D-AE19-62706E023703}">
                      <ahyp:hlinkClr xmlns:ahyp="http://schemas.microsoft.com/office/drawing/2018/hyperlinkcolor" val="tx"/>
                    </a:ext>
                  </a:extLst>
                </a:hlinkClick>
              </a:rPr>
              <a:t>Reducing Reoffending</a:t>
            </a:r>
            <a:endParaRPr lang="en-GB" sz="1200" b="1" u="sng" dirty="0">
              <a:solidFill>
                <a:srgbClr val="7F4098"/>
              </a:solidFill>
              <a:cs typeface="Calibri Light"/>
            </a:endParaRPr>
          </a:p>
          <a:p>
            <a:pPr marL="285750" indent="-285750">
              <a:buFont typeface="Arial" panose="020B0604020202020204" pitchFamily="34" charset="0"/>
              <a:buChar char="•"/>
            </a:pPr>
            <a:r>
              <a:rPr lang="en-GB" sz="1200" dirty="0">
                <a:cs typeface="Calibri"/>
              </a:rPr>
              <a:t>Accelerator prisons project</a:t>
            </a:r>
          </a:p>
          <a:p>
            <a:endParaRPr lang="en-GB" sz="1200" dirty="0">
              <a:cs typeface="Calibri Light" panose="020F0302020204030204" pitchFamily="34" charset="0"/>
            </a:endParaRPr>
          </a:p>
          <a:p>
            <a:r>
              <a:rPr lang="en-GB" sz="1200" b="1" u="sng" dirty="0">
                <a:solidFill>
                  <a:srgbClr val="7F4098"/>
                </a:solidFill>
                <a:cs typeface="Calibri Light"/>
                <a:hlinkClick r:id="rId6" action="ppaction://hlinksldjump">
                  <a:extLst>
                    <a:ext uri="{A12FA001-AC4F-418D-AE19-62706E023703}">
                      <ahyp:hlinkClr xmlns:ahyp="http://schemas.microsoft.com/office/drawing/2018/hyperlinkcolor" val="tx"/>
                    </a:ext>
                  </a:extLst>
                </a:hlinkClick>
              </a:rPr>
              <a:t>Technical Equipment and Digital Tools</a:t>
            </a:r>
            <a:endParaRPr lang="en-GB" sz="1200" b="1" u="sng" dirty="0">
              <a:solidFill>
                <a:srgbClr val="7F4098"/>
              </a:solidFill>
              <a:cs typeface="Calibri Light"/>
            </a:endParaRPr>
          </a:p>
          <a:p>
            <a:pPr marL="171450" indent="-171450">
              <a:buFont typeface="Arial" panose="020B0604020202020204" pitchFamily="34" charset="0"/>
              <a:buChar char="•"/>
            </a:pPr>
            <a:r>
              <a:rPr lang="en-GB" sz="1200" dirty="0">
                <a:cs typeface="Calibri"/>
              </a:rPr>
              <a:t>Work continues to move away from </a:t>
            </a:r>
            <a:r>
              <a:rPr lang="en-GB" sz="1200" dirty="0" err="1">
                <a:cs typeface="Calibri"/>
              </a:rPr>
              <a:t>nDelius</a:t>
            </a:r>
            <a:r>
              <a:rPr lang="en-GB" sz="1200" dirty="0">
                <a:cs typeface="Calibri"/>
              </a:rPr>
              <a:t> and OASys</a:t>
            </a:r>
            <a:endParaRPr lang="en-GB" sz="1200" dirty="0"/>
          </a:p>
          <a:p>
            <a:pPr marL="171450" indent="-171450">
              <a:buFont typeface="Arial" panose="020B0604020202020204" pitchFamily="34" charset="0"/>
              <a:buChar char="•"/>
            </a:pPr>
            <a:r>
              <a:rPr lang="en-GB" sz="1200" dirty="0"/>
              <a:t>Further developments to Refer and Monitor to support CRS referrals and management</a:t>
            </a:r>
            <a:endParaRPr lang="en-GB" sz="1200" dirty="0">
              <a:cs typeface="Arial"/>
            </a:endParaRPr>
          </a:p>
          <a:p>
            <a:pPr marL="171450" indent="-171450">
              <a:buFont typeface="Arial" panose="020B0604020202020204" pitchFamily="34" charset="0"/>
              <a:buChar char="•"/>
            </a:pPr>
            <a:r>
              <a:rPr lang="en-GB" sz="1200" dirty="0"/>
              <a:t>Workload Management tool built in house</a:t>
            </a:r>
            <a:endParaRPr lang="en-GB" sz="1200" dirty="0">
              <a:cs typeface="Arial"/>
            </a:endParaRPr>
          </a:p>
          <a:p>
            <a:pPr marL="171450" indent="-171450">
              <a:buFont typeface="Arial" panose="020B0604020202020204" pitchFamily="34" charset="0"/>
              <a:buChar char="•"/>
            </a:pPr>
            <a:r>
              <a:rPr lang="en-GB" sz="1200" dirty="0"/>
              <a:t>New digital developments will begin</a:t>
            </a:r>
            <a:endParaRPr lang="en-GB" sz="1200" dirty="0">
              <a:cs typeface="Arial"/>
            </a:endParaRPr>
          </a:p>
          <a:p>
            <a:endParaRPr lang="en-GB" sz="1200" b="1" dirty="0">
              <a:cs typeface="Calibri Light" panose="020F0302020204030204" pitchFamily="34" charset="0"/>
            </a:endParaRPr>
          </a:p>
          <a:p>
            <a:r>
              <a:rPr lang="en-GB" sz="1200" b="1" u="sng" dirty="0">
                <a:solidFill>
                  <a:srgbClr val="7F4098"/>
                </a:solidFill>
                <a:cs typeface="Calibri Light"/>
                <a:hlinkClick r:id="rId6" action="ppaction://hlinksldjump">
                  <a:extLst>
                    <a:ext uri="{A12FA001-AC4F-418D-AE19-62706E023703}">
                      <ahyp:hlinkClr xmlns:ahyp="http://schemas.microsoft.com/office/drawing/2018/hyperlinkcolor" val="tx"/>
                    </a:ext>
                  </a:extLst>
                </a:hlinkClick>
              </a:rPr>
              <a:t>Electronic Monitoring</a:t>
            </a:r>
            <a:endParaRPr lang="en-GB" sz="1200" b="1" u="sng" dirty="0">
              <a:solidFill>
                <a:srgbClr val="7F4098"/>
              </a:solidFill>
              <a:cs typeface="Calibri Light"/>
            </a:endParaRPr>
          </a:p>
          <a:p>
            <a:pPr marL="171450" indent="-171450">
              <a:buFont typeface="Arial" panose="020B0604020202020204" pitchFamily="34" charset="0"/>
              <a:buChar char="•"/>
            </a:pPr>
            <a:r>
              <a:rPr lang="en-GB" sz="1200" dirty="0">
                <a:cs typeface="Arial"/>
              </a:rPr>
              <a:t>Alcohol Monitoring on License rollout in England</a:t>
            </a:r>
          </a:p>
          <a:p>
            <a:pPr marL="171450" indent="-171450">
              <a:buFont typeface="Arial" panose="020B0604020202020204" pitchFamily="34" charset="0"/>
              <a:buChar char="•"/>
            </a:pPr>
            <a:r>
              <a:rPr lang="en-GB" sz="1200" dirty="0">
                <a:cs typeface="Arial"/>
              </a:rPr>
              <a:t>PCSC Act</a:t>
            </a:r>
          </a:p>
          <a:p>
            <a:endParaRPr lang="en-GB" sz="1200" b="1" u="sng" dirty="0">
              <a:solidFill>
                <a:srgbClr val="7F4098"/>
              </a:solidFill>
              <a:cs typeface="Calibri Light" panose="020F0302020204030204" pitchFamily="34" charset="0"/>
              <a:hlinkClick r:id="rId6" action="ppaction://hlinksldjump">
                <a:extLst>
                  <a:ext uri="{A12FA001-AC4F-418D-AE19-62706E023703}">
                    <ahyp:hlinkClr xmlns:ahyp="http://schemas.microsoft.com/office/drawing/2018/hyperlinkcolor" val="tx"/>
                  </a:ext>
                </a:extLst>
              </a:hlinkClick>
            </a:endParaRPr>
          </a:p>
          <a:p>
            <a:r>
              <a:rPr lang="en-GB" sz="1200" b="1" u="sng" dirty="0">
                <a:solidFill>
                  <a:srgbClr val="7F4098"/>
                </a:solidFill>
                <a:cs typeface="Calibri Light"/>
                <a:hlinkClick r:id="rId6" action="ppaction://hlinksldjump">
                  <a:extLst>
                    <a:ext uri="{A12FA001-AC4F-418D-AE19-62706E023703}">
                      <ahyp:hlinkClr xmlns:ahyp="http://schemas.microsoft.com/office/drawing/2018/hyperlinkcolor" val="tx"/>
                    </a:ext>
                  </a:extLst>
                </a:hlinkClick>
              </a:rPr>
              <a:t>Standards, Practice and Performance</a:t>
            </a:r>
            <a:endParaRPr lang="en-GB" sz="1200" b="1" u="sng" dirty="0">
              <a:solidFill>
                <a:srgbClr val="7F4098"/>
              </a:solidFill>
              <a:cs typeface="Calibri Light"/>
            </a:endParaRPr>
          </a:p>
          <a:p>
            <a:pPr marL="171450" indent="-171450">
              <a:buFont typeface="Arial" panose="020B0604020202020204" pitchFamily="34" charset="0"/>
              <a:buChar char="•"/>
            </a:pPr>
            <a:r>
              <a:rPr lang="en-GB" sz="1200" dirty="0"/>
              <a:t>Service levels reached – initial appointments and recording protected characteristics</a:t>
            </a:r>
            <a:endParaRPr lang="en-GB" sz="1200" dirty="0">
              <a:cs typeface="Arial"/>
            </a:endParaRPr>
          </a:p>
          <a:p>
            <a:pPr marL="171450" indent="-171450">
              <a:buFont typeface="Arial" panose="020B0604020202020204" pitchFamily="34" charset="0"/>
              <a:buChar char="•"/>
            </a:pPr>
            <a:r>
              <a:rPr lang="en-GB" sz="1200" dirty="0">
                <a:cs typeface="Calibri Light"/>
              </a:rPr>
              <a:t>Targets set for new measures</a:t>
            </a:r>
          </a:p>
          <a:p>
            <a:pPr marL="171450" indent="-171450">
              <a:buFont typeface="Arial" panose="020B0604020202020204" pitchFamily="34" charset="0"/>
              <a:buChar char="•"/>
            </a:pPr>
            <a:r>
              <a:rPr lang="en-GB" sz="1200" dirty="0">
                <a:cs typeface="Calibri Light"/>
              </a:rPr>
              <a:t>Measures on pre-release sentence plans and structured interventions introduced</a:t>
            </a:r>
          </a:p>
          <a:p>
            <a:endParaRPr lang="en-GB" sz="1200" b="1" dirty="0">
              <a:solidFill>
                <a:srgbClr val="5C3183"/>
              </a:solidFill>
              <a:cs typeface="Calibri Light" panose="020F0302020204030204" pitchFamily="34" charset="0"/>
            </a:endParaRPr>
          </a:p>
          <a:p>
            <a:r>
              <a:rPr lang="en-GB" sz="1200" b="1" u="sng" dirty="0">
                <a:solidFill>
                  <a:srgbClr val="7F4098"/>
                </a:solidFill>
                <a:cs typeface="Calibri Light"/>
                <a:hlinkClick r:id="rId6" action="ppaction://hlinksldjump">
                  <a:extLst>
                    <a:ext uri="{A12FA001-AC4F-418D-AE19-62706E023703}">
                      <ahyp:hlinkClr xmlns:ahyp="http://schemas.microsoft.com/office/drawing/2018/hyperlinkcolor" val="tx"/>
                    </a:ext>
                  </a:extLst>
                </a:hlinkClick>
              </a:rPr>
              <a:t>Victims Services</a:t>
            </a:r>
            <a:endParaRPr lang="en-GB" sz="1200" b="1" u="sng" dirty="0">
              <a:solidFill>
                <a:srgbClr val="7F4098"/>
              </a:solidFill>
              <a:cs typeface="Calibri Light"/>
            </a:endParaRPr>
          </a:p>
          <a:p>
            <a:pPr marL="171450" indent="-171450">
              <a:buFont typeface="Arial" panose="020B0604020202020204" pitchFamily="34" charset="0"/>
              <a:buChar char="•"/>
            </a:pPr>
            <a:r>
              <a:rPr lang="en-GB" sz="1200" dirty="0">
                <a:cs typeface="Arial"/>
              </a:rPr>
              <a:t>Pilot for the expanded Victims Contact Scheme to start in some regions</a:t>
            </a:r>
          </a:p>
          <a:p>
            <a:pPr marL="171450" indent="-171450">
              <a:buFont typeface="Arial" panose="020B0604020202020204" pitchFamily="34" charset="0"/>
              <a:buChar char="•"/>
            </a:pPr>
            <a:r>
              <a:rPr lang="en-GB" sz="1200" dirty="0">
                <a:cs typeface="Arial"/>
              </a:rPr>
              <a:t>Victim contact operational guidance</a:t>
            </a:r>
          </a:p>
          <a:p>
            <a:endParaRPr lang="en-GB" sz="1200" dirty="0">
              <a:cs typeface="Arial"/>
            </a:endParaRPr>
          </a:p>
          <a:p>
            <a:r>
              <a:rPr lang="en-GB" sz="1200" b="1" u="sng" dirty="0">
                <a:solidFill>
                  <a:srgbClr val="7F4098"/>
                </a:solidFill>
                <a:cs typeface="Calibri Light"/>
                <a:hlinkClick r:id="rId3" action="ppaction://hlinksldjump">
                  <a:extLst>
                    <a:ext uri="{A12FA001-AC4F-418D-AE19-62706E023703}">
                      <ahyp:hlinkClr xmlns:ahyp="http://schemas.microsoft.com/office/drawing/2018/hyperlinkcolor" val="tx"/>
                    </a:ext>
                  </a:extLst>
                </a:hlinkClick>
              </a:rPr>
              <a:t>Estates</a:t>
            </a:r>
            <a:endParaRPr lang="en-GB" sz="1200" b="1" u="sng" dirty="0">
              <a:solidFill>
                <a:srgbClr val="7F4098"/>
              </a:solidFill>
              <a:cs typeface="Calibri Light"/>
            </a:endParaRPr>
          </a:p>
          <a:p>
            <a:pPr marL="171450" indent="-171450">
              <a:buFont typeface="Arial" panose="020B0604020202020204" pitchFamily="34" charset="0"/>
              <a:buChar char="•"/>
            </a:pPr>
            <a:r>
              <a:rPr lang="en-GB" sz="1200" dirty="0">
                <a:ea typeface="+mn-lt"/>
                <a:cs typeface="Arial"/>
              </a:rPr>
              <a:t>Leases on former CRC sites extended</a:t>
            </a:r>
          </a:p>
          <a:p>
            <a:pPr marL="171450" indent="-171450">
              <a:buFont typeface="Arial" panose="020B0604020202020204" pitchFamily="34" charset="0"/>
              <a:buChar char="•"/>
            </a:pPr>
            <a:r>
              <a:rPr lang="en-GB" sz="1200" dirty="0">
                <a:ea typeface="+mn-lt"/>
                <a:cs typeface="Arial"/>
              </a:rPr>
              <a:t>Third year of estates modernisation projects commences</a:t>
            </a:r>
          </a:p>
          <a:p>
            <a:pPr marL="171450" indent="-171450">
              <a:buFont typeface="Arial" panose="020B0604020202020204" pitchFamily="34" charset="0"/>
              <a:buChar char="•"/>
            </a:pPr>
            <a:r>
              <a:rPr lang="en-GB" sz="1200" dirty="0">
                <a:ea typeface="Calibri" panose="020F0502020204030204" pitchFamily="34" charset="0"/>
                <a:cs typeface="Times New Roman"/>
              </a:rPr>
              <a:t>First capacity review of estates completed</a:t>
            </a:r>
          </a:p>
          <a:p>
            <a:pPr marL="171450" indent="-171450">
              <a:buFont typeface="Arial" panose="020B0604020202020204" pitchFamily="34" charset="0"/>
              <a:buChar char="•"/>
            </a:pPr>
            <a:r>
              <a:rPr lang="en-GB" sz="1200" dirty="0">
                <a:ea typeface="Calibri" panose="020F0502020204030204" pitchFamily="34" charset="0"/>
                <a:cs typeface="Times New Roman"/>
              </a:rPr>
              <a:t>HMIP Inspections</a:t>
            </a:r>
          </a:p>
          <a:p>
            <a:pPr lvl="0">
              <a:spcBef>
                <a:spcPts val="600"/>
              </a:spcBef>
              <a:spcAft>
                <a:spcPts val="600"/>
              </a:spcAft>
            </a:pPr>
            <a:endParaRPr lang="en-GB" sz="900" dirty="0">
              <a:highlight>
                <a:srgbClr val="FFFF00"/>
              </a:highlight>
            </a:endParaRPr>
          </a:p>
          <a:p>
            <a:pPr fontAlgn="base">
              <a:spcBef>
                <a:spcPts val="600"/>
              </a:spcBef>
              <a:spcAft>
                <a:spcPts val="600"/>
              </a:spcAft>
            </a:pPr>
            <a:endParaRPr lang="en-GB" sz="1000" dirty="0">
              <a:solidFill>
                <a:srgbClr val="FF0000"/>
              </a:solidFill>
              <a:cs typeface="Calibri" panose="020F0502020204030204"/>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endParaRPr lang="en-GB" sz="1000" dirty="0"/>
          </a:p>
          <a:p>
            <a:pPr lvl="0">
              <a:spcBef>
                <a:spcPts val="600"/>
              </a:spcBef>
            </a:pPr>
            <a:endParaRPr lang="en-GB" sz="1000" dirty="0">
              <a:solidFill>
                <a:prstClr val="black"/>
              </a:solidFill>
            </a:endParaRPr>
          </a:p>
        </p:txBody>
      </p:sp>
      <p:sp>
        <p:nvSpPr>
          <p:cNvPr id="4" name="Rectangle: Rounded Corners 3">
            <a:hlinkClick r:id="rId7" action="ppaction://hlinksldjump"/>
            <a:extLst>
              <a:ext uri="{FF2B5EF4-FFF2-40B4-BE49-F238E27FC236}">
                <a16:creationId xmlns:a16="http://schemas.microsoft.com/office/drawing/2014/main" id="{AD598B8E-BAAA-4096-8303-765FF5FBFB41}"/>
              </a:ext>
            </a:extLst>
          </p:cNvPr>
          <p:cNvSpPr/>
          <p:nvPr/>
        </p:nvSpPr>
        <p:spPr>
          <a:xfrm>
            <a:off x="10031489" y="6562268"/>
            <a:ext cx="2160510" cy="33377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 The journey so far</a:t>
            </a:r>
          </a:p>
        </p:txBody>
      </p:sp>
      <p:sp>
        <p:nvSpPr>
          <p:cNvPr id="7" name="Title 6">
            <a:extLst>
              <a:ext uri="{FF2B5EF4-FFF2-40B4-BE49-F238E27FC236}">
                <a16:creationId xmlns:a16="http://schemas.microsoft.com/office/drawing/2014/main" id="{04407BE7-3FD2-476A-BBAA-36303D93923C}"/>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Overview of changes</a:t>
            </a:r>
          </a:p>
        </p:txBody>
      </p:sp>
    </p:spTree>
    <p:extLst>
      <p:ext uri="{BB962C8B-B14F-4D97-AF65-F5344CB8AC3E}">
        <p14:creationId xmlns:p14="http://schemas.microsoft.com/office/powerpoint/2010/main" val="412841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25C07BF-D805-449B-B5ED-212DF961CB19}"/>
              </a:ext>
              <a:ext uri="{C183D7F6-B498-43B3-948B-1728B52AA6E4}">
                <adec:decorative xmlns:adec="http://schemas.microsoft.com/office/drawing/2017/decorative" val="1"/>
              </a:ext>
            </a:extLst>
          </p:cNvPr>
          <p:cNvSpPr/>
          <p:nvPr/>
        </p:nvSpPr>
        <p:spPr>
          <a:xfrm>
            <a:off x="1" y="6114583"/>
            <a:ext cx="12192000" cy="781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Chevron 10">
            <a:hlinkClick r:id="" action="ppaction://noaction"/>
            <a:extLst>
              <a:ext uri="{FF2B5EF4-FFF2-40B4-BE49-F238E27FC236}">
                <a16:creationId xmlns:a16="http://schemas.microsoft.com/office/drawing/2014/main" id="{4D50E22F-B407-4182-BB74-611FB2EBB1B8}"/>
              </a:ext>
            </a:extLst>
          </p:cNvPr>
          <p:cNvSpPr/>
          <p:nvPr/>
        </p:nvSpPr>
        <p:spPr>
          <a:xfrm>
            <a:off x="2812092" y="73867"/>
            <a:ext cx="5509545" cy="550484"/>
          </a:xfrm>
          <a:prstGeom prst="chevron">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kern="0" dirty="0">
                <a:solidFill>
                  <a:schemeClr val="bg1"/>
                </a:solidFill>
                <a:latin typeface="Arial"/>
                <a:sym typeface="Arial"/>
              </a:rPr>
              <a:t>July – December </a:t>
            </a:r>
          </a:p>
          <a:p>
            <a:pPr algn="ctr" defTabSz="914400">
              <a:buClr>
                <a:srgbClr val="000000"/>
              </a:buClr>
            </a:pPr>
            <a:r>
              <a:rPr lang="en-GB" sz="1400" b="1" kern="0" dirty="0">
                <a:solidFill>
                  <a:schemeClr val="bg1"/>
                </a:solidFill>
                <a:latin typeface="Arial"/>
                <a:sym typeface="Arial"/>
              </a:rPr>
              <a:t>2022</a:t>
            </a:r>
          </a:p>
        </p:txBody>
      </p:sp>
      <p:sp>
        <p:nvSpPr>
          <p:cNvPr id="12" name="Rectangle 11">
            <a:extLst>
              <a:ext uri="{FF2B5EF4-FFF2-40B4-BE49-F238E27FC236}">
                <a16:creationId xmlns:a16="http://schemas.microsoft.com/office/drawing/2014/main" id="{B697A434-B09C-4C68-99B9-6C177CCD4DAA}"/>
              </a:ext>
            </a:extLst>
          </p:cNvPr>
          <p:cNvSpPr/>
          <p:nvPr/>
        </p:nvSpPr>
        <p:spPr>
          <a:xfrm>
            <a:off x="177514" y="672092"/>
            <a:ext cx="11918072" cy="22621577"/>
          </a:xfrm>
          <a:prstGeom prst="rect">
            <a:avLst/>
          </a:prstGeom>
        </p:spPr>
        <p:txBody>
          <a:bodyPr wrap="square" lIns="91440" tIns="45720" rIns="91440" bIns="45720" numCol="2" spcCol="180000" anchor="t">
            <a:spAutoFit/>
          </a:bodyPr>
          <a:lstStyle/>
          <a:p>
            <a:r>
              <a:rPr lang="en-GB" sz="1200" b="1" u="sng" dirty="0">
                <a:solidFill>
                  <a:srgbClr val="5C3183"/>
                </a:solidFill>
                <a:cs typeface="Calibri Light" panose="020F0302020204030204" pitchFamily="34" charset="0"/>
                <a:hlinkClick r:id="rId2" action="ppaction://hlinksldjump">
                  <a:extLst>
                    <a:ext uri="{A12FA001-AC4F-418D-AE19-62706E023703}">
                      <ahyp:hlinkClr xmlns:ahyp="http://schemas.microsoft.com/office/drawing/2018/hyperlinkcolor" val="tx"/>
                    </a:ext>
                  </a:extLst>
                </a:hlinkClick>
              </a:rPr>
              <a:t>People, Workforce and Structures</a:t>
            </a:r>
            <a:endParaRPr lang="en-GB" sz="1200" b="1" u="sng" dirty="0">
              <a:solidFill>
                <a:srgbClr val="5C3183"/>
              </a:solidFill>
              <a:cs typeface="Calibri Light" panose="020F0302020204030204" pitchFamily="34" charset="0"/>
            </a:endParaRPr>
          </a:p>
          <a:p>
            <a:pPr marL="171450" indent="-171450">
              <a:buFont typeface="Arial" panose="020B0604020202020204" pitchFamily="34" charset="0"/>
              <a:buChar char="•"/>
            </a:pPr>
            <a:r>
              <a:rPr lang="en-GB" sz="1200" dirty="0">
                <a:cs typeface="Arial"/>
              </a:rPr>
              <a:t>Improved staffing model launched</a:t>
            </a:r>
          </a:p>
          <a:p>
            <a:pPr marL="171450" indent="-171450">
              <a:buFont typeface="Arial" panose="020B0604020202020204" pitchFamily="34" charset="0"/>
              <a:buChar char="•"/>
            </a:pPr>
            <a:r>
              <a:rPr lang="en-GB" sz="1200" dirty="0" err="1">
                <a:cs typeface="Arial"/>
              </a:rPr>
              <a:t>PQiP</a:t>
            </a:r>
            <a:r>
              <a:rPr lang="en-GB" sz="1200" dirty="0">
                <a:cs typeface="Arial"/>
              </a:rPr>
              <a:t> 12 learners started, recruitment underway for </a:t>
            </a:r>
            <a:r>
              <a:rPr lang="en-GB" sz="1200" dirty="0" err="1">
                <a:cs typeface="Arial"/>
              </a:rPr>
              <a:t>PQiP</a:t>
            </a:r>
            <a:r>
              <a:rPr lang="en-GB" sz="1200" dirty="0">
                <a:cs typeface="Arial"/>
              </a:rPr>
              <a:t> 13</a:t>
            </a:r>
          </a:p>
          <a:p>
            <a:pPr marL="171450" indent="-171450">
              <a:buFont typeface="Arial" panose="020B0604020202020204" pitchFamily="34" charset="0"/>
              <a:buChar char="•"/>
            </a:pPr>
            <a:r>
              <a:rPr lang="en-GB" sz="1200" dirty="0"/>
              <a:t>Applications for all three PQIP routes closed</a:t>
            </a:r>
          </a:p>
          <a:p>
            <a:pPr marL="171450" indent="-171450">
              <a:buFont typeface="Arial" panose="020B0604020202020204" pitchFamily="34" charset="0"/>
              <a:buChar char="•"/>
            </a:pPr>
            <a:r>
              <a:rPr lang="en-GB" sz="1200" dirty="0"/>
              <a:t>Recruitment of UPW staff to help backlog of cases</a:t>
            </a:r>
          </a:p>
          <a:p>
            <a:pPr marL="171450" indent="-171450">
              <a:buFont typeface="Arial" panose="020B0604020202020204" pitchFamily="34" charset="0"/>
              <a:buChar char="•"/>
            </a:pPr>
            <a:r>
              <a:rPr lang="en-GB" sz="1200" dirty="0"/>
              <a:t>A consistent L&amp;D package will be in place for UPW staff </a:t>
            </a:r>
          </a:p>
          <a:p>
            <a:pPr marL="171450" indent="-171450">
              <a:buFont typeface="Arial" panose="020B0604020202020204" pitchFamily="34" charset="0"/>
              <a:buChar char="•"/>
            </a:pPr>
            <a:r>
              <a:rPr lang="en-GB" sz="1200" dirty="0">
                <a:cs typeface="Arial"/>
              </a:rPr>
              <a:t>Harmonised terms and conditions for all transferred staff</a:t>
            </a:r>
          </a:p>
          <a:p>
            <a:pPr marL="171450" indent="-171450">
              <a:buFont typeface="Arial" panose="020B0604020202020204" pitchFamily="34" charset="0"/>
              <a:buChar char="•"/>
            </a:pPr>
            <a:r>
              <a:rPr lang="en-GB" sz="1200" dirty="0">
                <a:cs typeface="Arial"/>
              </a:rPr>
              <a:t>Staff will be working towards the first pay progression linked to CBF</a:t>
            </a:r>
          </a:p>
          <a:p>
            <a:pPr marL="171450" indent="-171450">
              <a:buFont typeface="Arial" panose="020B0604020202020204" pitchFamily="34" charset="0"/>
              <a:buChar char="•"/>
            </a:pPr>
            <a:r>
              <a:rPr lang="en-GB" sz="1200" dirty="0">
                <a:cs typeface="Arial"/>
              </a:rPr>
              <a:t>Continuous Professional Development offer outlined within role packs will be available to all eligible roles</a:t>
            </a:r>
          </a:p>
          <a:p>
            <a:pPr marL="171450" indent="-171450">
              <a:buFont typeface="Arial" panose="020B0604020202020204" pitchFamily="34" charset="0"/>
              <a:buChar char="•"/>
            </a:pPr>
            <a:r>
              <a:rPr lang="en-GB" sz="1200" dirty="0">
                <a:cs typeface="Arial"/>
              </a:rPr>
              <a:t>POD Model implementation</a:t>
            </a:r>
          </a:p>
          <a:p>
            <a:pPr marL="171450" indent="-171450">
              <a:buFont typeface="Arial" panose="020B0604020202020204" pitchFamily="34" charset="0"/>
              <a:buChar char="•"/>
            </a:pPr>
            <a:endParaRPr lang="en-GB" sz="1200" b="1" dirty="0">
              <a:cs typeface="Arial"/>
            </a:endParaRPr>
          </a:p>
          <a:p>
            <a:r>
              <a:rPr lang="en-GB" sz="1200" b="1" u="sng" dirty="0">
                <a:solidFill>
                  <a:srgbClr val="5C3183"/>
                </a:solidFill>
                <a:cs typeface="Calibri Light" panose="020F0302020204030204" pitchFamily="34" charset="0"/>
                <a:hlinkClick r:id="rId2" action="ppaction://hlinksldjump">
                  <a:extLst>
                    <a:ext uri="{A12FA001-AC4F-418D-AE19-62706E023703}">
                      <ahyp:hlinkClr xmlns:ahyp="http://schemas.microsoft.com/office/drawing/2018/hyperlinkcolor" val="tx"/>
                    </a:ext>
                  </a:extLst>
                </a:hlinkClick>
              </a:rPr>
              <a:t>Victims Services</a:t>
            </a:r>
            <a:endParaRPr lang="en-GB" sz="1200" b="1" u="sng" dirty="0">
              <a:solidFill>
                <a:srgbClr val="5C3183"/>
              </a:solidFill>
              <a:cs typeface="Calibri Light" panose="020F0302020204030204" pitchFamily="34" charset="0"/>
            </a:endParaRPr>
          </a:p>
          <a:p>
            <a:pPr marL="171450" indent="-171450">
              <a:buFont typeface="Arial" panose="020B0604020202020204" pitchFamily="34" charset="0"/>
              <a:buChar char="•"/>
            </a:pPr>
            <a:r>
              <a:rPr lang="en-GB" sz="1200" dirty="0">
                <a:cs typeface="Arial"/>
              </a:rPr>
              <a:t>Findings from pilot to inform future design of Victims Contact Scheme for wider rollout</a:t>
            </a:r>
          </a:p>
          <a:p>
            <a:pPr marL="171450" indent="-171450">
              <a:buFont typeface="Arial" panose="020B0604020202020204" pitchFamily="34" charset="0"/>
              <a:buChar char="•"/>
            </a:pPr>
            <a:r>
              <a:rPr lang="en-GB" sz="1200" dirty="0">
                <a:cs typeface="Arial"/>
              </a:rPr>
              <a:t>Victim Awareness training rolled out</a:t>
            </a:r>
          </a:p>
          <a:p>
            <a:endParaRPr lang="en-GB" sz="1200" dirty="0">
              <a:cs typeface="Arial"/>
            </a:endParaRPr>
          </a:p>
          <a:p>
            <a:r>
              <a:rPr lang="en-GB" sz="1200" b="1" u="sng" dirty="0">
                <a:solidFill>
                  <a:srgbClr val="5C3183"/>
                </a:solidFill>
                <a:cs typeface="Calibri Light" panose="020F0302020204030204" pitchFamily="34" charset="0"/>
                <a:hlinkClick r:id="rId2" action="ppaction://hlinksldjump">
                  <a:extLst>
                    <a:ext uri="{A12FA001-AC4F-418D-AE19-62706E023703}">
                      <ahyp:hlinkClr xmlns:ahyp="http://schemas.microsoft.com/office/drawing/2018/hyperlinkcolor" val="tx"/>
                    </a:ext>
                  </a:extLst>
                </a:hlinkClick>
              </a:rPr>
              <a:t>Technical Equipment and Digital Tools</a:t>
            </a:r>
            <a:endParaRPr lang="en-GB" sz="1200" b="1" u="sng" dirty="0">
              <a:solidFill>
                <a:srgbClr val="5C3183"/>
              </a:solidFill>
              <a:cs typeface="Calibri Light" panose="020F0302020204030204" pitchFamily="34" charset="0"/>
            </a:endParaRPr>
          </a:p>
          <a:p>
            <a:pPr marL="171450" indent="-171450">
              <a:buFont typeface="Arial" panose="020B0604020202020204" pitchFamily="34" charset="0"/>
              <a:buChar char="•"/>
            </a:pPr>
            <a:r>
              <a:rPr lang="en-GB" sz="1200" dirty="0">
                <a:cs typeface="Calibri"/>
              </a:rPr>
              <a:t>Work continues to move away from </a:t>
            </a:r>
            <a:r>
              <a:rPr lang="en-GB" sz="1200" dirty="0" err="1">
                <a:cs typeface="Calibri"/>
              </a:rPr>
              <a:t>nDelius</a:t>
            </a:r>
            <a:r>
              <a:rPr lang="en-GB" sz="1200" dirty="0">
                <a:cs typeface="Calibri"/>
              </a:rPr>
              <a:t> and OASys</a:t>
            </a:r>
            <a:endParaRPr lang="en-GB" sz="1200" dirty="0"/>
          </a:p>
          <a:p>
            <a:pPr marL="171450" indent="-171450">
              <a:buFont typeface="Arial" panose="020B0604020202020204" pitchFamily="34" charset="0"/>
              <a:buChar char="•"/>
            </a:pPr>
            <a:r>
              <a:rPr lang="en-GB" sz="1200" dirty="0">
                <a:cs typeface="Arial"/>
              </a:rPr>
              <a:t>Completion of work to support the delivery of Structured Interventions</a:t>
            </a:r>
          </a:p>
          <a:p>
            <a:pPr marL="171450" indent="-171450">
              <a:buFont typeface="Arial" panose="020B0604020202020204" pitchFamily="34" charset="0"/>
              <a:buChar char="•"/>
            </a:pPr>
            <a:r>
              <a:rPr lang="en-GB" sz="1200" dirty="0">
                <a:cs typeface="Arial"/>
              </a:rPr>
              <a:t>New pre-release assessment tool</a:t>
            </a:r>
          </a:p>
          <a:p>
            <a:pPr marL="171450" indent="-171450">
              <a:buFont typeface="Arial" panose="020B0604020202020204" pitchFamily="34" charset="0"/>
              <a:buChar char="•"/>
            </a:pPr>
            <a:r>
              <a:rPr lang="en-GB" sz="1200" dirty="0">
                <a:cs typeface="Arial"/>
              </a:rPr>
              <a:t>Integration of the new Workload Measurement Tool into </a:t>
            </a:r>
            <a:r>
              <a:rPr lang="en-GB" sz="1200" dirty="0" err="1">
                <a:cs typeface="Arial"/>
              </a:rPr>
              <a:t>nDelius</a:t>
            </a:r>
            <a:r>
              <a:rPr lang="en-GB" sz="1200" dirty="0">
                <a:cs typeface="Arial"/>
              </a:rPr>
              <a:t> completed</a:t>
            </a:r>
          </a:p>
          <a:p>
            <a:pPr marL="171450" indent="-171450">
              <a:buFont typeface="Arial" panose="020B0604020202020204" pitchFamily="34" charset="0"/>
              <a:buChar char="•"/>
            </a:pPr>
            <a:r>
              <a:rPr lang="en-GB" sz="1200" dirty="0"/>
              <a:t>Ongoing identification and development of digital tools to support the improvement of Unpaid Work </a:t>
            </a:r>
          </a:p>
          <a:p>
            <a:pPr marL="171450" indent="-171450">
              <a:buFont typeface="Arial" panose="020B0604020202020204" pitchFamily="34" charset="0"/>
              <a:buChar char="•"/>
            </a:pPr>
            <a:r>
              <a:rPr lang="en-GB" sz="1200" dirty="0"/>
              <a:t>Public Protection digital service</a:t>
            </a:r>
            <a:endParaRPr lang="en-GB" sz="1200"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r>
              <a:rPr lang="en-GB" sz="1200" b="1" u="sng" dirty="0">
                <a:solidFill>
                  <a:srgbClr val="5C3183"/>
                </a:solidFill>
                <a:cs typeface="Calibri Light" panose="020F0302020204030204" pitchFamily="34" charset="0"/>
                <a:hlinkClick r:id="rId3" action="ppaction://hlinksldjump">
                  <a:extLst>
                    <a:ext uri="{A12FA001-AC4F-418D-AE19-62706E023703}">
                      <ahyp:hlinkClr xmlns:ahyp="http://schemas.microsoft.com/office/drawing/2018/hyperlinkcolor" val="tx"/>
                    </a:ext>
                  </a:extLst>
                </a:hlinkClick>
              </a:rPr>
              <a:t>Estates</a:t>
            </a:r>
            <a:endParaRPr lang="en-GB" sz="1200" b="1" u="sng" dirty="0">
              <a:solidFill>
                <a:srgbClr val="5C3183"/>
              </a:solidFill>
              <a:cs typeface="Calibri Light" panose="020F0302020204030204" pitchFamily="34" charset="0"/>
            </a:endParaRPr>
          </a:p>
          <a:p>
            <a:pPr marL="171450" indent="-171450">
              <a:buFont typeface="Arial" panose="020B0604020202020204" pitchFamily="34" charset="0"/>
              <a:buChar char="•"/>
            </a:pPr>
            <a:r>
              <a:rPr lang="en-GB" sz="1200" dirty="0">
                <a:cs typeface="Arial"/>
              </a:rPr>
              <a:t>Work continues on estates modernisation projects across England &amp; Wales</a:t>
            </a:r>
          </a:p>
          <a:p>
            <a:pPr marL="171450" indent="-171450">
              <a:buFont typeface="Arial" panose="020B0604020202020204" pitchFamily="34" charset="0"/>
              <a:buChar char="•"/>
            </a:pPr>
            <a:r>
              <a:rPr lang="en-GB" sz="1200" dirty="0">
                <a:cs typeface="Arial"/>
              </a:rPr>
              <a:t>Preparations for continuation of Estates initiatives beyond closure of the Probation Reform programme</a:t>
            </a:r>
          </a:p>
          <a:p>
            <a:endParaRPr lang="en-GB" sz="1200" dirty="0">
              <a:cs typeface="Arial"/>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endParaRPr>
          </a:p>
          <a:p>
            <a:endParaRPr lang="en-GB" sz="1200" b="1" u="sng" dirty="0">
              <a:solidFill>
                <a:srgbClr val="5C3183"/>
              </a:solidFill>
              <a:cs typeface="Calibri Light" panose="020F0302020204030204" pitchFamily="34" charset="0"/>
              <a:hlinkClick r:id="rId4" action="ppaction://hlinksldjump">
                <a:extLst>
                  <a:ext uri="{A12FA001-AC4F-418D-AE19-62706E023703}">
                    <ahyp:hlinkClr xmlns:ahyp="http://schemas.microsoft.com/office/drawing/2018/hyperlinkcolor" val="tx"/>
                  </a:ext>
                </a:extLst>
              </a:hlinkClick>
            </a:endParaRPr>
          </a:p>
          <a:p>
            <a:r>
              <a:rPr lang="en-GB" sz="1200" b="1" u="sng" dirty="0">
                <a:solidFill>
                  <a:srgbClr val="5C3183"/>
                </a:solidFill>
                <a:cs typeface="Calibri Light"/>
                <a:hlinkClick r:id="rId4" action="ppaction://hlinksldjump">
                  <a:extLst>
                    <a:ext uri="{A12FA001-AC4F-418D-AE19-62706E023703}">
                      <ahyp:hlinkClr xmlns:ahyp="http://schemas.microsoft.com/office/drawing/2018/hyperlinkcolor" val="tx"/>
                    </a:ext>
                  </a:extLst>
                </a:hlinkClick>
              </a:rPr>
              <a:t>Service Delivery</a:t>
            </a:r>
            <a:endParaRPr lang="en-GB" sz="1200" b="1" u="sng" dirty="0">
              <a:solidFill>
                <a:srgbClr val="5C3183"/>
              </a:solidFill>
              <a:cs typeface="Calibri Light"/>
            </a:endParaRPr>
          </a:p>
          <a:p>
            <a:pPr marL="171450" indent="-171450">
              <a:buFont typeface="Arial" panose="020B0604020202020204" pitchFamily="34" charset="0"/>
              <a:buChar char="•"/>
            </a:pPr>
            <a:r>
              <a:rPr lang="en-GB" sz="1200" dirty="0">
                <a:cs typeface="Arial"/>
              </a:rPr>
              <a:t>Move to mixed caseloads complete</a:t>
            </a:r>
          </a:p>
          <a:p>
            <a:pPr marL="171450" indent="-171450">
              <a:buFont typeface="Arial" panose="020B0604020202020204" pitchFamily="34" charset="0"/>
              <a:buChar char="•"/>
            </a:pPr>
            <a:r>
              <a:rPr lang="en-US" sz="1200" dirty="0">
                <a:ea typeface="+mn-lt"/>
                <a:cs typeface="+mn-lt"/>
              </a:rPr>
              <a:t>The new Workload Measurement Tool introduced</a:t>
            </a:r>
            <a:endParaRPr lang="en-GB" sz="1200" dirty="0">
              <a:cs typeface="Arial"/>
            </a:endParaRPr>
          </a:p>
          <a:p>
            <a:pPr marL="171450" indent="-171450">
              <a:buFont typeface="Arial" panose="020B0604020202020204" pitchFamily="34" charset="0"/>
              <a:buChar char="•"/>
            </a:pPr>
            <a:r>
              <a:rPr lang="en-GB" sz="1200" dirty="0"/>
              <a:t>Supporting the deployment of the Blended Supervision Model</a:t>
            </a:r>
            <a:endParaRPr lang="en-GB" sz="1200" dirty="0">
              <a:cs typeface="Arial"/>
            </a:endParaRPr>
          </a:p>
          <a:p>
            <a:pPr marL="171450" indent="-171450">
              <a:buFont typeface="Arial" panose="020B0604020202020204" pitchFamily="34" charset="0"/>
              <a:buChar char="•"/>
            </a:pPr>
            <a:r>
              <a:rPr lang="en-GB" sz="1200" dirty="0">
                <a:cs typeface="Arial"/>
              </a:rPr>
              <a:t>Toolkit suite level implementation review</a:t>
            </a:r>
          </a:p>
          <a:p>
            <a:pPr marL="171450" indent="-171450">
              <a:buFont typeface="Arial" panose="020B0604020202020204" pitchFamily="34" charset="0"/>
              <a:buChar char="•"/>
            </a:pPr>
            <a:r>
              <a:rPr lang="en-GB" sz="1200" dirty="0">
                <a:cs typeface="Arial"/>
              </a:rPr>
              <a:t>Further iterations of the Workload Measurement Tool</a:t>
            </a:r>
          </a:p>
          <a:p>
            <a:pPr marL="171450" indent="-171450">
              <a:buFont typeface="Arial" panose="020B0604020202020204" pitchFamily="34" charset="0"/>
              <a:buChar char="•"/>
            </a:pPr>
            <a:r>
              <a:rPr lang="en-GB" sz="1200" dirty="0">
                <a:cs typeface="Arial"/>
              </a:rPr>
              <a:t>New ways of working with CRS’ embedded</a:t>
            </a:r>
          </a:p>
          <a:p>
            <a:pPr marL="171450" indent="-171450">
              <a:buFont typeface="Arial" panose="020B0604020202020204" pitchFamily="34" charset="0"/>
              <a:buChar char="•"/>
            </a:pPr>
            <a:r>
              <a:rPr lang="en-GB" sz="1200" dirty="0"/>
              <a:t>‘Dependency and Recovery’ services will have gone live across all regions</a:t>
            </a:r>
          </a:p>
          <a:p>
            <a:pPr marL="171450" indent="-171450">
              <a:buFont typeface="Arial" panose="020B0604020202020204" pitchFamily="34" charset="0"/>
              <a:buChar char="•"/>
            </a:pPr>
            <a:r>
              <a:rPr lang="en-GB" sz="1200" dirty="0"/>
              <a:t>‘Finance, Benefit and Debt’ services will have gone live across 11 regions</a:t>
            </a:r>
          </a:p>
          <a:p>
            <a:pPr marL="171450" indent="-171450">
              <a:buFont typeface="Arial" panose="020B0604020202020204" pitchFamily="34" charset="0"/>
              <a:buChar char="•"/>
            </a:pPr>
            <a:r>
              <a:rPr lang="en-GB" sz="1200" dirty="0">
                <a:cs typeface="Arial"/>
              </a:rPr>
              <a:t>New Court Services Policy Framework published</a:t>
            </a:r>
          </a:p>
          <a:p>
            <a:pPr marL="171450" indent="-171450">
              <a:buFont typeface="Arial" panose="020B0604020202020204" pitchFamily="34" charset="0"/>
              <a:buChar char="•"/>
            </a:pPr>
            <a:r>
              <a:rPr lang="en-GB" sz="1200" dirty="0">
                <a:cs typeface="Arial"/>
              </a:rPr>
              <a:t>Shadow performance targets introduced – Courts</a:t>
            </a:r>
          </a:p>
          <a:p>
            <a:pPr marL="171450" indent="-171450">
              <a:buFont typeface="Arial" panose="020B0604020202020204" pitchFamily="34" charset="0"/>
              <a:buChar char="•"/>
            </a:pPr>
            <a:r>
              <a:rPr lang="en-GB" sz="1200" dirty="0">
                <a:cs typeface="Arial"/>
              </a:rPr>
              <a:t>New targeting criteria – Pre-Sentence Reports</a:t>
            </a:r>
          </a:p>
          <a:p>
            <a:pPr marL="171450" indent="-171450">
              <a:buFont typeface="Arial" panose="020B0604020202020204" pitchFamily="34" charset="0"/>
              <a:buChar char="•"/>
            </a:pPr>
            <a:r>
              <a:rPr lang="en-GB" sz="1200" dirty="0">
                <a:cs typeface="Arial"/>
              </a:rPr>
              <a:t>Courts case tracker introduced</a:t>
            </a:r>
          </a:p>
          <a:p>
            <a:pPr marL="171450" indent="-171450">
              <a:buFont typeface="Arial" panose="020B0604020202020204" pitchFamily="34" charset="0"/>
              <a:buChar char="•"/>
            </a:pPr>
            <a:r>
              <a:rPr lang="en-GB" sz="1200" dirty="0">
                <a:cs typeface="Arial"/>
              </a:rPr>
              <a:t>Online ETE (Education, Training &amp; Employment) learning portal will be available for regions to utilise for CP delivery </a:t>
            </a:r>
          </a:p>
          <a:p>
            <a:pPr marL="171450" indent="-171450">
              <a:buFont typeface="Arial" panose="020B0604020202020204" pitchFamily="34" charset="0"/>
              <a:buChar char="•"/>
            </a:pPr>
            <a:r>
              <a:rPr lang="en-GB" sz="1200" dirty="0">
                <a:cs typeface="Arial"/>
              </a:rPr>
              <a:t>UPW Health and Safety documentation harmonised</a:t>
            </a:r>
          </a:p>
          <a:p>
            <a:pPr marL="171450" indent="-171450">
              <a:buFont typeface="Arial" panose="020B0604020202020204" pitchFamily="34" charset="0"/>
              <a:buChar char="•"/>
            </a:pPr>
            <a:r>
              <a:rPr lang="en-GB" sz="1200" dirty="0"/>
              <a:t>CP Estates minimum standards established</a:t>
            </a:r>
          </a:p>
          <a:p>
            <a:pPr marL="171450" indent="-171450">
              <a:buFont typeface="Arial" panose="020B0604020202020204" pitchFamily="34" charset="0"/>
              <a:buChar char="•"/>
            </a:pPr>
            <a:r>
              <a:rPr lang="en-GB" sz="1200" dirty="0"/>
              <a:t>National CP Recruitment campaign complete</a:t>
            </a:r>
          </a:p>
          <a:p>
            <a:pPr marL="171450" indent="-171450">
              <a:buFont typeface="Arial" panose="020B0604020202020204" pitchFamily="34" charset="0"/>
              <a:buChar char="•"/>
            </a:pPr>
            <a:r>
              <a:rPr lang="en-GB" sz="1200" dirty="0"/>
              <a:t>It is anticipated that all eligible multiple application to extend cases will have been returned to court for extension</a:t>
            </a:r>
          </a:p>
          <a:p>
            <a:pPr marL="171450" indent="-171450">
              <a:buFont typeface="Arial" panose="020B0604020202020204" pitchFamily="34" charset="0"/>
              <a:buChar char="•"/>
            </a:pPr>
            <a:r>
              <a:rPr lang="en-GB" sz="1200" dirty="0"/>
              <a:t>Workload Measurement Tool for Interventions implemented</a:t>
            </a:r>
          </a:p>
          <a:p>
            <a:pPr marL="171450" indent="-171450">
              <a:buFont typeface="Arial" panose="020B0604020202020204" pitchFamily="34" charset="0"/>
              <a:buChar char="•"/>
            </a:pPr>
            <a:r>
              <a:rPr lang="en-GB" sz="1200" dirty="0"/>
              <a:t>Evaluation of structured interventions</a:t>
            </a:r>
          </a:p>
          <a:p>
            <a:pPr marL="171450" indent="-171450">
              <a:buFont typeface="Arial" panose="020B0604020202020204" pitchFamily="34" charset="0"/>
              <a:buChar char="•"/>
            </a:pPr>
            <a:r>
              <a:rPr lang="en-GB" sz="1200" dirty="0"/>
              <a:t>New digital content for structured interventions</a:t>
            </a:r>
          </a:p>
          <a:p>
            <a:pPr marL="171450" indent="-171450">
              <a:buFont typeface="Arial" panose="020B0604020202020204" pitchFamily="34" charset="0"/>
              <a:buChar char="•"/>
            </a:pPr>
            <a:r>
              <a:rPr lang="en-GB" sz="1200" dirty="0">
                <a:cs typeface="Arial"/>
              </a:rPr>
              <a:t>All resettlement packs including those for women will be rolled out nationally.</a:t>
            </a:r>
            <a:endParaRPr lang="en-GB" sz="1200" dirty="0"/>
          </a:p>
          <a:p>
            <a:pPr marL="171450" indent="-171450">
              <a:buFont typeface="Arial" panose="020B0604020202020204" pitchFamily="34" charset="0"/>
              <a:buChar char="•"/>
            </a:pPr>
            <a:r>
              <a:rPr lang="en-GB" sz="1200" dirty="0">
                <a:cs typeface="Calibri" panose="020F0502020204030204" pitchFamily="34" charset="0"/>
              </a:rPr>
              <a:t>BCST 2 assessment continuation</a:t>
            </a:r>
            <a:endParaRPr lang="en-GB" sz="1200" dirty="0"/>
          </a:p>
          <a:p>
            <a:r>
              <a:rPr lang="en-GB" sz="1200" b="1" u="sng" dirty="0">
                <a:solidFill>
                  <a:srgbClr val="5C3183"/>
                </a:solidFill>
                <a:cs typeface="Calibri Light" panose="020F0302020204030204" pitchFamily="34" charset="0"/>
                <a:hlinkClick r:id="rId5" action="ppaction://hlinksldjump">
                  <a:extLst>
                    <a:ext uri="{A12FA001-AC4F-418D-AE19-62706E023703}">
                      <ahyp:hlinkClr xmlns:ahyp="http://schemas.microsoft.com/office/drawing/2018/hyperlinkcolor" val="tx"/>
                    </a:ext>
                  </a:extLst>
                </a:hlinkClick>
              </a:rPr>
              <a:t>Reducing Reoffending</a:t>
            </a:r>
            <a:endParaRPr lang="en-GB" sz="1200" b="1" u="sng" dirty="0">
              <a:solidFill>
                <a:srgbClr val="5C3183"/>
              </a:solidFill>
              <a:cs typeface="Calibri Light" panose="020F0302020204030204" pitchFamily="34" charset="0"/>
            </a:endParaRPr>
          </a:p>
          <a:p>
            <a:pPr marL="285750" indent="-285750">
              <a:buFont typeface="Arial" panose="020B0604020202020204" pitchFamily="34" charset="0"/>
              <a:buChar char="•"/>
            </a:pPr>
            <a:r>
              <a:rPr lang="en-GB" sz="1200" dirty="0">
                <a:cs typeface="Calibri"/>
              </a:rPr>
              <a:t>Ownership of the new National Effective Interventions Panel</a:t>
            </a:r>
            <a:endParaRPr lang="en-GB" sz="1200" b="1" dirty="0">
              <a:solidFill>
                <a:srgbClr val="505DC1"/>
              </a:solidFill>
              <a:cs typeface="Calibri"/>
              <a:hlinkClick r:id="rId5" action="ppaction://hlinksldjump">
                <a:extLst>
                  <a:ext uri="{A12FA001-AC4F-418D-AE19-62706E023703}">
                    <ahyp:hlinkClr xmlns:ahyp="http://schemas.microsoft.com/office/drawing/2018/hyperlinkcolor" val="tx"/>
                  </a:ext>
                </a:extLst>
              </a:hlinkClick>
            </a:endParaRPr>
          </a:p>
          <a:p>
            <a:r>
              <a:rPr lang="en-GB" sz="1200" b="1" u="sng" dirty="0">
                <a:solidFill>
                  <a:srgbClr val="5C3183"/>
                </a:solidFill>
                <a:cs typeface="Calibri Light" panose="020F0302020204030204" pitchFamily="34" charset="0"/>
                <a:hlinkClick r:id="rId3" action="ppaction://hlinksldjump">
                  <a:extLst>
                    <a:ext uri="{A12FA001-AC4F-418D-AE19-62706E023703}">
                      <ahyp:hlinkClr xmlns:ahyp="http://schemas.microsoft.com/office/drawing/2018/hyperlinkcolor" val="tx"/>
                    </a:ext>
                  </a:extLst>
                </a:hlinkClick>
              </a:rPr>
              <a:t>Organisational Culture and Identity</a:t>
            </a:r>
            <a:endParaRPr lang="en-GB" sz="1200" b="1" u="sng" dirty="0">
              <a:solidFill>
                <a:srgbClr val="5C3183"/>
              </a:solidFill>
              <a:cs typeface="Calibri Light" panose="020F0302020204030204" pitchFamily="34" charset="0"/>
            </a:endParaRPr>
          </a:p>
          <a:p>
            <a:pPr marL="171450" indent="-171450">
              <a:buFont typeface="Arial" panose="020B0604020202020204" pitchFamily="34" charset="0"/>
              <a:buChar char="•"/>
            </a:pPr>
            <a:r>
              <a:rPr lang="en-GB" sz="1200" dirty="0">
                <a:cs typeface="Arial"/>
              </a:rPr>
              <a:t>Rollout of new branding complete</a:t>
            </a:r>
          </a:p>
          <a:p>
            <a:pPr marL="171450" indent="-171450">
              <a:buFont typeface="Arial" panose="020B0604020202020204" pitchFamily="34" charset="0"/>
              <a:buChar char="•"/>
            </a:pPr>
            <a:r>
              <a:rPr lang="en-GB" sz="1200" dirty="0">
                <a:cs typeface="Arial"/>
              </a:rPr>
              <a:t>United look and feel for the organisation, especially for new joiners</a:t>
            </a:r>
            <a:endParaRPr lang="en-GB" sz="1200" b="1" u="sng" dirty="0">
              <a:cs typeface="Calibri Light" panose="020F0302020204030204" pitchFamily="34" charset="0"/>
            </a:endParaRPr>
          </a:p>
          <a:p>
            <a:r>
              <a:rPr lang="en-GB" sz="1200" b="1" u="sng" dirty="0">
                <a:solidFill>
                  <a:srgbClr val="5C3183"/>
                </a:solidFill>
                <a:cs typeface="Calibri Light"/>
                <a:hlinkClick r:id="rId3" action="ppaction://hlinksldjump">
                  <a:extLst>
                    <a:ext uri="{A12FA001-AC4F-418D-AE19-62706E023703}">
                      <ahyp:hlinkClr xmlns:ahyp="http://schemas.microsoft.com/office/drawing/2018/hyperlinkcolor" val="tx"/>
                    </a:ext>
                  </a:extLst>
                </a:hlinkClick>
              </a:rPr>
              <a:t>Electronic Monitoring</a:t>
            </a:r>
            <a:endParaRPr lang="en-GB" sz="1200" b="1" u="sng" dirty="0">
              <a:solidFill>
                <a:srgbClr val="5C3183"/>
              </a:solidFill>
              <a:cs typeface="Calibri Light"/>
            </a:endParaRPr>
          </a:p>
          <a:p>
            <a:pPr marL="171450" indent="-171450">
              <a:buFont typeface="Arial" panose="020B0604020202020204" pitchFamily="34" charset="0"/>
              <a:buChar char="•"/>
            </a:pPr>
            <a:r>
              <a:rPr lang="en-GB" sz="1200" dirty="0">
                <a:cs typeface="Calibri Light" panose="020F0302020204030204" pitchFamily="34" charset="0"/>
              </a:rPr>
              <a:t>Increasing the availability of EM as a Licence Variation Proof of Concept (East Midlands Probation Region only)</a:t>
            </a:r>
          </a:p>
          <a:p>
            <a:pPr marL="171450" indent="-171450">
              <a:buFont typeface="Arial" panose="020B0604020202020204" pitchFamily="34" charset="0"/>
              <a:buChar char="•"/>
            </a:pPr>
            <a:r>
              <a:rPr lang="en-GB" sz="1200" dirty="0">
                <a:cs typeface="Calibri Light" panose="020F0302020204030204" pitchFamily="34" charset="0"/>
              </a:rPr>
              <a:t>Acquisitive Crime Extension</a:t>
            </a:r>
          </a:p>
          <a:p>
            <a:pPr lvl="0">
              <a:spcBef>
                <a:spcPts val="600"/>
              </a:spcBef>
              <a:spcAft>
                <a:spcPts val="600"/>
              </a:spcAft>
            </a:pPr>
            <a:endParaRPr lang="en-GB" sz="900" dirty="0">
              <a:highlight>
                <a:srgbClr val="FFFF00"/>
              </a:highlight>
            </a:endParaRPr>
          </a:p>
          <a:p>
            <a:pPr fontAlgn="base">
              <a:spcBef>
                <a:spcPts val="600"/>
              </a:spcBef>
              <a:spcAft>
                <a:spcPts val="600"/>
              </a:spcAft>
            </a:pPr>
            <a:endParaRPr lang="en-GB" sz="1000" dirty="0">
              <a:solidFill>
                <a:srgbClr val="FF0000"/>
              </a:solidFill>
              <a:cs typeface="Calibri" panose="020F0502020204030204"/>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endParaRPr lang="en-GB" sz="1000" dirty="0"/>
          </a:p>
          <a:p>
            <a:pPr lvl="0">
              <a:spcBef>
                <a:spcPts val="600"/>
              </a:spcBef>
            </a:pPr>
            <a:endParaRPr lang="en-GB" sz="1000" dirty="0">
              <a:solidFill>
                <a:prstClr val="black"/>
              </a:solidFill>
            </a:endParaRPr>
          </a:p>
        </p:txBody>
      </p:sp>
      <p:sp>
        <p:nvSpPr>
          <p:cNvPr id="4" name="Rectangle: Rounded Corners 3">
            <a:hlinkClick r:id="rId6" action="ppaction://hlinksldjump"/>
            <a:extLst>
              <a:ext uri="{FF2B5EF4-FFF2-40B4-BE49-F238E27FC236}">
                <a16:creationId xmlns:a16="http://schemas.microsoft.com/office/drawing/2014/main" id="{AD598B8E-BAAA-4096-8303-765FF5FBFB41}"/>
              </a:ext>
            </a:extLst>
          </p:cNvPr>
          <p:cNvSpPr/>
          <p:nvPr/>
        </p:nvSpPr>
        <p:spPr>
          <a:xfrm>
            <a:off x="10031489" y="6562268"/>
            <a:ext cx="2160510" cy="33377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 The journey so far</a:t>
            </a:r>
          </a:p>
        </p:txBody>
      </p:sp>
      <p:sp>
        <p:nvSpPr>
          <p:cNvPr id="7" name="Title 6">
            <a:extLst>
              <a:ext uri="{FF2B5EF4-FFF2-40B4-BE49-F238E27FC236}">
                <a16:creationId xmlns:a16="http://schemas.microsoft.com/office/drawing/2014/main" id="{04407BE7-3FD2-476A-BBAA-36303D93923C}"/>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Overview of changes</a:t>
            </a:r>
          </a:p>
        </p:txBody>
      </p:sp>
      <p:sp>
        <p:nvSpPr>
          <p:cNvPr id="9" name="Slide Number Placeholder 8">
            <a:extLst>
              <a:ext uri="{FF2B5EF4-FFF2-40B4-BE49-F238E27FC236}">
                <a16:creationId xmlns:a16="http://schemas.microsoft.com/office/drawing/2014/main" id="{D477C1CE-1B06-4B0D-85C2-BB0D5D096D7E}"/>
              </a:ext>
              <a:ext uri="{C183D7F6-B498-43B3-948B-1728B52AA6E4}">
                <adec:decorative xmlns:adec="http://schemas.microsoft.com/office/drawing/2017/decorative" val="1"/>
              </a:ext>
            </a:extLst>
          </p:cNvPr>
          <p:cNvSpPr>
            <a:spLocks noGrp="1"/>
          </p:cNvSpPr>
          <p:nvPr>
            <p:ph type="sldNum" sz="quarter" idx="12"/>
          </p:nvPr>
        </p:nvSpPr>
        <p:spPr/>
        <p:txBody>
          <a:bodyPr/>
          <a:lstStyle/>
          <a:p>
            <a:fld id="{18820401-DEAB-423F-BAB2-F868CA9773B4}" type="slidenum">
              <a:rPr lang="en-GB" smtClean="0"/>
              <a:pPr/>
              <a:t>6</a:t>
            </a:fld>
            <a:endParaRPr lang="en-GB"/>
          </a:p>
        </p:txBody>
      </p:sp>
      <p:sp>
        <p:nvSpPr>
          <p:cNvPr id="10" name="Rectangle 9">
            <a:extLst>
              <a:ext uri="{FF2B5EF4-FFF2-40B4-BE49-F238E27FC236}">
                <a16:creationId xmlns:a16="http://schemas.microsoft.com/office/drawing/2014/main" id="{0EA0D982-10A2-4C27-99A7-B36AEE5CB3CD}"/>
              </a:ext>
            </a:extLst>
          </p:cNvPr>
          <p:cNvSpPr/>
          <p:nvPr/>
        </p:nvSpPr>
        <p:spPr>
          <a:xfrm>
            <a:off x="9543580" y="99207"/>
            <a:ext cx="2520742" cy="4948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Click on each work area to find out more</a:t>
            </a:r>
          </a:p>
        </p:txBody>
      </p:sp>
    </p:spTree>
    <p:extLst>
      <p:ext uri="{BB962C8B-B14F-4D97-AF65-F5344CB8AC3E}">
        <p14:creationId xmlns:p14="http://schemas.microsoft.com/office/powerpoint/2010/main" val="347218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A3B853-5FEF-45B0-A9BF-C4AFDE535DF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03381" y="6307530"/>
            <a:ext cx="1049638" cy="434607"/>
          </a:xfrm>
          <a:prstGeom prst="rect">
            <a:avLst/>
          </a:prstGeom>
        </p:spPr>
      </p:pic>
      <p:sp>
        <p:nvSpPr>
          <p:cNvPr id="24" name="Arrow: Chevron 23">
            <a:extLst>
              <a:ext uri="{FF2B5EF4-FFF2-40B4-BE49-F238E27FC236}">
                <a16:creationId xmlns:a16="http://schemas.microsoft.com/office/drawing/2014/main" id="{163AEC7C-480C-45CD-9402-47347E661276}"/>
              </a:ext>
            </a:extLst>
          </p:cNvPr>
          <p:cNvSpPr/>
          <p:nvPr/>
        </p:nvSpPr>
        <p:spPr>
          <a:xfrm>
            <a:off x="479896" y="161788"/>
            <a:ext cx="4505831" cy="489004"/>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a:solidFill>
                  <a:schemeClr val="bg1"/>
                </a:solidFill>
                <a:sym typeface="Arial"/>
              </a:rPr>
              <a:t>Building back better -</a:t>
            </a:r>
          </a:p>
          <a:p>
            <a:pPr algn="ctr" defTabSz="914400">
              <a:buClr>
                <a:srgbClr val="000000"/>
              </a:buClr>
            </a:pPr>
            <a:r>
              <a:rPr lang="en-GB" sz="1400" b="1" i="1" kern="0">
                <a:solidFill>
                  <a:schemeClr val="bg1"/>
                </a:solidFill>
                <a:latin typeface="Arial"/>
                <a:sym typeface="Arial"/>
              </a:rPr>
              <a:t>Improve</a:t>
            </a:r>
          </a:p>
        </p:txBody>
      </p:sp>
      <p:sp>
        <p:nvSpPr>
          <p:cNvPr id="23" name="Arrow: Chevron 22">
            <a:extLst>
              <a:ext uri="{FF2B5EF4-FFF2-40B4-BE49-F238E27FC236}">
                <a16:creationId xmlns:a16="http://schemas.microsoft.com/office/drawing/2014/main" id="{C7BC4E08-2B2A-4D11-884B-7FF1AE93E62C}"/>
              </a:ext>
            </a:extLst>
          </p:cNvPr>
          <p:cNvSpPr/>
          <p:nvPr/>
        </p:nvSpPr>
        <p:spPr>
          <a:xfrm>
            <a:off x="4880628" y="163403"/>
            <a:ext cx="4563256" cy="487933"/>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kern="0">
                <a:solidFill>
                  <a:schemeClr val="bg1"/>
                </a:solidFill>
                <a:latin typeface="Arial"/>
                <a:sym typeface="Arial"/>
              </a:rPr>
              <a:t>January – June 2022</a:t>
            </a:r>
          </a:p>
        </p:txBody>
      </p:sp>
      <p:sp>
        <p:nvSpPr>
          <p:cNvPr id="17" name="Rectangle 16">
            <a:extLst>
              <a:ext uri="{FF2B5EF4-FFF2-40B4-BE49-F238E27FC236}">
                <a16:creationId xmlns:a16="http://schemas.microsoft.com/office/drawing/2014/main" id="{4E6C1B8C-3758-4322-8551-0E0874B2B3A4}"/>
              </a:ext>
            </a:extLst>
          </p:cNvPr>
          <p:cNvSpPr/>
          <p:nvPr/>
        </p:nvSpPr>
        <p:spPr>
          <a:xfrm>
            <a:off x="211218" y="933629"/>
            <a:ext cx="11438410" cy="29726343"/>
          </a:xfrm>
          <a:prstGeom prst="rect">
            <a:avLst/>
          </a:prstGeom>
        </p:spPr>
        <p:txBody>
          <a:bodyPr wrap="square" lIns="91440" tIns="45720" rIns="91440" bIns="45720" numCol="2" spcCol="180000" anchor="t">
            <a:spAutoFit/>
          </a:bodyPr>
          <a:lstStyle/>
          <a:p>
            <a:pPr>
              <a:spcBef>
                <a:spcPts val="1200"/>
              </a:spcBef>
            </a:pPr>
            <a:r>
              <a:rPr lang="en-GB" sz="1200" b="1" dirty="0">
                <a:solidFill>
                  <a:schemeClr val="accent1"/>
                </a:solidFill>
              </a:rPr>
              <a:t>People, Workforce and Structures</a:t>
            </a:r>
            <a:endParaRPr lang="en-GB" sz="1200" b="1" u="sng" dirty="0"/>
          </a:p>
          <a:p>
            <a:pPr lvl="0">
              <a:spcBef>
                <a:spcPts val="600"/>
              </a:spcBef>
              <a:spcAft>
                <a:spcPts val="600"/>
              </a:spcAft>
            </a:pPr>
            <a:r>
              <a:rPr lang="en-GB" sz="1200" dirty="0"/>
              <a:t>In this period, all administration activities from the Professional Service Centres (PSC) will be transferred and delivered by the regions. </a:t>
            </a:r>
          </a:p>
          <a:p>
            <a:pPr lvl="0">
              <a:spcBef>
                <a:spcPts val="600"/>
              </a:spcBef>
              <a:spcAft>
                <a:spcPts val="600"/>
              </a:spcAft>
            </a:pPr>
            <a:r>
              <a:rPr lang="en-GB" sz="1200" dirty="0"/>
              <a:t>Management coordination hubs will be fully implemented across all regions.</a:t>
            </a:r>
          </a:p>
          <a:p>
            <a:pPr>
              <a:spcBef>
                <a:spcPts val="600"/>
              </a:spcBef>
              <a:spcAft>
                <a:spcPts val="600"/>
              </a:spcAft>
            </a:pPr>
            <a:r>
              <a:rPr lang="en-GB" sz="1200" dirty="0"/>
              <a:t>Applicable staff will begin to see the roll out of SEEDS2 for Practitioners and SEEDS2 for Managers. They will also have the opportunity to enrol in Wave 3 module for Working with People who Commit Sexual Offences. </a:t>
            </a:r>
          </a:p>
          <a:p>
            <a:pPr lvl="0">
              <a:spcBef>
                <a:spcPts val="600"/>
              </a:spcBef>
              <a:spcAft>
                <a:spcPts val="600"/>
              </a:spcAft>
            </a:pPr>
            <a:r>
              <a:rPr lang="en-GB" sz="1200" b="1" dirty="0"/>
              <a:t>HR coordination hubs </a:t>
            </a:r>
            <a:r>
              <a:rPr lang="en-GB" sz="1200" dirty="0"/>
              <a:t>will be fully implemented across all regions. </a:t>
            </a:r>
          </a:p>
          <a:p>
            <a:pPr lvl="0">
              <a:spcBef>
                <a:spcPts val="600"/>
              </a:spcBef>
              <a:spcAft>
                <a:spcPts val="600"/>
              </a:spcAft>
            </a:pPr>
            <a:r>
              <a:rPr lang="en-GB" sz="1200" dirty="0" err="1"/>
              <a:t>PQiP</a:t>
            </a:r>
            <a:r>
              <a:rPr lang="en-GB" sz="1200" dirty="0"/>
              <a:t> 11 learners started in March 2022 with the introduction of three new programmes for PSO graduates, non graduates and part time working.</a:t>
            </a:r>
          </a:p>
          <a:p>
            <a:pPr lvl="0">
              <a:spcBef>
                <a:spcPts val="600"/>
              </a:spcBef>
              <a:spcAft>
                <a:spcPts val="600"/>
              </a:spcAft>
            </a:pPr>
            <a:r>
              <a:rPr lang="en-GB" sz="1200" dirty="0" err="1"/>
              <a:t>PQiP</a:t>
            </a:r>
            <a:r>
              <a:rPr lang="en-GB" sz="1200" dirty="0"/>
              <a:t> 12 recruitment campaign began in January 2022 and will start in September 2022.</a:t>
            </a:r>
          </a:p>
          <a:p>
            <a:pPr fontAlgn="base">
              <a:spcBef>
                <a:spcPts val="600"/>
              </a:spcBef>
              <a:spcAft>
                <a:spcPts val="600"/>
              </a:spcAft>
            </a:pPr>
            <a:r>
              <a:rPr lang="en-GB" sz="1200" dirty="0"/>
              <a:t>We will be finalising plans for voluntary redundancy for the 2022/23 financial year.</a:t>
            </a:r>
          </a:p>
          <a:p>
            <a:pPr fontAlgn="base">
              <a:spcBef>
                <a:spcPts val="600"/>
              </a:spcBef>
              <a:spcAft>
                <a:spcPts val="600"/>
              </a:spcAft>
            </a:pPr>
            <a:r>
              <a:rPr lang="en-GB" sz="1200" dirty="0"/>
              <a:t>The </a:t>
            </a:r>
            <a:r>
              <a:rPr lang="en-GB" sz="1200" b="1" dirty="0"/>
              <a:t>Job Evaluation Appeals and Review </a:t>
            </a:r>
            <a:r>
              <a:rPr lang="en-GB" sz="1200" dirty="0"/>
              <a:t>will complete, and we will implement any necessary changes following the outcome of the appeals and overall review. We will negotiate employment terms and conditions for Parent Organisation and Supply Chain staff and implement </a:t>
            </a:r>
            <a:r>
              <a:rPr lang="en-GB" sz="1200" b="1" dirty="0"/>
              <a:t>harmonised terms </a:t>
            </a:r>
            <a:r>
              <a:rPr lang="en-GB" sz="1200" dirty="0"/>
              <a:t>following successful ballot outcomes.</a:t>
            </a:r>
          </a:p>
          <a:p>
            <a:pPr fontAlgn="base">
              <a:spcBef>
                <a:spcPts val="600"/>
              </a:spcBef>
              <a:spcAft>
                <a:spcPts val="600"/>
              </a:spcAft>
            </a:pPr>
            <a:r>
              <a:rPr lang="en-GB" sz="1200" dirty="0">
                <a:cs typeface="Calibri" panose="020F0502020204030204"/>
              </a:rPr>
              <a:t>Staff will complete their Competency based framework (CBF) records and managers will update SOP for the end of the CBF year. The new CBF year starts in April 2022, all staff will agree a level of competence and log the date of their opening conversation on SOP by the end of May 2022. Briefing events on CBF will be available in March.</a:t>
            </a: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endParaRPr lang="en-GB" sz="1200" dirty="0">
              <a:cs typeface="Calibri" panose="020F0502020204030204"/>
            </a:endParaRPr>
          </a:p>
          <a:p>
            <a:pPr fontAlgn="base">
              <a:spcBef>
                <a:spcPts val="600"/>
              </a:spcBef>
              <a:spcAft>
                <a:spcPts val="600"/>
              </a:spcAft>
            </a:pPr>
            <a:r>
              <a:rPr lang="en-GB" sz="1200" dirty="0">
                <a:cs typeface="Calibri" panose="020F0502020204030204"/>
              </a:rPr>
              <a:t>Plans for POD Model implementation will be in place, to start moving toward the new POD model from April 2022. Regions will communicate when we are moving towards the POD model and what this will look like within the region.</a:t>
            </a:r>
            <a:endParaRPr lang="en-GB" sz="1200" dirty="0"/>
          </a:p>
          <a:p>
            <a:pPr fontAlgn="base">
              <a:spcBef>
                <a:spcPts val="600"/>
              </a:spcBef>
              <a:spcAft>
                <a:spcPts val="600"/>
              </a:spcAft>
            </a:pPr>
            <a:r>
              <a:rPr lang="en-GB" sz="1200" dirty="0"/>
              <a:t>The Continuous Professional Development offer outlined within role packs will be rolled out and made available on the Probation Hub from February 2022.</a:t>
            </a:r>
            <a:endParaRPr lang="en-GB" sz="1200" b="1" dirty="0">
              <a:solidFill>
                <a:schemeClr val="accent1"/>
              </a:solidFill>
            </a:endParaRPr>
          </a:p>
          <a:p>
            <a:pPr lvl="0">
              <a:spcBef>
                <a:spcPts val="1200"/>
              </a:spcBef>
            </a:pPr>
            <a:r>
              <a:rPr lang="en-GB" sz="1200" b="1" dirty="0">
                <a:solidFill>
                  <a:schemeClr val="accent1"/>
                </a:solidFill>
              </a:rPr>
              <a:t>Estates</a:t>
            </a:r>
          </a:p>
          <a:p>
            <a:pPr lvl="0">
              <a:spcBef>
                <a:spcPts val="600"/>
              </a:spcBef>
              <a:spcAft>
                <a:spcPts val="600"/>
              </a:spcAft>
            </a:pPr>
            <a:r>
              <a:rPr lang="en-GB" sz="1200" dirty="0"/>
              <a:t>We move into year three of our Estates modernisation strategy during this period; capital projects and backlog maintenance continue as part of this and will be delivered by MoJ Estates. </a:t>
            </a:r>
            <a:endParaRPr lang="en-GB" sz="1200" dirty="0">
              <a:highlight>
                <a:srgbClr val="FFFF00"/>
              </a:highlight>
            </a:endParaRPr>
          </a:p>
          <a:p>
            <a:pPr lvl="0">
              <a:spcBef>
                <a:spcPts val="600"/>
              </a:spcBef>
              <a:spcAft>
                <a:spcPts val="600"/>
              </a:spcAft>
            </a:pPr>
            <a:r>
              <a:rPr lang="en-GB" sz="1200" dirty="0"/>
              <a:t>The most urgent lease renewals for sites transferred into the MoJ Estates on 26th June will be completed. Permanent ‘Probation Service’ signage will be installed at all locations.</a:t>
            </a:r>
            <a:endParaRPr lang="en-GB" sz="1200" dirty="0">
              <a:highlight>
                <a:srgbClr val="FFFF00"/>
              </a:highlight>
            </a:endParaRPr>
          </a:p>
          <a:p>
            <a:pPr lvl="0">
              <a:spcBef>
                <a:spcPts val="600"/>
              </a:spcBef>
              <a:spcAft>
                <a:spcPts val="600"/>
              </a:spcAft>
            </a:pPr>
            <a:r>
              <a:rPr lang="en-GB" sz="1200" dirty="0"/>
              <a:t>Security upgrades will be undertaken as part of capital projects in order to support the delivery of a mixed caseload.</a:t>
            </a:r>
          </a:p>
          <a:p>
            <a:pPr lvl="0">
              <a:spcBef>
                <a:spcPts val="600"/>
              </a:spcBef>
              <a:spcAft>
                <a:spcPts val="600"/>
              </a:spcAft>
            </a:pPr>
            <a:r>
              <a:rPr lang="en-GB" sz="1200" dirty="0"/>
              <a:t>The first review of the present and </a:t>
            </a:r>
            <a:r>
              <a:rPr lang="en-GB" sz="1200" b="1" dirty="0"/>
              <a:t>future capacity of our estates</a:t>
            </a:r>
            <a:r>
              <a:rPr lang="en-GB" sz="1200" dirty="0"/>
              <a:t> will be completed.</a:t>
            </a:r>
          </a:p>
          <a:p>
            <a:pPr lvl="0">
              <a:spcBef>
                <a:spcPts val="600"/>
              </a:spcBef>
              <a:spcAft>
                <a:spcPts val="600"/>
              </a:spcAft>
            </a:pPr>
            <a:r>
              <a:rPr lang="en-GB" sz="1200" dirty="0"/>
              <a:t>Funds will continue to be invested to addressing years of underinvestment in maintenance work</a:t>
            </a:r>
            <a:r>
              <a:rPr lang="en-GB" sz="1200" strike="sngStrike" dirty="0"/>
              <a:t>s</a:t>
            </a:r>
            <a:r>
              <a:rPr lang="en-GB" sz="1200" dirty="0"/>
              <a:t> across the authority estate.</a:t>
            </a:r>
          </a:p>
          <a:p>
            <a:pPr lvl="0">
              <a:spcBef>
                <a:spcPts val="600"/>
              </a:spcBef>
              <a:spcAft>
                <a:spcPts val="600"/>
              </a:spcAft>
            </a:pPr>
            <a:r>
              <a:rPr lang="en-GB" sz="1200" dirty="0"/>
              <a:t>HMIP inspections will take place in one third of all PDUs in every region in June. (Each PDU inspection will last for one week).</a:t>
            </a:r>
          </a:p>
          <a:p>
            <a:pPr lvl="0">
              <a:spcBef>
                <a:spcPts val="600"/>
              </a:spcBef>
              <a:spcAft>
                <a:spcPts val="600"/>
              </a:spcAft>
            </a:pPr>
            <a:endParaRPr lang="en-GB" sz="900" dirty="0">
              <a:highlight>
                <a:srgbClr val="FFFF00"/>
              </a:highlight>
            </a:endParaRPr>
          </a:p>
          <a:p>
            <a:pPr fontAlgn="base">
              <a:spcBef>
                <a:spcPts val="600"/>
              </a:spcBef>
              <a:spcAft>
                <a:spcPts val="600"/>
              </a:spcAft>
            </a:pPr>
            <a:endParaRPr lang="en-GB" sz="1000" dirty="0">
              <a:solidFill>
                <a:srgbClr val="FF0000"/>
              </a:solidFill>
              <a:cs typeface="Calibri" panose="020F0502020204030204"/>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endParaRPr lang="en-GB" sz="1000" dirty="0"/>
          </a:p>
          <a:p>
            <a:pPr lvl="0">
              <a:spcBef>
                <a:spcPts val="600"/>
              </a:spcBef>
            </a:pPr>
            <a:endParaRPr lang="en-GB" sz="1000" dirty="0">
              <a:solidFill>
                <a:prstClr val="black"/>
              </a:solidFill>
            </a:endParaRPr>
          </a:p>
        </p:txBody>
      </p:sp>
      <p:sp>
        <p:nvSpPr>
          <p:cNvPr id="18" name="Rectangle 17">
            <a:extLst>
              <a:ext uri="{FF2B5EF4-FFF2-40B4-BE49-F238E27FC236}">
                <a16:creationId xmlns:a16="http://schemas.microsoft.com/office/drawing/2014/main" id="{BA66DA27-D67E-4D0C-93A8-88944959D3B3}"/>
              </a:ext>
            </a:extLst>
          </p:cNvPr>
          <p:cNvSpPr/>
          <p:nvPr/>
        </p:nvSpPr>
        <p:spPr>
          <a:xfrm>
            <a:off x="9740899" y="115864"/>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3"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9" name="Rectangle 18">
            <a:extLst>
              <a:ext uri="{FF2B5EF4-FFF2-40B4-BE49-F238E27FC236}">
                <a16:creationId xmlns:a16="http://schemas.microsoft.com/office/drawing/2014/main" id="{5A2A7F5B-FC1E-4055-949F-F8F8944AFC3C}"/>
              </a:ext>
            </a:extLst>
          </p:cNvPr>
          <p:cNvSpPr/>
          <p:nvPr/>
        </p:nvSpPr>
        <p:spPr>
          <a:xfrm>
            <a:off x="9740899" y="557822"/>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4">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
        <p:nvSpPr>
          <p:cNvPr id="2" name="Title 1">
            <a:extLst>
              <a:ext uri="{FF2B5EF4-FFF2-40B4-BE49-F238E27FC236}">
                <a16:creationId xmlns:a16="http://schemas.microsoft.com/office/drawing/2014/main" id="{655B0C65-0FA9-48D1-B8EB-9FA8BB3461EA}"/>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January – June 2022</a:t>
            </a:r>
          </a:p>
        </p:txBody>
      </p:sp>
    </p:spTree>
    <p:extLst>
      <p:ext uri="{BB962C8B-B14F-4D97-AF65-F5344CB8AC3E}">
        <p14:creationId xmlns:p14="http://schemas.microsoft.com/office/powerpoint/2010/main" val="159217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Chevron 13">
            <a:extLst>
              <a:ext uri="{FF2B5EF4-FFF2-40B4-BE49-F238E27FC236}">
                <a16:creationId xmlns:a16="http://schemas.microsoft.com/office/drawing/2014/main" id="{A2C49E6E-79FD-45F7-8D36-4FD60B26A635}"/>
              </a:ext>
            </a:extLst>
          </p:cNvPr>
          <p:cNvSpPr/>
          <p:nvPr/>
        </p:nvSpPr>
        <p:spPr>
          <a:xfrm>
            <a:off x="479896" y="161788"/>
            <a:ext cx="4505831" cy="489004"/>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a:solidFill>
                  <a:schemeClr val="bg1"/>
                </a:solidFill>
                <a:sym typeface="Arial"/>
              </a:rPr>
              <a:t>Building back better -</a:t>
            </a:r>
          </a:p>
          <a:p>
            <a:pPr algn="ctr" defTabSz="914400">
              <a:buClr>
                <a:srgbClr val="000000"/>
              </a:buClr>
            </a:pPr>
            <a:r>
              <a:rPr lang="en-GB" sz="1400" b="1" i="1" kern="0">
                <a:solidFill>
                  <a:schemeClr val="bg1"/>
                </a:solidFill>
                <a:latin typeface="Arial"/>
                <a:sym typeface="Arial"/>
              </a:rPr>
              <a:t>Improve</a:t>
            </a:r>
          </a:p>
        </p:txBody>
      </p:sp>
      <p:sp>
        <p:nvSpPr>
          <p:cNvPr id="13" name="Arrow: Chevron 12">
            <a:extLst>
              <a:ext uri="{FF2B5EF4-FFF2-40B4-BE49-F238E27FC236}">
                <a16:creationId xmlns:a16="http://schemas.microsoft.com/office/drawing/2014/main" id="{CF3F70BF-E870-4F30-B4EF-0F383E8466A6}"/>
              </a:ext>
            </a:extLst>
          </p:cNvPr>
          <p:cNvSpPr/>
          <p:nvPr/>
        </p:nvSpPr>
        <p:spPr>
          <a:xfrm>
            <a:off x="4880628" y="163403"/>
            <a:ext cx="4563256" cy="487933"/>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kern="0">
                <a:solidFill>
                  <a:schemeClr val="bg1"/>
                </a:solidFill>
                <a:latin typeface="Arial"/>
                <a:sym typeface="Arial"/>
              </a:rPr>
              <a:t>January – June 2022</a:t>
            </a:r>
          </a:p>
        </p:txBody>
      </p:sp>
      <p:sp>
        <p:nvSpPr>
          <p:cNvPr id="10" name="Rectangle 9">
            <a:extLst>
              <a:ext uri="{FF2B5EF4-FFF2-40B4-BE49-F238E27FC236}">
                <a16:creationId xmlns:a16="http://schemas.microsoft.com/office/drawing/2014/main" id="{FD9A5C93-1E46-48CE-8AD6-5FC81CEF72CB}"/>
              </a:ext>
            </a:extLst>
          </p:cNvPr>
          <p:cNvSpPr/>
          <p:nvPr/>
        </p:nvSpPr>
        <p:spPr>
          <a:xfrm>
            <a:off x="134700" y="650792"/>
            <a:ext cx="11438410" cy="36779299"/>
          </a:xfrm>
          <a:prstGeom prst="rect">
            <a:avLst/>
          </a:prstGeom>
        </p:spPr>
        <p:txBody>
          <a:bodyPr wrap="square" lIns="91440" tIns="45720" rIns="91440" bIns="45720" numCol="2" spcCol="180000" anchor="t">
            <a:spAutoFit/>
          </a:bodyPr>
          <a:lstStyle/>
          <a:p>
            <a:pPr lvl="0">
              <a:spcBef>
                <a:spcPts val="1200"/>
              </a:spcBef>
            </a:pPr>
            <a:endParaRPr lang="en-GB" sz="1200" b="1" dirty="0">
              <a:solidFill>
                <a:schemeClr val="accent1"/>
              </a:solidFill>
            </a:endParaRPr>
          </a:p>
          <a:p>
            <a:pPr lvl="0">
              <a:spcBef>
                <a:spcPts val="1200"/>
              </a:spcBef>
            </a:pPr>
            <a:r>
              <a:rPr lang="en-GB" sz="1200" b="1" dirty="0">
                <a:solidFill>
                  <a:schemeClr val="accent1"/>
                </a:solidFill>
              </a:rPr>
              <a:t>Service Delivery</a:t>
            </a:r>
            <a:endParaRPr lang="en-GB" sz="1200" b="1" u="sng" dirty="0">
              <a:solidFill>
                <a:schemeClr val="accent1"/>
              </a:solidFill>
            </a:endParaRPr>
          </a:p>
          <a:p>
            <a:pPr>
              <a:spcBef>
                <a:spcPts val="600"/>
              </a:spcBef>
              <a:spcAft>
                <a:spcPts val="600"/>
              </a:spcAft>
            </a:pPr>
            <a:r>
              <a:rPr lang="en-GB" sz="1200" b="1" u="sng" dirty="0"/>
              <a:t>Services to Court</a:t>
            </a:r>
            <a:endParaRPr lang="en-GB" sz="1200" b="1" u="sng" dirty="0">
              <a:cs typeface="Arial"/>
            </a:endParaRPr>
          </a:p>
          <a:p>
            <a:pPr>
              <a:spcBef>
                <a:spcPts val="600"/>
              </a:spcBef>
              <a:spcAft>
                <a:spcPts val="600"/>
              </a:spcAft>
            </a:pPr>
            <a:r>
              <a:rPr lang="en-GB" sz="1200" dirty="0"/>
              <a:t>All regions will be expected to adhere to the Case Allocation Probation Instruction from January 2022. </a:t>
            </a:r>
          </a:p>
          <a:p>
            <a:pPr>
              <a:spcBef>
                <a:spcPts val="600"/>
              </a:spcBef>
              <a:spcAft>
                <a:spcPts val="600"/>
              </a:spcAft>
            </a:pPr>
            <a:r>
              <a:rPr lang="en-GB" sz="1200" dirty="0"/>
              <a:t>The Continuous Professional Development offer for Court staff will be outlined within the role packs that are available via the Probation Hub from February 2022. </a:t>
            </a:r>
            <a:endParaRPr lang="en-GB" sz="1200" dirty="0">
              <a:cs typeface="Arial"/>
            </a:endParaRPr>
          </a:p>
          <a:p>
            <a:pPr>
              <a:spcBef>
                <a:spcPts val="600"/>
              </a:spcBef>
              <a:spcAft>
                <a:spcPts val="600"/>
              </a:spcAft>
            </a:pPr>
            <a:r>
              <a:rPr lang="en-GB" sz="1200" dirty="0"/>
              <a:t>The ‘Prepare a Case for Sentence’ digital service will be made available in each region with rollout commencing in May 2022; this will be particularly beneficial for staff undertaking court preparation activity.</a:t>
            </a:r>
            <a:endParaRPr lang="en-GB" sz="1200" dirty="0">
              <a:cs typeface="Arial"/>
            </a:endParaRPr>
          </a:p>
          <a:p>
            <a:pPr>
              <a:spcBef>
                <a:spcPts val="600"/>
              </a:spcBef>
              <a:spcAft>
                <a:spcPts val="600"/>
              </a:spcAft>
            </a:pPr>
            <a:r>
              <a:rPr lang="en-GB" sz="1200" b="1" u="sng" dirty="0"/>
              <a:t>Resettlement </a:t>
            </a:r>
            <a:endParaRPr lang="en-GB" sz="1200" b="1" u="sng" dirty="0">
              <a:cs typeface="Arial"/>
            </a:endParaRPr>
          </a:p>
          <a:p>
            <a:pPr>
              <a:spcBef>
                <a:spcPts val="600"/>
              </a:spcBef>
              <a:spcAft>
                <a:spcPts val="600"/>
              </a:spcAft>
            </a:pPr>
            <a:r>
              <a:rPr lang="en-GB" sz="1200" b="1" dirty="0"/>
              <a:t>Pre-release teams </a:t>
            </a:r>
            <a:r>
              <a:rPr lang="en-GB" sz="1200" dirty="0"/>
              <a:t>will continue to complete BCST 2 assessments because the new risk and needs assessment tool will not be in place.</a:t>
            </a:r>
            <a:endParaRPr lang="en-GB" sz="1200" dirty="0">
              <a:cs typeface="Arial"/>
            </a:endParaRPr>
          </a:p>
          <a:p>
            <a:pPr>
              <a:spcBef>
                <a:spcPts val="600"/>
              </a:spcBef>
              <a:spcAft>
                <a:spcPts val="600"/>
              </a:spcAft>
            </a:pPr>
            <a:r>
              <a:rPr lang="en-GB" sz="1200" dirty="0"/>
              <a:t>All regions will have an agreed model for the phased implementation of a new Short Sentence Function to commence June 2022 that specifically supports People in Prison with short custodial sentences (less than 10 months to serve at point of sentence). </a:t>
            </a:r>
          </a:p>
          <a:p>
            <a:pPr>
              <a:spcBef>
                <a:spcPts val="600"/>
              </a:spcBef>
              <a:spcAft>
                <a:spcPts val="600"/>
              </a:spcAft>
            </a:pPr>
            <a:r>
              <a:rPr lang="en-GB" sz="1200" dirty="0"/>
              <a:t>The launch of the resettlement packs across three regions will have taken place and the evaluation carried out. </a:t>
            </a: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endParaRPr lang="en-GB" sz="1200" b="1" u="sng" dirty="0"/>
          </a:p>
          <a:p>
            <a:pPr>
              <a:spcBef>
                <a:spcPts val="600"/>
              </a:spcBef>
              <a:spcAft>
                <a:spcPts val="600"/>
              </a:spcAft>
            </a:pPr>
            <a:r>
              <a:rPr lang="en-GB" sz="1200" b="1" u="sng" dirty="0"/>
              <a:t>Interventions</a:t>
            </a:r>
            <a:endParaRPr lang="en-GB" sz="1200" dirty="0">
              <a:solidFill>
                <a:srgbClr val="0070C0"/>
              </a:solidFill>
            </a:endParaRPr>
          </a:p>
          <a:p>
            <a:pPr fontAlgn="base"/>
            <a:r>
              <a:rPr lang="en-GB" sz="1200" dirty="0"/>
              <a:t>Aligning all interventions roles as outlined in the Target Operating Model (TOM) including, moving Sexual Offending Programmes into the Interventions team. An interim Interventions Workload Measurement Tool will also be rolled out.  </a:t>
            </a:r>
          </a:p>
          <a:p>
            <a:pPr fontAlgn="base"/>
            <a:endParaRPr lang="en-GB" sz="1200" dirty="0"/>
          </a:p>
          <a:p>
            <a:pPr fontAlgn="base"/>
            <a:r>
              <a:rPr lang="en-GB" sz="1200" dirty="0"/>
              <a:t>Alignment to the TOM structure will aim to create consistency, equity, fairness, flexibility and resilience within one common interventions team. A three month consultation period about the wider interventions structure to achieve the ambitions of the TOM is underway.</a:t>
            </a:r>
          </a:p>
          <a:p>
            <a:endParaRPr lang="en-GB" sz="1200" dirty="0">
              <a:cs typeface="Arial"/>
            </a:endParaRPr>
          </a:p>
          <a:p>
            <a:endParaRPr lang="en-GB" sz="1200" dirty="0">
              <a:cs typeface="Arial"/>
            </a:endParaRPr>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p>
          <a:p>
            <a:pPr fontAlgn="base"/>
            <a:endParaRPr lang="en-GB" sz="1200" b="1" u="sng" dirty="0">
              <a:cs typeface="Arial"/>
            </a:endParaRPr>
          </a:p>
          <a:p>
            <a:pPr fontAlgn="base"/>
            <a:endParaRPr lang="en-GB" sz="1200" b="1" u="sng" dirty="0">
              <a:cs typeface="Arial"/>
            </a:endParaRPr>
          </a:p>
          <a:p>
            <a:pPr fontAlgn="base"/>
            <a:endParaRPr lang="en-GB" sz="1200" b="1" dirty="0">
              <a:highlight>
                <a:srgbClr val="FFFF00"/>
              </a:highlight>
              <a:cs typeface="Arial"/>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cs typeface="Arial"/>
            </a:endParaRPr>
          </a:p>
          <a:p>
            <a:pPr>
              <a:spcBef>
                <a:spcPts val="600"/>
              </a:spcBef>
              <a:spcAft>
                <a:spcPts val="600"/>
              </a:spcAft>
            </a:pPr>
            <a:endParaRPr lang="en-GB" sz="1000" b="1" dirty="0">
              <a:highlight>
                <a:srgbClr val="FFFF00"/>
              </a:highlight>
              <a:cs typeface="Arial"/>
            </a:endParaRPr>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cs typeface="Arial"/>
            </a:endParaRPr>
          </a:p>
          <a:p>
            <a:pPr lvl="0">
              <a:spcBef>
                <a:spcPts val="600"/>
              </a:spcBef>
              <a:spcAft>
                <a:spcPts val="600"/>
              </a:spcAft>
            </a:pPr>
            <a:endParaRPr lang="en-GB" sz="1000" b="1" u="sng" dirty="0">
              <a:solidFill>
                <a:prstClr val="black"/>
              </a:solidFill>
              <a:cs typeface="Arial"/>
            </a:endParaRPr>
          </a:p>
          <a:p>
            <a:endParaRPr lang="en-GB" sz="1000" dirty="0">
              <a:solidFill>
                <a:prstClr val="black"/>
              </a:solidFill>
              <a:cs typeface="Arial"/>
            </a:endParaRPr>
          </a:p>
          <a:p>
            <a:pPr>
              <a:spcBef>
                <a:spcPts val="600"/>
              </a:spcBef>
            </a:pPr>
            <a:endParaRPr lang="en-GB" sz="1000" dirty="0">
              <a:solidFill>
                <a:prstClr val="black"/>
              </a:solidFill>
              <a:cs typeface="Arial"/>
            </a:endParaRPr>
          </a:p>
        </p:txBody>
      </p:sp>
      <p:sp>
        <p:nvSpPr>
          <p:cNvPr id="15" name="Rectangle 14">
            <a:extLst>
              <a:ext uri="{FF2B5EF4-FFF2-40B4-BE49-F238E27FC236}">
                <a16:creationId xmlns:a16="http://schemas.microsoft.com/office/drawing/2014/main" id="{3D01DB8F-9075-4294-B96B-7D2AB283B4C3}"/>
              </a:ext>
            </a:extLst>
          </p:cNvPr>
          <p:cNvSpPr/>
          <p:nvPr/>
        </p:nvSpPr>
        <p:spPr>
          <a:xfrm>
            <a:off x="9740899" y="115864"/>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2"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6" name="Rectangle 15">
            <a:extLst>
              <a:ext uri="{FF2B5EF4-FFF2-40B4-BE49-F238E27FC236}">
                <a16:creationId xmlns:a16="http://schemas.microsoft.com/office/drawing/2014/main" id="{9B01F4AF-8AF5-4325-878E-E9B91CB30B52}"/>
              </a:ext>
            </a:extLst>
          </p:cNvPr>
          <p:cNvSpPr/>
          <p:nvPr/>
        </p:nvSpPr>
        <p:spPr>
          <a:xfrm>
            <a:off x="9740899" y="557822"/>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3">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pic>
        <p:nvPicPr>
          <p:cNvPr id="11" name="Picture 10">
            <a:extLst>
              <a:ext uri="{FF2B5EF4-FFF2-40B4-BE49-F238E27FC236}">
                <a16:creationId xmlns:a16="http://schemas.microsoft.com/office/drawing/2014/main" id="{DB4235F4-119B-4C21-9F35-AED94C58EE7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03381" y="6307530"/>
            <a:ext cx="1049638" cy="434607"/>
          </a:xfrm>
          <a:prstGeom prst="rect">
            <a:avLst/>
          </a:prstGeom>
        </p:spPr>
      </p:pic>
      <p:sp>
        <p:nvSpPr>
          <p:cNvPr id="2" name="Title 1">
            <a:extLst>
              <a:ext uri="{FF2B5EF4-FFF2-40B4-BE49-F238E27FC236}">
                <a16:creationId xmlns:a16="http://schemas.microsoft.com/office/drawing/2014/main" id="{C56846F7-2B21-4D66-A191-8F8485BFFAC3}"/>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January – June 2022</a:t>
            </a:r>
          </a:p>
        </p:txBody>
      </p:sp>
    </p:spTree>
    <p:extLst>
      <p:ext uri="{BB962C8B-B14F-4D97-AF65-F5344CB8AC3E}">
        <p14:creationId xmlns:p14="http://schemas.microsoft.com/office/powerpoint/2010/main" val="265374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9A5C93-1E46-48CE-8AD6-5FC81CEF72CB}"/>
              </a:ext>
            </a:extLst>
          </p:cNvPr>
          <p:cNvSpPr/>
          <p:nvPr/>
        </p:nvSpPr>
        <p:spPr>
          <a:xfrm>
            <a:off x="134700" y="650792"/>
            <a:ext cx="11438410" cy="18071999"/>
          </a:xfrm>
          <a:prstGeom prst="rect">
            <a:avLst/>
          </a:prstGeom>
        </p:spPr>
        <p:txBody>
          <a:bodyPr wrap="square" lIns="91440" tIns="45720" rIns="91440" bIns="45720" numCol="2" spcCol="180000" anchor="t">
            <a:spAutoFit/>
          </a:bodyPr>
          <a:lstStyle/>
          <a:p>
            <a:pPr lvl="0">
              <a:spcBef>
                <a:spcPts val="1200"/>
              </a:spcBef>
            </a:pPr>
            <a:endParaRPr lang="en-GB" sz="1200" b="1" dirty="0">
              <a:solidFill>
                <a:schemeClr val="accent1"/>
              </a:solidFill>
            </a:endParaRPr>
          </a:p>
          <a:p>
            <a:pPr lvl="0">
              <a:spcBef>
                <a:spcPts val="1200"/>
              </a:spcBef>
            </a:pPr>
            <a:r>
              <a:rPr lang="en-GB" sz="1200" b="1" dirty="0">
                <a:solidFill>
                  <a:schemeClr val="accent1"/>
                </a:solidFill>
              </a:rPr>
              <a:t>Service Delivery</a:t>
            </a:r>
            <a:endParaRPr lang="en-GB" sz="1200" b="1" u="sng" dirty="0">
              <a:solidFill>
                <a:schemeClr val="accent1"/>
              </a:solidFill>
            </a:endParaRPr>
          </a:p>
          <a:p>
            <a:pPr fontAlgn="base"/>
            <a:endParaRPr lang="en-GB" sz="1200" b="1" u="sng" dirty="0"/>
          </a:p>
          <a:p>
            <a:pPr fontAlgn="base"/>
            <a:r>
              <a:rPr lang="en-GB" sz="1200" b="1" u="sng" dirty="0"/>
              <a:t>Community Payback (CP)</a:t>
            </a:r>
            <a:endParaRPr lang="en-GB" sz="1200" b="1" u="sng" dirty="0">
              <a:cs typeface="Arial"/>
            </a:endParaRPr>
          </a:p>
          <a:p>
            <a:pPr fontAlgn="base"/>
            <a:endParaRPr lang="en-GB" sz="1200" b="1" u="sng" dirty="0"/>
          </a:p>
          <a:p>
            <a:pPr fontAlgn="base"/>
            <a:r>
              <a:rPr lang="en-GB" sz="1200" dirty="0"/>
              <a:t>A new </a:t>
            </a:r>
            <a:r>
              <a:rPr lang="en-GB" sz="1200" b="1" dirty="0"/>
              <a:t>Unpaid Work assessment digital tool </a:t>
            </a:r>
            <a:r>
              <a:rPr lang="en-GB" sz="1200" dirty="0"/>
              <a:t>was launched in March 2022. All regions have been mandated to use the new UPW digital form from May 2022. Performance measures became live on 1</a:t>
            </a:r>
            <a:r>
              <a:rPr lang="en-GB" sz="1200" baseline="30000" dirty="0"/>
              <a:t>st</a:t>
            </a:r>
            <a:r>
              <a:rPr lang="en-GB" sz="1200" dirty="0"/>
              <a:t> July 2022. Once opened, the form will be pre-populated with information from </a:t>
            </a:r>
            <a:r>
              <a:rPr lang="en-GB" sz="1200" dirty="0" err="1"/>
              <a:t>nDelius</a:t>
            </a:r>
            <a:r>
              <a:rPr lang="en-GB" sz="1200" dirty="0"/>
              <a:t> and OASys and will not require repeated entry of the same information making the process more efficient. It also better enables the identification of people on probation who would benefit from specific CP placements. Information and guidance was provided to Probation Practitioners, CP Teams and managers ahead of its roll out.​ For further information, please visit the dedicated UPW Assessment page on the Probation Hub </a:t>
            </a:r>
            <a:r>
              <a:rPr lang="en-GB" sz="1200" dirty="0">
                <a:hlinkClick r:id="rId2">
                  <a:extLst>
                    <a:ext uri="{A12FA001-AC4F-418D-AE19-62706E023703}">
                      <ahyp:hlinkClr xmlns:ahyp="http://schemas.microsoft.com/office/drawing/2018/hyperlinkcolor" val="tx"/>
                    </a:ext>
                  </a:extLst>
                </a:hlinkClick>
              </a:rPr>
              <a:t>https://welcome-hub.hmppsintranet.org.uk/my-work/my-service/interventions-unpaid-work-and-crs/unpaid-work-assessment/</a:t>
            </a:r>
            <a:endParaRPr lang="en-GB" sz="1200" dirty="0"/>
          </a:p>
          <a:p>
            <a:pPr fontAlgn="base"/>
            <a:endParaRPr lang="en-GB" sz="1200" dirty="0"/>
          </a:p>
          <a:p>
            <a:pPr fontAlgn="base"/>
            <a:r>
              <a:rPr lang="en-GB" sz="1200" dirty="0"/>
              <a:t>A CP National Projects Memorandum of Understanding (MoU) has been signed with the national organisation Canal &amp; River Trust, this will allow regions to approach their local contacts and undertake work in line with the MoU. We are also working with other national partners not under an MOU, including: Football Foundation, Ground Works, National Highways, Marine Conservation Society and National Parks.</a:t>
            </a:r>
            <a:endParaRPr lang="en-GB" sz="1200" dirty="0">
              <a:cs typeface="Arial"/>
            </a:endParaRPr>
          </a:p>
          <a:p>
            <a:pPr fontAlgn="base"/>
            <a:endParaRPr lang="en-GB" sz="1200" dirty="0">
              <a:cs typeface="Calibri" panose="020F0502020204030204"/>
            </a:endParaRPr>
          </a:p>
          <a:p>
            <a:pPr fontAlgn="base"/>
            <a:r>
              <a:rPr lang="en-GB" sz="1200" dirty="0">
                <a:cs typeface="Calibri" panose="020F0502020204030204"/>
              </a:rPr>
              <a:t>The National Recruitment of ~550 staff to CP roles will continue beyond Jun-22, as we enter phase 5 of the National Recruitment Campaign. A new CP Staff Induction Manual and L&amp;D Role Packs have been developed for delivery in every region to ensure consistent initial engagement with People on Probation.</a:t>
            </a:r>
          </a:p>
          <a:p>
            <a:pPr fontAlgn="base"/>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endParaRPr lang="en-GB" sz="1200" dirty="0">
              <a:cs typeface="Calibri" panose="020F0502020204030204"/>
            </a:endParaRPr>
          </a:p>
          <a:p>
            <a:pPr>
              <a:spcBef>
                <a:spcPts val="600"/>
              </a:spcBef>
              <a:spcAft>
                <a:spcPts val="600"/>
              </a:spcAft>
              <a:tabLst>
                <a:tab pos="457200" algn="l"/>
              </a:tabLst>
            </a:pPr>
            <a:r>
              <a:rPr lang="en-GB" sz="1200" dirty="0">
                <a:cs typeface="Calibri" panose="020F0502020204030204"/>
              </a:rPr>
              <a:t>A fleet review has been undertaken with fleet being replaced and welfare vans introduced (or replaced) as necessary. The S</a:t>
            </a:r>
            <a:r>
              <a:rPr lang="en-GB" sz="1200" dirty="0">
                <a:ea typeface="+mn-lt"/>
                <a:cs typeface="+mn-lt"/>
              </a:rPr>
              <a:t>cience &amp; Technology Team have conducted airflow tests to support a further GRA review into enabling utilisation of existing fleet. </a:t>
            </a:r>
            <a:r>
              <a:rPr lang="en-GB" sz="1200" dirty="0">
                <a:cs typeface="Calibri" panose="020F0502020204030204"/>
              </a:rPr>
              <a:t>An online ETE (Education, Training &amp; Employment) learning portal is in the process of being procured centrally and will be available for regions to utilise for CP delivery towards Autumn/Winter 2022.</a:t>
            </a:r>
          </a:p>
          <a:p>
            <a:pPr>
              <a:spcBef>
                <a:spcPts val="600"/>
              </a:spcBef>
              <a:spcAft>
                <a:spcPts val="600"/>
              </a:spcAft>
              <a:tabLst>
                <a:tab pos="457200" algn="l"/>
              </a:tabLst>
            </a:pPr>
            <a:r>
              <a:rPr lang="en-GB" sz="1200" dirty="0">
                <a:cs typeface="Calibri" panose="020F0502020204030204"/>
              </a:rPr>
              <a:t>The multiple application to extend process is progressing.  It is anticipated that all eligible cases will have been returned to court for extension by end of September 2022. Updated guidance on managing and preventing the backlog and compliance and enforcement will be available to regions by the end of July.</a:t>
            </a:r>
          </a:p>
          <a:p>
            <a:pPr fontAlgn="base"/>
            <a:endParaRPr lang="en-GB" sz="12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dirty="0">
              <a:highlight>
                <a:srgbClr val="FFFF00"/>
              </a:highlight>
            </a:endParaRPr>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pPr>
              <a:spcBef>
                <a:spcPts val="600"/>
              </a:spcBef>
              <a:spcAft>
                <a:spcPts val="600"/>
              </a:spcAft>
            </a:pPr>
            <a:endParaRPr lang="en-GB" sz="1000" b="1" u="sng" dirty="0"/>
          </a:p>
          <a:p>
            <a:endParaRPr lang="en-GB" sz="1000" dirty="0"/>
          </a:p>
          <a:p>
            <a:pPr lvl="0">
              <a:spcBef>
                <a:spcPts val="600"/>
              </a:spcBef>
            </a:pPr>
            <a:endParaRPr lang="en-GB" sz="1000" dirty="0">
              <a:solidFill>
                <a:prstClr val="black"/>
              </a:solidFill>
            </a:endParaRPr>
          </a:p>
        </p:txBody>
      </p:sp>
      <p:sp>
        <p:nvSpPr>
          <p:cNvPr id="14" name="Arrow: Chevron 13">
            <a:extLst>
              <a:ext uri="{FF2B5EF4-FFF2-40B4-BE49-F238E27FC236}">
                <a16:creationId xmlns:a16="http://schemas.microsoft.com/office/drawing/2014/main" id="{A2C49E6E-79FD-45F7-8D36-4FD60B26A635}"/>
              </a:ext>
            </a:extLst>
          </p:cNvPr>
          <p:cNvSpPr/>
          <p:nvPr/>
        </p:nvSpPr>
        <p:spPr>
          <a:xfrm>
            <a:off x="479896" y="161788"/>
            <a:ext cx="4505831" cy="489004"/>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i="1" kern="0">
                <a:solidFill>
                  <a:schemeClr val="bg1"/>
                </a:solidFill>
                <a:sym typeface="Arial"/>
              </a:rPr>
              <a:t>Building back better -</a:t>
            </a:r>
          </a:p>
          <a:p>
            <a:pPr algn="ctr" defTabSz="914400">
              <a:buClr>
                <a:srgbClr val="000000"/>
              </a:buClr>
            </a:pPr>
            <a:r>
              <a:rPr lang="en-GB" sz="1400" b="1" i="1" kern="0">
                <a:solidFill>
                  <a:schemeClr val="bg1"/>
                </a:solidFill>
                <a:latin typeface="Arial"/>
                <a:sym typeface="Arial"/>
              </a:rPr>
              <a:t>Improve</a:t>
            </a:r>
          </a:p>
        </p:txBody>
      </p:sp>
      <p:sp>
        <p:nvSpPr>
          <p:cNvPr id="13" name="Arrow: Chevron 12">
            <a:extLst>
              <a:ext uri="{FF2B5EF4-FFF2-40B4-BE49-F238E27FC236}">
                <a16:creationId xmlns:a16="http://schemas.microsoft.com/office/drawing/2014/main" id="{CF3F70BF-E870-4F30-B4EF-0F383E8466A6}"/>
              </a:ext>
            </a:extLst>
          </p:cNvPr>
          <p:cNvSpPr/>
          <p:nvPr/>
        </p:nvSpPr>
        <p:spPr>
          <a:xfrm>
            <a:off x="4880628" y="163403"/>
            <a:ext cx="4563256" cy="487933"/>
          </a:xfrm>
          <a:prstGeom prst="chevron">
            <a:avLst/>
          </a:prstGeom>
          <a:solidFill>
            <a:srgbClr val="7F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r>
              <a:rPr lang="en-GB" sz="1400" b="1" kern="0">
                <a:solidFill>
                  <a:schemeClr val="bg1"/>
                </a:solidFill>
                <a:latin typeface="Arial"/>
                <a:sym typeface="Arial"/>
              </a:rPr>
              <a:t>January – June 2022</a:t>
            </a:r>
          </a:p>
        </p:txBody>
      </p:sp>
      <p:sp>
        <p:nvSpPr>
          <p:cNvPr id="15" name="Rectangle 14">
            <a:extLst>
              <a:ext uri="{FF2B5EF4-FFF2-40B4-BE49-F238E27FC236}">
                <a16:creationId xmlns:a16="http://schemas.microsoft.com/office/drawing/2014/main" id="{3D01DB8F-9075-4294-B96B-7D2AB283B4C3}"/>
              </a:ext>
            </a:extLst>
          </p:cNvPr>
          <p:cNvSpPr/>
          <p:nvPr/>
        </p:nvSpPr>
        <p:spPr>
          <a:xfrm>
            <a:off x="9740899" y="115864"/>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hlinkClick r:id="rId3" action="ppaction://hlinksldjump">
                  <a:extLst>
                    <a:ext uri="{A12FA001-AC4F-418D-AE19-62706E023703}">
                      <ahyp:hlinkClr xmlns:ahyp="http://schemas.microsoft.com/office/drawing/2018/hyperlinkcolor" val="tx"/>
                    </a:ext>
                  </a:extLst>
                </a:hlinkClick>
              </a:rPr>
              <a:t>Change Map overview</a:t>
            </a:r>
            <a:endParaRPr lang="en-GB" sz="1200" b="1" dirty="0">
              <a:solidFill>
                <a:schemeClr val="accent1"/>
              </a:solidFill>
            </a:endParaRPr>
          </a:p>
        </p:txBody>
      </p:sp>
      <p:sp>
        <p:nvSpPr>
          <p:cNvPr id="16" name="Rectangle 15">
            <a:extLst>
              <a:ext uri="{FF2B5EF4-FFF2-40B4-BE49-F238E27FC236}">
                <a16:creationId xmlns:a16="http://schemas.microsoft.com/office/drawing/2014/main" id="{9B01F4AF-8AF5-4325-878E-E9B91CB30B52}"/>
              </a:ext>
            </a:extLst>
          </p:cNvPr>
          <p:cNvSpPr/>
          <p:nvPr/>
        </p:nvSpPr>
        <p:spPr>
          <a:xfrm>
            <a:off x="9740899" y="557822"/>
            <a:ext cx="2152786" cy="375808"/>
          </a:xfrm>
          <a:prstGeom prst="rect">
            <a:avLst/>
          </a:prstGeom>
          <a:noFill/>
          <a:ln w="19050">
            <a:solidFill>
              <a:srgbClr val="7F4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err="1">
                <a:solidFill>
                  <a:schemeClr val="accent1"/>
                </a:solidFill>
                <a:hlinkClick r:id="rId4">
                  <a:extLst>
                    <a:ext uri="{A12FA001-AC4F-418D-AE19-62706E023703}">
                      <ahyp:hlinkClr xmlns:ahyp="http://schemas.microsoft.com/office/drawing/2018/hyperlinkcolor" val="tx"/>
                    </a:ext>
                  </a:extLst>
                </a:hlinkClick>
              </a:rPr>
              <a:t>How_these_changes_will_affect_your_role</a:t>
            </a:r>
            <a:endParaRPr lang="en-GB" sz="1200" b="1" dirty="0">
              <a:solidFill>
                <a:schemeClr val="accent1"/>
              </a:solidFill>
            </a:endParaRPr>
          </a:p>
        </p:txBody>
      </p:sp>
      <p:sp>
        <p:nvSpPr>
          <p:cNvPr id="2" name="Title 1">
            <a:extLst>
              <a:ext uri="{FF2B5EF4-FFF2-40B4-BE49-F238E27FC236}">
                <a16:creationId xmlns:a16="http://schemas.microsoft.com/office/drawing/2014/main" id="{C56846F7-2B21-4D66-A191-8F8485BFFAC3}"/>
              </a:ext>
              <a:ext uri="{C183D7F6-B498-43B3-948B-1728B52AA6E4}">
                <adec:decorative xmlns:adec="http://schemas.microsoft.com/office/drawing/2017/decorative" val="1"/>
              </a:ext>
            </a:extLst>
          </p:cNvPr>
          <p:cNvSpPr>
            <a:spLocks noGrp="1"/>
          </p:cNvSpPr>
          <p:nvPr>
            <p:ph type="title"/>
          </p:nvPr>
        </p:nvSpPr>
        <p:spPr>
          <a:xfrm>
            <a:off x="716757" y="-630470"/>
            <a:ext cx="10743406" cy="630470"/>
          </a:xfrm>
        </p:spPr>
        <p:txBody>
          <a:bodyPr vert="horz" lIns="0" tIns="0" rIns="0" bIns="0" rtlCol="0" anchor="b">
            <a:noAutofit/>
          </a:bodyPr>
          <a:lstStyle/>
          <a:p>
            <a:r>
              <a:rPr lang="en-GB" dirty="0"/>
              <a:t>Changes: January – June 2022</a:t>
            </a:r>
          </a:p>
        </p:txBody>
      </p:sp>
      <p:pic>
        <p:nvPicPr>
          <p:cNvPr id="11" name="Picture 10">
            <a:extLst>
              <a:ext uri="{FF2B5EF4-FFF2-40B4-BE49-F238E27FC236}">
                <a16:creationId xmlns:a16="http://schemas.microsoft.com/office/drawing/2014/main" id="{DB4235F4-119B-4C21-9F35-AED94C58EE7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903381" y="6307530"/>
            <a:ext cx="1049638" cy="434607"/>
          </a:xfrm>
          <a:prstGeom prst="rect">
            <a:avLst/>
          </a:prstGeom>
        </p:spPr>
      </p:pic>
    </p:spTree>
    <p:extLst>
      <p:ext uri="{BB962C8B-B14F-4D97-AF65-F5344CB8AC3E}">
        <p14:creationId xmlns:p14="http://schemas.microsoft.com/office/powerpoint/2010/main" val="2987892990"/>
      </p:ext>
    </p:extLst>
  </p:cSld>
  <p:clrMapOvr>
    <a:masterClrMapping/>
  </p:clrMapOvr>
</p:sld>
</file>

<file path=ppt/theme/theme1.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numCol="2" rtlCol="0">
        <a:normAutofit fontScale="55000" lnSpcReduction="20000"/>
      </a:bodyPr>
      <a:lstStyle>
        <a:defPPr algn="l">
          <a:defRPr b="1" i="1" dirty="0"/>
        </a:defPPr>
      </a:lstStyle>
    </a:txDef>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2.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992c522-0a55-444a-b003-a79e76e418a6">
      <UserInfo>
        <DisplayName>Marron, Sian</DisplayName>
        <AccountId>74</AccountId>
        <AccountType/>
      </UserInfo>
    </SharedWithUsers>
    <TaxCatchAll xmlns="c992c522-0a55-444a-b003-a79e76e418a6" xsi:nil="true"/>
    <lcf76f155ced4ddcb4097134ff3c332f xmlns="2781f119-da8e-464f-8075-f69a2a9ac92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F2E32B0617DA45A9BB87B647F3E08E" ma:contentTypeVersion="17" ma:contentTypeDescription="Create a new document." ma:contentTypeScope="" ma:versionID="4962ef5868ac3cc2cff524894c99a30d">
  <xsd:schema xmlns:xsd="http://www.w3.org/2001/XMLSchema" xmlns:xs="http://www.w3.org/2001/XMLSchema" xmlns:p="http://schemas.microsoft.com/office/2006/metadata/properties" xmlns:ns2="2781f119-da8e-464f-8075-f69a2a9ac926" xmlns:ns3="c992c522-0a55-444a-b003-a79e76e418a6" targetNamespace="http://schemas.microsoft.com/office/2006/metadata/properties" ma:root="true" ma:fieldsID="f44d384fcbcca81190d8661ae88269a1" ns2:_="" ns3:_="">
    <xsd:import namespace="2781f119-da8e-464f-8075-f69a2a9ac926"/>
    <xsd:import namespace="c992c522-0a55-444a-b003-a79e76e418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1f119-da8e-464f-8075-f69a2a9ac9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92c522-0a55-444a-b003-a79e76e418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b4c26c3-ce62-4de5-9ebf-1f5f6a13c65e}" ma:internalName="TaxCatchAll" ma:showField="CatchAllData" ma:web="c992c522-0a55-444a-b003-a79e76e418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C16FB7-C6B2-4A1E-863B-34FDD64E4E39}">
  <ds:schemaRefs>
    <ds:schemaRef ds:uri="http://schemas.microsoft.com/sharepoint/v3/contenttype/forms"/>
  </ds:schemaRefs>
</ds:datastoreItem>
</file>

<file path=customXml/itemProps2.xml><?xml version="1.0" encoding="utf-8"?>
<ds:datastoreItem xmlns:ds="http://schemas.openxmlformats.org/officeDocument/2006/customXml" ds:itemID="{003C81AF-D2BC-4A2A-97E2-2BBB5853E18C}">
  <ds:schemaRefs>
    <ds:schemaRef ds:uri="http://schemas.microsoft.com/office/2006/documentManagement/types"/>
    <ds:schemaRef ds:uri="http://schemas.openxmlformats.org/package/2006/metadata/core-properties"/>
    <ds:schemaRef ds:uri="c992c522-0a55-444a-b003-a79e76e418a6"/>
    <ds:schemaRef ds:uri="http://purl.org/dc/dcmitype/"/>
    <ds:schemaRef ds:uri="http://purl.org/dc/terms/"/>
    <ds:schemaRef ds:uri="2781f119-da8e-464f-8075-f69a2a9ac926"/>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92552414-BE40-425B-AEBA-D2D08BC94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1f119-da8e-464f-8075-f69a2a9ac926"/>
    <ds:schemaRef ds:uri="c992c522-0a55-444a-b003-a79e76e418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Probation Service PPT template - widescreen ENGLISH</Template>
  <TotalTime>621</TotalTime>
  <Words>11240</Words>
  <Application>Microsoft Office PowerPoint</Application>
  <PresentationFormat>Widescreen</PresentationFormat>
  <Paragraphs>3778</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Your Probation Change Map  Version 8: December 2022 </vt:lpstr>
      <vt:lpstr>Change Map Update</vt:lpstr>
      <vt:lpstr>Using the Change Map</vt:lpstr>
      <vt:lpstr>Your Probation Change Map: Understanding how Probation will change for you </vt:lpstr>
      <vt:lpstr>Overview of changes</vt:lpstr>
      <vt:lpstr>Overview of changes</vt:lpstr>
      <vt:lpstr>Changes: January – June 2022</vt:lpstr>
      <vt:lpstr>Changes: January – June 2022</vt:lpstr>
      <vt:lpstr>Changes: January – June 2022</vt:lpstr>
      <vt:lpstr>Changes: January – June 2022</vt:lpstr>
      <vt:lpstr>Changes: January – June 2022</vt:lpstr>
      <vt:lpstr>Changes: January – June 2022</vt:lpstr>
      <vt:lpstr>Changes: July – December 2022</vt:lpstr>
      <vt:lpstr>Changes: July – December 2022</vt:lpstr>
      <vt:lpstr>Changes: July – December 2022</vt:lpstr>
      <vt:lpstr>Changes: July – December 2022</vt:lpstr>
      <vt:lpstr>Changes: July – December 2022</vt:lpstr>
      <vt:lpstr>The journey so far..</vt:lpstr>
      <vt:lpstr>Changes: July – September 2021</vt:lpstr>
      <vt:lpstr>Changes: July – September 2021</vt:lpstr>
      <vt:lpstr>Changes: July – September 2021</vt:lpstr>
      <vt:lpstr>Changes: July – September 2021</vt:lpstr>
      <vt:lpstr>Changes: July – September 2021</vt:lpstr>
      <vt:lpstr>Changes: July – September 2021</vt:lpstr>
      <vt:lpstr>Changes: July – September 2021</vt:lpstr>
      <vt:lpstr>Changes: July – September 2021</vt:lpstr>
      <vt:lpstr>Changes: July – September 2021</vt:lpstr>
      <vt:lpstr>Changes: October – December 2021</vt:lpstr>
      <vt:lpstr>Changes: October – December 2021</vt:lpstr>
      <vt:lpstr>Changes: October – December 2021</vt:lpstr>
      <vt:lpstr>Changes: October – December 2021</vt:lpstr>
    </vt:vector>
  </TitlesOfParts>
  <Manager>Probation Service</Manager>
  <Company>Probation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the title of your presentation</dc:title>
  <dc:subject>[Subject]</dc:subject>
  <dc:creator>Smart, Stephanie</dc:creator>
  <cp:keywords>[Key words separated by commas]</cp:keywords>
  <cp:lastModifiedBy>Margaglione, Luca</cp:lastModifiedBy>
  <cp:revision>89</cp:revision>
  <dcterms:created xsi:type="dcterms:W3CDTF">2021-07-08T12:21:29Z</dcterms:created>
  <dcterms:modified xsi:type="dcterms:W3CDTF">2022-12-20T09:59:39Z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0x0101007EF2E32B0617DA45A9BB87B647F3E08E</vt:lpwstr>
  </property>
  <property fmtid="{D5CDD505-2E9C-101B-9397-08002B2CF9AE}" pid="3" name="MediaServiceImageTags">
    <vt:lpwstr/>
  </property>
</Properties>
</file>